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7.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3.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4.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4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8.xml" ContentType="application/vnd.openxmlformats-officedocument.presentationml.notesSlide+xml"/>
  <Override PartName="/ppt/tags/tag95.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3"/>
  </p:notesMasterIdLst>
  <p:sldIdLst>
    <p:sldId id="310" r:id="rId3"/>
    <p:sldId id="257" r:id="rId4"/>
    <p:sldId id="259" r:id="rId5"/>
    <p:sldId id="261" r:id="rId6"/>
    <p:sldId id="262" r:id="rId7"/>
    <p:sldId id="264" r:id="rId8"/>
    <p:sldId id="266" r:id="rId9"/>
    <p:sldId id="311" r:id="rId10"/>
    <p:sldId id="274" r:id="rId11"/>
    <p:sldId id="288" r:id="rId12"/>
    <p:sldId id="265"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280" r:id="rId52"/>
  </p:sldIdLst>
  <p:sldSz cx="9144000" cy="6858000" type="screen4x3"/>
  <p:notesSz cx="6858000" cy="9144000"/>
  <p:custDataLst>
    <p:tags r:id="rId5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8.xml"/><Relationship Id="rId3" Type="http://schemas.openxmlformats.org/officeDocument/2006/relationships/notesSlide" Target="../notesSlides/notesSlide5.xml"/><Relationship Id="rId7" Type="http://schemas.openxmlformats.org/officeDocument/2006/relationships/slide" Target="slide26.xml"/><Relationship Id="rId12" Type="http://schemas.openxmlformats.org/officeDocument/2006/relationships/slide" Target="slide4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6.xml"/><Relationship Id="rId11" Type="http://schemas.openxmlformats.org/officeDocument/2006/relationships/slide" Target="slide40.xml"/><Relationship Id="rId5" Type="http://schemas.openxmlformats.org/officeDocument/2006/relationships/slide" Target="slide9.xml"/><Relationship Id="rId10" Type="http://schemas.openxmlformats.org/officeDocument/2006/relationships/slide" Target="slide38.xml"/><Relationship Id="rId4" Type="http://schemas.openxmlformats.org/officeDocument/2006/relationships/slide" Target="slide6.xml"/><Relationship Id="rId9" Type="http://schemas.openxmlformats.org/officeDocument/2006/relationships/slide" Target="slide3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56792"/>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16560"/>
            <a:ext cx="7776864" cy="3669432"/>
          </a:xfrm>
        </p:spPr>
        <p:txBody>
          <a:bodyPr>
            <a:noAutofit/>
          </a:bodyPr>
          <a:lstStyle/>
          <a:p>
            <a:r>
              <a:rPr lang="el-GR" sz="2800" b="1" dirty="0" smtClean="0"/>
              <a:t>Ενότητα 6 ( Μέρος Α):</a:t>
            </a:r>
            <a:r>
              <a:rPr lang="en-US" sz="2800" dirty="0" smtClean="0"/>
              <a:t> </a:t>
            </a:r>
            <a:r>
              <a:rPr lang="el-GR" altLang="el-GR" sz="2800" dirty="0"/>
              <a:t>Εργοστάσια επεξεργασίας γάλακτος</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altLang="el-GR" sz="4000" dirty="0"/>
              <a:t>Καθαρισμός </a:t>
            </a:r>
            <a:r>
              <a:rPr lang="el-GR" altLang="el-GR" sz="4000" dirty="0" smtClean="0"/>
              <a:t>(2 </a:t>
            </a:r>
            <a:r>
              <a:rPr lang="el-GR" altLang="el-GR" sz="4000" dirty="0"/>
              <a:t>από </a:t>
            </a:r>
            <a:r>
              <a:rPr lang="el-GR" altLang="el-GR" sz="4000" dirty="0" smtClean="0"/>
              <a:t>7)</a:t>
            </a:r>
            <a:endParaRPr lang="el-GR" sz="4000" dirty="0"/>
          </a:p>
        </p:txBody>
      </p:sp>
      <p:sp>
        <p:nvSpPr>
          <p:cNvPr id="3" name="Ορθογώνιο 2" descr="Δραστικότητα απορρυπαντικού.&#10;Η δραστικότητα ενός απορρυπαντικού μπορεί να βελτιωθεί με:&#10;Αύξηση της συγκέντρωσης του στο διάλυμα καθαρισμού&#10;Αύξηση της θερμοκρασίας του διαλύματος (όχι πάνω από ογδοντα πέντε βαθμούς κελσίου)&#10;Αύξηση του χρόνου δράσης&#10;Αύξηση της ταχύτητας κυκλοφορίας.&#10;&#10;Απορρυπαντικά και τρόποι δράσης.&#10;Βασικά αλκάλεα:&#10;Καυστικό νάτριο,&#10;Ανθρακικό νάτριο,&#10;Φωσφορικό τρινάτριο,&#10;Μεταπυρικό νάτριο.&#10;"/>
          <p:cNvSpPr/>
          <p:nvPr/>
        </p:nvSpPr>
        <p:spPr>
          <a:xfrm>
            <a:off x="539552" y="1046341"/>
            <a:ext cx="8147248" cy="5262979"/>
          </a:xfrm>
          <a:prstGeom prst="rect">
            <a:avLst/>
          </a:prstGeom>
        </p:spPr>
        <p:txBody>
          <a:bodyPr wrap="square">
            <a:spAutoFit/>
          </a:bodyPr>
          <a:lstStyle/>
          <a:p>
            <a:r>
              <a:rPr lang="el-GR" altLang="el-GR" sz="2400" dirty="0" smtClean="0"/>
              <a:t>Δραστικότητα απορρυπαντικού.</a:t>
            </a:r>
          </a:p>
          <a:p>
            <a:pPr>
              <a:buFont typeface="Wingdings" pitchFamily="2" charset="2"/>
              <a:buNone/>
            </a:pPr>
            <a:r>
              <a:rPr lang="el-GR" altLang="el-GR" sz="2400" dirty="0"/>
              <a:t>Η δραστικότητα ενός απορρυπαντικού μπορεί να βελτιωθεί με:</a:t>
            </a:r>
          </a:p>
          <a:p>
            <a:pPr marL="342900" indent="-342900">
              <a:buFont typeface="Arial" panose="020B0604020202020204" pitchFamily="34" charset="0"/>
              <a:buChar char="•"/>
            </a:pPr>
            <a:r>
              <a:rPr lang="el-GR" altLang="el-GR" sz="2400" dirty="0"/>
              <a:t>Αύξηση της συγκέντρωσης του στο διάλυμα καθαρισμού</a:t>
            </a:r>
          </a:p>
          <a:p>
            <a:pPr marL="342900" indent="-342900">
              <a:buFont typeface="Arial" panose="020B0604020202020204" pitchFamily="34" charset="0"/>
              <a:buChar char="•"/>
            </a:pPr>
            <a:r>
              <a:rPr lang="el-GR" altLang="el-GR" sz="2400" dirty="0"/>
              <a:t>Αύξηση της θερμοκρασίας του διαλύματος (όχι πάνω από 85οC</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Αύξηση του χρόνου </a:t>
            </a:r>
            <a:r>
              <a:rPr lang="el-GR" altLang="el-GR" sz="2400" dirty="0" smtClean="0"/>
              <a:t>δράσης,</a:t>
            </a:r>
            <a:endParaRPr lang="el-GR" altLang="el-GR" sz="2400" dirty="0"/>
          </a:p>
          <a:p>
            <a:pPr marL="342900" indent="-342900">
              <a:buFont typeface="Arial" panose="020B0604020202020204" pitchFamily="34" charset="0"/>
              <a:buChar char="•"/>
            </a:pPr>
            <a:r>
              <a:rPr lang="el-GR" altLang="el-GR" sz="2400" dirty="0"/>
              <a:t>Αύξηση της ταχύτητας κυκλοφορίας</a:t>
            </a:r>
            <a:r>
              <a:rPr lang="el-GR" altLang="el-GR" sz="2400" dirty="0" smtClean="0"/>
              <a:t>.</a:t>
            </a:r>
          </a:p>
          <a:p>
            <a:pPr marL="342900" indent="-342900">
              <a:buFont typeface="Arial" panose="020B0604020202020204" pitchFamily="34" charset="0"/>
              <a:buChar char="•"/>
            </a:pPr>
            <a:endParaRPr lang="el-GR" altLang="el-GR" sz="2400" dirty="0"/>
          </a:p>
          <a:p>
            <a:r>
              <a:rPr lang="el-GR" altLang="el-GR" sz="2400" dirty="0" smtClean="0"/>
              <a:t>Απορρυπαντικά και τρόποι δράσης.</a:t>
            </a:r>
          </a:p>
          <a:p>
            <a:r>
              <a:rPr lang="el-GR" altLang="el-GR" sz="2400" dirty="0"/>
              <a:t>Βασικά </a:t>
            </a:r>
            <a:r>
              <a:rPr lang="el-GR" altLang="el-GR" sz="2400" dirty="0" err="1" smtClean="0"/>
              <a:t>αλκάλεα</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Καυστικό </a:t>
            </a:r>
            <a:r>
              <a:rPr lang="el-GR" altLang="el-GR" sz="2400" dirty="0" smtClean="0"/>
              <a:t>νάτριο,</a:t>
            </a:r>
            <a:endParaRPr lang="el-GR" altLang="el-GR" sz="2400" dirty="0"/>
          </a:p>
          <a:p>
            <a:pPr marL="342900" indent="-342900">
              <a:buFont typeface="Arial" panose="020B0604020202020204" pitchFamily="34" charset="0"/>
              <a:buChar char="•"/>
            </a:pPr>
            <a:r>
              <a:rPr lang="el-GR" altLang="el-GR" sz="2400" dirty="0"/>
              <a:t>Ανθρακικό </a:t>
            </a:r>
            <a:r>
              <a:rPr lang="el-GR" altLang="el-GR" sz="2400" dirty="0" smtClean="0"/>
              <a:t>νάτριο,</a:t>
            </a:r>
            <a:endParaRPr lang="el-GR" altLang="el-GR" sz="2400" dirty="0"/>
          </a:p>
          <a:p>
            <a:pPr marL="342900" indent="-342900">
              <a:buFont typeface="Arial" panose="020B0604020202020204" pitchFamily="34" charset="0"/>
              <a:buChar char="•"/>
            </a:pPr>
            <a:r>
              <a:rPr lang="el-GR" altLang="el-GR" sz="2400" dirty="0"/>
              <a:t>Φωσφορικό </a:t>
            </a:r>
            <a:r>
              <a:rPr lang="el-GR" altLang="el-GR" sz="2400" dirty="0" err="1" smtClean="0"/>
              <a:t>τρινάτριο</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err="1"/>
              <a:t>Μεταπυρικό</a:t>
            </a:r>
            <a:r>
              <a:rPr lang="el-GR" altLang="el-GR" sz="2400" dirty="0"/>
              <a:t> </a:t>
            </a:r>
            <a:r>
              <a:rPr lang="el-GR" altLang="el-GR" sz="2400" dirty="0" smtClean="0"/>
              <a:t>νάτριο.</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Καθαρισμός </a:t>
            </a:r>
            <a:r>
              <a:rPr lang="el-GR" altLang="el-GR" sz="4000" dirty="0" smtClean="0"/>
              <a:t>(3 </a:t>
            </a:r>
            <a:r>
              <a:rPr lang="el-GR" altLang="el-GR" sz="4000" dirty="0"/>
              <a:t>από </a:t>
            </a:r>
            <a:r>
              <a:rPr lang="el-GR" altLang="el-GR" sz="4000" dirty="0" smtClean="0"/>
              <a:t>7)</a:t>
            </a:r>
            <a:endParaRPr lang="el-GR" sz="4000" dirty="0"/>
          </a:p>
        </p:txBody>
      </p:sp>
      <p:sp>
        <p:nvSpPr>
          <p:cNvPr id="2" name="Ορθογώνιο 1" descr="Καθαρίζουν με σαπωνοποίηση, γαλακτωματοποίηση &amp; πεπτιδοποίηση.&#10;&#10;Σύνθετα φωσφορικά:&#10;Πυροφωσφορικό,&#10;Τριπολυφωσφορικό,&#10;Τετραφωσφορικο,&#10;Εξαμεταφωσφορικό.&#10;Αποσκληρύνουν το νερό &amp; καθαρίζουν με σαπωνοποίηση, πεπτιδοποίηση &amp; διασπορά&#10;&#10;Τασιενεργές ενώσεις:&#10;Ανιονικές ενώσεις διαβροχής,&#10;Μη ιονικές ενώσεις διαβροχής,&#10;"/>
          <p:cNvSpPr/>
          <p:nvPr/>
        </p:nvSpPr>
        <p:spPr>
          <a:xfrm>
            <a:off x="467544" y="974333"/>
            <a:ext cx="8219256" cy="5262979"/>
          </a:xfrm>
          <a:prstGeom prst="rect">
            <a:avLst/>
          </a:prstGeom>
        </p:spPr>
        <p:txBody>
          <a:bodyPr wrap="square">
            <a:spAutoFit/>
          </a:bodyPr>
          <a:lstStyle/>
          <a:p>
            <a:r>
              <a:rPr lang="el-GR" altLang="el-GR" sz="2400" dirty="0"/>
              <a:t>Καθαρίζουν με σαπωνοποίηση, </a:t>
            </a:r>
            <a:r>
              <a:rPr lang="el-GR" altLang="el-GR" sz="2400" dirty="0" err="1"/>
              <a:t>γαλακτωματοποίηση</a:t>
            </a:r>
            <a:r>
              <a:rPr lang="el-GR" altLang="el-GR" sz="2400" dirty="0"/>
              <a:t> &amp; </a:t>
            </a:r>
            <a:r>
              <a:rPr lang="el-GR" altLang="el-GR" sz="2400" dirty="0" err="1"/>
              <a:t>πεπτιδοποίηση</a:t>
            </a:r>
            <a:r>
              <a:rPr lang="el-GR" altLang="el-GR" sz="2400" dirty="0" smtClean="0"/>
              <a:t>.</a:t>
            </a:r>
          </a:p>
          <a:p>
            <a:endParaRPr lang="el-GR" altLang="el-GR" sz="2400" dirty="0"/>
          </a:p>
          <a:p>
            <a:r>
              <a:rPr lang="el-GR" altLang="el-GR" sz="2400" dirty="0"/>
              <a:t>Σύνθετα </a:t>
            </a:r>
            <a:r>
              <a:rPr lang="el-GR" altLang="el-GR" sz="2400" dirty="0" smtClean="0"/>
              <a:t>φωσφορικά:</a:t>
            </a:r>
            <a:endParaRPr lang="el-GR" altLang="el-GR" sz="2400" dirty="0"/>
          </a:p>
          <a:p>
            <a:pPr marL="342900" indent="-342900">
              <a:buFont typeface="Arial" panose="020B0604020202020204" pitchFamily="34" charset="0"/>
              <a:buChar char="•"/>
            </a:pPr>
            <a:r>
              <a:rPr lang="el-GR" altLang="el-GR" sz="2400" dirty="0" err="1" smtClean="0"/>
              <a:t>Πυροφωσφορικό</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err="1" smtClean="0"/>
              <a:t>Τριπολυφωσφορικό</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err="1" smtClean="0"/>
              <a:t>Τετραφωσφορικο</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err="1" smtClean="0"/>
              <a:t>Εξαμεταφωσφορικό</a:t>
            </a:r>
            <a:r>
              <a:rPr lang="el-GR" altLang="el-GR" sz="2400" dirty="0" smtClean="0"/>
              <a:t>.</a:t>
            </a:r>
            <a:endParaRPr lang="el-GR" altLang="el-GR" sz="2400" dirty="0"/>
          </a:p>
          <a:p>
            <a:r>
              <a:rPr lang="el-GR" altLang="el-GR" sz="2400" dirty="0"/>
              <a:t>Αποσκληρύνουν το νερό &amp; καθαρίζουν με σαπωνοποίηση, </a:t>
            </a:r>
            <a:r>
              <a:rPr lang="el-GR" altLang="el-GR" sz="2400" dirty="0" err="1"/>
              <a:t>πεπτιδοποίηση</a:t>
            </a:r>
            <a:r>
              <a:rPr lang="el-GR" altLang="el-GR" sz="2400" dirty="0"/>
              <a:t> &amp; </a:t>
            </a:r>
            <a:r>
              <a:rPr lang="el-GR" altLang="el-GR" sz="2400" dirty="0" smtClean="0"/>
              <a:t>διασπορά</a:t>
            </a:r>
          </a:p>
          <a:p>
            <a:endParaRPr lang="el-GR" altLang="el-GR" sz="2400" dirty="0"/>
          </a:p>
          <a:p>
            <a:r>
              <a:rPr lang="el-GR" altLang="el-GR" sz="2400" dirty="0" err="1"/>
              <a:t>Τασιενεργές</a:t>
            </a:r>
            <a:r>
              <a:rPr lang="el-GR" altLang="el-GR" sz="2400" dirty="0"/>
              <a:t> </a:t>
            </a:r>
            <a:r>
              <a:rPr lang="el-GR" altLang="el-GR" sz="2400" dirty="0" smtClean="0"/>
              <a:t>ενώσεις:</a:t>
            </a:r>
            <a:endParaRPr lang="el-GR" altLang="el-GR" sz="2400" dirty="0"/>
          </a:p>
          <a:p>
            <a:pPr marL="342900" indent="-342900">
              <a:buFont typeface="Arial" panose="020B0604020202020204" pitchFamily="34" charset="0"/>
              <a:buChar char="•"/>
            </a:pPr>
            <a:r>
              <a:rPr lang="el-GR" altLang="el-GR" sz="2400" dirty="0" err="1"/>
              <a:t>Ανιονικές</a:t>
            </a:r>
            <a:r>
              <a:rPr lang="el-GR" altLang="el-GR" sz="2400" dirty="0"/>
              <a:t> ενώσεις </a:t>
            </a:r>
            <a:r>
              <a:rPr lang="el-GR" altLang="el-GR" sz="2400" dirty="0" smtClean="0"/>
              <a:t>διαβροχής,</a:t>
            </a:r>
            <a:endParaRPr lang="el-GR" altLang="el-GR" sz="2400" dirty="0"/>
          </a:p>
          <a:p>
            <a:pPr marL="342900" indent="-342900">
              <a:buFont typeface="Arial" panose="020B0604020202020204" pitchFamily="34" charset="0"/>
              <a:buChar char="•"/>
            </a:pPr>
            <a:r>
              <a:rPr lang="el-GR" altLang="el-GR" sz="2400" dirty="0"/>
              <a:t>Μη ιονικές ενώσεις </a:t>
            </a:r>
            <a:r>
              <a:rPr lang="el-GR" altLang="el-GR" sz="2400" dirty="0" smtClean="0"/>
              <a:t>διαβροχής,</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Καθαρισμός </a:t>
            </a:r>
            <a:r>
              <a:rPr lang="el-GR" altLang="el-GR" sz="4000" dirty="0" smtClean="0"/>
              <a:t>(4 </a:t>
            </a:r>
            <a:r>
              <a:rPr lang="el-GR" altLang="el-GR" sz="4000" dirty="0"/>
              <a:t>από </a:t>
            </a:r>
            <a:r>
              <a:rPr lang="el-GR" altLang="el-GR" sz="4000" dirty="0" smtClean="0"/>
              <a:t>7)</a:t>
            </a:r>
            <a:endParaRPr lang="el-GR" sz="4000" dirty="0"/>
          </a:p>
        </p:txBody>
      </p:sp>
      <p:sp>
        <p:nvSpPr>
          <p:cNvPr id="2" name="Ορθογώνιο 1" descr="Κατιονικές ενώσεις διαβροχής,&#10;Επαμφοτερίζουσες ενώσεις διαβροχής.&#10;Προκαλούν διασπορά &amp; προλαβαίνουν την εναπόθεση της ρύπανσης. Καθαρίζουν με διαβροχή &amp; διείσδυση.&#10;&#10;Δεσμευτικές ενώσεις:&#10;Άλας νατρίου του αιθυλενο-διαμινο-τετραοξικού οξέος (EDTA),&#10;Όξινα απορρυπαντικά.&#10;Αποσκληρύνουν το νερό.&#10;Παρεμποδίζουν τις αποθέσεις μετάλλων &amp; ακαθαρσιών.&#10;Καθαρίζουν με πεπτιδοποίηση.&#10;Παρεμποδίζουν τις αποθέσεις μετάλλων &amp; αποσκληρύνουν το νερό.&#10;"/>
          <p:cNvSpPr/>
          <p:nvPr/>
        </p:nvSpPr>
        <p:spPr>
          <a:xfrm>
            <a:off x="467544" y="1124744"/>
            <a:ext cx="8219256"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a:t>Κατιονικές ενώσεις διαβροχής,</a:t>
            </a:r>
          </a:p>
          <a:p>
            <a:pPr marL="342900" indent="-342900">
              <a:buFont typeface="Arial" panose="020B0604020202020204" pitchFamily="34" charset="0"/>
              <a:buChar char="•"/>
            </a:pPr>
            <a:r>
              <a:rPr lang="el-GR" altLang="el-GR" sz="2400" dirty="0"/>
              <a:t>Επαμφοτερίζουσες ενώσεις διαβροχής</a:t>
            </a:r>
            <a:r>
              <a:rPr lang="el-GR" altLang="el-GR" sz="2400" dirty="0" smtClean="0"/>
              <a:t>.</a:t>
            </a:r>
          </a:p>
          <a:p>
            <a:r>
              <a:rPr lang="el-GR" altLang="el-GR" sz="2400" dirty="0"/>
              <a:t>Προκαλούν διασπορά &amp; προλαβαίνουν την εναπόθεση της </a:t>
            </a:r>
            <a:r>
              <a:rPr lang="el-GR" altLang="el-GR" sz="2400" dirty="0" smtClean="0"/>
              <a:t>ρύπανσης. Καθαρίζουν </a:t>
            </a:r>
            <a:r>
              <a:rPr lang="el-GR" altLang="el-GR" sz="2400" dirty="0"/>
              <a:t>με διαβροχή &amp; διείσδυση</a:t>
            </a:r>
            <a:r>
              <a:rPr lang="el-GR" altLang="el-GR" sz="2400" dirty="0" smtClean="0"/>
              <a:t>.</a:t>
            </a:r>
          </a:p>
          <a:p>
            <a:endParaRPr lang="el-GR" altLang="el-GR" sz="2400" dirty="0"/>
          </a:p>
          <a:p>
            <a:r>
              <a:rPr lang="el-GR" altLang="el-GR" sz="2400" dirty="0"/>
              <a:t>Δεσμευτικές </a:t>
            </a:r>
            <a:r>
              <a:rPr lang="el-GR" altLang="el-GR" sz="2400" dirty="0" smtClean="0"/>
              <a:t>ενώσεις:</a:t>
            </a:r>
            <a:endParaRPr lang="el-GR" altLang="el-GR" sz="2400" dirty="0"/>
          </a:p>
          <a:p>
            <a:pPr marL="342900" indent="-342900">
              <a:buFont typeface="Arial" panose="020B0604020202020204" pitchFamily="34" charset="0"/>
              <a:buChar char="•"/>
            </a:pPr>
            <a:r>
              <a:rPr lang="el-GR" altLang="el-GR" sz="2400" dirty="0"/>
              <a:t>Άλας νατρίου του </a:t>
            </a:r>
            <a:r>
              <a:rPr lang="el-GR" altLang="el-GR" sz="2400" dirty="0" err="1" smtClean="0"/>
              <a:t>αιθυλενο</a:t>
            </a:r>
            <a:r>
              <a:rPr lang="el-GR" altLang="el-GR" sz="2400" dirty="0" smtClean="0"/>
              <a:t>-</a:t>
            </a:r>
            <a:r>
              <a:rPr lang="el-GR" altLang="el-GR" sz="2400" dirty="0" err="1" smtClean="0"/>
              <a:t>διαμινο</a:t>
            </a:r>
            <a:r>
              <a:rPr lang="el-GR" altLang="el-GR" sz="2400" dirty="0" smtClean="0"/>
              <a:t>-</a:t>
            </a:r>
            <a:r>
              <a:rPr lang="el-GR" altLang="el-GR" sz="2400" dirty="0" err="1" smtClean="0"/>
              <a:t>τετραοξικού</a:t>
            </a:r>
            <a:r>
              <a:rPr lang="el-GR" altLang="el-GR" sz="2400" dirty="0" smtClean="0"/>
              <a:t> </a:t>
            </a:r>
            <a:r>
              <a:rPr lang="el-GR" altLang="el-GR" sz="2400" dirty="0"/>
              <a:t>οξέος (EDTA</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Όξινα </a:t>
            </a:r>
            <a:r>
              <a:rPr lang="el-GR" altLang="el-GR" sz="2400" dirty="0" smtClean="0"/>
              <a:t>απορρυπαντικά.</a:t>
            </a:r>
            <a:endParaRPr lang="el-GR" altLang="el-GR" sz="2400" dirty="0"/>
          </a:p>
          <a:p>
            <a:r>
              <a:rPr lang="el-GR" altLang="el-GR" sz="2400" dirty="0"/>
              <a:t>Αποσκληρύνουν το νερό.</a:t>
            </a:r>
          </a:p>
          <a:p>
            <a:r>
              <a:rPr lang="el-GR" altLang="el-GR" sz="2400" dirty="0"/>
              <a:t>Παρεμποδίζουν τις αποθέσεις μετάλλων &amp; ακαθαρσιών.</a:t>
            </a:r>
          </a:p>
          <a:p>
            <a:r>
              <a:rPr lang="el-GR" altLang="el-GR" sz="2400" dirty="0"/>
              <a:t>Καθαρίζουν με </a:t>
            </a:r>
            <a:r>
              <a:rPr lang="el-GR" altLang="el-GR" sz="2400" dirty="0" err="1"/>
              <a:t>πεπτιδοποίηση</a:t>
            </a:r>
            <a:r>
              <a:rPr lang="el-GR" altLang="el-GR" sz="2400" dirty="0"/>
              <a:t>.</a:t>
            </a:r>
          </a:p>
          <a:p>
            <a:r>
              <a:rPr lang="el-GR" altLang="el-GR" sz="2400" dirty="0"/>
              <a:t>Παρεμποδίζουν τις αποθέσεις μετάλλων &amp; αποσκληρύνουν το νερό</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004043"/>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Καθαρισμός </a:t>
            </a:r>
            <a:r>
              <a:rPr lang="el-GR" altLang="el-GR" sz="4000" dirty="0" smtClean="0"/>
              <a:t>(5 </a:t>
            </a:r>
            <a:r>
              <a:rPr lang="el-GR" altLang="el-GR" sz="4000" dirty="0"/>
              <a:t>από </a:t>
            </a:r>
            <a:r>
              <a:rPr lang="el-GR" altLang="el-GR" sz="4000" dirty="0" smtClean="0"/>
              <a:t>7)</a:t>
            </a:r>
            <a:endParaRPr lang="el-GR" sz="4000" dirty="0"/>
          </a:p>
        </p:txBody>
      </p:sp>
      <p:sp>
        <p:nvSpPr>
          <p:cNvPr id="4" name="Ορθογώνιο 3" descr="Τρόποι καθαρισμού.&#10;Σύστημα υψηλής πίεσης-μικρού όγκου (δυσπρόσιτα μέρη του εξοπλισμού),&#10;Αφρός (εύχρηστος, προσκολλάται στις επιφάνειες και καθαρίζει αποτελεσματικά μεγάλα τμήματα του εξοπλισμού),&#10;GEL(υλικά συσκευασίας),&#10;COP: Μηχανικό καθάρισμα εκτός τόπου ή θέσης (Cleaning Out of Place) είναι κατάλληλο για μικρά σκεύη και εργαλεία και πραγματοποιείται με αποσυναρμολόγηση του εξοπλισμού, απομάκρυνση της ορατής ρύπανσης και τοποθέτηση σε ειδικούς λέβητες όπου γίνεται η πρόπλυση. &#10;&#10;"/>
          <p:cNvSpPr/>
          <p:nvPr/>
        </p:nvSpPr>
        <p:spPr>
          <a:xfrm>
            <a:off x="467544" y="1352957"/>
            <a:ext cx="8219256" cy="4524315"/>
          </a:xfrm>
          <a:prstGeom prst="rect">
            <a:avLst/>
          </a:prstGeom>
        </p:spPr>
        <p:txBody>
          <a:bodyPr wrap="square">
            <a:spAutoFit/>
          </a:bodyPr>
          <a:lstStyle/>
          <a:p>
            <a:r>
              <a:rPr lang="el-GR" altLang="el-GR" sz="2400" dirty="0" smtClean="0"/>
              <a:t>Τρόποι καθαρισμού.</a:t>
            </a:r>
          </a:p>
          <a:p>
            <a:pPr marL="342900" indent="-342900">
              <a:buFont typeface="Arial" panose="020B0604020202020204" pitchFamily="34" charset="0"/>
              <a:buChar char="•"/>
            </a:pPr>
            <a:r>
              <a:rPr lang="el-GR" altLang="el-GR" sz="2400" dirty="0"/>
              <a:t>Σύστημα υψηλής πίεσης-μικρού όγκου (δυσπρόσιτα μέρη του εξοπλισμού</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Αφρός (εύχρηστος, προσκολλάται στις επιφάνειες και καθαρίζει αποτελεσματικά μεγάλα τμήματα του εξοπλισμού</a:t>
            </a:r>
            <a:r>
              <a:rPr lang="el-GR" altLang="el-GR" sz="2400" dirty="0" smtClean="0"/>
              <a:t>),</a:t>
            </a:r>
            <a:endParaRPr lang="el-GR" altLang="el-GR" sz="2400" dirty="0"/>
          </a:p>
          <a:p>
            <a:pPr marL="342900" indent="-342900">
              <a:buFont typeface="Arial" panose="020B0604020202020204" pitchFamily="34" charset="0"/>
              <a:buChar char="•"/>
            </a:pPr>
            <a:r>
              <a:rPr lang="en-US" altLang="el-GR" sz="2400" dirty="0"/>
              <a:t>GEL(</a:t>
            </a:r>
            <a:r>
              <a:rPr lang="el-GR" altLang="el-GR" sz="2400" dirty="0"/>
              <a:t>υλικά συσκευασίας</a:t>
            </a:r>
            <a:r>
              <a:rPr lang="el-GR" altLang="el-GR" sz="2400" dirty="0" smtClean="0"/>
              <a:t>),</a:t>
            </a:r>
            <a:endParaRPr lang="el-GR" altLang="el-GR" sz="2400" dirty="0"/>
          </a:p>
          <a:p>
            <a:pPr marL="342900" indent="-342900">
              <a:buFont typeface="Arial" panose="020B0604020202020204" pitchFamily="34" charset="0"/>
              <a:buChar char="•"/>
            </a:pPr>
            <a:r>
              <a:rPr lang="en-US" altLang="el-GR" sz="2400" dirty="0"/>
              <a:t>COP: </a:t>
            </a:r>
            <a:r>
              <a:rPr lang="el-GR" altLang="el-GR" sz="2400" dirty="0"/>
              <a:t>Μηχανικό καθάρισμα εκτός τόπου ή θέσης (</a:t>
            </a:r>
            <a:r>
              <a:rPr lang="el-GR" altLang="el-GR" sz="2400" dirty="0" err="1"/>
              <a:t>Cleaning</a:t>
            </a:r>
            <a:r>
              <a:rPr lang="el-GR" altLang="el-GR" sz="2400" dirty="0"/>
              <a:t> </a:t>
            </a:r>
            <a:r>
              <a:rPr lang="el-GR" altLang="el-GR" sz="2400" dirty="0" err="1"/>
              <a:t>Out</a:t>
            </a:r>
            <a:r>
              <a:rPr lang="el-GR" altLang="el-GR" sz="2400" dirty="0"/>
              <a:t> </a:t>
            </a:r>
            <a:r>
              <a:rPr lang="el-GR" altLang="el-GR" sz="2400" dirty="0" err="1"/>
              <a:t>of</a:t>
            </a:r>
            <a:r>
              <a:rPr lang="el-GR" altLang="el-GR" sz="2400" dirty="0"/>
              <a:t> </a:t>
            </a:r>
            <a:r>
              <a:rPr lang="el-GR" altLang="el-GR" sz="2400" dirty="0" err="1"/>
              <a:t>Place</a:t>
            </a:r>
            <a:r>
              <a:rPr lang="el-GR" altLang="el-GR" sz="2400" dirty="0"/>
              <a:t>) είναι κατάλληλο για μικρά σκεύη και εργαλεία και πραγματοποιείται με αποσυναρμολόγηση του εξοπλισμού, απομάκρυνση της ορατής ρύπανσης και τοποθέτηση σε ειδικούς λέβητες όπου γίνεται η </a:t>
            </a:r>
            <a:r>
              <a:rPr lang="el-GR" altLang="el-GR" sz="2400" dirty="0" err="1"/>
              <a:t>πρόπλυση</a:t>
            </a:r>
            <a:r>
              <a:rPr lang="el-GR" altLang="el-GR" sz="2400" dirty="0"/>
              <a:t>. </a:t>
            </a:r>
          </a:p>
          <a:p>
            <a:endParaRPr lang="el-GR"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86409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Καθαρισμός </a:t>
            </a:r>
            <a:r>
              <a:rPr lang="el-GR" altLang="el-GR" sz="4000" dirty="0" smtClean="0"/>
              <a:t>(6 </a:t>
            </a:r>
            <a:r>
              <a:rPr lang="el-GR" altLang="el-GR" sz="4000" dirty="0"/>
              <a:t>από </a:t>
            </a:r>
            <a:r>
              <a:rPr lang="el-GR" altLang="el-GR" sz="4000" dirty="0" smtClean="0"/>
              <a:t>7)</a:t>
            </a:r>
            <a:endParaRPr lang="el-GR" sz="4000" dirty="0"/>
          </a:p>
        </p:txBody>
      </p:sp>
      <p:sp>
        <p:nvSpPr>
          <p:cNvPr id="13" name="Rectangle 3" descr="CIP: Μηχανικό καθάρισμα επί τόπου (Cleaning In Place) όπου το υγρό καθαρισμού κυκλοφορεί στο κύκλωμα του προϊόντος χωρίς αποσυναρμολόγηση. &#10;&#10;Νερό για να γίνει μια πρόπλυση,&#10;Απορρυπαντικό για ορισμένο χρονικό διάστημα σε σταθερή θερμοκρασία, &#10;Νερό για το ξέπλυμα. &#10;&#10;ΚΑΘΑΡΙΣΜΟΣ ΜΕ ΨΕΚΑΣΜΟ (Spray Cleaning) το απορρυπαντικό ψεκάζεται στα τοιχώματα του εξοπλισμού με τη βοήθεια περιστρεφόμενου ψεκαστήρα. &#10;"/>
          <p:cNvSpPr>
            <a:spLocks noGrp="1" noChangeArrowheads="1"/>
          </p:cNvSpPr>
          <p:nvPr>
            <p:ph type="body" idx="1"/>
            <p:custDataLst>
              <p:tags r:id="rId3"/>
            </p:custDataLst>
          </p:nvPr>
        </p:nvSpPr>
        <p:spPr>
          <a:xfrm>
            <a:off x="467544" y="1052736"/>
            <a:ext cx="8219256" cy="4968552"/>
          </a:xfrm>
        </p:spPr>
        <p:txBody>
          <a:bodyPr>
            <a:noAutofit/>
          </a:bodyPr>
          <a:lstStyle/>
          <a:p>
            <a:r>
              <a:rPr lang="en-US" altLang="el-GR" b="0" dirty="0"/>
              <a:t>CIP: </a:t>
            </a:r>
            <a:r>
              <a:rPr lang="el-GR" altLang="el-GR" b="0" dirty="0"/>
              <a:t>Μηχανικό καθάρισμα επί τόπου (</a:t>
            </a:r>
            <a:r>
              <a:rPr lang="el-GR" altLang="el-GR" b="0" dirty="0" err="1"/>
              <a:t>Cleaning</a:t>
            </a:r>
            <a:r>
              <a:rPr lang="el-GR" altLang="el-GR" b="0" dirty="0"/>
              <a:t> </a:t>
            </a:r>
            <a:r>
              <a:rPr lang="el-GR" altLang="el-GR" b="0" dirty="0" err="1"/>
              <a:t>In</a:t>
            </a:r>
            <a:r>
              <a:rPr lang="el-GR" altLang="el-GR" b="0" dirty="0"/>
              <a:t> </a:t>
            </a:r>
            <a:r>
              <a:rPr lang="el-GR" altLang="el-GR" b="0" dirty="0" err="1"/>
              <a:t>Place</a:t>
            </a:r>
            <a:r>
              <a:rPr lang="el-GR" altLang="el-GR" b="0" dirty="0"/>
              <a:t>) όπου το υγρό καθαρισμού κυκλοφορεί στο κύκλωμα του προϊόντος χωρίς </a:t>
            </a:r>
            <a:r>
              <a:rPr lang="el-GR" altLang="el-GR" b="0" dirty="0" smtClean="0"/>
              <a:t>αποσυναρμολόγηση. </a:t>
            </a:r>
            <a:endParaRPr lang="el-GR" altLang="el-GR" b="0" dirty="0"/>
          </a:p>
          <a:p>
            <a:endParaRPr lang="en-US" altLang="el-GR" b="0" dirty="0"/>
          </a:p>
          <a:p>
            <a:pPr marL="342900" indent="-342900">
              <a:buFont typeface="Arial" panose="020B0604020202020204" pitchFamily="34" charset="0"/>
              <a:buChar char="•"/>
            </a:pPr>
            <a:r>
              <a:rPr lang="el-GR" altLang="el-GR" b="0" dirty="0"/>
              <a:t>Νερό για να γίνει μια </a:t>
            </a:r>
            <a:r>
              <a:rPr lang="el-GR" altLang="el-GR" b="0" dirty="0" err="1" smtClean="0"/>
              <a:t>πρόπλυση</a:t>
            </a:r>
            <a:r>
              <a:rPr lang="el-GR" altLang="el-GR" b="0" dirty="0" smtClean="0"/>
              <a:t>,</a:t>
            </a:r>
            <a:endParaRPr lang="el-GR" altLang="el-GR" b="0" dirty="0"/>
          </a:p>
          <a:p>
            <a:pPr marL="342900" indent="-342900">
              <a:buFont typeface="Arial" panose="020B0604020202020204" pitchFamily="34" charset="0"/>
              <a:buChar char="•"/>
            </a:pPr>
            <a:r>
              <a:rPr lang="el-GR" altLang="el-GR" b="0" dirty="0"/>
              <a:t>Απορρυπαντικό για ορισμένο χρονικό διάστημα σε σταθερή </a:t>
            </a:r>
            <a:r>
              <a:rPr lang="el-GR" altLang="el-GR" b="0" dirty="0" smtClean="0"/>
              <a:t>θερμοκρασία, </a:t>
            </a:r>
            <a:endParaRPr lang="el-GR" altLang="el-GR" b="0" dirty="0"/>
          </a:p>
          <a:p>
            <a:pPr marL="342900" indent="-342900">
              <a:buFont typeface="Arial" panose="020B0604020202020204" pitchFamily="34" charset="0"/>
              <a:buChar char="•"/>
            </a:pPr>
            <a:r>
              <a:rPr lang="el-GR" altLang="el-GR" b="0" dirty="0"/>
              <a:t>Νερό για το ξέπλυμα. </a:t>
            </a:r>
          </a:p>
          <a:p>
            <a:endParaRPr lang="el-GR" altLang="el-GR" b="0" dirty="0"/>
          </a:p>
          <a:p>
            <a:r>
              <a:rPr lang="el-GR" altLang="el-GR" b="0" dirty="0"/>
              <a:t>ΚΑΘΑΡΙΣΜΟΣ ΜΕ ΨΕΚΑΣΜΟ (</a:t>
            </a:r>
            <a:r>
              <a:rPr lang="en-US" altLang="el-GR" b="0" dirty="0"/>
              <a:t>Spray Cleaning)</a:t>
            </a:r>
            <a:r>
              <a:rPr lang="el-GR" altLang="el-GR" b="0" dirty="0"/>
              <a:t> το απορρυπαντικό</a:t>
            </a:r>
            <a:r>
              <a:rPr lang="en-US" altLang="el-GR" b="0" dirty="0"/>
              <a:t> </a:t>
            </a:r>
            <a:r>
              <a:rPr lang="el-GR" altLang="el-GR" b="0" dirty="0"/>
              <a:t>ψεκάζεται στα τοιχώματα του</a:t>
            </a:r>
            <a:r>
              <a:rPr lang="en-US" altLang="el-GR" b="0" dirty="0"/>
              <a:t> </a:t>
            </a:r>
            <a:r>
              <a:rPr lang="el-GR" altLang="el-GR" b="0" dirty="0"/>
              <a:t>εξοπλισμού με τη βοήθεια περιστρεφόμενου ψεκαστήρα. </a:t>
            </a:r>
            <a:endParaRPr lang="en-US"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Καθαρισμός </a:t>
            </a:r>
            <a:r>
              <a:rPr lang="el-GR" altLang="el-GR" sz="4000" dirty="0" smtClean="0"/>
              <a:t>(7 </a:t>
            </a:r>
            <a:r>
              <a:rPr lang="el-GR" altLang="el-GR" sz="4000" dirty="0"/>
              <a:t>από </a:t>
            </a:r>
            <a:r>
              <a:rPr lang="el-GR" altLang="el-GR" sz="4000" dirty="0" smtClean="0"/>
              <a:t>7)</a:t>
            </a:r>
            <a:endParaRPr lang="el-GR" sz="4000" dirty="0"/>
          </a:p>
        </p:txBody>
      </p:sp>
      <p:sp>
        <p:nvSpPr>
          <p:cNvPr id="3" name="Ορθογώνιο 2" descr="Πλεονεκτήματα-Μειονεκτήματα CIP:&#10;Μείωση εξόδων, &#10;Μείωση χρόνου εργασίας του προσωπικού καθαρισμού,&#10;Αποτελεσματικός καθαρισμός,&#10;Υψηλό επίπεδο υγιεινής,&#10;Χρησιμοποιείται λιγότερο απορρυπαντικό λόγω αυτόματης μέτρησης, &#10;Μειώνεται  ο απαιτούμενος χρόνος διακοπής της παραγωγής για τον καθαρισμό,&#10;Μειώνονται τα ατυχήματα του προσωπικού.&#10;&#10;Το CIP είναι κατάλληλο για τον καθαρισμό εξοπλισμού επεξεργασίας ρευστών προϊόντων:&#10;Υψηλό κόστος,&#10;Απαιτεί περισσότερη συντήρηση,&#10;Αποτελεσματικό σε επιβαρυμένες καταστάσεις ρύπανσης.&#10;"/>
          <p:cNvSpPr/>
          <p:nvPr/>
        </p:nvSpPr>
        <p:spPr>
          <a:xfrm>
            <a:off x="467544" y="908720"/>
            <a:ext cx="8219256" cy="5509200"/>
          </a:xfrm>
          <a:prstGeom prst="rect">
            <a:avLst/>
          </a:prstGeom>
        </p:spPr>
        <p:txBody>
          <a:bodyPr wrap="square">
            <a:spAutoFit/>
          </a:bodyPr>
          <a:lstStyle/>
          <a:p>
            <a:pPr>
              <a:spcBef>
                <a:spcPct val="20000"/>
              </a:spcBef>
            </a:pPr>
            <a:r>
              <a:rPr lang="el-GR" altLang="el-GR" sz="2200" dirty="0"/>
              <a:t>Πλεονεκτήματα-Μειονεκτήματα </a:t>
            </a:r>
            <a:r>
              <a:rPr lang="en-US" altLang="el-GR" sz="2200" dirty="0" smtClean="0"/>
              <a:t>CIP</a:t>
            </a:r>
            <a:r>
              <a:rPr lang="el-GR" altLang="el-GR" sz="2200" dirty="0"/>
              <a:t>:</a:t>
            </a:r>
            <a:endParaRPr lang="el-GR" altLang="el-GR" sz="2200" dirty="0" smtClean="0"/>
          </a:p>
          <a:p>
            <a:pPr marL="342900" indent="-342900">
              <a:buFont typeface="Arial" panose="020B0604020202020204" pitchFamily="34" charset="0"/>
              <a:buChar char="•"/>
            </a:pPr>
            <a:r>
              <a:rPr lang="el-GR" altLang="el-GR" sz="2200" dirty="0"/>
              <a:t>Μείωση </a:t>
            </a:r>
            <a:r>
              <a:rPr lang="el-GR" altLang="el-GR" sz="2200" dirty="0" smtClean="0"/>
              <a:t>εξόδων, </a:t>
            </a:r>
            <a:endParaRPr lang="el-GR" altLang="el-GR" sz="2200" dirty="0"/>
          </a:p>
          <a:p>
            <a:pPr marL="342900" indent="-342900">
              <a:buFont typeface="Arial" panose="020B0604020202020204" pitchFamily="34" charset="0"/>
              <a:buChar char="•"/>
            </a:pPr>
            <a:r>
              <a:rPr lang="el-GR" altLang="el-GR" sz="2200" dirty="0"/>
              <a:t>Μείωση χρόνου εργασίας του προσωπικού</a:t>
            </a:r>
            <a:r>
              <a:rPr lang="en-US" altLang="el-GR" sz="2200" dirty="0"/>
              <a:t> </a:t>
            </a:r>
            <a:r>
              <a:rPr lang="el-GR" altLang="el-GR" sz="2200" dirty="0" smtClean="0"/>
              <a:t>καθαρισμού,</a:t>
            </a:r>
            <a:endParaRPr lang="el-GR" altLang="el-GR" sz="2200" dirty="0"/>
          </a:p>
          <a:p>
            <a:pPr marL="342900" indent="-342900">
              <a:buFont typeface="Arial" panose="020B0604020202020204" pitchFamily="34" charset="0"/>
              <a:buChar char="•"/>
            </a:pPr>
            <a:r>
              <a:rPr lang="el-GR" altLang="el-GR" sz="2200" dirty="0"/>
              <a:t>Αποτελεσματικός </a:t>
            </a:r>
            <a:r>
              <a:rPr lang="el-GR" altLang="el-GR" sz="2200" dirty="0" smtClean="0"/>
              <a:t>καθαρισμός,</a:t>
            </a:r>
            <a:endParaRPr lang="el-GR" altLang="el-GR" sz="2200" dirty="0"/>
          </a:p>
          <a:p>
            <a:pPr marL="342900" indent="-342900">
              <a:buFont typeface="Arial" panose="020B0604020202020204" pitchFamily="34" charset="0"/>
              <a:buChar char="•"/>
            </a:pPr>
            <a:r>
              <a:rPr lang="el-GR" altLang="el-GR" sz="2200" dirty="0"/>
              <a:t>Υψηλό επίπεδο </a:t>
            </a:r>
            <a:r>
              <a:rPr lang="el-GR" altLang="el-GR" sz="2200" dirty="0" smtClean="0"/>
              <a:t>υγιεινής,</a:t>
            </a:r>
            <a:endParaRPr lang="el-GR" altLang="el-GR" sz="2200" dirty="0"/>
          </a:p>
          <a:p>
            <a:pPr marL="342900" indent="-342900">
              <a:buFont typeface="Arial" panose="020B0604020202020204" pitchFamily="34" charset="0"/>
              <a:buChar char="•"/>
            </a:pPr>
            <a:r>
              <a:rPr lang="el-GR" altLang="el-GR" sz="2200" dirty="0"/>
              <a:t>Χρησιμοποιείται λιγότερο απορρυπαντικό λόγω αυτόματης </a:t>
            </a:r>
            <a:r>
              <a:rPr lang="el-GR" altLang="el-GR" sz="2200" dirty="0" smtClean="0"/>
              <a:t>μέτρησης, </a:t>
            </a:r>
            <a:endParaRPr lang="el-GR" altLang="el-GR" sz="2200" dirty="0"/>
          </a:p>
          <a:p>
            <a:pPr marL="342900" indent="-342900">
              <a:buFont typeface="Arial" panose="020B0604020202020204" pitchFamily="34" charset="0"/>
              <a:buChar char="•"/>
            </a:pPr>
            <a:r>
              <a:rPr lang="el-GR" altLang="el-GR" sz="2200" dirty="0"/>
              <a:t>Μειώνεται  ο απαιτούμενος χρόνος διακοπής της παραγωγής για τον</a:t>
            </a:r>
            <a:r>
              <a:rPr lang="en-US" altLang="el-GR" sz="2200" dirty="0"/>
              <a:t> </a:t>
            </a:r>
            <a:r>
              <a:rPr lang="el-GR" altLang="el-GR" sz="2200" dirty="0" smtClean="0"/>
              <a:t>καθαρισμό,</a:t>
            </a:r>
            <a:endParaRPr lang="el-GR" altLang="el-GR" sz="2200" dirty="0"/>
          </a:p>
          <a:p>
            <a:pPr marL="342900" indent="-342900">
              <a:buFont typeface="Arial" panose="020B0604020202020204" pitchFamily="34" charset="0"/>
              <a:buChar char="•"/>
            </a:pPr>
            <a:r>
              <a:rPr lang="el-GR" altLang="el-GR" sz="2200" dirty="0"/>
              <a:t>Μειώνονται τα ατυχήματα του </a:t>
            </a:r>
            <a:r>
              <a:rPr lang="el-GR" altLang="el-GR" sz="2200" dirty="0" smtClean="0"/>
              <a:t>προσωπικού.</a:t>
            </a:r>
            <a:endParaRPr lang="el-GR" altLang="el-GR" sz="2200" dirty="0"/>
          </a:p>
          <a:p>
            <a:pPr>
              <a:buFont typeface="Wingdings" pitchFamily="2" charset="2"/>
              <a:buNone/>
            </a:pPr>
            <a:endParaRPr lang="el-GR" altLang="el-GR" sz="2200" dirty="0"/>
          </a:p>
          <a:p>
            <a:r>
              <a:rPr lang="el-GR" altLang="el-GR" sz="2200" dirty="0"/>
              <a:t>Το CIP είναι κατάλληλο για τον</a:t>
            </a:r>
            <a:r>
              <a:rPr lang="en-US" altLang="el-GR" sz="2200" dirty="0"/>
              <a:t> </a:t>
            </a:r>
            <a:r>
              <a:rPr lang="el-GR" altLang="el-GR" sz="2200" dirty="0"/>
              <a:t>καθαρισμό εξοπλισμού επεξεργασίας ρευστών </a:t>
            </a:r>
            <a:r>
              <a:rPr lang="el-GR" altLang="el-GR" sz="2200" dirty="0" smtClean="0"/>
              <a:t>προϊόντων:</a:t>
            </a:r>
            <a:endParaRPr lang="el-GR" altLang="el-GR" sz="2200" dirty="0"/>
          </a:p>
          <a:p>
            <a:pPr marL="342900" indent="-342900">
              <a:buFont typeface="Arial" panose="020B0604020202020204" pitchFamily="34" charset="0"/>
              <a:buChar char="•"/>
            </a:pPr>
            <a:r>
              <a:rPr lang="el-GR" altLang="el-GR" sz="2200" dirty="0"/>
              <a:t>Υψηλό </a:t>
            </a:r>
            <a:r>
              <a:rPr lang="el-GR" altLang="el-GR" sz="2200" dirty="0" smtClean="0"/>
              <a:t>κόστος,</a:t>
            </a:r>
            <a:endParaRPr lang="el-GR" altLang="el-GR" sz="2200" dirty="0"/>
          </a:p>
          <a:p>
            <a:pPr marL="342900" indent="-342900">
              <a:buFont typeface="Arial" panose="020B0604020202020204" pitchFamily="34" charset="0"/>
              <a:buChar char="•"/>
            </a:pPr>
            <a:r>
              <a:rPr lang="el-GR" altLang="el-GR" sz="2200" dirty="0"/>
              <a:t>Απαιτεί</a:t>
            </a:r>
            <a:r>
              <a:rPr lang="en-US" altLang="el-GR" sz="2200" dirty="0"/>
              <a:t> </a:t>
            </a:r>
            <a:r>
              <a:rPr lang="el-GR" altLang="el-GR" sz="2200" dirty="0"/>
              <a:t>περισσότερη </a:t>
            </a:r>
            <a:r>
              <a:rPr lang="el-GR" altLang="el-GR" sz="2200" dirty="0" smtClean="0"/>
              <a:t>συντήρηση,</a:t>
            </a:r>
            <a:endParaRPr lang="el-GR" altLang="el-GR" sz="2200" dirty="0"/>
          </a:p>
          <a:p>
            <a:pPr marL="342900" indent="-342900">
              <a:buFont typeface="Arial" panose="020B0604020202020204" pitchFamily="34" charset="0"/>
              <a:buChar char="•"/>
            </a:pPr>
            <a:r>
              <a:rPr lang="el-GR" altLang="el-GR" sz="2200" dirty="0"/>
              <a:t>Αποτελεσματικό σε επιβαρυμένες καταστάσεις </a:t>
            </a:r>
            <a:r>
              <a:rPr lang="el-GR" altLang="el-GR" sz="2200" dirty="0" smtClean="0"/>
              <a:t>ρύπανσης.</a:t>
            </a:r>
            <a:endParaRPr lang="el-GR" altLang="el-GR" sz="2200" dirty="0"/>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Απολύμανση (1 από 7)</a:t>
            </a:r>
            <a:endParaRPr lang="el-GR" dirty="0"/>
          </a:p>
        </p:txBody>
      </p:sp>
      <p:sp>
        <p:nvSpPr>
          <p:cNvPr id="2" name="Ορθογώνιο 1"/>
          <p:cNvSpPr/>
          <p:nvPr/>
        </p:nvSpPr>
        <p:spPr>
          <a:xfrm>
            <a:off x="467544" y="1072241"/>
            <a:ext cx="8219256" cy="5021055"/>
          </a:xfrm>
          <a:prstGeom prst="rect">
            <a:avLst/>
          </a:prstGeom>
        </p:spPr>
        <p:txBody>
          <a:bodyPr wrap="square">
            <a:spAutoFit/>
          </a:bodyPr>
          <a:lstStyle/>
          <a:p>
            <a:pPr>
              <a:lnSpc>
                <a:spcPct val="150000"/>
              </a:lnSpc>
            </a:pPr>
            <a:r>
              <a:rPr lang="el-GR" altLang="el-GR" sz="2400" dirty="0"/>
              <a:t>Διαδικασία Απολύμανσης βασίζεται</a:t>
            </a:r>
            <a:r>
              <a:rPr lang="el-GR" altLang="el-GR" sz="2400" dirty="0" smtClean="0"/>
              <a:t>:</a:t>
            </a:r>
          </a:p>
          <a:p>
            <a:pPr marL="342900" indent="-342900">
              <a:lnSpc>
                <a:spcPct val="150000"/>
              </a:lnSpc>
              <a:buFont typeface="Arial" panose="020B0604020202020204" pitchFamily="34" charset="0"/>
              <a:buChar char="•"/>
            </a:pPr>
            <a:r>
              <a:rPr lang="el-GR" altLang="el-GR" sz="2400" dirty="0"/>
              <a:t>Περιβαλλοντικές </a:t>
            </a:r>
            <a:r>
              <a:rPr lang="el-GR" altLang="el-GR" sz="2400" dirty="0" smtClean="0"/>
              <a:t>συνθήκες,</a:t>
            </a:r>
            <a:endParaRPr lang="el-GR" altLang="el-GR" sz="2400" dirty="0"/>
          </a:p>
          <a:p>
            <a:pPr marL="342900" indent="-342900">
              <a:lnSpc>
                <a:spcPct val="150000"/>
              </a:lnSpc>
              <a:buFont typeface="Arial" panose="020B0604020202020204" pitchFamily="34" charset="0"/>
              <a:buChar char="•"/>
            </a:pPr>
            <a:r>
              <a:rPr lang="el-GR" altLang="el-GR" sz="2400" dirty="0"/>
              <a:t>Ευαισθησία των φορέων </a:t>
            </a:r>
            <a:r>
              <a:rPr lang="el-GR" altLang="el-GR" sz="2400" dirty="0" smtClean="0"/>
              <a:t>μικροβίων,</a:t>
            </a:r>
            <a:endParaRPr lang="el-GR" altLang="el-GR" sz="2400" dirty="0"/>
          </a:p>
          <a:p>
            <a:pPr marL="342900" indent="-342900">
              <a:lnSpc>
                <a:spcPct val="150000"/>
              </a:lnSpc>
              <a:buFont typeface="Arial" panose="020B0604020202020204" pitchFamily="34" charset="0"/>
              <a:buChar char="•"/>
            </a:pPr>
            <a:r>
              <a:rPr lang="el-GR" altLang="el-GR" sz="2400" dirty="0"/>
              <a:t>Τύπο </a:t>
            </a:r>
            <a:r>
              <a:rPr lang="el-GR" altLang="el-GR" sz="2400" dirty="0" smtClean="0"/>
              <a:t>εγκατάστασης,</a:t>
            </a:r>
            <a:endParaRPr lang="el-GR" altLang="el-GR" sz="2400" dirty="0"/>
          </a:p>
          <a:p>
            <a:pPr marL="342900" indent="-342900">
              <a:lnSpc>
                <a:spcPct val="150000"/>
              </a:lnSpc>
              <a:buFont typeface="Arial" panose="020B0604020202020204" pitchFamily="34" charset="0"/>
              <a:buChar char="•"/>
            </a:pPr>
            <a:r>
              <a:rPr lang="el-GR" altLang="el-GR" sz="2400" dirty="0"/>
              <a:t>Επιλογή προϊόντων καθαρισμού και </a:t>
            </a:r>
            <a:r>
              <a:rPr lang="el-GR" altLang="el-GR" sz="2400" dirty="0" smtClean="0"/>
              <a:t>απολύμανσης,</a:t>
            </a:r>
            <a:endParaRPr lang="el-GR" altLang="el-GR" sz="2400" dirty="0"/>
          </a:p>
          <a:p>
            <a:pPr marL="342900" indent="-342900">
              <a:lnSpc>
                <a:spcPct val="150000"/>
              </a:lnSpc>
              <a:buFont typeface="Arial" panose="020B0604020202020204" pitchFamily="34" charset="0"/>
              <a:buChar char="•"/>
            </a:pPr>
            <a:r>
              <a:rPr lang="el-GR" altLang="el-GR" sz="2400" dirty="0"/>
              <a:t>Επαρκή καθαρισμό και </a:t>
            </a:r>
            <a:r>
              <a:rPr lang="el-GR" altLang="el-GR" sz="2400" dirty="0" smtClean="0"/>
              <a:t>απολύμανση,</a:t>
            </a:r>
            <a:endParaRPr lang="el-GR" altLang="el-GR" sz="2400" dirty="0"/>
          </a:p>
          <a:p>
            <a:pPr marL="342900" indent="-342900">
              <a:lnSpc>
                <a:spcPct val="150000"/>
              </a:lnSpc>
              <a:buFont typeface="Arial" panose="020B0604020202020204" pitchFamily="34" charset="0"/>
              <a:buChar char="•"/>
            </a:pPr>
            <a:r>
              <a:rPr lang="el-GR" altLang="el-GR" sz="2400" dirty="0"/>
              <a:t>Τύπο επιφανειών που πρέπει να </a:t>
            </a:r>
            <a:r>
              <a:rPr lang="el-GR" altLang="el-GR" sz="2400" dirty="0" smtClean="0"/>
              <a:t>καθαριστούν,</a:t>
            </a:r>
            <a:endParaRPr lang="el-GR" altLang="el-GR" sz="2400" dirty="0"/>
          </a:p>
          <a:p>
            <a:pPr marL="342900" indent="-342900">
              <a:lnSpc>
                <a:spcPct val="150000"/>
              </a:lnSpc>
              <a:buFont typeface="Arial" panose="020B0604020202020204" pitchFamily="34" charset="0"/>
              <a:buChar char="•"/>
            </a:pPr>
            <a:r>
              <a:rPr lang="el-GR" altLang="el-GR" sz="2400" dirty="0"/>
              <a:t>Υπεύθυνο προσωπικό για αυτές τις </a:t>
            </a:r>
            <a:r>
              <a:rPr lang="el-GR" altLang="el-GR" sz="2400" dirty="0" smtClean="0"/>
              <a:t>διαδικασίες,</a:t>
            </a:r>
            <a:endParaRPr lang="el-GR" altLang="el-GR" sz="2400" dirty="0"/>
          </a:p>
          <a:p>
            <a:pPr marL="342900" indent="-342900">
              <a:lnSpc>
                <a:spcPct val="150000"/>
              </a:lnSpc>
              <a:buFont typeface="Arial" panose="020B0604020202020204" pitchFamily="34" charset="0"/>
              <a:buChar char="•"/>
            </a:pPr>
            <a:r>
              <a:rPr lang="el-GR" altLang="el-GR" sz="2400" dirty="0"/>
              <a:t>Κόστος λειτουργίας</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900435"/>
          </a:xfrm>
        </p:spPr>
        <p:txBody>
          <a:bodyPr>
            <a:normAutofit/>
          </a:bodyPr>
          <a:lstStyle/>
          <a:p>
            <a:r>
              <a:rPr lang="el-GR" altLang="el-GR" dirty="0"/>
              <a:t>Απολύμανση </a:t>
            </a:r>
            <a:r>
              <a:rPr lang="el-GR" altLang="el-GR" dirty="0" smtClean="0"/>
              <a:t>(2 </a:t>
            </a:r>
            <a:r>
              <a:rPr lang="el-GR" altLang="el-GR" dirty="0"/>
              <a:t>από </a:t>
            </a:r>
            <a:r>
              <a:rPr lang="el-GR" altLang="el-GR" dirty="0" smtClean="0"/>
              <a:t>7)</a:t>
            </a:r>
            <a:endParaRPr lang="el-GR" dirty="0"/>
          </a:p>
        </p:txBody>
      </p:sp>
      <p:sp>
        <p:nvSpPr>
          <p:cNvPr id="6" name="Ορθογώνιο 5"/>
          <p:cNvSpPr/>
          <p:nvPr/>
        </p:nvSpPr>
        <p:spPr>
          <a:xfrm>
            <a:off x="467544" y="836712"/>
            <a:ext cx="8208912" cy="5632311"/>
          </a:xfrm>
          <a:prstGeom prst="rect">
            <a:avLst/>
          </a:prstGeom>
        </p:spPr>
        <p:txBody>
          <a:bodyPr wrap="square">
            <a:spAutoFit/>
          </a:bodyPr>
          <a:lstStyle/>
          <a:p>
            <a:pPr>
              <a:lnSpc>
                <a:spcPct val="150000"/>
              </a:lnSpc>
            </a:pPr>
            <a:r>
              <a:rPr lang="el-GR" altLang="el-GR" sz="2400" dirty="0" err="1" smtClean="0"/>
              <a:t>Αντιμικροβιακή</a:t>
            </a:r>
            <a:r>
              <a:rPr lang="el-GR" altLang="el-GR" sz="2400" dirty="0" smtClean="0"/>
              <a:t> δράση:</a:t>
            </a:r>
          </a:p>
          <a:p>
            <a:pPr marL="342900" indent="-342900">
              <a:lnSpc>
                <a:spcPct val="150000"/>
              </a:lnSpc>
              <a:buFont typeface="Arial" panose="020B0604020202020204" pitchFamily="34" charset="0"/>
              <a:buChar char="•"/>
            </a:pPr>
            <a:r>
              <a:rPr lang="el-GR" altLang="el-GR" sz="2400" dirty="0" smtClean="0"/>
              <a:t>Διάρρηξη </a:t>
            </a:r>
            <a:r>
              <a:rPr lang="el-GR" altLang="el-GR" sz="2400" dirty="0"/>
              <a:t>της κυτταρικής μεμβράνης, στην δυσλειτουργία του </a:t>
            </a:r>
            <a:r>
              <a:rPr lang="el-GR" altLang="el-GR" sz="2400" dirty="0" err="1"/>
              <a:t>μακρομορίου</a:t>
            </a:r>
            <a:r>
              <a:rPr lang="el-GR" altLang="el-GR" sz="2400" dirty="0"/>
              <a:t> και στην παρεμπόδιση του </a:t>
            </a:r>
            <a:r>
              <a:rPr lang="el-GR" altLang="el-GR" sz="2400" dirty="0" smtClean="0"/>
              <a:t>μεταβολισμού</a:t>
            </a:r>
            <a:r>
              <a:rPr lang="el-GR" altLang="el-GR" sz="2400" dirty="0"/>
              <a:t>,</a:t>
            </a:r>
          </a:p>
          <a:p>
            <a:pPr marL="342900" indent="-342900">
              <a:lnSpc>
                <a:spcPct val="150000"/>
              </a:lnSpc>
              <a:buFont typeface="Arial" panose="020B0604020202020204" pitchFamily="34" charset="0"/>
              <a:buChar char="•"/>
            </a:pPr>
            <a:r>
              <a:rPr lang="el-GR" altLang="el-GR" sz="2400" dirty="0"/>
              <a:t>Είδος της εφαρμοζόμενης χημικής </a:t>
            </a:r>
            <a:r>
              <a:rPr lang="el-GR" altLang="el-GR" sz="2400" dirty="0" smtClean="0"/>
              <a:t>ένωσης,</a:t>
            </a:r>
            <a:endParaRPr lang="el-GR" altLang="el-GR" sz="2400" dirty="0"/>
          </a:p>
          <a:p>
            <a:pPr marL="342900" indent="-342900">
              <a:lnSpc>
                <a:spcPct val="150000"/>
              </a:lnSpc>
              <a:buFont typeface="Arial" panose="020B0604020202020204" pitchFamily="34" charset="0"/>
              <a:buChar char="•"/>
            </a:pPr>
            <a:r>
              <a:rPr lang="el-GR" altLang="el-GR" sz="2400" dirty="0"/>
              <a:t>Μορφολογία του </a:t>
            </a:r>
            <a:r>
              <a:rPr lang="el-GR" altLang="el-GR" sz="2400" dirty="0" smtClean="0"/>
              <a:t>κυττάρου,</a:t>
            </a:r>
            <a:endParaRPr lang="el-GR" altLang="el-GR" sz="2400" dirty="0"/>
          </a:p>
          <a:p>
            <a:pPr marL="342900" indent="-342900">
              <a:lnSpc>
                <a:spcPct val="150000"/>
              </a:lnSpc>
              <a:buFont typeface="Arial" panose="020B0604020202020204" pitchFamily="34" charset="0"/>
              <a:buChar char="•"/>
            </a:pPr>
            <a:r>
              <a:rPr lang="el-GR" altLang="el-GR" sz="2400" dirty="0"/>
              <a:t>κατάσταση του μικροοργανισμού από άποψη </a:t>
            </a:r>
            <a:r>
              <a:rPr lang="el-GR" altLang="el-GR" sz="2400" dirty="0" smtClean="0"/>
              <a:t>φυσιολογίας,</a:t>
            </a:r>
            <a:endParaRPr lang="el-GR" altLang="el-GR" sz="2400" dirty="0"/>
          </a:p>
          <a:p>
            <a:pPr marL="342900" indent="-342900">
              <a:lnSpc>
                <a:spcPct val="150000"/>
              </a:lnSpc>
              <a:buFont typeface="Arial" panose="020B0604020202020204" pitchFamily="34" charset="0"/>
              <a:buChar char="•"/>
            </a:pPr>
            <a:r>
              <a:rPr lang="el-GR" altLang="el-GR" sz="2400" dirty="0"/>
              <a:t>Αντίσταση μετά από πολλαπλές εφαρμογές της </a:t>
            </a:r>
            <a:r>
              <a:rPr lang="el-GR" altLang="el-GR" sz="2400" dirty="0" err="1"/>
              <a:t>βιοκτόνου</a:t>
            </a:r>
            <a:r>
              <a:rPr lang="el-GR" altLang="el-GR" sz="2400" dirty="0"/>
              <a:t> </a:t>
            </a:r>
            <a:r>
              <a:rPr lang="el-GR" altLang="el-GR" sz="2400" dirty="0" smtClean="0"/>
              <a:t>ουσίας,</a:t>
            </a:r>
            <a:endParaRPr lang="el-GR" altLang="el-GR" sz="2400" dirty="0"/>
          </a:p>
          <a:p>
            <a:pPr marL="342900" indent="-342900">
              <a:lnSpc>
                <a:spcPct val="150000"/>
              </a:lnSpc>
              <a:buFont typeface="Arial" panose="020B0604020202020204" pitchFamily="34" charset="0"/>
              <a:buChar char="•"/>
            </a:pPr>
            <a:r>
              <a:rPr lang="el-GR" altLang="el-GR" sz="2400" dirty="0"/>
              <a:t>Μειούμενη εισαγωγή νέων συντηρητικών και ενεργών απολυμαντικών συστατικών στην </a:t>
            </a:r>
            <a:r>
              <a:rPr lang="el-GR" altLang="el-GR" sz="2400" dirty="0" smtClean="0"/>
              <a:t>αγορά.</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044451"/>
          </a:xfrm>
        </p:spPr>
        <p:txBody>
          <a:bodyPr>
            <a:noAutofit/>
          </a:bodyPr>
          <a:lstStyle/>
          <a:p>
            <a:r>
              <a:rPr lang="el-GR" altLang="el-GR" sz="4000" dirty="0"/>
              <a:t>Απολύμανση </a:t>
            </a:r>
            <a:r>
              <a:rPr lang="el-GR" altLang="el-GR" sz="4000" dirty="0" smtClean="0"/>
              <a:t>(3 </a:t>
            </a:r>
            <a:r>
              <a:rPr lang="el-GR" altLang="el-GR" sz="4000" dirty="0"/>
              <a:t>από </a:t>
            </a:r>
            <a:r>
              <a:rPr lang="el-GR" altLang="el-GR" sz="4000" dirty="0" smtClean="0"/>
              <a:t>7)</a:t>
            </a:r>
            <a:endParaRPr lang="el-GR" sz="4000" dirty="0"/>
          </a:p>
        </p:txBody>
      </p:sp>
      <p:sp>
        <p:nvSpPr>
          <p:cNvPr id="10" name="TextBox 4" descr="Τρόποι απολύμανσης.&#10;&#10;Απολύμανση με θερμότητα.&#10;Γίνεται με εμβάπτιση των αντικειμένων σε καυτό νερό (ογδόντα βαθμοί κελσίου) ή με ψεκασμό ατμού. Όσο μεγαλύτερη η  θερμοκρασία, τόσο λιγότερος ο χρόνος που χρειάζεται, γι αυτό πρέπει να μετράμε τη θερμοκρασία νερού κατά την εμβάπτιση&#10;Απολύμανση με χημικές ουσίες.&#10;Γίνεται με τη χρήση χημικών ουσιών. Χρειάζεται ΠΡΟΣΟΧΗ:&#10;στο χρόνο επαφής,&#10;στην θερμοκρασία του διαλύματος,&#10;στην συγκέντρωση του διαλύματος,&#10;στις οδηγίες του παρασκευαστή, &#10;Κάποια απολυμαντικά χρειάζονται καλό ξέπλυμα μετά τη χρήση.&#10;"/>
          <p:cNvSpPr txBox="1">
            <a:spLocks noChangeArrowheads="1"/>
          </p:cNvSpPr>
          <p:nvPr>
            <p:custDataLst>
              <p:tags r:id="rId3"/>
            </p:custDataLst>
          </p:nvPr>
        </p:nvSpPr>
        <p:spPr bwMode="auto">
          <a:xfrm>
            <a:off x="395536" y="836712"/>
            <a:ext cx="83185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2400" dirty="0" smtClean="0"/>
              <a:t>Τρόποι απολύμανσης.</a:t>
            </a:r>
          </a:p>
          <a:p>
            <a:pPr>
              <a:buFont typeface="Wingdings" pitchFamily="2" charset="2"/>
              <a:buNone/>
            </a:pPr>
            <a:endParaRPr lang="el-GR" altLang="el-GR" sz="2400" dirty="0"/>
          </a:p>
          <a:p>
            <a:pPr marL="800100" lvl="1" indent="-342900">
              <a:buClr>
                <a:srgbClr val="5F5F5F"/>
              </a:buClr>
              <a:buSzPct val="80000"/>
              <a:buFont typeface="Wingdings" panose="05000000000000000000" pitchFamily="2" charset="2"/>
              <a:buChar char="§"/>
            </a:pPr>
            <a:r>
              <a:rPr lang="el-GR" altLang="el-GR" sz="2400" dirty="0"/>
              <a:t>Απολύμανση με </a:t>
            </a:r>
            <a:r>
              <a:rPr lang="el-GR" altLang="el-GR" sz="2400" dirty="0" smtClean="0"/>
              <a:t>θερμότητα.</a:t>
            </a:r>
            <a:endParaRPr lang="el-GR" altLang="el-GR" sz="2400" dirty="0"/>
          </a:p>
          <a:p>
            <a:pPr lvl="1">
              <a:buFont typeface="Wingdings" pitchFamily="2" charset="2"/>
              <a:buNone/>
            </a:pPr>
            <a:r>
              <a:rPr lang="el-GR" altLang="el-GR" sz="2400" dirty="0" smtClean="0"/>
              <a:t>Γίνεται </a:t>
            </a:r>
            <a:r>
              <a:rPr lang="el-GR" altLang="el-GR" sz="2400" dirty="0"/>
              <a:t>με εμβάπτιση των αντικειμένων σε καυτό νερό (</a:t>
            </a:r>
            <a:r>
              <a:rPr lang="en-US" altLang="el-GR" sz="2400" dirty="0"/>
              <a:t>80</a:t>
            </a:r>
            <a:r>
              <a:rPr lang="en-US" altLang="el-GR" sz="2400" baseline="30000" dirty="0"/>
              <a:t>o</a:t>
            </a:r>
            <a:r>
              <a:rPr lang="en-US" altLang="el-GR" sz="2400" dirty="0"/>
              <a:t>C</a:t>
            </a:r>
            <a:r>
              <a:rPr lang="el-GR" altLang="el-GR" sz="2400" dirty="0"/>
              <a:t>) ή με ψεκασμό ατμού. </a:t>
            </a:r>
            <a:r>
              <a:rPr lang="el-GR" altLang="el-GR" sz="2400" dirty="0" smtClean="0"/>
              <a:t>Όσο </a:t>
            </a:r>
            <a:r>
              <a:rPr lang="el-GR" altLang="el-GR" sz="2400" dirty="0"/>
              <a:t>μεγαλύτερη η  θερμοκρασία, τόσο λιγότερος ο χρόνος που χρειάζεται, γι αυτό πρέπει να μετράμε τη θερμοκρασία νερού κατά την εμβάπτιση</a:t>
            </a:r>
          </a:p>
          <a:p>
            <a:pPr marL="800100" lvl="1" indent="-342900">
              <a:buClr>
                <a:srgbClr val="5F5F5F"/>
              </a:buClr>
              <a:buSzPct val="80000"/>
              <a:buFont typeface="Wingdings" panose="05000000000000000000" pitchFamily="2" charset="2"/>
              <a:buChar char="§"/>
            </a:pPr>
            <a:r>
              <a:rPr lang="el-GR" altLang="el-GR" sz="2400" dirty="0"/>
              <a:t>Απολύμανση με χημικές </a:t>
            </a:r>
            <a:r>
              <a:rPr lang="el-GR" altLang="el-GR" sz="2400" dirty="0" smtClean="0"/>
              <a:t>ουσίες.</a:t>
            </a:r>
            <a:endParaRPr lang="el-GR" altLang="el-GR" sz="2400" dirty="0"/>
          </a:p>
          <a:p>
            <a:pPr lvl="1">
              <a:buFont typeface="Wingdings" pitchFamily="2" charset="2"/>
              <a:buNone/>
            </a:pPr>
            <a:r>
              <a:rPr lang="el-GR" altLang="el-GR" sz="2400" dirty="0" smtClean="0"/>
              <a:t>Γίνεται </a:t>
            </a:r>
            <a:r>
              <a:rPr lang="el-GR" altLang="el-GR" sz="2400" dirty="0"/>
              <a:t>με τη χρήση χημικών ουσιών</a:t>
            </a:r>
            <a:r>
              <a:rPr lang="el-GR" altLang="el-GR" sz="2400" dirty="0" smtClean="0"/>
              <a:t>. </a:t>
            </a:r>
            <a:r>
              <a:rPr lang="el-GR" altLang="el-GR" sz="2400" dirty="0"/>
              <a:t>Χρειάζεται ΠΡΟΣΟΧΗ:</a:t>
            </a:r>
          </a:p>
          <a:p>
            <a:pPr marL="1257300" lvl="2" indent="-342900">
              <a:buFont typeface="Arial" panose="020B0604020202020204" pitchFamily="34" charset="0"/>
              <a:buChar char="•"/>
            </a:pPr>
            <a:r>
              <a:rPr lang="el-GR" altLang="el-GR" sz="2400" dirty="0"/>
              <a:t>στο χρόνο </a:t>
            </a:r>
            <a:r>
              <a:rPr lang="el-GR" altLang="el-GR" sz="2400" dirty="0" smtClean="0"/>
              <a:t>επαφής,</a:t>
            </a:r>
            <a:endParaRPr lang="el-GR" altLang="el-GR" sz="2400" dirty="0"/>
          </a:p>
          <a:p>
            <a:pPr marL="1257300" lvl="2" indent="-342900">
              <a:buFont typeface="Arial" panose="020B0604020202020204" pitchFamily="34" charset="0"/>
              <a:buChar char="•"/>
            </a:pPr>
            <a:r>
              <a:rPr lang="el-GR" altLang="el-GR" sz="2400" dirty="0"/>
              <a:t>στην θερμοκρασία του </a:t>
            </a:r>
            <a:r>
              <a:rPr lang="el-GR" altLang="el-GR" sz="2400" dirty="0" smtClean="0"/>
              <a:t>διαλύματος,</a:t>
            </a:r>
            <a:endParaRPr lang="el-GR" altLang="el-GR" sz="2400" dirty="0"/>
          </a:p>
          <a:p>
            <a:pPr marL="1257300" lvl="2" indent="-342900">
              <a:buFont typeface="Arial" panose="020B0604020202020204" pitchFamily="34" charset="0"/>
              <a:buChar char="•"/>
            </a:pPr>
            <a:r>
              <a:rPr lang="el-GR" altLang="el-GR" sz="2400" dirty="0"/>
              <a:t>στην συγκέντρωση του </a:t>
            </a:r>
            <a:r>
              <a:rPr lang="el-GR" altLang="el-GR" sz="2400" dirty="0" smtClean="0"/>
              <a:t>διαλύματος,</a:t>
            </a:r>
            <a:endParaRPr lang="el-GR" altLang="el-GR" sz="2400" dirty="0"/>
          </a:p>
          <a:p>
            <a:pPr marL="1257300" lvl="2" indent="-342900">
              <a:buFont typeface="Arial" panose="020B0604020202020204" pitchFamily="34" charset="0"/>
              <a:buChar char="•"/>
            </a:pPr>
            <a:r>
              <a:rPr lang="el-GR" altLang="el-GR" sz="2400" dirty="0"/>
              <a:t>στις οδηγίες του </a:t>
            </a:r>
            <a:r>
              <a:rPr lang="el-GR" altLang="el-GR" sz="2400" dirty="0" smtClean="0"/>
              <a:t>παρασκευαστή, </a:t>
            </a:r>
            <a:endParaRPr lang="el-GR" altLang="el-GR" sz="2400" dirty="0"/>
          </a:p>
          <a:p>
            <a:pPr marL="1257300" lvl="2" indent="-342900">
              <a:buFont typeface="Arial" panose="020B0604020202020204" pitchFamily="34" charset="0"/>
              <a:buChar char="•"/>
            </a:pPr>
            <a:r>
              <a:rPr lang="el-GR" altLang="el-GR" sz="2400" dirty="0" smtClean="0"/>
              <a:t>Κάποια απολυμαντικά χρειάζονται καλό ξέπλυμα μετά τη χρήση.</a:t>
            </a:r>
            <a:endParaRPr lang="en-US"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786011"/>
          </a:xfrm>
        </p:spPr>
        <p:txBody>
          <a:bodyPr>
            <a:noAutofit/>
          </a:bodyPr>
          <a:lstStyle/>
          <a:p>
            <a:pPr algn="ctr"/>
            <a:r>
              <a:rPr lang="el-GR" altLang="el-GR" dirty="0"/>
              <a:t>Απολύμανση </a:t>
            </a:r>
            <a:r>
              <a:rPr lang="el-GR" altLang="el-GR" dirty="0" smtClean="0"/>
              <a:t>(4 </a:t>
            </a:r>
            <a:r>
              <a:rPr lang="el-GR" altLang="el-GR" dirty="0"/>
              <a:t>από </a:t>
            </a:r>
            <a:r>
              <a:rPr lang="el-GR" altLang="el-GR" dirty="0" smtClean="0"/>
              <a:t>7)</a:t>
            </a:r>
            <a:endParaRPr lang="el-GR" dirty="0"/>
          </a:p>
        </p:txBody>
      </p:sp>
      <p:sp>
        <p:nvSpPr>
          <p:cNvPr id="2" name="Ορθογώνιο 1" descr="Το ιδανικό χημικό απολυμαντικό πρέπει να έχει τις ακόλουθες ιδιότητες:&#10;&#10;Να είναι σταθερό τόσο σε συμπυκνωμένη όσο και σε διαλυμένη μορφή,&#10;Να είναι φθηνό και απλό στη χρήση,&#10;Να είναι δυνατή η έγκαιρη προμήθεια του,&#10;Να είναι εύκολα ανιχνεύσιμο και ποσοτικά μετρήσιμο,&#10;Να μην έχει δυσάρεστη οσμή,&#10;Να μην είναι τοξικό,&#10;Να μην προκαλεί δερματικούς ερεθισμούς,&#10;Να καταστρέφει άμεσα τις βλαστικές μορφές των βακτηρίων, των ζυμών και των μυκήτων,&#10;Να διαλύεται εύκολα στο νερό,&#10;Η δράση του να είναι αποτελεσματική σε διαφορετικές συνθήκες, όπως λερωμένες επιφάνειες, σκληρό νερό, διαφορετικές τιμές pH και παρουσία υπολειμμάτων απορρυπαντικών.&#10;"/>
          <p:cNvSpPr/>
          <p:nvPr/>
        </p:nvSpPr>
        <p:spPr>
          <a:xfrm>
            <a:off x="467544" y="836712"/>
            <a:ext cx="8219256" cy="5558445"/>
          </a:xfrm>
          <a:prstGeom prst="rect">
            <a:avLst/>
          </a:prstGeom>
        </p:spPr>
        <p:txBody>
          <a:bodyPr wrap="square">
            <a:spAutoFit/>
          </a:bodyPr>
          <a:lstStyle/>
          <a:p>
            <a:r>
              <a:rPr lang="el-GR" altLang="el-GR" sz="2400" dirty="0"/>
              <a:t>Το ιδανικό χημικό απολυμαντικό πρέπει να έχει τις ακόλουθες ιδιότητες</a:t>
            </a:r>
            <a:r>
              <a:rPr lang="el-GR" altLang="el-GR" sz="2400" dirty="0" smtClean="0"/>
              <a:t>:</a:t>
            </a:r>
          </a:p>
          <a:p>
            <a:pPr>
              <a:lnSpc>
                <a:spcPct val="80000"/>
              </a:lnSpc>
            </a:pPr>
            <a:endParaRPr lang="el-GR" altLang="el-GR" sz="2400" b="1" dirty="0"/>
          </a:p>
          <a:p>
            <a:pPr marL="342900" indent="-342900">
              <a:lnSpc>
                <a:spcPct val="80000"/>
              </a:lnSpc>
              <a:buFont typeface="Arial" panose="020B0604020202020204" pitchFamily="34" charset="0"/>
              <a:buChar char="•"/>
            </a:pPr>
            <a:r>
              <a:rPr lang="el-GR" altLang="el-GR" sz="2400" dirty="0"/>
              <a:t>Να είναι σταθερό τόσο σε συμπυκνωμένη όσο και σε διαλυμένη </a:t>
            </a:r>
            <a:r>
              <a:rPr lang="el-GR" altLang="el-GR" sz="2400" dirty="0" smtClean="0"/>
              <a:t>μορφή,</a:t>
            </a:r>
            <a:endParaRPr lang="el-GR" altLang="el-GR" sz="2400" dirty="0"/>
          </a:p>
          <a:p>
            <a:pPr marL="342900" indent="-342900">
              <a:lnSpc>
                <a:spcPct val="80000"/>
              </a:lnSpc>
              <a:buFont typeface="Arial" panose="020B0604020202020204" pitchFamily="34" charset="0"/>
              <a:buChar char="•"/>
            </a:pPr>
            <a:r>
              <a:rPr lang="el-GR" altLang="el-GR" sz="2400" dirty="0"/>
              <a:t>Να είναι φθηνό και απλό στη </a:t>
            </a:r>
            <a:r>
              <a:rPr lang="el-GR" altLang="el-GR" sz="2400" dirty="0" smtClean="0"/>
              <a:t>χρήση,</a:t>
            </a:r>
            <a:endParaRPr lang="el-GR" altLang="el-GR" sz="2400" dirty="0"/>
          </a:p>
          <a:p>
            <a:pPr marL="342900" indent="-342900">
              <a:lnSpc>
                <a:spcPct val="80000"/>
              </a:lnSpc>
              <a:buFont typeface="Arial" panose="020B0604020202020204" pitchFamily="34" charset="0"/>
              <a:buChar char="•"/>
            </a:pPr>
            <a:r>
              <a:rPr lang="el-GR" altLang="el-GR" sz="2400" dirty="0"/>
              <a:t>Να είναι δυνατή η έγκαιρη προμήθεια </a:t>
            </a:r>
            <a:r>
              <a:rPr lang="el-GR" altLang="el-GR" sz="2400" dirty="0" smtClean="0"/>
              <a:t>του,</a:t>
            </a:r>
            <a:endParaRPr lang="el-GR" altLang="el-GR" sz="2400" dirty="0"/>
          </a:p>
          <a:p>
            <a:pPr marL="342900" indent="-342900">
              <a:lnSpc>
                <a:spcPct val="80000"/>
              </a:lnSpc>
              <a:buFont typeface="Arial" panose="020B0604020202020204" pitchFamily="34" charset="0"/>
              <a:buChar char="•"/>
            </a:pPr>
            <a:r>
              <a:rPr lang="el-GR" altLang="el-GR" sz="2400" dirty="0"/>
              <a:t>Να είναι εύκολα ανιχνεύσιμο και ποσοτικά </a:t>
            </a:r>
            <a:r>
              <a:rPr lang="el-GR" altLang="el-GR" sz="2400" dirty="0" smtClean="0"/>
              <a:t>μετρήσιμο,</a:t>
            </a:r>
            <a:endParaRPr lang="el-GR" altLang="el-GR" sz="2400" dirty="0"/>
          </a:p>
          <a:p>
            <a:pPr marL="342900" indent="-342900">
              <a:lnSpc>
                <a:spcPct val="80000"/>
              </a:lnSpc>
              <a:buFont typeface="Arial" panose="020B0604020202020204" pitchFamily="34" charset="0"/>
              <a:buChar char="•"/>
            </a:pPr>
            <a:r>
              <a:rPr lang="el-GR" altLang="el-GR" sz="2400" dirty="0"/>
              <a:t>Να μην έχει δυσάρεστη </a:t>
            </a:r>
            <a:r>
              <a:rPr lang="el-GR" altLang="el-GR" sz="2400" dirty="0" smtClean="0"/>
              <a:t>οσμή,</a:t>
            </a:r>
            <a:endParaRPr lang="el-GR" altLang="el-GR" sz="2400" dirty="0"/>
          </a:p>
          <a:p>
            <a:pPr marL="342900" indent="-342900">
              <a:lnSpc>
                <a:spcPct val="80000"/>
              </a:lnSpc>
              <a:buFont typeface="Arial" panose="020B0604020202020204" pitchFamily="34" charset="0"/>
              <a:buChar char="•"/>
            </a:pPr>
            <a:r>
              <a:rPr lang="el-GR" altLang="el-GR" sz="2400" dirty="0"/>
              <a:t>Να μην είναι </a:t>
            </a:r>
            <a:r>
              <a:rPr lang="el-GR" altLang="el-GR" sz="2400" dirty="0" smtClean="0"/>
              <a:t>τοξικό,</a:t>
            </a:r>
            <a:endParaRPr lang="el-GR" altLang="el-GR" sz="2400" dirty="0"/>
          </a:p>
          <a:p>
            <a:pPr marL="342900" indent="-342900">
              <a:lnSpc>
                <a:spcPct val="80000"/>
              </a:lnSpc>
              <a:buFont typeface="Arial" panose="020B0604020202020204" pitchFamily="34" charset="0"/>
              <a:buChar char="•"/>
            </a:pPr>
            <a:r>
              <a:rPr lang="el-GR" altLang="el-GR" sz="2400" dirty="0"/>
              <a:t>Να μην προκαλεί δερματικούς </a:t>
            </a:r>
            <a:r>
              <a:rPr lang="el-GR" altLang="el-GR" sz="2400" dirty="0" smtClean="0"/>
              <a:t>ερεθισμούς,</a:t>
            </a:r>
            <a:endParaRPr lang="el-GR" altLang="el-GR" sz="2400" dirty="0"/>
          </a:p>
          <a:p>
            <a:pPr marL="342900" indent="-342900">
              <a:lnSpc>
                <a:spcPct val="80000"/>
              </a:lnSpc>
              <a:buFont typeface="Arial" panose="020B0604020202020204" pitchFamily="34" charset="0"/>
              <a:buChar char="•"/>
            </a:pPr>
            <a:r>
              <a:rPr lang="el-GR" altLang="el-GR" sz="2400" dirty="0"/>
              <a:t>Να καταστρέφει άμεσα τις βλαστικές μορφές των βακτηρίων, των ζυμών και των </a:t>
            </a:r>
            <a:r>
              <a:rPr lang="el-GR" altLang="el-GR" sz="2400" dirty="0" smtClean="0"/>
              <a:t>μυκήτων,</a:t>
            </a:r>
            <a:endParaRPr lang="el-GR" altLang="el-GR" sz="2400" dirty="0"/>
          </a:p>
          <a:p>
            <a:pPr marL="342900" indent="-342900">
              <a:lnSpc>
                <a:spcPct val="80000"/>
              </a:lnSpc>
              <a:buFont typeface="Arial" panose="020B0604020202020204" pitchFamily="34" charset="0"/>
              <a:buChar char="•"/>
            </a:pPr>
            <a:r>
              <a:rPr lang="el-GR" altLang="el-GR" sz="2400" dirty="0"/>
              <a:t>Να διαλύεται εύκολα στο </a:t>
            </a:r>
            <a:r>
              <a:rPr lang="el-GR" altLang="el-GR" sz="2400" dirty="0" smtClean="0"/>
              <a:t>νερό,</a:t>
            </a:r>
            <a:endParaRPr lang="el-GR" altLang="el-GR" sz="2400" dirty="0"/>
          </a:p>
          <a:p>
            <a:pPr marL="342900" indent="-342900">
              <a:lnSpc>
                <a:spcPct val="80000"/>
              </a:lnSpc>
              <a:buFont typeface="Arial" panose="020B0604020202020204" pitchFamily="34" charset="0"/>
              <a:buChar char="•"/>
            </a:pPr>
            <a:r>
              <a:rPr lang="el-GR" altLang="el-GR" sz="2400" dirty="0"/>
              <a:t>Η δράση του να είναι αποτελεσματική σε διαφορετικές συνθήκες, όπως </a:t>
            </a:r>
            <a:r>
              <a:rPr lang="el-GR" altLang="el-GR" sz="2400" dirty="0" smtClean="0"/>
              <a:t>λερωμένες επιφάνειες</a:t>
            </a:r>
            <a:r>
              <a:rPr lang="el-GR" altLang="el-GR" sz="2400" dirty="0"/>
              <a:t>, σκληρό νερό, διαφορετικές τιμές </a:t>
            </a:r>
            <a:r>
              <a:rPr lang="el-GR" altLang="el-GR" sz="2400" dirty="0" err="1"/>
              <a:t>pH</a:t>
            </a:r>
            <a:r>
              <a:rPr lang="el-GR" altLang="el-GR" sz="2400" dirty="0"/>
              <a:t> και παρουσία </a:t>
            </a:r>
            <a:r>
              <a:rPr lang="el-GR" altLang="el-GR" sz="2400" dirty="0" smtClean="0"/>
              <a:t>υπολειμμάτων απορρυπαντικών.</a:t>
            </a: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Απολύμανση </a:t>
            </a:r>
            <a:r>
              <a:rPr lang="el-GR" altLang="el-GR" sz="4000" dirty="0" smtClean="0"/>
              <a:t>(5 </a:t>
            </a:r>
            <a:r>
              <a:rPr lang="el-GR" altLang="el-GR" sz="4000" dirty="0"/>
              <a:t>από </a:t>
            </a:r>
            <a:r>
              <a:rPr lang="el-GR" altLang="el-GR" sz="4000" dirty="0" smtClean="0"/>
              <a:t>7)</a:t>
            </a:r>
            <a:endParaRPr lang="el-GR" sz="4000" dirty="0"/>
          </a:p>
        </p:txBody>
      </p:sp>
      <p:sp>
        <p:nvSpPr>
          <p:cNvPr id="2" name="Ορθογώνιο 1"/>
          <p:cNvSpPr/>
          <p:nvPr/>
        </p:nvSpPr>
        <p:spPr>
          <a:xfrm>
            <a:off x="467544" y="974333"/>
            <a:ext cx="8208912" cy="5262979"/>
          </a:xfrm>
          <a:prstGeom prst="rect">
            <a:avLst/>
          </a:prstGeom>
        </p:spPr>
        <p:txBody>
          <a:bodyPr wrap="square">
            <a:spAutoFit/>
          </a:bodyPr>
          <a:lstStyle/>
          <a:p>
            <a:r>
              <a:rPr lang="el-GR" altLang="el-GR" sz="2400" dirty="0"/>
              <a:t>Χρησιμοποιούμενα χημικά απολυμαντικά στη Βιομηχανία </a:t>
            </a:r>
            <a:r>
              <a:rPr lang="el-GR" altLang="el-GR" sz="2400" dirty="0" smtClean="0"/>
              <a:t>Τροφίμων. </a:t>
            </a:r>
          </a:p>
          <a:p>
            <a:endParaRPr lang="el-GR" sz="2400" dirty="0"/>
          </a:p>
          <a:p>
            <a:r>
              <a:rPr lang="el-GR" altLang="el-GR" sz="2400" dirty="0"/>
              <a:t>Ανόργανες Ενώσεις </a:t>
            </a:r>
            <a:r>
              <a:rPr lang="el-GR" altLang="el-GR" sz="2400" dirty="0" smtClean="0"/>
              <a:t>Χλωρίου:</a:t>
            </a:r>
            <a:endParaRPr lang="el-GR" altLang="el-GR" sz="2400" dirty="0"/>
          </a:p>
          <a:p>
            <a:pPr marL="342900" indent="-342900">
              <a:buFont typeface="Arial" panose="020B0604020202020204" pitchFamily="34" charset="0"/>
              <a:buChar char="•"/>
            </a:pPr>
            <a:r>
              <a:rPr lang="el-GR" altLang="el-GR" sz="2400" dirty="0"/>
              <a:t>Αέριο </a:t>
            </a:r>
            <a:r>
              <a:rPr lang="el-GR" altLang="el-GR" sz="2400" dirty="0" smtClean="0"/>
              <a:t>χλώριο,</a:t>
            </a:r>
            <a:endParaRPr lang="el-GR" altLang="el-GR" sz="2400" dirty="0"/>
          </a:p>
          <a:p>
            <a:pPr marL="342900" indent="-342900">
              <a:buFont typeface="Arial" panose="020B0604020202020204" pitchFamily="34" charset="0"/>
              <a:buChar char="•"/>
            </a:pPr>
            <a:r>
              <a:rPr lang="el-GR" altLang="el-GR" sz="2400" dirty="0" err="1"/>
              <a:t>Υποχλωριώδες</a:t>
            </a:r>
            <a:r>
              <a:rPr lang="el-GR" altLang="el-GR" sz="2400" dirty="0"/>
              <a:t> </a:t>
            </a:r>
            <a:r>
              <a:rPr lang="el-GR" altLang="el-GR" sz="2400" dirty="0" smtClean="0"/>
              <a:t>ασβέστιο,</a:t>
            </a:r>
            <a:endParaRPr lang="el-GR" altLang="el-GR" sz="2400" dirty="0"/>
          </a:p>
          <a:p>
            <a:pPr marL="342900" indent="-342900">
              <a:buFont typeface="Arial" panose="020B0604020202020204" pitchFamily="34" charset="0"/>
              <a:buChar char="•"/>
            </a:pPr>
            <a:r>
              <a:rPr lang="el-GR" altLang="el-GR" sz="2400" dirty="0" err="1"/>
              <a:t>Υποχλωριώδες</a:t>
            </a:r>
            <a:r>
              <a:rPr lang="el-GR" altLang="el-GR" sz="2400" dirty="0"/>
              <a:t> </a:t>
            </a:r>
            <a:r>
              <a:rPr lang="el-GR" altLang="el-GR" sz="2400" dirty="0" smtClean="0"/>
              <a:t>νάτριο,</a:t>
            </a:r>
            <a:endParaRPr lang="el-GR" altLang="el-GR" sz="2400" dirty="0"/>
          </a:p>
          <a:p>
            <a:pPr marL="342900" indent="-342900">
              <a:buFont typeface="Arial" panose="020B0604020202020204" pitchFamily="34" charset="0"/>
              <a:buChar char="•"/>
            </a:pPr>
            <a:r>
              <a:rPr lang="el-GR" altLang="el-GR" sz="2400" dirty="0"/>
              <a:t>Χλωριωμένο φωσφορικό </a:t>
            </a:r>
            <a:r>
              <a:rPr lang="el-GR" altLang="el-GR" sz="2400" dirty="0" err="1" smtClean="0"/>
              <a:t>τρινάτριο</a:t>
            </a:r>
            <a:r>
              <a:rPr lang="el-GR" altLang="el-GR" sz="2400" dirty="0" smtClean="0"/>
              <a:t>.</a:t>
            </a:r>
          </a:p>
          <a:p>
            <a:endParaRPr lang="el-GR" altLang="el-GR" sz="2400" dirty="0"/>
          </a:p>
          <a:p>
            <a:r>
              <a:rPr lang="el-GR" altLang="el-GR" sz="2400" dirty="0"/>
              <a:t>Οργανικές Ενώσεις </a:t>
            </a:r>
            <a:r>
              <a:rPr lang="el-GR" altLang="el-GR" sz="2400" dirty="0" smtClean="0"/>
              <a:t>Χλωρίου:</a:t>
            </a:r>
            <a:endParaRPr lang="el-GR" altLang="el-GR" sz="2400" dirty="0"/>
          </a:p>
          <a:p>
            <a:pPr marL="342900" indent="-342900">
              <a:buFont typeface="Arial" panose="020B0604020202020204" pitchFamily="34" charset="0"/>
              <a:buChar char="•"/>
            </a:pPr>
            <a:r>
              <a:rPr lang="el-GR" altLang="el-GR" sz="2400" dirty="0" err="1" smtClean="0"/>
              <a:t>Χλωραμίνη</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err="1" smtClean="0"/>
              <a:t>Διχλωρο</a:t>
            </a:r>
            <a:r>
              <a:rPr lang="el-GR" altLang="el-GR" sz="2400" dirty="0" smtClean="0"/>
              <a:t>-</a:t>
            </a:r>
            <a:r>
              <a:rPr lang="el-GR" altLang="el-GR" sz="2400" dirty="0" err="1" smtClean="0"/>
              <a:t>διμεθυλο</a:t>
            </a:r>
            <a:r>
              <a:rPr lang="el-GR" altLang="el-GR" sz="2400" dirty="0" smtClean="0"/>
              <a:t>-</a:t>
            </a:r>
            <a:r>
              <a:rPr lang="el-GR" altLang="el-GR" sz="2400" dirty="0" err="1" smtClean="0"/>
              <a:t>υδαντοΐνη</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err="1"/>
              <a:t>Διχλωροκυανουρικό</a:t>
            </a:r>
            <a:r>
              <a:rPr lang="el-GR" altLang="el-GR" sz="2400" dirty="0"/>
              <a:t> </a:t>
            </a:r>
            <a:r>
              <a:rPr lang="el-GR" altLang="el-GR" sz="2400" dirty="0" smtClean="0"/>
              <a:t>οξύ,</a:t>
            </a:r>
            <a:endParaRPr lang="el-GR" altLang="el-GR" sz="2400" dirty="0"/>
          </a:p>
          <a:p>
            <a:pPr marL="342900" indent="-342900">
              <a:buFont typeface="Arial" panose="020B0604020202020204" pitchFamily="34" charset="0"/>
              <a:buChar char="•"/>
            </a:pPr>
            <a:r>
              <a:rPr lang="el-GR" altLang="el-GR" sz="2400" dirty="0" err="1"/>
              <a:t>Τριχλωροκυανουρικό</a:t>
            </a:r>
            <a:r>
              <a:rPr lang="el-GR" altLang="el-GR" sz="2400" dirty="0"/>
              <a:t> </a:t>
            </a:r>
            <a:r>
              <a:rPr lang="el-GR" altLang="el-GR" sz="2400" dirty="0" smtClean="0"/>
              <a:t>οξύ.</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Απολύμανση </a:t>
            </a:r>
            <a:r>
              <a:rPr lang="el-GR" altLang="el-GR" dirty="0" smtClean="0"/>
              <a:t>(6 </a:t>
            </a:r>
            <a:r>
              <a:rPr lang="el-GR" altLang="el-GR" dirty="0"/>
              <a:t>από </a:t>
            </a:r>
            <a:r>
              <a:rPr lang="el-GR" altLang="el-GR" dirty="0" smtClean="0"/>
              <a:t>7)</a:t>
            </a:r>
            <a:endParaRPr lang="el-GR" dirty="0"/>
          </a:p>
        </p:txBody>
      </p:sp>
      <p:sp>
        <p:nvSpPr>
          <p:cNvPr id="2" name="Ορθογώνιο 1"/>
          <p:cNvSpPr/>
          <p:nvPr/>
        </p:nvSpPr>
        <p:spPr>
          <a:xfrm>
            <a:off x="467544" y="1587564"/>
            <a:ext cx="8280920" cy="3785652"/>
          </a:xfrm>
          <a:prstGeom prst="rect">
            <a:avLst/>
          </a:prstGeom>
        </p:spPr>
        <p:txBody>
          <a:bodyPr wrap="square">
            <a:spAutoFit/>
          </a:bodyPr>
          <a:lstStyle/>
          <a:p>
            <a:r>
              <a:rPr lang="el-GR" altLang="el-GR" sz="2400" dirty="0"/>
              <a:t>Τεταρτοταγείς Ενώσεις </a:t>
            </a:r>
            <a:r>
              <a:rPr lang="el-GR" altLang="el-GR" sz="2400" dirty="0" smtClean="0"/>
              <a:t>Αμμωνίου:</a:t>
            </a:r>
            <a:endParaRPr lang="el-GR" altLang="el-GR" sz="2400" dirty="0"/>
          </a:p>
          <a:p>
            <a:pPr marL="342900" indent="-342900">
              <a:buFont typeface="Arial" panose="020B0604020202020204" pitchFamily="34" charset="0"/>
              <a:buChar char="•"/>
            </a:pPr>
            <a:r>
              <a:rPr lang="el-GR" altLang="el-GR" sz="2400" dirty="0"/>
              <a:t>Χλωριούχο </a:t>
            </a:r>
            <a:r>
              <a:rPr lang="el-GR" altLang="el-GR" sz="2400" dirty="0" smtClean="0"/>
              <a:t>αμμώνιο-</a:t>
            </a:r>
            <a:r>
              <a:rPr lang="el-GR" altLang="el-GR" sz="2400" dirty="0" err="1" smtClean="0"/>
              <a:t>αλκυλ</a:t>
            </a:r>
            <a:r>
              <a:rPr lang="el-GR" altLang="el-GR" sz="2400" dirty="0" smtClean="0"/>
              <a:t>-</a:t>
            </a:r>
            <a:r>
              <a:rPr lang="el-GR" altLang="el-GR" sz="2400" dirty="0" err="1" smtClean="0"/>
              <a:t>διμεθυλ</a:t>
            </a:r>
            <a:r>
              <a:rPr lang="el-GR" altLang="el-GR" sz="2400" dirty="0" smtClean="0"/>
              <a:t>-βενζόλιο.</a:t>
            </a:r>
          </a:p>
          <a:p>
            <a:pPr marL="342900" indent="-342900">
              <a:buFont typeface="Arial" panose="020B0604020202020204" pitchFamily="34" charset="0"/>
              <a:buChar char="•"/>
            </a:pPr>
            <a:endParaRPr lang="el-GR" altLang="el-GR" sz="2400" dirty="0"/>
          </a:p>
          <a:p>
            <a:r>
              <a:rPr lang="el-GR" altLang="el-GR" sz="2400" dirty="0" err="1"/>
              <a:t>Οξινο</a:t>
            </a:r>
            <a:r>
              <a:rPr lang="el-GR" altLang="el-GR" sz="2400" dirty="0"/>
              <a:t>-</a:t>
            </a:r>
            <a:r>
              <a:rPr lang="el-GR" altLang="el-GR" sz="2400" dirty="0" err="1"/>
              <a:t>Ανιονικές</a:t>
            </a:r>
            <a:r>
              <a:rPr lang="el-GR" altLang="el-GR" sz="2400" dirty="0"/>
              <a:t> </a:t>
            </a:r>
            <a:r>
              <a:rPr lang="el-GR" altLang="el-GR" sz="2400" dirty="0" smtClean="0"/>
              <a:t>Ενώσεις:</a:t>
            </a:r>
            <a:endParaRPr lang="el-GR" altLang="el-GR" sz="2400" dirty="0"/>
          </a:p>
          <a:p>
            <a:pPr marL="342900" indent="-342900">
              <a:buFont typeface="Arial" panose="020B0604020202020204" pitchFamily="34" charset="0"/>
              <a:buChar char="•"/>
            </a:pPr>
            <a:r>
              <a:rPr lang="el-GR" altLang="el-GR" sz="2400" dirty="0"/>
              <a:t>Μίγμα φωσφορικού οξέος με </a:t>
            </a:r>
            <a:r>
              <a:rPr lang="el-GR" altLang="el-GR" sz="2400" dirty="0" err="1" smtClean="0"/>
              <a:t>δωδεκατυλ</a:t>
            </a:r>
            <a:r>
              <a:rPr lang="el-GR" altLang="el-GR" sz="2400" dirty="0" smtClean="0"/>
              <a:t>-</a:t>
            </a:r>
            <a:r>
              <a:rPr lang="el-GR" altLang="el-GR" sz="2400" dirty="0" err="1" smtClean="0"/>
              <a:t>βενζο</a:t>
            </a:r>
            <a:r>
              <a:rPr lang="el-GR" altLang="el-GR" sz="2400" dirty="0" smtClean="0"/>
              <a:t>-θειώδες </a:t>
            </a:r>
            <a:r>
              <a:rPr lang="el-GR" altLang="el-GR" sz="2400" dirty="0" err="1" smtClean="0"/>
              <a:t>οξυ</a:t>
            </a:r>
            <a:r>
              <a:rPr lang="el-GR" altLang="el-GR" sz="2400" dirty="0" smtClean="0"/>
              <a:t>.</a:t>
            </a:r>
            <a:endParaRPr lang="el-GR" altLang="el-GR" sz="2400" dirty="0"/>
          </a:p>
          <a:p>
            <a:endParaRPr lang="el-GR" altLang="el-GR" sz="2400" dirty="0" smtClean="0"/>
          </a:p>
          <a:p>
            <a:r>
              <a:rPr lang="el-GR" altLang="el-GR" sz="2400" dirty="0" smtClean="0"/>
              <a:t>Ενώσεις ιωδίου:</a:t>
            </a:r>
            <a:endParaRPr lang="el-GR" altLang="el-GR" sz="2400" dirty="0"/>
          </a:p>
          <a:p>
            <a:pPr marL="342900" indent="-342900">
              <a:buFont typeface="Arial" panose="020B0604020202020204" pitchFamily="34" charset="0"/>
              <a:buChar char="•"/>
            </a:pPr>
            <a:r>
              <a:rPr lang="el-GR" altLang="el-GR" sz="2400" dirty="0" err="1" smtClean="0"/>
              <a:t>Ιωδιοφόρα</a:t>
            </a:r>
            <a:r>
              <a:rPr lang="el-GR" altLang="el-GR" sz="2400" dirty="0" smtClean="0"/>
              <a:t>.</a:t>
            </a:r>
          </a:p>
          <a:p>
            <a:pPr marL="342900" indent="-342900">
              <a:buFont typeface="Arial" panose="020B0604020202020204" pitchFamily="34" charset="0"/>
              <a:buChar char="•"/>
            </a:pPr>
            <a:endParaRPr lang="el-GR" altLang="el-GR" sz="2400" dirty="0"/>
          </a:p>
          <a:p>
            <a:r>
              <a:rPr lang="el-GR" altLang="el-GR" sz="2400" dirty="0"/>
              <a:t>Ενώσεις </a:t>
            </a:r>
            <a:r>
              <a:rPr lang="el-GR" altLang="el-GR" sz="2400" dirty="0" smtClean="0"/>
              <a:t>Βρωμίου.</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Απολύμανση </a:t>
            </a:r>
            <a:r>
              <a:rPr lang="el-GR" altLang="el-GR" dirty="0" smtClean="0"/>
              <a:t>(7 </a:t>
            </a:r>
            <a:r>
              <a:rPr lang="el-GR" altLang="el-GR" dirty="0"/>
              <a:t>από </a:t>
            </a:r>
            <a:r>
              <a:rPr lang="el-GR" altLang="el-GR" dirty="0" smtClean="0"/>
              <a:t>7)</a:t>
            </a:r>
            <a:endParaRPr lang="el-GR" dirty="0"/>
          </a:p>
        </p:txBody>
      </p:sp>
      <p:sp>
        <p:nvSpPr>
          <p:cNvPr id="2" name="Ορθογώνιο 1" descr="."/>
          <p:cNvSpPr/>
          <p:nvPr/>
        </p:nvSpPr>
        <p:spPr>
          <a:xfrm>
            <a:off x="467544" y="1412776"/>
            <a:ext cx="8208911" cy="461665"/>
          </a:xfrm>
          <a:prstGeom prst="rect">
            <a:avLst/>
          </a:prstGeom>
        </p:spPr>
        <p:txBody>
          <a:bodyPr wrap="square">
            <a:spAutoFit/>
          </a:bodyPr>
          <a:lstStyle/>
          <a:p>
            <a:r>
              <a:rPr lang="el-GR" altLang="el-GR" sz="2400" dirty="0"/>
              <a:t> </a:t>
            </a:r>
            <a:r>
              <a:rPr lang="el-GR" altLang="el-GR" sz="2400" dirty="0" smtClean="0"/>
              <a:t>Σύμβολα επικινδυνότητας.</a:t>
            </a:r>
            <a:endParaRPr lang="el-GR" sz="2400" dirty="0"/>
          </a:p>
        </p:txBody>
      </p:sp>
      <p:pic>
        <p:nvPicPr>
          <p:cNvPr id="10" name="Picture 3" descr="Εικόνα,  Σύμβολα επικινδυνότητας.&#10;1. Επιβλαβές ή ερεθιστικό,&#10;2. Εκρηκτικό,&#10;3. Εύφλεκτο,&#10;4. Οξειδωτικό,&#10;5. Τοξικό, &#10;6. Διαβρωτικ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57" y="2348582"/>
            <a:ext cx="8218598" cy="352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smtClean="0"/>
              <a:t>Πρόγραμμα καθαρισμού και απολύμανσης (1 από 2)</a:t>
            </a:r>
            <a:endParaRPr lang="el-GR" dirty="0"/>
          </a:p>
        </p:txBody>
      </p:sp>
      <p:sp>
        <p:nvSpPr>
          <p:cNvPr id="6" name="2 - Θέση περιεχομένου"/>
          <p:cNvSpPr>
            <a:spLocks noGrp="1"/>
          </p:cNvSpPr>
          <p:nvPr>
            <p:ph sz="quarter" idx="1"/>
          </p:nvPr>
        </p:nvSpPr>
        <p:spPr>
          <a:xfrm>
            <a:off x="612648" y="1412776"/>
            <a:ext cx="8153400" cy="4392488"/>
          </a:xfrm>
        </p:spPr>
        <p:txBody>
          <a:bodyPr>
            <a:noAutofit/>
          </a:bodyPr>
          <a:lstStyle/>
          <a:p>
            <a:pPr marL="457200" lvl="1" indent="0">
              <a:buClr>
                <a:srgbClr val="5F5F5F"/>
              </a:buClr>
              <a:buSzPct val="80000"/>
              <a:buNone/>
            </a:pPr>
            <a:r>
              <a:rPr lang="el-GR" altLang="el-GR" sz="2400" dirty="0" smtClean="0"/>
              <a:t>Ανάλυση και Αξιολόγηση της Επικινδυνότητας των ειδών προς καθαρισμό &amp; απολύμανση.</a:t>
            </a:r>
          </a:p>
          <a:p>
            <a:pPr marL="457200" lvl="1" indent="0">
              <a:buClr>
                <a:srgbClr val="5F5F5F"/>
              </a:buClr>
              <a:buSzPct val="80000"/>
              <a:buNone/>
            </a:pPr>
            <a:r>
              <a:rPr lang="el-GR" altLang="el-GR" sz="2400" dirty="0" smtClean="0"/>
              <a:t>Σχεδιασμός προγράμματος:</a:t>
            </a:r>
          </a:p>
          <a:p>
            <a:pPr lvl="1">
              <a:buSzPct val="60000"/>
              <a:buFont typeface="Wingdings" pitchFamily="2" charset="2"/>
              <a:buChar char="l"/>
            </a:pPr>
            <a:r>
              <a:rPr lang="el-GR" altLang="el-GR" sz="2400" dirty="0" smtClean="0"/>
              <a:t>ΠΟΥ: Ορίζουμε τα είδη, σημεία ή περιοχές που 	      πρέπει να καθαρίσουμε, </a:t>
            </a:r>
          </a:p>
          <a:p>
            <a:pPr lvl="1">
              <a:buSzPct val="60000"/>
              <a:buFont typeface="Wingdings" pitchFamily="2" charset="2"/>
              <a:buChar char="l"/>
            </a:pPr>
            <a:r>
              <a:rPr lang="el-GR" altLang="el-GR" sz="2400" dirty="0" smtClean="0"/>
              <a:t>ΠΟΙΟΣ: Ορίζουμε τον Υπεύθυνο Καθαρισμού,   </a:t>
            </a:r>
          </a:p>
          <a:p>
            <a:pPr lvl="1">
              <a:buSzPct val="60000"/>
              <a:buFont typeface="Wingdings" pitchFamily="2" charset="2"/>
              <a:buChar char="l"/>
            </a:pPr>
            <a:r>
              <a:rPr lang="el-GR" altLang="el-GR" sz="2400" dirty="0" smtClean="0"/>
              <a:t>ΠΟΤΕ: Ορίζουμε τη Συχνότητα Καθαρισμού,</a:t>
            </a:r>
          </a:p>
          <a:p>
            <a:pPr lvl="1">
              <a:buSzPct val="60000"/>
              <a:buFont typeface="Wingdings" pitchFamily="2" charset="2"/>
              <a:buChar char="l"/>
            </a:pPr>
            <a:r>
              <a:rPr lang="el-GR" altLang="el-GR" sz="2400" dirty="0" smtClean="0"/>
              <a:t>ΠΩΣ: Ορίζουμε τη Μέθοδο που θα εφαρμόζεται.</a:t>
            </a:r>
            <a:endParaRPr lang="el-GR" altLang="el-GR" sz="2400" dirty="0" smtClean="0">
              <a:solidFill>
                <a:srgbClr val="FF0000"/>
              </a:solidFill>
            </a:endParaRPr>
          </a:p>
          <a:p>
            <a:pPr lvl="1">
              <a:buSzPct val="60000"/>
              <a:buFont typeface="Wingdings" pitchFamily="2" charset="2"/>
              <a:buNone/>
            </a:pPr>
            <a:r>
              <a:rPr lang="el-GR" altLang="el-GR" sz="2400" dirty="0" smtClean="0"/>
              <a:t>   Τήρηση αρχείων.</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Πρόγραμμα καθαρισμού και απολύμανσης </a:t>
            </a:r>
            <a:r>
              <a:rPr lang="el-GR" altLang="el-GR" dirty="0" smtClean="0"/>
              <a:t>(2 </a:t>
            </a:r>
            <a:r>
              <a:rPr lang="el-GR" altLang="el-GR" dirty="0"/>
              <a:t>από </a:t>
            </a:r>
            <a:r>
              <a:rPr lang="el-GR" altLang="el-GR" dirty="0" smtClean="0"/>
              <a:t>2)</a:t>
            </a:r>
            <a:endParaRPr lang="el-GR" dirty="0"/>
          </a:p>
        </p:txBody>
      </p:sp>
      <p:sp>
        <p:nvSpPr>
          <p:cNvPr id="2" name="Ορθογώνιο 1"/>
          <p:cNvSpPr/>
          <p:nvPr/>
        </p:nvSpPr>
        <p:spPr>
          <a:xfrm>
            <a:off x="467544" y="1798131"/>
            <a:ext cx="8208912" cy="3359061"/>
          </a:xfrm>
          <a:prstGeom prst="rect">
            <a:avLst/>
          </a:prstGeom>
        </p:spPr>
        <p:txBody>
          <a:bodyPr wrap="square">
            <a:spAutoFit/>
          </a:bodyPr>
          <a:lstStyle/>
          <a:p>
            <a:pPr>
              <a:lnSpc>
                <a:spcPct val="150000"/>
              </a:lnSpc>
              <a:spcBef>
                <a:spcPct val="0"/>
              </a:spcBef>
              <a:buFont typeface="Wingdings" pitchFamily="2" charset="2"/>
              <a:buNone/>
            </a:pPr>
            <a:r>
              <a:rPr lang="el-GR" altLang="el-GR" sz="2400" dirty="0"/>
              <a:t>Η ΣΥΧΝΟΤΗΤΑ καθορίζεται από:</a:t>
            </a:r>
          </a:p>
          <a:p>
            <a:pPr>
              <a:lnSpc>
                <a:spcPct val="150000"/>
              </a:lnSpc>
              <a:spcBef>
                <a:spcPct val="0"/>
              </a:spcBef>
              <a:buFont typeface="Wingdings" pitchFamily="2" charset="2"/>
              <a:buNone/>
            </a:pPr>
            <a:endParaRPr lang="el-GR" altLang="el-GR" sz="2400" dirty="0"/>
          </a:p>
          <a:p>
            <a:pPr marL="342900" indent="-342900">
              <a:lnSpc>
                <a:spcPct val="150000"/>
              </a:lnSpc>
              <a:spcBef>
                <a:spcPct val="0"/>
              </a:spcBef>
              <a:buSzPct val="60000"/>
              <a:buFont typeface="Arial" panose="020B0604020202020204" pitchFamily="34" charset="0"/>
              <a:buChar char="•"/>
            </a:pPr>
            <a:r>
              <a:rPr lang="el-GR" altLang="el-GR" sz="2400" dirty="0"/>
              <a:t>την επικινδυνότητα που ενέχει το αντικείμενο ή ο χώρος που καθαρίζουμε (άμεσης επαφής με τρόφιμα υψηλού κινδύνου</a:t>
            </a:r>
            <a:r>
              <a:rPr lang="el-GR" altLang="el-GR" sz="2400" dirty="0" smtClean="0"/>
              <a:t>), </a:t>
            </a:r>
            <a:endParaRPr lang="el-GR" altLang="el-GR" sz="2400" dirty="0"/>
          </a:p>
          <a:p>
            <a:pPr marL="342900" indent="-342900">
              <a:lnSpc>
                <a:spcPct val="150000"/>
              </a:lnSpc>
              <a:spcBef>
                <a:spcPct val="0"/>
              </a:spcBef>
              <a:buSzPct val="60000"/>
              <a:buFont typeface="Arial" panose="020B0604020202020204" pitchFamily="34" charset="0"/>
              <a:buChar char="•"/>
            </a:pPr>
            <a:endParaRPr lang="el-GR" altLang="el-GR" sz="2400" dirty="0"/>
          </a:p>
          <a:p>
            <a:pPr marL="342900" indent="-342900">
              <a:lnSpc>
                <a:spcPct val="150000"/>
              </a:lnSpc>
              <a:spcBef>
                <a:spcPct val="0"/>
              </a:spcBef>
              <a:buSzPct val="60000"/>
              <a:buFont typeface="Arial" panose="020B0604020202020204" pitchFamily="34" charset="0"/>
              <a:buChar char="•"/>
            </a:pPr>
            <a:r>
              <a:rPr lang="el-GR" altLang="el-GR" sz="2400" dirty="0"/>
              <a:t>την εκτίμηση του χρόνου και της ικανότητας για </a:t>
            </a:r>
            <a:r>
              <a:rPr lang="el-GR" altLang="el-GR" sz="2400" dirty="0" smtClean="0"/>
              <a:t>καθαρισμό.</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smtClean="0"/>
              <a:t>Αποτελεσματικότητα καθαρισμού και απολύμανσης</a:t>
            </a:r>
            <a:endParaRPr lang="el-GR" dirty="0"/>
          </a:p>
        </p:txBody>
      </p:sp>
      <p:sp>
        <p:nvSpPr>
          <p:cNvPr id="2" name="Ορθογώνιο 1" descr="Μετρήσεις της μικροχλωρίδας στις επιφάνειες,&#10;Swab testing, &#10;Μετρήσεις υπολειμματικής οργανικής ύλης,&#10;Λουμινόμετρα,&#10;Έλεγχος προϊόντων,&#10;Συνεχείς δειγματοληψίες και έλεγχοι για ένα προκαθορισμένο χρονικό διάστημα,&#10;Πρόγραμμα περιβαλλοντικών δειγμάτων. &#10;"/>
          <p:cNvSpPr/>
          <p:nvPr/>
        </p:nvSpPr>
        <p:spPr>
          <a:xfrm>
            <a:off x="467544" y="1340768"/>
            <a:ext cx="8208912" cy="4467057"/>
          </a:xfrm>
          <a:prstGeom prst="rect">
            <a:avLst/>
          </a:prstGeom>
        </p:spPr>
        <p:txBody>
          <a:bodyPr wrap="square">
            <a:spAutoFit/>
          </a:bodyPr>
          <a:lstStyle/>
          <a:p>
            <a:pPr marL="342900" indent="-342900">
              <a:lnSpc>
                <a:spcPct val="150000"/>
              </a:lnSpc>
              <a:buFont typeface="Arial" panose="020B0604020202020204" pitchFamily="34" charset="0"/>
              <a:buChar char="•"/>
            </a:pPr>
            <a:r>
              <a:rPr lang="el-GR" altLang="el-GR" sz="2400" dirty="0"/>
              <a:t>Μετρήσεις της </a:t>
            </a:r>
            <a:r>
              <a:rPr lang="el-GR" altLang="el-GR" sz="2400" dirty="0" err="1"/>
              <a:t>μικροχλωρίδας</a:t>
            </a:r>
            <a:r>
              <a:rPr lang="el-GR" altLang="el-GR" sz="2400" dirty="0"/>
              <a:t> στις </a:t>
            </a:r>
            <a:r>
              <a:rPr lang="el-GR" altLang="el-GR" sz="2400" dirty="0" smtClean="0"/>
              <a:t>επιφάνειες,</a:t>
            </a:r>
            <a:endParaRPr lang="el-GR" altLang="el-GR" sz="2400" dirty="0"/>
          </a:p>
          <a:p>
            <a:pPr marL="342900" indent="-342900">
              <a:lnSpc>
                <a:spcPct val="150000"/>
              </a:lnSpc>
              <a:buFont typeface="Arial" panose="020B0604020202020204" pitchFamily="34" charset="0"/>
              <a:buChar char="•"/>
            </a:pPr>
            <a:r>
              <a:rPr lang="en-US" altLang="el-GR" sz="2400" dirty="0"/>
              <a:t>Swab </a:t>
            </a:r>
            <a:r>
              <a:rPr lang="en-US" altLang="el-GR" sz="2400" dirty="0" smtClean="0"/>
              <a:t>testing</a:t>
            </a:r>
            <a:r>
              <a:rPr lang="el-GR" altLang="el-GR" sz="2400" dirty="0" smtClean="0"/>
              <a:t>,</a:t>
            </a:r>
            <a:r>
              <a:rPr lang="en-US" altLang="el-GR" sz="2400" dirty="0" smtClean="0"/>
              <a:t> </a:t>
            </a:r>
            <a:endParaRPr lang="en-US" altLang="el-GR" sz="2400" dirty="0"/>
          </a:p>
          <a:p>
            <a:pPr marL="342900" indent="-342900">
              <a:lnSpc>
                <a:spcPct val="150000"/>
              </a:lnSpc>
              <a:buFont typeface="Arial" panose="020B0604020202020204" pitchFamily="34" charset="0"/>
              <a:buChar char="•"/>
            </a:pPr>
            <a:r>
              <a:rPr lang="el-GR" altLang="el-GR" sz="2400" dirty="0"/>
              <a:t>Μετρήσεις υπολειμματικής οργανικής </a:t>
            </a:r>
            <a:r>
              <a:rPr lang="el-GR" altLang="el-GR" sz="2400" dirty="0" smtClean="0"/>
              <a:t>ύλης,</a:t>
            </a:r>
            <a:endParaRPr lang="el-GR" altLang="el-GR" sz="2400" dirty="0"/>
          </a:p>
          <a:p>
            <a:pPr marL="342900" indent="-342900">
              <a:lnSpc>
                <a:spcPct val="150000"/>
              </a:lnSpc>
              <a:buFont typeface="Arial" panose="020B0604020202020204" pitchFamily="34" charset="0"/>
              <a:buChar char="•"/>
            </a:pPr>
            <a:r>
              <a:rPr lang="el-GR" altLang="el-GR" sz="2400" dirty="0" err="1" smtClean="0"/>
              <a:t>Λουμινόμετρα</a:t>
            </a:r>
            <a:r>
              <a:rPr lang="el-GR" altLang="el-GR" sz="2400" dirty="0" smtClean="0"/>
              <a:t>,</a:t>
            </a:r>
            <a:endParaRPr lang="el-GR" altLang="el-GR" sz="2400" dirty="0"/>
          </a:p>
          <a:p>
            <a:pPr marL="342900" indent="-342900">
              <a:lnSpc>
                <a:spcPct val="150000"/>
              </a:lnSpc>
              <a:buFont typeface="Arial" panose="020B0604020202020204" pitchFamily="34" charset="0"/>
              <a:buChar char="•"/>
            </a:pPr>
            <a:r>
              <a:rPr lang="el-GR" altLang="el-GR" sz="2400" dirty="0"/>
              <a:t>Έλεγχος </a:t>
            </a:r>
            <a:r>
              <a:rPr lang="el-GR" altLang="el-GR" sz="2400" dirty="0" smtClean="0"/>
              <a:t>προϊόντων,</a:t>
            </a:r>
            <a:endParaRPr lang="el-GR" altLang="el-GR" sz="2400" dirty="0"/>
          </a:p>
          <a:p>
            <a:pPr marL="342900" indent="-342900">
              <a:lnSpc>
                <a:spcPct val="150000"/>
              </a:lnSpc>
              <a:buFont typeface="Arial" panose="020B0604020202020204" pitchFamily="34" charset="0"/>
              <a:buChar char="•"/>
            </a:pPr>
            <a:r>
              <a:rPr lang="el-GR" altLang="el-GR" sz="2400" dirty="0"/>
              <a:t>Συνεχείς δειγματοληψίες και έλεγχοι για ένα προκαθορισμένο χρονικό </a:t>
            </a:r>
            <a:r>
              <a:rPr lang="el-GR" altLang="el-GR" sz="2400" dirty="0" smtClean="0"/>
              <a:t>διάστημα,</a:t>
            </a:r>
            <a:endParaRPr lang="el-GR" altLang="el-GR" sz="2400" dirty="0"/>
          </a:p>
          <a:p>
            <a:pPr marL="342900" indent="-342900">
              <a:lnSpc>
                <a:spcPct val="150000"/>
              </a:lnSpc>
              <a:buFont typeface="Arial" panose="020B0604020202020204" pitchFamily="34" charset="0"/>
              <a:buChar char="•"/>
            </a:pPr>
            <a:r>
              <a:rPr lang="el-GR" altLang="el-GR" sz="2400" dirty="0"/>
              <a:t>Πρόγραμμα περιβαλλοντικών </a:t>
            </a:r>
            <a:r>
              <a:rPr lang="el-GR" altLang="el-GR" sz="2400" dirty="0" smtClean="0"/>
              <a:t>δειγμάτων.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smtClean="0"/>
              <a:t>Διαχείριση απορριμμάτων/αποβλήτων</a:t>
            </a:r>
            <a:br>
              <a:rPr lang="el-GR" altLang="el-GR" dirty="0" smtClean="0"/>
            </a:br>
            <a:r>
              <a:rPr lang="el-GR" altLang="el-GR" dirty="0" smtClean="0"/>
              <a:t>(1 από 3)</a:t>
            </a:r>
            <a:endParaRPr lang="el-GR" dirty="0"/>
          </a:p>
        </p:txBody>
      </p:sp>
      <p:sp>
        <p:nvSpPr>
          <p:cNvPr id="2" name="Ορθογώνιο 1"/>
          <p:cNvSpPr/>
          <p:nvPr/>
        </p:nvSpPr>
        <p:spPr>
          <a:xfrm>
            <a:off x="467544" y="1582341"/>
            <a:ext cx="8280920" cy="3785652"/>
          </a:xfrm>
          <a:prstGeom prst="rect">
            <a:avLst/>
          </a:prstGeom>
        </p:spPr>
        <p:txBody>
          <a:bodyPr wrap="square">
            <a:spAutoFit/>
          </a:bodyPr>
          <a:lstStyle/>
          <a:p>
            <a:pPr marL="285750" indent="-285750">
              <a:buClr>
                <a:srgbClr val="5F5F5F"/>
              </a:buClr>
              <a:buSzPct val="80000"/>
              <a:buFont typeface="Arial" panose="020B0604020202020204" pitchFamily="34" charset="0"/>
              <a:buChar char="•"/>
            </a:pPr>
            <a:r>
              <a:rPr lang="el-GR" altLang="el-GR" sz="2400" dirty="0"/>
              <a:t>Απορρίμματα θεωρούνται όλα τα υπολείμματα τροφίμων, συστατικά τροφίμων, υλικά συσκευασίας, υλικά καθαρισμού και ακατάλληλα προϊόντα, για τα οποία δεν είναι δυνατή η περαιτέρω χρήση τους και απαιτείται η απόρριψή τους (συμπεριλαμβάνονται και τα υλικά ανακύκλωσης</a:t>
            </a:r>
            <a:r>
              <a:rPr lang="el-GR" altLang="el-GR" sz="2400" dirty="0" smtClean="0"/>
              <a:t>),</a:t>
            </a:r>
          </a:p>
          <a:p>
            <a:pPr marL="285750" indent="-285750">
              <a:buClr>
                <a:srgbClr val="5F5F5F"/>
              </a:buClr>
              <a:buSzPct val="80000"/>
              <a:buFont typeface="Arial" panose="020B0604020202020204" pitchFamily="34" charset="0"/>
              <a:buChar char="•"/>
            </a:pPr>
            <a:endParaRPr lang="el-GR" altLang="el-GR" sz="2400" dirty="0"/>
          </a:p>
          <a:p>
            <a:pPr marL="285750" indent="-285750">
              <a:buClr>
                <a:srgbClr val="5F5F5F"/>
              </a:buClr>
              <a:buSzPct val="80000"/>
              <a:buFont typeface="Arial" panose="020B0604020202020204" pitchFamily="34" charset="0"/>
              <a:buChar char="•"/>
            </a:pPr>
            <a:r>
              <a:rPr lang="el-GR" altLang="el-GR" sz="2400" dirty="0"/>
              <a:t>Ο σωστός τρόπος διαχείρισης των απορριμμάτων, είναι ουσιαστικός, όσον αφορά την επικινδυνότητα επιμόλυνσης των τροφίμων και τη δημιουργία εστιών μόλυνσης, που προσελκύουν έντομα, τρωκτικά και </a:t>
            </a:r>
            <a:r>
              <a:rPr lang="el-GR" altLang="el-GR" sz="2400" dirty="0" smtClean="0"/>
              <a:t>ζώα.</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Διαχείριση απορριμμάτων/αποβλήτων</a:t>
            </a:r>
            <a:br>
              <a:rPr lang="el-GR" altLang="el-GR" dirty="0"/>
            </a:br>
            <a:r>
              <a:rPr lang="el-GR" altLang="el-GR" dirty="0" smtClean="0"/>
              <a:t>(2 </a:t>
            </a:r>
            <a:r>
              <a:rPr lang="el-GR" altLang="el-GR" dirty="0"/>
              <a:t>από </a:t>
            </a:r>
            <a:r>
              <a:rPr lang="el-GR" altLang="el-GR" dirty="0" smtClean="0"/>
              <a:t>3)</a:t>
            </a:r>
            <a:endParaRPr lang="el-GR" dirty="0"/>
          </a:p>
        </p:txBody>
      </p:sp>
      <p:sp>
        <p:nvSpPr>
          <p:cNvPr id="6" name="2 - Θέση περιεχομένου"/>
          <p:cNvSpPr>
            <a:spLocks noGrp="1"/>
          </p:cNvSpPr>
          <p:nvPr>
            <p:ph sz="quarter" idx="1"/>
          </p:nvPr>
        </p:nvSpPr>
        <p:spPr>
          <a:xfrm>
            <a:off x="612648" y="1052736"/>
            <a:ext cx="8153400" cy="5400600"/>
          </a:xfrm>
        </p:spPr>
        <p:txBody>
          <a:bodyPr>
            <a:noAutofit/>
          </a:bodyPr>
          <a:lstStyle/>
          <a:p>
            <a:pPr>
              <a:buFontTx/>
              <a:buNone/>
            </a:pPr>
            <a:r>
              <a:rPr lang="el-GR" altLang="el-GR" sz="2200" dirty="0" smtClean="0"/>
              <a:t>Κανόνες ορθής διαχείρισης απορριμμάτων.</a:t>
            </a:r>
          </a:p>
          <a:p>
            <a:pPr>
              <a:lnSpc>
                <a:spcPct val="80000"/>
              </a:lnSpc>
            </a:pPr>
            <a:r>
              <a:rPr lang="el-GR" altLang="el-GR" sz="2200" dirty="0" smtClean="0"/>
              <a:t>Δημιουργία ξεχωριστού χώρου, προσωρινής παραμονής ακατάλληλων προϊόντων, προς επιστροφή ή καταστροφή</a:t>
            </a:r>
          </a:p>
          <a:p>
            <a:pPr>
              <a:lnSpc>
                <a:spcPct val="90000"/>
              </a:lnSpc>
              <a:buClr>
                <a:srgbClr val="5F5F5F"/>
              </a:buClr>
              <a:buSzPct val="80000"/>
            </a:pPr>
            <a:r>
              <a:rPr lang="el-GR" altLang="el-GR" sz="2200" dirty="0" smtClean="0"/>
              <a:t>Να ορισθούν προβλεπόμενα σημεία τοποθέτησης κάδων απορριμμάτων,</a:t>
            </a:r>
          </a:p>
          <a:p>
            <a:pPr>
              <a:lnSpc>
                <a:spcPct val="90000"/>
              </a:lnSpc>
              <a:buClr>
                <a:srgbClr val="5F5F5F"/>
              </a:buClr>
              <a:buSzPct val="80000"/>
            </a:pPr>
            <a:r>
              <a:rPr lang="el-GR" altLang="el-GR" sz="2200" dirty="0" smtClean="0"/>
              <a:t>Χρήση κατάλληλου εξοπλισμού (ποδοκίνητοι κάδοι με πλαστικές σακούλες, που κλείνουν ερμητικά, κοντά στη θέση εργασίας),</a:t>
            </a:r>
          </a:p>
          <a:p>
            <a:pPr>
              <a:lnSpc>
                <a:spcPct val="90000"/>
              </a:lnSpc>
              <a:buClr>
                <a:srgbClr val="5F5F5F"/>
              </a:buClr>
              <a:buSzPct val="80000"/>
            </a:pPr>
            <a:r>
              <a:rPr lang="el-GR" altLang="el-GR" sz="2200" dirty="0" smtClean="0"/>
              <a:t>Άμεση απομάκρυνση και απόρριψη των απορριμμάτων,</a:t>
            </a:r>
          </a:p>
          <a:p>
            <a:pPr>
              <a:lnSpc>
                <a:spcPct val="80000"/>
              </a:lnSpc>
            </a:pPr>
            <a:r>
              <a:rPr lang="el-GR" altLang="el-GR" sz="2200" dirty="0" smtClean="0"/>
              <a:t>Απομάκρυνση όλων των σκουπιδιών στο τέλος της εργασίας,</a:t>
            </a:r>
          </a:p>
          <a:p>
            <a:pPr>
              <a:lnSpc>
                <a:spcPct val="90000"/>
              </a:lnSpc>
              <a:buClr>
                <a:srgbClr val="5F5F5F"/>
              </a:buClr>
              <a:buSzPct val="80000"/>
            </a:pPr>
            <a:r>
              <a:rPr lang="el-GR" altLang="el-GR" sz="2200" dirty="0" smtClean="0"/>
              <a:t>Ένταξη των κάδων και του χώρου ακαταλλήλων/απορριμμάτων, στο πρόγραμμα καθαρισμού &amp; απολύμανσης,</a:t>
            </a:r>
          </a:p>
          <a:p>
            <a:pPr>
              <a:lnSpc>
                <a:spcPct val="90000"/>
              </a:lnSpc>
              <a:buClr>
                <a:srgbClr val="5F5F5F"/>
              </a:buClr>
              <a:buSzPct val="80000"/>
            </a:pPr>
            <a:r>
              <a:rPr lang="el-GR" altLang="el-GR" sz="2200" dirty="0" smtClean="0"/>
              <a:t>Πλύσιμο των χεριών μετά την επαφή με απορρίμματα,</a:t>
            </a:r>
          </a:p>
          <a:p>
            <a:pPr>
              <a:lnSpc>
                <a:spcPct val="90000"/>
              </a:lnSpc>
              <a:buClr>
                <a:srgbClr val="5F5F5F"/>
              </a:buClr>
              <a:buSzPct val="80000"/>
            </a:pPr>
            <a:r>
              <a:rPr lang="el-GR" altLang="el-GR" sz="2200" dirty="0" smtClean="0"/>
              <a:t>Ευαισθησία προς το περιβάλλον, με την ανακύκλωση των υλικών συσκευασίας.</a:t>
            </a:r>
            <a:endParaRPr lang="el-GR" altLang="el-GR" sz="22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Διαχείριση απορριμμάτων/αποβλήτων</a:t>
            </a:r>
            <a:br>
              <a:rPr lang="el-GR" altLang="el-GR" dirty="0"/>
            </a:br>
            <a:r>
              <a:rPr lang="el-GR" altLang="el-GR" dirty="0" smtClean="0"/>
              <a:t>(3 </a:t>
            </a:r>
            <a:r>
              <a:rPr lang="el-GR" altLang="el-GR" dirty="0"/>
              <a:t>από </a:t>
            </a:r>
            <a:r>
              <a:rPr lang="el-GR" altLang="el-GR" dirty="0" smtClean="0"/>
              <a:t>3)</a:t>
            </a:r>
            <a:endParaRPr lang="el-GR" dirty="0"/>
          </a:p>
        </p:txBody>
      </p:sp>
      <p:sp>
        <p:nvSpPr>
          <p:cNvPr id="2" name="Ορθογώνιο 1"/>
          <p:cNvSpPr/>
          <p:nvPr/>
        </p:nvSpPr>
        <p:spPr>
          <a:xfrm>
            <a:off x="467544" y="908720"/>
            <a:ext cx="8208912" cy="5484578"/>
          </a:xfrm>
          <a:prstGeom prst="rect">
            <a:avLst/>
          </a:prstGeom>
        </p:spPr>
        <p:txBody>
          <a:bodyPr wrap="square">
            <a:spAutoFit/>
          </a:bodyPr>
          <a:lstStyle/>
          <a:p>
            <a:r>
              <a:rPr lang="el-GR" altLang="el-GR" sz="2400" dirty="0" smtClean="0"/>
              <a:t>Διαχείριση αποβλήτων.</a:t>
            </a:r>
            <a:endParaRPr lang="el-GR" altLang="el-GR" sz="2400" dirty="0"/>
          </a:p>
          <a:p>
            <a:pPr marL="342900" indent="-342900">
              <a:lnSpc>
                <a:spcPct val="80000"/>
              </a:lnSpc>
              <a:buFont typeface="Arial" panose="020B0604020202020204" pitchFamily="34" charset="0"/>
              <a:buChar char="•"/>
            </a:pPr>
            <a:r>
              <a:rPr lang="el-GR" altLang="el-GR" sz="2400" dirty="0"/>
              <a:t>Τα απόβλητα των μονάδων παραγωγής τροφίμων περιέχουν σημαντικές ποσότητες υδατανθράκων, πρωτεϊνών, λιπαρών ενώσεων και ανόργανων στοιχείων : δύσκολη </a:t>
            </a:r>
            <a:r>
              <a:rPr lang="el-GR" altLang="el-GR" sz="2400" dirty="0" smtClean="0"/>
              <a:t>επεξεργασία, </a:t>
            </a:r>
            <a:endParaRPr lang="el-GR" altLang="el-GR" sz="2400" dirty="0"/>
          </a:p>
          <a:p>
            <a:pPr marL="342900" indent="-342900">
              <a:lnSpc>
                <a:spcPct val="80000"/>
              </a:lnSpc>
              <a:buFont typeface="Arial" panose="020B0604020202020204" pitchFamily="34" charset="0"/>
              <a:buChar char="•"/>
            </a:pPr>
            <a:r>
              <a:rPr lang="el-GR" altLang="el-GR" sz="2400" dirty="0"/>
              <a:t>Η συσσώρευση των αποβλήτων, ακόμη και για μικρά χρονικά διαστήματα, προσελκύει έντομα και τρωκτικά, δημιουργεί κακοσμίες και καθιστά αποκρουστική την εικόνα του εργοστασίου</a:t>
            </a:r>
            <a:r>
              <a:rPr lang="el-GR" altLang="el-GR" sz="2400" dirty="0" smtClean="0"/>
              <a:t>.</a:t>
            </a:r>
            <a:endParaRPr lang="el-GR" altLang="el-GR" sz="2400" dirty="0"/>
          </a:p>
          <a:p>
            <a:pPr marL="342900" indent="-342900">
              <a:lnSpc>
                <a:spcPct val="80000"/>
              </a:lnSpc>
              <a:buFont typeface="Arial" panose="020B0604020202020204" pitchFamily="34" charset="0"/>
              <a:buChar char="•"/>
            </a:pPr>
            <a:r>
              <a:rPr lang="el-GR" altLang="el-GR" sz="2400" dirty="0"/>
              <a:t>ΠΕΡΙΒΑΛΛΟΝΤΙΚΗ ΜΕΛΕΤΗ:  Η επιλογή του κατάλληλου συστήματος επεξεργασίας των αποβλήτων προϋποθέτει τον ορθό εντοπισμό του τύπου και της ποσότητας των αποβλήτων και της ποσότητας του χρησιμοποιούμενου νερού από τη μονάδα επεξεργασίας. </a:t>
            </a:r>
          </a:p>
          <a:p>
            <a:pPr marL="342900" indent="-342900">
              <a:lnSpc>
                <a:spcPct val="80000"/>
              </a:lnSpc>
              <a:buFont typeface="Arial" panose="020B0604020202020204" pitchFamily="34" charset="0"/>
              <a:buChar char="•"/>
            </a:pPr>
            <a:r>
              <a:rPr lang="el-GR" altLang="el-GR" sz="2400" dirty="0"/>
              <a:t>Η ασφαλής διαχείριση των αποβλήτων απαιτεί την τακτική επιθεώρηση της αποτελεσματικότητας της επεξεργασίας τους, την τοποθέτηση τους σε ειδικούς κατάλληλα επισημασμένους </a:t>
            </a:r>
            <a:r>
              <a:rPr lang="el-GR" altLang="el-GR" sz="2400" dirty="0" err="1"/>
              <a:t>περιέκτες</a:t>
            </a:r>
            <a:r>
              <a:rPr lang="el-GR" altLang="el-GR" sz="2400" dirty="0"/>
              <a:t> και την φύλαξη τους σε ειδικές περιοχές.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smtClean="0"/>
              <a:t>Μυοκτονίες – απεντομώσεις (1 από 3)</a:t>
            </a:r>
            <a:endParaRPr lang="el-GR" dirty="0"/>
          </a:p>
        </p:txBody>
      </p:sp>
      <p:sp>
        <p:nvSpPr>
          <p:cNvPr id="6" name="2 - Θέση περιεχομένου"/>
          <p:cNvSpPr>
            <a:spLocks noGrp="1"/>
          </p:cNvSpPr>
          <p:nvPr>
            <p:ph sz="quarter" idx="1"/>
          </p:nvPr>
        </p:nvSpPr>
        <p:spPr>
          <a:xfrm>
            <a:off x="612648" y="1556792"/>
            <a:ext cx="8153400" cy="3960440"/>
          </a:xfrm>
        </p:spPr>
        <p:txBody>
          <a:bodyPr>
            <a:noAutofit/>
          </a:bodyPr>
          <a:lstStyle/>
          <a:p>
            <a:pPr>
              <a:lnSpc>
                <a:spcPct val="90000"/>
              </a:lnSpc>
              <a:buClr>
                <a:schemeClr val="tx1"/>
              </a:buClr>
              <a:buSzPct val="80000"/>
              <a:buFont typeface="Wingdings" panose="05000000000000000000" pitchFamily="2" charset="2"/>
              <a:buChar char="§"/>
            </a:pPr>
            <a:r>
              <a:rPr lang="el-GR" altLang="el-GR" sz="2400" dirty="0"/>
              <a:t>Ορισμός: Είναι τα προληπτικά μέτρα, που λαμβάνονται, για την  καταπολέμηση τρωκτικών, εντόμων και γενικά όλων των επιβλαβών ζώων (ξενιστών), στους χώρους της </a:t>
            </a:r>
            <a:r>
              <a:rPr lang="el-GR" altLang="el-GR" sz="2400" dirty="0" smtClean="0"/>
              <a:t>επιχείρησης,</a:t>
            </a:r>
            <a:endParaRPr lang="el-GR" altLang="el-GR" sz="2400" dirty="0"/>
          </a:p>
          <a:p>
            <a:pPr>
              <a:lnSpc>
                <a:spcPct val="90000"/>
              </a:lnSpc>
              <a:buClr>
                <a:schemeClr val="tx1"/>
              </a:buClr>
              <a:buSzPct val="80000"/>
              <a:buFont typeface="Wingdings" panose="05000000000000000000" pitchFamily="2" charset="2"/>
              <a:buChar char="§"/>
            </a:pPr>
            <a:r>
              <a:rPr lang="el-GR" altLang="el-GR" sz="2400" dirty="0"/>
              <a:t>Ξενιστές: Είναι τα παράσιτα, έντομα (κατσαρίδες, μύγες, σκουλήκια, αράχνες, πεταλούδες, μυρμήγκια), τρωκτικά (ποντίκια, αρουραίοι), πτηνά (περιστέρια) και ζώα (γάτες, σκύλοι</a:t>
            </a:r>
            <a:r>
              <a:rPr lang="el-GR" altLang="el-GR" sz="2400" dirty="0" smtClean="0"/>
              <a:t>), </a:t>
            </a:r>
            <a:endParaRPr lang="el-GR" altLang="el-GR" sz="2400" dirty="0"/>
          </a:p>
          <a:p>
            <a:pPr>
              <a:lnSpc>
                <a:spcPct val="90000"/>
              </a:lnSpc>
              <a:buClr>
                <a:schemeClr val="tx1"/>
              </a:buClr>
              <a:buSzPct val="80000"/>
              <a:buFont typeface="Wingdings" panose="05000000000000000000" pitchFamily="2" charset="2"/>
              <a:buChar char="§"/>
            </a:pPr>
            <a:r>
              <a:rPr lang="el-GR" altLang="el-GR" sz="2400" dirty="0"/>
              <a:t>Ο Ρόλος της Μυοκτονίας &amp; Απεντόμωσης, είναι η αποφυγή των επιμολύνσεων στα τρόφιμα, από άμεση προσβολή ή έμμεσα από τα παράγωγα του μεταβολισμού </a:t>
            </a:r>
            <a:r>
              <a:rPr lang="el-GR" altLang="el-GR" sz="2400" dirty="0" smtClean="0"/>
              <a:t>τους.</a:t>
            </a:r>
            <a:r>
              <a:rPr lang="el-GR" altLang="el-GR" sz="2800" dirty="0" smtClean="0"/>
              <a:t> </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Μυοκτονίες – απεντομώσεις </a:t>
            </a:r>
            <a:r>
              <a:rPr lang="el-GR" altLang="el-GR" dirty="0" smtClean="0"/>
              <a:t>(2 </a:t>
            </a:r>
            <a:r>
              <a:rPr lang="el-GR" altLang="el-GR" dirty="0"/>
              <a:t>από </a:t>
            </a:r>
            <a:r>
              <a:rPr lang="el-GR" altLang="el-GR" dirty="0" smtClean="0"/>
              <a:t>3)</a:t>
            </a:r>
            <a:endParaRPr lang="el-GR" dirty="0"/>
          </a:p>
        </p:txBody>
      </p:sp>
      <p:sp>
        <p:nvSpPr>
          <p:cNvPr id="6" name="2 - Θέση περιεχομένου" descr=" Ξενιστές:&#10;Καταστρέφουν τα τρόφιμα και τις συσκευασίες τους,&#10;Προκαλούν στα τρόφιμα Επιμόλυνση: &#10;Μικροβιακή (μεταφέρουν μεγάλο αριθμό παθογόνων μικροοργανισμών) και&#10;Φυσική (τρίχες, περιττώματα και άλλα), &#10;Αποτελούν κίνδυνο για την υγεία του προσωπικού και των καταναλωτών, διότι συμβάλουν στην διάδοση σοβαρών ασθενειών, &#10;Η παρουσία τους δείχνει ότι, η επιχείρηση δεν εφαρμόζει τους Κανόνες Υγιεινής,&#10;"/>
          <p:cNvSpPr>
            <a:spLocks noGrp="1"/>
          </p:cNvSpPr>
          <p:nvPr>
            <p:ph sz="quarter" idx="1"/>
          </p:nvPr>
        </p:nvSpPr>
        <p:spPr>
          <a:xfrm>
            <a:off x="612648" y="1124744"/>
            <a:ext cx="8153400" cy="5040560"/>
          </a:xfrm>
        </p:spPr>
        <p:txBody>
          <a:bodyPr>
            <a:noAutofit/>
          </a:bodyPr>
          <a:lstStyle/>
          <a:p>
            <a:pPr>
              <a:buFont typeface="Wingdings" pitchFamily="2" charset="2"/>
              <a:buNone/>
            </a:pPr>
            <a:r>
              <a:rPr lang="el-GR" altLang="el-GR" sz="2400" dirty="0"/>
              <a:t> </a:t>
            </a:r>
            <a:r>
              <a:rPr lang="el-GR" altLang="el-GR" sz="2400" dirty="0" smtClean="0"/>
              <a:t>Ξενιστές:</a:t>
            </a:r>
            <a:endParaRPr lang="el-GR" altLang="el-GR" sz="2400" dirty="0"/>
          </a:p>
          <a:p>
            <a:pPr>
              <a:buClr>
                <a:srgbClr val="5F5F5F"/>
              </a:buClr>
              <a:buSzPct val="80000"/>
              <a:buFont typeface="Wingdings" pitchFamily="2" charset="2"/>
              <a:buChar char="Ø"/>
            </a:pPr>
            <a:r>
              <a:rPr lang="el-GR" altLang="el-GR" sz="2400" dirty="0"/>
              <a:t>Καταστρέφουν τα τρόφιμα και τις συσκευασίες </a:t>
            </a:r>
            <a:r>
              <a:rPr lang="el-GR" altLang="el-GR" sz="2400" dirty="0" smtClean="0"/>
              <a:t>τους,</a:t>
            </a:r>
            <a:endParaRPr lang="el-GR" altLang="el-GR" sz="2400" dirty="0"/>
          </a:p>
          <a:p>
            <a:pPr>
              <a:buClr>
                <a:srgbClr val="5F5F5F"/>
              </a:buClr>
              <a:buSzPct val="80000"/>
              <a:buFont typeface="Wingdings" pitchFamily="2" charset="2"/>
              <a:buChar char="Ø"/>
            </a:pPr>
            <a:r>
              <a:rPr lang="el-GR" altLang="el-GR" sz="2400" dirty="0"/>
              <a:t>Προκαλούν στα τρόφιμα </a:t>
            </a:r>
            <a:r>
              <a:rPr lang="el-GR" altLang="el-GR" sz="2400" dirty="0" smtClean="0"/>
              <a:t>Επιμόλυνση: </a:t>
            </a:r>
            <a:endParaRPr lang="el-GR" altLang="el-GR" sz="2400" dirty="0"/>
          </a:p>
          <a:p>
            <a:pPr lvl="1">
              <a:buSzPct val="60000"/>
              <a:buFont typeface="Wingdings" pitchFamily="2" charset="2"/>
              <a:buChar char="l"/>
            </a:pPr>
            <a:r>
              <a:rPr lang="el-GR" altLang="el-GR" sz="2400" dirty="0"/>
              <a:t>Μικροβιακή (μεταφέρουν μεγάλο αριθμό παθογόνων μικροοργανισμών) και</a:t>
            </a:r>
          </a:p>
          <a:p>
            <a:pPr lvl="1">
              <a:buSzPct val="60000"/>
              <a:buFont typeface="Wingdings" pitchFamily="2" charset="2"/>
              <a:buChar char="l"/>
            </a:pPr>
            <a:r>
              <a:rPr lang="el-GR" altLang="el-GR" sz="2400" dirty="0"/>
              <a:t>Φυσική (τρίχες, περιττώματα </a:t>
            </a:r>
            <a:r>
              <a:rPr lang="el-GR" altLang="el-GR" sz="2400" dirty="0" smtClean="0"/>
              <a:t>κ.α.), </a:t>
            </a:r>
            <a:endParaRPr lang="el-GR" altLang="el-GR" sz="2400" dirty="0"/>
          </a:p>
          <a:p>
            <a:pPr>
              <a:buClr>
                <a:srgbClr val="5F5F5F"/>
              </a:buClr>
              <a:buSzPct val="80000"/>
              <a:buFont typeface="Wingdings" pitchFamily="2" charset="2"/>
              <a:buChar char="Ø"/>
            </a:pPr>
            <a:r>
              <a:rPr lang="el-GR" altLang="el-GR" sz="2400" dirty="0"/>
              <a:t>Αποτελούν κίνδυνο για την υγεία του προσωπικού και των καταναλωτών, διότι συμβάλουν στην διάδοση σοβαρών </a:t>
            </a:r>
            <a:r>
              <a:rPr lang="el-GR" altLang="el-GR" sz="2400" dirty="0" smtClean="0"/>
              <a:t>ασθενειών, </a:t>
            </a:r>
          </a:p>
          <a:p>
            <a:pPr>
              <a:buClr>
                <a:srgbClr val="5F5F5F"/>
              </a:buClr>
              <a:buSzPct val="80000"/>
              <a:buFont typeface="Wingdings" pitchFamily="2" charset="2"/>
              <a:buChar char="Ø"/>
            </a:pPr>
            <a:r>
              <a:rPr lang="el-GR" altLang="el-GR" sz="2400" dirty="0"/>
              <a:t>Η παρουσία τους δείχνει ότι, η επιχείρηση δεν εφαρμόζει τους Κανόνες </a:t>
            </a:r>
            <a:r>
              <a:rPr lang="el-GR" altLang="el-GR" sz="2400" dirty="0" smtClean="0"/>
              <a:t>Υγιεινής,</a:t>
            </a:r>
            <a:endParaRPr lang="el-GR" altLang="el-GR" sz="2400" i="1"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sz="4000" dirty="0"/>
              <a:t>Μυοκτονίες – απεντομώσεις </a:t>
            </a:r>
            <a:r>
              <a:rPr lang="el-GR" altLang="el-GR" sz="4000" dirty="0" smtClean="0"/>
              <a:t>(3 </a:t>
            </a:r>
            <a:r>
              <a:rPr lang="el-GR" altLang="el-GR" sz="4000" dirty="0"/>
              <a:t>από </a:t>
            </a:r>
            <a:r>
              <a:rPr lang="el-GR" altLang="el-GR" sz="4000" dirty="0" smtClean="0"/>
              <a:t>3)</a:t>
            </a:r>
            <a:endParaRPr lang="el-GR" sz="4000" dirty="0"/>
          </a:p>
        </p:txBody>
      </p:sp>
      <p:sp>
        <p:nvSpPr>
          <p:cNvPr id="6" name="2 - Θέση περιεχομένου" descr="Αποτελούν δυσφήμηση για την επιχείρηση, διότι «ΦΑΙΝΟΝΤΑΙ», &#10;Προκαλούν βραχυπρόθεσμες &amp; μακροπρόθεσμες οικονομικές επιπτώσεις στην επιχείρηση (κυρώσεις, αναστολή λειτουργίας και άλλα).&#10; Τρόπος αποφυγής προσβολής από ξενιστές:&#10; Πρόληψη,&#10; Αντιμετώπιση – Εξυγίανση. &#10;&#10;"/>
          <p:cNvSpPr>
            <a:spLocks noGrp="1"/>
          </p:cNvSpPr>
          <p:nvPr>
            <p:ph sz="quarter" idx="1"/>
          </p:nvPr>
        </p:nvSpPr>
        <p:spPr>
          <a:xfrm>
            <a:off x="612648" y="1628800"/>
            <a:ext cx="8153400" cy="3600400"/>
          </a:xfrm>
        </p:spPr>
        <p:txBody>
          <a:bodyPr>
            <a:noAutofit/>
          </a:bodyPr>
          <a:lstStyle/>
          <a:p>
            <a:pPr>
              <a:buClr>
                <a:srgbClr val="5F5F5F"/>
              </a:buClr>
              <a:buSzPct val="80000"/>
              <a:buFont typeface="Wingdings" pitchFamily="2" charset="2"/>
              <a:buChar char="Ø"/>
            </a:pPr>
            <a:r>
              <a:rPr lang="el-GR" altLang="el-GR" sz="2400" dirty="0"/>
              <a:t>Αποτελούν δυσφήμηση για την επιχείρηση, διότι «ΦΑΙΝΟΝΤΑΙ», </a:t>
            </a:r>
          </a:p>
          <a:p>
            <a:pPr>
              <a:buClr>
                <a:srgbClr val="5F5F5F"/>
              </a:buClr>
              <a:buSzPct val="80000"/>
              <a:buFont typeface="Wingdings" pitchFamily="2" charset="2"/>
              <a:buChar char="Ø"/>
            </a:pPr>
            <a:r>
              <a:rPr lang="el-GR" altLang="el-GR" sz="2400" dirty="0"/>
              <a:t>Προκαλούν βραχυπρόθεσμες &amp; μακροπρόθεσμες οικονομικές επιπτώσεις στην επιχείρηση (κυρώσεις, αναστολή λειτουργίας </a:t>
            </a:r>
            <a:r>
              <a:rPr lang="el-GR" altLang="el-GR" sz="2400" dirty="0" smtClean="0"/>
              <a:t>κ.α.).</a:t>
            </a:r>
          </a:p>
          <a:p>
            <a:pPr>
              <a:buFont typeface="Wingdings" pitchFamily="2" charset="2"/>
              <a:buNone/>
            </a:pPr>
            <a:r>
              <a:rPr lang="el-GR" altLang="el-GR" sz="2400" dirty="0"/>
              <a:t> Τρόπος αποφυγής προσβολής από </a:t>
            </a:r>
            <a:r>
              <a:rPr lang="el-GR" altLang="el-GR" sz="2400" dirty="0" smtClean="0"/>
              <a:t>ξενιστές:</a:t>
            </a:r>
            <a:endParaRPr lang="el-GR" altLang="el-GR" sz="2400" dirty="0"/>
          </a:p>
          <a:p>
            <a:pPr>
              <a:buClr>
                <a:srgbClr val="5F5F5F"/>
              </a:buClr>
              <a:buSzPct val="80000"/>
              <a:buFont typeface="Wingdings" pitchFamily="2" charset="2"/>
              <a:buChar char="Ø"/>
            </a:pPr>
            <a:r>
              <a:rPr lang="el-GR" altLang="el-GR" sz="2400" dirty="0"/>
              <a:t> </a:t>
            </a:r>
            <a:r>
              <a:rPr lang="el-GR" altLang="el-GR" sz="2400" dirty="0" smtClean="0"/>
              <a:t>Πρόληψη,</a:t>
            </a:r>
            <a:endParaRPr lang="el-GR" altLang="el-GR" sz="2400" dirty="0"/>
          </a:p>
          <a:p>
            <a:pPr>
              <a:buClr>
                <a:srgbClr val="5F5F5F"/>
              </a:buClr>
              <a:buSzPct val="80000"/>
              <a:buFont typeface="Wingdings" pitchFamily="2" charset="2"/>
              <a:buChar char="Ø"/>
            </a:pPr>
            <a:r>
              <a:rPr lang="el-GR" altLang="el-GR" sz="2400" dirty="0" smtClean="0"/>
              <a:t> </a:t>
            </a:r>
            <a:r>
              <a:rPr lang="el-GR" altLang="el-GR" sz="2400" dirty="0"/>
              <a:t>Αντιμετώπιση – </a:t>
            </a:r>
            <a:r>
              <a:rPr lang="el-GR" altLang="el-GR" sz="2400" dirty="0" smtClean="0"/>
              <a:t>Εξυγίανση. </a:t>
            </a:r>
            <a:endParaRPr lang="el-GR" altLang="el-GR" sz="2400" dirty="0"/>
          </a:p>
          <a:p>
            <a:pPr>
              <a:buClr>
                <a:srgbClr val="5F5F5F"/>
              </a:buClr>
              <a:buSzPct val="80000"/>
              <a:buFont typeface="Wingdings" pitchFamily="2" charset="2"/>
              <a:buChar char="Ø"/>
            </a:pPr>
            <a:endParaRPr lang="en-GB"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0000"/>
              </a:lnSpc>
            </a:pPr>
            <a:r>
              <a:rPr lang="el-GR" altLang="el-GR" dirty="0" smtClean="0"/>
              <a:t>Πρόληψη (1 από 4)</a:t>
            </a:r>
            <a:endParaRPr lang="el-GR" altLang="el-GR" dirty="0"/>
          </a:p>
        </p:txBody>
      </p:sp>
      <p:sp>
        <p:nvSpPr>
          <p:cNvPr id="8" name="2 - Θέση περιεχομένου"/>
          <p:cNvSpPr txBox="1">
            <a:spLocks/>
          </p:cNvSpPr>
          <p:nvPr/>
        </p:nvSpPr>
        <p:spPr>
          <a:xfrm>
            <a:off x="612648" y="1124744"/>
            <a:ext cx="8153400" cy="51125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rgbClr val="5F5F5F"/>
              </a:buClr>
              <a:buSzPct val="80000"/>
              <a:buFont typeface="Wingdings" pitchFamily="2" charset="2"/>
              <a:buChar char="Ø"/>
            </a:pPr>
            <a:r>
              <a:rPr lang="el-GR" altLang="el-GR" sz="2400" dirty="0"/>
              <a:t>Συνεργασία με πιστοποιημένη εταιρία Μυοκτονίας &amp; Απεντόμωσης (μόνη της, στην περίπτωση που υπάρχει η απαιτούμενη γνώση</a:t>
            </a:r>
            <a:r>
              <a:rPr lang="el-GR" altLang="el-GR" sz="2400" dirty="0" smtClean="0"/>
              <a:t>),</a:t>
            </a:r>
            <a:endParaRPr lang="el-GR" altLang="el-GR" sz="2400" dirty="0"/>
          </a:p>
          <a:p>
            <a:pPr>
              <a:lnSpc>
                <a:spcPct val="90000"/>
              </a:lnSpc>
              <a:buClr>
                <a:srgbClr val="5F5F5F"/>
              </a:buClr>
              <a:buSzPct val="80000"/>
              <a:buFont typeface="Wingdings" pitchFamily="2" charset="2"/>
              <a:buChar char="Ø"/>
            </a:pPr>
            <a:r>
              <a:rPr lang="el-GR" altLang="el-GR" sz="2400" dirty="0"/>
              <a:t>Συνεργασία με προμηθευτές (ά &amp; βοηθητικών υλών) που εφαρμόζουν σύστημα μυοκτονίας και </a:t>
            </a:r>
            <a:r>
              <a:rPr lang="el-GR" altLang="el-GR" sz="2400" dirty="0" smtClean="0"/>
              <a:t>απεντόμωσης,  </a:t>
            </a:r>
            <a:endParaRPr lang="el-GR" altLang="el-GR" sz="2400" dirty="0"/>
          </a:p>
          <a:p>
            <a:pPr>
              <a:lnSpc>
                <a:spcPct val="90000"/>
              </a:lnSpc>
              <a:buClr>
                <a:srgbClr val="5F5F5F"/>
              </a:buClr>
              <a:buSzPct val="80000"/>
              <a:buFont typeface="Wingdings" pitchFamily="2" charset="2"/>
              <a:buChar char="Ø"/>
            </a:pPr>
            <a:r>
              <a:rPr lang="el-GR" altLang="el-GR" sz="2400" dirty="0"/>
              <a:t>Εξάλειψη οποιασδήποτε εισόδου, σφραγίζοντας το </a:t>
            </a:r>
            <a:r>
              <a:rPr lang="el-GR" altLang="el-GR" sz="2400" dirty="0" smtClean="0"/>
              <a:t>χώρο:</a:t>
            </a:r>
            <a:endParaRPr lang="el-GR" altLang="el-GR" sz="2400" dirty="0"/>
          </a:p>
          <a:p>
            <a:pPr lvl="1">
              <a:lnSpc>
                <a:spcPct val="80000"/>
              </a:lnSpc>
              <a:buSzPct val="60000"/>
              <a:buFont typeface="Wingdings" pitchFamily="2" charset="2"/>
              <a:buChar char="l"/>
            </a:pPr>
            <a:r>
              <a:rPr lang="el-GR" altLang="el-GR" sz="2400" dirty="0"/>
              <a:t>τοποθέτηση σήτας, πλέγματος ή ειδικές σχάρες, σε κάθε άνοιγμα που δεν σφραγίζεται (παράθυρα, αεραγωγοί, λούκια, αποχετεύσεις</a:t>
            </a:r>
            <a:r>
              <a:rPr lang="el-GR" altLang="el-GR" sz="2400" dirty="0" smtClean="0"/>
              <a:t>),</a:t>
            </a:r>
            <a:endParaRPr lang="el-GR" altLang="el-GR" sz="2400" dirty="0"/>
          </a:p>
          <a:p>
            <a:pPr lvl="1">
              <a:lnSpc>
                <a:spcPct val="80000"/>
              </a:lnSpc>
              <a:buSzPct val="60000"/>
              <a:buFont typeface="Wingdings" pitchFamily="2" charset="2"/>
              <a:buChar char="l"/>
            </a:pPr>
            <a:r>
              <a:rPr lang="el-GR" altLang="el-GR" sz="2400" dirty="0"/>
              <a:t>σφράγιση στα κενά, γύρω και κάτω από κλειστές </a:t>
            </a:r>
            <a:r>
              <a:rPr lang="el-GR" altLang="el-GR" sz="2400" dirty="0" smtClean="0"/>
              <a:t>πόρτες,</a:t>
            </a:r>
            <a:endParaRPr lang="el-GR" altLang="el-GR" sz="2400" dirty="0"/>
          </a:p>
          <a:p>
            <a:pPr lvl="1">
              <a:lnSpc>
                <a:spcPct val="80000"/>
              </a:lnSpc>
              <a:buSzPct val="60000"/>
              <a:buFont typeface="Wingdings" pitchFamily="2" charset="2"/>
              <a:buChar char="l"/>
            </a:pPr>
            <a:r>
              <a:rPr lang="el-GR" altLang="el-GR" sz="2400" dirty="0"/>
              <a:t>ελεγχόμενο άνοιγμα στις πόρτες παραγωγής. Να μην αφήνονται άσκοπα </a:t>
            </a:r>
            <a:r>
              <a:rPr lang="el-GR" altLang="el-GR" sz="2400" dirty="0" smtClean="0"/>
              <a:t>ανοικτές,</a:t>
            </a:r>
            <a:endParaRPr lang="el-GR" altLang="el-GR" sz="2400" dirty="0"/>
          </a:p>
          <a:p>
            <a:pPr lvl="1">
              <a:lnSpc>
                <a:spcPct val="80000"/>
              </a:lnSpc>
              <a:buSzPct val="60000"/>
              <a:buFont typeface="Wingdings" pitchFamily="2" charset="2"/>
              <a:buChar char="l"/>
            </a:pPr>
            <a:r>
              <a:rPr lang="el-GR" altLang="el-GR" sz="2400" dirty="0"/>
              <a:t>χρήση </a:t>
            </a:r>
            <a:r>
              <a:rPr lang="el-GR" altLang="el-GR" sz="2400" dirty="0" err="1"/>
              <a:t>αεροκουρτινών</a:t>
            </a:r>
            <a:r>
              <a:rPr lang="el-GR" altLang="el-GR" sz="2400" dirty="0"/>
              <a:t> και </a:t>
            </a:r>
            <a:r>
              <a:rPr lang="el-GR" altLang="el-GR" sz="2400" dirty="0" err="1" smtClean="0"/>
              <a:t>εντομοπαγίδων</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Πρόληψη </a:t>
            </a:r>
            <a:r>
              <a:rPr lang="el-GR" altLang="el-GR" dirty="0" smtClean="0"/>
              <a:t>(2 </a:t>
            </a:r>
            <a:r>
              <a:rPr lang="el-GR" altLang="el-GR" dirty="0"/>
              <a:t>από </a:t>
            </a:r>
            <a:r>
              <a:rPr lang="el-GR" altLang="el-GR" dirty="0" smtClean="0"/>
              <a:t>4)</a:t>
            </a:r>
            <a:endParaRPr lang="el-GR" dirty="0"/>
          </a:p>
        </p:txBody>
      </p:sp>
      <p:sp>
        <p:nvSpPr>
          <p:cNvPr id="2" name="Ορθογώνιο 1" descr="Τήρηση κανόνων σωστής αποθηκευτικής πρακτικής:&#10;άμεση τοποθέτηση των προϊόντων στην αποθήκη, &#10;τα προϊόντα να βρίσκονται επάνω σε παλέτες και ράφια,&#10;να μην ακουμπούν στους τοίχους ή το δάπεδο,&#10;να ανακυκλώνονται σωστά (τήρηση FIFO),&#10;να μην τοποθετούνται κάτω από σημεία που στάζουν υγρά,&#10;τακτικός έλεγχος των προϊόντων και υλικών συσκευασίας, κατά την παραλαβή και κατά την αποθήκευσή τους,&#10;κατάλληλες συνθήκες θερμοκρασίας, υγρασίας και επαρκής εξαερισμός.&#10;   Σωστή διαχείριση απορριμμάτων:&#10;τα απορρίμματα, πρέπει να βρίσκονται εκτός της επιχείρησης και μακριά από τις εισόδους,&#10;τακτική, γρήγορη και σωστή απομάκρυνση των απορριμμάτων.&#10;"/>
          <p:cNvSpPr/>
          <p:nvPr/>
        </p:nvSpPr>
        <p:spPr>
          <a:xfrm>
            <a:off x="539552" y="1027746"/>
            <a:ext cx="8136904" cy="5281574"/>
          </a:xfrm>
          <a:prstGeom prst="rect">
            <a:avLst/>
          </a:prstGeom>
        </p:spPr>
        <p:txBody>
          <a:bodyPr wrap="square">
            <a:spAutoFit/>
          </a:bodyPr>
          <a:lstStyle/>
          <a:p>
            <a:pPr marL="342900" indent="-342900">
              <a:lnSpc>
                <a:spcPct val="90000"/>
              </a:lnSpc>
              <a:buClr>
                <a:srgbClr val="5F5F5F"/>
              </a:buClr>
              <a:buSzPct val="80000"/>
              <a:buFont typeface="Wingdings" panose="05000000000000000000" pitchFamily="2" charset="2"/>
              <a:buChar char="Ø"/>
            </a:pPr>
            <a:r>
              <a:rPr lang="el-GR" altLang="el-GR" sz="2400" dirty="0"/>
              <a:t>Τήρηση κανόνων σωστής αποθηκευτικής </a:t>
            </a:r>
            <a:r>
              <a:rPr lang="el-GR" altLang="el-GR" sz="2400" dirty="0" smtClean="0"/>
              <a:t>πρακτικής:</a:t>
            </a:r>
            <a:endParaRPr lang="el-GR" altLang="el-GR" sz="2400" dirty="0"/>
          </a:p>
          <a:p>
            <a:pPr marL="800100" lvl="1" indent="-342900">
              <a:lnSpc>
                <a:spcPct val="83000"/>
              </a:lnSpc>
              <a:buSzPct val="60000"/>
              <a:buFont typeface="Arial" panose="020B0604020202020204" pitchFamily="34" charset="0"/>
              <a:buChar char="•"/>
            </a:pPr>
            <a:r>
              <a:rPr lang="el-GR" altLang="el-GR" sz="2400" dirty="0"/>
              <a:t>άμεση τοποθέτηση των προϊόντων στην </a:t>
            </a:r>
            <a:r>
              <a:rPr lang="el-GR" altLang="el-GR" sz="2400" dirty="0" smtClean="0"/>
              <a:t>αποθήκη, </a:t>
            </a:r>
            <a:endParaRPr lang="el-GR" altLang="el-GR" sz="2400" dirty="0"/>
          </a:p>
          <a:p>
            <a:pPr marL="800100" lvl="1" indent="-342900">
              <a:lnSpc>
                <a:spcPct val="83000"/>
              </a:lnSpc>
              <a:buSzPct val="60000"/>
              <a:buFont typeface="Arial" panose="020B0604020202020204" pitchFamily="34" charset="0"/>
              <a:buChar char="•"/>
            </a:pPr>
            <a:r>
              <a:rPr lang="el-GR" altLang="el-GR" sz="2400" dirty="0"/>
              <a:t>τα προϊόντα να βρίσκονται επάνω σε παλέτες και </a:t>
            </a:r>
            <a:r>
              <a:rPr lang="el-GR" altLang="el-GR" sz="2400" dirty="0" smtClean="0"/>
              <a:t>ράφια,</a:t>
            </a:r>
            <a:endParaRPr lang="el-GR" altLang="el-GR" sz="2400" dirty="0"/>
          </a:p>
          <a:p>
            <a:pPr marL="800100" lvl="1" indent="-342900">
              <a:lnSpc>
                <a:spcPct val="83000"/>
              </a:lnSpc>
              <a:buSzPct val="60000"/>
              <a:buFont typeface="Arial" panose="020B0604020202020204" pitchFamily="34" charset="0"/>
              <a:buChar char="•"/>
            </a:pPr>
            <a:r>
              <a:rPr lang="el-GR" altLang="el-GR" sz="2400" dirty="0"/>
              <a:t>να μην ακουμπούν στους τοίχους ή το </a:t>
            </a:r>
            <a:r>
              <a:rPr lang="el-GR" altLang="el-GR" sz="2400" dirty="0" smtClean="0"/>
              <a:t>δάπεδο,</a:t>
            </a:r>
            <a:endParaRPr lang="el-GR" altLang="el-GR" sz="2400" dirty="0"/>
          </a:p>
          <a:p>
            <a:pPr marL="800100" lvl="1" indent="-342900">
              <a:lnSpc>
                <a:spcPct val="83000"/>
              </a:lnSpc>
              <a:buSzPct val="60000"/>
              <a:buFont typeface="Arial" panose="020B0604020202020204" pitchFamily="34" charset="0"/>
              <a:buChar char="•"/>
            </a:pPr>
            <a:r>
              <a:rPr lang="el-GR" altLang="el-GR" sz="2400" dirty="0"/>
              <a:t>να ανακυκλώνονται σωστά (τήρηση </a:t>
            </a:r>
            <a:r>
              <a:rPr lang="en-US" altLang="el-GR" sz="2400" dirty="0"/>
              <a:t>FIFO</a:t>
            </a:r>
            <a:r>
              <a:rPr lang="en-US" altLang="el-GR" sz="2400" dirty="0" smtClean="0"/>
              <a:t>)</a:t>
            </a:r>
            <a:r>
              <a:rPr lang="el-GR" altLang="el-GR" sz="2400" dirty="0" smtClean="0"/>
              <a:t>,</a:t>
            </a:r>
            <a:endParaRPr lang="en-US" altLang="el-GR" sz="2400" dirty="0"/>
          </a:p>
          <a:p>
            <a:pPr marL="800100" lvl="1" indent="-342900">
              <a:lnSpc>
                <a:spcPct val="83000"/>
              </a:lnSpc>
              <a:buSzPct val="60000"/>
              <a:buFont typeface="Arial" panose="020B0604020202020204" pitchFamily="34" charset="0"/>
              <a:buChar char="•"/>
            </a:pPr>
            <a:r>
              <a:rPr lang="el-GR" altLang="el-GR" sz="2400" dirty="0"/>
              <a:t>να μην τοποθετούνται κάτω από σημεία που στάζουν </a:t>
            </a:r>
            <a:r>
              <a:rPr lang="el-GR" altLang="el-GR" sz="2400" dirty="0" smtClean="0"/>
              <a:t>υγρά,</a:t>
            </a:r>
            <a:endParaRPr lang="el-GR" altLang="el-GR" sz="2400" dirty="0"/>
          </a:p>
          <a:p>
            <a:pPr marL="800100" lvl="1" indent="-342900">
              <a:lnSpc>
                <a:spcPct val="83000"/>
              </a:lnSpc>
              <a:buSzPct val="60000"/>
              <a:buFont typeface="Arial" panose="020B0604020202020204" pitchFamily="34" charset="0"/>
              <a:buChar char="•"/>
            </a:pPr>
            <a:r>
              <a:rPr lang="el-GR" altLang="el-GR" sz="2400" dirty="0"/>
              <a:t>τακτικός έλεγχος των προϊόντων και υλικών συσκευασίας, κατά την παραλαβή και κατά την αποθήκευσή </a:t>
            </a:r>
            <a:r>
              <a:rPr lang="el-GR" altLang="el-GR" sz="2400" dirty="0" smtClean="0"/>
              <a:t>τους,</a:t>
            </a:r>
            <a:endParaRPr lang="el-GR" altLang="el-GR" sz="2400" dirty="0"/>
          </a:p>
          <a:p>
            <a:pPr marL="800100" lvl="1" indent="-342900">
              <a:lnSpc>
                <a:spcPct val="83000"/>
              </a:lnSpc>
              <a:buSzPct val="60000"/>
              <a:buFont typeface="Arial" panose="020B0604020202020204" pitchFamily="34" charset="0"/>
              <a:buChar char="•"/>
            </a:pPr>
            <a:r>
              <a:rPr lang="el-GR" altLang="el-GR" sz="2400" dirty="0"/>
              <a:t>κατάλληλες συνθήκες θερμοκρασίας, υγρασίας και επαρκής </a:t>
            </a:r>
            <a:r>
              <a:rPr lang="el-GR" altLang="el-GR" sz="2400" dirty="0" smtClean="0"/>
              <a:t>εξαερισμός.</a:t>
            </a:r>
          </a:p>
          <a:p>
            <a:pPr>
              <a:lnSpc>
                <a:spcPct val="80000"/>
              </a:lnSpc>
              <a:buClr>
                <a:srgbClr val="5F5F5F"/>
              </a:buClr>
              <a:buSzPct val="80000"/>
              <a:buFont typeface="Wingdings" pitchFamily="2" charset="2"/>
              <a:buChar char="Ø"/>
            </a:pPr>
            <a:r>
              <a:rPr lang="el-GR" altLang="el-GR" sz="2400" dirty="0" smtClean="0"/>
              <a:t>   Σωστή </a:t>
            </a:r>
            <a:r>
              <a:rPr lang="el-GR" altLang="el-GR" sz="2400" dirty="0"/>
              <a:t>διαχείριση </a:t>
            </a:r>
            <a:r>
              <a:rPr lang="el-GR" altLang="el-GR" sz="2400" dirty="0" smtClean="0"/>
              <a:t>απορριμμάτων:</a:t>
            </a:r>
            <a:endParaRPr lang="el-GR" altLang="el-GR" sz="2400" dirty="0"/>
          </a:p>
          <a:p>
            <a:pPr marL="800100" lvl="1" indent="-342900">
              <a:lnSpc>
                <a:spcPct val="80000"/>
              </a:lnSpc>
              <a:buSzPct val="60000"/>
              <a:buFont typeface="Arial" panose="020B0604020202020204" pitchFamily="34" charset="0"/>
              <a:buChar char="•"/>
            </a:pPr>
            <a:r>
              <a:rPr lang="el-GR" altLang="el-GR" sz="2400" dirty="0"/>
              <a:t>τα απορρίμματα, πρέπει να βρίσκονται εκτός της επιχείρησης και μακριά από τις </a:t>
            </a:r>
            <a:r>
              <a:rPr lang="el-GR" altLang="el-GR" sz="2400" dirty="0" smtClean="0"/>
              <a:t>εισόδους,</a:t>
            </a:r>
            <a:endParaRPr lang="el-GR" altLang="el-GR" sz="2400" dirty="0"/>
          </a:p>
          <a:p>
            <a:pPr marL="800100" lvl="1" indent="-342900">
              <a:lnSpc>
                <a:spcPct val="80000"/>
              </a:lnSpc>
              <a:buSzPct val="60000"/>
              <a:buFont typeface="Arial" panose="020B0604020202020204" pitchFamily="34" charset="0"/>
              <a:buChar char="•"/>
            </a:pPr>
            <a:r>
              <a:rPr lang="el-GR" altLang="el-GR" sz="2400" dirty="0"/>
              <a:t>τακτική, γρήγορη και σωστή απομάκρυνση των </a:t>
            </a:r>
            <a:r>
              <a:rPr lang="el-GR" altLang="el-GR" sz="2400" dirty="0" smtClean="0"/>
              <a:t>απορριμμάτων.</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Πρόληψη </a:t>
            </a:r>
            <a:r>
              <a:rPr lang="el-GR" altLang="el-GR" dirty="0" smtClean="0"/>
              <a:t>(3 </a:t>
            </a:r>
            <a:r>
              <a:rPr lang="el-GR" altLang="el-GR" dirty="0"/>
              <a:t>από </a:t>
            </a:r>
            <a:r>
              <a:rPr lang="el-GR" altLang="el-GR" dirty="0" smtClean="0"/>
              <a:t>4)</a:t>
            </a:r>
            <a:endParaRPr lang="el-GR" dirty="0"/>
          </a:p>
        </p:txBody>
      </p:sp>
      <p:sp>
        <p:nvSpPr>
          <p:cNvPr id="6" name="2 - Θέση περιεχομένου" descr="Σχολαστικός καθαρισμός του χώρου και του εξοπλισμού: &#10;καθαρισμός του περιβάλλοντα χώρου, από βλάστηση, χώματα και σκουπίδια,&#10;τήρηση πλάνου,&#10;καθαρισμού και απολύμανσης, με σκοπό την εξάλειψη τροφής, νερού και κατοικίας για τους ξενιστές και αποφυγή προσέλκυσης, &#10;συστηματικός καθαρισμός των παγίδων.&#10;Χρήση προληπτικού εξοπλισμού, πχ εντομοπαγίδες, δολωματικούς σταθμούς, κόλλες και άλλα.&#10;Σωστή διαχείριση προϊόντων, από ανοιχτές συσκευασίες:&#10;ποτέ να μην μένουν τα τρόφιμα εκτεθειμένα, &#10;πάντα να σκεπάζονται, έστω και αν αποθηκεύονται προσωρινά. &#10;"/>
          <p:cNvSpPr>
            <a:spLocks noGrp="1"/>
          </p:cNvSpPr>
          <p:nvPr>
            <p:ph sz="quarter" idx="1"/>
          </p:nvPr>
        </p:nvSpPr>
        <p:spPr>
          <a:xfrm>
            <a:off x="612648" y="764704"/>
            <a:ext cx="8153400" cy="5760640"/>
          </a:xfrm>
        </p:spPr>
        <p:txBody>
          <a:bodyPr>
            <a:noAutofit/>
          </a:bodyPr>
          <a:lstStyle/>
          <a:p>
            <a:pPr>
              <a:lnSpc>
                <a:spcPct val="80000"/>
              </a:lnSpc>
              <a:buClr>
                <a:srgbClr val="5F5F5F"/>
              </a:buClr>
              <a:buSzPct val="80000"/>
              <a:buFont typeface="Wingdings" pitchFamily="2" charset="2"/>
              <a:buChar char="Ø"/>
            </a:pPr>
            <a:r>
              <a:rPr lang="el-GR" altLang="el-GR" sz="2400" dirty="0"/>
              <a:t>Σχολαστικός καθαρισμός του χώρου και του </a:t>
            </a:r>
            <a:r>
              <a:rPr lang="el-GR" altLang="el-GR" sz="2400" dirty="0" smtClean="0"/>
              <a:t>εξοπλισμού: </a:t>
            </a:r>
            <a:endParaRPr lang="el-GR" altLang="el-GR" sz="2400" dirty="0"/>
          </a:p>
          <a:p>
            <a:pPr lvl="1">
              <a:lnSpc>
                <a:spcPct val="80000"/>
              </a:lnSpc>
              <a:buSzPct val="60000"/>
              <a:buFont typeface="Wingdings" pitchFamily="2" charset="2"/>
              <a:buChar char="l"/>
            </a:pPr>
            <a:r>
              <a:rPr lang="el-GR" altLang="el-GR" sz="2400" dirty="0"/>
              <a:t>καθαρισμός του περιβάλλοντα χώρου, από βλάστηση, χώματα και </a:t>
            </a:r>
            <a:r>
              <a:rPr lang="el-GR" altLang="el-GR" sz="2400" dirty="0" smtClean="0"/>
              <a:t>σκουπίδια,</a:t>
            </a:r>
            <a:endParaRPr lang="el-GR" altLang="el-GR" sz="2400" dirty="0"/>
          </a:p>
          <a:p>
            <a:pPr lvl="1">
              <a:lnSpc>
                <a:spcPct val="80000"/>
              </a:lnSpc>
              <a:buSzPct val="60000"/>
              <a:buFont typeface="Wingdings" pitchFamily="2" charset="2"/>
              <a:buChar char="l"/>
            </a:pPr>
            <a:r>
              <a:rPr lang="el-GR" altLang="el-GR" sz="2400" dirty="0"/>
              <a:t>τήρηση </a:t>
            </a:r>
            <a:r>
              <a:rPr lang="el-GR" altLang="el-GR" sz="2400" dirty="0" smtClean="0"/>
              <a:t>πλάνου,</a:t>
            </a:r>
            <a:endParaRPr lang="el-GR" altLang="el-GR" sz="2400" dirty="0"/>
          </a:p>
          <a:p>
            <a:pPr lvl="1">
              <a:lnSpc>
                <a:spcPct val="80000"/>
              </a:lnSpc>
              <a:buSzPct val="60000"/>
              <a:buFont typeface="Wingdings" pitchFamily="2" charset="2"/>
              <a:buChar char="l"/>
            </a:pPr>
            <a:r>
              <a:rPr lang="el-GR" altLang="el-GR" sz="2400" dirty="0"/>
              <a:t>καθαρισμού και απολύμανσης, με σκοπό την εξάλειψη τροφής, νερού και κατοικίας για τους ξενιστές και αποφυγή </a:t>
            </a:r>
            <a:r>
              <a:rPr lang="el-GR" altLang="el-GR" sz="2400" dirty="0" smtClean="0"/>
              <a:t>προσέλκυσης, </a:t>
            </a:r>
            <a:endParaRPr lang="el-GR" altLang="el-GR" sz="2400" dirty="0"/>
          </a:p>
          <a:p>
            <a:pPr lvl="1">
              <a:lnSpc>
                <a:spcPct val="80000"/>
              </a:lnSpc>
              <a:buSzPct val="60000"/>
              <a:buFont typeface="Wingdings" pitchFamily="2" charset="2"/>
              <a:buChar char="l"/>
            </a:pPr>
            <a:r>
              <a:rPr lang="el-GR" altLang="el-GR" sz="2400" dirty="0"/>
              <a:t>συστηματικός καθαρισμός των </a:t>
            </a:r>
            <a:r>
              <a:rPr lang="el-GR" altLang="el-GR" sz="2400" dirty="0" smtClean="0"/>
              <a:t>παγίδων.</a:t>
            </a:r>
          </a:p>
          <a:p>
            <a:pPr>
              <a:buClr>
                <a:srgbClr val="5F5F5F"/>
              </a:buClr>
              <a:buSzPct val="80000"/>
              <a:buFont typeface="Wingdings" pitchFamily="2" charset="2"/>
              <a:buChar char="Ø"/>
            </a:pPr>
            <a:r>
              <a:rPr lang="el-GR" altLang="el-GR" sz="2400" dirty="0"/>
              <a:t>Χρήση προληπτικού εξοπλισμού, πχ </a:t>
            </a:r>
            <a:r>
              <a:rPr lang="el-GR" altLang="el-GR" sz="2400" dirty="0" err="1"/>
              <a:t>εντομοπαγίδες</a:t>
            </a:r>
            <a:r>
              <a:rPr lang="el-GR" altLang="el-GR" sz="2400" dirty="0"/>
              <a:t>, </a:t>
            </a:r>
            <a:r>
              <a:rPr lang="el-GR" altLang="el-GR" sz="2400" dirty="0" err="1"/>
              <a:t>δολωματικούς</a:t>
            </a:r>
            <a:r>
              <a:rPr lang="el-GR" altLang="el-GR" sz="2400" dirty="0"/>
              <a:t> σταθμούς, κόλλες </a:t>
            </a:r>
            <a:r>
              <a:rPr lang="el-GR" altLang="el-GR" sz="2400" dirty="0" smtClean="0"/>
              <a:t>κ.α.</a:t>
            </a:r>
            <a:endParaRPr lang="el-GR" altLang="el-GR" sz="2400" dirty="0"/>
          </a:p>
          <a:p>
            <a:pPr>
              <a:buClr>
                <a:srgbClr val="5F5F5F"/>
              </a:buClr>
              <a:buSzPct val="80000"/>
              <a:buFont typeface="Wingdings" pitchFamily="2" charset="2"/>
              <a:buChar char="Ø"/>
            </a:pPr>
            <a:r>
              <a:rPr lang="el-GR" altLang="el-GR" sz="2400" dirty="0"/>
              <a:t>Σωστή διαχείριση προϊόντων, από ανοιχτές </a:t>
            </a:r>
            <a:r>
              <a:rPr lang="el-GR" altLang="el-GR" sz="2400" dirty="0" smtClean="0"/>
              <a:t>συσκευασίες:</a:t>
            </a:r>
            <a:endParaRPr lang="el-GR" altLang="el-GR" sz="2400" dirty="0"/>
          </a:p>
          <a:p>
            <a:pPr lvl="1">
              <a:buSzPct val="60000"/>
              <a:buFont typeface="Wingdings" pitchFamily="2" charset="2"/>
              <a:buChar char="l"/>
            </a:pPr>
            <a:r>
              <a:rPr lang="el-GR" altLang="el-GR" sz="2400" dirty="0"/>
              <a:t>ποτέ να μην μένουν τα τρόφιμα </a:t>
            </a:r>
            <a:r>
              <a:rPr lang="el-GR" altLang="el-GR" sz="2400" dirty="0" smtClean="0"/>
              <a:t>εκτεθειμένα, </a:t>
            </a:r>
            <a:endParaRPr lang="el-GR" altLang="el-GR" sz="2400" dirty="0"/>
          </a:p>
          <a:p>
            <a:pPr lvl="1">
              <a:buSzPct val="60000"/>
              <a:buFont typeface="Wingdings" pitchFamily="2" charset="2"/>
              <a:buChar char="l"/>
            </a:pPr>
            <a:r>
              <a:rPr lang="el-GR" altLang="el-GR" sz="2400" dirty="0"/>
              <a:t>πάντα να σκεπάζονται, έστω και αν αποθηκεύονται </a:t>
            </a:r>
            <a:r>
              <a:rPr lang="el-GR" altLang="el-GR" sz="2400" dirty="0" smtClean="0"/>
              <a:t>προσωρινά.</a:t>
            </a:r>
            <a:r>
              <a:rPr lang="el-GR" altLang="el-GR" sz="2400" dirty="0" smtClean="0">
                <a:solidFill>
                  <a:srgbClr val="FF0000"/>
                </a:solidFill>
              </a:rPr>
              <a:t> </a:t>
            </a:r>
            <a:endParaRPr lang="el-GR" altLang="el-GR" sz="2400" dirty="0">
              <a:solidFill>
                <a:srgbClr val="FF0000"/>
              </a:solidFill>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Πρόληψη </a:t>
            </a:r>
            <a:r>
              <a:rPr lang="el-GR" altLang="el-GR" dirty="0" smtClean="0"/>
              <a:t>(4 </a:t>
            </a:r>
            <a:r>
              <a:rPr lang="el-GR" altLang="el-GR" dirty="0"/>
              <a:t>από </a:t>
            </a:r>
            <a:r>
              <a:rPr lang="el-GR" altLang="el-GR" dirty="0" smtClean="0"/>
              <a:t>4)</a:t>
            </a:r>
            <a:endParaRPr lang="el-GR" dirty="0"/>
          </a:p>
        </p:txBody>
      </p:sp>
      <p:sp>
        <p:nvSpPr>
          <p:cNvPr id="6" name="2 - Θέση περιεχομένου" descr="Εκπαίδευση προσωπικού, κάθε εργαζόμενος πρέπει να ακολουθεί συγκεκριμένους κανόνες και οδηγίες:&#10;εφαρμογή του προγράμματος μυοκτονίας και απεντόμωσης και τήρηση του σχετικού αρχείου,&#10;εφαρμογή του προγράμματος καθαρισμού &amp; απολύμανσης καθώς και της πολιτικής «καθαρίζω ταυτόχρονα με την εργασία μου» (clean as you go),&#10;εφαρμογή κανόνων σωστής αποθηκευτικής πρακτικής,&#10;σφράγιση του χώρου της επιχείρησης από τον περιβάλλοντα χώρο,&#10;σωστή διαχείριση απορριμμάτων,&#10;αναγνώριση ξενιστών, εντοπισμός τους από σημάδια και τρόπος δράσης (αυγά, νύμφες, τρίχες, ίχνη, ήχοι περιττώματα, φαγωμένο ξύλο, καλώδιο, τρύπες, κ.α.). &#10;"/>
          <p:cNvSpPr>
            <a:spLocks noGrp="1"/>
          </p:cNvSpPr>
          <p:nvPr>
            <p:ph sz="quarter" idx="1"/>
          </p:nvPr>
        </p:nvSpPr>
        <p:spPr>
          <a:xfrm>
            <a:off x="612648" y="1052736"/>
            <a:ext cx="8153400" cy="5255765"/>
          </a:xfrm>
        </p:spPr>
        <p:txBody>
          <a:bodyPr>
            <a:noAutofit/>
          </a:bodyPr>
          <a:lstStyle/>
          <a:p>
            <a:pPr>
              <a:lnSpc>
                <a:spcPct val="85000"/>
              </a:lnSpc>
              <a:buClr>
                <a:srgbClr val="5F5F5F"/>
              </a:buClr>
              <a:buSzPct val="80000"/>
              <a:buFont typeface="Wingdings" pitchFamily="2" charset="2"/>
              <a:buChar char="Ø"/>
            </a:pPr>
            <a:r>
              <a:rPr lang="el-GR" altLang="el-GR" sz="2400" dirty="0" smtClean="0"/>
              <a:t>Εκπαίδευση </a:t>
            </a:r>
            <a:r>
              <a:rPr lang="el-GR" altLang="el-GR" sz="2400" dirty="0"/>
              <a:t>προσωπικού, κάθε εργαζόμενος πρέπει να ακολουθεί συγκεκριμένους κανόνες και </a:t>
            </a:r>
            <a:r>
              <a:rPr lang="el-GR" altLang="el-GR" sz="2400" dirty="0" smtClean="0"/>
              <a:t>οδηγίες:</a:t>
            </a:r>
            <a:endParaRPr lang="el-GR" altLang="el-GR" sz="2400" dirty="0"/>
          </a:p>
          <a:p>
            <a:pPr lvl="1">
              <a:lnSpc>
                <a:spcPct val="85000"/>
              </a:lnSpc>
              <a:buSzPct val="60000"/>
              <a:buFont typeface="Wingdings" pitchFamily="2" charset="2"/>
              <a:buChar char="l"/>
            </a:pPr>
            <a:r>
              <a:rPr lang="el-GR" altLang="el-GR" sz="2400" dirty="0"/>
              <a:t>εφαρμογή του προγράμματος μυοκτονίας και απεντόμωσης και τήρηση του σχετικού </a:t>
            </a:r>
            <a:r>
              <a:rPr lang="el-GR" altLang="el-GR" sz="2400" dirty="0" smtClean="0"/>
              <a:t>αρχείου,</a:t>
            </a:r>
            <a:endParaRPr lang="el-GR" altLang="el-GR" sz="2400" dirty="0"/>
          </a:p>
          <a:p>
            <a:pPr lvl="1">
              <a:lnSpc>
                <a:spcPct val="85000"/>
              </a:lnSpc>
              <a:buSzPct val="60000"/>
              <a:buFont typeface="Wingdings" pitchFamily="2" charset="2"/>
              <a:buChar char="l"/>
            </a:pPr>
            <a:r>
              <a:rPr lang="el-GR" altLang="el-GR" sz="2400" dirty="0"/>
              <a:t>εφαρμογή του προγράμματος καθαρισμού &amp; απολύμανσης καθώς και της πολιτικής «καθαρίζω ταυτόχρονα με την εργασία μου» (</a:t>
            </a:r>
            <a:r>
              <a:rPr lang="en-US" altLang="el-GR" sz="2400" dirty="0"/>
              <a:t>clean as you go</a:t>
            </a:r>
            <a:r>
              <a:rPr lang="en-US" altLang="el-GR" sz="2400" dirty="0" smtClean="0"/>
              <a:t>)</a:t>
            </a:r>
            <a:r>
              <a:rPr lang="el-GR" altLang="el-GR" sz="2400" dirty="0" smtClean="0"/>
              <a:t>,</a:t>
            </a:r>
            <a:endParaRPr lang="el-GR" altLang="el-GR" sz="2400" dirty="0"/>
          </a:p>
          <a:p>
            <a:pPr lvl="1">
              <a:lnSpc>
                <a:spcPct val="85000"/>
              </a:lnSpc>
              <a:buSzPct val="60000"/>
              <a:buFont typeface="Wingdings" pitchFamily="2" charset="2"/>
              <a:buChar char="l"/>
            </a:pPr>
            <a:r>
              <a:rPr lang="el-GR" altLang="el-GR" sz="2400" dirty="0"/>
              <a:t>εφαρμογή κανόνων σωστής αποθηκευτικής </a:t>
            </a:r>
            <a:r>
              <a:rPr lang="el-GR" altLang="el-GR" sz="2400" dirty="0" smtClean="0"/>
              <a:t>πρακτικής,</a:t>
            </a:r>
            <a:endParaRPr lang="el-GR" altLang="el-GR" sz="2400" dirty="0"/>
          </a:p>
          <a:p>
            <a:pPr lvl="1">
              <a:lnSpc>
                <a:spcPct val="85000"/>
              </a:lnSpc>
              <a:buSzPct val="60000"/>
              <a:buFont typeface="Wingdings" pitchFamily="2" charset="2"/>
              <a:buChar char="l"/>
            </a:pPr>
            <a:r>
              <a:rPr lang="el-GR" altLang="el-GR" sz="2400" dirty="0"/>
              <a:t>σφράγιση του χώρου της επιχείρησης από τον περιβάλλοντα </a:t>
            </a:r>
            <a:r>
              <a:rPr lang="el-GR" altLang="el-GR" sz="2400" dirty="0" smtClean="0"/>
              <a:t>χώρο,</a:t>
            </a:r>
            <a:endParaRPr lang="el-GR" altLang="el-GR" sz="2400" dirty="0"/>
          </a:p>
          <a:p>
            <a:pPr lvl="1">
              <a:lnSpc>
                <a:spcPct val="85000"/>
              </a:lnSpc>
              <a:buSzPct val="60000"/>
              <a:buFont typeface="Wingdings" pitchFamily="2" charset="2"/>
              <a:buChar char="l"/>
            </a:pPr>
            <a:r>
              <a:rPr lang="el-GR" altLang="el-GR" sz="2400" dirty="0"/>
              <a:t>σωστή διαχείριση </a:t>
            </a:r>
            <a:r>
              <a:rPr lang="el-GR" altLang="el-GR" sz="2400" dirty="0" smtClean="0"/>
              <a:t>απορριμμάτων,</a:t>
            </a:r>
            <a:endParaRPr lang="el-GR" altLang="el-GR" sz="2400" dirty="0"/>
          </a:p>
          <a:p>
            <a:pPr lvl="1">
              <a:lnSpc>
                <a:spcPct val="85000"/>
              </a:lnSpc>
              <a:buSzPct val="60000"/>
              <a:buFont typeface="Wingdings" pitchFamily="2" charset="2"/>
              <a:buChar char="l"/>
            </a:pPr>
            <a:r>
              <a:rPr lang="el-GR" altLang="el-GR" sz="2400" dirty="0"/>
              <a:t>αναγνώριση ξενιστών, εντοπισμός τους από σημάδια και τρόπος δράσης (αυγά, νύμφες, τρίχες, ίχνη, ήχοι περιττώματα, φαγωμένο ξύλο, καλώδιο, τρύπες, </a:t>
            </a:r>
            <a:r>
              <a:rPr lang="el-GR" altLang="el-GR" sz="2400" dirty="0" smtClean="0"/>
              <a:t>κ.α.). </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defRPr/>
            </a:pPr>
            <a:r>
              <a:rPr lang="el-GR" altLang="el-GR" dirty="0"/>
              <a:t>Αντιμετώπιση – </a:t>
            </a:r>
            <a:r>
              <a:rPr lang="el-GR" altLang="el-GR" dirty="0" smtClean="0"/>
              <a:t>Εξυγίανση (1 από 2)</a:t>
            </a:r>
            <a:endParaRPr lang="el-GR" dirty="0"/>
          </a:p>
        </p:txBody>
      </p:sp>
      <p:sp>
        <p:nvSpPr>
          <p:cNvPr id="6" name="2 - Θέση περιεχομένου" descr="Άμεση αναγνώριση του προβλήματος και άμεση ενημέρωση του υπεύθυνου της επιχείρησης, ακόμη και αν υπάρχει απλή υποψία (περιεχόμενα προϊόντων έξω από τη συσκευασία τους, φθορές στο χώρο ή τον εξοπλισμό και άλλα) για να λαμβάνονται γρήγορα και αποτελεσματικά οι κατάλληλες διορθωτικές ενέργειες, &#10;Άμεση γνωστοποίηση στη συνεργαζόμενη εταιρία. Αν υπάρχει μεγάλος πληθυσμός, τότε είναι δύσκολη η αντιμετώπισή τους. Για το λόγο αυτό, θα πρέπει να συμβουλευτούμε κάποια πιστοποιημένη εταιρία μυοκτονίας-απεντόμωσης. &#10;"/>
          <p:cNvSpPr>
            <a:spLocks noGrp="1"/>
          </p:cNvSpPr>
          <p:nvPr>
            <p:ph sz="quarter" idx="1"/>
          </p:nvPr>
        </p:nvSpPr>
        <p:spPr>
          <a:xfrm>
            <a:off x="612648" y="1412776"/>
            <a:ext cx="8153400" cy="4248472"/>
          </a:xfrm>
        </p:spPr>
        <p:txBody>
          <a:bodyPr>
            <a:noAutofit/>
          </a:bodyPr>
          <a:lstStyle/>
          <a:p>
            <a:pPr>
              <a:buClr>
                <a:srgbClr val="5F5F5F"/>
              </a:buClr>
              <a:buSzPct val="80000"/>
              <a:buFont typeface="Wingdings" pitchFamily="2" charset="2"/>
              <a:buChar char="Ø"/>
            </a:pPr>
            <a:r>
              <a:rPr lang="el-GR" altLang="el-GR" sz="2400" dirty="0"/>
              <a:t>Άμεση αναγνώριση του προβλήματος και άμεση ενημέρωση του υπεύθυνου της επιχείρησης, ακόμη και αν υπάρχει απλή υποψία (περιεχόμενα προϊόντων έξω από τη συσκευασία τους, φθορές στο χώρο ή τον εξοπλισμό </a:t>
            </a:r>
            <a:r>
              <a:rPr lang="el-GR" altLang="el-GR" sz="2400" dirty="0" smtClean="0"/>
              <a:t>κ.α.) </a:t>
            </a:r>
            <a:r>
              <a:rPr lang="el-GR" altLang="el-GR" sz="2400" dirty="0"/>
              <a:t>για να λαμβάνονται γρήγορα και αποτελεσματικά οι κατάλληλες διορθωτικές </a:t>
            </a:r>
            <a:r>
              <a:rPr lang="el-GR" altLang="el-GR" sz="2400" dirty="0" smtClean="0"/>
              <a:t>ενέργειες, </a:t>
            </a:r>
            <a:endParaRPr lang="el-GR" altLang="el-GR" sz="2400" dirty="0"/>
          </a:p>
          <a:p>
            <a:pPr>
              <a:buClr>
                <a:srgbClr val="5F5F5F"/>
              </a:buClr>
              <a:buSzPct val="80000"/>
              <a:buFont typeface="Wingdings" pitchFamily="2" charset="2"/>
              <a:buChar char="Ø"/>
            </a:pPr>
            <a:r>
              <a:rPr lang="el-GR" altLang="el-GR" sz="2400" dirty="0"/>
              <a:t>Άμεση γνωστοποίηση στη συνεργαζόμενη εταιρία. Αν υπάρχει μεγάλος πληθυσμός, τότε είναι δύσκολη η αντιμετώπισή τους. Για το λόγο αυτό, θα πρέπει να συμβουλευτούμε κάποια πιστοποιημένη εταιρία μυοκτονίας-απεντόμωσης.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Αντιμετώπιση – Εξυγίανση </a:t>
            </a:r>
            <a:r>
              <a:rPr lang="el-GR" altLang="el-GR" dirty="0" smtClean="0"/>
              <a:t>(2 </a:t>
            </a:r>
            <a:r>
              <a:rPr lang="el-GR" altLang="el-GR" dirty="0"/>
              <a:t>από 2)</a:t>
            </a:r>
            <a:endParaRPr lang="el-GR" dirty="0"/>
          </a:p>
        </p:txBody>
      </p:sp>
      <p:sp>
        <p:nvSpPr>
          <p:cNvPr id="2" name="Ορθογώνιο 1" descr="Χρήση κατάλληλων, αποτελεσματικών και εγκεκριμένων μεθόδων και υλικών, από ειδικά εκπαιδευμένο προσωπικό. &#10;Φυσικές μέθοδοι παραδείγματος χάριν Ηλεκτρικές συσκευές υπέρηχων, παγίδες για τρωκτικά, εντομοπαγίδες και άλλα&#10;Χημικές μέθοδοι παραδείγματος χάριν Εντομοκτόνα, δολώματα και άλλα.&#10; Οι χημικές ουσίες, αποθηκεύονται πάντα στις αρχικές τους συσκευασίες ή σε άλλες με σωστή επισήμανση και φυλάσσονται μακριά από τα τρόφιμα σε ντουλάπια που κλειδώνουν. &#10;  Απαγορεύεται η εφαρμογή, χημικών ουσιών, επάνω ή κοντά σε τρόφιμα και επιφάνειες επεξεργασίας τροφίμων.&#10;Προσοχή στις φυσικές και χημικές επιμολύνσεις των&#10;τροφίμων, κατά την εφαρμογή των ανωτέρω μεθόδων.&#10;"/>
          <p:cNvSpPr/>
          <p:nvPr/>
        </p:nvSpPr>
        <p:spPr>
          <a:xfrm>
            <a:off x="467544" y="1210799"/>
            <a:ext cx="8208912" cy="4893647"/>
          </a:xfrm>
          <a:prstGeom prst="rect">
            <a:avLst/>
          </a:prstGeom>
        </p:spPr>
        <p:txBody>
          <a:bodyPr wrap="square">
            <a:spAutoFit/>
          </a:bodyPr>
          <a:lstStyle/>
          <a:p>
            <a:pPr>
              <a:buClr>
                <a:srgbClr val="5F5F5F"/>
              </a:buClr>
              <a:buSzPct val="80000"/>
              <a:buFont typeface="Wingdings" pitchFamily="2" charset="2"/>
              <a:buChar char="Ø"/>
            </a:pPr>
            <a:r>
              <a:rPr lang="el-GR" altLang="el-GR" sz="2400" dirty="0"/>
              <a:t>Χρήση κατάλληλων, αποτελεσματικών και εγκεκριμένων μεθόδων και υλικών, από ειδικά εκπαιδευμένο </a:t>
            </a:r>
            <a:r>
              <a:rPr lang="el-GR" altLang="el-GR" sz="2400" dirty="0" smtClean="0"/>
              <a:t>προσωπικό. </a:t>
            </a:r>
            <a:endParaRPr lang="el-GR" altLang="el-GR" sz="2400" dirty="0"/>
          </a:p>
          <a:p>
            <a:pPr lvl="1">
              <a:buSzPct val="60000"/>
              <a:buFont typeface="Wingdings" pitchFamily="2" charset="2"/>
              <a:buChar char="l"/>
            </a:pPr>
            <a:r>
              <a:rPr lang="el-GR" altLang="el-GR" sz="2400" dirty="0"/>
              <a:t>Φυσικές μέθοδοι </a:t>
            </a:r>
            <a:r>
              <a:rPr lang="el-GR" altLang="el-GR" sz="2400" dirty="0" smtClean="0"/>
              <a:t>π.χ</a:t>
            </a:r>
            <a:r>
              <a:rPr lang="el-GR" altLang="el-GR" sz="2400" dirty="0"/>
              <a:t>. Ηλεκτρικές συσκευές υπέρηχων, παγίδες για τρωκτικά, </a:t>
            </a:r>
            <a:r>
              <a:rPr lang="el-GR" altLang="el-GR" sz="2400" dirty="0" err="1"/>
              <a:t>εντομοπαγίδες</a:t>
            </a:r>
            <a:r>
              <a:rPr lang="el-GR" altLang="el-GR" sz="2400" dirty="0"/>
              <a:t> </a:t>
            </a:r>
            <a:r>
              <a:rPr lang="el-GR" altLang="el-GR" sz="2400" dirty="0" smtClean="0"/>
              <a:t>κ.α</a:t>
            </a:r>
            <a:r>
              <a:rPr lang="el-GR" altLang="el-GR" sz="2400" dirty="0"/>
              <a:t>.</a:t>
            </a:r>
          </a:p>
          <a:p>
            <a:pPr lvl="1">
              <a:buSzPct val="60000"/>
              <a:buFont typeface="Wingdings" pitchFamily="2" charset="2"/>
              <a:buChar char="l"/>
            </a:pPr>
            <a:r>
              <a:rPr lang="el-GR" altLang="el-GR" sz="2400" dirty="0"/>
              <a:t>Χημικές μέθοδοι πχ. Εντομοκτόνα, δολώματα </a:t>
            </a:r>
            <a:r>
              <a:rPr lang="el-GR" altLang="el-GR" sz="2400" dirty="0" smtClean="0"/>
              <a:t>κ.α</a:t>
            </a:r>
            <a:r>
              <a:rPr lang="el-GR" altLang="el-GR" sz="2400" dirty="0"/>
              <a:t>.</a:t>
            </a:r>
          </a:p>
          <a:p>
            <a:pPr lvl="1">
              <a:buFont typeface="Wingdings" pitchFamily="2" charset="2"/>
              <a:buNone/>
            </a:pPr>
            <a:r>
              <a:rPr lang="el-GR" altLang="el-GR" sz="2400" dirty="0"/>
              <a:t>	Οι χημικές ουσίες, αποθηκεύονται πάντα στις αρχικές τους συσκευασίες ή σε άλλες με σωστή επισήμανση και φυλάσσονται μακριά από τα τρόφιμα σε ντουλάπια που </a:t>
            </a:r>
            <a:r>
              <a:rPr lang="el-GR" altLang="el-GR" sz="2400" dirty="0" smtClean="0"/>
              <a:t>κλειδώνουν. </a:t>
            </a:r>
            <a:endParaRPr lang="el-GR" altLang="el-GR" sz="2400" dirty="0"/>
          </a:p>
          <a:p>
            <a:pPr lvl="1">
              <a:buFont typeface="Wingdings" pitchFamily="2" charset="2"/>
              <a:buNone/>
            </a:pPr>
            <a:r>
              <a:rPr lang="el-GR" altLang="el-GR" sz="2400" dirty="0"/>
              <a:t> 	Απαγορεύεται η εφαρμογή, χημικών ουσιών, επάνω ή κοντά σε τρόφιμα και επιφάνειες επεξεργασίας </a:t>
            </a:r>
            <a:r>
              <a:rPr lang="el-GR" altLang="el-GR" sz="2400" dirty="0" smtClean="0"/>
              <a:t>τροφίμων.</a:t>
            </a:r>
            <a:endParaRPr lang="el-GR" altLang="el-GR" sz="2400" dirty="0"/>
          </a:p>
          <a:p>
            <a:pPr algn="ctr">
              <a:buClr>
                <a:srgbClr val="FF0000"/>
              </a:buClr>
              <a:buFont typeface="Wingdings" pitchFamily="2" charset="2"/>
              <a:buNone/>
            </a:pPr>
            <a:r>
              <a:rPr lang="el-GR" altLang="el-GR" sz="2400" dirty="0"/>
              <a:t>Προσοχή στις φυσικές και χημικές επιμολύνσεις των</a:t>
            </a:r>
          </a:p>
          <a:p>
            <a:pPr algn="ctr">
              <a:spcBef>
                <a:spcPct val="0"/>
              </a:spcBef>
              <a:buClr>
                <a:srgbClr val="FF0000"/>
              </a:buClr>
              <a:buFont typeface="Wingdings" pitchFamily="2" charset="2"/>
              <a:buNone/>
            </a:pPr>
            <a:r>
              <a:rPr lang="el-GR" altLang="el-GR" sz="2400" dirty="0"/>
              <a:t>τροφίμων, κατά την εφαρμογή των ανωτέρω </a:t>
            </a:r>
            <a:r>
              <a:rPr lang="el-GR" altLang="el-GR" sz="2400" dirty="0" smtClean="0"/>
              <a:t>μεθόδων.</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Υγιεινή προσωπικού (1 από 2)</a:t>
            </a:r>
            <a:endParaRPr lang="el-GR" dirty="0"/>
          </a:p>
        </p:txBody>
      </p:sp>
      <p:sp>
        <p:nvSpPr>
          <p:cNvPr id="6" name="2 - Θέση περιεχομένου"/>
          <p:cNvSpPr>
            <a:spLocks noGrp="1"/>
          </p:cNvSpPr>
          <p:nvPr>
            <p:ph sz="quarter" idx="1"/>
          </p:nvPr>
        </p:nvSpPr>
        <p:spPr>
          <a:xfrm>
            <a:off x="612648" y="1124744"/>
            <a:ext cx="8153400" cy="5040560"/>
          </a:xfrm>
        </p:spPr>
        <p:txBody>
          <a:bodyPr>
            <a:noAutofit/>
          </a:bodyPr>
          <a:lstStyle/>
          <a:p>
            <a:pPr>
              <a:lnSpc>
                <a:spcPct val="120000"/>
              </a:lnSpc>
              <a:buClr>
                <a:srgbClr val="5F5F5F"/>
              </a:buClr>
              <a:buSzPct val="80000"/>
              <a:buFont typeface="Wingdings" pitchFamily="2" charset="2"/>
              <a:buChar char="Ø"/>
            </a:pPr>
            <a:r>
              <a:rPr lang="el-GR" altLang="el-GR" sz="2400" dirty="0"/>
              <a:t>Ατομική Υγιεινή: είναι η τήρηση κανόνων και διαδικασιών που πρέπει να εφαρμόζει το </a:t>
            </a:r>
            <a:r>
              <a:rPr lang="el-GR" altLang="el-GR" sz="2400" dirty="0" smtClean="0"/>
              <a:t>προσωπικό.</a:t>
            </a:r>
            <a:endParaRPr lang="el-GR" altLang="el-GR" sz="2400" dirty="0"/>
          </a:p>
          <a:p>
            <a:pPr>
              <a:lnSpc>
                <a:spcPct val="120000"/>
              </a:lnSpc>
              <a:buClr>
                <a:srgbClr val="5F5F5F"/>
              </a:buClr>
              <a:buSzPct val="80000"/>
              <a:buFont typeface="Wingdings" pitchFamily="2" charset="2"/>
              <a:buChar char="Ø"/>
            </a:pPr>
            <a:r>
              <a:rPr lang="el-GR" altLang="el-GR" sz="2400" dirty="0"/>
              <a:t>Σκοπός: η μείωση της πιθανότητας επιμόλυνσης των </a:t>
            </a:r>
            <a:r>
              <a:rPr lang="el-GR" altLang="el-GR" sz="2400" dirty="0" smtClean="0"/>
              <a:t>τροφίμων. (</a:t>
            </a:r>
            <a:r>
              <a:rPr lang="el-GR" altLang="el-GR" sz="2400" dirty="0"/>
              <a:t>μικροβιολογική, φυσική, χημική </a:t>
            </a:r>
            <a:r>
              <a:rPr lang="el-GR" altLang="el-GR" sz="2400" dirty="0" smtClean="0"/>
              <a:t>επιμόλυνση), άμεσα </a:t>
            </a:r>
            <a:r>
              <a:rPr lang="el-GR" altLang="el-GR" sz="2400" dirty="0"/>
              <a:t>ή έμμεσα από τον </a:t>
            </a:r>
            <a:r>
              <a:rPr lang="el-GR" altLang="el-GR" sz="2400" dirty="0" smtClean="0"/>
              <a:t>εργαζόμενο.</a:t>
            </a:r>
          </a:p>
          <a:p>
            <a:pPr>
              <a:lnSpc>
                <a:spcPct val="120000"/>
              </a:lnSpc>
              <a:buFont typeface="Wingdings" pitchFamily="2" charset="2"/>
              <a:buNone/>
            </a:pPr>
            <a:r>
              <a:rPr lang="el-GR" altLang="el-GR" sz="2400" dirty="0"/>
              <a:t>Υποχρεώσεις προσωπικού:</a:t>
            </a:r>
          </a:p>
          <a:p>
            <a:pPr lvl="1">
              <a:lnSpc>
                <a:spcPct val="120000"/>
              </a:lnSpc>
              <a:buClr>
                <a:srgbClr val="5F5F5F"/>
              </a:buClr>
              <a:buSzPct val="80000"/>
              <a:buFont typeface="Wingdings" pitchFamily="2" charset="2"/>
              <a:buChar char="Ø"/>
            </a:pPr>
            <a:r>
              <a:rPr lang="el-GR" altLang="el-GR" sz="2400" dirty="0" smtClean="0"/>
              <a:t>ΥΓΕΙΑ,</a:t>
            </a:r>
            <a:endParaRPr lang="el-GR" altLang="el-GR" sz="2400" dirty="0"/>
          </a:p>
          <a:p>
            <a:pPr lvl="1">
              <a:lnSpc>
                <a:spcPct val="120000"/>
              </a:lnSpc>
              <a:buClr>
                <a:srgbClr val="5F5F5F"/>
              </a:buClr>
              <a:buSzPct val="80000"/>
              <a:buFont typeface="Wingdings" pitchFamily="2" charset="2"/>
              <a:buChar char="Ø"/>
            </a:pPr>
            <a:r>
              <a:rPr lang="el-GR" altLang="el-GR" sz="2400" dirty="0" smtClean="0"/>
              <a:t>ΚΑΘΑΡΙΟΤΗΤΑ,</a:t>
            </a:r>
            <a:endParaRPr lang="el-GR" altLang="el-GR" sz="2400" dirty="0"/>
          </a:p>
          <a:p>
            <a:pPr lvl="1">
              <a:lnSpc>
                <a:spcPct val="120000"/>
              </a:lnSpc>
              <a:buClr>
                <a:srgbClr val="5F5F5F"/>
              </a:buClr>
              <a:buSzPct val="80000"/>
              <a:buFont typeface="Wingdings" pitchFamily="2" charset="2"/>
              <a:buChar char="Ø"/>
            </a:pPr>
            <a:r>
              <a:rPr lang="el-GR" altLang="el-GR" sz="2400" dirty="0"/>
              <a:t>ΥΓΙΕΙΝΟΙ ΧΕΙΡΙΣΜΟΙ </a:t>
            </a:r>
            <a:r>
              <a:rPr lang="el-GR" altLang="el-GR" sz="2400" dirty="0" smtClean="0"/>
              <a:t>ΤΡΟΦΙΜΩΝ.</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Υγιεινή προσωπικού </a:t>
            </a:r>
            <a:r>
              <a:rPr lang="el-GR" altLang="el-GR" dirty="0" smtClean="0"/>
              <a:t>(2 </a:t>
            </a:r>
            <a:r>
              <a:rPr lang="el-GR" altLang="el-GR" dirty="0"/>
              <a:t>από 2)</a:t>
            </a:r>
            <a:endParaRPr lang="el-GR" dirty="0"/>
          </a:p>
        </p:txBody>
      </p:sp>
      <p:sp>
        <p:nvSpPr>
          <p:cNvPr id="3" name="Θέση περιεχομένου 2"/>
          <p:cNvSpPr>
            <a:spLocks noGrp="1"/>
          </p:cNvSpPr>
          <p:nvPr>
            <p:ph idx="1"/>
          </p:nvPr>
        </p:nvSpPr>
        <p:spPr>
          <a:xfrm>
            <a:off x="457200" y="1916832"/>
            <a:ext cx="8229600" cy="2664296"/>
          </a:xfrm>
        </p:spPr>
        <p:txBody>
          <a:bodyPr>
            <a:noAutofit/>
          </a:bodyPr>
          <a:lstStyle/>
          <a:p>
            <a:pPr marL="0" indent="0">
              <a:buNone/>
            </a:pPr>
            <a:r>
              <a:rPr lang="el-GR" altLang="el-GR" sz="2800" dirty="0" smtClean="0"/>
              <a:t>Ατομική υγεία.</a:t>
            </a:r>
            <a:endParaRPr lang="el-GR" altLang="el-GR" sz="2800" b="1" dirty="0"/>
          </a:p>
          <a:p>
            <a:pPr>
              <a:buClr>
                <a:srgbClr val="5F5F5F"/>
              </a:buClr>
              <a:buSzPct val="80000"/>
              <a:buFont typeface="Wingdings" pitchFamily="2" charset="2"/>
              <a:buChar char="Ø"/>
            </a:pPr>
            <a:r>
              <a:rPr lang="el-GR" altLang="el-GR" sz="2800" dirty="0"/>
              <a:t>Πιστοποιημένο βιβλιάριο </a:t>
            </a:r>
            <a:r>
              <a:rPr lang="el-GR" altLang="el-GR" sz="2800" dirty="0" smtClean="0"/>
              <a:t>υγείας.</a:t>
            </a:r>
          </a:p>
          <a:p>
            <a:pPr marL="0" indent="0">
              <a:buClr>
                <a:srgbClr val="5F5F5F"/>
              </a:buClr>
              <a:buSzPct val="80000"/>
              <a:buNone/>
            </a:pPr>
            <a:r>
              <a:rPr lang="el-GR" altLang="el-GR" sz="2800" dirty="0" smtClean="0"/>
              <a:t> </a:t>
            </a:r>
            <a:endParaRPr lang="el-GR" altLang="el-GR" sz="2800" dirty="0"/>
          </a:p>
          <a:p>
            <a:pPr>
              <a:buClr>
                <a:srgbClr val="5F5F5F"/>
              </a:buClr>
              <a:buSzPct val="80000"/>
              <a:buFont typeface="Wingdings" pitchFamily="2" charset="2"/>
              <a:buChar char="Ø"/>
            </a:pPr>
            <a:r>
              <a:rPr lang="el-GR" altLang="el-GR" sz="2800" dirty="0"/>
              <a:t>Σύστημα παρακολούθησης υγεία: ξεκίνημα εργασίας, μετά από </a:t>
            </a:r>
            <a:r>
              <a:rPr lang="el-GR" altLang="el-GR" sz="2800" dirty="0" smtClean="0"/>
              <a:t>ασθένεια. </a:t>
            </a:r>
            <a:endParaRPr lang="el-GR" altLang="el-GR" sz="2800" dirty="0"/>
          </a:p>
          <a:p>
            <a:pPr marL="0" indent="0">
              <a:buNone/>
            </a:pPr>
            <a:endParaRPr 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r>
              <a:rPr lang="el-GR" sz="2800" dirty="0" smtClean="0"/>
              <a:t>Παρουσίαση απαιτήσεων για τους χώρους επεξεργασίας γάλακτος.</a:t>
            </a:r>
          </a:p>
          <a:p>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Καθαριότητα και πρακτικές </a:t>
            </a:r>
            <a:r>
              <a:rPr lang="el-GR" altLang="el-GR" dirty="0" smtClean="0"/>
              <a:t>υγιεινής</a:t>
            </a:r>
            <a:br>
              <a:rPr lang="el-GR" altLang="el-GR" dirty="0" smtClean="0"/>
            </a:br>
            <a:r>
              <a:rPr lang="el-GR" altLang="el-GR" dirty="0" smtClean="0"/>
              <a:t>(1 από 7)</a:t>
            </a:r>
            <a:endParaRPr lang="el-GR" dirty="0"/>
          </a:p>
        </p:txBody>
      </p:sp>
      <p:sp>
        <p:nvSpPr>
          <p:cNvPr id="2" name="Ορθογώνιο 1"/>
          <p:cNvSpPr/>
          <p:nvPr/>
        </p:nvSpPr>
        <p:spPr>
          <a:xfrm>
            <a:off x="467544" y="1424965"/>
            <a:ext cx="8280920" cy="4524315"/>
          </a:xfrm>
          <a:prstGeom prst="rect">
            <a:avLst/>
          </a:prstGeom>
        </p:spPr>
        <p:txBody>
          <a:bodyPr wrap="square">
            <a:spAutoFit/>
          </a:bodyPr>
          <a:lstStyle/>
          <a:p>
            <a:pPr>
              <a:buClr>
                <a:srgbClr val="5F5F5F"/>
              </a:buClr>
              <a:buSzPct val="80000"/>
              <a:buFont typeface="Wingdings" pitchFamily="2" charset="2"/>
              <a:buNone/>
            </a:pPr>
            <a:r>
              <a:rPr lang="el-GR" altLang="el-GR" sz="2400" dirty="0"/>
              <a:t> Το Προσωπικό είναι μία από τις κύριες πηγές επιμόλυνσης των τροφίμων:</a:t>
            </a:r>
          </a:p>
          <a:p>
            <a:pPr>
              <a:buClr>
                <a:srgbClr val="5F5F5F"/>
              </a:buClr>
              <a:buSzPct val="80000"/>
              <a:buFont typeface="Wingdings" pitchFamily="2" charset="2"/>
              <a:buNone/>
            </a:pPr>
            <a:endParaRPr lang="el-GR" altLang="el-GR" sz="2400" dirty="0"/>
          </a:p>
          <a:p>
            <a:pPr>
              <a:buClr>
                <a:srgbClr val="5F5F5F"/>
              </a:buClr>
              <a:buSzPct val="80000"/>
              <a:buFont typeface="Wingdings" pitchFamily="2" charset="2"/>
              <a:buChar char="Ø"/>
            </a:pPr>
            <a:r>
              <a:rPr lang="el-GR" altLang="el-GR" sz="2400" dirty="0"/>
              <a:t>Από το </a:t>
            </a:r>
            <a:r>
              <a:rPr lang="el-GR" altLang="el-GR" sz="2400" dirty="0" smtClean="0"/>
              <a:t>σώμα,</a:t>
            </a:r>
            <a:endParaRPr lang="el-GR" altLang="el-GR" sz="2400" dirty="0"/>
          </a:p>
          <a:p>
            <a:pPr>
              <a:buClr>
                <a:srgbClr val="5F5F5F"/>
              </a:buClr>
              <a:buSzPct val="80000"/>
              <a:buFont typeface="Wingdings" pitchFamily="2" charset="2"/>
              <a:buChar char="Ø"/>
            </a:pPr>
            <a:r>
              <a:rPr lang="el-GR" altLang="el-GR" sz="2400" dirty="0"/>
              <a:t>Από την </a:t>
            </a:r>
            <a:r>
              <a:rPr lang="el-GR" altLang="el-GR" sz="2400" dirty="0" smtClean="0"/>
              <a:t>ενδυμασία,</a:t>
            </a:r>
            <a:endParaRPr lang="el-GR" altLang="el-GR" sz="2400" dirty="0"/>
          </a:p>
          <a:p>
            <a:pPr>
              <a:buClr>
                <a:srgbClr val="5F5F5F"/>
              </a:buClr>
              <a:buSzPct val="80000"/>
              <a:buFont typeface="Wingdings" pitchFamily="2" charset="2"/>
              <a:buChar char="Ø"/>
            </a:pPr>
            <a:r>
              <a:rPr lang="el-GR" altLang="el-GR" sz="2400" dirty="0"/>
              <a:t>Από κακές </a:t>
            </a:r>
            <a:r>
              <a:rPr lang="el-GR" altLang="el-GR" sz="2400" dirty="0" smtClean="0"/>
              <a:t>συνήθειες.</a:t>
            </a:r>
          </a:p>
          <a:p>
            <a:pPr>
              <a:buClr>
                <a:srgbClr val="5F5F5F"/>
              </a:buClr>
              <a:buSzPct val="80000"/>
              <a:buFont typeface="Wingdings" pitchFamily="2" charset="2"/>
              <a:buChar char="Ø"/>
            </a:pPr>
            <a:endParaRPr lang="el-GR" sz="2400" dirty="0"/>
          </a:p>
          <a:p>
            <a:pPr>
              <a:buClr>
                <a:srgbClr val="5F5F5F"/>
              </a:buClr>
              <a:buSzPct val="80000"/>
            </a:pPr>
            <a:r>
              <a:rPr lang="el-GR" sz="2400" dirty="0" smtClean="0"/>
              <a:t>Επιμολύνσεις από το σώμα:</a:t>
            </a:r>
          </a:p>
          <a:p>
            <a:pPr>
              <a:buClr>
                <a:srgbClr val="5F5F5F"/>
              </a:buClr>
              <a:buSzPct val="80000"/>
              <a:buFont typeface="Wingdings" pitchFamily="2" charset="2"/>
              <a:buChar char="Ø"/>
            </a:pPr>
            <a:r>
              <a:rPr lang="el-GR" altLang="el-GR" sz="2400" dirty="0"/>
              <a:t>Δέρμα, Χέρια &amp; </a:t>
            </a:r>
            <a:r>
              <a:rPr lang="el-GR" altLang="el-GR" sz="2400" dirty="0" smtClean="0"/>
              <a:t>Νύχια,</a:t>
            </a:r>
            <a:endParaRPr lang="el-GR" altLang="el-GR" sz="2400" dirty="0"/>
          </a:p>
          <a:p>
            <a:pPr>
              <a:buClr>
                <a:srgbClr val="5F5F5F"/>
              </a:buClr>
              <a:buSzPct val="80000"/>
              <a:buFont typeface="Wingdings" pitchFamily="2" charset="2"/>
              <a:buChar char="Ø"/>
            </a:pPr>
            <a:r>
              <a:rPr lang="el-GR" altLang="el-GR" sz="2400" dirty="0"/>
              <a:t>Στόμα, μύτη, αυτιά, </a:t>
            </a:r>
            <a:r>
              <a:rPr lang="el-GR" altLang="el-GR" sz="2400" dirty="0" smtClean="0"/>
              <a:t>λαιμός,</a:t>
            </a:r>
            <a:endParaRPr lang="el-GR" altLang="el-GR" sz="2400" dirty="0"/>
          </a:p>
          <a:p>
            <a:pPr>
              <a:buClr>
                <a:srgbClr val="5F5F5F"/>
              </a:buClr>
              <a:buSzPct val="80000"/>
              <a:buFont typeface="Wingdings" pitchFamily="2" charset="2"/>
              <a:buChar char="Ø"/>
            </a:pPr>
            <a:r>
              <a:rPr lang="el-GR" altLang="el-GR" sz="2400" dirty="0" smtClean="0"/>
              <a:t>Μαλλιά,</a:t>
            </a:r>
            <a:endParaRPr lang="el-GR" altLang="el-GR" sz="2400" dirty="0"/>
          </a:p>
          <a:p>
            <a:pPr>
              <a:buClr>
                <a:srgbClr val="5F5F5F"/>
              </a:buClr>
              <a:buSzPct val="80000"/>
              <a:buFont typeface="Wingdings" pitchFamily="2" charset="2"/>
              <a:buChar char="Ø"/>
            </a:pPr>
            <a:r>
              <a:rPr lang="el-GR" altLang="el-GR" sz="2400" dirty="0" smtClean="0"/>
              <a:t>Πληγές.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Καθαριότητα και πρακτικές υγιεινής</a:t>
            </a:r>
            <a:br>
              <a:rPr lang="el-GR" altLang="el-GR" dirty="0"/>
            </a:br>
            <a:r>
              <a:rPr lang="el-GR" altLang="el-GR" dirty="0" smtClean="0"/>
              <a:t>(2 από 7)</a:t>
            </a:r>
            <a:endParaRPr lang="el-GR" dirty="0"/>
          </a:p>
        </p:txBody>
      </p:sp>
      <p:sp>
        <p:nvSpPr>
          <p:cNvPr id="2" name="Ορθογώνιο 1" descr="Είναι φορείς μικροοργανισμών (μικροβιακή επιμόλυνση) και μπορούν να επιμολύνουν με ξένα σώματα, παραδείγματος χάριν τρίχες, νύχια (φυσική επιμόλυνση).&#10;&#10;Πλύσιμο χεριών:&#10;Πότε:&#10;Πριν αναλάβουμε εργασία,&#10;Μετά το διάλειμμα, το φαγητό, το κάπνισμα,&#10;Μετά τη χρήση τουαλέτας,&#10;Κάθε φορά που αγγίζουμε σκουπίδια,&#10;Κάθε φορά που χειριζόμαστε ωμά τρόφιμα,&#10;Μετά από φτέρνισμα ή βήξιμο,&#10;"/>
          <p:cNvSpPr/>
          <p:nvPr/>
        </p:nvSpPr>
        <p:spPr>
          <a:xfrm>
            <a:off x="467544" y="1412776"/>
            <a:ext cx="8208912" cy="4856714"/>
          </a:xfrm>
          <a:prstGeom prst="rect">
            <a:avLst/>
          </a:prstGeom>
        </p:spPr>
        <p:txBody>
          <a:bodyPr wrap="square">
            <a:spAutoFit/>
          </a:bodyPr>
          <a:lstStyle/>
          <a:p>
            <a:pPr>
              <a:buFontTx/>
              <a:buNone/>
            </a:pPr>
            <a:r>
              <a:rPr lang="el-GR" altLang="el-GR" sz="2400" dirty="0"/>
              <a:t>Είναι φορείς μικροοργανισμών (μικροβιακή </a:t>
            </a:r>
            <a:r>
              <a:rPr lang="el-GR" altLang="el-GR" sz="2400" dirty="0" smtClean="0"/>
              <a:t>επιμόλυνση) και </a:t>
            </a:r>
            <a:r>
              <a:rPr lang="el-GR" altLang="el-GR" sz="2400" dirty="0"/>
              <a:t>μπορούν να επιμολύνουν με ξένα σώματα, </a:t>
            </a:r>
            <a:r>
              <a:rPr lang="el-GR" altLang="el-GR" sz="2400" dirty="0" smtClean="0"/>
              <a:t>π.χ. </a:t>
            </a:r>
            <a:r>
              <a:rPr lang="el-GR" altLang="el-GR" sz="2400" dirty="0"/>
              <a:t>τρίχες, </a:t>
            </a:r>
            <a:r>
              <a:rPr lang="el-GR" altLang="el-GR" sz="2400" dirty="0" smtClean="0"/>
              <a:t>νύχια (φυσική </a:t>
            </a:r>
            <a:r>
              <a:rPr lang="el-GR" altLang="el-GR" sz="2400" dirty="0"/>
              <a:t>επιμόλυνση</a:t>
            </a:r>
            <a:r>
              <a:rPr lang="el-GR" altLang="el-GR" sz="2400" dirty="0" smtClean="0"/>
              <a:t>).</a:t>
            </a:r>
          </a:p>
          <a:p>
            <a:pPr>
              <a:buFontTx/>
              <a:buNone/>
            </a:pPr>
            <a:endParaRPr lang="el-GR" altLang="el-GR" sz="2400" dirty="0"/>
          </a:p>
          <a:p>
            <a:pPr>
              <a:buFontTx/>
              <a:buNone/>
            </a:pPr>
            <a:r>
              <a:rPr lang="el-GR" altLang="el-GR" sz="2400" dirty="0" smtClean="0"/>
              <a:t>Πλύσιμο χεριών:</a:t>
            </a:r>
          </a:p>
          <a:p>
            <a:pPr>
              <a:buFont typeface="Wingdings" pitchFamily="2" charset="2"/>
              <a:buNone/>
            </a:pPr>
            <a:r>
              <a:rPr lang="el-GR" altLang="el-GR" sz="2400" b="1" dirty="0"/>
              <a:t>Πότε</a:t>
            </a:r>
            <a:r>
              <a:rPr lang="el-GR" altLang="el-GR" sz="2400" dirty="0"/>
              <a:t>:</a:t>
            </a:r>
          </a:p>
          <a:p>
            <a:pPr marL="342900" indent="-342900">
              <a:spcBef>
                <a:spcPct val="15000"/>
              </a:spcBef>
              <a:buFont typeface="Arial" panose="020B0604020202020204" pitchFamily="34" charset="0"/>
              <a:buChar char="•"/>
            </a:pPr>
            <a:r>
              <a:rPr lang="el-GR" altLang="el-GR" sz="2400" dirty="0"/>
              <a:t>Πριν αναλάβουμε </a:t>
            </a:r>
            <a:r>
              <a:rPr lang="el-GR" altLang="el-GR" sz="2400" dirty="0" smtClean="0"/>
              <a:t>εργασία,</a:t>
            </a:r>
            <a:endParaRPr lang="el-GR" altLang="el-GR" sz="2400" dirty="0"/>
          </a:p>
          <a:p>
            <a:pPr marL="342900" indent="-342900">
              <a:spcBef>
                <a:spcPct val="15000"/>
              </a:spcBef>
              <a:buFont typeface="Arial" panose="020B0604020202020204" pitchFamily="34" charset="0"/>
              <a:buChar char="•"/>
            </a:pPr>
            <a:r>
              <a:rPr lang="el-GR" altLang="el-GR" sz="2400" dirty="0"/>
              <a:t>Μετά το διάλειμμα, το φαγητό, το </a:t>
            </a:r>
            <a:r>
              <a:rPr lang="el-GR" altLang="el-GR" sz="2400" dirty="0" smtClean="0"/>
              <a:t>κάπνισμα,</a:t>
            </a:r>
            <a:endParaRPr lang="el-GR" altLang="el-GR" sz="2400" dirty="0"/>
          </a:p>
          <a:p>
            <a:pPr marL="342900" indent="-342900">
              <a:spcBef>
                <a:spcPct val="15000"/>
              </a:spcBef>
              <a:buFont typeface="Arial" panose="020B0604020202020204" pitchFamily="34" charset="0"/>
              <a:buChar char="•"/>
            </a:pPr>
            <a:r>
              <a:rPr lang="el-GR" altLang="el-GR" sz="2400" dirty="0"/>
              <a:t>Μετά τη χρήση </a:t>
            </a:r>
            <a:r>
              <a:rPr lang="el-GR" altLang="el-GR" sz="2400" dirty="0" smtClean="0"/>
              <a:t>τουαλέτας,</a:t>
            </a:r>
            <a:endParaRPr lang="el-GR" altLang="el-GR" sz="2400" dirty="0"/>
          </a:p>
          <a:p>
            <a:pPr marL="342900" indent="-342900">
              <a:spcBef>
                <a:spcPct val="15000"/>
              </a:spcBef>
              <a:buFont typeface="Arial" panose="020B0604020202020204" pitchFamily="34" charset="0"/>
              <a:buChar char="•"/>
            </a:pPr>
            <a:r>
              <a:rPr lang="el-GR" altLang="el-GR" sz="2400" dirty="0"/>
              <a:t>Κάθε φορά που αγγίζουμε </a:t>
            </a:r>
            <a:r>
              <a:rPr lang="el-GR" altLang="el-GR" sz="2400" dirty="0" smtClean="0"/>
              <a:t>σκουπίδια,</a:t>
            </a:r>
            <a:endParaRPr lang="el-GR" altLang="el-GR" sz="2400" b="1" u="sng" dirty="0">
              <a:solidFill>
                <a:schemeClr val="tx2"/>
              </a:solidFill>
            </a:endParaRPr>
          </a:p>
          <a:p>
            <a:pPr marL="342900" indent="-342900">
              <a:spcBef>
                <a:spcPct val="15000"/>
              </a:spcBef>
              <a:buFont typeface="Arial" panose="020B0604020202020204" pitchFamily="34" charset="0"/>
              <a:buChar char="•"/>
            </a:pPr>
            <a:r>
              <a:rPr lang="el-GR" altLang="el-GR" sz="2400" dirty="0"/>
              <a:t>Κάθε φορά που χειριζόμαστε ωμά </a:t>
            </a:r>
            <a:r>
              <a:rPr lang="el-GR" altLang="el-GR" sz="2400" dirty="0" smtClean="0"/>
              <a:t>τρόφιμα,</a:t>
            </a:r>
            <a:endParaRPr lang="el-GR" altLang="el-GR" sz="2400" dirty="0"/>
          </a:p>
          <a:p>
            <a:pPr marL="342900" indent="-342900">
              <a:spcBef>
                <a:spcPct val="15000"/>
              </a:spcBef>
              <a:buFont typeface="Arial" panose="020B0604020202020204" pitchFamily="34" charset="0"/>
              <a:buChar char="•"/>
            </a:pPr>
            <a:r>
              <a:rPr lang="el-GR" altLang="el-GR" sz="2400" dirty="0"/>
              <a:t>Μετά από φτέρνισμα ή </a:t>
            </a:r>
            <a:r>
              <a:rPr lang="el-GR" altLang="el-GR" sz="2400" dirty="0" smtClean="0"/>
              <a:t>βήξιμο</a:t>
            </a:r>
            <a:r>
              <a:rPr lang="el-GR" alt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Καθαριότητα και πρακτικές υγιεινής</a:t>
            </a:r>
            <a:br>
              <a:rPr lang="el-GR" altLang="el-GR" dirty="0"/>
            </a:br>
            <a:r>
              <a:rPr lang="el-GR" altLang="el-GR" dirty="0" smtClean="0"/>
              <a:t>(3 </a:t>
            </a:r>
            <a:r>
              <a:rPr lang="el-GR" altLang="el-GR" dirty="0"/>
              <a:t>από </a:t>
            </a:r>
            <a:r>
              <a:rPr lang="el-GR" altLang="el-GR" dirty="0" smtClean="0"/>
              <a:t>7)</a:t>
            </a:r>
            <a:endParaRPr lang="el-GR" dirty="0"/>
          </a:p>
        </p:txBody>
      </p:sp>
      <p:sp>
        <p:nvSpPr>
          <p:cNvPr id="3" name="Ορθογώνιο 2" descr="Μετά την επαφή με μύτη, αυτιά, μαλλιά και λοιπά, &#10;Μετά την επαφή με Υλικά και εξοπλισμό καθαρισμού /απολύμανσης,  &#10;Κάθε φορά που αγγίζουμε οτιδήποτε βρόμικο (παραδείγματος χάριν χρήματα).&#10;Πως:&#10;Βρέχουμε τα χέρια μας με ζεστό νερό,&#10;Σαπουνίζουμε τα χέρια μας για τουλάχιστον είκοσι δευτερόλεπτα με το ειδικό άοσμο σαπούνι μέχρι τους αγκώνες,&#10;Ξεπλένουμε τα χέρια μας,&#10;Στεγνώνουμε τα χέρια μας με χειροπετσέτες μιας χρήσεως.&#10;&#10;"/>
          <p:cNvSpPr/>
          <p:nvPr/>
        </p:nvSpPr>
        <p:spPr>
          <a:xfrm>
            <a:off x="467544" y="1596739"/>
            <a:ext cx="8208912" cy="4136517"/>
          </a:xfrm>
          <a:prstGeom prst="rect">
            <a:avLst/>
          </a:prstGeom>
        </p:spPr>
        <p:txBody>
          <a:bodyPr wrap="square">
            <a:spAutoFit/>
          </a:bodyPr>
          <a:lstStyle/>
          <a:p>
            <a:pPr marL="342900" indent="-342900">
              <a:lnSpc>
                <a:spcPct val="90000"/>
              </a:lnSpc>
              <a:spcBef>
                <a:spcPct val="15000"/>
              </a:spcBef>
              <a:buFont typeface="Arial" panose="020B0604020202020204" pitchFamily="34" charset="0"/>
              <a:buChar char="•"/>
            </a:pPr>
            <a:r>
              <a:rPr lang="el-GR" altLang="el-GR" sz="2400" dirty="0"/>
              <a:t>Μετά την επαφή με μύτη, αυτιά, μαλλιά </a:t>
            </a:r>
            <a:r>
              <a:rPr lang="el-GR" altLang="el-GR" sz="2400" dirty="0" smtClean="0"/>
              <a:t>κλπ, </a:t>
            </a:r>
            <a:endParaRPr lang="el-GR" altLang="el-GR" sz="2400" dirty="0"/>
          </a:p>
          <a:p>
            <a:pPr marL="342900" indent="-342900">
              <a:lnSpc>
                <a:spcPct val="90000"/>
              </a:lnSpc>
              <a:spcBef>
                <a:spcPct val="15000"/>
              </a:spcBef>
              <a:buFont typeface="Arial" panose="020B0604020202020204" pitchFamily="34" charset="0"/>
              <a:buChar char="•"/>
            </a:pPr>
            <a:r>
              <a:rPr lang="el-GR" altLang="el-GR" sz="2400" dirty="0"/>
              <a:t>Μετά την επαφή με Υλικά και εξοπλισμό καθαρισμού /</a:t>
            </a:r>
            <a:r>
              <a:rPr lang="el-GR" altLang="el-GR" sz="2400" dirty="0" smtClean="0"/>
              <a:t>απολύμανσης,  </a:t>
            </a:r>
            <a:endParaRPr lang="el-GR" altLang="el-GR" sz="2400" dirty="0"/>
          </a:p>
          <a:p>
            <a:pPr marL="342900" indent="-342900">
              <a:lnSpc>
                <a:spcPct val="90000"/>
              </a:lnSpc>
              <a:spcBef>
                <a:spcPct val="15000"/>
              </a:spcBef>
              <a:buFont typeface="Arial" panose="020B0604020202020204" pitchFamily="34" charset="0"/>
              <a:buChar char="•"/>
            </a:pPr>
            <a:r>
              <a:rPr lang="el-GR" altLang="el-GR" sz="2400" dirty="0"/>
              <a:t>Κάθε φορά που αγγίζουμε οτιδήποτε βρόμικο (πχ χρήματα</a:t>
            </a:r>
            <a:r>
              <a:rPr lang="el-GR" altLang="el-GR" sz="2400" dirty="0" smtClean="0"/>
              <a:t>).</a:t>
            </a:r>
            <a:endParaRPr lang="el-GR" altLang="el-GR" sz="2400" b="1" dirty="0"/>
          </a:p>
          <a:p>
            <a:pPr>
              <a:lnSpc>
                <a:spcPct val="90000"/>
              </a:lnSpc>
              <a:spcBef>
                <a:spcPct val="15000"/>
              </a:spcBef>
            </a:pPr>
            <a:r>
              <a:rPr lang="el-GR" altLang="el-GR" sz="2400" b="1" dirty="0"/>
              <a:t>Πως</a:t>
            </a:r>
            <a:r>
              <a:rPr lang="el-GR" altLang="el-GR" sz="2400" dirty="0"/>
              <a:t>:</a:t>
            </a:r>
            <a:endParaRPr lang="en-US" altLang="el-GR" sz="2400" dirty="0"/>
          </a:p>
          <a:p>
            <a:pPr marL="342900" indent="-342900">
              <a:lnSpc>
                <a:spcPct val="90000"/>
              </a:lnSpc>
              <a:spcBef>
                <a:spcPct val="15000"/>
              </a:spcBef>
              <a:buFont typeface="Arial" panose="020B0604020202020204" pitchFamily="34" charset="0"/>
              <a:buChar char="•"/>
            </a:pPr>
            <a:r>
              <a:rPr lang="el-GR" altLang="el-GR" sz="2400" dirty="0"/>
              <a:t>Βρέχουμε τα χέρια μας με ζεστό </a:t>
            </a:r>
            <a:r>
              <a:rPr lang="el-GR" altLang="el-GR" sz="2400" dirty="0" smtClean="0"/>
              <a:t>νερό,</a:t>
            </a:r>
            <a:endParaRPr lang="en-US" altLang="el-GR" sz="2400" dirty="0"/>
          </a:p>
          <a:p>
            <a:pPr marL="342900" indent="-342900">
              <a:lnSpc>
                <a:spcPct val="90000"/>
              </a:lnSpc>
              <a:spcBef>
                <a:spcPct val="15000"/>
              </a:spcBef>
              <a:buFont typeface="Arial" panose="020B0604020202020204" pitchFamily="34" charset="0"/>
              <a:buChar char="•"/>
            </a:pPr>
            <a:r>
              <a:rPr lang="el-GR" altLang="el-GR" sz="2400" dirty="0"/>
              <a:t>Σαπουνίζουμε τα χέρια μας για τουλάχιστον 20’’ με το ειδικό άοσμο σαπούνι μέχρι τους </a:t>
            </a:r>
            <a:r>
              <a:rPr lang="el-GR" altLang="el-GR" sz="2400" dirty="0" smtClean="0"/>
              <a:t>αγκώνες,</a:t>
            </a:r>
            <a:endParaRPr lang="en-US" altLang="el-GR" sz="2400" dirty="0"/>
          </a:p>
          <a:p>
            <a:pPr marL="342900" indent="-342900">
              <a:lnSpc>
                <a:spcPct val="90000"/>
              </a:lnSpc>
              <a:spcBef>
                <a:spcPct val="15000"/>
              </a:spcBef>
              <a:buFont typeface="Arial" panose="020B0604020202020204" pitchFamily="34" charset="0"/>
              <a:buChar char="•"/>
            </a:pPr>
            <a:r>
              <a:rPr lang="el-GR" altLang="el-GR" sz="2400" dirty="0"/>
              <a:t>Ξεπλένουμε τα χέρια </a:t>
            </a:r>
            <a:r>
              <a:rPr lang="el-GR" altLang="el-GR" sz="2400" dirty="0" smtClean="0"/>
              <a:t>μας,</a:t>
            </a:r>
            <a:endParaRPr lang="en-US" altLang="el-GR" sz="2400" dirty="0"/>
          </a:p>
          <a:p>
            <a:pPr marL="342900" indent="-342900">
              <a:lnSpc>
                <a:spcPct val="90000"/>
              </a:lnSpc>
              <a:spcBef>
                <a:spcPct val="15000"/>
              </a:spcBef>
              <a:buFont typeface="Arial" panose="020B0604020202020204" pitchFamily="34" charset="0"/>
              <a:buChar char="•"/>
            </a:pPr>
            <a:r>
              <a:rPr lang="el-GR" altLang="el-GR" sz="2400" dirty="0"/>
              <a:t>Στεγνώνουμε τα χέρια μας με </a:t>
            </a:r>
            <a:r>
              <a:rPr lang="el-GR" altLang="el-GR" sz="2400" dirty="0" err="1"/>
              <a:t>χειροπετσέτες</a:t>
            </a:r>
            <a:r>
              <a:rPr lang="el-GR" altLang="el-GR" sz="2400" dirty="0"/>
              <a:t> μιας </a:t>
            </a:r>
            <a:r>
              <a:rPr lang="el-GR" altLang="el-GR" sz="2400" dirty="0" smtClean="0"/>
              <a:t>χρήσεως.</a:t>
            </a:r>
            <a:endParaRPr lang="el-GR" altLang="el-GR" sz="2400" dirty="0"/>
          </a:p>
          <a:p>
            <a:pPr lvl="1">
              <a:lnSpc>
                <a:spcPct val="90000"/>
              </a:lnSpc>
              <a:buFontTx/>
              <a:buNone/>
            </a:pP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Καθαριότητα και πρακτικές υγιεινής</a:t>
            </a:r>
            <a:br>
              <a:rPr lang="el-GR" altLang="el-GR" dirty="0"/>
            </a:br>
            <a:r>
              <a:rPr lang="el-GR" altLang="el-GR" dirty="0" smtClean="0"/>
              <a:t>(4 </a:t>
            </a:r>
            <a:r>
              <a:rPr lang="el-GR" altLang="el-GR" dirty="0"/>
              <a:t>από </a:t>
            </a:r>
            <a:r>
              <a:rPr lang="el-GR" altLang="el-GR" dirty="0" smtClean="0"/>
              <a:t>7)</a:t>
            </a:r>
            <a:endParaRPr lang="el-GR" dirty="0"/>
          </a:p>
        </p:txBody>
      </p:sp>
      <p:sp>
        <p:nvSpPr>
          <p:cNvPr id="6" name="2 - Θέση περιεχομένου"/>
          <p:cNvSpPr>
            <a:spLocks noGrp="1"/>
          </p:cNvSpPr>
          <p:nvPr>
            <p:ph sz="quarter" idx="1"/>
          </p:nvPr>
        </p:nvSpPr>
        <p:spPr>
          <a:xfrm>
            <a:off x="612648" y="1556792"/>
            <a:ext cx="8153400" cy="4320480"/>
          </a:xfrm>
        </p:spPr>
        <p:txBody>
          <a:bodyPr>
            <a:noAutofit/>
          </a:bodyPr>
          <a:lstStyle/>
          <a:p>
            <a:pPr marL="0" indent="0" fontAlgn="auto">
              <a:spcBef>
                <a:spcPts val="0"/>
              </a:spcBef>
              <a:spcAft>
                <a:spcPts val="0"/>
              </a:spcAft>
              <a:buNone/>
              <a:defRPr/>
            </a:pPr>
            <a:r>
              <a:rPr lang="el-GR" sz="2400" dirty="0" smtClean="0"/>
              <a:t>Χρήση γαντιών:</a:t>
            </a:r>
          </a:p>
          <a:p>
            <a:pPr>
              <a:lnSpc>
                <a:spcPct val="80000"/>
              </a:lnSpc>
              <a:buFont typeface="Wingdings" pitchFamily="2" charset="2"/>
              <a:buNone/>
            </a:pPr>
            <a:r>
              <a:rPr lang="el-GR" altLang="el-GR" sz="2400" dirty="0" smtClean="0"/>
              <a:t>Μετά το πλύσιμο των χεριών ακολουθεί η απολύμανσή</a:t>
            </a:r>
          </a:p>
          <a:p>
            <a:pPr>
              <a:lnSpc>
                <a:spcPct val="80000"/>
              </a:lnSpc>
              <a:buFont typeface="Wingdings" pitchFamily="2" charset="2"/>
              <a:buNone/>
            </a:pPr>
            <a:r>
              <a:rPr lang="el-GR" altLang="el-GR" sz="2400" dirty="0" smtClean="0"/>
              <a:t>τους με Απολυμαντικό απλώνοντάς το στην παλάμη.</a:t>
            </a:r>
          </a:p>
          <a:p>
            <a:pPr>
              <a:lnSpc>
                <a:spcPct val="80000"/>
              </a:lnSpc>
              <a:buFont typeface="Wingdings" pitchFamily="2" charset="2"/>
              <a:buNone/>
            </a:pPr>
            <a:r>
              <a:rPr lang="el-GR" altLang="el-GR" sz="2400" dirty="0" smtClean="0"/>
              <a:t>ΓΑΝΤΙΑ μιας ΧΡΗΣΗΣ:</a:t>
            </a:r>
          </a:p>
          <a:p>
            <a:pPr lvl="1">
              <a:lnSpc>
                <a:spcPct val="80000"/>
              </a:lnSpc>
              <a:buFont typeface="Wingdings" pitchFamily="2" charset="2"/>
              <a:buChar char="Ø"/>
            </a:pPr>
            <a:r>
              <a:rPr lang="el-GR" altLang="el-GR" sz="2400" dirty="0" smtClean="0"/>
              <a:t>Χρησιμοποιούμε γάντια μιας χρήσης, μετά το πλύσιμο των χεριών,</a:t>
            </a:r>
          </a:p>
          <a:p>
            <a:pPr lvl="1">
              <a:lnSpc>
                <a:spcPct val="80000"/>
              </a:lnSpc>
              <a:buFont typeface="Wingdings" pitchFamily="2" charset="2"/>
              <a:buChar char="Ø"/>
            </a:pPr>
            <a:r>
              <a:rPr lang="el-GR" altLang="el-GR" sz="2400" dirty="0" smtClean="0"/>
              <a:t> Αλλάζουμε τα γάντια μιας χρήσης:</a:t>
            </a:r>
          </a:p>
          <a:p>
            <a:pPr lvl="2">
              <a:lnSpc>
                <a:spcPct val="80000"/>
              </a:lnSpc>
              <a:buFontTx/>
              <a:buChar char="•"/>
            </a:pPr>
            <a:r>
              <a:rPr lang="el-GR" altLang="el-GR" dirty="0" smtClean="0"/>
              <a:t> κάθε 30 λεπτά εργασίας,</a:t>
            </a:r>
          </a:p>
          <a:p>
            <a:pPr lvl="2">
              <a:lnSpc>
                <a:spcPct val="80000"/>
              </a:lnSpc>
              <a:buFontTx/>
              <a:buChar char="•"/>
            </a:pPr>
            <a:r>
              <a:rPr lang="el-GR" altLang="el-GR" dirty="0" smtClean="0"/>
              <a:t> όταν λερωθούν,</a:t>
            </a:r>
          </a:p>
          <a:p>
            <a:pPr lvl="2">
              <a:lnSpc>
                <a:spcPct val="80000"/>
              </a:lnSpc>
              <a:buFontTx/>
              <a:buChar char="•"/>
            </a:pPr>
            <a:r>
              <a:rPr lang="el-GR" altLang="el-GR" dirty="0" smtClean="0"/>
              <a:t> όταν αλλάξει η εργασία,</a:t>
            </a:r>
            <a:endParaRPr lang="el-GR" altLang="el-GR"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Καθαριότητα και πρακτικές υγιεινής</a:t>
            </a:r>
            <a:br>
              <a:rPr lang="el-GR" altLang="el-GR" dirty="0"/>
            </a:br>
            <a:r>
              <a:rPr lang="el-GR" altLang="el-GR" dirty="0" smtClean="0"/>
              <a:t>(5 </a:t>
            </a:r>
            <a:r>
              <a:rPr lang="el-GR" altLang="el-GR" dirty="0"/>
              <a:t>από </a:t>
            </a:r>
            <a:r>
              <a:rPr lang="el-GR" altLang="el-GR" dirty="0" smtClean="0"/>
              <a:t>7)</a:t>
            </a:r>
            <a:endParaRPr lang="el-GR" dirty="0"/>
          </a:p>
        </p:txBody>
      </p:sp>
      <p:sp>
        <p:nvSpPr>
          <p:cNvPr id="2" name="Ορθογώνιο 1" descr="όταν αλλάξει το είδους του τροφίμου που χειριζόμαστε (παραδείγματος χάριν από ωμό κρέας σε έτοιμο για κατανάλωση τρόφιμο),&#10;όταν σχιστούν.&#10;Χρησιμοποιούμε γάντια μιας χρήσης, κάθε φορά που χειριζόμαστε τρόφιμα!&#10;&#10; Επιμολύνσεις από την ενδυμασία:&#10;Ενδυμασία – Στολή Εργασίας:&#10;Φόρμα  ή Ποδιά ή μπλούζα με παντελόνι (τουλάχιστον δύο στολές που θα καθαρίζονται τακτικά),&#10;Κάλυμμα μαλλιών (δίχτυ μαλλιών, σκουφάκι ή καπέλο),&#10;Μπότες ή προστατευτικά καλύμματα παπουτσιών,&#10;Μάσκες (αν χρειάζεται),&#10;"/>
          <p:cNvSpPr/>
          <p:nvPr/>
        </p:nvSpPr>
        <p:spPr>
          <a:xfrm>
            <a:off x="467544" y="1192684"/>
            <a:ext cx="8208912" cy="5262979"/>
          </a:xfrm>
          <a:prstGeom prst="rect">
            <a:avLst/>
          </a:prstGeom>
        </p:spPr>
        <p:txBody>
          <a:bodyPr wrap="square">
            <a:spAutoFit/>
          </a:bodyPr>
          <a:lstStyle/>
          <a:p>
            <a:pPr marL="1257300" lvl="2" indent="-342900">
              <a:buFont typeface="Arial" panose="020B0604020202020204" pitchFamily="34" charset="0"/>
              <a:buChar char="•"/>
            </a:pPr>
            <a:r>
              <a:rPr lang="el-GR" altLang="el-GR" sz="2400" dirty="0"/>
              <a:t>όταν αλλάξει το είδους του τροφίμου που χειριζόμαστε (</a:t>
            </a:r>
            <a:r>
              <a:rPr lang="el-GR" altLang="el-GR" sz="2400" dirty="0" smtClean="0"/>
              <a:t>π</a:t>
            </a:r>
            <a:r>
              <a:rPr lang="en-US" altLang="el-GR" sz="2400" dirty="0" smtClean="0"/>
              <a:t>.</a:t>
            </a:r>
            <a:r>
              <a:rPr lang="el-GR" altLang="el-GR" sz="2400" dirty="0" smtClean="0"/>
              <a:t>χ</a:t>
            </a:r>
            <a:r>
              <a:rPr lang="en-US" altLang="el-GR" sz="2400" dirty="0" smtClean="0"/>
              <a:t>.</a:t>
            </a:r>
            <a:r>
              <a:rPr lang="el-GR" altLang="el-GR" sz="2400" dirty="0" smtClean="0"/>
              <a:t> </a:t>
            </a:r>
            <a:r>
              <a:rPr lang="el-GR" altLang="el-GR" sz="2400" dirty="0"/>
              <a:t>από ωμό κρέας σε έτοιμο για κατανάλωση τρόφιμο</a:t>
            </a:r>
            <a:r>
              <a:rPr lang="el-GR" altLang="el-GR" sz="2400" dirty="0" smtClean="0"/>
              <a:t>)</a:t>
            </a:r>
            <a:r>
              <a:rPr lang="en-US" altLang="el-GR" sz="2400" dirty="0" smtClean="0"/>
              <a:t>,</a:t>
            </a:r>
            <a:endParaRPr lang="el-GR" altLang="el-GR" sz="2400" dirty="0"/>
          </a:p>
          <a:p>
            <a:pPr marL="1257300" lvl="2" indent="-342900">
              <a:buFont typeface="Arial" panose="020B0604020202020204" pitchFamily="34" charset="0"/>
              <a:buChar char="•"/>
            </a:pPr>
            <a:r>
              <a:rPr lang="el-GR" altLang="el-GR" sz="2400" dirty="0"/>
              <a:t>όταν </a:t>
            </a:r>
            <a:r>
              <a:rPr lang="el-GR" altLang="el-GR" sz="2400" dirty="0" smtClean="0"/>
              <a:t>σχιστούν</a:t>
            </a:r>
            <a:r>
              <a:rPr lang="en-US" altLang="el-GR" sz="2400" dirty="0" smtClean="0"/>
              <a:t>.</a:t>
            </a:r>
            <a:endParaRPr lang="en-GB" altLang="el-GR" sz="2400" dirty="0"/>
          </a:p>
          <a:p>
            <a:pPr lvl="2"/>
            <a:r>
              <a:rPr lang="el-GR" altLang="el-GR" sz="2400" dirty="0" smtClean="0"/>
              <a:t>Χρησιμοποιούμε </a:t>
            </a:r>
            <a:r>
              <a:rPr lang="el-GR" altLang="el-GR" sz="2400" dirty="0"/>
              <a:t>γάντια μιας χρήσης, κάθε φορά που χειριζόμαστε </a:t>
            </a:r>
            <a:r>
              <a:rPr lang="el-GR" altLang="el-GR" sz="2400" dirty="0" smtClean="0"/>
              <a:t>τρόφιμα</a:t>
            </a:r>
            <a:r>
              <a:rPr lang="en-US" altLang="el-GR" sz="2400" dirty="0" smtClean="0"/>
              <a:t>!</a:t>
            </a:r>
          </a:p>
          <a:p>
            <a:pPr lvl="2"/>
            <a:endParaRPr lang="en-US" altLang="el-GR" sz="2400" dirty="0"/>
          </a:p>
          <a:p>
            <a:pPr lvl="2"/>
            <a:r>
              <a:rPr lang="el-GR" altLang="el-GR" sz="2400" dirty="0"/>
              <a:t> </a:t>
            </a:r>
            <a:r>
              <a:rPr lang="el-GR" altLang="el-GR" sz="2400" dirty="0" smtClean="0"/>
              <a:t>Επιμολύνσεις από την ενδυμασία:</a:t>
            </a:r>
          </a:p>
          <a:p>
            <a:pPr>
              <a:buClr>
                <a:srgbClr val="5F5F5F"/>
              </a:buClr>
              <a:buSzPct val="80000"/>
              <a:buFont typeface="Wingdings" pitchFamily="2" charset="2"/>
              <a:buChar char="Ø"/>
            </a:pPr>
            <a:r>
              <a:rPr lang="el-GR" altLang="el-GR" sz="2400" dirty="0"/>
              <a:t>Ενδυμασία – Στολή Εργασίας:</a:t>
            </a:r>
          </a:p>
          <a:p>
            <a:pPr marL="342900" indent="-342900">
              <a:buFont typeface="Arial" panose="020B0604020202020204" pitchFamily="34" charset="0"/>
              <a:buChar char="•"/>
            </a:pPr>
            <a:r>
              <a:rPr lang="el-GR" altLang="el-GR" sz="2400" dirty="0"/>
              <a:t>Φόρμα  ή Ποδιά ή μπλούζα με παντελόνι (τουλάχιστον δύο στολές που θα καθαρίζονται τακτικά</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Κάλυμμα μαλλιών (δίχτυ μαλλιών, σκουφάκι ή καπέλο</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Μπότες ή προστατευτικά καλύμματα </a:t>
            </a:r>
            <a:r>
              <a:rPr lang="el-GR" altLang="el-GR" sz="2400" dirty="0" smtClean="0"/>
              <a:t>παπουτσιών,</a:t>
            </a:r>
            <a:endParaRPr lang="el-GR" altLang="el-GR" sz="2400" dirty="0"/>
          </a:p>
          <a:p>
            <a:pPr marL="342900" indent="-342900">
              <a:buFont typeface="Arial" panose="020B0604020202020204" pitchFamily="34" charset="0"/>
              <a:buChar char="•"/>
            </a:pPr>
            <a:r>
              <a:rPr lang="el-GR" altLang="el-GR" sz="2400" dirty="0"/>
              <a:t>Μάσκες (αν χρειάζεται</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Καθαριότητα και πρακτικές υγιεινής</a:t>
            </a:r>
            <a:br>
              <a:rPr lang="el-GR" altLang="el-GR" dirty="0"/>
            </a:br>
            <a:r>
              <a:rPr lang="el-GR" altLang="el-GR" dirty="0" smtClean="0"/>
              <a:t>(6 </a:t>
            </a:r>
            <a:r>
              <a:rPr lang="el-GR" altLang="el-GR" dirty="0"/>
              <a:t>από </a:t>
            </a:r>
            <a:r>
              <a:rPr lang="el-GR" altLang="el-GR" dirty="0" smtClean="0"/>
              <a:t>7)</a:t>
            </a:r>
            <a:endParaRPr lang="el-GR" dirty="0"/>
          </a:p>
        </p:txBody>
      </p:sp>
      <p:sp>
        <p:nvSpPr>
          <p:cNvPr id="6" name="2 - Θέση περιεχομένου" descr="Βρόμικη και Φθαρμένη Στολή:&#10;Είναι φορέας μικροβίων (μικροβιακή επιμόλυνση),&#10;Πιθανά ξένα σώματα να αποκολληθούν, παραδείγματος χάριν κουμπιά, κλωστές κα (φυσική επιμόλυνση).&#10;Κατάλληλη ενδυμασία:&#10;Η στολή εργασίας πρέπει:&#10;Να έχει ανοικτό χρώμα, με καλό κλείσιμο (παραδείγματος χάριν φερμουάρ) και χωρίς εξωτερικές τσέπες (και να καλύπτει πλήρως τα εσωτερικά ρούχα),&#10;Να φοριέται μόνο στα αποδυτήρια και να φυλάσσεται σε ειδικά ντουλάπια,&#10;&#10;&#10;"/>
          <p:cNvSpPr>
            <a:spLocks noGrp="1"/>
          </p:cNvSpPr>
          <p:nvPr>
            <p:ph sz="quarter" idx="1"/>
          </p:nvPr>
        </p:nvSpPr>
        <p:spPr>
          <a:xfrm>
            <a:off x="612648" y="1340768"/>
            <a:ext cx="8153400" cy="4824536"/>
          </a:xfrm>
        </p:spPr>
        <p:txBody>
          <a:bodyPr>
            <a:noAutofit/>
          </a:bodyPr>
          <a:lstStyle/>
          <a:p>
            <a:pPr>
              <a:buClr>
                <a:srgbClr val="5F5F5F"/>
              </a:buClr>
              <a:buSzPct val="80000"/>
              <a:buFont typeface="Wingdings" pitchFamily="2" charset="2"/>
              <a:buChar char="Ø"/>
            </a:pPr>
            <a:r>
              <a:rPr lang="el-GR" altLang="el-GR" sz="2400" dirty="0"/>
              <a:t>Βρόμικη και Φθαρμένη Στολή:</a:t>
            </a:r>
          </a:p>
          <a:p>
            <a:r>
              <a:rPr lang="el-GR" altLang="el-GR" sz="2400" dirty="0"/>
              <a:t>Είναι φορέας μικροβίων (μικροβιακή επιμόλυνση</a:t>
            </a:r>
            <a:r>
              <a:rPr lang="el-GR" altLang="el-GR" sz="2400" dirty="0" smtClean="0"/>
              <a:t>),</a:t>
            </a:r>
            <a:endParaRPr lang="el-GR" altLang="el-GR" sz="2400" dirty="0"/>
          </a:p>
          <a:p>
            <a:r>
              <a:rPr lang="el-GR" altLang="el-GR" sz="2400" dirty="0"/>
              <a:t>Πιθανά ξένα σώματα να αποκολληθούν, </a:t>
            </a:r>
            <a:r>
              <a:rPr lang="el-GR" altLang="el-GR" sz="2400" dirty="0" smtClean="0"/>
              <a:t>π.χ. </a:t>
            </a:r>
            <a:r>
              <a:rPr lang="el-GR" altLang="el-GR" sz="2400" dirty="0"/>
              <a:t>κουμπιά, κλωστές κα (φυσική επιμόλυνση</a:t>
            </a:r>
            <a:r>
              <a:rPr lang="el-GR" altLang="el-GR" sz="2400" dirty="0" smtClean="0"/>
              <a:t>).</a:t>
            </a:r>
          </a:p>
          <a:p>
            <a:pPr marL="0" indent="0">
              <a:buNone/>
            </a:pPr>
            <a:r>
              <a:rPr lang="el-GR" altLang="el-GR" sz="2400" dirty="0" smtClean="0"/>
              <a:t>Κατάλληλη ενδυμασία:</a:t>
            </a:r>
          </a:p>
          <a:p>
            <a:pPr>
              <a:spcBef>
                <a:spcPct val="15000"/>
              </a:spcBef>
              <a:buClr>
                <a:srgbClr val="5F5F5F"/>
              </a:buClr>
              <a:buSzPct val="80000"/>
              <a:buFont typeface="Wingdings" pitchFamily="2" charset="2"/>
              <a:buChar char="Ø"/>
            </a:pPr>
            <a:r>
              <a:rPr lang="el-GR" altLang="el-GR" sz="2400" dirty="0"/>
              <a:t>Η στολή εργασίας πρέπει:</a:t>
            </a:r>
          </a:p>
          <a:p>
            <a:pPr>
              <a:spcBef>
                <a:spcPct val="15000"/>
              </a:spcBef>
              <a:buFontTx/>
              <a:buChar char="•"/>
            </a:pPr>
            <a:r>
              <a:rPr lang="el-GR" altLang="el-GR" sz="2400" dirty="0"/>
              <a:t>Να έχει ανοικτό χρώμα, με καλό κλείσιμο (</a:t>
            </a:r>
            <a:r>
              <a:rPr lang="el-GR" altLang="el-GR" sz="2400" dirty="0" smtClean="0"/>
              <a:t>π.χ. </a:t>
            </a:r>
            <a:r>
              <a:rPr lang="el-GR" altLang="el-GR" sz="2400" dirty="0"/>
              <a:t>φερμουάρ) και χωρίς εξωτερικές τσέπες (και να καλύπτει πλήρως τα εσωτερικά ρούχα</a:t>
            </a:r>
            <a:r>
              <a:rPr lang="el-GR" altLang="el-GR" sz="2400" dirty="0" smtClean="0"/>
              <a:t>),</a:t>
            </a:r>
            <a:endParaRPr lang="el-GR" altLang="el-GR" sz="2400" dirty="0"/>
          </a:p>
          <a:p>
            <a:pPr>
              <a:spcBef>
                <a:spcPct val="15000"/>
              </a:spcBef>
              <a:buFontTx/>
              <a:buChar char="•"/>
            </a:pPr>
            <a:r>
              <a:rPr lang="el-GR" altLang="el-GR" sz="2400" dirty="0"/>
              <a:t>Να φοριέται μόνο στα αποδυτήρια και να φυλάσσεται σε ειδικά </a:t>
            </a:r>
            <a:r>
              <a:rPr lang="el-GR" altLang="el-GR" sz="2400" dirty="0" smtClean="0"/>
              <a:t>ντουλάπια,</a:t>
            </a:r>
          </a:p>
          <a:p>
            <a:pPr marL="0" indent="0">
              <a:buNone/>
            </a:pP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Καθαριότητα και πρακτικές υγιεινής</a:t>
            </a:r>
            <a:br>
              <a:rPr lang="el-GR" altLang="el-GR" dirty="0"/>
            </a:br>
            <a:r>
              <a:rPr lang="el-GR" altLang="el-GR" dirty="0" smtClean="0"/>
              <a:t>(7 από 7)</a:t>
            </a:r>
            <a:endParaRPr lang="el-GR" dirty="0"/>
          </a:p>
        </p:txBody>
      </p:sp>
      <p:sp>
        <p:nvSpPr>
          <p:cNvPr id="6" name="2 - Θέση περιεχομένου" descr="Να μην χρησιμοποιείται εκτός του χώρου εργασίας (ή για εργασίες εκτός χειρισμού τροφίμων)!!&#10;&#10;&#10;Αποφυγή χρήσης κοσμημάτων:&#10;Συγκεντρώνουν υγρασία και μικρόβια (μικροβιακή επιμόλυνση),&#10;Αποτελούν κίνδυνο φυσικής επιμόλυνσης (παραδείγματος χάριν πέτρες και άλλα).&#10;"/>
          <p:cNvSpPr>
            <a:spLocks noGrp="1"/>
          </p:cNvSpPr>
          <p:nvPr>
            <p:ph sz="quarter" idx="1"/>
          </p:nvPr>
        </p:nvSpPr>
        <p:spPr>
          <a:xfrm>
            <a:off x="612648" y="1772816"/>
            <a:ext cx="8153400" cy="3024336"/>
          </a:xfrm>
        </p:spPr>
        <p:txBody>
          <a:bodyPr>
            <a:noAutofit/>
          </a:bodyPr>
          <a:lstStyle/>
          <a:p>
            <a:pPr>
              <a:lnSpc>
                <a:spcPct val="90000"/>
              </a:lnSpc>
              <a:spcBef>
                <a:spcPct val="15000"/>
              </a:spcBef>
            </a:pPr>
            <a:r>
              <a:rPr lang="el-GR" altLang="el-GR" sz="2400" dirty="0"/>
              <a:t>Να μην χρησιμοποιείται εκτός του χώρου εργασίας (ή για εργασίες εκτός χειρισμού τροφίμων)!!</a:t>
            </a:r>
          </a:p>
          <a:p>
            <a:pPr>
              <a:lnSpc>
                <a:spcPct val="90000"/>
              </a:lnSpc>
              <a:spcBef>
                <a:spcPct val="15000"/>
              </a:spcBef>
              <a:buFontTx/>
              <a:buNone/>
            </a:pPr>
            <a:endParaRPr lang="el-GR" altLang="el-GR" sz="2400" dirty="0" smtClean="0"/>
          </a:p>
          <a:p>
            <a:pPr>
              <a:lnSpc>
                <a:spcPct val="90000"/>
              </a:lnSpc>
              <a:spcBef>
                <a:spcPct val="15000"/>
              </a:spcBef>
              <a:buFontTx/>
              <a:buNone/>
            </a:pPr>
            <a:endParaRPr lang="el-GR" altLang="el-GR" sz="2400" dirty="0"/>
          </a:p>
          <a:p>
            <a:pPr>
              <a:lnSpc>
                <a:spcPct val="90000"/>
              </a:lnSpc>
              <a:spcBef>
                <a:spcPct val="15000"/>
              </a:spcBef>
              <a:buFontTx/>
              <a:buNone/>
            </a:pPr>
            <a:r>
              <a:rPr lang="el-GR" altLang="el-GR" sz="2400" dirty="0" smtClean="0"/>
              <a:t>Αποφυγή </a:t>
            </a:r>
            <a:r>
              <a:rPr lang="el-GR" altLang="el-GR" sz="2400" dirty="0"/>
              <a:t>χρήσης κοσμημάτων:</a:t>
            </a:r>
          </a:p>
          <a:p>
            <a:pPr>
              <a:lnSpc>
                <a:spcPct val="90000"/>
              </a:lnSpc>
              <a:spcBef>
                <a:spcPct val="15000"/>
              </a:spcBef>
            </a:pPr>
            <a:r>
              <a:rPr lang="el-GR" altLang="el-GR" sz="2400" dirty="0"/>
              <a:t>Συγκεντρώνουν υγρασία και μικρόβια (μικροβιακή επιμόλυνση</a:t>
            </a:r>
            <a:r>
              <a:rPr lang="el-GR" altLang="el-GR" sz="2400" dirty="0" smtClean="0"/>
              <a:t>),</a:t>
            </a:r>
            <a:endParaRPr lang="el-GR" altLang="el-GR" sz="2400" dirty="0"/>
          </a:p>
          <a:p>
            <a:pPr>
              <a:lnSpc>
                <a:spcPct val="90000"/>
              </a:lnSpc>
              <a:spcBef>
                <a:spcPct val="15000"/>
              </a:spcBef>
            </a:pPr>
            <a:r>
              <a:rPr lang="el-GR" altLang="el-GR" sz="2400" dirty="0"/>
              <a:t>Αποτελούν κίνδυνο φυσικής επιμόλυνσης (</a:t>
            </a:r>
            <a:r>
              <a:rPr lang="el-GR" altLang="el-GR" sz="2400" dirty="0" smtClean="0"/>
              <a:t>π.χ. </a:t>
            </a:r>
            <a:r>
              <a:rPr lang="el-GR" altLang="el-GR" sz="2400" dirty="0"/>
              <a:t>πέτρες </a:t>
            </a:r>
            <a:r>
              <a:rPr lang="el-GR" altLang="el-GR" sz="2400" dirty="0" smtClean="0"/>
              <a:t>κ.α.).</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ΕΥΘΥΝΕΣ ΔΙΟΙΚΗΣΗΣ</a:t>
            </a:r>
            <a:endParaRPr lang="el-GR" dirty="0"/>
          </a:p>
        </p:txBody>
      </p:sp>
      <p:sp>
        <p:nvSpPr>
          <p:cNvPr id="6" name="2 - Θέση περιεχομένου"/>
          <p:cNvSpPr>
            <a:spLocks noGrp="1"/>
          </p:cNvSpPr>
          <p:nvPr>
            <p:ph sz="quarter" idx="1"/>
          </p:nvPr>
        </p:nvSpPr>
        <p:spPr>
          <a:xfrm>
            <a:off x="612648" y="1196752"/>
            <a:ext cx="8153400" cy="5040560"/>
          </a:xfrm>
        </p:spPr>
        <p:txBody>
          <a:bodyPr>
            <a:noAutofit/>
          </a:bodyPr>
          <a:lstStyle/>
          <a:p>
            <a:pPr>
              <a:lnSpc>
                <a:spcPct val="90000"/>
              </a:lnSpc>
              <a:buClr>
                <a:srgbClr val="5F5F5F"/>
              </a:buClr>
              <a:buSzPct val="80000"/>
            </a:pPr>
            <a:r>
              <a:rPr lang="el-GR" altLang="el-GR" sz="2400" dirty="0" smtClean="0"/>
              <a:t>Καθιέρωση πολιτικής ασφάλειας τροφίμων,</a:t>
            </a:r>
          </a:p>
          <a:p>
            <a:pPr>
              <a:lnSpc>
                <a:spcPct val="90000"/>
              </a:lnSpc>
              <a:buClr>
                <a:srgbClr val="5F5F5F"/>
              </a:buClr>
              <a:buSzPct val="80000"/>
            </a:pPr>
            <a:r>
              <a:rPr lang="el-GR" altLang="el-GR" sz="2400" dirty="0" smtClean="0"/>
              <a:t>Εξασφάλιση κατάλληλης υποδομής και εξοπλισμού, </a:t>
            </a:r>
          </a:p>
          <a:p>
            <a:pPr>
              <a:lnSpc>
                <a:spcPct val="90000"/>
              </a:lnSpc>
              <a:buClr>
                <a:srgbClr val="5F5F5F"/>
              </a:buClr>
              <a:buSzPct val="80000"/>
            </a:pPr>
            <a:r>
              <a:rPr lang="el-GR" altLang="el-GR" sz="2400" dirty="0" smtClean="0"/>
              <a:t>Πρόσληψη  επαρκούς και ικανού προσωπικού,  που έχει θεωρημένο  βιβλιάριο υγείας, </a:t>
            </a:r>
          </a:p>
          <a:p>
            <a:pPr>
              <a:lnSpc>
                <a:spcPct val="90000"/>
              </a:lnSpc>
              <a:buClr>
                <a:srgbClr val="5F5F5F"/>
              </a:buClr>
              <a:buSzPct val="80000"/>
            </a:pPr>
            <a:r>
              <a:rPr lang="el-GR" altLang="el-GR" sz="2400" dirty="0" smtClean="0"/>
              <a:t>Απασχόληση ασθενών ατόμων σε άλλες εργασίες, πλην της επαφής τους με τρόφιμα,</a:t>
            </a:r>
          </a:p>
          <a:p>
            <a:pPr>
              <a:lnSpc>
                <a:spcPct val="90000"/>
              </a:lnSpc>
              <a:buClr>
                <a:srgbClr val="5F5F5F"/>
              </a:buClr>
              <a:buSzPct val="80000"/>
            </a:pPr>
            <a:r>
              <a:rPr lang="el-GR" altLang="el-GR" sz="2400" dirty="0" smtClean="0"/>
              <a:t>Εκπαίδευση προσωπικού και επίβλεψη της συμμόρφωσης του, </a:t>
            </a:r>
          </a:p>
          <a:p>
            <a:pPr>
              <a:lnSpc>
                <a:spcPct val="90000"/>
              </a:lnSpc>
              <a:buClr>
                <a:srgbClr val="5F5F5F"/>
              </a:buClr>
              <a:buSzPct val="80000"/>
            </a:pPr>
            <a:r>
              <a:rPr lang="el-GR" altLang="el-GR" sz="2400" dirty="0" smtClean="0"/>
              <a:t>Επικοινωνία με το προσωπικό,</a:t>
            </a:r>
          </a:p>
          <a:p>
            <a:pPr>
              <a:lnSpc>
                <a:spcPct val="90000"/>
              </a:lnSpc>
              <a:buClr>
                <a:srgbClr val="5F5F5F"/>
              </a:buClr>
              <a:buSzPct val="80000"/>
            </a:pPr>
            <a:r>
              <a:rPr lang="el-GR" altLang="el-GR" sz="2400" dirty="0" smtClean="0"/>
              <a:t>Απαγόρευση εισόδου σε τρίτους,</a:t>
            </a:r>
          </a:p>
          <a:p>
            <a:pPr>
              <a:lnSpc>
                <a:spcPct val="90000"/>
              </a:lnSpc>
              <a:buClr>
                <a:srgbClr val="5F5F5F"/>
              </a:buClr>
              <a:buSzPct val="80000"/>
            </a:pPr>
            <a:r>
              <a:rPr lang="el-GR" altLang="el-GR" sz="2400" dirty="0" smtClean="0"/>
              <a:t>Στο μέλλον να γίνονται προσλήψεις, ήδη εκπαιδευμένου προσωπικού.</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47</a:t>
            </a:fld>
            <a:endParaRPr lang="el-GR" dirty="0"/>
          </a:p>
        </p:txBody>
      </p:sp>
    </p:spTree>
    <p:custDataLst>
      <p:tags r:id="rId1"/>
    </p:custDataLst>
    <p:extLst>
      <p:ext uri="{BB962C8B-B14F-4D97-AF65-F5344CB8AC3E}">
        <p14:creationId xmlns:p14="http://schemas.microsoft.com/office/powerpoint/2010/main" val="3184883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ΚΑΛΗ ΒΙΟΜΗΧΑΝΙΚΗ ΠΡΑΚΤΙΚΗ –</a:t>
            </a:r>
            <a:r>
              <a:rPr lang="en-US" altLang="el-GR" dirty="0" smtClean="0"/>
              <a:t>GMP</a:t>
            </a:r>
            <a:r>
              <a:rPr lang="el-GR" altLang="el-GR" dirty="0" smtClean="0"/>
              <a:t> (1 από 2)</a:t>
            </a:r>
            <a:endParaRPr lang="el-GR" dirty="0"/>
          </a:p>
        </p:txBody>
      </p:sp>
      <p:sp>
        <p:nvSpPr>
          <p:cNvPr id="6" name="2 - Θέση περιεχομένου"/>
          <p:cNvSpPr>
            <a:spLocks noGrp="1"/>
          </p:cNvSpPr>
          <p:nvPr>
            <p:ph sz="quarter" idx="1"/>
          </p:nvPr>
        </p:nvSpPr>
        <p:spPr>
          <a:xfrm>
            <a:off x="612648" y="1196752"/>
            <a:ext cx="8153400" cy="5040560"/>
          </a:xfrm>
        </p:spPr>
        <p:txBody>
          <a:bodyPr>
            <a:noAutofit/>
          </a:bodyPr>
          <a:lstStyle/>
          <a:p>
            <a:pPr>
              <a:lnSpc>
                <a:spcPct val="90000"/>
              </a:lnSpc>
            </a:pPr>
            <a:r>
              <a:rPr lang="el-GR" altLang="el-GR" sz="2400" dirty="0" smtClean="0"/>
              <a:t>Ύπαρξης ικανής απόστασης ασφάλειας από πιθανές πηγές μόλυνσης.</a:t>
            </a:r>
          </a:p>
          <a:p>
            <a:pPr>
              <a:lnSpc>
                <a:spcPct val="90000"/>
              </a:lnSpc>
            </a:pPr>
            <a:r>
              <a:rPr lang="el-GR" altLang="el-GR" sz="2400" dirty="0" smtClean="0"/>
              <a:t>Επαρκής και καλής ποιότητας παροχή νερού. </a:t>
            </a:r>
          </a:p>
          <a:p>
            <a:pPr>
              <a:lnSpc>
                <a:spcPct val="90000"/>
              </a:lnSpc>
            </a:pPr>
            <a:r>
              <a:rPr lang="el-GR" altLang="el-GR" sz="2400" dirty="0" smtClean="0"/>
              <a:t>Δυνατότητα δημιουργίας καλού αποχετευτικού συστήματος.</a:t>
            </a:r>
          </a:p>
          <a:p>
            <a:pPr>
              <a:lnSpc>
                <a:spcPct val="90000"/>
              </a:lnSpc>
            </a:pPr>
            <a:r>
              <a:rPr lang="el-GR" altLang="el-GR" sz="2400" dirty="0" smtClean="0"/>
              <a:t>Επάρκεια ηλεκτρικής ενέργειας και ιδιαίτερα για επείγουσες καταστάσεις.</a:t>
            </a:r>
          </a:p>
          <a:p>
            <a:pPr>
              <a:lnSpc>
                <a:spcPct val="90000"/>
              </a:lnSpc>
            </a:pPr>
            <a:r>
              <a:rPr lang="el-GR" altLang="el-GR" sz="2400" dirty="0" smtClean="0"/>
              <a:t>Ύπαρξη οδικού δικτύου για την εύκολη προσέγγιση του εργοστασίου, ιδιαίτερα από φορτηγά.</a:t>
            </a:r>
          </a:p>
          <a:p>
            <a:pPr>
              <a:lnSpc>
                <a:spcPct val="90000"/>
              </a:lnSpc>
            </a:pPr>
            <a:r>
              <a:rPr lang="el-GR" altLang="el-GR" sz="2400" dirty="0" smtClean="0"/>
              <a:t>Μελέτη του κλίματος της περιοχής. </a:t>
            </a:r>
          </a:p>
          <a:p>
            <a:pPr>
              <a:lnSpc>
                <a:spcPct val="90000"/>
              </a:lnSpc>
            </a:pPr>
            <a:r>
              <a:rPr lang="el-GR" altLang="el-GR" sz="2400" dirty="0" smtClean="0"/>
              <a:t>Απόρριψη περιοχών που κινδυνεύουν από πλημμύρες και είναι επιρρεπείς στα στάσιμα νερά.</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48</a:t>
            </a:fld>
            <a:endParaRPr lang="el-GR" dirty="0"/>
          </a:p>
        </p:txBody>
      </p:sp>
    </p:spTree>
    <p:custDataLst>
      <p:tags r:id="rId1"/>
    </p:custDataLst>
    <p:extLst>
      <p:ext uri="{BB962C8B-B14F-4D97-AF65-F5344CB8AC3E}">
        <p14:creationId xmlns:p14="http://schemas.microsoft.com/office/powerpoint/2010/main" val="31848838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ΚΑΛΗ ΒΙΟΜΗΧΑΝΙΚΗ ΠΡΑΚΤΙΚΗ –</a:t>
            </a:r>
            <a:r>
              <a:rPr lang="en-US" altLang="el-GR" dirty="0"/>
              <a:t>GMP</a:t>
            </a:r>
            <a:r>
              <a:rPr lang="el-GR" altLang="el-GR" dirty="0"/>
              <a:t> </a:t>
            </a:r>
            <a:r>
              <a:rPr lang="el-GR" altLang="el-GR" dirty="0" smtClean="0"/>
              <a:t>(2 </a:t>
            </a:r>
            <a:r>
              <a:rPr lang="el-GR" altLang="el-GR" dirty="0"/>
              <a:t>από 2)</a:t>
            </a:r>
            <a:endParaRPr lang="el-GR" dirty="0"/>
          </a:p>
        </p:txBody>
      </p:sp>
      <p:sp>
        <p:nvSpPr>
          <p:cNvPr id="6" name="2 - Θέση περιεχομένου"/>
          <p:cNvSpPr>
            <a:spLocks noGrp="1"/>
          </p:cNvSpPr>
          <p:nvPr>
            <p:ph sz="quarter" idx="1"/>
          </p:nvPr>
        </p:nvSpPr>
        <p:spPr>
          <a:xfrm>
            <a:off x="612648" y="1484784"/>
            <a:ext cx="8153400" cy="4176464"/>
          </a:xfrm>
        </p:spPr>
        <p:txBody>
          <a:bodyPr>
            <a:noAutofit/>
          </a:bodyPr>
          <a:lstStyle/>
          <a:p>
            <a:r>
              <a:rPr lang="el-GR" altLang="el-GR" sz="2400" dirty="0"/>
              <a:t>Κατασκευαστικά χαρακτηριστικά </a:t>
            </a:r>
            <a:r>
              <a:rPr lang="el-GR" altLang="el-GR" sz="2400" dirty="0" smtClean="0"/>
              <a:t>εγκατάστασης.</a:t>
            </a:r>
            <a:endParaRPr lang="el-GR" altLang="el-GR" sz="2400" dirty="0"/>
          </a:p>
          <a:p>
            <a:r>
              <a:rPr lang="el-GR" altLang="el-GR" sz="2400" dirty="0"/>
              <a:t>Λειτουργικά χαρακτηριστικά </a:t>
            </a:r>
            <a:r>
              <a:rPr lang="el-GR" altLang="el-GR" sz="2400" dirty="0" smtClean="0"/>
              <a:t>εγκατάστασης. </a:t>
            </a:r>
            <a:endParaRPr lang="el-GR" altLang="el-GR" sz="2400" dirty="0"/>
          </a:p>
          <a:p>
            <a:r>
              <a:rPr lang="el-GR" altLang="el-GR" sz="2400" dirty="0" smtClean="0"/>
              <a:t>Εξοπλισμός.</a:t>
            </a:r>
            <a:endParaRPr lang="el-GR" altLang="el-GR" sz="2400" dirty="0"/>
          </a:p>
          <a:p>
            <a:r>
              <a:rPr lang="el-GR" altLang="el-GR" sz="2400" dirty="0"/>
              <a:t>Διαδικασίες </a:t>
            </a:r>
            <a:r>
              <a:rPr lang="el-GR" altLang="el-GR" sz="2400" dirty="0" smtClean="0"/>
              <a:t>παραγωγής. </a:t>
            </a:r>
            <a:endParaRPr lang="el-GR" altLang="el-GR" sz="2400" dirty="0"/>
          </a:p>
          <a:p>
            <a:r>
              <a:rPr lang="el-GR" altLang="el-GR" sz="2400" dirty="0"/>
              <a:t>Διαχείριση </a:t>
            </a:r>
            <a:r>
              <a:rPr lang="el-GR" altLang="el-GR" sz="2400" dirty="0" smtClean="0"/>
              <a:t>παραπόνων. </a:t>
            </a:r>
            <a:endParaRPr lang="el-GR" altLang="el-GR" sz="2400" dirty="0"/>
          </a:p>
          <a:p>
            <a:r>
              <a:rPr lang="el-GR" altLang="el-GR" sz="2400" dirty="0"/>
              <a:t>Διαδικασίες </a:t>
            </a:r>
            <a:r>
              <a:rPr lang="el-GR" altLang="el-GR" sz="2400" dirty="0" smtClean="0"/>
              <a:t>ανάκλησης. </a:t>
            </a:r>
            <a:endParaRPr lang="el-GR" altLang="el-GR" sz="2400" dirty="0"/>
          </a:p>
          <a:p>
            <a:r>
              <a:rPr lang="el-GR" altLang="el-GR" sz="2400" dirty="0" err="1" smtClean="0"/>
              <a:t>Ιχνηλασιμότητα</a:t>
            </a:r>
            <a:r>
              <a:rPr lang="el-GR" altLang="el-GR" sz="2400" dirty="0" smtClean="0"/>
              <a:t>.</a:t>
            </a:r>
            <a:endParaRPr lang="el-GR" altLang="el-GR" sz="2400" dirty="0"/>
          </a:p>
          <a:p>
            <a:r>
              <a:rPr lang="el-GR" altLang="el-GR" sz="2400" dirty="0"/>
              <a:t>Εκπαίδευση προσωπικού (&amp; οδηγίες εργασίας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49</a:t>
            </a:fld>
            <a:endParaRPr lang="el-GR" dirty="0"/>
          </a:p>
        </p:txBody>
      </p:sp>
    </p:spTree>
    <p:custDataLst>
      <p:tags r:id="rId1"/>
    </p:custDataLst>
    <p:extLst>
      <p:ext uri="{BB962C8B-B14F-4D97-AF65-F5344CB8AC3E}">
        <p14:creationId xmlns:p14="http://schemas.microsoft.com/office/powerpoint/2010/main" val="3184883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268760"/>
            <a:ext cx="8208912" cy="5220170"/>
          </a:xfrm>
        </p:spPr>
        <p:txBody>
          <a:bodyPr>
            <a:noAutofit/>
          </a:bodyPr>
          <a:lstStyle/>
          <a:p>
            <a:pPr fontAlgn="auto">
              <a:spcAft>
                <a:spcPts val="0"/>
              </a:spcAft>
              <a:defRPr/>
            </a:pPr>
            <a:r>
              <a:rPr lang="el-GR" altLang="el-GR" sz="2400" dirty="0" smtClean="0">
                <a:hlinkClick r:id="rId4" action="ppaction://hlinksldjump"/>
              </a:rPr>
              <a:t>Υγιεινή εργοστασίων,</a:t>
            </a:r>
            <a:endParaRPr lang="el-GR" altLang="el-GR" sz="2400" dirty="0" smtClean="0"/>
          </a:p>
          <a:p>
            <a:pPr>
              <a:defRPr/>
            </a:pPr>
            <a:r>
              <a:rPr lang="el-GR" altLang="el-GR" sz="2400" dirty="0" smtClean="0">
                <a:hlinkClick r:id="rId5" action="ppaction://hlinksldjump"/>
              </a:rPr>
              <a:t>Καθαρισμός,</a:t>
            </a:r>
            <a:endParaRPr lang="el-GR" altLang="el-GR" sz="2400" dirty="0" smtClean="0"/>
          </a:p>
          <a:p>
            <a:pPr>
              <a:defRPr/>
            </a:pPr>
            <a:r>
              <a:rPr lang="el-GR" altLang="el-GR" sz="2400" dirty="0" smtClean="0">
                <a:hlinkClick r:id="rId6" action="ppaction://hlinksldjump"/>
              </a:rPr>
              <a:t>Απολύμανση,</a:t>
            </a:r>
            <a:endParaRPr lang="el-GR" altLang="el-GR" sz="2400" dirty="0" smtClean="0"/>
          </a:p>
          <a:p>
            <a:pPr>
              <a:defRPr/>
            </a:pPr>
            <a:r>
              <a:rPr lang="el-GR" altLang="el-GR" sz="2400" dirty="0" smtClean="0">
                <a:hlinkClick r:id="rId7" action="ppaction://hlinksldjump"/>
              </a:rPr>
              <a:t>Διαχείριση απορριμμάτων/αποβλήτων,</a:t>
            </a:r>
            <a:endParaRPr lang="el-GR" altLang="el-GR" sz="2400" dirty="0" smtClean="0"/>
          </a:p>
          <a:p>
            <a:pPr>
              <a:defRPr/>
            </a:pPr>
            <a:r>
              <a:rPr lang="el-GR" altLang="el-GR" sz="2400" dirty="0" smtClean="0">
                <a:hlinkClick r:id="rId8" action="ppaction://hlinksldjump"/>
              </a:rPr>
              <a:t>Πρόληψη,</a:t>
            </a:r>
            <a:endParaRPr lang="el-GR" altLang="el-GR" sz="2400" dirty="0" smtClean="0"/>
          </a:p>
          <a:p>
            <a:pPr>
              <a:defRPr/>
            </a:pPr>
            <a:r>
              <a:rPr lang="el-GR" altLang="el-GR" sz="2400" dirty="0" smtClean="0">
                <a:hlinkClick r:id="rId9" action="ppaction://hlinksldjump"/>
              </a:rPr>
              <a:t>Αντιμετώπιση – Εξυγίανση,</a:t>
            </a:r>
            <a:endParaRPr lang="el-GR" altLang="el-GR" sz="2400" dirty="0" smtClean="0"/>
          </a:p>
          <a:p>
            <a:pPr>
              <a:defRPr/>
            </a:pPr>
            <a:r>
              <a:rPr lang="el-GR" altLang="el-GR" sz="2400" dirty="0" smtClean="0">
                <a:hlinkClick r:id="rId10" action="ppaction://hlinksldjump"/>
              </a:rPr>
              <a:t>Υγιεινή προσωπικού,</a:t>
            </a:r>
            <a:endParaRPr lang="el-GR" altLang="el-GR" sz="2400" dirty="0" smtClean="0"/>
          </a:p>
          <a:p>
            <a:pPr>
              <a:defRPr/>
            </a:pPr>
            <a:r>
              <a:rPr lang="el-GR" altLang="el-GR" sz="2400" dirty="0" smtClean="0">
                <a:hlinkClick r:id="rId11" action="ppaction://hlinksldjump"/>
              </a:rPr>
              <a:t>Καθαριότητα και πρακτικές υγιεινής,</a:t>
            </a:r>
            <a:endParaRPr lang="el-GR" altLang="el-GR" sz="2400" dirty="0" smtClean="0"/>
          </a:p>
          <a:p>
            <a:pPr>
              <a:defRPr/>
            </a:pPr>
            <a:r>
              <a:rPr lang="el-GR" altLang="el-GR" sz="2400" dirty="0" smtClean="0">
                <a:hlinkClick r:id="rId12" action="ppaction://hlinksldjump"/>
              </a:rPr>
              <a:t>Ευθύνες διοίκησης,</a:t>
            </a:r>
            <a:endParaRPr lang="el-GR" altLang="el-GR" sz="2400" dirty="0" smtClean="0"/>
          </a:p>
          <a:p>
            <a:pPr>
              <a:defRPr/>
            </a:pPr>
            <a:r>
              <a:rPr lang="el-GR" altLang="el-GR" sz="2400" dirty="0" smtClean="0">
                <a:hlinkClick r:id="rId13" action="ppaction://hlinksldjump"/>
              </a:rPr>
              <a:t>Καλή βιομηχανική πρακτική – </a:t>
            </a:r>
            <a:r>
              <a:rPr lang="en-US" altLang="el-GR" sz="2400" dirty="0" smtClean="0">
                <a:hlinkClick r:id="rId13" action="ppaction://hlinksldjump"/>
              </a:rPr>
              <a:t>GMP</a:t>
            </a:r>
            <a:r>
              <a:rPr lang="el-GR" altLang="el-GR" sz="2400" dirty="0" smtClean="0">
                <a:hlinkClick r:id="rId13" action="ppaction://hlinksldjump"/>
              </a:rPr>
              <a:t>.</a:t>
            </a:r>
            <a:endParaRPr lang="el-GR" altLang="el-GR" sz="2400"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864096"/>
          </a:xfrm>
        </p:spPr>
        <p:txBody>
          <a:bodyPr>
            <a:noAutofit/>
          </a:bodyPr>
          <a:lstStyle/>
          <a:p>
            <a:r>
              <a:rPr lang="el-GR" altLang="el-GR" sz="4000" dirty="0" smtClean="0"/>
              <a:t>Υγιεινή εργοστασίων (1 από 3)</a:t>
            </a:r>
            <a:endParaRPr lang="el-GR" altLang="el-GR" sz="4000" dirty="0"/>
          </a:p>
        </p:txBody>
      </p:sp>
      <p:sp>
        <p:nvSpPr>
          <p:cNvPr id="23" name="Rectangle 3" descr="Προϋποθέσεις – Προαπαιτούμενα προγράμματα.&#10;GOOD HYGIENE PRACTICES,&#10; Ορθή πρακτική υγιεινής.&#10;GOOD MANUFACTURING PRACTICES,&#10; Ορθή βιομηχανική πρακτική.&#10;&#10;GHP.&#10;Υγιεινή των χώρων επεξεργασίας και του εξοπλισμού.&#10;Υγιεινή των χρησιμοποιούμενων υλικών.&#10;Υγιεινή του προσωπικού.&#10;Υγιεινή κατά την παραγωγή, αποθήκευση και διακίνηση&#10;"/>
          <p:cNvSpPr>
            <a:spLocks noGrp="1" noChangeArrowheads="1"/>
          </p:cNvSpPr>
          <p:nvPr>
            <p:ph idx="1"/>
            <p:custDataLst>
              <p:tags r:id="rId3"/>
            </p:custDataLst>
          </p:nvPr>
        </p:nvSpPr>
        <p:spPr>
          <a:xfrm>
            <a:off x="457200" y="836712"/>
            <a:ext cx="8229600" cy="5596731"/>
          </a:xfrm>
        </p:spPr>
        <p:txBody>
          <a:bodyPr>
            <a:noAutofit/>
          </a:bodyPr>
          <a:lstStyle/>
          <a:p>
            <a:pPr marL="0" indent="0">
              <a:buNone/>
            </a:pPr>
            <a:r>
              <a:rPr lang="el-GR" altLang="el-GR" sz="2400" dirty="0" smtClean="0"/>
              <a:t>Προϋποθέσεις – Προαπαιτούμενα προγράμματα.</a:t>
            </a:r>
          </a:p>
          <a:p>
            <a:r>
              <a:rPr lang="en-US" altLang="el-GR" sz="2400" dirty="0"/>
              <a:t>GOOD HYGIENE </a:t>
            </a:r>
            <a:r>
              <a:rPr lang="en-US" altLang="el-GR" sz="2400" dirty="0" smtClean="0"/>
              <a:t>PRACTICES</a:t>
            </a:r>
            <a:r>
              <a:rPr lang="el-GR" altLang="el-GR" sz="2400" dirty="0" smtClean="0"/>
              <a:t>,</a:t>
            </a:r>
            <a:endParaRPr lang="el-GR" altLang="el-GR" sz="2400" dirty="0"/>
          </a:p>
          <a:p>
            <a:pPr>
              <a:buFont typeface="Wingdings 2" pitchFamily="18" charset="2"/>
              <a:buNone/>
            </a:pPr>
            <a:r>
              <a:rPr lang="el-GR" altLang="el-GR" sz="2400" dirty="0"/>
              <a:t>	</a:t>
            </a:r>
            <a:r>
              <a:rPr lang="el-GR" altLang="el-GR" sz="2400" dirty="0" smtClean="0"/>
              <a:t>Ορθή πρακτική υγιεινής.</a:t>
            </a:r>
          </a:p>
          <a:p>
            <a:r>
              <a:rPr lang="en-US" altLang="el-GR" sz="2400" dirty="0" smtClean="0"/>
              <a:t>GOOD MANUFACTURING PRACTICES</a:t>
            </a:r>
            <a:r>
              <a:rPr lang="el-GR" altLang="el-GR" sz="2400" dirty="0" smtClean="0"/>
              <a:t>,</a:t>
            </a:r>
            <a:endParaRPr lang="en-US" altLang="el-GR" sz="2400" dirty="0" smtClean="0"/>
          </a:p>
          <a:p>
            <a:pPr>
              <a:buFont typeface="Wingdings 2" pitchFamily="18" charset="2"/>
              <a:buNone/>
            </a:pPr>
            <a:r>
              <a:rPr lang="el-GR" altLang="el-GR" sz="2400" dirty="0"/>
              <a:t>	</a:t>
            </a:r>
            <a:r>
              <a:rPr lang="el-GR" altLang="el-GR" sz="2400" dirty="0" smtClean="0"/>
              <a:t>Ορθή βιομηχανική πρακτική.</a:t>
            </a:r>
          </a:p>
          <a:p>
            <a:pPr>
              <a:buFont typeface="Wingdings 2" pitchFamily="18" charset="2"/>
              <a:buNone/>
            </a:pPr>
            <a:endParaRPr lang="el-GR" altLang="el-GR" sz="2400" dirty="0"/>
          </a:p>
          <a:p>
            <a:pPr>
              <a:buFont typeface="Wingdings 2" pitchFamily="18" charset="2"/>
              <a:buNone/>
            </a:pPr>
            <a:r>
              <a:rPr lang="en-US" altLang="el-GR" sz="2400" dirty="0" smtClean="0"/>
              <a:t>GHP</a:t>
            </a:r>
            <a:r>
              <a:rPr lang="el-GR" altLang="el-GR" sz="2400" dirty="0" smtClean="0"/>
              <a:t>.</a:t>
            </a:r>
          </a:p>
          <a:p>
            <a:r>
              <a:rPr lang="el-GR" altLang="el-GR" sz="2400" dirty="0"/>
              <a:t>Υγιεινή των χώρων επεξεργασίας και του εξοπλισμού.</a:t>
            </a:r>
          </a:p>
          <a:p>
            <a:r>
              <a:rPr lang="el-GR" altLang="el-GR" sz="2400" dirty="0"/>
              <a:t>Υγιεινή των χρησιμοποιούμενων υλικών.</a:t>
            </a:r>
          </a:p>
          <a:p>
            <a:r>
              <a:rPr lang="el-GR" altLang="el-GR" sz="2400" dirty="0"/>
              <a:t>Υγιεινή του προσωπικού.</a:t>
            </a:r>
          </a:p>
          <a:p>
            <a:r>
              <a:rPr lang="el-GR" altLang="el-GR" sz="2400" dirty="0"/>
              <a:t>Υγιεινή κατά την παραγωγή, αποθήκευση και </a:t>
            </a:r>
            <a:r>
              <a:rPr lang="el-GR" altLang="el-GR" sz="2400" dirty="0" smtClean="0"/>
              <a:t>διακίνηση</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936104"/>
          </a:xfrm>
        </p:spPr>
        <p:txBody>
          <a:bodyPr>
            <a:noAutofit/>
          </a:bodyPr>
          <a:lstStyle/>
          <a:p>
            <a:r>
              <a:rPr lang="el-GR" altLang="el-GR" sz="4000" dirty="0"/>
              <a:t>Υγιεινή εργοστασίων </a:t>
            </a:r>
            <a:r>
              <a:rPr lang="el-GR" altLang="el-GR" sz="4000" dirty="0" smtClean="0"/>
              <a:t>(2 </a:t>
            </a:r>
            <a:r>
              <a:rPr lang="el-GR" altLang="el-GR" sz="4000" dirty="0"/>
              <a:t>από </a:t>
            </a:r>
            <a:r>
              <a:rPr lang="el-GR" altLang="el-GR" sz="4000" dirty="0" smtClean="0"/>
              <a:t>3)</a:t>
            </a:r>
            <a:endParaRPr lang="el-GR" sz="4000" dirty="0"/>
          </a:p>
        </p:txBody>
      </p:sp>
      <p:sp>
        <p:nvSpPr>
          <p:cNvPr id="9" name="Rectangle 3" descr="Καθαρισμός και απολύμανση.&#10;Καθαρισμός: απομάκρυνση ρύπων (υπολειμμάτων τροφών, λιπών, ξένων σωμάτων, σκόνης και λοιπά),&#10;Απολύμανση: μείωση του αριθμού των μικροοργανισμών (ζωντανά κύτταρα),&#10;Αποστείρωση: θανάτωση όλων των μικροοργανισμών (ζωντανά κύτταρα και σπόρια).&#10;Υλικά που χρησιμοποιούνται:&#10;Απορρυπαντικά, είναι τα χημικά που χρησιμοποιούνται για τον καθαρισμό, αφαιρούν λίπη και ρύπους, αλλά δεν σκοτώνουν τους μικροοργανισμούς,&#10;Απολυμαντικά, είναι χημικά που χρησιμοποιούνται για την απολύμανση και μειώνουν σημαντικά τον αριθμό των μικροοργανισμών,&#10;Εξυγιαντικά, είναι ο συνδυασμός απορρυπαντικών και απολυμαντικών. &#10;"/>
          <p:cNvSpPr txBox="1">
            <a:spLocks noChangeArrowheads="1"/>
          </p:cNvSpPr>
          <p:nvPr>
            <p:custDataLst>
              <p:tags r:id="rId2"/>
            </p:custDataLst>
          </p:nvPr>
        </p:nvSpPr>
        <p:spPr>
          <a:xfrm>
            <a:off x="467544" y="764704"/>
            <a:ext cx="8219256" cy="57407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l-GR" altLang="el-GR" sz="2200" dirty="0" smtClean="0"/>
              <a:t>Καθαρισμός και απολύμανση.</a:t>
            </a:r>
          </a:p>
          <a:p>
            <a:pPr marL="342900" indent="-342900" algn="l">
              <a:buClr>
                <a:srgbClr val="5F5F5F"/>
              </a:buClr>
              <a:buSzPct val="80000"/>
              <a:buFont typeface="Arial" panose="020B0604020202020204" pitchFamily="34" charset="0"/>
              <a:buChar char="•"/>
            </a:pPr>
            <a:r>
              <a:rPr lang="el-GR" altLang="el-GR" sz="2200" dirty="0"/>
              <a:t>Καθαρισμός: απομάκρυνση ρύπων (υπολειμμάτων τροφών, λιπών, ξένων σωμάτων, σκόνης κλπ</a:t>
            </a:r>
            <a:r>
              <a:rPr lang="el-GR" altLang="el-GR" sz="2200" dirty="0" smtClean="0"/>
              <a:t>),</a:t>
            </a:r>
            <a:endParaRPr lang="en-US" altLang="el-GR" sz="2200" dirty="0"/>
          </a:p>
          <a:p>
            <a:pPr marL="342900" indent="-342900" algn="l">
              <a:buClr>
                <a:srgbClr val="5F5F5F"/>
              </a:buClr>
              <a:buSzPct val="80000"/>
              <a:buFont typeface="Arial" panose="020B0604020202020204" pitchFamily="34" charset="0"/>
              <a:buChar char="•"/>
            </a:pPr>
            <a:r>
              <a:rPr lang="el-GR" altLang="el-GR" sz="2200" dirty="0"/>
              <a:t>Απολύμανση: μείωση του αριθμού των μικροοργανισμών (ζωντανά κύτταρα</a:t>
            </a:r>
            <a:r>
              <a:rPr lang="el-GR" altLang="el-GR" sz="2200" dirty="0" smtClean="0"/>
              <a:t>),</a:t>
            </a:r>
            <a:endParaRPr lang="en-US" altLang="el-GR" sz="2200" dirty="0"/>
          </a:p>
          <a:p>
            <a:pPr marL="342900" indent="-342900" algn="l">
              <a:buClr>
                <a:srgbClr val="5F5F5F"/>
              </a:buClr>
              <a:buSzPct val="80000"/>
              <a:buFont typeface="Arial" panose="020B0604020202020204" pitchFamily="34" charset="0"/>
              <a:buChar char="•"/>
            </a:pPr>
            <a:r>
              <a:rPr lang="el-GR" altLang="el-GR" sz="2200" dirty="0"/>
              <a:t>Αποστείρωση: θανάτωση όλων των μικροοργανισμών</a:t>
            </a:r>
            <a:r>
              <a:rPr lang="en-US" altLang="el-GR" sz="2200" dirty="0"/>
              <a:t> (</a:t>
            </a:r>
            <a:r>
              <a:rPr lang="el-GR" altLang="el-GR" sz="2200" dirty="0"/>
              <a:t>ζωντανά κύτταρα και σπόρια</a:t>
            </a:r>
            <a:r>
              <a:rPr lang="el-GR" altLang="el-GR" sz="2200" dirty="0" smtClean="0"/>
              <a:t>).</a:t>
            </a:r>
          </a:p>
          <a:p>
            <a:pPr algn="l"/>
            <a:r>
              <a:rPr lang="el-GR" altLang="el-GR" sz="2200" dirty="0"/>
              <a:t>Υλικά που χρησιμοποιούνται:</a:t>
            </a:r>
          </a:p>
          <a:p>
            <a:pPr marL="800100" lvl="1" indent="-342900" algn="l">
              <a:buClr>
                <a:srgbClr val="5F5F5F"/>
              </a:buClr>
              <a:buSzPct val="80000"/>
              <a:buFont typeface="Arial" panose="020B0604020202020204" pitchFamily="34" charset="0"/>
              <a:buChar char="•"/>
            </a:pPr>
            <a:r>
              <a:rPr lang="el-GR" altLang="el-GR" sz="2200" dirty="0">
                <a:solidFill>
                  <a:schemeClr val="tx1"/>
                </a:solidFill>
              </a:rPr>
              <a:t>Απορρυπαντικά, είναι τα χημικά που χρησιμοποιούνται για τον καθαρισμό, αφαιρούν λίπη και ρύπους, αλλά δεν σκοτώνουν τους </a:t>
            </a:r>
            <a:r>
              <a:rPr lang="el-GR" altLang="el-GR" sz="2200" dirty="0" smtClean="0">
                <a:solidFill>
                  <a:schemeClr val="tx1"/>
                </a:solidFill>
              </a:rPr>
              <a:t>μικροοργανισμούς,</a:t>
            </a:r>
            <a:endParaRPr lang="el-GR" altLang="el-GR" sz="2200" dirty="0">
              <a:solidFill>
                <a:schemeClr val="tx1"/>
              </a:solidFill>
            </a:endParaRPr>
          </a:p>
          <a:p>
            <a:pPr marL="800100" lvl="1" indent="-342900" algn="l">
              <a:buClr>
                <a:srgbClr val="5F5F5F"/>
              </a:buClr>
              <a:buSzPct val="80000"/>
              <a:buFont typeface="Arial" panose="020B0604020202020204" pitchFamily="34" charset="0"/>
              <a:buChar char="•"/>
            </a:pPr>
            <a:r>
              <a:rPr lang="el-GR" altLang="el-GR" sz="2200" dirty="0">
                <a:solidFill>
                  <a:schemeClr val="tx1"/>
                </a:solidFill>
              </a:rPr>
              <a:t>Απολυμαντικά, είναι χημικά που χρησιμοποιούνται για την απολύμανση και μειώνουν σημαντικά τον αριθμό των </a:t>
            </a:r>
            <a:r>
              <a:rPr lang="el-GR" altLang="el-GR" sz="2200" dirty="0" smtClean="0">
                <a:solidFill>
                  <a:schemeClr val="tx1"/>
                </a:solidFill>
              </a:rPr>
              <a:t>μικροοργανισμών,</a:t>
            </a:r>
            <a:endParaRPr lang="el-GR" altLang="el-GR" sz="2200" dirty="0">
              <a:solidFill>
                <a:schemeClr val="tx1"/>
              </a:solidFill>
            </a:endParaRPr>
          </a:p>
          <a:p>
            <a:pPr marL="800100" lvl="1" indent="-342900" algn="l">
              <a:buClr>
                <a:srgbClr val="5F5F5F"/>
              </a:buClr>
              <a:buSzPct val="80000"/>
              <a:buFont typeface="Arial" panose="020B0604020202020204" pitchFamily="34" charset="0"/>
              <a:buChar char="•"/>
            </a:pPr>
            <a:r>
              <a:rPr lang="el-GR" altLang="el-GR" sz="2200" dirty="0">
                <a:solidFill>
                  <a:schemeClr val="tx1"/>
                </a:solidFill>
              </a:rPr>
              <a:t>Εξυγιαντικά, είναι ο συνδυασμός απορρυπαντικών και </a:t>
            </a:r>
            <a:r>
              <a:rPr lang="el-GR" altLang="el-GR" sz="2200" dirty="0" smtClean="0">
                <a:solidFill>
                  <a:schemeClr val="tx1"/>
                </a:solidFill>
              </a:rPr>
              <a:t>απολυμαντικών. </a:t>
            </a:r>
            <a:endParaRPr lang="el-GR" altLang="el-GR" sz="2200" dirty="0">
              <a:solidFill>
                <a:schemeClr val="tx1"/>
              </a:solidFill>
            </a:endParaRP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Υγιεινή εργοστασίων </a:t>
            </a:r>
            <a:r>
              <a:rPr lang="el-GR" altLang="el-GR" sz="4000" dirty="0" smtClean="0"/>
              <a:t>(3 </a:t>
            </a:r>
            <a:r>
              <a:rPr lang="el-GR" altLang="el-GR" sz="4000" dirty="0"/>
              <a:t>από </a:t>
            </a:r>
            <a:r>
              <a:rPr lang="el-GR" altLang="el-GR" sz="4000" dirty="0" smtClean="0"/>
              <a:t>3)</a:t>
            </a:r>
            <a:endParaRPr lang="el-GR" sz="4000" dirty="0"/>
          </a:p>
        </p:txBody>
      </p:sp>
      <p:sp>
        <p:nvSpPr>
          <p:cNvPr id="7" name="2 - Θέση περιεχομένου" descr="Κίνδυνοι από μη αποτελεσματικό καθαρισμό και απολύμανση:&#10;Μικροβιακός: - Υπολείμματα τροφίμων, αποτελούν υπόστρωμα για την αύξηση του αριθμού των μικροβίων, &#10;Χημικός: - Υπολείμματα χημικών ουσιών,&#10;Φυσικός: - Υπολείμματα ξένων σωμάτων από βρωμιές, φθορά εργαλείων και λοιπά,&#10;Κίνδυνοι για την ασφάλεια των εργαζομένων.&#10;&#10;"/>
          <p:cNvSpPr>
            <a:spLocks noGrp="1"/>
          </p:cNvSpPr>
          <p:nvPr>
            <p:ph idx="1"/>
          </p:nvPr>
        </p:nvSpPr>
        <p:spPr>
          <a:xfrm>
            <a:off x="467544" y="1628799"/>
            <a:ext cx="8219256" cy="3528393"/>
          </a:xfrm>
        </p:spPr>
        <p:txBody>
          <a:bodyPr>
            <a:noAutofit/>
          </a:bodyPr>
          <a:lstStyle/>
          <a:p>
            <a:pPr>
              <a:lnSpc>
                <a:spcPct val="90000"/>
              </a:lnSpc>
              <a:buFont typeface="Wingdings" pitchFamily="2" charset="2"/>
              <a:buNone/>
            </a:pPr>
            <a:r>
              <a:rPr lang="el-GR" altLang="el-GR" sz="2400" dirty="0"/>
              <a:t>Κίνδυνοι από μη αποτελεσματικό καθαρισμό και απολύμανση:</a:t>
            </a:r>
          </a:p>
          <a:p>
            <a:pPr lvl="1">
              <a:buClr>
                <a:srgbClr val="5F5F5F"/>
              </a:buClr>
              <a:buSzPct val="80000"/>
              <a:buFont typeface="Arial" panose="020B0604020202020204" pitchFamily="34" charset="0"/>
              <a:buChar char="•"/>
            </a:pPr>
            <a:r>
              <a:rPr lang="el-GR" altLang="el-GR" sz="2400" dirty="0"/>
              <a:t>Μικροβιακός: - Υπολείμματα τροφίμων, αποτελούν υπόστρωμα για την αύξηση του αριθμού των </a:t>
            </a:r>
            <a:r>
              <a:rPr lang="el-GR" altLang="el-GR" sz="2400" dirty="0" smtClean="0"/>
              <a:t>μικροβίων, </a:t>
            </a:r>
            <a:endParaRPr lang="el-GR" altLang="el-GR" sz="2400" dirty="0"/>
          </a:p>
          <a:p>
            <a:pPr lvl="1">
              <a:buClr>
                <a:srgbClr val="5F5F5F"/>
              </a:buClr>
              <a:buSzPct val="80000"/>
              <a:buFont typeface="Arial" panose="020B0604020202020204" pitchFamily="34" charset="0"/>
              <a:buChar char="•"/>
            </a:pPr>
            <a:r>
              <a:rPr lang="el-GR" altLang="el-GR" sz="2400" dirty="0"/>
              <a:t>Χημικός: - Υπολείμματα χημικών </a:t>
            </a:r>
            <a:r>
              <a:rPr lang="el-GR" altLang="el-GR" sz="2400" dirty="0" smtClean="0"/>
              <a:t>ουσιών,</a:t>
            </a:r>
            <a:endParaRPr lang="el-GR" altLang="el-GR" sz="2400" dirty="0"/>
          </a:p>
          <a:p>
            <a:pPr lvl="1">
              <a:buClr>
                <a:srgbClr val="5F5F5F"/>
              </a:buClr>
              <a:buSzPct val="80000"/>
              <a:buFont typeface="Arial" panose="020B0604020202020204" pitchFamily="34" charset="0"/>
              <a:buChar char="•"/>
            </a:pPr>
            <a:r>
              <a:rPr lang="el-GR" altLang="el-GR" sz="2400" dirty="0"/>
              <a:t>Φυσικός: - Υπολείμματα ξένων σωμάτων από βρωμιές, φθορά εργαλείων </a:t>
            </a:r>
            <a:r>
              <a:rPr lang="el-GR" altLang="el-GR" sz="2400" dirty="0" smtClean="0"/>
              <a:t>κλπ,</a:t>
            </a:r>
            <a:endParaRPr lang="el-GR" altLang="el-GR" sz="2400" dirty="0"/>
          </a:p>
          <a:p>
            <a:pPr lvl="1">
              <a:buClr>
                <a:srgbClr val="5F5F5F"/>
              </a:buClr>
              <a:buSzPct val="80000"/>
              <a:buFont typeface="Arial" panose="020B0604020202020204" pitchFamily="34" charset="0"/>
              <a:buChar char="•"/>
            </a:pPr>
            <a:r>
              <a:rPr lang="el-GR" altLang="el-GR" sz="2400" dirty="0"/>
              <a:t>Κίνδυνοι για την ασφάλεια των </a:t>
            </a:r>
            <a:r>
              <a:rPr lang="el-GR" altLang="el-GR" sz="2400" dirty="0" smtClean="0"/>
              <a:t>εργαζομένων.</a:t>
            </a:r>
            <a:endParaRPr lang="el-GR" altLang="el-GR" sz="2400" dirty="0"/>
          </a:p>
          <a:p>
            <a:pPr lvl="2">
              <a:lnSpc>
                <a:spcPct val="90000"/>
              </a:lnSpc>
            </a:pPr>
            <a:endParaRPr lang="en-GB" altLang="el-GR"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9004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smtClean="0"/>
              <a:t>Καθαρισμός (1 από 7)</a:t>
            </a:r>
            <a:endParaRPr lang="el-GR" altLang="el-GR" sz="4000" dirty="0"/>
          </a:p>
        </p:txBody>
      </p:sp>
      <p:sp>
        <p:nvSpPr>
          <p:cNvPr id="2" name="Ορθογώνιο 1"/>
          <p:cNvSpPr/>
          <p:nvPr/>
        </p:nvSpPr>
        <p:spPr>
          <a:xfrm>
            <a:off x="467544" y="905983"/>
            <a:ext cx="8219256" cy="5475345"/>
          </a:xfrm>
          <a:prstGeom prst="rect">
            <a:avLst/>
          </a:prstGeom>
        </p:spPr>
        <p:txBody>
          <a:bodyPr wrap="square">
            <a:spAutoFit/>
          </a:bodyPr>
          <a:lstStyle/>
          <a:p>
            <a:pPr>
              <a:buFont typeface="Wingdings" pitchFamily="2" charset="2"/>
              <a:buNone/>
            </a:pPr>
            <a:r>
              <a:rPr lang="el-GR" altLang="el-GR" sz="2200" dirty="0" smtClean="0"/>
              <a:t>Η </a:t>
            </a:r>
            <a:r>
              <a:rPr lang="el-GR" altLang="el-GR" sz="2200" dirty="0"/>
              <a:t>απομάκρυνση του ρύπου από τις επιφάνειες πραγματοποιείται σε τρία στάδια:</a:t>
            </a:r>
          </a:p>
          <a:p>
            <a:pPr marL="342900" indent="-342900">
              <a:buFont typeface="Arial" panose="020B0604020202020204" pitchFamily="34" charset="0"/>
              <a:buChar char="•"/>
            </a:pPr>
            <a:r>
              <a:rPr lang="el-GR" altLang="el-GR" sz="2200" dirty="0"/>
              <a:t>Διαχωρισμός του ρύπου από την </a:t>
            </a:r>
            <a:r>
              <a:rPr lang="el-GR" altLang="el-GR" sz="2200" dirty="0" smtClean="0"/>
              <a:t>επιφάνεια,</a:t>
            </a:r>
            <a:endParaRPr lang="el-GR" altLang="el-GR" sz="2200" dirty="0"/>
          </a:p>
          <a:p>
            <a:pPr marL="342900" indent="-342900">
              <a:buFont typeface="Arial" panose="020B0604020202020204" pitchFamily="34" charset="0"/>
              <a:buChar char="•"/>
            </a:pPr>
            <a:r>
              <a:rPr lang="el-GR" altLang="el-GR" sz="2200" dirty="0" err="1" smtClean="0"/>
              <a:t>Εναιώρηση</a:t>
            </a:r>
            <a:r>
              <a:rPr lang="el-GR" altLang="el-GR" sz="2200" dirty="0" smtClean="0"/>
              <a:t>-διασπορά </a:t>
            </a:r>
            <a:r>
              <a:rPr lang="el-GR" altLang="el-GR" sz="2200" dirty="0"/>
              <a:t>του ρύπου στο διάλυμα </a:t>
            </a:r>
            <a:r>
              <a:rPr lang="el-GR" altLang="el-GR" sz="2200" dirty="0" smtClean="0"/>
              <a:t>καθαρισμού,</a:t>
            </a:r>
            <a:endParaRPr lang="el-GR" altLang="el-GR" sz="2200" dirty="0"/>
          </a:p>
          <a:p>
            <a:pPr marL="342900" indent="-342900">
              <a:buFont typeface="Arial" panose="020B0604020202020204" pitchFamily="34" charset="0"/>
              <a:buChar char="•"/>
            </a:pPr>
            <a:r>
              <a:rPr lang="el-GR" altLang="el-GR" sz="2200" dirty="0"/>
              <a:t>Παρεμπόδιση </a:t>
            </a:r>
            <a:r>
              <a:rPr lang="el-GR" altLang="el-GR" sz="2200" dirty="0" err="1"/>
              <a:t>επαναπροσκόλλησης</a:t>
            </a:r>
            <a:r>
              <a:rPr lang="el-GR" altLang="el-GR" sz="2200" dirty="0"/>
              <a:t> των αιωρούμενων ρύπων στην καθαρισμένη επιφάνεια</a:t>
            </a:r>
            <a:r>
              <a:rPr lang="el-GR" altLang="el-GR" sz="2200" dirty="0" smtClean="0"/>
              <a:t>.</a:t>
            </a:r>
          </a:p>
          <a:p>
            <a:pPr marL="342900" indent="-342900">
              <a:buFont typeface="Arial" panose="020B0604020202020204" pitchFamily="34" charset="0"/>
              <a:buChar char="•"/>
            </a:pPr>
            <a:endParaRPr lang="el-GR" altLang="el-GR" sz="2200" dirty="0"/>
          </a:p>
          <a:p>
            <a:pPr>
              <a:lnSpc>
                <a:spcPct val="90000"/>
              </a:lnSpc>
              <a:buFont typeface="Wingdings" pitchFamily="2" charset="2"/>
              <a:buNone/>
            </a:pPr>
            <a:r>
              <a:rPr lang="el-GR" altLang="el-GR" sz="2200" dirty="0"/>
              <a:t>Παράγοντες που επηρεάζουν τη διαδικασία:</a:t>
            </a:r>
          </a:p>
          <a:p>
            <a:pPr lvl="1">
              <a:buClr>
                <a:srgbClr val="5F5F5F"/>
              </a:buClr>
              <a:buSzPct val="80000"/>
              <a:buFont typeface="Wingdings" pitchFamily="2" charset="2"/>
              <a:buChar char="Ø"/>
            </a:pPr>
            <a:r>
              <a:rPr lang="el-GR" altLang="el-GR" sz="2200" dirty="0"/>
              <a:t>Το αντικείμενο που </a:t>
            </a:r>
            <a:r>
              <a:rPr lang="el-GR" altLang="el-GR" sz="2200" dirty="0" smtClean="0"/>
              <a:t>καθαρίζεται/απολυμαίνεται,</a:t>
            </a:r>
            <a:endParaRPr lang="el-GR" altLang="el-GR" sz="2200" dirty="0"/>
          </a:p>
          <a:p>
            <a:pPr lvl="1">
              <a:buClr>
                <a:srgbClr val="5F5F5F"/>
              </a:buClr>
              <a:buSzPct val="80000"/>
              <a:buFont typeface="Wingdings" pitchFamily="2" charset="2"/>
              <a:buChar char="Ø"/>
            </a:pPr>
            <a:r>
              <a:rPr lang="el-GR" altLang="el-GR" sz="2200" dirty="0"/>
              <a:t>Το είδος και η κατάσταση της </a:t>
            </a:r>
            <a:r>
              <a:rPr lang="el-GR" altLang="el-GR" sz="2200" dirty="0" smtClean="0"/>
              <a:t>βρωμιάς,</a:t>
            </a:r>
            <a:endParaRPr lang="el-GR" altLang="el-GR" sz="2200" dirty="0"/>
          </a:p>
          <a:p>
            <a:pPr lvl="1">
              <a:buClr>
                <a:srgbClr val="5F5F5F"/>
              </a:buClr>
              <a:buSzPct val="80000"/>
              <a:buFont typeface="Wingdings" pitchFamily="2" charset="2"/>
              <a:buChar char="Ø"/>
            </a:pPr>
            <a:r>
              <a:rPr lang="el-GR" altLang="el-GR" sz="2200" dirty="0"/>
              <a:t>Το είδος &amp; η αποτελεσματικότητα του </a:t>
            </a:r>
            <a:r>
              <a:rPr lang="el-GR" altLang="el-GR" sz="2200" dirty="0" smtClean="0"/>
              <a:t>χημικού,</a:t>
            </a:r>
            <a:endParaRPr lang="el-GR" altLang="el-GR" sz="2200" dirty="0"/>
          </a:p>
          <a:p>
            <a:pPr lvl="1">
              <a:buClr>
                <a:srgbClr val="5F5F5F"/>
              </a:buClr>
              <a:buSzPct val="80000"/>
              <a:buFont typeface="Wingdings" pitchFamily="2" charset="2"/>
              <a:buChar char="Ø"/>
            </a:pPr>
            <a:r>
              <a:rPr lang="el-GR" altLang="el-GR" sz="2200" dirty="0"/>
              <a:t>Ο χρόνος δράσης του </a:t>
            </a:r>
            <a:r>
              <a:rPr lang="el-GR" altLang="el-GR" sz="2200" dirty="0" smtClean="0"/>
              <a:t>χημικού,</a:t>
            </a:r>
            <a:endParaRPr lang="el-GR" altLang="el-GR" sz="2200" dirty="0"/>
          </a:p>
          <a:p>
            <a:pPr lvl="1">
              <a:buClr>
                <a:srgbClr val="5F5F5F"/>
              </a:buClr>
              <a:buSzPct val="80000"/>
              <a:buFont typeface="Wingdings" pitchFamily="2" charset="2"/>
              <a:buChar char="Ø"/>
            </a:pPr>
            <a:r>
              <a:rPr lang="el-GR" altLang="el-GR" sz="2200" dirty="0"/>
              <a:t>Η θερμοκρασία του </a:t>
            </a:r>
            <a:r>
              <a:rPr lang="el-GR" altLang="el-GR" sz="2200" dirty="0" smtClean="0"/>
              <a:t>νερού,</a:t>
            </a:r>
            <a:endParaRPr lang="el-GR" altLang="el-GR" sz="2200" dirty="0"/>
          </a:p>
          <a:p>
            <a:pPr lvl="1">
              <a:buClr>
                <a:srgbClr val="5F5F5F"/>
              </a:buClr>
              <a:buSzPct val="80000"/>
              <a:buFont typeface="Wingdings" pitchFamily="2" charset="2"/>
              <a:buChar char="Ø"/>
            </a:pPr>
            <a:r>
              <a:rPr lang="el-GR" altLang="el-GR" sz="2200" dirty="0"/>
              <a:t>Η σκληρότητα  του </a:t>
            </a:r>
            <a:r>
              <a:rPr lang="el-GR" altLang="el-GR" sz="2200" dirty="0" smtClean="0"/>
              <a:t>νερού,</a:t>
            </a:r>
            <a:endParaRPr lang="el-GR" altLang="el-GR" sz="2200" dirty="0"/>
          </a:p>
          <a:p>
            <a:pPr lvl="1">
              <a:buClr>
                <a:srgbClr val="5F5F5F"/>
              </a:buClr>
              <a:buSzPct val="80000"/>
              <a:buFont typeface="Wingdings" pitchFamily="2" charset="2"/>
              <a:buChar char="Ø"/>
            </a:pPr>
            <a:r>
              <a:rPr lang="el-GR" altLang="el-GR" sz="2200" dirty="0"/>
              <a:t>Η συχνότητα που εφαρμόζουμε τη </a:t>
            </a:r>
            <a:r>
              <a:rPr lang="el-GR" altLang="el-GR" sz="2200" dirty="0" smtClean="0"/>
              <a:t>διαδικασία,</a:t>
            </a:r>
            <a:endParaRPr lang="el-GR" altLang="el-GR" sz="2200" dirty="0"/>
          </a:p>
          <a:p>
            <a:pPr lvl="1">
              <a:buClr>
                <a:srgbClr val="5F5F5F"/>
              </a:buClr>
              <a:buSzPct val="80000"/>
              <a:buFont typeface="Wingdings" pitchFamily="2" charset="2"/>
              <a:buChar char="Ø"/>
            </a:pPr>
            <a:r>
              <a:rPr lang="el-GR" altLang="el-GR" sz="2200" dirty="0"/>
              <a:t>Η ένταση φυσικής/μηχανικής δράσης (τρίψιμο</a:t>
            </a:r>
            <a:r>
              <a:rPr lang="el-GR" altLang="el-GR" sz="2200" dirty="0" smtClean="0"/>
              <a:t>).</a:t>
            </a:r>
            <a:endParaRPr lang="el-GR" altLang="el-GR"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Εργοστάσια επεξεργασίας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9/2015 9:44:56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3,5,1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2,10,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534DF6A-A95D-47FE-9724-771FF1AFF6D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4747</TotalTime>
  <Words>3389</Words>
  <Application>Microsoft Office PowerPoint</Application>
  <PresentationFormat>Προβολή στην οθόνη (4:3)</PresentationFormat>
  <Paragraphs>571</Paragraphs>
  <Slides>50</Slides>
  <Notes>49</Notes>
  <HiddenSlides>0</HiddenSlides>
  <MMClips>0</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Υγιεινή εργοστασίων (1 από 3)</vt:lpstr>
      <vt:lpstr>Υγιεινή εργοστασίων (2 από 3)</vt:lpstr>
      <vt:lpstr>Υγιεινή εργοστασίων (3 από 3)</vt:lpstr>
      <vt:lpstr>Καθαρισμός (1 από 7)</vt:lpstr>
      <vt:lpstr>Καθαρισμός (2 από 7)</vt:lpstr>
      <vt:lpstr>Καθαρισμός (3 από 7)</vt:lpstr>
      <vt:lpstr>Καθαρισμός (4 από 7)</vt:lpstr>
      <vt:lpstr>Καθαρισμός (5 από 7)</vt:lpstr>
      <vt:lpstr>Καθαρισμός (6 από 7)</vt:lpstr>
      <vt:lpstr>Καθαρισμός (7 από 7)</vt:lpstr>
      <vt:lpstr>Απολύμανση (1 από 7)</vt:lpstr>
      <vt:lpstr>Απολύμανση (2 από 7)</vt:lpstr>
      <vt:lpstr>Απολύμανση (3 από 7)</vt:lpstr>
      <vt:lpstr>Απολύμανση (4 από 7)</vt:lpstr>
      <vt:lpstr>Απολύμανση (5 από 7)</vt:lpstr>
      <vt:lpstr>Απολύμανση (6 από 7)</vt:lpstr>
      <vt:lpstr>Απολύμανση (7 από 7)</vt:lpstr>
      <vt:lpstr>Πρόγραμμα καθαρισμού και απολύμανσης (1 από 2)</vt:lpstr>
      <vt:lpstr>Πρόγραμμα καθαρισμού και απολύμανσης (2 από 2)</vt:lpstr>
      <vt:lpstr>Αποτελεσματικότητα καθαρισμού και απολύμανσης</vt:lpstr>
      <vt:lpstr>Διαχείριση απορριμμάτων/αποβλήτων (1 από 3)</vt:lpstr>
      <vt:lpstr>Διαχείριση απορριμμάτων/αποβλήτων (2 από 3)</vt:lpstr>
      <vt:lpstr>Διαχείριση απορριμμάτων/αποβλήτων (3 από 3)</vt:lpstr>
      <vt:lpstr>Μυοκτονίες – απεντομώσεις (1 από 3)</vt:lpstr>
      <vt:lpstr>Μυοκτονίες – απεντομώσεις (2 από 3)</vt:lpstr>
      <vt:lpstr>Μυοκτονίες – απεντομώσεις (3 από 3)</vt:lpstr>
      <vt:lpstr>Πρόληψη (1 από 4)</vt:lpstr>
      <vt:lpstr>Πρόληψη (2 από 4)</vt:lpstr>
      <vt:lpstr>Πρόληψη (3 από 4)</vt:lpstr>
      <vt:lpstr>Πρόληψη (4 από 4)</vt:lpstr>
      <vt:lpstr>Αντιμετώπιση – Εξυγίανση (1 από 2)</vt:lpstr>
      <vt:lpstr>Αντιμετώπιση – Εξυγίανση (2 από 2)</vt:lpstr>
      <vt:lpstr>Υγιεινή προσωπικού (1 από 2)</vt:lpstr>
      <vt:lpstr>Υγιεινή προσωπικού (2 από 2)</vt:lpstr>
      <vt:lpstr>Καθαριότητα και πρακτικές υγιεινής (1 από 7)</vt:lpstr>
      <vt:lpstr>Καθαριότητα και πρακτικές υγιεινής (2 από 7)</vt:lpstr>
      <vt:lpstr>Καθαριότητα και πρακτικές υγιεινής (3 από 7)</vt:lpstr>
      <vt:lpstr>Καθαριότητα και πρακτικές υγιεινής (4 από 7)</vt:lpstr>
      <vt:lpstr>Καθαριότητα και πρακτικές υγιεινής (5 από 7)</vt:lpstr>
      <vt:lpstr>Καθαριότητα και πρακτικές υγιεινής (6 από 7)</vt:lpstr>
      <vt:lpstr>Καθαριότητα και πρακτικές υγιεινής (7 από 7)</vt:lpstr>
      <vt:lpstr>ΕΥΘΥΝΕΣ ΔΙΟΙΚΗΣΗΣ</vt:lpstr>
      <vt:lpstr>ΚΑΛΗ ΒΙΟΜΗΧΑΝΙΚΗ ΠΡΑΚΤΙΚΗ –GMP (1 από 2)</vt:lpstr>
      <vt:lpstr>ΚΑΛΗ ΒΙΟΜΗΧΑΝΙΚΗ ΠΡΑΚΤΙΚΗ –GMP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Εργοστάσια επεξεργασίας γάλακτος.</dc:subject>
  <dc:creator>Ελένη Μαλισσιόβα</dc:creator>
  <cp:keywords>Εργοστάσια επεξεργασίας γάλακτος</cp:keywords>
  <cp:lastModifiedBy>Windows User</cp:lastModifiedBy>
  <cp:revision>429</cp:revision>
  <dcterms:created xsi:type="dcterms:W3CDTF">2012-09-06T09:03:05Z</dcterms:created>
  <dcterms:modified xsi:type="dcterms:W3CDTF">2015-11-29T07:45:09Z</dcterms:modified>
</cp:coreProperties>
</file>