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9" r:id="rId2"/>
    <p:sldId id="257" r:id="rId3"/>
    <p:sldId id="259" r:id="rId4"/>
    <p:sldId id="261" r:id="rId5"/>
    <p:sldId id="262" r:id="rId6"/>
    <p:sldId id="264" r:id="rId7"/>
    <p:sldId id="266" r:id="rId8"/>
    <p:sldId id="349" r:id="rId9"/>
    <p:sldId id="350" r:id="rId10"/>
    <p:sldId id="354" r:id="rId11"/>
    <p:sldId id="355" r:id="rId12"/>
    <p:sldId id="356" r:id="rId13"/>
    <p:sldId id="359" r:id="rId14"/>
    <p:sldId id="358" r:id="rId15"/>
    <p:sldId id="360" r:id="rId16"/>
    <p:sldId id="267" r:id="rId17"/>
    <p:sldId id="361" r:id="rId18"/>
    <p:sldId id="362" r:id="rId19"/>
    <p:sldId id="363" r:id="rId20"/>
    <p:sldId id="357" r:id="rId21"/>
    <p:sldId id="280"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66" d="100"/>
          <a:sy n="66" d="100"/>
        </p:scale>
        <p:origin x="-1542"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12/8/2015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 xmlns:p14="http://schemas.microsoft.com/office/powerpoint/2010/main" val="416644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6"/>
            <a:ext cx="7772400" cy="1470025"/>
          </a:xfrm>
        </p:spPr>
        <p:txBody>
          <a:bodyPr>
            <a:normAutofit/>
          </a:bodyPr>
          <a:lstStyle/>
          <a:p>
            <a:r>
              <a:rPr lang="el-GR" dirty="0" smtClean="0"/>
              <a:t>ΑΣΚΗΣΗ ΣΤΗΝ ΤΡΙΤΗ ΗΛΙΚΙΑ</a:t>
            </a:r>
            <a:endParaRPr lang="el-GR" dirty="0"/>
          </a:p>
        </p:txBody>
      </p:sp>
      <p:sp>
        <p:nvSpPr>
          <p:cNvPr id="3" name="Υπότιτλος 2"/>
          <p:cNvSpPr>
            <a:spLocks noGrp="1"/>
          </p:cNvSpPr>
          <p:nvPr>
            <p:ph type="subTitle" idx="1"/>
          </p:nvPr>
        </p:nvSpPr>
        <p:spPr>
          <a:xfrm>
            <a:off x="323528" y="3044552"/>
            <a:ext cx="8424936" cy="1752600"/>
          </a:xfrm>
        </p:spPr>
        <p:txBody>
          <a:bodyPr>
            <a:noAutofit/>
          </a:bodyPr>
          <a:lstStyle/>
          <a:p>
            <a:r>
              <a:rPr lang="el-GR" sz="2600" b="1" dirty="0"/>
              <a:t>Ενότητα </a:t>
            </a:r>
            <a:r>
              <a:rPr lang="el-GR" sz="2600" b="1" dirty="0" smtClean="0"/>
              <a:t>2:</a:t>
            </a:r>
            <a:r>
              <a:rPr lang="en-US" sz="2600" dirty="0" smtClean="0"/>
              <a:t> </a:t>
            </a:r>
            <a:r>
              <a:rPr lang="el-GR" sz="2600" dirty="0" smtClean="0"/>
              <a:t>Άσκηση και ψυχολογικές παράμετροι </a:t>
            </a:r>
          </a:p>
          <a:p>
            <a:endParaRPr lang="en-US" sz="2800" dirty="0" smtClean="0"/>
          </a:p>
          <a:p>
            <a:r>
              <a:rPr lang="el-GR" sz="2800" dirty="0" smtClean="0"/>
              <a:t>Βασιλική Ζήση, </a:t>
            </a:r>
            <a:r>
              <a:rPr lang="de-DE" sz="2800" dirty="0" smtClean="0"/>
              <a:t>Ph D</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4"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6"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rgbClr val="7F2F2D"/>
                    </a:solidFill>
                    <a:effectLst>
                      <a:outerShdw blurRad="38100" dist="38100" dir="2700000" algn="tl">
                        <a:srgbClr val="000000">
                          <a:alpha val="43137"/>
                        </a:srgbClr>
                      </a:outerShdw>
                    </a:effectLst>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Ψυχικά ζητήματα</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sz="2800" dirty="0" smtClean="0"/>
              <a:t>Η μεγάλη ηλικία συνοδεύεται από πολλές απώλειες: αγαπημένων προσώπων, υγείας, δουλειάς, εισοδημάτων.</a:t>
            </a:r>
          </a:p>
          <a:p>
            <a:pPr marL="0" indent="0">
              <a:buNone/>
            </a:pPr>
            <a:r>
              <a:rPr lang="el-GR" sz="2800" dirty="0" smtClean="0"/>
              <a:t>Αποτέλεσμα αυτών είναι η εμφάνιση ορισμένων ψυχικών ασθενειών, όπως </a:t>
            </a:r>
            <a:r>
              <a:rPr lang="el-GR" sz="2800" b="1" i="1" dirty="0" smtClean="0"/>
              <a:t>άγχος</a:t>
            </a:r>
            <a:r>
              <a:rPr lang="el-GR" sz="2800" dirty="0" smtClean="0"/>
              <a:t> και </a:t>
            </a:r>
            <a:r>
              <a:rPr lang="el-GR" sz="2800" b="1" i="1" dirty="0" smtClean="0"/>
              <a:t>κατάθλιψη</a:t>
            </a:r>
            <a:r>
              <a:rPr lang="el-GR" sz="2800" dirty="0" smtClean="0"/>
              <a:t>.</a:t>
            </a:r>
          </a:p>
          <a:p>
            <a:pPr marL="0" indent="0">
              <a:buNone/>
            </a:pPr>
            <a:r>
              <a:rPr lang="el-GR" sz="2800" dirty="0" smtClean="0"/>
              <a:t>Η κατάθλιψη εμφανίζεται σε ένα σχετικά μικρό ποσοστό ηλικιωμένων (περίπου 10%). Θα πρέπει όμως να αναγνωρίζεται και να αντιμετωπίζεται.</a:t>
            </a:r>
          </a:p>
          <a:p>
            <a:pPr marL="0" indent="0">
              <a:buNone/>
            </a:pPr>
            <a:r>
              <a:rPr lang="el-GR" sz="2800" i="1" u="sng" dirty="0" smtClean="0"/>
              <a:t>Η φυσική δραστηριότητα μπορεί να βοηθήσει σημαντικά στην αντιμετώπιση της κατάθλιψης</a:t>
            </a:r>
            <a:r>
              <a:rPr lang="el-GR" sz="2800" dirty="0" smtClean="0"/>
              <a:t>, αρκεί οι ηλικιωμένοι να πεισθούν να συμμετέχουν.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Προσωπικότητα</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sz="2900" dirty="0" smtClean="0"/>
              <a:t>Τα </a:t>
            </a:r>
            <a:r>
              <a:rPr lang="el-GR" sz="2900" dirty="0" smtClean="0"/>
              <a:t>χαρακτηριστικά της προσωπικότητας είναι σχετικά σταθερά στο πέρασμα του χρόνου. </a:t>
            </a:r>
            <a:r>
              <a:rPr lang="el-GR" sz="2900" dirty="0" smtClean="0"/>
              <a:t>Οι ηλικιωμένοι διατηρούν τα χαρακτηριστικά της προσωπικότητας που είχαν και σαν ενήλικες.</a:t>
            </a:r>
          </a:p>
          <a:p>
            <a:pPr marL="0" indent="0">
              <a:buNone/>
            </a:pPr>
            <a:r>
              <a:rPr lang="el-GR" sz="2900" dirty="0" smtClean="0"/>
              <a:t>Αλλαγές </a:t>
            </a:r>
            <a:r>
              <a:rPr lang="el-GR" sz="2900" dirty="0" smtClean="0"/>
              <a:t>στην προσωπικότητα εμφανίζονται στη μεγάλη ηλικία, θεωρείται όμως ότι είναι κυρίως απόρροια των εμπειριών της ζωής, παρά της γήρανσης.</a:t>
            </a:r>
            <a:endParaRPr lang="el-GR" sz="2900" dirty="0" smtClean="0"/>
          </a:p>
          <a:p>
            <a:pPr marL="0" indent="0">
              <a:buNone/>
            </a:pPr>
            <a:r>
              <a:rPr lang="el-GR" sz="2900" dirty="0" smtClean="0"/>
              <a:t>Όσο </a:t>
            </a:r>
            <a:r>
              <a:rPr lang="el-GR" sz="2900" dirty="0" smtClean="0"/>
              <a:t>μεγαλύτερη είναι ηλικία τόσο περισσότερες είναι οι αλλαγές στην προσωπικότητα που οφείλονται στις εμπειρίες από τη ζωή.</a:t>
            </a:r>
            <a:endParaRPr lang="el-GR" sz="29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Γνωστική λειτουργία και ικανότητα </a:t>
            </a:r>
            <a:r>
              <a:rPr lang="el-GR" dirty="0" smtClean="0"/>
              <a:t>μάθησης</a:t>
            </a:r>
            <a:endParaRPr lang="el-GR" dirty="0"/>
          </a:p>
        </p:txBody>
      </p:sp>
      <p:sp>
        <p:nvSpPr>
          <p:cNvPr id="3" name="Θέση περιεχομένου 2"/>
          <p:cNvSpPr>
            <a:spLocks noGrp="1"/>
          </p:cNvSpPr>
          <p:nvPr>
            <p:ph idx="1"/>
          </p:nvPr>
        </p:nvSpPr>
        <p:spPr>
          <a:xfrm>
            <a:off x="251520" y="1600200"/>
            <a:ext cx="8686800" cy="4525963"/>
          </a:xfrm>
        </p:spPr>
        <p:txBody>
          <a:bodyPr>
            <a:normAutofit fontScale="92500"/>
          </a:bodyPr>
          <a:lstStyle/>
          <a:p>
            <a:pPr marL="0" indent="0">
              <a:buNone/>
            </a:pPr>
            <a:r>
              <a:rPr lang="el-GR" sz="2800" dirty="0" smtClean="0"/>
              <a:t>Οι </a:t>
            </a:r>
            <a:r>
              <a:rPr lang="el-GR" sz="2800" dirty="0" smtClean="0"/>
              <a:t>αλλαγές στη γνωστική λειτουργία που εμφανίζονται στη μεγάλη ηλικία είναι εξειδικευμένες. </a:t>
            </a:r>
            <a:endParaRPr lang="el-GR" sz="2800" dirty="0" smtClean="0"/>
          </a:p>
          <a:p>
            <a:pPr marL="0" indent="0">
              <a:buNone/>
            </a:pPr>
            <a:r>
              <a:rPr lang="el-GR" sz="2800" dirty="0" smtClean="0"/>
              <a:t>Οι λειτουργίες που αφορούν στις γνώσεις που συσσωρεύονται κατά τη διάρκεια της ζωής (αποκρυσταλλωμένη ευφυΐα) δεν μεταβάλλονται.</a:t>
            </a:r>
          </a:p>
          <a:p>
            <a:pPr marL="0" indent="0">
              <a:buNone/>
            </a:pPr>
            <a:r>
              <a:rPr lang="el-GR" sz="2800" dirty="0" smtClean="0"/>
              <a:t>Οι λειτουργίες που αφορούν κωδικοποίηση πληροφοριών και επίλυση προβλημάτων, αλλά και η ταχύτητα μεθόδευσης πληροφοριών, περιορίζονται με την αύξηση της ηλικίας. </a:t>
            </a:r>
          </a:p>
          <a:p>
            <a:pPr marL="0" indent="0">
              <a:buNone/>
            </a:pPr>
            <a:r>
              <a:rPr lang="el-GR" sz="2800" dirty="0" smtClean="0"/>
              <a:t>Οι ηλικιωμένοι διατηρούν την ικανότητα τους να μαθαίνουν νέες δεξιότητες, αλλά σε πιο αργό ρυθμό.</a:t>
            </a:r>
          </a:p>
          <a:p>
            <a:pPr marL="0" indent="0">
              <a:buNone/>
            </a:pPr>
            <a:endParaRPr lang="el-GR" sz="28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Παρακίνηση για άσκηση</a:t>
            </a:r>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sz="2800" dirty="0" smtClean="0"/>
              <a:t>Οι αλλαγές στις φυσικές ικανότητες που εμφανίζονται με την αύξηση της ηλικίας είναι απόρροια των συνθηκών και συνηθειών διαβίωσης.</a:t>
            </a:r>
          </a:p>
          <a:p>
            <a:pPr marL="0" indent="0">
              <a:buNone/>
            </a:pPr>
            <a:r>
              <a:rPr lang="el-GR" sz="2800" dirty="0" smtClean="0"/>
              <a:t>Σημαντικό </a:t>
            </a:r>
            <a:r>
              <a:rPr lang="el-GR" sz="2800" dirty="0" smtClean="0"/>
              <a:t>ρόλο σ’ αυτές τις αλλαγές παίζουν οι διατροφικές (π.χ. τροφές με πολλά λιπαρά, αλκοόλ), άλλα και άλλες συνήθειες (π.χ. κάπνισμα, καθιστική ζωή).</a:t>
            </a:r>
          </a:p>
          <a:p>
            <a:pPr marL="0" indent="0">
              <a:buNone/>
            </a:pPr>
            <a:r>
              <a:rPr lang="el-GR" sz="2800" dirty="0" smtClean="0"/>
              <a:t>Η </a:t>
            </a:r>
            <a:r>
              <a:rPr lang="el-GR" sz="2800" dirty="0" smtClean="0"/>
              <a:t>αύξηση της ηλικίας και οι άσχημες συνήθειες περιορίζουν την ανεκτικότητα και κατά συνέπεια την παρακίνηση για συμμετοχή σε φυσική δραστηριότητα.</a:t>
            </a:r>
          </a:p>
          <a:p>
            <a:pPr marL="0" indent="0">
              <a:buNone/>
            </a:pPr>
            <a:r>
              <a:rPr lang="el-GR" sz="2800" dirty="0" smtClean="0"/>
              <a:t>Αρκετά </a:t>
            </a:r>
            <a:r>
              <a:rPr lang="el-GR" sz="2800" dirty="0" smtClean="0"/>
              <a:t>ηλικιωμένα άτομα αποφασίζουν να γυμνάζονται μετά από κάποιο σοβαρό επεισόδιο υγείας και όχι γιατί αισθάνονται ότι οι φυσικές τους ικανότητες περιορίζονται.</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C00000"/>
          </a:solidFill>
        </p:spPr>
        <p:txBody>
          <a:bodyPr>
            <a:normAutofit/>
          </a:bodyPr>
          <a:lstStyle/>
          <a:p>
            <a:r>
              <a:rPr lang="el-GR" dirty="0" smtClean="0">
                <a:solidFill>
                  <a:schemeClr val="bg1"/>
                </a:solidFill>
              </a:rPr>
              <a:t>Καθοδήγηση για άσκηση</a:t>
            </a:r>
          </a:p>
        </p:txBody>
      </p:sp>
      <p:sp>
        <p:nvSpPr>
          <p:cNvPr id="3" name="Θέση περιεχομένου 2"/>
          <p:cNvSpPr>
            <a:spLocks noGrp="1"/>
          </p:cNvSpPr>
          <p:nvPr>
            <p:ph idx="1"/>
          </p:nvPr>
        </p:nvSpPr>
        <p:spPr>
          <a:xfrm>
            <a:off x="457200" y="1783357"/>
            <a:ext cx="8435280" cy="4525963"/>
          </a:xfrm>
        </p:spPr>
        <p:txBody>
          <a:bodyPr>
            <a:noAutofit/>
          </a:bodyPr>
          <a:lstStyle/>
          <a:p>
            <a:pPr marL="0" indent="0">
              <a:buNone/>
              <a:defRPr/>
            </a:pPr>
            <a:r>
              <a:rPr lang="el-GR" sz="2200" dirty="0" smtClean="0"/>
              <a:t>Οι δημογραφικοί παράγοντες που συνδέονται με χαμηλά επίπεδα συμμετοχής σε φυσικές δραστηριότητες αφορούν: </a:t>
            </a:r>
            <a:r>
              <a:rPr lang="el-GR" sz="2200" b="1" i="1" dirty="0" smtClean="0"/>
              <a:t>χαμηλό εισόδημα, εθνικές μειονότητες, ηλικία μεγαλύτερη των 85, πολλά προβλήματα υγείας</a:t>
            </a:r>
            <a:r>
              <a:rPr lang="el-GR" sz="2200" dirty="0" smtClean="0"/>
              <a:t>.</a:t>
            </a:r>
          </a:p>
          <a:p>
            <a:pPr marL="0" indent="0">
              <a:buNone/>
              <a:defRPr/>
            </a:pPr>
            <a:r>
              <a:rPr lang="el-GR" sz="2200" dirty="0" smtClean="0"/>
              <a:t>Τα </a:t>
            </a:r>
            <a:r>
              <a:rPr lang="el-GR" sz="2200" dirty="0" smtClean="0"/>
              <a:t>άτομα με </a:t>
            </a:r>
            <a:r>
              <a:rPr lang="el-GR" sz="2200" u="sng" dirty="0" smtClean="0"/>
              <a:t>χαμηλό εισόδημα </a:t>
            </a:r>
            <a:r>
              <a:rPr lang="el-GR" sz="2200" dirty="0" smtClean="0"/>
              <a:t>που μπορεί να εντάσσονται σε κάποια </a:t>
            </a:r>
            <a:r>
              <a:rPr lang="el-GR" sz="2200" u="sng" dirty="0" smtClean="0"/>
              <a:t>εθνική μειονότητα </a:t>
            </a:r>
            <a:r>
              <a:rPr lang="el-GR" sz="2200" dirty="0" smtClean="0"/>
              <a:t>δεν γυμνάζονται είτε </a:t>
            </a:r>
            <a:r>
              <a:rPr lang="el-GR" sz="2200" b="1" dirty="0" smtClean="0"/>
              <a:t>γιατί δεν γνωρίζουν </a:t>
            </a:r>
            <a:r>
              <a:rPr lang="el-GR" sz="2200" dirty="0" smtClean="0"/>
              <a:t>για τα οφέλη της φυσικής δραστηριότητας είτε γιατί </a:t>
            </a:r>
            <a:r>
              <a:rPr lang="el-GR" sz="2200" b="1" dirty="0" smtClean="0"/>
              <a:t>δεν μπορούν να ανταπεξέλθουν οικονομικά </a:t>
            </a:r>
            <a:r>
              <a:rPr lang="el-GR" sz="2200" dirty="0" smtClean="0"/>
              <a:t>στις απαιτήσεις για εξοπλισμό, μετακίνηση, </a:t>
            </a:r>
            <a:r>
              <a:rPr lang="el-GR" sz="2200" dirty="0" err="1" smtClean="0"/>
              <a:t>κ.λ.π</a:t>
            </a:r>
            <a:r>
              <a:rPr lang="el-GR" sz="2200" dirty="0" smtClean="0"/>
              <a:t>. που απαιτεί η συμμετοχή σε ένα πρόγραμμα φυσικής δραστηριότητας.</a:t>
            </a:r>
          </a:p>
          <a:p>
            <a:pPr marL="0" indent="0">
              <a:buNone/>
              <a:defRPr/>
            </a:pPr>
            <a:r>
              <a:rPr lang="el-GR" sz="2200" dirty="0" smtClean="0"/>
              <a:t>Οι </a:t>
            </a:r>
            <a:r>
              <a:rPr lang="el-GR" sz="2200" dirty="0" smtClean="0"/>
              <a:t>γυναίκες ζουν περισσότερο από τους άνδρες, γι’ αυτό και ο αριθμός τους στα οργανωμένα προγράμματα άσκησης είναι μεγαλύτερος.</a:t>
            </a:r>
          </a:p>
          <a:p>
            <a:pPr marL="0" indent="0">
              <a:buNone/>
              <a:defRPr/>
            </a:pPr>
            <a:endParaRPr lang="el-GR" sz="22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Αντιμετώπιση </a:t>
            </a:r>
            <a:r>
              <a:rPr lang="el-GR" dirty="0" smtClean="0"/>
              <a:t>αναγκών ενός ποικιλόμορφου </a:t>
            </a:r>
            <a:r>
              <a:rPr lang="el-GR" dirty="0" smtClean="0"/>
              <a:t>πληθυσμού </a:t>
            </a:r>
            <a:endParaRPr lang="el-GR" dirty="0"/>
          </a:p>
        </p:txBody>
      </p:sp>
      <p:sp>
        <p:nvSpPr>
          <p:cNvPr id="3" name="Θέση περιεχομένου 2"/>
          <p:cNvSpPr>
            <a:spLocks noGrp="1"/>
          </p:cNvSpPr>
          <p:nvPr>
            <p:ph idx="1"/>
          </p:nvPr>
        </p:nvSpPr>
        <p:spPr>
          <a:xfrm>
            <a:off x="457200" y="1711349"/>
            <a:ext cx="8229600" cy="4525963"/>
          </a:xfrm>
        </p:spPr>
        <p:txBody>
          <a:bodyPr>
            <a:normAutofit fontScale="77500" lnSpcReduction="20000"/>
          </a:bodyPr>
          <a:lstStyle/>
          <a:p>
            <a:pPr marL="0" indent="0">
              <a:buNone/>
            </a:pPr>
            <a:r>
              <a:rPr lang="el-GR" sz="2800" dirty="0" smtClean="0"/>
              <a:t>Κατά τον σχεδιασμό προγραμμάτων άσκησης και την προώθηση υγιεινών συνηθειών διαβίωσης σε ηλικιωμένα άτομα θα πρέπει</a:t>
            </a:r>
            <a:r>
              <a:rPr lang="el-GR" sz="2800" dirty="0" smtClean="0"/>
              <a:t>:</a:t>
            </a:r>
          </a:p>
          <a:p>
            <a:pPr marL="0" indent="0"/>
            <a:r>
              <a:rPr lang="el-GR" sz="2800" dirty="0" smtClean="0"/>
              <a:t> να λαμβάνονται υπ’ όψιν οι στάσεις και οι συμπεριφορές κάθε ατόμου προς την άσκηση</a:t>
            </a:r>
          </a:p>
          <a:p>
            <a:pPr marL="0" indent="0"/>
            <a:r>
              <a:rPr lang="el-GR" sz="2800" dirty="0" smtClean="0"/>
              <a:t> να δίνονται εξηγήσεις για τους πιθανούς κινδύνους και τις απαραίτητες προφυλάξεις</a:t>
            </a:r>
          </a:p>
          <a:p>
            <a:pPr marL="0" indent="0"/>
            <a:r>
              <a:rPr lang="el-GR" sz="2800" dirty="0" smtClean="0"/>
              <a:t> ιατρική εξέταση και καθορισμός του επιπέδου φυσικής κατάστασης</a:t>
            </a:r>
          </a:p>
          <a:p>
            <a:pPr marL="0" indent="0"/>
            <a:r>
              <a:rPr lang="el-GR" sz="2800" dirty="0" smtClean="0"/>
              <a:t> προσαρμογή των ασκήσεων για κάθε άτομο</a:t>
            </a:r>
          </a:p>
          <a:p>
            <a:pPr marL="0" indent="0"/>
            <a:r>
              <a:rPr lang="el-GR" sz="2800" dirty="0" smtClean="0"/>
              <a:t> καταγραφή των επιδράσεων της άσκησης</a:t>
            </a:r>
          </a:p>
          <a:p>
            <a:pPr marL="0" indent="0"/>
            <a:r>
              <a:rPr lang="el-GR" sz="2800" dirty="0" smtClean="0"/>
              <a:t> παρακίνηση για διατήρηση της συμμετοχής</a:t>
            </a:r>
          </a:p>
          <a:p>
            <a:pPr marL="0" indent="0"/>
            <a:r>
              <a:rPr lang="el-GR" sz="2800" dirty="0" smtClean="0"/>
              <a:t> συμβουλές από ειδικούς για διατροφική αξιολόγηση ή </a:t>
            </a:r>
            <a:r>
              <a:rPr lang="el-GR" sz="2800" dirty="0" smtClean="0"/>
              <a:t>καθοδήγηση</a:t>
            </a:r>
            <a:endParaRPr lang="el-GR" sz="28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15</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normAutofit fontScale="92500" lnSpcReduction="20000"/>
          </a:bodyPr>
          <a:lstStyle/>
          <a:p>
            <a:pPr>
              <a:buFont typeface="Arial" pitchFamily="34" charset="0"/>
              <a:buChar char="•"/>
            </a:pPr>
            <a:r>
              <a:rPr lang="el-GR" sz="3200" dirty="0" smtClean="0"/>
              <a:t> </a:t>
            </a:r>
            <a:r>
              <a:rPr lang="el-GR" sz="3200" dirty="0" err="1" smtClean="0"/>
              <a:t>Fitness</a:t>
            </a:r>
            <a:r>
              <a:rPr lang="el-GR" sz="3200" dirty="0" smtClean="0"/>
              <a:t> </a:t>
            </a:r>
            <a:r>
              <a:rPr lang="el-GR" sz="3200" dirty="0" smtClean="0"/>
              <a:t>και </a:t>
            </a:r>
            <a:r>
              <a:rPr lang="el-GR" sz="3200" dirty="0" smtClean="0"/>
              <a:t>υγεία</a:t>
            </a:r>
            <a:endParaRPr lang="el-GR" sz="3200" dirty="0" smtClean="0"/>
          </a:p>
          <a:p>
            <a:pPr>
              <a:buFont typeface="Arial" pitchFamily="34" charset="0"/>
              <a:buChar char="•"/>
            </a:pPr>
            <a:r>
              <a:rPr lang="el-GR" sz="3200" dirty="0" smtClean="0"/>
              <a:t>Πνευματική </a:t>
            </a:r>
            <a:r>
              <a:rPr lang="el-GR" sz="3200" dirty="0" smtClean="0"/>
              <a:t>&amp; </a:t>
            </a:r>
            <a:r>
              <a:rPr lang="el-GR" sz="3200" dirty="0" smtClean="0"/>
              <a:t>Συναισθηματική Κατάσταση</a:t>
            </a:r>
            <a:endParaRPr lang="el-GR" sz="3200" dirty="0" smtClean="0"/>
          </a:p>
          <a:p>
            <a:pPr>
              <a:buFont typeface="Arial" pitchFamily="34" charset="0"/>
              <a:buChar char="•"/>
            </a:pPr>
            <a:r>
              <a:rPr lang="el-GR" sz="3200" dirty="0" smtClean="0"/>
              <a:t> </a:t>
            </a:r>
            <a:r>
              <a:rPr lang="el-GR" sz="3200" dirty="0" smtClean="0"/>
              <a:t>Τρόπος ζωής</a:t>
            </a:r>
            <a:endParaRPr lang="el-GR" sz="3200" dirty="0"/>
          </a:p>
        </p:txBody>
      </p:sp>
      <p:sp>
        <p:nvSpPr>
          <p:cNvPr id="5" name="Τίτλος 4"/>
          <p:cNvSpPr>
            <a:spLocks noGrp="1"/>
          </p:cNvSpPr>
          <p:nvPr>
            <p:ph type="title"/>
          </p:nvPr>
        </p:nvSpPr>
        <p:spPr/>
        <p:txBody>
          <a:bodyPr>
            <a:normAutofit fontScale="90000"/>
          </a:bodyPr>
          <a:lstStyle/>
          <a:p>
            <a:r>
              <a:rPr lang="el-GR" sz="4400" dirty="0" smtClean="0"/>
              <a:t>Οι λειτουργίες της άσκησης</a:t>
            </a:r>
            <a:r>
              <a:rPr lang="el-GR" sz="4400" dirty="0" smtClean="0"/>
              <a:t/>
            </a:r>
            <a:br>
              <a:rPr lang="el-GR" sz="4400" dirty="0" smtClean="0"/>
            </a:br>
            <a:endParaRPr lang="el-GR" sz="4400" dirty="0" smtClean="0"/>
          </a:p>
        </p:txBody>
      </p:sp>
    </p:spTree>
    <p:extLst>
      <p:ext uri="{BB962C8B-B14F-4D97-AF65-F5344CB8AC3E}">
        <p14:creationId xmlns="" xmlns:p14="http://schemas.microsoft.com/office/powerpoint/2010/main" val="1195502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Βελτίωση και διατήρηση του </a:t>
            </a:r>
            <a:r>
              <a:rPr lang="el-GR" dirty="0" err="1" smtClean="0"/>
              <a:t>fitness</a:t>
            </a:r>
            <a:r>
              <a:rPr lang="el-GR" dirty="0" smtClean="0"/>
              <a:t> και της υγείας</a:t>
            </a:r>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sz="2800" dirty="0" smtClean="0"/>
              <a:t>Όλοι οι ηλικιωμένοι, μέσα σε ένα οργανωμένο πρόγραμμα άσκησης μπορούν να φτάσουν σε επίπεδα φυσικής απόδοσης πολύ μεγαλύτερα από αυτά της καθημερινής τους ζωής.</a:t>
            </a:r>
          </a:p>
          <a:p>
            <a:pPr marL="0" indent="0">
              <a:buNone/>
            </a:pPr>
            <a:r>
              <a:rPr lang="el-GR" sz="2800" dirty="0" smtClean="0"/>
              <a:t>Με </a:t>
            </a:r>
            <a:r>
              <a:rPr lang="el-GR" sz="2800" dirty="0" smtClean="0"/>
              <a:t>τον τρόπο αυτό βελτιώνουν όχι μόνο το </a:t>
            </a:r>
            <a:r>
              <a:rPr lang="el-GR" sz="2800" dirty="0" err="1" smtClean="0"/>
              <a:t>καρδιοναπνευστικό</a:t>
            </a:r>
            <a:r>
              <a:rPr lang="el-GR" sz="2800" dirty="0" smtClean="0"/>
              <a:t> τους </a:t>
            </a:r>
            <a:r>
              <a:rPr lang="el-GR" sz="2800" dirty="0" err="1" smtClean="0"/>
              <a:t>fitness</a:t>
            </a:r>
            <a:r>
              <a:rPr lang="el-GR" sz="2800" dirty="0" smtClean="0"/>
              <a:t>, αλλά και άλλες φυσικές ικανότητες (π.χ. δύναμη ευκαμψία) στις οποίες δεν ασκούνται στην καθημερινή τους ζωή.</a:t>
            </a:r>
          </a:p>
          <a:p>
            <a:pPr marL="0" indent="0">
              <a:buNone/>
            </a:pPr>
            <a:r>
              <a:rPr lang="el-GR" sz="2800" dirty="0" smtClean="0"/>
              <a:t>Η </a:t>
            </a:r>
            <a:r>
              <a:rPr lang="el-GR" sz="2800" dirty="0" smtClean="0"/>
              <a:t>άσκηση έχει και αρκετά άλλα οφέλη σε θέματα σωματικής και ψυχικής υγείας, αφού συμβάλλει στη μείωση της αρτηριακής πίεσης, τον αποτελεσματικό έλεγχο του βάρους, καλύτερο ύπνο, θετική αυτοεκτίμηση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vert="horz" lIns="91440" tIns="45720" rIns="91440" bIns="45720" rtlCol="0" anchor="ctr">
            <a:normAutofit/>
          </a:bodyPr>
          <a:lstStyle/>
          <a:p>
            <a:pPr>
              <a:lnSpc>
                <a:spcPct val="80000"/>
              </a:lnSpc>
            </a:pPr>
            <a:r>
              <a:rPr lang="el-GR" sz="4000" dirty="0" smtClean="0"/>
              <a:t>Βελτίωση και διατήρηση πνευματικής &amp; συναισθηματικής κατάστασης</a:t>
            </a:r>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sz="2800" dirty="0" smtClean="0"/>
              <a:t>Οι ηλικιωμένοι που ασκούνται αισθάνονται ότι έχουν μεγαλύτερο έλεγχο στη ζωή τους. Με τον τρόπο αυτό αποφεύγουν τον κίνδυνο της κατάθλιψης.</a:t>
            </a:r>
          </a:p>
          <a:p>
            <a:pPr marL="0" indent="0">
              <a:buNone/>
            </a:pPr>
            <a:r>
              <a:rPr lang="el-GR" sz="2800" dirty="0" smtClean="0"/>
              <a:t>Πολλά </a:t>
            </a:r>
            <a:r>
              <a:rPr lang="el-GR" sz="2800" dirty="0" smtClean="0"/>
              <a:t>είναι τα ψυχολογικά οφέλη που συνδέονται με την άσκηση: </a:t>
            </a:r>
          </a:p>
          <a:p>
            <a:pPr marL="400050" lvl="1" indent="0"/>
            <a:r>
              <a:rPr lang="el-GR" sz="2400" dirty="0" smtClean="0"/>
              <a:t> Βελτίωση </a:t>
            </a:r>
            <a:r>
              <a:rPr lang="el-GR" sz="2400" dirty="0" smtClean="0"/>
              <a:t>της αυτοεκτίμησης, της αυτοπεποίθησης, της κοινωνικοποίησης και της αίσθησης του σκοπού της ζωής. </a:t>
            </a:r>
          </a:p>
          <a:p>
            <a:pPr marL="400050" lvl="1" indent="0"/>
            <a:r>
              <a:rPr lang="el-GR" sz="2400" dirty="0" smtClean="0"/>
              <a:t> Βελτίωση </a:t>
            </a:r>
            <a:r>
              <a:rPr lang="el-GR" sz="2400" dirty="0" smtClean="0"/>
              <a:t>της μνήμης, του χρόνου αντίδρασης και της γνωστικής λειτουργίας.</a:t>
            </a:r>
          </a:p>
          <a:p>
            <a:pPr marL="400050" lvl="1" indent="0"/>
            <a:r>
              <a:rPr lang="el-GR" sz="2400" dirty="0" smtClean="0"/>
              <a:t> Περιορισμός </a:t>
            </a:r>
            <a:r>
              <a:rPr lang="el-GR" sz="2400" dirty="0" smtClean="0"/>
              <a:t>της αϋπνίας, του άγχους, του θυμού και της εξαρτημένης συμπεριφοράς.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Βελτίωση του τρόπου </a:t>
            </a:r>
            <a:r>
              <a:rPr lang="el-GR" dirty="0" smtClean="0"/>
              <a:t>ζωής</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sz="2800" dirty="0" smtClean="0"/>
              <a:t>Η επιστημονική έρευνα έδειξε ότι η γήρανση οφείλεται κατά 1/3 σε παράγοντες βιολογικούς και κληρονομικότητας και κατά τα 2/3 στον τρόπο ζωής.</a:t>
            </a:r>
          </a:p>
          <a:p>
            <a:pPr marL="0" indent="0">
              <a:buNone/>
            </a:pPr>
            <a:r>
              <a:rPr lang="el-GR" sz="2800" dirty="0" smtClean="0"/>
              <a:t>Ο </a:t>
            </a:r>
            <a:r>
              <a:rPr lang="el-GR" sz="2800" dirty="0" smtClean="0"/>
              <a:t>καθηγητής Φυσικής αγωγής μπορεί να βοηθήσει τους ηλικιωμένους να αλλάξουν τον τρόπο ζωής τους συμπεριλαμβάνοντας περισσότερες υγιεινές συνήθειες, έστω και αν οι αλλαγές αυτές είναι μακροπρόθεσμες.</a:t>
            </a:r>
          </a:p>
          <a:p>
            <a:pPr marL="0" indent="0">
              <a:buNone/>
            </a:pPr>
            <a:r>
              <a:rPr lang="el-GR" sz="2800" dirty="0" smtClean="0"/>
              <a:t>Τα </a:t>
            </a:r>
            <a:r>
              <a:rPr lang="el-GR" sz="2800" dirty="0" smtClean="0"/>
              <a:t>συναισθηματικά και πνευματικά οφέλη από την άσκηση θα βοηθήσουν τους ηλικιωμένους να ζήσουν όχι μόνο περισσότερο αλλά και καλύτερα.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C00000"/>
          </a:solidFill>
        </p:spPr>
        <p:txBody>
          <a:bodyPr>
            <a:normAutofit/>
          </a:bodyPr>
          <a:lstStyle/>
          <a:p>
            <a:r>
              <a:rPr lang="el-GR" dirty="0" smtClean="0">
                <a:solidFill>
                  <a:schemeClr val="bg1"/>
                </a:solidFill>
              </a:rPr>
              <a:t>Ιστορία </a:t>
            </a:r>
            <a:r>
              <a:rPr lang="el-GR" dirty="0" smtClean="0">
                <a:solidFill>
                  <a:schemeClr val="bg1"/>
                </a:solidFill>
              </a:rPr>
              <a:t>επιτυχίας</a:t>
            </a:r>
            <a:r>
              <a:rPr lang="en-US" dirty="0" smtClean="0">
                <a:solidFill>
                  <a:schemeClr val="bg1"/>
                </a:solidFill>
              </a:rPr>
              <a:t> ...</a:t>
            </a:r>
            <a:endParaRPr lang="el-GR" dirty="0">
              <a:solidFill>
                <a:schemeClr val="bg1"/>
              </a:solidFill>
            </a:endParaRPr>
          </a:p>
        </p:txBody>
      </p:sp>
      <p:sp>
        <p:nvSpPr>
          <p:cNvPr id="3" name="Θέση περιεχομένου 2"/>
          <p:cNvSpPr>
            <a:spLocks noGrp="1"/>
          </p:cNvSpPr>
          <p:nvPr>
            <p:ph idx="1"/>
          </p:nvPr>
        </p:nvSpPr>
        <p:spPr>
          <a:xfrm>
            <a:off x="457200" y="1783357"/>
            <a:ext cx="8435280" cy="4525963"/>
          </a:xfrm>
        </p:spPr>
        <p:txBody>
          <a:bodyPr>
            <a:noAutofit/>
          </a:bodyPr>
          <a:lstStyle/>
          <a:p>
            <a:pPr marL="0" indent="0">
              <a:lnSpc>
                <a:spcPct val="120000"/>
              </a:lnSpc>
              <a:buNone/>
              <a:defRPr/>
            </a:pPr>
            <a:r>
              <a:rPr lang="el-GR" sz="2400" dirty="0" smtClean="0"/>
              <a:t>Η περίπτωση του </a:t>
            </a:r>
            <a:r>
              <a:rPr lang="el-GR" sz="2400" dirty="0" err="1" smtClean="0"/>
              <a:t>Ralf</a:t>
            </a:r>
            <a:r>
              <a:rPr lang="el-GR" sz="2400" dirty="0" smtClean="0"/>
              <a:t> δείχνει πώς η άσκηση βοήθησε ένα αδύναμο άτομο να βελτιώσει τη φυσική του κατάσταση ώστε να περάσει στο επόμενο επίπεδο αυτονομίας. Ο </a:t>
            </a:r>
            <a:r>
              <a:rPr lang="el-GR" sz="2400" dirty="0" err="1" smtClean="0"/>
              <a:t>Ralf</a:t>
            </a:r>
            <a:r>
              <a:rPr lang="el-GR" sz="2400" dirty="0" smtClean="0"/>
              <a:t> κατοικούσε τα τελευταία τρία χρόνια σε ένα κέντρο υποστήριξης ηλικιωμένων ατόμων, επειδή είχε πέσει κι είχε σπάσει το γοφό του. Δυσκολευόταν πολύ να σηκωθεί από το κρεβάτι και να κινηθεί στους υπόλοιπους χώρους, οπότε παρέμενε ξαπλωμένος. Η μεταφορά του από το κρεβάτι στην τουαλέτα ήταν κοπιαστική εργασία. Επίσης δεν μπορούσε να πλυθεί και να ντυθεί μόνος του… … … </a:t>
            </a:r>
          </a:p>
          <a:p>
            <a:pPr marL="0" indent="0">
              <a:lnSpc>
                <a:spcPct val="120000"/>
              </a:lnSpc>
              <a:buNone/>
              <a:defRPr/>
            </a:pPr>
            <a:endParaRPr lang="el-GR" sz="24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a:r>
              <a:rPr lang="el-GR" dirty="0" smtClean="0"/>
              <a:t>Να </a:t>
            </a:r>
            <a:r>
              <a:rPr lang="el-GR" dirty="0" smtClean="0"/>
              <a:t>παρουσιάσει ζητήματα σχετικά με την ψυχολογική και </a:t>
            </a:r>
            <a:r>
              <a:rPr lang="el-GR" dirty="0" err="1" smtClean="0"/>
              <a:t>κοινωνικο</a:t>
            </a:r>
            <a:r>
              <a:rPr lang="el-GR" dirty="0" smtClean="0"/>
              <a:t>-οικονομική κατάσταση των ηλικιωμένων που επηρεάζουν τη συμμετοχή τους στην άσκηση.</a:t>
            </a:r>
            <a:endParaRPr lang="el-GR" dirty="0" smtClean="0"/>
          </a:p>
          <a:p>
            <a:pPr marL="0"/>
            <a:r>
              <a:rPr lang="el-GR" dirty="0" smtClean="0"/>
              <a:t>Να </a:t>
            </a:r>
            <a:r>
              <a:rPr lang="el-GR" dirty="0" smtClean="0"/>
              <a:t>παρουσιάσει τις επιδράσεις της άσκησης στην πνευματική και συναισθηματική κατάσταση των ηλικιωμένων και κατ’ επέκταση στον τρόπο της ζωής τους.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Κατανοώντας την ψυχολογική </a:t>
            </a:r>
            <a:r>
              <a:rPr lang="el-GR" dirty="0" smtClean="0"/>
              <a:t>και </a:t>
            </a:r>
            <a:r>
              <a:rPr lang="el-GR" dirty="0" err="1" smtClean="0"/>
              <a:t>κοινωνικο</a:t>
            </a:r>
            <a:r>
              <a:rPr lang="el-GR" dirty="0" smtClean="0"/>
              <a:t>-οικονομική κατάσταση των </a:t>
            </a:r>
            <a:r>
              <a:rPr lang="el-GR" dirty="0" smtClean="0"/>
              <a:t>ηλικιωμένων</a:t>
            </a:r>
          </a:p>
          <a:p>
            <a:r>
              <a:rPr lang="el-GR" dirty="0" smtClean="0"/>
              <a:t>Παρέχοντας καθοδήγηση για άσκηση και υιοθέτηση υγιεινού τρόπου ζωής</a:t>
            </a:r>
            <a:endParaRPr lang="en-US" dirty="0" smtClean="0"/>
          </a:p>
          <a:p>
            <a:r>
              <a:rPr lang="el-GR" dirty="0" smtClean="0"/>
              <a:t>Οι λειτουργίες της άσκησης στην σωματική και ψυχική υγεία των ηλικιωμένων:</a:t>
            </a:r>
            <a:endParaRPr lang="el-GR" dirty="0" smtClean="0"/>
          </a:p>
          <a:p>
            <a:pPr lvl="1"/>
            <a:r>
              <a:rPr lang="el-GR" dirty="0" err="1" smtClean="0"/>
              <a:t>Fitness</a:t>
            </a:r>
            <a:r>
              <a:rPr lang="el-GR" dirty="0" smtClean="0"/>
              <a:t> και υγεία</a:t>
            </a:r>
          </a:p>
          <a:p>
            <a:pPr lvl="1"/>
            <a:r>
              <a:rPr lang="el-GR" dirty="0" smtClean="0"/>
              <a:t>Πνευματική &amp; Συναισθηματική Κατάσταση</a:t>
            </a:r>
          </a:p>
          <a:p>
            <a:pPr lvl="1"/>
            <a:r>
              <a:rPr lang="el-GR" dirty="0" smtClean="0"/>
              <a:t> Τρόπος ζωής</a:t>
            </a:r>
          </a:p>
          <a:p>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smtClean="0"/>
              <a:t>Χρήση Διατάξεων</a:t>
            </a:r>
            <a:endParaRPr lang="el-GR" sz="4400" dirty="0"/>
          </a:p>
        </p:txBody>
      </p:sp>
    </p:spTree>
    <p:extLst>
      <p:ext uri="{BB962C8B-B14F-4D97-AF65-F5344CB8AC3E}">
        <p14:creationId xmlns=""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620688"/>
            <a:ext cx="7772400" cy="1470025"/>
          </a:xfrm>
        </p:spPr>
        <p:txBody>
          <a:bodyPr>
            <a:normAutofit/>
          </a:bodyPr>
          <a:lstStyle/>
          <a:p>
            <a:r>
              <a:rPr lang="el-GR" dirty="0" smtClean="0"/>
              <a:t>Άσκηση και ψυχολογικές παράμετροι στην τρίτη ηλικία</a:t>
            </a:r>
          </a:p>
        </p:txBody>
      </p:sp>
      <p:sp>
        <p:nvSpPr>
          <p:cNvPr id="5" name="Υπότιτλος 4"/>
          <p:cNvSpPr>
            <a:spLocks noGrp="1"/>
          </p:cNvSpPr>
          <p:nvPr>
            <p:ph type="subTitle" idx="1"/>
          </p:nvPr>
        </p:nvSpPr>
        <p:spPr>
          <a:xfrm>
            <a:off x="3239852" y="2348880"/>
            <a:ext cx="2664296" cy="622920"/>
          </a:xfrm>
        </p:spPr>
        <p:txBody>
          <a:bodyPr/>
          <a:lstStyle/>
          <a:p>
            <a:r>
              <a:rPr lang="el-GR" dirty="0" smtClean="0"/>
              <a:t>2</a:t>
            </a:r>
            <a:r>
              <a:rPr lang="el-GR" baseline="30000" dirty="0" smtClean="0"/>
              <a:t>η</a:t>
            </a:r>
            <a:r>
              <a:rPr lang="el-GR" dirty="0" smtClean="0"/>
              <a:t> ενότητα</a:t>
            </a:r>
            <a:endParaRPr lang="el-GR" dirty="0"/>
          </a:p>
        </p:txBody>
      </p:sp>
      <p:pic>
        <p:nvPicPr>
          <p:cNvPr id="7" name="Picture 162" descr="eyewire_63057"/>
          <p:cNvPicPr>
            <a:picLocks noChangeAspect="1" noChangeArrowheads="1"/>
          </p:cNvPicPr>
          <p:nvPr/>
        </p:nvPicPr>
        <p:blipFill>
          <a:blip r:embed="rId3" cstate="print"/>
          <a:srcRect/>
          <a:stretch>
            <a:fillRect/>
          </a:stretch>
        </p:blipFill>
        <p:spPr bwMode="auto">
          <a:xfrm>
            <a:off x="2555776" y="3484339"/>
            <a:ext cx="4061791" cy="2680965"/>
          </a:xfrm>
          <a:prstGeom prst="rect">
            <a:avLst/>
          </a:prstGeom>
          <a:noFill/>
          <a:ln w="9525">
            <a:noFill/>
            <a:miter lim="800000"/>
            <a:headEnd/>
            <a:tailEnd/>
          </a:ln>
        </p:spPr>
      </p:pic>
    </p:spTree>
    <p:extLst>
      <p:ext uri="{BB962C8B-B14F-4D97-AF65-F5344CB8AC3E}">
        <p14:creationId xmlns=""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52128"/>
          </a:xfrm>
          <a:solidFill>
            <a:srgbClr val="A50021"/>
          </a:solidFill>
        </p:spPr>
        <p:txBody>
          <a:bodyPr>
            <a:normAutofit fontScale="90000"/>
          </a:bodyPr>
          <a:lstStyle/>
          <a:p>
            <a:r>
              <a:rPr lang="el-GR" dirty="0" smtClean="0">
                <a:solidFill>
                  <a:schemeClr val="bg1"/>
                </a:solidFill>
              </a:rPr>
              <a:t>Κατανοώντας τους ηλικιωμένους ασκούμενους</a:t>
            </a:r>
          </a:p>
        </p:txBody>
      </p:sp>
      <p:sp>
        <p:nvSpPr>
          <p:cNvPr id="3" name="Θέση περιεχομένου 2"/>
          <p:cNvSpPr>
            <a:spLocks noGrp="1"/>
          </p:cNvSpPr>
          <p:nvPr>
            <p:ph idx="1"/>
          </p:nvPr>
        </p:nvSpPr>
        <p:spPr>
          <a:xfrm>
            <a:off x="457200" y="1556792"/>
            <a:ext cx="8229600" cy="4824536"/>
          </a:xfrm>
        </p:spPr>
        <p:txBody>
          <a:bodyPr>
            <a:noAutofit/>
          </a:bodyPr>
          <a:lstStyle/>
          <a:p>
            <a:pPr marL="0" indent="273050">
              <a:buNone/>
              <a:defRPr/>
            </a:pPr>
            <a:r>
              <a:rPr lang="el-GR" sz="2600" dirty="0" smtClean="0"/>
              <a:t>Ο ρόλος του καθηγητή Φυσικής Αγωγής σε μια ομάδα ηλικιωμένων που ασκούνται δεν περιορίζεται μόνο στις τεχνικές οδηγίες για την εκτέλεση των ασκήσεων. </a:t>
            </a:r>
          </a:p>
          <a:p>
            <a:pPr marL="0" indent="273050">
              <a:buNone/>
              <a:defRPr/>
            </a:pPr>
            <a:r>
              <a:rPr lang="el-GR" sz="2600" dirty="0" smtClean="0"/>
              <a:t>Θα πρέπει να ανταποκριθεί στις διαφορετικές ανάγκες και τον τρόπο ζωής κάθε ατόμου.</a:t>
            </a:r>
          </a:p>
          <a:p>
            <a:pPr marL="0" indent="273050">
              <a:buNone/>
              <a:defRPr/>
            </a:pPr>
            <a:r>
              <a:rPr lang="el-GR" sz="2600" dirty="0" smtClean="0"/>
              <a:t>Θα πρέπει να συμβάλλει στην υιοθέτηση υγιεινών συνηθειών διαβίωσης και να πετύχει μόνιμα οφέλη για τους ασκούμενούς του.</a:t>
            </a:r>
          </a:p>
          <a:p>
            <a:pPr marL="0" indent="273050">
              <a:buNone/>
              <a:defRPr/>
            </a:pPr>
            <a:r>
              <a:rPr lang="el-GR" sz="2600" dirty="0" smtClean="0"/>
              <a:t>Ένα σοβαρό πρόβλημα που έχει να αντιμετωπίσει είναι η ανομοιογένεια του πληθυσμού.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Ευθύνες για άλλους</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sz="2800" dirty="0" smtClean="0"/>
              <a:t>Με την αύξηση της ηλικίας αυξάνονται οι ανάγκες για βοήθεια από τρίτους. Οι ανάγκες αυτές μπορεί να είναι μικρές και να αφορούν βοήθεια κατά τη μετακίνηση και τα ψώνια ή ακόμη μεγαλύτερες και να αφορούν βοήθεια στην καθημερινή ατομική φροντίδα.</a:t>
            </a:r>
          </a:p>
          <a:p>
            <a:pPr marL="0" indent="0">
              <a:buNone/>
            </a:pPr>
            <a:r>
              <a:rPr lang="el-GR" sz="2800" dirty="0" smtClean="0"/>
              <a:t>Πολλές φορές τα άτομα που παρέχουν αυτή τη βοήθεια είναι ηλικιωμένοι και κυρίως γυναίκες (αδερφές, σύζυγοι).</a:t>
            </a:r>
          </a:p>
          <a:p>
            <a:pPr marL="0" indent="0">
              <a:buNone/>
            </a:pPr>
            <a:r>
              <a:rPr lang="el-GR" sz="2800" dirty="0" smtClean="0"/>
              <a:t>Επομένως πρέπει να λάβουμε υπ’ όψιν μας αυτές τις αυξημένες ευθύνες κάποιων ηλικιωμένων όταν προσπαθούμε να κατανοήσουμε τις ανάγκες τους.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2954</TotalTime>
  <Words>1324</Words>
  <Application>Microsoft Office PowerPoint</Application>
  <PresentationFormat>On-screen Show (4:3)</PresentationFormat>
  <Paragraphs>142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Θέμα του Office</vt:lpstr>
      <vt:lpstr>ΑΣΚΗΣΗ ΣΤΗΝ ΤΡΙΤΗ ΗΛΙΚΙΑ</vt:lpstr>
      <vt:lpstr>Άδειες Χρήσης</vt:lpstr>
      <vt:lpstr>Χρηματοδότηση</vt:lpstr>
      <vt:lpstr>Σκοποί  ενότητας</vt:lpstr>
      <vt:lpstr>Περιεχόμενα ενότητας</vt:lpstr>
      <vt:lpstr>Χρήση Διατάξεων</vt:lpstr>
      <vt:lpstr>Άσκηση και ψυχολογικές παράμετροι στην τρίτη ηλικία</vt:lpstr>
      <vt:lpstr>Κατανοώντας τους ηλικιωμένους ασκούμενους</vt:lpstr>
      <vt:lpstr>Ευθύνες για άλλους</vt:lpstr>
      <vt:lpstr>Ψυχικά ζητήματα</vt:lpstr>
      <vt:lpstr>Προσωπικότητα</vt:lpstr>
      <vt:lpstr>Γνωστική λειτουργία και ικανότητα μάθησης</vt:lpstr>
      <vt:lpstr>Παρακίνηση για άσκηση</vt:lpstr>
      <vt:lpstr>Καθοδήγηση για άσκηση</vt:lpstr>
      <vt:lpstr>Αντιμετώπιση αναγκών ενός ποικιλόμορφου πληθυσμού </vt:lpstr>
      <vt:lpstr>Οι λειτουργίες της άσκησης </vt:lpstr>
      <vt:lpstr>Βελτίωση και διατήρηση του fitness και της υγείας</vt:lpstr>
      <vt:lpstr>Βελτίωση και διατήρηση πνευματικής &amp; συναισθηματικής κατάστασης</vt:lpstr>
      <vt:lpstr>Βελτίωση του τρόπου ζωής</vt:lpstr>
      <vt:lpstr>Ιστορία επιτυχίας ...</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Vasiliki Zisi</cp:lastModifiedBy>
  <cp:revision>185</cp:revision>
  <dcterms:created xsi:type="dcterms:W3CDTF">2012-09-06T09:03:05Z</dcterms:created>
  <dcterms:modified xsi:type="dcterms:W3CDTF">2015-08-13T03:45:05Z</dcterms:modified>
</cp:coreProperties>
</file>