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257" r:id="rId3"/>
    <p:sldId id="259" r:id="rId4"/>
    <p:sldId id="261" r:id="rId5"/>
    <p:sldId id="262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97" r:id="rId23"/>
    <p:sldId id="298" r:id="rId24"/>
    <p:sldId id="299" r:id="rId25"/>
    <p:sldId id="300" r:id="rId26"/>
    <p:sldId id="301" r:id="rId27"/>
    <p:sldId id="302" r:id="rId28"/>
    <p:sldId id="303" r:id="rId29"/>
    <p:sldId id="304" r:id="rId30"/>
    <p:sldId id="305" r:id="rId31"/>
    <p:sldId id="306" r:id="rId32"/>
    <p:sldId id="307" r:id="rId33"/>
    <p:sldId id="308" r:id="rId34"/>
    <p:sldId id="309" r:id="rId35"/>
    <p:sldId id="310" r:id="rId36"/>
    <p:sldId id="311" r:id="rId37"/>
    <p:sldId id="312" r:id="rId38"/>
    <p:sldId id="313" r:id="rId39"/>
    <p:sldId id="314" r:id="rId40"/>
    <p:sldId id="280" r:id="rId41"/>
  </p:sldIdLst>
  <p:sldSz cx="9144000" cy="6858000" type="screen4x3"/>
  <p:notesSz cx="6858000" cy="9144000"/>
  <p:custDataLst>
    <p:tags r:id="rId43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24" autoAdjust="0"/>
    <p:restoredTop sz="99288" autoAdjust="0"/>
  </p:normalViewPr>
  <p:slideViewPr>
    <p:cSldViewPr>
      <p:cViewPr>
        <p:scale>
          <a:sx n="80" d="100"/>
          <a:sy n="80" d="100"/>
        </p:scale>
        <p:origin x="-1158" y="3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gs" Target="tags/tag1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16/2/2015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Εξηγήστε γιατί</a:t>
            </a:r>
            <a:r>
              <a:rPr lang="el-GR" baseline="0" dirty="0" smtClean="0"/>
              <a:t> το Βιογραφικό σας είναι  κατάλληλο</a:t>
            </a: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73AB3-456C-4AB2-9376-DE58A074C952}" type="slidenum">
              <a:rPr lang="el-GR" smtClean="0"/>
              <a:pPr/>
              <a:t>25</a:t>
            </a:fld>
            <a:endParaRPr lang="el-GR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europass.cedefop.europa.eu/el/documents/curriculum-vitae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Διοίκηση Ανθρώπινων πόρων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93406" y="3284984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b="1" dirty="0"/>
              <a:t>Ενότητα </a:t>
            </a:r>
            <a:r>
              <a:rPr lang="el-GR" sz="2800" b="1" dirty="0" smtClean="0"/>
              <a:t>8: </a:t>
            </a:r>
            <a:r>
              <a:rPr lang="el-GR" sz="2800" b="1" dirty="0" smtClean="0"/>
              <a:t>Βιογραφικό, </a:t>
            </a:r>
          </a:p>
          <a:p>
            <a:r>
              <a:rPr lang="el-GR" sz="2800" b="1" dirty="0" smtClean="0"/>
              <a:t>Ενότητα </a:t>
            </a:r>
            <a:r>
              <a:rPr lang="el-GR" sz="2800" b="1" dirty="0" smtClean="0"/>
              <a:t>9: </a:t>
            </a:r>
            <a:r>
              <a:rPr lang="el-GR" sz="2800" b="1" dirty="0" smtClean="0"/>
              <a:t>Συνέντευξη</a:t>
            </a:r>
          </a:p>
          <a:p>
            <a:r>
              <a:rPr lang="el-GR" sz="2800" b="1" smtClean="0"/>
              <a:t>Ενότητα </a:t>
            </a:r>
            <a:r>
              <a:rPr lang="el-GR" sz="2800" b="1" smtClean="0"/>
              <a:t>10</a:t>
            </a:r>
            <a:r>
              <a:rPr lang="el-GR" sz="2800" b="1" smtClean="0"/>
              <a:t>: </a:t>
            </a:r>
            <a:r>
              <a:rPr lang="el-GR" sz="2800" b="1" dirty="0" smtClean="0"/>
              <a:t>Συνοδευτική Επιστολή</a:t>
            </a:r>
          </a:p>
          <a:p>
            <a:endParaRPr lang="el-GR" sz="2400" dirty="0" smtClean="0"/>
          </a:p>
          <a:p>
            <a:r>
              <a:rPr lang="el-GR" sz="2800" dirty="0" smtClean="0"/>
              <a:t>Αθανάσιος Κουστέλιος</a:t>
            </a:r>
          </a:p>
          <a:p>
            <a:r>
              <a:rPr lang="el-GR" sz="2800" dirty="0" smtClean="0"/>
              <a:t>Τμήμα</a:t>
            </a:r>
            <a:r>
              <a:rPr lang="en-US" sz="2800" dirty="0" smtClean="0"/>
              <a:t> </a:t>
            </a:r>
            <a:r>
              <a:rPr lang="el-GR" sz="2800" dirty="0" smtClean="0"/>
              <a:t>Επιστήμης Φυσικής Αγωγής και Αθλητισμού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2151" y="5591191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657244" y="468279"/>
            <a:ext cx="7875196" cy="1303321"/>
            <a:chOff x="583004" y="468279"/>
            <a:chExt cx="7875196" cy="130332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1" name="Group 10"/>
            <p:cNvGrpSpPr/>
            <p:nvPr/>
          </p:nvGrpSpPr>
          <p:grpSpPr>
            <a:xfrm>
              <a:off x="583004" y="520290"/>
              <a:ext cx="4706844" cy="1224136"/>
              <a:chOff x="510996" y="520290"/>
              <a:chExt cx="4706844" cy="1224136"/>
            </a:xfrm>
          </p:grpSpPr>
          <p:pic>
            <p:nvPicPr>
              <p:cNvPr id="1032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99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1763688" y="831907"/>
                <a:ext cx="3454152" cy="576064"/>
              </a:xfrm>
              <a:prstGeom prst="rect">
                <a:avLst/>
              </a:prstGeom>
              <a:noFill/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026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04" y="5607520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5907088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Βιογραφικό Σημείωμα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Επαγγελματικό Προφίλ/Στόχος Καριέρας </a:t>
            </a:r>
            <a:endParaRPr lang="en-US" dirty="0" smtClean="0"/>
          </a:p>
          <a:p>
            <a:pPr>
              <a:buFont typeface="Courier New" pitchFamily="49" charset="0"/>
              <a:buChar char="o"/>
            </a:pPr>
            <a:r>
              <a:rPr lang="el-GR" sz="2400" dirty="0" smtClean="0"/>
              <a:t>Μια μικρή παράγραφος</a:t>
            </a:r>
          </a:p>
          <a:p>
            <a:pPr>
              <a:buFont typeface="Courier New" pitchFamily="49" charset="0"/>
              <a:buChar char="o"/>
            </a:pPr>
            <a:r>
              <a:rPr lang="el-GR" sz="2400" dirty="0" smtClean="0"/>
              <a:t>Π.χ.: Στελέχωση διοικητικής θέσης του τμήματος Ανθρωπίνου δυναμικού με σκοπό την επαγγελματική ανάπτυξη σε ένα ανταγωνιστικό και δυναμικά αναπτυσσόμενο περιβάλλον.</a:t>
            </a:r>
          </a:p>
          <a:p>
            <a:pPr>
              <a:buFont typeface="Courier New" pitchFamily="49" charset="0"/>
              <a:buChar char="o"/>
            </a:pPr>
            <a:r>
              <a:rPr lang="el-GR" sz="2400" dirty="0" smtClean="0"/>
              <a:t>Βεβαιωθείτε ότι υπάρχει συνάφεια με τη θέση και το υπόλοιπο Βιογραφικό </a:t>
            </a:r>
          </a:p>
          <a:p>
            <a:endParaRPr lang="el-GR" dirty="0"/>
          </a:p>
        </p:txBody>
      </p:sp>
      <p:pic>
        <p:nvPicPr>
          <p:cNvPr id="2050" name="Picture 2" descr="C:\Users\User\Desktop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4572008"/>
            <a:ext cx="2643206" cy="20717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24993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Βιογραφικό Σημείωμα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Τυπικά Προσόντα</a:t>
            </a:r>
          </a:p>
          <a:p>
            <a:pPr marL="900113" indent="-360363">
              <a:buFont typeface="Arial" pitchFamily="34" charset="0"/>
              <a:buChar char="•"/>
            </a:pPr>
            <a:r>
              <a:rPr lang="el-GR" dirty="0" smtClean="0"/>
              <a:t>Εκπαίδευση </a:t>
            </a:r>
          </a:p>
          <a:p>
            <a:pPr marL="1169988" indent="-450850" defTabSz="1169988">
              <a:buFont typeface="Wingdings" pitchFamily="2" charset="2"/>
              <a:buChar char="v"/>
            </a:pPr>
            <a:r>
              <a:rPr lang="el-GR" sz="2000" dirty="0" smtClean="0"/>
              <a:t>Ίδρυμα</a:t>
            </a:r>
          </a:p>
          <a:p>
            <a:pPr marL="1169988" indent="-450850" defTabSz="1169988">
              <a:buFont typeface="Wingdings" pitchFamily="2" charset="2"/>
              <a:buChar char="v"/>
            </a:pPr>
            <a:r>
              <a:rPr lang="el-GR" sz="2000" dirty="0" smtClean="0"/>
              <a:t>Χρονολογίες φοίτησης</a:t>
            </a:r>
          </a:p>
          <a:p>
            <a:pPr marL="1169988" indent="-450850" defTabSz="1169988">
              <a:buFont typeface="Wingdings" pitchFamily="2" charset="2"/>
              <a:buChar char="v"/>
            </a:pPr>
            <a:r>
              <a:rPr lang="el-GR" sz="2000" dirty="0" smtClean="0"/>
              <a:t>Σημαντικότερα Μαθήματα</a:t>
            </a:r>
          </a:p>
          <a:p>
            <a:pPr marL="900113" indent="-360363" algn="r">
              <a:buFont typeface="Arial" pitchFamily="34" charset="0"/>
              <a:buChar char="•"/>
            </a:pPr>
            <a:r>
              <a:rPr lang="el-GR" dirty="0" smtClean="0"/>
              <a:t>Επαγγελματική Εμπειρία</a:t>
            </a:r>
          </a:p>
          <a:p>
            <a:pPr marL="1169988" indent="-450850" algn="r" defTabSz="1169988">
              <a:buFont typeface="Wingdings" pitchFamily="2" charset="2"/>
              <a:buChar char="v"/>
            </a:pPr>
            <a:r>
              <a:rPr lang="el-GR" sz="2000" dirty="0" smtClean="0"/>
              <a:t>Οργανισμός </a:t>
            </a:r>
          </a:p>
          <a:p>
            <a:pPr marL="1169988" indent="-450850" algn="r" defTabSz="1169988">
              <a:buFont typeface="Wingdings" pitchFamily="2" charset="2"/>
              <a:buChar char="v"/>
            </a:pPr>
            <a:r>
              <a:rPr lang="el-GR" sz="2000" dirty="0" smtClean="0"/>
              <a:t>Διάρκεια εργασίας</a:t>
            </a:r>
          </a:p>
          <a:p>
            <a:pPr marL="1169988" indent="-450850" algn="r" defTabSz="1169988">
              <a:buFont typeface="Wingdings" pitchFamily="2" charset="2"/>
              <a:buChar char="v"/>
            </a:pPr>
            <a:r>
              <a:rPr lang="el-GR" sz="2000" dirty="0" smtClean="0"/>
              <a:t>Σημαντικότερες Ευθύνες</a:t>
            </a:r>
          </a:p>
          <a:p>
            <a:pPr marL="1169988" indent="-450850" defTabSz="1169988">
              <a:buFont typeface="Wingdings" pitchFamily="2" charset="2"/>
              <a:buChar char="v"/>
            </a:pPr>
            <a:endParaRPr lang="el-GR" sz="2000" dirty="0" smtClean="0"/>
          </a:p>
          <a:p>
            <a:pPr marL="1169988" indent="-450850" algn="ctr" defTabSz="1169988">
              <a:buNone/>
            </a:pPr>
            <a:r>
              <a:rPr lang="el-GR" sz="3200" dirty="0" smtClean="0"/>
              <a:t>Από το πιο πρόσφατο στο πιο παλιό</a:t>
            </a:r>
          </a:p>
          <a:p>
            <a:endParaRPr lang="el-GR" dirty="0" smtClean="0"/>
          </a:p>
          <a:p>
            <a:endParaRPr lang="el-GR" dirty="0"/>
          </a:p>
        </p:txBody>
      </p:sp>
      <p:pic>
        <p:nvPicPr>
          <p:cNvPr id="3074" name="Picture 2" descr="C:\Users\User\Desktop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3786190"/>
            <a:ext cx="1917845" cy="1762123"/>
          </a:xfrm>
          <a:prstGeom prst="rect">
            <a:avLst/>
          </a:prstGeom>
          <a:noFill/>
        </p:spPr>
      </p:pic>
      <p:pic>
        <p:nvPicPr>
          <p:cNvPr id="3076" name="Picture 4" descr="C:\Users\User\Desktop\images (4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1714488"/>
            <a:ext cx="2619375" cy="17430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99770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Βιογραφικό Σημείωμα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Προσωπικές, Επαγγελματικές Δεξιότητες</a:t>
            </a:r>
          </a:p>
          <a:p>
            <a:pPr>
              <a:buFont typeface="Wingdings" pitchFamily="2" charset="2"/>
              <a:buChar char="§"/>
            </a:pPr>
            <a:r>
              <a:rPr lang="el-GR" sz="2400" dirty="0" smtClean="0"/>
              <a:t>Σχέση με το περιεχόμενο του υπόλοιπου Βιογραφικού</a:t>
            </a:r>
          </a:p>
          <a:p>
            <a:pPr>
              <a:buFont typeface="Wingdings" pitchFamily="2" charset="2"/>
              <a:buChar char="§"/>
            </a:pPr>
            <a:r>
              <a:rPr lang="el-GR" sz="2400" dirty="0" smtClean="0"/>
              <a:t>Αναφορά σε Επαγγελματικές δεξιότητες οι οποίες έχουν σχέση με τη θέση εργασίας</a:t>
            </a:r>
          </a:p>
          <a:p>
            <a:pPr>
              <a:buFont typeface="Wingdings" pitchFamily="2" charset="2"/>
              <a:buChar char="§"/>
            </a:pPr>
            <a:r>
              <a:rPr lang="el-GR" sz="2400" dirty="0" smtClean="0"/>
              <a:t>Αναφορά στο πλαίσιο (</a:t>
            </a:r>
            <a:r>
              <a:rPr lang="en-US" sz="2400" dirty="0" smtClean="0"/>
              <a:t>Context</a:t>
            </a:r>
            <a:r>
              <a:rPr lang="el-GR" sz="2400" dirty="0" smtClean="0"/>
              <a:t>)</a:t>
            </a:r>
            <a:r>
              <a:rPr lang="en-US" sz="2400" dirty="0" smtClean="0"/>
              <a:t>, </a:t>
            </a:r>
            <a:r>
              <a:rPr lang="el-GR" sz="2400" dirty="0" smtClean="0"/>
              <a:t>στην ενέργεια (</a:t>
            </a:r>
            <a:r>
              <a:rPr lang="en-US" sz="2400" dirty="0" smtClean="0"/>
              <a:t>Action</a:t>
            </a:r>
            <a:r>
              <a:rPr lang="el-GR" sz="2400" dirty="0" smtClean="0"/>
              <a:t>)</a:t>
            </a:r>
            <a:r>
              <a:rPr lang="en-US" sz="2400" dirty="0" smtClean="0"/>
              <a:t> </a:t>
            </a:r>
            <a:r>
              <a:rPr lang="el-GR" sz="2400" dirty="0" smtClean="0"/>
              <a:t>και στο αποτέλεσμα (</a:t>
            </a:r>
            <a:r>
              <a:rPr lang="en-US" sz="2400" dirty="0" smtClean="0"/>
              <a:t>Result</a:t>
            </a:r>
            <a:r>
              <a:rPr lang="el-GR" sz="2400" dirty="0" smtClean="0"/>
              <a:t>)</a:t>
            </a:r>
          </a:p>
          <a:p>
            <a:endParaRPr lang="el-GR" dirty="0" smtClean="0"/>
          </a:p>
          <a:p>
            <a:endParaRPr lang="el-GR" dirty="0"/>
          </a:p>
        </p:txBody>
      </p:sp>
      <p:pic>
        <p:nvPicPr>
          <p:cNvPr id="4098" name="Picture 2" descr="C:\Users\User\Desktop\αρχείο λήψης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4214818"/>
            <a:ext cx="5857916" cy="25026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4326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Βιογραφικό Σημείωμα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l-GR" u="sng" dirty="0" smtClean="0"/>
              <a:t>10 Δημοφιλέστερες Επαγγελματικές Δεξιότητες</a:t>
            </a:r>
            <a:endParaRPr lang="en-US" u="sng" dirty="0" smtClean="0"/>
          </a:p>
          <a:p>
            <a:pPr marL="360363" indent="-360363">
              <a:buFont typeface="Wingdings" pitchFamily="2" charset="2"/>
              <a:buChar char="§"/>
            </a:pPr>
            <a:r>
              <a:rPr lang="el-GR" sz="2400" dirty="0" smtClean="0"/>
              <a:t>Επικοινωνία</a:t>
            </a:r>
          </a:p>
          <a:p>
            <a:pPr marL="360363" indent="-360363">
              <a:buFont typeface="Wingdings" pitchFamily="2" charset="2"/>
              <a:buChar char="§"/>
            </a:pPr>
            <a:r>
              <a:rPr lang="el-GR" sz="2400" dirty="0" smtClean="0"/>
              <a:t>Προσανατολισμός στα αποτελέσματα/επιτεύγματα</a:t>
            </a:r>
          </a:p>
          <a:p>
            <a:pPr marL="360363" indent="-360363">
              <a:buFont typeface="Wingdings" pitchFamily="2" charset="2"/>
              <a:buChar char="§"/>
            </a:pPr>
            <a:r>
              <a:rPr lang="el-GR" sz="2400" dirty="0" smtClean="0"/>
              <a:t>Επικέντρωση στον πελάτη</a:t>
            </a:r>
          </a:p>
          <a:p>
            <a:pPr marL="360363" indent="-360363">
              <a:buFont typeface="Wingdings" pitchFamily="2" charset="2"/>
              <a:buChar char="§"/>
            </a:pPr>
            <a:r>
              <a:rPr lang="el-GR" sz="2400" dirty="0" smtClean="0"/>
              <a:t>Ομαδική εργασία</a:t>
            </a:r>
          </a:p>
          <a:p>
            <a:pPr marL="360363" indent="-360363">
              <a:buFont typeface="Wingdings" pitchFamily="2" charset="2"/>
              <a:buChar char="§"/>
            </a:pPr>
            <a:r>
              <a:rPr lang="el-GR" sz="2400" dirty="0" smtClean="0"/>
              <a:t>Ηγεσία</a:t>
            </a:r>
          </a:p>
          <a:p>
            <a:pPr marL="360363" indent="-360363">
              <a:buFont typeface="Wingdings" pitchFamily="2" charset="2"/>
              <a:buChar char="§"/>
            </a:pPr>
            <a:r>
              <a:rPr lang="el-GR" sz="2400" dirty="0" smtClean="0"/>
              <a:t>Προγραμματισμός και οργάνωση</a:t>
            </a:r>
          </a:p>
          <a:p>
            <a:pPr marL="360363" indent="-360363">
              <a:buFont typeface="Wingdings" pitchFamily="2" charset="2"/>
              <a:buChar char="§"/>
            </a:pPr>
            <a:r>
              <a:rPr lang="el-GR" sz="2400" dirty="0" smtClean="0"/>
              <a:t>Κατανόηση επιχειρησιακού περιβάλλοντος</a:t>
            </a:r>
          </a:p>
          <a:p>
            <a:pPr marL="360363" indent="-360363">
              <a:buFont typeface="Wingdings" pitchFamily="2" charset="2"/>
              <a:buChar char="§"/>
            </a:pPr>
            <a:r>
              <a:rPr lang="el-GR" sz="2400" dirty="0" smtClean="0"/>
              <a:t>Ευελιξία / Προσαρμοστικότητα</a:t>
            </a:r>
          </a:p>
          <a:p>
            <a:pPr marL="360363" indent="-360363">
              <a:buFont typeface="Wingdings" pitchFamily="2" charset="2"/>
              <a:buChar char="§"/>
            </a:pPr>
            <a:r>
              <a:rPr lang="el-GR" sz="2400" dirty="0" smtClean="0"/>
              <a:t>Ανάπτυξη άλλων </a:t>
            </a:r>
          </a:p>
          <a:p>
            <a:pPr marL="360363" indent="-360363">
              <a:buFont typeface="Wingdings" pitchFamily="2" charset="2"/>
              <a:buChar char="§"/>
            </a:pPr>
            <a:r>
              <a:rPr lang="el-GR" sz="2400" dirty="0" smtClean="0"/>
              <a:t>Επίλυση προβλημάτων</a:t>
            </a:r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6640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Βιογραφικό Σημείωμα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428736"/>
            <a:ext cx="8229600" cy="4779963"/>
          </a:xfrm>
        </p:spPr>
        <p:txBody>
          <a:bodyPr/>
          <a:lstStyle/>
          <a:p>
            <a:r>
              <a:rPr lang="el-GR" dirty="0" smtClean="0"/>
              <a:t>Άλλες Γνώσεις, Δεξιότητες, Ενδιαφέροντα </a:t>
            </a:r>
          </a:p>
          <a:p>
            <a:pPr>
              <a:buFont typeface="Wingdings" pitchFamily="2" charset="2"/>
              <a:buChar char="§"/>
            </a:pPr>
            <a:r>
              <a:rPr lang="el-GR" sz="2400" dirty="0" smtClean="0"/>
              <a:t>Τεχνικές/Γνωστικές δεξιότητες </a:t>
            </a:r>
          </a:p>
          <a:p>
            <a:pPr>
              <a:buFont typeface="Wingdings" pitchFamily="2" charset="2"/>
              <a:buChar char="§"/>
            </a:pPr>
            <a:r>
              <a:rPr lang="el-GR" sz="2400" dirty="0" smtClean="0"/>
              <a:t>Π.χ.: Ξένες Γλώσσες, υπολογιστές κ.τ.λ.</a:t>
            </a:r>
          </a:p>
          <a:p>
            <a:pPr>
              <a:buFont typeface="Wingdings" pitchFamily="2" charset="2"/>
              <a:buChar char="§"/>
            </a:pPr>
            <a:r>
              <a:rPr lang="el-GR" sz="2400" dirty="0" smtClean="0"/>
              <a:t>Μην επαναλαμβάνεστε</a:t>
            </a:r>
          </a:p>
          <a:p>
            <a:pPr>
              <a:buFont typeface="Wingdings" pitchFamily="2" charset="2"/>
              <a:buChar char="§"/>
            </a:pPr>
            <a:r>
              <a:rPr lang="el-GR" sz="2400" dirty="0" smtClean="0"/>
              <a:t>Ενδιαφέροντα μόνο όσο σας κάνουν να</a:t>
            </a:r>
            <a:r>
              <a:rPr lang="en-US" sz="2400" dirty="0" smtClean="0"/>
              <a:t> </a:t>
            </a:r>
          </a:p>
          <a:p>
            <a:pPr indent="-7938">
              <a:buNone/>
            </a:pPr>
            <a:r>
              <a:rPr lang="el-GR" sz="2400" dirty="0" smtClean="0"/>
              <a:t>φαίνεστε ενδιαφέροντες  (π.χ. θέατρο, </a:t>
            </a:r>
            <a:endParaRPr lang="en-US" sz="2400" dirty="0" smtClean="0"/>
          </a:p>
          <a:p>
            <a:pPr indent="-7938">
              <a:buNone/>
            </a:pPr>
            <a:r>
              <a:rPr lang="el-GR" sz="2400" dirty="0" smtClean="0"/>
              <a:t>λογοτεχνία) και δεν προκαλούν αντιφάσεις  </a:t>
            </a:r>
            <a:endParaRPr lang="en-US" sz="2400" dirty="0" smtClean="0"/>
          </a:p>
          <a:p>
            <a:pPr indent="-7938">
              <a:buNone/>
            </a:pPr>
            <a:r>
              <a:rPr lang="el-GR" sz="2400" dirty="0" smtClean="0"/>
              <a:t>(π.χ. Κυνήγι). Κάποιο ιδιαίτερο ενδιαφέρον </a:t>
            </a:r>
            <a:endParaRPr lang="en-US" sz="2400" dirty="0" smtClean="0"/>
          </a:p>
          <a:p>
            <a:pPr indent="-7938">
              <a:buNone/>
            </a:pPr>
            <a:r>
              <a:rPr lang="el-GR" sz="2400" dirty="0" smtClean="0"/>
              <a:t>μπορεί να γίνει θέμα συζήτησης. </a:t>
            </a:r>
          </a:p>
          <a:p>
            <a:endParaRPr lang="el-GR" dirty="0"/>
          </a:p>
        </p:txBody>
      </p:sp>
      <p:pic>
        <p:nvPicPr>
          <p:cNvPr id="6146" name="Picture 2" descr="C:\Users\User\Desktop\juggcycle_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3702" y="3211320"/>
            <a:ext cx="2500298" cy="36466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2112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Βιογραφικό Σημείωμα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000" dirty="0" smtClean="0"/>
              <a:t>Παράδειγμα Γνώσεων και δεξιοτήτων για ΙΤ </a:t>
            </a:r>
            <a:r>
              <a:rPr lang="en-US" sz="2000" dirty="0" smtClean="0"/>
              <a:t>CV</a:t>
            </a:r>
          </a:p>
          <a:p>
            <a:pPr>
              <a:buNone/>
            </a:pPr>
            <a:r>
              <a:rPr lang="el-GR" sz="2000" dirty="0" smtClean="0"/>
              <a:t>Λειτουργικά Συστήματα : </a:t>
            </a:r>
            <a:r>
              <a:rPr lang="en-US" sz="2000" dirty="0" smtClean="0"/>
              <a:t>Windows, Linux, Unix </a:t>
            </a:r>
            <a:r>
              <a:rPr lang="el-GR" sz="2000" dirty="0" smtClean="0"/>
              <a:t>Εγκατάσταση και παραμετροποίηση</a:t>
            </a:r>
          </a:p>
          <a:p>
            <a:pPr>
              <a:buNone/>
            </a:pPr>
            <a:r>
              <a:rPr lang="el-GR" sz="2000" dirty="0" smtClean="0"/>
              <a:t>Προγραμματισμός </a:t>
            </a:r>
            <a:r>
              <a:rPr lang="en-US" sz="2000" dirty="0" smtClean="0"/>
              <a:t>: C, C++, C#, Java, Fortran, Visual Basic, Visual C#, Open GL</a:t>
            </a:r>
          </a:p>
          <a:p>
            <a:pPr>
              <a:buNone/>
            </a:pPr>
            <a:r>
              <a:rPr lang="el-GR" sz="2000" dirty="0" smtClean="0"/>
              <a:t>Επιστημονικές Εφαρμογές : </a:t>
            </a:r>
            <a:r>
              <a:rPr lang="en-US" sz="2000" dirty="0" err="1" smtClean="0"/>
              <a:t>Mathematica</a:t>
            </a:r>
            <a:r>
              <a:rPr lang="en-US" sz="2000" dirty="0" smtClean="0"/>
              <a:t>, SPSS, R </a:t>
            </a:r>
          </a:p>
          <a:p>
            <a:pPr>
              <a:buNone/>
            </a:pPr>
            <a:r>
              <a:rPr lang="el-GR" sz="2000" dirty="0" smtClean="0"/>
              <a:t>Διαχείριση : </a:t>
            </a:r>
            <a:r>
              <a:rPr lang="en-US" sz="2000" dirty="0" smtClean="0"/>
              <a:t>Apache, Apache Tomcat, Windows Server</a:t>
            </a:r>
          </a:p>
          <a:p>
            <a:pPr>
              <a:buNone/>
            </a:pPr>
            <a:r>
              <a:rPr lang="el-GR" sz="2000" dirty="0" smtClean="0"/>
              <a:t>Δίκτυα: Σχεδιασμός δικτύου, Διαχείριση </a:t>
            </a:r>
            <a:r>
              <a:rPr lang="en-US" sz="2000" dirty="0" smtClean="0"/>
              <a:t>Cisco routers, TCP/IP Web</a:t>
            </a:r>
          </a:p>
          <a:p>
            <a:pPr>
              <a:buNone/>
            </a:pPr>
            <a:r>
              <a:rPr lang="en-US" sz="2000" dirty="0" smtClean="0"/>
              <a:t>Design: HTML, PHP, Perl, </a:t>
            </a:r>
            <a:r>
              <a:rPr lang="el-GR" sz="2000" dirty="0" smtClean="0"/>
              <a:t>Χρήση και παραμετροποίηση </a:t>
            </a:r>
            <a:r>
              <a:rPr lang="en-US" sz="2000" dirty="0" smtClean="0"/>
              <a:t> </a:t>
            </a:r>
            <a:r>
              <a:rPr lang="en-US" sz="2000" dirty="0" err="1" smtClean="0"/>
              <a:t>Joomla</a:t>
            </a:r>
            <a:endParaRPr lang="en-US" sz="2000" dirty="0" smtClean="0"/>
          </a:p>
          <a:p>
            <a:pPr>
              <a:buNone/>
            </a:pPr>
            <a:r>
              <a:rPr lang="el-GR" sz="2000" dirty="0" smtClean="0"/>
              <a:t>Βάσεις δεδομένων: Σχεσιακές (</a:t>
            </a:r>
            <a:r>
              <a:rPr lang="en-US" sz="2000" dirty="0" smtClean="0"/>
              <a:t>RDBMS</a:t>
            </a:r>
            <a:r>
              <a:rPr lang="el-GR" sz="2000" dirty="0" smtClean="0"/>
              <a:t>)</a:t>
            </a:r>
            <a:r>
              <a:rPr lang="en-US" sz="2000" dirty="0" smtClean="0"/>
              <a:t>, SQL Server, My SQL, </a:t>
            </a:r>
            <a:r>
              <a:rPr lang="el-GR" sz="2000" dirty="0" smtClean="0"/>
              <a:t>Θεωρητική σχεδίαση – </a:t>
            </a:r>
            <a:r>
              <a:rPr lang="el-GR" sz="2000" dirty="0" err="1" smtClean="0"/>
              <a:t>κανονικοποίηση</a:t>
            </a:r>
            <a:endParaRPr lang="el-GR" sz="2000" dirty="0" smtClean="0"/>
          </a:p>
          <a:p>
            <a:pPr>
              <a:buNone/>
            </a:pPr>
            <a:endParaRPr lang="el-GR" sz="2000" dirty="0" smtClean="0"/>
          </a:p>
          <a:p>
            <a:pPr>
              <a:buNone/>
            </a:pPr>
            <a:r>
              <a:rPr lang="el-GR" sz="2000" dirty="0" smtClean="0"/>
              <a:t>Κ.τ.λ.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8708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Βιογραφικό Σημείωμα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Σεμινάρια / Επιμορφώσεις</a:t>
            </a:r>
          </a:p>
          <a:p>
            <a:pPr>
              <a:buFont typeface="Wingdings" pitchFamily="2" charset="2"/>
              <a:buChar char="§"/>
            </a:pPr>
            <a:r>
              <a:rPr lang="el-GR" sz="2400" dirty="0" smtClean="0"/>
              <a:t>Μικρή έκταση ενότητας</a:t>
            </a:r>
          </a:p>
          <a:p>
            <a:pPr>
              <a:buFont typeface="Wingdings" pitchFamily="2" charset="2"/>
              <a:buChar char="§"/>
            </a:pPr>
            <a:r>
              <a:rPr lang="el-GR" sz="2400" dirty="0" smtClean="0"/>
              <a:t>Μόνο όσα σχετίζονται με το αντικείμενο</a:t>
            </a:r>
          </a:p>
          <a:p>
            <a:r>
              <a:rPr lang="el-GR" dirty="0" smtClean="0"/>
              <a:t>Συστάσεις</a:t>
            </a:r>
          </a:p>
          <a:p>
            <a:pPr>
              <a:buFont typeface="Wingdings" pitchFamily="2" charset="2"/>
              <a:buChar char="§"/>
            </a:pPr>
            <a:r>
              <a:rPr lang="el-GR" sz="2400" dirty="0" smtClean="0"/>
              <a:t>Στοιχεία επικοινωνίας με τη σύσταση</a:t>
            </a:r>
          </a:p>
          <a:p>
            <a:pPr>
              <a:buFont typeface="Wingdings" pitchFamily="2" charset="2"/>
              <a:buChar char="§"/>
            </a:pPr>
            <a:r>
              <a:rPr lang="el-GR" sz="2400" dirty="0" smtClean="0"/>
              <a:t>Απαραίτητη η έγκριση </a:t>
            </a:r>
          </a:p>
          <a:p>
            <a:pPr>
              <a:buFont typeface="Wingdings" pitchFamily="2" charset="2"/>
              <a:buChar char="§"/>
            </a:pPr>
            <a:r>
              <a:rPr lang="el-GR" sz="2400" dirty="0" smtClean="0"/>
              <a:t>Συστάσεις ικανοτήτων αλλά και χαρακτήρα</a:t>
            </a:r>
          </a:p>
          <a:p>
            <a:pPr>
              <a:buFont typeface="Wingdings" pitchFamily="2" charset="2"/>
              <a:buChar char="§"/>
            </a:pPr>
            <a:r>
              <a:rPr lang="el-GR" sz="2400" dirty="0" smtClean="0"/>
              <a:t>Συνήθως μία επαγγελματική , μία ακαδημαϊκή</a:t>
            </a:r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863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Βιογραφικό Σημείωμα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Γενική εικόνα Βιογραφικού</a:t>
            </a:r>
          </a:p>
          <a:p>
            <a:pPr>
              <a:buFont typeface="Wingdings" pitchFamily="2" charset="2"/>
              <a:buChar char="§"/>
            </a:pPr>
            <a:r>
              <a:rPr lang="el-GR" sz="2400" dirty="0" smtClean="0"/>
              <a:t>Γραμματικά, συντακτικά και λάθη στίξης</a:t>
            </a:r>
          </a:p>
          <a:p>
            <a:pPr>
              <a:buFont typeface="Wingdings" pitchFamily="2" charset="2"/>
              <a:buChar char="§"/>
            </a:pPr>
            <a:r>
              <a:rPr lang="el-GR" sz="2400" dirty="0" smtClean="0"/>
              <a:t>Μην χρησιμοποιείται φωτογραφία αν δεν σας ζητηθεί</a:t>
            </a:r>
          </a:p>
          <a:p>
            <a:pPr>
              <a:buFont typeface="Wingdings" pitchFamily="2" charset="2"/>
              <a:buChar char="§"/>
            </a:pPr>
            <a:r>
              <a:rPr lang="el-GR" sz="2400" dirty="0" smtClean="0"/>
              <a:t>Μην χρησιμοποιείται λεπτομέρειες που δεν αφορούν στη θέση</a:t>
            </a:r>
          </a:p>
          <a:p>
            <a:pPr>
              <a:buFont typeface="Wingdings" pitchFamily="2" charset="2"/>
              <a:buChar char="§"/>
            </a:pPr>
            <a:r>
              <a:rPr lang="el-GR" sz="2400" dirty="0" smtClean="0"/>
              <a:t>Μην χρησιμοποιείται μεγάλες προτάσεις</a:t>
            </a:r>
          </a:p>
          <a:p>
            <a:pPr>
              <a:buFont typeface="Wingdings" pitchFamily="2" charset="2"/>
              <a:buChar char="§"/>
            </a:pPr>
            <a:r>
              <a:rPr lang="el-GR" sz="2400" dirty="0" smtClean="0"/>
              <a:t>Δημιουργήστε μία επαγγελματική διεύθυνση </a:t>
            </a:r>
            <a:r>
              <a:rPr lang="en-US" sz="2400" dirty="0" smtClean="0"/>
              <a:t>e-mail</a:t>
            </a:r>
          </a:p>
          <a:p>
            <a:pPr>
              <a:buFont typeface="Wingdings" pitchFamily="2" charset="2"/>
              <a:buChar char="§"/>
            </a:pPr>
            <a:r>
              <a:rPr lang="el-GR" sz="2400" dirty="0" smtClean="0"/>
              <a:t>Μην μπερδεύεται τις ευθύνες με τα επιτεύγματα</a:t>
            </a:r>
          </a:p>
          <a:p>
            <a:pPr>
              <a:buFont typeface="Wingdings" pitchFamily="2" charset="2"/>
              <a:buChar char="§"/>
            </a:pPr>
            <a:r>
              <a:rPr lang="el-GR" sz="2400" dirty="0" smtClean="0"/>
              <a:t>Κρατήστε ένα σοβαρό και επαγγελματικό ύφος</a:t>
            </a:r>
            <a:endParaRPr lang="en-US" sz="2400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07651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Βιογραφικό Σημείωμα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Γενική εικόνα Βιογραφικού</a:t>
            </a:r>
          </a:p>
          <a:p>
            <a:pPr>
              <a:buFont typeface="Wingdings" pitchFamily="2" charset="2"/>
              <a:buChar char="§"/>
            </a:pPr>
            <a:r>
              <a:rPr lang="el-GR" sz="2400" dirty="0" smtClean="0"/>
              <a:t>Έως 2 Σελίδες Α4</a:t>
            </a:r>
          </a:p>
          <a:p>
            <a:pPr>
              <a:buFont typeface="Wingdings" pitchFamily="2" charset="2"/>
              <a:buChar char="§"/>
            </a:pPr>
            <a:r>
              <a:rPr lang="el-GR" sz="2400" dirty="0" smtClean="0"/>
              <a:t>Οι σημαντικότερες λεπτομέρειες στην πρώτη σελίδα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hlinkClick r:id="rId2"/>
              </a:rPr>
              <a:t>Europass</a:t>
            </a:r>
            <a:r>
              <a:rPr lang="en-US" sz="2400" dirty="0" smtClean="0"/>
              <a:t> </a:t>
            </a:r>
          </a:p>
          <a:p>
            <a:pPr>
              <a:buFont typeface="Wingdings" pitchFamily="2" charset="2"/>
              <a:buChar char="§"/>
            </a:pPr>
            <a:r>
              <a:rPr lang="el-GR" sz="2400" dirty="0" smtClean="0"/>
              <a:t>Πρότυπα Βιογραφικά - </a:t>
            </a:r>
            <a:r>
              <a:rPr lang="en-US" sz="2400" dirty="0" smtClean="0"/>
              <a:t>Times New Roman 12</a:t>
            </a:r>
            <a:endParaRPr lang="el-GR" sz="2400" dirty="0" smtClean="0"/>
          </a:p>
          <a:p>
            <a:pPr>
              <a:buFont typeface="Wingdings" pitchFamily="2" charset="2"/>
              <a:buChar char="§"/>
            </a:pPr>
            <a:r>
              <a:rPr lang="el-GR" sz="2400" dirty="0" smtClean="0"/>
              <a:t>Σε περίπτωση Ξενόγλωσσου Βιογραφικού προχωρήστε σε δόμηση στην γλώσσα ενδιαφέροντος – ΌΧΙ ΑΠΛΗ ΜΕΤΑΦΡΑΣΗ</a:t>
            </a:r>
            <a:endParaRPr lang="en-US" sz="2400" dirty="0" smtClean="0"/>
          </a:p>
          <a:p>
            <a:endParaRPr lang="el-GR" dirty="0" smtClean="0"/>
          </a:p>
          <a:p>
            <a:pPr>
              <a:buFont typeface="Wingdings" pitchFamily="2" charset="2"/>
              <a:buChar char="§"/>
            </a:pPr>
            <a:endParaRPr lang="en-US" sz="2400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72838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Προσοχή στα λάθη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b="1" dirty="0"/>
              <a:t>Τυπογραφικά και ορθογραφικά λάθη</a:t>
            </a:r>
            <a:r>
              <a:rPr lang="el-GR" b="1" dirty="0" smtClean="0"/>
              <a:t>!</a:t>
            </a:r>
          </a:p>
          <a:p>
            <a:pPr eaLnBrk="1" hangingPunct="1"/>
            <a:r>
              <a:rPr lang="el-GR" altLang="en-US" b="1" dirty="0" smtClean="0"/>
              <a:t>Αοριστίες</a:t>
            </a:r>
          </a:p>
          <a:p>
            <a:pPr eaLnBrk="1" hangingPunct="1"/>
            <a:r>
              <a:rPr lang="el-GR" altLang="en-US" b="1" dirty="0" smtClean="0"/>
              <a:t>Ένα για όλους ;</a:t>
            </a:r>
          </a:p>
          <a:p>
            <a:pPr eaLnBrk="1" hangingPunct="1"/>
            <a:r>
              <a:rPr lang="el-GR" b="1" dirty="0"/>
              <a:t>Μακρόσυρτες εκφράσεις – Λιγοστές πληροφορίες</a:t>
            </a:r>
            <a:r>
              <a:rPr lang="el-GR" b="1" dirty="0" smtClean="0"/>
              <a:t>!</a:t>
            </a:r>
          </a:p>
          <a:p>
            <a:pPr eaLnBrk="1" hangingPunct="1"/>
            <a:r>
              <a:rPr lang="el-GR" altLang="en-US" b="1" dirty="0" smtClean="0"/>
              <a:t>Αντιαισθητική εμφάνιση </a:t>
            </a:r>
          </a:p>
          <a:p>
            <a:pPr eaLnBrk="1" hangingPunct="1"/>
            <a:r>
              <a:rPr lang="el-GR" altLang="en-US" b="1" dirty="0" smtClean="0"/>
              <a:t>Κουραστικό</a:t>
            </a:r>
          </a:p>
          <a:p>
            <a:pPr eaLnBrk="1" hangingPunct="1"/>
            <a:r>
              <a:rPr lang="el-GR" altLang="en-US" b="1" dirty="0" smtClean="0"/>
              <a:t>Πολλές συντομογραφίες</a:t>
            </a:r>
          </a:p>
          <a:p>
            <a:pPr eaLnBrk="1" hangingPunct="1"/>
            <a:r>
              <a:rPr lang="el-GR" altLang="en-US" b="1" dirty="0" smtClean="0"/>
              <a:t>Λάθος στοιχεία επικοινωνίας </a:t>
            </a:r>
          </a:p>
          <a:p>
            <a:pPr eaLnBrk="1" hangingPunct="1"/>
            <a:r>
              <a:rPr lang="el-GR" altLang="en-US" b="1" dirty="0" smtClean="0"/>
              <a:t>ΨΕΥΔΗ ΣΤΟΙΧΕΙΑ !!!!!!!!!!</a:t>
            </a:r>
          </a:p>
          <a:p>
            <a:pPr eaLnBrk="1" hangingPunct="1"/>
            <a:endParaRPr lang="el-GR" altLang="en-US" dirty="0" smtClean="0"/>
          </a:p>
          <a:p>
            <a:pPr eaLnBrk="1" hangingPunct="1">
              <a:buFont typeface="Wingdings" pitchFamily="2" charset="2"/>
              <a:buChar char="§"/>
            </a:pPr>
            <a:endParaRPr lang="en-US" altLang="en-US" sz="2400" dirty="0" smtClean="0"/>
          </a:p>
          <a:p>
            <a:pPr eaLnBrk="1" hangingPunct="1"/>
            <a:endParaRPr lang="el-GR" altLang="en-US" dirty="0" smtClean="0"/>
          </a:p>
          <a:p>
            <a:pPr eaLnBrk="1" hangingPunct="1"/>
            <a:endParaRPr lang="el-GR" altLang="en-US" dirty="0" smtClean="0"/>
          </a:p>
          <a:p>
            <a:pPr eaLnBrk="1" hangingPunct="1"/>
            <a:endParaRPr lang="el-GR" altLang="en-US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717032"/>
            <a:ext cx="2379372" cy="2357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533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l-GR" sz="2800" dirty="0" smtClean="0"/>
              <a:t>Το παρόν εκπαιδευτικό υλικό υπόκειται σε</a:t>
            </a:r>
            <a:r>
              <a:rPr lang="en-US" sz="2800" dirty="0" smtClean="0"/>
              <a:t> </a:t>
            </a:r>
            <a:r>
              <a:rPr lang="el-GR" sz="2800" dirty="0" smtClean="0"/>
              <a:t>άδειες χρήσης </a:t>
            </a:r>
            <a:r>
              <a:rPr lang="en-US" sz="2800" dirty="0" smtClean="0"/>
              <a:t>Creative Commons. </a:t>
            </a:r>
          </a:p>
          <a:p>
            <a:pPr algn="l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</a:t>
            </a:fld>
            <a:endParaRPr lang="el-GR" dirty="0"/>
          </a:p>
        </p:txBody>
      </p:sp>
      <p:pic>
        <p:nvPicPr>
          <p:cNvPr id="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86916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Θυμηθείτε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 smtClean="0"/>
              <a:t>Γιατί Ξεχωρίζετε ;</a:t>
            </a:r>
            <a:endParaRPr lang="en-US" sz="2400" dirty="0" smtClean="0"/>
          </a:p>
          <a:p>
            <a:endParaRPr lang="en-US" sz="2400" dirty="0" smtClean="0"/>
          </a:p>
          <a:p>
            <a:pPr>
              <a:buNone/>
            </a:pPr>
            <a:r>
              <a:rPr lang="el-GR" sz="2400" dirty="0" smtClean="0"/>
              <a:t> </a:t>
            </a:r>
            <a:endParaRPr lang="en-US" sz="2400" dirty="0" smtClean="0"/>
          </a:p>
          <a:p>
            <a:pPr>
              <a:buNone/>
            </a:pPr>
            <a:endParaRPr lang="el-GR" dirty="0" smtClean="0"/>
          </a:p>
          <a:p>
            <a:pPr>
              <a:buFont typeface="Wingdings" pitchFamily="2" charset="2"/>
              <a:buChar char="§"/>
            </a:pPr>
            <a:endParaRPr lang="en-US" sz="2400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  <p:pic>
        <p:nvPicPr>
          <p:cNvPr id="7170" name="Picture 2" descr="C:\Users\User\Desktop\images (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96918" y="2285992"/>
            <a:ext cx="4101056" cy="30718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684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Θυμηθείτε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 smtClean="0"/>
              <a:t>Τι αντιλαμβάνεται κάποιος όταν διαβάζει το Βιογραφικό σας ; </a:t>
            </a:r>
            <a:endParaRPr lang="en-US" sz="2400" dirty="0" smtClean="0"/>
          </a:p>
          <a:p>
            <a:endParaRPr lang="el-GR" dirty="0" smtClean="0"/>
          </a:p>
          <a:p>
            <a:pPr>
              <a:buFont typeface="Wingdings" pitchFamily="2" charset="2"/>
              <a:buChar char="§"/>
            </a:pPr>
            <a:endParaRPr lang="en-US" sz="2400" dirty="0" smtClean="0"/>
          </a:p>
          <a:p>
            <a:endParaRPr lang="el-GR" dirty="0" smtClean="0"/>
          </a:p>
          <a:p>
            <a:pPr lvl="8"/>
            <a:endParaRPr lang="el-GR" dirty="0" smtClean="0"/>
          </a:p>
          <a:p>
            <a:endParaRPr lang="en-US" dirty="0" smtClean="0"/>
          </a:p>
          <a:p>
            <a:endParaRPr lang="en-US" dirty="0" smtClean="0"/>
          </a:p>
          <a:p>
            <a:pPr algn="ctr">
              <a:buNone/>
            </a:pPr>
            <a:r>
              <a:rPr lang="el-GR" dirty="0" smtClean="0"/>
              <a:t>Ή </a:t>
            </a:r>
            <a:endParaRPr lang="el-GR" dirty="0"/>
          </a:p>
        </p:txBody>
      </p:sp>
      <p:pic>
        <p:nvPicPr>
          <p:cNvPr id="8194" name="Picture 2" descr="C:\Users\User\Desktop\αρχείο λήψης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714620"/>
            <a:ext cx="3352091" cy="2143140"/>
          </a:xfrm>
          <a:prstGeom prst="rect">
            <a:avLst/>
          </a:prstGeom>
          <a:noFill/>
        </p:spPr>
      </p:pic>
      <p:pic>
        <p:nvPicPr>
          <p:cNvPr id="8195" name="Picture 3" descr="C:\Users\User\Desktop\images (6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3974553"/>
            <a:ext cx="2619377" cy="22024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1007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Βιογραφικό Σημείωμα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sz="9600" dirty="0" smtClean="0"/>
              <a:t>SOS </a:t>
            </a:r>
          </a:p>
          <a:p>
            <a:pPr algn="ctr">
              <a:buNone/>
            </a:pPr>
            <a:r>
              <a:rPr lang="en-US" sz="6600" dirty="0" smtClean="0"/>
              <a:t>2</a:t>
            </a:r>
            <a:r>
              <a:rPr lang="el-GR" sz="6600" baseline="30000" dirty="0" smtClean="0"/>
              <a:t>η</a:t>
            </a:r>
            <a:r>
              <a:rPr lang="el-GR" sz="6600" dirty="0" smtClean="0"/>
              <a:t> Ανάγνωση </a:t>
            </a:r>
            <a:endParaRPr lang="en-US" sz="6600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5656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Συνοδευτική Επιστολή (</a:t>
            </a:r>
            <a:r>
              <a:rPr lang="en-US" dirty="0" smtClean="0"/>
              <a:t>Cover Letter/ Motivation Letter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2 είδη</a:t>
            </a:r>
            <a:endParaRPr lang="en-US" dirty="0" smtClean="0"/>
          </a:p>
          <a:p>
            <a:pPr>
              <a:buFont typeface="Wingdings" pitchFamily="2" charset="2"/>
              <a:buChar char="§"/>
            </a:pPr>
            <a:r>
              <a:rPr lang="el-GR" sz="2000" dirty="0" smtClean="0"/>
              <a:t>Ακαδημαϊκή – Επαγγελματική</a:t>
            </a:r>
          </a:p>
          <a:p>
            <a:pPr>
              <a:buFont typeface="Wingdings" pitchFamily="2" charset="2"/>
              <a:buChar char="§"/>
            </a:pPr>
            <a:endParaRPr lang="el-GR" sz="2000" dirty="0" smtClean="0"/>
          </a:p>
          <a:p>
            <a:r>
              <a:rPr lang="el-GR" dirty="0" smtClean="0"/>
              <a:t>3 βασικές παράγραφοι</a:t>
            </a:r>
          </a:p>
          <a:p>
            <a:pPr>
              <a:buFont typeface="Wingdings" pitchFamily="2" charset="2"/>
              <a:buChar char="§"/>
            </a:pPr>
            <a:r>
              <a:rPr lang="el-GR" sz="2000" dirty="0" smtClean="0"/>
              <a:t>Εισαγωγή </a:t>
            </a:r>
          </a:p>
          <a:p>
            <a:pPr>
              <a:buFont typeface="Wingdings" pitchFamily="2" charset="2"/>
              <a:buChar char="§"/>
            </a:pPr>
            <a:r>
              <a:rPr lang="el-GR" sz="2000" dirty="0" smtClean="0"/>
              <a:t>Γιατί Θέλω</a:t>
            </a:r>
          </a:p>
          <a:p>
            <a:pPr>
              <a:buFont typeface="Wingdings" pitchFamily="2" charset="2"/>
              <a:buChar char="§"/>
            </a:pPr>
            <a:r>
              <a:rPr lang="el-GR" sz="2000" dirty="0" smtClean="0"/>
              <a:t>Γιατί Ταιριάζω</a:t>
            </a:r>
          </a:p>
        </p:txBody>
      </p:sp>
      <p:pic>
        <p:nvPicPr>
          <p:cNvPr id="9218" name="Picture 2" descr="C:\Users\User\Desktop\sinodeytiki-epistol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3357562"/>
            <a:ext cx="3345426" cy="22145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7363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Συνοδευτική Επιστολή (</a:t>
            </a:r>
            <a:r>
              <a:rPr lang="en-US" dirty="0" smtClean="0"/>
              <a:t>Cover Letter/ Motivation Letter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Περιγραφή ιδιαιτέρων δεξιοτήτων</a:t>
            </a:r>
          </a:p>
          <a:p>
            <a:pPr>
              <a:buFont typeface="Wingdings" pitchFamily="2" charset="2"/>
              <a:buChar char="§"/>
            </a:pPr>
            <a:r>
              <a:rPr lang="el-GR" sz="2400" dirty="0" smtClean="0"/>
              <a:t>Σύνδεση με πράξεις και εμπειρίες</a:t>
            </a:r>
          </a:p>
          <a:p>
            <a:r>
              <a:rPr lang="el-GR" dirty="0" smtClean="0"/>
              <a:t>Επίδειξη ενημέρωσης</a:t>
            </a:r>
          </a:p>
          <a:p>
            <a:pPr>
              <a:buFont typeface="Wingdings" pitchFamily="2" charset="2"/>
              <a:buChar char="§"/>
            </a:pPr>
            <a:r>
              <a:rPr lang="el-GR" sz="2400" dirty="0" smtClean="0"/>
              <a:t>Γνωρίζεται τον οργανισμό στον οποίο απευθύνεστε;</a:t>
            </a:r>
          </a:p>
          <a:p>
            <a:r>
              <a:rPr lang="el-GR" dirty="0" smtClean="0"/>
              <a:t>Επεξήγηση χρονικών κενών και αποχώρησης από την τελευταία εργασία</a:t>
            </a:r>
          </a:p>
          <a:p>
            <a:r>
              <a:rPr lang="el-GR" dirty="0" smtClean="0"/>
              <a:t>Πρόσκληση επικοινωνίας </a:t>
            </a:r>
          </a:p>
          <a:p>
            <a:pPr>
              <a:buNone/>
            </a:pPr>
            <a:r>
              <a:rPr lang="el-GR" dirty="0" smtClean="0"/>
              <a:t>ΠΡΟΣΟΧΗ ΣΤΑ ΛΑΘΗ!!!!!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51040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Προσοχή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Απευθυνθείτε στον υπεύθυνο </a:t>
            </a:r>
          </a:p>
          <a:p>
            <a:r>
              <a:rPr lang="el-GR" dirty="0" smtClean="0"/>
              <a:t>Μην αναπαράγετε το Βιογραφικό σας</a:t>
            </a:r>
          </a:p>
          <a:p>
            <a:r>
              <a:rPr lang="el-GR" dirty="0" smtClean="0"/>
              <a:t>Μην υπερβάλλεται </a:t>
            </a:r>
          </a:p>
          <a:p>
            <a:r>
              <a:rPr lang="el-GR" dirty="0" smtClean="0"/>
              <a:t>Δείξτε ότι έχετε κάνει την έρευνά σας</a:t>
            </a:r>
          </a:p>
          <a:p>
            <a:r>
              <a:rPr lang="el-GR" dirty="0" smtClean="0"/>
              <a:t>Κλείστε με την προοπτική μελλοντικής δράσης</a:t>
            </a:r>
          </a:p>
          <a:p>
            <a:r>
              <a:rPr lang="el-GR" dirty="0" smtClean="0"/>
              <a:t>Όχι πάνω από μία σελίδα</a:t>
            </a:r>
          </a:p>
          <a:p>
            <a:r>
              <a:rPr lang="el-GR" dirty="0" smtClean="0"/>
              <a:t>Δείξτε ότι είσαστε ο κατάλληλος για τη θέση</a:t>
            </a:r>
          </a:p>
        </p:txBody>
      </p:sp>
    </p:spTree>
    <p:extLst>
      <p:ext uri="{BB962C8B-B14F-4D97-AF65-F5344CB8AC3E}">
        <p14:creationId xmlns:p14="http://schemas.microsoft.com/office/powerpoint/2010/main" val="415348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Συνοδευτική Επιστολή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sz="9600" dirty="0" smtClean="0"/>
              <a:t>SOS </a:t>
            </a:r>
          </a:p>
          <a:p>
            <a:pPr algn="ctr">
              <a:buNone/>
            </a:pPr>
            <a:r>
              <a:rPr lang="en-US" sz="6600" dirty="0" smtClean="0"/>
              <a:t>2</a:t>
            </a:r>
            <a:r>
              <a:rPr lang="el-GR" sz="6600" baseline="30000" dirty="0" smtClean="0"/>
              <a:t>η</a:t>
            </a:r>
            <a:r>
              <a:rPr lang="el-GR" sz="6600" dirty="0" smtClean="0"/>
              <a:t> Ανάγνωση </a:t>
            </a:r>
            <a:endParaRPr lang="en-US" sz="6600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75990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Και όλα αυτά για να οδηγηθείτε στη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l-GR" sz="8800" b="1" dirty="0" smtClean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ctr">
              <a:buNone/>
            </a:pPr>
            <a:r>
              <a:rPr lang="el-GR" sz="8800" b="1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ΣΥΝΕΝΤΕΥΞΗ</a:t>
            </a:r>
          </a:p>
        </p:txBody>
      </p:sp>
    </p:spTree>
    <p:extLst>
      <p:ext uri="{BB962C8B-B14F-4D97-AF65-F5344CB8AC3E}">
        <p14:creationId xmlns:p14="http://schemas.microsoft.com/office/powerpoint/2010/main" val="1317807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Συνέντευξη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l-GR" dirty="0" smtClean="0"/>
              <a:t>Πρώτη επαφή με την εταιρία και τους πιθανούς μελλοντικούς εργοδότες!</a:t>
            </a:r>
          </a:p>
          <a:p>
            <a:pPr algn="ctr"/>
            <a:endParaRPr lang="el-GR" dirty="0" smtClean="0"/>
          </a:p>
          <a:p>
            <a:pPr algn="ctr">
              <a:buNone/>
            </a:pPr>
            <a:r>
              <a:rPr lang="el-GR" dirty="0" smtClean="0"/>
              <a:t>Πως θα κάνετε την καλύτερη εντύπωση</a:t>
            </a:r>
          </a:p>
          <a:p>
            <a:pPr algn="ctr">
              <a:buNone/>
            </a:pPr>
            <a:endParaRPr lang="el-GR" dirty="0" smtClean="0"/>
          </a:p>
          <a:p>
            <a:pPr algn="ctr">
              <a:buNone/>
            </a:pPr>
            <a:endParaRPr lang="el-GR" dirty="0"/>
          </a:p>
        </p:txBody>
      </p:sp>
      <p:pic>
        <p:nvPicPr>
          <p:cNvPr id="10242" name="Picture 2" descr="C:\Users\User\Desktop\images (7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4143380"/>
            <a:ext cx="5857916" cy="22836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64822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Συνέντευξη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l-GR" dirty="0" smtClean="0"/>
              <a:t>Από το πρώτο τηλεφώνημα μέχρι την είσοδο στον Οργανισμό</a:t>
            </a:r>
          </a:p>
          <a:p>
            <a:pPr algn="ctr">
              <a:buNone/>
            </a:pPr>
            <a:endParaRPr lang="el-GR" dirty="0" smtClean="0"/>
          </a:p>
          <a:p>
            <a:pPr>
              <a:buNone/>
            </a:pPr>
            <a:r>
              <a:rPr lang="el-GR" dirty="0" smtClean="0"/>
              <a:t>ΣΗΜΕΙΩΣΤΕ</a:t>
            </a:r>
          </a:p>
          <a:p>
            <a:pPr algn="ctr">
              <a:buNone/>
            </a:pPr>
            <a:endParaRPr lang="el-GR" dirty="0" smtClean="0"/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Τόπο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Χρόνο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Όνομα ατόμου που θα συναντήσεις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Τηλέφωνο επικοινωνίας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Επιπρόσθετα (Αποδεικτικά, φωτογραφίες κλπ)</a:t>
            </a:r>
          </a:p>
          <a:p>
            <a:pPr>
              <a:buFont typeface="Wingdings" pitchFamily="2" charset="2"/>
              <a:buChar char="Ø"/>
            </a:pPr>
            <a:endParaRPr lang="el-GR" dirty="0" smtClean="0"/>
          </a:p>
        </p:txBody>
      </p:sp>
      <p:pic>
        <p:nvPicPr>
          <p:cNvPr id="11266" name="Picture 2" descr="C:\Users\User\Desktop\Not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2500306"/>
            <a:ext cx="3357586" cy="26432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6413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Το παρόν εκπαιδευτικό υλικό έχει αναπτυχθεί στα πλαίσια του εκπαιδευτικού έργου του διδάσκοντα.</a:t>
            </a:r>
            <a:endParaRPr lang="en-US" sz="2400" dirty="0" smtClean="0"/>
          </a:p>
          <a:p>
            <a:r>
              <a:rPr lang="el-GR" sz="2400" dirty="0" smtClean="0"/>
              <a:t>Το έργο «</a:t>
            </a:r>
            <a:r>
              <a:rPr lang="el-GR" sz="2400" b="1" dirty="0" smtClean="0"/>
              <a:t>Ανοικτά Ακαδημαϊκά Μαθήματα </a:t>
            </a:r>
            <a:r>
              <a:rPr lang="el-GR" sz="2400" b="1" smtClean="0"/>
              <a:t>Πανεπιστημίου Θεσσαλίας</a:t>
            </a:r>
            <a:r>
              <a:rPr lang="el-GR" sz="2400" smtClean="0"/>
              <a:t>» </a:t>
            </a:r>
            <a:r>
              <a:rPr lang="el-GR" sz="2400" dirty="0" smtClean="0"/>
              <a:t>έχει χρηματοδοτήσει μόνο τη αναδιαμόρφωση του εκπαιδευτικού υλικού. </a:t>
            </a:r>
          </a:p>
          <a:p>
            <a:r>
              <a:rPr lang="el-GR" sz="24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5055064"/>
            <a:ext cx="6480048" cy="1542288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Συνέντευξη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l-GR" dirty="0" smtClean="0"/>
              <a:t>Από το πρώτο τηλεφώνημα μέχρι την είσοδο στον Οργανισμό</a:t>
            </a:r>
          </a:p>
          <a:p>
            <a:pPr algn="ctr">
              <a:buNone/>
            </a:pPr>
            <a:endParaRPr lang="el-GR" dirty="0" smtClean="0"/>
          </a:p>
          <a:p>
            <a:pPr>
              <a:buNone/>
            </a:pPr>
            <a:r>
              <a:rPr lang="el-GR" dirty="0" smtClean="0"/>
              <a:t>ΕΝΗΜΕΡΩΣΟΥ ΓΙΑ ΤΟΝ ΟΡΓΑΝΙΣΜΟ :</a:t>
            </a:r>
          </a:p>
          <a:p>
            <a:pPr>
              <a:buNone/>
            </a:pPr>
            <a:endParaRPr lang="el-GR" dirty="0" smtClean="0"/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Είδος Προϊόντων – Υπηρεσιών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Όραμα 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Μέγεθος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Ιστορία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Εύρος και τοποθεσία εγκαταστάσεων </a:t>
            </a:r>
          </a:p>
          <a:p>
            <a:endParaRPr lang="el-GR" dirty="0" smtClean="0"/>
          </a:p>
        </p:txBody>
      </p:sp>
      <p:pic>
        <p:nvPicPr>
          <p:cNvPr id="12290" name="Picture 2" descr="C:\Users\User\Desktop\αρχείο λήψης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3571876"/>
            <a:ext cx="2719390" cy="26432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0126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Συνέντευξη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DRESS CODE</a:t>
            </a:r>
            <a:endParaRPr lang="el-GR" dirty="0" smtClean="0"/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Περιποιημένο και καθαρό 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Προσεγμένο  με τα </a:t>
            </a:r>
          </a:p>
          <a:p>
            <a:pPr>
              <a:buNone/>
            </a:pPr>
            <a:r>
              <a:rPr lang="el-GR" dirty="0" smtClean="0"/>
              <a:t>	απαραίτητα αξεσουάρ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Μην υπερβάλετε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Πολύ διακριτικό άρωμα </a:t>
            </a:r>
          </a:p>
          <a:p>
            <a:pPr>
              <a:buNone/>
            </a:pPr>
            <a:r>
              <a:rPr lang="el-GR" dirty="0" smtClean="0"/>
              <a:t>	(προαιρετικό)</a:t>
            </a:r>
          </a:p>
          <a:p>
            <a:pPr>
              <a:buFont typeface="Wingdings" pitchFamily="2" charset="2"/>
              <a:buChar char="Ø"/>
            </a:pPr>
            <a:r>
              <a:rPr lang="el-GR" u="sng" dirty="0" smtClean="0"/>
              <a:t>Λίγο παραπάνω </a:t>
            </a:r>
            <a:r>
              <a:rPr lang="el-GR" dirty="0" smtClean="0"/>
              <a:t>από τη θέση </a:t>
            </a:r>
          </a:p>
          <a:p>
            <a:pPr>
              <a:buNone/>
            </a:pPr>
            <a:r>
              <a:rPr lang="el-GR" dirty="0" smtClean="0"/>
              <a:t>	για την οποία προορίζεις τον </a:t>
            </a:r>
          </a:p>
          <a:p>
            <a:pPr>
              <a:buNone/>
            </a:pPr>
            <a:r>
              <a:rPr lang="el-GR" dirty="0" smtClean="0"/>
              <a:t>	εαυτό σου </a:t>
            </a:r>
            <a:endParaRPr lang="en-US" dirty="0" smtClean="0"/>
          </a:p>
        </p:txBody>
      </p:sp>
      <p:pic>
        <p:nvPicPr>
          <p:cNvPr id="13315" name="Picture 3" descr="C:\Users\User\Desktop\how-not-to-dress-job-interview_450_201303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0" y="2714620"/>
            <a:ext cx="4286250" cy="22383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47568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Συνέντευξη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Να θυμάστε πάντα :</a:t>
            </a:r>
          </a:p>
          <a:p>
            <a:endParaRPr lang="el-GR" dirty="0" smtClean="0"/>
          </a:p>
          <a:p>
            <a:pPr>
              <a:buFont typeface="Wingdings" pitchFamily="2" charset="2"/>
              <a:buChar char="Ø"/>
            </a:pPr>
            <a:r>
              <a:rPr lang="el-GR" sz="2400" dirty="0" smtClean="0"/>
              <a:t>Να φθάσετε λίγο νωρίτερα από το ραντεβού</a:t>
            </a:r>
          </a:p>
          <a:p>
            <a:pPr>
              <a:buFont typeface="Wingdings" pitchFamily="2" charset="2"/>
              <a:buChar char="Ø"/>
            </a:pPr>
            <a:r>
              <a:rPr lang="el-GR" sz="2400" dirty="0" smtClean="0"/>
              <a:t>Να είστε ευγενικοί, σε οποιαδήποτε περίπτωση και με όλους</a:t>
            </a:r>
          </a:p>
          <a:p>
            <a:pPr>
              <a:buFont typeface="Wingdings" pitchFamily="2" charset="2"/>
              <a:buChar char="Ø"/>
            </a:pPr>
            <a:r>
              <a:rPr lang="el-GR" sz="2400" dirty="0" smtClean="0"/>
              <a:t>Να κάνετε μία σταθερή και αποφασιστική χειραψία</a:t>
            </a:r>
          </a:p>
          <a:p>
            <a:pPr>
              <a:buFont typeface="Wingdings" pitchFamily="2" charset="2"/>
              <a:buChar char="Ø"/>
            </a:pPr>
            <a:r>
              <a:rPr lang="el-GR" sz="2400" dirty="0" smtClean="0"/>
              <a:t>Ένα ευγενικό χαμόγελο θα σας πάει πολύ μακριά</a:t>
            </a:r>
          </a:p>
          <a:p>
            <a:pPr>
              <a:buFont typeface="Wingdings" pitchFamily="2" charset="2"/>
              <a:buChar char="Ø"/>
            </a:pPr>
            <a:r>
              <a:rPr lang="el-GR" sz="2400" dirty="0" smtClean="0"/>
              <a:t>Κλείστε το κινητό σας</a:t>
            </a:r>
          </a:p>
          <a:p>
            <a:pPr>
              <a:buNone/>
            </a:pPr>
            <a:endParaRPr lang="el-GR" sz="2400" dirty="0" smtClean="0"/>
          </a:p>
          <a:p>
            <a:pPr>
              <a:buNone/>
            </a:pPr>
            <a:r>
              <a:rPr lang="en-US" sz="2400" dirty="0" smtClean="0"/>
              <a:t>Extra tip :</a:t>
            </a:r>
            <a:r>
              <a:rPr lang="el-GR" sz="2400" dirty="0" smtClean="0"/>
              <a:t> Καλό είναι να έχετε μαζί σας κάποιο βιβλίο, περιοδικό ή </a:t>
            </a:r>
            <a:r>
              <a:rPr lang="en-US" sz="2400" dirty="0" smtClean="0"/>
              <a:t>tablet </a:t>
            </a:r>
            <a:r>
              <a:rPr lang="el-GR" sz="2400" dirty="0" smtClean="0"/>
              <a:t>για την περίπτωση που χρειαστεί να περιμένετε </a:t>
            </a:r>
          </a:p>
          <a:p>
            <a:pPr>
              <a:buNone/>
            </a:pP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92145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Συνέντευξη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Κατά τη διάρκεια:</a:t>
            </a:r>
          </a:p>
          <a:p>
            <a:endParaRPr lang="el-GR" dirty="0" smtClean="0"/>
          </a:p>
          <a:p>
            <a:pPr>
              <a:buFont typeface="Wingdings" pitchFamily="2" charset="2"/>
              <a:buChar char="Ø"/>
            </a:pPr>
            <a:r>
              <a:rPr lang="el-GR" sz="2400" dirty="0" smtClean="0"/>
              <a:t>Μη βιάζεστε να απαντήσετε – Αφήστε την πρωτοβουλία στο συνομιλητή σας</a:t>
            </a:r>
          </a:p>
          <a:p>
            <a:pPr>
              <a:buFont typeface="Wingdings" pitchFamily="2" charset="2"/>
              <a:buChar char="Ø"/>
            </a:pPr>
            <a:r>
              <a:rPr lang="el-GR" sz="2400" dirty="0" smtClean="0"/>
              <a:t>Απαντάτε με ειλικρίνεια </a:t>
            </a:r>
          </a:p>
          <a:p>
            <a:pPr>
              <a:buFont typeface="Wingdings" pitchFamily="2" charset="2"/>
              <a:buChar char="Ø"/>
            </a:pPr>
            <a:r>
              <a:rPr lang="el-GR" sz="2400" dirty="0" smtClean="0"/>
              <a:t>Να είστε χαλαροί, αλλά όχι υπερβολικά</a:t>
            </a:r>
          </a:p>
          <a:p>
            <a:pPr>
              <a:buFont typeface="Wingdings" pitchFamily="2" charset="2"/>
              <a:buChar char="Ø"/>
            </a:pPr>
            <a:r>
              <a:rPr lang="el-GR" sz="2400" dirty="0" smtClean="0"/>
              <a:t>Αν χρειαστεί να αναφέρετε κάποιο λάθος σας συμπληρώστε με το τι μάθατε από αυτό</a:t>
            </a:r>
          </a:p>
          <a:p>
            <a:pPr>
              <a:buNone/>
            </a:pP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160282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Συνέντευξη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Κατά τη διάρκεια:</a:t>
            </a:r>
          </a:p>
          <a:p>
            <a:pPr eaLnBrk="1" hangingPunct="1"/>
            <a:endParaRPr lang="el-GR" altLang="en-US" dirty="0"/>
          </a:p>
          <a:p>
            <a:pPr eaLnBrk="1" hangingPunct="1">
              <a:buFont typeface="Wingdings" pitchFamily="2" charset="2"/>
              <a:buChar char="Ø"/>
            </a:pPr>
            <a:r>
              <a:rPr lang="el-GR" altLang="en-US" dirty="0"/>
              <a:t>Προσπαθήστε να αναπτύξετε συζήτηση – μην απαντάτε μονολεκτικά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l-GR" altLang="en-US" dirty="0"/>
              <a:t>Δείξτε σε κάθε ευκαιρία ότι θέλετε τη δουλειά και πιστεύετε ότι είστε κατάλληλοι για αυτή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l-GR" altLang="en-US" dirty="0"/>
              <a:t>Σκεφτείτε αλλά μη διστάζετε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l-GR" altLang="en-US" dirty="0"/>
              <a:t>Μην μιλήσετε αρνητικά για προηγούμενες συνεργασίες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l-GR" altLang="en-US" dirty="0"/>
              <a:t>Μην αναφέρθητε πρώτοι σε οικονομικά θέματα</a:t>
            </a:r>
          </a:p>
        </p:txBody>
      </p:sp>
    </p:spTree>
    <p:extLst>
      <p:ext uri="{BB962C8B-B14F-4D97-AF65-F5344CB8AC3E}">
        <p14:creationId xmlns:p14="http://schemas.microsoft.com/office/powerpoint/2010/main" val="177253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Συνέντευξη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smtClean="0"/>
              <a:t>STARR : </a:t>
            </a:r>
            <a:r>
              <a:rPr lang="el-GR" dirty="0" smtClean="0"/>
              <a:t>Περιγράψτε πώς θα χειριζόσασταν μία δυσκολία στο αντικείμενό σας</a:t>
            </a:r>
          </a:p>
          <a:p>
            <a:r>
              <a:rPr lang="en-US" dirty="0" smtClean="0"/>
              <a:t>Situation : </a:t>
            </a:r>
            <a:r>
              <a:rPr lang="el-GR" dirty="0" smtClean="0"/>
              <a:t>Περιγράψτε την κατάσταση</a:t>
            </a:r>
          </a:p>
          <a:p>
            <a:r>
              <a:rPr lang="en-US" dirty="0" smtClean="0"/>
              <a:t>Task : </a:t>
            </a:r>
            <a:r>
              <a:rPr lang="el-GR" dirty="0" smtClean="0"/>
              <a:t>Ποιο έργο θα ολοκληρώσετε</a:t>
            </a:r>
          </a:p>
          <a:p>
            <a:r>
              <a:rPr lang="en-US" dirty="0" smtClean="0"/>
              <a:t>Action: </a:t>
            </a:r>
            <a:r>
              <a:rPr lang="el-GR" dirty="0" smtClean="0"/>
              <a:t>Πώς θα λυθεί το πρόβλημα</a:t>
            </a:r>
            <a:endParaRPr lang="en-US" dirty="0" smtClean="0"/>
          </a:p>
          <a:p>
            <a:r>
              <a:rPr lang="en-US" dirty="0" smtClean="0"/>
              <a:t>Result:</a:t>
            </a:r>
            <a:r>
              <a:rPr lang="el-GR" dirty="0" smtClean="0"/>
              <a:t> Περιγραφή συγκεκριμένου αποτελέσματος</a:t>
            </a:r>
            <a:endParaRPr lang="en-US" dirty="0" smtClean="0"/>
          </a:p>
          <a:p>
            <a:r>
              <a:rPr lang="en-US" dirty="0" smtClean="0"/>
              <a:t>Relate:</a:t>
            </a:r>
            <a:r>
              <a:rPr lang="el-GR" dirty="0" smtClean="0"/>
              <a:t> Συνδέστε τις δεξιότητες σας με την επίλυση του προβλήματος και τη θέση</a:t>
            </a:r>
            <a:endParaRPr lang="en-US" dirty="0" smtClean="0"/>
          </a:p>
        </p:txBody>
      </p:sp>
      <p:pic>
        <p:nvPicPr>
          <p:cNvPr id="14338" name="Picture 2" descr="C:\Users\User\AppData\Local\Microsoft\Windows\Temporary Internet Files\Content.IE5\9N5MWADI\MC900199649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357166"/>
            <a:ext cx="913486" cy="913486"/>
          </a:xfrm>
          <a:prstGeom prst="rect">
            <a:avLst/>
          </a:prstGeom>
          <a:noFill/>
        </p:spPr>
      </p:pic>
      <p:pic>
        <p:nvPicPr>
          <p:cNvPr id="14339" name="Picture 3" descr="C:\Users\User\AppData\Local\Microsoft\Windows\Temporary Internet Files\Content.IE5\9N5MWADI\MC900199649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40" y="428604"/>
            <a:ext cx="913486" cy="9134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72144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Συνέντευξη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Λίγο πριν το τέλος κάντε τις δικές σας ερωτήσεις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2-3 που να δείχνουν την πρόθεση σας να απασχοληθείτε στην εταιρία, το ενδιαφέρων σας και τα μελλοντικά σας σχέδια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Να έχετε έτοιμες αρκετές καθώς κάποιες από αυτές που έχετε σκεφθεί θα απαντηθούν σίγουρα κατά τη διάρκεια της συνέντευξης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673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Ερωτήσεων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708525"/>
          </a:xfrm>
        </p:spPr>
        <p:txBody>
          <a:bodyPr/>
          <a:lstStyle/>
          <a:p>
            <a:r>
              <a:rPr lang="el-GR" b="1" dirty="0" smtClean="0"/>
              <a:t>Ποιά από τα προσόντα μου πιστεύετε ότι είναι τα πιο σημαντικά για την επιτυχή κάλυψη της θέσης ;</a:t>
            </a:r>
            <a:r>
              <a:rPr lang="en-US" b="1" dirty="0" smtClean="0"/>
              <a:t> </a:t>
            </a:r>
            <a:endParaRPr lang="el-GR" b="1" dirty="0" smtClean="0"/>
          </a:p>
          <a:p>
            <a:r>
              <a:rPr lang="el-GR" b="1" dirty="0" smtClean="0"/>
              <a:t>Πώς θα αναπτυχθώ μέσα στον Οργανισμό;</a:t>
            </a:r>
          </a:p>
          <a:p>
            <a:r>
              <a:rPr lang="el-GR" b="1" dirty="0" smtClean="0"/>
              <a:t>Θα μπορούσατε να μου πείτε κάποια πράγματα για την ομάδα με την οποία θα δουλεύω;</a:t>
            </a:r>
          </a:p>
          <a:p>
            <a:r>
              <a:rPr lang="el-GR" b="1" dirty="0" smtClean="0"/>
              <a:t>Τι σημαίνει για εσάς επιτυχία όσον αφορά στη συγκεκριμένη θέση εργασίας.</a:t>
            </a:r>
            <a:r>
              <a:rPr lang="en-US" b="1" dirty="0" smtClean="0"/>
              <a:t> </a:t>
            </a:r>
            <a:endParaRPr lang="el-GR" b="1" dirty="0" smtClean="0"/>
          </a:p>
          <a:p>
            <a:r>
              <a:rPr lang="el-GR" b="1" dirty="0" smtClean="0"/>
              <a:t>Πιστεύεται ότι υπάρχουν κάποιες ελλείψεις όσον αφορά στα προσόντα και στις δεξιότητές μου;</a:t>
            </a:r>
            <a:r>
              <a:rPr lang="en-US" dirty="0"/>
              <a:t> 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045558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Συνέντευξη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Αποχαιρετισμός :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Ευχαριστήστε τους συνομιλητές σας, υπενθύμισε το ενδιαφέρων σας για τη θέση κ και ενημέρωσέ τους ότι είστε στη διάθεσή τους</a:t>
            </a:r>
          </a:p>
          <a:p>
            <a:pPr>
              <a:buFont typeface="Wingdings" pitchFamily="2" charset="2"/>
              <a:buChar char="Ø"/>
            </a:pPr>
            <a:endParaRPr lang="el-GR" dirty="0" smtClean="0"/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Μέσα στις επόμενες μέρες στείλτε ένα ευχαριστήριο </a:t>
            </a:r>
            <a:r>
              <a:rPr lang="en-US" dirty="0" smtClean="0"/>
              <a:t>e-mail </a:t>
            </a:r>
            <a:r>
              <a:rPr lang="el-GR" dirty="0" smtClean="0"/>
              <a:t>και εκδηλώστε την πρόθεσή σας για επόμενη συνάντηση</a:t>
            </a:r>
          </a:p>
          <a:p>
            <a:pPr>
              <a:buNone/>
            </a:pP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61138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Μετά το </a:t>
            </a:r>
            <a:r>
              <a:rPr lang="el-GR" dirty="0" err="1" smtClean="0"/>
              <a:t>αποτελέσμα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l-GR" sz="3600" dirty="0" smtClean="0"/>
              <a:t>Ρωτήστε για ποιο λόγο διάλεξαν, ή όχι, εσάς για την πλήρωση της θέσης</a:t>
            </a:r>
          </a:p>
          <a:p>
            <a:pPr>
              <a:buFont typeface="Wingdings" pitchFamily="2" charset="2"/>
              <a:buChar char="Ø"/>
            </a:pPr>
            <a:r>
              <a:rPr lang="el-GR" sz="3600" dirty="0" smtClean="0"/>
              <a:t>Κάντε την </a:t>
            </a:r>
            <a:r>
              <a:rPr lang="el-GR" sz="3600" dirty="0" err="1" smtClean="0"/>
              <a:t>αυτοαξιολόγησή</a:t>
            </a:r>
            <a:r>
              <a:rPr lang="el-GR" sz="3600" dirty="0" smtClean="0"/>
              <a:t> σας </a:t>
            </a:r>
            <a:endParaRPr lang="en-US" sz="3600" dirty="0" smtClean="0"/>
          </a:p>
          <a:p>
            <a:pPr>
              <a:buFont typeface="Wingdings" pitchFamily="2" charset="2"/>
              <a:buChar char="Ø"/>
            </a:pPr>
            <a:endParaRPr lang="el-GR" sz="3600" dirty="0"/>
          </a:p>
        </p:txBody>
      </p:sp>
      <p:pic>
        <p:nvPicPr>
          <p:cNvPr id="15362" name="Picture 2" descr="C:\Users\User\Desktop\10172755_750062498367559_5716095075704876396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4000504"/>
            <a:ext cx="4857784" cy="2628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19806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Παρουσίαση και κατανόηση της σημασίας και αποτελεσματικής δημιουργίας Βιογραφικού και συνοδευτικής επιστολής καθώς επίσης και της διαδικασίας συνέντευξης (από την πλευρά του εργαζομένου) .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>
          <a:xfrm>
            <a:off x="755576" y="3831723"/>
            <a:ext cx="7776864" cy="1752600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5718258"/>
            <a:ext cx="3240360" cy="77122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4" name="Group 13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pic>
            <p:nvPicPr>
              <p:cNvPr id="15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1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253" y="5607262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814" y="590702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Βιογραφικό Σημείωμα</a:t>
            </a:r>
          </a:p>
          <a:p>
            <a:r>
              <a:rPr lang="el-GR" dirty="0"/>
              <a:t>Συνοδευτική επιστολή</a:t>
            </a:r>
          </a:p>
          <a:p>
            <a:r>
              <a:rPr lang="el-GR" dirty="0"/>
              <a:t>Συνέντευξη</a:t>
            </a:r>
          </a:p>
          <a:p>
            <a:pPr marL="0" indent="0">
              <a:buNone/>
            </a:pPr>
            <a:endParaRPr lang="el-GR" sz="2600" dirty="0"/>
          </a:p>
          <a:p>
            <a:endParaRPr lang="el-GR" dirty="0"/>
          </a:p>
          <a:p>
            <a:pPr marL="0" indent="0">
              <a:buNone/>
            </a:pPr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Βιογραφικό Σημείωμα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Χρονολογικό</a:t>
            </a:r>
            <a:endParaRPr lang="en-US" dirty="0" smtClean="0"/>
          </a:p>
          <a:p>
            <a:pPr>
              <a:buNone/>
            </a:pPr>
            <a:endParaRPr lang="el-GR" dirty="0" smtClean="0"/>
          </a:p>
          <a:p>
            <a:r>
              <a:rPr lang="el-GR" dirty="0" smtClean="0"/>
              <a:t> Θεματικό </a:t>
            </a:r>
            <a:endParaRPr lang="en-US" dirty="0" smtClean="0"/>
          </a:p>
          <a:p>
            <a:pPr>
              <a:buNone/>
            </a:pPr>
            <a:endParaRPr lang="el-GR" dirty="0" smtClean="0"/>
          </a:p>
          <a:p>
            <a:r>
              <a:rPr lang="el-GR" dirty="0" smtClean="0"/>
              <a:t>Συνδυαστικό</a:t>
            </a:r>
          </a:p>
        </p:txBody>
      </p:sp>
      <p:pic>
        <p:nvPicPr>
          <p:cNvPr id="5122" name="Picture 2" descr="C:\Users\User\Desktop\images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1714488"/>
            <a:ext cx="2838454" cy="33575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70057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Βιογραφικό Σημείωμα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Προσαρμοσμένο στον στόχο (Ακαδημαϊκό, Επαγγελματικό, Προβολής κ.τ.λ.)</a:t>
            </a:r>
          </a:p>
          <a:p>
            <a:endParaRPr lang="el-GR" dirty="0" smtClean="0"/>
          </a:p>
          <a:p>
            <a:r>
              <a:rPr lang="el-GR" dirty="0" smtClean="0"/>
              <a:t>Πάντοτε Ανανεωμένο</a:t>
            </a:r>
          </a:p>
        </p:txBody>
      </p:sp>
    </p:spTree>
    <p:extLst>
      <p:ext uri="{BB962C8B-B14F-4D97-AF65-F5344CB8AC3E}">
        <p14:creationId xmlns:p14="http://schemas.microsoft.com/office/powerpoint/2010/main" val="231605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Βιογραφικό Σημείωμα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 smtClean="0"/>
              <a:t>Δημογραφικά Στοιχεία</a:t>
            </a:r>
            <a:endParaRPr lang="en-US" dirty="0" smtClean="0"/>
          </a:p>
          <a:p>
            <a:r>
              <a:rPr lang="el-GR" dirty="0" smtClean="0"/>
              <a:t>Επαγγελματικό Προφίλ/Στόχος Καριέρας </a:t>
            </a:r>
          </a:p>
          <a:p>
            <a:r>
              <a:rPr lang="el-GR" dirty="0" smtClean="0"/>
              <a:t>Τυπικά Προσόντα</a:t>
            </a:r>
          </a:p>
          <a:p>
            <a:pPr marL="900113" indent="-360363">
              <a:buFont typeface="Arial" pitchFamily="34" charset="0"/>
              <a:buChar char="•"/>
            </a:pPr>
            <a:r>
              <a:rPr lang="el-GR" dirty="0" smtClean="0"/>
              <a:t>Εκπαίδευση </a:t>
            </a:r>
          </a:p>
          <a:p>
            <a:pPr marL="900113" indent="-360363">
              <a:buFont typeface="Arial" pitchFamily="34" charset="0"/>
              <a:buChar char="•"/>
            </a:pPr>
            <a:r>
              <a:rPr lang="el-GR" dirty="0" smtClean="0"/>
              <a:t>Επαγγελματική Εμπειρία</a:t>
            </a:r>
          </a:p>
          <a:p>
            <a:r>
              <a:rPr lang="el-GR" dirty="0" smtClean="0"/>
              <a:t>Προσωπικές Επαγγελματικές Δεξιότητες</a:t>
            </a:r>
          </a:p>
          <a:p>
            <a:r>
              <a:rPr lang="el-GR" dirty="0" smtClean="0"/>
              <a:t>Άλλες Γνώσεις, Δεξιότητες, Ενδιαφέροντα </a:t>
            </a:r>
          </a:p>
          <a:p>
            <a:r>
              <a:rPr lang="el-GR" dirty="0" smtClean="0"/>
              <a:t>Σεμινάρια / Επιμορφώσεις</a:t>
            </a:r>
          </a:p>
          <a:p>
            <a:r>
              <a:rPr lang="el-GR" dirty="0" smtClean="0"/>
              <a:t>Συστάσεις</a:t>
            </a:r>
          </a:p>
          <a:p>
            <a:r>
              <a:rPr lang="el-GR" dirty="0" smtClean="0"/>
              <a:t>Γενική εικόνα Βιογραφικού</a:t>
            </a:r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45756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Βιογραφικό Σημείωμα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Δημογραφικά Στοιχεία</a:t>
            </a:r>
            <a:endParaRPr lang="en-US" dirty="0" smtClean="0"/>
          </a:p>
          <a:p>
            <a:pPr>
              <a:buFont typeface="Wingdings" pitchFamily="2" charset="2"/>
              <a:buChar char="§"/>
            </a:pPr>
            <a:r>
              <a:rPr lang="el-GR" sz="2400" dirty="0" smtClean="0"/>
              <a:t>Όνομα </a:t>
            </a:r>
          </a:p>
          <a:p>
            <a:pPr>
              <a:buFont typeface="Wingdings" pitchFamily="2" charset="2"/>
              <a:buChar char="§"/>
            </a:pPr>
            <a:r>
              <a:rPr lang="el-GR" sz="2400" dirty="0" smtClean="0"/>
              <a:t>Επίθετο </a:t>
            </a:r>
          </a:p>
          <a:p>
            <a:pPr>
              <a:buFont typeface="Wingdings" pitchFamily="2" charset="2"/>
              <a:buChar char="§"/>
            </a:pPr>
            <a:r>
              <a:rPr lang="el-GR" sz="2400" dirty="0" smtClean="0"/>
              <a:t>Τόπος Κατοικίας</a:t>
            </a:r>
          </a:p>
          <a:p>
            <a:pPr>
              <a:buFont typeface="Wingdings" pitchFamily="2" charset="2"/>
              <a:buChar char="§"/>
            </a:pPr>
            <a:r>
              <a:rPr lang="el-GR" sz="2400" dirty="0" smtClean="0"/>
              <a:t>Τηλέφωνο</a:t>
            </a:r>
          </a:p>
          <a:p>
            <a:pPr>
              <a:buFont typeface="Wingdings" pitchFamily="2" charset="2"/>
              <a:buChar char="§"/>
            </a:pPr>
            <a:r>
              <a:rPr lang="el-GR" sz="2400" dirty="0" smtClean="0"/>
              <a:t>Ηλεκτρονική Διεύθυνση</a:t>
            </a:r>
          </a:p>
          <a:p>
            <a:pPr>
              <a:buFont typeface="Wingdings" pitchFamily="2" charset="2"/>
              <a:buChar char="§"/>
            </a:pPr>
            <a:r>
              <a:rPr lang="el-GR" sz="2400" dirty="0" smtClean="0"/>
              <a:t>Ημερομηνία/ Χρονολογία Γέννησης</a:t>
            </a:r>
          </a:p>
          <a:p>
            <a:pPr>
              <a:buNone/>
            </a:pPr>
            <a:r>
              <a:rPr lang="el-GR" dirty="0" smtClean="0"/>
              <a:t>Προαιρετικά :</a:t>
            </a:r>
          </a:p>
          <a:p>
            <a:pPr>
              <a:buNone/>
            </a:pPr>
            <a:r>
              <a:rPr lang="el-GR" sz="2400" dirty="0" smtClean="0"/>
              <a:t>Φωτογραφεία, Εθνικότητα, Οικογενειακή Κατάσταση και κάποιες φορές η ημερομηνία Γέννησης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 smtClean="0"/>
          </a:p>
          <a:p>
            <a:endParaRPr lang="el-GR" dirty="0"/>
          </a:p>
        </p:txBody>
      </p:sp>
      <p:pic>
        <p:nvPicPr>
          <p:cNvPr id="1026" name="Picture 2" descr="C:\Users\User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2071678"/>
            <a:ext cx="3071814" cy="17430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4116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1477</TotalTime>
  <Words>1294</Words>
  <Application>Microsoft Office PowerPoint</Application>
  <PresentationFormat>Προβολή στην οθόνη (4:3)</PresentationFormat>
  <Paragraphs>308</Paragraphs>
  <Slides>40</Slides>
  <Notes>7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40</vt:i4>
      </vt:variant>
    </vt:vector>
  </HeadingPairs>
  <TitlesOfParts>
    <vt:vector size="41" baseType="lpstr">
      <vt:lpstr>Θέμα του Office</vt:lpstr>
      <vt:lpstr>Διοίκηση Ανθρώπινων πόρων</vt:lpstr>
      <vt:lpstr>Άδειες Χρήσης</vt:lpstr>
      <vt:lpstr>Χρηματοδότηση</vt:lpstr>
      <vt:lpstr>Σκοποί  ενότητας</vt:lpstr>
      <vt:lpstr>Περιεχόμενα ενότητας</vt:lpstr>
      <vt:lpstr>Βιογραφικό Σημείωμα</vt:lpstr>
      <vt:lpstr>Βιογραφικό Σημείωμα</vt:lpstr>
      <vt:lpstr>Βιογραφικό Σημείωμα</vt:lpstr>
      <vt:lpstr>Βιογραφικό Σημείωμα</vt:lpstr>
      <vt:lpstr>Βιογραφικό Σημείωμα</vt:lpstr>
      <vt:lpstr>Βιογραφικό Σημείωμα</vt:lpstr>
      <vt:lpstr>Βιογραφικό Σημείωμα</vt:lpstr>
      <vt:lpstr>Βιογραφικό Σημείωμα</vt:lpstr>
      <vt:lpstr>Βιογραφικό Σημείωμα</vt:lpstr>
      <vt:lpstr>Βιογραφικό Σημείωμα</vt:lpstr>
      <vt:lpstr>Βιογραφικό Σημείωμα</vt:lpstr>
      <vt:lpstr>Βιογραφικό Σημείωμα</vt:lpstr>
      <vt:lpstr>Βιογραφικό Σημείωμα</vt:lpstr>
      <vt:lpstr>Προσοχή στα λάθη </vt:lpstr>
      <vt:lpstr>Θυμηθείτε </vt:lpstr>
      <vt:lpstr>Θυμηθείτε </vt:lpstr>
      <vt:lpstr>Βιογραφικό Σημείωμα</vt:lpstr>
      <vt:lpstr>Συνοδευτική Επιστολή (Cover Letter/ Motivation Letter)</vt:lpstr>
      <vt:lpstr>Συνοδευτική Επιστολή (Cover Letter/ Motivation Letter)</vt:lpstr>
      <vt:lpstr>Προσοχή</vt:lpstr>
      <vt:lpstr>Συνοδευτική Επιστολή</vt:lpstr>
      <vt:lpstr>Και όλα αυτά για να οδηγηθείτε στη </vt:lpstr>
      <vt:lpstr>Συνέντευξη</vt:lpstr>
      <vt:lpstr>Συνέντευξη</vt:lpstr>
      <vt:lpstr>Συνέντευξη</vt:lpstr>
      <vt:lpstr>Συνέντευξη</vt:lpstr>
      <vt:lpstr>Συνέντευξη</vt:lpstr>
      <vt:lpstr>Συνέντευξη</vt:lpstr>
      <vt:lpstr>Συνέντευξη</vt:lpstr>
      <vt:lpstr>Συνέντευξη </vt:lpstr>
      <vt:lpstr>Συνέντευξη</vt:lpstr>
      <vt:lpstr>Παράδειγμα Ερωτήσεων </vt:lpstr>
      <vt:lpstr>Συνέντευξη</vt:lpstr>
      <vt:lpstr>Μετά το αποτελέσμα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Maria Koutiva</cp:lastModifiedBy>
  <cp:revision>168</cp:revision>
  <dcterms:created xsi:type="dcterms:W3CDTF">2012-09-06T09:03:05Z</dcterms:created>
  <dcterms:modified xsi:type="dcterms:W3CDTF">2015-02-16T10:19:38Z</dcterms:modified>
</cp:coreProperties>
</file>