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7"/>
  </p:notesMasterIdLst>
  <p:sldIdLst>
    <p:sldId id="276" r:id="rId2"/>
    <p:sldId id="256" r:id="rId3"/>
    <p:sldId id="257" r:id="rId4"/>
    <p:sldId id="258" r:id="rId5"/>
    <p:sldId id="259" r:id="rId6"/>
    <p:sldId id="271" r:id="rId7"/>
    <p:sldId id="260" r:id="rId8"/>
    <p:sldId id="261" r:id="rId9"/>
    <p:sldId id="262" r:id="rId10"/>
    <p:sldId id="272" r:id="rId11"/>
    <p:sldId id="267" r:id="rId12"/>
    <p:sldId id="263" r:id="rId13"/>
    <p:sldId id="264" r:id="rId14"/>
    <p:sldId id="265" r:id="rId15"/>
    <p:sldId id="273" r:id="rId16"/>
    <p:sldId id="266" r:id="rId17"/>
    <p:sldId id="268" r:id="rId18"/>
    <p:sldId id="274" r:id="rId19"/>
    <p:sldId id="269" r:id="rId20"/>
    <p:sldId id="275" r:id="rId21"/>
    <p:sldId id="270" r:id="rId22"/>
    <p:sldId id="277" r:id="rId23"/>
    <p:sldId id="278" r:id="rId24"/>
    <p:sldId id="279" r:id="rId25"/>
    <p:sldId id="280" r:id="rId26"/>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Verdana" panose="020B0604030504040204" pitchFamily="34" charset="0"/>
        <a:ea typeface="+mn-ea"/>
        <a:cs typeface="+mn-cs"/>
      </a:defRPr>
    </a:lvl1pPr>
    <a:lvl2pPr marL="457200" algn="l" rtl="0" fontAlgn="base">
      <a:spcBef>
        <a:spcPct val="0"/>
      </a:spcBef>
      <a:spcAft>
        <a:spcPct val="0"/>
      </a:spcAft>
      <a:defRPr kern="1200">
        <a:solidFill>
          <a:schemeClr val="tx1"/>
        </a:solidFill>
        <a:latin typeface="Verdana" panose="020B0604030504040204" pitchFamily="34" charset="0"/>
        <a:ea typeface="+mn-ea"/>
        <a:cs typeface="+mn-cs"/>
      </a:defRPr>
    </a:lvl2pPr>
    <a:lvl3pPr marL="914400" algn="l" rtl="0" fontAlgn="base">
      <a:spcBef>
        <a:spcPct val="0"/>
      </a:spcBef>
      <a:spcAft>
        <a:spcPct val="0"/>
      </a:spcAft>
      <a:defRPr kern="1200">
        <a:solidFill>
          <a:schemeClr val="tx1"/>
        </a:solidFill>
        <a:latin typeface="Verdana" panose="020B0604030504040204" pitchFamily="34" charset="0"/>
        <a:ea typeface="+mn-ea"/>
        <a:cs typeface="+mn-cs"/>
      </a:defRPr>
    </a:lvl3pPr>
    <a:lvl4pPr marL="1371600" algn="l" rtl="0" fontAlgn="base">
      <a:spcBef>
        <a:spcPct val="0"/>
      </a:spcBef>
      <a:spcAft>
        <a:spcPct val="0"/>
      </a:spcAft>
      <a:defRPr kern="1200">
        <a:solidFill>
          <a:schemeClr val="tx1"/>
        </a:solidFill>
        <a:latin typeface="Verdana" panose="020B0604030504040204" pitchFamily="34" charset="0"/>
        <a:ea typeface="+mn-ea"/>
        <a:cs typeface="+mn-cs"/>
      </a:defRPr>
    </a:lvl4pPr>
    <a:lvl5pPr marL="1828800" algn="l" rtl="0" fontAlgn="base">
      <a:spcBef>
        <a:spcPct val="0"/>
      </a:spcBef>
      <a:spcAft>
        <a:spcPct val="0"/>
      </a:spcAft>
      <a:defRPr kern="1200">
        <a:solidFill>
          <a:schemeClr val="tx1"/>
        </a:solidFill>
        <a:latin typeface="Verdana" panose="020B0604030504040204" pitchFamily="34" charset="0"/>
        <a:ea typeface="+mn-ea"/>
        <a:cs typeface="+mn-cs"/>
      </a:defRPr>
    </a:lvl5pPr>
    <a:lvl6pPr marL="2286000" algn="l" defTabSz="914400" rtl="0" eaLnBrk="1" latinLnBrk="0" hangingPunct="1">
      <a:defRPr kern="1200">
        <a:solidFill>
          <a:schemeClr val="tx1"/>
        </a:solidFill>
        <a:latin typeface="Verdana" panose="020B0604030504040204" pitchFamily="34" charset="0"/>
        <a:ea typeface="+mn-ea"/>
        <a:cs typeface="+mn-cs"/>
      </a:defRPr>
    </a:lvl6pPr>
    <a:lvl7pPr marL="2743200" algn="l" defTabSz="914400" rtl="0" eaLnBrk="1" latinLnBrk="0" hangingPunct="1">
      <a:defRPr kern="1200">
        <a:solidFill>
          <a:schemeClr val="tx1"/>
        </a:solidFill>
        <a:latin typeface="Verdana" panose="020B0604030504040204" pitchFamily="34" charset="0"/>
        <a:ea typeface="+mn-ea"/>
        <a:cs typeface="+mn-cs"/>
      </a:defRPr>
    </a:lvl7pPr>
    <a:lvl8pPr marL="3200400" algn="l" defTabSz="914400" rtl="0" eaLnBrk="1" latinLnBrk="0" hangingPunct="1">
      <a:defRPr kern="1200">
        <a:solidFill>
          <a:schemeClr val="tx1"/>
        </a:solidFill>
        <a:latin typeface="Verdana" panose="020B0604030504040204" pitchFamily="34" charset="0"/>
        <a:ea typeface="+mn-ea"/>
        <a:cs typeface="+mn-cs"/>
      </a:defRPr>
    </a:lvl8pPr>
    <a:lvl9pPr marL="3657600" algn="l" defTabSz="914400" rtl="0" eaLnBrk="1" latinLnBrk="0" hangingPunct="1">
      <a:defRPr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06" d="100"/>
          <a:sy n="106" d="100"/>
        </p:scale>
        <p:origin x="1686" y="11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186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862C1F-0234-492A-8220-A60306FEB0F9}" type="datetimeFigureOut">
              <a:rPr lang="el-GR" smtClean="0"/>
              <a:t>2/7/2015</a:t>
            </a:fld>
            <a:endParaRPr lang="el-GR"/>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2F6D2D-A7A4-4767-ABE8-EFBC9867B5DC}" type="slidenum">
              <a:rPr lang="el-GR" smtClean="0"/>
              <a:t>‹#›</a:t>
            </a:fld>
            <a:endParaRPr lang="el-GR"/>
          </a:p>
        </p:txBody>
      </p:sp>
    </p:spTree>
    <p:extLst>
      <p:ext uri="{BB962C8B-B14F-4D97-AF65-F5344CB8AC3E}">
        <p14:creationId xmlns:p14="http://schemas.microsoft.com/office/powerpoint/2010/main" val="1072987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1767705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3269900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638006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456741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727668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685800" y="990600"/>
            <a:ext cx="7772400" cy="1371600"/>
          </a:xfrm>
        </p:spPr>
        <p:txBody>
          <a:bodyPr/>
          <a:lstStyle>
            <a:lvl1pPr>
              <a:defRPr sz="4000"/>
            </a:lvl1pPr>
          </a:lstStyle>
          <a:p>
            <a:pPr lvl="0"/>
            <a:r>
              <a:rPr lang="el-GR" altLang="el-GR" noProof="0" smtClean="0"/>
              <a:t>Κάντε κλικ για επεξεργασία του τίτλου</a:t>
            </a:r>
          </a:p>
        </p:txBody>
      </p:sp>
      <p:sp>
        <p:nvSpPr>
          <p:cNvPr id="21507" name="Rectangle 3"/>
          <p:cNvSpPr>
            <a:spLocks noGrp="1" noChangeArrowheads="1"/>
          </p:cNvSpPr>
          <p:nvPr>
            <p:ph type="subTitle" idx="1"/>
          </p:nvPr>
        </p:nvSpPr>
        <p:spPr>
          <a:xfrm>
            <a:off x="1447800" y="3429000"/>
            <a:ext cx="7010400" cy="1600200"/>
          </a:xfrm>
        </p:spPr>
        <p:txBody>
          <a:bodyPr/>
          <a:lstStyle>
            <a:lvl1pPr marL="0" indent="0">
              <a:buFont typeface="Wingdings" panose="05000000000000000000" pitchFamily="2" charset="2"/>
              <a:buNone/>
              <a:defRPr sz="2800"/>
            </a:lvl1pPr>
          </a:lstStyle>
          <a:p>
            <a:pPr lvl="0"/>
            <a:r>
              <a:rPr lang="el-GR" altLang="el-GR" noProof="0" smtClean="0"/>
              <a:t>Κάντε κλικ για να επεξεργαστείτε τον υπότιτλο του υποδείγματος</a:t>
            </a:r>
          </a:p>
        </p:txBody>
      </p:sp>
      <p:sp>
        <p:nvSpPr>
          <p:cNvPr id="21508" name="Rectangle 4"/>
          <p:cNvSpPr>
            <a:spLocks noGrp="1" noChangeArrowheads="1"/>
          </p:cNvSpPr>
          <p:nvPr>
            <p:ph type="dt" sz="half" idx="2"/>
          </p:nvPr>
        </p:nvSpPr>
        <p:spPr>
          <a:xfrm>
            <a:off x="685800" y="6248400"/>
            <a:ext cx="1905000" cy="457200"/>
          </a:xfrm>
        </p:spPr>
        <p:txBody>
          <a:bodyPr/>
          <a:lstStyle>
            <a:lvl1pPr>
              <a:defRPr/>
            </a:lvl1pPr>
          </a:lstStyle>
          <a:p>
            <a:endParaRPr lang="el-GR" altLang="el-GR"/>
          </a:p>
        </p:txBody>
      </p:sp>
      <p:sp>
        <p:nvSpPr>
          <p:cNvPr id="21509" name="Rectangle 5"/>
          <p:cNvSpPr>
            <a:spLocks noGrp="1" noChangeArrowheads="1"/>
          </p:cNvSpPr>
          <p:nvPr>
            <p:ph type="ftr" sz="quarter" idx="3"/>
          </p:nvPr>
        </p:nvSpPr>
        <p:spPr>
          <a:xfrm>
            <a:off x="3124200" y="6248400"/>
            <a:ext cx="2895600" cy="457200"/>
          </a:xfrm>
        </p:spPr>
        <p:txBody>
          <a:bodyPr/>
          <a:lstStyle>
            <a:lvl1pPr>
              <a:defRPr/>
            </a:lvl1pPr>
          </a:lstStyle>
          <a:p>
            <a:endParaRPr lang="el-GR" altLang="el-GR"/>
          </a:p>
        </p:txBody>
      </p:sp>
      <p:sp>
        <p:nvSpPr>
          <p:cNvPr id="21510" name="Rectangle 6"/>
          <p:cNvSpPr>
            <a:spLocks noGrp="1" noChangeArrowheads="1"/>
          </p:cNvSpPr>
          <p:nvPr>
            <p:ph type="sldNum" sz="quarter" idx="4"/>
          </p:nvPr>
        </p:nvSpPr>
        <p:spPr>
          <a:xfrm>
            <a:off x="6553200" y="6248400"/>
            <a:ext cx="1905000" cy="457200"/>
          </a:xfrm>
        </p:spPr>
        <p:txBody>
          <a:bodyPr/>
          <a:lstStyle>
            <a:lvl1pPr>
              <a:defRPr/>
            </a:lvl1pPr>
          </a:lstStyle>
          <a:p>
            <a:fld id="{A4D40F34-C797-4B01-BC88-49A822F71E11}" type="slidenum">
              <a:rPr lang="el-GR" altLang="el-GR"/>
              <a:pPr/>
              <a:t>‹#›</a:t>
            </a:fld>
            <a:endParaRPr lang="el-GR" altLang="el-GR"/>
          </a:p>
        </p:txBody>
      </p:sp>
      <p:sp>
        <p:nvSpPr>
          <p:cNvPr id="21511" name="AutoShape 7"/>
          <p:cNvSpPr>
            <a:spLocks noChangeArrowheads="1"/>
          </p:cNvSpPr>
          <p:nvPr/>
        </p:nvSpPr>
        <p:spPr bwMode="auto">
          <a:xfrm>
            <a:off x="685800" y="2393950"/>
            <a:ext cx="7772400" cy="109538"/>
          </a:xfrm>
          <a:custGeom>
            <a:avLst/>
            <a:gdLst>
              <a:gd name="G0" fmla="+- 618 0 0"/>
              <a:gd name="T0" fmla="*/ 0 w 1000"/>
              <a:gd name="T1" fmla="*/ 0 h 1000"/>
              <a:gd name="T2" fmla="*/ 618 w 1000"/>
              <a:gd name="T3" fmla="*/ 0 h 1000"/>
              <a:gd name="T4" fmla="*/ 618 w 1000"/>
              <a:gd name="T5" fmla="*/ 1000 h 1000"/>
              <a:gd name="T6" fmla="*/ 0 w 1000"/>
              <a:gd name="T7" fmla="*/ 1000 h 1000"/>
              <a:gd name="T8" fmla="*/ 0 w 1000"/>
              <a:gd name="T9" fmla="*/ 0 h 1000"/>
              <a:gd name="T10" fmla="*/ 1000 w 1000"/>
              <a:gd name="T11" fmla="*/ 0 h 1000"/>
            </a:gdLst>
            <a:ahLst/>
            <a:cxnLst>
              <a:cxn ang="0">
                <a:pos x="T0" y="T1"/>
              </a:cxn>
              <a:cxn ang="0">
                <a:pos x="T2" y="T3"/>
              </a:cxn>
              <a:cxn ang="0">
                <a:pos x="T4" y="T5"/>
              </a:cxn>
              <a:cxn ang="0">
                <a:pos x="T6" y="T7"/>
              </a:cxn>
              <a:cxn ang="0">
                <a:pos x="T8" y="T9"/>
              </a:cxn>
              <a:cxn ang="0">
                <a:pos x="T10" y="T11"/>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l-GR" altLang="el-GR" sz="2400">
              <a:latin typeface="Times New Roman" panose="02020603050405020304" pitchFamily="18"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endParaRPr lang="el-GR" altLang="el-GR"/>
          </a:p>
        </p:txBody>
      </p:sp>
      <p:sp>
        <p:nvSpPr>
          <p:cNvPr id="5" name="Θέση υποσέλιδου 4"/>
          <p:cNvSpPr>
            <a:spLocks noGrp="1"/>
          </p:cNvSpPr>
          <p:nvPr>
            <p:ph type="ftr" sz="quarter" idx="11"/>
          </p:nvPr>
        </p:nvSpPr>
        <p:spPr/>
        <p:txBody>
          <a:bodyPr/>
          <a:lstStyle>
            <a:lvl1pPr>
              <a:defRPr/>
            </a:lvl1pPr>
          </a:lstStyle>
          <a:p>
            <a:endParaRPr lang="el-GR" altLang="el-GR"/>
          </a:p>
        </p:txBody>
      </p:sp>
      <p:sp>
        <p:nvSpPr>
          <p:cNvPr id="6" name="Θέση αριθμού διαφάνειας 5"/>
          <p:cNvSpPr>
            <a:spLocks noGrp="1"/>
          </p:cNvSpPr>
          <p:nvPr>
            <p:ph type="sldNum" sz="quarter" idx="12"/>
          </p:nvPr>
        </p:nvSpPr>
        <p:spPr/>
        <p:txBody>
          <a:bodyPr/>
          <a:lstStyle>
            <a:lvl1pPr>
              <a:defRPr/>
            </a:lvl1pPr>
          </a:lstStyle>
          <a:p>
            <a:fld id="{2FDBB9F0-339D-4D6D-BDC5-DBC3416F5112}" type="slidenum">
              <a:rPr lang="el-GR" altLang="el-GR"/>
              <a:pPr/>
              <a:t>‹#›</a:t>
            </a:fld>
            <a:endParaRPr lang="el-GR" altLang="el-GR"/>
          </a:p>
        </p:txBody>
      </p:sp>
    </p:spTree>
    <p:extLst>
      <p:ext uri="{BB962C8B-B14F-4D97-AF65-F5344CB8AC3E}">
        <p14:creationId xmlns:p14="http://schemas.microsoft.com/office/powerpoint/2010/main" val="1163668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573838" y="304800"/>
            <a:ext cx="2001837" cy="5715000"/>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566738" y="304800"/>
            <a:ext cx="5854700" cy="5715000"/>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endParaRPr lang="el-GR" altLang="el-GR"/>
          </a:p>
        </p:txBody>
      </p:sp>
      <p:sp>
        <p:nvSpPr>
          <p:cNvPr id="5" name="Θέση υποσέλιδου 4"/>
          <p:cNvSpPr>
            <a:spLocks noGrp="1"/>
          </p:cNvSpPr>
          <p:nvPr>
            <p:ph type="ftr" sz="quarter" idx="11"/>
          </p:nvPr>
        </p:nvSpPr>
        <p:spPr/>
        <p:txBody>
          <a:bodyPr/>
          <a:lstStyle>
            <a:lvl1pPr>
              <a:defRPr/>
            </a:lvl1pPr>
          </a:lstStyle>
          <a:p>
            <a:endParaRPr lang="el-GR" altLang="el-GR"/>
          </a:p>
        </p:txBody>
      </p:sp>
      <p:sp>
        <p:nvSpPr>
          <p:cNvPr id="6" name="Θέση αριθμού διαφάνειας 5"/>
          <p:cNvSpPr>
            <a:spLocks noGrp="1"/>
          </p:cNvSpPr>
          <p:nvPr>
            <p:ph type="sldNum" sz="quarter" idx="12"/>
          </p:nvPr>
        </p:nvSpPr>
        <p:spPr/>
        <p:txBody>
          <a:bodyPr/>
          <a:lstStyle>
            <a:lvl1pPr>
              <a:defRPr/>
            </a:lvl1pPr>
          </a:lstStyle>
          <a:p>
            <a:fld id="{A3426F66-1346-4434-826A-194CDD536EF9}" type="slidenum">
              <a:rPr lang="el-GR" altLang="el-GR"/>
              <a:pPr/>
              <a:t>‹#›</a:t>
            </a:fld>
            <a:endParaRPr lang="el-GR" altLang="el-GR"/>
          </a:p>
        </p:txBody>
      </p:sp>
    </p:spTree>
    <p:extLst>
      <p:ext uri="{BB962C8B-B14F-4D97-AF65-F5344CB8AC3E}">
        <p14:creationId xmlns:p14="http://schemas.microsoft.com/office/powerpoint/2010/main" val="1775820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endParaRPr lang="el-GR" altLang="el-GR"/>
          </a:p>
        </p:txBody>
      </p:sp>
      <p:sp>
        <p:nvSpPr>
          <p:cNvPr id="5" name="Θέση υποσέλιδου 4"/>
          <p:cNvSpPr>
            <a:spLocks noGrp="1"/>
          </p:cNvSpPr>
          <p:nvPr>
            <p:ph type="ftr" sz="quarter" idx="11"/>
          </p:nvPr>
        </p:nvSpPr>
        <p:spPr/>
        <p:txBody>
          <a:bodyPr/>
          <a:lstStyle>
            <a:lvl1pPr>
              <a:defRPr/>
            </a:lvl1pPr>
          </a:lstStyle>
          <a:p>
            <a:endParaRPr lang="el-GR" altLang="el-GR"/>
          </a:p>
        </p:txBody>
      </p:sp>
      <p:sp>
        <p:nvSpPr>
          <p:cNvPr id="6" name="Θέση αριθμού διαφάνειας 5"/>
          <p:cNvSpPr>
            <a:spLocks noGrp="1"/>
          </p:cNvSpPr>
          <p:nvPr>
            <p:ph type="sldNum" sz="quarter" idx="12"/>
          </p:nvPr>
        </p:nvSpPr>
        <p:spPr/>
        <p:txBody>
          <a:bodyPr/>
          <a:lstStyle>
            <a:lvl1pPr>
              <a:defRPr/>
            </a:lvl1pPr>
          </a:lstStyle>
          <a:p>
            <a:fld id="{5E26C199-5776-43DB-B0EB-2F89FF31AEF5}" type="slidenum">
              <a:rPr lang="el-GR" altLang="el-GR"/>
              <a:pPr/>
              <a:t>‹#›</a:t>
            </a:fld>
            <a:endParaRPr lang="el-GR" altLang="el-GR"/>
          </a:p>
        </p:txBody>
      </p:sp>
    </p:spTree>
    <p:extLst>
      <p:ext uri="{BB962C8B-B14F-4D97-AF65-F5344CB8AC3E}">
        <p14:creationId xmlns:p14="http://schemas.microsoft.com/office/powerpoint/2010/main" val="2603279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623888" y="1709738"/>
            <a:ext cx="7886700" cy="2852737"/>
          </a:xfrm>
        </p:spPr>
        <p:txBody>
          <a:bodyPr/>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lvl1pPr>
              <a:defRPr/>
            </a:lvl1pPr>
          </a:lstStyle>
          <a:p>
            <a:endParaRPr lang="el-GR" altLang="el-GR"/>
          </a:p>
        </p:txBody>
      </p:sp>
      <p:sp>
        <p:nvSpPr>
          <p:cNvPr id="5" name="Θέση υποσέλιδου 4"/>
          <p:cNvSpPr>
            <a:spLocks noGrp="1"/>
          </p:cNvSpPr>
          <p:nvPr>
            <p:ph type="ftr" sz="quarter" idx="11"/>
          </p:nvPr>
        </p:nvSpPr>
        <p:spPr/>
        <p:txBody>
          <a:bodyPr/>
          <a:lstStyle>
            <a:lvl1pPr>
              <a:defRPr/>
            </a:lvl1pPr>
          </a:lstStyle>
          <a:p>
            <a:endParaRPr lang="el-GR" altLang="el-GR"/>
          </a:p>
        </p:txBody>
      </p:sp>
      <p:sp>
        <p:nvSpPr>
          <p:cNvPr id="6" name="Θέση αριθμού διαφάνειας 5"/>
          <p:cNvSpPr>
            <a:spLocks noGrp="1"/>
          </p:cNvSpPr>
          <p:nvPr>
            <p:ph type="sldNum" sz="quarter" idx="12"/>
          </p:nvPr>
        </p:nvSpPr>
        <p:spPr/>
        <p:txBody>
          <a:bodyPr/>
          <a:lstStyle>
            <a:lvl1pPr>
              <a:defRPr/>
            </a:lvl1pPr>
          </a:lstStyle>
          <a:p>
            <a:fld id="{C1AA3AD2-A9DA-4585-AB84-07022A6A355E}" type="slidenum">
              <a:rPr lang="el-GR" altLang="el-GR"/>
              <a:pPr/>
              <a:t>‹#›</a:t>
            </a:fld>
            <a:endParaRPr lang="el-GR" altLang="el-GR"/>
          </a:p>
        </p:txBody>
      </p:sp>
    </p:spTree>
    <p:extLst>
      <p:ext uri="{BB962C8B-B14F-4D97-AF65-F5344CB8AC3E}">
        <p14:creationId xmlns:p14="http://schemas.microsoft.com/office/powerpoint/2010/main" val="1760950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566738" y="1752600"/>
            <a:ext cx="3924300" cy="4267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3438" y="1752600"/>
            <a:ext cx="3924300" cy="4267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lvl1pPr>
              <a:defRPr/>
            </a:lvl1pPr>
          </a:lstStyle>
          <a:p>
            <a:endParaRPr lang="el-GR" altLang="el-GR"/>
          </a:p>
        </p:txBody>
      </p:sp>
      <p:sp>
        <p:nvSpPr>
          <p:cNvPr id="6" name="Θέση υποσέλιδου 5"/>
          <p:cNvSpPr>
            <a:spLocks noGrp="1"/>
          </p:cNvSpPr>
          <p:nvPr>
            <p:ph type="ftr" sz="quarter" idx="11"/>
          </p:nvPr>
        </p:nvSpPr>
        <p:spPr/>
        <p:txBody>
          <a:bodyPr/>
          <a:lstStyle>
            <a:lvl1pPr>
              <a:defRPr/>
            </a:lvl1pPr>
          </a:lstStyle>
          <a:p>
            <a:endParaRPr lang="el-GR" altLang="el-GR"/>
          </a:p>
        </p:txBody>
      </p:sp>
      <p:sp>
        <p:nvSpPr>
          <p:cNvPr id="7" name="Θέση αριθμού διαφάνειας 6"/>
          <p:cNvSpPr>
            <a:spLocks noGrp="1"/>
          </p:cNvSpPr>
          <p:nvPr>
            <p:ph type="sldNum" sz="quarter" idx="12"/>
          </p:nvPr>
        </p:nvSpPr>
        <p:spPr/>
        <p:txBody>
          <a:bodyPr/>
          <a:lstStyle>
            <a:lvl1pPr>
              <a:defRPr/>
            </a:lvl1pPr>
          </a:lstStyle>
          <a:p>
            <a:fld id="{8A489919-C97A-4852-8CF8-7185C9DEBED8}" type="slidenum">
              <a:rPr lang="el-GR" altLang="el-GR"/>
              <a:pPr/>
              <a:t>‹#›</a:t>
            </a:fld>
            <a:endParaRPr lang="el-GR" altLang="el-GR"/>
          </a:p>
        </p:txBody>
      </p:sp>
    </p:spTree>
    <p:extLst>
      <p:ext uri="{BB962C8B-B14F-4D97-AF65-F5344CB8AC3E}">
        <p14:creationId xmlns:p14="http://schemas.microsoft.com/office/powerpoint/2010/main" val="3406069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630238" y="365125"/>
            <a:ext cx="78867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630238" y="2505075"/>
            <a:ext cx="386873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29150" y="2505075"/>
            <a:ext cx="38877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lvl1pPr>
              <a:defRPr/>
            </a:lvl1pPr>
          </a:lstStyle>
          <a:p>
            <a:endParaRPr lang="el-GR" altLang="el-GR"/>
          </a:p>
        </p:txBody>
      </p:sp>
      <p:sp>
        <p:nvSpPr>
          <p:cNvPr id="8" name="Θέση υποσέλιδου 7"/>
          <p:cNvSpPr>
            <a:spLocks noGrp="1"/>
          </p:cNvSpPr>
          <p:nvPr>
            <p:ph type="ftr" sz="quarter" idx="11"/>
          </p:nvPr>
        </p:nvSpPr>
        <p:spPr/>
        <p:txBody>
          <a:bodyPr/>
          <a:lstStyle>
            <a:lvl1pPr>
              <a:defRPr/>
            </a:lvl1pPr>
          </a:lstStyle>
          <a:p>
            <a:endParaRPr lang="el-GR" altLang="el-GR"/>
          </a:p>
        </p:txBody>
      </p:sp>
      <p:sp>
        <p:nvSpPr>
          <p:cNvPr id="9" name="Θέση αριθμού διαφάνειας 8"/>
          <p:cNvSpPr>
            <a:spLocks noGrp="1"/>
          </p:cNvSpPr>
          <p:nvPr>
            <p:ph type="sldNum" sz="quarter" idx="12"/>
          </p:nvPr>
        </p:nvSpPr>
        <p:spPr/>
        <p:txBody>
          <a:bodyPr/>
          <a:lstStyle>
            <a:lvl1pPr>
              <a:defRPr/>
            </a:lvl1pPr>
          </a:lstStyle>
          <a:p>
            <a:fld id="{C8EEB023-E096-440C-A0D1-D1C5C892D31A}" type="slidenum">
              <a:rPr lang="el-GR" altLang="el-GR"/>
              <a:pPr/>
              <a:t>‹#›</a:t>
            </a:fld>
            <a:endParaRPr lang="el-GR" altLang="el-GR"/>
          </a:p>
        </p:txBody>
      </p:sp>
    </p:spTree>
    <p:extLst>
      <p:ext uri="{BB962C8B-B14F-4D97-AF65-F5344CB8AC3E}">
        <p14:creationId xmlns:p14="http://schemas.microsoft.com/office/powerpoint/2010/main" val="1936305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lvl1pPr>
              <a:defRPr/>
            </a:lvl1pPr>
          </a:lstStyle>
          <a:p>
            <a:endParaRPr lang="el-GR" altLang="el-GR"/>
          </a:p>
        </p:txBody>
      </p:sp>
      <p:sp>
        <p:nvSpPr>
          <p:cNvPr id="4" name="Θέση υποσέλιδου 3"/>
          <p:cNvSpPr>
            <a:spLocks noGrp="1"/>
          </p:cNvSpPr>
          <p:nvPr>
            <p:ph type="ftr" sz="quarter" idx="11"/>
          </p:nvPr>
        </p:nvSpPr>
        <p:spPr/>
        <p:txBody>
          <a:bodyPr/>
          <a:lstStyle>
            <a:lvl1pPr>
              <a:defRPr/>
            </a:lvl1pPr>
          </a:lstStyle>
          <a:p>
            <a:endParaRPr lang="el-GR" altLang="el-GR"/>
          </a:p>
        </p:txBody>
      </p:sp>
      <p:sp>
        <p:nvSpPr>
          <p:cNvPr id="5" name="Θέση αριθμού διαφάνειας 4"/>
          <p:cNvSpPr>
            <a:spLocks noGrp="1"/>
          </p:cNvSpPr>
          <p:nvPr>
            <p:ph type="sldNum" sz="quarter" idx="12"/>
          </p:nvPr>
        </p:nvSpPr>
        <p:spPr/>
        <p:txBody>
          <a:bodyPr/>
          <a:lstStyle>
            <a:lvl1pPr>
              <a:defRPr/>
            </a:lvl1pPr>
          </a:lstStyle>
          <a:p>
            <a:fld id="{90248CB4-F027-4E5B-8010-5F0C4AD3035F}" type="slidenum">
              <a:rPr lang="el-GR" altLang="el-GR"/>
              <a:pPr/>
              <a:t>‹#›</a:t>
            </a:fld>
            <a:endParaRPr lang="el-GR" altLang="el-GR"/>
          </a:p>
        </p:txBody>
      </p:sp>
    </p:spTree>
    <p:extLst>
      <p:ext uri="{BB962C8B-B14F-4D97-AF65-F5344CB8AC3E}">
        <p14:creationId xmlns:p14="http://schemas.microsoft.com/office/powerpoint/2010/main" val="3548174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lvl1pPr>
              <a:defRPr/>
            </a:lvl1pPr>
          </a:lstStyle>
          <a:p>
            <a:endParaRPr lang="el-GR" altLang="el-GR"/>
          </a:p>
        </p:txBody>
      </p:sp>
      <p:sp>
        <p:nvSpPr>
          <p:cNvPr id="3" name="Θέση υποσέλιδου 2"/>
          <p:cNvSpPr>
            <a:spLocks noGrp="1"/>
          </p:cNvSpPr>
          <p:nvPr>
            <p:ph type="ftr" sz="quarter" idx="11"/>
          </p:nvPr>
        </p:nvSpPr>
        <p:spPr/>
        <p:txBody>
          <a:bodyPr/>
          <a:lstStyle>
            <a:lvl1pPr>
              <a:defRPr/>
            </a:lvl1pPr>
          </a:lstStyle>
          <a:p>
            <a:endParaRPr lang="el-GR" altLang="el-GR"/>
          </a:p>
        </p:txBody>
      </p:sp>
      <p:sp>
        <p:nvSpPr>
          <p:cNvPr id="4" name="Θέση αριθμού διαφάνειας 3"/>
          <p:cNvSpPr>
            <a:spLocks noGrp="1"/>
          </p:cNvSpPr>
          <p:nvPr>
            <p:ph type="sldNum" sz="quarter" idx="12"/>
          </p:nvPr>
        </p:nvSpPr>
        <p:spPr/>
        <p:txBody>
          <a:bodyPr/>
          <a:lstStyle>
            <a:lvl1pPr>
              <a:defRPr/>
            </a:lvl1pPr>
          </a:lstStyle>
          <a:p>
            <a:fld id="{3894B3E4-E3E8-4CDA-96C8-3066EF59EA02}" type="slidenum">
              <a:rPr lang="el-GR" altLang="el-GR"/>
              <a:pPr/>
              <a:t>‹#›</a:t>
            </a:fld>
            <a:endParaRPr lang="el-GR" altLang="el-GR"/>
          </a:p>
        </p:txBody>
      </p:sp>
    </p:spTree>
    <p:extLst>
      <p:ext uri="{BB962C8B-B14F-4D97-AF65-F5344CB8AC3E}">
        <p14:creationId xmlns:p14="http://schemas.microsoft.com/office/powerpoint/2010/main" val="1733021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30238" y="457200"/>
            <a:ext cx="2949575" cy="1600200"/>
          </a:xfrm>
        </p:spPr>
        <p:txBody>
          <a:bodyPr/>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lvl1pPr>
              <a:defRPr/>
            </a:lvl1pPr>
          </a:lstStyle>
          <a:p>
            <a:endParaRPr lang="el-GR" altLang="el-GR"/>
          </a:p>
        </p:txBody>
      </p:sp>
      <p:sp>
        <p:nvSpPr>
          <p:cNvPr id="6" name="Θέση υποσέλιδου 5"/>
          <p:cNvSpPr>
            <a:spLocks noGrp="1"/>
          </p:cNvSpPr>
          <p:nvPr>
            <p:ph type="ftr" sz="quarter" idx="11"/>
          </p:nvPr>
        </p:nvSpPr>
        <p:spPr/>
        <p:txBody>
          <a:bodyPr/>
          <a:lstStyle>
            <a:lvl1pPr>
              <a:defRPr/>
            </a:lvl1pPr>
          </a:lstStyle>
          <a:p>
            <a:endParaRPr lang="el-GR" altLang="el-GR"/>
          </a:p>
        </p:txBody>
      </p:sp>
      <p:sp>
        <p:nvSpPr>
          <p:cNvPr id="7" name="Θέση αριθμού διαφάνειας 6"/>
          <p:cNvSpPr>
            <a:spLocks noGrp="1"/>
          </p:cNvSpPr>
          <p:nvPr>
            <p:ph type="sldNum" sz="quarter" idx="12"/>
          </p:nvPr>
        </p:nvSpPr>
        <p:spPr/>
        <p:txBody>
          <a:bodyPr/>
          <a:lstStyle>
            <a:lvl1pPr>
              <a:defRPr/>
            </a:lvl1pPr>
          </a:lstStyle>
          <a:p>
            <a:fld id="{EE99CFBF-406F-4FCF-A147-122FAB9E298A}" type="slidenum">
              <a:rPr lang="el-GR" altLang="el-GR"/>
              <a:pPr/>
              <a:t>‹#›</a:t>
            </a:fld>
            <a:endParaRPr lang="el-GR" altLang="el-GR"/>
          </a:p>
        </p:txBody>
      </p:sp>
    </p:spTree>
    <p:extLst>
      <p:ext uri="{BB962C8B-B14F-4D97-AF65-F5344CB8AC3E}">
        <p14:creationId xmlns:p14="http://schemas.microsoft.com/office/powerpoint/2010/main" val="2968427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30238" y="457200"/>
            <a:ext cx="2949575" cy="1600200"/>
          </a:xfrm>
        </p:spPr>
        <p:txBody>
          <a:bodyPr/>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lvl1pPr>
              <a:defRPr/>
            </a:lvl1pPr>
          </a:lstStyle>
          <a:p>
            <a:endParaRPr lang="el-GR" altLang="el-GR"/>
          </a:p>
        </p:txBody>
      </p:sp>
      <p:sp>
        <p:nvSpPr>
          <p:cNvPr id="6" name="Θέση υποσέλιδου 5"/>
          <p:cNvSpPr>
            <a:spLocks noGrp="1"/>
          </p:cNvSpPr>
          <p:nvPr>
            <p:ph type="ftr" sz="quarter" idx="11"/>
          </p:nvPr>
        </p:nvSpPr>
        <p:spPr/>
        <p:txBody>
          <a:bodyPr/>
          <a:lstStyle>
            <a:lvl1pPr>
              <a:defRPr/>
            </a:lvl1pPr>
          </a:lstStyle>
          <a:p>
            <a:endParaRPr lang="el-GR" altLang="el-GR"/>
          </a:p>
        </p:txBody>
      </p:sp>
      <p:sp>
        <p:nvSpPr>
          <p:cNvPr id="7" name="Θέση αριθμού διαφάνειας 6"/>
          <p:cNvSpPr>
            <a:spLocks noGrp="1"/>
          </p:cNvSpPr>
          <p:nvPr>
            <p:ph type="sldNum" sz="quarter" idx="12"/>
          </p:nvPr>
        </p:nvSpPr>
        <p:spPr/>
        <p:txBody>
          <a:bodyPr/>
          <a:lstStyle>
            <a:lvl1pPr>
              <a:defRPr/>
            </a:lvl1pPr>
          </a:lstStyle>
          <a:p>
            <a:fld id="{7284236B-3862-477A-BC28-019D9DF582A1}" type="slidenum">
              <a:rPr lang="el-GR" altLang="el-GR"/>
              <a:pPr/>
              <a:t>‹#›</a:t>
            </a:fld>
            <a:endParaRPr lang="el-GR" altLang="el-GR"/>
          </a:p>
        </p:txBody>
      </p:sp>
    </p:spTree>
    <p:extLst>
      <p:ext uri="{BB962C8B-B14F-4D97-AF65-F5344CB8AC3E}">
        <p14:creationId xmlns:p14="http://schemas.microsoft.com/office/powerpoint/2010/main" val="3088331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574675" y="304800"/>
            <a:ext cx="80010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l-GR" altLang="el-GR" smtClean="0"/>
              <a:t>Κάντε κλικ για επεξεργασία του τίτλου</a:t>
            </a:r>
          </a:p>
        </p:txBody>
      </p:sp>
      <p:sp>
        <p:nvSpPr>
          <p:cNvPr id="20483" name="Rectangle 3"/>
          <p:cNvSpPr>
            <a:spLocks noGrp="1" noChangeArrowheads="1"/>
          </p:cNvSpPr>
          <p:nvPr>
            <p:ph type="body" idx="1"/>
          </p:nvPr>
        </p:nvSpPr>
        <p:spPr bwMode="auto">
          <a:xfrm>
            <a:off x="566738" y="1752600"/>
            <a:ext cx="8001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l-GR" altLang="el-GR" smtClean="0"/>
              <a:t>Κάντε κλικ για να επεξεργαστείτε τα στυλ κειμένου του υποδείγματος</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20484" name="AutoShape 4"/>
          <p:cNvSpPr>
            <a:spLocks noChangeArrowheads="1"/>
          </p:cNvSpPr>
          <p:nvPr/>
        </p:nvSpPr>
        <p:spPr bwMode="auto">
          <a:xfrm>
            <a:off x="609600" y="1566863"/>
            <a:ext cx="7958138" cy="109537"/>
          </a:xfrm>
          <a:custGeom>
            <a:avLst/>
            <a:gdLst>
              <a:gd name="G0" fmla="+- 585 0 0"/>
              <a:gd name="T0" fmla="*/ 0 w 1000"/>
              <a:gd name="T1" fmla="*/ 0 h 1000"/>
              <a:gd name="T2" fmla="*/ 585 w 1000"/>
              <a:gd name="T3" fmla="*/ 0 h 1000"/>
              <a:gd name="T4" fmla="*/ 585 w 1000"/>
              <a:gd name="T5" fmla="*/ 1000 h 1000"/>
              <a:gd name="T6" fmla="*/ 0 w 1000"/>
              <a:gd name="T7" fmla="*/ 1000 h 1000"/>
              <a:gd name="T8" fmla="*/ 0 w 1000"/>
              <a:gd name="T9" fmla="*/ 0 h 1000"/>
              <a:gd name="T10" fmla="*/ 1000 w 1000"/>
              <a:gd name="T11" fmla="*/ 0 h 1000"/>
            </a:gdLst>
            <a:ahLst/>
            <a:cxnLst>
              <a:cxn ang="0">
                <a:pos x="T0" y="T1"/>
              </a:cxn>
              <a:cxn ang="0">
                <a:pos x="T2" y="T3"/>
              </a:cxn>
              <a:cxn ang="0">
                <a:pos x="T4" y="T5"/>
              </a:cxn>
              <a:cxn ang="0">
                <a:pos x="T6" y="T7"/>
              </a:cxn>
              <a:cxn ang="0">
                <a:pos x="T8" y="T9"/>
              </a:cxn>
              <a:cxn ang="0">
                <a:pos x="T10" y="T11"/>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l-GR" altLang="el-GR" sz="2400">
              <a:latin typeface="Times New Roman" panose="02020603050405020304" pitchFamily="18" charset="0"/>
            </a:endParaRPr>
          </a:p>
        </p:txBody>
      </p:sp>
      <p:sp>
        <p:nvSpPr>
          <p:cNvPr id="20485"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0486" name="Rectangle 6"/>
          <p:cNvSpPr>
            <a:spLocks noGrp="1" noChangeArrowheads="1"/>
          </p:cNvSpPr>
          <p:nvPr>
            <p:ph type="dt" sz="half" idx="2"/>
          </p:nvPr>
        </p:nvSpPr>
        <p:spPr bwMode="auto">
          <a:xfrm>
            <a:off x="6096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l-GR" altLang="el-GR"/>
          </a:p>
        </p:txBody>
      </p:sp>
      <p:sp>
        <p:nvSpPr>
          <p:cNvPr id="20487" name="Rectangle 7"/>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lvl1pPr>
          </a:lstStyle>
          <a:p>
            <a:endParaRPr lang="el-GR" altLang="el-GR"/>
          </a:p>
        </p:txBody>
      </p:sp>
      <p:sp>
        <p:nvSpPr>
          <p:cNvPr id="20488" name="Rectangle 8"/>
          <p:cNvSpPr>
            <a:spLocks noGrp="1" noChangeArrowheads="1"/>
          </p:cNvSpPr>
          <p:nvPr>
            <p:ph type="sldNum" sz="quarter" idx="4"/>
          </p:nvPr>
        </p:nvSpPr>
        <p:spPr bwMode="auto">
          <a:xfrm>
            <a:off x="65532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fld id="{A892C29C-10B8-439E-A05F-F91C6C5A931B}" type="slidenum">
              <a:rPr lang="el-GR" altLang="el-GR"/>
              <a:pPr/>
              <a:t>‹#›</a:t>
            </a:fld>
            <a:endParaRPr lang="el-GR" altLang="el-G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par>
    </p:tnLst>
  </p:timing>
  <p:txStyles>
    <p:titleStyle>
      <a:lvl1pPr algn="l" rtl="0" fontAlgn="base">
        <a:spcBef>
          <a:spcPct val="0"/>
        </a:spcBef>
        <a:spcAft>
          <a:spcPct val="0"/>
        </a:spcAft>
        <a:defRPr sz="3800" kern="1200">
          <a:solidFill>
            <a:schemeClr val="tx2"/>
          </a:solidFill>
          <a:latin typeface="+mj-lt"/>
          <a:ea typeface="+mj-ea"/>
          <a:cs typeface="+mj-cs"/>
        </a:defRPr>
      </a:lvl1pPr>
      <a:lvl2pPr algn="l" rtl="0" fontAlgn="base">
        <a:spcBef>
          <a:spcPct val="0"/>
        </a:spcBef>
        <a:spcAft>
          <a:spcPct val="0"/>
        </a:spcAft>
        <a:defRPr sz="3800">
          <a:solidFill>
            <a:schemeClr val="tx2"/>
          </a:solidFill>
          <a:latin typeface="Verdana" panose="020B0604030504040204" pitchFamily="34" charset="0"/>
        </a:defRPr>
      </a:lvl2pPr>
      <a:lvl3pPr algn="l" rtl="0" fontAlgn="base">
        <a:spcBef>
          <a:spcPct val="0"/>
        </a:spcBef>
        <a:spcAft>
          <a:spcPct val="0"/>
        </a:spcAft>
        <a:defRPr sz="3800">
          <a:solidFill>
            <a:schemeClr val="tx2"/>
          </a:solidFill>
          <a:latin typeface="Verdana" panose="020B0604030504040204" pitchFamily="34" charset="0"/>
        </a:defRPr>
      </a:lvl3pPr>
      <a:lvl4pPr algn="l" rtl="0" fontAlgn="base">
        <a:spcBef>
          <a:spcPct val="0"/>
        </a:spcBef>
        <a:spcAft>
          <a:spcPct val="0"/>
        </a:spcAft>
        <a:defRPr sz="3800">
          <a:solidFill>
            <a:schemeClr val="tx2"/>
          </a:solidFill>
          <a:latin typeface="Verdana" panose="020B0604030504040204" pitchFamily="34" charset="0"/>
        </a:defRPr>
      </a:lvl4pPr>
      <a:lvl5pPr algn="l" rtl="0" fontAlgn="base">
        <a:spcBef>
          <a:spcPct val="0"/>
        </a:spcBef>
        <a:spcAft>
          <a:spcPct val="0"/>
        </a:spcAft>
        <a:defRPr sz="3800">
          <a:solidFill>
            <a:schemeClr val="tx2"/>
          </a:solidFill>
          <a:latin typeface="Verdana" panose="020B0604030504040204" pitchFamily="34" charset="0"/>
        </a:defRPr>
      </a:lvl5pPr>
      <a:lvl6pPr marL="457200" algn="l" rtl="0" fontAlgn="base">
        <a:spcBef>
          <a:spcPct val="0"/>
        </a:spcBef>
        <a:spcAft>
          <a:spcPct val="0"/>
        </a:spcAft>
        <a:defRPr sz="3800">
          <a:solidFill>
            <a:schemeClr val="tx2"/>
          </a:solidFill>
          <a:latin typeface="Verdana" panose="020B0604030504040204" pitchFamily="34" charset="0"/>
        </a:defRPr>
      </a:lvl6pPr>
      <a:lvl7pPr marL="914400" algn="l" rtl="0" fontAlgn="base">
        <a:spcBef>
          <a:spcPct val="0"/>
        </a:spcBef>
        <a:spcAft>
          <a:spcPct val="0"/>
        </a:spcAft>
        <a:defRPr sz="3800">
          <a:solidFill>
            <a:schemeClr val="tx2"/>
          </a:solidFill>
          <a:latin typeface="Verdana" panose="020B0604030504040204" pitchFamily="34" charset="0"/>
        </a:defRPr>
      </a:lvl7pPr>
      <a:lvl8pPr marL="1371600" algn="l" rtl="0" fontAlgn="base">
        <a:spcBef>
          <a:spcPct val="0"/>
        </a:spcBef>
        <a:spcAft>
          <a:spcPct val="0"/>
        </a:spcAft>
        <a:defRPr sz="3800">
          <a:solidFill>
            <a:schemeClr val="tx2"/>
          </a:solidFill>
          <a:latin typeface="Verdana" panose="020B0604030504040204" pitchFamily="34" charset="0"/>
        </a:defRPr>
      </a:lvl8pPr>
      <a:lvl9pPr marL="1828800" algn="l" rtl="0" fontAlgn="base">
        <a:spcBef>
          <a:spcPct val="0"/>
        </a:spcBef>
        <a:spcAft>
          <a:spcPct val="0"/>
        </a:spcAft>
        <a:defRPr sz="3800">
          <a:solidFill>
            <a:schemeClr val="tx2"/>
          </a:solidFill>
          <a:latin typeface="Verdana" panose="020B0604030504040204" pitchFamily="34" charset="0"/>
        </a:defRPr>
      </a:lvl9pPr>
    </p:titleStyle>
    <p:bodyStyle>
      <a:lvl1pPr marL="469900" indent="-469900" algn="l" rtl="0" fontAlgn="base">
        <a:spcBef>
          <a:spcPct val="20000"/>
        </a:spcBef>
        <a:spcAft>
          <a:spcPct val="0"/>
        </a:spcAft>
        <a:buClr>
          <a:schemeClr val="accent2"/>
        </a:buClr>
        <a:buFont typeface="Wingdings" panose="05000000000000000000" pitchFamily="2" charset="2"/>
        <a:buChar char="o"/>
        <a:defRPr sz="3000" kern="1200">
          <a:solidFill>
            <a:schemeClr val="tx1"/>
          </a:solidFill>
          <a:latin typeface="+mn-lt"/>
          <a:ea typeface="+mn-ea"/>
          <a:cs typeface="+mn-cs"/>
        </a:defRPr>
      </a:lvl1pPr>
      <a:lvl2pPr marL="908050" indent="-436563" algn="l" rtl="0" fontAlgn="base">
        <a:spcBef>
          <a:spcPct val="20000"/>
        </a:spcBef>
        <a:spcAft>
          <a:spcPct val="0"/>
        </a:spcAft>
        <a:buClr>
          <a:schemeClr val="accent2"/>
        </a:buClr>
        <a:buFont typeface="Wingdings" panose="05000000000000000000" pitchFamily="2" charset="2"/>
        <a:buChar char="n"/>
        <a:defRPr sz="2600" kern="1200">
          <a:solidFill>
            <a:schemeClr val="tx1"/>
          </a:solidFill>
          <a:latin typeface="+mn-lt"/>
          <a:ea typeface="+mn-ea"/>
          <a:cs typeface="+mn-cs"/>
        </a:defRPr>
      </a:lvl2pPr>
      <a:lvl3pPr marL="1304925" indent="-395288" algn="l" rtl="0" fontAlgn="base">
        <a:spcBef>
          <a:spcPct val="20000"/>
        </a:spcBef>
        <a:spcAft>
          <a:spcPct val="0"/>
        </a:spcAft>
        <a:buClr>
          <a:schemeClr val="accent2"/>
        </a:buClr>
        <a:buFont typeface="Wingdings" panose="05000000000000000000" pitchFamily="2" charset="2"/>
        <a:buChar char="o"/>
        <a:defRPr sz="2300" kern="1200">
          <a:solidFill>
            <a:schemeClr val="tx1"/>
          </a:solidFill>
          <a:latin typeface="+mn-lt"/>
          <a:ea typeface="+mn-ea"/>
          <a:cs typeface="+mn-cs"/>
        </a:defRPr>
      </a:lvl3pPr>
      <a:lvl4pPr marL="1693863" indent="-387350" algn="l" rtl="0" fontAlgn="base">
        <a:spcBef>
          <a:spcPct val="20000"/>
        </a:spcBef>
        <a:spcAft>
          <a:spcPct val="0"/>
        </a:spcAft>
        <a:buClr>
          <a:schemeClr val="accent2"/>
        </a:buClr>
        <a:buFont typeface="Wingdings" panose="05000000000000000000" pitchFamily="2" charset="2"/>
        <a:buChar char="n"/>
        <a:defRPr sz="2000" kern="1200">
          <a:solidFill>
            <a:schemeClr val="tx1"/>
          </a:solidFill>
          <a:latin typeface="+mn-lt"/>
          <a:ea typeface="+mn-ea"/>
          <a:cs typeface="+mn-cs"/>
        </a:defRPr>
      </a:lvl4pPr>
      <a:lvl5pPr marL="2093913" indent="-398463" algn="l" rtl="0" fontAlgn="base">
        <a:spcBef>
          <a:spcPct val="25000"/>
        </a:spcBef>
        <a:spcAft>
          <a:spcPct val="0"/>
        </a:spcAft>
        <a:buClr>
          <a:schemeClr val="accent2"/>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70658" y="944724"/>
            <a:ext cx="7772400" cy="1440160"/>
          </a:xfrm>
        </p:spPr>
        <p:txBody>
          <a:bodyPr>
            <a:noAutofit/>
          </a:bodyPr>
          <a:lstStyle/>
          <a:p>
            <a:pPr algn="ctr"/>
            <a:r>
              <a:rPr lang="el-GR" sz="4400" b="1" dirty="0">
                <a:solidFill>
                  <a:srgbClr val="5075BC"/>
                </a:solidFill>
              </a:rPr>
              <a:t>Το παιχνίδι στην εκπαιδευτική </a:t>
            </a:r>
            <a:r>
              <a:rPr lang="el-GR" sz="4400" b="1" dirty="0" smtClean="0">
                <a:solidFill>
                  <a:srgbClr val="5075BC"/>
                </a:solidFill>
              </a:rPr>
              <a:t>διαδικασία</a:t>
            </a:r>
            <a:endParaRPr lang="el-GR" sz="5400" b="1" dirty="0">
              <a:solidFill>
                <a:srgbClr val="0070C0"/>
              </a:solidFill>
            </a:endParaRPr>
          </a:p>
        </p:txBody>
      </p:sp>
      <p:sp>
        <p:nvSpPr>
          <p:cNvPr id="3" name="Υπότιτλος 2"/>
          <p:cNvSpPr>
            <a:spLocks noGrp="1"/>
          </p:cNvSpPr>
          <p:nvPr>
            <p:ph type="subTitle" idx="1"/>
          </p:nvPr>
        </p:nvSpPr>
        <p:spPr>
          <a:xfrm>
            <a:off x="395536" y="2924944"/>
            <a:ext cx="8322644" cy="3600400"/>
          </a:xfrm>
        </p:spPr>
        <p:txBody>
          <a:bodyPr>
            <a:noAutofit/>
          </a:bodyPr>
          <a:lstStyle/>
          <a:p>
            <a:pPr algn="ctr"/>
            <a:r>
              <a:rPr lang="el-GR" sz="2800" b="1" dirty="0" smtClean="0">
                <a:latin typeface="+mj-lt"/>
                <a:ea typeface="+mj-ea"/>
                <a:cs typeface="+mj-cs"/>
              </a:rPr>
              <a:t>Ενότητα </a:t>
            </a:r>
            <a:r>
              <a:rPr lang="el-GR" b="1" dirty="0" smtClean="0">
                <a:latin typeface="+mj-lt"/>
                <a:ea typeface="+mj-ea"/>
                <a:cs typeface="+mj-cs"/>
              </a:rPr>
              <a:t>7Β</a:t>
            </a:r>
            <a:r>
              <a:rPr lang="en-US" sz="2800" dirty="0" smtClean="0">
                <a:latin typeface="+mj-lt"/>
                <a:ea typeface="+mj-ea"/>
                <a:cs typeface="+mj-cs"/>
              </a:rPr>
              <a:t> </a:t>
            </a:r>
            <a:endParaRPr lang="el-GR" sz="2800" dirty="0" smtClean="0">
              <a:latin typeface="+mj-lt"/>
              <a:ea typeface="+mj-ea"/>
              <a:cs typeface="+mj-cs"/>
            </a:endParaRPr>
          </a:p>
          <a:p>
            <a:pPr algn="ctr"/>
            <a:r>
              <a:rPr lang="el-GR" sz="3600" b="1" dirty="0" smtClean="0">
                <a:solidFill>
                  <a:srgbClr val="0070C0"/>
                </a:solidFill>
                <a:latin typeface="+mj-lt"/>
                <a:ea typeface="+mj-ea"/>
                <a:cs typeface="+mj-cs"/>
              </a:rPr>
              <a:t>Διαχείριση κινδύνων στη δραστηριότητα παιχνιδιού</a:t>
            </a:r>
            <a:endParaRPr lang="en-US" sz="2800" dirty="0" smtClean="0"/>
          </a:p>
          <a:p>
            <a:pPr algn="ctr"/>
            <a:endParaRPr lang="el-GR" sz="2400" dirty="0" smtClean="0"/>
          </a:p>
          <a:p>
            <a:pPr algn="ctr"/>
            <a:r>
              <a:rPr lang="el-GR" sz="2400" dirty="0" err="1" smtClean="0"/>
              <a:t>Καφένια</a:t>
            </a:r>
            <a:r>
              <a:rPr lang="el-GR" sz="2400" dirty="0" smtClean="0"/>
              <a:t> </a:t>
            </a:r>
            <a:r>
              <a:rPr lang="el-GR" sz="2400" dirty="0" err="1" smtClean="0"/>
              <a:t>Μπότσογλου</a:t>
            </a:r>
            <a:endParaRPr lang="el-GR" sz="2400" dirty="0" smtClean="0"/>
          </a:p>
          <a:p>
            <a:pPr algn="ctr"/>
            <a:r>
              <a:rPr lang="el-GR" sz="2400" dirty="0" smtClean="0"/>
              <a:t>Σχολή Ανθρωπιστικών και Κοινωνικών Επιστημών  Παιδαγωγικό Τμήμα Ειδικής Αγωγής</a:t>
            </a:r>
            <a:endParaRPr lang="en-US" sz="2400" dirty="0" smtClean="0"/>
          </a:p>
          <a:p>
            <a:pPr algn="ctr"/>
            <a:endParaRPr lang="el-GR" sz="2800" dirty="0" smtClean="0"/>
          </a:p>
        </p:txBody>
      </p:sp>
      <p:pic>
        <p:nvPicPr>
          <p:cNvPr id="9" name="Logo" descr="Λογότυπο ΠΘ"/>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5816" y="188640"/>
            <a:ext cx="3477085" cy="756084"/>
          </a:xfrm>
          <a:prstGeom prst="rect">
            <a:avLst/>
          </a:prstGeom>
        </p:spPr>
      </p:pic>
    </p:spTree>
    <p:extLst>
      <p:ext uri="{BB962C8B-B14F-4D97-AF65-F5344CB8AC3E}">
        <p14:creationId xmlns:p14="http://schemas.microsoft.com/office/powerpoint/2010/main" val="24576866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endParaRPr lang="el-GR" altLang="el-GR"/>
          </a:p>
        </p:txBody>
      </p:sp>
      <p:sp>
        <p:nvSpPr>
          <p:cNvPr id="24579" name="Rectangle 3"/>
          <p:cNvSpPr>
            <a:spLocks noGrp="1" noChangeArrowheads="1"/>
          </p:cNvSpPr>
          <p:nvPr>
            <p:ph type="body" idx="1"/>
          </p:nvPr>
        </p:nvSpPr>
        <p:spPr/>
        <p:txBody>
          <a:bodyPr/>
          <a:lstStyle/>
          <a:p>
            <a:r>
              <a:rPr lang="el-GR" altLang="el-GR" sz="2600"/>
              <a:t>Οι εμπειρίες που προσφέρει μπορεί να αποδεδειχθούν ωφέλιμες για την ενήλικη ζωή των παιδιών και την ωρίμανση τους (Claxton 1999).</a:t>
            </a:r>
            <a:endParaRPr lang="en-US" altLang="el-GR" sz="2600"/>
          </a:p>
          <a:p>
            <a:r>
              <a:rPr lang="el-GR" altLang="el-GR" sz="2600"/>
              <a:t> Για αυτό το λόγο, θα πρέπει όλοι όσοι ασχολούνται με τον έναν ή άλλο τρόπο με το παιχνίδι των μικρών παιδιών να το λαμβάνουν υπ’ όψη τους ώστε τέτοιου είδους συμπεριφορές να μπορούν να εκδηλώνονται σε ασφαλή περιβάλλοντα.</a:t>
            </a:r>
          </a:p>
          <a:p>
            <a:endParaRPr lang="el-GR" altLang="el-GR" sz="26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endParaRPr lang="el-GR" altLang="el-GR"/>
          </a:p>
        </p:txBody>
      </p:sp>
      <p:sp>
        <p:nvSpPr>
          <p:cNvPr id="14339" name="Rectangle 3"/>
          <p:cNvSpPr>
            <a:spLocks noGrp="1" noChangeArrowheads="1"/>
          </p:cNvSpPr>
          <p:nvPr>
            <p:ph type="body" idx="1"/>
          </p:nvPr>
        </p:nvSpPr>
        <p:spPr/>
        <p:txBody>
          <a:bodyPr/>
          <a:lstStyle/>
          <a:p>
            <a:pPr>
              <a:lnSpc>
                <a:spcPct val="90000"/>
              </a:lnSpc>
            </a:pPr>
            <a:r>
              <a:rPr lang="el-GR" altLang="el-GR"/>
              <a:t>Σύμφωνα με την  Health and safety commission (HSC, 2006) "Η εκτίμηση κινδύνου αποτελεί απλώς μία προσεκτική εξέταση του τι στο περιβάλλον, θα μπορούσε να είναι επικίνδυνο για τους  ανθρώπους, ώστε να μπορεί να εκτιμηθεί εάν έχουν ληφθεί επαρκείς προφυλάξεις ή θα πρέπει να γίνουν περισσότερα για την πρόληψη ατυχημάτων»</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09600" y="228600"/>
            <a:ext cx="8153400" cy="1471613"/>
          </a:xfrm>
        </p:spPr>
        <p:txBody>
          <a:bodyPr/>
          <a:lstStyle/>
          <a:p>
            <a:r>
              <a:rPr lang="el-GR" altLang="el-GR" sz="2400" i="1"/>
              <a:t>Διαχείριση  και εκτίμηση κινδύνων (risk managment assesment) στους υπαίθριους χώρους παιχνιδιού</a:t>
            </a:r>
            <a:r>
              <a:rPr lang="el-GR" altLang="el-GR" sz="3400" b="1"/>
              <a:t/>
            </a:r>
            <a:br>
              <a:rPr lang="el-GR" altLang="el-GR" sz="3400" b="1"/>
            </a:br>
            <a:endParaRPr lang="el-GR" altLang="el-GR" sz="3400" b="1"/>
          </a:p>
        </p:txBody>
      </p:sp>
      <p:sp>
        <p:nvSpPr>
          <p:cNvPr id="9219" name="Rectangle 3"/>
          <p:cNvSpPr>
            <a:spLocks noGrp="1" noChangeArrowheads="1"/>
          </p:cNvSpPr>
          <p:nvPr>
            <p:ph type="body" idx="1"/>
          </p:nvPr>
        </p:nvSpPr>
        <p:spPr>
          <a:xfrm>
            <a:off x="566738" y="2133600"/>
            <a:ext cx="8001000" cy="3886200"/>
          </a:xfrm>
        </p:spPr>
        <p:txBody>
          <a:bodyPr/>
          <a:lstStyle/>
          <a:p>
            <a:r>
              <a:rPr lang="el-GR" altLang="el-GR"/>
              <a:t>Κατά το σχεδιασμό των παιχνιδοτόπων είναι σημαντικό καταρχήν, να υπάρχει η παραδοχή ότι τα παιδιά πολλές φορές αναζητούν την πρόκληση και τον κίνδυνο, και ότι αυτές οι εμπειρίες σε ένα καλά σχεδιασμένο περιβάλλον μπορεί να είναι ωφέλιμες για αυτά.</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l-GR" altLang="el-GR" sz="3400"/>
              <a:t>οι ωφέλιμοι και οι μη ωφέλιμοι κίνδυνοι. </a:t>
            </a:r>
            <a:br>
              <a:rPr lang="el-GR" altLang="el-GR" sz="3400"/>
            </a:br>
            <a:endParaRPr lang="el-GR" altLang="el-GR" sz="3400"/>
          </a:p>
        </p:txBody>
      </p:sp>
      <p:sp>
        <p:nvSpPr>
          <p:cNvPr id="10243" name="Rectangle 3"/>
          <p:cNvSpPr>
            <a:spLocks noGrp="1" noChangeArrowheads="1"/>
          </p:cNvSpPr>
          <p:nvPr>
            <p:ph type="body" idx="1"/>
          </p:nvPr>
        </p:nvSpPr>
        <p:spPr/>
        <p:txBody>
          <a:bodyPr/>
          <a:lstStyle/>
          <a:p>
            <a:r>
              <a:rPr lang="el-GR" altLang="el-GR"/>
              <a:t>Στους </a:t>
            </a:r>
            <a:r>
              <a:rPr lang="el-GR" altLang="el-GR" i="1"/>
              <a:t>ωφέλιμους  κινδύνους</a:t>
            </a:r>
            <a:r>
              <a:rPr lang="el-GR" altLang="el-GR"/>
              <a:t>, το περιβάλλον παιχνιδιού προσφέρει στα παιδιά την πρόκληση και υποστηρίζει την ανάπτυξη, τη μάθηση. Αυτά τα περιβάλλοντα, μπορεί να περιλαμβάνουν εξοπλισμό με κινούμενα μέρη, που παρέχει ευκαιρίες για δυναμικό παιχνίδι με προκλήσεις.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endParaRPr lang="el-GR" altLang="el-GR"/>
          </a:p>
        </p:txBody>
      </p:sp>
      <p:sp>
        <p:nvSpPr>
          <p:cNvPr id="11267" name="Rectangle 3"/>
          <p:cNvSpPr>
            <a:spLocks noGrp="1" noChangeArrowheads="1"/>
          </p:cNvSpPr>
          <p:nvPr>
            <p:ph type="body" idx="1"/>
          </p:nvPr>
        </p:nvSpPr>
        <p:spPr/>
        <p:txBody>
          <a:bodyPr/>
          <a:lstStyle/>
          <a:p>
            <a:r>
              <a:rPr lang="el-GR" altLang="el-GR"/>
              <a:t>Αλλαγές στο ύψος προσφέρουν  στα παιδιά την ευκαιρία να ξεπεράσουν τους φόβους και δίνουν την αίσθηση της ικανοποίησης σε δραστηριότητες αναρρίχησης.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endParaRPr lang="el-GR" altLang="el-GR"/>
          </a:p>
        </p:txBody>
      </p:sp>
      <p:sp>
        <p:nvSpPr>
          <p:cNvPr id="25603" name="Rectangle 3"/>
          <p:cNvSpPr>
            <a:spLocks noGrp="1" noChangeArrowheads="1"/>
          </p:cNvSpPr>
          <p:nvPr>
            <p:ph type="body" idx="1"/>
          </p:nvPr>
        </p:nvSpPr>
        <p:spPr/>
        <p:txBody>
          <a:bodyPr/>
          <a:lstStyle/>
          <a:p>
            <a:r>
              <a:rPr lang="el-GR" altLang="el-GR"/>
              <a:t>Χαλαρά και φυσικά υλικά που δίνουν στα παιδιά την ευκαιρία να δημιουργήσουν να καταστρέψουν και να ξαναφτιάξουν κατασκευές στις οποίες  χρησιμοποιούν τις δεξιότητες τους, τη δημιουργικότητα και τη φαντασία.</a:t>
            </a:r>
          </a:p>
          <a:p>
            <a:endParaRPr lang="el-GR" altLang="el-G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l-GR" altLang="el-GR" sz="3200" i="1"/>
              <a:t>μη ωφέλιμοι κίνδυνοι</a:t>
            </a:r>
          </a:p>
        </p:txBody>
      </p:sp>
      <p:sp>
        <p:nvSpPr>
          <p:cNvPr id="12291" name="Rectangle 3"/>
          <p:cNvSpPr>
            <a:spLocks noGrp="1" noChangeArrowheads="1"/>
          </p:cNvSpPr>
          <p:nvPr>
            <p:ph type="body" idx="1"/>
          </p:nvPr>
        </p:nvSpPr>
        <p:spPr/>
        <p:txBody>
          <a:bodyPr/>
          <a:lstStyle/>
          <a:p>
            <a:r>
              <a:rPr lang="el-GR" altLang="el-GR" sz="2400"/>
              <a:t>Οι </a:t>
            </a:r>
            <a:r>
              <a:rPr lang="el-GR" altLang="el-GR" sz="2400" i="1"/>
              <a:t>μη ωφέλιμοι κίνδυνοι</a:t>
            </a:r>
            <a:r>
              <a:rPr lang="el-GR" altLang="el-GR" sz="2400"/>
              <a:t> είναι αυτοί που είναι δύσκολο ή αδύνατο για τα παιδιά να  τους αξιολογήσουν από  μόνα τους, και δεν έχουν κανένα  προφανές κέρδος. </a:t>
            </a:r>
            <a:endParaRPr lang="en-US" altLang="el-GR" sz="2400"/>
          </a:p>
          <a:p>
            <a:r>
              <a:rPr lang="el-GR" altLang="el-GR" sz="2400"/>
              <a:t>Σε αυτούς συγκαταλέγονται αιχμηρές ακμές ή σημεία του εξοπλισμού, κατεστραμμένες παιχνιδοκατασκέυες που μπορούν να καταρρεύσουν, καθώς και αντικείμενα που μπορούν  να γίνουν παγίδες για τα κεφάλια των παιδιών ή τα δάχτυλα</a:t>
            </a:r>
            <a:r>
              <a:rPr lang="el-GR" altLang="el-GR" sz="2400" i="1"/>
              <a:t>.</a:t>
            </a:r>
          </a:p>
          <a:p>
            <a:endParaRPr lang="el-GR" altLang="el-GR" sz="24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endParaRPr lang="el-GR" altLang="el-GR"/>
          </a:p>
        </p:txBody>
      </p:sp>
      <p:sp>
        <p:nvSpPr>
          <p:cNvPr id="16387" name="Rectangle 3"/>
          <p:cNvSpPr>
            <a:spLocks noGrp="1" noChangeArrowheads="1"/>
          </p:cNvSpPr>
          <p:nvPr>
            <p:ph type="body" idx="1"/>
          </p:nvPr>
        </p:nvSpPr>
        <p:spPr/>
        <p:txBody>
          <a:bodyPr/>
          <a:lstStyle/>
          <a:p>
            <a:pPr>
              <a:lnSpc>
                <a:spcPct val="90000"/>
              </a:lnSpc>
            </a:pPr>
            <a:r>
              <a:rPr lang="el-GR" altLang="el-GR" sz="2600"/>
              <a:t>Η διαδικασία προκειμένου να αξιολογηθούν και να διαχειριστούν οι κίνδυνοι, σύμφωνα με την έκθεση της Play England (2008) περιλαμβάνει:</a:t>
            </a:r>
            <a:endParaRPr lang="el-GR" altLang="el-GR" sz="2600" i="1"/>
          </a:p>
          <a:p>
            <a:pPr>
              <a:lnSpc>
                <a:spcPct val="90000"/>
              </a:lnSpc>
            </a:pPr>
            <a:r>
              <a:rPr lang="el-GR" altLang="el-GR" sz="2600" i="1"/>
              <a:t>Χάραξη του πλαισίου</a:t>
            </a:r>
            <a:r>
              <a:rPr lang="el-GR" altLang="el-GR" sz="2600"/>
              <a:t>: Στο στάδιο αυτό, είναι σημαντικό να δημιουργηθεί ένα σαφές σκεπτικό στο οποίο να είναι ξεκάθαρες οι παραδοχές για ποιοι κίνδυνοι είναι αποδεκτοί ως ωφέλιμοι για τα παιδιά και μπορούν να προσφερθούν σε ένα ελεγχόμενο περιβάλλον.</a:t>
            </a:r>
            <a:endParaRPr lang="el-GR" altLang="el-GR" sz="2600" i="1"/>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endParaRPr lang="el-GR" altLang="el-GR"/>
          </a:p>
        </p:txBody>
      </p:sp>
      <p:sp>
        <p:nvSpPr>
          <p:cNvPr id="26627" name="Rectangle 3"/>
          <p:cNvSpPr>
            <a:spLocks noGrp="1" noChangeArrowheads="1"/>
          </p:cNvSpPr>
          <p:nvPr>
            <p:ph type="body" idx="1"/>
          </p:nvPr>
        </p:nvSpPr>
        <p:spPr/>
        <p:txBody>
          <a:bodyPr/>
          <a:lstStyle/>
          <a:p>
            <a:pPr>
              <a:lnSpc>
                <a:spcPct val="90000"/>
              </a:lnSpc>
            </a:pPr>
            <a:r>
              <a:rPr lang="el-GR" altLang="el-GR" sz="2600" i="1"/>
              <a:t>Αξιολόγηση κινδύνου</a:t>
            </a:r>
            <a:r>
              <a:rPr lang="el-GR" altLang="el-GR" sz="2600" b="1"/>
              <a:t>: </a:t>
            </a:r>
            <a:r>
              <a:rPr lang="el-GR" altLang="el-GR" sz="2600"/>
              <a:t>αξιολογήσεις κινδύνου με στόχο την προώθηση μιας ισορροπημένης προσέγγισης για τη διαχείριση των κινδύνων, λαμβάνοντας υπόψη τα οφέλη για τα παιδιά σε συνάρτηση πάντα με τους δυνητικούς κινδύνους. Δεν πρόκειται για τη δημιουργία περιβαλλόντων χωρίς ρίσκο, αλλά για περιβάλλοντα παιχνιδιού στα οποία λαμβάνονται υπόψη οι εύλογες προφυλάξεις ώστε να αποφεύγονται οι τραυματισμοί.</a:t>
            </a:r>
            <a:endParaRPr lang="el-GR" altLang="el-GR" sz="2600" i="1"/>
          </a:p>
          <a:p>
            <a:pPr>
              <a:lnSpc>
                <a:spcPct val="90000"/>
              </a:lnSpc>
            </a:pPr>
            <a:endParaRPr lang="el-GR" altLang="el-GR" sz="26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endParaRPr lang="el-GR" altLang="el-GR"/>
          </a:p>
        </p:txBody>
      </p:sp>
      <p:sp>
        <p:nvSpPr>
          <p:cNvPr id="17411" name="Rectangle 3"/>
          <p:cNvSpPr>
            <a:spLocks noGrp="1" noChangeArrowheads="1"/>
          </p:cNvSpPr>
          <p:nvPr>
            <p:ph type="body" idx="1"/>
          </p:nvPr>
        </p:nvSpPr>
        <p:spPr/>
        <p:txBody>
          <a:bodyPr/>
          <a:lstStyle/>
          <a:p>
            <a:pPr>
              <a:lnSpc>
                <a:spcPct val="90000"/>
              </a:lnSpc>
            </a:pPr>
            <a:r>
              <a:rPr lang="el-GR" altLang="el-GR" i="1"/>
              <a:t>Τακτικός έλεγχος</a:t>
            </a:r>
            <a:r>
              <a:rPr lang="el-GR" altLang="el-GR"/>
              <a:t> των εγκαταστάσεων και ιεράρχηση των εργασιών  επισκευών και συντήρησης. Με αυτό τον τρόπο μπορούν να εντοπιστούν σημεία για τα οποία δεν είχε προβλεφτεί ότι μπορούν να είναι επικίνδυνα, αλλά  και να αποφευχθούν  εστίες κινδύνου που μπορούν να δημιουργηθούν  από κατεστραμμένο εξοπλισμό.</a:t>
            </a:r>
            <a:endParaRPr lang="el-GR" altLang="el-GR" i="1"/>
          </a:p>
          <a:p>
            <a:pPr>
              <a:lnSpc>
                <a:spcPct val="90000"/>
              </a:lnSpc>
            </a:pPr>
            <a:endParaRPr lang="el-GR" altLang="el-G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l-GR" altLang="el-GR" dirty="0"/>
              <a:t>Διαχείριση κινδύνων στη δραστηριότητα παιχνιδιού</a:t>
            </a:r>
          </a:p>
        </p:txBody>
      </p:sp>
      <p:sp>
        <p:nvSpPr>
          <p:cNvPr id="2051" name="Rectangle 3"/>
          <p:cNvSpPr>
            <a:spLocks noGrp="1" noChangeArrowheads="1"/>
          </p:cNvSpPr>
          <p:nvPr>
            <p:ph type="subTitle" idx="1"/>
          </p:nvPr>
        </p:nvSpPr>
        <p:spPr/>
        <p:txBody>
          <a:bodyPr/>
          <a:lstStyle/>
          <a:p>
            <a:r>
              <a:rPr lang="en-US" altLang="el-GR"/>
              <a:t>Risk management</a:t>
            </a:r>
            <a:endParaRPr lang="el-GR" altLang="el-G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endParaRPr lang="el-GR" altLang="el-GR"/>
          </a:p>
        </p:txBody>
      </p:sp>
      <p:sp>
        <p:nvSpPr>
          <p:cNvPr id="27651" name="Rectangle 3"/>
          <p:cNvSpPr>
            <a:spLocks noGrp="1" noChangeArrowheads="1"/>
          </p:cNvSpPr>
          <p:nvPr>
            <p:ph type="body" idx="1"/>
          </p:nvPr>
        </p:nvSpPr>
        <p:spPr/>
        <p:txBody>
          <a:bodyPr/>
          <a:lstStyle/>
          <a:p>
            <a:pPr>
              <a:lnSpc>
                <a:spcPct val="90000"/>
              </a:lnSpc>
            </a:pPr>
            <a:r>
              <a:rPr lang="el-GR" altLang="el-GR" i="1"/>
              <a:t>Παρατήρηση</a:t>
            </a:r>
            <a:r>
              <a:rPr lang="el-GR" altLang="el-GR"/>
              <a:t> σε πραγματικό χρόνο της χρήσης των παιχνιδοκατασκευών από τα παιδιά από έμπειρο προσωπικό. Η παρατήρηση δίνει τη δυνατότητα να κατανοηθεί σε βάθος η φύση των παιδιών και ο ρόλος του παιχνιδιού για την ανάπτυξή τους καθώς και οι διαφορετικοί τύποι επικίνδυνων συμπεριφορών που μπορούν να αναπτύξουν.</a:t>
            </a:r>
          </a:p>
          <a:p>
            <a:pPr>
              <a:lnSpc>
                <a:spcPct val="90000"/>
              </a:lnSpc>
            </a:pPr>
            <a:endParaRPr lang="el-GR" altLang="el-G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74675" y="304800"/>
            <a:ext cx="8001000" cy="1611313"/>
          </a:xfrm>
        </p:spPr>
        <p:txBody>
          <a:bodyPr/>
          <a:lstStyle/>
          <a:p>
            <a:r>
              <a:rPr lang="el-GR" altLang="el-GR" sz="2800"/>
              <a:t>Η HSE (Health and safety commission, 2006)  έχει προβλέψει πέντε στάδια της διαδικασίας για τη διενέργεια εκτίμησης κινδύνου</a:t>
            </a:r>
          </a:p>
        </p:txBody>
      </p:sp>
      <p:sp>
        <p:nvSpPr>
          <p:cNvPr id="18435" name="Rectangle 3"/>
          <p:cNvSpPr>
            <a:spLocks noGrp="1" noChangeArrowheads="1"/>
          </p:cNvSpPr>
          <p:nvPr>
            <p:ph type="body" idx="1"/>
          </p:nvPr>
        </p:nvSpPr>
        <p:spPr>
          <a:xfrm>
            <a:off x="566738" y="2276475"/>
            <a:ext cx="8001000" cy="3743325"/>
          </a:xfrm>
        </p:spPr>
        <p:txBody>
          <a:bodyPr/>
          <a:lstStyle/>
          <a:p>
            <a:pPr>
              <a:lnSpc>
                <a:spcPct val="90000"/>
              </a:lnSpc>
              <a:buFont typeface="Wingdings" panose="05000000000000000000" pitchFamily="2" charset="2"/>
              <a:buNone/>
            </a:pPr>
            <a:endParaRPr lang="el-GR" altLang="el-GR" sz="2100"/>
          </a:p>
          <a:p>
            <a:pPr>
              <a:lnSpc>
                <a:spcPct val="90000"/>
              </a:lnSpc>
            </a:pPr>
            <a:r>
              <a:rPr lang="el-GR" altLang="el-GR" sz="2100"/>
              <a:t>Στάδιο πρώτο - να εντοπίσει τους εγγενείς κινδύνους </a:t>
            </a:r>
          </a:p>
          <a:p>
            <a:pPr>
              <a:lnSpc>
                <a:spcPct val="90000"/>
              </a:lnSpc>
            </a:pPr>
            <a:r>
              <a:rPr lang="el-GR" altLang="el-GR" sz="2100"/>
              <a:t>Στάδιο δεύτερο – να εντοπίσει ποιους μπορεί να βλάψει και  πώς </a:t>
            </a:r>
          </a:p>
          <a:p>
            <a:pPr>
              <a:lnSpc>
                <a:spcPct val="90000"/>
              </a:lnSpc>
            </a:pPr>
            <a:r>
              <a:rPr lang="el-GR" altLang="el-GR" sz="2100"/>
              <a:t>Στάδιο τρίτο- να υπολογίσει τους κινδύνους και να αποφασίσει για τις προφυλάξεις </a:t>
            </a:r>
          </a:p>
          <a:p>
            <a:pPr>
              <a:lnSpc>
                <a:spcPct val="90000"/>
              </a:lnSpc>
            </a:pPr>
            <a:r>
              <a:rPr lang="el-GR" altLang="el-GR" sz="2100"/>
              <a:t>Στάδιο τέταρτο – να καταγράψει τα  συμπεράσματα και να  τα εφαρμόσει </a:t>
            </a:r>
          </a:p>
          <a:p>
            <a:pPr>
              <a:lnSpc>
                <a:spcPct val="90000"/>
              </a:lnSpc>
            </a:pPr>
            <a:r>
              <a:rPr lang="el-GR" altLang="el-GR" sz="2100"/>
              <a:t>Στάδιο πέμπτο –αναθεώρηση και ενημέρωση της αρχικής  εκτίμησης, αν είναι απαραίτητο.</a:t>
            </a:r>
          </a:p>
          <a:p>
            <a:pPr>
              <a:lnSpc>
                <a:spcPct val="90000"/>
              </a:lnSpc>
            </a:pPr>
            <a:endParaRPr lang="el-GR" altLang="el-GR" sz="21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539552" y="908720"/>
            <a:ext cx="7772400" cy="1371600"/>
          </a:xfrm>
        </p:spPr>
        <p:txBody>
          <a:bodyPr/>
          <a:lstStyle/>
          <a:p>
            <a:r>
              <a:rPr lang="el-GR" b="1" dirty="0" smtClean="0"/>
              <a:t>Τέλος Ενότητας</a:t>
            </a:r>
            <a:endParaRPr lang="el-GR" b="1" dirty="0"/>
          </a:p>
        </p:txBody>
      </p:sp>
    </p:spTree>
    <p:extLst>
      <p:ext uri="{BB962C8B-B14F-4D97-AF65-F5344CB8AC3E}">
        <p14:creationId xmlns:p14="http://schemas.microsoft.com/office/powerpoint/2010/main" val="16316547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909" y="620688"/>
            <a:ext cx="8001000" cy="747936"/>
          </a:xfrm>
        </p:spPr>
        <p:txBody>
          <a:bodyPr/>
          <a:lstStyle/>
          <a:p>
            <a:r>
              <a:rPr lang="el-GR" sz="4000" b="1" dirty="0" smtClean="0"/>
              <a:t>Χρηματοδότηση</a:t>
            </a:r>
            <a:endParaRPr lang="el-GR" sz="4000" b="1" dirty="0"/>
          </a:p>
        </p:txBody>
      </p:sp>
      <p:sp>
        <p:nvSpPr>
          <p:cNvPr id="3" name="Content Placeholder 2"/>
          <p:cNvSpPr>
            <a:spLocks noGrp="1"/>
          </p:cNvSpPr>
          <p:nvPr>
            <p:ph idx="1"/>
          </p:nvPr>
        </p:nvSpPr>
        <p:spPr>
          <a:xfrm>
            <a:off x="574675" y="1844824"/>
            <a:ext cx="8229600" cy="3168352"/>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Logo espa"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3768" y="5013176"/>
            <a:ext cx="4421520" cy="1114566"/>
          </a:xfrm>
          <a:prstGeom prst="rect">
            <a:avLst/>
          </a:prstGeom>
        </p:spPr>
      </p:pic>
    </p:spTree>
    <p:extLst>
      <p:ext uri="{BB962C8B-B14F-4D97-AF65-F5344CB8AC3E}">
        <p14:creationId xmlns:p14="http://schemas.microsoft.com/office/powerpoint/2010/main" val="20754531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10952" y="44623"/>
            <a:ext cx="8229600" cy="792088"/>
          </a:xfrm>
        </p:spPr>
        <p:txBody>
          <a:bodyPr>
            <a:normAutofit/>
          </a:bodyPr>
          <a:lstStyle/>
          <a:p>
            <a:r>
              <a:rPr lang="el-GR" b="1" dirty="0"/>
              <a:t>Σημείωμα </a:t>
            </a:r>
            <a:r>
              <a:rPr lang="el-GR" b="1" dirty="0" smtClean="0"/>
              <a:t>Αδειοδότησης</a:t>
            </a:r>
            <a:endParaRPr lang="el-GR" b="1" dirty="0"/>
          </a:p>
        </p:txBody>
      </p:sp>
      <p:sp>
        <p:nvSpPr>
          <p:cNvPr id="3" name="Content Placeholder"/>
          <p:cNvSpPr>
            <a:spLocks noGrp="1"/>
          </p:cNvSpPr>
          <p:nvPr>
            <p:ph idx="1"/>
          </p:nvPr>
        </p:nvSpPr>
        <p:spPr>
          <a:xfrm>
            <a:off x="611559" y="800708"/>
            <a:ext cx="8437525" cy="1656184"/>
          </a:xfrm>
        </p:spPr>
        <p:txBody>
          <a:bodyPr>
            <a:noAutofit/>
          </a:bodyPr>
          <a:lstStyle/>
          <a:p>
            <a:pPr marL="0" indent="0">
              <a:buNone/>
            </a:pPr>
            <a:r>
              <a:rPr lang="el-GR" sz="1800" dirty="0" smtClean="0"/>
              <a:t>Το </a:t>
            </a:r>
            <a:r>
              <a:rPr lang="el-GR" sz="1800" dirty="0"/>
              <a:t>παρόν υλικό διατίθεται με τους όρους </a:t>
            </a:r>
            <a:r>
              <a:rPr lang="el-GR" sz="1800" b="1" dirty="0"/>
              <a:t>της</a:t>
            </a:r>
            <a:r>
              <a:rPr lang="el-GR" sz="1800" dirty="0"/>
              <a:t> άδειας χρήσης Creative Commons Αναφορά, Μη Εμπορική Χρήση Παρόμοια Διανομή 4.0 [1] ή μεταγενέστερη, Διεθνής Έκδοση</a:t>
            </a:r>
            <a:r>
              <a:rPr lang="el-GR" sz="1800" dirty="0" smtClean="0"/>
              <a:t>. </a:t>
            </a:r>
            <a:r>
              <a:rPr lang="el-GR" sz="1800" dirty="0"/>
              <a:t>Εξαιρούνται τα αυτοτελή έργα τρίτων π.χ. φωτογραφίες, διαγράμματα </a:t>
            </a:r>
            <a:r>
              <a:rPr lang="el-GR" sz="1800" dirty="0" err="1"/>
              <a:t>κ.λ.π</a:t>
            </a:r>
            <a:r>
              <a:rPr lang="el-GR" sz="1800" dirty="0"/>
              <a:t>.,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copyright"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01422" y="261891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p:cNvSpPr txBox="1"/>
          <p:nvPr/>
        </p:nvSpPr>
        <p:spPr>
          <a:xfrm>
            <a:off x="611559" y="3356992"/>
            <a:ext cx="8128994" cy="3456384"/>
          </a:xfrm>
          <a:prstGeom prst="rect">
            <a:avLst/>
          </a:prstGeom>
        </p:spPr>
        <p:txBody>
          <a:bodyPr vert="horz" wrap="square" lIns="91440" tIns="45720" rIns="91440" bIns="45720" rtlCol="0" anchor="ctr">
            <a:normAutofit lnSpcReduction="10000"/>
          </a:bodyPr>
          <a:lstStyle/>
          <a:p>
            <a:r>
              <a:rPr lang="el-GR" dirty="0"/>
              <a:t>[1] http://creativecommons.org/licenses/by-nc-sa/4.0/ </a:t>
            </a:r>
            <a:endParaRPr lang="en-US" dirty="0"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αδειοδόχο</a:t>
            </a:r>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αδειοδόχο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17926999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20688"/>
            <a:ext cx="8496944" cy="782960"/>
          </a:xfrm>
        </p:spPr>
        <p:txBody>
          <a:bodyPr>
            <a:noAutofit/>
          </a:bodyPr>
          <a:lstStyle/>
          <a:p>
            <a:r>
              <a:rPr lang="el-GR" sz="3600" b="1" dirty="0"/>
              <a:t>Σημείωμα Χρήσης Έργων </a:t>
            </a:r>
            <a:r>
              <a:rPr lang="el-GR" sz="3600" b="1" dirty="0" smtClean="0"/>
              <a:t>Τρίτων</a:t>
            </a:r>
            <a:endParaRPr lang="el-GR" sz="3600" b="1" dirty="0"/>
          </a:p>
        </p:txBody>
      </p:sp>
      <p:sp>
        <p:nvSpPr>
          <p:cNvPr id="3" name="Content Placeholder 2"/>
          <p:cNvSpPr>
            <a:spLocks noGrp="1"/>
          </p:cNvSpPr>
          <p:nvPr>
            <p:ph idx="1"/>
          </p:nvPr>
        </p:nvSpPr>
        <p:spPr>
          <a:xfrm>
            <a:off x="971600" y="1722218"/>
            <a:ext cx="6912768" cy="3816424"/>
          </a:xfrm>
        </p:spPr>
        <p:txBody>
          <a:bodyPr>
            <a:noAutofit/>
          </a:bodyPr>
          <a:lstStyle/>
          <a:p>
            <a:pPr marL="0" indent="0" algn="ctr">
              <a:buNone/>
            </a:pPr>
            <a:endParaRPr lang="en-US" sz="2000" dirty="0" smtClean="0"/>
          </a:p>
          <a:p>
            <a:pPr marL="0" indent="0" algn="ctr">
              <a:buNone/>
            </a:pPr>
            <a:endParaRPr lang="en-US" sz="2000" dirty="0"/>
          </a:p>
          <a:p>
            <a:pPr marL="0" indent="0" algn="ctr">
              <a:buNone/>
            </a:pPr>
            <a:r>
              <a:rPr lang="el-GR" sz="2000" dirty="0" smtClean="0"/>
              <a:t>Το </a:t>
            </a:r>
            <a:r>
              <a:rPr lang="el-GR" sz="2000" dirty="0"/>
              <a:t>Έργο αυτό κάνει χρήση των ακόλουθων έργων:</a:t>
            </a:r>
          </a:p>
          <a:p>
            <a:pPr marL="0" indent="0" algn="ctr">
              <a:buNone/>
            </a:pPr>
            <a:r>
              <a:rPr lang="el-GR" sz="2000" b="1" dirty="0" smtClean="0"/>
              <a:t>Εικόνες</a:t>
            </a:r>
            <a:r>
              <a:rPr lang="en-US" sz="2000" b="1" dirty="0" smtClean="0"/>
              <a:t>/</a:t>
            </a:r>
            <a:r>
              <a:rPr lang="el-GR" sz="2000" b="1" dirty="0" smtClean="0"/>
              <a:t>Φωτογραφίες</a:t>
            </a:r>
            <a:endParaRPr lang="en-US" sz="2000" b="1" dirty="0" smtClean="0"/>
          </a:p>
          <a:p>
            <a:pPr marL="0" indent="0" algn="ctr">
              <a:buNone/>
            </a:pPr>
            <a:endParaRPr lang="el-GR" sz="2000" b="1" dirty="0" smtClean="0"/>
          </a:p>
          <a:p>
            <a:pPr marL="0" indent="0" algn="ctr">
              <a:buNone/>
            </a:pPr>
            <a:r>
              <a:rPr lang="el-GR" sz="2000" i="1" dirty="0" smtClean="0"/>
              <a:t>Τα εν λόγω έργα έχουν ανακτηθεί από το διαδίκτυο για εκπαιδευτικούς σκοπούς</a:t>
            </a:r>
            <a:endParaRPr lang="el-GR" sz="2000" i="1" dirty="0"/>
          </a:p>
        </p:txBody>
      </p:sp>
    </p:spTree>
    <p:extLst>
      <p:ext uri="{BB962C8B-B14F-4D97-AF65-F5344CB8AC3E}">
        <p14:creationId xmlns:p14="http://schemas.microsoft.com/office/powerpoint/2010/main" val="32061815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l-GR" altLang="el-GR" sz="2100" b="1" i="1"/>
              <a:t>Ο κίνδυνος ως στοιχείο της δραστηριότητας παιχνιδιού στους υπαίθριους χώρους παιχνιδιού</a:t>
            </a:r>
            <a:r>
              <a:rPr lang="el-GR" altLang="el-GR" sz="3400"/>
              <a:t> </a:t>
            </a:r>
          </a:p>
        </p:txBody>
      </p:sp>
      <p:sp>
        <p:nvSpPr>
          <p:cNvPr id="3075" name="Rectangle 3"/>
          <p:cNvSpPr>
            <a:spLocks noGrp="1" noChangeArrowheads="1"/>
          </p:cNvSpPr>
          <p:nvPr>
            <p:ph type="body" idx="1"/>
          </p:nvPr>
        </p:nvSpPr>
        <p:spPr/>
        <p:txBody>
          <a:bodyPr/>
          <a:lstStyle/>
          <a:p>
            <a:r>
              <a:rPr lang="el-GR" altLang="el-GR" sz="2800"/>
              <a:t>Στα παιδιά αρέσει πολλές φορές να παίζουν παράτολμα, να εξερευνούν τα όρια τους και να αποκτούν νέες εμπειρίες </a:t>
            </a:r>
          </a:p>
          <a:p>
            <a:r>
              <a:rPr lang="el-GR" altLang="el-GR" sz="2800"/>
              <a:t>Το ρίσκο σαν στοιχείο της δραστηριότητας παιχνιδιού, έχει χαρακτηριστεί ως ιδιαίτερα  χρήσιμο, κύρια όταν τα παιδιά έχουν τη δυνατότητα να το ελέγξουν, σε ένα προσεκτικά σχεδιασμένο περιβάλλον</a:t>
            </a:r>
            <a:r>
              <a:rPr lang="el-GR" altLang="el-GR"/>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endParaRPr lang="el-GR" altLang="el-GR"/>
          </a:p>
        </p:txBody>
      </p:sp>
      <p:pic>
        <p:nvPicPr>
          <p:cNvPr id="4099"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612900" y="2347913"/>
            <a:ext cx="5907088" cy="3076575"/>
          </a:xfrm>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endParaRPr lang="el-GR" altLang="el-GR"/>
          </a:p>
        </p:txBody>
      </p:sp>
      <p:sp>
        <p:nvSpPr>
          <p:cNvPr id="5123" name="Rectangle 3"/>
          <p:cNvSpPr>
            <a:spLocks noGrp="1" noChangeArrowheads="1"/>
          </p:cNvSpPr>
          <p:nvPr>
            <p:ph type="body" idx="1"/>
          </p:nvPr>
        </p:nvSpPr>
        <p:spPr/>
        <p:txBody>
          <a:bodyPr/>
          <a:lstStyle/>
          <a:p>
            <a:r>
              <a:rPr lang="el-GR" altLang="el-GR" sz="2600"/>
              <a:t>Στην έκθεση της National Playing field Association, αναφέρεται ότι οι εμπειρίες διαχείρισης του κινδύνου αναπτύσσουν στα παιδιά τις κοινωνικές τους δεξιότητες, τις ικανότητές τους να λύνουν προβλήματα και να αντιμετωπίζουν στρεσσογόνες καταστάσεις.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endParaRPr lang="el-GR" altLang="el-GR"/>
          </a:p>
        </p:txBody>
      </p:sp>
      <p:sp>
        <p:nvSpPr>
          <p:cNvPr id="23555" name="Rectangle 3"/>
          <p:cNvSpPr>
            <a:spLocks noGrp="1" noChangeArrowheads="1"/>
          </p:cNvSpPr>
          <p:nvPr>
            <p:ph type="body" idx="1"/>
          </p:nvPr>
        </p:nvSpPr>
        <p:spPr/>
        <p:txBody>
          <a:bodyPr/>
          <a:lstStyle/>
          <a:p>
            <a:r>
              <a:rPr lang="el-GR" altLang="el-GR"/>
              <a:t>Οι Christensen and Mikkelsen, (2008) υποστηρίζουν ότι καθώς τα παιδιά αντιμετωπίζουν  τους κινδύνους αναπτύσσουν  τις ατομικές τους ικανότητες, γεγονός που αποτελεί μια σημαντική διαδικασία κατά την οποία μαθαίνουν από τα λάθη τους και να μαθαίνουν να προφυλάσσουν την προσωπική τους υγεία και ασφάλεια.</a:t>
            </a:r>
          </a:p>
          <a:p>
            <a:endParaRPr lang="el-GR" altLang="el-G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endParaRPr lang="el-GR" altLang="el-GR"/>
          </a:p>
        </p:txBody>
      </p:sp>
      <p:sp>
        <p:nvSpPr>
          <p:cNvPr id="6147" name="Rectangle 3"/>
          <p:cNvSpPr>
            <a:spLocks noGrp="1" noChangeArrowheads="1"/>
          </p:cNvSpPr>
          <p:nvPr>
            <p:ph type="body" idx="1"/>
          </p:nvPr>
        </p:nvSpPr>
        <p:spPr/>
        <p:txBody>
          <a:bodyPr/>
          <a:lstStyle/>
          <a:p>
            <a:pPr algn="just"/>
            <a:r>
              <a:rPr lang="el-GR" altLang="el-GR">
                <a:solidFill>
                  <a:srgbClr val="000000"/>
                </a:solidFill>
                <a:latin typeface="Tahoma" panose="020B0604030504040204" pitchFamily="34" charset="0"/>
                <a:ea typeface="Times New Roman" panose="02020603050405020304" pitchFamily="18" charset="0"/>
                <a:cs typeface="Tahoma" panose="020B0604030504040204" pitchFamily="34" charset="0"/>
              </a:rPr>
              <a:t>Η Stephenson (2003:36) έχει εντοπίσει τρία στοιχεία που κάνουν την  δραστηριότητα ενός παιδιού να μοιάζει επικίνδυνη (Φωτ. 12): </a:t>
            </a:r>
            <a:endParaRPr lang="el-GR" altLang="el-GR">
              <a:solidFill>
                <a:srgbClr val="000000"/>
              </a:solidFill>
              <a:ea typeface="Times New Roman" panose="02020603050405020304" pitchFamily="18" charset="0"/>
              <a:cs typeface="Tahoma" panose="020B0604030504040204" pitchFamily="34" charset="0"/>
            </a:endParaRPr>
          </a:p>
          <a:p>
            <a:pPr algn="just">
              <a:buFont typeface="Courier New" panose="02070309020205020404" pitchFamily="49" charset="0"/>
              <a:buChar char="o"/>
            </a:pPr>
            <a:r>
              <a:rPr lang="el-GR" altLang="el-GR">
                <a:solidFill>
                  <a:srgbClr val="000000"/>
                </a:solidFill>
                <a:latin typeface="Tahoma" panose="020B0604030504040204" pitchFamily="34" charset="0"/>
                <a:ea typeface="Times New Roman" panose="02020603050405020304" pitchFamily="18" charset="0"/>
                <a:cs typeface="Tahoma" panose="020B0604030504040204" pitchFamily="34" charset="0"/>
              </a:rPr>
              <a:t>το να προσπαθεί να κάνει κάτι που δεν το έχει ξανακάνει </a:t>
            </a:r>
            <a:endParaRPr lang="el-GR" altLang="el-GR">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gn="just">
              <a:buFont typeface="Courier New" panose="02070309020205020404" pitchFamily="49" charset="0"/>
              <a:buChar char="o"/>
            </a:pPr>
            <a:r>
              <a:rPr lang="el-GR" altLang="el-GR">
                <a:solidFill>
                  <a:srgbClr val="000000"/>
                </a:solidFill>
                <a:latin typeface="Tahoma" panose="020B0604030504040204" pitchFamily="34" charset="0"/>
                <a:ea typeface="Times New Roman" panose="02020603050405020304" pitchFamily="18" charset="0"/>
                <a:cs typeface="Tahoma" panose="020B0604030504040204" pitchFamily="34" charset="0"/>
              </a:rPr>
              <a:t>το να νιώθει ότι «φτάνει στα όρια» βιώνοντας καταστάσεις που είναι «εκτός ελέγχου» κύρια λόγω του ύψους ή της ταχύτητας </a:t>
            </a:r>
            <a:endParaRPr lang="el-GR" altLang="el-GR">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gn="just">
              <a:buFont typeface="Courier New" panose="02070309020205020404" pitchFamily="49" charset="0"/>
              <a:buChar char="o"/>
            </a:pPr>
            <a:r>
              <a:rPr lang="el-GR" altLang="el-GR">
                <a:solidFill>
                  <a:srgbClr val="000000"/>
                </a:solidFill>
                <a:latin typeface="Tahoma" panose="020B0604030504040204" pitchFamily="34" charset="0"/>
                <a:ea typeface="Times New Roman" panose="02020603050405020304" pitchFamily="18" charset="0"/>
                <a:cs typeface="Tahoma" panose="020B0604030504040204" pitchFamily="34" charset="0"/>
              </a:rPr>
              <a:t>το να ξεπερνά τον φόβο του</a:t>
            </a:r>
            <a:endParaRPr lang="el-GR" altLang="el-GR">
              <a:solidFill>
                <a:srgbClr val="000000"/>
              </a:solidFill>
            </a:endParaRPr>
          </a:p>
          <a:p>
            <a:endParaRPr lang="el-GR" altLang="el-G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endParaRPr lang="el-GR" altLang="el-GR"/>
          </a:p>
        </p:txBody>
      </p:sp>
      <p:pic>
        <p:nvPicPr>
          <p:cNvPr id="7171" name="Picture 3" descr="IMG_0084"/>
          <p:cNvPicPr>
            <a:picLocks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1604963" y="1752600"/>
            <a:ext cx="5922962" cy="4267200"/>
          </a:xfrm>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l-GR" altLang="el-GR" sz="2100" b="1" i="1"/>
              <a:t>Διαχείριση  και εκτίμηση κινδύνων (risk managment assesment) στους υπαίθριους χώρους παιχνιδιού</a:t>
            </a:r>
            <a:r>
              <a:rPr lang="el-GR" altLang="el-GR"/>
              <a:t> </a:t>
            </a:r>
          </a:p>
        </p:txBody>
      </p:sp>
      <p:sp>
        <p:nvSpPr>
          <p:cNvPr id="8195" name="Rectangle 3"/>
          <p:cNvSpPr>
            <a:spLocks noGrp="1" noChangeArrowheads="1"/>
          </p:cNvSpPr>
          <p:nvPr>
            <p:ph type="body" idx="1"/>
          </p:nvPr>
        </p:nvSpPr>
        <p:spPr/>
        <p:txBody>
          <a:bodyPr/>
          <a:lstStyle/>
          <a:p>
            <a:r>
              <a:rPr lang="el-GR" altLang="el-GR" sz="2600"/>
              <a:t>Το ρίσκο και η ανάληψη κινδύνων από τα παιδιά, είναι κάτι που είναι μέσα στη φύση του παιχνιδιού και ίσως μέσα στην ανθρώπινη φύση (</a:t>
            </a:r>
            <a:r>
              <a:rPr lang="en-GB" altLang="el-GR" sz="2600"/>
              <a:t>Smith</a:t>
            </a:r>
            <a:r>
              <a:rPr lang="el-GR" altLang="el-GR" sz="2600"/>
              <a:t>, 2005, Moss and Petrie 2002).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Προφίλ">
  <a:themeElements>
    <a:clrScheme name="Προφίλ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Προφίλ">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Προφίλ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Προφίλ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Προφίλ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Προφίλ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Προφίλ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Προφίλ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Προφίλ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Προφίλ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Προφίλ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Profile</Template>
  <TotalTime>8</TotalTime>
  <Words>1126</Words>
  <Application>Microsoft Office PowerPoint</Application>
  <PresentationFormat>Προβολή στην οθόνη (4:3)</PresentationFormat>
  <Paragraphs>70</Paragraphs>
  <Slides>25</Slides>
  <Notes>5</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25</vt:i4>
      </vt:variant>
    </vt:vector>
  </HeadingPairs>
  <TitlesOfParts>
    <vt:vector size="32" baseType="lpstr">
      <vt:lpstr>Arial</vt:lpstr>
      <vt:lpstr>Verdana</vt:lpstr>
      <vt:lpstr>Times New Roman</vt:lpstr>
      <vt:lpstr>Wingdings</vt:lpstr>
      <vt:lpstr>Tahoma</vt:lpstr>
      <vt:lpstr>Courier New</vt:lpstr>
      <vt:lpstr>Προφίλ</vt:lpstr>
      <vt:lpstr>Το παιχνίδι στην εκπαιδευτική διαδικασία</vt:lpstr>
      <vt:lpstr>Διαχείριση κινδύνων στη δραστηριότητα παιχνιδιού</vt:lpstr>
      <vt:lpstr>Ο κίνδυνος ως στοιχείο της δραστηριότητας παιχνιδιού στους υπαίθριους χώρους παιχνιδιού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Διαχείριση  και εκτίμηση κινδύνων (risk managment assesment) στους υπαίθριους χώρους παιχνιδιού </vt:lpstr>
      <vt:lpstr>Παρουσίαση του PowerPoint</vt:lpstr>
      <vt:lpstr>Παρουσίαση του PowerPoint</vt:lpstr>
      <vt:lpstr>Διαχείριση  και εκτίμηση κινδύνων (risk managment assesment) στους υπαίθριους χώρους παιχνιδιού </vt:lpstr>
      <vt:lpstr>οι ωφέλιμοι και οι μη ωφέλιμοι κίνδυνοι.  </vt:lpstr>
      <vt:lpstr>Παρουσίαση του PowerPoint</vt:lpstr>
      <vt:lpstr>Παρουσίαση του PowerPoint</vt:lpstr>
      <vt:lpstr>μη ωφέλιμοι κίνδυνοι</vt:lpstr>
      <vt:lpstr>Παρουσίαση του PowerPoint</vt:lpstr>
      <vt:lpstr>Παρουσίαση του PowerPoint</vt:lpstr>
      <vt:lpstr>Παρουσίαση του PowerPoint</vt:lpstr>
      <vt:lpstr>Παρουσίαση του PowerPoint</vt:lpstr>
      <vt:lpstr>Η HSE (Health and safety commission, 2006)  έχει προβλέψει πέντε στάδια της διαδικασίας για τη διενέργεια εκτίμησης κινδύνου</vt:lpstr>
      <vt:lpstr>Τέλος Ενότητας</vt:lpstr>
      <vt:lpstr>Χρηματοδότηση</vt:lpstr>
      <vt:lpstr>Σημείωμα Αδειοδότησης</vt:lpstr>
      <vt:lpstr>Σημείωμα Χρήσης Έργων Τρίτων</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Διαχείριση κινδύνων στη δραστηριότητα παιχνιδιού</dc:title>
  <dc:creator>.</dc:creator>
  <cp:lastModifiedBy>Kiriazis Vaitsis</cp:lastModifiedBy>
  <cp:revision>2</cp:revision>
  <dcterms:created xsi:type="dcterms:W3CDTF">2010-12-07T06:54:27Z</dcterms:created>
  <dcterms:modified xsi:type="dcterms:W3CDTF">2015-07-02T10:51:50Z</dcterms:modified>
</cp:coreProperties>
</file>