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88" r:id="rId6"/>
    <p:sldId id="293" r:id="rId7"/>
    <p:sldId id="294" r:id="rId8"/>
    <p:sldId id="295" r:id="rId9"/>
    <p:sldId id="296" r:id="rId10"/>
    <p:sldId id="298" r:id="rId11"/>
    <p:sldId id="299" r:id="rId12"/>
    <p:sldId id="303" r:id="rId13"/>
    <p:sldId id="304" r:id="rId14"/>
    <p:sldId id="305" r:id="rId15"/>
    <p:sldId id="306" r:id="rId16"/>
    <p:sldId id="307" r:id="rId17"/>
    <p:sldId id="300" r:id="rId18"/>
    <p:sldId id="292" r:id="rId19"/>
    <p:sldId id="280" r:id="rId20"/>
  </p:sldIdLst>
  <p:sldSz cx="9144000" cy="6858000" type="screen4x3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16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15/12/2014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/>
              <a:t>Ενότητα </a:t>
            </a:r>
            <a:r>
              <a:rPr lang="el-GR" sz="2800" b="1" dirty="0"/>
              <a:t>5</a:t>
            </a:r>
            <a:r>
              <a:rPr lang="el-GR" sz="2800" b="1" smtClean="0"/>
              <a:t>η</a:t>
            </a:r>
            <a:r>
              <a:rPr lang="el-GR" sz="2800" b="1" dirty="0" smtClean="0"/>
              <a:t>:</a:t>
            </a:r>
            <a:r>
              <a:rPr lang="en-US" sz="2800" dirty="0" smtClean="0"/>
              <a:t> T</a:t>
            </a:r>
            <a:r>
              <a:rPr lang="el-GR" sz="2800" dirty="0" smtClean="0"/>
              <a:t>α συστήματα που </a:t>
            </a:r>
            <a:r>
              <a:rPr lang="el-GR" sz="2800" dirty="0" err="1" smtClean="0"/>
              <a:t>χρησιμοπούνται</a:t>
            </a:r>
            <a:r>
              <a:rPr lang="el-GR" sz="2800" dirty="0" smtClean="0"/>
              <a:t> στον αγώνα Βόλεϊ</a:t>
            </a:r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ειδίκευση των παικτών </a:t>
            </a:r>
            <a:r>
              <a:rPr lang="el-GR" dirty="0" smtClean="0"/>
              <a:t>παρότι δεν προβλέπεται από τους κανονισμούς του βόλεϊ εντούτοις εξαρτάται </a:t>
            </a:r>
            <a:r>
              <a:rPr lang="el-GR" dirty="0"/>
              <a:t>από </a:t>
            </a:r>
            <a:r>
              <a:rPr lang="el-GR" dirty="0" smtClean="0"/>
              <a:t>την τήρηση τους κατά τη διάρκεια του παιχνιδιού.</a:t>
            </a:r>
            <a:endParaRPr lang="el-GR" dirty="0"/>
          </a:p>
          <a:p>
            <a:r>
              <a:rPr lang="el-GR" dirty="0" smtClean="0"/>
              <a:t>Οι ειδικεύσεις των παικτών μιας ομάδας αποτελούν </a:t>
            </a:r>
            <a:r>
              <a:rPr lang="el-GR" dirty="0"/>
              <a:t>προϋπόθεση για τη δημιουργία </a:t>
            </a:r>
            <a:r>
              <a:rPr lang="el-GR" dirty="0" smtClean="0"/>
              <a:t>μιας επιτυχημένης ομάδας.</a:t>
            </a:r>
          </a:p>
          <a:p>
            <a:r>
              <a:rPr lang="el-GR" dirty="0" smtClean="0"/>
              <a:t>Θα μπορούσαμε να ορίσουμε ως ειδίκευση την </a:t>
            </a:r>
            <a:r>
              <a:rPr lang="el-GR" dirty="0"/>
              <a:t>ατομική δουλειά που </a:t>
            </a:r>
            <a:r>
              <a:rPr lang="el-GR" dirty="0" smtClean="0"/>
              <a:t>κάνει κάθε </a:t>
            </a:r>
            <a:r>
              <a:rPr lang="el-GR" dirty="0"/>
              <a:t>παίκτης μέσα στην ομάδα και ο </a:t>
            </a:r>
            <a:r>
              <a:rPr lang="el-GR" dirty="0" smtClean="0"/>
              <a:t>σκοπός που </a:t>
            </a:r>
            <a:r>
              <a:rPr lang="el-GR" dirty="0"/>
              <a:t>επιτελεί στη διάρκεια του </a:t>
            </a:r>
            <a:r>
              <a:rPr lang="el-GR" dirty="0" smtClean="0"/>
              <a:t>παιχνιδιού.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46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Ανάλογα με την ειδίκευση του κάθε </a:t>
            </a:r>
            <a:r>
              <a:rPr lang="el-GR" dirty="0" smtClean="0"/>
              <a:t>παίκτης στην </a:t>
            </a:r>
            <a:r>
              <a:rPr lang="el-GR" dirty="0"/>
              <a:t>προπόνηση ασχολείται και </a:t>
            </a:r>
            <a:r>
              <a:rPr lang="el-GR" dirty="0" smtClean="0"/>
              <a:t>προπονείται μερικές φορές χωριστά </a:t>
            </a:r>
            <a:r>
              <a:rPr lang="el-GR" dirty="0"/>
              <a:t>και έντονα πάνω σε ένα ή </a:t>
            </a:r>
            <a:r>
              <a:rPr lang="el-GR" dirty="0" smtClean="0"/>
              <a:t>δυο αντικείμενα </a:t>
            </a:r>
            <a:r>
              <a:rPr lang="el-GR" dirty="0"/>
              <a:t>που σχετίζονται άμεσα με </a:t>
            </a:r>
            <a:r>
              <a:rPr lang="el-GR" dirty="0" smtClean="0"/>
              <a:t>την  ειδίκευση του και την θέση που παίζει στο γήπεδο.</a:t>
            </a:r>
          </a:p>
          <a:p>
            <a:r>
              <a:rPr lang="el-GR" dirty="0" smtClean="0"/>
              <a:t>Για αυτόν τον λόγο μιλάμε για ατομική τεχνική και τακτική σε αντιδιαστολή </a:t>
            </a:r>
            <a:r>
              <a:rPr lang="el-GR" dirty="0" smtClean="0"/>
              <a:t>με </a:t>
            </a:r>
            <a:r>
              <a:rPr lang="el-GR" dirty="0" smtClean="0"/>
              <a:t>την </a:t>
            </a:r>
            <a:r>
              <a:rPr lang="el-GR" dirty="0" smtClean="0"/>
              <a:t>ομαδική τακτική.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 err="1"/>
              <a:t>πασαδόρος</a:t>
            </a:r>
            <a:r>
              <a:rPr lang="el-GR" dirty="0"/>
              <a:t> επί παραδείγματι ειδικεύεται </a:t>
            </a:r>
            <a:r>
              <a:rPr lang="el-GR" dirty="0" smtClean="0"/>
              <a:t>στο να </a:t>
            </a:r>
            <a:r>
              <a:rPr lang="el-GR" dirty="0"/>
              <a:t>κάνει πάσες από όλες τις </a:t>
            </a:r>
            <a:r>
              <a:rPr lang="el-GR" dirty="0" smtClean="0"/>
              <a:t>θέσεις ακόμη και αν η υποδοχή δεν είναι σωστή, ο κεντρικός </a:t>
            </a:r>
            <a:r>
              <a:rPr lang="el-GR" dirty="0"/>
              <a:t>μπλοκέρ να κάνει μπλοκ σε όλο </a:t>
            </a:r>
            <a:r>
              <a:rPr lang="el-GR" dirty="0" smtClean="0"/>
              <a:t>το μήκος </a:t>
            </a:r>
            <a:r>
              <a:rPr lang="el-GR" dirty="0"/>
              <a:t>του φιλέ κλπ.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11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 προπονητής </a:t>
            </a:r>
            <a:r>
              <a:rPr lang="el-GR" dirty="0" smtClean="0"/>
              <a:t>είναι ο ειδικός του αθλήματος και γνωρίζει τις </a:t>
            </a:r>
            <a:r>
              <a:rPr lang="el-GR" dirty="0"/>
              <a:t>φυσικές</a:t>
            </a:r>
            <a:r>
              <a:rPr lang="el-GR" dirty="0" smtClean="0"/>
              <a:t>, τεχνικές </a:t>
            </a:r>
            <a:r>
              <a:rPr lang="el-GR" dirty="0"/>
              <a:t>και διανοητικές ικανότητες των παικτών </a:t>
            </a:r>
            <a:r>
              <a:rPr lang="el-GR" dirty="0" smtClean="0"/>
              <a:t>του.</a:t>
            </a:r>
          </a:p>
          <a:p>
            <a:r>
              <a:rPr lang="el-GR" dirty="0" smtClean="0"/>
              <a:t>Ο προπονητής με τα προγράμματα προπόνησης εξασκεί τους παίκτες του ανάλογα </a:t>
            </a:r>
            <a:r>
              <a:rPr lang="el-GR" dirty="0"/>
              <a:t>με τις ιδιαιτερότητες </a:t>
            </a:r>
            <a:r>
              <a:rPr lang="el-GR" dirty="0" smtClean="0"/>
              <a:t>τους και ανάλογα με τις </a:t>
            </a:r>
            <a:r>
              <a:rPr lang="el-GR" dirty="0" smtClean="0"/>
              <a:t>απαιτήσεις </a:t>
            </a:r>
            <a:r>
              <a:rPr lang="el-GR" dirty="0" smtClean="0"/>
              <a:t>της θέσης στην οποία παίζουν στη διάρκεια του αγώνα.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ειδίκευση στην προπόνηση επιτρέπει στους </a:t>
            </a:r>
            <a:r>
              <a:rPr lang="el-GR" dirty="0" smtClean="0"/>
              <a:t>παίκτες να </a:t>
            </a:r>
            <a:r>
              <a:rPr lang="el-GR" dirty="0"/>
              <a:t>αναπτύξουν μηχανικά τις ικανότητες </a:t>
            </a:r>
            <a:r>
              <a:rPr lang="el-GR" dirty="0" smtClean="0"/>
              <a:t>που απαιτούνται </a:t>
            </a:r>
            <a:r>
              <a:rPr lang="el-GR" dirty="0"/>
              <a:t>από τη θέση τους και </a:t>
            </a:r>
            <a:r>
              <a:rPr lang="el-GR" dirty="0" smtClean="0"/>
              <a:t>να αυτοματοποιήσουν </a:t>
            </a:r>
            <a:r>
              <a:rPr lang="el-GR" dirty="0"/>
              <a:t>τις κινήσεις </a:t>
            </a:r>
            <a:r>
              <a:rPr lang="el-GR" dirty="0" smtClean="0"/>
              <a:t>τους μέσα στο γήπεδο μεγιστοποιώντας </a:t>
            </a:r>
            <a:r>
              <a:rPr lang="el-GR" dirty="0"/>
              <a:t>με αυτό τον τρόπο τις </a:t>
            </a:r>
            <a:r>
              <a:rPr lang="el-GR" dirty="0" smtClean="0"/>
              <a:t>δυνατότητές τους.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30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ειδίκευση των παικτών δεν πρέπει να </a:t>
            </a:r>
            <a:r>
              <a:rPr lang="el-GR" dirty="0" smtClean="0"/>
              <a:t>αρχίζει από </a:t>
            </a:r>
            <a:r>
              <a:rPr lang="el-GR" dirty="0"/>
              <a:t>νωρίς, δηλαδή από την παιδική ηλικία, </a:t>
            </a:r>
            <a:r>
              <a:rPr lang="el-GR" dirty="0" smtClean="0"/>
              <a:t>πριν οι </a:t>
            </a:r>
            <a:r>
              <a:rPr lang="el-GR" dirty="0"/>
              <a:t>παίκτες </a:t>
            </a:r>
            <a:r>
              <a:rPr lang="el-GR" dirty="0" smtClean="0"/>
              <a:t>μπορέσουν να γνωρίσουν </a:t>
            </a:r>
            <a:r>
              <a:rPr lang="el-GR" dirty="0"/>
              <a:t>καλά όλα τα </a:t>
            </a:r>
            <a:r>
              <a:rPr lang="el-GR" dirty="0" smtClean="0"/>
              <a:t>τεχνικά στοιχεία </a:t>
            </a:r>
            <a:r>
              <a:rPr lang="el-GR" dirty="0"/>
              <a:t>που απαιτούνται στο παιχνίδι </a:t>
            </a:r>
            <a:r>
              <a:rPr lang="el-GR" dirty="0" smtClean="0"/>
              <a:t>ανάλογα με τις θέσεις μέσα στο γήπεδο.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ηλικία των παικτών παίζει μεγάλο ρόλο </a:t>
            </a:r>
            <a:r>
              <a:rPr lang="el-GR" dirty="0" smtClean="0"/>
              <a:t>στην ειδίκευση </a:t>
            </a:r>
            <a:r>
              <a:rPr lang="el-GR" dirty="0"/>
              <a:t>στο βόλεϊ. </a:t>
            </a:r>
            <a:r>
              <a:rPr lang="el-GR" dirty="0" smtClean="0"/>
              <a:t>Παρότι η προπονητική ηλικία βοηθάει αρκετά εντούτοις η καλύτερη βιολογική ηλικία </a:t>
            </a:r>
            <a:r>
              <a:rPr lang="el-GR" dirty="0"/>
              <a:t>για </a:t>
            </a:r>
            <a:r>
              <a:rPr lang="el-GR" dirty="0" smtClean="0"/>
              <a:t>την ειδίκευση </a:t>
            </a:r>
            <a:r>
              <a:rPr lang="el-GR" dirty="0"/>
              <a:t>θεωρείται </a:t>
            </a:r>
            <a:r>
              <a:rPr lang="el-GR" dirty="0" smtClean="0"/>
              <a:t>ότι είναι αυτή των </a:t>
            </a:r>
            <a:r>
              <a:rPr lang="el-GR" dirty="0"/>
              <a:t>15-16 </a:t>
            </a:r>
            <a:r>
              <a:rPr lang="el-GR" dirty="0" smtClean="0"/>
              <a:t>ετών.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303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Σύμφωνα με τους κανονισμούς </a:t>
            </a:r>
            <a:r>
              <a:rPr lang="el-GR" dirty="0" smtClean="0"/>
              <a:t>του βόλεϊ κάθε παίκτης μπορεί </a:t>
            </a:r>
            <a:r>
              <a:rPr lang="el-GR" dirty="0"/>
              <a:t>ανάλογα με την περιστροφή να </a:t>
            </a:r>
            <a:r>
              <a:rPr lang="el-GR" dirty="0" smtClean="0"/>
              <a:t>παίξει σε </a:t>
            </a:r>
            <a:r>
              <a:rPr lang="el-GR" dirty="0"/>
              <a:t>3 θέσεις στην μπροστινή ζώνη (</a:t>
            </a:r>
            <a:r>
              <a:rPr lang="el-GR" dirty="0" smtClean="0"/>
              <a:t>επιθετική ζώνη</a:t>
            </a:r>
            <a:r>
              <a:rPr lang="el-GR" dirty="0"/>
              <a:t>) και σε 3 θέσεις στην πίσω </a:t>
            </a:r>
            <a:r>
              <a:rPr lang="el-GR" dirty="0" smtClean="0"/>
              <a:t>ζώνη (</a:t>
            </a:r>
            <a:r>
              <a:rPr lang="el-GR" dirty="0"/>
              <a:t>αμυντική ζώνη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Ο μόνος περιορισμός στον παραπάνω κανονισμό αφορά το Λίμπερο της ομάδας που παίζει υποχρεωτικά στις πίσω θέσεις του γηπέδου (θέσεις 1, 6,5).</a:t>
            </a:r>
          </a:p>
          <a:p>
            <a:r>
              <a:rPr lang="el-GR" dirty="0" smtClean="0"/>
              <a:t> Με </a:t>
            </a:r>
            <a:r>
              <a:rPr lang="el-GR" dirty="0"/>
              <a:t>την ειδίκευση ένας παίκτης μαθαίνει </a:t>
            </a:r>
            <a:r>
              <a:rPr lang="el-GR" dirty="0" smtClean="0"/>
              <a:t>να παίζει </a:t>
            </a:r>
            <a:r>
              <a:rPr lang="el-GR" dirty="0"/>
              <a:t>πολύ καλά σε μια από τις 3 θέσεις </a:t>
            </a:r>
            <a:r>
              <a:rPr lang="el-GR" dirty="0" smtClean="0"/>
              <a:t>της επιθετικής </a:t>
            </a:r>
            <a:r>
              <a:rPr lang="el-GR" dirty="0"/>
              <a:t>και </a:t>
            </a:r>
            <a:r>
              <a:rPr lang="el-GR" dirty="0" smtClean="0"/>
              <a:t>αντίστοιχα σε </a:t>
            </a:r>
            <a:r>
              <a:rPr lang="el-GR" dirty="0"/>
              <a:t>μια από τις 3 θέσεις </a:t>
            </a:r>
            <a:r>
              <a:rPr lang="el-GR" dirty="0" smtClean="0"/>
              <a:t>της αμυντικής ζώνης όταν λόγω περιστροφής βρίσκεται </a:t>
            </a:r>
            <a:r>
              <a:rPr lang="el-GR" dirty="0" smtClean="0"/>
              <a:t>σε κάποια θέση του γηπέδου μπροστά στον φιλέ ή πίσω στην άμυνα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666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Εκτός από την ειδίκευση των παικτών σε </a:t>
            </a:r>
            <a:r>
              <a:rPr lang="el-GR" dirty="0" smtClean="0"/>
              <a:t>κάποια συγκεκριμένη </a:t>
            </a:r>
            <a:r>
              <a:rPr lang="el-GR" dirty="0"/>
              <a:t>θέση </a:t>
            </a:r>
            <a:r>
              <a:rPr lang="el-GR" dirty="0" smtClean="0"/>
              <a:t>μέσα στο γήπεδο υπάρχει </a:t>
            </a:r>
            <a:r>
              <a:rPr lang="el-GR" dirty="0"/>
              <a:t>και ειδίκευση ως </a:t>
            </a:r>
            <a:r>
              <a:rPr lang="el-GR" dirty="0" smtClean="0"/>
              <a:t>προς την </a:t>
            </a:r>
            <a:r>
              <a:rPr lang="el-GR" dirty="0"/>
              <a:t>εκτελούμενη ενέργεια στο </a:t>
            </a:r>
            <a:r>
              <a:rPr lang="el-GR" dirty="0" smtClean="0"/>
              <a:t>χώρο του γηπέδου.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ειδικεύσεις που αντιστοιχούν </a:t>
            </a:r>
            <a:r>
              <a:rPr lang="el-GR" dirty="0" smtClean="0"/>
              <a:t>στις εκτελούμενες </a:t>
            </a:r>
            <a:r>
              <a:rPr lang="el-GR" dirty="0"/>
              <a:t>ενέργειες στο γήπεδο είναι:</a:t>
            </a:r>
          </a:p>
          <a:p>
            <a:r>
              <a:rPr lang="el-GR" dirty="0"/>
              <a:t>α) </a:t>
            </a:r>
            <a:r>
              <a:rPr lang="el-GR" dirty="0" err="1"/>
              <a:t>πασαδόρος</a:t>
            </a:r>
            <a:r>
              <a:rPr lang="el-GR" dirty="0"/>
              <a:t>,</a:t>
            </a:r>
          </a:p>
          <a:p>
            <a:r>
              <a:rPr lang="el-GR" dirty="0"/>
              <a:t>β) κεντρικός </a:t>
            </a:r>
            <a:r>
              <a:rPr lang="el-GR" dirty="0" err="1"/>
              <a:t>μπλοκέρ</a:t>
            </a:r>
            <a:r>
              <a:rPr lang="el-GR" dirty="0"/>
              <a:t>,</a:t>
            </a:r>
          </a:p>
          <a:p>
            <a:r>
              <a:rPr lang="el-GR" dirty="0"/>
              <a:t>γ) ακραίος επιθετικός,</a:t>
            </a:r>
          </a:p>
          <a:p>
            <a:r>
              <a:rPr lang="el-GR" dirty="0"/>
              <a:t>δ) διαγώνιος και</a:t>
            </a:r>
          </a:p>
          <a:p>
            <a:r>
              <a:rPr lang="el-GR" dirty="0"/>
              <a:t>ε) </a:t>
            </a:r>
            <a:r>
              <a:rPr lang="el-GR" dirty="0" smtClean="0"/>
              <a:t>λίμπερο.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86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Στη διάρκεια του παιχνιδιού οι </a:t>
            </a:r>
            <a:r>
              <a:rPr lang="el-GR" dirty="0" smtClean="0"/>
              <a:t>παίκτες έχουν το δικαίωμα αφού το επιτρέπει ο κανονισμός να μετακινούνται </a:t>
            </a:r>
            <a:r>
              <a:rPr lang="el-GR" dirty="0"/>
              <a:t>δεξιά ή αριστερά στην επιθετική </a:t>
            </a:r>
            <a:r>
              <a:rPr lang="el-GR" dirty="0" smtClean="0"/>
              <a:t>ή στην </a:t>
            </a:r>
            <a:r>
              <a:rPr lang="el-GR" dirty="0"/>
              <a:t>αμυντική ζώνη ανάλογα με την </a:t>
            </a:r>
            <a:r>
              <a:rPr lang="el-GR" dirty="0" smtClean="0"/>
              <a:t>ειδίκευσή τους.</a:t>
            </a:r>
            <a:endParaRPr lang="el-GR" dirty="0"/>
          </a:p>
          <a:p>
            <a:r>
              <a:rPr lang="el-GR" dirty="0" smtClean="0"/>
              <a:t>Αυτές οι </a:t>
            </a:r>
            <a:r>
              <a:rPr lang="el-GR" dirty="0"/>
              <a:t>αλλαγές </a:t>
            </a:r>
            <a:r>
              <a:rPr lang="el-GR" dirty="0" smtClean="0"/>
              <a:t>θέσεων των </a:t>
            </a:r>
            <a:r>
              <a:rPr lang="el-GR" dirty="0"/>
              <a:t>παικτών στο γήπεδο γίνονται σε </a:t>
            </a:r>
            <a:r>
              <a:rPr lang="el-GR" dirty="0" smtClean="0"/>
              <a:t>3 συγκεκριμένες </a:t>
            </a:r>
            <a:r>
              <a:rPr lang="el-GR" dirty="0"/>
              <a:t>φάσεις του παιχνιδιού:</a:t>
            </a:r>
          </a:p>
          <a:p>
            <a:r>
              <a:rPr lang="el-GR" dirty="0"/>
              <a:t>α) μετά το </a:t>
            </a:r>
            <a:r>
              <a:rPr lang="el-GR" dirty="0" err="1"/>
              <a:t>σερβίς</a:t>
            </a:r>
            <a:r>
              <a:rPr lang="el-GR" dirty="0"/>
              <a:t>,</a:t>
            </a:r>
          </a:p>
          <a:p>
            <a:r>
              <a:rPr lang="el-GR" dirty="0"/>
              <a:t>β) κατά τη διάρκεια και μετά την υποδοχή του </a:t>
            </a:r>
            <a:r>
              <a:rPr lang="el-GR" dirty="0" err="1" smtClean="0"/>
              <a:t>σερβίς</a:t>
            </a:r>
            <a:r>
              <a:rPr lang="el-GR" dirty="0" smtClean="0"/>
              <a:t> (</a:t>
            </a:r>
            <a:r>
              <a:rPr lang="el-GR" dirty="0" err="1"/>
              <a:t>πασαδόρος</a:t>
            </a:r>
            <a:r>
              <a:rPr lang="el-GR" dirty="0"/>
              <a:t>, διαγώνιος) και</a:t>
            </a:r>
          </a:p>
          <a:p>
            <a:r>
              <a:rPr lang="el-GR" dirty="0"/>
              <a:t>γ) κατά τη διάρκεια ή μετά την </a:t>
            </a:r>
            <a:r>
              <a:rPr lang="el-GR" dirty="0" smtClean="0"/>
              <a:t>επίθεση της ομάδας.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87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ειδικεύσεις παικτών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Τις περισσότερες φορές </a:t>
            </a:r>
            <a:r>
              <a:rPr lang="el-GR" dirty="0"/>
              <a:t>οι θέσεις </a:t>
            </a:r>
            <a:r>
              <a:rPr lang="el-GR" dirty="0" smtClean="0"/>
              <a:t>μέσα στο γήπεδο </a:t>
            </a:r>
            <a:r>
              <a:rPr lang="el-GR" dirty="0" smtClean="0"/>
              <a:t>και </a:t>
            </a:r>
            <a:r>
              <a:rPr lang="el-GR" dirty="0" smtClean="0"/>
              <a:t>η εκτελούμενη </a:t>
            </a:r>
            <a:r>
              <a:rPr lang="el-GR" dirty="0"/>
              <a:t>ενέργεια που πρέπει να κάνει </a:t>
            </a:r>
            <a:r>
              <a:rPr lang="el-GR" dirty="0" smtClean="0"/>
              <a:t>ένας παίκτης </a:t>
            </a:r>
            <a:r>
              <a:rPr lang="el-GR" dirty="0"/>
              <a:t>συμπίπτουν στην ειδίκευση του </a:t>
            </a:r>
            <a:r>
              <a:rPr lang="el-GR" dirty="0" smtClean="0"/>
              <a:t>και αυτό έχει ως σκοπό τη </a:t>
            </a:r>
            <a:r>
              <a:rPr lang="el-GR" dirty="0"/>
              <a:t>νοητική διευκόλυνση του </a:t>
            </a:r>
            <a:r>
              <a:rPr lang="el-GR" dirty="0" smtClean="0"/>
              <a:t>παίκτη.</a:t>
            </a:r>
            <a:endParaRPr lang="el-GR" dirty="0"/>
          </a:p>
          <a:p>
            <a:r>
              <a:rPr lang="el-GR" dirty="0" smtClean="0"/>
              <a:t>Αυτό γίνετε διότι </a:t>
            </a:r>
            <a:r>
              <a:rPr lang="el-GR" dirty="0" smtClean="0"/>
              <a:t>μειώνοντας </a:t>
            </a:r>
            <a:r>
              <a:rPr lang="el-GR" dirty="0"/>
              <a:t>τον αριθμό των </a:t>
            </a:r>
            <a:r>
              <a:rPr lang="el-GR" dirty="0" smtClean="0"/>
              <a:t>ενεργειών </a:t>
            </a:r>
            <a:r>
              <a:rPr lang="el-GR" dirty="0" smtClean="0"/>
              <a:t>και των </a:t>
            </a:r>
            <a:r>
              <a:rPr lang="el-GR" dirty="0"/>
              <a:t>θέσεων ευθύνης </a:t>
            </a:r>
            <a:r>
              <a:rPr lang="el-GR" dirty="0" smtClean="0"/>
              <a:t>που έχει ένας παίκτης στο </a:t>
            </a:r>
            <a:r>
              <a:rPr lang="el-GR" dirty="0"/>
              <a:t>γήπεδο ο </a:t>
            </a:r>
            <a:r>
              <a:rPr lang="el-GR" dirty="0" smtClean="0"/>
              <a:t>παίκτης </a:t>
            </a:r>
            <a:r>
              <a:rPr lang="el-GR" dirty="0" smtClean="0"/>
              <a:t>αυτός δεν </a:t>
            </a:r>
            <a:r>
              <a:rPr lang="el-GR" dirty="0"/>
              <a:t>μπερδεύεται στη διάρκεια του παιχνιδιού </a:t>
            </a:r>
            <a:r>
              <a:rPr lang="el-GR" dirty="0" smtClean="0"/>
              <a:t>και μπορεί </a:t>
            </a:r>
            <a:r>
              <a:rPr lang="el-GR" dirty="0" smtClean="0"/>
              <a:t>να </a:t>
            </a:r>
            <a:r>
              <a:rPr lang="el-GR" dirty="0" smtClean="0"/>
              <a:t>εκμεταλλεύεται </a:t>
            </a:r>
            <a:r>
              <a:rPr lang="el-GR" dirty="0"/>
              <a:t>με αυτόν τον τρόπο πλήρως </a:t>
            </a:r>
            <a:r>
              <a:rPr lang="el-GR" dirty="0" smtClean="0"/>
              <a:t>τον </a:t>
            </a:r>
            <a:r>
              <a:rPr lang="el-GR" dirty="0"/>
              <a:t>χρόνο </a:t>
            </a:r>
            <a:r>
              <a:rPr lang="el-GR" dirty="0" smtClean="0"/>
              <a:t>προπόνησής 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6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(2001).Η διδασκαλία </a:t>
            </a:r>
            <a:r>
              <a:rPr lang="el-GR" dirty="0" smtClean="0"/>
              <a:t>της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(2002).Η διδασκαλία </a:t>
            </a:r>
            <a:r>
              <a:rPr lang="el-GR" dirty="0" smtClean="0"/>
              <a:t>της </a:t>
            </a:r>
            <a:r>
              <a:rPr lang="en-US" dirty="0" err="1" smtClean="0"/>
              <a:t>Πετοσφαίρισης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l-GR" dirty="0" smtClean="0"/>
              <a:t> </a:t>
            </a:r>
            <a:r>
              <a:rPr lang="en-US" dirty="0" smtClean="0"/>
              <a:t>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 τεχνική</a:t>
            </a:r>
            <a:r>
              <a:rPr lang="el-GR" dirty="0"/>
              <a:t>, μεθοδολογία, ειδική διδακτική &amp; κανονισμοί</a:t>
            </a:r>
            <a:r>
              <a:rPr lang="el-GR" dirty="0" smtClean="0"/>
              <a:t>. ΑΣΕΠ</a:t>
            </a:r>
            <a:r>
              <a:rPr lang="el-GR" dirty="0"/>
              <a:t>, κλάδος Φυσικής Αγωγής. Εκδόσεις </a:t>
            </a:r>
            <a:r>
              <a:rPr lang="el-GR"/>
              <a:t>ΣΑΛΤΟ</a:t>
            </a:r>
            <a:r>
              <a:rPr lang="el-GR" smtClean="0"/>
              <a:t>, 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00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τα συστήματα που χρησιμοποιούνται  σε έναν αγώνα βόλεϊ από τους παίκτες μιας ομάδας.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συστήματα παιχνιδιού αρχαρίων 6:0, 4:2 και προχωρημένων 2:2:2, 5:0:1 που χρησιμοποιούνται σε έναν αγώνα βόλεϊ.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είναι σύστημα σύνθεσης ομάδας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σύνθεση της ομάδας αναφέρεται στον αριθμό </a:t>
            </a:r>
            <a:r>
              <a:rPr lang="el-GR" dirty="0" smtClean="0"/>
              <a:t>των επιθετικών </a:t>
            </a:r>
            <a:r>
              <a:rPr lang="el-GR" dirty="0"/>
              <a:t>και των </a:t>
            </a:r>
            <a:r>
              <a:rPr lang="el-GR" dirty="0" err="1"/>
              <a:t>πασαδόρων</a:t>
            </a:r>
            <a:r>
              <a:rPr lang="el-GR" dirty="0"/>
              <a:t> που </a:t>
            </a:r>
            <a:r>
              <a:rPr lang="el-GR" dirty="0" smtClean="0"/>
              <a:t>βρίσκονται μέσα στον αγωνιστικό χώρο κατά </a:t>
            </a:r>
            <a:r>
              <a:rPr lang="el-GR" dirty="0"/>
              <a:t>τη διάρκεια του </a:t>
            </a:r>
            <a:r>
              <a:rPr lang="el-GR" dirty="0" smtClean="0"/>
              <a:t>παιχνιδιού.</a:t>
            </a:r>
            <a:endParaRPr lang="el-GR" dirty="0"/>
          </a:p>
          <a:p>
            <a:r>
              <a:rPr lang="el-GR" dirty="0"/>
              <a:t>Α</a:t>
            </a:r>
            <a:r>
              <a:rPr lang="el-GR" dirty="0" smtClean="0"/>
              <a:t>νάλογα με τον αριθμό αυτό μπορεί ένας προπονητής,  ΚΦΑ να χρησιμοποιήσει και το καταλληλότερο σύστημα παιχνιδιού για τον αγώνα.</a:t>
            </a:r>
          </a:p>
          <a:p>
            <a:r>
              <a:rPr lang="el-GR" dirty="0" smtClean="0"/>
              <a:t>Η σύνθεση της ομάδας δεν επιβάλλεται από τον κανονισμό του βόλεϊ απλά ο κάθε προπονητής, ΚΦΑ προσπαθεί να αξιοποιήσει στο μέγιστο βαθμό τις ικανότητες των παικτών/</a:t>
            </a:r>
            <a:r>
              <a:rPr lang="el-GR" dirty="0" err="1" smtClean="0"/>
              <a:t>τριων</a:t>
            </a:r>
            <a:r>
              <a:rPr lang="el-GR" dirty="0" smtClean="0"/>
              <a:t> του ανάλογα με την κατηγορία και το επίπεδο της ομάδας.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7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Συστήματα σύνθεσης και παιχνιδιού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Υπάρχουν </a:t>
            </a:r>
            <a:r>
              <a:rPr lang="el-GR" dirty="0"/>
              <a:t>5 βασικές συνθέσεις της ομάδας κατά </a:t>
            </a:r>
            <a:r>
              <a:rPr lang="el-GR" dirty="0" smtClean="0"/>
              <a:t>σειρά εκμάθησης </a:t>
            </a:r>
            <a:r>
              <a:rPr lang="el-GR" dirty="0"/>
              <a:t>των αρχαρίων:</a:t>
            </a:r>
          </a:p>
          <a:p>
            <a:r>
              <a:rPr lang="el-GR" dirty="0"/>
              <a:t>1. Σύστημα σύνθεσης και παιχνιδιού 6:0</a:t>
            </a:r>
          </a:p>
          <a:p>
            <a:r>
              <a:rPr lang="el-GR" dirty="0"/>
              <a:t>2. Σύστημα σύνθεσης και παιχνιδιού </a:t>
            </a:r>
            <a:r>
              <a:rPr lang="el-GR" dirty="0" smtClean="0"/>
              <a:t>4:2</a:t>
            </a:r>
            <a:endParaRPr lang="el-GR" dirty="0"/>
          </a:p>
          <a:p>
            <a:r>
              <a:rPr lang="el-GR" dirty="0"/>
              <a:t>3. Σύστημα σύνθεσης και παιχνιδιού 2:2:2</a:t>
            </a:r>
          </a:p>
          <a:p>
            <a:r>
              <a:rPr lang="el-GR" dirty="0"/>
              <a:t>4. Σύστημα σύνθεσης και παιχνιδιού </a:t>
            </a:r>
            <a:r>
              <a:rPr lang="el-GR" dirty="0" smtClean="0"/>
              <a:t>4:2 </a:t>
            </a:r>
            <a:r>
              <a:rPr lang="el-GR" dirty="0"/>
              <a:t>με διείσδυση</a:t>
            </a:r>
          </a:p>
          <a:p>
            <a:r>
              <a:rPr lang="el-GR" dirty="0"/>
              <a:t>5. Σύστημα σύνθεσης και παιχνιδιού </a:t>
            </a:r>
            <a:r>
              <a:rPr lang="el-GR" dirty="0" smtClean="0"/>
              <a:t>5:1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02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σημαίνουν τα νούμερα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 πρώτος αριθμός στο σύστημα σύνθεσης </a:t>
            </a:r>
            <a:r>
              <a:rPr lang="el-GR" dirty="0" smtClean="0"/>
              <a:t>και παιχνιδιού </a:t>
            </a:r>
            <a:r>
              <a:rPr lang="el-GR" dirty="0"/>
              <a:t>δηλώνει τον αριθμό των </a:t>
            </a:r>
            <a:r>
              <a:rPr lang="el-GR" dirty="0" smtClean="0"/>
              <a:t>επιθετικών παικτών </a:t>
            </a:r>
            <a:r>
              <a:rPr lang="el-GR" dirty="0"/>
              <a:t>και ο δεύτερος αριθμός τον αριθμό </a:t>
            </a:r>
            <a:r>
              <a:rPr lang="el-GR" dirty="0" smtClean="0"/>
              <a:t>των </a:t>
            </a:r>
            <a:r>
              <a:rPr lang="el-GR" dirty="0" err="1" smtClean="0"/>
              <a:t>πασαδόρων</a:t>
            </a:r>
            <a:r>
              <a:rPr lang="el-GR" dirty="0" smtClean="0"/>
              <a:t> </a:t>
            </a:r>
            <a:r>
              <a:rPr lang="el-GR" dirty="0"/>
              <a:t>μιας </a:t>
            </a:r>
            <a:r>
              <a:rPr lang="el-GR" dirty="0" smtClean="0"/>
              <a:t>ομάδας.</a:t>
            </a:r>
          </a:p>
          <a:p>
            <a:r>
              <a:rPr lang="el-GR" dirty="0" smtClean="0"/>
              <a:t>Επί παραδείγματι στο </a:t>
            </a:r>
            <a:r>
              <a:rPr lang="el-GR" dirty="0"/>
              <a:t>σύστημα σύνθεσης και </a:t>
            </a:r>
            <a:r>
              <a:rPr lang="el-GR" dirty="0" smtClean="0"/>
              <a:t>παιχνιδιού </a:t>
            </a:r>
            <a:r>
              <a:rPr lang="el-GR" dirty="0"/>
              <a:t>4:2 </a:t>
            </a:r>
            <a:r>
              <a:rPr lang="el-GR" dirty="0" smtClean="0"/>
              <a:t>υπάρχουν 4 </a:t>
            </a:r>
            <a:r>
              <a:rPr lang="el-GR" dirty="0"/>
              <a:t>επιθετικοί και δύο </a:t>
            </a:r>
            <a:r>
              <a:rPr lang="el-GR" dirty="0" err="1"/>
              <a:t>πασαδόροι</a:t>
            </a:r>
            <a:r>
              <a:rPr lang="el-GR" dirty="0"/>
              <a:t>, ενώ στο </a:t>
            </a:r>
            <a:r>
              <a:rPr lang="el-GR" dirty="0" smtClean="0"/>
              <a:t>σύστημα σύνθεσης </a:t>
            </a:r>
            <a:r>
              <a:rPr lang="el-GR" dirty="0"/>
              <a:t>και παιχνιδιού 2:2:2 υπάρχουν 2 </a:t>
            </a:r>
            <a:r>
              <a:rPr lang="el-GR" dirty="0" smtClean="0"/>
              <a:t>επιθετικοί, 2 </a:t>
            </a:r>
            <a:r>
              <a:rPr lang="el-GR" dirty="0"/>
              <a:t>κεντρικοί </a:t>
            </a:r>
            <a:r>
              <a:rPr lang="el-GR" dirty="0" err="1"/>
              <a:t>μπλοκέρ</a:t>
            </a:r>
            <a:r>
              <a:rPr lang="el-GR" dirty="0"/>
              <a:t> και δύο </a:t>
            </a:r>
            <a:r>
              <a:rPr lang="el-GR" dirty="0" err="1" smtClean="0"/>
              <a:t>πασαδόροι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485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χρειάζομαι το σύστημα σύνθεσης και παιχνιδιού?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Κ</a:t>
            </a:r>
            <a:r>
              <a:rPr lang="el-GR" dirty="0" smtClean="0"/>
              <a:t>άθε </a:t>
            </a:r>
            <a:r>
              <a:rPr lang="el-GR" dirty="0"/>
              <a:t>σύστημα σύνθεσης και παιχνιδιού </a:t>
            </a:r>
            <a:r>
              <a:rPr lang="el-GR" dirty="0" smtClean="0"/>
              <a:t>έχει πλεονεκτήματα </a:t>
            </a:r>
            <a:r>
              <a:rPr lang="el-GR" dirty="0"/>
              <a:t>και μειονεκτήματα </a:t>
            </a:r>
            <a:r>
              <a:rPr lang="el-GR" dirty="0" smtClean="0"/>
              <a:t>στη χρησιμοποίησή του και καθορίζει την τακτική μιας ομάδας βόλεϊ.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προπονητής επιλέγει </a:t>
            </a:r>
            <a:r>
              <a:rPr lang="el-GR" dirty="0" smtClean="0"/>
              <a:t>το σύστημα σύνθεσης και παιχνιδιού </a:t>
            </a:r>
            <a:r>
              <a:rPr lang="el-GR" dirty="0"/>
              <a:t>της </a:t>
            </a:r>
            <a:r>
              <a:rPr lang="el-GR" dirty="0" smtClean="0"/>
              <a:t>ομάδας του </a:t>
            </a:r>
            <a:r>
              <a:rPr lang="el-GR" dirty="0"/>
              <a:t>με βάση:</a:t>
            </a:r>
          </a:p>
          <a:p>
            <a:r>
              <a:rPr lang="el-GR" dirty="0"/>
              <a:t>α) τις ειδικεύσεις των </a:t>
            </a:r>
            <a:r>
              <a:rPr lang="el-GR" dirty="0" smtClean="0"/>
              <a:t>παικτών,</a:t>
            </a:r>
            <a:endParaRPr lang="el-GR" dirty="0"/>
          </a:p>
          <a:p>
            <a:r>
              <a:rPr lang="el-GR" dirty="0"/>
              <a:t>β) την προπονητική και την πραγματική ηλικία των </a:t>
            </a:r>
            <a:r>
              <a:rPr lang="el-GR" dirty="0" smtClean="0"/>
              <a:t>παικτών,</a:t>
            </a:r>
            <a:endParaRPr lang="el-GR" dirty="0"/>
          </a:p>
          <a:p>
            <a:r>
              <a:rPr lang="el-GR" dirty="0"/>
              <a:t>γ) τις ικανότητες των </a:t>
            </a:r>
            <a:r>
              <a:rPr lang="el-GR" dirty="0" smtClean="0"/>
              <a:t>παικτών, και </a:t>
            </a:r>
            <a:endParaRPr lang="el-GR" dirty="0"/>
          </a:p>
          <a:p>
            <a:r>
              <a:rPr lang="el-GR" dirty="0"/>
              <a:t>δ) το επίπεδο των </a:t>
            </a:r>
            <a:r>
              <a:rPr lang="el-GR" dirty="0" smtClean="0"/>
              <a:t>παικτών της αντίπαλης ομάδας.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7465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1242</Words>
  <Application>Microsoft Office PowerPoint</Application>
  <PresentationFormat>Προβολή στην οθόνη (4:3)</PresentationFormat>
  <Paragraphs>106</Paragraphs>
  <Slides>19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Τι είναι σύστημα σύνθεσης ομάδας</vt:lpstr>
      <vt:lpstr>Συστήματα σύνθεσης και παιχνιδιού</vt:lpstr>
      <vt:lpstr>Τι σημαίνουν τα νούμερα</vt:lpstr>
      <vt:lpstr>Γιατί χρειάζομαι το σύστημα σύνθεσης και παιχνιδιού?</vt:lpstr>
      <vt:lpstr>Συστήματα σύνθεσης και ειδικεύσεις παικτών</vt:lpstr>
      <vt:lpstr>Συστήματα σύνθεσης και ειδικεύσεις παικτών</vt:lpstr>
      <vt:lpstr>Συστήματα σύνθεσης και ειδικεύσεις παικτών</vt:lpstr>
      <vt:lpstr>Συστήματα σύνθεσης και ειδικεύσεις παικτών</vt:lpstr>
      <vt:lpstr>Συστήματα σύνθεσης και ειδικεύσεις παικτών</vt:lpstr>
      <vt:lpstr>Συστήματα σύνθεσης και ειδικεύσεις παικτών</vt:lpstr>
      <vt:lpstr>Συστήματα σύνθεσης και ειδικεύσεις παικτών</vt:lpstr>
      <vt:lpstr>Συστήματα σύνθεσης και ειδικεύσεις παικτών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242</cp:revision>
  <dcterms:created xsi:type="dcterms:W3CDTF">2012-09-06T09:03:05Z</dcterms:created>
  <dcterms:modified xsi:type="dcterms:W3CDTF">2014-12-15T14:36:19Z</dcterms:modified>
</cp:coreProperties>
</file>