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62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9" r:id="rId14"/>
    <p:sldId id="288" r:id="rId15"/>
    <p:sldId id="280" r:id="rId16"/>
  </p:sldIdLst>
  <p:sldSz cx="9144000" cy="6858000" type="screen4x3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4" autoAdjust="0"/>
    <p:restoredTop sz="99288" autoAdjust="0"/>
  </p:normalViewPr>
  <p:slideViewPr>
    <p:cSldViewPr>
      <p:cViewPr>
        <p:scale>
          <a:sx n="80" d="100"/>
          <a:sy n="80" d="100"/>
        </p:scale>
        <p:origin x="-115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16/2/2015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Διοίκηση Ανθρώπινων πόρων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n-US" sz="2800" b="1" smtClean="0"/>
              <a:t>5</a:t>
            </a:r>
            <a:r>
              <a:rPr lang="el-GR" sz="2800" b="1" smtClean="0"/>
              <a:t>: </a:t>
            </a:r>
            <a:r>
              <a:rPr lang="el-GR" sz="2800" b="1" dirty="0" smtClean="0"/>
              <a:t>Προσέλκυση Εργαζομένων</a:t>
            </a:r>
          </a:p>
          <a:p>
            <a:endParaRPr lang="el-GR" sz="2800" dirty="0" smtClean="0"/>
          </a:p>
          <a:p>
            <a:r>
              <a:rPr lang="el-GR" sz="2800" dirty="0" smtClean="0"/>
              <a:t>Αθανάσιος Κουστέλιος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 προσέλκυσης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708525"/>
          </a:xfrm>
        </p:spPr>
        <p:txBody>
          <a:bodyPr>
            <a:normAutofit fontScale="92500"/>
          </a:bodyPr>
          <a:lstStyle/>
          <a:p>
            <a:r>
              <a:rPr lang="el-GR" sz="2200" dirty="0" smtClean="0"/>
              <a:t>Εσωτερική : </a:t>
            </a:r>
          </a:p>
          <a:p>
            <a:pPr>
              <a:buNone/>
            </a:pPr>
            <a:r>
              <a:rPr lang="el-GR" sz="2200" dirty="0" smtClean="0"/>
              <a:t>Πλεονεκτήματα : Οι εργαζόμενοι είναι γνώστες του Οργανισμού</a:t>
            </a:r>
          </a:p>
          <a:p>
            <a:pPr>
              <a:buNone/>
            </a:pPr>
            <a:r>
              <a:rPr lang="el-GR" sz="2200" dirty="0" smtClean="0"/>
              <a:t>Μειώνεται ο χρόνος και το κόστος προσέλκυσης, επιλογής, υποδοχής και εκπαίδευσης των νέων εργαζομένων</a:t>
            </a:r>
          </a:p>
          <a:p>
            <a:pPr>
              <a:buNone/>
            </a:pPr>
            <a:r>
              <a:rPr lang="el-GR" sz="2200" dirty="0" smtClean="0"/>
              <a:t>Μπορεί να χρησιμοποιηθεί ως μέσο επαγγελματικής ανάπτυξης, ανοίγματος ευκαιριών και υποκίνησης εργαζομένων</a:t>
            </a:r>
          </a:p>
          <a:p>
            <a:pPr>
              <a:buNone/>
            </a:pPr>
            <a:r>
              <a:rPr lang="el-GR" sz="2200" dirty="0" smtClean="0"/>
              <a:t>Μειονεκτήματα : Προαγωγή μη έτοιμων εργαζομένων</a:t>
            </a:r>
          </a:p>
          <a:p>
            <a:pPr>
              <a:buNone/>
            </a:pPr>
            <a:r>
              <a:rPr lang="el-GR" sz="2200" dirty="0" smtClean="0"/>
              <a:t>Δημιουργία έλλειψης νέων ικανοτήτων και γνώσεων</a:t>
            </a:r>
          </a:p>
          <a:p>
            <a:pPr>
              <a:buNone/>
            </a:pPr>
            <a:r>
              <a:rPr lang="el-GR" sz="2200" dirty="0" smtClean="0"/>
              <a:t>Γραφειοκρατία</a:t>
            </a:r>
          </a:p>
          <a:p>
            <a:pPr>
              <a:buNone/>
            </a:pPr>
            <a:r>
              <a:rPr lang="el-GR" sz="2200" dirty="0" smtClean="0"/>
              <a:t>Ακολουθία της πεπατημένης</a:t>
            </a:r>
          </a:p>
          <a:p>
            <a:pPr>
              <a:buNone/>
            </a:pPr>
            <a:r>
              <a:rPr lang="el-GR" sz="2200" dirty="0" smtClean="0"/>
              <a:t>Αποτυχία στόχων αναδιάρθρωσης και προσαρμογής στον ανταγωνισμό </a:t>
            </a:r>
          </a:p>
          <a:p>
            <a:pPr>
              <a:buNone/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705273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Πρακτικές εσωτερικής προσέλκυσης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Ανακοίνωση θέσεων εργασίας (</a:t>
            </a:r>
            <a:r>
              <a:rPr lang="en-US" dirty="0" smtClean="0"/>
              <a:t>job posting</a:t>
            </a:r>
            <a:r>
              <a:rPr lang="el-GR" dirty="0" smtClean="0"/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Αίτηση εργαζομένου για κάλυψη θέσεων εργασίας (</a:t>
            </a:r>
            <a:r>
              <a:rPr lang="en-US" dirty="0" smtClean="0"/>
              <a:t>job bidding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173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 προσέλκυσης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Εξωτερική : </a:t>
            </a:r>
          </a:p>
          <a:p>
            <a:pPr>
              <a:buNone/>
            </a:pPr>
            <a:r>
              <a:rPr lang="el-GR" dirty="0" smtClean="0"/>
              <a:t>Απαραίτητη για : </a:t>
            </a:r>
          </a:p>
          <a:p>
            <a:pPr marL="623888">
              <a:buFont typeface="Wingdings" pitchFamily="2" charset="2"/>
              <a:buChar char="§"/>
            </a:pPr>
            <a:r>
              <a:rPr lang="el-GR" dirty="0" smtClean="0"/>
              <a:t>να πληρωθούν θέσεις εισαγωγικού επιπέδου (</a:t>
            </a:r>
            <a:r>
              <a:rPr lang="en-US" dirty="0" smtClean="0"/>
              <a:t>entry level</a:t>
            </a:r>
            <a:r>
              <a:rPr lang="el-GR" dirty="0" smtClean="0"/>
              <a:t>)</a:t>
            </a:r>
            <a:endParaRPr lang="en-US" dirty="0" smtClean="0"/>
          </a:p>
          <a:p>
            <a:pPr marL="623888">
              <a:buFont typeface="Wingdings" pitchFamily="2" charset="2"/>
              <a:buChar char="§"/>
            </a:pPr>
            <a:r>
              <a:rPr lang="el-GR" dirty="0" smtClean="0"/>
              <a:t>απόκτηση  ικανοτήτων που δεν διαθέτει το προσωπικό της επιχείρησης</a:t>
            </a:r>
          </a:p>
          <a:p>
            <a:pPr marL="623888">
              <a:buFont typeface="Wingdings" pitchFamily="2" charset="2"/>
              <a:buChar char="§"/>
            </a:pPr>
            <a:r>
              <a:rPr lang="el-GR" dirty="0" smtClean="0"/>
              <a:t>πρόσληψη εργαζομένων με διαφορετικό υπόβαθρο και διαφορετικές ιδέες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0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Πλεονεκτήματα και μειονεκτήματα εξωτερικής προσέλκυσης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 Πλεονεκτήματα :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el-GR" sz="2400" dirty="0" smtClean="0"/>
              <a:t>Νέες ιδέες και απόψεις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el-GR" sz="2400" dirty="0" smtClean="0"/>
              <a:t>Εκπαιδευμένοι Υπάλληλοι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el-GR" sz="2400" dirty="0" smtClean="0"/>
              <a:t>Νέα άτομα με αντικειμενικότητα και αυστηρότητα όπου χρειάζεται</a:t>
            </a:r>
          </a:p>
          <a:p>
            <a:r>
              <a:rPr lang="el-GR" dirty="0" smtClean="0"/>
              <a:t>Μειονεκτήματα: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el-GR" sz="2400" dirty="0" smtClean="0"/>
              <a:t>Κόστος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el-GR" sz="2400" dirty="0" smtClean="0"/>
              <a:t>Λάθος επιλογή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el-GR" sz="2400" dirty="0" smtClean="0"/>
              <a:t>Αποθάρρυνση υπαλλήλων</a:t>
            </a:r>
          </a:p>
        </p:txBody>
      </p:sp>
    </p:spTree>
    <p:extLst>
      <p:ext uri="{BB962C8B-B14F-4D97-AF65-F5344CB8AC3E}">
        <p14:creationId xmlns:p14="http://schemas.microsoft.com/office/powerpoint/2010/main" val="3707113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/>
              <a:t>Μέθοδοι εξωτερικής προσέλκυσης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Ανεπίσημες :</a:t>
            </a:r>
          </a:p>
          <a:p>
            <a:pPr marL="803275" indent="-277813">
              <a:buFont typeface="Wingdings" pitchFamily="2" charset="2"/>
              <a:buChar char="§"/>
            </a:pPr>
            <a:r>
              <a:rPr lang="el-GR" sz="2400" dirty="0" smtClean="0"/>
              <a:t>Υπαλληλική σύσταση  </a:t>
            </a:r>
          </a:p>
          <a:p>
            <a:pPr marL="803275" indent="-277813">
              <a:buFont typeface="Wingdings" pitchFamily="2" charset="2"/>
              <a:buChar char="§"/>
            </a:pPr>
            <a:r>
              <a:rPr lang="el-GR" sz="2400" dirty="0" smtClean="0"/>
              <a:t> Στόμα με στόμα (</a:t>
            </a:r>
            <a:r>
              <a:rPr lang="en-US" sz="2400" dirty="0" smtClean="0"/>
              <a:t>word of mouth</a:t>
            </a:r>
            <a:r>
              <a:rPr lang="el-GR" sz="2400" dirty="0" smtClean="0"/>
              <a:t>)</a:t>
            </a:r>
          </a:p>
          <a:p>
            <a:r>
              <a:rPr lang="el-GR" dirty="0" smtClean="0"/>
              <a:t>Επίσημες :  </a:t>
            </a:r>
          </a:p>
          <a:p>
            <a:pPr marL="803275" indent="-277813">
              <a:buFont typeface="Wingdings" pitchFamily="2" charset="2"/>
              <a:buChar char="§"/>
            </a:pPr>
            <a:r>
              <a:rPr lang="el-GR" sz="2400" dirty="0" smtClean="0"/>
              <a:t>Αγγελία, καταχώρηση σε εφημερίδα</a:t>
            </a:r>
          </a:p>
          <a:p>
            <a:pPr marL="809625" indent="-269875">
              <a:buFont typeface="Wingdings" pitchFamily="2" charset="2"/>
              <a:buChar char="§"/>
            </a:pPr>
            <a:r>
              <a:rPr lang="el-GR" sz="2400" dirty="0" smtClean="0"/>
              <a:t>Γραφεία ευρέσεως εργασίας</a:t>
            </a:r>
          </a:p>
          <a:p>
            <a:pPr marL="803275" indent="-277813">
              <a:buFont typeface="Wingdings" pitchFamily="2" charset="2"/>
              <a:buChar char="§"/>
            </a:pPr>
            <a:r>
              <a:rPr lang="el-GR" sz="2400" dirty="0" smtClean="0"/>
              <a:t>Σωματεία</a:t>
            </a:r>
          </a:p>
          <a:p>
            <a:pPr marL="803275" indent="-277813">
              <a:buFont typeface="Wingdings" pitchFamily="2" charset="2"/>
              <a:buChar char="§"/>
            </a:pPr>
            <a:r>
              <a:rPr lang="el-GR" sz="2400" dirty="0" smtClean="0"/>
              <a:t>Διαδίκτυο</a:t>
            </a:r>
          </a:p>
          <a:p>
            <a:pPr marL="803275" indent="-277813">
              <a:buFont typeface="Wingdings" pitchFamily="2" charset="2"/>
              <a:buChar char="§"/>
            </a:pPr>
            <a:r>
              <a:rPr lang="el-GR" sz="2400" dirty="0" smtClean="0"/>
              <a:t>Επιπρόσθετες μέθοδοι</a:t>
            </a:r>
          </a:p>
          <a:p>
            <a:pPr marL="803275" indent="-277813">
              <a:buFont typeface="Wingdings" pitchFamily="2" charset="2"/>
              <a:buChar char="§"/>
            </a:pPr>
            <a:r>
              <a:rPr lang="el-GR" sz="2400" dirty="0" smtClean="0"/>
              <a:t>Προσέλκυση από συγκεκριμένες ομάδες</a:t>
            </a:r>
          </a:p>
        </p:txBody>
      </p:sp>
    </p:spTree>
    <p:extLst>
      <p:ext uri="{BB962C8B-B14F-4D97-AF65-F5344CB8AC3E}">
        <p14:creationId xmlns:p14="http://schemas.microsoft.com/office/powerpoint/2010/main" val="1203633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Παρουσίαση και κατανόηση της αποτελεσματικής προσέλκυσης εργαζομένων.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Προσέλκυση Εργαζομένων</a:t>
            </a:r>
          </a:p>
          <a:p>
            <a:r>
              <a:rPr lang="el-GR" dirty="0"/>
              <a:t>Προϋποθέσεις για αποτελεσματική </a:t>
            </a:r>
            <a:r>
              <a:rPr lang="el-GR" dirty="0" smtClean="0"/>
              <a:t>προσέλκυση</a:t>
            </a:r>
          </a:p>
          <a:p>
            <a:r>
              <a:rPr lang="el-GR" dirty="0"/>
              <a:t>Καθοριστικό ρόλο </a:t>
            </a:r>
            <a:r>
              <a:rPr lang="el-GR" dirty="0" smtClean="0"/>
              <a:t>παίζουν</a:t>
            </a:r>
          </a:p>
          <a:p>
            <a:r>
              <a:rPr lang="el-GR" dirty="0"/>
              <a:t>Προφίλ ιδανικού </a:t>
            </a:r>
            <a:r>
              <a:rPr lang="el-GR" dirty="0" smtClean="0"/>
              <a:t>υποψηφίου</a:t>
            </a:r>
          </a:p>
          <a:p>
            <a:r>
              <a:rPr lang="el-GR" dirty="0"/>
              <a:t>Πηγές </a:t>
            </a:r>
            <a:r>
              <a:rPr lang="el-GR" dirty="0" smtClean="0"/>
              <a:t>προσέλκυσης</a:t>
            </a:r>
          </a:p>
          <a:p>
            <a:pPr marL="1081088" indent="-452438"/>
            <a:r>
              <a:rPr lang="el-GR" sz="2600" dirty="0"/>
              <a:t>Πρακτικές εσωτερικής προσέλκυσης </a:t>
            </a:r>
            <a:endParaRPr lang="el-GR" sz="2600" dirty="0" smtClean="0"/>
          </a:p>
          <a:p>
            <a:pPr marL="1081088" indent="-452438"/>
            <a:r>
              <a:rPr lang="el-GR" sz="2600" dirty="0"/>
              <a:t>Πλεονεκτήματα και μειονεκτήματα εξωτερικής </a:t>
            </a:r>
            <a:r>
              <a:rPr lang="el-GR" sz="2600" dirty="0" smtClean="0"/>
              <a:t>προσέλκυσης</a:t>
            </a:r>
          </a:p>
          <a:p>
            <a:pPr marL="1081088" indent="-452438"/>
            <a:r>
              <a:rPr lang="el-GR" sz="2600" dirty="0"/>
              <a:t>Μέθοδοι εξωτερικής προσέλκυσης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Προσέλκυση Εργαζομένων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Πρόσληψη Εργαζομένων :</a:t>
            </a:r>
          </a:p>
          <a:p>
            <a:pPr marL="1073150">
              <a:buFont typeface="Wingdings" pitchFamily="2" charset="2"/>
              <a:buChar char="§"/>
            </a:pPr>
            <a:r>
              <a:rPr lang="el-GR" sz="2800" dirty="0" smtClean="0"/>
              <a:t>Αντικατάσταση αυτών που φεύγουν</a:t>
            </a:r>
          </a:p>
          <a:p>
            <a:pPr marL="1073150">
              <a:buFont typeface="Wingdings" pitchFamily="2" charset="2"/>
              <a:buChar char="§"/>
            </a:pPr>
            <a:r>
              <a:rPr lang="el-GR" sz="2800" dirty="0" smtClean="0"/>
              <a:t>Αντικατάσταση αυτών που παίρνουν προαγωγή</a:t>
            </a:r>
          </a:p>
          <a:p>
            <a:pPr marL="1073150">
              <a:buFont typeface="Wingdings" pitchFamily="2" charset="2"/>
              <a:buChar char="§"/>
            </a:pPr>
            <a:r>
              <a:rPr lang="el-GR" sz="2800" dirty="0" smtClean="0"/>
              <a:t>Απόκτηση περισσότερων ειδικοτήτων και γνώσεων</a:t>
            </a:r>
          </a:p>
          <a:p>
            <a:pPr marL="442913">
              <a:buNone/>
            </a:pPr>
            <a:r>
              <a:rPr lang="el-GR" sz="2400" dirty="0" smtClean="0"/>
              <a:t>Διαφέρει από επιχείρηση σε επιχείρηση</a:t>
            </a:r>
          </a:p>
          <a:p>
            <a:pPr marL="442913">
              <a:buNone/>
            </a:pPr>
            <a:r>
              <a:rPr lang="el-GR" sz="2400" u="sng" dirty="0" smtClean="0"/>
              <a:t>Στόχος </a:t>
            </a:r>
            <a:r>
              <a:rPr lang="el-GR" sz="2400" dirty="0" smtClean="0"/>
              <a:t>: εξασφάλιση για κάθε κενή θέση προς πλήρωση του κατάλληλου ποσοτικά και ποιοτικά αριθμού υποψηφίων ώστε να επιλεγεί ο καταλληλότερος για την κάλυψη της κενής θέσης</a:t>
            </a:r>
          </a:p>
        </p:txBody>
      </p:sp>
    </p:spTree>
    <p:extLst>
      <p:ext uri="{BB962C8B-B14F-4D97-AF65-F5344CB8AC3E}">
        <p14:creationId xmlns:p14="http://schemas.microsoft.com/office/powerpoint/2010/main" val="490620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Προϋποθέσεις για αποτελεσματική προσέλκυση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600" dirty="0" smtClean="0"/>
              <a:t>Γνώση των απαιτήσεων σε ανθρώπινο δυναμικό </a:t>
            </a:r>
          </a:p>
          <a:p>
            <a:r>
              <a:rPr lang="el-GR" sz="2600" dirty="0" smtClean="0"/>
              <a:t>Γνώση της εξέλιξης των προαγωγών μέσα στον Οργανισμό</a:t>
            </a:r>
          </a:p>
          <a:p>
            <a:r>
              <a:rPr lang="el-GR" sz="2600" dirty="0" smtClean="0"/>
              <a:t>Πρόβλεψη των μελλοντικών αλλαγών βάση της πείρας του παρελθόντος και των προσδοκιών για το μέλλον</a:t>
            </a:r>
          </a:p>
          <a:p>
            <a:r>
              <a:rPr lang="el-GR" sz="2600" dirty="0" smtClean="0"/>
              <a:t>Γνώση του τύπου του ανθρώπου που φαίνετε να ταιριάζει περισσότερο στη συγκεκριμένη θέση</a:t>
            </a:r>
          </a:p>
          <a:p>
            <a:r>
              <a:rPr lang="el-GR" sz="2600" dirty="0" smtClean="0"/>
              <a:t>Αποφάσεις για το αν θα χρησιμοποιηθούν εσωτερικές ή εξωτερικές πηγές προσέλκυσης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242097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Καθοριστικό ρόλο παίζουν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Η απόφαση να υιοθετηθεί εσωτερική ή εξωτερική κάλυψη των κενών θέσεων</a:t>
            </a:r>
          </a:p>
          <a:p>
            <a:r>
              <a:rPr lang="el-GR" dirty="0" smtClean="0"/>
              <a:t>Η έμφαση στη βραχυπρόθεσμη κάλυψη των ελλείψεων ή στην πρόσληψη για μακροπρόθεσμη συνεργασία</a:t>
            </a:r>
          </a:p>
          <a:p>
            <a:r>
              <a:rPr lang="el-GR" dirty="0" smtClean="0"/>
              <a:t>Αντιμετώπιση υποψηφίων από την επιχείρηση σαν ¨αγοραστές¨ ή σαν ¨πελάτες¨</a:t>
            </a:r>
          </a:p>
          <a:p>
            <a:r>
              <a:rPr lang="el-GR" dirty="0" smtClean="0"/>
              <a:t>Οι ηθικές προεκτάσεις της προσέλκυσης και η τήρηση όρων δικαίου, ίσης μεταχείρισης και διαφάνειας</a:t>
            </a:r>
          </a:p>
        </p:txBody>
      </p:sp>
    </p:spTree>
    <p:extLst>
      <p:ext uri="{BB962C8B-B14F-4D97-AF65-F5344CB8AC3E}">
        <p14:creationId xmlns:p14="http://schemas.microsoft.com/office/powerpoint/2010/main" val="110137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Προφίλ ιδανικού υποψηφίου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Επαγγελματικές γνώσεις και ικανότητες (</a:t>
            </a:r>
            <a:r>
              <a:rPr lang="en-US" dirty="0" smtClean="0"/>
              <a:t>professional competencies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Ειδικά χαρακτηριστικά προσωπικότητας και δημογραφικά χαρακτηριστικά</a:t>
            </a:r>
          </a:p>
          <a:p>
            <a:r>
              <a:rPr lang="el-GR" dirty="0" smtClean="0"/>
              <a:t>Γενικές ικανότητες και γενικά χαρακτηριστικά προσωπικότητας 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3643306" y="4857760"/>
            <a:ext cx="1571636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ΠΡΟΦΙΛ ΙΔΑΝΙΚΟΥ ΑΤΟΜΟΥ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285720" y="4786322"/>
            <a:ext cx="254268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Γενικές ικανότητες και</a:t>
            </a:r>
          </a:p>
          <a:p>
            <a:r>
              <a:rPr lang="el-GR" dirty="0" smtClean="0"/>
              <a:t>Χαρακτηριστικά που </a:t>
            </a:r>
          </a:p>
          <a:p>
            <a:r>
              <a:rPr lang="el-GR" dirty="0" smtClean="0"/>
              <a:t>απαιτεί η επιχείρηση </a:t>
            </a:r>
          </a:p>
          <a:p>
            <a:r>
              <a:rPr lang="el-GR" dirty="0" smtClean="0"/>
              <a:t>οργανισμός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5857884" y="4786322"/>
            <a:ext cx="3108543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Ειδικές ικανότητες και </a:t>
            </a:r>
          </a:p>
          <a:p>
            <a:r>
              <a:rPr lang="el-GR" dirty="0"/>
              <a:t>χ</a:t>
            </a:r>
            <a:r>
              <a:rPr lang="el-GR" dirty="0" smtClean="0"/>
              <a:t>αρακτηριστικά που απαιτεί </a:t>
            </a:r>
          </a:p>
          <a:p>
            <a:r>
              <a:rPr lang="el-GR" dirty="0" smtClean="0"/>
              <a:t>η θέση και οι προοπτικές </a:t>
            </a:r>
          </a:p>
          <a:p>
            <a:r>
              <a:rPr lang="el-GR" dirty="0" smtClean="0"/>
              <a:t>εξέλιξης</a:t>
            </a:r>
          </a:p>
        </p:txBody>
      </p:sp>
      <p:cxnSp>
        <p:nvCxnSpPr>
          <p:cNvPr id="9" name="8 - Ευθύγραμμο βέλος σύνδεσης"/>
          <p:cNvCxnSpPr>
            <a:stCxn id="6" idx="3"/>
          </p:cNvCxnSpPr>
          <p:nvPr/>
        </p:nvCxnSpPr>
        <p:spPr>
          <a:xfrm flipV="1">
            <a:off x="2828404" y="5357826"/>
            <a:ext cx="672026" cy="286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>
            <a:stCxn id="7" idx="1"/>
          </p:cNvCxnSpPr>
          <p:nvPr/>
        </p:nvCxnSpPr>
        <p:spPr>
          <a:xfrm rot="10800000">
            <a:off x="5357818" y="5357827"/>
            <a:ext cx="500066" cy="286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6126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561</Words>
  <Application>Microsoft Office PowerPoint</Application>
  <PresentationFormat>Προβολή στην οθόνη (4:3)</PresentationFormat>
  <Paragraphs>113</Paragraphs>
  <Slides>15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Διοίκηση Ανθρώπινων πόρων</vt:lpstr>
      <vt:lpstr>Άδειες Χρήσης</vt:lpstr>
      <vt:lpstr>Χρηματοδότηση</vt:lpstr>
      <vt:lpstr>Σκοποί  ενότητας</vt:lpstr>
      <vt:lpstr>Περιεχόμενα ενότητας</vt:lpstr>
      <vt:lpstr>Προσέλκυση Εργαζομένων</vt:lpstr>
      <vt:lpstr>Προϋποθέσεις για αποτελεσματική προσέλκυση</vt:lpstr>
      <vt:lpstr>Καθοριστικό ρόλο παίζουν</vt:lpstr>
      <vt:lpstr>Προφίλ ιδανικού υποψηφίου</vt:lpstr>
      <vt:lpstr>Πηγές προσέλκυσης</vt:lpstr>
      <vt:lpstr>Πρακτικές εσωτερικής προσέλκυσης </vt:lpstr>
      <vt:lpstr>Πηγές προσέλκυσης</vt:lpstr>
      <vt:lpstr>Πλεονεκτήματα και μειονεκτήματα εξωτερικής προσέλκυσης</vt:lpstr>
      <vt:lpstr>Μέθοδοι εξωτερικής προσέλκυσης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 Koutiva</cp:lastModifiedBy>
  <cp:revision>161</cp:revision>
  <dcterms:created xsi:type="dcterms:W3CDTF">2012-09-06T09:03:05Z</dcterms:created>
  <dcterms:modified xsi:type="dcterms:W3CDTF">2015-02-16T10:13:58Z</dcterms:modified>
</cp:coreProperties>
</file>