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3.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4.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2"/>
  </p:notesMasterIdLst>
  <p:handoutMasterIdLst>
    <p:handoutMasterId r:id="rId33"/>
  </p:handoutMasterIdLst>
  <p:sldIdLst>
    <p:sldId id="257" r:id="rId3"/>
    <p:sldId id="258" r:id="rId4"/>
    <p:sldId id="259" r:id="rId5"/>
    <p:sldId id="260" r:id="rId6"/>
    <p:sldId id="261" r:id="rId7"/>
    <p:sldId id="263" r:id="rId8"/>
    <p:sldId id="264" r:id="rId9"/>
    <p:sldId id="265" r:id="rId10"/>
    <p:sldId id="266" r:id="rId11"/>
    <p:sldId id="267" r:id="rId12"/>
    <p:sldId id="268" r:id="rId13"/>
    <p:sldId id="292" r:id="rId14"/>
    <p:sldId id="269" r:id="rId15"/>
    <p:sldId id="270" r:id="rId16"/>
    <p:sldId id="271" r:id="rId17"/>
    <p:sldId id="291" r:id="rId18"/>
    <p:sldId id="272" r:id="rId19"/>
    <p:sldId id="277" r:id="rId20"/>
    <p:sldId id="278" r:id="rId21"/>
    <p:sldId id="279" r:id="rId22"/>
    <p:sldId id="280" r:id="rId23"/>
    <p:sldId id="281" r:id="rId24"/>
    <p:sldId id="286" r:id="rId25"/>
    <p:sldId id="282" r:id="rId26"/>
    <p:sldId id="283" r:id="rId27"/>
    <p:sldId id="284" r:id="rId28"/>
    <p:sldId id="285" r:id="rId29"/>
    <p:sldId id="288" r:id="rId30"/>
    <p:sldId id="262" r:id="rId31"/>
  </p:sldIdLst>
  <p:sldSz cx="9144000" cy="6858000" type="screen4x3"/>
  <p:notesSz cx="6858000" cy="9144000"/>
  <p:custDataLst>
    <p:tags r:id="rId3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19" autoAdjust="0"/>
    <p:restoredTop sz="86369" autoAdjust="0"/>
  </p:normalViewPr>
  <p:slideViewPr>
    <p:cSldViewPr>
      <p:cViewPr>
        <p:scale>
          <a:sx n="66" d="100"/>
          <a:sy n="66" d="100"/>
        </p:scale>
        <p:origin x="-1062" y="-600"/>
      </p:cViewPr>
      <p:guideLst>
        <p:guide orient="horz" pos="2160"/>
        <p:guide pos="2880"/>
      </p:guideLst>
    </p:cSldViewPr>
  </p:slideViewPr>
  <p:outlineViewPr>
    <p:cViewPr>
      <p:scale>
        <a:sx n="33" d="100"/>
        <a:sy n="33" d="100"/>
      </p:scale>
      <p:origin x="48" y="969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4" d="100"/>
          <a:sy n="84" d="100"/>
        </p:scale>
        <p:origin x="-196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B2DEEF8-91CF-43A7-9C63-6EF0B6382453}" type="datetimeFigureOut">
              <a:rPr lang="el-GR" smtClean="0"/>
              <a:t>10/2/2014</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E7B4C13-CE47-4BA1-A4D9-BCBA86B9828C}" type="slidenum">
              <a:rPr lang="el-GR" smtClean="0"/>
              <a:t>‹#›</a:t>
            </a:fld>
            <a:endParaRPr lang="el-GR"/>
          </a:p>
        </p:txBody>
      </p:sp>
    </p:spTree>
    <p:extLst>
      <p:ext uri="{BB962C8B-B14F-4D97-AF65-F5344CB8AC3E}">
        <p14:creationId xmlns:p14="http://schemas.microsoft.com/office/powerpoint/2010/main" val="31421519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081F-3ABD-4FDA-AE9F-3F9AAB52EDFE}" type="datetimeFigureOut">
              <a:rPr lang="el-GR" smtClean="0"/>
              <a:t>10/2/2014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D595EC-31B5-4FE2-9AD0-355B36B01B63}" type="slidenum">
              <a:rPr lang="el-GR" smtClean="0"/>
              <a:t>‹#›</a:t>
            </a:fld>
            <a:endParaRPr lang="el-GR"/>
          </a:p>
        </p:txBody>
      </p:sp>
    </p:spTree>
    <p:extLst>
      <p:ext uri="{BB962C8B-B14F-4D97-AF65-F5344CB8AC3E}">
        <p14:creationId xmlns:p14="http://schemas.microsoft.com/office/powerpoint/2010/main" val="371356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2253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3D61881-B8B8-4D07-9007-E6099A58A147}" type="slidenum">
              <a:rPr lang="el-GR" altLang="el-GR">
                <a:solidFill>
                  <a:srgbClr val="000000"/>
                </a:solidFill>
              </a:rPr>
              <a:pPr fontAlgn="base">
                <a:spcBef>
                  <a:spcPct val="0"/>
                </a:spcBef>
                <a:spcAft>
                  <a:spcPct val="0"/>
                </a:spcAft>
              </a:pPr>
              <a:t>4</a:t>
            </a:fld>
            <a:endParaRPr lang="el-GR" altLang="el-G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98172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1E324CBB-4C0D-42EC-90B2-2CF55688AF08}"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24181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B86BDCF-F245-4491-B658-E596E094933B}"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646485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98DA856-2BE7-4FBD-AFE9-5E7B40881864}"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5557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B93070B-51BF-4697-B005-087C01FF6DFD}"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50731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32318B3-C328-4CAA-A5EE-16FBAF7CFD2D}"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638656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CE82A44-6C3F-4022-9A10-C18AA496641E}"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35806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7A306362-3B58-4DCD-B062-30261BF97AFE}" type="datetime1">
              <a:rPr lang="el-GR" smtClean="0"/>
              <a:t>10/2/2014</a:t>
            </a:fld>
            <a:endParaRPr lang="el-GR"/>
          </a:p>
        </p:txBody>
      </p:sp>
      <p:sp>
        <p:nvSpPr>
          <p:cNvPr id="8" name="Θέση υποσέλιδου 7"/>
          <p:cNvSpPr>
            <a:spLocks noGrp="1"/>
          </p:cNvSpPr>
          <p:nvPr>
            <p:ph type="ftr" sz="quarter" idx="11"/>
          </p:nvPr>
        </p:nvSpPr>
        <p:spPr/>
        <p:txBody>
          <a:bodyPr/>
          <a:lstStyle/>
          <a:p>
            <a:r>
              <a:rPr lang="en-US" smtClean="0"/>
              <a:t>Potigam nomater</a:t>
            </a:r>
            <a:endParaRPr lang="el-GR"/>
          </a:p>
        </p:txBody>
      </p:sp>
      <p:sp>
        <p:nvSpPr>
          <p:cNvPr id="9" name="Θέση αριθμού διαφάνειας 8"/>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03409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0016116-3F59-4217-9211-173B96A20F8A}" type="datetime1">
              <a:rPr lang="el-GR" smtClean="0"/>
              <a:t>10/2/2014</a:t>
            </a:fld>
            <a:endParaRPr lang="el-GR"/>
          </a:p>
        </p:txBody>
      </p:sp>
      <p:sp>
        <p:nvSpPr>
          <p:cNvPr id="4" name="Θέση υποσέλιδου 3"/>
          <p:cNvSpPr>
            <a:spLocks noGrp="1"/>
          </p:cNvSpPr>
          <p:nvPr>
            <p:ph type="ftr" sz="quarter" idx="11"/>
          </p:nvPr>
        </p:nvSpPr>
        <p:spPr/>
        <p:txBody>
          <a:bodyPr/>
          <a:lstStyle/>
          <a:p>
            <a:r>
              <a:rPr lang="en-US" smtClean="0"/>
              <a:t>Potigam nomater</a:t>
            </a:r>
            <a:endParaRPr lang="el-GR"/>
          </a:p>
        </p:txBody>
      </p:sp>
      <p:sp>
        <p:nvSpPr>
          <p:cNvPr id="5" name="Θέση αριθμού διαφάνειας 4"/>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257853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F517B57-D6BB-482A-9586-1BE3A2D51E53}" type="datetime1">
              <a:rPr lang="el-GR" smtClean="0"/>
              <a:t>10/2/2014</a:t>
            </a:fld>
            <a:endParaRPr lang="el-GR"/>
          </a:p>
        </p:txBody>
      </p:sp>
      <p:sp>
        <p:nvSpPr>
          <p:cNvPr id="3" name="Θέση υποσέλιδου 2"/>
          <p:cNvSpPr>
            <a:spLocks noGrp="1"/>
          </p:cNvSpPr>
          <p:nvPr>
            <p:ph type="ftr" sz="quarter" idx="11"/>
          </p:nvPr>
        </p:nvSpPr>
        <p:spPr/>
        <p:txBody>
          <a:bodyPr/>
          <a:lstStyle/>
          <a:p>
            <a:r>
              <a:rPr lang="en-US" smtClean="0"/>
              <a:t>Potigam nomater</a:t>
            </a:r>
            <a:endParaRPr lang="el-GR"/>
          </a:p>
        </p:txBody>
      </p:sp>
      <p:sp>
        <p:nvSpPr>
          <p:cNvPr id="4" name="Θέση αριθμού διαφάνειας 3"/>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4069053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2FD4FF8-E15E-4F22-8E0D-0A4126C4818F}"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884619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5DD0ABE-E30F-40C0-90BE-E20DF273E46E}"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338000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FFDCA-C927-4243-A0BC-0F72D82FE41C}" type="datetime1">
              <a:rPr lang="el-GR" smtClean="0"/>
              <a:t>10/2/2014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Potigam nomater</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B5CC12-D00C-4A9A-82EA-111DE1DD81B3}" type="slidenum">
              <a:rPr lang="el-GR" smtClean="0"/>
              <a:t>‹#›</a:t>
            </a:fld>
            <a:endParaRPr lang="el-GR"/>
          </a:p>
        </p:txBody>
      </p:sp>
    </p:spTree>
    <p:extLst>
      <p:ext uri="{BB962C8B-B14F-4D97-AF65-F5344CB8AC3E}">
        <p14:creationId xmlns:p14="http://schemas.microsoft.com/office/powerpoint/2010/main" val="2985545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4.xml"/><Relationship Id="rId7" Type="http://schemas.openxmlformats.org/officeDocument/2006/relationships/hyperlink" Target="http://creativecommons.org/licenses/by-sa/3.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slideLayout" Target="../slideLayouts/slideLayout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40.xml"/><Relationship Id="rId7" Type="http://schemas.microsoft.com/office/2007/relationships/hdphoto" Target="../media/hdphoto1.wdp"/><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slideLayout" Target="../slideLayouts/slideLayout2.xml"/><Relationship Id="rId4" Type="http://schemas.openxmlformats.org/officeDocument/2006/relationships/tags" Target="../tags/tag44.xml"/></Relationships>
</file>

<file path=ppt/slides/_rels/slide13.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slideLayout" Target="../slideLayouts/slideLayout7.xml"/><Relationship Id="rId4" Type="http://schemas.openxmlformats.org/officeDocument/2006/relationships/tags" Target="../tags/tag48.xml"/></Relationships>
</file>

<file path=ppt/slides/_rels/slide14.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57.xml"/><Relationship Id="rId7" Type="http://schemas.openxmlformats.org/officeDocument/2006/relationships/slideLayout" Target="../slideLayouts/slideLayout2.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5" Type="http://schemas.openxmlformats.org/officeDocument/2006/relationships/tags" Target="../tags/tag59.xml"/><Relationship Id="rId4" Type="http://schemas.openxmlformats.org/officeDocument/2006/relationships/tags" Target="../tags/tag58.xml"/></Relationships>
</file>

<file path=ppt/slides/_rels/slide17.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63.xml"/><Relationship Id="rId7" Type="http://schemas.openxmlformats.org/officeDocument/2006/relationships/tags" Target="../tags/tag67.xm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tags" Target="../tags/tag66.xml"/><Relationship Id="rId5" Type="http://schemas.openxmlformats.org/officeDocument/2006/relationships/tags" Target="../tags/tag65.xml"/><Relationship Id="rId4" Type="http://schemas.openxmlformats.org/officeDocument/2006/relationships/tags" Target="../tags/tag64.xml"/></Relationships>
</file>

<file path=ppt/slides/_rels/slide18.xml.rels><?xml version="1.0" encoding="UTF-8" standalone="yes"?>
<Relationships xmlns="http://schemas.openxmlformats.org/package/2006/relationships"><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tags" Target="../tags/tag68.xml"/><Relationship Id="rId5" Type="http://schemas.openxmlformats.org/officeDocument/2006/relationships/slideLayout" Target="../slideLayouts/slideLayout2.xml"/><Relationship Id="rId4" Type="http://schemas.openxmlformats.org/officeDocument/2006/relationships/tags" Target="../tags/tag71.xml"/></Relationships>
</file>

<file path=ppt/slides/_rels/slide19.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80.xml"/><Relationship Id="rId7" Type="http://schemas.microsoft.com/office/2007/relationships/hdphoto" Target="../media/hdphoto1.wdp"/><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sa/3.0/deed.el"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0.xml"/><Relationship Id="rId7" Type="http://schemas.openxmlformats.org/officeDocument/2006/relationships/hyperlink" Target="http://www.edulll.gr/" TargetMode="Externa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11.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15.xml"/></Relationships>
</file>

<file path=ppt/slides/_rels/slide5.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tags" Target="../tags/tag18.xml"/><Relationship Id="rId7" Type="http://schemas.openxmlformats.org/officeDocument/2006/relationships/slideLayout" Target="../slideLayouts/slideLayout6.xml"/><Relationship Id="rId12" Type="http://schemas.openxmlformats.org/officeDocument/2006/relationships/slide" Target="slide2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11" Type="http://schemas.openxmlformats.org/officeDocument/2006/relationships/slide" Target="slide16.xml"/><Relationship Id="rId5" Type="http://schemas.openxmlformats.org/officeDocument/2006/relationships/tags" Target="../tags/tag20.xml"/><Relationship Id="rId10" Type="http://schemas.openxmlformats.org/officeDocument/2006/relationships/slide" Target="slide12.xml"/><Relationship Id="rId4" Type="http://schemas.openxmlformats.org/officeDocument/2006/relationships/tags" Target="../tags/tag19.xml"/><Relationship Id="rId9" Type="http://schemas.openxmlformats.org/officeDocument/2006/relationships/slide" Target="slide13.xml"/></Relationships>
</file>

<file path=ppt/slides/_rels/slide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25.xml"/></Relationships>
</file>

<file path=ppt/slides/_rels/slide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5" tooltip="Μετάβαση στην Ιστοσελίδα του Ιδρύματος"/>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82613"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custDataLst>
              <p:tags r:id="rId2"/>
            </p:custDataLst>
          </p:nvPr>
        </p:nvSpPr>
        <p:spPr>
          <a:xfrm>
            <a:off x="582613" y="1772816"/>
            <a:ext cx="7949827" cy="1236663"/>
          </a:xfrm>
        </p:spPr>
        <p:txBody>
          <a:bodyPr>
            <a:noAutofit/>
          </a:bodyPr>
          <a:lstStyle/>
          <a:p>
            <a:r>
              <a:rPr lang="el-GR" altLang="el-GR" b="1" dirty="0" smtClean="0">
                <a:solidFill>
                  <a:srgbClr val="000000"/>
                </a:solidFill>
              </a:rPr>
              <a:t>Διοίκηση Ποιότητας</a:t>
            </a:r>
            <a:endParaRPr lang="el-GR" altLang="el-GR" dirty="0" smtClean="0"/>
          </a:p>
        </p:txBody>
      </p:sp>
      <p:sp>
        <p:nvSpPr>
          <p:cNvPr id="3" name="Θέση περιεχομένου 1"/>
          <p:cNvSpPr>
            <a:spLocks noGrp="1"/>
          </p:cNvSpPr>
          <p:nvPr>
            <p:ph type="subTitle" idx="1"/>
            <p:custDataLst>
              <p:tags r:id="rId3"/>
            </p:custDataLst>
          </p:nvPr>
        </p:nvSpPr>
        <p:spPr>
          <a:xfrm>
            <a:off x="971600" y="3140968"/>
            <a:ext cx="7128792" cy="2316088"/>
          </a:xfrm>
        </p:spPr>
        <p:txBody>
          <a:bodyPr rtlCol="0">
            <a:normAutofit fontScale="92500"/>
          </a:bodyPr>
          <a:lstStyle/>
          <a:p>
            <a:pPr>
              <a:spcBef>
                <a:spcPts val="0"/>
              </a:spcBef>
              <a:spcAft>
                <a:spcPts val="1800"/>
              </a:spcAft>
              <a:defRPr/>
            </a:pPr>
            <a:r>
              <a:rPr lang="el-GR" sz="2800" b="1" dirty="0">
                <a:solidFill>
                  <a:prstClr val="black"/>
                </a:solidFill>
                <a:cs typeface="Arial" charset="0"/>
              </a:rPr>
              <a:t>Ενότητα </a:t>
            </a:r>
            <a:r>
              <a:rPr lang="en-US" sz="2800" b="1" dirty="0">
                <a:solidFill>
                  <a:prstClr val="black"/>
                </a:solidFill>
                <a:cs typeface="Arial" charset="0"/>
              </a:rPr>
              <a:t>6</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schemeClr val="tx1"/>
                </a:solidFill>
              </a:rPr>
              <a:t> Συστήματα </a:t>
            </a:r>
            <a:r>
              <a:rPr lang="el-GR" sz="2800" dirty="0">
                <a:solidFill>
                  <a:schemeClr val="tx1"/>
                </a:solidFill>
              </a:rPr>
              <a:t>διασφάλισης ποιότητας</a:t>
            </a:r>
            <a:endParaRPr lang="el-GR" sz="2800" dirty="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cs typeface="Arial" charset="0"/>
              </a:rPr>
              <a:t> </a:t>
            </a:r>
            <a:r>
              <a:rPr lang="el-GR" sz="2800" b="1" dirty="0">
                <a:solidFill>
                  <a:prstClr val="black"/>
                </a:solidFill>
                <a:cs typeface="Arial" charset="0"/>
              </a:rPr>
              <a:t>   </a:t>
            </a:r>
            <a:r>
              <a:rPr lang="el-GR" sz="2800" dirty="0">
                <a:solidFill>
                  <a:prstClr val="black"/>
                </a:solidFill>
                <a:cs typeface="Arial" charset="0"/>
              </a:rPr>
              <a:t>Διδάσκων: </a:t>
            </a:r>
            <a:r>
              <a:rPr lang="el-GR" sz="2800" dirty="0" err="1" smtClean="0">
                <a:solidFill>
                  <a:prstClr val="black"/>
                </a:solidFill>
                <a:cs typeface="Arial" charset="0"/>
              </a:rPr>
              <a:t>Τσέλιος</a:t>
            </a:r>
            <a:r>
              <a:rPr lang="el-GR" sz="2800" dirty="0" smtClean="0">
                <a:solidFill>
                  <a:prstClr val="black"/>
                </a:solidFill>
                <a:cs typeface="Arial" charset="0"/>
              </a:rPr>
              <a:t> Δημήτριος, </a:t>
            </a:r>
          </a:p>
          <a:p>
            <a:pPr>
              <a:spcBef>
                <a:spcPts val="0"/>
              </a:spcBef>
              <a:spcAft>
                <a:spcPts val="1200"/>
              </a:spcAft>
              <a:defRPr/>
            </a:pPr>
            <a:r>
              <a:rPr lang="el-GR" sz="2800" dirty="0">
                <a:solidFill>
                  <a:prstClr val="black"/>
                </a:solidFill>
                <a:cs typeface="Arial" charset="0"/>
              </a:rPr>
              <a:t>Καθηγητής </a:t>
            </a:r>
            <a:r>
              <a:rPr lang="el-GR" sz="2800" dirty="0" smtClean="0">
                <a:solidFill>
                  <a:prstClr val="black"/>
                </a:solidFill>
                <a:cs typeface="Arial" charset="0"/>
              </a:rPr>
              <a:t>Εφαρμογών</a:t>
            </a:r>
          </a:p>
          <a:p>
            <a:pPr fontAlgn="auto">
              <a:spcBef>
                <a:spcPts val="0"/>
              </a:spcBef>
              <a:spcAft>
                <a:spcPts val="0"/>
              </a:spcAft>
              <a:buFont typeface="Arial" panose="020B0604020202020204" pitchFamily="34" charset="0"/>
              <a:buNone/>
              <a:defRPr/>
            </a:pPr>
            <a:r>
              <a:rPr lang="el-GR" sz="2800" dirty="0" smtClean="0">
                <a:solidFill>
                  <a:prstClr val="black"/>
                </a:solidFill>
                <a:cs typeface="Arial" charset="0"/>
              </a:rPr>
              <a:t>Τμήμα Διοίκησης Επιχειρήσεων </a:t>
            </a:r>
            <a:endParaRPr lang="en-US" sz="2800" b="1" dirty="0">
              <a:solidFill>
                <a:prstClr val="black"/>
              </a:solidFill>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7" tooltip="Μετάβαση στην Άδεια Χρήσης"/>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232724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b="1" dirty="0"/>
              <a:t>Η ορθή διασφάλιση ποιότητας διαθέτει τα ακόλουθα στοιχεία</a:t>
            </a:r>
          </a:p>
        </p:txBody>
      </p:sp>
      <p:sp>
        <p:nvSpPr>
          <p:cNvPr id="2" name="Content Placeholder 1"/>
          <p:cNvSpPr>
            <a:spLocks noGrp="1"/>
          </p:cNvSpPr>
          <p:nvPr>
            <p:ph idx="1"/>
          </p:nvPr>
        </p:nvSpPr>
        <p:spPr/>
        <p:txBody>
          <a:bodyPr/>
          <a:lstStyle/>
          <a:p>
            <a:r>
              <a:rPr lang="el-GR" dirty="0"/>
              <a:t>Καλύτερη οργάνωση των λειτουργιών της επιχείρησης.</a:t>
            </a:r>
          </a:p>
          <a:p>
            <a:r>
              <a:rPr lang="el-GR" dirty="0"/>
              <a:t>Απόδοση των χρηματικών ποσών που επενδύονται για τη διασφάλιση.</a:t>
            </a:r>
          </a:p>
          <a:p>
            <a:r>
              <a:rPr lang="el-GR" dirty="0"/>
              <a:t>Σωστή εκτέλεση δραστηριοτήτων από την πρώτη φορά.</a:t>
            </a:r>
          </a:p>
          <a:p>
            <a:r>
              <a:rPr lang="el-GR" dirty="0"/>
              <a:t>Ευθύνη όλων των εργαζομένων για τη διασφάλιση ποιότητας</a:t>
            </a:r>
          </a:p>
        </p:txBody>
      </p:sp>
      <p:sp>
        <p:nvSpPr>
          <p:cNvPr id="6" name="Θέση υποσέλιδου 1" descr="."/>
          <p:cNvSpPr txBox="1">
            <a:spLocks/>
          </p:cNvSpPr>
          <p:nvPr>
            <p:custDataLst>
              <p:tags r:id="rId2"/>
            </p:custDataLst>
          </p:nvPr>
        </p:nvSpPr>
        <p:spPr>
          <a:xfrm>
            <a:off x="2303748" y="6356350"/>
            <a:ext cx="4536504"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7380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b="1" dirty="0"/>
              <a:t>Σημαντικές παρατηρήσεις</a:t>
            </a:r>
            <a:endParaRPr lang="el-GR" b="1" dirty="0">
              <a:effectLst/>
            </a:endParaRPr>
          </a:p>
        </p:txBody>
      </p:sp>
      <p:sp>
        <p:nvSpPr>
          <p:cNvPr id="3" name="Content Placeholder 2"/>
          <p:cNvSpPr>
            <a:spLocks noGrp="1"/>
          </p:cNvSpPr>
          <p:nvPr>
            <p:ph idx="1"/>
          </p:nvPr>
        </p:nvSpPr>
        <p:spPr/>
        <p:txBody>
          <a:bodyPr/>
          <a:lstStyle/>
          <a:p>
            <a:pPr>
              <a:spcAft>
                <a:spcPts val="600"/>
              </a:spcAft>
            </a:pPr>
            <a:r>
              <a:rPr lang="el-GR" dirty="0"/>
              <a:t>Η εφαρμογή του ΣΔΠ </a:t>
            </a:r>
            <a:r>
              <a:rPr lang="el-GR" b="1" dirty="0"/>
              <a:t>δεν υπόσχεται</a:t>
            </a:r>
            <a:r>
              <a:rPr lang="el-GR" dirty="0"/>
              <a:t> βελτίωση ποιότητας.</a:t>
            </a:r>
          </a:p>
          <a:p>
            <a:pPr>
              <a:spcAft>
                <a:spcPts val="600"/>
              </a:spcAft>
            </a:pPr>
            <a:r>
              <a:rPr lang="el-GR" dirty="0"/>
              <a:t>Το κέρδος είναι η </a:t>
            </a:r>
            <a:r>
              <a:rPr lang="el-GR" b="1" dirty="0"/>
              <a:t>σταθεροποίηση</a:t>
            </a:r>
            <a:r>
              <a:rPr lang="el-GR" dirty="0"/>
              <a:t> του επιπέδου Ποιότητας.</a:t>
            </a:r>
          </a:p>
          <a:p>
            <a:pPr>
              <a:spcAft>
                <a:spcPts val="600"/>
              </a:spcAft>
            </a:pPr>
            <a:r>
              <a:rPr lang="el-GR" dirty="0"/>
              <a:t>Η </a:t>
            </a:r>
            <a:r>
              <a:rPr lang="el-GR" b="1" dirty="0"/>
              <a:t>σταθερή ποιότητα</a:t>
            </a:r>
            <a:r>
              <a:rPr lang="el-GR" dirty="0"/>
              <a:t> είναι σημαντική και για τους εσωτερικούς και για τους εξωτερικούς πελάτες.</a:t>
            </a:r>
          </a:p>
          <a:p>
            <a:endParaRPr lang="el-GR" dirty="0"/>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6" name="Θέση υποσέλιδου 1" descr="."/>
          <p:cNvSpPr txBox="1">
            <a:spLocks/>
          </p:cNvSpPr>
          <p:nvPr>
            <p:custDataLst>
              <p:tags r:id="rId2"/>
            </p:custDataLst>
          </p:nvPr>
        </p:nvSpPr>
        <p:spPr>
          <a:xfrm>
            <a:off x="2159732" y="6356350"/>
            <a:ext cx="482453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64503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b="1" dirty="0"/>
              <a:t>Σειρά </a:t>
            </a:r>
            <a:r>
              <a:rPr lang="en-US" b="1" dirty="0" smtClean="0"/>
              <a:t>ISO</a:t>
            </a:r>
            <a:r>
              <a:rPr lang="el-GR" b="1" dirty="0" smtClean="0"/>
              <a:t> </a:t>
            </a:r>
            <a:r>
              <a:rPr lang="el-GR" b="1" dirty="0"/>
              <a:t>9000- Πρότυπο για συστήματα Διασφάλισης Ποιότητας</a:t>
            </a:r>
            <a:endParaRPr lang="el-GR" b="1" dirty="0">
              <a:effectLst/>
            </a:endParaRPr>
          </a:p>
        </p:txBody>
      </p:sp>
      <p:sp>
        <p:nvSpPr>
          <p:cNvPr id="3" name="Content Placeholder 2"/>
          <p:cNvSpPr>
            <a:spLocks noGrp="1"/>
          </p:cNvSpPr>
          <p:nvPr>
            <p:ph idx="1"/>
            <p:custDataLst>
              <p:tags r:id="rId2"/>
            </p:custDataLst>
          </p:nvPr>
        </p:nvSpPr>
        <p:spPr/>
        <p:txBody>
          <a:bodyPr/>
          <a:lstStyle/>
          <a:p>
            <a:pPr>
              <a:spcAft>
                <a:spcPts val="600"/>
              </a:spcAft>
            </a:pPr>
            <a:r>
              <a:rPr lang="en-US" b="1" dirty="0" smtClean="0"/>
              <a:t>ISO</a:t>
            </a:r>
            <a:r>
              <a:rPr lang="el-GR" dirty="0" smtClean="0"/>
              <a:t>: Διεθνής Οργανισμός Προτύπων, 1946</a:t>
            </a:r>
          </a:p>
          <a:p>
            <a:pPr>
              <a:spcAft>
                <a:spcPts val="600"/>
              </a:spcAft>
            </a:pPr>
            <a:r>
              <a:rPr lang="el-GR" dirty="0" smtClean="0"/>
              <a:t>Τεχνική Επιτροπή </a:t>
            </a:r>
            <a:r>
              <a:rPr lang="en-US" dirty="0" smtClean="0"/>
              <a:t>ISO/ TC</a:t>
            </a:r>
            <a:r>
              <a:rPr lang="el-GR" dirty="0" smtClean="0"/>
              <a:t>-176: δημιούργησε το πρότυπο.</a:t>
            </a:r>
          </a:p>
          <a:p>
            <a:pPr>
              <a:spcAft>
                <a:spcPts val="600"/>
              </a:spcAft>
            </a:pPr>
            <a:r>
              <a:rPr lang="el-GR" dirty="0" smtClean="0"/>
              <a:t>Δημιουργία και πρώτη εφαρμογή, 1987</a:t>
            </a:r>
          </a:p>
          <a:p>
            <a:pPr>
              <a:spcAft>
                <a:spcPts val="600"/>
              </a:spcAft>
            </a:pPr>
            <a:r>
              <a:rPr lang="el-GR" dirty="0" smtClean="0"/>
              <a:t>Αναθεωρήσεις του προτύπου 1994, 2000.</a:t>
            </a:r>
          </a:p>
          <a:p>
            <a:endParaRPr lang="el-GR" dirty="0"/>
          </a:p>
        </p:txBody>
      </p:sp>
      <p:sp>
        <p:nvSpPr>
          <p:cNvPr id="6" name="Θέση υποσέλιδου 1" descr="."/>
          <p:cNvSpPr txBox="1">
            <a:spLocks/>
          </p:cNvSpPr>
          <p:nvPr>
            <p:custDataLst>
              <p:tags r:id="rId3"/>
            </p:custDataLst>
          </p:nvPr>
        </p:nvSpPr>
        <p:spPr>
          <a:xfrm>
            <a:off x="2159732" y="6356350"/>
            <a:ext cx="482453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672698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b="1" dirty="0"/>
              <a:t>Συστήματα που τροφοδότησαν τη σειρά </a:t>
            </a:r>
            <a:r>
              <a:rPr lang="en-US" b="1" dirty="0" smtClean="0"/>
              <a:t>ISO</a:t>
            </a:r>
            <a:r>
              <a:rPr lang="el-GR" b="1" dirty="0" smtClean="0"/>
              <a:t> 9000</a:t>
            </a:r>
            <a:endParaRPr lang="el-GR" b="1" dirty="0">
              <a:effectLst/>
            </a:endParaRPr>
          </a:p>
        </p:txBody>
      </p:sp>
      <p:sp>
        <p:nvSpPr>
          <p:cNvPr id="7" name="Θέση περιεχομένου 1"/>
          <p:cNvSpPr txBox="1">
            <a:spLocks/>
          </p:cNvSpPr>
          <p:nvPr>
            <p:custDataLst>
              <p:tags r:id="rId2"/>
            </p:custDataLst>
          </p:nvPr>
        </p:nvSpPr>
        <p:spPr>
          <a:xfrm>
            <a:off x="457200" y="1307306"/>
            <a:ext cx="8229600" cy="471398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800"/>
              </a:spcAft>
            </a:pPr>
            <a:r>
              <a:rPr lang="en-US" altLang="el-GR" sz="2800" b="1" dirty="0" smtClean="0"/>
              <a:t>ISO, ANSI</a:t>
            </a:r>
            <a:r>
              <a:rPr lang="el-GR" altLang="el-GR" sz="2800" dirty="0" smtClean="0"/>
              <a:t>, Ευρωπαϊκά πρότυπα.</a:t>
            </a:r>
          </a:p>
          <a:p>
            <a:pPr>
              <a:spcAft>
                <a:spcPts val="800"/>
              </a:spcAft>
            </a:pPr>
            <a:r>
              <a:rPr lang="el-GR" altLang="el-GR" sz="2800" dirty="0" smtClean="0"/>
              <a:t>Τα πρώτα πρότυπα προήλθαν από την πολεμική και διαστημική βιομηχανία.</a:t>
            </a:r>
          </a:p>
          <a:p>
            <a:pPr>
              <a:spcAft>
                <a:spcPts val="800"/>
              </a:spcAft>
            </a:pPr>
            <a:r>
              <a:rPr lang="el-GR" altLang="el-GR" sz="2800" dirty="0" smtClean="0"/>
              <a:t>Σειρά </a:t>
            </a:r>
            <a:r>
              <a:rPr lang="en-US" altLang="el-GR" sz="2800" b="1" dirty="0" smtClean="0"/>
              <a:t>AQAP</a:t>
            </a:r>
            <a:r>
              <a:rPr lang="en-US" altLang="el-GR" sz="2800" dirty="0" smtClean="0"/>
              <a:t>, </a:t>
            </a:r>
            <a:r>
              <a:rPr lang="en-US" altLang="el-GR" sz="2800" b="1" dirty="0" smtClean="0"/>
              <a:t>DEFSTAN</a:t>
            </a:r>
          </a:p>
          <a:p>
            <a:pPr>
              <a:spcAft>
                <a:spcPts val="800"/>
              </a:spcAft>
            </a:pPr>
            <a:r>
              <a:rPr lang="en-US" altLang="el-GR" sz="2800" dirty="0" smtClean="0"/>
              <a:t>BS</a:t>
            </a:r>
            <a:r>
              <a:rPr lang="el-GR" altLang="el-GR" sz="2800" dirty="0" smtClean="0"/>
              <a:t> 5750, </a:t>
            </a:r>
            <a:r>
              <a:rPr lang="en-US" altLang="el-GR" sz="2800" dirty="0" smtClean="0"/>
              <a:t>BS</a:t>
            </a:r>
            <a:r>
              <a:rPr lang="el-GR" altLang="el-GR" sz="2800" dirty="0" smtClean="0"/>
              <a:t> 5179, </a:t>
            </a:r>
            <a:r>
              <a:rPr lang="en-US" altLang="el-GR" sz="2800" dirty="0" smtClean="0"/>
              <a:t>BS</a:t>
            </a:r>
            <a:r>
              <a:rPr lang="el-GR" altLang="el-GR" sz="2800" dirty="0" smtClean="0"/>
              <a:t> 4891</a:t>
            </a:r>
          </a:p>
          <a:p>
            <a:pPr>
              <a:spcAft>
                <a:spcPts val="800"/>
              </a:spcAft>
            </a:pPr>
            <a:r>
              <a:rPr lang="en-US" altLang="el-GR" sz="2800" b="1" dirty="0" smtClean="0"/>
              <a:t>ANSI/ASQC</a:t>
            </a:r>
            <a:r>
              <a:rPr lang="en-US" altLang="el-GR" sz="2800" dirty="0" smtClean="0"/>
              <a:t> </a:t>
            </a:r>
            <a:r>
              <a:rPr lang="el-GR" altLang="el-GR" sz="2800" dirty="0" smtClean="0"/>
              <a:t>A-3, Z1.15</a:t>
            </a:r>
          </a:p>
          <a:p>
            <a:pPr>
              <a:spcAft>
                <a:spcPts val="800"/>
              </a:spcAft>
            </a:pPr>
            <a:r>
              <a:rPr lang="el-GR" altLang="el-GR" sz="2800" dirty="0" smtClean="0"/>
              <a:t>Χαμηλή διείσδυση του προτύπου σε επιχειρήσεις παροχής υπηρεσιών.</a:t>
            </a:r>
            <a:endParaRPr lang="el-GR" altLang="el-GR" sz="2800" dirty="0"/>
          </a:p>
        </p:txBody>
      </p:sp>
      <p:sp>
        <p:nvSpPr>
          <p:cNvPr id="6" name="Θέση υποσέλιδου 1" descr="."/>
          <p:cNvSpPr txBox="1">
            <a:spLocks/>
          </p:cNvSpPr>
          <p:nvPr>
            <p:custDataLst>
              <p:tags r:id="rId3"/>
            </p:custDataLst>
          </p:nvPr>
        </p:nvSpPr>
        <p:spPr>
          <a:xfrm>
            <a:off x="2123728" y="6356350"/>
            <a:ext cx="4896544"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530093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b="1" dirty="0"/>
              <a:t>Δομή του </a:t>
            </a:r>
            <a:r>
              <a:rPr lang="en-US" b="1" dirty="0" smtClean="0"/>
              <a:t>ISO</a:t>
            </a:r>
            <a:r>
              <a:rPr lang="el-GR" b="1" dirty="0" smtClean="0"/>
              <a:t> </a:t>
            </a:r>
            <a:r>
              <a:rPr lang="el-GR" b="1" dirty="0"/>
              <a:t>9000 </a:t>
            </a:r>
            <a:r>
              <a:rPr lang="en-US" b="1" dirty="0" smtClean="0"/>
              <a:t>(</a:t>
            </a:r>
            <a:r>
              <a:rPr lang="el-GR" b="1" dirty="0" smtClean="0"/>
              <a:t>1</a:t>
            </a:r>
            <a:r>
              <a:rPr lang="en-US" b="1" dirty="0" smtClean="0"/>
              <a:t>/2)</a:t>
            </a:r>
            <a:endParaRPr lang="el-GR" b="1" dirty="0">
              <a:effectLst/>
            </a:endParaRPr>
          </a:p>
        </p:txBody>
      </p:sp>
      <p:sp>
        <p:nvSpPr>
          <p:cNvPr id="5" name="Content Placeholder 4"/>
          <p:cNvSpPr>
            <a:spLocks noGrp="1"/>
          </p:cNvSpPr>
          <p:nvPr>
            <p:ph idx="1"/>
          </p:nvPr>
        </p:nvSpPr>
        <p:spPr/>
        <p:txBody>
          <a:bodyPr>
            <a:normAutofit fontScale="85000" lnSpcReduction="20000"/>
          </a:bodyPr>
          <a:lstStyle/>
          <a:p>
            <a:r>
              <a:rPr lang="el-GR" b="1" dirty="0"/>
              <a:t>Ορολογία</a:t>
            </a:r>
          </a:p>
          <a:p>
            <a:pPr lvl="1"/>
            <a:r>
              <a:rPr lang="en-US" b="1" dirty="0" smtClean="0"/>
              <a:t>ISO</a:t>
            </a:r>
            <a:r>
              <a:rPr lang="el-GR" b="1" dirty="0" smtClean="0"/>
              <a:t> </a:t>
            </a:r>
            <a:r>
              <a:rPr lang="el-GR" b="1" dirty="0"/>
              <a:t>8402</a:t>
            </a:r>
            <a:r>
              <a:rPr lang="el-GR" dirty="0"/>
              <a:t>: Περιλαμβάνει το λεξικό (ορολογία</a:t>
            </a:r>
            <a:r>
              <a:rPr lang="el-GR" dirty="0" smtClean="0"/>
              <a:t>)</a:t>
            </a:r>
            <a:endParaRPr lang="en-US" dirty="0" smtClean="0"/>
          </a:p>
          <a:p>
            <a:pPr marL="457200" lvl="1" indent="0">
              <a:buNone/>
            </a:pPr>
            <a:endParaRPr lang="el-GR" dirty="0"/>
          </a:p>
          <a:p>
            <a:r>
              <a:rPr lang="el-GR" b="1" dirty="0"/>
              <a:t>Διαχείριση Ποιότητας και πρότυπα διασφάλισης</a:t>
            </a:r>
          </a:p>
          <a:p>
            <a:pPr lvl="1"/>
            <a:r>
              <a:rPr lang="en-US" b="1" dirty="0" smtClean="0"/>
              <a:t>ISO</a:t>
            </a:r>
            <a:r>
              <a:rPr lang="el-GR" b="1" dirty="0" smtClean="0"/>
              <a:t> </a:t>
            </a:r>
            <a:r>
              <a:rPr lang="el-GR" b="1" dirty="0"/>
              <a:t>9000-1</a:t>
            </a:r>
            <a:r>
              <a:rPr lang="el-GR" dirty="0"/>
              <a:t>: Μέρος 1ο με οδηγίες για την επιλογή και χρήση του κατάλληλου προτύπου.</a:t>
            </a:r>
          </a:p>
          <a:p>
            <a:pPr lvl="1"/>
            <a:r>
              <a:rPr lang="en-US" b="1" dirty="0" smtClean="0"/>
              <a:t>ISO</a:t>
            </a:r>
            <a:r>
              <a:rPr lang="el-GR" b="1" dirty="0" smtClean="0"/>
              <a:t> </a:t>
            </a:r>
            <a:r>
              <a:rPr lang="el-GR" b="1" dirty="0"/>
              <a:t>9000-2</a:t>
            </a:r>
            <a:r>
              <a:rPr lang="el-GR" dirty="0"/>
              <a:t>: Μέρος 2ο με γενικές οδηγίες για την εφαρμογή των </a:t>
            </a:r>
            <a:r>
              <a:rPr lang="en-US" dirty="0" smtClean="0"/>
              <a:t>ISO </a:t>
            </a:r>
            <a:r>
              <a:rPr lang="el-GR" dirty="0" smtClean="0"/>
              <a:t>9001</a:t>
            </a:r>
            <a:r>
              <a:rPr lang="el-GR" dirty="0"/>
              <a:t>, </a:t>
            </a:r>
            <a:r>
              <a:rPr lang="en-US" dirty="0" smtClean="0"/>
              <a:t>ISO </a:t>
            </a:r>
            <a:r>
              <a:rPr lang="el-GR" dirty="0" smtClean="0"/>
              <a:t>9002 </a:t>
            </a:r>
            <a:r>
              <a:rPr lang="el-GR" dirty="0"/>
              <a:t>και </a:t>
            </a:r>
            <a:r>
              <a:rPr lang="en-US" dirty="0" smtClean="0"/>
              <a:t>ISO </a:t>
            </a:r>
            <a:r>
              <a:rPr lang="el-GR" dirty="0" smtClean="0"/>
              <a:t>9003</a:t>
            </a:r>
            <a:r>
              <a:rPr lang="el-GR" dirty="0"/>
              <a:t>.</a:t>
            </a:r>
          </a:p>
          <a:p>
            <a:pPr lvl="1"/>
            <a:r>
              <a:rPr lang="en-US" b="1" dirty="0" smtClean="0"/>
              <a:t>ISO</a:t>
            </a:r>
            <a:r>
              <a:rPr lang="el-GR" b="1" dirty="0" smtClean="0"/>
              <a:t> </a:t>
            </a:r>
            <a:r>
              <a:rPr lang="el-GR" b="1" dirty="0"/>
              <a:t>9000-3</a:t>
            </a:r>
            <a:r>
              <a:rPr lang="el-GR" dirty="0"/>
              <a:t>: Μέρος 3ο με οδηγίες για την εφαρμογή του </a:t>
            </a:r>
            <a:r>
              <a:rPr lang="en-US" dirty="0" smtClean="0"/>
              <a:t>ISO </a:t>
            </a:r>
            <a:r>
              <a:rPr lang="el-GR" dirty="0" smtClean="0"/>
              <a:t>9001 </a:t>
            </a:r>
            <a:r>
              <a:rPr lang="el-GR" dirty="0"/>
              <a:t>στην ανάπτυξη, προμήθεια και συντήρηση εξοπλισμού.</a:t>
            </a:r>
          </a:p>
          <a:p>
            <a:pPr lvl="1"/>
            <a:r>
              <a:rPr lang="en-US" b="1" dirty="0" smtClean="0"/>
              <a:t>ISO</a:t>
            </a:r>
            <a:r>
              <a:rPr lang="el-GR" b="1" dirty="0" smtClean="0"/>
              <a:t> </a:t>
            </a:r>
            <a:r>
              <a:rPr lang="el-GR" b="1" dirty="0"/>
              <a:t>9000-4</a:t>
            </a:r>
            <a:r>
              <a:rPr lang="el-GR" dirty="0"/>
              <a:t>: Μέρος 4ο με οδηγό για τη διαχείριση προγράμματος αξιοπιστίας.</a:t>
            </a:r>
          </a:p>
        </p:txBody>
      </p:sp>
      <p:sp>
        <p:nvSpPr>
          <p:cNvPr id="6" name="Θέση υποσέλιδου 1" descr="."/>
          <p:cNvSpPr txBox="1">
            <a:spLocks/>
          </p:cNvSpPr>
          <p:nvPr>
            <p:custDataLst>
              <p:tags r:id="rId2"/>
            </p:custDataLst>
          </p:nvPr>
        </p:nvSpPr>
        <p:spPr>
          <a:xfrm>
            <a:off x="2195736" y="6356350"/>
            <a:ext cx="4752528"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25188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b="1" dirty="0"/>
              <a:t>Δομή του </a:t>
            </a:r>
            <a:r>
              <a:rPr lang="en-US" b="1" dirty="0" smtClean="0"/>
              <a:t>ISO</a:t>
            </a:r>
            <a:r>
              <a:rPr lang="el-GR" b="1" dirty="0" smtClean="0"/>
              <a:t> </a:t>
            </a:r>
            <a:r>
              <a:rPr lang="el-GR" b="1" dirty="0"/>
              <a:t>9000 </a:t>
            </a:r>
            <a:r>
              <a:rPr lang="en-US" b="1" dirty="0" smtClean="0"/>
              <a:t>(2/2</a:t>
            </a:r>
            <a:r>
              <a:rPr lang="en-US" b="1" dirty="0"/>
              <a:t>)</a:t>
            </a:r>
            <a:endParaRPr lang="el-GR" b="1" dirty="0">
              <a:effectLst/>
            </a:endParaRPr>
          </a:p>
        </p:txBody>
      </p:sp>
      <p:sp>
        <p:nvSpPr>
          <p:cNvPr id="2" name="Content Placeholder 1"/>
          <p:cNvSpPr>
            <a:spLocks noGrp="1"/>
          </p:cNvSpPr>
          <p:nvPr>
            <p:ph idx="1"/>
          </p:nvPr>
        </p:nvSpPr>
        <p:spPr/>
        <p:txBody>
          <a:bodyPr>
            <a:normAutofit fontScale="92500" lnSpcReduction="20000"/>
          </a:bodyPr>
          <a:lstStyle/>
          <a:p>
            <a:pPr marL="0" indent="0">
              <a:buNone/>
            </a:pPr>
            <a:r>
              <a:rPr lang="el-GR" b="1" dirty="0"/>
              <a:t>Συστήματα Διασφάλισης Ποιότητας</a:t>
            </a:r>
          </a:p>
          <a:p>
            <a:pPr marL="400050" lvl="1" indent="0">
              <a:buNone/>
            </a:pPr>
            <a:r>
              <a:rPr lang="en-US" b="1" dirty="0" smtClean="0"/>
              <a:t>ISO</a:t>
            </a:r>
            <a:r>
              <a:rPr lang="el-GR" b="1" dirty="0" smtClean="0"/>
              <a:t> </a:t>
            </a:r>
            <a:r>
              <a:rPr lang="el-GR" b="1" dirty="0"/>
              <a:t>9001:</a:t>
            </a:r>
          </a:p>
          <a:p>
            <a:pPr marL="400050" lvl="1" indent="0">
              <a:buNone/>
            </a:pPr>
            <a:r>
              <a:rPr lang="el-GR" dirty="0"/>
              <a:t>Μοντέλο για τη Διασφάλιση Ποιότητας στο σχεδιασμό, στην ανάπτυξη, στην παραγωγή, στην εγκατάσταση και στη συντήρηση ενός προϊόντος ή μιας υπηρεσίας.</a:t>
            </a:r>
          </a:p>
          <a:p>
            <a:pPr marL="400050" lvl="1" indent="0">
              <a:buNone/>
            </a:pPr>
            <a:r>
              <a:rPr lang="en-US" b="1" dirty="0" smtClean="0"/>
              <a:t>ISO </a:t>
            </a:r>
            <a:r>
              <a:rPr lang="el-GR" b="1" dirty="0" smtClean="0"/>
              <a:t>9002</a:t>
            </a:r>
            <a:r>
              <a:rPr lang="el-GR" b="1" dirty="0"/>
              <a:t>:</a:t>
            </a:r>
          </a:p>
          <a:p>
            <a:pPr marL="400050" lvl="1" indent="0">
              <a:buNone/>
            </a:pPr>
            <a:r>
              <a:rPr lang="el-GR" dirty="0"/>
              <a:t>Μοντέλο για τη Διασφάλιση Ποιότητας στην παραγωγή, εγκατάσταση και συντήρηση ενός προϊόντος ή μιας υπηρεσίας.</a:t>
            </a:r>
          </a:p>
          <a:p>
            <a:pPr marL="400050" lvl="1" indent="0">
              <a:buNone/>
            </a:pPr>
            <a:r>
              <a:rPr lang="en-US" b="1" dirty="0" smtClean="0"/>
              <a:t>ISO </a:t>
            </a:r>
            <a:r>
              <a:rPr lang="el-GR" b="1" dirty="0" smtClean="0"/>
              <a:t>9003</a:t>
            </a:r>
            <a:r>
              <a:rPr lang="el-GR" b="1" dirty="0"/>
              <a:t>:</a:t>
            </a:r>
          </a:p>
          <a:p>
            <a:pPr marL="400050" lvl="1" indent="0">
              <a:buNone/>
            </a:pPr>
            <a:r>
              <a:rPr lang="el-GR" dirty="0"/>
              <a:t>Μοντέλο για τη Διασφάλιση Ποιότητας στην τελική επιθεώρηση και δοκιμή του προϊόντος ή της υπηρεσίας.</a:t>
            </a:r>
          </a:p>
        </p:txBody>
      </p:sp>
      <p:sp>
        <p:nvSpPr>
          <p:cNvPr id="6" name="Θέση υποσέλιδου 1" descr="."/>
          <p:cNvSpPr txBox="1">
            <a:spLocks/>
          </p:cNvSpPr>
          <p:nvPr>
            <p:custDataLst>
              <p:tags r:id="rId2"/>
            </p:custDataLst>
          </p:nvPr>
        </p:nvSpPr>
        <p:spPr>
          <a:xfrm>
            <a:off x="2231740" y="6356350"/>
            <a:ext cx="468052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287955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altLang="el-GR" b="1" dirty="0"/>
              <a:t>Το πεδίο Δράσης των Μοντέλων Διασφάλισης του προτύπου </a:t>
            </a:r>
            <a:r>
              <a:rPr lang="el-GR" altLang="el-GR" b="1" dirty="0" smtClean="0"/>
              <a:t>ISO</a:t>
            </a:r>
            <a:r>
              <a:rPr lang="en-US" altLang="el-GR" b="1" dirty="0" smtClean="0"/>
              <a:t> </a:t>
            </a:r>
            <a:r>
              <a:rPr lang="el-GR" altLang="el-GR" b="1" dirty="0" smtClean="0"/>
              <a:t>9000</a:t>
            </a:r>
            <a:endParaRPr lang="el-GR" b="1" dirty="0">
              <a:effectLst/>
            </a:endParaRPr>
          </a:p>
        </p:txBody>
      </p:sp>
      <p:grpSp>
        <p:nvGrpSpPr>
          <p:cNvPr id="5" name="Group 4" descr="Σχεδιάγραμμα το οποίο παρουσιάζει τα πρότυπα ανάλογα με τον βαθμό συμμόρφωσης. Το ΑΙΖΟ 9003 αφορά την παραγωγή, το ΑΙΖΟ 9002 περιλαμβάνει το ΑΙΖΟ  9003 και την προμήθεια και εγκατάσταση. Το ΑΙΖΟ 9001 περιλαμβάνει και τα δύο προηγούμενα και επιπλεόν τον σχεδιασμό και την συστήρηση,"/>
          <p:cNvGrpSpPr/>
          <p:nvPr/>
        </p:nvGrpSpPr>
        <p:grpSpPr>
          <a:xfrm>
            <a:off x="395536" y="1628774"/>
            <a:ext cx="8496944" cy="4536529"/>
            <a:chOff x="395536" y="1628774"/>
            <a:chExt cx="8496944" cy="4536529"/>
          </a:xfrm>
        </p:grpSpPr>
        <p:grpSp>
          <p:nvGrpSpPr>
            <p:cNvPr id="7" name="Group 6"/>
            <p:cNvGrpSpPr/>
            <p:nvPr/>
          </p:nvGrpSpPr>
          <p:grpSpPr>
            <a:xfrm>
              <a:off x="395536" y="1628774"/>
              <a:ext cx="8496944" cy="4536529"/>
              <a:chOff x="-222596" y="1628775"/>
              <a:chExt cx="8755409" cy="4400550"/>
            </a:xfrm>
          </p:grpSpPr>
          <p:sp>
            <p:nvSpPr>
              <p:cNvPr id="8" name="Text Box 23" descr="Σχεδιάγραμμα το οποίο παρουσιάζει τα πρότυπα ανάλογα με τον βαθμό συμμόρφωσης. Το ΑΙΖΟ 9003 αφορά την παραγωγή, το ΑΙΖΟ 9002 περιλαμβάνει το ΑΙΖΟ  9003 και την προμήθεια και εγκατάσταση. Το ΑΙΖΟ 9001 περιλαμβάνει και τα δύο προηγούμενα και επιπλεόν τον σχεδιασμό και την συστήρηση,"/>
              <p:cNvSpPr txBox="1">
                <a:spLocks noChangeArrowheads="1"/>
              </p:cNvSpPr>
              <p:nvPr/>
            </p:nvSpPr>
            <p:spPr bwMode="auto">
              <a:xfrm>
                <a:off x="1476375" y="3934056"/>
                <a:ext cx="1079501" cy="2791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spcBef>
                    <a:spcPts val="750"/>
                  </a:spcBef>
                  <a:buClrTx/>
                  <a:buFontTx/>
                  <a:buNone/>
                </a:pPr>
                <a:r>
                  <a:rPr lang="el-GR" altLang="el-GR" sz="1200" dirty="0">
                    <a:solidFill>
                      <a:schemeClr val="tx1"/>
                    </a:solidFill>
                    <a:latin typeface="Arial" charset="0"/>
                  </a:rPr>
                  <a:t>Σχεδιασμός</a:t>
                </a:r>
              </a:p>
            </p:txBody>
          </p:sp>
          <p:sp>
            <p:nvSpPr>
              <p:cNvPr id="10" name="Text Box 24" descr="[DECORATIVE]"/>
              <p:cNvSpPr txBox="1">
                <a:spLocks noChangeArrowheads="1"/>
              </p:cNvSpPr>
              <p:nvPr/>
            </p:nvSpPr>
            <p:spPr bwMode="auto">
              <a:xfrm>
                <a:off x="2700338" y="3934056"/>
                <a:ext cx="1079501" cy="2791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spcBef>
                    <a:spcPts val="750"/>
                  </a:spcBef>
                  <a:buClrTx/>
                  <a:buFontTx/>
                  <a:buNone/>
                </a:pPr>
                <a:r>
                  <a:rPr lang="el-GR" altLang="el-GR" sz="1200" dirty="0">
                    <a:solidFill>
                      <a:schemeClr val="tx1"/>
                    </a:solidFill>
                    <a:latin typeface="Arial" charset="0"/>
                  </a:rPr>
                  <a:t>Προμήθεια</a:t>
                </a:r>
              </a:p>
            </p:txBody>
          </p:sp>
          <p:sp>
            <p:nvSpPr>
              <p:cNvPr id="11" name="Text Box 25" descr="[DECORATIVE]"/>
              <p:cNvSpPr txBox="1">
                <a:spLocks noChangeArrowheads="1"/>
              </p:cNvSpPr>
              <p:nvPr/>
            </p:nvSpPr>
            <p:spPr bwMode="auto">
              <a:xfrm>
                <a:off x="3851275" y="3934056"/>
                <a:ext cx="1079501" cy="2791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spcBef>
                    <a:spcPts val="750"/>
                  </a:spcBef>
                  <a:buClrTx/>
                  <a:buFontTx/>
                  <a:buNone/>
                </a:pPr>
                <a:r>
                  <a:rPr lang="el-GR" altLang="el-GR" sz="1200" dirty="0">
                    <a:solidFill>
                      <a:schemeClr val="tx1"/>
                    </a:solidFill>
                    <a:latin typeface="Arial" charset="0"/>
                  </a:rPr>
                  <a:t>Παραγωγή</a:t>
                </a:r>
              </a:p>
            </p:txBody>
          </p:sp>
          <p:sp>
            <p:nvSpPr>
              <p:cNvPr id="12" name="Text Box 27" descr="[DECORATIVE]"/>
              <p:cNvSpPr txBox="1">
                <a:spLocks noChangeArrowheads="1"/>
              </p:cNvSpPr>
              <p:nvPr/>
            </p:nvSpPr>
            <p:spPr bwMode="auto">
              <a:xfrm>
                <a:off x="6011863" y="3933825"/>
                <a:ext cx="1079500" cy="2791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spcBef>
                    <a:spcPts val="750"/>
                  </a:spcBef>
                  <a:buClrTx/>
                  <a:buFontTx/>
                  <a:buNone/>
                </a:pPr>
                <a:r>
                  <a:rPr lang="el-GR" altLang="el-GR" sz="1200">
                    <a:solidFill>
                      <a:schemeClr val="tx1"/>
                    </a:solidFill>
                    <a:latin typeface="Arial" charset="0"/>
                  </a:rPr>
                  <a:t>Συντήρηση</a:t>
                </a:r>
              </a:p>
            </p:txBody>
          </p:sp>
          <p:grpSp>
            <p:nvGrpSpPr>
              <p:cNvPr id="13" name="Group 12"/>
              <p:cNvGrpSpPr/>
              <p:nvPr/>
            </p:nvGrpSpPr>
            <p:grpSpPr>
              <a:xfrm>
                <a:off x="-222596" y="1628775"/>
                <a:ext cx="8755409" cy="4400550"/>
                <a:chOff x="-222596" y="1628775"/>
                <a:chExt cx="8755409" cy="4400550"/>
              </a:xfrm>
            </p:grpSpPr>
            <p:sp>
              <p:nvSpPr>
                <p:cNvPr id="14" name="Line 7" descr="[DECORATIVE]"/>
                <p:cNvSpPr>
                  <a:spLocks noChangeShapeType="1"/>
                </p:cNvSpPr>
                <p:nvPr/>
              </p:nvSpPr>
              <p:spPr bwMode="auto">
                <a:xfrm>
                  <a:off x="2627313" y="2276475"/>
                  <a:ext cx="3384550"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grpSp>
              <p:nvGrpSpPr>
                <p:cNvPr id="15" name="Group 14"/>
                <p:cNvGrpSpPr/>
                <p:nvPr/>
              </p:nvGrpSpPr>
              <p:grpSpPr>
                <a:xfrm>
                  <a:off x="-222596" y="1628775"/>
                  <a:ext cx="8755409" cy="4400550"/>
                  <a:chOff x="-222596" y="1628775"/>
                  <a:chExt cx="8755409" cy="4400550"/>
                </a:xfrm>
              </p:grpSpPr>
              <p:cxnSp>
                <p:nvCxnSpPr>
                  <p:cNvPr id="16" name="AutoShape 2" descr="[DECORATIVE]"/>
                  <p:cNvCxnSpPr>
                    <a:cxnSpLocks noChangeShapeType="1"/>
                  </p:cNvCxnSpPr>
                  <p:nvPr/>
                </p:nvCxnSpPr>
                <p:spPr bwMode="auto">
                  <a:xfrm>
                    <a:off x="1403350" y="3789363"/>
                    <a:ext cx="7129463" cy="1587"/>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AutoShape 3" descr="[DECORATIVE]"/>
                  <p:cNvCxnSpPr>
                    <a:cxnSpLocks noChangeShapeType="1"/>
                  </p:cNvCxnSpPr>
                  <p:nvPr/>
                </p:nvCxnSpPr>
                <p:spPr bwMode="auto">
                  <a:xfrm flipV="1">
                    <a:off x="1403350" y="1628775"/>
                    <a:ext cx="1588" cy="4321175"/>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8" name="Line 4" descr="[DECORATIVE]"/>
                  <p:cNvSpPr>
                    <a:spLocks noChangeShapeType="1"/>
                  </p:cNvSpPr>
                  <p:nvPr/>
                </p:nvSpPr>
                <p:spPr bwMode="auto">
                  <a:xfrm>
                    <a:off x="1403350" y="1916113"/>
                    <a:ext cx="5689600" cy="1587"/>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19" name="Line 5" descr="[DECORATIVE]"/>
                  <p:cNvSpPr>
                    <a:spLocks noChangeShapeType="1"/>
                  </p:cNvSpPr>
                  <p:nvPr/>
                </p:nvSpPr>
                <p:spPr bwMode="auto">
                  <a:xfrm>
                    <a:off x="7092950" y="1916113"/>
                    <a:ext cx="1588" cy="1873250"/>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20" name="Line 6" descr="[DECORATIVE]"/>
                  <p:cNvSpPr>
                    <a:spLocks noChangeShapeType="1"/>
                  </p:cNvSpPr>
                  <p:nvPr/>
                </p:nvSpPr>
                <p:spPr bwMode="auto">
                  <a:xfrm flipV="1">
                    <a:off x="2627313" y="2274888"/>
                    <a:ext cx="1587" cy="1516062"/>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21" name="Line 8" descr="[DECORATIVE]"/>
                  <p:cNvSpPr>
                    <a:spLocks noChangeShapeType="1"/>
                  </p:cNvSpPr>
                  <p:nvPr/>
                </p:nvSpPr>
                <p:spPr bwMode="auto">
                  <a:xfrm>
                    <a:off x="6011863" y="2276475"/>
                    <a:ext cx="1587" cy="15128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22" name="Line 9" descr="[DECORATIVE]"/>
                  <p:cNvSpPr>
                    <a:spLocks noChangeShapeType="1"/>
                  </p:cNvSpPr>
                  <p:nvPr/>
                </p:nvSpPr>
                <p:spPr bwMode="auto">
                  <a:xfrm flipV="1">
                    <a:off x="3779838" y="2563813"/>
                    <a:ext cx="1587" cy="1227137"/>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23" name="Line 10" descr="[DECORATIVE]"/>
                  <p:cNvSpPr>
                    <a:spLocks noChangeShapeType="1"/>
                  </p:cNvSpPr>
                  <p:nvPr/>
                </p:nvSpPr>
                <p:spPr bwMode="auto">
                  <a:xfrm>
                    <a:off x="3779838" y="2565400"/>
                    <a:ext cx="1223962"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24" name="Line 11" descr="[DECORATIVE]"/>
                  <p:cNvSpPr>
                    <a:spLocks noChangeShapeType="1"/>
                  </p:cNvSpPr>
                  <p:nvPr/>
                </p:nvSpPr>
                <p:spPr bwMode="auto">
                  <a:xfrm>
                    <a:off x="5003800" y="2565400"/>
                    <a:ext cx="1588" cy="1223963"/>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25" name="Line 12" descr="[DECORATIVE]"/>
                  <p:cNvSpPr>
                    <a:spLocks noChangeShapeType="1"/>
                  </p:cNvSpPr>
                  <p:nvPr/>
                </p:nvSpPr>
                <p:spPr bwMode="auto">
                  <a:xfrm>
                    <a:off x="1403350" y="5661025"/>
                    <a:ext cx="5689600"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26" name="Text Box 14" descr="[DECORATIVE]"/>
                  <p:cNvSpPr txBox="1">
                    <a:spLocks noChangeArrowheads="1"/>
                  </p:cNvSpPr>
                  <p:nvPr>
                    <p:custDataLst>
                      <p:tags r:id="rId4"/>
                    </p:custDataLst>
                  </p:nvPr>
                </p:nvSpPr>
                <p:spPr bwMode="auto">
                  <a:xfrm>
                    <a:off x="3536536" y="5661025"/>
                    <a:ext cx="1657350" cy="368300"/>
                  </a:xfrm>
                  <a:prstGeom prst="rect">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lgn="ctr">
                      <a:spcBef>
                        <a:spcPts val="1125"/>
                      </a:spcBef>
                      <a:buClrTx/>
                      <a:buFontTx/>
                      <a:buNone/>
                    </a:pPr>
                    <a:r>
                      <a:rPr lang="en-US" altLang="el-GR" sz="1800" dirty="0" smtClean="0">
                        <a:solidFill>
                          <a:schemeClr val="tx1"/>
                        </a:solidFill>
                        <a:latin typeface="Arial" charset="0"/>
                      </a:rPr>
                      <a:t>ISO </a:t>
                    </a:r>
                    <a:r>
                      <a:rPr lang="el-GR" altLang="el-GR" sz="1800" dirty="0" smtClean="0">
                        <a:solidFill>
                          <a:schemeClr val="tx1"/>
                        </a:solidFill>
                        <a:latin typeface="Arial" charset="0"/>
                      </a:rPr>
                      <a:t>9001</a:t>
                    </a:r>
                    <a:endParaRPr lang="el-GR" altLang="el-GR" sz="1800" dirty="0">
                      <a:solidFill>
                        <a:schemeClr val="tx1"/>
                      </a:solidFill>
                      <a:latin typeface="Arial" charset="0"/>
                    </a:endParaRPr>
                  </a:p>
                </p:txBody>
              </p:sp>
              <p:sp>
                <p:nvSpPr>
                  <p:cNvPr id="27" name="Line 15" descr="[DECORATIVE]"/>
                  <p:cNvSpPr>
                    <a:spLocks noChangeShapeType="1"/>
                  </p:cNvSpPr>
                  <p:nvPr/>
                </p:nvSpPr>
                <p:spPr bwMode="auto">
                  <a:xfrm>
                    <a:off x="2627313" y="3789363"/>
                    <a:ext cx="1587" cy="1368425"/>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28" name="Line 16" descr="[DECORATIVE]"/>
                  <p:cNvSpPr>
                    <a:spLocks noChangeShapeType="1"/>
                  </p:cNvSpPr>
                  <p:nvPr/>
                </p:nvSpPr>
                <p:spPr bwMode="auto">
                  <a:xfrm>
                    <a:off x="2627313" y="5157788"/>
                    <a:ext cx="3382756" cy="1587"/>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29" name="Line 18" descr="[DECORATIVE]"/>
                  <p:cNvSpPr>
                    <a:spLocks noChangeShapeType="1"/>
                  </p:cNvSpPr>
                  <p:nvPr/>
                </p:nvSpPr>
                <p:spPr bwMode="auto">
                  <a:xfrm>
                    <a:off x="3779838" y="3789363"/>
                    <a:ext cx="1587" cy="863600"/>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30" name="Line 20" descr="[DECORATIVE]"/>
                  <p:cNvSpPr>
                    <a:spLocks noChangeShapeType="1"/>
                  </p:cNvSpPr>
                  <p:nvPr/>
                </p:nvSpPr>
                <p:spPr bwMode="auto">
                  <a:xfrm flipV="1">
                    <a:off x="5005388" y="3787775"/>
                    <a:ext cx="0" cy="8651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solidFill>
                        <a:schemeClr val="tx1"/>
                      </a:solidFill>
                    </a:endParaRPr>
                  </a:p>
                </p:txBody>
              </p:sp>
              <p:sp>
                <p:nvSpPr>
                  <p:cNvPr id="31" name="Text Box 21" descr="[DECORATIVE]"/>
                  <p:cNvSpPr txBox="1">
                    <a:spLocks noChangeArrowheads="1"/>
                  </p:cNvSpPr>
                  <p:nvPr>
                    <p:custDataLst>
                      <p:tags r:id="rId5"/>
                    </p:custDataLst>
                  </p:nvPr>
                </p:nvSpPr>
                <p:spPr bwMode="auto">
                  <a:xfrm>
                    <a:off x="3536536" y="5157788"/>
                    <a:ext cx="1657350" cy="368300"/>
                  </a:xfrm>
                  <a:prstGeom prst="rect">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lgn="ctr">
                      <a:spcBef>
                        <a:spcPts val="1125"/>
                      </a:spcBef>
                      <a:buClrTx/>
                      <a:buFontTx/>
                      <a:buNone/>
                    </a:pPr>
                    <a:r>
                      <a:rPr lang="en-US" altLang="el-GR" sz="1800" dirty="0" smtClean="0">
                        <a:solidFill>
                          <a:schemeClr val="tx1"/>
                        </a:solidFill>
                        <a:latin typeface="Arial" charset="0"/>
                      </a:rPr>
                      <a:t>ISO </a:t>
                    </a:r>
                    <a:r>
                      <a:rPr lang="el-GR" altLang="el-GR" sz="1800" dirty="0" smtClean="0">
                        <a:solidFill>
                          <a:schemeClr val="tx1"/>
                        </a:solidFill>
                        <a:latin typeface="Arial" charset="0"/>
                      </a:rPr>
                      <a:t>9002</a:t>
                    </a:r>
                    <a:endParaRPr lang="el-GR" altLang="el-GR" sz="1800" dirty="0">
                      <a:solidFill>
                        <a:schemeClr val="tx1"/>
                      </a:solidFill>
                      <a:latin typeface="Arial" charset="0"/>
                    </a:endParaRPr>
                  </a:p>
                </p:txBody>
              </p:sp>
              <p:sp>
                <p:nvSpPr>
                  <p:cNvPr id="32" name="Text Box 22" descr="[DECORATIVE]"/>
                  <p:cNvSpPr txBox="1">
                    <a:spLocks noChangeArrowheads="1"/>
                  </p:cNvSpPr>
                  <p:nvPr>
                    <p:custDataLst>
                      <p:tags r:id="rId6"/>
                    </p:custDataLst>
                  </p:nvPr>
                </p:nvSpPr>
                <p:spPr bwMode="auto">
                  <a:xfrm>
                    <a:off x="3561522" y="4652963"/>
                    <a:ext cx="1657350" cy="368300"/>
                  </a:xfrm>
                  <a:prstGeom prst="rect">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spcBef>
                        <a:spcPts val="1125"/>
                      </a:spcBef>
                      <a:buClrTx/>
                      <a:buFontTx/>
                      <a:buNone/>
                    </a:pPr>
                    <a:r>
                      <a:rPr lang="en-US" altLang="el-GR" sz="1800" dirty="0" smtClean="0">
                        <a:solidFill>
                          <a:schemeClr val="tx1"/>
                        </a:solidFill>
                        <a:latin typeface="Arial" charset="0"/>
                      </a:rPr>
                      <a:t>    ISO </a:t>
                    </a:r>
                    <a:r>
                      <a:rPr lang="el-GR" altLang="el-GR" sz="1800" dirty="0" smtClean="0">
                        <a:solidFill>
                          <a:schemeClr val="tx1"/>
                        </a:solidFill>
                        <a:latin typeface="Arial" charset="0"/>
                      </a:rPr>
                      <a:t>9003</a:t>
                    </a:r>
                    <a:endParaRPr lang="el-GR" altLang="el-GR" sz="1800" dirty="0">
                      <a:solidFill>
                        <a:schemeClr val="tx1"/>
                      </a:solidFill>
                      <a:latin typeface="Arial" charset="0"/>
                    </a:endParaRPr>
                  </a:p>
                </p:txBody>
              </p:sp>
              <p:sp>
                <p:nvSpPr>
                  <p:cNvPr id="33" name="Text Box 26" descr="[DECORATIVE]"/>
                  <p:cNvSpPr txBox="1">
                    <a:spLocks noChangeArrowheads="1"/>
                  </p:cNvSpPr>
                  <p:nvPr/>
                </p:nvSpPr>
                <p:spPr bwMode="auto">
                  <a:xfrm>
                    <a:off x="4932363" y="3933825"/>
                    <a:ext cx="1152525" cy="279180"/>
                  </a:xfrm>
                  <a:prstGeom prst="rect">
                    <a:avLst/>
                  </a:prstGeom>
                  <a:noFill/>
                  <a:ln w="9525">
                    <a:solidFill>
                      <a:schemeClr val="bg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spcBef>
                        <a:spcPts val="750"/>
                      </a:spcBef>
                      <a:buClrTx/>
                      <a:buFontTx/>
                      <a:buNone/>
                    </a:pPr>
                    <a:r>
                      <a:rPr lang="el-GR" altLang="el-GR" sz="1200" dirty="0">
                        <a:solidFill>
                          <a:schemeClr val="tx1"/>
                        </a:solidFill>
                        <a:latin typeface="Arial" charset="0"/>
                      </a:rPr>
                      <a:t>Εγκατάσταση</a:t>
                    </a:r>
                  </a:p>
                </p:txBody>
              </p:sp>
              <p:sp>
                <p:nvSpPr>
                  <p:cNvPr id="34" name="Text Box 28" descr="[DECORATIVE]"/>
                  <p:cNvSpPr txBox="1">
                    <a:spLocks noChangeArrowheads="1"/>
                  </p:cNvSpPr>
                  <p:nvPr/>
                </p:nvSpPr>
                <p:spPr bwMode="auto">
                  <a:xfrm>
                    <a:off x="-222596" y="1908839"/>
                    <a:ext cx="1584325" cy="640817"/>
                  </a:xfrm>
                  <a:prstGeom prst="rect">
                    <a:avLst/>
                  </a:prstGeom>
                  <a:noFill/>
                  <a:ln w="9525">
                    <a:solidFill>
                      <a:schemeClr val="bg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lgn="ctr">
                      <a:spcBef>
                        <a:spcPts val="875"/>
                      </a:spcBef>
                      <a:buClrTx/>
                      <a:buFontTx/>
                      <a:buNone/>
                    </a:pPr>
                    <a:r>
                      <a:rPr lang="el-GR" altLang="el-GR" sz="1400" dirty="0">
                        <a:solidFill>
                          <a:schemeClr val="tx1"/>
                        </a:solidFill>
                        <a:latin typeface="Arial" charset="0"/>
                      </a:rPr>
                      <a:t>Βαθμός</a:t>
                    </a:r>
                  </a:p>
                  <a:p>
                    <a:pPr algn="ctr">
                      <a:spcBef>
                        <a:spcPts val="875"/>
                      </a:spcBef>
                      <a:buClrTx/>
                      <a:buFontTx/>
                      <a:buNone/>
                    </a:pPr>
                    <a:r>
                      <a:rPr lang="el-GR" altLang="el-GR" sz="1400" dirty="0">
                        <a:solidFill>
                          <a:schemeClr val="tx1"/>
                        </a:solidFill>
                        <a:latin typeface="Arial" charset="0"/>
                      </a:rPr>
                      <a:t>συμμόρφωσης</a:t>
                    </a:r>
                  </a:p>
                </p:txBody>
              </p:sp>
            </p:grpSp>
          </p:grpSp>
        </p:grpSp>
        <p:grpSp>
          <p:nvGrpSpPr>
            <p:cNvPr id="35" name="Group 34"/>
            <p:cNvGrpSpPr/>
            <p:nvPr/>
          </p:nvGrpSpPr>
          <p:grpSpPr>
            <a:xfrm>
              <a:off x="6445756" y="3808991"/>
              <a:ext cx="1050911" cy="1978267"/>
              <a:chOff x="6013449" y="3787774"/>
              <a:chExt cx="1078534" cy="1978267"/>
            </a:xfrm>
          </p:grpSpPr>
          <p:sp>
            <p:nvSpPr>
              <p:cNvPr id="36" name="Line 13" descr="[DECORATIVE]"/>
              <p:cNvSpPr>
                <a:spLocks noChangeShapeType="1"/>
              </p:cNvSpPr>
              <p:nvPr/>
            </p:nvSpPr>
            <p:spPr bwMode="auto">
              <a:xfrm flipV="1">
                <a:off x="7091983" y="3837200"/>
                <a:ext cx="0" cy="1928841"/>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37" name="Line 17" descr="[DECORATIVE]"/>
              <p:cNvSpPr>
                <a:spLocks noChangeShapeType="1"/>
              </p:cNvSpPr>
              <p:nvPr/>
            </p:nvSpPr>
            <p:spPr bwMode="auto">
              <a:xfrm flipH="1" flipV="1">
                <a:off x="6013449" y="3787774"/>
                <a:ext cx="1781" cy="1459479"/>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grpSp>
      </p:grpSp>
      <p:sp>
        <p:nvSpPr>
          <p:cNvPr id="6" name="Θέση υποσέλιδου 1" descr="."/>
          <p:cNvSpPr txBox="1">
            <a:spLocks/>
          </p:cNvSpPr>
          <p:nvPr>
            <p:custDataLst>
              <p:tags r:id="rId2"/>
            </p:custDataLst>
          </p:nvPr>
        </p:nvSpPr>
        <p:spPr>
          <a:xfrm>
            <a:off x="2231740" y="6356350"/>
            <a:ext cx="468052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392061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altLang="el-GR" b="1" dirty="0"/>
              <a:t>Σχέση μεταξύ των προτύπων της σειράς </a:t>
            </a:r>
            <a:r>
              <a:rPr lang="el-GR" altLang="el-GR" b="1" dirty="0" smtClean="0"/>
              <a:t>ISO</a:t>
            </a:r>
            <a:r>
              <a:rPr lang="en-US" altLang="el-GR" b="1" dirty="0" smtClean="0"/>
              <a:t> </a:t>
            </a:r>
            <a:r>
              <a:rPr lang="el-GR" altLang="el-GR" b="1" dirty="0" smtClean="0"/>
              <a:t>9000</a:t>
            </a:r>
            <a:endParaRPr lang="el-GR" b="1" dirty="0"/>
          </a:p>
        </p:txBody>
      </p:sp>
      <p:grpSp>
        <p:nvGrpSpPr>
          <p:cNvPr id="46" name="Group 45" descr="Σχεδιάγραμμα το οποίο παρουσιάζει τη σχέση μεταξύ των προτύπων.  Το ΑΙΖΟ 9003 είναι το πιο μικρό, το ΑΙΖΟ 9002 περιλαμβάνει το ΑΙΖΟ  9003 ενώ το ΑΙΖΟ 9001 περιλαμβάνει και τα δύο προηγούμενα. Όλα αυτά βασίζονται στο ΑΙΖΟ 9000 και ΑΙΖΟ 9004."/>
          <p:cNvGrpSpPr/>
          <p:nvPr/>
        </p:nvGrpSpPr>
        <p:grpSpPr>
          <a:xfrm>
            <a:off x="615920" y="1484784"/>
            <a:ext cx="7700080" cy="4842651"/>
            <a:chOff x="615920" y="1484784"/>
            <a:chExt cx="7700080" cy="4842651"/>
          </a:xfrm>
        </p:grpSpPr>
        <p:grpSp>
          <p:nvGrpSpPr>
            <p:cNvPr id="26" name="Group 25"/>
            <p:cNvGrpSpPr/>
            <p:nvPr/>
          </p:nvGrpSpPr>
          <p:grpSpPr>
            <a:xfrm>
              <a:off x="615920" y="1484784"/>
              <a:ext cx="7700080" cy="4842651"/>
              <a:chOff x="1305584" y="1989138"/>
              <a:chExt cx="6961956" cy="4364952"/>
            </a:xfrm>
          </p:grpSpPr>
          <p:sp>
            <p:nvSpPr>
              <p:cNvPr id="27" name="Oval 2" descr="Σχεδιάγραμμα το οποίο παρουσιάζει τη σχέση μεταξύ των προτύπων.  Το ΑΙΖΟ 9003 είναι το πιο μικρό, το ΑΙΖΟ 9002 περιλαμβάνει το ΑΙΖΟ  9003 ενώ το ΑΙΖΟ 9001 περιλαμβάνει και τα δύο προηγούμενα. Όλα αυτά βασίζονται στο ΑΙΖΟ 9000 και ΑΙΖΟ 9004."/>
              <p:cNvSpPr>
                <a:spLocks noChangeArrowheads="1"/>
              </p:cNvSpPr>
              <p:nvPr/>
            </p:nvSpPr>
            <p:spPr bwMode="auto">
              <a:xfrm>
                <a:off x="2627313" y="1989138"/>
                <a:ext cx="4465637" cy="4176712"/>
              </a:xfrm>
              <a:prstGeom prst="ellipse">
                <a:avLst/>
              </a:prstGeom>
              <a:solidFill>
                <a:srgbClr val="00CCFF"/>
              </a:solidFill>
              <a:ln w="936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
            <p:nvSpPr>
              <p:cNvPr id="28" name="Oval 3" descr="[DECORATIVE]"/>
              <p:cNvSpPr>
                <a:spLocks noChangeArrowheads="1"/>
              </p:cNvSpPr>
              <p:nvPr/>
            </p:nvSpPr>
            <p:spPr bwMode="auto">
              <a:xfrm>
                <a:off x="3348038" y="2852738"/>
                <a:ext cx="2808287" cy="3313112"/>
              </a:xfrm>
              <a:prstGeom prst="ellipse">
                <a:avLst/>
              </a:prstGeom>
              <a:solidFill>
                <a:srgbClr val="33CCCC"/>
              </a:solidFill>
              <a:ln w="936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
            <p:nvSpPr>
              <p:cNvPr id="29" name="Oval 4" descr="[DECORATIVE]"/>
              <p:cNvSpPr>
                <a:spLocks noChangeArrowheads="1"/>
              </p:cNvSpPr>
              <p:nvPr>
                <p:custDataLst>
                  <p:tags r:id="rId4"/>
                </p:custDataLst>
              </p:nvPr>
            </p:nvSpPr>
            <p:spPr bwMode="auto">
              <a:xfrm>
                <a:off x="4067175" y="3860800"/>
                <a:ext cx="1512888" cy="2305050"/>
              </a:xfrm>
              <a:prstGeom prst="ellipse">
                <a:avLst/>
              </a:prstGeom>
              <a:solidFill>
                <a:srgbClr val="CCFFCC"/>
              </a:solidFill>
              <a:ln w="936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lgn="ctr">
                  <a:buClrTx/>
                  <a:buFontTx/>
                  <a:buNone/>
                </a:pPr>
                <a:r>
                  <a:rPr lang="en-US" altLang="el-GR" sz="1800" dirty="0" smtClean="0">
                    <a:solidFill>
                      <a:srgbClr val="000000"/>
                    </a:solidFill>
                  </a:rPr>
                  <a:t>ISO </a:t>
                </a:r>
                <a:r>
                  <a:rPr lang="el-GR" altLang="el-GR" sz="1800" dirty="0" smtClean="0">
                    <a:solidFill>
                      <a:srgbClr val="000000"/>
                    </a:solidFill>
                  </a:rPr>
                  <a:t>9003</a:t>
                </a:r>
                <a:endParaRPr lang="el-GR" altLang="el-GR" sz="1800" dirty="0">
                  <a:solidFill>
                    <a:srgbClr val="000000"/>
                  </a:solidFill>
                </a:endParaRPr>
              </a:p>
            </p:txBody>
          </p:sp>
          <p:sp>
            <p:nvSpPr>
              <p:cNvPr id="30" name="Oval 5" descr="[DECORATIVE]"/>
              <p:cNvSpPr>
                <a:spLocks noChangeArrowheads="1"/>
              </p:cNvSpPr>
              <p:nvPr>
                <p:custDataLst>
                  <p:tags r:id="rId5"/>
                </p:custDataLst>
              </p:nvPr>
            </p:nvSpPr>
            <p:spPr bwMode="auto">
              <a:xfrm>
                <a:off x="1305584" y="5417465"/>
                <a:ext cx="1655763" cy="936625"/>
              </a:xfrm>
              <a:prstGeom prst="ellipse">
                <a:avLst/>
              </a:prstGeom>
              <a:solidFill>
                <a:srgbClr val="00CCFF"/>
              </a:solidFill>
              <a:ln w="936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lgn="ctr">
                  <a:buClrTx/>
                  <a:buFontTx/>
                  <a:buNone/>
                </a:pPr>
                <a:r>
                  <a:rPr lang="en-US" altLang="el-GR" sz="1800" dirty="0" smtClean="0">
                    <a:solidFill>
                      <a:srgbClr val="000000"/>
                    </a:solidFill>
                  </a:rPr>
                  <a:t>ISO </a:t>
                </a:r>
                <a:r>
                  <a:rPr lang="el-GR" altLang="el-GR" sz="1800" dirty="0" smtClean="0">
                    <a:solidFill>
                      <a:srgbClr val="000000"/>
                    </a:solidFill>
                  </a:rPr>
                  <a:t>9000</a:t>
                </a:r>
                <a:endParaRPr lang="el-GR" altLang="el-GR" sz="1800" dirty="0">
                  <a:solidFill>
                    <a:srgbClr val="000000"/>
                  </a:solidFill>
                </a:endParaRPr>
              </a:p>
            </p:txBody>
          </p:sp>
          <p:sp>
            <p:nvSpPr>
              <p:cNvPr id="31" name="Oval 6" descr="[DECORATIVE]"/>
              <p:cNvSpPr>
                <a:spLocks noChangeArrowheads="1"/>
              </p:cNvSpPr>
              <p:nvPr>
                <p:custDataLst>
                  <p:tags r:id="rId6"/>
                </p:custDataLst>
              </p:nvPr>
            </p:nvSpPr>
            <p:spPr bwMode="auto">
              <a:xfrm>
                <a:off x="6900703" y="5401137"/>
                <a:ext cx="1366837" cy="936625"/>
              </a:xfrm>
              <a:prstGeom prst="ellipse">
                <a:avLst/>
              </a:prstGeom>
              <a:solidFill>
                <a:srgbClr val="00CCFF"/>
              </a:solidFill>
              <a:ln w="9360">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lgn="ctr">
                  <a:buClrTx/>
                  <a:buFontTx/>
                  <a:buNone/>
                </a:pPr>
                <a:r>
                  <a:rPr lang="en-US" altLang="el-GR" sz="1800" dirty="0" smtClean="0">
                    <a:solidFill>
                      <a:srgbClr val="000000"/>
                    </a:solidFill>
                  </a:rPr>
                  <a:t>ISO </a:t>
                </a:r>
                <a:r>
                  <a:rPr lang="el-GR" altLang="el-GR" sz="1800" dirty="0" smtClean="0">
                    <a:solidFill>
                      <a:srgbClr val="000000"/>
                    </a:solidFill>
                  </a:rPr>
                  <a:t>9004</a:t>
                </a:r>
                <a:endParaRPr lang="el-GR" altLang="el-GR" sz="1800" dirty="0">
                  <a:solidFill>
                    <a:srgbClr val="000000"/>
                  </a:solidFill>
                </a:endParaRPr>
              </a:p>
            </p:txBody>
          </p:sp>
          <p:sp>
            <p:nvSpPr>
              <p:cNvPr id="32" name="Text Box 7" descr="[DECORATIVE]"/>
              <p:cNvSpPr txBox="1">
                <a:spLocks noChangeArrowheads="1"/>
              </p:cNvSpPr>
              <p:nvPr/>
            </p:nvSpPr>
            <p:spPr bwMode="auto">
              <a:xfrm>
                <a:off x="4211638" y="3213100"/>
                <a:ext cx="1152525" cy="334865"/>
              </a:xfrm>
              <a:prstGeom prst="rect">
                <a:avLst/>
              </a:prstGeom>
              <a:noFill/>
              <a:ln w="9525">
                <a:solidFill>
                  <a:srgbClr val="80808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lgn="ctr">
                  <a:spcBef>
                    <a:spcPts val="1125"/>
                  </a:spcBef>
                  <a:buClrTx/>
                  <a:buFontTx/>
                  <a:buNone/>
                </a:pPr>
                <a:r>
                  <a:rPr lang="el-GR" altLang="el-GR" sz="1800" dirty="0" smtClean="0">
                    <a:solidFill>
                      <a:srgbClr val="000000"/>
                    </a:solidFill>
                  </a:rPr>
                  <a:t>ISO</a:t>
                </a:r>
                <a:r>
                  <a:rPr lang="en-US" altLang="el-GR" sz="1800" dirty="0" smtClean="0">
                    <a:solidFill>
                      <a:srgbClr val="000000"/>
                    </a:solidFill>
                  </a:rPr>
                  <a:t> </a:t>
                </a:r>
                <a:r>
                  <a:rPr lang="el-GR" altLang="el-GR" sz="1800" dirty="0" smtClean="0">
                    <a:solidFill>
                      <a:srgbClr val="000000"/>
                    </a:solidFill>
                  </a:rPr>
                  <a:t>9002</a:t>
                </a:r>
                <a:endParaRPr lang="el-GR" altLang="el-GR" sz="1800" dirty="0">
                  <a:solidFill>
                    <a:srgbClr val="000000"/>
                  </a:solidFill>
                </a:endParaRPr>
              </a:p>
            </p:txBody>
          </p:sp>
          <p:sp>
            <p:nvSpPr>
              <p:cNvPr id="33" name="Text Box 8" descr="[DECORATIVE]"/>
              <p:cNvSpPr txBox="1">
                <a:spLocks noChangeArrowheads="1"/>
              </p:cNvSpPr>
              <p:nvPr>
                <p:custDataLst>
                  <p:tags r:id="rId7"/>
                </p:custDataLst>
              </p:nvPr>
            </p:nvSpPr>
            <p:spPr bwMode="auto">
              <a:xfrm>
                <a:off x="4211637" y="2276475"/>
                <a:ext cx="1368426" cy="334865"/>
              </a:xfrm>
              <a:prstGeom prst="rect">
                <a:avLst/>
              </a:prstGeom>
              <a:noFill/>
              <a:ln w="9525">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8" charset="0"/>
                    <a:ea typeface="WenQuanYi Micro Hei" charset="0"/>
                    <a:cs typeface="WenQuanYi Micro Hei" charset="0"/>
                  </a:defRPr>
                </a:lvl9pPr>
              </a:lstStyle>
              <a:p>
                <a:pPr algn="ctr">
                  <a:spcBef>
                    <a:spcPts val="1125"/>
                  </a:spcBef>
                  <a:buClrTx/>
                  <a:buFontTx/>
                  <a:buNone/>
                </a:pPr>
                <a:r>
                  <a:rPr lang="en-US" altLang="el-GR" sz="1800" dirty="0" smtClean="0">
                    <a:solidFill>
                      <a:srgbClr val="000000"/>
                    </a:solidFill>
                  </a:rPr>
                  <a:t>ISO </a:t>
                </a:r>
                <a:r>
                  <a:rPr lang="el-GR" altLang="el-GR" sz="1800" dirty="0" smtClean="0">
                    <a:solidFill>
                      <a:srgbClr val="000000"/>
                    </a:solidFill>
                  </a:rPr>
                  <a:t>9001</a:t>
                </a:r>
                <a:endParaRPr lang="el-GR" altLang="el-GR" sz="1800" dirty="0">
                  <a:solidFill>
                    <a:srgbClr val="000000"/>
                  </a:solidFill>
                </a:endParaRPr>
              </a:p>
            </p:txBody>
          </p:sp>
        </p:grpSp>
        <p:cxnSp>
          <p:nvCxnSpPr>
            <p:cNvPr id="34" name="AutoShape 9" descr="[DECORATIVE]"/>
            <p:cNvCxnSpPr>
              <a:cxnSpLocks noChangeShapeType="1"/>
              <a:stCxn id="30" idx="6"/>
              <a:endCxn id="27" idx="4"/>
            </p:cNvCxnSpPr>
            <p:nvPr/>
          </p:nvCxnSpPr>
          <p:spPr bwMode="auto">
            <a:xfrm>
              <a:off x="2447231" y="5807871"/>
              <a:ext cx="2100098" cy="310723"/>
            </a:xfrm>
            <a:prstGeom prst="straightConnector1">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5" name="AutoShape 10" descr="[DECORATIVE]"/>
            <p:cNvCxnSpPr>
              <a:cxnSpLocks noChangeShapeType="1"/>
              <a:stCxn id="31" idx="2"/>
              <a:endCxn id="27" idx="4"/>
            </p:cNvCxnSpPr>
            <p:nvPr/>
          </p:nvCxnSpPr>
          <p:spPr bwMode="auto">
            <a:xfrm flipH="1">
              <a:off x="4547330" y="5789756"/>
              <a:ext cx="2256918" cy="328838"/>
            </a:xfrm>
            <a:prstGeom prst="straightConnector1">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6" name="Θέση υποσέλιδου 1" descr="."/>
          <p:cNvSpPr txBox="1">
            <a:spLocks/>
          </p:cNvSpPr>
          <p:nvPr>
            <p:custDataLst>
              <p:tags r:id="rId2"/>
            </p:custDataLst>
          </p:nvPr>
        </p:nvSpPr>
        <p:spPr>
          <a:xfrm>
            <a:off x="2424693" y="6356350"/>
            <a:ext cx="4294615"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6710199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altLang="el-GR" b="1" dirty="0"/>
              <a:t>Η αναθεωρημένη σειρά προτύπων </a:t>
            </a:r>
            <a:r>
              <a:rPr lang="en-US" altLang="el-GR" b="1" dirty="0" smtClean="0"/>
              <a:t>ISO</a:t>
            </a:r>
            <a:r>
              <a:rPr lang="el-GR" altLang="el-GR" b="1" dirty="0" smtClean="0"/>
              <a:t> 9000:2000</a:t>
            </a:r>
            <a:endParaRPr lang="el-GR" b="1" dirty="0"/>
          </a:p>
        </p:txBody>
      </p:sp>
      <p:sp>
        <p:nvSpPr>
          <p:cNvPr id="2" name="Content Placeholder 1"/>
          <p:cNvSpPr>
            <a:spLocks noGrp="1"/>
          </p:cNvSpPr>
          <p:nvPr>
            <p:ph idx="1"/>
            <p:custDataLst>
              <p:tags r:id="rId2"/>
            </p:custDataLst>
          </p:nvPr>
        </p:nvSpPr>
        <p:spPr/>
        <p:txBody>
          <a:bodyPr>
            <a:normAutofit fontScale="92500" lnSpcReduction="10000"/>
          </a:bodyPr>
          <a:lstStyle/>
          <a:p>
            <a:r>
              <a:rPr lang="en-US" b="1" dirty="0" smtClean="0"/>
              <a:t>ISO</a:t>
            </a:r>
            <a:r>
              <a:rPr lang="el-GR" b="1" dirty="0" smtClean="0"/>
              <a:t> </a:t>
            </a:r>
            <a:r>
              <a:rPr lang="el-GR" b="1" dirty="0"/>
              <a:t>9000:2000</a:t>
            </a:r>
          </a:p>
          <a:p>
            <a:pPr marL="457200" lvl="1" indent="0">
              <a:buNone/>
            </a:pPr>
            <a:r>
              <a:rPr lang="el-GR" dirty="0"/>
              <a:t>Συστήματα διαχείρισης ποιότητας- Βασικές έννοιες ποιότητας και λεξιλόγιο.</a:t>
            </a:r>
          </a:p>
          <a:p>
            <a:r>
              <a:rPr lang="en-US" b="1" dirty="0" smtClean="0"/>
              <a:t>ISO</a:t>
            </a:r>
            <a:r>
              <a:rPr lang="el-GR" b="1" dirty="0" smtClean="0"/>
              <a:t> </a:t>
            </a:r>
            <a:r>
              <a:rPr lang="el-GR" b="1" dirty="0"/>
              <a:t>9001:2000</a:t>
            </a:r>
          </a:p>
          <a:p>
            <a:pPr marL="457200" lvl="1" indent="0">
              <a:buNone/>
            </a:pPr>
            <a:r>
              <a:rPr lang="el-GR" dirty="0"/>
              <a:t>Συστήματα διαχείρισης ποιότητας- Απαιτήσεις (αντικαθιστά τα </a:t>
            </a:r>
            <a:r>
              <a:rPr lang="en-US" dirty="0" smtClean="0"/>
              <a:t>ISO </a:t>
            </a:r>
            <a:r>
              <a:rPr lang="el-GR" dirty="0" smtClean="0"/>
              <a:t>9001</a:t>
            </a:r>
            <a:r>
              <a:rPr lang="el-GR" dirty="0"/>
              <a:t>, </a:t>
            </a:r>
            <a:r>
              <a:rPr lang="en-US" dirty="0" smtClean="0"/>
              <a:t>ISO </a:t>
            </a:r>
            <a:r>
              <a:rPr lang="el-GR" dirty="0" smtClean="0"/>
              <a:t>9002 </a:t>
            </a:r>
            <a:r>
              <a:rPr lang="el-GR" dirty="0"/>
              <a:t>και </a:t>
            </a:r>
            <a:r>
              <a:rPr lang="en-US" dirty="0" smtClean="0"/>
              <a:t>ISO </a:t>
            </a:r>
            <a:r>
              <a:rPr lang="el-GR" dirty="0" smtClean="0"/>
              <a:t>9003</a:t>
            </a:r>
            <a:r>
              <a:rPr lang="el-GR" dirty="0"/>
              <a:t>)</a:t>
            </a:r>
          </a:p>
          <a:p>
            <a:r>
              <a:rPr lang="en-US" b="1" dirty="0" smtClean="0"/>
              <a:t>ISO </a:t>
            </a:r>
            <a:r>
              <a:rPr lang="el-GR" b="1" dirty="0" smtClean="0"/>
              <a:t>9004</a:t>
            </a:r>
            <a:endParaRPr lang="el-GR" b="1" dirty="0"/>
          </a:p>
          <a:p>
            <a:pPr lvl="1"/>
            <a:r>
              <a:rPr lang="el-GR" dirty="0"/>
              <a:t>Συστήματα διαχείρισης ποιότητας- Οδηγίες για βελτίωση της απόδοσης (δεν προορίζεται για πιστοποιήσεις εταιρειών)</a:t>
            </a:r>
          </a:p>
        </p:txBody>
      </p:sp>
      <p:sp>
        <p:nvSpPr>
          <p:cNvPr id="6" name="Θέση υποσέλιδου 1" descr="."/>
          <p:cNvSpPr txBox="1">
            <a:spLocks/>
          </p:cNvSpPr>
          <p:nvPr>
            <p:custDataLst>
              <p:tags r:id="rId3"/>
            </p:custDataLst>
          </p:nvPr>
        </p:nvSpPr>
        <p:spPr>
          <a:xfrm>
            <a:off x="2447764" y="6356349"/>
            <a:ext cx="4248472"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117925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b="1" dirty="0"/>
              <a:t>Οκτώ αρχές διαχείρισης ποιότητας</a:t>
            </a:r>
            <a:endParaRPr lang="el-GR" b="1" dirty="0">
              <a:effectLst/>
            </a:endParaRPr>
          </a:p>
        </p:txBody>
      </p:sp>
      <p:sp>
        <p:nvSpPr>
          <p:cNvPr id="2" name="Content Placeholder 1"/>
          <p:cNvSpPr>
            <a:spLocks noGrp="1"/>
          </p:cNvSpPr>
          <p:nvPr>
            <p:ph idx="1"/>
          </p:nvPr>
        </p:nvSpPr>
        <p:spPr>
          <a:xfrm>
            <a:off x="457200" y="1340768"/>
            <a:ext cx="8229600" cy="4896544"/>
          </a:xfrm>
        </p:spPr>
        <p:txBody>
          <a:bodyPr>
            <a:normAutofit lnSpcReduction="10000"/>
          </a:bodyPr>
          <a:lstStyle/>
          <a:p>
            <a:r>
              <a:rPr lang="el-GR" dirty="0"/>
              <a:t>Επιχείρηση εστιασμένη στον πελάτη</a:t>
            </a:r>
          </a:p>
          <a:p>
            <a:r>
              <a:rPr lang="el-GR" dirty="0"/>
              <a:t>Ηγεσία</a:t>
            </a:r>
          </a:p>
          <a:p>
            <a:r>
              <a:rPr lang="el-GR" dirty="0"/>
              <a:t>Ανθρώπινη συμμετοχή</a:t>
            </a:r>
          </a:p>
          <a:p>
            <a:r>
              <a:rPr lang="el-GR" dirty="0"/>
              <a:t>Προσέγγιση διαδικασιών</a:t>
            </a:r>
          </a:p>
          <a:p>
            <a:r>
              <a:rPr lang="el-GR" dirty="0"/>
              <a:t>Προσέγγιση συστήματος</a:t>
            </a:r>
          </a:p>
          <a:p>
            <a:r>
              <a:rPr lang="el-GR" dirty="0"/>
              <a:t>Συνεχής βελτίωση</a:t>
            </a:r>
          </a:p>
          <a:p>
            <a:r>
              <a:rPr lang="el-GR" dirty="0"/>
              <a:t>Λήψη αποφάσεων βάσει γεγονότων</a:t>
            </a:r>
          </a:p>
          <a:p>
            <a:r>
              <a:rPr lang="el-GR" dirty="0"/>
              <a:t>Σχέσεις Αμοιβαίας ωφέλειας με τους προμηθευτές</a:t>
            </a:r>
          </a:p>
        </p:txBody>
      </p:sp>
      <p:sp>
        <p:nvSpPr>
          <p:cNvPr id="6" name="Θέση υποσέλιδου 1" descr="."/>
          <p:cNvSpPr txBox="1">
            <a:spLocks/>
          </p:cNvSpPr>
          <p:nvPr>
            <p:custDataLst>
              <p:tags r:id="rId2"/>
            </p:custDataLst>
          </p:nvPr>
        </p:nvSpPr>
        <p:spPr>
          <a:xfrm>
            <a:off x="2339752" y="6356350"/>
            <a:ext cx="446449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003500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custDataLst>
              <p:tags r:id="rId2"/>
            </p:custDataLst>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 (C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 (</a:t>
            </a:r>
            <a:r>
              <a:rPr lang="en-US" altLang="el-GR" sz="2400" b="1" dirty="0" smtClean="0">
                <a:latin typeface="Calibri" panose="020F0502020204030204" pitchFamily="34" charset="0"/>
              </a:rPr>
              <a:t>B Y</a:t>
            </a:r>
            <a:r>
              <a:rPr lang="el-GR" altLang="el-GR" sz="2400" b="1"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 (</a:t>
            </a:r>
            <a:r>
              <a:rPr lang="en-US" altLang="el-GR" sz="2400" b="1" dirty="0" smtClean="0">
                <a:latin typeface="Calibri" panose="020F0502020204030204" pitchFamily="34" charset="0"/>
              </a:rPr>
              <a:t>S A</a:t>
            </a:r>
            <a:r>
              <a:rPr lang="el-GR" altLang="el-GR" sz="2400" b="1"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 Μη εισαγόμενο.</a:t>
            </a:r>
            <a:r>
              <a:rPr lang="el-GR" altLang="el-GR" sz="2400" dirty="0" smtClean="0">
                <a:latin typeface="Calibri" panose="020F0502020204030204" pitchFamily="34" charset="0"/>
              </a:rPr>
              <a:t> </a:t>
            </a: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817033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b="1" dirty="0"/>
              <a:t>Πλεονεκτήματα της νέας σειράς προτύπων</a:t>
            </a:r>
          </a:p>
        </p:txBody>
      </p:sp>
      <p:sp>
        <p:nvSpPr>
          <p:cNvPr id="2" name="Content Placeholder 1"/>
          <p:cNvSpPr>
            <a:spLocks noGrp="1"/>
          </p:cNvSpPr>
          <p:nvPr>
            <p:ph idx="1"/>
          </p:nvPr>
        </p:nvSpPr>
        <p:spPr/>
        <p:txBody>
          <a:bodyPr>
            <a:normAutofit fontScale="85000" lnSpcReduction="20000"/>
          </a:bodyPr>
          <a:lstStyle/>
          <a:p>
            <a:r>
              <a:rPr lang="el-GR" dirty="0"/>
              <a:t>Η νέα σειρά αφαιρεί τον περιοριστικό όρο «διασφάλιση ποιότητας».</a:t>
            </a:r>
          </a:p>
          <a:p>
            <a:r>
              <a:rPr lang="el-GR" dirty="0"/>
              <a:t>Το νέο πρότυπο </a:t>
            </a:r>
            <a:r>
              <a:rPr lang="en-US" dirty="0" smtClean="0"/>
              <a:t>IS0 </a:t>
            </a:r>
            <a:r>
              <a:rPr lang="el-GR" dirty="0" smtClean="0"/>
              <a:t>9004 </a:t>
            </a:r>
            <a:r>
              <a:rPr lang="el-GR" dirty="0"/>
              <a:t>είναι προσανατολισμένο στη φιλοσοφία </a:t>
            </a:r>
            <a:r>
              <a:rPr lang="el-GR" dirty="0" smtClean="0"/>
              <a:t>της </a:t>
            </a:r>
            <a:r>
              <a:rPr lang="el-GR" dirty="0"/>
              <a:t>ΔΟΠ. Προσφέρει καθοδήγηση για τη βελτίωση ποιότητας.</a:t>
            </a:r>
          </a:p>
          <a:p>
            <a:r>
              <a:rPr lang="el-GR" dirty="0"/>
              <a:t>Η προηγούμενη έκδοση απευθυνόταν σε επιχειρήσεις του κατασκευαστικού και βιομηχανικού τομέα.</a:t>
            </a:r>
          </a:p>
          <a:p>
            <a:r>
              <a:rPr lang="el-GR" dirty="0"/>
              <a:t>Το νέο πρότυπο καλύπτει τις επιχειρήσεις παροχής υπηρεσιών και είναι συμβατό και με το </a:t>
            </a:r>
            <a:r>
              <a:rPr lang="en-US" dirty="0" smtClean="0"/>
              <a:t>ISO</a:t>
            </a:r>
            <a:r>
              <a:rPr lang="el-GR" dirty="0" smtClean="0"/>
              <a:t> 14000</a:t>
            </a:r>
            <a:r>
              <a:rPr lang="el-GR" dirty="0"/>
              <a:t>.</a:t>
            </a:r>
          </a:p>
          <a:p>
            <a:r>
              <a:rPr lang="el-GR" dirty="0"/>
              <a:t>H νέα σειρά είναι ευκολότερη στην ανάγνωση και στην κατανόηση και πιο προσιτή στις μικρότερες επιχειρήσεις.</a:t>
            </a:r>
          </a:p>
        </p:txBody>
      </p:sp>
      <p:sp>
        <p:nvSpPr>
          <p:cNvPr id="6" name="Θέση υποσέλιδου 1" descr="."/>
          <p:cNvSpPr txBox="1">
            <a:spLocks/>
          </p:cNvSpPr>
          <p:nvPr>
            <p:custDataLst>
              <p:tags r:id="rId2"/>
            </p:custDataLst>
          </p:nvPr>
        </p:nvSpPr>
        <p:spPr>
          <a:xfrm>
            <a:off x="2443944" y="6356350"/>
            <a:ext cx="4256112"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75005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b="1" dirty="0"/>
              <a:t>Συμπεράσματα για τη νέα σειρά</a:t>
            </a:r>
            <a:endParaRPr lang="el-GR" b="1" dirty="0">
              <a:effectLst/>
            </a:endParaRPr>
          </a:p>
        </p:txBody>
      </p:sp>
      <p:sp>
        <p:nvSpPr>
          <p:cNvPr id="2" name="Content Placeholder 1"/>
          <p:cNvSpPr>
            <a:spLocks noGrp="1"/>
          </p:cNvSpPr>
          <p:nvPr>
            <p:ph idx="1"/>
          </p:nvPr>
        </p:nvSpPr>
        <p:spPr/>
        <p:txBody>
          <a:bodyPr>
            <a:normAutofit fontScale="92500" lnSpcReduction="20000"/>
          </a:bodyPr>
          <a:lstStyle/>
          <a:p>
            <a:r>
              <a:rPr lang="el-GR" dirty="0"/>
              <a:t>Το νέο πρότυπο </a:t>
            </a:r>
            <a:r>
              <a:rPr lang="en-US" b="1" dirty="0" smtClean="0"/>
              <a:t>ISO</a:t>
            </a:r>
            <a:r>
              <a:rPr lang="el-GR" b="1" dirty="0" smtClean="0"/>
              <a:t> 9001:2000</a:t>
            </a:r>
            <a:r>
              <a:rPr lang="el-GR" dirty="0" smtClean="0"/>
              <a:t> </a:t>
            </a:r>
            <a:r>
              <a:rPr lang="el-GR" dirty="0"/>
              <a:t>είναι ένα βήμα προόδου γιατί στοχεύει στη «διασφάλιση της ικανοποίησης του πελάτη» και όχι στη «διασφάλιση του προϊόντος».</a:t>
            </a:r>
          </a:p>
          <a:p>
            <a:r>
              <a:rPr lang="el-GR" dirty="0"/>
              <a:t>Υπάρχει ένα κενό κουλτούρας μεταξύ των δυο προτύπων και θεωρείται μεγάλη πρόκληση η μετάβαση από το ένα πρότυπο στο επόμενο.</a:t>
            </a:r>
          </a:p>
          <a:p>
            <a:r>
              <a:rPr lang="el-GR" dirty="0"/>
              <a:t>Η σωστή εφαρμογή της νέας σειράς αναμένεται να οδηγήσει την επιχειρησιακή αρίστευση υιοθετώντας τις βασικές αρχές της ολική ποιότητας.</a:t>
            </a:r>
          </a:p>
        </p:txBody>
      </p:sp>
      <p:pic>
        <p:nvPicPr>
          <p:cNvPr id="20"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6" name="Θέση υποσέλιδου 1" descr="."/>
          <p:cNvSpPr txBox="1">
            <a:spLocks/>
          </p:cNvSpPr>
          <p:nvPr>
            <p:custDataLst>
              <p:tags r:id="rId2"/>
            </p:custDataLst>
          </p:nvPr>
        </p:nvSpPr>
        <p:spPr>
          <a:xfrm>
            <a:off x="2339752" y="6356350"/>
            <a:ext cx="446449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8814983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b="1" dirty="0"/>
              <a:t>Επιλογή του ορθού προτύπου</a:t>
            </a:r>
            <a:endParaRPr lang="el-GR" sz="3600" b="1" dirty="0">
              <a:effectLst/>
            </a:endParaRPr>
          </a:p>
        </p:txBody>
      </p:sp>
      <p:sp>
        <p:nvSpPr>
          <p:cNvPr id="8" name="Content Placeholder 7"/>
          <p:cNvSpPr>
            <a:spLocks noGrp="1"/>
          </p:cNvSpPr>
          <p:nvPr>
            <p:ph idx="1"/>
          </p:nvPr>
        </p:nvSpPr>
        <p:spPr/>
        <p:txBody>
          <a:bodyPr>
            <a:normAutofit fontScale="77500" lnSpcReduction="20000"/>
          </a:bodyPr>
          <a:lstStyle/>
          <a:p>
            <a:pPr>
              <a:spcAft>
                <a:spcPts val="1200"/>
              </a:spcAft>
            </a:pPr>
            <a:r>
              <a:rPr lang="el-GR" sz="3300" dirty="0" smtClean="0"/>
              <a:t>Δεν </a:t>
            </a:r>
            <a:r>
              <a:rPr lang="el-GR" sz="3300" dirty="0"/>
              <a:t>υπήρχε αξιόλογο βοήθημα για την επιλογή του ορθού πρότυπου.</a:t>
            </a:r>
          </a:p>
          <a:p>
            <a:pPr>
              <a:spcAft>
                <a:spcPts val="1200"/>
              </a:spcAft>
            </a:pPr>
            <a:r>
              <a:rPr lang="el-GR" sz="3300" dirty="0"/>
              <a:t>Πιθανοί συντελεστές αξιολόγησης και επιλογής είναι:</a:t>
            </a:r>
          </a:p>
          <a:p>
            <a:pPr lvl="1">
              <a:spcAft>
                <a:spcPts val="1200"/>
              </a:spcAft>
            </a:pPr>
            <a:r>
              <a:rPr lang="el-GR" dirty="0"/>
              <a:t>Πολυπλοκότητα διαδικασίας σχεδιασμού.</a:t>
            </a:r>
          </a:p>
          <a:p>
            <a:pPr lvl="1">
              <a:spcAft>
                <a:spcPts val="1200"/>
              </a:spcAft>
            </a:pPr>
            <a:r>
              <a:rPr lang="el-GR" dirty="0"/>
              <a:t>Ωριμότητα σχεδιασμού.</a:t>
            </a:r>
          </a:p>
          <a:p>
            <a:pPr lvl="1">
              <a:spcAft>
                <a:spcPts val="1200"/>
              </a:spcAft>
            </a:pPr>
            <a:r>
              <a:rPr lang="el-GR" dirty="0"/>
              <a:t>Πολυπλοκότητα παραγωγικής διαδικασίας.</a:t>
            </a:r>
          </a:p>
          <a:p>
            <a:pPr lvl="1">
              <a:spcAft>
                <a:spcPts val="1200"/>
              </a:spcAft>
            </a:pPr>
            <a:r>
              <a:rPr lang="el-GR" dirty="0"/>
              <a:t>Χαρακτηριστικά του προϊόντος ή της υπηρεσίας.</a:t>
            </a:r>
          </a:p>
          <a:p>
            <a:pPr lvl="1">
              <a:spcAft>
                <a:spcPts val="1200"/>
              </a:spcAft>
            </a:pPr>
            <a:r>
              <a:rPr lang="el-GR" dirty="0"/>
              <a:t>Ασφάλεια</a:t>
            </a:r>
          </a:p>
          <a:p>
            <a:pPr lvl="1">
              <a:spcAft>
                <a:spcPts val="1200"/>
              </a:spcAft>
            </a:pPr>
            <a:r>
              <a:rPr lang="el-GR" dirty="0"/>
              <a:t>Οικονομικά μεγέθη.</a:t>
            </a:r>
          </a:p>
        </p:txBody>
      </p:sp>
      <p:sp>
        <p:nvSpPr>
          <p:cNvPr id="2" name="Footer Placeholder 1"/>
          <p:cNvSpPr>
            <a:spLocks noGrp="1"/>
          </p:cNvSpPr>
          <p:nvPr>
            <p:ph type="ftr" sz="quarter" idx="11"/>
          </p:nvPr>
        </p:nvSpPr>
        <p:spPr/>
        <p:txBody>
          <a:body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3" name="Slide Number Placeholder 2"/>
          <p:cNvSpPr>
            <a:spLocks noGrp="1"/>
          </p:cNvSpPr>
          <p:nvPr>
            <p:ph type="sldNum" sz="quarter" idx="12"/>
          </p:nvPr>
        </p:nvSpPr>
        <p:spPr/>
        <p:txBody>
          <a:bodyPr/>
          <a:lstStyle/>
          <a:p>
            <a:fld id="{CEB5CC12-D00C-4A9A-82EA-111DE1DD81B3}" type="slidenum">
              <a:rPr lang="el-GR" sz="1400" smtClean="0">
                <a:solidFill>
                  <a:schemeClr val="tx1"/>
                </a:solidFill>
              </a:rPr>
              <a:t>22</a:t>
            </a:fld>
            <a:endParaRPr lang="el-GR" sz="1400" dirty="0">
              <a:solidFill>
                <a:schemeClr val="tx1"/>
              </a:solidFill>
            </a:endParaRPr>
          </a:p>
        </p:txBody>
      </p:sp>
    </p:spTree>
    <p:extLst>
      <p:ext uri="{BB962C8B-B14F-4D97-AF65-F5344CB8AC3E}">
        <p14:creationId xmlns:p14="http://schemas.microsoft.com/office/powerpoint/2010/main" val="6041233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Εσωτερικά Πλεονεκτήματα Εφαρμογής του </a:t>
            </a:r>
            <a:r>
              <a:rPr lang="en-US" b="1" dirty="0" smtClean="0"/>
              <a:t>ISO</a:t>
            </a:r>
            <a:r>
              <a:rPr lang="el-GR" b="1" dirty="0" smtClean="0"/>
              <a:t> 9000 </a:t>
            </a:r>
            <a:r>
              <a:rPr lang="en-US" b="1" dirty="0" smtClean="0"/>
              <a:t>(</a:t>
            </a:r>
            <a:r>
              <a:rPr lang="el-GR" b="1" dirty="0" smtClean="0"/>
              <a:t>1</a:t>
            </a:r>
            <a:r>
              <a:rPr lang="en-US" b="1" dirty="0" smtClean="0"/>
              <a:t>/2)</a:t>
            </a:r>
            <a:endParaRPr lang="el-GR" b="1" dirty="0">
              <a:effectLst/>
            </a:endParaRPr>
          </a:p>
        </p:txBody>
      </p:sp>
      <p:sp>
        <p:nvSpPr>
          <p:cNvPr id="3" name="Content Placeholder 2"/>
          <p:cNvSpPr>
            <a:spLocks noGrp="1"/>
          </p:cNvSpPr>
          <p:nvPr>
            <p:ph idx="1"/>
          </p:nvPr>
        </p:nvSpPr>
        <p:spPr>
          <a:xfrm>
            <a:off x="323528" y="1600200"/>
            <a:ext cx="8640960" cy="4525963"/>
          </a:xfrm>
        </p:spPr>
        <p:txBody>
          <a:bodyPr>
            <a:normAutofit fontScale="92500" lnSpcReduction="20000"/>
          </a:bodyPr>
          <a:lstStyle/>
          <a:p>
            <a:r>
              <a:rPr lang="el-GR" dirty="0"/>
              <a:t>Είναι μια νέα μέθοδος διοίκησης των επιχειρήσεων που </a:t>
            </a:r>
            <a:r>
              <a:rPr lang="el-GR" b="1" dirty="0"/>
              <a:t>βελτιώνει</a:t>
            </a:r>
            <a:r>
              <a:rPr lang="el-GR" dirty="0"/>
              <a:t> την ανταγωνιστικότητα </a:t>
            </a:r>
            <a:r>
              <a:rPr lang="el-GR" dirty="0" smtClean="0"/>
              <a:t>χωρίς </a:t>
            </a:r>
            <a:r>
              <a:rPr lang="el-GR" dirty="0"/>
              <a:t>επενδύσεις σε εξοπλισμό.</a:t>
            </a:r>
          </a:p>
          <a:p>
            <a:r>
              <a:rPr lang="el-GR" dirty="0"/>
              <a:t>Βοηθάει στην αποσαφήνιση των </a:t>
            </a:r>
            <a:r>
              <a:rPr lang="el-GR" b="1" dirty="0"/>
              <a:t>ευθυνών</a:t>
            </a:r>
            <a:r>
              <a:rPr lang="el-GR" dirty="0"/>
              <a:t> μειώνοντας το βαθμό αυτοσχεδιασμού.</a:t>
            </a:r>
          </a:p>
          <a:p>
            <a:r>
              <a:rPr lang="el-GR" dirty="0"/>
              <a:t>Παρέχει σαφείς </a:t>
            </a:r>
            <a:r>
              <a:rPr lang="el-GR" b="1" dirty="0"/>
              <a:t>οδηγίες</a:t>
            </a:r>
            <a:r>
              <a:rPr lang="el-GR" dirty="0"/>
              <a:t> σε όλο το προσωπικό μέσω τεκμηριωμένων διαδικασιών.</a:t>
            </a:r>
          </a:p>
          <a:p>
            <a:r>
              <a:rPr lang="el-GR" dirty="0"/>
              <a:t>Προσφέρει μια συστηματική προσέγγιση στη </a:t>
            </a:r>
            <a:r>
              <a:rPr lang="el-GR" b="1" dirty="0"/>
              <a:t>εκπαίδευση</a:t>
            </a:r>
            <a:r>
              <a:rPr lang="el-GR" dirty="0"/>
              <a:t> του προσωπικού της επιχείρησης.</a:t>
            </a:r>
          </a:p>
          <a:p>
            <a:r>
              <a:rPr lang="el-GR" dirty="0"/>
              <a:t>Αυξάνεται η </a:t>
            </a:r>
            <a:r>
              <a:rPr lang="el-GR" b="1" dirty="0"/>
              <a:t>ευαισθησία</a:t>
            </a:r>
            <a:r>
              <a:rPr lang="el-GR" dirty="0"/>
              <a:t> σε θέματα ποιότητας.</a:t>
            </a:r>
          </a:p>
        </p:txBody>
      </p:sp>
      <p:sp>
        <p:nvSpPr>
          <p:cNvPr id="4" name="Footer Placeholder 3"/>
          <p:cNvSpPr>
            <a:spLocks noGrp="1"/>
          </p:cNvSpPr>
          <p:nvPr>
            <p:ph type="ftr" sz="quarter" idx="11"/>
          </p:nvPr>
        </p:nvSpPr>
        <p:spPr>
          <a:xfrm>
            <a:off x="3124200" y="6356350"/>
            <a:ext cx="3320008" cy="365125"/>
          </a:xfrm>
        </p:spPr>
        <p:txBody>
          <a:body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5" name="Slide Number Placeholder 4"/>
          <p:cNvSpPr>
            <a:spLocks noGrp="1"/>
          </p:cNvSpPr>
          <p:nvPr>
            <p:ph type="sldNum" sz="quarter" idx="12"/>
          </p:nvPr>
        </p:nvSpPr>
        <p:spPr/>
        <p:txBody>
          <a:bodyPr/>
          <a:lstStyle/>
          <a:p>
            <a:fld id="{CEB5CC12-D00C-4A9A-82EA-111DE1DD81B3}" type="slidenum">
              <a:rPr lang="el-GR" smtClean="0">
                <a:solidFill>
                  <a:schemeClr val="tx1"/>
                </a:solidFill>
              </a:rPr>
              <a:t>23</a:t>
            </a:fld>
            <a:endParaRPr lang="el-GR" dirty="0">
              <a:solidFill>
                <a:schemeClr val="tx1"/>
              </a:solidFill>
            </a:endParaRPr>
          </a:p>
        </p:txBody>
      </p:sp>
    </p:spTree>
    <p:extLst>
      <p:ext uri="{BB962C8B-B14F-4D97-AF65-F5344CB8AC3E}">
        <p14:creationId xmlns:p14="http://schemas.microsoft.com/office/powerpoint/2010/main" val="14747684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Εσωτερικά Πλεονεκτήματα Εφαρμογής του </a:t>
            </a:r>
            <a:r>
              <a:rPr lang="en-US" b="1" dirty="0" smtClean="0"/>
              <a:t>ISO</a:t>
            </a:r>
            <a:r>
              <a:rPr lang="el-GR" b="1" dirty="0" smtClean="0"/>
              <a:t> 9000 </a:t>
            </a:r>
            <a:r>
              <a:rPr lang="en-US" b="1" dirty="0" smtClean="0"/>
              <a:t>(2/2)</a:t>
            </a:r>
            <a:endParaRPr lang="el-GR" b="1" dirty="0">
              <a:effectLst/>
            </a:endParaRPr>
          </a:p>
        </p:txBody>
      </p:sp>
      <p:sp>
        <p:nvSpPr>
          <p:cNvPr id="6" name="Content Placeholder 5"/>
          <p:cNvSpPr>
            <a:spLocks noGrp="1"/>
          </p:cNvSpPr>
          <p:nvPr>
            <p:ph idx="1"/>
          </p:nvPr>
        </p:nvSpPr>
        <p:spPr/>
        <p:txBody>
          <a:bodyPr>
            <a:normAutofit fontScale="85000" lnSpcReduction="10000"/>
          </a:bodyPr>
          <a:lstStyle/>
          <a:p>
            <a:r>
              <a:rPr lang="el-GR" dirty="0"/>
              <a:t>Οδηγεί στην </a:t>
            </a:r>
            <a:r>
              <a:rPr lang="el-GR" b="1" dirty="0"/>
              <a:t>αύξηση της παραγωγικότητας</a:t>
            </a:r>
            <a:r>
              <a:rPr lang="el-GR" dirty="0"/>
              <a:t> των εργαζομένων.</a:t>
            </a:r>
          </a:p>
          <a:p>
            <a:r>
              <a:rPr lang="el-GR" dirty="0"/>
              <a:t>Οι συχνές ανασκοπήσεις και επιθεωρήσεις εξαλείφουν συστηματικά τα </a:t>
            </a:r>
            <a:r>
              <a:rPr lang="el-GR" b="1" dirty="0"/>
              <a:t>ελαττώματα και τις ελλείψεις</a:t>
            </a:r>
            <a:r>
              <a:rPr lang="el-GR" dirty="0"/>
              <a:t>.</a:t>
            </a:r>
          </a:p>
          <a:p>
            <a:r>
              <a:rPr lang="el-GR" dirty="0"/>
              <a:t>Εμφανίζεται </a:t>
            </a:r>
            <a:r>
              <a:rPr lang="el-GR" b="1" dirty="0"/>
              <a:t>σταθεροποίηση</a:t>
            </a:r>
            <a:r>
              <a:rPr lang="el-GR" dirty="0"/>
              <a:t> της ποιότητας των παραγομένων προϊόντων.</a:t>
            </a:r>
          </a:p>
          <a:p>
            <a:r>
              <a:rPr lang="el-GR" dirty="0"/>
              <a:t>Η μικρή χρονική διάρκεια της ισχύος του πιστοποιητικού οδηγεί την επιχείρηση στη πραγματική </a:t>
            </a:r>
            <a:r>
              <a:rPr lang="el-GR" b="1" dirty="0"/>
              <a:t>διατήρηση</a:t>
            </a:r>
            <a:r>
              <a:rPr lang="el-GR" dirty="0"/>
              <a:t> του συστήματος ποιότητας.</a:t>
            </a:r>
          </a:p>
          <a:p>
            <a:r>
              <a:rPr lang="el-GR" dirty="0"/>
              <a:t>Προωθεί την ομαδική εργασία και τη </a:t>
            </a:r>
            <a:r>
              <a:rPr lang="el-GR" dirty="0" smtClean="0"/>
              <a:t>δια-τμηματική </a:t>
            </a:r>
            <a:r>
              <a:rPr lang="el-GR" dirty="0"/>
              <a:t>συνεργασία.</a:t>
            </a:r>
          </a:p>
        </p:txBody>
      </p:sp>
      <p:sp>
        <p:nvSpPr>
          <p:cNvPr id="4" name="Footer Placeholder 3"/>
          <p:cNvSpPr>
            <a:spLocks noGrp="1"/>
          </p:cNvSpPr>
          <p:nvPr>
            <p:ph type="ftr" sz="quarter" idx="11"/>
          </p:nvPr>
        </p:nvSpPr>
        <p:spPr/>
        <p:txBody>
          <a:bodyPr/>
          <a:lstStyle/>
          <a:p>
            <a:r>
              <a:rPr lang="el-GR" sz="1400" dirty="0">
                <a:solidFill>
                  <a:schemeClr val="tx1"/>
                </a:solidFill>
              </a:rPr>
              <a:t>Συστήματα διασφάλισης ποιότητας</a:t>
            </a:r>
            <a:endParaRPr lang="el-GR" sz="1400" dirty="0"/>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24</a:t>
            </a:fld>
            <a:endParaRPr lang="el-GR" sz="1400" dirty="0">
              <a:solidFill>
                <a:schemeClr val="tx1"/>
              </a:solidFill>
            </a:endParaRPr>
          </a:p>
        </p:txBody>
      </p:sp>
    </p:spTree>
    <p:extLst>
      <p:ext uri="{BB962C8B-B14F-4D97-AF65-F5344CB8AC3E}">
        <p14:creationId xmlns:p14="http://schemas.microsoft.com/office/powerpoint/2010/main" val="38833997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Εξωτερικά Πλεονεκτήματα Εφαρμογής του </a:t>
            </a:r>
            <a:r>
              <a:rPr lang="en-US" b="1" dirty="0" smtClean="0"/>
              <a:t>ISO</a:t>
            </a:r>
            <a:r>
              <a:rPr lang="el-GR" b="1" dirty="0" smtClean="0"/>
              <a:t> 9000 </a:t>
            </a:r>
            <a:r>
              <a:rPr lang="en-US" b="1" dirty="0" smtClean="0"/>
              <a:t>(1/2)</a:t>
            </a:r>
            <a:endParaRPr lang="el-GR" b="1" dirty="0">
              <a:effectLst/>
            </a:endParaRPr>
          </a:p>
        </p:txBody>
      </p:sp>
      <p:sp>
        <p:nvSpPr>
          <p:cNvPr id="7" name="Content Placeholder 6"/>
          <p:cNvSpPr>
            <a:spLocks noGrp="1"/>
          </p:cNvSpPr>
          <p:nvPr>
            <p:ph idx="1"/>
          </p:nvPr>
        </p:nvSpPr>
        <p:spPr/>
        <p:txBody>
          <a:bodyPr>
            <a:normAutofit fontScale="92500"/>
          </a:bodyPr>
          <a:lstStyle/>
          <a:p>
            <a:r>
              <a:rPr lang="el-GR" dirty="0"/>
              <a:t>Η σταθερή ποιότητα δημιουργεί νέους πελάτες και ικανοποιεί τους παλαιούς.</a:t>
            </a:r>
          </a:p>
          <a:p>
            <a:r>
              <a:rPr lang="el-GR" dirty="0"/>
              <a:t>Προσφέρει ισχυρό ανταγωνιστικό πλεονέκτημα.</a:t>
            </a:r>
          </a:p>
          <a:p>
            <a:r>
              <a:rPr lang="el-GR" dirty="0"/>
              <a:t>Διευκολύνει τις σχέσεις προμηθευτή- πελάτη.</a:t>
            </a:r>
          </a:p>
          <a:p>
            <a:r>
              <a:rPr lang="el-GR" dirty="0"/>
              <a:t>Βελτιώνει την αξιοπιστία, τη φήμη και την εμπιστοσύνη στα προϊόντα της επιχείρησης.</a:t>
            </a:r>
          </a:p>
          <a:p>
            <a:r>
              <a:rPr lang="el-GR" dirty="0"/>
              <a:t>Μειώνει το κόστος εισερχομένων υλικών.</a:t>
            </a:r>
          </a:p>
          <a:p>
            <a:r>
              <a:rPr lang="el-GR" dirty="0"/>
              <a:t>Παρέχει ικανοποίηση της ζήτησης της αγοράς.</a:t>
            </a:r>
          </a:p>
          <a:p>
            <a:endParaRPr lang="el-GR" dirty="0"/>
          </a:p>
          <a:p>
            <a:endParaRPr lang="el-GR" dirty="0"/>
          </a:p>
        </p:txBody>
      </p:sp>
      <p:sp>
        <p:nvSpPr>
          <p:cNvPr id="4" name="Footer Placeholder 3"/>
          <p:cNvSpPr>
            <a:spLocks noGrp="1"/>
          </p:cNvSpPr>
          <p:nvPr>
            <p:ph type="ftr" sz="quarter" idx="11"/>
          </p:nvPr>
        </p:nvSpPr>
        <p:spPr/>
        <p:txBody>
          <a:bodyPr/>
          <a:lstStyle/>
          <a:p>
            <a:r>
              <a:rPr lang="el-GR" sz="1400" dirty="0">
                <a:solidFill>
                  <a:schemeClr val="tx1"/>
                </a:solidFill>
              </a:rPr>
              <a:t>Συστήματα διασφάλισης ποιότητας</a:t>
            </a:r>
            <a:endParaRPr lang="el-GR" sz="1400" dirty="0"/>
          </a:p>
        </p:txBody>
      </p:sp>
      <p:sp>
        <p:nvSpPr>
          <p:cNvPr id="5" name="Slide Number Placeholder 4"/>
          <p:cNvSpPr>
            <a:spLocks noGrp="1"/>
          </p:cNvSpPr>
          <p:nvPr>
            <p:ph type="sldNum" sz="quarter" idx="12"/>
          </p:nvPr>
        </p:nvSpPr>
        <p:spPr/>
        <p:txBody>
          <a:bodyPr/>
          <a:lstStyle/>
          <a:p>
            <a:fld id="{CEB5CC12-D00C-4A9A-82EA-111DE1DD81B3}" type="slidenum">
              <a:rPr lang="el-GR" smtClean="0">
                <a:solidFill>
                  <a:schemeClr val="tx1"/>
                </a:solidFill>
              </a:rPr>
              <a:t>25</a:t>
            </a:fld>
            <a:endParaRPr lang="el-GR" dirty="0">
              <a:solidFill>
                <a:schemeClr val="tx1"/>
              </a:solidFill>
            </a:endParaRPr>
          </a:p>
        </p:txBody>
      </p:sp>
    </p:spTree>
    <p:extLst>
      <p:ext uri="{BB962C8B-B14F-4D97-AF65-F5344CB8AC3E}">
        <p14:creationId xmlns:p14="http://schemas.microsoft.com/office/powerpoint/2010/main" val="5891765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Εξωτερικά Πλεονεκτήματα Εφαρμογής του </a:t>
            </a:r>
            <a:r>
              <a:rPr lang="en-US" b="1" dirty="0" smtClean="0"/>
              <a:t>ISO</a:t>
            </a:r>
            <a:r>
              <a:rPr lang="el-GR" b="1" dirty="0" smtClean="0"/>
              <a:t> 9000 </a:t>
            </a:r>
            <a:r>
              <a:rPr lang="en-US" b="1" dirty="0" smtClean="0"/>
              <a:t>(2/2)</a:t>
            </a:r>
            <a:endParaRPr lang="el-GR" b="1" dirty="0"/>
          </a:p>
        </p:txBody>
      </p:sp>
      <p:sp>
        <p:nvSpPr>
          <p:cNvPr id="6" name="Content Placeholder 5"/>
          <p:cNvSpPr>
            <a:spLocks noGrp="1"/>
          </p:cNvSpPr>
          <p:nvPr>
            <p:ph idx="1"/>
          </p:nvPr>
        </p:nvSpPr>
        <p:spPr/>
        <p:txBody>
          <a:bodyPr/>
          <a:lstStyle/>
          <a:p>
            <a:pPr>
              <a:spcAft>
                <a:spcPts val="600"/>
              </a:spcAft>
            </a:pPr>
            <a:r>
              <a:rPr lang="el-GR" b="1" dirty="0"/>
              <a:t>Ενοποιεί</a:t>
            </a:r>
            <a:r>
              <a:rPr lang="el-GR" dirty="0"/>
              <a:t> τα διάφορα κριτήρια αξιολόγησης της από τους πελάτες σε μία επιθεώρηση.</a:t>
            </a:r>
          </a:p>
          <a:p>
            <a:pPr>
              <a:spcAft>
                <a:spcPts val="600"/>
              </a:spcAft>
            </a:pPr>
            <a:r>
              <a:rPr lang="el-GR" dirty="0"/>
              <a:t>Δίνει τη δυνατότητα για καλύτερη </a:t>
            </a:r>
            <a:r>
              <a:rPr lang="el-GR" b="1" dirty="0"/>
              <a:t>αξιολόγηση</a:t>
            </a:r>
            <a:r>
              <a:rPr lang="el-GR" dirty="0"/>
              <a:t> των προμηθευτών.</a:t>
            </a:r>
          </a:p>
          <a:p>
            <a:pPr>
              <a:spcAft>
                <a:spcPts val="600"/>
              </a:spcAft>
            </a:pPr>
            <a:r>
              <a:rPr lang="el-GR" dirty="0"/>
              <a:t>Δημιουργείται μια </a:t>
            </a:r>
            <a:r>
              <a:rPr lang="el-GR" b="1" dirty="0"/>
              <a:t>κοινή γλώσσα</a:t>
            </a:r>
            <a:r>
              <a:rPr lang="el-GR" dirty="0"/>
              <a:t> στην αγορά σε σχέση με τη «διασφάλιση ποιότητας».</a:t>
            </a:r>
          </a:p>
          <a:p>
            <a:pPr>
              <a:spcAft>
                <a:spcPts val="600"/>
              </a:spcAft>
            </a:pPr>
            <a:r>
              <a:rPr lang="el-GR" dirty="0"/>
              <a:t>Βοηθά στη </a:t>
            </a:r>
            <a:r>
              <a:rPr lang="el-GR" b="1" dirty="0"/>
              <a:t>διείσδυση</a:t>
            </a:r>
            <a:r>
              <a:rPr lang="el-GR" dirty="0"/>
              <a:t> σε νέες αγορές</a:t>
            </a:r>
          </a:p>
        </p:txBody>
      </p:sp>
      <p:sp>
        <p:nvSpPr>
          <p:cNvPr id="4" name="Footer Placeholder 3"/>
          <p:cNvSpPr>
            <a:spLocks noGrp="1"/>
          </p:cNvSpPr>
          <p:nvPr>
            <p:ph type="ftr" sz="quarter" idx="11"/>
          </p:nvPr>
        </p:nvSpPr>
        <p:spPr/>
        <p:txBody>
          <a:bodyPr/>
          <a:lstStyle/>
          <a:p>
            <a:r>
              <a:rPr lang="el-GR" sz="1400" dirty="0">
                <a:solidFill>
                  <a:schemeClr val="tx1"/>
                </a:solidFill>
              </a:rPr>
              <a:t>Συστήματα διασφάλισης ποιότητας</a:t>
            </a:r>
            <a:endParaRPr lang="el-GR" sz="1400" dirty="0"/>
          </a:p>
        </p:txBody>
      </p:sp>
      <p:sp>
        <p:nvSpPr>
          <p:cNvPr id="5" name="Slide Number Placeholder 4"/>
          <p:cNvSpPr>
            <a:spLocks noGrp="1"/>
          </p:cNvSpPr>
          <p:nvPr>
            <p:ph type="sldNum" sz="quarter" idx="12"/>
          </p:nvPr>
        </p:nvSpPr>
        <p:spPr/>
        <p:txBody>
          <a:bodyPr/>
          <a:lstStyle/>
          <a:p>
            <a:fld id="{CEB5CC12-D00C-4A9A-82EA-111DE1DD81B3}" type="slidenum">
              <a:rPr lang="el-GR" smtClean="0">
                <a:solidFill>
                  <a:schemeClr val="tx1"/>
                </a:solidFill>
              </a:rPr>
              <a:t>26</a:t>
            </a:fld>
            <a:endParaRPr lang="el-GR" dirty="0">
              <a:solidFill>
                <a:schemeClr val="tx1"/>
              </a:solidFill>
            </a:endParaRPr>
          </a:p>
        </p:txBody>
      </p:sp>
    </p:spTree>
    <p:extLst>
      <p:ext uri="{BB962C8B-B14F-4D97-AF65-F5344CB8AC3E}">
        <p14:creationId xmlns:p14="http://schemas.microsoft.com/office/powerpoint/2010/main" val="17760349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Μειονεκτήματα και δυσκολίες εφαρμογής (</a:t>
            </a:r>
            <a:r>
              <a:rPr lang="el-GR" b="1" dirty="0" smtClean="0"/>
              <a:t>1</a:t>
            </a:r>
            <a:r>
              <a:rPr lang="en-US" b="1" dirty="0" smtClean="0"/>
              <a:t>/2</a:t>
            </a:r>
            <a:r>
              <a:rPr lang="el-GR" b="1" dirty="0" smtClean="0"/>
              <a:t>)</a:t>
            </a:r>
            <a:endParaRPr lang="el-GR" b="1" dirty="0">
              <a:effectLst/>
            </a:endParaRPr>
          </a:p>
        </p:txBody>
      </p:sp>
      <p:sp>
        <p:nvSpPr>
          <p:cNvPr id="6" name="Content Placeholder 5"/>
          <p:cNvSpPr>
            <a:spLocks noGrp="1"/>
          </p:cNvSpPr>
          <p:nvPr>
            <p:ph idx="1"/>
          </p:nvPr>
        </p:nvSpPr>
        <p:spPr/>
        <p:txBody>
          <a:bodyPr>
            <a:normAutofit fontScale="92500" lnSpcReduction="20000"/>
          </a:bodyPr>
          <a:lstStyle/>
          <a:p>
            <a:r>
              <a:rPr lang="el-GR" dirty="0"/>
              <a:t>Απαιτεί </a:t>
            </a:r>
            <a:r>
              <a:rPr lang="el-GR" b="1" dirty="0"/>
              <a:t>επενδύσεις</a:t>
            </a:r>
            <a:r>
              <a:rPr lang="el-GR" dirty="0"/>
              <a:t> σε διαρκή προγράμματα εκπαίδευσης.</a:t>
            </a:r>
          </a:p>
          <a:p>
            <a:r>
              <a:rPr lang="el-GR" dirty="0"/>
              <a:t>Δημιουργεί υπερβολική </a:t>
            </a:r>
            <a:r>
              <a:rPr lang="el-GR" b="1" dirty="0"/>
              <a:t>γραφειοκρατία</a:t>
            </a:r>
            <a:r>
              <a:rPr lang="el-GR" dirty="0"/>
              <a:t>.</a:t>
            </a:r>
          </a:p>
          <a:p>
            <a:r>
              <a:rPr lang="el-GR" dirty="0"/>
              <a:t>Απαιτεί πολλές </a:t>
            </a:r>
            <a:r>
              <a:rPr lang="el-GR" b="1" dirty="0"/>
              <a:t>ανθρωποώρες εργασίας </a:t>
            </a:r>
            <a:r>
              <a:rPr lang="el-GR" dirty="0"/>
              <a:t>για το σύστημα ποιότητας.</a:t>
            </a:r>
          </a:p>
          <a:p>
            <a:r>
              <a:rPr lang="el-GR" b="1" dirty="0" smtClean="0"/>
              <a:t>Δεν </a:t>
            </a:r>
            <a:r>
              <a:rPr lang="el-GR" b="1" dirty="0"/>
              <a:t>εγγυάται</a:t>
            </a:r>
            <a:r>
              <a:rPr lang="el-GR" dirty="0"/>
              <a:t> τη βελτίωση ποιότητας.</a:t>
            </a:r>
          </a:p>
          <a:p>
            <a:r>
              <a:rPr lang="el-GR" dirty="0"/>
              <a:t>Προκαλεί </a:t>
            </a:r>
            <a:r>
              <a:rPr lang="el-GR" b="1" dirty="0"/>
              <a:t>αντιδράσεις</a:t>
            </a:r>
            <a:r>
              <a:rPr lang="el-GR" dirty="0"/>
              <a:t> στα στελέχη και στους εργαζόμενους.</a:t>
            </a:r>
          </a:p>
          <a:p>
            <a:r>
              <a:rPr lang="el-GR" dirty="0"/>
              <a:t>Η </a:t>
            </a:r>
            <a:r>
              <a:rPr lang="el-GR" b="1" dirty="0"/>
              <a:t>μορφοποίηση</a:t>
            </a:r>
            <a:r>
              <a:rPr lang="el-GR" dirty="0"/>
              <a:t> των γραπτών διαδικασιών παρουσιάζει δυσκολίες.</a:t>
            </a:r>
          </a:p>
        </p:txBody>
      </p:sp>
      <p:sp>
        <p:nvSpPr>
          <p:cNvPr id="4" name="Footer Placeholder 3"/>
          <p:cNvSpPr>
            <a:spLocks noGrp="1"/>
          </p:cNvSpPr>
          <p:nvPr>
            <p:ph type="ftr" sz="quarter" idx="11"/>
          </p:nvPr>
        </p:nvSpPr>
        <p:spPr/>
        <p:txBody>
          <a:bodyPr/>
          <a:lstStyle/>
          <a:p>
            <a:r>
              <a:rPr lang="el-GR" sz="1400" dirty="0">
                <a:solidFill>
                  <a:schemeClr val="tx1"/>
                </a:solidFill>
              </a:rPr>
              <a:t>Συστήματα διασφάλισης ποιότητας</a:t>
            </a:r>
            <a:endParaRPr lang="el-GR" sz="1400" dirty="0"/>
          </a:p>
        </p:txBody>
      </p:sp>
      <p:sp>
        <p:nvSpPr>
          <p:cNvPr id="5" name="Slide Number Placeholder 4"/>
          <p:cNvSpPr>
            <a:spLocks noGrp="1"/>
          </p:cNvSpPr>
          <p:nvPr>
            <p:ph type="sldNum" sz="quarter" idx="12"/>
          </p:nvPr>
        </p:nvSpPr>
        <p:spPr/>
        <p:txBody>
          <a:bodyPr/>
          <a:lstStyle/>
          <a:p>
            <a:fld id="{CEB5CC12-D00C-4A9A-82EA-111DE1DD81B3}" type="slidenum">
              <a:rPr lang="el-GR" smtClean="0">
                <a:solidFill>
                  <a:schemeClr val="tx1"/>
                </a:solidFill>
              </a:rPr>
              <a:t>27</a:t>
            </a:fld>
            <a:endParaRPr lang="el-GR" dirty="0">
              <a:solidFill>
                <a:schemeClr val="tx1"/>
              </a:solidFill>
            </a:endParaRPr>
          </a:p>
        </p:txBody>
      </p:sp>
    </p:spTree>
    <p:extLst>
      <p:ext uri="{BB962C8B-B14F-4D97-AF65-F5344CB8AC3E}">
        <p14:creationId xmlns:p14="http://schemas.microsoft.com/office/powerpoint/2010/main" val="27267263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b="1" dirty="0"/>
              <a:t>Μειονεκτήματα και δυσκολίες εφαρμογής (</a:t>
            </a:r>
            <a:r>
              <a:rPr lang="el-GR" altLang="el-GR" b="1" dirty="0" smtClean="0"/>
              <a:t>2</a:t>
            </a:r>
            <a:r>
              <a:rPr lang="en-US" altLang="el-GR" b="1" smtClean="0"/>
              <a:t>/2</a:t>
            </a:r>
            <a:r>
              <a:rPr lang="el-GR" altLang="el-GR" b="1" smtClean="0"/>
              <a:t>)</a:t>
            </a:r>
            <a:endParaRPr lang="el-GR" b="1" dirty="0">
              <a:effectLst/>
            </a:endParaRPr>
          </a:p>
        </p:txBody>
      </p:sp>
      <p:sp>
        <p:nvSpPr>
          <p:cNvPr id="3" name="Content Placeholder 2"/>
          <p:cNvSpPr>
            <a:spLocks noGrp="1"/>
          </p:cNvSpPr>
          <p:nvPr>
            <p:ph idx="1"/>
          </p:nvPr>
        </p:nvSpPr>
        <p:spPr>
          <a:xfrm>
            <a:off x="457200" y="1484784"/>
            <a:ext cx="8229600" cy="4896544"/>
          </a:xfrm>
        </p:spPr>
        <p:txBody>
          <a:bodyPr>
            <a:normAutofit lnSpcReduction="10000"/>
          </a:bodyPr>
          <a:lstStyle/>
          <a:p>
            <a:r>
              <a:rPr lang="el-GR" dirty="0"/>
              <a:t>Υπάρχουν </a:t>
            </a:r>
            <a:r>
              <a:rPr lang="el-GR" b="1" dirty="0"/>
              <a:t>διαφωνίες</a:t>
            </a:r>
            <a:r>
              <a:rPr lang="el-GR" dirty="0"/>
              <a:t> μεταξύ των σχεδιαστών των εντύπων και των τελικών διαμορφωτών τους.</a:t>
            </a:r>
          </a:p>
          <a:p>
            <a:r>
              <a:rPr lang="el-GR" dirty="0"/>
              <a:t>Υπάρχει δυσκολία στην </a:t>
            </a:r>
            <a:r>
              <a:rPr lang="el-GR" b="1" dirty="0"/>
              <a:t>αλλαγή νοοτροπίας </a:t>
            </a:r>
            <a:r>
              <a:rPr lang="el-GR" dirty="0"/>
              <a:t>από το «φθηνότερο» στο «καλύτερο».</a:t>
            </a:r>
          </a:p>
          <a:p>
            <a:r>
              <a:rPr lang="el-GR" dirty="0"/>
              <a:t>Σε πολλές χώρες δεν υπάρχει ικανός αριθμός </a:t>
            </a:r>
            <a:r>
              <a:rPr lang="el-GR" b="1" dirty="0"/>
              <a:t>ελεγκτών</a:t>
            </a:r>
            <a:r>
              <a:rPr lang="el-GR" dirty="0"/>
              <a:t>.</a:t>
            </a:r>
          </a:p>
          <a:p>
            <a:r>
              <a:rPr lang="el-GR" dirty="0" smtClean="0"/>
              <a:t>Τέλος, </a:t>
            </a:r>
            <a:r>
              <a:rPr lang="el-GR" dirty="0"/>
              <a:t>υπάρχει σημαντικό πρόβλημα στην επιλογή του </a:t>
            </a:r>
            <a:r>
              <a:rPr lang="el-GR" b="1" dirty="0"/>
              <a:t>κατάλληλου φορέα πιστοποίησης</a:t>
            </a:r>
            <a:r>
              <a:rPr lang="el-GR" dirty="0"/>
              <a:t>.</a:t>
            </a:r>
          </a:p>
          <a:p>
            <a:endParaRPr lang="el-GR" dirty="0"/>
          </a:p>
        </p:txBody>
      </p:sp>
      <p:sp>
        <p:nvSpPr>
          <p:cNvPr id="4" name="Footer Placeholder 3"/>
          <p:cNvSpPr>
            <a:spLocks noGrp="1"/>
          </p:cNvSpPr>
          <p:nvPr>
            <p:ph type="ftr" sz="quarter" idx="11"/>
          </p:nvPr>
        </p:nvSpPr>
        <p:spPr>
          <a:xfrm>
            <a:off x="3124200" y="6356350"/>
            <a:ext cx="3320008" cy="365125"/>
          </a:xfrm>
        </p:spPr>
        <p:txBody>
          <a:bodyPr/>
          <a:lstStyle/>
          <a:p>
            <a:r>
              <a:rPr lang="el-GR" sz="1400" dirty="0" smtClean="0">
                <a:solidFill>
                  <a:schemeClr val="tx1"/>
                </a:solidFill>
              </a:rPr>
              <a:t>Συστήματα διασφάλισης ποιότητας</a:t>
            </a:r>
            <a:endParaRPr lang="en-US" sz="1400" dirty="0">
              <a:solidFill>
                <a:schemeClr val="tx1"/>
              </a:solidFill>
            </a:endParaRPr>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28</a:t>
            </a:fld>
            <a:endParaRPr lang="el-GR" sz="1400" dirty="0">
              <a:solidFill>
                <a:schemeClr val="tx1"/>
              </a:solidFill>
            </a:endParaRPr>
          </a:p>
        </p:txBody>
      </p:sp>
    </p:spTree>
    <p:extLst>
      <p:ext uri="{BB962C8B-B14F-4D97-AF65-F5344CB8AC3E}">
        <p14:creationId xmlns:p14="http://schemas.microsoft.com/office/powerpoint/2010/main" val="21614019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custDataLst>
              <p:tags r:id="rId2"/>
            </p:custDataLst>
          </p:nvPr>
        </p:nvSpPr>
        <p:spPr/>
        <p:txBody>
          <a:bodyPr>
            <a:normAutofit/>
          </a:bodyPr>
          <a:lstStyle/>
          <a:p>
            <a:r>
              <a:rPr lang="el-GR" b="1" dirty="0" smtClean="0"/>
              <a:t>Τέλος ενότητας</a:t>
            </a:r>
            <a:endParaRPr lang="el-GR" b="1" dirty="0"/>
          </a:p>
        </p:txBody>
      </p:sp>
      <p:sp>
        <p:nvSpPr>
          <p:cNvPr id="3" name="Rectangle 2"/>
          <p:cNvSpPr/>
          <p:nvPr/>
        </p:nvSpPr>
        <p:spPr>
          <a:xfrm>
            <a:off x="4977434" y="4653136"/>
            <a:ext cx="3242619" cy="369332"/>
          </a:xfrm>
          <a:prstGeom prst="rect">
            <a:avLst/>
          </a:prstGeom>
        </p:spPr>
        <p:txBody>
          <a:bodyPr wrap="none">
            <a:spAutoFit/>
          </a:bodyPr>
          <a:lstStyle/>
          <a:p>
            <a:pPr algn="r"/>
            <a:r>
              <a:rPr lang="el-GR" dirty="0">
                <a:solidFill>
                  <a:schemeClr val="tx1">
                    <a:lumMod val="65000"/>
                    <a:lumOff val="35000"/>
                  </a:schemeClr>
                </a:solidFill>
              </a:rPr>
              <a:t>Επεξεργασία: </a:t>
            </a:r>
            <a:r>
              <a:rPr lang="el-GR" dirty="0" smtClean="0">
                <a:solidFill>
                  <a:schemeClr val="tx1">
                    <a:lumMod val="65000"/>
                    <a:lumOff val="35000"/>
                  </a:schemeClr>
                </a:solidFill>
              </a:rPr>
              <a:t>«Χρήστος Μέγας»</a:t>
            </a:r>
            <a:endParaRPr lang="el-GR" dirty="0">
              <a:solidFill>
                <a:schemeClr val="tx1">
                  <a:lumMod val="65000"/>
                  <a:lumOff val="35000"/>
                </a:schemeClr>
              </a:solidFill>
            </a:endParaRPr>
          </a:p>
        </p:txBody>
      </p:sp>
      <p:pic>
        <p:nvPicPr>
          <p:cNvPr id="8" name="Εικόνα 1" descr=" Λογότυπο για Άδειες χρήσης Creative Commons, B Y, S A. ">
            <a:hlinkClick r:id="rId4" tooltip="Μετάβαση στην Άδεια Χρήσης"/>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224795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custDataLst>
              <p:tags r:id="rId2"/>
            </p:custDataLst>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custDataLst>
              <p:tags r:id="rId3"/>
            </p:custDataLst>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στα πλαίσια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ΤΕΙ Θεσσαλίας</a:t>
            </a:r>
            <a:r>
              <a:rPr lang="el-GR" sz="2000" dirty="0">
                <a:solidFill>
                  <a:prstClr val="black"/>
                </a:solidFill>
                <a:latin typeface="Calibri" panose="020F0502020204030204" pitchFamily="34" charset="0"/>
              </a:rPr>
              <a:t>» έχει χρηματοδοτήσει </a:t>
            </a:r>
            <a:r>
              <a:rPr lang="el-GR" sz="2000">
                <a:solidFill>
                  <a:prstClr val="black"/>
                </a:solidFill>
                <a:latin typeface="Calibri" panose="020F0502020204030204" pitchFamily="34" charset="0"/>
              </a:rPr>
              <a:t>μόνο </a:t>
            </a:r>
            <a:r>
              <a:rPr lang="el-GR" sz="2000" smtClean="0">
                <a:solidFill>
                  <a:prstClr val="black"/>
                </a:solidFill>
                <a:latin typeface="Calibri" panose="020F0502020204030204" pitchFamily="34" charset="0"/>
              </a:rPr>
              <a:t>τη</a:t>
            </a:r>
            <a:r>
              <a:rPr lang="el-GR" sz="2000">
                <a:solidFill>
                  <a:prstClr val="black"/>
                </a:solidFill>
                <a:latin typeface="Calibri" panose="020F0502020204030204" pitchFamily="34" charset="0"/>
              </a:rPr>
              <a:t>ν</a:t>
            </a:r>
            <a:r>
              <a:rPr lang="el-GR" sz="2000" smtClean="0">
                <a:solidFill>
                  <a:prstClr val="black"/>
                </a:solidFill>
                <a:latin typeface="Calibri" panose="020F0502020204030204" pitchFamily="34" charset="0"/>
              </a:rPr>
              <a:t> </a:t>
            </a:r>
            <a:r>
              <a:rPr lang="el-GR" sz="2000" dirty="0">
                <a:solidFill>
                  <a:prstClr val="black"/>
                </a:solidFill>
                <a:latin typeface="Calibri" panose="020F0502020204030204" pitchFamily="34" charset="0"/>
              </a:rPr>
              <a:t>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7" tooltip="Μετάβαση σε www.edulll.gr"/>
          </p:cNvPr>
          <p:cNvPicPr>
            <a:picLocks noChangeAspect="1" noChangeArrowheads="1"/>
          </p:cNvPicPr>
          <p:nvPr/>
        </p:nvPicPr>
        <p:blipFill>
          <a:blip r:embed="rId8"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custDataLst>
              <p:tags r:id="rId4"/>
            </p:custDataLst>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662879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custDataLst>
              <p:tags r:id="rId1"/>
            </p:custDataLst>
          </p:nvPr>
        </p:nvSpPr>
        <p:spPr/>
        <p:txBody>
          <a:bodyPr/>
          <a:lstStyle/>
          <a:p>
            <a:r>
              <a:rPr lang="el-GR" altLang="el-GR" b="1" dirty="0" smtClean="0"/>
              <a:t>Σκοποί ενότητας </a:t>
            </a:r>
          </a:p>
        </p:txBody>
      </p:sp>
      <p:sp>
        <p:nvSpPr>
          <p:cNvPr id="2" name="Θέση περιεχομένου 1"/>
          <p:cNvSpPr>
            <a:spLocks noGrp="1"/>
          </p:cNvSpPr>
          <p:nvPr>
            <p:ph idx="1"/>
            <p:custDataLst>
              <p:tags r:id="rId2"/>
            </p:custDataLst>
          </p:nvPr>
        </p:nvSpPr>
        <p:spPr/>
        <p:txBody>
          <a:bodyPr rtlCol="0">
            <a:normAutofit/>
          </a:bodyPr>
          <a:lstStyle/>
          <a:p>
            <a:pPr marL="0" indent="0">
              <a:spcBef>
                <a:spcPts val="0"/>
              </a:spcBef>
              <a:buNone/>
            </a:pPr>
            <a:endParaRPr lang="en-US" sz="2000" dirty="0" smtClean="0"/>
          </a:p>
          <a:p>
            <a:pPr marL="0" indent="0">
              <a:spcBef>
                <a:spcPts val="0"/>
              </a:spcBef>
              <a:buNone/>
            </a:pPr>
            <a:r>
              <a:rPr lang="en-US" sz="2800" dirty="0" smtClean="0"/>
              <a:t>1</a:t>
            </a:r>
            <a:r>
              <a:rPr lang="el-GR" sz="2800" dirty="0" smtClean="0"/>
              <a:t>.</a:t>
            </a:r>
            <a:r>
              <a:rPr lang="en-US" sz="2800" dirty="0" smtClean="0"/>
              <a:t>  TO DO </a:t>
            </a:r>
            <a:endParaRPr lang="el-GR" sz="2800" dirty="0" smtClean="0"/>
          </a:p>
          <a:p>
            <a:pPr marL="0" indent="0">
              <a:spcBef>
                <a:spcPts val="0"/>
              </a:spcBef>
              <a:buNone/>
            </a:pPr>
            <a:r>
              <a:rPr lang="el-GR" sz="2800" dirty="0" smtClean="0"/>
              <a:t>2. </a:t>
            </a:r>
            <a:r>
              <a:rPr lang="en-US" sz="2800" dirty="0" smtClean="0"/>
              <a:t>TO</a:t>
            </a:r>
            <a:r>
              <a:rPr lang="el-GR" sz="2800" dirty="0" smtClean="0"/>
              <a:t> </a:t>
            </a:r>
            <a:r>
              <a:rPr lang="en-US" sz="2800" dirty="0" smtClean="0"/>
              <a:t>DO</a:t>
            </a:r>
            <a:endParaRPr lang="el-GR" dirty="0" smtClean="0"/>
          </a:p>
          <a:p>
            <a:pPr marL="0" indent="0">
              <a:spcBef>
                <a:spcPts val="0"/>
              </a:spcBef>
              <a:buNone/>
            </a:pPr>
            <a:r>
              <a:rPr lang="el-GR" sz="2800" dirty="0" smtClean="0"/>
              <a:t>3. </a:t>
            </a:r>
            <a:r>
              <a:rPr lang="en-US" sz="2800" dirty="0" smtClean="0"/>
              <a:t>TO DO</a:t>
            </a:r>
            <a:endParaRPr lang="el-GR" sz="2800" dirty="0" smtClean="0"/>
          </a:p>
          <a:p>
            <a:pPr marL="0" indent="0">
              <a:spcBef>
                <a:spcPts val="0"/>
              </a:spcBef>
              <a:buNone/>
            </a:pPr>
            <a:r>
              <a:rPr lang="el-GR" sz="2800" dirty="0" smtClean="0"/>
              <a:t>4. </a:t>
            </a:r>
            <a:r>
              <a:rPr lang="en-US" sz="2800" dirty="0" smtClean="0"/>
              <a:t>TO DO</a:t>
            </a:r>
            <a:endParaRPr lang="en-US" dirty="0" smtClean="0"/>
          </a:p>
          <a:p>
            <a:pPr marL="0" indent="0">
              <a:spcBef>
                <a:spcPts val="0"/>
              </a:spcBef>
              <a:buNone/>
            </a:pPr>
            <a:endParaRPr lang="el-GR" dirty="0" smtClean="0"/>
          </a:p>
        </p:txBody>
      </p:sp>
      <p:sp>
        <p:nvSpPr>
          <p:cNvPr id="7" name="Θέση υποσέλιδου 1" descr="."/>
          <p:cNvSpPr>
            <a:spLocks noGrp="1"/>
          </p:cNvSpPr>
          <p:nvPr>
            <p:ph type="ftr" sz="quarter" idx="11"/>
            <p:custDataLst>
              <p:tags r:id="rId3"/>
            </p:custDataLst>
          </p:nvPr>
        </p:nvSpPr>
        <p:spPr>
          <a:xfrm>
            <a:off x="1979712" y="6381328"/>
            <a:ext cx="4544144" cy="365125"/>
          </a:xfrm>
        </p:spPr>
        <p:txBody>
          <a:body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5125" name="Θέση αριθμού διαφάνειας 1" descr="."/>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7AF2AC6-652D-4AD1-A671-8B499591D49C}"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extLst>
      <p:ext uri="{BB962C8B-B14F-4D97-AF65-F5344CB8AC3E}">
        <p14:creationId xmlns:p14="http://schemas.microsoft.com/office/powerpoint/2010/main" val="4269210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custDataLst>
              <p:tags r:id="rId2"/>
            </p:custDataLst>
          </p:nvPr>
        </p:nvSpPr>
        <p:spPr/>
        <p:txBody>
          <a:bodyPr/>
          <a:lstStyle/>
          <a:p>
            <a:r>
              <a:rPr lang="el-GR" altLang="el-GR" b="1" dirty="0" smtClean="0">
                <a:solidFill>
                  <a:srgbClr val="333333"/>
                </a:solidFill>
              </a:rPr>
              <a:t>Περιεχόμενα ενότητας</a:t>
            </a:r>
            <a:r>
              <a:rPr lang="en-US" altLang="el-GR" b="1" dirty="0" smtClean="0">
                <a:solidFill>
                  <a:srgbClr val="333333"/>
                </a:solidFill>
              </a:rPr>
              <a:t> </a:t>
            </a:r>
            <a:endParaRPr lang="el-GR" altLang="el-GR" b="1" dirty="0" smtClean="0">
              <a:solidFill>
                <a:srgbClr val="333333"/>
              </a:solidFill>
            </a:endParaRPr>
          </a:p>
        </p:txBody>
      </p:sp>
      <p:sp>
        <p:nvSpPr>
          <p:cNvPr id="4" name="Θέση περιεχομένου 1">
            <a:hlinkClick r:id="rId8" action="ppaction://hlinksldjump" tooltip="Μετάβαση στη Διαφάνεια 6"/>
          </p:cNvPr>
          <p:cNvSpPr/>
          <p:nvPr>
            <p:custDataLst>
              <p:tags r:id="rId3"/>
            </p:custDataLst>
          </p:nvPr>
        </p:nvSpPr>
        <p:spPr>
          <a:xfrm>
            <a:off x="809078" y="1628800"/>
            <a:ext cx="8011394"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smtClean="0">
                <a:solidFill>
                  <a:srgbClr val="0070C0"/>
                </a:solidFill>
                <a:hlinkClick r:id="rId8" action="ppaction://hlinksldjump"/>
              </a:rPr>
              <a:t>1. Εισαγωγή στα Συστήματα Διασφάλισης Ποιότητας</a:t>
            </a:r>
            <a:endParaRPr lang="el-GR" sz="2800" i="1" u="sng" dirty="0" smtClean="0">
              <a:solidFill>
                <a:srgbClr val="0070C0"/>
              </a:solidFill>
            </a:endParaRPr>
          </a:p>
          <a:p>
            <a:pPr fontAlgn="auto">
              <a:spcBef>
                <a:spcPts val="0"/>
              </a:spcBef>
              <a:spcAft>
                <a:spcPts val="0"/>
              </a:spcAft>
              <a:defRPr/>
            </a:pPr>
            <a:endParaRPr lang="el-GR" i="1" u="sng" dirty="0">
              <a:solidFill>
                <a:srgbClr val="0070C0"/>
              </a:solidFill>
            </a:endParaRPr>
          </a:p>
        </p:txBody>
      </p:sp>
      <p:sp>
        <p:nvSpPr>
          <p:cNvPr id="14" name="Θέση περιεχομένου 2">
            <a:hlinkClick r:id="rId9" action="ppaction://hlinksldjump"/>
          </p:cNvPr>
          <p:cNvSpPr/>
          <p:nvPr>
            <p:custDataLst>
              <p:tags r:id="rId4"/>
            </p:custDataLst>
          </p:nvPr>
        </p:nvSpPr>
        <p:spPr>
          <a:xfrm>
            <a:off x="827350" y="2348880"/>
            <a:ext cx="770509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smtClean="0">
                <a:solidFill>
                  <a:srgbClr val="0070C0"/>
                </a:solidFill>
                <a:hlinkClick r:id="rId10" action="ppaction://hlinksldjump"/>
              </a:rPr>
              <a:t>2</a:t>
            </a:r>
            <a:r>
              <a:rPr lang="el-GR" sz="2800" i="1" dirty="0" smtClean="0">
                <a:solidFill>
                  <a:srgbClr val="0070C0"/>
                </a:solidFill>
                <a:hlinkClick r:id="rId10" action="ppaction://hlinksldjump"/>
              </a:rPr>
              <a:t>. </a:t>
            </a:r>
            <a:r>
              <a:rPr lang="el-GR" sz="2800" i="1" dirty="0">
                <a:solidFill>
                  <a:srgbClr val="0070C0"/>
                </a:solidFill>
                <a:hlinkClick r:id="rId10" action="ppaction://hlinksldjump"/>
              </a:rPr>
              <a:t>Σειρά ISO 9000- Πρότυπο για συστήματα Διασφάλισης </a:t>
            </a:r>
            <a:r>
              <a:rPr lang="el-GR" sz="2800" i="1" dirty="0" smtClean="0">
                <a:solidFill>
                  <a:srgbClr val="0070C0"/>
                </a:solidFill>
                <a:hlinkClick r:id="rId10" action="ppaction://hlinksldjump"/>
              </a:rPr>
              <a:t>Ποιότητας</a:t>
            </a:r>
            <a:endParaRPr lang="el-GR" i="1" dirty="0">
              <a:solidFill>
                <a:srgbClr val="0070C0"/>
              </a:solidFill>
            </a:endParaRPr>
          </a:p>
        </p:txBody>
      </p:sp>
      <p:sp>
        <p:nvSpPr>
          <p:cNvPr id="16" name="Θέση περιεχομένου 1">
            <a:hlinkClick r:id="rId11" action="ppaction://hlinksldjump" tooltip="Μετάβαση στη Διαφάνεια 6"/>
          </p:cNvPr>
          <p:cNvSpPr/>
          <p:nvPr/>
        </p:nvSpPr>
        <p:spPr>
          <a:xfrm>
            <a:off x="809078" y="3212976"/>
            <a:ext cx="7507288"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smtClean="0">
                <a:solidFill>
                  <a:srgbClr val="0070C0"/>
                </a:solidFill>
                <a:hlinkClick r:id="rId12" action="ppaction://hlinksldjump"/>
              </a:rPr>
              <a:t>3. Επιλογή του ορθού προτύπου</a:t>
            </a:r>
            <a:endParaRPr lang="el-GR" i="1" u="sng" dirty="0">
              <a:solidFill>
                <a:srgbClr val="0070C0"/>
              </a:solidFill>
            </a:endParaRPr>
          </a:p>
        </p:txBody>
      </p:sp>
      <p:sp>
        <p:nvSpPr>
          <p:cNvPr id="8" name="Θέση υποσέλιδου 1" descr="."/>
          <p:cNvSpPr>
            <a:spLocks noGrp="1"/>
          </p:cNvSpPr>
          <p:nvPr>
            <p:ph type="ftr" sz="quarter" idx="11"/>
            <p:custDataLst>
              <p:tags r:id="rId5"/>
            </p:custDataLst>
          </p:nvPr>
        </p:nvSpPr>
        <p:spPr>
          <a:xfrm>
            <a:off x="2483768" y="6356350"/>
            <a:ext cx="3960440" cy="385018"/>
          </a:xfrm>
        </p:spPr>
        <p:txBody>
          <a:body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6153" name="Θέση αριθμού διαφάνειας 1" descr="."/>
          <p:cNvSpPr>
            <a:spLocks noGrp="1"/>
          </p:cNvSpPr>
          <p:nvPr>
            <p:ph type="sldNum" sz="quarter" idx="12"/>
            <p:custDataLst>
              <p:tags r:id="rId6"/>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5</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1931238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a:bodyPr>
          <a:lstStyle/>
          <a:p>
            <a:r>
              <a:rPr lang="el-GR" b="1" dirty="0"/>
              <a:t>Εισαγωγή στα ΣΔΠ</a:t>
            </a:r>
            <a:endParaRPr lang="el-GR" b="1" dirty="0">
              <a:effectLst/>
            </a:endParaRPr>
          </a:p>
        </p:txBody>
      </p:sp>
      <p:sp>
        <p:nvSpPr>
          <p:cNvPr id="7" name="Content Placeholder 6"/>
          <p:cNvSpPr>
            <a:spLocks noGrp="1"/>
          </p:cNvSpPr>
          <p:nvPr>
            <p:ph idx="1"/>
          </p:nvPr>
        </p:nvSpPr>
        <p:spPr>
          <a:xfrm>
            <a:off x="457200" y="1340768"/>
            <a:ext cx="8229600" cy="4785395"/>
          </a:xfrm>
        </p:spPr>
        <p:txBody>
          <a:bodyPr>
            <a:normAutofit fontScale="92500" lnSpcReduction="20000"/>
          </a:bodyPr>
          <a:lstStyle/>
          <a:p>
            <a:r>
              <a:rPr lang="el-GR" dirty="0"/>
              <a:t>Δέσμευση της Διοίκησης για παραγωγή προϊόντων που ικανοποιούν συγκεκριμένες προδιαγραφές.</a:t>
            </a:r>
          </a:p>
          <a:p>
            <a:r>
              <a:rPr lang="el-GR" dirty="0"/>
              <a:t>Το ΣΔΠ στη συνέχεια οδηγεί σε </a:t>
            </a:r>
            <a:r>
              <a:rPr lang="en-US" dirty="0" smtClean="0"/>
              <a:t>TQM</a:t>
            </a:r>
            <a:r>
              <a:rPr lang="el-GR" dirty="0" smtClean="0"/>
              <a:t>.</a:t>
            </a:r>
            <a:endParaRPr lang="el-GR" dirty="0"/>
          </a:p>
          <a:p>
            <a:r>
              <a:rPr lang="el-GR" dirty="0"/>
              <a:t>Έννοια της Διασφάλισης Ποιότητας</a:t>
            </a:r>
          </a:p>
          <a:p>
            <a:r>
              <a:rPr lang="en-US" dirty="0" smtClean="0"/>
              <a:t>Quality Assurance</a:t>
            </a:r>
          </a:p>
          <a:p>
            <a:r>
              <a:rPr lang="en-US" dirty="0" smtClean="0"/>
              <a:t>Quality Assurance Systems</a:t>
            </a:r>
          </a:p>
          <a:p>
            <a:r>
              <a:rPr lang="el-GR" dirty="0" smtClean="0"/>
              <a:t>Η </a:t>
            </a:r>
            <a:r>
              <a:rPr lang="el-GR" dirty="0"/>
              <a:t>σειρά </a:t>
            </a:r>
            <a:r>
              <a:rPr lang="en-US" dirty="0" smtClean="0"/>
              <a:t>ISO9000</a:t>
            </a:r>
          </a:p>
          <a:p>
            <a:r>
              <a:rPr lang="el-GR" dirty="0" smtClean="0"/>
              <a:t>Πλεονεκτήματα </a:t>
            </a:r>
            <a:r>
              <a:rPr lang="el-GR" dirty="0"/>
              <a:t>και μειονεκτήματα</a:t>
            </a:r>
          </a:p>
          <a:p>
            <a:r>
              <a:rPr lang="el-GR" dirty="0"/>
              <a:t>Φάσεις για την πιστοποίηση ενός ΣΔΠ.</a:t>
            </a:r>
          </a:p>
        </p:txBody>
      </p:sp>
      <p:sp>
        <p:nvSpPr>
          <p:cNvPr id="2" name="Θέση υποσέλιδου 1" descr="."/>
          <p:cNvSpPr>
            <a:spLocks noGrp="1"/>
          </p:cNvSpPr>
          <p:nvPr>
            <p:ph type="ftr" sz="quarter" idx="11"/>
            <p:custDataLst>
              <p:tags r:id="rId3"/>
            </p:custDataLst>
          </p:nvPr>
        </p:nvSpPr>
        <p:spPr>
          <a:xfrm>
            <a:off x="3124200" y="6356350"/>
            <a:ext cx="3392016" cy="365125"/>
          </a:xfrm>
        </p:spPr>
        <p:txBody>
          <a:body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6</a:t>
            </a:fld>
            <a:endParaRPr lang="el-GR" dirty="0">
              <a:solidFill>
                <a:schemeClr val="tx1"/>
              </a:solidFill>
            </a:endParaRPr>
          </a:p>
        </p:txBody>
      </p:sp>
    </p:spTree>
    <p:custDataLst>
      <p:tags r:id="rId1"/>
    </p:custDataLst>
    <p:extLst>
      <p:ext uri="{BB962C8B-B14F-4D97-AF65-F5344CB8AC3E}">
        <p14:creationId xmlns:p14="http://schemas.microsoft.com/office/powerpoint/2010/main" val="3919029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normAutofit fontScale="90000"/>
          </a:bodyPr>
          <a:lstStyle/>
          <a:p>
            <a:r>
              <a:rPr lang="el-GR" b="1" dirty="0"/>
              <a:t>Ορισμοί της Διασφάλισης Ποιότητας</a:t>
            </a:r>
            <a:endParaRPr lang="el-GR" b="1" dirty="0">
              <a:effectLst/>
            </a:endParaRPr>
          </a:p>
        </p:txBody>
      </p:sp>
      <p:sp>
        <p:nvSpPr>
          <p:cNvPr id="7" name="Content Placeholder 6"/>
          <p:cNvSpPr>
            <a:spLocks noGrp="1"/>
          </p:cNvSpPr>
          <p:nvPr>
            <p:ph idx="1"/>
          </p:nvPr>
        </p:nvSpPr>
        <p:spPr/>
        <p:txBody>
          <a:bodyPr>
            <a:normAutofit lnSpcReduction="10000"/>
          </a:bodyPr>
          <a:lstStyle/>
          <a:p>
            <a:r>
              <a:rPr lang="el-GR" b="1" dirty="0"/>
              <a:t>Διασφάλιση Ποιότητας</a:t>
            </a:r>
          </a:p>
          <a:p>
            <a:pPr marL="457200" lvl="1" indent="0">
              <a:buNone/>
            </a:pPr>
            <a:r>
              <a:rPr lang="el-GR" dirty="0"/>
              <a:t>Όλες οι σχεδιασμένες και συστηματικές ενέργειες που είναι απαραίτητες για να δώσουν ένα ικανοποιητικό επίπεδο εμπιστοσύνης ότι το προϊόν ή η υπηρεσία θα ικανοποιήσουν προσδιορισμένες απαιτήσεις.</a:t>
            </a:r>
          </a:p>
          <a:p>
            <a:r>
              <a:rPr lang="el-GR" b="1" dirty="0"/>
              <a:t>Σύστημα Διασφάλισης Ποιότητας</a:t>
            </a:r>
          </a:p>
          <a:p>
            <a:pPr marL="457200" lvl="1" indent="0">
              <a:buNone/>
            </a:pPr>
            <a:r>
              <a:rPr lang="el-GR" dirty="0"/>
              <a:t>Ονομάζουμε την οργάνωση, τα μέσα και το προσωπικό που απαιτούνται για τη διεκπεραίωση της διασφάλισης ποιότητας.</a:t>
            </a:r>
          </a:p>
        </p:txBody>
      </p:sp>
      <p:sp>
        <p:nvSpPr>
          <p:cNvPr id="5" name="Θέση υποσέλιδου 1" descr="."/>
          <p:cNvSpPr>
            <a:spLocks noGrp="1"/>
          </p:cNvSpPr>
          <p:nvPr>
            <p:ph type="ftr" sz="quarter" idx="11"/>
            <p:custDataLst>
              <p:tags r:id="rId2"/>
            </p:custDataLst>
          </p:nvPr>
        </p:nvSpPr>
        <p:spPr/>
        <p:txBody>
          <a:body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59702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fontScale="90000"/>
          </a:bodyPr>
          <a:lstStyle/>
          <a:p>
            <a:pPr>
              <a:defRPr/>
            </a:pPr>
            <a:r>
              <a:rPr lang="el-GR" b="1" dirty="0"/>
              <a:t>Ερωτήματα που πρέπει να απαντηθούν πριν την ανάπτυξη του ΣΔΠ</a:t>
            </a:r>
            <a:endParaRPr lang="el-GR" b="1" dirty="0">
              <a:effectLst/>
            </a:endParaRPr>
          </a:p>
        </p:txBody>
      </p:sp>
      <p:sp>
        <p:nvSpPr>
          <p:cNvPr id="2" name="Content Placeholder 1"/>
          <p:cNvSpPr>
            <a:spLocks noGrp="1"/>
          </p:cNvSpPr>
          <p:nvPr>
            <p:ph idx="1"/>
          </p:nvPr>
        </p:nvSpPr>
        <p:spPr/>
        <p:txBody>
          <a:bodyPr/>
          <a:lstStyle/>
          <a:p>
            <a:r>
              <a:rPr lang="el-GR" dirty="0"/>
              <a:t>Ποια είναι η επιχείρηση και ποιοι οι τομείς δραστηριοτήτων της;</a:t>
            </a:r>
          </a:p>
          <a:p>
            <a:r>
              <a:rPr lang="el-GR" dirty="0"/>
              <a:t>Ποιοι είναι οι πελάτες της;</a:t>
            </a:r>
          </a:p>
          <a:p>
            <a:r>
              <a:rPr lang="el-GR" dirty="0"/>
              <a:t>Ποια είναι τα μέσα και οι πόροι;</a:t>
            </a:r>
          </a:p>
          <a:p>
            <a:r>
              <a:rPr lang="el-GR" dirty="0"/>
              <a:t>Ποιοι είναι οι στόχοι σε σχέση με τους πελάτες;</a:t>
            </a:r>
          </a:p>
          <a:p>
            <a:r>
              <a:rPr lang="el-GR" dirty="0"/>
              <a:t>Ποια είναι η στρατηγική υλοποίησης των στόχων;</a:t>
            </a:r>
          </a:p>
        </p:txBody>
      </p:sp>
      <p:sp>
        <p:nvSpPr>
          <p:cNvPr id="6" name="Θέση υποσέλιδου 1" descr="."/>
          <p:cNvSpPr txBox="1">
            <a:spLocks/>
          </p:cNvSpPr>
          <p:nvPr>
            <p:custDataLst>
              <p:tags r:id="rId2"/>
            </p:custDataLst>
          </p:nvPr>
        </p:nvSpPr>
        <p:spPr>
          <a:xfrm>
            <a:off x="2303748" y="6356350"/>
            <a:ext cx="4536504"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397391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b="1" dirty="0"/>
              <a:t>Η Διασφάλιση Ποιότητας δεν είναι</a:t>
            </a:r>
          </a:p>
        </p:txBody>
      </p:sp>
      <p:sp>
        <p:nvSpPr>
          <p:cNvPr id="2" name="Content Placeholder 1"/>
          <p:cNvSpPr>
            <a:spLocks noGrp="1"/>
          </p:cNvSpPr>
          <p:nvPr>
            <p:ph idx="1"/>
          </p:nvPr>
        </p:nvSpPr>
        <p:spPr/>
        <p:txBody>
          <a:bodyPr/>
          <a:lstStyle/>
          <a:p>
            <a:pPr>
              <a:spcAft>
                <a:spcPts val="600"/>
              </a:spcAft>
            </a:pPr>
            <a:r>
              <a:rPr lang="el-GR" dirty="0"/>
              <a:t>Έλεγχος ποιότητας</a:t>
            </a:r>
          </a:p>
          <a:p>
            <a:pPr>
              <a:spcAft>
                <a:spcPts val="600"/>
              </a:spcAft>
            </a:pPr>
            <a:r>
              <a:rPr lang="el-GR" dirty="0"/>
              <a:t>Δραστηριότητα υπερβολικού ελέγχου</a:t>
            </a:r>
          </a:p>
          <a:p>
            <a:pPr>
              <a:spcAft>
                <a:spcPts val="600"/>
              </a:spcAft>
            </a:pPr>
            <a:r>
              <a:rPr lang="el-GR" dirty="0"/>
              <a:t>Υπεύθυνη για μηχανολογικές εγκαταστάσεις</a:t>
            </a:r>
          </a:p>
          <a:p>
            <a:pPr>
              <a:spcAft>
                <a:spcPts val="600"/>
              </a:spcAft>
            </a:pPr>
            <a:r>
              <a:rPr lang="el-GR" dirty="0"/>
              <a:t>Παραγωγός γραφειοκρατίας</a:t>
            </a:r>
          </a:p>
          <a:p>
            <a:pPr>
              <a:spcAft>
                <a:spcPts val="600"/>
              </a:spcAft>
            </a:pPr>
            <a:r>
              <a:rPr lang="el-GR" dirty="0"/>
              <a:t>Περιοχή δημιουργίας υψηλού κόστους</a:t>
            </a:r>
          </a:p>
          <a:p>
            <a:pPr>
              <a:spcAft>
                <a:spcPts val="600"/>
              </a:spcAft>
            </a:pPr>
            <a:r>
              <a:rPr lang="el-GR" dirty="0"/>
              <a:t>Πανάκεια για όλα τα προβλήματα</a:t>
            </a:r>
          </a:p>
        </p:txBody>
      </p:sp>
      <p:sp>
        <p:nvSpPr>
          <p:cNvPr id="6" name="Θέση υποσέλιδου 1" descr="."/>
          <p:cNvSpPr txBox="1">
            <a:spLocks/>
          </p:cNvSpPr>
          <p:nvPr>
            <p:custDataLst>
              <p:tags r:id="rId2"/>
            </p:custDataLst>
          </p:nvPr>
        </p:nvSpPr>
        <p:spPr>
          <a:xfrm>
            <a:off x="2195736" y="6356350"/>
            <a:ext cx="4752528"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Συστήματα διασφάλισης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74040716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10/2/2014 10:03:05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6146,4,14,16,8,6153,"/>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4,7,2,6,"/>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9.xml><?xml version="1.0" encoding="utf-8"?>
<p:tagLst xmlns:a="http://schemas.openxmlformats.org/drawingml/2006/main" xmlns:r="http://schemas.openxmlformats.org/officeDocument/2006/relationships" xmlns:p="http://schemas.openxmlformats.org/presentationml/2006/main">
  <p:tag name="ZHAW.ACCESSIBILITYADDIN.READINGORDER" val="10,2,6,4,"/>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2.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5.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8.xml><?xml version="1.0" encoding="utf-8"?>
<p:tagLst xmlns:a="http://schemas.openxmlformats.org/drawingml/2006/main" xmlns:r="http://schemas.openxmlformats.org/officeDocument/2006/relationships" xmlns:p="http://schemas.openxmlformats.org/presentationml/2006/main">
  <p:tag name="ZHAW.ACCESSIBILITYADDIN.READINGORDER" val="9,3,7,6,4,"/>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1.xml><?xml version="1.0" encoding="utf-8"?>
<p:tagLst xmlns:a="http://schemas.openxmlformats.org/drawingml/2006/main" xmlns:r="http://schemas.openxmlformats.org/officeDocument/2006/relationships" xmlns:p="http://schemas.openxmlformats.org/presentationml/2006/main">
  <p:tag name="ZHAW.ACCESSIBILITYADDIN.READINGORDER" val="9,3,6,4,"/>
</p:tagLst>
</file>

<file path=ppt/tags/tag4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5.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4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9.xml><?xml version="1.0" encoding="utf-8"?>
<p:tagLst xmlns:a="http://schemas.openxmlformats.org/drawingml/2006/main" xmlns:r="http://schemas.openxmlformats.org/officeDocument/2006/relationships" xmlns:p="http://schemas.openxmlformats.org/presentationml/2006/main">
  <p:tag name="ZHAW.ACCESSIBILITYADDIN.READINGORDER" val="9,5,6,4,"/>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5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2.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5.xml><?xml version="1.0" encoding="utf-8"?>
<p:tagLst xmlns:a="http://schemas.openxmlformats.org/drawingml/2006/main" xmlns:r="http://schemas.openxmlformats.org/officeDocument/2006/relationships" xmlns:p="http://schemas.openxmlformats.org/presentationml/2006/main">
  <p:tag name="ZHAW.ACCESSIBILITYADDIN.READINGORDER" val="9,5,6,4,"/>
</p:tagLst>
</file>

<file path=ppt/tags/tag5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1.xml><?xml version="1.0" encoding="utf-8"?>
<p:tagLst xmlns:a="http://schemas.openxmlformats.org/drawingml/2006/main" xmlns:r="http://schemas.openxmlformats.org/officeDocument/2006/relationships" xmlns:p="http://schemas.openxmlformats.org/presentationml/2006/main">
  <p:tag name="ZHAW.ACCESSIBILITYADDIN.READINGORDER" val="9,46,6,4,"/>
</p:tagLst>
</file>

<file path=ppt/tags/tag6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8.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6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2.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7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5.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7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8.xml><?xml version="1.0" encoding="utf-8"?>
<p:tagLst xmlns:a="http://schemas.openxmlformats.org/drawingml/2006/main" xmlns:r="http://schemas.openxmlformats.org/officeDocument/2006/relationships" xmlns:p="http://schemas.openxmlformats.org/presentationml/2006/main">
  <p:tag name="ZHAW.ACCESSIBILITYADDIN.READINGORDER" val="9,2,20,6,4,"/>
</p:tagLst>
</file>

<file path=ppt/tags/tag7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8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1.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8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 t r u e < / S h o w S h a p e N a m e C o l u m n >  
     < S h o w I s s u e D e s c r i p t i o n > t r u e < / S h o w I s s u e D e s c r i p t i o n >  
 < / D o c u m e n t S e t t i n g s > 
</file>

<file path=customXml/itemProps1.xml><?xml version="1.0" encoding="utf-8"?>
<ds:datastoreItem xmlns:ds="http://schemas.openxmlformats.org/officeDocument/2006/customXml" ds:itemID="{3995BCE1-2817-48AC-9502-C97BD6DFA00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796</TotalTime>
  <Words>1475</Words>
  <Application>Microsoft Office PowerPoint</Application>
  <PresentationFormat>On-screen Show (4:3)</PresentationFormat>
  <Paragraphs>235</Paragraphs>
  <Slides>29</Slides>
  <Notes>4</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Θέμα του Office</vt:lpstr>
      <vt:lpstr>Διοίκηση Ποιότητας</vt:lpstr>
      <vt:lpstr>Άδειες χρήσης </vt:lpstr>
      <vt:lpstr>Χρηματοδότηση </vt:lpstr>
      <vt:lpstr>Σκοποί ενότητας </vt:lpstr>
      <vt:lpstr>Περιεχόμενα ενότητας </vt:lpstr>
      <vt:lpstr>Εισαγωγή στα ΣΔΠ</vt:lpstr>
      <vt:lpstr>Ορισμοί της Διασφάλισης Ποιότητας</vt:lpstr>
      <vt:lpstr>Ερωτήματα που πρέπει να απαντηθούν πριν την ανάπτυξη του ΣΔΠ</vt:lpstr>
      <vt:lpstr>Η Διασφάλιση Ποιότητας δεν είναι</vt:lpstr>
      <vt:lpstr>Η ορθή διασφάλιση ποιότητας διαθέτει τα ακόλουθα στοιχεία</vt:lpstr>
      <vt:lpstr>Σημαντικές παρατηρήσεις</vt:lpstr>
      <vt:lpstr>Σειρά ISO 9000- Πρότυπο για συστήματα Διασφάλισης Ποιότητας</vt:lpstr>
      <vt:lpstr>Συστήματα που τροφοδότησαν τη σειρά ISO 9000</vt:lpstr>
      <vt:lpstr>Δομή του ISO 9000 (1/2)</vt:lpstr>
      <vt:lpstr>Δομή του ISO 9000 (2/2)</vt:lpstr>
      <vt:lpstr>Το πεδίο Δράσης των Μοντέλων Διασφάλισης του προτύπου ISO 9000</vt:lpstr>
      <vt:lpstr>Σχέση μεταξύ των προτύπων της σειράς ISO 9000</vt:lpstr>
      <vt:lpstr>Η αναθεωρημένη σειρά προτύπων ISO 9000:2000</vt:lpstr>
      <vt:lpstr>Οκτώ αρχές διαχείρισης ποιότητας</vt:lpstr>
      <vt:lpstr>Πλεονεκτήματα της νέας σειράς προτύπων</vt:lpstr>
      <vt:lpstr>Συμπεράσματα για τη νέα σειρά</vt:lpstr>
      <vt:lpstr>Επιλογή του ορθού προτύπου</vt:lpstr>
      <vt:lpstr>Εσωτερικά Πλεονεκτήματα Εφαρμογής του ISO 9000 (1/2)</vt:lpstr>
      <vt:lpstr>Εσωτερικά Πλεονεκτήματα Εφαρμογής του ISO 9000 (2/2)</vt:lpstr>
      <vt:lpstr>Εξωτερικά Πλεονεκτήματα Εφαρμογής του ISO 9000 (1/2)</vt:lpstr>
      <vt:lpstr>Εξωτερικά Πλεονεκτήματα Εφαρμογής του ISO 9000 (2/2)</vt:lpstr>
      <vt:lpstr>Μειονεκτήματα και δυσκολίες εφαρμογής (1/2)</vt:lpstr>
      <vt:lpstr>Μειονεκτήματα και δυσκολίες εφαρμογής (2/2)</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Διοίκηση Ποιότητας</dc:title>
  <dc:creator>Τσέλιος Δημήτριος</dc:creator>
  <dc:description>ΑΝΟΙΧΤΑ ΑΚΑΔΗΜΑΙΚΑ ΜΑΘΗΜΑΤΑ </dc:description>
  <cp:lastModifiedBy>chris</cp:lastModifiedBy>
  <cp:revision>236</cp:revision>
  <dcterms:created xsi:type="dcterms:W3CDTF">2014-01-04T17:23:58Z</dcterms:created>
  <dcterms:modified xsi:type="dcterms:W3CDTF">2014-02-10T08:35:04Z</dcterms:modified>
  <cp:category>Εκπαιδευτικό υλικό</cp:category>
  <cp:contentStatus>Τελικό</cp:contentStatus>
</cp:coreProperties>
</file>