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2"/>
  </p:notesMasterIdLst>
  <p:sldIdLst>
    <p:sldId id="257" r:id="rId3"/>
    <p:sldId id="258" r:id="rId4"/>
    <p:sldId id="259" r:id="rId5"/>
    <p:sldId id="260" r:id="rId6"/>
    <p:sldId id="299" r:id="rId7"/>
    <p:sldId id="261" r:id="rId8"/>
    <p:sldId id="262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300" r:id="rId41"/>
    <p:sldId id="301" r:id="rId42"/>
    <p:sldId id="302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264" r:id="rId68"/>
    <p:sldId id="265" r:id="rId69"/>
    <p:sldId id="266" r:id="rId70"/>
    <p:sldId id="267" r:id="rId71"/>
  </p:sldIdLst>
  <p:sldSz cx="9144000" cy="6858000" type="screen4x3"/>
  <p:notesSz cx="6858000" cy="9144000"/>
  <p:custDataLst>
    <p:tags r:id="rId7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06EE3-875E-46C3-9F24-B82E92176D57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FA9F9-4B9C-40EC-9B64-7216D522E9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2585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018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0B85CC-1A85-4EFE-830F-2D1E5C906089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5286C-E2F8-49C7-A513-3E6066D3144A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5286C-E2F8-49C7-A513-3E6066D3144A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4A7E-0053-4873-9113-6BB2E59A8136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653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D6075-61EB-413B-AA43-AD161212579F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07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6E413-E912-43C6-B5C4-7A67429C1823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4835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DD9EA-E344-4B4B-B5BF-D9B5C2A2BE73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82F8B-10F4-489F-8646-E81E6D1483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439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079FA-3865-4F7F-8226-4568B6B20197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2123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1748-CD9A-4D88-97AF-3FEEADBFCC61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3991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237-DC60-48FA-9A7A-E27A22B47227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746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3BE5-5711-4268-90D4-205A16F3FD6B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3269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C04E-5A32-4798-AE9B-9858CEE09B3A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968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1565-F25A-4406-B2A6-9B28AD84AC9A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6274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8807-934C-4B89-8921-FA2C6C59958C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3766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3129-7F38-476E-9BD6-5CE544CDE72C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043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19E9F-3BF1-4F66-9DE8-4C25CC66FFC2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Μελέτη παρεμβολών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52B55-24B8-4109-A87E-65CB3A4ED4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144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2.jpeg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2.jpeg"/><Relationship Id="rId4" Type="http://schemas.openxmlformats.org/officeDocument/2006/relationships/slide" Target="slid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2.jpeg"/><Relationship Id="rId4" Type="http://schemas.openxmlformats.org/officeDocument/2006/relationships/slide" Target="slide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2.jpeg"/><Relationship Id="rId4" Type="http://schemas.openxmlformats.org/officeDocument/2006/relationships/slide" Target="slide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notesSlide" Target="../notesSlides/notesSlide2.xml"/><Relationship Id="rId7" Type="http://schemas.openxmlformats.org/officeDocument/2006/relationships/slide" Target="slide2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slide" Target="slide19.xml"/><Relationship Id="rId5" Type="http://schemas.openxmlformats.org/officeDocument/2006/relationships/slide" Target="slide14.xml"/><Relationship Id="rId4" Type="http://schemas.openxmlformats.org/officeDocument/2006/relationships/slide" Target="slide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2.jpeg"/><Relationship Id="rId4" Type="http://schemas.openxmlformats.org/officeDocument/2006/relationships/slide" Target="slide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slide" Target="slide5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6" Type="http://schemas.openxmlformats.org/officeDocument/2006/relationships/slide" Target="slide52.xml"/><Relationship Id="rId5" Type="http://schemas.openxmlformats.org/officeDocument/2006/relationships/slide" Target="slide45.xml"/><Relationship Id="rId4" Type="http://schemas.openxmlformats.org/officeDocument/2006/relationships/slide" Target="slide3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tags" Target="../tags/tag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12.jpeg"/><Relationship Id="rId4" Type="http://schemas.openxmlformats.org/officeDocument/2006/relationships/slide" Target="slide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12.jpeg"/><Relationship Id="rId4" Type="http://schemas.openxmlformats.org/officeDocument/2006/relationships/slide" Target="slide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12.jpeg"/><Relationship Id="rId4" Type="http://schemas.openxmlformats.org/officeDocument/2006/relationships/slide" Target="slide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49.png"/><Relationship Id="rId4" Type="http://schemas.openxmlformats.org/officeDocument/2006/relationships/hyperlink" Target="http://creativecommons.org/licenses/by-nc-sa/4.0/deed.el" TargetMode="Externa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0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altLang="el-GR" sz="2000" dirty="0"/>
                <a:t>Τεχνολογικό Εκπαιδευτικό </a:t>
              </a:r>
            </a:p>
            <a:p>
              <a:pPr eaLnBrk="1" hangingPunct="1"/>
              <a:r>
                <a:rPr lang="el-GR" altLang="el-GR" sz="2000" dirty="0"/>
                <a:t>Ίδρυμα Θεσσαλίας</a:t>
              </a:r>
            </a:p>
          </p:txBody>
        </p:sp>
      </p:grpSp>
      <p:sp>
        <p:nvSpPr>
          <p:cNvPr id="3075" name="Τίτλος 1"/>
          <p:cNvSpPr>
            <a:spLocks noGrp="1"/>
          </p:cNvSpPr>
          <p:nvPr>
            <p:ph type="ctrTitle"/>
          </p:nvPr>
        </p:nvSpPr>
        <p:spPr>
          <a:xfrm>
            <a:off x="757238" y="1644650"/>
            <a:ext cx="7772400" cy="1470025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000000"/>
                </a:solidFill>
              </a:rPr>
              <a:t>Κινητές Επικοινωνίες</a:t>
            </a:r>
            <a:endParaRPr lang="el-GR" altLang="el-GR" dirty="0" smtClean="0"/>
          </a:p>
        </p:txBody>
      </p:sp>
      <p:sp>
        <p:nvSpPr>
          <p:cNvPr id="2052" name="Θέση περιεχομένου 2"/>
          <p:cNvSpPr txBox="1">
            <a:spLocks/>
          </p:cNvSpPr>
          <p:nvPr/>
        </p:nvSpPr>
        <p:spPr bwMode="auto">
          <a:xfrm>
            <a:off x="1150938" y="3048000"/>
            <a:ext cx="685006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Aft>
                <a:spcPts val="1800"/>
              </a:spcAft>
              <a:buFont typeface="Arial" charset="0"/>
              <a:buNone/>
              <a:defRPr/>
            </a:pPr>
            <a:r>
              <a:rPr lang="el-GR" sz="2800" b="1" dirty="0">
                <a:solidFill>
                  <a:srgbClr val="000000"/>
                </a:solidFill>
                <a:latin typeface="+mn-lt"/>
              </a:rPr>
              <a:t>Ενότητα </a:t>
            </a:r>
            <a:r>
              <a:rPr lang="el-GR" sz="2800" b="1" dirty="0" smtClean="0">
                <a:solidFill>
                  <a:srgbClr val="000000"/>
                </a:solidFill>
                <a:latin typeface="+mn-lt"/>
              </a:rPr>
              <a:t>#</a:t>
            </a:r>
            <a:r>
              <a:rPr lang="el-GR" sz="2800" b="1" dirty="0">
                <a:solidFill>
                  <a:srgbClr val="000000"/>
                </a:solidFill>
                <a:latin typeface="+mn-lt"/>
              </a:rPr>
              <a:t>6</a:t>
            </a:r>
            <a:r>
              <a:rPr lang="en-US" sz="2800" b="1" dirty="0" smtClean="0">
                <a:solidFill>
                  <a:srgbClr val="000000"/>
                </a:solidFill>
                <a:latin typeface="+mn-lt"/>
              </a:rPr>
              <a:t>: </a:t>
            </a: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Μελέτη παρεμβολών </a:t>
            </a:r>
            <a:endParaRPr lang="el-GR" sz="280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spcAft>
                <a:spcPts val="1000"/>
              </a:spcAft>
              <a:buFont typeface="Arial" charset="0"/>
              <a:buNone/>
              <a:defRPr/>
            </a:pP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Γεώργιος </a:t>
            </a:r>
            <a:r>
              <a:rPr lang="el-GR" sz="2800" dirty="0" err="1">
                <a:solidFill>
                  <a:srgbClr val="000000"/>
                </a:solidFill>
                <a:latin typeface="+mn-lt"/>
              </a:rPr>
              <a:t>Καρέτσος</a:t>
            </a:r>
            <a:endParaRPr lang="el-GR" sz="280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l-GR" sz="2800" dirty="0">
                <a:solidFill>
                  <a:srgbClr val="000000"/>
                </a:solidFill>
                <a:latin typeface="+mn-lt"/>
              </a:rPr>
              <a:t>Σχολή Τεχνολογικών Εφαρμογών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el-GR" sz="2800" dirty="0">
                <a:solidFill>
                  <a:srgbClr val="000000"/>
                </a:solidFill>
                <a:latin typeface="+mn-lt"/>
              </a:rPr>
              <a:t>Τμήμα Μηχανικών Πληροφορικής Τ.Ε. </a:t>
            </a:r>
          </a:p>
        </p:txBody>
      </p:sp>
      <p:pic>
        <p:nvPicPr>
          <p:cNvPr id="3077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970588"/>
            <a:ext cx="15843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39286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Παράδειγμα Α </a:t>
            </a:r>
            <a:br>
              <a:rPr lang="el-GR" b="1" dirty="0" smtClean="0"/>
            </a:br>
            <a:r>
              <a:rPr lang="el-GR" b="1" dirty="0" smtClean="0"/>
              <a:t>(1 από 4)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21208" lvl="2" indent="-521208">
              <a:lnSpc>
                <a:spcPct val="110000"/>
              </a:lnSpc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b="0" dirty="0" smtClean="0"/>
              <a:t>Εύρος ζώνης 33</a:t>
            </a:r>
            <a:r>
              <a:rPr lang="en-US" sz="2800" b="0" dirty="0" smtClean="0"/>
              <a:t>MHz</a:t>
            </a:r>
            <a:r>
              <a:rPr lang="el-GR" sz="2800" b="0" dirty="0" smtClean="0"/>
              <a:t> διατίθεται σε </a:t>
            </a:r>
            <a:r>
              <a:rPr lang="el-GR" sz="2800" b="0" dirty="0" err="1" smtClean="0"/>
              <a:t>κυψελωτό</a:t>
            </a:r>
            <a:r>
              <a:rPr lang="el-GR" sz="2800" b="0" dirty="0" smtClean="0"/>
              <a:t> σύστημα. Κάθε δίαυλος έχει </a:t>
            </a:r>
            <a:r>
              <a:rPr lang="en-US" sz="2800" b="0" dirty="0" smtClean="0"/>
              <a:t>W =</a:t>
            </a:r>
            <a:r>
              <a:rPr lang="el-GR" sz="2800" b="0" dirty="0" smtClean="0"/>
              <a:t> 25</a:t>
            </a:r>
            <a:r>
              <a:rPr lang="en-US" sz="2800" b="0" dirty="0" smtClean="0"/>
              <a:t>kHz </a:t>
            </a:r>
            <a:r>
              <a:rPr lang="el-GR" sz="2800" b="0" dirty="0" smtClean="0"/>
              <a:t>ανά κατεύθυνση, και χρησιμοποιείται για τηλεφωνία και έλεγχο.</a:t>
            </a:r>
          </a:p>
          <a:p>
            <a:pPr marL="521208" lvl="2" indent="-521208">
              <a:lnSpc>
                <a:spcPct val="110000"/>
              </a:lnSpc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b="0" dirty="0" smtClean="0"/>
              <a:t>Να υπολογιστεί ο αριθμός των διαύλων που θα κατανεμηθούν ανά κυψέλη, αν το σύστημα χρησιμοποιεί </a:t>
            </a:r>
            <a:r>
              <a:rPr lang="el-GR" sz="2800" b="0" i="1" dirty="0" smtClean="0"/>
              <a:t>Κ</a:t>
            </a:r>
            <a:r>
              <a:rPr lang="el-GR" sz="2800" b="0" dirty="0" smtClean="0"/>
              <a:t> = 4,7,12.</a:t>
            </a:r>
          </a:p>
          <a:p>
            <a:pPr marL="521208" lvl="2" indent="-521208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b="0" dirty="0" smtClean="0"/>
              <a:t>Αν διατίθεται 1</a:t>
            </a:r>
            <a:r>
              <a:rPr lang="en-US" sz="2800" b="0" dirty="0" smtClean="0"/>
              <a:t>MHz</a:t>
            </a:r>
            <a:r>
              <a:rPr lang="el-GR" sz="2800" b="0" dirty="0" smtClean="0"/>
              <a:t> από το φάσμα για διαύλους ελέγχου, καθορίστε μία ομοιόμορφη κατανομή των διαύλων ελέγχου και φωνής</a:t>
            </a:r>
            <a:r>
              <a:rPr lang="en-US" sz="2800" b="0" dirty="0" smtClean="0"/>
              <a:t>.</a:t>
            </a:r>
            <a:endParaRPr lang="el-GR" sz="2800" b="0" dirty="0" smtClean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0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Παράδειγμα Α </a:t>
            </a:r>
            <a:br>
              <a:rPr lang="el-GR" b="1" dirty="0" smtClean="0"/>
            </a:br>
            <a:r>
              <a:rPr lang="el-GR" b="1" dirty="0" smtClean="0"/>
              <a:t>(2 από 4)</a:t>
            </a:r>
            <a:endParaRPr lang="el-GR" dirty="0"/>
          </a:p>
        </p:txBody>
      </p:sp>
      <p:pic>
        <p:nvPicPr>
          <p:cNvPr id="6" name="Θέση περιεχομένου 1" descr="Εικόνα κυψελωτού συστήματος με κ=4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27" y="1600200"/>
            <a:ext cx="6253473" cy="475381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42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Παράδειγμα Α </a:t>
            </a:r>
            <a:br>
              <a:rPr lang="el-GR" b="1" dirty="0" smtClean="0"/>
            </a:br>
            <a:r>
              <a:rPr lang="el-GR" b="1" dirty="0" smtClean="0"/>
              <a:t>(3 από 4)</a:t>
            </a:r>
            <a:endParaRPr lang="el-GR" dirty="0"/>
          </a:p>
        </p:txBody>
      </p:sp>
      <p:pic>
        <p:nvPicPr>
          <p:cNvPr id="6" name="Θέση περιεχομένου 1" descr="Εικόνα κυψελωτού συστήματος με κ=7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17" y="1524000"/>
            <a:ext cx="5512183" cy="476727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8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Παράδειγμα Α </a:t>
            </a:r>
            <a:br>
              <a:rPr lang="el-GR" b="1" dirty="0" smtClean="0"/>
            </a:br>
            <a:r>
              <a:rPr lang="el-GR" b="1" dirty="0" smtClean="0"/>
              <a:t>(4 από 4)</a:t>
            </a:r>
            <a:endParaRPr lang="el-GR" dirty="0"/>
          </a:p>
        </p:txBody>
      </p:sp>
      <p:pic>
        <p:nvPicPr>
          <p:cNvPr id="6" name="Θέση περιεχομένου 1" descr="Εικόνα κυψελωτού συστήματος με  κ=12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939" y="1600200"/>
            <a:ext cx="5508261" cy="477103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247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Ομοδιαυλική</a:t>
            </a:r>
            <a:r>
              <a:rPr lang="el-GR" b="1" dirty="0" smtClean="0"/>
              <a:t> παρεμβολή (1 από 5)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00050" lvl="1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l-GR" sz="3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𝑆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𝐼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 smtClean="0">
                    <a:solidFill>
                      <a:srgbClr val="0000FF"/>
                    </a:solidFill>
                  </a:rPr>
                  <a:t>			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</a:rPr>
                      <m:t>10</m:t>
                    </m:r>
                    <m:func>
                      <m:funcPr>
                        <m:ctrlP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sz="3600" b="0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600" b="0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3600" b="0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𝐼</m:t>
                                </m:r>
                              </m:sub>
                            </m:sSub>
                          </m:den>
                        </m:f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&gt;</m:t>
                        </m:r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𝑑𝐵</m:t>
                        </m:r>
                      </m:e>
                    </m:func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Εικόνα 1" descr="Εικόνα ενός κινητού μεταξύ των σταθμών εκπομπής και παρεμβολής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84021"/>
            <a:ext cx="8372552" cy="3364379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052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Ομοδιαυλική</a:t>
            </a:r>
            <a:r>
              <a:rPr lang="el-GR" b="1" dirty="0" smtClean="0"/>
              <a:t> παρεμβολή (2 από 5)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 eaLnBrk="0" hangingPunct="0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dirty="0" smtClean="0"/>
                  <a:t>Θεωρούμε ότι:</a:t>
                </a:r>
              </a:p>
              <a:p>
                <a:pPr marL="1143000" indent="-457200" eaLnBrk="0" hangingPunct="0">
                  <a:spcBef>
                    <a:spcPts val="0"/>
                  </a:spcBef>
                  <a:spcAft>
                    <a:spcPts val="1200"/>
                  </a:spcAft>
                  <a:buClr>
                    <a:srgbClr val="666699"/>
                  </a:buClr>
                  <a:buSzPct val="70000"/>
                  <a:buFont typeface="Wingdings 2" panose="05020102010507070707" pitchFamily="18" charset="2"/>
                  <a:buChar char="£"/>
                </a:pPr>
                <a:r>
                  <a:rPr lang="el-GR" sz="2800" dirty="0"/>
                  <a:t>Οι κυψέλες είναι ίσες, ακτίνας </a:t>
                </a:r>
                <a:r>
                  <a:rPr lang="en-US" sz="2800" dirty="0" smtClean="0"/>
                  <a:t>R</a:t>
                </a:r>
                <a:r>
                  <a:rPr lang="el-GR" sz="2800" dirty="0" smtClean="0"/>
                  <a:t>.</a:t>
                </a:r>
                <a:endParaRPr lang="en-US" sz="2800" dirty="0"/>
              </a:p>
              <a:p>
                <a:pPr marL="1143000" indent="-457200" eaLnBrk="0" hangingPunct="0">
                  <a:spcBef>
                    <a:spcPts val="0"/>
                  </a:spcBef>
                  <a:spcAft>
                    <a:spcPts val="5400"/>
                  </a:spcAft>
                  <a:buClr>
                    <a:srgbClr val="666699"/>
                  </a:buClr>
                  <a:buSzPct val="70000"/>
                  <a:buFont typeface="Wingdings 2" panose="05020102010507070707" pitchFamily="18" charset="2"/>
                  <a:buChar char="£"/>
                </a:pPr>
                <a:r>
                  <a:rPr lang="el-GR" sz="2800" dirty="0"/>
                  <a:t>Οι σταθμοί βάσης εκπέμπουν την ίδια </a:t>
                </a:r>
                <a:r>
                  <a:rPr lang="el-GR" sz="2800" dirty="0" smtClean="0"/>
                  <a:t>ισχύ.</a:t>
                </a:r>
              </a:p>
              <a:p>
                <a:pPr marL="685800" indent="0" eaLnBrk="0" hangingPunct="0">
                  <a:spcBef>
                    <a:spcPts val="0"/>
                  </a:spcBef>
                  <a:buClr>
                    <a:srgbClr val="666699"/>
                  </a:buClr>
                  <a:buSzPct val="70000"/>
                  <a:buNone/>
                </a:pPr>
                <a:r>
                  <a:rPr lang="el-GR" sz="2800" b="0" dirty="0" smtClean="0"/>
                  <a:t>Η </a:t>
                </a:r>
                <a:r>
                  <a:rPr lang="el-GR" sz="2800" b="0" dirty="0" err="1" smtClean="0"/>
                  <a:t>ομοδιαυλική</a:t>
                </a:r>
                <a:r>
                  <a:rPr lang="el-GR" sz="2800" b="0" dirty="0" smtClean="0"/>
                  <a:t> παρεμβολή είναι ανεξάρτητη από τη εκπεμπόμενη ισχύ</a:t>
                </a:r>
                <a:r>
                  <a:rPr lang="el-GR" sz="2800" dirty="0" smtClean="0"/>
                  <a:t>.</a:t>
                </a:r>
              </a:p>
              <a:p>
                <a:pPr marL="685800" indent="0" eaLnBrk="0" hangingPunct="0">
                  <a:spcBef>
                    <a:spcPts val="0"/>
                  </a:spcBef>
                  <a:buClr>
                    <a:srgbClr val="666699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𝑆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𝑇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sz="3600" b="0" dirty="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15" t="-17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23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Ομοδιαυλική</a:t>
            </a:r>
            <a:r>
              <a:rPr lang="el-GR" b="1" dirty="0" smtClean="0"/>
              <a:t> παρεμβολή (3 από 5)</a:t>
            </a:r>
            <a:endParaRPr lang="el-GR" dirty="0"/>
          </a:p>
        </p:txBody>
      </p:sp>
      <p:pic>
        <p:nvPicPr>
          <p:cNvPr id="6" name="Θέση περιεχομένου 1" descr="Εικόνα με τους τύπους του συντελεστή μείωσ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600200"/>
            <a:ext cx="6239538" cy="464604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21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Ομοδιαυλική</a:t>
            </a:r>
            <a:r>
              <a:rPr lang="el-GR" b="1" dirty="0" smtClean="0"/>
              <a:t> παρεμβολή (4 από 5)</a:t>
            </a:r>
            <a:endParaRPr lang="el-GR" dirty="0"/>
          </a:p>
        </p:txBody>
      </p:sp>
      <p:pic>
        <p:nvPicPr>
          <p:cNvPr id="10" name="Θέση περιεχομένου 1" descr="Εικόνα ομοδιαυλικής παρεμβολ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0200"/>
            <a:ext cx="7494528" cy="46482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5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Ομοδιαυλική</a:t>
            </a:r>
            <a:r>
              <a:rPr lang="el-GR" b="1" dirty="0" smtClean="0"/>
              <a:t> παρεμβολή (5 από 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/>
              <a:t>Αν </a:t>
            </a:r>
            <a:r>
              <a:rPr lang="en-US" sz="2800" i="1" dirty="0"/>
              <a:t>n</a:t>
            </a:r>
            <a:r>
              <a:rPr lang="el-GR" sz="2800" dirty="0"/>
              <a:t> είναι ο εκθέτης απωλειών διαδρομής και η στάθμη του τοπικού θορύβου είναι πολύ μικρότερη της στάθμης </a:t>
            </a:r>
            <a:r>
              <a:rPr lang="el-GR" sz="2800" dirty="0" smtClean="0"/>
              <a:t>παρεμβολής:</a:t>
            </a:r>
            <a:endParaRPr lang="en-GB" sz="2000" b="0" dirty="0" smtClean="0"/>
          </a:p>
        </p:txBody>
      </p:sp>
      <p:pic>
        <p:nvPicPr>
          <p:cNvPr id="7" name="Εικόνα 1" descr="Εικόνα με τους τύπου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3048000"/>
            <a:ext cx="7867650" cy="3048000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8" name="Εικόνα 2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25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Μονοδιάστατα συστήματα: </a:t>
            </a:r>
            <a:br>
              <a:rPr lang="el-GR" b="1" dirty="0" smtClean="0"/>
            </a:br>
            <a:r>
              <a:rPr lang="el-GR" b="1" dirty="0" smtClean="0"/>
              <a:t>ζεύξη καθόδου</a:t>
            </a:r>
            <a:endParaRPr lang="el-GR" b="1" dirty="0"/>
          </a:p>
        </p:txBody>
      </p:sp>
      <p:pic>
        <p:nvPicPr>
          <p:cNvPr id="6" name="Θέση περιεχομένου 1" descr="Εικόνα του συστή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0"/>
            <a:ext cx="7620000" cy="1972957"/>
          </a:xfrm>
        </p:spPr>
      </p:pic>
      <p:pic>
        <p:nvPicPr>
          <p:cNvPr id="7" name="Εικόνα 1" descr="Εικόνα με τους τύπους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352800"/>
            <a:ext cx="7586472" cy="2923540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934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Χρηματοδότηση </a:t>
            </a: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sz="2000" smtClean="0"/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smtClean="0"/>
              <a:t>.</a:t>
            </a:r>
            <a:r>
              <a:rPr lang="el-GR" sz="2000" smtClean="0"/>
              <a:t> </a:t>
            </a:r>
            <a:endParaRPr lang="en-US" sz="200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sz="2000" smtClean="0">
                <a:solidFill>
                  <a:srgbClr val="000000"/>
                </a:solidFill>
              </a:rPr>
              <a:t>Το έργο «</a:t>
            </a:r>
            <a:r>
              <a:rPr lang="el-GR" sz="2000" b="1" smtClean="0">
                <a:solidFill>
                  <a:srgbClr val="000000"/>
                </a:solidFill>
              </a:rPr>
              <a:t>Ανοικτά Ακαδημαϊκά Μαθήματα στο Τ.Ε.Ι. Θεσσαλίας</a:t>
            </a:r>
            <a:r>
              <a:rPr lang="el-GR" sz="2000" smtClean="0">
                <a:solidFill>
                  <a:srgbClr val="000000"/>
                </a:solidFill>
              </a:rPr>
              <a:t>» έχει χρηματοδοτήσει μόνο τη αναδιαμόρφωση του εκπαιδευτικού υλικού.</a:t>
            </a:r>
            <a:endParaRPr lang="el-GR" sz="2000" smtClean="0"/>
          </a:p>
          <a:p>
            <a:pPr eaLnBrk="1" hangingPunct="1">
              <a:spcBef>
                <a:spcPct val="0"/>
              </a:spcBef>
            </a:pPr>
            <a:r>
              <a:rPr lang="el-GR" sz="200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smtClean="0"/>
              <a:t>. </a:t>
            </a:r>
            <a:endParaRPr lang="el-GR" sz="2000" smtClean="0"/>
          </a:p>
        </p:txBody>
      </p:sp>
      <p:pic>
        <p:nvPicPr>
          <p:cNvPr id="307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7CE36B-80CE-44A7-B902-61BCD890CB83}" type="slidenum">
              <a:rPr lang="el-GR" sz="1400" smtClean="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z="1400" smtClean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71679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Μονοδιάστατα συστήματα: </a:t>
            </a:r>
            <a:br>
              <a:rPr lang="el-GR" b="1" dirty="0" smtClean="0"/>
            </a:br>
            <a:r>
              <a:rPr lang="el-GR" b="1" dirty="0" smtClean="0"/>
              <a:t>ζεύξη ανόδου (1/2)</a:t>
            </a:r>
            <a:endParaRPr lang="el-GR" dirty="0"/>
          </a:p>
        </p:txBody>
      </p:sp>
      <p:pic>
        <p:nvPicPr>
          <p:cNvPr id="8" name="Θέση περιεχομένου 1" descr="Εικόνα του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4988"/>
            <a:ext cx="8229600" cy="451638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55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Μονοδιάστατα συστήματα: </a:t>
            </a:r>
            <a:br>
              <a:rPr lang="el-GR" b="1" dirty="0" smtClean="0"/>
            </a:br>
            <a:r>
              <a:rPr lang="el-GR" b="1" dirty="0" smtClean="0"/>
              <a:t>ζεύξη ανόδου (2/2)</a:t>
            </a:r>
            <a:endParaRPr lang="el-GR" dirty="0"/>
          </a:p>
        </p:txBody>
      </p:sp>
      <p:pic>
        <p:nvPicPr>
          <p:cNvPr id="8" name="Θέση περιεχομένου 1" descr="Εικόνα του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39988"/>
            <a:ext cx="8229600" cy="444638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01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Παράδειγμα Β (1 από 3)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1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err="1" smtClean="0"/>
              <a:t>Κυψελωτό</a:t>
            </a:r>
            <a:r>
              <a:rPr lang="el-GR" dirty="0" smtClean="0"/>
              <a:t> σύστημα για αυτοκινητόδρομο μεγάλης ταχύτητας, </a:t>
            </a:r>
            <a:r>
              <a:rPr lang="el-GR" i="1" dirty="0" smtClean="0"/>
              <a:t>n</a:t>
            </a:r>
            <a:r>
              <a:rPr lang="el-GR" dirty="0" smtClean="0"/>
              <a:t> = 3.5 και </a:t>
            </a:r>
            <a:r>
              <a:rPr lang="el-GR" i="1" dirty="0" smtClean="0"/>
              <a:t>S</a:t>
            </a:r>
            <a:r>
              <a:rPr lang="el-GR" dirty="0" smtClean="0"/>
              <a:t>/</a:t>
            </a:r>
            <a:r>
              <a:rPr lang="el-GR" i="1" dirty="0" smtClean="0"/>
              <a:t>I</a:t>
            </a:r>
            <a:r>
              <a:rPr lang="el-GR" dirty="0" smtClean="0"/>
              <a:t> = 100 (20dB).</a:t>
            </a:r>
          </a:p>
          <a:p>
            <a:pPr lvl="2" indent="-457200">
              <a:spcBef>
                <a:spcPts val="0"/>
              </a:spcBef>
              <a:buClr>
                <a:srgbClr val="666699"/>
              </a:buClr>
              <a:buSzPct val="100000"/>
              <a:buFont typeface="+mj-lt"/>
              <a:buAutoNum type="alphaLcParenR"/>
            </a:pPr>
            <a:r>
              <a:rPr lang="el-GR" dirty="0" smtClean="0"/>
              <a:t>Αν </a:t>
            </a:r>
            <a:r>
              <a:rPr lang="el-GR" i="1" dirty="0" smtClean="0"/>
              <a:t>d</a:t>
            </a:r>
            <a:r>
              <a:rPr lang="el-GR" dirty="0" smtClean="0"/>
              <a:t> είναι η απόσταση των BTS, ποιος είναι ο ελάχιστος λόγος </a:t>
            </a:r>
            <a:r>
              <a:rPr lang="el-GR" i="1" dirty="0" smtClean="0"/>
              <a:t>D</a:t>
            </a:r>
            <a:r>
              <a:rPr lang="el-GR" dirty="0" smtClean="0"/>
              <a:t>/</a:t>
            </a:r>
            <a:r>
              <a:rPr lang="en-GB" i="1" dirty="0" smtClean="0"/>
              <a:t>d</a:t>
            </a:r>
            <a:r>
              <a:rPr lang="el-GR" dirty="0" smtClean="0"/>
              <a:t> που θα εξασφαλίζει τον απαιτούμενο λόγο </a:t>
            </a:r>
            <a:r>
              <a:rPr lang="el-GR" i="1" dirty="0" smtClean="0"/>
              <a:t>S</a:t>
            </a:r>
            <a:r>
              <a:rPr lang="el-GR" dirty="0" smtClean="0"/>
              <a:t>/</a:t>
            </a:r>
            <a:r>
              <a:rPr lang="el-GR" i="1" dirty="0" smtClean="0"/>
              <a:t>I</a:t>
            </a:r>
            <a:r>
              <a:rPr lang="el-GR" dirty="0" smtClean="0"/>
              <a:t>;</a:t>
            </a:r>
          </a:p>
          <a:p>
            <a:pPr lvl="2" indent="-457200">
              <a:spcBef>
                <a:spcPts val="0"/>
              </a:spcBef>
              <a:buClr>
                <a:srgbClr val="666699"/>
              </a:buClr>
              <a:buSzPct val="100000"/>
              <a:buFont typeface="+mj-lt"/>
              <a:buAutoNum type="alphaLcParenR"/>
            </a:pPr>
            <a:r>
              <a:rPr lang="el-GR" dirty="0" smtClean="0"/>
              <a:t>Αν </a:t>
            </a:r>
            <a:r>
              <a:rPr lang="el-GR" i="1" dirty="0" smtClean="0"/>
              <a:t>d</a:t>
            </a:r>
            <a:r>
              <a:rPr lang="el-GR" dirty="0" smtClean="0"/>
              <a:t> = 1600m, ποια είναι η </a:t>
            </a:r>
            <a:r>
              <a:rPr lang="en-US" dirty="0" smtClean="0"/>
              <a:t>D</a:t>
            </a:r>
            <a:r>
              <a:rPr lang="el-GR" dirty="0" smtClean="0"/>
              <a:t>;</a:t>
            </a:r>
          </a:p>
          <a:p>
            <a:pPr lvl="2" indent="-457200">
              <a:spcBef>
                <a:spcPts val="0"/>
              </a:spcBef>
              <a:buClr>
                <a:srgbClr val="666699"/>
              </a:buClr>
              <a:buSzPct val="100000"/>
              <a:buFont typeface="+mj-lt"/>
              <a:buAutoNum type="alphaLcParenR"/>
            </a:pPr>
            <a:r>
              <a:rPr lang="el-GR" dirty="0" smtClean="0"/>
              <a:t>Αν </a:t>
            </a:r>
            <a:r>
              <a:rPr lang="en-US" dirty="0" smtClean="0"/>
              <a:t>C = </a:t>
            </a:r>
            <a:r>
              <a:rPr lang="el-GR" dirty="0" smtClean="0"/>
              <a:t>400 δίαυλοι, πόσα κινητά τηλέφωνα μπορεί να τους χρησιμοποιούν ταυτόχρονα σε κάθε κυψέλη; Νομίζετε ότι η χωρητικότητα είναι επαρκής;</a:t>
            </a:r>
            <a:endParaRPr lang="en-GB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7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Παράδειγμα Β </a:t>
            </a: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dirty="0"/>
          </a:p>
        </p:txBody>
      </p:sp>
      <p:pic>
        <p:nvPicPr>
          <p:cNvPr id="9" name="Θέση περιεχομένου 1" descr="Εικόνα με τους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7237853" cy="467433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Παράδειγμα Β </a:t>
            </a:r>
            <a:r>
              <a:rPr lang="el-GR" b="1" dirty="0" smtClean="0"/>
              <a:t>(3 </a:t>
            </a:r>
            <a:r>
              <a:rPr lang="el-GR" b="1" dirty="0"/>
              <a:t>από 3)</a:t>
            </a:r>
            <a:endParaRPr lang="el-GR" dirty="0"/>
          </a:p>
        </p:txBody>
      </p:sp>
      <p:pic>
        <p:nvPicPr>
          <p:cNvPr id="6" name="Θέση περιεχομένου 1" descr="Εικόνα με τους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6" y="1524000"/>
            <a:ext cx="7986008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576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Συστήματα δύο διαστάσεων</a:t>
            </a:r>
            <a:endParaRPr lang="el-GR" b="1" dirty="0"/>
          </a:p>
        </p:txBody>
      </p:sp>
      <p:pic>
        <p:nvPicPr>
          <p:cNvPr id="6" name="Θέση περιεχομένου 1" descr="Εικόνα των συστημάτω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1088"/>
            <a:ext cx="8229600" cy="448418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5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Συμμετρικά συστήματα </a:t>
            </a:r>
            <a:br>
              <a:rPr lang="el-GR" b="1" dirty="0" smtClean="0"/>
            </a:br>
            <a:r>
              <a:rPr lang="el-GR" b="1" dirty="0" smtClean="0"/>
              <a:t>δύο διαστάσεων (1/2)</a:t>
            </a:r>
            <a:endParaRPr lang="el-GR" b="1" dirty="0"/>
          </a:p>
        </p:txBody>
      </p:sp>
      <p:pic>
        <p:nvPicPr>
          <p:cNvPr id="6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8" y="1625949"/>
            <a:ext cx="7949184" cy="447446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67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Συμμετρικά συστήματα </a:t>
            </a:r>
            <a:br>
              <a:rPr lang="el-GR" b="1" dirty="0" smtClean="0"/>
            </a:br>
            <a:r>
              <a:rPr lang="el-GR" b="1" dirty="0" smtClean="0"/>
              <a:t>δύο διαστάσεων (2/2)</a:t>
            </a:r>
            <a:endParaRPr lang="el-GR" dirty="0"/>
          </a:p>
        </p:txBody>
      </p:sp>
      <p:pic>
        <p:nvPicPr>
          <p:cNvPr id="8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02" y="1600200"/>
            <a:ext cx="6829596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Συστήματα δύο διαστάσεων</a:t>
            </a:r>
            <a:r>
              <a:rPr lang="en-US" b="1" dirty="0" smtClean="0"/>
              <a:t> (1/</a:t>
            </a:r>
            <a:r>
              <a:rPr lang="el-GR" b="1" dirty="0" smtClean="0"/>
              <a:t>5</a:t>
            </a:r>
            <a:r>
              <a:rPr lang="en-US" b="1" dirty="0" smtClean="0"/>
              <a:t>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  <p:custDataLst>
                  <p:tags r:id="rId1"/>
                </p:custDataLst>
              </p:nvPr>
            </p:nvSpPr>
            <p:spPr/>
            <p:txBody>
              <a:bodyPr>
                <a:normAutofit/>
              </a:bodyPr>
              <a:lstStyle/>
              <a:p>
                <a:pPr marL="0" lvl="0" indent="0" algn="ctr" eaLnBrk="0" fontAlgn="base" hangingPunct="0">
                  <a:spcBef>
                    <a:spcPct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  <a:cs typeface="Arial" charset="0"/>
                      </a:rPr>
                      <m:t>𝐾</m:t>
                    </m:r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  <a:cs typeface="Arial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  <a:cs typeface="Arial" charset="0"/>
                      </a:rPr>
                      <m:t>𝑓</m:t>
                    </m:r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  <a:cs typeface="Arial" charset="0"/>
                      </a:rPr>
                      <m:t>(</m:t>
                    </m:r>
                    <m:f>
                      <m:fPr>
                        <m:type m:val="lin"/>
                        <m:ctrlP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  <a:cs typeface="Arial" charset="0"/>
                          </a:rPr>
                          <m:t>𝑆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  <a:cs typeface="Arial" charset="0"/>
                          </a:rPr>
                          <m:t>𝐼</m:t>
                        </m:r>
                      </m:den>
                    </m:f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  <a:cs typeface="Arial" charset="0"/>
                      </a:rPr>
                      <m:t>, </m:t>
                    </m:r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  <a:cs typeface="Arial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/>
                        <a:cs typeface="Arial" charset="0"/>
                      </a:rPr>
                      <m:t>)</m:t>
                    </m:r>
                  </m:oMath>
                </a14:m>
                <a:r>
                  <a:rPr lang="el-GR" sz="3600" dirty="0" smtClean="0">
                    <a:solidFill>
                      <a:srgbClr val="0000FF"/>
                    </a:solidFill>
                    <a:cs typeface="Arial" charset="0"/>
                  </a:rPr>
                  <a:t> </a:t>
                </a:r>
              </a:p>
              <a:p>
                <a:pPr marL="521208" lvl="0" indent="-521208" eaLnBrk="0" fontAlgn="base" hangingPunct="0">
                  <a:spcBef>
                    <a:spcPct val="0"/>
                  </a:spcBef>
                  <a:spcAft>
                    <a:spcPts val="30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dirty="0" smtClean="0">
                    <a:solidFill>
                      <a:prstClr val="black"/>
                    </a:solidFill>
                    <a:cs typeface="Arial" charset="0"/>
                  </a:rPr>
                  <a:t>Για </a:t>
                </a:r>
                <a:r>
                  <a:rPr lang="el-GR" dirty="0">
                    <a:solidFill>
                      <a:prstClr val="black"/>
                    </a:solidFill>
                    <a:cs typeface="Arial" charset="0"/>
                  </a:rPr>
                  <a:t>σταθερό </a:t>
                </a:r>
                <a:r>
                  <a:rPr lang="en-US" dirty="0">
                    <a:solidFill>
                      <a:prstClr val="black"/>
                    </a:solidFill>
                    <a:cs typeface="Arial" charset="0"/>
                  </a:rPr>
                  <a:t>S/I</a:t>
                </a:r>
                <a:r>
                  <a:rPr lang="el-GR" dirty="0">
                    <a:solidFill>
                      <a:prstClr val="black"/>
                    </a:solidFill>
                    <a:cs typeface="Arial" charset="0"/>
                  </a:rPr>
                  <a:t>:</a:t>
                </a:r>
              </a:p>
              <a:p>
                <a:pPr marL="1143000" lvl="0" indent="-457200" eaLnBrk="0" fontAlgn="base" hangingPunct="0">
                  <a:spcBef>
                    <a:spcPct val="0"/>
                  </a:spcBef>
                  <a:spcAft>
                    <a:spcPts val="1200"/>
                  </a:spcAft>
                  <a:buClr>
                    <a:srgbClr val="666699"/>
                  </a:buClr>
                  <a:buSzPct val="70000"/>
                  <a:buFont typeface="Wingdings 2" panose="05020102010507070707" pitchFamily="18" charset="2"/>
                  <a:buChar char="£"/>
                </a:pPr>
                <a:r>
                  <a:rPr lang="el-GR" sz="2800" dirty="0">
                    <a:solidFill>
                      <a:prstClr val="black"/>
                    </a:solidFill>
                    <a:cs typeface="Arial" charset="0"/>
                  </a:rPr>
                  <a:t>Μικρό </a:t>
                </a:r>
                <a:r>
                  <a:rPr lang="en-US" sz="2800" dirty="0">
                    <a:solidFill>
                      <a:prstClr val="black"/>
                    </a:solidFill>
                    <a:cs typeface="Arial" charset="0"/>
                  </a:rPr>
                  <a:t>n </a:t>
                </a:r>
                <a:r>
                  <a:rPr lang="en-US" sz="2800" b="1" dirty="0">
                    <a:solidFill>
                      <a:prstClr val="black"/>
                    </a:solidFill>
                    <a:cs typeface="Arial" charset="0"/>
                    <a:sym typeface="Symbol" pitchFamily="18" charset="2"/>
                  </a:rPr>
                  <a:t></a:t>
                </a:r>
                <a:r>
                  <a:rPr lang="el-GR" sz="2800" dirty="0">
                    <a:solidFill>
                      <a:prstClr val="black"/>
                    </a:solidFill>
                    <a:cs typeface="Arial" charset="0"/>
                    <a:sym typeface="Symbol" pitchFamily="18" charset="2"/>
                  </a:rPr>
                  <a:t> </a:t>
                </a:r>
                <a:r>
                  <a:rPr lang="el-GR" sz="2800" dirty="0">
                    <a:solidFill>
                      <a:prstClr val="black"/>
                    </a:solidFill>
                    <a:cs typeface="Arial" charset="0"/>
                  </a:rPr>
                  <a:t>μεγάλο </a:t>
                </a:r>
                <a:r>
                  <a:rPr lang="el-GR" sz="2800" dirty="0" smtClean="0">
                    <a:solidFill>
                      <a:prstClr val="black"/>
                    </a:solidFill>
                    <a:cs typeface="Arial" charset="0"/>
                  </a:rPr>
                  <a:t>Κ.</a:t>
                </a:r>
                <a:endParaRPr lang="en-US" sz="2800" dirty="0">
                  <a:solidFill>
                    <a:prstClr val="black"/>
                  </a:solidFill>
                  <a:cs typeface="Arial" charset="0"/>
                </a:endParaRPr>
              </a:p>
              <a:p>
                <a:pPr marL="1143000" lvl="0" indent="-457200" eaLnBrk="0" fontAlgn="base" hangingPunct="0">
                  <a:spcBef>
                    <a:spcPct val="0"/>
                  </a:spcBef>
                  <a:spcAft>
                    <a:spcPts val="2400"/>
                  </a:spcAft>
                  <a:buClr>
                    <a:srgbClr val="666699"/>
                  </a:buClr>
                  <a:buSzPct val="70000"/>
                  <a:buFont typeface="Wingdings 2" panose="05020102010507070707" pitchFamily="18" charset="2"/>
                  <a:buChar char="£"/>
                </a:pPr>
                <a:r>
                  <a:rPr lang="el-GR" sz="2800" dirty="0">
                    <a:solidFill>
                      <a:prstClr val="black"/>
                    </a:solidFill>
                    <a:cs typeface="Arial" charset="0"/>
                  </a:rPr>
                  <a:t>Μεγάλο </a:t>
                </a:r>
                <a:r>
                  <a:rPr lang="en-US" sz="2800" dirty="0">
                    <a:solidFill>
                      <a:prstClr val="black"/>
                    </a:solidFill>
                    <a:cs typeface="Arial" charset="0"/>
                  </a:rPr>
                  <a:t>n </a:t>
                </a:r>
                <a:r>
                  <a:rPr lang="en-US" sz="2800" b="1" dirty="0">
                    <a:solidFill>
                      <a:prstClr val="black"/>
                    </a:solidFill>
                    <a:cs typeface="Arial" charset="0"/>
                    <a:sym typeface="Symbol" pitchFamily="18" charset="2"/>
                  </a:rPr>
                  <a:t></a:t>
                </a:r>
                <a:r>
                  <a:rPr lang="en-US" sz="2800" dirty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l-GR" sz="2800" dirty="0">
                    <a:solidFill>
                      <a:prstClr val="black"/>
                    </a:solidFill>
                    <a:cs typeface="Arial" charset="0"/>
                  </a:rPr>
                  <a:t>μικρό Κ, αλλά αυξημένη </a:t>
                </a:r>
                <a:r>
                  <a:rPr lang="el-GR" sz="2800" dirty="0" smtClean="0">
                    <a:solidFill>
                      <a:prstClr val="black"/>
                    </a:solidFill>
                    <a:cs typeface="Arial" charset="0"/>
                  </a:rPr>
                  <a:t>ισχύς εκπομπής.</a:t>
                </a:r>
              </a:p>
              <a:p>
                <a:pPr marL="1943100" lvl="2" indent="-457200" eaLnBrk="0" hangingPunct="0">
                  <a:spcBef>
                    <a:spcPts val="0"/>
                  </a:spcBef>
                  <a:spcAft>
                    <a:spcPts val="1200"/>
                  </a:spcAft>
                  <a:buClr>
                    <a:prstClr val="black">
                      <a:lumMod val="65000"/>
                      <a:lumOff val="35000"/>
                    </a:prstClr>
                  </a:buClr>
                  <a:buSzPct val="70000"/>
                  <a:buFont typeface="Wingdings 2" panose="05020102010507070707" pitchFamily="18" charset="2"/>
                  <a:buChar char="¢"/>
                </a:pPr>
                <a:r>
                  <a:rPr lang="el-GR" dirty="0" smtClean="0">
                    <a:solidFill>
                      <a:prstClr val="black"/>
                    </a:solidFill>
                    <a:cs typeface="Arial" charset="0"/>
                  </a:rPr>
                  <a:t>Μεγάλο </a:t>
                </a:r>
                <a:r>
                  <a:rPr lang="en-US" dirty="0">
                    <a:solidFill>
                      <a:prstClr val="black"/>
                    </a:solidFill>
                    <a:cs typeface="Arial" charset="0"/>
                  </a:rPr>
                  <a:t>n </a:t>
                </a:r>
                <a:r>
                  <a:rPr lang="el-GR" dirty="0">
                    <a:solidFill>
                      <a:prstClr val="black"/>
                    </a:solidFill>
                    <a:cs typeface="Arial" charset="0"/>
                  </a:rPr>
                  <a:t>σε αστικές </a:t>
                </a:r>
                <a:r>
                  <a:rPr lang="el-GR" dirty="0" smtClean="0">
                    <a:solidFill>
                      <a:prstClr val="black"/>
                    </a:solidFill>
                    <a:cs typeface="Arial" charset="0"/>
                  </a:rPr>
                  <a:t>περιοχές.</a:t>
                </a:r>
                <a:endParaRPr lang="en-US" dirty="0">
                  <a:solidFill>
                    <a:prstClr val="black"/>
                  </a:solidFill>
                  <a:cs typeface="Arial" charset="0"/>
                </a:endParaRPr>
              </a:p>
              <a:p>
                <a:pPr marL="1943100" lvl="2" indent="-457200" eaLnBrk="0" hangingPunct="0">
                  <a:spcBef>
                    <a:spcPts val="0"/>
                  </a:spcBef>
                  <a:buClr>
                    <a:prstClr val="black">
                      <a:lumMod val="65000"/>
                      <a:lumOff val="35000"/>
                    </a:prstClr>
                  </a:buClr>
                  <a:buSzPct val="70000"/>
                  <a:buFont typeface="Wingdings 2" panose="05020102010507070707" pitchFamily="18" charset="2"/>
                  <a:buChar char="¢"/>
                </a:pPr>
                <a:r>
                  <a:rPr lang="el-GR" dirty="0" smtClean="0">
                    <a:solidFill>
                      <a:prstClr val="black"/>
                    </a:solidFill>
                    <a:cs typeface="Arial" charset="0"/>
                  </a:rPr>
                  <a:t>Μικρό </a:t>
                </a:r>
                <a:r>
                  <a:rPr lang="en-US" dirty="0">
                    <a:solidFill>
                      <a:prstClr val="black"/>
                    </a:solidFill>
                    <a:cs typeface="Arial" charset="0"/>
                  </a:rPr>
                  <a:t>n </a:t>
                </a:r>
                <a:r>
                  <a:rPr lang="el-GR" dirty="0">
                    <a:solidFill>
                      <a:prstClr val="black"/>
                    </a:solidFill>
                    <a:cs typeface="Arial" charset="0"/>
                  </a:rPr>
                  <a:t>σε ημιαστικές και αγροτικές </a:t>
                </a:r>
                <a:r>
                  <a:rPr lang="el-GR" dirty="0" smtClean="0">
                    <a:solidFill>
                      <a:prstClr val="black"/>
                    </a:solidFill>
                    <a:cs typeface="Arial" charset="0"/>
                  </a:rPr>
                  <a:t>περιοχές.</a:t>
                </a:r>
                <a:endParaRPr lang="en-GB" dirty="0">
                  <a:solidFill>
                    <a:prstClr val="black"/>
                  </a:solidFill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blipFill rotWithShape="1">
                <a:blip r:embed="rId4"/>
                <a:stretch>
                  <a:fillRect l="-8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4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Συστήματα δύο διαστάσεων</a:t>
            </a:r>
            <a:r>
              <a:rPr lang="en-US" b="1" dirty="0" smtClean="0"/>
              <a:t> (2/</a:t>
            </a:r>
            <a:r>
              <a:rPr lang="el-GR" b="1" dirty="0" smtClean="0"/>
              <a:t>5</a:t>
            </a:r>
            <a:r>
              <a:rPr lang="en-US" b="1" dirty="0" smtClean="0"/>
              <a:t>)</a:t>
            </a:r>
            <a:endParaRPr lang="el-GR" dirty="0"/>
          </a:p>
        </p:txBody>
      </p:sp>
      <p:pic>
        <p:nvPicPr>
          <p:cNvPr id="6" name="Θέση περιεχομένου 1" descr="Εικόνα του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" y="1600200"/>
            <a:ext cx="7726153" cy="474139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l-GR" sz="2400" dirty="0" smtClean="0"/>
              <a:t>Ο αναγνώστης να μπορεί να:</a:t>
            </a:r>
          </a:p>
          <a:p>
            <a:pPr marL="857250" lvl="1" indent="-457200">
              <a:spcBef>
                <a:spcPct val="0"/>
              </a:spcBef>
              <a:buFont typeface="Calibri" pitchFamily="34" charset="0"/>
              <a:buAutoNum type="arabicParenR"/>
            </a:pPr>
            <a:r>
              <a:rPr lang="el-GR" sz="2000" dirty="0" smtClean="0"/>
              <a:t>κατανέμει κανάλια σε κυψέλες,</a:t>
            </a:r>
          </a:p>
          <a:p>
            <a:pPr marL="857250" lvl="1" indent="-457200">
              <a:spcBef>
                <a:spcPct val="0"/>
              </a:spcBef>
              <a:buFont typeface="Calibri" pitchFamily="34" charset="0"/>
              <a:buAutoNum type="arabicParenR"/>
            </a:pPr>
            <a:r>
              <a:rPr lang="el-GR" sz="2000" dirty="0" smtClean="0"/>
              <a:t>υπολογίζει τον συντελεστή μείωσης της </a:t>
            </a:r>
            <a:r>
              <a:rPr lang="el-GR" sz="2000" dirty="0" err="1" smtClean="0"/>
              <a:t>ομοδιαυλικής</a:t>
            </a:r>
            <a:r>
              <a:rPr lang="el-GR" sz="2000" dirty="0" smtClean="0"/>
              <a:t> παρεμβολής,</a:t>
            </a:r>
          </a:p>
          <a:p>
            <a:pPr marL="857250" lvl="1" indent="-457200">
              <a:spcBef>
                <a:spcPct val="0"/>
              </a:spcBef>
              <a:buFont typeface="Calibri" pitchFamily="34" charset="0"/>
              <a:buAutoNum type="arabicParenR"/>
            </a:pPr>
            <a:r>
              <a:rPr lang="el-GR" sz="2000" dirty="0" smtClean="0"/>
              <a:t>υπολογίζει την </a:t>
            </a:r>
            <a:r>
              <a:rPr lang="el-GR" sz="2000" dirty="0" err="1" smtClean="0"/>
              <a:t>ομοδιαυλική</a:t>
            </a:r>
            <a:r>
              <a:rPr lang="el-GR" sz="2000" dirty="0" smtClean="0"/>
              <a:t> παρεμβολή σε μονοδιάστατα και δισδιάστατα συστήματα,</a:t>
            </a:r>
          </a:p>
          <a:p>
            <a:pPr marL="857250" lvl="1" indent="-457200">
              <a:spcBef>
                <a:spcPct val="0"/>
              </a:spcBef>
              <a:buFont typeface="Calibri" pitchFamily="34" charset="0"/>
              <a:buAutoNum type="arabicParenR"/>
            </a:pPr>
            <a:r>
              <a:rPr lang="el-GR" sz="2000" dirty="0" smtClean="0"/>
              <a:t>περιορίζει την </a:t>
            </a:r>
            <a:r>
              <a:rPr lang="el-GR" sz="2000" dirty="0" err="1" smtClean="0"/>
              <a:t>ομοδιαυλική</a:t>
            </a:r>
            <a:r>
              <a:rPr lang="el-GR" sz="2000" dirty="0" smtClean="0"/>
              <a:t> παρεμβολή στα </a:t>
            </a:r>
            <a:r>
              <a:rPr lang="el-GR" sz="2000" dirty="0" err="1" smtClean="0"/>
              <a:t>κυψελωτά</a:t>
            </a:r>
            <a:r>
              <a:rPr lang="el-GR" sz="2000" dirty="0" smtClean="0"/>
              <a:t> συστήματα κινητών επικοινωνιών</a:t>
            </a:r>
            <a:r>
              <a:rPr lang="el-GR" sz="2000" dirty="0"/>
              <a:t>,</a:t>
            </a:r>
            <a:endParaRPr lang="el-GR" sz="2000" dirty="0" smtClean="0"/>
          </a:p>
          <a:p>
            <a:pPr marL="857250" lvl="1" indent="-4572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000" dirty="0" err="1"/>
              <a:t>διαστασιολογεί</a:t>
            </a:r>
            <a:r>
              <a:rPr lang="el-GR" altLang="el-GR" sz="2000" dirty="0"/>
              <a:t> την παρεμβολή γειτονικών διαύλων,</a:t>
            </a:r>
          </a:p>
          <a:p>
            <a:pPr marL="857250" lvl="1" indent="-4572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000" dirty="0"/>
              <a:t>προσδιορίζει και αντιμετωπίζει το πρόβλημα της </a:t>
            </a:r>
            <a:r>
              <a:rPr lang="el-GR" altLang="el-GR" sz="2000" dirty="0" err="1"/>
              <a:t>ενδοδιαμόρφωσης</a:t>
            </a:r>
            <a:r>
              <a:rPr lang="el-GR" altLang="el-GR" sz="2000" dirty="0"/>
              <a:t>,</a:t>
            </a:r>
          </a:p>
          <a:p>
            <a:pPr marL="857250" lvl="1" indent="-4572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000" dirty="0"/>
              <a:t>αντιμετωπίζει την παρεμβολή λόγου κοντινού προς μακρινό άκρο,</a:t>
            </a:r>
          </a:p>
          <a:p>
            <a:pPr marL="857250" lvl="1" indent="-4572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000" dirty="0"/>
              <a:t>βελτιώνει την χωρητικότητα των </a:t>
            </a:r>
            <a:r>
              <a:rPr lang="el-GR" altLang="el-GR" sz="2000" dirty="0" err="1"/>
              <a:t>κυψελωτών</a:t>
            </a:r>
            <a:r>
              <a:rPr lang="el-GR" altLang="el-GR" sz="2000" dirty="0"/>
              <a:t> συστημάτων κινητών </a:t>
            </a:r>
            <a:r>
              <a:rPr lang="el-GR" altLang="el-GR" sz="2000" dirty="0" smtClean="0"/>
              <a:t>επικοινωνιών</a:t>
            </a:r>
            <a:r>
              <a:rPr lang="en-US" altLang="el-GR" sz="2000" dirty="0" smtClean="0"/>
              <a:t>,</a:t>
            </a:r>
            <a:endParaRPr lang="el-GR" altLang="el-GR" sz="2000" dirty="0"/>
          </a:p>
          <a:p>
            <a:pPr marL="857250" lvl="1" indent="-457200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000" dirty="0"/>
              <a:t>βελτιώνει την επίδοση </a:t>
            </a:r>
            <a:r>
              <a:rPr lang="el-GR" altLang="el-GR" sz="2000" dirty="0" smtClean="0"/>
              <a:t>των </a:t>
            </a:r>
            <a:r>
              <a:rPr lang="el-GR" altLang="el-GR" sz="2000" dirty="0" err="1"/>
              <a:t>κυψελωτών</a:t>
            </a:r>
            <a:r>
              <a:rPr lang="el-GR" altLang="el-GR" sz="2000" dirty="0"/>
              <a:t> συστημάτων κινητών επικοινωνιών με χρήση </a:t>
            </a:r>
            <a:r>
              <a:rPr lang="el-GR" altLang="el-GR" sz="2000" dirty="0" err="1"/>
              <a:t>μικροκυψελών</a:t>
            </a:r>
            <a:r>
              <a:rPr lang="el-GR" altLang="el-GR" sz="2000" dirty="0" smtClean="0"/>
              <a:t>.</a:t>
            </a:r>
            <a:endParaRPr lang="el-GR" alt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1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BC3520-886D-4AD6-81E5-3744564170EC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07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Συστήματα δύο διαστάσεων</a:t>
            </a:r>
            <a:r>
              <a:rPr lang="en-US" b="1" dirty="0" smtClean="0"/>
              <a:t> (</a:t>
            </a:r>
            <a:r>
              <a:rPr lang="el-GR" b="1" dirty="0" smtClean="0"/>
              <a:t>3</a:t>
            </a:r>
            <a:r>
              <a:rPr lang="en-US" b="1" dirty="0" smtClean="0"/>
              <a:t>/</a:t>
            </a:r>
            <a:r>
              <a:rPr lang="el-GR" b="1" dirty="0" smtClean="0"/>
              <a:t>5</a:t>
            </a:r>
            <a:r>
              <a:rPr lang="en-US" b="1" dirty="0" smtClean="0"/>
              <a:t>)</a:t>
            </a:r>
            <a:endParaRPr lang="el-GR" dirty="0"/>
          </a:p>
        </p:txBody>
      </p:sp>
      <p:pic>
        <p:nvPicPr>
          <p:cNvPr id="6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2362200"/>
            <a:ext cx="7829550" cy="279082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9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Συστήματα δύο διαστάσεων</a:t>
            </a:r>
            <a:r>
              <a:rPr lang="en-US" b="1" dirty="0" smtClean="0"/>
              <a:t> (</a:t>
            </a:r>
            <a:r>
              <a:rPr lang="el-GR" b="1" dirty="0" smtClean="0"/>
              <a:t>4</a:t>
            </a:r>
            <a:r>
              <a:rPr lang="en-US" b="1" dirty="0" smtClean="0"/>
              <a:t>/</a:t>
            </a:r>
            <a:r>
              <a:rPr lang="el-GR" b="1" dirty="0" smtClean="0"/>
              <a:t>5</a:t>
            </a:r>
            <a:r>
              <a:rPr lang="en-US" b="1" dirty="0" smtClean="0"/>
              <a:t>)</a:t>
            </a:r>
            <a:endParaRPr lang="el-GR" dirty="0"/>
          </a:p>
        </p:txBody>
      </p:sp>
      <p:pic>
        <p:nvPicPr>
          <p:cNvPr id="6" name="Θέση περιεχομένου 1" descr="Εικόνα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577" y="1600200"/>
            <a:ext cx="4688623" cy="471520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1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Συστήματα δύο διαστάσεων</a:t>
            </a:r>
            <a:r>
              <a:rPr lang="en-US" b="1" dirty="0" smtClean="0"/>
              <a:t> (</a:t>
            </a:r>
            <a:r>
              <a:rPr lang="el-GR" b="1" dirty="0"/>
              <a:t>5</a:t>
            </a:r>
            <a:r>
              <a:rPr lang="en-US" b="1" dirty="0" smtClean="0"/>
              <a:t>/</a:t>
            </a:r>
            <a:r>
              <a:rPr lang="el-GR" b="1" dirty="0" smtClean="0"/>
              <a:t>5</a:t>
            </a:r>
            <a:r>
              <a:rPr lang="en-US" b="1" dirty="0" smtClean="0"/>
              <a:t>)</a:t>
            </a:r>
            <a:endParaRPr lang="el-GR" dirty="0"/>
          </a:p>
        </p:txBody>
      </p:sp>
      <p:pic>
        <p:nvPicPr>
          <p:cNvPr id="6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57" y="2057400"/>
            <a:ext cx="7080943" cy="317103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2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Παράδειγμα Γ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 fontAlgn="base">
              <a:spcBef>
                <a:spcPts val="0"/>
              </a:spcBef>
              <a:spcAft>
                <a:spcPct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err="1">
                <a:solidFill>
                  <a:prstClr val="black"/>
                </a:solidFill>
              </a:rPr>
              <a:t>Κυψελωτό</a:t>
            </a:r>
            <a:r>
              <a:rPr lang="el-GR" dirty="0">
                <a:solidFill>
                  <a:prstClr val="black"/>
                </a:solidFill>
              </a:rPr>
              <a:t> σύστημα χρησιμοποιεί 10 </a:t>
            </a:r>
            <a:r>
              <a:rPr lang="en-US" dirty="0" smtClean="0">
                <a:solidFill>
                  <a:prstClr val="black"/>
                </a:solidFill>
              </a:rPr>
              <a:t>MHz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ανά κατεύθυνση μετάδοσης. Οι σταθμοί βάσης χρησιμοποιούν ισοτροπικές κεραίες και </a:t>
            </a:r>
            <a:r>
              <a:rPr lang="en-US" dirty="0" smtClean="0">
                <a:solidFill>
                  <a:prstClr val="black"/>
                </a:solidFill>
              </a:rPr>
              <a:t>n=4.</a:t>
            </a:r>
            <a:endParaRPr lang="el-GR" dirty="0" smtClean="0">
              <a:solidFill>
                <a:prstClr val="black"/>
              </a:solidFill>
            </a:endParaRPr>
          </a:p>
          <a:p>
            <a:pPr marL="521208" lvl="0" indent="-521208" fontAlgn="base">
              <a:spcBef>
                <a:spcPts val="0"/>
              </a:spcBef>
              <a:spcAft>
                <a:spcPct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>
                <a:solidFill>
                  <a:prstClr val="black"/>
                </a:solidFill>
              </a:rPr>
              <a:t>Θεωρήστε </a:t>
            </a:r>
            <a:r>
              <a:rPr lang="el-GR" dirty="0">
                <a:solidFill>
                  <a:prstClr val="black"/>
                </a:solidFill>
              </a:rPr>
              <a:t>τη χειρότερη περίπτωση παρεμβολής στη ζεύξη καθόδου και υπολογίστε τον αριθμό των διαύλων ανά κυψέλη, όταν </a:t>
            </a:r>
            <a:r>
              <a:rPr lang="en-US" dirty="0">
                <a:solidFill>
                  <a:prstClr val="black"/>
                </a:solidFill>
              </a:rPr>
              <a:t>S/I = 13 dB </a:t>
            </a:r>
            <a:r>
              <a:rPr lang="el-GR" dirty="0">
                <a:solidFill>
                  <a:prstClr val="black"/>
                </a:solidFill>
              </a:rPr>
              <a:t>και </a:t>
            </a:r>
            <a:r>
              <a:rPr lang="en-US" dirty="0">
                <a:solidFill>
                  <a:prstClr val="black"/>
                </a:solidFill>
              </a:rPr>
              <a:t>W=50 </a:t>
            </a:r>
            <a:r>
              <a:rPr lang="en-US" dirty="0" smtClean="0">
                <a:solidFill>
                  <a:prstClr val="black"/>
                </a:solidFill>
              </a:rPr>
              <a:t>kHz.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27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Περιορισμός της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l-GR" b="1" dirty="0" err="1" smtClean="0"/>
              <a:t>ομοδιαυλικής</a:t>
            </a:r>
            <a:r>
              <a:rPr lang="el-GR" b="1" dirty="0" smtClean="0"/>
              <a:t> παρεμβολής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Αύξηση του Κ</a:t>
            </a:r>
            <a:r>
              <a:rPr lang="en-US" dirty="0" smtClean="0"/>
              <a:t>.</a:t>
            </a:r>
            <a:endParaRPr lang="el-GR" dirty="0" smtClean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Συνετή επιλογή στην κατανομή διαύλων</a:t>
            </a:r>
            <a:r>
              <a:rPr lang="en-US" dirty="0" smtClean="0"/>
              <a:t>.</a:t>
            </a:r>
            <a:endParaRPr lang="el-GR" dirty="0" smtClean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Χρησιμοποίηση </a:t>
            </a:r>
            <a:r>
              <a:rPr lang="el-GR" dirty="0" err="1" smtClean="0"/>
              <a:t>κατευθυντικών</a:t>
            </a:r>
            <a:r>
              <a:rPr lang="el-GR" dirty="0" smtClean="0"/>
              <a:t> κεραιών</a:t>
            </a:r>
            <a:r>
              <a:rPr lang="en-US" dirty="0" smtClean="0"/>
              <a:t>.</a:t>
            </a:r>
            <a:endParaRPr lang="el-GR" dirty="0" smtClean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Χρησιμοποίηση </a:t>
            </a:r>
            <a:r>
              <a:rPr lang="el-GR" dirty="0" err="1" smtClean="0"/>
              <a:t>κατευθυντικών</a:t>
            </a:r>
            <a:r>
              <a:rPr lang="el-GR" dirty="0" smtClean="0"/>
              <a:t> κεραιών σε συνδυασμό με την κατανομή διαύλων</a:t>
            </a:r>
            <a:r>
              <a:rPr lang="en-US" dirty="0" smtClean="0"/>
              <a:t>.</a:t>
            </a:r>
            <a:endParaRPr lang="el-GR" dirty="0" smtClean="0"/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Χρησιμοποίηση διαφορικής λήψης</a:t>
            </a:r>
            <a:r>
              <a:rPr lang="en-US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61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+mn-lt"/>
              </a:rPr>
              <a:t>Χρήση </a:t>
            </a:r>
            <a:r>
              <a:rPr lang="el-GR" b="1" dirty="0" err="1" smtClean="0">
                <a:latin typeface="+mn-lt"/>
              </a:rPr>
              <a:t>κατευθυντικών</a:t>
            </a:r>
            <a:r>
              <a:rPr lang="el-GR" b="1" dirty="0" smtClean="0">
                <a:latin typeface="+mn-lt"/>
              </a:rPr>
              <a:t> κεραιών </a:t>
            </a:r>
            <a:br>
              <a:rPr lang="el-GR" b="1" dirty="0" smtClean="0">
                <a:latin typeface="+mn-lt"/>
              </a:rPr>
            </a:br>
            <a:r>
              <a:rPr lang="el-GR" b="1" dirty="0" smtClean="0">
                <a:latin typeface="+mn-lt"/>
              </a:rPr>
              <a:t>(1 από 4)</a:t>
            </a:r>
            <a:endParaRPr lang="el-GR" dirty="0">
              <a:latin typeface="+mn-lt"/>
            </a:endParaRPr>
          </a:p>
        </p:txBody>
      </p:sp>
      <p:pic>
        <p:nvPicPr>
          <p:cNvPr id="6" name="Θέση περιεχομένου 1" descr="Εικόνα της λήψης σήματος κινητού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76" y="1600200"/>
            <a:ext cx="4550824" cy="470543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6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Χρήση </a:t>
            </a:r>
            <a:r>
              <a:rPr lang="el-GR" b="1" dirty="0" err="1"/>
              <a:t>κατευθυντικών</a:t>
            </a:r>
            <a:r>
              <a:rPr lang="el-GR" b="1" dirty="0"/>
              <a:t> κεραιών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4)</a:t>
            </a:r>
            <a:endParaRPr lang="el-GR" dirty="0"/>
          </a:p>
        </p:txBody>
      </p:sp>
      <p:pic>
        <p:nvPicPr>
          <p:cNvPr id="6" name="Θέση περιεχομένου 1" descr="Εικόνα συστήματος με τους τύπου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148551" cy="46482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7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Χρήση </a:t>
            </a:r>
            <a:r>
              <a:rPr lang="el-GR" b="1" dirty="0" err="1" smtClean="0"/>
              <a:t>κατευθυντικών</a:t>
            </a:r>
            <a:r>
              <a:rPr lang="el-GR" b="1" dirty="0" smtClean="0"/>
              <a:t> κεραιών </a:t>
            </a:r>
            <a:br>
              <a:rPr lang="el-GR" b="1" dirty="0" smtClean="0"/>
            </a:br>
            <a:r>
              <a:rPr lang="el-GR" b="1" dirty="0" smtClean="0"/>
              <a:t>(3 από 4)</a:t>
            </a:r>
            <a:endParaRPr lang="el-GR" dirty="0"/>
          </a:p>
        </p:txBody>
      </p:sp>
      <p:pic>
        <p:nvPicPr>
          <p:cNvPr id="6" name="Θέση περιεχομένου 1" descr="Εικόνα του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00200"/>
            <a:ext cx="4550824" cy="470543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88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Χρήση </a:t>
            </a:r>
            <a:r>
              <a:rPr lang="el-GR" b="1" dirty="0" err="1" smtClean="0"/>
              <a:t>κατευθυντικών</a:t>
            </a:r>
            <a:r>
              <a:rPr lang="el-GR" b="1" dirty="0" smtClean="0"/>
              <a:t> κεραιών </a:t>
            </a:r>
            <a:br>
              <a:rPr lang="el-GR" b="1" dirty="0" smtClean="0"/>
            </a:br>
            <a:r>
              <a:rPr lang="el-GR" b="1" dirty="0" smtClean="0"/>
              <a:t>(4 από 4)</a:t>
            </a:r>
            <a:endParaRPr lang="el-GR" dirty="0"/>
          </a:p>
        </p:txBody>
      </p:sp>
      <p:pic>
        <p:nvPicPr>
          <p:cNvPr id="8" name="Θέση περιεχομένου 1" descr="Εικόνα συστήματος με τους τύπου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68" y="1600200"/>
            <a:ext cx="7934263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311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el-GR" altLang="el-GR" sz="4000" b="1" dirty="0">
                <a:solidFill>
                  <a:prstClr val="black"/>
                </a:solidFill>
                <a:ea typeface="+mn-ea"/>
                <a:cs typeface="Arial" charset="0"/>
              </a:rPr>
              <a:t>Παρεμβολές γειτονικών διαύλων </a:t>
            </a:r>
            <a:r>
              <a:rPr lang="el-GR" altLang="el-GR" sz="4000" b="1" dirty="0" smtClean="0">
                <a:solidFill>
                  <a:prstClr val="black"/>
                </a:solidFill>
                <a:ea typeface="+mn-ea"/>
                <a:cs typeface="Arial" charset="0"/>
              </a:rPr>
              <a:t/>
            </a:r>
            <a:br>
              <a:rPr lang="el-GR" altLang="el-GR" sz="4000" b="1" dirty="0" smtClean="0">
                <a:solidFill>
                  <a:prstClr val="black"/>
                </a:solidFill>
                <a:ea typeface="+mn-ea"/>
                <a:cs typeface="Arial" charset="0"/>
              </a:rPr>
            </a:br>
            <a:r>
              <a:rPr lang="el-GR" altLang="el-GR" sz="4000" b="1" dirty="0" smtClean="0">
                <a:solidFill>
                  <a:prstClr val="black"/>
                </a:solidFill>
                <a:ea typeface="+mn-ea"/>
                <a:cs typeface="Arial" charset="0"/>
              </a:rPr>
              <a:t>(1</a:t>
            </a:r>
            <a:r>
              <a:rPr lang="en-US" altLang="el-GR" sz="4000" b="1" dirty="0" smtClean="0">
                <a:solidFill>
                  <a:prstClr val="black"/>
                </a:solidFill>
                <a:ea typeface="+mn-ea"/>
                <a:cs typeface="Arial" charset="0"/>
              </a:rPr>
              <a:t> </a:t>
            </a:r>
            <a:r>
              <a:rPr lang="el-GR" altLang="el-GR" sz="4000" b="1" dirty="0" smtClean="0">
                <a:solidFill>
                  <a:prstClr val="black"/>
                </a:solidFill>
                <a:ea typeface="+mn-ea"/>
                <a:cs typeface="Arial" charset="0"/>
              </a:rPr>
              <a:t>από 6)</a:t>
            </a:r>
            <a:endParaRPr lang="el-GR" sz="4000" dirty="0"/>
          </a:p>
        </p:txBody>
      </p:sp>
      <p:sp>
        <p:nvSpPr>
          <p:cNvPr id="200706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Οι  παρεμβολές από γειτονικούς διαύλους, προέρχονται  από τη μερική επικάλυψη της φασματικής πυκνότητας ισχύος, του επιθυμητού από ανεπιθύμητα σήματα.</a:t>
            </a: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Η επικάλυψη οφείλεται στην ατελή υλοποίηση των φίλτρων του δέκτη, που επιτρέπουν τη διαρροή φασματικής πυκνότητας ισχύος στο εύρος συχνοτήτων του διαύλου, από άλλους διαύλους της ίδιας κυψέλης.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/>
              <a:t>Το πρόβλημα γίνεται </a:t>
            </a:r>
            <a:r>
              <a:rPr lang="el-GR" altLang="el-GR" sz="2400" dirty="0" smtClean="0"/>
              <a:t>εντονότερο, </a:t>
            </a:r>
            <a:r>
              <a:rPr lang="el-GR" altLang="el-GR" sz="2400" dirty="0"/>
              <a:t>όταν ο χρήστης που χρησιμοποιεί γειτονικό δίαυλο βρίσκεται σε μικρή απόσταση από το δέκτη του χρήστη με τον επιθυμητό </a:t>
            </a:r>
            <a:r>
              <a:rPr lang="el-GR" altLang="el-GR" sz="2400" dirty="0" smtClean="0"/>
              <a:t>δίαυλο, </a:t>
            </a:r>
            <a:r>
              <a:rPr lang="el-GR" altLang="el-GR" sz="2400" dirty="0"/>
              <a:t>και η ισχύς της παρεμβολής είναι αυξημένη.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101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065B8D0-C8C2-40DE-8579-4CA263D4DEAB}" type="slidenum">
              <a:rPr lang="el-GR" sz="1400" b="0" smtClean="0">
                <a:cs typeface="+mn-cs"/>
              </a:rPr>
              <a:pPr algn="r">
                <a:defRPr/>
              </a:pPr>
              <a:t>39</a:t>
            </a:fld>
            <a:endParaRPr lang="el-GR" sz="1400" b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140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Περιεχόμενα ενότητας (1/2)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685800" y="1730375"/>
            <a:ext cx="77470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lnSpc>
                <a:spcPct val="90000"/>
              </a:lnSpc>
              <a:buFont typeface="+mj-lt"/>
              <a:buAutoNum type="arabicParenR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Κατανομή καναλιών σε κυψέλες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5" name="Θέση περιεχομένου 2">
            <a:hlinkClick r:id="rId5" action="ppaction://hlinksldjump" tooltip="Μετάβαση στη Διαφάνεια"/>
          </p:cNvPr>
          <p:cNvSpPr/>
          <p:nvPr/>
        </p:nvSpPr>
        <p:spPr bwMode="gray">
          <a:xfrm>
            <a:off x="685800" y="2286000"/>
            <a:ext cx="7747000" cy="998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2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Συντελεστής μείωσης της </a:t>
            </a:r>
            <a:r>
              <a:rPr lang="el-GR" altLang="el-GR" sz="2800" i="1" dirty="0" err="1" smtClean="0">
                <a:solidFill>
                  <a:srgbClr val="0169BF"/>
                </a:solidFill>
              </a:rPr>
              <a:t>ομοδιαυλικής</a:t>
            </a:r>
            <a:r>
              <a:rPr lang="el-GR" altLang="el-GR" sz="2800" i="1" dirty="0" smtClean="0">
                <a:solidFill>
                  <a:srgbClr val="0169BF"/>
                </a:solidFill>
              </a:rPr>
              <a:t> παρεμβολής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6149" name="Θέση περιεχομένου 3">
            <a:hlinkClick r:id="rId6" action="ppaction://hlinksldjump" tooltip="Μετάβαση στη Διαφάνεια"/>
          </p:cNvPr>
          <p:cNvSpPr txBox="1">
            <a:spLocks noChangeArrowheads="1"/>
          </p:cNvSpPr>
          <p:nvPr/>
        </p:nvSpPr>
        <p:spPr bwMode="auto">
          <a:xfrm>
            <a:off x="685800" y="3352800"/>
            <a:ext cx="7747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3"/>
            </a:pPr>
            <a:r>
              <a:rPr lang="el-GR" altLang="el-GR" sz="2800" i="1" dirty="0" err="1" smtClean="0">
                <a:solidFill>
                  <a:srgbClr val="0169BF"/>
                </a:solidFill>
              </a:rPr>
              <a:t>Ομοδιαυλική</a:t>
            </a:r>
            <a:r>
              <a:rPr lang="el-GR" altLang="el-GR" sz="2800" i="1" dirty="0" smtClean="0">
                <a:solidFill>
                  <a:srgbClr val="0169BF"/>
                </a:solidFill>
              </a:rPr>
              <a:t> παρεμβολή σε μονοδιάστατα συστήματα</a:t>
            </a:r>
            <a:endParaRPr lang="en-US" altLang="el-GR" sz="2800" i="1" dirty="0">
              <a:solidFill>
                <a:srgbClr val="0169BF"/>
              </a:solidFill>
            </a:endParaRPr>
          </a:p>
        </p:txBody>
      </p:sp>
      <p:sp>
        <p:nvSpPr>
          <p:cNvPr id="3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685800" y="4368800"/>
            <a:ext cx="7747000" cy="88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4"/>
            </a:pPr>
            <a:r>
              <a:rPr lang="el-GR" altLang="el-GR" sz="2800" i="1" dirty="0" err="1">
                <a:solidFill>
                  <a:srgbClr val="0169BF"/>
                </a:solidFill>
              </a:rPr>
              <a:t>Ομοδιαυλική</a:t>
            </a:r>
            <a:r>
              <a:rPr lang="el-GR" altLang="el-GR" sz="2800" i="1" dirty="0">
                <a:solidFill>
                  <a:srgbClr val="0169BF"/>
                </a:solidFill>
              </a:rPr>
              <a:t> παρεμβολή </a:t>
            </a:r>
            <a:r>
              <a:rPr lang="el-GR" altLang="el-GR" sz="2800" i="1" dirty="0" smtClean="0">
                <a:solidFill>
                  <a:srgbClr val="0169BF"/>
                </a:solidFill>
              </a:rPr>
              <a:t>σε </a:t>
            </a:r>
            <a:r>
              <a:rPr lang="el-GR" altLang="el-GR" sz="2800" i="1" dirty="0">
                <a:solidFill>
                  <a:srgbClr val="0169BF"/>
                </a:solidFill>
              </a:rPr>
              <a:t>συστήματα δύο διαστάσεων</a:t>
            </a:r>
            <a:endParaRPr lang="en-US" altLang="el-GR" sz="2800" i="1" dirty="0">
              <a:solidFill>
                <a:srgbClr val="0169BF"/>
              </a:solidFill>
            </a:endParaRPr>
          </a:p>
        </p:txBody>
      </p:sp>
      <p:sp>
        <p:nvSpPr>
          <p:cNvPr id="9" name="Θέση περιεχομένου 5">
            <a:hlinkClick r:id="rId8" action="ppaction://hlinksldjump" tooltip="Μετάβαση στη Διαφάνεια"/>
          </p:cNvPr>
          <p:cNvSpPr/>
          <p:nvPr/>
        </p:nvSpPr>
        <p:spPr>
          <a:xfrm>
            <a:off x="685800" y="5334000"/>
            <a:ext cx="7747000" cy="88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5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Μέθοδοι περιορισμού της </a:t>
            </a:r>
            <a:r>
              <a:rPr lang="el-GR" altLang="el-GR" sz="2800" i="1" dirty="0" err="1" smtClean="0">
                <a:solidFill>
                  <a:srgbClr val="0169BF"/>
                </a:solidFill>
              </a:rPr>
              <a:t>ομοδιαυλικής</a:t>
            </a:r>
            <a:r>
              <a:rPr lang="el-GR" altLang="el-GR" sz="2800" i="1" dirty="0" smtClean="0">
                <a:solidFill>
                  <a:srgbClr val="0169BF"/>
                </a:solidFill>
              </a:rPr>
              <a:t> παρεμβολής</a:t>
            </a:r>
            <a:endParaRPr lang="en-US" altLang="el-GR" sz="2800" i="1" dirty="0">
              <a:solidFill>
                <a:srgbClr val="0169BF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13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z="1400" dirty="0" smtClean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51892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b="1" dirty="0">
                <a:solidFill>
                  <a:prstClr val="black"/>
                </a:solidFill>
              </a:rPr>
              <a:t>Παρεμβολές γειτονικών διαύλων </a:t>
            </a:r>
            <a:r>
              <a:rPr lang="el-GR" altLang="el-GR" sz="4000" b="1" dirty="0" smtClean="0">
                <a:solidFill>
                  <a:prstClr val="black"/>
                </a:solidFill>
              </a:rPr>
              <a:t/>
            </a:r>
            <a:br>
              <a:rPr lang="el-GR" altLang="el-GR" sz="4000" b="1" dirty="0" smtClean="0">
                <a:solidFill>
                  <a:prstClr val="black"/>
                </a:solidFill>
              </a:rPr>
            </a:br>
            <a:r>
              <a:rPr lang="el-GR" altLang="el-GR" sz="4000" b="1" dirty="0" smtClean="0">
                <a:solidFill>
                  <a:prstClr val="black"/>
                </a:solidFill>
                <a:cs typeface="Arial" charset="0"/>
              </a:rPr>
              <a:t>(2</a:t>
            </a:r>
            <a:r>
              <a:rPr lang="en-US" altLang="el-GR" sz="40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4000" b="1" dirty="0">
                <a:solidFill>
                  <a:prstClr val="black"/>
                </a:solidFill>
                <a:cs typeface="Arial" charset="0"/>
              </a:rPr>
              <a:t>από 6)</a:t>
            </a:r>
            <a:endParaRPr lang="el-GR" sz="4000" dirty="0"/>
          </a:p>
        </p:txBody>
      </p:sp>
      <p:pic>
        <p:nvPicPr>
          <p:cNvPr id="9" name="Θέση περιεχομένου 1" descr="Εικόνα με την επιθυμητή και πραγματική απόκριση του δέκτη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28998"/>
            <a:ext cx="8229600" cy="451940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77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b="1" dirty="0">
                <a:solidFill>
                  <a:prstClr val="black"/>
                </a:solidFill>
              </a:rPr>
              <a:t>Παρεμβολές γειτονικών διαύλων </a:t>
            </a:r>
            <a:r>
              <a:rPr lang="el-GR" altLang="el-GR" sz="4000" b="1" dirty="0" smtClean="0">
                <a:solidFill>
                  <a:prstClr val="black"/>
                </a:solidFill>
              </a:rPr>
              <a:t/>
            </a:r>
            <a:br>
              <a:rPr lang="el-GR" altLang="el-GR" sz="4000" b="1" dirty="0" smtClean="0">
                <a:solidFill>
                  <a:prstClr val="black"/>
                </a:solidFill>
              </a:rPr>
            </a:br>
            <a:r>
              <a:rPr lang="el-GR" altLang="el-GR" sz="4000" b="1" dirty="0" smtClean="0">
                <a:solidFill>
                  <a:prstClr val="black"/>
                </a:solidFill>
                <a:cs typeface="Arial" charset="0"/>
              </a:rPr>
              <a:t>(3</a:t>
            </a:r>
            <a:r>
              <a:rPr lang="en-US" altLang="el-GR" sz="40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4000" b="1" dirty="0">
                <a:solidFill>
                  <a:prstClr val="black"/>
                </a:solidFill>
                <a:cs typeface="Arial" charset="0"/>
              </a:rPr>
              <a:t>από 6)</a:t>
            </a:r>
            <a:endParaRPr lang="el-GR" sz="4000" dirty="0"/>
          </a:p>
        </p:txBody>
      </p:sp>
      <p:pic>
        <p:nvPicPr>
          <p:cNvPr id="8" name="Θέση περιεχομένου 1" descr="Εικόνα των επιθυμητών και παρεμβαλόμενων σημάτω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87739"/>
            <a:ext cx="8229600" cy="428446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3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b="1" dirty="0"/>
              <a:t>Παρεμβολές γειτονικών διαύλων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>
                <a:solidFill>
                  <a:prstClr val="black"/>
                </a:solidFill>
                <a:cs typeface="Arial" charset="0"/>
              </a:rPr>
              <a:t>(4</a:t>
            </a:r>
            <a:r>
              <a:rPr lang="en-US" altLang="el-GR" sz="40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4000" b="1" dirty="0">
                <a:solidFill>
                  <a:prstClr val="black"/>
                </a:solidFill>
                <a:cs typeface="Arial" charset="0"/>
              </a:rPr>
              <a:t>από 6)</a:t>
            </a:r>
            <a:endParaRPr lang="el-G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521208" lvl="0" indent="-521208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altLang="el-GR" sz="2400" dirty="0" smtClean="0"/>
                  <a:t>Επιθυμούμε </a:t>
                </a:r>
                <a:r>
                  <a:rPr lang="el-GR" altLang="el-GR" sz="2400" dirty="0"/>
                  <a:t>να μην παρεμβάλλει το σήμα του πλησιέστερα προς το σταθμό βάσης κινητού (ισχυρότερο στον ΣΒ</a:t>
                </a:r>
                <a:r>
                  <a:rPr lang="el-GR" altLang="el-GR" sz="2400" dirty="0" smtClean="0"/>
                  <a:t>), </a:t>
                </a:r>
                <a:r>
                  <a:rPr lang="el-GR" altLang="el-GR" sz="2400" dirty="0"/>
                  <a:t>σε εκείνο του </a:t>
                </a:r>
                <a:r>
                  <a:rPr lang="el-GR" altLang="el-GR" sz="2400" dirty="0" smtClean="0"/>
                  <a:t>απομακρυσμένου.</a:t>
                </a:r>
              </a:p>
              <a:p>
                <a:pPr marL="521208" lvl="0" indent="-521208">
                  <a:spcBef>
                    <a:spcPts val="0"/>
                  </a:spcBef>
                  <a:spcAft>
                    <a:spcPts val="24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altLang="el-GR" sz="2400" dirty="0" smtClean="0"/>
                  <a:t>Θα </a:t>
                </a:r>
                <a:r>
                  <a:rPr lang="el-GR" altLang="el-GR" sz="2400" dirty="0"/>
                  <a:t>πρέπει η εξασθένηση του πλησιέστερου </a:t>
                </a:r>
                <a:r>
                  <a:rPr lang="el-GR" altLang="el-GR" sz="2400" dirty="0" smtClean="0"/>
                  <a:t>κινητού, </a:t>
                </a:r>
                <a:r>
                  <a:rPr lang="el-GR" altLang="el-GR" sz="2400" dirty="0"/>
                  <a:t>λόγω απόστασης </a:t>
                </a:r>
                <a:r>
                  <a:rPr lang="el-GR" altLang="el-GR" sz="2400" dirty="0" smtClean="0"/>
                  <a:t>συχνότητας, </a:t>
                </a:r>
                <a:r>
                  <a:rPr lang="el-GR" altLang="el-GR" sz="2400" dirty="0"/>
                  <a:t>να είναι τουλάχιστον ίση με την επιπρόσθετη εξασθένηση του απομακρυσμένου </a:t>
                </a:r>
                <a:r>
                  <a:rPr lang="el-GR" altLang="el-GR" sz="2400" dirty="0" smtClean="0"/>
                  <a:t>κινητού, </a:t>
                </a:r>
                <a:r>
                  <a:rPr lang="el-GR" altLang="el-GR" sz="2400" dirty="0"/>
                  <a:t>λόγω της απόστασής του </a:t>
                </a:r>
                <a:r>
                  <a:rPr lang="el-GR" altLang="el-GR" sz="2400" dirty="0" smtClean="0"/>
                  <a:t>από </a:t>
                </a:r>
                <a:r>
                  <a:rPr lang="el-GR" altLang="el-GR" sz="2400" dirty="0"/>
                  <a:t>τον σταθμό βάσης</a:t>
                </a:r>
                <a:r>
                  <a:rPr lang="el-GR" altLang="el-GR" sz="2400" dirty="0" smtClean="0"/>
                  <a:t>.</a:t>
                </a:r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altLang="el-GR" sz="2800" dirty="0"/>
                  <a:t>Αν  </a:t>
                </a:r>
                <a:r>
                  <a:rPr lang="en-US" altLang="el-GR" sz="2800" i="1" dirty="0"/>
                  <a:t>A</a:t>
                </a:r>
                <a:r>
                  <a:rPr lang="en-US" altLang="el-GR" sz="2800" baseline="-25000" dirty="0"/>
                  <a:t>s</a:t>
                </a:r>
                <a:r>
                  <a:rPr lang="en-US" altLang="el-GR" sz="2800" dirty="0"/>
                  <a:t> = </a:t>
                </a:r>
                <a:r>
                  <a:rPr lang="en-US" altLang="el-GR" sz="2800" i="1" dirty="0" smtClean="0"/>
                  <a:t>A</a:t>
                </a:r>
                <a:r>
                  <a:rPr lang="en-US" altLang="el-GR" sz="2800" baseline="-25000" dirty="0" smtClean="0"/>
                  <a:t>d</a:t>
                </a:r>
                <a:r>
                  <a:rPr lang="el-GR" altLang="el-GR" sz="2800" dirty="0" smtClean="0"/>
                  <a:t>, </a:t>
                </a:r>
                <a:r>
                  <a:rPr lang="en-US" altLang="el-GR" sz="2400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el-GR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altLang="el-GR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altLang="el-GR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altLang="el-GR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l-GR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altLang="el-GR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l-GR" altLang="el-GR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l-GR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altLang="el-GR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el-GR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altLang="el-GR" b="0" i="1" smtClean="0">
                        <a:latin typeface="Cambria Math"/>
                      </a:rPr>
                      <m:t>= </m:t>
                    </m:r>
                    <m:sSup>
                      <m:sSupPr>
                        <m:ctrlPr>
                          <a:rPr lang="en-US" altLang="el-GR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el-GR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el-GR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el-GR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l-GR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el-GR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el-GR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l-GR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el-GR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type m:val="lin"/>
                            <m:ctrlPr>
                              <a:rPr lang="en-US" altLang="el-GR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l-GR" b="0" i="1" smtClean="0">
                                <a:latin typeface="Cambria Math"/>
                              </a:rPr>
                              <m:t>𝑀</m:t>
                            </m:r>
                          </m:num>
                          <m:den>
                            <m:r>
                              <a:rPr lang="en-US" altLang="el-GR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n-GB" altLang="el-GR" dirty="0"/>
              </a:p>
              <a:p>
                <a:pPr marL="521208" lvl="0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endParaRPr lang="el-GR" altLang="el-GR" sz="2400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078" r="-4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67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Παρεμβολές γειτονικών διαύλων </a:t>
            </a:r>
            <a:br>
              <a:rPr lang="el-GR" altLang="el-GR" b="1" dirty="0"/>
            </a:br>
            <a:r>
              <a:rPr lang="el-GR" altLang="el-GR" b="1" dirty="0" smtClean="0">
                <a:solidFill>
                  <a:prstClr val="black"/>
                </a:solidFill>
                <a:cs typeface="Arial" charset="0"/>
              </a:rPr>
              <a:t>(</a:t>
            </a:r>
            <a:r>
              <a:rPr lang="el-GR" altLang="el-GR" b="1" dirty="0">
                <a:solidFill>
                  <a:prstClr val="black"/>
                </a:solidFill>
                <a:cs typeface="Arial" charset="0"/>
              </a:rPr>
              <a:t>5</a:t>
            </a:r>
            <a:r>
              <a:rPr lang="en-US" altLang="el-GR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b="1" dirty="0">
                <a:solidFill>
                  <a:prstClr val="black"/>
                </a:solidFill>
                <a:cs typeface="Arial" charset="0"/>
              </a:rPr>
              <a:t>από 6)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spcBef>
                    <a:spcPts val="0"/>
                  </a:spcBef>
                  <a:spcAft>
                    <a:spcPts val="24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0033CC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33CC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33CC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33CC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33CC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33CC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33CC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solidFill>
                                <a:srgbClr val="0033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0033CC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srgbClr val="0033CC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type m:val="lin"/>
                              <m:ctrlPr>
                                <a:rPr lang="en-US" b="0" i="1" smtClean="0">
                                  <a:solidFill>
                                    <a:srgbClr val="0033CC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rgbClr val="0033CC"/>
                                  </a:solidFill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b="0" i="1" smtClean="0">
                                  <a:solidFill>
                                    <a:srgbClr val="0033CC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rgbClr val="0033CC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spcBef>
                    <a:spcPts val="0"/>
                  </a:spcBef>
                  <a:spcAft>
                    <a:spcPts val="2400"/>
                  </a:spcAft>
                  <a:buNone/>
                </a:pPr>
                <a:r>
                  <a:rPr lang="el-GR" altLang="el-GR" dirty="0"/>
                  <a:t>Απόσταση </a:t>
                </a:r>
                <a:r>
                  <a:rPr lang="el-GR" altLang="el-GR" dirty="0" smtClean="0"/>
                  <a:t>διαύλων</a:t>
                </a:r>
                <a:r>
                  <a:rPr lang="en-US" altLang="el-GR" dirty="0" smtClean="0"/>
                  <a:t>	</a:t>
                </a:r>
                <a14:m>
                  <m:oMath xmlns:m="http://schemas.openxmlformats.org/officeDocument/2006/math">
                    <m:r>
                      <a:rPr lang="en-US" altLang="el-GR" b="0" i="1" smtClean="0">
                        <a:solidFill>
                          <a:srgbClr val="0033CC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altLang="el-GR" b="0" i="1" smtClean="0">
                            <a:solidFill>
                              <a:srgbClr val="0033CC"/>
                            </a:solidFill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altLang="el-GR" b="0" i="1" smtClean="0">
                                <a:solidFill>
                                  <a:srgbClr val="0033CC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el-GR" b="0" i="1" smtClean="0">
                                    <a:solidFill>
                                      <a:srgbClr val="0033CC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el-GR" b="0" i="1" smtClean="0">
                                    <a:solidFill>
                                      <a:srgbClr val="0033CC"/>
                                    </a:solidFill>
                                    <a:latin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el-GR" b="0" i="1" smtClean="0">
                                    <a:solidFill>
                                      <a:srgbClr val="0033CC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el-GR" b="0" i="1" smtClean="0">
                                <a:solidFill>
                                  <a:srgbClr val="0033CC"/>
                                </a:solidFill>
                                <a:latin typeface="Cambria Math"/>
                              </a:rPr>
                              <m:t> − </m:t>
                            </m:r>
                            <m:sSub>
                              <m:sSubPr>
                                <m:ctrlPr>
                                  <a:rPr lang="en-US" altLang="el-GR" b="0" i="1" smtClean="0">
                                    <a:solidFill>
                                      <a:srgbClr val="0033CC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el-GR" b="0" i="1" smtClean="0">
                                    <a:solidFill>
                                      <a:srgbClr val="0033CC"/>
                                    </a:solidFill>
                                    <a:latin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el-GR" b="0" i="1" smtClean="0">
                                    <a:solidFill>
                                      <a:srgbClr val="0033CC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el-GR" b="0" i="1" smtClean="0">
                            <a:solidFill>
                              <a:srgbClr val="0033CC"/>
                            </a:solidFill>
                            <a:latin typeface="Cambria Math"/>
                          </a:rPr>
                          <m:t>𝑊</m:t>
                        </m:r>
                      </m:den>
                    </m:f>
                  </m:oMath>
                </a14:m>
                <a:endParaRPr lang="en-GB" altLang="el-GR" sz="4000" dirty="0"/>
              </a:p>
              <a:p>
                <a:pPr marL="0" indent="0">
                  <a:buNone/>
                </a:pPr>
                <a:r>
                  <a:rPr lang="el-GR" altLang="el-GR" sz="2800" dirty="0"/>
                  <a:t>Η παρεμβολή λόγω γεωγραφικής θέσης μπορεί να </a:t>
                </a:r>
                <a:r>
                  <a:rPr lang="el-GR" altLang="el-GR" sz="2800" dirty="0" smtClean="0"/>
                  <a:t>περιοριστεί</a:t>
                </a:r>
                <a:r>
                  <a:rPr lang="en-US" altLang="el-GR" sz="2800" dirty="0" smtClean="0"/>
                  <a:t>,</a:t>
                </a:r>
                <a:r>
                  <a:rPr lang="el-GR" altLang="el-GR" sz="2800" dirty="0" smtClean="0"/>
                  <a:t> </a:t>
                </a:r>
                <a:r>
                  <a:rPr lang="el-GR" altLang="el-GR" sz="2800" dirty="0"/>
                  <a:t>αν απομακρύνουμε τους διαύλους στην περιοχή των συχνοτήτων</a:t>
                </a:r>
                <a:r>
                  <a:rPr lang="el-GR" altLang="el-GR" sz="2800" dirty="0" smtClean="0"/>
                  <a:t>.</a:t>
                </a:r>
                <a:endParaRPr lang="el-GR" altLang="el-GR" sz="2800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49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b="1" dirty="0"/>
              <a:t>Παρεμβολές γειτονικών διαύλων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>
                <a:solidFill>
                  <a:prstClr val="black"/>
                </a:solidFill>
                <a:cs typeface="Arial" charset="0"/>
              </a:rPr>
              <a:t>(6</a:t>
            </a:r>
            <a:r>
              <a:rPr lang="en-US" altLang="el-GR" sz="40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altLang="el-GR" sz="4000" b="1" dirty="0">
                <a:solidFill>
                  <a:prstClr val="black"/>
                </a:solidFill>
                <a:cs typeface="Arial" charset="0"/>
              </a:rPr>
              <a:t>από 6)</a:t>
            </a:r>
            <a:endParaRPr lang="el-GR" sz="4000" dirty="0"/>
          </a:p>
        </p:txBody>
      </p:sp>
      <p:pic>
        <p:nvPicPr>
          <p:cNvPr id="6" name="Θέση περιεχομένου 1" descr="Εικόνα γραφή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676400"/>
            <a:ext cx="4896246" cy="465229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44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84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Ενδοδιαμόρφωση</a:t>
            </a:r>
            <a:r>
              <a:rPr lang="en-US" altLang="el-GR" b="1" dirty="0"/>
              <a:t> (</a:t>
            </a:r>
            <a:r>
              <a:rPr lang="en-US" altLang="el-GR" b="1" dirty="0" smtClean="0"/>
              <a:t>1</a:t>
            </a:r>
            <a:r>
              <a:rPr lang="el-GR" altLang="el-GR" b="1" dirty="0" smtClean="0"/>
              <a:t> από 2</a:t>
            </a:r>
            <a:r>
              <a:rPr lang="en-US" alt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>
                <a:solidFill>
                  <a:prstClr val="black"/>
                </a:solidFill>
              </a:rPr>
              <a:t>Είναι </a:t>
            </a:r>
            <a:r>
              <a:rPr lang="el-GR" altLang="el-GR" sz="2400" dirty="0">
                <a:solidFill>
                  <a:prstClr val="black"/>
                </a:solidFill>
              </a:rPr>
              <a:t>αποτέλεσμα μη γραμμικών διαδικασιών στον </a:t>
            </a:r>
            <a:r>
              <a:rPr lang="el-GR" altLang="el-GR" sz="2400" dirty="0" smtClean="0">
                <a:solidFill>
                  <a:prstClr val="black"/>
                </a:solidFill>
              </a:rPr>
              <a:t>πομποδέκτη</a:t>
            </a:r>
            <a:r>
              <a:rPr lang="en-US" altLang="el-GR" sz="2400" dirty="0" smtClean="0">
                <a:solidFill>
                  <a:prstClr val="black"/>
                </a:solidFill>
              </a:rPr>
              <a:t>.</a:t>
            </a: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>
                <a:solidFill>
                  <a:prstClr val="black"/>
                </a:solidFill>
              </a:rPr>
              <a:t>Διέλευση </a:t>
            </a:r>
            <a:r>
              <a:rPr lang="el-GR" altLang="el-GR" sz="2400" dirty="0">
                <a:solidFill>
                  <a:prstClr val="black"/>
                </a:solidFill>
              </a:rPr>
              <a:t>από μη-γραμμικό </a:t>
            </a:r>
            <a:r>
              <a:rPr lang="el-GR" altLang="el-GR" sz="2400" dirty="0" smtClean="0">
                <a:solidFill>
                  <a:prstClr val="black"/>
                </a:solidFill>
              </a:rPr>
              <a:t>ενισχυτή</a:t>
            </a:r>
            <a:r>
              <a:rPr lang="en-US" altLang="el-GR" sz="2400" dirty="0" smtClean="0">
                <a:solidFill>
                  <a:prstClr val="black"/>
                </a:solidFill>
              </a:rPr>
              <a:t>.</a:t>
            </a: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>
                <a:solidFill>
                  <a:prstClr val="black"/>
                </a:solidFill>
              </a:rPr>
              <a:t>Σε </a:t>
            </a:r>
            <a:r>
              <a:rPr lang="el-GR" altLang="el-GR" sz="2400" dirty="0">
                <a:solidFill>
                  <a:prstClr val="black"/>
                </a:solidFill>
              </a:rPr>
              <a:t>συστήματα στενής </a:t>
            </a:r>
            <a:r>
              <a:rPr lang="el-GR" altLang="el-GR" sz="2400" dirty="0" smtClean="0">
                <a:solidFill>
                  <a:prstClr val="black"/>
                </a:solidFill>
              </a:rPr>
              <a:t>ζώνης</a:t>
            </a:r>
            <a:r>
              <a:rPr lang="el-GR" altLang="el-GR" sz="2400" dirty="0">
                <a:solidFill>
                  <a:prstClr val="black"/>
                </a:solidFill>
              </a:rPr>
              <a:t>,</a:t>
            </a:r>
            <a:r>
              <a:rPr lang="el-GR" altLang="el-GR" sz="2400" dirty="0" smtClean="0">
                <a:solidFill>
                  <a:prstClr val="black"/>
                </a:solidFill>
              </a:rPr>
              <a:t> </a:t>
            </a:r>
            <a:r>
              <a:rPr lang="el-GR" altLang="el-GR" sz="2400" dirty="0">
                <a:solidFill>
                  <a:prstClr val="black"/>
                </a:solidFill>
              </a:rPr>
              <a:t>τα προϊόντα </a:t>
            </a:r>
            <a:r>
              <a:rPr lang="el-GR" altLang="el-GR" sz="2400" dirty="0" err="1">
                <a:solidFill>
                  <a:prstClr val="black"/>
                </a:solidFill>
              </a:rPr>
              <a:t>ενδοδιαμόρφωσης</a:t>
            </a:r>
            <a:r>
              <a:rPr lang="el-GR" altLang="el-GR" sz="2400" dirty="0">
                <a:solidFill>
                  <a:prstClr val="black"/>
                </a:solidFill>
              </a:rPr>
              <a:t> περιττής τάξης βρίσκονται κοντά ή μέσα στην αρχική </a:t>
            </a:r>
            <a:r>
              <a:rPr lang="el-GR" altLang="el-GR" sz="2400" dirty="0" smtClean="0">
                <a:solidFill>
                  <a:prstClr val="black"/>
                </a:solidFill>
              </a:rPr>
              <a:t>ζώνη</a:t>
            </a:r>
            <a:r>
              <a:rPr lang="en-US" altLang="el-GR" sz="2400" dirty="0" smtClean="0">
                <a:solidFill>
                  <a:prstClr val="black"/>
                </a:solidFill>
              </a:rPr>
              <a:t>.</a:t>
            </a: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l-GR" sz="2400" dirty="0" smtClean="0">
                <a:solidFill>
                  <a:prstClr val="black"/>
                </a:solidFill>
              </a:rPr>
              <a:t>2f1-f2</a:t>
            </a:r>
            <a:r>
              <a:rPr lang="en-US" altLang="el-GR" sz="2400" dirty="0">
                <a:solidFill>
                  <a:prstClr val="black"/>
                </a:solidFill>
              </a:rPr>
              <a:t>, 2f2-f1, 3f1-2f2, </a:t>
            </a:r>
            <a:r>
              <a:rPr lang="el-GR" altLang="el-GR" sz="2400" dirty="0" smtClean="0">
                <a:solidFill>
                  <a:prstClr val="black"/>
                </a:solidFill>
              </a:rPr>
              <a:t>κλπ.</a:t>
            </a:r>
            <a:endParaRPr lang="en-US" altLang="el-GR" sz="2400" dirty="0" smtClean="0">
              <a:solidFill>
                <a:prstClr val="black"/>
              </a:solidFill>
            </a:endParaRPr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>
                <a:solidFill>
                  <a:prstClr val="black"/>
                </a:solidFill>
              </a:rPr>
              <a:t>Κατάλληλη </a:t>
            </a:r>
            <a:r>
              <a:rPr lang="el-GR" altLang="el-GR" sz="2400" dirty="0">
                <a:solidFill>
                  <a:prstClr val="black"/>
                </a:solidFill>
              </a:rPr>
              <a:t>κατανομή συχνοτήτων, ώστε τα προϊόντα της </a:t>
            </a:r>
            <a:r>
              <a:rPr lang="el-GR" altLang="el-GR" sz="2400" dirty="0" err="1">
                <a:solidFill>
                  <a:prstClr val="black"/>
                </a:solidFill>
              </a:rPr>
              <a:t>ενδοδιαμόρφωσης</a:t>
            </a:r>
            <a:r>
              <a:rPr lang="el-GR" altLang="el-GR" sz="2400" dirty="0">
                <a:solidFill>
                  <a:prstClr val="black"/>
                </a:solidFill>
              </a:rPr>
              <a:t> (</a:t>
            </a:r>
            <a:r>
              <a:rPr lang="en-US" altLang="el-GR" sz="2400" dirty="0">
                <a:solidFill>
                  <a:prstClr val="black"/>
                </a:solidFill>
              </a:rPr>
              <a:t>Intermodulation, </a:t>
            </a:r>
            <a:r>
              <a:rPr lang="el-GR" altLang="el-GR" sz="2400" dirty="0">
                <a:solidFill>
                  <a:prstClr val="black"/>
                </a:solidFill>
              </a:rPr>
              <a:t>ΙΜ</a:t>
            </a:r>
            <a:r>
              <a:rPr lang="en-US" altLang="el-GR" sz="2400" dirty="0">
                <a:solidFill>
                  <a:prstClr val="black"/>
                </a:solidFill>
              </a:rPr>
              <a:t>)</a:t>
            </a:r>
            <a:r>
              <a:rPr lang="el-GR" altLang="el-GR" sz="2400" dirty="0">
                <a:solidFill>
                  <a:prstClr val="black"/>
                </a:solidFill>
              </a:rPr>
              <a:t> να μην πέφτουν μέσα στη ζώνη λήψης</a:t>
            </a:r>
            <a:r>
              <a:rPr lang="en-US" altLang="el-GR" sz="2400" dirty="0" smtClean="0">
                <a:solidFill>
                  <a:prstClr val="black"/>
                </a:solidFill>
              </a:rPr>
              <a:t>.</a:t>
            </a:r>
            <a:endParaRPr lang="en-US" altLang="el-GR" sz="24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6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Ενδοδιαμόρφωση</a:t>
            </a:r>
            <a:r>
              <a:rPr lang="en-US" altLang="el-GR" b="1" dirty="0"/>
              <a:t>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 από 2</a:t>
            </a:r>
            <a:r>
              <a:rPr lang="en-US" altLang="el-GR" b="1" dirty="0" smtClean="0"/>
              <a:t>)</a:t>
            </a:r>
            <a:endParaRPr lang="el-GR" dirty="0"/>
          </a:p>
        </p:txBody>
      </p:sp>
      <p:pic>
        <p:nvPicPr>
          <p:cNvPr id="6" name="Θέση περιεχομένου 1" descr="Εικόνα της ζώνης λήψης και εκπομπ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11" y="1600200"/>
            <a:ext cx="7584989" cy="48006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84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Προϊόντα </a:t>
            </a:r>
            <a:r>
              <a:rPr lang="el-GR" altLang="el-GR" b="1" dirty="0" err="1" smtClean="0"/>
              <a:t>ενδοδιαμόρφωσης</a:t>
            </a:r>
            <a:r>
              <a:rPr lang="el-GR" altLang="el-GR" b="1" dirty="0" smtClean="0"/>
              <a:t> </a:t>
            </a:r>
            <a:br>
              <a:rPr lang="el-GR" altLang="el-GR" b="1" dirty="0" smtClean="0"/>
            </a:br>
            <a:r>
              <a:rPr lang="el-GR" altLang="el-GR" b="1" dirty="0" smtClean="0"/>
              <a:t>3</a:t>
            </a:r>
            <a:r>
              <a:rPr lang="el-GR" altLang="el-GR" b="1" baseline="30000" dirty="0" smtClean="0"/>
              <a:t>ης</a:t>
            </a:r>
            <a:r>
              <a:rPr lang="el-GR" altLang="el-GR" b="1" dirty="0" smtClean="0"/>
              <a:t> και 5</a:t>
            </a:r>
            <a:r>
              <a:rPr lang="el-GR" altLang="el-GR" b="1" baseline="30000" dirty="0" smtClean="0"/>
              <a:t>ης</a:t>
            </a:r>
            <a:r>
              <a:rPr lang="el-GR" altLang="el-GR" b="1" dirty="0" smtClean="0"/>
              <a:t> τάξης</a:t>
            </a:r>
            <a:endParaRPr lang="el-GR" dirty="0"/>
          </a:p>
        </p:txBody>
      </p:sp>
      <p:pic>
        <p:nvPicPr>
          <p:cNvPr id="6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98" y="1600200"/>
            <a:ext cx="7489003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76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Προϊόντα </a:t>
            </a:r>
            <a:r>
              <a:rPr lang="el-GR" altLang="el-GR" b="1" dirty="0" err="1" smtClean="0"/>
              <a:t>ενδοδιαμόρφωσης</a:t>
            </a:r>
            <a:r>
              <a:rPr lang="el-GR" altLang="el-GR" b="1" dirty="0" smtClean="0"/>
              <a:t> </a:t>
            </a:r>
            <a:br>
              <a:rPr lang="el-GR" altLang="el-GR" b="1" dirty="0" smtClean="0"/>
            </a:br>
            <a:r>
              <a:rPr lang="el-GR" altLang="el-GR" b="1" dirty="0" smtClean="0"/>
              <a:t>7</a:t>
            </a:r>
            <a:r>
              <a:rPr lang="el-GR" altLang="el-GR" b="1" baseline="30000" dirty="0" smtClean="0"/>
              <a:t>ης</a:t>
            </a:r>
            <a:r>
              <a:rPr lang="el-GR" altLang="el-GR" b="1" dirty="0" smtClean="0"/>
              <a:t> τάξης</a:t>
            </a:r>
            <a:endParaRPr lang="el-GR" dirty="0"/>
          </a:p>
        </p:txBody>
      </p:sp>
      <p:pic>
        <p:nvPicPr>
          <p:cNvPr id="8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98" y="1600200"/>
            <a:ext cx="7004603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1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Διέλευση από περιοριστή</a:t>
            </a:r>
            <a:endParaRPr lang="el-GR" dirty="0"/>
          </a:p>
        </p:txBody>
      </p:sp>
      <p:pic>
        <p:nvPicPr>
          <p:cNvPr id="8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18" y="2209800"/>
            <a:ext cx="7457082" cy="310149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49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9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Περιεχόμενα ενότητας </a:t>
            </a:r>
            <a:r>
              <a:rPr lang="el-GR" altLang="el-GR" b="1" dirty="0" smtClean="0"/>
              <a:t>(2/2</a:t>
            </a:r>
            <a:r>
              <a:rPr lang="el-GR" altLang="el-GR" b="1" dirty="0"/>
              <a:t>)</a:t>
            </a:r>
            <a:endParaRPr lang="el-GR" altLang="el-GR" b="1" dirty="0" smtClean="0"/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685800" y="1882775"/>
            <a:ext cx="77470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lnSpc>
                <a:spcPct val="90000"/>
              </a:lnSpc>
              <a:buFont typeface="+mj-lt"/>
              <a:buAutoNum type="arabicParenR"/>
            </a:pPr>
            <a:r>
              <a:rPr lang="el-GR" altLang="el-GR" sz="2800" i="1" dirty="0">
                <a:solidFill>
                  <a:srgbClr val="0169BF"/>
                </a:solidFill>
              </a:rPr>
              <a:t>Παρεμβολή γειτονικών διαύλων</a:t>
            </a:r>
          </a:p>
        </p:txBody>
      </p:sp>
      <p:sp>
        <p:nvSpPr>
          <p:cNvPr id="5" name="Θέση περιεχομένου 2">
            <a:hlinkClick r:id="rId5" action="ppaction://hlinksldjump" tooltip="Μετάβαση στη Διαφάνεια"/>
          </p:cNvPr>
          <p:cNvSpPr/>
          <p:nvPr/>
        </p:nvSpPr>
        <p:spPr bwMode="gray">
          <a:xfrm>
            <a:off x="685800" y="2743200"/>
            <a:ext cx="7747000" cy="46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2"/>
            </a:pPr>
            <a:r>
              <a:rPr lang="el-GR" altLang="el-GR" sz="2800" i="1" dirty="0" err="1">
                <a:solidFill>
                  <a:srgbClr val="0169BF"/>
                </a:solidFill>
              </a:rPr>
              <a:t>Ενδοδιαμόρφωση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6149" name="Θέση περιεχομένου 3">
            <a:hlinkClick r:id="rId6" action="ppaction://hlinksldjump" tooltip="Μετάβαση στη Διαφάνεια"/>
          </p:cNvPr>
          <p:cNvSpPr txBox="1">
            <a:spLocks noChangeArrowheads="1"/>
          </p:cNvSpPr>
          <p:nvPr/>
        </p:nvSpPr>
        <p:spPr bwMode="auto">
          <a:xfrm>
            <a:off x="685800" y="3591580"/>
            <a:ext cx="7747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3"/>
            </a:pPr>
            <a:r>
              <a:rPr lang="el-GR" altLang="el-GR" sz="2800" i="1" dirty="0">
                <a:solidFill>
                  <a:srgbClr val="0169BF"/>
                </a:solidFill>
              </a:rPr>
              <a:t>Παρεμβολή λόγου κοντινού προς μακρινό άκρο</a:t>
            </a:r>
          </a:p>
        </p:txBody>
      </p:sp>
      <p:sp>
        <p:nvSpPr>
          <p:cNvPr id="3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685800" y="4521200"/>
            <a:ext cx="7747000" cy="134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4"/>
            </a:pPr>
            <a:r>
              <a:rPr lang="el-GR" altLang="el-GR" sz="2800" i="1" dirty="0">
                <a:solidFill>
                  <a:srgbClr val="0169BF"/>
                </a:solidFill>
              </a:rPr>
              <a:t>Βελτίωση της χωρητικότητας και της επίδοσης των </a:t>
            </a:r>
            <a:r>
              <a:rPr lang="el-GR" altLang="el-GR" sz="2800" i="1" dirty="0" err="1">
                <a:solidFill>
                  <a:srgbClr val="0169BF"/>
                </a:solidFill>
              </a:rPr>
              <a:t>κυψελωτών</a:t>
            </a:r>
            <a:r>
              <a:rPr lang="el-GR" altLang="el-GR" sz="2800" i="1" dirty="0">
                <a:solidFill>
                  <a:srgbClr val="0169BF"/>
                </a:solidFill>
              </a:rPr>
              <a:t> συστημάτων κινητών επικοινωνιών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13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sz="1400" dirty="0" smtClean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75988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Προϊόντα ΙΜ διαφόρων τάξεων </a:t>
            </a:r>
            <a:br>
              <a:rPr lang="el-GR" b="1" dirty="0" smtClean="0"/>
            </a:br>
            <a:r>
              <a:rPr lang="el-GR" b="1" dirty="0" smtClean="0"/>
              <a:t>για Ν </a:t>
            </a:r>
            <a:r>
              <a:rPr lang="el-GR" b="1" dirty="0" err="1" smtClean="0"/>
              <a:t>ημιτονικές</a:t>
            </a:r>
            <a:r>
              <a:rPr lang="el-GR" b="1" dirty="0" smtClean="0"/>
              <a:t> εισόδους</a:t>
            </a:r>
            <a:endParaRPr lang="el-G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Θέση περιεχομένου 1" descr="Πίνακας με προϊόντα διαφόρων τάξεων."/>
              <p:cNvGraphicFramePr>
                <a:graphicFrameLocks noGrp="1"/>
              </p:cNvGraphicFramePr>
              <p:nvPr>
                <p:ph idx="1"/>
                <p:custDataLst>
                  <p:tags r:id="rId2"/>
                </p:custDataLst>
                <p:extLst>
                  <p:ext uri="{D42A27DB-BD31-4B8C-83A1-F6EECF244321}">
                    <p14:modId xmlns:p14="http://schemas.microsoft.com/office/powerpoint/2010/main" val="3151740201"/>
                  </p:ext>
                </p:extLst>
              </p:nvPr>
            </p:nvGraphicFramePr>
            <p:xfrm>
              <a:off x="457200" y="1752600"/>
              <a:ext cx="8229600" cy="3566160"/>
            </p:xfrm>
            <a:graphic>
              <a:graphicData uri="http://schemas.openxmlformats.org/drawingml/2006/table">
                <a:tbl>
                  <a:tblPr firstRow="1" bandRow="1">
                    <a:effectLst>
                      <a:outerShdw blurRad="127000" dist="88900" dir="5400000" algn="t" rotWithShape="0">
                        <a:prstClr val="black">
                          <a:alpha val="40000"/>
                        </a:prstClr>
                      </a:outerShdw>
                    </a:effectLst>
                    <a:tableStyleId>{5C22544A-7EE6-4342-B048-85BDC9FD1C3A}</a:tableStyleId>
                  </a:tblPr>
                  <a:tblGrid>
                    <a:gridCol w="3048000"/>
                    <a:gridCol w="1066800"/>
                    <a:gridCol w="1676400"/>
                    <a:gridCol w="24384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200" dirty="0" smtClean="0">
                              <a:latin typeface="+mn-lt"/>
                            </a:rPr>
                            <a:t>Τύπος ΙΜ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200" dirty="0" smtClean="0">
                              <a:latin typeface="+mn-lt"/>
                            </a:rPr>
                            <a:t>Τάξη </a:t>
                          </a:r>
                          <a:r>
                            <a:rPr lang="en-US" sz="2200" dirty="0" smtClean="0">
                              <a:latin typeface="+mn-lt"/>
                            </a:rPr>
                            <a:t>m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200" dirty="0" smtClean="0">
                              <a:latin typeface="+mn-lt"/>
                            </a:rPr>
                            <a:t>Αριθμός συχνοτήτων </a:t>
                          </a:r>
                          <a:r>
                            <a:rPr lang="en-US" sz="2200" dirty="0" smtClean="0">
                              <a:latin typeface="+mn-lt"/>
                            </a:rPr>
                            <a:t>L </a:t>
                          </a:r>
                          <a:r>
                            <a:rPr lang="el-GR" sz="2200" dirty="0" smtClean="0">
                              <a:latin typeface="+mn-lt"/>
                            </a:rPr>
                            <a:t>στην ΙΜ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200" dirty="0" smtClean="0">
                              <a:latin typeface="+mn-lt"/>
                            </a:rPr>
                            <a:t>Ολικός αριθμός των προϊόντων ΙΜ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2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N(N-1)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T</a:t>
                          </a:r>
                          <a:r>
                            <a:rPr lang="en-US" sz="2200" baseline="-25000" dirty="0" smtClean="0">
                              <a:latin typeface="+mn-lt"/>
                            </a:rPr>
                            <a:t>3</a:t>
                          </a:r>
                          <a:r>
                            <a:rPr lang="en-US" sz="2200" dirty="0" smtClean="0">
                              <a:latin typeface="+mn-lt"/>
                            </a:rPr>
                            <a:t> = N(N-1)(N-2)/2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3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5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N(N-1)(N-2)/2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+2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−2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5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N(N-1)(N-2)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2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5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5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T</a:t>
                          </a:r>
                          <a:r>
                            <a:rPr lang="en-US" sz="2200" baseline="-25000" dirty="0" smtClean="0">
                              <a:latin typeface="+mn-lt"/>
                            </a:rPr>
                            <a:t>5</a:t>
                          </a:r>
                          <a:r>
                            <a:rPr lang="en-US" sz="2200" dirty="0" smtClean="0">
                              <a:latin typeface="+mn-lt"/>
                            </a:rPr>
                            <a:t> = N(N-1)(N-2)/2</a:t>
                          </a:r>
                        </a:p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(N-3)(N-4)/12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Θέση περιεχομένου 1" descr="Πίνακας με προϊόντα διαφόρων τάξεων."/>
              <p:cNvGraphicFramePr>
                <a:graphicFrameLocks noGrp="1"/>
              </p:cNvGraphicFramePr>
              <p:nvPr>
                <p:ph idx="1"/>
                <p:custDataLst>
                  <p:tags r:id="rId4"/>
                </p:custDataLst>
                <p:extLst>
                  <p:ext uri="{D42A27DB-BD31-4B8C-83A1-F6EECF244321}">
                    <p14:modId xmlns:p14="http://schemas.microsoft.com/office/powerpoint/2010/main" val="3151740201"/>
                  </p:ext>
                </p:extLst>
              </p:nvPr>
            </p:nvGraphicFramePr>
            <p:xfrm>
              <a:off x="457200" y="1752600"/>
              <a:ext cx="8229600" cy="3566160"/>
            </p:xfrm>
            <a:graphic>
              <a:graphicData uri="http://schemas.openxmlformats.org/drawingml/2006/table">
                <a:tbl>
                  <a:tblPr firstRow="1" bandRow="1">
                    <a:effectLst>
                      <a:outerShdw blurRad="127000" dist="88900" dir="5400000" algn="t" rotWithShape="0">
                        <a:prstClr val="black">
                          <a:alpha val="40000"/>
                        </a:prstClr>
                      </a:outerShdw>
                    </a:effectLst>
                    <a:tableStyleId>{5C22544A-7EE6-4342-B048-85BDC9FD1C3A}</a:tableStyleId>
                  </a:tblPr>
                  <a:tblGrid>
                    <a:gridCol w="3048000"/>
                    <a:gridCol w="1066800"/>
                    <a:gridCol w="1676400"/>
                    <a:gridCol w="2438400"/>
                  </a:tblGrid>
                  <a:tr h="1097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200" dirty="0" smtClean="0">
                              <a:latin typeface="+mn-lt"/>
                            </a:rPr>
                            <a:t>Τύπος ΙΜ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200" dirty="0" smtClean="0">
                              <a:latin typeface="+mn-lt"/>
                            </a:rPr>
                            <a:t>Τάξη </a:t>
                          </a:r>
                          <a:r>
                            <a:rPr lang="en-US" sz="2200" dirty="0" smtClean="0">
                              <a:latin typeface="+mn-lt"/>
                            </a:rPr>
                            <a:t>m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200" dirty="0" smtClean="0">
                              <a:latin typeface="+mn-lt"/>
                            </a:rPr>
                            <a:t>Αριθμός συχνοτήτων </a:t>
                          </a:r>
                          <a:r>
                            <a:rPr lang="en-US" sz="2200" dirty="0" smtClean="0">
                              <a:latin typeface="+mn-lt"/>
                            </a:rPr>
                            <a:t>L </a:t>
                          </a:r>
                          <a:r>
                            <a:rPr lang="el-GR" sz="2200" dirty="0" smtClean="0">
                              <a:latin typeface="+mn-lt"/>
                            </a:rPr>
                            <a:t>στην ΙΜ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200" dirty="0" smtClean="0">
                              <a:latin typeface="+mn-lt"/>
                            </a:rPr>
                            <a:t>Ολικός αριθμός των προϊόντων ΙΜ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anchor="ctr">
                        <a:blipFill rotWithShape="1">
                          <a:blip r:embed="rId5"/>
                          <a:stretch>
                            <a:fillRect l="-4200" t="-267143" r="-174200" b="-5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2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N(N-1)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anchor="ctr">
                        <a:blipFill rotWithShape="1">
                          <a:blip r:embed="rId5"/>
                          <a:stretch>
                            <a:fillRect l="-4200" t="-367143" r="-174200" b="-4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T</a:t>
                          </a:r>
                          <a:r>
                            <a:rPr lang="en-US" sz="2200" baseline="-25000" dirty="0" smtClean="0">
                              <a:latin typeface="+mn-lt"/>
                            </a:rPr>
                            <a:t>3</a:t>
                          </a:r>
                          <a:r>
                            <a:rPr lang="en-US" sz="2200" dirty="0" smtClean="0">
                              <a:latin typeface="+mn-lt"/>
                            </a:rPr>
                            <a:t> = N(N-1)(N-2)/2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anchor="ctr">
                        <a:blipFill rotWithShape="1">
                          <a:blip r:embed="rId5"/>
                          <a:stretch>
                            <a:fillRect l="-4200" t="-467143" r="-174200" b="-3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5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N(N-1)(N-2)/2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anchor="ctr">
                        <a:blipFill rotWithShape="1">
                          <a:blip r:embed="rId5"/>
                          <a:stretch>
                            <a:fillRect l="-4200" t="-567143" r="-174200" b="-2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5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3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N(N-1)(N-2)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  <a:tr h="762000"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anchor="ctr">
                        <a:blipFill rotWithShape="1">
                          <a:blip r:embed="rId5"/>
                          <a:stretch>
                            <a:fillRect l="-4200" t="-373600" r="-174200" b="-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5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5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T</a:t>
                          </a:r>
                          <a:r>
                            <a:rPr lang="en-US" sz="2200" baseline="-25000" dirty="0" smtClean="0">
                              <a:latin typeface="+mn-lt"/>
                            </a:rPr>
                            <a:t>5</a:t>
                          </a:r>
                          <a:r>
                            <a:rPr lang="en-US" sz="2200" dirty="0" smtClean="0">
                              <a:latin typeface="+mn-lt"/>
                            </a:rPr>
                            <a:t> = N(N-1)(N-2)/2</a:t>
                          </a:r>
                        </a:p>
                        <a:p>
                          <a:pPr algn="ctr"/>
                          <a:r>
                            <a:rPr lang="en-US" sz="2200" dirty="0" smtClean="0">
                              <a:latin typeface="+mn-lt"/>
                            </a:rPr>
                            <a:t>(N-3)(N-4)/12</a:t>
                          </a:r>
                          <a:endParaRPr lang="el-GR" sz="2200" dirty="0">
                            <a:latin typeface="+mn-lt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Θέση περιεχομένου 2"/>
              <p:cNvSpPr txBox="1"/>
              <p:nvPr/>
            </p:nvSpPr>
            <p:spPr>
              <a:xfrm>
                <a:off x="417954" y="5486400"/>
                <a:ext cx="321030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𝑃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sz="24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𝛾𝜄𝛼</m:t>
                      </m:r>
                      <m:r>
                        <a:rPr lang="el-GR" sz="24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≥3</m:t>
                      </m:r>
                    </m:oMath>
                  </m:oMathPara>
                </a14:m>
                <a:endParaRPr lang="el-GR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Θέση περιεχο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954" y="5486400"/>
                <a:ext cx="3210302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667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smtClean="0"/>
              <a:t>Ν σήματα σε </a:t>
            </a:r>
            <a:r>
              <a:rPr lang="el-GR" altLang="el-GR" b="1" dirty="0"/>
              <a:t>εύρος ζώνης </a:t>
            </a:r>
            <a:r>
              <a:rPr lang="en-US" altLang="el-GR" b="1" dirty="0" smtClean="0"/>
              <a:t>MW</a:t>
            </a:r>
            <a:r>
              <a:rPr lang="el-GR" altLang="el-GR" b="1" dirty="0" smtClean="0"/>
              <a:t> </a:t>
            </a:r>
            <a:endParaRPr lang="el-GR" b="1" dirty="0"/>
          </a:p>
        </p:txBody>
      </p:sp>
      <p:pic>
        <p:nvPicPr>
          <p:cNvPr id="6" name="Θέση περιεχομένου 1" descr="Εικόνα των σημάτων σε εύρος ζώνης mw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00200"/>
            <a:ext cx="6736872" cy="4724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743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>
                <a:latin typeface="+mn-lt"/>
              </a:rPr>
              <a:t>Λόγος κοντινού προς μακρινό άκρο </a:t>
            </a:r>
            <a:r>
              <a:rPr lang="el-GR" altLang="el-GR" b="1" dirty="0" smtClean="0">
                <a:latin typeface="+mn-lt"/>
              </a:rPr>
              <a:t/>
            </a:r>
            <a:br>
              <a:rPr lang="el-GR" altLang="el-GR" b="1" dirty="0" smtClean="0">
                <a:latin typeface="+mn-lt"/>
              </a:rPr>
            </a:br>
            <a:r>
              <a:rPr lang="el-GR" altLang="el-GR" b="1" dirty="0" smtClean="0">
                <a:latin typeface="+mn-lt"/>
              </a:rPr>
              <a:t>(1 από 2)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Η </a:t>
            </a:r>
            <a:r>
              <a:rPr lang="el-GR" altLang="el-GR" sz="2600" dirty="0"/>
              <a:t>ασύρματη επικοινωνία μπορεί να επιδεινωθεί </a:t>
            </a:r>
            <a:r>
              <a:rPr lang="el-GR" altLang="el-GR" sz="2600" dirty="0" smtClean="0"/>
              <a:t>απ</a:t>
            </a:r>
            <a:r>
              <a:rPr lang="el-GR" altLang="el-GR" sz="2600" dirty="0"/>
              <a:t>ό</a:t>
            </a:r>
            <a:r>
              <a:rPr lang="el-GR" altLang="el-GR" sz="2600" dirty="0" smtClean="0"/>
              <a:t> </a:t>
            </a:r>
            <a:r>
              <a:rPr lang="el-GR" altLang="el-GR" sz="2600" dirty="0"/>
              <a:t>τον γεωγραφικό </a:t>
            </a:r>
            <a:r>
              <a:rPr lang="el-GR" altLang="el-GR" sz="2600" dirty="0" smtClean="0"/>
              <a:t>διαχωρισμό, παρόλο </a:t>
            </a:r>
            <a:r>
              <a:rPr lang="el-GR" altLang="el-GR" sz="2600" dirty="0"/>
              <a:t>που βοηθάει στον περιορισμό των </a:t>
            </a:r>
            <a:r>
              <a:rPr lang="el-GR" altLang="el-GR" sz="2600" dirty="0" smtClean="0"/>
              <a:t>παρεμβολών.</a:t>
            </a:r>
            <a:endParaRPr lang="en-US" altLang="el-GR" sz="2600" dirty="0" smtClean="0"/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Αν </a:t>
            </a:r>
            <a:r>
              <a:rPr lang="el-GR" altLang="el-GR" sz="2600" dirty="0"/>
              <a:t>δύο χρήστες χρησιμοποιούν γειτονικούς </a:t>
            </a:r>
            <a:r>
              <a:rPr lang="el-GR" altLang="el-GR" sz="2600" dirty="0" smtClean="0"/>
              <a:t>διαύλους, </a:t>
            </a:r>
            <a:r>
              <a:rPr lang="el-GR" altLang="el-GR" sz="2600" dirty="0"/>
              <a:t>αυτός που βρίσκεται εγγύτερα στον </a:t>
            </a:r>
            <a:r>
              <a:rPr lang="el-GR" altLang="el-GR" sz="2600" dirty="0" smtClean="0"/>
              <a:t>σταθμό βάσης, </a:t>
            </a:r>
            <a:r>
              <a:rPr lang="el-GR" altLang="el-GR" sz="2600" dirty="0"/>
              <a:t>θα καλύπτει το σήμα του απομακρυσμένου </a:t>
            </a:r>
            <a:r>
              <a:rPr lang="el-GR" altLang="el-GR" sz="2600" dirty="0" smtClean="0"/>
              <a:t>σταθμού.</a:t>
            </a:r>
            <a:endParaRPr lang="en-US" altLang="el-GR" sz="2600" dirty="0" smtClean="0"/>
          </a:p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Ο </a:t>
            </a:r>
            <a:r>
              <a:rPr lang="el-GR" altLang="el-GR" sz="2600" dirty="0"/>
              <a:t>βαθμός κάλυψης εξαρτάται </a:t>
            </a:r>
            <a:r>
              <a:rPr lang="el-GR" altLang="el-GR" sz="2600" dirty="0" smtClean="0"/>
              <a:t>από </a:t>
            </a:r>
            <a:r>
              <a:rPr lang="el-GR" altLang="el-GR" sz="2600" dirty="0"/>
              <a:t>την διαφορά της απόστασης των 2 τερματικών </a:t>
            </a:r>
            <a:r>
              <a:rPr lang="el-GR" altLang="el-GR" sz="2600" dirty="0" smtClean="0"/>
              <a:t>από </a:t>
            </a:r>
            <a:r>
              <a:rPr lang="el-GR" altLang="el-GR" sz="2600" dirty="0"/>
              <a:t>τον </a:t>
            </a:r>
            <a:r>
              <a:rPr lang="el-GR" altLang="el-GR" sz="2600" dirty="0" smtClean="0"/>
              <a:t>σταθμό βάσης.</a:t>
            </a:r>
            <a:endParaRPr lang="el-GR" altLang="el-GR" sz="26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3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Λόγος κοντινού προς μακρινό άκρο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</a:t>
            </a:r>
            <a:r>
              <a:rPr lang="en-US" altLang="el-GR" b="1" dirty="0" smtClean="0"/>
              <a:t>2</a:t>
            </a:r>
            <a:r>
              <a:rPr lang="el-GR" altLang="el-GR" b="1" dirty="0" smtClean="0"/>
              <a:t> από 2)</a:t>
            </a:r>
            <a:endParaRPr lang="el-GR" dirty="0"/>
          </a:p>
        </p:txBody>
      </p:sp>
      <p:pic>
        <p:nvPicPr>
          <p:cNvPr id="6" name="Θέση περιεχομένου 1" descr="Εικόνα των πομπών και του δέκτη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8" y="1646237"/>
            <a:ext cx="7190312" cy="46783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err="1">
                <a:solidFill>
                  <a:prstClr val="black"/>
                </a:solidFill>
              </a:rPr>
              <a:t>Διασυμβολική</a:t>
            </a:r>
            <a:r>
              <a:rPr lang="el-GR" altLang="el-GR" b="1" dirty="0">
                <a:solidFill>
                  <a:prstClr val="black"/>
                </a:solidFill>
              </a:rPr>
              <a:t> </a:t>
            </a:r>
            <a:r>
              <a:rPr lang="el-GR" altLang="el-GR" b="1" dirty="0" smtClean="0">
                <a:solidFill>
                  <a:prstClr val="black"/>
                </a:solidFill>
              </a:rPr>
              <a:t>παρεμβολή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521208" lvl="0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altLang="el-GR" sz="2800" dirty="0" smtClean="0"/>
                  <a:t>Η </a:t>
                </a:r>
                <a:r>
                  <a:rPr lang="el-GR" altLang="el-GR" sz="2800" dirty="0" err="1"/>
                  <a:t>διασυμβολική</a:t>
                </a:r>
                <a:r>
                  <a:rPr lang="el-GR" altLang="el-GR" sz="2800" dirty="0"/>
                  <a:t> παρεμβολή οφείλεται είτε σε σχετικά μεγάλη εξάπλωση της </a:t>
                </a:r>
                <a:r>
                  <a:rPr lang="el-GR" altLang="el-GR" sz="2800" dirty="0" err="1" smtClean="0"/>
                  <a:t>χρονοκαθυστέρησης</a:t>
                </a:r>
                <a:r>
                  <a:rPr lang="el-GR" altLang="el-GR" sz="2800" dirty="0" smtClean="0"/>
                  <a:t>, </a:t>
                </a:r>
                <a:r>
                  <a:rPr lang="el-GR" altLang="el-GR" sz="2800" dirty="0"/>
                  <a:t>είτε σε σχετικά υψηλό ρυθμό μετάδοσης</a:t>
                </a:r>
                <a:r>
                  <a:rPr lang="el-GR" altLang="el-GR" sz="2800" dirty="0" smtClean="0"/>
                  <a:t>.</a:t>
                </a:r>
              </a:p>
              <a:p>
                <a:pPr marL="0" lvl="0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altLang="el-GR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altLang="el-GR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el-GR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&lt; </m:t>
                      </m:r>
                      <m:f>
                        <m:fPr>
                          <m:ctrlP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altLang="el-GR" dirty="0" smtClean="0"/>
              </a:p>
              <a:p>
                <a:pPr marL="521208" lvl="0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altLang="el-GR" sz="2800" dirty="0" smtClean="0"/>
                  <a:t>Η κατώτερη τιμή του </a:t>
                </a:r>
                <a:r>
                  <a:rPr lang="en-US" altLang="el-GR" sz="2800" dirty="0" err="1" smtClean="0"/>
                  <a:t>Rb</a:t>
                </a:r>
                <a:r>
                  <a:rPr lang="el-GR" altLang="el-GR" sz="2800" dirty="0" smtClean="0"/>
                  <a:t> </a:t>
                </a:r>
                <a:r>
                  <a:rPr lang="el-GR" altLang="el-GR" sz="2800" dirty="0"/>
                  <a:t>περιορίζεται από την ολίσθηση </a:t>
                </a:r>
                <a:r>
                  <a:rPr lang="en-US" altLang="el-GR" sz="2800" dirty="0"/>
                  <a:t>Doppler</a:t>
                </a:r>
                <a:r>
                  <a:rPr lang="el-GR" altLang="el-GR" sz="2800" dirty="0" smtClean="0"/>
                  <a:t>.</a:t>
                </a:r>
                <a:endParaRPr lang="en-US" altLang="el-GR" sz="2800" dirty="0" smtClean="0"/>
              </a:p>
              <a:p>
                <a:pPr marL="0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altLang="el-GR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altLang="el-GR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el-GR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&lt;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  <m:r>
                        <a:rPr lang="en-US" altLang="el-GR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→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sub>
                      </m:sSub>
                      <m:r>
                        <a:rPr lang="en-US" altLang="el-GR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&gt;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GB" alt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593" t="-1213" r="-237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54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39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Βελτίωση της χωρητικότητας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n-US" altLang="el-GR" dirty="0" smtClean="0">
              <a:solidFill>
                <a:prstClr val="black"/>
              </a:solidFill>
            </a:endParaRPr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>
                <a:solidFill>
                  <a:prstClr val="black"/>
                </a:solidFill>
              </a:rPr>
              <a:t>Διάσπαση </a:t>
            </a:r>
            <a:r>
              <a:rPr lang="el-GR" altLang="el-GR" dirty="0">
                <a:solidFill>
                  <a:prstClr val="black"/>
                </a:solidFill>
              </a:rPr>
              <a:t>των κυψελών </a:t>
            </a:r>
            <a:r>
              <a:rPr lang="en-US" altLang="el-GR" dirty="0">
                <a:solidFill>
                  <a:prstClr val="black"/>
                </a:solidFill>
              </a:rPr>
              <a:t>(cell splitting</a:t>
            </a:r>
            <a:r>
              <a:rPr lang="en-US" altLang="el-GR" dirty="0" smtClean="0">
                <a:solidFill>
                  <a:prstClr val="black"/>
                </a:solidFill>
              </a:rPr>
              <a:t>).</a:t>
            </a:r>
          </a:p>
          <a:p>
            <a:pPr marL="521208" lvl="0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>
                <a:solidFill>
                  <a:prstClr val="black"/>
                </a:solidFill>
              </a:rPr>
              <a:t>Χωρισμός </a:t>
            </a:r>
            <a:r>
              <a:rPr lang="el-GR" altLang="el-GR" dirty="0">
                <a:solidFill>
                  <a:prstClr val="black"/>
                </a:solidFill>
              </a:rPr>
              <a:t>των κυψελών σε τομείς</a:t>
            </a:r>
            <a:r>
              <a:rPr lang="en-US" altLang="el-GR" dirty="0">
                <a:solidFill>
                  <a:prstClr val="black"/>
                </a:solidFill>
              </a:rPr>
              <a:t> (cell sectoring</a:t>
            </a:r>
            <a:r>
              <a:rPr lang="en-US" altLang="el-GR" dirty="0" smtClean="0">
                <a:solidFill>
                  <a:prstClr val="black"/>
                </a:solidFill>
              </a:rPr>
              <a:t>).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>
                <a:solidFill>
                  <a:prstClr val="black"/>
                </a:solidFill>
              </a:rPr>
              <a:t>Χρησιμοποίηση </a:t>
            </a:r>
            <a:r>
              <a:rPr lang="el-GR" altLang="el-GR" dirty="0">
                <a:solidFill>
                  <a:prstClr val="black"/>
                </a:solidFill>
              </a:rPr>
              <a:t>περιοχών κάλυψης </a:t>
            </a:r>
            <a:r>
              <a:rPr lang="en-US" altLang="el-GR" dirty="0">
                <a:solidFill>
                  <a:prstClr val="black"/>
                </a:solidFill>
              </a:rPr>
              <a:t>(coverage zones</a:t>
            </a:r>
            <a:r>
              <a:rPr lang="en-US" altLang="el-GR" dirty="0" smtClean="0">
                <a:solidFill>
                  <a:prstClr val="black"/>
                </a:solidFill>
              </a:rPr>
              <a:t>) </a:t>
            </a:r>
            <a:r>
              <a:rPr lang="el-GR" altLang="el-GR" dirty="0" smtClean="0">
                <a:solidFill>
                  <a:prstClr val="black"/>
                </a:solidFill>
              </a:rPr>
              <a:t>- </a:t>
            </a:r>
            <a:r>
              <a:rPr lang="el-GR" altLang="el-GR" dirty="0" err="1" smtClean="0">
                <a:solidFill>
                  <a:prstClr val="black"/>
                </a:solidFill>
              </a:rPr>
              <a:t>Μικροκυψέλες</a:t>
            </a:r>
            <a:r>
              <a:rPr lang="en-US" altLang="el-GR" dirty="0" smtClean="0"/>
              <a:t>.</a:t>
            </a:r>
            <a:endParaRPr lang="en-US" altLang="el-GR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29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Διάσπαση κυψελών</a:t>
            </a:r>
            <a:endParaRPr lang="el-GR" dirty="0"/>
          </a:p>
        </p:txBody>
      </p:sp>
      <p:pic>
        <p:nvPicPr>
          <p:cNvPr id="6" name="Θέση περιεχομένου 1" descr="Εικόνα της διάσπασης κυψελώ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4000"/>
            <a:ext cx="7798694" cy="48006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3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el-GR" altLang="el-GR" b="1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>Παράδειγμα Δ</a:t>
            </a:r>
            <a:endParaRPr lang="el-GR" dirty="0">
              <a:latin typeface="+mn-lt"/>
            </a:endParaRPr>
          </a:p>
        </p:txBody>
      </p:sp>
      <p:pic>
        <p:nvPicPr>
          <p:cNvPr id="6" name="Θέση περιεχομένου 1" descr="Εικόνα κυψελώ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927" y="1524000"/>
            <a:ext cx="6227273" cy="477592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79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Χωρισμός των κυψελών σε τομείς</a:t>
            </a:r>
            <a:endParaRPr lang="el-GR" dirty="0"/>
          </a:p>
        </p:txBody>
      </p:sp>
      <p:pic>
        <p:nvPicPr>
          <p:cNvPr id="6" name="Θέση περιεχομένου 1" descr="Εικόνα των κυψελών σε τομεί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51" y="1524000"/>
            <a:ext cx="6776249" cy="48006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33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>
                <a:latin typeface="+mn-lt"/>
              </a:rPr>
              <a:t>Παράδειγμα Ε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1208" lvl="0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err="1"/>
              <a:t>Κυψελωτό</a:t>
            </a:r>
            <a:r>
              <a:rPr lang="el-GR" altLang="el-GR" sz="2800" dirty="0"/>
              <a:t> σύστημα διαθέτει 336 διαύλους </a:t>
            </a:r>
            <a:r>
              <a:rPr lang="el-GR" altLang="el-GR" sz="2800" dirty="0" smtClean="0"/>
              <a:t>φωνής, </a:t>
            </a:r>
            <a:r>
              <a:rPr lang="el-GR" altLang="el-GR" sz="2800" dirty="0"/>
              <a:t>και μπορεί να αναπτυχθεί ως ακολούθως: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/>
              <a:t>Κ=12 με ισοτροπικές κεραίες.</a:t>
            </a:r>
          </a:p>
          <a:p>
            <a:pPr marL="1143000" lvl="0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/>
              <a:t>Κ=7 και κυψέλες με τομείς </a:t>
            </a:r>
            <a:r>
              <a:rPr lang="el-GR" altLang="el-GR" sz="2400" dirty="0" smtClean="0"/>
              <a:t>120</a:t>
            </a:r>
            <a:r>
              <a:rPr lang="el-GR" altLang="el-GR" sz="2400" baseline="30000" dirty="0" smtClean="0"/>
              <a:t>ο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1143000" lvl="0" indent="-457200" eaLnBrk="0" hangingPunct="0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/>
              <a:t>Κ=4 και κυψέλες με τομείς 60</a:t>
            </a:r>
            <a:r>
              <a:rPr lang="el-GR" altLang="el-GR" sz="2400" baseline="-25000" dirty="0"/>
              <a:t>ο</a:t>
            </a:r>
            <a:r>
              <a:rPr lang="el-GR" altLang="el-GR" sz="2400" dirty="0"/>
              <a:t>.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Αν το σύστημα είναι </a:t>
            </a:r>
            <a:r>
              <a:rPr lang="en-US" altLang="el-GR" sz="2800" dirty="0" err="1"/>
              <a:t>Erlang</a:t>
            </a:r>
            <a:r>
              <a:rPr lang="en-US" altLang="el-GR" sz="2800" dirty="0"/>
              <a:t> </a:t>
            </a:r>
            <a:r>
              <a:rPr lang="en-US" altLang="el-GR" sz="2800" dirty="0" smtClean="0"/>
              <a:t>B</a:t>
            </a:r>
            <a:r>
              <a:rPr lang="el-GR" altLang="el-GR" sz="2800" dirty="0" smtClean="0"/>
              <a:t>,</a:t>
            </a:r>
            <a:r>
              <a:rPr lang="en-US" altLang="el-GR" sz="2800" dirty="0" smtClean="0"/>
              <a:t> </a:t>
            </a:r>
            <a:r>
              <a:rPr lang="el-GR" altLang="el-GR" sz="2800" dirty="0"/>
              <a:t>να καθορισθεί η μέγιστη προσφερόμενη κίνηση σε </a:t>
            </a:r>
            <a:r>
              <a:rPr lang="en-US" altLang="el-GR" sz="2800" dirty="0" err="1"/>
              <a:t>Erlang</a:t>
            </a:r>
            <a:r>
              <a:rPr lang="en-US" altLang="el-GR" sz="2800" dirty="0"/>
              <a:t>/</a:t>
            </a:r>
            <a:r>
              <a:rPr lang="el-GR" altLang="el-GR" sz="2800" dirty="0"/>
              <a:t>κυψέλη που μπορεί να </a:t>
            </a:r>
            <a:r>
              <a:rPr lang="el-GR" altLang="el-GR" sz="2800" dirty="0" smtClean="0"/>
              <a:t>εξυπηρετήσει, </a:t>
            </a:r>
            <a:r>
              <a:rPr lang="el-GR" altLang="el-GR" sz="2800" dirty="0"/>
              <a:t>με βαθμό εξυπηρέτησης </a:t>
            </a:r>
            <a:r>
              <a:rPr lang="en-US" altLang="el-GR" sz="2800" dirty="0" smtClean="0"/>
              <a:t>GOS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=</a:t>
            </a:r>
            <a:r>
              <a:rPr lang="el-GR" altLang="el-GR" sz="2800" dirty="0" smtClean="0"/>
              <a:t> 0.02</a:t>
            </a:r>
            <a:r>
              <a:rPr lang="el-GR" altLang="el-GR" sz="2800" dirty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59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66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Κατανομή καναλιών σε κυψέλες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(1 από 4)</a:t>
            </a:r>
            <a:endParaRPr lang="el-GR" dirty="0"/>
          </a:p>
        </p:txBody>
      </p:sp>
      <p:pic>
        <p:nvPicPr>
          <p:cNvPr id="5" name="Θέση περιεχομένου 1" descr="Εικόνα τετραγωνικής κυψέλ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44" y="1600200"/>
            <a:ext cx="6804256" cy="4667366"/>
          </a:xfrm>
        </p:spPr>
      </p:pic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37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Μικροκυψέλες</a:t>
            </a:r>
            <a:r>
              <a:rPr lang="el-GR" altLang="el-GR" b="1" dirty="0"/>
              <a:t> (</a:t>
            </a:r>
            <a:r>
              <a:rPr lang="el-GR" altLang="el-GR" b="1" dirty="0" smtClean="0"/>
              <a:t>1 από 3)</a:t>
            </a:r>
            <a:endParaRPr lang="el-GR" dirty="0"/>
          </a:p>
        </p:txBody>
      </p:sp>
      <p:pic>
        <p:nvPicPr>
          <p:cNvPr id="6" name="Θέση περιεχομένου 1" descr="Εικόνα μικροκυψέλ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690" y="1524000"/>
            <a:ext cx="5230110" cy="48006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60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16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err="1"/>
              <a:t>Μικροκυψέλες</a:t>
            </a:r>
            <a:r>
              <a:rPr lang="el-GR" altLang="el-GR" b="1" dirty="0"/>
              <a:t> (</a:t>
            </a:r>
            <a:r>
              <a:rPr lang="el-GR" altLang="el-GR" b="1" dirty="0" smtClean="0"/>
              <a:t>2 από 3)</a:t>
            </a:r>
            <a:endParaRPr lang="el-GR" b="1" dirty="0"/>
          </a:p>
        </p:txBody>
      </p:sp>
      <p:pic>
        <p:nvPicPr>
          <p:cNvPr id="7" name="Θέση περιεχομένου 1" descr="Εικόνα μικροκυψέλ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07" y="1524000"/>
            <a:ext cx="6900293" cy="481551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61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0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Μικροκυψέλες</a:t>
            </a:r>
            <a:r>
              <a:rPr lang="el-GR" altLang="el-GR" b="1" dirty="0"/>
              <a:t> </a:t>
            </a:r>
            <a:r>
              <a:rPr lang="el-GR" altLang="el-GR" b="1" dirty="0" smtClean="0"/>
              <a:t>(3 από 3)</a:t>
            </a:r>
            <a:endParaRPr lang="el-GR" dirty="0"/>
          </a:p>
        </p:txBody>
      </p:sp>
      <p:pic>
        <p:nvPicPr>
          <p:cNvPr id="6" name="Θέση περιεχομένου 1" descr="Εικόνα μικροκυψέλη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082" y="1524000"/>
            <a:ext cx="6345318" cy="48006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Μελέτη παρεμβολών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2B55-24B8-4109-A87E-65CB3A4ED45A}" type="slidenum">
              <a:rPr lang="el-GR" sz="1400" smtClean="0">
                <a:solidFill>
                  <a:schemeClr val="tx1"/>
                </a:solidFill>
              </a:rPr>
              <a:t>62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1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7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147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dirty="0" smtClean="0"/>
              <a:t>Το </a:t>
            </a:r>
            <a:r>
              <a:rPr lang="el-GR" dirty="0"/>
              <a:t>παρόν έργο αποτελεί την έκδοση </a:t>
            </a:r>
            <a:r>
              <a:rPr lang="el-GR" dirty="0" smtClean="0"/>
              <a:t>1.01.</a:t>
            </a:r>
            <a:endParaRPr lang="el-GR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1116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 2015. 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. «Κινητές Επικοινωνίες».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http://cdev.teilar.gr/courses/TMA113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</a:t>
            </a:r>
            <a:r>
              <a:rPr lang="en-US" sz="2400" dirty="0" smtClean="0"/>
              <a:t>20</a:t>
            </a:r>
            <a:r>
              <a:rPr lang="el-GR" sz="2400" dirty="0" smtClean="0"/>
              <a:t>/</a:t>
            </a:r>
            <a:r>
              <a:rPr lang="en-US" sz="2400" dirty="0" smtClean="0"/>
              <a:t>11</a:t>
            </a:r>
            <a:r>
              <a:rPr lang="el-GR" sz="2400" dirty="0" smtClean="0"/>
              <a:t>/2015</a:t>
            </a:r>
            <a:r>
              <a:rPr lang="el-GR" sz="24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168155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622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8701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 dirty="0" smtClean="0"/>
              <a:t>Έργων Τρίτων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</a:t>
            </a:r>
            <a:r>
              <a:rPr lang="el-GR" sz="2400" dirty="0" smtClean="0"/>
              <a:t>: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sz="2400" dirty="0" smtClean="0"/>
              <a:t>Τα κείμενα και οι εικόνες που έχουν χρησιμοποιηθεί σε αυτό το έργο, στα πλαίσια του εκπαιδευτικού έργου του διδάσκοντα, προέρχονται από: Δίκτυα </a:t>
            </a:r>
            <a:r>
              <a:rPr lang="el-GR" sz="2400" dirty="0"/>
              <a:t>Κινητών και Προσωπικών Επικοινωνιών, 2η έκδοση, Μ.Ε. Θεολόγου, ISBN: 978-960-418-278-7, Εκδόσεις Α. </a:t>
            </a:r>
            <a:r>
              <a:rPr lang="el-GR" sz="2400" dirty="0" err="1"/>
              <a:t>Τζιόλα</a:t>
            </a:r>
            <a:r>
              <a:rPr lang="el-GR" sz="2400" dirty="0"/>
              <a:t> &amp; Υιοί Ο.Ε., 2010, </a:t>
            </a:r>
            <a:r>
              <a:rPr lang="el-GR" sz="2400" dirty="0" err="1" smtClean="0"/>
              <a:t>Θεσ</a:t>
            </a:r>
            <a:r>
              <a:rPr lang="el-GR" sz="2400" dirty="0" smtClean="0"/>
              <a:t>/νίκη.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86660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Κατανομή καναλιών σε κυψέλες </a:t>
            </a:r>
            <a:br>
              <a:rPr lang="el-GR" b="1" dirty="0" smtClean="0"/>
            </a:br>
            <a:r>
              <a:rPr lang="el-GR" b="1" dirty="0" smtClean="0"/>
              <a:t>(2 από 4)</a:t>
            </a:r>
            <a:endParaRPr lang="el-GR" dirty="0"/>
          </a:p>
        </p:txBody>
      </p:sp>
      <p:pic>
        <p:nvPicPr>
          <p:cNvPr id="4" name="Θέση περιεχομένου 1" descr="Εικόνα με τους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87" y="1600200"/>
            <a:ext cx="7331625" cy="4525963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16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5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Κατανομή καναλιών σε κυψέλες </a:t>
            </a:r>
            <a:br>
              <a:rPr lang="el-GR" b="1" dirty="0" smtClean="0"/>
            </a:br>
            <a:r>
              <a:rPr lang="el-GR" b="1" dirty="0" smtClean="0"/>
              <a:t>(3 από 4)</a:t>
            </a:r>
            <a:endParaRPr lang="el-GR" dirty="0"/>
          </a:p>
        </p:txBody>
      </p:sp>
      <p:pic>
        <p:nvPicPr>
          <p:cNvPr id="7" name="Θέση περιεχομένου 1" descr="Εικόνα εξαγωνικής κυψέλ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85" y="1600200"/>
            <a:ext cx="6788315" cy="4790221"/>
          </a:xfrm>
        </p:spPr>
      </p:pic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1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51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Κατανομή καναλιών σε κυψέλες </a:t>
            </a:r>
            <a:br>
              <a:rPr lang="el-GR" b="1" dirty="0" smtClean="0"/>
            </a:br>
            <a:r>
              <a:rPr lang="el-GR" b="1" dirty="0" smtClean="0"/>
              <a:t>(</a:t>
            </a:r>
            <a:r>
              <a:rPr lang="en-US" b="1" dirty="0" smtClean="0"/>
              <a:t>4</a:t>
            </a:r>
            <a:r>
              <a:rPr lang="el-GR" b="1" dirty="0" smtClean="0"/>
              <a:t> από 4)</a:t>
            </a:r>
            <a:endParaRPr lang="el-GR" dirty="0"/>
          </a:p>
        </p:txBody>
      </p:sp>
      <p:pic>
        <p:nvPicPr>
          <p:cNvPr id="4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73" y="1600200"/>
            <a:ext cx="6682827" cy="4647792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Μελέτη παρεμβολών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16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l-GR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7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4/21/2015 8:19:30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8,4,5,9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200706,6,4101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2052,3077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307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5,6149,3,9,6,5132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5,6149,3,6,5132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4,5,8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07B35E9-84FE-4EF5-A46C-FE16EF2950A7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1869</Words>
  <Application>Microsoft Office PowerPoint</Application>
  <PresentationFormat>Προβολή στην οθόνη (4:3)</PresentationFormat>
  <Paragraphs>332</Paragraphs>
  <Slides>69</Slides>
  <Notes>8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69</vt:i4>
      </vt:variant>
    </vt:vector>
  </HeadingPairs>
  <TitlesOfParts>
    <vt:vector size="70" baseType="lpstr">
      <vt:lpstr>Θέμα του Office</vt:lpstr>
      <vt:lpstr>Κινητές Επικοινωνίες</vt:lpstr>
      <vt:lpstr>Χρηματοδότηση </vt:lpstr>
      <vt:lpstr>Σκοποί ενότητας </vt:lpstr>
      <vt:lpstr>Περιεχόμενα ενότητας (1/2)</vt:lpstr>
      <vt:lpstr>Περιεχόμενα ενότητας (2/2)</vt:lpstr>
      <vt:lpstr>Κατανομή καναλιών σε κυψέλες  (1 από 4)</vt:lpstr>
      <vt:lpstr>Κατανομή καναλιών σε κυψέλες  (2 από 4)</vt:lpstr>
      <vt:lpstr>Κατανομή καναλιών σε κυψέλες  (3 από 4)</vt:lpstr>
      <vt:lpstr>Κατανομή καναλιών σε κυψέλες  (4 από 4)</vt:lpstr>
      <vt:lpstr>Παράδειγμα Α  (1 από 4)</vt:lpstr>
      <vt:lpstr>Παράδειγμα Α  (2 από 4)</vt:lpstr>
      <vt:lpstr>Παράδειγμα Α  (3 από 4)</vt:lpstr>
      <vt:lpstr>Παράδειγμα Α  (4 από 4)</vt:lpstr>
      <vt:lpstr>Ομοδιαυλική παρεμβολή (1 από 5)</vt:lpstr>
      <vt:lpstr>Ομοδιαυλική παρεμβολή (2 από 5)</vt:lpstr>
      <vt:lpstr>Ομοδιαυλική παρεμβολή (3 από 5)</vt:lpstr>
      <vt:lpstr>Ομοδιαυλική παρεμβολή (4 από 5)</vt:lpstr>
      <vt:lpstr>Ομοδιαυλική παρεμβολή (5 από 5)</vt:lpstr>
      <vt:lpstr>Μονοδιάστατα συστήματα:  ζεύξη καθόδου</vt:lpstr>
      <vt:lpstr>Μονοδιάστατα συστήματα:  ζεύξη ανόδου (1/2)</vt:lpstr>
      <vt:lpstr>Μονοδιάστατα συστήματα:  ζεύξη ανόδου (2/2)</vt:lpstr>
      <vt:lpstr>Παράδειγμα Β (1 από 3)</vt:lpstr>
      <vt:lpstr>Παράδειγμα Β (2 από 3)</vt:lpstr>
      <vt:lpstr>Παράδειγμα Β (3 από 3)</vt:lpstr>
      <vt:lpstr>Συστήματα δύο διαστάσεων</vt:lpstr>
      <vt:lpstr>Συμμετρικά συστήματα  δύο διαστάσεων (1/2)</vt:lpstr>
      <vt:lpstr>Συμμετρικά συστήματα  δύο διαστάσεων (2/2)</vt:lpstr>
      <vt:lpstr>Συστήματα δύο διαστάσεων (1/5)</vt:lpstr>
      <vt:lpstr>Συστήματα δύο διαστάσεων (2/5)</vt:lpstr>
      <vt:lpstr>Συστήματα δύο διαστάσεων (3/5)</vt:lpstr>
      <vt:lpstr>Συστήματα δύο διαστάσεων (4/5)</vt:lpstr>
      <vt:lpstr>Συστήματα δύο διαστάσεων (5/5)</vt:lpstr>
      <vt:lpstr>Παράδειγμα Γ</vt:lpstr>
      <vt:lpstr>Περιορισμός της  ομοδιαυλικής παρεμβολής</vt:lpstr>
      <vt:lpstr>Χρήση κατευθυντικών κεραιών  (1 από 4)</vt:lpstr>
      <vt:lpstr>Χρήση κατευθυντικών κεραιών  (2 από 4)</vt:lpstr>
      <vt:lpstr>Χρήση κατευθυντικών κεραιών  (3 από 4)</vt:lpstr>
      <vt:lpstr>Χρήση κατευθυντικών κεραιών  (4 από 4)</vt:lpstr>
      <vt:lpstr>Παρεμβολές γειτονικών διαύλων  (1 από 6)</vt:lpstr>
      <vt:lpstr>Παρεμβολές γειτονικών διαύλων  (2 από 6)</vt:lpstr>
      <vt:lpstr>Παρεμβολές γειτονικών διαύλων  (3 από 6)</vt:lpstr>
      <vt:lpstr>Παρεμβολές γειτονικών διαύλων  (4 από 6)</vt:lpstr>
      <vt:lpstr>Παρεμβολές γειτονικών διαύλων  (5 από 6)</vt:lpstr>
      <vt:lpstr>Παρεμβολές γειτονικών διαύλων  (6 από 6)</vt:lpstr>
      <vt:lpstr>Ενδοδιαμόρφωση (1 από 2)</vt:lpstr>
      <vt:lpstr>Ενδοδιαμόρφωση (2 από 2)</vt:lpstr>
      <vt:lpstr>Προϊόντα ενδοδιαμόρφωσης  3ης και 5ης τάξης</vt:lpstr>
      <vt:lpstr>Προϊόντα ενδοδιαμόρφωσης  7ης τάξης</vt:lpstr>
      <vt:lpstr>Διέλευση από περιοριστή</vt:lpstr>
      <vt:lpstr>Προϊόντα ΙΜ διαφόρων τάξεων  για Ν ημιτονικές εισόδους</vt:lpstr>
      <vt:lpstr>Ν σήματα σε εύρος ζώνης MW </vt:lpstr>
      <vt:lpstr>Λόγος κοντινού προς μακρινό άκρο  (1 από 2)</vt:lpstr>
      <vt:lpstr>Λόγος κοντινού προς μακρινό άκρο  (2 από 2)</vt:lpstr>
      <vt:lpstr>Διασυμβολική παρεμβολή</vt:lpstr>
      <vt:lpstr>Βελτίωση της χωρητικότητας</vt:lpstr>
      <vt:lpstr>Διάσπαση κυψελών</vt:lpstr>
      <vt:lpstr>Παράδειγμα Δ</vt:lpstr>
      <vt:lpstr>Χωρισμός των κυψελών σε τομείς</vt:lpstr>
      <vt:lpstr>Παράδειγμα Ε</vt:lpstr>
      <vt:lpstr>Μικροκυψέλες (1 από 3)</vt:lpstr>
      <vt:lpstr>Μικροκυψέλες (2 από 3)</vt:lpstr>
      <vt:lpstr>Μικροκυψέλες (3 από 3)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Κινητές Επικοινωνίες</dc:title>
  <dc:subject>Μελέτη παρεμβολών</dc:subject>
  <dc:creator>Γεώργιος Καρέτσος</dc:creator>
  <cp:lastModifiedBy>eLearning</cp:lastModifiedBy>
  <cp:revision>117</cp:revision>
  <dcterms:created xsi:type="dcterms:W3CDTF">2015-03-10T12:09:40Z</dcterms:created>
  <dcterms:modified xsi:type="dcterms:W3CDTF">2015-11-16T14:55:39Z</dcterms:modified>
  <cp:category>Εκπαιδευτικό υλικό</cp:category>
  <cp:contentStatus>Τελικό</cp:contentStatus>
</cp:coreProperties>
</file>