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72"/>
  </p:notesMasterIdLst>
  <p:sldIdLst>
    <p:sldId id="257" r:id="rId3"/>
    <p:sldId id="258" r:id="rId4"/>
    <p:sldId id="259" r:id="rId5"/>
    <p:sldId id="260" r:id="rId6"/>
    <p:sldId id="299" r:id="rId7"/>
    <p:sldId id="261" r:id="rId8"/>
    <p:sldId id="262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300" r:id="rId41"/>
    <p:sldId id="301" r:id="rId42"/>
    <p:sldId id="302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264" r:id="rId68"/>
    <p:sldId id="265" r:id="rId69"/>
    <p:sldId id="266" r:id="rId70"/>
    <p:sldId id="267" r:id="rId71"/>
  </p:sldIdLst>
  <p:sldSz cx="9144000" cy="6858000" type="screen4x3"/>
  <p:notesSz cx="6858000" cy="9144000"/>
  <p:custDataLst>
    <p:tags r:id="rId7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5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06EE3-875E-46C3-9F24-B82E92176D57}" type="datetimeFigureOut">
              <a:rPr lang="el-GR" smtClean="0"/>
              <a:t>16/11/2015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FA9F9-4B9C-40EC-9B64-7216D522E9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2585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0B85CC-1A85-4EFE-830F-2D1E5C906089}" type="slidenum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5120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95286C-E2F8-49C7-A513-3E6066D3144A}" type="slidenum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5120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95286C-E2F8-49C7-A513-3E6066D3144A}" type="slidenum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95A2F8-0C18-4E98-9BC9-2EA460E61CBB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4A7E-0053-4873-9113-6BB2E59A8136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Μελέτη παρεμβολών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653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6075-61EB-413B-AA43-AD161212579F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Μελέτη παρεμβολών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072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6E413-E912-43C6-B5C4-7A67429C1823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Μελέτη παρεμβολών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4835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DD9EA-E344-4B4B-B5BF-D9B5C2A2BE73}" type="datetime1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Διάδοση Η/Μ Κυμάτων - Κεραίες</a:t>
            </a: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82F8B-10F4-489F-8646-E81E6D1483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439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79FA-3865-4F7F-8226-4568B6B20197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Μελέτη παρεμβολών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2123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1748-CD9A-4D88-97AF-3FEEADBFCC61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Μελέτη παρεμβολών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399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2237-DC60-48FA-9A7A-E27A22B47227}" type="datetime1">
              <a:rPr lang="el-GR" smtClean="0"/>
              <a:t>16/11/2015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Μελέτη παρεμβολών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746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3BE5-5711-4268-90D4-205A16F3FD6B}" type="datetime1">
              <a:rPr lang="el-GR" smtClean="0"/>
              <a:t>16/11/2015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Μελέτη παρεμβολών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326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C04E-5A32-4798-AE9B-9858CEE09B3A}" type="datetime1">
              <a:rPr lang="el-GR" smtClean="0"/>
              <a:t>16/11/2015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Μελέτη παρεμβολών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968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1565-F25A-4406-B2A6-9B28AD84AC9A}" type="datetime1">
              <a:rPr lang="el-GR" smtClean="0"/>
              <a:t>16/11/2015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Μελέτη παρεμβολών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627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8807-934C-4B89-8921-FA2C6C59958C}" type="datetime1">
              <a:rPr lang="el-GR" smtClean="0"/>
              <a:t>16/11/2015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Μελέτη παρεμβολών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37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43129-7F38-476E-9BD6-5CE544CDE72C}" type="datetime1">
              <a:rPr lang="el-GR" smtClean="0"/>
              <a:t>16/11/2015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Μελέτη παρεμβολών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043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19E9F-3BF1-4F66-9DE8-4C25CC66FFC2}" type="datetime1">
              <a:rPr lang="el-GR" smtClean="0"/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Μελέτη παρεμβολών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52B55-24B8-4109-A87E-65CB3A4ED4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14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teilar.gr/" TargetMode="External"/><Relationship Id="rId7" Type="http://schemas.openxmlformats.org/officeDocument/2006/relationships/hyperlink" Target="http://www.edulll.gr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creativecommons.org/licenses/by-nc-sa/4.0/deed.el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2.jpeg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2.jpeg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hyperlink" Target="http://www.edulll.gr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2.jpeg"/><Relationship Id="rId4" Type="http://schemas.openxmlformats.org/officeDocument/2006/relationships/slide" Target="slide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2.jpeg"/><Relationship Id="rId4" Type="http://schemas.openxmlformats.org/officeDocument/2006/relationships/slide" Target="slide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notesSlide" Target="../notesSlides/notesSlide2.xml"/><Relationship Id="rId7" Type="http://schemas.openxmlformats.org/officeDocument/2006/relationships/slide" Target="slide2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slide" Target="slide19.xml"/><Relationship Id="rId5" Type="http://schemas.openxmlformats.org/officeDocument/2006/relationships/slide" Target="slide14.xml"/><Relationship Id="rId4" Type="http://schemas.openxmlformats.org/officeDocument/2006/relationships/slide" Target="slide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2.jpeg"/><Relationship Id="rId4" Type="http://schemas.openxmlformats.org/officeDocument/2006/relationships/slide" Target="slide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slide" Target="slide5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slide" Target="slide52.xml"/><Relationship Id="rId5" Type="http://schemas.openxmlformats.org/officeDocument/2006/relationships/slide" Target="slide45.xml"/><Relationship Id="rId4" Type="http://schemas.openxmlformats.org/officeDocument/2006/relationships/slide" Target="slide3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44.png"/><Relationship Id="rId5" Type="http://schemas.openxmlformats.org/officeDocument/2006/relationships/image" Target="../media/image41.png"/><Relationship Id="rId4" Type="http://schemas.openxmlformats.org/officeDocument/2006/relationships/tags" Target="../tags/tag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2.jpeg"/><Relationship Id="rId4" Type="http://schemas.openxmlformats.org/officeDocument/2006/relationships/slide" Target="slide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2.jpeg"/><Relationship Id="rId4" Type="http://schemas.openxmlformats.org/officeDocument/2006/relationships/slide" Target="slide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12.jpeg"/><Relationship Id="rId4" Type="http://schemas.openxmlformats.org/officeDocument/2006/relationships/slide" Target="slide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deed.el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3.png"/><Relationship Id="rId5" Type="http://schemas.openxmlformats.org/officeDocument/2006/relationships/hyperlink" Target="http://www.edulll.gr/" TargetMode="External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cdev.teilar.gr/courses/TMA113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49.png"/><Relationship Id="rId4" Type="http://schemas.openxmlformats.org/officeDocument/2006/relationships/hyperlink" Target="http://creativecommons.org/licenses/by-nc-sa/4.0/deed.el" TargetMode="Externa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Ομάδα 1" descr="Λογότυπο του Τεϊ Θεσσαλίας. Τεχνολογικό εκπαιδευτικό ίδρυμα Θεσσαλίας."/>
          <p:cNvGrpSpPr>
            <a:grpSpLocks/>
          </p:cNvGrpSpPr>
          <p:nvPr/>
        </p:nvGrpSpPr>
        <p:grpSpPr bwMode="auto">
          <a:xfrm>
            <a:off x="611188" y="461963"/>
            <a:ext cx="3455987" cy="1041400"/>
            <a:chOff x="611559" y="461813"/>
            <a:chExt cx="3456384" cy="1041770"/>
          </a:xfrm>
        </p:grpSpPr>
        <p:pic>
          <p:nvPicPr>
            <p:cNvPr id="3" name="Εικόνα 1" descr="Λογότυπο του Τεϊ Θεσσαλίας." title="Λογότυπο του Ιδρύματος.">
              <a:hlinkClick r:id="rId3" tooltip="Μετάβαση στην ιστοσελίδα του Ιδρύματος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611559" y="461813"/>
              <a:ext cx="1079624" cy="104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0" name="Θέση περιεχομένου 1"/>
            <p:cNvSpPr txBox="1">
              <a:spLocks noChangeArrowheads="1"/>
            </p:cNvSpPr>
            <p:nvPr/>
          </p:nvSpPr>
          <p:spPr bwMode="auto">
            <a:xfrm>
              <a:off x="1810182" y="484376"/>
              <a:ext cx="225776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l-GR" altLang="el-GR" sz="2000" dirty="0"/>
                <a:t>Τεχνολογικό Εκπαιδευτικό </a:t>
              </a:r>
            </a:p>
            <a:p>
              <a:pPr eaLnBrk="1" hangingPunct="1"/>
              <a:r>
                <a:rPr lang="el-GR" altLang="el-GR" sz="2000" dirty="0"/>
                <a:t>Ίδρυμα Θεσσαλίας</a:t>
              </a:r>
            </a:p>
          </p:txBody>
        </p:sp>
      </p:grpSp>
      <p:sp>
        <p:nvSpPr>
          <p:cNvPr id="3075" name="Τίτλος 1"/>
          <p:cNvSpPr>
            <a:spLocks noGrp="1"/>
          </p:cNvSpPr>
          <p:nvPr>
            <p:ph type="ctrTitle"/>
          </p:nvPr>
        </p:nvSpPr>
        <p:spPr>
          <a:xfrm>
            <a:off x="757238" y="1644650"/>
            <a:ext cx="7772400" cy="1470025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solidFill>
                  <a:srgbClr val="000000"/>
                </a:solidFill>
              </a:rPr>
              <a:t>Κινητές Επικοινωνίες</a:t>
            </a:r>
            <a:endParaRPr lang="el-GR" altLang="el-GR" dirty="0" smtClean="0"/>
          </a:p>
        </p:txBody>
      </p:sp>
      <p:sp>
        <p:nvSpPr>
          <p:cNvPr id="2052" name="Θέση περιεχομένου 2"/>
          <p:cNvSpPr txBox="1">
            <a:spLocks/>
          </p:cNvSpPr>
          <p:nvPr/>
        </p:nvSpPr>
        <p:spPr bwMode="auto">
          <a:xfrm>
            <a:off x="1150938" y="3048000"/>
            <a:ext cx="685006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800"/>
              </a:spcAft>
              <a:buFont typeface="Arial" charset="0"/>
              <a:buNone/>
              <a:defRPr/>
            </a:pPr>
            <a:r>
              <a:rPr lang="el-GR" sz="2800" b="1" dirty="0">
                <a:solidFill>
                  <a:srgbClr val="000000"/>
                </a:solidFill>
                <a:latin typeface="+mn-lt"/>
              </a:rPr>
              <a:t>Ενότητα </a:t>
            </a:r>
            <a:r>
              <a:rPr lang="el-GR" sz="2800" b="1" dirty="0" smtClean="0">
                <a:solidFill>
                  <a:srgbClr val="000000"/>
                </a:solidFill>
                <a:latin typeface="+mn-lt"/>
              </a:rPr>
              <a:t>#</a:t>
            </a:r>
            <a:r>
              <a:rPr lang="el-GR" sz="2800" b="1" dirty="0">
                <a:solidFill>
                  <a:srgbClr val="000000"/>
                </a:solidFill>
                <a:latin typeface="+mn-lt"/>
              </a:rPr>
              <a:t>6</a:t>
            </a:r>
            <a:r>
              <a:rPr lang="en-US" sz="2800" b="1" dirty="0" smtClean="0">
                <a:solidFill>
                  <a:srgbClr val="000000"/>
                </a:solidFill>
                <a:latin typeface="+mn-lt"/>
              </a:rPr>
              <a:t>: </a:t>
            </a:r>
            <a:r>
              <a:rPr lang="el-GR" sz="2800" dirty="0" smtClean="0">
                <a:solidFill>
                  <a:srgbClr val="000000"/>
                </a:solidFill>
                <a:latin typeface="+mn-lt"/>
              </a:rPr>
              <a:t>Μελέτη παρεμβολών </a:t>
            </a:r>
            <a:endParaRPr lang="el-GR" sz="2800" dirty="0">
              <a:solidFill>
                <a:srgbClr val="000000"/>
              </a:solidFill>
              <a:latin typeface="+mn-lt"/>
            </a:endParaRPr>
          </a:p>
          <a:p>
            <a:pPr algn="ctr" eaLnBrk="1" hangingPunct="1">
              <a:spcAft>
                <a:spcPts val="1000"/>
              </a:spcAft>
              <a:buFont typeface="Arial" charset="0"/>
              <a:buNone/>
              <a:defRPr/>
            </a:pPr>
            <a:r>
              <a:rPr lang="el-GR" sz="2800" dirty="0" smtClean="0">
                <a:solidFill>
                  <a:srgbClr val="000000"/>
                </a:solidFill>
                <a:latin typeface="+mn-lt"/>
              </a:rPr>
              <a:t>Γεώργιος </a:t>
            </a:r>
            <a:r>
              <a:rPr lang="el-GR" sz="2800" dirty="0" err="1">
                <a:solidFill>
                  <a:srgbClr val="000000"/>
                </a:solidFill>
                <a:latin typeface="+mn-lt"/>
              </a:rPr>
              <a:t>Καρέτσος</a:t>
            </a:r>
            <a:endParaRPr lang="el-GR" sz="2800" dirty="0">
              <a:solidFill>
                <a:srgbClr val="000000"/>
              </a:solidFill>
              <a:latin typeface="+mn-lt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l-GR" sz="2800" dirty="0">
                <a:solidFill>
                  <a:srgbClr val="000000"/>
                </a:solidFill>
                <a:latin typeface="+mn-lt"/>
              </a:rPr>
              <a:t>Σχολή Τεχνολογικών Εφαρμογών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l-GR" sz="2800" dirty="0">
                <a:solidFill>
                  <a:srgbClr val="000000"/>
                </a:solidFill>
                <a:latin typeface="+mn-lt"/>
              </a:rPr>
              <a:t>Τμήμα Μηχανικών Πληροφορικής Τ.Ε. </a:t>
            </a:r>
          </a:p>
        </p:txBody>
      </p:sp>
      <p:pic>
        <p:nvPicPr>
          <p:cNvPr id="3077" name="Εικόνα 2" descr=" Λογότυπο για άδειες χρήσης creative commons, b y, n c, s a ">
            <a:hlinkClick r:id="rId5" tooltip="Μετάβαση στην Άδεια Χρήσης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970588"/>
            <a:ext cx="15843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Εικόνα 3" descr="Λογότυπο επιχειρησιακού προγράμματος εκπαίδευση και δια βίου μάθηση του υπουργείου παιδείας, ΕΣΠΑ 2007 - 2013, με τη σημαία της Ευρωπαϊκής Ένωσης, το οποίο συγχρηματοδοτείται από την Ευρωπαϊκή Ένωση (Ευρωπαϊκό κοινωνικό ταμείο) και από εθνικούς πόρους. " title="Λογότυπο χρηματοδότησης">
            <a:hlinkClick r:id="rId7" tooltip="Μετάβαση σε www.edulll.gr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2500" y="565785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39286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Παράδειγμα Α </a:t>
            </a:r>
            <a:br>
              <a:rPr lang="el-GR" b="1" dirty="0" smtClean="0"/>
            </a:br>
            <a:r>
              <a:rPr lang="el-GR" b="1" dirty="0" smtClean="0"/>
              <a:t>(1 από 4)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21208" lvl="2" indent="-521208">
              <a:lnSpc>
                <a:spcPct val="110000"/>
              </a:lnSpc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800" b="0" dirty="0" smtClean="0"/>
              <a:t>Εύρος ζώνης 33</a:t>
            </a:r>
            <a:r>
              <a:rPr lang="en-US" sz="2800" b="0" dirty="0" smtClean="0"/>
              <a:t>MHz</a:t>
            </a:r>
            <a:r>
              <a:rPr lang="el-GR" sz="2800" b="0" dirty="0" smtClean="0"/>
              <a:t> διατίθεται σε </a:t>
            </a:r>
            <a:r>
              <a:rPr lang="el-GR" sz="2800" b="0" dirty="0" err="1" smtClean="0"/>
              <a:t>κυψελωτό</a:t>
            </a:r>
            <a:r>
              <a:rPr lang="el-GR" sz="2800" b="0" dirty="0" smtClean="0"/>
              <a:t> σύστημα. Κάθε δίαυλος έχει </a:t>
            </a:r>
            <a:r>
              <a:rPr lang="en-US" sz="2800" b="0" dirty="0" smtClean="0"/>
              <a:t>W =</a:t>
            </a:r>
            <a:r>
              <a:rPr lang="el-GR" sz="2800" b="0" dirty="0" smtClean="0"/>
              <a:t> 25</a:t>
            </a:r>
            <a:r>
              <a:rPr lang="en-US" sz="2800" b="0" dirty="0" smtClean="0"/>
              <a:t>kHz </a:t>
            </a:r>
            <a:r>
              <a:rPr lang="el-GR" sz="2800" b="0" dirty="0" smtClean="0"/>
              <a:t>ανά κατεύθυνση, και χρησιμοποιείται για τηλεφωνία και έλεγχο.</a:t>
            </a:r>
          </a:p>
          <a:p>
            <a:pPr marL="521208" lvl="2" indent="-521208">
              <a:lnSpc>
                <a:spcPct val="110000"/>
              </a:lnSpc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800" b="0" dirty="0" smtClean="0"/>
              <a:t>Να υπολογιστεί ο αριθμός των διαύλων που θα κατανεμηθούν ανά κυψέλη, αν το σύστημα χρησιμοποιεί </a:t>
            </a:r>
            <a:r>
              <a:rPr lang="el-GR" sz="2800" b="0" i="1" dirty="0" smtClean="0"/>
              <a:t>Κ</a:t>
            </a:r>
            <a:r>
              <a:rPr lang="el-GR" sz="2800" b="0" dirty="0" smtClean="0"/>
              <a:t> = 4,7,12.</a:t>
            </a:r>
          </a:p>
          <a:p>
            <a:pPr marL="521208" lvl="2" indent="-52120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800" b="0" dirty="0" smtClean="0"/>
              <a:t>Αν διατίθεται 1</a:t>
            </a:r>
            <a:r>
              <a:rPr lang="en-US" sz="2800" b="0" dirty="0" smtClean="0"/>
              <a:t>MHz</a:t>
            </a:r>
            <a:r>
              <a:rPr lang="el-GR" sz="2800" b="0" dirty="0" smtClean="0"/>
              <a:t> από το φάσμα για διαύλους ελέγχου, καθορίστε μία ομοιόμορφη κατανομή των διαύλων ελέγχου και φωνής</a:t>
            </a:r>
            <a:r>
              <a:rPr lang="en-US" sz="2800" b="0" dirty="0" smtClean="0"/>
              <a:t>.</a:t>
            </a:r>
            <a:endParaRPr lang="el-GR" sz="2800" b="0" dirty="0" smtClean="0"/>
          </a:p>
        </p:txBody>
      </p:sp>
      <p:sp>
        <p:nvSpPr>
          <p:cNvPr id="5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Μελέτη παρεμβολών</a:t>
            </a:r>
            <a:endParaRPr lang="el-GR" sz="140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10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Παράδειγμα Α </a:t>
            </a:r>
            <a:br>
              <a:rPr lang="el-GR" b="1" dirty="0" smtClean="0"/>
            </a:br>
            <a:r>
              <a:rPr lang="el-GR" b="1" dirty="0" smtClean="0"/>
              <a:t>(2 από 4)</a:t>
            </a:r>
            <a:endParaRPr lang="el-GR" dirty="0"/>
          </a:p>
        </p:txBody>
      </p:sp>
      <p:pic>
        <p:nvPicPr>
          <p:cNvPr id="6" name="Θέση περιεχομένου 1" descr="Εικόνα κυψελωτού συστήματος με κ=4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27" y="1600200"/>
            <a:ext cx="6253473" cy="4753812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Μελέτη παρεμβολών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11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42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Παράδειγμα Α </a:t>
            </a:r>
            <a:br>
              <a:rPr lang="el-GR" b="1" dirty="0" smtClean="0"/>
            </a:br>
            <a:r>
              <a:rPr lang="el-GR" b="1" dirty="0" smtClean="0"/>
              <a:t>(3 από 4)</a:t>
            </a:r>
            <a:endParaRPr lang="el-GR" dirty="0"/>
          </a:p>
        </p:txBody>
      </p:sp>
      <p:pic>
        <p:nvPicPr>
          <p:cNvPr id="6" name="Θέση περιεχομένου 1" descr="Εικόνα κυψελωτού συστήματος με κ=7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17" y="1524000"/>
            <a:ext cx="5512183" cy="4767274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Μελέτη παρεμβολών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12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8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Παράδειγμα Α </a:t>
            </a:r>
            <a:br>
              <a:rPr lang="el-GR" b="1" dirty="0" smtClean="0"/>
            </a:br>
            <a:r>
              <a:rPr lang="el-GR" b="1" dirty="0" smtClean="0"/>
              <a:t>(4 από 4)</a:t>
            </a:r>
            <a:endParaRPr lang="el-GR" dirty="0"/>
          </a:p>
        </p:txBody>
      </p:sp>
      <p:pic>
        <p:nvPicPr>
          <p:cNvPr id="6" name="Θέση περιεχομένου 1" descr="Εικόνα κυψελωτού συστήματος με  κ=12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39" y="1600200"/>
            <a:ext cx="5508261" cy="4771032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Μελέτη παρεμβολών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13</a:t>
            </a:fld>
            <a:endParaRPr lang="el-GR" sz="1400">
              <a:solidFill>
                <a:schemeClr val="tx1"/>
              </a:solidFill>
            </a:endParaRPr>
          </a:p>
        </p:txBody>
      </p:sp>
      <p:pic>
        <p:nvPicPr>
          <p:cNvPr id="7" name="Εικόνα 1" descr="Εικονίδιο μετάβασης στα Περιεχόμενα.">
            <a:hlinkClick r:id="rId4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247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err="1" smtClean="0"/>
              <a:t>Ομοδιαυλική</a:t>
            </a:r>
            <a:r>
              <a:rPr lang="el-GR" b="1" dirty="0" smtClean="0"/>
              <a:t> παρεμβολή (1 από 5)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00050" lvl="1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sz="36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𝑆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𝑇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𝐼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</a:rPr>
                      <m:t>10</m:t>
                    </m:r>
                    <m:func>
                      <m:func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𝐼</m:t>
                                </m:r>
                              </m:sub>
                            </m:sSub>
                          </m:den>
                        </m:f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&gt;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𝑑𝐵</m:t>
                        </m:r>
                      </m:e>
                    </m:func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Εικόνα 1" descr="Εικόνα ενός κινητού μεταξύ των σταθμών εκπομπής και παρεμβολής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84021"/>
            <a:ext cx="8372552" cy="3364379"/>
          </a:xfrm>
          <a:prstGeom prst="rect">
            <a:avLst/>
          </a:prstGeo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Μελέτη παρεμβολών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14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052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err="1" smtClean="0"/>
              <a:t>Ομοδιαυλική</a:t>
            </a:r>
            <a:r>
              <a:rPr lang="el-GR" b="1" dirty="0" smtClean="0"/>
              <a:t> παρεμβολή (2 από 5)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21208" indent="-521208" eaLnBrk="0" hangingPunct="0">
                  <a:spcBef>
                    <a:spcPts val="0"/>
                  </a:spcBef>
                  <a:spcAft>
                    <a:spcPts val="1800"/>
                  </a:spcAft>
                  <a:buClr>
                    <a:srgbClr val="333399"/>
                  </a:buClr>
                  <a:buSzPct val="70000"/>
                  <a:buFont typeface="Wingdings" panose="05000000000000000000" pitchFamily="2" charset="2"/>
                  <a:buChar char="n"/>
                </a:pPr>
                <a:r>
                  <a:rPr lang="el-GR" dirty="0" smtClean="0"/>
                  <a:t>Θεωρούμε ότι:</a:t>
                </a:r>
              </a:p>
              <a:p>
                <a:pPr marL="1143000" indent="-457200" eaLnBrk="0" hangingPunct="0">
                  <a:spcBef>
                    <a:spcPts val="0"/>
                  </a:spcBef>
                  <a:spcAft>
                    <a:spcPts val="1200"/>
                  </a:spcAft>
                  <a:buClr>
                    <a:srgbClr val="666699"/>
                  </a:buClr>
                  <a:buSzPct val="70000"/>
                  <a:buFont typeface="Wingdings 2" panose="05020102010507070707" pitchFamily="18" charset="2"/>
                  <a:buChar char="£"/>
                </a:pPr>
                <a:r>
                  <a:rPr lang="el-GR" sz="2800" dirty="0"/>
                  <a:t>Οι κυψέλες είναι ίσες, ακτίνας </a:t>
                </a:r>
                <a:r>
                  <a:rPr lang="en-US" sz="2800" dirty="0" smtClean="0"/>
                  <a:t>R</a:t>
                </a:r>
                <a:r>
                  <a:rPr lang="el-GR" sz="2800" dirty="0" smtClean="0"/>
                  <a:t>.</a:t>
                </a:r>
                <a:endParaRPr lang="en-US" sz="2800" dirty="0"/>
              </a:p>
              <a:p>
                <a:pPr marL="1143000" indent="-457200" eaLnBrk="0" hangingPunct="0">
                  <a:spcBef>
                    <a:spcPts val="0"/>
                  </a:spcBef>
                  <a:spcAft>
                    <a:spcPts val="5400"/>
                  </a:spcAft>
                  <a:buClr>
                    <a:srgbClr val="666699"/>
                  </a:buClr>
                  <a:buSzPct val="70000"/>
                  <a:buFont typeface="Wingdings 2" panose="05020102010507070707" pitchFamily="18" charset="2"/>
                  <a:buChar char="£"/>
                </a:pPr>
                <a:r>
                  <a:rPr lang="el-GR" sz="2800" dirty="0"/>
                  <a:t>Οι σταθμοί βάσης εκπέμπουν την ίδια </a:t>
                </a:r>
                <a:r>
                  <a:rPr lang="el-GR" sz="2800" dirty="0" smtClean="0"/>
                  <a:t>ισχύ.</a:t>
                </a:r>
              </a:p>
              <a:p>
                <a:pPr marL="685800" indent="0" eaLnBrk="0" hangingPunct="0">
                  <a:spcBef>
                    <a:spcPts val="0"/>
                  </a:spcBef>
                  <a:buClr>
                    <a:srgbClr val="666699"/>
                  </a:buClr>
                  <a:buSzPct val="70000"/>
                  <a:buNone/>
                </a:pPr>
                <a:r>
                  <a:rPr lang="el-GR" sz="2800" b="0" dirty="0" smtClean="0"/>
                  <a:t>Η </a:t>
                </a:r>
                <a:r>
                  <a:rPr lang="el-GR" sz="2800" b="0" dirty="0" err="1" smtClean="0"/>
                  <a:t>ομοδιαυλική</a:t>
                </a:r>
                <a:r>
                  <a:rPr lang="el-GR" sz="2800" b="0" dirty="0" smtClean="0"/>
                  <a:t> παρεμβολή είναι ανεξάρτητη από τη εκπεμπόμενη ισχύ</a:t>
                </a:r>
                <a:r>
                  <a:rPr lang="el-GR" sz="2800" dirty="0" smtClean="0"/>
                  <a:t>.</a:t>
                </a:r>
              </a:p>
              <a:p>
                <a:pPr marL="685800" indent="0" eaLnBrk="0" hangingPunct="0">
                  <a:spcBef>
                    <a:spcPts val="0"/>
                  </a:spcBef>
                  <a:buClr>
                    <a:srgbClr val="666699"/>
                  </a:buClr>
                  <a:buSzPct val="7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𝑇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3600" b="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17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Μελέτη παρεμβολών</a:t>
            </a:r>
            <a:endParaRPr lang="el-GR" sz="140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15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23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err="1" smtClean="0"/>
              <a:t>Ομοδιαυλική</a:t>
            </a:r>
            <a:r>
              <a:rPr lang="el-GR" b="1" dirty="0" smtClean="0"/>
              <a:t> παρεμβολή (3 από 5)</a:t>
            </a:r>
            <a:endParaRPr lang="el-GR" dirty="0"/>
          </a:p>
        </p:txBody>
      </p:sp>
      <p:pic>
        <p:nvPicPr>
          <p:cNvPr id="6" name="Θέση περιεχομένου 1" descr="Εικόνα με τους τύπους του συντελεστή μείωσης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6239538" cy="4646041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Μελέτη παρεμβολών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16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21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err="1" smtClean="0"/>
              <a:t>Ομοδιαυλική</a:t>
            </a:r>
            <a:r>
              <a:rPr lang="el-GR" b="1" dirty="0" smtClean="0"/>
              <a:t> παρεμβολή (4 από 5)</a:t>
            </a:r>
            <a:endParaRPr lang="el-GR" dirty="0"/>
          </a:p>
        </p:txBody>
      </p:sp>
      <p:pic>
        <p:nvPicPr>
          <p:cNvPr id="10" name="Θέση περιεχομένου 1" descr="Εικόνα ομοδιαυλικής παρεμβολή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7494528" cy="4648200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Μελέτη παρεμβολών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17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5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err="1" smtClean="0"/>
              <a:t>Ομοδιαυλική</a:t>
            </a:r>
            <a:r>
              <a:rPr lang="el-GR" b="1" dirty="0" smtClean="0"/>
              <a:t> παρεμβολή (5 από 5)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sz="2800" dirty="0"/>
              <a:t>Αν </a:t>
            </a:r>
            <a:r>
              <a:rPr lang="en-US" sz="2800" i="1" dirty="0"/>
              <a:t>n</a:t>
            </a:r>
            <a:r>
              <a:rPr lang="el-GR" sz="2800" dirty="0"/>
              <a:t> είναι ο εκθέτης απωλειών διαδρομής και η στάθμη του τοπικού θορύβου είναι πολύ μικρότερη της στάθμης </a:t>
            </a:r>
            <a:r>
              <a:rPr lang="el-GR" sz="2800" dirty="0" smtClean="0"/>
              <a:t>παρεμβολής:</a:t>
            </a:r>
            <a:endParaRPr lang="en-GB" sz="2000" b="0" dirty="0" smtClean="0"/>
          </a:p>
        </p:txBody>
      </p:sp>
      <p:pic>
        <p:nvPicPr>
          <p:cNvPr id="7" name="Εικόνα 1" descr="Εικόνα με τους τύπους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3048000"/>
            <a:ext cx="7867650" cy="3048000"/>
          </a:xfrm>
          <a:prstGeom prst="rect">
            <a:avLst/>
          </a:prstGeo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Μελέτη παρεμβολών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18</a:t>
            </a:fld>
            <a:endParaRPr lang="el-GR" sz="1400">
              <a:solidFill>
                <a:schemeClr val="tx1"/>
              </a:solidFill>
            </a:endParaRPr>
          </a:p>
        </p:txBody>
      </p:sp>
      <p:pic>
        <p:nvPicPr>
          <p:cNvPr id="8" name="Εικόνα 2" descr="Εικονίδιο μετάβασης στα Περιεχόμενα.">
            <a:hlinkClick r:id="rId4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25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Μονοδιάστατα συστήματα: </a:t>
            </a:r>
            <a:br>
              <a:rPr lang="el-GR" b="1" dirty="0" smtClean="0"/>
            </a:br>
            <a:r>
              <a:rPr lang="el-GR" b="1" dirty="0" smtClean="0"/>
              <a:t>ζεύξη καθόδου</a:t>
            </a:r>
            <a:endParaRPr lang="el-GR" b="1" dirty="0"/>
          </a:p>
        </p:txBody>
      </p:sp>
      <p:pic>
        <p:nvPicPr>
          <p:cNvPr id="6" name="Θέση περιεχομένου 1" descr="Εικόνα του συστήματος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620000" cy="1972957"/>
          </a:xfrm>
        </p:spPr>
      </p:pic>
      <p:pic>
        <p:nvPicPr>
          <p:cNvPr id="7" name="Εικόνα 1" descr="Εικόνα με τους τύπους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352800"/>
            <a:ext cx="7586472" cy="2923540"/>
          </a:xfrm>
          <a:prstGeom prst="rect">
            <a:avLst/>
          </a:prstGeo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Μελέτη παρεμβολών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19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934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/>
              <a:t>Χρηματοδότηση </a:t>
            </a:r>
          </a:p>
        </p:txBody>
      </p:sp>
      <p:sp>
        <p:nvSpPr>
          <p:cNvPr id="3075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l-GR" sz="2000" smtClean="0"/>
              <a:t>Το παρόν εκπαιδευτικό υλικό έχει αναπτυχθεί στο πλαίσιο του εκπαιδευτικού έργου του διδάσκοντα</a:t>
            </a:r>
            <a:r>
              <a:rPr lang="en-US" sz="2000" smtClean="0"/>
              <a:t>.</a:t>
            </a:r>
            <a:r>
              <a:rPr lang="el-GR" sz="2000" smtClean="0"/>
              <a:t> </a:t>
            </a:r>
            <a:endParaRPr lang="en-US" sz="2000" smtClean="0"/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l-GR" sz="2000" smtClean="0">
                <a:solidFill>
                  <a:srgbClr val="000000"/>
                </a:solidFill>
              </a:rPr>
              <a:t>Το έργο «</a:t>
            </a:r>
            <a:r>
              <a:rPr lang="el-GR" sz="2000" b="1" smtClean="0">
                <a:solidFill>
                  <a:srgbClr val="000000"/>
                </a:solidFill>
              </a:rPr>
              <a:t>Ανοικτά Ακαδημαϊκά Μαθήματα στο Τ.Ε.Ι. Θεσσαλίας</a:t>
            </a:r>
            <a:r>
              <a:rPr lang="el-GR" sz="2000" smtClean="0">
                <a:solidFill>
                  <a:srgbClr val="000000"/>
                </a:solidFill>
              </a:rPr>
              <a:t>» έχει χρηματοδοτήσει μόνο τη αναδιαμόρφωση του εκπαιδευτικού υλικού.</a:t>
            </a:r>
            <a:endParaRPr lang="el-GR" sz="2000" smtClean="0"/>
          </a:p>
          <a:p>
            <a:pPr eaLnBrk="1" hangingPunct="1">
              <a:spcBef>
                <a:spcPct val="0"/>
              </a:spcBef>
            </a:pPr>
            <a:r>
              <a:rPr lang="el-GR" sz="2000" smtClean="0"/>
              <a:t>Το έργο υλοποιείται στο πλαίσιο του Επιχειρησιακού Προγράμματος  «Εκπαίδευση και Δια Βίου Μάθηση» και συγχρηματοδοτείται από την Ευρωπαϊκή Ένωση (Ευρωπαϊκό Κοινωνικό Ταμείο) και από εθνικούς πόρους</a:t>
            </a:r>
            <a:r>
              <a:rPr lang="en-US" sz="2000" smtClean="0"/>
              <a:t>. </a:t>
            </a:r>
            <a:endParaRPr lang="el-GR" sz="2000" smtClean="0"/>
          </a:p>
        </p:txBody>
      </p:sp>
      <p:pic>
        <p:nvPicPr>
          <p:cNvPr id="3076" name="Εικόνα 1" descr=" Λογότυπο επιχειρησιακού προγράμματος εκπαίδευση και δια βίου μάθηση.   ">
            <a:hlinkClick r:id="rId4" tooltip="Μετάβαση σε www.edulll.gr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21163"/>
            <a:ext cx="7848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7CE36B-80CE-44A7-B902-61BCD890CB83}" type="slidenum">
              <a:rPr lang="el-GR" sz="1400" smtClean="0">
                <a:solidFill>
                  <a:srgbClr val="000000"/>
                </a:solidFill>
                <a:latin typeface="+mn-l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 sz="1400" smtClean="0">
              <a:solidFill>
                <a:srgbClr val="000000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71679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Μονοδιάστατα συστήματα: </a:t>
            </a:r>
            <a:br>
              <a:rPr lang="el-GR" b="1" dirty="0" smtClean="0"/>
            </a:br>
            <a:r>
              <a:rPr lang="el-GR" b="1" dirty="0" smtClean="0"/>
              <a:t>ζεύξη ανόδου (1/2)</a:t>
            </a:r>
            <a:endParaRPr lang="el-GR" dirty="0"/>
          </a:p>
        </p:txBody>
      </p:sp>
      <p:pic>
        <p:nvPicPr>
          <p:cNvPr id="8" name="Θέση περιεχομένου 1" descr="Εικόνα του συστήματο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4988"/>
            <a:ext cx="8229600" cy="4516387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Μελέτη παρεμβολών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20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55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Μονοδιάστατα συστήματα: </a:t>
            </a:r>
            <a:br>
              <a:rPr lang="el-GR" b="1" dirty="0" smtClean="0"/>
            </a:br>
            <a:r>
              <a:rPr lang="el-GR" b="1" dirty="0" smtClean="0"/>
              <a:t>ζεύξη ανόδου (2/2)</a:t>
            </a:r>
            <a:endParaRPr lang="el-GR" dirty="0"/>
          </a:p>
        </p:txBody>
      </p:sp>
      <p:pic>
        <p:nvPicPr>
          <p:cNvPr id="8" name="Θέση περιεχομένου 1" descr="Εικόνα του συστήματο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9988"/>
            <a:ext cx="8229600" cy="4446387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Μελέτη παρεμβολών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21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01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latin typeface="+mn-lt"/>
              </a:rPr>
              <a:t>Παράδειγμα Β (1 από 3)</a:t>
            </a:r>
            <a:endParaRPr lang="el-GR" b="1" dirty="0">
              <a:latin typeface="+mn-lt"/>
            </a:endParaRP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lvl="1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dirty="0" err="1" smtClean="0"/>
              <a:t>Κυψελωτό</a:t>
            </a:r>
            <a:r>
              <a:rPr lang="el-GR" dirty="0" smtClean="0"/>
              <a:t> σύστημα για αυτοκινητόδρομο μεγάλης ταχύτητας, </a:t>
            </a:r>
            <a:r>
              <a:rPr lang="el-GR" i="1" dirty="0" smtClean="0"/>
              <a:t>n</a:t>
            </a:r>
            <a:r>
              <a:rPr lang="el-GR" dirty="0" smtClean="0"/>
              <a:t> = 3.5 και </a:t>
            </a:r>
            <a:r>
              <a:rPr lang="el-GR" i="1" dirty="0" smtClean="0"/>
              <a:t>S</a:t>
            </a:r>
            <a:r>
              <a:rPr lang="el-GR" dirty="0" smtClean="0"/>
              <a:t>/</a:t>
            </a:r>
            <a:r>
              <a:rPr lang="el-GR" i="1" dirty="0" smtClean="0"/>
              <a:t>I</a:t>
            </a:r>
            <a:r>
              <a:rPr lang="el-GR" dirty="0" smtClean="0"/>
              <a:t> = 100 (20dB).</a:t>
            </a:r>
          </a:p>
          <a:p>
            <a:pPr lvl="2" indent="-457200">
              <a:spcBef>
                <a:spcPts val="0"/>
              </a:spcBef>
              <a:buClr>
                <a:srgbClr val="666699"/>
              </a:buClr>
              <a:buSzPct val="100000"/>
              <a:buFont typeface="+mj-lt"/>
              <a:buAutoNum type="alphaLcParenR"/>
            </a:pPr>
            <a:r>
              <a:rPr lang="el-GR" dirty="0" smtClean="0"/>
              <a:t>Αν </a:t>
            </a:r>
            <a:r>
              <a:rPr lang="el-GR" i="1" dirty="0" smtClean="0"/>
              <a:t>d</a:t>
            </a:r>
            <a:r>
              <a:rPr lang="el-GR" dirty="0" smtClean="0"/>
              <a:t> είναι η απόσταση των BTS, ποιος είναι ο ελάχιστος λόγος </a:t>
            </a:r>
            <a:r>
              <a:rPr lang="el-GR" i="1" dirty="0" smtClean="0"/>
              <a:t>D</a:t>
            </a:r>
            <a:r>
              <a:rPr lang="el-GR" dirty="0" smtClean="0"/>
              <a:t>/</a:t>
            </a:r>
            <a:r>
              <a:rPr lang="en-GB" i="1" dirty="0" smtClean="0"/>
              <a:t>d</a:t>
            </a:r>
            <a:r>
              <a:rPr lang="el-GR" dirty="0" smtClean="0"/>
              <a:t> που θα εξασφαλίζει τον απαιτούμενο λόγο </a:t>
            </a:r>
            <a:r>
              <a:rPr lang="el-GR" i="1" dirty="0" smtClean="0"/>
              <a:t>S</a:t>
            </a:r>
            <a:r>
              <a:rPr lang="el-GR" dirty="0" smtClean="0"/>
              <a:t>/</a:t>
            </a:r>
            <a:r>
              <a:rPr lang="el-GR" i="1" dirty="0" smtClean="0"/>
              <a:t>I</a:t>
            </a:r>
            <a:r>
              <a:rPr lang="el-GR" dirty="0" smtClean="0"/>
              <a:t>;</a:t>
            </a:r>
          </a:p>
          <a:p>
            <a:pPr lvl="2" indent="-457200">
              <a:spcBef>
                <a:spcPts val="0"/>
              </a:spcBef>
              <a:buClr>
                <a:srgbClr val="666699"/>
              </a:buClr>
              <a:buSzPct val="100000"/>
              <a:buFont typeface="+mj-lt"/>
              <a:buAutoNum type="alphaLcParenR"/>
            </a:pPr>
            <a:r>
              <a:rPr lang="el-GR" dirty="0" smtClean="0"/>
              <a:t>Αν </a:t>
            </a:r>
            <a:r>
              <a:rPr lang="el-GR" i="1" dirty="0" smtClean="0"/>
              <a:t>d</a:t>
            </a:r>
            <a:r>
              <a:rPr lang="el-GR" dirty="0" smtClean="0"/>
              <a:t> = 1600m, ποια είναι η </a:t>
            </a:r>
            <a:r>
              <a:rPr lang="en-US" dirty="0" smtClean="0"/>
              <a:t>D</a:t>
            </a:r>
            <a:r>
              <a:rPr lang="el-GR" dirty="0" smtClean="0"/>
              <a:t>;</a:t>
            </a:r>
          </a:p>
          <a:p>
            <a:pPr lvl="2" indent="-457200">
              <a:spcBef>
                <a:spcPts val="0"/>
              </a:spcBef>
              <a:buClr>
                <a:srgbClr val="666699"/>
              </a:buClr>
              <a:buSzPct val="100000"/>
              <a:buFont typeface="+mj-lt"/>
              <a:buAutoNum type="alphaLcParenR"/>
            </a:pPr>
            <a:r>
              <a:rPr lang="el-GR" dirty="0" smtClean="0"/>
              <a:t>Αν </a:t>
            </a:r>
            <a:r>
              <a:rPr lang="en-US" dirty="0" smtClean="0"/>
              <a:t>C = </a:t>
            </a:r>
            <a:r>
              <a:rPr lang="el-GR" dirty="0" smtClean="0"/>
              <a:t>400 δίαυλοι, πόσα κινητά τηλέφωνα μπορεί να τους χρησιμοποιούν ταυτόχρονα σε κάθε κυψέλη; Νομίζετε ότι η χωρητικότητα είναι επαρκής;</a:t>
            </a:r>
            <a:endParaRPr lang="en-GB" dirty="0" smtClean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Μελέτη παρεμβολών</a:t>
            </a:r>
            <a:endParaRPr lang="el-GR" sz="140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22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7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Παράδειγμα Β </a:t>
            </a:r>
            <a:r>
              <a:rPr lang="el-GR" b="1" dirty="0" smtClean="0"/>
              <a:t>(2 </a:t>
            </a:r>
            <a:r>
              <a:rPr lang="el-GR" b="1" dirty="0"/>
              <a:t>από </a:t>
            </a:r>
            <a:r>
              <a:rPr lang="el-GR" b="1" dirty="0" smtClean="0"/>
              <a:t>3)</a:t>
            </a:r>
            <a:endParaRPr lang="el-GR" dirty="0"/>
          </a:p>
        </p:txBody>
      </p:sp>
      <p:pic>
        <p:nvPicPr>
          <p:cNvPr id="9" name="Θέση περιεχομένου 1" descr="Εικόνα με τους τύπους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7237853" cy="4674337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Μελέτη παρεμβολών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23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0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Παράδειγμα Β </a:t>
            </a:r>
            <a:r>
              <a:rPr lang="el-GR" b="1" dirty="0" smtClean="0"/>
              <a:t>(3 </a:t>
            </a:r>
            <a:r>
              <a:rPr lang="el-GR" b="1" dirty="0"/>
              <a:t>από 3)</a:t>
            </a:r>
            <a:endParaRPr lang="el-GR" dirty="0"/>
          </a:p>
        </p:txBody>
      </p:sp>
      <p:pic>
        <p:nvPicPr>
          <p:cNvPr id="6" name="Θέση περιεχομένου 1" descr="Εικόνα με τους τύπους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6" y="1524000"/>
            <a:ext cx="7986008" cy="4525963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Μελέτη παρεμβολών</a:t>
            </a:r>
            <a:endParaRPr lang="el-GR" sz="140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24</a:t>
            </a:fld>
            <a:endParaRPr lang="el-GR" sz="1400">
              <a:solidFill>
                <a:schemeClr val="tx1"/>
              </a:solidFill>
            </a:endParaRPr>
          </a:p>
        </p:txBody>
      </p:sp>
      <p:pic>
        <p:nvPicPr>
          <p:cNvPr id="7" name="Εικόνα 1" descr="Εικονίδιο μετάβασης στα Περιεχόμενα.">
            <a:hlinkClick r:id="rId4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576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Συστήματα δύο διαστάσεων</a:t>
            </a:r>
            <a:endParaRPr lang="el-GR" b="1" dirty="0"/>
          </a:p>
        </p:txBody>
      </p:sp>
      <p:pic>
        <p:nvPicPr>
          <p:cNvPr id="6" name="Θέση περιεχομένου 1" descr="Εικόνα των συστημάτων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1088"/>
            <a:ext cx="8229600" cy="4484186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Μελέτη παρεμβολών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25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Συμμετρικά συστήματα </a:t>
            </a:r>
            <a:br>
              <a:rPr lang="el-GR" b="1" dirty="0" smtClean="0"/>
            </a:br>
            <a:r>
              <a:rPr lang="el-GR" b="1" dirty="0" smtClean="0"/>
              <a:t>δύο διαστάσεων (1/2)</a:t>
            </a:r>
            <a:endParaRPr lang="el-GR" b="1" dirty="0"/>
          </a:p>
        </p:txBody>
      </p:sp>
      <p:pic>
        <p:nvPicPr>
          <p:cNvPr id="6" name="Θέση περιεχομένου 1" descr="Εικόνα με τύπους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" y="1625949"/>
            <a:ext cx="7949184" cy="4474464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Μελέτη παρεμβολών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26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6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Συμμετρικά συστήματα </a:t>
            </a:r>
            <a:br>
              <a:rPr lang="el-GR" b="1" dirty="0" smtClean="0"/>
            </a:br>
            <a:r>
              <a:rPr lang="el-GR" b="1" dirty="0" smtClean="0"/>
              <a:t>δύο διαστάσεων (2/2)</a:t>
            </a:r>
            <a:endParaRPr lang="el-GR" dirty="0"/>
          </a:p>
        </p:txBody>
      </p:sp>
      <p:pic>
        <p:nvPicPr>
          <p:cNvPr id="8" name="Θέση περιεχομένου 1" descr="Εικόνα με τύπους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02" y="1600200"/>
            <a:ext cx="6829596" cy="4525963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Μελέτη παρεμβολών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27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Συστήματα δύο διαστάσεων</a:t>
            </a:r>
            <a:r>
              <a:rPr lang="en-US" b="1" dirty="0" smtClean="0"/>
              <a:t> (1/</a:t>
            </a:r>
            <a:r>
              <a:rPr lang="el-GR" b="1" dirty="0" smtClean="0"/>
              <a:t>5</a:t>
            </a:r>
            <a:r>
              <a:rPr lang="en-US" b="1" dirty="0" smtClean="0"/>
              <a:t>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1"/>
              <p:cNvSpPr>
                <a:spLocks noGrp="1"/>
              </p:cNvSpPr>
              <p:nvPr>
                <p:ph idx="1"/>
                <p:custDataLst>
                  <p:tags r:id="rId1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 marL="0" lvl="0" indent="0" algn="ctr" eaLnBrk="0" fontAlgn="base" hangingPunct="0">
                  <a:spcBef>
                    <a:spcPct val="0"/>
                  </a:spcBef>
                  <a:spcAft>
                    <a:spcPts val="1800"/>
                  </a:spcAft>
                  <a:buClr>
                    <a:srgbClr val="333399"/>
                  </a:buClr>
                  <a:buSzPct val="70000"/>
                  <a:buNone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charset="0"/>
                      </a:rPr>
                      <m:t>𝐾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charset="0"/>
                      </a:rPr>
                      <m:t>𝑓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charset="0"/>
                          </a:rPr>
                          <m:t>𝑆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charset="0"/>
                          </a:rPr>
                          <m:t>𝐼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charset="0"/>
                      </a:rPr>
                      <m:t>, 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charset="0"/>
                      </a:rPr>
                      <m:t>)</m:t>
                    </m:r>
                  </m:oMath>
                </a14:m>
                <a:r>
                  <a:rPr lang="el-GR" sz="3600" dirty="0" smtClean="0">
                    <a:solidFill>
                      <a:srgbClr val="0000FF"/>
                    </a:solidFill>
                    <a:cs typeface="Arial" charset="0"/>
                  </a:rPr>
                  <a:t> </a:t>
                </a:r>
              </a:p>
              <a:p>
                <a:pPr marL="521208" lvl="0" indent="-521208" eaLnBrk="0" fontAlgn="base" hangingPunct="0">
                  <a:spcBef>
                    <a:spcPct val="0"/>
                  </a:spcBef>
                  <a:spcAft>
                    <a:spcPts val="3000"/>
                  </a:spcAft>
                  <a:buClr>
                    <a:srgbClr val="333399"/>
                  </a:buClr>
                  <a:buSzPct val="70000"/>
                  <a:buFont typeface="Wingdings" panose="05000000000000000000" pitchFamily="2" charset="2"/>
                  <a:buChar char="n"/>
                </a:pPr>
                <a:r>
                  <a:rPr lang="el-GR" dirty="0" smtClean="0">
                    <a:solidFill>
                      <a:prstClr val="black"/>
                    </a:solidFill>
                    <a:cs typeface="Arial" charset="0"/>
                  </a:rPr>
                  <a:t>Για </a:t>
                </a:r>
                <a:r>
                  <a:rPr lang="el-GR" dirty="0">
                    <a:solidFill>
                      <a:prstClr val="black"/>
                    </a:solidFill>
                    <a:cs typeface="Arial" charset="0"/>
                  </a:rPr>
                  <a:t>σταθερό </a:t>
                </a:r>
                <a:r>
                  <a:rPr lang="en-US" dirty="0">
                    <a:solidFill>
                      <a:prstClr val="black"/>
                    </a:solidFill>
                    <a:cs typeface="Arial" charset="0"/>
                  </a:rPr>
                  <a:t>S/I</a:t>
                </a:r>
                <a:r>
                  <a:rPr lang="el-GR" dirty="0">
                    <a:solidFill>
                      <a:prstClr val="black"/>
                    </a:solidFill>
                    <a:cs typeface="Arial" charset="0"/>
                  </a:rPr>
                  <a:t>:</a:t>
                </a:r>
              </a:p>
              <a:p>
                <a:pPr marL="1143000" lvl="0" indent="-457200" eaLnBrk="0" fontAlgn="base" hangingPunct="0">
                  <a:spcBef>
                    <a:spcPct val="0"/>
                  </a:spcBef>
                  <a:spcAft>
                    <a:spcPts val="1200"/>
                  </a:spcAft>
                  <a:buClr>
                    <a:srgbClr val="666699"/>
                  </a:buClr>
                  <a:buSzPct val="70000"/>
                  <a:buFont typeface="Wingdings 2" panose="05020102010507070707" pitchFamily="18" charset="2"/>
                  <a:buChar char="£"/>
                </a:pPr>
                <a:r>
                  <a:rPr lang="el-GR" sz="2800" dirty="0">
                    <a:solidFill>
                      <a:prstClr val="black"/>
                    </a:solidFill>
                    <a:cs typeface="Arial" charset="0"/>
                  </a:rPr>
                  <a:t>Μικρό </a:t>
                </a:r>
                <a:r>
                  <a:rPr lang="en-US" sz="2800" dirty="0">
                    <a:solidFill>
                      <a:prstClr val="black"/>
                    </a:solidFill>
                    <a:cs typeface="Arial" charset="0"/>
                  </a:rPr>
                  <a:t>n </a:t>
                </a:r>
                <a:r>
                  <a:rPr lang="en-US" sz="2800" b="1" dirty="0">
                    <a:solidFill>
                      <a:prstClr val="black"/>
                    </a:solidFill>
                    <a:cs typeface="Arial" charset="0"/>
                    <a:sym typeface="Symbol" pitchFamily="18" charset="2"/>
                  </a:rPr>
                  <a:t></a:t>
                </a:r>
                <a:r>
                  <a:rPr lang="el-GR" sz="2800" dirty="0">
                    <a:solidFill>
                      <a:prstClr val="black"/>
                    </a:solidFill>
                    <a:cs typeface="Arial" charset="0"/>
                    <a:sym typeface="Symbol" pitchFamily="18" charset="2"/>
                  </a:rPr>
                  <a:t> </a:t>
                </a:r>
                <a:r>
                  <a:rPr lang="el-GR" sz="2800" dirty="0">
                    <a:solidFill>
                      <a:prstClr val="black"/>
                    </a:solidFill>
                    <a:cs typeface="Arial" charset="0"/>
                  </a:rPr>
                  <a:t>μεγάλο </a:t>
                </a:r>
                <a:r>
                  <a:rPr lang="el-GR" sz="2800" dirty="0" smtClean="0">
                    <a:solidFill>
                      <a:prstClr val="black"/>
                    </a:solidFill>
                    <a:cs typeface="Arial" charset="0"/>
                  </a:rPr>
                  <a:t>Κ.</a:t>
                </a:r>
                <a:endParaRPr lang="en-US" sz="2800" dirty="0">
                  <a:solidFill>
                    <a:prstClr val="black"/>
                  </a:solidFill>
                  <a:cs typeface="Arial" charset="0"/>
                </a:endParaRPr>
              </a:p>
              <a:p>
                <a:pPr marL="1143000" lvl="0" indent="-457200" eaLnBrk="0" fontAlgn="base" hangingPunct="0">
                  <a:spcBef>
                    <a:spcPct val="0"/>
                  </a:spcBef>
                  <a:spcAft>
                    <a:spcPts val="2400"/>
                  </a:spcAft>
                  <a:buClr>
                    <a:srgbClr val="666699"/>
                  </a:buClr>
                  <a:buSzPct val="70000"/>
                  <a:buFont typeface="Wingdings 2" panose="05020102010507070707" pitchFamily="18" charset="2"/>
                  <a:buChar char="£"/>
                </a:pPr>
                <a:r>
                  <a:rPr lang="el-GR" sz="2800" dirty="0">
                    <a:solidFill>
                      <a:prstClr val="black"/>
                    </a:solidFill>
                    <a:cs typeface="Arial" charset="0"/>
                  </a:rPr>
                  <a:t>Μεγάλο </a:t>
                </a:r>
                <a:r>
                  <a:rPr lang="en-US" sz="2800" dirty="0">
                    <a:solidFill>
                      <a:prstClr val="black"/>
                    </a:solidFill>
                    <a:cs typeface="Arial" charset="0"/>
                  </a:rPr>
                  <a:t>n </a:t>
                </a:r>
                <a:r>
                  <a:rPr lang="en-US" sz="2800" b="1" dirty="0">
                    <a:solidFill>
                      <a:prstClr val="black"/>
                    </a:solidFill>
                    <a:cs typeface="Arial" charset="0"/>
                    <a:sym typeface="Symbol" pitchFamily="18" charset="2"/>
                  </a:rPr>
                  <a:t></a:t>
                </a:r>
                <a:r>
                  <a:rPr lang="en-US" sz="2800" dirty="0">
                    <a:solidFill>
                      <a:prstClr val="black"/>
                    </a:solidFill>
                    <a:cs typeface="Arial" charset="0"/>
                  </a:rPr>
                  <a:t> </a:t>
                </a:r>
                <a:r>
                  <a:rPr lang="el-GR" sz="2800" dirty="0">
                    <a:solidFill>
                      <a:prstClr val="black"/>
                    </a:solidFill>
                    <a:cs typeface="Arial" charset="0"/>
                  </a:rPr>
                  <a:t>μικρό Κ, αλλά αυξημένη </a:t>
                </a:r>
                <a:r>
                  <a:rPr lang="el-GR" sz="2800" dirty="0" smtClean="0">
                    <a:solidFill>
                      <a:prstClr val="black"/>
                    </a:solidFill>
                    <a:cs typeface="Arial" charset="0"/>
                  </a:rPr>
                  <a:t>ισχύς εκπομπής.</a:t>
                </a:r>
              </a:p>
              <a:p>
                <a:pPr marL="1943100" lvl="2" indent="-457200" eaLnBrk="0" hangingPunct="0">
                  <a:spcBef>
                    <a:spcPts val="0"/>
                  </a:spcBef>
                  <a:spcAft>
                    <a:spcPts val="1200"/>
                  </a:spcAft>
                  <a:buClr>
                    <a:prstClr val="black">
                      <a:lumMod val="65000"/>
                      <a:lumOff val="35000"/>
                    </a:prstClr>
                  </a:buClr>
                  <a:buSzPct val="70000"/>
                  <a:buFont typeface="Wingdings 2" panose="05020102010507070707" pitchFamily="18" charset="2"/>
                  <a:buChar char="¢"/>
                </a:pPr>
                <a:r>
                  <a:rPr lang="el-GR" dirty="0" smtClean="0">
                    <a:solidFill>
                      <a:prstClr val="black"/>
                    </a:solidFill>
                    <a:cs typeface="Arial" charset="0"/>
                  </a:rPr>
                  <a:t>Μεγάλο </a:t>
                </a:r>
                <a:r>
                  <a:rPr lang="en-US" dirty="0">
                    <a:solidFill>
                      <a:prstClr val="black"/>
                    </a:solidFill>
                    <a:cs typeface="Arial" charset="0"/>
                  </a:rPr>
                  <a:t>n </a:t>
                </a:r>
                <a:r>
                  <a:rPr lang="el-GR" dirty="0">
                    <a:solidFill>
                      <a:prstClr val="black"/>
                    </a:solidFill>
                    <a:cs typeface="Arial" charset="0"/>
                  </a:rPr>
                  <a:t>σε αστικές </a:t>
                </a:r>
                <a:r>
                  <a:rPr lang="el-GR" dirty="0" smtClean="0">
                    <a:solidFill>
                      <a:prstClr val="black"/>
                    </a:solidFill>
                    <a:cs typeface="Arial" charset="0"/>
                  </a:rPr>
                  <a:t>περιοχές.</a:t>
                </a:r>
                <a:endParaRPr lang="en-US" dirty="0">
                  <a:solidFill>
                    <a:prstClr val="black"/>
                  </a:solidFill>
                  <a:cs typeface="Arial" charset="0"/>
                </a:endParaRPr>
              </a:p>
              <a:p>
                <a:pPr marL="1943100" lvl="2" indent="-457200" eaLnBrk="0" hangingPunct="0">
                  <a:spcBef>
                    <a:spcPts val="0"/>
                  </a:spcBef>
                  <a:buClr>
                    <a:prstClr val="black">
                      <a:lumMod val="65000"/>
                      <a:lumOff val="35000"/>
                    </a:prstClr>
                  </a:buClr>
                  <a:buSzPct val="70000"/>
                  <a:buFont typeface="Wingdings 2" panose="05020102010507070707" pitchFamily="18" charset="2"/>
                  <a:buChar char="¢"/>
                </a:pPr>
                <a:r>
                  <a:rPr lang="el-GR" dirty="0" smtClean="0">
                    <a:solidFill>
                      <a:prstClr val="black"/>
                    </a:solidFill>
                    <a:cs typeface="Arial" charset="0"/>
                  </a:rPr>
                  <a:t>Μικρό </a:t>
                </a:r>
                <a:r>
                  <a:rPr lang="en-US" dirty="0">
                    <a:solidFill>
                      <a:prstClr val="black"/>
                    </a:solidFill>
                    <a:cs typeface="Arial" charset="0"/>
                  </a:rPr>
                  <a:t>n </a:t>
                </a:r>
                <a:r>
                  <a:rPr lang="el-GR" dirty="0">
                    <a:solidFill>
                      <a:prstClr val="black"/>
                    </a:solidFill>
                    <a:cs typeface="Arial" charset="0"/>
                  </a:rPr>
                  <a:t>σε ημιαστικές και αγροτικές </a:t>
                </a:r>
                <a:r>
                  <a:rPr lang="el-GR" dirty="0" smtClean="0">
                    <a:solidFill>
                      <a:prstClr val="black"/>
                    </a:solidFill>
                    <a:cs typeface="Arial" charset="0"/>
                  </a:rPr>
                  <a:t>περιοχές.</a:t>
                </a:r>
                <a:endParaRPr lang="en-GB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3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"/>
                </p:custDataLst>
              </p:nvPr>
            </p:nvSpPr>
            <p:spPr>
              <a:blipFill rotWithShape="1">
                <a:blip r:embed="rId4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Μελέτη παρεμβολών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28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46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Συστήματα δύο διαστάσεων</a:t>
            </a:r>
            <a:r>
              <a:rPr lang="en-US" b="1" dirty="0" smtClean="0"/>
              <a:t> (2/</a:t>
            </a:r>
            <a:r>
              <a:rPr lang="el-GR" b="1" dirty="0" smtClean="0"/>
              <a:t>5</a:t>
            </a:r>
            <a:r>
              <a:rPr lang="en-US" b="1" dirty="0" smtClean="0"/>
              <a:t>)</a:t>
            </a:r>
            <a:endParaRPr lang="el-GR" dirty="0"/>
          </a:p>
        </p:txBody>
      </p:sp>
      <p:pic>
        <p:nvPicPr>
          <p:cNvPr id="6" name="Θέση περιεχομένου 1" descr="Εικόνα του συστήματο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" y="1600200"/>
            <a:ext cx="7726153" cy="4741394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Μελέτη παρεμβολών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29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/>
              <a:t>Σκοποί ενότητας </a:t>
            </a:r>
          </a:p>
        </p:txBody>
      </p:sp>
      <p:sp>
        <p:nvSpPr>
          <p:cNvPr id="4099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l-GR" sz="2400" dirty="0" smtClean="0"/>
              <a:t>Ο αναγνώστης να μπορεί να:</a:t>
            </a:r>
          </a:p>
          <a:p>
            <a:pPr marL="857250" lvl="1" indent="-457200">
              <a:spcBef>
                <a:spcPct val="0"/>
              </a:spcBef>
              <a:buFont typeface="Calibri" pitchFamily="34" charset="0"/>
              <a:buAutoNum type="arabicParenR"/>
            </a:pPr>
            <a:r>
              <a:rPr lang="el-GR" sz="2000" dirty="0" smtClean="0"/>
              <a:t>κατανέμει κανάλια σε κυψέλες,</a:t>
            </a:r>
          </a:p>
          <a:p>
            <a:pPr marL="857250" lvl="1" indent="-457200">
              <a:spcBef>
                <a:spcPct val="0"/>
              </a:spcBef>
              <a:buFont typeface="Calibri" pitchFamily="34" charset="0"/>
              <a:buAutoNum type="arabicParenR"/>
            </a:pPr>
            <a:r>
              <a:rPr lang="el-GR" sz="2000" dirty="0" smtClean="0"/>
              <a:t>υπολογίζει τον συντελεστή μείωσης της </a:t>
            </a:r>
            <a:r>
              <a:rPr lang="el-GR" sz="2000" dirty="0" err="1" smtClean="0"/>
              <a:t>ομοδιαυλικής</a:t>
            </a:r>
            <a:r>
              <a:rPr lang="el-GR" sz="2000" dirty="0" smtClean="0"/>
              <a:t> παρεμβολής,</a:t>
            </a:r>
          </a:p>
          <a:p>
            <a:pPr marL="857250" lvl="1" indent="-457200">
              <a:spcBef>
                <a:spcPct val="0"/>
              </a:spcBef>
              <a:buFont typeface="Calibri" pitchFamily="34" charset="0"/>
              <a:buAutoNum type="arabicParenR"/>
            </a:pPr>
            <a:r>
              <a:rPr lang="el-GR" sz="2000" dirty="0" smtClean="0"/>
              <a:t>υπολογίζει την </a:t>
            </a:r>
            <a:r>
              <a:rPr lang="el-GR" sz="2000" dirty="0" err="1" smtClean="0"/>
              <a:t>ομοδιαυλική</a:t>
            </a:r>
            <a:r>
              <a:rPr lang="el-GR" sz="2000" dirty="0" smtClean="0"/>
              <a:t> παρεμβολή σε μονοδιάστατα και δισδιάστατα συστήματα,</a:t>
            </a:r>
          </a:p>
          <a:p>
            <a:pPr marL="857250" lvl="1" indent="-457200">
              <a:spcBef>
                <a:spcPct val="0"/>
              </a:spcBef>
              <a:buFont typeface="Calibri" pitchFamily="34" charset="0"/>
              <a:buAutoNum type="arabicParenR"/>
            </a:pPr>
            <a:r>
              <a:rPr lang="el-GR" sz="2000" dirty="0" smtClean="0"/>
              <a:t>περιορίζει την </a:t>
            </a:r>
            <a:r>
              <a:rPr lang="el-GR" sz="2000" dirty="0" err="1" smtClean="0"/>
              <a:t>ομοδιαυλική</a:t>
            </a:r>
            <a:r>
              <a:rPr lang="el-GR" sz="2000" dirty="0" smtClean="0"/>
              <a:t> παρεμβολή στα </a:t>
            </a:r>
            <a:r>
              <a:rPr lang="el-GR" sz="2000" dirty="0" err="1" smtClean="0"/>
              <a:t>κυψελωτά</a:t>
            </a:r>
            <a:r>
              <a:rPr lang="el-GR" sz="2000" dirty="0" smtClean="0"/>
              <a:t> συστήματα κινητών επικοινωνιών</a:t>
            </a:r>
            <a:r>
              <a:rPr lang="el-GR" sz="2000" dirty="0"/>
              <a:t>,</a:t>
            </a:r>
            <a:endParaRPr lang="el-GR" sz="2000" dirty="0" smtClean="0"/>
          </a:p>
          <a:p>
            <a:pPr marL="857250" lvl="1" indent="-457200">
              <a:spcBef>
                <a:spcPct val="0"/>
              </a:spcBef>
              <a:spcAft>
                <a:spcPts val="600"/>
              </a:spcAft>
              <a:buFont typeface="Calibri" pitchFamily="34" charset="0"/>
              <a:buAutoNum type="arabicParenR"/>
            </a:pPr>
            <a:r>
              <a:rPr lang="el-GR" altLang="el-GR" sz="2000" dirty="0" err="1"/>
              <a:t>διαστασιολογεί</a:t>
            </a:r>
            <a:r>
              <a:rPr lang="el-GR" altLang="el-GR" sz="2000" dirty="0"/>
              <a:t> την παρεμβολή γειτονικών διαύλων,</a:t>
            </a:r>
          </a:p>
          <a:p>
            <a:pPr marL="857250" lvl="1" indent="-457200">
              <a:spcBef>
                <a:spcPct val="0"/>
              </a:spcBef>
              <a:spcAft>
                <a:spcPts val="600"/>
              </a:spcAft>
              <a:buFont typeface="Calibri" pitchFamily="34" charset="0"/>
              <a:buAutoNum type="arabicParenR"/>
            </a:pPr>
            <a:r>
              <a:rPr lang="el-GR" altLang="el-GR" sz="2000" dirty="0"/>
              <a:t>προσδιορίζει και αντιμετωπίζει το πρόβλημα της </a:t>
            </a:r>
            <a:r>
              <a:rPr lang="el-GR" altLang="el-GR" sz="2000" dirty="0" err="1"/>
              <a:t>ενδοδιαμόρφωσης</a:t>
            </a:r>
            <a:r>
              <a:rPr lang="el-GR" altLang="el-GR" sz="2000" dirty="0"/>
              <a:t>,</a:t>
            </a:r>
          </a:p>
          <a:p>
            <a:pPr marL="857250" lvl="1" indent="-457200">
              <a:spcBef>
                <a:spcPct val="0"/>
              </a:spcBef>
              <a:spcAft>
                <a:spcPts val="600"/>
              </a:spcAft>
              <a:buFont typeface="Calibri" pitchFamily="34" charset="0"/>
              <a:buAutoNum type="arabicParenR"/>
            </a:pPr>
            <a:r>
              <a:rPr lang="el-GR" altLang="el-GR" sz="2000" dirty="0"/>
              <a:t>αντιμετωπίζει την παρεμβολή λόγου κοντινού προς μακρινό άκρο,</a:t>
            </a:r>
          </a:p>
          <a:p>
            <a:pPr marL="857250" lvl="1" indent="-457200">
              <a:spcBef>
                <a:spcPct val="0"/>
              </a:spcBef>
              <a:spcAft>
                <a:spcPts val="600"/>
              </a:spcAft>
              <a:buFont typeface="Calibri" pitchFamily="34" charset="0"/>
              <a:buAutoNum type="arabicParenR"/>
            </a:pPr>
            <a:r>
              <a:rPr lang="el-GR" altLang="el-GR" sz="2000" dirty="0"/>
              <a:t>βελτιώνει την χωρητικότητα των </a:t>
            </a:r>
            <a:r>
              <a:rPr lang="el-GR" altLang="el-GR" sz="2000" dirty="0" err="1"/>
              <a:t>κυψελωτών</a:t>
            </a:r>
            <a:r>
              <a:rPr lang="el-GR" altLang="el-GR" sz="2000" dirty="0"/>
              <a:t> συστημάτων κινητών </a:t>
            </a:r>
            <a:r>
              <a:rPr lang="el-GR" altLang="el-GR" sz="2000" dirty="0" smtClean="0"/>
              <a:t>επικοινωνιών</a:t>
            </a:r>
            <a:r>
              <a:rPr lang="en-US" altLang="el-GR" sz="2000" dirty="0" smtClean="0"/>
              <a:t>,</a:t>
            </a:r>
            <a:endParaRPr lang="el-GR" altLang="el-GR" sz="2000" dirty="0"/>
          </a:p>
          <a:p>
            <a:pPr marL="857250" lvl="1" indent="-457200">
              <a:spcBef>
                <a:spcPct val="0"/>
              </a:spcBef>
              <a:spcAft>
                <a:spcPts val="600"/>
              </a:spcAft>
              <a:buFont typeface="Calibri" pitchFamily="34" charset="0"/>
              <a:buAutoNum type="arabicParenR"/>
            </a:pPr>
            <a:r>
              <a:rPr lang="el-GR" altLang="el-GR" sz="2000" dirty="0"/>
              <a:t>βελτιώνει την επίδοση </a:t>
            </a:r>
            <a:r>
              <a:rPr lang="el-GR" altLang="el-GR" sz="2000" dirty="0" smtClean="0"/>
              <a:t>των </a:t>
            </a:r>
            <a:r>
              <a:rPr lang="el-GR" altLang="el-GR" sz="2000" dirty="0" err="1"/>
              <a:t>κυψελωτών</a:t>
            </a:r>
            <a:r>
              <a:rPr lang="el-GR" altLang="el-GR" sz="2000" dirty="0"/>
              <a:t> συστημάτων κινητών επικοινωνιών με χρήση </a:t>
            </a:r>
            <a:r>
              <a:rPr lang="el-GR" altLang="el-GR" sz="2000" dirty="0" err="1"/>
              <a:t>μικροκυψελών</a:t>
            </a:r>
            <a:r>
              <a:rPr lang="el-GR" altLang="el-GR" sz="2000" dirty="0" smtClean="0"/>
              <a:t>.</a:t>
            </a:r>
            <a:endParaRPr lang="el-GR" altLang="el-GR" sz="20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Μελέτη παρεμβολών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4101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BC3520-886D-4AD6-81E5-3744564170EC}" type="slidenum">
              <a:rPr lang="el-GR" sz="1400" smtClean="0">
                <a:latin typeface="+mn-l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 sz="1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07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Συστήματα δύο διαστάσεων</a:t>
            </a:r>
            <a:r>
              <a:rPr lang="en-US" b="1" dirty="0" smtClean="0"/>
              <a:t> (</a:t>
            </a:r>
            <a:r>
              <a:rPr lang="el-GR" b="1" dirty="0" smtClean="0"/>
              <a:t>3</a:t>
            </a:r>
            <a:r>
              <a:rPr lang="en-US" b="1" dirty="0" smtClean="0"/>
              <a:t>/</a:t>
            </a:r>
            <a:r>
              <a:rPr lang="el-GR" b="1" dirty="0" smtClean="0"/>
              <a:t>5</a:t>
            </a:r>
            <a:r>
              <a:rPr lang="en-US" b="1" dirty="0" smtClean="0"/>
              <a:t>)</a:t>
            </a:r>
            <a:endParaRPr lang="el-GR" dirty="0"/>
          </a:p>
        </p:txBody>
      </p:sp>
      <p:pic>
        <p:nvPicPr>
          <p:cNvPr id="6" name="Θέση περιεχομένου 1" descr="Εικόνα με τύπους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2362200"/>
            <a:ext cx="7829550" cy="2790825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Μελέτη παρεμβολών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30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49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Συστήματα δύο διαστάσεων</a:t>
            </a:r>
            <a:r>
              <a:rPr lang="en-US" b="1" dirty="0" smtClean="0"/>
              <a:t> (</a:t>
            </a:r>
            <a:r>
              <a:rPr lang="el-GR" b="1" dirty="0" smtClean="0"/>
              <a:t>4</a:t>
            </a:r>
            <a:r>
              <a:rPr lang="en-US" b="1" dirty="0" smtClean="0"/>
              <a:t>/</a:t>
            </a:r>
            <a:r>
              <a:rPr lang="el-GR" b="1" dirty="0" smtClean="0"/>
              <a:t>5</a:t>
            </a:r>
            <a:r>
              <a:rPr lang="en-US" b="1" dirty="0" smtClean="0"/>
              <a:t>)</a:t>
            </a:r>
            <a:endParaRPr lang="el-GR" dirty="0"/>
          </a:p>
        </p:txBody>
      </p:sp>
      <p:pic>
        <p:nvPicPr>
          <p:cNvPr id="6" name="Θέση περιεχομένου 1" descr="Εικόνα συστήματο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577" y="1600200"/>
            <a:ext cx="4688623" cy="4715206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Μελέτη παρεμβολών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31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1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Συστήματα δύο διαστάσεων</a:t>
            </a:r>
            <a:r>
              <a:rPr lang="en-US" b="1" dirty="0" smtClean="0"/>
              <a:t> (</a:t>
            </a:r>
            <a:r>
              <a:rPr lang="el-GR" b="1" dirty="0"/>
              <a:t>5</a:t>
            </a:r>
            <a:r>
              <a:rPr lang="en-US" b="1" dirty="0" smtClean="0"/>
              <a:t>/</a:t>
            </a:r>
            <a:r>
              <a:rPr lang="el-GR" b="1" dirty="0" smtClean="0"/>
              <a:t>5</a:t>
            </a:r>
            <a:r>
              <a:rPr lang="en-US" b="1" dirty="0" smtClean="0"/>
              <a:t>)</a:t>
            </a:r>
            <a:endParaRPr lang="el-GR" dirty="0"/>
          </a:p>
        </p:txBody>
      </p:sp>
      <p:pic>
        <p:nvPicPr>
          <p:cNvPr id="6" name="Θέση περιεχομένου 1" descr="Εικόνα με τύπους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57" y="2057400"/>
            <a:ext cx="7080943" cy="3171031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Μελέτη παρεμβολών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32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2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latin typeface="+mn-lt"/>
              </a:rPr>
              <a:t>Παράδειγμα Γ</a:t>
            </a:r>
            <a:endParaRPr lang="el-GR" b="1" dirty="0">
              <a:latin typeface="+mn-lt"/>
            </a:endParaRP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lvl="0" indent="-521208" fontAlgn="base">
              <a:spcBef>
                <a:spcPts val="0"/>
              </a:spcBef>
              <a:spcAft>
                <a:spcPct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dirty="0" err="1">
                <a:solidFill>
                  <a:prstClr val="black"/>
                </a:solidFill>
              </a:rPr>
              <a:t>Κυψελωτό</a:t>
            </a:r>
            <a:r>
              <a:rPr lang="el-GR" dirty="0">
                <a:solidFill>
                  <a:prstClr val="black"/>
                </a:solidFill>
              </a:rPr>
              <a:t> σύστημα χρησιμοποιεί 10 </a:t>
            </a:r>
            <a:r>
              <a:rPr lang="en-US" dirty="0" smtClean="0">
                <a:solidFill>
                  <a:prstClr val="black"/>
                </a:solidFill>
              </a:rPr>
              <a:t>MHz</a:t>
            </a:r>
            <a:r>
              <a:rPr lang="el-GR" dirty="0" smtClean="0">
                <a:solidFill>
                  <a:prstClr val="black"/>
                </a:solidFill>
              </a:rPr>
              <a:t> </a:t>
            </a:r>
            <a:r>
              <a:rPr lang="el-GR" dirty="0">
                <a:solidFill>
                  <a:prstClr val="black"/>
                </a:solidFill>
              </a:rPr>
              <a:t>ανά κατεύθυνση μετάδοσης. Οι σταθμοί βάσης χρησιμοποιούν ισοτροπικές κεραίες και </a:t>
            </a:r>
            <a:r>
              <a:rPr lang="en-US" dirty="0" smtClean="0">
                <a:solidFill>
                  <a:prstClr val="black"/>
                </a:solidFill>
              </a:rPr>
              <a:t>n=4.</a:t>
            </a:r>
            <a:endParaRPr lang="el-GR" dirty="0" smtClean="0">
              <a:solidFill>
                <a:prstClr val="black"/>
              </a:solidFill>
            </a:endParaRPr>
          </a:p>
          <a:p>
            <a:pPr marL="521208" lvl="0" indent="-521208" fontAlgn="base">
              <a:spcBef>
                <a:spcPts val="0"/>
              </a:spcBef>
              <a:spcAft>
                <a:spcPct val="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dirty="0" smtClean="0">
                <a:solidFill>
                  <a:prstClr val="black"/>
                </a:solidFill>
              </a:rPr>
              <a:t>Θεωρήστε </a:t>
            </a:r>
            <a:r>
              <a:rPr lang="el-GR" dirty="0">
                <a:solidFill>
                  <a:prstClr val="black"/>
                </a:solidFill>
              </a:rPr>
              <a:t>τη χειρότερη περίπτωση παρεμβολής στη ζεύξη καθόδου και υπολογίστε τον αριθμό των διαύλων ανά κυψέλη, όταν </a:t>
            </a:r>
            <a:r>
              <a:rPr lang="en-US" dirty="0">
                <a:solidFill>
                  <a:prstClr val="black"/>
                </a:solidFill>
              </a:rPr>
              <a:t>S/I = 13 dB </a:t>
            </a:r>
            <a:r>
              <a:rPr lang="el-GR" dirty="0">
                <a:solidFill>
                  <a:prstClr val="black"/>
                </a:solidFill>
              </a:rPr>
              <a:t>και </a:t>
            </a:r>
            <a:r>
              <a:rPr lang="en-US" dirty="0">
                <a:solidFill>
                  <a:prstClr val="black"/>
                </a:solidFill>
              </a:rPr>
              <a:t>W=50 </a:t>
            </a:r>
            <a:r>
              <a:rPr lang="en-US" dirty="0" smtClean="0">
                <a:solidFill>
                  <a:prstClr val="black"/>
                </a:solidFill>
              </a:rPr>
              <a:t>kHz.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Μελέτη παρεμβολών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33</a:t>
            </a:fld>
            <a:endParaRPr lang="el-GR" sz="1400">
              <a:solidFill>
                <a:schemeClr val="tx1"/>
              </a:solidFill>
            </a:endParaRPr>
          </a:p>
        </p:txBody>
      </p:sp>
      <p:pic>
        <p:nvPicPr>
          <p:cNvPr id="6" name="Εικόνα 1" descr="Εικονίδιο μετάβασης στα Περιεχόμενα.">
            <a:hlinkClick r:id="rId3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276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Περιορισμός της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l-GR" b="1" dirty="0" err="1" smtClean="0"/>
              <a:t>ομοδιαυλικής</a:t>
            </a:r>
            <a:r>
              <a:rPr lang="el-GR" b="1" dirty="0" smtClean="0"/>
              <a:t> παρεμβολής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dirty="0" smtClean="0"/>
              <a:t>Αύξηση του Κ</a:t>
            </a:r>
            <a:r>
              <a:rPr lang="en-US" dirty="0" smtClean="0"/>
              <a:t>.</a:t>
            </a:r>
            <a:endParaRPr lang="el-GR" dirty="0" smtClean="0"/>
          </a:p>
          <a:p>
            <a:pPr marL="521208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dirty="0" smtClean="0"/>
              <a:t>Συνετή επιλογή στην κατανομή διαύλων</a:t>
            </a:r>
            <a:r>
              <a:rPr lang="en-US" dirty="0" smtClean="0"/>
              <a:t>.</a:t>
            </a:r>
            <a:endParaRPr lang="el-GR" dirty="0" smtClean="0"/>
          </a:p>
          <a:p>
            <a:pPr marL="521208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dirty="0" smtClean="0"/>
              <a:t>Χρησιμοποίηση </a:t>
            </a:r>
            <a:r>
              <a:rPr lang="el-GR" dirty="0" err="1" smtClean="0"/>
              <a:t>κατευθυντικών</a:t>
            </a:r>
            <a:r>
              <a:rPr lang="el-GR" dirty="0" smtClean="0"/>
              <a:t> κεραιών</a:t>
            </a:r>
            <a:r>
              <a:rPr lang="en-US" dirty="0" smtClean="0"/>
              <a:t>.</a:t>
            </a:r>
            <a:endParaRPr lang="el-GR" dirty="0" smtClean="0"/>
          </a:p>
          <a:p>
            <a:pPr marL="521208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dirty="0" smtClean="0"/>
              <a:t>Χρησιμοποίηση </a:t>
            </a:r>
            <a:r>
              <a:rPr lang="el-GR" dirty="0" err="1" smtClean="0"/>
              <a:t>κατευθυντικών</a:t>
            </a:r>
            <a:r>
              <a:rPr lang="el-GR" dirty="0" smtClean="0"/>
              <a:t> κεραιών σε συνδυασμό με την κατανομή διαύλων</a:t>
            </a:r>
            <a:r>
              <a:rPr lang="en-US" dirty="0" smtClean="0"/>
              <a:t>.</a:t>
            </a:r>
            <a:endParaRPr lang="el-GR" dirty="0" smtClean="0"/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dirty="0" smtClean="0"/>
              <a:t>Χρησιμοποίηση διαφορικής λήψης</a:t>
            </a:r>
            <a:r>
              <a:rPr lang="en-US" dirty="0" smtClean="0"/>
              <a:t>.</a:t>
            </a: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Μελέτη παρεμβολών</a:t>
            </a:r>
            <a:endParaRPr lang="el-GR" sz="140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34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latin typeface="+mn-lt"/>
              </a:rPr>
              <a:t>Χρήση </a:t>
            </a:r>
            <a:r>
              <a:rPr lang="el-GR" b="1" dirty="0" err="1" smtClean="0">
                <a:latin typeface="+mn-lt"/>
              </a:rPr>
              <a:t>κατευθυντικών</a:t>
            </a:r>
            <a:r>
              <a:rPr lang="el-GR" b="1" dirty="0" smtClean="0">
                <a:latin typeface="+mn-lt"/>
              </a:rPr>
              <a:t> κεραιών </a:t>
            </a:r>
            <a:br>
              <a:rPr lang="el-GR" b="1" dirty="0" smtClean="0">
                <a:latin typeface="+mn-lt"/>
              </a:rPr>
            </a:br>
            <a:r>
              <a:rPr lang="el-GR" b="1" dirty="0" smtClean="0">
                <a:latin typeface="+mn-lt"/>
              </a:rPr>
              <a:t>(1 από 4)</a:t>
            </a:r>
            <a:endParaRPr lang="el-GR" dirty="0">
              <a:latin typeface="+mn-lt"/>
            </a:endParaRPr>
          </a:p>
        </p:txBody>
      </p:sp>
      <p:pic>
        <p:nvPicPr>
          <p:cNvPr id="6" name="Θέση περιεχομένου 1" descr="Εικόνα της λήψης σήματος κινητού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176" y="1600200"/>
            <a:ext cx="4550824" cy="4705435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Μελέτη παρεμβολών</a:t>
            </a:r>
            <a:endParaRPr lang="el-GR" sz="140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35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8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Χρήση </a:t>
            </a:r>
            <a:r>
              <a:rPr lang="el-GR" b="1" dirty="0" err="1"/>
              <a:t>κατευθυντικών</a:t>
            </a:r>
            <a:r>
              <a:rPr lang="el-GR" b="1" dirty="0"/>
              <a:t> κεραιών </a:t>
            </a:r>
            <a:br>
              <a:rPr lang="el-GR" b="1" dirty="0"/>
            </a:br>
            <a:r>
              <a:rPr lang="el-GR" b="1" dirty="0" smtClean="0"/>
              <a:t>(2 </a:t>
            </a:r>
            <a:r>
              <a:rPr lang="el-GR" b="1" dirty="0"/>
              <a:t>από </a:t>
            </a:r>
            <a:r>
              <a:rPr lang="el-GR" b="1" dirty="0" smtClean="0"/>
              <a:t>4)</a:t>
            </a:r>
            <a:endParaRPr lang="el-GR" dirty="0"/>
          </a:p>
        </p:txBody>
      </p:sp>
      <p:pic>
        <p:nvPicPr>
          <p:cNvPr id="6" name="Θέση περιεχομένου 1" descr="Εικόνα συστήματος με τους τύπου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148551" cy="4648200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Μελέτη παρεμβολών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36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37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Χρήση </a:t>
            </a:r>
            <a:r>
              <a:rPr lang="el-GR" b="1" dirty="0" err="1" smtClean="0"/>
              <a:t>κατευθυντικών</a:t>
            </a:r>
            <a:r>
              <a:rPr lang="el-GR" b="1" dirty="0" smtClean="0"/>
              <a:t> κεραιών </a:t>
            </a:r>
            <a:br>
              <a:rPr lang="el-GR" b="1" dirty="0" smtClean="0"/>
            </a:br>
            <a:r>
              <a:rPr lang="el-GR" b="1" dirty="0" smtClean="0"/>
              <a:t>(3 από 4)</a:t>
            </a:r>
            <a:endParaRPr lang="el-GR" dirty="0"/>
          </a:p>
        </p:txBody>
      </p:sp>
      <p:pic>
        <p:nvPicPr>
          <p:cNvPr id="6" name="Θέση περιεχομένου 1" descr="Εικόνα του συστήματο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00200"/>
            <a:ext cx="4550824" cy="4705435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Μελέτη παρεμβολών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37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8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Χρήση </a:t>
            </a:r>
            <a:r>
              <a:rPr lang="el-GR" b="1" dirty="0" err="1" smtClean="0"/>
              <a:t>κατευθυντικών</a:t>
            </a:r>
            <a:r>
              <a:rPr lang="el-GR" b="1" dirty="0" smtClean="0"/>
              <a:t> κεραιών </a:t>
            </a:r>
            <a:br>
              <a:rPr lang="el-GR" b="1" dirty="0" smtClean="0"/>
            </a:br>
            <a:r>
              <a:rPr lang="el-GR" b="1" dirty="0" smtClean="0"/>
              <a:t>(4 από 4)</a:t>
            </a:r>
            <a:endParaRPr lang="el-GR" dirty="0"/>
          </a:p>
        </p:txBody>
      </p:sp>
      <p:pic>
        <p:nvPicPr>
          <p:cNvPr id="8" name="Θέση περιεχομένου 1" descr="Εικόνα συστήματος με τους τύπους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68" y="1600200"/>
            <a:ext cx="7934263" cy="4525963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Μελέτη παρεμβολών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38</a:t>
            </a:fld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9" name="Εικόνα 1" descr="Εικονίδιο μετάβασης στα Περιεχόμενα.">
            <a:hlinkClick r:id="rId4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311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el-GR" altLang="el-GR" sz="4000" b="1" dirty="0">
                <a:solidFill>
                  <a:prstClr val="black"/>
                </a:solidFill>
                <a:ea typeface="+mn-ea"/>
                <a:cs typeface="Arial" charset="0"/>
              </a:rPr>
              <a:t>Παρεμβολές γειτονικών διαύλων </a:t>
            </a:r>
            <a:r>
              <a:rPr lang="el-GR" altLang="el-GR" sz="4000" b="1" dirty="0" smtClean="0">
                <a:solidFill>
                  <a:prstClr val="black"/>
                </a:solidFill>
                <a:ea typeface="+mn-ea"/>
                <a:cs typeface="Arial" charset="0"/>
              </a:rPr>
              <a:t/>
            </a:r>
            <a:br>
              <a:rPr lang="el-GR" altLang="el-GR" sz="4000" b="1" dirty="0" smtClean="0">
                <a:solidFill>
                  <a:prstClr val="black"/>
                </a:solidFill>
                <a:ea typeface="+mn-ea"/>
                <a:cs typeface="Arial" charset="0"/>
              </a:rPr>
            </a:br>
            <a:r>
              <a:rPr lang="el-GR" altLang="el-GR" sz="4000" b="1" dirty="0" smtClean="0">
                <a:solidFill>
                  <a:prstClr val="black"/>
                </a:solidFill>
                <a:ea typeface="+mn-ea"/>
                <a:cs typeface="Arial" charset="0"/>
              </a:rPr>
              <a:t>(1</a:t>
            </a:r>
            <a:r>
              <a:rPr lang="en-US" altLang="el-GR" sz="4000" b="1" dirty="0" smtClean="0">
                <a:solidFill>
                  <a:prstClr val="black"/>
                </a:solidFill>
                <a:ea typeface="+mn-ea"/>
                <a:cs typeface="Arial" charset="0"/>
              </a:rPr>
              <a:t> </a:t>
            </a:r>
            <a:r>
              <a:rPr lang="el-GR" altLang="el-GR" sz="4000" b="1" dirty="0" smtClean="0">
                <a:solidFill>
                  <a:prstClr val="black"/>
                </a:solidFill>
                <a:ea typeface="+mn-ea"/>
                <a:cs typeface="Arial" charset="0"/>
              </a:rPr>
              <a:t>από 6)</a:t>
            </a:r>
            <a:endParaRPr lang="el-GR" sz="4000" dirty="0"/>
          </a:p>
        </p:txBody>
      </p:sp>
      <p:sp>
        <p:nvSpPr>
          <p:cNvPr id="200706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1208" lvl="0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dirty="0"/>
              <a:t>Οι  παρεμβολές από γειτονικούς διαύλους, προέρχονται  από τη μερική επικάλυψη της φασματικής πυκνότητας ισχύος, του επιθυμητού από ανεπιθύμητα σήματα.</a:t>
            </a:r>
          </a:p>
          <a:p>
            <a:pPr marL="521208" lvl="0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dirty="0"/>
              <a:t>Η επικάλυψη οφείλεται στην ατελή υλοποίηση των φίλτρων του δέκτη, που επιτρέπουν τη διαρροή φασματικής πυκνότητας ισχύος στο εύρος συχνοτήτων του διαύλου, από άλλους διαύλους της ίδιας κυψέλης.</a:t>
            </a:r>
          </a:p>
          <a:p>
            <a:pPr marL="521208" lvl="0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dirty="0"/>
              <a:t>Το πρόβλημα γίνεται </a:t>
            </a:r>
            <a:r>
              <a:rPr lang="el-GR" altLang="el-GR" sz="2400" dirty="0" smtClean="0"/>
              <a:t>εντονότερο, </a:t>
            </a:r>
            <a:r>
              <a:rPr lang="el-GR" altLang="el-GR" sz="2400" dirty="0"/>
              <a:t>όταν ο χρήστης που χρησιμοποιεί γειτονικό δίαυλο βρίσκεται σε μικρή απόσταση από το δέκτη του χρήστη με τον επιθυμητό </a:t>
            </a:r>
            <a:r>
              <a:rPr lang="el-GR" altLang="el-GR" sz="2400" dirty="0" smtClean="0"/>
              <a:t>δίαυλο, </a:t>
            </a:r>
            <a:r>
              <a:rPr lang="el-GR" altLang="el-GR" sz="2400" dirty="0"/>
              <a:t>και η ισχύς της παρεμβολής είναι αυξημένη.</a:t>
            </a:r>
          </a:p>
        </p:txBody>
      </p:sp>
      <p:sp>
        <p:nvSpPr>
          <p:cNvPr id="6" name="Θέση υποσέλιδου 1" descr=".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Μελέτη παρεμβολών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4101" name="Θέση αριθμού διαφάνειας 1" descr=".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C065B8D0-C8C2-40DE-8579-4CA263D4DEAB}" type="slidenum">
              <a:rPr lang="el-GR" sz="1400" b="0" smtClean="0">
                <a:cs typeface="+mn-cs"/>
              </a:rPr>
              <a:pPr algn="r">
                <a:defRPr/>
              </a:pPr>
              <a:t>39</a:t>
            </a:fld>
            <a:endParaRPr lang="el-GR" sz="1400" b="0" smtClean="0"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140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Περιεχόμενα ενότητας (1/2)</a:t>
            </a:r>
          </a:p>
        </p:txBody>
      </p:sp>
      <p:sp>
        <p:nvSpPr>
          <p:cNvPr id="4" name="Θέση περιεχομένου 1">
            <a:hlinkClick r:id="rId4" action="ppaction://hlinksldjump" tooltip="Μετάβαση στη Διαφάνεια"/>
          </p:cNvPr>
          <p:cNvSpPr/>
          <p:nvPr/>
        </p:nvSpPr>
        <p:spPr>
          <a:xfrm>
            <a:off x="685800" y="1730375"/>
            <a:ext cx="774700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514350" indent="-514350" eaLnBrk="1" hangingPunct="1">
              <a:lnSpc>
                <a:spcPct val="90000"/>
              </a:lnSpc>
              <a:buFont typeface="+mj-lt"/>
              <a:buAutoNum type="arabicParenR"/>
            </a:pPr>
            <a:r>
              <a:rPr lang="el-GR" altLang="el-GR" sz="2800" i="1" dirty="0" smtClean="0">
                <a:solidFill>
                  <a:srgbClr val="0169BF"/>
                </a:solidFill>
              </a:rPr>
              <a:t>Κατανομή καναλιών σε κυψέλες</a:t>
            </a:r>
            <a:endParaRPr lang="el-GR" altLang="el-GR" sz="2800" i="1" dirty="0">
              <a:solidFill>
                <a:srgbClr val="0169BF"/>
              </a:solidFill>
            </a:endParaRPr>
          </a:p>
        </p:txBody>
      </p:sp>
      <p:sp>
        <p:nvSpPr>
          <p:cNvPr id="5" name="Θέση περιεχομένου 2">
            <a:hlinkClick r:id="rId5" action="ppaction://hlinksldjump" tooltip="Μετάβαση στη Διαφάνεια"/>
          </p:cNvPr>
          <p:cNvSpPr/>
          <p:nvPr/>
        </p:nvSpPr>
        <p:spPr bwMode="gray">
          <a:xfrm>
            <a:off x="685800" y="2286000"/>
            <a:ext cx="7747000" cy="998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514350" indent="-514350" eaLnBrk="1" hangingPunct="1">
              <a:buFont typeface="+mj-lt"/>
              <a:buAutoNum type="arabicParenR" startAt="2"/>
            </a:pPr>
            <a:r>
              <a:rPr lang="el-GR" altLang="el-GR" sz="2800" i="1" dirty="0" smtClean="0">
                <a:solidFill>
                  <a:srgbClr val="0169BF"/>
                </a:solidFill>
              </a:rPr>
              <a:t>Συντελεστής μείωσης της </a:t>
            </a:r>
            <a:r>
              <a:rPr lang="el-GR" altLang="el-GR" sz="2800" i="1" dirty="0" err="1" smtClean="0">
                <a:solidFill>
                  <a:srgbClr val="0169BF"/>
                </a:solidFill>
              </a:rPr>
              <a:t>ομοδιαυλικής</a:t>
            </a:r>
            <a:r>
              <a:rPr lang="el-GR" altLang="el-GR" sz="2800" i="1" dirty="0" smtClean="0">
                <a:solidFill>
                  <a:srgbClr val="0169BF"/>
                </a:solidFill>
              </a:rPr>
              <a:t> παρεμβολής</a:t>
            </a:r>
            <a:endParaRPr lang="el-GR" altLang="el-GR" sz="2800" i="1" dirty="0">
              <a:solidFill>
                <a:srgbClr val="0169BF"/>
              </a:solidFill>
            </a:endParaRPr>
          </a:p>
        </p:txBody>
      </p:sp>
      <p:sp>
        <p:nvSpPr>
          <p:cNvPr id="6149" name="Θέση περιεχομένου 3">
            <a:hlinkClick r:id="rId6" action="ppaction://hlinksldjump" tooltip="Μετάβαση στη Διαφάνεια"/>
          </p:cNvPr>
          <p:cNvSpPr txBox="1">
            <a:spLocks noChangeArrowheads="1"/>
          </p:cNvSpPr>
          <p:nvPr/>
        </p:nvSpPr>
        <p:spPr bwMode="auto">
          <a:xfrm>
            <a:off x="685800" y="3352800"/>
            <a:ext cx="7747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514350" lvl="1" indent="-514350" eaLnBrk="1" hangingPunct="1">
              <a:buFont typeface="+mj-lt"/>
              <a:buAutoNum type="arabicParenR" startAt="3"/>
            </a:pPr>
            <a:r>
              <a:rPr lang="el-GR" altLang="el-GR" sz="2800" i="1" dirty="0" err="1" smtClean="0">
                <a:solidFill>
                  <a:srgbClr val="0169BF"/>
                </a:solidFill>
              </a:rPr>
              <a:t>Ομοδιαυλική</a:t>
            </a:r>
            <a:r>
              <a:rPr lang="el-GR" altLang="el-GR" sz="2800" i="1" dirty="0" smtClean="0">
                <a:solidFill>
                  <a:srgbClr val="0169BF"/>
                </a:solidFill>
              </a:rPr>
              <a:t> παρεμβολή σε μονοδιάστατα συστήματα</a:t>
            </a:r>
            <a:endParaRPr lang="en-US" altLang="el-GR" sz="2800" i="1" dirty="0">
              <a:solidFill>
                <a:srgbClr val="0169BF"/>
              </a:solidFill>
            </a:endParaRPr>
          </a:p>
        </p:txBody>
      </p:sp>
      <p:sp>
        <p:nvSpPr>
          <p:cNvPr id="3" name="Θέση περιεχομένου 4">
            <a:hlinkClick r:id="rId7" action="ppaction://hlinksldjump" tooltip="Μετάβαση στη Διαφάνεια"/>
          </p:cNvPr>
          <p:cNvSpPr/>
          <p:nvPr/>
        </p:nvSpPr>
        <p:spPr>
          <a:xfrm>
            <a:off x="685800" y="4368800"/>
            <a:ext cx="7747000" cy="88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514350" lvl="1" indent="-514350" eaLnBrk="1" hangingPunct="1">
              <a:buFont typeface="+mj-lt"/>
              <a:buAutoNum type="arabicParenR" startAt="4"/>
            </a:pPr>
            <a:r>
              <a:rPr lang="el-GR" altLang="el-GR" sz="2800" i="1" dirty="0" err="1">
                <a:solidFill>
                  <a:srgbClr val="0169BF"/>
                </a:solidFill>
              </a:rPr>
              <a:t>Ομοδιαυλική</a:t>
            </a:r>
            <a:r>
              <a:rPr lang="el-GR" altLang="el-GR" sz="2800" i="1" dirty="0">
                <a:solidFill>
                  <a:srgbClr val="0169BF"/>
                </a:solidFill>
              </a:rPr>
              <a:t> παρεμβολή </a:t>
            </a:r>
            <a:r>
              <a:rPr lang="el-GR" altLang="el-GR" sz="2800" i="1" dirty="0" smtClean="0">
                <a:solidFill>
                  <a:srgbClr val="0169BF"/>
                </a:solidFill>
              </a:rPr>
              <a:t>σε </a:t>
            </a:r>
            <a:r>
              <a:rPr lang="el-GR" altLang="el-GR" sz="2800" i="1" dirty="0">
                <a:solidFill>
                  <a:srgbClr val="0169BF"/>
                </a:solidFill>
              </a:rPr>
              <a:t>συστήματα δύο διαστάσεων</a:t>
            </a:r>
            <a:endParaRPr lang="en-US" altLang="el-GR" sz="2800" i="1" dirty="0">
              <a:solidFill>
                <a:srgbClr val="0169BF"/>
              </a:solidFill>
            </a:endParaRPr>
          </a:p>
        </p:txBody>
      </p:sp>
      <p:sp>
        <p:nvSpPr>
          <p:cNvPr id="9" name="Θέση περιεχομένου 5">
            <a:hlinkClick r:id="rId8" action="ppaction://hlinksldjump" tooltip="Μετάβαση στη Διαφάνεια"/>
          </p:cNvPr>
          <p:cNvSpPr/>
          <p:nvPr/>
        </p:nvSpPr>
        <p:spPr>
          <a:xfrm>
            <a:off x="685800" y="5334000"/>
            <a:ext cx="7747000" cy="88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514350" lvl="1" indent="-514350" eaLnBrk="1" hangingPunct="1">
              <a:buFont typeface="+mj-lt"/>
              <a:buAutoNum type="arabicParenR" startAt="5"/>
            </a:pPr>
            <a:r>
              <a:rPr lang="el-GR" altLang="el-GR" sz="2800" i="1" dirty="0" smtClean="0">
                <a:solidFill>
                  <a:srgbClr val="0169BF"/>
                </a:solidFill>
              </a:rPr>
              <a:t>Μέθοδοι περιορισμού της </a:t>
            </a:r>
            <a:r>
              <a:rPr lang="el-GR" altLang="el-GR" sz="2800" i="1" dirty="0" err="1" smtClean="0">
                <a:solidFill>
                  <a:srgbClr val="0169BF"/>
                </a:solidFill>
              </a:rPr>
              <a:t>ομοδιαυλικής</a:t>
            </a:r>
            <a:r>
              <a:rPr lang="el-GR" altLang="el-GR" sz="2800" i="1" dirty="0" smtClean="0">
                <a:solidFill>
                  <a:srgbClr val="0169BF"/>
                </a:solidFill>
              </a:rPr>
              <a:t> παρεμβολής</a:t>
            </a:r>
            <a:endParaRPr lang="en-US" altLang="el-GR" sz="2800" i="1" dirty="0">
              <a:solidFill>
                <a:srgbClr val="0169BF"/>
              </a:solidFill>
            </a:endParaRPr>
          </a:p>
        </p:txBody>
      </p:sp>
      <p:sp>
        <p:nvSpPr>
          <p:cNvPr id="6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Μελέτη παρεμβολών</a:t>
            </a:r>
            <a:endParaRPr lang="el-GR" sz="1400">
              <a:solidFill>
                <a:schemeClr val="tx1"/>
              </a:solidFill>
            </a:endParaRPr>
          </a:p>
        </p:txBody>
      </p:sp>
      <p:sp>
        <p:nvSpPr>
          <p:cNvPr id="5132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D4EB84-C803-4AD0-AA34-501BF0FC8C86}" type="slidenum">
              <a:rPr lang="el-GR" sz="1400" smtClean="0">
                <a:latin typeface="+mn-l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 sz="1400" dirty="0" smtClean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51892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4000" b="1" dirty="0">
                <a:solidFill>
                  <a:prstClr val="black"/>
                </a:solidFill>
              </a:rPr>
              <a:t>Παρεμβολές γειτονικών διαύλων </a:t>
            </a:r>
            <a:r>
              <a:rPr lang="el-GR" altLang="el-GR" sz="4000" b="1" dirty="0" smtClean="0">
                <a:solidFill>
                  <a:prstClr val="black"/>
                </a:solidFill>
              </a:rPr>
              <a:t/>
            </a:r>
            <a:br>
              <a:rPr lang="el-GR" altLang="el-GR" sz="4000" b="1" dirty="0" smtClean="0">
                <a:solidFill>
                  <a:prstClr val="black"/>
                </a:solidFill>
              </a:rPr>
            </a:br>
            <a:r>
              <a:rPr lang="el-GR" altLang="el-GR" sz="4000" b="1" dirty="0" smtClean="0">
                <a:solidFill>
                  <a:prstClr val="black"/>
                </a:solidFill>
                <a:cs typeface="Arial" charset="0"/>
              </a:rPr>
              <a:t>(2</a:t>
            </a:r>
            <a:r>
              <a:rPr lang="en-US" altLang="el-GR" sz="40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l-GR" altLang="el-GR" sz="4000" b="1" dirty="0">
                <a:solidFill>
                  <a:prstClr val="black"/>
                </a:solidFill>
                <a:cs typeface="Arial" charset="0"/>
              </a:rPr>
              <a:t>από 6)</a:t>
            </a:r>
            <a:endParaRPr lang="el-GR" sz="4000" dirty="0"/>
          </a:p>
        </p:txBody>
      </p:sp>
      <p:pic>
        <p:nvPicPr>
          <p:cNvPr id="9" name="Θέση περιεχομένου 1" descr="Εικόνα με την επιθυμητή και πραγματική απόκριση του δέκτη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28998"/>
            <a:ext cx="8229600" cy="4519402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Μελέτη παρεμβολών</a:t>
            </a:r>
            <a:endParaRPr lang="el-GR" sz="140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40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7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4000" b="1" dirty="0">
                <a:solidFill>
                  <a:prstClr val="black"/>
                </a:solidFill>
              </a:rPr>
              <a:t>Παρεμβολές γειτονικών διαύλων </a:t>
            </a:r>
            <a:r>
              <a:rPr lang="el-GR" altLang="el-GR" sz="4000" b="1" dirty="0" smtClean="0">
                <a:solidFill>
                  <a:prstClr val="black"/>
                </a:solidFill>
              </a:rPr>
              <a:t/>
            </a:r>
            <a:br>
              <a:rPr lang="el-GR" altLang="el-GR" sz="4000" b="1" dirty="0" smtClean="0">
                <a:solidFill>
                  <a:prstClr val="black"/>
                </a:solidFill>
              </a:rPr>
            </a:br>
            <a:r>
              <a:rPr lang="el-GR" altLang="el-GR" sz="4000" b="1" dirty="0" smtClean="0">
                <a:solidFill>
                  <a:prstClr val="black"/>
                </a:solidFill>
                <a:cs typeface="Arial" charset="0"/>
              </a:rPr>
              <a:t>(3</a:t>
            </a:r>
            <a:r>
              <a:rPr lang="en-US" altLang="el-GR" sz="40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l-GR" altLang="el-GR" sz="4000" b="1" dirty="0">
                <a:solidFill>
                  <a:prstClr val="black"/>
                </a:solidFill>
                <a:cs typeface="Arial" charset="0"/>
              </a:rPr>
              <a:t>από 6)</a:t>
            </a:r>
            <a:endParaRPr lang="el-GR" sz="4000" dirty="0"/>
          </a:p>
        </p:txBody>
      </p:sp>
      <p:pic>
        <p:nvPicPr>
          <p:cNvPr id="8" name="Θέση περιεχομένου 1" descr="Εικόνα των επιθυμητών και παρεμβαλόμενων σημάτων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7739"/>
            <a:ext cx="8229600" cy="4284461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Μελέτη παρεμβολών</a:t>
            </a:r>
            <a:endParaRPr lang="el-GR" sz="140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41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5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4000" b="1" dirty="0"/>
              <a:t>Παρεμβολές γειτονικών διαύλων </a:t>
            </a:r>
            <a:r>
              <a:rPr lang="el-GR" altLang="el-GR" sz="4000" b="1" dirty="0" smtClean="0"/>
              <a:t/>
            </a:r>
            <a:br>
              <a:rPr lang="el-GR" altLang="el-GR" sz="4000" b="1" dirty="0" smtClean="0"/>
            </a:br>
            <a:r>
              <a:rPr lang="el-GR" altLang="el-GR" sz="4000" b="1" dirty="0" smtClean="0">
                <a:solidFill>
                  <a:prstClr val="black"/>
                </a:solidFill>
                <a:cs typeface="Arial" charset="0"/>
              </a:rPr>
              <a:t>(4</a:t>
            </a:r>
            <a:r>
              <a:rPr lang="en-US" altLang="el-GR" sz="40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l-GR" altLang="el-GR" sz="4000" b="1" dirty="0">
                <a:solidFill>
                  <a:prstClr val="black"/>
                </a:solidFill>
                <a:cs typeface="Arial" charset="0"/>
              </a:rPr>
              <a:t>από 6)</a:t>
            </a:r>
            <a:endParaRPr lang="el-G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21208" lvl="0" indent="-521208">
                  <a:spcBef>
                    <a:spcPts val="0"/>
                  </a:spcBef>
                  <a:spcAft>
                    <a:spcPts val="1800"/>
                  </a:spcAft>
                  <a:buClr>
                    <a:srgbClr val="333399"/>
                  </a:buClr>
                  <a:buSzPct val="70000"/>
                  <a:buFont typeface="Wingdings" panose="05000000000000000000" pitchFamily="2" charset="2"/>
                  <a:buChar char="n"/>
                </a:pPr>
                <a:r>
                  <a:rPr lang="el-GR" altLang="el-GR" sz="2400" dirty="0" smtClean="0"/>
                  <a:t>Επιθυμούμε </a:t>
                </a:r>
                <a:r>
                  <a:rPr lang="el-GR" altLang="el-GR" sz="2400" dirty="0"/>
                  <a:t>να μην παρεμβάλλει το σήμα του πλησιέστερα προς το σταθμό βάσης κινητού (ισχυρότερο στον ΣΒ</a:t>
                </a:r>
                <a:r>
                  <a:rPr lang="el-GR" altLang="el-GR" sz="2400" dirty="0" smtClean="0"/>
                  <a:t>), </a:t>
                </a:r>
                <a:r>
                  <a:rPr lang="el-GR" altLang="el-GR" sz="2400" dirty="0"/>
                  <a:t>σε εκείνο του </a:t>
                </a:r>
                <a:r>
                  <a:rPr lang="el-GR" altLang="el-GR" sz="2400" dirty="0" smtClean="0"/>
                  <a:t>απομακρυσμένου.</a:t>
                </a:r>
              </a:p>
              <a:p>
                <a:pPr marL="521208" lvl="0" indent="-521208">
                  <a:spcBef>
                    <a:spcPts val="0"/>
                  </a:spcBef>
                  <a:spcAft>
                    <a:spcPts val="2400"/>
                  </a:spcAft>
                  <a:buClr>
                    <a:srgbClr val="333399"/>
                  </a:buClr>
                  <a:buSzPct val="70000"/>
                  <a:buFont typeface="Wingdings" panose="05000000000000000000" pitchFamily="2" charset="2"/>
                  <a:buChar char="n"/>
                </a:pPr>
                <a:r>
                  <a:rPr lang="el-GR" altLang="el-GR" sz="2400" dirty="0" smtClean="0"/>
                  <a:t>Θα </a:t>
                </a:r>
                <a:r>
                  <a:rPr lang="el-GR" altLang="el-GR" sz="2400" dirty="0"/>
                  <a:t>πρέπει η εξασθένηση του πλησιέστερου </a:t>
                </a:r>
                <a:r>
                  <a:rPr lang="el-GR" altLang="el-GR" sz="2400" dirty="0" smtClean="0"/>
                  <a:t>κινητού, </a:t>
                </a:r>
                <a:r>
                  <a:rPr lang="el-GR" altLang="el-GR" sz="2400" dirty="0"/>
                  <a:t>λόγω απόστασης </a:t>
                </a:r>
                <a:r>
                  <a:rPr lang="el-GR" altLang="el-GR" sz="2400" dirty="0" smtClean="0"/>
                  <a:t>συχνότητας, </a:t>
                </a:r>
                <a:r>
                  <a:rPr lang="el-GR" altLang="el-GR" sz="2400" dirty="0"/>
                  <a:t>να είναι τουλάχιστον ίση με την επιπρόσθετη εξασθένηση του απομακρυσμένου </a:t>
                </a:r>
                <a:r>
                  <a:rPr lang="el-GR" altLang="el-GR" sz="2400" dirty="0" smtClean="0"/>
                  <a:t>κινητού, </a:t>
                </a:r>
                <a:r>
                  <a:rPr lang="el-GR" altLang="el-GR" sz="2400" dirty="0"/>
                  <a:t>λόγω της απόστασής του </a:t>
                </a:r>
                <a:r>
                  <a:rPr lang="el-GR" altLang="el-GR" sz="2400" dirty="0" smtClean="0"/>
                  <a:t>από </a:t>
                </a:r>
                <a:r>
                  <a:rPr lang="el-GR" altLang="el-GR" sz="2400" dirty="0"/>
                  <a:t>τον σταθμό βάσης</a:t>
                </a:r>
                <a:r>
                  <a:rPr lang="el-GR" altLang="el-GR" sz="2400" dirty="0" smtClean="0"/>
                  <a:t>.</a:t>
                </a:r>
              </a:p>
              <a:p>
                <a:pPr marL="521208" indent="-521208">
                  <a:spcBef>
                    <a:spcPts val="0"/>
                  </a:spcBef>
                  <a:buClr>
                    <a:srgbClr val="333399"/>
                  </a:buClr>
                  <a:buSzPct val="70000"/>
                  <a:buFont typeface="Wingdings" panose="05000000000000000000" pitchFamily="2" charset="2"/>
                  <a:buChar char="n"/>
                </a:pPr>
                <a:r>
                  <a:rPr lang="el-GR" altLang="el-GR" sz="2800" dirty="0"/>
                  <a:t>Αν  </a:t>
                </a:r>
                <a:r>
                  <a:rPr lang="en-US" altLang="el-GR" sz="2800" i="1" dirty="0"/>
                  <a:t>A</a:t>
                </a:r>
                <a:r>
                  <a:rPr lang="en-US" altLang="el-GR" sz="2800" baseline="-25000" dirty="0"/>
                  <a:t>s</a:t>
                </a:r>
                <a:r>
                  <a:rPr lang="en-US" altLang="el-GR" sz="2800" dirty="0"/>
                  <a:t> = </a:t>
                </a:r>
                <a:r>
                  <a:rPr lang="en-US" altLang="el-GR" sz="2800" i="1" dirty="0" smtClean="0"/>
                  <a:t>A</a:t>
                </a:r>
                <a:r>
                  <a:rPr lang="en-US" altLang="el-GR" sz="2800" baseline="-25000" dirty="0" smtClean="0"/>
                  <a:t>d</a:t>
                </a:r>
                <a:r>
                  <a:rPr lang="el-GR" altLang="el-GR" sz="2800" dirty="0" smtClean="0"/>
                  <a:t>, </a:t>
                </a:r>
                <a:r>
                  <a:rPr lang="en-US" altLang="el-GR" sz="240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el-GR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altLang="el-GR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l-GR" altLang="el-GR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l-GR" altLang="el-G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l-GR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el-GR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l-GR" altLang="el-G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l-GR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el-GR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l-GR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altLang="el-GR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altLang="el-GR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l-GR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l-GR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el-GR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l-GR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el-GR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el-GR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l-GR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el-GR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type m:val="lin"/>
                            <m:ctrlPr>
                              <a:rPr lang="en-US" altLang="el-G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l-GR" b="0" i="1" smtClean="0">
                                <a:latin typeface="Cambria Math"/>
                              </a:rPr>
                              <m:t>𝑀</m:t>
                            </m:r>
                          </m:num>
                          <m:den>
                            <m:r>
                              <a:rPr lang="en-US" altLang="el-GR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GB" altLang="el-GR" dirty="0"/>
              </a:p>
              <a:p>
                <a:pPr marL="521208" lvl="0" indent="-521208">
                  <a:spcBef>
                    <a:spcPts val="0"/>
                  </a:spcBef>
                  <a:buClr>
                    <a:srgbClr val="333399"/>
                  </a:buClr>
                  <a:buSzPct val="70000"/>
                  <a:buFont typeface="Wingdings" panose="05000000000000000000" pitchFamily="2" charset="2"/>
                  <a:buChar char="n"/>
                </a:pPr>
                <a:endParaRPr lang="el-GR" altLang="el-GR" sz="2400" dirty="0"/>
              </a:p>
            </p:txBody>
          </p:sp>
        </mc:Choice>
        <mc:Fallback xmlns="">
          <p:sp>
            <p:nvSpPr>
              <p:cNvPr id="3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078" r="-4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Μελέτη παρεμβολών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42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7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Παρεμβολές γειτονικών διαύλων </a:t>
            </a:r>
            <a:br>
              <a:rPr lang="el-GR" altLang="el-GR" b="1" dirty="0"/>
            </a:br>
            <a:r>
              <a:rPr lang="el-GR" altLang="el-GR" b="1" dirty="0" smtClean="0">
                <a:solidFill>
                  <a:prstClr val="black"/>
                </a:solidFill>
                <a:cs typeface="Arial" charset="0"/>
              </a:rPr>
              <a:t>(</a:t>
            </a:r>
            <a:r>
              <a:rPr lang="el-GR" altLang="el-GR" b="1" dirty="0">
                <a:solidFill>
                  <a:prstClr val="black"/>
                </a:solidFill>
                <a:cs typeface="Arial" charset="0"/>
              </a:rPr>
              <a:t>5</a:t>
            </a:r>
            <a:r>
              <a:rPr lang="en-US" altLang="el-GR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l-GR" altLang="el-GR" b="1" dirty="0">
                <a:solidFill>
                  <a:prstClr val="black"/>
                </a:solidFill>
                <a:cs typeface="Arial" charset="0"/>
              </a:rPr>
              <a:t>από 6)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0"/>
                  </a:spcBef>
                  <a:spcAft>
                    <a:spcPts val="2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0033CC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33CC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33CC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33CC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33CC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33CC"/>
                                          </a:solidFill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33CC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spcBef>
                    <a:spcPts val="0"/>
                  </a:spcBef>
                  <a:spcAft>
                    <a:spcPts val="2400"/>
                  </a:spcAft>
                  <a:buNone/>
                </a:pPr>
                <a:r>
                  <a:rPr lang="el-GR" altLang="el-GR" dirty="0"/>
                  <a:t>Απόσταση </a:t>
                </a:r>
                <a:r>
                  <a:rPr lang="el-GR" altLang="el-GR" dirty="0" smtClean="0"/>
                  <a:t>διαύλων</a:t>
                </a:r>
                <a:r>
                  <a:rPr lang="en-US" altLang="el-GR" dirty="0" smtClean="0"/>
                  <a:t>	</a:t>
                </a:r>
                <a14:m>
                  <m:oMath xmlns:m="http://schemas.openxmlformats.org/officeDocument/2006/math">
                    <m:r>
                      <a:rPr lang="en-US" altLang="el-GR" b="0" i="1" smtClean="0">
                        <a:solidFill>
                          <a:srgbClr val="0033CC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altLang="el-GR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altLang="el-GR" b="0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l-GR" b="0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el-GR" b="0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el-GR" b="0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el-GR" b="0" i="1" smtClean="0">
                                <a:solidFill>
                                  <a:srgbClr val="0033CC"/>
                                </a:solidFill>
                                <a:latin typeface="Cambria Math"/>
                              </a:rPr>
                              <m:t> − </m:t>
                            </m:r>
                            <m:sSub>
                              <m:sSubPr>
                                <m:ctrlPr>
                                  <a:rPr lang="en-US" altLang="el-GR" b="0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el-GR" b="0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el-GR" b="0" i="1" smtClean="0">
                                    <a:solidFill>
                                      <a:srgbClr val="0033CC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altLang="el-GR" b="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𝑊</m:t>
                        </m:r>
                      </m:den>
                    </m:f>
                  </m:oMath>
                </a14:m>
                <a:endParaRPr lang="en-GB" altLang="el-GR" sz="4000" dirty="0"/>
              </a:p>
              <a:p>
                <a:pPr marL="0" indent="0">
                  <a:buNone/>
                </a:pPr>
                <a:r>
                  <a:rPr lang="el-GR" altLang="el-GR" sz="2800" dirty="0"/>
                  <a:t>Η παρεμβολή λόγω γεωγραφικής θέσης μπορεί να </a:t>
                </a:r>
                <a:r>
                  <a:rPr lang="el-GR" altLang="el-GR" sz="2800" dirty="0" smtClean="0"/>
                  <a:t>περιοριστεί</a:t>
                </a:r>
                <a:r>
                  <a:rPr lang="en-US" altLang="el-GR" sz="2800" dirty="0" smtClean="0"/>
                  <a:t>,</a:t>
                </a:r>
                <a:r>
                  <a:rPr lang="el-GR" altLang="el-GR" sz="2800" dirty="0" smtClean="0"/>
                  <a:t> </a:t>
                </a:r>
                <a:r>
                  <a:rPr lang="el-GR" altLang="el-GR" sz="2800" dirty="0"/>
                  <a:t>αν απομακρύνουμε τους διαύλους στην περιοχή των συχνοτήτων</a:t>
                </a:r>
                <a:r>
                  <a:rPr lang="el-GR" altLang="el-GR" sz="2800" dirty="0" smtClean="0"/>
                  <a:t>.</a:t>
                </a:r>
                <a:endParaRPr lang="el-GR" altLang="el-GR" sz="2800" dirty="0"/>
              </a:p>
            </p:txBody>
          </p:sp>
        </mc:Choice>
        <mc:Fallback xmlns="">
          <p:sp>
            <p:nvSpPr>
              <p:cNvPr id="3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Μελέτη παρεμβολών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43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9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4000" b="1" dirty="0"/>
              <a:t>Παρεμβολές γειτονικών διαύλων </a:t>
            </a:r>
            <a:r>
              <a:rPr lang="el-GR" altLang="el-GR" sz="4000" b="1" dirty="0" smtClean="0"/>
              <a:t/>
            </a:r>
            <a:br>
              <a:rPr lang="el-GR" altLang="el-GR" sz="4000" b="1" dirty="0" smtClean="0"/>
            </a:br>
            <a:r>
              <a:rPr lang="el-GR" altLang="el-GR" sz="4000" b="1" dirty="0" smtClean="0">
                <a:solidFill>
                  <a:prstClr val="black"/>
                </a:solidFill>
                <a:cs typeface="Arial" charset="0"/>
              </a:rPr>
              <a:t>(6</a:t>
            </a:r>
            <a:r>
              <a:rPr lang="en-US" altLang="el-GR" sz="40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l-GR" altLang="el-GR" sz="4000" b="1" dirty="0">
                <a:solidFill>
                  <a:prstClr val="black"/>
                </a:solidFill>
                <a:cs typeface="Arial" charset="0"/>
              </a:rPr>
              <a:t>από 6)</a:t>
            </a:r>
            <a:endParaRPr lang="el-GR" sz="4000" dirty="0"/>
          </a:p>
        </p:txBody>
      </p:sp>
      <p:pic>
        <p:nvPicPr>
          <p:cNvPr id="6" name="Θέση περιεχομένου 1" descr="Εικόνα γραφήματος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76400"/>
            <a:ext cx="4896246" cy="4652293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Μελέτη παρεμβολών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44</a:t>
            </a:fld>
            <a:endParaRPr lang="el-GR" sz="1400">
              <a:solidFill>
                <a:schemeClr val="tx1"/>
              </a:solidFill>
            </a:endParaRPr>
          </a:p>
        </p:txBody>
      </p:sp>
      <p:pic>
        <p:nvPicPr>
          <p:cNvPr id="7" name="Εικόνα 1" descr="Εικονίδιο μετάβασης στα Περιεχόμενα.">
            <a:hlinkClick r:id="rId4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847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err="1"/>
              <a:t>Ενδοδιαμόρφωση</a:t>
            </a:r>
            <a:r>
              <a:rPr lang="en-US" altLang="el-GR" b="1" dirty="0"/>
              <a:t> (</a:t>
            </a:r>
            <a:r>
              <a:rPr lang="en-US" altLang="el-GR" b="1" dirty="0" smtClean="0"/>
              <a:t>1</a:t>
            </a:r>
            <a:r>
              <a:rPr lang="el-GR" altLang="el-GR" b="1" dirty="0" smtClean="0"/>
              <a:t> από 2</a:t>
            </a:r>
            <a:r>
              <a:rPr lang="en-US" altLang="el-GR" b="1" dirty="0" smtClean="0"/>
              <a:t>)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1208" lvl="0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dirty="0" smtClean="0">
                <a:solidFill>
                  <a:prstClr val="black"/>
                </a:solidFill>
              </a:rPr>
              <a:t>Είναι </a:t>
            </a:r>
            <a:r>
              <a:rPr lang="el-GR" altLang="el-GR" sz="2400" dirty="0">
                <a:solidFill>
                  <a:prstClr val="black"/>
                </a:solidFill>
              </a:rPr>
              <a:t>αποτέλεσμα μη γραμμικών διαδικασιών στον </a:t>
            </a:r>
            <a:r>
              <a:rPr lang="el-GR" altLang="el-GR" sz="2400" dirty="0" smtClean="0">
                <a:solidFill>
                  <a:prstClr val="black"/>
                </a:solidFill>
              </a:rPr>
              <a:t>πομποδέκτη</a:t>
            </a:r>
            <a:r>
              <a:rPr lang="en-US" altLang="el-GR" sz="2400" dirty="0" smtClean="0">
                <a:solidFill>
                  <a:prstClr val="black"/>
                </a:solidFill>
              </a:rPr>
              <a:t>.</a:t>
            </a:r>
          </a:p>
          <a:p>
            <a:pPr marL="521208" lvl="0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dirty="0" smtClean="0">
                <a:solidFill>
                  <a:prstClr val="black"/>
                </a:solidFill>
              </a:rPr>
              <a:t>Διέλευση </a:t>
            </a:r>
            <a:r>
              <a:rPr lang="el-GR" altLang="el-GR" sz="2400" dirty="0">
                <a:solidFill>
                  <a:prstClr val="black"/>
                </a:solidFill>
              </a:rPr>
              <a:t>από μη-γραμμικό </a:t>
            </a:r>
            <a:r>
              <a:rPr lang="el-GR" altLang="el-GR" sz="2400" dirty="0" smtClean="0">
                <a:solidFill>
                  <a:prstClr val="black"/>
                </a:solidFill>
              </a:rPr>
              <a:t>ενισχυτή</a:t>
            </a:r>
            <a:r>
              <a:rPr lang="en-US" altLang="el-GR" sz="2400" dirty="0" smtClean="0">
                <a:solidFill>
                  <a:prstClr val="black"/>
                </a:solidFill>
              </a:rPr>
              <a:t>.</a:t>
            </a:r>
          </a:p>
          <a:p>
            <a:pPr marL="521208" lvl="0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dirty="0" smtClean="0">
                <a:solidFill>
                  <a:prstClr val="black"/>
                </a:solidFill>
              </a:rPr>
              <a:t>Σε </a:t>
            </a:r>
            <a:r>
              <a:rPr lang="el-GR" altLang="el-GR" sz="2400" dirty="0">
                <a:solidFill>
                  <a:prstClr val="black"/>
                </a:solidFill>
              </a:rPr>
              <a:t>συστήματα στενής </a:t>
            </a:r>
            <a:r>
              <a:rPr lang="el-GR" altLang="el-GR" sz="2400" dirty="0" smtClean="0">
                <a:solidFill>
                  <a:prstClr val="black"/>
                </a:solidFill>
              </a:rPr>
              <a:t>ζώνης</a:t>
            </a:r>
            <a:r>
              <a:rPr lang="el-GR" altLang="el-GR" sz="2400" dirty="0">
                <a:solidFill>
                  <a:prstClr val="black"/>
                </a:solidFill>
              </a:rPr>
              <a:t>,</a:t>
            </a:r>
            <a:r>
              <a:rPr lang="el-GR" altLang="el-GR" sz="2400" dirty="0" smtClean="0">
                <a:solidFill>
                  <a:prstClr val="black"/>
                </a:solidFill>
              </a:rPr>
              <a:t> </a:t>
            </a:r>
            <a:r>
              <a:rPr lang="el-GR" altLang="el-GR" sz="2400" dirty="0">
                <a:solidFill>
                  <a:prstClr val="black"/>
                </a:solidFill>
              </a:rPr>
              <a:t>τα προϊόντα </a:t>
            </a:r>
            <a:r>
              <a:rPr lang="el-GR" altLang="el-GR" sz="2400" dirty="0" err="1">
                <a:solidFill>
                  <a:prstClr val="black"/>
                </a:solidFill>
              </a:rPr>
              <a:t>ενδοδιαμόρφωσης</a:t>
            </a:r>
            <a:r>
              <a:rPr lang="el-GR" altLang="el-GR" sz="2400" dirty="0">
                <a:solidFill>
                  <a:prstClr val="black"/>
                </a:solidFill>
              </a:rPr>
              <a:t> περιττής τάξης βρίσκονται κοντά ή μέσα στην αρχική </a:t>
            </a:r>
            <a:r>
              <a:rPr lang="el-GR" altLang="el-GR" sz="2400" dirty="0" smtClean="0">
                <a:solidFill>
                  <a:prstClr val="black"/>
                </a:solidFill>
              </a:rPr>
              <a:t>ζώνη</a:t>
            </a:r>
            <a:r>
              <a:rPr lang="en-US" altLang="el-GR" sz="2400" dirty="0" smtClean="0">
                <a:solidFill>
                  <a:prstClr val="black"/>
                </a:solidFill>
              </a:rPr>
              <a:t>.</a:t>
            </a:r>
          </a:p>
          <a:p>
            <a:pPr marL="521208" lvl="0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l-GR" sz="2400" dirty="0" smtClean="0">
                <a:solidFill>
                  <a:prstClr val="black"/>
                </a:solidFill>
              </a:rPr>
              <a:t>2f1-f2</a:t>
            </a:r>
            <a:r>
              <a:rPr lang="en-US" altLang="el-GR" sz="2400" dirty="0">
                <a:solidFill>
                  <a:prstClr val="black"/>
                </a:solidFill>
              </a:rPr>
              <a:t>, 2f2-f1, 3f1-2f2, </a:t>
            </a:r>
            <a:r>
              <a:rPr lang="el-GR" altLang="el-GR" sz="2400" dirty="0" smtClean="0">
                <a:solidFill>
                  <a:prstClr val="black"/>
                </a:solidFill>
              </a:rPr>
              <a:t>κλπ.</a:t>
            </a:r>
            <a:endParaRPr lang="en-US" altLang="el-GR" sz="2400" dirty="0" smtClean="0">
              <a:solidFill>
                <a:prstClr val="black"/>
              </a:solidFill>
            </a:endParaRPr>
          </a:p>
          <a:p>
            <a:pPr marL="521208" lvl="0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400" dirty="0" smtClean="0">
                <a:solidFill>
                  <a:prstClr val="black"/>
                </a:solidFill>
              </a:rPr>
              <a:t>Κατάλληλη </a:t>
            </a:r>
            <a:r>
              <a:rPr lang="el-GR" altLang="el-GR" sz="2400" dirty="0">
                <a:solidFill>
                  <a:prstClr val="black"/>
                </a:solidFill>
              </a:rPr>
              <a:t>κατανομή συχνοτήτων, ώστε τα προϊόντα της </a:t>
            </a:r>
            <a:r>
              <a:rPr lang="el-GR" altLang="el-GR" sz="2400" dirty="0" err="1">
                <a:solidFill>
                  <a:prstClr val="black"/>
                </a:solidFill>
              </a:rPr>
              <a:t>ενδοδιαμόρφωσης</a:t>
            </a:r>
            <a:r>
              <a:rPr lang="el-GR" altLang="el-GR" sz="2400" dirty="0">
                <a:solidFill>
                  <a:prstClr val="black"/>
                </a:solidFill>
              </a:rPr>
              <a:t> (</a:t>
            </a:r>
            <a:r>
              <a:rPr lang="en-US" altLang="el-GR" sz="2400" dirty="0">
                <a:solidFill>
                  <a:prstClr val="black"/>
                </a:solidFill>
              </a:rPr>
              <a:t>Intermodulation, </a:t>
            </a:r>
            <a:r>
              <a:rPr lang="el-GR" altLang="el-GR" sz="2400" dirty="0">
                <a:solidFill>
                  <a:prstClr val="black"/>
                </a:solidFill>
              </a:rPr>
              <a:t>ΙΜ</a:t>
            </a:r>
            <a:r>
              <a:rPr lang="en-US" altLang="el-GR" sz="2400" dirty="0">
                <a:solidFill>
                  <a:prstClr val="black"/>
                </a:solidFill>
              </a:rPr>
              <a:t>)</a:t>
            </a:r>
            <a:r>
              <a:rPr lang="el-GR" altLang="el-GR" sz="2400" dirty="0">
                <a:solidFill>
                  <a:prstClr val="black"/>
                </a:solidFill>
              </a:rPr>
              <a:t> να μην πέφτουν μέσα στη ζώνη λήψης</a:t>
            </a:r>
            <a:r>
              <a:rPr lang="en-US" altLang="el-GR" sz="2400" dirty="0" smtClean="0">
                <a:solidFill>
                  <a:prstClr val="black"/>
                </a:solidFill>
              </a:rPr>
              <a:t>.</a:t>
            </a:r>
            <a:endParaRPr lang="en-US" altLang="el-GR" sz="2400" dirty="0">
              <a:solidFill>
                <a:prstClr val="black"/>
              </a:solidFill>
            </a:endParaRP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Μελέτη παρεμβολών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45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6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err="1"/>
              <a:t>Ενδοδιαμόρφωση</a:t>
            </a:r>
            <a:r>
              <a:rPr lang="en-US" altLang="el-GR" b="1" dirty="0"/>
              <a:t> </a:t>
            </a:r>
            <a:r>
              <a:rPr lang="en-US" altLang="el-GR" b="1" dirty="0" smtClean="0"/>
              <a:t>(</a:t>
            </a:r>
            <a:r>
              <a:rPr lang="el-GR" altLang="el-GR" b="1" dirty="0" smtClean="0"/>
              <a:t>2 από 2</a:t>
            </a:r>
            <a:r>
              <a:rPr lang="en-US" altLang="el-GR" b="1" dirty="0" smtClean="0"/>
              <a:t>)</a:t>
            </a:r>
            <a:endParaRPr lang="el-GR" dirty="0"/>
          </a:p>
        </p:txBody>
      </p:sp>
      <p:pic>
        <p:nvPicPr>
          <p:cNvPr id="6" name="Θέση περιεχομένου 1" descr="Εικόνα της ζώνης λήψης και εκπομπή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11" y="1600200"/>
            <a:ext cx="7584989" cy="4800600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Μελέτη παρεμβολών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46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4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 smtClean="0"/>
              <a:t>Προϊόντα </a:t>
            </a:r>
            <a:r>
              <a:rPr lang="el-GR" altLang="el-GR" b="1" dirty="0" err="1" smtClean="0"/>
              <a:t>ενδοδιαμόρφωσης</a:t>
            </a:r>
            <a:r>
              <a:rPr lang="el-GR" altLang="el-GR" b="1" dirty="0" smtClean="0"/>
              <a:t> </a:t>
            </a:r>
            <a:br>
              <a:rPr lang="el-GR" altLang="el-GR" b="1" dirty="0" smtClean="0"/>
            </a:br>
            <a:r>
              <a:rPr lang="el-GR" altLang="el-GR" b="1" dirty="0" smtClean="0"/>
              <a:t>3</a:t>
            </a:r>
            <a:r>
              <a:rPr lang="el-GR" altLang="el-GR" b="1" baseline="30000" dirty="0" smtClean="0"/>
              <a:t>ης</a:t>
            </a:r>
            <a:r>
              <a:rPr lang="el-GR" altLang="el-GR" b="1" dirty="0" smtClean="0"/>
              <a:t> και 5</a:t>
            </a:r>
            <a:r>
              <a:rPr lang="el-GR" altLang="el-GR" b="1" baseline="30000" dirty="0" smtClean="0"/>
              <a:t>ης</a:t>
            </a:r>
            <a:r>
              <a:rPr lang="el-GR" altLang="el-GR" b="1" dirty="0" smtClean="0"/>
              <a:t> τάξης</a:t>
            </a:r>
            <a:endParaRPr lang="el-GR" dirty="0"/>
          </a:p>
        </p:txBody>
      </p:sp>
      <p:pic>
        <p:nvPicPr>
          <p:cNvPr id="6" name="Θέση περιεχομένου 1" descr="Εικόνα με τύπους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98" y="1600200"/>
            <a:ext cx="7489003" cy="4525963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Μελέτη παρεμβολών</a:t>
            </a:r>
            <a:endParaRPr lang="el-GR" sz="140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47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7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Προϊόντα </a:t>
            </a:r>
            <a:r>
              <a:rPr lang="el-GR" altLang="el-GR" b="1" dirty="0" err="1" smtClean="0"/>
              <a:t>ενδοδιαμόρφωσης</a:t>
            </a:r>
            <a:r>
              <a:rPr lang="el-GR" altLang="el-GR" b="1" dirty="0" smtClean="0"/>
              <a:t> </a:t>
            </a:r>
            <a:br>
              <a:rPr lang="el-GR" altLang="el-GR" b="1" dirty="0" smtClean="0"/>
            </a:br>
            <a:r>
              <a:rPr lang="el-GR" altLang="el-GR" b="1" dirty="0" smtClean="0"/>
              <a:t>7</a:t>
            </a:r>
            <a:r>
              <a:rPr lang="el-GR" altLang="el-GR" b="1" baseline="30000" dirty="0" smtClean="0"/>
              <a:t>ης</a:t>
            </a:r>
            <a:r>
              <a:rPr lang="el-GR" altLang="el-GR" b="1" dirty="0" smtClean="0"/>
              <a:t> τάξης</a:t>
            </a:r>
            <a:endParaRPr lang="el-GR" dirty="0"/>
          </a:p>
        </p:txBody>
      </p:sp>
      <p:pic>
        <p:nvPicPr>
          <p:cNvPr id="8" name="Θέση περιεχομένου 1" descr="Εικόνα με τύπους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98" y="1600200"/>
            <a:ext cx="7004603" cy="4525963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Μελέτη παρεμβολών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48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1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/>
              <a:t>Διέλευση από περιοριστή</a:t>
            </a:r>
            <a:endParaRPr lang="el-GR" dirty="0"/>
          </a:p>
        </p:txBody>
      </p:sp>
      <p:pic>
        <p:nvPicPr>
          <p:cNvPr id="8" name="Θέση περιεχομένου 1" descr="Εικόνα με τύπους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8" y="2209800"/>
            <a:ext cx="7457082" cy="3101499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Μελέτη παρεμβολών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49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9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/>
              <a:t>Περιεχόμενα ενότητας </a:t>
            </a:r>
            <a:r>
              <a:rPr lang="el-GR" altLang="el-GR" b="1" dirty="0" smtClean="0"/>
              <a:t>(2/2</a:t>
            </a:r>
            <a:r>
              <a:rPr lang="el-GR" altLang="el-GR" b="1" dirty="0"/>
              <a:t>)</a:t>
            </a:r>
            <a:endParaRPr lang="el-GR" altLang="el-GR" b="1" dirty="0" smtClean="0"/>
          </a:p>
        </p:txBody>
      </p:sp>
      <p:sp>
        <p:nvSpPr>
          <p:cNvPr id="4" name="Θέση περιεχομένου 1">
            <a:hlinkClick r:id="rId4" action="ppaction://hlinksldjump" tooltip="Μετάβαση στη Διαφάνεια"/>
          </p:cNvPr>
          <p:cNvSpPr/>
          <p:nvPr/>
        </p:nvSpPr>
        <p:spPr>
          <a:xfrm>
            <a:off x="685800" y="1882775"/>
            <a:ext cx="774700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514350" indent="-514350" eaLnBrk="1" hangingPunct="1">
              <a:lnSpc>
                <a:spcPct val="90000"/>
              </a:lnSpc>
              <a:buFont typeface="+mj-lt"/>
              <a:buAutoNum type="arabicParenR"/>
            </a:pPr>
            <a:r>
              <a:rPr lang="el-GR" altLang="el-GR" sz="2800" i="1" dirty="0">
                <a:solidFill>
                  <a:srgbClr val="0169BF"/>
                </a:solidFill>
              </a:rPr>
              <a:t>Παρεμβολή γειτονικών διαύλων</a:t>
            </a:r>
          </a:p>
        </p:txBody>
      </p:sp>
      <p:sp>
        <p:nvSpPr>
          <p:cNvPr id="5" name="Θέση περιεχομένου 2">
            <a:hlinkClick r:id="rId5" action="ppaction://hlinksldjump" tooltip="Μετάβαση στη Διαφάνεια"/>
          </p:cNvPr>
          <p:cNvSpPr/>
          <p:nvPr/>
        </p:nvSpPr>
        <p:spPr bwMode="gray">
          <a:xfrm>
            <a:off x="685800" y="2743200"/>
            <a:ext cx="7747000" cy="465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514350" indent="-514350" eaLnBrk="1" hangingPunct="1">
              <a:buFont typeface="+mj-lt"/>
              <a:buAutoNum type="arabicParenR" startAt="2"/>
            </a:pPr>
            <a:r>
              <a:rPr lang="el-GR" altLang="el-GR" sz="2800" i="1" dirty="0" err="1">
                <a:solidFill>
                  <a:srgbClr val="0169BF"/>
                </a:solidFill>
              </a:rPr>
              <a:t>Ενδοδιαμόρφωση</a:t>
            </a:r>
            <a:endParaRPr lang="el-GR" altLang="el-GR" sz="2800" i="1" dirty="0">
              <a:solidFill>
                <a:srgbClr val="0169BF"/>
              </a:solidFill>
            </a:endParaRPr>
          </a:p>
        </p:txBody>
      </p:sp>
      <p:sp>
        <p:nvSpPr>
          <p:cNvPr id="6149" name="Θέση περιεχομένου 3">
            <a:hlinkClick r:id="rId6" action="ppaction://hlinksldjump" tooltip="Μετάβαση στη Διαφάνεια"/>
          </p:cNvPr>
          <p:cNvSpPr txBox="1">
            <a:spLocks noChangeArrowheads="1"/>
          </p:cNvSpPr>
          <p:nvPr/>
        </p:nvSpPr>
        <p:spPr bwMode="auto">
          <a:xfrm>
            <a:off x="685800" y="3591580"/>
            <a:ext cx="774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514350" lvl="1" indent="-514350" eaLnBrk="1" hangingPunct="1">
              <a:buFont typeface="+mj-lt"/>
              <a:buAutoNum type="arabicParenR" startAt="3"/>
            </a:pPr>
            <a:r>
              <a:rPr lang="el-GR" altLang="el-GR" sz="2800" i="1" dirty="0">
                <a:solidFill>
                  <a:srgbClr val="0169BF"/>
                </a:solidFill>
              </a:rPr>
              <a:t>Παρεμβολή λόγου κοντινού προς μακρινό άκρο</a:t>
            </a:r>
          </a:p>
        </p:txBody>
      </p:sp>
      <p:sp>
        <p:nvSpPr>
          <p:cNvPr id="3" name="Θέση περιεχομένου 4">
            <a:hlinkClick r:id="rId7" action="ppaction://hlinksldjump" tooltip="Μετάβαση στη Διαφάνεια"/>
          </p:cNvPr>
          <p:cNvSpPr/>
          <p:nvPr/>
        </p:nvSpPr>
        <p:spPr>
          <a:xfrm>
            <a:off x="685800" y="4521200"/>
            <a:ext cx="77470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514350" lvl="1" indent="-514350" eaLnBrk="1" hangingPunct="1">
              <a:buFont typeface="+mj-lt"/>
              <a:buAutoNum type="arabicParenR" startAt="4"/>
            </a:pPr>
            <a:r>
              <a:rPr lang="el-GR" altLang="el-GR" sz="2800" i="1" dirty="0">
                <a:solidFill>
                  <a:srgbClr val="0169BF"/>
                </a:solidFill>
              </a:rPr>
              <a:t>Βελτίωση της χωρητικότητας και της επίδοσης των </a:t>
            </a:r>
            <a:r>
              <a:rPr lang="el-GR" altLang="el-GR" sz="2800" i="1" dirty="0" err="1">
                <a:solidFill>
                  <a:srgbClr val="0169BF"/>
                </a:solidFill>
              </a:rPr>
              <a:t>κυψελωτών</a:t>
            </a:r>
            <a:r>
              <a:rPr lang="el-GR" altLang="el-GR" sz="2800" i="1" dirty="0">
                <a:solidFill>
                  <a:srgbClr val="0169BF"/>
                </a:solidFill>
              </a:rPr>
              <a:t> συστημάτων κινητών επικοινωνιών</a:t>
            </a:r>
          </a:p>
        </p:txBody>
      </p:sp>
      <p:sp>
        <p:nvSpPr>
          <p:cNvPr id="6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Μελέτη παρεμβολών</a:t>
            </a:r>
            <a:endParaRPr lang="el-GR" sz="1400">
              <a:solidFill>
                <a:schemeClr val="tx1"/>
              </a:solidFill>
            </a:endParaRPr>
          </a:p>
        </p:txBody>
      </p:sp>
      <p:sp>
        <p:nvSpPr>
          <p:cNvPr id="5132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D4EB84-C803-4AD0-AA34-501BF0FC8C86}" type="slidenum">
              <a:rPr lang="el-GR" sz="1400" smtClean="0">
                <a:latin typeface="+mn-l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sz="1400" dirty="0" smtClean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75988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Προϊόντα ΙΜ διαφόρων τάξεων </a:t>
            </a:r>
            <a:br>
              <a:rPr lang="el-GR" b="1" dirty="0" smtClean="0"/>
            </a:br>
            <a:r>
              <a:rPr lang="el-GR" b="1" dirty="0" smtClean="0"/>
              <a:t>για Ν </a:t>
            </a:r>
            <a:r>
              <a:rPr lang="el-GR" b="1" dirty="0" err="1" smtClean="0"/>
              <a:t>ημιτονικές</a:t>
            </a:r>
            <a:r>
              <a:rPr lang="el-GR" b="1" dirty="0" smtClean="0"/>
              <a:t> εισόδους</a:t>
            </a:r>
            <a:endParaRPr lang="el-G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Θέση περιεχομένου 1" descr="Πίνακας με προϊόντα διαφόρων τάξεων."/>
              <p:cNvGraphicFramePr>
                <a:graphicFrameLocks noGrp="1"/>
              </p:cNvGraphicFramePr>
              <p:nvPr>
                <p:ph idx="1"/>
                <p:custDataLst>
                  <p:tags r:id="rId2"/>
                </p:custDataLst>
                <p:extLst>
                  <p:ext uri="{D42A27DB-BD31-4B8C-83A1-F6EECF244321}">
                    <p14:modId xmlns:p14="http://schemas.microsoft.com/office/powerpoint/2010/main" val="3151740201"/>
                  </p:ext>
                </p:extLst>
              </p:nvPr>
            </p:nvGraphicFramePr>
            <p:xfrm>
              <a:off x="457200" y="1752600"/>
              <a:ext cx="8229600" cy="356616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127000" dist="88900" dir="5400000" algn="t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3048000"/>
                    <a:gridCol w="1066800"/>
                    <a:gridCol w="1676400"/>
                    <a:gridCol w="24384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200" dirty="0" smtClean="0">
                              <a:latin typeface="+mn-lt"/>
                            </a:rPr>
                            <a:t>Τύπος ΙΜ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200" dirty="0" smtClean="0">
                              <a:latin typeface="+mn-lt"/>
                            </a:rPr>
                            <a:t>Τάξη </a:t>
                          </a:r>
                          <a:r>
                            <a:rPr lang="en-US" sz="2200" dirty="0" smtClean="0">
                              <a:latin typeface="+mn-lt"/>
                            </a:rPr>
                            <a:t>m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200" dirty="0" smtClean="0">
                              <a:latin typeface="+mn-lt"/>
                            </a:rPr>
                            <a:t>Αριθμός συχνοτήτων </a:t>
                          </a:r>
                          <a:r>
                            <a:rPr lang="en-US" sz="2200" dirty="0" smtClean="0">
                              <a:latin typeface="+mn-lt"/>
                            </a:rPr>
                            <a:t>L </a:t>
                          </a:r>
                          <a:r>
                            <a:rPr lang="el-GR" sz="2200" dirty="0" smtClean="0">
                              <a:latin typeface="+mn-lt"/>
                            </a:rPr>
                            <a:t>στην ΙΜ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200" dirty="0" smtClean="0">
                              <a:latin typeface="+mn-lt"/>
                            </a:rPr>
                            <a:t>Ολικός αριθμός των προϊόντων ΙΜ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22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+mn-lt"/>
                            </a:rPr>
                            <a:t>3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+mn-lt"/>
                            </a:rPr>
                            <a:t>2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+mn-lt"/>
                            </a:rPr>
                            <a:t>N(N-1)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22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+mn-lt"/>
                            </a:rPr>
                            <a:t>3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+mn-lt"/>
                            </a:rPr>
                            <a:t>3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+mn-lt"/>
                            </a:rPr>
                            <a:t>T</a:t>
                          </a:r>
                          <a:r>
                            <a:rPr lang="en-US" sz="2200" baseline="-25000" dirty="0" smtClean="0">
                              <a:latin typeface="+mn-lt"/>
                            </a:rPr>
                            <a:t>3</a:t>
                          </a:r>
                          <a:r>
                            <a:rPr lang="en-US" sz="2200" dirty="0" smtClean="0">
                              <a:latin typeface="+mn-lt"/>
                            </a:rPr>
                            <a:t> = N(N-1)(N-2)/2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22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+mn-lt"/>
                            </a:rPr>
                            <a:t>5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+mn-lt"/>
                            </a:rPr>
                            <a:t>3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+mn-lt"/>
                            </a:rPr>
                            <a:t>N(N-1)(N-2)/2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+2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−2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22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+mn-lt"/>
                            </a:rPr>
                            <a:t>5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+mn-lt"/>
                            </a:rPr>
                            <a:t>3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+mn-lt"/>
                            </a:rPr>
                            <a:t>N(N-1)(N-2)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sz="22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+mn-lt"/>
                            </a:rPr>
                            <a:t>5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+mn-lt"/>
                            </a:rPr>
                            <a:t>5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+mn-lt"/>
                            </a:rPr>
                            <a:t>T</a:t>
                          </a:r>
                          <a:r>
                            <a:rPr lang="en-US" sz="2200" baseline="-25000" dirty="0" smtClean="0">
                              <a:latin typeface="+mn-lt"/>
                            </a:rPr>
                            <a:t>5</a:t>
                          </a:r>
                          <a:r>
                            <a:rPr lang="en-US" sz="2200" dirty="0" smtClean="0">
                              <a:latin typeface="+mn-lt"/>
                            </a:rPr>
                            <a:t> = N(N-1)(N-2)/2</a:t>
                          </a:r>
                        </a:p>
                        <a:p>
                          <a:pPr algn="ctr"/>
                          <a:r>
                            <a:rPr lang="en-US" sz="2200" dirty="0" smtClean="0">
                              <a:latin typeface="+mn-lt"/>
                            </a:rPr>
                            <a:t>(N-3)(N-4)/12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Θέση περιεχομένου 1" descr="Πίνακας με προϊόντα διαφόρων τάξεων."/>
              <p:cNvGraphicFramePr>
                <a:graphicFrameLocks noGrp="1"/>
              </p:cNvGraphicFramePr>
              <p:nvPr>
                <p:ph idx="1"/>
                <p:custDataLst>
                  <p:tags r:id="rId4"/>
                </p:custDataLst>
                <p:extLst>
                  <p:ext uri="{D42A27DB-BD31-4B8C-83A1-F6EECF244321}">
                    <p14:modId xmlns:p14="http://schemas.microsoft.com/office/powerpoint/2010/main" val="3151740201"/>
                  </p:ext>
                </p:extLst>
              </p:nvPr>
            </p:nvGraphicFramePr>
            <p:xfrm>
              <a:off x="457200" y="1752600"/>
              <a:ext cx="8229600" cy="356616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127000" dist="88900" dir="5400000" algn="t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3048000"/>
                    <a:gridCol w="1066800"/>
                    <a:gridCol w="1676400"/>
                    <a:gridCol w="2438400"/>
                  </a:tblGrid>
                  <a:tr h="1097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200" dirty="0" smtClean="0">
                              <a:latin typeface="+mn-lt"/>
                            </a:rPr>
                            <a:t>Τύπος ΙΜ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200" dirty="0" smtClean="0">
                              <a:latin typeface="+mn-lt"/>
                            </a:rPr>
                            <a:t>Τάξη </a:t>
                          </a:r>
                          <a:r>
                            <a:rPr lang="en-US" sz="2200" dirty="0" smtClean="0">
                              <a:latin typeface="+mn-lt"/>
                            </a:rPr>
                            <a:t>m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200" dirty="0" smtClean="0">
                              <a:latin typeface="+mn-lt"/>
                            </a:rPr>
                            <a:t>Αριθμός συχνοτήτων </a:t>
                          </a:r>
                          <a:r>
                            <a:rPr lang="en-US" sz="2200" dirty="0" smtClean="0">
                              <a:latin typeface="+mn-lt"/>
                            </a:rPr>
                            <a:t>L </a:t>
                          </a:r>
                          <a:r>
                            <a:rPr lang="el-GR" sz="2200" dirty="0" smtClean="0">
                              <a:latin typeface="+mn-lt"/>
                            </a:rPr>
                            <a:t>στην ΙΜ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200" dirty="0" smtClean="0">
                              <a:latin typeface="+mn-lt"/>
                            </a:rPr>
                            <a:t>Ολικός αριθμός των προϊόντων ΙΜ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4200" t="-267143" r="-174200" b="-5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+mn-lt"/>
                            </a:rPr>
                            <a:t>3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+mn-lt"/>
                            </a:rPr>
                            <a:t>2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+mn-lt"/>
                            </a:rPr>
                            <a:t>N(N-1)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4200" t="-367143" r="-174200" b="-4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+mn-lt"/>
                            </a:rPr>
                            <a:t>3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+mn-lt"/>
                            </a:rPr>
                            <a:t>3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+mn-lt"/>
                            </a:rPr>
                            <a:t>T</a:t>
                          </a:r>
                          <a:r>
                            <a:rPr lang="en-US" sz="2200" baseline="-25000" dirty="0" smtClean="0">
                              <a:latin typeface="+mn-lt"/>
                            </a:rPr>
                            <a:t>3</a:t>
                          </a:r>
                          <a:r>
                            <a:rPr lang="en-US" sz="2200" dirty="0" smtClean="0">
                              <a:latin typeface="+mn-lt"/>
                            </a:rPr>
                            <a:t> = N(N-1)(N-2)/2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4200" t="-467143" r="-174200" b="-3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+mn-lt"/>
                            </a:rPr>
                            <a:t>5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+mn-lt"/>
                            </a:rPr>
                            <a:t>3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+mn-lt"/>
                            </a:rPr>
                            <a:t>N(N-1)(N-2)/2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4200" t="-567143" r="-174200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+mn-lt"/>
                            </a:rPr>
                            <a:t>5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+mn-lt"/>
                            </a:rPr>
                            <a:t>3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+mn-lt"/>
                            </a:rPr>
                            <a:t>N(N-1)(N-2)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76200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4200" t="-373600" r="-174200" b="-2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+mn-lt"/>
                            </a:rPr>
                            <a:t>5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+mn-lt"/>
                            </a:rPr>
                            <a:t>5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latin typeface="+mn-lt"/>
                            </a:rPr>
                            <a:t>T</a:t>
                          </a:r>
                          <a:r>
                            <a:rPr lang="en-US" sz="2200" baseline="-25000" dirty="0" smtClean="0">
                              <a:latin typeface="+mn-lt"/>
                            </a:rPr>
                            <a:t>5</a:t>
                          </a:r>
                          <a:r>
                            <a:rPr lang="en-US" sz="2200" dirty="0" smtClean="0">
                              <a:latin typeface="+mn-lt"/>
                            </a:rPr>
                            <a:t> = N(N-1)(N-2)/2</a:t>
                          </a:r>
                        </a:p>
                        <a:p>
                          <a:pPr algn="ctr"/>
                          <a:r>
                            <a:rPr lang="en-US" sz="2200" dirty="0" smtClean="0">
                              <a:latin typeface="+mn-lt"/>
                            </a:rPr>
                            <a:t>(N-3)(N-4)/12</a:t>
                          </a:r>
                          <a:endParaRPr lang="el-GR" sz="22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Θέση περιεχομένου 2"/>
              <p:cNvSpPr txBox="1"/>
              <p:nvPr/>
            </p:nvSpPr>
            <p:spPr>
              <a:xfrm>
                <a:off x="417954" y="5486400"/>
                <a:ext cx="3210302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𝑃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    </m:t>
                      </m:r>
                      <m:r>
                        <a:rPr lang="el-GR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𝛾𝜄𝛼</m:t>
                      </m:r>
                      <m:r>
                        <a:rPr lang="el-GR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≥3</m:t>
                      </m:r>
                    </m:oMath>
                  </m:oMathPara>
                </a14:m>
                <a:endParaRPr lang="el-GR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54" y="5486400"/>
                <a:ext cx="3210302" cy="78380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Μελέτη παρεμβολών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50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667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b="1" dirty="0" smtClean="0"/>
              <a:t>Ν σήματα σε </a:t>
            </a:r>
            <a:r>
              <a:rPr lang="el-GR" altLang="el-GR" b="1" dirty="0"/>
              <a:t>εύρος ζώνης </a:t>
            </a:r>
            <a:r>
              <a:rPr lang="en-US" altLang="el-GR" b="1" dirty="0" smtClean="0"/>
              <a:t>MW</a:t>
            </a:r>
            <a:r>
              <a:rPr lang="el-GR" altLang="el-GR" b="1" dirty="0" smtClean="0"/>
              <a:t> </a:t>
            </a:r>
            <a:endParaRPr lang="el-GR" b="1" dirty="0"/>
          </a:p>
        </p:txBody>
      </p:sp>
      <p:pic>
        <p:nvPicPr>
          <p:cNvPr id="6" name="Θέση περιεχομένου 1" descr="Εικόνα των σημάτων σε εύρος ζώνης mw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00200"/>
            <a:ext cx="6736872" cy="4724400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Μελέτη παρεμβολών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51</a:t>
            </a:fld>
            <a:endParaRPr lang="el-GR" sz="1400" dirty="0">
              <a:solidFill>
                <a:schemeClr val="tx1"/>
              </a:solidFill>
            </a:endParaRPr>
          </a:p>
        </p:txBody>
      </p:sp>
      <p:pic>
        <p:nvPicPr>
          <p:cNvPr id="7" name="Εικόνα 1" descr="Εικονίδιο μετάβασης στα Περιεχόμενα.">
            <a:hlinkClick r:id="rId4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743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>
                <a:latin typeface="+mn-lt"/>
              </a:rPr>
              <a:t>Λόγος κοντινού προς μακρινό άκρο </a:t>
            </a:r>
            <a:r>
              <a:rPr lang="el-GR" altLang="el-GR" b="1" dirty="0" smtClean="0">
                <a:latin typeface="+mn-lt"/>
              </a:rPr>
              <a:t/>
            </a:r>
            <a:br>
              <a:rPr lang="el-GR" altLang="el-GR" b="1" dirty="0" smtClean="0">
                <a:latin typeface="+mn-lt"/>
              </a:rPr>
            </a:br>
            <a:r>
              <a:rPr lang="el-GR" altLang="el-GR" b="1" dirty="0" smtClean="0">
                <a:latin typeface="+mn-lt"/>
              </a:rPr>
              <a:t>(1 από 2)</a:t>
            </a:r>
            <a:endParaRPr lang="el-GR" b="1" dirty="0">
              <a:latin typeface="+mn-lt"/>
            </a:endParaRP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1208" lvl="0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600" dirty="0" smtClean="0"/>
              <a:t>Η </a:t>
            </a:r>
            <a:r>
              <a:rPr lang="el-GR" altLang="el-GR" sz="2600" dirty="0"/>
              <a:t>ασύρματη επικοινωνία μπορεί να επιδεινωθεί </a:t>
            </a:r>
            <a:r>
              <a:rPr lang="el-GR" altLang="el-GR" sz="2600" dirty="0" smtClean="0"/>
              <a:t>απ</a:t>
            </a:r>
            <a:r>
              <a:rPr lang="el-GR" altLang="el-GR" sz="2600" dirty="0"/>
              <a:t>ό</a:t>
            </a:r>
            <a:r>
              <a:rPr lang="el-GR" altLang="el-GR" sz="2600" dirty="0" smtClean="0"/>
              <a:t> </a:t>
            </a:r>
            <a:r>
              <a:rPr lang="el-GR" altLang="el-GR" sz="2600" dirty="0"/>
              <a:t>τον γεωγραφικό </a:t>
            </a:r>
            <a:r>
              <a:rPr lang="el-GR" altLang="el-GR" sz="2600" dirty="0" smtClean="0"/>
              <a:t>διαχωρισμό, παρόλο </a:t>
            </a:r>
            <a:r>
              <a:rPr lang="el-GR" altLang="el-GR" sz="2600" dirty="0"/>
              <a:t>που βοηθάει στον περιορισμό των </a:t>
            </a:r>
            <a:r>
              <a:rPr lang="el-GR" altLang="el-GR" sz="2600" dirty="0" smtClean="0"/>
              <a:t>παρεμβολών.</a:t>
            </a:r>
            <a:endParaRPr lang="en-US" altLang="el-GR" sz="2600" dirty="0" smtClean="0"/>
          </a:p>
          <a:p>
            <a:pPr marL="521208" lvl="0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600" dirty="0" smtClean="0"/>
              <a:t>Αν </a:t>
            </a:r>
            <a:r>
              <a:rPr lang="el-GR" altLang="el-GR" sz="2600" dirty="0"/>
              <a:t>δύο χρήστες χρησιμοποιούν γειτονικούς </a:t>
            </a:r>
            <a:r>
              <a:rPr lang="el-GR" altLang="el-GR" sz="2600" dirty="0" smtClean="0"/>
              <a:t>διαύλους, </a:t>
            </a:r>
            <a:r>
              <a:rPr lang="el-GR" altLang="el-GR" sz="2600" dirty="0"/>
              <a:t>αυτός που βρίσκεται εγγύτερα στον </a:t>
            </a:r>
            <a:r>
              <a:rPr lang="el-GR" altLang="el-GR" sz="2600" dirty="0" smtClean="0"/>
              <a:t>σταθμό βάσης, </a:t>
            </a:r>
            <a:r>
              <a:rPr lang="el-GR" altLang="el-GR" sz="2600" dirty="0"/>
              <a:t>θα καλύπτει το σήμα του απομακρυσμένου </a:t>
            </a:r>
            <a:r>
              <a:rPr lang="el-GR" altLang="el-GR" sz="2600" dirty="0" smtClean="0"/>
              <a:t>σταθμού.</a:t>
            </a:r>
            <a:endParaRPr lang="en-US" altLang="el-GR" sz="2600" dirty="0" smtClean="0"/>
          </a:p>
          <a:p>
            <a:pPr marL="521208" lvl="0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600" dirty="0" smtClean="0"/>
              <a:t>Ο </a:t>
            </a:r>
            <a:r>
              <a:rPr lang="el-GR" altLang="el-GR" sz="2600" dirty="0"/>
              <a:t>βαθμός κάλυψης εξαρτάται </a:t>
            </a:r>
            <a:r>
              <a:rPr lang="el-GR" altLang="el-GR" sz="2600" dirty="0" smtClean="0"/>
              <a:t>από </a:t>
            </a:r>
            <a:r>
              <a:rPr lang="el-GR" altLang="el-GR" sz="2600" dirty="0"/>
              <a:t>την διαφορά της απόστασης των 2 τερματικών </a:t>
            </a:r>
            <a:r>
              <a:rPr lang="el-GR" altLang="el-GR" sz="2600" dirty="0" smtClean="0"/>
              <a:t>από </a:t>
            </a:r>
            <a:r>
              <a:rPr lang="el-GR" altLang="el-GR" sz="2600" dirty="0"/>
              <a:t>τον </a:t>
            </a:r>
            <a:r>
              <a:rPr lang="el-GR" altLang="el-GR" sz="2600" dirty="0" smtClean="0"/>
              <a:t>σταθμό βάσης.</a:t>
            </a:r>
            <a:endParaRPr lang="el-GR" altLang="el-GR" sz="2600" dirty="0"/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Μελέτη παρεμβολών</a:t>
            </a:r>
            <a:endParaRPr lang="el-GR" sz="140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52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/>
              <a:t>Λόγος κοντινού προς μακρινό άκρο </a:t>
            </a:r>
            <a:r>
              <a:rPr lang="el-GR" altLang="el-GR" b="1" dirty="0" smtClean="0"/>
              <a:t/>
            </a:r>
            <a:br>
              <a:rPr lang="el-GR" altLang="el-GR" b="1" dirty="0" smtClean="0"/>
            </a:br>
            <a:r>
              <a:rPr lang="el-GR" altLang="el-GR" b="1" dirty="0" smtClean="0"/>
              <a:t>(</a:t>
            </a:r>
            <a:r>
              <a:rPr lang="en-US" altLang="el-GR" b="1" dirty="0" smtClean="0"/>
              <a:t>2</a:t>
            </a:r>
            <a:r>
              <a:rPr lang="el-GR" altLang="el-GR" b="1" dirty="0" smtClean="0"/>
              <a:t> από 2)</a:t>
            </a:r>
            <a:endParaRPr lang="el-GR" dirty="0"/>
          </a:p>
        </p:txBody>
      </p:sp>
      <p:pic>
        <p:nvPicPr>
          <p:cNvPr id="6" name="Θέση περιεχομένου 1" descr="Εικόνα των πομπών και του δέκτη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8" y="1646237"/>
            <a:ext cx="7190312" cy="4678363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Μελέτη παρεμβολών</a:t>
            </a:r>
            <a:endParaRPr lang="el-GR" sz="140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53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7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b="1" dirty="0" err="1">
                <a:solidFill>
                  <a:prstClr val="black"/>
                </a:solidFill>
              </a:rPr>
              <a:t>Διασυμβολική</a:t>
            </a:r>
            <a:r>
              <a:rPr lang="el-GR" altLang="el-GR" b="1" dirty="0">
                <a:solidFill>
                  <a:prstClr val="black"/>
                </a:solidFill>
              </a:rPr>
              <a:t> </a:t>
            </a:r>
            <a:r>
              <a:rPr lang="el-GR" altLang="el-GR" b="1" dirty="0" smtClean="0">
                <a:solidFill>
                  <a:prstClr val="black"/>
                </a:solidFill>
              </a:rPr>
              <a:t>παρεμβολή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21208" lvl="0" indent="-521208">
                  <a:spcBef>
                    <a:spcPts val="0"/>
                  </a:spcBef>
                  <a:spcAft>
                    <a:spcPts val="1200"/>
                  </a:spcAft>
                  <a:buClr>
                    <a:srgbClr val="333399"/>
                  </a:buClr>
                  <a:buSzPct val="70000"/>
                  <a:buFont typeface="Wingdings" panose="05000000000000000000" pitchFamily="2" charset="2"/>
                  <a:buChar char="n"/>
                </a:pPr>
                <a:r>
                  <a:rPr lang="el-GR" altLang="el-GR" sz="2800" dirty="0" smtClean="0"/>
                  <a:t>Η </a:t>
                </a:r>
                <a:r>
                  <a:rPr lang="el-GR" altLang="el-GR" sz="2800" dirty="0" err="1"/>
                  <a:t>διασυμβολική</a:t>
                </a:r>
                <a:r>
                  <a:rPr lang="el-GR" altLang="el-GR" sz="2800" dirty="0"/>
                  <a:t> παρεμβολή οφείλεται είτε σε σχετικά μεγάλη εξάπλωση της </a:t>
                </a:r>
                <a:r>
                  <a:rPr lang="el-GR" altLang="el-GR" sz="2800" dirty="0" err="1" smtClean="0"/>
                  <a:t>χρονοκαθυστέρησης</a:t>
                </a:r>
                <a:r>
                  <a:rPr lang="el-GR" altLang="el-GR" sz="2800" dirty="0" smtClean="0"/>
                  <a:t>, </a:t>
                </a:r>
                <a:r>
                  <a:rPr lang="el-GR" altLang="el-GR" sz="2800" dirty="0"/>
                  <a:t>είτε σε σχετικά υψηλό ρυθμό μετάδοσης</a:t>
                </a:r>
                <a:r>
                  <a:rPr lang="el-GR" altLang="el-GR" sz="2800" dirty="0" smtClean="0"/>
                  <a:t>.</a:t>
                </a:r>
              </a:p>
              <a:p>
                <a:pPr marL="0" lvl="0" indent="0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el-GR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altLang="el-GR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el-GR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&lt; </m:t>
                      </m:r>
                      <m:f>
                        <m:fPr>
                          <m:ctrlPr>
                            <a:rPr lang="en-US" altLang="el-GR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el-GR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el-GR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el-GR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altLang="el-GR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el-GR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altLang="el-GR" dirty="0" smtClean="0"/>
              </a:p>
              <a:p>
                <a:pPr marL="521208" lvl="0" indent="-521208">
                  <a:spcBef>
                    <a:spcPts val="0"/>
                  </a:spcBef>
                  <a:spcAft>
                    <a:spcPts val="1200"/>
                  </a:spcAft>
                  <a:buClr>
                    <a:srgbClr val="333399"/>
                  </a:buClr>
                  <a:buSzPct val="70000"/>
                  <a:buFont typeface="Wingdings" panose="05000000000000000000" pitchFamily="2" charset="2"/>
                  <a:buChar char="n"/>
                </a:pPr>
                <a:r>
                  <a:rPr lang="el-GR" altLang="el-GR" sz="2800" dirty="0" smtClean="0"/>
                  <a:t>Η κατώτερη τιμή του </a:t>
                </a:r>
                <a:r>
                  <a:rPr lang="en-US" altLang="el-GR" sz="2800" dirty="0" err="1" smtClean="0"/>
                  <a:t>Rb</a:t>
                </a:r>
                <a:r>
                  <a:rPr lang="el-GR" altLang="el-GR" sz="2800" dirty="0" smtClean="0"/>
                  <a:t> </a:t>
                </a:r>
                <a:r>
                  <a:rPr lang="el-GR" altLang="el-GR" sz="2800" dirty="0"/>
                  <a:t>περιορίζεται από την ολίσθηση </a:t>
                </a:r>
                <a:r>
                  <a:rPr lang="en-US" altLang="el-GR" sz="2800" dirty="0"/>
                  <a:t>Doppler</a:t>
                </a:r>
                <a:r>
                  <a:rPr lang="el-GR" altLang="el-GR" sz="2800" dirty="0" smtClean="0"/>
                  <a:t>.</a:t>
                </a:r>
                <a:endParaRPr lang="en-US" altLang="el-GR" sz="2800" dirty="0" smtClean="0"/>
              </a:p>
              <a:p>
                <a:pPr marL="0" indent="0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el-GR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en-US" altLang="el-GR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el-GR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&lt; </m:t>
                      </m:r>
                      <m:sSub>
                        <m:sSubPr>
                          <m:ctrlPr>
                            <a:rPr lang="en-US" altLang="el-GR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sub>
                      </m:sSub>
                      <m:r>
                        <a:rPr lang="en-US" altLang="el-GR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→ </m:t>
                      </m:r>
                      <m:sSub>
                        <m:sSubPr>
                          <m:ctrlPr>
                            <a:rPr lang="en-US" altLang="el-GR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b>
                      </m:sSub>
                      <m:r>
                        <a:rPr lang="en-US" altLang="el-GR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&gt; </m:t>
                      </m:r>
                      <m:sSub>
                        <m:sSubPr>
                          <m:ctrlPr>
                            <a:rPr lang="en-US" altLang="el-GR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el-GR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GB" alt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t="-1213" r="-23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Μελέτη παρεμβολών</a:t>
            </a:r>
            <a:endParaRPr lang="el-GR" sz="140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54</a:t>
            </a:fld>
            <a:endParaRPr lang="el-GR" sz="1400">
              <a:solidFill>
                <a:schemeClr val="tx1"/>
              </a:solidFill>
            </a:endParaRPr>
          </a:p>
        </p:txBody>
      </p:sp>
      <p:pic>
        <p:nvPicPr>
          <p:cNvPr id="6" name="Εικόνα 1" descr="Εικονίδιο μετάβασης στα Περιεχόμενα.">
            <a:hlinkClick r:id="rId4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390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/>
              <a:t>Βελτίωση της χωρητικότητας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pPr marL="521208" lvl="0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endParaRPr lang="en-US" altLang="el-GR" dirty="0" smtClean="0">
              <a:solidFill>
                <a:prstClr val="black"/>
              </a:solidFill>
            </a:endParaRPr>
          </a:p>
          <a:p>
            <a:pPr marL="521208" lvl="0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dirty="0" smtClean="0">
                <a:solidFill>
                  <a:prstClr val="black"/>
                </a:solidFill>
              </a:rPr>
              <a:t>Διάσπαση </a:t>
            </a:r>
            <a:r>
              <a:rPr lang="el-GR" altLang="el-GR" dirty="0">
                <a:solidFill>
                  <a:prstClr val="black"/>
                </a:solidFill>
              </a:rPr>
              <a:t>των κυψελών </a:t>
            </a:r>
            <a:r>
              <a:rPr lang="en-US" altLang="el-GR" dirty="0">
                <a:solidFill>
                  <a:prstClr val="black"/>
                </a:solidFill>
              </a:rPr>
              <a:t>(cell splitting</a:t>
            </a:r>
            <a:r>
              <a:rPr lang="en-US" altLang="el-GR" dirty="0" smtClean="0">
                <a:solidFill>
                  <a:prstClr val="black"/>
                </a:solidFill>
              </a:rPr>
              <a:t>).</a:t>
            </a:r>
          </a:p>
          <a:p>
            <a:pPr marL="521208" lvl="0" indent="-521208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dirty="0" smtClean="0">
                <a:solidFill>
                  <a:prstClr val="black"/>
                </a:solidFill>
              </a:rPr>
              <a:t>Χωρισμός </a:t>
            </a:r>
            <a:r>
              <a:rPr lang="el-GR" altLang="el-GR" dirty="0">
                <a:solidFill>
                  <a:prstClr val="black"/>
                </a:solidFill>
              </a:rPr>
              <a:t>των κυψελών σε τομείς</a:t>
            </a:r>
            <a:r>
              <a:rPr lang="en-US" altLang="el-GR" dirty="0">
                <a:solidFill>
                  <a:prstClr val="black"/>
                </a:solidFill>
              </a:rPr>
              <a:t> (cell sectoring</a:t>
            </a:r>
            <a:r>
              <a:rPr lang="en-US" altLang="el-GR" dirty="0" smtClean="0">
                <a:solidFill>
                  <a:prstClr val="black"/>
                </a:solidFill>
              </a:rPr>
              <a:t>).</a:t>
            </a:r>
          </a:p>
          <a:p>
            <a:pPr marL="521208" lvl="0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dirty="0" smtClean="0">
                <a:solidFill>
                  <a:prstClr val="black"/>
                </a:solidFill>
              </a:rPr>
              <a:t>Χρησιμοποίηση </a:t>
            </a:r>
            <a:r>
              <a:rPr lang="el-GR" altLang="el-GR" dirty="0">
                <a:solidFill>
                  <a:prstClr val="black"/>
                </a:solidFill>
              </a:rPr>
              <a:t>περιοχών κάλυψης </a:t>
            </a:r>
            <a:r>
              <a:rPr lang="en-US" altLang="el-GR" dirty="0">
                <a:solidFill>
                  <a:prstClr val="black"/>
                </a:solidFill>
              </a:rPr>
              <a:t>(coverage zones</a:t>
            </a:r>
            <a:r>
              <a:rPr lang="en-US" altLang="el-GR" dirty="0" smtClean="0">
                <a:solidFill>
                  <a:prstClr val="black"/>
                </a:solidFill>
              </a:rPr>
              <a:t>) </a:t>
            </a:r>
            <a:r>
              <a:rPr lang="el-GR" altLang="el-GR" dirty="0" smtClean="0">
                <a:solidFill>
                  <a:prstClr val="black"/>
                </a:solidFill>
              </a:rPr>
              <a:t>- </a:t>
            </a:r>
            <a:r>
              <a:rPr lang="el-GR" altLang="el-GR" dirty="0" err="1" smtClean="0">
                <a:solidFill>
                  <a:prstClr val="black"/>
                </a:solidFill>
              </a:rPr>
              <a:t>Μικροκυψέλες</a:t>
            </a:r>
            <a:r>
              <a:rPr lang="en-US" altLang="el-GR" dirty="0" smtClean="0"/>
              <a:t>.</a:t>
            </a:r>
            <a:endParaRPr lang="en-US" altLang="el-GR" dirty="0">
              <a:solidFill>
                <a:prstClr val="black"/>
              </a:solidFill>
            </a:endParaRP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Μελέτη παρεμβολών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55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9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/>
              <a:t>Διάσπαση κυψελών</a:t>
            </a:r>
            <a:endParaRPr lang="el-GR" dirty="0"/>
          </a:p>
        </p:txBody>
      </p:sp>
      <p:pic>
        <p:nvPicPr>
          <p:cNvPr id="6" name="Θέση περιεχομένου 1" descr="Εικόνα της διάσπασης κυψελών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7798694" cy="4800600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Μελέτη παρεμβολών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56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el-GR" altLang="el-GR" b="1" dirty="0">
                <a:solidFill>
                  <a:prstClr val="black"/>
                </a:solidFill>
                <a:latin typeface="+mn-lt"/>
                <a:ea typeface="+mn-ea"/>
                <a:cs typeface="Arial" charset="0"/>
              </a:rPr>
              <a:t>Παράδειγμα Δ</a:t>
            </a:r>
            <a:endParaRPr lang="el-GR" dirty="0">
              <a:latin typeface="+mn-lt"/>
            </a:endParaRPr>
          </a:p>
        </p:txBody>
      </p:sp>
      <p:pic>
        <p:nvPicPr>
          <p:cNvPr id="6" name="Θέση περιεχομένου 1" descr="Εικόνα κυψελών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927" y="1524000"/>
            <a:ext cx="6227273" cy="4775929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Μελέτη παρεμβολών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57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9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/>
              <a:t>Χωρισμός των κυψελών σε τομείς</a:t>
            </a:r>
            <a:endParaRPr lang="el-GR" dirty="0"/>
          </a:p>
        </p:txBody>
      </p:sp>
      <p:pic>
        <p:nvPicPr>
          <p:cNvPr id="6" name="Θέση περιεχομένου 1" descr="Εικόνα των κυψελών σε τομεί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51" y="1524000"/>
            <a:ext cx="6776249" cy="4800600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Μελέτη παρεμβολών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58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33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b="1" dirty="0">
                <a:latin typeface="+mn-lt"/>
              </a:rPr>
              <a:t>Παράδειγμα Ε</a:t>
            </a:r>
            <a:endParaRPr lang="el-GR" b="1" dirty="0">
              <a:latin typeface="+mn-lt"/>
            </a:endParaRP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1208" lvl="0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dirty="0" err="1"/>
              <a:t>Κυψελωτό</a:t>
            </a:r>
            <a:r>
              <a:rPr lang="el-GR" altLang="el-GR" sz="2800" dirty="0"/>
              <a:t> σύστημα διαθέτει 336 διαύλους </a:t>
            </a:r>
            <a:r>
              <a:rPr lang="el-GR" altLang="el-GR" sz="2800" dirty="0" smtClean="0"/>
              <a:t>φωνής, </a:t>
            </a:r>
            <a:r>
              <a:rPr lang="el-GR" altLang="el-GR" sz="2800" dirty="0"/>
              <a:t>και μπορεί να αναπτυχθεί ως ακολούθως:</a:t>
            </a:r>
          </a:p>
          <a:p>
            <a:pPr marL="1143000" lvl="0" indent="-457200" eaLnBrk="0" hangingPunct="0">
              <a:spcBef>
                <a:spcPts val="0"/>
              </a:spcBef>
              <a:spcAft>
                <a:spcPts val="6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400" dirty="0"/>
              <a:t>Κ=12 με ισοτροπικές κεραίες.</a:t>
            </a:r>
          </a:p>
          <a:p>
            <a:pPr marL="1143000" lvl="0" indent="-457200" eaLnBrk="0" hangingPunct="0">
              <a:spcBef>
                <a:spcPts val="0"/>
              </a:spcBef>
              <a:spcAft>
                <a:spcPts val="6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400" dirty="0"/>
              <a:t>Κ=7 και κυψέλες με τομείς </a:t>
            </a:r>
            <a:r>
              <a:rPr lang="el-GR" altLang="el-GR" sz="2400" dirty="0" smtClean="0"/>
              <a:t>120</a:t>
            </a:r>
            <a:r>
              <a:rPr lang="el-GR" altLang="el-GR" sz="2400" baseline="30000" dirty="0" smtClean="0"/>
              <a:t>ο</a:t>
            </a:r>
            <a:r>
              <a:rPr lang="el-GR" altLang="el-GR" sz="2400" dirty="0" smtClean="0"/>
              <a:t>.</a:t>
            </a:r>
            <a:endParaRPr lang="el-GR" altLang="el-GR" sz="2400" dirty="0"/>
          </a:p>
          <a:p>
            <a:pPr marL="1143000" lvl="0" indent="-457200" eaLnBrk="0" hangingPunct="0">
              <a:spcBef>
                <a:spcPts val="0"/>
              </a:spcBef>
              <a:spcAft>
                <a:spcPts val="2400"/>
              </a:spcAft>
              <a:buClr>
                <a:srgbClr val="666699"/>
              </a:buClr>
              <a:buSzPct val="70000"/>
              <a:buFont typeface="Wingdings 2" panose="05020102010507070707" pitchFamily="18" charset="2"/>
              <a:buChar char="£"/>
            </a:pPr>
            <a:r>
              <a:rPr lang="el-GR" altLang="el-GR" sz="2400" dirty="0"/>
              <a:t>Κ=4 και κυψέλες με τομείς 60</a:t>
            </a:r>
            <a:r>
              <a:rPr lang="el-GR" altLang="el-GR" sz="2400" baseline="-25000" dirty="0"/>
              <a:t>ο</a:t>
            </a:r>
            <a:r>
              <a:rPr lang="el-GR" altLang="el-GR" sz="2400" dirty="0"/>
              <a:t>.</a:t>
            </a:r>
          </a:p>
          <a:p>
            <a:pPr marL="521208" lvl="0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anose="05000000000000000000" pitchFamily="2" charset="2"/>
              <a:buChar char="n"/>
            </a:pPr>
            <a:r>
              <a:rPr lang="el-GR" altLang="el-GR" sz="2800" dirty="0"/>
              <a:t>Αν το σύστημα είναι </a:t>
            </a:r>
            <a:r>
              <a:rPr lang="en-US" altLang="el-GR" sz="2800" dirty="0" err="1"/>
              <a:t>Erlang</a:t>
            </a:r>
            <a:r>
              <a:rPr lang="en-US" altLang="el-GR" sz="2800" dirty="0"/>
              <a:t> </a:t>
            </a:r>
            <a:r>
              <a:rPr lang="en-US" altLang="el-GR" sz="2800" dirty="0" smtClean="0"/>
              <a:t>B</a:t>
            </a:r>
            <a:r>
              <a:rPr lang="el-GR" altLang="el-GR" sz="2800" dirty="0" smtClean="0"/>
              <a:t>,</a:t>
            </a:r>
            <a:r>
              <a:rPr lang="en-US" altLang="el-GR" sz="2800" dirty="0" smtClean="0"/>
              <a:t> </a:t>
            </a:r>
            <a:r>
              <a:rPr lang="el-GR" altLang="el-GR" sz="2800" dirty="0"/>
              <a:t>να καθορισθεί η μέγιστη προσφερόμενη κίνηση σε </a:t>
            </a:r>
            <a:r>
              <a:rPr lang="en-US" altLang="el-GR" sz="2800" dirty="0" err="1"/>
              <a:t>Erlang</a:t>
            </a:r>
            <a:r>
              <a:rPr lang="en-US" altLang="el-GR" sz="2800" dirty="0"/>
              <a:t>/</a:t>
            </a:r>
            <a:r>
              <a:rPr lang="el-GR" altLang="el-GR" sz="2800" dirty="0"/>
              <a:t>κυψέλη που μπορεί να </a:t>
            </a:r>
            <a:r>
              <a:rPr lang="el-GR" altLang="el-GR" sz="2800" dirty="0" smtClean="0"/>
              <a:t>εξυπηρετήσει, </a:t>
            </a:r>
            <a:r>
              <a:rPr lang="el-GR" altLang="el-GR" sz="2800" dirty="0"/>
              <a:t>με βαθμό εξυπηρέτησης </a:t>
            </a:r>
            <a:r>
              <a:rPr lang="en-US" altLang="el-GR" sz="2800" dirty="0" smtClean="0"/>
              <a:t>GOS</a:t>
            </a:r>
            <a:r>
              <a:rPr lang="el-GR" altLang="el-GR" sz="2800" dirty="0" smtClean="0"/>
              <a:t> </a:t>
            </a:r>
            <a:r>
              <a:rPr lang="en-US" altLang="el-GR" sz="2800" dirty="0" smtClean="0"/>
              <a:t>=</a:t>
            </a:r>
            <a:r>
              <a:rPr lang="el-GR" altLang="el-GR" sz="2800" dirty="0" smtClean="0"/>
              <a:t> 0.02</a:t>
            </a:r>
            <a:r>
              <a:rPr lang="el-GR" altLang="el-GR" sz="2800" dirty="0"/>
              <a:t>.</a:t>
            </a:r>
          </a:p>
        </p:txBody>
      </p:sp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Μελέτη παρεμβολών</a:t>
            </a:r>
            <a:endParaRPr lang="el-GR" sz="140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59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66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Κατανομή καναλιών σε κυψέλες 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(1 από 4)</a:t>
            </a:r>
            <a:endParaRPr lang="el-GR" dirty="0"/>
          </a:p>
        </p:txBody>
      </p:sp>
      <p:pic>
        <p:nvPicPr>
          <p:cNvPr id="5" name="Θέση περιεχομένου 1" descr="Εικόνα τετραγωνικής κυψέλη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44" y="1600200"/>
            <a:ext cx="6804256" cy="4667366"/>
          </a:xfrm>
        </p:spPr>
      </p:pic>
      <p:sp>
        <p:nvSpPr>
          <p:cNvPr id="6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Μελέτη παρεμβολών</a:t>
            </a:r>
            <a:endParaRPr lang="el-GR" sz="1400">
              <a:solidFill>
                <a:schemeClr val="tx1"/>
              </a:solidFill>
            </a:endParaRPr>
          </a:p>
        </p:txBody>
      </p:sp>
      <p:sp>
        <p:nvSpPr>
          <p:cNvPr id="11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D4EB84-C803-4AD0-AA34-501BF0FC8C86}" type="slidenum">
              <a:rPr lang="el-GR" sz="1400" smtClean="0">
                <a:latin typeface="+mn-l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l-GR" sz="1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373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err="1"/>
              <a:t>Μικροκυψέλες</a:t>
            </a:r>
            <a:r>
              <a:rPr lang="el-GR" altLang="el-GR" b="1" dirty="0"/>
              <a:t> (</a:t>
            </a:r>
            <a:r>
              <a:rPr lang="el-GR" altLang="el-GR" b="1" dirty="0" smtClean="0"/>
              <a:t>1 από 3)</a:t>
            </a:r>
            <a:endParaRPr lang="el-GR" dirty="0"/>
          </a:p>
        </p:txBody>
      </p:sp>
      <p:pic>
        <p:nvPicPr>
          <p:cNvPr id="6" name="Θέση περιεχομένου 1" descr="Εικόνα μικροκυψέλη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690" y="1524000"/>
            <a:ext cx="5230110" cy="4800600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Μελέτη παρεμβολών</a:t>
            </a:r>
            <a:endParaRPr lang="el-GR" sz="140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60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6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b="1" dirty="0" err="1"/>
              <a:t>Μικροκυψέλες</a:t>
            </a:r>
            <a:r>
              <a:rPr lang="el-GR" altLang="el-GR" b="1" dirty="0"/>
              <a:t> (</a:t>
            </a:r>
            <a:r>
              <a:rPr lang="el-GR" altLang="el-GR" b="1" dirty="0" smtClean="0"/>
              <a:t>2 από 3)</a:t>
            </a:r>
            <a:endParaRPr lang="el-GR" b="1" dirty="0"/>
          </a:p>
        </p:txBody>
      </p:sp>
      <p:pic>
        <p:nvPicPr>
          <p:cNvPr id="7" name="Θέση περιεχομένου 1" descr="Εικόνα μικροκυψέλη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07" y="1524000"/>
            <a:ext cx="6900293" cy="4815515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Μελέτη παρεμβολών</a:t>
            </a:r>
            <a:endParaRPr lang="el-GR" sz="140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61</a:t>
            </a:fld>
            <a:endParaRPr lang="el-GR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0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err="1"/>
              <a:t>Μικροκυψέλες</a:t>
            </a:r>
            <a:r>
              <a:rPr lang="el-GR" altLang="el-GR" b="1" dirty="0"/>
              <a:t> </a:t>
            </a:r>
            <a:r>
              <a:rPr lang="el-GR" altLang="el-GR" b="1" dirty="0" smtClean="0"/>
              <a:t>(3 από 3)</a:t>
            </a:r>
            <a:endParaRPr lang="el-GR" dirty="0"/>
          </a:p>
        </p:txBody>
      </p:sp>
      <p:pic>
        <p:nvPicPr>
          <p:cNvPr id="6" name="Θέση περιεχομένου 1" descr="Εικόνα μικροκυψέλης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82" y="1524000"/>
            <a:ext cx="6345318" cy="4800600"/>
          </a:xfrm>
        </p:spPr>
      </p:pic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dirty="0" smtClean="0">
                <a:solidFill>
                  <a:schemeClr val="tx1"/>
                </a:solidFill>
              </a:rPr>
              <a:t>Μελέτη παρεμβολών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2B55-24B8-4109-A87E-65CB3A4ED45A}" type="slidenum">
              <a:rPr lang="el-GR" sz="1400" smtClean="0">
                <a:solidFill>
                  <a:schemeClr val="tx1"/>
                </a:solidFill>
              </a:rPr>
              <a:t>62</a:t>
            </a:fld>
            <a:endParaRPr lang="el-GR" sz="1400">
              <a:solidFill>
                <a:schemeClr val="tx1"/>
              </a:solidFill>
            </a:endParaRPr>
          </a:p>
        </p:txBody>
      </p:sp>
      <p:pic>
        <p:nvPicPr>
          <p:cNvPr id="7" name="Εικόνα 1" descr="Εικονίδιο μετάβασης στα Περιεχόμενα.">
            <a:hlinkClick r:id="rId4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1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  <p:sp>
        <p:nvSpPr>
          <p:cNvPr id="3" name="Υπότιτλος 1"/>
          <p:cNvSpPr>
            <a:spLocks noGrp="1"/>
          </p:cNvSpPr>
          <p:nvPr>
            <p:ph type="subTitle" idx="1"/>
          </p:nvPr>
        </p:nvSpPr>
        <p:spPr bwMode="gray"/>
        <p:txBody>
          <a:bodyPr>
            <a:normAutofit/>
          </a:bodyPr>
          <a:lstStyle/>
          <a:p>
            <a:pPr algn="r"/>
            <a:endParaRPr lang="el-GR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Επεξεργασία: </a:t>
            </a:r>
            <a:r>
              <a:rPr lang="el-G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Σοφιανίδου</a:t>
            </a:r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Γεωργία</a:t>
            </a: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Εικόνα 1" descr=" Λογότυπο για άδειες χρήσης creative commons, b y, n c, s a ">
            <a:hlinkClick r:id="rId3" tooltip="Μετάβαση στην Άδεια Χρήσης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59" y="5949280"/>
            <a:ext cx="1583921" cy="554177"/>
          </a:xfrm>
          <a:prstGeom prst="rect">
            <a:avLst/>
          </a:prstGeom>
        </p:spPr>
      </p:pic>
      <p:pic>
        <p:nvPicPr>
          <p:cNvPr id="7" name="Εικόνα 2" descr="Λογότυπο επιχειρησιακού προγράμματος εκπαίδευση και δια βίου μάθηση ">
            <a:hlinkClick r:id="rId5" tooltip="Μετάβαση στο www.edulll.gr/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563880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7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/>
              <a:t>Σημειώματα</a:t>
            </a:r>
            <a:endParaRPr lang="el-GR" cap="none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147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b="1" dirty="0"/>
              <a:t>Σημείωμα Ιστορικού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Εκδόσεων</a:t>
            </a:r>
            <a:r>
              <a:rPr lang="en-US" sz="4000" b="1" dirty="0" smtClean="0"/>
              <a:t> </a:t>
            </a:r>
            <a:r>
              <a:rPr lang="el-GR" sz="4000" b="1" dirty="0" smtClean="0"/>
              <a:t>Έργου</a:t>
            </a:r>
            <a:endParaRPr lang="el-GR" sz="4000" b="1" dirty="0"/>
          </a:p>
        </p:txBody>
      </p:sp>
      <p:sp>
        <p:nvSpPr>
          <p:cNvPr id="5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l-GR" sz="2000" dirty="0" smtClean="0"/>
          </a:p>
          <a:p>
            <a:pPr marL="0" indent="0" algn="ctr">
              <a:spcBef>
                <a:spcPts val="0"/>
              </a:spcBef>
              <a:spcAft>
                <a:spcPts val="4200"/>
              </a:spcAft>
              <a:buNone/>
            </a:pPr>
            <a:r>
              <a:rPr lang="el-GR" dirty="0" smtClean="0"/>
              <a:t>Το </a:t>
            </a:r>
            <a:r>
              <a:rPr lang="el-GR" dirty="0"/>
              <a:t>παρόν έργο αποτελεί την έκδοση </a:t>
            </a:r>
            <a:r>
              <a:rPr lang="el-GR" dirty="0" smtClean="0"/>
              <a:t>1.01.</a:t>
            </a:r>
            <a:endParaRPr lang="el-GR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51116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/>
              <a:t>Σημείωμα Αναφοράς</a:t>
            </a: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24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 smtClean="0"/>
              <a:t>Copyright</a:t>
            </a:r>
            <a:r>
              <a:rPr lang="el-GR" sz="2400" dirty="0" smtClean="0"/>
              <a:t> Τεχνολογικό Εκπαιδευτικό Ίδρυμα Θεσσαλίας</a:t>
            </a:r>
            <a:r>
              <a:rPr lang="en-US" sz="2400" dirty="0" smtClean="0"/>
              <a:t>, </a:t>
            </a:r>
            <a:r>
              <a:rPr lang="el-GR" sz="2400" dirty="0" smtClean="0"/>
              <a:t>Γεώργιος </a:t>
            </a:r>
            <a:r>
              <a:rPr lang="el-GR" sz="2400" dirty="0" err="1" smtClean="0"/>
              <a:t>Καρέτσος</a:t>
            </a:r>
            <a:r>
              <a:rPr lang="el-GR" sz="2400" dirty="0" smtClean="0"/>
              <a:t> 2015. Γεώργιος </a:t>
            </a:r>
            <a:r>
              <a:rPr lang="el-GR" sz="2400" dirty="0" err="1" smtClean="0"/>
              <a:t>Καρέτσος</a:t>
            </a:r>
            <a:r>
              <a:rPr lang="el-GR" sz="2400" dirty="0" smtClean="0"/>
              <a:t>. «Κινητές Επικοινωνίες». </a:t>
            </a:r>
            <a:r>
              <a:rPr lang="el-GR" sz="2400" dirty="0"/>
              <a:t>Έκδοση: </a:t>
            </a:r>
            <a:r>
              <a:rPr lang="el-GR" sz="2400" dirty="0" smtClean="0"/>
              <a:t>1.0</a:t>
            </a:r>
            <a:r>
              <a:rPr lang="el-GR" sz="2400" dirty="0"/>
              <a:t>. </a:t>
            </a:r>
            <a:r>
              <a:rPr lang="el-GR" sz="2400" dirty="0" smtClean="0"/>
              <a:t>Λάρισα 2015. </a:t>
            </a:r>
            <a:r>
              <a:rPr lang="el-GR" sz="2400" dirty="0"/>
              <a:t>Διαθέσιμο από τη δικτυακή </a:t>
            </a:r>
            <a:r>
              <a:rPr lang="el-GR" sz="2400" dirty="0" smtClean="0"/>
              <a:t>διεύθυνση: </a:t>
            </a:r>
            <a:r>
              <a:rPr lang="en-US" sz="2400" dirty="0">
                <a:hlinkClick r:id="rId3" tooltip="Μετάβαση στην ιστοσελίδα του Μαθήματος"/>
              </a:rPr>
              <a:t>http://cdev.teilar.gr/courses/TMA113</a:t>
            </a:r>
            <a:r>
              <a:rPr lang="en-US" sz="2400" dirty="0" smtClean="0">
                <a:hlinkClick r:id="rId3" tooltip="Μετάβαση στην ιστοσελίδα του Μαθήματος"/>
              </a:rPr>
              <a:t>/</a:t>
            </a:r>
            <a:r>
              <a:rPr lang="el-GR" sz="2400" dirty="0"/>
              <a:t>,</a:t>
            </a:r>
            <a:r>
              <a:rPr lang="el-GR" sz="2400" dirty="0" smtClean="0"/>
              <a:t> </a:t>
            </a:r>
            <a:r>
              <a:rPr lang="en-US" sz="2400" dirty="0" smtClean="0"/>
              <a:t>20</a:t>
            </a:r>
            <a:r>
              <a:rPr lang="el-GR" sz="2400" dirty="0" smtClean="0"/>
              <a:t>/</a:t>
            </a:r>
            <a:r>
              <a:rPr lang="en-US" sz="2400" dirty="0" smtClean="0"/>
              <a:t>11</a:t>
            </a:r>
            <a:r>
              <a:rPr lang="el-GR" sz="2400" dirty="0" smtClean="0"/>
              <a:t>/2015</a:t>
            </a:r>
            <a:r>
              <a:rPr lang="el-GR" sz="24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6168155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905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</a:t>
            </a:r>
            <a:r>
              <a:rPr lang="en-US" sz="2000" dirty="0" smtClean="0"/>
              <a:t>Creative Commons</a:t>
            </a:r>
            <a:r>
              <a:rPr lang="el-GR" sz="2000" dirty="0" smtClean="0"/>
              <a:t>: Αναφορά Δημιουργού - </a:t>
            </a:r>
            <a:r>
              <a:rPr lang="el-GR" sz="2000" dirty="0"/>
              <a:t>Μη Εμπορική </a:t>
            </a:r>
            <a:r>
              <a:rPr lang="el-GR" sz="2000" dirty="0" smtClean="0"/>
              <a:t>Χρήση - </a:t>
            </a:r>
            <a:r>
              <a:rPr lang="el-GR" sz="2000" dirty="0"/>
              <a:t>Παρόμοια </a:t>
            </a:r>
            <a:r>
              <a:rPr lang="el-GR" sz="2000" dirty="0" smtClean="0"/>
              <a:t>Διανομή, </a:t>
            </a:r>
            <a:r>
              <a:rPr lang="el-GR" sz="2000" dirty="0"/>
              <a:t>4.0 [1] ή μεταγενέστερη, Διεθνής </a:t>
            </a:r>
            <a:r>
              <a:rPr lang="el-GR" sz="2000" dirty="0" smtClean="0"/>
              <a:t>Έκδοση. Εξαιρούνται </a:t>
            </a:r>
            <a:r>
              <a:rPr lang="el-GR" sz="2000" dirty="0"/>
              <a:t>τα αυτοτελή έργα τρίτων π.χ. φωτογραφίες, διαγράμματα </a:t>
            </a:r>
            <a:r>
              <a:rPr lang="el-GR" sz="2000" dirty="0" smtClean="0"/>
              <a:t>κ.λπ., τα </a:t>
            </a:r>
            <a:r>
              <a:rPr lang="el-GR" sz="2000" dirty="0"/>
              <a:t>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Εικόνα 1" descr=" Λογότυπο για άδειες χρήσης creative commons, b y, n c, s a " title="Λογότυπο creative commons">
            <a:hlinkClick r:id="rId4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22" y="358140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Θέση περιεχομένου 2"/>
          <p:cNvSpPr txBox="1"/>
          <p:nvPr/>
        </p:nvSpPr>
        <p:spPr>
          <a:xfrm>
            <a:off x="533400" y="4224704"/>
            <a:ext cx="8229600" cy="22522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l-GR" sz="1400" dirty="0"/>
              <a:t>[1] </a:t>
            </a:r>
            <a:r>
              <a:rPr lang="en-US" sz="1400" dirty="0" smtClean="0">
                <a:hlinkClick r:id="rId4" tooltip="Μετάβαση στην Άδεια Χρήσης"/>
              </a:rPr>
              <a:t>http://creativecommons.org/licenses/by-nc-sa/4.0/</a:t>
            </a:r>
            <a:endParaRPr lang="el-GR" sz="1400" dirty="0"/>
          </a:p>
          <a:p>
            <a:r>
              <a:rPr lang="el-GR" sz="1400" dirty="0"/>
              <a:t>Ως </a:t>
            </a:r>
            <a:r>
              <a:rPr lang="el-GR" sz="1400" b="1" dirty="0"/>
              <a:t>Μη Εμπορική</a:t>
            </a:r>
            <a:r>
              <a:rPr lang="el-GR" sz="1400" dirty="0"/>
              <a:t> ορίζεται η χρήση: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r>
              <a:rPr lang="el-GR" sz="1400" dirty="0"/>
              <a:t>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dirty="0"/>
              <a:t>που</a:t>
            </a:r>
            <a:r>
              <a:rPr lang="en-GB" sz="1400" dirty="0"/>
              <a:t> </a:t>
            </a:r>
            <a:r>
              <a:rPr lang="el-GR" sz="1400" dirty="0"/>
              <a:t>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έργο,</a:t>
            </a:r>
            <a:endParaRPr lang="el-GR" sz="1400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400" dirty="0"/>
              <a:t>που</a:t>
            </a:r>
            <a:r>
              <a:rPr lang="en-GB" sz="1400" dirty="0"/>
              <a:t> </a:t>
            </a:r>
            <a:r>
              <a:rPr lang="el-GR" sz="1400" dirty="0"/>
              <a:t>δεν προσπορίζει στο διανομέα του έργου και</a:t>
            </a:r>
            <a:r>
              <a:rPr lang="en-GB" sz="1400" dirty="0"/>
              <a:t> </a:t>
            </a:r>
            <a:r>
              <a:rPr lang="el-GR" sz="1400" dirty="0" err="1"/>
              <a:t>αδειοδόχο</a:t>
            </a:r>
            <a:r>
              <a:rPr lang="en-GB" sz="1400" dirty="0"/>
              <a:t> </a:t>
            </a:r>
            <a:r>
              <a:rPr lang="el-GR" sz="1400" dirty="0"/>
              <a:t>έμμεσο οικονομικό όφελος (π.χ. διαφημίσεις) από την προβολή του έργου σε διαδικτυακό </a:t>
            </a:r>
            <a:r>
              <a:rPr lang="el-GR" sz="1400" dirty="0" smtClean="0"/>
              <a:t>τόπο.</a:t>
            </a:r>
            <a:endParaRPr lang="el-GR" sz="1400" dirty="0"/>
          </a:p>
          <a:p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</a:t>
            </a:r>
            <a:r>
              <a:rPr lang="el-GR" sz="1400" dirty="0" smtClean="0"/>
              <a:t>.</a:t>
            </a:r>
            <a:endParaRPr lang="el-GR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622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l-GR" sz="24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Αναφοράς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Αδειοδότησης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τη</a:t>
            </a:r>
            <a:r>
              <a:rPr lang="en-US" sz="2000" dirty="0" smtClean="0"/>
              <a:t> </a:t>
            </a:r>
            <a:r>
              <a:rPr lang="el-GR" sz="2000" dirty="0"/>
              <a:t>Δ</a:t>
            </a:r>
            <a:r>
              <a:rPr lang="el-GR" sz="2000" dirty="0" smtClean="0"/>
              <a:t>ήλωση</a:t>
            </a:r>
            <a:r>
              <a:rPr lang="en-US" sz="2000" dirty="0" smtClean="0"/>
              <a:t> </a:t>
            </a:r>
            <a:r>
              <a:rPr lang="el-GR" sz="2000" dirty="0" smtClean="0"/>
              <a:t>Διατήρησης Σημειωμάτων,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</a:t>
            </a:r>
            <a:r>
              <a:rPr lang="el-GR" sz="2000" dirty="0" smtClean="0"/>
              <a:t>υπάρχουν).</a:t>
            </a:r>
            <a:endParaRPr lang="el-GR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88701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b="1" dirty="0"/>
              <a:t>Σημείωμα Χρήσης </a:t>
            </a:r>
            <a:r>
              <a:rPr lang="el-GR" b="1" dirty="0" smtClean="0"/>
              <a:t>Έργων Τρίτων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 smtClean="0"/>
              <a:t>Το </a:t>
            </a:r>
            <a:r>
              <a:rPr lang="el-GR" sz="2400" dirty="0"/>
              <a:t>Έργο αυτό κάνει χρήση των ακόλουθων έργων</a:t>
            </a:r>
            <a:r>
              <a:rPr lang="el-GR" sz="2400" dirty="0" smtClean="0"/>
              <a:t>: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400" dirty="0" smtClean="0"/>
              <a:t>Τα κείμενα και οι εικόνες που έχουν χρησιμοποιηθεί σε αυτό το έργο, στα πλαίσια του εκπαιδευτικού έργου του διδάσκοντα, προέρχονται από: Δίκτυα </a:t>
            </a:r>
            <a:r>
              <a:rPr lang="el-GR" sz="2400" dirty="0"/>
              <a:t>Κινητών και Προσωπικών Επικοινωνιών, 2η έκδοση, Μ.Ε. Θεολόγου, ISBN: 978-960-418-278-7, Εκδόσεις Α. </a:t>
            </a:r>
            <a:r>
              <a:rPr lang="el-GR" sz="2400" dirty="0" err="1"/>
              <a:t>Τζιόλα</a:t>
            </a:r>
            <a:r>
              <a:rPr lang="el-GR" sz="2400" dirty="0"/>
              <a:t> &amp; Υιοί Ο.Ε., 2010, </a:t>
            </a:r>
            <a:r>
              <a:rPr lang="el-GR" sz="2400" dirty="0" err="1" smtClean="0"/>
              <a:t>Θεσ</a:t>
            </a:r>
            <a:r>
              <a:rPr lang="el-GR" sz="2400" dirty="0" smtClean="0"/>
              <a:t>/νίκη.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86660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Κατανομή καναλιών σε κυψέλες </a:t>
            </a:r>
            <a:br>
              <a:rPr lang="el-GR" b="1" dirty="0" smtClean="0"/>
            </a:br>
            <a:r>
              <a:rPr lang="el-GR" b="1" dirty="0" smtClean="0"/>
              <a:t>(2 από 4)</a:t>
            </a:r>
            <a:endParaRPr lang="el-GR" dirty="0"/>
          </a:p>
        </p:txBody>
      </p:sp>
      <p:pic>
        <p:nvPicPr>
          <p:cNvPr id="4" name="Θέση περιεχομένου 1" descr="Εικόνα με τους τύπους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87" y="1600200"/>
            <a:ext cx="7331625" cy="4525963"/>
          </a:xfrm>
        </p:spPr>
      </p:pic>
      <p:sp>
        <p:nvSpPr>
          <p:cNvPr id="5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Μελέτη παρεμβολών</a:t>
            </a:r>
            <a:endParaRPr lang="el-GR" sz="1400">
              <a:solidFill>
                <a:schemeClr val="tx1"/>
              </a:solidFill>
            </a:endParaRPr>
          </a:p>
        </p:txBody>
      </p:sp>
      <p:sp>
        <p:nvSpPr>
          <p:cNvPr id="16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D4EB84-C803-4AD0-AA34-501BF0FC8C86}" type="slidenum">
              <a:rPr lang="el-GR" sz="1400" smtClean="0">
                <a:latin typeface="+mn-l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l-GR" sz="1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05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Κατανομή καναλιών σε κυψέλες </a:t>
            </a:r>
            <a:br>
              <a:rPr lang="el-GR" b="1" dirty="0" smtClean="0"/>
            </a:br>
            <a:r>
              <a:rPr lang="el-GR" b="1" dirty="0" smtClean="0"/>
              <a:t>(3 από 4)</a:t>
            </a:r>
            <a:endParaRPr lang="el-GR" dirty="0"/>
          </a:p>
        </p:txBody>
      </p:sp>
      <p:pic>
        <p:nvPicPr>
          <p:cNvPr id="7" name="Θέση περιεχομένου 1" descr="Εικόνα εξαγωνικής κυψέλη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85" y="1600200"/>
            <a:ext cx="6788315" cy="4790221"/>
          </a:xfrm>
        </p:spPr>
      </p:pic>
      <p:sp>
        <p:nvSpPr>
          <p:cNvPr id="8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Μελέτη παρεμβολών</a:t>
            </a:r>
            <a:endParaRPr lang="el-GR" sz="1400">
              <a:solidFill>
                <a:schemeClr val="tx1"/>
              </a:solidFill>
            </a:endParaRPr>
          </a:p>
        </p:txBody>
      </p:sp>
      <p:sp>
        <p:nvSpPr>
          <p:cNvPr id="13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D4EB84-C803-4AD0-AA34-501BF0FC8C86}" type="slidenum">
              <a:rPr lang="el-GR" sz="1400" smtClean="0">
                <a:latin typeface="+mn-l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l-GR" sz="1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51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Κατανομή καναλιών σε κυψέλες </a:t>
            </a:r>
            <a:br>
              <a:rPr lang="el-GR" b="1" dirty="0" smtClean="0"/>
            </a:br>
            <a:r>
              <a:rPr lang="el-GR" b="1" dirty="0" smtClean="0"/>
              <a:t>(</a:t>
            </a:r>
            <a:r>
              <a:rPr lang="en-US" b="1" dirty="0" smtClean="0"/>
              <a:t>4</a:t>
            </a:r>
            <a:r>
              <a:rPr lang="el-GR" b="1" dirty="0" smtClean="0"/>
              <a:t> από 4)</a:t>
            </a:r>
            <a:endParaRPr lang="el-GR" dirty="0"/>
          </a:p>
        </p:txBody>
      </p:sp>
      <p:pic>
        <p:nvPicPr>
          <p:cNvPr id="4" name="Θέση περιεχομένου 1" descr="Εικόνα με τύπους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73" y="1600200"/>
            <a:ext cx="6682827" cy="4647792"/>
          </a:xfrm>
        </p:spPr>
      </p:pic>
      <p:sp>
        <p:nvSpPr>
          <p:cNvPr id="5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Μελέτη παρεμβολών</a:t>
            </a:r>
            <a:endParaRPr lang="el-GR" sz="1400">
              <a:solidFill>
                <a:schemeClr val="tx1"/>
              </a:solidFill>
            </a:endParaRPr>
          </a:p>
        </p:txBody>
      </p:sp>
      <p:sp>
        <p:nvSpPr>
          <p:cNvPr id="16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D4EB84-C803-4AD0-AA34-501BF0FC8C86}" type="slidenum">
              <a:rPr lang="el-GR" sz="1400" smtClean="0">
                <a:latin typeface="+mn-l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l-GR" sz="1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75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4/21/2015 8:19:30 P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4,5,7,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4,5,6,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8,4,5,9,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200706,6,4101,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4,5,7,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7,4,5,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  <p:tag name="ZHAW.ACCESSIBILITYADDIN.TABLEHEADER" val="R0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4,5,7,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4,5,6,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074,3075,2052,3077,8,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4,5,7,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7,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2056,6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074,3075,3076,3077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6146,4,5,6149,3,9,6,5132,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6146,4,5,6149,3,6,5132,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4,5,7,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4,5,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7,4,5,8,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7,4,5,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207B35E9-84FE-4EF5-A46C-FE16EF2950A7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1869</Words>
  <Application>Microsoft Office PowerPoint</Application>
  <PresentationFormat>Προβολή στην οθόνη (4:3)</PresentationFormat>
  <Paragraphs>332</Paragraphs>
  <Slides>69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69</vt:i4>
      </vt:variant>
    </vt:vector>
  </HeadingPairs>
  <TitlesOfParts>
    <vt:vector size="70" baseType="lpstr">
      <vt:lpstr>Θέμα του Office</vt:lpstr>
      <vt:lpstr>Κινητές Επικοινωνίες</vt:lpstr>
      <vt:lpstr>Χρηματοδότηση </vt:lpstr>
      <vt:lpstr>Σκοποί ενότητας </vt:lpstr>
      <vt:lpstr>Περιεχόμενα ενότητας (1/2)</vt:lpstr>
      <vt:lpstr>Περιεχόμενα ενότητας (2/2)</vt:lpstr>
      <vt:lpstr>Κατανομή καναλιών σε κυψέλες  (1 από 4)</vt:lpstr>
      <vt:lpstr>Κατανομή καναλιών σε κυψέλες  (2 από 4)</vt:lpstr>
      <vt:lpstr>Κατανομή καναλιών σε κυψέλες  (3 από 4)</vt:lpstr>
      <vt:lpstr>Κατανομή καναλιών σε κυψέλες  (4 από 4)</vt:lpstr>
      <vt:lpstr>Παράδειγμα Α  (1 από 4)</vt:lpstr>
      <vt:lpstr>Παράδειγμα Α  (2 από 4)</vt:lpstr>
      <vt:lpstr>Παράδειγμα Α  (3 από 4)</vt:lpstr>
      <vt:lpstr>Παράδειγμα Α  (4 από 4)</vt:lpstr>
      <vt:lpstr>Ομοδιαυλική παρεμβολή (1 από 5)</vt:lpstr>
      <vt:lpstr>Ομοδιαυλική παρεμβολή (2 από 5)</vt:lpstr>
      <vt:lpstr>Ομοδιαυλική παρεμβολή (3 από 5)</vt:lpstr>
      <vt:lpstr>Ομοδιαυλική παρεμβολή (4 από 5)</vt:lpstr>
      <vt:lpstr>Ομοδιαυλική παρεμβολή (5 από 5)</vt:lpstr>
      <vt:lpstr>Μονοδιάστατα συστήματα:  ζεύξη καθόδου</vt:lpstr>
      <vt:lpstr>Μονοδιάστατα συστήματα:  ζεύξη ανόδου (1/2)</vt:lpstr>
      <vt:lpstr>Μονοδιάστατα συστήματα:  ζεύξη ανόδου (2/2)</vt:lpstr>
      <vt:lpstr>Παράδειγμα Β (1 από 3)</vt:lpstr>
      <vt:lpstr>Παράδειγμα Β (2 από 3)</vt:lpstr>
      <vt:lpstr>Παράδειγμα Β (3 από 3)</vt:lpstr>
      <vt:lpstr>Συστήματα δύο διαστάσεων</vt:lpstr>
      <vt:lpstr>Συμμετρικά συστήματα  δύο διαστάσεων (1/2)</vt:lpstr>
      <vt:lpstr>Συμμετρικά συστήματα  δύο διαστάσεων (2/2)</vt:lpstr>
      <vt:lpstr>Συστήματα δύο διαστάσεων (1/5)</vt:lpstr>
      <vt:lpstr>Συστήματα δύο διαστάσεων (2/5)</vt:lpstr>
      <vt:lpstr>Συστήματα δύο διαστάσεων (3/5)</vt:lpstr>
      <vt:lpstr>Συστήματα δύο διαστάσεων (4/5)</vt:lpstr>
      <vt:lpstr>Συστήματα δύο διαστάσεων (5/5)</vt:lpstr>
      <vt:lpstr>Παράδειγμα Γ</vt:lpstr>
      <vt:lpstr>Περιορισμός της  ομοδιαυλικής παρεμβολής</vt:lpstr>
      <vt:lpstr>Χρήση κατευθυντικών κεραιών  (1 από 4)</vt:lpstr>
      <vt:lpstr>Χρήση κατευθυντικών κεραιών  (2 από 4)</vt:lpstr>
      <vt:lpstr>Χρήση κατευθυντικών κεραιών  (3 από 4)</vt:lpstr>
      <vt:lpstr>Χρήση κατευθυντικών κεραιών  (4 από 4)</vt:lpstr>
      <vt:lpstr>Παρεμβολές γειτονικών διαύλων  (1 από 6)</vt:lpstr>
      <vt:lpstr>Παρεμβολές γειτονικών διαύλων  (2 από 6)</vt:lpstr>
      <vt:lpstr>Παρεμβολές γειτονικών διαύλων  (3 από 6)</vt:lpstr>
      <vt:lpstr>Παρεμβολές γειτονικών διαύλων  (4 από 6)</vt:lpstr>
      <vt:lpstr>Παρεμβολές γειτονικών διαύλων  (5 από 6)</vt:lpstr>
      <vt:lpstr>Παρεμβολές γειτονικών διαύλων  (6 από 6)</vt:lpstr>
      <vt:lpstr>Ενδοδιαμόρφωση (1 από 2)</vt:lpstr>
      <vt:lpstr>Ενδοδιαμόρφωση (2 από 2)</vt:lpstr>
      <vt:lpstr>Προϊόντα ενδοδιαμόρφωσης  3ης και 5ης τάξης</vt:lpstr>
      <vt:lpstr>Προϊόντα ενδοδιαμόρφωσης  7ης τάξης</vt:lpstr>
      <vt:lpstr>Διέλευση από περιοριστή</vt:lpstr>
      <vt:lpstr>Προϊόντα ΙΜ διαφόρων τάξεων  για Ν ημιτονικές εισόδους</vt:lpstr>
      <vt:lpstr>Ν σήματα σε εύρος ζώνης MW </vt:lpstr>
      <vt:lpstr>Λόγος κοντινού προς μακρινό άκρο  (1 από 2)</vt:lpstr>
      <vt:lpstr>Λόγος κοντινού προς μακρινό άκρο  (2 από 2)</vt:lpstr>
      <vt:lpstr>Διασυμβολική παρεμβολή</vt:lpstr>
      <vt:lpstr>Βελτίωση της χωρητικότητας</vt:lpstr>
      <vt:lpstr>Διάσπαση κυψελών</vt:lpstr>
      <vt:lpstr>Παράδειγμα Δ</vt:lpstr>
      <vt:lpstr>Χωρισμός των κυψελών σε τομείς</vt:lpstr>
      <vt:lpstr>Παράδειγμα Ε</vt:lpstr>
      <vt:lpstr>Μικροκυψέλες (1 από 3)</vt:lpstr>
      <vt:lpstr>Μικροκυψέλες (2 από 3)</vt:lpstr>
      <vt:lpstr>Μικροκυψέλες (3 από 3)</vt:lpstr>
      <vt:lpstr>Τέλος Ενότητας</vt:lpstr>
      <vt:lpstr>Σημειώματα</vt:lpstr>
      <vt:lpstr>Σημείωμα Ιστορικού 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Company>Τ.Ε.Ι. Θεσσαλίας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Κινητές Επικοινωνίες</dc:title>
  <dc:subject>Μελέτη παρεμβολών</dc:subject>
  <dc:creator>Γεώργιος Καρέτσος</dc:creator>
  <cp:lastModifiedBy>eLearning</cp:lastModifiedBy>
  <cp:revision>117</cp:revision>
  <dcterms:created xsi:type="dcterms:W3CDTF">2015-03-10T12:09:40Z</dcterms:created>
  <dcterms:modified xsi:type="dcterms:W3CDTF">2015-11-16T14:55:39Z</dcterms:modified>
  <cp:category>Εκπαιδευτικό υλικό</cp:category>
  <cp:contentStatus>Τελικό</cp:contentStatus>
</cp:coreProperties>
</file>