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1.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2.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notesSlides/notesSlide3.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notesSlides/notesSlide4.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notesSlides/notesSlide5.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notesSlides/notesSlide6.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notesSlides/notesSlide7.xml" ContentType="application/vnd.openxmlformats-officedocument.presentationml.notesSlide+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notesSlides/notesSlide8.xml" ContentType="application/vnd.openxmlformats-officedocument.presentationml.notesSlide+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notesSlides/notesSlide9.xml" ContentType="application/vnd.openxmlformats-officedocument.presentationml.notesSlide+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notesSlides/notesSlide10.xml" ContentType="application/vnd.openxmlformats-officedocument.presentationml.notesSlide+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notesSlides/notesSlide11.xml" ContentType="application/vnd.openxmlformats-officedocument.presentationml.notesSlide+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notesSlides/notesSlide12.xml" ContentType="application/vnd.openxmlformats-officedocument.presentationml.notesSlide+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notesSlides/notesSlide13.xml" ContentType="application/vnd.openxmlformats-officedocument.presentationml.notesSlide+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notesSlides/notesSlide14.xml" ContentType="application/vnd.openxmlformats-officedocument.presentationml.notesSlide+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notesSlides/notesSlide15.xml" ContentType="application/vnd.openxmlformats-officedocument.presentationml.notesSlide+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notesSlides/notesSlide16.xml" ContentType="application/vnd.openxmlformats-officedocument.presentationml.notesSlide+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notesSlides/notesSlide17.xml" ContentType="application/vnd.openxmlformats-officedocument.presentationml.notesSlide+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notesSlides/notesSlide18.xml" ContentType="application/vnd.openxmlformats-officedocument.presentationml.notesSlide+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notesSlides/notesSlide19.xml" ContentType="application/vnd.openxmlformats-officedocument.presentationml.notesSlide+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notesSlides/notesSlide20.xml" ContentType="application/vnd.openxmlformats-officedocument.presentationml.notesSlide+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notesSlides/notesSlide21.xml" ContentType="application/vnd.openxmlformats-officedocument.presentationml.notesSlide+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notesSlides/notesSlide22.xml" ContentType="application/vnd.openxmlformats-officedocument.presentationml.notesSlide+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notesSlides/notesSlide23.xml" ContentType="application/vnd.openxmlformats-officedocument.presentationml.notesSlide+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notesSlides/notesSlide24.xml" ContentType="application/vnd.openxmlformats-officedocument.presentationml.notesSlide+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notesSlides/notesSlide25.xml" ContentType="application/vnd.openxmlformats-officedocument.presentationml.notesSlide+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notesSlides/notesSlide26.xml" ContentType="application/vnd.openxmlformats-officedocument.presentationml.notesSlide+xml"/>
  <Override PartName="/ppt/tags/tag102.xml" ContentType="application/vnd.openxmlformats-officedocument.presentationml.tags+xml"/>
  <Override PartName="/ppt/tags/tag10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35"/>
  </p:notesMasterIdLst>
  <p:sldIdLst>
    <p:sldId id="257" r:id="rId3"/>
    <p:sldId id="258" r:id="rId4"/>
    <p:sldId id="259" r:id="rId5"/>
    <p:sldId id="260" r:id="rId6"/>
    <p:sldId id="261" r:id="rId7"/>
    <p:sldId id="295" r:id="rId8"/>
    <p:sldId id="296" r:id="rId9"/>
    <p:sldId id="297" r:id="rId10"/>
    <p:sldId id="298" r:id="rId11"/>
    <p:sldId id="299" r:id="rId12"/>
    <p:sldId id="300" r:id="rId13"/>
    <p:sldId id="301" r:id="rId14"/>
    <p:sldId id="302" r:id="rId15"/>
    <p:sldId id="303" r:id="rId16"/>
    <p:sldId id="304" r:id="rId17"/>
    <p:sldId id="305" r:id="rId18"/>
    <p:sldId id="306" r:id="rId19"/>
    <p:sldId id="307" r:id="rId20"/>
    <p:sldId id="308" r:id="rId21"/>
    <p:sldId id="309" r:id="rId22"/>
    <p:sldId id="310" r:id="rId23"/>
    <p:sldId id="311" r:id="rId24"/>
    <p:sldId id="312" r:id="rId25"/>
    <p:sldId id="313" r:id="rId26"/>
    <p:sldId id="314" r:id="rId27"/>
    <p:sldId id="315" r:id="rId28"/>
    <p:sldId id="316" r:id="rId29"/>
    <p:sldId id="317" r:id="rId30"/>
    <p:sldId id="318" r:id="rId31"/>
    <p:sldId id="319" r:id="rId32"/>
    <p:sldId id="320" r:id="rId33"/>
    <p:sldId id="262" r:id="rId34"/>
  </p:sldIdLst>
  <p:sldSz cx="9144000" cy="6858000" type="screen4x3"/>
  <p:notesSz cx="6858000" cy="9144000"/>
  <p:custDataLst>
    <p:tags r:id="rId36"/>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44" autoAdjust="0"/>
    <p:restoredTop sz="86369" autoAdjust="0"/>
  </p:normalViewPr>
  <p:slideViewPr>
    <p:cSldViewPr>
      <p:cViewPr varScale="1">
        <p:scale>
          <a:sx n="91" d="100"/>
          <a:sy n="91" d="100"/>
        </p:scale>
        <p:origin x="-210" y="-108"/>
      </p:cViewPr>
      <p:guideLst>
        <p:guide orient="horz" pos="2160"/>
        <p:guide pos="2880"/>
      </p:guideLst>
    </p:cSldViewPr>
  </p:slideViewPr>
  <p:outlineViewPr>
    <p:cViewPr>
      <p:scale>
        <a:sx n="33" d="100"/>
        <a:sy n="33" d="100"/>
      </p:scale>
      <p:origin x="0" y="18192"/>
    </p:cViewPr>
  </p:outlineViewPr>
  <p:notesTextViewPr>
    <p:cViewPr>
      <p:scale>
        <a:sx n="1" d="1"/>
        <a:sy n="1" d="1"/>
      </p:scale>
      <p:origin x="0" y="0"/>
    </p:cViewPr>
  </p:notesTextViewPr>
  <p:sorterViewPr>
    <p:cViewPr>
      <p:scale>
        <a:sx n="100" d="100"/>
        <a:sy n="100" d="100"/>
      </p:scale>
      <p:origin x="0" y="805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35081F-3ABD-4FDA-AE9F-3F9AAB52EDFE}" type="datetimeFigureOut">
              <a:rPr lang="el-GR" smtClean="0"/>
              <a:t>5/5/2014</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D595EC-31B5-4FE2-9AD0-355B36B01B63}" type="slidenum">
              <a:rPr lang="el-GR" smtClean="0"/>
              <a:t>‹#›</a:t>
            </a:fld>
            <a:endParaRPr lang="el-GR"/>
          </a:p>
        </p:txBody>
      </p:sp>
    </p:spTree>
    <p:extLst>
      <p:ext uri="{BB962C8B-B14F-4D97-AF65-F5344CB8AC3E}">
        <p14:creationId xmlns:p14="http://schemas.microsoft.com/office/powerpoint/2010/main" val="37135645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DCCA508-3B63-4BA9-93AF-AA2EFF565143}" type="slidenum">
              <a:rPr lang="el-GR" smtClean="0"/>
              <a:pPr/>
              <a:t>3</a:t>
            </a:fld>
            <a:endParaRPr lang="el-GR"/>
          </a:p>
        </p:txBody>
      </p:sp>
    </p:spTree>
    <p:extLst>
      <p:ext uri="{BB962C8B-B14F-4D97-AF65-F5344CB8AC3E}">
        <p14:creationId xmlns:p14="http://schemas.microsoft.com/office/powerpoint/2010/main" val="8363420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15</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16</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17</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18</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19</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20</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21</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22</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24</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22532"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F3D61881-B8B8-4D07-9007-E6099A58A147}" type="slidenum">
              <a:rPr lang="el-GR" altLang="el-GR">
                <a:solidFill>
                  <a:srgbClr val="000000"/>
                </a:solidFill>
              </a:rPr>
              <a:pPr fontAlgn="base">
                <a:spcBef>
                  <a:spcPct val="0"/>
                </a:spcBef>
                <a:spcAft>
                  <a:spcPct val="0"/>
                </a:spcAft>
              </a:pPr>
              <a:t>4</a:t>
            </a:fld>
            <a:endParaRPr lang="el-GR" altLang="el-GR">
              <a:solidFill>
                <a:srgbClr val="000000"/>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25</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26</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27</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28</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29</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30</a:t>
            </a:fld>
            <a:endParaRPr lang="el-GR">
              <a:solidFill>
                <a:prstClr val="black"/>
              </a:solidFill>
            </a:endParaRPr>
          </a:p>
        </p:txBody>
      </p:sp>
    </p:spTree>
    <p:extLst>
      <p:ext uri="{BB962C8B-B14F-4D97-AF65-F5344CB8AC3E}">
        <p14:creationId xmlns:p14="http://schemas.microsoft.com/office/powerpoint/2010/main" val="294713859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31</a:t>
            </a:fld>
            <a:endParaRPr lang="el-GR">
              <a:solidFill>
                <a:prstClr val="black"/>
              </a:solidFill>
            </a:endParaRPr>
          </a:p>
        </p:txBody>
      </p:sp>
    </p:spTree>
    <p:extLst>
      <p:ext uri="{BB962C8B-B14F-4D97-AF65-F5344CB8AC3E}">
        <p14:creationId xmlns:p14="http://schemas.microsoft.com/office/powerpoint/2010/main" val="29471385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6</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9</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10</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11</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12</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14</a:t>
            </a:fld>
            <a:endParaRPr lang="el-GR"/>
          </a:p>
        </p:txBody>
      </p:sp>
    </p:spTree>
    <p:extLst>
      <p:ext uri="{BB962C8B-B14F-4D97-AF65-F5344CB8AC3E}">
        <p14:creationId xmlns:p14="http://schemas.microsoft.com/office/powerpoint/2010/main" val="2947138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1E324CBB-4C0D-42EC-90B2-2CF55688AF08}" type="datetime1">
              <a:rPr lang="el-GR" smtClean="0"/>
              <a:t>5/5/2014</a:t>
            </a:fld>
            <a:endParaRPr lang="el-GR"/>
          </a:p>
        </p:txBody>
      </p:sp>
      <p:sp>
        <p:nvSpPr>
          <p:cNvPr id="5" name="Θέση υποσέλιδου 4"/>
          <p:cNvSpPr>
            <a:spLocks noGrp="1"/>
          </p:cNvSpPr>
          <p:nvPr>
            <p:ph type="ftr" sz="quarter" idx="11"/>
          </p:nvPr>
        </p:nvSpPr>
        <p:spPr/>
        <p:txBody>
          <a:bodyPr/>
          <a:lstStyle/>
          <a:p>
            <a:r>
              <a:rPr lang="en-US" smtClean="0"/>
              <a:t>Potigam nomater</a:t>
            </a:r>
            <a:endParaRPr lang="el-GR"/>
          </a:p>
        </p:txBody>
      </p:sp>
      <p:sp>
        <p:nvSpPr>
          <p:cNvPr id="6" name="Θέση αριθμού διαφάνειας 5"/>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124181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B86BDCF-F245-4491-B658-E596E094933B}" type="datetime1">
              <a:rPr lang="el-GR" smtClean="0"/>
              <a:t>5/5/2014</a:t>
            </a:fld>
            <a:endParaRPr lang="el-GR"/>
          </a:p>
        </p:txBody>
      </p:sp>
      <p:sp>
        <p:nvSpPr>
          <p:cNvPr id="5" name="Θέση υποσέλιδου 4"/>
          <p:cNvSpPr>
            <a:spLocks noGrp="1"/>
          </p:cNvSpPr>
          <p:nvPr>
            <p:ph type="ftr" sz="quarter" idx="11"/>
          </p:nvPr>
        </p:nvSpPr>
        <p:spPr/>
        <p:txBody>
          <a:bodyPr/>
          <a:lstStyle/>
          <a:p>
            <a:r>
              <a:rPr lang="en-US" smtClean="0"/>
              <a:t>Potigam nomater</a:t>
            </a:r>
            <a:endParaRPr lang="el-GR"/>
          </a:p>
        </p:txBody>
      </p:sp>
      <p:sp>
        <p:nvSpPr>
          <p:cNvPr id="6" name="Θέση αριθμού διαφάνειας 5"/>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3646485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98DA856-2BE7-4FBD-AFE9-5E7B40881864}" type="datetime1">
              <a:rPr lang="el-GR" smtClean="0"/>
              <a:t>5/5/2014</a:t>
            </a:fld>
            <a:endParaRPr lang="el-GR"/>
          </a:p>
        </p:txBody>
      </p:sp>
      <p:sp>
        <p:nvSpPr>
          <p:cNvPr id="5" name="Θέση υποσέλιδου 4"/>
          <p:cNvSpPr>
            <a:spLocks noGrp="1"/>
          </p:cNvSpPr>
          <p:nvPr>
            <p:ph type="ftr" sz="quarter" idx="11"/>
          </p:nvPr>
        </p:nvSpPr>
        <p:spPr/>
        <p:txBody>
          <a:bodyPr/>
          <a:lstStyle/>
          <a:p>
            <a:r>
              <a:rPr lang="en-US" smtClean="0"/>
              <a:t>Potigam nomater</a:t>
            </a:r>
            <a:endParaRPr lang="el-GR"/>
          </a:p>
        </p:txBody>
      </p:sp>
      <p:sp>
        <p:nvSpPr>
          <p:cNvPr id="6" name="Θέση αριθμού διαφάνειας 5"/>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155573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B93070B-51BF-4697-B005-087C01FF6DFD}" type="datetime1">
              <a:rPr lang="el-GR" smtClean="0"/>
              <a:t>5/5/2014</a:t>
            </a:fld>
            <a:endParaRPr lang="el-GR"/>
          </a:p>
        </p:txBody>
      </p:sp>
      <p:sp>
        <p:nvSpPr>
          <p:cNvPr id="5" name="Θέση υποσέλιδου 4"/>
          <p:cNvSpPr>
            <a:spLocks noGrp="1"/>
          </p:cNvSpPr>
          <p:nvPr>
            <p:ph type="ftr" sz="quarter" idx="11"/>
          </p:nvPr>
        </p:nvSpPr>
        <p:spPr/>
        <p:txBody>
          <a:bodyPr/>
          <a:lstStyle/>
          <a:p>
            <a:r>
              <a:rPr lang="en-US" smtClean="0"/>
              <a:t>Potigam nomater</a:t>
            </a:r>
            <a:endParaRPr lang="el-GR"/>
          </a:p>
        </p:txBody>
      </p:sp>
      <p:sp>
        <p:nvSpPr>
          <p:cNvPr id="6" name="Θέση αριθμού διαφάνειας 5"/>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2507318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232318B3-C328-4CAA-A5EE-16FBAF7CFD2D}" type="datetime1">
              <a:rPr lang="el-GR" smtClean="0"/>
              <a:t>5/5/2014</a:t>
            </a:fld>
            <a:endParaRPr lang="el-GR"/>
          </a:p>
        </p:txBody>
      </p:sp>
      <p:sp>
        <p:nvSpPr>
          <p:cNvPr id="5" name="Θέση υποσέλιδου 4"/>
          <p:cNvSpPr>
            <a:spLocks noGrp="1"/>
          </p:cNvSpPr>
          <p:nvPr>
            <p:ph type="ftr" sz="quarter" idx="11"/>
          </p:nvPr>
        </p:nvSpPr>
        <p:spPr/>
        <p:txBody>
          <a:bodyPr/>
          <a:lstStyle/>
          <a:p>
            <a:r>
              <a:rPr lang="en-US" smtClean="0"/>
              <a:t>Potigam nomater</a:t>
            </a:r>
            <a:endParaRPr lang="el-GR"/>
          </a:p>
        </p:txBody>
      </p:sp>
      <p:sp>
        <p:nvSpPr>
          <p:cNvPr id="6" name="Θέση αριθμού διαφάνειας 5"/>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638656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1CE82A44-6C3F-4022-9A10-C18AA496641E}" type="datetime1">
              <a:rPr lang="el-GR" smtClean="0"/>
              <a:t>5/5/2014</a:t>
            </a:fld>
            <a:endParaRPr lang="el-GR"/>
          </a:p>
        </p:txBody>
      </p:sp>
      <p:sp>
        <p:nvSpPr>
          <p:cNvPr id="6" name="Θέση υποσέλιδου 5"/>
          <p:cNvSpPr>
            <a:spLocks noGrp="1"/>
          </p:cNvSpPr>
          <p:nvPr>
            <p:ph type="ftr" sz="quarter" idx="11"/>
          </p:nvPr>
        </p:nvSpPr>
        <p:spPr/>
        <p:txBody>
          <a:bodyPr/>
          <a:lstStyle/>
          <a:p>
            <a:r>
              <a:rPr lang="en-US" smtClean="0"/>
              <a:t>Potigam nomater</a:t>
            </a:r>
            <a:endParaRPr lang="el-GR"/>
          </a:p>
        </p:txBody>
      </p:sp>
      <p:sp>
        <p:nvSpPr>
          <p:cNvPr id="7" name="Θέση αριθμού διαφάνειας 6"/>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3358064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7A306362-3B58-4DCD-B062-30261BF97AFE}" type="datetime1">
              <a:rPr lang="el-GR" smtClean="0"/>
              <a:t>5/5/2014</a:t>
            </a:fld>
            <a:endParaRPr lang="el-GR"/>
          </a:p>
        </p:txBody>
      </p:sp>
      <p:sp>
        <p:nvSpPr>
          <p:cNvPr id="8" name="Θέση υποσέλιδου 7"/>
          <p:cNvSpPr>
            <a:spLocks noGrp="1"/>
          </p:cNvSpPr>
          <p:nvPr>
            <p:ph type="ftr" sz="quarter" idx="11"/>
          </p:nvPr>
        </p:nvSpPr>
        <p:spPr/>
        <p:txBody>
          <a:bodyPr/>
          <a:lstStyle/>
          <a:p>
            <a:r>
              <a:rPr lang="en-US" smtClean="0"/>
              <a:t>Potigam nomater</a:t>
            </a:r>
            <a:endParaRPr lang="el-GR"/>
          </a:p>
        </p:txBody>
      </p:sp>
      <p:sp>
        <p:nvSpPr>
          <p:cNvPr id="9" name="Θέση αριθμού διαφάνειας 8"/>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2034099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C0016116-3F59-4217-9211-173B96A20F8A}" type="datetime1">
              <a:rPr lang="el-GR" smtClean="0"/>
              <a:t>5/5/2014</a:t>
            </a:fld>
            <a:endParaRPr lang="el-GR"/>
          </a:p>
        </p:txBody>
      </p:sp>
      <p:sp>
        <p:nvSpPr>
          <p:cNvPr id="4" name="Θέση υποσέλιδου 3"/>
          <p:cNvSpPr>
            <a:spLocks noGrp="1"/>
          </p:cNvSpPr>
          <p:nvPr>
            <p:ph type="ftr" sz="quarter" idx="11"/>
          </p:nvPr>
        </p:nvSpPr>
        <p:spPr/>
        <p:txBody>
          <a:bodyPr/>
          <a:lstStyle/>
          <a:p>
            <a:r>
              <a:rPr lang="en-US" smtClean="0"/>
              <a:t>Potigam nomater</a:t>
            </a:r>
            <a:endParaRPr lang="el-GR"/>
          </a:p>
        </p:txBody>
      </p:sp>
      <p:sp>
        <p:nvSpPr>
          <p:cNvPr id="5" name="Θέση αριθμού διαφάνειας 4"/>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2257853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DF517B57-D6BB-482A-9586-1BE3A2D51E53}" type="datetime1">
              <a:rPr lang="el-GR" smtClean="0"/>
              <a:t>5/5/2014</a:t>
            </a:fld>
            <a:endParaRPr lang="el-GR"/>
          </a:p>
        </p:txBody>
      </p:sp>
      <p:sp>
        <p:nvSpPr>
          <p:cNvPr id="3" name="Θέση υποσέλιδου 2"/>
          <p:cNvSpPr>
            <a:spLocks noGrp="1"/>
          </p:cNvSpPr>
          <p:nvPr>
            <p:ph type="ftr" sz="quarter" idx="11"/>
          </p:nvPr>
        </p:nvSpPr>
        <p:spPr/>
        <p:txBody>
          <a:bodyPr/>
          <a:lstStyle/>
          <a:p>
            <a:r>
              <a:rPr lang="en-US" smtClean="0"/>
              <a:t>Potigam nomater</a:t>
            </a:r>
            <a:endParaRPr lang="el-GR"/>
          </a:p>
        </p:txBody>
      </p:sp>
      <p:sp>
        <p:nvSpPr>
          <p:cNvPr id="4" name="Θέση αριθμού διαφάνειας 3"/>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4069053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42FD4FF8-E15E-4F22-8E0D-0A4126C4818F}" type="datetime1">
              <a:rPr lang="el-GR" smtClean="0"/>
              <a:t>5/5/2014</a:t>
            </a:fld>
            <a:endParaRPr lang="el-GR"/>
          </a:p>
        </p:txBody>
      </p:sp>
      <p:sp>
        <p:nvSpPr>
          <p:cNvPr id="6" name="Θέση υποσέλιδου 5"/>
          <p:cNvSpPr>
            <a:spLocks noGrp="1"/>
          </p:cNvSpPr>
          <p:nvPr>
            <p:ph type="ftr" sz="quarter" idx="11"/>
          </p:nvPr>
        </p:nvSpPr>
        <p:spPr/>
        <p:txBody>
          <a:bodyPr/>
          <a:lstStyle/>
          <a:p>
            <a:r>
              <a:rPr lang="en-US" smtClean="0"/>
              <a:t>Potigam nomater</a:t>
            </a:r>
            <a:endParaRPr lang="el-GR"/>
          </a:p>
        </p:txBody>
      </p:sp>
      <p:sp>
        <p:nvSpPr>
          <p:cNvPr id="7" name="Θέση αριθμού διαφάνειας 6"/>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884619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45DD0ABE-E30F-40C0-90BE-E20DF273E46E}" type="datetime1">
              <a:rPr lang="el-GR" smtClean="0"/>
              <a:t>5/5/2014</a:t>
            </a:fld>
            <a:endParaRPr lang="el-GR"/>
          </a:p>
        </p:txBody>
      </p:sp>
      <p:sp>
        <p:nvSpPr>
          <p:cNvPr id="6" name="Θέση υποσέλιδου 5"/>
          <p:cNvSpPr>
            <a:spLocks noGrp="1"/>
          </p:cNvSpPr>
          <p:nvPr>
            <p:ph type="ftr" sz="quarter" idx="11"/>
          </p:nvPr>
        </p:nvSpPr>
        <p:spPr/>
        <p:txBody>
          <a:bodyPr/>
          <a:lstStyle/>
          <a:p>
            <a:r>
              <a:rPr lang="en-US" smtClean="0"/>
              <a:t>Potigam nomater</a:t>
            </a:r>
            <a:endParaRPr lang="el-GR"/>
          </a:p>
        </p:txBody>
      </p:sp>
      <p:sp>
        <p:nvSpPr>
          <p:cNvPr id="7" name="Θέση αριθμού διαφάνειας 6"/>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1338000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3FFDCA-C927-4243-A0BC-0F72D82FE41C}" type="datetime1">
              <a:rPr lang="el-GR" smtClean="0"/>
              <a:t>5/5/2014</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Potigam nomater</a:t>
            </a: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B5CC12-D00C-4A9A-82EA-111DE1DD81B3}" type="slidenum">
              <a:rPr lang="el-GR" smtClean="0"/>
              <a:t>‹#›</a:t>
            </a:fld>
            <a:endParaRPr lang="el-GR"/>
          </a:p>
        </p:txBody>
      </p:sp>
    </p:spTree>
    <p:extLst>
      <p:ext uri="{BB962C8B-B14F-4D97-AF65-F5344CB8AC3E}">
        <p14:creationId xmlns:p14="http://schemas.microsoft.com/office/powerpoint/2010/main" val="29855453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4.xml"/><Relationship Id="rId7" Type="http://schemas.openxmlformats.org/officeDocument/2006/relationships/hyperlink" Target="http://creativecommons.org/licenses/by-sa/3.0/deed.el" TargetMode="Externa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1.jpeg"/><Relationship Id="rId5" Type="http://schemas.openxmlformats.org/officeDocument/2006/relationships/hyperlink" Target="http://www.teilar.gr/" TargetMode="External"/><Relationship Id="rId10" Type="http://schemas.openxmlformats.org/officeDocument/2006/relationships/image" Target="../media/image3.png"/><Relationship Id="rId4" Type="http://schemas.openxmlformats.org/officeDocument/2006/relationships/slideLayout" Target="../slideLayouts/slideLayout1.xml"/><Relationship Id="rId9" Type="http://schemas.openxmlformats.org/officeDocument/2006/relationships/hyperlink" Target="http://www.edulll.gr/" TargetMode="External"/></Relationships>
</file>

<file path=ppt/slides/_rels/slide10.xml.rels><?xml version="1.0" encoding="UTF-8" standalone="yes"?>
<Relationships xmlns="http://schemas.openxmlformats.org/package/2006/relationships"><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tags" Target="../tags/tag32.xml"/><Relationship Id="rId5" Type="http://schemas.openxmlformats.org/officeDocument/2006/relationships/notesSlide" Target="../notesSlides/notesSlide5.xml"/><Relationship Id="rId4"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 Id="rId5" Type="http://schemas.openxmlformats.org/officeDocument/2006/relationships/notesSlide" Target="../notesSlides/notesSlide6.xml"/><Relationship Id="rId4"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tags" Target="../tags/tag38.xml"/><Relationship Id="rId5" Type="http://schemas.openxmlformats.org/officeDocument/2006/relationships/notesSlide" Target="../notesSlides/notesSlide7.xml"/><Relationship Id="rId4"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tags" Target="../tags/tag43.xml"/><Relationship Id="rId7" Type="http://schemas.openxmlformats.org/officeDocument/2006/relationships/slide" Target="slide5.xml"/><Relationship Id="rId2" Type="http://schemas.openxmlformats.org/officeDocument/2006/relationships/tags" Target="../tags/tag42.xml"/><Relationship Id="rId1" Type="http://schemas.openxmlformats.org/officeDocument/2006/relationships/tags" Target="../tags/tag41.xml"/><Relationship Id="rId6" Type="http://schemas.openxmlformats.org/officeDocument/2006/relationships/notesSlide" Target="../notesSlides/notesSlide8.xml"/><Relationship Id="rId5" Type="http://schemas.openxmlformats.org/officeDocument/2006/relationships/slideLayout" Target="../slideLayouts/slideLayout2.xml"/><Relationship Id="rId4" Type="http://schemas.openxmlformats.org/officeDocument/2006/relationships/tags" Target="../tags/tag44.xml"/><Relationship Id="rId9" Type="http://schemas.microsoft.com/office/2007/relationships/hdphoto" Target="../media/hdphoto1.wdp"/></Relationships>
</file>

<file path=ppt/slides/_rels/slide14.xml.rels><?xml version="1.0" encoding="UTF-8" standalone="yes"?>
<Relationships xmlns="http://schemas.openxmlformats.org/package/2006/relationships"><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tags" Target="../tags/tag45.xml"/><Relationship Id="rId5" Type="http://schemas.openxmlformats.org/officeDocument/2006/relationships/notesSlide" Target="../notesSlides/notesSlide9.xml"/><Relationship Id="rId4"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tags" Target="../tags/tag50.xml"/><Relationship Id="rId2" Type="http://schemas.openxmlformats.org/officeDocument/2006/relationships/tags" Target="../tags/tag49.xml"/><Relationship Id="rId1" Type="http://schemas.openxmlformats.org/officeDocument/2006/relationships/tags" Target="../tags/tag48.xml"/><Relationship Id="rId5" Type="http://schemas.openxmlformats.org/officeDocument/2006/relationships/notesSlide" Target="../notesSlides/notesSlide10.xml"/><Relationship Id="rId4"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tags" Target="../tags/tag53.xml"/><Relationship Id="rId7" Type="http://schemas.openxmlformats.org/officeDocument/2006/relationships/slide" Target="slide5.xml"/><Relationship Id="rId2" Type="http://schemas.openxmlformats.org/officeDocument/2006/relationships/tags" Target="../tags/tag52.xml"/><Relationship Id="rId1" Type="http://schemas.openxmlformats.org/officeDocument/2006/relationships/tags" Target="../tags/tag51.xml"/><Relationship Id="rId6" Type="http://schemas.openxmlformats.org/officeDocument/2006/relationships/notesSlide" Target="../notesSlides/notesSlide11.xml"/><Relationship Id="rId5" Type="http://schemas.openxmlformats.org/officeDocument/2006/relationships/slideLayout" Target="../slideLayouts/slideLayout2.xml"/><Relationship Id="rId4" Type="http://schemas.openxmlformats.org/officeDocument/2006/relationships/tags" Target="../tags/tag54.xml"/><Relationship Id="rId9" Type="http://schemas.microsoft.com/office/2007/relationships/hdphoto" Target="../media/hdphoto1.wdp"/></Relationships>
</file>

<file path=ppt/slides/_rels/slide17.xml.rels><?xml version="1.0" encoding="UTF-8" standalone="yes"?>
<Relationships xmlns="http://schemas.openxmlformats.org/package/2006/relationships"><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 Id="rId5" Type="http://schemas.openxmlformats.org/officeDocument/2006/relationships/notesSlide" Target="../notesSlides/notesSlide12.xml"/><Relationship Id="rId4"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tags" Target="../tags/tag58.xml"/><Relationship Id="rId5" Type="http://schemas.openxmlformats.org/officeDocument/2006/relationships/notesSlide" Target="../notesSlides/notesSlide13.xml"/><Relationship Id="rId4"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tags" Target="../tags/tag63.xml"/><Relationship Id="rId2" Type="http://schemas.openxmlformats.org/officeDocument/2006/relationships/tags" Target="../tags/tag62.xml"/><Relationship Id="rId1" Type="http://schemas.openxmlformats.org/officeDocument/2006/relationships/tags" Target="../tags/tag61.xml"/><Relationship Id="rId5" Type="http://schemas.openxmlformats.org/officeDocument/2006/relationships/notesSlide" Target="../notesSlides/notesSlide14.xml"/><Relationship Id="rId4"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image" Target="../media/image2.png"/><Relationship Id="rId5" Type="http://schemas.openxmlformats.org/officeDocument/2006/relationships/hyperlink" Target="http://creativecommons.org/licenses/by-sa/3.0/deed.el" TargetMode="External"/><Relationship Id="rId4"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tags" Target="../tags/tag66.xml"/><Relationship Id="rId2" Type="http://schemas.openxmlformats.org/officeDocument/2006/relationships/tags" Target="../tags/tag65.xml"/><Relationship Id="rId1" Type="http://schemas.openxmlformats.org/officeDocument/2006/relationships/tags" Target="../tags/tag64.xml"/><Relationship Id="rId5" Type="http://schemas.openxmlformats.org/officeDocument/2006/relationships/notesSlide" Target="../notesSlides/notesSlide15.xml"/><Relationship Id="rId4"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tags" Target="../tags/tag69.xml"/><Relationship Id="rId2" Type="http://schemas.openxmlformats.org/officeDocument/2006/relationships/tags" Target="../tags/tag68.xml"/><Relationship Id="rId1" Type="http://schemas.openxmlformats.org/officeDocument/2006/relationships/tags" Target="../tags/tag67.xml"/><Relationship Id="rId5" Type="http://schemas.openxmlformats.org/officeDocument/2006/relationships/notesSlide" Target="../notesSlides/notesSlide16.xml"/><Relationship Id="rId4"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tags" Target="../tags/tag72.xml"/><Relationship Id="rId2" Type="http://schemas.openxmlformats.org/officeDocument/2006/relationships/tags" Target="../tags/tag71.xml"/><Relationship Id="rId1" Type="http://schemas.openxmlformats.org/officeDocument/2006/relationships/tags" Target="../tags/tag70.xml"/><Relationship Id="rId5" Type="http://schemas.openxmlformats.org/officeDocument/2006/relationships/notesSlide" Target="../notesSlides/notesSlide17.xml"/><Relationship Id="rId4"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tags" Target="../tags/tag75.xml"/><Relationship Id="rId2" Type="http://schemas.openxmlformats.org/officeDocument/2006/relationships/tags" Target="../tags/tag74.xml"/><Relationship Id="rId1" Type="http://schemas.openxmlformats.org/officeDocument/2006/relationships/tags" Target="../tags/tag73.xml"/><Relationship Id="rId5" Type="http://schemas.openxmlformats.org/officeDocument/2006/relationships/notesSlide" Target="../notesSlides/notesSlide18.xml"/><Relationship Id="rId4"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tags" Target="../tags/tag78.xml"/><Relationship Id="rId2" Type="http://schemas.openxmlformats.org/officeDocument/2006/relationships/tags" Target="../tags/tag77.xml"/><Relationship Id="rId1" Type="http://schemas.openxmlformats.org/officeDocument/2006/relationships/tags" Target="../tags/tag76.xml"/><Relationship Id="rId5" Type="http://schemas.openxmlformats.org/officeDocument/2006/relationships/notesSlide" Target="../notesSlides/notesSlide19.xml"/><Relationship Id="rId4"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tags" Target="../tags/tag81.xml"/><Relationship Id="rId2" Type="http://schemas.openxmlformats.org/officeDocument/2006/relationships/tags" Target="../tags/tag80.xml"/><Relationship Id="rId1" Type="http://schemas.openxmlformats.org/officeDocument/2006/relationships/tags" Target="../tags/tag79.xml"/><Relationship Id="rId5" Type="http://schemas.openxmlformats.org/officeDocument/2006/relationships/notesSlide" Target="../notesSlides/notesSlide20.xml"/><Relationship Id="rId4"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tags" Target="../tags/tag84.xml"/><Relationship Id="rId2" Type="http://schemas.openxmlformats.org/officeDocument/2006/relationships/tags" Target="../tags/tag83.xml"/><Relationship Id="rId1" Type="http://schemas.openxmlformats.org/officeDocument/2006/relationships/tags" Target="../tags/tag82.xml"/><Relationship Id="rId5" Type="http://schemas.openxmlformats.org/officeDocument/2006/relationships/notesSlide" Target="../notesSlides/notesSlide21.xml"/><Relationship Id="rId4"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tags" Target="../tags/tag87.xml"/><Relationship Id="rId2" Type="http://schemas.openxmlformats.org/officeDocument/2006/relationships/tags" Target="../tags/tag86.xml"/><Relationship Id="rId1" Type="http://schemas.openxmlformats.org/officeDocument/2006/relationships/tags" Target="../tags/tag85.xml"/><Relationship Id="rId5" Type="http://schemas.openxmlformats.org/officeDocument/2006/relationships/notesSlide" Target="../notesSlides/notesSlide22.xml"/><Relationship Id="rId4"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tags" Target="../tags/tag90.xml"/><Relationship Id="rId2" Type="http://schemas.openxmlformats.org/officeDocument/2006/relationships/tags" Target="../tags/tag89.xml"/><Relationship Id="rId1" Type="http://schemas.openxmlformats.org/officeDocument/2006/relationships/tags" Target="../tags/tag88.xml"/><Relationship Id="rId5" Type="http://schemas.openxmlformats.org/officeDocument/2006/relationships/notesSlide" Target="../notesSlides/notesSlide23.xml"/><Relationship Id="rId4"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tags" Target="../tags/tag93.xml"/><Relationship Id="rId7" Type="http://schemas.openxmlformats.org/officeDocument/2006/relationships/slide" Target="slide5.xml"/><Relationship Id="rId2" Type="http://schemas.openxmlformats.org/officeDocument/2006/relationships/tags" Target="../tags/tag92.xml"/><Relationship Id="rId1" Type="http://schemas.openxmlformats.org/officeDocument/2006/relationships/tags" Target="../tags/tag91.xml"/><Relationship Id="rId6" Type="http://schemas.openxmlformats.org/officeDocument/2006/relationships/notesSlide" Target="../notesSlides/notesSlide24.xml"/><Relationship Id="rId5" Type="http://schemas.openxmlformats.org/officeDocument/2006/relationships/slideLayout" Target="../slideLayouts/slideLayout2.xml"/><Relationship Id="rId4" Type="http://schemas.openxmlformats.org/officeDocument/2006/relationships/tags" Target="../tags/tag94.xml"/><Relationship Id="rId9" Type="http://schemas.microsoft.com/office/2007/relationships/hdphoto" Target="../media/hdphoto1.wdp"/></Relationships>
</file>

<file path=ppt/slides/_rels/slide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tags" Target="../tags/tag10.xml"/><Relationship Id="rId7" Type="http://schemas.openxmlformats.org/officeDocument/2006/relationships/hyperlink" Target="http://www.edulll.gr/" TargetMode="Externa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notesSlide" Target="../notesSlides/notesSlide1.xml"/><Relationship Id="rId5" Type="http://schemas.openxmlformats.org/officeDocument/2006/relationships/slideLayout" Target="../slideLayouts/slideLayout2.xml"/><Relationship Id="rId4" Type="http://schemas.openxmlformats.org/officeDocument/2006/relationships/tags" Target="../tags/tag11.xml"/></Relationships>
</file>

<file path=ppt/slides/_rels/slide30.xml.rels><?xml version="1.0" encoding="UTF-8" standalone="yes"?>
<Relationships xmlns="http://schemas.openxmlformats.org/package/2006/relationships"><Relationship Id="rId3" Type="http://schemas.openxmlformats.org/officeDocument/2006/relationships/tags" Target="../tags/tag97.xml"/><Relationship Id="rId2" Type="http://schemas.openxmlformats.org/officeDocument/2006/relationships/tags" Target="../tags/tag96.xml"/><Relationship Id="rId1" Type="http://schemas.openxmlformats.org/officeDocument/2006/relationships/tags" Target="../tags/tag95.xml"/><Relationship Id="rId5" Type="http://schemas.openxmlformats.org/officeDocument/2006/relationships/notesSlide" Target="../notesSlides/notesSlide25.xml"/><Relationship Id="rId4"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tags" Target="../tags/tag100.xml"/><Relationship Id="rId7" Type="http://schemas.openxmlformats.org/officeDocument/2006/relationships/slide" Target="slide5.xml"/><Relationship Id="rId2" Type="http://schemas.openxmlformats.org/officeDocument/2006/relationships/tags" Target="../tags/tag99.xml"/><Relationship Id="rId1" Type="http://schemas.openxmlformats.org/officeDocument/2006/relationships/tags" Target="../tags/tag98.xml"/><Relationship Id="rId6" Type="http://schemas.openxmlformats.org/officeDocument/2006/relationships/notesSlide" Target="../notesSlides/notesSlide26.xml"/><Relationship Id="rId5" Type="http://schemas.openxmlformats.org/officeDocument/2006/relationships/slideLayout" Target="../slideLayouts/slideLayout5.xml"/><Relationship Id="rId4" Type="http://schemas.openxmlformats.org/officeDocument/2006/relationships/tags" Target="../tags/tag101.xml"/><Relationship Id="rId9" Type="http://schemas.microsoft.com/office/2007/relationships/hdphoto" Target="../media/hdphoto1.wdp"/></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3.png"/><Relationship Id="rId2" Type="http://schemas.openxmlformats.org/officeDocument/2006/relationships/tags" Target="../tags/tag103.xml"/><Relationship Id="rId1" Type="http://schemas.openxmlformats.org/officeDocument/2006/relationships/tags" Target="../tags/tag102.xml"/><Relationship Id="rId6" Type="http://schemas.openxmlformats.org/officeDocument/2006/relationships/hyperlink" Target="http://www.edulll.gr/" TargetMode="External"/><Relationship Id="rId5" Type="http://schemas.openxmlformats.org/officeDocument/2006/relationships/image" Target="../media/image2.png"/><Relationship Id="rId4" Type="http://schemas.openxmlformats.org/officeDocument/2006/relationships/hyperlink" Target="http://creativecommons.org/licenses/by-sa/3.0/deed.el" TargetMode="External"/></Relationships>
</file>

<file path=ppt/slides/_rels/slide4.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notesSlide" Target="../notesSlides/notesSlide2.xml"/><Relationship Id="rId5" Type="http://schemas.openxmlformats.org/officeDocument/2006/relationships/slideLayout" Target="../slideLayouts/slideLayout2.xml"/><Relationship Id="rId4" Type="http://schemas.openxmlformats.org/officeDocument/2006/relationships/tags" Target="../tags/tag15.xml"/></Relationships>
</file>

<file path=ppt/slides/_rels/slide5.xml.rels><?xml version="1.0" encoding="UTF-8" standalone="yes"?>
<Relationships xmlns="http://schemas.openxmlformats.org/package/2006/relationships"><Relationship Id="rId8" Type="http://schemas.openxmlformats.org/officeDocument/2006/relationships/tags" Target="../tags/tag23.xml"/><Relationship Id="rId13" Type="http://schemas.openxmlformats.org/officeDocument/2006/relationships/slide" Target="slide30.xml"/><Relationship Id="rId3" Type="http://schemas.openxmlformats.org/officeDocument/2006/relationships/tags" Target="../tags/tag18.xml"/><Relationship Id="rId7" Type="http://schemas.openxmlformats.org/officeDocument/2006/relationships/tags" Target="../tags/tag22.xml"/><Relationship Id="rId12" Type="http://schemas.openxmlformats.org/officeDocument/2006/relationships/slide" Target="slide17.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tags" Target="../tags/tag21.xml"/><Relationship Id="rId11" Type="http://schemas.openxmlformats.org/officeDocument/2006/relationships/slide" Target="slide14.xml"/><Relationship Id="rId5" Type="http://schemas.openxmlformats.org/officeDocument/2006/relationships/tags" Target="../tags/tag20.xml"/><Relationship Id="rId10" Type="http://schemas.openxmlformats.org/officeDocument/2006/relationships/slide" Target="slide6.xml"/><Relationship Id="rId4" Type="http://schemas.openxmlformats.org/officeDocument/2006/relationships/tags" Target="../tags/tag19.xml"/><Relationship Id="rId9"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tags" Target="../tags/tag24.xml"/><Relationship Id="rId5" Type="http://schemas.openxmlformats.org/officeDocument/2006/relationships/notesSlide" Target="../notesSlides/notesSlide3.xml"/><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28.xml"/><Relationship Id="rId1" Type="http://schemas.openxmlformats.org/officeDocument/2006/relationships/tags" Target="../tags/tag27.xml"/></Relationships>
</file>

<file path=ppt/slides/_rels/slide9.xml.rels><?xml version="1.0" encoding="UTF-8" standalone="yes"?>
<Relationships xmlns="http://schemas.openxmlformats.org/package/2006/relationships"><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 Id="rId5" Type="http://schemas.openxmlformats.org/officeDocument/2006/relationships/notesSlide" Target="../notesSlides/notesSlide4.xml"/><Relationship Id="rId4"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Εικόνα 1" descr="Λογότυπο Τεχνολογικό Εκπαιδευτικό Ίδρυμα Θεσσαλίας.">
            <a:hlinkClick r:id="rId5" tooltip="Μετάβαση στην Ιστοσελίδα του Ιδρύματος"/>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82613" y="449263"/>
            <a:ext cx="3455987"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Τίτλος 1"/>
          <p:cNvSpPr>
            <a:spLocks noGrp="1"/>
          </p:cNvSpPr>
          <p:nvPr>
            <p:ph type="ctrTitle"/>
            <p:custDataLst>
              <p:tags r:id="rId2"/>
            </p:custDataLst>
          </p:nvPr>
        </p:nvSpPr>
        <p:spPr>
          <a:xfrm>
            <a:off x="582613" y="1772816"/>
            <a:ext cx="7949827" cy="1236663"/>
          </a:xfrm>
        </p:spPr>
        <p:txBody>
          <a:bodyPr>
            <a:noAutofit/>
          </a:bodyPr>
          <a:lstStyle/>
          <a:p>
            <a:r>
              <a:rPr lang="el-GR" altLang="el-GR" b="1" dirty="0">
                <a:solidFill>
                  <a:srgbClr val="000000"/>
                </a:solidFill>
              </a:rPr>
              <a:t>Πολυμερή και Σύνθετα Υλικά</a:t>
            </a:r>
            <a:endParaRPr lang="el-GR" altLang="el-GR" dirty="0" smtClean="0"/>
          </a:p>
        </p:txBody>
      </p:sp>
      <p:sp>
        <p:nvSpPr>
          <p:cNvPr id="3" name="Θέση περιεχομένου 1"/>
          <p:cNvSpPr>
            <a:spLocks noGrp="1"/>
          </p:cNvSpPr>
          <p:nvPr>
            <p:ph type="subTitle" idx="1"/>
            <p:custDataLst>
              <p:tags r:id="rId3"/>
            </p:custDataLst>
          </p:nvPr>
        </p:nvSpPr>
        <p:spPr>
          <a:xfrm>
            <a:off x="971600" y="3140968"/>
            <a:ext cx="7128792" cy="2316088"/>
          </a:xfrm>
        </p:spPr>
        <p:txBody>
          <a:bodyPr rtlCol="0">
            <a:normAutofit fontScale="77500" lnSpcReduction="20000"/>
          </a:bodyPr>
          <a:lstStyle/>
          <a:p>
            <a:pPr fontAlgn="auto">
              <a:spcBef>
                <a:spcPts val="0"/>
              </a:spcBef>
              <a:spcAft>
                <a:spcPts val="1800"/>
              </a:spcAft>
              <a:buFont typeface="Arial" panose="020B0604020202020204" pitchFamily="34" charset="0"/>
              <a:buNone/>
              <a:defRPr/>
            </a:pPr>
            <a:r>
              <a:rPr lang="el-GR" sz="2800" b="1" dirty="0">
                <a:solidFill>
                  <a:prstClr val="black"/>
                </a:solidFill>
                <a:cs typeface="Arial" charset="0"/>
              </a:rPr>
              <a:t>Ενότητα </a:t>
            </a:r>
            <a:r>
              <a:rPr lang="en-US" sz="2800" b="1">
                <a:solidFill>
                  <a:prstClr val="black"/>
                </a:solidFill>
                <a:cs typeface="Arial" charset="0"/>
              </a:rPr>
              <a:t>3</a:t>
            </a:r>
            <a:r>
              <a:rPr lang="en-US" sz="2800" b="1" smtClean="0">
                <a:solidFill>
                  <a:prstClr val="black"/>
                </a:solidFill>
                <a:cs typeface="Arial" charset="0"/>
              </a:rPr>
              <a:t>:</a:t>
            </a:r>
            <a:r>
              <a:rPr lang="el-GR" sz="2800" b="1" dirty="0" smtClean="0">
                <a:solidFill>
                  <a:prstClr val="black"/>
                </a:solidFill>
                <a:cs typeface="Arial" charset="0"/>
              </a:rPr>
              <a:t>  </a:t>
            </a:r>
            <a:r>
              <a:rPr lang="el-GR" sz="2800" dirty="0" smtClean="0">
                <a:solidFill>
                  <a:schemeClr val="tx1"/>
                </a:solidFill>
              </a:rPr>
              <a:t>Θερμοπλαστικά - Θερμοσκληραινόμενα πολυμερή - Ρητίνες</a:t>
            </a:r>
            <a:endParaRPr lang="el-GR" sz="2800" dirty="0">
              <a:solidFill>
                <a:prstClr val="black"/>
              </a:solidFill>
              <a:cs typeface="Arial" charset="0"/>
            </a:endParaRPr>
          </a:p>
          <a:p>
            <a:pPr>
              <a:spcBef>
                <a:spcPts val="0"/>
              </a:spcBef>
              <a:defRPr/>
            </a:pPr>
            <a:r>
              <a:rPr lang="el-GR" sz="2800" dirty="0" smtClean="0">
                <a:solidFill>
                  <a:prstClr val="black"/>
                </a:solidFill>
                <a:cs typeface="Arial" charset="0"/>
              </a:rPr>
              <a:t> </a:t>
            </a:r>
            <a:r>
              <a:rPr lang="el-GR" sz="2800" b="1" dirty="0" smtClean="0">
                <a:solidFill>
                  <a:prstClr val="black"/>
                </a:solidFill>
                <a:cs typeface="Arial" charset="0"/>
              </a:rPr>
              <a:t>   </a:t>
            </a:r>
            <a:r>
              <a:rPr lang="el-GR" sz="2800" dirty="0">
                <a:solidFill>
                  <a:prstClr val="black"/>
                </a:solidFill>
                <a:cs typeface="Arial" charset="0"/>
              </a:rPr>
              <a:t>Διδάσκων</a:t>
            </a:r>
            <a:r>
              <a:rPr lang="el-GR" sz="2800" dirty="0" smtClean="0">
                <a:solidFill>
                  <a:prstClr val="black"/>
                </a:solidFill>
                <a:cs typeface="Arial" charset="0"/>
              </a:rPr>
              <a:t>:</a:t>
            </a:r>
            <a:r>
              <a:rPr lang="en-US" sz="2800" dirty="0" smtClean="0">
                <a:solidFill>
                  <a:prstClr val="black"/>
                </a:solidFill>
                <a:cs typeface="Arial" charset="0"/>
              </a:rPr>
              <a:t> </a:t>
            </a:r>
            <a:r>
              <a:rPr lang="el-GR" sz="2800" dirty="0" smtClean="0">
                <a:solidFill>
                  <a:prstClr val="black"/>
                </a:solidFill>
                <a:cs typeface="Arial" charset="0"/>
              </a:rPr>
              <a:t>Δρ</a:t>
            </a:r>
            <a:r>
              <a:rPr lang="el-GR" sz="2800" dirty="0">
                <a:solidFill>
                  <a:prstClr val="black"/>
                </a:solidFill>
                <a:cs typeface="Arial" charset="0"/>
              </a:rPr>
              <a:t>. </a:t>
            </a:r>
            <a:r>
              <a:rPr lang="el-GR" sz="2800" dirty="0" err="1">
                <a:solidFill>
                  <a:prstClr val="black"/>
                </a:solidFill>
                <a:cs typeface="Arial" charset="0"/>
              </a:rPr>
              <a:t>Κακάβας</a:t>
            </a:r>
            <a:r>
              <a:rPr lang="el-GR" sz="2800" dirty="0">
                <a:solidFill>
                  <a:prstClr val="black"/>
                </a:solidFill>
                <a:cs typeface="Arial" charset="0"/>
              </a:rPr>
              <a:t> Β. </a:t>
            </a:r>
            <a:r>
              <a:rPr lang="el-GR" sz="2800" dirty="0" smtClean="0">
                <a:solidFill>
                  <a:prstClr val="black"/>
                </a:solidFill>
                <a:cs typeface="Arial" charset="0"/>
              </a:rPr>
              <a:t>Κων/νος, </a:t>
            </a:r>
          </a:p>
          <a:p>
            <a:pPr>
              <a:spcBef>
                <a:spcPts val="0"/>
              </a:spcBef>
              <a:spcAft>
                <a:spcPts val="1200"/>
              </a:spcAft>
              <a:defRPr/>
            </a:pPr>
            <a:r>
              <a:rPr lang="el-GR" sz="2800" dirty="0" smtClean="0">
                <a:solidFill>
                  <a:prstClr val="black"/>
                </a:solidFill>
                <a:cs typeface="Arial" charset="0"/>
              </a:rPr>
              <a:t>Χημικός, </a:t>
            </a:r>
            <a:r>
              <a:rPr lang="el-GR" sz="2800" dirty="0">
                <a:solidFill>
                  <a:prstClr val="black"/>
                </a:solidFill>
                <a:cs typeface="Arial" charset="0"/>
              </a:rPr>
              <a:t>Καθηγητής Εφαρμογών</a:t>
            </a:r>
          </a:p>
          <a:p>
            <a:pPr>
              <a:spcBef>
                <a:spcPts val="0"/>
              </a:spcBef>
              <a:spcAft>
                <a:spcPts val="1200"/>
              </a:spcAft>
              <a:defRPr/>
            </a:pPr>
            <a:endParaRPr lang="el-GR" sz="2800" dirty="0" smtClean="0">
              <a:solidFill>
                <a:prstClr val="black"/>
              </a:solidFill>
              <a:cs typeface="Arial" charset="0"/>
            </a:endParaRPr>
          </a:p>
          <a:p>
            <a:pPr>
              <a:spcBef>
                <a:spcPts val="0"/>
              </a:spcBef>
              <a:defRPr/>
            </a:pPr>
            <a:r>
              <a:rPr lang="el-GR" sz="2800" dirty="0" smtClean="0">
                <a:solidFill>
                  <a:prstClr val="black"/>
                </a:solidFill>
                <a:cs typeface="Arial" charset="0"/>
              </a:rPr>
              <a:t>Τμήμα </a:t>
            </a:r>
            <a:r>
              <a:rPr lang="el-GR" sz="2800" dirty="0">
                <a:solidFill>
                  <a:prstClr val="black"/>
                </a:solidFill>
                <a:cs typeface="Arial" charset="0"/>
              </a:rPr>
              <a:t>Σχεδιασμού και Τεχνολογίας Ξύλου και Επίπλου</a:t>
            </a:r>
            <a:endParaRPr lang="en-US" sz="2800" b="1" dirty="0">
              <a:solidFill>
                <a:prstClr val="black"/>
              </a:solidFill>
              <a:cs typeface="Arial" charset="0"/>
            </a:endParaRPr>
          </a:p>
          <a:p>
            <a:pPr fontAlgn="auto">
              <a:spcAft>
                <a:spcPts val="0"/>
              </a:spcAft>
              <a:buFont typeface="Arial" panose="020B0604020202020204" pitchFamily="34" charset="0"/>
              <a:buNone/>
              <a:defRPr/>
            </a:pPr>
            <a:endParaRPr lang="el-GR" dirty="0"/>
          </a:p>
        </p:txBody>
      </p:sp>
      <p:pic>
        <p:nvPicPr>
          <p:cNvPr id="9" name="Εικόνα 2" descr=" Λογότυπο για Άδειες χρήσης Creative Commons, B Y, S A. ">
            <a:hlinkClick r:id="rId7" tooltip="Μετάβαση στην Άδεια Χρήσης"/>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52600" y="5943600"/>
            <a:ext cx="1690688" cy="591531"/>
          </a:xfrm>
          <a:prstGeom prst="rect">
            <a:avLst/>
          </a:prstGeom>
          <a:noFill/>
          <a:extLst>
            <a:ext uri="{909E8E84-426E-40DD-AFC4-6F175D3DCCD1}">
              <a14:hiddenFill xmlns:a14="http://schemas.microsoft.com/office/drawing/2010/main">
                <a:solidFill>
                  <a:srgbClr val="FFFFFF"/>
                </a:solidFill>
              </a14:hiddenFill>
            </a:ext>
          </a:extLst>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
            <a:hlinkClick r:id="rId9" tooltip="Μετάβαση σε www.edulll.gr"/>
          </p:cNvPr>
          <p:cNvPicPr>
            <a:picLocks noChangeAspect="1" noChangeArrowheads="1"/>
          </p:cNvPicPr>
          <p:nvPr/>
        </p:nvPicPr>
        <p:blipFill>
          <a:blip r:embed="rId10"/>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22327246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p:txBody>
          <a:bodyPr>
            <a:normAutofit/>
          </a:bodyPr>
          <a:lstStyle/>
          <a:p>
            <a:r>
              <a:rPr lang="el-GR" b="1" dirty="0" smtClean="0"/>
              <a:t>Πολυαιθυλένιο </a:t>
            </a:r>
            <a:r>
              <a:rPr lang="en-US" b="1" dirty="0" smtClean="0"/>
              <a:t>(</a:t>
            </a:r>
            <a:r>
              <a:rPr lang="en-US" b="1" dirty="0"/>
              <a:t>2</a:t>
            </a:r>
            <a:r>
              <a:rPr lang="en-US" b="1" dirty="0" smtClean="0"/>
              <a:t>/2)</a:t>
            </a:r>
            <a:endParaRPr lang="el-GR" b="1" dirty="0"/>
          </a:p>
        </p:txBody>
      </p:sp>
      <p:sp>
        <p:nvSpPr>
          <p:cNvPr id="3" name="Content Placeholder 2"/>
          <p:cNvSpPr>
            <a:spLocks noGrp="1"/>
          </p:cNvSpPr>
          <p:nvPr>
            <p:ph idx="1"/>
          </p:nvPr>
        </p:nvSpPr>
        <p:spPr>
          <a:xfrm>
            <a:off x="457200" y="1484784"/>
            <a:ext cx="8229600" cy="4641379"/>
          </a:xfrm>
        </p:spPr>
        <p:txBody>
          <a:bodyPr>
            <a:normAutofit fontScale="92500" lnSpcReduction="10000"/>
          </a:bodyPr>
          <a:lstStyle/>
          <a:p>
            <a:pPr marL="0" indent="0">
              <a:buNone/>
            </a:pPr>
            <a:r>
              <a:rPr lang="el-GR" altLang="el-GR" b="1" dirty="0" smtClean="0"/>
              <a:t>Ιδιότητες:</a:t>
            </a:r>
          </a:p>
          <a:p>
            <a:pPr marL="0" indent="0">
              <a:buNone/>
            </a:pPr>
            <a:r>
              <a:rPr lang="el-GR" sz="3100" dirty="0" smtClean="0"/>
              <a:t>Το </a:t>
            </a:r>
            <a:r>
              <a:rPr lang="el-GR" sz="3100" b="1" dirty="0"/>
              <a:t>ΗDPE</a:t>
            </a:r>
            <a:r>
              <a:rPr lang="el-GR" sz="3100" dirty="0"/>
              <a:t> παρουσιάζει τις εξής ιδιότητες: </a:t>
            </a:r>
          </a:p>
          <a:p>
            <a:r>
              <a:rPr lang="el-GR" sz="3100" dirty="0"/>
              <a:t>Έχει </a:t>
            </a:r>
            <a:r>
              <a:rPr lang="el-GR" sz="3100" dirty="0" err="1"/>
              <a:t>σ.τ</a:t>
            </a:r>
            <a:r>
              <a:rPr lang="el-GR" sz="3100" dirty="0"/>
              <a:t>. 135°C και πυκνότητα 0,95 έως 0,97</a:t>
            </a:r>
          </a:p>
          <a:p>
            <a:r>
              <a:rPr lang="el-GR" sz="3100" dirty="0"/>
              <a:t>Είναι σκληρό και άκαμπτο και με μεγαλύτερη αντοχή σε εφελκυσμό από τα LDPE</a:t>
            </a:r>
          </a:p>
          <a:p>
            <a:r>
              <a:rPr lang="el-GR" sz="3100" dirty="0"/>
              <a:t>Είναι μονωτικό, και πιο ανθεκτικό στα χημικά αντιδραστήρια από το LDPE</a:t>
            </a:r>
            <a:r>
              <a:rPr lang="el-GR" sz="3100" dirty="0" smtClean="0"/>
              <a:t>.</a:t>
            </a:r>
          </a:p>
          <a:p>
            <a:pPr marL="0" indent="0">
              <a:buNone/>
            </a:pPr>
            <a:endParaRPr lang="el-GR" sz="3100" dirty="0"/>
          </a:p>
          <a:p>
            <a:pPr marL="0" indent="0" algn="ctr">
              <a:buNone/>
              <a:defRPr/>
            </a:pPr>
            <a:r>
              <a:rPr lang="el-GR" sz="2800" b="1" dirty="0" smtClean="0">
                <a:latin typeface="Times New Roman"/>
                <a:cs typeface="Times New Roman"/>
              </a:rPr>
              <a:t>ΥΠΑΡΧΟΥΝ </a:t>
            </a:r>
            <a:r>
              <a:rPr lang="el-GR" sz="2800" b="1" dirty="0">
                <a:latin typeface="Times New Roman"/>
                <a:cs typeface="Times New Roman"/>
              </a:rPr>
              <a:t>ΕΠΙΣΗΣ ΚΑΙ ΤΑ ΜΕΣΗΣ </a:t>
            </a:r>
            <a:r>
              <a:rPr lang="el-GR" sz="2800" b="1" dirty="0" smtClean="0">
                <a:latin typeface="Times New Roman"/>
                <a:cs typeface="Times New Roman"/>
              </a:rPr>
              <a:t>&amp; ΥΠΕΡΥΨΗΛΗΣΠΥΚΝΟΤΗΤΑΣ</a:t>
            </a:r>
            <a:endParaRPr lang="el-GR" sz="2800" b="1" dirty="0"/>
          </a:p>
          <a:p>
            <a:endParaRPr lang="el-GR" sz="3100" dirty="0"/>
          </a:p>
          <a:p>
            <a:pPr marL="0" indent="0">
              <a:buNone/>
            </a:pPr>
            <a:endParaRPr lang="el-GR" sz="3100" dirty="0" smtClean="0"/>
          </a:p>
          <a:p>
            <a:pPr lvl="1"/>
            <a:endParaRPr lang="el-GR" dirty="0"/>
          </a:p>
        </p:txBody>
      </p:sp>
      <p:sp>
        <p:nvSpPr>
          <p:cNvPr id="2" name="Θέση υποσέλιδου 1" descr="."/>
          <p:cNvSpPr>
            <a:spLocks noGrp="1"/>
          </p:cNvSpPr>
          <p:nvPr>
            <p:ph type="ftr" sz="quarter" idx="11"/>
            <p:custDataLst>
              <p:tags r:id="rId2"/>
            </p:custDataLst>
          </p:nvPr>
        </p:nvSpPr>
        <p:spPr>
          <a:xfrm>
            <a:off x="1475656" y="6356350"/>
            <a:ext cx="5184576" cy="365125"/>
          </a:xfrm>
        </p:spPr>
        <p:txBody>
          <a:bodyPr/>
          <a:lstStyle/>
          <a:p>
            <a:r>
              <a:rPr lang="el-GR" sz="1400" dirty="0">
                <a:solidFill>
                  <a:schemeClr val="tx1"/>
                </a:solidFill>
              </a:rPr>
              <a:t>Θερμοπλαστικά - Θερμοσκληραινόμενα πολυμερή - Ρητίνες</a:t>
            </a:r>
            <a:endParaRPr lang="el-GR" sz="1400" dirty="0"/>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schemeClr val="tx1"/>
                </a:solidFill>
              </a:rPr>
              <a:t>10</a:t>
            </a:fld>
            <a:endParaRPr lang="el-GR" dirty="0">
              <a:solidFill>
                <a:schemeClr val="tx1"/>
              </a:solidFill>
            </a:endParaRPr>
          </a:p>
        </p:txBody>
      </p:sp>
    </p:spTree>
    <p:extLst>
      <p:ext uri="{BB962C8B-B14F-4D97-AF65-F5344CB8AC3E}">
        <p14:creationId xmlns:p14="http://schemas.microsoft.com/office/powerpoint/2010/main" val="2094904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p:txBody>
          <a:bodyPr>
            <a:normAutofit/>
          </a:bodyPr>
          <a:lstStyle/>
          <a:p>
            <a:r>
              <a:rPr lang="el-GR" b="1" dirty="0" err="1" smtClean="0"/>
              <a:t>Πολυστυρόλιο</a:t>
            </a:r>
            <a:r>
              <a:rPr lang="el-GR" b="1" dirty="0" smtClean="0"/>
              <a:t> </a:t>
            </a:r>
            <a:r>
              <a:rPr lang="en-US" b="1" dirty="0"/>
              <a:t>(PS)</a:t>
            </a:r>
            <a:endParaRPr lang="el-GR" b="1" dirty="0"/>
          </a:p>
        </p:txBody>
      </p:sp>
      <p:sp>
        <p:nvSpPr>
          <p:cNvPr id="3" name="Content Placeholder 2"/>
          <p:cNvSpPr>
            <a:spLocks noGrp="1"/>
          </p:cNvSpPr>
          <p:nvPr>
            <p:ph idx="1"/>
          </p:nvPr>
        </p:nvSpPr>
        <p:spPr>
          <a:xfrm>
            <a:off x="457200" y="1484784"/>
            <a:ext cx="8229600" cy="4824536"/>
          </a:xfrm>
        </p:spPr>
        <p:txBody>
          <a:bodyPr>
            <a:normAutofit fontScale="85000" lnSpcReduction="10000"/>
          </a:bodyPr>
          <a:lstStyle/>
          <a:p>
            <a:pPr marL="0" indent="0">
              <a:buNone/>
            </a:pPr>
            <a:r>
              <a:rPr lang="el-GR" altLang="el-GR" dirty="0"/>
              <a:t>Το  </a:t>
            </a:r>
            <a:r>
              <a:rPr lang="el-GR" altLang="el-GR" dirty="0" err="1"/>
              <a:t>πολυστυρόλιο</a:t>
            </a:r>
            <a:r>
              <a:rPr lang="el-GR" altLang="el-GR" dirty="0"/>
              <a:t> παρουσιάζει τα εξής: </a:t>
            </a:r>
          </a:p>
          <a:p>
            <a:r>
              <a:rPr lang="el-GR" altLang="el-GR" dirty="0"/>
              <a:t>Είναι διαφανές σαν το γυαλί και σκληρό</a:t>
            </a:r>
          </a:p>
          <a:p>
            <a:r>
              <a:rPr lang="el-GR" altLang="el-GR" dirty="0"/>
              <a:t>Αντέχει μέχρι τους 70°C</a:t>
            </a:r>
          </a:p>
          <a:p>
            <a:r>
              <a:rPr lang="el-GR" altLang="el-GR" dirty="0"/>
              <a:t>Ιδιαίτερα ανθεκτικό στην κάμψη και την κρούση</a:t>
            </a:r>
          </a:p>
          <a:p>
            <a:r>
              <a:rPr lang="el-GR" altLang="el-GR" dirty="0"/>
              <a:t>Χρωματίζεται εύκολα</a:t>
            </a:r>
          </a:p>
          <a:p>
            <a:r>
              <a:rPr lang="el-GR" altLang="el-GR" dirty="0"/>
              <a:t>Είναι ελαφρύ και κατά την επεξεργασία του μπορεί να κολληθεί, να συγκολληθεί και να στιλβωθεί</a:t>
            </a:r>
          </a:p>
          <a:p>
            <a:r>
              <a:rPr lang="el-GR" altLang="el-GR" dirty="0"/>
              <a:t>Μπορεί να γίνει αφρώδες</a:t>
            </a:r>
          </a:p>
          <a:p>
            <a:r>
              <a:rPr lang="el-GR" altLang="el-GR" dirty="0"/>
              <a:t>Είναι μονωτής του ηλεκτρικού ρεύματος</a:t>
            </a:r>
          </a:p>
          <a:p>
            <a:r>
              <a:rPr lang="el-GR" altLang="el-GR" dirty="0"/>
              <a:t>Είναι σχετικά αδρανές και δεν επηρεάζεται από τα περισσότερα αντιδραστήρια</a:t>
            </a:r>
            <a:endParaRPr lang="el-GR" sz="2800" dirty="0"/>
          </a:p>
          <a:p>
            <a:endParaRPr lang="el-GR" sz="3100" dirty="0"/>
          </a:p>
          <a:p>
            <a:pPr marL="0" indent="0">
              <a:buNone/>
            </a:pPr>
            <a:endParaRPr lang="el-GR" sz="3100" dirty="0" smtClean="0"/>
          </a:p>
          <a:p>
            <a:pPr lvl="1"/>
            <a:endParaRPr lang="el-GR" dirty="0"/>
          </a:p>
        </p:txBody>
      </p:sp>
      <p:sp>
        <p:nvSpPr>
          <p:cNvPr id="2" name="Θέση υποσέλιδου 1" descr="."/>
          <p:cNvSpPr>
            <a:spLocks noGrp="1"/>
          </p:cNvSpPr>
          <p:nvPr>
            <p:ph type="ftr" sz="quarter" idx="11"/>
            <p:custDataLst>
              <p:tags r:id="rId2"/>
            </p:custDataLst>
          </p:nvPr>
        </p:nvSpPr>
        <p:spPr>
          <a:xfrm>
            <a:off x="2339752" y="6356350"/>
            <a:ext cx="4824536" cy="365125"/>
          </a:xfrm>
        </p:spPr>
        <p:txBody>
          <a:bodyPr/>
          <a:lstStyle/>
          <a:p>
            <a:r>
              <a:rPr lang="el-GR" sz="1400" dirty="0">
                <a:solidFill>
                  <a:schemeClr val="tx1"/>
                </a:solidFill>
              </a:rPr>
              <a:t>Θερμοπλαστικά - Θερμοσκληραινόμενα πολυμερή - Ρητίνες</a:t>
            </a:r>
            <a:endParaRPr lang="el-GR" sz="1400" dirty="0"/>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schemeClr val="tx1"/>
                </a:solidFill>
              </a:rPr>
              <a:t>11</a:t>
            </a:fld>
            <a:endParaRPr lang="el-GR" dirty="0">
              <a:solidFill>
                <a:schemeClr val="tx1"/>
              </a:solidFill>
            </a:endParaRPr>
          </a:p>
        </p:txBody>
      </p:sp>
    </p:spTree>
    <p:extLst>
      <p:ext uri="{BB962C8B-B14F-4D97-AF65-F5344CB8AC3E}">
        <p14:creationId xmlns:p14="http://schemas.microsoft.com/office/powerpoint/2010/main" val="23159496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p:txBody>
          <a:bodyPr>
            <a:normAutofit/>
          </a:bodyPr>
          <a:lstStyle/>
          <a:p>
            <a:r>
              <a:rPr lang="el-GR" b="1" dirty="0" err="1" smtClean="0"/>
              <a:t>Πολυαμίδια</a:t>
            </a:r>
            <a:r>
              <a:rPr lang="el-GR" b="1" dirty="0" smtClean="0"/>
              <a:t> (</a:t>
            </a:r>
            <a:r>
              <a:rPr lang="en-US" b="1" dirty="0" smtClean="0"/>
              <a:t>PA) – N</a:t>
            </a:r>
            <a:r>
              <a:rPr lang="el-GR" b="1" dirty="0" err="1"/>
              <a:t>ά</a:t>
            </a:r>
            <a:r>
              <a:rPr lang="el-GR" b="1" dirty="0" err="1" smtClean="0"/>
              <a:t>ϋλον</a:t>
            </a:r>
            <a:endParaRPr lang="el-GR" b="1" dirty="0"/>
          </a:p>
        </p:txBody>
      </p:sp>
      <p:sp>
        <p:nvSpPr>
          <p:cNvPr id="3" name="Content Placeholder 2"/>
          <p:cNvSpPr>
            <a:spLocks noGrp="1"/>
          </p:cNvSpPr>
          <p:nvPr>
            <p:ph idx="1"/>
          </p:nvPr>
        </p:nvSpPr>
        <p:spPr>
          <a:xfrm>
            <a:off x="457200" y="1484784"/>
            <a:ext cx="8229600" cy="4824536"/>
          </a:xfrm>
        </p:spPr>
        <p:txBody>
          <a:bodyPr>
            <a:normAutofit fontScale="70000" lnSpcReduction="20000"/>
          </a:bodyPr>
          <a:lstStyle/>
          <a:p>
            <a:pPr marL="0" indent="0">
              <a:buNone/>
            </a:pPr>
            <a:r>
              <a:rPr lang="el-GR" altLang="el-GR" dirty="0"/>
              <a:t>Προέρχονται από </a:t>
            </a:r>
            <a:r>
              <a:rPr lang="el-GR" altLang="el-GR" dirty="0" err="1"/>
              <a:t>πολυσυμπύκνωση</a:t>
            </a:r>
            <a:r>
              <a:rPr lang="el-GR" altLang="el-GR" dirty="0"/>
              <a:t> από οργανικές ενώσεις </a:t>
            </a:r>
          </a:p>
          <a:p>
            <a:pPr marL="0" indent="0">
              <a:buNone/>
            </a:pPr>
            <a:r>
              <a:rPr lang="el-GR" altLang="el-GR" dirty="0"/>
              <a:t>και </a:t>
            </a:r>
            <a:r>
              <a:rPr lang="el-GR" altLang="el-GR" dirty="0" err="1"/>
              <a:t>αμινομάδων</a:t>
            </a:r>
            <a:r>
              <a:rPr lang="el-GR" altLang="el-GR" dirty="0"/>
              <a:t>. </a:t>
            </a:r>
            <a:endParaRPr lang="el-GR" altLang="el-GR" dirty="0" smtClean="0"/>
          </a:p>
          <a:p>
            <a:pPr marL="0" indent="0">
              <a:buNone/>
            </a:pPr>
            <a:endParaRPr lang="el-GR" altLang="el-GR" dirty="0"/>
          </a:p>
          <a:p>
            <a:pPr marL="0" indent="0">
              <a:buNone/>
            </a:pPr>
            <a:r>
              <a:rPr lang="el-GR" altLang="el-GR" b="1" dirty="0"/>
              <a:t>Ιδιότητες </a:t>
            </a:r>
          </a:p>
          <a:p>
            <a:r>
              <a:rPr lang="el-GR" altLang="el-GR" dirty="0"/>
              <a:t>Είναι λευκά στο χρώμα</a:t>
            </a:r>
          </a:p>
          <a:p>
            <a:r>
              <a:rPr lang="el-GR" altLang="el-GR" dirty="0"/>
              <a:t>Έχουν επιφάνεια λεία σκληρή, ανθεκτική στη φθορά που απορροφά την ηλιακή ακτινοβολία και τις ταλαντώσεις. </a:t>
            </a:r>
          </a:p>
          <a:p>
            <a:r>
              <a:rPr lang="el-GR" altLang="el-GR" dirty="0"/>
              <a:t>Αντέχουν στο βράσιμο, τα διαλυτικά μέσα, τα χημικά αντιδραστήρια, (εκτός των οξέων και των αλκαλικών διαλυμάτων)</a:t>
            </a:r>
          </a:p>
          <a:p>
            <a:r>
              <a:rPr lang="el-GR" altLang="el-GR" dirty="0"/>
              <a:t>Μπορούν να επεξεργαστούν εύκολα</a:t>
            </a:r>
          </a:p>
          <a:p>
            <a:pPr marL="0" indent="0">
              <a:buNone/>
            </a:pPr>
            <a:endParaRPr lang="el-GR" altLang="el-GR" b="1" dirty="0" smtClean="0"/>
          </a:p>
          <a:p>
            <a:pPr marL="0" indent="0">
              <a:buNone/>
            </a:pPr>
            <a:r>
              <a:rPr lang="el-GR" altLang="el-GR" b="1" dirty="0" smtClean="0"/>
              <a:t>Χρήσεις</a:t>
            </a:r>
            <a:endParaRPr lang="el-GR" altLang="el-GR" b="1" dirty="0"/>
          </a:p>
          <a:p>
            <a:pPr marL="0" indent="0">
              <a:buNone/>
            </a:pPr>
            <a:r>
              <a:rPr lang="el-GR" altLang="el-GR" dirty="0" smtClean="0"/>
              <a:t>Χρησιμοποιούνται </a:t>
            </a:r>
            <a:r>
              <a:rPr lang="el-GR" altLang="el-GR" dirty="0"/>
              <a:t>για εξαρτήματα επίπλων υψηλής μηχανικής καταπόνησης (σύρτες πορτών, ολισθητήρες </a:t>
            </a:r>
            <a:r>
              <a:rPr lang="el-GR" altLang="el-GR" dirty="0" smtClean="0"/>
              <a:t>συρόμενων </a:t>
            </a:r>
            <a:r>
              <a:rPr lang="el-GR" altLang="el-GR" dirty="0"/>
              <a:t>πορτών, μεντεσέδες, εξαρτήματα κλειδαριών)</a:t>
            </a:r>
            <a:endParaRPr lang="el-GR" sz="2800" dirty="0"/>
          </a:p>
          <a:p>
            <a:endParaRPr lang="el-GR" sz="3100" dirty="0"/>
          </a:p>
          <a:p>
            <a:pPr marL="0" indent="0">
              <a:buNone/>
            </a:pPr>
            <a:endParaRPr lang="el-GR" sz="3100" dirty="0" smtClean="0"/>
          </a:p>
          <a:p>
            <a:pPr lvl="1"/>
            <a:endParaRPr lang="el-GR" dirty="0"/>
          </a:p>
        </p:txBody>
      </p:sp>
      <p:sp>
        <p:nvSpPr>
          <p:cNvPr id="2" name="Θέση υποσέλιδου 1" descr="."/>
          <p:cNvSpPr>
            <a:spLocks noGrp="1"/>
          </p:cNvSpPr>
          <p:nvPr>
            <p:ph type="ftr" sz="quarter" idx="11"/>
            <p:custDataLst>
              <p:tags r:id="rId2"/>
            </p:custDataLst>
          </p:nvPr>
        </p:nvSpPr>
        <p:spPr>
          <a:xfrm>
            <a:off x="2195736" y="6356350"/>
            <a:ext cx="5040560" cy="365125"/>
          </a:xfrm>
        </p:spPr>
        <p:txBody>
          <a:bodyPr/>
          <a:lstStyle/>
          <a:p>
            <a:r>
              <a:rPr lang="el-GR" sz="1400" dirty="0">
                <a:solidFill>
                  <a:schemeClr val="tx1"/>
                </a:solidFill>
              </a:rPr>
              <a:t>Θερμοπλαστικά - Θερμοσκληραινόμενα πολυμερή - Ρητίνες</a:t>
            </a:r>
            <a:endParaRPr lang="el-GR" sz="1400" dirty="0"/>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schemeClr val="tx1"/>
                </a:solidFill>
              </a:rPr>
              <a:t>12</a:t>
            </a:fld>
            <a:endParaRPr lang="el-GR" dirty="0">
              <a:solidFill>
                <a:schemeClr val="tx1"/>
              </a:solidFill>
            </a:endParaRPr>
          </a:p>
        </p:txBody>
      </p:sp>
    </p:spTree>
    <p:extLst>
      <p:ext uri="{BB962C8B-B14F-4D97-AF65-F5344CB8AC3E}">
        <p14:creationId xmlns:p14="http://schemas.microsoft.com/office/powerpoint/2010/main" val="27645464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p:txBody>
          <a:bodyPr>
            <a:normAutofit fontScale="90000"/>
          </a:bodyPr>
          <a:lstStyle/>
          <a:p>
            <a:r>
              <a:rPr lang="el-GR" b="1" dirty="0" err="1" smtClean="0"/>
              <a:t>Πολυμεθακρυλικός</a:t>
            </a:r>
            <a:r>
              <a:rPr lang="el-GR" b="1" dirty="0" smtClean="0"/>
              <a:t> </a:t>
            </a:r>
            <a:r>
              <a:rPr lang="el-GR" b="1" dirty="0" err="1" smtClean="0"/>
              <a:t>μεθυλεστέρας</a:t>
            </a:r>
            <a:r>
              <a:rPr lang="el-GR" b="1" dirty="0" smtClean="0"/>
              <a:t> (</a:t>
            </a:r>
            <a:r>
              <a:rPr lang="en-US" b="1" dirty="0" smtClean="0"/>
              <a:t>PMMA) </a:t>
            </a:r>
            <a:r>
              <a:rPr lang="el-GR" b="1" dirty="0" smtClean="0"/>
              <a:t>ή ακρυλικό γυαλί</a:t>
            </a:r>
            <a:endParaRPr lang="el-GR" b="1" dirty="0"/>
          </a:p>
        </p:txBody>
      </p:sp>
      <p:sp>
        <p:nvSpPr>
          <p:cNvPr id="3" name="Content Placeholder 2"/>
          <p:cNvSpPr>
            <a:spLocks noGrp="1"/>
          </p:cNvSpPr>
          <p:nvPr>
            <p:ph idx="1"/>
          </p:nvPr>
        </p:nvSpPr>
        <p:spPr>
          <a:xfrm>
            <a:off x="457200" y="1628800"/>
            <a:ext cx="8229600" cy="4680520"/>
          </a:xfrm>
        </p:spPr>
        <p:txBody>
          <a:bodyPr>
            <a:noAutofit/>
          </a:bodyPr>
          <a:lstStyle/>
          <a:p>
            <a:pPr marL="0" indent="0">
              <a:buNone/>
            </a:pPr>
            <a:r>
              <a:rPr lang="el-GR" altLang="el-GR" sz="2300" dirty="0"/>
              <a:t>Η εμπορική του ονομασία λέγεται </a:t>
            </a:r>
            <a:r>
              <a:rPr lang="el-GR" altLang="el-GR" sz="2300" dirty="0" err="1"/>
              <a:t>Plexiglas</a:t>
            </a:r>
            <a:r>
              <a:rPr lang="el-GR" altLang="el-GR" sz="2300" dirty="0"/>
              <a:t> ή </a:t>
            </a:r>
            <a:r>
              <a:rPr lang="el-GR" altLang="el-GR" sz="2300" dirty="0" err="1"/>
              <a:t>plexidur</a:t>
            </a:r>
            <a:r>
              <a:rPr lang="el-GR" altLang="el-GR" sz="2300" dirty="0"/>
              <a:t>. </a:t>
            </a:r>
            <a:endParaRPr lang="el-GR" altLang="el-GR" sz="2300" dirty="0" smtClean="0"/>
          </a:p>
          <a:p>
            <a:pPr marL="0" indent="0">
              <a:buNone/>
            </a:pPr>
            <a:r>
              <a:rPr lang="el-GR" altLang="el-GR" sz="2300" b="1" dirty="0" smtClean="0"/>
              <a:t>Ιδιότητες</a:t>
            </a:r>
            <a:endParaRPr lang="el-GR" altLang="el-GR" sz="2300" dirty="0"/>
          </a:p>
          <a:p>
            <a:r>
              <a:rPr lang="el-GR" altLang="el-GR" sz="2300" dirty="0"/>
              <a:t>Είναι διαφανές σαν το γυαλί και πολύ γυαλιστερό. </a:t>
            </a:r>
          </a:p>
          <a:p>
            <a:r>
              <a:rPr lang="el-GR" altLang="el-GR" sz="2300" dirty="0"/>
              <a:t>Είναι σκληρό άθραυστο και αρκετά σκληρό σε κτυπήματα και φως</a:t>
            </a:r>
          </a:p>
          <a:p>
            <a:r>
              <a:rPr lang="el-GR" altLang="el-GR" sz="2300" dirty="0"/>
              <a:t>Είναι ελαφρύτερο από το κοινό γυαλί λιγότερο εύθραυστο αλλά και πιο ευαίσθητο στα ξυσίματα</a:t>
            </a:r>
          </a:p>
          <a:p>
            <a:r>
              <a:rPr lang="el-GR" altLang="el-GR" sz="2300" dirty="0"/>
              <a:t>Επηρεάζεται από διαλυτικά μέσα, αλλά όχι από οξέα ή αλκαλικά διαλύματα.</a:t>
            </a:r>
          </a:p>
          <a:p>
            <a:pPr marL="0" indent="0">
              <a:buNone/>
            </a:pPr>
            <a:r>
              <a:rPr lang="el-GR" altLang="el-GR" sz="2300" b="1" dirty="0" smtClean="0"/>
              <a:t>Χρήσεις</a:t>
            </a:r>
            <a:endParaRPr lang="el-GR" altLang="el-GR" sz="2300" b="1" dirty="0"/>
          </a:p>
          <a:p>
            <a:pPr marL="0" indent="0">
              <a:buNone/>
            </a:pPr>
            <a:r>
              <a:rPr lang="el-GR" altLang="el-GR" sz="2300" dirty="0"/>
              <a:t>Σαν προστατευτικό κάλυμμα, διακοσμητικές ράβδους κλπ.</a:t>
            </a:r>
          </a:p>
          <a:p>
            <a:pPr marL="0" indent="0">
              <a:buNone/>
            </a:pPr>
            <a:endParaRPr lang="el-GR" sz="2300" dirty="0"/>
          </a:p>
          <a:p>
            <a:endParaRPr lang="el-GR" sz="2300" dirty="0"/>
          </a:p>
          <a:p>
            <a:pPr marL="0" indent="0">
              <a:buNone/>
            </a:pPr>
            <a:endParaRPr lang="el-GR" sz="2300" dirty="0" smtClean="0"/>
          </a:p>
          <a:p>
            <a:pPr lvl="1"/>
            <a:endParaRPr lang="el-GR" sz="2300" dirty="0"/>
          </a:p>
        </p:txBody>
      </p:sp>
      <p:pic>
        <p:nvPicPr>
          <p:cNvPr id="7" name="Εικόνα 1" descr="Εικονίδιο μετάβασης στα Περιεχόμενα.">
            <a:hlinkClick r:id="rId7" action="ppaction://hlinksldjump" tooltip="Επιστροφή στα Περιεχόμενα"/>
          </p:cNvPr>
          <p:cNvPicPr>
            <a:picLocks noChangeAspect="1"/>
          </p:cNvPicPr>
          <p:nvPr/>
        </p:nvPicPr>
        <p:blipFill>
          <a:blip r:embed="rId8">
            <a:extLst>
              <a:ext uri="{BEBA8EAE-BF5A-486C-A8C5-ECC9F3942E4B}">
                <a14:imgProps xmlns:a14="http://schemas.microsoft.com/office/drawing/2010/main">
                  <a14:imgLayer r:embed="rId9">
                    <a14:imgEffect>
                      <a14:sharpenSoften amount="100000"/>
                    </a14:imgEffect>
                  </a14:imgLayer>
                </a14:imgProps>
              </a:ext>
              <a:ext uri="{28A0092B-C50C-407E-A947-70E740481C1C}">
                <a14:useLocalDpi xmlns:a14="http://schemas.microsoft.com/office/drawing/2010/main" val="0"/>
              </a:ext>
            </a:extLst>
          </a:blip>
          <a:stretch>
            <a:fillRect/>
          </a:stretch>
        </p:blipFill>
        <p:spPr>
          <a:xfrm>
            <a:off x="395536" y="6093296"/>
            <a:ext cx="576065" cy="651438"/>
          </a:xfrm>
          <a:prstGeom prst="rect">
            <a:avLst/>
          </a:prstGeom>
          <a:scene3d>
            <a:camera prst="isometricOffAxis1Right"/>
            <a:lightRig rig="threePt" dir="t"/>
          </a:scene3d>
        </p:spPr>
      </p:pic>
      <p:sp>
        <p:nvSpPr>
          <p:cNvPr id="2" name="Θέση υποσέλιδου 1" descr="."/>
          <p:cNvSpPr>
            <a:spLocks noGrp="1"/>
          </p:cNvSpPr>
          <p:nvPr>
            <p:ph type="ftr" sz="quarter" idx="11"/>
            <p:custDataLst>
              <p:tags r:id="rId3"/>
            </p:custDataLst>
          </p:nvPr>
        </p:nvSpPr>
        <p:spPr>
          <a:xfrm>
            <a:off x="1979712" y="6356350"/>
            <a:ext cx="5328592" cy="365125"/>
          </a:xfrm>
        </p:spPr>
        <p:txBody>
          <a:bodyPr/>
          <a:lstStyle/>
          <a:p>
            <a:r>
              <a:rPr lang="el-GR" sz="1400" dirty="0">
                <a:solidFill>
                  <a:schemeClr val="tx1"/>
                </a:solidFill>
              </a:rPr>
              <a:t>Θερμοπλαστικά - Θερμοσκληραινόμενα πολυμερή - Ρητίνες</a:t>
            </a:r>
            <a:endParaRPr lang="el-GR" sz="1400" dirty="0"/>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schemeClr val="tx1"/>
                </a:solidFill>
              </a:rPr>
              <a:t>13</a:t>
            </a:fld>
            <a:endParaRPr lang="el-GR" dirty="0">
              <a:solidFill>
                <a:schemeClr val="tx1"/>
              </a:solidFill>
            </a:endParaRPr>
          </a:p>
        </p:txBody>
      </p:sp>
    </p:spTree>
    <p:custDataLst>
      <p:tags r:id="rId1"/>
    </p:custDataLst>
    <p:extLst>
      <p:ext uri="{BB962C8B-B14F-4D97-AF65-F5344CB8AC3E}">
        <p14:creationId xmlns:p14="http://schemas.microsoft.com/office/powerpoint/2010/main" val="24083777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p:txBody>
          <a:bodyPr>
            <a:normAutofit/>
          </a:bodyPr>
          <a:lstStyle/>
          <a:p>
            <a:r>
              <a:rPr lang="el-GR" b="1" dirty="0" err="1" smtClean="0"/>
              <a:t>Πολυανθρακικά</a:t>
            </a:r>
            <a:r>
              <a:rPr lang="el-GR" b="1" dirty="0" smtClean="0"/>
              <a:t> </a:t>
            </a:r>
            <a:r>
              <a:rPr lang="el-GR" b="1" dirty="0"/>
              <a:t>(</a:t>
            </a:r>
            <a:r>
              <a:rPr lang="en-US" b="1" dirty="0"/>
              <a:t>PC)</a:t>
            </a:r>
            <a:endParaRPr lang="el-GR" b="1" dirty="0"/>
          </a:p>
        </p:txBody>
      </p:sp>
      <p:sp>
        <p:nvSpPr>
          <p:cNvPr id="3" name="Content Placeholder 2"/>
          <p:cNvSpPr>
            <a:spLocks noGrp="1"/>
          </p:cNvSpPr>
          <p:nvPr>
            <p:ph idx="1"/>
          </p:nvPr>
        </p:nvSpPr>
        <p:spPr>
          <a:xfrm>
            <a:off x="457200" y="1196752"/>
            <a:ext cx="8229600" cy="5112568"/>
          </a:xfrm>
        </p:spPr>
        <p:txBody>
          <a:bodyPr>
            <a:noAutofit/>
          </a:bodyPr>
          <a:lstStyle/>
          <a:p>
            <a:pPr marL="0" indent="0">
              <a:buNone/>
            </a:pPr>
            <a:r>
              <a:rPr lang="el-GR" altLang="el-GR" sz="2300" b="1" dirty="0" smtClean="0"/>
              <a:t>Ιδιότητες</a:t>
            </a:r>
            <a:endParaRPr lang="el-GR" altLang="el-GR" sz="2300" dirty="0"/>
          </a:p>
          <a:p>
            <a:r>
              <a:rPr lang="el-GR" altLang="el-GR" sz="2300" dirty="0"/>
              <a:t>Είναι διαφανή σαν το γυαλί με επιφανειακή λάμψη</a:t>
            </a:r>
          </a:p>
          <a:p>
            <a:r>
              <a:rPr lang="el-GR" altLang="el-GR" sz="2300" dirty="0"/>
              <a:t>Είναι ελαστικά και ιδιαίτερα ανθεκτικά στην κρούση</a:t>
            </a:r>
          </a:p>
          <a:p>
            <a:r>
              <a:rPr lang="el-GR" altLang="el-GR" sz="2300" dirty="0"/>
              <a:t>Αντέχουν σε χημικά αντιδραστήρια εκτός των αλκαλικών διαλυμάτων</a:t>
            </a:r>
          </a:p>
          <a:p>
            <a:r>
              <a:rPr lang="el-GR" altLang="el-GR" sz="2300" dirty="0"/>
              <a:t>Αντέχουν στις καιρικές συνθήκες και είναι δύσκολα </a:t>
            </a:r>
            <a:r>
              <a:rPr lang="el-GR" altLang="el-GR" sz="2300" dirty="0" smtClean="0"/>
              <a:t>αναφλέξιμα.</a:t>
            </a:r>
            <a:endParaRPr lang="el-GR" altLang="el-GR" sz="2300" dirty="0"/>
          </a:p>
          <a:p>
            <a:pPr marL="0" indent="0">
              <a:buNone/>
            </a:pPr>
            <a:r>
              <a:rPr lang="el-GR" altLang="el-GR" sz="2300" b="1" dirty="0" smtClean="0"/>
              <a:t>Χρήσεις</a:t>
            </a:r>
            <a:endParaRPr lang="el-GR" altLang="el-GR" sz="2300" b="1" dirty="0"/>
          </a:p>
          <a:p>
            <a:pPr marL="0" indent="0">
              <a:buNone/>
            </a:pPr>
            <a:r>
              <a:rPr lang="el-GR" altLang="el-GR" sz="2300" dirty="0"/>
              <a:t>Χρησιμοποιούνται ,λόγω της αντοχής στα χτυπήματα, για εξαρτήματα επίπλων, φανάρια κυκλοφορίας, περιβλήματα οικιακών συσκευών. Επίσης λόγω της διαφάνειας παράλληλα με την αντοχή τους σε τηλεφωνικούς θαλάμους, σαν υαλοπίνακες κιγκλιδωμάτων, σε αθλητικές εγκαταστάσεις και άθραυστα προστατευτικά περιβλήματα ταμείων.</a:t>
            </a:r>
            <a:endParaRPr lang="el-GR" sz="2300" dirty="0"/>
          </a:p>
          <a:p>
            <a:endParaRPr lang="el-GR" sz="2300" dirty="0"/>
          </a:p>
          <a:p>
            <a:pPr marL="0" indent="0">
              <a:buNone/>
            </a:pPr>
            <a:endParaRPr lang="el-GR" sz="2300" dirty="0" smtClean="0"/>
          </a:p>
          <a:p>
            <a:pPr lvl="1"/>
            <a:endParaRPr lang="el-GR" sz="2300" dirty="0"/>
          </a:p>
        </p:txBody>
      </p:sp>
      <p:sp>
        <p:nvSpPr>
          <p:cNvPr id="2" name="Θέση υποσέλιδου 1" descr="."/>
          <p:cNvSpPr>
            <a:spLocks noGrp="1"/>
          </p:cNvSpPr>
          <p:nvPr>
            <p:ph type="ftr" sz="quarter" idx="11"/>
            <p:custDataLst>
              <p:tags r:id="rId2"/>
            </p:custDataLst>
          </p:nvPr>
        </p:nvSpPr>
        <p:spPr>
          <a:xfrm>
            <a:off x="1763688" y="6356350"/>
            <a:ext cx="5112568" cy="365125"/>
          </a:xfrm>
        </p:spPr>
        <p:txBody>
          <a:bodyPr/>
          <a:lstStyle/>
          <a:p>
            <a:r>
              <a:rPr lang="el-GR" sz="1400" dirty="0">
                <a:solidFill>
                  <a:schemeClr val="tx1"/>
                </a:solidFill>
              </a:rPr>
              <a:t>Θερμοπλαστικά - Θερμοσκληραινόμενα πολυμερή - Ρητίνες</a:t>
            </a:r>
            <a:endParaRPr lang="el-GR" sz="1400" dirty="0"/>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schemeClr val="tx1"/>
                </a:solidFill>
              </a:rPr>
              <a:t>14</a:t>
            </a:fld>
            <a:endParaRPr lang="el-GR" dirty="0">
              <a:solidFill>
                <a:schemeClr val="tx1"/>
              </a:solidFill>
            </a:endParaRPr>
          </a:p>
        </p:txBody>
      </p:sp>
    </p:spTree>
    <p:extLst>
      <p:ext uri="{BB962C8B-B14F-4D97-AF65-F5344CB8AC3E}">
        <p14:creationId xmlns:p14="http://schemas.microsoft.com/office/powerpoint/2010/main" val="38898977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p:txBody>
          <a:bodyPr>
            <a:normAutofit/>
          </a:bodyPr>
          <a:lstStyle/>
          <a:p>
            <a:r>
              <a:rPr lang="el-GR" b="1" dirty="0" err="1" smtClean="0"/>
              <a:t>Πολυβινυλοχλωρίδιο</a:t>
            </a:r>
            <a:r>
              <a:rPr lang="el-GR" b="1" dirty="0" smtClean="0"/>
              <a:t> (</a:t>
            </a:r>
            <a:r>
              <a:rPr lang="en-US" b="1" dirty="0" smtClean="0"/>
              <a:t>PVC)</a:t>
            </a:r>
            <a:r>
              <a:rPr lang="el-GR" b="1" dirty="0" smtClean="0"/>
              <a:t> </a:t>
            </a:r>
            <a:r>
              <a:rPr lang="en-US" b="1" dirty="0"/>
              <a:t>(</a:t>
            </a:r>
            <a:r>
              <a:rPr lang="en-US" b="1" dirty="0" smtClean="0"/>
              <a:t>1/2)</a:t>
            </a:r>
            <a:endParaRPr lang="el-GR" b="1" dirty="0"/>
          </a:p>
        </p:txBody>
      </p:sp>
      <p:sp>
        <p:nvSpPr>
          <p:cNvPr id="3" name="Content Placeholder 2"/>
          <p:cNvSpPr>
            <a:spLocks noGrp="1"/>
          </p:cNvSpPr>
          <p:nvPr>
            <p:ph idx="1"/>
          </p:nvPr>
        </p:nvSpPr>
        <p:spPr>
          <a:xfrm>
            <a:off x="457200" y="1196752"/>
            <a:ext cx="8229600" cy="5112568"/>
          </a:xfrm>
        </p:spPr>
        <p:txBody>
          <a:bodyPr>
            <a:noAutofit/>
          </a:bodyPr>
          <a:lstStyle/>
          <a:p>
            <a:pPr marL="0" indent="0">
              <a:buNone/>
            </a:pPr>
            <a:r>
              <a:rPr lang="el-GR" altLang="el-GR" sz="2300" dirty="0"/>
              <a:t>Προϊόν πολυμερισμού  του </a:t>
            </a:r>
            <a:r>
              <a:rPr lang="el-GR" altLang="el-GR" sz="2300" dirty="0" err="1"/>
              <a:t>χλωροαιθενίου</a:t>
            </a:r>
            <a:r>
              <a:rPr lang="el-GR" altLang="el-GR" sz="2300" dirty="0"/>
              <a:t>. </a:t>
            </a:r>
            <a:endParaRPr lang="en-US" altLang="el-GR" sz="2300" dirty="0" smtClean="0"/>
          </a:p>
          <a:p>
            <a:pPr marL="0" indent="0">
              <a:buNone/>
            </a:pPr>
            <a:r>
              <a:rPr lang="el-GR" altLang="el-GR" sz="2300" dirty="0" smtClean="0"/>
              <a:t> - Το </a:t>
            </a:r>
            <a:r>
              <a:rPr lang="el-GR" altLang="el-GR" sz="2300" dirty="0"/>
              <a:t>αρχικό προϊόν είναι το </a:t>
            </a:r>
            <a:r>
              <a:rPr lang="el-GR" altLang="el-GR" sz="2300" b="1" dirty="0"/>
              <a:t>σκληρό PVC</a:t>
            </a:r>
            <a:r>
              <a:rPr lang="el-GR" altLang="el-GR" sz="2300" dirty="0" smtClean="0"/>
              <a:t>.  </a:t>
            </a:r>
            <a:endParaRPr lang="en-US" altLang="el-GR" sz="2300" dirty="0" smtClean="0"/>
          </a:p>
          <a:p>
            <a:pPr marL="0" indent="0">
              <a:buNone/>
            </a:pPr>
            <a:r>
              <a:rPr lang="el-GR" altLang="el-GR" sz="2300" dirty="0" smtClean="0"/>
              <a:t> - Το σκληρό </a:t>
            </a:r>
            <a:r>
              <a:rPr lang="en-US" altLang="el-GR" sz="2300" dirty="0" smtClean="0"/>
              <a:t>PVC </a:t>
            </a:r>
            <a:r>
              <a:rPr lang="el-GR" altLang="el-GR" sz="2300" dirty="0" smtClean="0"/>
              <a:t> </a:t>
            </a:r>
            <a:r>
              <a:rPr lang="el-GR" altLang="el-GR" sz="2300" dirty="0"/>
              <a:t>με μίξη με πρόσθετα δίνει το </a:t>
            </a:r>
            <a:r>
              <a:rPr lang="el-GR" altLang="el-GR" sz="2300" b="1" dirty="0"/>
              <a:t>Μαλακό PVC</a:t>
            </a:r>
            <a:r>
              <a:rPr lang="el-GR" altLang="el-GR" sz="2300" dirty="0" smtClean="0"/>
              <a:t>.</a:t>
            </a:r>
            <a:endParaRPr lang="el-GR" altLang="el-GR" sz="2300" dirty="0"/>
          </a:p>
          <a:p>
            <a:pPr marL="0" indent="0">
              <a:buNone/>
            </a:pPr>
            <a:endParaRPr lang="en-US" sz="2300" dirty="0" smtClean="0"/>
          </a:p>
          <a:p>
            <a:pPr marL="0" indent="0">
              <a:buNone/>
            </a:pPr>
            <a:r>
              <a:rPr lang="el-GR" altLang="el-GR" sz="2300" b="1" dirty="0" smtClean="0"/>
              <a:t>Ιδιότητες του Σκληρού PVC</a:t>
            </a:r>
          </a:p>
          <a:p>
            <a:r>
              <a:rPr lang="el-GR" sz="2300" dirty="0"/>
              <a:t>Μέχρι τους 85°C είναι σκληρό, πάνω από αυτή γίνεται ελαστικό και στους 165°C είναι πλαστικά μαλακό.</a:t>
            </a:r>
          </a:p>
          <a:p>
            <a:r>
              <a:rPr lang="el-GR" sz="2300" dirty="0"/>
              <a:t>Ανθεκτικό σε χημικά </a:t>
            </a:r>
          </a:p>
          <a:p>
            <a:r>
              <a:rPr lang="el-GR" sz="2300" dirty="0"/>
              <a:t>Επεξεργάζεται εύκολα</a:t>
            </a:r>
          </a:p>
          <a:p>
            <a:r>
              <a:rPr lang="el-GR" sz="2300" dirty="0"/>
              <a:t>Όταν είναι θερμό μορφοποιείται εύκολα</a:t>
            </a:r>
          </a:p>
          <a:p>
            <a:pPr marL="0" indent="0">
              <a:buNone/>
            </a:pPr>
            <a:endParaRPr lang="el-GR" sz="2300" dirty="0" smtClean="0"/>
          </a:p>
          <a:p>
            <a:pPr marL="0" indent="0">
              <a:buNone/>
            </a:pPr>
            <a:endParaRPr lang="el-GR" sz="2300" dirty="0" smtClean="0"/>
          </a:p>
          <a:p>
            <a:pPr lvl="1"/>
            <a:endParaRPr lang="el-GR" sz="2300" dirty="0"/>
          </a:p>
        </p:txBody>
      </p:sp>
      <p:sp>
        <p:nvSpPr>
          <p:cNvPr id="2" name="Θέση υποσέλιδου 1" descr="."/>
          <p:cNvSpPr>
            <a:spLocks noGrp="1"/>
          </p:cNvSpPr>
          <p:nvPr>
            <p:ph type="ftr" sz="quarter" idx="11"/>
            <p:custDataLst>
              <p:tags r:id="rId2"/>
            </p:custDataLst>
          </p:nvPr>
        </p:nvSpPr>
        <p:spPr>
          <a:xfrm>
            <a:off x="1907704" y="6356350"/>
            <a:ext cx="5256584" cy="365125"/>
          </a:xfrm>
        </p:spPr>
        <p:txBody>
          <a:bodyPr/>
          <a:lstStyle/>
          <a:p>
            <a:r>
              <a:rPr lang="el-GR" sz="1400" dirty="0">
                <a:solidFill>
                  <a:schemeClr val="tx1"/>
                </a:solidFill>
              </a:rPr>
              <a:t>Θερμοπλαστικά - Θερμοσκληραινόμενα πολυμερή - Ρητίνες</a:t>
            </a:r>
            <a:endParaRPr lang="el-GR" sz="1400" dirty="0"/>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schemeClr val="tx1"/>
                </a:solidFill>
              </a:rPr>
              <a:t>15</a:t>
            </a:fld>
            <a:endParaRPr lang="el-GR" dirty="0">
              <a:solidFill>
                <a:schemeClr val="tx1"/>
              </a:solidFill>
            </a:endParaRPr>
          </a:p>
        </p:txBody>
      </p:sp>
    </p:spTree>
    <p:extLst>
      <p:ext uri="{BB962C8B-B14F-4D97-AF65-F5344CB8AC3E}">
        <p14:creationId xmlns:p14="http://schemas.microsoft.com/office/powerpoint/2010/main" val="3568493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p:txBody>
          <a:bodyPr>
            <a:normAutofit/>
          </a:bodyPr>
          <a:lstStyle/>
          <a:p>
            <a:r>
              <a:rPr lang="el-GR" b="1" dirty="0" err="1" smtClean="0"/>
              <a:t>Πολυβινυλοχλωρίδιο</a:t>
            </a:r>
            <a:r>
              <a:rPr lang="el-GR" b="1" dirty="0" smtClean="0"/>
              <a:t> (</a:t>
            </a:r>
            <a:r>
              <a:rPr lang="en-US" b="1" dirty="0" smtClean="0"/>
              <a:t>PVC)</a:t>
            </a:r>
            <a:r>
              <a:rPr lang="el-GR" b="1" dirty="0" smtClean="0"/>
              <a:t> </a:t>
            </a:r>
            <a:r>
              <a:rPr lang="en-US" b="1" dirty="0" smtClean="0"/>
              <a:t>(</a:t>
            </a:r>
            <a:r>
              <a:rPr lang="en-US" b="1" dirty="0"/>
              <a:t>2</a:t>
            </a:r>
            <a:r>
              <a:rPr lang="en-US" b="1" dirty="0" smtClean="0"/>
              <a:t>/2)</a:t>
            </a:r>
            <a:endParaRPr lang="el-GR" b="1" dirty="0"/>
          </a:p>
        </p:txBody>
      </p:sp>
      <p:sp>
        <p:nvSpPr>
          <p:cNvPr id="3" name="Content Placeholder 2"/>
          <p:cNvSpPr>
            <a:spLocks noGrp="1"/>
          </p:cNvSpPr>
          <p:nvPr>
            <p:ph idx="1"/>
          </p:nvPr>
        </p:nvSpPr>
        <p:spPr>
          <a:xfrm>
            <a:off x="457200" y="1196752"/>
            <a:ext cx="8229600" cy="5112568"/>
          </a:xfrm>
        </p:spPr>
        <p:txBody>
          <a:bodyPr>
            <a:noAutofit/>
          </a:bodyPr>
          <a:lstStyle/>
          <a:p>
            <a:pPr marL="0" indent="0">
              <a:buNone/>
            </a:pPr>
            <a:r>
              <a:rPr lang="el-GR" altLang="el-GR" sz="2300" dirty="0" smtClean="0"/>
              <a:t>Το σκληρό </a:t>
            </a:r>
            <a:r>
              <a:rPr lang="en-US" altLang="el-GR" sz="2300" dirty="0" smtClean="0"/>
              <a:t>PVC </a:t>
            </a:r>
            <a:r>
              <a:rPr lang="el-GR" altLang="el-GR" sz="2300" dirty="0" smtClean="0"/>
              <a:t> </a:t>
            </a:r>
            <a:r>
              <a:rPr lang="el-GR" altLang="el-GR" sz="2300" dirty="0"/>
              <a:t>με μίξη με πρόσθετα δίνει το </a:t>
            </a:r>
            <a:r>
              <a:rPr lang="el-GR" altLang="el-GR" sz="2300" b="1" dirty="0"/>
              <a:t>Μαλακό PVC</a:t>
            </a:r>
            <a:r>
              <a:rPr lang="el-GR" altLang="el-GR" sz="2300" dirty="0" smtClean="0"/>
              <a:t>.</a:t>
            </a:r>
            <a:endParaRPr lang="el-GR" altLang="el-GR" sz="2300" dirty="0"/>
          </a:p>
          <a:p>
            <a:pPr marL="0" indent="0">
              <a:buNone/>
            </a:pPr>
            <a:endParaRPr lang="en-US" sz="2300" dirty="0" smtClean="0"/>
          </a:p>
          <a:p>
            <a:pPr marL="0" indent="0">
              <a:buNone/>
            </a:pPr>
            <a:r>
              <a:rPr lang="el-GR" altLang="el-GR" sz="2300" b="1" dirty="0"/>
              <a:t>Ιδιότητες του </a:t>
            </a:r>
            <a:r>
              <a:rPr lang="el-GR" altLang="el-GR" sz="2300" b="1" dirty="0" smtClean="0"/>
              <a:t>Μαλακού PVC</a:t>
            </a:r>
          </a:p>
          <a:p>
            <a:r>
              <a:rPr lang="el-GR" altLang="el-GR" sz="2300" dirty="0" smtClean="0"/>
              <a:t>Σε </a:t>
            </a:r>
            <a:r>
              <a:rPr lang="el-GR" altLang="el-GR" sz="2300" dirty="0"/>
              <a:t>μεγάλες περιεκτικότητες προσθέτων (μαλακτικών) είναι ελαστικό έως τους -20 °C και αντέχει έως τους 40°C</a:t>
            </a:r>
          </a:p>
          <a:p>
            <a:endParaRPr lang="el-GR" altLang="el-GR" sz="2300" dirty="0" smtClean="0"/>
          </a:p>
          <a:p>
            <a:r>
              <a:rPr lang="el-GR" altLang="el-GR" sz="2300" dirty="0" smtClean="0"/>
              <a:t>Επεξεργάζεται </a:t>
            </a:r>
            <a:r>
              <a:rPr lang="el-GR" altLang="el-GR" sz="2300" dirty="0"/>
              <a:t>εύκολα</a:t>
            </a:r>
          </a:p>
        </p:txBody>
      </p:sp>
      <p:pic>
        <p:nvPicPr>
          <p:cNvPr id="7" name="Εικόνα 1" descr="Εικονίδιο μετάβασης στα Περιεχόμενα.">
            <a:hlinkClick r:id="rId7" action="ppaction://hlinksldjump" tooltip="Επιστροφή στα Περιεχόμενα"/>
          </p:cNvPr>
          <p:cNvPicPr>
            <a:picLocks noChangeAspect="1"/>
          </p:cNvPicPr>
          <p:nvPr/>
        </p:nvPicPr>
        <p:blipFill>
          <a:blip r:embed="rId8">
            <a:extLst>
              <a:ext uri="{BEBA8EAE-BF5A-486C-A8C5-ECC9F3942E4B}">
                <a14:imgProps xmlns:a14="http://schemas.microsoft.com/office/drawing/2010/main">
                  <a14:imgLayer r:embed="rId9">
                    <a14:imgEffect>
                      <a14:sharpenSoften amount="100000"/>
                    </a14:imgEffect>
                  </a14:imgLayer>
                </a14:imgProps>
              </a:ext>
              <a:ext uri="{28A0092B-C50C-407E-A947-70E740481C1C}">
                <a14:useLocalDpi xmlns:a14="http://schemas.microsoft.com/office/drawing/2010/main" val="0"/>
              </a:ext>
            </a:extLst>
          </a:blip>
          <a:stretch>
            <a:fillRect/>
          </a:stretch>
        </p:blipFill>
        <p:spPr>
          <a:xfrm>
            <a:off x="395536" y="6093296"/>
            <a:ext cx="576065" cy="651438"/>
          </a:xfrm>
          <a:prstGeom prst="rect">
            <a:avLst/>
          </a:prstGeom>
          <a:scene3d>
            <a:camera prst="isometricOffAxis1Right"/>
            <a:lightRig rig="threePt" dir="t"/>
          </a:scene3d>
        </p:spPr>
      </p:pic>
      <p:sp>
        <p:nvSpPr>
          <p:cNvPr id="2" name="Θέση υποσέλιδου 1" descr="."/>
          <p:cNvSpPr>
            <a:spLocks noGrp="1"/>
          </p:cNvSpPr>
          <p:nvPr>
            <p:ph type="ftr" sz="quarter" idx="11"/>
            <p:custDataLst>
              <p:tags r:id="rId3"/>
            </p:custDataLst>
          </p:nvPr>
        </p:nvSpPr>
        <p:spPr>
          <a:xfrm>
            <a:off x="2051720" y="6356350"/>
            <a:ext cx="4824536" cy="365125"/>
          </a:xfrm>
        </p:spPr>
        <p:txBody>
          <a:bodyPr/>
          <a:lstStyle/>
          <a:p>
            <a:r>
              <a:rPr lang="el-GR" sz="1400" dirty="0">
                <a:solidFill>
                  <a:schemeClr val="tx1"/>
                </a:solidFill>
              </a:rPr>
              <a:t>Θερμοπλαστικά - Θερμοσκληραινόμενα πολυμερή - Ρητίνες</a:t>
            </a:r>
            <a:endParaRPr lang="el-GR" sz="1400" dirty="0"/>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schemeClr val="tx1"/>
                </a:solidFill>
              </a:rPr>
              <a:t>16</a:t>
            </a:fld>
            <a:endParaRPr lang="el-GR" dirty="0">
              <a:solidFill>
                <a:schemeClr val="tx1"/>
              </a:solidFill>
            </a:endParaRPr>
          </a:p>
        </p:txBody>
      </p:sp>
    </p:spTree>
    <p:custDataLst>
      <p:tags r:id="rId1"/>
    </p:custDataLst>
    <p:extLst>
      <p:ext uri="{BB962C8B-B14F-4D97-AF65-F5344CB8AC3E}">
        <p14:creationId xmlns:p14="http://schemas.microsoft.com/office/powerpoint/2010/main" val="23044584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p:txBody>
          <a:bodyPr>
            <a:normAutofit fontScale="90000"/>
          </a:bodyPr>
          <a:lstStyle/>
          <a:p>
            <a:r>
              <a:rPr lang="el-GR" b="1" dirty="0" smtClean="0"/>
              <a:t>Θερμοσκληραινόμενα Πολυμερή </a:t>
            </a:r>
            <a:r>
              <a:rPr lang="en-US" b="1" dirty="0"/>
              <a:t>(</a:t>
            </a:r>
            <a:r>
              <a:rPr lang="en-US" b="1" dirty="0" smtClean="0"/>
              <a:t>1/2)</a:t>
            </a:r>
            <a:endParaRPr lang="el-GR" b="1" dirty="0"/>
          </a:p>
        </p:txBody>
      </p:sp>
      <p:sp>
        <p:nvSpPr>
          <p:cNvPr id="3" name="Content Placeholder 2"/>
          <p:cNvSpPr>
            <a:spLocks noGrp="1"/>
          </p:cNvSpPr>
          <p:nvPr>
            <p:ph idx="1"/>
          </p:nvPr>
        </p:nvSpPr>
        <p:spPr>
          <a:xfrm>
            <a:off x="457200" y="1484784"/>
            <a:ext cx="8229600" cy="4824536"/>
          </a:xfrm>
        </p:spPr>
        <p:txBody>
          <a:bodyPr>
            <a:noAutofit/>
          </a:bodyPr>
          <a:lstStyle/>
          <a:p>
            <a:pPr marL="0" indent="0">
              <a:buNone/>
            </a:pPr>
            <a:r>
              <a:rPr lang="el-GR" altLang="el-GR" sz="2800" dirty="0"/>
              <a:t>Τα πολυμερή αυτά κατά την ανάμειξη των συστατικών τους, </a:t>
            </a:r>
            <a:r>
              <a:rPr lang="el-GR" altLang="el-GR" sz="2800" b="1" dirty="0"/>
              <a:t>σκληραίνουν</a:t>
            </a:r>
            <a:r>
              <a:rPr lang="el-GR" altLang="el-GR" sz="2800" dirty="0"/>
              <a:t> και </a:t>
            </a:r>
            <a:r>
              <a:rPr lang="el-GR" altLang="el-GR" sz="2800" b="1" dirty="0"/>
              <a:t>μορφοποιούνται</a:t>
            </a:r>
            <a:r>
              <a:rPr lang="el-GR" altLang="el-GR" sz="2800" dirty="0"/>
              <a:t> με </a:t>
            </a:r>
            <a:r>
              <a:rPr lang="el-GR" altLang="el-GR" sz="2800" b="1" dirty="0"/>
              <a:t>μη αντιστρεπτό τρόπο</a:t>
            </a:r>
            <a:r>
              <a:rPr lang="el-GR" altLang="el-GR" sz="2800" dirty="0"/>
              <a:t>. </a:t>
            </a:r>
            <a:endParaRPr lang="el-GR" altLang="el-GR" sz="2800" dirty="0" smtClean="0"/>
          </a:p>
          <a:p>
            <a:pPr marL="0" indent="0">
              <a:buNone/>
            </a:pPr>
            <a:r>
              <a:rPr lang="el-GR" altLang="el-GR" sz="2800" dirty="0" smtClean="0"/>
              <a:t>Η </a:t>
            </a:r>
            <a:r>
              <a:rPr lang="el-GR" altLang="el-GR" sz="2800" dirty="0"/>
              <a:t>δομή τους είναι </a:t>
            </a:r>
            <a:r>
              <a:rPr lang="el-GR" altLang="el-GR" sz="2800" b="1" dirty="0"/>
              <a:t>τρισδιάστατη ή δυσδιάστατη</a:t>
            </a:r>
            <a:r>
              <a:rPr lang="el-GR" altLang="el-GR" sz="2800" dirty="0"/>
              <a:t>, αλλά και δικτυωτή. </a:t>
            </a:r>
            <a:endParaRPr lang="el-GR" altLang="el-GR" sz="2800" dirty="0" smtClean="0"/>
          </a:p>
          <a:p>
            <a:pPr marL="0" indent="0">
              <a:buNone/>
            </a:pPr>
            <a:r>
              <a:rPr lang="el-GR" altLang="el-GR" sz="2800" dirty="0" smtClean="0"/>
              <a:t>Τα </a:t>
            </a:r>
            <a:r>
              <a:rPr lang="el-GR" altLang="el-GR" sz="2800" dirty="0"/>
              <a:t>μονομερή είναι συνήθως μικρού μοριακού βάρους. </a:t>
            </a:r>
            <a:endParaRPr lang="el-GR" altLang="el-GR" sz="2800" dirty="0" smtClean="0"/>
          </a:p>
          <a:p>
            <a:pPr marL="0" indent="0">
              <a:buNone/>
            </a:pPr>
            <a:r>
              <a:rPr lang="el-GR" altLang="el-GR" sz="2800" dirty="0" smtClean="0"/>
              <a:t>Δεν </a:t>
            </a:r>
            <a:r>
              <a:rPr lang="el-GR" altLang="el-GR" sz="2800" dirty="0"/>
              <a:t>επιδέχονται περαιτέρω μορφοποίηση (είναι άμορφα) γιατί με αυξανόμενη θέρμανση το πολυμερές δεν τήκεται λόγω της δικτυωτής κατανομής των </a:t>
            </a:r>
            <a:r>
              <a:rPr lang="el-GR" altLang="el-GR" sz="2800" dirty="0" err="1"/>
              <a:t>μακρομορίων</a:t>
            </a:r>
            <a:r>
              <a:rPr lang="el-GR" altLang="el-GR" sz="2800" dirty="0"/>
              <a:t>. </a:t>
            </a:r>
          </a:p>
          <a:p>
            <a:endParaRPr lang="el-GR" altLang="el-GR" sz="2800" dirty="0"/>
          </a:p>
        </p:txBody>
      </p:sp>
      <p:sp>
        <p:nvSpPr>
          <p:cNvPr id="2" name="Θέση υποσέλιδου 1" descr="."/>
          <p:cNvSpPr>
            <a:spLocks noGrp="1"/>
          </p:cNvSpPr>
          <p:nvPr>
            <p:ph type="ftr" sz="quarter" idx="11"/>
            <p:custDataLst>
              <p:tags r:id="rId2"/>
            </p:custDataLst>
          </p:nvPr>
        </p:nvSpPr>
        <p:spPr>
          <a:xfrm>
            <a:off x="2051720" y="6356350"/>
            <a:ext cx="5040560" cy="365125"/>
          </a:xfrm>
        </p:spPr>
        <p:txBody>
          <a:bodyPr/>
          <a:lstStyle/>
          <a:p>
            <a:r>
              <a:rPr lang="el-GR" sz="1400" dirty="0">
                <a:solidFill>
                  <a:schemeClr val="tx1"/>
                </a:solidFill>
              </a:rPr>
              <a:t>Θερμοπλαστικά - Θερμοσκληραινόμενα πολυμερή - Ρητίνες</a:t>
            </a:r>
            <a:endParaRPr lang="el-GR" sz="1400" dirty="0"/>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schemeClr val="tx1"/>
                </a:solidFill>
              </a:rPr>
              <a:t>17</a:t>
            </a:fld>
            <a:endParaRPr lang="el-GR" dirty="0">
              <a:solidFill>
                <a:schemeClr val="tx1"/>
              </a:solidFill>
            </a:endParaRPr>
          </a:p>
        </p:txBody>
      </p:sp>
    </p:spTree>
    <p:extLst>
      <p:ext uri="{BB962C8B-B14F-4D97-AF65-F5344CB8AC3E}">
        <p14:creationId xmlns:p14="http://schemas.microsoft.com/office/powerpoint/2010/main" val="35943778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p:txBody>
          <a:bodyPr>
            <a:normAutofit fontScale="90000"/>
          </a:bodyPr>
          <a:lstStyle/>
          <a:p>
            <a:r>
              <a:rPr lang="el-GR" b="1" dirty="0" smtClean="0"/>
              <a:t>Θερμοσκληραινόμενα Πολυμερή </a:t>
            </a:r>
            <a:r>
              <a:rPr lang="en-US" b="1" dirty="0" smtClean="0"/>
              <a:t>(</a:t>
            </a:r>
            <a:r>
              <a:rPr lang="en-US" b="1" dirty="0"/>
              <a:t>2</a:t>
            </a:r>
            <a:r>
              <a:rPr lang="en-US" b="1" dirty="0" smtClean="0"/>
              <a:t>/2)</a:t>
            </a:r>
            <a:endParaRPr lang="el-GR" b="1" dirty="0"/>
          </a:p>
        </p:txBody>
      </p:sp>
      <p:sp>
        <p:nvSpPr>
          <p:cNvPr id="8" name="Text Placeholder 7"/>
          <p:cNvSpPr>
            <a:spLocks noGrp="1"/>
          </p:cNvSpPr>
          <p:nvPr>
            <p:ph type="body" idx="1"/>
          </p:nvPr>
        </p:nvSpPr>
        <p:spPr/>
        <p:txBody>
          <a:bodyPr/>
          <a:lstStyle/>
          <a:p>
            <a:r>
              <a:rPr lang="el-GR" dirty="0" smtClean="0"/>
              <a:t>Πολυμερές</a:t>
            </a:r>
            <a:endParaRPr lang="el-GR" dirty="0"/>
          </a:p>
        </p:txBody>
      </p:sp>
      <p:sp>
        <p:nvSpPr>
          <p:cNvPr id="9" name="Content Placeholder 8"/>
          <p:cNvSpPr>
            <a:spLocks noGrp="1"/>
          </p:cNvSpPr>
          <p:nvPr>
            <p:ph sz="half" idx="2"/>
          </p:nvPr>
        </p:nvSpPr>
        <p:spPr/>
        <p:txBody>
          <a:bodyPr/>
          <a:lstStyle/>
          <a:p>
            <a:r>
              <a:rPr lang="el-GR" dirty="0" err="1"/>
              <a:t>Εποξειδική</a:t>
            </a:r>
            <a:r>
              <a:rPr lang="el-GR" dirty="0"/>
              <a:t> Ρητίνη </a:t>
            </a:r>
            <a:r>
              <a:rPr lang="el-GR" dirty="0" smtClean="0"/>
              <a:t>	</a:t>
            </a:r>
          </a:p>
          <a:p>
            <a:pPr marL="0" indent="0">
              <a:buNone/>
            </a:pPr>
            <a:endParaRPr lang="el-GR" dirty="0" smtClean="0"/>
          </a:p>
          <a:p>
            <a:r>
              <a:rPr lang="el-GR" altLang="el-GR" dirty="0" smtClean="0"/>
              <a:t>Πολυεστέρας</a:t>
            </a:r>
          </a:p>
          <a:p>
            <a:endParaRPr lang="el-GR" dirty="0"/>
          </a:p>
          <a:p>
            <a:r>
              <a:rPr lang="el-GR" dirty="0" err="1"/>
              <a:t>Φαινολοπλάστες</a:t>
            </a:r>
            <a:r>
              <a:rPr lang="el-GR" dirty="0"/>
              <a:t> ή </a:t>
            </a:r>
            <a:r>
              <a:rPr lang="el-GR" dirty="0" smtClean="0"/>
              <a:t>Βακελίτες</a:t>
            </a:r>
          </a:p>
          <a:p>
            <a:endParaRPr lang="el-GR" dirty="0"/>
          </a:p>
          <a:p>
            <a:r>
              <a:rPr lang="el-GR" dirty="0"/>
              <a:t> </a:t>
            </a:r>
            <a:r>
              <a:rPr lang="el-GR" dirty="0" err="1"/>
              <a:t>Πολυμ</a:t>
            </a:r>
            <a:r>
              <a:rPr lang="el-GR" dirty="0"/>
              <a:t>. </a:t>
            </a:r>
            <a:r>
              <a:rPr lang="el-GR" dirty="0" err="1"/>
              <a:t>Φορμ</a:t>
            </a:r>
            <a:r>
              <a:rPr lang="el-GR" dirty="0"/>
              <a:t>/</a:t>
            </a:r>
            <a:r>
              <a:rPr lang="el-GR" dirty="0" err="1"/>
              <a:t>δης</a:t>
            </a:r>
            <a:r>
              <a:rPr lang="el-GR" dirty="0"/>
              <a:t> </a:t>
            </a:r>
            <a:r>
              <a:rPr lang="el-GR" dirty="0" smtClean="0"/>
              <a:t>και </a:t>
            </a:r>
            <a:r>
              <a:rPr lang="el-GR" dirty="0"/>
              <a:t>μελαμίνης</a:t>
            </a:r>
          </a:p>
        </p:txBody>
      </p:sp>
      <p:sp>
        <p:nvSpPr>
          <p:cNvPr id="10" name="Text Placeholder 9"/>
          <p:cNvSpPr>
            <a:spLocks noGrp="1"/>
          </p:cNvSpPr>
          <p:nvPr>
            <p:ph type="body" sz="quarter" idx="3"/>
          </p:nvPr>
        </p:nvSpPr>
        <p:spPr/>
        <p:txBody>
          <a:bodyPr/>
          <a:lstStyle/>
          <a:p>
            <a:r>
              <a:rPr lang="el-GR" dirty="0" smtClean="0"/>
              <a:t>Χρήσεις</a:t>
            </a:r>
            <a:endParaRPr lang="el-GR" dirty="0"/>
          </a:p>
        </p:txBody>
      </p:sp>
      <p:sp>
        <p:nvSpPr>
          <p:cNvPr id="12" name="Content Placeholder 11"/>
          <p:cNvSpPr>
            <a:spLocks noGrp="1"/>
          </p:cNvSpPr>
          <p:nvPr>
            <p:ph sz="quarter" idx="4"/>
          </p:nvPr>
        </p:nvSpPr>
        <p:spPr>
          <a:xfrm>
            <a:off x="3707904" y="2174875"/>
            <a:ext cx="5328593" cy="3951288"/>
          </a:xfrm>
        </p:spPr>
        <p:txBody>
          <a:bodyPr/>
          <a:lstStyle/>
          <a:p>
            <a:r>
              <a:rPr lang="el-GR" altLang="el-GR" dirty="0" smtClean="0"/>
              <a:t>Συστατικό </a:t>
            </a:r>
            <a:r>
              <a:rPr lang="el-GR" altLang="el-GR" dirty="0"/>
              <a:t>για κόλλες </a:t>
            </a:r>
            <a:endParaRPr lang="el-GR" altLang="el-GR" dirty="0" smtClean="0"/>
          </a:p>
          <a:p>
            <a:endParaRPr lang="el-GR" dirty="0" smtClean="0"/>
          </a:p>
          <a:p>
            <a:r>
              <a:rPr lang="el-GR" dirty="0" err="1" smtClean="0"/>
              <a:t>Πολυουρεθάνη</a:t>
            </a:r>
            <a:r>
              <a:rPr lang="el-GR" sz="2000" dirty="0" smtClean="0"/>
              <a:t> </a:t>
            </a:r>
            <a:r>
              <a:rPr lang="el-GR" sz="2000" dirty="0"/>
              <a:t>(Κόλλες, </a:t>
            </a:r>
            <a:r>
              <a:rPr lang="el-GR" sz="2000" dirty="0" smtClean="0"/>
              <a:t>συνθετικά </a:t>
            </a:r>
            <a:r>
              <a:rPr lang="el-GR" sz="2000" dirty="0"/>
              <a:t>υλικά</a:t>
            </a:r>
            <a:r>
              <a:rPr lang="el-GR" sz="2000" dirty="0" smtClean="0"/>
              <a:t>)</a:t>
            </a:r>
          </a:p>
          <a:p>
            <a:endParaRPr lang="el-GR" dirty="0" smtClean="0"/>
          </a:p>
          <a:p>
            <a:r>
              <a:rPr lang="el-GR" dirty="0" smtClean="0"/>
              <a:t>Δάπεδα </a:t>
            </a:r>
            <a:r>
              <a:rPr lang="el-GR" dirty="0"/>
              <a:t>αντοχής, </a:t>
            </a:r>
            <a:r>
              <a:rPr lang="el-GR" dirty="0" smtClean="0"/>
              <a:t>ηλεκτρολογικές                                       </a:t>
            </a:r>
            <a:r>
              <a:rPr lang="el-GR" dirty="0"/>
              <a:t>εφαρμογές</a:t>
            </a:r>
          </a:p>
          <a:p>
            <a:endParaRPr lang="el-GR" dirty="0" smtClean="0"/>
          </a:p>
          <a:p>
            <a:r>
              <a:rPr lang="el-GR" dirty="0"/>
              <a:t>Διαφανή, μικρές </a:t>
            </a:r>
            <a:r>
              <a:rPr lang="el-GR" dirty="0" err="1"/>
              <a:t>μηχαν</a:t>
            </a:r>
            <a:r>
              <a:rPr lang="el-GR" dirty="0"/>
              <a:t>. ιδιότητες</a:t>
            </a:r>
          </a:p>
          <a:p>
            <a:pPr marL="0" indent="0">
              <a:buNone/>
            </a:pPr>
            <a:endParaRPr lang="el-GR" dirty="0" smtClean="0"/>
          </a:p>
        </p:txBody>
      </p:sp>
      <p:sp>
        <p:nvSpPr>
          <p:cNvPr id="2" name="Θέση υποσέλιδου 1" descr="."/>
          <p:cNvSpPr>
            <a:spLocks noGrp="1"/>
          </p:cNvSpPr>
          <p:nvPr>
            <p:ph type="ftr" sz="quarter" idx="11"/>
            <p:custDataLst>
              <p:tags r:id="rId2"/>
            </p:custDataLst>
          </p:nvPr>
        </p:nvSpPr>
        <p:spPr>
          <a:xfrm>
            <a:off x="2339752" y="6356350"/>
            <a:ext cx="4968552" cy="365125"/>
          </a:xfrm>
        </p:spPr>
        <p:txBody>
          <a:bodyPr/>
          <a:lstStyle/>
          <a:p>
            <a:r>
              <a:rPr lang="el-GR" sz="1400" dirty="0">
                <a:solidFill>
                  <a:schemeClr val="tx1"/>
                </a:solidFill>
              </a:rPr>
              <a:t>Θερμοπλαστικά - Θερμοσκληραινόμενα πολυμερή - Ρητίνες</a:t>
            </a:r>
            <a:endParaRPr lang="el-GR" sz="1400" dirty="0"/>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schemeClr val="tx1"/>
                </a:solidFill>
              </a:rPr>
              <a:t>18</a:t>
            </a:fld>
            <a:endParaRPr lang="el-GR" dirty="0">
              <a:solidFill>
                <a:schemeClr val="tx1"/>
              </a:solidFill>
            </a:endParaRPr>
          </a:p>
        </p:txBody>
      </p:sp>
    </p:spTree>
    <p:extLst>
      <p:ext uri="{BB962C8B-B14F-4D97-AF65-F5344CB8AC3E}">
        <p14:creationId xmlns:p14="http://schemas.microsoft.com/office/powerpoint/2010/main" val="19693092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p:txBody>
          <a:bodyPr>
            <a:normAutofit/>
          </a:bodyPr>
          <a:lstStyle/>
          <a:p>
            <a:r>
              <a:rPr lang="el-GR" b="1" dirty="0" smtClean="0"/>
              <a:t>Πολυεστέρες</a:t>
            </a:r>
            <a:endParaRPr lang="el-GR" b="1" dirty="0"/>
          </a:p>
        </p:txBody>
      </p:sp>
      <p:sp>
        <p:nvSpPr>
          <p:cNvPr id="3" name="Content Placeholder 2"/>
          <p:cNvSpPr>
            <a:spLocks noGrp="1"/>
          </p:cNvSpPr>
          <p:nvPr>
            <p:ph idx="1"/>
          </p:nvPr>
        </p:nvSpPr>
        <p:spPr>
          <a:xfrm>
            <a:off x="457200" y="1196752"/>
            <a:ext cx="8229600" cy="5112568"/>
          </a:xfrm>
        </p:spPr>
        <p:txBody>
          <a:bodyPr>
            <a:noAutofit/>
          </a:bodyPr>
          <a:lstStyle/>
          <a:p>
            <a:pPr marL="0" indent="0">
              <a:buNone/>
            </a:pPr>
            <a:r>
              <a:rPr lang="el-GR" altLang="el-GR" sz="2800" dirty="0"/>
              <a:t>Λέγονται συνήθως </a:t>
            </a:r>
            <a:r>
              <a:rPr lang="el-GR" altLang="el-GR" sz="2800" b="1" dirty="0"/>
              <a:t>πολυεστερικές ρητίνες</a:t>
            </a:r>
            <a:r>
              <a:rPr lang="el-GR" altLang="el-GR" sz="2800" dirty="0"/>
              <a:t> που διακρίνονται σε </a:t>
            </a:r>
            <a:r>
              <a:rPr lang="el-GR" altLang="el-GR" sz="2800" b="1" dirty="0"/>
              <a:t>κορεσμένες και ακόρεστες</a:t>
            </a:r>
            <a:r>
              <a:rPr lang="el-GR" altLang="el-GR" sz="2800" dirty="0"/>
              <a:t>. </a:t>
            </a:r>
          </a:p>
          <a:p>
            <a:pPr marL="0" indent="0">
              <a:buNone/>
            </a:pPr>
            <a:endParaRPr lang="el-GR" altLang="el-GR" sz="2800" dirty="0" smtClean="0"/>
          </a:p>
          <a:p>
            <a:pPr marL="0" indent="0">
              <a:buNone/>
            </a:pPr>
            <a:r>
              <a:rPr lang="el-GR" altLang="el-GR" sz="2800" b="1" dirty="0" smtClean="0"/>
              <a:t>Εφαρμογές </a:t>
            </a:r>
            <a:endParaRPr lang="el-GR" altLang="el-GR" sz="2800" b="1" dirty="0"/>
          </a:p>
          <a:p>
            <a:r>
              <a:rPr lang="el-GR" altLang="el-GR" sz="2800" dirty="0"/>
              <a:t> Χρήση σε επιχρίσματα (</a:t>
            </a:r>
            <a:r>
              <a:rPr lang="el-GR" altLang="el-GR" sz="2800" dirty="0" err="1"/>
              <a:t>βερνικοχρώματα</a:t>
            </a:r>
            <a:r>
              <a:rPr lang="el-GR" altLang="el-GR" sz="2800" dirty="0"/>
              <a:t>, βερνίκια,   λάκκες), πολυεστερικές μιμήσεις μαρμάρων.</a:t>
            </a:r>
          </a:p>
          <a:p>
            <a:r>
              <a:rPr lang="el-GR" altLang="el-GR" sz="2800" dirty="0"/>
              <a:t> Χρήση πολυεστερικών στόκων (</a:t>
            </a:r>
            <a:r>
              <a:rPr lang="el-GR" altLang="el-GR" sz="2800" dirty="0" err="1"/>
              <a:t>σιδηρόστοκους</a:t>
            </a:r>
            <a:r>
              <a:rPr lang="el-GR" altLang="el-GR" sz="2800" dirty="0"/>
              <a:t>,  </a:t>
            </a:r>
            <a:r>
              <a:rPr lang="el-GR" altLang="el-GR" sz="2800" dirty="0" err="1"/>
              <a:t>μαρμαρόστοκους</a:t>
            </a:r>
            <a:r>
              <a:rPr lang="el-GR" altLang="el-GR" sz="2800" dirty="0"/>
              <a:t>)</a:t>
            </a:r>
          </a:p>
          <a:p>
            <a:r>
              <a:rPr lang="el-GR" altLang="el-GR" sz="2800" dirty="0"/>
              <a:t>Ενισχυμένες </a:t>
            </a:r>
            <a:r>
              <a:rPr lang="el-GR" altLang="el-GR" sz="2800" dirty="0" err="1"/>
              <a:t>πολυστρωματικές</a:t>
            </a:r>
            <a:r>
              <a:rPr lang="el-GR" altLang="el-GR" sz="2800" dirty="0"/>
              <a:t> κατασκευές σε σκάφη αναψυχής, είδη μπάνιου κλπ. </a:t>
            </a:r>
          </a:p>
          <a:p>
            <a:endParaRPr lang="el-GR" altLang="el-GR" sz="2800" dirty="0"/>
          </a:p>
        </p:txBody>
      </p:sp>
      <p:sp>
        <p:nvSpPr>
          <p:cNvPr id="2" name="Θέση υποσέλιδου 1" descr="."/>
          <p:cNvSpPr>
            <a:spLocks noGrp="1"/>
          </p:cNvSpPr>
          <p:nvPr>
            <p:ph type="ftr" sz="quarter" idx="11"/>
            <p:custDataLst>
              <p:tags r:id="rId2"/>
            </p:custDataLst>
          </p:nvPr>
        </p:nvSpPr>
        <p:spPr>
          <a:xfrm>
            <a:off x="2339752" y="6356350"/>
            <a:ext cx="4608512" cy="365125"/>
          </a:xfrm>
        </p:spPr>
        <p:txBody>
          <a:bodyPr/>
          <a:lstStyle/>
          <a:p>
            <a:r>
              <a:rPr lang="el-GR" sz="1400" dirty="0">
                <a:solidFill>
                  <a:schemeClr val="tx1"/>
                </a:solidFill>
              </a:rPr>
              <a:t>Θερμοπλαστικά - Θερμοσκληραινόμενα πολυμερή - Ρητίνες</a:t>
            </a:r>
            <a:endParaRPr lang="el-GR" sz="1400" dirty="0"/>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schemeClr val="tx1"/>
                </a:solidFill>
              </a:rPr>
              <a:t>19</a:t>
            </a:fld>
            <a:endParaRPr lang="el-GR" dirty="0">
              <a:solidFill>
                <a:schemeClr val="tx1"/>
              </a:solidFill>
            </a:endParaRPr>
          </a:p>
        </p:txBody>
      </p:sp>
    </p:spTree>
    <p:extLst>
      <p:ext uri="{BB962C8B-B14F-4D97-AF65-F5344CB8AC3E}">
        <p14:creationId xmlns:p14="http://schemas.microsoft.com/office/powerpoint/2010/main" val="14995825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custDataLst>
              <p:tags r:id="rId2"/>
            </p:custDataLst>
          </p:nvPr>
        </p:nvSpPr>
        <p:spPr/>
        <p:txBody>
          <a:bodyPr/>
          <a:lstStyle/>
          <a:p>
            <a:r>
              <a:rPr lang="el-GR" altLang="el-GR" b="1" dirty="0" smtClean="0">
                <a:latin typeface="Calibri" panose="020F0502020204030204" pitchFamily="34" charset="0"/>
              </a:rPr>
              <a:t>Άδειες χρήσης </a:t>
            </a:r>
            <a:endParaRPr lang="el-GR" altLang="el-GR" dirty="0" smtClean="0">
              <a:latin typeface="Calibri" panose="020F0502020204030204" pitchFamily="34" charset="0"/>
            </a:endParaRPr>
          </a:p>
        </p:txBody>
      </p:sp>
      <p:sp>
        <p:nvSpPr>
          <p:cNvPr id="3075" name="Θέση περιεχομένου 1"/>
          <p:cNvSpPr>
            <a:spLocks noGrp="1"/>
          </p:cNvSpPr>
          <p:nvPr>
            <p:ph idx="1"/>
          </p:nvPr>
        </p:nvSpPr>
        <p:spPr/>
        <p:txBody>
          <a:bodyPr/>
          <a:lstStyle/>
          <a:p>
            <a:pPr>
              <a:spcBef>
                <a:spcPct val="0"/>
              </a:spcBef>
              <a:spcAft>
                <a:spcPts val="1200"/>
              </a:spcAft>
            </a:pPr>
            <a:r>
              <a:rPr lang="el-GR" altLang="el-GR" sz="2800" dirty="0" smtClean="0">
                <a:latin typeface="Calibri" panose="020F0502020204030204" pitchFamily="34" charset="0"/>
              </a:rPr>
              <a:t>Το παρόν εκπαιδευτικό υλικό υπόκειται στην παρακάτω άδεια χρήσης </a:t>
            </a:r>
            <a:r>
              <a:rPr lang="en-US" altLang="el-GR" sz="2800" dirty="0" smtClean="0">
                <a:latin typeface="Calibri" panose="020F0502020204030204" pitchFamily="34" charset="0"/>
              </a:rPr>
              <a:t>Creative Commons (C C)</a:t>
            </a:r>
            <a:r>
              <a:rPr lang="el-GR" altLang="el-GR" sz="2800" dirty="0" smtClean="0">
                <a:latin typeface="Calibri" panose="020F0502020204030204" pitchFamily="34" charset="0"/>
              </a:rPr>
              <a:t>: </a:t>
            </a:r>
            <a:r>
              <a:rPr lang="el-GR" altLang="el-GR" sz="2400" b="1" dirty="0" smtClean="0">
                <a:latin typeface="Calibri" panose="020F0502020204030204" pitchFamily="34" charset="0"/>
              </a:rPr>
              <a:t>Αναφορά δημιουργού (B Y)</a:t>
            </a:r>
            <a:r>
              <a:rPr lang="el-GR" altLang="el-GR" sz="2400" dirty="0" smtClean="0">
                <a:latin typeface="Calibri" panose="020F0502020204030204" pitchFamily="34" charset="0"/>
              </a:rPr>
              <a:t>, </a:t>
            </a:r>
            <a:r>
              <a:rPr lang="el-GR" altLang="el-GR" sz="2400" b="1" dirty="0" smtClean="0">
                <a:latin typeface="Calibri" panose="020F0502020204030204" pitchFamily="34" charset="0"/>
              </a:rPr>
              <a:t>Παρόμοια Διανομή (S A)</a:t>
            </a:r>
            <a:r>
              <a:rPr lang="el-GR" altLang="el-GR" sz="2400" dirty="0" smtClean="0">
                <a:latin typeface="Calibri" panose="020F0502020204030204" pitchFamily="34" charset="0"/>
              </a:rPr>
              <a:t>, </a:t>
            </a:r>
            <a:r>
              <a:rPr lang="el-GR" altLang="el-GR" sz="2400" b="1" dirty="0" smtClean="0">
                <a:latin typeface="Calibri" panose="020F0502020204030204" pitchFamily="34" charset="0"/>
              </a:rPr>
              <a:t>3.0, Μη εισαγόμενο.</a:t>
            </a:r>
            <a:r>
              <a:rPr lang="el-GR" altLang="el-GR" sz="2400" dirty="0" smtClean="0">
                <a:latin typeface="Calibri" panose="020F0502020204030204" pitchFamily="34" charset="0"/>
              </a:rPr>
              <a:t> </a:t>
            </a:r>
          </a:p>
          <a:p>
            <a:r>
              <a:rPr lang="el-GR" altLang="el-GR" sz="2800" dirty="0" smtClean="0">
                <a:latin typeface="Calibri" panose="020F0502020204030204" pitchFamily="34" charset="0"/>
              </a:rPr>
              <a:t>Για εκπαιδευτικό υλικό, όπως εικόνες, που υπόκειται σε άλλου τύπου άδειας χρήσης, η άδεια χρήσης αναφέρεται ρητώς. </a:t>
            </a:r>
          </a:p>
        </p:txBody>
      </p:sp>
      <p:pic>
        <p:nvPicPr>
          <p:cNvPr id="1026" name="Εικόνα 1" descr=" Λογότυπο για Άδειες χρήσης Creative Commons, B Y, S A. ">
            <a:hlinkClick r:id="rId5" tooltip="Μετάβαση στην Άδεια Χρήσης"/>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26656" y="5516563"/>
            <a:ext cx="1690688" cy="591531"/>
          </a:xfrm>
          <a:prstGeom prst="rect">
            <a:avLst/>
          </a:prstGeom>
          <a:noFill/>
          <a:extLst>
            <a:ext uri="{909E8E84-426E-40DD-AFC4-6F175D3DCCD1}">
              <a14:hiddenFill xmlns:a14="http://schemas.microsoft.com/office/drawing/2010/main">
                <a:solidFill>
                  <a:srgbClr val="FFFFFF"/>
                </a:solidFill>
              </a14:hiddenFill>
            </a:ext>
          </a:extLst>
        </p:spPr>
      </p:pic>
      <p:sp>
        <p:nvSpPr>
          <p:cNvPr id="3077" name="Θέση αριθμού διαφάνειας 1" descr="."/>
          <p:cNvSpPr>
            <a:spLocks noGrp="1"/>
          </p:cNvSpPr>
          <p:nvPr>
            <p:ph type="sldNum" sz="quarter" idx="12"/>
            <p:custDataLst>
              <p:tags r:id="rId3"/>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6B1592C4-C974-4E42-A8EF-7721567A32B8}" type="slidenum">
              <a:rPr lang="el-GR" altLang="el-GR" sz="1400">
                <a:solidFill>
                  <a:srgbClr val="000000"/>
                </a:solidFill>
              </a:rPr>
              <a:pPr fontAlgn="base">
                <a:spcBef>
                  <a:spcPct val="0"/>
                </a:spcBef>
                <a:spcAft>
                  <a:spcPct val="0"/>
                </a:spcAft>
              </a:pPr>
              <a:t>2</a:t>
            </a:fld>
            <a:endParaRPr lang="el-GR" altLang="el-GR" sz="1400" dirty="0">
              <a:solidFill>
                <a:srgbClr val="000000"/>
              </a:solidFill>
            </a:endParaRPr>
          </a:p>
        </p:txBody>
      </p:sp>
    </p:spTree>
    <p:custDataLst>
      <p:tags r:id="rId1"/>
    </p:custDataLst>
    <p:extLst>
      <p:ext uri="{BB962C8B-B14F-4D97-AF65-F5344CB8AC3E}">
        <p14:creationId xmlns:p14="http://schemas.microsoft.com/office/powerpoint/2010/main" val="8170330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p:txBody>
          <a:bodyPr>
            <a:normAutofit/>
          </a:bodyPr>
          <a:lstStyle/>
          <a:p>
            <a:r>
              <a:rPr lang="el-GR" b="1" dirty="0" err="1" smtClean="0"/>
              <a:t>Εποξειδικές</a:t>
            </a:r>
            <a:r>
              <a:rPr lang="el-GR" b="1" dirty="0" smtClean="0"/>
              <a:t> ρητίνες</a:t>
            </a:r>
            <a:endParaRPr lang="el-GR" b="1" dirty="0"/>
          </a:p>
        </p:txBody>
      </p:sp>
      <p:sp>
        <p:nvSpPr>
          <p:cNvPr id="3" name="Content Placeholder 2"/>
          <p:cNvSpPr>
            <a:spLocks noGrp="1"/>
          </p:cNvSpPr>
          <p:nvPr>
            <p:ph idx="1"/>
          </p:nvPr>
        </p:nvSpPr>
        <p:spPr>
          <a:xfrm>
            <a:off x="457200" y="1196752"/>
            <a:ext cx="8229600" cy="5112568"/>
          </a:xfrm>
        </p:spPr>
        <p:txBody>
          <a:bodyPr>
            <a:noAutofit/>
          </a:bodyPr>
          <a:lstStyle/>
          <a:p>
            <a:pPr marL="0" indent="0">
              <a:buNone/>
            </a:pPr>
            <a:r>
              <a:rPr lang="el-GR" altLang="el-GR" sz="2800" dirty="0"/>
              <a:t>Παράγονται με </a:t>
            </a:r>
            <a:r>
              <a:rPr lang="el-GR" altLang="el-GR" sz="2800" dirty="0" err="1"/>
              <a:t>πολυσυμπύκνωση</a:t>
            </a:r>
            <a:r>
              <a:rPr lang="el-GR" altLang="el-GR" sz="2800" dirty="0"/>
              <a:t> </a:t>
            </a:r>
            <a:r>
              <a:rPr lang="el-GR" altLang="el-GR" sz="2800" dirty="0" err="1"/>
              <a:t>διολών</a:t>
            </a:r>
            <a:r>
              <a:rPr lang="el-GR" altLang="el-GR" sz="2800" dirty="0"/>
              <a:t>, αρωματικών </a:t>
            </a:r>
            <a:r>
              <a:rPr lang="el-GR" altLang="el-GR" sz="2800" dirty="0" err="1"/>
              <a:t>δισφαινολών</a:t>
            </a:r>
            <a:r>
              <a:rPr lang="el-GR" altLang="el-GR" sz="2800" dirty="0"/>
              <a:t> με </a:t>
            </a:r>
            <a:r>
              <a:rPr lang="el-GR" altLang="el-GR" sz="2800" dirty="0" err="1"/>
              <a:t>επιχλωρυδρίνη</a:t>
            </a:r>
            <a:r>
              <a:rPr lang="el-GR" altLang="el-GR" sz="2800" dirty="0"/>
              <a:t>. Στην κατηγορία αυτή είναι γνωστές οι κόλλες </a:t>
            </a:r>
            <a:r>
              <a:rPr lang="el-GR" altLang="el-GR" sz="2800" dirty="0" err="1"/>
              <a:t>Araldite</a:t>
            </a:r>
            <a:r>
              <a:rPr lang="el-GR" altLang="el-GR" sz="2800" dirty="0"/>
              <a:t> (</a:t>
            </a:r>
            <a:r>
              <a:rPr lang="el-GR" altLang="el-GR" sz="2800" dirty="0" err="1"/>
              <a:t>Ciba</a:t>
            </a:r>
            <a:r>
              <a:rPr lang="el-GR" altLang="el-GR" sz="2800" dirty="0"/>
              <a:t> </a:t>
            </a:r>
            <a:r>
              <a:rPr lang="el-GR" altLang="el-GR" sz="2800" dirty="0" err="1"/>
              <a:t>Geigy</a:t>
            </a:r>
            <a:r>
              <a:rPr lang="el-GR" altLang="el-GR" sz="2800" dirty="0"/>
              <a:t>).</a:t>
            </a:r>
          </a:p>
          <a:p>
            <a:pPr marL="0" indent="0">
              <a:buNone/>
            </a:pPr>
            <a:r>
              <a:rPr lang="el-GR" altLang="el-GR" sz="2800" b="1" dirty="0" smtClean="0"/>
              <a:t>Χρήσεις</a:t>
            </a:r>
            <a:endParaRPr lang="el-GR" altLang="el-GR" sz="2800" b="1" dirty="0"/>
          </a:p>
          <a:p>
            <a:r>
              <a:rPr lang="el-GR" altLang="el-GR" sz="2800" dirty="0"/>
              <a:t> </a:t>
            </a:r>
            <a:r>
              <a:rPr lang="el-GR" altLang="el-GR" sz="2400" dirty="0"/>
              <a:t>Χρήση σαν επίχρισμα για την επικάλυψη μετάλλων. Τα συγκεκριμένα επιχρίσματα, παρουσιάζουν πολύ καλή πρόσφυση και πολύ καλή μηχανική και χημική αντοχή.</a:t>
            </a:r>
          </a:p>
          <a:p>
            <a:r>
              <a:rPr lang="el-GR" altLang="el-GR" sz="2400" dirty="0"/>
              <a:t>Χρήση σαν κόλλες σχεδόν σε όλα τα υλικά (ξύλο, μέταλλο, κεραμικό, τσιμέντο, ελαστικό). </a:t>
            </a:r>
            <a:r>
              <a:rPr lang="el-GR" altLang="el-GR" sz="2400" dirty="0" err="1"/>
              <a:t>Μϊα</a:t>
            </a:r>
            <a:r>
              <a:rPr lang="el-GR" altLang="el-GR" sz="2400" dirty="0"/>
              <a:t> ενδιαφέρουσα εφαρμογή είναι για την κόλληση των ρωγμών στον φέροντα οργανισμό των κτηρίων λόγω σεισμών. </a:t>
            </a:r>
          </a:p>
          <a:p>
            <a:r>
              <a:rPr lang="el-GR" altLang="el-GR" sz="2400" dirty="0"/>
              <a:t>Χρήση σε </a:t>
            </a:r>
            <a:r>
              <a:rPr lang="el-GR" altLang="el-GR" sz="2400" dirty="0" err="1"/>
              <a:t>αυτοεπιπεδούμενα</a:t>
            </a:r>
            <a:r>
              <a:rPr lang="el-GR" altLang="el-GR" sz="2400" dirty="0"/>
              <a:t> βιομηχανικά δάπεδα. </a:t>
            </a:r>
          </a:p>
          <a:p>
            <a:endParaRPr lang="el-GR" altLang="el-GR" sz="2800" dirty="0"/>
          </a:p>
        </p:txBody>
      </p:sp>
      <p:sp>
        <p:nvSpPr>
          <p:cNvPr id="2" name="Θέση υποσέλιδου 1" descr="."/>
          <p:cNvSpPr>
            <a:spLocks noGrp="1"/>
          </p:cNvSpPr>
          <p:nvPr>
            <p:ph type="ftr" sz="quarter" idx="11"/>
            <p:custDataLst>
              <p:tags r:id="rId2"/>
            </p:custDataLst>
          </p:nvPr>
        </p:nvSpPr>
        <p:spPr>
          <a:xfrm>
            <a:off x="2123728" y="6356350"/>
            <a:ext cx="5040560" cy="365125"/>
          </a:xfrm>
        </p:spPr>
        <p:txBody>
          <a:bodyPr/>
          <a:lstStyle/>
          <a:p>
            <a:r>
              <a:rPr lang="el-GR" sz="1400" dirty="0">
                <a:solidFill>
                  <a:schemeClr val="tx1"/>
                </a:solidFill>
              </a:rPr>
              <a:t>Θερμοπλαστικά - Θερμοσκληραινόμενα πολυμερή - Ρητίνες</a:t>
            </a:r>
            <a:endParaRPr lang="el-GR" sz="1400" dirty="0"/>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schemeClr val="tx1"/>
                </a:solidFill>
              </a:rPr>
              <a:t>20</a:t>
            </a:fld>
            <a:endParaRPr lang="el-GR" dirty="0">
              <a:solidFill>
                <a:schemeClr val="tx1"/>
              </a:solidFill>
            </a:endParaRPr>
          </a:p>
        </p:txBody>
      </p:sp>
    </p:spTree>
    <p:extLst>
      <p:ext uri="{BB962C8B-B14F-4D97-AF65-F5344CB8AC3E}">
        <p14:creationId xmlns:p14="http://schemas.microsoft.com/office/powerpoint/2010/main" val="24873894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p:txBody>
          <a:bodyPr>
            <a:normAutofit/>
          </a:bodyPr>
          <a:lstStyle/>
          <a:p>
            <a:r>
              <a:rPr lang="el-GR" b="1" dirty="0" err="1" smtClean="0"/>
              <a:t>Πολυουρεθάνες</a:t>
            </a:r>
            <a:r>
              <a:rPr lang="el-GR" b="1" dirty="0" smtClean="0"/>
              <a:t> </a:t>
            </a:r>
            <a:r>
              <a:rPr lang="en-US" b="1" dirty="0" smtClean="0"/>
              <a:t>(PUR) </a:t>
            </a:r>
            <a:r>
              <a:rPr lang="en-US" b="1" dirty="0"/>
              <a:t>(</a:t>
            </a:r>
            <a:r>
              <a:rPr lang="en-US" b="1" dirty="0" smtClean="0"/>
              <a:t>1/4)</a:t>
            </a:r>
            <a:endParaRPr lang="el-GR" b="1" dirty="0"/>
          </a:p>
        </p:txBody>
      </p:sp>
      <p:sp>
        <p:nvSpPr>
          <p:cNvPr id="3" name="Content Placeholder 2"/>
          <p:cNvSpPr>
            <a:spLocks noGrp="1"/>
          </p:cNvSpPr>
          <p:nvPr>
            <p:ph idx="1"/>
          </p:nvPr>
        </p:nvSpPr>
        <p:spPr>
          <a:xfrm>
            <a:off x="457200" y="1196752"/>
            <a:ext cx="8229600" cy="5112568"/>
          </a:xfrm>
        </p:spPr>
        <p:txBody>
          <a:bodyPr>
            <a:noAutofit/>
          </a:bodyPr>
          <a:lstStyle/>
          <a:p>
            <a:pPr marL="0" indent="0">
              <a:buNone/>
            </a:pPr>
            <a:r>
              <a:rPr lang="el-GR" altLang="el-GR" sz="2800" dirty="0"/>
              <a:t>Οι </a:t>
            </a:r>
            <a:r>
              <a:rPr lang="el-GR" altLang="el-GR" sz="2800" dirty="0" err="1"/>
              <a:t>πολυουρεθάνες</a:t>
            </a:r>
            <a:r>
              <a:rPr lang="el-GR" altLang="el-GR" sz="2800" dirty="0"/>
              <a:t> είναι </a:t>
            </a:r>
            <a:r>
              <a:rPr lang="el-GR" altLang="el-GR" sz="2800" dirty="0" err="1"/>
              <a:t>εστερικά</a:t>
            </a:r>
            <a:r>
              <a:rPr lang="el-GR" altLang="el-GR" sz="2800" dirty="0"/>
              <a:t> και </a:t>
            </a:r>
            <a:r>
              <a:rPr lang="el-GR" altLang="el-GR" sz="2800" dirty="0" err="1"/>
              <a:t>αμιδικά</a:t>
            </a:r>
            <a:r>
              <a:rPr lang="el-GR" altLang="el-GR" sz="2800" dirty="0"/>
              <a:t> παράγωγα του </a:t>
            </a:r>
            <a:r>
              <a:rPr lang="el-GR" altLang="el-GR" sz="2800" dirty="0" err="1"/>
              <a:t>καρβαμιδικού</a:t>
            </a:r>
            <a:r>
              <a:rPr lang="el-GR" altLang="el-GR" sz="2800" dirty="0"/>
              <a:t> οξέως. </a:t>
            </a:r>
            <a:endParaRPr lang="en-US" altLang="el-GR" sz="2800" dirty="0" smtClean="0"/>
          </a:p>
          <a:p>
            <a:pPr marL="0" indent="0">
              <a:buNone/>
            </a:pPr>
            <a:endParaRPr lang="el-GR" altLang="el-GR" sz="2400" dirty="0"/>
          </a:p>
          <a:p>
            <a:pPr>
              <a:spcAft>
                <a:spcPts val="600"/>
              </a:spcAft>
            </a:pPr>
            <a:r>
              <a:rPr lang="el-GR" altLang="el-GR" sz="2800" dirty="0"/>
              <a:t>Η πρώτη </a:t>
            </a:r>
            <a:r>
              <a:rPr lang="el-GR" altLang="el-GR" sz="2800" dirty="0" err="1"/>
              <a:t>πολυουρεθάνη</a:t>
            </a:r>
            <a:r>
              <a:rPr lang="el-GR" altLang="el-GR" sz="2800" dirty="0"/>
              <a:t> ανακαλύφθηκε το 1937 από τον </a:t>
            </a:r>
            <a:r>
              <a:rPr lang="el-GR" altLang="el-GR" sz="2800" dirty="0" err="1"/>
              <a:t>Bayer</a:t>
            </a:r>
            <a:r>
              <a:rPr lang="el-GR" altLang="el-GR" sz="2800" dirty="0" smtClean="0"/>
              <a:t>.</a:t>
            </a:r>
            <a:endParaRPr lang="en-US" altLang="el-GR" sz="2800" dirty="0" smtClean="0"/>
          </a:p>
          <a:p>
            <a:pPr>
              <a:spcAft>
                <a:spcPts val="600"/>
              </a:spcAft>
            </a:pPr>
            <a:r>
              <a:rPr lang="el-GR" altLang="el-GR" sz="2800" dirty="0" smtClean="0"/>
              <a:t>Οι </a:t>
            </a:r>
            <a:r>
              <a:rPr lang="el-GR" altLang="el-GR" sz="2800" dirty="0" err="1"/>
              <a:t>πολυουρεθανικές</a:t>
            </a:r>
            <a:r>
              <a:rPr lang="el-GR" altLang="el-GR" sz="2800" dirty="0"/>
              <a:t> κόλλες είναι δύο </a:t>
            </a:r>
            <a:r>
              <a:rPr lang="el-GR" altLang="el-GR" sz="2800" dirty="0" smtClean="0"/>
              <a:t>συστατικών.</a:t>
            </a:r>
            <a:endParaRPr lang="en-US" altLang="el-GR" sz="2800" dirty="0" smtClean="0"/>
          </a:p>
          <a:p>
            <a:pPr>
              <a:spcAft>
                <a:spcPts val="600"/>
              </a:spcAft>
            </a:pPr>
            <a:r>
              <a:rPr lang="el-GR" altLang="el-GR" sz="2800" dirty="0"/>
              <a:t>Διακρίνονται σε </a:t>
            </a:r>
            <a:r>
              <a:rPr lang="el-GR" altLang="el-GR" sz="2800" b="1" dirty="0"/>
              <a:t>εύκαμπτους</a:t>
            </a:r>
            <a:r>
              <a:rPr lang="el-GR" altLang="el-GR" sz="2800" dirty="0"/>
              <a:t> (μαλακούς) και </a:t>
            </a:r>
            <a:r>
              <a:rPr lang="el-GR" altLang="el-GR" sz="2800" b="1" dirty="0"/>
              <a:t>σκληρούς</a:t>
            </a:r>
            <a:r>
              <a:rPr lang="el-GR" altLang="el-GR" sz="2800" dirty="0"/>
              <a:t> (άκαμπτους).</a:t>
            </a:r>
          </a:p>
        </p:txBody>
      </p:sp>
      <p:sp>
        <p:nvSpPr>
          <p:cNvPr id="2" name="Θέση υποσέλιδου 1" descr="."/>
          <p:cNvSpPr>
            <a:spLocks noGrp="1"/>
          </p:cNvSpPr>
          <p:nvPr>
            <p:ph type="ftr" sz="quarter" idx="11"/>
            <p:custDataLst>
              <p:tags r:id="rId2"/>
            </p:custDataLst>
          </p:nvPr>
        </p:nvSpPr>
        <p:spPr>
          <a:xfrm>
            <a:off x="2123728" y="6356350"/>
            <a:ext cx="5112568" cy="365125"/>
          </a:xfrm>
        </p:spPr>
        <p:txBody>
          <a:bodyPr/>
          <a:lstStyle/>
          <a:p>
            <a:r>
              <a:rPr lang="el-GR" sz="1400" dirty="0">
                <a:solidFill>
                  <a:schemeClr val="tx1"/>
                </a:solidFill>
              </a:rPr>
              <a:t>Θερμοπλαστικά - Θερμοσκληραινόμενα πολυμερή - Ρητίνες</a:t>
            </a:r>
            <a:endParaRPr lang="el-GR" sz="1400" dirty="0"/>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schemeClr val="tx1"/>
                </a:solidFill>
              </a:rPr>
              <a:t>21</a:t>
            </a:fld>
            <a:endParaRPr lang="el-GR" dirty="0">
              <a:solidFill>
                <a:schemeClr val="tx1"/>
              </a:solidFill>
            </a:endParaRPr>
          </a:p>
        </p:txBody>
      </p:sp>
    </p:spTree>
    <p:extLst>
      <p:ext uri="{BB962C8B-B14F-4D97-AF65-F5344CB8AC3E}">
        <p14:creationId xmlns:p14="http://schemas.microsoft.com/office/powerpoint/2010/main" val="10276532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p:txBody>
          <a:bodyPr>
            <a:normAutofit/>
          </a:bodyPr>
          <a:lstStyle/>
          <a:p>
            <a:r>
              <a:rPr lang="el-GR" b="1" dirty="0" err="1" smtClean="0"/>
              <a:t>Πολυουρεθάνες</a:t>
            </a:r>
            <a:r>
              <a:rPr lang="el-GR" b="1" dirty="0" smtClean="0"/>
              <a:t> </a:t>
            </a:r>
            <a:r>
              <a:rPr lang="en-US" b="1" dirty="0" smtClean="0"/>
              <a:t>(PUR) (2/4</a:t>
            </a:r>
            <a:r>
              <a:rPr lang="en-US" b="1" dirty="0"/>
              <a:t>)</a:t>
            </a:r>
            <a:endParaRPr lang="el-GR" b="1" dirty="0"/>
          </a:p>
        </p:txBody>
      </p:sp>
      <p:sp>
        <p:nvSpPr>
          <p:cNvPr id="3" name="Content Placeholder 2"/>
          <p:cNvSpPr>
            <a:spLocks noGrp="1"/>
          </p:cNvSpPr>
          <p:nvPr>
            <p:ph idx="1"/>
          </p:nvPr>
        </p:nvSpPr>
        <p:spPr>
          <a:xfrm>
            <a:off x="457200" y="1196752"/>
            <a:ext cx="8229600" cy="5112568"/>
          </a:xfrm>
        </p:spPr>
        <p:txBody>
          <a:bodyPr>
            <a:noAutofit/>
          </a:bodyPr>
          <a:lstStyle/>
          <a:p>
            <a:pPr marL="0" indent="0">
              <a:buNone/>
            </a:pPr>
            <a:r>
              <a:rPr lang="el-GR" altLang="el-GR" sz="2800" b="1" dirty="0" smtClean="0"/>
              <a:t>Ιδιότητες Εύκαμπτων</a:t>
            </a:r>
            <a:endParaRPr lang="en-US" altLang="el-GR" sz="2800" dirty="0" smtClean="0"/>
          </a:p>
          <a:p>
            <a:r>
              <a:rPr lang="el-GR" altLang="el-GR" sz="2800" dirty="0"/>
              <a:t>Π</a:t>
            </a:r>
            <a:r>
              <a:rPr lang="el-GR" altLang="el-GR" sz="2800" dirty="0" smtClean="0"/>
              <a:t>αρουσιάζουν </a:t>
            </a:r>
            <a:r>
              <a:rPr lang="el-GR" altLang="el-GR" sz="2800" dirty="0"/>
              <a:t>αντοχή στις μηχανικές ιδιότητες (τριβή, επιμήκυνση). </a:t>
            </a:r>
            <a:endParaRPr lang="en-US" altLang="el-GR" sz="2800" dirty="0" smtClean="0"/>
          </a:p>
          <a:p>
            <a:r>
              <a:rPr lang="el-GR" altLang="el-GR" sz="2800" dirty="0" smtClean="0"/>
              <a:t>Εκδηλώνουν </a:t>
            </a:r>
            <a:r>
              <a:rPr lang="el-GR" altLang="el-GR" sz="2800" dirty="0"/>
              <a:t>μικρή υστέρηση κατά την επαναφορά τους μετά από παραμόρφωση, αλλά και ικανοποιητική απόσβεση κραδασμών. Το γεγονός αυτό επιτρέπει τη χρησιμοποίησή τους στην κατασκευή </a:t>
            </a:r>
            <a:r>
              <a:rPr lang="el-GR" altLang="el-GR" sz="2800" dirty="0" err="1"/>
              <a:t>πληρωτικού</a:t>
            </a:r>
            <a:r>
              <a:rPr lang="el-GR" altLang="el-GR" sz="2800" dirty="0"/>
              <a:t> υλικού συσκευασίας μεταφοράς ευαίσθητων αντικειμένων, όπως και καθισμάτων στην επιπλοποιεία και αυτοκινητοβιομηχανία. </a:t>
            </a:r>
            <a:endParaRPr lang="en-US" altLang="el-GR" sz="2800" dirty="0" smtClean="0"/>
          </a:p>
          <a:p>
            <a:pPr marL="0" indent="0">
              <a:buNone/>
            </a:pPr>
            <a:endParaRPr lang="el-GR" altLang="el-GR" sz="2800" dirty="0"/>
          </a:p>
        </p:txBody>
      </p:sp>
      <p:sp>
        <p:nvSpPr>
          <p:cNvPr id="2" name="Θέση υποσέλιδου 1" descr="."/>
          <p:cNvSpPr>
            <a:spLocks noGrp="1"/>
          </p:cNvSpPr>
          <p:nvPr>
            <p:ph type="ftr" sz="quarter" idx="11"/>
            <p:custDataLst>
              <p:tags r:id="rId2"/>
            </p:custDataLst>
          </p:nvPr>
        </p:nvSpPr>
        <p:spPr>
          <a:xfrm>
            <a:off x="1979712" y="6356350"/>
            <a:ext cx="5112568" cy="365125"/>
          </a:xfrm>
        </p:spPr>
        <p:txBody>
          <a:bodyPr/>
          <a:lstStyle/>
          <a:p>
            <a:r>
              <a:rPr lang="el-GR" sz="1400" dirty="0">
                <a:solidFill>
                  <a:schemeClr val="tx1"/>
                </a:solidFill>
              </a:rPr>
              <a:t>Θερμοπλαστικά - Θερμοσκληραινόμενα πολυμερή - Ρητίνες</a:t>
            </a:r>
            <a:endParaRPr lang="el-GR" sz="1400" dirty="0"/>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schemeClr val="tx1"/>
                </a:solidFill>
              </a:rPr>
              <a:t>22</a:t>
            </a:fld>
            <a:endParaRPr lang="el-GR" dirty="0">
              <a:solidFill>
                <a:schemeClr val="tx1"/>
              </a:solidFill>
            </a:endParaRPr>
          </a:p>
        </p:txBody>
      </p:sp>
    </p:spTree>
    <p:extLst>
      <p:ext uri="{BB962C8B-B14F-4D97-AF65-F5344CB8AC3E}">
        <p14:creationId xmlns:p14="http://schemas.microsoft.com/office/powerpoint/2010/main" val="38324099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p:txBody>
          <a:bodyPr>
            <a:normAutofit/>
          </a:bodyPr>
          <a:lstStyle/>
          <a:p>
            <a:r>
              <a:rPr lang="el-GR" b="1" dirty="0" err="1" smtClean="0"/>
              <a:t>Πολυουρεθάνες</a:t>
            </a:r>
            <a:r>
              <a:rPr lang="el-GR" b="1" dirty="0" smtClean="0"/>
              <a:t> </a:t>
            </a:r>
            <a:r>
              <a:rPr lang="en-US" b="1" dirty="0" smtClean="0"/>
              <a:t>(PUR) (3/4</a:t>
            </a:r>
            <a:r>
              <a:rPr lang="en-US" b="1" dirty="0"/>
              <a:t>)</a:t>
            </a:r>
            <a:endParaRPr lang="el-GR" b="1" dirty="0"/>
          </a:p>
        </p:txBody>
      </p:sp>
      <p:sp>
        <p:nvSpPr>
          <p:cNvPr id="3" name="Content Placeholder 2"/>
          <p:cNvSpPr>
            <a:spLocks noGrp="1"/>
          </p:cNvSpPr>
          <p:nvPr>
            <p:ph idx="1"/>
          </p:nvPr>
        </p:nvSpPr>
        <p:spPr>
          <a:xfrm>
            <a:off x="457200" y="1196752"/>
            <a:ext cx="8229600" cy="5112568"/>
          </a:xfrm>
        </p:spPr>
        <p:txBody>
          <a:bodyPr>
            <a:noAutofit/>
          </a:bodyPr>
          <a:lstStyle/>
          <a:p>
            <a:pPr marL="0" indent="0">
              <a:buNone/>
            </a:pPr>
            <a:r>
              <a:rPr lang="el-GR" altLang="el-GR" sz="2800" b="1" dirty="0" smtClean="0"/>
              <a:t>Ιδιότητες Εύκαμπτων</a:t>
            </a:r>
            <a:endParaRPr lang="en-US" altLang="el-GR" sz="2800" dirty="0" smtClean="0"/>
          </a:p>
          <a:p>
            <a:r>
              <a:rPr lang="el-GR" altLang="el-GR" sz="2800" dirty="0"/>
              <a:t>Έχουν αντιπυρικές ιδιότητες, δεν προσβάλλονται από μικροοργανισμούς. </a:t>
            </a:r>
          </a:p>
          <a:p>
            <a:r>
              <a:rPr lang="el-GR" altLang="el-GR" sz="2800" dirty="0"/>
              <a:t>Έχουν επίσης πολύ καλές θερμομονωτικές και ηχομονωτικές ιδιότητες. </a:t>
            </a:r>
            <a:endParaRPr lang="en-US" altLang="el-GR" sz="2800" dirty="0"/>
          </a:p>
          <a:p>
            <a:r>
              <a:rPr lang="el-GR" altLang="el-GR" sz="2800" dirty="0"/>
              <a:t>Δεν απορροφούν τα μικροκύματα και τα ραδιοκύματα</a:t>
            </a:r>
            <a:r>
              <a:rPr lang="el-GR" altLang="el-GR" sz="2800" dirty="0" smtClean="0"/>
              <a:t>.</a:t>
            </a:r>
          </a:p>
          <a:p>
            <a:r>
              <a:rPr lang="el-GR" altLang="el-GR" sz="2800" dirty="0"/>
              <a:t> Δεν αντέχουν σε υψηλές θερμοκρασίες και διαλύτες. </a:t>
            </a:r>
            <a:endParaRPr lang="en-US" altLang="el-GR" sz="2800" dirty="0" smtClean="0"/>
          </a:p>
          <a:p>
            <a:pPr marL="0" indent="0">
              <a:buNone/>
            </a:pPr>
            <a:endParaRPr lang="el-GR" altLang="el-GR" sz="2800" dirty="0"/>
          </a:p>
        </p:txBody>
      </p:sp>
      <p:sp>
        <p:nvSpPr>
          <p:cNvPr id="2" name="Θέση υποσέλιδου 1" descr="."/>
          <p:cNvSpPr>
            <a:spLocks noGrp="1"/>
          </p:cNvSpPr>
          <p:nvPr>
            <p:ph type="ftr" sz="quarter" idx="11"/>
            <p:custDataLst>
              <p:tags r:id="rId2"/>
            </p:custDataLst>
          </p:nvPr>
        </p:nvSpPr>
        <p:spPr>
          <a:xfrm>
            <a:off x="1691680" y="6381328"/>
            <a:ext cx="5256584" cy="365125"/>
          </a:xfrm>
        </p:spPr>
        <p:txBody>
          <a:bodyPr/>
          <a:lstStyle/>
          <a:p>
            <a:r>
              <a:rPr lang="el-GR" sz="1400" dirty="0">
                <a:solidFill>
                  <a:schemeClr val="tx1"/>
                </a:solidFill>
              </a:rPr>
              <a:t>Θερμοπλαστικά - Θερμοσκληραινόμενα πολυμερή - Ρητίνες</a:t>
            </a:r>
            <a:endParaRPr lang="el-GR" sz="1400" dirty="0"/>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schemeClr val="tx1"/>
                </a:solidFill>
              </a:rPr>
              <a:t>23</a:t>
            </a:fld>
            <a:endParaRPr lang="el-GR" dirty="0">
              <a:solidFill>
                <a:schemeClr val="tx1"/>
              </a:solidFill>
            </a:endParaRPr>
          </a:p>
        </p:txBody>
      </p:sp>
    </p:spTree>
    <p:extLst>
      <p:ext uri="{BB962C8B-B14F-4D97-AF65-F5344CB8AC3E}">
        <p14:creationId xmlns:p14="http://schemas.microsoft.com/office/powerpoint/2010/main" val="7358151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p:txBody>
          <a:bodyPr>
            <a:normAutofit/>
          </a:bodyPr>
          <a:lstStyle/>
          <a:p>
            <a:r>
              <a:rPr lang="el-GR" b="1" dirty="0" err="1" smtClean="0"/>
              <a:t>Πολυουρεθάνες</a:t>
            </a:r>
            <a:r>
              <a:rPr lang="el-GR" b="1" dirty="0" smtClean="0"/>
              <a:t> </a:t>
            </a:r>
            <a:r>
              <a:rPr lang="en-US" b="1" dirty="0" smtClean="0"/>
              <a:t>(PUR) (4/4</a:t>
            </a:r>
            <a:r>
              <a:rPr lang="en-US" b="1" dirty="0"/>
              <a:t>)</a:t>
            </a:r>
            <a:endParaRPr lang="el-GR" b="1" dirty="0"/>
          </a:p>
        </p:txBody>
      </p:sp>
      <p:sp>
        <p:nvSpPr>
          <p:cNvPr id="3" name="Content Placeholder 2"/>
          <p:cNvSpPr>
            <a:spLocks noGrp="1"/>
          </p:cNvSpPr>
          <p:nvPr>
            <p:ph idx="1"/>
          </p:nvPr>
        </p:nvSpPr>
        <p:spPr>
          <a:xfrm>
            <a:off x="457200" y="1196752"/>
            <a:ext cx="8229600" cy="5112568"/>
          </a:xfrm>
        </p:spPr>
        <p:txBody>
          <a:bodyPr>
            <a:noAutofit/>
          </a:bodyPr>
          <a:lstStyle/>
          <a:p>
            <a:pPr marL="0" indent="0">
              <a:buNone/>
            </a:pPr>
            <a:r>
              <a:rPr lang="el-GR" altLang="el-GR" sz="2800" b="1" dirty="0"/>
              <a:t>Ιδιότητες </a:t>
            </a:r>
            <a:r>
              <a:rPr lang="el-GR" altLang="el-GR" sz="2800" b="1" dirty="0" smtClean="0"/>
              <a:t>Άκαμπτων</a:t>
            </a:r>
            <a:endParaRPr lang="en-US" altLang="el-GR" sz="2800" dirty="0" smtClean="0"/>
          </a:p>
          <a:p>
            <a:r>
              <a:rPr lang="el-GR" altLang="el-GR" sz="2800" dirty="0" smtClean="0"/>
              <a:t>Έχουν </a:t>
            </a:r>
            <a:r>
              <a:rPr lang="el-GR" altLang="el-GR" sz="2800" dirty="0"/>
              <a:t>τα ίδια πλεονεκτήματα και μειονεκτήματα  αλλά δεν παραμορφώνονται. </a:t>
            </a:r>
            <a:endParaRPr lang="el-GR" altLang="el-GR" sz="2800" dirty="0" smtClean="0"/>
          </a:p>
          <a:p>
            <a:r>
              <a:rPr lang="el-GR" altLang="el-GR" sz="2800" dirty="0" smtClean="0"/>
              <a:t>Χρησιμοποιούνται </a:t>
            </a:r>
            <a:r>
              <a:rPr lang="el-GR" altLang="el-GR" sz="2800" dirty="0"/>
              <a:t>ως μονωτικά στα ψυγεία, στην αυτοκινητοβιομηχανία, τη  αεροναυπηγική και την οικοδομική. </a:t>
            </a:r>
            <a:endParaRPr lang="el-GR" altLang="el-GR" sz="2800" dirty="0" smtClean="0"/>
          </a:p>
          <a:p>
            <a:r>
              <a:rPr lang="el-GR" altLang="el-GR" sz="2800" dirty="0" smtClean="0"/>
              <a:t>Γνωστά </a:t>
            </a:r>
            <a:r>
              <a:rPr lang="el-GR" altLang="el-GR" sz="2800" dirty="0"/>
              <a:t>είναι τα «σάντουιτς» λαμαρίνας, όπου ανάμεσα από δύο φύλλα κυματοειδούς λαμαρίνας παρεμβάλλεται ένα στρώμα </a:t>
            </a:r>
            <a:r>
              <a:rPr lang="el-GR" altLang="el-GR" sz="2800" dirty="0" err="1"/>
              <a:t>πολυουρεθανικού</a:t>
            </a:r>
            <a:r>
              <a:rPr lang="el-GR" altLang="el-GR" sz="2800" dirty="0"/>
              <a:t> αφρού ως μονωτικό. </a:t>
            </a:r>
            <a:endParaRPr lang="en-US" altLang="el-GR" sz="2800" dirty="0" smtClean="0"/>
          </a:p>
          <a:p>
            <a:pPr marL="0" indent="0">
              <a:buNone/>
            </a:pPr>
            <a:endParaRPr lang="el-GR" altLang="el-GR" sz="2800" dirty="0"/>
          </a:p>
        </p:txBody>
      </p:sp>
      <p:sp>
        <p:nvSpPr>
          <p:cNvPr id="2" name="Θέση υποσέλιδου 1" descr="."/>
          <p:cNvSpPr>
            <a:spLocks noGrp="1"/>
          </p:cNvSpPr>
          <p:nvPr>
            <p:ph type="ftr" sz="quarter" idx="11"/>
            <p:custDataLst>
              <p:tags r:id="rId2"/>
            </p:custDataLst>
          </p:nvPr>
        </p:nvSpPr>
        <p:spPr>
          <a:xfrm>
            <a:off x="1763688" y="6356350"/>
            <a:ext cx="5688632" cy="365125"/>
          </a:xfrm>
        </p:spPr>
        <p:txBody>
          <a:bodyPr/>
          <a:lstStyle/>
          <a:p>
            <a:r>
              <a:rPr lang="el-GR" sz="1400" dirty="0">
                <a:solidFill>
                  <a:schemeClr val="tx1"/>
                </a:solidFill>
              </a:rPr>
              <a:t>Θερμοπλαστικά - Θερμοσκληραινόμενα πολυμερή - Ρητίνες</a:t>
            </a:r>
            <a:endParaRPr lang="el-GR" sz="1400" dirty="0"/>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schemeClr val="tx1"/>
                </a:solidFill>
              </a:rPr>
              <a:t>24</a:t>
            </a:fld>
            <a:endParaRPr lang="el-GR" dirty="0">
              <a:solidFill>
                <a:schemeClr val="tx1"/>
              </a:solidFill>
            </a:endParaRPr>
          </a:p>
        </p:txBody>
      </p:sp>
    </p:spTree>
    <p:extLst>
      <p:ext uri="{BB962C8B-B14F-4D97-AF65-F5344CB8AC3E}">
        <p14:creationId xmlns:p14="http://schemas.microsoft.com/office/powerpoint/2010/main" val="10976677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p:txBody>
          <a:bodyPr>
            <a:normAutofit/>
          </a:bodyPr>
          <a:lstStyle/>
          <a:p>
            <a:r>
              <a:rPr lang="el-GR" b="1" dirty="0" smtClean="0"/>
              <a:t>Ρητίνες Φορμαλδεΰδης </a:t>
            </a:r>
            <a:r>
              <a:rPr lang="en-US" b="1" dirty="0"/>
              <a:t>(</a:t>
            </a:r>
            <a:r>
              <a:rPr lang="en-US" b="1" dirty="0" smtClean="0"/>
              <a:t>1/3)</a:t>
            </a:r>
            <a:endParaRPr lang="el-GR" b="1" dirty="0"/>
          </a:p>
        </p:txBody>
      </p:sp>
      <p:sp>
        <p:nvSpPr>
          <p:cNvPr id="3" name="Content Placeholder 2"/>
          <p:cNvSpPr>
            <a:spLocks noGrp="1"/>
          </p:cNvSpPr>
          <p:nvPr>
            <p:ph idx="1"/>
          </p:nvPr>
        </p:nvSpPr>
        <p:spPr>
          <a:xfrm>
            <a:off x="457200" y="1196752"/>
            <a:ext cx="8229600" cy="5112568"/>
          </a:xfrm>
        </p:spPr>
        <p:txBody>
          <a:bodyPr>
            <a:noAutofit/>
          </a:bodyPr>
          <a:lstStyle/>
          <a:p>
            <a:r>
              <a:rPr lang="el-GR" altLang="el-GR" sz="2800" b="1" dirty="0"/>
              <a:t> Ρητίνες ουρίας – φορμαλδεΰδης (</a:t>
            </a:r>
            <a:r>
              <a:rPr lang="en-US" altLang="el-GR" sz="2800" b="1" dirty="0"/>
              <a:t>UF) </a:t>
            </a:r>
          </a:p>
          <a:p>
            <a:pPr marL="0" indent="0">
              <a:buNone/>
            </a:pPr>
            <a:r>
              <a:rPr lang="el-GR" altLang="el-GR" sz="2800" dirty="0"/>
              <a:t>H αντίδραση ουρίας με τη φορμαλδεΰδη είναι μια περίπτωση </a:t>
            </a:r>
            <a:r>
              <a:rPr lang="el-GR" altLang="el-GR" sz="2800" dirty="0" err="1"/>
              <a:t>πυρηνόφυλης</a:t>
            </a:r>
            <a:r>
              <a:rPr lang="el-GR" altLang="el-GR" sz="2800" dirty="0"/>
              <a:t> προσβολής. </a:t>
            </a:r>
            <a:endParaRPr lang="el-GR" altLang="el-GR" sz="2800" dirty="0" smtClean="0"/>
          </a:p>
          <a:p>
            <a:pPr marL="0" indent="0">
              <a:buNone/>
            </a:pPr>
            <a:r>
              <a:rPr lang="el-GR" altLang="el-GR" sz="2800" dirty="0" smtClean="0"/>
              <a:t>Το </a:t>
            </a:r>
            <a:r>
              <a:rPr lang="el-GR" altLang="el-GR" sz="2800" dirty="0" err="1"/>
              <a:t>pH</a:t>
            </a:r>
            <a:r>
              <a:rPr lang="el-GR" altLang="el-GR" sz="2800" dirty="0"/>
              <a:t> μπορεί να είναι είτε αλκαλικό είτε όξινο, οπότε παράγονται διαφορετικά προϊόντα. </a:t>
            </a:r>
            <a:endParaRPr lang="el-GR" altLang="el-GR" sz="2800" dirty="0" smtClean="0"/>
          </a:p>
          <a:p>
            <a:pPr marL="0" indent="0">
              <a:buNone/>
            </a:pPr>
            <a:r>
              <a:rPr lang="el-GR" altLang="el-GR" sz="2800" dirty="0" smtClean="0"/>
              <a:t>Οι </a:t>
            </a:r>
            <a:r>
              <a:rPr lang="el-GR" altLang="el-GR" sz="2800" dirty="0"/>
              <a:t>εμπορικές ρητίνες περιέχουν άλλα πηγμένα, καταλύτες, σταθεροποιητές, πλαστικοποιητές κ.α. </a:t>
            </a:r>
          </a:p>
          <a:p>
            <a:pPr marL="0" indent="0">
              <a:buNone/>
            </a:pPr>
            <a:endParaRPr lang="el-GR" altLang="el-GR" sz="2800" dirty="0"/>
          </a:p>
          <a:p>
            <a:pPr marL="0" indent="0">
              <a:buNone/>
            </a:pPr>
            <a:r>
              <a:rPr lang="el-GR" altLang="el-GR" sz="2800" b="1" dirty="0" smtClean="0"/>
              <a:t>Εμπορικές Εφαρμογές</a:t>
            </a:r>
            <a:r>
              <a:rPr lang="el-GR" altLang="el-GR" sz="2800" dirty="0" smtClean="0"/>
              <a:t>: </a:t>
            </a:r>
            <a:r>
              <a:rPr lang="el-GR" altLang="el-GR" sz="2800" dirty="0"/>
              <a:t>Πρίζες, διακόπτες, κόλλες, αφρώδη προϊόντα. </a:t>
            </a:r>
            <a:endParaRPr lang="en-US" altLang="el-GR" sz="2800" dirty="0" smtClean="0"/>
          </a:p>
          <a:p>
            <a:endParaRPr lang="en-US" altLang="el-GR" sz="2800" dirty="0" smtClean="0"/>
          </a:p>
          <a:p>
            <a:pPr marL="0" indent="0">
              <a:buNone/>
            </a:pPr>
            <a:endParaRPr lang="el-GR" altLang="el-GR" sz="2800" dirty="0"/>
          </a:p>
        </p:txBody>
      </p:sp>
      <p:sp>
        <p:nvSpPr>
          <p:cNvPr id="2" name="Θέση υποσέλιδου 1" descr="."/>
          <p:cNvSpPr>
            <a:spLocks noGrp="1"/>
          </p:cNvSpPr>
          <p:nvPr>
            <p:ph type="ftr" sz="quarter" idx="11"/>
            <p:custDataLst>
              <p:tags r:id="rId2"/>
            </p:custDataLst>
          </p:nvPr>
        </p:nvSpPr>
        <p:spPr>
          <a:xfrm>
            <a:off x="2123728" y="6356350"/>
            <a:ext cx="5184576" cy="365125"/>
          </a:xfrm>
        </p:spPr>
        <p:txBody>
          <a:bodyPr/>
          <a:lstStyle/>
          <a:p>
            <a:r>
              <a:rPr lang="el-GR" sz="1400" dirty="0">
                <a:solidFill>
                  <a:schemeClr val="tx1"/>
                </a:solidFill>
              </a:rPr>
              <a:t>Θερμοπλαστικά - Θερμοσκληραινόμενα πολυμερή - Ρητίνες</a:t>
            </a:r>
            <a:endParaRPr lang="el-GR" sz="1400" dirty="0"/>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schemeClr val="tx1"/>
                </a:solidFill>
              </a:rPr>
              <a:t>25</a:t>
            </a:fld>
            <a:endParaRPr lang="el-GR" dirty="0">
              <a:solidFill>
                <a:schemeClr val="tx1"/>
              </a:solidFill>
            </a:endParaRPr>
          </a:p>
        </p:txBody>
      </p:sp>
    </p:spTree>
    <p:extLst>
      <p:ext uri="{BB962C8B-B14F-4D97-AF65-F5344CB8AC3E}">
        <p14:creationId xmlns:p14="http://schemas.microsoft.com/office/powerpoint/2010/main" val="33412741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p:txBody>
          <a:bodyPr>
            <a:normAutofit/>
          </a:bodyPr>
          <a:lstStyle/>
          <a:p>
            <a:r>
              <a:rPr lang="el-GR" b="1" dirty="0" smtClean="0"/>
              <a:t>Ρητίνες Φορμαλδεΰδης </a:t>
            </a:r>
            <a:r>
              <a:rPr lang="en-US" b="1" dirty="0" smtClean="0"/>
              <a:t>(2/3)</a:t>
            </a:r>
            <a:endParaRPr lang="el-GR" b="1" dirty="0"/>
          </a:p>
        </p:txBody>
      </p:sp>
      <p:sp>
        <p:nvSpPr>
          <p:cNvPr id="3" name="Content Placeholder 2"/>
          <p:cNvSpPr>
            <a:spLocks noGrp="1"/>
          </p:cNvSpPr>
          <p:nvPr>
            <p:ph idx="1"/>
          </p:nvPr>
        </p:nvSpPr>
        <p:spPr>
          <a:xfrm>
            <a:off x="457200" y="1196752"/>
            <a:ext cx="8229600" cy="5112568"/>
          </a:xfrm>
        </p:spPr>
        <p:txBody>
          <a:bodyPr>
            <a:noAutofit/>
          </a:bodyPr>
          <a:lstStyle/>
          <a:p>
            <a:r>
              <a:rPr lang="el-GR" altLang="el-GR" sz="2800" b="1" dirty="0"/>
              <a:t>Ρητίνες μελαμίνης – φορμαλδεΰδης (</a:t>
            </a:r>
            <a:r>
              <a:rPr lang="en-US" altLang="el-GR" sz="2800" b="1" dirty="0"/>
              <a:t>MF)</a:t>
            </a:r>
          </a:p>
          <a:p>
            <a:pPr marL="0" indent="0">
              <a:buNone/>
            </a:pPr>
            <a:r>
              <a:rPr lang="el-GR" altLang="el-GR" sz="2800" dirty="0"/>
              <a:t>Παράγονται  από την συμπύκνωση μελαμίνης με περίσσεια φορμαλδεΰδης σε αλκαλικό περιβάλλον, που με θέρμανση μετατρέπεται σε διασταυρωμένη ρητίνη. </a:t>
            </a:r>
          </a:p>
          <a:p>
            <a:pPr marL="0" indent="0">
              <a:buNone/>
            </a:pPr>
            <a:endParaRPr lang="el-GR" altLang="el-GR" sz="2800" dirty="0"/>
          </a:p>
          <a:p>
            <a:pPr marL="0" indent="0">
              <a:buNone/>
            </a:pPr>
            <a:r>
              <a:rPr lang="el-GR" altLang="el-GR" sz="2800" b="1" dirty="0" smtClean="0"/>
              <a:t>Εμπορικές Εφαρμογές</a:t>
            </a:r>
            <a:r>
              <a:rPr lang="el-GR" altLang="el-GR" sz="2800" dirty="0"/>
              <a:t>: εφαρμογές σε επικαλύψεις μοριοσανίδων, φορμάικας και ως κόλλα (μπαίνει στον χαρτοπολτό σε αναλογία 9% για περισσότερη αντοχή), εφαρμογή και στις κουζίνες. </a:t>
            </a:r>
            <a:endParaRPr lang="en-US" altLang="el-GR" sz="2800" dirty="0" smtClean="0"/>
          </a:p>
          <a:p>
            <a:endParaRPr lang="en-US" altLang="el-GR" sz="2800" dirty="0" smtClean="0"/>
          </a:p>
          <a:p>
            <a:pPr marL="0" indent="0">
              <a:buNone/>
            </a:pPr>
            <a:endParaRPr lang="el-GR" altLang="el-GR" sz="2800" dirty="0"/>
          </a:p>
        </p:txBody>
      </p:sp>
      <p:sp>
        <p:nvSpPr>
          <p:cNvPr id="2" name="Θέση υποσέλιδου 1" descr="."/>
          <p:cNvSpPr>
            <a:spLocks noGrp="1"/>
          </p:cNvSpPr>
          <p:nvPr>
            <p:ph type="ftr" sz="quarter" idx="11"/>
            <p:custDataLst>
              <p:tags r:id="rId2"/>
            </p:custDataLst>
          </p:nvPr>
        </p:nvSpPr>
        <p:spPr>
          <a:xfrm>
            <a:off x="1691680" y="6356350"/>
            <a:ext cx="5616624" cy="365125"/>
          </a:xfrm>
        </p:spPr>
        <p:txBody>
          <a:bodyPr/>
          <a:lstStyle/>
          <a:p>
            <a:r>
              <a:rPr lang="el-GR" sz="1400" dirty="0">
                <a:solidFill>
                  <a:schemeClr val="tx1"/>
                </a:solidFill>
              </a:rPr>
              <a:t>Θερμοπλαστικά - Θερμοσκληραινόμενα πολυμερή - Ρητίνες</a:t>
            </a:r>
            <a:endParaRPr lang="el-GR" sz="1400" dirty="0"/>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schemeClr val="tx1"/>
                </a:solidFill>
              </a:rPr>
              <a:t>26</a:t>
            </a:fld>
            <a:endParaRPr lang="el-GR" dirty="0">
              <a:solidFill>
                <a:schemeClr val="tx1"/>
              </a:solidFill>
            </a:endParaRPr>
          </a:p>
        </p:txBody>
      </p:sp>
    </p:spTree>
    <p:extLst>
      <p:ext uri="{BB962C8B-B14F-4D97-AF65-F5344CB8AC3E}">
        <p14:creationId xmlns:p14="http://schemas.microsoft.com/office/powerpoint/2010/main" val="6861572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p:txBody>
          <a:bodyPr>
            <a:normAutofit/>
          </a:bodyPr>
          <a:lstStyle/>
          <a:p>
            <a:r>
              <a:rPr lang="el-GR" b="1" dirty="0" smtClean="0"/>
              <a:t>Ρητίνες Φορμαλδεΰδης </a:t>
            </a:r>
            <a:r>
              <a:rPr lang="en-US" b="1" dirty="0" smtClean="0"/>
              <a:t>(</a:t>
            </a:r>
            <a:r>
              <a:rPr lang="en-US" b="1" dirty="0"/>
              <a:t>3</a:t>
            </a:r>
            <a:r>
              <a:rPr lang="en-US" b="1" dirty="0" smtClean="0"/>
              <a:t>/3)</a:t>
            </a:r>
            <a:endParaRPr lang="el-GR" b="1" dirty="0"/>
          </a:p>
        </p:txBody>
      </p:sp>
      <p:sp>
        <p:nvSpPr>
          <p:cNvPr id="3" name="Content Placeholder 2"/>
          <p:cNvSpPr>
            <a:spLocks noGrp="1"/>
          </p:cNvSpPr>
          <p:nvPr>
            <p:ph idx="1"/>
          </p:nvPr>
        </p:nvSpPr>
        <p:spPr>
          <a:xfrm>
            <a:off x="457200" y="1196752"/>
            <a:ext cx="8229600" cy="5112568"/>
          </a:xfrm>
        </p:spPr>
        <p:txBody>
          <a:bodyPr>
            <a:noAutofit/>
          </a:bodyPr>
          <a:lstStyle/>
          <a:p>
            <a:r>
              <a:rPr lang="el-GR" altLang="el-GR" sz="2800" b="1" dirty="0"/>
              <a:t>Ρητίνες φαινόλης – φορμαλδεΰδης (PF) ή </a:t>
            </a:r>
            <a:r>
              <a:rPr lang="el-GR" altLang="el-GR" sz="2800" b="1" dirty="0" err="1"/>
              <a:t>φαινολοπλάστες</a:t>
            </a:r>
            <a:endParaRPr lang="en-US" altLang="el-GR" sz="2800" b="1" dirty="0"/>
          </a:p>
          <a:p>
            <a:pPr marL="0" indent="0">
              <a:buNone/>
            </a:pPr>
            <a:r>
              <a:rPr lang="el-GR" altLang="el-GR" sz="2800" dirty="0"/>
              <a:t>Ο πολυμερισμός μπορεί να γίνει είτε σε αλκαλικό είτε σε όξινο </a:t>
            </a:r>
            <a:r>
              <a:rPr lang="el-GR" altLang="el-GR" sz="2800" dirty="0" smtClean="0"/>
              <a:t> </a:t>
            </a:r>
            <a:r>
              <a:rPr lang="el-GR" altLang="el-GR" sz="2800" dirty="0"/>
              <a:t>περιβάλλον. </a:t>
            </a:r>
            <a:endParaRPr lang="el-GR" altLang="el-GR" sz="2800" dirty="0" smtClean="0"/>
          </a:p>
          <a:p>
            <a:pPr marL="0" indent="0">
              <a:buNone/>
            </a:pPr>
            <a:r>
              <a:rPr lang="el-GR" altLang="el-GR" sz="2800" dirty="0" smtClean="0"/>
              <a:t>Το </a:t>
            </a:r>
            <a:r>
              <a:rPr lang="el-GR" altLang="el-GR" sz="2800" dirty="0"/>
              <a:t>γνωστότερο συνθετικό πολυμερές που παράγεται από το 1910 είναι ο βακελίτης. </a:t>
            </a:r>
          </a:p>
          <a:p>
            <a:pPr marL="0" indent="0">
              <a:buNone/>
            </a:pPr>
            <a:endParaRPr lang="el-GR" altLang="el-GR" sz="2800" dirty="0"/>
          </a:p>
          <a:p>
            <a:pPr marL="0" indent="0">
              <a:buNone/>
            </a:pPr>
            <a:r>
              <a:rPr lang="el-GR" altLang="el-GR" sz="2800" b="1" dirty="0" smtClean="0"/>
              <a:t>Εμπορικές Εφαρμογές</a:t>
            </a:r>
            <a:r>
              <a:rPr lang="el-GR" altLang="el-GR" sz="2800" dirty="0"/>
              <a:t>: τα φρένα των αυτοκινήτων, βερνίκια για μεταλλικά εξαρτήματα (σιδερένια αντικείμενα επίπλων.) </a:t>
            </a:r>
            <a:endParaRPr lang="en-US" altLang="el-GR" sz="2800" dirty="0" smtClean="0"/>
          </a:p>
          <a:p>
            <a:endParaRPr lang="en-US" altLang="el-GR" sz="2800" dirty="0" smtClean="0"/>
          </a:p>
          <a:p>
            <a:pPr marL="0" indent="0">
              <a:buNone/>
            </a:pPr>
            <a:endParaRPr lang="el-GR" altLang="el-GR" sz="2800" dirty="0"/>
          </a:p>
        </p:txBody>
      </p:sp>
      <p:sp>
        <p:nvSpPr>
          <p:cNvPr id="2" name="Θέση υποσέλιδου 1" descr="."/>
          <p:cNvSpPr>
            <a:spLocks noGrp="1"/>
          </p:cNvSpPr>
          <p:nvPr>
            <p:ph type="ftr" sz="quarter" idx="11"/>
            <p:custDataLst>
              <p:tags r:id="rId2"/>
            </p:custDataLst>
          </p:nvPr>
        </p:nvSpPr>
        <p:spPr>
          <a:xfrm>
            <a:off x="2339752" y="6356350"/>
            <a:ext cx="4752528" cy="365125"/>
          </a:xfrm>
        </p:spPr>
        <p:txBody>
          <a:bodyPr/>
          <a:lstStyle/>
          <a:p>
            <a:r>
              <a:rPr lang="el-GR" sz="1400" dirty="0">
                <a:solidFill>
                  <a:schemeClr val="tx1"/>
                </a:solidFill>
              </a:rPr>
              <a:t>Θερμοπλαστικά - Θερμοσκληραινόμενα πολυμερή - Ρητίνες</a:t>
            </a:r>
            <a:endParaRPr lang="el-GR" sz="1400" dirty="0"/>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schemeClr val="tx1"/>
                </a:solidFill>
              </a:rPr>
              <a:t>27</a:t>
            </a:fld>
            <a:endParaRPr lang="el-GR" dirty="0">
              <a:solidFill>
                <a:schemeClr val="tx1"/>
              </a:solidFill>
            </a:endParaRPr>
          </a:p>
        </p:txBody>
      </p:sp>
    </p:spTree>
    <p:extLst>
      <p:ext uri="{BB962C8B-B14F-4D97-AF65-F5344CB8AC3E}">
        <p14:creationId xmlns:p14="http://schemas.microsoft.com/office/powerpoint/2010/main" val="66453766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p:txBody>
          <a:bodyPr>
            <a:normAutofit/>
          </a:bodyPr>
          <a:lstStyle/>
          <a:p>
            <a:r>
              <a:rPr lang="el-GR" b="1" dirty="0" err="1" smtClean="0"/>
              <a:t>Αλλυλικές</a:t>
            </a:r>
            <a:r>
              <a:rPr lang="el-GR" b="1" dirty="0" smtClean="0"/>
              <a:t> Ρητίνες</a:t>
            </a:r>
            <a:endParaRPr lang="el-GR" b="1" dirty="0"/>
          </a:p>
        </p:txBody>
      </p:sp>
      <p:sp>
        <p:nvSpPr>
          <p:cNvPr id="3" name="Content Placeholder 2"/>
          <p:cNvSpPr>
            <a:spLocks noGrp="1"/>
          </p:cNvSpPr>
          <p:nvPr>
            <p:ph idx="1"/>
          </p:nvPr>
        </p:nvSpPr>
        <p:spPr>
          <a:xfrm>
            <a:off x="457200" y="1196752"/>
            <a:ext cx="8229600" cy="5112568"/>
          </a:xfrm>
        </p:spPr>
        <p:txBody>
          <a:bodyPr>
            <a:noAutofit/>
          </a:bodyPr>
          <a:lstStyle/>
          <a:p>
            <a:pPr marL="0" indent="0">
              <a:buNone/>
            </a:pPr>
            <a:r>
              <a:rPr lang="el-GR" altLang="el-GR" sz="2800" dirty="0"/>
              <a:t>Προέρχονται από εστέρες της </a:t>
            </a:r>
            <a:r>
              <a:rPr lang="el-GR" altLang="el-GR" sz="2800" dirty="0" err="1"/>
              <a:t>αλλυλικής</a:t>
            </a:r>
            <a:r>
              <a:rPr lang="el-GR" altLang="el-GR" sz="2800" dirty="0"/>
              <a:t> αλκοόλης με </a:t>
            </a:r>
            <a:r>
              <a:rPr lang="el-GR" altLang="el-GR" sz="2800" dirty="0" err="1"/>
              <a:t>δικαρβονικά</a:t>
            </a:r>
            <a:r>
              <a:rPr lang="el-GR" altLang="el-GR" sz="2800" dirty="0"/>
              <a:t> οξέα. </a:t>
            </a:r>
            <a:endParaRPr lang="el-GR" altLang="el-GR" sz="2800" dirty="0" smtClean="0"/>
          </a:p>
          <a:p>
            <a:pPr marL="0" indent="0">
              <a:buNone/>
            </a:pPr>
            <a:r>
              <a:rPr lang="el-GR" altLang="el-GR" sz="2800" dirty="0" smtClean="0"/>
              <a:t>Οι </a:t>
            </a:r>
            <a:r>
              <a:rPr lang="el-GR" altLang="el-GR" sz="2800" dirty="0" err="1"/>
              <a:t>αλλυλικές</a:t>
            </a:r>
            <a:r>
              <a:rPr lang="el-GR" altLang="el-GR" sz="2800" dirty="0"/>
              <a:t> ρητίνες με τη μεγαλύτερη κατανάλωση είναι αυτές που προέρχονται από τα μονομερή του </a:t>
            </a:r>
            <a:r>
              <a:rPr lang="el-GR" altLang="el-GR" sz="2800" dirty="0" err="1"/>
              <a:t>φθαλικού</a:t>
            </a:r>
            <a:r>
              <a:rPr lang="el-GR" altLang="el-GR" sz="2800" dirty="0"/>
              <a:t> </a:t>
            </a:r>
            <a:r>
              <a:rPr lang="el-GR" altLang="el-GR" sz="2800" dirty="0" err="1"/>
              <a:t>διάλλυλο</a:t>
            </a:r>
            <a:r>
              <a:rPr lang="el-GR" altLang="el-GR" sz="2800" dirty="0"/>
              <a:t>-εστέρα (DAP) και του </a:t>
            </a:r>
            <a:r>
              <a:rPr lang="el-GR" altLang="el-GR" sz="2800" dirty="0" err="1"/>
              <a:t>ισοφθαλικού</a:t>
            </a:r>
            <a:r>
              <a:rPr lang="el-GR" altLang="el-GR" sz="2800" dirty="0"/>
              <a:t> </a:t>
            </a:r>
            <a:r>
              <a:rPr lang="el-GR" altLang="el-GR" sz="2800" dirty="0" err="1"/>
              <a:t>διάλλυλο</a:t>
            </a:r>
            <a:r>
              <a:rPr lang="el-GR" altLang="el-GR" sz="2800" dirty="0"/>
              <a:t>-εστέρα (DAIP). Αυτές οι ρητίνες είναι διαφανείς, σκληρές, με εξαιρετικές </a:t>
            </a:r>
            <a:r>
              <a:rPr lang="el-GR" altLang="el-GR" sz="2800" dirty="0" err="1"/>
              <a:t>ηλεκτρομονωτικές</a:t>
            </a:r>
            <a:r>
              <a:rPr lang="el-GR" altLang="el-GR" sz="2800" dirty="0"/>
              <a:t> ιδιότητες, καλές χημικές και μηχανικές αντοχές και αντοχή στο νερό. </a:t>
            </a:r>
            <a:endParaRPr lang="el-GR" altLang="el-GR" sz="2800" dirty="0" smtClean="0"/>
          </a:p>
          <a:p>
            <a:pPr marL="0" indent="0">
              <a:buNone/>
            </a:pPr>
            <a:r>
              <a:rPr lang="el-GR" altLang="el-GR" sz="2800" b="1" dirty="0" smtClean="0"/>
              <a:t>Εφαρμογές</a:t>
            </a:r>
            <a:r>
              <a:rPr lang="el-GR" altLang="el-GR" sz="2800" dirty="0" smtClean="0"/>
              <a:t>: </a:t>
            </a:r>
            <a:r>
              <a:rPr lang="el-GR" altLang="el-GR" sz="2800" dirty="0"/>
              <a:t>επιχρίσματα δαπέδων, ταπετσαρίες τοίχου.</a:t>
            </a:r>
            <a:r>
              <a:rPr lang="el-GR" altLang="el-GR" sz="2800" dirty="0" smtClean="0"/>
              <a:t> </a:t>
            </a:r>
            <a:endParaRPr lang="en-US" altLang="el-GR" sz="2800" dirty="0" smtClean="0"/>
          </a:p>
          <a:p>
            <a:endParaRPr lang="en-US" altLang="el-GR" sz="2800" dirty="0" smtClean="0"/>
          </a:p>
          <a:p>
            <a:pPr marL="0" indent="0">
              <a:buNone/>
            </a:pPr>
            <a:endParaRPr lang="el-GR" altLang="el-GR" sz="2800" dirty="0"/>
          </a:p>
        </p:txBody>
      </p:sp>
      <p:sp>
        <p:nvSpPr>
          <p:cNvPr id="2" name="Θέση υποσέλιδου 1" descr="."/>
          <p:cNvSpPr>
            <a:spLocks noGrp="1"/>
          </p:cNvSpPr>
          <p:nvPr>
            <p:ph type="ftr" sz="quarter" idx="11"/>
            <p:custDataLst>
              <p:tags r:id="rId2"/>
            </p:custDataLst>
          </p:nvPr>
        </p:nvSpPr>
        <p:spPr>
          <a:xfrm>
            <a:off x="1619672" y="6356350"/>
            <a:ext cx="5616624" cy="365125"/>
          </a:xfrm>
        </p:spPr>
        <p:txBody>
          <a:bodyPr/>
          <a:lstStyle/>
          <a:p>
            <a:r>
              <a:rPr lang="el-GR" sz="1400" dirty="0">
                <a:solidFill>
                  <a:schemeClr val="tx1"/>
                </a:solidFill>
              </a:rPr>
              <a:t>Θερμοπλαστικά - Θερμοσκληραινόμενα πολυμερή - Ρητίνες</a:t>
            </a:r>
            <a:endParaRPr lang="el-GR" sz="1400" dirty="0"/>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schemeClr val="tx1"/>
                </a:solidFill>
              </a:rPr>
              <a:t>28</a:t>
            </a:fld>
            <a:endParaRPr lang="el-GR" dirty="0">
              <a:solidFill>
                <a:schemeClr val="tx1"/>
              </a:solidFill>
            </a:endParaRPr>
          </a:p>
        </p:txBody>
      </p:sp>
    </p:spTree>
    <p:extLst>
      <p:ext uri="{BB962C8B-B14F-4D97-AF65-F5344CB8AC3E}">
        <p14:creationId xmlns:p14="http://schemas.microsoft.com/office/powerpoint/2010/main" val="27367393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p:txBody>
          <a:bodyPr>
            <a:normAutofit/>
          </a:bodyPr>
          <a:lstStyle/>
          <a:p>
            <a:r>
              <a:rPr lang="el-GR" b="1" dirty="0" err="1" smtClean="0"/>
              <a:t>Δισ</a:t>
            </a:r>
            <a:r>
              <a:rPr lang="el-GR" b="1" dirty="0" smtClean="0"/>
              <a:t>-</a:t>
            </a:r>
            <a:r>
              <a:rPr lang="el-GR" b="1" dirty="0" err="1" smtClean="0"/>
              <a:t>μηλεϊνιμίδια</a:t>
            </a:r>
            <a:endParaRPr lang="el-GR" b="1" dirty="0"/>
          </a:p>
        </p:txBody>
      </p:sp>
      <p:sp>
        <p:nvSpPr>
          <p:cNvPr id="3" name="Content Placeholder 2"/>
          <p:cNvSpPr>
            <a:spLocks noGrp="1"/>
          </p:cNvSpPr>
          <p:nvPr>
            <p:ph idx="1"/>
          </p:nvPr>
        </p:nvSpPr>
        <p:spPr>
          <a:xfrm>
            <a:off x="457200" y="1196752"/>
            <a:ext cx="8229600" cy="5112568"/>
          </a:xfrm>
        </p:spPr>
        <p:txBody>
          <a:bodyPr>
            <a:noAutofit/>
          </a:bodyPr>
          <a:lstStyle/>
          <a:p>
            <a:pPr marL="0" indent="0">
              <a:buNone/>
            </a:pPr>
            <a:r>
              <a:rPr lang="el-GR" altLang="el-GR" sz="2800" dirty="0"/>
              <a:t>Παράγονται με συμπύκνωση του </a:t>
            </a:r>
            <a:r>
              <a:rPr lang="el-GR" altLang="el-GR" sz="2800" dirty="0" err="1"/>
              <a:t>μηλεϊνικού</a:t>
            </a:r>
            <a:r>
              <a:rPr lang="el-GR" altLang="el-GR" sz="2800" dirty="0"/>
              <a:t> </a:t>
            </a:r>
            <a:r>
              <a:rPr lang="el-GR" altLang="el-GR" sz="2800" dirty="0" err="1"/>
              <a:t>ανυδρίτη</a:t>
            </a:r>
            <a:r>
              <a:rPr lang="el-GR" altLang="el-GR" sz="2800" dirty="0"/>
              <a:t> με μία </a:t>
            </a:r>
            <a:r>
              <a:rPr lang="el-GR" altLang="el-GR" sz="2800" dirty="0" err="1"/>
              <a:t>διαμίνη</a:t>
            </a:r>
            <a:r>
              <a:rPr lang="el-GR" altLang="el-GR" sz="2800" dirty="0"/>
              <a:t>. </a:t>
            </a:r>
            <a:endParaRPr lang="el-GR" altLang="el-GR" sz="2800" dirty="0" smtClean="0"/>
          </a:p>
          <a:p>
            <a:pPr marL="0" indent="0">
              <a:buNone/>
            </a:pPr>
            <a:endParaRPr lang="el-GR" altLang="el-GR" sz="2800" dirty="0"/>
          </a:p>
          <a:p>
            <a:pPr marL="0" indent="0">
              <a:buNone/>
            </a:pPr>
            <a:r>
              <a:rPr lang="el-GR" altLang="el-GR" sz="2800" b="1" dirty="0" smtClean="0"/>
              <a:t>Εφαρμογές</a:t>
            </a:r>
            <a:r>
              <a:rPr lang="el-GR" altLang="el-GR" sz="2800" dirty="0" smtClean="0"/>
              <a:t>: </a:t>
            </a:r>
            <a:r>
              <a:rPr lang="el-GR" altLang="el-GR" sz="2800" dirty="0"/>
              <a:t>Ως κόλλες με σημαντική μηχανική και θερμική αντοχή. Παρουσιάζει το πλεονέκτημα ότι δεν χρησιμοποιεί διαλύτη. Κόλληση μετάλλων, γυαλιού, κεραμικών, πλαστικών. Εμπορικά ονόματα: </a:t>
            </a:r>
            <a:r>
              <a:rPr lang="el-GR" altLang="el-GR" sz="2800" dirty="0" smtClean="0"/>
              <a:t> </a:t>
            </a:r>
            <a:r>
              <a:rPr lang="en-US" altLang="el-GR" sz="2800" dirty="0" err="1" smtClean="0"/>
              <a:t>Gemon</a:t>
            </a:r>
            <a:r>
              <a:rPr lang="en-US" altLang="el-GR" sz="2800" dirty="0" smtClean="0"/>
              <a:t>, </a:t>
            </a:r>
            <a:r>
              <a:rPr lang="en-US" altLang="el-GR" sz="2800" dirty="0" err="1" smtClean="0"/>
              <a:t>Kerimid</a:t>
            </a:r>
            <a:r>
              <a:rPr lang="en-US" altLang="el-GR" sz="2800" dirty="0" smtClean="0"/>
              <a:t>, </a:t>
            </a:r>
            <a:r>
              <a:rPr lang="en-US" altLang="el-GR" sz="2800" dirty="0" err="1" smtClean="0"/>
              <a:t>Nolimid</a:t>
            </a:r>
            <a:r>
              <a:rPr lang="el-GR" altLang="el-GR" sz="2800" dirty="0" smtClean="0"/>
              <a:t>.</a:t>
            </a:r>
            <a:endParaRPr lang="en-US" altLang="el-GR" sz="2800" dirty="0" smtClean="0"/>
          </a:p>
          <a:p>
            <a:endParaRPr lang="en-US" altLang="el-GR" sz="2800" dirty="0" smtClean="0"/>
          </a:p>
          <a:p>
            <a:pPr marL="0" indent="0">
              <a:buNone/>
            </a:pPr>
            <a:endParaRPr lang="el-GR" altLang="el-GR" sz="2800" dirty="0"/>
          </a:p>
        </p:txBody>
      </p:sp>
      <p:pic>
        <p:nvPicPr>
          <p:cNvPr id="7" name="Εικόνα 1" descr="Εικονίδιο μετάβασης στα Περιεχόμενα.">
            <a:hlinkClick r:id="rId7" action="ppaction://hlinksldjump" tooltip="Επιστροφή στα Περιεχόμενα"/>
          </p:cNvPr>
          <p:cNvPicPr>
            <a:picLocks noChangeAspect="1"/>
          </p:cNvPicPr>
          <p:nvPr/>
        </p:nvPicPr>
        <p:blipFill>
          <a:blip r:embed="rId8">
            <a:extLst>
              <a:ext uri="{BEBA8EAE-BF5A-486C-A8C5-ECC9F3942E4B}">
                <a14:imgProps xmlns:a14="http://schemas.microsoft.com/office/drawing/2010/main">
                  <a14:imgLayer r:embed="rId9">
                    <a14:imgEffect>
                      <a14:sharpenSoften amount="100000"/>
                    </a14:imgEffect>
                  </a14:imgLayer>
                </a14:imgProps>
              </a:ext>
              <a:ext uri="{28A0092B-C50C-407E-A947-70E740481C1C}">
                <a14:useLocalDpi xmlns:a14="http://schemas.microsoft.com/office/drawing/2010/main" val="0"/>
              </a:ext>
            </a:extLst>
          </a:blip>
          <a:stretch>
            <a:fillRect/>
          </a:stretch>
        </p:blipFill>
        <p:spPr>
          <a:xfrm>
            <a:off x="395536" y="6093296"/>
            <a:ext cx="576065" cy="651438"/>
          </a:xfrm>
          <a:prstGeom prst="rect">
            <a:avLst/>
          </a:prstGeom>
          <a:scene3d>
            <a:camera prst="isometricOffAxis1Right"/>
            <a:lightRig rig="threePt" dir="t"/>
          </a:scene3d>
        </p:spPr>
      </p:pic>
      <p:sp>
        <p:nvSpPr>
          <p:cNvPr id="2" name="Θέση υποσέλιδου 1" descr="."/>
          <p:cNvSpPr>
            <a:spLocks noGrp="1"/>
          </p:cNvSpPr>
          <p:nvPr>
            <p:ph type="ftr" sz="quarter" idx="11"/>
            <p:custDataLst>
              <p:tags r:id="rId3"/>
            </p:custDataLst>
          </p:nvPr>
        </p:nvSpPr>
        <p:spPr>
          <a:xfrm>
            <a:off x="1547664" y="6356350"/>
            <a:ext cx="5976664" cy="365125"/>
          </a:xfrm>
        </p:spPr>
        <p:txBody>
          <a:bodyPr/>
          <a:lstStyle/>
          <a:p>
            <a:r>
              <a:rPr lang="el-GR" sz="1400" dirty="0">
                <a:solidFill>
                  <a:schemeClr val="tx1"/>
                </a:solidFill>
              </a:rPr>
              <a:t>Θερμοπλαστικά - Θερμοσκληραινόμενα πολυμερή - Ρητίνες</a:t>
            </a:r>
            <a:endParaRPr lang="el-GR" sz="1400" dirty="0"/>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schemeClr val="tx1"/>
                </a:solidFill>
              </a:rPr>
              <a:t>29</a:t>
            </a:fld>
            <a:endParaRPr lang="el-GR" dirty="0">
              <a:solidFill>
                <a:schemeClr val="tx1"/>
              </a:solidFill>
            </a:endParaRPr>
          </a:p>
        </p:txBody>
      </p:sp>
    </p:spTree>
    <p:custDataLst>
      <p:tags r:id="rId1"/>
    </p:custDataLst>
    <p:extLst>
      <p:ext uri="{BB962C8B-B14F-4D97-AF65-F5344CB8AC3E}">
        <p14:creationId xmlns:p14="http://schemas.microsoft.com/office/powerpoint/2010/main" val="24484694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custDataLst>
              <p:tags r:id="rId2"/>
            </p:custDataLst>
          </p:nvPr>
        </p:nvSpPr>
        <p:spPr/>
        <p:txBody>
          <a:bodyPr/>
          <a:lstStyle/>
          <a:p>
            <a:pPr eaLnBrk="1" hangingPunct="1"/>
            <a:r>
              <a:rPr lang="el-GR" b="1" dirty="0" smtClean="0">
                <a:latin typeface="Calibri" panose="020F0502020204030204" pitchFamily="34" charset="0"/>
              </a:rPr>
              <a:t>Χρηματοδότηση</a:t>
            </a:r>
            <a:r>
              <a:rPr lang="el-GR" b="1" dirty="0" smtClean="0"/>
              <a:t> </a:t>
            </a:r>
          </a:p>
        </p:txBody>
      </p:sp>
      <p:sp>
        <p:nvSpPr>
          <p:cNvPr id="4099" name="Θέση περιεχομένου 1"/>
          <p:cNvSpPr>
            <a:spLocks noGrp="1"/>
          </p:cNvSpPr>
          <p:nvPr>
            <p:ph idx="1"/>
            <p:custDataLst>
              <p:tags r:id="rId3"/>
            </p:custDataLst>
          </p:nvPr>
        </p:nvSpPr>
        <p:spPr/>
        <p:txBody>
          <a:bodyPr>
            <a:normAutofit/>
          </a:bodyPr>
          <a:lstStyle/>
          <a:p>
            <a:pPr eaLnBrk="1" hangingPunct="1">
              <a:spcBef>
                <a:spcPts val="0"/>
              </a:spcBef>
              <a:spcAft>
                <a:spcPts val="600"/>
              </a:spcAft>
            </a:pPr>
            <a:r>
              <a:rPr lang="el-GR" sz="2000" dirty="0" smtClean="0">
                <a:latin typeface="Calibri" panose="020F0502020204030204" pitchFamily="34" charset="0"/>
              </a:rPr>
              <a:t>Το παρόν εκπαιδευτικό υλικό έχει αναπτυχθεί στα πλαίσια του εκπαιδευτικού έργου του διδάσκοντα</a:t>
            </a:r>
            <a:r>
              <a:rPr lang="en-US" sz="2000" dirty="0" smtClean="0">
                <a:latin typeface="Calibri" panose="020F0502020204030204" pitchFamily="34" charset="0"/>
              </a:rPr>
              <a:t>.</a:t>
            </a:r>
            <a:r>
              <a:rPr lang="el-GR" sz="2000" dirty="0" smtClean="0">
                <a:latin typeface="Calibri" panose="020F0502020204030204" pitchFamily="34" charset="0"/>
              </a:rPr>
              <a:t> </a:t>
            </a:r>
            <a:endParaRPr lang="en-US" sz="2000" dirty="0" smtClean="0">
              <a:latin typeface="Calibri" panose="020F0502020204030204" pitchFamily="34" charset="0"/>
            </a:endParaRPr>
          </a:p>
          <a:p>
            <a:pPr lvl="0">
              <a:spcBef>
                <a:spcPts val="0"/>
              </a:spcBef>
              <a:spcAft>
                <a:spcPts val="600"/>
              </a:spcAft>
            </a:pPr>
            <a:r>
              <a:rPr lang="el-GR" sz="2000" dirty="0">
                <a:solidFill>
                  <a:prstClr val="black"/>
                </a:solidFill>
                <a:latin typeface="Calibri" panose="020F0502020204030204" pitchFamily="34" charset="0"/>
              </a:rPr>
              <a:t>Το έργο «</a:t>
            </a:r>
            <a:r>
              <a:rPr lang="el-GR" sz="2000" b="1" dirty="0">
                <a:solidFill>
                  <a:prstClr val="black"/>
                </a:solidFill>
                <a:latin typeface="Calibri" panose="020F0502020204030204" pitchFamily="34" charset="0"/>
              </a:rPr>
              <a:t>Ανοικτά Ακαδημαϊκά Μαθήματα στο ΤΕΙ Θεσσαλίας</a:t>
            </a:r>
            <a:r>
              <a:rPr lang="el-GR" sz="2000" dirty="0">
                <a:solidFill>
                  <a:prstClr val="black"/>
                </a:solidFill>
                <a:latin typeface="Calibri" panose="020F0502020204030204" pitchFamily="34" charset="0"/>
              </a:rPr>
              <a:t>» έχει χρηματοδοτήσει </a:t>
            </a:r>
            <a:r>
              <a:rPr lang="el-GR" sz="2000">
                <a:solidFill>
                  <a:prstClr val="black"/>
                </a:solidFill>
                <a:latin typeface="Calibri" panose="020F0502020204030204" pitchFamily="34" charset="0"/>
              </a:rPr>
              <a:t>μόνο </a:t>
            </a:r>
            <a:r>
              <a:rPr lang="el-GR" sz="2000" smtClean="0">
                <a:solidFill>
                  <a:prstClr val="black"/>
                </a:solidFill>
                <a:latin typeface="Calibri" panose="020F0502020204030204" pitchFamily="34" charset="0"/>
              </a:rPr>
              <a:t>τη</a:t>
            </a:r>
            <a:r>
              <a:rPr lang="el-GR" sz="2000">
                <a:solidFill>
                  <a:prstClr val="black"/>
                </a:solidFill>
                <a:latin typeface="Calibri" panose="020F0502020204030204" pitchFamily="34" charset="0"/>
              </a:rPr>
              <a:t>ν</a:t>
            </a:r>
            <a:r>
              <a:rPr lang="el-GR" sz="2000" smtClean="0">
                <a:solidFill>
                  <a:prstClr val="black"/>
                </a:solidFill>
                <a:latin typeface="Calibri" panose="020F0502020204030204" pitchFamily="34" charset="0"/>
              </a:rPr>
              <a:t> </a:t>
            </a:r>
            <a:r>
              <a:rPr lang="el-GR" sz="2000" dirty="0">
                <a:solidFill>
                  <a:prstClr val="black"/>
                </a:solidFill>
                <a:latin typeface="Calibri" panose="020F0502020204030204" pitchFamily="34" charset="0"/>
              </a:rPr>
              <a:t>αναδιαμόρφωση του εκπαιδευτικού υλικού</a:t>
            </a:r>
            <a:r>
              <a:rPr lang="el-GR" sz="2000" dirty="0" smtClean="0">
                <a:solidFill>
                  <a:prstClr val="black"/>
                </a:solidFill>
                <a:latin typeface="Calibri" panose="020F0502020204030204" pitchFamily="34" charset="0"/>
              </a:rPr>
              <a:t>.</a:t>
            </a:r>
            <a:endParaRPr lang="el-GR" sz="2000" dirty="0" smtClean="0">
              <a:latin typeface="Calibri" panose="020F0502020204030204" pitchFamily="34" charset="0"/>
            </a:endParaRPr>
          </a:p>
          <a:p>
            <a:pPr eaLnBrk="1" hangingPunct="1">
              <a:spcBef>
                <a:spcPts val="0"/>
              </a:spcBef>
            </a:pPr>
            <a:r>
              <a:rPr lang="el-GR" sz="2000" dirty="0" smtClean="0">
                <a:latin typeface="Calibri" panose="020F0502020204030204" pitchFamily="34" charset="0"/>
              </a:rPr>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000" dirty="0" smtClean="0">
                <a:latin typeface="Calibri" panose="020F0502020204030204" pitchFamily="34" charset="0"/>
              </a:rPr>
              <a:t>. </a:t>
            </a:r>
            <a:endParaRPr lang="el-GR" sz="2000" dirty="0" smtClean="0">
              <a:latin typeface="Calibri" panose="020F0502020204030204" pitchFamily="34" charset="0"/>
            </a:endParaRPr>
          </a:p>
        </p:txBody>
      </p:sp>
      <p:pic>
        <p:nvPicPr>
          <p:cNvPr id="6" name="Εικόνα 1" descr=" Λογότυπο Επιχειρησιακού Προγράμματος Εκπαίδευση και Δια βίου Μάθηση.   ">
            <a:hlinkClick r:id="rId7" tooltip="Μετάβαση σε www.edulll.gr"/>
          </p:cNvPr>
          <p:cNvPicPr>
            <a:picLocks noChangeAspect="1" noChangeArrowheads="1"/>
          </p:cNvPicPr>
          <p:nvPr/>
        </p:nvPicPr>
        <p:blipFill>
          <a:blip r:embed="rId8" cstate="print"/>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custDataLst>
              <p:tags r:id="rId4"/>
            </p:custDataLst>
          </p:nvPr>
        </p:nvSpPr>
        <p:spPr/>
        <p:txBody>
          <a:bodyPr/>
          <a:lstStyle/>
          <a:p>
            <a:pPr>
              <a:defRPr/>
            </a:pPr>
            <a:fld id="{E034B054-DA0D-4AD9-A3C5-59235BE4FE8B}" type="slidenum">
              <a:rPr lang="el-GR" sz="1400" smtClean="0">
                <a:solidFill>
                  <a:prstClr val="black"/>
                </a:solidFill>
              </a:rPr>
              <a:pPr>
                <a:defRPr/>
              </a:pPr>
              <a:t>3</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166287954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p:txBody>
          <a:bodyPr>
            <a:normAutofit/>
          </a:bodyPr>
          <a:lstStyle/>
          <a:p>
            <a:r>
              <a:rPr lang="el-GR" b="1" dirty="0" err="1" smtClean="0"/>
              <a:t>Ελαστομερή</a:t>
            </a:r>
            <a:r>
              <a:rPr lang="el-GR" b="1" dirty="0" smtClean="0"/>
              <a:t> </a:t>
            </a:r>
            <a:r>
              <a:rPr lang="en-US" b="1" dirty="0" smtClean="0"/>
              <a:t>(1/2)</a:t>
            </a:r>
            <a:endParaRPr lang="el-GR" b="1" dirty="0"/>
          </a:p>
        </p:txBody>
      </p:sp>
      <p:sp>
        <p:nvSpPr>
          <p:cNvPr id="3" name="Content Placeholder 2"/>
          <p:cNvSpPr>
            <a:spLocks noGrp="1"/>
          </p:cNvSpPr>
          <p:nvPr>
            <p:ph idx="1"/>
          </p:nvPr>
        </p:nvSpPr>
        <p:spPr>
          <a:xfrm>
            <a:off x="457200" y="1484784"/>
            <a:ext cx="8229600" cy="4641379"/>
          </a:xfrm>
        </p:spPr>
        <p:txBody>
          <a:bodyPr>
            <a:normAutofit lnSpcReduction="10000"/>
          </a:bodyPr>
          <a:lstStyle/>
          <a:p>
            <a:r>
              <a:rPr lang="el-GR" altLang="el-GR" dirty="0"/>
              <a:t>Γραμμικά πολυμερή με διακλαδισμένες αλυσίδες. </a:t>
            </a:r>
            <a:endParaRPr lang="el-GR" altLang="el-GR" dirty="0" smtClean="0"/>
          </a:p>
          <a:p>
            <a:r>
              <a:rPr lang="el-GR" altLang="el-GR" dirty="0" smtClean="0"/>
              <a:t>Κατά </a:t>
            </a:r>
            <a:r>
              <a:rPr lang="el-GR" altLang="el-GR" dirty="0"/>
              <a:t>την φόρτισή τους μπορούν να υποστούν μεγάλες παραμορφώσεις και να επανέλθουν στο αρχικό τους σχήμα μετά την άρση του φορτίου. Π.χ. το καουτσούκ το οποίο κατά την θέρμανσή του με θείο, δημιουργεί διασταυρώσεις μεταξύ των μορίων του και ενισχύει τη δομή του (βουλκανισμός). ΠΑΡΑΔΕΙΓΜΑ : λάστιχα αυτοκινήτου. </a:t>
            </a:r>
            <a:endParaRPr lang="el-GR" sz="2800" dirty="0"/>
          </a:p>
          <a:p>
            <a:pPr marL="0" indent="0">
              <a:buNone/>
            </a:pPr>
            <a:endParaRPr lang="el-GR" sz="3100" dirty="0" smtClean="0"/>
          </a:p>
          <a:p>
            <a:pPr lvl="1"/>
            <a:endParaRPr lang="el-GR" dirty="0"/>
          </a:p>
        </p:txBody>
      </p:sp>
      <p:sp>
        <p:nvSpPr>
          <p:cNvPr id="2" name="Θέση υποσέλιδου 1" descr="."/>
          <p:cNvSpPr>
            <a:spLocks noGrp="1"/>
          </p:cNvSpPr>
          <p:nvPr>
            <p:ph type="ftr" sz="quarter" idx="11"/>
            <p:custDataLst>
              <p:tags r:id="rId2"/>
            </p:custDataLst>
          </p:nvPr>
        </p:nvSpPr>
        <p:spPr/>
        <p:txBody>
          <a:bodyPr/>
          <a:lstStyle/>
          <a:p>
            <a:r>
              <a:rPr lang="el-GR" sz="1400" dirty="0">
                <a:solidFill>
                  <a:prstClr val="black"/>
                </a:solidFill>
              </a:rPr>
              <a:t>Μορφοποίηση Πολυμερών</a:t>
            </a:r>
            <a:endParaRPr lang="en-US" sz="1400" dirty="0">
              <a:solidFill>
                <a:prstClr val="black"/>
              </a:solidFill>
            </a:endParaRPr>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prstClr val="black"/>
                </a:solidFill>
              </a:rPr>
              <a:pPr/>
              <a:t>30</a:t>
            </a:fld>
            <a:endParaRPr lang="el-GR" dirty="0">
              <a:solidFill>
                <a:prstClr val="black"/>
              </a:solidFill>
            </a:endParaRPr>
          </a:p>
        </p:txBody>
      </p:sp>
    </p:spTree>
    <p:extLst>
      <p:ext uri="{BB962C8B-B14F-4D97-AF65-F5344CB8AC3E}">
        <p14:creationId xmlns:p14="http://schemas.microsoft.com/office/powerpoint/2010/main" val="42026984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p:txBody>
          <a:bodyPr>
            <a:normAutofit/>
          </a:bodyPr>
          <a:lstStyle/>
          <a:p>
            <a:r>
              <a:rPr lang="el-GR" b="1" dirty="0" err="1" smtClean="0"/>
              <a:t>Ελαστομερή</a:t>
            </a:r>
            <a:r>
              <a:rPr lang="el-GR" b="1" dirty="0" smtClean="0"/>
              <a:t> </a:t>
            </a:r>
            <a:r>
              <a:rPr lang="en-US" b="1" dirty="0" smtClean="0"/>
              <a:t>(2/2</a:t>
            </a:r>
            <a:r>
              <a:rPr lang="en-US" b="1" dirty="0"/>
              <a:t>)</a:t>
            </a:r>
            <a:endParaRPr lang="el-GR" b="1" dirty="0"/>
          </a:p>
        </p:txBody>
      </p:sp>
      <p:sp>
        <p:nvSpPr>
          <p:cNvPr id="7" name="Text Placeholder 6"/>
          <p:cNvSpPr>
            <a:spLocks noGrp="1"/>
          </p:cNvSpPr>
          <p:nvPr>
            <p:ph type="body" idx="1"/>
          </p:nvPr>
        </p:nvSpPr>
        <p:spPr/>
        <p:txBody>
          <a:bodyPr/>
          <a:lstStyle/>
          <a:p>
            <a:r>
              <a:rPr lang="el-GR" dirty="0" smtClean="0"/>
              <a:t>Πολυμερές	</a:t>
            </a:r>
            <a:endParaRPr lang="el-GR" dirty="0"/>
          </a:p>
        </p:txBody>
      </p:sp>
      <p:sp>
        <p:nvSpPr>
          <p:cNvPr id="8" name="Content Placeholder 7"/>
          <p:cNvSpPr>
            <a:spLocks noGrp="1"/>
          </p:cNvSpPr>
          <p:nvPr>
            <p:ph sz="half" idx="2"/>
          </p:nvPr>
        </p:nvSpPr>
        <p:spPr/>
        <p:txBody>
          <a:bodyPr/>
          <a:lstStyle/>
          <a:p>
            <a:r>
              <a:rPr lang="el-GR" dirty="0" err="1" smtClean="0"/>
              <a:t>Πολυισοπρένιο</a:t>
            </a:r>
            <a:endParaRPr lang="el-GR" dirty="0" smtClean="0"/>
          </a:p>
          <a:p>
            <a:r>
              <a:rPr lang="el-GR" dirty="0" err="1" smtClean="0"/>
              <a:t>Πολυβουταδιένιο</a:t>
            </a:r>
            <a:endParaRPr lang="el-GR" dirty="0" smtClean="0"/>
          </a:p>
          <a:p>
            <a:r>
              <a:rPr lang="el-GR" dirty="0" err="1" smtClean="0"/>
              <a:t>Πολυχλωροπρένιο</a:t>
            </a:r>
            <a:endParaRPr lang="el-GR" dirty="0" smtClean="0"/>
          </a:p>
          <a:p>
            <a:r>
              <a:rPr lang="el-GR" dirty="0" err="1" smtClean="0"/>
              <a:t>Πολυισοβουτυλένιο</a:t>
            </a:r>
            <a:endParaRPr lang="el-GR" dirty="0" smtClean="0"/>
          </a:p>
          <a:p>
            <a:r>
              <a:rPr lang="el-GR" dirty="0"/>
              <a:t>Σιλικόνες</a:t>
            </a:r>
          </a:p>
        </p:txBody>
      </p:sp>
      <p:sp>
        <p:nvSpPr>
          <p:cNvPr id="9" name="Text Placeholder 8"/>
          <p:cNvSpPr>
            <a:spLocks noGrp="1"/>
          </p:cNvSpPr>
          <p:nvPr>
            <p:ph type="body" sz="quarter" idx="3"/>
          </p:nvPr>
        </p:nvSpPr>
        <p:spPr/>
        <p:txBody>
          <a:bodyPr/>
          <a:lstStyle/>
          <a:p>
            <a:r>
              <a:rPr lang="el-GR" dirty="0" smtClean="0"/>
              <a:t>Χρήσεις</a:t>
            </a:r>
            <a:endParaRPr lang="el-GR" dirty="0"/>
          </a:p>
        </p:txBody>
      </p:sp>
      <p:sp>
        <p:nvSpPr>
          <p:cNvPr id="10" name="Content Placeholder 9"/>
          <p:cNvSpPr>
            <a:spLocks noGrp="1"/>
          </p:cNvSpPr>
          <p:nvPr>
            <p:ph sz="quarter" idx="4"/>
          </p:nvPr>
        </p:nvSpPr>
        <p:spPr>
          <a:xfrm>
            <a:off x="3635897" y="2174875"/>
            <a:ext cx="5050904" cy="3951288"/>
          </a:xfrm>
        </p:spPr>
        <p:txBody>
          <a:bodyPr/>
          <a:lstStyle/>
          <a:p>
            <a:r>
              <a:rPr lang="el-GR" dirty="0"/>
              <a:t>Φυσικό </a:t>
            </a:r>
            <a:r>
              <a:rPr lang="el-GR" dirty="0" smtClean="0"/>
              <a:t>ελαστικό</a:t>
            </a:r>
          </a:p>
          <a:p>
            <a:r>
              <a:rPr lang="el-GR" dirty="0"/>
              <a:t>Συνθετικό ελαστικό (</a:t>
            </a:r>
            <a:r>
              <a:rPr lang="el-GR" dirty="0" smtClean="0"/>
              <a:t>αυτοκίνητα)</a:t>
            </a:r>
          </a:p>
          <a:p>
            <a:r>
              <a:rPr lang="el-GR" dirty="0"/>
              <a:t>Ελαστικό ανθεκτικό σε </a:t>
            </a:r>
            <a:r>
              <a:rPr lang="el-GR" dirty="0" smtClean="0"/>
              <a:t>έλαια</a:t>
            </a:r>
          </a:p>
          <a:p>
            <a:r>
              <a:rPr lang="el-GR" dirty="0"/>
              <a:t>Σωλήνες, μονωτικά, </a:t>
            </a:r>
            <a:r>
              <a:rPr lang="el-GR" dirty="0" smtClean="0"/>
              <a:t>επιστρώματα</a:t>
            </a:r>
          </a:p>
          <a:p>
            <a:r>
              <a:rPr lang="el-GR" dirty="0"/>
              <a:t>Στεγανό κλείσιμο θυρών </a:t>
            </a:r>
            <a:r>
              <a:rPr lang="el-GR" dirty="0" smtClean="0"/>
              <a:t>και παραθύρων</a:t>
            </a:r>
            <a:r>
              <a:rPr lang="el-GR" dirty="0"/>
              <a:t>, μόνωση καλωδίων</a:t>
            </a:r>
          </a:p>
          <a:p>
            <a:endParaRPr lang="el-GR" dirty="0"/>
          </a:p>
        </p:txBody>
      </p:sp>
      <p:pic>
        <p:nvPicPr>
          <p:cNvPr id="11" name="Εικόνα 1" descr="Εικονίδιο μετάβασης στα Περιεχόμενα.">
            <a:hlinkClick r:id="rId7" action="ppaction://hlinksldjump" tooltip="Επιστροφή στα Περιεχόμενα"/>
          </p:cNvPr>
          <p:cNvPicPr>
            <a:picLocks noChangeAspect="1"/>
          </p:cNvPicPr>
          <p:nvPr/>
        </p:nvPicPr>
        <p:blipFill>
          <a:blip r:embed="rId8">
            <a:extLst>
              <a:ext uri="{BEBA8EAE-BF5A-486C-A8C5-ECC9F3942E4B}">
                <a14:imgProps xmlns:a14="http://schemas.microsoft.com/office/drawing/2010/main">
                  <a14:imgLayer r:embed="rId9">
                    <a14:imgEffect>
                      <a14:sharpenSoften amount="100000"/>
                    </a14:imgEffect>
                  </a14:imgLayer>
                </a14:imgProps>
              </a:ext>
              <a:ext uri="{28A0092B-C50C-407E-A947-70E740481C1C}">
                <a14:useLocalDpi xmlns:a14="http://schemas.microsoft.com/office/drawing/2010/main" val="0"/>
              </a:ext>
            </a:extLst>
          </a:blip>
          <a:stretch>
            <a:fillRect/>
          </a:stretch>
        </p:blipFill>
        <p:spPr>
          <a:xfrm>
            <a:off x="395536" y="6093296"/>
            <a:ext cx="576065" cy="651438"/>
          </a:xfrm>
          <a:prstGeom prst="rect">
            <a:avLst/>
          </a:prstGeom>
          <a:scene3d>
            <a:camera prst="isometricOffAxis1Right"/>
            <a:lightRig rig="threePt" dir="t"/>
          </a:scene3d>
        </p:spPr>
      </p:pic>
      <p:sp>
        <p:nvSpPr>
          <p:cNvPr id="2" name="Θέση υποσέλιδου 1" descr="."/>
          <p:cNvSpPr>
            <a:spLocks noGrp="1"/>
          </p:cNvSpPr>
          <p:nvPr>
            <p:ph type="ftr" sz="quarter" idx="11"/>
            <p:custDataLst>
              <p:tags r:id="rId3"/>
            </p:custDataLst>
          </p:nvPr>
        </p:nvSpPr>
        <p:spPr/>
        <p:txBody>
          <a:bodyPr/>
          <a:lstStyle/>
          <a:p>
            <a:r>
              <a:rPr lang="el-GR" sz="1400" dirty="0">
                <a:solidFill>
                  <a:prstClr val="black"/>
                </a:solidFill>
              </a:rPr>
              <a:t>Μορφοποίηση Πολυμερών</a:t>
            </a:r>
            <a:endParaRPr lang="en-US" sz="1400" dirty="0">
              <a:solidFill>
                <a:prstClr val="black"/>
              </a:solidFill>
            </a:endParaRPr>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prstClr val="black"/>
                </a:solidFill>
              </a:rPr>
              <a:pPr/>
              <a:t>31</a:t>
            </a:fld>
            <a:endParaRPr lang="el-GR" dirty="0">
              <a:solidFill>
                <a:prstClr val="black"/>
              </a:solidFill>
            </a:endParaRPr>
          </a:p>
        </p:txBody>
      </p:sp>
    </p:spTree>
    <p:custDataLst>
      <p:tags r:id="rId1"/>
    </p:custDataLst>
    <p:extLst>
      <p:ext uri="{BB962C8B-B14F-4D97-AF65-F5344CB8AC3E}">
        <p14:creationId xmlns:p14="http://schemas.microsoft.com/office/powerpoint/2010/main" val="137106288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custDataLst>
              <p:tags r:id="rId2"/>
            </p:custDataLst>
          </p:nvPr>
        </p:nvSpPr>
        <p:spPr/>
        <p:txBody>
          <a:bodyPr>
            <a:normAutofit/>
          </a:bodyPr>
          <a:lstStyle/>
          <a:p>
            <a:r>
              <a:rPr lang="el-GR" b="1" dirty="0" smtClean="0"/>
              <a:t>Τέλος ενότητας</a:t>
            </a:r>
            <a:endParaRPr lang="el-GR" b="1" dirty="0"/>
          </a:p>
        </p:txBody>
      </p:sp>
      <p:sp>
        <p:nvSpPr>
          <p:cNvPr id="3" name="Rectangle 2"/>
          <p:cNvSpPr/>
          <p:nvPr/>
        </p:nvSpPr>
        <p:spPr>
          <a:xfrm>
            <a:off x="4977434" y="4653136"/>
            <a:ext cx="3242619" cy="369332"/>
          </a:xfrm>
          <a:prstGeom prst="rect">
            <a:avLst/>
          </a:prstGeom>
        </p:spPr>
        <p:txBody>
          <a:bodyPr wrap="none">
            <a:spAutoFit/>
          </a:bodyPr>
          <a:lstStyle/>
          <a:p>
            <a:pPr algn="r"/>
            <a:r>
              <a:rPr lang="el-GR" dirty="0">
                <a:solidFill>
                  <a:schemeClr val="tx1">
                    <a:lumMod val="65000"/>
                    <a:lumOff val="35000"/>
                  </a:schemeClr>
                </a:solidFill>
              </a:rPr>
              <a:t>Επεξεργασία: </a:t>
            </a:r>
            <a:r>
              <a:rPr lang="el-GR" dirty="0" smtClean="0">
                <a:solidFill>
                  <a:schemeClr val="tx1">
                    <a:lumMod val="65000"/>
                    <a:lumOff val="35000"/>
                  </a:schemeClr>
                </a:solidFill>
              </a:rPr>
              <a:t>«Χρήστος Μέγας»</a:t>
            </a:r>
            <a:endParaRPr lang="el-GR" dirty="0">
              <a:solidFill>
                <a:schemeClr val="tx1">
                  <a:lumMod val="65000"/>
                  <a:lumOff val="35000"/>
                </a:schemeClr>
              </a:solidFill>
            </a:endParaRPr>
          </a:p>
        </p:txBody>
      </p:sp>
      <p:pic>
        <p:nvPicPr>
          <p:cNvPr id="8" name="Εικόνα 1" descr=" Λογότυπο για Άδειες χρήσης Creative Commons, B Y, S A. ">
            <a:hlinkClick r:id="rId4" tooltip="Μετάβαση στην Άδεια Χρήσης"/>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52600" y="5943600"/>
            <a:ext cx="1690688" cy="591531"/>
          </a:xfrm>
          <a:prstGeom prst="rect">
            <a:avLst/>
          </a:prstGeom>
          <a:noFill/>
          <a:extLst>
            <a:ext uri="{909E8E84-426E-40DD-AFC4-6F175D3DCCD1}">
              <a14:hiddenFill xmlns:a14="http://schemas.microsoft.com/office/drawing/2010/main">
                <a:solidFill>
                  <a:srgbClr val="FFFFFF"/>
                </a:solidFill>
              </a14:hiddenFill>
            </a:ext>
          </a:extLst>
        </p:spPr>
      </p:pic>
      <p:pic>
        <p:nvPicPr>
          <p:cNvPr id="7" name="Εικόνα 2" descr="Λογότυπο Επιχειρησιακού Προγράμματος Εκπαίδευση και Δια βίου Μάθηση. ">
            <a:hlinkClick r:id="rId6" tooltip="Μετάβαση στο www.edulll.gr/"/>
          </p:cNvPr>
          <p:cNvPicPr>
            <a:picLocks noChangeAspect="1" noChangeArrowheads="1"/>
          </p:cNvPicPr>
          <p:nvPr/>
        </p:nvPicPr>
        <p:blipFill>
          <a:blip r:embed="rId7" cstate="print"/>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42247953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Τίτλος 1"/>
          <p:cNvSpPr>
            <a:spLocks noGrp="1"/>
          </p:cNvSpPr>
          <p:nvPr>
            <p:ph type="title"/>
            <p:custDataLst>
              <p:tags r:id="rId1"/>
            </p:custDataLst>
          </p:nvPr>
        </p:nvSpPr>
        <p:spPr/>
        <p:txBody>
          <a:bodyPr/>
          <a:lstStyle/>
          <a:p>
            <a:r>
              <a:rPr lang="el-GR" altLang="el-GR" b="1" dirty="0" smtClean="0"/>
              <a:t>Σκοποί ενότητας </a:t>
            </a:r>
          </a:p>
        </p:txBody>
      </p:sp>
      <p:sp>
        <p:nvSpPr>
          <p:cNvPr id="2" name="Θέση περιεχομένου 1"/>
          <p:cNvSpPr>
            <a:spLocks noGrp="1"/>
          </p:cNvSpPr>
          <p:nvPr>
            <p:ph idx="1"/>
            <p:custDataLst>
              <p:tags r:id="rId2"/>
            </p:custDataLst>
          </p:nvPr>
        </p:nvSpPr>
        <p:spPr/>
        <p:txBody>
          <a:bodyPr rtlCol="0">
            <a:normAutofit/>
          </a:bodyPr>
          <a:lstStyle/>
          <a:p>
            <a:pPr marL="0" indent="0">
              <a:spcBef>
                <a:spcPts val="0"/>
              </a:spcBef>
              <a:buNone/>
            </a:pPr>
            <a:endParaRPr lang="en-US" sz="2000" dirty="0" smtClean="0"/>
          </a:p>
          <a:p>
            <a:pPr marL="0" indent="0">
              <a:spcBef>
                <a:spcPts val="0"/>
              </a:spcBef>
              <a:buNone/>
            </a:pPr>
            <a:r>
              <a:rPr lang="en-US" sz="2800" dirty="0" smtClean="0"/>
              <a:t>1</a:t>
            </a:r>
            <a:r>
              <a:rPr lang="el-GR" sz="2800" dirty="0" smtClean="0"/>
              <a:t>.</a:t>
            </a:r>
            <a:r>
              <a:rPr lang="en-US" sz="2800" dirty="0" smtClean="0"/>
              <a:t>  </a:t>
            </a:r>
            <a:endParaRPr lang="en-US" dirty="0" smtClean="0"/>
          </a:p>
          <a:p>
            <a:pPr marL="0" indent="0">
              <a:spcBef>
                <a:spcPts val="0"/>
              </a:spcBef>
              <a:buNone/>
            </a:pPr>
            <a:endParaRPr lang="el-GR" dirty="0" smtClean="0"/>
          </a:p>
        </p:txBody>
      </p:sp>
      <p:sp>
        <p:nvSpPr>
          <p:cNvPr id="7" name="Θέση υποσέλιδου 1" descr="."/>
          <p:cNvSpPr>
            <a:spLocks noGrp="1"/>
          </p:cNvSpPr>
          <p:nvPr>
            <p:ph type="ftr" sz="quarter" idx="11"/>
            <p:custDataLst>
              <p:tags r:id="rId3"/>
            </p:custDataLst>
          </p:nvPr>
        </p:nvSpPr>
        <p:spPr>
          <a:xfrm>
            <a:off x="1619672" y="6356350"/>
            <a:ext cx="5328592" cy="365125"/>
          </a:xfrm>
        </p:spPr>
        <p:txBody>
          <a:bodyPr/>
          <a:lstStyle/>
          <a:p>
            <a:r>
              <a:rPr lang="el-GR" sz="1400" dirty="0">
                <a:solidFill>
                  <a:schemeClr val="tx1"/>
                </a:solidFill>
              </a:rPr>
              <a:t>Θερμοπλαστικά - Θερμοσκληραινόμενα πολυμερή - Ρητίνες</a:t>
            </a:r>
            <a:endParaRPr lang="en-US" sz="1400" dirty="0">
              <a:solidFill>
                <a:schemeClr val="tx1"/>
              </a:solidFill>
            </a:endParaRPr>
          </a:p>
        </p:txBody>
      </p:sp>
      <p:sp>
        <p:nvSpPr>
          <p:cNvPr id="5125" name="Θέση αριθμού διαφάνειας 1" descr="."/>
          <p:cNvSpPr>
            <a:spLocks noGrp="1"/>
          </p:cNvSpPr>
          <p:nvPr>
            <p:ph type="sldNum" sz="quarter" idx="12"/>
            <p:custDataLst>
              <p:tags r:id="rId4"/>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D7AF2AC6-652D-4AD1-A671-8B499591D49C}" type="slidenum">
              <a:rPr lang="el-GR" altLang="el-GR" sz="1400">
                <a:solidFill>
                  <a:srgbClr val="000000"/>
                </a:solidFill>
                <a:latin typeface="+mn-lt"/>
              </a:rPr>
              <a:pPr fontAlgn="base">
                <a:spcBef>
                  <a:spcPct val="0"/>
                </a:spcBef>
                <a:spcAft>
                  <a:spcPct val="0"/>
                </a:spcAft>
              </a:pPr>
              <a:t>4</a:t>
            </a:fld>
            <a:endParaRPr lang="el-GR" altLang="el-GR" sz="1400" dirty="0">
              <a:solidFill>
                <a:srgbClr val="000000"/>
              </a:solidFill>
              <a:latin typeface="+mn-lt"/>
            </a:endParaRPr>
          </a:p>
        </p:txBody>
      </p:sp>
    </p:spTree>
    <p:extLst>
      <p:ext uri="{BB962C8B-B14F-4D97-AF65-F5344CB8AC3E}">
        <p14:creationId xmlns:p14="http://schemas.microsoft.com/office/powerpoint/2010/main" val="42692105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custDataLst>
              <p:tags r:id="rId2"/>
            </p:custDataLst>
          </p:nvPr>
        </p:nvSpPr>
        <p:spPr/>
        <p:txBody>
          <a:bodyPr/>
          <a:lstStyle/>
          <a:p>
            <a:r>
              <a:rPr lang="el-GR" altLang="el-GR" b="1" dirty="0" smtClean="0">
                <a:solidFill>
                  <a:srgbClr val="333333"/>
                </a:solidFill>
              </a:rPr>
              <a:t>Περιεχόμενα ενότητας</a:t>
            </a:r>
          </a:p>
        </p:txBody>
      </p:sp>
      <p:sp>
        <p:nvSpPr>
          <p:cNvPr id="4" name="Θέση περιεχομένου 1">
            <a:hlinkClick r:id="rId10" action="ppaction://hlinksldjump" tooltip="Μετάβαση στη Διαφάνεια 6"/>
          </p:cNvPr>
          <p:cNvSpPr/>
          <p:nvPr>
            <p:custDataLst>
              <p:tags r:id="rId3"/>
            </p:custDataLst>
          </p:nvPr>
        </p:nvSpPr>
        <p:spPr>
          <a:xfrm>
            <a:off x="809625" y="1556792"/>
            <a:ext cx="7507288"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l-GR" sz="2800" i="1" u="sng" dirty="0" smtClean="0">
                <a:solidFill>
                  <a:srgbClr val="0070C0"/>
                </a:solidFill>
                <a:hlinkClick r:id="rId10" action="ppaction://hlinksldjump"/>
              </a:rPr>
              <a:t>1. Θερμοπλαστικά πολυμερή</a:t>
            </a:r>
            <a:endParaRPr lang="el-GR" i="1" u="sng" dirty="0">
              <a:solidFill>
                <a:srgbClr val="0070C0"/>
              </a:solidFill>
            </a:endParaRPr>
          </a:p>
        </p:txBody>
      </p:sp>
      <p:sp>
        <p:nvSpPr>
          <p:cNvPr id="14" name="Θέση περιεχομένου 2">
            <a:hlinkClick r:id="rId11" action="ppaction://hlinksldjump"/>
          </p:cNvPr>
          <p:cNvSpPr/>
          <p:nvPr>
            <p:custDataLst>
              <p:tags r:id="rId4"/>
            </p:custDataLst>
          </p:nvPr>
        </p:nvSpPr>
        <p:spPr>
          <a:xfrm>
            <a:off x="809171" y="2204864"/>
            <a:ext cx="7507288"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2800" i="1" dirty="0" smtClean="0">
                <a:solidFill>
                  <a:srgbClr val="0070C0"/>
                </a:solidFill>
                <a:hlinkClick r:id="" action="ppaction://noaction"/>
              </a:rPr>
              <a:t>2</a:t>
            </a:r>
            <a:r>
              <a:rPr lang="el-GR" sz="2800" i="1" dirty="0" smtClean="0">
                <a:solidFill>
                  <a:srgbClr val="0070C0"/>
                </a:solidFill>
                <a:hlinkClick r:id="" action="ppaction://noaction"/>
              </a:rPr>
              <a:t>. </a:t>
            </a:r>
            <a:r>
              <a:rPr lang="el-GR" sz="2800" i="1" dirty="0" err="1" smtClean="0">
                <a:solidFill>
                  <a:srgbClr val="0070C0"/>
                </a:solidFill>
                <a:hlinkClick r:id="" action="ppaction://noaction"/>
              </a:rPr>
              <a:t>Πολυανθρακικά</a:t>
            </a:r>
            <a:r>
              <a:rPr lang="el-GR" sz="2800" i="1" dirty="0" smtClean="0">
                <a:solidFill>
                  <a:srgbClr val="0070C0"/>
                </a:solidFill>
                <a:hlinkClick r:id="" action="ppaction://noaction"/>
              </a:rPr>
              <a:t> πολυμερή</a:t>
            </a:r>
            <a:endParaRPr lang="el-GR" i="1" dirty="0">
              <a:solidFill>
                <a:srgbClr val="0070C0"/>
              </a:solidFill>
            </a:endParaRPr>
          </a:p>
        </p:txBody>
      </p:sp>
      <p:sp>
        <p:nvSpPr>
          <p:cNvPr id="7" name="Θέση περιεχομένου 3">
            <a:hlinkClick r:id="rId12" action="ppaction://hlinksldjump"/>
          </p:cNvPr>
          <p:cNvSpPr/>
          <p:nvPr>
            <p:custDataLst>
              <p:tags r:id="rId5"/>
            </p:custDataLst>
          </p:nvPr>
        </p:nvSpPr>
        <p:spPr>
          <a:xfrm>
            <a:off x="809171" y="2780928"/>
            <a:ext cx="7507288" cy="5072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l-GR" sz="2800" i="1" dirty="0" smtClean="0">
                <a:solidFill>
                  <a:srgbClr val="0070C0"/>
                </a:solidFill>
                <a:hlinkClick r:id="" action="ppaction://noaction"/>
              </a:rPr>
              <a:t>3. Θερμοσκληραινόμενα πολυμερή</a:t>
            </a:r>
            <a:endParaRPr lang="el-GR" i="1" dirty="0">
              <a:solidFill>
                <a:srgbClr val="0070C0"/>
              </a:solidFill>
            </a:endParaRPr>
          </a:p>
        </p:txBody>
      </p:sp>
      <p:sp>
        <p:nvSpPr>
          <p:cNvPr id="9" name="Θέση περιεχομένου 3">
            <a:hlinkClick r:id="rId12" action="ppaction://hlinksldjump"/>
          </p:cNvPr>
          <p:cNvSpPr/>
          <p:nvPr>
            <p:custDataLst>
              <p:tags r:id="rId6"/>
            </p:custDataLst>
          </p:nvPr>
        </p:nvSpPr>
        <p:spPr>
          <a:xfrm>
            <a:off x="809625" y="3429000"/>
            <a:ext cx="7507288" cy="5072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l-GR" sz="2800" i="1" dirty="0">
                <a:solidFill>
                  <a:srgbClr val="0070C0"/>
                </a:solidFill>
                <a:hlinkClick r:id="rId13" action="ppaction://hlinksldjump"/>
              </a:rPr>
              <a:t>4</a:t>
            </a:r>
            <a:r>
              <a:rPr lang="el-GR" sz="2800" i="1" dirty="0" smtClean="0">
                <a:solidFill>
                  <a:srgbClr val="0070C0"/>
                </a:solidFill>
                <a:hlinkClick r:id="rId13" action="ppaction://hlinksldjump"/>
              </a:rPr>
              <a:t>. </a:t>
            </a:r>
            <a:r>
              <a:rPr lang="el-GR" sz="2800" i="1" dirty="0" err="1" smtClean="0">
                <a:solidFill>
                  <a:srgbClr val="0070C0"/>
                </a:solidFill>
                <a:hlinkClick r:id="rId13" action="ppaction://hlinksldjump"/>
              </a:rPr>
              <a:t>Ελαστομερή</a:t>
            </a:r>
            <a:endParaRPr lang="el-GR" i="1" dirty="0">
              <a:solidFill>
                <a:srgbClr val="0070C0"/>
              </a:solidFill>
            </a:endParaRPr>
          </a:p>
        </p:txBody>
      </p:sp>
      <p:sp>
        <p:nvSpPr>
          <p:cNvPr id="8" name="Θέση υποσέλιδου 1" descr="."/>
          <p:cNvSpPr>
            <a:spLocks noGrp="1"/>
          </p:cNvSpPr>
          <p:nvPr>
            <p:ph type="ftr" sz="quarter" idx="11"/>
            <p:custDataLst>
              <p:tags r:id="rId7"/>
            </p:custDataLst>
          </p:nvPr>
        </p:nvSpPr>
        <p:spPr>
          <a:xfrm>
            <a:off x="1619672" y="6381328"/>
            <a:ext cx="5184576" cy="365125"/>
          </a:xfrm>
        </p:spPr>
        <p:txBody>
          <a:bodyPr/>
          <a:lstStyle/>
          <a:p>
            <a:r>
              <a:rPr lang="el-GR" sz="1400" dirty="0">
                <a:solidFill>
                  <a:schemeClr val="tx1"/>
                </a:solidFill>
              </a:rPr>
              <a:t>Θερμοπλαστικά - Θερμοσκληραινόμενα πολυμερή - Ρητίνες</a:t>
            </a:r>
            <a:endParaRPr lang="en-US" sz="1400" dirty="0">
              <a:solidFill>
                <a:schemeClr val="tx1"/>
              </a:solidFill>
            </a:endParaRPr>
          </a:p>
        </p:txBody>
      </p:sp>
      <p:sp>
        <p:nvSpPr>
          <p:cNvPr id="6153" name="Θέση αριθμού διαφάνειας 1" descr="."/>
          <p:cNvSpPr>
            <a:spLocks noGrp="1"/>
          </p:cNvSpPr>
          <p:nvPr>
            <p:ph type="sldNum" sz="quarter" idx="12"/>
            <p:custDataLst>
              <p:tags r:id="rId8"/>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BC9E2987-2DF3-4883-B675-0E329C0F7C88}" type="slidenum">
              <a:rPr lang="el-GR" altLang="el-GR" sz="1400">
                <a:solidFill>
                  <a:srgbClr val="000000"/>
                </a:solidFill>
                <a:latin typeface="+mn-lt"/>
              </a:rPr>
              <a:pPr fontAlgn="base">
                <a:spcBef>
                  <a:spcPct val="0"/>
                </a:spcBef>
                <a:spcAft>
                  <a:spcPct val="0"/>
                </a:spcAft>
              </a:pPr>
              <a:t>5</a:t>
            </a:fld>
            <a:endParaRPr lang="el-GR" altLang="el-GR" sz="1400" dirty="0">
              <a:solidFill>
                <a:srgbClr val="000000"/>
              </a:solidFill>
              <a:latin typeface="+mn-lt"/>
            </a:endParaRPr>
          </a:p>
        </p:txBody>
      </p:sp>
    </p:spTree>
    <p:custDataLst>
      <p:tags r:id="rId1"/>
    </p:custDataLst>
    <p:extLst>
      <p:ext uri="{BB962C8B-B14F-4D97-AF65-F5344CB8AC3E}">
        <p14:creationId xmlns:p14="http://schemas.microsoft.com/office/powerpoint/2010/main" val="19312387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p:txBody>
          <a:bodyPr>
            <a:normAutofit/>
          </a:bodyPr>
          <a:lstStyle/>
          <a:p>
            <a:r>
              <a:rPr lang="el-GR" b="1" dirty="0" smtClean="0"/>
              <a:t>Θερμοπλαστικά πολυμερή </a:t>
            </a:r>
            <a:r>
              <a:rPr lang="en-US" b="1" dirty="0"/>
              <a:t>(1/3)</a:t>
            </a:r>
            <a:endParaRPr lang="el-GR" b="1" dirty="0"/>
          </a:p>
        </p:txBody>
      </p:sp>
      <p:sp>
        <p:nvSpPr>
          <p:cNvPr id="3" name="Content Placeholder 2"/>
          <p:cNvSpPr>
            <a:spLocks noGrp="1"/>
          </p:cNvSpPr>
          <p:nvPr>
            <p:ph idx="1"/>
          </p:nvPr>
        </p:nvSpPr>
        <p:spPr>
          <a:xfrm>
            <a:off x="457200" y="1484784"/>
            <a:ext cx="8229600" cy="4641379"/>
          </a:xfrm>
        </p:spPr>
        <p:txBody>
          <a:bodyPr>
            <a:normAutofit/>
          </a:bodyPr>
          <a:lstStyle/>
          <a:p>
            <a:pPr marL="0" indent="0">
              <a:buNone/>
            </a:pPr>
            <a:r>
              <a:rPr lang="el-GR" altLang="el-GR" dirty="0"/>
              <a:t>Αποτελούνται από γραμμικά </a:t>
            </a:r>
            <a:r>
              <a:rPr lang="el-GR" altLang="el-GR" dirty="0" err="1"/>
              <a:t>μακρομόρια</a:t>
            </a:r>
            <a:r>
              <a:rPr lang="el-GR" altLang="el-GR" dirty="0"/>
              <a:t> που με τη θέρμανση μαλακώνουν, ρέουν αφού οι χημικοί δεσμοί </a:t>
            </a:r>
            <a:r>
              <a:rPr lang="en-US" altLang="el-GR" dirty="0">
                <a:latin typeface="Cambria" pitchFamily="18" charset="0"/>
              </a:rPr>
              <a:t>(van der Waals </a:t>
            </a:r>
            <a:r>
              <a:rPr lang="el-GR" altLang="el-GR" dirty="0"/>
              <a:t>ή δεσμούς υδρογόνου</a:t>
            </a:r>
            <a:r>
              <a:rPr lang="en-US" altLang="el-GR" dirty="0">
                <a:latin typeface="Cambria" pitchFamily="18" charset="0"/>
              </a:rPr>
              <a:t>) </a:t>
            </a:r>
            <a:r>
              <a:rPr lang="el-GR" altLang="el-GR" dirty="0"/>
              <a:t>χαλαρώνουν. </a:t>
            </a:r>
            <a:endParaRPr lang="el-GR" altLang="el-GR" dirty="0" smtClean="0"/>
          </a:p>
          <a:p>
            <a:pPr marL="0" indent="0">
              <a:buNone/>
            </a:pPr>
            <a:r>
              <a:rPr lang="el-GR" altLang="el-GR" dirty="0" smtClean="0"/>
              <a:t>Μορφοποιούνται </a:t>
            </a:r>
            <a:r>
              <a:rPr lang="el-GR" altLang="el-GR" dirty="0"/>
              <a:t>εύκολα και </a:t>
            </a:r>
            <a:r>
              <a:rPr lang="el-GR" altLang="el-GR" dirty="0" err="1"/>
              <a:t>επανεστεροποιούνται</a:t>
            </a:r>
            <a:r>
              <a:rPr lang="el-GR" altLang="el-GR" dirty="0"/>
              <a:t> με ψύξη. </a:t>
            </a:r>
            <a:endParaRPr lang="el-GR" altLang="el-GR" dirty="0" smtClean="0"/>
          </a:p>
          <a:p>
            <a:pPr marL="0" indent="0">
              <a:buNone/>
            </a:pPr>
            <a:r>
              <a:rPr lang="el-GR" altLang="el-GR" dirty="0" smtClean="0"/>
              <a:t>Τα </a:t>
            </a:r>
            <a:r>
              <a:rPr lang="el-GR" altLang="el-GR" dirty="0"/>
              <a:t>θερμοπλαστικά πολυμερή είναι ευαίσθητα σε θερμοκρασία και διαλύτες</a:t>
            </a:r>
            <a:r>
              <a:rPr lang="el-GR" altLang="el-GR" dirty="0">
                <a:latin typeface="Arial" charset="0"/>
              </a:rPr>
              <a:t>.</a:t>
            </a:r>
            <a:endParaRPr lang="el-GR" sz="2800" dirty="0"/>
          </a:p>
          <a:p>
            <a:pPr marL="0" indent="0">
              <a:buNone/>
            </a:pPr>
            <a:endParaRPr lang="el-GR" sz="3100" dirty="0" smtClean="0"/>
          </a:p>
          <a:p>
            <a:pPr lvl="1"/>
            <a:endParaRPr lang="el-GR" dirty="0"/>
          </a:p>
        </p:txBody>
      </p:sp>
      <p:sp>
        <p:nvSpPr>
          <p:cNvPr id="2" name="Θέση υποσέλιδου 1" descr="."/>
          <p:cNvSpPr>
            <a:spLocks noGrp="1"/>
          </p:cNvSpPr>
          <p:nvPr>
            <p:ph type="ftr" sz="quarter" idx="11"/>
            <p:custDataLst>
              <p:tags r:id="rId2"/>
            </p:custDataLst>
          </p:nvPr>
        </p:nvSpPr>
        <p:spPr>
          <a:xfrm>
            <a:off x="1691680" y="6356350"/>
            <a:ext cx="5544616" cy="365125"/>
          </a:xfrm>
        </p:spPr>
        <p:txBody>
          <a:bodyPr/>
          <a:lstStyle/>
          <a:p>
            <a:r>
              <a:rPr lang="el-GR" sz="1400" dirty="0">
                <a:solidFill>
                  <a:schemeClr val="tx1"/>
                </a:solidFill>
              </a:rPr>
              <a:t>Θερμοπλαστικά - Θερμοσκληραινόμενα πολυμερή - Ρητίνες</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schemeClr val="tx1"/>
                </a:solidFill>
              </a:rPr>
              <a:t>6</a:t>
            </a:fld>
            <a:endParaRPr lang="el-GR" dirty="0">
              <a:solidFill>
                <a:schemeClr val="tx1"/>
              </a:solidFill>
            </a:endParaRPr>
          </a:p>
        </p:txBody>
      </p:sp>
    </p:spTree>
    <p:extLst>
      <p:ext uri="{BB962C8B-B14F-4D97-AF65-F5344CB8AC3E}">
        <p14:creationId xmlns:p14="http://schemas.microsoft.com/office/powerpoint/2010/main" val="33442251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Θερμοπλαστικά πολυμερή </a:t>
            </a:r>
            <a:r>
              <a:rPr lang="en-US" b="1" dirty="0" smtClean="0"/>
              <a:t>(2/3</a:t>
            </a:r>
            <a:r>
              <a:rPr lang="en-US" b="1" dirty="0"/>
              <a:t>)</a:t>
            </a:r>
            <a:endParaRPr lang="el-GR" dirty="0"/>
          </a:p>
        </p:txBody>
      </p:sp>
      <p:sp>
        <p:nvSpPr>
          <p:cNvPr id="7" name="Text Placeholder 6"/>
          <p:cNvSpPr>
            <a:spLocks noGrp="1"/>
          </p:cNvSpPr>
          <p:nvPr>
            <p:ph type="body" idx="1"/>
          </p:nvPr>
        </p:nvSpPr>
        <p:spPr/>
        <p:txBody>
          <a:bodyPr/>
          <a:lstStyle/>
          <a:p>
            <a:r>
              <a:rPr lang="el-GR" dirty="0" smtClean="0"/>
              <a:t>Πολυμερές</a:t>
            </a:r>
            <a:endParaRPr lang="el-GR" dirty="0"/>
          </a:p>
        </p:txBody>
      </p:sp>
      <p:sp>
        <p:nvSpPr>
          <p:cNvPr id="8" name="Content Placeholder 7"/>
          <p:cNvSpPr>
            <a:spLocks noGrp="1"/>
          </p:cNvSpPr>
          <p:nvPr>
            <p:ph sz="half" idx="2"/>
          </p:nvPr>
        </p:nvSpPr>
        <p:spPr>
          <a:ln w="3175">
            <a:solidFill>
              <a:schemeClr val="tx1"/>
            </a:solidFill>
          </a:ln>
        </p:spPr>
        <p:txBody>
          <a:bodyPr>
            <a:normAutofit lnSpcReduction="10000"/>
          </a:bodyPr>
          <a:lstStyle/>
          <a:p>
            <a:pPr marL="0" indent="0">
              <a:buNone/>
            </a:pPr>
            <a:r>
              <a:rPr lang="el-GR" altLang="el-GR" sz="2200" dirty="0" smtClean="0">
                <a:latin typeface="Arial" charset="0"/>
              </a:rPr>
              <a:t>1 - </a:t>
            </a:r>
            <a:r>
              <a:rPr lang="en-US" altLang="el-GR" sz="2200" dirty="0" smtClean="0">
                <a:latin typeface="Arial" charset="0"/>
              </a:rPr>
              <a:t>PE </a:t>
            </a:r>
            <a:r>
              <a:rPr lang="en-US" altLang="el-GR" sz="2200" dirty="0">
                <a:latin typeface="Arial" charset="0"/>
              </a:rPr>
              <a:t>(</a:t>
            </a:r>
            <a:r>
              <a:rPr lang="el-GR" altLang="el-GR" sz="2200" dirty="0">
                <a:latin typeface="Arial" charset="0"/>
              </a:rPr>
              <a:t>Πολυαιθυλένιο</a:t>
            </a:r>
            <a:r>
              <a:rPr lang="el-GR" altLang="el-GR" sz="2200" dirty="0" smtClean="0">
                <a:latin typeface="Arial" charset="0"/>
              </a:rPr>
              <a:t>)</a:t>
            </a:r>
          </a:p>
          <a:p>
            <a:endParaRPr lang="el-GR" altLang="el-GR" sz="2200" dirty="0" smtClean="0">
              <a:latin typeface="Arial" charset="0"/>
            </a:endParaRPr>
          </a:p>
          <a:p>
            <a:pPr marL="0" indent="0">
              <a:buNone/>
            </a:pPr>
            <a:r>
              <a:rPr lang="el-GR" altLang="el-GR" sz="2200" dirty="0" smtClean="0">
                <a:latin typeface="Arial" charset="0"/>
              </a:rPr>
              <a:t>2 - </a:t>
            </a:r>
            <a:r>
              <a:rPr lang="en-US" altLang="el-GR" sz="2200" dirty="0" smtClean="0">
                <a:latin typeface="Arial" charset="0"/>
              </a:rPr>
              <a:t>PP </a:t>
            </a:r>
            <a:r>
              <a:rPr lang="en-US" altLang="el-GR" sz="2200" dirty="0">
                <a:latin typeface="Arial" charset="0"/>
              </a:rPr>
              <a:t>(</a:t>
            </a:r>
            <a:r>
              <a:rPr lang="el-GR" altLang="el-GR" sz="2200" dirty="0">
                <a:latin typeface="Arial" charset="0"/>
              </a:rPr>
              <a:t>Πολυπροπυλένιο</a:t>
            </a:r>
            <a:r>
              <a:rPr lang="el-GR" altLang="el-GR" sz="2200" dirty="0" smtClean="0">
                <a:latin typeface="Arial" charset="0"/>
              </a:rPr>
              <a:t>)</a:t>
            </a:r>
          </a:p>
          <a:p>
            <a:endParaRPr lang="el-GR" altLang="el-GR" sz="2200" dirty="0" smtClean="0">
              <a:latin typeface="Arial" charset="0"/>
            </a:endParaRPr>
          </a:p>
          <a:p>
            <a:pPr marL="0" indent="0">
              <a:buNone/>
            </a:pPr>
            <a:r>
              <a:rPr lang="el-GR" altLang="el-GR" sz="2200" dirty="0" smtClean="0">
                <a:latin typeface="Arial" charset="0"/>
              </a:rPr>
              <a:t>3 - </a:t>
            </a:r>
            <a:r>
              <a:rPr lang="en-US" altLang="el-GR" sz="2200" dirty="0" smtClean="0">
                <a:latin typeface="Arial" charset="0"/>
              </a:rPr>
              <a:t>PTFE</a:t>
            </a:r>
            <a:r>
              <a:rPr lang="el-GR" altLang="el-GR" sz="2200" dirty="0" smtClean="0">
                <a:latin typeface="Arial" charset="0"/>
              </a:rPr>
              <a:t> </a:t>
            </a:r>
            <a:r>
              <a:rPr lang="el-GR" altLang="el-GR" sz="2200" dirty="0">
                <a:latin typeface="Arial" charset="0"/>
              </a:rPr>
              <a:t>(</a:t>
            </a:r>
            <a:r>
              <a:rPr lang="el-GR" altLang="el-GR" sz="2200" dirty="0" err="1">
                <a:latin typeface="Arial" charset="0"/>
              </a:rPr>
              <a:t>Πολυτετραφθοροαιθυλένιο</a:t>
            </a:r>
            <a:r>
              <a:rPr lang="el-GR" altLang="el-GR" sz="2200" dirty="0" smtClean="0">
                <a:latin typeface="Arial" charset="0"/>
              </a:rPr>
              <a:t>)</a:t>
            </a:r>
          </a:p>
          <a:p>
            <a:endParaRPr lang="el-GR" altLang="el-GR" sz="2200" dirty="0" smtClean="0">
              <a:latin typeface="Arial" charset="0"/>
            </a:endParaRPr>
          </a:p>
          <a:p>
            <a:pPr marL="0" indent="0">
              <a:buNone/>
            </a:pPr>
            <a:r>
              <a:rPr lang="el-GR" altLang="el-GR" sz="2200" dirty="0" smtClean="0">
                <a:latin typeface="Arial" charset="0"/>
              </a:rPr>
              <a:t>4 - </a:t>
            </a:r>
            <a:r>
              <a:rPr lang="en-US" altLang="el-GR" sz="2200" dirty="0" smtClean="0">
                <a:latin typeface="Arial" charset="0"/>
              </a:rPr>
              <a:t>PS</a:t>
            </a:r>
            <a:r>
              <a:rPr lang="el-GR" altLang="el-GR" sz="2200" dirty="0" smtClean="0">
                <a:latin typeface="Arial" charset="0"/>
              </a:rPr>
              <a:t> </a:t>
            </a:r>
            <a:r>
              <a:rPr lang="el-GR" altLang="el-GR" sz="2200" dirty="0">
                <a:latin typeface="Arial" charset="0"/>
              </a:rPr>
              <a:t>(</a:t>
            </a:r>
            <a:r>
              <a:rPr lang="el-GR" altLang="el-GR" sz="2200" dirty="0" err="1" smtClean="0">
                <a:latin typeface="Arial" charset="0"/>
              </a:rPr>
              <a:t>Πολυστυρένιο</a:t>
            </a:r>
            <a:r>
              <a:rPr lang="el-GR" altLang="el-GR" sz="2200" dirty="0" smtClean="0">
                <a:latin typeface="Arial" charset="0"/>
              </a:rPr>
              <a:t>)</a:t>
            </a:r>
          </a:p>
          <a:p>
            <a:endParaRPr lang="el-GR" altLang="el-GR" sz="2200" dirty="0" smtClean="0">
              <a:latin typeface="Arial" charset="0"/>
            </a:endParaRPr>
          </a:p>
          <a:p>
            <a:pPr marL="0" indent="0">
              <a:buNone/>
            </a:pPr>
            <a:r>
              <a:rPr lang="el-GR" altLang="el-GR" sz="2200" dirty="0" smtClean="0">
                <a:latin typeface="Arial" charset="0"/>
              </a:rPr>
              <a:t>5 - </a:t>
            </a:r>
            <a:r>
              <a:rPr lang="en-US" altLang="el-GR" sz="2200" dirty="0" smtClean="0">
                <a:latin typeface="Arial" charset="0"/>
              </a:rPr>
              <a:t>PVC</a:t>
            </a:r>
            <a:r>
              <a:rPr lang="el-GR" altLang="el-GR" sz="2200" dirty="0" smtClean="0">
                <a:latin typeface="Arial" charset="0"/>
              </a:rPr>
              <a:t> </a:t>
            </a:r>
            <a:r>
              <a:rPr lang="el-GR" altLang="el-GR" sz="2200" dirty="0">
                <a:latin typeface="Arial" charset="0"/>
              </a:rPr>
              <a:t>(Χλωριούχο </a:t>
            </a:r>
            <a:r>
              <a:rPr lang="el-GR" altLang="el-GR" sz="2200" dirty="0" err="1">
                <a:latin typeface="Arial" charset="0"/>
              </a:rPr>
              <a:t>πολυβυνίλιο</a:t>
            </a:r>
            <a:r>
              <a:rPr lang="el-GR" altLang="el-GR" sz="2200" dirty="0">
                <a:latin typeface="Arial" charset="0"/>
              </a:rPr>
              <a:t>)</a:t>
            </a:r>
            <a:endParaRPr lang="el-GR" sz="2200" dirty="0"/>
          </a:p>
        </p:txBody>
      </p:sp>
      <p:sp>
        <p:nvSpPr>
          <p:cNvPr id="9" name="Text Placeholder 8"/>
          <p:cNvSpPr>
            <a:spLocks noGrp="1"/>
          </p:cNvSpPr>
          <p:nvPr>
            <p:ph type="body" sz="quarter" idx="3"/>
          </p:nvPr>
        </p:nvSpPr>
        <p:spPr/>
        <p:txBody>
          <a:bodyPr/>
          <a:lstStyle/>
          <a:p>
            <a:r>
              <a:rPr lang="el-GR" dirty="0" smtClean="0"/>
              <a:t>Χρήσεις</a:t>
            </a:r>
            <a:endParaRPr lang="el-GR" dirty="0"/>
          </a:p>
        </p:txBody>
      </p:sp>
      <p:sp>
        <p:nvSpPr>
          <p:cNvPr id="10" name="Content Placeholder 9"/>
          <p:cNvSpPr>
            <a:spLocks noGrp="1"/>
          </p:cNvSpPr>
          <p:nvPr>
            <p:ph sz="quarter" idx="4"/>
          </p:nvPr>
        </p:nvSpPr>
        <p:spPr>
          <a:ln w="3175">
            <a:solidFill>
              <a:schemeClr val="tx1"/>
            </a:solidFill>
          </a:ln>
        </p:spPr>
        <p:txBody>
          <a:bodyPr>
            <a:normAutofit fontScale="92500" lnSpcReduction="10000"/>
          </a:bodyPr>
          <a:lstStyle/>
          <a:p>
            <a:pPr marL="0" indent="0">
              <a:buNone/>
            </a:pPr>
            <a:r>
              <a:rPr lang="el-GR" sz="2200" dirty="0" smtClean="0">
                <a:latin typeface="Arial" panose="020B0604020202020204" pitchFamily="34" charset="0"/>
                <a:cs typeface="Arial" panose="020B0604020202020204" pitchFamily="34" charset="0"/>
              </a:rPr>
              <a:t>1 - Φιάλες</a:t>
            </a:r>
            <a:r>
              <a:rPr lang="el-GR" sz="2200" dirty="0">
                <a:latin typeface="Arial" panose="020B0604020202020204" pitchFamily="34" charset="0"/>
                <a:cs typeface="Arial" panose="020B0604020202020204" pitchFamily="34" charset="0"/>
              </a:rPr>
              <a:t>, </a:t>
            </a:r>
            <a:r>
              <a:rPr lang="el-GR" sz="2200" dirty="0" err="1">
                <a:latin typeface="Arial" panose="020B0604020202020204" pitchFamily="34" charset="0"/>
                <a:cs typeface="Arial" panose="020B0604020202020204" pitchFamily="34" charset="0"/>
              </a:rPr>
              <a:t>κύπελα</a:t>
            </a:r>
            <a:r>
              <a:rPr lang="el-GR" sz="2200" dirty="0">
                <a:latin typeface="Arial" panose="020B0604020202020204" pitchFamily="34" charset="0"/>
                <a:cs typeface="Arial" panose="020B0604020202020204" pitchFamily="34" charset="0"/>
              </a:rPr>
              <a:t>, σωλήνες, </a:t>
            </a:r>
            <a:r>
              <a:rPr lang="en-US" sz="2200" dirty="0" smtClean="0">
                <a:latin typeface="Arial" panose="020B0604020202020204" pitchFamily="34" charset="0"/>
                <a:cs typeface="Arial" panose="020B0604020202020204" pitchFamily="34" charset="0"/>
              </a:rPr>
              <a:t>films</a:t>
            </a:r>
            <a:endParaRPr lang="el-GR" sz="2200" dirty="0" smtClean="0">
              <a:latin typeface="Arial" panose="020B0604020202020204" pitchFamily="34" charset="0"/>
              <a:cs typeface="Arial" panose="020B0604020202020204" pitchFamily="34" charset="0"/>
            </a:endParaRPr>
          </a:p>
          <a:p>
            <a:pPr marL="0" indent="0">
              <a:buNone/>
            </a:pPr>
            <a:r>
              <a:rPr lang="el-GR" sz="2200" dirty="0" smtClean="0">
                <a:latin typeface="Arial" panose="020B0604020202020204" pitchFamily="34" charset="0"/>
                <a:cs typeface="Arial" panose="020B0604020202020204" pitchFamily="34" charset="0"/>
              </a:rPr>
              <a:t>2 - Ίδιες </a:t>
            </a:r>
            <a:r>
              <a:rPr lang="el-GR" sz="2200" dirty="0">
                <a:latin typeface="Arial" panose="020B0604020202020204" pitchFamily="34" charset="0"/>
                <a:cs typeface="Arial" panose="020B0604020202020204" pitchFamily="34" charset="0"/>
              </a:rPr>
              <a:t>με PE, αλλά είναι πιο ανθεκτικό</a:t>
            </a:r>
            <a:endParaRPr lang="el-GR" sz="2200" dirty="0" smtClean="0">
              <a:latin typeface="Arial" panose="020B0604020202020204" pitchFamily="34" charset="0"/>
              <a:cs typeface="Arial" panose="020B0604020202020204" pitchFamily="34" charset="0"/>
            </a:endParaRPr>
          </a:p>
          <a:p>
            <a:pPr marL="0" indent="0">
              <a:buNone/>
            </a:pPr>
            <a:endParaRPr lang="en-US" sz="2200" dirty="0" smtClean="0">
              <a:latin typeface="Arial" panose="020B0604020202020204" pitchFamily="34" charset="0"/>
              <a:cs typeface="Arial" panose="020B0604020202020204" pitchFamily="34" charset="0"/>
            </a:endParaRPr>
          </a:p>
          <a:p>
            <a:pPr marL="0" indent="0">
              <a:buNone/>
            </a:pPr>
            <a:r>
              <a:rPr lang="el-GR" sz="2200" dirty="0" smtClean="0">
                <a:latin typeface="Arial" panose="020B0604020202020204" pitchFamily="34" charset="0"/>
                <a:cs typeface="Arial" panose="020B0604020202020204" pitchFamily="34" charset="0"/>
              </a:rPr>
              <a:t>3 - </a:t>
            </a:r>
            <a:r>
              <a:rPr lang="el-GR" sz="2200" dirty="0" err="1" smtClean="0">
                <a:latin typeface="Arial" panose="020B0604020202020204" pitchFamily="34" charset="0"/>
                <a:cs typeface="Arial" panose="020B0604020202020204" pitchFamily="34" charset="0"/>
              </a:rPr>
              <a:t>Teflon</a:t>
            </a:r>
            <a:r>
              <a:rPr lang="el-GR" sz="2200" dirty="0">
                <a:latin typeface="Arial" panose="020B0604020202020204" pitchFamily="34" charset="0"/>
                <a:cs typeface="Arial" panose="020B0604020202020204" pitchFamily="34" charset="0"/>
              </a:rPr>
              <a:t>, έχει αντοχή σε θερμοκρασία</a:t>
            </a:r>
          </a:p>
          <a:p>
            <a:pPr marL="0" indent="0">
              <a:buNone/>
            </a:pPr>
            <a:endParaRPr lang="en-US" sz="2200" dirty="0">
              <a:latin typeface="Arial" panose="020B0604020202020204" pitchFamily="34" charset="0"/>
              <a:cs typeface="Arial" panose="020B0604020202020204" pitchFamily="34" charset="0"/>
            </a:endParaRPr>
          </a:p>
          <a:p>
            <a:pPr marL="0" indent="0">
              <a:buNone/>
            </a:pPr>
            <a:r>
              <a:rPr lang="el-GR" sz="2200" dirty="0" smtClean="0">
                <a:latin typeface="Arial" panose="020B0604020202020204" pitchFamily="34" charset="0"/>
                <a:cs typeface="Arial" panose="020B0604020202020204" pitchFamily="34" charset="0"/>
              </a:rPr>
              <a:t>4 - Υλικά </a:t>
            </a:r>
            <a:r>
              <a:rPr lang="el-GR" sz="2200" dirty="0">
                <a:latin typeface="Arial" panose="020B0604020202020204" pitchFamily="34" charset="0"/>
                <a:cs typeface="Arial" panose="020B0604020202020204" pitchFamily="34" charset="0"/>
              </a:rPr>
              <a:t>συσκευασίας</a:t>
            </a:r>
            <a:endParaRPr lang="el-GR" sz="2200" dirty="0" smtClean="0">
              <a:latin typeface="Arial" panose="020B0604020202020204" pitchFamily="34" charset="0"/>
              <a:cs typeface="Arial" panose="020B0604020202020204" pitchFamily="34" charset="0"/>
            </a:endParaRPr>
          </a:p>
          <a:p>
            <a:pPr marL="0" indent="0">
              <a:buNone/>
            </a:pPr>
            <a:endParaRPr lang="en-US" sz="2200" dirty="0" smtClean="0">
              <a:latin typeface="Arial" panose="020B0604020202020204" pitchFamily="34" charset="0"/>
              <a:cs typeface="Arial" panose="020B0604020202020204" pitchFamily="34" charset="0"/>
            </a:endParaRPr>
          </a:p>
          <a:p>
            <a:pPr marL="0" indent="0">
              <a:buNone/>
            </a:pPr>
            <a:r>
              <a:rPr lang="el-GR" sz="2200" dirty="0" smtClean="0">
                <a:latin typeface="Arial" panose="020B0604020202020204" pitchFamily="34" charset="0"/>
                <a:cs typeface="Arial" panose="020B0604020202020204" pitchFamily="34" charset="0"/>
              </a:rPr>
              <a:t>5 - Πλαίσια </a:t>
            </a:r>
            <a:r>
              <a:rPr lang="el-GR" sz="2200" dirty="0">
                <a:latin typeface="Arial" panose="020B0604020202020204" pitchFamily="34" charset="0"/>
                <a:cs typeface="Arial" panose="020B0604020202020204" pitchFamily="34" charset="0"/>
              </a:rPr>
              <a:t>παραθύρων, απομιμήσεις δέρματος</a:t>
            </a:r>
          </a:p>
        </p:txBody>
      </p:sp>
      <p:sp>
        <p:nvSpPr>
          <p:cNvPr id="5" name="Footer Placeholder 4"/>
          <p:cNvSpPr>
            <a:spLocks noGrp="1"/>
          </p:cNvSpPr>
          <p:nvPr>
            <p:ph type="ftr" sz="quarter" idx="11"/>
          </p:nvPr>
        </p:nvSpPr>
        <p:spPr>
          <a:xfrm>
            <a:off x="1691680" y="6356350"/>
            <a:ext cx="5328592" cy="365125"/>
          </a:xfrm>
        </p:spPr>
        <p:txBody>
          <a:bodyPr/>
          <a:lstStyle/>
          <a:p>
            <a:r>
              <a:rPr lang="el-GR" sz="1400" dirty="0">
                <a:solidFill>
                  <a:schemeClr val="tx1"/>
                </a:solidFill>
              </a:rPr>
              <a:t>Θερμοπλαστικά - Θερμοσκληραινόμενα πολυμερή - Ρητίνες</a:t>
            </a:r>
            <a:endParaRPr lang="el-GR" sz="1400" dirty="0"/>
          </a:p>
        </p:txBody>
      </p:sp>
      <p:sp>
        <p:nvSpPr>
          <p:cNvPr id="6" name="Slide Number Placeholder 5"/>
          <p:cNvSpPr>
            <a:spLocks noGrp="1"/>
          </p:cNvSpPr>
          <p:nvPr>
            <p:ph type="sldNum" sz="quarter" idx="12"/>
          </p:nvPr>
        </p:nvSpPr>
        <p:spPr/>
        <p:txBody>
          <a:bodyPr/>
          <a:lstStyle/>
          <a:p>
            <a:fld id="{CEB5CC12-D00C-4A9A-82EA-111DE1DD81B3}" type="slidenum">
              <a:rPr lang="el-GR" smtClean="0"/>
              <a:t>7</a:t>
            </a:fld>
            <a:endParaRPr lang="el-GR"/>
          </a:p>
        </p:txBody>
      </p:sp>
    </p:spTree>
    <p:extLst>
      <p:ext uri="{BB962C8B-B14F-4D97-AF65-F5344CB8AC3E}">
        <p14:creationId xmlns:p14="http://schemas.microsoft.com/office/powerpoint/2010/main" val="683694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Θερμοπλαστικά πολυμερή </a:t>
            </a:r>
            <a:r>
              <a:rPr lang="en-US" b="1" dirty="0" smtClean="0"/>
              <a:t>(3/3</a:t>
            </a:r>
            <a:r>
              <a:rPr lang="en-US" b="1" dirty="0"/>
              <a:t>)</a:t>
            </a:r>
            <a:endParaRPr lang="el-GR" dirty="0"/>
          </a:p>
        </p:txBody>
      </p:sp>
      <p:sp>
        <p:nvSpPr>
          <p:cNvPr id="7" name="Text Placeholder 6"/>
          <p:cNvSpPr>
            <a:spLocks noGrp="1"/>
          </p:cNvSpPr>
          <p:nvPr>
            <p:ph type="body" idx="1"/>
          </p:nvPr>
        </p:nvSpPr>
        <p:spPr/>
        <p:txBody>
          <a:bodyPr/>
          <a:lstStyle/>
          <a:p>
            <a:r>
              <a:rPr lang="el-GR" dirty="0" smtClean="0"/>
              <a:t>Πολυμερές</a:t>
            </a:r>
            <a:endParaRPr lang="el-GR" dirty="0"/>
          </a:p>
        </p:txBody>
      </p:sp>
      <p:sp>
        <p:nvSpPr>
          <p:cNvPr id="8" name="Content Placeholder 7"/>
          <p:cNvSpPr>
            <a:spLocks noGrp="1"/>
          </p:cNvSpPr>
          <p:nvPr>
            <p:ph sz="half" idx="2"/>
            <p:custDataLst>
              <p:tags r:id="rId1"/>
            </p:custDataLst>
          </p:nvPr>
        </p:nvSpPr>
        <p:spPr>
          <a:ln w="3175">
            <a:solidFill>
              <a:schemeClr val="tx1"/>
            </a:solidFill>
          </a:ln>
        </p:spPr>
        <p:txBody>
          <a:bodyPr>
            <a:normAutofit/>
          </a:bodyPr>
          <a:lstStyle/>
          <a:p>
            <a:pPr marL="0" indent="0">
              <a:buNone/>
            </a:pPr>
            <a:r>
              <a:rPr lang="en-US" altLang="el-GR" sz="2200" dirty="0" smtClean="0">
                <a:latin typeface="Arial" charset="0"/>
              </a:rPr>
              <a:t>6</a:t>
            </a:r>
            <a:r>
              <a:rPr lang="el-GR" altLang="el-GR" sz="2200" dirty="0" smtClean="0">
                <a:latin typeface="Arial" charset="0"/>
              </a:rPr>
              <a:t> –</a:t>
            </a:r>
            <a:r>
              <a:rPr lang="en-US" altLang="el-GR" sz="2200" dirty="0" smtClean="0">
                <a:latin typeface="Arial" charset="0"/>
              </a:rPr>
              <a:t> PMMA </a:t>
            </a:r>
            <a:r>
              <a:rPr lang="en-US" altLang="el-GR" sz="2000" dirty="0" smtClean="0">
                <a:latin typeface="Arial" charset="0"/>
              </a:rPr>
              <a:t>(</a:t>
            </a:r>
            <a:r>
              <a:rPr lang="el-GR" altLang="el-GR" sz="2000" dirty="0" err="1" smtClean="0">
                <a:latin typeface="Arial" charset="0"/>
              </a:rPr>
              <a:t>Πολυμέθυλομεθυλακριλικό</a:t>
            </a:r>
            <a:r>
              <a:rPr lang="el-GR" altLang="el-GR" sz="2000" dirty="0" smtClean="0">
                <a:latin typeface="Arial" charset="0"/>
              </a:rPr>
              <a:t>)</a:t>
            </a:r>
            <a:endParaRPr lang="en-US" altLang="el-GR" sz="2000" dirty="0" smtClean="0">
              <a:latin typeface="Arial" charset="0"/>
            </a:endParaRPr>
          </a:p>
          <a:p>
            <a:pPr marL="0" indent="0">
              <a:buNone/>
            </a:pPr>
            <a:endParaRPr lang="en-US" sz="2000" dirty="0">
              <a:latin typeface="Arial" charset="0"/>
            </a:endParaRPr>
          </a:p>
          <a:p>
            <a:pPr marL="0" indent="0">
              <a:buNone/>
            </a:pPr>
            <a:r>
              <a:rPr lang="en-US" sz="2000" dirty="0" smtClean="0">
                <a:latin typeface="Arial" charset="0"/>
              </a:rPr>
              <a:t>7 - </a:t>
            </a:r>
            <a:r>
              <a:rPr lang="en-US" altLang="el-GR" sz="2000" dirty="0" err="1">
                <a:latin typeface="Arial" charset="0"/>
              </a:rPr>
              <a:t>Naylon</a:t>
            </a:r>
            <a:r>
              <a:rPr lang="en-US" altLang="el-GR" sz="2000" dirty="0">
                <a:latin typeface="Arial" charset="0"/>
              </a:rPr>
              <a:t> 6.6</a:t>
            </a:r>
            <a:r>
              <a:rPr lang="el-GR" altLang="el-GR" sz="2000" dirty="0">
                <a:latin typeface="Arial" charset="0"/>
              </a:rPr>
              <a:t>, </a:t>
            </a:r>
            <a:r>
              <a:rPr lang="en-US" altLang="el-GR" sz="2000" dirty="0" err="1">
                <a:latin typeface="Arial" charset="0"/>
              </a:rPr>
              <a:t>Naylon</a:t>
            </a:r>
            <a:r>
              <a:rPr lang="en-US" altLang="el-GR" sz="2000" dirty="0">
                <a:latin typeface="Arial" charset="0"/>
              </a:rPr>
              <a:t> </a:t>
            </a:r>
            <a:r>
              <a:rPr lang="en-US" altLang="el-GR" sz="2000" dirty="0" smtClean="0">
                <a:latin typeface="Arial" charset="0"/>
              </a:rPr>
              <a:t>6</a:t>
            </a:r>
          </a:p>
          <a:p>
            <a:pPr marL="0" indent="0">
              <a:buNone/>
            </a:pPr>
            <a:endParaRPr lang="en-US" sz="2000" dirty="0" smtClean="0">
              <a:latin typeface="Arial" charset="0"/>
            </a:endParaRPr>
          </a:p>
          <a:p>
            <a:pPr marL="0" indent="0">
              <a:buNone/>
            </a:pPr>
            <a:endParaRPr lang="en-US" sz="2000" dirty="0" smtClean="0">
              <a:latin typeface="Arial" charset="0"/>
            </a:endParaRPr>
          </a:p>
          <a:p>
            <a:pPr marL="0" indent="0">
              <a:buNone/>
            </a:pPr>
            <a:endParaRPr lang="en-US" sz="2000" dirty="0">
              <a:latin typeface="Arial" charset="0"/>
            </a:endParaRPr>
          </a:p>
          <a:p>
            <a:pPr marL="0" indent="0">
              <a:buNone/>
            </a:pPr>
            <a:r>
              <a:rPr lang="en-US" sz="2000" dirty="0" smtClean="0">
                <a:latin typeface="Arial" charset="0"/>
              </a:rPr>
              <a:t>8 - </a:t>
            </a:r>
            <a:r>
              <a:rPr lang="en-US" altLang="el-GR" sz="2000" dirty="0" err="1" smtClean="0">
                <a:latin typeface="Arial" charset="0"/>
              </a:rPr>
              <a:t>Naylon</a:t>
            </a:r>
            <a:r>
              <a:rPr lang="en-US" altLang="el-GR" sz="2000" dirty="0" smtClean="0">
                <a:latin typeface="Arial" charset="0"/>
              </a:rPr>
              <a:t> 610</a:t>
            </a:r>
            <a:r>
              <a:rPr lang="el-GR" altLang="el-GR" sz="2000" dirty="0" smtClean="0">
                <a:latin typeface="Arial" charset="0"/>
              </a:rPr>
              <a:t>, </a:t>
            </a:r>
            <a:r>
              <a:rPr lang="en-US" altLang="el-GR" sz="2000" dirty="0" err="1" smtClean="0">
                <a:latin typeface="Arial" charset="0"/>
              </a:rPr>
              <a:t>Naylon</a:t>
            </a:r>
            <a:r>
              <a:rPr lang="en-US" altLang="el-GR" sz="2000" dirty="0" smtClean="0">
                <a:latin typeface="Arial" charset="0"/>
              </a:rPr>
              <a:t> 11</a:t>
            </a:r>
            <a:endParaRPr lang="el-GR" sz="2000" dirty="0"/>
          </a:p>
        </p:txBody>
      </p:sp>
      <p:sp>
        <p:nvSpPr>
          <p:cNvPr id="9" name="Text Placeholder 8"/>
          <p:cNvSpPr>
            <a:spLocks noGrp="1"/>
          </p:cNvSpPr>
          <p:nvPr>
            <p:ph type="body" sz="quarter" idx="3"/>
          </p:nvPr>
        </p:nvSpPr>
        <p:spPr/>
        <p:txBody>
          <a:bodyPr/>
          <a:lstStyle/>
          <a:p>
            <a:r>
              <a:rPr lang="el-GR" dirty="0" smtClean="0"/>
              <a:t>Χρήσεις</a:t>
            </a:r>
            <a:endParaRPr lang="el-GR" dirty="0"/>
          </a:p>
        </p:txBody>
      </p:sp>
      <p:sp>
        <p:nvSpPr>
          <p:cNvPr id="10" name="Content Placeholder 9"/>
          <p:cNvSpPr>
            <a:spLocks noGrp="1"/>
          </p:cNvSpPr>
          <p:nvPr>
            <p:ph sz="quarter" idx="4"/>
            <p:custDataLst>
              <p:tags r:id="rId2"/>
            </p:custDataLst>
          </p:nvPr>
        </p:nvSpPr>
        <p:spPr>
          <a:ln w="3175">
            <a:solidFill>
              <a:schemeClr val="tx1"/>
            </a:solidFill>
          </a:ln>
        </p:spPr>
        <p:txBody>
          <a:bodyPr>
            <a:normAutofit/>
          </a:bodyPr>
          <a:lstStyle/>
          <a:p>
            <a:pPr marL="0" indent="0">
              <a:buNone/>
            </a:pPr>
            <a:r>
              <a:rPr lang="en-US" sz="2200" dirty="0">
                <a:latin typeface="Arial" panose="020B0604020202020204" pitchFamily="34" charset="0"/>
                <a:cs typeface="Arial" panose="020B0604020202020204" pitchFamily="34" charset="0"/>
              </a:rPr>
              <a:t>6</a:t>
            </a:r>
            <a:r>
              <a:rPr lang="el-GR" sz="2200" dirty="0" smtClean="0">
                <a:latin typeface="Arial" panose="020B0604020202020204" pitchFamily="34" charset="0"/>
                <a:cs typeface="Arial" panose="020B0604020202020204" pitchFamily="34" charset="0"/>
              </a:rPr>
              <a:t> -</a:t>
            </a:r>
            <a:r>
              <a:rPr lang="en-US" sz="2200" dirty="0" smtClean="0">
                <a:latin typeface="Arial" panose="020B0604020202020204" pitchFamily="34" charset="0"/>
                <a:cs typeface="Arial" panose="020B0604020202020204" pitchFamily="34" charset="0"/>
              </a:rPr>
              <a:t> </a:t>
            </a:r>
            <a:r>
              <a:rPr lang="el-GR" sz="2200" dirty="0">
                <a:latin typeface="Arial" panose="020B0604020202020204" pitchFamily="34" charset="0"/>
                <a:cs typeface="Arial" panose="020B0604020202020204" pitchFamily="34" charset="0"/>
              </a:rPr>
              <a:t>Φιάλες, </a:t>
            </a:r>
            <a:r>
              <a:rPr lang="el-GR" sz="2200" dirty="0" smtClean="0">
                <a:latin typeface="Arial" panose="020B0604020202020204" pitchFamily="34" charset="0"/>
                <a:cs typeface="Arial" panose="020B0604020202020204" pitchFamily="34" charset="0"/>
              </a:rPr>
              <a:t>κύπελλα, </a:t>
            </a:r>
            <a:r>
              <a:rPr lang="el-GR" sz="2200" dirty="0">
                <a:latin typeface="Arial" panose="020B0604020202020204" pitchFamily="34" charset="0"/>
                <a:cs typeface="Arial" panose="020B0604020202020204" pitchFamily="34" charset="0"/>
              </a:rPr>
              <a:t>σωλήνες, </a:t>
            </a:r>
            <a:r>
              <a:rPr lang="en-US" sz="2200" dirty="0">
                <a:latin typeface="Arial" panose="020B0604020202020204" pitchFamily="34" charset="0"/>
                <a:cs typeface="Arial" panose="020B0604020202020204" pitchFamily="34" charset="0"/>
              </a:rPr>
              <a:t>films</a:t>
            </a:r>
          </a:p>
          <a:p>
            <a:pPr marL="0" indent="0">
              <a:buNone/>
            </a:pPr>
            <a:endParaRPr lang="en-US" sz="2200" dirty="0" smtClean="0">
              <a:latin typeface="Arial" panose="020B0604020202020204" pitchFamily="34" charset="0"/>
              <a:cs typeface="Arial" panose="020B0604020202020204" pitchFamily="34" charset="0"/>
            </a:endParaRPr>
          </a:p>
          <a:p>
            <a:pPr marL="0" indent="0">
              <a:buNone/>
            </a:pPr>
            <a:r>
              <a:rPr lang="en-US" sz="2200" dirty="0" smtClean="0">
                <a:latin typeface="Arial" panose="020B0604020202020204" pitchFamily="34" charset="0"/>
                <a:cs typeface="Arial" panose="020B0604020202020204" pitchFamily="34" charset="0"/>
              </a:rPr>
              <a:t>7 - </a:t>
            </a:r>
            <a:r>
              <a:rPr lang="el-GR" altLang="el-GR" sz="2200" dirty="0">
                <a:latin typeface="Arial" charset="0"/>
              </a:rPr>
              <a:t>Διακόπτες, </a:t>
            </a:r>
            <a:r>
              <a:rPr lang="el-GR" altLang="el-GR" sz="2200" dirty="0" smtClean="0">
                <a:latin typeface="Arial" charset="0"/>
              </a:rPr>
              <a:t>πρίζες, </a:t>
            </a:r>
            <a:endParaRPr lang="en-US" altLang="el-GR" sz="2200" dirty="0" smtClean="0">
              <a:latin typeface="Arial" charset="0"/>
            </a:endParaRPr>
          </a:p>
          <a:p>
            <a:pPr marL="0" indent="0">
              <a:buNone/>
            </a:pPr>
            <a:endParaRPr lang="en-US" altLang="el-GR" sz="2200" dirty="0">
              <a:latin typeface="Arial" charset="0"/>
            </a:endParaRPr>
          </a:p>
          <a:p>
            <a:pPr marL="0" indent="0">
              <a:buNone/>
            </a:pPr>
            <a:endParaRPr lang="en-US" altLang="el-GR" sz="2200" dirty="0" smtClean="0">
              <a:latin typeface="Arial" charset="0"/>
            </a:endParaRPr>
          </a:p>
          <a:p>
            <a:pPr marL="0" indent="0">
              <a:buNone/>
            </a:pPr>
            <a:r>
              <a:rPr lang="en-US" altLang="el-GR" sz="2200" dirty="0" smtClean="0">
                <a:latin typeface="Arial" charset="0"/>
              </a:rPr>
              <a:t>8 – </a:t>
            </a:r>
            <a:r>
              <a:rPr lang="el-GR" altLang="el-GR" sz="2200" dirty="0" smtClean="0">
                <a:latin typeface="Arial" charset="0"/>
              </a:rPr>
              <a:t>χειρουργικά</a:t>
            </a:r>
            <a:r>
              <a:rPr lang="en-US" altLang="el-GR" sz="2200" dirty="0" smtClean="0">
                <a:latin typeface="Arial" charset="0"/>
              </a:rPr>
              <a:t> </a:t>
            </a:r>
            <a:r>
              <a:rPr lang="el-GR" altLang="el-GR" sz="2200" dirty="0" smtClean="0">
                <a:latin typeface="Arial" charset="0"/>
              </a:rPr>
              <a:t>νήματα</a:t>
            </a:r>
            <a:r>
              <a:rPr lang="el-GR" altLang="el-GR" sz="2200" dirty="0">
                <a:latin typeface="Arial" charset="0"/>
              </a:rPr>
              <a:t>, υφαντουργία</a:t>
            </a:r>
            <a:endParaRPr lang="el-GR" sz="2200" dirty="0">
              <a:latin typeface="Arial" panose="020B0604020202020204" pitchFamily="34" charset="0"/>
              <a:cs typeface="Arial" panose="020B0604020202020204" pitchFamily="34" charset="0"/>
            </a:endParaRPr>
          </a:p>
        </p:txBody>
      </p:sp>
      <p:sp>
        <p:nvSpPr>
          <p:cNvPr id="5" name="Footer Placeholder 4"/>
          <p:cNvSpPr>
            <a:spLocks noGrp="1"/>
          </p:cNvSpPr>
          <p:nvPr>
            <p:ph type="ftr" sz="quarter" idx="11"/>
          </p:nvPr>
        </p:nvSpPr>
        <p:spPr>
          <a:xfrm>
            <a:off x="1907704" y="6356350"/>
            <a:ext cx="4968552" cy="365125"/>
          </a:xfrm>
        </p:spPr>
        <p:txBody>
          <a:bodyPr/>
          <a:lstStyle/>
          <a:p>
            <a:r>
              <a:rPr lang="el-GR" sz="1400" dirty="0">
                <a:solidFill>
                  <a:schemeClr val="tx1"/>
                </a:solidFill>
              </a:rPr>
              <a:t>Θερμοπλαστικά - Θερμοσκληραινόμενα πολυμερή - Ρητίνες</a:t>
            </a:r>
            <a:endParaRPr lang="el-GR" sz="1400" dirty="0"/>
          </a:p>
        </p:txBody>
      </p:sp>
      <p:sp>
        <p:nvSpPr>
          <p:cNvPr id="6" name="Slide Number Placeholder 5"/>
          <p:cNvSpPr>
            <a:spLocks noGrp="1"/>
          </p:cNvSpPr>
          <p:nvPr>
            <p:ph type="sldNum" sz="quarter" idx="12"/>
          </p:nvPr>
        </p:nvSpPr>
        <p:spPr/>
        <p:txBody>
          <a:bodyPr/>
          <a:lstStyle/>
          <a:p>
            <a:fld id="{CEB5CC12-D00C-4A9A-82EA-111DE1DD81B3}" type="slidenum">
              <a:rPr lang="el-GR" smtClean="0"/>
              <a:t>8</a:t>
            </a:fld>
            <a:endParaRPr lang="el-GR"/>
          </a:p>
        </p:txBody>
      </p:sp>
    </p:spTree>
    <p:extLst>
      <p:ext uri="{BB962C8B-B14F-4D97-AF65-F5344CB8AC3E}">
        <p14:creationId xmlns:p14="http://schemas.microsoft.com/office/powerpoint/2010/main" val="14117471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p:txBody>
          <a:bodyPr>
            <a:normAutofit/>
          </a:bodyPr>
          <a:lstStyle/>
          <a:p>
            <a:r>
              <a:rPr lang="el-GR" b="1" dirty="0" smtClean="0"/>
              <a:t>Πολυαιθυλένιο </a:t>
            </a:r>
            <a:r>
              <a:rPr lang="en-US" b="1" dirty="0"/>
              <a:t>(</a:t>
            </a:r>
            <a:r>
              <a:rPr lang="en-US" b="1" dirty="0" smtClean="0"/>
              <a:t>1/2)</a:t>
            </a:r>
            <a:endParaRPr lang="el-GR" b="1" dirty="0"/>
          </a:p>
        </p:txBody>
      </p:sp>
      <p:sp>
        <p:nvSpPr>
          <p:cNvPr id="3" name="Content Placeholder 2"/>
          <p:cNvSpPr>
            <a:spLocks noGrp="1"/>
          </p:cNvSpPr>
          <p:nvPr>
            <p:ph idx="1"/>
          </p:nvPr>
        </p:nvSpPr>
        <p:spPr>
          <a:xfrm>
            <a:off x="457200" y="1484784"/>
            <a:ext cx="8229600" cy="4641379"/>
          </a:xfrm>
        </p:spPr>
        <p:txBody>
          <a:bodyPr>
            <a:normAutofit/>
          </a:bodyPr>
          <a:lstStyle/>
          <a:p>
            <a:pPr marL="0" indent="0">
              <a:buNone/>
            </a:pPr>
            <a:r>
              <a:rPr lang="el-GR" altLang="el-GR" b="1" dirty="0" smtClean="0"/>
              <a:t>Ιδιότητες:</a:t>
            </a:r>
          </a:p>
          <a:p>
            <a:pPr marL="0" indent="0">
              <a:buNone/>
            </a:pPr>
            <a:r>
              <a:rPr lang="el-GR" sz="3100" dirty="0" smtClean="0"/>
              <a:t>Το </a:t>
            </a:r>
            <a:r>
              <a:rPr lang="el-GR" sz="3100" b="1" dirty="0"/>
              <a:t>LDPE</a:t>
            </a:r>
            <a:r>
              <a:rPr lang="el-GR" sz="3100" dirty="0"/>
              <a:t> παρουσιάζει τα εξής: </a:t>
            </a:r>
          </a:p>
          <a:p>
            <a:r>
              <a:rPr lang="el-GR" sz="3100" dirty="0"/>
              <a:t>Έχει </a:t>
            </a:r>
            <a:r>
              <a:rPr lang="el-GR" sz="3100" dirty="0" err="1"/>
              <a:t>σ.τ</a:t>
            </a:r>
            <a:r>
              <a:rPr lang="el-GR" sz="3100" dirty="0"/>
              <a:t>. 115°C και πυκνότητα 0,91 έως 0,94</a:t>
            </a:r>
          </a:p>
          <a:p>
            <a:r>
              <a:rPr lang="el-GR" sz="3100" dirty="0"/>
              <a:t>Είναι ανθεκτικό, μαλακό και εύκαμπτο</a:t>
            </a:r>
          </a:p>
          <a:p>
            <a:r>
              <a:rPr lang="el-GR" sz="3100" dirty="0"/>
              <a:t>Είναι μονωτικό και χημικά αδρανές</a:t>
            </a:r>
          </a:p>
          <a:p>
            <a:pPr marL="0" indent="0">
              <a:buNone/>
            </a:pPr>
            <a:endParaRPr lang="el-GR" sz="3100" dirty="0" smtClean="0"/>
          </a:p>
          <a:p>
            <a:pPr lvl="1"/>
            <a:endParaRPr lang="el-GR" dirty="0"/>
          </a:p>
        </p:txBody>
      </p:sp>
      <p:sp>
        <p:nvSpPr>
          <p:cNvPr id="2" name="Θέση υποσέλιδου 1" descr="."/>
          <p:cNvSpPr>
            <a:spLocks noGrp="1"/>
          </p:cNvSpPr>
          <p:nvPr>
            <p:ph type="ftr" sz="quarter" idx="11"/>
            <p:custDataLst>
              <p:tags r:id="rId2"/>
            </p:custDataLst>
          </p:nvPr>
        </p:nvSpPr>
        <p:spPr>
          <a:xfrm>
            <a:off x="1907704" y="6356350"/>
            <a:ext cx="5040560" cy="365125"/>
          </a:xfrm>
        </p:spPr>
        <p:txBody>
          <a:bodyPr/>
          <a:lstStyle/>
          <a:p>
            <a:r>
              <a:rPr lang="el-GR" sz="1400" dirty="0">
                <a:solidFill>
                  <a:schemeClr val="tx1"/>
                </a:solidFill>
              </a:rPr>
              <a:t>Θερμοπλαστικά - Θερμοσκληραινόμενα πολυμερή - Ρητίνες</a:t>
            </a:r>
            <a:endParaRPr lang="el-GR" sz="1400" dirty="0"/>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schemeClr val="tx1"/>
                </a:solidFill>
              </a:rPr>
              <a:t>9</a:t>
            </a:fld>
            <a:endParaRPr lang="el-GR" dirty="0">
              <a:solidFill>
                <a:schemeClr val="tx1"/>
              </a:solidFill>
            </a:endParaRPr>
          </a:p>
        </p:txBody>
      </p:sp>
    </p:spTree>
    <p:extLst>
      <p:ext uri="{BB962C8B-B14F-4D97-AF65-F5344CB8AC3E}">
        <p14:creationId xmlns:p14="http://schemas.microsoft.com/office/powerpoint/2010/main" val="398623249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7/2/2014 11:58:50 π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0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0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02.xml><?xml version="1.0" encoding="utf-8"?>
<p:tagLst xmlns:a="http://schemas.openxmlformats.org/drawingml/2006/main" xmlns:r="http://schemas.openxmlformats.org/officeDocument/2006/relationships" xmlns:p="http://schemas.openxmlformats.org/presentationml/2006/main">
  <p:tag name="ZHAW.ACCESSIBILITYADDIN.READINGORDER" val="2,3,8,7,"/>
</p:tagLst>
</file>

<file path=ppt/tags/tag10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6.xml><?xml version="1.0" encoding="utf-8"?>
<p:tagLst xmlns:a="http://schemas.openxmlformats.org/drawingml/2006/main" xmlns:r="http://schemas.openxmlformats.org/officeDocument/2006/relationships" xmlns:p="http://schemas.openxmlformats.org/presentationml/2006/main">
  <p:tag name="ZHAW.ACCESSIBILITYADDIN.READINGORDER" val="6146,4,14,7,9,8,6153,"/>
</p:tagLst>
</file>

<file path=ppt/tags/tag1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2050,2051,3,9,8,"/>
</p:tagLst>
</file>

<file path=ppt/tags/tag2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1.xml><?xml version="1.0" encoding="utf-8"?>
<p:tagLst xmlns:a="http://schemas.openxmlformats.org/drawingml/2006/main" xmlns:r="http://schemas.openxmlformats.org/officeDocument/2006/relationships" xmlns:p="http://schemas.openxmlformats.org/presentationml/2006/main">
  <p:tag name="ZHAW.ACCESSIBILITYADDIN.READINGORDER" val="4,3,7,2,6,"/>
</p:tagLst>
</file>

<file path=ppt/tags/tag4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3074,3075,1026,3077,"/>
</p:tagLst>
</file>

<file path=ppt/tags/tag5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1.xml><?xml version="1.0" encoding="utf-8"?>
<p:tagLst xmlns:a="http://schemas.openxmlformats.org/drawingml/2006/main" xmlns:r="http://schemas.openxmlformats.org/officeDocument/2006/relationships" xmlns:p="http://schemas.openxmlformats.org/presentationml/2006/main">
  <p:tag name="ZHAW.ACCESSIBILITYADDIN.READINGORDER" val="4,3,7,2,6,"/>
</p:tagLst>
</file>

<file path=ppt/tags/tag5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8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9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91.xml><?xml version="1.0" encoding="utf-8"?>
<p:tagLst xmlns:a="http://schemas.openxmlformats.org/drawingml/2006/main" xmlns:r="http://schemas.openxmlformats.org/officeDocument/2006/relationships" xmlns:p="http://schemas.openxmlformats.org/presentationml/2006/main">
  <p:tag name="ZHAW.ACCESSIBILITYADDIN.READINGORDER" val="4,3,7,2,6,"/>
</p:tagLst>
</file>

<file path=ppt/tags/tag9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9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9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9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9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9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98.xml><?xml version="1.0" encoding="utf-8"?>
<p:tagLst xmlns:a="http://schemas.openxmlformats.org/drawingml/2006/main" xmlns:r="http://schemas.openxmlformats.org/officeDocument/2006/relationships" xmlns:p="http://schemas.openxmlformats.org/presentationml/2006/main">
  <p:tag name="ZHAW.ACCESSIBILITYADDIN.READINGORDER" val="4,7,8,9,10,11,2,6,"/>
</p:tagLst>
</file>

<file path=ppt/tags/tag9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d = " h t t p : / / w w w . w 3 . o r g / 2 0 0 1 / X M L S c h e m a "   x m l n s : x s i = " h t t p : / / w w w . w 3 . o r g / 2 0 0 1 / X M L S c h e m a - i n s t a n c e " 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 t r u e < / S h o w S h a p e N a m e C o l u m n >  
     < S h o w I s s u e D e s c r i p t i o n > t r u e < / S h o w I s s u e D e s c r i p t i o n >  
 < / D o c u m e n t S e t t i n g s > 
</file>

<file path=customXml/itemProps1.xml><?xml version="1.0" encoding="utf-8"?>
<ds:datastoreItem xmlns:ds="http://schemas.openxmlformats.org/officeDocument/2006/customXml" ds:itemID="{1431C31F-8FD4-414D-A657-AB331D33B7F4}">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475</TotalTime>
  <Words>1944</Words>
  <Application>Microsoft Office PowerPoint</Application>
  <PresentationFormat>On-screen Show (4:3)</PresentationFormat>
  <Paragraphs>346</Paragraphs>
  <Slides>32</Slides>
  <Notes>26</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Θέμα του Office</vt:lpstr>
      <vt:lpstr>Πολυμερή και Σύνθετα Υλικά</vt:lpstr>
      <vt:lpstr>Άδειες χρήσης </vt:lpstr>
      <vt:lpstr>Χρηματοδότηση </vt:lpstr>
      <vt:lpstr>Σκοποί ενότητας </vt:lpstr>
      <vt:lpstr>Περιεχόμενα ενότητας</vt:lpstr>
      <vt:lpstr>Θερμοπλαστικά πολυμερή (1/3)</vt:lpstr>
      <vt:lpstr>Θερμοπλαστικά πολυμερή (2/3)</vt:lpstr>
      <vt:lpstr>Θερμοπλαστικά πολυμερή (3/3)</vt:lpstr>
      <vt:lpstr>Πολυαιθυλένιο (1/2)</vt:lpstr>
      <vt:lpstr>Πολυαιθυλένιο (2/2)</vt:lpstr>
      <vt:lpstr>Πολυστυρόλιο (PS)</vt:lpstr>
      <vt:lpstr>Πολυαμίδια (PA) – Nάϋλον</vt:lpstr>
      <vt:lpstr>Πολυμεθακρυλικός μεθυλεστέρας (PMMA) ή ακρυλικό γυαλί</vt:lpstr>
      <vt:lpstr>Πολυανθρακικά (PC)</vt:lpstr>
      <vt:lpstr>Πολυβινυλοχλωρίδιο (PVC) (1/2)</vt:lpstr>
      <vt:lpstr>Πολυβινυλοχλωρίδιο (PVC) (2/2)</vt:lpstr>
      <vt:lpstr>Θερμοσκληραινόμενα Πολυμερή (1/2)</vt:lpstr>
      <vt:lpstr>Θερμοσκληραινόμενα Πολυμερή (2/2)</vt:lpstr>
      <vt:lpstr>Πολυεστέρες</vt:lpstr>
      <vt:lpstr>Εποξειδικές ρητίνες</vt:lpstr>
      <vt:lpstr>Πολυουρεθάνες (PUR) (1/4)</vt:lpstr>
      <vt:lpstr>Πολυουρεθάνες (PUR) (2/4)</vt:lpstr>
      <vt:lpstr>Πολυουρεθάνες (PUR) (3/4)</vt:lpstr>
      <vt:lpstr>Πολυουρεθάνες (PUR) (4/4)</vt:lpstr>
      <vt:lpstr>Ρητίνες Φορμαλδεΰδης (1/3)</vt:lpstr>
      <vt:lpstr>Ρητίνες Φορμαλδεΰδης (2/3)</vt:lpstr>
      <vt:lpstr>Ρητίνες Φορμαλδεΰδης (3/3)</vt:lpstr>
      <vt:lpstr>Αλλυλικές Ρητίνες</vt:lpstr>
      <vt:lpstr>Δισ-μηλεϊνιμίδια</vt:lpstr>
      <vt:lpstr>Ελαστομερή (1/2)</vt:lpstr>
      <vt:lpstr>Ελαστομερή (2/2)</vt:lpstr>
      <vt:lpstr>Τέλος ενότητας</vt:lpstr>
    </vt:vector>
  </TitlesOfParts>
  <Company>Τ.Ε.Ι. Θεσσαλίας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Διασφάλιση Ποιότητας</dc:title>
  <dc:creator>Χρήστος Μέγας</dc:creator>
  <dc:description>ΑΝΟΙΧΤΑ ΑΚΑΔΗΜΑΙΚΑ ΜΑΘΗΜΑΤΑ </dc:description>
  <cp:lastModifiedBy>chris</cp:lastModifiedBy>
  <cp:revision>157</cp:revision>
  <dcterms:created xsi:type="dcterms:W3CDTF">2014-01-04T17:23:58Z</dcterms:created>
  <dcterms:modified xsi:type="dcterms:W3CDTF">2014-05-05T07:30:34Z</dcterms:modified>
  <cp:category>Εκπαιδευτικό υλικό</cp:category>
  <cp:contentStatus>Τελικό</cp:contentStatus>
</cp:coreProperties>
</file>