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80"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5.emf"/><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35.xml"/><Relationship Id="rId7" Type="http://schemas.openxmlformats.org/officeDocument/2006/relationships/oleObject" Target="../embeddings/oleObject3.bin"/><Relationship Id="rId2" Type="http://schemas.openxmlformats.org/officeDocument/2006/relationships/tags" Target="../tags/tag34.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1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a:t>
            </a:r>
            <a:r>
              <a:rPr lang="el-GR" altLang="el-GR" sz="2800" b="1" dirty="0"/>
              <a:t>Σχεσιακός λογισμός</a:t>
            </a:r>
            <a:r>
              <a:rPr lang="en-GB" altLang="el-GR" sz="2800" b="1" dirty="0"/>
              <a:t> II</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Παραδείγματα ερωτημάτων στον σχεσιακό λογισμό (5 από 7)</a:t>
            </a:r>
            <a:endParaRPr lang="el-GR" dirty="0"/>
          </a:p>
        </p:txBody>
      </p:sp>
      <p:sp>
        <p:nvSpPr>
          <p:cNvPr id="2" name="Ορθογώνιο 1" descr="11. Να βρεθούν τα ονόματα των προμηθευτών που διαθέτουν τουλάχιστον ένα κόκκινο εξάρτημα.&#10; SX τελεία S NAME, WHERE EXISTS SPX, SPX τελεία S# ίσο με SX τελεία S#, &#10;AND  EXISTS PX, SPX τελεία P# ίσο με PX τελεία P#, AND PX τελεία COLOR ίσο με Red, &#10;&#10;12. Να βρεθούν τα ονόματα των προμηθευτών που διαθέτουν τουλάχιστον ένα εξάρτημα που το διαθέτει ο προμηθευτής S2.&#10;SX τελεία S NAME, WHERE EXISTS SPX, &#10; EXISTS SPY, SX τελεία S# ίσο με SPX τελεία S#, AND &#10;   SPX τελεία P# ίσο με SPY τελεία P#, AND SPY τελεία S# ίσο με S2. &#10;"/>
          <p:cNvSpPr/>
          <p:nvPr/>
        </p:nvSpPr>
        <p:spPr>
          <a:xfrm>
            <a:off x="467544" y="1859340"/>
            <a:ext cx="8219256" cy="4154984"/>
          </a:xfrm>
          <a:prstGeom prst="rect">
            <a:avLst/>
          </a:prstGeom>
        </p:spPr>
        <p:txBody>
          <a:bodyPr wrap="square">
            <a:spAutoFit/>
          </a:bodyPr>
          <a:lstStyle/>
          <a:p>
            <a:pPr algn="just"/>
            <a:r>
              <a:rPr lang="el-GR" altLang="el-GR" sz="2400" dirty="0" smtClean="0"/>
              <a:t>11</a:t>
            </a:r>
            <a:r>
              <a:rPr lang="el-GR" altLang="el-GR" sz="2400" dirty="0"/>
              <a:t>. </a:t>
            </a:r>
            <a:r>
              <a:rPr lang="el-GR" altLang="el-GR" sz="2400" dirty="0">
                <a:cs typeface="Times New Roman" pitchFamily="18" charset="0"/>
              </a:rPr>
              <a:t>Να βρεθούν τα ονόματα των προμηθευτών που διαθέτουν τουλάχιστον ένα κόκκινο εξάρτημα.</a:t>
            </a:r>
            <a:endParaRPr lang="en-GB" altLang="el-GR" sz="2400" dirty="0">
              <a:cs typeface="Times New Roman" pitchFamily="18" charset="0"/>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SX.SNAME WHERE EXISTS SPX (SPX.S# = SX.S# AND</a:t>
            </a:r>
          </a:p>
          <a:p>
            <a:pPr algn="ctr" eaLnBrk="0" hangingPunct="0"/>
            <a:r>
              <a:rPr lang="en-GB" altLang="el-GR" sz="2400" b="1" dirty="0">
                <a:solidFill>
                  <a:srgbClr val="FF66FF"/>
                </a:solidFill>
                <a:cs typeface="Times New Roman" pitchFamily="18" charset="0"/>
              </a:rPr>
              <a:t>			</a:t>
            </a:r>
            <a:r>
              <a:rPr lang="el-GR" altLang="el-GR" sz="2400" b="1" dirty="0">
                <a:solidFill>
                  <a:srgbClr val="FF66FF"/>
                </a:solidFill>
              </a:rPr>
              <a:t>		</a:t>
            </a:r>
            <a:r>
              <a:rPr lang="en-GB" altLang="el-GR" sz="2400" b="1" dirty="0">
                <a:solidFill>
                  <a:srgbClr val="FF66FF"/>
                </a:solidFill>
                <a:cs typeface="Times New Roman" pitchFamily="18" charset="0"/>
              </a:rPr>
              <a:t>EXISTS PX </a:t>
            </a:r>
          </a:p>
          <a:p>
            <a:pPr algn="ctr" eaLnBrk="0" hangingPunct="0"/>
            <a:r>
              <a:rPr lang="el-GR" altLang="el-GR" sz="2400" b="1" dirty="0">
                <a:solidFill>
                  <a:srgbClr val="FF66FF"/>
                </a:solidFill>
              </a:rPr>
              <a:t>			</a:t>
            </a:r>
            <a:r>
              <a:rPr lang="en-GB" altLang="el-GR" sz="2400" b="1" dirty="0">
                <a:solidFill>
                  <a:srgbClr val="FF66FF"/>
                </a:solidFill>
                <a:cs typeface="Times New Roman" pitchFamily="18" charset="0"/>
              </a:rPr>
              <a:t>(SPX.P# = PX.P# AND PX.COLOR = ‘Red’))</a:t>
            </a:r>
            <a:r>
              <a:rPr lang="en-GB" altLang="el-GR" sz="2400" dirty="0"/>
              <a:t> </a:t>
            </a:r>
            <a:endParaRPr lang="el-GR" altLang="el-GR" sz="2400" dirty="0" smtClean="0"/>
          </a:p>
          <a:p>
            <a:pPr algn="just"/>
            <a:endParaRPr lang="el-GR" altLang="el-GR" sz="2400" dirty="0" smtClean="0"/>
          </a:p>
          <a:p>
            <a:pPr algn="just"/>
            <a:r>
              <a:rPr lang="el-GR" altLang="el-GR" sz="2400" dirty="0" smtClean="0"/>
              <a:t>12</a:t>
            </a:r>
            <a:r>
              <a:rPr lang="el-GR" altLang="el-GR" sz="2400" dirty="0"/>
              <a:t>. </a:t>
            </a:r>
            <a:r>
              <a:rPr lang="el-GR" altLang="el-GR" sz="2400" dirty="0">
                <a:cs typeface="Times New Roman" pitchFamily="18" charset="0"/>
              </a:rPr>
              <a:t>Να βρεθούν τα ονόματα των προμηθευτών που διαθέτουν τουλάχιστον ένα εξάρτημα που το διαθέτει ο προμηθευτής </a:t>
            </a:r>
            <a:r>
              <a:rPr lang="en-GB" altLang="el-GR" sz="2400" dirty="0">
                <a:cs typeface="Times New Roman" pitchFamily="18" charset="0"/>
              </a:rPr>
              <a:t>S</a:t>
            </a:r>
            <a:r>
              <a:rPr lang="el-GR" altLang="el-GR" sz="2400" dirty="0">
                <a:cs typeface="Times New Roman" pitchFamily="18" charset="0"/>
              </a:rPr>
              <a:t>2.</a:t>
            </a:r>
            <a:endParaRPr lang="el-GR" altLang="el-GR" sz="2400" dirty="0"/>
          </a:p>
          <a:p>
            <a:pPr algn="ctr" eaLnBrk="0" hangingPunct="0"/>
            <a:r>
              <a:rPr lang="en-GB" altLang="el-GR" sz="2400" b="1" dirty="0" smtClean="0">
                <a:solidFill>
                  <a:srgbClr val="FF66FF"/>
                </a:solidFill>
                <a:cs typeface="Times New Roman" pitchFamily="18" charset="0"/>
              </a:rPr>
              <a:t>SX.SNAME WHERE EXISTS SPX </a:t>
            </a:r>
          </a:p>
          <a:p>
            <a:pPr algn="ctr" eaLnBrk="0" hangingPunct="0"/>
            <a:r>
              <a:rPr lang="el-GR" altLang="el-GR" sz="2400" b="1" dirty="0">
                <a:solidFill>
                  <a:srgbClr val="FF66FF"/>
                </a:solidFill>
              </a:rPr>
              <a:t>	</a:t>
            </a:r>
            <a:r>
              <a:rPr lang="en-GB" altLang="el-GR" sz="2400" b="1" dirty="0">
                <a:solidFill>
                  <a:srgbClr val="FF66FF"/>
                </a:solidFill>
                <a:cs typeface="Times New Roman" pitchFamily="18" charset="0"/>
              </a:rPr>
              <a:t>(EXISTS SPY (SX.S# = SPX.S# AND </a:t>
            </a:r>
          </a:p>
          <a:p>
            <a:pPr algn="ctr" eaLnBrk="0" hangingPunct="0"/>
            <a:r>
              <a:rPr lang="el-GR" altLang="el-GR" sz="2400" b="1" dirty="0">
                <a:solidFill>
                  <a:srgbClr val="FF66FF"/>
                </a:solidFill>
              </a:rPr>
              <a:t>			</a:t>
            </a:r>
            <a:r>
              <a:rPr lang="en-GB" altLang="el-GR" sz="2400" b="1" dirty="0">
                <a:solidFill>
                  <a:srgbClr val="FF66FF"/>
                </a:solidFill>
                <a:cs typeface="Times New Roman" pitchFamily="18" charset="0"/>
              </a:rPr>
              <a:t>SPX.P# = SPY.P# AND SPY.S# = ‘S2’)) </a:t>
            </a:r>
            <a:endParaRPr lang="en-GB" altLang="el-GR" sz="2400" b="1" dirty="0">
              <a:solidFill>
                <a:srgbClr val="FF66FF"/>
              </a:solidFill>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Παραδείγματα ερωτημάτων στον σχεσιακό λογισμό (6 από 7)</a:t>
            </a:r>
            <a:endParaRPr lang="el-GR" sz="4000" dirty="0">
              <a:latin typeface="+mn-lt"/>
            </a:endParaRPr>
          </a:p>
        </p:txBody>
      </p:sp>
      <p:sp>
        <p:nvSpPr>
          <p:cNvPr id="10" name="Rectangle 3" descr="13. Να βρεθούν τα ονόματα των προμηθευτών που διαθέτουν όλα τα εξαρτήματα.&#10; SX τελεία S NAME, WHERE FOR ALL PX, &#10; EXISTS SPX, SPX τελεία S# ίσο με SX τελεία S#, AND SPX τελεία P# ίσο με PX τελεία P#.&#10; &#10;14. Να βρεθούν τα ονόματα των προμηθευτών που δε διαθέτουν το εξάρτημα P2.&#10;SX τελεία S NAME, WHERE NOT EXISTS SPX, &#10; SX τελεία S# ίσο με SPX τελεία S#, AND SPX τελεία P# ίσο με P2.&#10;"/>
          <p:cNvSpPr txBox="1">
            <a:spLocks noChangeArrowheads="1"/>
          </p:cNvSpPr>
          <p:nvPr/>
        </p:nvSpPr>
        <p:spPr>
          <a:xfrm>
            <a:off x="762000" y="1772816"/>
            <a:ext cx="7772400"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el-GR" altLang="el-GR" sz="2400" dirty="0" smtClean="0"/>
              <a:t>13</a:t>
            </a:r>
            <a:r>
              <a:rPr lang="el-GR" altLang="el-GR" sz="2400" dirty="0"/>
              <a:t>. </a:t>
            </a:r>
            <a:r>
              <a:rPr lang="el-GR" altLang="el-GR" sz="2400" dirty="0">
                <a:cs typeface="Times New Roman" pitchFamily="18" charset="0"/>
              </a:rPr>
              <a:t>Να βρεθούν τα ονόματα των προμηθευτών που διαθέτουν όλα τα εξαρτήματα.</a:t>
            </a:r>
            <a:endParaRPr lang="en-GB" altLang="el-GR" sz="2400" dirty="0">
              <a:cs typeface="Times New Roman" pitchFamily="18" charset="0"/>
            </a:endParaRPr>
          </a:p>
          <a:p>
            <a:pPr marL="0" indent="0" algn="just" eaLnBrk="0" hangingPunct="0">
              <a:buNone/>
            </a:pPr>
            <a:r>
              <a:rPr lang="el-GR" altLang="el-GR" sz="2400" b="1" dirty="0">
                <a:solidFill>
                  <a:srgbClr val="FF66FF"/>
                </a:solidFill>
              </a:rPr>
              <a:t>	</a:t>
            </a:r>
            <a:r>
              <a:rPr lang="en-GB" altLang="el-GR" sz="2400" b="1" dirty="0">
                <a:solidFill>
                  <a:srgbClr val="FF66FF"/>
                </a:solidFill>
                <a:cs typeface="Times New Roman" pitchFamily="18" charset="0"/>
              </a:rPr>
              <a:t>SX.SNAME WHERE FORALL PX </a:t>
            </a:r>
          </a:p>
          <a:p>
            <a:pPr marL="0" indent="0" algn="ctr" eaLnBrk="0" hangingPunct="0">
              <a:buNone/>
            </a:pPr>
            <a:r>
              <a:rPr lang="el-GR" altLang="el-GR" sz="2400" b="1" dirty="0">
                <a:solidFill>
                  <a:srgbClr val="FF66FF"/>
                </a:solidFill>
              </a:rPr>
              <a:t>	</a:t>
            </a:r>
            <a:r>
              <a:rPr lang="en-GB" altLang="el-GR" sz="2400" b="1" dirty="0">
                <a:solidFill>
                  <a:srgbClr val="FF66FF"/>
                </a:solidFill>
                <a:cs typeface="Times New Roman" pitchFamily="18" charset="0"/>
              </a:rPr>
              <a:t>(EXISTS SPX (SPX.S# = SX.S# AND SPX.P# = PX.P</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marL="0" indent="0" algn="ctr" eaLnBrk="0" hangingPunct="0">
              <a:buNone/>
            </a:pPr>
            <a:r>
              <a:rPr lang="en-GB" altLang="el-GR" sz="2400" b="1" dirty="0" smtClean="0">
                <a:solidFill>
                  <a:srgbClr val="FF66FF"/>
                </a:solidFill>
              </a:rPr>
              <a:t> </a:t>
            </a:r>
            <a:endParaRPr lang="el-GR" altLang="el-GR" sz="2400" b="1" dirty="0" smtClean="0">
              <a:solidFill>
                <a:srgbClr val="FF66FF"/>
              </a:solidFill>
            </a:endParaRPr>
          </a:p>
          <a:p>
            <a:pPr marL="0" indent="0" algn="just">
              <a:buNone/>
            </a:pPr>
            <a:r>
              <a:rPr lang="el-GR" altLang="el-GR" sz="2400" dirty="0" smtClean="0"/>
              <a:t>14</a:t>
            </a:r>
            <a:r>
              <a:rPr lang="el-GR" altLang="el-GR" sz="2400" dirty="0"/>
              <a:t>. </a:t>
            </a:r>
            <a:r>
              <a:rPr lang="el-GR" altLang="el-GR" sz="2400" dirty="0">
                <a:cs typeface="Times New Roman" pitchFamily="18" charset="0"/>
              </a:rPr>
              <a:t>Να βρεθούν τα ονόματα των προμηθευτών που δε διαθέτουν το εξάρτημα </a:t>
            </a:r>
            <a:r>
              <a:rPr lang="en-GB" altLang="el-GR" sz="2400" dirty="0">
                <a:cs typeface="Times New Roman" pitchFamily="18" charset="0"/>
              </a:rPr>
              <a:t>P</a:t>
            </a:r>
            <a:r>
              <a:rPr lang="el-GR" altLang="el-GR" sz="2400" dirty="0">
                <a:cs typeface="Times New Roman" pitchFamily="18" charset="0"/>
              </a:rPr>
              <a:t>2.</a:t>
            </a:r>
            <a:endParaRPr lang="en-GB" altLang="el-GR" sz="2400" dirty="0">
              <a:cs typeface="Times New Roman" pitchFamily="18" charset="0"/>
            </a:endParaRPr>
          </a:p>
          <a:p>
            <a:pPr marL="0" indent="0" algn="ctr" eaLnBrk="0" hangingPunct="0">
              <a:buNone/>
            </a:pPr>
            <a:r>
              <a:rPr lang="en-GB" altLang="el-GR" sz="2400" b="1" dirty="0" smtClean="0">
                <a:solidFill>
                  <a:srgbClr val="FF66FF"/>
                </a:solidFill>
                <a:cs typeface="Times New Roman" pitchFamily="18" charset="0"/>
              </a:rPr>
              <a:t>SX.SNAME </a:t>
            </a:r>
            <a:r>
              <a:rPr lang="en-GB" altLang="el-GR" sz="2400" b="1" dirty="0">
                <a:solidFill>
                  <a:srgbClr val="FF66FF"/>
                </a:solidFill>
                <a:cs typeface="Times New Roman" pitchFamily="18" charset="0"/>
              </a:rPr>
              <a:t>WHERE NOT EXISTS SPX </a:t>
            </a:r>
          </a:p>
          <a:p>
            <a:pPr marL="0" indent="0" algn="ctr" eaLnBrk="0" hangingPunct="0">
              <a:buNone/>
            </a:pPr>
            <a:r>
              <a:rPr lang="el-GR" altLang="el-GR" sz="2400" b="1" dirty="0">
                <a:solidFill>
                  <a:srgbClr val="FF66FF"/>
                </a:solidFill>
              </a:rPr>
              <a:t>	</a:t>
            </a:r>
            <a:r>
              <a:rPr lang="en-GB" altLang="el-GR" sz="2400" b="1" dirty="0">
                <a:solidFill>
                  <a:srgbClr val="FF66FF"/>
                </a:solidFill>
                <a:cs typeface="Times New Roman" pitchFamily="18" charset="0"/>
              </a:rPr>
              <a:t>(SX.S# = SPX.S# AND SPX.P# = ‘P2</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smtClean="0"/>
              <a:t>Παραδείγματα ερωτημάτων στον σχεσιακό λογισμό (7 από 7)</a:t>
            </a:r>
            <a:endParaRPr lang="el-GR" sz="4000" dirty="0">
              <a:latin typeface="+mn-lt"/>
              <a:cs typeface="Times New Roman" pitchFamily="18" charset="0"/>
            </a:endParaRPr>
          </a:p>
        </p:txBody>
      </p:sp>
      <p:sp>
        <p:nvSpPr>
          <p:cNvPr id="4" name="Ορθογώνιο 3" descr="15. Να βρεθούν οι κωδικοί των εξαρτημάτων που είτε ζυγίζουν περισσότερο από 16 λίβρες, είτε διατίθενται από τον προμηθευτή S2, είτε και τα δύο.&#10; PX τελεία P#, WHERE PX τελεία WEIGHT μεγαλύτερο του 16,&#10; OR EXISTS SPX, SPX τελεία P# ίσο με PX τελεία P#, AND SPX τελεία S# ίσο με S2. &#10;"/>
          <p:cNvSpPr/>
          <p:nvPr/>
        </p:nvSpPr>
        <p:spPr>
          <a:xfrm>
            <a:off x="395536" y="2276872"/>
            <a:ext cx="8291264" cy="1938992"/>
          </a:xfrm>
          <a:prstGeom prst="rect">
            <a:avLst/>
          </a:prstGeom>
        </p:spPr>
        <p:txBody>
          <a:bodyPr wrap="square">
            <a:spAutoFit/>
          </a:bodyPr>
          <a:lstStyle/>
          <a:p>
            <a:pPr algn="just"/>
            <a:r>
              <a:rPr lang="el-GR" altLang="el-GR" sz="2400" dirty="0"/>
              <a:t>15. </a:t>
            </a:r>
            <a:r>
              <a:rPr lang="el-GR" altLang="el-GR" sz="2400" dirty="0">
                <a:cs typeface="Times New Roman" pitchFamily="18" charset="0"/>
              </a:rPr>
              <a:t>Να βρεθούν οι κωδικοί των εξαρτημάτων που είτε ζυγίζουν περισσότερο από 16 λίβρες, είτε διατίθενται από τον προμηθευτή </a:t>
            </a:r>
            <a:r>
              <a:rPr lang="en-GB" altLang="el-GR" sz="2400" dirty="0">
                <a:cs typeface="Times New Roman" pitchFamily="18" charset="0"/>
              </a:rPr>
              <a:t>S</a:t>
            </a:r>
            <a:r>
              <a:rPr lang="el-GR" altLang="el-GR" sz="2400" dirty="0">
                <a:cs typeface="Times New Roman" pitchFamily="18" charset="0"/>
              </a:rPr>
              <a:t>2, είτε και τα δύο.</a:t>
            </a:r>
            <a:endParaRPr lang="en-GB" altLang="el-GR" sz="2400" dirty="0">
              <a:cs typeface="Times New Roman" pitchFamily="18" charset="0"/>
            </a:endParaRPr>
          </a:p>
          <a:p>
            <a:pPr algn="just" eaLnBrk="0" hangingPunct="0"/>
            <a:r>
              <a:rPr lang="el-GR" altLang="el-GR" sz="2400" dirty="0"/>
              <a:t>	</a:t>
            </a:r>
            <a:r>
              <a:rPr lang="en-GB" altLang="el-GR" sz="2400" b="1" dirty="0">
                <a:solidFill>
                  <a:srgbClr val="FF66FF"/>
                </a:solidFill>
                <a:cs typeface="Times New Roman" pitchFamily="18" charset="0"/>
              </a:rPr>
              <a:t>PX.P# WHERE PX.WEIGHT &gt; 16</a:t>
            </a:r>
          </a:p>
          <a:p>
            <a:pPr algn="ctr" eaLnBrk="0" hangingPunct="0"/>
            <a:r>
              <a:rPr lang="en-GB" altLang="el-GR" sz="2400" b="1" dirty="0">
                <a:solidFill>
                  <a:srgbClr val="FF66FF"/>
                </a:solidFill>
                <a:cs typeface="Times New Roman" pitchFamily="18" charset="0"/>
              </a:rPr>
              <a:t>	OR EXISTS SPX (SPX.P# = PX.P# AND SPX.S# = ‘S2’)</a:t>
            </a:r>
            <a:r>
              <a:rPr lang="en-GB" altLang="el-GR" sz="2400" b="1" dirty="0">
                <a:solidFill>
                  <a:srgbClr val="FF66FF"/>
                </a:solidFill>
              </a:rPr>
              <a:t>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Υπολογιστικές δυνατότητες</a:t>
            </a:r>
            <a:r>
              <a:rPr lang="el-GR" altLang="el-GR" dirty="0" smtClean="0"/>
              <a:t> </a:t>
            </a:r>
            <a:endParaRPr lang="el-GR" altLang="el-GR" dirty="0"/>
          </a:p>
        </p:txBody>
      </p:sp>
      <p:sp>
        <p:nvSpPr>
          <p:cNvPr id="13" name="Rectangle 3" descr="Η σύνταξη για την αναφορά συγκεντρωτικής συνάρτησης είναι:&#10;συγκεντρωτική παύλα συνάρτηση, άνοιγμα παρένθεσης, παράσταση, άνοιγμα αγκύλης, γνώρισμα, κλείσιμο αγκύλης, κλείσιμο παρένθεσης.&#10; &#10;συγκεντρωτική παύλα συνάρτηση είναι μια από τις συναρτήσεις COUNT, SUM, AVG, MAX, και MIN, &#10;παράσταση είναι μια παράσταση του λογισμού συστοιχιών (και επομένως, δίνει ως αποτέλεσμα μια σχέση), και &#10;γνώρισμα είναι εκείνο το γνώρισμα της σχέσης του αποτελέσματος πάνω στο οποίο θα εκτελεστεί η συγκεντρωτική συνάρτηση. &#10;Για την COUNT, το όρισμα γνώρισμα δεν έχει νόημα και μπορεί να παραληφθεί.&#10;"/>
          <p:cNvSpPr>
            <a:spLocks noGrp="1" noChangeArrowheads="1"/>
          </p:cNvSpPr>
          <p:nvPr>
            <p:ph type="body" idx="1"/>
          </p:nvPr>
        </p:nvSpPr>
        <p:spPr>
          <a:xfrm>
            <a:off x="467544" y="935113"/>
            <a:ext cx="8219256" cy="5774208"/>
          </a:xfrm>
        </p:spPr>
        <p:txBody>
          <a:bodyPr>
            <a:noAutofit/>
          </a:bodyPr>
          <a:lstStyle/>
          <a:p>
            <a:pPr algn="just"/>
            <a:r>
              <a:rPr lang="el-GR" altLang="el-GR" sz="2600" b="0" dirty="0">
                <a:cs typeface="Times New Roman" pitchFamily="18" charset="0"/>
              </a:rPr>
              <a:t>Η σύνταξη για την αναφορά συγκεντρωτικής συνάρτησης</a:t>
            </a:r>
            <a:r>
              <a:rPr lang="el-GR" altLang="el-GR" sz="2600" b="0" dirty="0"/>
              <a:t> είναι</a:t>
            </a:r>
            <a:r>
              <a:rPr lang="el-GR" altLang="el-GR" sz="2600" b="0" dirty="0">
                <a:cs typeface="Times New Roman" pitchFamily="18" charset="0"/>
              </a:rPr>
              <a:t>:</a:t>
            </a:r>
            <a:endParaRPr lang="el-GR" altLang="el-GR" sz="2600" b="0" dirty="0"/>
          </a:p>
          <a:p>
            <a:r>
              <a:rPr lang="el-GR" altLang="el-GR" sz="2600" b="0" i="1" dirty="0" smtClean="0">
                <a:solidFill>
                  <a:schemeClr val="accent1"/>
                </a:solidFill>
                <a:cs typeface="Times New Roman" pitchFamily="18" charset="0"/>
              </a:rPr>
              <a:t>συγκεντρωτική-συνάρτηση </a:t>
            </a:r>
            <a:r>
              <a:rPr lang="el-GR" altLang="el-GR" sz="2600" b="0" i="1" dirty="0">
                <a:solidFill>
                  <a:schemeClr val="accent1"/>
                </a:solidFill>
                <a:cs typeface="Times New Roman" pitchFamily="18" charset="0"/>
              </a:rPr>
              <a:t>( παράσταση [, γνώρισμα ] )</a:t>
            </a:r>
            <a:endParaRPr lang="en-GB" altLang="el-GR" sz="2600" b="0" dirty="0">
              <a:solidFill>
                <a:schemeClr val="accent1"/>
              </a:solidFill>
              <a:cs typeface="Times New Roman" pitchFamily="18" charset="0"/>
            </a:endParaRPr>
          </a:p>
          <a:p>
            <a:pPr algn="just"/>
            <a:r>
              <a:rPr lang="el-GR" altLang="el-GR" sz="2600" b="0" dirty="0">
                <a:cs typeface="Times New Roman" pitchFamily="18" charset="0"/>
              </a:rPr>
              <a:t> </a:t>
            </a:r>
            <a:endParaRPr lang="en-GB" altLang="el-GR" sz="2600" b="0" dirty="0">
              <a:cs typeface="Times New Roman" pitchFamily="18" charset="0"/>
            </a:endParaRPr>
          </a:p>
          <a:p>
            <a:pPr algn="just"/>
            <a:r>
              <a:rPr lang="el-GR" altLang="el-GR" sz="2600" b="0" dirty="0">
                <a:solidFill>
                  <a:schemeClr val="accent1"/>
                </a:solidFill>
                <a:cs typeface="Times New Roman" pitchFamily="18" charset="0"/>
              </a:rPr>
              <a:t>σ</a:t>
            </a:r>
            <a:r>
              <a:rPr lang="el-GR" altLang="el-GR" sz="2600" b="0" i="1" dirty="0">
                <a:solidFill>
                  <a:schemeClr val="accent1"/>
                </a:solidFill>
                <a:cs typeface="Times New Roman" pitchFamily="18" charset="0"/>
              </a:rPr>
              <a:t>υγκεντρωτική-συνάρτηση</a:t>
            </a:r>
            <a:r>
              <a:rPr lang="el-GR" altLang="el-GR" sz="2600" b="0" i="1" dirty="0">
                <a:cs typeface="Times New Roman" pitchFamily="18" charset="0"/>
              </a:rPr>
              <a:t> </a:t>
            </a:r>
            <a:r>
              <a:rPr lang="el-GR" altLang="el-GR" sz="2600" b="0" dirty="0">
                <a:cs typeface="Times New Roman" pitchFamily="18" charset="0"/>
              </a:rPr>
              <a:t>είναι μια από τις συναρτήσεις </a:t>
            </a:r>
            <a:r>
              <a:rPr lang="en-GB" altLang="el-GR" sz="2600" b="0" dirty="0">
                <a:cs typeface="Times New Roman" pitchFamily="18" charset="0"/>
              </a:rPr>
              <a:t>COUNT</a:t>
            </a:r>
            <a:r>
              <a:rPr lang="el-GR" altLang="el-GR" sz="2600" b="0" dirty="0">
                <a:cs typeface="Times New Roman" pitchFamily="18" charset="0"/>
              </a:rPr>
              <a:t>, </a:t>
            </a:r>
            <a:r>
              <a:rPr lang="en-GB" altLang="el-GR" sz="2600" b="0" dirty="0">
                <a:cs typeface="Times New Roman" pitchFamily="18" charset="0"/>
              </a:rPr>
              <a:t>SUM</a:t>
            </a:r>
            <a:r>
              <a:rPr lang="el-GR" altLang="el-GR" sz="2600" b="0" dirty="0">
                <a:cs typeface="Times New Roman" pitchFamily="18" charset="0"/>
              </a:rPr>
              <a:t>, </a:t>
            </a:r>
            <a:r>
              <a:rPr lang="en-GB" altLang="el-GR" sz="2600" b="0" dirty="0">
                <a:cs typeface="Times New Roman" pitchFamily="18" charset="0"/>
              </a:rPr>
              <a:t>AVG</a:t>
            </a:r>
            <a:r>
              <a:rPr lang="el-GR" altLang="el-GR" sz="2600" b="0" dirty="0">
                <a:cs typeface="Times New Roman" pitchFamily="18" charset="0"/>
              </a:rPr>
              <a:t>, </a:t>
            </a:r>
            <a:r>
              <a:rPr lang="en-GB" altLang="el-GR" sz="2600" b="0" dirty="0">
                <a:cs typeface="Times New Roman" pitchFamily="18" charset="0"/>
              </a:rPr>
              <a:t>MAX</a:t>
            </a:r>
            <a:r>
              <a:rPr lang="el-GR" altLang="el-GR" sz="2600" b="0" dirty="0">
                <a:cs typeface="Times New Roman" pitchFamily="18" charset="0"/>
              </a:rPr>
              <a:t>, και </a:t>
            </a:r>
            <a:r>
              <a:rPr lang="en-GB" altLang="el-GR" sz="2600" b="0" dirty="0">
                <a:cs typeface="Times New Roman" pitchFamily="18" charset="0"/>
              </a:rPr>
              <a:t>MIN</a:t>
            </a:r>
            <a:r>
              <a:rPr lang="el-GR" altLang="el-GR" sz="2600" b="0" dirty="0">
                <a:cs typeface="Times New Roman" pitchFamily="18" charset="0"/>
              </a:rPr>
              <a:t>, </a:t>
            </a:r>
            <a:endParaRPr lang="el-GR" altLang="el-GR" sz="2600" b="0" dirty="0"/>
          </a:p>
          <a:p>
            <a:pPr algn="just"/>
            <a:r>
              <a:rPr lang="el-GR" altLang="el-GR" sz="2600" b="0" i="1" dirty="0">
                <a:solidFill>
                  <a:schemeClr val="accent1"/>
                </a:solidFill>
                <a:cs typeface="Times New Roman" pitchFamily="18" charset="0"/>
              </a:rPr>
              <a:t>παράσταση</a:t>
            </a:r>
            <a:r>
              <a:rPr lang="el-GR" altLang="el-GR" sz="2600" b="0" dirty="0">
                <a:cs typeface="Times New Roman" pitchFamily="18" charset="0"/>
              </a:rPr>
              <a:t> είναι μια παράσταση του λογισμού συστοιχιών (και επομένως, δίνει ως αποτέλεσμα μια σχέση), και </a:t>
            </a:r>
            <a:endParaRPr lang="el-GR" altLang="el-GR" sz="2600" b="0" dirty="0"/>
          </a:p>
          <a:p>
            <a:pPr algn="just"/>
            <a:r>
              <a:rPr lang="el-GR" altLang="el-GR" sz="2600" b="0" i="1" dirty="0">
                <a:solidFill>
                  <a:schemeClr val="accent1"/>
                </a:solidFill>
                <a:cs typeface="Times New Roman" pitchFamily="18" charset="0"/>
              </a:rPr>
              <a:t>γνώρισμα</a:t>
            </a:r>
            <a:r>
              <a:rPr lang="el-GR" altLang="el-GR" sz="2600" b="0" dirty="0">
                <a:cs typeface="Times New Roman" pitchFamily="18" charset="0"/>
              </a:rPr>
              <a:t> είναι εκείνο το γνώρισμα της σχέσης του αποτελέσματος πάνω στο οποίο θα εκτελεστεί η συγκεντρωτική συνάρτηση. </a:t>
            </a:r>
            <a:endParaRPr lang="el-GR" altLang="el-GR" sz="2600" b="0" dirty="0"/>
          </a:p>
          <a:p>
            <a:pPr algn="just"/>
            <a:r>
              <a:rPr lang="el-GR" altLang="el-GR" sz="2600" b="0" dirty="0" smtClean="0">
                <a:cs typeface="Times New Roman" pitchFamily="18" charset="0"/>
              </a:rPr>
              <a:t>Για </a:t>
            </a:r>
            <a:r>
              <a:rPr lang="el-GR" altLang="el-GR" sz="2600" b="0" dirty="0">
                <a:cs typeface="Times New Roman" pitchFamily="18" charset="0"/>
              </a:rPr>
              <a:t>την </a:t>
            </a:r>
            <a:r>
              <a:rPr lang="en-GB" altLang="el-GR" sz="2600" b="0" dirty="0">
                <a:cs typeface="Times New Roman" pitchFamily="18" charset="0"/>
              </a:rPr>
              <a:t>COUNT</a:t>
            </a:r>
            <a:r>
              <a:rPr lang="el-GR" altLang="el-GR" sz="2600" b="0" dirty="0">
                <a:cs typeface="Times New Roman" pitchFamily="18" charset="0"/>
              </a:rPr>
              <a:t>, το όρισμα </a:t>
            </a:r>
            <a:r>
              <a:rPr lang="el-GR" altLang="el-GR" sz="2600" b="0" i="1" dirty="0">
                <a:cs typeface="Times New Roman" pitchFamily="18" charset="0"/>
              </a:rPr>
              <a:t>γνώρισμα</a:t>
            </a:r>
            <a:r>
              <a:rPr lang="el-GR" altLang="el-GR" sz="2600" b="0" dirty="0">
                <a:cs typeface="Times New Roman" pitchFamily="18" charset="0"/>
              </a:rPr>
              <a:t> δεν έχει νόημα και μπορεί να παραληφθεί.</a:t>
            </a:r>
            <a:endParaRPr lang="en-GB" altLang="el-GR" sz="2600" b="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cs typeface="Times New Roman" pitchFamily="18" charset="0"/>
              </a:rPr>
              <a:t>Παραδείγματα (1 από 3)</a:t>
            </a:r>
            <a:endParaRPr lang="el-GR" dirty="0">
              <a:cs typeface="Times New Roman" pitchFamily="18" charset="0"/>
            </a:endParaRPr>
          </a:p>
        </p:txBody>
      </p:sp>
      <p:sp>
        <p:nvSpPr>
          <p:cNvPr id="18" name="TextBox 4" descr="Παραδείγματα:&#10;&#10;1. Να βρεθεί ο κωδικός εξαρτήματος και το βάρος σε γραμμάρια (GMWT) για κάθε εξάρτημα που έχει βάρος σε γραμμάρια μεγαλύτερο του δέκα χιλιάδες.&#10;PX τελεία P#, PX τελεία WEIGHT επί 454, AS GMWT,&#10;WHERE PX τελεία WEIGHT μεγαλύτερο του δέκα χιλιάδες,&#10;&#10;2.  Να βρεθούν όλες οι λεπτομέρειες των προμηθευτών, με μια ετικέτα την κυριολεκτική τιμή «Προμηθευτής», στην κάθε συστοιχία της σχέσης S.&#10;SX, Προμηθευτής, AS TAG. &#10;&#10;"/>
          <p:cNvSpPr txBox="1">
            <a:spLocks noChangeArrowheads="1"/>
          </p:cNvSpPr>
          <p:nvPr>
            <p:custDataLst>
              <p:tags r:id="rId2"/>
            </p:custDataLst>
          </p:nvPr>
        </p:nvSpPr>
        <p:spPr bwMode="auto">
          <a:xfrm>
            <a:off x="467545" y="980728"/>
            <a:ext cx="82192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n-GB" altLang="el-GR" sz="2400" b="1" dirty="0">
              <a:solidFill>
                <a:srgbClr val="FF9900"/>
              </a:solidFill>
            </a:endParaRPr>
          </a:p>
          <a:p>
            <a:pPr algn="just" eaLnBrk="0" hangingPunct="0"/>
            <a:r>
              <a:rPr lang="el-GR" altLang="el-GR" sz="2400" dirty="0">
                <a:cs typeface="Times New Roman" pitchFamily="18" charset="0"/>
              </a:rPr>
              <a:t>1. Να βρεθεί ο κωδικός εξαρτήματος και το βάρος σε γραμμάρια (</a:t>
            </a:r>
            <a:r>
              <a:rPr lang="en-GB" altLang="el-GR" sz="2400" dirty="0">
                <a:cs typeface="Times New Roman" pitchFamily="18" charset="0"/>
              </a:rPr>
              <a:t>GMWT</a:t>
            </a:r>
            <a:r>
              <a:rPr lang="el-GR" altLang="el-GR" sz="2400" dirty="0">
                <a:cs typeface="Times New Roman" pitchFamily="18" charset="0"/>
              </a:rPr>
              <a:t>) για κάθε εξάρτημα που έχει βάρος σε γραμμάρια &gt; 10000.</a:t>
            </a:r>
            <a:endParaRPr lang="el-GR" altLang="el-GR" sz="2400" dirty="0"/>
          </a:p>
          <a:p>
            <a:pPr algn="ctr" eaLnBrk="0" hangingPunct="0"/>
            <a:r>
              <a:rPr lang="en-GB" altLang="el-GR" sz="2400" b="1" dirty="0" smtClean="0">
                <a:solidFill>
                  <a:srgbClr val="FF66FF"/>
                </a:solidFill>
                <a:cs typeface="Times New Roman" pitchFamily="18" charset="0"/>
              </a:rPr>
              <a:t>(</a:t>
            </a:r>
            <a:r>
              <a:rPr lang="en-GB" altLang="el-GR" sz="2400" b="1" dirty="0">
                <a:solidFill>
                  <a:srgbClr val="FF66FF"/>
                </a:solidFill>
                <a:cs typeface="Times New Roman" pitchFamily="18" charset="0"/>
              </a:rPr>
              <a:t>PX.P#, PX.WEIGHT*454 AS GMWT)</a:t>
            </a:r>
          </a:p>
          <a:p>
            <a:pPr algn="ctr" eaLnBrk="0" hangingPunct="0"/>
            <a:r>
              <a:rPr lang="en-GB" altLang="el-GR" sz="2400" b="1" dirty="0">
                <a:solidFill>
                  <a:srgbClr val="FF66FF"/>
                </a:solidFill>
                <a:cs typeface="Times New Roman" pitchFamily="18" charset="0"/>
              </a:rPr>
              <a:t>WHERE PX.WEIGHT &gt; 10000</a:t>
            </a:r>
            <a:r>
              <a:rPr lang="en-GB" altLang="el-GR" sz="2400" b="1" dirty="0">
                <a:solidFill>
                  <a:srgbClr val="FF66FF"/>
                </a:solidFill>
              </a:rPr>
              <a:t> </a:t>
            </a:r>
            <a:endParaRPr lang="el-GR" altLang="el-GR" sz="2400" b="1" dirty="0" smtClean="0">
              <a:solidFill>
                <a:srgbClr val="FF66FF"/>
              </a:solidFill>
            </a:endParaRPr>
          </a:p>
          <a:p>
            <a:pPr algn="just"/>
            <a:endParaRPr lang="el-GR" altLang="el-GR" sz="2400" dirty="0" smtClean="0"/>
          </a:p>
          <a:p>
            <a:pPr algn="just"/>
            <a:r>
              <a:rPr lang="el-GR" altLang="el-GR" sz="2400" dirty="0" smtClean="0"/>
              <a:t>2</a:t>
            </a:r>
            <a:r>
              <a:rPr lang="el-GR" altLang="el-GR" sz="2400" dirty="0"/>
              <a:t>.  </a:t>
            </a:r>
            <a:r>
              <a:rPr lang="el-GR" altLang="el-GR" sz="2400" dirty="0">
                <a:cs typeface="Times New Roman" pitchFamily="18" charset="0"/>
              </a:rPr>
              <a:t>Να βρεθούν όλες οι λεπτομέρειες των προμηθευτών, με μια ετικέτα την κυριολεκτική τιμή «Προμηθευτής», στην κάθε συστοιχία της σχέσης </a:t>
            </a:r>
            <a:r>
              <a:rPr lang="en-GB" altLang="el-GR" sz="2400" dirty="0">
                <a:cs typeface="Times New Roman" pitchFamily="18" charset="0"/>
              </a:rPr>
              <a:t>S</a:t>
            </a:r>
            <a:r>
              <a:rPr lang="el-GR" altLang="el-GR" sz="2400" dirty="0">
                <a:cs typeface="Times New Roman" pitchFamily="18" charset="0"/>
              </a:rPr>
              <a:t>.</a:t>
            </a:r>
            <a:endParaRPr lang="el-GR" altLang="el-GR" sz="2400" dirty="0"/>
          </a:p>
          <a:p>
            <a:pPr algn="ctr" eaLnBrk="0" hangingPunct="0"/>
            <a:r>
              <a:rPr lang="en-GB" altLang="el-GR" sz="2400" b="1" dirty="0" smtClean="0">
                <a:solidFill>
                  <a:srgbClr val="FF66FF"/>
                </a:solidFill>
                <a:cs typeface="Times New Roman" pitchFamily="18" charset="0"/>
              </a:rPr>
              <a:t>(</a:t>
            </a:r>
            <a:r>
              <a:rPr lang="en-GB" altLang="el-GR" sz="2400" b="1" dirty="0">
                <a:solidFill>
                  <a:srgbClr val="FF66FF"/>
                </a:solidFill>
                <a:cs typeface="Times New Roman" pitchFamily="18" charset="0"/>
              </a:rPr>
              <a:t>SX, ‘</a:t>
            </a:r>
            <a:r>
              <a:rPr lang="el-GR" altLang="el-GR" sz="2400" b="1" dirty="0">
                <a:solidFill>
                  <a:srgbClr val="FF66FF"/>
                </a:solidFill>
                <a:cs typeface="Times New Roman" pitchFamily="18" charset="0"/>
              </a:rPr>
              <a:t>Προμηθευτής</a:t>
            </a:r>
            <a:r>
              <a:rPr lang="en-GB" altLang="el-GR" sz="2400" b="1" dirty="0">
                <a:solidFill>
                  <a:srgbClr val="FF66FF"/>
                </a:solidFill>
                <a:cs typeface="Times New Roman" pitchFamily="18" charset="0"/>
              </a:rPr>
              <a:t>’ AS TAG)</a:t>
            </a:r>
            <a:r>
              <a:rPr lang="en-GB" altLang="el-GR" sz="2400" b="1" dirty="0">
                <a:solidFill>
                  <a:srgbClr val="FF66FF"/>
                </a:solidFill>
              </a:rPr>
              <a:t> </a:t>
            </a:r>
          </a:p>
          <a:p>
            <a:pPr eaLnBrk="0" hangingPunct="0"/>
            <a:endParaRPr lang="en-GB" altLang="el-GR" sz="2400" b="1" dirty="0">
              <a:solidFill>
                <a:srgbClr val="FF66FF"/>
              </a:solidFill>
            </a:endParaRP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a:cs typeface="Times New Roman" pitchFamily="18" charset="0"/>
              </a:rPr>
              <a:t>Παραδείγματα </a:t>
            </a:r>
            <a:r>
              <a:rPr lang="el-GR" dirty="0" smtClean="0">
                <a:cs typeface="Times New Roman" pitchFamily="18" charset="0"/>
              </a:rPr>
              <a:t>(2 </a:t>
            </a:r>
            <a:r>
              <a:rPr lang="el-GR" dirty="0">
                <a:cs typeface="Times New Roman" pitchFamily="18" charset="0"/>
              </a:rPr>
              <a:t>από </a:t>
            </a:r>
            <a:r>
              <a:rPr lang="el-GR" dirty="0" smtClean="0">
                <a:cs typeface="Times New Roman" pitchFamily="18" charset="0"/>
              </a:rPr>
              <a:t>3)</a:t>
            </a:r>
            <a:endParaRPr lang="el-GR" dirty="0">
              <a:cs typeface="Times New Roman" pitchFamily="18" charset="0"/>
            </a:endParaRPr>
          </a:p>
        </p:txBody>
      </p:sp>
      <p:sp>
        <p:nvSpPr>
          <p:cNvPr id="10" name="Rectangle 4" descr="3.  Να βρεθεί κάθε αποστολή με τις αντίστοιχες λεπτομέρειες για τα εξαρτήματα και το ολικό βάρος της αποστολής.&#10; SPX τελεία S#, SPX τελεία QTY, SPX τελεία P#, PX τελεία WEIGHT επί SPX τελεία QTY, AS SHIP WT,&#10;WHERE PX τελεία P# ίσο με SPX τελεάι P#, &#10;&#10;4. Να βρεθεί για το κάθε εξάρτημα, ο κωδικός του εξαρτήματος και η ολική ποσότητα.&#10; PX τελεία P#, SUM, SPX WHERE SPX τελεία P# ίσο με PX τελεία P#, QTY, AS TOT QTY, &#10;&#10;5.  Να βρεθεί η συνολική ποσότητα αποστολής.&#10; SUM, SPX, QTY, AS GRANDTOTAL.&#10;"/>
          <p:cNvSpPr>
            <a:spLocks noChangeArrowheads="1"/>
          </p:cNvSpPr>
          <p:nvPr/>
        </p:nvSpPr>
        <p:spPr bwMode="auto">
          <a:xfrm>
            <a:off x="467544" y="1196752"/>
            <a:ext cx="821925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smtClean="0"/>
              <a:t>3</a:t>
            </a:r>
            <a:r>
              <a:rPr lang="el-GR" altLang="el-GR" sz="2400" dirty="0"/>
              <a:t>.  </a:t>
            </a:r>
            <a:r>
              <a:rPr lang="el-GR" altLang="el-GR" sz="2400" dirty="0">
                <a:cs typeface="Times New Roman" pitchFamily="18" charset="0"/>
              </a:rPr>
              <a:t>Να βρεθεί κάθε αποστολή με τις αντίστοιχες λεπτομέρειες για τα εξαρτήματα και το ολικό βάρος της αποστολής.</a:t>
            </a:r>
            <a:endParaRPr lang="el-GR" altLang="el-GR" sz="2400" dirty="0"/>
          </a:p>
          <a:p>
            <a:pPr algn="ctr" eaLnBrk="0" hangingPunct="0"/>
            <a:r>
              <a:rPr lang="el-GR" altLang="el-GR" sz="2400" dirty="0"/>
              <a:t>	</a:t>
            </a:r>
            <a:r>
              <a:rPr lang="en-GB" altLang="el-GR" sz="2400" b="1" dirty="0">
                <a:solidFill>
                  <a:srgbClr val="FF66FF"/>
                </a:solidFill>
                <a:cs typeface="Times New Roman" pitchFamily="18" charset="0"/>
              </a:rPr>
              <a:t>(SPX.S#, SPX.QTY, SPX.P#, PX.WEIGHT*SPX.QTY AS SHIPWT)</a:t>
            </a:r>
          </a:p>
          <a:p>
            <a:pPr eaLnBrk="0" hangingPunct="0"/>
            <a:r>
              <a:rPr lang="en-GB" altLang="el-GR" sz="2400" dirty="0">
                <a:cs typeface="Times New Roman" pitchFamily="18" charset="0"/>
              </a:rPr>
              <a:t>WHERE PX.P#=SPX.P#</a:t>
            </a:r>
            <a:r>
              <a:rPr lang="en-GB" altLang="el-GR" sz="2400" dirty="0"/>
              <a:t> </a:t>
            </a:r>
            <a:endParaRPr lang="el-GR" altLang="el-GR" sz="2400" dirty="0" smtClean="0"/>
          </a:p>
          <a:p>
            <a:pPr eaLnBrk="0" hangingPunct="0"/>
            <a:endParaRPr lang="el-GR" altLang="el-GR" sz="2400" dirty="0"/>
          </a:p>
          <a:p>
            <a:pPr algn="just"/>
            <a:r>
              <a:rPr lang="el-GR" altLang="el-GR" sz="2400" dirty="0" smtClean="0"/>
              <a:t>4</a:t>
            </a:r>
            <a:r>
              <a:rPr lang="el-GR" altLang="el-GR" sz="2400" dirty="0"/>
              <a:t>. </a:t>
            </a:r>
            <a:r>
              <a:rPr lang="el-GR" altLang="el-GR" sz="2400" dirty="0">
                <a:cs typeface="Times New Roman" pitchFamily="18" charset="0"/>
              </a:rPr>
              <a:t>Να βρεθεί για το κάθε εξάρτημα, ο κωδικός του εξαρτήματος και η ολική ποσότητα.</a:t>
            </a:r>
            <a:endParaRPr lang="el-GR" altLang="el-GR" sz="2400" dirty="0"/>
          </a:p>
          <a:p>
            <a:pPr algn="ctr" eaLnBrk="0" hangingPunct="0"/>
            <a:r>
              <a:rPr lang="el-GR" altLang="el-GR" sz="2400" dirty="0"/>
              <a:t>	</a:t>
            </a:r>
            <a:r>
              <a:rPr lang="en-GB" altLang="el-GR" sz="2400" b="1" dirty="0">
                <a:solidFill>
                  <a:srgbClr val="FF66FF"/>
                </a:solidFill>
                <a:cs typeface="Times New Roman" pitchFamily="18" charset="0"/>
              </a:rPr>
              <a:t>(PX.P#, SUM(SPX WHERE SPX.P#=PX.P#, QTY) AS TOTQTY)</a:t>
            </a:r>
            <a:r>
              <a:rPr lang="en-GB" altLang="el-GR" sz="2400" b="1" dirty="0">
                <a:solidFill>
                  <a:srgbClr val="FF66FF"/>
                </a:solidFill>
              </a:rPr>
              <a:t> </a:t>
            </a:r>
            <a:endParaRPr lang="el-GR" altLang="el-GR" sz="2400" b="1" dirty="0" smtClean="0">
              <a:solidFill>
                <a:srgbClr val="FF66FF"/>
              </a:solidFill>
            </a:endParaRPr>
          </a:p>
          <a:p>
            <a:pPr algn="just"/>
            <a:endParaRPr lang="el-GR" altLang="el-GR" sz="2400" dirty="0" smtClean="0"/>
          </a:p>
          <a:p>
            <a:pPr algn="just"/>
            <a:r>
              <a:rPr lang="el-GR" altLang="el-GR" sz="2400" dirty="0" smtClean="0"/>
              <a:t>5</a:t>
            </a:r>
            <a:r>
              <a:rPr lang="el-GR" altLang="el-GR" sz="2400" dirty="0"/>
              <a:t>.  </a:t>
            </a:r>
            <a:r>
              <a:rPr lang="el-GR" altLang="el-GR" sz="2400" dirty="0">
                <a:cs typeface="Times New Roman" pitchFamily="18" charset="0"/>
              </a:rPr>
              <a:t>Να βρεθεί η συνολική ποσότητα αποστολής</a:t>
            </a:r>
            <a:r>
              <a:rPr lang="el-GR" altLang="el-GR" sz="2400" dirty="0"/>
              <a:t>.</a:t>
            </a:r>
          </a:p>
          <a:p>
            <a:pPr algn="ctr"/>
            <a:r>
              <a:rPr lang="el-GR" altLang="el-GR" sz="2400" dirty="0" smtClean="0">
                <a:cs typeface="Times New Roman" pitchFamily="18" charset="0"/>
              </a:rPr>
              <a:t> </a:t>
            </a:r>
            <a:r>
              <a:rPr lang="en-GB" altLang="el-GR" sz="2400" b="1" dirty="0">
                <a:solidFill>
                  <a:srgbClr val="FF66FF"/>
                </a:solidFill>
                <a:cs typeface="Times New Roman" pitchFamily="18" charset="0"/>
              </a:rPr>
              <a:t>SUM(SPX, QTY)) AS </a:t>
            </a:r>
            <a:r>
              <a:rPr lang="en-GB" altLang="el-GR" sz="2400" b="1" dirty="0" smtClean="0">
                <a:solidFill>
                  <a:srgbClr val="FF66FF"/>
                </a:solidFill>
                <a:cs typeface="Times New Roman" pitchFamily="18" charset="0"/>
              </a:rPr>
              <a:t>GRANDTOTAL</a:t>
            </a:r>
            <a:endParaRPr lang="en-GB" altLang="el-GR" sz="2400" b="1" dirty="0">
              <a:solidFill>
                <a:srgbClr val="FF66FF"/>
              </a:solidFill>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972443"/>
          </a:xfrm>
        </p:spPr>
        <p:txBody>
          <a:bodyPr>
            <a:noAutofit/>
          </a:bodyPr>
          <a:lstStyle/>
          <a:p>
            <a:r>
              <a:rPr lang="el-GR" dirty="0">
                <a:cs typeface="Times New Roman" pitchFamily="18" charset="0"/>
              </a:rPr>
              <a:t>Παραδείγματα </a:t>
            </a:r>
            <a:r>
              <a:rPr lang="el-GR" dirty="0" smtClean="0">
                <a:cs typeface="Times New Roman" pitchFamily="18" charset="0"/>
              </a:rPr>
              <a:t>(3 </a:t>
            </a:r>
            <a:r>
              <a:rPr lang="el-GR" dirty="0">
                <a:cs typeface="Times New Roman" pitchFamily="18" charset="0"/>
              </a:rPr>
              <a:t>από </a:t>
            </a:r>
            <a:r>
              <a:rPr lang="el-GR" dirty="0" smtClean="0">
                <a:cs typeface="Times New Roman" pitchFamily="18" charset="0"/>
              </a:rPr>
              <a:t>3)</a:t>
            </a:r>
            <a:endParaRPr lang="el-GR" dirty="0">
              <a:latin typeface="+mn-lt"/>
              <a:cs typeface="Times New Roman" pitchFamily="18" charset="0"/>
            </a:endParaRPr>
          </a:p>
        </p:txBody>
      </p:sp>
      <p:sp>
        <p:nvSpPr>
          <p:cNvPr id="10" name="Rectangle 5" descr="6. Για τον κάθε προμηθευτή, να βρεθεί ο κωδικός του προμηθευτή και το συνολικό πλήθος των εξαρτημάτων που διαθέτει.&#10; SX τελεία S#, COUNT, SPX WHERE SPX τελεία S# ίσο με SX τελεία S#, AS NUM κάτω παύλα OF κάτω παύλα PARTS, &#10;&#10;7. Να βρεθούν οι πόλεις των εξαρτημάτων όπου είναι αποθηκευμένα (α) περισσότερα από πέντε κόκκινα εξαρτήματα, (β) πέντε ή λιγότερα κόκκινα εξαρτήματα.&#10; (α), PX τελεία CITY WHERE COUNT, PY WHERE &#10;  PY τελεία CITY ίσ με PX τελεία CITY AND PY τελεία COLOR ίσο με Red μεγαλύτερο του 5,&#10; &#10; (β) PX τελεία CITY WHERE COUNT, PY WHERE &#10;  PY τελεία CITY ίσο με PX τελεία CITY AND PY τελεία COLOR ίσο με Red’ μικρότερο ή ίσο του 5. &#10;"/>
          <p:cNvSpPr>
            <a:spLocks noChangeArrowheads="1"/>
          </p:cNvSpPr>
          <p:nvPr/>
        </p:nvSpPr>
        <p:spPr bwMode="auto">
          <a:xfrm>
            <a:off x="467544" y="980728"/>
            <a:ext cx="82089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smtClean="0"/>
              <a:t>6</a:t>
            </a:r>
            <a:r>
              <a:rPr lang="el-GR" altLang="el-GR" sz="2400" dirty="0"/>
              <a:t>. </a:t>
            </a:r>
            <a:r>
              <a:rPr lang="el-GR" altLang="el-GR" sz="2400" dirty="0">
                <a:cs typeface="Times New Roman" pitchFamily="18" charset="0"/>
              </a:rPr>
              <a:t>Για τον κάθε προμηθευτή, να βρεθεί ο κωδικός του προμηθευτή και το συνολικό πλήθος των εξαρτημάτων που διαθέτει.</a:t>
            </a:r>
            <a:endParaRPr lang="el-GR" altLang="el-GR" sz="2400" dirty="0"/>
          </a:p>
          <a:p>
            <a:pPr algn="ctr" eaLnBrk="0" hangingPunct="0"/>
            <a:r>
              <a:rPr lang="el-GR" altLang="el-GR" sz="2400" dirty="0"/>
              <a:t>	</a:t>
            </a:r>
            <a:r>
              <a:rPr lang="en-GB" altLang="el-GR" sz="2400" b="1" dirty="0">
                <a:solidFill>
                  <a:srgbClr val="FF66FF"/>
                </a:solidFill>
                <a:cs typeface="Times New Roman" pitchFamily="18" charset="0"/>
              </a:rPr>
              <a:t>(SX.S#, COUNT(SPX WHERE SPX.S#=SX.S#) AS NUM_OF_PARTS) </a:t>
            </a:r>
            <a:endParaRPr lang="el-GR" altLang="el-GR" sz="2400" b="1" dirty="0" smtClean="0">
              <a:solidFill>
                <a:srgbClr val="FF66FF"/>
              </a:solidFill>
              <a:cs typeface="Times New Roman" pitchFamily="18" charset="0"/>
            </a:endParaRPr>
          </a:p>
          <a:p>
            <a:pPr eaLnBrk="0" hangingPunct="0"/>
            <a:endParaRPr lang="el-GR" altLang="el-GR" sz="2400" b="1" dirty="0">
              <a:solidFill>
                <a:srgbClr val="FF66FF"/>
              </a:solidFill>
              <a:cs typeface="Times New Roman" pitchFamily="18" charset="0"/>
            </a:endParaRPr>
          </a:p>
          <a:p>
            <a:pPr algn="just"/>
            <a:r>
              <a:rPr lang="el-GR" altLang="el-GR" sz="2400" dirty="0" smtClean="0"/>
              <a:t>7</a:t>
            </a:r>
            <a:r>
              <a:rPr lang="el-GR" altLang="el-GR" sz="2400" dirty="0"/>
              <a:t>. </a:t>
            </a:r>
            <a:r>
              <a:rPr lang="el-GR" altLang="el-GR" sz="2400" dirty="0">
                <a:cs typeface="Times New Roman" pitchFamily="18" charset="0"/>
              </a:rPr>
              <a:t>Να βρεθούν οι πόλεις των εξαρτημάτων όπου είναι αποθηκευμένα (α) περισσότερα από πέντε κόκκινα εξαρτήματα, (β) πέντε ή λιγότερα κόκκινα εξαρτήματα.</a:t>
            </a:r>
            <a:endParaRPr lang="en-GB" altLang="el-GR" sz="2400" dirty="0">
              <a:cs typeface="Times New Roman" pitchFamily="18" charset="0"/>
            </a:endParaRPr>
          </a:p>
          <a:p>
            <a:pPr algn="just" eaLnBrk="0" hangingPunct="0"/>
            <a:r>
              <a:rPr lang="el-GR" altLang="el-GR" sz="2400" dirty="0"/>
              <a:t>	</a:t>
            </a:r>
            <a:r>
              <a:rPr lang="en-GB" altLang="el-GR" sz="2400" dirty="0">
                <a:cs typeface="Times New Roman" pitchFamily="18" charset="0"/>
              </a:rPr>
              <a:t>(</a:t>
            </a:r>
            <a:r>
              <a:rPr lang="el-GR" altLang="el-GR" sz="2400" dirty="0">
                <a:cs typeface="Times New Roman" pitchFamily="18" charset="0"/>
              </a:rPr>
              <a:t>α</a:t>
            </a:r>
            <a:r>
              <a:rPr lang="en-GB" altLang="el-GR" sz="2400" dirty="0">
                <a:cs typeface="Times New Roman" pitchFamily="18" charset="0"/>
              </a:rPr>
              <a:t>)</a:t>
            </a:r>
            <a:r>
              <a:rPr lang="el-GR" altLang="el-GR" sz="2400" dirty="0"/>
              <a:t> </a:t>
            </a:r>
            <a:r>
              <a:rPr lang="en-GB" altLang="el-GR" sz="2400" b="1" dirty="0">
                <a:solidFill>
                  <a:srgbClr val="FF66FF"/>
                </a:solidFill>
                <a:cs typeface="Times New Roman" pitchFamily="18" charset="0"/>
              </a:rPr>
              <a:t>PX.CITY WHERE COUNT (PY WHERE </a:t>
            </a:r>
            <a:endParaRPr lang="el-GR" altLang="el-GR" sz="2400" b="1" dirty="0">
              <a:solidFill>
                <a:srgbClr val="FF66FF"/>
              </a:solidFill>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PY.CITY=PX.CITY AND PY.COLOR= ‘Red’) &gt; 5</a:t>
            </a:r>
          </a:p>
          <a:p>
            <a:pPr algn="just" eaLnBrk="0" hangingPunct="0"/>
            <a:r>
              <a:rPr lang="en-GB" altLang="el-GR" sz="2400" dirty="0">
                <a:cs typeface="Times New Roman" pitchFamily="18" charset="0"/>
              </a:rPr>
              <a:t> </a:t>
            </a:r>
          </a:p>
          <a:p>
            <a:pPr eaLnBrk="0" hangingPunct="0"/>
            <a:r>
              <a:rPr lang="el-GR" altLang="el-GR" sz="2400" dirty="0"/>
              <a:t>	</a:t>
            </a:r>
            <a:r>
              <a:rPr lang="en-GB" altLang="el-GR" sz="2400" dirty="0">
                <a:cs typeface="Times New Roman" pitchFamily="18" charset="0"/>
              </a:rPr>
              <a:t>(</a:t>
            </a:r>
            <a:r>
              <a:rPr lang="el-GR" altLang="el-GR" sz="2400" dirty="0">
                <a:cs typeface="Times New Roman" pitchFamily="18" charset="0"/>
              </a:rPr>
              <a:t>β</a:t>
            </a:r>
            <a:r>
              <a:rPr lang="en-GB" altLang="el-GR" sz="2400" dirty="0">
                <a:cs typeface="Times New Roman" pitchFamily="18" charset="0"/>
              </a:rPr>
              <a:t>) </a:t>
            </a:r>
            <a:r>
              <a:rPr lang="en-GB" altLang="el-GR" sz="2400" b="1" dirty="0">
                <a:solidFill>
                  <a:srgbClr val="FF66FF"/>
                </a:solidFill>
                <a:cs typeface="Times New Roman" pitchFamily="18" charset="0"/>
              </a:rPr>
              <a:t>PX.CITY WHERE COUNT (PY WHERE </a:t>
            </a:r>
            <a:endParaRPr lang="el-GR" altLang="el-GR" sz="2400" b="1" dirty="0">
              <a:solidFill>
                <a:srgbClr val="FF66FF"/>
              </a:solidFill>
            </a:endParaRPr>
          </a:p>
          <a:p>
            <a:pPr eaLnBrk="0" hangingPunct="0"/>
            <a:r>
              <a:rPr lang="el-GR" altLang="el-GR" sz="2400" b="1" dirty="0">
                <a:solidFill>
                  <a:srgbClr val="FF66FF"/>
                </a:solidFill>
              </a:rPr>
              <a:t>		</a:t>
            </a:r>
            <a:r>
              <a:rPr lang="en-GB" altLang="el-GR" sz="2400" b="1" dirty="0">
                <a:solidFill>
                  <a:srgbClr val="FF66FF"/>
                </a:solidFill>
                <a:cs typeface="Times New Roman" pitchFamily="18" charset="0"/>
              </a:rPr>
              <a:t>PY.CITY=PX.CITY AND PY.COLOR= ‘Red’) </a:t>
            </a:r>
            <a:r>
              <a:rPr lang="en-GB" altLang="el-GR" sz="2400" b="1" dirty="0">
                <a:solidFill>
                  <a:srgbClr val="FF66FF"/>
                </a:solidFill>
                <a:cs typeface="Times New Roman" pitchFamily="18" charset="0"/>
                <a:sym typeface="Symbol" pitchFamily="18" charset="2"/>
              </a:rPr>
              <a:t></a:t>
            </a:r>
            <a:r>
              <a:rPr lang="en-GB" altLang="el-GR" sz="2400" b="1" dirty="0">
                <a:solidFill>
                  <a:srgbClr val="FF66FF"/>
                </a:solidFill>
                <a:cs typeface="Times New Roman" pitchFamily="18" charset="0"/>
              </a:rPr>
              <a:t> 5</a:t>
            </a:r>
            <a:r>
              <a:rPr lang="en-GB" altLang="el-GR" sz="2400" b="1" dirty="0">
                <a:solidFill>
                  <a:srgbClr val="FF66FF"/>
                </a:solidFill>
                <a:sym typeface="Symbol" pitchFamily="18" charset="2"/>
              </a:rPr>
              <a:t> </a:t>
            </a:r>
            <a:endParaRPr lang="en-GB" altLang="el-GR" sz="2400" b="1" dirty="0">
              <a:solidFill>
                <a:srgbClr val="FF66FF"/>
              </a:solidFill>
              <a:cs typeface="Times New Roman" pitchFamily="18" charset="0"/>
              <a:sym typeface="Symbol" pitchFamily="18" charset="2"/>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836539"/>
          </a:xfrm>
        </p:spPr>
        <p:txBody>
          <a:bodyPr>
            <a:noAutofit/>
          </a:bodyPr>
          <a:lstStyle/>
          <a:p>
            <a:r>
              <a:rPr lang="el-GR" altLang="el-GR" sz="4000" dirty="0" smtClean="0">
                <a:cs typeface="Times New Roman" pitchFamily="18" charset="0"/>
              </a:rPr>
              <a:t>Ισοδυναμία μεταξύ σχεσιακής άλγεβρας </a:t>
            </a:r>
            <a:br>
              <a:rPr lang="el-GR" altLang="el-GR" sz="4000" dirty="0" smtClean="0">
                <a:cs typeface="Times New Roman" pitchFamily="18" charset="0"/>
              </a:rPr>
            </a:br>
            <a:r>
              <a:rPr lang="el-GR" altLang="el-GR" sz="4000" dirty="0" smtClean="0">
                <a:cs typeface="Times New Roman" pitchFamily="18" charset="0"/>
              </a:rPr>
              <a:t>και σχεσιακού λογισμού</a:t>
            </a:r>
            <a:endParaRPr lang="el-GR" altLang="el-GR" sz="4000" dirty="0">
              <a:cs typeface="Times New Roman" pitchFamily="18" charset="0"/>
            </a:endParaRPr>
          </a:p>
        </p:txBody>
      </p:sp>
      <p:sp>
        <p:nvSpPr>
          <p:cNvPr id="10" name="TextBox 4"/>
          <p:cNvSpPr txBox="1">
            <a:spLocks noChangeArrowheads="1"/>
          </p:cNvSpPr>
          <p:nvPr>
            <p:custDataLst>
              <p:tags r:id="rId2"/>
            </p:custDataLst>
          </p:nvPr>
        </p:nvSpPr>
        <p:spPr bwMode="auto">
          <a:xfrm>
            <a:off x="467544" y="2326228"/>
            <a:ext cx="81744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l-GR" altLang="el-GR" sz="2400" dirty="0" smtClean="0">
                <a:cs typeface="Times New Roman" pitchFamily="18" charset="0"/>
              </a:rPr>
              <a:t>Η άλγεβρα και ο λογισμός είναι θεμελιωδώς ισοδύναμα μεταξύ τους. </a:t>
            </a:r>
            <a:endParaRPr lang="el-GR" altLang="el-GR" sz="2400" dirty="0" smtClean="0"/>
          </a:p>
          <a:p>
            <a:pPr algn="just" eaLnBrk="0" hangingPunct="0"/>
            <a:endParaRPr lang="el-GR" altLang="el-GR" sz="2400" dirty="0" smtClean="0"/>
          </a:p>
          <a:p>
            <a:pPr algn="just" eaLnBrk="0" hangingPunct="0"/>
            <a:r>
              <a:rPr lang="el-GR" altLang="el-GR" sz="2400" dirty="0" smtClean="0">
                <a:cs typeface="Times New Roman" pitchFamily="18" charset="0"/>
              </a:rPr>
              <a:t>Ο </a:t>
            </a:r>
            <a:r>
              <a:rPr lang="en-US" altLang="el-GR" sz="2400" dirty="0" err="1" smtClean="0">
                <a:cs typeface="Times New Roman" pitchFamily="18" charset="0"/>
              </a:rPr>
              <a:t>Codd</a:t>
            </a:r>
            <a:r>
              <a:rPr lang="el-GR" altLang="el-GR" sz="2400" dirty="0" smtClean="0">
                <a:cs typeface="Times New Roman" pitchFamily="18" charset="0"/>
              </a:rPr>
              <a:t> έδειξε ότι η άλγεβρα είναι τουλάχιστον το ίδιο ισχυρή με τον λογισμό, χρησιμοποιώντας έναν αλγόριθμο, τον «</a:t>
            </a:r>
            <a:r>
              <a:rPr lang="el-GR" altLang="el-GR" sz="2400" b="1" dirty="0" smtClean="0">
                <a:solidFill>
                  <a:schemeClr val="accent1"/>
                </a:solidFill>
                <a:cs typeface="Times New Roman" pitchFamily="18" charset="0"/>
              </a:rPr>
              <a:t>αλγόριθμο αναγωγής του </a:t>
            </a:r>
            <a:r>
              <a:rPr lang="en-US" altLang="el-GR" sz="2400" b="1" dirty="0" err="1" smtClean="0">
                <a:solidFill>
                  <a:schemeClr val="accent1"/>
                </a:solidFill>
                <a:cs typeface="Times New Roman" pitchFamily="18" charset="0"/>
              </a:rPr>
              <a:t>Codd</a:t>
            </a:r>
            <a:r>
              <a:rPr lang="el-GR" altLang="el-GR" sz="2400" dirty="0" smtClean="0">
                <a:cs typeface="Times New Roman" pitchFamily="18" charset="0"/>
              </a:rPr>
              <a:t>». Με τον αλγόριθμο αυτό μια οποιαδήποτε παράσταση του λογισμού μπορούσε να αναχθεί σε μια εννοιολογικά ισοδύναμη παράσταση της άλγεβρας.</a:t>
            </a:r>
            <a:r>
              <a:rPr lang="el-GR" altLang="el-GR" sz="2400" dirty="0" smtClean="0"/>
              <a:t> </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930027"/>
          </a:xfrm>
        </p:spPr>
        <p:txBody>
          <a:bodyPr>
            <a:normAutofit/>
          </a:bodyPr>
          <a:lstStyle/>
          <a:p>
            <a:pPr algn="ctr"/>
            <a:r>
              <a:rPr lang="el-GR" altLang="el-GR" sz="4400" dirty="0" smtClean="0">
                <a:latin typeface="+mn-lt"/>
              </a:rPr>
              <a:t>Παράδειγμα (1 από </a:t>
            </a:r>
            <a:r>
              <a:rPr lang="el-GR" altLang="el-GR" sz="4400" dirty="0"/>
              <a:t>10</a:t>
            </a:r>
            <a:r>
              <a:rPr lang="el-GR" altLang="el-GR" sz="4400" dirty="0" smtClean="0">
                <a:latin typeface="+mn-lt"/>
              </a:rPr>
              <a:t>)</a:t>
            </a:r>
            <a:endParaRPr lang="el-GR" sz="4400" dirty="0">
              <a:latin typeface="+mn-lt"/>
            </a:endParaRPr>
          </a:p>
        </p:txBody>
      </p:sp>
      <p:sp>
        <p:nvSpPr>
          <p:cNvPr id="2" name="Ορθογώνιο 1" descr="Παράδειγμα:&#10;«Να βρεθούν τα ονόματα και οι πόλεις των προμηθευτών που εφοδιάζουν τουλάχιστον ένα έργο στην Αθήνα με τουλάχιστον 50 τεμάχια από κάθε εξάρτημα.»&#10; &#10;Μια παράσταση του λογισμού γι’ αυτό το ερώτημα είναι:&#10; SX τελεία S NAME, SX τελεία CITY, WHERE EXISTS JX, FOR ALL PX,    EXISTS SPJX,   JX τελεία  CITY ίσο με Athens, AND&#10;   JX τελεία J# ίσο με SPJX τελεία J#, AND&#10;   PX τελεία P# ίσο με SPJX τελεία P#, AND&#10;   SX τελεία S# ίσο με SPJX τελεία S#, AND&#10;   SPJX τελεία QTY μεγαλύτερο ή ίσο του 50.&#10;Θα δείξουμε τώρα πώς μπορεί να εκτιμηθεί αυτή η παράσταση ώστε να δώσει το ζητούμενο αποτέλεσμα.&#10;"/>
          <p:cNvSpPr/>
          <p:nvPr/>
        </p:nvSpPr>
        <p:spPr>
          <a:xfrm>
            <a:off x="467544" y="1118349"/>
            <a:ext cx="8219256" cy="4893647"/>
          </a:xfrm>
          <a:prstGeom prst="rect">
            <a:avLst/>
          </a:prstGeom>
        </p:spPr>
        <p:txBody>
          <a:bodyPr wrap="square">
            <a:spAutoFit/>
          </a:bodyPr>
          <a:lstStyle/>
          <a:p>
            <a:pPr algn="just" eaLnBrk="0" hangingPunct="0"/>
            <a:r>
              <a:rPr lang="el-GR" altLang="el-GR" sz="2400" dirty="0" smtClean="0">
                <a:cs typeface="Times New Roman" pitchFamily="18" charset="0"/>
              </a:rPr>
              <a:t>«</a:t>
            </a:r>
            <a:r>
              <a:rPr lang="el-GR" altLang="el-GR" sz="2400" dirty="0">
                <a:cs typeface="Times New Roman" pitchFamily="18" charset="0"/>
              </a:rPr>
              <a:t>Να βρεθούν τα ονόματα και οι πόλεις των προμηθευτών που εφοδιάζουν τουλάχιστον ένα έργο στην Αθήνα με τουλάχιστον 50 τεμάχια από κάθε εξάρτημα.»</a:t>
            </a:r>
          </a:p>
          <a:p>
            <a:pPr algn="just" eaLnBrk="0" hangingPunct="0"/>
            <a:r>
              <a:rPr lang="el-GR" altLang="el-GR" sz="2400" dirty="0">
                <a:cs typeface="Times New Roman" pitchFamily="18" charset="0"/>
              </a:rPr>
              <a:t> </a:t>
            </a:r>
          </a:p>
          <a:p>
            <a:pPr algn="just" eaLnBrk="0" hangingPunct="0"/>
            <a:r>
              <a:rPr lang="el-GR" altLang="el-GR" sz="2400" dirty="0">
                <a:cs typeface="Times New Roman" pitchFamily="18" charset="0"/>
              </a:rPr>
              <a:t>Μια παράσταση του λογισμού γι’ αυτό το ερώτημα είναι:</a:t>
            </a:r>
          </a:p>
          <a:p>
            <a:pPr algn="just" eaLnBrk="0" hangingPunct="0"/>
            <a:r>
              <a:rPr lang="el-GR" altLang="el-GR" sz="2400" dirty="0">
                <a:cs typeface="Times New Roman" pitchFamily="18" charset="0"/>
              </a:rPr>
              <a:t> </a:t>
            </a:r>
            <a:r>
              <a:rPr lang="en-GB" altLang="el-GR" sz="2400" b="1" dirty="0" smtClean="0">
                <a:solidFill>
                  <a:srgbClr val="FF66FF"/>
                </a:solidFill>
                <a:cs typeface="Times New Roman" pitchFamily="18" charset="0"/>
              </a:rPr>
              <a:t>(</a:t>
            </a:r>
            <a:r>
              <a:rPr lang="en-GB" altLang="el-GR" sz="2400" b="1" dirty="0">
                <a:solidFill>
                  <a:srgbClr val="FF66FF"/>
                </a:solidFill>
                <a:cs typeface="Times New Roman" pitchFamily="18" charset="0"/>
              </a:rPr>
              <a:t>SX.SNAME, SX.CITY) WHERE EXISTS JX FORALL PX </a:t>
            </a:r>
            <a:r>
              <a:rPr lang="el-GR" altLang="el-GR" sz="2400" b="1" dirty="0">
                <a:solidFill>
                  <a:srgbClr val="FF66FF"/>
                </a:solidFill>
              </a:rPr>
              <a:t>			</a:t>
            </a:r>
            <a:r>
              <a:rPr lang="en-GB" altLang="el-GR" sz="2400" b="1" dirty="0">
                <a:solidFill>
                  <a:srgbClr val="FF66FF"/>
                </a:solidFill>
                <a:cs typeface="Times New Roman" pitchFamily="18" charset="0"/>
              </a:rPr>
              <a:t>EXISTS SPJX</a:t>
            </a:r>
            <a:r>
              <a:rPr lang="el-GR" altLang="el-GR" sz="2400" b="1" dirty="0">
                <a:solidFill>
                  <a:srgbClr val="FF66FF"/>
                </a:solidFill>
              </a:rPr>
              <a:t>    </a:t>
            </a:r>
            <a:r>
              <a:rPr lang="en-GB" altLang="el-GR" sz="2400" b="1" dirty="0">
                <a:solidFill>
                  <a:srgbClr val="FF66FF"/>
                </a:solidFill>
                <a:cs typeface="Times New Roman" pitchFamily="18" charset="0"/>
              </a:rPr>
              <a:t>(JX. CITY = ‘Athens’ AND</a:t>
            </a:r>
            <a:endParaRPr lang="el-GR" altLang="el-GR" sz="2400" b="1" dirty="0">
              <a:solidFill>
                <a:srgbClr val="FF66FF"/>
              </a:solidFill>
              <a:cs typeface="Times New Roman" pitchFamily="18" charset="0"/>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 JX.J# = SPJX.J# AND</a:t>
            </a:r>
            <a:endParaRPr lang="el-GR" altLang="el-GR" sz="2400" b="1" dirty="0">
              <a:solidFill>
                <a:srgbClr val="FF66FF"/>
              </a:solidFill>
              <a:cs typeface="Times New Roman" pitchFamily="18" charset="0"/>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 PX.P# = SPJX.P# AND</a:t>
            </a:r>
            <a:endParaRPr lang="el-GR" altLang="el-GR" sz="2400" b="1" dirty="0">
              <a:solidFill>
                <a:srgbClr val="FF66FF"/>
              </a:solidFill>
              <a:cs typeface="Times New Roman" pitchFamily="18" charset="0"/>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 SX.S# = SPJX.S# AND</a:t>
            </a:r>
            <a:endParaRPr lang="el-GR" altLang="el-GR" sz="2400" b="1" dirty="0">
              <a:solidFill>
                <a:srgbClr val="FF66FF"/>
              </a:solidFill>
              <a:cs typeface="Times New Roman" pitchFamily="18" charset="0"/>
            </a:endParaRPr>
          </a:p>
          <a:p>
            <a:pPr algn="just" eaLnBrk="0" hangingPunct="0"/>
            <a:r>
              <a:rPr lang="el-GR" altLang="el-GR" sz="2400" b="1" dirty="0">
                <a:solidFill>
                  <a:srgbClr val="FF66FF"/>
                </a:solidFill>
              </a:rPr>
              <a:t>					</a:t>
            </a:r>
            <a:r>
              <a:rPr lang="en-GB" altLang="el-GR" sz="2400" b="1" dirty="0">
                <a:solidFill>
                  <a:srgbClr val="FF66FF"/>
                </a:solidFill>
                <a:cs typeface="Times New Roman" pitchFamily="18" charset="0"/>
              </a:rPr>
              <a:t> SPJX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QTY</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sym typeface="Symbol" pitchFamily="18" charset="2"/>
              </a:rPr>
              <a:t></a:t>
            </a:r>
            <a:r>
              <a:rPr lang="el-GR" altLang="el-GR" sz="2400" b="1" dirty="0">
                <a:solidFill>
                  <a:srgbClr val="FF66FF"/>
                </a:solidFill>
                <a:cs typeface="Times New Roman" pitchFamily="18" charset="0"/>
              </a:rPr>
              <a:t> 50)</a:t>
            </a:r>
            <a:endParaRPr lang="el-GR" altLang="el-GR" sz="2400" b="1" dirty="0">
              <a:solidFill>
                <a:srgbClr val="FF66FF"/>
              </a:solidFill>
            </a:endParaRPr>
          </a:p>
          <a:p>
            <a:pPr algn="just" eaLnBrk="0" hangingPunct="0"/>
            <a:r>
              <a:rPr lang="el-GR" altLang="el-GR" sz="2400" dirty="0" smtClean="0">
                <a:cs typeface="Times New Roman" pitchFamily="18" charset="0"/>
              </a:rPr>
              <a:t>Θα </a:t>
            </a:r>
            <a:r>
              <a:rPr lang="el-GR" altLang="el-GR" sz="2400" dirty="0">
                <a:cs typeface="Times New Roman" pitchFamily="18" charset="0"/>
              </a:rPr>
              <a:t>δείξουμε τώρα πώς μπορεί να εκτιμηθεί αυτή η παράσταση ώστε να δώσει το ζητούμενο αποτέλεσμα.</a:t>
            </a:r>
            <a:endParaRPr lang="el-GR" altLang="el-GR" sz="2400" dirty="0">
              <a:cs typeface="Times New Roman" pitchFamily="18" charset="0"/>
              <a:sym typeface="Symbol" pitchFamily="18" charset="2"/>
            </a:endParaRP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t>Παράδειγμα (2 </a:t>
            </a:r>
            <a:r>
              <a:rPr lang="el-GR" altLang="el-GR" dirty="0"/>
              <a:t>από 10</a:t>
            </a:r>
            <a:r>
              <a:rPr lang="el-GR" altLang="el-GR" dirty="0" smtClean="0"/>
              <a:t>)</a:t>
            </a:r>
            <a:endParaRPr lang="el-GR" dirty="0">
              <a:cs typeface="Times New Roman" pitchFamily="18" charset="0"/>
            </a:endParaRPr>
          </a:p>
        </p:txBody>
      </p:sp>
      <p:sp>
        <p:nvSpPr>
          <p:cNvPr id="10" name="Ορθογώνιο 9" descr="Βήμα 1: &#10;Για την κάθε μεταβλητή συστοιχιών, ανακαλείται το πεδίο τιμών (δηλαδή, το σύνολο των πιθανών τιμών γι’ αυτή τη μεταβλητή), με περιορισμό αν είναι δυνατόν, εφόσον δηλαδή υπάρχει μια συνθήκη περιορισμού στη φράση WHERE, που είναι δυνατόν να χρησιμοποιηθεί αμέσως για την απαλοιφή ορισμένων συστοιχιών από όλες τις επόμενες φάσεις.&#10; &#10;SX: Όλες οι συστοιχίες της S,&#10;PX: Όλες οι συστοιχίες της P,&#10;JX: Συστοιχίες της J όπου CITY ίσο με Athens,&#10;SPJX: Συστοιχίες της SPJ όπου QTY μεγαλύτερο ή ίσο του 50.&#10;"/>
          <p:cNvSpPr/>
          <p:nvPr>
            <p:custDataLst>
              <p:tags r:id="rId2"/>
            </p:custDataLst>
          </p:nvPr>
        </p:nvSpPr>
        <p:spPr>
          <a:xfrm>
            <a:off x="467544" y="1412776"/>
            <a:ext cx="8208912" cy="4524315"/>
          </a:xfrm>
          <a:prstGeom prst="rect">
            <a:avLst/>
          </a:prstGeom>
        </p:spPr>
        <p:txBody>
          <a:bodyPr wrap="square">
            <a:spAutoFit/>
          </a:bodyPr>
          <a:lstStyle/>
          <a:p>
            <a:pPr algn="just"/>
            <a:r>
              <a:rPr lang="el-GR" altLang="el-GR" sz="2400" b="1" dirty="0">
                <a:solidFill>
                  <a:srgbClr val="7030A0"/>
                </a:solidFill>
                <a:cs typeface="Times New Roman" pitchFamily="18" charset="0"/>
              </a:rPr>
              <a:t>Βήμα 1</a:t>
            </a:r>
            <a:r>
              <a:rPr lang="el-GR" altLang="el-GR" sz="2400" dirty="0">
                <a:solidFill>
                  <a:srgbClr val="7030A0"/>
                </a:solidFill>
                <a:cs typeface="Times New Roman" pitchFamily="18" charset="0"/>
              </a:rPr>
              <a:t>: </a:t>
            </a:r>
            <a:endParaRPr lang="el-GR" altLang="el-GR" sz="2400" dirty="0">
              <a:solidFill>
                <a:srgbClr val="7030A0"/>
              </a:solidFill>
            </a:endParaRPr>
          </a:p>
          <a:p>
            <a:pPr algn="just"/>
            <a:r>
              <a:rPr lang="el-GR" altLang="el-GR" sz="2400" dirty="0">
                <a:cs typeface="Times New Roman" pitchFamily="18" charset="0"/>
              </a:rPr>
              <a:t>Για την κάθε μεταβλητή συστοιχιών, ανακαλείται το πεδίο τιμών (δηλαδή, το σύνολο των πιθανών τιμών γι’ αυτή τη μεταβλητή), με περιορισμό αν είναι δυνατόν, εφόσον δηλ. υπάρχει μια συνθήκη περιορισμού στη φράση </a:t>
            </a:r>
            <a:r>
              <a:rPr lang="en-GB" altLang="el-GR" sz="2400" dirty="0">
                <a:cs typeface="Times New Roman" pitchFamily="18" charset="0"/>
              </a:rPr>
              <a:t>WHERE</a:t>
            </a:r>
            <a:r>
              <a:rPr lang="el-GR" altLang="el-GR" sz="2400" dirty="0">
                <a:cs typeface="Times New Roman" pitchFamily="18" charset="0"/>
              </a:rPr>
              <a:t>, που είναι δυνατόν να χρησιμοποιηθεί αμέσως για την απαλοιφή ορισμένων συστοιχιών από όλες τις επόμενες φάσεις.</a:t>
            </a:r>
          </a:p>
          <a:p>
            <a:pPr algn="just" eaLnBrk="0" hangingPunct="0"/>
            <a:r>
              <a:rPr lang="el-GR" altLang="el-GR" sz="2400" dirty="0">
                <a:cs typeface="Times New Roman" pitchFamily="18" charset="0"/>
              </a:rPr>
              <a:t> </a:t>
            </a:r>
          </a:p>
          <a:p>
            <a:pPr algn="just" eaLnBrk="0" hangingPunct="0"/>
            <a:r>
              <a:rPr lang="en-GB" altLang="el-GR" sz="2400" dirty="0">
                <a:cs typeface="Times New Roman" pitchFamily="18" charset="0"/>
              </a:rPr>
              <a:t>SX</a:t>
            </a:r>
            <a:r>
              <a:rPr lang="el-GR" altLang="el-GR" sz="2400" dirty="0">
                <a:cs typeface="Times New Roman" pitchFamily="18" charset="0"/>
              </a:rPr>
              <a:t>: Όλες οι συστοιχίες της </a:t>
            </a:r>
            <a:r>
              <a:rPr lang="en-GB" altLang="el-GR" sz="2400" dirty="0" smtClean="0">
                <a:cs typeface="Times New Roman" pitchFamily="18" charset="0"/>
              </a:rPr>
              <a:t>S</a:t>
            </a:r>
            <a:r>
              <a:rPr lang="el-GR" altLang="el-GR" sz="2400" dirty="0" smtClean="0">
                <a:cs typeface="Times New Roman" pitchFamily="18" charset="0"/>
              </a:rPr>
              <a:t>,</a:t>
            </a:r>
            <a:endParaRPr lang="el-GR" altLang="el-GR" sz="2400" dirty="0">
              <a:cs typeface="Times New Roman" pitchFamily="18" charset="0"/>
            </a:endParaRPr>
          </a:p>
          <a:p>
            <a:pPr algn="just" eaLnBrk="0" hangingPunct="0"/>
            <a:r>
              <a:rPr lang="en-GB" altLang="el-GR" sz="2400" dirty="0">
                <a:cs typeface="Times New Roman" pitchFamily="18" charset="0"/>
              </a:rPr>
              <a:t>PX</a:t>
            </a:r>
            <a:r>
              <a:rPr lang="el-GR" altLang="el-GR" sz="2400" dirty="0">
                <a:cs typeface="Times New Roman" pitchFamily="18" charset="0"/>
              </a:rPr>
              <a:t>: Όλες οι συστοιχίες της </a:t>
            </a:r>
            <a:r>
              <a:rPr lang="en-GB" altLang="el-GR" sz="2400" dirty="0" smtClean="0">
                <a:cs typeface="Times New Roman" pitchFamily="18" charset="0"/>
              </a:rPr>
              <a:t>P</a:t>
            </a:r>
            <a:r>
              <a:rPr lang="el-GR" altLang="el-GR" sz="2400" dirty="0" smtClean="0">
                <a:cs typeface="Times New Roman" pitchFamily="18" charset="0"/>
              </a:rPr>
              <a:t>,</a:t>
            </a:r>
            <a:endParaRPr lang="el-GR" altLang="el-GR" sz="2400" dirty="0">
              <a:cs typeface="Times New Roman" pitchFamily="18" charset="0"/>
            </a:endParaRPr>
          </a:p>
          <a:p>
            <a:pPr algn="just" eaLnBrk="0" hangingPunct="0"/>
            <a:r>
              <a:rPr lang="en-GB" altLang="el-GR" sz="2400" dirty="0">
                <a:cs typeface="Times New Roman" pitchFamily="18" charset="0"/>
              </a:rPr>
              <a:t>JX</a:t>
            </a:r>
            <a:r>
              <a:rPr lang="el-GR" altLang="el-GR" sz="2400" dirty="0">
                <a:cs typeface="Times New Roman" pitchFamily="18" charset="0"/>
              </a:rPr>
              <a:t>: Συστοιχίες της </a:t>
            </a:r>
            <a:r>
              <a:rPr lang="en-GB" altLang="el-GR" sz="2400" dirty="0">
                <a:cs typeface="Times New Roman" pitchFamily="18" charset="0"/>
              </a:rPr>
              <a:t>J</a:t>
            </a:r>
            <a:r>
              <a:rPr lang="el-GR" altLang="el-GR" sz="2400" dirty="0">
                <a:cs typeface="Times New Roman" pitchFamily="18" charset="0"/>
              </a:rPr>
              <a:t> όπου </a:t>
            </a:r>
            <a:r>
              <a:rPr lang="en-GB" altLang="el-GR" sz="2400" dirty="0">
                <a:cs typeface="Times New Roman" pitchFamily="18" charset="0"/>
              </a:rPr>
              <a:t>CITY</a:t>
            </a:r>
            <a:r>
              <a:rPr lang="el-GR" altLang="el-GR" sz="2400" dirty="0">
                <a:cs typeface="Times New Roman" pitchFamily="18" charset="0"/>
              </a:rPr>
              <a:t>= ‘</a:t>
            </a:r>
            <a:r>
              <a:rPr lang="en-GB" altLang="el-GR" sz="2400" dirty="0">
                <a:cs typeface="Times New Roman" pitchFamily="18" charset="0"/>
              </a:rPr>
              <a:t>Athens</a:t>
            </a:r>
            <a:r>
              <a:rPr lang="el-GR" altLang="el-GR" sz="2400" dirty="0" smtClean="0">
                <a:cs typeface="Times New Roman" pitchFamily="18" charset="0"/>
              </a:rPr>
              <a:t>’,</a:t>
            </a:r>
            <a:endParaRPr lang="el-GR" altLang="el-GR" sz="2400" dirty="0">
              <a:cs typeface="Times New Roman" pitchFamily="18" charset="0"/>
            </a:endParaRPr>
          </a:p>
          <a:p>
            <a:pPr algn="just" eaLnBrk="0" hangingPunct="0"/>
            <a:r>
              <a:rPr lang="en-GB" altLang="el-GR" sz="2400" dirty="0">
                <a:cs typeface="Times New Roman" pitchFamily="18" charset="0"/>
              </a:rPr>
              <a:t>SPJX</a:t>
            </a:r>
            <a:r>
              <a:rPr lang="el-GR" altLang="el-GR" sz="2400" dirty="0">
                <a:cs typeface="Times New Roman" pitchFamily="18" charset="0"/>
              </a:rPr>
              <a:t>: Συστοιχίες της </a:t>
            </a:r>
            <a:r>
              <a:rPr lang="en-GB" altLang="el-GR" sz="2400" dirty="0">
                <a:cs typeface="Times New Roman" pitchFamily="18" charset="0"/>
              </a:rPr>
              <a:t>SPJ</a:t>
            </a:r>
            <a:r>
              <a:rPr lang="el-GR" altLang="el-GR" sz="2400" dirty="0">
                <a:cs typeface="Times New Roman" pitchFamily="18" charset="0"/>
              </a:rPr>
              <a:t> όπου </a:t>
            </a:r>
            <a:r>
              <a:rPr lang="en-GB" altLang="el-GR" sz="2400" dirty="0">
                <a:cs typeface="Times New Roman" pitchFamily="18" charset="0"/>
              </a:rPr>
              <a:t>QTY</a:t>
            </a:r>
            <a:r>
              <a:rPr lang="el-GR" altLang="el-GR" sz="2400" dirty="0">
                <a:cs typeface="Times New Roman" pitchFamily="18" charset="0"/>
              </a:rPr>
              <a:t> </a:t>
            </a:r>
            <a:r>
              <a:rPr lang="en-GB" altLang="el-GR" sz="2400" dirty="0">
                <a:cs typeface="Times New Roman" pitchFamily="18" charset="0"/>
                <a:sym typeface="Symbol" pitchFamily="18" charset="2"/>
              </a:rPr>
              <a:t></a:t>
            </a:r>
            <a:r>
              <a:rPr lang="el-GR" altLang="el-GR" sz="2400" dirty="0">
                <a:cs typeface="Times New Roman" pitchFamily="18" charset="0"/>
              </a:rPr>
              <a:t> </a:t>
            </a:r>
            <a:r>
              <a:rPr lang="el-GR" altLang="el-GR" sz="2400" dirty="0" smtClean="0">
                <a:cs typeface="Times New Roman" pitchFamily="18" charset="0"/>
              </a:rPr>
              <a:t>50.</a:t>
            </a:r>
            <a:endParaRPr lang="el-GR" altLang="el-GR" sz="2400" dirty="0">
              <a:cs typeface="Times New Roman" pitchFamily="18" charset="0"/>
              <a:sym typeface="Symbol" pitchFamily="18" charset="2"/>
            </a:endParaRP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smtClean="0"/>
              <a:t>Παράδειγμα (3 </a:t>
            </a:r>
            <a:r>
              <a:rPr lang="el-GR" altLang="el-GR" dirty="0"/>
              <a:t>από 10</a:t>
            </a:r>
            <a:r>
              <a:rPr lang="el-GR" altLang="el-GR" dirty="0" smtClean="0"/>
              <a:t>)</a:t>
            </a:r>
            <a:endParaRPr lang="el-GR" dirty="0"/>
          </a:p>
        </p:txBody>
      </p:sp>
      <p:sp>
        <p:nvSpPr>
          <p:cNvPr id="8" name="Rectangle 4" descr="Βήμα 2:&#10;Κατασκευάζεται το καρτεσιανό γινόμενο των πεδίων τιμών που ανακλήθηκαν στο Βήμα 1.&#10;Βήμα 3:&#10;Περιορίζεται το καρτεσιανό γινόμενο που κατασκευάστηκε στο Βήμα 2, σύμφωνα με το μέρος της φράσης WHERE που αφορά τη «συνθήκη σύζευξης».&#10;&#10;Στο παράδειγμα, αυτό το μέρος είναι:&#10;JX τελεία J# ίσο με SPJX τελεία J#, AND PX τελεία P# ίσο με SPJX τελεία P#, AND SX τελεία S# ίσο με SPJX τελεία S#.&#10;&#10;&#10;"/>
          <p:cNvSpPr txBox="1">
            <a:spLocks noChangeArrowheads="1"/>
          </p:cNvSpPr>
          <p:nvPr>
            <p:custDataLst>
              <p:tags r:id="rId2"/>
            </p:custDataLst>
          </p:nvPr>
        </p:nvSpPr>
        <p:spPr>
          <a:xfrm>
            <a:off x="467545" y="1412776"/>
            <a:ext cx="8208912" cy="468133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b="1" dirty="0">
                <a:solidFill>
                  <a:srgbClr val="7030A0"/>
                </a:solidFill>
                <a:cs typeface="Times New Roman" pitchFamily="18" charset="0"/>
              </a:rPr>
              <a:t>Βήμα 2</a:t>
            </a:r>
            <a:r>
              <a:rPr lang="el-GR" altLang="el-GR" sz="2400" dirty="0">
                <a:solidFill>
                  <a:srgbClr val="7030A0"/>
                </a:solidFill>
                <a:cs typeface="Times New Roman" pitchFamily="18" charset="0"/>
              </a:rPr>
              <a:t>:</a:t>
            </a:r>
          </a:p>
          <a:p>
            <a:pPr marL="0" indent="0" algn="just" eaLnBrk="0" hangingPunct="0">
              <a:buNone/>
            </a:pPr>
            <a:r>
              <a:rPr lang="el-GR" altLang="el-GR" sz="2400" dirty="0">
                <a:cs typeface="Times New Roman" pitchFamily="18" charset="0"/>
              </a:rPr>
              <a:t>Κατασκευάζεται το καρτεσιανό γινόμενο των πεδίων τιμών που ανακλήθηκαν στο Βήμα 1</a:t>
            </a:r>
            <a:r>
              <a:rPr lang="el-GR" altLang="el-GR" sz="2400" dirty="0" smtClean="0">
                <a:cs typeface="Times New Roman" pitchFamily="18" charset="0"/>
              </a:rPr>
              <a:t>.</a:t>
            </a:r>
          </a:p>
          <a:p>
            <a:pPr marL="0" indent="0" algn="just">
              <a:buNone/>
            </a:pPr>
            <a:r>
              <a:rPr lang="el-GR" altLang="el-GR" sz="2400" b="1" dirty="0">
                <a:solidFill>
                  <a:srgbClr val="7030A0"/>
                </a:solidFill>
                <a:cs typeface="Times New Roman" pitchFamily="18" charset="0"/>
              </a:rPr>
              <a:t>Βήμα 3</a:t>
            </a:r>
            <a:r>
              <a:rPr lang="el-GR" altLang="el-GR" sz="2400" dirty="0">
                <a:solidFill>
                  <a:srgbClr val="7030A0"/>
                </a:solidFill>
                <a:cs typeface="Times New Roman" pitchFamily="18" charset="0"/>
              </a:rPr>
              <a:t>:</a:t>
            </a:r>
          </a:p>
          <a:p>
            <a:pPr marL="0" indent="0" algn="just" eaLnBrk="0" hangingPunct="0">
              <a:buNone/>
            </a:pPr>
            <a:r>
              <a:rPr lang="el-GR" altLang="el-GR" sz="2400" dirty="0">
                <a:cs typeface="Times New Roman" pitchFamily="18" charset="0"/>
              </a:rPr>
              <a:t>Περιορίζεται το καρτεσιανό γινόμενο που κατασκευάστηκε στο Βήμα 2, σύμφωνα με το μέρος της φράσης </a:t>
            </a:r>
            <a:r>
              <a:rPr lang="en-GB" altLang="el-GR" sz="2400" dirty="0">
                <a:cs typeface="Times New Roman" pitchFamily="18" charset="0"/>
              </a:rPr>
              <a:t>WHERE</a:t>
            </a:r>
            <a:r>
              <a:rPr lang="el-GR" altLang="el-GR" sz="2400" dirty="0">
                <a:cs typeface="Times New Roman" pitchFamily="18" charset="0"/>
              </a:rPr>
              <a:t> που αφορά τη «συνθήκη σύζευξης».</a:t>
            </a:r>
            <a:endParaRPr lang="el-GR" altLang="el-GR" sz="2400" dirty="0"/>
          </a:p>
          <a:p>
            <a:pPr marL="0" indent="0" algn="just" eaLnBrk="0" hangingPunct="0">
              <a:buNone/>
            </a:pPr>
            <a:endParaRPr lang="el-GR" altLang="el-GR" sz="2400" dirty="0" smtClean="0">
              <a:cs typeface="Times New Roman" pitchFamily="18" charset="0"/>
            </a:endParaRPr>
          </a:p>
          <a:p>
            <a:pPr marL="0" indent="0" algn="just" eaLnBrk="0" hangingPunct="0">
              <a:buNone/>
            </a:pPr>
            <a:r>
              <a:rPr lang="el-GR" altLang="el-GR" sz="2400" dirty="0" smtClean="0">
                <a:cs typeface="Times New Roman" pitchFamily="18" charset="0"/>
              </a:rPr>
              <a:t>Στο </a:t>
            </a:r>
            <a:r>
              <a:rPr lang="el-GR" altLang="el-GR" sz="2400" dirty="0">
                <a:cs typeface="Times New Roman" pitchFamily="18" charset="0"/>
              </a:rPr>
              <a:t>παράδειγμα, αυτό το μέρος είναι:</a:t>
            </a:r>
          </a:p>
          <a:p>
            <a:pPr marL="0" indent="0" algn="just" eaLnBrk="0" hangingPunct="0">
              <a:buNone/>
            </a:pPr>
            <a:r>
              <a:rPr lang="en-GB" altLang="el-GR" sz="2400" dirty="0">
                <a:cs typeface="Times New Roman" pitchFamily="18" charset="0"/>
              </a:rPr>
              <a:t>JX</a:t>
            </a:r>
            <a:r>
              <a:rPr lang="el-GR" altLang="el-GR" sz="2400" dirty="0">
                <a:cs typeface="Times New Roman" pitchFamily="18" charset="0"/>
              </a:rPr>
              <a:t>.</a:t>
            </a:r>
            <a:r>
              <a:rPr lang="en-GB" altLang="el-GR" sz="2400" dirty="0">
                <a:cs typeface="Times New Roman" pitchFamily="18" charset="0"/>
              </a:rPr>
              <a:t>J</a:t>
            </a:r>
            <a:r>
              <a:rPr lang="el-GR" altLang="el-GR" sz="2400" dirty="0">
                <a:cs typeface="Times New Roman" pitchFamily="18" charset="0"/>
              </a:rPr>
              <a:t># = </a:t>
            </a:r>
            <a:r>
              <a:rPr lang="en-GB" altLang="el-GR" sz="2400" dirty="0">
                <a:cs typeface="Times New Roman" pitchFamily="18" charset="0"/>
              </a:rPr>
              <a:t>SPJX</a:t>
            </a:r>
            <a:r>
              <a:rPr lang="el-GR" altLang="el-GR" sz="2400" dirty="0">
                <a:cs typeface="Times New Roman" pitchFamily="18" charset="0"/>
              </a:rPr>
              <a:t>.</a:t>
            </a:r>
            <a:r>
              <a:rPr lang="en-GB" altLang="el-GR" sz="2400" dirty="0">
                <a:cs typeface="Times New Roman" pitchFamily="18" charset="0"/>
              </a:rPr>
              <a:t>J</a:t>
            </a:r>
            <a:r>
              <a:rPr lang="el-GR" altLang="el-GR" sz="2400" dirty="0">
                <a:cs typeface="Times New Roman" pitchFamily="18" charset="0"/>
              </a:rPr>
              <a:t># </a:t>
            </a:r>
            <a:r>
              <a:rPr lang="en-GB" altLang="el-GR" sz="2400" dirty="0">
                <a:cs typeface="Times New Roman" pitchFamily="18" charset="0"/>
              </a:rPr>
              <a:t>AND</a:t>
            </a:r>
            <a:r>
              <a:rPr lang="el-GR" altLang="el-GR" sz="2400" dirty="0">
                <a:cs typeface="Times New Roman" pitchFamily="18" charset="0"/>
              </a:rPr>
              <a:t> </a:t>
            </a:r>
            <a:r>
              <a:rPr lang="en-GB" altLang="el-GR" sz="2400" dirty="0">
                <a:cs typeface="Times New Roman" pitchFamily="18" charset="0"/>
              </a:rPr>
              <a:t>PX</a:t>
            </a:r>
            <a:r>
              <a:rPr lang="el-GR" altLang="el-GR" sz="2400" dirty="0">
                <a:cs typeface="Times New Roman" pitchFamily="18" charset="0"/>
              </a:rPr>
              <a:t>.</a:t>
            </a:r>
            <a:r>
              <a:rPr lang="en-GB" altLang="el-GR" sz="2400" dirty="0">
                <a:cs typeface="Times New Roman" pitchFamily="18" charset="0"/>
              </a:rPr>
              <a:t>P</a:t>
            </a:r>
            <a:r>
              <a:rPr lang="el-GR" altLang="el-GR" sz="2400" dirty="0">
                <a:cs typeface="Times New Roman" pitchFamily="18" charset="0"/>
              </a:rPr>
              <a:t># = </a:t>
            </a:r>
            <a:r>
              <a:rPr lang="en-GB" altLang="el-GR" sz="2400" dirty="0">
                <a:cs typeface="Times New Roman" pitchFamily="18" charset="0"/>
              </a:rPr>
              <a:t>SPJX</a:t>
            </a:r>
            <a:r>
              <a:rPr lang="el-GR" altLang="el-GR" sz="2400" dirty="0">
                <a:cs typeface="Times New Roman" pitchFamily="18" charset="0"/>
              </a:rPr>
              <a:t>.</a:t>
            </a:r>
            <a:r>
              <a:rPr lang="en-GB" altLang="el-GR" sz="2400" dirty="0">
                <a:cs typeface="Times New Roman" pitchFamily="18" charset="0"/>
              </a:rPr>
              <a:t>P</a:t>
            </a:r>
            <a:r>
              <a:rPr lang="el-GR" altLang="el-GR" sz="2400" dirty="0">
                <a:cs typeface="Times New Roman" pitchFamily="18" charset="0"/>
              </a:rPr>
              <a:t># </a:t>
            </a:r>
            <a:r>
              <a:rPr lang="en-GB" altLang="el-GR" sz="2400" dirty="0">
                <a:cs typeface="Times New Roman" pitchFamily="18" charset="0"/>
              </a:rPr>
              <a:t>AND</a:t>
            </a:r>
            <a:r>
              <a:rPr lang="el-GR" altLang="el-GR" sz="2400" dirty="0">
                <a:cs typeface="Times New Roman" pitchFamily="18" charset="0"/>
              </a:rPr>
              <a:t> </a:t>
            </a:r>
            <a:r>
              <a:rPr lang="en-GB" altLang="el-GR" sz="2400" dirty="0">
                <a:cs typeface="Times New Roman" pitchFamily="18" charset="0"/>
              </a:rPr>
              <a:t>SX</a:t>
            </a:r>
            <a:r>
              <a:rPr lang="el-GR" altLang="el-GR" sz="2400" dirty="0">
                <a:cs typeface="Times New Roman" pitchFamily="18" charset="0"/>
              </a:rPr>
              <a:t>.</a:t>
            </a:r>
            <a:r>
              <a:rPr lang="en-GB" altLang="el-GR" sz="2400" dirty="0">
                <a:cs typeface="Times New Roman" pitchFamily="18" charset="0"/>
              </a:rPr>
              <a:t>S</a:t>
            </a:r>
            <a:r>
              <a:rPr lang="el-GR" altLang="el-GR" sz="2400" dirty="0">
                <a:cs typeface="Times New Roman" pitchFamily="18" charset="0"/>
              </a:rPr>
              <a:t># = </a:t>
            </a:r>
            <a:r>
              <a:rPr lang="en-GB" altLang="el-GR" sz="2400" dirty="0">
                <a:cs typeface="Times New Roman" pitchFamily="18" charset="0"/>
              </a:rPr>
              <a:t>SPJX</a:t>
            </a:r>
            <a:r>
              <a:rPr lang="el-GR" altLang="el-GR" sz="2400" dirty="0">
                <a:cs typeface="Times New Roman" pitchFamily="18" charset="0"/>
              </a:rPr>
              <a:t>.</a:t>
            </a:r>
            <a:r>
              <a:rPr lang="en-GB" altLang="el-GR" sz="2400" dirty="0">
                <a:cs typeface="Times New Roman" pitchFamily="18" charset="0"/>
              </a:rPr>
              <a:t>S</a:t>
            </a:r>
            <a:r>
              <a:rPr lang="el-GR" altLang="el-GR" sz="2400" dirty="0">
                <a:cs typeface="Times New Roman" pitchFamily="18" charset="0"/>
              </a:rPr>
              <a:t>#</a:t>
            </a:r>
            <a:endParaRPr lang="el-GR" altLang="el-GR" sz="2400" dirty="0"/>
          </a:p>
          <a:p>
            <a:pPr marL="0" indent="0" algn="just" eaLnBrk="0" hangingPunct="0">
              <a:buNone/>
            </a:pPr>
            <a:endParaRPr lang="el-GR" altLang="el-GR" sz="2400" dirty="0"/>
          </a:p>
          <a:p>
            <a:pPr marL="0" indent="0" eaLnBrk="0" hangingPunct="0">
              <a:buNone/>
            </a:pP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smtClean="0"/>
              <a:t>Παράδειγμα (4 </a:t>
            </a:r>
            <a:r>
              <a:rPr lang="el-GR" altLang="el-GR" dirty="0"/>
              <a:t>από 10</a:t>
            </a:r>
            <a:r>
              <a:rPr lang="el-GR" altLang="el-GR" dirty="0" smtClean="0"/>
              <a:t>)</a:t>
            </a:r>
            <a:endParaRPr lang="el-GR" dirty="0"/>
          </a:p>
        </p:txBody>
      </p:sp>
      <p:sp>
        <p:nvSpPr>
          <p:cNvPr id="9" name="Rectangle 2" descr="Απαλείφουμε λοιπόν από το γινόμενο τις συστοιχίες για τις οποίες η τιμή S# του προμηθευτή δεν είναι ίση με την τιμή S# της αποστολής, ή η τιμή  P# του εξαρτήματος δεν είναι ίση με την τιμή P# της αποστολής, ή η τιμή J# του έργου δεν είναι ίση με την τιμή J# της αποστολής, για να προκύψει ένα υποσύνολο του καρτεσιανού γινομένου που αποτελείται μόνο από δέκα συστοιχίες.&#10;"/>
          <p:cNvSpPr txBox="1">
            <a:spLocks noChangeArrowheads="1"/>
          </p:cNvSpPr>
          <p:nvPr>
            <p:custDataLst>
              <p:tags r:id="rId3"/>
            </p:custDataLst>
          </p:nvPr>
        </p:nvSpPr>
        <p:spPr>
          <a:xfrm>
            <a:off x="251520" y="1196752"/>
            <a:ext cx="8676456" cy="2304256"/>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a:cs typeface="Times New Roman" pitchFamily="18" charset="0"/>
              </a:rPr>
              <a:t>Απαλείφουμε λοιπόν από το γινόμενο τις συστοιχίες για τις οποίες η τιμή </a:t>
            </a:r>
            <a:r>
              <a:rPr lang="en-GB" altLang="el-GR" sz="2400" dirty="0">
                <a:cs typeface="Times New Roman" pitchFamily="18" charset="0"/>
              </a:rPr>
              <a:t>S</a:t>
            </a:r>
            <a:r>
              <a:rPr lang="el-GR" altLang="el-GR" sz="2400" dirty="0">
                <a:cs typeface="Times New Roman" pitchFamily="18" charset="0"/>
              </a:rPr>
              <a:t># του προμηθευτή δεν είναι ίση με την τιμή </a:t>
            </a:r>
            <a:r>
              <a:rPr lang="en-GB" altLang="el-GR" sz="2400" dirty="0">
                <a:cs typeface="Times New Roman" pitchFamily="18" charset="0"/>
              </a:rPr>
              <a:t>S</a:t>
            </a:r>
            <a:r>
              <a:rPr lang="el-GR" altLang="el-GR" sz="2400" dirty="0">
                <a:cs typeface="Times New Roman" pitchFamily="18" charset="0"/>
              </a:rPr>
              <a:t># της αποστολής, ή η τιμή  </a:t>
            </a:r>
            <a:r>
              <a:rPr lang="en-GB" altLang="el-GR" sz="2400" dirty="0">
                <a:cs typeface="Times New Roman" pitchFamily="18" charset="0"/>
              </a:rPr>
              <a:t>P</a:t>
            </a:r>
            <a:r>
              <a:rPr lang="el-GR" altLang="el-GR" sz="2400" dirty="0">
                <a:cs typeface="Times New Roman" pitchFamily="18" charset="0"/>
              </a:rPr>
              <a:t># του εξαρτήματος δεν είναι ίση με την τιμή </a:t>
            </a:r>
            <a:r>
              <a:rPr lang="en-GB" altLang="el-GR" sz="2400" dirty="0">
                <a:cs typeface="Times New Roman" pitchFamily="18" charset="0"/>
              </a:rPr>
              <a:t>P</a:t>
            </a:r>
            <a:r>
              <a:rPr lang="el-GR" altLang="el-GR" sz="2400" dirty="0">
                <a:cs typeface="Times New Roman" pitchFamily="18" charset="0"/>
              </a:rPr>
              <a:t># της αποστολής, ή η τιμή </a:t>
            </a:r>
            <a:r>
              <a:rPr lang="en-GB" altLang="el-GR" sz="2400" dirty="0">
                <a:cs typeface="Times New Roman" pitchFamily="18" charset="0"/>
              </a:rPr>
              <a:t>J</a:t>
            </a:r>
            <a:r>
              <a:rPr lang="el-GR" altLang="el-GR" sz="2400" dirty="0">
                <a:cs typeface="Times New Roman" pitchFamily="18" charset="0"/>
              </a:rPr>
              <a:t># του έργου δεν είναι ίση με την τιμή </a:t>
            </a:r>
            <a:r>
              <a:rPr lang="en-GB" altLang="el-GR" sz="2400" dirty="0">
                <a:cs typeface="Times New Roman" pitchFamily="18" charset="0"/>
              </a:rPr>
              <a:t>J</a:t>
            </a:r>
            <a:r>
              <a:rPr lang="el-GR" altLang="el-GR" sz="2400" dirty="0">
                <a:cs typeface="Times New Roman" pitchFamily="18" charset="0"/>
              </a:rPr>
              <a:t># της αποστολής, για να προκύψει ένα υποσύνολο του καρτεσιανού γινομένου που αποτελείται μόνο από δέκα συστοιχίες</a:t>
            </a:r>
            <a:r>
              <a:rPr lang="el-GR" altLang="el-GR" sz="2400" dirty="0" smtClean="0">
                <a:cs typeface="Times New Roman" pitchFamily="18" charset="0"/>
              </a:rPr>
              <a:t>.</a:t>
            </a:r>
          </a:p>
        </p:txBody>
      </p:sp>
      <p:sp>
        <p:nvSpPr>
          <p:cNvPr id="8" name="Rectangle 1026"/>
          <p:cNvSpPr>
            <a:spLocks noChangeArrowheads="1"/>
          </p:cNvSpPr>
          <p:nvPr/>
        </p:nvSpPr>
        <p:spPr bwMode="auto">
          <a:xfrm>
            <a:off x="395536" y="3486092"/>
            <a:ext cx="1818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l-GR" altLang="el-GR" sz="2400" dirty="0">
                <a:solidFill>
                  <a:schemeClr val="folHlink"/>
                </a:solidFill>
                <a:cs typeface="Times New Roman" pitchFamily="18" charset="0"/>
              </a:rPr>
              <a:t>Αποτέλεσμα:</a:t>
            </a:r>
          </a:p>
        </p:txBody>
      </p:sp>
      <p:graphicFrame>
        <p:nvGraphicFramePr>
          <p:cNvPr id="2" name="Αντικείμενο 1" descr="Πίνακας αποτελεσμάτων του παραπάνω παραδείγματος."/>
          <p:cNvGraphicFramePr>
            <a:graphicFrameLocks noChangeAspect="1"/>
          </p:cNvGraphicFramePr>
          <p:nvPr>
            <p:extLst>
              <p:ext uri="{D42A27DB-BD31-4B8C-83A1-F6EECF244321}">
                <p14:modId xmlns:p14="http://schemas.microsoft.com/office/powerpoint/2010/main" val="2838419330"/>
              </p:ext>
            </p:extLst>
          </p:nvPr>
        </p:nvGraphicFramePr>
        <p:xfrm>
          <a:off x="1242987" y="4005064"/>
          <a:ext cx="7067550" cy="8420100"/>
        </p:xfrm>
        <a:graphic>
          <a:graphicData uri="http://schemas.openxmlformats.org/presentationml/2006/ole">
            <mc:AlternateContent xmlns:mc="http://schemas.openxmlformats.org/markup-compatibility/2006">
              <mc:Choice xmlns:v="urn:schemas-microsoft-com:vml" Requires="v">
                <p:oleObj spid="_x0000_s10272" name="Document" r:id="rId6" imgW="6112542" imgH="7272444" progId="Word.Document.8">
                  <p:embed/>
                </p:oleObj>
              </mc:Choice>
              <mc:Fallback>
                <p:oleObj name="Document" r:id="rId6" imgW="6112542" imgH="7272444" progId="Word.Document.8">
                  <p:embed/>
                  <p:pic>
                    <p:nvPicPr>
                      <p:cNvPr id="0" name="Object 4"/>
                      <p:cNvPicPr>
                        <a:picLocks noChangeAspect="1" noChangeArrowheads="1"/>
                      </p:cNvPicPr>
                      <p:nvPr/>
                    </p:nvPicPr>
                    <p:blipFill>
                      <a:blip r:embed="rId7"/>
                      <a:srcRect/>
                      <a:stretch>
                        <a:fillRect/>
                      </a:stretch>
                    </p:blipFill>
                    <p:spPr bwMode="auto">
                      <a:xfrm>
                        <a:off x="1242987" y="4005064"/>
                        <a:ext cx="7067550" cy="842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2"/>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pPr>
              <a:tabLst>
                <a:tab pos="457200" algn="l"/>
                <a:tab pos="1584325" algn="l"/>
              </a:tabLst>
            </a:pPr>
            <a:r>
              <a:rPr lang="el-GR" altLang="el-GR" dirty="0" smtClean="0"/>
              <a:t>Παράδειγμα (5 </a:t>
            </a:r>
            <a:r>
              <a:rPr lang="el-GR" altLang="el-GR" dirty="0"/>
              <a:t>από 10</a:t>
            </a:r>
            <a:r>
              <a:rPr lang="el-GR" altLang="el-GR" dirty="0" smtClean="0"/>
              <a:t>)</a:t>
            </a:r>
            <a:endParaRPr lang="el-GR" dirty="0"/>
          </a:p>
        </p:txBody>
      </p:sp>
      <p:sp>
        <p:nvSpPr>
          <p:cNvPr id="8" name="Text Box 2" descr="Βήμα 4:&#10;Εφαρμόζονται οι ποσοδείκτες από τα δεξιά προς τα αριστερά με &#10;τον εξής τρόπο:&#10;Για τον ποσοδείκτη “EXISTS RX” (όπου RX είναι μια μεταβλητή &#10;συστοιχιών που έχει πεδίο τιμών κάποια σχέση R), προβάλλεται &#10;το τρέχον ενδιάμεσο αποτέλεσμα ώστε να απαλειφθούν όλα τα &#10;γνωρίσματα της σχέσης R.&#10;&#10;Για τον ποσοδείκτη “FOR ALL RX”, διαιρείται το τρέχον &#10;ενδιάμεσο αποτέλεσμα με τη σχέση «περιορισμένου πεδίου &#10;τιμών» που είναι συνδεδεμένη με την RX, η οποία ανακλήθηκε στο&#10;Βήμα 1. Αυτή η πράξη θα έχει επίσης ως αποτέλεσμα να &#10;απαλειφθούν όλα τα γνωρίσματα της σχέσης R.&#10; &#10;&#10;"/>
          <p:cNvSpPr txBox="1">
            <a:spLocks noChangeArrowheads="1"/>
          </p:cNvSpPr>
          <p:nvPr>
            <p:custDataLst>
              <p:tags r:id="rId2"/>
            </p:custDataLst>
          </p:nvPr>
        </p:nvSpPr>
        <p:spPr bwMode="auto">
          <a:xfrm>
            <a:off x="467544" y="1268760"/>
            <a:ext cx="8280920" cy="486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r>
              <a:rPr lang="el-GR" altLang="el-GR" sz="2400" b="1" dirty="0">
                <a:solidFill>
                  <a:srgbClr val="A50021"/>
                </a:solidFill>
                <a:latin typeface="+mn-lt"/>
                <a:cs typeface="Times New Roman" pitchFamily="18" charset="0"/>
              </a:rPr>
              <a:t>Βήμα 4</a:t>
            </a:r>
            <a:r>
              <a:rPr lang="el-GR" altLang="el-GR" sz="2400" dirty="0">
                <a:solidFill>
                  <a:srgbClr val="A50021"/>
                </a:solidFill>
                <a:latin typeface="+mn-lt"/>
                <a:cs typeface="Times New Roman" pitchFamily="18" charset="0"/>
              </a:rPr>
              <a:t>:</a:t>
            </a:r>
          </a:p>
          <a:p>
            <a:pPr algn="just" eaLnBrk="0" hangingPunct="0"/>
            <a:r>
              <a:rPr lang="el-GR" altLang="el-GR" sz="2400" dirty="0">
                <a:latin typeface="+mn-lt"/>
                <a:cs typeface="Times New Roman" pitchFamily="18" charset="0"/>
              </a:rPr>
              <a:t>Εφαρμόζονται οι </a:t>
            </a:r>
            <a:r>
              <a:rPr lang="el-GR" altLang="el-GR" sz="2400" dirty="0" err="1">
                <a:latin typeface="+mn-lt"/>
                <a:cs typeface="Times New Roman" pitchFamily="18" charset="0"/>
              </a:rPr>
              <a:t>ποσοδείκτες</a:t>
            </a:r>
            <a:r>
              <a:rPr lang="el-GR" altLang="el-GR" sz="2400" dirty="0">
                <a:latin typeface="+mn-lt"/>
                <a:cs typeface="Times New Roman" pitchFamily="18" charset="0"/>
              </a:rPr>
              <a:t> από τα δεξιά προς τα αριστερά με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τον </a:t>
            </a:r>
            <a:r>
              <a:rPr lang="el-GR" altLang="el-GR" sz="2400" dirty="0">
                <a:latin typeface="+mn-lt"/>
                <a:cs typeface="Times New Roman" pitchFamily="18" charset="0"/>
              </a:rPr>
              <a:t>εξής τρόπο</a:t>
            </a:r>
            <a:r>
              <a:rPr lang="el-GR" altLang="el-GR" sz="2400" dirty="0" smtClean="0">
                <a:latin typeface="+mn-lt"/>
                <a:cs typeface="Times New Roman" pitchFamily="18" charset="0"/>
              </a:rPr>
              <a:t>:</a:t>
            </a:r>
            <a:endParaRPr lang="el-GR" altLang="el-GR" sz="2400" dirty="0">
              <a:latin typeface="+mn-lt"/>
            </a:endParaRPr>
          </a:p>
          <a:p>
            <a:pPr marL="342900" indent="-342900" algn="just" eaLnBrk="0" hangingPunct="0">
              <a:buFont typeface="Wingdings" panose="05000000000000000000" pitchFamily="2" charset="2"/>
              <a:buChar char="§"/>
            </a:pPr>
            <a:r>
              <a:rPr lang="el-GR" altLang="el-GR" sz="2400" dirty="0">
                <a:latin typeface="+mn-lt"/>
                <a:cs typeface="Times New Roman" pitchFamily="18" charset="0"/>
              </a:rPr>
              <a:t>Για τον </a:t>
            </a:r>
            <a:r>
              <a:rPr lang="el-GR" altLang="el-GR" sz="2400" dirty="0" err="1">
                <a:latin typeface="+mn-lt"/>
                <a:cs typeface="Times New Roman" pitchFamily="18" charset="0"/>
              </a:rPr>
              <a:t>ποσοδείκτη</a:t>
            </a:r>
            <a:r>
              <a:rPr lang="el-GR" altLang="el-GR" sz="2400" dirty="0">
                <a:latin typeface="+mn-lt"/>
                <a:cs typeface="Times New Roman" pitchFamily="18" charset="0"/>
              </a:rPr>
              <a:t> “</a:t>
            </a:r>
            <a:r>
              <a:rPr lang="en-GB" altLang="el-GR" sz="2400" dirty="0">
                <a:latin typeface="+mn-lt"/>
                <a:cs typeface="Times New Roman" pitchFamily="18" charset="0"/>
              </a:rPr>
              <a:t>EXISTS</a:t>
            </a:r>
            <a:r>
              <a:rPr lang="el-GR" altLang="el-GR" sz="2400" dirty="0">
                <a:latin typeface="+mn-lt"/>
                <a:cs typeface="Times New Roman" pitchFamily="18" charset="0"/>
              </a:rPr>
              <a:t> </a:t>
            </a:r>
            <a:r>
              <a:rPr lang="en-GB" altLang="el-GR" sz="2400" dirty="0">
                <a:latin typeface="+mn-lt"/>
                <a:cs typeface="Times New Roman" pitchFamily="18" charset="0"/>
              </a:rPr>
              <a:t>RX</a:t>
            </a:r>
            <a:r>
              <a:rPr lang="el-GR" altLang="el-GR" sz="2400" dirty="0">
                <a:latin typeface="+mn-lt"/>
                <a:cs typeface="Times New Roman" pitchFamily="18" charset="0"/>
              </a:rPr>
              <a:t>” (όπου </a:t>
            </a:r>
            <a:r>
              <a:rPr lang="en-GB" altLang="el-GR" sz="2400" dirty="0">
                <a:latin typeface="+mn-lt"/>
                <a:cs typeface="Times New Roman" pitchFamily="18" charset="0"/>
              </a:rPr>
              <a:t>RX</a:t>
            </a:r>
            <a:r>
              <a:rPr lang="el-GR" altLang="el-GR" sz="2400" dirty="0">
                <a:latin typeface="+mn-lt"/>
                <a:cs typeface="Times New Roman" pitchFamily="18" charset="0"/>
              </a:rPr>
              <a:t> είναι μια μεταβλητή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συστοιχιών </a:t>
            </a:r>
            <a:r>
              <a:rPr lang="el-GR" altLang="el-GR" sz="2400" dirty="0">
                <a:latin typeface="+mn-lt"/>
                <a:cs typeface="Times New Roman" pitchFamily="18" charset="0"/>
              </a:rPr>
              <a:t>που έχει πεδίο τιμών κάποια σχέση </a:t>
            </a:r>
            <a:r>
              <a:rPr lang="en-GB" altLang="el-GR" sz="2400" dirty="0">
                <a:latin typeface="+mn-lt"/>
                <a:cs typeface="Times New Roman" pitchFamily="18" charset="0"/>
              </a:rPr>
              <a:t>R</a:t>
            </a:r>
            <a:r>
              <a:rPr lang="el-GR" altLang="el-GR" sz="2400" dirty="0">
                <a:latin typeface="+mn-lt"/>
                <a:cs typeface="Times New Roman" pitchFamily="18" charset="0"/>
              </a:rPr>
              <a:t>), </a:t>
            </a:r>
            <a:r>
              <a:rPr lang="el-GR" altLang="el-GR" sz="2400" i="1" dirty="0">
                <a:latin typeface="+mn-lt"/>
                <a:cs typeface="Times New Roman" pitchFamily="18" charset="0"/>
              </a:rPr>
              <a:t>προβάλλεται</a:t>
            </a:r>
            <a:r>
              <a:rPr lang="el-GR" altLang="el-GR" sz="2400" dirty="0">
                <a:latin typeface="+mn-lt"/>
                <a:cs typeface="Times New Roman" pitchFamily="18" charset="0"/>
              </a:rPr>
              <a:t>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το τρέχον </a:t>
            </a:r>
            <a:r>
              <a:rPr lang="el-GR" altLang="el-GR" sz="2400" dirty="0">
                <a:latin typeface="+mn-lt"/>
                <a:cs typeface="Times New Roman" pitchFamily="18" charset="0"/>
              </a:rPr>
              <a:t>ενδιάμεσο αποτέλεσμα ώστε να απαλειφθούν όλα τα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γνωρίσματα </a:t>
            </a:r>
            <a:r>
              <a:rPr lang="el-GR" altLang="el-GR" sz="2400" dirty="0">
                <a:latin typeface="+mn-lt"/>
                <a:cs typeface="Times New Roman" pitchFamily="18" charset="0"/>
              </a:rPr>
              <a:t>της σχέσης </a:t>
            </a:r>
            <a:r>
              <a:rPr lang="en-GB" altLang="el-GR" sz="2400" dirty="0">
                <a:latin typeface="+mn-lt"/>
                <a:cs typeface="Times New Roman" pitchFamily="18" charset="0"/>
              </a:rPr>
              <a:t>R</a:t>
            </a:r>
            <a:r>
              <a:rPr lang="el-GR" altLang="el-GR" sz="2400" dirty="0">
                <a:latin typeface="+mn-lt"/>
                <a:cs typeface="Times New Roman" pitchFamily="18" charset="0"/>
              </a:rPr>
              <a:t>.</a:t>
            </a:r>
            <a:endParaRPr lang="el-GR" altLang="el-GR" sz="2400" dirty="0">
              <a:latin typeface="+mn-lt"/>
            </a:endParaRPr>
          </a:p>
          <a:p>
            <a:pPr marL="342900" indent="-342900" algn="just" eaLnBrk="0" hangingPunct="0">
              <a:buFont typeface="Wingdings" panose="05000000000000000000" pitchFamily="2" charset="2"/>
              <a:buChar char="§"/>
            </a:pPr>
            <a:endParaRPr lang="el-GR" altLang="el-GR" sz="2400" dirty="0">
              <a:latin typeface="+mn-lt"/>
            </a:endParaRPr>
          </a:p>
          <a:p>
            <a:pPr marL="342900" indent="-342900" algn="just" eaLnBrk="0" hangingPunct="0">
              <a:buFont typeface="Wingdings" panose="05000000000000000000" pitchFamily="2" charset="2"/>
              <a:buChar char="§"/>
            </a:pPr>
            <a:r>
              <a:rPr lang="el-GR" altLang="el-GR" sz="2400" dirty="0">
                <a:latin typeface="+mn-lt"/>
                <a:cs typeface="Times New Roman" pitchFamily="18" charset="0"/>
              </a:rPr>
              <a:t>Για τον </a:t>
            </a:r>
            <a:r>
              <a:rPr lang="el-GR" altLang="el-GR" sz="2400" dirty="0" err="1">
                <a:latin typeface="+mn-lt"/>
                <a:cs typeface="Times New Roman" pitchFamily="18" charset="0"/>
              </a:rPr>
              <a:t>ποσοδείκτη</a:t>
            </a:r>
            <a:r>
              <a:rPr lang="el-GR" altLang="el-GR" sz="2400" dirty="0">
                <a:latin typeface="+mn-lt"/>
                <a:cs typeface="Times New Roman" pitchFamily="18" charset="0"/>
              </a:rPr>
              <a:t> “</a:t>
            </a:r>
            <a:r>
              <a:rPr lang="en-GB" altLang="el-GR" sz="2400" dirty="0">
                <a:latin typeface="+mn-lt"/>
                <a:cs typeface="Times New Roman" pitchFamily="18" charset="0"/>
              </a:rPr>
              <a:t>FORALL</a:t>
            </a:r>
            <a:r>
              <a:rPr lang="el-GR" altLang="el-GR" sz="2400" dirty="0">
                <a:latin typeface="+mn-lt"/>
                <a:cs typeface="Times New Roman" pitchFamily="18" charset="0"/>
              </a:rPr>
              <a:t> </a:t>
            </a:r>
            <a:r>
              <a:rPr lang="en-GB" altLang="el-GR" sz="2400" dirty="0">
                <a:latin typeface="+mn-lt"/>
                <a:cs typeface="Times New Roman" pitchFamily="18" charset="0"/>
              </a:rPr>
              <a:t>RX</a:t>
            </a:r>
            <a:r>
              <a:rPr lang="el-GR" altLang="el-GR" sz="2400" dirty="0">
                <a:latin typeface="+mn-lt"/>
                <a:cs typeface="Times New Roman" pitchFamily="18" charset="0"/>
              </a:rPr>
              <a:t>”, διαιρείται το τρέχον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ενδιάμεσο </a:t>
            </a:r>
            <a:r>
              <a:rPr lang="el-GR" altLang="el-GR" sz="2400" dirty="0">
                <a:latin typeface="+mn-lt"/>
                <a:cs typeface="Times New Roman" pitchFamily="18" charset="0"/>
              </a:rPr>
              <a:t>αποτέλεσμα με τη σχέση «περιορισμένου πεδίου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τιμών</a:t>
            </a:r>
            <a:r>
              <a:rPr lang="el-GR" altLang="el-GR" sz="2400" dirty="0">
                <a:latin typeface="+mn-lt"/>
                <a:cs typeface="Times New Roman" pitchFamily="18" charset="0"/>
              </a:rPr>
              <a:t>» που είναι συνδεδεμένη με την </a:t>
            </a:r>
            <a:r>
              <a:rPr lang="en-GB" altLang="el-GR" sz="2400" dirty="0">
                <a:latin typeface="+mn-lt"/>
                <a:cs typeface="Times New Roman" pitchFamily="18" charset="0"/>
              </a:rPr>
              <a:t>RX</a:t>
            </a:r>
            <a:r>
              <a:rPr lang="el-GR" altLang="el-GR" sz="2400" dirty="0">
                <a:latin typeface="+mn-lt"/>
                <a:cs typeface="Times New Roman" pitchFamily="18" charset="0"/>
              </a:rPr>
              <a:t>, η οποία ανακλήθηκε </a:t>
            </a:r>
            <a:r>
              <a:rPr lang="el-GR" altLang="el-GR" sz="2400" dirty="0" smtClean="0">
                <a:latin typeface="+mn-lt"/>
                <a:cs typeface="Times New Roman" pitchFamily="18" charset="0"/>
              </a:rPr>
              <a:t>στο</a:t>
            </a:r>
          </a:p>
          <a:p>
            <a:pPr algn="just" eaLnBrk="0" hangingPunct="0"/>
            <a:r>
              <a:rPr lang="el-GR" altLang="el-GR" sz="2400" dirty="0" smtClean="0">
                <a:latin typeface="+mn-lt"/>
                <a:cs typeface="Times New Roman" pitchFamily="18" charset="0"/>
              </a:rPr>
              <a:t>Βήμα </a:t>
            </a:r>
            <a:r>
              <a:rPr lang="el-GR" altLang="el-GR" sz="2400" dirty="0">
                <a:latin typeface="+mn-lt"/>
                <a:cs typeface="Times New Roman" pitchFamily="18" charset="0"/>
              </a:rPr>
              <a:t>1. Αυτή η πράξη θα έχει επίσης ως αποτέλεσμα να </a:t>
            </a:r>
            <a:endParaRPr lang="el-GR" altLang="el-GR" sz="2400" dirty="0" smtClean="0">
              <a:latin typeface="+mn-lt"/>
              <a:cs typeface="Times New Roman" pitchFamily="18" charset="0"/>
            </a:endParaRPr>
          </a:p>
          <a:p>
            <a:pPr algn="just" eaLnBrk="0" hangingPunct="0"/>
            <a:r>
              <a:rPr lang="el-GR" altLang="el-GR" sz="2400" dirty="0" smtClean="0">
                <a:latin typeface="+mn-lt"/>
                <a:cs typeface="Times New Roman" pitchFamily="18" charset="0"/>
              </a:rPr>
              <a:t>απαλειφθούν </a:t>
            </a:r>
            <a:r>
              <a:rPr lang="el-GR" altLang="el-GR" sz="2400" dirty="0">
                <a:latin typeface="+mn-lt"/>
                <a:cs typeface="Times New Roman" pitchFamily="18" charset="0"/>
              </a:rPr>
              <a:t>όλα τα γνωρίσματα της σχέσης </a:t>
            </a:r>
            <a:r>
              <a:rPr lang="en-GB" altLang="el-GR" sz="2400" dirty="0">
                <a:latin typeface="+mn-lt"/>
                <a:cs typeface="Times New Roman" pitchFamily="18" charset="0"/>
              </a:rPr>
              <a:t>R</a:t>
            </a:r>
            <a:r>
              <a:rPr lang="el-GR" altLang="el-GR" sz="2400" dirty="0">
                <a:latin typeface="+mn-lt"/>
                <a:cs typeface="Times New Roman" pitchFamily="18" charset="0"/>
              </a:rPr>
              <a:t>.</a:t>
            </a:r>
          </a:p>
          <a:p>
            <a:pPr algn="just" eaLnBrk="0" hangingPunct="0"/>
            <a:r>
              <a:rPr lang="el-GR" altLang="el-GR" sz="2400" dirty="0">
                <a:latin typeface="+mn-lt"/>
                <a:cs typeface="Times New Roman" pitchFamily="18" charset="0"/>
              </a:rPr>
              <a:t> </a:t>
            </a:r>
          </a:p>
          <a:p>
            <a:pPr algn="just" eaLnBrk="0" hangingPunct="0"/>
            <a:endParaRPr lang="el-GR" altLang="el-GR" sz="2400" dirty="0">
              <a:latin typeface="+mn-lt"/>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r>
              <a:rPr lang="el-GR" altLang="el-GR" dirty="0" smtClean="0"/>
              <a:t>Παράδειγμα (6 </a:t>
            </a:r>
            <a:r>
              <a:rPr lang="el-GR" altLang="el-GR" dirty="0"/>
              <a:t>από 10</a:t>
            </a:r>
            <a:r>
              <a:rPr lang="el-GR" altLang="el-GR" dirty="0" smtClean="0"/>
              <a:t>)</a:t>
            </a:r>
            <a:endParaRPr lang="el-GR" dirty="0">
              <a:latin typeface="+mn-lt"/>
            </a:endParaRPr>
          </a:p>
        </p:txBody>
      </p:sp>
      <p:sp>
        <p:nvSpPr>
          <p:cNvPr id="6" name="Rectangle 6" descr="Στο παράδειγμα οι ποσοδείκτες είναι:&#10;EXISTS JX, FOR ALL PX, EXISTS SPJX,&#10; Επομένως:&#10;1.  EXISTS SPJX, &#10;Απαλείφονται με προβολή τα γνωρίσματα της SPJ, &#10;SPJ τελεία S#, SPJ τελεία P#, SPJ τελεία J#, SPJ τελεία QTY. &#10;"/>
          <p:cNvSpPr txBox="1">
            <a:spLocks noChangeArrowheads="1"/>
          </p:cNvSpPr>
          <p:nvPr>
            <p:custDataLst>
              <p:tags r:id="rId3"/>
            </p:custDataLst>
          </p:nvPr>
        </p:nvSpPr>
        <p:spPr>
          <a:xfrm>
            <a:off x="467544" y="980728"/>
            <a:ext cx="828092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Στο παράδειγμα οι </a:t>
            </a:r>
            <a:r>
              <a:rPr lang="el-GR" altLang="el-GR" sz="2400" dirty="0" err="1">
                <a:cs typeface="Times New Roman" pitchFamily="18" charset="0"/>
              </a:rPr>
              <a:t>ποσοδείκτες</a:t>
            </a:r>
            <a:r>
              <a:rPr lang="el-GR" altLang="el-GR" sz="2400" dirty="0">
                <a:cs typeface="Times New Roman" pitchFamily="18" charset="0"/>
              </a:rPr>
              <a:t> είναι:</a:t>
            </a:r>
          </a:p>
          <a:p>
            <a:pPr marL="0" indent="0" algn="just" eaLnBrk="0" hangingPunct="0">
              <a:buNone/>
            </a:pPr>
            <a:r>
              <a:rPr lang="en-GB" altLang="el-GR" sz="2400" dirty="0">
                <a:cs typeface="Times New Roman" pitchFamily="18" charset="0"/>
              </a:rPr>
              <a:t>EXISTS JX FORALL PX EXISTS SPJX</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t>
            </a:r>
            <a:r>
              <a:rPr lang="el-GR" altLang="el-GR" sz="2400" dirty="0" smtClean="0">
                <a:cs typeface="Times New Roman" pitchFamily="18" charset="0"/>
              </a:rPr>
              <a:t>Επομένως</a:t>
            </a:r>
            <a:r>
              <a:rPr lang="el-GR" altLang="el-GR" sz="2400" dirty="0">
                <a:cs typeface="Times New Roman" pitchFamily="18" charset="0"/>
              </a:rPr>
              <a:t>:</a:t>
            </a:r>
          </a:p>
          <a:p>
            <a:pPr marL="0" indent="0" algn="just" eaLnBrk="0" hangingPunct="0">
              <a:buNone/>
            </a:pPr>
            <a:r>
              <a:rPr lang="el-GR" altLang="el-GR" sz="2400" b="1" dirty="0">
                <a:cs typeface="Times New Roman" pitchFamily="18" charset="0"/>
              </a:rPr>
              <a:t>1.  (</a:t>
            </a:r>
            <a:r>
              <a:rPr lang="en-GB" altLang="el-GR" sz="2400" b="1" dirty="0">
                <a:cs typeface="Times New Roman" pitchFamily="18" charset="0"/>
              </a:rPr>
              <a:t>EXISTS</a:t>
            </a:r>
            <a:r>
              <a:rPr lang="el-GR" altLang="el-GR" sz="2400" b="1" dirty="0">
                <a:cs typeface="Times New Roman" pitchFamily="18" charset="0"/>
              </a:rPr>
              <a:t> </a:t>
            </a:r>
            <a:r>
              <a:rPr lang="en-GB" altLang="el-GR" sz="2400" b="1" dirty="0">
                <a:cs typeface="Times New Roman" pitchFamily="18" charset="0"/>
              </a:rPr>
              <a:t>SPJX</a:t>
            </a:r>
            <a:r>
              <a:rPr lang="el-GR" altLang="el-GR" sz="2400" b="1" dirty="0">
                <a:cs typeface="Times New Roman" pitchFamily="18" charset="0"/>
              </a:rPr>
              <a:t>)</a:t>
            </a:r>
            <a:r>
              <a:rPr lang="el-GR" altLang="el-GR" sz="2400" dirty="0">
                <a:cs typeface="Times New Roman" pitchFamily="18" charset="0"/>
              </a:rPr>
              <a:t> </a:t>
            </a:r>
            <a:endParaRPr lang="el-GR" altLang="el-GR" sz="2400" dirty="0"/>
          </a:p>
          <a:p>
            <a:pPr marL="0" indent="0" algn="just" eaLnBrk="0" hangingPunct="0">
              <a:buNone/>
            </a:pPr>
            <a:r>
              <a:rPr lang="el-GR" altLang="el-GR" sz="2400" dirty="0">
                <a:cs typeface="Times New Roman" pitchFamily="18" charset="0"/>
              </a:rPr>
              <a:t>Απαλείφονται με προβολή τα γνωρίσματα της </a:t>
            </a:r>
            <a:r>
              <a:rPr lang="en-GB" altLang="el-GR" sz="2400" dirty="0">
                <a:cs typeface="Times New Roman" pitchFamily="18" charset="0"/>
              </a:rPr>
              <a:t>SPJ</a:t>
            </a:r>
            <a:r>
              <a:rPr lang="el-GR" altLang="el-GR" sz="2400" dirty="0">
                <a:cs typeface="Times New Roman" pitchFamily="18" charset="0"/>
              </a:rPr>
              <a:t> (</a:t>
            </a:r>
            <a:r>
              <a:rPr lang="en-GB" altLang="el-GR" sz="2400" dirty="0">
                <a:cs typeface="Times New Roman" pitchFamily="18" charset="0"/>
              </a:rPr>
              <a:t>SPJ</a:t>
            </a:r>
            <a:r>
              <a:rPr lang="el-GR" altLang="el-GR" sz="2400" dirty="0">
                <a:cs typeface="Times New Roman" pitchFamily="18" charset="0"/>
              </a:rPr>
              <a:t>.</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SPJ</a:t>
            </a:r>
            <a:r>
              <a:rPr lang="el-GR" altLang="el-GR" sz="2400" dirty="0">
                <a:cs typeface="Times New Roman" pitchFamily="18" charset="0"/>
              </a:rPr>
              <a:t>.</a:t>
            </a:r>
            <a:r>
              <a:rPr lang="en-GB" altLang="el-GR" sz="2400" dirty="0">
                <a:cs typeface="Times New Roman" pitchFamily="18" charset="0"/>
              </a:rPr>
              <a:t>P</a:t>
            </a:r>
            <a:r>
              <a:rPr lang="el-GR" altLang="el-GR" sz="2400" dirty="0">
                <a:cs typeface="Times New Roman" pitchFamily="18" charset="0"/>
              </a:rPr>
              <a:t>#, </a:t>
            </a:r>
            <a:r>
              <a:rPr lang="en-GB" altLang="el-GR" sz="2400" dirty="0">
                <a:cs typeface="Times New Roman" pitchFamily="18" charset="0"/>
              </a:rPr>
              <a:t>SPJ</a:t>
            </a:r>
            <a:r>
              <a:rPr lang="el-GR" altLang="el-GR" sz="2400" dirty="0">
                <a:cs typeface="Times New Roman" pitchFamily="18" charset="0"/>
              </a:rPr>
              <a:t>.</a:t>
            </a:r>
            <a:r>
              <a:rPr lang="en-GB" altLang="el-GR" sz="2400" dirty="0">
                <a:cs typeface="Times New Roman" pitchFamily="18" charset="0"/>
              </a:rPr>
              <a:t>J</a:t>
            </a:r>
            <a:r>
              <a:rPr lang="el-GR" altLang="el-GR" sz="2400" dirty="0">
                <a:cs typeface="Times New Roman" pitchFamily="18" charset="0"/>
              </a:rPr>
              <a:t>#, </a:t>
            </a:r>
            <a:r>
              <a:rPr lang="en-GB" altLang="el-GR" sz="2400" dirty="0">
                <a:cs typeface="Times New Roman" pitchFamily="18" charset="0"/>
              </a:rPr>
              <a:t>SPJ</a:t>
            </a:r>
            <a:r>
              <a:rPr lang="el-GR" altLang="el-GR" sz="2400" dirty="0">
                <a:cs typeface="Times New Roman" pitchFamily="18" charset="0"/>
              </a:rPr>
              <a:t>.</a:t>
            </a:r>
            <a:r>
              <a:rPr lang="en-GB" altLang="el-GR" sz="2400" dirty="0">
                <a:cs typeface="Times New Roman" pitchFamily="18" charset="0"/>
              </a:rPr>
              <a:t>QTY</a:t>
            </a:r>
            <a:r>
              <a:rPr lang="el-GR" altLang="el-GR" sz="2400" dirty="0">
                <a:cs typeface="Times New Roman" pitchFamily="18" charset="0"/>
              </a:rPr>
              <a:t>). </a:t>
            </a:r>
            <a:endParaRPr lang="el-GR" altLang="el-GR" sz="2400" dirty="0"/>
          </a:p>
        </p:txBody>
      </p:sp>
      <p:sp>
        <p:nvSpPr>
          <p:cNvPr id="8" name="Rectangle 1026"/>
          <p:cNvSpPr>
            <a:spLocks noChangeArrowheads="1"/>
          </p:cNvSpPr>
          <p:nvPr/>
        </p:nvSpPr>
        <p:spPr bwMode="auto">
          <a:xfrm>
            <a:off x="520921" y="3861048"/>
            <a:ext cx="1818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l-GR" altLang="el-GR" sz="2400" dirty="0">
                <a:solidFill>
                  <a:schemeClr val="folHlink"/>
                </a:solidFill>
                <a:cs typeface="Times New Roman" pitchFamily="18" charset="0"/>
              </a:rPr>
              <a:t>Αποτέλεσμα:</a:t>
            </a:r>
          </a:p>
        </p:txBody>
      </p:sp>
      <p:graphicFrame>
        <p:nvGraphicFramePr>
          <p:cNvPr id="9" name="Object 1027" descr="."/>
          <p:cNvGraphicFramePr>
            <a:graphicFrameLocks noChangeAspect="1"/>
          </p:cNvGraphicFramePr>
          <p:nvPr>
            <p:extLst>
              <p:ext uri="{D42A27DB-BD31-4B8C-83A1-F6EECF244321}">
                <p14:modId xmlns:p14="http://schemas.microsoft.com/office/powerpoint/2010/main" val="812629151"/>
              </p:ext>
            </p:extLst>
          </p:nvPr>
        </p:nvGraphicFramePr>
        <p:xfrm>
          <a:off x="251520" y="4365104"/>
          <a:ext cx="8808656" cy="8568952"/>
        </p:xfrm>
        <a:graphic>
          <a:graphicData uri="http://schemas.openxmlformats.org/presentationml/2006/ole">
            <mc:AlternateContent xmlns:mc="http://schemas.openxmlformats.org/markup-compatibility/2006">
              <mc:Choice xmlns:v="urn:schemas-microsoft-com:vml" Requires="v">
                <p:oleObj spid="_x0000_s11293" name="Document" r:id="rId5" imgW="7409880" imgH="7483320" progId="Word.Document.8">
                  <p:embed/>
                </p:oleObj>
              </mc:Choice>
              <mc:Fallback>
                <p:oleObj name="Document" r:id="rId5" imgW="7409880" imgH="74833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365104"/>
                        <a:ext cx="8808656" cy="8568952"/>
                      </a:xfrm>
                      <a:prstGeom prst="rect">
                        <a:avLst/>
                      </a:prstGeom>
                      <a:noFill/>
                      <a:ln>
                        <a:noFill/>
                      </a:ln>
                      <a:effectLst/>
                    </p:spPr>
                  </p:pic>
                </p:oleObj>
              </mc:Fallback>
            </mc:AlternateContent>
          </a:graphicData>
        </a:graphic>
      </p:graphicFrame>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2"/>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r>
              <a:rPr lang="el-GR" altLang="el-GR" dirty="0" smtClean="0"/>
              <a:t>Παράδειγμα (7 </a:t>
            </a:r>
            <a:r>
              <a:rPr lang="el-GR" altLang="el-GR" dirty="0"/>
              <a:t>από 10</a:t>
            </a:r>
            <a:r>
              <a:rPr lang="el-GR" altLang="el-GR" dirty="0" smtClean="0"/>
              <a:t>)</a:t>
            </a:r>
            <a:endParaRPr lang="el-GR" dirty="0"/>
          </a:p>
        </p:txBody>
      </p:sp>
      <p:sp>
        <p:nvSpPr>
          <p:cNvPr id="8" name="Rectangle 2" descr=" 2. FOR ALL PX, Γίνεται διαίρεση με τη σχέση P.&#10; &#10;Αποτέλεσμα:&#10;"/>
          <p:cNvSpPr>
            <a:spLocks noChangeArrowheads="1"/>
          </p:cNvSpPr>
          <p:nvPr/>
        </p:nvSpPr>
        <p:spPr bwMode="auto">
          <a:xfrm>
            <a:off x="467544" y="1143000"/>
            <a:ext cx="82089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a:solidFill>
                  <a:schemeClr val="tx1"/>
                </a:solidFill>
                <a:cs typeface="Times New Roman" pitchFamily="18" charset="0"/>
              </a:rPr>
              <a:t> </a:t>
            </a:r>
            <a:r>
              <a:rPr lang="el-GR" altLang="el-GR" sz="2400" b="1" dirty="0" smtClean="0">
                <a:solidFill>
                  <a:schemeClr val="tx1"/>
                </a:solidFill>
                <a:cs typeface="Times New Roman" pitchFamily="18" charset="0"/>
              </a:rPr>
              <a:t>2</a:t>
            </a:r>
            <a:r>
              <a:rPr lang="el-GR" altLang="el-GR" sz="2400" b="1" dirty="0">
                <a:solidFill>
                  <a:schemeClr val="tx1"/>
                </a:solidFill>
                <a:cs typeface="Times New Roman" pitchFamily="18" charset="0"/>
              </a:rPr>
              <a:t>. (</a:t>
            </a:r>
            <a:r>
              <a:rPr lang="en-GB" altLang="el-GR" sz="2400" b="1" dirty="0">
                <a:solidFill>
                  <a:schemeClr val="tx1"/>
                </a:solidFill>
                <a:cs typeface="Times New Roman" pitchFamily="18" charset="0"/>
              </a:rPr>
              <a:t>FORALL</a:t>
            </a:r>
            <a:r>
              <a:rPr lang="el-GR" altLang="el-GR" sz="2400" b="1" dirty="0">
                <a:solidFill>
                  <a:schemeClr val="tx1"/>
                </a:solidFill>
                <a:cs typeface="Times New Roman" pitchFamily="18" charset="0"/>
              </a:rPr>
              <a:t> </a:t>
            </a:r>
            <a:r>
              <a:rPr lang="en-GB" altLang="el-GR" sz="2400" b="1" dirty="0">
                <a:solidFill>
                  <a:schemeClr val="tx1"/>
                </a:solidFill>
                <a:cs typeface="Times New Roman" pitchFamily="18" charset="0"/>
              </a:rPr>
              <a:t>PX</a:t>
            </a:r>
            <a:r>
              <a:rPr lang="el-GR" altLang="el-GR" sz="2400" b="1" dirty="0">
                <a:solidFill>
                  <a:schemeClr val="tx1"/>
                </a:solidFill>
                <a:cs typeface="Times New Roman" pitchFamily="18" charset="0"/>
              </a:rPr>
              <a:t>) </a:t>
            </a:r>
            <a:r>
              <a:rPr lang="el-GR" altLang="el-GR" sz="2400" dirty="0">
                <a:solidFill>
                  <a:schemeClr val="tx1"/>
                </a:solidFill>
                <a:cs typeface="Times New Roman" pitchFamily="18" charset="0"/>
              </a:rPr>
              <a:t>Γίνεται διαίρεση με τη σχέση </a:t>
            </a:r>
            <a:r>
              <a:rPr lang="en-GB" altLang="el-GR" sz="2400" dirty="0">
                <a:solidFill>
                  <a:schemeClr val="tx1"/>
                </a:solidFill>
                <a:cs typeface="Times New Roman" pitchFamily="18" charset="0"/>
              </a:rPr>
              <a:t>P</a:t>
            </a:r>
            <a:r>
              <a:rPr lang="el-GR" altLang="el-GR" sz="2400" dirty="0" smtClean="0">
                <a:solidFill>
                  <a:schemeClr val="tx1"/>
                </a:solidFill>
                <a:cs typeface="Times New Roman" pitchFamily="18" charset="0"/>
              </a:rPr>
              <a:t>.</a:t>
            </a:r>
          </a:p>
          <a:p>
            <a:pPr algn="just"/>
            <a:r>
              <a:rPr lang="el-GR" altLang="el-GR" sz="2400" dirty="0" smtClean="0">
                <a:solidFill>
                  <a:schemeClr val="tx1"/>
                </a:solidFill>
                <a:cs typeface="Times New Roman" pitchFamily="18" charset="0"/>
              </a:rPr>
              <a:t> </a:t>
            </a:r>
            <a:endParaRPr lang="el-GR" altLang="el-GR" sz="2400" dirty="0">
              <a:solidFill>
                <a:schemeClr val="tx1"/>
              </a:solidFill>
            </a:endParaRPr>
          </a:p>
          <a:p>
            <a:pPr algn="just" eaLnBrk="0" hangingPunct="0"/>
            <a:r>
              <a:rPr lang="el-GR" altLang="el-GR" sz="2400" dirty="0">
                <a:solidFill>
                  <a:schemeClr val="folHlink"/>
                </a:solidFill>
                <a:cs typeface="Times New Roman" pitchFamily="18" charset="0"/>
              </a:rPr>
              <a:t>Αποτέλεσμα</a:t>
            </a:r>
            <a:r>
              <a:rPr lang="el-GR" altLang="el-GR" sz="2400" dirty="0" smtClean="0">
                <a:solidFill>
                  <a:schemeClr val="folHlink"/>
                </a:solidFill>
                <a:cs typeface="Times New Roman" pitchFamily="18" charset="0"/>
              </a:rPr>
              <a:t>:</a:t>
            </a:r>
            <a:endParaRPr lang="el-GR" altLang="el-GR" sz="2400" dirty="0">
              <a:solidFill>
                <a:schemeClr val="folHlink"/>
              </a:solidFill>
              <a:cs typeface="Times New Roman" pitchFamily="18" charset="0"/>
            </a:endParaRPr>
          </a:p>
        </p:txBody>
      </p:sp>
      <p:graphicFrame>
        <p:nvGraphicFramePr>
          <p:cNvPr id="9" name="Object 49" descr="."/>
          <p:cNvGraphicFramePr>
            <a:graphicFrameLocks noChangeAspect="1"/>
          </p:cNvGraphicFramePr>
          <p:nvPr>
            <p:extLst>
              <p:ext uri="{D42A27DB-BD31-4B8C-83A1-F6EECF244321}">
                <p14:modId xmlns:p14="http://schemas.microsoft.com/office/powerpoint/2010/main" val="2491970582"/>
              </p:ext>
            </p:extLst>
          </p:nvPr>
        </p:nvGraphicFramePr>
        <p:xfrm>
          <a:off x="1570037" y="2503437"/>
          <a:ext cx="6232525" cy="4525963"/>
        </p:xfrm>
        <a:graphic>
          <a:graphicData uri="http://schemas.openxmlformats.org/presentationml/2006/ole">
            <mc:AlternateContent xmlns:mc="http://schemas.openxmlformats.org/markup-compatibility/2006">
              <mc:Choice xmlns:v="urn:schemas-microsoft-com:vml" Requires="v">
                <p:oleObj spid="_x0000_s12342" name="Document" r:id="rId5" imgW="6236280" imgH="4542120" progId="Word.Document.8">
                  <p:embed/>
                </p:oleObj>
              </mc:Choice>
              <mc:Fallback>
                <p:oleObj name="Document" r:id="rId5" imgW="6236280" imgH="4542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037" y="2503437"/>
                        <a:ext cx="6232525"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descr="3. EXISTS JX,&#10;Απαλείφονται με προβολή τα γνωρίσματα της J,&#10;J τελεία J#, J τελεία J NAME, J τελεία CITY. &#10;&#10;Αποτέλεσμα: &#10;&#10;"/>
          <p:cNvSpPr>
            <a:spLocks noChangeArrowheads="1"/>
          </p:cNvSpPr>
          <p:nvPr>
            <p:custDataLst>
              <p:tags r:id="rId3"/>
            </p:custDataLst>
          </p:nvPr>
        </p:nvSpPr>
        <p:spPr bwMode="auto">
          <a:xfrm>
            <a:off x="467544" y="3514169"/>
            <a:ext cx="82089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altLang="el-GR" sz="2400" b="1" dirty="0">
                <a:solidFill>
                  <a:schemeClr val="tx1"/>
                </a:solidFill>
                <a:cs typeface="Times New Roman" pitchFamily="18" charset="0"/>
              </a:rPr>
              <a:t>3. (EXISTS JX) </a:t>
            </a:r>
            <a:endParaRPr lang="el-GR" altLang="el-GR" sz="2400" b="1" dirty="0">
              <a:solidFill>
                <a:schemeClr val="tx1"/>
              </a:solidFill>
            </a:endParaRPr>
          </a:p>
          <a:p>
            <a:pPr algn="l"/>
            <a:r>
              <a:rPr lang="en-GB" altLang="el-GR" sz="2400" dirty="0">
                <a:solidFill>
                  <a:schemeClr val="tx1"/>
                </a:solidFill>
                <a:cs typeface="Times New Roman" pitchFamily="18" charset="0"/>
              </a:rPr>
              <a:t>Απα</a:t>
            </a:r>
            <a:r>
              <a:rPr lang="en-GB" altLang="el-GR" sz="2400" dirty="0" err="1">
                <a:solidFill>
                  <a:schemeClr val="tx1"/>
                </a:solidFill>
                <a:cs typeface="Times New Roman" pitchFamily="18" charset="0"/>
              </a:rPr>
              <a:t>λείφοντ</a:t>
            </a:r>
            <a:r>
              <a:rPr lang="en-GB" altLang="el-GR" sz="2400" dirty="0">
                <a:solidFill>
                  <a:schemeClr val="tx1"/>
                </a:solidFill>
                <a:cs typeface="Times New Roman" pitchFamily="18" charset="0"/>
              </a:rPr>
              <a:t>αι με προβολή τα γνωρίσματα της J (J.J#, J.JNAME, J.CITY). </a:t>
            </a:r>
            <a:endParaRPr lang="el-GR" altLang="el-GR" sz="2400" dirty="0">
              <a:solidFill>
                <a:schemeClr val="tx1"/>
              </a:solidFill>
            </a:endParaRPr>
          </a:p>
          <a:p>
            <a:pPr algn="l"/>
            <a:endParaRPr lang="el-GR" altLang="el-GR" sz="2400" b="1" dirty="0">
              <a:solidFill>
                <a:srgbClr val="7030A0"/>
              </a:solidFill>
            </a:endParaRPr>
          </a:p>
          <a:p>
            <a:pPr algn="l"/>
            <a:r>
              <a:rPr lang="en-GB" altLang="el-GR" sz="2400" dirty="0">
                <a:solidFill>
                  <a:srgbClr val="7030A0"/>
                </a:solidFill>
                <a:cs typeface="Times New Roman" pitchFamily="18" charset="0"/>
              </a:rPr>
              <a:t>Απ</a:t>
            </a:r>
            <a:r>
              <a:rPr lang="en-GB" altLang="el-GR" sz="2400" dirty="0" err="1">
                <a:solidFill>
                  <a:srgbClr val="7030A0"/>
                </a:solidFill>
                <a:cs typeface="Times New Roman" pitchFamily="18" charset="0"/>
              </a:rPr>
              <a:t>οτέλεσμ</a:t>
            </a:r>
            <a:r>
              <a:rPr lang="en-GB" altLang="el-GR" sz="2400" dirty="0">
                <a:solidFill>
                  <a:srgbClr val="7030A0"/>
                </a:solidFill>
                <a:cs typeface="Times New Roman" pitchFamily="18" charset="0"/>
              </a:rPr>
              <a:t>α:</a:t>
            </a:r>
            <a:r>
              <a:rPr lang="en-GB" altLang="el-GR" sz="2400" dirty="0">
                <a:solidFill>
                  <a:srgbClr val="7030A0"/>
                </a:solidFill>
              </a:rPr>
              <a:t> </a:t>
            </a:r>
            <a:endParaRPr lang="el-GR" altLang="el-GR" sz="2400" dirty="0">
              <a:solidFill>
                <a:srgbClr val="7030A0"/>
              </a:solidFill>
            </a:endParaRPr>
          </a:p>
          <a:p>
            <a:pPr algn="l"/>
            <a:endParaRPr lang="en-GB" altLang="el-GR" sz="2400" b="1" dirty="0">
              <a:solidFill>
                <a:schemeClr val="tx1"/>
              </a:solidFill>
            </a:endParaRPr>
          </a:p>
        </p:txBody>
      </p:sp>
      <p:graphicFrame>
        <p:nvGraphicFramePr>
          <p:cNvPr id="11" name="Object 3" descr="."/>
          <p:cNvGraphicFramePr>
            <a:graphicFrameLocks noChangeAspect="1"/>
          </p:cNvGraphicFramePr>
          <p:nvPr>
            <p:extLst>
              <p:ext uri="{D42A27DB-BD31-4B8C-83A1-F6EECF244321}">
                <p14:modId xmlns:p14="http://schemas.microsoft.com/office/powerpoint/2010/main" val="2524092786"/>
              </p:ext>
            </p:extLst>
          </p:nvPr>
        </p:nvGraphicFramePr>
        <p:xfrm>
          <a:off x="1690566" y="5453161"/>
          <a:ext cx="5741561" cy="4600575"/>
        </p:xfrm>
        <a:graphic>
          <a:graphicData uri="http://schemas.openxmlformats.org/presentationml/2006/ole">
            <mc:AlternateContent xmlns:mc="http://schemas.openxmlformats.org/markup-compatibility/2006">
              <mc:Choice xmlns:v="urn:schemas-microsoft-com:vml" Requires="v">
                <p:oleObj spid="_x0000_s12343" name="Document" r:id="rId7" imgW="6236280" imgH="4600440" progId="Word.Document.8">
                  <p:embed/>
                </p:oleObj>
              </mc:Choice>
              <mc:Fallback>
                <p:oleObj name="Document" r:id="rId7" imgW="6236280" imgH="460044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566" y="5453161"/>
                        <a:ext cx="5741561" cy="4600575"/>
                      </a:xfrm>
                      <a:prstGeom prst="rect">
                        <a:avLst/>
                      </a:prstGeom>
                      <a:noFill/>
                      <a:ln>
                        <a:noFill/>
                      </a:ln>
                      <a:effectLst/>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2"/>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296144"/>
          </a:xfrm>
        </p:spPr>
        <p:txBody>
          <a:bodyPr>
            <a:noAutofit/>
          </a:bodyPr>
          <a:lstStyle/>
          <a:p>
            <a:pPr eaLnBrk="0" hangingPunct="0">
              <a:tabLst>
                <a:tab pos="457200" algn="l"/>
                <a:tab pos="1584325" algn="l"/>
              </a:tabLst>
            </a:pPr>
            <a:r>
              <a:rPr lang="el-GR" altLang="el-GR" sz="4000" dirty="0" smtClean="0"/>
              <a:t>Παράδειγμα (8 </a:t>
            </a:r>
            <a:r>
              <a:rPr lang="el-GR" altLang="el-GR" sz="4000" dirty="0"/>
              <a:t>από 10</a:t>
            </a:r>
            <a:r>
              <a:rPr lang="el-GR" altLang="el-GR" sz="4000" dirty="0" smtClean="0"/>
              <a:t>)</a:t>
            </a:r>
            <a:endParaRPr lang="el-GR" sz="4000" dirty="0">
              <a:latin typeface="+mn-lt"/>
              <a:cs typeface="Times New Roman" pitchFamily="18" charset="0"/>
            </a:endParaRPr>
          </a:p>
        </p:txBody>
      </p:sp>
      <p:sp>
        <p:nvSpPr>
          <p:cNvPr id="6" name="Rectangle 2" descr="Βήμα 5:&#10;Προβάλλεται το αποτέλεσμα του Βήματος 4, σύμφωνα με τους προσδιορισμούς της λίστας των ζητούμενων στοιχείων. Στο παράδειγμά μας η λίστα των ζητούμενων στοιχείων είναι:&#10;SX τελεία S NAME, SX τελεία CITY.&#10; &#10;Επομένως, το τελικό αποτέλεσμα είναι:&#10;"/>
          <p:cNvSpPr>
            <a:spLocks noChangeArrowheads="1"/>
          </p:cNvSpPr>
          <p:nvPr/>
        </p:nvSpPr>
        <p:spPr bwMode="auto">
          <a:xfrm>
            <a:off x="467544" y="1124744"/>
            <a:ext cx="829545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b="1" dirty="0">
                <a:solidFill>
                  <a:srgbClr val="7030A0"/>
                </a:solidFill>
                <a:cs typeface="Times New Roman" pitchFamily="18" charset="0"/>
              </a:rPr>
              <a:t>Βήμα</a:t>
            </a:r>
            <a:r>
              <a:rPr lang="en-GB" altLang="el-GR" sz="2400" b="1" dirty="0">
                <a:solidFill>
                  <a:srgbClr val="7030A0"/>
                </a:solidFill>
                <a:cs typeface="Times New Roman" pitchFamily="18" charset="0"/>
              </a:rPr>
              <a:t> 5</a:t>
            </a:r>
            <a:r>
              <a:rPr lang="en-GB" altLang="el-GR" sz="2400" dirty="0">
                <a:solidFill>
                  <a:srgbClr val="7030A0"/>
                </a:solidFill>
                <a:cs typeface="Times New Roman" pitchFamily="18" charset="0"/>
              </a:rPr>
              <a:t>:</a:t>
            </a:r>
            <a:endParaRPr lang="el-GR" altLang="el-GR" sz="2400" dirty="0">
              <a:solidFill>
                <a:srgbClr val="7030A0"/>
              </a:solidFill>
              <a:cs typeface="Times New Roman" pitchFamily="18" charset="0"/>
            </a:endParaRPr>
          </a:p>
          <a:p>
            <a:pPr algn="just" eaLnBrk="0" hangingPunct="0"/>
            <a:r>
              <a:rPr lang="el-GR" altLang="el-GR" sz="2400" dirty="0">
                <a:solidFill>
                  <a:schemeClr val="tx1"/>
                </a:solidFill>
                <a:cs typeface="Times New Roman" pitchFamily="18" charset="0"/>
              </a:rPr>
              <a:t>Προβάλλεται το αποτέλεσμα του Βήματος 4, σύμφωνα με τους προσδιορισμούς της λίστας των ζητούμενων στοιχείων. Στο παράδειγμά μας η λίστα των ζητούμενων στοιχείων είναι:</a:t>
            </a:r>
          </a:p>
          <a:p>
            <a:pPr algn="just" eaLnBrk="0" hangingPunct="0"/>
            <a:r>
              <a:rPr lang="en-GB" altLang="el-GR" sz="2400" dirty="0">
                <a:solidFill>
                  <a:schemeClr val="tx1"/>
                </a:solidFill>
                <a:cs typeface="Times New Roman" pitchFamily="18" charset="0"/>
              </a:rPr>
              <a:t>SX.SNAME, SX.CITY</a:t>
            </a:r>
          </a:p>
          <a:p>
            <a:pPr algn="just" eaLnBrk="0" hangingPunct="0"/>
            <a:r>
              <a:rPr lang="en-GB" altLang="el-GR" sz="2400" dirty="0">
                <a:solidFill>
                  <a:schemeClr val="tx1"/>
                </a:solidFill>
                <a:cs typeface="Times New Roman" pitchFamily="18" charset="0"/>
              </a:rPr>
              <a:t> </a:t>
            </a:r>
          </a:p>
          <a:p>
            <a:pPr algn="just" eaLnBrk="0" hangingPunct="0"/>
            <a:r>
              <a:rPr lang="el-GR" altLang="el-GR" sz="2400" dirty="0">
                <a:solidFill>
                  <a:schemeClr val="tx1"/>
                </a:solidFill>
                <a:cs typeface="Times New Roman" pitchFamily="18" charset="0"/>
              </a:rPr>
              <a:t>Επομένως, το τελικό αποτέλεσμα είναι</a:t>
            </a:r>
            <a:r>
              <a:rPr lang="el-GR" altLang="el-GR" sz="2400" dirty="0" smtClean="0">
                <a:solidFill>
                  <a:schemeClr val="tx1"/>
                </a:solidFill>
                <a:cs typeface="Times New Roman" pitchFamily="18" charset="0"/>
              </a:rPr>
              <a:t>:</a:t>
            </a:r>
            <a:endParaRPr lang="en-GB" altLang="el-GR" sz="2400" dirty="0">
              <a:solidFill>
                <a:schemeClr val="tx1"/>
              </a:solidFill>
              <a:cs typeface="Times New Roman" pitchFamily="18" charset="0"/>
            </a:endParaRPr>
          </a:p>
        </p:txBody>
      </p:sp>
      <p:graphicFrame>
        <p:nvGraphicFramePr>
          <p:cNvPr id="9" name="Object 3" descr="."/>
          <p:cNvGraphicFramePr>
            <a:graphicFrameLocks noChangeAspect="1"/>
          </p:cNvGraphicFramePr>
          <p:nvPr>
            <p:extLst>
              <p:ext uri="{D42A27DB-BD31-4B8C-83A1-F6EECF244321}">
                <p14:modId xmlns:p14="http://schemas.microsoft.com/office/powerpoint/2010/main" val="1329843897"/>
              </p:ext>
            </p:extLst>
          </p:nvPr>
        </p:nvGraphicFramePr>
        <p:xfrm>
          <a:off x="1524000" y="3941082"/>
          <a:ext cx="6235700" cy="4541838"/>
        </p:xfrm>
        <a:graphic>
          <a:graphicData uri="http://schemas.openxmlformats.org/presentationml/2006/ole">
            <mc:AlternateContent xmlns:mc="http://schemas.openxmlformats.org/markup-compatibility/2006">
              <mc:Choice xmlns:v="urn:schemas-microsoft-com:vml" Requires="v">
                <p:oleObj spid="_x0000_s13339" name="Document" r:id="rId4" imgW="6236280" imgH="4542120" progId="Word.Document.8">
                  <p:embed/>
                </p:oleObj>
              </mc:Choice>
              <mc:Fallback>
                <p:oleObj name="Document" r:id="rId4" imgW="6236280" imgH="4542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41082"/>
                        <a:ext cx="6235700" cy="454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p:cNvSpPr>
            <a:spLocks noChangeArrowheads="1"/>
          </p:cNvSpPr>
          <p:nvPr/>
        </p:nvSpPr>
        <p:spPr bwMode="auto">
          <a:xfrm>
            <a:off x="538572" y="4941168"/>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400" b="1" dirty="0" smtClean="0">
                <a:solidFill>
                  <a:srgbClr val="7030A0"/>
                </a:solidFill>
                <a:cs typeface="Times New Roman" pitchFamily="18" charset="0"/>
              </a:rPr>
              <a:t>Επομένως, προκύπτει ότι η αρχική παράσταση του λογισμού είναι εννοιολογικά ισοδύναμη με μια ορισμένη αλγεβρική παράσταση με ένθετες </a:t>
            </a:r>
            <a:r>
              <a:rPr lang="el-GR" altLang="el-GR" sz="2400" b="1" dirty="0" err="1" smtClean="0">
                <a:solidFill>
                  <a:srgbClr val="7030A0"/>
                </a:solidFill>
                <a:cs typeface="Times New Roman" pitchFamily="18" charset="0"/>
              </a:rPr>
              <a:t>υποπαραστάσεις</a:t>
            </a:r>
            <a:r>
              <a:rPr lang="el-GR" altLang="el-GR" sz="2400" b="1" dirty="0" smtClean="0">
                <a:solidFill>
                  <a:srgbClr val="7030A0"/>
                </a:solidFill>
                <a:cs typeface="Times New Roman" pitchFamily="18" charset="0"/>
              </a:rPr>
              <a:t>.</a:t>
            </a:r>
            <a:endParaRPr lang="el-GR" altLang="el-GR" sz="2400" b="1" dirty="0">
              <a:solidFill>
                <a:srgbClr val="7030A0"/>
              </a:solidFill>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2"/>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Παράδειγμα (9 </a:t>
            </a:r>
            <a:r>
              <a:rPr lang="el-GR" altLang="el-GR" dirty="0"/>
              <a:t>από 10</a:t>
            </a:r>
            <a:r>
              <a:rPr lang="el-GR" altLang="el-GR" dirty="0" smtClean="0"/>
              <a:t>)</a:t>
            </a:r>
            <a:endParaRPr lang="el-GR" dirty="0">
              <a:cs typeface="Times New Roman" pitchFamily="18" charset="0"/>
            </a:endParaRPr>
          </a:p>
        </p:txBody>
      </p:sp>
      <p:sp>
        <p:nvSpPr>
          <p:cNvPr id="6" name="Rectangle 4"/>
          <p:cNvSpPr txBox="1">
            <a:spLocks noChangeArrowheads="1"/>
          </p:cNvSpPr>
          <p:nvPr>
            <p:custDataLst>
              <p:tags r:id="rId2"/>
            </p:custDataLst>
          </p:nvPr>
        </p:nvSpPr>
        <p:spPr>
          <a:xfrm>
            <a:off x="467545" y="2132856"/>
            <a:ext cx="828092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smtClean="0">
                <a:cs typeface="Times New Roman" pitchFamily="18" charset="0"/>
              </a:rPr>
              <a:t>Οι οκτώ αλγεβρικοί τελεστές του </a:t>
            </a:r>
            <a:r>
              <a:rPr lang="en-US" altLang="el-GR" sz="2400" dirty="0" err="1" smtClean="0">
                <a:cs typeface="Times New Roman" pitchFamily="18" charset="0"/>
              </a:rPr>
              <a:t>Codd</a:t>
            </a:r>
            <a:r>
              <a:rPr lang="el-GR" altLang="el-GR" sz="2400" dirty="0" smtClean="0">
                <a:cs typeface="Times New Roman" pitchFamily="18" charset="0"/>
              </a:rPr>
              <a:t> αποτελούν επίσης ένα μέτρο σύγκρισης με το οποίο μπορεί να μετρηθεί η εκφραστική δύναμη οποιασδήποτε δεδομένης γλώσσας βάσεων δεδομένων.</a:t>
            </a:r>
          </a:p>
          <a:p>
            <a:pPr marL="0" indent="0" algn="just" eaLnBrk="0" hangingPunct="0">
              <a:buNone/>
            </a:pPr>
            <a:r>
              <a:rPr lang="el-GR" altLang="el-GR" sz="2400" dirty="0" smtClean="0"/>
              <a:t>1. </a:t>
            </a:r>
            <a:r>
              <a:rPr lang="el-GR" altLang="el-GR" sz="2400" dirty="0" smtClean="0">
                <a:cs typeface="Times New Roman" pitchFamily="18" charset="0"/>
              </a:rPr>
              <a:t>Μια γλώσσα χαρακτηρίζεται σχεσιακά πλήρης αν είναι τουλάχιστον εξίσου ισχυρή με τον σχεσιακό λογισμό. Η σχεσιακή πληρότητα μπορεί να θεωρηθεί ένα βασικό μέτρο για την εκφραστική δύναμη των γλωσσών βάσεων δεδομένων γενικά.</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altLang="el-GR" dirty="0" smtClean="0"/>
              <a:t>Παράδειγμα (10 </a:t>
            </a:r>
            <a:r>
              <a:rPr lang="el-GR" altLang="el-GR" dirty="0"/>
              <a:t>από </a:t>
            </a:r>
            <a:r>
              <a:rPr lang="el-GR" altLang="el-GR" dirty="0" smtClean="0"/>
              <a:t>10)</a:t>
            </a:r>
            <a:endParaRPr lang="el-GR" dirty="0">
              <a:cs typeface="Times New Roman" pitchFamily="18" charset="0"/>
            </a:endParaRPr>
          </a:p>
        </p:txBody>
      </p:sp>
      <p:sp>
        <p:nvSpPr>
          <p:cNvPr id="2" name="Ορθογώνιο 1"/>
          <p:cNvSpPr/>
          <p:nvPr/>
        </p:nvSpPr>
        <p:spPr>
          <a:xfrm>
            <a:off x="467544" y="2200796"/>
            <a:ext cx="8280920" cy="2308324"/>
          </a:xfrm>
          <a:prstGeom prst="rect">
            <a:avLst/>
          </a:prstGeom>
        </p:spPr>
        <p:txBody>
          <a:bodyPr wrap="square">
            <a:spAutoFit/>
          </a:bodyPr>
          <a:lstStyle/>
          <a:p>
            <a:pPr algn="just" eaLnBrk="0" hangingPunct="0"/>
            <a:r>
              <a:rPr lang="el-GR" altLang="el-GR" sz="2400" dirty="0" smtClean="0"/>
              <a:t>2.  </a:t>
            </a:r>
            <a:r>
              <a:rPr lang="el-GR" altLang="el-GR" sz="2400" dirty="0" smtClean="0">
                <a:cs typeface="Times New Roman" pitchFamily="18" charset="0"/>
              </a:rPr>
              <a:t>Αφού η άλγεβρα είναι σχεσιακά πλήρης, προκύπτει ότι, για να αποδείξουμε ότι μια οποιαδήποτε γλώσσα </a:t>
            </a:r>
            <a:r>
              <a:rPr lang="en-US" altLang="el-GR" sz="2400" dirty="0" smtClean="0">
                <a:cs typeface="Times New Roman" pitchFamily="18" charset="0"/>
              </a:rPr>
              <a:t>L</a:t>
            </a:r>
            <a:r>
              <a:rPr lang="el-GR" altLang="el-GR" sz="2400" dirty="0" smtClean="0">
                <a:cs typeface="Times New Roman" pitchFamily="18" charset="0"/>
              </a:rPr>
              <a:t> είναι επίσης πλήρης, αρκεί να αποδείξουμε (α) ότι η </a:t>
            </a:r>
            <a:r>
              <a:rPr lang="en-US" altLang="el-GR" sz="2400" dirty="0" smtClean="0">
                <a:cs typeface="Times New Roman" pitchFamily="18" charset="0"/>
              </a:rPr>
              <a:t>L</a:t>
            </a:r>
            <a:r>
              <a:rPr lang="el-GR" altLang="el-GR" sz="2400" dirty="0" smtClean="0">
                <a:cs typeface="Times New Roman" pitchFamily="18" charset="0"/>
              </a:rPr>
              <a:t> περιλαμβάνει ανάλογες πράξεις για την κάθε μια από τις οκτώ αλγεβρικές πράξεις, και (β) ότι οι </a:t>
            </a:r>
            <a:r>
              <a:rPr lang="el-GR" altLang="el-GR" sz="2400" dirty="0" err="1" smtClean="0">
                <a:cs typeface="Times New Roman" pitchFamily="18" charset="0"/>
              </a:rPr>
              <a:t>τελεστέοι</a:t>
            </a:r>
            <a:r>
              <a:rPr lang="el-GR" altLang="el-GR" sz="2400" dirty="0" smtClean="0">
                <a:cs typeface="Times New Roman" pitchFamily="18" charset="0"/>
              </a:rPr>
              <a:t> οποιασδήποτε πράξης της </a:t>
            </a:r>
            <a:r>
              <a:rPr lang="en-US" altLang="el-GR" sz="2400" dirty="0" smtClean="0">
                <a:cs typeface="Times New Roman" pitchFamily="18" charset="0"/>
              </a:rPr>
              <a:t>L</a:t>
            </a:r>
            <a:r>
              <a:rPr lang="el-GR" altLang="el-GR" sz="2400" dirty="0" smtClean="0">
                <a:cs typeface="Times New Roman" pitchFamily="18" charset="0"/>
              </a:rPr>
              <a:t> μπορεί να είναι οποιεσδήποτε παραστάσεις της </a:t>
            </a:r>
            <a:r>
              <a:rPr lang="en-US" altLang="el-GR" sz="2400" dirty="0" smtClean="0">
                <a:cs typeface="Times New Roman" pitchFamily="18" charset="0"/>
              </a:rPr>
              <a:t>L</a:t>
            </a:r>
            <a:r>
              <a:rPr lang="el-GR" altLang="el-GR" sz="2400" dirty="0" smtClean="0">
                <a:cs typeface="Times New Roman" pitchFamily="18" charset="0"/>
              </a:rPr>
              <a:t>.</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37810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905619"/>
            <a:ext cx="8229600" cy="4043661"/>
          </a:xfrm>
        </p:spPr>
        <p:txBody>
          <a:bodyPr>
            <a:noAutofit/>
          </a:bodyPr>
          <a:lstStyle/>
          <a:p>
            <a:pPr marL="693738" lvl="1" indent="-457200">
              <a:buFont typeface="Wingdings" panose="05000000000000000000" pitchFamily="2" charset="2"/>
              <a:buChar char="§"/>
            </a:pPr>
            <a:r>
              <a:rPr lang="el-GR" altLang="el-GR" sz="3200" dirty="0" smtClean="0"/>
              <a:t>Ικανότητα διατύπωσης ερωτημάτων στον σχεσιακό λογισμό,</a:t>
            </a:r>
          </a:p>
          <a:p>
            <a:pPr marL="693738" lvl="1" indent="-457200">
              <a:buFont typeface="Wingdings" panose="05000000000000000000" pitchFamily="2" charset="2"/>
              <a:buChar char="§"/>
            </a:pPr>
            <a:r>
              <a:rPr lang="el-GR" altLang="el-GR" sz="3200" dirty="0" smtClean="0"/>
              <a:t>Κατανόηση της ισοδυναμίας της σχεσιακής άλγεβρας με τον σχεσιακό λογισμό.</a:t>
            </a:r>
          </a:p>
          <a:p>
            <a:pPr marL="693738" lvl="1" indent="-457200">
              <a:buFont typeface="Wingdings" panose="05000000000000000000" pitchFamily="2" charset="2"/>
              <a:buChar char="§"/>
            </a:pPr>
            <a:endParaRPr lang="el-GR" altLang="el-GR" sz="32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a:t>
            </a:r>
            <a:r>
              <a:rPr lang="el-GR" sz="1600" dirty="0" smtClean="0"/>
              <a:t>. </a:t>
            </a:r>
            <a:endParaRPr lang="el-GR" altLang="el-GR" sz="3200" dirty="0" smtClean="0"/>
          </a:p>
          <a:p>
            <a:pPr>
              <a:buFont typeface="Wingdings" panose="05000000000000000000"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00708" y="1700808"/>
            <a:ext cx="8208912" cy="2376264"/>
          </a:xfrm>
        </p:spPr>
        <p:txBody>
          <a:bodyPr>
            <a:noAutofit/>
          </a:bodyPr>
          <a:lstStyle/>
          <a:p>
            <a:pPr marL="652463" lvl="1" indent="-457200">
              <a:buFont typeface="Wingdings" panose="05000000000000000000" pitchFamily="2" charset="2"/>
              <a:buChar char="§"/>
            </a:pPr>
            <a:r>
              <a:rPr lang="el-GR" altLang="el-GR" sz="3600" dirty="0" smtClean="0">
                <a:hlinkClick r:id="rId4" action="ppaction://hlinksldjump"/>
              </a:rPr>
              <a:t>Παραδείγματα ερωτημάτων στον σχεσιακό </a:t>
            </a:r>
            <a:r>
              <a:rPr lang="el-GR" altLang="el-GR" sz="3600" dirty="0" smtClean="0">
                <a:hlinkClick r:id="rId4" action="ppaction://hlinksldjump"/>
              </a:rPr>
              <a:t>λογισμό</a:t>
            </a:r>
            <a:r>
              <a:rPr lang="en-US" altLang="el-GR" sz="3600" dirty="0" smtClean="0">
                <a:hlinkClick r:id="rId4" action="ppaction://hlinksldjump"/>
              </a:rPr>
              <a:t>,</a:t>
            </a:r>
            <a:endParaRPr lang="el-GR" altLang="el-GR" sz="3600" dirty="0" smtClean="0"/>
          </a:p>
          <a:p>
            <a:pPr marL="652463" lvl="1" indent="-457200">
              <a:buFont typeface="Wingdings" panose="05000000000000000000" pitchFamily="2" charset="2"/>
              <a:buChar char="§"/>
            </a:pPr>
            <a:r>
              <a:rPr lang="el-GR" altLang="el-GR" sz="3600" dirty="0" smtClean="0">
                <a:hlinkClick r:id="rId5" action="ppaction://hlinksldjump"/>
              </a:rPr>
              <a:t>Ισοδυναμία μεταξύ σχεσιακής άλγεβρας και σχεσιακού </a:t>
            </a:r>
            <a:r>
              <a:rPr lang="el-GR" altLang="el-GR" sz="3600" dirty="0" smtClean="0">
                <a:hlinkClick r:id="rId5" action="ppaction://hlinksldjump"/>
              </a:rPr>
              <a:t>λογισμού</a:t>
            </a:r>
            <a:r>
              <a:rPr lang="en-US" altLang="el-GR" sz="3600" dirty="0" smtClean="0">
                <a:hlinkClick r:id="rId5" action="ppaction://hlinksldjump"/>
              </a:rPr>
              <a:t>.</a:t>
            </a:r>
            <a:endParaRPr lang="el-GR" altLang="el-GR" sz="36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smtClean="0"/>
              <a:t>Παραδείγματα ερωτημάτων στον σχεσιακό λογισμό (1 από 7)</a:t>
            </a:r>
            <a:endParaRPr lang="el-GR" dirty="0"/>
          </a:p>
        </p:txBody>
      </p:sp>
      <p:sp>
        <p:nvSpPr>
          <p:cNvPr id="7" name="Rectangle 330" descr="Παραδείγματα:&#10;&#10;1. Να βρεθούν όλες οι λεπτομέρειες για όλα τα έργα.&#10;          JX,&#10;&#10;2. Να βρεθούν όλες οι λεπτομέρειες για όλα τα έργα του Λονδίνου. &#10;       JX WHERE JX τελεία CITY ίσο με London,&#10;&#10;3.  Να βρεθούν οι κωδικοί των προμηθευτών που εφοδιάζουν το έργο J1.&#10;        SPJX τελεία S#, WHERE SPJX τελεία J# ίσο με J1.&#10;"/>
          <p:cNvSpPr>
            <a:spLocks noChangeArrowheads="1"/>
          </p:cNvSpPr>
          <p:nvPr/>
        </p:nvSpPr>
        <p:spPr bwMode="auto">
          <a:xfrm>
            <a:off x="467544" y="1556792"/>
            <a:ext cx="821925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eaLnBrk="0" hangingPunct="0"/>
            <a:r>
              <a:rPr lang="el-GR" altLang="el-GR" sz="2400" b="1" u="sng" dirty="0">
                <a:solidFill>
                  <a:schemeClr val="accent1"/>
                </a:solidFill>
                <a:cs typeface="Times New Roman" pitchFamily="18" charset="0"/>
              </a:rPr>
              <a:t>Παραδείγματα</a:t>
            </a:r>
            <a:r>
              <a:rPr lang="el-GR" altLang="el-GR" sz="2400" b="1" dirty="0">
                <a:solidFill>
                  <a:schemeClr val="accent1"/>
                </a:solidFill>
                <a:cs typeface="Times New Roman" pitchFamily="18" charset="0"/>
              </a:rPr>
              <a:t>:</a:t>
            </a:r>
            <a:endParaRPr lang="el-GR" altLang="el-GR" sz="2400" b="1" dirty="0">
              <a:solidFill>
                <a:schemeClr val="accent1"/>
              </a:solidFill>
            </a:endParaRPr>
          </a:p>
          <a:p>
            <a:pPr algn="just" eaLnBrk="0" hangingPunct="0"/>
            <a:endParaRPr lang="el-GR" altLang="el-GR" sz="2400" b="1" dirty="0">
              <a:solidFill>
                <a:srgbClr val="FF9900"/>
              </a:solidFill>
            </a:endParaRPr>
          </a:p>
          <a:p>
            <a:pPr algn="just" eaLnBrk="0" hangingPunct="0"/>
            <a:r>
              <a:rPr lang="el-GR" altLang="el-GR" sz="2400" dirty="0" smtClean="0"/>
              <a:t>1</a:t>
            </a:r>
            <a:r>
              <a:rPr lang="el-GR" altLang="el-GR" sz="2400" dirty="0"/>
              <a:t>. </a:t>
            </a:r>
            <a:r>
              <a:rPr lang="el-GR" altLang="el-GR" sz="2400" dirty="0">
                <a:cs typeface="Times New Roman" pitchFamily="18" charset="0"/>
              </a:rPr>
              <a:t>Να βρεθούν όλες οι λεπτομέρειες για όλα τα έργα.</a:t>
            </a:r>
          </a:p>
          <a:p>
            <a:pPr algn="just" eaLnBrk="0" hangingPunct="0"/>
            <a:r>
              <a:rPr lang="el-GR" altLang="el-GR" sz="2400" dirty="0">
                <a:cs typeface="Times New Roman" pitchFamily="18" charset="0"/>
              </a:rPr>
              <a:t> </a:t>
            </a:r>
            <a:r>
              <a:rPr lang="en-US" altLang="el-GR" sz="2400" dirty="0" smtClean="0"/>
              <a:t>		</a:t>
            </a:r>
            <a:r>
              <a:rPr lang="en-US" altLang="el-GR" sz="2400" dirty="0"/>
              <a:t>	 </a:t>
            </a:r>
            <a:r>
              <a:rPr lang="en-US" altLang="el-GR" sz="2400" dirty="0" smtClean="0"/>
              <a:t>    	</a:t>
            </a:r>
            <a:r>
              <a:rPr lang="en-GB" altLang="el-GR" sz="2400" b="1" dirty="0" smtClean="0">
                <a:solidFill>
                  <a:srgbClr val="FF66FF"/>
                </a:solidFill>
                <a:cs typeface="Times New Roman" pitchFamily="18" charset="0"/>
              </a:rPr>
              <a:t>JX</a:t>
            </a:r>
            <a:endParaRPr lang="el-GR" altLang="el-GR" sz="2400" b="1" dirty="0" smtClean="0">
              <a:solidFill>
                <a:srgbClr val="FF66FF"/>
              </a:solidFill>
              <a:cs typeface="Times New Roman" pitchFamily="18" charset="0"/>
            </a:endParaRPr>
          </a:p>
          <a:p>
            <a:pPr algn="just" eaLnBrk="0" hangingPunct="0"/>
            <a:endParaRPr lang="el-GR" altLang="el-GR" sz="2400" b="1" dirty="0">
              <a:solidFill>
                <a:srgbClr val="FF66FF"/>
              </a:solidFill>
              <a:cs typeface="Times New Roman" pitchFamily="18" charset="0"/>
            </a:endParaRPr>
          </a:p>
          <a:p>
            <a:pPr algn="just"/>
            <a:r>
              <a:rPr lang="el-GR" altLang="el-GR" sz="2400" dirty="0" smtClean="0"/>
              <a:t>2</a:t>
            </a:r>
            <a:r>
              <a:rPr lang="el-GR" altLang="el-GR" sz="2400" dirty="0"/>
              <a:t>. </a:t>
            </a:r>
            <a:r>
              <a:rPr lang="el-GR" altLang="el-GR" sz="2400" dirty="0">
                <a:cs typeface="Times New Roman" pitchFamily="18" charset="0"/>
              </a:rPr>
              <a:t>Να βρεθούν όλες οι λεπτομέρειες για όλα τα έργα του Λονδίνου</a:t>
            </a:r>
            <a:r>
              <a:rPr lang="el-GR" altLang="el-GR" sz="2400" dirty="0" smtClean="0">
                <a:cs typeface="Times New Roman" pitchFamily="18" charset="0"/>
              </a:rPr>
              <a:t>.</a:t>
            </a:r>
            <a:r>
              <a:rPr lang="el-GR" altLang="el-GR" sz="2400" dirty="0"/>
              <a:t>	</a:t>
            </a:r>
            <a:endParaRPr lang="en-US" altLang="el-GR" sz="2400" dirty="0" smtClean="0"/>
          </a:p>
          <a:p>
            <a:pPr algn="just"/>
            <a:r>
              <a:rPr lang="en-US" altLang="el-GR" sz="2400" dirty="0"/>
              <a:t>	</a:t>
            </a:r>
            <a:r>
              <a:rPr lang="el-GR" altLang="el-GR" sz="2400" dirty="0" smtClean="0"/>
              <a:t>	</a:t>
            </a:r>
            <a:r>
              <a:rPr lang="en-US" altLang="el-GR" sz="2400" dirty="0"/>
              <a:t> </a:t>
            </a:r>
            <a:r>
              <a:rPr lang="en-US" altLang="el-GR" sz="2400" dirty="0" smtClean="0"/>
              <a:t>    </a:t>
            </a:r>
            <a:r>
              <a:rPr lang="en-GB" altLang="el-GR" sz="2400" b="1" dirty="0" smtClean="0">
                <a:solidFill>
                  <a:srgbClr val="FF66FF"/>
                </a:solidFill>
                <a:cs typeface="Times New Roman" pitchFamily="18" charset="0"/>
              </a:rPr>
              <a:t>JX WHERE </a:t>
            </a:r>
            <a:r>
              <a:rPr lang="en-GB" altLang="el-GR" sz="2400" b="1" dirty="0">
                <a:solidFill>
                  <a:srgbClr val="FF66FF"/>
                </a:solidFill>
                <a:cs typeface="Times New Roman" pitchFamily="18" charset="0"/>
              </a:rPr>
              <a:t>JX.CITY = ‘London</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algn="just"/>
            <a:endParaRPr lang="el-GR" altLang="el-GR" sz="2400" b="1" dirty="0">
              <a:solidFill>
                <a:srgbClr val="FF66FF"/>
              </a:solidFill>
              <a:cs typeface="Times New Roman" pitchFamily="18" charset="0"/>
            </a:endParaRPr>
          </a:p>
          <a:p>
            <a:pPr algn="just"/>
            <a:r>
              <a:rPr lang="el-GR" altLang="el-GR" sz="2400" dirty="0" smtClean="0"/>
              <a:t>3</a:t>
            </a:r>
            <a:r>
              <a:rPr lang="el-GR" altLang="el-GR" sz="2400" dirty="0"/>
              <a:t>.</a:t>
            </a:r>
            <a:r>
              <a:rPr lang="el-GR" altLang="el-GR" sz="2400" dirty="0">
                <a:cs typeface="Times New Roman" pitchFamily="18" charset="0"/>
              </a:rPr>
              <a:t>  Να βρεθούν οι κωδικοί των προμηθευτών που εφοδιάζουν το έργο </a:t>
            </a:r>
            <a:r>
              <a:rPr lang="en-GB" altLang="el-GR" sz="2400" dirty="0">
                <a:cs typeface="Times New Roman" pitchFamily="18" charset="0"/>
              </a:rPr>
              <a:t>J</a:t>
            </a:r>
            <a:r>
              <a:rPr lang="el-GR" altLang="el-GR" sz="2400" dirty="0">
                <a:cs typeface="Times New Roman" pitchFamily="18" charset="0"/>
              </a:rPr>
              <a:t>1.</a:t>
            </a:r>
          </a:p>
          <a:p>
            <a:pPr algn="just" eaLnBrk="0" hangingPunct="0"/>
            <a:r>
              <a:rPr lang="el-GR" altLang="el-GR" sz="2400" dirty="0">
                <a:cs typeface="Times New Roman" pitchFamily="18" charset="0"/>
              </a:rPr>
              <a:t> </a:t>
            </a:r>
            <a:r>
              <a:rPr lang="en-US" altLang="el-GR" sz="2400" dirty="0" smtClean="0"/>
              <a:t>		     </a:t>
            </a:r>
            <a:r>
              <a:rPr lang="en-GB" altLang="el-GR" sz="2400" b="1" dirty="0" smtClean="0">
                <a:solidFill>
                  <a:srgbClr val="FF66FF"/>
                </a:solidFill>
                <a:cs typeface="Times New Roman" pitchFamily="18" charset="0"/>
              </a:rPr>
              <a:t>SPJX.S</a:t>
            </a:r>
            <a:r>
              <a:rPr lang="en-GB" altLang="el-GR" sz="2400" b="1" dirty="0">
                <a:solidFill>
                  <a:srgbClr val="FF66FF"/>
                </a:solidFill>
                <a:cs typeface="Times New Roman" pitchFamily="18" charset="0"/>
              </a:rPr>
              <a:t># WHERE SPJX.J# = ‘J1’</a:t>
            </a:r>
            <a:r>
              <a:rPr lang="en-GB" altLang="el-GR" sz="2400" b="1" dirty="0">
                <a:solidFill>
                  <a:srgbClr val="FF66FF"/>
                </a:solidFill>
              </a:rPr>
              <a:t> </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smtClean="0"/>
              <a:t>Παραδείγματα ερωτημάτων στον σχεσιακό λογισμό (2 από 7)</a:t>
            </a:r>
            <a:endParaRPr lang="el-GR" dirty="0"/>
          </a:p>
        </p:txBody>
      </p:sp>
      <p:sp>
        <p:nvSpPr>
          <p:cNvPr id="20" name="Rectangle 17" descr="4. Να βρεθούν όλες οι αποστολές που η ποσότητα είναι στην περιοχή τιμών από 300 μέχρι και 700.&#10;SPJX WHERE SPJX τελεία QTY μεγαλύτερο ή ίσο το 300 AND SPJX τελεία QTY μικρότερο ή ίσο του 750,&#10;&#10; 5. Να βρεθούν όλοι οι συνδυασμοί χρώματος εξαρτήματος και πόλης εξαρτήματος.&#10;PX τελεία COLOR, PX τελεία CITY.&#10; &#10;"/>
          <p:cNvSpPr txBox="1">
            <a:spLocks noChangeArrowheads="1"/>
          </p:cNvSpPr>
          <p:nvPr/>
        </p:nvSpPr>
        <p:spPr>
          <a:xfrm>
            <a:off x="467544" y="2132856"/>
            <a:ext cx="8219256" cy="30243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l-GR" altLang="el-GR" sz="2400" dirty="0" smtClean="0"/>
              <a:t>4</a:t>
            </a:r>
            <a:r>
              <a:rPr lang="el-GR" altLang="el-GR" sz="2400" dirty="0"/>
              <a:t>. </a:t>
            </a:r>
            <a:r>
              <a:rPr lang="el-GR" altLang="el-GR" sz="2400" dirty="0">
                <a:cs typeface="Times New Roman" pitchFamily="18" charset="0"/>
              </a:rPr>
              <a:t>Να βρεθούν όλες οι αποστολές που η ποσότητα είναι στην περιοχή τιμών από 300 μέχρι και 700.</a:t>
            </a:r>
          </a:p>
          <a:p>
            <a:pPr eaLnBrk="0" hangingPunct="0"/>
            <a:r>
              <a:rPr lang="en-GB" altLang="el-GR" sz="2400" b="1" dirty="0" smtClean="0">
                <a:solidFill>
                  <a:srgbClr val="FF66FF"/>
                </a:solidFill>
                <a:cs typeface="Times New Roman" pitchFamily="18" charset="0"/>
              </a:rPr>
              <a:t>SPJX </a:t>
            </a:r>
            <a:r>
              <a:rPr lang="en-GB" altLang="el-GR" sz="2400" b="1" dirty="0">
                <a:solidFill>
                  <a:srgbClr val="FF66FF"/>
                </a:solidFill>
                <a:cs typeface="Times New Roman" pitchFamily="18" charset="0"/>
              </a:rPr>
              <a:t>WHERE SPJX.QTY </a:t>
            </a:r>
            <a:r>
              <a:rPr lang="en-GB" altLang="el-GR" sz="2400" b="1" dirty="0">
                <a:solidFill>
                  <a:srgbClr val="FF66FF"/>
                </a:solidFill>
                <a:cs typeface="Times New Roman" pitchFamily="18" charset="0"/>
                <a:sym typeface="Symbol" pitchFamily="18" charset="2"/>
              </a:rPr>
              <a:t></a:t>
            </a:r>
            <a:r>
              <a:rPr lang="en-GB" altLang="el-GR" sz="2400" b="1" dirty="0">
                <a:solidFill>
                  <a:srgbClr val="FF66FF"/>
                </a:solidFill>
                <a:cs typeface="Times New Roman" pitchFamily="18" charset="0"/>
              </a:rPr>
              <a:t> 300 AND SPJX.QTY </a:t>
            </a:r>
            <a:r>
              <a:rPr lang="en-GB" altLang="el-GR" sz="2400" b="1" dirty="0">
                <a:solidFill>
                  <a:srgbClr val="FF66FF"/>
                </a:solidFill>
                <a:cs typeface="Times New Roman" pitchFamily="18" charset="0"/>
                <a:sym typeface="Symbol" pitchFamily="18" charset="2"/>
              </a:rPr>
              <a:t></a:t>
            </a:r>
            <a:r>
              <a:rPr lang="en-GB" altLang="el-GR" sz="2400" b="1" dirty="0">
                <a:solidFill>
                  <a:srgbClr val="FF66FF"/>
                </a:solidFill>
                <a:cs typeface="Times New Roman" pitchFamily="18" charset="0"/>
              </a:rPr>
              <a:t> </a:t>
            </a:r>
            <a:r>
              <a:rPr lang="en-GB" altLang="el-GR" sz="2400" b="1" dirty="0" smtClean="0">
                <a:solidFill>
                  <a:srgbClr val="FF66FF"/>
                </a:solidFill>
                <a:cs typeface="Times New Roman" pitchFamily="18" charset="0"/>
              </a:rPr>
              <a:t>750</a:t>
            </a:r>
            <a:endParaRPr lang="el-GR" altLang="el-GR" sz="2400" b="1" dirty="0" smtClean="0">
              <a:solidFill>
                <a:srgbClr val="FF66FF"/>
              </a:solidFill>
              <a:cs typeface="Times New Roman" pitchFamily="18" charset="0"/>
            </a:endParaRPr>
          </a:p>
          <a:p>
            <a:pPr eaLnBrk="0" hangingPunct="0"/>
            <a:endParaRPr lang="el-GR" altLang="el-GR" sz="2400" b="1" dirty="0" smtClean="0">
              <a:solidFill>
                <a:srgbClr val="FF66FF"/>
              </a:solidFill>
              <a:cs typeface="Times New Roman" pitchFamily="18" charset="0"/>
            </a:endParaRPr>
          </a:p>
          <a:p>
            <a:pPr algn="just"/>
            <a:r>
              <a:rPr lang="en-GB" altLang="el-GR" sz="2400" dirty="0" smtClean="0">
                <a:sym typeface="Symbol" pitchFamily="18" charset="2"/>
              </a:rPr>
              <a:t> </a:t>
            </a:r>
            <a:r>
              <a:rPr lang="el-GR" altLang="el-GR" sz="2400" dirty="0" smtClean="0"/>
              <a:t>5</a:t>
            </a:r>
            <a:r>
              <a:rPr lang="el-GR" altLang="el-GR" sz="2400" dirty="0"/>
              <a:t>. </a:t>
            </a:r>
            <a:r>
              <a:rPr lang="el-GR" altLang="el-GR" sz="2400" dirty="0">
                <a:cs typeface="Times New Roman" pitchFamily="18" charset="0"/>
              </a:rPr>
              <a:t>Να βρεθούν όλοι οι συνδυασμοί χρώματος εξαρτήματος και πόλης εξαρτήματος.</a:t>
            </a:r>
          </a:p>
          <a:p>
            <a:pPr eaLnBrk="0" hangingPunct="0"/>
            <a:r>
              <a:rPr lang="en-GB" altLang="el-GR" sz="2400" b="1" dirty="0" smtClean="0">
                <a:solidFill>
                  <a:srgbClr val="FF66FF"/>
                </a:solidFill>
                <a:cs typeface="Times New Roman" pitchFamily="18" charset="0"/>
              </a:rPr>
              <a:t>(</a:t>
            </a:r>
            <a:r>
              <a:rPr lang="en-GB" altLang="el-GR" sz="2400" b="1" dirty="0">
                <a:solidFill>
                  <a:srgbClr val="FF66FF"/>
                </a:solidFill>
                <a:cs typeface="Times New Roman" pitchFamily="18" charset="0"/>
              </a:rPr>
              <a:t>PX.COLOR, PX.CITY)</a:t>
            </a:r>
            <a:r>
              <a:rPr lang="en-GB" altLang="el-GR" sz="2400" b="1" dirty="0">
                <a:solidFill>
                  <a:srgbClr val="FF66FF"/>
                </a:solidFill>
              </a:rPr>
              <a:t> </a:t>
            </a:r>
          </a:p>
          <a:p>
            <a:pPr algn="just"/>
            <a:r>
              <a:rPr lang="el-GR" altLang="el-GR" dirty="0"/>
              <a:t>	</a:t>
            </a:r>
            <a:endParaRPr lang="en-GB" altLang="el-GR" sz="2400" dirty="0">
              <a:cs typeface="Times New Roman" pitchFamily="18" charset="0"/>
              <a:sym typeface="Symbol" pitchFamily="18" charset="2"/>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72008"/>
            <a:ext cx="8305800" cy="12687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Παραδείγματα ερωτημάτων στον σχεσιακό λογισμό (3 από 7)</a:t>
            </a:r>
            <a:endParaRPr lang="el-GR" dirty="0"/>
          </a:p>
        </p:txBody>
      </p:sp>
      <p:sp>
        <p:nvSpPr>
          <p:cNvPr id="11" name="Rectangle 83" descr="6. Να βρεθούν όλες οι τριάδες κωδικού προμηθευτή, κωδικού εξαρτήματος και κωδικού έργου, έτσι ώστε ο προμηθευτής, το εξάρτημα και το έργο που εξετάζουμε να βρίσκονται όλα στον ίδιο τόπο. &#10;SX τελεία S#, PX τελεία P#, JX τελεία J#, WHERE SX τελεία CITY ίσο με PX τελεία CITY,&#10;                                             AND PX τελεία CITY ίσο με JX τελεία CITY,&#10;                                             AND JX τελεία CITY ίσο με SX τελεία CITY, &#10;&#10;7. Να βρεθούν οι κωδικοί των εξαρτημάτων που διατίθενται από έναν προμηθευτή ο οποίος έχει έδρα το Λονδίνο.&#10;SPJX τελεάι P#, WHERE EXISTS SX, SX τελεία S# ίσο με SPJX τελεία S# AND&#10;       SX τελεία CITY ίσο με London. &#10;"/>
          <p:cNvSpPr>
            <a:spLocks noChangeArrowheads="1"/>
          </p:cNvSpPr>
          <p:nvPr/>
        </p:nvSpPr>
        <p:spPr bwMode="auto">
          <a:xfrm>
            <a:off x="381000" y="1556792"/>
            <a:ext cx="8305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a:t>6. </a:t>
            </a:r>
            <a:r>
              <a:rPr lang="el-GR" altLang="el-GR" sz="2400" dirty="0">
                <a:cs typeface="Times New Roman" pitchFamily="18" charset="0"/>
              </a:rPr>
              <a:t>Να βρεθούν όλες οι τριάδες κωδικού προμηθευτή, κωδικού εξαρτήματος και κωδικού έργου, έτσι ώστε ο προμηθευτής, το εξάρτημα και το έργο που εξετάζουμε να βρίσκονται όλα στον ίδιο τόπο</a:t>
            </a:r>
            <a:r>
              <a:rPr lang="el-GR" altLang="el-GR" sz="2400" dirty="0" smtClean="0">
                <a:cs typeface="Times New Roman" pitchFamily="18" charset="0"/>
              </a:rPr>
              <a:t>.</a:t>
            </a:r>
            <a:r>
              <a:rPr lang="el-GR" altLang="el-GR" sz="2400" dirty="0">
                <a:cs typeface="Times New Roman" pitchFamily="18" charset="0"/>
              </a:rPr>
              <a:t> </a:t>
            </a:r>
          </a:p>
          <a:p>
            <a:pPr lvl="2" eaLnBrk="0" hangingPunct="0"/>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SX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S</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PX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P</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JX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J</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WHERE</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SX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CITY</a:t>
            </a:r>
            <a:r>
              <a:rPr lang="el-GR" altLang="el-GR" sz="2400" b="1" dirty="0">
                <a:solidFill>
                  <a:srgbClr val="FF66FF"/>
                </a:solidFill>
                <a:cs typeface="Times New Roman" pitchFamily="18" charset="0"/>
              </a:rPr>
              <a:t> = </a:t>
            </a:r>
            <a:r>
              <a:rPr lang="en-GB" altLang="el-GR" sz="2400" b="1" dirty="0">
                <a:solidFill>
                  <a:srgbClr val="FF66FF"/>
                </a:solidFill>
                <a:cs typeface="Times New Roman" pitchFamily="18" charset="0"/>
              </a:rPr>
              <a:t>PX</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CITY</a:t>
            </a:r>
            <a:endParaRPr lang="el-GR" altLang="el-GR" sz="2400" b="1" dirty="0">
              <a:solidFill>
                <a:srgbClr val="FF66FF"/>
              </a:solidFill>
              <a:cs typeface="Times New Roman" pitchFamily="18" charset="0"/>
            </a:endParaRPr>
          </a:p>
          <a:p>
            <a:pPr lvl="2" eaLnBrk="0" hangingPunct="0"/>
            <a:r>
              <a:rPr lang="en-GB" altLang="el-GR" sz="2400" b="1" dirty="0">
                <a:solidFill>
                  <a:srgbClr val="FF66FF"/>
                </a:solidFill>
                <a:cs typeface="Times New Roman" pitchFamily="18" charset="0"/>
              </a:rPr>
              <a:t> </a:t>
            </a:r>
            <a:r>
              <a:rPr lang="el-GR" altLang="el-GR" sz="2400" b="1" dirty="0">
                <a:solidFill>
                  <a:srgbClr val="FF66FF"/>
                </a:solidFill>
              </a:rPr>
              <a:t>                                            </a:t>
            </a:r>
            <a:r>
              <a:rPr lang="en-GB" altLang="el-GR" sz="2400" b="1" dirty="0">
                <a:solidFill>
                  <a:srgbClr val="FF66FF"/>
                </a:solidFill>
                <a:cs typeface="Times New Roman" pitchFamily="18" charset="0"/>
              </a:rPr>
              <a:t>AND PX.CITY = JX.CITY</a:t>
            </a:r>
            <a:endParaRPr lang="el-GR" altLang="el-GR" sz="2400" b="1" dirty="0">
              <a:solidFill>
                <a:srgbClr val="FF66FF"/>
              </a:solidFill>
              <a:cs typeface="Times New Roman" pitchFamily="18" charset="0"/>
            </a:endParaRPr>
          </a:p>
          <a:p>
            <a:pPr lvl="2" eaLnBrk="0" hangingPunct="0"/>
            <a:r>
              <a:rPr lang="en-GB" altLang="el-GR" sz="2400" b="1" dirty="0">
                <a:solidFill>
                  <a:srgbClr val="FF66FF"/>
                </a:solidFill>
                <a:cs typeface="Times New Roman" pitchFamily="18" charset="0"/>
              </a:rPr>
              <a:t> </a:t>
            </a:r>
            <a:r>
              <a:rPr lang="el-GR" altLang="el-GR" sz="2400" b="1" dirty="0">
                <a:solidFill>
                  <a:srgbClr val="FF66FF"/>
                </a:solidFill>
              </a:rPr>
              <a:t>                                            </a:t>
            </a:r>
            <a:r>
              <a:rPr lang="en-GB" altLang="el-GR" sz="2400" b="1" dirty="0">
                <a:solidFill>
                  <a:srgbClr val="FF66FF"/>
                </a:solidFill>
                <a:cs typeface="Times New Roman" pitchFamily="18" charset="0"/>
              </a:rPr>
              <a:t>AND JX.CITY = SX.CITY</a:t>
            </a:r>
            <a:r>
              <a:rPr lang="en-GB" altLang="el-GR" sz="2400" b="1" dirty="0">
                <a:solidFill>
                  <a:srgbClr val="FF66FF"/>
                </a:solidFill>
              </a:rPr>
              <a:t> </a:t>
            </a:r>
            <a:endParaRPr lang="el-GR" altLang="el-GR" sz="2400" b="1" dirty="0" smtClean="0">
              <a:solidFill>
                <a:srgbClr val="FF66FF"/>
              </a:solidFill>
            </a:endParaRPr>
          </a:p>
          <a:p>
            <a:pPr lvl="2" eaLnBrk="0" hangingPunct="0"/>
            <a:endParaRPr lang="en-GB" altLang="el-GR" sz="2400" b="1" dirty="0">
              <a:solidFill>
                <a:srgbClr val="FF66FF"/>
              </a:solidFill>
            </a:endParaRPr>
          </a:p>
          <a:p>
            <a:pPr algn="just"/>
            <a:r>
              <a:rPr lang="el-GR" altLang="el-GR" sz="2400" dirty="0" smtClean="0"/>
              <a:t>7</a:t>
            </a:r>
            <a:r>
              <a:rPr lang="el-GR" altLang="el-GR" sz="2400" dirty="0"/>
              <a:t>. </a:t>
            </a:r>
            <a:r>
              <a:rPr lang="el-GR" altLang="el-GR" sz="2400" dirty="0">
                <a:cs typeface="Times New Roman" pitchFamily="18" charset="0"/>
              </a:rPr>
              <a:t>Να βρεθούν οι κωδικοί των εξαρτημάτων που διατίθενται από έναν προμηθευτή ο οποίος έχει έδρα το Λονδίνο.</a:t>
            </a:r>
          </a:p>
          <a:p>
            <a:pPr algn="ctr" eaLnBrk="0" hangingPunct="0"/>
            <a:r>
              <a:rPr lang="en-GB" altLang="el-GR" sz="2400" b="1" dirty="0" smtClean="0">
                <a:solidFill>
                  <a:srgbClr val="FF66FF"/>
                </a:solidFill>
                <a:cs typeface="Times New Roman" pitchFamily="18" charset="0"/>
              </a:rPr>
              <a:t>SPJX.P</a:t>
            </a:r>
            <a:r>
              <a:rPr lang="en-GB" altLang="el-GR" sz="2400" b="1" dirty="0">
                <a:solidFill>
                  <a:srgbClr val="FF66FF"/>
                </a:solidFill>
                <a:cs typeface="Times New Roman" pitchFamily="18" charset="0"/>
              </a:rPr>
              <a:t># WHERE EXISTS SX (SX.S# = SPJX.S# AND</a:t>
            </a:r>
            <a:endParaRPr lang="el-GR" altLang="el-GR" sz="2400" b="1" dirty="0">
              <a:solidFill>
                <a:srgbClr val="FF66FF"/>
              </a:solidFill>
              <a:cs typeface="Times New Roman" pitchFamily="18" charset="0"/>
            </a:endParaRPr>
          </a:p>
          <a:p>
            <a:pPr algn="ctr" eaLnBrk="0" hangingPunct="0"/>
            <a:r>
              <a:rPr lang="el-GR" altLang="el-GR" sz="2400" b="1" dirty="0">
                <a:solidFill>
                  <a:srgbClr val="FF66FF"/>
                </a:solidFill>
              </a:rPr>
              <a:t>					  </a:t>
            </a:r>
            <a:r>
              <a:rPr lang="en-GB" altLang="el-GR" sz="2400" b="1" dirty="0">
                <a:solidFill>
                  <a:srgbClr val="FF66FF"/>
                </a:solidFill>
                <a:cs typeface="Times New Roman" pitchFamily="18" charset="0"/>
              </a:rPr>
              <a:t>SX.CITY = ‘London’)</a:t>
            </a:r>
            <a:r>
              <a:rPr lang="en-GB" altLang="el-GR" sz="2400" b="1" dirty="0">
                <a:solidFill>
                  <a:srgbClr val="FF66FF"/>
                </a:solidFill>
              </a:rPr>
              <a:t> </a:t>
            </a: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Παραδείγματα ερωτημάτων στον σχεσιακό λογισμό (4 από 7)</a:t>
            </a:r>
            <a:endParaRPr lang="el-GR" dirty="0"/>
          </a:p>
        </p:txBody>
      </p:sp>
      <p:sp>
        <p:nvSpPr>
          <p:cNvPr id="2" name="Ορθογώνιο 1" descr="8. Να βρεθούν οι κωδικοί των προμηθευτών στο Παρίσι που έχουν αξιολόγηση μεγαλύτερη του 20.&#10;SX τελεία S#, WHERE SX τελεία CITY ίσο με Paris, AND SX τελεία STATUS μεγαλύτερο του 20, &#10;&#10;9. Να βρεθούν όλα τα ζεύγη κωδικών προμηθευτών που είναι τέτοια ώστε οι δύο προμηθευτές να έχουν έδρα την ίδια πόλη.&#10;SX τελεία S#, AS FIRSTS#, SY τελεία S#, AS SECONDS#, &#10;WHERE SX τελεία CITY ίσο με SY τελεία CITY, AND SX τελεία S# μικρότερο του  SY τελεία S#,&#10;&#10;10. Να βρεθούν τα ονόματα των προμηθευτών που διαθέτουν το εξάρτημα P2.&#10;  SX τελεία S NAME, WHERE EXISTS SPX, &#10;SPX τελεία S# ίσο με SX τελεία S#, AND SPX τελεία P# ίσο με P2.&#10;"/>
          <p:cNvSpPr/>
          <p:nvPr/>
        </p:nvSpPr>
        <p:spPr>
          <a:xfrm>
            <a:off x="467544" y="1484784"/>
            <a:ext cx="8219256" cy="4893647"/>
          </a:xfrm>
          <a:prstGeom prst="rect">
            <a:avLst/>
          </a:prstGeom>
        </p:spPr>
        <p:txBody>
          <a:bodyPr wrap="square">
            <a:spAutoFit/>
          </a:bodyPr>
          <a:lstStyle/>
          <a:p>
            <a:pPr algn="just"/>
            <a:r>
              <a:rPr lang="el-GR" altLang="el-GR" sz="2400" dirty="0" smtClean="0"/>
              <a:t>8</a:t>
            </a:r>
            <a:r>
              <a:rPr lang="el-GR" altLang="el-GR" sz="2400" dirty="0"/>
              <a:t>. </a:t>
            </a:r>
            <a:r>
              <a:rPr lang="el-GR" altLang="el-GR" sz="2400" dirty="0">
                <a:cs typeface="Times New Roman" pitchFamily="18" charset="0"/>
              </a:rPr>
              <a:t>Να βρεθούν οι κωδικοί των προμηθευτών στο Παρίσι που έχουν αξιολόγηση &gt; 20.</a:t>
            </a:r>
          </a:p>
          <a:p>
            <a:pPr algn="ctr" eaLnBrk="0" hangingPunct="0"/>
            <a:r>
              <a:rPr lang="en-GB" altLang="el-GR" sz="2400" b="1" dirty="0" smtClean="0">
                <a:solidFill>
                  <a:srgbClr val="FF66FF"/>
                </a:solidFill>
                <a:cs typeface="Times New Roman" pitchFamily="18" charset="0"/>
              </a:rPr>
              <a:t>SX.S</a:t>
            </a:r>
            <a:r>
              <a:rPr lang="en-GB" altLang="el-GR" sz="2400" b="1" dirty="0">
                <a:solidFill>
                  <a:srgbClr val="FF66FF"/>
                </a:solidFill>
                <a:cs typeface="Times New Roman" pitchFamily="18" charset="0"/>
              </a:rPr>
              <a:t># WHERE SX.CITY= ‘Paris’ AND SX.STATUS&gt;20</a:t>
            </a:r>
            <a:r>
              <a:rPr lang="en-GB" altLang="el-GR" sz="2400" b="1" dirty="0">
                <a:solidFill>
                  <a:srgbClr val="FF66FF"/>
                </a:solidFill>
              </a:rPr>
              <a:t> </a:t>
            </a:r>
            <a:endParaRPr lang="el-GR" altLang="el-GR" sz="2400" b="1" dirty="0" smtClean="0">
              <a:solidFill>
                <a:srgbClr val="FF66FF"/>
              </a:solidFill>
            </a:endParaRPr>
          </a:p>
          <a:p>
            <a:pPr algn="ctr" eaLnBrk="0" hangingPunct="0"/>
            <a:endParaRPr lang="el-GR" altLang="el-GR" sz="2400" b="1" dirty="0" smtClean="0">
              <a:solidFill>
                <a:srgbClr val="FF66FF"/>
              </a:solidFill>
            </a:endParaRPr>
          </a:p>
          <a:p>
            <a:pPr algn="just"/>
            <a:r>
              <a:rPr lang="el-GR" altLang="el-GR" sz="2400" dirty="0" smtClean="0"/>
              <a:t>9</a:t>
            </a:r>
            <a:r>
              <a:rPr lang="el-GR" altLang="el-GR" sz="2400" dirty="0"/>
              <a:t>. </a:t>
            </a:r>
            <a:r>
              <a:rPr lang="el-GR" altLang="el-GR" sz="2400" dirty="0">
                <a:cs typeface="Times New Roman" pitchFamily="18" charset="0"/>
              </a:rPr>
              <a:t>Να βρεθούν όλα τα ζεύγη κωδικών προμηθευτών που είναι τέτοια ώστε οι δύο προμηθευτές να έχουν έδρα την ίδια πόλη</a:t>
            </a:r>
            <a:r>
              <a:rPr lang="el-GR" altLang="el-GR" sz="2400" dirty="0" smtClean="0">
                <a:cs typeface="Times New Roman" pitchFamily="18" charset="0"/>
              </a:rPr>
              <a:t>.</a:t>
            </a:r>
            <a:endParaRPr lang="el-GR" altLang="el-GR" sz="2400" dirty="0"/>
          </a:p>
          <a:p>
            <a:pPr algn="ctr" eaLnBrk="0" hangingPunct="0"/>
            <a:r>
              <a:rPr lang="en-GB" altLang="el-GR" sz="2400" b="1" dirty="0">
                <a:solidFill>
                  <a:srgbClr val="FF66FF"/>
                </a:solidFill>
                <a:cs typeface="Times New Roman" pitchFamily="18" charset="0"/>
              </a:rPr>
              <a:t>(SX.S# AS FIRSTS#, SY.S# AS SECONDS#) </a:t>
            </a:r>
            <a:endParaRPr lang="el-GR" altLang="el-GR" sz="2400" b="1" dirty="0">
              <a:solidFill>
                <a:srgbClr val="FF66FF"/>
              </a:solidFill>
              <a:cs typeface="Times New Roman" pitchFamily="18" charset="0"/>
            </a:endParaRPr>
          </a:p>
          <a:p>
            <a:pPr algn="ctr" eaLnBrk="0" hangingPunct="0"/>
            <a:r>
              <a:rPr lang="en-GB" altLang="el-GR" sz="2400" b="1" dirty="0">
                <a:solidFill>
                  <a:srgbClr val="FF66FF"/>
                </a:solidFill>
                <a:cs typeface="Times New Roman" pitchFamily="18" charset="0"/>
              </a:rPr>
              <a:t>WHERE SX.CITY=SY.CITY AND SX.S# &lt; SY.S</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algn="ctr" eaLnBrk="0" hangingPunct="0"/>
            <a:endParaRPr lang="en-GB" altLang="el-GR" sz="2400" dirty="0"/>
          </a:p>
          <a:p>
            <a:pPr algn="just"/>
            <a:r>
              <a:rPr lang="el-GR" altLang="el-GR" sz="2400" dirty="0" smtClean="0"/>
              <a:t>10</a:t>
            </a:r>
            <a:r>
              <a:rPr lang="el-GR" altLang="el-GR" sz="2400" dirty="0"/>
              <a:t>. </a:t>
            </a:r>
            <a:r>
              <a:rPr lang="el-GR" altLang="el-GR" sz="2400" dirty="0">
                <a:cs typeface="Times New Roman" pitchFamily="18" charset="0"/>
              </a:rPr>
              <a:t>Να βρεθούν τα ονόματα των προμηθευτών που διαθέτουν το εξάρτημα </a:t>
            </a:r>
            <a:r>
              <a:rPr lang="en-GB" altLang="el-GR" sz="2400" dirty="0">
                <a:cs typeface="Times New Roman" pitchFamily="18" charset="0"/>
              </a:rPr>
              <a:t>P</a:t>
            </a:r>
            <a:r>
              <a:rPr lang="el-GR" altLang="el-GR" sz="2400" dirty="0">
                <a:cs typeface="Times New Roman" pitchFamily="18" charset="0"/>
              </a:rPr>
              <a:t>2.</a:t>
            </a:r>
            <a:endParaRPr lang="el-GR" altLang="el-GR" sz="2400" dirty="0"/>
          </a:p>
          <a:p>
            <a:pPr algn="just" eaLnBrk="0" hangingPunct="0"/>
            <a:r>
              <a:rPr lang="el-GR" altLang="el-GR" sz="2400" dirty="0"/>
              <a:t>	</a:t>
            </a:r>
            <a:r>
              <a:rPr lang="el-GR" altLang="el-GR" sz="2400" b="1" dirty="0"/>
              <a:t>	</a:t>
            </a:r>
            <a:r>
              <a:rPr lang="en-GB" altLang="el-GR" sz="2400" b="1" dirty="0">
                <a:solidFill>
                  <a:srgbClr val="FF66FF"/>
                </a:solidFill>
                <a:cs typeface="Times New Roman" pitchFamily="18" charset="0"/>
              </a:rPr>
              <a:t>SX.SNAME WHERE EXISTS SPX </a:t>
            </a:r>
            <a:endParaRPr lang="el-GR" altLang="el-GR" sz="2400" b="1" dirty="0">
              <a:solidFill>
                <a:srgbClr val="FF66FF"/>
              </a:solidFill>
              <a:cs typeface="Times New Roman" pitchFamily="18" charset="0"/>
            </a:endParaRPr>
          </a:p>
          <a:p>
            <a:pPr algn="ctr" eaLnBrk="0" hangingPunct="0"/>
            <a:r>
              <a:rPr lang="en-GB" altLang="el-GR" sz="2400" b="1" dirty="0" smtClean="0">
                <a:solidFill>
                  <a:srgbClr val="FF66FF"/>
                </a:solidFill>
                <a:cs typeface="Times New Roman" pitchFamily="18" charset="0"/>
              </a:rPr>
              <a:t>(</a:t>
            </a:r>
            <a:r>
              <a:rPr lang="en-GB" altLang="el-GR" sz="2400" b="1" dirty="0">
                <a:solidFill>
                  <a:srgbClr val="FF66FF"/>
                </a:solidFill>
                <a:cs typeface="Times New Roman" pitchFamily="18" charset="0"/>
              </a:rPr>
              <a:t>SPX.S# = SX.S# AND SPX.P# = ‘P2</a:t>
            </a:r>
            <a:r>
              <a:rPr lang="en-GB" altLang="el-GR" sz="2400" b="1" dirty="0" smtClean="0">
                <a:solidFill>
                  <a:srgbClr val="FF66FF"/>
                </a:solidFill>
                <a:cs typeface="Times New Roman" pitchFamily="18" charset="0"/>
              </a:rPr>
              <a:t>’)</a:t>
            </a:r>
            <a:endParaRPr lang="el-GR" altLang="el-GR" sz="2400" b="1" dirty="0">
              <a:solidFill>
                <a:srgbClr val="FF66FF"/>
              </a:solidFill>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Σχεσιακός λογισμός</a:t>
            </a:r>
            <a:r>
              <a:rPr lang="en-GB" altLang="el-GR" sz="1400" dirty="0"/>
              <a:t> II</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7/2014 11:18:1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9,8,2,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6,8,9,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8,9,10,11,5,3,"/>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9,10,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DCBF022-BA1D-4E00-9132-183F12025E1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5741</TotalTime>
  <Words>1395</Words>
  <Application>Microsoft Office PowerPoint</Application>
  <PresentationFormat>Προβολή στην οθόνη (4:3)</PresentationFormat>
  <Paragraphs>278</Paragraphs>
  <Slides>28</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0"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Παραδείγματα ερωτημάτων στον σχεσιακό λογισμό (1 από 7)</vt:lpstr>
      <vt:lpstr>Παραδείγματα ερωτημάτων στον σχεσιακό λογισμό (2 από 7)</vt:lpstr>
      <vt:lpstr>Παραδείγματα ερωτημάτων στον σχεσιακό λογισμό (3 από 7)</vt:lpstr>
      <vt:lpstr>Παραδείγματα ερωτημάτων στον σχεσιακό λογισμό (4 από 7)</vt:lpstr>
      <vt:lpstr>Παραδείγματα ερωτημάτων στον σχεσιακό λογισμό (5 από 7)</vt:lpstr>
      <vt:lpstr>Παραδείγματα ερωτημάτων στον σχεσιακό λογισμό (6 από 7)</vt:lpstr>
      <vt:lpstr>Παραδείγματα ερωτημάτων στον σχεσιακό λογισμό (7 από 7)</vt:lpstr>
      <vt:lpstr>Υπολογιστικές δυνατότητες </vt:lpstr>
      <vt:lpstr>Παραδείγματα (1 από 3)</vt:lpstr>
      <vt:lpstr>Παραδείγματα (2 από 3)</vt:lpstr>
      <vt:lpstr>Παραδείγματα (3 από 3)</vt:lpstr>
      <vt:lpstr>Ισοδυναμία μεταξύ σχεσιακής άλγεβρας  και σχεσιακού λογισμού</vt:lpstr>
      <vt:lpstr>Παράδειγμα (1 από 10)</vt:lpstr>
      <vt:lpstr>Παράδειγμα (2 από 10)</vt:lpstr>
      <vt:lpstr>Παράδειγμα (3 από 10)</vt:lpstr>
      <vt:lpstr>Παράδειγμα (4 από 10)</vt:lpstr>
      <vt:lpstr>Παράδειγμα (5 από 10)</vt:lpstr>
      <vt:lpstr>Παράδειγμα (6 από 10)</vt:lpstr>
      <vt:lpstr>Παράδειγμα (7 από 10)</vt:lpstr>
      <vt:lpstr>Παράδειγμα (8 από 10)</vt:lpstr>
      <vt:lpstr>Παράδειγμα (9 από 10)</vt:lpstr>
      <vt:lpstr>Παράδειγμα (10 από 10)</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Σχεσιακός λογισμός II</dc:title>
  <dc:creator>Γεωργία Γκαράνη</dc:creator>
  <cp:keywords>Βάσεις Δεδομένων ΙΙ, Σχεσιακός λογισμός II, Παραδείγματα ερωτημάτων στον σχεσιακό λογισμό, Ισοδυναμία μεταξύ σχεσιακής άλγεβρας και σχεσιακού λογισμού.</cp:keywords>
  <cp:lastModifiedBy>Alex</cp:lastModifiedBy>
  <cp:revision>439</cp:revision>
  <dcterms:created xsi:type="dcterms:W3CDTF">2012-09-06T09:03:05Z</dcterms:created>
  <dcterms:modified xsi:type="dcterms:W3CDTF">2014-02-17T09:19:17Z</dcterms:modified>
</cp:coreProperties>
</file>