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327" r:id="rId3"/>
    <p:sldId id="340" r:id="rId4"/>
    <p:sldId id="339" r:id="rId5"/>
    <p:sldId id="328" r:id="rId6"/>
    <p:sldId id="329" r:id="rId7"/>
    <p:sldId id="330" r:id="rId8"/>
    <p:sldId id="331" r:id="rId9"/>
    <p:sldId id="332" r:id="rId10"/>
    <p:sldId id="333" r:id="rId11"/>
    <p:sldId id="338" r:id="rId12"/>
    <p:sldId id="334" r:id="rId13"/>
    <p:sldId id="335" r:id="rId14"/>
    <p:sldId id="336" r:id="rId15"/>
    <p:sldId id="33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779CC93D-E52E-4D84-901B-11D7331DD495}">
          <p14:sldIdLst>
            <p14:sldId id="259"/>
            <p14:sldId id="327"/>
            <p14:sldId id="340"/>
            <p14:sldId id="339"/>
            <p14:sldId id="328"/>
            <p14:sldId id="329"/>
            <p14:sldId id="330"/>
            <p14:sldId id="331"/>
            <p14:sldId id="332"/>
            <p14:sldId id="333"/>
            <p14:sldId id="338"/>
            <p14:sldId id="334"/>
            <p14:sldId id="335"/>
            <p14:sldId id="336"/>
            <p14:sldId id="337"/>
          </p14:sldIdLst>
        </p14:section>
        <p14:section name="Επισκόπηση και στόχοι" id="{ABA716BF-3A5C-4ADB-94C9-CFEF84EBA240}">
          <p14:sldIdLst/>
        </p14:section>
        <p14:section name="Θέμα 1" id="{6D9936A3-3945-4757-BC8B-B5C252D8E036}">
          <p14:sldIdLst/>
        </p14:section>
        <p14:section name="Δείγμα διαφανειών των εφέ προβολής" id="{BAB3A466-96C9-4230-9978-795378D75699}">
          <p14:sldIdLst/>
        </p14:section>
        <p14:section name="Μελέτη περίπτωσης" id="{8C0305C9-B152-4FBA-A789-FE1976D53990}">
          <p14:sldIdLst/>
        </p14:section>
        <p14:section name="Συμπέρασμα και σύνοψη" id="{790CEF5B-569A-4C2F-BED5-750B08C0E5AD}">
          <p14:sldIdLst/>
        </p14:section>
        <p14:section name="Παράρτημα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3977" autoAdjust="0"/>
  </p:normalViewPr>
  <p:slideViewPr>
    <p:cSldViewPr>
      <p:cViewPr>
        <p:scale>
          <a:sx n="80" d="100"/>
          <a:sy n="80" d="100"/>
        </p:scale>
        <p:origin x="-11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D83FDC75-7F73-4A4A-A77C-09AADF00E0EA}" type="datetimeFigureOut">
              <a:rPr lang="el-GR" smtClean="0"/>
              <a:pPr/>
              <a:t>23/1/2015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459226BF-1F13-42D3-80DC-373E7ADD1EB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537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48AEF76B-3757-4A0B-AF93-28494465C1DD}" type="datetimeFigureOut">
              <a:rPr lang="el-GR"/>
              <a:pPr/>
              <a:t>23/1/2015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2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l-G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του τίτλου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l-G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l-GR" smtClean="0"/>
              <a:t>Στυλ κύριου υπότιτλου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2000" baseline="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Μόνο φόντ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Βασιλάκη Ευγενία, ΠΤΔΕ,   Πανεπιστήμιο Θεσσαλίας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346B1-09F3-487B-A578-20CC11FC4FB1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2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l-G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l-GR" sz="1800"/>
            </a:lvl1pPr>
          </a:lstStyle>
          <a:p>
            <a:r>
              <a:rPr kumimoji="0" lang="el-GR"/>
              <a:t>Λογότυπο εταιρείας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l-GR"/>
            </a:lvl1pPr>
          </a:lstStyle>
          <a:p>
            <a:r>
              <a:rPr kumimoji="0" lang="el-GR"/>
              <a:t>Κάντε κλικ για επεξεργασία του στυλ υποδείγματος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l-GR" sz="3200">
                <a:latin typeface="+mn-lt"/>
              </a:defRPr>
            </a:lvl1pPr>
            <a:lvl2pPr eaLnBrk="1" latinLnBrk="0" hangingPunct="1">
              <a:defRPr kumimoji="0" lang="el-GR" sz="2800">
                <a:latin typeface="+mn-lt"/>
              </a:defRPr>
            </a:lvl2pPr>
            <a:lvl3pPr eaLnBrk="1" latinLnBrk="0" hangingPunct="1">
              <a:defRPr kumimoji="0" lang="el-GR" sz="2400">
                <a:latin typeface="+mn-lt"/>
              </a:defRPr>
            </a:lvl3pPr>
            <a:lvl4pPr eaLnBrk="1" latinLnBrk="0" hangingPunct="1">
              <a:defRPr kumimoji="0" lang="el-GR" sz="2400">
                <a:latin typeface="+mn-lt"/>
              </a:defRPr>
            </a:lvl4pPr>
            <a:lvl5pPr eaLnBrk="1" latinLnBrk="0" hangingPunct="1">
              <a:defRPr kumimoji="0" lang="el-GR" sz="2400">
                <a:latin typeface="+mn-lt"/>
              </a:defRPr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l-GR" sz="2800"/>
            </a:lvl1pPr>
            <a:lvl2pPr eaLnBrk="1" latinLnBrk="0" hangingPunct="1">
              <a:defRPr kumimoji="0" lang="el-GR" sz="2400"/>
            </a:lvl2pPr>
            <a:lvl3pPr eaLnBrk="1" latinLnBrk="0" hangingPunct="1">
              <a:defRPr kumimoji="0" lang="el-GR" sz="2000"/>
            </a:lvl3pPr>
            <a:lvl4pPr eaLnBrk="1" latinLnBrk="0" hangingPunct="1">
              <a:defRPr kumimoji="0" lang="el-GR" sz="1800"/>
            </a:lvl4pPr>
            <a:lvl5pPr eaLnBrk="1" latinLnBrk="0" hangingPunct="1">
              <a:defRPr kumimoji="0" lang="el-GR" sz="1800"/>
            </a:lvl5pPr>
            <a:lvl6pPr eaLnBrk="1" latinLnBrk="0" hangingPunct="1">
              <a:defRPr kumimoji="0" lang="el-GR" sz="1800"/>
            </a:lvl6pPr>
            <a:lvl7pPr eaLnBrk="1" latinLnBrk="0" hangingPunct="1">
              <a:defRPr kumimoji="0" lang="el-GR" sz="1800"/>
            </a:lvl7pPr>
            <a:lvl8pPr eaLnBrk="1" latinLnBrk="0" hangingPunct="1">
              <a:defRPr kumimoji="0" lang="el-GR" sz="1800"/>
            </a:lvl8pPr>
            <a:lvl9pPr eaLnBrk="1" latinLnBrk="0" hangingPunct="1">
              <a:defRPr kumimoji="0" lang="el-GR" sz="18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l-GR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l-GR" sz="2400" b="1"/>
            </a:lvl1pPr>
            <a:lvl2pPr marL="457200" indent="0" eaLnBrk="1" latinLnBrk="0" hangingPunct="1">
              <a:buNone/>
              <a:defRPr kumimoji="0" lang="el-GR" sz="2000" b="1"/>
            </a:lvl2pPr>
            <a:lvl3pPr marL="914400" indent="0" eaLnBrk="1" latinLnBrk="0" hangingPunct="1">
              <a:buNone/>
              <a:defRPr kumimoji="0" lang="el-GR" sz="1800" b="1"/>
            </a:lvl3pPr>
            <a:lvl4pPr marL="1371600" indent="0" eaLnBrk="1" latinLnBrk="0" hangingPunct="1">
              <a:buNone/>
              <a:defRPr kumimoji="0" lang="el-GR" sz="1600" b="1"/>
            </a:lvl4pPr>
            <a:lvl5pPr marL="1828800" indent="0" eaLnBrk="1" latinLnBrk="0" hangingPunct="1">
              <a:buNone/>
              <a:defRPr kumimoji="0" lang="el-GR" sz="1600" b="1"/>
            </a:lvl5pPr>
            <a:lvl6pPr marL="2286000" indent="0" eaLnBrk="1" latinLnBrk="0" hangingPunct="1">
              <a:buNone/>
              <a:defRPr kumimoji="0" lang="el-GR" sz="1600" b="1"/>
            </a:lvl6pPr>
            <a:lvl7pPr marL="2743200" indent="0" eaLnBrk="1" latinLnBrk="0" hangingPunct="1">
              <a:buNone/>
              <a:defRPr kumimoji="0" lang="el-GR" sz="1600" b="1"/>
            </a:lvl7pPr>
            <a:lvl8pPr marL="3200400" indent="0" eaLnBrk="1" latinLnBrk="0" hangingPunct="1">
              <a:buNone/>
              <a:defRPr kumimoji="0" lang="el-GR" sz="1600" b="1"/>
            </a:lvl8pPr>
            <a:lvl9pPr marL="3657600" indent="0" eaLnBrk="1" latinLnBrk="0" hangingPunct="1">
              <a:buNone/>
              <a:defRPr kumimoji="0" lang="el-GR" sz="1600" b="1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l-GR" sz="2400"/>
            </a:lvl1pPr>
            <a:lvl2pPr eaLnBrk="1" latinLnBrk="0" hangingPunct="1">
              <a:defRPr kumimoji="0" lang="el-GR" sz="2000"/>
            </a:lvl2pPr>
            <a:lvl3pPr eaLnBrk="1" latinLnBrk="0" hangingPunct="1">
              <a:defRPr kumimoji="0" lang="el-GR" sz="1800"/>
            </a:lvl3pPr>
            <a:lvl4pPr eaLnBrk="1" latinLnBrk="0" hangingPunct="1">
              <a:defRPr kumimoji="0" lang="el-GR" sz="1600"/>
            </a:lvl4pPr>
            <a:lvl5pPr eaLnBrk="1" latinLnBrk="0" hangingPunct="1">
              <a:defRPr kumimoji="0" lang="el-GR" sz="1600"/>
            </a:lvl5pPr>
            <a:lvl6pPr eaLnBrk="1" latinLnBrk="0" hangingPunct="1">
              <a:defRPr kumimoji="0" lang="el-GR" sz="1600"/>
            </a:lvl6pPr>
            <a:lvl7pPr eaLnBrk="1" latinLnBrk="0" hangingPunct="1">
              <a:defRPr kumimoji="0" lang="el-GR" sz="1600"/>
            </a:lvl7pPr>
            <a:lvl8pPr eaLnBrk="1" latinLnBrk="0" hangingPunct="1">
              <a:defRPr kumimoji="0" lang="el-GR" sz="1600"/>
            </a:lvl8pPr>
            <a:lvl9pPr eaLnBrk="1" latinLnBrk="0" hangingPunct="1">
              <a:defRPr kumimoji="0" lang="el-GR" sz="16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l-GR" sz="3200"/>
            </a:lvl1pPr>
            <a:lvl2pPr eaLnBrk="1" latinLnBrk="0" hangingPunct="1">
              <a:defRPr kumimoji="0" lang="el-GR" sz="2800"/>
            </a:lvl2pPr>
            <a:lvl3pPr eaLnBrk="1" latinLnBrk="0" hangingPunct="1">
              <a:defRPr kumimoji="0" lang="el-GR" sz="2400"/>
            </a:lvl3pPr>
            <a:lvl4pPr eaLnBrk="1" latinLnBrk="0" hangingPunct="1">
              <a:defRPr kumimoji="0" lang="el-GR" sz="2000"/>
            </a:lvl4pPr>
            <a:lvl5pPr eaLnBrk="1" latinLnBrk="0" hangingPunct="1">
              <a:defRPr kumimoji="0" lang="el-GR" sz="2000"/>
            </a:lvl5pPr>
            <a:lvl6pPr eaLnBrk="1" latinLnBrk="0" hangingPunct="1">
              <a:defRPr kumimoji="0" lang="el-GR" sz="2000"/>
            </a:lvl6pPr>
            <a:lvl7pPr eaLnBrk="1" latinLnBrk="0" hangingPunct="1">
              <a:defRPr kumimoji="0" lang="el-GR" sz="2000"/>
            </a:lvl7pPr>
            <a:lvl8pPr eaLnBrk="1" latinLnBrk="0" hangingPunct="1">
              <a:defRPr kumimoji="0" lang="el-GR" sz="2000"/>
            </a:lvl8pPr>
            <a:lvl9pPr eaLnBrk="1" latinLnBrk="0" hangingPunct="1">
              <a:defRPr kumimoji="0" lang="el-GR" sz="20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l-GR" sz="2000" b="1"/>
            </a:lvl1pPr>
          </a:lstStyle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l-GR" sz="3200"/>
            </a:lvl1pPr>
            <a:lvl2pPr marL="457200" indent="0" eaLnBrk="1" latinLnBrk="0" hangingPunct="1">
              <a:buNone/>
              <a:defRPr kumimoji="0" lang="el-GR" sz="2800"/>
            </a:lvl2pPr>
            <a:lvl3pPr marL="914400" indent="0" eaLnBrk="1" latinLnBrk="0" hangingPunct="1">
              <a:buNone/>
              <a:defRPr kumimoji="0" lang="el-GR" sz="2400"/>
            </a:lvl3pPr>
            <a:lvl4pPr marL="1371600" indent="0" eaLnBrk="1" latinLnBrk="0" hangingPunct="1">
              <a:buNone/>
              <a:defRPr kumimoji="0" lang="el-GR" sz="2000"/>
            </a:lvl4pPr>
            <a:lvl5pPr marL="1828800" indent="0" eaLnBrk="1" latinLnBrk="0" hangingPunct="1">
              <a:buNone/>
              <a:defRPr kumimoji="0" lang="el-GR" sz="2000"/>
            </a:lvl5pPr>
            <a:lvl6pPr marL="2286000" indent="0" eaLnBrk="1" latinLnBrk="0" hangingPunct="1">
              <a:buNone/>
              <a:defRPr kumimoji="0" lang="el-GR" sz="2000"/>
            </a:lvl6pPr>
            <a:lvl7pPr marL="2743200" indent="0" eaLnBrk="1" latinLnBrk="0" hangingPunct="1">
              <a:buNone/>
              <a:defRPr kumimoji="0" lang="el-GR" sz="2000"/>
            </a:lvl7pPr>
            <a:lvl8pPr marL="3200400" indent="0" eaLnBrk="1" latinLnBrk="0" hangingPunct="1">
              <a:buNone/>
              <a:defRPr kumimoji="0" lang="el-GR" sz="2000"/>
            </a:lvl8pPr>
            <a:lvl9pPr marL="3657600" indent="0" eaLnBrk="1" latinLnBrk="0" hangingPunct="1">
              <a:buNone/>
              <a:defRPr kumimoji="0" lang="el-GR" sz="2000"/>
            </a:lvl9pPr>
          </a:lstStyle>
          <a:p>
            <a:pPr eaLnBrk="1" latinLnBrk="0" hangingPunct="1"/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l-GR" sz="1400"/>
            </a:lvl1pPr>
            <a:lvl2pPr marL="457200" indent="0" eaLnBrk="1" latinLnBrk="0" hangingPunct="1">
              <a:buNone/>
              <a:defRPr kumimoji="0" lang="el-GR" sz="1200"/>
            </a:lvl2pPr>
            <a:lvl3pPr marL="914400" indent="0" eaLnBrk="1" latinLnBrk="0" hangingPunct="1">
              <a:buNone/>
              <a:defRPr kumimoji="0" lang="el-GR" sz="1000"/>
            </a:lvl3pPr>
            <a:lvl4pPr marL="1371600" indent="0" eaLnBrk="1" latinLnBrk="0" hangingPunct="1">
              <a:buNone/>
              <a:defRPr kumimoji="0" lang="el-GR" sz="900"/>
            </a:lvl4pPr>
            <a:lvl5pPr marL="1828800" indent="0" eaLnBrk="1" latinLnBrk="0" hangingPunct="1">
              <a:buNone/>
              <a:defRPr kumimoji="0" lang="el-GR" sz="900"/>
            </a:lvl5pPr>
            <a:lvl6pPr marL="2286000" indent="0" eaLnBrk="1" latinLnBrk="0" hangingPunct="1">
              <a:buNone/>
              <a:defRPr kumimoji="0" lang="el-GR" sz="900"/>
            </a:lvl6pPr>
            <a:lvl7pPr marL="2743200" indent="0" eaLnBrk="1" latinLnBrk="0" hangingPunct="1">
              <a:buNone/>
              <a:defRPr kumimoji="0" lang="el-GR" sz="900"/>
            </a:lvl7pPr>
            <a:lvl8pPr marL="3200400" indent="0" eaLnBrk="1" latinLnBrk="0" hangingPunct="1">
              <a:buNone/>
              <a:defRPr kumimoji="0" lang="el-GR" sz="900"/>
            </a:lvl8pPr>
            <a:lvl9pPr marL="3657600" indent="0" eaLnBrk="1" latinLnBrk="0" hangingPunct="1">
              <a:buNone/>
              <a:defRPr kumimoji="0" lang="el-GR" sz="900"/>
            </a:lvl9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l-GR" smtClean="0"/>
              <a:t>Στυλ κύριου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l-GR" smtClean="0"/>
              <a:t>Στυλ κύριου τίτλου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l-GR" smtClean="0"/>
              <a:t>Βασιλάκη Ευγενία, ΠΤΔΕ,   Πανεπιστήμιο Θεσσαλίας</a:t>
            </a:r>
            <a:endParaRPr kumimoji="0"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l-G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l-G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l-G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l-GR"/>
      </a:defPPr>
      <a:lvl1pPr marL="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556792"/>
            <a:ext cx="6180224" cy="2199233"/>
          </a:xfrm>
        </p:spPr>
        <p:txBody>
          <a:bodyPr>
            <a:noAutofit/>
          </a:bodyPr>
          <a:lstStyle/>
          <a:p>
            <a:r>
              <a:rPr lang="el-GR" sz="3600" cap="none" dirty="0" smtClean="0"/>
              <a:t/>
            </a:r>
            <a:br>
              <a:rPr lang="el-GR" sz="3600" cap="none" dirty="0" smtClean="0"/>
            </a:br>
            <a:r>
              <a:rPr lang="el-GR" sz="3600" cap="none" dirty="0" smtClean="0"/>
              <a:t>σχεδιασμός μαθήματος</a:t>
            </a:r>
            <a:br>
              <a:rPr lang="el-GR" sz="3600" cap="none" dirty="0" smtClean="0"/>
            </a:br>
            <a:r>
              <a:rPr lang="el-GR" sz="3200" cap="none" dirty="0" smtClean="0"/>
              <a:t>(πλάνο δίωρης διδασκαλίας στο μάθημα της γλώσσας)</a:t>
            </a:r>
            <a:endParaRPr lang="el-GR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i="1" dirty="0" smtClean="0">
                <a:latin typeface="+mn-lt"/>
              </a:rPr>
              <a:t>Διδακτική της Νεοελληνικής Γλώσσας ΙΙ</a:t>
            </a:r>
          </a:p>
          <a:p>
            <a:r>
              <a:rPr lang="el-GR" sz="2400" i="1" dirty="0" smtClean="0">
                <a:latin typeface="+mn-lt"/>
              </a:rPr>
              <a:t>Βασιλάκη Ευγενία, ΠΤΔΕ</a:t>
            </a:r>
            <a:endParaRPr lang="el-GR" sz="2400" i="1" dirty="0">
              <a:latin typeface="+mn-lt"/>
            </a:endParaRPr>
          </a:p>
          <a:p>
            <a:r>
              <a:rPr lang="el-GR" sz="2400" i="1" dirty="0" smtClean="0">
                <a:latin typeface="+mn-lt"/>
              </a:rPr>
              <a:t>ΕΝΟΤΗΤΑ </a:t>
            </a:r>
            <a:r>
              <a:rPr lang="el-GR" sz="2400" i="1" dirty="0">
                <a:latin typeface="+mn-lt"/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ΙΙ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D32CA50-B0E4-46B1-B88C-77F408E064E7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16389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Επαφή με τα νέα δεδομένα / Επεξεργασία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ανάγνωση κειμένου: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σιωπηλή ή μεγαλόφωνη;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από τον εκπαιδευτικό ή από μαθητή/</a:t>
            </a:r>
            <a:r>
              <a:rPr lang="el-GR" sz="2100" dirty="0" err="1" smtClean="0"/>
              <a:t>τές;</a:t>
            </a:r>
            <a:endParaRPr lang="el-GR" sz="2100" dirty="0" smtClean="0"/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πρώτη ανάγνωση / δεύτερη ανάγνωση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επεξεργασία κειμένου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επαλήθευση ή διάψευση υποθέσεων </a:t>
            </a:r>
            <a:r>
              <a:rPr lang="el-GR" sz="2100" dirty="0" err="1" smtClean="0"/>
              <a:t>προαναγνωστικής</a:t>
            </a:r>
            <a:r>
              <a:rPr lang="el-GR" sz="2100" dirty="0" smtClean="0"/>
              <a:t> φάσης 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κατανόηση πληροφοριών περιεχομένου*</a:t>
            </a:r>
            <a:endParaRPr lang="en-US" sz="2100" dirty="0" smtClean="0"/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εφαρμογή στρατηγικών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εντοπισμός χαρακτηριστικών κειμενικού είδους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εντοπισμός γλωσσικών στοιχείων προς επεξεργασία (γραμματικά / λεξιλογικά)</a:t>
            </a:r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56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ΙΙ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D32CA50-B0E4-46B1-B88C-77F408E064E7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16389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τύποι ερωτήσεων (επεξεργασία κειμένου)</a:t>
            </a:r>
          </a:p>
          <a:p>
            <a:pPr lvl="1" algn="just">
              <a:buFont typeface="Calibri" pitchFamily="34" charset="0"/>
              <a:buChar char="−"/>
            </a:pPr>
            <a:r>
              <a:rPr lang="el-GR" sz="2000" dirty="0" smtClean="0"/>
              <a:t>ερωτήσεις με απάντηση ρητά εκπεφρασμένη μέσα στο κείμενο</a:t>
            </a:r>
          </a:p>
          <a:p>
            <a:pPr lvl="1" algn="just">
              <a:buFont typeface="Calibri" pitchFamily="34" charset="0"/>
              <a:buChar char="−"/>
            </a:pPr>
            <a:r>
              <a:rPr lang="el-GR" sz="2000" dirty="0" smtClean="0"/>
              <a:t>ερωτήσεις με απάντηση που συνάγεται μέσα από το κείμενο</a:t>
            </a:r>
          </a:p>
          <a:p>
            <a:pPr lvl="1" algn="just">
              <a:buFont typeface="Calibri" pitchFamily="34" charset="0"/>
              <a:buChar char="−"/>
            </a:pPr>
            <a:r>
              <a:rPr lang="el-GR" sz="2000" dirty="0" smtClean="0"/>
              <a:t>ερωτήσεις με απάντηση που προκύπτει από τον συνδυασμό πληροφοριών του κειμένου και </a:t>
            </a:r>
            <a:r>
              <a:rPr lang="el-GR" sz="2000" dirty="0" err="1" smtClean="0"/>
              <a:t>εξωκειμενικής</a:t>
            </a:r>
            <a:r>
              <a:rPr lang="el-GR" sz="2000" dirty="0" smtClean="0"/>
              <a:t> γνώσης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9561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ΙΙ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02AFCE-AF7F-424B-ABFC-5DF3FDBB9410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16389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l-GR" sz="2400" dirty="0" smtClean="0"/>
              <a:t>Επαφή με τα νέα δεδομένα / Επεξεργασία (συνέχεια)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l-GR" sz="2400" dirty="0" smtClean="0"/>
              <a:t>επεξεργασία γλωσσικών στοιχείων</a:t>
            </a:r>
          </a:p>
          <a:p>
            <a:pPr lvl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sz="2100" dirty="0" smtClean="0"/>
              <a:t>(</a:t>
            </a:r>
            <a:r>
              <a:rPr lang="el-GR" sz="2100" dirty="0" err="1" smtClean="0"/>
              <a:t>γραμματικοσυντακτικών</a:t>
            </a:r>
            <a:r>
              <a:rPr lang="el-GR" sz="2100" dirty="0" smtClean="0"/>
              <a:t> φαινομένων και λεξιλογίου)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el-GR" sz="2100" dirty="0" smtClean="0"/>
              <a:t>παρατήρηση/ εντοπισμός στο κείμενο </a:t>
            </a:r>
            <a:r>
              <a:rPr lang="el-GR" sz="2100" dirty="0" smtClean="0">
                <a:sym typeface="Wingdings" panose="05000000000000000000" pitchFamily="2" charset="2"/>
              </a:rPr>
              <a:t> </a:t>
            </a:r>
            <a:r>
              <a:rPr lang="el-GR" sz="2100" dirty="0" smtClean="0"/>
              <a:t>παραδείγματα </a:t>
            </a:r>
            <a:r>
              <a:rPr lang="el-GR" sz="2100" dirty="0" smtClean="0">
                <a:sym typeface="Wingdings" panose="05000000000000000000" pitchFamily="2" charset="2"/>
              </a:rPr>
              <a:t> </a:t>
            </a:r>
            <a:r>
              <a:rPr lang="el-GR" sz="2100" dirty="0" smtClean="0"/>
              <a:t>κανόνας</a:t>
            </a:r>
          </a:p>
          <a:p>
            <a:pPr lvl="1" indent="0" algn="just">
              <a:buFont typeface="Wingdings 2" pitchFamily="18" charset="2"/>
              <a:buNone/>
              <a:defRPr/>
            </a:pPr>
            <a:r>
              <a:rPr lang="el-GR" sz="2100" dirty="0" smtClean="0"/>
              <a:t>(διαισθητική προσέγγιση γραμματικών φαινομένων </a:t>
            </a:r>
            <a:r>
              <a:rPr lang="el-GR" sz="2100" dirty="0" smtClean="0">
                <a:sym typeface="Wingdings"/>
              </a:rPr>
              <a:t> συστηματοποίηση γραμματικής γνώσης και χρήση σχετικής μεταγλώσσας)</a:t>
            </a:r>
          </a:p>
          <a:p>
            <a:pPr lvl="1" indent="0" algn="just">
              <a:buFont typeface="Wingdings 2" pitchFamily="18" charset="2"/>
              <a:buNone/>
              <a:defRPr/>
            </a:pPr>
            <a:endParaRPr lang="el-GR" sz="21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l-GR" sz="2400" dirty="0" smtClean="0"/>
              <a:t>σύνδεση γλωσσικών επιλογών με το </a:t>
            </a:r>
            <a:r>
              <a:rPr lang="el-GR" sz="2400" dirty="0" err="1" smtClean="0"/>
              <a:t>κειμενικό</a:t>
            </a:r>
            <a:r>
              <a:rPr lang="el-GR" sz="2400" dirty="0" smtClean="0"/>
              <a:t> είδος</a:t>
            </a:r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  <a:p>
            <a:pPr>
              <a:buFont typeface="Wingdings" pitchFamily="2" charset="2"/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5400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ΙΙΙ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5935939-8D06-463C-94A0-6A95DECEBFF8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17413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l-GR" sz="2400" dirty="0" smtClean="0"/>
              <a:t>Εμπέδωση / Επέκταση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	(</a:t>
            </a:r>
            <a:r>
              <a:rPr lang="el-GR" sz="2400" i="1" dirty="0" smtClean="0"/>
              <a:t>καθοδηγούμενη εξάσκηση </a:t>
            </a:r>
            <a:r>
              <a:rPr lang="el-GR" sz="2400" dirty="0" smtClean="0">
                <a:sym typeface="Wingdings"/>
              </a:rPr>
              <a:t> </a:t>
            </a:r>
            <a:r>
              <a:rPr lang="el-GR" sz="2400" i="1" dirty="0" smtClean="0"/>
              <a:t>αυτόνομη άσκηση</a:t>
            </a:r>
            <a:r>
              <a:rPr lang="el-GR" sz="2400" dirty="0" smtClean="0"/>
              <a:t>)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l-GR" sz="2200" dirty="0" smtClean="0"/>
              <a:t>δραστηριότητες εμπέδωσης γλωσσικών φαινομένων και δομής των κειμένων που μπορεί να προέρχονται από:</a:t>
            </a:r>
          </a:p>
          <a:p>
            <a:pPr lvl="3">
              <a:buFont typeface="Wingdings" pitchFamily="2" charset="2"/>
              <a:buNone/>
              <a:defRPr/>
            </a:pPr>
            <a:r>
              <a:rPr lang="el-GR" sz="2000" dirty="0" smtClean="0"/>
              <a:t>Βιβλίο Μαθητή</a:t>
            </a:r>
          </a:p>
          <a:p>
            <a:pPr lvl="3">
              <a:buFont typeface="Wingdings" pitchFamily="2" charset="2"/>
              <a:buNone/>
              <a:defRPr/>
            </a:pPr>
            <a:r>
              <a:rPr lang="el-GR" sz="2000" dirty="0" smtClean="0"/>
              <a:t>Τετράδιο Εργασιών</a:t>
            </a:r>
          </a:p>
          <a:p>
            <a:pPr lvl="3">
              <a:buFont typeface="Wingdings" pitchFamily="2" charset="2"/>
              <a:buNone/>
              <a:defRPr/>
            </a:pPr>
            <a:r>
              <a:rPr lang="el-GR" sz="2000" dirty="0" smtClean="0"/>
              <a:t>Φύλλα Εργασιών</a:t>
            </a:r>
          </a:p>
          <a:p>
            <a:pPr lvl="2">
              <a:buFont typeface="Wingdings" pitchFamily="2" charset="2"/>
              <a:buNone/>
              <a:defRPr/>
            </a:pPr>
            <a:endParaRPr lang="el-GR" sz="2100" dirty="0" smtClean="0"/>
          </a:p>
          <a:p>
            <a:pPr marL="360000" lvl="1" indent="0" algn="just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l-GR" sz="2100" dirty="0" smtClean="0"/>
              <a:t>έμφαση στην επεξεργασία και οργανική ένταξη του υλικού στη ροή της διδασκαλίας παρά στην παροχή επιπλέον υλικού</a:t>
            </a:r>
          </a:p>
        </p:txBody>
      </p:sp>
      <p:sp>
        <p:nvSpPr>
          <p:cNvPr id="6" name="5 - Δεξιό βέλος"/>
          <p:cNvSpPr/>
          <p:nvPr/>
        </p:nvSpPr>
        <p:spPr>
          <a:xfrm>
            <a:off x="683568" y="4869160"/>
            <a:ext cx="2159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1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</a:t>
            </a:r>
            <a:r>
              <a:rPr lang="en-US" sz="3200" i="1" smtClean="0"/>
              <a:t>V</a:t>
            </a:r>
            <a:endParaRPr lang="el-GR" sz="3200" i="1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4CBC2DF-728C-4A4F-A2C7-0FBCF011A4B3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19461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smtClean="0"/>
              <a:t>Ανακεφαλαίωση / Αξιολόγηση</a:t>
            </a:r>
          </a:p>
          <a:p>
            <a:pPr>
              <a:buFont typeface="Wingdings" pitchFamily="2" charset="2"/>
              <a:buNone/>
            </a:pPr>
            <a:r>
              <a:rPr lang="el-GR" sz="2400" smtClean="0"/>
              <a:t>	(</a:t>
            </a:r>
            <a:r>
              <a:rPr lang="el-GR" sz="2400" i="1" smtClean="0"/>
              <a:t>κλείσιμο της διαδικασίας</a:t>
            </a:r>
            <a:r>
              <a:rPr lang="el-GR" sz="2400" smtClean="0"/>
              <a:t>)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100" smtClean="0"/>
              <a:t>δραστηριότητες παραγωγής προφορικού λόγου (συζήτηση, παιχνίδια ρόλων κτλ.) στη θεματική της ενότητας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100" smtClean="0"/>
              <a:t>δραστηριότητες «κειμενικής επίγνωσης» (π.χ. σύγκριση κειμένων παρόμοιας θεματολογίας διαφορετικού κειμενικού τύπου)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100" smtClean="0"/>
              <a:t>δραστηριότητες παραγωγής γραπτού λόγου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100" smtClean="0"/>
              <a:t>δραστηριότητες δραματοποίησης, ομαδικού παιχνιδιού, κατασκευών κτλ.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100" smtClean="0"/>
              <a:t>δραστηριότητες με οριζόντιους στόχους (διαθεματικές)</a:t>
            </a:r>
          </a:p>
          <a:p>
            <a:pPr>
              <a:buFont typeface="Wingdings" pitchFamily="2" charset="2"/>
              <a:buNone/>
            </a:pPr>
            <a:endParaRPr lang="el-GR" sz="2100" smtClean="0"/>
          </a:p>
          <a:p>
            <a:pPr>
              <a:buFont typeface="Wingdings" pitchFamily="2" charset="2"/>
              <a:buNone/>
            </a:pPr>
            <a:endParaRPr lang="el-GR" sz="2400" smtClean="0"/>
          </a:p>
        </p:txBody>
      </p:sp>
    </p:spTree>
    <p:extLst>
      <p:ext uri="{BB962C8B-B14F-4D97-AF65-F5344CB8AC3E}">
        <p14:creationId xmlns:p14="http://schemas.microsoft.com/office/powerpoint/2010/main" val="37786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l-GR" sz="3200" i="1" smtClean="0"/>
              <a:t>επισημάνσεις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9D5C7E6-ED46-41B9-8F30-3D3E24AD94D8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20485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εφαρμογή αξιολόγησης στην πορεία της διδακτικής διαδικασίας (μορφές</a:t>
            </a:r>
            <a:r>
              <a:rPr lang="el-GR" sz="2400" dirty="0"/>
              <a:t> </a:t>
            </a:r>
            <a:r>
              <a:rPr lang="el-GR" sz="2400" dirty="0" smtClean="0"/>
              <a:t>αξιολόγησης: διαγνωστική, διαμορφωτική, τελική)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επιλεγμένη και λειτουργικά ενταγμένη χρήση εποπτικών μέσων και ΤΠΕ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τρόπος εργασίας στην τάξη: στην ολομέλεια, ατομικά, εταιρικές / ομαδικές δραστηριότητες </a:t>
            </a:r>
          </a:p>
          <a:p>
            <a:pPr>
              <a:buFont typeface="Wingdings" pitchFamily="2" charset="2"/>
              <a:buNone/>
            </a:pPr>
            <a:endParaRPr lang="el-GR" sz="2100" dirty="0" smtClean="0"/>
          </a:p>
          <a:p>
            <a:pPr>
              <a:buFont typeface="Wingdings" pitchFamily="2" charset="2"/>
              <a:buNone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4101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34143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μαθησιακοί στόχοι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604448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endParaRPr lang="el-GR" sz="2800" i="1" dirty="0" smtClean="0"/>
          </a:p>
          <a:p>
            <a:pPr algn="just"/>
            <a:r>
              <a:rPr lang="el-GR" sz="2800" dirty="0" smtClean="0"/>
              <a:t>να σχεδιάζουν οι φοιτητές μια δίωρη διδασκαλία γλώσσας για δεδομένη τάξη σε δεδομένη ενότητα</a:t>
            </a:r>
          </a:p>
          <a:p>
            <a:pPr algn="just">
              <a:buFont typeface="Wingdings" pitchFamily="2" charset="2"/>
              <a:buNone/>
            </a:pPr>
            <a:r>
              <a:rPr lang="el-GR" sz="2800" dirty="0" smtClean="0"/>
              <a:t> </a:t>
            </a:r>
          </a:p>
          <a:p>
            <a:pPr algn="just">
              <a:buFont typeface="Wingdings" pitchFamily="2" charset="2"/>
              <a:buNone/>
            </a:pPr>
            <a:endParaRPr lang="el-GR" sz="2800" dirty="0" smtClean="0"/>
          </a:p>
          <a:p>
            <a:pPr algn="just">
              <a:buFont typeface="Wingdings" pitchFamily="2" charset="2"/>
              <a:buChar char="Ø"/>
            </a:pPr>
            <a:endParaRPr lang="el-GR" sz="2800" dirty="0" smtClean="0"/>
          </a:p>
          <a:p>
            <a:pPr algn="just"/>
            <a:r>
              <a:rPr lang="el-GR" sz="2800" dirty="0" smtClean="0"/>
              <a:t>λέξεις κλειδιά: διδασκαλία γλώσσας σε τάξη, στόχοι, φάσεις διδασκαλίας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48117BE-29CA-49F0-99A1-9BEB0792896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0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ctr"/>
            <a:r>
              <a:rPr lang="el-GR" sz="3200" i="1" dirty="0" smtClean="0"/>
              <a:t>στόχοι </a:t>
            </a:r>
            <a:br>
              <a:rPr lang="el-GR" sz="3200" i="1" dirty="0" smtClean="0"/>
            </a:br>
            <a:r>
              <a:rPr lang="el-GR" sz="3200" i="1" dirty="0" smtClean="0"/>
              <a:t>(διδακτικής ενότητας δίωρης διδασκαλίας)</a:t>
            </a:r>
            <a:endParaRPr lang="el-GR" sz="3200" dirty="0" smtClean="0"/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604448" cy="478539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Πού τους βρίσκω</a:t>
            </a:r>
          </a:p>
          <a:p>
            <a:pPr lvl="3">
              <a:buFont typeface="Wingdings" pitchFamily="2" charset="2"/>
              <a:buChar char="ü"/>
            </a:pPr>
            <a:r>
              <a:rPr lang="el-GR" sz="2400" dirty="0" smtClean="0"/>
              <a:t>Βιβλίο Δασκάλου, πανοραμικός πίνακας περιεχομένων</a:t>
            </a:r>
          </a:p>
          <a:p>
            <a:pPr lvl="3">
              <a:buFont typeface="Wingdings" pitchFamily="2" charset="2"/>
              <a:buChar char="ü"/>
            </a:pPr>
            <a:r>
              <a:rPr lang="el-GR" sz="2400" dirty="0" smtClean="0"/>
              <a:t>Βιβλίο Δασκάλου, συγκεκριμένη ενότητα</a:t>
            </a:r>
          </a:p>
          <a:p>
            <a:pPr lvl="3">
              <a:buFont typeface="Wingdings" pitchFamily="2" charset="2"/>
              <a:buChar char="ü"/>
            </a:pPr>
            <a:r>
              <a:rPr lang="el-GR" sz="2400" dirty="0" smtClean="0"/>
              <a:t>Βιβλίο Μαθητή, </a:t>
            </a:r>
            <a:r>
              <a:rPr lang="el-GR" sz="2400" dirty="0" err="1" smtClean="0"/>
              <a:t>προοργανωτής</a:t>
            </a:r>
            <a:r>
              <a:rPr lang="el-GR" sz="2400" dirty="0" smtClean="0"/>
              <a:t> ενότητας &amp; Τετράδιο Εργασιών, πίνακας </a:t>
            </a:r>
            <a:r>
              <a:rPr lang="el-GR" sz="2400" dirty="0" err="1" smtClean="0"/>
              <a:t>αυτοαξιολόγησης</a:t>
            </a:r>
            <a:r>
              <a:rPr lang="el-GR" sz="2400" dirty="0" smtClean="0"/>
              <a:t> (εάν υπάρχει)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/>
              <a:t>Επιλέγω τους στόχους της υποενότητας που θα διδάξω με βάση και τις δραστηριότητες που θα αξιοποιήσω ή θα οργανώσω</a:t>
            </a:r>
            <a:r>
              <a:rPr lang="en-US" sz="2400" dirty="0" smtClean="0"/>
              <a:t> </a:t>
            </a:r>
            <a:r>
              <a:rPr lang="el-GR" sz="2400" dirty="0" smtClean="0"/>
              <a:t>περαιτέρω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/>
              <a:t>Διατυπώνω τους στόχους μου με σαφήνεια και ακρίβεια</a:t>
            </a:r>
          </a:p>
          <a:p>
            <a:pPr algn="just">
              <a:buFont typeface="Wingdings" pitchFamily="2" charset="2"/>
              <a:buNone/>
            </a:pPr>
            <a:endParaRPr lang="el-GR" sz="2800" i="1" dirty="0" smtClean="0"/>
          </a:p>
          <a:p>
            <a:pPr algn="just">
              <a:buFont typeface="Wingdings" pitchFamily="2" charset="2"/>
              <a:buChar char="ü"/>
            </a:pPr>
            <a:endParaRPr lang="el-GR" sz="2800" dirty="0" smtClean="0"/>
          </a:p>
          <a:p>
            <a:pPr algn="just">
              <a:buFont typeface="Wingdings" pitchFamily="2" charset="2"/>
              <a:buNone/>
            </a:pPr>
            <a:r>
              <a:rPr lang="el-GR" sz="2800" dirty="0" smtClean="0"/>
              <a:t> </a:t>
            </a:r>
          </a:p>
          <a:p>
            <a:pPr algn="just">
              <a:buFont typeface="Wingdings" pitchFamily="2" charset="2"/>
              <a:buNone/>
            </a:pPr>
            <a:endParaRPr lang="el-GR" sz="2800" dirty="0" smtClean="0"/>
          </a:p>
          <a:p>
            <a:pPr algn="just">
              <a:buFont typeface="Wingdings" pitchFamily="2" charset="2"/>
              <a:buChar char="Ø"/>
            </a:pPr>
            <a:endParaRPr lang="el-GR" sz="2800" dirty="0" smtClean="0"/>
          </a:p>
          <a:p>
            <a:pPr algn="just"/>
            <a:endParaRPr lang="el-GR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48117BE-29CA-49F0-99A1-9BEB0792896E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490066"/>
          </a:xfrm>
        </p:spPr>
        <p:txBody>
          <a:bodyPr>
            <a:normAutofit/>
          </a:bodyPr>
          <a:lstStyle/>
          <a:p>
            <a:r>
              <a:rPr lang="el-GR" sz="2400" dirty="0"/>
              <a:t>π</a:t>
            </a:r>
            <a:r>
              <a:rPr lang="el-GR" sz="2400" dirty="0" smtClean="0"/>
              <a:t>αράδειγμα</a:t>
            </a:r>
            <a:r>
              <a:rPr lang="el-GR" sz="2400" i="1" dirty="0" smtClean="0"/>
              <a:t> (ΣΤ, τεύχος β, 40-41)</a:t>
            </a:r>
            <a:endParaRPr lang="el-GR" sz="2400" i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46B1-09F3-487B-A578-20CC11FC4FB1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634"/>
            <a:ext cx="4355976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680390" cy="61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ctr"/>
            <a:r>
              <a:rPr lang="el-GR" sz="3200" i="1" smtClean="0"/>
              <a:t>στόχοι </a:t>
            </a:r>
            <a:br>
              <a:rPr lang="el-GR" sz="3200" i="1" smtClean="0"/>
            </a:br>
            <a:r>
              <a:rPr lang="el-GR" sz="3200" i="1" smtClean="0"/>
              <a:t>(διδακτικής ενότητας δίωρης διδασκαλίας)</a:t>
            </a:r>
            <a:endParaRPr lang="el-GR" sz="3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98B5128-1513-48D7-9958-C7AD2D6440B7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143500" y="5643563"/>
            <a:ext cx="3643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i="1" dirty="0">
                <a:latin typeface="+mn-lt"/>
              </a:rPr>
              <a:t>Βιβλίο Δασκάλου ΣΤ, σ. 7</a:t>
            </a:r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72816"/>
            <a:ext cx="8532440" cy="3796134"/>
          </a:xfrm>
          <a:noFill/>
        </p:spPr>
      </p:pic>
      <p:sp>
        <p:nvSpPr>
          <p:cNvPr id="2" name="Βέλος προς τα κάτω 1"/>
          <p:cNvSpPr/>
          <p:nvPr/>
        </p:nvSpPr>
        <p:spPr>
          <a:xfrm>
            <a:off x="5143500" y="3068960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κάτω 7"/>
          <p:cNvSpPr/>
          <p:nvPr/>
        </p:nvSpPr>
        <p:spPr>
          <a:xfrm>
            <a:off x="7452320" y="2969332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9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ctr"/>
            <a:r>
              <a:rPr lang="el-GR" sz="3200" i="1" smtClean="0"/>
              <a:t>στόχοι </a:t>
            </a:r>
            <a:br>
              <a:rPr lang="el-GR" sz="3200" i="1" smtClean="0"/>
            </a:br>
            <a:r>
              <a:rPr lang="el-GR" sz="3200" i="1" smtClean="0"/>
              <a:t>(διδακτικής ενότητας δίωρης διδασκαλίας)</a:t>
            </a:r>
            <a:endParaRPr lang="el-GR" sz="3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80521BC-93CF-4960-926B-304E72DEB25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643688" y="5857875"/>
            <a:ext cx="2143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i="1" dirty="0">
                <a:latin typeface="+mn-lt"/>
              </a:rPr>
              <a:t>Βιβλίο Δασκάλου</a:t>
            </a:r>
          </a:p>
          <a:p>
            <a:pPr algn="r">
              <a:defRPr/>
            </a:pPr>
            <a:r>
              <a:rPr lang="el-GR" sz="1400" i="1" dirty="0">
                <a:latin typeface="+mn-lt"/>
              </a:rPr>
              <a:t> ΣΤ, σ. 40</a:t>
            </a:r>
          </a:p>
        </p:txBody>
      </p:sp>
      <p:pic>
        <p:nvPicPr>
          <p:cNvPr id="122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600200"/>
            <a:ext cx="6026993" cy="4781550"/>
          </a:xfrm>
          <a:noFill/>
        </p:spPr>
      </p:pic>
      <p:sp>
        <p:nvSpPr>
          <p:cNvPr id="2" name="Δεξιό βέλος 1"/>
          <p:cNvSpPr/>
          <p:nvPr/>
        </p:nvSpPr>
        <p:spPr>
          <a:xfrm>
            <a:off x="683568" y="4437112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/>
          <p:cNvSpPr/>
          <p:nvPr/>
        </p:nvSpPr>
        <p:spPr>
          <a:xfrm>
            <a:off x="683568" y="5661248"/>
            <a:ext cx="8640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7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algn="ctr"/>
            <a:r>
              <a:rPr lang="el-GR" sz="3200" i="1" smtClean="0"/>
              <a:t>στόχοι </a:t>
            </a:r>
            <a:br>
              <a:rPr lang="el-GR" sz="3200" i="1" smtClean="0"/>
            </a:br>
            <a:r>
              <a:rPr lang="el-GR" sz="3200" i="1" smtClean="0"/>
              <a:t>(διδακτικής ενότητας δίωρης διδασκαλίας)</a:t>
            </a:r>
            <a:endParaRPr lang="el-GR" sz="32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BDF49EC-AA0E-41BA-9760-DC684CA55FEC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572125" y="3643313"/>
            <a:ext cx="3143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i="1" dirty="0">
                <a:latin typeface="+mn-lt"/>
              </a:rPr>
              <a:t>Γλώσσα Στ, τεύχος Β, σ. 40</a:t>
            </a:r>
          </a:p>
        </p:txBody>
      </p:sp>
      <p:pic>
        <p:nvPicPr>
          <p:cNvPr id="133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8153400" cy="2146300"/>
          </a:xfrm>
          <a:noFill/>
        </p:spPr>
      </p:pic>
    </p:spTree>
    <p:extLst>
      <p:ext uri="{BB962C8B-B14F-4D97-AF65-F5344CB8AC3E}">
        <p14:creationId xmlns:p14="http://schemas.microsoft.com/office/powerpoint/2010/main" val="16641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dirty="0" smtClean="0"/>
              <a:t>στόχοι</a:t>
            </a:r>
            <a:br>
              <a:rPr lang="el-GR" sz="3200" i="1" dirty="0" smtClean="0"/>
            </a:br>
            <a:r>
              <a:rPr lang="el-GR" sz="3200" i="1" dirty="0" smtClean="0"/>
              <a:t>(παραδείγματα και </a:t>
            </a:r>
            <a:r>
              <a:rPr lang="el-GR" sz="3200" i="1" dirty="0" err="1" smtClean="0"/>
              <a:t>αντι</a:t>
            </a:r>
            <a:r>
              <a:rPr lang="el-GR" sz="3200" i="1" dirty="0" smtClean="0"/>
              <a:t>-παραδείγματα)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61C7426-1B84-4537-9034-B276BAB6173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ΛΑΘΟΣ: </a:t>
            </a:r>
            <a:r>
              <a:rPr lang="el-GR" i="1" dirty="0" smtClean="0"/>
              <a:t>να εξοικειωθούν με το κειμενικό είδος της αφήγησης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ΣΩΣΤΟ:</a:t>
            </a:r>
            <a:r>
              <a:rPr lang="el-GR" i="1" dirty="0" smtClean="0"/>
              <a:t> να συνειδητοποιήσουν τη λειτουργία των χρόνων στην αφήγηση (παρατατικός, αόριστος, ενεστώτας)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i="1" dirty="0" smtClean="0"/>
              <a:t>	να συνειδητοποιήσουν πώς λειτουργεί ο ιστορικός ενεστώτας σε μια αφήγηση δίνοντας αμεσότητα και ζωντάνια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ΛΑΘΟΣ: </a:t>
            </a:r>
            <a:r>
              <a:rPr lang="el-GR" i="1" dirty="0" smtClean="0"/>
              <a:t>να κατανοήσουν την κεντρική ιδέα του κειμένου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ΣΩΣΤΟ:</a:t>
            </a:r>
            <a:r>
              <a:rPr lang="el-GR" i="1" dirty="0" smtClean="0"/>
              <a:t> να προβληματιστούν σχετικά τα οφέλη και τις επιπτώσεις της τεχνολογίας στην ανθρώπινη εργασία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l-GR" b="1" i="1" dirty="0" smtClean="0"/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ΛΑΘΟΣ: </a:t>
            </a:r>
            <a:r>
              <a:rPr lang="el-GR" i="1" dirty="0" smtClean="0"/>
              <a:t>να γνωρίσουν τις οικογένειες λέξεων</a:t>
            </a:r>
          </a:p>
          <a:p>
            <a:pPr marL="274320" indent="-274320" algn="just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l-GR" b="1" i="1" dirty="0" smtClean="0"/>
              <a:t>ΣΩΣΤΟ:</a:t>
            </a:r>
            <a:r>
              <a:rPr lang="el-GR" i="1" dirty="0" smtClean="0"/>
              <a:t> να εξασκηθούν στον σχηματισμό και τη χρήση σύνθετων με πρώτο συνθετικό τη (λόγια) πρόθεση </a:t>
            </a:r>
            <a:r>
              <a:rPr lang="el-GR" i="1" dirty="0" err="1" smtClean="0"/>
              <a:t>ανα</a:t>
            </a:r>
            <a:r>
              <a:rPr lang="el-GR" i="1" dirty="0" smtClean="0"/>
              <a:t>-</a:t>
            </a:r>
            <a:endParaRPr lang="el-GR" i="1" dirty="0" smtClean="0">
              <a:latin typeface="Book Antiqua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l-GR" i="1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73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i="1" smtClean="0"/>
              <a:t>διδακτικές ενέργειες: </a:t>
            </a:r>
            <a:br>
              <a:rPr lang="el-GR" sz="3200" i="1" smtClean="0"/>
            </a:br>
            <a:r>
              <a:rPr lang="el-GR" sz="3200" i="1" smtClean="0"/>
              <a:t>φάσεις της διδασκαλίας Ι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841D949-723D-4549-80EC-B5AC7A74325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15365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774" y="1600200"/>
            <a:ext cx="8351713" cy="47811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Εισαγωγή / Προβληματισμός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l-GR" sz="2400" dirty="0" smtClean="0"/>
              <a:t>	</a:t>
            </a:r>
            <a:r>
              <a:rPr lang="el-GR" sz="2000" i="1" dirty="0" smtClean="0"/>
              <a:t>(προετοιμασία ψυχολογική και γνωσιολογική)</a:t>
            </a:r>
            <a:endParaRPr lang="en-US" sz="2000" i="1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100" dirty="0" smtClean="0"/>
              <a:t>ενεργοποίηση προϋπάρχουσας γνώσης</a:t>
            </a:r>
            <a:endParaRPr lang="en-US" sz="21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100" dirty="0" smtClean="0"/>
              <a:t>βιωματική προσέγγιση θέματος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l-GR" sz="1800" dirty="0" smtClean="0"/>
              <a:t>(ελεύθερη συζήτηση, καταιγισμός ιδεών, οπτικοακουστικό ή άλλο έντυπο υλικό, αντικείμενα κτλ.)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100" dirty="0" smtClean="0"/>
              <a:t>επεξεργασία εικόνων ΒΜ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100" dirty="0" smtClean="0"/>
              <a:t>ταυτότητα κειμένου (τίτλος, συγγραφέας, πηγή)</a:t>
            </a:r>
          </a:p>
          <a:p>
            <a:pPr>
              <a:buFont typeface="Wingdings" pitchFamily="2" charset="2"/>
              <a:buNone/>
            </a:pPr>
            <a:endParaRPr lang="el-GR" sz="1400" dirty="0" smtClean="0"/>
          </a:p>
          <a:p>
            <a:pPr lvl="1">
              <a:buFont typeface="Wingdings" pitchFamily="2" charset="2"/>
              <a:buChar char="ü"/>
            </a:pPr>
            <a:r>
              <a:rPr lang="el-GR" sz="2100" dirty="0" smtClean="0"/>
              <a:t>δημιουργία προσδοκιών σχετικά με το περιεχόμενο και το είδος του κειμένου</a:t>
            </a:r>
          </a:p>
          <a:p>
            <a:pPr lvl="1">
              <a:spcBef>
                <a:spcPct val="0"/>
              </a:spcBef>
              <a:buFont typeface="Wingdings" pitchFamily="2" charset="2"/>
              <a:buChar char="ü"/>
            </a:pPr>
            <a:r>
              <a:rPr lang="el-GR" sz="2100" dirty="0" smtClean="0"/>
              <a:t>διατύπωση υποθέσεων προς επαλήθευση ή διάψευση</a:t>
            </a:r>
          </a:p>
          <a:p>
            <a:pPr lvl="1">
              <a:spcBef>
                <a:spcPct val="0"/>
              </a:spcBef>
              <a:buFont typeface="Wingdings 2" pitchFamily="18" charset="2"/>
              <a:buNone/>
            </a:pPr>
            <a:r>
              <a:rPr lang="el-GR" sz="2100" dirty="0" smtClean="0"/>
              <a:t>						αναγνωστικός σκοπός</a:t>
            </a:r>
          </a:p>
          <a:p>
            <a:pPr>
              <a:buFont typeface="Wingdings" pitchFamily="2" charset="2"/>
              <a:buNone/>
            </a:pPr>
            <a:endParaRPr lang="el-GR" sz="2400" dirty="0" smtClean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4427538" y="42211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4788024" y="5589240"/>
            <a:ext cx="360363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m4-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m4-12</Template>
  <TotalTime>0</TotalTime>
  <Words>386</Words>
  <Application>Microsoft Office PowerPoint</Application>
  <PresentationFormat>Προβολή στην οθόνη (4:3)</PresentationFormat>
  <Paragraphs>120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m4-12</vt:lpstr>
      <vt:lpstr> σχεδιασμός μαθήματος (πλάνο δίωρης διδασκαλίας στο μάθημα της γλώσσας)</vt:lpstr>
      <vt:lpstr>μαθησιακοί στόχοι</vt:lpstr>
      <vt:lpstr>στόχοι  (διδακτικής ενότητας δίωρης διδασκαλίας)</vt:lpstr>
      <vt:lpstr>παράδειγμα (ΣΤ, τεύχος β, 40-41)</vt:lpstr>
      <vt:lpstr>στόχοι  (διδακτικής ενότητας δίωρης διδασκαλίας)</vt:lpstr>
      <vt:lpstr>στόχοι  (διδακτικής ενότητας δίωρης διδασκαλίας)</vt:lpstr>
      <vt:lpstr>στόχοι  (διδακτικής ενότητας δίωρης διδασκαλίας)</vt:lpstr>
      <vt:lpstr>στόχοι (παραδείγματα και αντι-παραδείγματα)</vt:lpstr>
      <vt:lpstr>διδακτικές ενέργειες:  φάσεις της διδασκαλίας Ι</vt:lpstr>
      <vt:lpstr>διδακτικές ενέργειες:  φάσεις της διδασκαλίας ΙΙ</vt:lpstr>
      <vt:lpstr>διδακτικές ενέργειες:  φάσεις της διδασκαλίας ΙΙ</vt:lpstr>
      <vt:lpstr>διδακτικές ενέργειες:  φάσεις της διδασκαλίας ΙΙ</vt:lpstr>
      <vt:lpstr>διδακτικές ενέργειες:  φάσεις της διδασκαλίας ΙΙΙ</vt:lpstr>
      <vt:lpstr>διδακτικές ενέργειες:  φάσεις της διδασκαλίας V</vt:lpstr>
      <vt:lpstr>επισημάνσεις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2012-11-22T17:09:29Z</dcterms:created>
  <dcterms:modified xsi:type="dcterms:W3CDTF">2015-01-23T17:46:24Z</dcterms:modified>
</cp:coreProperties>
</file>