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notesSlides/notesSlide2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notesSlides/notesSlide30.xml" ContentType="application/vnd.openxmlformats-officedocument.presentationml.notesSlide+xml"/>
  <Override PartName="/ppt/tags/tag56.xml" ContentType="application/vnd.openxmlformats-officedocument.presentationml.tags+xml"/>
  <Override PartName="/ppt/notesSlides/notesSlide31.xml" ContentType="application/vnd.openxmlformats-officedocument.presentationml.notesSlide+xml"/>
  <Override PartName="/ppt/tags/tag57.xml" ContentType="application/vnd.openxmlformats-officedocument.presentationml.tags+xml"/>
  <Override PartName="/ppt/notesSlides/notesSlide32.xml" ContentType="application/vnd.openxmlformats-officedocument.presentationml.notesSlide+xml"/>
  <Override PartName="/ppt/tags/tag58.xml" ContentType="application/vnd.openxmlformats-officedocument.presentationml.tags+xml"/>
  <Override PartName="/ppt/notesSlides/notesSlide33.xml" ContentType="application/vnd.openxmlformats-officedocument.presentationml.notesSlide+xml"/>
  <Override PartName="/ppt/tags/tag59.xml" ContentType="application/vnd.openxmlformats-officedocument.presentationml.tags+xml"/>
  <Override PartName="/ppt/notesSlides/notesSlide34.xml" ContentType="application/vnd.openxmlformats-officedocument.presentationml.notesSlide+xml"/>
  <Override PartName="/ppt/tags/tag60.xml" ContentType="application/vnd.openxmlformats-officedocument.presentationml.tags+xml"/>
  <Override PartName="/ppt/notesSlides/notesSlide35.xml" ContentType="application/vnd.openxmlformats-officedocument.presentationml.notesSlide+xml"/>
  <Override PartName="/ppt/tags/tag61.xml" ContentType="application/vnd.openxmlformats-officedocument.presentationml.tags+xml"/>
  <Override PartName="/ppt/notesSlides/notesSlide36.xml" ContentType="application/vnd.openxmlformats-officedocument.presentationml.notesSlide+xml"/>
  <Override PartName="/ppt/tags/tag62.xml" ContentType="application/vnd.openxmlformats-officedocument.presentationml.tags+xml"/>
  <Override PartName="/ppt/notesSlides/notesSlide37.xml" ContentType="application/vnd.openxmlformats-officedocument.presentationml.notesSlide+xml"/>
  <Override PartName="/ppt/tags/tag63.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310" r:id="rId3"/>
    <p:sldId id="257" r:id="rId4"/>
    <p:sldId id="259" r:id="rId5"/>
    <p:sldId id="261" r:id="rId6"/>
    <p:sldId id="262" r:id="rId7"/>
    <p:sldId id="322" r:id="rId8"/>
    <p:sldId id="326" r:id="rId9"/>
    <p:sldId id="387" r:id="rId10"/>
    <p:sldId id="323" r:id="rId11"/>
    <p:sldId id="324" r:id="rId12"/>
    <p:sldId id="388" r:id="rId13"/>
    <p:sldId id="389" r:id="rId14"/>
    <p:sldId id="404" r:id="rId15"/>
    <p:sldId id="390" r:id="rId16"/>
    <p:sldId id="391" r:id="rId17"/>
    <p:sldId id="392" r:id="rId18"/>
    <p:sldId id="393" r:id="rId19"/>
    <p:sldId id="394" r:id="rId20"/>
    <p:sldId id="395" r:id="rId21"/>
    <p:sldId id="396" r:id="rId22"/>
    <p:sldId id="397" r:id="rId23"/>
    <p:sldId id="398" r:id="rId24"/>
    <p:sldId id="399" r:id="rId25"/>
    <p:sldId id="406" r:id="rId26"/>
    <p:sldId id="405" r:id="rId27"/>
    <p:sldId id="401" r:id="rId28"/>
    <p:sldId id="402" r:id="rId29"/>
    <p:sldId id="403" r:id="rId30"/>
    <p:sldId id="407" r:id="rId31"/>
    <p:sldId id="408" r:id="rId32"/>
    <p:sldId id="409" r:id="rId33"/>
    <p:sldId id="410" r:id="rId34"/>
    <p:sldId id="411" r:id="rId35"/>
    <p:sldId id="412" r:id="rId36"/>
    <p:sldId id="413" r:id="rId37"/>
    <p:sldId id="414" r:id="rId38"/>
    <p:sldId id="415" r:id="rId39"/>
    <p:sldId id="416" r:id="rId40"/>
    <p:sldId id="280" r:id="rId41"/>
  </p:sldIdLst>
  <p:sldSz cx="9144000" cy="6858000" type="screen4x3"/>
  <p:notesSz cx="6858000" cy="9144000"/>
  <p:custDataLst>
    <p:tags r:id="rId4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90299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1.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2.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4.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5.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6.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7.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notesSlide" Target="../notesSlides/notesSlide5.xml"/><Relationship Id="rId7" Type="http://schemas.openxmlformats.org/officeDocument/2006/relationships/slide" Target="slide1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6.xml"/><Relationship Id="rId9" Type="http://schemas.openxmlformats.org/officeDocument/2006/relationships/slide" Target="slide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w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wmf"/><Relationship Id="rId5" Type="http://schemas.openxmlformats.org/officeDocument/2006/relationships/image" Target="../media/image5.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1 (Μέρος Β):</a:t>
            </a:r>
            <a:r>
              <a:rPr lang="en-US" sz="2800" dirty="0" smtClean="0"/>
              <a:t> </a:t>
            </a:r>
            <a:r>
              <a:rPr lang="el-GR" sz="2800" dirty="0"/>
              <a:t>Εισαγωγικά στοιχεία.</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Πράσινο γάλα</a:t>
            </a:r>
            <a:endParaRPr lang="el-GR" dirty="0"/>
          </a:p>
        </p:txBody>
      </p:sp>
      <p:sp>
        <p:nvSpPr>
          <p:cNvPr id="6" name="2 - Θέση περιεχομένου"/>
          <p:cNvSpPr>
            <a:spLocks noGrp="1"/>
          </p:cNvSpPr>
          <p:nvPr>
            <p:ph sz="quarter" idx="1"/>
          </p:nvPr>
        </p:nvSpPr>
        <p:spPr>
          <a:xfrm>
            <a:off x="612648" y="1268760"/>
            <a:ext cx="8153400" cy="432048"/>
          </a:xfrm>
        </p:spPr>
        <p:txBody>
          <a:bodyPr>
            <a:noAutofit/>
          </a:bodyPr>
          <a:lstStyle/>
          <a:p>
            <a:pPr marL="0" indent="0" fontAlgn="auto">
              <a:spcBef>
                <a:spcPts val="0"/>
              </a:spcBef>
              <a:spcAft>
                <a:spcPts val="0"/>
              </a:spcAft>
              <a:buNone/>
              <a:defRPr/>
            </a:pPr>
            <a:r>
              <a:rPr lang="el-GR" altLang="el-GR" sz="2400" dirty="0"/>
              <a:t>«Πράσινο» </a:t>
            </a:r>
            <a:r>
              <a:rPr lang="el-GR" altLang="el-GR" sz="2400" dirty="0" smtClean="0"/>
              <a:t>Γάλα.</a:t>
            </a:r>
            <a:endParaRPr lang="el-GR" sz="2400" dirty="0"/>
          </a:p>
        </p:txBody>
      </p:sp>
      <p:pic>
        <p:nvPicPr>
          <p:cNvPr id="8" name="Picture 13" descr="Εικόνα 1, λογότυπα πράσινων (φυλικά προσκείμενων προς το περιβάλλον) οργανισμώ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38" y="1784152"/>
            <a:ext cx="38576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Εικόνα 2, συσκευασία πράσινου γάλατο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3" y="4221088"/>
            <a:ext cx="26225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8276" y="1340768"/>
            <a:ext cx="27320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a:t>Ισχυρισμοί Υγείας ή/και </a:t>
            </a:r>
            <a:r>
              <a:rPr lang="el-GR" altLang="el-GR" sz="4000" dirty="0" smtClean="0"/>
              <a:t>Διατροφής </a:t>
            </a:r>
            <a:endParaRPr lang="el-GR" sz="4000" dirty="0"/>
          </a:p>
        </p:txBody>
      </p:sp>
      <p:pic>
        <p:nvPicPr>
          <p:cNvPr id="7" name="Picture 4" descr="Εικόνα, Ισχυρισμοί Υγείας ή/και Διατροφής με βάση τους κανονισμούς της Ευρωπαικής ένωσης. &#10;"/>
          <p:cNvPicPr>
            <a:picLocks noChangeAspect="1" noChangeArrowheads="1"/>
          </p:cNvPicPr>
          <p:nvPr/>
        </p:nvPicPr>
        <p:blipFill>
          <a:blip r:embed="rId5">
            <a:extLst>
              <a:ext uri="{28A0092B-C50C-407E-A947-70E740481C1C}">
                <a14:useLocalDpi xmlns:a14="http://schemas.microsoft.com/office/drawing/2010/main" val="0"/>
              </a:ext>
            </a:extLst>
          </a:blip>
          <a:srcRect l="7773" t="14438" r="9178" b="7755"/>
          <a:stretch>
            <a:fillRect/>
          </a:stretch>
        </p:blipFill>
        <p:spPr bwMode="auto">
          <a:xfrm>
            <a:off x="603296" y="1268760"/>
            <a:ext cx="785713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11</a:t>
            </a:fld>
            <a:endParaRPr lang="el-GR" dirty="0"/>
          </a:p>
        </p:txBody>
      </p:sp>
    </p:spTree>
    <p:custDataLst>
      <p:tags r:id="rId1"/>
    </p:custDataLst>
    <p:extLst>
      <p:ext uri="{BB962C8B-B14F-4D97-AF65-F5344CB8AC3E}">
        <p14:creationId xmlns:p14="http://schemas.microsoft.com/office/powerpoint/2010/main" val="103654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smtClean="0"/>
              <a:t>Ε.Ο.Φ</a:t>
            </a:r>
            <a:endParaRPr lang="el-GR" sz="4000" dirty="0"/>
          </a:p>
        </p:txBody>
      </p:sp>
      <p:sp>
        <p:nvSpPr>
          <p:cNvPr id="2" name="Ορθογώνιο 1"/>
          <p:cNvSpPr/>
          <p:nvPr/>
        </p:nvSpPr>
        <p:spPr>
          <a:xfrm>
            <a:off x="467544" y="889844"/>
            <a:ext cx="8208912" cy="5262979"/>
          </a:xfrm>
          <a:prstGeom prst="rect">
            <a:avLst/>
          </a:prstGeom>
        </p:spPr>
        <p:txBody>
          <a:bodyPr wrap="square">
            <a:spAutoFit/>
          </a:bodyPr>
          <a:lstStyle/>
          <a:p>
            <a:r>
              <a:rPr lang="el-GR" altLang="el-GR" sz="2400" dirty="0" smtClean="0"/>
              <a:t>1. Τρόφιμα </a:t>
            </a:r>
            <a:r>
              <a:rPr lang="el-GR" altLang="el-GR" sz="2400" dirty="0"/>
              <a:t>ειδικής </a:t>
            </a:r>
            <a:r>
              <a:rPr lang="el-GR" altLang="el-GR" sz="2400" dirty="0" smtClean="0"/>
              <a:t>διατροφής,</a:t>
            </a:r>
            <a:r>
              <a:rPr lang="el-GR" altLang="el-GR" sz="2400" dirty="0"/>
              <a:t/>
            </a:r>
            <a:br>
              <a:rPr lang="el-GR" altLang="el-GR" sz="2400" dirty="0"/>
            </a:br>
            <a:endParaRPr lang="el-GR" altLang="el-GR" sz="2400" dirty="0"/>
          </a:p>
          <a:p>
            <a:r>
              <a:rPr lang="el-GR" altLang="el-GR" sz="2400" dirty="0" smtClean="0"/>
              <a:t>2. Τρόφιμα </a:t>
            </a:r>
            <a:r>
              <a:rPr lang="el-GR" altLang="el-GR" sz="2400" dirty="0"/>
              <a:t>ειδικής διατροφής για </a:t>
            </a:r>
            <a:r>
              <a:rPr lang="el-GR" altLang="el-GR" sz="2400" dirty="0" smtClean="0"/>
              <a:t>αθλητές,</a:t>
            </a:r>
            <a:r>
              <a:rPr lang="el-GR" altLang="el-GR" sz="2400" dirty="0"/>
              <a:t/>
            </a:r>
            <a:br>
              <a:rPr lang="el-GR" altLang="el-GR" sz="2400" dirty="0"/>
            </a:br>
            <a:r>
              <a:rPr lang="el-GR" altLang="el-GR" sz="2400" dirty="0"/>
              <a:t/>
            </a:r>
            <a:br>
              <a:rPr lang="el-GR" altLang="el-GR" sz="2400" dirty="0"/>
            </a:br>
            <a:r>
              <a:rPr lang="el-GR" altLang="el-GR" sz="2400" dirty="0" smtClean="0"/>
              <a:t>3. Τρόφιμα </a:t>
            </a:r>
            <a:r>
              <a:rPr lang="el-GR" altLang="el-GR" sz="2400" dirty="0"/>
              <a:t>για δίαιτες μειωμένων θερμίδων για απώλεια </a:t>
            </a:r>
            <a:r>
              <a:rPr lang="el-GR" altLang="el-GR" sz="2400" dirty="0" smtClean="0"/>
              <a:t>βάρους,</a:t>
            </a:r>
            <a:r>
              <a:rPr lang="el-GR" altLang="el-GR" sz="2400" dirty="0"/>
              <a:t> </a:t>
            </a:r>
            <a:br>
              <a:rPr lang="el-GR" altLang="el-GR" sz="2400" dirty="0"/>
            </a:br>
            <a:r>
              <a:rPr lang="el-GR" altLang="el-GR" sz="2400" dirty="0"/>
              <a:t/>
            </a:r>
            <a:br>
              <a:rPr lang="el-GR" altLang="el-GR" sz="2400" dirty="0"/>
            </a:br>
            <a:r>
              <a:rPr lang="el-GR" altLang="el-GR" sz="2400" dirty="0" smtClean="0"/>
              <a:t>4. Διαιτητικά </a:t>
            </a:r>
            <a:r>
              <a:rPr lang="el-GR" altLang="el-GR" sz="2400" dirty="0"/>
              <a:t>τρόφιμα για ειδικούς ιατρικούς </a:t>
            </a:r>
            <a:r>
              <a:rPr lang="el-GR" altLang="el-GR" sz="2400" dirty="0" smtClean="0"/>
              <a:t>σκοπούς,</a:t>
            </a:r>
            <a:r>
              <a:rPr lang="el-GR" altLang="el-GR" sz="2400" dirty="0"/>
              <a:t/>
            </a:r>
            <a:br>
              <a:rPr lang="el-GR" altLang="el-GR" sz="2400" dirty="0"/>
            </a:br>
            <a:r>
              <a:rPr lang="el-GR" altLang="el-GR" sz="2400" dirty="0"/>
              <a:t/>
            </a:r>
            <a:br>
              <a:rPr lang="el-GR" altLang="el-GR" sz="2400" dirty="0"/>
            </a:br>
            <a:r>
              <a:rPr lang="el-GR" altLang="el-GR" sz="2400" dirty="0" smtClean="0"/>
              <a:t>5. Παρασκευάσματα </a:t>
            </a:r>
            <a:r>
              <a:rPr lang="el-GR" altLang="el-GR" sz="2400" dirty="0"/>
              <a:t>για βρέφη και για τη 2η βρεφική </a:t>
            </a:r>
            <a:r>
              <a:rPr lang="el-GR" altLang="el-GR" sz="2400" dirty="0" smtClean="0"/>
              <a:t>ηλικία,</a:t>
            </a:r>
            <a:r>
              <a:rPr lang="el-GR" altLang="el-GR" sz="2400" dirty="0"/>
              <a:t/>
            </a:r>
            <a:br>
              <a:rPr lang="el-GR" altLang="el-GR" sz="2400" dirty="0"/>
            </a:br>
            <a:r>
              <a:rPr lang="el-GR" altLang="el-GR" sz="2400" dirty="0"/>
              <a:t/>
            </a:r>
            <a:br>
              <a:rPr lang="el-GR" altLang="el-GR" sz="2400" dirty="0"/>
            </a:br>
            <a:r>
              <a:rPr lang="el-GR" altLang="el-GR" sz="2400" dirty="0" smtClean="0"/>
              <a:t>6. Μεταποιημένες </a:t>
            </a:r>
            <a:r>
              <a:rPr lang="el-GR" altLang="el-GR" sz="2400" dirty="0"/>
              <a:t>τροφές με βάση τα δημητριακά και παιδικές τροφές για βρέφη και μικρά </a:t>
            </a:r>
            <a:r>
              <a:rPr lang="el-GR" altLang="el-GR" sz="2400" dirty="0" smtClean="0"/>
              <a:t>παιδιά.</a:t>
            </a:r>
            <a:r>
              <a:rPr lang="el-GR" altLang="el-GR" sz="2400" dirty="0"/>
              <a:t/>
            </a:r>
            <a:br>
              <a:rPr lang="el-GR" altLang="el-GR" sz="2400" dirty="0"/>
            </a:b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12</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a:t>Διάρκεια ζωής &amp; τιμή </a:t>
            </a:r>
            <a:r>
              <a:rPr lang="el-GR" sz="4000" dirty="0" smtClean="0"/>
              <a:t>γάλακτος </a:t>
            </a:r>
            <a:r>
              <a:rPr lang="el-GR" sz="4000" dirty="0"/>
              <a:t/>
            </a:r>
            <a:br>
              <a:rPr lang="el-GR" sz="4000" dirty="0"/>
            </a:br>
            <a:r>
              <a:rPr lang="el-GR" sz="4000" dirty="0" smtClean="0"/>
              <a:t>(1 </a:t>
            </a:r>
            <a:r>
              <a:rPr lang="el-GR" sz="4000" dirty="0"/>
              <a:t>από </a:t>
            </a:r>
            <a:r>
              <a:rPr lang="el-GR" sz="4000" dirty="0" smtClean="0"/>
              <a:t>4)</a:t>
            </a:r>
            <a:endParaRPr lang="el-GR" sz="4000" dirty="0"/>
          </a:p>
        </p:txBody>
      </p:sp>
      <p:grpSp>
        <p:nvGrpSpPr>
          <p:cNvPr id="8" name="Ομάδα 7" descr="Εικόνα, νέα σε εφημερίδες όσο αφορά το γάλα και τον έλεγχο ποιότητας."/>
          <p:cNvGrpSpPr/>
          <p:nvPr/>
        </p:nvGrpSpPr>
        <p:grpSpPr>
          <a:xfrm>
            <a:off x="1420813" y="1960403"/>
            <a:ext cx="5959499" cy="4060885"/>
            <a:chOff x="1420813" y="893763"/>
            <a:chExt cx="6781800" cy="4621212"/>
          </a:xfrm>
          <a:effectLst/>
        </p:grpSpPr>
        <p:pic>
          <p:nvPicPr>
            <p:cNvPr id="9" name="3 - Εικόνα" descr="."/>
            <p:cNvPicPr/>
            <p:nvPr/>
          </p:nvPicPr>
          <p:blipFill>
            <a:blip r:embed="rId5"/>
            <a:srcRect l="25792" t="10229" r="38659" b="12366"/>
            <a:stretch>
              <a:fillRect/>
            </a:stretch>
          </p:blipFill>
          <p:spPr bwMode="auto">
            <a:xfrm rot="20399561">
              <a:off x="1420813" y="1112838"/>
              <a:ext cx="2982912" cy="3952875"/>
            </a:xfrm>
            <a:prstGeom prst="rect">
              <a:avLst/>
            </a:prstGeom>
            <a:noFill/>
            <a:ln w="9525">
              <a:solidFill>
                <a:schemeClr val="tx1">
                  <a:lumMod val="75000"/>
                  <a:lumOff val="25000"/>
                </a:schemeClr>
              </a:solidFill>
              <a:miter lim="800000"/>
              <a:headEnd/>
              <a:tailEnd/>
            </a:ln>
            <a:effectLst>
              <a:outerShdw blurRad="330200" dist="711200" dir="14160000" algn="ctr" rotWithShape="0">
                <a:srgbClr val="000000">
                  <a:alpha val="81000"/>
                </a:srgbClr>
              </a:outerShdw>
            </a:effectLst>
          </p:spPr>
        </p:pic>
        <p:pic>
          <p:nvPicPr>
            <p:cNvPr id="10" name="4 - Εικόνα" descr="."/>
            <p:cNvPicPr/>
            <p:nvPr/>
          </p:nvPicPr>
          <p:blipFill>
            <a:blip r:embed="rId6"/>
            <a:srcRect l="22378" t="10534" r="40138" b="10534"/>
            <a:stretch>
              <a:fillRect/>
            </a:stretch>
          </p:blipFill>
          <p:spPr bwMode="auto">
            <a:xfrm rot="1008415">
              <a:off x="4365625" y="893763"/>
              <a:ext cx="3167063" cy="2989262"/>
            </a:xfrm>
            <a:prstGeom prst="rect">
              <a:avLst/>
            </a:prstGeom>
            <a:noFill/>
            <a:ln w="9525">
              <a:solidFill>
                <a:schemeClr val="tx1">
                  <a:lumMod val="75000"/>
                  <a:lumOff val="25000"/>
                </a:schemeClr>
              </a:solidFill>
              <a:miter lim="800000"/>
              <a:headEnd/>
              <a:tailEnd/>
            </a:ln>
            <a:effectLst>
              <a:outerShdw blurRad="330200" dist="711200" dir="14160000" algn="ctr" rotWithShape="0">
                <a:srgbClr val="000000">
                  <a:alpha val="81000"/>
                </a:srgbClr>
              </a:outerShdw>
            </a:effectLst>
          </p:spPr>
        </p:pic>
        <p:pic>
          <p:nvPicPr>
            <p:cNvPr id="11" name="5 - Εικόνα" descr="."/>
            <p:cNvPicPr/>
            <p:nvPr/>
          </p:nvPicPr>
          <p:blipFill>
            <a:blip r:embed="rId7"/>
            <a:srcRect l="11135" t="17405" r="36507" b="17710"/>
            <a:stretch>
              <a:fillRect/>
            </a:stretch>
          </p:blipFill>
          <p:spPr bwMode="auto">
            <a:xfrm rot="1060514">
              <a:off x="5437188" y="3149600"/>
              <a:ext cx="2765425" cy="2365375"/>
            </a:xfrm>
            <a:prstGeom prst="rect">
              <a:avLst/>
            </a:prstGeom>
            <a:noFill/>
            <a:ln w="9525">
              <a:solidFill>
                <a:schemeClr val="tx1">
                  <a:lumMod val="75000"/>
                  <a:lumOff val="25000"/>
                </a:schemeClr>
              </a:solidFill>
              <a:miter lim="800000"/>
              <a:headEnd/>
              <a:tailEnd/>
            </a:ln>
            <a:effectLst>
              <a:outerShdw blurRad="330200" dist="711200" dir="14160000" algn="ctr" rotWithShape="0">
                <a:srgbClr val="000000">
                  <a:alpha val="81000"/>
                </a:srgbClr>
              </a:outerShdw>
            </a:effectLst>
          </p:spPr>
        </p:pic>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191665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116632"/>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sz="4000" dirty="0"/>
              <a:t>Διάρκεια </a:t>
            </a:r>
            <a:r>
              <a:rPr lang="el-GR" sz="4000" dirty="0" smtClean="0"/>
              <a:t>ζωής &amp; τιμή γάλακτος </a:t>
            </a:r>
            <a:br>
              <a:rPr lang="el-GR" sz="4000" dirty="0" smtClean="0"/>
            </a:br>
            <a:r>
              <a:rPr lang="el-GR" sz="4000" dirty="0" smtClean="0"/>
              <a:t>(2 </a:t>
            </a:r>
            <a:r>
              <a:rPr lang="el-GR" sz="4000" dirty="0"/>
              <a:t>από </a:t>
            </a:r>
            <a:r>
              <a:rPr lang="el-GR" sz="4000" dirty="0" smtClean="0"/>
              <a:t>4)</a:t>
            </a:r>
            <a:endParaRPr lang="el-GR" sz="4000" dirty="0"/>
          </a:p>
        </p:txBody>
      </p:sp>
      <p:sp>
        <p:nvSpPr>
          <p:cNvPr id="2" name="Ορθογώνιο 1"/>
          <p:cNvSpPr/>
          <p:nvPr/>
        </p:nvSpPr>
        <p:spPr>
          <a:xfrm>
            <a:off x="467544" y="1036042"/>
            <a:ext cx="8280920" cy="830997"/>
          </a:xfrm>
          <a:prstGeom prst="rect">
            <a:avLst/>
          </a:prstGeom>
        </p:spPr>
        <p:txBody>
          <a:bodyPr wrap="square">
            <a:spAutoFit/>
          </a:bodyPr>
          <a:lstStyle/>
          <a:p>
            <a:r>
              <a:rPr lang="el-GR" sz="2400" dirty="0" smtClean="0"/>
              <a:t>Από </a:t>
            </a:r>
            <a:r>
              <a:rPr lang="el-GR" sz="2400" dirty="0"/>
              <a:t>τα ακριβότερα γάλατα στην Ευρώπη το «ελληνικό» &amp; με τη μικρότερη διάρκεια ζωής</a:t>
            </a:r>
            <a:r>
              <a:rPr lang="el-GR" sz="2400" dirty="0" smtClean="0"/>
              <a:t>.</a:t>
            </a:r>
            <a:endParaRPr lang="el-GR" sz="2400" dirty="0"/>
          </a:p>
        </p:txBody>
      </p:sp>
      <p:pic>
        <p:nvPicPr>
          <p:cNvPr id="8" name="Picture 2" descr="Εικόνα, ενδεικτικές τιμές παστεριωμένου γάλακτ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99" y="2044154"/>
            <a:ext cx="6786563"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14</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sz="4000" dirty="0"/>
              <a:t>Διάρκεια ζωής &amp; τιμή </a:t>
            </a:r>
            <a:r>
              <a:rPr lang="el-GR" sz="4000" dirty="0" smtClean="0"/>
              <a:t>γάλακτος </a:t>
            </a:r>
            <a:r>
              <a:rPr lang="el-GR" sz="4000" dirty="0"/>
              <a:t/>
            </a:r>
            <a:br>
              <a:rPr lang="el-GR" sz="4000" dirty="0"/>
            </a:br>
            <a:r>
              <a:rPr lang="el-GR" sz="4000" dirty="0" smtClean="0"/>
              <a:t>(3 </a:t>
            </a:r>
            <a:r>
              <a:rPr lang="el-GR" sz="4000" dirty="0"/>
              <a:t>από </a:t>
            </a:r>
            <a:r>
              <a:rPr lang="el-GR" sz="4000" dirty="0" smtClean="0"/>
              <a:t>4)</a:t>
            </a:r>
            <a:endParaRPr lang="el-GR" sz="4000" dirty="0"/>
          </a:p>
        </p:txBody>
      </p:sp>
      <p:pic>
        <p:nvPicPr>
          <p:cNvPr id="6" name="Picture 2" descr="Εικόνα, Αυξάνεται το προσδόκιμο ζωής στο φρέσκο γάλα. Πώς διαμορφώνεται η τιμή του."/>
          <p:cNvPicPr>
            <a:picLocks noChangeAspect="1" noChangeArrowheads="1"/>
          </p:cNvPicPr>
          <p:nvPr/>
        </p:nvPicPr>
        <p:blipFill>
          <a:blip r:embed="rId5">
            <a:extLst>
              <a:ext uri="{28A0092B-C50C-407E-A947-70E740481C1C}">
                <a14:useLocalDpi xmlns:a14="http://schemas.microsoft.com/office/drawing/2010/main" val="0"/>
              </a:ext>
            </a:extLst>
          </a:blip>
          <a:srcRect l="18546" r="18401"/>
          <a:stretch>
            <a:fillRect/>
          </a:stretch>
        </p:blipFill>
        <p:spPr bwMode="auto">
          <a:xfrm>
            <a:off x="1331640" y="1412687"/>
            <a:ext cx="6588372" cy="47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15</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sz="4000" dirty="0"/>
              <a:t>Διάρκεια ζωής &amp; τιμή γάλακτος </a:t>
            </a:r>
            <a:br>
              <a:rPr lang="el-GR" sz="4000" dirty="0"/>
            </a:br>
            <a:r>
              <a:rPr lang="el-GR" sz="4000" dirty="0" smtClean="0"/>
              <a:t>(4 </a:t>
            </a:r>
            <a:r>
              <a:rPr lang="el-GR" sz="4000" dirty="0"/>
              <a:t>από </a:t>
            </a:r>
            <a:r>
              <a:rPr lang="el-GR" sz="4000" dirty="0" smtClean="0"/>
              <a:t>4)</a:t>
            </a:r>
            <a:endParaRPr lang="el-GR" sz="4000" dirty="0"/>
          </a:p>
        </p:txBody>
      </p:sp>
      <p:sp>
        <p:nvSpPr>
          <p:cNvPr id="2" name="Ορθογώνιο 1" descr="."/>
          <p:cNvSpPr/>
          <p:nvPr/>
        </p:nvSpPr>
        <p:spPr>
          <a:xfrm>
            <a:off x="467544" y="1340768"/>
            <a:ext cx="8208912" cy="461665"/>
          </a:xfrm>
          <a:prstGeom prst="rect">
            <a:avLst/>
          </a:prstGeom>
        </p:spPr>
        <p:txBody>
          <a:bodyPr wrap="square">
            <a:spAutoFit/>
          </a:bodyPr>
          <a:lstStyle/>
          <a:p>
            <a:r>
              <a:rPr lang="el-GR" sz="2400" dirty="0"/>
              <a:t>Τι έχει στη διάθεσή του ο Έλληνας </a:t>
            </a:r>
            <a:r>
              <a:rPr lang="el-GR" sz="2400" dirty="0" smtClean="0"/>
              <a:t>καταναλωτής; </a:t>
            </a:r>
            <a:endParaRPr lang="el-GR" sz="2400" dirty="0"/>
          </a:p>
        </p:txBody>
      </p:sp>
      <p:pic>
        <p:nvPicPr>
          <p:cNvPr id="6" name="Picture 2" descr="Πίνακας, Τι έχει στη διάθεσή του ο Έλληνας καταναλωτής; &#10;"/>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1187624" y="1842117"/>
            <a:ext cx="6795691" cy="4524726"/>
          </a:xfrm>
          <a:noFill/>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16</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171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smtClean="0"/>
              <a:t>Νομοθεσία (1 από 7)</a:t>
            </a:r>
            <a:endParaRPr lang="el-GR" sz="4000" dirty="0"/>
          </a:p>
        </p:txBody>
      </p:sp>
      <p:sp>
        <p:nvSpPr>
          <p:cNvPr id="2" name="Ορθογώνιο 1" descr="Το παστεριωμένο γάλα.&#10;Στην συνέχεια ορίζονται η διαδικασία παρασκευής, η διάρκεια και η συσκευασία του παστεριωμένου γάλακτος ως εξής:&#10;«2.α. Η παρ. 6 του άρθρου 12 του από 2/16.5.1959 βασιλικού διατάγματος (Α΄89), όπως αντικαταστάθηκε με το άρθρο 5 του π.δ. 430/1981 (Α΄ 115), το άρθρο μόνο του π.δ. 104/1988 (Α΄ 46) και το άρθρο 1 του π.δ. 113/1999 (Α΄115) αντικαθίσταται ως εξής:&#10;α) Ως «παστεριωμένο γάλα» νοείται το γάλα το οποίο έχει υποβληθεί σε επεξεργασία που περιλαμβάνει την έκθεση σε υψηλή θερμοκρασία για μικρό χρονικό διάστημα (+71,7 βαθμούς C τουλάχιστον για 15 δευτερόλεπτα) ή σε χαμηλή θερμοκρασία για μεγάλο χρονικό διάστημα (+63 βαθμούς C τουλάχιστον για 30 λεπτά), &#10;"/>
          <p:cNvSpPr/>
          <p:nvPr/>
        </p:nvSpPr>
        <p:spPr>
          <a:xfrm>
            <a:off x="467544" y="893033"/>
            <a:ext cx="8280920" cy="5632311"/>
          </a:xfrm>
          <a:prstGeom prst="rect">
            <a:avLst/>
          </a:prstGeom>
        </p:spPr>
        <p:txBody>
          <a:bodyPr wrap="square">
            <a:spAutoFit/>
          </a:bodyPr>
          <a:lstStyle/>
          <a:p>
            <a:r>
              <a:rPr lang="el-GR" altLang="el-GR" sz="2400" dirty="0"/>
              <a:t>Το παστεριωμένο γάλα.</a:t>
            </a:r>
          </a:p>
          <a:p>
            <a:pPr marL="342900" indent="-342900">
              <a:buFont typeface="Arial" panose="020B0604020202020204" pitchFamily="34" charset="0"/>
              <a:buChar char="•"/>
            </a:pPr>
            <a:r>
              <a:rPr lang="el-GR" altLang="el-GR" sz="2400" dirty="0"/>
              <a:t>Στην συνέχεια ορίζονται η διαδικασία παρασκευής, η διάρκεια και η συσκευασία του παστεριωμένου γάλακτος ως εξής:</a:t>
            </a:r>
          </a:p>
          <a:p>
            <a:pPr marL="342900" indent="-342900">
              <a:buFont typeface="Arial" panose="020B0604020202020204" pitchFamily="34" charset="0"/>
              <a:buChar char="•"/>
            </a:pPr>
            <a:r>
              <a:rPr lang="el-GR" altLang="el-GR" sz="2400" dirty="0"/>
              <a:t>«2.α. Η παρ. 6 του άρθρου 12 του από 2/16.5.1959 βασιλικού διατάγματος (Α΄89), όπως αντικαταστάθηκε με το άρθρο 5 του </a:t>
            </a:r>
            <a:r>
              <a:rPr lang="el-GR" altLang="el-GR" sz="2400" dirty="0" err="1"/>
              <a:t>π.δ</a:t>
            </a:r>
            <a:r>
              <a:rPr lang="el-GR" altLang="el-GR" sz="2400" dirty="0"/>
              <a:t>. 430/1981 (Α΄ 115), το άρθρο μόνο του </a:t>
            </a:r>
            <a:r>
              <a:rPr lang="el-GR" altLang="el-GR" sz="2400" dirty="0" err="1"/>
              <a:t>π.δ</a:t>
            </a:r>
            <a:r>
              <a:rPr lang="el-GR" altLang="el-GR" sz="2400" dirty="0"/>
              <a:t>. 104/1988 (Α΄ 46) και το άρθρο 1 του </a:t>
            </a:r>
            <a:r>
              <a:rPr lang="el-GR" altLang="el-GR" sz="2400" dirty="0" err="1"/>
              <a:t>π.δ</a:t>
            </a:r>
            <a:r>
              <a:rPr lang="el-GR" altLang="el-GR" sz="2400" dirty="0"/>
              <a:t>. 113/1999 (Α΄115) αντικαθίσταται ως εξής:</a:t>
            </a:r>
          </a:p>
          <a:p>
            <a:pPr marL="342900" indent="-342900">
              <a:buFont typeface="Arial" panose="020B0604020202020204" pitchFamily="34" charset="0"/>
              <a:buChar char="•"/>
            </a:pPr>
            <a:r>
              <a:rPr lang="el-GR" altLang="el-GR" sz="2400" dirty="0"/>
              <a:t>α) Ως «παστεριωμένο γάλα» νοείται το γάλα το οποίο έχει υποβληθεί σε επεξεργασία που περιλαμβάνει την έκθεση σε υψηλή θερμοκρασία για μικρό χρονικό διάστημα (+71,7 βαθμούς C τουλάχιστον για 15 δευτερόλεπτα) ή σε χαμηλή θερμοκρασία για μεγάλο χρονικό διάστημα (+63 βαθμούς C τουλάχιστον για 30 λεπτά</a:t>
            </a:r>
            <a:r>
              <a:rPr lang="el-GR" altLang="el-GR" sz="2400" dirty="0" smtClean="0"/>
              <a:t>), </a:t>
            </a:r>
            <a:endParaRPr 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17</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a:t>Νομοθεσία </a:t>
            </a:r>
            <a:r>
              <a:rPr lang="el-GR" altLang="el-GR" sz="4000" dirty="0" smtClean="0"/>
              <a:t>(2 </a:t>
            </a:r>
            <a:r>
              <a:rPr lang="el-GR" altLang="el-GR" sz="4000" dirty="0"/>
              <a:t>από </a:t>
            </a:r>
            <a:r>
              <a:rPr lang="el-GR" altLang="el-GR" sz="4000" dirty="0" smtClean="0"/>
              <a:t>7)</a:t>
            </a:r>
            <a:endParaRPr lang="el-GR" sz="4000" dirty="0"/>
          </a:p>
        </p:txBody>
      </p:sp>
      <p:sp>
        <p:nvSpPr>
          <p:cNvPr id="2" name="Ορθογώνιο 1" descr="ή σε διαδικασία παστερίωσης που χρησιμοποιεί διαφορετικούς συνδυασμούς χρόνου και θερμοκρασίας μεταξύ των δύο παραπάνω συνθηκών για την επίτευξη ισοδύναμου αποτελέσματος, παρουσιάζει αρνητική αντίδραση στη δοκιμασία φωσφατάσης και θετική στη δοκιμασία υπεροξειδάσης, αμέσως δε μετά την παστερίωση ψύχεται το συντομότερο δυνατόν σε θερμοκρασία που δεν υπερβαίνει τους έξι βαθμούς κελσίου, στην οποία θερμοκρασία και συντηρείται, η συντήρησή του διαρκεί μέχρι εφτά ημέρες, καθορίζεται με ευθύνη του παρασκευαστή και υπόκειται σε έλεγχο των αρμόδιων αρχών του Υπουργείου Αγροτικής Ανάπτυξης και Τροφίμων.&#10;"/>
          <p:cNvSpPr/>
          <p:nvPr/>
        </p:nvSpPr>
        <p:spPr>
          <a:xfrm>
            <a:off x="467544" y="1196752"/>
            <a:ext cx="8208912" cy="4524315"/>
          </a:xfrm>
          <a:prstGeom prst="rect">
            <a:avLst/>
          </a:prstGeom>
        </p:spPr>
        <p:txBody>
          <a:bodyPr wrap="square">
            <a:spAutoFit/>
          </a:bodyPr>
          <a:lstStyle/>
          <a:p>
            <a:pPr marL="342900" indent="-342900">
              <a:buFont typeface="Arial" panose="020B0604020202020204" pitchFamily="34" charset="0"/>
              <a:buChar char="•"/>
            </a:pPr>
            <a:r>
              <a:rPr lang="el-GR" altLang="el-GR" sz="2400" dirty="0"/>
              <a:t>ή σε διαδικασία παστερίωσης που χρησιμοποιεί διαφορετικούς συνδυασμούς χρόνου και θερμοκρασίας μεταξύ των δύο παραπάνω συνθηκών για την επίτευξη ισοδύναμου αποτελέσματος, παρουσιάζει αρνητική αντίδραση στη δοκιμασία </a:t>
            </a:r>
            <a:r>
              <a:rPr lang="el-GR" altLang="el-GR" sz="2400" dirty="0" err="1"/>
              <a:t>φωσφατάσης</a:t>
            </a:r>
            <a:r>
              <a:rPr lang="el-GR" altLang="el-GR" sz="2400" dirty="0"/>
              <a:t> και θετική στη δοκιμασία </a:t>
            </a:r>
            <a:r>
              <a:rPr lang="el-GR" altLang="el-GR" sz="2400" dirty="0" err="1"/>
              <a:t>υπεροξειδάσης</a:t>
            </a:r>
            <a:r>
              <a:rPr lang="el-GR" altLang="el-GR" sz="2400" dirty="0"/>
              <a:t>, αμέσως δε μετά την παστερίωση ψύχεται το συντομότερο δυνατόν σε θερμοκρασία που δεν υπερβαίνει τους +6 βαθμούς C, στην οποία θερμοκρασία και συντηρείται, η συντήρησή του διαρκεί μέχρι 7 ημέρες, καθορίζεται με ευθύνη του παρασκευαστή και υπόκειται σε έλεγχο των αρμόδιων αρχών του Υπουργείου Αγροτικής Ανάπτυξης και Τροφίμων.</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18</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a:t>Νομοθεσία </a:t>
            </a:r>
            <a:r>
              <a:rPr lang="el-GR" altLang="el-GR" sz="4000" dirty="0" smtClean="0"/>
              <a:t>(3 </a:t>
            </a:r>
            <a:r>
              <a:rPr lang="el-GR" altLang="el-GR" sz="4000" dirty="0"/>
              <a:t>από </a:t>
            </a:r>
            <a:r>
              <a:rPr lang="el-GR" altLang="el-GR" sz="4000" dirty="0" smtClean="0"/>
              <a:t>7)</a:t>
            </a:r>
            <a:endParaRPr lang="el-GR" sz="4000" dirty="0"/>
          </a:p>
        </p:txBody>
      </p:sp>
      <p:sp>
        <p:nvSpPr>
          <p:cNvPr id="2" name="Ορθογώνιο 1"/>
          <p:cNvSpPr/>
          <p:nvPr/>
        </p:nvSpPr>
        <p:spPr>
          <a:xfrm>
            <a:off x="467544" y="980728"/>
            <a:ext cx="8280920"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a:t>Στη συσκευασία του παστεριωμένου γάλακτος πρέπει να αναγράφονται σε εμφανές σημείο και με ευδιάκριτους χαρακτήρες οι ενδείξεις «παστεριωμένο» και «γάλα», η ημερομηνία παστερίωσης, η ημερομηνία λήξης, το σήμα καταλληλότητας του προϊόντος και η θερμοκρασία συντήρησής του. Στη συσκευασία πρέπει να αναγράφεται σε σαφή μορφή και εμφανές σημείο στο ίδιο οπτικό πεδίο με το σήμα του προϊόντος η διάρκεια ζωής του γάλακτος σε ημέρες</a:t>
            </a:r>
            <a:r>
              <a:rPr lang="el-GR" altLang="el-GR" sz="2400" dirty="0" smtClean="0"/>
              <a:t>».</a:t>
            </a:r>
          </a:p>
          <a:p>
            <a:pPr marL="342900" indent="-342900">
              <a:buFont typeface="Arial" panose="020B0604020202020204" pitchFamily="34" charset="0"/>
              <a:buChar char="•"/>
            </a:pPr>
            <a:endParaRPr lang="el-GR" altLang="el-GR" sz="2400" dirty="0"/>
          </a:p>
          <a:p>
            <a:r>
              <a:rPr lang="el-GR" altLang="el-GR" sz="2400" dirty="0"/>
              <a:t>Το γάλα </a:t>
            </a:r>
            <a:r>
              <a:rPr lang="el-GR" altLang="el-GR" sz="2400" dirty="0" smtClean="0"/>
              <a:t>ημέρας.</a:t>
            </a:r>
            <a:endParaRPr lang="el-GR" altLang="el-GR" sz="2400" dirty="0"/>
          </a:p>
          <a:p>
            <a:pPr marL="342900" indent="-342900">
              <a:buFont typeface="Arial" panose="020B0604020202020204" pitchFamily="34" charset="0"/>
              <a:buChar char="•"/>
            </a:pPr>
            <a:r>
              <a:rPr lang="el-GR" altLang="el-GR" sz="2400" dirty="0"/>
              <a:t>Ακολούθως δίνεται ο ορισμός του παστεριωμένου γάλακτος που μπορεί να φέρει τον χαρακτηρισμό «γάλα ημέρας» ως εξής</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a:t>Νομοθεσία </a:t>
            </a:r>
            <a:r>
              <a:rPr lang="el-GR" altLang="el-GR" sz="4000" dirty="0" smtClean="0"/>
              <a:t>(4 </a:t>
            </a:r>
            <a:r>
              <a:rPr lang="el-GR" altLang="el-GR" sz="4000" dirty="0"/>
              <a:t>από </a:t>
            </a:r>
            <a:r>
              <a:rPr lang="el-GR" altLang="el-GR" sz="4000" dirty="0" smtClean="0"/>
              <a:t>7)</a:t>
            </a:r>
            <a:endParaRPr lang="el-GR" sz="4000" dirty="0"/>
          </a:p>
        </p:txBody>
      </p:sp>
      <p:sp>
        <p:nvSpPr>
          <p:cNvPr id="3" name="Ορθογώνιο 2"/>
          <p:cNvSpPr/>
          <p:nvPr/>
        </p:nvSpPr>
        <p:spPr>
          <a:xfrm>
            <a:off x="467544" y="1280949"/>
            <a:ext cx="8208912" cy="4524315"/>
          </a:xfrm>
          <a:prstGeom prst="rect">
            <a:avLst/>
          </a:prstGeom>
        </p:spPr>
        <p:txBody>
          <a:bodyPr wrap="square">
            <a:spAutoFit/>
          </a:bodyPr>
          <a:lstStyle/>
          <a:p>
            <a:pPr marL="342900" indent="-342900">
              <a:buFont typeface="Arial" panose="020B0604020202020204" pitchFamily="34" charset="0"/>
              <a:buChar char="•"/>
            </a:pPr>
            <a:r>
              <a:rPr lang="el-GR" altLang="el-GR" sz="2400" dirty="0"/>
              <a:t> «Το παστεριωμένο γάλα που συσκευάζεται σε τελική συσκευασία εντός 24 ωρών από την </a:t>
            </a:r>
            <a:r>
              <a:rPr lang="el-GR" altLang="el-GR" sz="2400" dirty="0" err="1"/>
              <a:t>άμελξη</a:t>
            </a:r>
            <a:r>
              <a:rPr lang="el-GR" altLang="el-GR" sz="2400" dirty="0"/>
              <a:t> χωρίς να έχει υποστεί διαδικασία </a:t>
            </a:r>
            <a:r>
              <a:rPr lang="el-GR" altLang="el-GR" sz="2400" dirty="0" err="1"/>
              <a:t>θέρμισης</a:t>
            </a:r>
            <a:r>
              <a:rPr lang="el-GR" altLang="el-GR" sz="2400" dirty="0"/>
              <a:t> ή άλλη ισοδύναμη επεξεργασία προ της παστερίωσης και η διάρκεια συντήρησής του δεν υπερβαίνει τις δύο ημέρες από την ημερομηνία παστερίωσης, μπορεί, πέραν των αναφερόμενων στο προηγούμενο εδάφιο, να φέρει και την ένδειξη “γάλα ημέρας</a:t>
            </a:r>
            <a:r>
              <a:rPr lang="el-GR" altLang="el-GR" sz="2400" dirty="0" smtClean="0"/>
              <a:t>”».</a:t>
            </a:r>
          </a:p>
          <a:p>
            <a:pPr marL="342900" indent="-342900">
              <a:buFont typeface="Arial" panose="020B0604020202020204" pitchFamily="34" charset="0"/>
              <a:buChar char="•"/>
            </a:pPr>
            <a:endParaRPr lang="el-GR" altLang="el-GR" sz="2400" dirty="0"/>
          </a:p>
          <a:p>
            <a:r>
              <a:rPr lang="el-GR" altLang="el-GR" sz="2400" dirty="0"/>
              <a:t>Το γάλα υψηλής θερμικής επεξεργασίας</a:t>
            </a:r>
          </a:p>
          <a:p>
            <a:pPr marL="342900" indent="-342900">
              <a:buFont typeface="Arial" panose="020B0604020202020204" pitchFamily="34" charset="0"/>
              <a:buChar char="•"/>
            </a:pPr>
            <a:r>
              <a:rPr lang="el-GR" altLang="el-GR" sz="2400" dirty="0"/>
              <a:t>Τέλος ορίζονται η διαδικασία παρασκευής, η διάρκεια και η συσκευασία του παστεριωμένου γάλακτος ως εξής</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a:t>Νομοθεσία </a:t>
            </a:r>
            <a:r>
              <a:rPr lang="el-GR" altLang="el-GR" sz="4000" dirty="0" smtClean="0"/>
              <a:t>(5 </a:t>
            </a:r>
            <a:r>
              <a:rPr lang="el-GR" altLang="el-GR" sz="4000" dirty="0"/>
              <a:t>από </a:t>
            </a:r>
            <a:r>
              <a:rPr lang="el-GR" altLang="el-GR" sz="4000" dirty="0" smtClean="0"/>
              <a:t>7)</a:t>
            </a:r>
            <a:endParaRPr lang="el-GR" sz="4000" dirty="0"/>
          </a:p>
        </p:txBody>
      </p:sp>
      <p:sp>
        <p:nvSpPr>
          <p:cNvPr id="2" name="Ορθογώνιο 1" descr="β) Ως «γάλα υψηλής θερμικής επεξεργασίας» νοείται το γάλα το οποίο έχει υποβληθεί σε επεξεργασία που περιλαμβάνει την έκθεση σε υψηλή θερμοκρασία στους ογδοντα πέντε βαθμούς έως εκατόν εικοσι εφτά βαθμούς κελσίου σε τέτοιες συνθήκες θερμοκρασίας και χρόνου ώστε η δοκιμασία υπεροξειδάσης να είναι αρνητική, αμέσως δε μετά τη θερμική του επεξεργασία ψύχεται, το συντομότερο δυνατόν σε θερμοκρασία που δεν υπερβαίνει τους έξι  βαθμούς κελσίου. Η συντήρηση του γάλακτος υψηλής θερμικής επεξεργασίας γίνεται σε θερμοκρασία που δεν υπερβαίνει τους έξι βαθμούς κελσίου η δε διάρκεια συντήρησής του καθορίζεται με ευθύνη του παρασκευαστή και υπόκειται σε ελέγχους των αρμόδιων αρχών κατά τις προβλέψεις του ενωσιακού δικαίου.&#10;"/>
          <p:cNvSpPr/>
          <p:nvPr/>
        </p:nvSpPr>
        <p:spPr>
          <a:xfrm>
            <a:off x="467544" y="1208941"/>
            <a:ext cx="8208912" cy="4524315"/>
          </a:xfrm>
          <a:prstGeom prst="rect">
            <a:avLst/>
          </a:prstGeom>
        </p:spPr>
        <p:txBody>
          <a:bodyPr wrap="square">
            <a:spAutoFit/>
          </a:bodyPr>
          <a:lstStyle/>
          <a:p>
            <a:r>
              <a:rPr lang="el-GR" altLang="el-GR" sz="2400" dirty="0"/>
              <a:t>β) Ως «γάλα υψηλής θερμικής επεξεργασίας» νοείται το γάλα το οποίο έχει υποβληθεί σε επεξεργασία που περιλαμβάνει την έκθεση σε υψηλή θερμοκρασία στους +85 βαθμούς έως +127 βαθμούς C σε τέτοιες συνθήκες θερμοκρασίας και χρόνου ώστε η δοκιμασία </a:t>
            </a:r>
            <a:r>
              <a:rPr lang="el-GR" altLang="el-GR" sz="2400" dirty="0" err="1"/>
              <a:t>υπεροξειδάσης</a:t>
            </a:r>
            <a:r>
              <a:rPr lang="el-GR" altLang="el-GR" sz="2400" dirty="0"/>
              <a:t> να είναι αρνητική, αμέσως δε μετά τη θερμική του επεξεργασία ψύχεται, το συντομότερο δυνατόν σε θερμοκρασία που δεν υπερβαίνει τους +6 βαθμούς C. Η συντήρηση του γάλακτος υψηλής θερμικής επεξεργασίας γίνεται σε θερμοκρασία που δεν υπερβαίνει τους +6 βαθμούς C η δε διάρκεια συντήρησής του καθορίζεται με ευθύνη του παρασκευαστή και υπόκειται σε ελέγχους των αρμόδιων αρχών κατά τις προβλέψεις του </a:t>
            </a:r>
            <a:r>
              <a:rPr lang="el-GR" altLang="el-GR" sz="2400" dirty="0" err="1"/>
              <a:t>ενωσιακού</a:t>
            </a:r>
            <a:r>
              <a:rPr lang="el-GR" altLang="el-GR" sz="2400" dirty="0"/>
              <a:t> δικαίου</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a:t>Νομοθεσία </a:t>
            </a:r>
            <a:r>
              <a:rPr lang="el-GR" altLang="el-GR" sz="4000" dirty="0" smtClean="0"/>
              <a:t>(6 </a:t>
            </a:r>
            <a:r>
              <a:rPr lang="el-GR" altLang="el-GR" sz="4000" dirty="0"/>
              <a:t>από </a:t>
            </a:r>
            <a:r>
              <a:rPr lang="el-GR" altLang="el-GR" sz="4000" dirty="0" smtClean="0"/>
              <a:t>7)</a:t>
            </a:r>
            <a:endParaRPr lang="el-GR" sz="4000" dirty="0"/>
          </a:p>
        </p:txBody>
      </p:sp>
      <p:sp>
        <p:nvSpPr>
          <p:cNvPr id="2" name="Ορθογώνιο 1"/>
          <p:cNvSpPr/>
          <p:nvPr/>
        </p:nvSpPr>
        <p:spPr>
          <a:xfrm>
            <a:off x="467544" y="980728"/>
            <a:ext cx="8208912" cy="5262979"/>
          </a:xfrm>
          <a:prstGeom prst="rect">
            <a:avLst/>
          </a:prstGeom>
        </p:spPr>
        <p:txBody>
          <a:bodyPr wrap="square">
            <a:spAutoFit/>
          </a:bodyPr>
          <a:lstStyle/>
          <a:p>
            <a:pPr marL="285750" indent="-285750">
              <a:buFont typeface="Arial" panose="020B0604020202020204" pitchFamily="34" charset="0"/>
              <a:buChar char="•"/>
            </a:pPr>
            <a:r>
              <a:rPr lang="el-GR" altLang="el-GR" sz="2400" dirty="0"/>
              <a:t>Στη συσκευασία του γάλακτος υψηλής θερμικής επεξεργασίας πρέπει να αναγράφονται σε εμφανές σημείο και με ευδιάκριτους χαρακτήρες οι ενδείξεις «γάλα» και «υψηλής θερμικής επεξεργασίας», η ημερομηνία επεξεργασίας, η ημερομηνία λήξης, το σήμα καταλληλότητας του προϊόντος και η θερμοκρασία συντήρησής του</a:t>
            </a:r>
            <a:r>
              <a:rPr lang="el-GR" altLang="el-GR" sz="2400" dirty="0" smtClean="0"/>
              <a:t>.</a:t>
            </a:r>
          </a:p>
          <a:p>
            <a:pPr marL="285750" indent="-285750">
              <a:buFont typeface="Arial" panose="020B0604020202020204" pitchFamily="34" charset="0"/>
              <a:buChar char="•"/>
            </a:pPr>
            <a:r>
              <a:rPr lang="el-GR" altLang="el-GR" sz="2400" dirty="0"/>
              <a:t>Στη συσκευασία πρέπει να αναγράφεται σε σαφή μορφή και εμφανές σημείο στο ίδιο οπτικό πεδίο με το σήμα του προϊόντος η διάρκεια ζωής του γάλακτος σε ημέρες.</a:t>
            </a:r>
          </a:p>
          <a:p>
            <a:pPr marL="285750" indent="-285750">
              <a:buFont typeface="Arial" panose="020B0604020202020204" pitchFamily="34" charset="0"/>
              <a:buChar char="•"/>
            </a:pPr>
            <a:r>
              <a:rPr lang="el-GR" altLang="el-GR" sz="2400" dirty="0"/>
              <a:t>Απαγορεύεται η με οποιονδήποτε τρόπο και σε οποιοδήποτε σημείο της συσκευασίας του προϊόντος αναγραφή της ένδειξης «παστεριωμένο». Το γάλα υψηλής θερμικής επεξεργασίας τοποθετείται σε ευδιάκριτα ξεχωριστό σημείο από το παστεριωμένο γάλα σε όλα τα σημεία διάθεσης</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a:t>Νομοθεσία </a:t>
            </a:r>
            <a:r>
              <a:rPr lang="el-GR" altLang="el-GR" sz="4000" dirty="0" smtClean="0"/>
              <a:t>(7 </a:t>
            </a:r>
            <a:r>
              <a:rPr lang="el-GR" altLang="el-GR" sz="4000" dirty="0"/>
              <a:t>από 7)</a:t>
            </a:r>
            <a:endParaRPr lang="el-GR" sz="4000" dirty="0"/>
          </a:p>
        </p:txBody>
      </p:sp>
      <p:sp>
        <p:nvSpPr>
          <p:cNvPr id="2" name="Ορθογώνιο 1"/>
          <p:cNvSpPr/>
          <p:nvPr/>
        </p:nvSpPr>
        <p:spPr>
          <a:xfrm>
            <a:off x="683568" y="2060848"/>
            <a:ext cx="7992888" cy="2251065"/>
          </a:xfrm>
          <a:prstGeom prst="rect">
            <a:avLst/>
          </a:prstGeom>
        </p:spPr>
        <p:txBody>
          <a:bodyPr wrap="square">
            <a:spAutoFit/>
          </a:bodyPr>
          <a:lstStyle/>
          <a:p>
            <a:pPr marL="285750" indent="-285750">
              <a:lnSpc>
                <a:spcPct val="150000"/>
              </a:lnSpc>
              <a:buFont typeface="Arial" panose="020B0604020202020204" pitchFamily="34" charset="0"/>
              <a:buChar char="•"/>
            </a:pPr>
            <a:r>
              <a:rPr lang="el-GR" altLang="el-GR" sz="2400" dirty="0"/>
              <a:t>β. Οι συσκευασίες γάλακτος της προηγούμενης υποπερίπτωσης που διατίθενται στην αγορά συμμορφώνονται με τις απαιτούμενες ενδείξεις εντός δύο (2) μηνών από την έναρξη ισχύος του παρόντος νόμου.</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Παστεριωμένο γάλα </a:t>
            </a:r>
            <a:r>
              <a:rPr lang="el-GR" sz="4000" dirty="0" smtClean="0"/>
              <a:t>(1 </a:t>
            </a:r>
            <a:r>
              <a:rPr lang="el-GR" sz="4000" dirty="0"/>
              <a:t>από </a:t>
            </a:r>
            <a:r>
              <a:rPr lang="el-GR" sz="4000" dirty="0" smtClean="0"/>
              <a:t>6)</a:t>
            </a:r>
            <a:endParaRPr lang="el-GR" sz="4000" dirty="0"/>
          </a:p>
        </p:txBody>
      </p:sp>
      <p:sp>
        <p:nvSpPr>
          <p:cNvPr id="2" name="Ορθογώνιο 1" descr="Η παστερίωση είναι μια θερμική επεξεργασία η οποία θανατώνει μέρος και όχι όλους τους βλαστικούς μικροοργανισμούς του γάλακτος και συνήθως περιλαμβάνει την εφαρμογή θερμοκρασιών κάτω των εκατό βαθμών κελσίου. &#10;&#10;Με την παστερίωση επιδιώκεται και πρέπει να επιτυγχάνεται:&#10;Θανάτωση όλων των επικίνδυνων για των καταναλωτή μικροοργανισμών,&#10;Μείωση της κοινής μικροβιακής χλωρίδας,&#10;Ελαχιστοποίηση της επίπτωσης της θερμοκρασίας στα οργανοληπτικά χαρακτηριστικά του γάλακτος,&#10;Ελαχιστοποίηση της βλαπτικής επίδρασης της θερμοκρασίας στα θρεπτικά συστατικά του γάλακτος,&#10;Όσο το δυνατόν μικρότερες φυσικοχημικές μεταβολές. &#10;"/>
          <p:cNvSpPr/>
          <p:nvPr/>
        </p:nvSpPr>
        <p:spPr>
          <a:xfrm>
            <a:off x="467544" y="1124744"/>
            <a:ext cx="8219256" cy="5262979"/>
          </a:xfrm>
          <a:prstGeom prst="rect">
            <a:avLst/>
          </a:prstGeom>
        </p:spPr>
        <p:txBody>
          <a:bodyPr wrap="square">
            <a:spAutoFit/>
          </a:bodyPr>
          <a:lstStyle/>
          <a:p>
            <a:r>
              <a:rPr lang="el-GR" altLang="el-GR" sz="2400" dirty="0"/>
              <a:t>Η παστερίωση είναι μια θερμική επεξεργασία η οποία θανατώνει </a:t>
            </a:r>
            <a:r>
              <a:rPr lang="el-GR" altLang="el-GR" sz="2400" dirty="0" smtClean="0"/>
              <a:t>μέρος </a:t>
            </a:r>
            <a:r>
              <a:rPr lang="el-GR" altLang="el-GR" sz="2400" dirty="0"/>
              <a:t>και όχι όλους τους βλαστικούς μικροοργανισμούς του γάλακτος </a:t>
            </a:r>
            <a:r>
              <a:rPr lang="el-GR" altLang="el-GR" sz="2400" dirty="0" smtClean="0"/>
              <a:t>και </a:t>
            </a:r>
            <a:r>
              <a:rPr lang="el-GR" altLang="el-GR" sz="2400" dirty="0"/>
              <a:t>συνήθως περιλαμβάνει την εφαρμογή θερμοκρασιών κάτω των 100</a:t>
            </a:r>
            <a:r>
              <a:rPr lang="en-US" altLang="el-GR" sz="2400" dirty="0" smtClean="0"/>
              <a:t>°C</a:t>
            </a:r>
            <a:r>
              <a:rPr lang="el-GR" altLang="el-GR" sz="2400" dirty="0" smtClean="0"/>
              <a:t>.</a:t>
            </a:r>
            <a:r>
              <a:rPr lang="en-US" altLang="el-GR" sz="2400" dirty="0" smtClean="0"/>
              <a:t> </a:t>
            </a:r>
            <a:endParaRPr lang="el-GR" altLang="el-GR" sz="2400" dirty="0" smtClean="0"/>
          </a:p>
          <a:p>
            <a:endParaRPr lang="el-GR" altLang="el-GR" sz="2400" dirty="0"/>
          </a:p>
          <a:p>
            <a:r>
              <a:rPr lang="el-GR" altLang="el-GR" sz="2400" dirty="0"/>
              <a:t>Με την παστερίωση επιδιώκεται και πρέπει να επιτυγχάνεται</a:t>
            </a:r>
            <a:r>
              <a:rPr lang="el-GR" altLang="el-GR" sz="2400" dirty="0" smtClean="0"/>
              <a:t>:</a:t>
            </a:r>
            <a:endParaRPr lang="el-GR" altLang="el-GR" sz="2400" dirty="0"/>
          </a:p>
          <a:p>
            <a:pPr marL="457200" indent="-457200">
              <a:buFont typeface="+mj-lt"/>
              <a:buAutoNum type="arabicPeriod"/>
            </a:pPr>
            <a:r>
              <a:rPr lang="el-GR" altLang="el-GR" sz="2400" dirty="0"/>
              <a:t>Θανάτωση όλων των επικίνδυνων για των καταναλωτή </a:t>
            </a:r>
            <a:r>
              <a:rPr lang="el-GR" altLang="el-GR" sz="2400" dirty="0" smtClean="0"/>
              <a:t>μικροοργανισμών,</a:t>
            </a:r>
            <a:endParaRPr lang="el-GR" altLang="el-GR" sz="2400" dirty="0"/>
          </a:p>
          <a:p>
            <a:pPr marL="457200" indent="-457200">
              <a:buFont typeface="+mj-lt"/>
              <a:buAutoNum type="arabicPeriod"/>
            </a:pPr>
            <a:r>
              <a:rPr lang="el-GR" altLang="el-GR" sz="2400" dirty="0"/>
              <a:t>Μείωση της κοινής μικροβιακής </a:t>
            </a:r>
            <a:r>
              <a:rPr lang="el-GR" altLang="el-GR" sz="2400" dirty="0" smtClean="0"/>
              <a:t>χλωρίδας,</a:t>
            </a:r>
            <a:endParaRPr lang="el-GR" altLang="el-GR" sz="2400" dirty="0"/>
          </a:p>
          <a:p>
            <a:pPr marL="457200" indent="-457200">
              <a:buFont typeface="+mj-lt"/>
              <a:buAutoNum type="arabicPeriod"/>
            </a:pPr>
            <a:r>
              <a:rPr lang="el-GR" altLang="el-GR" sz="2400" dirty="0"/>
              <a:t>Ελαχιστοποίηση της επίπτωσης της θερμοκρασίας στα οργανοληπτικά χαρακτηριστικά του </a:t>
            </a:r>
            <a:r>
              <a:rPr lang="el-GR" altLang="el-GR" sz="2400" dirty="0" smtClean="0"/>
              <a:t>γάλακτος,</a:t>
            </a:r>
            <a:endParaRPr lang="el-GR" altLang="el-GR" sz="2400" dirty="0"/>
          </a:p>
          <a:p>
            <a:pPr marL="457200" indent="-457200">
              <a:buFont typeface="+mj-lt"/>
              <a:buAutoNum type="arabicPeriod"/>
            </a:pPr>
            <a:r>
              <a:rPr lang="el-GR" altLang="el-GR" sz="2400" dirty="0"/>
              <a:t>Ελαχιστοποίηση της βλαπτικής επίδρασης της θερμοκρασίας στα θρεπτικά συστατικά του </a:t>
            </a:r>
            <a:r>
              <a:rPr lang="el-GR" altLang="el-GR" sz="2400" dirty="0" smtClean="0"/>
              <a:t>γάλακτος</a:t>
            </a:r>
            <a:r>
              <a:rPr lang="el-GR" altLang="el-GR" sz="2400" dirty="0"/>
              <a:t>,</a:t>
            </a:r>
          </a:p>
          <a:p>
            <a:pPr marL="457200" indent="-457200">
              <a:buFont typeface="+mj-lt"/>
              <a:buAutoNum type="arabicPeriod"/>
            </a:pPr>
            <a:r>
              <a:rPr lang="el-GR" altLang="el-GR" sz="2400" dirty="0"/>
              <a:t>Όσο το δυνατόν μικρότερες φυσικοχημικές </a:t>
            </a:r>
            <a:r>
              <a:rPr lang="el-GR" altLang="el-GR" sz="2400" dirty="0" smtClean="0"/>
              <a:t>μεταβολές.</a:t>
            </a:r>
            <a:r>
              <a:rPr lang="en-US" altLang="el-GR" sz="2400" dirty="0" smtClean="0"/>
              <a:t> </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526059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a:t>Παστεριωμένο γάλα </a:t>
            </a:r>
            <a:r>
              <a:rPr lang="el-GR" sz="4000" dirty="0" smtClean="0"/>
              <a:t>(2 </a:t>
            </a:r>
            <a:r>
              <a:rPr lang="el-GR" sz="4000" dirty="0"/>
              <a:t>από </a:t>
            </a:r>
            <a:r>
              <a:rPr lang="el-GR" sz="4000" dirty="0" smtClean="0"/>
              <a:t>6)</a:t>
            </a:r>
            <a:endParaRPr lang="el-GR" sz="4000" dirty="0"/>
          </a:p>
        </p:txBody>
      </p:sp>
      <p:sp>
        <p:nvSpPr>
          <p:cNvPr id="3" name="Ορθογώνιο 2" descr="Το παστεριωμένο γάλα έχει περιορισμένη διάρκεια ζωής &#10;και συντηρείται στο ψυγείο.&#10;&#10;Σχέση χρόνου- θερμοκρασίας κατά την παστερίωση ανάλογα με:&#10;τη θερμική αντίσταση του βλαστικού ή παθογόνου μικροοργανισμού του οποίου η καταστροφή επιδιώκεται, &#10;την ευαισθησία της ποιότητας του προϊόντος στη θερμότητα.&#10;Οι συνδυασμοί χρόνου και θερμοκρασίας που βρέθηκαν ικανοποιητικοί και συγχρόνως επέφεραν τις μικρότερες φυσικοχημικές και οργανοληπτικές μεταβολές στο γάλα και εφαρμόζονται διεθνώς (και στην Ελλάδα) είναι:&#10;Η βραδεία παστερίωση LTLT (Low Temperature Long Time) εξηντα τρείς βαθμοί κελσίου για μισή ώρα,&#10;Η ταχεία παστερίωση HTST (High Temperature Short Time) &#10;εβδομηντα δύο βαθμοί κελσίου για δεκα πέντε δευτερόλεπτα. &#10;"/>
          <p:cNvSpPr/>
          <p:nvPr/>
        </p:nvSpPr>
        <p:spPr>
          <a:xfrm>
            <a:off x="467544" y="893033"/>
            <a:ext cx="8219256" cy="5632311"/>
          </a:xfrm>
          <a:prstGeom prst="rect">
            <a:avLst/>
          </a:prstGeom>
        </p:spPr>
        <p:txBody>
          <a:bodyPr wrap="square">
            <a:spAutoFit/>
          </a:bodyPr>
          <a:lstStyle/>
          <a:p>
            <a:r>
              <a:rPr lang="el-GR" altLang="el-GR" sz="2400" dirty="0"/>
              <a:t>Το παστεριωμένο γάλα έχει περιορισμένη διάρκεια ζωής </a:t>
            </a:r>
          </a:p>
          <a:p>
            <a:r>
              <a:rPr lang="el-GR" altLang="el-GR" sz="2400" dirty="0"/>
              <a:t>και συντηρείται στο ψυγείο</a:t>
            </a:r>
            <a:r>
              <a:rPr lang="el-GR" altLang="el-GR" sz="2400" dirty="0" smtClean="0"/>
              <a:t>.</a:t>
            </a:r>
          </a:p>
          <a:p>
            <a:endParaRPr lang="el-GR" altLang="el-GR" sz="2400" dirty="0" smtClean="0"/>
          </a:p>
          <a:p>
            <a:r>
              <a:rPr lang="el-GR" altLang="el-GR" sz="2400" dirty="0" smtClean="0"/>
              <a:t>Σχέση </a:t>
            </a:r>
            <a:r>
              <a:rPr lang="el-GR" altLang="el-GR" sz="2400" dirty="0"/>
              <a:t>χρόνου- θερμοκρασίας κατά την παστερίωση ανάλογα με:</a:t>
            </a:r>
          </a:p>
          <a:p>
            <a:pPr marL="342900" indent="-342900">
              <a:buFont typeface="Arial" panose="020B0604020202020204" pitchFamily="34" charset="0"/>
              <a:buChar char="•"/>
            </a:pPr>
            <a:r>
              <a:rPr lang="el-GR" altLang="el-GR" sz="2400" dirty="0" smtClean="0"/>
              <a:t>τη </a:t>
            </a:r>
            <a:r>
              <a:rPr lang="el-GR" altLang="el-GR" sz="2400" dirty="0"/>
              <a:t>θερμική αντίσταση του βλαστικού ή παθογόνου μικροοργανισμού του οποίου η καταστροφή </a:t>
            </a:r>
            <a:r>
              <a:rPr lang="el-GR" altLang="el-GR" sz="2400" dirty="0" smtClean="0"/>
              <a:t>επιδιώκεται, </a:t>
            </a:r>
            <a:endParaRPr lang="el-GR" altLang="el-GR" sz="2400" dirty="0"/>
          </a:p>
          <a:p>
            <a:pPr marL="342900" indent="-342900">
              <a:buFont typeface="Arial" panose="020B0604020202020204" pitchFamily="34" charset="0"/>
              <a:buChar char="•"/>
            </a:pPr>
            <a:r>
              <a:rPr lang="el-GR" altLang="el-GR" sz="2400" dirty="0" smtClean="0"/>
              <a:t>την </a:t>
            </a:r>
            <a:r>
              <a:rPr lang="el-GR" altLang="el-GR" sz="2400" dirty="0"/>
              <a:t>ευαισθησία της ποιότητας του προϊόντος στη </a:t>
            </a:r>
            <a:r>
              <a:rPr lang="el-GR" altLang="el-GR" sz="2400" dirty="0" smtClean="0"/>
              <a:t>θερμότητα.</a:t>
            </a:r>
          </a:p>
          <a:p>
            <a:r>
              <a:rPr lang="el-GR" altLang="el-GR" sz="2400" dirty="0"/>
              <a:t>Οι συνδυασμοί χρόνου και θερμοκρασίας που βρέθηκαν ικανοποιητικοί και συγχρόνως επέφεραν τις μικρότερες φυσικοχημικές και οργανοληπτικές μεταβολές στο γάλα και εφαρμόζονται διεθνώς</a:t>
            </a:r>
            <a:r>
              <a:rPr lang="en-US" altLang="el-GR" sz="2400" dirty="0"/>
              <a:t> (</a:t>
            </a:r>
            <a:r>
              <a:rPr lang="el-GR" altLang="el-GR" sz="2400" dirty="0"/>
              <a:t>και στην Ελλάδα) είναι:</a:t>
            </a:r>
          </a:p>
          <a:p>
            <a:r>
              <a:rPr lang="el-GR" altLang="el-GR" sz="2400" dirty="0"/>
              <a:t>Η βραδεία παστερίωση </a:t>
            </a:r>
            <a:r>
              <a:rPr lang="en-US" altLang="el-GR" sz="2400" dirty="0"/>
              <a:t>LTLT (Low Temperature Long </a:t>
            </a:r>
            <a:r>
              <a:rPr lang="en-US" altLang="el-GR" sz="2400" dirty="0" smtClean="0"/>
              <a:t>Time)</a:t>
            </a:r>
            <a:r>
              <a:rPr lang="el-GR" altLang="el-GR" sz="2400" dirty="0" smtClean="0"/>
              <a:t> </a:t>
            </a:r>
            <a:r>
              <a:rPr lang="en-US" altLang="el-GR" sz="2400" dirty="0" smtClean="0"/>
              <a:t>63°C/30min</a:t>
            </a:r>
            <a:r>
              <a:rPr lang="el-GR" altLang="el-GR" sz="2400" dirty="0" smtClean="0"/>
              <a:t>,</a:t>
            </a:r>
            <a:endParaRPr lang="en-US" altLang="el-GR" sz="2400" dirty="0"/>
          </a:p>
          <a:p>
            <a:r>
              <a:rPr lang="el-GR" altLang="el-GR" sz="2400" dirty="0" smtClean="0"/>
              <a:t>Η </a:t>
            </a:r>
            <a:r>
              <a:rPr lang="el-GR" altLang="el-GR" sz="2400" dirty="0"/>
              <a:t>ταχεία παστερίωση </a:t>
            </a:r>
            <a:r>
              <a:rPr lang="en-US" altLang="el-GR" sz="2400" dirty="0"/>
              <a:t>HTST (High Temperature Short Time) </a:t>
            </a:r>
            <a:endParaRPr lang="el-GR" altLang="el-GR" sz="2400" dirty="0"/>
          </a:p>
          <a:p>
            <a:r>
              <a:rPr lang="en-US" altLang="el-GR" sz="2400" dirty="0" smtClean="0"/>
              <a:t>72°C/15sec</a:t>
            </a:r>
            <a:r>
              <a:rPr lang="el-GR" altLang="el-GR" sz="2400" dirty="0" smtClean="0"/>
              <a:t>.</a:t>
            </a:r>
            <a:r>
              <a:rPr lang="en-US" altLang="el-GR" sz="2400" dirty="0" smtClean="0"/>
              <a:t>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4080089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sz="4000" dirty="0"/>
              <a:t>Παστεριωμένο γάλα </a:t>
            </a:r>
            <a:r>
              <a:rPr lang="el-GR" sz="4000" dirty="0" smtClean="0"/>
              <a:t>(3 </a:t>
            </a:r>
            <a:r>
              <a:rPr lang="el-GR" sz="4000" dirty="0"/>
              <a:t>από 6)</a:t>
            </a:r>
          </a:p>
        </p:txBody>
      </p:sp>
      <p:sp>
        <p:nvSpPr>
          <p:cNvPr id="2" name="Ορθογώνιο 1"/>
          <p:cNvSpPr/>
          <p:nvPr/>
        </p:nvSpPr>
        <p:spPr>
          <a:xfrm>
            <a:off x="467544" y="1229851"/>
            <a:ext cx="8280920" cy="830997"/>
          </a:xfrm>
          <a:prstGeom prst="rect">
            <a:avLst/>
          </a:prstGeom>
        </p:spPr>
        <p:txBody>
          <a:bodyPr wrap="square">
            <a:spAutoFit/>
          </a:bodyPr>
          <a:lstStyle/>
          <a:p>
            <a:r>
              <a:rPr lang="el-GR" sz="2400" dirty="0" smtClean="0"/>
              <a:t>Ο παρασκευαστής είναι αυτός που </a:t>
            </a:r>
            <a:r>
              <a:rPr lang="el-GR" sz="2400" dirty="0"/>
              <a:t>καθορίζει τη διάρκεια ζωής του </a:t>
            </a:r>
            <a:r>
              <a:rPr lang="el-GR" sz="2400" dirty="0" smtClean="0"/>
              <a:t>γάλακτος.</a:t>
            </a:r>
            <a:endParaRPr lang="el-GR" sz="2400" dirty="0"/>
          </a:p>
        </p:txBody>
      </p:sp>
      <p:pic>
        <p:nvPicPr>
          <p:cNvPr id="8" name="Picture 2" descr="Εικόνα, συσκευασία γάλακτος σε εργοστάσι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13" y="2564904"/>
            <a:ext cx="7824581" cy="253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sz="4000" dirty="0"/>
              <a:t>Παστεριωμένο γάλα </a:t>
            </a:r>
            <a:r>
              <a:rPr lang="el-GR" sz="4000" dirty="0" smtClean="0"/>
              <a:t>(4 </a:t>
            </a:r>
            <a:r>
              <a:rPr lang="el-GR" sz="4000" dirty="0"/>
              <a:t>από 6)</a:t>
            </a:r>
            <a:endParaRPr lang="en-US" altLang="el-GR" sz="4000" dirty="0"/>
          </a:p>
        </p:txBody>
      </p:sp>
      <p:sp>
        <p:nvSpPr>
          <p:cNvPr id="2" name="Ορθογώνιο 1"/>
          <p:cNvSpPr/>
          <p:nvPr/>
        </p:nvSpPr>
        <p:spPr>
          <a:xfrm>
            <a:off x="683568" y="1340768"/>
            <a:ext cx="6903557" cy="461665"/>
          </a:xfrm>
          <a:prstGeom prst="rect">
            <a:avLst/>
          </a:prstGeom>
        </p:spPr>
        <p:txBody>
          <a:bodyPr wrap="none">
            <a:spAutoFit/>
          </a:bodyPr>
          <a:lstStyle/>
          <a:p>
            <a:r>
              <a:rPr lang="el-GR" altLang="el-GR" sz="2400" dirty="0" smtClean="0"/>
              <a:t>Οι αρμόδιες αρχές είναι αυτές που ελέγχουν το γάλα.</a:t>
            </a:r>
            <a:endParaRPr lang="el-GR" sz="2400" dirty="0"/>
          </a:p>
        </p:txBody>
      </p:sp>
      <p:pic>
        <p:nvPicPr>
          <p:cNvPr id="8" name="Picture 2"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913" y="2209801"/>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sz="4000" dirty="0"/>
              <a:t>Παστεριωμένο γάλα </a:t>
            </a:r>
            <a:r>
              <a:rPr lang="el-GR" sz="4000" dirty="0" smtClean="0"/>
              <a:t>(5 </a:t>
            </a:r>
            <a:r>
              <a:rPr lang="el-GR" sz="4000" dirty="0"/>
              <a:t>από 6)</a:t>
            </a:r>
          </a:p>
        </p:txBody>
      </p:sp>
      <p:pic>
        <p:nvPicPr>
          <p:cNvPr id="6" name="Picture 2" descr="Γράφημα, η τάση μεταξύ του high pasteurized milk και του pasteurized milk."/>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850078" y="1340768"/>
            <a:ext cx="7538346" cy="4731419"/>
          </a:xfrm>
          <a:noFill/>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1174825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sz="4000" dirty="0"/>
              <a:t>Παστεριωμένο γάλα </a:t>
            </a:r>
            <a:r>
              <a:rPr lang="el-GR" sz="4000" dirty="0" smtClean="0"/>
              <a:t>(6 </a:t>
            </a:r>
            <a:r>
              <a:rPr lang="el-GR" sz="4000" dirty="0"/>
              <a:t>από 6)</a:t>
            </a:r>
          </a:p>
        </p:txBody>
      </p:sp>
      <p:pic>
        <p:nvPicPr>
          <p:cNvPr id="7" name="Picture 2" descr="Πίνακας, εθνική παραγωγή και ποσόστωση αγελαδινού γάλακτος."/>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67544" y="1484784"/>
            <a:ext cx="8285463" cy="3960440"/>
          </a:xfrm>
          <a:noFill/>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77204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Το γάλα στη διατροφή του ανθρώπου</a:t>
            </a:r>
            <a:br>
              <a:rPr lang="el-GR" sz="4000" dirty="0" smtClean="0"/>
            </a:br>
            <a:r>
              <a:rPr lang="el-GR" sz="4000" dirty="0" smtClean="0"/>
              <a:t>(1 από 9)</a:t>
            </a:r>
            <a:endParaRPr lang="el-GR" sz="4000" dirty="0"/>
          </a:p>
        </p:txBody>
      </p:sp>
      <p:sp>
        <p:nvSpPr>
          <p:cNvPr id="2" name="Ορθογώνιο 1" descr="."/>
          <p:cNvSpPr/>
          <p:nvPr/>
        </p:nvSpPr>
        <p:spPr>
          <a:xfrm>
            <a:off x="467544" y="1196752"/>
            <a:ext cx="8219256" cy="461665"/>
          </a:xfrm>
          <a:prstGeom prst="rect">
            <a:avLst/>
          </a:prstGeom>
        </p:spPr>
        <p:txBody>
          <a:bodyPr wrap="square">
            <a:spAutoFit/>
          </a:bodyPr>
          <a:lstStyle/>
          <a:p>
            <a:pPr fontAlgn="auto">
              <a:spcBef>
                <a:spcPts val="0"/>
              </a:spcBef>
              <a:spcAft>
                <a:spcPts val="0"/>
              </a:spcAft>
              <a:defRPr/>
            </a:pPr>
            <a:r>
              <a:rPr lang="el-GR" altLang="el-GR" sz="2400" dirty="0"/>
              <a:t>Κατανάλωση γάλακτος &amp; γαλακτοκομικών στην </a:t>
            </a:r>
            <a:r>
              <a:rPr lang="el-GR" altLang="el-GR" sz="2400" dirty="0" smtClean="0"/>
              <a:t>Ε.Ε.</a:t>
            </a:r>
            <a:endParaRPr lang="el-GR" altLang="el-GR" sz="2400" dirty="0"/>
          </a:p>
        </p:txBody>
      </p:sp>
      <p:pic>
        <p:nvPicPr>
          <p:cNvPr id="7" name="Picture 5" descr="Πίνακας, Κατανάλωση γάλακτος &amp; γαλακτοκομικών στην Ε.Ε.&#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382" y="1628801"/>
            <a:ext cx="7202760" cy="47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563773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Το γάλα στη διατροφή του ανθρώπου</a:t>
            </a:r>
            <a:br>
              <a:rPr lang="el-GR" sz="4000" dirty="0"/>
            </a:br>
            <a:r>
              <a:rPr lang="el-GR" sz="4000" dirty="0" smtClean="0"/>
              <a:t>(2 </a:t>
            </a:r>
            <a:r>
              <a:rPr lang="el-GR" sz="4000" dirty="0"/>
              <a:t>από </a:t>
            </a:r>
            <a:r>
              <a:rPr lang="el-GR" sz="4000" dirty="0" smtClean="0"/>
              <a:t>9)</a:t>
            </a:r>
            <a:endParaRPr lang="el-GR" sz="4000" dirty="0"/>
          </a:p>
        </p:txBody>
      </p:sp>
      <p:sp>
        <p:nvSpPr>
          <p:cNvPr id="2" name="Ορθογώνιο 1"/>
          <p:cNvSpPr/>
          <p:nvPr/>
        </p:nvSpPr>
        <p:spPr>
          <a:xfrm>
            <a:off x="467544" y="1239143"/>
            <a:ext cx="8219256" cy="461665"/>
          </a:xfrm>
          <a:prstGeom prst="rect">
            <a:avLst/>
          </a:prstGeom>
        </p:spPr>
        <p:txBody>
          <a:bodyPr wrap="square">
            <a:spAutoFit/>
          </a:bodyPr>
          <a:lstStyle/>
          <a:p>
            <a:pPr fontAlgn="auto">
              <a:spcBef>
                <a:spcPts val="0"/>
              </a:spcBef>
              <a:spcAft>
                <a:spcPts val="0"/>
              </a:spcAft>
              <a:defRPr/>
            </a:pPr>
            <a:r>
              <a:rPr lang="el-GR" altLang="el-GR" sz="2400" dirty="0"/>
              <a:t>Τροφή πλούσια και ισορροπημένη σε θρεπτικά </a:t>
            </a:r>
            <a:r>
              <a:rPr lang="el-GR" altLang="el-GR" sz="2400" dirty="0" smtClean="0"/>
              <a:t>συστατικά.  </a:t>
            </a:r>
            <a:endParaRPr lang="el-GR" altLang="el-GR" sz="2400" dirty="0"/>
          </a:p>
        </p:txBody>
      </p:sp>
      <p:pic>
        <p:nvPicPr>
          <p:cNvPr id="7" name="Picture 15" descr="Εικόνα, τροφική πειραμίδα της Μεσογειακής Διατροφή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251" y="1700808"/>
            <a:ext cx="5780069" cy="465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783342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Το γάλα στη διατροφή του ανθρώπου</a:t>
            </a:r>
            <a:br>
              <a:rPr lang="el-GR" sz="4000" dirty="0"/>
            </a:br>
            <a:r>
              <a:rPr lang="el-GR" sz="4000" dirty="0" smtClean="0"/>
              <a:t>(3 </a:t>
            </a:r>
            <a:r>
              <a:rPr lang="el-GR" sz="4000" dirty="0"/>
              <a:t>από </a:t>
            </a:r>
            <a:r>
              <a:rPr lang="el-GR" sz="4000" dirty="0" smtClean="0"/>
              <a:t>9)</a:t>
            </a:r>
            <a:endParaRPr lang="el-GR" sz="4000" dirty="0"/>
          </a:p>
        </p:txBody>
      </p:sp>
      <p:sp>
        <p:nvSpPr>
          <p:cNvPr id="2" name="Ορθογώνιο 1"/>
          <p:cNvSpPr/>
          <p:nvPr/>
        </p:nvSpPr>
        <p:spPr>
          <a:xfrm>
            <a:off x="467544" y="1124744"/>
            <a:ext cx="8219256" cy="3970318"/>
          </a:xfrm>
          <a:prstGeom prst="rect">
            <a:avLst/>
          </a:prstGeom>
        </p:spPr>
        <p:txBody>
          <a:bodyPr wrap="square">
            <a:spAutoFit/>
          </a:bodyPr>
          <a:lstStyle/>
          <a:p>
            <a:pPr fontAlgn="auto">
              <a:lnSpc>
                <a:spcPct val="150000"/>
              </a:lnSpc>
              <a:spcBef>
                <a:spcPts val="0"/>
              </a:spcBef>
              <a:spcAft>
                <a:spcPts val="0"/>
              </a:spcAft>
              <a:defRPr/>
            </a:pPr>
            <a:r>
              <a:rPr lang="el-GR" altLang="el-GR" sz="2400" dirty="0" smtClean="0"/>
              <a:t>Το γάλα αποτελεί πηγή:</a:t>
            </a:r>
            <a:endParaRPr lang="el-GR" altLang="el-GR" sz="2400" dirty="0"/>
          </a:p>
          <a:p>
            <a:pPr fontAlgn="auto">
              <a:lnSpc>
                <a:spcPct val="150000"/>
              </a:lnSpc>
              <a:spcBef>
                <a:spcPts val="0"/>
              </a:spcBef>
              <a:spcAft>
                <a:spcPts val="0"/>
              </a:spcAft>
              <a:buFontTx/>
              <a:buChar char="•"/>
              <a:defRPr/>
            </a:pPr>
            <a:r>
              <a:rPr lang="el-GR" altLang="el-GR" sz="2400" dirty="0"/>
              <a:t>Πρωτεϊνών υψηλής βιολογικής </a:t>
            </a:r>
            <a:r>
              <a:rPr lang="el-GR" altLang="el-GR" sz="2400" dirty="0" smtClean="0"/>
              <a:t>αξίας,</a:t>
            </a:r>
            <a:endParaRPr lang="el-GR" altLang="el-GR" sz="2400" dirty="0"/>
          </a:p>
          <a:p>
            <a:pPr fontAlgn="auto">
              <a:lnSpc>
                <a:spcPct val="150000"/>
              </a:lnSpc>
              <a:spcBef>
                <a:spcPts val="0"/>
              </a:spcBef>
              <a:spcAft>
                <a:spcPts val="0"/>
              </a:spcAft>
              <a:buFontTx/>
              <a:buChar char="•"/>
              <a:defRPr/>
            </a:pPr>
            <a:r>
              <a:rPr lang="el-GR" altLang="el-GR" sz="2400" dirty="0" smtClean="0"/>
              <a:t>Υδατανθράκων,</a:t>
            </a:r>
            <a:endParaRPr lang="el-GR" altLang="el-GR" sz="2400" dirty="0"/>
          </a:p>
          <a:p>
            <a:pPr fontAlgn="auto">
              <a:lnSpc>
                <a:spcPct val="150000"/>
              </a:lnSpc>
              <a:spcBef>
                <a:spcPts val="0"/>
              </a:spcBef>
              <a:spcAft>
                <a:spcPts val="0"/>
              </a:spcAft>
              <a:buFontTx/>
              <a:buChar char="•"/>
              <a:defRPr/>
            </a:pPr>
            <a:r>
              <a:rPr lang="el-GR" altLang="el-GR" sz="2400" dirty="0" smtClean="0"/>
              <a:t>Λιπαρών,</a:t>
            </a:r>
            <a:endParaRPr lang="el-GR" altLang="el-GR" sz="2400" dirty="0"/>
          </a:p>
          <a:p>
            <a:pPr fontAlgn="auto">
              <a:lnSpc>
                <a:spcPct val="150000"/>
              </a:lnSpc>
              <a:spcBef>
                <a:spcPts val="0"/>
              </a:spcBef>
              <a:spcAft>
                <a:spcPts val="0"/>
              </a:spcAft>
              <a:buFontTx/>
              <a:buChar char="•"/>
              <a:defRPr/>
            </a:pPr>
            <a:r>
              <a:rPr lang="el-GR" altLang="el-GR" sz="2400" dirty="0" smtClean="0"/>
              <a:t>Ασβεστίου,</a:t>
            </a:r>
            <a:endParaRPr lang="el-GR" altLang="el-GR" sz="2400" dirty="0"/>
          </a:p>
          <a:p>
            <a:pPr fontAlgn="auto">
              <a:lnSpc>
                <a:spcPct val="150000"/>
              </a:lnSpc>
              <a:spcBef>
                <a:spcPts val="0"/>
              </a:spcBef>
              <a:spcAft>
                <a:spcPts val="0"/>
              </a:spcAft>
              <a:buFontTx/>
              <a:buChar char="•"/>
              <a:defRPr/>
            </a:pPr>
            <a:r>
              <a:rPr lang="el-GR" altLang="el-GR" sz="2400" dirty="0" smtClean="0"/>
              <a:t>Φωσφόρου,</a:t>
            </a:r>
            <a:endParaRPr lang="el-GR" altLang="el-GR" sz="2400" dirty="0"/>
          </a:p>
          <a:p>
            <a:pPr fontAlgn="auto">
              <a:lnSpc>
                <a:spcPct val="150000"/>
              </a:lnSpc>
              <a:spcBef>
                <a:spcPts val="0"/>
              </a:spcBef>
              <a:spcAft>
                <a:spcPts val="0"/>
              </a:spcAft>
              <a:buFontTx/>
              <a:buChar char="•"/>
              <a:defRPr/>
            </a:pPr>
            <a:r>
              <a:rPr lang="el-GR" altLang="el-GR" sz="2400" dirty="0" smtClean="0"/>
              <a:t>Βιταμινών. </a:t>
            </a:r>
            <a:endParaRPr lang="el-GR" altLang="el-GR" sz="2400" dirty="0"/>
          </a:p>
        </p:txBody>
      </p:sp>
      <p:pic>
        <p:nvPicPr>
          <p:cNvPr id="7" name="Picture 7" descr="Εικόνα 1, μπουκάλια γάλακτο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484784"/>
            <a:ext cx="262731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Εικόνα 2, γιαούρτη."/>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927436"/>
            <a:ext cx="26273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Εικόνα 3, κίτρινο τυρί."/>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799" y="3927436"/>
            <a:ext cx="25558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783342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Το γάλα στη διατροφή του ανθρώπου</a:t>
            </a:r>
            <a:br>
              <a:rPr lang="el-GR" sz="4000" dirty="0"/>
            </a:br>
            <a:r>
              <a:rPr lang="el-GR" sz="4000" dirty="0" smtClean="0"/>
              <a:t>(4 </a:t>
            </a:r>
            <a:r>
              <a:rPr lang="el-GR" sz="4000" dirty="0"/>
              <a:t>από </a:t>
            </a:r>
            <a:r>
              <a:rPr lang="el-GR" sz="4000" dirty="0" smtClean="0"/>
              <a:t>9)</a:t>
            </a:r>
            <a:endParaRPr lang="el-GR" sz="4000" dirty="0"/>
          </a:p>
        </p:txBody>
      </p:sp>
      <p:sp>
        <p:nvSpPr>
          <p:cNvPr id="2" name="Ορθογώνιο 1" descr="Πρωτεΐνες υψηλής βιολογικής αξίας:&#10;Δείκτης μετατρεψιμότητας μεγαλύτερος από ενενήντα τοις εκατό,&#10;Απαραίτητα αμινοξέα,&#10;Δεύτερη θέση θέση μετά τις πρωτεΐνες του αυγού.&#10;&#10;Αλλεργίες στις πρωτεΐνες του γάλακτος:&#10;α- γαλακταλβουμίνη,&#10;Β-γαλακτοσφαιρίνη,&#10;Καζεΐνη, &#10;Οροαλβουμίνη. &#10;"/>
          <p:cNvSpPr/>
          <p:nvPr/>
        </p:nvSpPr>
        <p:spPr>
          <a:xfrm>
            <a:off x="467544" y="1659572"/>
            <a:ext cx="8219256" cy="3785652"/>
          </a:xfrm>
          <a:prstGeom prst="rect">
            <a:avLst/>
          </a:prstGeom>
        </p:spPr>
        <p:txBody>
          <a:bodyPr wrap="square">
            <a:spAutoFit/>
          </a:bodyPr>
          <a:lstStyle/>
          <a:p>
            <a:r>
              <a:rPr lang="el-GR" altLang="el-GR" sz="2400" dirty="0"/>
              <a:t>Πρωτεΐνες υψηλής βιολογικής </a:t>
            </a:r>
            <a:r>
              <a:rPr lang="el-GR" altLang="el-GR" sz="2400" dirty="0" smtClean="0"/>
              <a:t>αξίας:</a:t>
            </a:r>
            <a:endParaRPr lang="el-GR" altLang="el-GR" sz="2400" dirty="0"/>
          </a:p>
          <a:p>
            <a:pPr marL="342900" indent="-342900">
              <a:buFont typeface="Arial" panose="020B0604020202020204" pitchFamily="34" charset="0"/>
              <a:buChar char="•"/>
            </a:pPr>
            <a:r>
              <a:rPr lang="el-GR" altLang="el-GR" sz="2400" dirty="0"/>
              <a:t>Δείκτης μετατρεψιμότητας &gt; 90</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Απαραίτητα </a:t>
            </a:r>
            <a:r>
              <a:rPr lang="el-GR" altLang="el-GR" sz="2400" dirty="0" smtClean="0"/>
              <a:t>αμινοξέα,</a:t>
            </a:r>
            <a:endParaRPr lang="el-GR" altLang="el-GR" sz="2400" dirty="0"/>
          </a:p>
          <a:p>
            <a:pPr marL="342900" indent="-342900">
              <a:buFont typeface="Arial" panose="020B0604020202020204" pitchFamily="34" charset="0"/>
              <a:buChar char="•"/>
            </a:pPr>
            <a:r>
              <a:rPr lang="el-GR" altLang="el-GR" sz="2400" dirty="0" smtClean="0"/>
              <a:t>2</a:t>
            </a:r>
            <a:r>
              <a:rPr lang="el-GR" altLang="el-GR" sz="2400" baseline="30000" dirty="0" smtClean="0"/>
              <a:t>η</a:t>
            </a:r>
            <a:r>
              <a:rPr lang="el-GR" altLang="el-GR" sz="2400" dirty="0" smtClean="0"/>
              <a:t> </a:t>
            </a:r>
            <a:r>
              <a:rPr lang="el-GR" altLang="el-GR" sz="2400" dirty="0"/>
              <a:t>θέση μετά τις πρωτεΐνες του </a:t>
            </a:r>
            <a:r>
              <a:rPr lang="el-GR" altLang="el-GR" sz="2400" dirty="0" smtClean="0"/>
              <a:t>αυγού.</a:t>
            </a:r>
          </a:p>
          <a:p>
            <a:pPr marL="342900" indent="-342900">
              <a:buFont typeface="Arial" panose="020B0604020202020204" pitchFamily="34" charset="0"/>
              <a:buChar char="•"/>
            </a:pPr>
            <a:endParaRPr lang="el-GR" altLang="el-GR" sz="2400" dirty="0"/>
          </a:p>
          <a:p>
            <a:r>
              <a:rPr lang="el-GR" altLang="el-GR" sz="2400" dirty="0"/>
              <a:t>Αλλεργίες στις πρωτεΐνες του γάλακτος</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α- </a:t>
            </a:r>
            <a:r>
              <a:rPr lang="el-GR" altLang="el-GR" sz="2400" dirty="0" err="1" smtClean="0"/>
              <a:t>γαλακταλβουμίνη</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smtClean="0"/>
              <a:t>Β-</a:t>
            </a:r>
            <a:r>
              <a:rPr lang="el-GR" altLang="el-GR" sz="2400" dirty="0" err="1" smtClean="0"/>
              <a:t>γαλακτοσφαιρίνη</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smtClean="0"/>
              <a:t>Καζεΐνη, </a:t>
            </a:r>
            <a:endParaRPr lang="el-GR" altLang="el-GR" sz="2400" dirty="0"/>
          </a:p>
          <a:p>
            <a:pPr marL="342900" indent="-342900">
              <a:buFont typeface="Arial" panose="020B0604020202020204" pitchFamily="34" charset="0"/>
              <a:buChar char="•"/>
            </a:pPr>
            <a:r>
              <a:rPr lang="el-GR" altLang="el-GR" sz="2400" dirty="0" err="1" smtClean="0"/>
              <a:t>Οροαλβουμίνη</a:t>
            </a:r>
            <a:r>
              <a:rPr lang="el-GR" altLang="el-GR" sz="2400" dirty="0" smtClean="0"/>
              <a:t>. </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783342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Το γάλα στη διατροφή του ανθρώπου</a:t>
            </a:r>
            <a:br>
              <a:rPr lang="el-GR" sz="4000" dirty="0"/>
            </a:br>
            <a:r>
              <a:rPr lang="el-GR" sz="4000" dirty="0" smtClean="0"/>
              <a:t>(5 </a:t>
            </a:r>
            <a:r>
              <a:rPr lang="el-GR" sz="4000" dirty="0"/>
              <a:t>από </a:t>
            </a:r>
            <a:r>
              <a:rPr lang="el-GR" sz="4000" dirty="0" smtClean="0"/>
              <a:t>9)</a:t>
            </a:r>
            <a:endParaRPr lang="el-GR" sz="4000" dirty="0"/>
          </a:p>
        </p:txBody>
      </p:sp>
      <p:sp>
        <p:nvSpPr>
          <p:cNvPr id="2" name="Ορθογώνιο 1" descr="Υδατάνθρακες.&#10; Λακτόζη. &#10; Διέρχεται τον στόμαχο χωρίς καμία μεταβολή,&#10; Στο έντερο διασπάται  βραδέως με την επίδραση της λακτάσης σε γλυκόζη και γαλακτόζη (απορρόφηση του Ca &amp; σύνθεση βλεννοπολυσακχαριτών και  εγκεφαλοσιδίων),&#10;Πηγή ενέργειας &amp; δομικό στοιχείο εγκεφάλου,&#10;Συμβάλει στο μεταβολισμό του μαγνησίου,&#10;Η ζύμωση σε γαλακτικό οξύ ευνοεί την καλή λειτουργία &#10;του εντέρου και δημιουργεί,&#10;Δυσμενές περιβάλλον για τα εντεροπαθογόνα.  &#10;"/>
          <p:cNvSpPr/>
          <p:nvPr/>
        </p:nvSpPr>
        <p:spPr>
          <a:xfrm>
            <a:off x="467544" y="1506264"/>
            <a:ext cx="8219256" cy="4154984"/>
          </a:xfrm>
          <a:prstGeom prst="rect">
            <a:avLst/>
          </a:prstGeom>
        </p:spPr>
        <p:txBody>
          <a:bodyPr wrap="square">
            <a:spAutoFit/>
          </a:bodyPr>
          <a:lstStyle/>
          <a:p>
            <a:pPr fontAlgn="auto">
              <a:spcBef>
                <a:spcPts val="0"/>
              </a:spcBef>
              <a:spcAft>
                <a:spcPts val="0"/>
              </a:spcAft>
              <a:defRPr/>
            </a:pPr>
            <a:r>
              <a:rPr lang="el-GR" altLang="el-GR" sz="2400" dirty="0" smtClean="0"/>
              <a:t>Υδατάνθρακες.</a:t>
            </a:r>
            <a:endParaRPr lang="el-GR" altLang="el-GR" sz="2400" dirty="0"/>
          </a:p>
          <a:p>
            <a:pPr fontAlgn="auto">
              <a:spcBef>
                <a:spcPts val="0"/>
              </a:spcBef>
              <a:spcAft>
                <a:spcPts val="0"/>
              </a:spcAft>
              <a:defRPr/>
            </a:pPr>
            <a:r>
              <a:rPr lang="el-GR" altLang="el-GR" sz="2400" dirty="0"/>
              <a:t> </a:t>
            </a:r>
            <a:r>
              <a:rPr lang="el-GR" altLang="el-GR" sz="2400" dirty="0" smtClean="0"/>
              <a:t>Λακτόζη. </a:t>
            </a:r>
            <a:endParaRPr lang="el-GR" altLang="el-GR" sz="2400" dirty="0"/>
          </a:p>
          <a:p>
            <a:pPr marL="342900" indent="-342900" fontAlgn="auto">
              <a:spcBef>
                <a:spcPts val="0"/>
              </a:spcBef>
              <a:spcAft>
                <a:spcPts val="0"/>
              </a:spcAft>
              <a:buFont typeface="Arial" panose="020B0604020202020204" pitchFamily="34" charset="0"/>
              <a:buChar char="•"/>
              <a:defRPr/>
            </a:pPr>
            <a:r>
              <a:rPr lang="el-GR" altLang="el-GR" sz="2400" dirty="0"/>
              <a:t> Διέρχεται τον στόμαχο χωρίς καμία </a:t>
            </a:r>
            <a:r>
              <a:rPr lang="el-GR" altLang="el-GR" sz="2400" dirty="0" smtClean="0"/>
              <a:t>μεταβολή,</a:t>
            </a:r>
            <a:endParaRPr lang="el-GR" altLang="el-GR" sz="2400" dirty="0"/>
          </a:p>
          <a:p>
            <a:pPr marL="342900" indent="-342900" fontAlgn="auto">
              <a:spcBef>
                <a:spcPts val="0"/>
              </a:spcBef>
              <a:spcAft>
                <a:spcPts val="0"/>
              </a:spcAft>
              <a:buFont typeface="Arial" panose="020B0604020202020204" pitchFamily="34" charset="0"/>
              <a:buChar char="•"/>
              <a:defRPr/>
            </a:pPr>
            <a:r>
              <a:rPr lang="el-GR" altLang="el-GR" sz="2400" dirty="0"/>
              <a:t> Στο έντερο διασπάται  βραδέως με την επίδραση της </a:t>
            </a:r>
            <a:r>
              <a:rPr lang="el-GR" altLang="el-GR" sz="2400" dirty="0" err="1" smtClean="0"/>
              <a:t>λακτάσης</a:t>
            </a:r>
            <a:r>
              <a:rPr lang="el-GR" altLang="el-GR" sz="2400" dirty="0" smtClean="0"/>
              <a:t> σε </a:t>
            </a:r>
            <a:r>
              <a:rPr lang="el-GR" altLang="el-GR" sz="2400" dirty="0"/>
              <a:t>γλυκόζη και γαλακτόζη (απορρόφηση του </a:t>
            </a:r>
            <a:r>
              <a:rPr lang="en-US" altLang="el-GR" sz="2400" dirty="0"/>
              <a:t>Ca &amp; </a:t>
            </a:r>
            <a:r>
              <a:rPr lang="el-GR" altLang="el-GR" sz="2400" dirty="0" smtClean="0"/>
              <a:t>σύνθεση </a:t>
            </a:r>
            <a:r>
              <a:rPr lang="el-GR" altLang="el-GR" sz="2400" dirty="0" err="1" smtClean="0"/>
              <a:t>βλεννοπολυσακχαριτών</a:t>
            </a:r>
            <a:r>
              <a:rPr lang="el-GR" altLang="el-GR" sz="2400" dirty="0" smtClean="0"/>
              <a:t> </a:t>
            </a:r>
            <a:r>
              <a:rPr lang="el-GR" altLang="el-GR" sz="2400" dirty="0"/>
              <a:t>και </a:t>
            </a:r>
            <a:r>
              <a:rPr lang="en-US" altLang="el-GR" sz="2400" dirty="0"/>
              <a:t> </a:t>
            </a:r>
            <a:r>
              <a:rPr lang="el-GR" altLang="el-GR" sz="2400" dirty="0" err="1"/>
              <a:t>εγκεφαλοσιδίων</a:t>
            </a:r>
            <a:r>
              <a:rPr lang="en-US" altLang="el-GR" sz="2400" dirty="0" smtClean="0"/>
              <a:t>)</a:t>
            </a:r>
            <a:r>
              <a:rPr lang="el-GR" altLang="el-GR" sz="2400" dirty="0" smtClean="0"/>
              <a:t>,</a:t>
            </a:r>
            <a:endParaRPr lang="el-GR" altLang="el-GR" sz="2400" dirty="0"/>
          </a:p>
          <a:p>
            <a:pPr marL="342900" indent="-342900" fontAlgn="auto">
              <a:spcBef>
                <a:spcPts val="0"/>
              </a:spcBef>
              <a:spcAft>
                <a:spcPts val="0"/>
              </a:spcAft>
              <a:buFont typeface="Arial" panose="020B0604020202020204" pitchFamily="34" charset="0"/>
              <a:buChar char="•"/>
              <a:defRPr/>
            </a:pPr>
            <a:r>
              <a:rPr lang="el-GR" altLang="el-GR" sz="2400" dirty="0"/>
              <a:t>Πηγή ενέργειας &amp; δομικό στοιχείο </a:t>
            </a:r>
            <a:r>
              <a:rPr lang="el-GR" altLang="el-GR" sz="2400" dirty="0" smtClean="0"/>
              <a:t>εγκεφάλου,</a:t>
            </a:r>
            <a:endParaRPr lang="el-GR" altLang="el-GR" sz="2400" dirty="0"/>
          </a:p>
          <a:p>
            <a:pPr marL="342900" indent="-342900" fontAlgn="auto">
              <a:spcBef>
                <a:spcPts val="0"/>
              </a:spcBef>
              <a:spcAft>
                <a:spcPts val="0"/>
              </a:spcAft>
              <a:buFont typeface="Arial" panose="020B0604020202020204" pitchFamily="34" charset="0"/>
              <a:buChar char="•"/>
              <a:defRPr/>
            </a:pPr>
            <a:r>
              <a:rPr lang="el-GR" altLang="el-GR" sz="2400" dirty="0"/>
              <a:t>Συμβάλει στο μεταβολισμό του </a:t>
            </a:r>
            <a:r>
              <a:rPr lang="el-GR" altLang="el-GR" sz="2400" dirty="0" smtClean="0"/>
              <a:t>μαγνησίου,</a:t>
            </a:r>
            <a:endParaRPr lang="el-GR" altLang="el-GR" sz="2400" dirty="0"/>
          </a:p>
          <a:p>
            <a:pPr marL="342900" indent="-342900" fontAlgn="auto">
              <a:spcBef>
                <a:spcPts val="0"/>
              </a:spcBef>
              <a:spcAft>
                <a:spcPts val="0"/>
              </a:spcAft>
              <a:buFont typeface="Arial" panose="020B0604020202020204" pitchFamily="34" charset="0"/>
              <a:buChar char="•"/>
              <a:defRPr/>
            </a:pPr>
            <a:r>
              <a:rPr lang="el-GR" altLang="el-GR" sz="2400" dirty="0"/>
              <a:t>Η ζύμωση σε γαλακτικό οξύ ευνοεί την καλή λειτουργία </a:t>
            </a:r>
          </a:p>
          <a:p>
            <a:pPr marL="342900" indent="-342900" fontAlgn="auto">
              <a:spcBef>
                <a:spcPts val="0"/>
              </a:spcBef>
              <a:spcAft>
                <a:spcPts val="0"/>
              </a:spcAft>
              <a:buFont typeface="Arial" panose="020B0604020202020204" pitchFamily="34" charset="0"/>
              <a:buChar char="•"/>
              <a:defRPr/>
            </a:pPr>
            <a:r>
              <a:rPr lang="el-GR" altLang="el-GR" sz="2400" dirty="0"/>
              <a:t>του εντέρου και </a:t>
            </a:r>
            <a:r>
              <a:rPr lang="el-GR" altLang="el-GR" sz="2400" dirty="0" smtClean="0"/>
              <a:t>δημιουργεί,</a:t>
            </a:r>
            <a:endParaRPr lang="el-GR" altLang="el-GR" sz="2400" dirty="0"/>
          </a:p>
          <a:p>
            <a:pPr marL="342900" indent="-342900" fontAlgn="auto">
              <a:spcBef>
                <a:spcPts val="0"/>
              </a:spcBef>
              <a:spcAft>
                <a:spcPts val="0"/>
              </a:spcAft>
              <a:buFont typeface="Arial" panose="020B0604020202020204" pitchFamily="34" charset="0"/>
              <a:buChar char="•"/>
              <a:defRPr/>
            </a:pPr>
            <a:r>
              <a:rPr lang="el-GR" altLang="el-GR" sz="2400" dirty="0"/>
              <a:t>Δυσμενές περιβάλλον για τα </a:t>
            </a:r>
            <a:r>
              <a:rPr lang="el-GR" altLang="el-GR" sz="2400" dirty="0" err="1" smtClean="0"/>
              <a:t>εντεροπαθογόνα</a:t>
            </a:r>
            <a:r>
              <a:rPr lang="el-GR" altLang="el-GR" sz="2400" dirty="0" smtClean="0"/>
              <a:t>.  </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783342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Το γάλα στη διατροφή του ανθρώπου</a:t>
            </a:r>
            <a:br>
              <a:rPr lang="el-GR" sz="4000" dirty="0"/>
            </a:br>
            <a:r>
              <a:rPr lang="el-GR" sz="4000" dirty="0" smtClean="0"/>
              <a:t>(6 </a:t>
            </a:r>
            <a:r>
              <a:rPr lang="el-GR" sz="4000" dirty="0"/>
              <a:t>από </a:t>
            </a:r>
            <a:r>
              <a:rPr lang="el-GR" sz="4000" dirty="0" smtClean="0"/>
              <a:t>9)</a:t>
            </a:r>
            <a:endParaRPr lang="el-GR" sz="4000" dirty="0"/>
          </a:p>
        </p:txBody>
      </p:sp>
      <p:sp>
        <p:nvSpPr>
          <p:cNvPr id="2" name="Ορθογώνιο 1"/>
          <p:cNvSpPr/>
          <p:nvPr/>
        </p:nvSpPr>
        <p:spPr>
          <a:xfrm>
            <a:off x="467544" y="1556792"/>
            <a:ext cx="8219256" cy="3970318"/>
          </a:xfrm>
          <a:prstGeom prst="rect">
            <a:avLst/>
          </a:prstGeom>
        </p:spPr>
        <p:txBody>
          <a:bodyPr wrap="square">
            <a:spAutoFit/>
          </a:bodyPr>
          <a:lstStyle/>
          <a:p>
            <a:pPr fontAlgn="auto">
              <a:lnSpc>
                <a:spcPct val="150000"/>
              </a:lnSpc>
              <a:spcBef>
                <a:spcPts val="0"/>
              </a:spcBef>
              <a:spcAft>
                <a:spcPts val="0"/>
              </a:spcAft>
              <a:defRPr/>
            </a:pPr>
            <a:r>
              <a:rPr lang="el-GR" altLang="el-GR" sz="2400" dirty="0"/>
              <a:t>Κακή Απορρόφηση </a:t>
            </a:r>
            <a:r>
              <a:rPr lang="el-GR" altLang="el-GR" sz="2400" dirty="0" smtClean="0"/>
              <a:t>- Μη </a:t>
            </a:r>
            <a:r>
              <a:rPr lang="el-GR" altLang="el-GR" sz="2400" dirty="0"/>
              <a:t>ανοχή της </a:t>
            </a:r>
            <a:r>
              <a:rPr lang="el-GR" altLang="el-GR" sz="2400" dirty="0" smtClean="0"/>
              <a:t>λακτόζης.</a:t>
            </a:r>
          </a:p>
          <a:p>
            <a:pPr fontAlgn="auto">
              <a:lnSpc>
                <a:spcPct val="150000"/>
              </a:lnSpc>
              <a:spcBef>
                <a:spcPts val="0"/>
              </a:spcBef>
              <a:spcAft>
                <a:spcPts val="0"/>
              </a:spcAft>
              <a:defRPr/>
            </a:pPr>
            <a:endParaRPr lang="el-GR" altLang="el-GR" sz="2400" dirty="0"/>
          </a:p>
          <a:p>
            <a:pPr marL="342900" indent="-342900">
              <a:lnSpc>
                <a:spcPct val="150000"/>
              </a:lnSpc>
              <a:buFont typeface="Arial" panose="020B0604020202020204" pitchFamily="34" charset="0"/>
              <a:buChar char="•"/>
              <a:defRPr/>
            </a:pPr>
            <a:r>
              <a:rPr lang="el-GR" altLang="el-GR" sz="2400" dirty="0"/>
              <a:t>Μειωμένη δραστηριότητα </a:t>
            </a:r>
            <a:r>
              <a:rPr lang="el-GR" altLang="el-GR" sz="2400" dirty="0" err="1" smtClean="0"/>
              <a:t>λακτάσης</a:t>
            </a:r>
            <a:r>
              <a:rPr lang="el-GR" altLang="el-GR" sz="2400" dirty="0" smtClean="0"/>
              <a:t>, </a:t>
            </a:r>
            <a:endParaRPr lang="el-GR" altLang="el-GR" sz="2400" dirty="0"/>
          </a:p>
          <a:p>
            <a:pPr marL="342900" indent="-342900">
              <a:lnSpc>
                <a:spcPct val="150000"/>
              </a:lnSpc>
              <a:buFont typeface="Arial" panose="020B0604020202020204" pitchFamily="34" charset="0"/>
              <a:buChar char="•"/>
              <a:defRPr/>
            </a:pPr>
            <a:r>
              <a:rPr lang="el-GR" altLang="el-GR" sz="2400" dirty="0"/>
              <a:t>Συσσώρευση λακτόζης στο </a:t>
            </a:r>
            <a:r>
              <a:rPr lang="el-GR" altLang="el-GR" sz="2400" dirty="0" smtClean="0"/>
              <a:t>έντερο,</a:t>
            </a:r>
            <a:endParaRPr lang="el-GR" altLang="el-GR" sz="2400" dirty="0"/>
          </a:p>
          <a:p>
            <a:pPr marL="342900" indent="-342900">
              <a:lnSpc>
                <a:spcPct val="150000"/>
              </a:lnSpc>
              <a:buFont typeface="Arial" panose="020B0604020202020204" pitchFamily="34" charset="0"/>
              <a:buChar char="•"/>
              <a:defRPr/>
            </a:pPr>
            <a:r>
              <a:rPr lang="el-GR" altLang="el-GR" sz="2400" dirty="0"/>
              <a:t>Αύξηση οσμωτικής </a:t>
            </a:r>
            <a:r>
              <a:rPr lang="el-GR" altLang="el-GR" sz="2400" dirty="0" smtClean="0"/>
              <a:t>πίεσης, </a:t>
            </a:r>
            <a:endParaRPr lang="el-GR" altLang="el-GR" sz="2400" dirty="0"/>
          </a:p>
          <a:p>
            <a:pPr marL="342900" indent="-342900">
              <a:lnSpc>
                <a:spcPct val="150000"/>
              </a:lnSpc>
              <a:buFont typeface="Arial" panose="020B0604020202020204" pitchFamily="34" charset="0"/>
              <a:buChar char="•"/>
              <a:defRPr/>
            </a:pPr>
            <a:r>
              <a:rPr lang="el-GR" altLang="el-GR" sz="2400" dirty="0"/>
              <a:t>Αύξηση συγκέντρωσης </a:t>
            </a:r>
            <a:r>
              <a:rPr lang="el-GR" altLang="el-GR" sz="2400" dirty="0" smtClean="0"/>
              <a:t>νερού,</a:t>
            </a:r>
            <a:endParaRPr lang="el-GR" altLang="el-GR" sz="2400" dirty="0"/>
          </a:p>
          <a:p>
            <a:pPr marL="342900" indent="-342900">
              <a:lnSpc>
                <a:spcPct val="150000"/>
              </a:lnSpc>
              <a:buFont typeface="Arial" panose="020B0604020202020204" pitchFamily="34" charset="0"/>
              <a:buChar char="•"/>
              <a:defRPr/>
            </a:pPr>
            <a:r>
              <a:rPr lang="el-GR" altLang="el-GR" sz="2400" dirty="0"/>
              <a:t>Κωλικός, </a:t>
            </a:r>
            <a:r>
              <a:rPr lang="el-GR" altLang="el-GR" sz="2400" dirty="0" smtClean="0"/>
              <a:t>διάρροια.</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1783342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Το γάλα στη διατροφή του ανθρώπου</a:t>
            </a:r>
            <a:br>
              <a:rPr lang="el-GR" sz="4000" dirty="0"/>
            </a:br>
            <a:r>
              <a:rPr lang="el-GR" sz="4000" dirty="0" smtClean="0"/>
              <a:t>(7 </a:t>
            </a:r>
            <a:r>
              <a:rPr lang="el-GR" sz="4000" dirty="0"/>
              <a:t>από </a:t>
            </a:r>
            <a:r>
              <a:rPr lang="el-GR" sz="4000" dirty="0" smtClean="0"/>
              <a:t>9)</a:t>
            </a:r>
            <a:endParaRPr lang="el-GR" sz="4000" dirty="0"/>
          </a:p>
        </p:txBody>
      </p:sp>
      <p:sp>
        <p:nvSpPr>
          <p:cNvPr id="2" name="Ορθογώνιο 1" descr="Μη ανοχή γαλακτόζης- Γαλακτοζαιμία.&#10;Κληρονομική διαταραχή.&#10;Έλλειψη συνενζύμου γαλακτοκινάση για διάσπαση γαλακτόζης: ένα προς πενήντα χιλιάδες βρέφη βρέφη à Καταρράκτη και τύφλωση. &#10;&#10;2. Ανεπάρκεια ή ανυπαρξία ενζύμου για ενσωμάτωση γαλακτόζης στον κύκλο γλυκόλυσης à συσσώρευση στα κύτταρα à βλάβη ήπατος, ΚΝΣ, κίρρωση, &#10;Καταρράκτης, μη αντιστρεπτή πνευματική καθυστέρηση.&#10;"/>
          <p:cNvSpPr/>
          <p:nvPr/>
        </p:nvSpPr>
        <p:spPr>
          <a:xfrm>
            <a:off x="467544" y="1268760"/>
            <a:ext cx="8219256" cy="5078313"/>
          </a:xfrm>
          <a:prstGeom prst="rect">
            <a:avLst/>
          </a:prstGeom>
        </p:spPr>
        <p:txBody>
          <a:bodyPr wrap="square">
            <a:spAutoFit/>
          </a:bodyPr>
          <a:lstStyle/>
          <a:p>
            <a:pPr>
              <a:lnSpc>
                <a:spcPct val="150000"/>
              </a:lnSpc>
            </a:pPr>
            <a:r>
              <a:rPr lang="el-GR" altLang="el-GR" sz="2400" dirty="0"/>
              <a:t>Μη ανοχή </a:t>
            </a:r>
            <a:r>
              <a:rPr lang="el-GR" altLang="el-GR" sz="2400" dirty="0" smtClean="0"/>
              <a:t>γαλακτόζης- </a:t>
            </a:r>
            <a:r>
              <a:rPr lang="el-GR" altLang="el-GR" sz="2400" dirty="0" err="1" smtClean="0"/>
              <a:t>Γαλακτοζαιμία</a:t>
            </a:r>
            <a:r>
              <a:rPr lang="el-GR" altLang="el-GR" sz="2400" dirty="0" smtClean="0"/>
              <a:t>.</a:t>
            </a:r>
          </a:p>
          <a:p>
            <a:pPr>
              <a:lnSpc>
                <a:spcPct val="150000"/>
              </a:lnSpc>
            </a:pPr>
            <a:r>
              <a:rPr lang="el-GR" altLang="el-GR" sz="2400" dirty="0"/>
              <a:t>Κληρονομική </a:t>
            </a:r>
            <a:r>
              <a:rPr lang="el-GR" altLang="el-GR" sz="2400" dirty="0" smtClean="0"/>
              <a:t>διαταραχή.</a:t>
            </a:r>
            <a:endParaRPr lang="el-GR" altLang="el-GR" sz="2400" dirty="0"/>
          </a:p>
          <a:p>
            <a:pPr>
              <a:lnSpc>
                <a:spcPct val="150000"/>
              </a:lnSpc>
              <a:buFontTx/>
              <a:buAutoNum type="arabicPeriod"/>
            </a:pPr>
            <a:r>
              <a:rPr lang="el-GR" altLang="el-GR" sz="2400" dirty="0"/>
              <a:t>Έλλειψη συνενζύμου </a:t>
            </a:r>
            <a:r>
              <a:rPr lang="el-GR" altLang="el-GR" sz="2400" dirty="0" err="1"/>
              <a:t>γαλακτοκινάση</a:t>
            </a:r>
            <a:r>
              <a:rPr lang="el-GR" altLang="el-GR" sz="2400" dirty="0"/>
              <a:t> για διάσπαση γαλακτόζης: 1:50.000 </a:t>
            </a:r>
            <a:r>
              <a:rPr lang="el-GR" altLang="el-GR" sz="2400" dirty="0" smtClean="0"/>
              <a:t>βρέφη </a:t>
            </a:r>
            <a:r>
              <a:rPr lang="el-GR" altLang="el-GR" sz="2400" dirty="0">
                <a:sym typeface="Wingdings" pitchFamily="2" charset="2"/>
              </a:rPr>
              <a:t> Καταρράκτη και </a:t>
            </a:r>
            <a:r>
              <a:rPr lang="el-GR" altLang="el-GR" sz="2400" dirty="0" smtClean="0">
                <a:sym typeface="Wingdings" pitchFamily="2" charset="2"/>
              </a:rPr>
              <a:t>τύφλωση. </a:t>
            </a:r>
            <a:endParaRPr lang="el-GR" altLang="el-GR" sz="2400" dirty="0">
              <a:sym typeface="Wingdings" pitchFamily="2" charset="2"/>
            </a:endParaRPr>
          </a:p>
          <a:p>
            <a:pPr>
              <a:lnSpc>
                <a:spcPct val="150000"/>
              </a:lnSpc>
            </a:pPr>
            <a:endParaRPr lang="el-GR" altLang="el-GR" sz="2400" dirty="0"/>
          </a:p>
          <a:p>
            <a:pPr>
              <a:lnSpc>
                <a:spcPct val="150000"/>
              </a:lnSpc>
            </a:pPr>
            <a:r>
              <a:rPr lang="el-GR" altLang="el-GR" sz="2400" dirty="0"/>
              <a:t>2. Ανεπάρκεια ή ανυπαρξία ενζύμου για </a:t>
            </a:r>
            <a:r>
              <a:rPr lang="el-GR" altLang="el-GR" sz="2400" dirty="0" smtClean="0"/>
              <a:t>ενσωμάτωση γαλακτόζης </a:t>
            </a:r>
            <a:r>
              <a:rPr lang="el-GR" altLang="el-GR" sz="2400" dirty="0"/>
              <a:t>στον </a:t>
            </a:r>
            <a:r>
              <a:rPr lang="el-GR" altLang="el-GR" sz="2400" dirty="0" smtClean="0"/>
              <a:t>κύκλο </a:t>
            </a:r>
            <a:r>
              <a:rPr lang="el-GR" altLang="el-GR" sz="2400" dirty="0" err="1" smtClean="0"/>
              <a:t>γλυκόλυσης</a:t>
            </a:r>
            <a:r>
              <a:rPr lang="el-GR" altLang="el-GR" sz="2400" dirty="0" smtClean="0"/>
              <a:t> </a:t>
            </a:r>
            <a:r>
              <a:rPr lang="el-GR" altLang="el-GR" sz="2400" dirty="0">
                <a:sym typeface="Wingdings" pitchFamily="2" charset="2"/>
              </a:rPr>
              <a:t> συσσώρευση στα κύτταρα  βλάβη ήπατος, ΚΝΣ, κίρρωση, </a:t>
            </a:r>
          </a:p>
          <a:p>
            <a:pPr>
              <a:lnSpc>
                <a:spcPct val="150000"/>
              </a:lnSpc>
            </a:pPr>
            <a:r>
              <a:rPr lang="el-GR" altLang="el-GR" sz="2400" dirty="0">
                <a:sym typeface="Wingdings" pitchFamily="2" charset="2"/>
              </a:rPr>
              <a:t>Καταρράκτης, μη αντιστρεπτή πνευματική </a:t>
            </a:r>
            <a:r>
              <a:rPr lang="el-GR" altLang="el-GR" sz="2400" dirty="0" smtClean="0">
                <a:sym typeface="Wingdings" pitchFamily="2" charset="2"/>
              </a:rPr>
              <a:t>καθυστέρηση.</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1783342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Το γάλα στη διατροφή του ανθρώπου</a:t>
            </a:r>
            <a:br>
              <a:rPr lang="el-GR" sz="4000" dirty="0"/>
            </a:br>
            <a:r>
              <a:rPr lang="el-GR" sz="4000" dirty="0" smtClean="0"/>
              <a:t>(8 </a:t>
            </a:r>
            <a:r>
              <a:rPr lang="el-GR" sz="4000" dirty="0"/>
              <a:t>από </a:t>
            </a:r>
            <a:r>
              <a:rPr lang="el-GR" sz="4000" dirty="0" smtClean="0"/>
              <a:t>9)</a:t>
            </a:r>
            <a:endParaRPr lang="el-GR" sz="4000" dirty="0"/>
          </a:p>
        </p:txBody>
      </p:sp>
      <p:sp>
        <p:nvSpPr>
          <p:cNvPr id="2" name="Ορθογώνιο 1" descr="Λιπαρά:&#10;Περισσότερα ακόρεστα λ.ο.,&#10;Χαμηλό σημείο τήξης à εύπεπτα,&#10;Περιέχει τα απαραίτητα για τον οργανισμό λ.ο.: λινελαϊκό, λινολενικό.&#10;&#10;Άλατα:&#10;Πλούσιο σε Ca, P,&#10;Φτωχό σε Mg, I, Fe.&#10;&#10;Βιταμίνες:&#10;Τις περιέχει σχεδόν όλες,&#10;Πλούσιο σε Α, Β1, Β2, νιασίνη, παντοθενικό. &#10;"/>
          <p:cNvSpPr/>
          <p:nvPr/>
        </p:nvSpPr>
        <p:spPr>
          <a:xfrm>
            <a:off x="467544" y="1271657"/>
            <a:ext cx="8219256" cy="4893647"/>
          </a:xfrm>
          <a:prstGeom prst="rect">
            <a:avLst/>
          </a:prstGeom>
        </p:spPr>
        <p:txBody>
          <a:bodyPr wrap="square">
            <a:spAutoFit/>
          </a:bodyPr>
          <a:lstStyle/>
          <a:p>
            <a:pPr fontAlgn="auto">
              <a:spcBef>
                <a:spcPts val="0"/>
              </a:spcBef>
              <a:spcAft>
                <a:spcPts val="0"/>
              </a:spcAft>
              <a:defRPr/>
            </a:pPr>
            <a:r>
              <a:rPr lang="el-GR" altLang="el-GR" sz="2400" dirty="0"/>
              <a:t>Λιπαρά:</a:t>
            </a:r>
          </a:p>
          <a:p>
            <a:pPr marL="342900" indent="-342900" fontAlgn="auto">
              <a:spcBef>
                <a:spcPts val="0"/>
              </a:spcBef>
              <a:spcAft>
                <a:spcPts val="0"/>
              </a:spcAft>
              <a:buFont typeface="Arial" panose="020B0604020202020204" pitchFamily="34" charset="0"/>
              <a:buChar char="•"/>
              <a:defRPr/>
            </a:pPr>
            <a:r>
              <a:rPr lang="el-GR" altLang="el-GR" sz="2400" dirty="0" smtClean="0"/>
              <a:t>Περισσότερα </a:t>
            </a:r>
            <a:r>
              <a:rPr lang="el-GR" altLang="el-GR" sz="2400" dirty="0"/>
              <a:t>ακόρεστα </a:t>
            </a:r>
            <a:r>
              <a:rPr lang="el-GR" altLang="el-GR" sz="2400" dirty="0" err="1" smtClean="0"/>
              <a:t>λ.ο</a:t>
            </a:r>
            <a:r>
              <a:rPr lang="el-GR" altLang="el-GR" sz="2400" dirty="0" smtClean="0"/>
              <a:t>.,</a:t>
            </a:r>
            <a:endParaRPr lang="el-GR" altLang="el-GR" sz="2400" dirty="0"/>
          </a:p>
          <a:p>
            <a:pPr marL="342900" indent="-342900" fontAlgn="auto">
              <a:spcBef>
                <a:spcPts val="0"/>
              </a:spcBef>
              <a:spcAft>
                <a:spcPts val="0"/>
              </a:spcAft>
              <a:buFont typeface="Arial" panose="020B0604020202020204" pitchFamily="34" charset="0"/>
              <a:buChar char="•"/>
              <a:defRPr/>
            </a:pPr>
            <a:r>
              <a:rPr lang="el-GR" altLang="el-GR" sz="2400" dirty="0" smtClean="0"/>
              <a:t>Χαμηλό </a:t>
            </a:r>
            <a:r>
              <a:rPr lang="el-GR" altLang="el-GR" sz="2400" dirty="0"/>
              <a:t>σημείο τήξης </a:t>
            </a:r>
            <a:r>
              <a:rPr lang="el-GR" altLang="el-GR" sz="2400" dirty="0">
                <a:sym typeface="Wingdings" pitchFamily="2" charset="2"/>
              </a:rPr>
              <a:t> </a:t>
            </a:r>
            <a:r>
              <a:rPr lang="el-GR" altLang="el-GR" sz="2400" dirty="0" smtClean="0">
                <a:sym typeface="Wingdings" pitchFamily="2" charset="2"/>
              </a:rPr>
              <a:t>εύπεπτα,</a:t>
            </a:r>
            <a:endParaRPr lang="el-GR" altLang="el-GR" sz="2400" dirty="0">
              <a:sym typeface="Wingdings" pitchFamily="2" charset="2"/>
            </a:endParaRPr>
          </a:p>
          <a:p>
            <a:pPr marL="342900" indent="-342900" fontAlgn="auto">
              <a:spcBef>
                <a:spcPts val="0"/>
              </a:spcBef>
              <a:spcAft>
                <a:spcPts val="0"/>
              </a:spcAft>
              <a:buFont typeface="Arial" panose="020B0604020202020204" pitchFamily="34" charset="0"/>
              <a:buChar char="•"/>
              <a:defRPr/>
            </a:pPr>
            <a:r>
              <a:rPr lang="el-GR" altLang="el-GR" sz="2400" dirty="0" smtClean="0">
                <a:sym typeface="Wingdings" pitchFamily="2" charset="2"/>
              </a:rPr>
              <a:t>Περιέχει </a:t>
            </a:r>
            <a:r>
              <a:rPr lang="el-GR" altLang="el-GR" sz="2400" dirty="0">
                <a:sym typeface="Wingdings" pitchFamily="2" charset="2"/>
              </a:rPr>
              <a:t>τα απαραίτητα για τον οργανισμό </a:t>
            </a:r>
            <a:r>
              <a:rPr lang="el-GR" altLang="el-GR" sz="2400" dirty="0" err="1">
                <a:sym typeface="Wingdings" pitchFamily="2" charset="2"/>
              </a:rPr>
              <a:t>λ.ο</a:t>
            </a:r>
            <a:r>
              <a:rPr lang="el-GR" altLang="el-GR" sz="2400" dirty="0">
                <a:sym typeface="Wingdings" pitchFamily="2" charset="2"/>
              </a:rPr>
              <a:t>.: </a:t>
            </a:r>
            <a:r>
              <a:rPr lang="el-GR" altLang="el-GR" sz="2400" dirty="0" err="1">
                <a:sym typeface="Wingdings" pitchFamily="2" charset="2"/>
              </a:rPr>
              <a:t>λινελαϊκό</a:t>
            </a:r>
            <a:r>
              <a:rPr lang="el-GR" altLang="el-GR" sz="2400" dirty="0">
                <a:sym typeface="Wingdings" pitchFamily="2" charset="2"/>
              </a:rPr>
              <a:t>, </a:t>
            </a:r>
            <a:r>
              <a:rPr lang="el-GR" altLang="el-GR" sz="2400" dirty="0" err="1" smtClean="0">
                <a:sym typeface="Wingdings" pitchFamily="2" charset="2"/>
              </a:rPr>
              <a:t>λινολενικό</a:t>
            </a:r>
            <a:r>
              <a:rPr lang="el-GR" altLang="el-GR" sz="2400" dirty="0" smtClean="0">
                <a:sym typeface="Wingdings" pitchFamily="2" charset="2"/>
              </a:rPr>
              <a:t>.</a:t>
            </a:r>
            <a:endParaRPr lang="el-GR" altLang="el-GR" sz="2400" dirty="0">
              <a:sym typeface="Wingdings" pitchFamily="2" charset="2"/>
            </a:endParaRPr>
          </a:p>
          <a:p>
            <a:pPr marL="342900" indent="-342900" fontAlgn="auto">
              <a:spcBef>
                <a:spcPts val="0"/>
              </a:spcBef>
              <a:spcAft>
                <a:spcPts val="0"/>
              </a:spcAft>
              <a:buFont typeface="Arial" panose="020B0604020202020204" pitchFamily="34" charset="0"/>
              <a:buChar char="•"/>
              <a:defRPr/>
            </a:pPr>
            <a:endParaRPr lang="el-GR" altLang="el-GR" sz="2400" dirty="0"/>
          </a:p>
          <a:p>
            <a:r>
              <a:rPr lang="el-GR" altLang="el-GR" sz="2400" dirty="0"/>
              <a:t>Άλατα</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Πλούσιο σε </a:t>
            </a:r>
            <a:r>
              <a:rPr lang="en-US" altLang="el-GR" sz="2400" dirty="0"/>
              <a:t>Ca, </a:t>
            </a:r>
            <a:r>
              <a:rPr lang="en-US" altLang="el-GR" sz="2400" dirty="0" smtClean="0"/>
              <a:t>P</a:t>
            </a:r>
            <a:r>
              <a:rPr lang="el-GR" altLang="el-GR" sz="2400" dirty="0" smtClean="0"/>
              <a:t>,</a:t>
            </a:r>
            <a:endParaRPr lang="en-US" altLang="el-GR" sz="2400" dirty="0"/>
          </a:p>
          <a:p>
            <a:pPr marL="342900" indent="-342900">
              <a:buFont typeface="Arial" panose="020B0604020202020204" pitchFamily="34" charset="0"/>
              <a:buChar char="•"/>
            </a:pPr>
            <a:r>
              <a:rPr lang="el-GR" altLang="el-GR" sz="2400" dirty="0"/>
              <a:t>Φτωχό σε </a:t>
            </a:r>
            <a:r>
              <a:rPr lang="en-US" altLang="el-GR" sz="2400" dirty="0"/>
              <a:t>Mg, I, </a:t>
            </a:r>
            <a:r>
              <a:rPr lang="en-US" altLang="el-GR" sz="2400" dirty="0" smtClean="0"/>
              <a:t>Fe</a:t>
            </a:r>
            <a:r>
              <a:rPr lang="el-GR" altLang="el-GR" sz="2400" dirty="0" smtClean="0"/>
              <a:t>.</a:t>
            </a:r>
            <a:endParaRPr lang="el-GR" altLang="el-GR" sz="2400" dirty="0"/>
          </a:p>
          <a:p>
            <a:endParaRPr lang="el-GR" altLang="el-GR" sz="2400" dirty="0"/>
          </a:p>
          <a:p>
            <a:pPr fontAlgn="auto">
              <a:spcBef>
                <a:spcPts val="0"/>
              </a:spcBef>
              <a:spcAft>
                <a:spcPts val="0"/>
              </a:spcAft>
              <a:defRPr/>
            </a:pPr>
            <a:r>
              <a:rPr lang="el-GR" altLang="el-GR" sz="2400" dirty="0"/>
              <a:t>Βιταμίνες</a:t>
            </a:r>
            <a:r>
              <a:rPr lang="el-GR" altLang="el-GR" sz="2400" dirty="0" smtClean="0"/>
              <a:t>:</a:t>
            </a:r>
            <a:endParaRPr lang="el-GR" altLang="el-GR" sz="2400" dirty="0"/>
          </a:p>
          <a:p>
            <a:pPr marL="342900" indent="-342900" fontAlgn="auto">
              <a:spcBef>
                <a:spcPts val="0"/>
              </a:spcBef>
              <a:spcAft>
                <a:spcPts val="0"/>
              </a:spcAft>
              <a:buFont typeface="Arial" panose="020B0604020202020204" pitchFamily="34" charset="0"/>
              <a:buChar char="•"/>
              <a:defRPr/>
            </a:pPr>
            <a:r>
              <a:rPr lang="el-GR" altLang="el-GR" sz="2400" dirty="0"/>
              <a:t>Τις περιέχει σχεδόν </a:t>
            </a:r>
            <a:r>
              <a:rPr lang="el-GR" altLang="el-GR" sz="2400" dirty="0" smtClean="0"/>
              <a:t>όλες,</a:t>
            </a:r>
            <a:endParaRPr lang="el-GR" altLang="el-GR" sz="2400" dirty="0"/>
          </a:p>
          <a:p>
            <a:pPr marL="342900" indent="-342900" fontAlgn="auto">
              <a:spcBef>
                <a:spcPts val="0"/>
              </a:spcBef>
              <a:spcAft>
                <a:spcPts val="0"/>
              </a:spcAft>
              <a:buFont typeface="Arial" panose="020B0604020202020204" pitchFamily="34" charset="0"/>
              <a:buChar char="•"/>
              <a:defRPr/>
            </a:pPr>
            <a:r>
              <a:rPr lang="el-GR" altLang="el-GR" sz="2400" dirty="0"/>
              <a:t>Πλούσιο σε Α, Β1, Β2, </a:t>
            </a:r>
            <a:r>
              <a:rPr lang="el-GR" altLang="el-GR" sz="2400" dirty="0" err="1"/>
              <a:t>νιασίνη</a:t>
            </a:r>
            <a:r>
              <a:rPr lang="el-GR" altLang="el-GR" sz="2400" dirty="0"/>
              <a:t>, </a:t>
            </a:r>
            <a:r>
              <a:rPr lang="el-GR" altLang="el-GR" sz="2400" dirty="0" err="1" smtClean="0"/>
              <a:t>παντοθενικό</a:t>
            </a:r>
            <a:r>
              <a:rPr lang="el-GR" altLang="el-GR" sz="2400" dirty="0" smtClean="0"/>
              <a:t>. </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1389878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Το γάλα στη διατροφή του ανθρώπου</a:t>
            </a:r>
            <a:br>
              <a:rPr lang="el-GR" sz="4000" dirty="0"/>
            </a:br>
            <a:r>
              <a:rPr lang="el-GR" sz="4000" dirty="0" smtClean="0"/>
              <a:t>(9 </a:t>
            </a:r>
            <a:r>
              <a:rPr lang="el-GR" sz="4000" dirty="0"/>
              <a:t>από </a:t>
            </a:r>
            <a:r>
              <a:rPr lang="el-GR" sz="4000" dirty="0" smtClean="0"/>
              <a:t>9)</a:t>
            </a:r>
            <a:endParaRPr lang="el-GR" sz="4000" dirty="0"/>
          </a:p>
        </p:txBody>
      </p:sp>
      <p:grpSp>
        <p:nvGrpSpPr>
          <p:cNvPr id="7" name="Ομάδα 6" descr="Εικόνα, δημοσιεύματα σχετικά με το πόσο καλό είναι το γάλα στη ζωή μας."/>
          <p:cNvGrpSpPr/>
          <p:nvPr/>
        </p:nvGrpSpPr>
        <p:grpSpPr>
          <a:xfrm>
            <a:off x="1043608" y="1693540"/>
            <a:ext cx="7215188" cy="4203700"/>
            <a:chOff x="1295400" y="1676400"/>
            <a:chExt cx="7215188" cy="4203700"/>
          </a:xfrm>
        </p:grpSpPr>
        <p:pic>
          <p:nvPicPr>
            <p:cNvPr id="8" name="Picture 3" descr="."/>
            <p:cNvPicPr>
              <a:picLocks noChangeAspect="1" noChangeArrowheads="1"/>
            </p:cNvPicPr>
            <p:nvPr/>
          </p:nvPicPr>
          <p:blipFill>
            <a:blip r:embed="rId4">
              <a:extLst>
                <a:ext uri="{28A0092B-C50C-407E-A947-70E740481C1C}">
                  <a14:useLocalDpi xmlns:a14="http://schemas.microsoft.com/office/drawing/2010/main" val="0"/>
                </a:ext>
              </a:extLst>
            </a:blip>
            <a:srcRect l="11159" t="17477" r="39195" b="8511"/>
            <a:stretch>
              <a:fillRect/>
            </a:stretch>
          </p:blipFill>
          <p:spPr bwMode="auto">
            <a:xfrm>
              <a:off x="1295400" y="1676400"/>
              <a:ext cx="2947988"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
            <p:cNvPicPr>
              <a:picLocks noChangeAspect="1" noChangeArrowheads="1"/>
            </p:cNvPicPr>
            <p:nvPr/>
          </p:nvPicPr>
          <p:blipFill>
            <a:blip r:embed="rId5">
              <a:extLst>
                <a:ext uri="{28A0092B-C50C-407E-A947-70E740481C1C}">
                  <a14:useLocalDpi xmlns:a14="http://schemas.microsoft.com/office/drawing/2010/main" val="0"/>
                </a:ext>
              </a:extLst>
            </a:blip>
            <a:srcRect l="13913" t="9743" r="14233" b="11922"/>
            <a:stretch>
              <a:fillRect/>
            </a:stretch>
          </p:blipFill>
          <p:spPr bwMode="auto">
            <a:xfrm rot="565961">
              <a:off x="4238625" y="2154238"/>
              <a:ext cx="4271963"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1389878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819525"/>
          </a:xfrm>
        </p:spPr>
        <p:txBody>
          <a:bodyPr>
            <a:noAutofit/>
          </a:bodyPr>
          <a:lstStyle/>
          <a:p>
            <a:pPr lvl="0"/>
            <a:r>
              <a:rPr lang="el-GR" sz="2400" dirty="0" smtClean="0"/>
              <a:t>Ενημέρωση σπουδαστών για τη διάρθρωση του μαθήματος καθώς και την αξιολόγηση του,</a:t>
            </a:r>
          </a:p>
          <a:p>
            <a:pPr lvl="0"/>
            <a:r>
              <a:rPr lang="el-GR" sz="2400" dirty="0" smtClean="0"/>
              <a:t>Παρουσίαση εγχειριδίου μαθήματος, </a:t>
            </a:r>
          </a:p>
          <a:p>
            <a:pPr lvl="0"/>
            <a:r>
              <a:rPr lang="el-GR" sz="2400" dirty="0" smtClean="0"/>
              <a:t>Εισαγωγικά στοιχεία Τεχνολογίας και Ποιοτικού Ελέγχου Γάλακτος και Γαλακτοκομικών, </a:t>
            </a:r>
          </a:p>
          <a:p>
            <a:pPr lvl="0"/>
            <a:r>
              <a:rPr lang="el-GR" sz="2400" dirty="0" err="1" smtClean="0"/>
              <a:t>Εξοικίωση</a:t>
            </a:r>
            <a:r>
              <a:rPr lang="el-GR" sz="2400" dirty="0" smtClean="0"/>
              <a:t> σπουδαστών με τη διατροφική αξία του γάλακτος.</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00808"/>
            <a:ext cx="8208912" cy="3672408"/>
          </a:xfrm>
        </p:spPr>
        <p:txBody>
          <a:bodyPr>
            <a:noAutofit/>
          </a:bodyPr>
          <a:lstStyle/>
          <a:p>
            <a:pPr fontAlgn="auto">
              <a:spcAft>
                <a:spcPts val="0"/>
              </a:spcAft>
              <a:defRPr/>
            </a:pPr>
            <a:r>
              <a:rPr lang="el-GR" altLang="el-GR" sz="2800" dirty="0" smtClean="0">
                <a:hlinkClick r:id="rId4" action="ppaction://hlinksldjump"/>
              </a:rPr>
              <a:t>Είδη γάλακτος,</a:t>
            </a:r>
            <a:endParaRPr lang="el-GR" altLang="el-GR" sz="2800" dirty="0" smtClean="0"/>
          </a:p>
          <a:p>
            <a:pPr fontAlgn="auto">
              <a:spcAft>
                <a:spcPts val="0"/>
              </a:spcAft>
              <a:defRPr/>
            </a:pPr>
            <a:r>
              <a:rPr lang="el-GR" altLang="el-GR" sz="2800" dirty="0">
                <a:hlinkClick r:id="rId5" action="ppaction://hlinksldjump"/>
              </a:rPr>
              <a:t>Ισχυρισμοί Υγείας ή/και </a:t>
            </a:r>
            <a:r>
              <a:rPr lang="el-GR" altLang="el-GR" sz="2800" dirty="0" smtClean="0">
                <a:hlinkClick r:id="rId5" action="ppaction://hlinksldjump"/>
              </a:rPr>
              <a:t>Διατροφής,</a:t>
            </a:r>
            <a:endParaRPr lang="el-GR" altLang="el-GR" sz="2800" dirty="0" smtClean="0"/>
          </a:p>
          <a:p>
            <a:pPr fontAlgn="auto">
              <a:spcAft>
                <a:spcPts val="0"/>
              </a:spcAft>
              <a:defRPr/>
            </a:pPr>
            <a:r>
              <a:rPr lang="el-GR" sz="2800" dirty="0">
                <a:hlinkClick r:id="rId6" action="ppaction://hlinksldjump"/>
              </a:rPr>
              <a:t>Διάρκεια ζωής &amp; τιμή </a:t>
            </a:r>
            <a:r>
              <a:rPr lang="el-GR" sz="2800" dirty="0" smtClean="0">
                <a:hlinkClick r:id="rId6" action="ppaction://hlinksldjump"/>
              </a:rPr>
              <a:t>γάλακτος,</a:t>
            </a:r>
            <a:endParaRPr lang="el-GR" sz="2800" dirty="0" smtClean="0"/>
          </a:p>
          <a:p>
            <a:pPr fontAlgn="auto">
              <a:spcAft>
                <a:spcPts val="0"/>
              </a:spcAft>
              <a:defRPr/>
            </a:pPr>
            <a:r>
              <a:rPr lang="el-GR" altLang="el-GR" sz="2800" dirty="0" smtClean="0">
                <a:hlinkClick r:id="rId7" action="ppaction://hlinksldjump"/>
              </a:rPr>
              <a:t>Νομοθεσία,</a:t>
            </a:r>
            <a:endParaRPr lang="el-GR" altLang="el-GR" sz="2800" dirty="0" smtClean="0"/>
          </a:p>
          <a:p>
            <a:pPr fontAlgn="auto">
              <a:spcAft>
                <a:spcPts val="0"/>
              </a:spcAft>
              <a:defRPr/>
            </a:pPr>
            <a:r>
              <a:rPr lang="el-GR" sz="2800" dirty="0">
                <a:hlinkClick r:id="rId8" action="ppaction://hlinksldjump"/>
              </a:rPr>
              <a:t>Παστεριωμένο </a:t>
            </a:r>
            <a:r>
              <a:rPr lang="el-GR" sz="2800" dirty="0" smtClean="0">
                <a:hlinkClick r:id="rId8" action="ppaction://hlinksldjump"/>
              </a:rPr>
              <a:t>γάλα,</a:t>
            </a:r>
            <a:endParaRPr lang="el-GR" sz="2800" dirty="0" smtClean="0"/>
          </a:p>
          <a:p>
            <a:pPr fontAlgn="auto">
              <a:spcAft>
                <a:spcPts val="0"/>
              </a:spcAft>
              <a:defRPr/>
            </a:pPr>
            <a:r>
              <a:rPr lang="el-GR" sz="2800" dirty="0">
                <a:hlinkClick r:id="rId9" action="ppaction://hlinksldjump"/>
              </a:rPr>
              <a:t>Το γάλα στη διατροφή του </a:t>
            </a:r>
            <a:r>
              <a:rPr lang="el-GR" sz="2800" dirty="0" smtClean="0">
                <a:hlinkClick r:id="rId9" action="ppaction://hlinksldjump"/>
              </a:rPr>
              <a:t>ανθρώπου.</a:t>
            </a:r>
            <a:endParaRPr lang="el-GR" sz="2800"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Προϊόντα Ονομασίας Προέλευσης</a:t>
            </a:r>
            <a:endParaRPr lang="el-GR" dirty="0"/>
          </a:p>
        </p:txBody>
      </p:sp>
      <p:sp>
        <p:nvSpPr>
          <p:cNvPr id="8" name="2 - Θέση περιεχομένου" descr="."/>
          <p:cNvSpPr txBox="1">
            <a:spLocks/>
          </p:cNvSpPr>
          <p:nvPr/>
        </p:nvSpPr>
        <p:spPr>
          <a:xfrm>
            <a:off x="612648" y="908720"/>
            <a:ext cx="8153400" cy="5040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l-GR" altLang="el-GR" sz="2400" dirty="0" smtClean="0"/>
              <a:t>Π</a:t>
            </a:r>
            <a:r>
              <a:rPr lang="en-GB" altLang="el-GR" sz="2400" dirty="0" smtClean="0"/>
              <a:t>.</a:t>
            </a:r>
            <a:r>
              <a:rPr lang="el-GR" altLang="el-GR" sz="2400" dirty="0" smtClean="0"/>
              <a:t>Ο</a:t>
            </a:r>
            <a:r>
              <a:rPr lang="en-GB" altLang="el-GR" sz="2400" dirty="0" smtClean="0"/>
              <a:t>.</a:t>
            </a:r>
            <a:r>
              <a:rPr lang="el-GR" altLang="el-GR" sz="2400" dirty="0" smtClean="0"/>
              <a:t>Π</a:t>
            </a:r>
            <a:r>
              <a:rPr lang="en-GB" altLang="el-GR" sz="2400" dirty="0" smtClean="0"/>
              <a:t>. (</a:t>
            </a:r>
            <a:r>
              <a:rPr lang="el-GR" altLang="el-GR" sz="2400" dirty="0" smtClean="0"/>
              <a:t>προϊόντα ονομασίας προέλευσης).</a:t>
            </a:r>
            <a:endParaRPr lang="el-GR" sz="2400" dirty="0"/>
          </a:p>
        </p:txBody>
      </p:sp>
      <p:pic>
        <p:nvPicPr>
          <p:cNvPr id="30" name="Picture 4" descr="Πίνακας, Π.Ο.Π. (προϊόντα ονομασίας προέλευσης).&#10;"/>
          <p:cNvPicPr>
            <a:picLocks noChangeAspect="1" noChangeArrowheads="1"/>
          </p:cNvPicPr>
          <p:nvPr/>
        </p:nvPicPr>
        <p:blipFill>
          <a:blip r:embed="rId5">
            <a:extLst>
              <a:ext uri="{28A0092B-C50C-407E-A947-70E740481C1C}">
                <a14:useLocalDpi xmlns:a14="http://schemas.microsoft.com/office/drawing/2010/main" val="0"/>
              </a:ext>
            </a:extLst>
          </a:blip>
          <a:srcRect b="10811"/>
          <a:stretch>
            <a:fillRect/>
          </a:stretch>
        </p:blipFill>
        <p:spPr bwMode="auto">
          <a:xfrm>
            <a:off x="612648" y="1381273"/>
            <a:ext cx="7775776"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spcBef>
                <a:spcPct val="50000"/>
              </a:spcBef>
              <a:defRPr/>
            </a:pPr>
            <a:r>
              <a:rPr lang="el-GR" dirty="0"/>
              <a:t>Βιολογικό </a:t>
            </a:r>
            <a:r>
              <a:rPr lang="el-GR" dirty="0" smtClean="0"/>
              <a:t>Γάλα</a:t>
            </a:r>
            <a:endParaRPr lang="el-GR" dirty="0"/>
          </a:p>
        </p:txBody>
      </p:sp>
      <p:sp>
        <p:nvSpPr>
          <p:cNvPr id="6" name="2 - Θέση περιεχομένου" descr="Ένα γάλα για να καλείται βιολογικό πρέπει να πληροί συγκεκριμένες προϋποθέσεις τόσο στο στάδιο της παραγωγής όσο και στο στάδιο της μεταποίησης και τυποποίησης του, όπως ορίζουν οι Κανονισμοί 834/2007 και 889/2008.&#10;"/>
          <p:cNvSpPr>
            <a:spLocks noGrp="1"/>
          </p:cNvSpPr>
          <p:nvPr>
            <p:ph sz="quarter" idx="1"/>
          </p:nvPr>
        </p:nvSpPr>
        <p:spPr>
          <a:xfrm>
            <a:off x="539552" y="1700808"/>
            <a:ext cx="8153400" cy="1656184"/>
          </a:xfrm>
        </p:spPr>
        <p:txBody>
          <a:bodyPr>
            <a:noAutofit/>
          </a:bodyPr>
          <a:lstStyle/>
          <a:p>
            <a:pPr marL="0" indent="0">
              <a:buNone/>
              <a:defRPr/>
            </a:pPr>
            <a:r>
              <a:rPr lang="el-GR" sz="2400" dirty="0" smtClean="0"/>
              <a:t>Ένα </a:t>
            </a:r>
            <a:r>
              <a:rPr lang="el-GR" sz="2400" dirty="0"/>
              <a:t>γάλα για να καλείται βιολογικό πρέπει να πληροί συγκεκριμένες προϋποθέσεις τόσο στο στάδιο της παραγωγής όσο και στο στάδιο της μεταποίησης και τυποποίησης του</a:t>
            </a:r>
            <a:r>
              <a:rPr lang="en-US" sz="2400" dirty="0"/>
              <a:t>, </a:t>
            </a:r>
            <a:r>
              <a:rPr lang="el-GR" sz="2400" dirty="0"/>
              <a:t>όπως ορίζουν οι </a:t>
            </a:r>
            <a:r>
              <a:rPr lang="el-GR" sz="2400" b="1" dirty="0"/>
              <a:t>Κανονισμοί 834/2007 </a:t>
            </a:r>
            <a:r>
              <a:rPr lang="el-GR" sz="2400" b="1" dirty="0" smtClean="0"/>
              <a:t>και </a:t>
            </a:r>
            <a:r>
              <a:rPr lang="el-GR" sz="2400" b="1" dirty="0"/>
              <a:t>889/2008</a:t>
            </a:r>
            <a:r>
              <a:rPr lang="el-GR" sz="2400" dirty="0"/>
              <a:t>.</a:t>
            </a:r>
          </a:p>
        </p:txBody>
      </p:sp>
      <p:grpSp>
        <p:nvGrpSpPr>
          <p:cNvPr id="8" name="Group 12" descr="Εικόνα, λογότυπο βιολογικού γάλατος."/>
          <p:cNvGrpSpPr>
            <a:grpSpLocks/>
          </p:cNvGrpSpPr>
          <p:nvPr/>
        </p:nvGrpSpPr>
        <p:grpSpPr bwMode="auto">
          <a:xfrm>
            <a:off x="1071563" y="3905949"/>
            <a:ext cx="6929437" cy="1057275"/>
            <a:chOff x="0" y="3339"/>
            <a:chExt cx="5760" cy="981"/>
          </a:xfrm>
        </p:grpSpPr>
        <p:sp>
          <p:nvSpPr>
            <p:cNvPr id="10" name="Rectangle 8" descr="."/>
            <p:cNvSpPr>
              <a:spLocks noChangeArrowheads="1"/>
            </p:cNvSpPr>
            <p:nvPr/>
          </p:nvSpPr>
          <p:spPr bwMode="auto">
            <a:xfrm>
              <a:off x="0" y="3339"/>
              <a:ext cx="5760" cy="98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l-GR" altLang="el-GR"/>
            </a:p>
          </p:txBody>
        </p:sp>
        <p:pic>
          <p:nvPicPr>
            <p:cNvPr id="11" name="Picture 5"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8" y="3457"/>
              <a:ext cx="1292"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7" descr="."/>
            <p:cNvSpPr>
              <a:spLocks noChangeArrowheads="1"/>
            </p:cNvSpPr>
            <p:nvPr/>
          </p:nvSpPr>
          <p:spPr bwMode="auto">
            <a:xfrm>
              <a:off x="2200" y="3702"/>
              <a:ext cx="2041" cy="306"/>
            </a:xfrm>
            <a:prstGeom prst="notchedRightArrow">
              <a:avLst>
                <a:gd name="adj1" fmla="val 50000"/>
                <a:gd name="adj2" fmla="val 166748"/>
              </a:avLst>
            </a:prstGeom>
            <a:solidFill>
              <a:srgbClr val="99CC00"/>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l-GR" altLang="el-GR"/>
            </a:p>
          </p:txBody>
        </p:sp>
        <p:pic>
          <p:nvPicPr>
            <p:cNvPr id="13" name="Picture 9"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76"/>
              <a:ext cx="1045"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 y="3385"/>
              <a:ext cx="952"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fontAlgn="auto">
              <a:spcBef>
                <a:spcPct val="50000"/>
              </a:spcBef>
              <a:spcAft>
                <a:spcPts val="0"/>
              </a:spcAft>
              <a:defRPr/>
            </a:pPr>
            <a:r>
              <a:rPr lang="el-GR" dirty="0" err="1"/>
              <a:t>Ονόγαλα</a:t>
            </a:r>
            <a:endParaRPr lang="el-GR" dirty="0"/>
          </a:p>
        </p:txBody>
      </p:sp>
      <p:sp>
        <p:nvSpPr>
          <p:cNvPr id="6" name="2 - Θέση περιεχομένου" descr="Ένα γάλα για να καλείται βιολογικό πρέπει να πληροί συγκεκριμένες προϋποθέσεις τόσο στο στάδιο της παραγωγής όσο και στο στάδιο της μεταποίησης και τυποποίησης του, όπως ορίζουν οι Κανονισμοί 834/2007 και 889/2008.&#10;"/>
          <p:cNvSpPr>
            <a:spLocks noGrp="1"/>
          </p:cNvSpPr>
          <p:nvPr>
            <p:ph sz="quarter" idx="1"/>
          </p:nvPr>
        </p:nvSpPr>
        <p:spPr>
          <a:xfrm>
            <a:off x="539552" y="1124744"/>
            <a:ext cx="8153400" cy="1656184"/>
          </a:xfrm>
        </p:spPr>
        <p:txBody>
          <a:bodyPr>
            <a:noAutofit/>
          </a:bodyPr>
          <a:lstStyle/>
          <a:p>
            <a:r>
              <a:rPr lang="el-GR" altLang="el-GR" sz="2400" dirty="0" smtClean="0"/>
              <a:t>Τρόφιμα,</a:t>
            </a:r>
          </a:p>
          <a:p>
            <a:r>
              <a:rPr lang="el-GR" altLang="el-GR" sz="2400" dirty="0" smtClean="0"/>
              <a:t>Εκτροφές, </a:t>
            </a:r>
          </a:p>
          <a:p>
            <a:r>
              <a:rPr lang="el-GR" altLang="el-GR" sz="2400" dirty="0" smtClean="0"/>
              <a:t>Καλλυντικά.</a:t>
            </a:r>
            <a:endParaRPr lang="el-GR" altLang="el-GR" sz="2400" dirty="0"/>
          </a:p>
        </p:txBody>
      </p:sp>
      <p:grpSp>
        <p:nvGrpSpPr>
          <p:cNvPr id="2" name="Ομάδα 1" descr="Εικόνα 1, συσκευασμένο ονόγαλα (γάλα γαΐδάρου)"/>
          <p:cNvGrpSpPr/>
          <p:nvPr/>
        </p:nvGrpSpPr>
        <p:grpSpPr>
          <a:xfrm>
            <a:off x="4452873" y="1242966"/>
            <a:ext cx="3643372" cy="2558683"/>
            <a:chOff x="4452873" y="1242966"/>
            <a:chExt cx="3643372" cy="2558683"/>
          </a:xfrm>
        </p:grpSpPr>
        <p:pic>
          <p:nvPicPr>
            <p:cNvPr id="15" name="24 - Εικόνα" descr="."/>
            <p:cNvPicPr>
              <a:picLocks noChangeAspect="1" noChangeArrowheads="1"/>
            </p:cNvPicPr>
            <p:nvPr/>
          </p:nvPicPr>
          <p:blipFill>
            <a:blip r:embed="rId5">
              <a:extLst>
                <a:ext uri="{28A0092B-C50C-407E-A947-70E740481C1C}">
                  <a14:useLocalDpi xmlns:a14="http://schemas.microsoft.com/office/drawing/2010/main" val="0"/>
                </a:ext>
              </a:extLst>
            </a:blip>
            <a:srcRect l="32549" t="40802" r="41917" b="21112"/>
            <a:stretch>
              <a:fillRect/>
            </a:stretch>
          </p:blipFill>
          <p:spPr bwMode="auto">
            <a:xfrm>
              <a:off x="6428071" y="1799840"/>
              <a:ext cx="1668174" cy="200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2873" y="1242966"/>
              <a:ext cx="1996902" cy="255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7 - Εικόνα" descr="Εικόνα 2, Εκτροφές γαΐδουριών."/>
          <p:cNvPicPr>
            <a:picLocks noChangeAspect="1" noChangeArrowheads="1"/>
          </p:cNvPicPr>
          <p:nvPr/>
        </p:nvPicPr>
        <p:blipFill>
          <a:blip r:embed="rId7">
            <a:extLst>
              <a:ext uri="{28A0092B-C50C-407E-A947-70E740481C1C}">
                <a14:useLocalDpi xmlns:a14="http://schemas.microsoft.com/office/drawing/2010/main" val="0"/>
              </a:ext>
            </a:extLst>
          </a:blip>
          <a:srcRect t="2895" r="11690" b="5145"/>
          <a:stretch>
            <a:fillRect/>
          </a:stretch>
        </p:blipFill>
        <p:spPr bwMode="auto">
          <a:xfrm>
            <a:off x="608661" y="3356992"/>
            <a:ext cx="3510629" cy="215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20 - Εικόνα" descr="Εικόνα 3, προΐόντα και καλλυντικά από ονόγαλα."/>
          <p:cNvPicPr>
            <a:picLocks noChangeAspect="1" noChangeArrowheads="1"/>
          </p:cNvPicPr>
          <p:nvPr/>
        </p:nvPicPr>
        <p:blipFill>
          <a:blip r:embed="rId8">
            <a:extLst>
              <a:ext uri="{28A0092B-C50C-407E-A947-70E740481C1C}">
                <a14:useLocalDpi xmlns:a14="http://schemas.microsoft.com/office/drawing/2010/main" val="0"/>
              </a:ext>
            </a:extLst>
          </a:blip>
          <a:srcRect l="3792" t="2895" r="11871" b="21222"/>
          <a:stretch>
            <a:fillRect/>
          </a:stretch>
        </p:blipFill>
        <p:spPr bwMode="auto">
          <a:xfrm>
            <a:off x="4776762" y="4058942"/>
            <a:ext cx="3092892" cy="219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8</a:t>
            </a:fld>
            <a:endParaRPr lang="el-GR" dirty="0"/>
          </a:p>
        </p:txBody>
      </p:sp>
    </p:spTree>
    <p:custDataLst>
      <p:tags r:id="rId1"/>
    </p:custDataLst>
    <p:extLst>
      <p:ext uri="{BB962C8B-B14F-4D97-AF65-F5344CB8AC3E}">
        <p14:creationId xmlns:p14="http://schemas.microsoft.com/office/powerpoint/2010/main" val="3906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Συνεταιρισμοί γάλακτος</a:t>
            </a:r>
            <a:endParaRPr lang="el-GR" dirty="0"/>
          </a:p>
        </p:txBody>
      </p:sp>
      <p:sp>
        <p:nvSpPr>
          <p:cNvPr id="2" name="Ορθογώνιο 1"/>
          <p:cNvSpPr/>
          <p:nvPr/>
        </p:nvSpPr>
        <p:spPr>
          <a:xfrm>
            <a:off x="467544" y="1052736"/>
            <a:ext cx="8280920" cy="4154984"/>
          </a:xfrm>
          <a:prstGeom prst="rect">
            <a:avLst/>
          </a:prstGeom>
        </p:spPr>
        <p:txBody>
          <a:bodyPr wrap="square">
            <a:spAutoFit/>
          </a:bodyPr>
          <a:lstStyle/>
          <a:p>
            <a:r>
              <a:rPr lang="el-GR" altLang="el-GR" sz="2400" dirty="0" smtClean="0"/>
              <a:t>Η άλλη προσέγγιση στη ποιότητα.</a:t>
            </a:r>
          </a:p>
          <a:p>
            <a:endParaRPr lang="el-GR" altLang="el-GR" sz="2400" dirty="0" smtClean="0"/>
          </a:p>
          <a:p>
            <a:r>
              <a:rPr lang="el-GR" altLang="el-GR" sz="2400" dirty="0" smtClean="0"/>
              <a:t>Καθετοποίηση παραγωγής. </a:t>
            </a:r>
          </a:p>
          <a:p>
            <a:pPr>
              <a:buFont typeface="Wingdings" pitchFamily="2" charset="2"/>
              <a:buChar char="Ø"/>
            </a:pPr>
            <a:r>
              <a:rPr lang="el-GR" altLang="el-GR" sz="2400" dirty="0" smtClean="0"/>
              <a:t>Λιβάδι Ελασσόνας: Κτηνοτρόφοι αιγών και προβάτων. </a:t>
            </a:r>
          </a:p>
          <a:p>
            <a:endParaRPr lang="el-GR" altLang="el-GR" sz="2400" dirty="0" smtClean="0"/>
          </a:p>
          <a:p>
            <a:endParaRPr lang="el-GR" altLang="el-GR" sz="2400" dirty="0" smtClean="0"/>
          </a:p>
          <a:p>
            <a:endParaRPr lang="el-GR" altLang="el-GR" sz="2400" dirty="0" smtClean="0"/>
          </a:p>
          <a:p>
            <a:r>
              <a:rPr lang="el-GR" altLang="el-GR" sz="2400" dirty="0" smtClean="0"/>
              <a:t>Βραχείες εφοδιαστικές αλυσίδες.</a:t>
            </a:r>
          </a:p>
          <a:p>
            <a:pPr>
              <a:buFont typeface="Wingdings" pitchFamily="2" charset="2"/>
              <a:buChar char="Ø"/>
            </a:pPr>
            <a:r>
              <a:rPr lang="el-GR" altLang="el-GR" sz="2400" dirty="0" err="1" smtClean="0"/>
              <a:t>ΘΕΣΓάλα</a:t>
            </a:r>
            <a:r>
              <a:rPr lang="el-GR" altLang="el-GR" sz="2400" dirty="0" smtClean="0"/>
              <a:t>.</a:t>
            </a:r>
          </a:p>
          <a:p>
            <a:endParaRPr lang="el-GR" altLang="el-GR" sz="2400" dirty="0" smtClean="0"/>
          </a:p>
          <a:p>
            <a:r>
              <a:rPr lang="el-GR" altLang="el-GR" sz="2400" dirty="0" smtClean="0"/>
              <a:t> </a:t>
            </a:r>
            <a:endParaRPr lang="el-GR" sz="2400" dirty="0"/>
          </a:p>
        </p:txBody>
      </p:sp>
      <p:pic>
        <p:nvPicPr>
          <p:cNvPr id="11" name="Picture 4" descr="Εικόνα 1, λογότυπο Βοσκός, συνεταιρισμός βοσκών Λιβαδίου Ολύμπο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200" y="2558728"/>
            <a:ext cx="381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Εικόνα 2, λογότυπο συνεταιρισμού ΘΕΣΓάλ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187" y="4455245"/>
            <a:ext cx="47720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9:21:59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2,18,17,9,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11,10,9,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7,6,8,11,10,9,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9,7,1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2,8,5,2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2,8,1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6,11,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2,6,11,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3,11,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9,2,8,11,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9,2,8,1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9,6,11,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9,7,11,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9,2,7,6,12,"/>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9,2,7,6,12,"/>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9,2,7,8,10,6,12,"/>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7,8,30,9,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7,6,8,9,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7B90DAC-53C7-43FE-B5A6-79E188433CC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4997</TotalTime>
  <Words>1685</Words>
  <Application>Microsoft Office PowerPoint</Application>
  <PresentationFormat>Προβολή στην οθόνη (4:3)</PresentationFormat>
  <Paragraphs>293</Paragraphs>
  <Slides>39</Slides>
  <Notes>38</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Προϊόντα Ονομασίας Προέλευσης</vt:lpstr>
      <vt:lpstr>Βιολογικό Γάλα</vt:lpstr>
      <vt:lpstr>Ονόγαλα</vt:lpstr>
      <vt:lpstr>Συνεταιρισμοί γάλακτος</vt:lpstr>
      <vt:lpstr>Πράσινο γάλα</vt:lpstr>
      <vt:lpstr>Ισχυρισμοί Υγείας ή/και Διατροφής </vt:lpstr>
      <vt:lpstr>Ε.Ο.Φ</vt:lpstr>
      <vt:lpstr>Διάρκεια ζωής &amp; τιμή γάλακτος  (1 από 4)</vt:lpstr>
      <vt:lpstr>Διάρκεια ζωής &amp; τιμή γάλακτος  (2 από 4)</vt:lpstr>
      <vt:lpstr>Διάρκεια ζωής &amp; τιμή γάλακτος  (3 από 4)</vt:lpstr>
      <vt:lpstr>Διάρκεια ζωής &amp; τιμή γάλακτος  (4 από 4)</vt:lpstr>
      <vt:lpstr>Νομοθεσία (1 από 7)</vt:lpstr>
      <vt:lpstr>Νομοθεσία (2 από 7)</vt:lpstr>
      <vt:lpstr>Νομοθεσία (3 από 7)</vt:lpstr>
      <vt:lpstr>Νομοθεσία (4 από 7)</vt:lpstr>
      <vt:lpstr>Νομοθεσία (5 από 7)</vt:lpstr>
      <vt:lpstr>Νομοθεσία (6 από 7)</vt:lpstr>
      <vt:lpstr>Νομοθεσία (7 από 7)</vt:lpstr>
      <vt:lpstr>Παστεριωμένο γάλα (1 από 6)</vt:lpstr>
      <vt:lpstr>Παστεριωμένο γάλα (2 από 6)</vt:lpstr>
      <vt:lpstr>Παστεριωμένο γάλα (3 από 6)</vt:lpstr>
      <vt:lpstr>Παστεριωμένο γάλα (4 από 6)</vt:lpstr>
      <vt:lpstr>Παστεριωμένο γάλα (5 από 6)</vt:lpstr>
      <vt:lpstr>Παστεριωμένο γάλα (6 από 6)</vt:lpstr>
      <vt:lpstr>Το γάλα στη διατροφή του ανθρώπου (1 από 9)</vt:lpstr>
      <vt:lpstr>Το γάλα στη διατροφή του ανθρώπου (2 από 9)</vt:lpstr>
      <vt:lpstr>Το γάλα στη διατροφή του ανθρώπου (3 από 9)</vt:lpstr>
      <vt:lpstr>Το γάλα στη διατροφή του ανθρώπου (4 από 9)</vt:lpstr>
      <vt:lpstr>Το γάλα στη διατροφή του ανθρώπου (5 από 9)</vt:lpstr>
      <vt:lpstr>Το γάλα στη διατροφή του ανθρώπου (6 από 9)</vt:lpstr>
      <vt:lpstr>Το γάλα στη διατροφή του ανθρώπου (7 από 9)</vt:lpstr>
      <vt:lpstr>Το γάλα στη διατροφή του ανθρώπου (8 από 9)</vt:lpstr>
      <vt:lpstr>Το γάλα στη διατροφή του ανθρώπου (9 από 9)</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Εισαγωγικά στοιχεία.</dc:subject>
  <dc:creator>Ελένη Μαλισσιόβα</dc:creator>
  <cp:keywords>Εισαγωγικά στοιχεία</cp:keywords>
  <cp:lastModifiedBy>Windows User</cp:lastModifiedBy>
  <cp:revision>448</cp:revision>
  <dcterms:created xsi:type="dcterms:W3CDTF">2012-09-06T09:03:05Z</dcterms:created>
  <dcterms:modified xsi:type="dcterms:W3CDTF">2015-11-29T07:22:29Z</dcterms:modified>
</cp:coreProperties>
</file>