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1"/>
  </p:notes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Lst>
  <p:sldSz cx="9144000" cy="6858000" type="screen4x3"/>
  <p:notesSz cx="6858000" cy="9144000"/>
  <p:custDataLst>
    <p:tags r:id="rId4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777777"/>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5F4BF-143B-4676-9C9A-6C8F3C9EF8BE}" type="datetimeFigureOut">
              <a:rPr lang="el-GR" smtClean="0"/>
              <a:t>16/11/2015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5AA80-C773-4B32-8863-4CFE69A963DE}" type="slidenum">
              <a:rPr lang="el-GR" smtClean="0"/>
              <a:t>‹#›</a:t>
            </a:fld>
            <a:endParaRPr lang="el-GR"/>
          </a:p>
        </p:txBody>
      </p:sp>
    </p:spTree>
    <p:extLst>
      <p:ext uri="{BB962C8B-B14F-4D97-AF65-F5344CB8AC3E}">
        <p14:creationId xmlns:p14="http://schemas.microsoft.com/office/powerpoint/2010/main" val="6792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2</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225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D61881-B8B8-4D07-9007-E6099A58A147}" type="slidenum">
              <a:rPr lang="el-GR" altLang="el-GR">
                <a:solidFill>
                  <a:srgbClr val="000000"/>
                </a:solidFill>
              </a:rPr>
              <a:pPr fontAlgn="base">
                <a:spcBef>
                  <a:spcPct val="0"/>
                </a:spcBef>
                <a:spcAft>
                  <a:spcPct val="0"/>
                </a:spcAft>
              </a:pPr>
              <a:t>3</a:t>
            </a:fld>
            <a:endParaRPr lang="el-GR" altLang="el-G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95A2F8-0C18-4E98-9BC9-2EA460E61CBB}" type="slidenum">
              <a:rPr lang="el-GR" smtClean="0"/>
              <a:pPr fontAlgn="base">
                <a:spcBef>
                  <a:spcPct val="0"/>
                </a:spcBef>
                <a:spcAft>
                  <a:spcPct val="0"/>
                </a:spcAft>
                <a:defRPr/>
              </a:pPr>
              <a:t>36</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8920809-FD9B-40D7-A074-E78D8CC11F2A}"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Σχεδιασμός</a:t>
            </a:r>
            <a:endParaRPr lang="el-GR"/>
          </a:p>
        </p:txBody>
      </p:sp>
      <p:sp>
        <p:nvSpPr>
          <p:cNvPr id="6" name="Θέση αριθμού διαφάνειας 5"/>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137151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8B6404A-C487-4AC6-9D9E-9344E2E3971F}"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Σχεδιασμός</a:t>
            </a:r>
            <a:endParaRPr lang="el-GR"/>
          </a:p>
        </p:txBody>
      </p:sp>
      <p:sp>
        <p:nvSpPr>
          <p:cNvPr id="6" name="Θέση αριθμού διαφάνειας 5"/>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248125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26A7699-B977-4EC8-93C2-2C61AFBFF152}"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Σχεδιασμός</a:t>
            </a:r>
            <a:endParaRPr lang="el-GR"/>
          </a:p>
        </p:txBody>
      </p:sp>
      <p:sp>
        <p:nvSpPr>
          <p:cNvPr id="6" name="Θέση αριθμού διαφάνειας 5"/>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218206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00F353E-3711-48DE-A40E-E556FFDD2E29}"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Σχεδιασμός</a:t>
            </a:r>
            <a:endParaRPr lang="el-GR"/>
          </a:p>
        </p:txBody>
      </p:sp>
      <p:sp>
        <p:nvSpPr>
          <p:cNvPr id="6" name="Θέση αριθμού διαφάνειας 5"/>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243451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6BA72E5-310C-4600-A791-E3EA1D5ABC7F}"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Σχεδιασμός</a:t>
            </a:r>
            <a:endParaRPr lang="el-GR"/>
          </a:p>
        </p:txBody>
      </p:sp>
      <p:sp>
        <p:nvSpPr>
          <p:cNvPr id="6" name="Θέση αριθμού διαφάνειας 5"/>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398321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35EA881-A500-42C3-A860-D25626EB9900}"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Σχεδιασμός</a:t>
            </a:r>
            <a:endParaRPr lang="el-GR"/>
          </a:p>
        </p:txBody>
      </p:sp>
      <p:sp>
        <p:nvSpPr>
          <p:cNvPr id="7" name="Θέση αριθμού διαφάνειας 6"/>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91911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27B35614-0427-43BD-BCA5-742BF8F7CDA0}" type="datetime1">
              <a:rPr lang="el-GR" smtClean="0"/>
              <a:t>16/11/2015</a:t>
            </a:fld>
            <a:endParaRPr lang="el-GR"/>
          </a:p>
        </p:txBody>
      </p:sp>
      <p:sp>
        <p:nvSpPr>
          <p:cNvPr id="8" name="Θέση υποσέλιδου 7"/>
          <p:cNvSpPr>
            <a:spLocks noGrp="1"/>
          </p:cNvSpPr>
          <p:nvPr>
            <p:ph type="ftr" sz="quarter" idx="11"/>
          </p:nvPr>
        </p:nvSpPr>
        <p:spPr/>
        <p:txBody>
          <a:bodyPr/>
          <a:lstStyle/>
          <a:p>
            <a:r>
              <a:rPr lang="el-GR" smtClean="0"/>
              <a:t>Σχεδιασμός</a:t>
            </a:r>
            <a:endParaRPr lang="el-GR"/>
          </a:p>
        </p:txBody>
      </p:sp>
      <p:sp>
        <p:nvSpPr>
          <p:cNvPr id="9" name="Θέση αριθμού διαφάνειας 8"/>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366583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EB29FE5-3DC2-4560-9689-4299053CE54B}" type="datetime1">
              <a:rPr lang="el-GR" smtClean="0"/>
              <a:t>16/11/2015</a:t>
            </a:fld>
            <a:endParaRPr lang="el-GR"/>
          </a:p>
        </p:txBody>
      </p:sp>
      <p:sp>
        <p:nvSpPr>
          <p:cNvPr id="4" name="Θέση υποσέλιδου 3"/>
          <p:cNvSpPr>
            <a:spLocks noGrp="1"/>
          </p:cNvSpPr>
          <p:nvPr>
            <p:ph type="ftr" sz="quarter" idx="11"/>
          </p:nvPr>
        </p:nvSpPr>
        <p:spPr/>
        <p:txBody>
          <a:bodyPr/>
          <a:lstStyle/>
          <a:p>
            <a:r>
              <a:rPr lang="el-GR" smtClean="0"/>
              <a:t>Σχεδιασμός</a:t>
            </a:r>
            <a:endParaRPr lang="el-GR"/>
          </a:p>
        </p:txBody>
      </p:sp>
      <p:sp>
        <p:nvSpPr>
          <p:cNvPr id="5" name="Θέση αριθμού διαφάνειας 4"/>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20112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F4BAC37-3A1C-4588-BB01-9621A6BF4062}" type="datetime1">
              <a:rPr lang="el-GR" smtClean="0"/>
              <a:t>16/11/2015</a:t>
            </a:fld>
            <a:endParaRPr lang="el-GR"/>
          </a:p>
        </p:txBody>
      </p:sp>
      <p:sp>
        <p:nvSpPr>
          <p:cNvPr id="3" name="Θέση υποσέλιδου 2"/>
          <p:cNvSpPr>
            <a:spLocks noGrp="1"/>
          </p:cNvSpPr>
          <p:nvPr>
            <p:ph type="ftr" sz="quarter" idx="11"/>
          </p:nvPr>
        </p:nvSpPr>
        <p:spPr/>
        <p:txBody>
          <a:bodyPr/>
          <a:lstStyle/>
          <a:p>
            <a:r>
              <a:rPr lang="el-GR" smtClean="0"/>
              <a:t>Σχεδιασμός</a:t>
            </a:r>
            <a:endParaRPr lang="el-GR"/>
          </a:p>
        </p:txBody>
      </p:sp>
      <p:sp>
        <p:nvSpPr>
          <p:cNvPr id="4" name="Θέση αριθμού διαφάνειας 3"/>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143638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837A9E7-E560-4142-9D5C-83AD1BD31B02}"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Σχεδιασμός</a:t>
            </a:r>
            <a:endParaRPr lang="el-GR"/>
          </a:p>
        </p:txBody>
      </p:sp>
      <p:sp>
        <p:nvSpPr>
          <p:cNvPr id="7" name="Θέση αριθμού διαφάνειας 6"/>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146537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744061E-CB78-41EB-A285-87A0D5C6CBEE}"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Σχεδιασμός</a:t>
            </a:r>
            <a:endParaRPr lang="el-GR"/>
          </a:p>
        </p:txBody>
      </p:sp>
      <p:sp>
        <p:nvSpPr>
          <p:cNvPr id="7" name="Θέση αριθμού διαφάνειας 6"/>
          <p:cNvSpPr>
            <a:spLocks noGrp="1"/>
          </p:cNvSpPr>
          <p:nvPr>
            <p:ph type="sldNum" sz="quarter" idx="12"/>
          </p:nvPr>
        </p:nvSpPr>
        <p:spPr/>
        <p:txBody>
          <a:bodyPr/>
          <a:lstStyle/>
          <a:p>
            <a:fld id="{21464D53-DC3B-4DC3-9D17-DC979700704E}" type="slidenum">
              <a:rPr lang="el-GR" smtClean="0"/>
              <a:t>‹#›</a:t>
            </a:fld>
            <a:endParaRPr lang="el-GR"/>
          </a:p>
        </p:txBody>
      </p:sp>
    </p:spTree>
    <p:extLst>
      <p:ext uri="{BB962C8B-B14F-4D97-AF65-F5344CB8AC3E}">
        <p14:creationId xmlns:p14="http://schemas.microsoft.com/office/powerpoint/2010/main" val="239202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C02BB-ED55-49CC-A26D-E9021751213D}" type="datetime1">
              <a:rPr lang="el-GR" smtClean="0"/>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Σχεδιασμός</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64D53-DC3B-4DC3-9D17-DC979700704E}" type="slidenum">
              <a:rPr lang="el-GR" smtClean="0"/>
              <a:t>‹#›</a:t>
            </a:fld>
            <a:endParaRPr lang="el-GR"/>
          </a:p>
        </p:txBody>
      </p:sp>
    </p:spTree>
    <p:extLst>
      <p:ext uri="{BB962C8B-B14F-4D97-AF65-F5344CB8AC3E}">
        <p14:creationId xmlns:p14="http://schemas.microsoft.com/office/powerpoint/2010/main" val="75919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www.edulll.gr/"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hyperlink" Target="http://www.edulll.gr/" TargetMode="Externa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hyperlink" Target="http://cdev.teilar.gr/courses/DDE1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hyperlink" Target="http://creativecommons.org/licenses/by-nc-sa/4.0/deed.e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 Target="slide28.xml"/><Relationship Id="rId5" Type="http://schemas.openxmlformats.org/officeDocument/2006/relationships/slide" Target="slide19.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613" y="449263"/>
            <a:ext cx="34559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Τίτλος 1"/>
          <p:cNvSpPr>
            <a:spLocks noGrp="1"/>
          </p:cNvSpPr>
          <p:nvPr>
            <p:ph type="ctrTitle"/>
          </p:nvPr>
        </p:nvSpPr>
        <p:spPr>
          <a:xfrm>
            <a:off x="381000" y="1688281"/>
            <a:ext cx="8382000" cy="1236663"/>
          </a:xfrm>
        </p:spPr>
        <p:txBody>
          <a:bodyPr>
            <a:noAutofit/>
          </a:bodyPr>
          <a:lstStyle/>
          <a:p>
            <a:r>
              <a:rPr lang="el-GR" altLang="el-GR" b="1" dirty="0" smtClean="0">
                <a:solidFill>
                  <a:srgbClr val="000000"/>
                </a:solidFill>
                <a:latin typeface="Calibri" panose="020F0502020204030204" pitchFamily="34" charset="0"/>
              </a:rPr>
              <a:t>Διοίκηση Λειτουργιών </a:t>
            </a:r>
            <a:br>
              <a:rPr lang="el-GR" altLang="el-GR" b="1" dirty="0" smtClean="0">
                <a:solidFill>
                  <a:srgbClr val="000000"/>
                </a:solidFill>
                <a:latin typeface="Calibri" panose="020F0502020204030204" pitchFamily="34" charset="0"/>
              </a:rPr>
            </a:br>
            <a:r>
              <a:rPr lang="el-GR" altLang="el-GR" b="1" dirty="0" smtClean="0">
                <a:solidFill>
                  <a:srgbClr val="000000"/>
                </a:solidFill>
                <a:latin typeface="Calibri" panose="020F0502020204030204" pitchFamily="34" charset="0"/>
              </a:rPr>
              <a:t>και Παραγωγής</a:t>
            </a:r>
            <a:endParaRPr lang="el-GR" altLang="el-GR" dirty="0" smtClean="0">
              <a:latin typeface="Calibri" panose="020F0502020204030204" pitchFamily="34" charset="0"/>
            </a:endParaRPr>
          </a:p>
        </p:txBody>
      </p:sp>
      <p:sp>
        <p:nvSpPr>
          <p:cNvPr id="3" name="Θέση περιεχομένου 1"/>
          <p:cNvSpPr>
            <a:spLocks noGrp="1"/>
          </p:cNvSpPr>
          <p:nvPr>
            <p:ph type="subTitle" idx="1"/>
          </p:nvPr>
        </p:nvSpPr>
        <p:spPr>
          <a:xfrm>
            <a:off x="467544" y="2996952"/>
            <a:ext cx="8280920" cy="2641848"/>
          </a:xfrm>
        </p:spPr>
        <p:txBody>
          <a:bodyPr rtlCol="0">
            <a:normAutofit/>
          </a:bodyPr>
          <a:lstStyle/>
          <a:p>
            <a:pPr>
              <a:spcBef>
                <a:spcPts val="0"/>
              </a:spcBef>
              <a:spcAft>
                <a:spcPts val="1800"/>
              </a:spcAft>
              <a:defRPr/>
            </a:pPr>
            <a:r>
              <a:rPr lang="el-GR" sz="2800" b="1" dirty="0">
                <a:solidFill>
                  <a:prstClr val="black"/>
                </a:solidFill>
                <a:latin typeface="Calibri" panose="020F0502020204030204" pitchFamily="34" charset="0"/>
                <a:cs typeface="Arial" charset="0"/>
              </a:rPr>
              <a:t>Ενότητα </a:t>
            </a:r>
            <a:r>
              <a:rPr lang="en-US" sz="2800" b="1" dirty="0">
                <a:solidFill>
                  <a:prstClr val="black"/>
                </a:solidFill>
                <a:latin typeface="Calibri" panose="020F0502020204030204" pitchFamily="34" charset="0"/>
                <a:cs typeface="Arial" charset="0"/>
              </a:rPr>
              <a:t>5</a:t>
            </a:r>
            <a:r>
              <a:rPr lang="en-US" sz="2800" b="1" dirty="0" smtClean="0">
                <a:solidFill>
                  <a:prstClr val="black"/>
                </a:solidFill>
                <a:latin typeface="Calibri" panose="020F0502020204030204" pitchFamily="34" charset="0"/>
                <a:cs typeface="Arial" charset="0"/>
              </a:rPr>
              <a:t>:</a:t>
            </a:r>
            <a:r>
              <a:rPr lang="el-GR" sz="2800" b="1" dirty="0" smtClean="0">
                <a:solidFill>
                  <a:prstClr val="black"/>
                </a:solidFill>
                <a:latin typeface="Calibri" panose="020F0502020204030204" pitchFamily="34" charset="0"/>
                <a:cs typeface="Arial" charset="0"/>
              </a:rPr>
              <a:t>  </a:t>
            </a:r>
            <a:r>
              <a:rPr lang="el-GR" sz="2800" dirty="0" smtClean="0">
                <a:solidFill>
                  <a:schemeClr val="tx1"/>
                </a:solidFill>
                <a:latin typeface="Calibri" panose="020F0502020204030204" pitchFamily="34" charset="0"/>
              </a:rPr>
              <a:t>Σχεδιασμός προϊόντων, υπηρεσιών, και διεργασιών.</a:t>
            </a:r>
            <a:endParaRPr lang="el-GR" sz="2800" dirty="0">
              <a:solidFill>
                <a:prstClr val="black"/>
              </a:solidFill>
              <a:latin typeface="Calibri" panose="020F0502020204030204" pitchFamily="34" charset="0"/>
              <a:cs typeface="Arial" charset="0"/>
            </a:endParaRPr>
          </a:p>
          <a:p>
            <a:pPr fontAlgn="auto">
              <a:spcBef>
                <a:spcPts val="0"/>
              </a:spcBef>
              <a:spcAft>
                <a:spcPts val="0"/>
              </a:spcAft>
              <a:buFont typeface="Arial" panose="020B0604020202020204" pitchFamily="34" charset="0"/>
              <a:buNone/>
              <a:defRPr/>
            </a:pPr>
            <a:r>
              <a:rPr lang="el-GR" sz="2800" dirty="0">
                <a:solidFill>
                  <a:prstClr val="black"/>
                </a:solidFill>
                <a:latin typeface="Calibri" panose="020F0502020204030204" pitchFamily="34" charset="0"/>
                <a:cs typeface="Arial" charset="0"/>
              </a:rPr>
              <a:t> </a:t>
            </a:r>
            <a:r>
              <a:rPr lang="el-GR" sz="2800" b="1" dirty="0">
                <a:solidFill>
                  <a:prstClr val="black"/>
                </a:solidFill>
                <a:latin typeface="Calibri" panose="020F0502020204030204" pitchFamily="34" charset="0"/>
                <a:cs typeface="Arial" charset="0"/>
              </a:rPr>
              <a:t>   </a:t>
            </a:r>
            <a:r>
              <a:rPr lang="el-GR" sz="2800" dirty="0">
                <a:solidFill>
                  <a:prstClr val="black"/>
                </a:solidFill>
                <a:latin typeface="Calibri" panose="020F0502020204030204" pitchFamily="34" charset="0"/>
                <a:cs typeface="Arial" charset="0"/>
              </a:rPr>
              <a:t>Διδάσκων: Β</a:t>
            </a:r>
            <a:r>
              <a:rPr lang="el-GR" sz="2800" dirty="0" smtClean="0">
                <a:solidFill>
                  <a:prstClr val="black"/>
                </a:solidFill>
                <a:latin typeface="Calibri" panose="020F0502020204030204" pitchFamily="34" charset="0"/>
                <a:cs typeface="Arial" charset="0"/>
              </a:rPr>
              <a:t>ασιλική Καζαντζή, </a:t>
            </a:r>
          </a:p>
          <a:p>
            <a:pPr fontAlgn="auto">
              <a:spcBef>
                <a:spcPts val="0"/>
              </a:spcBef>
              <a:spcAft>
                <a:spcPts val="120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Επίκουρος Καθηγήτρια.</a:t>
            </a:r>
          </a:p>
          <a:p>
            <a:pPr fontAlgn="auto">
              <a:spcBef>
                <a:spcPts val="0"/>
              </a:spcBef>
              <a:spcAft>
                <a:spcPts val="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Τμήμα Διοίκηση Επιχειρήσεων. </a:t>
            </a:r>
            <a:endParaRPr lang="en-US" sz="2800" b="1" dirty="0">
              <a:solidFill>
                <a:prstClr val="black"/>
              </a:solidFill>
              <a:latin typeface="Calibri" panose="020F0502020204030204" pitchFamily="34" charset="0"/>
              <a:cs typeface="Arial" charset="0"/>
            </a:endParaRPr>
          </a:p>
          <a:p>
            <a:pPr fontAlgn="auto">
              <a:spcAft>
                <a:spcPts val="0"/>
              </a:spcAft>
              <a:buFont typeface="Arial" panose="020B0604020202020204" pitchFamily="34" charset="0"/>
              <a:buNone/>
              <a:defRPr/>
            </a:pPr>
            <a:endParaRPr lang="el-GR" dirty="0"/>
          </a:p>
        </p:txBody>
      </p:sp>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
            <a:hlinkClick r:id="rId5" tooltip="Μετάβαση σε www.edulll.gr"/>
          </p:cNvPr>
          <p:cNvPicPr>
            <a:picLocks noChangeAspect="1" noChangeArrowheads="1"/>
          </p:cNvPicPr>
          <p:nvPr/>
        </p:nvPicPr>
        <p:blipFill>
          <a:blip r:embed="rId6"/>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1" descr=" Λογότυπο για άδειες χρήσης creative commons, b y, n c, s a ">
            <a:hlinkClick r:id="rId7" tooltip="Μετάβαση στην Άδεια Χρήσης"/>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spTree>
    <p:custDataLst>
      <p:tags r:id="rId1"/>
    </p:custDataLst>
    <p:extLst>
      <p:ext uri="{BB962C8B-B14F-4D97-AF65-F5344CB8AC3E}">
        <p14:creationId xmlns:p14="http://schemas.microsoft.com/office/powerpoint/2010/main" val="1491274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a:t>Εργαλείο </a:t>
            </a:r>
            <a:r>
              <a:rPr lang="el-GR" altLang="en-US" b="1" dirty="0" smtClean="0"/>
              <a:t>αξιολόγησης προϊόντος</a:t>
            </a:r>
            <a:endParaRPr lang="el-GR" b="1" dirty="0"/>
          </a:p>
        </p:txBody>
      </p:sp>
      <p:sp>
        <p:nvSpPr>
          <p:cNvPr id="3" name="Θέση περιεχομένου 1"/>
          <p:cNvSpPr>
            <a:spLocks noGrp="1"/>
          </p:cNvSpPr>
          <p:nvPr>
            <p:ph idx="1"/>
          </p:nvPr>
        </p:nvSpPr>
        <p:spPr/>
        <p:txBody>
          <a:bodyPr>
            <a:normAutofit/>
          </a:bodyPr>
          <a:lstStyle/>
          <a:p>
            <a:pPr>
              <a:spcBef>
                <a:spcPts val="0"/>
              </a:spcBef>
              <a:spcAft>
                <a:spcPts val="1200"/>
              </a:spcAft>
              <a:buClr>
                <a:srgbClr val="C00000"/>
              </a:buClr>
              <a:buFont typeface="Arial" panose="020B0604020202020204" pitchFamily="34" charset="0"/>
              <a:buChar char="●"/>
            </a:pPr>
            <a:r>
              <a:rPr lang="el-GR" altLang="en-US" dirty="0">
                <a:solidFill>
                  <a:prstClr val="black"/>
                </a:solidFill>
              </a:rPr>
              <a:t>Ανάλυση ν</a:t>
            </a:r>
            <a:r>
              <a:rPr lang="el-GR" altLang="en-US" dirty="0" smtClean="0">
                <a:solidFill>
                  <a:prstClr val="black"/>
                </a:solidFill>
              </a:rPr>
              <a:t>εκρού </a:t>
            </a:r>
            <a:r>
              <a:rPr lang="el-GR" altLang="en-US" dirty="0">
                <a:solidFill>
                  <a:prstClr val="black"/>
                </a:solidFill>
              </a:rPr>
              <a:t>σ</a:t>
            </a:r>
            <a:r>
              <a:rPr lang="el-GR" altLang="en-US" dirty="0" smtClean="0">
                <a:solidFill>
                  <a:prstClr val="black"/>
                </a:solidFill>
              </a:rPr>
              <a:t>ημείου.</a:t>
            </a:r>
          </a:p>
          <a:p>
            <a:pPr lvl="2" indent="-342000" fontAlgn="base">
              <a:spcBef>
                <a:spcPts val="0"/>
              </a:spcBef>
              <a:spcAft>
                <a:spcPts val="1200"/>
              </a:spcAft>
              <a:buClr>
                <a:srgbClr val="00CC99"/>
              </a:buClr>
              <a:buSzPct val="100000"/>
              <a:buFont typeface="Arial" panose="020B0604020202020204" pitchFamily="34" charset="0"/>
              <a:buChar char="●"/>
            </a:pPr>
            <a:r>
              <a:rPr lang="el-GR" altLang="en-US" sz="2800" kern="0" dirty="0"/>
              <a:t>Υπολογίζει την ποσότητα των </a:t>
            </a:r>
            <a:r>
              <a:rPr lang="el-GR" altLang="en-US" sz="2800" kern="0" dirty="0" smtClean="0"/>
              <a:t>προϊόντων, </a:t>
            </a:r>
            <a:r>
              <a:rPr lang="el-GR" altLang="en-US" sz="2800" kern="0" dirty="0"/>
              <a:t>που χρειάζεται η επιχείρηση να </a:t>
            </a:r>
            <a:r>
              <a:rPr lang="el-GR" altLang="en-US" sz="2800" kern="0" dirty="0" smtClean="0"/>
              <a:t>πουλήσει </a:t>
            </a:r>
            <a:r>
              <a:rPr lang="el-GR" altLang="en-US" sz="2800" kern="0" dirty="0"/>
              <a:t>για να καλύψει το </a:t>
            </a:r>
            <a:r>
              <a:rPr lang="el-GR" altLang="en-US" sz="2800" kern="0" dirty="0" smtClean="0"/>
              <a:t>κόστος.</a:t>
            </a:r>
            <a:endParaRPr lang="en-US" altLang="en-US" sz="2800" kern="0" dirty="0"/>
          </a:p>
          <a:p>
            <a:pPr lvl="0" algn="ctr" fontAlgn="base">
              <a:spcBef>
                <a:spcPts val="0"/>
              </a:spcBef>
              <a:spcAft>
                <a:spcPts val="1800"/>
              </a:spcAft>
              <a:buClr>
                <a:srgbClr val="FF4146"/>
              </a:buClr>
              <a:buSzPct val="75000"/>
              <a:buNone/>
            </a:pPr>
            <a:r>
              <a:rPr lang="en-US" altLang="en-US" kern="0" dirty="0"/>
              <a:t>Q</a:t>
            </a:r>
            <a:r>
              <a:rPr lang="en-US" altLang="en-US" kern="0" baseline="-25000" dirty="0"/>
              <a:t>BE</a:t>
            </a:r>
            <a:r>
              <a:rPr lang="en-US" altLang="en-US" kern="0" dirty="0"/>
              <a:t> = F/ (SP - VC</a:t>
            </a:r>
            <a:r>
              <a:rPr lang="en-US" altLang="en-US" kern="0" dirty="0" smtClean="0"/>
              <a:t>)</a:t>
            </a:r>
            <a:r>
              <a:rPr lang="el-GR" altLang="en-US" kern="0" dirty="0" smtClean="0"/>
              <a:t>.</a:t>
            </a:r>
            <a:endParaRPr lang="en-US" altLang="en-US" kern="0" dirty="0"/>
          </a:p>
          <a:p>
            <a:pPr marL="2114550" lvl="4" indent="-342900" fontAlgn="base">
              <a:spcBef>
                <a:spcPts val="0"/>
              </a:spcBef>
              <a:spcAft>
                <a:spcPts val="600"/>
              </a:spcAft>
              <a:buClr>
                <a:srgbClr val="969696"/>
              </a:buClr>
              <a:buFont typeface="Arial" panose="020B0604020202020204" pitchFamily="34" charset="0"/>
              <a:buChar char="●"/>
            </a:pPr>
            <a:r>
              <a:rPr lang="en-US" altLang="en-US" sz="2200" kern="0" dirty="0"/>
              <a:t>Q</a:t>
            </a:r>
            <a:r>
              <a:rPr lang="en-US" altLang="en-US" sz="2200" kern="0" baseline="-25000" dirty="0"/>
              <a:t>BE </a:t>
            </a:r>
            <a:r>
              <a:rPr lang="en-US" altLang="en-US" sz="2200" kern="0" dirty="0"/>
              <a:t>– </a:t>
            </a:r>
            <a:r>
              <a:rPr lang="el-GR" altLang="en-US" sz="2200" kern="0" dirty="0"/>
              <a:t>ποσότητα νεκρού </a:t>
            </a:r>
            <a:r>
              <a:rPr lang="el-GR" altLang="en-US" sz="2200" kern="0" dirty="0" smtClean="0"/>
              <a:t>σημείου.</a:t>
            </a:r>
            <a:endParaRPr lang="en-US" altLang="en-US" sz="2200" kern="0" dirty="0"/>
          </a:p>
          <a:p>
            <a:pPr marL="2114550" lvl="4" indent="-342900" fontAlgn="base">
              <a:spcBef>
                <a:spcPts val="0"/>
              </a:spcBef>
              <a:spcAft>
                <a:spcPts val="600"/>
              </a:spcAft>
              <a:buClr>
                <a:srgbClr val="969696"/>
              </a:buClr>
              <a:buFont typeface="Arial" panose="020B0604020202020204" pitchFamily="34" charset="0"/>
              <a:buChar char="●"/>
            </a:pPr>
            <a:r>
              <a:rPr lang="en-US" altLang="en-US" sz="2200" kern="0" dirty="0"/>
              <a:t>F – </a:t>
            </a:r>
            <a:r>
              <a:rPr lang="el-GR" altLang="en-US" sz="2200" kern="0" dirty="0"/>
              <a:t>Σταθερό </a:t>
            </a:r>
            <a:r>
              <a:rPr lang="el-GR" altLang="en-US" sz="2200" kern="0" dirty="0" smtClean="0"/>
              <a:t>κόστος.</a:t>
            </a:r>
            <a:endParaRPr lang="en-US" altLang="en-US" sz="2200" kern="0" dirty="0"/>
          </a:p>
          <a:p>
            <a:pPr marL="2114550" lvl="4" indent="-342900" fontAlgn="base">
              <a:spcBef>
                <a:spcPts val="0"/>
              </a:spcBef>
              <a:spcAft>
                <a:spcPts val="600"/>
              </a:spcAft>
              <a:buClr>
                <a:srgbClr val="969696"/>
              </a:buClr>
              <a:buFont typeface="Arial" panose="020B0604020202020204" pitchFamily="34" charset="0"/>
              <a:buChar char="●"/>
            </a:pPr>
            <a:r>
              <a:rPr lang="en-US" altLang="en-US" sz="2200" kern="0" dirty="0"/>
              <a:t>SP – </a:t>
            </a:r>
            <a:r>
              <a:rPr lang="el-GR" altLang="en-US" sz="2200" kern="0" dirty="0"/>
              <a:t>τιμή πώλησης</a:t>
            </a:r>
            <a:r>
              <a:rPr lang="en-US" altLang="en-US" sz="2200" kern="0" dirty="0"/>
              <a:t>/</a:t>
            </a:r>
            <a:r>
              <a:rPr lang="el-GR" altLang="en-US" sz="2200" kern="0" dirty="0" smtClean="0"/>
              <a:t>μονάδα.</a:t>
            </a:r>
            <a:endParaRPr lang="en-US" altLang="en-US" sz="2200" kern="0" dirty="0"/>
          </a:p>
          <a:p>
            <a:pPr marL="2114550" lvl="4" indent="-342900" fontAlgn="base">
              <a:spcBef>
                <a:spcPts val="0"/>
              </a:spcBef>
              <a:buClr>
                <a:srgbClr val="969696"/>
              </a:buClr>
              <a:buFont typeface="Arial" panose="020B0604020202020204" pitchFamily="34" charset="0"/>
              <a:buChar char="●"/>
            </a:pPr>
            <a:r>
              <a:rPr lang="en-US" altLang="en-US" sz="2200" kern="0" dirty="0"/>
              <a:t>VC – </a:t>
            </a:r>
            <a:r>
              <a:rPr lang="el-GR" altLang="en-US" sz="2200" kern="0" dirty="0"/>
              <a:t>μεταβλητό </a:t>
            </a:r>
            <a:r>
              <a:rPr lang="el-GR" altLang="en-US" sz="2200" kern="0" dirty="0" smtClean="0"/>
              <a:t>κόστος</a:t>
            </a:r>
            <a:r>
              <a:rPr lang="el-GR" altLang="en-US" sz="2200" dirty="0" smtClean="0"/>
              <a:t>.</a:t>
            </a:r>
            <a:endParaRPr lang="en-US" altLang="en-US" sz="2200"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10</a:t>
            </a:fld>
            <a:endParaRPr lang="el-GR" sz="1400" dirty="0">
              <a:solidFill>
                <a:schemeClr val="tx1"/>
              </a:solidFill>
            </a:endParaRPr>
          </a:p>
        </p:txBody>
      </p:sp>
    </p:spTree>
    <p:extLst>
      <p:ext uri="{BB962C8B-B14F-4D97-AF65-F5344CB8AC3E}">
        <p14:creationId xmlns:p14="http://schemas.microsoft.com/office/powerpoint/2010/main" val="413220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Ανάλυση νεκρού σημείου</a:t>
            </a:r>
            <a:endParaRPr lang="el-GR" b="1" dirty="0"/>
          </a:p>
        </p:txBody>
      </p:sp>
      <p:sp>
        <p:nvSpPr>
          <p:cNvPr id="3" name="Θέση περιεχομένου 1"/>
          <p:cNvSpPr>
            <a:spLocks noGrp="1"/>
          </p:cNvSpPr>
          <p:nvPr>
            <p:ph idx="1"/>
          </p:nvPr>
        </p:nvSpPr>
        <p:spPr/>
        <p:txBody>
          <a:bodyPr/>
          <a:lstStyle/>
          <a:p>
            <a:pPr lvl="0" fontAlgn="base">
              <a:spcBef>
                <a:spcPts val="0"/>
              </a:spcBef>
              <a:spcAft>
                <a:spcPts val="3000"/>
              </a:spcAft>
              <a:buClr>
                <a:srgbClr val="C00000"/>
              </a:buClr>
              <a:buSzPct val="100000"/>
              <a:buFont typeface="Arial" panose="020B0604020202020204" pitchFamily="34" charset="0"/>
              <a:buChar char="●"/>
            </a:pPr>
            <a:r>
              <a:rPr lang="el-GR" altLang="en-US" sz="2800" kern="0" dirty="0"/>
              <a:t>Η ανάλυση νεκρού </a:t>
            </a:r>
            <a:r>
              <a:rPr lang="el-GR" altLang="en-US" sz="2800" kern="0" dirty="0" smtClean="0"/>
              <a:t>σημείου </a:t>
            </a:r>
            <a:r>
              <a:rPr lang="el-GR" altLang="en-US" sz="2800" kern="0" dirty="0"/>
              <a:t>υπολογίζει </a:t>
            </a:r>
            <a:r>
              <a:rPr lang="el-GR" altLang="en-US" sz="2800" kern="0" dirty="0" smtClean="0"/>
              <a:t>επίσης:</a:t>
            </a:r>
            <a:endParaRPr lang="en-US" altLang="en-US" sz="2800" kern="0" dirty="0"/>
          </a:p>
          <a:p>
            <a:pPr lvl="2" indent="-342000" fontAlgn="base">
              <a:spcBef>
                <a:spcPts val="0"/>
              </a:spcBef>
              <a:spcAft>
                <a:spcPts val="1200"/>
              </a:spcAft>
              <a:buClr>
                <a:srgbClr val="00CC99"/>
              </a:buClr>
              <a:buFont typeface="Arial" panose="020B0604020202020204" pitchFamily="34" charset="0"/>
              <a:buChar char="●"/>
            </a:pPr>
            <a:r>
              <a:rPr lang="el-GR" altLang="en-US" kern="0" dirty="0"/>
              <a:t>Το συνολικό κόστος</a:t>
            </a:r>
            <a:r>
              <a:rPr lang="en-US" altLang="en-US" kern="0" dirty="0"/>
              <a:t> – </a:t>
            </a:r>
            <a:r>
              <a:rPr lang="el-GR" altLang="en-US" kern="0" dirty="0"/>
              <a:t>άθροισμα σταθερού και μεταβλητού </a:t>
            </a:r>
            <a:r>
              <a:rPr lang="el-GR" altLang="en-US" kern="0" dirty="0" smtClean="0"/>
              <a:t>κόστους.</a:t>
            </a:r>
            <a:endParaRPr lang="en-US" altLang="en-US" kern="0" dirty="0"/>
          </a:p>
          <a:p>
            <a:pPr lvl="1" algn="ctr" fontAlgn="base">
              <a:spcBef>
                <a:spcPts val="0"/>
              </a:spcBef>
              <a:spcAft>
                <a:spcPts val="3000"/>
              </a:spcAft>
              <a:buClr>
                <a:srgbClr val="00CCCC"/>
              </a:buClr>
              <a:buNone/>
            </a:pPr>
            <a:r>
              <a:rPr lang="el-GR" altLang="en-US" kern="0" dirty="0"/>
              <a:t>Συνολικό κόστος </a:t>
            </a:r>
            <a:r>
              <a:rPr lang="en-US" altLang="en-US" kern="0" dirty="0"/>
              <a:t>= F + (VC)*</a:t>
            </a:r>
            <a:r>
              <a:rPr lang="en-US" altLang="en-US" kern="0" dirty="0" smtClean="0"/>
              <a:t>Q</a:t>
            </a:r>
            <a:r>
              <a:rPr lang="el-GR" altLang="en-US" kern="0" dirty="0" smtClean="0"/>
              <a:t>.</a:t>
            </a:r>
            <a:endParaRPr lang="en-US" altLang="en-US" kern="0" dirty="0"/>
          </a:p>
          <a:p>
            <a:pPr lvl="2" indent="-342000" fontAlgn="base">
              <a:spcBef>
                <a:spcPts val="0"/>
              </a:spcBef>
              <a:spcAft>
                <a:spcPts val="1200"/>
              </a:spcAft>
              <a:buClr>
                <a:srgbClr val="00CC99"/>
              </a:buClr>
              <a:buFont typeface="Arial" panose="020B0604020202020204" pitchFamily="34" charset="0"/>
              <a:buChar char="●"/>
            </a:pPr>
            <a:r>
              <a:rPr lang="el-GR" altLang="en-US" kern="0" dirty="0"/>
              <a:t>Τα έσοδα από τις πωλήσεις του </a:t>
            </a:r>
            <a:r>
              <a:rPr lang="el-GR" altLang="en-US" kern="0" dirty="0" smtClean="0"/>
              <a:t>προϊόντος.</a:t>
            </a:r>
            <a:endParaRPr lang="en-US" altLang="en-US" kern="0" dirty="0"/>
          </a:p>
          <a:p>
            <a:pPr lvl="1" algn="ctr" fontAlgn="base">
              <a:spcBef>
                <a:spcPts val="0"/>
              </a:spcBef>
              <a:spcAft>
                <a:spcPts val="1800"/>
              </a:spcAft>
              <a:buClr>
                <a:srgbClr val="00CCCC"/>
              </a:buClr>
              <a:buNone/>
            </a:pPr>
            <a:r>
              <a:rPr lang="el-GR" altLang="en-US" kern="0" dirty="0"/>
              <a:t>Έσοδα </a:t>
            </a:r>
            <a:r>
              <a:rPr lang="en-US" altLang="en-US" kern="0" dirty="0"/>
              <a:t>= (SP) * </a:t>
            </a:r>
            <a:r>
              <a:rPr lang="en-US" altLang="en-US" kern="0" dirty="0" smtClean="0"/>
              <a:t>Q</a:t>
            </a:r>
            <a:r>
              <a:rPr lang="el-GR" altLang="en-US" kern="0" dirty="0" smtClean="0"/>
              <a:t>.</a:t>
            </a:r>
            <a:endParaRPr lang="en-US" altLang="en-US" kern="0" dirty="0"/>
          </a:p>
          <a:p>
            <a:pPr lvl="3" fontAlgn="base">
              <a:spcBef>
                <a:spcPts val="0"/>
              </a:spcBef>
              <a:spcAft>
                <a:spcPct val="0"/>
              </a:spcAft>
              <a:buClr>
                <a:srgbClr val="00CCCC"/>
              </a:buClr>
              <a:buNone/>
            </a:pPr>
            <a:r>
              <a:rPr lang="el-GR" altLang="en-US" kern="0" dirty="0" smtClean="0"/>
              <a:t>Όπου </a:t>
            </a:r>
            <a:r>
              <a:rPr lang="en-US" altLang="en-US" kern="0" dirty="0" smtClean="0"/>
              <a:t>Q</a:t>
            </a:r>
            <a:r>
              <a:rPr lang="el-GR" altLang="en-US" kern="0" dirty="0" smtClean="0"/>
              <a:t>, ο</a:t>
            </a:r>
            <a:r>
              <a:rPr lang="en-US" altLang="en-US" kern="0" dirty="0" smtClean="0"/>
              <a:t> </a:t>
            </a:r>
            <a:r>
              <a:rPr lang="el-GR" altLang="en-US" kern="0" dirty="0"/>
              <a:t>αριθμός μονάδων </a:t>
            </a:r>
            <a:r>
              <a:rPr lang="el-GR" altLang="en-US" kern="0" dirty="0" smtClean="0"/>
              <a:t>πώλησης.</a:t>
            </a:r>
            <a:endParaRPr lang="en-US" altLang="en-US" kern="0"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11</a:t>
            </a:fld>
            <a:endParaRPr lang="el-GR" sz="1400" dirty="0">
              <a:solidFill>
                <a:schemeClr val="tx1"/>
              </a:solidFill>
            </a:endParaRPr>
          </a:p>
        </p:txBody>
      </p:sp>
    </p:spTree>
    <p:extLst>
      <p:ext uri="{BB962C8B-B14F-4D97-AF65-F5344CB8AC3E}">
        <p14:creationId xmlns:p14="http://schemas.microsoft.com/office/powerpoint/2010/main" val="196231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a:ea typeface="+mn-ea"/>
                <a:cs typeface="+mn-cs"/>
              </a:rPr>
              <a:t>Ανάλυση </a:t>
            </a:r>
            <a:r>
              <a:rPr lang="el-GR" altLang="en-US" b="1" dirty="0" smtClean="0">
                <a:ea typeface="+mn-ea"/>
                <a:cs typeface="+mn-cs"/>
              </a:rPr>
              <a:t>νεκρού σημείου</a:t>
            </a:r>
            <a:r>
              <a:rPr lang="en-US" altLang="en-US" b="1" dirty="0">
                <a:ea typeface="+mn-ea"/>
                <a:cs typeface="+mn-cs"/>
              </a:rPr>
              <a:t>: </a:t>
            </a:r>
            <a:r>
              <a:rPr lang="el-GR" altLang="en-US" b="1" dirty="0">
                <a:ea typeface="+mn-ea"/>
                <a:cs typeface="+mn-cs"/>
              </a:rPr>
              <a:t>Γραφική </a:t>
            </a:r>
            <a:r>
              <a:rPr lang="el-GR" altLang="en-US" b="1" dirty="0" smtClean="0">
                <a:ea typeface="+mn-ea"/>
                <a:cs typeface="+mn-cs"/>
              </a:rPr>
              <a:t>προσέγγιση</a:t>
            </a:r>
            <a:endParaRPr lang="el-GR" sz="4800" dirty="0"/>
          </a:p>
        </p:txBody>
      </p:sp>
      <p:sp>
        <p:nvSpPr>
          <p:cNvPr id="6" name="Θέση περιεχομένου 1"/>
          <p:cNvSpPr>
            <a:spLocks noGrp="1"/>
          </p:cNvSpPr>
          <p:nvPr>
            <p:ph sz="half" idx="1"/>
          </p:nvPr>
        </p:nvSpPr>
        <p:spPr>
          <a:xfrm>
            <a:off x="323528" y="1600200"/>
            <a:ext cx="4752528" cy="4781128"/>
          </a:xfrm>
        </p:spPr>
        <p:txBody>
          <a:bodyPr>
            <a:noAutofit/>
          </a:bodyPr>
          <a:lstStyle/>
          <a:p>
            <a:pPr lvl="0" fontAlgn="base">
              <a:spcBef>
                <a:spcPts val="0"/>
              </a:spcBef>
              <a:spcAft>
                <a:spcPts val="300"/>
              </a:spcAft>
              <a:buClr>
                <a:srgbClr val="C00000"/>
              </a:buClr>
              <a:buSzPct val="100000"/>
              <a:buFont typeface="Arial" panose="020B0604020202020204" pitchFamily="34" charset="0"/>
              <a:buChar char="●"/>
            </a:pPr>
            <a:r>
              <a:rPr lang="el-GR" altLang="en-US" sz="2000" kern="0" dirty="0"/>
              <a:t>Υπολογίζεται η ποσότητα που πρέπει να </a:t>
            </a:r>
            <a:r>
              <a:rPr lang="el-GR" altLang="en-US" sz="2000" kern="0" dirty="0" smtClean="0"/>
              <a:t>πουληθεί, </a:t>
            </a:r>
            <a:r>
              <a:rPr lang="el-GR" altLang="en-US" sz="2000" kern="0" dirty="0"/>
              <a:t>για εξισορρόπηση συνολικού κόστους και εσόδων (νεκρό σημείο).</a:t>
            </a:r>
            <a:endParaRPr lang="en-US" altLang="en-US" sz="2000" kern="0" dirty="0"/>
          </a:p>
          <a:p>
            <a:pPr lvl="0" fontAlgn="base">
              <a:spcBef>
                <a:spcPts val="0"/>
              </a:spcBef>
              <a:spcAft>
                <a:spcPts val="300"/>
              </a:spcAft>
              <a:buClr>
                <a:srgbClr val="C00000"/>
              </a:buClr>
              <a:buSzPct val="100000"/>
              <a:buFont typeface="Arial" panose="020B0604020202020204" pitchFamily="34" charset="0"/>
              <a:buChar char="●"/>
            </a:pPr>
            <a:r>
              <a:rPr lang="el-GR" altLang="en-US" sz="2000" kern="0" dirty="0"/>
              <a:t>Υπολογίζονται τα συνολικά έσοδα στην τιμή πώλησης.</a:t>
            </a:r>
            <a:endParaRPr lang="en-US" altLang="en-US" sz="2000" kern="0" dirty="0"/>
          </a:p>
          <a:p>
            <a:pPr lvl="0" fontAlgn="base">
              <a:spcBef>
                <a:spcPts val="0"/>
              </a:spcBef>
              <a:spcAft>
                <a:spcPts val="300"/>
              </a:spcAft>
              <a:buClr>
                <a:srgbClr val="C00000"/>
              </a:buClr>
              <a:buSzPct val="100000"/>
              <a:buFont typeface="Arial" panose="020B0604020202020204" pitchFamily="34" charset="0"/>
              <a:buChar char="●"/>
            </a:pPr>
            <a:r>
              <a:rPr lang="el-GR" altLang="en-US" sz="2000" kern="0" dirty="0"/>
              <a:t>Υπολογίζεται το μεταβλητό κόστος για διάφορες ποσότητες πώλησης.</a:t>
            </a:r>
            <a:endParaRPr lang="en-US" altLang="en-US" sz="2000" kern="0" dirty="0"/>
          </a:p>
          <a:p>
            <a:pPr lvl="0" fontAlgn="base">
              <a:spcBef>
                <a:spcPts val="0"/>
              </a:spcBef>
              <a:spcAft>
                <a:spcPts val="300"/>
              </a:spcAft>
              <a:buClr>
                <a:srgbClr val="C00000"/>
              </a:buClr>
              <a:buSzPct val="100000"/>
              <a:buFont typeface="Arial" panose="020B0604020202020204" pitchFamily="34" charset="0"/>
              <a:buChar char="●"/>
            </a:pPr>
            <a:r>
              <a:rPr lang="el-GR" altLang="en-US" sz="2000" kern="0" dirty="0"/>
              <a:t>Σχεδιάζεται η γραμμή των συνολικών </a:t>
            </a:r>
            <a:r>
              <a:rPr lang="el-GR" altLang="en-US" sz="2000" kern="0" dirty="0" smtClean="0"/>
              <a:t>εσόδων, </a:t>
            </a:r>
            <a:r>
              <a:rPr lang="el-GR" altLang="en-US" sz="2000" kern="0" dirty="0"/>
              <a:t>και του συνολικού κόστους.</a:t>
            </a:r>
            <a:endParaRPr lang="en-US" altLang="en-US" sz="2000" kern="0" dirty="0"/>
          </a:p>
          <a:p>
            <a:pPr lvl="0" fontAlgn="base">
              <a:spcBef>
                <a:spcPts val="0"/>
              </a:spcBef>
              <a:spcAft>
                <a:spcPts val="300"/>
              </a:spcAft>
              <a:buClr>
                <a:srgbClr val="C00000"/>
              </a:buClr>
              <a:buSzPct val="100000"/>
              <a:buFont typeface="Arial" panose="020B0604020202020204" pitchFamily="34" charset="0"/>
              <a:buChar char="●"/>
            </a:pPr>
            <a:r>
              <a:rPr lang="el-GR" altLang="en-US" sz="2000" kern="0" dirty="0"/>
              <a:t>Η τομή είναι το νεκρό </a:t>
            </a:r>
            <a:r>
              <a:rPr lang="el-GR" altLang="en-US" sz="2000" kern="0" dirty="0" smtClean="0"/>
              <a:t>σημείο</a:t>
            </a:r>
            <a:r>
              <a:rPr lang="el-GR" altLang="en-US" sz="2000" kern="0" dirty="0"/>
              <a:t>.</a:t>
            </a:r>
            <a:endParaRPr lang="en-US" altLang="en-US" sz="2000" kern="0" dirty="0"/>
          </a:p>
          <a:p>
            <a:pPr lvl="0" fontAlgn="base">
              <a:spcBef>
                <a:spcPts val="0"/>
              </a:spcBef>
              <a:spcAft>
                <a:spcPct val="0"/>
              </a:spcAft>
              <a:buClr>
                <a:srgbClr val="C00000"/>
              </a:buClr>
              <a:buSzPct val="100000"/>
              <a:buFont typeface="Arial" panose="020B0604020202020204" pitchFamily="34" charset="0"/>
              <a:buChar char="●"/>
            </a:pPr>
            <a:r>
              <a:rPr lang="el-GR" altLang="en-US" sz="2000" kern="0" dirty="0"/>
              <a:t>Μπορεί να πραγματοποιηθεί ανάλυση </a:t>
            </a:r>
            <a:r>
              <a:rPr lang="el-GR" altLang="en-US" sz="2000" kern="0" dirty="0" smtClean="0"/>
              <a:t>ευαισθησίας, </a:t>
            </a:r>
            <a:r>
              <a:rPr lang="el-GR" altLang="en-US" sz="2000" kern="0" dirty="0"/>
              <a:t>για διερεύνηση των αλλαγών σε κάθε πιθανή υπόθεση</a:t>
            </a:r>
            <a:r>
              <a:rPr lang="el-GR" altLang="en-US" sz="2000" kern="0" dirty="0" smtClean="0"/>
              <a:t>.</a:t>
            </a:r>
            <a:endParaRPr lang="en-US" altLang="en-US" sz="2000" kern="0" dirty="0"/>
          </a:p>
        </p:txBody>
      </p:sp>
      <p:pic>
        <p:nvPicPr>
          <p:cNvPr id="8" name="Θέση περιεχομένου 2" descr="Εικόνα  της γραφικής παράστασεις, στην οποία απεικονίζονται, τα συνολικά έσοδα και το συνολικό κόστος, η ποσότητα που πρέπει να πουληθεί ώστε να μην υπάρχει ζημία, το νεκρό σημείο, και άλλα."/>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1768315"/>
            <a:ext cx="3600400" cy="461301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12</a:t>
            </a:fld>
            <a:endParaRPr lang="el-GR" sz="1400" dirty="0">
              <a:solidFill>
                <a:schemeClr val="tx1"/>
              </a:solidFill>
            </a:endParaRPr>
          </a:p>
        </p:txBody>
      </p:sp>
    </p:spTree>
    <p:extLst>
      <p:ext uri="{BB962C8B-B14F-4D97-AF65-F5344CB8AC3E}">
        <p14:creationId xmlns:p14="http://schemas.microsoft.com/office/powerpoint/2010/main" val="115175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b="1" dirty="0" smtClean="0"/>
              <a:t>Παράδειγμα με νεκρό σημείο</a:t>
            </a:r>
            <a:endParaRPr lang="el-GR" sz="4000" b="1" dirty="0"/>
          </a:p>
        </p:txBody>
      </p:sp>
      <p:sp>
        <p:nvSpPr>
          <p:cNvPr id="3" name="Θέση περιεχομένου 1"/>
          <p:cNvSpPr>
            <a:spLocks noGrp="1"/>
          </p:cNvSpPr>
          <p:nvPr>
            <p:ph idx="1"/>
          </p:nvPr>
        </p:nvSpPr>
        <p:spPr/>
        <p:txBody>
          <a:bodyPr/>
          <a:lstStyle/>
          <a:p>
            <a:pPr lvl="0" fontAlgn="base">
              <a:spcBef>
                <a:spcPts val="0"/>
              </a:spcBef>
              <a:spcAft>
                <a:spcPct val="0"/>
              </a:spcAft>
              <a:buClr>
                <a:srgbClr val="C00000"/>
              </a:buClr>
              <a:buSzPct val="100000"/>
              <a:buFont typeface="Arial" panose="020B0604020202020204" pitchFamily="34" charset="0"/>
              <a:buChar char="●"/>
            </a:pPr>
            <a:r>
              <a:rPr lang="el-GR" altLang="en-US" sz="2400" kern="0" dirty="0" smtClean="0">
                <a:solidFill>
                  <a:srgbClr val="000000"/>
                </a:solidFill>
              </a:rPr>
              <a:t>Μια </a:t>
            </a:r>
            <a:r>
              <a:rPr lang="el-GR" altLang="en-US" sz="2400" kern="0" dirty="0">
                <a:solidFill>
                  <a:srgbClr val="000000"/>
                </a:solidFill>
              </a:rPr>
              <a:t>επιχείρηση σχεδιάζει να επενδύσει σε μια αλυσίδα κινηματογράφων. Εκτιμά ότι κάθε νέος κινηματογράφος θα στοιχίσει περίπου 1 </a:t>
            </a:r>
            <a:r>
              <a:rPr lang="el-GR" altLang="en-US" sz="2400" kern="0" dirty="0" smtClean="0">
                <a:solidFill>
                  <a:srgbClr val="000000"/>
                </a:solidFill>
              </a:rPr>
              <a:t>εκατομμύριο δολάρια. </a:t>
            </a:r>
            <a:r>
              <a:rPr lang="el-GR" altLang="en-US" sz="2400" kern="0" dirty="0">
                <a:solidFill>
                  <a:srgbClr val="000000"/>
                </a:solidFill>
              </a:rPr>
              <a:t>Οι κινηματογράφοι θα έχουν χωρητικότητα 500 </a:t>
            </a:r>
            <a:r>
              <a:rPr lang="el-GR" altLang="en-US" sz="2400" kern="0" dirty="0" smtClean="0">
                <a:solidFill>
                  <a:srgbClr val="000000"/>
                </a:solidFill>
              </a:rPr>
              <a:t>ατόμων, </a:t>
            </a:r>
            <a:r>
              <a:rPr lang="el-GR" altLang="en-US" sz="2400" kern="0" dirty="0">
                <a:solidFill>
                  <a:srgbClr val="000000"/>
                </a:solidFill>
              </a:rPr>
              <a:t>και θα πραγματοποιούνται 4</a:t>
            </a:r>
            <a:r>
              <a:rPr lang="el-GR" altLang="en-US" sz="2400" kern="0" dirty="0" smtClean="0">
                <a:solidFill>
                  <a:srgbClr val="000000"/>
                </a:solidFill>
              </a:rPr>
              <a:t> </a:t>
            </a:r>
            <a:r>
              <a:rPr lang="el-GR" altLang="en-US" sz="2400" kern="0" dirty="0">
                <a:solidFill>
                  <a:srgbClr val="000000"/>
                </a:solidFill>
              </a:rPr>
              <a:t>προβολές την </a:t>
            </a:r>
            <a:r>
              <a:rPr lang="el-GR" altLang="en-US" sz="2400" kern="0" dirty="0" smtClean="0">
                <a:solidFill>
                  <a:srgbClr val="000000"/>
                </a:solidFill>
              </a:rPr>
              <a:t>ημέρα, </a:t>
            </a:r>
            <a:r>
              <a:rPr lang="el-GR" altLang="en-US" sz="2400" kern="0" dirty="0">
                <a:solidFill>
                  <a:srgbClr val="000000"/>
                </a:solidFill>
              </a:rPr>
              <a:t>με μέση τιμή </a:t>
            </a:r>
            <a:r>
              <a:rPr lang="el-GR" altLang="en-US" sz="2400" kern="0" dirty="0" smtClean="0">
                <a:solidFill>
                  <a:srgbClr val="000000"/>
                </a:solidFill>
              </a:rPr>
              <a:t>εισιτηρίου </a:t>
            </a:r>
            <a:r>
              <a:rPr lang="el-GR" altLang="en-US" sz="2400" kern="0" dirty="0">
                <a:solidFill>
                  <a:srgbClr val="000000"/>
                </a:solidFill>
              </a:rPr>
              <a:t>τα </a:t>
            </a:r>
            <a:r>
              <a:rPr lang="en-US" altLang="en-US" sz="2400" kern="0" dirty="0">
                <a:solidFill>
                  <a:srgbClr val="000000"/>
                </a:solidFill>
              </a:rPr>
              <a:t>$</a:t>
            </a:r>
            <a:r>
              <a:rPr lang="el-GR" altLang="en-US" sz="2400" kern="0" dirty="0">
                <a:solidFill>
                  <a:srgbClr val="000000"/>
                </a:solidFill>
              </a:rPr>
              <a:t>10 ανά άτομο (με έκπτωση 2 </a:t>
            </a:r>
            <a:r>
              <a:rPr lang="el-GR" altLang="en-US" sz="2400" kern="0" dirty="0" smtClean="0">
                <a:solidFill>
                  <a:srgbClr val="000000"/>
                </a:solidFill>
              </a:rPr>
              <a:t>δολαρίων </a:t>
            </a:r>
            <a:r>
              <a:rPr lang="el-GR" altLang="en-US" sz="2400" kern="0" dirty="0">
                <a:solidFill>
                  <a:srgbClr val="000000"/>
                </a:solidFill>
              </a:rPr>
              <a:t>για τους τακτικούς πελάτες).</a:t>
            </a:r>
          </a:p>
          <a:p>
            <a:pPr lvl="0" fontAlgn="base">
              <a:spcBef>
                <a:spcPts val="0"/>
              </a:spcBef>
              <a:spcAft>
                <a:spcPct val="0"/>
              </a:spcAft>
              <a:buClr>
                <a:srgbClr val="C00000"/>
              </a:buClr>
              <a:buSzPct val="100000"/>
              <a:buFont typeface="Arial" panose="020B0604020202020204" pitchFamily="34" charset="0"/>
              <a:buChar char="●"/>
            </a:pPr>
            <a:r>
              <a:rPr lang="el-GR" altLang="en-US" sz="2400" kern="0" dirty="0" smtClean="0">
                <a:solidFill>
                  <a:srgbClr val="000000"/>
                </a:solidFill>
              </a:rPr>
              <a:t>Το </a:t>
            </a:r>
            <a:r>
              <a:rPr lang="el-GR" altLang="en-US" sz="2400" kern="0" dirty="0">
                <a:solidFill>
                  <a:srgbClr val="000000"/>
                </a:solidFill>
              </a:rPr>
              <a:t>μεταβλητό κόστος των εργατικών και των </a:t>
            </a:r>
            <a:r>
              <a:rPr lang="el-GR" altLang="en-US" sz="2400" kern="0" dirty="0" smtClean="0">
                <a:solidFill>
                  <a:srgbClr val="000000"/>
                </a:solidFill>
              </a:rPr>
              <a:t>υλικών, </a:t>
            </a:r>
            <a:r>
              <a:rPr lang="el-GR" altLang="en-US" sz="2400" kern="0" dirty="0">
                <a:solidFill>
                  <a:srgbClr val="000000"/>
                </a:solidFill>
              </a:rPr>
              <a:t>εκτιμάται ότι θα είναι </a:t>
            </a:r>
            <a:r>
              <a:rPr lang="en-US" altLang="en-US" sz="2400" kern="0" dirty="0">
                <a:solidFill>
                  <a:srgbClr val="000000"/>
                </a:solidFill>
              </a:rPr>
              <a:t>$</a:t>
            </a:r>
            <a:r>
              <a:rPr lang="el-GR" altLang="en-US" sz="2400" kern="0" dirty="0">
                <a:solidFill>
                  <a:srgbClr val="000000"/>
                </a:solidFill>
              </a:rPr>
              <a:t>6 ανά άτομο. Οι κινηματογράφοι θα είναι ανοιχτοί 300 ημέρες το χρόνο. Πόσο θα πρέπει να γεμίσει ο </a:t>
            </a:r>
            <a:r>
              <a:rPr lang="el-GR" altLang="en-US" sz="2400" kern="0" dirty="0" smtClean="0">
                <a:solidFill>
                  <a:srgbClr val="000000"/>
                </a:solidFill>
              </a:rPr>
              <a:t>κινηματογράφος, </a:t>
            </a:r>
            <a:r>
              <a:rPr lang="el-GR" altLang="en-US" sz="2400" kern="0" dirty="0">
                <a:solidFill>
                  <a:srgbClr val="000000"/>
                </a:solidFill>
              </a:rPr>
              <a:t>ώστε να εξισορροπηθεί το κόστος με τα έσοδα (στο νεκρό σημείο)</a:t>
            </a:r>
            <a:r>
              <a:rPr lang="en-US" altLang="en-US" sz="2400" kern="0" dirty="0" smtClean="0">
                <a:solidFill>
                  <a:srgbClr val="000000"/>
                </a:solidFill>
              </a:rPr>
              <a:t>;</a:t>
            </a:r>
            <a:endParaRPr lang="en-US" altLang="en-US" sz="24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13</a:t>
            </a:fld>
            <a:endParaRPr lang="el-GR" sz="1400" dirty="0">
              <a:solidFill>
                <a:schemeClr val="tx1"/>
              </a:solidFill>
            </a:endParaRPr>
          </a:p>
        </p:txBody>
      </p:sp>
    </p:spTree>
    <p:extLst>
      <p:ext uri="{BB962C8B-B14F-4D97-AF65-F5344CB8AC3E}">
        <p14:creationId xmlns:p14="http://schemas.microsoft.com/office/powerpoint/2010/main" val="144148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b="1" dirty="0"/>
              <a:t>Υπολογισμός ν</a:t>
            </a:r>
            <a:r>
              <a:rPr lang="el-GR" altLang="en-US" b="1" dirty="0" smtClean="0"/>
              <a:t>εκρού </a:t>
            </a:r>
            <a:r>
              <a:rPr lang="el-GR" altLang="en-US" b="1" dirty="0"/>
              <a:t>σ</a:t>
            </a:r>
            <a:r>
              <a:rPr lang="el-GR" altLang="en-US" b="1" dirty="0" smtClean="0"/>
              <a:t>ημείου</a:t>
            </a:r>
            <a:endParaRPr lang="el-GR" sz="4000" b="1" dirty="0"/>
          </a:p>
        </p:txBody>
      </p:sp>
      <p:sp>
        <p:nvSpPr>
          <p:cNvPr id="3" name="Θέση περιεχομένου 1"/>
          <p:cNvSpPr>
            <a:spLocks noGrp="1"/>
          </p:cNvSpPr>
          <p:nvPr>
            <p:ph idx="1"/>
          </p:nvPr>
        </p:nvSpPr>
        <p:spPr bwMode="gray">
          <a:xfrm>
            <a:off x="323528" y="1340768"/>
            <a:ext cx="8496944" cy="5040560"/>
          </a:xfrm>
        </p:spPr>
        <p:txBody>
          <a:bodyPr>
            <a:noAutofit/>
          </a:bodyPr>
          <a:lstStyle/>
          <a:p>
            <a:pPr marL="900" lvl="0" fontAlgn="base">
              <a:spcBef>
                <a:spcPts val="0"/>
              </a:spcBef>
              <a:spcAft>
                <a:spcPts val="300"/>
              </a:spcAft>
              <a:buClr>
                <a:srgbClr val="C00000"/>
              </a:buClr>
              <a:buSzPct val="100000"/>
              <a:buFont typeface="Arial" panose="020B0604020202020204" pitchFamily="34" charset="0"/>
              <a:buChar char="●"/>
              <a:defRPr/>
            </a:pPr>
            <a:r>
              <a:rPr lang="el-GR" altLang="en-US" sz="2000" b="1" kern="0" dirty="0">
                <a:solidFill>
                  <a:srgbClr val="000000"/>
                </a:solidFill>
              </a:rPr>
              <a:t>Νεκρό </a:t>
            </a:r>
            <a:r>
              <a:rPr lang="el-GR" altLang="en-US" sz="2000" b="1" kern="0" dirty="0" smtClean="0">
                <a:solidFill>
                  <a:srgbClr val="000000"/>
                </a:solidFill>
              </a:rPr>
              <a:t>σημείο.</a:t>
            </a:r>
            <a:endParaRPr lang="en-US" altLang="en-US" sz="2000" b="1" kern="0" dirty="0">
              <a:solidFill>
                <a:srgbClr val="000000"/>
              </a:solidFill>
            </a:endParaRPr>
          </a:p>
          <a:p>
            <a:pPr marL="1257300" lvl="3" indent="-342000" fontAlgn="base">
              <a:spcBef>
                <a:spcPts val="0"/>
              </a:spcBef>
              <a:spcAft>
                <a:spcPct val="0"/>
              </a:spcAft>
              <a:buClr>
                <a:srgbClr val="FF4146"/>
              </a:buClr>
              <a:buSzPct val="75000"/>
              <a:buNone/>
              <a:defRPr/>
            </a:pPr>
            <a:r>
              <a:rPr lang="el-GR" altLang="en-US" kern="0" dirty="0" smtClean="0">
                <a:solidFill>
                  <a:srgbClr val="0033CC"/>
                </a:solidFill>
              </a:rPr>
              <a:t>Συνολικά </a:t>
            </a:r>
            <a:r>
              <a:rPr lang="el-GR" altLang="en-US" kern="0" dirty="0">
                <a:solidFill>
                  <a:srgbClr val="0033CC"/>
                </a:solidFill>
              </a:rPr>
              <a:t>έσοδα </a:t>
            </a:r>
            <a:r>
              <a:rPr lang="en-US" altLang="en-US" kern="0" dirty="0">
                <a:solidFill>
                  <a:srgbClr val="0033CC"/>
                </a:solidFill>
              </a:rPr>
              <a:t>= </a:t>
            </a:r>
            <a:r>
              <a:rPr lang="el-GR" altLang="en-US" kern="0" dirty="0">
                <a:solidFill>
                  <a:srgbClr val="0033CC"/>
                </a:solidFill>
              </a:rPr>
              <a:t>Συνολικό κόστος </a:t>
            </a:r>
            <a:r>
              <a:rPr lang="en-US" altLang="en-US" kern="0" dirty="0">
                <a:solidFill>
                  <a:srgbClr val="0033CC"/>
                </a:solidFill>
              </a:rPr>
              <a:t>@ </a:t>
            </a:r>
            <a:r>
              <a:rPr lang="el-GR" altLang="en-US" kern="0" dirty="0">
                <a:solidFill>
                  <a:srgbClr val="0033CC"/>
                </a:solidFill>
              </a:rPr>
              <a:t>νεκρό </a:t>
            </a:r>
            <a:r>
              <a:rPr lang="el-GR" altLang="en-US" kern="0" dirty="0" smtClean="0">
                <a:solidFill>
                  <a:srgbClr val="0033CC"/>
                </a:solidFill>
              </a:rPr>
              <a:t>σημείο.</a:t>
            </a:r>
          </a:p>
          <a:p>
            <a:pPr marL="1257300" lvl="3" indent="-342000" fontAlgn="base">
              <a:spcBef>
                <a:spcPts val="0"/>
              </a:spcBef>
              <a:spcAft>
                <a:spcPct val="0"/>
              </a:spcAft>
              <a:buClr>
                <a:srgbClr val="FF4146"/>
              </a:buClr>
              <a:buSzPct val="75000"/>
              <a:buNone/>
              <a:defRPr/>
            </a:pPr>
            <a:r>
              <a:rPr lang="el-GR" altLang="en-US" kern="0" dirty="0" smtClean="0">
                <a:solidFill>
                  <a:srgbClr val="0033CC"/>
                </a:solidFill>
              </a:rPr>
              <a:t>Τιμή πώλησης </a:t>
            </a:r>
            <a:r>
              <a:rPr lang="en-US" altLang="en-US" kern="0" dirty="0" smtClean="0">
                <a:solidFill>
                  <a:srgbClr val="0033CC"/>
                </a:solidFill>
              </a:rPr>
              <a:t>*</a:t>
            </a:r>
            <a:r>
              <a:rPr lang="el-GR" altLang="en-US" kern="0" dirty="0" smtClean="0">
                <a:solidFill>
                  <a:srgbClr val="0033CC"/>
                </a:solidFill>
              </a:rPr>
              <a:t> </a:t>
            </a:r>
            <a:r>
              <a:rPr lang="en-US" altLang="en-US" kern="0" dirty="0" smtClean="0">
                <a:solidFill>
                  <a:srgbClr val="0033CC"/>
                </a:solidFill>
              </a:rPr>
              <a:t>Q </a:t>
            </a:r>
            <a:r>
              <a:rPr lang="en-US" altLang="en-US" kern="0" dirty="0">
                <a:solidFill>
                  <a:srgbClr val="0033CC"/>
                </a:solidFill>
              </a:rPr>
              <a:t>= </a:t>
            </a:r>
            <a:r>
              <a:rPr lang="el-GR" altLang="en-US" kern="0" dirty="0">
                <a:solidFill>
                  <a:srgbClr val="0033CC"/>
                </a:solidFill>
              </a:rPr>
              <a:t>Σταθερό κόστος </a:t>
            </a:r>
            <a:r>
              <a:rPr lang="en-US" altLang="en-US" kern="0" dirty="0">
                <a:solidFill>
                  <a:srgbClr val="0033CC"/>
                </a:solidFill>
              </a:rPr>
              <a:t>+ </a:t>
            </a:r>
            <a:r>
              <a:rPr lang="el-GR" altLang="en-US" kern="0" dirty="0">
                <a:solidFill>
                  <a:srgbClr val="0033CC"/>
                </a:solidFill>
              </a:rPr>
              <a:t>μεταβλητό </a:t>
            </a:r>
            <a:r>
              <a:rPr lang="el-GR" altLang="en-US" kern="0" dirty="0" smtClean="0">
                <a:solidFill>
                  <a:srgbClr val="0033CC"/>
                </a:solidFill>
              </a:rPr>
              <a:t>κόστος </a:t>
            </a:r>
            <a:r>
              <a:rPr lang="en-US" altLang="en-US" kern="0" dirty="0" smtClean="0">
                <a:solidFill>
                  <a:srgbClr val="0033CC"/>
                </a:solidFill>
              </a:rPr>
              <a:t>*</a:t>
            </a:r>
            <a:r>
              <a:rPr lang="el-GR" altLang="en-US" kern="0" dirty="0" smtClean="0">
                <a:solidFill>
                  <a:srgbClr val="0033CC"/>
                </a:solidFill>
              </a:rPr>
              <a:t> </a:t>
            </a:r>
            <a:r>
              <a:rPr lang="en-US" altLang="en-US" kern="0" dirty="0" smtClean="0">
                <a:solidFill>
                  <a:srgbClr val="0033CC"/>
                </a:solidFill>
              </a:rPr>
              <a:t>Q</a:t>
            </a:r>
            <a:r>
              <a:rPr lang="el-GR" altLang="en-US" kern="0" dirty="0" smtClean="0">
                <a:solidFill>
                  <a:srgbClr val="0033CC"/>
                </a:solidFill>
              </a:rPr>
              <a:t>.</a:t>
            </a:r>
          </a:p>
          <a:p>
            <a:pPr marL="1257300" lvl="3" indent="-342000" fontAlgn="base">
              <a:spcBef>
                <a:spcPts val="0"/>
              </a:spcBef>
              <a:spcAft>
                <a:spcPct val="0"/>
              </a:spcAft>
              <a:buClr>
                <a:srgbClr val="FF4146"/>
              </a:buClr>
              <a:buSzPct val="75000"/>
              <a:buNone/>
              <a:defRPr/>
            </a:pPr>
            <a:r>
              <a:rPr lang="en-US" altLang="en-US" kern="0" dirty="0" smtClean="0">
                <a:solidFill>
                  <a:srgbClr val="0033CC"/>
                </a:solidFill>
              </a:rPr>
              <a:t>($8</a:t>
            </a:r>
            <a:r>
              <a:rPr lang="el-GR" altLang="en-US" kern="0" dirty="0" smtClean="0">
                <a:solidFill>
                  <a:srgbClr val="0033CC"/>
                </a:solidFill>
              </a:rPr>
              <a:t> </a:t>
            </a:r>
            <a:r>
              <a:rPr lang="en-US" altLang="en-US" kern="0" dirty="0" smtClean="0">
                <a:solidFill>
                  <a:srgbClr val="0033CC"/>
                </a:solidFill>
              </a:rPr>
              <a:t>+</a:t>
            </a:r>
            <a:r>
              <a:rPr lang="el-GR" altLang="en-US" kern="0" dirty="0" smtClean="0">
                <a:solidFill>
                  <a:srgbClr val="0033CC"/>
                </a:solidFill>
              </a:rPr>
              <a:t> </a:t>
            </a:r>
            <a:r>
              <a:rPr lang="en-US" altLang="en-US" kern="0" dirty="0" smtClean="0">
                <a:solidFill>
                  <a:srgbClr val="0033CC"/>
                </a:solidFill>
              </a:rPr>
              <a:t>$</a:t>
            </a:r>
            <a:r>
              <a:rPr lang="en-US" altLang="en-US" kern="0" dirty="0">
                <a:solidFill>
                  <a:srgbClr val="0033CC"/>
                </a:solidFill>
              </a:rPr>
              <a:t>2)Q= $1,000,000 + $</a:t>
            </a:r>
            <a:r>
              <a:rPr lang="en-US" altLang="en-US" kern="0" dirty="0" smtClean="0">
                <a:solidFill>
                  <a:srgbClr val="0033CC"/>
                </a:solidFill>
              </a:rPr>
              <a:t>6</a:t>
            </a:r>
            <a:r>
              <a:rPr lang="el-GR" altLang="en-US" kern="0" dirty="0" smtClean="0">
                <a:solidFill>
                  <a:srgbClr val="0033CC"/>
                </a:solidFill>
              </a:rPr>
              <a:t> </a:t>
            </a:r>
            <a:r>
              <a:rPr lang="en-US" altLang="en-US" kern="0" dirty="0" smtClean="0">
                <a:solidFill>
                  <a:srgbClr val="0033CC"/>
                </a:solidFill>
              </a:rPr>
              <a:t>*</a:t>
            </a:r>
            <a:r>
              <a:rPr lang="el-GR" altLang="en-US" kern="0" dirty="0" smtClean="0">
                <a:solidFill>
                  <a:srgbClr val="0033CC"/>
                </a:solidFill>
              </a:rPr>
              <a:t> </a:t>
            </a:r>
            <a:r>
              <a:rPr lang="en-US" altLang="en-US" kern="0" dirty="0" smtClean="0">
                <a:solidFill>
                  <a:srgbClr val="0033CC"/>
                </a:solidFill>
              </a:rPr>
              <a:t>Q</a:t>
            </a:r>
            <a:r>
              <a:rPr lang="el-GR" altLang="en-US" kern="0" dirty="0" smtClean="0">
                <a:solidFill>
                  <a:srgbClr val="0033CC"/>
                </a:solidFill>
              </a:rPr>
              <a:t>.</a:t>
            </a:r>
          </a:p>
          <a:p>
            <a:pPr marL="1257300" lvl="3" indent="-342000" fontAlgn="base">
              <a:spcBef>
                <a:spcPts val="0"/>
              </a:spcBef>
              <a:spcAft>
                <a:spcPts val="1000"/>
              </a:spcAft>
              <a:buClr>
                <a:srgbClr val="FF4146"/>
              </a:buClr>
              <a:buSzPct val="75000"/>
              <a:buNone/>
              <a:defRPr/>
            </a:pPr>
            <a:r>
              <a:rPr lang="en-US" altLang="en-US" kern="0" dirty="0" smtClean="0">
                <a:solidFill>
                  <a:srgbClr val="0033CC"/>
                </a:solidFill>
              </a:rPr>
              <a:t>Q </a:t>
            </a:r>
            <a:r>
              <a:rPr lang="en-US" altLang="en-US" kern="0" dirty="0">
                <a:solidFill>
                  <a:srgbClr val="0033CC"/>
                </a:solidFill>
              </a:rPr>
              <a:t>= </a:t>
            </a:r>
            <a:r>
              <a:rPr lang="en-US" altLang="en-US" b="1" kern="0" dirty="0">
                <a:solidFill>
                  <a:srgbClr val="0033CC"/>
                </a:solidFill>
              </a:rPr>
              <a:t>250,000 </a:t>
            </a:r>
            <a:r>
              <a:rPr lang="el-GR" altLang="en-US" b="1" kern="0" dirty="0">
                <a:solidFill>
                  <a:srgbClr val="0033CC"/>
                </a:solidFill>
              </a:rPr>
              <a:t>άτομα </a:t>
            </a:r>
            <a:r>
              <a:rPr lang="en-US" altLang="en-US" b="1" kern="0" dirty="0">
                <a:solidFill>
                  <a:srgbClr val="0033CC"/>
                </a:solidFill>
              </a:rPr>
              <a:t>(42% </a:t>
            </a:r>
            <a:r>
              <a:rPr lang="el-GR" altLang="en-US" b="1" kern="0" dirty="0">
                <a:solidFill>
                  <a:srgbClr val="0033CC"/>
                </a:solidFill>
              </a:rPr>
              <a:t>χωρητικότητα</a:t>
            </a:r>
            <a:r>
              <a:rPr lang="en-US" altLang="en-US" b="1" kern="0" dirty="0" smtClean="0">
                <a:solidFill>
                  <a:srgbClr val="0033CC"/>
                </a:solidFill>
              </a:rPr>
              <a:t>)</a:t>
            </a:r>
            <a:r>
              <a:rPr lang="el-GR" altLang="en-US" b="1" kern="0" dirty="0" smtClean="0">
                <a:solidFill>
                  <a:srgbClr val="0033CC"/>
                </a:solidFill>
              </a:rPr>
              <a:t>.</a:t>
            </a:r>
            <a:endParaRPr lang="en-US" altLang="en-US" b="1" kern="0" dirty="0">
              <a:solidFill>
                <a:srgbClr val="0033CC"/>
              </a:solidFill>
            </a:endParaRPr>
          </a:p>
          <a:p>
            <a:pPr marL="342000" lvl="0" fontAlgn="base">
              <a:spcBef>
                <a:spcPts val="0"/>
              </a:spcBef>
              <a:spcAft>
                <a:spcPts val="300"/>
              </a:spcAft>
              <a:buClr>
                <a:srgbClr val="C00000"/>
              </a:buClr>
              <a:buSzPct val="100000"/>
              <a:buFont typeface="Arial" panose="020B0604020202020204" pitchFamily="34" charset="0"/>
              <a:buChar char="●"/>
              <a:defRPr/>
            </a:pPr>
            <a:r>
              <a:rPr lang="el-GR" altLang="en-US" sz="2000" b="1" kern="0" dirty="0">
                <a:solidFill>
                  <a:srgbClr val="000000"/>
                </a:solidFill>
              </a:rPr>
              <a:t>Ποιό θα ήταν το ακαθάριστο κέρδος εάν πουληθούν </a:t>
            </a:r>
            <a:r>
              <a:rPr lang="en-US" altLang="en-US" sz="2000" b="1" u="sng" kern="0" dirty="0">
                <a:solidFill>
                  <a:srgbClr val="000000"/>
                </a:solidFill>
              </a:rPr>
              <a:t>300,000</a:t>
            </a:r>
            <a:r>
              <a:rPr lang="en-US" altLang="en-US" sz="2000" b="1" kern="0" dirty="0">
                <a:solidFill>
                  <a:srgbClr val="000000"/>
                </a:solidFill>
              </a:rPr>
              <a:t> </a:t>
            </a:r>
            <a:r>
              <a:rPr lang="el-GR" altLang="en-US" sz="2000" b="1" kern="0" dirty="0" err="1">
                <a:solidFill>
                  <a:srgbClr val="000000"/>
                </a:solidFill>
              </a:rPr>
              <a:t>εισητήρια</a:t>
            </a:r>
            <a:r>
              <a:rPr lang="en-US" altLang="en-US" sz="2000" b="1" kern="0" dirty="0">
                <a:solidFill>
                  <a:srgbClr val="000000"/>
                </a:solidFill>
              </a:rPr>
              <a:t>;</a:t>
            </a:r>
          </a:p>
          <a:p>
            <a:pPr marL="1257300" lvl="3" indent="-342000" fontAlgn="base">
              <a:spcBef>
                <a:spcPts val="0"/>
              </a:spcBef>
              <a:spcAft>
                <a:spcPct val="0"/>
              </a:spcAft>
              <a:buClr>
                <a:srgbClr val="FF4146"/>
              </a:buClr>
              <a:buSzPct val="75000"/>
              <a:buNone/>
              <a:defRPr/>
            </a:pPr>
            <a:r>
              <a:rPr lang="el-GR" altLang="en-US" kern="0" dirty="0" smtClean="0">
                <a:solidFill>
                  <a:srgbClr val="0033CC"/>
                </a:solidFill>
              </a:rPr>
              <a:t>Κέρδος </a:t>
            </a:r>
            <a:r>
              <a:rPr lang="en-US" altLang="en-US" kern="0" dirty="0">
                <a:solidFill>
                  <a:srgbClr val="0033CC"/>
                </a:solidFill>
              </a:rPr>
              <a:t>= </a:t>
            </a:r>
            <a:r>
              <a:rPr lang="el-GR" altLang="en-US" kern="0" dirty="0">
                <a:solidFill>
                  <a:srgbClr val="0033CC"/>
                </a:solidFill>
              </a:rPr>
              <a:t>Συνολικά </a:t>
            </a:r>
            <a:r>
              <a:rPr lang="el-GR" altLang="en-US" kern="0" dirty="0" smtClean="0">
                <a:solidFill>
                  <a:srgbClr val="0033CC"/>
                </a:solidFill>
              </a:rPr>
              <a:t>έσοδα- Συνολικό κόστος.</a:t>
            </a:r>
            <a:endParaRPr lang="en-US" altLang="en-US" kern="0" dirty="0">
              <a:solidFill>
                <a:srgbClr val="0033CC"/>
              </a:solidFill>
            </a:endParaRPr>
          </a:p>
          <a:p>
            <a:pPr marL="1257300" lvl="3" indent="-342000" fontAlgn="base">
              <a:spcBef>
                <a:spcPts val="0"/>
              </a:spcBef>
              <a:spcAft>
                <a:spcPct val="0"/>
              </a:spcAft>
              <a:buClr>
                <a:srgbClr val="FF4146"/>
              </a:buClr>
              <a:buSzPct val="75000"/>
              <a:buNone/>
              <a:defRPr/>
            </a:pPr>
            <a:r>
              <a:rPr lang="en-US" altLang="en-US" kern="0" dirty="0" smtClean="0">
                <a:solidFill>
                  <a:srgbClr val="0033CC"/>
                </a:solidFill>
              </a:rPr>
              <a:t>P </a:t>
            </a:r>
            <a:r>
              <a:rPr lang="en-US" altLang="en-US" kern="0" dirty="0">
                <a:solidFill>
                  <a:srgbClr val="0033CC"/>
                </a:solidFill>
              </a:rPr>
              <a:t>= $</a:t>
            </a:r>
            <a:r>
              <a:rPr lang="en-US" altLang="en-US" kern="0" dirty="0" smtClean="0">
                <a:solidFill>
                  <a:srgbClr val="0033CC"/>
                </a:solidFill>
              </a:rPr>
              <a:t>10</a:t>
            </a:r>
            <a:r>
              <a:rPr lang="el-GR" altLang="en-US" kern="0" dirty="0" smtClean="0">
                <a:solidFill>
                  <a:srgbClr val="0033CC"/>
                </a:solidFill>
              </a:rPr>
              <a:t> </a:t>
            </a:r>
            <a:r>
              <a:rPr lang="en-US" altLang="en-US" kern="0" dirty="0" smtClean="0">
                <a:solidFill>
                  <a:srgbClr val="0033CC"/>
                </a:solidFill>
              </a:rPr>
              <a:t>*</a:t>
            </a:r>
            <a:r>
              <a:rPr lang="el-GR" altLang="en-US" kern="0" dirty="0" smtClean="0">
                <a:solidFill>
                  <a:srgbClr val="0033CC"/>
                </a:solidFill>
              </a:rPr>
              <a:t> </a:t>
            </a:r>
            <a:r>
              <a:rPr lang="en-US" altLang="en-US" kern="0" dirty="0" smtClean="0">
                <a:solidFill>
                  <a:srgbClr val="0033CC"/>
                </a:solidFill>
              </a:rPr>
              <a:t>300,000</a:t>
            </a:r>
            <a:r>
              <a:rPr lang="el-GR" altLang="en-US" kern="0" dirty="0" smtClean="0">
                <a:solidFill>
                  <a:srgbClr val="0033CC"/>
                </a:solidFill>
              </a:rPr>
              <a:t>-</a:t>
            </a:r>
            <a:r>
              <a:rPr lang="en-US" altLang="en-US" kern="0" dirty="0" smtClean="0">
                <a:solidFill>
                  <a:srgbClr val="0033CC"/>
                </a:solidFill>
              </a:rPr>
              <a:t> </a:t>
            </a:r>
            <a:r>
              <a:rPr lang="en-US" altLang="en-US" kern="0" dirty="0">
                <a:solidFill>
                  <a:srgbClr val="0033CC"/>
                </a:solidFill>
              </a:rPr>
              <a:t>(1,000,000 + $</a:t>
            </a:r>
            <a:r>
              <a:rPr lang="en-US" altLang="en-US" kern="0" dirty="0" smtClean="0">
                <a:solidFill>
                  <a:srgbClr val="0033CC"/>
                </a:solidFill>
              </a:rPr>
              <a:t>6</a:t>
            </a:r>
            <a:r>
              <a:rPr lang="el-GR" altLang="en-US" kern="0" dirty="0" smtClean="0">
                <a:solidFill>
                  <a:srgbClr val="0033CC"/>
                </a:solidFill>
              </a:rPr>
              <a:t> </a:t>
            </a:r>
            <a:r>
              <a:rPr lang="en-US" altLang="en-US" kern="0" dirty="0" smtClean="0">
                <a:solidFill>
                  <a:srgbClr val="0033CC"/>
                </a:solidFill>
              </a:rPr>
              <a:t>*</a:t>
            </a:r>
            <a:r>
              <a:rPr lang="el-GR" altLang="en-US" kern="0" dirty="0" smtClean="0">
                <a:solidFill>
                  <a:srgbClr val="0033CC"/>
                </a:solidFill>
              </a:rPr>
              <a:t> </a:t>
            </a:r>
            <a:r>
              <a:rPr lang="en-US" altLang="en-US" kern="0" dirty="0" smtClean="0">
                <a:solidFill>
                  <a:srgbClr val="0033CC"/>
                </a:solidFill>
              </a:rPr>
              <a:t>300,000)</a:t>
            </a:r>
            <a:r>
              <a:rPr lang="el-GR" altLang="en-US" kern="0" dirty="0" smtClean="0">
                <a:solidFill>
                  <a:srgbClr val="0033CC"/>
                </a:solidFill>
              </a:rPr>
              <a:t>.</a:t>
            </a:r>
          </a:p>
          <a:p>
            <a:pPr marL="1257300" lvl="3" indent="-342000" fontAlgn="base">
              <a:spcBef>
                <a:spcPts val="0"/>
              </a:spcBef>
              <a:spcAft>
                <a:spcPts val="1000"/>
              </a:spcAft>
              <a:buClr>
                <a:srgbClr val="FF4146"/>
              </a:buClr>
              <a:buSzPct val="75000"/>
              <a:buNone/>
              <a:defRPr/>
            </a:pPr>
            <a:r>
              <a:rPr lang="en-US" altLang="en-US" kern="0" dirty="0" smtClean="0">
                <a:solidFill>
                  <a:srgbClr val="0033CC"/>
                </a:solidFill>
              </a:rPr>
              <a:t>P </a:t>
            </a:r>
            <a:r>
              <a:rPr lang="en-US" altLang="en-US" kern="0" dirty="0">
                <a:solidFill>
                  <a:srgbClr val="0033CC"/>
                </a:solidFill>
              </a:rPr>
              <a:t>= </a:t>
            </a:r>
            <a:r>
              <a:rPr lang="en-US" altLang="en-US" b="1" kern="0" dirty="0">
                <a:solidFill>
                  <a:srgbClr val="0033CC"/>
                </a:solidFill>
              </a:rPr>
              <a:t>$</a:t>
            </a:r>
            <a:r>
              <a:rPr lang="en-US" altLang="en-US" b="1" kern="0" dirty="0" smtClean="0">
                <a:solidFill>
                  <a:srgbClr val="0033CC"/>
                </a:solidFill>
              </a:rPr>
              <a:t>200,000</a:t>
            </a:r>
            <a:r>
              <a:rPr lang="el-GR" altLang="en-US" b="1" kern="0" dirty="0" smtClean="0">
                <a:solidFill>
                  <a:srgbClr val="0033CC"/>
                </a:solidFill>
              </a:rPr>
              <a:t>.</a:t>
            </a:r>
            <a:endParaRPr lang="en-US" altLang="en-US" b="1" kern="0" dirty="0">
              <a:solidFill>
                <a:srgbClr val="0033CC"/>
              </a:solidFill>
            </a:endParaRPr>
          </a:p>
          <a:p>
            <a:pPr marL="342000" lvl="0" fontAlgn="base">
              <a:spcBef>
                <a:spcPts val="0"/>
              </a:spcBef>
              <a:spcAft>
                <a:spcPts val="300"/>
              </a:spcAft>
              <a:buClr>
                <a:srgbClr val="C00000"/>
              </a:buClr>
              <a:buSzPct val="100000"/>
              <a:buFont typeface="Arial" panose="020B0604020202020204" pitchFamily="34" charset="0"/>
              <a:buChar char="●"/>
              <a:defRPr/>
            </a:pPr>
            <a:r>
              <a:rPr lang="el-GR" altLang="en-US" sz="2000" b="1" kern="0" dirty="0">
                <a:solidFill>
                  <a:srgbClr val="000000"/>
                </a:solidFill>
              </a:rPr>
              <a:t>Εάν η τιμή </a:t>
            </a:r>
            <a:r>
              <a:rPr lang="el-GR" altLang="en-US" sz="2000" b="1" kern="0" dirty="0" err="1">
                <a:solidFill>
                  <a:srgbClr val="000000"/>
                </a:solidFill>
              </a:rPr>
              <a:t>εισητηρίου</a:t>
            </a:r>
            <a:r>
              <a:rPr lang="el-GR" altLang="en-US" sz="2000" b="1" kern="0" dirty="0">
                <a:solidFill>
                  <a:srgbClr val="000000"/>
                </a:solidFill>
              </a:rPr>
              <a:t> είναι κατά μέσο όρο </a:t>
            </a:r>
            <a:r>
              <a:rPr lang="el-GR" altLang="en-US" sz="2000" b="1" kern="0" dirty="0">
                <a:solidFill>
                  <a:srgbClr val="C00000"/>
                </a:solidFill>
              </a:rPr>
              <a:t>μόνον </a:t>
            </a:r>
            <a:r>
              <a:rPr lang="en-US" altLang="en-US" sz="2000" b="1" kern="0" dirty="0">
                <a:solidFill>
                  <a:srgbClr val="C00000"/>
                </a:solidFill>
              </a:rPr>
              <a:t>$</a:t>
            </a:r>
            <a:r>
              <a:rPr lang="el-GR" altLang="en-US" sz="2000" b="1" kern="0" dirty="0" smtClean="0">
                <a:solidFill>
                  <a:srgbClr val="C00000"/>
                </a:solidFill>
              </a:rPr>
              <a:t>8 + </a:t>
            </a:r>
            <a:r>
              <a:rPr lang="en-US" altLang="en-US" sz="2000" b="1" kern="0" dirty="0" smtClean="0">
                <a:solidFill>
                  <a:srgbClr val="C00000"/>
                </a:solidFill>
              </a:rPr>
              <a:t>$</a:t>
            </a:r>
            <a:r>
              <a:rPr lang="el-GR" altLang="en-US" sz="2000" b="1" kern="0" dirty="0">
                <a:solidFill>
                  <a:srgbClr val="C00000"/>
                </a:solidFill>
              </a:rPr>
              <a:t>0</a:t>
            </a:r>
            <a:r>
              <a:rPr lang="en-US" altLang="en-US" sz="2000" b="1" kern="0" dirty="0" smtClean="0">
                <a:solidFill>
                  <a:srgbClr val="C00000"/>
                </a:solidFill>
              </a:rPr>
              <a:t>.50</a:t>
            </a:r>
            <a:r>
              <a:rPr lang="el-GR" altLang="en-US" sz="2000" b="1" kern="0" dirty="0" smtClean="0">
                <a:solidFill>
                  <a:srgbClr val="C00000"/>
                </a:solidFill>
              </a:rPr>
              <a:t> </a:t>
            </a:r>
            <a:r>
              <a:rPr lang="en-US" altLang="en-US" sz="2000" b="1" kern="0" dirty="0" smtClean="0">
                <a:solidFill>
                  <a:srgbClr val="C00000"/>
                </a:solidFill>
              </a:rPr>
              <a:t>/</a:t>
            </a:r>
            <a:r>
              <a:rPr lang="el-GR" altLang="en-US" sz="2000" b="1" kern="0" dirty="0" smtClean="0">
                <a:solidFill>
                  <a:srgbClr val="C00000"/>
                </a:solidFill>
              </a:rPr>
              <a:t> άτομο</a:t>
            </a:r>
            <a:r>
              <a:rPr lang="en-US" altLang="en-US" sz="2000" b="1" kern="0" dirty="0">
                <a:solidFill>
                  <a:srgbClr val="000000"/>
                </a:solidFill>
              </a:rPr>
              <a:t>, </a:t>
            </a:r>
            <a:r>
              <a:rPr lang="el-GR" altLang="en-US" sz="2000" b="1" kern="0" dirty="0">
                <a:solidFill>
                  <a:srgbClr val="000000"/>
                </a:solidFill>
              </a:rPr>
              <a:t>ποιά η ποσότητα </a:t>
            </a:r>
            <a:r>
              <a:rPr lang="en-US" altLang="en-US" sz="2000" b="1" kern="0" dirty="0">
                <a:solidFill>
                  <a:srgbClr val="000000"/>
                </a:solidFill>
              </a:rPr>
              <a:t>Q</a:t>
            </a:r>
            <a:r>
              <a:rPr lang="el-GR" altLang="en-US" sz="2000" b="1" kern="0" dirty="0">
                <a:solidFill>
                  <a:srgbClr val="000000"/>
                </a:solidFill>
              </a:rPr>
              <a:t> του νεκρού σημείου</a:t>
            </a:r>
            <a:r>
              <a:rPr lang="en-US" altLang="en-US" sz="2000" b="1" kern="0" dirty="0">
                <a:solidFill>
                  <a:srgbClr val="000000"/>
                </a:solidFill>
              </a:rPr>
              <a:t>? (</a:t>
            </a:r>
            <a:r>
              <a:rPr lang="el-GR" altLang="en-US" sz="2000" b="1" kern="0" dirty="0">
                <a:solidFill>
                  <a:srgbClr val="000000"/>
                </a:solidFill>
              </a:rPr>
              <a:t>ανάλυση ευαισθησίας</a:t>
            </a:r>
            <a:r>
              <a:rPr lang="en-US" altLang="en-US" sz="2000" b="1" kern="0" dirty="0" smtClean="0">
                <a:solidFill>
                  <a:srgbClr val="000000"/>
                </a:solidFill>
              </a:rPr>
              <a:t>)</a:t>
            </a:r>
            <a:r>
              <a:rPr lang="el-GR" altLang="en-US" sz="2000" b="1" kern="0" dirty="0" smtClean="0">
                <a:solidFill>
                  <a:srgbClr val="000000"/>
                </a:solidFill>
              </a:rPr>
              <a:t>.</a:t>
            </a:r>
          </a:p>
          <a:p>
            <a:pPr marL="1257300" lvl="3" indent="-342000" fontAlgn="base">
              <a:spcBef>
                <a:spcPts val="0"/>
              </a:spcBef>
              <a:spcAft>
                <a:spcPct val="0"/>
              </a:spcAft>
              <a:buClr>
                <a:srgbClr val="FF4146"/>
              </a:buClr>
              <a:buSzPct val="75000"/>
              <a:buNone/>
              <a:defRPr/>
            </a:pPr>
            <a:r>
              <a:rPr lang="en-US" altLang="en-US" kern="0" dirty="0" smtClean="0">
                <a:solidFill>
                  <a:srgbClr val="0033CC"/>
                </a:solidFill>
              </a:rPr>
              <a:t>($</a:t>
            </a:r>
            <a:r>
              <a:rPr lang="en-US" altLang="en-US" kern="0" dirty="0">
                <a:solidFill>
                  <a:srgbClr val="0033CC"/>
                </a:solidFill>
              </a:rPr>
              <a:t>8.50)Q = </a:t>
            </a:r>
            <a:r>
              <a:rPr lang="en-US" altLang="en-US" kern="0" dirty="0" smtClean="0">
                <a:solidFill>
                  <a:srgbClr val="0033CC"/>
                </a:solidFill>
              </a:rPr>
              <a:t>1,000,000- </a:t>
            </a:r>
            <a:r>
              <a:rPr lang="en-US" altLang="en-US" kern="0" dirty="0">
                <a:solidFill>
                  <a:srgbClr val="0033CC"/>
                </a:solidFill>
              </a:rPr>
              <a:t>$</a:t>
            </a:r>
            <a:r>
              <a:rPr lang="en-US" altLang="en-US" kern="0" dirty="0" smtClean="0">
                <a:solidFill>
                  <a:srgbClr val="0033CC"/>
                </a:solidFill>
              </a:rPr>
              <a:t>6</a:t>
            </a:r>
            <a:r>
              <a:rPr lang="el-GR" altLang="en-US" kern="0" dirty="0" smtClean="0">
                <a:solidFill>
                  <a:srgbClr val="0033CC"/>
                </a:solidFill>
              </a:rPr>
              <a:t> </a:t>
            </a:r>
            <a:r>
              <a:rPr lang="en-US" altLang="en-US" kern="0" dirty="0" smtClean="0">
                <a:solidFill>
                  <a:srgbClr val="0033CC"/>
                </a:solidFill>
              </a:rPr>
              <a:t>*</a:t>
            </a:r>
            <a:r>
              <a:rPr lang="el-GR" altLang="en-US" kern="0" dirty="0" smtClean="0">
                <a:solidFill>
                  <a:srgbClr val="0033CC"/>
                </a:solidFill>
              </a:rPr>
              <a:t> </a:t>
            </a:r>
            <a:r>
              <a:rPr lang="en-US" altLang="en-US" kern="0" dirty="0" smtClean="0">
                <a:solidFill>
                  <a:srgbClr val="0033CC"/>
                </a:solidFill>
              </a:rPr>
              <a:t>Q</a:t>
            </a:r>
            <a:r>
              <a:rPr lang="el-GR" altLang="en-US" kern="0" dirty="0" smtClean="0">
                <a:solidFill>
                  <a:srgbClr val="0033CC"/>
                </a:solidFill>
              </a:rPr>
              <a:t>.</a:t>
            </a:r>
          </a:p>
          <a:p>
            <a:pPr marL="1257300" lvl="3" indent="-342000" fontAlgn="base">
              <a:spcBef>
                <a:spcPts val="0"/>
              </a:spcBef>
              <a:spcAft>
                <a:spcPct val="0"/>
              </a:spcAft>
              <a:buClr>
                <a:srgbClr val="FF4146"/>
              </a:buClr>
              <a:buSzPct val="75000"/>
              <a:buNone/>
              <a:defRPr/>
            </a:pPr>
            <a:r>
              <a:rPr lang="en-US" altLang="en-US" kern="0" dirty="0" smtClean="0">
                <a:solidFill>
                  <a:srgbClr val="0033CC"/>
                </a:solidFill>
              </a:rPr>
              <a:t>Q </a:t>
            </a:r>
            <a:r>
              <a:rPr lang="en-US" altLang="en-US" kern="0" dirty="0">
                <a:solidFill>
                  <a:srgbClr val="0033CC"/>
                </a:solidFill>
              </a:rPr>
              <a:t>= </a:t>
            </a:r>
            <a:r>
              <a:rPr lang="en-US" altLang="en-US" b="1" kern="0" dirty="0">
                <a:solidFill>
                  <a:srgbClr val="0033CC"/>
                </a:solidFill>
              </a:rPr>
              <a:t>400,000 </a:t>
            </a:r>
            <a:r>
              <a:rPr lang="el-GR" altLang="en-US" b="1" kern="0" dirty="0">
                <a:solidFill>
                  <a:srgbClr val="0033CC"/>
                </a:solidFill>
              </a:rPr>
              <a:t>άτομα </a:t>
            </a:r>
            <a:r>
              <a:rPr lang="en-US" altLang="en-US" b="1" kern="0" dirty="0">
                <a:solidFill>
                  <a:srgbClr val="0033CC"/>
                </a:solidFill>
              </a:rPr>
              <a:t>(67% </a:t>
            </a:r>
            <a:r>
              <a:rPr lang="el-GR" altLang="en-US" b="1" kern="0" dirty="0">
                <a:solidFill>
                  <a:srgbClr val="0033CC"/>
                </a:solidFill>
              </a:rPr>
              <a:t>χωρητικότητα</a:t>
            </a:r>
            <a:r>
              <a:rPr lang="en-US" altLang="en-US" b="1" kern="0" dirty="0" smtClean="0">
                <a:solidFill>
                  <a:srgbClr val="0033CC"/>
                </a:solidFill>
              </a:rPr>
              <a:t>)</a:t>
            </a:r>
            <a:r>
              <a:rPr lang="el-GR" altLang="en-US" b="1" kern="0" dirty="0" smtClean="0">
                <a:solidFill>
                  <a:srgbClr val="0033CC"/>
                </a:solidFill>
              </a:rPr>
              <a:t>.</a:t>
            </a:r>
            <a:endParaRPr lang="en-US" altLang="en-US" b="1" kern="0" dirty="0">
              <a:solidFill>
                <a:srgbClr val="0033CC"/>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14</a:t>
            </a:fld>
            <a:endParaRPr lang="el-GR" sz="1400" dirty="0">
              <a:solidFill>
                <a:schemeClr val="tx1"/>
              </a:solidFill>
            </a:endParaRPr>
          </a:p>
        </p:txBody>
      </p:sp>
    </p:spTree>
    <p:extLst>
      <p:ext uri="{BB962C8B-B14F-4D97-AF65-F5344CB8AC3E}">
        <p14:creationId xmlns:p14="http://schemas.microsoft.com/office/powerpoint/2010/main" val="292708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a:t>Παράγοντες που </a:t>
            </a:r>
            <a:r>
              <a:rPr lang="el-GR" altLang="en-US" b="1" dirty="0" smtClean="0"/>
              <a:t>επηρεάζουν </a:t>
            </a:r>
            <a:r>
              <a:rPr lang="el-GR" altLang="en-US" b="1" dirty="0"/>
              <a:t>το </a:t>
            </a:r>
            <a:r>
              <a:rPr lang="el-GR" altLang="en-US" b="1" dirty="0" smtClean="0"/>
              <a:t>σχεδιασμό </a:t>
            </a:r>
            <a:r>
              <a:rPr lang="el-GR" altLang="en-US" b="1" dirty="0"/>
              <a:t>π</a:t>
            </a:r>
            <a:r>
              <a:rPr lang="el-GR" altLang="en-US" b="1" dirty="0" smtClean="0"/>
              <a:t>ροϊόντων</a:t>
            </a:r>
            <a:endParaRPr lang="el-GR" b="1" dirty="0"/>
          </a:p>
        </p:txBody>
      </p:sp>
      <p:sp>
        <p:nvSpPr>
          <p:cNvPr id="6" name="Θέση περιεχομένου 1"/>
          <p:cNvSpPr>
            <a:spLocks noGrp="1"/>
          </p:cNvSpPr>
          <p:nvPr>
            <p:ph sz="half" idx="1"/>
          </p:nvPr>
        </p:nvSpPr>
        <p:spPr>
          <a:xfrm>
            <a:off x="323528" y="1556792"/>
            <a:ext cx="4392488" cy="4853136"/>
          </a:xfrm>
        </p:spPr>
        <p:txBody>
          <a:bodyPr>
            <a:noAutofit/>
          </a:bodyPr>
          <a:lstStyle/>
          <a:p>
            <a:pPr lvl="0" fontAlgn="base">
              <a:spcBef>
                <a:spcPts val="0"/>
              </a:spcBef>
              <a:spcAft>
                <a:spcPts val="200"/>
              </a:spcAft>
              <a:buClr>
                <a:srgbClr val="C00000"/>
              </a:buClr>
              <a:buSzPct val="100000"/>
              <a:buFont typeface="Arial" panose="020B0604020202020204" pitchFamily="34" charset="0"/>
              <a:buChar char="●"/>
            </a:pPr>
            <a:r>
              <a:rPr lang="el-GR" altLang="en-US" sz="2400" kern="0" dirty="0"/>
              <a:t>Σχεδιασμός για </a:t>
            </a:r>
            <a:r>
              <a:rPr lang="el-GR" altLang="en-US" sz="2400" kern="0" dirty="0" smtClean="0"/>
              <a:t>Παραγωγή / Κατασκευή </a:t>
            </a:r>
            <a:r>
              <a:rPr lang="el-GR" altLang="en-US" sz="2400" kern="0" dirty="0"/>
              <a:t>(</a:t>
            </a:r>
            <a:r>
              <a:rPr lang="en-US" altLang="en-US" sz="2400" b="1" kern="0" dirty="0"/>
              <a:t>D</a:t>
            </a:r>
            <a:r>
              <a:rPr lang="en-US" altLang="en-US" sz="2400" kern="0" dirty="0"/>
              <a:t>esign </a:t>
            </a:r>
            <a:r>
              <a:rPr lang="en-US" altLang="en-US" sz="2400" b="1" kern="0" dirty="0"/>
              <a:t>f</a:t>
            </a:r>
            <a:r>
              <a:rPr lang="en-US" altLang="en-US" sz="2400" kern="0" dirty="0"/>
              <a:t>or </a:t>
            </a:r>
            <a:r>
              <a:rPr lang="en-US" altLang="en-US" sz="2400" b="1" kern="0" dirty="0"/>
              <a:t>M</a:t>
            </a:r>
            <a:r>
              <a:rPr lang="en-US" altLang="en-US" sz="2400" kern="0" dirty="0"/>
              <a:t>anufacturing – DFM</a:t>
            </a:r>
            <a:r>
              <a:rPr lang="el-GR" altLang="en-US" sz="2400" kern="0" dirty="0"/>
              <a:t>).</a:t>
            </a:r>
            <a:endParaRPr lang="en-US" altLang="en-US" sz="2400" kern="0" dirty="0"/>
          </a:p>
          <a:p>
            <a:pPr lvl="0" fontAlgn="base">
              <a:spcBef>
                <a:spcPts val="0"/>
              </a:spcBef>
              <a:buClr>
                <a:srgbClr val="C00000"/>
              </a:buClr>
              <a:buSzPct val="100000"/>
              <a:buFont typeface="Arial" panose="020B0604020202020204" pitchFamily="34" charset="0"/>
              <a:buChar char="●"/>
            </a:pPr>
            <a:r>
              <a:rPr lang="el-GR" altLang="en-US" sz="2400" kern="0" dirty="0"/>
              <a:t>Οδηγίες για παραγωγή ενός προϊόντος εύκολα και επικερδώς.</a:t>
            </a:r>
            <a:endParaRPr lang="en-US" altLang="en-US" sz="2400" kern="0" dirty="0"/>
          </a:p>
          <a:p>
            <a:pPr lvl="1" indent="-342000" fontAlgn="base">
              <a:spcBef>
                <a:spcPts val="0"/>
              </a:spcBef>
              <a:buClr>
                <a:srgbClr val="00CC99"/>
              </a:buClr>
              <a:buFont typeface="Arial" panose="020B0604020202020204" pitchFamily="34" charset="0"/>
              <a:buChar char="●"/>
            </a:pPr>
            <a:r>
              <a:rPr lang="el-GR" altLang="en-US" sz="2200" kern="0" dirty="0">
                <a:solidFill>
                  <a:srgbClr val="000000"/>
                </a:solidFill>
              </a:rPr>
              <a:t>Απλοποίηση</a:t>
            </a:r>
            <a:r>
              <a:rPr lang="en-US" altLang="en-US" sz="2200" kern="0" dirty="0">
                <a:solidFill>
                  <a:srgbClr val="000000"/>
                </a:solidFill>
              </a:rPr>
              <a:t> – </a:t>
            </a:r>
            <a:r>
              <a:rPr lang="el-GR" altLang="en-US" sz="2200" kern="0" dirty="0">
                <a:solidFill>
                  <a:srgbClr val="000000"/>
                </a:solidFill>
              </a:rPr>
              <a:t>Ελαχιστοποίηση εξαρτημάτων.</a:t>
            </a:r>
            <a:endParaRPr lang="en-US" altLang="en-US" sz="2200" kern="0" dirty="0">
              <a:solidFill>
                <a:srgbClr val="000000"/>
              </a:solidFill>
            </a:endParaRPr>
          </a:p>
          <a:p>
            <a:pPr lvl="1" indent="-342000" fontAlgn="base">
              <a:spcBef>
                <a:spcPts val="0"/>
              </a:spcBef>
              <a:buClr>
                <a:srgbClr val="00CC99"/>
              </a:buClr>
              <a:buFont typeface="Arial" panose="020B0604020202020204" pitchFamily="34" charset="0"/>
              <a:buChar char="●"/>
            </a:pPr>
            <a:r>
              <a:rPr lang="el-GR" altLang="en-US" sz="2200" kern="0" dirty="0">
                <a:solidFill>
                  <a:srgbClr val="000000"/>
                </a:solidFill>
              </a:rPr>
              <a:t>Τυποποίηση.</a:t>
            </a:r>
            <a:endParaRPr lang="en-US" altLang="en-US" sz="2200" kern="0" dirty="0">
              <a:solidFill>
                <a:srgbClr val="000000"/>
              </a:solidFill>
            </a:endParaRPr>
          </a:p>
          <a:p>
            <a:pPr lvl="2" indent="-342000" fontAlgn="base">
              <a:spcBef>
                <a:spcPts val="0"/>
              </a:spcBef>
              <a:buClr>
                <a:srgbClr val="CC9900"/>
              </a:buClr>
              <a:buFontTx/>
              <a:buChar char="»"/>
            </a:pPr>
            <a:r>
              <a:rPr lang="el-GR" altLang="en-US" kern="0" dirty="0" smtClean="0">
                <a:solidFill>
                  <a:srgbClr val="000000"/>
                </a:solidFill>
              </a:rPr>
              <a:t>Σχεδιασμός </a:t>
            </a:r>
            <a:r>
              <a:rPr lang="el-GR" altLang="en-US" kern="0" dirty="0">
                <a:solidFill>
                  <a:srgbClr val="000000"/>
                </a:solidFill>
              </a:rPr>
              <a:t>εξαρτημάτων για πολλαπλές εφαρμογές</a:t>
            </a:r>
            <a:r>
              <a:rPr lang="el-GR" altLang="en-US" kern="0" dirty="0" smtClean="0">
                <a:solidFill>
                  <a:srgbClr val="000000"/>
                </a:solidFill>
              </a:rPr>
              <a:t>.</a:t>
            </a:r>
            <a:endParaRPr lang="en-US" altLang="en-US" kern="0" dirty="0">
              <a:solidFill>
                <a:srgbClr val="000000"/>
              </a:solidFill>
            </a:endParaRPr>
          </a:p>
          <a:p>
            <a:pPr lvl="1" indent="-342000" fontAlgn="base">
              <a:spcBef>
                <a:spcPts val="0"/>
              </a:spcBef>
              <a:buClr>
                <a:srgbClr val="00CC99"/>
              </a:buClr>
              <a:buFont typeface="Arial" panose="020B0604020202020204" pitchFamily="34" charset="0"/>
              <a:buChar char="●"/>
            </a:pPr>
            <a:r>
              <a:rPr lang="el-GR" altLang="en-US" sz="2200" kern="0" dirty="0">
                <a:solidFill>
                  <a:srgbClr val="000000"/>
                </a:solidFill>
              </a:rPr>
              <a:t>Σπονδυλωτή σχεδίαση.</a:t>
            </a:r>
            <a:endParaRPr lang="en-US" altLang="en-US" sz="2200" kern="0" dirty="0">
              <a:solidFill>
                <a:srgbClr val="000000"/>
              </a:solidFill>
            </a:endParaRPr>
          </a:p>
          <a:p>
            <a:pPr lvl="1" indent="-342000" fontAlgn="base">
              <a:spcBef>
                <a:spcPts val="0"/>
              </a:spcBef>
              <a:buClr>
                <a:srgbClr val="00CC99"/>
              </a:buClr>
              <a:buFont typeface="Arial" panose="020B0604020202020204" pitchFamily="34" charset="0"/>
              <a:buChar char="●"/>
            </a:pPr>
            <a:r>
              <a:rPr lang="el-GR" altLang="en-US" sz="2200" kern="0" dirty="0">
                <a:solidFill>
                  <a:srgbClr val="000000"/>
                </a:solidFill>
              </a:rPr>
              <a:t>Απλούστευση διεργασιών</a:t>
            </a:r>
            <a:r>
              <a:rPr lang="el-GR" altLang="en-US" sz="2200" kern="0" dirty="0" smtClean="0">
                <a:solidFill>
                  <a:srgbClr val="000000"/>
                </a:solidFill>
              </a:rPr>
              <a:t>.</a:t>
            </a:r>
            <a:endParaRPr lang="en-US" altLang="en-US" sz="2200" kern="0" dirty="0">
              <a:solidFill>
                <a:srgbClr val="000000"/>
              </a:solidFill>
            </a:endParaRPr>
          </a:p>
        </p:txBody>
      </p:sp>
      <p:pic>
        <p:nvPicPr>
          <p:cNvPr id="8" name="Θέση περιεχομένου 2" descr="Εικόνα με ενδεικτικές οδηγίες συναρμολόγησης ενός προϊόντο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2708920"/>
            <a:ext cx="4038875" cy="2473927"/>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15</a:t>
            </a:fld>
            <a:endParaRPr lang="el-GR" sz="1400" dirty="0">
              <a:solidFill>
                <a:schemeClr val="tx1"/>
              </a:solidFill>
            </a:endParaRPr>
          </a:p>
        </p:txBody>
      </p:sp>
    </p:spTree>
    <p:extLst>
      <p:ext uri="{BB962C8B-B14F-4D97-AF65-F5344CB8AC3E}">
        <p14:creationId xmlns:p14="http://schemas.microsoft.com/office/powerpoint/2010/main" val="71791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Autofit/>
          </a:bodyPr>
          <a:lstStyle/>
          <a:p>
            <a:r>
              <a:rPr lang="el-GR" altLang="en-US" b="1" dirty="0"/>
              <a:t>Παράγοντες στον </a:t>
            </a:r>
            <a:r>
              <a:rPr lang="el-GR" altLang="en-US" b="1" dirty="0" smtClean="0"/>
              <a:t>κύκλο </a:t>
            </a:r>
            <a:r>
              <a:rPr lang="el-GR" altLang="en-US" b="1" dirty="0"/>
              <a:t>ζ</a:t>
            </a:r>
            <a:r>
              <a:rPr lang="el-GR" altLang="en-US" b="1" dirty="0" smtClean="0"/>
              <a:t>ωής </a:t>
            </a:r>
            <a:r>
              <a:rPr lang="el-GR" altLang="en-US" b="1" dirty="0"/>
              <a:t>π</a:t>
            </a:r>
            <a:r>
              <a:rPr lang="el-GR" altLang="en-US" b="1" dirty="0" smtClean="0"/>
              <a:t>ροϊόντος</a:t>
            </a:r>
            <a:endParaRPr lang="el-GR" b="1" dirty="0"/>
          </a:p>
        </p:txBody>
      </p:sp>
      <p:sp>
        <p:nvSpPr>
          <p:cNvPr id="7" name="Θέση περιεχομένου 1"/>
          <p:cNvSpPr>
            <a:spLocks noGrp="1"/>
          </p:cNvSpPr>
          <p:nvPr>
            <p:ph sz="half" idx="1"/>
          </p:nvPr>
        </p:nvSpPr>
        <p:spPr/>
        <p:txBody>
          <a:bodyPr>
            <a:normAutofit/>
          </a:bodyPr>
          <a:lstStyle/>
          <a:p>
            <a:pPr lvl="0" fontAlgn="base">
              <a:spcBef>
                <a:spcPts val="0"/>
              </a:spcBef>
              <a:spcAft>
                <a:spcPct val="0"/>
              </a:spcAft>
              <a:buClr>
                <a:srgbClr val="C00000"/>
              </a:buClr>
              <a:buSzPct val="100000"/>
              <a:buFont typeface="Arial" panose="020B0604020202020204" pitchFamily="34" charset="0"/>
              <a:buChar char="●"/>
            </a:pPr>
            <a:r>
              <a:rPr lang="el-GR" altLang="en-US" sz="2200" kern="0" dirty="0">
                <a:solidFill>
                  <a:srgbClr val="000000"/>
                </a:solidFill>
              </a:rPr>
              <a:t>Κύκλος ζωής προϊόντος </a:t>
            </a:r>
            <a:r>
              <a:rPr lang="en-US" altLang="en-US" sz="2200" kern="0" dirty="0">
                <a:solidFill>
                  <a:srgbClr val="000000"/>
                </a:solidFill>
              </a:rPr>
              <a:t>– </a:t>
            </a:r>
            <a:r>
              <a:rPr lang="el-GR" altLang="en-US" sz="2200" kern="0" dirty="0">
                <a:solidFill>
                  <a:srgbClr val="000000"/>
                </a:solidFill>
              </a:rPr>
              <a:t>αλληλουχία αλλαγών στη ζήτηση του </a:t>
            </a:r>
            <a:r>
              <a:rPr lang="el-GR" altLang="en-US" sz="2200" kern="0" dirty="0" smtClean="0">
                <a:solidFill>
                  <a:srgbClr val="000000"/>
                </a:solidFill>
              </a:rPr>
              <a:t>προϊόντος.</a:t>
            </a:r>
            <a:endParaRPr lang="en-US" altLang="en-US" sz="2200" kern="0" dirty="0">
              <a:solidFill>
                <a:srgbClr val="000000"/>
              </a:solidFill>
            </a:endParaRPr>
          </a:p>
          <a:p>
            <a:pPr lvl="0" fontAlgn="base">
              <a:spcBef>
                <a:spcPts val="0"/>
              </a:spcBef>
              <a:spcAft>
                <a:spcPct val="0"/>
              </a:spcAft>
              <a:buClr>
                <a:srgbClr val="C00000"/>
              </a:buClr>
              <a:buSzPct val="100000"/>
              <a:buFont typeface="Arial" panose="020B0604020202020204" pitchFamily="34" charset="0"/>
              <a:buChar char="●"/>
            </a:pPr>
            <a:r>
              <a:rPr lang="el-GR" altLang="en-US" sz="2200" kern="0" dirty="0">
                <a:solidFill>
                  <a:srgbClr val="000000"/>
                </a:solidFill>
              </a:rPr>
              <a:t>Στάδια </a:t>
            </a:r>
            <a:r>
              <a:rPr lang="el-GR" altLang="en-US" sz="2200" kern="0" dirty="0" smtClean="0">
                <a:solidFill>
                  <a:srgbClr val="000000"/>
                </a:solidFill>
              </a:rPr>
              <a:t>κύκλου ζωής προϊόντος.</a:t>
            </a:r>
            <a:endParaRPr lang="en-US" altLang="en-US" sz="2200" kern="0" dirty="0">
              <a:solidFill>
                <a:srgbClr val="000000"/>
              </a:solidFill>
            </a:endParaRPr>
          </a:p>
          <a:p>
            <a:pPr lvl="2" indent="-342000" fontAlgn="base">
              <a:spcBef>
                <a:spcPts val="0"/>
              </a:spcBef>
              <a:spcAft>
                <a:spcPct val="0"/>
              </a:spcAft>
              <a:buClr>
                <a:srgbClr val="00CC99"/>
              </a:buClr>
              <a:buFont typeface="Arial" panose="020B0604020202020204" pitchFamily="34" charset="0"/>
              <a:buChar char="●"/>
            </a:pPr>
            <a:r>
              <a:rPr lang="el-GR" altLang="en-US" kern="0" dirty="0" smtClean="0">
                <a:solidFill>
                  <a:srgbClr val="000000"/>
                </a:solidFill>
              </a:rPr>
              <a:t>Εισαγωγή.</a:t>
            </a:r>
            <a:endParaRPr lang="en-US" altLang="en-US" kern="0" dirty="0">
              <a:solidFill>
                <a:srgbClr val="000000"/>
              </a:solidFill>
            </a:endParaRPr>
          </a:p>
          <a:p>
            <a:pPr lvl="2" indent="-342000" fontAlgn="base">
              <a:spcBef>
                <a:spcPts val="0"/>
              </a:spcBef>
              <a:spcAft>
                <a:spcPct val="0"/>
              </a:spcAft>
              <a:buClr>
                <a:srgbClr val="00CC99"/>
              </a:buClr>
              <a:buFont typeface="Arial" panose="020B0604020202020204" pitchFamily="34" charset="0"/>
              <a:buChar char="●"/>
            </a:pPr>
            <a:r>
              <a:rPr lang="el-GR" altLang="en-US" kern="0" dirty="0" smtClean="0">
                <a:solidFill>
                  <a:srgbClr val="000000"/>
                </a:solidFill>
              </a:rPr>
              <a:t>Ανάπτυξη.</a:t>
            </a:r>
            <a:endParaRPr lang="en-US" altLang="en-US" kern="0" dirty="0">
              <a:solidFill>
                <a:srgbClr val="000000"/>
              </a:solidFill>
            </a:endParaRPr>
          </a:p>
          <a:p>
            <a:pPr lvl="2" indent="-342000" fontAlgn="base">
              <a:spcBef>
                <a:spcPts val="0"/>
              </a:spcBef>
              <a:spcAft>
                <a:spcPct val="0"/>
              </a:spcAft>
              <a:buClr>
                <a:srgbClr val="00CC99"/>
              </a:buClr>
              <a:buFont typeface="Arial" panose="020B0604020202020204" pitchFamily="34" charset="0"/>
              <a:buChar char="●"/>
            </a:pPr>
            <a:r>
              <a:rPr lang="el-GR" altLang="en-US" kern="0" dirty="0" smtClean="0">
                <a:solidFill>
                  <a:srgbClr val="000000"/>
                </a:solidFill>
              </a:rPr>
              <a:t>Ωρίμανση.</a:t>
            </a:r>
            <a:endParaRPr lang="en-US" altLang="en-US" kern="0" dirty="0">
              <a:solidFill>
                <a:srgbClr val="000000"/>
              </a:solidFill>
            </a:endParaRPr>
          </a:p>
          <a:p>
            <a:pPr lvl="2" indent="-342000" fontAlgn="base">
              <a:spcBef>
                <a:spcPts val="0"/>
              </a:spcBef>
              <a:spcAft>
                <a:spcPct val="0"/>
              </a:spcAft>
              <a:buClr>
                <a:srgbClr val="00CC99"/>
              </a:buClr>
              <a:buFont typeface="Arial" panose="020B0604020202020204" pitchFamily="34" charset="0"/>
              <a:buChar char="●"/>
            </a:pPr>
            <a:r>
              <a:rPr lang="el-GR" altLang="en-US" kern="0" dirty="0" smtClean="0">
                <a:solidFill>
                  <a:srgbClr val="000000"/>
                </a:solidFill>
              </a:rPr>
              <a:t>Παρακμή.</a:t>
            </a:r>
            <a:endParaRPr lang="en-US" altLang="en-US" kern="0" dirty="0">
              <a:solidFill>
                <a:srgbClr val="000000"/>
              </a:solidFill>
            </a:endParaRPr>
          </a:p>
          <a:p>
            <a:pPr lvl="0" fontAlgn="base">
              <a:spcBef>
                <a:spcPts val="0"/>
              </a:spcBef>
              <a:spcAft>
                <a:spcPct val="0"/>
              </a:spcAft>
              <a:buClr>
                <a:srgbClr val="C00000"/>
              </a:buClr>
              <a:buSzPct val="100000"/>
              <a:buFont typeface="Arial" panose="020B0604020202020204" pitchFamily="34" charset="0"/>
              <a:buChar char="●"/>
            </a:pPr>
            <a:r>
              <a:rPr lang="el-GR" altLang="en-US" sz="2200" kern="0" dirty="0">
                <a:solidFill>
                  <a:srgbClr val="000000"/>
                </a:solidFill>
              </a:rPr>
              <a:t>Οι εγκαταστάσεις </a:t>
            </a:r>
            <a:r>
              <a:rPr lang="el-GR" altLang="en-US" sz="2200" kern="0" dirty="0" smtClean="0">
                <a:solidFill>
                  <a:srgbClr val="000000"/>
                </a:solidFill>
              </a:rPr>
              <a:t>και</a:t>
            </a:r>
            <a:r>
              <a:rPr lang="en-US" altLang="en-US" sz="2200" kern="0" dirty="0" smtClean="0">
                <a:solidFill>
                  <a:srgbClr val="000000"/>
                </a:solidFill>
              </a:rPr>
              <a:t> </a:t>
            </a:r>
            <a:r>
              <a:rPr lang="el-GR" altLang="en-US" sz="2200" kern="0" dirty="0">
                <a:solidFill>
                  <a:srgbClr val="000000"/>
                </a:solidFill>
              </a:rPr>
              <a:t>επενδύσεις της διεργασίας εξαρτώνται από τον κύκλο </a:t>
            </a:r>
            <a:r>
              <a:rPr lang="el-GR" altLang="en-US" sz="2200" kern="0" dirty="0" smtClean="0">
                <a:solidFill>
                  <a:srgbClr val="000000"/>
                </a:solidFill>
              </a:rPr>
              <a:t>ζωής</a:t>
            </a:r>
            <a:r>
              <a:rPr lang="el-GR" altLang="en-US" sz="2200" dirty="0"/>
              <a:t>.</a:t>
            </a:r>
            <a:endParaRPr lang="en-US" altLang="en-US" sz="2200" kern="0" dirty="0">
              <a:solidFill>
                <a:srgbClr val="000000"/>
              </a:solidFill>
            </a:endParaRPr>
          </a:p>
        </p:txBody>
      </p:sp>
      <p:pic>
        <p:nvPicPr>
          <p:cNvPr id="9" name="Θέση περιεχομένου 2" descr="Εικόνα της γραφικής παράστασης του κύκλου ζωής ενός προϊόντος.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11960" y="2132856"/>
            <a:ext cx="4608512" cy="3760997"/>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16</a:t>
            </a:fld>
            <a:endParaRPr lang="el-GR" sz="1400" dirty="0">
              <a:solidFill>
                <a:schemeClr val="tx1"/>
              </a:solidFill>
            </a:endParaRPr>
          </a:p>
        </p:txBody>
      </p:sp>
    </p:spTree>
    <p:extLst>
      <p:ext uri="{BB962C8B-B14F-4D97-AF65-F5344CB8AC3E}">
        <p14:creationId xmlns:p14="http://schemas.microsoft.com/office/powerpoint/2010/main" val="246783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rmAutofit/>
          </a:bodyPr>
          <a:lstStyle/>
          <a:p>
            <a:r>
              <a:rPr lang="el-GR" altLang="en-US" b="1" dirty="0" smtClean="0">
                <a:ea typeface="+mn-ea"/>
                <a:cs typeface="+mn-cs"/>
              </a:rPr>
              <a:t>Ταυτόχρονος σχεδιασμός</a:t>
            </a:r>
            <a:endParaRPr lang="el-GR" sz="4800" dirty="0"/>
          </a:p>
        </p:txBody>
      </p:sp>
      <p:sp>
        <p:nvSpPr>
          <p:cNvPr id="7" name="Θέση περιεχομένου 1"/>
          <p:cNvSpPr>
            <a:spLocks noGrp="1"/>
          </p:cNvSpPr>
          <p:nvPr>
            <p:ph sz="half" idx="1"/>
          </p:nvPr>
        </p:nvSpPr>
        <p:spPr>
          <a:xfrm>
            <a:off x="323528" y="1268760"/>
            <a:ext cx="4536504" cy="5184576"/>
          </a:xfrm>
        </p:spPr>
        <p:txBody>
          <a:bodyPr>
            <a:noAutofit/>
          </a:bodyPr>
          <a:lstStyle/>
          <a:p>
            <a:pPr marL="0" indent="0" fontAlgn="base">
              <a:spcBef>
                <a:spcPts val="0"/>
              </a:spcBef>
              <a:spcAft>
                <a:spcPts val="300"/>
              </a:spcAft>
              <a:buClr>
                <a:srgbClr val="FF4146"/>
              </a:buClr>
              <a:buSzPct val="75000"/>
              <a:buNone/>
            </a:pPr>
            <a:r>
              <a:rPr lang="el-GR" altLang="en-US" sz="2200" b="1" kern="0" dirty="0">
                <a:solidFill>
                  <a:srgbClr val="777777"/>
                </a:solidFill>
              </a:rPr>
              <a:t>Παρωχημένη διαδικασία σχεδιασμού σε </a:t>
            </a:r>
            <a:r>
              <a:rPr lang="el-GR" altLang="en-US" sz="2200" b="1" kern="0" dirty="0" smtClean="0">
                <a:solidFill>
                  <a:srgbClr val="777777"/>
                </a:solidFill>
              </a:rPr>
              <a:t>σειρά.</a:t>
            </a:r>
            <a:endParaRPr lang="en-US" altLang="en-US" sz="2200" b="1" kern="0" dirty="0">
              <a:solidFill>
                <a:srgbClr val="777777"/>
              </a:solidFill>
            </a:endParaRPr>
          </a:p>
          <a:p>
            <a:pPr lvl="0" fontAlgn="base">
              <a:spcBef>
                <a:spcPts val="0"/>
              </a:spcBef>
              <a:spcAft>
                <a:spcPts val="300"/>
              </a:spcAft>
              <a:buClr>
                <a:srgbClr val="C00000"/>
              </a:buClr>
              <a:buSzPct val="100000"/>
              <a:buFont typeface="Arial" panose="020B0604020202020204" pitchFamily="34" charset="0"/>
              <a:buChar char="●"/>
            </a:pPr>
            <a:r>
              <a:rPr lang="el-GR" altLang="en-US" sz="2000" kern="0" dirty="0"/>
              <a:t>Κάθε στάδιο εκτελεί μια λειτουργία και τη μεταφέρει στο επόμενο </a:t>
            </a:r>
            <a:r>
              <a:rPr lang="el-GR" altLang="en-US" sz="2000" kern="0" dirty="0" smtClean="0"/>
              <a:t>στάδιο.</a:t>
            </a:r>
            <a:endParaRPr lang="en-US" altLang="en-US" sz="2000" kern="0" dirty="0"/>
          </a:p>
          <a:p>
            <a:pPr marL="0" indent="0" fontAlgn="base">
              <a:spcBef>
                <a:spcPts val="0"/>
              </a:spcBef>
              <a:spcAft>
                <a:spcPts val="300"/>
              </a:spcAft>
              <a:buClr>
                <a:srgbClr val="FF4146"/>
              </a:buClr>
              <a:buSzPct val="75000"/>
              <a:buNone/>
            </a:pPr>
            <a:r>
              <a:rPr lang="el-GR" altLang="en-US" sz="2200" b="1" kern="0" dirty="0">
                <a:solidFill>
                  <a:srgbClr val="777777"/>
                </a:solidFill>
              </a:rPr>
              <a:t>Αντικατάσταση με τη διαδικασία </a:t>
            </a:r>
            <a:r>
              <a:rPr lang="el-GR" altLang="en-US" sz="2200" b="1" kern="0" dirty="0" smtClean="0">
                <a:solidFill>
                  <a:srgbClr val="777777"/>
                </a:solidFill>
              </a:rPr>
              <a:t>ταυτόχρονου σχεδιασμού.</a:t>
            </a:r>
            <a:endParaRPr lang="en-US" altLang="en-US" sz="2200" b="1" kern="0" dirty="0">
              <a:solidFill>
                <a:srgbClr val="777777"/>
              </a:solidFill>
            </a:endParaRPr>
          </a:p>
          <a:p>
            <a:pPr lvl="0" fontAlgn="base">
              <a:spcBef>
                <a:spcPts val="0"/>
              </a:spcBef>
              <a:spcAft>
                <a:spcPct val="0"/>
              </a:spcAft>
              <a:buClr>
                <a:srgbClr val="C00000"/>
              </a:buClr>
              <a:buSzPct val="100000"/>
              <a:buFont typeface="Arial" panose="020B0604020202020204" pitchFamily="34" charset="0"/>
              <a:buChar char="●"/>
            </a:pPr>
            <a:r>
              <a:rPr lang="el-GR" altLang="en-US" sz="2000" kern="0" dirty="0"/>
              <a:t>Για όλες τις λειτουργίες δημιουργούνται ομάδες σχεδιασμού που θεσπίζουν προδιαγραφές, εμπλέκουν πελάτες από τα αρχικά στάδια, </a:t>
            </a:r>
            <a:r>
              <a:rPr lang="en-US" altLang="en-US" sz="2000" kern="0" dirty="0"/>
              <a:t> </a:t>
            </a:r>
            <a:r>
              <a:rPr lang="el-GR" altLang="en-US" sz="2000" kern="0" dirty="0"/>
              <a:t>επιλύουν πιθανά προβλήματα</a:t>
            </a:r>
            <a:r>
              <a:rPr lang="en-US" altLang="en-US" sz="2000" kern="0" dirty="0"/>
              <a:t>, </a:t>
            </a:r>
            <a:r>
              <a:rPr lang="el-GR" altLang="en-US" sz="2000" kern="0" dirty="0"/>
              <a:t>μειώνουν το </a:t>
            </a:r>
            <a:r>
              <a:rPr lang="el-GR" altLang="en-US" sz="2000" kern="0" dirty="0" smtClean="0"/>
              <a:t>κόστος,</a:t>
            </a:r>
            <a:r>
              <a:rPr lang="en-US" altLang="en-US" sz="2000" kern="0" dirty="0" smtClean="0"/>
              <a:t> </a:t>
            </a:r>
            <a:r>
              <a:rPr lang="el-GR" altLang="en-US" sz="2000" kern="0" dirty="0" smtClean="0"/>
              <a:t>και</a:t>
            </a:r>
            <a:r>
              <a:rPr lang="en-US" altLang="en-US" sz="2000" kern="0" dirty="0" smtClean="0"/>
              <a:t> </a:t>
            </a:r>
            <a:r>
              <a:rPr lang="el-GR" altLang="en-US" sz="2000" kern="0" dirty="0"/>
              <a:t>μικραίνουν το χρόνο μέχρι το πέρασμα του προϊόντος στην </a:t>
            </a:r>
            <a:r>
              <a:rPr lang="el-GR" altLang="en-US" sz="2000" kern="0" dirty="0" smtClean="0"/>
              <a:t>αγορά.</a:t>
            </a:r>
            <a:endParaRPr lang="en-US" altLang="en-US" sz="2000" kern="0" dirty="0"/>
          </a:p>
        </p:txBody>
      </p:sp>
      <p:pic>
        <p:nvPicPr>
          <p:cNvPr id="9" name="Θέση περιεχομένου 2" descr="Εικόνα που δείχνει την συνεργασία των ομάδων, προκειμένου να ολοκληρωθεί επιτυχώς το πέρασμα του προϊόντος στην αγορά."/>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2276872"/>
            <a:ext cx="4038600" cy="3181275"/>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17</a:t>
            </a:fld>
            <a:endParaRPr lang="el-GR" sz="1400" dirty="0">
              <a:solidFill>
                <a:schemeClr val="tx1"/>
              </a:solidFill>
            </a:endParaRPr>
          </a:p>
        </p:txBody>
      </p:sp>
    </p:spTree>
    <p:extLst>
      <p:ext uri="{BB962C8B-B14F-4D97-AF65-F5344CB8AC3E}">
        <p14:creationId xmlns:p14="http://schemas.microsoft.com/office/powerpoint/2010/main" val="28177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err="1" smtClean="0"/>
              <a:t>Επανεπεξεργασία</a:t>
            </a:r>
            <a:r>
              <a:rPr lang="en-US" altLang="en-US" b="1" dirty="0" smtClean="0"/>
              <a:t> </a:t>
            </a:r>
            <a:r>
              <a:rPr lang="el-GR" altLang="en-US" b="1" dirty="0" smtClean="0"/>
              <a:t>/</a:t>
            </a:r>
            <a:r>
              <a:rPr lang="en-US" altLang="en-US" b="1" dirty="0" smtClean="0"/>
              <a:t> </a:t>
            </a:r>
            <a:r>
              <a:rPr lang="el-GR" altLang="en-US" b="1" dirty="0" smtClean="0"/>
              <a:t>Ανακύκλωση</a:t>
            </a:r>
            <a:endParaRPr lang="el-GR" b="1" dirty="0"/>
          </a:p>
        </p:txBody>
      </p:sp>
      <p:sp>
        <p:nvSpPr>
          <p:cNvPr id="3" name="Θέση περιεχομένου 1"/>
          <p:cNvSpPr>
            <a:spLocks noGrp="1"/>
          </p:cNvSpPr>
          <p:nvPr>
            <p:ph idx="1"/>
          </p:nvPr>
        </p:nvSpPr>
        <p:spPr/>
        <p:txBody>
          <a:bodyPr>
            <a:normAutofit/>
          </a:bodyPr>
          <a:lstStyle/>
          <a:p>
            <a:pPr lvl="0" fontAlgn="base">
              <a:spcBef>
                <a:spcPts val="0"/>
              </a:spcBef>
              <a:buClr>
                <a:srgbClr val="C00000"/>
              </a:buClr>
              <a:buSzPct val="100000"/>
              <a:buFont typeface="Arial" panose="020B0604020202020204" pitchFamily="34" charset="0"/>
              <a:buChar char="●"/>
            </a:pPr>
            <a:endParaRPr lang="el-GR" altLang="en-US" sz="2000" kern="0" dirty="0" smtClean="0"/>
          </a:p>
          <a:p>
            <a:pPr lvl="0" fontAlgn="base">
              <a:spcBef>
                <a:spcPts val="0"/>
              </a:spcBef>
              <a:spcAft>
                <a:spcPts val="1200"/>
              </a:spcAft>
              <a:buClr>
                <a:srgbClr val="C00000"/>
              </a:buClr>
              <a:buSzPct val="100000"/>
              <a:buFont typeface="Arial" panose="020B0604020202020204" pitchFamily="34" charset="0"/>
              <a:buChar char="●"/>
            </a:pPr>
            <a:r>
              <a:rPr lang="el-GR" altLang="en-US" kern="0" dirty="0" smtClean="0"/>
              <a:t>Χρήση </a:t>
            </a:r>
            <a:r>
              <a:rPr lang="el-GR" altLang="en-US" kern="0" dirty="0"/>
              <a:t>στοιχείων παλαιών προϊόντων στην παραγωγή </a:t>
            </a:r>
            <a:r>
              <a:rPr lang="el-GR" altLang="en-US" kern="0" dirty="0" smtClean="0"/>
              <a:t>νέων, </a:t>
            </a:r>
            <a:r>
              <a:rPr lang="el-GR" altLang="en-US" kern="0" dirty="0"/>
              <a:t>και έχει</a:t>
            </a:r>
            <a:r>
              <a:rPr lang="en-US" altLang="en-US" kern="0" dirty="0"/>
              <a:t>:</a:t>
            </a:r>
          </a:p>
          <a:p>
            <a:pPr marL="1200150" lvl="3" indent="-342900" fontAlgn="base">
              <a:spcBef>
                <a:spcPts val="0"/>
              </a:spcBef>
              <a:spcAft>
                <a:spcPts val="1200"/>
              </a:spcAft>
              <a:buClr>
                <a:srgbClr val="00CC99"/>
              </a:buClr>
              <a:buFont typeface="Arial" panose="020B0604020202020204" pitchFamily="34" charset="0"/>
              <a:buChar char="●"/>
            </a:pPr>
            <a:r>
              <a:rPr lang="el-GR" altLang="en-US" sz="2800" kern="0" dirty="0"/>
              <a:t>Περιβαλλοντικά </a:t>
            </a:r>
            <a:r>
              <a:rPr lang="el-GR" altLang="en-US" sz="2800" kern="0" dirty="0" smtClean="0"/>
              <a:t>οφέλη.</a:t>
            </a:r>
            <a:endParaRPr lang="en-US" altLang="en-US" sz="2800" kern="0" dirty="0"/>
          </a:p>
          <a:p>
            <a:pPr marL="1200150" lvl="3" indent="-342900" fontAlgn="base">
              <a:spcBef>
                <a:spcPts val="0"/>
              </a:spcBef>
              <a:spcAft>
                <a:spcPts val="2400"/>
              </a:spcAft>
              <a:buClr>
                <a:srgbClr val="00CC99"/>
              </a:buClr>
              <a:buFont typeface="Arial" panose="020B0604020202020204" pitchFamily="34" charset="0"/>
              <a:buChar char="●"/>
            </a:pPr>
            <a:r>
              <a:rPr lang="el-GR" altLang="en-US" sz="2800" kern="0" dirty="0"/>
              <a:t>Οφέλη </a:t>
            </a:r>
            <a:r>
              <a:rPr lang="el-GR" altLang="en-US" sz="2800" kern="0" dirty="0" smtClean="0"/>
              <a:t>κόστους.</a:t>
            </a:r>
            <a:endParaRPr lang="en-US" altLang="en-US" sz="2800" kern="0" dirty="0"/>
          </a:p>
          <a:p>
            <a:pPr lvl="0" fontAlgn="base">
              <a:spcBef>
                <a:spcPts val="0"/>
              </a:spcBef>
              <a:spcAft>
                <a:spcPts val="1200"/>
              </a:spcAft>
              <a:buClr>
                <a:srgbClr val="C00000"/>
              </a:buClr>
              <a:buSzPct val="100000"/>
              <a:buFont typeface="Arial" panose="020B0604020202020204" pitchFamily="34" charset="0"/>
              <a:buChar char="●"/>
            </a:pPr>
            <a:r>
              <a:rPr lang="el-GR" altLang="en-US" kern="0" dirty="0"/>
              <a:t>Ενδείκνυται σε προϊόντα όπως</a:t>
            </a:r>
            <a:r>
              <a:rPr lang="en-US" altLang="en-US" kern="0" dirty="0"/>
              <a:t>:</a:t>
            </a:r>
          </a:p>
          <a:p>
            <a:pPr marL="1314450" lvl="3" indent="-457200" fontAlgn="base">
              <a:spcBef>
                <a:spcPts val="0"/>
              </a:spcBef>
              <a:spcAft>
                <a:spcPct val="0"/>
              </a:spcAft>
              <a:buClr>
                <a:srgbClr val="00CC99"/>
              </a:buClr>
              <a:buFont typeface="Arial" panose="020B0604020202020204" pitchFamily="34" charset="0"/>
              <a:buChar char="●"/>
            </a:pPr>
            <a:r>
              <a:rPr lang="el-GR" altLang="en-US" sz="2800" kern="0" dirty="0"/>
              <a:t>Υπολογιστές</a:t>
            </a:r>
            <a:r>
              <a:rPr lang="en-US" altLang="en-US" sz="2800" kern="0" dirty="0"/>
              <a:t>, </a:t>
            </a:r>
            <a:r>
              <a:rPr lang="el-GR" altLang="en-US" sz="2800" kern="0" dirty="0"/>
              <a:t>τηλεοράσεις</a:t>
            </a:r>
            <a:r>
              <a:rPr lang="en-US" altLang="en-US" sz="2800" kern="0" dirty="0"/>
              <a:t>, </a:t>
            </a:r>
            <a:r>
              <a:rPr lang="el-GR" altLang="en-US" sz="2800" kern="0" dirty="0" smtClean="0"/>
              <a:t>αυτοκίνητα, και άλλα.</a:t>
            </a:r>
            <a:endParaRPr lang="en-US" altLang="en-US" sz="2800"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18</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19208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b="1" dirty="0"/>
              <a:t>Τύποι </a:t>
            </a:r>
            <a:r>
              <a:rPr lang="el-GR" altLang="en-US" b="1" dirty="0" smtClean="0"/>
              <a:t>διεργασιών</a:t>
            </a:r>
            <a:endParaRPr lang="el-GR" sz="4000" b="1" dirty="0"/>
          </a:p>
        </p:txBody>
      </p:sp>
      <p:sp>
        <p:nvSpPr>
          <p:cNvPr id="3" name="Θέση περιεχομένου 1"/>
          <p:cNvSpPr>
            <a:spLocks noGrp="1"/>
          </p:cNvSpPr>
          <p:nvPr>
            <p:ph idx="1"/>
          </p:nvPr>
        </p:nvSpPr>
        <p:spPr/>
        <p:txBody>
          <a:bodyPr>
            <a:normAutofit/>
          </a:bodyPr>
          <a:lstStyle/>
          <a:p>
            <a:pPr lvl="0" fontAlgn="base">
              <a:spcBef>
                <a:spcPts val="0"/>
              </a:spcBef>
              <a:spcAft>
                <a:spcPts val="300"/>
              </a:spcAft>
              <a:buClr>
                <a:srgbClr val="C00000"/>
              </a:buClr>
              <a:buSzPct val="100000"/>
              <a:buFont typeface="Arial" panose="020B0604020202020204" pitchFamily="34" charset="0"/>
              <a:buChar char="●"/>
            </a:pPr>
            <a:r>
              <a:rPr lang="el-GR" altLang="en-US" sz="2800" kern="0" dirty="0">
                <a:solidFill>
                  <a:srgbClr val="000000"/>
                </a:solidFill>
              </a:rPr>
              <a:t>Διαλείπουσες διεργασίες</a:t>
            </a:r>
            <a:r>
              <a:rPr lang="en-US" altLang="en-US" sz="2800" kern="0" dirty="0">
                <a:solidFill>
                  <a:srgbClr val="000000"/>
                </a:solidFill>
              </a:rPr>
              <a:t>:</a:t>
            </a:r>
          </a:p>
          <a:p>
            <a:pPr marL="857250" lvl="3" indent="0" fontAlgn="base">
              <a:spcBef>
                <a:spcPts val="0"/>
              </a:spcBef>
              <a:spcAft>
                <a:spcPts val="1200"/>
              </a:spcAft>
              <a:buClr>
                <a:srgbClr val="33CC33"/>
              </a:buClr>
              <a:buSzPct val="65000"/>
              <a:buNone/>
            </a:pPr>
            <a:r>
              <a:rPr lang="el-GR" altLang="en-US" sz="2400" kern="0" dirty="0">
                <a:solidFill>
                  <a:srgbClr val="000000"/>
                </a:solidFill>
              </a:rPr>
              <a:t>Διεργασίες που χρησιμοποιούνται για να παράγουν ένα εύρος προϊόντων, με διαφορετικές απαιτήσεις επεξεργασίας σε μικρότερους όγκους </a:t>
            </a:r>
            <a:r>
              <a:rPr lang="en-US" altLang="en-US" sz="2400" kern="0" dirty="0">
                <a:solidFill>
                  <a:srgbClr val="000000"/>
                </a:solidFill>
              </a:rPr>
              <a:t>(</a:t>
            </a:r>
            <a:r>
              <a:rPr lang="el-GR" altLang="en-US" sz="2400" kern="0" dirty="0">
                <a:solidFill>
                  <a:srgbClr val="000000"/>
                </a:solidFill>
              </a:rPr>
              <a:t>π.χ. διεργασίες σε εγκαταστάσεις παροχής υπηρεσιών υγείας</a:t>
            </a:r>
            <a:r>
              <a:rPr lang="en-US" altLang="en-US" sz="2400" kern="0" dirty="0">
                <a:solidFill>
                  <a:srgbClr val="000000"/>
                </a:solidFill>
              </a:rPr>
              <a:t>)</a:t>
            </a:r>
            <a:r>
              <a:rPr lang="el-GR" altLang="en-US" sz="2400" kern="0" dirty="0">
                <a:solidFill>
                  <a:srgbClr val="000000"/>
                </a:solidFill>
              </a:rPr>
              <a:t>.</a:t>
            </a:r>
            <a:endParaRPr lang="en-US" altLang="en-US" sz="2400" kern="0" dirty="0">
              <a:solidFill>
                <a:srgbClr val="000000"/>
              </a:solidFill>
            </a:endParaRPr>
          </a:p>
          <a:p>
            <a:pPr lvl="0" fontAlgn="base">
              <a:spcBef>
                <a:spcPts val="0"/>
              </a:spcBef>
              <a:spcAft>
                <a:spcPts val="300"/>
              </a:spcAft>
              <a:buClr>
                <a:srgbClr val="C00000"/>
              </a:buClr>
              <a:buSzPct val="100000"/>
              <a:buFont typeface="Arial" panose="020B0604020202020204" pitchFamily="34" charset="0"/>
              <a:buChar char="●"/>
            </a:pPr>
            <a:r>
              <a:rPr lang="el-GR" altLang="en-US" sz="2800" kern="0" dirty="0">
                <a:solidFill>
                  <a:srgbClr val="000000"/>
                </a:solidFill>
              </a:rPr>
              <a:t>Επαναλαμβανόμενες διεργασίες</a:t>
            </a:r>
            <a:r>
              <a:rPr lang="en-US" altLang="en-US" sz="2800" kern="0" dirty="0">
                <a:solidFill>
                  <a:srgbClr val="000000"/>
                </a:solidFill>
              </a:rPr>
              <a:t>:</a:t>
            </a:r>
          </a:p>
          <a:p>
            <a:pPr marL="857250" lvl="3" indent="0" fontAlgn="base">
              <a:spcBef>
                <a:spcPts val="0"/>
              </a:spcBef>
              <a:spcAft>
                <a:spcPct val="0"/>
              </a:spcAft>
              <a:buClr>
                <a:srgbClr val="33CC33"/>
              </a:buClr>
              <a:buSzPct val="65000"/>
              <a:buNone/>
            </a:pPr>
            <a:r>
              <a:rPr lang="el-GR" altLang="en-US" sz="2400" kern="0" dirty="0">
                <a:solidFill>
                  <a:srgbClr val="000000"/>
                </a:solidFill>
              </a:rPr>
              <a:t>Διεργασίες που χρησιμοποιούνται για να παράγουν ένα-ένα, ή μερικά τυποποιημένα προϊόντα σε υψηλούς όγκους </a:t>
            </a:r>
            <a:r>
              <a:rPr lang="en-US" altLang="en-US" sz="2400" kern="0" dirty="0">
                <a:solidFill>
                  <a:srgbClr val="000000"/>
                </a:solidFill>
              </a:rPr>
              <a:t>(</a:t>
            </a:r>
            <a:r>
              <a:rPr lang="el-GR" altLang="en-US" sz="2400" kern="0" dirty="0">
                <a:solidFill>
                  <a:srgbClr val="000000"/>
                </a:solidFill>
              </a:rPr>
              <a:t>π.χ. καφετέρια</a:t>
            </a:r>
            <a:r>
              <a:rPr lang="en-US" altLang="en-US" sz="2400" kern="0" dirty="0">
                <a:solidFill>
                  <a:srgbClr val="000000"/>
                </a:solidFill>
              </a:rPr>
              <a:t>, </a:t>
            </a:r>
            <a:r>
              <a:rPr lang="el-GR" altLang="en-US" sz="2400" kern="0" dirty="0">
                <a:solidFill>
                  <a:srgbClr val="000000"/>
                </a:solidFill>
              </a:rPr>
              <a:t>πλύσιμο αυτοκινήτων</a:t>
            </a:r>
            <a:r>
              <a:rPr lang="en-US" altLang="en-US" sz="2400" kern="0" dirty="0">
                <a:solidFill>
                  <a:srgbClr val="000000"/>
                </a:solidFill>
              </a:rPr>
              <a:t>)</a:t>
            </a:r>
            <a:r>
              <a:rPr lang="el-GR" altLang="en-US" sz="2400" kern="0" dirty="0" smtClean="0">
                <a:solidFill>
                  <a:srgbClr val="000000"/>
                </a:solidFill>
              </a:rPr>
              <a:t>.</a:t>
            </a:r>
            <a:endParaRPr lang="en-US" altLang="en-US" sz="24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19</a:t>
            </a:fld>
            <a:endParaRPr lang="el-GR" sz="1400" dirty="0">
              <a:solidFill>
                <a:schemeClr val="tx1"/>
              </a:solidFill>
            </a:endParaRPr>
          </a:p>
        </p:txBody>
      </p:sp>
    </p:spTree>
    <p:extLst>
      <p:ext uri="{BB962C8B-B14F-4D97-AF65-F5344CB8AC3E}">
        <p14:creationId xmlns:p14="http://schemas.microsoft.com/office/powerpoint/2010/main" val="7810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στα πλαίσια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ΤΕΙ 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697392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b="1" dirty="0"/>
              <a:t>Επιλογή </a:t>
            </a:r>
            <a:r>
              <a:rPr lang="el-GR" altLang="en-US" b="1" dirty="0" smtClean="0"/>
              <a:t>διεργασίας</a:t>
            </a:r>
            <a:endParaRPr lang="el-GR" sz="4000" b="1" dirty="0"/>
          </a:p>
        </p:txBody>
      </p:sp>
      <p:sp>
        <p:nvSpPr>
          <p:cNvPr id="3" name="Θέση περιεχομένου 1"/>
          <p:cNvSpPr>
            <a:spLocks noGrp="1"/>
          </p:cNvSpPr>
          <p:nvPr>
            <p:ph idx="1"/>
          </p:nvPr>
        </p:nvSpPr>
        <p:spPr/>
        <p:txBody>
          <a:bodyPr/>
          <a:lstStyle/>
          <a:p>
            <a:pPr lvl="0" fontAlgn="base">
              <a:spcBef>
                <a:spcPts val="0"/>
              </a:spcBef>
              <a:spcAft>
                <a:spcPts val="3000"/>
              </a:spcAft>
              <a:buClr>
                <a:srgbClr val="C00000"/>
              </a:buClr>
              <a:buSzPct val="100000"/>
              <a:buFont typeface="Arial" panose="020B0604020202020204" pitchFamily="34" charset="0"/>
              <a:buChar char="●"/>
            </a:pPr>
            <a:r>
              <a:rPr lang="el-GR" altLang="en-US" kern="0" dirty="0"/>
              <a:t>Το πλαίσιο του σχεδιασμού ενός </a:t>
            </a:r>
            <a:r>
              <a:rPr lang="el-GR" altLang="en-US" kern="0" dirty="0" smtClean="0"/>
              <a:t>προϊόντος, </a:t>
            </a:r>
            <a:r>
              <a:rPr lang="el-GR" altLang="en-US" kern="0" dirty="0"/>
              <a:t>θα πρέπει να συμπεριλαμβάνει και την ίδια τη </a:t>
            </a:r>
            <a:r>
              <a:rPr lang="el-GR" altLang="en-US" kern="0" dirty="0" smtClean="0"/>
              <a:t>διεργασία.</a:t>
            </a:r>
            <a:endParaRPr lang="en-US" altLang="en-US" kern="0" dirty="0"/>
          </a:p>
          <a:p>
            <a:pPr lvl="0" fontAlgn="base">
              <a:spcBef>
                <a:spcPts val="0"/>
              </a:spcBef>
              <a:spcAft>
                <a:spcPts val="1200"/>
              </a:spcAft>
              <a:buClr>
                <a:srgbClr val="C00000"/>
              </a:buClr>
              <a:buSzPct val="100000"/>
              <a:buFont typeface="Arial" panose="020B0604020202020204" pitchFamily="34" charset="0"/>
              <a:buChar char="●"/>
            </a:pPr>
            <a:r>
              <a:rPr lang="el-GR" altLang="en-US" kern="0" dirty="0"/>
              <a:t>Διαφορές μεταξύ διαλειπουσών και επαναλαμβανόμενων λειτουργιών</a:t>
            </a:r>
            <a:r>
              <a:rPr lang="en-US" altLang="en-US" kern="0" dirty="0"/>
              <a:t>:</a:t>
            </a:r>
          </a:p>
          <a:p>
            <a:pPr marL="857250" lvl="3" indent="0" fontAlgn="base">
              <a:spcBef>
                <a:spcPts val="0"/>
              </a:spcBef>
              <a:spcAft>
                <a:spcPts val="600"/>
              </a:spcAft>
              <a:buClr>
                <a:srgbClr val="00CCCC"/>
              </a:buClr>
              <a:buNone/>
            </a:pPr>
            <a:r>
              <a:rPr lang="el-GR" altLang="en-US" sz="2800" b="1" kern="0" dirty="0" smtClean="0">
                <a:solidFill>
                  <a:srgbClr val="00CC99"/>
                </a:solidFill>
              </a:rPr>
              <a:t>(1)  </a:t>
            </a:r>
            <a:r>
              <a:rPr lang="el-GR" altLang="en-US" sz="2800" kern="0" dirty="0" smtClean="0"/>
              <a:t>Ο </a:t>
            </a:r>
            <a:r>
              <a:rPr lang="el-GR" altLang="en-US" sz="2800" kern="0" dirty="0"/>
              <a:t>όγκος των παραγόμενων </a:t>
            </a:r>
            <a:r>
              <a:rPr lang="el-GR" altLang="en-US" sz="2800" kern="0" dirty="0" smtClean="0"/>
              <a:t>προϊόντων.</a:t>
            </a:r>
            <a:endParaRPr lang="en-US" altLang="en-US" sz="2800" kern="0" dirty="0"/>
          </a:p>
          <a:p>
            <a:pPr marL="857250" lvl="3" indent="0" fontAlgn="base">
              <a:spcBef>
                <a:spcPts val="0"/>
              </a:spcBef>
              <a:spcAft>
                <a:spcPct val="0"/>
              </a:spcAft>
              <a:buClr>
                <a:srgbClr val="00CCCC"/>
              </a:buClr>
              <a:buNone/>
            </a:pPr>
            <a:r>
              <a:rPr lang="el-GR" altLang="en-US" sz="2800" b="1" kern="0" dirty="0" smtClean="0">
                <a:solidFill>
                  <a:srgbClr val="00CC99"/>
                </a:solidFill>
              </a:rPr>
              <a:t>(2)  </a:t>
            </a:r>
            <a:r>
              <a:rPr lang="el-GR" altLang="en-US" sz="2800" kern="0" dirty="0" smtClean="0"/>
              <a:t>Ο </a:t>
            </a:r>
            <a:r>
              <a:rPr lang="el-GR" altLang="en-US" sz="2800" kern="0" dirty="0"/>
              <a:t>βαθμός τυποποίησης του </a:t>
            </a:r>
            <a:r>
              <a:rPr lang="el-GR" altLang="en-US" sz="2800" kern="0" dirty="0" smtClean="0"/>
              <a:t>προϊόντος</a:t>
            </a:r>
            <a:r>
              <a:rPr lang="el-GR" altLang="en-US" sz="2800" dirty="0" smtClean="0"/>
              <a:t>.</a:t>
            </a:r>
            <a:endParaRPr lang="en-US" altLang="en-US" sz="2800" b="1"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20</a:t>
            </a:fld>
            <a:endParaRPr lang="el-GR" sz="1400" dirty="0">
              <a:solidFill>
                <a:schemeClr val="tx1"/>
              </a:solidFill>
            </a:endParaRPr>
          </a:p>
        </p:txBody>
      </p:sp>
    </p:spTree>
    <p:extLst>
      <p:ext uri="{BB962C8B-B14F-4D97-AF65-F5344CB8AC3E}">
        <p14:creationId xmlns:p14="http://schemas.microsoft.com/office/powerpoint/2010/main" val="417459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b="1" dirty="0"/>
              <a:t>Είδη </a:t>
            </a:r>
            <a:r>
              <a:rPr lang="el-GR" altLang="en-US" b="1" dirty="0" smtClean="0"/>
              <a:t>διεργασιών</a:t>
            </a:r>
            <a:endParaRPr lang="el-GR" sz="4000" b="1" dirty="0"/>
          </a:p>
        </p:txBody>
      </p:sp>
      <p:sp>
        <p:nvSpPr>
          <p:cNvPr id="3" name="Θέση περιεχομένου 1"/>
          <p:cNvSpPr>
            <a:spLocks noGrp="1"/>
          </p:cNvSpPr>
          <p:nvPr>
            <p:ph idx="1"/>
          </p:nvPr>
        </p:nvSpPr>
        <p:spPr/>
        <p:txBody>
          <a:bodyPr>
            <a:normAutofit/>
          </a:bodyPr>
          <a:lstStyle/>
          <a:p>
            <a:pPr lvl="0" fontAlgn="base">
              <a:spcBef>
                <a:spcPts val="0"/>
              </a:spcBef>
              <a:spcAft>
                <a:spcPts val="300"/>
              </a:spcAft>
              <a:buClr>
                <a:srgbClr val="C00000"/>
              </a:buClr>
              <a:buSzPct val="100000"/>
              <a:buFont typeface="Arial" panose="020B0604020202020204" pitchFamily="34" charset="0"/>
              <a:buChar char="●"/>
            </a:pPr>
            <a:r>
              <a:rPr lang="el-GR" altLang="en-US" sz="2400" kern="0" dirty="0"/>
              <a:t>Τα είδη των διεργασιών μπορεί να είναι</a:t>
            </a:r>
            <a:r>
              <a:rPr lang="en-US" altLang="en-US" sz="2400" kern="0" dirty="0"/>
              <a:t>:</a:t>
            </a:r>
          </a:p>
          <a:p>
            <a:pPr lvl="2" indent="-342900" fontAlgn="base">
              <a:spcBef>
                <a:spcPts val="0"/>
              </a:spcBef>
              <a:spcAft>
                <a:spcPts val="300"/>
              </a:spcAft>
              <a:buClr>
                <a:srgbClr val="00CC99"/>
              </a:buClr>
              <a:buFont typeface="Arial" panose="020B0604020202020204" pitchFamily="34" charset="0"/>
              <a:buChar char="●"/>
            </a:pPr>
            <a:r>
              <a:rPr lang="el-GR" altLang="en-US" sz="2200" kern="0" dirty="0">
                <a:solidFill>
                  <a:srgbClr val="000000"/>
                </a:solidFill>
              </a:rPr>
              <a:t>Διεργασίες </a:t>
            </a:r>
            <a:r>
              <a:rPr lang="el-GR" altLang="en-US" sz="2200" kern="0" dirty="0" smtClean="0">
                <a:solidFill>
                  <a:srgbClr val="000000"/>
                </a:solidFill>
              </a:rPr>
              <a:t>έργου </a:t>
            </a:r>
            <a:r>
              <a:rPr lang="en-US" altLang="en-US" sz="2200" kern="0" dirty="0" smtClean="0">
                <a:solidFill>
                  <a:srgbClr val="000000"/>
                </a:solidFill>
              </a:rPr>
              <a:t>– </a:t>
            </a:r>
            <a:r>
              <a:rPr lang="el-GR" altLang="en-US" sz="2200" kern="0" dirty="0">
                <a:solidFill>
                  <a:srgbClr val="000000"/>
                </a:solidFill>
              </a:rPr>
              <a:t>δημιουργία ενός μοναδικού κάθε φορά </a:t>
            </a:r>
            <a:r>
              <a:rPr lang="el-GR" altLang="en-US" sz="2200" kern="0" dirty="0" smtClean="0">
                <a:solidFill>
                  <a:srgbClr val="000000"/>
                </a:solidFill>
              </a:rPr>
              <a:t>προϊόντος, </a:t>
            </a:r>
            <a:r>
              <a:rPr lang="el-GR" altLang="en-US" sz="2200" kern="0" dirty="0">
                <a:solidFill>
                  <a:srgbClr val="000000"/>
                </a:solidFill>
              </a:rPr>
              <a:t>ακριβώς στις προδιαγραφές του </a:t>
            </a:r>
            <a:r>
              <a:rPr lang="el-GR" altLang="en-US" sz="2200" kern="0" dirty="0" smtClean="0">
                <a:solidFill>
                  <a:srgbClr val="000000"/>
                </a:solidFill>
              </a:rPr>
              <a:t>πελάτη.</a:t>
            </a:r>
            <a:endParaRPr lang="en-US" altLang="en-US" sz="2200" kern="0" dirty="0">
              <a:solidFill>
                <a:srgbClr val="000000"/>
              </a:solidFill>
            </a:endParaRPr>
          </a:p>
          <a:p>
            <a:pPr lvl="2" indent="-342900" fontAlgn="base">
              <a:spcBef>
                <a:spcPts val="0"/>
              </a:spcBef>
              <a:spcAft>
                <a:spcPts val="300"/>
              </a:spcAft>
              <a:buClr>
                <a:srgbClr val="00CC99"/>
              </a:buClr>
              <a:buFont typeface="Arial" panose="020B0604020202020204" pitchFamily="34" charset="0"/>
              <a:buChar char="●"/>
            </a:pPr>
            <a:r>
              <a:rPr lang="el-GR" altLang="en-US" sz="2200" kern="0" dirty="0">
                <a:solidFill>
                  <a:srgbClr val="000000"/>
                </a:solidFill>
              </a:rPr>
              <a:t>Διεργασίες παρτίδας </a:t>
            </a:r>
            <a:r>
              <a:rPr lang="en-US" altLang="en-US" sz="2200" kern="0" dirty="0">
                <a:solidFill>
                  <a:srgbClr val="000000"/>
                </a:solidFill>
              </a:rPr>
              <a:t>– </a:t>
            </a:r>
            <a:r>
              <a:rPr lang="el-GR" altLang="en-US" sz="2200" kern="0" dirty="0">
                <a:solidFill>
                  <a:srgbClr val="000000"/>
                </a:solidFill>
              </a:rPr>
              <a:t>μικρές ποσότητες προϊόντος σε ομάδες ή </a:t>
            </a:r>
            <a:r>
              <a:rPr lang="el-GR" altLang="en-US" sz="2200" kern="0" dirty="0" smtClean="0">
                <a:solidFill>
                  <a:srgbClr val="000000"/>
                </a:solidFill>
              </a:rPr>
              <a:t>παρτίδες, </a:t>
            </a:r>
            <a:r>
              <a:rPr lang="el-GR" altLang="en-US" sz="2200" kern="0" dirty="0">
                <a:solidFill>
                  <a:srgbClr val="000000"/>
                </a:solidFill>
              </a:rPr>
              <a:t>με βάση τις παραγγελίες ή προδιαγραφές του </a:t>
            </a:r>
            <a:r>
              <a:rPr lang="el-GR" altLang="en-US" sz="2200" kern="0" dirty="0" smtClean="0">
                <a:solidFill>
                  <a:srgbClr val="000000"/>
                </a:solidFill>
              </a:rPr>
              <a:t>πελάτη.</a:t>
            </a:r>
            <a:endParaRPr lang="en-US" altLang="en-US" sz="2200" kern="0" dirty="0">
              <a:solidFill>
                <a:srgbClr val="000000"/>
              </a:solidFill>
            </a:endParaRPr>
          </a:p>
          <a:p>
            <a:pPr lvl="2" indent="-342900" fontAlgn="base">
              <a:spcBef>
                <a:spcPts val="0"/>
              </a:spcBef>
              <a:spcAft>
                <a:spcPts val="300"/>
              </a:spcAft>
              <a:buClr>
                <a:srgbClr val="00CC99"/>
              </a:buClr>
              <a:buFont typeface="Arial" panose="020B0604020202020204" pitchFamily="34" charset="0"/>
              <a:buChar char="●"/>
            </a:pPr>
            <a:r>
              <a:rPr lang="el-GR" altLang="en-US" sz="2200" kern="0" dirty="0">
                <a:solidFill>
                  <a:srgbClr val="000000"/>
                </a:solidFill>
              </a:rPr>
              <a:t>Διεργασίες γραμμής </a:t>
            </a:r>
            <a:r>
              <a:rPr lang="en-US" altLang="en-US" sz="2200" kern="0" dirty="0">
                <a:solidFill>
                  <a:srgbClr val="000000"/>
                </a:solidFill>
              </a:rPr>
              <a:t>– </a:t>
            </a:r>
            <a:r>
              <a:rPr lang="el-GR" altLang="en-US" sz="2200" kern="0" dirty="0">
                <a:solidFill>
                  <a:srgbClr val="000000"/>
                </a:solidFill>
              </a:rPr>
              <a:t>μεγάλες ποσότητες ενός τυποποιημένου </a:t>
            </a:r>
            <a:r>
              <a:rPr lang="el-GR" altLang="en-US" sz="2200" kern="0" dirty="0" smtClean="0">
                <a:solidFill>
                  <a:srgbClr val="000000"/>
                </a:solidFill>
              </a:rPr>
              <a:t>προϊόντος.</a:t>
            </a:r>
            <a:endParaRPr lang="en-US" altLang="en-US" sz="2200" kern="0" dirty="0">
              <a:solidFill>
                <a:srgbClr val="000000"/>
              </a:solidFill>
            </a:endParaRPr>
          </a:p>
          <a:p>
            <a:pPr lvl="2" indent="-342900" fontAlgn="base">
              <a:spcBef>
                <a:spcPts val="0"/>
              </a:spcBef>
              <a:spcAft>
                <a:spcPts val="1200"/>
              </a:spcAft>
              <a:buClr>
                <a:srgbClr val="00CC99"/>
              </a:buClr>
              <a:buFont typeface="Arial" panose="020B0604020202020204" pitchFamily="34" charset="0"/>
              <a:buChar char="●"/>
            </a:pPr>
            <a:r>
              <a:rPr lang="el-GR" altLang="en-US" sz="2200" kern="0" dirty="0">
                <a:solidFill>
                  <a:srgbClr val="000000"/>
                </a:solidFill>
              </a:rPr>
              <a:t>Συνεχείς διεργασίες </a:t>
            </a:r>
            <a:r>
              <a:rPr lang="en-US" altLang="en-US" sz="2200" kern="0" dirty="0">
                <a:solidFill>
                  <a:srgbClr val="000000"/>
                </a:solidFill>
              </a:rPr>
              <a:t>– </a:t>
            </a:r>
            <a:r>
              <a:rPr lang="el-GR" altLang="en-US" sz="2200" kern="0" dirty="0">
                <a:solidFill>
                  <a:srgbClr val="000000"/>
                </a:solidFill>
              </a:rPr>
              <a:t>πολύ μεγάλοι όγκοι ενός πλήρως τυποποιημένου </a:t>
            </a:r>
            <a:r>
              <a:rPr lang="el-GR" altLang="en-US" sz="2200" kern="0" dirty="0" smtClean="0">
                <a:solidFill>
                  <a:srgbClr val="000000"/>
                </a:solidFill>
              </a:rPr>
              <a:t>προϊόντος.</a:t>
            </a:r>
            <a:endParaRPr lang="en-US" altLang="en-US" sz="2200" kern="0" dirty="0">
              <a:solidFill>
                <a:srgbClr val="000000"/>
              </a:solidFill>
            </a:endParaRPr>
          </a:p>
          <a:p>
            <a:pPr lvl="0" fontAlgn="base">
              <a:spcBef>
                <a:spcPts val="0"/>
              </a:spcBef>
              <a:spcAft>
                <a:spcPct val="0"/>
              </a:spcAft>
              <a:buClr>
                <a:srgbClr val="C00000"/>
              </a:buClr>
              <a:buSzPct val="100000"/>
              <a:buFont typeface="Arial" panose="020B0604020202020204" pitchFamily="34" charset="0"/>
              <a:buChar char="●"/>
            </a:pPr>
            <a:r>
              <a:rPr lang="el-GR" altLang="en-US" sz="2400" kern="0" dirty="0"/>
              <a:t>Οι τύποι διεργασιών υφίστανται σε ένα συνεχές </a:t>
            </a:r>
            <a:r>
              <a:rPr lang="el-GR" altLang="en-US" sz="2400" kern="0" dirty="0" smtClean="0"/>
              <a:t>μέσο</a:t>
            </a:r>
            <a:r>
              <a:rPr lang="el-GR" altLang="en-US" sz="2400" dirty="0" smtClean="0"/>
              <a:t>.</a:t>
            </a:r>
            <a:endParaRPr lang="en-US" altLang="en-US" sz="2400"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21</a:t>
            </a:fld>
            <a:endParaRPr lang="el-GR" sz="1400" dirty="0">
              <a:solidFill>
                <a:schemeClr val="tx1"/>
              </a:solidFill>
            </a:endParaRPr>
          </a:p>
        </p:txBody>
      </p:sp>
    </p:spTree>
    <p:extLst>
      <p:ext uri="{BB962C8B-B14F-4D97-AF65-F5344CB8AC3E}">
        <p14:creationId xmlns:p14="http://schemas.microsoft.com/office/powerpoint/2010/main" val="302466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640960" cy="1143000"/>
          </a:xfrm>
        </p:spPr>
        <p:txBody>
          <a:bodyPr>
            <a:noAutofit/>
          </a:bodyPr>
          <a:lstStyle/>
          <a:p>
            <a:r>
              <a:rPr lang="el-GR" altLang="en-US" sz="3600" b="1" dirty="0"/>
              <a:t>Σχέση </a:t>
            </a:r>
            <a:r>
              <a:rPr lang="el-GR" altLang="en-US" sz="3600" b="1" dirty="0" smtClean="0"/>
              <a:t>όγκου-τυποποίησης σε συνεχές </a:t>
            </a:r>
            <a:r>
              <a:rPr lang="el-GR" altLang="en-US" sz="3600" b="1" dirty="0"/>
              <a:t>μ</a:t>
            </a:r>
            <a:r>
              <a:rPr lang="el-GR" altLang="en-US" sz="3600" b="1" dirty="0" smtClean="0"/>
              <a:t>έσο </a:t>
            </a:r>
            <a:r>
              <a:rPr lang="el-GR" altLang="en-US" sz="3600" b="1" dirty="0"/>
              <a:t>δ</a:t>
            </a:r>
            <a:r>
              <a:rPr lang="el-GR" altLang="en-US" sz="3600" b="1" dirty="0" smtClean="0"/>
              <a:t>ιάκρισης </a:t>
            </a:r>
            <a:r>
              <a:rPr lang="el-GR" altLang="en-US" sz="3600" b="1" dirty="0"/>
              <a:t>των </a:t>
            </a:r>
            <a:r>
              <a:rPr lang="el-GR" altLang="en-US" sz="3600" b="1" dirty="0" smtClean="0"/>
              <a:t>διεργασιών</a:t>
            </a:r>
            <a:endParaRPr lang="el-GR" sz="3600" b="1" dirty="0"/>
          </a:p>
        </p:txBody>
      </p:sp>
      <p:pic>
        <p:nvPicPr>
          <p:cNvPr id="6" name="Θέση περιεχομένου 1" descr="Εικόνα γραφικής παράστασης της σχέσης όγκου και τυποποίησ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1710" y="1600200"/>
            <a:ext cx="7454706" cy="478112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22</a:t>
            </a:fld>
            <a:endParaRPr lang="el-GR" sz="1400" dirty="0">
              <a:solidFill>
                <a:schemeClr val="tx1"/>
              </a:solidFill>
            </a:endParaRPr>
          </a:p>
        </p:txBody>
      </p:sp>
    </p:spTree>
    <p:extLst>
      <p:ext uri="{BB962C8B-B14F-4D97-AF65-F5344CB8AC3E}">
        <p14:creationId xmlns:p14="http://schemas.microsoft.com/office/powerpoint/2010/main" val="397038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smtClean="0"/>
              <a:t>Επιλογή διεργασίας: Παράγοντες</a:t>
            </a:r>
            <a:endParaRPr lang="el-GR" sz="4000" b="1" dirty="0"/>
          </a:p>
        </p:txBody>
      </p:sp>
      <p:sp>
        <p:nvSpPr>
          <p:cNvPr id="3" name="Θέση περιεχομένου 1"/>
          <p:cNvSpPr>
            <a:spLocks noGrp="1"/>
          </p:cNvSpPr>
          <p:nvPr>
            <p:ph idx="1"/>
          </p:nvPr>
        </p:nvSpPr>
        <p:spPr/>
        <p:txBody>
          <a:bodyPr>
            <a:normAutofit/>
          </a:bodyPr>
          <a:lstStyle/>
          <a:p>
            <a:pPr lvl="0" fontAlgn="base">
              <a:spcBef>
                <a:spcPts val="0"/>
              </a:spcBef>
              <a:spcAft>
                <a:spcPts val="1800"/>
              </a:spcAft>
              <a:buClr>
                <a:srgbClr val="C00000"/>
              </a:buClr>
              <a:buSzPct val="100000"/>
              <a:buFont typeface="Arial" panose="020B0604020202020204" pitchFamily="34" charset="0"/>
              <a:buChar char="●"/>
            </a:pPr>
            <a:r>
              <a:rPr lang="el-GR" altLang="en-US" sz="2800" kern="0" dirty="0"/>
              <a:t>Η επιλογή της διεργασίας εξαρτάται από πέντε βασικούς </a:t>
            </a:r>
            <a:r>
              <a:rPr lang="el-GR" altLang="en-US" sz="2800" kern="0" dirty="0" smtClean="0"/>
              <a:t>παράγοντες:</a:t>
            </a:r>
            <a:endParaRPr lang="en-US" altLang="en-US" sz="2800" kern="0" dirty="0"/>
          </a:p>
          <a:p>
            <a:pPr marL="857250" lvl="2" indent="0" fontAlgn="base">
              <a:spcBef>
                <a:spcPts val="0"/>
              </a:spcBef>
              <a:spcAft>
                <a:spcPct val="0"/>
              </a:spcAft>
              <a:buClr>
                <a:srgbClr val="00CCCC"/>
              </a:buClr>
              <a:buSzPct val="85000"/>
              <a:buNone/>
            </a:pPr>
            <a:r>
              <a:rPr lang="el-GR" altLang="en-US" b="1" kern="0" dirty="0" smtClean="0">
                <a:solidFill>
                  <a:srgbClr val="00CC99"/>
                </a:solidFill>
              </a:rPr>
              <a:t>1.  </a:t>
            </a:r>
            <a:r>
              <a:rPr lang="el-GR" altLang="en-US" kern="0" dirty="0" smtClean="0"/>
              <a:t>Το </a:t>
            </a:r>
            <a:r>
              <a:rPr lang="el-GR" altLang="en-US" kern="0" dirty="0"/>
              <a:t>ίδιο το είδος της </a:t>
            </a:r>
            <a:r>
              <a:rPr lang="el-GR" altLang="en-US" kern="0" dirty="0" smtClean="0"/>
              <a:t>διεργασίας. Ποικίλλει </a:t>
            </a:r>
          </a:p>
          <a:p>
            <a:pPr marL="1314450" lvl="3" indent="0" fontAlgn="base">
              <a:spcBef>
                <a:spcPts val="0"/>
              </a:spcBef>
              <a:spcAft>
                <a:spcPts val="600"/>
              </a:spcAft>
              <a:buClr>
                <a:srgbClr val="00CCCC"/>
              </a:buClr>
              <a:buSzPct val="85000"/>
              <a:buNone/>
            </a:pPr>
            <a:r>
              <a:rPr lang="el-GR" altLang="en-US" sz="2400" kern="0" dirty="0" smtClean="0"/>
              <a:t>από </a:t>
            </a:r>
            <a:r>
              <a:rPr lang="el-GR" altLang="en-US" sz="2400" kern="0" dirty="0"/>
              <a:t>διαλείπουσες σε επαναλαμβανόμενες ή </a:t>
            </a:r>
            <a:r>
              <a:rPr lang="el-GR" altLang="en-US" sz="2400" kern="0" dirty="0" smtClean="0"/>
              <a:t>συνεχείς.</a:t>
            </a:r>
            <a:endParaRPr lang="en-US" altLang="en-US" sz="2400" kern="0" dirty="0"/>
          </a:p>
          <a:p>
            <a:pPr marL="857250" lvl="2" indent="0" fontAlgn="base">
              <a:spcBef>
                <a:spcPts val="0"/>
              </a:spcBef>
              <a:spcAft>
                <a:spcPts val="600"/>
              </a:spcAft>
              <a:buClr>
                <a:srgbClr val="00CCCC"/>
              </a:buClr>
              <a:buSzPct val="85000"/>
              <a:buNone/>
            </a:pPr>
            <a:r>
              <a:rPr lang="el-GR" altLang="en-US" b="1" kern="0" dirty="0" smtClean="0">
                <a:solidFill>
                  <a:srgbClr val="00CC99"/>
                </a:solidFill>
              </a:rPr>
              <a:t>2.  </a:t>
            </a:r>
            <a:r>
              <a:rPr lang="el-GR" altLang="en-US" kern="0" dirty="0" smtClean="0"/>
              <a:t>Βαθμός καθετοποίησης.</a:t>
            </a:r>
            <a:endParaRPr lang="en-US" altLang="en-US" kern="0" dirty="0"/>
          </a:p>
          <a:p>
            <a:pPr marL="857250" lvl="2" indent="0" fontAlgn="base">
              <a:spcBef>
                <a:spcPts val="0"/>
              </a:spcBef>
              <a:spcAft>
                <a:spcPts val="600"/>
              </a:spcAft>
              <a:buClr>
                <a:srgbClr val="00CCCC"/>
              </a:buClr>
              <a:buSzPct val="85000"/>
              <a:buNone/>
            </a:pPr>
            <a:r>
              <a:rPr lang="el-GR" altLang="en-US" b="1" kern="0" dirty="0" smtClean="0">
                <a:solidFill>
                  <a:srgbClr val="00CC99"/>
                </a:solidFill>
              </a:rPr>
              <a:t>3.  </a:t>
            </a:r>
            <a:r>
              <a:rPr lang="el-GR" altLang="en-US" kern="0" dirty="0" smtClean="0"/>
              <a:t>Ευελιξία πόρων.</a:t>
            </a:r>
            <a:endParaRPr lang="en-US" altLang="en-US" kern="0" dirty="0"/>
          </a:p>
          <a:p>
            <a:pPr marL="857250" lvl="2" indent="0" fontAlgn="base">
              <a:spcBef>
                <a:spcPts val="0"/>
              </a:spcBef>
              <a:spcAft>
                <a:spcPct val="0"/>
              </a:spcAft>
              <a:buClr>
                <a:srgbClr val="00CCCC"/>
              </a:buClr>
              <a:buSzPct val="85000"/>
              <a:buNone/>
            </a:pPr>
            <a:r>
              <a:rPr lang="el-GR" altLang="en-US" b="1" kern="0" dirty="0" smtClean="0">
                <a:solidFill>
                  <a:srgbClr val="00CC99"/>
                </a:solidFill>
              </a:rPr>
              <a:t>4.  </a:t>
            </a:r>
            <a:r>
              <a:rPr lang="el-GR" altLang="en-US" kern="0" dirty="0" smtClean="0"/>
              <a:t>Μίγμα </a:t>
            </a:r>
            <a:r>
              <a:rPr lang="el-GR" altLang="en-US" kern="0" dirty="0"/>
              <a:t>μεταξύ κεφαλαίου και ανθρώπινων </a:t>
            </a:r>
            <a:endParaRPr lang="el-GR" altLang="en-US" kern="0" dirty="0" smtClean="0"/>
          </a:p>
          <a:p>
            <a:pPr marL="1314450" lvl="3" indent="0" fontAlgn="base">
              <a:spcBef>
                <a:spcPts val="0"/>
              </a:spcBef>
              <a:spcAft>
                <a:spcPts val="600"/>
              </a:spcAft>
              <a:buClr>
                <a:srgbClr val="00CCCC"/>
              </a:buClr>
              <a:buSzPct val="85000"/>
              <a:buNone/>
            </a:pPr>
            <a:r>
              <a:rPr lang="el-GR" altLang="en-US" sz="2400" kern="0" dirty="0" smtClean="0"/>
              <a:t>πόρων.</a:t>
            </a:r>
            <a:endParaRPr lang="en-US" altLang="en-US" sz="2400" kern="0" dirty="0"/>
          </a:p>
          <a:p>
            <a:pPr marL="857250" lvl="2" indent="0" fontAlgn="base">
              <a:spcBef>
                <a:spcPts val="0"/>
              </a:spcBef>
              <a:spcAft>
                <a:spcPct val="0"/>
              </a:spcAft>
              <a:buClr>
                <a:srgbClr val="00CCCC"/>
              </a:buClr>
              <a:buSzPct val="85000"/>
              <a:buNone/>
            </a:pPr>
            <a:r>
              <a:rPr lang="el-GR" altLang="en-US" b="1" kern="0" dirty="0" smtClean="0">
                <a:solidFill>
                  <a:srgbClr val="00CC99"/>
                </a:solidFill>
              </a:rPr>
              <a:t>5.  </a:t>
            </a:r>
            <a:r>
              <a:rPr lang="el-GR" altLang="en-US" kern="0" dirty="0" smtClean="0"/>
              <a:t>Βαθμός </a:t>
            </a:r>
            <a:r>
              <a:rPr lang="el-GR" altLang="en-US" kern="0" dirty="0"/>
              <a:t>επαφής με τον </a:t>
            </a:r>
            <a:r>
              <a:rPr lang="el-GR" altLang="en-US" kern="0" dirty="0" smtClean="0"/>
              <a:t>πελάτη</a:t>
            </a:r>
            <a:r>
              <a:rPr lang="el-GR" altLang="en-US" dirty="0" smtClean="0"/>
              <a:t>.</a:t>
            </a:r>
            <a:endParaRPr lang="en-US" altLang="en-US"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23</a:t>
            </a:fld>
            <a:endParaRPr lang="el-GR" sz="1400" dirty="0">
              <a:solidFill>
                <a:schemeClr val="tx1"/>
              </a:solidFill>
            </a:endParaRPr>
          </a:p>
        </p:txBody>
      </p:sp>
    </p:spTree>
    <p:extLst>
      <p:ext uri="{BB962C8B-B14F-4D97-AF65-F5344CB8AC3E}">
        <p14:creationId xmlns:p14="http://schemas.microsoft.com/office/powerpoint/2010/main" val="3150489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a:t>Εργαλεία </a:t>
            </a:r>
            <a:r>
              <a:rPr lang="el-GR" altLang="en-US" b="1" dirty="0" smtClean="0"/>
              <a:t>σχεδιασμού </a:t>
            </a:r>
            <a:r>
              <a:rPr lang="el-GR" altLang="en-US" b="1" dirty="0"/>
              <a:t>δ</a:t>
            </a:r>
            <a:r>
              <a:rPr lang="el-GR" altLang="en-US" b="1" dirty="0" smtClean="0"/>
              <a:t>ιεργασιών</a:t>
            </a:r>
            <a:endParaRPr lang="el-GR" b="1" dirty="0"/>
          </a:p>
        </p:txBody>
      </p:sp>
      <p:sp>
        <p:nvSpPr>
          <p:cNvPr id="6" name="Θέση περιεχομένου 1"/>
          <p:cNvSpPr>
            <a:spLocks noGrp="1"/>
          </p:cNvSpPr>
          <p:nvPr>
            <p:ph sz="half" idx="1"/>
          </p:nvPr>
        </p:nvSpPr>
        <p:spPr>
          <a:xfrm>
            <a:off x="467544" y="1556792"/>
            <a:ext cx="3024336" cy="4824536"/>
          </a:xfrm>
        </p:spPr>
        <p:txBody>
          <a:bodyPr>
            <a:normAutofit/>
          </a:bodyPr>
          <a:lstStyle/>
          <a:p>
            <a:pPr>
              <a:lnSpc>
                <a:spcPct val="110000"/>
              </a:lnSpc>
              <a:spcBef>
                <a:spcPts val="0"/>
              </a:spcBef>
              <a:buClr>
                <a:srgbClr val="C00000"/>
              </a:buClr>
              <a:buFont typeface="Arial" panose="020B0604020202020204" pitchFamily="34" charset="0"/>
              <a:buChar char="●"/>
            </a:pPr>
            <a:r>
              <a:rPr lang="el-GR" altLang="en-US" sz="2400" kern="0" dirty="0" smtClean="0"/>
              <a:t>Συχνά </a:t>
            </a:r>
            <a:r>
              <a:rPr lang="el-GR" altLang="en-US" sz="2400" kern="0" dirty="0"/>
              <a:t>τα στάδια της παραγωγικής διεργασίας μπορεί να λειτουργούν παράλληλα</a:t>
            </a:r>
            <a:r>
              <a:rPr lang="en-US" altLang="en-US" sz="2400" kern="0" dirty="0"/>
              <a:t>, </a:t>
            </a:r>
            <a:r>
              <a:rPr lang="el-GR" altLang="en-US" sz="2400" kern="0" dirty="0"/>
              <a:t>όπως φαίνεται στα </a:t>
            </a:r>
            <a:r>
              <a:rPr lang="en-US" altLang="en-US" sz="2400" kern="0" dirty="0"/>
              <a:t>(c) </a:t>
            </a:r>
            <a:r>
              <a:rPr lang="el-GR" altLang="en-US" sz="2400" kern="0" dirty="0"/>
              <a:t>και </a:t>
            </a:r>
            <a:r>
              <a:rPr lang="en-US" altLang="en-US" sz="2400" kern="0" dirty="0"/>
              <a:t>(d</a:t>
            </a:r>
            <a:r>
              <a:rPr lang="en-US" altLang="en-US" sz="2400" kern="0" dirty="0" smtClean="0"/>
              <a:t>)</a:t>
            </a:r>
            <a:r>
              <a:rPr lang="el-GR" altLang="en-US" sz="2400" kern="0" dirty="0" smtClean="0"/>
              <a:t>, </a:t>
            </a:r>
            <a:r>
              <a:rPr lang="el-GR" altLang="en-US" sz="2400" kern="0" dirty="0"/>
              <a:t>παράγοντας είτε διαφορετικά προϊόντα </a:t>
            </a:r>
            <a:r>
              <a:rPr lang="en-US" altLang="en-US" sz="2400" kern="0" dirty="0"/>
              <a:t>(c</a:t>
            </a:r>
            <a:r>
              <a:rPr lang="en-US" altLang="en-US" sz="2400" kern="0" dirty="0" smtClean="0"/>
              <a:t>)</a:t>
            </a:r>
            <a:r>
              <a:rPr lang="el-GR" altLang="en-US" sz="2400" kern="0" dirty="0" smtClean="0"/>
              <a:t>,</a:t>
            </a:r>
            <a:r>
              <a:rPr lang="en-US" altLang="en-US" sz="2400" kern="0" dirty="0" smtClean="0"/>
              <a:t> </a:t>
            </a:r>
            <a:r>
              <a:rPr lang="el-GR" altLang="en-US" sz="2400" kern="0" dirty="0"/>
              <a:t>ή το ίδιο προϊόν </a:t>
            </a:r>
            <a:r>
              <a:rPr lang="en-US" altLang="en-US" sz="2400" kern="0" dirty="0"/>
              <a:t>(d</a:t>
            </a:r>
            <a:r>
              <a:rPr lang="en-US" altLang="en-US" sz="2400" kern="0" dirty="0" smtClean="0"/>
              <a:t>)</a:t>
            </a:r>
            <a:r>
              <a:rPr lang="el-GR" altLang="en-US" sz="2400" kern="0" dirty="0" smtClean="0"/>
              <a:t>.</a:t>
            </a:r>
            <a:endParaRPr lang="el-GR" dirty="0"/>
          </a:p>
        </p:txBody>
      </p:sp>
      <p:pic>
        <p:nvPicPr>
          <p:cNvPr id="8" name="Θέση περιεχομένου 2" descr="Εικόνα με τέσσερα διαγράμματα ροής. Στο πρώτο διάγραμμα  a, απεικονίζεται η multistage process, όπου το προϊόν περνάει απο το stage 1, έπειτα από το stage 2, και τέλος από το stage 3.&#10;Στο δεύτερο διάγραμμα b, απεικονίζεται η multistage process with buffers, όπου το προϊόν περνάει από το stage 1, μετά από το work-in-process inventory, και τέλος από το stage 2. &#10;Στο τρίτο διάγραμμα c, απεικονίζεται η parallel stages producting different products, όπου το προϊόν περνάει παράλληλα από το stage 1 και stage 2. Στη συνέχεια από το stage 1 περνάει στο finished goods #1, και παράλληλα μετά το stage 2, περνάει στο finished goods #2. &#10;Στο τέταρτο διάγραμμα d, απεικονίζεται η parallel stages producting the same product, όπου το προϊόν περνάει παράλληλα από το stage 1 και stage 2, και στην συνέχεια οι έξοδοι των δύο αυτών σταδίων οδηγούνται στο finished good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53544" y="1611451"/>
            <a:ext cx="4906888" cy="4841885"/>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24</a:t>
            </a:fld>
            <a:endParaRPr lang="el-GR" sz="1400" dirty="0">
              <a:solidFill>
                <a:schemeClr val="tx1"/>
              </a:solidFill>
            </a:endParaRPr>
          </a:p>
        </p:txBody>
      </p:sp>
    </p:spTree>
    <p:extLst>
      <p:ext uri="{BB962C8B-B14F-4D97-AF65-F5344CB8AC3E}">
        <p14:creationId xmlns:p14="http://schemas.microsoft.com/office/powerpoint/2010/main" val="943590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b="1" dirty="0"/>
              <a:t>Σχεδιασμός δ</a:t>
            </a:r>
            <a:r>
              <a:rPr lang="el-GR" altLang="en-US" b="1" dirty="0" smtClean="0"/>
              <a:t>ιεργασιών</a:t>
            </a:r>
            <a:endParaRPr lang="el-GR" sz="4000" b="1" dirty="0"/>
          </a:p>
        </p:txBody>
      </p:sp>
      <p:sp>
        <p:nvSpPr>
          <p:cNvPr id="3" name="Θέση περιεχομένου 1"/>
          <p:cNvSpPr>
            <a:spLocks noGrp="1"/>
          </p:cNvSpPr>
          <p:nvPr>
            <p:ph idx="1"/>
          </p:nvPr>
        </p:nvSpPr>
        <p:spPr/>
        <p:txBody>
          <a:bodyPr/>
          <a:lstStyle/>
          <a:p>
            <a:pPr lvl="0" fontAlgn="base">
              <a:spcBef>
                <a:spcPts val="0"/>
              </a:spcBef>
              <a:spcAft>
                <a:spcPts val="1200"/>
              </a:spcAft>
              <a:buClr>
                <a:srgbClr val="C00000"/>
              </a:buClr>
              <a:buSzPct val="100000"/>
              <a:buFont typeface="Arial" panose="020B0604020202020204" pitchFamily="34" charset="0"/>
              <a:buChar char="●"/>
            </a:pPr>
            <a:r>
              <a:rPr lang="el-GR" altLang="en-US" kern="0" dirty="0"/>
              <a:t>Εργαλεία σχεδιασμού </a:t>
            </a:r>
            <a:r>
              <a:rPr lang="el-GR" altLang="en-US" kern="0" dirty="0" smtClean="0"/>
              <a:t>διεργασιών:</a:t>
            </a:r>
            <a:endParaRPr lang="en-US" altLang="en-US" kern="0" dirty="0"/>
          </a:p>
          <a:p>
            <a:pPr marL="1200150" lvl="2" indent="-342900" fontAlgn="base">
              <a:spcBef>
                <a:spcPts val="0"/>
              </a:spcBef>
              <a:spcAft>
                <a:spcPts val="600"/>
              </a:spcAft>
              <a:buClr>
                <a:srgbClr val="00CC99"/>
              </a:buClr>
              <a:buFont typeface="Arial" panose="020B0604020202020204" pitchFamily="34" charset="0"/>
              <a:buChar char="●"/>
            </a:pPr>
            <a:r>
              <a:rPr lang="el-GR" altLang="en-US" sz="2800" kern="0" dirty="0"/>
              <a:t>Ανάλυση ροής </a:t>
            </a:r>
            <a:r>
              <a:rPr lang="el-GR" altLang="en-US" sz="2800" kern="0" dirty="0" smtClean="0"/>
              <a:t>διεργασιών.</a:t>
            </a:r>
            <a:endParaRPr lang="en-US" altLang="en-US" sz="2800" kern="0" dirty="0"/>
          </a:p>
          <a:p>
            <a:pPr marL="1200150" lvl="2" indent="-342900" fontAlgn="base">
              <a:spcBef>
                <a:spcPts val="0"/>
              </a:spcBef>
              <a:spcAft>
                <a:spcPts val="3000"/>
              </a:spcAft>
              <a:buClr>
                <a:srgbClr val="00CC99"/>
              </a:buClr>
              <a:buFont typeface="Arial" panose="020B0604020202020204" pitchFamily="34" charset="0"/>
              <a:buChar char="●"/>
            </a:pPr>
            <a:r>
              <a:rPr lang="el-GR" altLang="en-US" sz="2800" kern="0" dirty="0"/>
              <a:t>Διάγραμμα ροής </a:t>
            </a:r>
            <a:r>
              <a:rPr lang="el-GR" altLang="en-US" sz="2800" kern="0" dirty="0" smtClean="0"/>
              <a:t>διεργασιών.</a:t>
            </a:r>
            <a:endParaRPr lang="en-US" altLang="en-US" sz="2800" kern="0" dirty="0"/>
          </a:p>
          <a:p>
            <a:pPr lvl="0" fontAlgn="base">
              <a:spcBef>
                <a:spcPts val="0"/>
              </a:spcBef>
              <a:spcAft>
                <a:spcPts val="1200"/>
              </a:spcAft>
              <a:buClr>
                <a:srgbClr val="C00000"/>
              </a:buClr>
              <a:buSzPct val="100000"/>
              <a:buFont typeface="Arial" panose="020B0604020202020204" pitchFamily="34" charset="0"/>
              <a:buChar char="●"/>
            </a:pPr>
            <a:r>
              <a:rPr lang="el-GR" altLang="en-US" kern="0" dirty="0"/>
              <a:t>Εξέταση ζητημάτων </a:t>
            </a:r>
            <a:r>
              <a:rPr lang="el-GR" altLang="en-US" kern="0" dirty="0" smtClean="0"/>
              <a:t>σχεδιασμού:</a:t>
            </a:r>
            <a:endParaRPr lang="en-US" altLang="en-US" kern="0" dirty="0"/>
          </a:p>
          <a:p>
            <a:pPr marL="1314450" lvl="2" indent="-457200" fontAlgn="base">
              <a:spcBef>
                <a:spcPts val="0"/>
              </a:spcBef>
              <a:spcAft>
                <a:spcPts val="600"/>
              </a:spcAft>
              <a:buClr>
                <a:srgbClr val="00CC99"/>
              </a:buClr>
              <a:buFont typeface="Arial" panose="020B0604020202020204" pitchFamily="34" charset="0"/>
              <a:buChar char="●"/>
            </a:pPr>
            <a:r>
              <a:rPr lang="el-GR" altLang="en-US" sz="2800" kern="0" dirty="0"/>
              <a:t>Στρατηγική </a:t>
            </a:r>
            <a:r>
              <a:rPr lang="en-US" altLang="en-US" sz="2800" kern="0" dirty="0"/>
              <a:t>“Make-to-stock</a:t>
            </a:r>
            <a:r>
              <a:rPr lang="en-US" altLang="en-US" sz="2800" kern="0" dirty="0" smtClean="0"/>
              <a:t>”</a:t>
            </a:r>
            <a:r>
              <a:rPr lang="el-GR" altLang="en-US" sz="2800" kern="0" dirty="0" smtClean="0"/>
              <a:t>.</a:t>
            </a:r>
            <a:endParaRPr lang="en-US" altLang="en-US" sz="2800" kern="0" dirty="0"/>
          </a:p>
          <a:p>
            <a:pPr marL="1314450" lvl="2" indent="-457200" fontAlgn="base">
              <a:spcBef>
                <a:spcPts val="0"/>
              </a:spcBef>
              <a:spcAft>
                <a:spcPts val="600"/>
              </a:spcAft>
              <a:buClr>
                <a:srgbClr val="00CC99"/>
              </a:buClr>
              <a:buFont typeface="Arial" panose="020B0604020202020204" pitchFamily="34" charset="0"/>
              <a:buChar char="●"/>
            </a:pPr>
            <a:r>
              <a:rPr lang="el-GR" altLang="en-US" sz="2800" kern="0" dirty="0"/>
              <a:t>Στρατηγική</a:t>
            </a:r>
            <a:r>
              <a:rPr lang="en-US" altLang="en-US" sz="2800" kern="0" dirty="0"/>
              <a:t> “Assemble-to-order</a:t>
            </a:r>
            <a:r>
              <a:rPr lang="en-US" altLang="en-US" sz="2800" kern="0" dirty="0" smtClean="0"/>
              <a:t>”</a:t>
            </a:r>
            <a:r>
              <a:rPr lang="el-GR" altLang="en-US" sz="2800" kern="0" dirty="0" smtClean="0"/>
              <a:t>.</a:t>
            </a:r>
            <a:endParaRPr lang="en-US" altLang="en-US" sz="2800" kern="0" dirty="0"/>
          </a:p>
          <a:p>
            <a:pPr marL="1314450" lvl="2" indent="-457200" fontAlgn="base">
              <a:spcBef>
                <a:spcPts val="0"/>
              </a:spcBef>
              <a:spcAft>
                <a:spcPct val="0"/>
              </a:spcAft>
              <a:buClr>
                <a:srgbClr val="00CC99"/>
              </a:buClr>
              <a:buFont typeface="Arial" panose="020B0604020202020204" pitchFamily="34" charset="0"/>
              <a:buChar char="●"/>
            </a:pPr>
            <a:r>
              <a:rPr lang="el-GR" altLang="en-US" sz="2800" kern="0" dirty="0"/>
              <a:t>Στρατηγική</a:t>
            </a:r>
            <a:r>
              <a:rPr lang="en-US" altLang="en-US" sz="2800" kern="0" dirty="0"/>
              <a:t> “Make-to-order</a:t>
            </a:r>
            <a:r>
              <a:rPr lang="en-US" altLang="en-US" sz="2800" kern="0" dirty="0" smtClean="0"/>
              <a:t>”</a:t>
            </a:r>
            <a:r>
              <a:rPr lang="el-GR" altLang="en-US" sz="2800" dirty="0" smtClean="0"/>
              <a:t>.</a:t>
            </a:r>
            <a:endParaRPr lang="en-US" altLang="en-US" sz="2800"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25</a:t>
            </a:fld>
            <a:endParaRPr lang="el-GR" sz="1400" dirty="0">
              <a:solidFill>
                <a:schemeClr val="tx1"/>
              </a:solidFill>
            </a:endParaRPr>
          </a:p>
        </p:txBody>
      </p:sp>
    </p:spTree>
    <p:extLst>
      <p:ext uri="{BB962C8B-B14F-4D97-AF65-F5344CB8AC3E}">
        <p14:creationId xmlns:p14="http://schemas.microsoft.com/office/powerpoint/2010/main" val="742524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Παράδειγμα</a:t>
            </a:r>
            <a:endParaRPr lang="el-GR" b="1" dirty="0"/>
          </a:p>
        </p:txBody>
      </p:sp>
      <p:pic>
        <p:nvPicPr>
          <p:cNvPr id="10" name="Θέση περιεχομένου 1" descr="Εικόνα του διαγράμματος ροής για διαφορετικές στρατηγικές προϊόντος στην πιτσαρία Antonio's. Στο πρώτο διάγραμμα a, απεικονίζεται η maketo-stock strategy, όπου η ροή έχει ώς εξής: Ingredients, make dough, prepare crust, assemble pizza, bake, finished goods inventory pizza, και τέλος delivery εάν υπάρξει η customer order.&#10;Στο δεύτερο διάγραμμα b, απεικονίζεται η assembl-to-order strategy, όπου η ροή έχει ως εξής: Ingredients, make dough, prepare crust, work-in-progress inventory of pizza, assemble pizza εάν υπάρξει η customer order, bake, και τέλος delivery. &#10;Στο τρίτο διάγραμμα c, απεικονίζεται η make-to-order strategy, όπου η ροή έχει ως εξής:  Ingredients, make dough εάν υπάρξει η customer order, prepare crust, assemble pizza, bake, και τέλος delivery.&#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96752"/>
            <a:ext cx="7996388" cy="5230139"/>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26</a:t>
            </a:fld>
            <a:endParaRPr lang="el-GR" sz="1400" dirty="0">
              <a:solidFill>
                <a:schemeClr val="tx1"/>
              </a:solidFill>
            </a:endParaRPr>
          </a:p>
        </p:txBody>
      </p:sp>
    </p:spTree>
    <p:extLst>
      <p:ext uri="{BB962C8B-B14F-4D97-AF65-F5344CB8AC3E}">
        <p14:creationId xmlns:p14="http://schemas.microsoft.com/office/powerpoint/2010/main" val="1424636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3600" b="1" dirty="0"/>
              <a:t>Συνδέοντας το σ</a:t>
            </a:r>
            <a:r>
              <a:rPr lang="el-GR" altLang="en-US" sz="3600" b="1" dirty="0" smtClean="0"/>
              <a:t>χεδιασμό </a:t>
            </a:r>
            <a:r>
              <a:rPr lang="el-GR" altLang="en-US" sz="3600" b="1" dirty="0"/>
              <a:t>π</a:t>
            </a:r>
            <a:r>
              <a:rPr lang="el-GR" altLang="en-US" sz="3600" b="1" dirty="0" smtClean="0"/>
              <a:t>ροϊόντος </a:t>
            </a:r>
            <a:r>
              <a:rPr lang="el-GR" altLang="en-US" sz="3600" b="1" dirty="0"/>
              <a:t>με την </a:t>
            </a:r>
            <a:r>
              <a:rPr lang="el-GR" altLang="en-US" sz="3600" b="1" dirty="0" smtClean="0"/>
              <a:t>επιλογή </a:t>
            </a:r>
            <a:r>
              <a:rPr lang="el-GR" altLang="en-US" sz="3600" b="1" dirty="0"/>
              <a:t>της </a:t>
            </a:r>
            <a:r>
              <a:rPr lang="el-GR" altLang="en-US" sz="3600" b="1" dirty="0" smtClean="0"/>
              <a:t>διεργασίας</a:t>
            </a:r>
            <a:endParaRPr lang="el-GR" sz="3200" b="1" dirty="0"/>
          </a:p>
        </p:txBody>
      </p:sp>
      <p:sp>
        <p:nvSpPr>
          <p:cNvPr id="3" name="Θέση περιεχομένου 1"/>
          <p:cNvSpPr>
            <a:spLocks noGrp="1"/>
          </p:cNvSpPr>
          <p:nvPr>
            <p:ph idx="1"/>
          </p:nvPr>
        </p:nvSpPr>
        <p:spPr/>
        <p:txBody>
          <a:bodyPr>
            <a:normAutofit/>
          </a:bodyPr>
          <a:lstStyle/>
          <a:p>
            <a:pPr lvl="0" fontAlgn="base">
              <a:spcBef>
                <a:spcPts val="0"/>
              </a:spcBef>
              <a:spcAft>
                <a:spcPts val="1200"/>
              </a:spcAft>
              <a:buClr>
                <a:srgbClr val="C00000"/>
              </a:buClr>
              <a:buSzPct val="100000"/>
              <a:buFont typeface="Arial" panose="020B0604020202020204" pitchFamily="34" charset="0"/>
              <a:buChar char="●"/>
            </a:pPr>
            <a:r>
              <a:rPr lang="el-GR" altLang="en-US" sz="2400" kern="0" dirty="0"/>
              <a:t>Ο σχεδιασμός του προϊόντος και η επιλογή της </a:t>
            </a:r>
            <a:r>
              <a:rPr lang="el-GR" altLang="en-US" sz="2400" kern="0" dirty="0" smtClean="0"/>
              <a:t>διεργασίας, </a:t>
            </a:r>
            <a:r>
              <a:rPr lang="el-GR" altLang="en-US" sz="2400" kern="0" dirty="0"/>
              <a:t>είναι άμεσα </a:t>
            </a:r>
            <a:r>
              <a:rPr lang="el-GR" altLang="en-US" sz="2400" kern="0" dirty="0" smtClean="0"/>
              <a:t>συνδεόμενες.</a:t>
            </a:r>
            <a:endParaRPr lang="el-GR" altLang="en-US" sz="2400" kern="0" dirty="0"/>
          </a:p>
          <a:p>
            <a:pPr lvl="0" fontAlgn="base">
              <a:spcBef>
                <a:spcPts val="0"/>
              </a:spcBef>
              <a:spcAft>
                <a:spcPts val="1200"/>
              </a:spcAft>
              <a:buClr>
                <a:srgbClr val="C00000"/>
              </a:buClr>
              <a:buSzPct val="100000"/>
              <a:buFont typeface="Arial" panose="020B0604020202020204" pitchFamily="34" charset="0"/>
              <a:buChar char="●"/>
            </a:pPr>
            <a:r>
              <a:rPr lang="el-GR" altLang="en-US" sz="2400" kern="0" dirty="0"/>
              <a:t>Ο τύπος του προϊόντος που </a:t>
            </a:r>
            <a:r>
              <a:rPr lang="el-GR" altLang="en-US" sz="2400" kern="0" dirty="0" smtClean="0"/>
              <a:t>επιλέγεται, </a:t>
            </a:r>
            <a:r>
              <a:rPr lang="el-GR" altLang="en-US" sz="2400" kern="0" dirty="0"/>
              <a:t>καθορίζει και τον τύπο της </a:t>
            </a:r>
            <a:r>
              <a:rPr lang="el-GR" altLang="en-US" sz="2400" kern="0" dirty="0" smtClean="0"/>
              <a:t>λειτουργίας </a:t>
            </a:r>
            <a:r>
              <a:rPr lang="el-GR" altLang="en-US" sz="2400" kern="0" dirty="0"/>
              <a:t>που απαιτείται για την παραγωγή </a:t>
            </a:r>
            <a:r>
              <a:rPr lang="el-GR" altLang="en-US" sz="2400" kern="0" dirty="0" smtClean="0"/>
              <a:t>του.</a:t>
            </a:r>
            <a:endParaRPr lang="en-US" altLang="en-US" sz="2400" kern="0" dirty="0"/>
          </a:p>
          <a:p>
            <a:pPr lvl="0" fontAlgn="base">
              <a:spcBef>
                <a:spcPts val="0"/>
              </a:spcBef>
              <a:spcAft>
                <a:spcPts val="600"/>
              </a:spcAft>
              <a:buClr>
                <a:srgbClr val="C00000"/>
              </a:buClr>
              <a:buSzPct val="100000"/>
              <a:buFont typeface="Arial" panose="020B0604020202020204" pitchFamily="34" charset="0"/>
              <a:buChar char="●"/>
            </a:pPr>
            <a:r>
              <a:rPr lang="el-GR" altLang="en-US" sz="2400" kern="0" dirty="0"/>
              <a:t>Το είδος της διαθέσιμης λειτουργίας προσδιορίζει και άλλες απαραίτητες </a:t>
            </a:r>
            <a:r>
              <a:rPr lang="el-GR" altLang="en-US" sz="2400" kern="0" dirty="0" smtClean="0"/>
              <a:t>πτυχές, </a:t>
            </a:r>
            <a:r>
              <a:rPr lang="el-GR" altLang="en-US" sz="2400" kern="0" dirty="0"/>
              <a:t>για την οργάνωση της παραγωγής, </a:t>
            </a:r>
            <a:r>
              <a:rPr lang="el-GR" altLang="en-US" sz="2400" kern="0" dirty="0" smtClean="0"/>
              <a:t>όπως:</a:t>
            </a:r>
            <a:endParaRPr lang="en-US" altLang="en-US" sz="2400" kern="0" dirty="0"/>
          </a:p>
          <a:p>
            <a:pPr marL="1200150" lvl="2" indent="-342900" fontAlgn="base">
              <a:spcBef>
                <a:spcPts val="0"/>
              </a:spcBef>
              <a:spcAft>
                <a:spcPts val="400"/>
              </a:spcAft>
              <a:buClr>
                <a:srgbClr val="00CC99"/>
              </a:buClr>
              <a:buFont typeface="Arial" panose="020B0604020202020204" pitchFamily="34" charset="0"/>
              <a:buChar char="●"/>
            </a:pPr>
            <a:r>
              <a:rPr lang="el-GR" altLang="en-US" sz="2200" kern="0" dirty="0"/>
              <a:t>Απαιτούμενος </a:t>
            </a:r>
            <a:r>
              <a:rPr lang="el-GR" altLang="en-US" sz="2200" kern="0" dirty="0" smtClean="0"/>
              <a:t>εξοπλισμός.</a:t>
            </a:r>
            <a:endParaRPr lang="en-US" altLang="en-US" sz="2200" kern="0" dirty="0"/>
          </a:p>
          <a:p>
            <a:pPr marL="1200150" lvl="2" indent="-342900" fontAlgn="base">
              <a:spcBef>
                <a:spcPts val="0"/>
              </a:spcBef>
              <a:spcAft>
                <a:spcPts val="400"/>
              </a:spcAft>
              <a:buClr>
                <a:srgbClr val="00CC99"/>
              </a:buClr>
              <a:buFont typeface="Arial" panose="020B0604020202020204" pitchFamily="34" charset="0"/>
              <a:buChar char="●"/>
            </a:pPr>
            <a:r>
              <a:rPr lang="el-GR" altLang="en-US" sz="2200" kern="0" dirty="0"/>
              <a:t>Διευθέτηση των </a:t>
            </a:r>
            <a:r>
              <a:rPr lang="el-GR" altLang="en-US" sz="2200" kern="0" dirty="0" smtClean="0"/>
              <a:t>εγκαταστάσεων.</a:t>
            </a:r>
            <a:endParaRPr lang="en-US" altLang="en-US" sz="2200" kern="0" dirty="0"/>
          </a:p>
          <a:p>
            <a:pPr marL="1200150" lvl="2" indent="-342900" fontAlgn="base">
              <a:spcBef>
                <a:spcPts val="0"/>
              </a:spcBef>
              <a:spcAft>
                <a:spcPct val="0"/>
              </a:spcAft>
              <a:buClr>
                <a:srgbClr val="00CC99"/>
              </a:buClr>
              <a:buFont typeface="Arial" panose="020B0604020202020204" pitchFamily="34" charset="0"/>
              <a:buChar char="●"/>
            </a:pPr>
            <a:r>
              <a:rPr lang="el-GR" altLang="en-US" sz="2200" kern="0" dirty="0"/>
              <a:t>Οργανωτική </a:t>
            </a:r>
            <a:r>
              <a:rPr lang="el-GR" altLang="en-US" sz="2200" kern="0" dirty="0" smtClean="0"/>
              <a:t>δομή.</a:t>
            </a:r>
            <a:endParaRPr lang="el-GR" sz="2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27</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251525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a:t>Επιχειρηματικές </a:t>
            </a:r>
            <a:r>
              <a:rPr lang="el-GR" altLang="en-US" b="1" dirty="0" smtClean="0"/>
              <a:t>αποφάσεις</a:t>
            </a:r>
            <a:endParaRPr lang="el-GR" dirty="0"/>
          </a:p>
        </p:txBody>
      </p:sp>
      <p:pic>
        <p:nvPicPr>
          <p:cNvPr id="7" name="Θέση περιεχομένου 1" descr="Εικόνα του πίνακα με τις επιχειρηματικές αποφάσεις που είναι κατάλληλες για διάφορους τύπους λειτουργιών. Πρώτη γραμμή. Decision, product design. Intermittent operations, early stage of product life cycle. Repetitive operations, later stage of product life cycle. &#10;Δεύρερη γραμμή. Decision, competitive priorities. Intermittent operations, delivery, flexibility, and quality. Repetitive operations, cost and quality.&#10;Τρίτη γραμμή. Decision, facility layout. Intermittent operations, resources grouped by function. Repetitive operations, resources arranged in a line. &#10;Τέταρτη γραμμή. Decision, product strategy. Intermittent operations, make to order, assemble to order. Repetitive operations, make to stock. &#10;Πέμπτη γραμμή. Decision, vertical integration. Intermittent operations, low. Repetitive operations, high.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556792"/>
            <a:ext cx="8496944" cy="4608512"/>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28</a:t>
            </a:fld>
            <a:endParaRPr lang="el-GR" sz="1400" dirty="0">
              <a:solidFill>
                <a:schemeClr val="tx1"/>
              </a:solidFill>
            </a:endParaRPr>
          </a:p>
        </p:txBody>
      </p:sp>
    </p:spTree>
    <p:extLst>
      <p:ext uri="{BB962C8B-B14F-4D97-AF65-F5344CB8AC3E}">
        <p14:creationId xmlns:p14="http://schemas.microsoft.com/office/powerpoint/2010/main" val="1561429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a:t>Αποφάσεις </a:t>
            </a:r>
            <a:r>
              <a:rPr lang="el-GR" altLang="en-US" b="1" dirty="0" smtClean="0"/>
              <a:t>σχεδιασμού προϊόντος</a:t>
            </a:r>
            <a:endParaRPr lang="el-GR" b="1" dirty="0"/>
          </a:p>
        </p:txBody>
      </p:sp>
      <p:sp>
        <p:nvSpPr>
          <p:cNvPr id="3" name="Θέση περιεχομένου 1"/>
          <p:cNvSpPr>
            <a:spLocks noGrp="1"/>
          </p:cNvSpPr>
          <p:nvPr>
            <p:ph idx="1"/>
          </p:nvPr>
        </p:nvSpPr>
        <p:spPr/>
        <p:txBody>
          <a:bodyPr>
            <a:normAutofit/>
          </a:bodyPr>
          <a:lstStyle/>
          <a:p>
            <a:pPr lvl="0" fontAlgn="base">
              <a:spcBef>
                <a:spcPts val="0"/>
              </a:spcBef>
              <a:buClr>
                <a:srgbClr val="C00000"/>
              </a:buClr>
              <a:buSzPct val="100000"/>
              <a:buFont typeface="Arial" panose="020B0604020202020204" pitchFamily="34" charset="0"/>
              <a:buChar char="●"/>
            </a:pPr>
            <a:endParaRPr lang="el-GR" altLang="en-US" sz="1200" kern="0" dirty="0" smtClean="0">
              <a:solidFill>
                <a:srgbClr val="000000"/>
              </a:solidFill>
            </a:endParaRPr>
          </a:p>
          <a:p>
            <a:pPr lvl="0" fontAlgn="base">
              <a:spcBef>
                <a:spcPts val="0"/>
              </a:spcBef>
              <a:spcAft>
                <a:spcPts val="1800"/>
              </a:spcAft>
              <a:buClr>
                <a:srgbClr val="C00000"/>
              </a:buClr>
              <a:buSzPct val="100000"/>
              <a:buFont typeface="Arial" panose="020B0604020202020204" pitchFamily="34" charset="0"/>
              <a:buChar char="●"/>
            </a:pPr>
            <a:r>
              <a:rPr lang="el-GR" altLang="en-US" sz="2800" kern="0" dirty="0" smtClean="0">
                <a:solidFill>
                  <a:srgbClr val="000000"/>
                </a:solidFill>
              </a:rPr>
              <a:t>Οι </a:t>
            </a:r>
            <a:r>
              <a:rPr lang="el-GR" altLang="en-US" sz="2800" kern="0" dirty="0">
                <a:solidFill>
                  <a:srgbClr val="000000"/>
                </a:solidFill>
              </a:rPr>
              <a:t>διαλείπουσες και επαναλαμβανόμενες λειτουργίες συνήθως εστιάζονται στην παραγωγή προϊόντων σε διαφορετικά στάδια του κύκλου ζωής αυτών</a:t>
            </a:r>
            <a:r>
              <a:rPr lang="el-GR" altLang="en-US" sz="2800" kern="0" dirty="0" smtClean="0">
                <a:solidFill>
                  <a:srgbClr val="000000"/>
                </a:solidFill>
              </a:rPr>
              <a:t>.</a:t>
            </a:r>
          </a:p>
          <a:p>
            <a:pPr lvl="0" fontAlgn="base">
              <a:spcBef>
                <a:spcPts val="0"/>
              </a:spcBef>
              <a:spcAft>
                <a:spcPct val="0"/>
              </a:spcAft>
              <a:buClr>
                <a:srgbClr val="C00000"/>
              </a:buClr>
              <a:buSzPct val="100000"/>
              <a:buFont typeface="Arial" panose="020B0604020202020204" pitchFamily="34" charset="0"/>
              <a:buChar char="●"/>
            </a:pPr>
            <a:r>
              <a:rPr lang="el-GR" altLang="en-US" sz="2800" kern="0" dirty="0" smtClean="0">
                <a:solidFill>
                  <a:srgbClr val="000000"/>
                </a:solidFill>
              </a:rPr>
              <a:t>Οι </a:t>
            </a:r>
            <a:r>
              <a:rPr lang="el-GR" altLang="en-US" sz="2800" kern="0" dirty="0">
                <a:solidFill>
                  <a:srgbClr val="000000"/>
                </a:solidFill>
              </a:rPr>
              <a:t>διαλείπουσες συνήθως επιλέγονται για τα αρχικά στάδια της ζωής του προϊόντος, ενώ οι επαναλαμβανόμενες είναι προτιμότερες για τα μετέπειτα στάδια όταν η ζήτηση είναι πιο </a:t>
            </a:r>
            <a:r>
              <a:rPr lang="el-GR" altLang="en-US" sz="2800" kern="0" dirty="0" smtClean="0">
                <a:solidFill>
                  <a:srgbClr val="000000"/>
                </a:solidFill>
              </a:rPr>
              <a:t>προβλέψιμη</a:t>
            </a:r>
            <a:r>
              <a:rPr lang="el-GR" altLang="en-US" sz="2800" dirty="0" smtClean="0"/>
              <a:t>.</a:t>
            </a:r>
            <a:endParaRPr lang="en-US" altLang="en-US"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29</a:t>
            </a:fld>
            <a:endParaRPr lang="el-GR" sz="1400" dirty="0">
              <a:solidFill>
                <a:schemeClr val="tx1"/>
              </a:solidFill>
            </a:endParaRPr>
          </a:p>
        </p:txBody>
      </p:sp>
    </p:spTree>
    <p:extLst>
      <p:ext uri="{BB962C8B-B14F-4D97-AF65-F5344CB8AC3E}">
        <p14:creationId xmlns:p14="http://schemas.microsoft.com/office/powerpoint/2010/main" val="315698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r>
              <a:rPr lang="el-GR" altLang="el-GR" b="1" dirty="0" smtClean="0">
                <a:solidFill>
                  <a:srgbClr val="333333"/>
                </a:solidFill>
              </a:rPr>
              <a:t>Σκοποί ενότητας </a:t>
            </a:r>
          </a:p>
        </p:txBody>
      </p:sp>
      <p:sp>
        <p:nvSpPr>
          <p:cNvPr id="2" name="Θέση περιεχομένου 1"/>
          <p:cNvSpPr>
            <a:spLocks noGrp="1"/>
          </p:cNvSpPr>
          <p:nvPr>
            <p:ph idx="1"/>
            <p:custDataLst>
              <p:tags r:id="rId1"/>
            </p:custDataLst>
          </p:nvPr>
        </p:nvSpPr>
        <p:spPr/>
        <p:txBody>
          <a:bodyPr rtlCol="0">
            <a:noAutofit/>
          </a:bodyPr>
          <a:lstStyle/>
          <a:p>
            <a:r>
              <a:rPr lang="el-GR" sz="1800" dirty="0"/>
              <a:t>Η </a:t>
            </a:r>
            <a:r>
              <a:rPr lang="el-GR" sz="1800" dirty="0" smtClean="0"/>
              <a:t>ενότητα αυτή αφορά </a:t>
            </a:r>
            <a:r>
              <a:rPr lang="el-GR" sz="1800" dirty="0"/>
              <a:t>στο σχεδιασμό αγαθών, υπηρεσιών και διεργασιών. Παρουσιάζεται ο τρόπος σχεδιασμού προϊόντων σε συνδυασμό με το σχεδιασμό των διεργασιών, τα συγκεκριμένα βήματα που ακολουθούνται μέχρι το προϊόν ή/και η υπηρεσία να είναι έτοιμα προς διάθεση, και υπογραμμίζονται τα διακριτά χαρακτηριστικά του σχεδιασμού των υπηρεσιών. </a:t>
            </a:r>
            <a:r>
              <a:rPr lang="el-GR" sz="1800" dirty="0"/>
              <a:t>Σ</a:t>
            </a:r>
            <a:r>
              <a:rPr lang="el-GR" sz="1800" dirty="0" smtClean="0"/>
              <a:t>υζητούνται </a:t>
            </a:r>
            <a:r>
              <a:rPr lang="el-GR" sz="1800" dirty="0"/>
              <a:t>τα εργαλεία αξιολόγησης για την εισαγωγή ενός νέου προϊόντος ή μιας νέας υπηρεσίας στην αγορά, όπως η ανάλυση του νεκρού σημείου, και διεξάγονται ασκήσεις για την εφαρμογή αυτών των εργαλείων στην πράξη. </a:t>
            </a:r>
            <a:r>
              <a:rPr lang="el-GR" sz="1800" dirty="0"/>
              <a:t>Στη συνέχεια, παρατίθενται τα διάφορα είδη διεργασιών που χρησιμοποιούνται για την παραγωγή αγαθών και υπηρεσιών και των οποίων τα χαρακτηριστικά επεξηγούνται αναλυτικά για την καλύτερη κατανόηση της χρήσης των κατάλληλων κάθε φορά διεργασιών. Παράλληλα, καταδεικνύεται και η αξία της χρήσης διαφόρων εργαλείων και κυρίως των διαγραμμάτων ροής, στο συνδυαστικό σχεδιασμό προϊόντων/υπηρεσιών και διεργασιών. Τέλος, η ενότητα εστιάζει στις γνωστές στρατηγικές σχεδιασμού προϊόντων και διεργασιών και τις επιπτώσεις που αυτές έχουν στην οργάνωση και διοίκηση μιας </a:t>
            </a:r>
            <a:r>
              <a:rPr lang="el-GR" sz="1800" dirty="0"/>
              <a:t>επιχείρησης</a:t>
            </a:r>
            <a:r>
              <a:rPr lang="en-US" sz="1800" dirty="0"/>
              <a:t>.</a:t>
            </a:r>
            <a:endParaRPr lang="el-GR" sz="1800" dirty="0"/>
          </a:p>
        </p:txBody>
      </p:sp>
      <p:sp>
        <p:nvSpPr>
          <p:cNvPr id="7"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Σχεδιασμός</a:t>
            </a:r>
            <a:endParaRPr lang="en-US" sz="1400" dirty="0">
              <a:solidFill>
                <a:schemeClr val="tx1"/>
              </a:solidFill>
            </a:endParaRPr>
          </a:p>
        </p:txBody>
      </p:sp>
      <p:sp>
        <p:nvSpPr>
          <p:cNvPr id="5125"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AF2AC6-652D-4AD1-A671-8B499591D49C}" type="slidenum">
              <a:rPr lang="el-GR" altLang="el-GR" sz="1400">
                <a:solidFill>
                  <a:srgbClr val="000000"/>
                </a:solidFill>
                <a:latin typeface="+mn-lt"/>
              </a:rPr>
              <a:pPr fontAlgn="base">
                <a:spcBef>
                  <a:spcPct val="0"/>
                </a:spcBef>
                <a:spcAft>
                  <a:spcPct val="0"/>
                </a:spcAft>
              </a:pPr>
              <a:t>3</a:t>
            </a:fld>
            <a:endParaRPr lang="el-GR" altLang="el-GR" sz="1400" dirty="0">
              <a:solidFill>
                <a:srgbClr val="000000"/>
              </a:solidFill>
              <a:latin typeface="+mn-lt"/>
            </a:endParaRPr>
          </a:p>
        </p:txBody>
      </p:sp>
    </p:spTree>
    <p:extLst>
      <p:ext uri="{BB962C8B-B14F-4D97-AF65-F5344CB8AC3E}">
        <p14:creationId xmlns:p14="http://schemas.microsoft.com/office/powerpoint/2010/main" val="882667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712968" cy="1143000"/>
          </a:xfrm>
        </p:spPr>
        <p:txBody>
          <a:bodyPr>
            <a:noAutofit/>
          </a:bodyPr>
          <a:lstStyle/>
          <a:p>
            <a:r>
              <a:rPr lang="el-GR" altLang="en-US" b="1" dirty="0"/>
              <a:t>Ανταγωνιστικές </a:t>
            </a:r>
            <a:r>
              <a:rPr lang="el-GR" altLang="en-US" b="1" dirty="0" smtClean="0"/>
              <a:t>προτεραιότητες</a:t>
            </a:r>
            <a:r>
              <a:rPr lang="en-US" altLang="en-US" b="1" dirty="0" smtClean="0"/>
              <a:t> </a:t>
            </a:r>
            <a:endParaRPr lang="el-GR" b="1" dirty="0"/>
          </a:p>
        </p:txBody>
      </p:sp>
      <p:sp>
        <p:nvSpPr>
          <p:cNvPr id="3" name="Θέση περιεχομένου 1"/>
          <p:cNvSpPr>
            <a:spLocks noGrp="1"/>
          </p:cNvSpPr>
          <p:nvPr>
            <p:ph idx="1"/>
          </p:nvPr>
        </p:nvSpPr>
        <p:spPr/>
        <p:txBody>
          <a:bodyPr/>
          <a:lstStyle/>
          <a:p>
            <a:pPr marL="0" lvl="0" indent="0" fontAlgn="base">
              <a:spcBef>
                <a:spcPts val="0"/>
              </a:spcBef>
              <a:spcAft>
                <a:spcPct val="0"/>
              </a:spcAft>
              <a:buClr>
                <a:srgbClr val="FF4146"/>
              </a:buClr>
              <a:buSzPct val="75000"/>
              <a:buNone/>
            </a:pPr>
            <a:endParaRPr lang="el-GR" altLang="en-US" kern="0" dirty="0" smtClean="0">
              <a:solidFill>
                <a:srgbClr val="000000"/>
              </a:solidFill>
            </a:endParaRPr>
          </a:p>
          <a:p>
            <a:pPr lvl="0" fontAlgn="base">
              <a:spcBef>
                <a:spcPts val="0"/>
              </a:spcBef>
              <a:spcAft>
                <a:spcPct val="0"/>
              </a:spcAft>
              <a:buClr>
                <a:srgbClr val="C00000"/>
              </a:buClr>
              <a:buSzPct val="100000"/>
              <a:buFont typeface="Arial" panose="020B0604020202020204" pitchFamily="34" charset="0"/>
              <a:buChar char="●"/>
            </a:pPr>
            <a:r>
              <a:rPr lang="el-GR" altLang="en-US" kern="0" dirty="0" smtClean="0">
                <a:solidFill>
                  <a:srgbClr val="000000"/>
                </a:solidFill>
              </a:rPr>
              <a:t>Αποφάσεις </a:t>
            </a:r>
            <a:r>
              <a:rPr lang="el-GR" altLang="en-US" kern="0" dirty="0">
                <a:solidFill>
                  <a:srgbClr val="000000"/>
                </a:solidFill>
              </a:rPr>
              <a:t>για το πώς μια εταιρεία θα ανταγωνιστεί στην αγορά. Οι διαλείπουσες λειτουργίες είναι συνήθως λιγότερο ανταγωνιστικές ως προς το </a:t>
            </a:r>
            <a:r>
              <a:rPr lang="el-GR" altLang="en-US" kern="0" dirty="0" smtClean="0">
                <a:solidFill>
                  <a:srgbClr val="000000"/>
                </a:solidFill>
              </a:rPr>
              <a:t>κόστος, </a:t>
            </a:r>
            <a:r>
              <a:rPr lang="el-GR" altLang="en-US" kern="0" dirty="0">
                <a:solidFill>
                  <a:srgbClr val="000000"/>
                </a:solidFill>
              </a:rPr>
              <a:t>από ότι οι επαναλαμβανόμενες</a:t>
            </a:r>
            <a:r>
              <a:rPr lang="el-GR" altLang="en-US" kern="0" dirty="0" smtClean="0">
                <a:solidFill>
                  <a:srgbClr val="000000"/>
                </a:solidFill>
              </a:rPr>
              <a:t>.</a:t>
            </a:r>
            <a:endParaRPr lang="en-US" altLang="en-US"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30</a:t>
            </a:fld>
            <a:endParaRPr lang="el-GR" sz="1400" dirty="0">
              <a:solidFill>
                <a:schemeClr val="tx1"/>
              </a:solidFill>
            </a:endParaRPr>
          </a:p>
        </p:txBody>
      </p:sp>
    </p:spTree>
    <p:extLst>
      <p:ext uri="{BB962C8B-B14F-4D97-AF65-F5344CB8AC3E}">
        <p14:creationId xmlns:p14="http://schemas.microsoft.com/office/powerpoint/2010/main" val="2058284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a:t>Χωροταξία </a:t>
            </a:r>
            <a:r>
              <a:rPr lang="el-GR" altLang="en-US" b="1" dirty="0" smtClean="0"/>
              <a:t>Εγκαταστάσεων</a:t>
            </a:r>
            <a:endParaRPr lang="el-GR" b="1" dirty="0"/>
          </a:p>
        </p:txBody>
      </p:sp>
      <p:pic>
        <p:nvPicPr>
          <p:cNvPr id="7" name="Θέση περιεχομένου 1" descr="Εικόνα με την χωροταξία εγκαταστάσεων. &#10;Α) Διαλείπουσες διεργασίες, δηλαδή, πόροι ομαδοποιημένοι ανά λειτουργία. &#10;Β) Επαναλαμβανόμενες διεργασίες, δηλαδή, πόροι διατεταγμένοι σε σειρά."/>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264666"/>
            <a:ext cx="7704856" cy="5116662"/>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31</a:t>
            </a:fld>
            <a:endParaRPr lang="el-GR" sz="1400" dirty="0">
              <a:solidFill>
                <a:schemeClr val="tx1"/>
              </a:solidFill>
            </a:endParaRPr>
          </a:p>
        </p:txBody>
      </p:sp>
    </p:spTree>
    <p:extLst>
      <p:ext uri="{BB962C8B-B14F-4D97-AF65-F5344CB8AC3E}">
        <p14:creationId xmlns:p14="http://schemas.microsoft.com/office/powerpoint/2010/main" val="3619080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a:t>Στρατηγική </a:t>
            </a:r>
            <a:r>
              <a:rPr lang="el-GR" altLang="en-US" b="1" dirty="0" smtClean="0"/>
              <a:t>προϊόντος </a:t>
            </a:r>
            <a:r>
              <a:rPr lang="el-GR" altLang="en-US" b="1" dirty="0"/>
              <a:t>και υ</a:t>
            </a:r>
            <a:r>
              <a:rPr lang="el-GR" altLang="en-US" b="1" dirty="0" smtClean="0"/>
              <a:t>πηρεσίας</a:t>
            </a:r>
            <a:endParaRPr lang="el-GR" b="1" dirty="0"/>
          </a:p>
        </p:txBody>
      </p:sp>
      <p:sp>
        <p:nvSpPr>
          <p:cNvPr id="3" name="Θέση περιεχομένου 1"/>
          <p:cNvSpPr>
            <a:spLocks noGrp="1"/>
          </p:cNvSpPr>
          <p:nvPr>
            <p:ph idx="1"/>
          </p:nvPr>
        </p:nvSpPr>
        <p:spPr/>
        <p:txBody>
          <a:bodyPr>
            <a:normAutofit/>
          </a:bodyPr>
          <a:lstStyle/>
          <a:p>
            <a:pPr lvl="0" fontAlgn="base">
              <a:spcBef>
                <a:spcPts val="0"/>
              </a:spcBef>
              <a:buClr>
                <a:srgbClr val="C00000"/>
              </a:buClr>
              <a:buSzPct val="100000"/>
              <a:buFont typeface="Arial" panose="020B0604020202020204" pitchFamily="34" charset="0"/>
              <a:buChar char="●"/>
            </a:pPr>
            <a:endParaRPr lang="el-GR" altLang="en-US" sz="2800" kern="0" dirty="0" smtClean="0"/>
          </a:p>
          <a:p>
            <a:pPr lvl="0" fontAlgn="base">
              <a:spcBef>
                <a:spcPts val="0"/>
              </a:spcBef>
              <a:spcAft>
                <a:spcPts val="3000"/>
              </a:spcAft>
              <a:buClr>
                <a:srgbClr val="C00000"/>
              </a:buClr>
              <a:buSzPct val="100000"/>
              <a:buFont typeface="Arial" panose="020B0604020202020204" pitchFamily="34" charset="0"/>
              <a:buChar char="●"/>
            </a:pPr>
            <a:r>
              <a:rPr lang="el-GR" altLang="en-US" sz="2800" kern="0" dirty="0" smtClean="0"/>
              <a:t>Ο </a:t>
            </a:r>
            <a:r>
              <a:rPr lang="el-GR" altLang="en-US" sz="2800" kern="0" dirty="0"/>
              <a:t>τύπος της λειτουργίας έχει άμεση σχέση με τη στρατηγική του προϊόντος και της </a:t>
            </a:r>
            <a:r>
              <a:rPr lang="el-GR" altLang="en-US" sz="2800" kern="0" dirty="0" smtClean="0"/>
              <a:t>υπηρεσίας.</a:t>
            </a:r>
            <a:endParaRPr lang="el-GR" altLang="en-US" sz="2800" kern="0" dirty="0"/>
          </a:p>
          <a:p>
            <a:pPr lvl="0" fontAlgn="base">
              <a:spcBef>
                <a:spcPts val="0"/>
              </a:spcBef>
              <a:spcAft>
                <a:spcPts val="1200"/>
              </a:spcAft>
              <a:buClr>
                <a:srgbClr val="C00000"/>
              </a:buClr>
              <a:buSzPct val="100000"/>
              <a:buFont typeface="Arial" panose="020B0604020202020204" pitchFamily="34" charset="0"/>
              <a:buChar char="●"/>
            </a:pPr>
            <a:r>
              <a:rPr lang="el-GR" altLang="en-US" sz="2800" kern="0" dirty="0"/>
              <a:t>Τρεις βασικές </a:t>
            </a:r>
            <a:r>
              <a:rPr lang="el-GR" altLang="en-US" sz="2800" kern="0" dirty="0" smtClean="0"/>
              <a:t>στρατηγικές:</a:t>
            </a:r>
            <a:endParaRPr lang="en-US" altLang="en-US" sz="2800" kern="0" dirty="0"/>
          </a:p>
          <a:p>
            <a:pPr marL="857250" lvl="2" indent="0" fontAlgn="base">
              <a:spcBef>
                <a:spcPts val="0"/>
              </a:spcBef>
              <a:spcAft>
                <a:spcPts val="1000"/>
              </a:spcAft>
              <a:buClr>
                <a:srgbClr val="00CCCC"/>
              </a:buClr>
              <a:buSzPct val="85000"/>
              <a:buNone/>
            </a:pPr>
            <a:r>
              <a:rPr lang="el-GR" altLang="en-US" b="1" kern="0" dirty="0" smtClean="0">
                <a:solidFill>
                  <a:srgbClr val="00CC99"/>
                </a:solidFill>
              </a:rPr>
              <a:t>1.  </a:t>
            </a:r>
            <a:r>
              <a:rPr lang="en-US" altLang="en-US" kern="0" dirty="0" smtClean="0"/>
              <a:t>Make-to-stock</a:t>
            </a:r>
            <a:r>
              <a:rPr lang="en-US" altLang="en-US" kern="0" dirty="0"/>
              <a:t>; </a:t>
            </a:r>
            <a:r>
              <a:rPr lang="el-GR" altLang="en-US" kern="0" dirty="0"/>
              <a:t>προσδοκώντας τη </a:t>
            </a:r>
            <a:r>
              <a:rPr lang="el-GR" altLang="en-US" kern="0" dirty="0" smtClean="0"/>
              <a:t>ζήτηση.</a:t>
            </a:r>
            <a:endParaRPr lang="en-US" altLang="en-US" kern="0" dirty="0"/>
          </a:p>
          <a:p>
            <a:pPr marL="857250" lvl="2" indent="0" fontAlgn="base">
              <a:spcBef>
                <a:spcPts val="0"/>
              </a:spcBef>
              <a:spcAft>
                <a:spcPct val="0"/>
              </a:spcAft>
              <a:buClr>
                <a:srgbClr val="00CCCC"/>
              </a:buClr>
              <a:buSzPct val="85000"/>
              <a:buNone/>
            </a:pPr>
            <a:r>
              <a:rPr lang="el-GR" altLang="en-US" b="1" kern="0" dirty="0" smtClean="0">
                <a:solidFill>
                  <a:srgbClr val="00CC99"/>
                </a:solidFill>
              </a:rPr>
              <a:t>2.  </a:t>
            </a:r>
            <a:r>
              <a:rPr lang="en-US" altLang="en-US" kern="0" dirty="0" smtClean="0"/>
              <a:t>Assemble-to-order</a:t>
            </a:r>
            <a:r>
              <a:rPr lang="en-US" altLang="en-US" kern="0" dirty="0"/>
              <a:t>; </a:t>
            </a:r>
            <a:r>
              <a:rPr lang="el-GR" altLang="en-US" kern="0" dirty="0"/>
              <a:t>επί </a:t>
            </a:r>
            <a:r>
              <a:rPr lang="el-GR" altLang="en-US" kern="0" dirty="0" smtClean="0"/>
              <a:t>παραγγελία</a:t>
            </a:r>
            <a:endParaRPr lang="el-GR" altLang="en-US" kern="0" dirty="0"/>
          </a:p>
          <a:p>
            <a:pPr marL="1314450" lvl="3" indent="0" fontAlgn="base">
              <a:spcBef>
                <a:spcPts val="0"/>
              </a:spcBef>
              <a:spcAft>
                <a:spcPts val="1000"/>
              </a:spcAft>
              <a:buClr>
                <a:srgbClr val="00CCCC"/>
              </a:buClr>
              <a:buSzPct val="85000"/>
              <a:buNone/>
            </a:pPr>
            <a:r>
              <a:rPr lang="el-GR" altLang="en-US" sz="2400" kern="0" dirty="0" smtClean="0"/>
              <a:t>κατασκευή </a:t>
            </a:r>
            <a:r>
              <a:rPr lang="el-GR" altLang="en-US" sz="2400" kern="0" dirty="0"/>
              <a:t>από τυποποιημένα </a:t>
            </a:r>
            <a:r>
              <a:rPr lang="el-GR" altLang="en-US" sz="2400" kern="0" dirty="0" smtClean="0"/>
              <a:t>στοιχεία.</a:t>
            </a:r>
            <a:endParaRPr lang="en-US" altLang="en-US" sz="2400" kern="0" dirty="0"/>
          </a:p>
          <a:p>
            <a:pPr marL="857250" lvl="2" indent="0" fontAlgn="base">
              <a:spcBef>
                <a:spcPts val="0"/>
              </a:spcBef>
              <a:spcAft>
                <a:spcPct val="0"/>
              </a:spcAft>
              <a:buClr>
                <a:srgbClr val="00CCCC"/>
              </a:buClr>
              <a:buSzPct val="85000"/>
              <a:buNone/>
            </a:pPr>
            <a:r>
              <a:rPr lang="el-GR" altLang="en-US" b="1" kern="0" dirty="0" smtClean="0">
                <a:solidFill>
                  <a:srgbClr val="00CC99"/>
                </a:solidFill>
              </a:rPr>
              <a:t>3.  </a:t>
            </a:r>
            <a:r>
              <a:rPr lang="en-US" altLang="en-US" kern="0" dirty="0" smtClean="0"/>
              <a:t>Make-to-order</a:t>
            </a:r>
            <a:r>
              <a:rPr lang="en-US" altLang="en-US" kern="0" dirty="0"/>
              <a:t>; </a:t>
            </a:r>
            <a:r>
              <a:rPr lang="el-GR" altLang="en-US" kern="0" dirty="0"/>
              <a:t>παραγωγή σύμφωνα με τις </a:t>
            </a:r>
            <a:endParaRPr lang="el-GR" altLang="en-US" kern="0" dirty="0" smtClean="0"/>
          </a:p>
          <a:p>
            <a:pPr marL="1314450" lvl="3" indent="0" fontAlgn="base">
              <a:spcBef>
                <a:spcPts val="0"/>
              </a:spcBef>
              <a:spcAft>
                <a:spcPct val="0"/>
              </a:spcAft>
              <a:buClr>
                <a:srgbClr val="00CCCC"/>
              </a:buClr>
              <a:buSzPct val="85000"/>
              <a:buNone/>
            </a:pPr>
            <a:r>
              <a:rPr lang="el-GR" altLang="en-US" sz="2400" kern="0" dirty="0" smtClean="0"/>
              <a:t>προδιαγραφές </a:t>
            </a:r>
            <a:r>
              <a:rPr lang="el-GR" altLang="en-US" sz="2400" kern="0" dirty="0"/>
              <a:t>του πελάτη επί </a:t>
            </a:r>
            <a:r>
              <a:rPr lang="el-GR" altLang="en-US" sz="2400" kern="0" dirty="0" smtClean="0"/>
              <a:t>παραγγελία</a:t>
            </a:r>
            <a:r>
              <a:rPr lang="el-GR" altLang="en-US" sz="2400" dirty="0" smtClean="0"/>
              <a:t>.</a:t>
            </a:r>
            <a:endParaRPr lang="en-US" altLang="en-US" sz="2400"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32</a:t>
            </a:fld>
            <a:endParaRPr lang="el-GR" sz="1400" dirty="0">
              <a:solidFill>
                <a:schemeClr val="tx1"/>
              </a:solidFill>
            </a:endParaRPr>
          </a:p>
        </p:txBody>
      </p:sp>
    </p:spTree>
    <p:extLst>
      <p:ext uri="{BB962C8B-B14F-4D97-AF65-F5344CB8AC3E}">
        <p14:creationId xmlns:p14="http://schemas.microsoft.com/office/powerpoint/2010/main" val="55048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8496944" cy="1143000"/>
          </a:xfrm>
        </p:spPr>
        <p:txBody>
          <a:bodyPr>
            <a:noAutofit/>
          </a:bodyPr>
          <a:lstStyle/>
          <a:p>
            <a:r>
              <a:rPr lang="el-GR" altLang="en-US" sz="3600" b="1" dirty="0">
                <a:ea typeface="+mn-ea"/>
                <a:cs typeface="+mn-cs"/>
              </a:rPr>
              <a:t>Εναλλακτικές </a:t>
            </a:r>
            <a:r>
              <a:rPr lang="el-GR" altLang="en-US" sz="3600" b="1" dirty="0" smtClean="0">
                <a:ea typeface="+mn-ea"/>
                <a:cs typeface="+mn-cs"/>
              </a:rPr>
              <a:t>στρατηγικές παραγωγής προϊόντος </a:t>
            </a:r>
            <a:r>
              <a:rPr lang="el-GR" altLang="en-US" sz="3600" b="1" dirty="0">
                <a:ea typeface="+mn-ea"/>
                <a:cs typeface="+mn-cs"/>
              </a:rPr>
              <a:t>και </a:t>
            </a:r>
            <a:r>
              <a:rPr lang="el-GR" altLang="en-US" sz="3600" b="1" dirty="0" smtClean="0">
                <a:ea typeface="+mn-ea"/>
                <a:cs typeface="+mn-cs"/>
              </a:rPr>
              <a:t>υπηρεσίας</a:t>
            </a:r>
            <a:endParaRPr lang="el-GR" sz="4000" dirty="0"/>
          </a:p>
        </p:txBody>
      </p:sp>
      <p:pic>
        <p:nvPicPr>
          <p:cNvPr id="6" name="Θέση περιεχομένου 1" descr="Εικόνα με τις εναλλακτικές στρατηγικές παραγωγής. Πρώτη εναλλακτική η make to stock, όπου έχουμε processing, assembly, product inventory, και ο delivery time περιλαμβάνει την shipping.&#10;Δεύτερη εναλλακτική η assemble to order, όπου έχουμε processing,  product inventory, και ο delivery time περιλαμβάνει την assembly και την shipping.&#10;Τρίτη εναλλακτική η make to order,  όπου έχουμε product inventory, και ο delivery time περιλαμβάνει την processing, assembly, και την shipping.&#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521" y="1657573"/>
            <a:ext cx="8638959" cy="4651747"/>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33</a:t>
            </a:fld>
            <a:endParaRPr lang="el-GR" sz="1400" dirty="0">
              <a:solidFill>
                <a:schemeClr val="tx1"/>
              </a:solidFill>
            </a:endParaRPr>
          </a:p>
        </p:txBody>
      </p:sp>
    </p:spTree>
    <p:extLst>
      <p:ext uri="{BB962C8B-B14F-4D97-AF65-F5344CB8AC3E}">
        <p14:creationId xmlns:p14="http://schemas.microsoft.com/office/powerpoint/2010/main" val="4262832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a:t>Βαθμός </a:t>
            </a:r>
            <a:r>
              <a:rPr lang="el-GR" altLang="en-US" b="1" dirty="0" smtClean="0"/>
              <a:t>καθετοποίησης και</a:t>
            </a:r>
            <a:r>
              <a:rPr lang="en-US" altLang="en-US" b="1" dirty="0" smtClean="0"/>
              <a:t> </a:t>
            </a:r>
            <a:r>
              <a:rPr lang="el-GR" altLang="en-US" b="1" dirty="0" smtClean="0"/>
              <a:t>απόφαση </a:t>
            </a:r>
            <a:r>
              <a:rPr lang="en-US" altLang="en-US" b="1" dirty="0"/>
              <a:t>“Make or Buy”</a:t>
            </a:r>
            <a:endParaRPr lang="el-GR" b="1" dirty="0"/>
          </a:p>
        </p:txBody>
      </p:sp>
      <p:sp>
        <p:nvSpPr>
          <p:cNvPr id="3" name="Θέση περιεχομένου 1"/>
          <p:cNvSpPr>
            <a:spLocks noGrp="1"/>
          </p:cNvSpPr>
          <p:nvPr>
            <p:ph idx="1"/>
          </p:nvPr>
        </p:nvSpPr>
        <p:spPr bwMode="gray">
          <a:xfrm>
            <a:off x="457200" y="1600200"/>
            <a:ext cx="8229600" cy="4781128"/>
          </a:xfrm>
        </p:spPr>
        <p:txBody>
          <a:bodyPr>
            <a:noAutofit/>
          </a:bodyPr>
          <a:lstStyle/>
          <a:p>
            <a:pPr lvl="0" fontAlgn="base">
              <a:spcBef>
                <a:spcPts val="0"/>
              </a:spcBef>
              <a:spcAft>
                <a:spcPts val="200"/>
              </a:spcAft>
              <a:buClr>
                <a:srgbClr val="C00000"/>
              </a:buClr>
              <a:buSzPct val="100000"/>
              <a:buFont typeface="Arial" panose="020B0604020202020204" pitchFamily="34" charset="0"/>
              <a:buChar char="●"/>
              <a:defRPr/>
            </a:pPr>
            <a:r>
              <a:rPr lang="el-GR" altLang="en-US" sz="2200" b="1" i="1" kern="0" dirty="0">
                <a:solidFill>
                  <a:srgbClr val="000000"/>
                </a:solidFill>
              </a:rPr>
              <a:t>Η καθετοποίηση </a:t>
            </a:r>
            <a:r>
              <a:rPr lang="el-GR" altLang="en-US" sz="2200" b="1" kern="0" dirty="0">
                <a:solidFill>
                  <a:srgbClr val="000000"/>
                </a:solidFill>
              </a:rPr>
              <a:t>αναφέρεται στο βαθμό που μια εταιρεία επιλέγει να λειτουργεί μόνη της κάποιες διαδικασίες </a:t>
            </a:r>
            <a:r>
              <a:rPr lang="el-GR" altLang="en-US" sz="2200" b="1" kern="0" dirty="0" smtClean="0">
                <a:solidFill>
                  <a:srgbClr val="000000"/>
                </a:solidFill>
              </a:rPr>
              <a:t>(</a:t>
            </a:r>
            <a:r>
              <a:rPr lang="el-GR" altLang="en-US" sz="2200" b="1" kern="0" dirty="0">
                <a:solidFill>
                  <a:srgbClr val="000000"/>
                </a:solidFill>
              </a:rPr>
              <a:t>πρώτες ύλες έως πωλήσεις</a:t>
            </a:r>
            <a:r>
              <a:rPr lang="el-GR" altLang="en-US" sz="2200" b="1" kern="0" dirty="0" smtClean="0">
                <a:solidFill>
                  <a:srgbClr val="000000"/>
                </a:solidFill>
              </a:rPr>
              <a:t>).</a:t>
            </a:r>
            <a:endParaRPr lang="en-US" altLang="en-US" sz="2200" b="1" kern="0" dirty="0">
              <a:solidFill>
                <a:srgbClr val="000000"/>
              </a:solidFill>
            </a:endParaRPr>
          </a:p>
          <a:p>
            <a:pPr marL="1200150" lvl="2" indent="-342900" fontAlgn="base">
              <a:spcBef>
                <a:spcPts val="0"/>
              </a:spcBef>
              <a:spcAft>
                <a:spcPts val="200"/>
              </a:spcAft>
              <a:buClr>
                <a:srgbClr val="00CC99"/>
              </a:buClr>
              <a:buFont typeface="Arial" panose="020B0604020202020204" pitchFamily="34" charset="0"/>
              <a:buChar char="●"/>
              <a:defRPr/>
            </a:pPr>
            <a:r>
              <a:rPr lang="el-GR" altLang="en-US" sz="2000" kern="0" dirty="0"/>
              <a:t>Βαθμός </a:t>
            </a:r>
            <a:r>
              <a:rPr lang="el-GR" altLang="en-US" sz="2000" kern="0" dirty="0" smtClean="0"/>
              <a:t>καθετοποίησης.</a:t>
            </a:r>
            <a:endParaRPr lang="en-US" altLang="en-US" sz="2000" kern="0" dirty="0"/>
          </a:p>
          <a:p>
            <a:pPr marL="1200150" lvl="2" indent="-342900" fontAlgn="base">
              <a:spcBef>
                <a:spcPts val="0"/>
              </a:spcBef>
              <a:spcAft>
                <a:spcPts val="200"/>
              </a:spcAft>
              <a:buClr>
                <a:srgbClr val="00CC99"/>
              </a:buClr>
              <a:buFont typeface="Arial" panose="020B0604020202020204" pitchFamily="34" charset="0"/>
              <a:buChar char="●"/>
              <a:defRPr/>
            </a:pPr>
            <a:r>
              <a:rPr lang="el-GR" altLang="en-US" sz="2000" kern="0" dirty="0"/>
              <a:t>Κατεύθυνση </a:t>
            </a:r>
            <a:r>
              <a:rPr lang="el-GR" altLang="en-US" sz="2000" kern="0" dirty="0" smtClean="0"/>
              <a:t>καθετοποίησης.</a:t>
            </a:r>
            <a:endParaRPr lang="el-GR" altLang="en-US" sz="2000" kern="0" dirty="0"/>
          </a:p>
          <a:p>
            <a:pPr marL="1200150" lvl="2" indent="-342900" fontAlgn="base">
              <a:spcBef>
                <a:spcPts val="0"/>
              </a:spcBef>
              <a:spcAft>
                <a:spcPts val="600"/>
              </a:spcAft>
              <a:buClr>
                <a:srgbClr val="00CC99"/>
              </a:buClr>
              <a:buFont typeface="Arial" panose="020B0604020202020204" pitchFamily="34" charset="0"/>
              <a:buChar char="●"/>
              <a:defRPr/>
            </a:pPr>
            <a:r>
              <a:rPr lang="el-GR" altLang="en-US" sz="2000" kern="0" dirty="0" smtClean="0"/>
              <a:t>Ισορροπία.</a:t>
            </a:r>
            <a:endParaRPr lang="en-US" altLang="en-US" sz="2000" kern="0" dirty="0"/>
          </a:p>
          <a:p>
            <a:pPr lvl="0" fontAlgn="base">
              <a:spcBef>
                <a:spcPts val="0"/>
              </a:spcBef>
              <a:spcAft>
                <a:spcPts val="200"/>
              </a:spcAft>
              <a:buClr>
                <a:srgbClr val="C00000"/>
              </a:buClr>
              <a:buSzPct val="100000"/>
              <a:buFont typeface="Arial" panose="020B0604020202020204" pitchFamily="34" charset="0"/>
              <a:buChar char="●"/>
              <a:defRPr/>
            </a:pPr>
            <a:r>
              <a:rPr lang="el-GR" altLang="en-US" sz="2200" b="1" kern="0" dirty="0">
                <a:solidFill>
                  <a:srgbClr val="000000"/>
                </a:solidFill>
              </a:rPr>
              <a:t>Αποφάσεις </a:t>
            </a:r>
            <a:r>
              <a:rPr lang="en-US" altLang="en-US" sz="2200" b="1" kern="0" dirty="0">
                <a:solidFill>
                  <a:srgbClr val="000000"/>
                </a:solidFill>
              </a:rPr>
              <a:t>“</a:t>
            </a:r>
            <a:r>
              <a:rPr lang="en-US" altLang="en-US" sz="2200" b="1" i="1" kern="0" dirty="0">
                <a:solidFill>
                  <a:srgbClr val="000000"/>
                </a:solidFill>
              </a:rPr>
              <a:t>Make-or-Buy</a:t>
            </a:r>
            <a:r>
              <a:rPr lang="en-US" altLang="en-US" sz="2200" b="1" kern="0" dirty="0">
                <a:solidFill>
                  <a:srgbClr val="000000"/>
                </a:solidFill>
              </a:rPr>
              <a:t>” </a:t>
            </a:r>
            <a:r>
              <a:rPr lang="el-GR" altLang="en-US" sz="2200" b="1" kern="0" dirty="0">
                <a:solidFill>
                  <a:srgbClr val="000000"/>
                </a:solidFill>
              </a:rPr>
              <a:t>βασίζονται στα εξής</a:t>
            </a:r>
            <a:r>
              <a:rPr lang="en-US" altLang="en-US" sz="2200" b="1" kern="0" dirty="0">
                <a:solidFill>
                  <a:srgbClr val="000000"/>
                </a:solidFill>
              </a:rPr>
              <a:t>:</a:t>
            </a:r>
          </a:p>
          <a:p>
            <a:pPr marL="1200150" lvl="2" indent="-342900" fontAlgn="base">
              <a:spcBef>
                <a:spcPts val="0"/>
              </a:spcBef>
              <a:spcAft>
                <a:spcPts val="200"/>
              </a:spcAft>
              <a:buClr>
                <a:srgbClr val="00CC99"/>
              </a:buClr>
              <a:buFont typeface="Arial" panose="020B0604020202020204" pitchFamily="34" charset="0"/>
              <a:buChar char="●"/>
              <a:defRPr/>
            </a:pPr>
            <a:r>
              <a:rPr lang="el-GR" altLang="en-US" sz="2000" kern="0" dirty="0"/>
              <a:t>Στρατηγικές </a:t>
            </a:r>
            <a:r>
              <a:rPr lang="el-GR" altLang="en-US" sz="2000" kern="0" dirty="0" smtClean="0"/>
              <a:t>συνέπειες.</a:t>
            </a:r>
            <a:endParaRPr lang="en-US" altLang="en-US" sz="2000" kern="0" dirty="0"/>
          </a:p>
          <a:p>
            <a:pPr marL="1200150" lvl="2" indent="-342900" fontAlgn="base">
              <a:spcBef>
                <a:spcPts val="0"/>
              </a:spcBef>
              <a:spcAft>
                <a:spcPts val="200"/>
              </a:spcAft>
              <a:buClr>
                <a:srgbClr val="00CC99"/>
              </a:buClr>
              <a:buFont typeface="Arial" panose="020B0604020202020204" pitchFamily="34" charset="0"/>
              <a:buChar char="●"/>
              <a:defRPr/>
            </a:pPr>
            <a:r>
              <a:rPr lang="el-GR" altLang="en-US" sz="2000" kern="0" dirty="0"/>
              <a:t>Διαθέσιμη </a:t>
            </a:r>
            <a:r>
              <a:rPr lang="el-GR" altLang="en-US" sz="2000" kern="0" dirty="0" smtClean="0"/>
              <a:t>δυναμικότητα.</a:t>
            </a:r>
            <a:endParaRPr lang="en-US" altLang="en-US" sz="2000" kern="0" dirty="0"/>
          </a:p>
          <a:p>
            <a:pPr marL="1200150" lvl="2" indent="-342900" fontAlgn="base">
              <a:spcBef>
                <a:spcPts val="0"/>
              </a:spcBef>
              <a:spcAft>
                <a:spcPts val="200"/>
              </a:spcAft>
              <a:buClr>
                <a:srgbClr val="00CC99"/>
              </a:buClr>
              <a:buFont typeface="Arial" panose="020B0604020202020204" pitchFamily="34" charset="0"/>
              <a:buChar char="●"/>
              <a:defRPr/>
            </a:pPr>
            <a:r>
              <a:rPr lang="el-GR" altLang="en-US" sz="2000" kern="0" dirty="0" smtClean="0"/>
              <a:t>Εξειδίκευση.</a:t>
            </a:r>
            <a:endParaRPr lang="en-US" altLang="en-US" sz="2000" kern="0" dirty="0"/>
          </a:p>
          <a:p>
            <a:pPr marL="1200150" lvl="2" indent="-342900" fontAlgn="base">
              <a:spcBef>
                <a:spcPts val="0"/>
              </a:spcBef>
              <a:spcAft>
                <a:spcPts val="200"/>
              </a:spcAft>
              <a:buClr>
                <a:srgbClr val="00CC99"/>
              </a:buClr>
              <a:buFont typeface="Arial" panose="020B0604020202020204" pitchFamily="34" charset="0"/>
              <a:buChar char="●"/>
              <a:defRPr/>
            </a:pPr>
            <a:r>
              <a:rPr lang="el-GR" altLang="en-US" sz="2000" kern="0" dirty="0"/>
              <a:t>Ζητήματα </a:t>
            </a:r>
            <a:r>
              <a:rPr lang="el-GR" altLang="en-US" sz="2000" kern="0" dirty="0" smtClean="0"/>
              <a:t>ποιότητας.</a:t>
            </a:r>
            <a:endParaRPr lang="en-US" altLang="en-US" sz="2000" kern="0" dirty="0"/>
          </a:p>
          <a:p>
            <a:pPr marL="1200150" lvl="2" indent="-342900" fontAlgn="base">
              <a:spcBef>
                <a:spcPts val="0"/>
              </a:spcBef>
              <a:spcAft>
                <a:spcPts val="200"/>
              </a:spcAft>
              <a:buClr>
                <a:srgbClr val="00CC99"/>
              </a:buClr>
              <a:buFont typeface="Arial" panose="020B0604020202020204" pitchFamily="34" charset="0"/>
              <a:buChar char="●"/>
              <a:defRPr/>
            </a:pPr>
            <a:r>
              <a:rPr lang="el-GR" altLang="en-US" sz="2000" kern="0" dirty="0" smtClean="0"/>
              <a:t>Ταχύτητα.</a:t>
            </a:r>
            <a:endParaRPr lang="en-US" altLang="en-US" sz="2000" kern="0" dirty="0"/>
          </a:p>
          <a:p>
            <a:pPr marL="1200150" lvl="2" indent="-342900" fontAlgn="base">
              <a:spcBef>
                <a:spcPts val="0"/>
              </a:spcBef>
              <a:spcAft>
                <a:spcPct val="0"/>
              </a:spcAft>
              <a:buClr>
                <a:srgbClr val="00CC99"/>
              </a:buClr>
              <a:buFont typeface="Arial" panose="020B0604020202020204" pitchFamily="34" charset="0"/>
              <a:buChar char="●"/>
              <a:defRPr/>
            </a:pPr>
            <a:r>
              <a:rPr lang="el-GR" altLang="en-US" sz="2200" kern="0" dirty="0"/>
              <a:t>Κόστος</a:t>
            </a:r>
            <a:r>
              <a:rPr lang="el-GR" altLang="en-US" sz="2000" kern="0" dirty="0"/>
              <a:t> </a:t>
            </a:r>
            <a:r>
              <a:rPr lang="en-US" altLang="en-US" sz="2000" kern="0" dirty="0"/>
              <a:t>(</a:t>
            </a:r>
            <a:r>
              <a:rPr lang="el-GR" altLang="en-US" sz="2000" kern="0" dirty="0"/>
              <a:t>σταθερό κόστος </a:t>
            </a:r>
            <a:r>
              <a:rPr lang="en-US" altLang="en-US" sz="2000" kern="0" dirty="0"/>
              <a:t>+ </a:t>
            </a:r>
            <a:r>
              <a:rPr lang="el-GR" altLang="en-US" sz="2000" kern="0" dirty="0"/>
              <a:t>μεταβλητό κόστος</a:t>
            </a:r>
            <a:r>
              <a:rPr lang="en-US" altLang="en-US" sz="2000" kern="0" dirty="0" smtClean="0"/>
              <a:t>)</a:t>
            </a:r>
            <a:r>
              <a:rPr lang="el-GR" altLang="en-US" sz="2000" kern="0" dirty="0"/>
              <a:t> </a:t>
            </a:r>
            <a:r>
              <a:rPr lang="en-US" altLang="en-US" sz="2000" i="1" kern="0" dirty="0" smtClean="0">
                <a:solidFill>
                  <a:srgbClr val="C00000"/>
                </a:solidFill>
              </a:rPr>
              <a:t>make</a:t>
            </a:r>
            <a:r>
              <a:rPr lang="en-US" altLang="en-US" sz="2000" kern="0" dirty="0" smtClean="0"/>
              <a:t> </a:t>
            </a:r>
            <a:r>
              <a:rPr lang="en-US" altLang="en-US" sz="2000" kern="0" dirty="0"/>
              <a:t>= </a:t>
            </a:r>
            <a:r>
              <a:rPr lang="el-GR" altLang="en-US" sz="2200" kern="0" dirty="0"/>
              <a:t>Κόστος</a:t>
            </a:r>
            <a:r>
              <a:rPr lang="el-GR" altLang="en-US" sz="2000" kern="0" dirty="0"/>
              <a:t> </a:t>
            </a:r>
            <a:r>
              <a:rPr lang="en-US" altLang="en-US" sz="2000" kern="0" dirty="0"/>
              <a:t>(</a:t>
            </a:r>
            <a:r>
              <a:rPr lang="el-GR" altLang="en-US" sz="2000" kern="0" dirty="0"/>
              <a:t>σταθερό κόστος </a:t>
            </a:r>
            <a:r>
              <a:rPr lang="en-US" altLang="en-US" sz="2000" kern="0" dirty="0"/>
              <a:t>+ </a:t>
            </a:r>
            <a:r>
              <a:rPr lang="el-GR" altLang="en-US" sz="2000" kern="0" dirty="0"/>
              <a:t>μεταβλητό κόστος</a:t>
            </a:r>
            <a:r>
              <a:rPr lang="en-US" altLang="en-US" sz="2000" kern="0" dirty="0" smtClean="0"/>
              <a:t>)</a:t>
            </a:r>
            <a:r>
              <a:rPr lang="el-GR" altLang="en-US" sz="2000" kern="0" dirty="0" smtClean="0"/>
              <a:t> </a:t>
            </a:r>
            <a:r>
              <a:rPr lang="en-US" altLang="en-US" sz="2000" i="1" kern="0" dirty="0" smtClean="0">
                <a:solidFill>
                  <a:srgbClr val="C00000"/>
                </a:solidFill>
              </a:rPr>
              <a:t>buy</a:t>
            </a:r>
            <a:r>
              <a:rPr lang="el-GR" altLang="en-US" sz="2000" kern="0" dirty="0" smtClean="0"/>
              <a:t>.</a:t>
            </a:r>
            <a:endParaRPr lang="en-US" altLang="en-US" sz="2000"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34</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863776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a:t>
            </a: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2633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pPr eaLnBrk="1" hangingPunct="1"/>
            <a:r>
              <a:rPr lang="el-GR" b="1" smtClean="0"/>
              <a:t>Σημείωμα Αναφοράς</a:t>
            </a:r>
          </a:p>
        </p:txBody>
      </p:sp>
      <p:sp>
        <p:nvSpPr>
          <p:cNvPr id="3" name="Θέση περιεχομένου 1"/>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l-GR" sz="2400" dirty="0" smtClean="0"/>
          </a:p>
          <a:p>
            <a:pPr marL="0" indent="0" eaLnBrk="1" fontAlgn="auto" hangingPunct="1">
              <a:spcAft>
                <a:spcPts val="0"/>
              </a:spcAft>
              <a:buFont typeface="Arial" panose="020B0604020202020204" pitchFamily="34" charset="0"/>
              <a:buNone/>
              <a:defRPr/>
            </a:pPr>
            <a:endParaRPr lang="el-GR" sz="2400" dirty="0"/>
          </a:p>
          <a:p>
            <a:pPr marL="0" indent="0">
              <a:buNone/>
              <a:defRPr/>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Βασιλική </a:t>
            </a:r>
            <a:r>
              <a:rPr lang="el-GR" sz="2400" dirty="0" err="1" smtClean="0"/>
              <a:t>Καζαντή</a:t>
            </a:r>
            <a:r>
              <a:rPr lang="el-GR" sz="2400" dirty="0" smtClean="0"/>
              <a:t> 2015. Βασιλική Καζαντζή. «Διοίκηση Λειτουργιών και Παραγωγής». </a:t>
            </a:r>
            <a:r>
              <a:rPr lang="el-GR" sz="2400" dirty="0"/>
              <a:t>Έκδοση: </a:t>
            </a:r>
            <a:r>
              <a:rPr lang="el-GR" sz="2400" dirty="0" smtClean="0"/>
              <a:t>1.0</a:t>
            </a:r>
            <a:r>
              <a:rPr lang="el-GR" sz="2400" dirty="0"/>
              <a:t>. </a:t>
            </a:r>
            <a:r>
              <a:rPr lang="el-GR" sz="2400" dirty="0" smtClean="0"/>
              <a:t>Λάρισα 2015. </a:t>
            </a:r>
            <a:r>
              <a:rPr lang="el-GR" sz="2400" dirty="0"/>
              <a:t>Διαθέσιμο από τη δικτυακή </a:t>
            </a:r>
            <a:r>
              <a:rPr lang="el-GR" sz="2400" dirty="0" smtClean="0"/>
              <a:t>διεύθυνση: </a:t>
            </a:r>
            <a:r>
              <a:rPr lang="en-US" sz="2400" dirty="0">
                <a:hlinkClick r:id="rId3" tooltip="Μετάβαση στην ιστοσελίδα του Μαθήματος"/>
              </a:rPr>
              <a:t>http://</a:t>
            </a:r>
            <a:r>
              <a:rPr lang="en-US" sz="2400" dirty="0" smtClean="0">
                <a:hlinkClick r:id="rId3" tooltip="Μετάβαση στην ιστοσελίδα του Μαθήματος"/>
              </a:rPr>
              <a:t>cdev.teilar.gr/courses/</a:t>
            </a:r>
            <a:r>
              <a:rPr lang="en-US" sz="2400" dirty="0">
                <a:hlinkClick r:id="rId3" tooltip="Μετάβαση στην ιστοσελίδα του Μαθήματος"/>
              </a:rPr>
              <a:t>DDE</a:t>
            </a:r>
            <a:r>
              <a:rPr lang="el-GR" sz="2400" dirty="0">
                <a:hlinkClick r:id="rId3" tooltip="Μετάβαση στην ιστοσελίδα του Μαθήματος"/>
              </a:rPr>
              <a:t>101</a:t>
            </a:r>
            <a:r>
              <a:rPr lang="en-US" sz="2400" dirty="0" smtClean="0">
                <a:hlinkClick r:id="rId3" tooltip="Μετάβαση στην ιστοσελίδα του Μαθήματος"/>
              </a:rPr>
              <a:t>/</a:t>
            </a:r>
            <a:r>
              <a:rPr lang="el-GR" sz="2400" dirty="0"/>
              <a:t>,</a:t>
            </a:r>
            <a:r>
              <a:rPr lang="el-GR" sz="2400" dirty="0" smtClean="0"/>
              <a:t> 20/11/2015.</a:t>
            </a:r>
            <a:endParaRPr lang="el-GR" sz="2000" dirty="0"/>
          </a:p>
        </p:txBody>
      </p:sp>
    </p:spTree>
    <p:extLst>
      <p:ext uri="{BB962C8B-B14F-4D97-AF65-F5344CB8AC3E}">
        <p14:creationId xmlns:p14="http://schemas.microsoft.com/office/powerpoint/2010/main" val="606065777"/>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Δημιουργού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lnSpcReduction="10000"/>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221704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a:t>
            </a:r>
            <a:r>
              <a:rPr lang="el-GR" sz="2000" dirty="0" smtClean="0"/>
              <a:t>υπάρχουν).</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964154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b="1" dirty="0" smtClean="0">
                <a:solidFill>
                  <a:srgbClr val="333333"/>
                </a:solidFill>
              </a:rPr>
              <a:t>Περιεχόμενα ενότητας</a:t>
            </a:r>
          </a:p>
        </p:txBody>
      </p:sp>
      <p:sp>
        <p:nvSpPr>
          <p:cNvPr id="4" name="Θέση περιεχομένου 1">
            <a:hlinkClick r:id="rId4" action="ppaction://hlinksldjump" tooltip="Μετάβαση στη διαφάνεια 6"/>
          </p:cNvPr>
          <p:cNvSpPr/>
          <p:nvPr/>
        </p:nvSpPr>
        <p:spPr>
          <a:xfrm>
            <a:off x="809625" y="223520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AutoNum type="arabicParenR"/>
              <a:defRPr/>
            </a:pPr>
            <a:r>
              <a:rPr lang="el-GR" sz="2800" i="1" dirty="0" smtClean="0">
                <a:solidFill>
                  <a:srgbClr val="0070C0"/>
                </a:solidFill>
              </a:rPr>
              <a:t>Σχεδιασμός προϊόντων</a:t>
            </a:r>
          </a:p>
        </p:txBody>
      </p:sp>
      <p:sp>
        <p:nvSpPr>
          <p:cNvPr id="14" name="Θέση περιεχομένου 2">
            <a:hlinkClick r:id="rId5" action="ppaction://hlinksldjump" tooltip="Μετάβαση στη Διαφάνεια 20"/>
          </p:cNvPr>
          <p:cNvSpPr/>
          <p:nvPr>
            <p:custDataLst>
              <p:tags r:id="rId2"/>
            </p:custDataLst>
          </p:nvPr>
        </p:nvSpPr>
        <p:spPr>
          <a:xfrm>
            <a:off x="809171" y="307340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i="1" dirty="0">
                <a:solidFill>
                  <a:srgbClr val="0070C0"/>
                </a:solidFill>
              </a:rPr>
              <a:t>2</a:t>
            </a:r>
            <a:r>
              <a:rPr lang="el-GR" sz="2800" i="1" dirty="0">
                <a:solidFill>
                  <a:srgbClr val="0070C0"/>
                </a:solidFill>
              </a:rPr>
              <a:t>)  </a:t>
            </a:r>
            <a:r>
              <a:rPr lang="el-GR" sz="2800" i="1" dirty="0" smtClean="0">
                <a:solidFill>
                  <a:srgbClr val="0070C0"/>
                </a:solidFill>
              </a:rPr>
              <a:t>Διεργασίες</a:t>
            </a:r>
            <a:endParaRPr lang="el-GR" i="1" dirty="0">
              <a:solidFill>
                <a:srgbClr val="0070C0"/>
              </a:solidFill>
            </a:endParaRPr>
          </a:p>
        </p:txBody>
      </p:sp>
      <p:sp>
        <p:nvSpPr>
          <p:cNvPr id="7" name="Θέση περιεχομένου 3">
            <a:hlinkClick r:id="rId6" action="ppaction://hlinksldjump" tooltip="Μετάβαση στη Διαφάνεια 29"/>
          </p:cNvPr>
          <p:cNvSpPr/>
          <p:nvPr/>
        </p:nvSpPr>
        <p:spPr>
          <a:xfrm>
            <a:off x="809171" y="3836103"/>
            <a:ext cx="7507288" cy="507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AutoNum type="arabicParenR" startAt="3"/>
              <a:defRPr/>
            </a:pPr>
            <a:r>
              <a:rPr lang="el-GR" sz="2800" i="1" dirty="0" smtClean="0">
                <a:solidFill>
                  <a:srgbClr val="0070C0"/>
                </a:solidFill>
              </a:rPr>
              <a:t>Επιχειρηματικές αποφάσεις</a:t>
            </a:r>
            <a:endParaRPr lang="el-GR" i="1" dirty="0">
              <a:solidFill>
                <a:srgbClr val="0070C0"/>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Σχεδιασμός</a:t>
            </a:r>
            <a:endParaRPr lang="en-US" sz="1400" dirty="0">
              <a:solidFill>
                <a:schemeClr val="tx1"/>
              </a:solidFill>
            </a:endParaRPr>
          </a:p>
        </p:txBody>
      </p:sp>
      <p:sp>
        <p:nvSpPr>
          <p:cNvPr id="6153"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9E2987-2DF3-4883-B675-0E329C0F7C88}" type="slidenum">
              <a:rPr lang="el-GR" altLang="el-GR" sz="1400">
                <a:solidFill>
                  <a:srgbClr val="000000"/>
                </a:solidFill>
                <a:latin typeface="+mn-lt"/>
              </a:rPr>
              <a:pPr fontAlgn="base">
                <a:spcBef>
                  <a:spcPct val="0"/>
                </a:spcBef>
                <a:spcAft>
                  <a:spcPct val="0"/>
                </a:spcAft>
              </a:pPr>
              <a:t>4</a:t>
            </a:fld>
            <a:endParaRPr lang="el-GR" altLang="el-GR" sz="1400" dirty="0">
              <a:solidFill>
                <a:srgbClr val="000000"/>
              </a:solidFill>
              <a:latin typeface="+mn-lt"/>
            </a:endParaRPr>
          </a:p>
        </p:txBody>
      </p:sp>
    </p:spTree>
    <p:custDataLst>
      <p:tags r:id="rId1"/>
    </p:custDataLst>
    <p:extLst>
      <p:ext uri="{BB962C8B-B14F-4D97-AF65-F5344CB8AC3E}">
        <p14:creationId xmlns:p14="http://schemas.microsoft.com/office/powerpoint/2010/main" val="556479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smtClean="0"/>
              <a:t>Σχεδιασμός προϊόντων </a:t>
            </a:r>
            <a:br>
              <a:rPr lang="el-GR" altLang="en-US" b="1" dirty="0" smtClean="0"/>
            </a:br>
            <a:r>
              <a:rPr lang="el-GR" altLang="en-US" b="1" dirty="0" smtClean="0"/>
              <a:t>(1 από 2)</a:t>
            </a:r>
            <a:endParaRPr lang="el-GR" b="1" dirty="0"/>
          </a:p>
        </p:txBody>
      </p:sp>
      <p:sp>
        <p:nvSpPr>
          <p:cNvPr id="3" name="Θέση περιεχομένου 1"/>
          <p:cNvSpPr>
            <a:spLocks noGrp="1"/>
          </p:cNvSpPr>
          <p:nvPr>
            <p:ph idx="1"/>
          </p:nvPr>
        </p:nvSpPr>
        <p:spPr/>
        <p:txBody>
          <a:bodyPr>
            <a:normAutofit/>
          </a:bodyPr>
          <a:lstStyle/>
          <a:p>
            <a:pPr lvl="0" fontAlgn="base">
              <a:spcBef>
                <a:spcPts val="0"/>
              </a:spcBef>
              <a:buClr>
                <a:srgbClr val="C00000"/>
              </a:buClr>
              <a:buSzPct val="100000"/>
              <a:buFont typeface="Arial" panose="020B0604020202020204" pitchFamily="34" charset="0"/>
              <a:buChar char="●"/>
              <a:defRPr/>
            </a:pPr>
            <a:endParaRPr lang="el-GR" altLang="en-US" sz="2400" kern="0" dirty="0" smtClean="0">
              <a:solidFill>
                <a:srgbClr val="000000"/>
              </a:solidFill>
            </a:endParaRPr>
          </a:p>
          <a:p>
            <a:pPr lvl="0" fontAlgn="base">
              <a:spcBef>
                <a:spcPts val="0"/>
              </a:spcBef>
              <a:spcAft>
                <a:spcPts val="1200"/>
              </a:spcAft>
              <a:buClr>
                <a:srgbClr val="C00000"/>
              </a:buClr>
              <a:buSzPct val="100000"/>
              <a:buFont typeface="Arial" panose="020B0604020202020204" pitchFamily="34" charset="0"/>
              <a:buChar char="●"/>
              <a:defRPr/>
            </a:pPr>
            <a:r>
              <a:rPr lang="el-GR" altLang="en-US" sz="2800" kern="0" dirty="0" smtClean="0">
                <a:solidFill>
                  <a:srgbClr val="000000"/>
                </a:solidFill>
              </a:rPr>
              <a:t>Σχεδιασμός </a:t>
            </a:r>
            <a:r>
              <a:rPr lang="el-GR" altLang="en-US" sz="2800" kern="0" dirty="0">
                <a:solidFill>
                  <a:srgbClr val="000000"/>
                </a:solidFill>
              </a:rPr>
              <a:t>προϊόντος </a:t>
            </a:r>
            <a:r>
              <a:rPr lang="en-US" altLang="en-US" sz="2800" kern="0" dirty="0">
                <a:solidFill>
                  <a:srgbClr val="000000"/>
                </a:solidFill>
              </a:rPr>
              <a:t>– </a:t>
            </a:r>
            <a:r>
              <a:rPr lang="el-GR" altLang="en-US" sz="2800" kern="0" dirty="0">
                <a:solidFill>
                  <a:srgbClr val="000000"/>
                </a:solidFill>
              </a:rPr>
              <a:t>η διαδικασία προσδιορισμού όλων των χαρακτηριστικών του </a:t>
            </a:r>
            <a:r>
              <a:rPr lang="el-GR" altLang="en-US" sz="2800" kern="0" dirty="0" smtClean="0">
                <a:solidFill>
                  <a:srgbClr val="000000"/>
                </a:solidFill>
              </a:rPr>
              <a:t>προϊόντος.</a:t>
            </a:r>
            <a:endParaRPr lang="en-US" altLang="en-US" sz="2800" kern="0" dirty="0">
              <a:solidFill>
                <a:srgbClr val="000000"/>
              </a:solidFill>
            </a:endParaRPr>
          </a:p>
          <a:p>
            <a:pPr marL="1257300" lvl="3" indent="-342000" fontAlgn="base">
              <a:spcBef>
                <a:spcPts val="0"/>
              </a:spcBef>
              <a:buClr>
                <a:srgbClr val="00CC99"/>
              </a:buClr>
              <a:buFont typeface="Arial" panose="020B0604020202020204" pitchFamily="34" charset="0"/>
              <a:buChar char="●"/>
              <a:defRPr/>
            </a:pPr>
            <a:r>
              <a:rPr lang="el-GR" altLang="en-US" sz="2400" kern="0" dirty="0">
                <a:solidFill>
                  <a:srgbClr val="000000"/>
                </a:solidFill>
              </a:rPr>
              <a:t>Ο σχεδιασμός ενός </a:t>
            </a:r>
            <a:r>
              <a:rPr lang="el-GR" altLang="en-US" sz="2400" kern="0" dirty="0" smtClean="0">
                <a:solidFill>
                  <a:srgbClr val="000000"/>
                </a:solidFill>
              </a:rPr>
              <a:t>προϊόντος, </a:t>
            </a:r>
            <a:r>
              <a:rPr lang="el-GR" altLang="en-US" sz="2400" kern="0" dirty="0">
                <a:solidFill>
                  <a:srgbClr val="000000"/>
                </a:solidFill>
              </a:rPr>
              <a:t>θα πρέπει να υποστηρίζει την «</a:t>
            </a:r>
            <a:r>
              <a:rPr lang="el-GR" altLang="en-US" sz="2400" kern="0" dirty="0" err="1">
                <a:solidFill>
                  <a:srgbClr val="000000"/>
                </a:solidFill>
              </a:rPr>
              <a:t>παρασκευασιμότητα</a:t>
            </a:r>
            <a:r>
              <a:rPr lang="el-GR" altLang="en-US" sz="2400" kern="0" dirty="0">
                <a:solidFill>
                  <a:srgbClr val="000000"/>
                </a:solidFill>
              </a:rPr>
              <a:t>» ή «</a:t>
            </a:r>
            <a:r>
              <a:rPr lang="el-GR" altLang="en-US" sz="2400" kern="0" dirty="0" err="1">
                <a:solidFill>
                  <a:srgbClr val="000000"/>
                </a:solidFill>
              </a:rPr>
              <a:t>κατασκευασιμότητα</a:t>
            </a:r>
            <a:r>
              <a:rPr lang="el-GR" altLang="en-US" sz="2400" kern="0" dirty="0">
                <a:solidFill>
                  <a:srgbClr val="000000"/>
                </a:solidFill>
              </a:rPr>
              <a:t>» του προϊόντος (την ευκολία με την οποία ένα προϊόν μπορεί να παραχθεί</a:t>
            </a:r>
            <a:r>
              <a:rPr lang="el-GR" altLang="en-US" sz="2400" kern="0" dirty="0" smtClean="0">
                <a:solidFill>
                  <a:srgbClr val="000000"/>
                </a:solidFill>
              </a:rPr>
              <a:t>).</a:t>
            </a:r>
            <a:endParaRPr lang="el-GR" altLang="en-US" sz="24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5</a:t>
            </a:fld>
            <a:endParaRPr lang="el-GR" sz="1400" dirty="0">
              <a:solidFill>
                <a:schemeClr val="tx1"/>
              </a:solidFill>
            </a:endParaRPr>
          </a:p>
        </p:txBody>
      </p:sp>
    </p:spTree>
    <p:extLst>
      <p:ext uri="{BB962C8B-B14F-4D97-AF65-F5344CB8AC3E}">
        <p14:creationId xmlns:p14="http://schemas.microsoft.com/office/powerpoint/2010/main" val="19143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smtClean="0"/>
              <a:t>Σχεδιασμός προϊόντων </a:t>
            </a:r>
            <a:br>
              <a:rPr lang="el-GR" altLang="en-US" b="1" dirty="0" smtClean="0"/>
            </a:br>
            <a:r>
              <a:rPr lang="el-GR" altLang="en-US" b="1" dirty="0" smtClean="0"/>
              <a:t>(2 από 2)</a:t>
            </a:r>
            <a:endParaRPr lang="el-GR" dirty="0"/>
          </a:p>
        </p:txBody>
      </p:sp>
      <p:sp>
        <p:nvSpPr>
          <p:cNvPr id="3" name="Θέση περιεχομένου 1"/>
          <p:cNvSpPr>
            <a:spLocks noGrp="1"/>
          </p:cNvSpPr>
          <p:nvPr>
            <p:ph idx="1"/>
          </p:nvPr>
        </p:nvSpPr>
        <p:spPr/>
        <p:txBody>
          <a:bodyPr>
            <a:normAutofit/>
          </a:bodyPr>
          <a:lstStyle/>
          <a:p>
            <a:pPr marL="1257300" lvl="3" indent="-342000" fontAlgn="base">
              <a:spcBef>
                <a:spcPts val="0"/>
              </a:spcBef>
              <a:buClr>
                <a:srgbClr val="00CC99"/>
              </a:buClr>
              <a:buFont typeface="Arial" panose="020B0604020202020204" pitchFamily="34" charset="0"/>
              <a:buChar char="●"/>
              <a:defRPr/>
            </a:pPr>
            <a:endParaRPr lang="el-GR" altLang="en-US" sz="1800" kern="0" dirty="0" smtClean="0">
              <a:solidFill>
                <a:srgbClr val="000000"/>
              </a:solidFill>
            </a:endParaRPr>
          </a:p>
          <a:p>
            <a:pPr marL="1257300" lvl="3" indent="-342000" fontAlgn="base">
              <a:spcBef>
                <a:spcPts val="0"/>
              </a:spcBef>
              <a:spcAft>
                <a:spcPts val="1200"/>
              </a:spcAft>
              <a:buClr>
                <a:srgbClr val="00CC99"/>
              </a:buClr>
              <a:buFont typeface="Arial" panose="020B0604020202020204" pitchFamily="34" charset="0"/>
              <a:buChar char="●"/>
              <a:defRPr/>
            </a:pPr>
            <a:r>
              <a:rPr lang="el-GR" altLang="en-US" sz="2400" kern="0" dirty="0" smtClean="0">
                <a:solidFill>
                  <a:srgbClr val="000000"/>
                </a:solidFill>
              </a:rPr>
              <a:t>Ο </a:t>
            </a:r>
            <a:r>
              <a:rPr lang="el-GR" altLang="en-US" sz="2400" kern="0" dirty="0">
                <a:solidFill>
                  <a:srgbClr val="000000"/>
                </a:solidFill>
              </a:rPr>
              <a:t>σχεδιασμός του προϊόντος καθορίζει τα χαρακτηριστικά ενός προϊόντος</a:t>
            </a:r>
            <a:r>
              <a:rPr lang="en-US" altLang="en-US" sz="2400" kern="0" dirty="0">
                <a:solidFill>
                  <a:srgbClr val="000000"/>
                </a:solidFill>
              </a:rPr>
              <a:t>:</a:t>
            </a:r>
            <a:endParaRPr lang="el-GR" altLang="en-US" sz="2400" kern="0" dirty="0">
              <a:solidFill>
                <a:srgbClr val="000000"/>
              </a:solidFill>
            </a:endParaRPr>
          </a:p>
          <a:p>
            <a:pPr lvl="4" indent="-342000">
              <a:spcBef>
                <a:spcPts val="0"/>
              </a:spcBef>
              <a:spcAft>
                <a:spcPts val="600"/>
              </a:spcAft>
              <a:buClr>
                <a:srgbClr val="969696"/>
              </a:buClr>
              <a:buFont typeface="Arial" panose="020B0604020202020204" pitchFamily="34" charset="0"/>
              <a:buChar char="●"/>
            </a:pPr>
            <a:r>
              <a:rPr lang="el-GR" altLang="en-US" sz="2200" dirty="0" smtClean="0">
                <a:solidFill>
                  <a:srgbClr val="C00000"/>
                </a:solidFill>
              </a:rPr>
              <a:t>Εμφάνιση</a:t>
            </a:r>
            <a:r>
              <a:rPr lang="el-GR" altLang="en-US" sz="2200" dirty="0">
                <a:solidFill>
                  <a:srgbClr val="C00000"/>
                </a:solidFill>
              </a:rPr>
              <a:t>.</a:t>
            </a:r>
            <a:endParaRPr lang="en-US" altLang="en-US" sz="2200" dirty="0">
              <a:solidFill>
                <a:srgbClr val="C00000"/>
              </a:solidFill>
            </a:endParaRPr>
          </a:p>
          <a:p>
            <a:pPr lvl="4" indent="-342000">
              <a:spcBef>
                <a:spcPts val="0"/>
              </a:spcBef>
              <a:spcAft>
                <a:spcPts val="600"/>
              </a:spcAft>
              <a:buClr>
                <a:srgbClr val="969696"/>
              </a:buClr>
              <a:buFont typeface="Arial" panose="020B0604020202020204" pitchFamily="34" charset="0"/>
              <a:buChar char="●"/>
            </a:pPr>
            <a:r>
              <a:rPr lang="el-GR" altLang="en-US" sz="2200" dirty="0" smtClean="0">
                <a:solidFill>
                  <a:srgbClr val="C00000"/>
                </a:solidFill>
              </a:rPr>
              <a:t>Υλικά</a:t>
            </a:r>
            <a:r>
              <a:rPr lang="el-GR" altLang="en-US" sz="2200" dirty="0">
                <a:solidFill>
                  <a:srgbClr val="C00000"/>
                </a:solidFill>
              </a:rPr>
              <a:t>.</a:t>
            </a:r>
            <a:endParaRPr lang="en-US" altLang="en-US" sz="2200" dirty="0">
              <a:solidFill>
                <a:srgbClr val="C00000"/>
              </a:solidFill>
            </a:endParaRPr>
          </a:p>
          <a:p>
            <a:pPr lvl="4" indent="-342000">
              <a:spcBef>
                <a:spcPts val="0"/>
              </a:spcBef>
              <a:spcAft>
                <a:spcPts val="600"/>
              </a:spcAft>
              <a:buClr>
                <a:srgbClr val="969696"/>
              </a:buClr>
              <a:buFont typeface="Arial" panose="020B0604020202020204" pitchFamily="34" charset="0"/>
              <a:buChar char="●"/>
            </a:pPr>
            <a:r>
              <a:rPr lang="el-GR" altLang="en-US" sz="2200" dirty="0" smtClean="0">
                <a:solidFill>
                  <a:srgbClr val="C00000"/>
                </a:solidFill>
              </a:rPr>
              <a:t>Διαστάσεις</a:t>
            </a:r>
            <a:r>
              <a:rPr lang="el-GR" altLang="en-US" sz="2200" dirty="0">
                <a:solidFill>
                  <a:srgbClr val="C00000"/>
                </a:solidFill>
              </a:rPr>
              <a:t>.</a:t>
            </a:r>
          </a:p>
          <a:p>
            <a:pPr lvl="4" indent="-342000">
              <a:spcBef>
                <a:spcPts val="0"/>
              </a:spcBef>
              <a:spcAft>
                <a:spcPts val="2400"/>
              </a:spcAft>
              <a:buClr>
                <a:srgbClr val="969696"/>
              </a:buClr>
              <a:buFont typeface="Arial" panose="020B0604020202020204" pitchFamily="34" charset="0"/>
              <a:buChar char="●"/>
            </a:pPr>
            <a:r>
              <a:rPr lang="el-GR" altLang="en-US" sz="2200" dirty="0" smtClean="0">
                <a:solidFill>
                  <a:srgbClr val="C00000"/>
                </a:solidFill>
              </a:rPr>
              <a:t>Χαρακτηριστικά/προδιαγραφές </a:t>
            </a:r>
            <a:r>
              <a:rPr lang="el-GR" altLang="en-US" sz="2200" dirty="0">
                <a:solidFill>
                  <a:srgbClr val="C00000"/>
                </a:solidFill>
              </a:rPr>
              <a:t>απόδοσης</a:t>
            </a:r>
            <a:r>
              <a:rPr lang="el-GR" altLang="en-US" sz="2200" kern="0" dirty="0">
                <a:solidFill>
                  <a:srgbClr val="C00000"/>
                </a:solidFill>
              </a:rPr>
              <a:t>.</a:t>
            </a:r>
          </a:p>
          <a:p>
            <a:pPr marL="458100" lvl="0" indent="-457200">
              <a:spcBef>
                <a:spcPts val="0"/>
              </a:spcBef>
              <a:buClr>
                <a:srgbClr val="C00000"/>
              </a:buClr>
              <a:buFont typeface="Arial" panose="020B0604020202020204" pitchFamily="34" charset="0"/>
              <a:buChar char="●"/>
            </a:pPr>
            <a:r>
              <a:rPr lang="el-GR" altLang="en-US" sz="2800" dirty="0">
                <a:solidFill>
                  <a:prstClr val="black"/>
                </a:solidFill>
              </a:rPr>
              <a:t>Επιλογή - σχεδιασμός διεργασίας -</a:t>
            </a:r>
            <a:r>
              <a:rPr lang="en-US" altLang="en-US" sz="2800" dirty="0">
                <a:solidFill>
                  <a:prstClr val="black"/>
                </a:solidFill>
              </a:rPr>
              <a:t> </a:t>
            </a:r>
            <a:r>
              <a:rPr lang="el-GR" altLang="en-US" sz="2800" dirty="0">
                <a:solidFill>
                  <a:prstClr val="black"/>
                </a:solidFill>
              </a:rPr>
              <a:t>η ανάπτυξη της διεργασίας που απαιτείται για να παραχθεί το προϊόν που σχεδιάστηκε.</a:t>
            </a:r>
            <a:endParaRPr lang="en-US" altLang="en-US" sz="2800" dirty="0">
              <a:solidFill>
                <a:prstClr val="black"/>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6</a:t>
            </a:fld>
            <a:endParaRPr lang="el-GR" sz="1400" dirty="0">
              <a:solidFill>
                <a:schemeClr val="tx1"/>
              </a:solidFill>
            </a:endParaRPr>
          </a:p>
        </p:txBody>
      </p:sp>
    </p:spTree>
    <p:extLst>
      <p:ext uri="{BB962C8B-B14F-4D97-AF65-F5344CB8AC3E}">
        <p14:creationId xmlns:p14="http://schemas.microsoft.com/office/powerpoint/2010/main" val="346343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b="1" dirty="0"/>
              <a:t>Σχεδιασμός υ</a:t>
            </a:r>
            <a:r>
              <a:rPr lang="el-GR" altLang="en-US" b="1" dirty="0" smtClean="0"/>
              <a:t>πηρεσιών</a:t>
            </a:r>
            <a:endParaRPr lang="el-GR" b="1" dirty="0"/>
          </a:p>
        </p:txBody>
      </p:sp>
      <p:sp>
        <p:nvSpPr>
          <p:cNvPr id="3" name="Θέση περιεχομένου 1"/>
          <p:cNvSpPr>
            <a:spLocks noGrp="1"/>
          </p:cNvSpPr>
          <p:nvPr>
            <p:ph idx="1"/>
          </p:nvPr>
        </p:nvSpPr>
        <p:spPr/>
        <p:txBody>
          <a:bodyPr>
            <a:normAutofit/>
          </a:bodyPr>
          <a:lstStyle/>
          <a:p>
            <a:pPr marL="342000" lvl="0" indent="-342000" fontAlgn="base">
              <a:spcBef>
                <a:spcPts val="0"/>
              </a:spcBef>
              <a:buClr>
                <a:srgbClr val="C00000"/>
              </a:buClr>
              <a:buSzPct val="100000"/>
              <a:buFont typeface="Arial" panose="020B0604020202020204" pitchFamily="34" charset="0"/>
              <a:buChar char="●"/>
            </a:pPr>
            <a:endParaRPr lang="el-GR" altLang="en-US" sz="1400" kern="0" dirty="0" smtClean="0"/>
          </a:p>
          <a:p>
            <a:pPr marL="342000" lvl="0" indent="-342000" fontAlgn="base">
              <a:spcBef>
                <a:spcPts val="0"/>
              </a:spcBef>
              <a:spcAft>
                <a:spcPts val="1200"/>
              </a:spcAft>
              <a:buClr>
                <a:srgbClr val="C00000"/>
              </a:buClr>
              <a:buSzPct val="100000"/>
              <a:buFont typeface="Arial" panose="020B0604020202020204" pitchFamily="34" charset="0"/>
              <a:buChar char="●"/>
            </a:pPr>
            <a:r>
              <a:rPr lang="el-GR" altLang="en-US" sz="2400" kern="0" dirty="0" smtClean="0"/>
              <a:t>Ο </a:t>
            </a:r>
            <a:r>
              <a:rPr lang="el-GR" altLang="en-US" sz="2400" kern="0" dirty="0"/>
              <a:t>σχεδιασμός των υπηρεσιών παρουσιάζει ιδιαιτερότητα.</a:t>
            </a:r>
            <a:r>
              <a:rPr lang="en-US" altLang="en-US" sz="2400" kern="0" dirty="0"/>
              <a:t> </a:t>
            </a:r>
            <a:r>
              <a:rPr lang="el-GR" altLang="en-US" sz="2400" kern="0" dirty="0"/>
              <a:t>Η υπηρεσία και όλη η ιδέα της υπηρεσίας θα πρέπει να σχεδιαστούν </a:t>
            </a:r>
            <a:r>
              <a:rPr lang="el-GR" altLang="en-US" sz="2400" kern="0" dirty="0" smtClean="0"/>
              <a:t>κατάλληλα.</a:t>
            </a:r>
            <a:endParaRPr lang="en-US" altLang="en-US" sz="2400" kern="0" dirty="0"/>
          </a:p>
          <a:p>
            <a:pPr lvl="2" indent="-342000" fontAlgn="base">
              <a:spcBef>
                <a:spcPts val="0"/>
              </a:spcBef>
              <a:spcAft>
                <a:spcPts val="1200"/>
              </a:spcAft>
              <a:buClr>
                <a:srgbClr val="00CC99"/>
              </a:buClr>
              <a:buFont typeface="Arial" panose="020B0604020202020204" pitchFamily="34" charset="0"/>
              <a:buChar char="●"/>
            </a:pPr>
            <a:r>
              <a:rPr lang="el-GR" altLang="en-US" sz="2200" kern="0" dirty="0"/>
              <a:t>Πρέπει να καθορίζονται και η υπηρεσία και η όλη έννοια της παροχής </a:t>
            </a:r>
            <a:r>
              <a:rPr lang="el-GR" altLang="en-US" sz="2200" kern="0" dirty="0" smtClean="0"/>
              <a:t>της.</a:t>
            </a:r>
            <a:endParaRPr lang="en-US" altLang="en-US" sz="2200" kern="0" dirty="0"/>
          </a:p>
          <a:p>
            <a:pPr marL="2056500" lvl="4" indent="-342000" fontAlgn="base">
              <a:spcBef>
                <a:spcPts val="0"/>
              </a:spcBef>
              <a:spcAft>
                <a:spcPts val="1200"/>
              </a:spcAft>
              <a:buClr>
                <a:srgbClr val="969696"/>
              </a:buClr>
              <a:buFont typeface="Arial" panose="020B0604020202020204" pitchFamily="34" charset="0"/>
              <a:buChar char="●"/>
            </a:pPr>
            <a:r>
              <a:rPr lang="el-GR" altLang="en-US" kern="0" dirty="0" smtClean="0"/>
              <a:t>φυσικά </a:t>
            </a:r>
            <a:r>
              <a:rPr lang="el-GR" altLang="en-US" kern="0" dirty="0"/>
              <a:t>στοιχεία</a:t>
            </a:r>
            <a:r>
              <a:rPr lang="en-US" altLang="en-US" kern="0" dirty="0"/>
              <a:t>, </a:t>
            </a:r>
            <a:r>
              <a:rPr lang="el-GR" altLang="en-US" kern="0" dirty="0"/>
              <a:t>αισθητικά </a:t>
            </a:r>
            <a:r>
              <a:rPr lang="el-GR" altLang="en-US" kern="0" dirty="0" smtClean="0"/>
              <a:t>και </a:t>
            </a:r>
            <a:r>
              <a:rPr lang="el-GR" altLang="en-US" kern="0" dirty="0"/>
              <a:t>ψυχολογικά </a:t>
            </a:r>
            <a:r>
              <a:rPr lang="el-GR" altLang="en-US" kern="0" dirty="0" smtClean="0"/>
              <a:t>οφέλη, π</a:t>
            </a:r>
            <a:r>
              <a:rPr lang="en-US" altLang="en-US" kern="0" dirty="0" smtClean="0"/>
              <a:t>.</a:t>
            </a:r>
            <a:r>
              <a:rPr lang="el-GR" altLang="en-US" kern="0" dirty="0" smtClean="0"/>
              <a:t>χ</a:t>
            </a:r>
            <a:r>
              <a:rPr lang="en-US" altLang="en-US" kern="0" dirty="0" smtClean="0"/>
              <a:t>. </a:t>
            </a:r>
            <a:r>
              <a:rPr lang="el-GR" altLang="en-US" kern="0" dirty="0" smtClean="0"/>
              <a:t>διαθεσιμότητα</a:t>
            </a:r>
            <a:r>
              <a:rPr lang="en-US" altLang="en-US" kern="0" dirty="0" smtClean="0"/>
              <a:t>, </a:t>
            </a:r>
            <a:r>
              <a:rPr lang="el-GR" altLang="en-US" kern="0" dirty="0" smtClean="0"/>
              <a:t>φιλικότητα</a:t>
            </a:r>
            <a:r>
              <a:rPr lang="en-US" altLang="en-US" kern="0" dirty="0" smtClean="0"/>
              <a:t>, </a:t>
            </a:r>
            <a:r>
              <a:rPr lang="el-GR" altLang="en-US" kern="0" dirty="0" smtClean="0"/>
              <a:t>περιβάλλον.</a:t>
            </a:r>
            <a:endParaRPr lang="en-US" altLang="en-US" kern="0" dirty="0" smtClean="0"/>
          </a:p>
          <a:p>
            <a:pPr marL="1142100" lvl="2" indent="-342000" fontAlgn="base">
              <a:spcBef>
                <a:spcPts val="0"/>
              </a:spcBef>
              <a:spcAft>
                <a:spcPct val="0"/>
              </a:spcAft>
              <a:buClr>
                <a:srgbClr val="00CC99"/>
              </a:buClr>
              <a:buFont typeface="Arial" panose="020B0604020202020204" pitchFamily="34" charset="0"/>
              <a:buChar char="●"/>
            </a:pPr>
            <a:r>
              <a:rPr lang="el-GR" altLang="en-US" sz="2200" kern="0" dirty="0" smtClean="0"/>
              <a:t>Ο </a:t>
            </a:r>
            <a:r>
              <a:rPr lang="el-GR" altLang="en-US" sz="2200" kern="0" dirty="0"/>
              <a:t>σχεδιασμός του προϊόντος και της υπηρεσίας θα πρέπει να ανταποκρίνεται στις ανάγκες και προτιμήσεις των ομάδων των πελατών – </a:t>
            </a:r>
            <a:r>
              <a:rPr lang="el-GR" altLang="en-US" sz="2200" kern="0" dirty="0" smtClean="0"/>
              <a:t>στόχων</a:t>
            </a:r>
            <a:r>
              <a:rPr lang="el-GR" altLang="en-US" sz="2200" dirty="0" smtClean="0"/>
              <a:t>.</a:t>
            </a:r>
            <a:endParaRPr lang="en-US" altLang="en-US" sz="2200"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7</a:t>
            </a:fld>
            <a:endParaRPr lang="el-GR" sz="1400" dirty="0">
              <a:solidFill>
                <a:schemeClr val="tx1"/>
              </a:solidFill>
            </a:endParaRPr>
          </a:p>
        </p:txBody>
      </p:sp>
    </p:spTree>
    <p:extLst>
      <p:ext uri="{BB962C8B-B14F-4D97-AF65-F5344CB8AC3E}">
        <p14:creationId xmlns:p14="http://schemas.microsoft.com/office/powerpoint/2010/main" val="343706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b="1" dirty="0"/>
              <a:t>Διαδικασία </a:t>
            </a:r>
            <a:r>
              <a:rPr lang="el-GR" altLang="en-US" b="1" dirty="0" smtClean="0"/>
              <a:t>σχεδιασμού προϊόντος</a:t>
            </a:r>
            <a:endParaRPr lang="el-GR" b="1" dirty="0"/>
          </a:p>
        </p:txBody>
      </p:sp>
      <p:sp>
        <p:nvSpPr>
          <p:cNvPr id="3" name="Θέση περιεχομένου 1"/>
          <p:cNvSpPr>
            <a:spLocks noGrp="1"/>
          </p:cNvSpPr>
          <p:nvPr>
            <p:ph idx="1"/>
          </p:nvPr>
        </p:nvSpPr>
        <p:spPr>
          <a:xfrm>
            <a:off x="457200" y="1600200"/>
            <a:ext cx="8363272" cy="4781128"/>
          </a:xfrm>
        </p:spPr>
        <p:txBody>
          <a:bodyPr>
            <a:normAutofit/>
          </a:bodyPr>
          <a:lstStyle/>
          <a:p>
            <a:pPr lvl="0" fontAlgn="base">
              <a:spcBef>
                <a:spcPts val="0"/>
              </a:spcBef>
              <a:spcAft>
                <a:spcPts val="1000"/>
              </a:spcAft>
              <a:buClr>
                <a:srgbClr val="FF4146"/>
              </a:buClr>
              <a:buSzPct val="75000"/>
              <a:buNone/>
            </a:pPr>
            <a:r>
              <a:rPr lang="el-GR" altLang="en-US" sz="2000" b="1" kern="0" dirty="0">
                <a:solidFill>
                  <a:srgbClr val="0033CC"/>
                </a:solidFill>
              </a:rPr>
              <a:t>Βήμα </a:t>
            </a:r>
            <a:r>
              <a:rPr lang="en-US" altLang="en-US" sz="2000" b="1" kern="0" dirty="0">
                <a:solidFill>
                  <a:srgbClr val="0033CC"/>
                </a:solidFill>
              </a:rPr>
              <a:t>1 – </a:t>
            </a:r>
            <a:r>
              <a:rPr lang="el-GR" altLang="en-US" sz="2000" b="1" kern="0" dirty="0">
                <a:solidFill>
                  <a:srgbClr val="0033CC"/>
                </a:solidFill>
              </a:rPr>
              <a:t>Ανάπτυξη </a:t>
            </a:r>
            <a:r>
              <a:rPr lang="el-GR" altLang="en-US" sz="2000" b="1" kern="0" dirty="0" smtClean="0">
                <a:solidFill>
                  <a:srgbClr val="0033CC"/>
                </a:solidFill>
              </a:rPr>
              <a:t>Ιδέας – </a:t>
            </a:r>
            <a:r>
              <a:rPr lang="el-GR" altLang="en-US" sz="2000" kern="0" dirty="0" smtClean="0">
                <a:solidFill>
                  <a:srgbClr val="000000"/>
                </a:solidFill>
              </a:rPr>
              <a:t>Κάποιος </a:t>
            </a:r>
            <a:r>
              <a:rPr lang="el-GR" altLang="en-US" sz="2000" kern="0" dirty="0">
                <a:solidFill>
                  <a:srgbClr val="000000"/>
                </a:solidFill>
              </a:rPr>
              <a:t>αναγνωρίζει μια ανάγκη </a:t>
            </a:r>
            <a:r>
              <a:rPr lang="el-GR" altLang="en-US" sz="2000" kern="0" dirty="0" smtClean="0">
                <a:solidFill>
                  <a:srgbClr val="000000"/>
                </a:solidFill>
              </a:rPr>
              <a:t>και συλλαμβάνει </a:t>
            </a:r>
            <a:r>
              <a:rPr lang="el-GR" altLang="en-US" sz="2000" kern="0" dirty="0">
                <a:solidFill>
                  <a:srgbClr val="000000"/>
                </a:solidFill>
              </a:rPr>
              <a:t>την ιδέα για ένα προϊόν/υπηρεσία που μπορεί να σχεδιαστεί ώστε να την </a:t>
            </a:r>
            <a:r>
              <a:rPr lang="el-GR" altLang="en-US" sz="2000" kern="0" dirty="0" smtClean="0">
                <a:solidFill>
                  <a:srgbClr val="000000"/>
                </a:solidFill>
              </a:rPr>
              <a:t>ικανοποιήσει</a:t>
            </a:r>
            <a:r>
              <a:rPr lang="en-US" altLang="en-US" sz="2000" kern="0" dirty="0" smtClean="0">
                <a:solidFill>
                  <a:srgbClr val="000000"/>
                </a:solidFill>
              </a:rPr>
              <a:t>: </a:t>
            </a:r>
            <a:r>
              <a:rPr lang="el-GR" altLang="en-US" sz="2000" kern="0" dirty="0" smtClean="0">
                <a:solidFill>
                  <a:srgbClr val="000000"/>
                </a:solidFill>
              </a:rPr>
              <a:t>πελάτες</a:t>
            </a:r>
            <a:r>
              <a:rPr lang="en-US" altLang="en-US" sz="2000" kern="0" dirty="0">
                <a:solidFill>
                  <a:srgbClr val="000000"/>
                </a:solidFill>
              </a:rPr>
              <a:t>, marketing, </a:t>
            </a:r>
            <a:r>
              <a:rPr lang="el-GR" altLang="en-US" sz="2000" kern="0" dirty="0">
                <a:solidFill>
                  <a:srgbClr val="000000"/>
                </a:solidFill>
              </a:rPr>
              <a:t>υλοποίηση</a:t>
            </a:r>
            <a:r>
              <a:rPr lang="en-US" altLang="en-US" sz="2000" kern="0" dirty="0">
                <a:solidFill>
                  <a:srgbClr val="000000"/>
                </a:solidFill>
              </a:rPr>
              <a:t>, </a:t>
            </a:r>
            <a:r>
              <a:rPr lang="el-GR" altLang="en-US" sz="2000" kern="0" dirty="0">
                <a:solidFill>
                  <a:srgbClr val="000000"/>
                </a:solidFill>
              </a:rPr>
              <a:t>ανταγωνισμός</a:t>
            </a:r>
            <a:r>
              <a:rPr lang="en-US" altLang="en-US" sz="2000" kern="0" dirty="0">
                <a:solidFill>
                  <a:srgbClr val="000000"/>
                </a:solidFill>
              </a:rPr>
              <a:t>, benchmarking, </a:t>
            </a:r>
            <a:r>
              <a:rPr lang="el-GR" altLang="en-US" sz="2000" kern="0" dirty="0">
                <a:solidFill>
                  <a:srgbClr val="000000"/>
                </a:solidFill>
              </a:rPr>
              <a:t>ανασχεδιασμός.</a:t>
            </a:r>
            <a:endParaRPr lang="en-US" altLang="en-US" sz="2000" kern="0" dirty="0">
              <a:solidFill>
                <a:srgbClr val="000000"/>
              </a:solidFill>
            </a:endParaRPr>
          </a:p>
          <a:p>
            <a:pPr lvl="0" fontAlgn="base">
              <a:spcBef>
                <a:spcPts val="0"/>
              </a:spcBef>
              <a:spcAft>
                <a:spcPts val="1000"/>
              </a:spcAft>
              <a:buClr>
                <a:srgbClr val="FF4146"/>
              </a:buClr>
              <a:buSzPct val="75000"/>
              <a:buNone/>
            </a:pPr>
            <a:r>
              <a:rPr lang="el-GR" altLang="en-US" sz="2000" b="1" kern="0" dirty="0">
                <a:solidFill>
                  <a:srgbClr val="0033CC"/>
                </a:solidFill>
              </a:rPr>
              <a:t>Βήμα </a:t>
            </a:r>
            <a:r>
              <a:rPr lang="en-US" altLang="en-US" sz="2000" b="1" kern="0" dirty="0">
                <a:solidFill>
                  <a:srgbClr val="0033CC"/>
                </a:solidFill>
              </a:rPr>
              <a:t>2 – </a:t>
            </a:r>
            <a:r>
              <a:rPr lang="el-GR" altLang="en-US" sz="2000" b="1" kern="0" dirty="0">
                <a:solidFill>
                  <a:srgbClr val="0033CC"/>
                </a:solidFill>
              </a:rPr>
              <a:t>Αρχική Αξιολόγηση Προϊόντος </a:t>
            </a:r>
            <a:r>
              <a:rPr lang="en-US" altLang="en-US" sz="2000" b="1" kern="0" dirty="0">
                <a:solidFill>
                  <a:srgbClr val="0033CC"/>
                </a:solidFill>
              </a:rPr>
              <a:t>– </a:t>
            </a:r>
            <a:r>
              <a:rPr lang="el-GR" altLang="en-US" sz="2000" kern="0" dirty="0">
                <a:solidFill>
                  <a:srgbClr val="000000"/>
                </a:solidFill>
              </a:rPr>
              <a:t>Κάθε εγχείρημα χρειάζεται μια συστηματική διαδικασία αξιολόγησης</a:t>
            </a:r>
            <a:r>
              <a:rPr lang="en-US" altLang="en-US" sz="2000" kern="0" dirty="0">
                <a:solidFill>
                  <a:srgbClr val="000000"/>
                </a:solidFill>
              </a:rPr>
              <a:t>: </a:t>
            </a:r>
            <a:r>
              <a:rPr lang="el-GR" altLang="en-US" sz="2000" kern="0" dirty="0">
                <a:solidFill>
                  <a:srgbClr val="000000"/>
                </a:solidFill>
              </a:rPr>
              <a:t>προσαρμογή σε πιθανές </a:t>
            </a:r>
            <a:r>
              <a:rPr lang="el-GR" altLang="en-US" sz="2000" kern="0" dirty="0" smtClean="0">
                <a:solidFill>
                  <a:srgbClr val="000000"/>
                </a:solidFill>
              </a:rPr>
              <a:t>εγκαταστάσεις </a:t>
            </a:r>
            <a:r>
              <a:rPr lang="el-GR" altLang="en-US" sz="2000" kern="0" dirty="0">
                <a:solidFill>
                  <a:srgbClr val="000000"/>
                </a:solidFill>
              </a:rPr>
              <a:t>και στο διαθέσιμο ανθρώπινο δυναμικό, μέγεθος αγοράς, ανάλυση νεκρού σημείου, περιθώριο κέρδους.</a:t>
            </a:r>
            <a:endParaRPr lang="en-US" altLang="en-US" sz="2000" kern="0" dirty="0">
              <a:solidFill>
                <a:srgbClr val="000000"/>
              </a:solidFill>
            </a:endParaRPr>
          </a:p>
          <a:p>
            <a:pPr lvl="0" fontAlgn="base">
              <a:spcBef>
                <a:spcPts val="0"/>
              </a:spcBef>
              <a:spcAft>
                <a:spcPts val="1000"/>
              </a:spcAft>
              <a:buClr>
                <a:srgbClr val="FF4146"/>
              </a:buClr>
              <a:buSzPct val="75000"/>
              <a:buNone/>
            </a:pPr>
            <a:r>
              <a:rPr lang="el-GR" altLang="en-US" sz="2000" b="1" kern="0" dirty="0">
                <a:solidFill>
                  <a:srgbClr val="0033CC"/>
                </a:solidFill>
              </a:rPr>
              <a:t>Βήμα </a:t>
            </a:r>
            <a:r>
              <a:rPr lang="en-US" altLang="en-US" sz="2000" b="1" kern="0" dirty="0">
                <a:solidFill>
                  <a:srgbClr val="0033CC"/>
                </a:solidFill>
              </a:rPr>
              <a:t>3 – </a:t>
            </a:r>
            <a:r>
              <a:rPr lang="el-GR" altLang="en-US" sz="2000" b="1" kern="0" dirty="0">
                <a:solidFill>
                  <a:srgbClr val="0033CC"/>
                </a:solidFill>
              </a:rPr>
              <a:t>Προκαταρκτικός Σχεδιασμός και Δοκιμές</a:t>
            </a:r>
            <a:r>
              <a:rPr lang="en-US" altLang="en-US" sz="2000" b="1" kern="0" dirty="0">
                <a:solidFill>
                  <a:srgbClr val="0033CC"/>
                </a:solidFill>
              </a:rPr>
              <a:t> – </a:t>
            </a:r>
            <a:r>
              <a:rPr lang="el-GR" altLang="en-US" sz="2000" kern="0" dirty="0">
                <a:solidFill>
                  <a:srgbClr val="000000"/>
                </a:solidFill>
              </a:rPr>
              <a:t>Αναπτύσσονται τεχνικές προδιαγραφές</a:t>
            </a:r>
            <a:r>
              <a:rPr lang="en-US" altLang="en-US" sz="2000" kern="0" dirty="0">
                <a:solidFill>
                  <a:srgbClr val="000000"/>
                </a:solidFill>
              </a:rPr>
              <a:t>, </a:t>
            </a:r>
            <a:r>
              <a:rPr lang="el-GR" altLang="en-US" sz="2000" kern="0" dirty="0">
                <a:solidFill>
                  <a:srgbClr val="000000"/>
                </a:solidFill>
              </a:rPr>
              <a:t>θεσπίζονται πρότυπα</a:t>
            </a:r>
            <a:r>
              <a:rPr lang="en-US" altLang="en-US" sz="2000" kern="0" dirty="0">
                <a:solidFill>
                  <a:srgbClr val="000000"/>
                </a:solidFill>
              </a:rPr>
              <a:t>, </a:t>
            </a:r>
            <a:r>
              <a:rPr lang="el-GR" altLang="en-US" sz="2000" kern="0" dirty="0">
                <a:solidFill>
                  <a:srgbClr val="000000"/>
                </a:solidFill>
              </a:rPr>
              <a:t>διεξάγονται δοκιμές.</a:t>
            </a:r>
            <a:endParaRPr lang="en-US" altLang="en-US" sz="2000" kern="0" dirty="0">
              <a:solidFill>
                <a:srgbClr val="000000"/>
              </a:solidFill>
            </a:endParaRPr>
          </a:p>
          <a:p>
            <a:pPr lvl="0" fontAlgn="base">
              <a:spcBef>
                <a:spcPts val="0"/>
              </a:spcBef>
              <a:spcAft>
                <a:spcPct val="0"/>
              </a:spcAft>
              <a:buClr>
                <a:srgbClr val="FF4146"/>
              </a:buClr>
              <a:buSzPct val="75000"/>
              <a:buNone/>
            </a:pPr>
            <a:r>
              <a:rPr lang="el-GR" altLang="en-US" sz="2000" b="1" kern="0" dirty="0">
                <a:solidFill>
                  <a:srgbClr val="0033CC"/>
                </a:solidFill>
              </a:rPr>
              <a:t>Βήμα </a:t>
            </a:r>
            <a:r>
              <a:rPr lang="en-US" altLang="en-US" sz="2000" b="1" kern="0" dirty="0">
                <a:solidFill>
                  <a:srgbClr val="0033CC"/>
                </a:solidFill>
              </a:rPr>
              <a:t>4 – </a:t>
            </a:r>
            <a:r>
              <a:rPr lang="el-GR" altLang="en-US" sz="2000" b="1" kern="0" dirty="0">
                <a:solidFill>
                  <a:srgbClr val="0033CC"/>
                </a:solidFill>
              </a:rPr>
              <a:t>Τελικός Σχεδιασμός </a:t>
            </a:r>
            <a:r>
              <a:rPr lang="en-US" altLang="en-US" sz="2000" b="1" kern="0" dirty="0">
                <a:solidFill>
                  <a:srgbClr val="0033CC"/>
                </a:solidFill>
              </a:rPr>
              <a:t>– </a:t>
            </a:r>
            <a:r>
              <a:rPr lang="el-GR" altLang="en-US" sz="2000" kern="0" dirty="0" smtClean="0">
                <a:solidFill>
                  <a:srgbClr val="000000"/>
                </a:solidFill>
              </a:rPr>
              <a:t>Γίνεται </a:t>
            </a:r>
            <a:r>
              <a:rPr lang="el-GR" altLang="en-US" sz="2000" kern="0" dirty="0">
                <a:solidFill>
                  <a:srgbClr val="000000"/>
                </a:solidFill>
              </a:rPr>
              <a:t>ο τελικός σχεδιασμός βασισμένος στα αποτελέσματα των δοκιμών, καθορίζονται οι εγκαταστάσεις, ο εξοπλισμός, τα υλικά, το κατάλληλο ανθρώπινο δυναμικό, επιλέγονται προμηθευτές</a:t>
            </a:r>
            <a:r>
              <a:rPr lang="el-GR" altLang="en-US" sz="2000" kern="0" dirty="0" smtClean="0">
                <a:solidFill>
                  <a:srgbClr val="000000"/>
                </a:solidFill>
              </a:rPr>
              <a:t>.</a:t>
            </a:r>
            <a:endParaRPr lang="en-US" altLang="en-US" sz="20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8</a:t>
            </a:fld>
            <a:endParaRPr lang="el-GR" sz="1400" dirty="0">
              <a:solidFill>
                <a:schemeClr val="tx1"/>
              </a:solidFill>
            </a:endParaRPr>
          </a:p>
        </p:txBody>
      </p:sp>
    </p:spTree>
    <p:extLst>
      <p:ext uri="{BB962C8B-B14F-4D97-AF65-F5344CB8AC3E}">
        <p14:creationId xmlns:p14="http://schemas.microsoft.com/office/powerpoint/2010/main" val="248078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Ανάπτυξη ιδέας</a:t>
            </a:r>
            <a:endParaRPr lang="el-GR" b="1" dirty="0"/>
          </a:p>
        </p:txBody>
      </p:sp>
      <p:sp>
        <p:nvSpPr>
          <p:cNvPr id="3" name="Θέση περιεχομένου 1"/>
          <p:cNvSpPr>
            <a:spLocks noGrp="1"/>
          </p:cNvSpPr>
          <p:nvPr>
            <p:ph idx="1"/>
          </p:nvPr>
        </p:nvSpPr>
        <p:spPr/>
        <p:txBody>
          <a:bodyPr/>
          <a:lstStyle/>
          <a:p>
            <a:pPr>
              <a:spcBef>
                <a:spcPts val="0"/>
              </a:spcBef>
              <a:buClr>
                <a:srgbClr val="C00000"/>
              </a:buClr>
              <a:buFont typeface="Arial" panose="020B0604020202020204" pitchFamily="34" charset="0"/>
              <a:buChar char="●"/>
            </a:pPr>
            <a:endParaRPr lang="el-GR" altLang="en-US" sz="2400" dirty="0" smtClean="0"/>
          </a:p>
          <a:p>
            <a:pPr>
              <a:spcBef>
                <a:spcPts val="0"/>
              </a:spcBef>
              <a:spcAft>
                <a:spcPts val="2400"/>
              </a:spcAft>
              <a:buClr>
                <a:srgbClr val="C00000"/>
              </a:buClr>
              <a:buFont typeface="Arial" panose="020B0604020202020204" pitchFamily="34" charset="0"/>
              <a:buChar char="●"/>
            </a:pPr>
            <a:r>
              <a:rPr lang="el-GR" altLang="en-US" dirty="0" smtClean="0"/>
              <a:t>Η επιλογή της ανάπτυξης της ιδέας επηρεάζει:</a:t>
            </a:r>
            <a:endParaRPr lang="en-US" altLang="en-US" dirty="0" smtClean="0"/>
          </a:p>
          <a:p>
            <a:pPr marL="1314450" lvl="2" indent="-457200">
              <a:spcBef>
                <a:spcPts val="0"/>
              </a:spcBef>
              <a:spcAft>
                <a:spcPts val="1200"/>
              </a:spcAft>
              <a:buClr>
                <a:srgbClr val="00CC99"/>
              </a:buClr>
              <a:buFont typeface="Arial" panose="020B0604020202020204" pitchFamily="34" charset="0"/>
              <a:buChar char="●"/>
            </a:pPr>
            <a:r>
              <a:rPr lang="el-GR" altLang="en-US" sz="2800" dirty="0"/>
              <a:t>Τ</a:t>
            </a:r>
            <a:r>
              <a:rPr lang="el-GR" altLang="en-US" sz="2800" dirty="0" smtClean="0"/>
              <a:t>ην ποιότητα του προϊόντος.</a:t>
            </a:r>
            <a:endParaRPr lang="en-US" altLang="en-US" sz="2800" dirty="0" smtClean="0"/>
          </a:p>
          <a:p>
            <a:pPr marL="1314450" lvl="2" indent="-457200">
              <a:spcBef>
                <a:spcPts val="0"/>
              </a:spcBef>
              <a:spcAft>
                <a:spcPts val="1200"/>
              </a:spcAft>
              <a:buClr>
                <a:srgbClr val="00CC99"/>
              </a:buClr>
              <a:buFont typeface="Arial" panose="020B0604020202020204" pitchFamily="34" charset="0"/>
              <a:buChar char="●"/>
            </a:pPr>
            <a:r>
              <a:rPr lang="el-GR" altLang="en-US" sz="2800" dirty="0"/>
              <a:t>Τ</a:t>
            </a:r>
            <a:r>
              <a:rPr lang="el-GR" altLang="en-US" sz="2800" dirty="0" smtClean="0"/>
              <a:t>ο κόστος.</a:t>
            </a:r>
            <a:endParaRPr lang="en-US" altLang="en-US" sz="2800" dirty="0" smtClean="0"/>
          </a:p>
          <a:p>
            <a:pPr marL="1314450" lvl="2" indent="-457200">
              <a:spcBef>
                <a:spcPts val="0"/>
              </a:spcBef>
              <a:spcAft>
                <a:spcPts val="1200"/>
              </a:spcAft>
              <a:buClr>
                <a:srgbClr val="00CC99"/>
              </a:buClr>
              <a:buFont typeface="Arial" panose="020B0604020202020204" pitchFamily="34" charset="0"/>
              <a:buChar char="●"/>
            </a:pPr>
            <a:r>
              <a:rPr lang="el-GR" altLang="en-US" sz="2800" dirty="0"/>
              <a:t>Τ</a:t>
            </a:r>
            <a:r>
              <a:rPr lang="el-GR" altLang="en-US" sz="2800" dirty="0" smtClean="0"/>
              <a:t>ην ικανοποίηση του πελάτη.</a:t>
            </a:r>
            <a:endParaRPr lang="en-US" altLang="en-US" sz="2800" dirty="0" smtClean="0"/>
          </a:p>
          <a:p>
            <a:pPr marL="1314450" lvl="2" indent="-457200">
              <a:spcBef>
                <a:spcPts val="0"/>
              </a:spcBef>
              <a:buClr>
                <a:srgbClr val="00CC99"/>
              </a:buClr>
              <a:buFont typeface="Arial" panose="020B0604020202020204" pitchFamily="34" charset="0"/>
              <a:buChar char="●"/>
            </a:pPr>
            <a:r>
              <a:rPr lang="el-GR" altLang="en-US" sz="2800" dirty="0" smtClean="0"/>
              <a:t>Το βαθμό ευκολίας με τον οποίο το προϊόν παράγεται.</a:t>
            </a:r>
            <a:endParaRPr lang="en-US" altLang="en-US" sz="2800" dirty="0" smtClean="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Σχεδιασμός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21464D53-DC3B-4DC3-9D17-DC979700704E}" type="slidenum">
              <a:rPr lang="el-GR" sz="1400" smtClean="0">
                <a:solidFill>
                  <a:schemeClr val="tx1"/>
                </a:solidFill>
              </a:rPr>
              <a:t>9</a:t>
            </a:fld>
            <a:endParaRPr lang="el-GR" sz="1400" dirty="0">
              <a:solidFill>
                <a:schemeClr val="tx1"/>
              </a:solidFill>
            </a:endParaRPr>
          </a:p>
        </p:txBody>
      </p:sp>
    </p:spTree>
    <p:extLst>
      <p:ext uri="{BB962C8B-B14F-4D97-AF65-F5344CB8AC3E}">
        <p14:creationId xmlns:p14="http://schemas.microsoft.com/office/powerpoint/2010/main" val="2804280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7/1/2014 1:39:34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051,3,9,8,"/>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6146,4,14,7,8,615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3EE95D7-77A1-4589-91E4-8DB46F390AB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346</TotalTime>
  <Words>2104</Words>
  <Application>Microsoft Office PowerPoint</Application>
  <PresentationFormat>Προβολή στην οθόνη (4:3)</PresentationFormat>
  <Paragraphs>280</Paragraphs>
  <Slides>38</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Θέμα του Office</vt:lpstr>
      <vt:lpstr>Διοίκηση Λειτουργιών  και Παραγωγής</vt:lpstr>
      <vt:lpstr>Χρηματοδότηση </vt:lpstr>
      <vt:lpstr>Σκοποί ενότητας </vt:lpstr>
      <vt:lpstr>Περιεχόμενα ενότητας</vt:lpstr>
      <vt:lpstr>Σχεδιασμός προϊόντων  (1 από 2)</vt:lpstr>
      <vt:lpstr>Σχεδιασμός προϊόντων  (2 από 2)</vt:lpstr>
      <vt:lpstr>Σχεδιασμός υπηρεσιών</vt:lpstr>
      <vt:lpstr>Διαδικασία σχεδιασμού προϊόντος</vt:lpstr>
      <vt:lpstr>Ανάπτυξη ιδέας</vt:lpstr>
      <vt:lpstr>Εργαλείο αξιολόγησης προϊόντος</vt:lpstr>
      <vt:lpstr>Ανάλυση νεκρού σημείου</vt:lpstr>
      <vt:lpstr>Ανάλυση νεκρού σημείου: Γραφική προσέγγιση</vt:lpstr>
      <vt:lpstr>Παράδειγμα με νεκρό σημείο</vt:lpstr>
      <vt:lpstr>Υπολογισμός νεκρού σημείου</vt:lpstr>
      <vt:lpstr>Παράγοντες που επηρεάζουν το σχεδιασμό προϊόντων</vt:lpstr>
      <vt:lpstr>Παράγοντες στον κύκλο ζωής προϊόντος</vt:lpstr>
      <vt:lpstr>Ταυτόχρονος σχεδιασμός</vt:lpstr>
      <vt:lpstr>Επανεπεξεργασία / Ανακύκλωση</vt:lpstr>
      <vt:lpstr>Τύποι διεργασιών</vt:lpstr>
      <vt:lpstr>Επιλογή διεργασίας</vt:lpstr>
      <vt:lpstr>Είδη διεργασιών</vt:lpstr>
      <vt:lpstr>Σχέση όγκου-τυποποίησης σε συνεχές μέσο διάκρισης των διεργασιών</vt:lpstr>
      <vt:lpstr>Επιλογή διεργασίας: Παράγοντες</vt:lpstr>
      <vt:lpstr>Εργαλεία σχεδιασμού διεργασιών</vt:lpstr>
      <vt:lpstr>Σχεδιασμός διεργασιών</vt:lpstr>
      <vt:lpstr>Παράδειγμα</vt:lpstr>
      <vt:lpstr>Συνδέοντας το σχεδιασμό προϊόντος με την επιλογή της διεργασίας</vt:lpstr>
      <vt:lpstr>Επιχειρηματικές αποφάσεις</vt:lpstr>
      <vt:lpstr>Αποφάσεις σχεδιασμού προϊόντος</vt:lpstr>
      <vt:lpstr>Ανταγωνιστικές προτεραιότητες </vt:lpstr>
      <vt:lpstr>Χωροταξία Εγκαταστάσεων</vt:lpstr>
      <vt:lpstr>Στρατηγική προϊόντος και υπηρεσίας</vt:lpstr>
      <vt:lpstr>Εναλλακτικές στρατηγικές παραγωγής προϊόντος και υπηρεσίας</vt:lpstr>
      <vt:lpstr>Βαθμός καθετοποίησης και απόφαση “Make or Buy”</vt:lpstr>
      <vt:lpstr>Τέλος Ενότητας</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Διοίκηση Λειτουργιών  και Παραγωγής</dc:title>
  <dc:creator>user</dc:creator>
  <cp:lastModifiedBy>eLearning</cp:lastModifiedBy>
  <cp:revision>67</cp:revision>
  <dcterms:created xsi:type="dcterms:W3CDTF">2013-12-26T11:39:19Z</dcterms:created>
  <dcterms:modified xsi:type="dcterms:W3CDTF">2015-11-16T15:41:49Z</dcterms:modified>
</cp:coreProperties>
</file>