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2.xml" ContentType="application/vnd.openxmlformats-officedocument.presentationml.notesSlide+xml"/>
  <Override PartName="/ppt/tags/tag91.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notesSlides/notesSlide2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3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1.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32.xml" ContentType="application/vnd.openxmlformats-officedocument.presentationml.notesSlide+xml"/>
  <Override PartName="/ppt/tags/tag131.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7"/>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89" r:id="rId15"/>
    <p:sldId id="290" r:id="rId16"/>
    <p:sldId id="291" r:id="rId17"/>
    <p:sldId id="292" r:id="rId18"/>
    <p:sldId id="293" r:id="rId19"/>
    <p:sldId id="294" r:id="rId20"/>
    <p:sldId id="295" r:id="rId21"/>
    <p:sldId id="296" r:id="rId22"/>
    <p:sldId id="297" r:id="rId23"/>
    <p:sldId id="298" r:id="rId24"/>
    <p:sldId id="300" r:id="rId25"/>
    <p:sldId id="301" r:id="rId26"/>
    <p:sldId id="302" r:id="rId27"/>
    <p:sldId id="303" r:id="rId28"/>
    <p:sldId id="304" r:id="rId29"/>
    <p:sldId id="305" r:id="rId30"/>
    <p:sldId id="306" r:id="rId31"/>
    <p:sldId id="307" r:id="rId32"/>
    <p:sldId id="308" r:id="rId33"/>
    <p:sldId id="310" r:id="rId34"/>
    <p:sldId id="309" r:id="rId35"/>
    <p:sldId id="280"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notesSlide" Target="../notesSlides/notesSlide10.xml"/><Relationship Id="rId5" Type="http://schemas.openxmlformats.org/officeDocument/2006/relationships/tags" Target="../tags/tag32.xml"/><Relationship Id="rId10" Type="http://schemas.openxmlformats.org/officeDocument/2006/relationships/slideLayout" Target="../slideLayouts/slideLayout4.xml"/><Relationship Id="rId4" Type="http://schemas.openxmlformats.org/officeDocument/2006/relationships/tags" Target="../tags/tag31.xml"/><Relationship Id="rId9"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tags" Target="../tags/tag40.xml"/></Relationships>
</file>

<file path=ppt/slides/_rels/slide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58.xml"/><Relationship Id="rId7"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6.emf"/><Relationship Id="rId2" Type="http://schemas.openxmlformats.org/officeDocument/2006/relationships/tags" Target="../tags/tag64.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72.xml"/><Relationship Id="rId7"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78.xml"/><Relationship Id="rId7"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84.xml"/><Relationship Id="rId7"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s/_rels/slide2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2.xml"/><Relationship Id="rId7" Type="http://schemas.openxmlformats.org/officeDocument/2006/relationships/oleObject" Target="../embeddings/Microsoft_Word_97_-_2003_Document3.doc"/><Relationship Id="rId2" Type="http://schemas.openxmlformats.org/officeDocument/2006/relationships/tags" Target="../tags/tag92.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Microsoft_Word_97_-_2003_Document2.doc"/><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Microsoft_Word_97_-_2003_Document5.doc"/><Relationship Id="rId3" Type="http://schemas.openxmlformats.org/officeDocument/2006/relationships/tags" Target="../tags/tag94.xml"/><Relationship Id="rId7" Type="http://schemas.openxmlformats.org/officeDocument/2006/relationships/image" Target="../media/image9.emf"/><Relationship Id="rId2" Type="http://schemas.openxmlformats.org/officeDocument/2006/relationships/tags" Target="../tags/tag93.xml"/><Relationship Id="rId1" Type="http://schemas.openxmlformats.org/officeDocument/2006/relationships/vmlDrawing" Target="../drawings/vmlDrawing5.vml"/><Relationship Id="rId6" Type="http://schemas.openxmlformats.org/officeDocument/2006/relationships/oleObject" Target="../embeddings/Microsoft_Word_97_-_2003_Document4.doc"/><Relationship Id="rId5" Type="http://schemas.openxmlformats.org/officeDocument/2006/relationships/notesSlide" Target="../notesSlides/notesSlide25.xml"/><Relationship Id="rId4" Type="http://schemas.openxmlformats.org/officeDocument/2006/relationships/slideLayout" Target="../slideLayouts/slideLayout2.xml"/><Relationship Id="rId9"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notesSlide" Target="../notesSlides/notesSlide2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2.xml"/><Relationship Id="rId5" Type="http://schemas.openxmlformats.org/officeDocument/2006/relationships/tags" Target="../tags/tag99.xml"/><Relationship Id="rId4" Type="http://schemas.openxmlformats.org/officeDocument/2006/relationships/tags" Target="../tags/tag98.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2.xml"/><Relationship Id="rId7" Type="http://schemas.openxmlformats.org/officeDocument/2006/relationships/tags" Target="../tags/tag106.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24.xml"/></Relationships>
</file>

<file path=ppt/slides/_rels/slide32.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3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4.emf"/><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5.wmf"/><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oleObject" Target="../embeddings/Microsoft_Word_97_-_2003_Document1.doc"/><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5</a:t>
            </a:r>
            <a:r>
              <a:rPr lang="el-GR" sz="2800" b="1" dirty="0" smtClean="0"/>
              <a:t>:</a:t>
            </a:r>
            <a:r>
              <a:rPr lang="en-US" sz="2800" b="1" dirty="0" smtClean="0"/>
              <a:t> </a:t>
            </a:r>
            <a:r>
              <a:rPr lang="el-GR" altLang="el-GR" sz="2800" b="1" dirty="0"/>
              <a:t>Συνθήκες και Λογικές Πράξεις </a:t>
            </a:r>
            <a:endParaRPr lang="el-GR" altLang="el-GR" sz="2800" b="1" dirty="0" smtClean="0"/>
          </a:p>
          <a:p>
            <a:endParaRPr lang="el-GR" sz="2800" b="1" dirty="0"/>
          </a:p>
          <a:p>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custDataLst>
              <p:tags r:id="rId2"/>
            </p:custDataLst>
          </p:nvPr>
        </p:nvSpPr>
        <p:spPr>
          <a:xfrm>
            <a:off x="457200" y="-27384"/>
            <a:ext cx="8229600" cy="1143000"/>
          </a:xfrm>
        </p:spPr>
        <p:txBody>
          <a:bodyPr/>
          <a:lstStyle/>
          <a:p>
            <a:r>
              <a:rPr lang="en-US" u="sng" dirty="0" smtClean="0">
                <a:solidFill>
                  <a:schemeClr val="tx2"/>
                </a:solidFill>
              </a:rPr>
              <a:t>…(</a:t>
            </a:r>
            <a:r>
              <a:rPr lang="el-GR" u="sng" dirty="0" smtClean="0">
                <a:solidFill>
                  <a:schemeClr val="tx2"/>
                </a:solidFill>
              </a:rPr>
              <a:t>1 από 2)</a:t>
            </a:r>
            <a:endParaRPr lang="el-GR" u="sng" dirty="0">
              <a:solidFill>
                <a:schemeClr val="tx2"/>
              </a:solidFill>
            </a:endParaRPr>
          </a:p>
        </p:txBody>
      </p:sp>
      <p:sp>
        <p:nvSpPr>
          <p:cNvPr id="2" name="Ορθογώνιο 1" descr="// Increment τελεία cs,&#10;// Preincrementing and postincrementing.&#10;    &#10;using System,&#10;    &#10;class Increment,&#10;άγκιστρο,&#10;static void Main, string[] args,&#10;άγκιστρο,         &#10;int c, (σχόλιο: Declare variable c).&#10;      &#10;c = 5, (σχόλιο: Set c equal to 5).&#10;Console τελεία Write Line, c,   // print 5, (σχόλιο: Display c (5)).&#10;Console τελεία Write Line, c++, // print 5 then postincrement, (σχόλιο: Display c (5) then add 1).&#10;Console τελεία Write Line, c,   // print 6, (σχόλιο: Display c (6)).&#10;   &#10;Console τελεία Write Line(),      // skip a line,&#10;"/>
          <p:cNvSpPr/>
          <p:nvPr>
            <p:custDataLst>
              <p:tags r:id="rId3"/>
            </p:custDataLst>
          </p:nvPr>
        </p:nvSpPr>
        <p:spPr>
          <a:xfrm>
            <a:off x="557808" y="1067827"/>
            <a:ext cx="8128992" cy="532453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Times New Roman" pitchFamily="18" charset="0"/>
              </a:rPr>
              <a:t>// </a:t>
            </a:r>
            <a:r>
              <a:rPr lang="en-US" altLang="el-GR" sz="2000" dirty="0" err="1">
                <a:solidFill>
                  <a:schemeClr val="accent5">
                    <a:lumMod val="75000"/>
                  </a:schemeClr>
                </a:solidFill>
                <a:cs typeface="Times New Roman" pitchFamily="18" charset="0"/>
              </a:rPr>
              <a:t>Increment.cs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Times New Roman" pitchFamily="18" charset="0"/>
              </a:rPr>
              <a:t>// </a:t>
            </a:r>
            <a:r>
              <a:rPr lang="en-US" altLang="el-GR" sz="2000" dirty="0" err="1">
                <a:solidFill>
                  <a:schemeClr val="accent5">
                    <a:lumMod val="75000"/>
                  </a:schemeClr>
                </a:solidFill>
                <a:cs typeface="Times New Roman" pitchFamily="18" charset="0"/>
              </a:rPr>
              <a:t>Preincrementing</a:t>
            </a:r>
            <a:r>
              <a:rPr lang="en-US" altLang="el-GR" sz="2000" dirty="0">
                <a:solidFill>
                  <a:schemeClr val="accent5">
                    <a:lumMod val="75000"/>
                  </a:schemeClr>
                </a:solidFill>
                <a:cs typeface="Times New Roman" pitchFamily="18" charset="0"/>
              </a:rPr>
              <a:t> and </a:t>
            </a:r>
            <a:r>
              <a:rPr lang="en-US" altLang="el-GR" sz="2000" dirty="0" err="1">
                <a:solidFill>
                  <a:schemeClr val="accent5">
                    <a:lumMod val="75000"/>
                  </a:schemeClr>
                </a:solidFill>
                <a:cs typeface="Times New Roman" pitchFamily="18" charset="0"/>
              </a:rPr>
              <a:t>postincrementing</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0000FF"/>
                </a:solidFill>
                <a:cs typeface="Times New Roman" pitchFamily="18" charset="0"/>
              </a:rPr>
              <a:t>using</a:t>
            </a:r>
            <a:r>
              <a:rPr lang="en-US" altLang="el-GR" sz="2000" dirty="0">
                <a:solidFill>
                  <a:srgbClr val="000000"/>
                </a:solidFill>
                <a:cs typeface="Times New Roman" pitchFamily="18" charset="0"/>
              </a:rPr>
              <a:t> System;</a:t>
            </a:r>
          </a:p>
          <a:p>
            <a:r>
              <a:rPr lang="en-US" altLang="el-GR" sz="2000" dirty="0">
                <a:solidFill>
                  <a:srgbClr val="5F5F5F"/>
                </a:solidFill>
                <a:cs typeface="Times New Roman" pitchFamily="18" charset="0"/>
              </a:rPr>
              <a:t>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0000FF"/>
                </a:solidFill>
                <a:cs typeface="Times New Roman" pitchFamily="18" charset="0"/>
              </a:rPr>
              <a:t>class</a:t>
            </a:r>
            <a:r>
              <a:rPr lang="en-US" altLang="el-GR" sz="2000" dirty="0">
                <a:solidFill>
                  <a:srgbClr val="000000"/>
                </a:solidFill>
                <a:cs typeface="Times New Roman" pitchFamily="18" charset="0"/>
              </a:rPr>
              <a:t> Increment</a:t>
            </a:r>
          </a:p>
          <a:p>
            <a:r>
              <a:rPr lang="en-US" altLang="el-GR" sz="2000" dirty="0">
                <a:solidFill>
                  <a:srgbClr val="5F5F5F"/>
                </a:solidFill>
                <a:cs typeface="Times New Roman" pitchFamily="18" charset="0"/>
              </a:rPr>
              <a:t>7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8    </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static</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void</a:t>
            </a:r>
            <a:r>
              <a:rPr lang="en-US" altLang="el-GR" sz="2000" dirty="0">
                <a:solidFill>
                  <a:srgbClr val="000000"/>
                </a:solidFill>
                <a:cs typeface="Times New Roman" pitchFamily="18" charset="0"/>
              </a:rPr>
              <a:t> Main(</a:t>
            </a:r>
            <a:r>
              <a:rPr lang="en-US" altLang="el-GR" sz="2000" dirty="0">
                <a:solidFill>
                  <a:srgbClr val="0000FF"/>
                </a:solidFill>
                <a:cs typeface="Times New Roman" pitchFamily="18"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9    </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10   </a:t>
            </a:r>
            <a:r>
              <a:rPr lang="en-US" altLang="el-GR" sz="2000" dirty="0">
                <a:solidFill>
                  <a:srgbClr val="000000"/>
                </a:solidFill>
                <a:cs typeface="Times New Roman" pitchFamily="18" charset="0"/>
              </a:rPr>
              <a:t>      </a:t>
            </a:r>
            <a:r>
              <a:rPr lang="en-US" altLang="el-GR" sz="2000" dirty="0" err="1">
                <a:solidFill>
                  <a:srgbClr val="0000FF"/>
                </a:solidFill>
                <a:cs typeface="Times New Roman" pitchFamily="18" charset="0"/>
              </a:rPr>
              <a:t>int</a:t>
            </a:r>
            <a:r>
              <a:rPr lang="en-US" altLang="el-GR" sz="2000" dirty="0">
                <a:solidFill>
                  <a:srgbClr val="000000"/>
                </a:solidFill>
                <a:cs typeface="Times New Roman" pitchFamily="18" charset="0"/>
              </a:rPr>
              <a:t> c;</a:t>
            </a:r>
          </a:p>
          <a:p>
            <a:r>
              <a:rPr lang="en-US" altLang="el-GR" sz="2000" dirty="0">
                <a:solidFill>
                  <a:srgbClr val="5F5F5F"/>
                </a:solidFill>
                <a:cs typeface="Times New Roman" pitchFamily="18" charset="0"/>
              </a:rPr>
              <a:t>11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12   </a:t>
            </a:r>
            <a:r>
              <a:rPr lang="en-US" altLang="el-GR" sz="2000" dirty="0">
                <a:solidFill>
                  <a:srgbClr val="000000"/>
                </a:solidFill>
                <a:cs typeface="Times New Roman" pitchFamily="18" charset="0"/>
              </a:rPr>
              <a:t>      c = 5;</a:t>
            </a:r>
          </a:p>
          <a:p>
            <a:r>
              <a:rPr lang="en-US" altLang="el-GR" sz="2000" dirty="0">
                <a:solidFill>
                  <a:srgbClr val="5F5F5F"/>
                </a:solidFill>
                <a:cs typeface="Times New Roman" pitchFamily="18" charset="0"/>
              </a:rPr>
              <a:t>13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 );   </a:t>
            </a:r>
            <a:r>
              <a:rPr lang="en-US" altLang="el-GR" sz="2000" dirty="0">
                <a:solidFill>
                  <a:schemeClr val="accent5">
                    <a:lumMod val="75000"/>
                  </a:schemeClr>
                </a:solidFill>
                <a:cs typeface="Times New Roman" pitchFamily="18" charset="0"/>
              </a:rPr>
              <a:t>// print 5</a:t>
            </a:r>
          </a:p>
          <a:p>
            <a:r>
              <a:rPr lang="en-US" altLang="el-GR" sz="2000" dirty="0">
                <a:solidFill>
                  <a:srgbClr val="5F5F5F"/>
                </a:solidFill>
                <a:cs typeface="Times New Roman" pitchFamily="18" charset="0"/>
              </a:rPr>
              <a:t>14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Times New Roman" pitchFamily="18" charset="0"/>
              </a:rPr>
              <a:t>// print 5 then </a:t>
            </a:r>
            <a:r>
              <a:rPr lang="en-US" altLang="el-GR" sz="2000" dirty="0" err="1">
                <a:solidFill>
                  <a:schemeClr val="accent5">
                    <a:lumMod val="75000"/>
                  </a:schemeClr>
                </a:solidFill>
                <a:cs typeface="Times New Roman" pitchFamily="18" charset="0"/>
              </a:rPr>
              <a:t>postincrement</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 );   </a:t>
            </a:r>
            <a:r>
              <a:rPr lang="en-US" altLang="el-GR" sz="2000" dirty="0">
                <a:solidFill>
                  <a:schemeClr val="accent5">
                    <a:lumMod val="75000"/>
                  </a:schemeClr>
                </a:solidFill>
                <a:cs typeface="Times New Roman" pitchFamily="18" charset="0"/>
              </a:rPr>
              <a:t>// print 6</a:t>
            </a:r>
          </a:p>
          <a:p>
            <a:r>
              <a:rPr lang="en-US" altLang="el-GR" sz="2000" dirty="0">
                <a:solidFill>
                  <a:srgbClr val="5F5F5F"/>
                </a:solidFill>
                <a:cs typeface="Times New Roman" pitchFamily="18" charset="0"/>
              </a:rPr>
              <a:t>16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skip a </a:t>
            </a:r>
            <a:r>
              <a:rPr lang="en-US" altLang="el-GR" sz="2000" dirty="0" smtClean="0">
                <a:solidFill>
                  <a:schemeClr val="accent5">
                    <a:lumMod val="75000"/>
                  </a:schemeClr>
                </a:solidFill>
                <a:cs typeface="Times New Roman" pitchFamily="18" charset="0"/>
              </a:rPr>
              <a:t>line</a:t>
            </a:r>
            <a:endParaRPr lang="en-US" altLang="el-GR" sz="2000" dirty="0">
              <a:solidFill>
                <a:schemeClr val="accent5">
                  <a:lumMod val="75000"/>
                </a:schemeClr>
              </a:solidFill>
              <a:cs typeface="Times New Roman" pitchFamily="18" charset="0"/>
            </a:endParaRPr>
          </a:p>
        </p:txBody>
      </p:sp>
      <p:sp>
        <p:nvSpPr>
          <p:cNvPr id="9" name="Text Box 18" descr="."/>
          <p:cNvSpPr txBox="1">
            <a:spLocks noChangeArrowheads="1"/>
          </p:cNvSpPr>
          <p:nvPr>
            <p:custDataLst>
              <p:tags r:id="rId4"/>
            </p:custDataLst>
          </p:nvPr>
        </p:nvSpPr>
        <p:spPr bwMode="auto">
          <a:xfrm>
            <a:off x="5007496" y="5517232"/>
            <a:ext cx="144148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Display c (6)</a:t>
            </a:r>
          </a:p>
        </p:txBody>
      </p:sp>
      <p:sp>
        <p:nvSpPr>
          <p:cNvPr id="10" name="Line 19" descr="."/>
          <p:cNvSpPr>
            <a:spLocks noChangeShapeType="1"/>
          </p:cNvSpPr>
          <p:nvPr/>
        </p:nvSpPr>
        <p:spPr bwMode="auto">
          <a:xfrm flipH="1" flipV="1">
            <a:off x="3635896" y="5517232"/>
            <a:ext cx="1371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2" name="Text Box 15" descr="."/>
          <p:cNvSpPr txBox="1">
            <a:spLocks noChangeArrowheads="1"/>
          </p:cNvSpPr>
          <p:nvPr>
            <p:custDataLst>
              <p:tags r:id="rId5"/>
            </p:custDataLst>
          </p:nvPr>
        </p:nvSpPr>
        <p:spPr bwMode="auto">
          <a:xfrm>
            <a:off x="5580112" y="4437112"/>
            <a:ext cx="262129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Display c (5) then add 1</a:t>
            </a:r>
          </a:p>
        </p:txBody>
      </p:sp>
      <p:sp>
        <p:nvSpPr>
          <p:cNvPr id="13" name="Line 16" descr="."/>
          <p:cNvSpPr>
            <a:spLocks noChangeShapeType="1"/>
          </p:cNvSpPr>
          <p:nvPr/>
        </p:nvSpPr>
        <p:spPr bwMode="auto">
          <a:xfrm rot="20700000" flipH="1">
            <a:off x="3899931" y="4889199"/>
            <a:ext cx="1747281" cy="1158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30" descr="."/>
          <p:cNvSpPr txBox="1">
            <a:spLocks noChangeArrowheads="1"/>
          </p:cNvSpPr>
          <p:nvPr>
            <p:custDataLst>
              <p:tags r:id="rId6"/>
            </p:custDataLst>
          </p:nvPr>
        </p:nvSpPr>
        <p:spPr bwMode="auto">
          <a:xfrm>
            <a:off x="3563888" y="3820978"/>
            <a:ext cx="178542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Set c equal to 5</a:t>
            </a:r>
          </a:p>
        </p:txBody>
      </p:sp>
      <p:sp>
        <p:nvSpPr>
          <p:cNvPr id="15" name="Line 31" descr="."/>
          <p:cNvSpPr>
            <a:spLocks noChangeShapeType="1"/>
          </p:cNvSpPr>
          <p:nvPr/>
        </p:nvSpPr>
        <p:spPr bwMode="auto">
          <a:xfrm rot="20700000" flipH="1" flipV="1">
            <a:off x="2024851" y="4306226"/>
            <a:ext cx="1623875" cy="88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Text Box 12" descr="."/>
          <p:cNvSpPr txBox="1">
            <a:spLocks noChangeArrowheads="1"/>
          </p:cNvSpPr>
          <p:nvPr>
            <p:custDataLst>
              <p:tags r:id="rId7"/>
            </p:custDataLst>
          </p:nvPr>
        </p:nvSpPr>
        <p:spPr bwMode="auto">
          <a:xfrm>
            <a:off x="6514891" y="3654801"/>
            <a:ext cx="144148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Display c (5)</a:t>
            </a:r>
          </a:p>
        </p:txBody>
      </p:sp>
      <p:sp>
        <p:nvSpPr>
          <p:cNvPr id="17" name="Line 13" descr="."/>
          <p:cNvSpPr>
            <a:spLocks noChangeShapeType="1"/>
          </p:cNvSpPr>
          <p:nvPr/>
        </p:nvSpPr>
        <p:spPr bwMode="auto">
          <a:xfrm rot="20700000" flipH="1">
            <a:off x="4254634" y="4163368"/>
            <a:ext cx="2356457" cy="29455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8" name="Text Box 6" descr="."/>
          <p:cNvSpPr txBox="1">
            <a:spLocks noChangeArrowheads="1"/>
          </p:cNvSpPr>
          <p:nvPr>
            <p:custDataLst>
              <p:tags r:id="rId8"/>
            </p:custDataLst>
          </p:nvPr>
        </p:nvSpPr>
        <p:spPr bwMode="auto">
          <a:xfrm>
            <a:off x="3942039" y="2656979"/>
            <a:ext cx="2030556"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Declare variable c</a:t>
            </a:r>
          </a:p>
        </p:txBody>
      </p:sp>
      <p:sp>
        <p:nvSpPr>
          <p:cNvPr id="19" name="Line 7" descr="."/>
          <p:cNvSpPr>
            <a:spLocks noChangeShapeType="1"/>
          </p:cNvSpPr>
          <p:nvPr/>
        </p:nvSpPr>
        <p:spPr bwMode="auto">
          <a:xfrm rot="19800000" flipH="1" flipV="1">
            <a:off x="1579489" y="3422639"/>
            <a:ext cx="2514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57200" y="-27384"/>
            <a:ext cx="8229600" cy="1143000"/>
          </a:xfrm>
        </p:spPr>
        <p:txBody>
          <a:bodyPr/>
          <a:lstStyle/>
          <a:p>
            <a:r>
              <a:rPr lang="en-US" u="sng" dirty="0" smtClean="0">
                <a:solidFill>
                  <a:schemeClr val="tx2"/>
                </a:solidFill>
              </a:rPr>
              <a:t>…(</a:t>
            </a:r>
            <a:r>
              <a:rPr lang="el-GR" u="sng" dirty="0" smtClean="0">
                <a:solidFill>
                  <a:schemeClr val="tx2"/>
                </a:solidFill>
              </a:rPr>
              <a:t>2 από </a:t>
            </a:r>
            <a:r>
              <a:rPr lang="el-GR" u="sng" dirty="0">
                <a:solidFill>
                  <a:schemeClr val="tx2"/>
                </a:solidFill>
              </a:rPr>
              <a:t>2)</a:t>
            </a:r>
            <a:endParaRPr lang="el-GR" dirty="0"/>
          </a:p>
        </p:txBody>
      </p:sp>
      <p:sp>
        <p:nvSpPr>
          <p:cNvPr id="3" name="Ορθογώνιο 2" descr="   &#10;c = 5, (σχόλιο: c is set to 5).&#10;Console τελεία Write Line, c,   // print 5, (σχόλιο: Display c (5)).&#10;Console τελεία Write Line,  ++c, // preincrement then print 6, (σχόλιο: Add 1 then display c (6)).&#10;Console τελεία Write Line, c,   // print 6, (σχόλιο: Display c (6)).&#10;   &#10;άγκιστρο, // end of method Main,&#10;   &#10;άγκιστρο, // end of class Increment.&#10;"/>
          <p:cNvSpPr/>
          <p:nvPr>
            <p:custDataLst>
              <p:tags r:id="rId3"/>
            </p:custDataLst>
          </p:nvPr>
        </p:nvSpPr>
        <p:spPr>
          <a:xfrm>
            <a:off x="504056" y="1196752"/>
            <a:ext cx="8182744" cy="2862322"/>
          </a:xfrm>
          <a:prstGeom prst="rect">
            <a:avLst/>
          </a:prstGeom>
        </p:spPr>
        <p:txBody>
          <a:bodyPr wrap="square">
            <a:spAutoFit/>
          </a:bodyPr>
          <a:lstStyle/>
          <a:p>
            <a:r>
              <a:rPr lang="en-US" altLang="el-GR" sz="2000" dirty="0">
                <a:solidFill>
                  <a:srgbClr val="5F5F5F"/>
                </a:solidFill>
                <a:cs typeface="Times New Roman" pitchFamily="18" charset="0"/>
              </a:rPr>
              <a:t>18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19   </a:t>
            </a:r>
            <a:r>
              <a:rPr lang="en-US" altLang="el-GR" sz="2000" dirty="0">
                <a:solidFill>
                  <a:srgbClr val="000000"/>
                </a:solidFill>
                <a:cs typeface="Times New Roman" pitchFamily="18" charset="0"/>
              </a:rPr>
              <a:t>      c = 5;</a:t>
            </a:r>
          </a:p>
          <a:p>
            <a:r>
              <a:rPr lang="en-US" altLang="el-GR" sz="2000" dirty="0">
                <a:solidFill>
                  <a:srgbClr val="5F5F5F"/>
                </a:solidFill>
                <a:cs typeface="Times New Roman" pitchFamily="18" charset="0"/>
              </a:rPr>
              <a:t>20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 );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print 5</a:t>
            </a:r>
          </a:p>
          <a:p>
            <a:r>
              <a:rPr lang="en-US" altLang="el-GR" sz="2000" dirty="0">
                <a:solidFill>
                  <a:srgbClr val="5F5F5F"/>
                </a:solidFill>
                <a:cs typeface="Times New Roman" pitchFamily="18" charset="0"/>
              </a:rPr>
              <a:t>21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 ); </a:t>
            </a:r>
            <a:r>
              <a:rPr lang="en-US" altLang="el-GR" sz="2000" dirty="0">
                <a:solidFill>
                  <a:schemeClr val="accent5">
                    <a:lumMod val="75000"/>
                  </a:schemeClr>
                </a:solidFill>
                <a:cs typeface="Times New Roman" pitchFamily="18" charset="0"/>
              </a:rPr>
              <a:t>// </a:t>
            </a:r>
            <a:r>
              <a:rPr lang="en-US" altLang="el-GR" sz="2000" dirty="0" err="1">
                <a:solidFill>
                  <a:schemeClr val="accent5">
                    <a:lumMod val="75000"/>
                  </a:schemeClr>
                </a:solidFill>
                <a:cs typeface="Times New Roman" pitchFamily="18" charset="0"/>
              </a:rPr>
              <a:t>preincrement</a:t>
            </a:r>
            <a:r>
              <a:rPr lang="en-US" altLang="el-GR" sz="2000" dirty="0">
                <a:solidFill>
                  <a:schemeClr val="accent5">
                    <a:lumMod val="75000"/>
                  </a:schemeClr>
                </a:solidFill>
                <a:cs typeface="Times New Roman" pitchFamily="18" charset="0"/>
              </a:rPr>
              <a:t> then print 6</a:t>
            </a:r>
          </a:p>
          <a:p>
            <a:r>
              <a:rPr lang="en-US" altLang="el-GR" sz="2000" dirty="0">
                <a:solidFill>
                  <a:srgbClr val="5F5F5F"/>
                </a:solidFill>
                <a:cs typeface="Times New Roman" pitchFamily="18" charset="0"/>
              </a:rPr>
              <a:t>22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 );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print 6</a:t>
            </a:r>
          </a:p>
          <a:p>
            <a:r>
              <a:rPr lang="en-US" altLang="el-GR" sz="2000" dirty="0">
                <a:solidFill>
                  <a:srgbClr val="5F5F5F"/>
                </a:solidFill>
                <a:cs typeface="Times New Roman" pitchFamily="18" charset="0"/>
              </a:rPr>
              <a:t>23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0000"/>
                </a:solidFill>
                <a:cs typeface="Times New Roman" pitchFamily="18" charset="0"/>
              </a:rPr>
              <a:t>   </a:t>
            </a:r>
            <a:r>
              <a:rPr lang="en-US" altLang="el-GR" sz="2000" dirty="0" smtClean="0">
                <a:solidFill>
                  <a:srgbClr val="000000"/>
                </a:solidFill>
                <a:cs typeface="Times New Roman" pitchFamily="18" charset="0"/>
              </a:rPr>
              <a:t>}</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end of method Main</a:t>
            </a:r>
          </a:p>
          <a:p>
            <a:r>
              <a:rPr lang="en-US" altLang="el-GR" sz="2000" dirty="0">
                <a:solidFill>
                  <a:srgbClr val="5F5F5F"/>
                </a:solidFill>
                <a:cs typeface="Times New Roman" pitchFamily="18" charset="0"/>
              </a:rPr>
              <a:t>25   </a:t>
            </a:r>
            <a:endParaRPr lang="en-US" altLang="el-GR" sz="2000" dirty="0">
              <a:solidFill>
                <a:srgbClr val="000000"/>
              </a:solidFill>
              <a:cs typeface="Times New Roman" pitchFamily="18" charset="0"/>
            </a:endParaRPr>
          </a:p>
          <a:p>
            <a:r>
              <a:rPr lang="en-US" altLang="el-GR" sz="2000" dirty="0" smtClean="0">
                <a:solidFill>
                  <a:srgbClr val="000000"/>
                </a:solidFill>
                <a:cs typeface="Times New Roman" pitchFamily="18" charset="0"/>
              </a:rPr>
              <a:t> </a:t>
            </a:r>
            <a:r>
              <a:rPr lang="en-US" altLang="el-GR" sz="2000" dirty="0" smtClean="0">
                <a:solidFill>
                  <a:srgbClr val="5F5F5F"/>
                </a:solidFill>
                <a:cs typeface="Times New Roman" pitchFamily="18" charset="0"/>
              </a:rPr>
              <a:t>26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end of class Increment</a:t>
            </a:r>
          </a:p>
        </p:txBody>
      </p:sp>
      <p:sp>
        <p:nvSpPr>
          <p:cNvPr id="7" name="Rectangle 4" descr="program output."/>
          <p:cNvSpPr>
            <a:spLocks noChangeArrowheads="1"/>
          </p:cNvSpPr>
          <p:nvPr>
            <p:custDataLst>
              <p:tags r:id="rId4"/>
            </p:custDataLst>
          </p:nvPr>
        </p:nvSpPr>
        <p:spPr bwMode="auto">
          <a:xfrm>
            <a:off x="541586" y="4149080"/>
            <a:ext cx="8145214" cy="2246769"/>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1pPr>
            <a:lvl2pPr marL="742950" indent="-28575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2pPr>
            <a:lvl3pPr marL="11430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3pPr>
            <a:lvl4pPr marL="16002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4pPr>
            <a:lvl5pPr marL="20574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5pPr>
            <a:lvl6pPr marL="25146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6pPr>
            <a:lvl7pPr marL="29718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7pPr>
            <a:lvl8pPr marL="34290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8pPr>
            <a:lvl9pPr marL="38862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9pPr>
          </a:lstStyle>
          <a:p>
            <a:pPr algn="l" eaLnBrk="1" hangingPunct="1"/>
            <a:r>
              <a:rPr lang="en-US" altLang="el-GR" sz="2000" b="1" dirty="0">
                <a:solidFill>
                  <a:srgbClr val="000000"/>
                </a:solidFill>
                <a:latin typeface="+mn-lt"/>
                <a:cs typeface="Courier New" pitchFamily="49" charset="0"/>
              </a:rPr>
              <a:t>5</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5</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6</a:t>
            </a:r>
            <a:endParaRPr lang="en-US" altLang="el-GR" sz="2000" b="1" dirty="0">
              <a:solidFill>
                <a:srgbClr val="000000"/>
              </a:solidFill>
              <a:latin typeface="+mn-lt"/>
              <a:cs typeface="Times New Roman" pitchFamily="18" charset="0"/>
            </a:endParaRPr>
          </a:p>
          <a:p>
            <a:pPr algn="l"/>
            <a:r>
              <a:rPr lang="en-US" altLang="el-GR" sz="2000" b="1" dirty="0">
                <a:latin typeface="+mn-lt"/>
                <a:cs typeface="Times New Roman" pitchFamily="18" charset="0"/>
              </a:rPr>
              <a:t> </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5</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6</a:t>
            </a:r>
            <a:endParaRPr lang="en-US" altLang="el-GR" sz="2000" b="1" dirty="0">
              <a:solidFill>
                <a:srgbClr val="000000"/>
              </a:solidFill>
              <a:latin typeface="+mn-lt"/>
              <a:cs typeface="Times New Roman" pitchFamily="18" charset="0"/>
            </a:endParaRPr>
          </a:p>
          <a:p>
            <a:pPr algn="l"/>
            <a:r>
              <a:rPr lang="en-US" altLang="el-GR" sz="2000" b="1" dirty="0">
                <a:solidFill>
                  <a:schemeClr val="tx2"/>
                </a:solidFill>
                <a:latin typeface="+mn-lt"/>
                <a:cs typeface="Times New Roman" pitchFamily="18" charset="0"/>
              </a:rPr>
              <a:t>6</a:t>
            </a:r>
            <a:r>
              <a:rPr lang="en-US" altLang="el-GR" sz="2000" dirty="0">
                <a:latin typeface="+mn-lt"/>
              </a:rPr>
              <a:t> </a:t>
            </a:r>
          </a:p>
        </p:txBody>
      </p:sp>
      <p:sp>
        <p:nvSpPr>
          <p:cNvPr id="8" name="Text Box 21" descr="."/>
          <p:cNvSpPr txBox="1">
            <a:spLocks noChangeArrowheads="1"/>
          </p:cNvSpPr>
          <p:nvPr>
            <p:custDataLst>
              <p:tags r:id="rId5"/>
            </p:custDataLst>
          </p:nvPr>
        </p:nvSpPr>
        <p:spPr bwMode="auto">
          <a:xfrm>
            <a:off x="4610844" y="3297560"/>
            <a:ext cx="144148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Display c (6)</a:t>
            </a:r>
          </a:p>
        </p:txBody>
      </p:sp>
      <p:sp>
        <p:nvSpPr>
          <p:cNvPr id="10" name="Line 22" descr="."/>
          <p:cNvSpPr>
            <a:spLocks noChangeShapeType="1"/>
          </p:cNvSpPr>
          <p:nvPr/>
        </p:nvSpPr>
        <p:spPr bwMode="auto">
          <a:xfrm flipH="1" flipV="1">
            <a:off x="3544044" y="306896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1" name="Text Box 24" descr="."/>
          <p:cNvSpPr txBox="1">
            <a:spLocks noChangeArrowheads="1"/>
          </p:cNvSpPr>
          <p:nvPr>
            <p:custDataLst>
              <p:tags r:id="rId6"/>
            </p:custDataLst>
          </p:nvPr>
        </p:nvSpPr>
        <p:spPr bwMode="auto">
          <a:xfrm>
            <a:off x="4565302" y="2420888"/>
            <a:ext cx="2624501"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Add 1 then display c (6)</a:t>
            </a:r>
          </a:p>
        </p:txBody>
      </p:sp>
      <p:sp>
        <p:nvSpPr>
          <p:cNvPr id="12" name="Line 25" descr="."/>
          <p:cNvSpPr>
            <a:spLocks noChangeShapeType="1"/>
          </p:cNvSpPr>
          <p:nvPr/>
        </p:nvSpPr>
        <p:spPr bwMode="auto">
          <a:xfrm flipH="1" flipV="1">
            <a:off x="3574702" y="2497088"/>
            <a:ext cx="990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4" name="Text Box 9" descr="."/>
          <p:cNvSpPr txBox="1">
            <a:spLocks noChangeArrowheads="1"/>
          </p:cNvSpPr>
          <p:nvPr>
            <p:custDataLst>
              <p:tags r:id="rId7"/>
            </p:custDataLst>
          </p:nvPr>
        </p:nvSpPr>
        <p:spPr bwMode="auto">
          <a:xfrm>
            <a:off x="3728251" y="1218127"/>
            <a:ext cx="134780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c is set to 5</a:t>
            </a:r>
          </a:p>
        </p:txBody>
      </p:sp>
      <p:sp>
        <p:nvSpPr>
          <p:cNvPr id="15" name="Line 10" descr="."/>
          <p:cNvSpPr>
            <a:spLocks noChangeShapeType="1"/>
          </p:cNvSpPr>
          <p:nvPr/>
        </p:nvSpPr>
        <p:spPr bwMode="auto">
          <a:xfrm rot="20700000" flipH="1" flipV="1">
            <a:off x="1883157" y="1586804"/>
            <a:ext cx="1871608" cy="567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Text Box 27" descr="."/>
          <p:cNvSpPr txBox="1">
            <a:spLocks noChangeArrowheads="1"/>
          </p:cNvSpPr>
          <p:nvPr>
            <p:custDataLst>
              <p:tags r:id="rId8"/>
            </p:custDataLst>
          </p:nvPr>
        </p:nvSpPr>
        <p:spPr bwMode="auto">
          <a:xfrm>
            <a:off x="6483052" y="1858789"/>
            <a:ext cx="144148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Display c (5)</a:t>
            </a:r>
          </a:p>
        </p:txBody>
      </p:sp>
      <p:sp>
        <p:nvSpPr>
          <p:cNvPr id="17" name="Line 28" descr="."/>
          <p:cNvSpPr>
            <a:spLocks noChangeShapeType="1"/>
          </p:cNvSpPr>
          <p:nvPr/>
        </p:nvSpPr>
        <p:spPr bwMode="auto">
          <a:xfrm flipH="1">
            <a:off x="4501852" y="2011189"/>
            <a:ext cx="1981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4" name="Ορθογώνιο 3" descr="."/>
          <p:cNvSpPr/>
          <p:nvPr>
            <p:custDataLst>
              <p:tags r:id="rId9"/>
            </p:custDataLst>
          </p:nvPr>
        </p:nvSpPr>
        <p:spPr>
          <a:xfrm>
            <a:off x="6398268" y="4191471"/>
            <a:ext cx="2278188" cy="461665"/>
          </a:xfrm>
          <a:prstGeom prst="rect">
            <a:avLst/>
          </a:prstGeom>
        </p:spPr>
        <p:txBody>
          <a:bodyPr wrap="none">
            <a:spAutoFit/>
          </a:bodyPr>
          <a:lstStyle/>
          <a:p>
            <a:r>
              <a:rPr lang="en-US" altLang="el-GR" sz="2400" dirty="0"/>
              <a:t> Program Output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27384"/>
            <a:ext cx="8496944"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sz="4000" u="sng" dirty="0">
                <a:solidFill>
                  <a:schemeClr val="tx2"/>
                </a:solidFill>
              </a:rPr>
              <a:t>Αντιμετάθεση τιμών δύο </a:t>
            </a:r>
            <a:r>
              <a:rPr lang="el-GR" altLang="el-GR" sz="4000" u="sng" dirty="0" smtClean="0">
                <a:solidFill>
                  <a:schemeClr val="tx2"/>
                </a:solidFill>
              </a:rPr>
              <a:t>μεταβλητών (1 από 2)</a:t>
            </a:r>
            <a:endParaRPr lang="el-GR" altLang="el-GR" sz="4000" u="sng" dirty="0">
              <a:solidFill>
                <a:schemeClr val="tx2"/>
              </a:solidFill>
              <a:latin typeface="+mn-lt"/>
            </a:endParaRPr>
          </a:p>
        </p:txBody>
      </p:sp>
      <p:sp>
        <p:nvSpPr>
          <p:cNvPr id="16" name="Rectangle 3"/>
          <p:cNvSpPr>
            <a:spLocks noGrp="1" noChangeArrowheads="1"/>
          </p:cNvSpPr>
          <p:nvPr>
            <p:ph type="body" idx="1"/>
          </p:nvPr>
        </p:nvSpPr>
        <p:spPr>
          <a:xfrm>
            <a:off x="533400" y="1600200"/>
            <a:ext cx="7772400" cy="533400"/>
          </a:xfrm>
        </p:spPr>
        <p:txBody>
          <a:bodyPr>
            <a:normAutofit/>
          </a:bodyPr>
          <a:lstStyle/>
          <a:p>
            <a:pPr marL="342900" indent="-342900">
              <a:buFont typeface="Wingdings" panose="05000000000000000000" pitchFamily="2" charset="2"/>
              <a:buChar char="q"/>
            </a:pPr>
            <a:r>
              <a:rPr lang="el-GR" altLang="el-GR" sz="2800" b="0" dirty="0" smtClean="0"/>
              <a:t>Γίνεται;</a:t>
            </a:r>
          </a:p>
        </p:txBody>
      </p:sp>
      <p:sp>
        <p:nvSpPr>
          <p:cNvPr id="22" name="Text Box 4" descr="x  ίσο με  y,&#10;y  ίσο με  x.&#10;"/>
          <p:cNvSpPr txBox="1">
            <a:spLocks noChangeArrowheads="1"/>
          </p:cNvSpPr>
          <p:nvPr>
            <p:custDataLst>
              <p:tags r:id="rId3"/>
            </p:custDataLst>
          </p:nvPr>
        </p:nvSpPr>
        <p:spPr bwMode="auto">
          <a:xfrm>
            <a:off x="2286000" y="2276872"/>
            <a:ext cx="9685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dirty="0">
                <a:latin typeface="+mn-lt"/>
              </a:rPr>
              <a:t>x  =  y;</a:t>
            </a:r>
          </a:p>
          <a:p>
            <a:pPr algn="l"/>
            <a:r>
              <a:rPr lang="en-US" altLang="el-GR" sz="2400" dirty="0">
                <a:latin typeface="+mn-lt"/>
              </a:rPr>
              <a:t>y  =  x;</a:t>
            </a:r>
          </a:p>
        </p:txBody>
      </p:sp>
      <p:sp>
        <p:nvSpPr>
          <p:cNvPr id="25" name="Text Box 8"/>
          <p:cNvSpPr txBox="1">
            <a:spLocks noChangeArrowheads="1"/>
          </p:cNvSpPr>
          <p:nvPr/>
        </p:nvSpPr>
        <p:spPr bwMode="auto">
          <a:xfrm>
            <a:off x="658813" y="3645024"/>
            <a:ext cx="34956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spcBef>
                <a:spcPct val="20000"/>
              </a:spcBef>
              <a:buClr>
                <a:schemeClr val="tx1"/>
              </a:buClr>
              <a:buSzPct val="85000"/>
              <a:buFont typeface="ZapfDingbats" pitchFamily="82" charset="2"/>
              <a:buChar char="r"/>
            </a:pPr>
            <a:r>
              <a:rPr lang="el-GR" altLang="el-GR" sz="2800" dirty="0" smtClean="0">
                <a:latin typeface="+mn-lt"/>
              </a:rPr>
              <a:t>Χρήση 2 Παροδικών:</a:t>
            </a:r>
          </a:p>
          <a:p>
            <a:pPr>
              <a:buClr>
                <a:schemeClr val="tx1"/>
              </a:buClr>
            </a:pPr>
            <a:endParaRPr lang="el-GR" altLang="el-GR" dirty="0">
              <a:latin typeface="+mn-lt"/>
            </a:endParaRPr>
          </a:p>
        </p:txBody>
      </p:sp>
      <p:sp>
        <p:nvSpPr>
          <p:cNvPr id="24" name="Text Box 7" descr="t1  ίσο με  x,&#10;t2  ίσο με  y,&#10;x   ίσο με  t2,&#10;y   ίσο με  t1.&#10;"/>
          <p:cNvSpPr txBox="1">
            <a:spLocks noChangeArrowheads="1"/>
          </p:cNvSpPr>
          <p:nvPr>
            <p:custDataLst>
              <p:tags r:id="rId4"/>
            </p:custDataLst>
          </p:nvPr>
        </p:nvSpPr>
        <p:spPr bwMode="auto">
          <a:xfrm>
            <a:off x="3041651" y="4408612"/>
            <a:ext cx="1220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dirty="0"/>
              <a:t>t1  =  x;</a:t>
            </a:r>
          </a:p>
          <a:p>
            <a:pPr algn="l"/>
            <a:r>
              <a:rPr lang="en-US" altLang="el-GR" sz="2400" dirty="0"/>
              <a:t>t2  =  y;</a:t>
            </a:r>
          </a:p>
          <a:p>
            <a:pPr algn="l"/>
            <a:r>
              <a:rPr lang="en-US" altLang="el-GR" sz="2400" dirty="0"/>
              <a:t>x   =  t2;</a:t>
            </a:r>
          </a:p>
          <a:p>
            <a:pPr algn="l"/>
            <a:r>
              <a:rPr lang="en-US" altLang="el-GR" sz="2400" dirty="0"/>
              <a:t>y   =  t1;</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a:solidFill>
                  <a:schemeClr val="tx2"/>
                </a:solidFill>
              </a:rPr>
              <a:t>Αντιμετάθεση τιμών δύο μεταβλητών (1 από 2)</a:t>
            </a:r>
            <a:endParaRPr lang="el-GR" sz="4000" u="sng" dirty="0">
              <a:solidFill>
                <a:schemeClr val="tx2"/>
              </a:solidFill>
              <a:latin typeface="+mn-lt"/>
            </a:endParaRPr>
          </a:p>
        </p:txBody>
      </p:sp>
      <p:sp>
        <p:nvSpPr>
          <p:cNvPr id="7" name="Rectangle 3"/>
          <p:cNvSpPr txBox="1">
            <a:spLocks noChangeArrowheads="1"/>
          </p:cNvSpPr>
          <p:nvPr/>
        </p:nvSpPr>
        <p:spPr>
          <a:xfrm>
            <a:off x="533400" y="1196752"/>
            <a:ext cx="7772400" cy="60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Μια παροδική:</a:t>
            </a:r>
          </a:p>
        </p:txBody>
      </p:sp>
      <p:sp>
        <p:nvSpPr>
          <p:cNvPr id="8" name="Text Box 4" descr="t1  ίσο με  x,&#10;x   ίσο με  y,&#10;y   ίσο με  t1.&#10;"/>
          <p:cNvSpPr txBox="1">
            <a:spLocks noChangeArrowheads="1"/>
          </p:cNvSpPr>
          <p:nvPr>
            <p:custDataLst>
              <p:tags r:id="rId3"/>
            </p:custDataLst>
          </p:nvPr>
        </p:nvSpPr>
        <p:spPr bwMode="auto">
          <a:xfrm>
            <a:off x="2971800" y="1730152"/>
            <a:ext cx="11624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dirty="0">
                <a:latin typeface="+mn-lt"/>
              </a:rPr>
              <a:t>t1  =  x;</a:t>
            </a:r>
          </a:p>
          <a:p>
            <a:pPr algn="l"/>
            <a:r>
              <a:rPr lang="en-US" altLang="el-GR" sz="2400" dirty="0">
                <a:latin typeface="+mn-lt"/>
              </a:rPr>
              <a:t>x   =  y;</a:t>
            </a:r>
          </a:p>
          <a:p>
            <a:pPr algn="l"/>
            <a:r>
              <a:rPr lang="en-US" altLang="el-GR" sz="2400" dirty="0">
                <a:latin typeface="+mn-lt"/>
              </a:rPr>
              <a:t>y   =  t1;</a:t>
            </a:r>
          </a:p>
        </p:txBody>
      </p:sp>
      <p:sp>
        <p:nvSpPr>
          <p:cNvPr id="10" name="Rectangle 7"/>
          <p:cNvSpPr>
            <a:spLocks noChangeArrowheads="1"/>
          </p:cNvSpPr>
          <p:nvPr/>
        </p:nvSpPr>
        <p:spPr bwMode="auto">
          <a:xfrm>
            <a:off x="533400" y="306896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tx1"/>
              </a:buClr>
              <a:buSzPct val="85000"/>
              <a:buFont typeface="ZapfDingbats" pitchFamily="82" charset="2"/>
              <a:buChar char="r"/>
            </a:pPr>
            <a:r>
              <a:rPr lang="el-GR" altLang="el-GR" sz="2800" dirty="0" smtClean="0">
                <a:latin typeface="+mn-lt"/>
              </a:rPr>
              <a:t>Χωρίς παροδικές !</a:t>
            </a:r>
            <a:endParaRPr lang="el-GR" altLang="el-GR" sz="2800" dirty="0">
              <a:latin typeface="+mn-lt"/>
            </a:endParaRPr>
          </a:p>
        </p:txBody>
      </p:sp>
      <p:sp>
        <p:nvSpPr>
          <p:cNvPr id="9" name="Text Box 5" descr="x  ίσο με  x σύν y,&#10;y  ίσο με  x μείον y,&#10;x  ίσο με  x μείον y.&#10;"/>
          <p:cNvSpPr txBox="1">
            <a:spLocks noChangeArrowheads="1"/>
          </p:cNvSpPr>
          <p:nvPr>
            <p:custDataLst>
              <p:tags r:id="rId4"/>
            </p:custDataLst>
          </p:nvPr>
        </p:nvSpPr>
        <p:spPr bwMode="auto">
          <a:xfrm>
            <a:off x="1524000" y="3789040"/>
            <a:ext cx="13933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dirty="0">
                <a:latin typeface="+mn-lt"/>
              </a:rPr>
              <a:t>x  =  x + y;</a:t>
            </a:r>
          </a:p>
          <a:p>
            <a:pPr algn="l"/>
            <a:r>
              <a:rPr lang="en-US" altLang="el-GR" sz="2400" dirty="0">
                <a:latin typeface="+mn-lt"/>
              </a:rPr>
              <a:t>y  =  x - y;</a:t>
            </a:r>
          </a:p>
          <a:p>
            <a:pPr algn="l"/>
            <a:r>
              <a:rPr lang="en-US" altLang="el-GR" sz="2400" dirty="0">
                <a:latin typeface="+mn-lt"/>
              </a:rPr>
              <a:t>x  =  x - y;</a:t>
            </a:r>
          </a:p>
        </p:txBody>
      </p:sp>
      <p:sp>
        <p:nvSpPr>
          <p:cNvPr id="12" name="Rectangle 9"/>
          <p:cNvSpPr>
            <a:spLocks noChangeArrowheads="1"/>
          </p:cNvSpPr>
          <p:nvPr/>
        </p:nvSpPr>
        <p:spPr bwMode="auto">
          <a:xfrm>
            <a:off x="609600" y="531304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l-GR" altLang="el-GR" sz="2800" dirty="0" smtClean="0">
                <a:solidFill>
                  <a:schemeClr val="accent4">
                    <a:lumMod val="75000"/>
                  </a:schemeClr>
                </a:solidFill>
                <a:latin typeface="+mn-lt"/>
              </a:rPr>
              <a:t>Μην γράφετε τέτοιο κώδικα!!</a:t>
            </a:r>
            <a:endParaRPr lang="el-GR" altLang="el-GR" sz="2800" dirty="0">
              <a:solidFill>
                <a:schemeClr val="accent4">
                  <a:lumMod val="75000"/>
                </a:schemeClr>
              </a:solidFill>
              <a:latin typeface="+mn-lt"/>
            </a:endParaRPr>
          </a:p>
        </p:txBody>
      </p:sp>
      <p:sp>
        <p:nvSpPr>
          <p:cNvPr id="13" name="Line 10" descr="."/>
          <p:cNvSpPr>
            <a:spLocks noChangeShapeType="1"/>
          </p:cNvSpPr>
          <p:nvPr/>
        </p:nvSpPr>
        <p:spPr bwMode="auto">
          <a:xfrm>
            <a:off x="1600200" y="3789040"/>
            <a:ext cx="1295400" cy="1219200"/>
          </a:xfrm>
          <a:prstGeom prst="line">
            <a:avLst/>
          </a:prstGeom>
          <a:noFill/>
          <a:ln w="38100">
            <a:solidFill>
              <a:schemeClr val="accent4">
                <a:lumMod val="75000"/>
              </a:schemeClr>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 name="Line 11" descr="."/>
          <p:cNvSpPr>
            <a:spLocks noChangeShapeType="1"/>
          </p:cNvSpPr>
          <p:nvPr/>
        </p:nvSpPr>
        <p:spPr bwMode="auto">
          <a:xfrm flipH="1">
            <a:off x="1447800" y="3789040"/>
            <a:ext cx="1600200" cy="1143000"/>
          </a:xfrm>
          <a:prstGeom prst="line">
            <a:avLst/>
          </a:prstGeom>
          <a:noFill/>
          <a:ln w="38100">
            <a:solidFill>
              <a:schemeClr val="accent4">
                <a:lumMod val="75000"/>
              </a:schemeClr>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u="sng" dirty="0" smtClean="0">
                <a:solidFill>
                  <a:schemeClr val="tx2"/>
                </a:solidFill>
              </a:rPr>
              <a:t>Η εντολή </a:t>
            </a:r>
            <a:r>
              <a:rPr lang="en-US" altLang="el-GR" u="sng" dirty="0" smtClean="0">
                <a:solidFill>
                  <a:schemeClr val="tx2"/>
                </a:solidFill>
              </a:rPr>
              <a:t>if</a:t>
            </a:r>
            <a:r>
              <a:rPr lang="el-GR" altLang="el-GR" u="sng" dirty="0" smtClean="0">
                <a:solidFill>
                  <a:schemeClr val="tx2"/>
                </a:solidFill>
              </a:rPr>
              <a:t> (1 από 3)</a:t>
            </a:r>
            <a:endParaRPr lang="el-GR" u="sng" dirty="0">
              <a:solidFill>
                <a:schemeClr val="tx2"/>
              </a:solidFill>
              <a:latin typeface="+mn-lt"/>
            </a:endParaRPr>
          </a:p>
        </p:txBody>
      </p:sp>
      <p:sp>
        <p:nvSpPr>
          <p:cNvPr id="6" name="Rectangle 3"/>
          <p:cNvSpPr txBox="1">
            <a:spLocks noChangeArrowheads="1"/>
          </p:cNvSpPr>
          <p:nvPr/>
        </p:nvSpPr>
        <p:spPr>
          <a:xfrm>
            <a:off x="533400" y="1447800"/>
            <a:ext cx="7772400" cy="749300"/>
          </a:xfrm>
          <a:prstGeom prst="rect">
            <a:avLst/>
          </a:prstGeom>
          <a:noFill/>
        </p:spPr>
        <p:txBody>
          <a:bodyPr vert="horz" lIns="92075" tIns="46038" rIns="92075" bIns="46038"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Σύνταξη:</a:t>
            </a:r>
          </a:p>
        </p:txBody>
      </p:sp>
      <p:grpSp>
        <p:nvGrpSpPr>
          <p:cNvPr id="8" name="Group 5" descr="To if είναι μια &#10;Δεσμευμένη λέξη της C#."/>
          <p:cNvGrpSpPr>
            <a:grpSpLocks/>
          </p:cNvGrpSpPr>
          <p:nvPr/>
        </p:nvGrpSpPr>
        <p:grpSpPr bwMode="auto">
          <a:xfrm>
            <a:off x="352425" y="2297114"/>
            <a:ext cx="3368676" cy="1055688"/>
            <a:chOff x="222" y="1447"/>
            <a:chExt cx="2122" cy="665"/>
          </a:xfrm>
        </p:grpSpPr>
        <p:sp>
          <p:nvSpPr>
            <p:cNvPr id="10" name="Text Box 6" descr="To if είναι μια &#10;Δεσμευμένη λέξη της C#."/>
            <p:cNvSpPr txBox="1">
              <a:spLocks noChangeArrowheads="1"/>
            </p:cNvSpPr>
            <p:nvPr>
              <p:custDataLst>
                <p:tags r:id="rId4"/>
              </p:custDataLst>
            </p:nvPr>
          </p:nvSpPr>
          <p:spPr bwMode="auto">
            <a:xfrm>
              <a:off x="222" y="1447"/>
              <a:ext cx="2122" cy="523"/>
            </a:xfrm>
            <a:prstGeom prst="rect">
              <a:avLst/>
            </a:prstGeom>
            <a:noFill/>
            <a:ln w="12700">
              <a:noFill/>
              <a:miter lim="800000"/>
              <a:headEnd type="none" w="sm" len="sm"/>
              <a:tailEnd type="none" w="sm" len="sm"/>
            </a:ln>
            <a:effectLst/>
          </p:spPr>
          <p:txBody>
            <a:bodyPr wrap="none" anchor="ctr">
              <a:spAutoFit/>
            </a:bodyPr>
            <a:lstStyle/>
            <a:p>
              <a:pPr>
                <a:defRPr/>
              </a:pPr>
              <a:r>
                <a:rPr lang="en-US" sz="2400" b="1" dirty="0">
                  <a:solidFill>
                    <a:srgbClr val="6600CC"/>
                  </a:solidFill>
                  <a:effectLst>
                    <a:outerShdw blurRad="38100" dist="38100" dir="2700000" algn="tl">
                      <a:srgbClr val="C0C0C0"/>
                    </a:outerShdw>
                  </a:effectLst>
                </a:rPr>
                <a:t>To if </a:t>
              </a:r>
              <a:r>
                <a:rPr lang="el-GR" sz="2400" b="1" dirty="0">
                  <a:solidFill>
                    <a:srgbClr val="6600CC"/>
                  </a:solidFill>
                  <a:effectLst>
                    <a:outerShdw blurRad="38100" dist="38100" dir="2700000" algn="tl">
                      <a:srgbClr val="C0C0C0"/>
                    </a:outerShdw>
                  </a:effectLst>
                </a:rPr>
                <a:t>είναι μια </a:t>
              </a:r>
              <a:endParaRPr lang="en-US" sz="2400" b="1" dirty="0">
                <a:solidFill>
                  <a:srgbClr val="6600CC"/>
                </a:solidFill>
                <a:effectLst>
                  <a:outerShdw blurRad="38100" dist="38100" dir="2700000" algn="tl">
                    <a:srgbClr val="C0C0C0"/>
                  </a:outerShdw>
                </a:effectLst>
              </a:endParaRPr>
            </a:p>
            <a:p>
              <a:pPr>
                <a:defRPr/>
              </a:pPr>
              <a:r>
                <a:rPr lang="el-GR" sz="2400" b="1" dirty="0">
                  <a:solidFill>
                    <a:srgbClr val="6600CC"/>
                  </a:solidFill>
                  <a:effectLst>
                    <a:outerShdw blurRad="38100" dist="38100" dir="2700000" algn="tl">
                      <a:srgbClr val="C0C0C0"/>
                    </a:outerShdw>
                  </a:effectLst>
                </a:rPr>
                <a:t>Δεσμευμένη λέξη της </a:t>
              </a:r>
              <a:r>
                <a:rPr lang="en-US" sz="2400" b="1" dirty="0">
                  <a:solidFill>
                    <a:srgbClr val="6600CC"/>
                  </a:solidFill>
                  <a:effectLst>
                    <a:outerShdw blurRad="38100" dist="38100" dir="2700000" algn="tl">
                      <a:srgbClr val="C0C0C0"/>
                    </a:outerShdw>
                  </a:effectLst>
                </a:rPr>
                <a:t>C</a:t>
              </a:r>
              <a:r>
                <a:rPr lang="en-US" sz="2400" b="1" dirty="0" smtClean="0">
                  <a:solidFill>
                    <a:srgbClr val="6600CC"/>
                  </a:solidFill>
                  <a:effectLst>
                    <a:outerShdw blurRad="38100" dist="38100" dir="2700000" algn="tl">
                      <a:srgbClr val="C0C0C0"/>
                    </a:outerShdw>
                  </a:effectLst>
                </a:rPr>
                <a:t>#</a:t>
              </a:r>
              <a:r>
                <a:rPr lang="el-GR" sz="2400" b="1" dirty="0" smtClean="0">
                  <a:solidFill>
                    <a:srgbClr val="6600CC"/>
                  </a:solidFill>
                  <a:effectLst>
                    <a:outerShdw blurRad="38100" dist="38100" dir="2700000" algn="tl">
                      <a:srgbClr val="C0C0C0"/>
                    </a:outerShdw>
                  </a:effectLst>
                </a:rPr>
                <a:t>.</a:t>
              </a:r>
              <a:endParaRPr lang="en-US" sz="2400" dirty="0">
                <a:solidFill>
                  <a:srgbClr val="6600CC"/>
                </a:solidFill>
              </a:endParaRPr>
            </a:p>
          </p:txBody>
        </p:sp>
        <p:sp>
          <p:nvSpPr>
            <p:cNvPr id="11" name="Line 7" descr="[DECORATIVE]"/>
            <p:cNvSpPr>
              <a:spLocks noChangeShapeType="1"/>
            </p:cNvSpPr>
            <p:nvPr/>
          </p:nvSpPr>
          <p:spPr bwMode="auto">
            <a:xfrm>
              <a:off x="1536" y="1968"/>
              <a:ext cx="336" cy="144"/>
            </a:xfrm>
            <a:prstGeom prst="line">
              <a:avLst/>
            </a:prstGeom>
            <a:noFill/>
            <a:ln w="3175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2" name="Group 8" descr="Η συνθήκη πρέπει να είναι μια boolean expression. Δηλαδή να επιστρέφει πίσω TRUE ή FALSE."/>
          <p:cNvGrpSpPr>
            <a:grpSpLocks/>
          </p:cNvGrpSpPr>
          <p:nvPr/>
        </p:nvGrpSpPr>
        <p:grpSpPr bwMode="auto">
          <a:xfrm>
            <a:off x="3452813" y="1556794"/>
            <a:ext cx="5234042" cy="1655764"/>
            <a:chOff x="2175" y="1138"/>
            <a:chExt cx="4944" cy="1043"/>
          </a:xfrm>
        </p:grpSpPr>
        <p:sp>
          <p:nvSpPr>
            <p:cNvPr id="13" name="Text Box 9" descr="Η συνθήκη πρέπει να είναι μια boolean expression. Δηλαδή να επιστρέφει πίσω TRUE ή FALSE."/>
            <p:cNvSpPr txBox="1">
              <a:spLocks noChangeArrowheads="1"/>
            </p:cNvSpPr>
            <p:nvPr/>
          </p:nvSpPr>
          <p:spPr bwMode="auto">
            <a:xfrm>
              <a:off x="2175" y="1138"/>
              <a:ext cx="4944" cy="756"/>
            </a:xfrm>
            <a:prstGeom prst="rect">
              <a:avLst/>
            </a:prstGeom>
            <a:noFill/>
            <a:ln w="12700">
              <a:noFill/>
              <a:miter lim="800000"/>
              <a:headEnd type="none" w="sm" len="sm"/>
              <a:tailEnd type="none" w="sm" len="sm"/>
            </a:ln>
            <a:effectLst/>
          </p:spPr>
          <p:txBody>
            <a:bodyPr wrap="square" anchor="ctr">
              <a:spAutoFit/>
            </a:bodyPr>
            <a:lstStyle/>
            <a:p>
              <a:pPr>
                <a:defRPr/>
              </a:pPr>
              <a:r>
                <a:rPr lang="el-GR" sz="2400" b="1" dirty="0">
                  <a:solidFill>
                    <a:srgbClr val="6600CC"/>
                  </a:solidFill>
                  <a:effectLst>
                    <a:outerShdw blurRad="38100" dist="38100" dir="2700000" algn="tl">
                      <a:srgbClr val="C0C0C0"/>
                    </a:outerShdw>
                  </a:effectLst>
                </a:rPr>
                <a:t>Η συνθήκη πρέπει να είναι μια </a:t>
              </a:r>
              <a:r>
                <a:rPr lang="en-US" sz="2400" b="1" i="1" dirty="0" err="1">
                  <a:solidFill>
                    <a:schemeClr val="tx2"/>
                  </a:solidFill>
                  <a:effectLst>
                    <a:outerShdw blurRad="38100" dist="38100" dir="2700000" algn="tl">
                      <a:srgbClr val="C0C0C0"/>
                    </a:outerShdw>
                  </a:effectLst>
                </a:rPr>
                <a:t>boolean</a:t>
              </a:r>
              <a:r>
                <a:rPr lang="en-US" sz="2400" b="1" i="1" dirty="0">
                  <a:solidFill>
                    <a:schemeClr val="tx2"/>
                  </a:solidFill>
                  <a:effectLst>
                    <a:outerShdw blurRad="38100" dist="38100" dir="2700000" algn="tl">
                      <a:srgbClr val="C0C0C0"/>
                    </a:outerShdw>
                  </a:effectLst>
                </a:rPr>
                <a:t> </a:t>
              </a:r>
              <a:r>
                <a:rPr lang="en-US" sz="2400" b="1" i="1" dirty="0" smtClean="0">
                  <a:solidFill>
                    <a:schemeClr val="tx2"/>
                  </a:solidFill>
                  <a:effectLst>
                    <a:outerShdw blurRad="38100" dist="38100" dir="2700000" algn="tl">
                      <a:srgbClr val="C0C0C0"/>
                    </a:outerShdw>
                  </a:effectLst>
                </a:rPr>
                <a:t>expression</a:t>
              </a:r>
              <a:r>
                <a:rPr lang="en-US" sz="2400" b="1" dirty="0" smtClean="0">
                  <a:solidFill>
                    <a:srgbClr val="6600CC"/>
                  </a:solidFill>
                  <a:effectLst>
                    <a:outerShdw blurRad="38100" dist="38100" dir="2700000" algn="tl">
                      <a:srgbClr val="C0C0C0"/>
                    </a:outerShdw>
                  </a:effectLst>
                </a:rPr>
                <a:t>.</a:t>
              </a:r>
              <a:r>
                <a:rPr lang="el-GR" sz="2400" b="1" dirty="0" smtClean="0">
                  <a:solidFill>
                    <a:srgbClr val="6600CC"/>
                  </a:solidFill>
                  <a:effectLst>
                    <a:outerShdw blurRad="38100" dist="38100" dir="2700000" algn="tl">
                      <a:srgbClr val="C0C0C0"/>
                    </a:outerShdw>
                  </a:effectLst>
                </a:rPr>
                <a:t> Δηλαδή </a:t>
              </a:r>
              <a:r>
                <a:rPr lang="el-GR" sz="2400" b="1" dirty="0">
                  <a:solidFill>
                    <a:srgbClr val="6600CC"/>
                  </a:solidFill>
                  <a:effectLst>
                    <a:outerShdw blurRad="38100" dist="38100" dir="2700000" algn="tl">
                      <a:srgbClr val="C0C0C0"/>
                    </a:outerShdw>
                  </a:effectLst>
                </a:rPr>
                <a:t>να επιστρέφει πίσω </a:t>
              </a:r>
              <a:r>
                <a:rPr lang="en-US" sz="2400" b="1" dirty="0">
                  <a:solidFill>
                    <a:srgbClr val="6600CC"/>
                  </a:solidFill>
                  <a:effectLst>
                    <a:outerShdw blurRad="38100" dist="38100" dir="2700000" algn="tl">
                      <a:srgbClr val="C0C0C0"/>
                    </a:outerShdw>
                  </a:effectLst>
                </a:rPr>
                <a:t>TRUE </a:t>
              </a:r>
              <a:r>
                <a:rPr lang="el-GR" sz="2400" b="1" dirty="0">
                  <a:solidFill>
                    <a:srgbClr val="6600CC"/>
                  </a:solidFill>
                  <a:effectLst>
                    <a:outerShdw blurRad="38100" dist="38100" dir="2700000" algn="tl">
                      <a:srgbClr val="C0C0C0"/>
                    </a:outerShdw>
                  </a:effectLst>
                </a:rPr>
                <a:t>ή </a:t>
              </a:r>
              <a:r>
                <a:rPr lang="en-US" sz="2400" b="1" dirty="0" smtClean="0">
                  <a:solidFill>
                    <a:srgbClr val="6600CC"/>
                  </a:solidFill>
                  <a:effectLst>
                    <a:outerShdw blurRad="38100" dist="38100" dir="2700000" algn="tl">
                      <a:srgbClr val="C0C0C0"/>
                    </a:outerShdw>
                  </a:effectLst>
                </a:rPr>
                <a:t>FALSE</a:t>
              </a:r>
              <a:r>
                <a:rPr lang="el-GR" sz="2400" b="1" dirty="0">
                  <a:solidFill>
                    <a:srgbClr val="6600CC"/>
                  </a:solidFill>
                  <a:effectLst>
                    <a:outerShdw blurRad="38100" dist="38100" dir="2700000" algn="tl">
                      <a:srgbClr val="C0C0C0"/>
                    </a:outerShdw>
                  </a:effectLst>
                </a:rPr>
                <a:t>.</a:t>
              </a:r>
              <a:endParaRPr lang="en-US" sz="2400" dirty="0">
                <a:solidFill>
                  <a:srgbClr val="6600CC"/>
                </a:solidFill>
              </a:endParaRPr>
            </a:p>
          </p:txBody>
        </p:sp>
        <p:sp>
          <p:nvSpPr>
            <p:cNvPr id="14" name="Line 10" descr="[DECORATIVE]"/>
            <p:cNvSpPr>
              <a:spLocks noChangeShapeType="1"/>
            </p:cNvSpPr>
            <p:nvPr/>
          </p:nvSpPr>
          <p:spPr bwMode="auto">
            <a:xfrm flipH="1">
              <a:off x="2880" y="1893"/>
              <a:ext cx="96" cy="288"/>
            </a:xfrm>
            <a:prstGeom prst="line">
              <a:avLst/>
            </a:prstGeom>
            <a:noFill/>
            <a:ln w="3175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grpSp>
        <p:nvGrpSpPr>
          <p:cNvPr id="15" name="Group 11" descr="Αν η συνθήκη είναι αληθής η εντολή εκτελείται&#10;Αλλιώς η εντολή δεν εκτελείται."/>
          <p:cNvGrpSpPr>
            <a:grpSpLocks/>
          </p:cNvGrpSpPr>
          <p:nvPr/>
        </p:nvGrpSpPr>
        <p:grpSpPr bwMode="auto">
          <a:xfrm>
            <a:off x="1806575" y="4191000"/>
            <a:ext cx="6251576" cy="1298575"/>
            <a:chOff x="1138" y="2640"/>
            <a:chExt cx="3938" cy="818"/>
          </a:xfrm>
        </p:grpSpPr>
        <p:sp>
          <p:nvSpPr>
            <p:cNvPr id="16" name="Text Box 12" descr="Αν η συνθήκη είναι αληθής η εντολή εκτελείται&#10;Αλλιώς η εντολή δεν εκτελείται."/>
            <p:cNvSpPr txBox="1">
              <a:spLocks noChangeArrowheads="1"/>
            </p:cNvSpPr>
            <p:nvPr/>
          </p:nvSpPr>
          <p:spPr bwMode="auto">
            <a:xfrm>
              <a:off x="1138" y="2935"/>
              <a:ext cx="3938" cy="523"/>
            </a:xfrm>
            <a:prstGeom prst="rect">
              <a:avLst/>
            </a:prstGeom>
            <a:noFill/>
            <a:ln w="12700">
              <a:noFill/>
              <a:miter lim="800000"/>
              <a:headEnd type="none" w="sm" len="sm"/>
              <a:tailEnd type="none" w="sm" len="sm"/>
            </a:ln>
            <a:effectLst/>
          </p:spPr>
          <p:txBody>
            <a:bodyPr wrap="none" anchor="ctr">
              <a:spAutoFit/>
            </a:bodyPr>
            <a:lstStyle/>
            <a:p>
              <a:pPr>
                <a:defRPr/>
              </a:pPr>
              <a:r>
                <a:rPr lang="el-GR" sz="2400" b="1" dirty="0">
                  <a:solidFill>
                    <a:srgbClr val="6600CC"/>
                  </a:solidFill>
                  <a:effectLst>
                    <a:outerShdw blurRad="38100" dist="38100" dir="2700000" algn="tl">
                      <a:srgbClr val="C0C0C0"/>
                    </a:outerShdw>
                  </a:effectLst>
                </a:rPr>
                <a:t>Αν η συνθήκη είναι αληθής η εντολή εκτελείται</a:t>
              </a:r>
            </a:p>
            <a:p>
              <a:pPr>
                <a:defRPr/>
              </a:pPr>
              <a:r>
                <a:rPr lang="el-GR" sz="2400" b="1" dirty="0">
                  <a:solidFill>
                    <a:srgbClr val="6600CC"/>
                  </a:solidFill>
                  <a:effectLst>
                    <a:outerShdw blurRad="38100" dist="38100" dir="2700000" algn="tl">
                      <a:srgbClr val="C0C0C0"/>
                    </a:outerShdw>
                  </a:effectLst>
                </a:rPr>
                <a:t>Αλλιώς η εντολή δεν </a:t>
              </a:r>
              <a:r>
                <a:rPr lang="el-GR" sz="2400" b="1" dirty="0" smtClean="0">
                  <a:solidFill>
                    <a:srgbClr val="6600CC"/>
                  </a:solidFill>
                  <a:effectLst>
                    <a:outerShdw blurRad="38100" dist="38100" dir="2700000" algn="tl">
                      <a:srgbClr val="C0C0C0"/>
                    </a:outerShdw>
                  </a:effectLst>
                </a:rPr>
                <a:t>εκτελείται.</a:t>
              </a:r>
              <a:endParaRPr lang="en-US" sz="2400" dirty="0">
                <a:solidFill>
                  <a:srgbClr val="6600CC"/>
                </a:solidFill>
              </a:endParaRPr>
            </a:p>
          </p:txBody>
        </p:sp>
        <p:sp>
          <p:nvSpPr>
            <p:cNvPr id="17" name="Line 13" descr="[DECORATIVE]"/>
            <p:cNvSpPr>
              <a:spLocks noChangeShapeType="1"/>
            </p:cNvSpPr>
            <p:nvPr/>
          </p:nvSpPr>
          <p:spPr bwMode="auto">
            <a:xfrm flipV="1">
              <a:off x="2736" y="2640"/>
              <a:ext cx="0" cy="288"/>
            </a:xfrm>
            <a:prstGeom prst="line">
              <a:avLst/>
            </a:prstGeom>
            <a:noFill/>
            <a:ln w="3175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grpSp>
      <p:sp>
        <p:nvSpPr>
          <p:cNvPr id="7" name="Text Box 4" descr="if ( condition )&#10;   εντολή.&#10;"/>
          <p:cNvSpPr txBox="1">
            <a:spLocks noChangeArrowheads="1"/>
          </p:cNvSpPr>
          <p:nvPr>
            <p:custDataLst>
              <p:tags r:id="rId3"/>
            </p:custDataLst>
          </p:nvPr>
        </p:nvSpPr>
        <p:spPr bwMode="auto">
          <a:xfrm>
            <a:off x="3048000" y="3352800"/>
            <a:ext cx="2622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latin typeface="Courier New" pitchFamily="49" charset="0"/>
              </a:rPr>
              <a:t>if ( </a:t>
            </a:r>
            <a:r>
              <a:rPr lang="en-US" altLang="el-GR" sz="2000" b="1" i="1" dirty="0">
                <a:latin typeface="Courier New" pitchFamily="49" charset="0"/>
              </a:rPr>
              <a:t>condition</a:t>
            </a:r>
            <a:r>
              <a:rPr lang="en-US" altLang="el-GR" sz="2000" b="1" dirty="0">
                <a:latin typeface="Courier New" pitchFamily="49" charset="0"/>
              </a:rPr>
              <a:t> )</a:t>
            </a:r>
          </a:p>
          <a:p>
            <a:pPr algn="l"/>
            <a:r>
              <a:rPr lang="en-US" altLang="el-GR" sz="2000" b="1" dirty="0">
                <a:latin typeface="Courier New" pitchFamily="49" charset="0"/>
              </a:rPr>
              <a:t>   </a:t>
            </a:r>
            <a:r>
              <a:rPr lang="el-GR" altLang="el-GR" sz="2000" b="1" i="1" dirty="0">
                <a:latin typeface="Courier New" pitchFamily="49" charset="0"/>
              </a:rPr>
              <a:t>εντολή</a:t>
            </a:r>
            <a:r>
              <a:rPr lang="en-US" altLang="el-GR" sz="2000" b="1" dirty="0">
                <a:latin typeface="Courier New" pitchFamily="49" charset="0"/>
              </a:rPr>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smtClean="0">
                <a:solidFill>
                  <a:schemeClr val="tx2"/>
                </a:solidFill>
              </a:rPr>
              <a:t>Η εντολή </a:t>
            </a:r>
            <a:r>
              <a:rPr lang="en-US" altLang="el-GR" sz="4000" u="sng" dirty="0" smtClean="0">
                <a:solidFill>
                  <a:schemeClr val="tx2"/>
                </a:solidFill>
              </a:rPr>
              <a:t>if</a:t>
            </a:r>
            <a:r>
              <a:rPr lang="el-GR" altLang="el-GR" sz="4000" u="sng" dirty="0" smtClean="0">
                <a:solidFill>
                  <a:schemeClr val="tx2"/>
                </a:solidFill>
              </a:rPr>
              <a:t> (2 από 3)</a:t>
            </a:r>
            <a:endParaRPr lang="el-GR" sz="4000" u="sng" dirty="0">
              <a:solidFill>
                <a:schemeClr val="tx2"/>
              </a:solidFill>
              <a:latin typeface="+mn-lt"/>
            </a:endParaRPr>
          </a:p>
        </p:txBody>
      </p:sp>
      <p:grpSp>
        <p:nvGrpSpPr>
          <p:cNvPr id="30" name="Group 3"/>
          <p:cNvGrpSpPr>
            <a:grpSpLocks/>
          </p:cNvGrpSpPr>
          <p:nvPr/>
        </p:nvGrpSpPr>
        <p:grpSpPr bwMode="auto">
          <a:xfrm>
            <a:off x="601663" y="1638300"/>
            <a:ext cx="4740275" cy="2286000"/>
            <a:chOff x="1248" y="1152"/>
            <a:chExt cx="2986" cy="1440"/>
          </a:xfrm>
        </p:grpSpPr>
        <p:grpSp>
          <p:nvGrpSpPr>
            <p:cNvPr id="31" name="Group 4"/>
            <p:cNvGrpSpPr>
              <a:grpSpLocks/>
            </p:cNvGrpSpPr>
            <p:nvPr/>
          </p:nvGrpSpPr>
          <p:grpSpPr bwMode="auto">
            <a:xfrm>
              <a:off x="1248" y="1152"/>
              <a:ext cx="2986" cy="1440"/>
              <a:chOff x="1056" y="912"/>
              <a:chExt cx="2986" cy="1440"/>
            </a:xfrm>
          </p:grpSpPr>
          <p:sp>
            <p:nvSpPr>
              <p:cNvPr id="34" name="Text Box 5"/>
              <p:cNvSpPr txBox="1">
                <a:spLocks noChangeArrowheads="1"/>
              </p:cNvSpPr>
              <p:nvPr>
                <p:custDataLst>
                  <p:tags r:id="rId6"/>
                </p:custDataLst>
              </p:nvPr>
            </p:nvSpPr>
            <p:spPr bwMode="auto">
              <a:xfrm>
                <a:off x="2832" y="1488"/>
                <a:ext cx="1210" cy="228"/>
              </a:xfrm>
              <a:prstGeom prst="rect">
                <a:avLst/>
              </a:prstGeom>
              <a:solidFill>
                <a:srgbClr val="CCECFF"/>
              </a:solidFill>
              <a:ln w="25400">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print “Passed”</a:t>
                </a:r>
              </a:p>
            </p:txBody>
          </p:sp>
          <p:grpSp>
            <p:nvGrpSpPr>
              <p:cNvPr id="35" name="Group 6"/>
              <p:cNvGrpSpPr>
                <a:grpSpLocks/>
              </p:cNvGrpSpPr>
              <p:nvPr/>
            </p:nvGrpSpPr>
            <p:grpSpPr bwMode="auto">
              <a:xfrm>
                <a:off x="1056" y="1248"/>
                <a:ext cx="1505" cy="674"/>
                <a:chOff x="1104" y="912"/>
                <a:chExt cx="1505" cy="674"/>
              </a:xfrm>
            </p:grpSpPr>
            <p:grpSp>
              <p:nvGrpSpPr>
                <p:cNvPr id="43" name="Group 7"/>
                <p:cNvGrpSpPr>
                  <a:grpSpLocks/>
                </p:cNvGrpSpPr>
                <p:nvPr/>
              </p:nvGrpSpPr>
              <p:grpSpPr bwMode="auto">
                <a:xfrm>
                  <a:off x="1104" y="912"/>
                  <a:ext cx="1505" cy="674"/>
                  <a:chOff x="1104" y="912"/>
                  <a:chExt cx="1505" cy="674"/>
                </a:xfrm>
              </p:grpSpPr>
              <p:sp>
                <p:nvSpPr>
                  <p:cNvPr id="45" name="Freeform 8"/>
                  <p:cNvSpPr>
                    <a:spLocks/>
                  </p:cNvSpPr>
                  <p:nvPr/>
                </p:nvSpPr>
                <p:spPr bwMode="auto">
                  <a:xfrm>
                    <a:off x="1104" y="912"/>
                    <a:ext cx="1505" cy="674"/>
                  </a:xfrm>
                  <a:custGeom>
                    <a:avLst/>
                    <a:gdLst>
                      <a:gd name="T0" fmla="*/ 752 w 1505"/>
                      <a:gd name="T1" fmla="*/ 0 h 674"/>
                      <a:gd name="T2" fmla="*/ 0 w 1505"/>
                      <a:gd name="T3" fmla="*/ 345 h 674"/>
                      <a:gd name="T4" fmla="*/ 752 w 1505"/>
                      <a:gd name="T5" fmla="*/ 674 h 674"/>
                      <a:gd name="T6" fmla="*/ 1505 w 1505"/>
                      <a:gd name="T7" fmla="*/ 345 h 674"/>
                      <a:gd name="T8" fmla="*/ 752 w 1505"/>
                      <a:gd name="T9" fmla="*/ 0 h 674"/>
                      <a:gd name="T10" fmla="*/ 0 60000 65536"/>
                      <a:gd name="T11" fmla="*/ 0 60000 65536"/>
                      <a:gd name="T12" fmla="*/ 0 60000 65536"/>
                      <a:gd name="T13" fmla="*/ 0 60000 65536"/>
                      <a:gd name="T14" fmla="*/ 0 60000 65536"/>
                      <a:gd name="T15" fmla="*/ 0 w 1505"/>
                      <a:gd name="T16" fmla="*/ 0 h 674"/>
                      <a:gd name="T17" fmla="*/ 1505 w 1505"/>
                      <a:gd name="T18" fmla="*/ 674 h 674"/>
                    </a:gdLst>
                    <a:ahLst/>
                    <a:cxnLst>
                      <a:cxn ang="T10">
                        <a:pos x="T0" y="T1"/>
                      </a:cxn>
                      <a:cxn ang="T11">
                        <a:pos x="T2" y="T3"/>
                      </a:cxn>
                      <a:cxn ang="T12">
                        <a:pos x="T4" y="T5"/>
                      </a:cxn>
                      <a:cxn ang="T13">
                        <a:pos x="T6" y="T7"/>
                      </a:cxn>
                      <a:cxn ang="T14">
                        <a:pos x="T8" y="T9"/>
                      </a:cxn>
                    </a:cxnLst>
                    <a:rect l="T15" t="T16" r="T17" b="T18"/>
                    <a:pathLst>
                      <a:path w="1505" h="674">
                        <a:moveTo>
                          <a:pt x="752" y="0"/>
                        </a:moveTo>
                        <a:lnTo>
                          <a:pt x="0" y="345"/>
                        </a:lnTo>
                        <a:lnTo>
                          <a:pt x="752" y="674"/>
                        </a:lnTo>
                        <a:lnTo>
                          <a:pt x="1505" y="345"/>
                        </a:lnTo>
                        <a:lnTo>
                          <a:pt x="75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46" name="Line 9"/>
                  <p:cNvSpPr>
                    <a:spLocks noChangeShapeType="1"/>
                  </p:cNvSpPr>
                  <p:nvPr/>
                </p:nvSpPr>
                <p:spPr bwMode="auto">
                  <a:xfrm>
                    <a:off x="1872" y="912"/>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47" name="Line 10"/>
                  <p:cNvSpPr>
                    <a:spLocks noChangeShapeType="1"/>
                  </p:cNvSpPr>
                  <p:nvPr/>
                </p:nvSpPr>
                <p:spPr bwMode="auto">
                  <a:xfrm flipV="1">
                    <a:off x="1104" y="912"/>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48" name="Line 11"/>
                  <p:cNvSpPr>
                    <a:spLocks noChangeShapeType="1"/>
                  </p:cNvSpPr>
                  <p:nvPr/>
                </p:nvSpPr>
                <p:spPr bwMode="auto">
                  <a:xfrm>
                    <a:off x="1104" y="1248"/>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49" name="Line 12"/>
                  <p:cNvSpPr>
                    <a:spLocks noChangeShapeType="1"/>
                  </p:cNvSpPr>
                  <p:nvPr/>
                </p:nvSpPr>
                <p:spPr bwMode="auto">
                  <a:xfrm flipV="1">
                    <a:off x="1872" y="1248"/>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sp>
              <p:nvSpPr>
                <p:cNvPr id="44" name="Text Box 13"/>
                <p:cNvSpPr txBox="1">
                  <a:spLocks noChangeArrowheads="1"/>
                </p:cNvSpPr>
                <p:nvPr>
                  <p:custDataLst>
                    <p:tags r:id="rId7"/>
                  </p:custDataLst>
                </p:nvPr>
              </p:nvSpPr>
              <p:spPr bwMode="auto">
                <a:xfrm>
                  <a:off x="1427" y="1152"/>
                  <a:ext cx="89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Grade &gt;= 5</a:t>
                  </a:r>
                </a:p>
              </p:txBody>
            </p:sp>
          </p:grpSp>
          <p:sp>
            <p:nvSpPr>
              <p:cNvPr id="36" name="Line 14"/>
              <p:cNvSpPr>
                <a:spLocks noChangeShapeType="1"/>
              </p:cNvSpPr>
              <p:nvPr/>
            </p:nvSpPr>
            <p:spPr bwMode="auto">
              <a:xfrm>
                <a:off x="1824" y="1008"/>
                <a:ext cx="0" cy="2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37" name="Oval 15"/>
              <p:cNvSpPr>
                <a:spLocks noChangeArrowheads="1"/>
              </p:cNvSpPr>
              <p:nvPr/>
            </p:nvSpPr>
            <p:spPr bwMode="auto">
              <a:xfrm>
                <a:off x="1776" y="912"/>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8" name="Oval 16"/>
              <p:cNvSpPr>
                <a:spLocks noChangeArrowheads="1"/>
              </p:cNvSpPr>
              <p:nvPr/>
            </p:nvSpPr>
            <p:spPr bwMode="auto">
              <a:xfrm>
                <a:off x="1776" y="2256"/>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39" name="Line 17"/>
              <p:cNvSpPr>
                <a:spLocks noChangeShapeType="1"/>
              </p:cNvSpPr>
              <p:nvPr/>
            </p:nvSpPr>
            <p:spPr bwMode="auto">
              <a:xfrm>
                <a:off x="1824" y="192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40" name="Line 18"/>
              <p:cNvSpPr>
                <a:spLocks noChangeShapeType="1"/>
              </p:cNvSpPr>
              <p:nvPr/>
            </p:nvSpPr>
            <p:spPr bwMode="auto">
              <a:xfrm>
                <a:off x="2544" y="1584"/>
                <a:ext cx="28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41" name="Line 19"/>
              <p:cNvSpPr>
                <a:spLocks noChangeShapeType="1"/>
              </p:cNvSpPr>
              <p:nvPr/>
            </p:nvSpPr>
            <p:spPr bwMode="auto">
              <a:xfrm flipH="1">
                <a:off x="1824" y="2112"/>
                <a:ext cx="158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42" name="Line 20"/>
              <p:cNvSpPr>
                <a:spLocks noChangeShapeType="1"/>
              </p:cNvSpPr>
              <p:nvPr/>
            </p:nvSpPr>
            <p:spPr bwMode="auto">
              <a:xfrm flipV="1">
                <a:off x="3408" y="1728"/>
                <a:ext cx="0"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sp>
          <p:nvSpPr>
            <p:cNvPr id="32" name="Text Box 21"/>
            <p:cNvSpPr txBox="1">
              <a:spLocks noChangeArrowheads="1"/>
            </p:cNvSpPr>
            <p:nvPr>
              <p:custDataLst>
                <p:tags r:id="rId4"/>
              </p:custDataLst>
            </p:nvPr>
          </p:nvSpPr>
          <p:spPr bwMode="auto">
            <a:xfrm>
              <a:off x="2688" y="1536"/>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true</a:t>
              </a:r>
            </a:p>
          </p:txBody>
        </p:sp>
        <p:sp>
          <p:nvSpPr>
            <p:cNvPr id="33" name="Text Box 22"/>
            <p:cNvSpPr txBox="1">
              <a:spLocks noChangeArrowheads="1"/>
            </p:cNvSpPr>
            <p:nvPr>
              <p:custDataLst>
                <p:tags r:id="rId5"/>
              </p:custDataLst>
            </p:nvPr>
          </p:nvSpPr>
          <p:spPr bwMode="auto">
            <a:xfrm>
              <a:off x="1584" y="2160"/>
              <a:ext cx="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false</a:t>
              </a:r>
            </a:p>
          </p:txBody>
        </p:sp>
      </p:grpSp>
      <p:sp>
        <p:nvSpPr>
          <p:cNvPr id="50" name="Text Box 23" descr="if student Grade μεγαλύτερο ή ίσο του 5,&#10;   Console τελεία Write Line, Passed.&#10;// Αρχή της επόμενης εντολής.&#10;"/>
          <p:cNvSpPr txBox="1">
            <a:spLocks noChangeArrowheads="1"/>
          </p:cNvSpPr>
          <p:nvPr>
            <p:custDataLst>
              <p:tags r:id="rId3"/>
            </p:custDataLst>
          </p:nvPr>
        </p:nvSpPr>
        <p:spPr bwMode="auto">
          <a:xfrm>
            <a:off x="4114800" y="4191000"/>
            <a:ext cx="4495800" cy="156966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400" b="1" dirty="0">
                <a:solidFill>
                  <a:schemeClr val="accent4"/>
                </a:solidFill>
                <a:latin typeface="+mn-lt"/>
                <a:cs typeface="Times New Roman" pitchFamily="18" charset="0"/>
              </a:rPr>
              <a:t>if</a:t>
            </a:r>
            <a:r>
              <a:rPr lang="en-US" altLang="el-GR" sz="2400" b="1" dirty="0">
                <a:solidFill>
                  <a:schemeClr val="accent2"/>
                </a:solidFill>
                <a:latin typeface="+mn-lt"/>
                <a:cs typeface="Times New Roman" pitchFamily="18" charset="0"/>
              </a:rPr>
              <a:t> </a:t>
            </a:r>
            <a:r>
              <a:rPr lang="en-US" altLang="el-GR" sz="2400" b="1" dirty="0">
                <a:latin typeface="+mn-lt"/>
                <a:cs typeface="Times New Roman" pitchFamily="18" charset="0"/>
              </a:rPr>
              <a:t>(</a:t>
            </a:r>
            <a:r>
              <a:rPr lang="en-US" altLang="el-GR" sz="2400" b="1" dirty="0" err="1">
                <a:latin typeface="+mn-lt"/>
                <a:cs typeface="Times New Roman" pitchFamily="18" charset="0"/>
              </a:rPr>
              <a:t>studentGrade</a:t>
            </a:r>
            <a:r>
              <a:rPr lang="en-US" altLang="el-GR" sz="2400" b="1" dirty="0">
                <a:latin typeface="+mn-lt"/>
                <a:cs typeface="Times New Roman" pitchFamily="18" charset="0"/>
              </a:rPr>
              <a:t> &gt;= 5)</a:t>
            </a:r>
          </a:p>
          <a:p>
            <a:pPr algn="l" eaLnBrk="1" hangingPunct="1">
              <a:spcBef>
                <a:spcPct val="50000"/>
              </a:spcBef>
            </a:pPr>
            <a:r>
              <a:rPr lang="en-US" altLang="el-GR" sz="2400" b="1" dirty="0">
                <a:latin typeface="+mn-lt"/>
                <a:cs typeface="Times New Roman" pitchFamily="18" charset="0"/>
              </a:rPr>
              <a:t>   </a:t>
            </a:r>
            <a:r>
              <a:rPr lang="en-US" altLang="el-GR" sz="2400" b="1" dirty="0" err="1">
                <a:latin typeface="+mn-lt"/>
                <a:cs typeface="Times New Roman" pitchFamily="18" charset="0"/>
              </a:rPr>
              <a:t>Console.WriteLine</a:t>
            </a:r>
            <a:r>
              <a:rPr lang="en-US" altLang="el-GR" sz="2400" b="1" dirty="0">
                <a:latin typeface="+mn-lt"/>
                <a:cs typeface="Times New Roman" pitchFamily="18" charset="0"/>
              </a:rPr>
              <a:t> (“Passed”);</a:t>
            </a:r>
          </a:p>
          <a:p>
            <a:pPr algn="l" eaLnBrk="1" hangingPunct="1">
              <a:spcBef>
                <a:spcPct val="50000"/>
              </a:spcBef>
            </a:pPr>
            <a:r>
              <a:rPr lang="en-US" altLang="el-GR" sz="2400" b="1" dirty="0" smtClean="0">
                <a:solidFill>
                  <a:schemeClr val="bg2">
                    <a:lumMod val="50000"/>
                  </a:schemeClr>
                </a:solidFill>
                <a:latin typeface="+mn-lt"/>
                <a:cs typeface="Times New Roman" pitchFamily="18" charset="0"/>
              </a:rPr>
              <a:t>// </a:t>
            </a:r>
            <a:r>
              <a:rPr lang="el-GR" altLang="el-GR" sz="2400" b="1" dirty="0">
                <a:solidFill>
                  <a:schemeClr val="bg2">
                    <a:lumMod val="50000"/>
                  </a:schemeClr>
                </a:solidFill>
                <a:latin typeface="+mn-lt"/>
                <a:cs typeface="Times New Roman" pitchFamily="18" charset="0"/>
              </a:rPr>
              <a:t>Αρχή της επόμενης εντολής</a:t>
            </a:r>
            <a:endParaRPr lang="en-US" altLang="el-GR" sz="2400" b="1" dirty="0">
              <a:solidFill>
                <a:schemeClr val="bg2">
                  <a:lumMod val="50000"/>
                </a:schemeClr>
              </a:solidFill>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1"/>
            </p:custDataLst>
          </p:nvPr>
        </p:nvSpPr>
        <p:spPr>
          <a:xfrm>
            <a:off x="457200" y="44624"/>
            <a:ext cx="8229600" cy="1296144"/>
          </a:xfrm>
        </p:spPr>
        <p:txBody>
          <a:bodyPr>
            <a:noAutofit/>
          </a:bodyPr>
          <a:lstStyle/>
          <a:p>
            <a:pPr marL="342900" indent="-342900">
              <a:spcBef>
                <a:spcPct val="20000"/>
              </a:spcBef>
              <a:defRPr/>
            </a:pPr>
            <a:r>
              <a:rPr lang="el-GR" altLang="el-GR" sz="4000" u="sng" dirty="0" smtClean="0">
                <a:solidFill>
                  <a:schemeClr val="tx2"/>
                </a:solidFill>
              </a:rPr>
              <a:t>Η εντολή </a:t>
            </a:r>
            <a:r>
              <a:rPr lang="en-US" altLang="el-GR" sz="4000" u="sng" dirty="0" smtClean="0">
                <a:solidFill>
                  <a:schemeClr val="tx2"/>
                </a:solidFill>
              </a:rPr>
              <a:t>if</a:t>
            </a:r>
            <a:r>
              <a:rPr lang="el-GR" altLang="el-GR" sz="4000" u="sng" dirty="0" smtClean="0">
                <a:solidFill>
                  <a:schemeClr val="tx2"/>
                </a:solidFill>
              </a:rPr>
              <a:t> (3 από 3)</a:t>
            </a:r>
            <a:endParaRPr lang="el-GR" sz="4000" u="sng" dirty="0">
              <a:solidFill>
                <a:schemeClr val="tx2"/>
              </a:solidFill>
              <a:latin typeface="+mn-lt"/>
            </a:endParaRPr>
          </a:p>
        </p:txBody>
      </p:sp>
      <p:grpSp>
        <p:nvGrpSpPr>
          <p:cNvPr id="6" name="Group 3"/>
          <p:cNvGrpSpPr>
            <a:grpSpLocks/>
          </p:cNvGrpSpPr>
          <p:nvPr/>
        </p:nvGrpSpPr>
        <p:grpSpPr bwMode="auto">
          <a:xfrm>
            <a:off x="685800" y="1295400"/>
            <a:ext cx="4740275" cy="2286000"/>
            <a:chOff x="1248" y="1152"/>
            <a:chExt cx="2986" cy="1440"/>
          </a:xfrm>
        </p:grpSpPr>
        <p:grpSp>
          <p:nvGrpSpPr>
            <p:cNvPr id="7" name="Group 4"/>
            <p:cNvGrpSpPr>
              <a:grpSpLocks/>
            </p:cNvGrpSpPr>
            <p:nvPr/>
          </p:nvGrpSpPr>
          <p:grpSpPr bwMode="auto">
            <a:xfrm>
              <a:off x="1248" y="1152"/>
              <a:ext cx="2986" cy="1440"/>
              <a:chOff x="1056" y="912"/>
              <a:chExt cx="2986" cy="1440"/>
            </a:xfrm>
          </p:grpSpPr>
          <p:sp>
            <p:nvSpPr>
              <p:cNvPr id="11" name="Text Box 5"/>
              <p:cNvSpPr txBox="1">
                <a:spLocks noChangeArrowheads="1"/>
              </p:cNvSpPr>
              <p:nvPr>
                <p:custDataLst>
                  <p:tags r:id="rId5"/>
                </p:custDataLst>
              </p:nvPr>
            </p:nvSpPr>
            <p:spPr bwMode="auto">
              <a:xfrm>
                <a:off x="2832" y="1488"/>
                <a:ext cx="1210" cy="228"/>
              </a:xfrm>
              <a:prstGeom prst="rect">
                <a:avLst/>
              </a:prstGeom>
              <a:solidFill>
                <a:srgbClr val="CCECFF"/>
              </a:solidFill>
              <a:ln w="25400">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print “Passed”</a:t>
                </a:r>
              </a:p>
            </p:txBody>
          </p:sp>
          <p:grpSp>
            <p:nvGrpSpPr>
              <p:cNvPr id="12" name="Group 6"/>
              <p:cNvGrpSpPr>
                <a:grpSpLocks/>
              </p:cNvGrpSpPr>
              <p:nvPr/>
            </p:nvGrpSpPr>
            <p:grpSpPr bwMode="auto">
              <a:xfrm>
                <a:off x="1056" y="1248"/>
                <a:ext cx="1505" cy="674"/>
                <a:chOff x="1104" y="912"/>
                <a:chExt cx="1505" cy="674"/>
              </a:xfrm>
            </p:grpSpPr>
            <p:grpSp>
              <p:nvGrpSpPr>
                <p:cNvPr id="20" name="Group 7"/>
                <p:cNvGrpSpPr>
                  <a:grpSpLocks/>
                </p:cNvGrpSpPr>
                <p:nvPr/>
              </p:nvGrpSpPr>
              <p:grpSpPr bwMode="auto">
                <a:xfrm>
                  <a:off x="1104" y="912"/>
                  <a:ext cx="1505" cy="674"/>
                  <a:chOff x="1104" y="912"/>
                  <a:chExt cx="1505" cy="674"/>
                </a:xfrm>
              </p:grpSpPr>
              <p:sp>
                <p:nvSpPr>
                  <p:cNvPr id="23" name="Freeform 8"/>
                  <p:cNvSpPr>
                    <a:spLocks/>
                  </p:cNvSpPr>
                  <p:nvPr/>
                </p:nvSpPr>
                <p:spPr bwMode="auto">
                  <a:xfrm>
                    <a:off x="1104" y="912"/>
                    <a:ext cx="1505" cy="674"/>
                  </a:xfrm>
                  <a:custGeom>
                    <a:avLst/>
                    <a:gdLst>
                      <a:gd name="T0" fmla="*/ 752 w 1505"/>
                      <a:gd name="T1" fmla="*/ 0 h 674"/>
                      <a:gd name="T2" fmla="*/ 0 w 1505"/>
                      <a:gd name="T3" fmla="*/ 345 h 674"/>
                      <a:gd name="T4" fmla="*/ 752 w 1505"/>
                      <a:gd name="T5" fmla="*/ 674 h 674"/>
                      <a:gd name="T6" fmla="*/ 1505 w 1505"/>
                      <a:gd name="T7" fmla="*/ 345 h 674"/>
                      <a:gd name="T8" fmla="*/ 752 w 1505"/>
                      <a:gd name="T9" fmla="*/ 0 h 674"/>
                      <a:gd name="T10" fmla="*/ 0 60000 65536"/>
                      <a:gd name="T11" fmla="*/ 0 60000 65536"/>
                      <a:gd name="T12" fmla="*/ 0 60000 65536"/>
                      <a:gd name="T13" fmla="*/ 0 60000 65536"/>
                      <a:gd name="T14" fmla="*/ 0 60000 65536"/>
                      <a:gd name="T15" fmla="*/ 0 w 1505"/>
                      <a:gd name="T16" fmla="*/ 0 h 674"/>
                      <a:gd name="T17" fmla="*/ 1505 w 1505"/>
                      <a:gd name="T18" fmla="*/ 674 h 674"/>
                    </a:gdLst>
                    <a:ahLst/>
                    <a:cxnLst>
                      <a:cxn ang="T10">
                        <a:pos x="T0" y="T1"/>
                      </a:cxn>
                      <a:cxn ang="T11">
                        <a:pos x="T2" y="T3"/>
                      </a:cxn>
                      <a:cxn ang="T12">
                        <a:pos x="T4" y="T5"/>
                      </a:cxn>
                      <a:cxn ang="T13">
                        <a:pos x="T6" y="T7"/>
                      </a:cxn>
                      <a:cxn ang="T14">
                        <a:pos x="T8" y="T9"/>
                      </a:cxn>
                    </a:cxnLst>
                    <a:rect l="T15" t="T16" r="T17" b="T18"/>
                    <a:pathLst>
                      <a:path w="1505" h="674">
                        <a:moveTo>
                          <a:pt x="752" y="0"/>
                        </a:moveTo>
                        <a:lnTo>
                          <a:pt x="0" y="345"/>
                        </a:lnTo>
                        <a:lnTo>
                          <a:pt x="752" y="674"/>
                        </a:lnTo>
                        <a:lnTo>
                          <a:pt x="1505" y="345"/>
                        </a:lnTo>
                        <a:lnTo>
                          <a:pt x="75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5" name="Line 9"/>
                  <p:cNvSpPr>
                    <a:spLocks noChangeShapeType="1"/>
                  </p:cNvSpPr>
                  <p:nvPr/>
                </p:nvSpPr>
                <p:spPr bwMode="auto">
                  <a:xfrm>
                    <a:off x="1872" y="912"/>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6" name="Line 10"/>
                  <p:cNvSpPr>
                    <a:spLocks noChangeShapeType="1"/>
                  </p:cNvSpPr>
                  <p:nvPr/>
                </p:nvSpPr>
                <p:spPr bwMode="auto">
                  <a:xfrm flipV="1">
                    <a:off x="1104" y="912"/>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7" name="Line 11"/>
                  <p:cNvSpPr>
                    <a:spLocks noChangeShapeType="1"/>
                  </p:cNvSpPr>
                  <p:nvPr/>
                </p:nvSpPr>
                <p:spPr bwMode="auto">
                  <a:xfrm>
                    <a:off x="1104" y="1248"/>
                    <a:ext cx="76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sp>
                <p:nvSpPr>
                  <p:cNvPr id="28" name="Line 12"/>
                  <p:cNvSpPr>
                    <a:spLocks noChangeShapeType="1"/>
                  </p:cNvSpPr>
                  <p:nvPr/>
                </p:nvSpPr>
                <p:spPr bwMode="auto">
                  <a:xfrm flipV="1">
                    <a:off x="1872" y="1248"/>
                    <a:ext cx="72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sp>
              <p:nvSpPr>
                <p:cNvPr id="21" name="Text Box 13"/>
                <p:cNvSpPr txBox="1">
                  <a:spLocks noChangeArrowheads="1"/>
                </p:cNvSpPr>
                <p:nvPr>
                  <p:custDataLst>
                    <p:tags r:id="rId6"/>
                  </p:custDataLst>
                </p:nvPr>
              </p:nvSpPr>
              <p:spPr bwMode="auto">
                <a:xfrm>
                  <a:off x="1392" y="1152"/>
                  <a:ext cx="9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600" dirty="0">
                      <a:solidFill>
                        <a:schemeClr val="tx2"/>
                      </a:solidFill>
                      <a:latin typeface="Courier New" pitchFamily="49" charset="0"/>
                    </a:rPr>
                    <a:t>Grade &gt;= 60</a:t>
                  </a:r>
                </a:p>
              </p:txBody>
            </p:sp>
          </p:grpSp>
          <p:sp>
            <p:nvSpPr>
              <p:cNvPr id="13" name="Line 14"/>
              <p:cNvSpPr>
                <a:spLocks noChangeShapeType="1"/>
              </p:cNvSpPr>
              <p:nvPr/>
            </p:nvSpPr>
            <p:spPr bwMode="auto">
              <a:xfrm>
                <a:off x="1824" y="1008"/>
                <a:ext cx="0" cy="2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4" name="Oval 15"/>
              <p:cNvSpPr>
                <a:spLocks noChangeArrowheads="1"/>
              </p:cNvSpPr>
              <p:nvPr/>
            </p:nvSpPr>
            <p:spPr bwMode="auto">
              <a:xfrm>
                <a:off x="1776" y="912"/>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5" name="Oval 16"/>
              <p:cNvSpPr>
                <a:spLocks noChangeArrowheads="1"/>
              </p:cNvSpPr>
              <p:nvPr/>
            </p:nvSpPr>
            <p:spPr bwMode="auto">
              <a:xfrm>
                <a:off x="1776" y="2256"/>
                <a:ext cx="96" cy="96"/>
              </a:xfrm>
              <a:prstGeom prst="ellipse">
                <a:avLst/>
              </a:prstGeom>
              <a:solidFill>
                <a:srgbClr val="FFFFFF"/>
              </a:solidFill>
              <a:ln w="25400">
                <a:solidFill>
                  <a:schemeClr val="tx1"/>
                </a:solidFill>
                <a:round/>
                <a:headEnd/>
                <a:tailEnd/>
              </a:ln>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6" name="Line 17"/>
              <p:cNvSpPr>
                <a:spLocks noChangeShapeType="1"/>
              </p:cNvSpPr>
              <p:nvPr/>
            </p:nvSpPr>
            <p:spPr bwMode="auto">
              <a:xfrm>
                <a:off x="1824" y="1920"/>
                <a:ext cx="0"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7" name="Line 18"/>
              <p:cNvSpPr>
                <a:spLocks noChangeShapeType="1"/>
              </p:cNvSpPr>
              <p:nvPr/>
            </p:nvSpPr>
            <p:spPr bwMode="auto">
              <a:xfrm>
                <a:off x="2544" y="1584"/>
                <a:ext cx="28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8" name="Line 19"/>
              <p:cNvSpPr>
                <a:spLocks noChangeShapeType="1"/>
              </p:cNvSpPr>
              <p:nvPr/>
            </p:nvSpPr>
            <p:spPr bwMode="auto">
              <a:xfrm flipH="1">
                <a:off x="1824" y="2112"/>
                <a:ext cx="158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19" name="Line 20"/>
              <p:cNvSpPr>
                <a:spLocks noChangeShapeType="1"/>
              </p:cNvSpPr>
              <p:nvPr/>
            </p:nvSpPr>
            <p:spPr bwMode="auto">
              <a:xfrm flipV="1">
                <a:off x="3408" y="1728"/>
                <a:ext cx="0"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l-GR"/>
              </a:p>
            </p:txBody>
          </p:sp>
        </p:grpSp>
        <p:sp>
          <p:nvSpPr>
            <p:cNvPr id="8" name="Text Box 21"/>
            <p:cNvSpPr txBox="1">
              <a:spLocks noChangeArrowheads="1"/>
            </p:cNvSpPr>
            <p:nvPr>
              <p:custDataLst>
                <p:tags r:id="rId3"/>
              </p:custDataLst>
            </p:nvPr>
          </p:nvSpPr>
          <p:spPr bwMode="auto">
            <a:xfrm>
              <a:off x="2688" y="1536"/>
              <a:ext cx="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true</a:t>
              </a:r>
            </a:p>
          </p:txBody>
        </p:sp>
        <p:sp>
          <p:nvSpPr>
            <p:cNvPr id="10" name="Text Box 22"/>
            <p:cNvSpPr txBox="1">
              <a:spLocks noChangeArrowheads="1"/>
            </p:cNvSpPr>
            <p:nvPr>
              <p:custDataLst>
                <p:tags r:id="rId4"/>
              </p:custDataLst>
            </p:nvPr>
          </p:nvSpPr>
          <p:spPr bwMode="auto">
            <a:xfrm>
              <a:off x="1584" y="2160"/>
              <a:ext cx="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eaLnBrk="1" hangingPunct="1"/>
              <a:r>
                <a:rPr lang="en-US" altLang="el-GR" sz="1800" dirty="0">
                  <a:solidFill>
                    <a:schemeClr val="tx2"/>
                  </a:solidFill>
                </a:rPr>
                <a:t>false</a:t>
              </a:r>
            </a:p>
          </p:txBody>
        </p:sp>
      </p:grpSp>
      <p:sp>
        <p:nvSpPr>
          <p:cNvPr id="29" name="Text Box 23" descr="if student Grade μεγαλύτερο ή ίσο του  60,&#10;άγκιστρο,                                  &#10;  Console τελεία Write Line, Passed,&#10;άγκιστρο.&#10;// Αρχή της επόμενης εντολής.&#10;"/>
          <p:cNvSpPr txBox="1">
            <a:spLocks noChangeArrowheads="1"/>
          </p:cNvSpPr>
          <p:nvPr>
            <p:custDataLst>
              <p:tags r:id="rId2"/>
            </p:custDataLst>
          </p:nvPr>
        </p:nvSpPr>
        <p:spPr bwMode="auto">
          <a:xfrm>
            <a:off x="4067944" y="3487648"/>
            <a:ext cx="4495800" cy="267765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50000"/>
              </a:spcBef>
            </a:pPr>
            <a:r>
              <a:rPr lang="en-US" altLang="el-GR" sz="2400" b="1" dirty="0">
                <a:solidFill>
                  <a:schemeClr val="accent4"/>
                </a:solidFill>
                <a:latin typeface="+mn-lt"/>
                <a:cs typeface="Times New Roman" pitchFamily="18" charset="0"/>
              </a:rPr>
              <a:t>if </a:t>
            </a:r>
            <a:r>
              <a:rPr lang="en-US" altLang="el-GR" sz="2400" b="1" dirty="0">
                <a:latin typeface="+mn-lt"/>
                <a:cs typeface="Times New Roman" pitchFamily="18" charset="0"/>
              </a:rPr>
              <a:t>(</a:t>
            </a:r>
            <a:r>
              <a:rPr lang="en-US" altLang="el-GR" sz="2400" b="1" dirty="0" err="1">
                <a:latin typeface="+mn-lt"/>
                <a:cs typeface="Times New Roman" pitchFamily="18" charset="0"/>
              </a:rPr>
              <a:t>studentGrade</a:t>
            </a:r>
            <a:r>
              <a:rPr lang="en-US" altLang="el-GR" sz="2400" b="1" dirty="0">
                <a:latin typeface="+mn-lt"/>
                <a:cs typeface="Times New Roman" pitchFamily="18" charset="0"/>
              </a:rPr>
              <a:t> &gt;= 60)</a:t>
            </a:r>
          </a:p>
          <a:p>
            <a:pPr algn="l" eaLnBrk="1" hangingPunct="1">
              <a:spcBef>
                <a:spcPct val="50000"/>
              </a:spcBef>
            </a:pPr>
            <a:r>
              <a:rPr lang="en-US" altLang="el-GR" sz="2400" b="1" dirty="0">
                <a:solidFill>
                  <a:schemeClr val="accent4"/>
                </a:solidFill>
                <a:latin typeface="+mn-lt"/>
                <a:cs typeface="Times New Roman" pitchFamily="18" charset="0"/>
              </a:rPr>
              <a:t>{  </a:t>
            </a:r>
            <a:r>
              <a:rPr lang="en-US" altLang="el-GR" sz="2400" b="1" dirty="0">
                <a:solidFill>
                  <a:srgbClr val="FF3300"/>
                </a:solidFill>
                <a:latin typeface="+mn-lt"/>
                <a:cs typeface="Times New Roman" pitchFamily="18" charset="0"/>
              </a:rPr>
              <a:t>                                </a:t>
            </a:r>
          </a:p>
          <a:p>
            <a:pPr algn="l" eaLnBrk="1" hangingPunct="1">
              <a:spcBef>
                <a:spcPct val="50000"/>
              </a:spcBef>
            </a:pPr>
            <a:r>
              <a:rPr lang="en-US" altLang="el-GR" sz="2400" b="1" dirty="0">
                <a:latin typeface="+mn-lt"/>
                <a:cs typeface="Times New Roman" pitchFamily="18" charset="0"/>
              </a:rPr>
              <a:t>  </a:t>
            </a:r>
            <a:r>
              <a:rPr lang="en-US" altLang="el-GR" sz="2400" b="1" dirty="0" err="1">
                <a:latin typeface="+mn-lt"/>
                <a:cs typeface="Times New Roman" pitchFamily="18" charset="0"/>
              </a:rPr>
              <a:t>Console.WriteLine</a:t>
            </a:r>
            <a:r>
              <a:rPr lang="en-US" altLang="el-GR" sz="2400" b="1" dirty="0">
                <a:latin typeface="+mn-lt"/>
                <a:cs typeface="Times New Roman" pitchFamily="18" charset="0"/>
              </a:rPr>
              <a:t> (“Passed”);</a:t>
            </a:r>
          </a:p>
          <a:p>
            <a:pPr algn="l" eaLnBrk="1" hangingPunct="1">
              <a:spcBef>
                <a:spcPct val="50000"/>
              </a:spcBef>
            </a:pPr>
            <a:r>
              <a:rPr lang="en-US" altLang="el-GR" sz="2400" b="1" dirty="0" smtClean="0">
                <a:solidFill>
                  <a:schemeClr val="accent4"/>
                </a:solidFill>
                <a:latin typeface="+mn-lt"/>
                <a:cs typeface="Times New Roman" pitchFamily="18" charset="0"/>
              </a:rPr>
              <a:t>}</a:t>
            </a:r>
            <a:endParaRPr lang="en-US" altLang="el-GR" sz="2400" b="1" dirty="0">
              <a:solidFill>
                <a:schemeClr val="accent4"/>
              </a:solidFill>
              <a:latin typeface="+mn-lt"/>
              <a:cs typeface="Times New Roman" pitchFamily="18" charset="0"/>
            </a:endParaRPr>
          </a:p>
          <a:p>
            <a:pPr algn="l" eaLnBrk="1" hangingPunct="1">
              <a:spcBef>
                <a:spcPct val="50000"/>
              </a:spcBef>
            </a:pPr>
            <a:r>
              <a:rPr lang="en-US" altLang="el-GR" sz="2400" b="1" dirty="0">
                <a:solidFill>
                  <a:schemeClr val="bg2">
                    <a:lumMod val="50000"/>
                  </a:schemeClr>
                </a:solidFill>
                <a:latin typeface="+mn-lt"/>
                <a:cs typeface="Times New Roman" pitchFamily="18" charset="0"/>
              </a:rPr>
              <a:t>// </a:t>
            </a:r>
            <a:r>
              <a:rPr lang="el-GR" altLang="el-GR" sz="2400" b="1" dirty="0">
                <a:solidFill>
                  <a:schemeClr val="bg2">
                    <a:lumMod val="50000"/>
                  </a:schemeClr>
                </a:solidFill>
                <a:latin typeface="+mn-lt"/>
                <a:cs typeface="Times New Roman" pitchFamily="18" charset="0"/>
              </a:rPr>
              <a:t>Αρχή της επόμενης εντολής</a:t>
            </a:r>
            <a:endParaRPr lang="en-US" altLang="el-GR" sz="2400" b="1" dirty="0">
              <a:solidFill>
                <a:schemeClr val="bg2">
                  <a:lumMod val="50000"/>
                </a:schemeClr>
              </a:solidFill>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n-US" altLang="el-GR" sz="4000" u="sng" dirty="0">
                <a:solidFill>
                  <a:schemeClr val="tx2"/>
                </a:solidFill>
              </a:rPr>
              <a:t>Boolean </a:t>
            </a:r>
            <a:r>
              <a:rPr lang="en-US" altLang="el-GR" sz="4000" u="sng" dirty="0" smtClean="0">
                <a:solidFill>
                  <a:schemeClr val="tx2"/>
                </a:solidFill>
              </a:rPr>
              <a:t>Expressions</a:t>
            </a:r>
            <a:r>
              <a:rPr lang="el-GR" altLang="el-GR" sz="4000" u="sng" dirty="0" smtClean="0">
                <a:solidFill>
                  <a:schemeClr val="tx2"/>
                </a:solidFill>
              </a:rPr>
              <a:t>: Τα βασικά</a:t>
            </a:r>
            <a:endParaRPr lang="el-GR" altLang="el-GR" sz="4000" u="sng" dirty="0">
              <a:solidFill>
                <a:schemeClr val="tx2"/>
              </a:solidFill>
              <a:latin typeface="+mn-lt"/>
            </a:endParaRPr>
          </a:p>
        </p:txBody>
      </p:sp>
      <p:sp>
        <p:nvSpPr>
          <p:cNvPr id="9" name="Rectangle 3" descr="Μια συνθήκη συνήθως χρησιμοποιεί έναν από του τελεστές ελέγχου ισότητας (==, !=) ή του σχεσιακούς τελεστές (&lt;, &gt;, &lt;=, &gt;=), οι οποίοι επιστρέφουν boolean αποτέλεσμα:&#10;==  equal to&#10;!=  not equal to&#10;&lt;   less than&#10;&gt;   greater than&#10;&lt;=  less than or equal to&#10;&gt;=  greater than or equal to&#10;"/>
          <p:cNvSpPr txBox="1">
            <a:spLocks noChangeArrowheads="1"/>
          </p:cNvSpPr>
          <p:nvPr/>
        </p:nvSpPr>
        <p:spPr>
          <a:xfrm>
            <a:off x="457200" y="1196752"/>
            <a:ext cx="7848600" cy="47525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a:t>Μια συνθήκη συνήθως χρησιμοποιεί έναν από του τελεστές ελέγχου ισότητας</a:t>
            </a:r>
            <a:r>
              <a:rPr lang="en-US" altLang="el-GR" sz="2400" i="1" dirty="0"/>
              <a:t> (==, !=) </a:t>
            </a:r>
            <a:r>
              <a:rPr lang="el-GR" altLang="el-GR" sz="2400" i="1" dirty="0"/>
              <a:t>ή του σχεσιακούς τελεστές</a:t>
            </a:r>
            <a:r>
              <a:rPr lang="en-US" altLang="el-GR" sz="2400" i="1" dirty="0"/>
              <a:t> (&lt;, &gt;, &lt;=, &gt;=)</a:t>
            </a:r>
            <a:r>
              <a:rPr lang="en-US" altLang="el-GR" sz="2400" dirty="0"/>
              <a:t>, </a:t>
            </a:r>
            <a:r>
              <a:rPr lang="el-GR" altLang="el-GR" sz="2400" dirty="0"/>
              <a:t>οι οποίοι επιστρέφουν </a:t>
            </a:r>
            <a:r>
              <a:rPr lang="en-US" altLang="el-GR" sz="2400" dirty="0" err="1"/>
              <a:t>boolean</a:t>
            </a:r>
            <a:r>
              <a:rPr lang="en-US" altLang="el-GR" sz="2400" dirty="0"/>
              <a:t> </a:t>
            </a:r>
            <a:r>
              <a:rPr lang="el-GR" altLang="el-GR" sz="2400" dirty="0"/>
              <a:t>αποτέλεσμα</a:t>
            </a:r>
            <a:r>
              <a:rPr lang="en-US" altLang="el-GR" sz="2400" dirty="0"/>
              <a:t>:</a:t>
            </a:r>
          </a:p>
          <a:p>
            <a:pPr lvl="3">
              <a:buFontTx/>
              <a:buNone/>
            </a:pPr>
            <a:r>
              <a:rPr lang="en-US" altLang="el-GR" sz="2400" dirty="0"/>
              <a:t>==		equal to</a:t>
            </a:r>
          </a:p>
          <a:p>
            <a:pPr lvl="3">
              <a:buFontTx/>
              <a:buNone/>
            </a:pPr>
            <a:r>
              <a:rPr lang="en-US" altLang="el-GR" sz="2400" dirty="0"/>
              <a:t>!=		not equal to</a:t>
            </a:r>
          </a:p>
          <a:p>
            <a:pPr lvl="3">
              <a:buFontTx/>
              <a:buNone/>
            </a:pPr>
            <a:r>
              <a:rPr lang="en-US" altLang="el-GR" sz="2400" dirty="0"/>
              <a:t>&lt;			less than</a:t>
            </a:r>
          </a:p>
          <a:p>
            <a:pPr lvl="3">
              <a:buFontTx/>
              <a:buNone/>
            </a:pPr>
            <a:r>
              <a:rPr lang="en-US" altLang="el-GR" sz="2400" dirty="0"/>
              <a:t>&gt;			greater than</a:t>
            </a:r>
          </a:p>
          <a:p>
            <a:pPr lvl="3">
              <a:buFontTx/>
              <a:buNone/>
            </a:pPr>
            <a:r>
              <a:rPr lang="en-US" altLang="el-GR" sz="2400" dirty="0"/>
              <a:t>&lt;=		less than or equal to</a:t>
            </a:r>
          </a:p>
          <a:p>
            <a:pPr lvl="3">
              <a:buFontTx/>
              <a:buNone/>
            </a:pPr>
            <a:r>
              <a:rPr lang="en-US" altLang="el-GR" sz="2400" dirty="0"/>
              <a:t>&gt;=		greater than or equal to</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3"/>
            </p:custDataLst>
          </p:nvPr>
        </p:nvSpPr>
        <p:spPr>
          <a:xfrm>
            <a:off x="457200" y="44624"/>
            <a:ext cx="8229600" cy="1296144"/>
          </a:xfrm>
        </p:spPr>
        <p:txBody>
          <a:bodyPr>
            <a:noAutofit/>
          </a:bodyPr>
          <a:lstStyle/>
          <a:p>
            <a:pPr marL="342900" indent="-342900">
              <a:spcBef>
                <a:spcPct val="20000"/>
              </a:spcBef>
              <a:defRPr/>
            </a:pPr>
            <a:r>
              <a:rPr lang="el-GR" altLang="el-GR" sz="4000" u="sng" dirty="0" smtClean="0">
                <a:solidFill>
                  <a:schemeClr val="tx2"/>
                </a:solidFill>
              </a:rPr>
              <a:t> Τελεστές ισότητας και Σχεσιακοί Τελεστές</a:t>
            </a:r>
            <a:endParaRPr lang="el-GR" sz="4000" u="sng" dirty="0">
              <a:solidFill>
                <a:schemeClr val="tx2"/>
              </a:solidFill>
              <a:latin typeface="+mn-lt"/>
            </a:endParaRPr>
          </a:p>
        </p:txBody>
      </p:sp>
      <p:graphicFrame>
        <p:nvGraphicFramePr>
          <p:cNvPr id="6" name="Object 3"/>
          <p:cNvGraphicFramePr>
            <a:graphicFrameLocks/>
          </p:cNvGraphicFramePr>
          <p:nvPr>
            <p:extLst>
              <p:ext uri="{D42A27DB-BD31-4B8C-83A1-F6EECF244321}">
                <p14:modId xmlns:p14="http://schemas.microsoft.com/office/powerpoint/2010/main" val="3665149360"/>
              </p:ext>
            </p:extLst>
          </p:nvPr>
        </p:nvGraphicFramePr>
        <p:xfrm>
          <a:off x="381000" y="1142999"/>
          <a:ext cx="8534400" cy="4290031"/>
        </p:xfrm>
        <a:graphic>
          <a:graphicData uri="http://schemas.openxmlformats.org/presentationml/2006/ole">
            <mc:AlternateContent xmlns:mc="http://schemas.openxmlformats.org/markup-compatibility/2006">
              <mc:Choice xmlns:v="urn:schemas-microsoft-com:vml" Requires="v">
                <p:oleObj spid="_x0000_s8222" name="Document" r:id="rId6" imgW="7316451" imgH="3945078" progId="Word.Document.8">
                  <p:embed/>
                </p:oleObj>
              </mc:Choice>
              <mc:Fallback>
                <p:oleObj name="Document" r:id="rId6" imgW="7316451" imgH="3945078"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142999"/>
                        <a:ext cx="8534400" cy="4290031"/>
                      </a:xfrm>
                      <a:prstGeom prst="rect">
                        <a:avLst/>
                      </a:prstGeom>
                      <a:noFill/>
                      <a:ln>
                        <a:noFill/>
                      </a:ln>
                      <a:effectLst/>
                    </p:spPr>
                  </p:pic>
                </p:oleObj>
              </mc:Fallback>
            </mc:AlternateContent>
          </a:graphicData>
        </a:graphic>
      </p:graphicFrame>
      <p:sp>
        <p:nvSpPr>
          <p:cNvPr id="7" name="Rectangle 5"/>
          <p:cNvSpPr>
            <a:spLocks noChangeArrowheads="1"/>
          </p:cNvSpPr>
          <p:nvPr/>
        </p:nvSpPr>
        <p:spPr bwMode="auto">
          <a:xfrm>
            <a:off x="688032" y="4377298"/>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l-GR" altLang="el-GR" sz="2000" dirty="0" smtClean="0">
                <a:solidFill>
                  <a:srgbClr val="000000"/>
                </a:solidFill>
                <a:latin typeface="+mn-lt"/>
              </a:rPr>
              <a:t>Παρατηρείστε τη διαφορά μεταξύ του τελεστή ισότητας (==) και του τελεστή εκχώρησης τιμών (=)</a:t>
            </a:r>
            <a:endParaRPr lang="el-GR" altLang="el-GR" sz="2000" dirty="0">
              <a:solidFill>
                <a:srgbClr val="000000"/>
              </a:solidFill>
              <a:latin typeface="+mn-lt"/>
            </a:endParaRPr>
          </a:p>
        </p:txBody>
      </p:sp>
      <p:sp>
        <p:nvSpPr>
          <p:cNvPr id="8" name="Rectangle 6" descr="Ερώτηση,&#10; if grade = 100,&#10;                    Console τελεία Write Line, Great!.&#10;"/>
          <p:cNvSpPr>
            <a:spLocks noChangeArrowheads="1"/>
          </p:cNvSpPr>
          <p:nvPr/>
        </p:nvSpPr>
        <p:spPr bwMode="auto">
          <a:xfrm>
            <a:off x="688032" y="5169386"/>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accent2"/>
              </a:buClr>
              <a:buSzPct val="85000"/>
              <a:buFont typeface="ZapfDingbats" pitchFamily="82" charset="2"/>
              <a:buNone/>
            </a:pPr>
            <a:r>
              <a:rPr lang="el-GR" altLang="el-GR" sz="2000" dirty="0">
                <a:solidFill>
                  <a:srgbClr val="000000"/>
                </a:solidFill>
                <a:latin typeface="+mn-lt"/>
              </a:rPr>
              <a:t>Ερώτηση </a:t>
            </a:r>
            <a:r>
              <a:rPr lang="en-US" altLang="el-GR" sz="2000" dirty="0">
                <a:solidFill>
                  <a:srgbClr val="000000"/>
                </a:solidFill>
                <a:latin typeface="+mn-lt"/>
              </a:rPr>
              <a:t>: if (grade </a:t>
            </a:r>
            <a:r>
              <a:rPr lang="en-US" altLang="el-GR" sz="2000" dirty="0">
                <a:solidFill>
                  <a:schemeClr val="bg2"/>
                </a:solidFill>
                <a:latin typeface="+mn-lt"/>
              </a:rPr>
              <a:t>=</a:t>
            </a:r>
            <a:r>
              <a:rPr lang="en-US" altLang="el-GR" sz="2000" dirty="0">
                <a:solidFill>
                  <a:srgbClr val="000000"/>
                </a:solidFill>
                <a:latin typeface="+mn-lt"/>
              </a:rPr>
              <a:t> 100) </a:t>
            </a:r>
            <a:br>
              <a:rPr lang="en-US" altLang="el-GR" sz="2000" dirty="0">
                <a:solidFill>
                  <a:srgbClr val="000000"/>
                </a:solidFill>
                <a:latin typeface="+mn-lt"/>
              </a:rPr>
            </a:br>
            <a:r>
              <a:rPr lang="en-US" altLang="el-GR" sz="2000" dirty="0">
                <a:solidFill>
                  <a:srgbClr val="000000"/>
                </a:solidFill>
                <a:latin typeface="+mn-lt"/>
              </a:rPr>
              <a:t>                    </a:t>
            </a:r>
            <a:r>
              <a:rPr lang="en-US" altLang="el-GR" sz="2000" dirty="0" err="1">
                <a:solidFill>
                  <a:srgbClr val="000000"/>
                </a:solidFill>
                <a:latin typeface="+mn-lt"/>
              </a:rPr>
              <a:t>Console.WriteLine</a:t>
            </a:r>
            <a:r>
              <a:rPr lang="en-US" altLang="el-GR" sz="2000" dirty="0">
                <a:solidFill>
                  <a:srgbClr val="000000"/>
                </a:solidFill>
                <a:latin typeface="+mn-lt"/>
              </a:rPr>
              <a:t>( “Great!”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2"/>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 (1 από 4)</a:t>
            </a:r>
            <a:endParaRPr lang="en-US" altLang="el-GR" sz="4000" u="sng" dirty="0">
              <a:solidFill>
                <a:schemeClr val="tx2"/>
              </a:solidFill>
              <a:latin typeface="+mn-lt"/>
            </a:endParaRPr>
          </a:p>
        </p:txBody>
      </p:sp>
      <p:sp>
        <p:nvSpPr>
          <p:cNvPr id="2" name="Ορθογώνιο 1" descr="// Comparison τελεία cs,&#10;// Using if statements, relational operators and equality,&#10;// operators.&#10;    &#10;using System,&#10;    &#10;class Comparison,&#10;άγκιστρο,&#10; static void Main, string[] args,&#10;άγκιστρο,&#10;int number1,           // first number to compare,&#10;     number2,           // second number to compare,&#10;   &#10;// read in first number from user,&#10;Console τελεία Write, Please enter first integer άνω κάτω τελεία,&#10;number1 ίσο με  Int32 τελεία Parse, Console τελεία Read Line(), (σχόλιο: Combining these two methods eliminates the need for a temporary string variable).&#10;&#10;"/>
          <p:cNvSpPr/>
          <p:nvPr>
            <p:custDataLst>
              <p:tags r:id="rId3"/>
            </p:custDataLst>
          </p:nvPr>
        </p:nvSpPr>
        <p:spPr>
          <a:xfrm>
            <a:off x="539552" y="1014983"/>
            <a:ext cx="8147248" cy="5016758"/>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Comparison.cs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Using if statements, relational operators and equality</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r>
              <a:rPr lang="en-US" altLang="el-GR" sz="2000" dirty="0">
                <a:solidFill>
                  <a:schemeClr val="accent5">
                    <a:lumMod val="75000"/>
                  </a:schemeClr>
                </a:solidFill>
                <a:cs typeface="Courier New" pitchFamily="49" charset="0"/>
              </a:rPr>
              <a:t>// operators.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7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Comparison</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9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 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10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11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number1,           </a:t>
            </a:r>
            <a:r>
              <a:rPr lang="en-US" altLang="el-GR" sz="2000" dirty="0">
                <a:solidFill>
                  <a:schemeClr val="accent5">
                    <a:lumMod val="75000"/>
                  </a:schemeClr>
                </a:solidFill>
                <a:cs typeface="Courier New" pitchFamily="49" charset="0"/>
              </a:rPr>
              <a:t>// first number to compare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12   </a:t>
            </a:r>
            <a:r>
              <a:rPr lang="en-US" altLang="el-GR" sz="2000" dirty="0">
                <a:solidFill>
                  <a:srgbClr val="000000"/>
                </a:solidFill>
                <a:cs typeface="Courier New" pitchFamily="49" charset="0"/>
              </a:rPr>
              <a:t>          number2;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second number to compare</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14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read in first number from user</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"Please enter first integer: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16</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number1 = Int32.Parse( </a:t>
            </a:r>
            <a:r>
              <a:rPr lang="en-US" altLang="el-GR" sz="2000" dirty="0" err="1">
                <a:solidFill>
                  <a:srgbClr val="000000"/>
                </a:solidFill>
                <a:cs typeface="Courier New" pitchFamily="49" charset="0"/>
              </a:rPr>
              <a:t>Console.ReadLine</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p:txBody>
      </p:sp>
      <p:sp>
        <p:nvSpPr>
          <p:cNvPr id="7" name="Text Box 5" descr="."/>
          <p:cNvSpPr txBox="1">
            <a:spLocks noChangeArrowheads="1"/>
          </p:cNvSpPr>
          <p:nvPr>
            <p:custDataLst>
              <p:tags r:id="rId4"/>
            </p:custDataLst>
          </p:nvPr>
        </p:nvSpPr>
        <p:spPr bwMode="auto">
          <a:xfrm>
            <a:off x="5050482" y="2852936"/>
            <a:ext cx="3581400"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Combining these two methods eliminates the need for a temporary string variable.</a:t>
            </a:r>
          </a:p>
        </p:txBody>
      </p:sp>
      <p:sp>
        <p:nvSpPr>
          <p:cNvPr id="8" name="Line 6" descr="."/>
          <p:cNvSpPr>
            <a:spLocks noChangeShapeType="1"/>
          </p:cNvSpPr>
          <p:nvPr/>
        </p:nvSpPr>
        <p:spPr bwMode="auto">
          <a:xfrm rot="18900000" flipH="1">
            <a:off x="5535773" y="4409316"/>
            <a:ext cx="1853801" cy="7832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 (2 από 4)</a:t>
            </a:r>
            <a:endParaRPr lang="en-US" altLang="el-GR" sz="4000" u="sng" dirty="0">
              <a:solidFill>
                <a:schemeClr val="tx2"/>
              </a:solidFill>
              <a:latin typeface="+mn-lt"/>
            </a:endParaRPr>
          </a:p>
        </p:txBody>
      </p:sp>
      <p:sp>
        <p:nvSpPr>
          <p:cNvPr id="3" name="Ορθογώνιο 2" descr="   &#10;// read in second number from user,&#10;Console τελεία Write, \ n Please enter second integer άνω κάτω τελεία,&#10;number2 ίσο με Int32 τελεία Parse, Console τελεία Read Line(),&#10;   &#10;if  number1 ίσο ίσο με number2,&#10;Console τελεία Write Line,  number1 σύν &quot; ίσο ίσο &quot; σύν number2, (σχόλιο: If number1 is the same as number2 this line is preformed).&#10;  &#10;if  number1 != number2,&#10;Console τελεία Write Line,  number1 σύν &quot; != &quot; σύν number2, (σχόλιο: If number1 does not equal number2 this line of code is executed).&#10;   &#10;if  number1 μικρότερο του number2,&#10;Console τελεία Write Line,  number1  σύν &quot; μικρότερο του &quot; σύν number2, (σχόλιο: If number1 is less than number2 the program will use this line).&#10; &#10;"/>
          <p:cNvSpPr/>
          <p:nvPr>
            <p:custDataLst>
              <p:tags r:id="rId3"/>
            </p:custDataLst>
          </p:nvPr>
        </p:nvSpPr>
        <p:spPr>
          <a:xfrm>
            <a:off x="539552" y="1052736"/>
            <a:ext cx="8147248" cy="4093428"/>
          </a:xfrm>
          <a:prstGeom prst="rect">
            <a:avLst/>
          </a:prstGeom>
        </p:spPr>
        <p:txBody>
          <a:bodyPr wrap="square">
            <a:spAutoFit/>
          </a:bodyPr>
          <a:lstStyle/>
          <a:p>
            <a:r>
              <a:rPr lang="en-US" altLang="el-GR" sz="2000" dirty="0">
                <a:solidFill>
                  <a:srgbClr val="5F5F5F"/>
                </a:solidFill>
                <a:cs typeface="Times New Roman" pitchFamily="18" charset="0"/>
              </a:rPr>
              <a:t>17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18   </a:t>
            </a:r>
            <a:r>
              <a:rPr lang="en-US" altLang="el-GR" sz="2000" dirty="0">
                <a:solidFill>
                  <a:srgbClr val="000000"/>
                </a:solidFill>
                <a:cs typeface="Courier New" pitchFamily="49"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read in second number from user</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a:t>
            </a:r>
            <a:r>
              <a:rPr lang="en-US" altLang="el-GR" sz="2000" dirty="0" err="1">
                <a:solidFill>
                  <a:srgbClr val="40D9FF"/>
                </a:solidFill>
                <a:cs typeface="Courier New" pitchFamily="49" charset="0"/>
              </a:rPr>
              <a:t>nPlease</a:t>
            </a:r>
            <a:r>
              <a:rPr lang="en-US" altLang="el-GR" sz="2000" dirty="0">
                <a:solidFill>
                  <a:srgbClr val="40D9FF"/>
                </a:solidFill>
                <a:cs typeface="Courier New" pitchFamily="49" charset="0"/>
              </a:rPr>
              <a:t> enter second integer: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20   </a:t>
            </a:r>
            <a:r>
              <a:rPr lang="en-US" altLang="el-GR" sz="2000" dirty="0">
                <a:solidFill>
                  <a:srgbClr val="000000"/>
                </a:solidFill>
                <a:cs typeface="Courier New" pitchFamily="49" charset="0"/>
              </a:rPr>
              <a:t>      number2 = Int32.Parse( </a:t>
            </a:r>
            <a:r>
              <a:rPr lang="en-US" altLang="el-GR" sz="2000" dirty="0" err="1">
                <a:solidFill>
                  <a:srgbClr val="000000"/>
                </a:solidFill>
                <a:cs typeface="Courier New" pitchFamily="49" charset="0"/>
              </a:rPr>
              <a:t>Console.ReadLine</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if</a:t>
            </a:r>
            <a:r>
              <a:rPr lang="en-US" altLang="el-GR" sz="2000" dirty="0">
                <a:solidFill>
                  <a:srgbClr val="000000"/>
                </a:solidFill>
                <a:cs typeface="Courier New" pitchFamily="49" charset="0"/>
              </a:rPr>
              <a:t> ( number1 == number2 )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23</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number1 + </a:t>
            </a:r>
            <a:r>
              <a:rPr lang="en-US" altLang="el-GR" sz="2000" dirty="0">
                <a:solidFill>
                  <a:srgbClr val="40D9FF"/>
                </a:solidFill>
                <a:cs typeface="Courier New" pitchFamily="49" charset="0"/>
              </a:rPr>
              <a:t>" == "</a:t>
            </a:r>
            <a:r>
              <a:rPr lang="en-US" altLang="el-GR" sz="2000" dirty="0">
                <a:solidFill>
                  <a:srgbClr val="000000"/>
                </a:solidFill>
                <a:cs typeface="Courier New" pitchFamily="49" charset="0"/>
              </a:rPr>
              <a:t> + number2 );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25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if</a:t>
            </a:r>
            <a:r>
              <a:rPr lang="en-US" altLang="el-GR" sz="2000" dirty="0">
                <a:solidFill>
                  <a:srgbClr val="000000"/>
                </a:solidFill>
                <a:cs typeface="Courier New" pitchFamily="49" charset="0"/>
              </a:rPr>
              <a:t> ( number1 != number2 )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26</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number1 + </a:t>
            </a:r>
            <a:r>
              <a:rPr lang="en-US" altLang="el-GR" sz="2000" dirty="0">
                <a:solidFill>
                  <a:srgbClr val="40D9FF"/>
                </a:solidFill>
                <a:cs typeface="Courier New" pitchFamily="49" charset="0"/>
              </a:rPr>
              <a:t>" != "</a:t>
            </a:r>
            <a:r>
              <a:rPr lang="en-US" altLang="el-GR" sz="2000" dirty="0">
                <a:solidFill>
                  <a:srgbClr val="000000"/>
                </a:solidFill>
                <a:cs typeface="Courier New" pitchFamily="49" charset="0"/>
              </a:rPr>
              <a:t> + number2 );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28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if</a:t>
            </a:r>
            <a:r>
              <a:rPr lang="en-US" altLang="el-GR" sz="2000" dirty="0">
                <a:solidFill>
                  <a:srgbClr val="000000"/>
                </a:solidFill>
                <a:cs typeface="Courier New" pitchFamily="49" charset="0"/>
              </a:rPr>
              <a:t> ( number1 &lt; number2 )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29</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number1 + </a:t>
            </a:r>
            <a:r>
              <a:rPr lang="en-US" altLang="el-GR" sz="2000" dirty="0">
                <a:solidFill>
                  <a:srgbClr val="40D9FF"/>
                </a:solidFill>
                <a:cs typeface="Courier New" pitchFamily="49" charset="0"/>
              </a:rPr>
              <a:t>" &lt; "</a:t>
            </a:r>
            <a:r>
              <a:rPr lang="en-US" altLang="el-GR" sz="2000" dirty="0">
                <a:solidFill>
                  <a:srgbClr val="000000"/>
                </a:solidFill>
                <a:cs typeface="Courier New" pitchFamily="49" charset="0"/>
              </a:rPr>
              <a:t> + number2 </a:t>
            </a:r>
            <a:r>
              <a:rPr lang="en-US" altLang="el-GR" sz="2000" dirty="0" smtClean="0">
                <a:solidFill>
                  <a:srgbClr val="000000"/>
                </a:solidFill>
                <a:cs typeface="Courier New" pitchFamily="49" charset="0"/>
              </a:rPr>
              <a:t>);</a:t>
            </a:r>
            <a:endParaRPr lang="en-US" altLang="el-GR" sz="2000" dirty="0">
              <a:solidFill>
                <a:srgbClr val="000000"/>
              </a:solidFill>
              <a:cs typeface="Times New Roman" pitchFamily="18" charset="0"/>
            </a:endParaRPr>
          </a:p>
        </p:txBody>
      </p:sp>
      <p:sp>
        <p:nvSpPr>
          <p:cNvPr id="19" name="Text Box 14" descr="."/>
          <p:cNvSpPr txBox="1">
            <a:spLocks noChangeArrowheads="1"/>
          </p:cNvSpPr>
          <p:nvPr>
            <p:custDataLst>
              <p:tags r:id="rId4"/>
            </p:custDataLst>
          </p:nvPr>
        </p:nvSpPr>
        <p:spPr bwMode="auto">
          <a:xfrm>
            <a:off x="3923928" y="5221649"/>
            <a:ext cx="28352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If number1 is less than number2 the program will use this line</a:t>
            </a:r>
          </a:p>
        </p:txBody>
      </p:sp>
      <p:sp>
        <p:nvSpPr>
          <p:cNvPr id="20" name="Line 15" descr="."/>
          <p:cNvSpPr>
            <a:spLocks noChangeShapeType="1"/>
          </p:cNvSpPr>
          <p:nvPr/>
        </p:nvSpPr>
        <p:spPr bwMode="auto">
          <a:xfrm rot="4500000" flipH="1">
            <a:off x="3198893" y="5173142"/>
            <a:ext cx="745734" cy="5293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1" name="Text Box 11" descr="."/>
          <p:cNvSpPr txBox="1">
            <a:spLocks noChangeArrowheads="1"/>
          </p:cNvSpPr>
          <p:nvPr>
            <p:custDataLst>
              <p:tags r:id="rId5"/>
            </p:custDataLst>
          </p:nvPr>
        </p:nvSpPr>
        <p:spPr bwMode="auto">
          <a:xfrm>
            <a:off x="6934888" y="2970598"/>
            <a:ext cx="1516397" cy="224676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If number1 does not equal number2 this line of code is executed.</a:t>
            </a:r>
          </a:p>
        </p:txBody>
      </p:sp>
      <p:sp>
        <p:nvSpPr>
          <p:cNvPr id="23" name="Line 12" descr="."/>
          <p:cNvSpPr>
            <a:spLocks noChangeShapeType="1"/>
          </p:cNvSpPr>
          <p:nvPr/>
        </p:nvSpPr>
        <p:spPr bwMode="auto">
          <a:xfrm rot="1800000" flipH="1">
            <a:off x="4831707" y="3081480"/>
            <a:ext cx="1884647" cy="13791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5" name="Text Box 8" descr="."/>
          <p:cNvSpPr txBox="1">
            <a:spLocks noChangeArrowheads="1"/>
          </p:cNvSpPr>
          <p:nvPr>
            <p:custDataLst>
              <p:tags r:id="rId6"/>
            </p:custDataLst>
          </p:nvPr>
        </p:nvSpPr>
        <p:spPr bwMode="auto">
          <a:xfrm>
            <a:off x="6732240" y="1124744"/>
            <a:ext cx="1921694" cy="163121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If number1 is the same as number2 this line is preformed</a:t>
            </a:r>
          </a:p>
        </p:txBody>
      </p:sp>
      <p:sp>
        <p:nvSpPr>
          <p:cNvPr id="26" name="Line 9" descr="."/>
          <p:cNvSpPr>
            <a:spLocks noChangeShapeType="1"/>
          </p:cNvSpPr>
          <p:nvPr/>
        </p:nvSpPr>
        <p:spPr bwMode="auto">
          <a:xfrm flipH="1">
            <a:off x="3219594" y="1940353"/>
            <a:ext cx="3512645" cy="9845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 (3 από 4)</a:t>
            </a:r>
            <a:endParaRPr lang="en-US" altLang="el-GR" sz="4000" u="sng" dirty="0">
              <a:solidFill>
                <a:schemeClr val="tx2"/>
              </a:solidFill>
              <a:latin typeface="+mn-lt"/>
            </a:endParaRPr>
          </a:p>
        </p:txBody>
      </p:sp>
      <p:sp>
        <p:nvSpPr>
          <p:cNvPr id="3" name="Ορθογώνιο 2" descr="   &#10;if  number1 μεγαλύτερο του number2,&#10;Console τελεία Write Line, number1 σύν &quot; μεγαλύτερο του &quot; σύν  number2, (σχόλιο: If number1 is greater than number2 this line will be preformed).&#10;   &#10;if  number1 μικρότερο ή ίσο του number2,&#10;Console τελεία Write Line, number1 σύν &quot; μικρότερο ή ίσο του &quot; σύν number2, (σχόλιο: If number1 is less than or equal to number2 then this code will be used).&#10;&#10;if  number1 μεγαλύτερο ή ίσο του number2,&#10;Console τελεία Write Line,  number1 σύν &quot; μεγαλύτερο ή ίσο του &quot; σύν number2, (σχόλιο: Lastly if number1 is greater than or equal to number2 then this code will be executed)&#10;   &#10;άγκιστρο, // end method Main,&#10;   &#10;άγκιστρο, // end class Comparison.&#10;"/>
          <p:cNvSpPr/>
          <p:nvPr>
            <p:custDataLst>
              <p:tags r:id="rId3"/>
            </p:custDataLst>
          </p:nvPr>
        </p:nvSpPr>
        <p:spPr>
          <a:xfrm>
            <a:off x="529208" y="1506264"/>
            <a:ext cx="8147248" cy="4154984"/>
          </a:xfrm>
          <a:prstGeom prst="rect">
            <a:avLst/>
          </a:prstGeom>
        </p:spPr>
        <p:txBody>
          <a:bodyPr wrap="square">
            <a:spAutoFit/>
          </a:bodyPr>
          <a:lstStyle/>
          <a:p>
            <a:r>
              <a:rPr lang="en-US" altLang="el-GR" sz="2000" dirty="0">
                <a:solidFill>
                  <a:srgbClr val="5F5F5F"/>
                </a:solidFill>
                <a:cs typeface="Times New Roman" pitchFamily="18" charset="0"/>
              </a:rPr>
              <a:t>30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31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if</a:t>
            </a:r>
            <a:r>
              <a:rPr lang="en-US" altLang="el-GR" sz="2000" dirty="0">
                <a:solidFill>
                  <a:srgbClr val="000000"/>
                </a:solidFill>
                <a:cs typeface="Courier New" pitchFamily="49" charset="0"/>
              </a:rPr>
              <a:t> ( number1 &gt; number2 )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32</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number1 + </a:t>
            </a:r>
            <a:r>
              <a:rPr lang="en-US" altLang="el-GR" sz="2000" dirty="0">
                <a:solidFill>
                  <a:srgbClr val="40D9FF"/>
                </a:solidFill>
                <a:cs typeface="Courier New" pitchFamily="49" charset="0"/>
              </a:rPr>
              <a:t>" &gt; "</a:t>
            </a:r>
            <a:r>
              <a:rPr lang="en-US" altLang="el-GR" sz="2000" dirty="0">
                <a:solidFill>
                  <a:srgbClr val="000000"/>
                </a:solidFill>
                <a:cs typeface="Courier New" pitchFamily="49" charset="0"/>
              </a:rPr>
              <a:t> +  number2 );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33   </a:t>
            </a:r>
            <a:endParaRPr lang="el-GR" altLang="el-GR" sz="2000" dirty="0" smtClean="0">
              <a:solidFill>
                <a:srgbClr val="5F5F5F"/>
              </a:solidFill>
              <a:cs typeface="Times New Roman" pitchFamily="18" charset="0"/>
            </a:endParaRPr>
          </a:p>
          <a:p>
            <a:r>
              <a:rPr lang="en-US" altLang="el-GR" sz="2000" dirty="0">
                <a:solidFill>
                  <a:srgbClr val="5F5F5F"/>
                </a:solidFill>
                <a:cs typeface="Times New Roman" pitchFamily="18" charset="0"/>
              </a:rPr>
              <a:t>34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if</a:t>
            </a:r>
            <a:r>
              <a:rPr lang="en-US" altLang="el-GR" sz="2000" dirty="0">
                <a:solidFill>
                  <a:srgbClr val="000000"/>
                </a:solidFill>
                <a:cs typeface="Courier New" pitchFamily="49" charset="0"/>
              </a:rPr>
              <a:t> ( number1 &lt;= number2 )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35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number1 + </a:t>
            </a:r>
            <a:r>
              <a:rPr lang="en-US" altLang="el-GR" sz="2000" dirty="0">
                <a:solidFill>
                  <a:srgbClr val="40D9FF"/>
                </a:solidFill>
                <a:cs typeface="Courier New" pitchFamily="49" charset="0"/>
              </a:rPr>
              <a:t>" &lt;= "</a:t>
            </a:r>
            <a:r>
              <a:rPr lang="en-US" altLang="el-GR" sz="2000" dirty="0">
                <a:solidFill>
                  <a:srgbClr val="000000"/>
                </a:solidFill>
                <a:cs typeface="Courier New" pitchFamily="49" charset="0"/>
              </a:rPr>
              <a:t> + number2 );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37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if</a:t>
            </a:r>
            <a:r>
              <a:rPr lang="en-US" altLang="el-GR" sz="2000" dirty="0">
                <a:solidFill>
                  <a:srgbClr val="000000"/>
                </a:solidFill>
                <a:cs typeface="Courier New" pitchFamily="49" charset="0"/>
              </a:rPr>
              <a:t> ( number1 &gt;= number2 )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38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number1 + </a:t>
            </a:r>
            <a:r>
              <a:rPr lang="en-US" altLang="el-GR" sz="2000" dirty="0">
                <a:solidFill>
                  <a:srgbClr val="40D9FF"/>
                </a:solidFill>
                <a:cs typeface="Courier New" pitchFamily="49" charset="0"/>
              </a:rPr>
              <a:t>" &gt;= "</a:t>
            </a:r>
            <a:r>
              <a:rPr lang="en-US" altLang="el-GR" sz="2000" dirty="0">
                <a:solidFill>
                  <a:srgbClr val="000000"/>
                </a:solidFill>
                <a:cs typeface="Courier New" pitchFamily="49" charset="0"/>
              </a:rPr>
              <a:t> + number2 );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39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40   </a:t>
            </a:r>
            <a:r>
              <a:rPr lang="en-US" altLang="el-GR" sz="2000" dirty="0">
                <a:solidFill>
                  <a:srgbClr val="000000"/>
                </a:solidFill>
                <a:cs typeface="Courier New" pitchFamily="49" charset="0"/>
              </a:rPr>
              <a:t>   } </a:t>
            </a:r>
            <a:r>
              <a:rPr lang="en-US" altLang="el-GR" sz="2400" dirty="0">
                <a:solidFill>
                  <a:schemeClr val="accent5">
                    <a:lumMod val="75000"/>
                  </a:schemeClr>
                </a:solidFill>
                <a:cs typeface="Courier New" pitchFamily="49" charset="0"/>
              </a:rPr>
              <a:t>// end method Main</a:t>
            </a:r>
            <a:endParaRPr lang="en-US" altLang="el-GR" sz="24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41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42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end class </a:t>
            </a:r>
            <a:r>
              <a:rPr lang="en-US" altLang="el-GR" sz="2000" dirty="0" smtClean="0">
                <a:solidFill>
                  <a:schemeClr val="accent5">
                    <a:lumMod val="75000"/>
                  </a:schemeClr>
                </a:solidFill>
                <a:cs typeface="Courier New" pitchFamily="49" charset="0"/>
              </a:rPr>
              <a:t>Comparison</a:t>
            </a:r>
            <a:endParaRPr lang="en-US" altLang="el-GR" sz="2000" dirty="0">
              <a:solidFill>
                <a:schemeClr val="accent5">
                  <a:lumMod val="75000"/>
                </a:schemeClr>
              </a:solidFill>
              <a:cs typeface="Times New Roman" pitchFamily="18" charset="0"/>
            </a:endParaRPr>
          </a:p>
        </p:txBody>
      </p:sp>
      <p:sp>
        <p:nvSpPr>
          <p:cNvPr id="12" name="Text Box 17" descr="."/>
          <p:cNvSpPr txBox="1">
            <a:spLocks noChangeArrowheads="1"/>
          </p:cNvSpPr>
          <p:nvPr>
            <p:custDataLst>
              <p:tags r:id="rId4"/>
            </p:custDataLst>
          </p:nvPr>
        </p:nvSpPr>
        <p:spPr bwMode="auto">
          <a:xfrm>
            <a:off x="5724128" y="1052736"/>
            <a:ext cx="3124200"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If number1 is greater than number2 this line will be preformed</a:t>
            </a:r>
          </a:p>
        </p:txBody>
      </p:sp>
      <p:sp>
        <p:nvSpPr>
          <p:cNvPr id="13" name="Line 18" descr="."/>
          <p:cNvSpPr>
            <a:spLocks noChangeShapeType="1"/>
          </p:cNvSpPr>
          <p:nvPr/>
        </p:nvSpPr>
        <p:spPr bwMode="auto">
          <a:xfrm rot="4500000">
            <a:off x="5013050" y="1278170"/>
            <a:ext cx="413820" cy="11547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11" descr="."/>
          <p:cNvSpPr txBox="1">
            <a:spLocks noChangeArrowheads="1"/>
          </p:cNvSpPr>
          <p:nvPr>
            <p:custDataLst>
              <p:tags r:id="rId5"/>
            </p:custDataLst>
          </p:nvPr>
        </p:nvSpPr>
        <p:spPr bwMode="auto">
          <a:xfrm>
            <a:off x="4739280" y="4579832"/>
            <a:ext cx="2183904" cy="163121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Lastly if number1 is greater than or equal to number2 then this code will be executed</a:t>
            </a:r>
          </a:p>
        </p:txBody>
      </p:sp>
      <p:sp>
        <p:nvSpPr>
          <p:cNvPr id="15" name="Line 12" descr="."/>
          <p:cNvSpPr>
            <a:spLocks noChangeShapeType="1"/>
          </p:cNvSpPr>
          <p:nvPr/>
        </p:nvSpPr>
        <p:spPr bwMode="auto">
          <a:xfrm flipH="1" flipV="1">
            <a:off x="4739279" y="4115544"/>
            <a:ext cx="1068178" cy="464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Text Box 8" descr="."/>
          <p:cNvSpPr txBox="1">
            <a:spLocks noChangeArrowheads="1"/>
          </p:cNvSpPr>
          <p:nvPr>
            <p:custDataLst>
              <p:tags r:id="rId6"/>
            </p:custDataLst>
          </p:nvPr>
        </p:nvSpPr>
        <p:spPr bwMode="auto">
          <a:xfrm>
            <a:off x="6899126" y="2501235"/>
            <a:ext cx="1800200" cy="1938992"/>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If number1 is less than or equal to number2 then this code will be used</a:t>
            </a:r>
          </a:p>
        </p:txBody>
      </p:sp>
      <p:sp>
        <p:nvSpPr>
          <p:cNvPr id="17" name="Line 9" descr="."/>
          <p:cNvSpPr>
            <a:spLocks noChangeShapeType="1"/>
          </p:cNvSpPr>
          <p:nvPr/>
        </p:nvSpPr>
        <p:spPr bwMode="auto">
          <a:xfrm rot="18900000" flipH="1" flipV="1">
            <a:off x="5077613" y="2597218"/>
            <a:ext cx="1459692" cy="16280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custDataLst>
              <p:tags r:id="rId2"/>
            </p:custDataLst>
          </p:nvPr>
        </p:nvSpPr>
        <p:spPr>
          <a:xfrm>
            <a:off x="457200" y="-243408"/>
            <a:ext cx="8229600" cy="1296144"/>
          </a:xfrm>
        </p:spPr>
        <p:txBody>
          <a:bodyPr>
            <a:noAutofit/>
          </a:bodyPr>
          <a:lstStyle/>
          <a:p>
            <a:r>
              <a:rPr lang="el-GR" altLang="el-GR" sz="4000" u="sng" dirty="0" smtClean="0">
                <a:solidFill>
                  <a:schemeClr val="tx2"/>
                </a:solidFill>
              </a:rPr>
              <a:t>…… (4 από 4)</a:t>
            </a:r>
            <a:endParaRPr lang="en-US" altLang="el-GR" sz="4000" u="sng" dirty="0">
              <a:solidFill>
                <a:schemeClr val="tx2"/>
              </a:solidFill>
              <a:latin typeface="+mn-lt"/>
            </a:endParaRPr>
          </a:p>
        </p:txBody>
      </p:sp>
      <p:sp>
        <p:nvSpPr>
          <p:cNvPr id="12" name="Rectangle 4" descr="program output."/>
          <p:cNvSpPr>
            <a:spLocks noChangeArrowheads="1"/>
          </p:cNvSpPr>
          <p:nvPr>
            <p:custDataLst>
              <p:tags r:id="rId3"/>
            </p:custDataLst>
          </p:nvPr>
        </p:nvSpPr>
        <p:spPr bwMode="auto">
          <a:xfrm>
            <a:off x="1162309" y="764704"/>
            <a:ext cx="6934200" cy="1584176"/>
          </a:xfrm>
          <a:prstGeom prst="rect">
            <a:avLst/>
          </a:prstGeom>
          <a:solidFill>
            <a:schemeClr val="bg1">
              <a:lumMod val="85000"/>
            </a:schemeClr>
          </a:solidFill>
          <a:ln>
            <a:noFill/>
          </a:ln>
        </p:spPr>
        <p:txBody>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r>
              <a:rPr lang="en-US" altLang="el-GR" sz="2000" b="1" dirty="0">
                <a:solidFill>
                  <a:srgbClr val="000000"/>
                </a:solidFill>
                <a:latin typeface="+mn-lt"/>
                <a:cs typeface="Courier New" pitchFamily="49" charset="0"/>
              </a:rPr>
              <a:t>Please enter first integer: </a:t>
            </a:r>
            <a:r>
              <a:rPr lang="en-US" altLang="el-GR" sz="2000" b="1" dirty="0" smtClean="0">
                <a:solidFill>
                  <a:srgbClr val="000000"/>
                </a:solidFill>
                <a:latin typeface="+mn-lt"/>
                <a:cs typeface="Courier New" pitchFamily="49" charset="0"/>
              </a:rPr>
              <a:t>2000</a:t>
            </a:r>
            <a:endParaRPr lang="en-US" altLang="el-GR" sz="2000" b="1" dirty="0">
              <a:solidFill>
                <a:srgbClr val="000000"/>
              </a:solidFill>
              <a:latin typeface="+mn-lt"/>
              <a:cs typeface="Times New Roman" pitchFamily="18" charset="0"/>
            </a:endParaRPr>
          </a:p>
          <a:p>
            <a:pPr algn="l" eaLnBrk="1" hangingPunct="1"/>
            <a:r>
              <a:rPr lang="en-US" altLang="el-GR" sz="2000" b="1" dirty="0">
                <a:solidFill>
                  <a:srgbClr val="000000"/>
                </a:solidFill>
                <a:latin typeface="+mn-lt"/>
                <a:cs typeface="Courier New" pitchFamily="49" charset="0"/>
              </a:rPr>
              <a:t>Please enter second integer: 1000</a:t>
            </a:r>
            <a:endParaRPr lang="en-US" altLang="el-GR" sz="2000" b="1" dirty="0">
              <a:solidFill>
                <a:srgbClr val="000000"/>
              </a:solidFill>
              <a:latin typeface="+mn-lt"/>
              <a:cs typeface="Times New Roman" pitchFamily="18" charset="0"/>
            </a:endParaRPr>
          </a:p>
          <a:p>
            <a:pPr algn="l" eaLnBrk="1" hangingPunct="1"/>
            <a:r>
              <a:rPr lang="en-US" altLang="el-GR" sz="2000" b="1" dirty="0">
                <a:solidFill>
                  <a:srgbClr val="000000"/>
                </a:solidFill>
                <a:latin typeface="+mn-lt"/>
                <a:cs typeface="Courier New" pitchFamily="49" charset="0"/>
              </a:rPr>
              <a:t>2000 != 1000</a:t>
            </a:r>
            <a:endParaRPr lang="en-US" altLang="el-GR" sz="2000" b="1" dirty="0">
              <a:solidFill>
                <a:srgbClr val="000000"/>
              </a:solidFill>
              <a:latin typeface="+mn-lt"/>
              <a:cs typeface="Times New Roman" pitchFamily="18" charset="0"/>
            </a:endParaRPr>
          </a:p>
          <a:p>
            <a:pPr algn="l" eaLnBrk="1" hangingPunct="1"/>
            <a:r>
              <a:rPr lang="en-US" altLang="el-GR" sz="2000" b="1" dirty="0">
                <a:solidFill>
                  <a:srgbClr val="000000"/>
                </a:solidFill>
                <a:latin typeface="+mn-lt"/>
                <a:cs typeface="Courier New" pitchFamily="49" charset="0"/>
              </a:rPr>
              <a:t>2000 &gt; 1000</a:t>
            </a:r>
            <a:endParaRPr lang="en-US" altLang="el-GR" sz="2000" b="1" dirty="0">
              <a:solidFill>
                <a:srgbClr val="000000"/>
              </a:solidFill>
              <a:latin typeface="+mn-lt"/>
              <a:cs typeface="Times New Roman" pitchFamily="18" charset="0"/>
            </a:endParaRPr>
          </a:p>
          <a:p>
            <a:pPr algn="l" eaLnBrk="1" hangingPunct="1"/>
            <a:r>
              <a:rPr lang="en-US" altLang="el-GR" sz="2000" b="1" dirty="0">
                <a:solidFill>
                  <a:srgbClr val="000000"/>
                </a:solidFill>
                <a:latin typeface="+mn-lt"/>
                <a:cs typeface="Times New Roman" pitchFamily="18" charset="0"/>
              </a:rPr>
              <a:t>2000 &gt;= 1000</a:t>
            </a:r>
          </a:p>
        </p:txBody>
      </p:sp>
      <p:sp>
        <p:nvSpPr>
          <p:cNvPr id="13" name="Rectangle 5" descr="."/>
          <p:cNvSpPr>
            <a:spLocks noChangeArrowheads="1"/>
          </p:cNvSpPr>
          <p:nvPr>
            <p:custDataLst>
              <p:tags r:id="rId4"/>
            </p:custDataLst>
          </p:nvPr>
        </p:nvSpPr>
        <p:spPr bwMode="auto">
          <a:xfrm>
            <a:off x="1159134" y="2420888"/>
            <a:ext cx="6934200" cy="1938992"/>
          </a:xfrm>
          <a:prstGeom prst="rect">
            <a:avLst/>
          </a:prstGeom>
          <a:solidFill>
            <a:schemeClr val="bg1">
              <a:lumMod val="85000"/>
            </a:schemeClr>
          </a:solidFill>
          <a:ln>
            <a:noFill/>
          </a:ln>
        </p:spPr>
        <p:txBody>
          <a:bodyPr>
            <a:spAutoFit/>
          </a:bodyPr>
          <a:lstStyle>
            <a:lvl1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1pPr>
            <a:lvl2pPr marL="742950" indent="-28575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2pPr>
            <a:lvl3pPr marL="11430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3pPr>
            <a:lvl4pPr marL="16002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4pPr>
            <a:lvl5pPr marL="20574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5pPr>
            <a:lvl6pPr marL="25146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6pPr>
            <a:lvl7pPr marL="29718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7pPr>
            <a:lvl8pPr marL="34290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8pPr>
            <a:lvl9pPr marL="38862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9pPr>
          </a:lstStyle>
          <a:p>
            <a:pPr algn="l" eaLnBrk="1" hangingPunct="1"/>
            <a:r>
              <a:rPr lang="en-US" altLang="el-GR" sz="2000" b="1" dirty="0">
                <a:solidFill>
                  <a:srgbClr val="000000"/>
                </a:solidFill>
                <a:latin typeface="+mn-lt"/>
                <a:cs typeface="Courier New" pitchFamily="49" charset="0"/>
              </a:rPr>
              <a:t>Please enter first integer: 1000</a:t>
            </a:r>
            <a:endParaRPr lang="en-US" altLang="el-GR" sz="2000" b="1" dirty="0">
              <a:solidFill>
                <a:srgbClr val="000000"/>
              </a:solidFill>
              <a:latin typeface="+mn-lt"/>
              <a:cs typeface="Times New Roman" pitchFamily="18" charset="0"/>
            </a:endParaRPr>
          </a:p>
          <a:p>
            <a:pPr algn="l"/>
            <a:r>
              <a:rPr lang="en-US" altLang="el-GR" sz="2000" b="1" dirty="0">
                <a:latin typeface="+mn-lt"/>
                <a:cs typeface="Times New Roman" pitchFamily="18" charset="0"/>
              </a:rPr>
              <a:t> </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Please enter second integer: 2000</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1000 != 2000</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1000 &lt; 2000</a:t>
            </a:r>
            <a:endParaRPr lang="en-US" altLang="el-GR" sz="2000" b="1" dirty="0">
              <a:solidFill>
                <a:srgbClr val="000000"/>
              </a:solidFill>
              <a:latin typeface="+mn-lt"/>
              <a:cs typeface="Times New Roman" pitchFamily="18" charset="0"/>
            </a:endParaRPr>
          </a:p>
          <a:p>
            <a:pPr algn="l"/>
            <a:r>
              <a:rPr lang="en-US" altLang="el-GR" sz="2000" b="1" dirty="0">
                <a:latin typeface="+mn-lt"/>
                <a:cs typeface="Courier New" pitchFamily="49" charset="0"/>
              </a:rPr>
              <a:t>1000 &lt;= 2000</a:t>
            </a:r>
            <a:endParaRPr lang="en-US" altLang="el-GR" sz="2000" b="1" dirty="0">
              <a:latin typeface="+mn-lt"/>
            </a:endParaRPr>
          </a:p>
        </p:txBody>
      </p:sp>
      <p:sp>
        <p:nvSpPr>
          <p:cNvPr id="14" name="Rectangle 6" descr="."/>
          <p:cNvSpPr>
            <a:spLocks noChangeArrowheads="1"/>
          </p:cNvSpPr>
          <p:nvPr>
            <p:custDataLst>
              <p:tags r:id="rId5"/>
            </p:custDataLst>
          </p:nvPr>
        </p:nvSpPr>
        <p:spPr bwMode="auto">
          <a:xfrm>
            <a:off x="1159134" y="4437112"/>
            <a:ext cx="6937375" cy="1938992"/>
          </a:xfrm>
          <a:prstGeom prst="rect">
            <a:avLst/>
          </a:prstGeom>
          <a:solidFill>
            <a:schemeClr val="bg1">
              <a:lumMod val="85000"/>
            </a:schemeClr>
          </a:solidFill>
          <a:ln>
            <a:noFill/>
          </a:ln>
        </p:spPr>
        <p:txBody>
          <a:bodyPr>
            <a:spAutoFit/>
          </a:bodyPr>
          <a:lstStyle>
            <a:lvl1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1pPr>
            <a:lvl2pPr marL="742950" indent="-28575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2pPr>
            <a:lvl3pPr marL="11430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3pPr>
            <a:lvl4pPr marL="16002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4pPr>
            <a:lvl5pPr marL="20574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5pPr>
            <a:lvl6pPr marL="25146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6pPr>
            <a:lvl7pPr marL="29718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7pPr>
            <a:lvl8pPr marL="34290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8pPr>
            <a:lvl9pPr marL="38862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9pPr>
          </a:lstStyle>
          <a:p>
            <a:pPr algn="l" eaLnBrk="1" hangingPunct="1"/>
            <a:r>
              <a:rPr lang="en-US" altLang="el-GR" sz="2000" b="1" dirty="0">
                <a:solidFill>
                  <a:srgbClr val="000000"/>
                </a:solidFill>
                <a:latin typeface="+mn-lt"/>
                <a:cs typeface="Courier New" pitchFamily="49" charset="0"/>
              </a:rPr>
              <a:t>Please enter first integer: 1000</a:t>
            </a:r>
            <a:endParaRPr lang="en-US" altLang="el-GR" sz="2000" b="1" dirty="0">
              <a:solidFill>
                <a:srgbClr val="000000"/>
              </a:solidFill>
              <a:latin typeface="+mn-lt"/>
              <a:cs typeface="Times New Roman" pitchFamily="18" charset="0"/>
            </a:endParaRPr>
          </a:p>
          <a:p>
            <a:pPr algn="l"/>
            <a:r>
              <a:rPr lang="en-US" altLang="el-GR" sz="2000" b="1" dirty="0">
                <a:latin typeface="+mn-lt"/>
                <a:cs typeface="Times New Roman" pitchFamily="18" charset="0"/>
              </a:rPr>
              <a:t> </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Please enter second integer: 1000</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1000 == 1000</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1000 &lt;= 1000</a:t>
            </a:r>
            <a:endParaRPr lang="en-US" altLang="el-GR" sz="2000" b="1" dirty="0">
              <a:solidFill>
                <a:srgbClr val="000000"/>
              </a:solidFill>
              <a:latin typeface="+mn-lt"/>
              <a:cs typeface="Times New Roman" pitchFamily="18" charset="0"/>
            </a:endParaRPr>
          </a:p>
          <a:p>
            <a:pPr algn="l"/>
            <a:r>
              <a:rPr lang="en-US" altLang="el-GR" sz="2000" b="1" dirty="0">
                <a:latin typeface="+mn-lt"/>
                <a:cs typeface="Courier New" pitchFamily="49" charset="0"/>
              </a:rPr>
              <a:t>1000 &gt;= 1000</a:t>
            </a:r>
            <a:endParaRPr lang="en-US" altLang="el-GR" sz="2000" b="1" dirty="0">
              <a:latin typeface="+mn-lt"/>
            </a:endParaRPr>
          </a:p>
        </p:txBody>
      </p:sp>
      <p:sp>
        <p:nvSpPr>
          <p:cNvPr id="4" name="Ορθογώνιο 3" descr="."/>
          <p:cNvSpPr/>
          <p:nvPr>
            <p:custDataLst>
              <p:tags r:id="rId6"/>
            </p:custDataLst>
          </p:nvPr>
        </p:nvSpPr>
        <p:spPr>
          <a:xfrm>
            <a:off x="5891133" y="808638"/>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u="sng" dirty="0">
                <a:solidFill>
                  <a:schemeClr val="tx2"/>
                </a:solidFill>
              </a:rPr>
              <a:t>Σύγκριση Χαρακτήρων</a:t>
            </a:r>
            <a:endParaRPr lang="el-GR" u="sng" dirty="0">
              <a:solidFill>
                <a:schemeClr val="tx2"/>
              </a:solidFill>
              <a:latin typeface="+mn-lt"/>
            </a:endParaRPr>
          </a:p>
        </p:txBody>
      </p:sp>
      <p:sp>
        <p:nvSpPr>
          <p:cNvPr id="6" name="Rectangle 3"/>
          <p:cNvSpPr txBox="1">
            <a:spLocks noChangeArrowheads="1"/>
          </p:cNvSpPr>
          <p:nvPr/>
        </p:nvSpPr>
        <p:spPr>
          <a:xfrm>
            <a:off x="533400" y="1340768"/>
            <a:ext cx="7772400" cy="26670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Μπορούμε επίσης να χρησιμοποιήσουμε τους σχεσιακούς τελεστές σε δεδομένα χαρακτήρων,</a:t>
            </a:r>
          </a:p>
          <a:p>
            <a:pPr>
              <a:buFont typeface="Wingdings" panose="05000000000000000000" pitchFamily="2" charset="2"/>
              <a:buChar char="q"/>
            </a:pPr>
            <a:r>
              <a:rPr lang="el-GR" altLang="el-GR" sz="2400" dirty="0" smtClean="0"/>
              <a:t>Τα αποτελέσματα βασίζονται στο σύνολο χαρακτήρων </a:t>
            </a:r>
            <a:r>
              <a:rPr lang="en-US" altLang="el-GR" sz="2400" dirty="0" smtClean="0"/>
              <a:t>Unicode</a:t>
            </a:r>
            <a:r>
              <a:rPr lang="el-GR" altLang="el-GR" sz="2400" dirty="0" smtClean="0"/>
              <a:t>,</a:t>
            </a:r>
            <a:endParaRPr lang="en-US" altLang="el-GR" sz="2400" dirty="0" smtClean="0"/>
          </a:p>
          <a:p>
            <a:pPr>
              <a:buFont typeface="Wingdings" panose="05000000000000000000" pitchFamily="2" charset="2"/>
              <a:buChar char="q"/>
            </a:pPr>
            <a:r>
              <a:rPr lang="el-GR" altLang="el-GR" sz="2400" dirty="0" smtClean="0"/>
              <a:t>Η επόμενη συνθήκη είναι </a:t>
            </a:r>
            <a:r>
              <a:rPr lang="en-US" altLang="el-GR" sz="2400" dirty="0" smtClean="0"/>
              <a:t>true</a:t>
            </a:r>
            <a:r>
              <a:rPr lang="el-GR" altLang="el-GR" sz="2400" dirty="0" smtClean="0"/>
              <a:t> διότι ο χαρακτήρας '+' είναι πιο μπροστά από τον χαρακτήρα '</a:t>
            </a:r>
            <a:r>
              <a:rPr lang="en-US" altLang="el-GR" sz="2400" dirty="0" smtClean="0"/>
              <a:t>J</a:t>
            </a:r>
            <a:r>
              <a:rPr lang="el-GR" altLang="el-GR" sz="2400" dirty="0" smtClean="0"/>
              <a:t>' στο </a:t>
            </a:r>
            <a:r>
              <a:rPr lang="en-US" altLang="el-GR" sz="2400" dirty="0" smtClean="0"/>
              <a:t>Unicode</a:t>
            </a:r>
            <a:r>
              <a:rPr lang="el-GR" altLang="el-GR" sz="2400" dirty="0" smtClean="0"/>
              <a:t>:</a:t>
            </a:r>
          </a:p>
        </p:txBody>
      </p:sp>
      <p:sp>
        <p:nvSpPr>
          <p:cNvPr id="7" name="Text Box 4" descr="if + μικρότερο του  J,&#10;   Console τελεία Write Line,+ is less than J.&#10;"/>
          <p:cNvSpPr txBox="1">
            <a:spLocks noChangeArrowheads="1"/>
          </p:cNvSpPr>
          <p:nvPr>
            <p:custDataLst>
              <p:tags r:id="rId3"/>
            </p:custDataLst>
          </p:nvPr>
        </p:nvSpPr>
        <p:spPr bwMode="auto">
          <a:xfrm>
            <a:off x="1263650" y="4217388"/>
            <a:ext cx="42453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latin typeface="+mn-lt"/>
              </a:rPr>
              <a:t>if ('+' &lt; 'J')</a:t>
            </a:r>
          </a:p>
          <a:p>
            <a:pPr algn="l"/>
            <a:r>
              <a:rPr lang="en-US" altLang="el-GR" sz="2000" b="1" dirty="0">
                <a:latin typeface="+mn-lt"/>
              </a:rPr>
              <a:t>   </a:t>
            </a:r>
            <a:r>
              <a:rPr lang="en-US" altLang="el-GR" sz="2000" b="1" dirty="0" err="1">
                <a:latin typeface="+mn-lt"/>
              </a:rPr>
              <a:t>Console.WriteLine</a:t>
            </a:r>
            <a:r>
              <a:rPr lang="en-US" altLang="el-GR" sz="2000" b="1" dirty="0">
                <a:latin typeface="+mn-lt"/>
              </a:rPr>
              <a:t>("+ is less than J");</a:t>
            </a:r>
            <a:endParaRPr lang="en-US" altLang="el-GR" sz="2400" dirty="0">
              <a:latin typeface="+mn-lt"/>
            </a:endParaRPr>
          </a:p>
        </p:txBody>
      </p:sp>
      <p:sp>
        <p:nvSpPr>
          <p:cNvPr id="8" name="Rectangle 5"/>
          <p:cNvSpPr>
            <a:spLocks noChangeArrowheads="1"/>
          </p:cNvSpPr>
          <p:nvPr/>
        </p:nvSpPr>
        <p:spPr bwMode="auto">
          <a:xfrm>
            <a:off x="533400" y="5226968"/>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tx1"/>
              </a:buClr>
              <a:buSzPct val="85000"/>
              <a:buFont typeface="ZapfDingbats" pitchFamily="82" charset="2"/>
              <a:buChar char="r"/>
            </a:pPr>
            <a:r>
              <a:rPr lang="el-GR" altLang="el-GR" sz="2400" dirty="0" smtClean="0">
                <a:latin typeface="+mn-lt"/>
              </a:rPr>
              <a:t>Τα κεφαλαία του αλφάβητου (</a:t>
            </a:r>
            <a:r>
              <a:rPr lang="en-US" altLang="el-GR" sz="2400" dirty="0" smtClean="0">
                <a:latin typeface="+mn-lt"/>
              </a:rPr>
              <a:t>A-Z</a:t>
            </a:r>
            <a:r>
              <a:rPr lang="el-GR" altLang="el-GR" sz="2400" dirty="0" smtClean="0">
                <a:latin typeface="+mn-lt"/>
              </a:rPr>
              <a:t>) και τα πεζά (</a:t>
            </a:r>
            <a:r>
              <a:rPr lang="en-US" altLang="el-GR" sz="2400" dirty="0" smtClean="0">
                <a:latin typeface="+mn-lt"/>
              </a:rPr>
              <a:t>a-z</a:t>
            </a:r>
            <a:r>
              <a:rPr lang="el-GR" altLang="el-GR" sz="2400" dirty="0" smtClean="0">
                <a:latin typeface="+mn-lt"/>
              </a:rPr>
              <a:t>) εμφανίζονται σε σειρά στο σύνολο </a:t>
            </a:r>
            <a:r>
              <a:rPr lang="en-US" altLang="el-GR" sz="2400" dirty="0" smtClean="0">
                <a:latin typeface="+mn-lt"/>
              </a:rPr>
              <a:t>Unicode</a:t>
            </a:r>
            <a:r>
              <a:rPr lang="el-GR" altLang="el-GR" sz="2400" dirty="0" smtClean="0">
                <a:latin typeface="+mn-lt"/>
              </a:rPr>
              <a:t>.</a:t>
            </a:r>
            <a:endParaRPr lang="en-US" altLang="el-GR" sz="2400" dirty="0">
              <a:latin typeface="+mn-lt"/>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normAutofit fontScale="90000"/>
          </a:bodyPr>
          <a:lstStyle/>
          <a:p>
            <a:r>
              <a:rPr lang="el-GR" altLang="el-GR" u="sng" dirty="0" smtClean="0">
                <a:solidFill>
                  <a:schemeClr val="tx2"/>
                </a:solidFill>
              </a:rPr>
              <a:t>Πιο πολύπλοκες εκφράσεις τύπου </a:t>
            </a:r>
            <a:r>
              <a:rPr lang="en-US" altLang="el-GR" u="sng" dirty="0" smtClean="0">
                <a:solidFill>
                  <a:schemeClr val="tx2"/>
                </a:solidFill>
              </a:rPr>
              <a:t>Boolean</a:t>
            </a:r>
            <a:r>
              <a:rPr lang="el-GR" altLang="el-GR" u="sng" dirty="0" smtClean="0">
                <a:solidFill>
                  <a:schemeClr val="tx2"/>
                </a:solidFill>
              </a:rPr>
              <a:t> και Λογικοί Τελεστές</a:t>
            </a:r>
            <a:endParaRPr lang="el-GR" u="sng" dirty="0">
              <a:solidFill>
                <a:schemeClr val="tx2"/>
              </a:solidFill>
            </a:endParaRPr>
          </a:p>
        </p:txBody>
      </p:sp>
      <p:sp>
        <p:nvSpPr>
          <p:cNvPr id="6" name="Rectangle 3" descr="Οι Boolean εκφράσεις μπορούν να χρησιμοποιούν είτε λογικούς (logical ) είτε σχεσιακούς  (conditional ) τελεστές:&#10;!  Logical NOT,&#10;&amp;  Logical AND,&#10;|  Logical OR,&#10;^  Logical exclusive OR (XOR),&#10;&amp;&amp;  Conditional AND,&#10;||  Conditional OR.&#10;&#10;Όλοι παίρνουν λογικά operands και παράγουν λογικά αποτελέσματα&#10;"/>
          <p:cNvSpPr txBox="1">
            <a:spLocks noChangeArrowheads="1"/>
          </p:cNvSpPr>
          <p:nvPr/>
        </p:nvSpPr>
        <p:spPr>
          <a:xfrm>
            <a:off x="533400" y="1375792"/>
            <a:ext cx="8153400" cy="5105400"/>
          </a:xfrm>
          <a:prstGeom prst="rect">
            <a:avLst/>
          </a:prstGeom>
          <a:noFill/>
        </p:spPr>
        <p:txBody>
          <a:bodyPr vert="horz" lIns="92075" tIns="46038" rIns="92075" bIns="46038"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Οι </a:t>
            </a:r>
            <a:r>
              <a:rPr lang="en-US" altLang="el-GR" sz="2400" dirty="0" smtClean="0"/>
              <a:t>Boolean </a:t>
            </a:r>
            <a:r>
              <a:rPr lang="el-GR" altLang="el-GR" sz="2400" dirty="0" smtClean="0"/>
              <a:t>εκφράσεις μπορούν να χρησιμοποιούν είτε λογικούς</a:t>
            </a:r>
            <a:r>
              <a:rPr lang="en-US" altLang="el-GR" sz="2400" dirty="0" smtClean="0"/>
              <a:t> </a:t>
            </a:r>
            <a:r>
              <a:rPr lang="el-GR" altLang="el-GR" sz="2400" dirty="0" smtClean="0"/>
              <a:t>(</a:t>
            </a:r>
            <a:r>
              <a:rPr lang="en-US" altLang="el-GR" sz="2400" i="1" dirty="0" smtClean="0">
                <a:solidFill>
                  <a:schemeClr val="accent4"/>
                </a:solidFill>
              </a:rPr>
              <a:t>logical</a:t>
            </a:r>
            <a:r>
              <a:rPr lang="en-US" altLang="el-GR" sz="2400" i="1" dirty="0" smtClean="0">
                <a:solidFill>
                  <a:srgbClr val="FF3300"/>
                </a:solidFill>
              </a:rPr>
              <a:t> </a:t>
            </a:r>
            <a:r>
              <a:rPr lang="el-GR" altLang="el-GR" sz="2400" dirty="0" smtClean="0"/>
              <a:t>) είτε σχεσιακούς  (</a:t>
            </a:r>
            <a:r>
              <a:rPr lang="en-US" altLang="el-GR" sz="2400" i="1" dirty="0" smtClean="0">
                <a:solidFill>
                  <a:schemeClr val="accent4"/>
                </a:solidFill>
              </a:rPr>
              <a:t>conditional </a:t>
            </a:r>
            <a:r>
              <a:rPr lang="el-GR" altLang="el-GR" sz="2400" dirty="0" smtClean="0"/>
              <a:t>) τελεστές</a:t>
            </a:r>
            <a:r>
              <a:rPr lang="en-US" altLang="el-GR" sz="2400" dirty="0" smtClean="0"/>
              <a:t>:</a:t>
            </a:r>
          </a:p>
          <a:p>
            <a:pPr lvl="1">
              <a:buFont typeface="ZapfDingbats" pitchFamily="82" charset="2"/>
              <a:buNone/>
            </a:pPr>
            <a:r>
              <a:rPr lang="en-US" altLang="el-GR" sz="2400" dirty="0" smtClean="0"/>
              <a:t>			!		Logical NOT</a:t>
            </a:r>
          </a:p>
          <a:p>
            <a:pPr lvl="1">
              <a:buFont typeface="ZapfDingbats" pitchFamily="82" charset="2"/>
              <a:buNone/>
            </a:pPr>
            <a:r>
              <a:rPr lang="en-US" altLang="el-GR" sz="2400" dirty="0" smtClean="0"/>
              <a:t>			&amp;		Logical AND</a:t>
            </a:r>
          </a:p>
          <a:p>
            <a:pPr lvl="1">
              <a:buFont typeface="ZapfDingbats" pitchFamily="82" charset="2"/>
              <a:buNone/>
            </a:pPr>
            <a:r>
              <a:rPr lang="en-US" altLang="el-GR" sz="2400" dirty="0" smtClean="0"/>
              <a:t>			|		Logical OR</a:t>
            </a:r>
          </a:p>
          <a:p>
            <a:pPr lvl="1">
              <a:buFont typeface="ZapfDingbats" pitchFamily="82" charset="2"/>
              <a:buNone/>
            </a:pPr>
            <a:r>
              <a:rPr lang="en-US" altLang="el-GR" sz="2400" dirty="0" smtClean="0"/>
              <a:t>			^		Logical exclusive OR (XOR)</a:t>
            </a:r>
          </a:p>
          <a:p>
            <a:pPr lvl="1">
              <a:buFont typeface="ZapfDingbats" pitchFamily="82" charset="2"/>
              <a:buNone/>
            </a:pPr>
            <a:r>
              <a:rPr lang="en-US" altLang="el-GR" sz="2400" dirty="0" smtClean="0"/>
              <a:t>       &amp;&amp;		Conditional AND</a:t>
            </a:r>
            <a:br>
              <a:rPr lang="en-US" altLang="el-GR" sz="2400" dirty="0" smtClean="0"/>
            </a:br>
            <a:r>
              <a:rPr lang="en-US" altLang="el-GR" sz="2400" dirty="0" smtClean="0"/>
              <a:t>          ||		Conditional OR</a:t>
            </a:r>
            <a:br>
              <a:rPr lang="en-US" altLang="el-GR" sz="2400" dirty="0" smtClean="0"/>
            </a:br>
            <a:endParaRPr lang="en-US" altLang="el-GR" sz="2400" dirty="0" smtClean="0"/>
          </a:p>
          <a:p>
            <a:pPr>
              <a:buFont typeface="Wingdings" panose="05000000000000000000" pitchFamily="2" charset="2"/>
              <a:buChar char="q"/>
            </a:pPr>
            <a:r>
              <a:rPr lang="el-GR" altLang="el-GR" sz="2400" dirty="0" smtClean="0"/>
              <a:t>Όλοι παίρνουν λογικά </a:t>
            </a:r>
            <a:r>
              <a:rPr lang="en-US" altLang="el-GR" sz="2400" dirty="0" smtClean="0"/>
              <a:t>operands </a:t>
            </a:r>
            <a:r>
              <a:rPr lang="el-GR" altLang="el-GR" sz="2400" dirty="0" smtClean="0"/>
              <a:t>και παράγουν λογικά αποτελέσματα</a:t>
            </a:r>
            <a:endParaRPr lang="en-US"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normAutofit fontScale="90000"/>
          </a:bodyPr>
          <a:lstStyle/>
          <a:p>
            <a:r>
              <a:rPr lang="el-GR" altLang="el-GR" u="sng" dirty="0">
                <a:solidFill>
                  <a:schemeClr val="tx2"/>
                </a:solidFill>
              </a:rPr>
              <a:t>Λογικοί και Σχεσιακοί </a:t>
            </a:r>
            <a:r>
              <a:rPr lang="el-GR" altLang="el-GR" u="sng" dirty="0" smtClean="0">
                <a:solidFill>
                  <a:schemeClr val="tx2"/>
                </a:solidFill>
              </a:rPr>
              <a:t>Τελεστές (1 από 2)</a:t>
            </a:r>
            <a:endParaRPr lang="el-GR" u="sng" dirty="0">
              <a:solidFill>
                <a:schemeClr val="tx2"/>
              </a:solidFill>
            </a:endParaRPr>
          </a:p>
        </p:txBody>
      </p:sp>
      <p:graphicFrame>
        <p:nvGraphicFramePr>
          <p:cNvPr id="3" name="Αντικείμενο 2" descr="Πίνακας αλήθειας για τον Λογικό Τελεστή &amp;&amp;."/>
          <p:cNvGraphicFramePr>
            <a:graphicFrameLocks/>
          </p:cNvGraphicFramePr>
          <p:nvPr>
            <p:extLst>
              <p:ext uri="{D42A27DB-BD31-4B8C-83A1-F6EECF244321}">
                <p14:modId xmlns:p14="http://schemas.microsoft.com/office/powerpoint/2010/main" val="2391228751"/>
              </p:ext>
            </p:extLst>
          </p:nvPr>
        </p:nvGraphicFramePr>
        <p:xfrm>
          <a:off x="679450" y="1268760"/>
          <a:ext cx="7654925" cy="5087937"/>
        </p:xfrm>
        <a:graphic>
          <a:graphicData uri="http://schemas.openxmlformats.org/presentationml/2006/ole">
            <mc:AlternateContent xmlns:mc="http://schemas.openxmlformats.org/markup-compatibility/2006">
              <mc:Choice xmlns:v="urn:schemas-microsoft-com:vml" Requires="v">
                <p:oleObj spid="_x0000_s7228" name="Document" r:id="rId5" imgW="6106763" imgH="4060591" progId="Word.Document.8">
                  <p:embed/>
                </p:oleObj>
              </mc:Choice>
              <mc:Fallback>
                <p:oleObj name="Document" r:id="rId5" imgW="6106763" imgH="4060591"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50" y="1268760"/>
                        <a:ext cx="7654925" cy="508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Αντικείμενο 3" descr="Πίνακας αλήθειας για τον Λογικό Τελεστή ΙΙ"/>
          <p:cNvGraphicFramePr>
            <a:graphicFrameLocks/>
          </p:cNvGraphicFramePr>
          <p:nvPr>
            <p:extLst>
              <p:ext uri="{D42A27DB-BD31-4B8C-83A1-F6EECF244321}">
                <p14:modId xmlns:p14="http://schemas.microsoft.com/office/powerpoint/2010/main" val="3697253645"/>
              </p:ext>
            </p:extLst>
          </p:nvPr>
        </p:nvGraphicFramePr>
        <p:xfrm>
          <a:off x="679450" y="3573016"/>
          <a:ext cx="7678738" cy="5087937"/>
        </p:xfrm>
        <a:graphic>
          <a:graphicData uri="http://schemas.openxmlformats.org/presentationml/2006/ole">
            <mc:AlternateContent xmlns:mc="http://schemas.openxmlformats.org/markup-compatibility/2006">
              <mc:Choice xmlns:v="urn:schemas-microsoft-com:vml" Requires="v">
                <p:oleObj spid="_x0000_s7229" name="Document" r:id="rId7" imgW="6125485" imgH="4060591" progId="Word.Document.8">
                  <p:embed/>
                </p:oleObj>
              </mc:Choice>
              <mc:Fallback>
                <p:oleObj name="Document" r:id="rId7" imgW="6125485" imgH="4060591" progId="Word.Document.8">
                  <p:embed/>
                  <p:pic>
                    <p:nvPicPr>
                      <p:cNvPr id="0" name="Object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450" y="3573016"/>
                        <a:ext cx="7678738" cy="508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2"/>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3"/>
            </p:custDataLst>
          </p:nvPr>
        </p:nvSpPr>
        <p:spPr>
          <a:xfrm>
            <a:off x="457200" y="44624"/>
            <a:ext cx="8229600" cy="1296144"/>
          </a:xfrm>
        </p:spPr>
        <p:txBody>
          <a:bodyPr>
            <a:noAutofit/>
          </a:bodyPr>
          <a:lstStyle/>
          <a:p>
            <a:pPr marL="342900" indent="-342900">
              <a:spcBef>
                <a:spcPct val="20000"/>
              </a:spcBef>
              <a:defRPr/>
            </a:pPr>
            <a:r>
              <a:rPr lang="el-GR" altLang="el-GR" sz="4000" u="sng" dirty="0">
                <a:solidFill>
                  <a:schemeClr val="tx2"/>
                </a:solidFill>
              </a:rPr>
              <a:t>Λογικοί και Σχεσιακοί Τελεστές </a:t>
            </a:r>
            <a:r>
              <a:rPr lang="el-GR" altLang="el-GR" sz="4000" u="sng" dirty="0" smtClean="0">
                <a:solidFill>
                  <a:schemeClr val="tx2"/>
                </a:solidFill>
              </a:rPr>
              <a:t>(2 </a:t>
            </a:r>
            <a:r>
              <a:rPr lang="el-GR" altLang="el-GR" sz="4000" u="sng" dirty="0">
                <a:solidFill>
                  <a:schemeClr val="tx2"/>
                </a:solidFill>
              </a:rPr>
              <a:t>από 2)</a:t>
            </a:r>
            <a:endParaRPr lang="el-GR" sz="4000" u="sng" dirty="0">
              <a:solidFill>
                <a:schemeClr val="tx2"/>
              </a:solidFill>
              <a:latin typeface="+mn-lt"/>
            </a:endParaRPr>
          </a:p>
        </p:txBody>
      </p:sp>
      <p:graphicFrame>
        <p:nvGraphicFramePr>
          <p:cNvPr id="2" name="Αντικείμενο 1" descr="Πίνακας αλήθειας για το Exclusive Or."/>
          <p:cNvGraphicFramePr>
            <a:graphicFrameLocks/>
          </p:cNvGraphicFramePr>
          <p:nvPr>
            <p:extLst>
              <p:ext uri="{D42A27DB-BD31-4B8C-83A1-F6EECF244321}">
                <p14:modId xmlns:p14="http://schemas.microsoft.com/office/powerpoint/2010/main" val="2806697386"/>
              </p:ext>
            </p:extLst>
          </p:nvPr>
        </p:nvGraphicFramePr>
        <p:xfrm>
          <a:off x="679450" y="1645840"/>
          <a:ext cx="7515225" cy="4994275"/>
        </p:xfrm>
        <a:graphic>
          <a:graphicData uri="http://schemas.openxmlformats.org/presentationml/2006/ole">
            <mc:AlternateContent xmlns:mc="http://schemas.openxmlformats.org/markup-compatibility/2006">
              <mc:Choice xmlns:v="urn:schemas-microsoft-com:vml" Requires="v">
                <p:oleObj spid="_x0000_s4165" name="Document" r:id="rId6" imgW="6106763" imgH="4059151" progId="Word.Document.8">
                  <p:embed/>
                </p:oleObj>
              </mc:Choice>
              <mc:Fallback>
                <p:oleObj name="Document" r:id="rId6" imgW="6106763" imgH="4059151" progId="Word.Documen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50" y="1645840"/>
                        <a:ext cx="7515225" cy="499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Αντικείμενο 2" descr="Πίνακας αλήθειας για την άρνηση !."/>
          <p:cNvGraphicFramePr>
            <a:graphicFrameLocks/>
          </p:cNvGraphicFramePr>
          <p:nvPr>
            <p:extLst>
              <p:ext uri="{D42A27DB-BD31-4B8C-83A1-F6EECF244321}">
                <p14:modId xmlns:p14="http://schemas.microsoft.com/office/powerpoint/2010/main" val="512788256"/>
              </p:ext>
            </p:extLst>
          </p:nvPr>
        </p:nvGraphicFramePr>
        <p:xfrm>
          <a:off x="679450" y="3933056"/>
          <a:ext cx="7704138" cy="5119687"/>
        </p:xfrm>
        <a:graphic>
          <a:graphicData uri="http://schemas.openxmlformats.org/presentationml/2006/ole">
            <mc:AlternateContent xmlns:mc="http://schemas.openxmlformats.org/markup-compatibility/2006">
              <mc:Choice xmlns:v="urn:schemas-microsoft-com:vml" Requires="v">
                <p:oleObj spid="_x0000_s4166" name="Document" r:id="rId8" imgW="6095654" imgH="4066622" progId="Word.Document.8">
                  <p:embed/>
                </p:oleObj>
              </mc:Choice>
              <mc:Fallback>
                <p:oleObj name="Document" r:id="rId8" imgW="6095654" imgH="4066622" progId="Word.Document.8">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50" y="3933056"/>
                        <a:ext cx="7704138" cy="511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2"/>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…..(1 από 6)</a:t>
            </a:r>
            <a:endParaRPr lang="en-US" altLang="el-GR" sz="4000" u="sng" dirty="0">
              <a:solidFill>
                <a:schemeClr val="tx2"/>
              </a:solidFill>
              <a:latin typeface="+mn-lt"/>
            </a:endParaRPr>
          </a:p>
        </p:txBody>
      </p:sp>
      <p:sp>
        <p:nvSpPr>
          <p:cNvPr id="2" name="Ορθογώνιο 1" descr="// Fig. 5.20: Logical Operators τελεία cs,&#10;// Demonstrating the logical operators.&#10;using System,&#10;   &#10;class Logical Operators,&#10;άγκιστρο,&#10;// main entry point for application,&#10;static void Main, string[] args,&#10;άγκιστρο,&#10;&#10;(σχόλιο: Outputs a truth table for the conditional AND operator (&amp;&amp;)).&#10;// testing the conditional AND operator, &amp;&amp;,&#10;Console τελεία Write Line, Conditional AND &amp;&amp;, σύν,&#10; \ n false &amp;&amp; false άνω κάτω τελεία, σύν  false &amp;&amp; false, σύν,&#10; \ n false &amp;&amp; true άνω κάτω τελεία,   σύν  false &amp;&amp; true,  σύν,&#10; \ n true &amp;&amp; false άνω κάτω τελεία,  σύν  true &amp;&amp; false, σύν,&#10; \ n true &amp;&amp; true άνω κάτω τελεία,   σύν  true &amp;&amp; true, (σχόλιο: Only true if both inputs are true).&#10;   &#10;// testing the conditional OR operator (||),&#10;"/>
          <p:cNvSpPr/>
          <p:nvPr>
            <p:custDataLst>
              <p:tags r:id="rId3"/>
            </p:custDataLst>
          </p:nvPr>
        </p:nvSpPr>
        <p:spPr>
          <a:xfrm>
            <a:off x="467544" y="984785"/>
            <a:ext cx="8219256" cy="532453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Fig. 5.20: </a:t>
            </a:r>
            <a:r>
              <a:rPr lang="en-US" altLang="el-GR" sz="2000" dirty="0" err="1">
                <a:solidFill>
                  <a:schemeClr val="accent5">
                    <a:lumMod val="75000"/>
                  </a:schemeClr>
                </a:solidFill>
                <a:cs typeface="Courier New" pitchFamily="49" charset="0"/>
              </a:rPr>
              <a:t>LogicalOperators.cs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Demonstrating the logical operators.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r>
              <a:rPr lang="en-US" altLang="el-GR" sz="2000" dirty="0">
                <a:solidFill>
                  <a:srgbClr val="275AFF"/>
                </a:solidFill>
                <a:cs typeface="Courier New" pitchFamily="49" charset="0"/>
              </a:rPr>
              <a:t>using</a:t>
            </a:r>
            <a:r>
              <a:rPr lang="en-US" altLang="el-GR" sz="2000" dirty="0">
                <a:solidFill>
                  <a:srgbClr val="000000"/>
                </a:solidFill>
                <a:cs typeface="Times New Roman" pitchFamily="18" charset="0"/>
              </a:rPr>
              <a:t> System;</a:t>
            </a:r>
          </a:p>
          <a:p>
            <a:r>
              <a:rPr lang="en-US" altLang="el-GR" sz="2000" dirty="0">
                <a:solidFill>
                  <a:srgbClr val="5F5F5F"/>
                </a:solidFill>
                <a:cs typeface="Times New Roman" pitchFamily="18" charset="0"/>
              </a:rPr>
              <a:t>4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5    </a:t>
            </a:r>
            <a:r>
              <a:rPr lang="en-US" altLang="el-GR" sz="2000" dirty="0">
                <a:solidFill>
                  <a:srgbClr val="275AFF"/>
                </a:solidFill>
                <a:cs typeface="Courier New" pitchFamily="49" charset="0"/>
              </a:rPr>
              <a:t>class</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LogicalOperators</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7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main entry point for application</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8    </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static</a:t>
            </a:r>
            <a:r>
              <a:rPr lang="en-US" altLang="el-GR" sz="2000" dirty="0">
                <a:solidFill>
                  <a:srgbClr val="000000"/>
                </a:solidFill>
                <a:cs typeface="Times New Roman" pitchFamily="18" charset="0"/>
              </a:rPr>
              <a:t> </a:t>
            </a:r>
            <a:r>
              <a:rPr lang="en-US" altLang="el-GR" sz="2000" dirty="0">
                <a:solidFill>
                  <a:srgbClr val="275AFF"/>
                </a:solidFill>
                <a:cs typeface="Courier New" pitchFamily="49" charset="0"/>
              </a:rPr>
              <a:t>void</a:t>
            </a:r>
            <a:r>
              <a:rPr lang="en-US" altLang="el-GR" sz="2000" dirty="0">
                <a:solidFill>
                  <a:srgbClr val="000000"/>
                </a:solidFill>
                <a:cs typeface="Times New Roman" pitchFamily="18" charset="0"/>
              </a:rPr>
              <a:t> Main( </a:t>
            </a:r>
            <a:r>
              <a:rPr lang="en-US" altLang="el-GR" sz="2000" dirty="0">
                <a:solidFill>
                  <a:srgbClr val="275AFF"/>
                </a:solidFill>
                <a:cs typeface="Courier New" pitchFamily="49"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9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10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testing the conditional AND operator (&amp;&amp;)</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11</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"Conditional AND (&amp;&amp;)"</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12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&amp;&amp; false: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&amp;&amp;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13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&amp;&amp; true: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&amp;&amp;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14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&amp;&amp; false: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&amp;&amp;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u="sng" dirty="0">
                <a:solidFill>
                  <a:srgbClr val="5F5F5F"/>
                </a:solidFill>
                <a:cs typeface="Times New Roman" pitchFamily="18" charset="0"/>
              </a:rPr>
              <a:t>15</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&amp;&amp; true: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&amp;&amp;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16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testing the conditional OR operator (||)</a:t>
            </a:r>
            <a:endParaRPr lang="en-US" altLang="el-GR" sz="2000" dirty="0">
              <a:solidFill>
                <a:schemeClr val="accent5">
                  <a:lumMod val="75000"/>
                </a:schemeClr>
              </a:solidFill>
              <a:cs typeface="Times New Roman" pitchFamily="18" charset="0"/>
            </a:endParaRPr>
          </a:p>
        </p:txBody>
      </p:sp>
      <p:sp>
        <p:nvSpPr>
          <p:cNvPr id="6" name="Text Box 5" descr="."/>
          <p:cNvSpPr txBox="1">
            <a:spLocks noChangeArrowheads="1"/>
          </p:cNvSpPr>
          <p:nvPr>
            <p:custDataLst>
              <p:tags r:id="rId4"/>
            </p:custDataLst>
          </p:nvPr>
        </p:nvSpPr>
        <p:spPr bwMode="auto">
          <a:xfrm>
            <a:off x="6117703" y="5313402"/>
            <a:ext cx="2630761"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Only true if both inputs are true</a:t>
            </a:r>
          </a:p>
        </p:txBody>
      </p:sp>
      <p:sp>
        <p:nvSpPr>
          <p:cNvPr id="7" name="Line 6" descr="."/>
          <p:cNvSpPr>
            <a:spLocks noChangeShapeType="1"/>
          </p:cNvSpPr>
          <p:nvPr/>
        </p:nvSpPr>
        <p:spPr bwMode="auto">
          <a:xfrm flipH="1" flipV="1">
            <a:off x="5253607" y="5445223"/>
            <a:ext cx="864096" cy="2221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8" name="AutoShape 15" descr="."/>
          <p:cNvSpPr>
            <a:spLocks/>
          </p:cNvSpPr>
          <p:nvPr/>
        </p:nvSpPr>
        <p:spPr bwMode="auto">
          <a:xfrm>
            <a:off x="5724128" y="3717032"/>
            <a:ext cx="623394" cy="1870180"/>
          </a:xfrm>
          <a:prstGeom prst="rightBrace">
            <a:avLst>
              <a:gd name="adj1" fmla="val 2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 name="Text Box 14" descr="."/>
          <p:cNvSpPr txBox="1">
            <a:spLocks noChangeArrowheads="1"/>
          </p:cNvSpPr>
          <p:nvPr>
            <p:custDataLst>
              <p:tags r:id="rId5"/>
            </p:custDataLst>
          </p:nvPr>
        </p:nvSpPr>
        <p:spPr bwMode="auto">
          <a:xfrm>
            <a:off x="5420816" y="2276872"/>
            <a:ext cx="2895600"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Outputs a truth table for the conditional AND operator (&amp;&amp;)</a:t>
            </a:r>
          </a:p>
        </p:txBody>
      </p:sp>
      <p:cxnSp>
        <p:nvCxnSpPr>
          <p:cNvPr id="10" name="AutoShape 16" descr="."/>
          <p:cNvCxnSpPr>
            <a:cxnSpLocks noChangeShapeType="1"/>
          </p:cNvCxnSpPr>
          <p:nvPr/>
        </p:nvCxnSpPr>
        <p:spPr bwMode="auto">
          <a:xfrm rot="5400000" flipH="1" flipV="1">
            <a:off x="6212470" y="3427588"/>
            <a:ext cx="1355664" cy="108556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…..(2 </a:t>
            </a:r>
            <a:r>
              <a:rPr lang="el-GR" altLang="el-GR" sz="4000" u="sng" dirty="0">
                <a:solidFill>
                  <a:schemeClr val="tx2"/>
                </a:solidFill>
              </a:rPr>
              <a:t>από </a:t>
            </a:r>
            <a:r>
              <a:rPr lang="el-GR" altLang="el-GR" sz="4000" u="sng" dirty="0" smtClean="0">
                <a:solidFill>
                  <a:schemeClr val="tx2"/>
                </a:solidFill>
              </a:rPr>
              <a:t>6)</a:t>
            </a:r>
            <a:endParaRPr lang="en-US" altLang="el-GR" sz="4000" u="sng" dirty="0">
              <a:solidFill>
                <a:schemeClr val="tx2"/>
              </a:solidFill>
              <a:latin typeface="+mn-lt"/>
            </a:endParaRPr>
          </a:p>
        </p:txBody>
      </p:sp>
      <p:sp>
        <p:nvSpPr>
          <p:cNvPr id="6" name="Ορθογώνιο 5" descr="(σχόλιο: Outputs a truth table for the conditional OR operator (||)).&#10;Console τελεία Write Line, \ n \ n Conditional OR (||), σύν,&#10;\ n false || false άνω κάτω τελεία, σύν, false || false, σύν, (σχόλιο: Only false if both inputs are false).&#10;\ n false || true άνω κάτω τελεία, σύν, false || true, σύν,&#10;\ n true || false άνω κάτω τελεία, σύν  true || false, σύν,&#10;\ n true || true άνω κάτω τελεία,  σύν  true || true,&#10;   &#10;(σχόλιο: Outputs a truth table for the logical AND operator (&amp;)).&#10;// testing the logical AND operator (&amp;),&#10;Console τελεία Write Line, \ n \ n Logical AND (&amp;), σύν,&#10; \ n false &amp; false άνω κάτω τελεία, σύν false &amp; false, σύν,&#10; \ n false &amp; true άνω κάτω τελεία,  σύν false &amp; true, σύν,&#10; \ n true &amp; false άνω κάτω τελεία,  σύν true &amp; false, σύν,&#10; \ n true &amp; true άνω κάτω τελεία,   σύν true &amp; true, (σχόλιο: The result is only true if both are true).&#10;&#10; &#10;"/>
          <p:cNvSpPr/>
          <p:nvPr>
            <p:custDataLst>
              <p:tags r:id="rId3"/>
            </p:custDataLst>
          </p:nvPr>
        </p:nvSpPr>
        <p:spPr>
          <a:xfrm>
            <a:off x="467544" y="984785"/>
            <a:ext cx="8219256" cy="4093428"/>
          </a:xfrm>
          <a:prstGeom prst="rect">
            <a:avLst/>
          </a:prstGeom>
        </p:spPr>
        <p:txBody>
          <a:bodyPr wrap="square">
            <a:spAutoFit/>
          </a:bodyPr>
          <a:lstStyle/>
          <a:p>
            <a:r>
              <a:rPr lang="en-US" altLang="el-GR" sz="2000" u="sng" dirty="0">
                <a:solidFill>
                  <a:srgbClr val="5F5F5F"/>
                </a:solidFill>
                <a:cs typeface="Times New Roman" pitchFamily="18" charset="0"/>
              </a:rPr>
              <a:t>18</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nConditional</a:t>
            </a:r>
            <a:r>
              <a:rPr lang="en-US" altLang="el-GR" sz="2000" dirty="0">
                <a:solidFill>
                  <a:srgbClr val="4DA6FF"/>
                </a:solidFill>
                <a:cs typeface="Courier New" pitchFamily="49" charset="0"/>
              </a:rPr>
              <a:t> OR (||)"</a:t>
            </a:r>
            <a:r>
              <a:rPr lang="en-US" altLang="el-GR" sz="2000" dirty="0">
                <a:solidFill>
                  <a:srgbClr val="000000"/>
                </a:solidFill>
                <a:cs typeface="Times New Roman" pitchFamily="18" charset="0"/>
              </a:rPr>
              <a:t> +</a:t>
            </a:r>
          </a:p>
          <a:p>
            <a:r>
              <a:rPr lang="en-US" altLang="el-GR" sz="2000" u="sng" dirty="0">
                <a:solidFill>
                  <a:srgbClr val="5F5F5F"/>
                </a:solidFill>
                <a:cs typeface="Times New Roman" pitchFamily="18" charset="0"/>
              </a:rPr>
              <a:t>19</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 false: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20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 true: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21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 false: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22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 true: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23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testing the logical AND operator (&amp;)</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25</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nLogical</a:t>
            </a:r>
            <a:r>
              <a:rPr lang="en-US" altLang="el-GR" sz="2000" dirty="0">
                <a:solidFill>
                  <a:srgbClr val="4DA6FF"/>
                </a:solidFill>
                <a:cs typeface="Courier New" pitchFamily="49" charset="0"/>
              </a:rPr>
              <a:t> AND (&amp;)"</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26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&amp; false: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&amp;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27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&amp; true: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&amp;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28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&amp; false: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&amp;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u="sng" dirty="0">
                <a:solidFill>
                  <a:srgbClr val="5F5F5F"/>
                </a:solidFill>
                <a:cs typeface="Times New Roman" pitchFamily="18" charset="0"/>
              </a:rPr>
              <a:t>29</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&amp; true: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&amp;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30   </a:t>
            </a:r>
            <a:endParaRPr lang="el-GR" altLang="el-GR" sz="2000" dirty="0" smtClean="0">
              <a:solidFill>
                <a:srgbClr val="5F5F5F"/>
              </a:solidFill>
              <a:cs typeface="Times New Roman" pitchFamily="18" charset="0"/>
            </a:endParaRPr>
          </a:p>
        </p:txBody>
      </p:sp>
      <p:grpSp>
        <p:nvGrpSpPr>
          <p:cNvPr id="7" name="Group 17" descr="[DECORATIVE]"/>
          <p:cNvGrpSpPr>
            <a:grpSpLocks/>
          </p:cNvGrpSpPr>
          <p:nvPr/>
        </p:nvGrpSpPr>
        <p:grpSpPr bwMode="auto">
          <a:xfrm>
            <a:off x="5867403" y="836612"/>
            <a:ext cx="2808289" cy="1858963"/>
            <a:chOff x="3696" y="-913"/>
            <a:chExt cx="1769" cy="1171"/>
          </a:xfrm>
        </p:grpSpPr>
        <p:sp>
          <p:nvSpPr>
            <p:cNvPr id="8" name="Text Box 18" descr="[DECORATIVE]"/>
            <p:cNvSpPr txBox="1">
              <a:spLocks noChangeArrowheads="1"/>
            </p:cNvSpPr>
            <p:nvPr>
              <p:custDataLst>
                <p:tags r:id="rId7"/>
              </p:custDataLst>
            </p:nvPr>
          </p:nvSpPr>
          <p:spPr bwMode="auto">
            <a:xfrm>
              <a:off x="4264" y="-731"/>
              <a:ext cx="1201" cy="834"/>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Outputs a truth table for the conditional OR operator (||)</a:t>
              </a:r>
            </a:p>
          </p:txBody>
        </p:sp>
        <p:sp>
          <p:nvSpPr>
            <p:cNvPr id="9" name="AutoShape 19" descr="[DECORATIVE]"/>
            <p:cNvSpPr>
              <a:spLocks/>
            </p:cNvSpPr>
            <p:nvPr/>
          </p:nvSpPr>
          <p:spPr bwMode="auto">
            <a:xfrm>
              <a:off x="3696" y="-913"/>
              <a:ext cx="418" cy="1171"/>
            </a:xfrm>
            <a:prstGeom prst="rightBrace">
              <a:avLst>
                <a:gd name="adj1" fmla="val 2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grpSp>
      <p:sp>
        <p:nvSpPr>
          <p:cNvPr id="16" name="Line 9" descr="."/>
          <p:cNvSpPr>
            <a:spLocks noChangeShapeType="1"/>
          </p:cNvSpPr>
          <p:nvPr/>
        </p:nvSpPr>
        <p:spPr bwMode="auto">
          <a:xfrm flipH="1">
            <a:off x="6502747" y="1766093"/>
            <a:ext cx="258762" cy="67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7" name="Text Box 8" descr="."/>
          <p:cNvSpPr txBox="1">
            <a:spLocks noChangeArrowheads="1"/>
          </p:cNvSpPr>
          <p:nvPr>
            <p:custDataLst>
              <p:tags r:id="rId4"/>
            </p:custDataLst>
          </p:nvPr>
        </p:nvSpPr>
        <p:spPr bwMode="auto">
          <a:xfrm>
            <a:off x="6671453" y="2636912"/>
            <a:ext cx="1969909"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Only false if both inputs are false</a:t>
            </a:r>
          </a:p>
        </p:txBody>
      </p:sp>
      <p:sp>
        <p:nvSpPr>
          <p:cNvPr id="18" name="Line 9" descr="."/>
          <p:cNvSpPr>
            <a:spLocks noChangeShapeType="1"/>
          </p:cNvSpPr>
          <p:nvPr/>
        </p:nvSpPr>
        <p:spPr bwMode="auto">
          <a:xfrm flipH="1" flipV="1">
            <a:off x="5292080" y="1412774"/>
            <a:ext cx="1379370" cy="15780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9" name="Text Box 22" descr="."/>
          <p:cNvSpPr txBox="1">
            <a:spLocks noChangeArrowheads="1"/>
          </p:cNvSpPr>
          <p:nvPr>
            <p:custDataLst>
              <p:tags r:id="rId5"/>
            </p:custDataLst>
          </p:nvPr>
        </p:nvSpPr>
        <p:spPr bwMode="auto">
          <a:xfrm>
            <a:off x="6732240" y="3835568"/>
            <a:ext cx="1985754"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Outputs a truth table for the logical AND operator (&amp;)</a:t>
            </a:r>
          </a:p>
        </p:txBody>
      </p:sp>
      <p:sp>
        <p:nvSpPr>
          <p:cNvPr id="20" name="AutoShape 23" descr="."/>
          <p:cNvSpPr>
            <a:spLocks/>
          </p:cNvSpPr>
          <p:nvPr/>
        </p:nvSpPr>
        <p:spPr bwMode="auto">
          <a:xfrm>
            <a:off x="5512654" y="2852936"/>
            <a:ext cx="715530" cy="1860377"/>
          </a:xfrm>
          <a:prstGeom prst="rightBrace">
            <a:avLst>
              <a:gd name="adj1" fmla="val 2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27" name="Line 9" descr="."/>
          <p:cNvSpPr>
            <a:spLocks noChangeShapeType="1"/>
          </p:cNvSpPr>
          <p:nvPr/>
        </p:nvSpPr>
        <p:spPr bwMode="auto">
          <a:xfrm flipH="1" flipV="1">
            <a:off x="6199190" y="3783123"/>
            <a:ext cx="544270" cy="7259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8" name="Text Box 11" descr="."/>
          <p:cNvSpPr txBox="1">
            <a:spLocks noChangeArrowheads="1"/>
          </p:cNvSpPr>
          <p:nvPr>
            <p:custDataLst>
              <p:tags r:id="rId6"/>
            </p:custDataLst>
          </p:nvPr>
        </p:nvSpPr>
        <p:spPr bwMode="auto">
          <a:xfrm>
            <a:off x="6199190" y="5301208"/>
            <a:ext cx="1757186" cy="1015663"/>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The result is only true if both are true</a:t>
            </a:r>
          </a:p>
        </p:txBody>
      </p:sp>
      <p:sp>
        <p:nvSpPr>
          <p:cNvPr id="30" name="Line 9" descr="."/>
          <p:cNvSpPr>
            <a:spLocks noChangeShapeType="1"/>
          </p:cNvSpPr>
          <p:nvPr/>
        </p:nvSpPr>
        <p:spPr bwMode="auto">
          <a:xfrm flipH="1" flipV="1">
            <a:off x="5076056" y="4713313"/>
            <a:ext cx="1120334" cy="10919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…..(3 </a:t>
            </a:r>
            <a:r>
              <a:rPr lang="el-GR" altLang="el-GR" sz="4000" u="sng" dirty="0">
                <a:solidFill>
                  <a:schemeClr val="tx2"/>
                </a:solidFill>
              </a:rPr>
              <a:t>από </a:t>
            </a:r>
            <a:r>
              <a:rPr lang="el-GR" altLang="el-GR" sz="4000" u="sng" dirty="0" smtClean="0">
                <a:solidFill>
                  <a:schemeClr val="tx2"/>
                </a:solidFill>
              </a:rPr>
              <a:t>6)</a:t>
            </a:r>
            <a:endParaRPr lang="en-US" altLang="el-GR" sz="4000" u="sng" dirty="0">
              <a:solidFill>
                <a:schemeClr val="tx2"/>
              </a:solidFill>
              <a:latin typeface="+mn-lt"/>
            </a:endParaRPr>
          </a:p>
        </p:txBody>
      </p:sp>
      <p:sp>
        <p:nvSpPr>
          <p:cNvPr id="2" name="Ορθογώνιο 1" descr="(σχόλιο: Outputs a truth table for the logical OR operator (||)).&#10;// testing the logical OR operator (|),&#10; Console τελεία Write Line, \ n \ n Logical OR (|), σύν,&#10;\ n false | false άνω κάτω τελεία,  σύν  false | false, σύν&#10;\ n false | true άνω κάτω τελεία,  σύν  false | true, σύν, (σχόλιο:If one is true the result is true).&#10;\ n true | false άνω κάτω τελεία,  σύν  true | false, σύν,&#10;\ n true | true άνω κάτω τελεία, σύν  true | true,&#10;   &#10;(σχόλιο: Outputs a truth table for the logical exclusive OR operator (||)).&#10;// testing the logical exclusive OR operator (^),&#10;Console τελεία Write Line, \ n \ n Logical exclusive OR (^), σύν,&#10;\ n false ^ false άνω κάτω τελεία, σύν  false ^ false, σύν, (σχόλιο:Returns false when the two conditionals are the same).&#10;\ n false ^ true άνω κάτω τελεία,  σύν  false ^ true, σύν,&#10;\ n true ^ false άνω κάτω τελεία,  σύν  true ^ false, σύν,&#10;\ n true ^ true άνω κάτω τελεία,   σύν  true ^ true,&#10;   &#10;"/>
          <p:cNvSpPr/>
          <p:nvPr>
            <p:custDataLst>
              <p:tags r:id="rId3"/>
            </p:custDataLst>
          </p:nvPr>
        </p:nvSpPr>
        <p:spPr>
          <a:xfrm>
            <a:off x="467544" y="1404059"/>
            <a:ext cx="8219256" cy="4401205"/>
          </a:xfrm>
          <a:prstGeom prst="rect">
            <a:avLst/>
          </a:prstGeom>
        </p:spPr>
        <p:txBody>
          <a:bodyPr wrap="square">
            <a:spAutoFit/>
          </a:bodyPr>
          <a:lstStyle/>
          <a:p>
            <a:r>
              <a:rPr lang="en-US" altLang="el-GR" sz="2000" dirty="0">
                <a:solidFill>
                  <a:srgbClr val="5F5F5F"/>
                </a:solidFill>
                <a:cs typeface="Times New Roman" pitchFamily="18" charset="0"/>
              </a:rPr>
              <a:t>31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testing the logical OR operator (|)</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32</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nLogical</a:t>
            </a:r>
            <a:r>
              <a:rPr lang="en-US" altLang="el-GR" sz="2000" dirty="0">
                <a:solidFill>
                  <a:srgbClr val="4DA6FF"/>
                </a:solidFill>
                <a:cs typeface="Courier New" pitchFamily="49" charset="0"/>
              </a:rPr>
              <a:t> OR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33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 false: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u="sng" dirty="0">
                <a:solidFill>
                  <a:srgbClr val="5F5F5F"/>
                </a:solidFill>
                <a:cs typeface="Times New Roman" pitchFamily="18" charset="0"/>
              </a:rPr>
              <a:t>34</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 true: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smtClean="0">
                <a:solidFill>
                  <a:srgbClr val="5F5F5F"/>
                </a:solidFill>
                <a:cs typeface="Times New Roman" pitchFamily="18" charset="0"/>
              </a:rPr>
              <a:t>35   </a:t>
            </a:r>
            <a:r>
              <a:rPr lang="en-US" altLang="el-GR" sz="2000" dirty="0" smtClean="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 false: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36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 true: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37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38   </a:t>
            </a:r>
            <a:r>
              <a:rPr lang="en-US" altLang="el-GR" sz="2000" dirty="0">
                <a:solidFill>
                  <a:srgbClr val="008000"/>
                </a:solidFill>
                <a:cs typeface="Courier New" pitchFamily="49" charset="0"/>
              </a:rPr>
              <a:t>      // testing the logical exclusive OR operator (^)</a:t>
            </a:r>
            <a:endParaRPr lang="en-US" altLang="el-GR" sz="2000" dirty="0">
              <a:solidFill>
                <a:srgbClr val="000000"/>
              </a:solidFill>
              <a:cs typeface="Times New Roman" pitchFamily="18" charset="0"/>
            </a:endParaRPr>
          </a:p>
          <a:p>
            <a:r>
              <a:rPr lang="en-US" altLang="el-GR" sz="2000" u="sng" dirty="0">
                <a:solidFill>
                  <a:srgbClr val="5F5F5F"/>
                </a:solidFill>
                <a:cs typeface="Times New Roman" pitchFamily="18" charset="0"/>
              </a:rPr>
              <a:t>39</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nLogical</a:t>
            </a:r>
            <a:r>
              <a:rPr lang="en-US" altLang="el-GR" sz="2000" dirty="0">
                <a:solidFill>
                  <a:srgbClr val="4DA6FF"/>
                </a:solidFill>
                <a:cs typeface="Courier New" pitchFamily="49" charset="0"/>
              </a:rPr>
              <a:t> exclusive OR (^)"</a:t>
            </a:r>
            <a:r>
              <a:rPr lang="en-US" altLang="el-GR" sz="2000" dirty="0">
                <a:solidFill>
                  <a:srgbClr val="000000"/>
                </a:solidFill>
                <a:cs typeface="Times New Roman" pitchFamily="18" charset="0"/>
              </a:rPr>
              <a:t> +</a:t>
            </a:r>
          </a:p>
          <a:p>
            <a:r>
              <a:rPr lang="en-US" altLang="el-GR" sz="2000" u="sng" dirty="0">
                <a:solidFill>
                  <a:srgbClr val="5F5F5F"/>
                </a:solidFill>
                <a:cs typeface="Times New Roman" pitchFamily="18" charset="0"/>
              </a:rPr>
              <a:t>40</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 false: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41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 true: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42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 false: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43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 true: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44   </a:t>
            </a:r>
            <a:endParaRPr lang="en-US" altLang="el-GR" sz="2000" dirty="0">
              <a:solidFill>
                <a:srgbClr val="000000"/>
              </a:solidFill>
              <a:cs typeface="Times New Roman" pitchFamily="18" charset="0"/>
            </a:endParaRPr>
          </a:p>
        </p:txBody>
      </p:sp>
      <p:sp>
        <p:nvSpPr>
          <p:cNvPr id="6" name="Text Box 15" descr="."/>
          <p:cNvSpPr txBox="1">
            <a:spLocks noChangeArrowheads="1"/>
          </p:cNvSpPr>
          <p:nvPr>
            <p:custDataLst>
              <p:tags r:id="rId4"/>
            </p:custDataLst>
          </p:nvPr>
        </p:nvSpPr>
        <p:spPr bwMode="auto">
          <a:xfrm>
            <a:off x="6732240" y="1268760"/>
            <a:ext cx="1954560"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Outputs a truth table for the logical OR operator (||)</a:t>
            </a:r>
          </a:p>
        </p:txBody>
      </p:sp>
      <p:sp>
        <p:nvSpPr>
          <p:cNvPr id="7" name="AutoShape 16" descr="[DECORATIVE]"/>
          <p:cNvSpPr>
            <a:spLocks/>
          </p:cNvSpPr>
          <p:nvPr/>
        </p:nvSpPr>
        <p:spPr bwMode="auto">
          <a:xfrm>
            <a:off x="5292080" y="1484784"/>
            <a:ext cx="603794" cy="1800200"/>
          </a:xfrm>
          <a:prstGeom prst="rightBrace">
            <a:avLst>
              <a:gd name="adj1" fmla="val 2484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 name="Line 13" descr="."/>
          <p:cNvSpPr>
            <a:spLocks noChangeShapeType="1"/>
          </p:cNvSpPr>
          <p:nvPr/>
        </p:nvSpPr>
        <p:spPr bwMode="auto">
          <a:xfrm flipH="1">
            <a:off x="5842619" y="2218509"/>
            <a:ext cx="889620" cy="16637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2" name="Text Box 12" descr="."/>
          <p:cNvSpPr txBox="1">
            <a:spLocks noChangeArrowheads="1"/>
          </p:cNvSpPr>
          <p:nvPr>
            <p:custDataLst>
              <p:tags r:id="rId5"/>
            </p:custDataLst>
          </p:nvPr>
        </p:nvSpPr>
        <p:spPr bwMode="auto">
          <a:xfrm>
            <a:off x="6287429" y="2780928"/>
            <a:ext cx="2625675"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If one is true the result is true</a:t>
            </a:r>
          </a:p>
        </p:txBody>
      </p:sp>
      <p:sp>
        <p:nvSpPr>
          <p:cNvPr id="13" name="Line 13" descr="."/>
          <p:cNvSpPr>
            <a:spLocks noChangeShapeType="1"/>
          </p:cNvSpPr>
          <p:nvPr/>
        </p:nvSpPr>
        <p:spPr bwMode="auto">
          <a:xfrm flipH="1" flipV="1">
            <a:off x="5148063" y="2564904"/>
            <a:ext cx="1139364" cy="7200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6" name="AutoShape 16" descr="[DECORATIVE]"/>
          <p:cNvSpPr>
            <a:spLocks/>
          </p:cNvSpPr>
          <p:nvPr/>
        </p:nvSpPr>
        <p:spPr bwMode="auto">
          <a:xfrm>
            <a:off x="6344470" y="3645024"/>
            <a:ext cx="603794" cy="1800200"/>
          </a:xfrm>
          <a:prstGeom prst="rightBrace">
            <a:avLst>
              <a:gd name="adj1" fmla="val 2484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9" name="Ορθογώνιο 8" descr="."/>
          <p:cNvSpPr/>
          <p:nvPr>
            <p:custDataLst>
              <p:tags r:id="rId6"/>
            </p:custDataLst>
          </p:nvPr>
        </p:nvSpPr>
        <p:spPr>
          <a:xfrm>
            <a:off x="7151712" y="4221088"/>
            <a:ext cx="1812776" cy="1631216"/>
          </a:xfrm>
          <a:prstGeom prst="rect">
            <a:avLst/>
          </a:prstGeom>
          <a:solidFill>
            <a:schemeClr val="accent1"/>
          </a:solidFill>
        </p:spPr>
        <p:txBody>
          <a:bodyPr wrap="square">
            <a:spAutoFit/>
          </a:bodyPr>
          <a:lstStyle/>
          <a:p>
            <a:pPr lvl="0">
              <a:spcBef>
                <a:spcPct val="50000"/>
              </a:spcBef>
            </a:pPr>
            <a:r>
              <a:rPr lang="en-US" altLang="el-GR" sz="2000" dirty="0">
                <a:solidFill>
                  <a:prstClr val="black"/>
                </a:solidFill>
                <a:cs typeface="Times New Roman" pitchFamily="18" charset="0"/>
              </a:rPr>
              <a:t>Outputs a truth table for the logical exclusive OR operator (||)</a:t>
            </a:r>
            <a:endParaRPr lang="en-US" altLang="el-GR" sz="2000" dirty="0">
              <a:solidFill>
                <a:prstClr val="black"/>
              </a:solidFill>
              <a:cs typeface="Times New Roman" pitchFamily="18" charset="0"/>
            </a:endParaRPr>
          </a:p>
        </p:txBody>
      </p:sp>
      <p:sp>
        <p:nvSpPr>
          <p:cNvPr id="18" name="Line 13" descr="."/>
          <p:cNvSpPr>
            <a:spLocks noChangeShapeType="1"/>
          </p:cNvSpPr>
          <p:nvPr/>
        </p:nvSpPr>
        <p:spPr bwMode="auto">
          <a:xfrm flipH="1" flipV="1">
            <a:off x="6948264" y="4545124"/>
            <a:ext cx="169540" cy="4456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1" name="Text Box 9" descr="."/>
          <p:cNvSpPr txBox="1">
            <a:spLocks noChangeArrowheads="1"/>
          </p:cNvSpPr>
          <p:nvPr>
            <p:custDataLst>
              <p:tags r:id="rId7"/>
            </p:custDataLst>
          </p:nvPr>
        </p:nvSpPr>
        <p:spPr bwMode="auto">
          <a:xfrm>
            <a:off x="2902496" y="5601434"/>
            <a:ext cx="3973760"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Returns false when the two conditionals are the same</a:t>
            </a:r>
          </a:p>
        </p:txBody>
      </p:sp>
      <p:sp>
        <p:nvSpPr>
          <p:cNvPr id="23" name="Line 10" descr="."/>
          <p:cNvSpPr>
            <a:spLocks noChangeShapeType="1"/>
          </p:cNvSpPr>
          <p:nvPr/>
        </p:nvSpPr>
        <p:spPr bwMode="auto">
          <a:xfrm flipH="1" flipV="1">
            <a:off x="4889376" y="4545122"/>
            <a:ext cx="546720" cy="10563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43408"/>
            <a:ext cx="8229600" cy="1296144"/>
          </a:xfrm>
        </p:spPr>
        <p:txBody>
          <a:bodyPr>
            <a:noAutofit/>
          </a:bodyPr>
          <a:lstStyle/>
          <a:p>
            <a:r>
              <a:rPr lang="el-GR" altLang="el-GR" sz="4000" u="sng" dirty="0" smtClean="0">
                <a:solidFill>
                  <a:schemeClr val="tx2"/>
                </a:solidFill>
              </a:rPr>
              <a:t>…..(4 </a:t>
            </a:r>
            <a:r>
              <a:rPr lang="el-GR" altLang="el-GR" sz="4000" u="sng" dirty="0">
                <a:solidFill>
                  <a:schemeClr val="tx2"/>
                </a:solidFill>
              </a:rPr>
              <a:t>από 6</a:t>
            </a:r>
            <a:r>
              <a:rPr lang="el-GR" altLang="el-GR" sz="4000" u="sng" dirty="0" smtClean="0">
                <a:solidFill>
                  <a:schemeClr val="tx2"/>
                </a:solidFill>
              </a:rPr>
              <a:t>)</a:t>
            </a:r>
            <a:endParaRPr lang="en-US" altLang="el-GR" sz="4000" u="sng" dirty="0">
              <a:solidFill>
                <a:schemeClr val="tx2"/>
              </a:solidFill>
              <a:latin typeface="+mn-lt"/>
            </a:endParaRPr>
          </a:p>
        </p:txBody>
      </p:sp>
      <p:sp>
        <p:nvSpPr>
          <p:cNvPr id="3" name="Ορθογώνιο 2" descr="(σχόλιο: Outputs a truth table for the logical NOT operator (!)).&#10;// testing the logical NOT operator (!),&#10;Console τελεία Write Line, \ n \ n Logical NOT (!), σύν,&#10;\ n ! false άνω κάτω τελεία, σύν !false, σύν,&#10;\ n ! true άνω κάτω τελεία,  σύν !true, (σχόλιο: Returns the opposite as the input).&#10;    άγκιστρο,&#10;άγκιστρο.&#10;"/>
          <p:cNvSpPr/>
          <p:nvPr>
            <p:custDataLst>
              <p:tags r:id="rId3"/>
            </p:custDataLst>
          </p:nvPr>
        </p:nvSpPr>
        <p:spPr>
          <a:xfrm>
            <a:off x="467544" y="764704"/>
            <a:ext cx="8219256" cy="1938992"/>
          </a:xfrm>
          <a:prstGeom prst="rect">
            <a:avLst/>
          </a:prstGeom>
        </p:spPr>
        <p:txBody>
          <a:bodyPr wrap="square">
            <a:spAutoFit/>
          </a:bodyPr>
          <a:lstStyle/>
          <a:p>
            <a:r>
              <a:rPr lang="en-US" altLang="el-GR" sz="2000" dirty="0">
                <a:solidFill>
                  <a:srgbClr val="5F5F5F"/>
                </a:solidFill>
                <a:cs typeface="Times New Roman" pitchFamily="18" charset="0"/>
              </a:rPr>
              <a:t>45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testing the logical NOT operator (!)</a:t>
            </a:r>
            <a:endParaRPr lang="en-US" altLang="el-GR" sz="2000" dirty="0">
              <a:solidFill>
                <a:schemeClr val="accent5">
                  <a:lumMod val="75000"/>
                </a:schemeClr>
              </a:solidFill>
              <a:cs typeface="Times New Roman" pitchFamily="18" charset="0"/>
            </a:endParaRPr>
          </a:p>
          <a:p>
            <a:r>
              <a:rPr lang="en-US" altLang="el-GR" sz="2000" u="sng" dirty="0">
                <a:solidFill>
                  <a:srgbClr val="5F5F5F"/>
                </a:solidFill>
                <a:cs typeface="Times New Roman" pitchFamily="18" charset="0"/>
              </a:rPr>
              <a:t>46</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"\n\</a:t>
            </a:r>
            <a:r>
              <a:rPr lang="en-US" altLang="el-GR" sz="2000" dirty="0" err="1">
                <a:solidFill>
                  <a:srgbClr val="4DA6FF"/>
                </a:solidFill>
                <a:cs typeface="Courier New" pitchFamily="49" charset="0"/>
              </a:rPr>
              <a:t>nLogical</a:t>
            </a:r>
            <a:r>
              <a:rPr lang="en-US" altLang="el-GR" sz="2000" dirty="0">
                <a:solidFill>
                  <a:srgbClr val="4DA6FF"/>
                </a:solidFill>
                <a:cs typeface="Courier New" pitchFamily="49" charset="0"/>
              </a:rPr>
              <a:t> NOT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47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n!false</a:t>
            </a:r>
            <a:r>
              <a:rPr lang="en-US" altLang="el-GR" sz="2000" dirty="0">
                <a:solidFill>
                  <a:srgbClr val="4DA6FF"/>
                </a:solidFill>
                <a:cs typeface="Courier New" pitchFamily="49" charset="0"/>
              </a:rPr>
              <a:t>: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false</a:t>
            </a:r>
            <a:r>
              <a:rPr lang="en-US" altLang="el-GR" sz="2000" dirty="0">
                <a:solidFill>
                  <a:srgbClr val="000000"/>
                </a:solidFill>
                <a:cs typeface="Times New Roman" pitchFamily="18" charset="0"/>
              </a:rPr>
              <a:t> ) +</a:t>
            </a:r>
          </a:p>
          <a:p>
            <a:r>
              <a:rPr lang="en-US" altLang="el-GR" sz="2000" u="sng" dirty="0">
                <a:solidFill>
                  <a:srgbClr val="5F5F5F"/>
                </a:solidFill>
                <a:cs typeface="Times New Roman" pitchFamily="18" charset="0"/>
              </a:rPr>
              <a:t>48</a:t>
            </a:r>
            <a:r>
              <a:rPr lang="en-US" altLang="el-GR" sz="2000" dirty="0">
                <a:solidFill>
                  <a:srgbClr val="5F5F5F"/>
                </a:solidFill>
                <a:cs typeface="Times New Roman" pitchFamily="18" charset="0"/>
              </a:rPr>
              <a:t>   </a:t>
            </a:r>
            <a:r>
              <a:rPr lang="en-US" altLang="el-GR" sz="2000" dirty="0">
                <a:solidFill>
                  <a:srgbClr val="000000"/>
                </a:solidFill>
                <a:cs typeface="Times New Roman" pitchFamily="18" charset="0"/>
              </a:rPr>
              <a:t>         </a:t>
            </a:r>
            <a:r>
              <a:rPr lang="en-US" altLang="el-GR" sz="2000" dirty="0">
                <a:solidFill>
                  <a:srgbClr val="4DA6FF"/>
                </a:solidFill>
                <a:cs typeface="Courier New" pitchFamily="49" charset="0"/>
              </a:rPr>
              <a:t>"\</a:t>
            </a:r>
            <a:r>
              <a:rPr lang="en-US" altLang="el-GR" sz="2000" dirty="0" err="1">
                <a:solidFill>
                  <a:srgbClr val="4DA6FF"/>
                </a:solidFill>
                <a:cs typeface="Courier New" pitchFamily="49" charset="0"/>
              </a:rPr>
              <a:t>n!true</a:t>
            </a:r>
            <a:r>
              <a:rPr lang="en-US" altLang="el-GR" sz="2000" dirty="0">
                <a:solidFill>
                  <a:srgbClr val="4DA6FF"/>
                </a:solidFill>
                <a:cs typeface="Courier New" pitchFamily="49" charset="0"/>
              </a:rPr>
              <a:t>:  "</a:t>
            </a:r>
            <a:r>
              <a:rPr lang="en-US" altLang="el-GR" sz="2000" dirty="0">
                <a:solidFill>
                  <a:srgbClr val="000000"/>
                </a:solidFill>
                <a:cs typeface="Times New Roman" pitchFamily="18" charset="0"/>
              </a:rPr>
              <a:t> + ( !</a:t>
            </a:r>
            <a:r>
              <a:rPr lang="en-US" altLang="el-GR" sz="2000" dirty="0">
                <a:solidFill>
                  <a:srgbClr val="275AFF"/>
                </a:solidFill>
                <a:cs typeface="Courier New" pitchFamily="49" charset="0"/>
              </a:rPr>
              <a:t>true</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49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50   </a:t>
            </a:r>
            <a:r>
              <a:rPr lang="en-US" altLang="el-GR" sz="2000" dirty="0">
                <a:solidFill>
                  <a:srgbClr val="000000"/>
                </a:solidFill>
                <a:cs typeface="Times New Roman" pitchFamily="18" charset="0"/>
              </a:rPr>
              <a:t>}</a:t>
            </a:r>
            <a:endParaRPr lang="en-US" altLang="el-GR" sz="2000" dirty="0">
              <a:solidFill>
                <a:srgbClr val="000000"/>
              </a:solidFill>
              <a:cs typeface="Times New Roman" pitchFamily="18" charset="0"/>
            </a:endParaRPr>
          </a:p>
        </p:txBody>
      </p:sp>
      <p:sp>
        <p:nvSpPr>
          <p:cNvPr id="6" name="Rectangle 4" descr="program output (1 από 3)."/>
          <p:cNvSpPr>
            <a:spLocks noChangeArrowheads="1"/>
          </p:cNvSpPr>
          <p:nvPr>
            <p:custDataLst>
              <p:tags r:id="rId4"/>
            </p:custDataLst>
          </p:nvPr>
        </p:nvSpPr>
        <p:spPr bwMode="auto">
          <a:xfrm>
            <a:off x="467544" y="2708920"/>
            <a:ext cx="8219256" cy="3785652"/>
          </a:xfrm>
          <a:prstGeom prst="rect">
            <a:avLst/>
          </a:prstGeom>
          <a:solidFill>
            <a:schemeClr val="bg1">
              <a:lumMod val="85000"/>
            </a:schemeClr>
          </a:solidFill>
          <a:ln>
            <a:noFill/>
          </a:ln>
        </p:spPr>
        <p:txBody>
          <a:bodyPr wrap="square">
            <a:spAutoFit/>
          </a:bodyPr>
          <a:lstStyle>
            <a:lvl1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1pPr>
            <a:lvl2pPr marL="742950" indent="-28575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2pPr>
            <a:lvl3pPr marL="11430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3pPr>
            <a:lvl4pPr marL="16002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4pPr>
            <a:lvl5pPr marL="20574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5pPr>
            <a:lvl6pPr marL="25146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6pPr>
            <a:lvl7pPr marL="29718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7pPr>
            <a:lvl8pPr marL="34290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8pPr>
            <a:lvl9pPr marL="38862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9pPr>
          </a:lstStyle>
          <a:p>
            <a:pPr algn="l" eaLnBrk="1" hangingPunct="1"/>
            <a:r>
              <a:rPr lang="en-US" altLang="el-GR" sz="2000" b="1" dirty="0" smtClean="0">
                <a:solidFill>
                  <a:srgbClr val="000000"/>
                </a:solidFill>
                <a:latin typeface="+mn-lt"/>
                <a:cs typeface="Courier New" pitchFamily="49" charset="0"/>
              </a:rPr>
              <a:t>Conditional AND (&amp;&amp;)</a:t>
            </a:r>
            <a:endParaRPr lang="en-US" altLang="el-GR" sz="2000" b="1" dirty="0" smtClean="0">
              <a:solidFill>
                <a:srgbClr val="000000"/>
              </a:solidFill>
              <a:latin typeface="+mn-lt"/>
              <a:cs typeface="Times New Roman" pitchFamily="18" charset="0"/>
            </a:endParaRPr>
          </a:p>
          <a:p>
            <a:pPr algn="l"/>
            <a:r>
              <a:rPr lang="en-US" altLang="el-GR" sz="2000" b="1" dirty="0" smtClean="0">
                <a:solidFill>
                  <a:srgbClr val="000000"/>
                </a:solidFill>
                <a:latin typeface="+mn-lt"/>
                <a:cs typeface="Courier New" pitchFamily="49" charset="0"/>
              </a:rPr>
              <a:t>false &amp;&amp; false: False</a:t>
            </a:r>
            <a:endParaRPr lang="en-US" altLang="el-GR" sz="2000" b="1" dirty="0" smtClean="0">
              <a:solidFill>
                <a:srgbClr val="000000"/>
              </a:solidFill>
              <a:latin typeface="+mn-lt"/>
              <a:cs typeface="Times New Roman" pitchFamily="18" charset="0"/>
            </a:endParaRPr>
          </a:p>
          <a:p>
            <a:pPr algn="l"/>
            <a:r>
              <a:rPr lang="en-US" altLang="el-GR" sz="2000" b="1" dirty="0" smtClean="0">
                <a:solidFill>
                  <a:srgbClr val="000000"/>
                </a:solidFill>
                <a:latin typeface="+mn-lt"/>
                <a:cs typeface="Courier New" pitchFamily="49" charset="0"/>
              </a:rPr>
              <a:t>false &amp;&amp; true:  False</a:t>
            </a:r>
            <a:endParaRPr lang="en-US" altLang="el-GR" sz="2000" b="1" dirty="0" smtClean="0">
              <a:solidFill>
                <a:srgbClr val="000000"/>
              </a:solidFill>
              <a:latin typeface="+mn-lt"/>
              <a:cs typeface="Times New Roman" pitchFamily="18" charset="0"/>
            </a:endParaRPr>
          </a:p>
          <a:p>
            <a:pPr algn="l"/>
            <a:r>
              <a:rPr lang="en-US" altLang="el-GR" sz="2000" b="1" dirty="0" smtClean="0">
                <a:solidFill>
                  <a:srgbClr val="000000"/>
                </a:solidFill>
                <a:latin typeface="+mn-lt"/>
                <a:cs typeface="Courier New" pitchFamily="49" charset="0"/>
              </a:rPr>
              <a:t>true &amp;&amp; false:  False</a:t>
            </a:r>
            <a:endParaRPr lang="en-US" altLang="el-GR" sz="2000" b="1" dirty="0" smtClean="0">
              <a:solidFill>
                <a:srgbClr val="000000"/>
              </a:solidFill>
              <a:latin typeface="+mn-lt"/>
              <a:cs typeface="Times New Roman" pitchFamily="18" charset="0"/>
            </a:endParaRPr>
          </a:p>
          <a:p>
            <a:pPr algn="l"/>
            <a:r>
              <a:rPr lang="en-US" altLang="el-GR" sz="2000" b="1" dirty="0" smtClean="0">
                <a:solidFill>
                  <a:srgbClr val="000000"/>
                </a:solidFill>
                <a:latin typeface="+mn-lt"/>
                <a:cs typeface="Courier New" pitchFamily="49" charset="0"/>
              </a:rPr>
              <a:t>true &amp;&amp; true:   True</a:t>
            </a:r>
            <a:endParaRPr lang="en-US" altLang="el-GR" sz="2000" b="1" dirty="0" smtClean="0">
              <a:solidFill>
                <a:srgbClr val="000000"/>
              </a:solidFill>
              <a:latin typeface="+mn-lt"/>
              <a:cs typeface="Times New Roman" pitchFamily="18" charset="0"/>
            </a:endParaRPr>
          </a:p>
          <a:p>
            <a:pPr algn="l"/>
            <a:endParaRPr lang="en-US" altLang="el-GR" sz="2000" b="1" dirty="0" smtClean="0">
              <a:solidFill>
                <a:srgbClr val="000000"/>
              </a:solidFill>
              <a:latin typeface="+mn-lt"/>
              <a:cs typeface="Times New Roman" pitchFamily="18" charset="0"/>
            </a:endParaRPr>
          </a:p>
          <a:p>
            <a:pPr algn="l"/>
            <a:endParaRPr lang="en-US" altLang="el-GR" sz="2000" b="1" dirty="0" smtClean="0">
              <a:solidFill>
                <a:srgbClr val="000000"/>
              </a:solidFill>
              <a:latin typeface="+mn-lt"/>
              <a:cs typeface="Times New Roman" pitchFamily="18" charset="0"/>
            </a:endParaRPr>
          </a:p>
          <a:p>
            <a:pPr algn="l"/>
            <a:r>
              <a:rPr lang="en-US" altLang="el-GR" sz="2000" b="1" dirty="0" smtClean="0">
                <a:solidFill>
                  <a:srgbClr val="000000"/>
                </a:solidFill>
                <a:latin typeface="+mn-lt"/>
                <a:cs typeface="Courier New" pitchFamily="49" charset="0"/>
              </a:rPr>
              <a:t>Conditional OR (||)</a:t>
            </a:r>
            <a:endParaRPr lang="en-US" altLang="el-GR" sz="2000" b="1" dirty="0" smtClean="0">
              <a:solidFill>
                <a:srgbClr val="000000"/>
              </a:solidFill>
              <a:latin typeface="+mn-lt"/>
              <a:cs typeface="Times New Roman" pitchFamily="18" charset="0"/>
            </a:endParaRPr>
          </a:p>
          <a:p>
            <a:pPr algn="l"/>
            <a:r>
              <a:rPr lang="en-US" altLang="el-GR" sz="2000" b="1" dirty="0" smtClean="0">
                <a:solidFill>
                  <a:srgbClr val="000000"/>
                </a:solidFill>
                <a:latin typeface="+mn-lt"/>
                <a:cs typeface="Courier New" pitchFamily="49" charset="0"/>
              </a:rPr>
              <a:t>false || false: False</a:t>
            </a:r>
            <a:endParaRPr lang="en-US" altLang="el-GR" sz="2000" b="1" dirty="0" smtClean="0">
              <a:solidFill>
                <a:srgbClr val="000000"/>
              </a:solidFill>
              <a:latin typeface="+mn-lt"/>
              <a:cs typeface="Times New Roman" pitchFamily="18" charset="0"/>
            </a:endParaRPr>
          </a:p>
          <a:p>
            <a:pPr algn="l"/>
            <a:r>
              <a:rPr lang="en-US" altLang="el-GR" sz="2000" b="1" dirty="0" smtClean="0">
                <a:solidFill>
                  <a:srgbClr val="000000"/>
                </a:solidFill>
                <a:latin typeface="+mn-lt"/>
                <a:cs typeface="Courier New" pitchFamily="49" charset="0"/>
              </a:rPr>
              <a:t>false || true:  True</a:t>
            </a:r>
            <a:endParaRPr lang="en-US" altLang="el-GR" sz="2000" b="1" dirty="0" smtClean="0">
              <a:solidFill>
                <a:srgbClr val="000000"/>
              </a:solidFill>
              <a:latin typeface="+mn-lt"/>
              <a:cs typeface="Times New Roman" pitchFamily="18" charset="0"/>
            </a:endParaRPr>
          </a:p>
          <a:p>
            <a:pPr algn="l"/>
            <a:r>
              <a:rPr lang="en-US" altLang="el-GR" sz="2000" b="1" dirty="0" smtClean="0">
                <a:solidFill>
                  <a:srgbClr val="000000"/>
                </a:solidFill>
                <a:latin typeface="+mn-lt"/>
                <a:cs typeface="Courier New" pitchFamily="49" charset="0"/>
              </a:rPr>
              <a:t>true || false:  True</a:t>
            </a:r>
            <a:endParaRPr lang="en-US" altLang="el-GR" sz="2000" b="1" dirty="0" smtClean="0">
              <a:solidFill>
                <a:srgbClr val="000000"/>
              </a:solidFill>
              <a:latin typeface="+mn-lt"/>
              <a:cs typeface="Times New Roman" pitchFamily="18" charset="0"/>
            </a:endParaRPr>
          </a:p>
          <a:p>
            <a:pPr algn="l"/>
            <a:r>
              <a:rPr lang="en-US" altLang="el-GR" sz="2000" b="1" dirty="0" smtClean="0">
                <a:solidFill>
                  <a:srgbClr val="000000"/>
                </a:solidFill>
                <a:latin typeface="+mn-lt"/>
                <a:cs typeface="Courier New" pitchFamily="49" charset="0"/>
              </a:rPr>
              <a:t>true || true:   True</a:t>
            </a:r>
            <a:endParaRPr lang="el-GR" altLang="el-GR" sz="2000" b="1" dirty="0" smtClean="0">
              <a:solidFill>
                <a:srgbClr val="000000"/>
              </a:solidFill>
              <a:latin typeface="+mn-lt"/>
              <a:cs typeface="Courier New" pitchFamily="49" charset="0"/>
            </a:endParaRPr>
          </a:p>
        </p:txBody>
      </p:sp>
      <p:sp>
        <p:nvSpPr>
          <p:cNvPr id="7" name="Ορθογώνιο 6" descr="."/>
          <p:cNvSpPr/>
          <p:nvPr>
            <p:custDataLst>
              <p:tags r:id="rId5"/>
            </p:custDataLst>
          </p:nvPr>
        </p:nvSpPr>
        <p:spPr>
          <a:xfrm>
            <a:off x="6467197" y="2751311"/>
            <a:ext cx="2209259" cy="461665"/>
          </a:xfrm>
          <a:prstGeom prst="rect">
            <a:avLst/>
          </a:prstGeom>
        </p:spPr>
        <p:txBody>
          <a:bodyPr wrap="none">
            <a:spAutoFit/>
          </a:bodyPr>
          <a:lstStyle/>
          <a:p>
            <a:r>
              <a:rPr lang="en-US" altLang="el-GR" sz="2400" dirty="0"/>
              <a:t>Program Output</a:t>
            </a:r>
            <a:endParaRPr lang="el-GR" sz="2400" dirty="0"/>
          </a:p>
        </p:txBody>
      </p:sp>
      <p:sp>
        <p:nvSpPr>
          <p:cNvPr id="9" name="Text Box 23" descr="."/>
          <p:cNvSpPr txBox="1">
            <a:spLocks noChangeArrowheads="1"/>
          </p:cNvSpPr>
          <p:nvPr>
            <p:custDataLst>
              <p:tags r:id="rId6"/>
            </p:custDataLst>
          </p:nvPr>
        </p:nvSpPr>
        <p:spPr bwMode="auto">
          <a:xfrm>
            <a:off x="6516216" y="908720"/>
            <a:ext cx="2352126" cy="1015663"/>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Outputs a truth table for the logical NOT operator (!)</a:t>
            </a:r>
          </a:p>
        </p:txBody>
      </p:sp>
      <p:sp>
        <p:nvSpPr>
          <p:cNvPr id="10" name="AutoShape 24" descr="[DECORATIVE]"/>
          <p:cNvSpPr>
            <a:spLocks/>
          </p:cNvSpPr>
          <p:nvPr/>
        </p:nvSpPr>
        <p:spPr bwMode="auto">
          <a:xfrm flipH="1">
            <a:off x="5402747" y="764704"/>
            <a:ext cx="684076" cy="1368152"/>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1" name="Line 7" descr="."/>
          <p:cNvSpPr>
            <a:spLocks noChangeShapeType="1"/>
          </p:cNvSpPr>
          <p:nvPr/>
        </p:nvSpPr>
        <p:spPr bwMode="auto">
          <a:xfrm flipH="1">
            <a:off x="6086823" y="1416551"/>
            <a:ext cx="429392" cy="322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2" name="Text Box 6" descr="."/>
          <p:cNvSpPr txBox="1">
            <a:spLocks noChangeArrowheads="1"/>
          </p:cNvSpPr>
          <p:nvPr>
            <p:custDataLst>
              <p:tags r:id="rId7"/>
            </p:custDataLst>
          </p:nvPr>
        </p:nvSpPr>
        <p:spPr bwMode="auto">
          <a:xfrm>
            <a:off x="3786508" y="2204864"/>
            <a:ext cx="3665812"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Returns the opposite as the input</a:t>
            </a:r>
          </a:p>
        </p:txBody>
      </p:sp>
      <p:sp>
        <p:nvSpPr>
          <p:cNvPr id="13" name="Line 7" descr="."/>
          <p:cNvSpPr>
            <a:spLocks noChangeShapeType="1"/>
          </p:cNvSpPr>
          <p:nvPr/>
        </p:nvSpPr>
        <p:spPr bwMode="auto">
          <a:xfrm flipH="1" flipV="1">
            <a:off x="3120355" y="1924383"/>
            <a:ext cx="666151" cy="480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429177"/>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…..(5 από 6)</a:t>
            </a:r>
            <a:endParaRPr lang="en-US" altLang="el-GR" sz="4000" u="sng" dirty="0">
              <a:solidFill>
                <a:schemeClr val="tx2"/>
              </a:solidFill>
              <a:latin typeface="+mn-lt"/>
            </a:endParaRPr>
          </a:p>
        </p:txBody>
      </p:sp>
      <p:sp>
        <p:nvSpPr>
          <p:cNvPr id="6" name="Rectangle 3" descr="program output (2 από 3)."/>
          <p:cNvSpPr>
            <a:spLocks noChangeArrowheads="1"/>
          </p:cNvSpPr>
          <p:nvPr>
            <p:custDataLst>
              <p:tags r:id="rId3"/>
            </p:custDataLst>
          </p:nvPr>
        </p:nvSpPr>
        <p:spPr bwMode="auto">
          <a:xfrm>
            <a:off x="467544" y="1019101"/>
            <a:ext cx="8219256" cy="5362227"/>
          </a:xfrm>
          <a:prstGeom prst="rect">
            <a:avLst/>
          </a:prstGeom>
          <a:solidFill>
            <a:schemeClr val="bg1">
              <a:lumMod val="85000"/>
            </a:schemeClr>
          </a:solidFill>
          <a:ln>
            <a:noFill/>
          </a:ln>
        </p:spPr>
        <p:txBody>
          <a:bodyPr/>
          <a:lstStyle>
            <a:lvl1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1pPr>
            <a:lvl2pPr marL="742950" indent="-28575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2pPr>
            <a:lvl3pPr marL="11430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3pPr>
            <a:lvl4pPr marL="16002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4pPr>
            <a:lvl5pPr marL="20574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5pPr>
            <a:lvl6pPr marL="25146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6pPr>
            <a:lvl7pPr marL="29718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7pPr>
            <a:lvl8pPr marL="34290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8pPr>
            <a:lvl9pPr marL="38862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9pPr>
          </a:lstStyle>
          <a:p>
            <a:r>
              <a:rPr lang="en-US" altLang="el-GR" sz="2000" b="1" dirty="0">
                <a:solidFill>
                  <a:srgbClr val="000000"/>
                </a:solidFill>
                <a:latin typeface="Courier New" pitchFamily="49" charset="0"/>
                <a:cs typeface="Courier New" pitchFamily="49" charset="0"/>
              </a:rPr>
              <a:t>Logical AND (&amp;)</a:t>
            </a:r>
            <a:endParaRPr lang="en-US" altLang="el-GR" sz="2000" b="1" dirty="0">
              <a:solidFill>
                <a:srgbClr val="000000"/>
              </a:solidFill>
              <a:latin typeface="Courier New" pitchFamily="49" charset="0"/>
              <a:cs typeface="Times New Roman" pitchFamily="18" charset="0"/>
            </a:endParaRPr>
          </a:p>
          <a:p>
            <a:r>
              <a:rPr lang="en-US" altLang="el-GR" sz="2000" b="1" dirty="0">
                <a:solidFill>
                  <a:srgbClr val="000000"/>
                </a:solidFill>
                <a:latin typeface="Courier New" pitchFamily="49" charset="0"/>
                <a:cs typeface="Courier New" pitchFamily="49" charset="0"/>
              </a:rPr>
              <a:t>false &amp; false: False</a:t>
            </a:r>
            <a:endParaRPr lang="en-US" altLang="el-GR" sz="2000" b="1" dirty="0">
              <a:solidFill>
                <a:srgbClr val="000000"/>
              </a:solidFill>
              <a:latin typeface="Courier New" pitchFamily="49" charset="0"/>
              <a:cs typeface="Times New Roman" pitchFamily="18" charset="0"/>
            </a:endParaRPr>
          </a:p>
          <a:p>
            <a:r>
              <a:rPr lang="en-US" altLang="el-GR" sz="2000" b="1" dirty="0">
                <a:solidFill>
                  <a:srgbClr val="000000"/>
                </a:solidFill>
                <a:latin typeface="Courier New" pitchFamily="49" charset="0"/>
                <a:cs typeface="Courier New" pitchFamily="49" charset="0"/>
              </a:rPr>
              <a:t>false &amp; true:  False</a:t>
            </a:r>
            <a:endParaRPr lang="en-US" altLang="el-GR" sz="2000" b="1" dirty="0">
              <a:solidFill>
                <a:srgbClr val="000000"/>
              </a:solidFill>
              <a:latin typeface="Courier New" pitchFamily="49" charset="0"/>
              <a:cs typeface="Times New Roman" pitchFamily="18" charset="0"/>
            </a:endParaRPr>
          </a:p>
          <a:p>
            <a:r>
              <a:rPr lang="en-US" altLang="el-GR" sz="2000" b="1" dirty="0">
                <a:solidFill>
                  <a:srgbClr val="000000"/>
                </a:solidFill>
                <a:latin typeface="Courier New" pitchFamily="49" charset="0"/>
                <a:cs typeface="Courier New" pitchFamily="49" charset="0"/>
              </a:rPr>
              <a:t>true &amp; false:  False</a:t>
            </a:r>
            <a:endParaRPr lang="en-US" altLang="el-GR" sz="2000" b="1" dirty="0">
              <a:solidFill>
                <a:srgbClr val="000000"/>
              </a:solidFill>
              <a:latin typeface="Courier New" pitchFamily="49" charset="0"/>
              <a:cs typeface="Times New Roman" pitchFamily="18" charset="0"/>
            </a:endParaRPr>
          </a:p>
          <a:p>
            <a:pPr algn="l"/>
            <a:r>
              <a:rPr lang="en-US" altLang="el-GR" sz="2000" b="1" dirty="0" smtClean="0">
                <a:solidFill>
                  <a:srgbClr val="000000"/>
                </a:solidFill>
                <a:latin typeface="+mn-lt"/>
                <a:cs typeface="Courier New" pitchFamily="49" charset="0"/>
              </a:rPr>
              <a:t>true </a:t>
            </a:r>
            <a:r>
              <a:rPr lang="en-US" altLang="el-GR" sz="2000" b="1" dirty="0">
                <a:solidFill>
                  <a:srgbClr val="000000"/>
                </a:solidFill>
                <a:latin typeface="+mn-lt"/>
                <a:cs typeface="Courier New" pitchFamily="49" charset="0"/>
              </a:rPr>
              <a:t>&amp; true:   True</a:t>
            </a:r>
            <a:endParaRPr lang="en-US" altLang="el-GR" sz="2000" b="1" dirty="0">
              <a:solidFill>
                <a:srgbClr val="000000"/>
              </a:solidFill>
              <a:latin typeface="+mn-lt"/>
              <a:cs typeface="Times New Roman" pitchFamily="18" charset="0"/>
            </a:endParaRPr>
          </a:p>
          <a:p>
            <a:pPr algn="l"/>
            <a:r>
              <a:rPr lang="en-US" altLang="el-GR" sz="2000" b="1" dirty="0">
                <a:latin typeface="+mn-lt"/>
                <a:cs typeface="Times New Roman" pitchFamily="18" charset="0"/>
              </a:rPr>
              <a:t> </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Logical OR (|)</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false | false: False</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false | true:  True</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true | false:  True</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true | true:   True</a:t>
            </a:r>
            <a:endParaRPr lang="en-US" altLang="el-GR" sz="2000" b="1" dirty="0">
              <a:solidFill>
                <a:srgbClr val="000000"/>
              </a:solidFill>
              <a:latin typeface="+mn-lt"/>
              <a:cs typeface="Times New Roman" pitchFamily="18" charset="0"/>
            </a:endParaRPr>
          </a:p>
          <a:p>
            <a:pPr algn="l"/>
            <a:r>
              <a:rPr lang="en-US" altLang="el-GR" sz="2000" b="1" dirty="0">
                <a:latin typeface="+mn-lt"/>
                <a:cs typeface="Times New Roman" pitchFamily="18" charset="0"/>
              </a:rPr>
              <a:t> </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Logical exclusive OR (^)</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false ^ false: False</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false ^ true:  True</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true ^ false:  True</a:t>
            </a:r>
            <a:endParaRPr lang="en-US" altLang="el-GR" sz="2000" b="1" dirty="0">
              <a:solidFill>
                <a:srgbClr val="000000"/>
              </a:solidFill>
              <a:latin typeface="+mn-lt"/>
              <a:cs typeface="Times New Roman" pitchFamily="18" charset="0"/>
            </a:endParaRPr>
          </a:p>
          <a:p>
            <a:pPr algn="l"/>
            <a:r>
              <a:rPr lang="en-US" altLang="el-GR" sz="2000" b="1" dirty="0">
                <a:solidFill>
                  <a:srgbClr val="000000"/>
                </a:solidFill>
                <a:latin typeface="+mn-lt"/>
                <a:cs typeface="Courier New" pitchFamily="49" charset="0"/>
              </a:rPr>
              <a:t>true ^ true:   False</a:t>
            </a:r>
            <a:endParaRPr lang="en-US" altLang="el-GR" sz="2000" b="1" dirty="0">
              <a:solidFill>
                <a:srgbClr val="000000"/>
              </a:solidFill>
              <a:latin typeface="+mn-lt"/>
              <a:cs typeface="Times New Roman" pitchFamily="18" charset="0"/>
            </a:endParaRPr>
          </a:p>
          <a:p>
            <a:pPr algn="l"/>
            <a:r>
              <a:rPr lang="en-US" altLang="el-GR" sz="2000" b="1" dirty="0">
                <a:latin typeface="+mn-lt"/>
                <a:cs typeface="Times New Roman" pitchFamily="18" charset="0"/>
              </a:rPr>
              <a:t> </a:t>
            </a:r>
            <a:endParaRPr lang="en-US" altLang="el-GR" sz="2000" b="1" dirty="0">
              <a:solidFill>
                <a:srgbClr val="000000"/>
              </a:solidFill>
              <a:latin typeface="+mn-lt"/>
              <a:cs typeface="Times New Roman" pitchFamily="18" charset="0"/>
            </a:endParaRPr>
          </a:p>
        </p:txBody>
      </p:sp>
      <p:sp>
        <p:nvSpPr>
          <p:cNvPr id="2" name="Ορθογώνιο 1" descr="."/>
          <p:cNvSpPr/>
          <p:nvPr>
            <p:custDataLst>
              <p:tags r:id="rId4"/>
            </p:custDataLst>
          </p:nvPr>
        </p:nvSpPr>
        <p:spPr>
          <a:xfrm>
            <a:off x="6467197" y="1052736"/>
            <a:ext cx="2209259" cy="461665"/>
          </a:xfrm>
          <a:prstGeom prst="rect">
            <a:avLst/>
          </a:prstGeom>
        </p:spPr>
        <p:txBody>
          <a:bodyPr wrap="none">
            <a:spAutoFit/>
          </a:bodyPr>
          <a:lstStyle/>
          <a:p>
            <a:r>
              <a:rPr lang="en-US" altLang="el-GR" sz="2400" dirty="0"/>
              <a:t>Program Output</a:t>
            </a:r>
            <a:endParaRPr lang="el-GR" sz="2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smtClean="0">
                <a:solidFill>
                  <a:schemeClr val="tx2"/>
                </a:solidFill>
              </a:rPr>
              <a:t>…..(6 από 6)</a:t>
            </a:r>
            <a:endParaRPr lang="en-US" altLang="el-GR" sz="4000" u="sng" dirty="0">
              <a:solidFill>
                <a:schemeClr val="tx2"/>
              </a:solidFill>
              <a:latin typeface="+mn-lt"/>
            </a:endParaRPr>
          </a:p>
        </p:txBody>
      </p:sp>
      <p:sp>
        <p:nvSpPr>
          <p:cNvPr id="6" name="Rectangle 3" descr="program output (3 από 3)."/>
          <p:cNvSpPr>
            <a:spLocks noChangeArrowheads="1"/>
          </p:cNvSpPr>
          <p:nvPr>
            <p:custDataLst>
              <p:tags r:id="rId3"/>
            </p:custDataLst>
          </p:nvPr>
        </p:nvSpPr>
        <p:spPr bwMode="auto">
          <a:xfrm>
            <a:off x="467544" y="1451149"/>
            <a:ext cx="8219256" cy="1545803"/>
          </a:xfrm>
          <a:prstGeom prst="rect">
            <a:avLst/>
          </a:prstGeom>
          <a:solidFill>
            <a:schemeClr val="bg1">
              <a:lumMod val="85000"/>
            </a:schemeClr>
          </a:solidFill>
          <a:ln>
            <a:noFill/>
          </a:ln>
        </p:spPr>
        <p:txBody>
          <a:bodyPr/>
          <a:lstStyle>
            <a:lvl1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1pPr>
            <a:lvl2pPr marL="742950" indent="-28575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2pPr>
            <a:lvl3pPr marL="11430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3pPr>
            <a:lvl4pPr marL="16002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4pPr>
            <a:lvl5pPr marL="20574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5pPr>
            <a:lvl6pPr marL="25146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6pPr>
            <a:lvl7pPr marL="29718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7pPr>
            <a:lvl8pPr marL="34290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8pPr>
            <a:lvl9pPr marL="38862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9pPr>
          </a:lstStyle>
          <a:p>
            <a:r>
              <a:rPr lang="en-US" altLang="el-GR" sz="2000" b="1" dirty="0">
                <a:latin typeface="Courier New" pitchFamily="49" charset="0"/>
                <a:cs typeface="Times New Roman" pitchFamily="18" charset="0"/>
              </a:rPr>
              <a:t> </a:t>
            </a:r>
            <a:endParaRPr lang="en-US" altLang="el-GR" sz="2000" b="1" dirty="0">
              <a:solidFill>
                <a:srgbClr val="000000"/>
              </a:solidFill>
              <a:latin typeface="Courier New" pitchFamily="49" charset="0"/>
              <a:cs typeface="Times New Roman" pitchFamily="18" charset="0"/>
            </a:endParaRPr>
          </a:p>
          <a:p>
            <a:r>
              <a:rPr lang="en-US" altLang="el-GR" sz="2000" b="1" dirty="0">
                <a:solidFill>
                  <a:srgbClr val="000000"/>
                </a:solidFill>
                <a:latin typeface="Courier New" pitchFamily="49" charset="0"/>
                <a:cs typeface="Courier New" pitchFamily="49" charset="0"/>
              </a:rPr>
              <a:t>Logical NOT (!)</a:t>
            </a:r>
            <a:endParaRPr lang="en-US" altLang="el-GR" sz="2000" b="1" dirty="0">
              <a:solidFill>
                <a:srgbClr val="000000"/>
              </a:solidFill>
              <a:latin typeface="Courier New" pitchFamily="49" charset="0"/>
              <a:cs typeface="Times New Roman" pitchFamily="18" charset="0"/>
            </a:endParaRPr>
          </a:p>
          <a:p>
            <a:r>
              <a:rPr lang="en-US" altLang="el-GR" sz="2000" b="1" dirty="0">
                <a:solidFill>
                  <a:srgbClr val="000000"/>
                </a:solidFill>
                <a:latin typeface="Courier New" pitchFamily="49" charset="0"/>
                <a:cs typeface="Courier New" pitchFamily="49" charset="0"/>
              </a:rPr>
              <a:t>!false: True</a:t>
            </a:r>
            <a:endParaRPr lang="en-US" altLang="el-GR" sz="2000" b="1" dirty="0">
              <a:solidFill>
                <a:srgbClr val="000000"/>
              </a:solidFill>
              <a:latin typeface="Courier New" pitchFamily="49" charset="0"/>
              <a:cs typeface="Times New Roman" pitchFamily="18" charset="0"/>
            </a:endParaRPr>
          </a:p>
          <a:p>
            <a:r>
              <a:rPr lang="en-US" altLang="el-GR" sz="2000" b="1" dirty="0">
                <a:solidFill>
                  <a:srgbClr val="000000"/>
                </a:solidFill>
                <a:latin typeface="Courier New" pitchFamily="49" charset="0"/>
                <a:cs typeface="Courier New" pitchFamily="49" charset="0"/>
              </a:rPr>
              <a:t>!true:  False</a:t>
            </a:r>
            <a:endParaRPr lang="en-US" altLang="el-GR" sz="2000" b="1" dirty="0">
              <a:latin typeface="Courier New" pitchFamily="49" charset="0"/>
            </a:endParaRPr>
          </a:p>
          <a:p>
            <a:pPr algn="l"/>
            <a:r>
              <a:rPr lang="en-US" altLang="el-GR" sz="2000" b="1" dirty="0">
                <a:latin typeface="+mn-lt"/>
                <a:cs typeface="Times New Roman" pitchFamily="18" charset="0"/>
              </a:rPr>
              <a:t> </a:t>
            </a:r>
            <a:endParaRPr lang="en-US" altLang="el-GR" sz="2000" b="1" dirty="0">
              <a:solidFill>
                <a:srgbClr val="000000"/>
              </a:solidFill>
              <a:latin typeface="+mn-lt"/>
              <a:cs typeface="Times New Roman" pitchFamily="18" charset="0"/>
            </a:endParaRPr>
          </a:p>
        </p:txBody>
      </p:sp>
      <p:sp>
        <p:nvSpPr>
          <p:cNvPr id="2" name="Ορθογώνιο 1" descr="."/>
          <p:cNvSpPr/>
          <p:nvPr>
            <p:custDataLst>
              <p:tags r:id="rId4"/>
            </p:custDataLst>
          </p:nvPr>
        </p:nvSpPr>
        <p:spPr>
          <a:xfrm>
            <a:off x="6467197" y="1484784"/>
            <a:ext cx="2209259" cy="461665"/>
          </a:xfrm>
          <a:prstGeom prst="rect">
            <a:avLst/>
          </a:prstGeom>
        </p:spPr>
        <p:txBody>
          <a:bodyPr wrap="none">
            <a:spAutoFit/>
          </a:bodyPr>
          <a:lstStyle/>
          <a:p>
            <a:r>
              <a:rPr lang="en-US" altLang="el-GR" sz="2400" dirty="0"/>
              <a:t>Program Output</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3690602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Σύγκριση: Λογικοί και Σχεσιακοί Τελεστές</a:t>
            </a:r>
            <a:endParaRPr lang="el-GR" altLang="el-GR" sz="4000" u="sng" dirty="0">
              <a:solidFill>
                <a:schemeClr val="tx2"/>
              </a:solidFill>
              <a:latin typeface="+mn-lt"/>
            </a:endParaRPr>
          </a:p>
        </p:txBody>
      </p:sp>
      <p:sp>
        <p:nvSpPr>
          <p:cNvPr id="2" name="Ορθογώνιο 1" descr="Λογικό (Logical) AND (&amp;) και  Λογικό (Logical) OR (|),&#10;Πάντα εκτιμείστε και τις δύο συνθήκες.&#10;Σχεσιακό (Conditional) AND (&amp;&amp;) και Σχεσιακό (Conditional) OR (||),&#10;Δεν χρειάζεται να εκτιμήσουμε την δεύτερη συνθήκη αν από την πρώτη συνθήκη μπορεί να βγει το αποτέλεσμα.&#10;Παρ 1:  false &amp;&amp;, x σύν σύν μεγαλύτερο του 10,  --- Δεν χρειάζεται να δούμε την δεύτερη συνθήκη,&#10;Παρ2: &#10;if count != 0 &amp;&amp; total διά count, &#10;άγκιστρο,&#10;               …,&#10;              άγκιστρο.&#10;&#10;"/>
          <p:cNvSpPr/>
          <p:nvPr/>
        </p:nvSpPr>
        <p:spPr>
          <a:xfrm>
            <a:off x="539552" y="1397089"/>
            <a:ext cx="8147248" cy="5632311"/>
          </a:xfrm>
          <a:prstGeom prst="rect">
            <a:avLst/>
          </a:prstGeom>
        </p:spPr>
        <p:txBody>
          <a:bodyPr wrap="square">
            <a:spAutoFit/>
          </a:bodyPr>
          <a:lstStyle/>
          <a:p>
            <a:pPr marL="342900" indent="-342900">
              <a:buFont typeface="Wingdings" panose="05000000000000000000" pitchFamily="2" charset="2"/>
              <a:buChar char="q"/>
            </a:pPr>
            <a:r>
              <a:rPr lang="el-GR" altLang="el-GR" sz="2400" dirty="0"/>
              <a:t>Λογικό (</a:t>
            </a:r>
            <a:r>
              <a:rPr lang="en-US" altLang="el-GR" sz="2400" dirty="0"/>
              <a:t>Logical</a:t>
            </a:r>
            <a:r>
              <a:rPr lang="el-GR" altLang="el-GR" sz="2400" dirty="0"/>
              <a:t>)</a:t>
            </a:r>
            <a:r>
              <a:rPr lang="en-US" altLang="el-GR" sz="2400" dirty="0"/>
              <a:t> AND (</a:t>
            </a:r>
            <a:r>
              <a:rPr lang="en-US" altLang="el-GR" sz="2400" dirty="0">
                <a:solidFill>
                  <a:schemeClr val="hlink"/>
                </a:solidFill>
              </a:rPr>
              <a:t>&amp;</a:t>
            </a:r>
            <a:r>
              <a:rPr lang="en-US" altLang="el-GR" sz="2400" dirty="0"/>
              <a:t>) </a:t>
            </a:r>
            <a:r>
              <a:rPr lang="el-GR" altLang="el-GR" sz="2400" dirty="0"/>
              <a:t>και </a:t>
            </a:r>
            <a:r>
              <a:rPr lang="en-US" altLang="el-GR" sz="2400" dirty="0"/>
              <a:t> </a:t>
            </a:r>
            <a:r>
              <a:rPr lang="el-GR" altLang="el-GR" sz="2400" dirty="0"/>
              <a:t>Λογικό (</a:t>
            </a:r>
            <a:r>
              <a:rPr lang="en-US" altLang="el-GR" sz="2400" dirty="0"/>
              <a:t>Logical</a:t>
            </a:r>
            <a:r>
              <a:rPr lang="el-GR" altLang="el-GR" sz="2400" dirty="0"/>
              <a:t>)</a:t>
            </a:r>
            <a:r>
              <a:rPr lang="en-US" altLang="el-GR" sz="2400" dirty="0"/>
              <a:t> OR (</a:t>
            </a:r>
            <a:r>
              <a:rPr lang="en-US" altLang="el-GR" sz="2400" dirty="0">
                <a:solidFill>
                  <a:schemeClr val="hlink"/>
                </a:solidFill>
              </a:rPr>
              <a:t>|</a:t>
            </a:r>
            <a:r>
              <a:rPr lang="en-US" altLang="el-GR" sz="2400" dirty="0"/>
              <a:t>)</a:t>
            </a:r>
          </a:p>
          <a:p>
            <a:pPr marL="1257300" lvl="2" indent="-342900">
              <a:buFont typeface="Wingdings" panose="05000000000000000000" pitchFamily="2" charset="2"/>
              <a:buChar char="§"/>
            </a:pPr>
            <a:r>
              <a:rPr lang="el-GR" altLang="el-GR" sz="2400" dirty="0"/>
              <a:t>Πάντα εκτιμείστε και τις δύο συνθήκες</a:t>
            </a:r>
            <a:endParaRPr lang="en-US" altLang="el-GR" sz="2400" dirty="0"/>
          </a:p>
          <a:p>
            <a:pPr marL="342900" indent="-342900">
              <a:buFont typeface="Wingdings" panose="05000000000000000000" pitchFamily="2" charset="2"/>
              <a:buChar char="q"/>
            </a:pPr>
            <a:r>
              <a:rPr lang="el-GR" altLang="el-GR" sz="2400" dirty="0"/>
              <a:t>Σχεσιακό (</a:t>
            </a:r>
            <a:r>
              <a:rPr lang="en-US" altLang="el-GR" sz="2400" dirty="0"/>
              <a:t>Conditional</a:t>
            </a:r>
            <a:r>
              <a:rPr lang="el-GR" altLang="el-GR" sz="2400" dirty="0"/>
              <a:t>)</a:t>
            </a:r>
            <a:r>
              <a:rPr lang="en-US" altLang="el-GR" sz="2400" dirty="0"/>
              <a:t> AND (</a:t>
            </a:r>
            <a:r>
              <a:rPr lang="en-US" altLang="el-GR" sz="2400" dirty="0">
                <a:solidFill>
                  <a:schemeClr val="hlink"/>
                </a:solidFill>
              </a:rPr>
              <a:t>&amp;&amp;</a:t>
            </a:r>
            <a:r>
              <a:rPr lang="en-US" altLang="el-GR" sz="2400" dirty="0"/>
              <a:t>) </a:t>
            </a:r>
            <a:r>
              <a:rPr lang="el-GR" altLang="el-GR" sz="2400" dirty="0"/>
              <a:t>και</a:t>
            </a:r>
            <a:r>
              <a:rPr lang="en-US" altLang="el-GR" sz="2400" dirty="0"/>
              <a:t> </a:t>
            </a:r>
            <a:r>
              <a:rPr lang="el-GR" altLang="el-GR" sz="2400" dirty="0"/>
              <a:t>Σχεσιακό (</a:t>
            </a:r>
            <a:r>
              <a:rPr lang="en-US" altLang="el-GR" sz="2400" dirty="0"/>
              <a:t>Conditional</a:t>
            </a:r>
            <a:r>
              <a:rPr lang="el-GR" altLang="el-GR" sz="2400" dirty="0"/>
              <a:t>)</a:t>
            </a:r>
            <a:r>
              <a:rPr lang="en-US" altLang="el-GR" sz="2400" dirty="0"/>
              <a:t> OR (</a:t>
            </a:r>
            <a:r>
              <a:rPr lang="en-US" altLang="el-GR" sz="2400" dirty="0">
                <a:solidFill>
                  <a:schemeClr val="hlink"/>
                </a:solidFill>
              </a:rPr>
              <a:t>||</a:t>
            </a:r>
            <a:r>
              <a:rPr lang="en-US" altLang="el-GR" sz="2400" dirty="0"/>
              <a:t>)</a:t>
            </a:r>
          </a:p>
          <a:p>
            <a:pPr marL="1257300" lvl="2" indent="-342900">
              <a:buFont typeface="Wingdings" panose="05000000000000000000" pitchFamily="2" charset="2"/>
              <a:buChar char="§"/>
            </a:pPr>
            <a:r>
              <a:rPr lang="el-GR" altLang="el-GR" sz="2400" dirty="0"/>
              <a:t>Δεν χρειάζεται να εκτιμήσουμε την δεύτερη συνθήκη αν από την πρώτη συνθήκη μπορεί να βγει το αποτέλεσμα</a:t>
            </a:r>
            <a:r>
              <a:rPr lang="en-US" altLang="el-GR" sz="2400" dirty="0"/>
              <a:t>.</a:t>
            </a:r>
          </a:p>
          <a:p>
            <a:pPr marL="1257300" lvl="2" indent="-342900">
              <a:buFont typeface="Wingdings" panose="05000000000000000000" pitchFamily="2" charset="2"/>
              <a:buChar char="§"/>
            </a:pPr>
            <a:r>
              <a:rPr lang="el-GR" altLang="el-GR" sz="2400" dirty="0"/>
              <a:t>Παρ</a:t>
            </a:r>
            <a:r>
              <a:rPr lang="en-US" altLang="el-GR" sz="2400" dirty="0"/>
              <a:t> 1:  </a:t>
            </a:r>
            <a:r>
              <a:rPr lang="en-US" altLang="el-GR" sz="2400" b="1" dirty="0">
                <a:solidFill>
                  <a:schemeClr val="accent4"/>
                </a:solidFill>
              </a:rPr>
              <a:t>false &amp;&amp; (x++ &gt; 10)</a:t>
            </a:r>
            <a:r>
              <a:rPr lang="en-US" altLang="el-GR" sz="2400" dirty="0">
                <a:solidFill>
                  <a:schemeClr val="accent4"/>
                </a:solidFill>
              </a:rPr>
              <a:t>    </a:t>
            </a:r>
            <a:r>
              <a:rPr lang="en-US" altLang="el-GR" sz="2400" dirty="0"/>
              <a:t>--- </a:t>
            </a:r>
            <a:r>
              <a:rPr lang="el-GR" altLang="el-GR" sz="2400" dirty="0"/>
              <a:t>Δεν χρειάζεται να δούμε την δεύτερη συνθήκη</a:t>
            </a:r>
            <a:endParaRPr lang="en-US" altLang="el-GR" sz="2400" dirty="0"/>
          </a:p>
          <a:p>
            <a:pPr marL="1257300" lvl="2" indent="-342900">
              <a:buFont typeface="Wingdings" panose="05000000000000000000" pitchFamily="2" charset="2"/>
              <a:buChar char="§"/>
            </a:pPr>
            <a:r>
              <a:rPr lang="el-GR" altLang="el-GR" sz="2400" dirty="0"/>
              <a:t>Παρ</a:t>
            </a:r>
            <a:r>
              <a:rPr lang="en-US" altLang="el-GR" sz="2400" dirty="0"/>
              <a:t>2: </a:t>
            </a:r>
            <a:br>
              <a:rPr lang="en-US" altLang="el-GR" sz="2400" dirty="0"/>
            </a:br>
            <a:r>
              <a:rPr lang="en-US" altLang="el-GR" sz="2400" dirty="0"/>
              <a:t>if (count != 0 &amp;&amp; total /count) </a:t>
            </a:r>
            <a:br>
              <a:rPr lang="en-US" altLang="el-GR" sz="2400" dirty="0"/>
            </a:br>
            <a:r>
              <a:rPr lang="en-US" altLang="el-GR" sz="2400" dirty="0"/>
              <a:t>{</a:t>
            </a:r>
          </a:p>
          <a:p>
            <a:pPr lvl="1">
              <a:buFont typeface="ZapfDingbats" pitchFamily="82" charset="2"/>
              <a:buNone/>
            </a:pPr>
            <a:r>
              <a:rPr lang="en-US" altLang="el-GR" sz="2400" dirty="0"/>
              <a:t>        </a:t>
            </a:r>
            <a:r>
              <a:rPr lang="el-GR" altLang="el-GR" sz="2400" dirty="0" smtClean="0"/>
              <a:t>       </a:t>
            </a:r>
            <a:r>
              <a:rPr lang="en-US" altLang="el-GR" sz="2400" dirty="0" smtClean="0"/>
              <a:t>…</a:t>
            </a:r>
            <a:r>
              <a:rPr lang="en-US" altLang="el-GR" sz="2400" dirty="0"/>
              <a:t/>
            </a:r>
            <a:br>
              <a:rPr lang="en-US" altLang="el-GR" sz="2400" dirty="0"/>
            </a:br>
            <a:r>
              <a:rPr lang="en-US" altLang="el-GR" sz="2400" dirty="0"/>
              <a:t>  </a:t>
            </a:r>
            <a:r>
              <a:rPr lang="el-GR" altLang="el-GR" sz="2400" dirty="0" smtClean="0"/>
              <a:t>           </a:t>
            </a:r>
            <a:r>
              <a:rPr lang="en-US" altLang="el-GR" sz="2400" dirty="0" smtClean="0"/>
              <a:t> </a:t>
            </a:r>
            <a:r>
              <a:rPr lang="en-US" altLang="el-GR" sz="2400" dirty="0"/>
              <a:t>}</a:t>
            </a:r>
          </a:p>
          <a:p>
            <a:pPr lvl="2">
              <a:buFontTx/>
              <a:buNone/>
            </a:pP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361617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467544" y="2143397"/>
            <a:ext cx="8208912" cy="2005683"/>
          </a:xfrm>
        </p:spPr>
        <p:txBody>
          <a:bodyPr>
            <a:noAutofit/>
          </a:bodyPr>
          <a:lstStyle/>
          <a:p>
            <a:pPr>
              <a:spcBef>
                <a:spcPct val="20000"/>
              </a:spcBef>
              <a:buClr>
                <a:schemeClr val="tx1"/>
              </a:buClr>
              <a:buSzPct val="85000"/>
              <a:buFont typeface="Wingdings" panose="05000000000000000000" pitchFamily="2" charset="2"/>
              <a:buChar char="q"/>
            </a:pPr>
            <a:r>
              <a:rPr lang="el-GR" altLang="el-GR" sz="2800" dirty="0" smtClean="0">
                <a:hlinkClick r:id="rId4" action="ppaction://hlinksldjump"/>
              </a:rPr>
              <a:t>Εντολές Ανάθεσης/εκχώρησης</a:t>
            </a:r>
            <a:r>
              <a:rPr lang="el-GR" altLang="el-GR" sz="2800" dirty="0" smtClean="0"/>
              <a:t>,</a:t>
            </a:r>
          </a:p>
          <a:p>
            <a:pPr>
              <a:spcBef>
                <a:spcPct val="20000"/>
              </a:spcBef>
              <a:buClr>
                <a:schemeClr val="tx1"/>
              </a:buClr>
              <a:buSzPct val="85000"/>
              <a:buFont typeface="Wingdings" panose="05000000000000000000" pitchFamily="2" charset="2"/>
              <a:buChar char="q"/>
            </a:pPr>
            <a:r>
              <a:rPr lang="el-GR" altLang="el-GR" sz="2800" dirty="0" smtClean="0">
                <a:hlinkClick r:id="rId5" action="ppaction://hlinksldjump"/>
              </a:rPr>
              <a:t>Η εντολή </a:t>
            </a:r>
            <a:r>
              <a:rPr lang="en-US" altLang="el-GR" sz="2800" dirty="0" smtClean="0">
                <a:hlinkClick r:id="rId5" action="ppaction://hlinksldjump"/>
              </a:rPr>
              <a:t>if</a:t>
            </a:r>
            <a:r>
              <a:rPr lang="el-GR" altLang="el-GR" sz="2800" dirty="0"/>
              <a:t>,</a:t>
            </a:r>
            <a:endParaRPr lang="el-GR" altLang="el-GR" sz="2800" dirty="0" smtClean="0"/>
          </a:p>
          <a:p>
            <a:pPr>
              <a:spcBef>
                <a:spcPct val="20000"/>
              </a:spcBef>
              <a:buClr>
                <a:schemeClr val="tx1"/>
              </a:buClr>
              <a:buSzPct val="85000"/>
              <a:buFont typeface="Wingdings" panose="05000000000000000000" pitchFamily="2" charset="2"/>
              <a:buChar char="q"/>
            </a:pPr>
            <a:r>
              <a:rPr lang="el-GR" altLang="el-GR" sz="2800" dirty="0">
                <a:hlinkClick r:id="rId6" action="ppaction://hlinksldjump"/>
              </a:rPr>
              <a:t>Ο</a:t>
            </a:r>
            <a:r>
              <a:rPr lang="el-GR" altLang="el-GR" sz="2800" dirty="0" smtClean="0">
                <a:hlinkClick r:id="rId6" action="ppaction://hlinksldjump"/>
              </a:rPr>
              <a:t>ι εντολές τύπου </a:t>
            </a:r>
            <a:r>
              <a:rPr lang="en-US" altLang="el-GR" sz="2800" dirty="0" smtClean="0">
                <a:hlinkClick r:id="rId6" action="ppaction://hlinksldjump"/>
              </a:rPr>
              <a:t>logical</a:t>
            </a:r>
            <a:r>
              <a:rPr lang="el-GR" altLang="el-GR" sz="2800" dirty="0" smtClean="0">
                <a:hlinkClick r:id="rId6" action="ppaction://hlinksldjump"/>
              </a:rPr>
              <a:t>/</a:t>
            </a:r>
            <a:r>
              <a:rPr lang="en-US" altLang="el-GR" sz="2800" dirty="0" err="1" smtClean="0">
                <a:hlinkClick r:id="rId6" action="ppaction://hlinksldjump"/>
              </a:rPr>
              <a:t>boolean</a:t>
            </a:r>
            <a:r>
              <a:rPr lang="el-GR" altLang="el-GR" sz="2800" dirty="0" smtClean="0"/>
              <a:t>. </a:t>
            </a:r>
            <a:endParaRPr lang="el-GR" alt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sz="4000" u="sng" dirty="0" smtClean="0">
                <a:solidFill>
                  <a:schemeClr val="tx2"/>
                </a:solidFill>
              </a:rPr>
              <a:t>Αναθεώρηση της εντολής εκχώρησης τιμών (1 από 2)</a:t>
            </a:r>
            <a:endParaRPr lang="el-GR" sz="4000" u="sng" dirty="0">
              <a:solidFill>
                <a:schemeClr val="tx2"/>
              </a:solidFill>
              <a:latin typeface="+mn-lt"/>
            </a:endParaRPr>
          </a:p>
        </p:txBody>
      </p:sp>
      <p:sp>
        <p:nvSpPr>
          <p:cNvPr id="9" name="Rectangle 3"/>
          <p:cNvSpPr txBox="1">
            <a:spLocks noChangeArrowheads="1"/>
          </p:cNvSpPr>
          <p:nvPr/>
        </p:nvSpPr>
        <p:spPr>
          <a:xfrm>
            <a:off x="533400" y="1447800"/>
            <a:ext cx="7772400" cy="103822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q"/>
            </a:pPr>
            <a:r>
              <a:rPr lang="el-GR" altLang="el-GR" sz="2400" dirty="0" smtClean="0"/>
              <a:t>Μπορείτε να θεωρήσετε την εκχώρηση τιμών  ως έναν άλλο τελεστή, με χαμηλότερη προτεραιότητα από τους αριθμητικούς τελεστές</a:t>
            </a:r>
          </a:p>
        </p:txBody>
      </p:sp>
      <p:sp>
        <p:nvSpPr>
          <p:cNvPr id="10" name="Text Box 4"/>
          <p:cNvSpPr txBox="1">
            <a:spLocks noChangeArrowheads="1"/>
          </p:cNvSpPr>
          <p:nvPr/>
        </p:nvSpPr>
        <p:spPr bwMode="auto">
          <a:xfrm>
            <a:off x="1790700" y="2498725"/>
            <a:ext cx="5894883" cy="830997"/>
          </a:xfrm>
          <a:prstGeom prst="rect">
            <a:avLst/>
          </a:prstGeom>
          <a:noFill/>
          <a:ln w="12700">
            <a:noFill/>
            <a:miter lim="800000"/>
            <a:headEnd type="none" w="sm" len="sm"/>
            <a:tailEnd type="none" w="sm" len="sm"/>
          </a:ln>
          <a:effectLst/>
        </p:spPr>
        <p:txBody>
          <a:bodyPr wrap="none">
            <a:spAutoFit/>
          </a:bodyPr>
          <a:lstStyle/>
          <a:p>
            <a:pPr>
              <a:defRPr/>
            </a:pPr>
            <a:r>
              <a:rPr lang="el-GR" sz="2400" b="1" dirty="0" smtClean="0">
                <a:solidFill>
                  <a:schemeClr val="accent4"/>
                </a:solidFill>
                <a:effectLst>
                  <a:outerShdw blurRad="38100" dist="38100" dir="2700000" algn="tl">
                    <a:srgbClr val="C0C0C0"/>
                  </a:outerShdw>
                </a:effectLst>
              </a:rPr>
              <a:t>Πρώτα υπολογίζεται η αριθμητική έκφραση </a:t>
            </a:r>
          </a:p>
          <a:p>
            <a:pPr>
              <a:defRPr/>
            </a:pPr>
            <a:r>
              <a:rPr lang="el-GR" sz="2400" b="1" dirty="0" smtClean="0">
                <a:solidFill>
                  <a:schemeClr val="accent4"/>
                </a:solidFill>
                <a:effectLst>
                  <a:outerShdw blurRad="38100" dist="38100" dir="2700000" algn="tl">
                    <a:srgbClr val="C0C0C0"/>
                  </a:outerShdw>
                </a:effectLst>
              </a:rPr>
              <a:t>στα δεξιά του = </a:t>
            </a:r>
            <a:endParaRPr lang="el-GR" sz="2400" b="1" dirty="0">
              <a:solidFill>
                <a:schemeClr val="accent4"/>
              </a:solidFill>
              <a:effectLst>
                <a:outerShdw blurRad="38100" dist="38100" dir="2700000" algn="tl">
                  <a:srgbClr val="C0C0C0"/>
                </a:outerShdw>
              </a:effectLst>
            </a:endParaRPr>
          </a:p>
        </p:txBody>
      </p:sp>
      <p:sp>
        <p:nvSpPr>
          <p:cNvPr id="12" name="Text Box 6" descr="answer  ίσουται με  sum διά 4 σύν MAX επί lowest.&#10;Η σειρά των αριθμητικών πράξεων στην παραπάνω εξίσωση είναι η ακόλουθη:&#10;Πρώτα πραγματοποιείται η διάιρεση, ακολουθεί ο πολλαπλασιασμός, ακολουθεί η πρόσθεση και τέλος το αποτέλεσμα του ισούται.&#10;"/>
          <p:cNvSpPr txBox="1">
            <a:spLocks noChangeArrowheads="1"/>
          </p:cNvSpPr>
          <p:nvPr>
            <p:custDataLst>
              <p:tags r:id="rId3"/>
            </p:custDataLst>
          </p:nvPr>
        </p:nvSpPr>
        <p:spPr bwMode="auto">
          <a:xfrm>
            <a:off x="1905000" y="3352800"/>
            <a:ext cx="4653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answer  =  sum / 4 + MAX * lowest;</a:t>
            </a:r>
          </a:p>
        </p:txBody>
      </p:sp>
      <p:sp>
        <p:nvSpPr>
          <p:cNvPr id="11" name="Text Box 5"/>
          <p:cNvSpPr txBox="1">
            <a:spLocks noChangeArrowheads="1"/>
          </p:cNvSpPr>
          <p:nvPr/>
        </p:nvSpPr>
        <p:spPr bwMode="auto">
          <a:xfrm>
            <a:off x="890588" y="5181600"/>
            <a:ext cx="6629251" cy="830997"/>
          </a:xfrm>
          <a:prstGeom prst="rect">
            <a:avLst/>
          </a:prstGeom>
          <a:noFill/>
          <a:ln w="12700">
            <a:noFill/>
            <a:miter lim="800000"/>
            <a:headEnd type="none" w="sm" len="sm"/>
            <a:tailEnd type="none" w="sm" len="sm"/>
          </a:ln>
          <a:effectLst/>
        </p:spPr>
        <p:txBody>
          <a:bodyPr wrap="none">
            <a:spAutoFit/>
          </a:bodyPr>
          <a:lstStyle/>
          <a:p>
            <a:pPr>
              <a:defRPr/>
            </a:pPr>
            <a:r>
              <a:rPr lang="el-GR" sz="2400" b="1" dirty="0" smtClean="0">
                <a:solidFill>
                  <a:schemeClr val="accent4"/>
                </a:solidFill>
                <a:effectLst>
                  <a:outerShdw blurRad="38100" dist="38100" dir="2700000" algn="tl">
                    <a:srgbClr val="C0C0C0"/>
                  </a:outerShdw>
                </a:effectLst>
              </a:rPr>
              <a:t>Κατόπιν το αποτέλεσμα του υπολογισμού </a:t>
            </a:r>
          </a:p>
          <a:p>
            <a:pPr>
              <a:defRPr/>
            </a:pPr>
            <a:r>
              <a:rPr lang="el-GR" sz="2400" b="1" dirty="0" smtClean="0">
                <a:solidFill>
                  <a:schemeClr val="accent4"/>
                </a:solidFill>
                <a:effectLst>
                  <a:outerShdw blurRad="38100" dist="38100" dir="2700000" algn="tl">
                    <a:srgbClr val="C0C0C0"/>
                  </a:outerShdw>
                </a:effectLst>
              </a:rPr>
              <a:t>αποθηκεύεται στη μεταβλητή στα αριστερά του = </a:t>
            </a:r>
            <a:endParaRPr lang="el-GR" sz="2400" b="1" dirty="0">
              <a:solidFill>
                <a:schemeClr val="accent4"/>
              </a:solidFill>
              <a:effectLst>
                <a:outerShdw blurRad="38100" dist="38100" dir="2700000" algn="tl">
                  <a:srgbClr val="C0C0C0"/>
                </a:outerShdw>
              </a:effectLst>
            </a:endParaRPr>
          </a:p>
        </p:txBody>
      </p:sp>
      <p:sp>
        <p:nvSpPr>
          <p:cNvPr id="13" name="AutoShape 7" descr="."/>
          <p:cNvSpPr>
            <a:spLocks noChangeArrowheads="1"/>
          </p:cNvSpPr>
          <p:nvPr>
            <p:custDataLst>
              <p:tags r:id="rId4"/>
            </p:custDataLst>
          </p:nvPr>
        </p:nvSpPr>
        <p:spPr bwMode="auto">
          <a:xfrm>
            <a:off x="3835152" y="38100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1</a:t>
            </a:r>
            <a:endParaRPr lang="en-US" altLang="el-GR" sz="2400" dirty="0">
              <a:solidFill>
                <a:schemeClr val="accent1"/>
              </a:solidFill>
            </a:endParaRPr>
          </a:p>
        </p:txBody>
      </p:sp>
      <p:sp>
        <p:nvSpPr>
          <p:cNvPr id="14" name="AutoShape 8" descr="."/>
          <p:cNvSpPr>
            <a:spLocks noChangeArrowheads="1"/>
          </p:cNvSpPr>
          <p:nvPr>
            <p:custDataLst>
              <p:tags r:id="rId5"/>
            </p:custDataLst>
          </p:nvPr>
        </p:nvSpPr>
        <p:spPr bwMode="auto">
          <a:xfrm>
            <a:off x="2987824" y="38100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4</a:t>
            </a:r>
            <a:endParaRPr lang="en-US" altLang="el-GR" sz="2400" dirty="0">
              <a:solidFill>
                <a:schemeClr val="accent1"/>
              </a:solidFill>
            </a:endParaRPr>
          </a:p>
        </p:txBody>
      </p:sp>
      <p:sp>
        <p:nvSpPr>
          <p:cNvPr id="15" name="AutoShape 9" descr="."/>
          <p:cNvSpPr>
            <a:spLocks noChangeArrowheads="1"/>
          </p:cNvSpPr>
          <p:nvPr>
            <p:custDataLst>
              <p:tags r:id="rId6"/>
            </p:custDataLst>
          </p:nvPr>
        </p:nvSpPr>
        <p:spPr bwMode="auto">
          <a:xfrm>
            <a:off x="4283968" y="38100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3</a:t>
            </a:r>
            <a:endParaRPr lang="en-US" altLang="el-GR" sz="2400" dirty="0">
              <a:solidFill>
                <a:schemeClr val="accent1"/>
              </a:solidFill>
            </a:endParaRPr>
          </a:p>
        </p:txBody>
      </p:sp>
      <p:sp>
        <p:nvSpPr>
          <p:cNvPr id="16" name="AutoShape 10" descr="."/>
          <p:cNvSpPr>
            <a:spLocks noChangeArrowheads="1"/>
          </p:cNvSpPr>
          <p:nvPr>
            <p:custDataLst>
              <p:tags r:id="rId7"/>
            </p:custDataLst>
          </p:nvPr>
        </p:nvSpPr>
        <p:spPr bwMode="auto">
          <a:xfrm>
            <a:off x="5203304" y="38100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2</a:t>
            </a:r>
            <a:endParaRPr lang="en-US" altLang="el-GR" sz="2400" dirty="0">
              <a:solidFill>
                <a:schemeClr val="accent1"/>
              </a:solidFill>
            </a:endParaRPr>
          </a:p>
        </p:txBody>
      </p:sp>
      <p:sp>
        <p:nvSpPr>
          <p:cNvPr id="17" name="AutoShape 11" descr="[DECORATIVE]"/>
          <p:cNvSpPr>
            <a:spLocks/>
          </p:cNvSpPr>
          <p:nvPr/>
        </p:nvSpPr>
        <p:spPr bwMode="auto">
          <a:xfrm rot="16200000" flipV="1">
            <a:off x="5219700" y="3009900"/>
            <a:ext cx="304800" cy="3276600"/>
          </a:xfrm>
          <a:prstGeom prst="leftBrace">
            <a:avLst>
              <a:gd name="adj1" fmla="val 89583"/>
              <a:gd name="adj2" fmla="val 50046"/>
            </a:avLst>
          </a:prstGeom>
          <a:noFill/>
          <a:ln w="317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18" name="AutoShape 12" descr="[DECORATIVE]"/>
          <p:cNvCxnSpPr>
            <a:cxnSpLocks noChangeShapeType="1"/>
            <a:stCxn id="17" idx="1"/>
          </p:cNvCxnSpPr>
          <p:nvPr/>
        </p:nvCxnSpPr>
        <p:spPr bwMode="auto">
          <a:xfrm rot="16200000" flipV="1">
            <a:off x="3694907" y="3140868"/>
            <a:ext cx="381000" cy="2970213"/>
          </a:xfrm>
          <a:prstGeom prst="bentConnector4">
            <a:avLst>
              <a:gd name="adj1" fmla="val -60000"/>
              <a:gd name="adj2" fmla="val 100157"/>
            </a:avLst>
          </a:prstGeom>
          <a:noFill/>
          <a:ln w="31750">
            <a:solidFill>
              <a:schemeClr val="accent1"/>
            </a:solidFill>
            <a:miter lim="800000"/>
            <a:headEnd type="none" w="sm" len="sm"/>
            <a:tailEnd type="triangle" w="sm" len="sm"/>
          </a:ln>
          <a:extLst>
            <a:ext uri="{909E8E84-426E-40DD-AFC4-6F175D3DCCD1}">
              <a14:hiddenFill xmlns:a14="http://schemas.microsoft.com/office/drawing/2010/main">
                <a:noFill/>
              </a14:hiddenFill>
            </a:ext>
          </a:extLst>
        </p:spPr>
      </p:cxn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685800" y="44624"/>
            <a:ext cx="7772400" cy="1470025"/>
          </a:xfrm>
        </p:spPr>
        <p:txBody>
          <a:bodyPr>
            <a:normAutofit/>
          </a:bodyPr>
          <a:lstStyle/>
          <a:p>
            <a:r>
              <a:rPr lang="el-GR" altLang="el-GR" u="sng" dirty="0" smtClean="0">
                <a:solidFill>
                  <a:schemeClr val="tx2"/>
                </a:solidFill>
              </a:rPr>
              <a:t>Αναθεώρηση της εντολής εκχώρησης τιμών (1 από 2)</a:t>
            </a:r>
            <a:endParaRPr lang="el-GR" dirty="0"/>
          </a:p>
        </p:txBody>
      </p:sp>
      <p:sp>
        <p:nvSpPr>
          <p:cNvPr id="7" name="Rectangle 3"/>
          <p:cNvSpPr txBox="1">
            <a:spLocks noChangeArrowheads="1"/>
          </p:cNvSpPr>
          <p:nvPr/>
        </p:nvSpPr>
        <p:spPr>
          <a:xfrm>
            <a:off x="228600" y="1600200"/>
            <a:ext cx="8763000" cy="10382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q"/>
            </a:pPr>
            <a:r>
              <a:rPr lang="el-GR" altLang="el-GR" sz="2400" dirty="0" smtClean="0"/>
              <a:t>Το αριστερό και το δεξιό μέρος μιας εντολής εκχώρησης τιμών μπορεί να περιέχει την ίδια μεταβλητή</a:t>
            </a:r>
          </a:p>
        </p:txBody>
      </p:sp>
      <p:sp>
        <p:nvSpPr>
          <p:cNvPr id="8" name="Text Box 4"/>
          <p:cNvSpPr txBox="1">
            <a:spLocks noChangeArrowheads="1"/>
          </p:cNvSpPr>
          <p:nvPr/>
        </p:nvSpPr>
        <p:spPr bwMode="auto">
          <a:xfrm>
            <a:off x="1043608" y="2787650"/>
            <a:ext cx="6995120" cy="461665"/>
          </a:xfrm>
          <a:prstGeom prst="rect">
            <a:avLst/>
          </a:prstGeom>
          <a:noFill/>
          <a:ln w="12700">
            <a:noFill/>
            <a:miter lim="800000"/>
            <a:headEnd type="none" w="sm" len="sm"/>
            <a:tailEnd type="none" w="sm" len="sm"/>
          </a:ln>
          <a:effectLst/>
        </p:spPr>
        <p:txBody>
          <a:bodyPr wrap="square">
            <a:spAutoFit/>
          </a:bodyPr>
          <a:lstStyle/>
          <a:p>
            <a:pPr>
              <a:defRPr/>
            </a:pPr>
            <a:r>
              <a:rPr lang="el-GR" sz="2400" b="1" dirty="0" smtClean="0">
                <a:solidFill>
                  <a:schemeClr val="accent4"/>
                </a:solidFill>
                <a:effectLst>
                  <a:outerShdw blurRad="38100" dist="38100" dir="2700000" algn="tl">
                    <a:srgbClr val="C0C0C0"/>
                  </a:outerShdw>
                </a:effectLst>
              </a:rPr>
              <a:t>Πρώτα προστίθεται το 1 στην αρχική τιμή του </a:t>
            </a:r>
            <a:r>
              <a:rPr lang="en-US" sz="2400" b="1" dirty="0" smtClean="0">
                <a:solidFill>
                  <a:schemeClr val="accent4"/>
                </a:solidFill>
                <a:effectLst>
                  <a:outerShdw blurRad="38100" dist="38100" dir="2700000" algn="tl">
                    <a:srgbClr val="C0C0C0"/>
                  </a:outerShdw>
                </a:effectLst>
              </a:rPr>
              <a:t>count</a:t>
            </a:r>
            <a:endParaRPr lang="en-US" sz="2400" b="1" dirty="0">
              <a:solidFill>
                <a:schemeClr val="accent4"/>
              </a:solidFill>
              <a:effectLst>
                <a:outerShdw blurRad="38100" dist="38100" dir="2700000" algn="tl">
                  <a:srgbClr val="C0C0C0"/>
                </a:outerShdw>
              </a:effectLst>
            </a:endParaRPr>
          </a:p>
        </p:txBody>
      </p:sp>
      <p:sp>
        <p:nvSpPr>
          <p:cNvPr id="10" name="Text Box 6" descr="count    ίσο με     count σύν 1.&#10;"/>
          <p:cNvSpPr txBox="1">
            <a:spLocks noChangeArrowheads="1"/>
          </p:cNvSpPr>
          <p:nvPr>
            <p:custDataLst>
              <p:tags r:id="rId2"/>
            </p:custDataLst>
          </p:nvPr>
        </p:nvSpPr>
        <p:spPr bwMode="auto">
          <a:xfrm>
            <a:off x="2627784" y="3625850"/>
            <a:ext cx="2944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count </a:t>
            </a:r>
            <a:r>
              <a:rPr lang="el-GR" altLang="el-GR" sz="2400" b="1" dirty="0" smtClean="0">
                <a:latin typeface="+mn-lt"/>
              </a:rPr>
              <a:t>  </a:t>
            </a:r>
            <a:r>
              <a:rPr lang="en-US" altLang="el-GR" sz="2400" b="1" dirty="0" smtClean="0">
                <a:latin typeface="+mn-lt"/>
              </a:rPr>
              <a:t> </a:t>
            </a:r>
            <a:r>
              <a:rPr lang="en-US" altLang="el-GR" sz="2400" b="1" dirty="0">
                <a:latin typeface="+mn-lt"/>
              </a:rPr>
              <a:t>=  </a:t>
            </a:r>
            <a:r>
              <a:rPr lang="el-GR" altLang="el-GR" sz="2400" b="1" dirty="0" smtClean="0">
                <a:latin typeface="+mn-lt"/>
              </a:rPr>
              <a:t>   </a:t>
            </a:r>
            <a:r>
              <a:rPr lang="en-US" altLang="el-GR" sz="2400" b="1" dirty="0" smtClean="0">
                <a:latin typeface="+mn-lt"/>
              </a:rPr>
              <a:t>count </a:t>
            </a:r>
            <a:r>
              <a:rPr lang="en-US" altLang="el-GR" sz="2400" b="1" dirty="0">
                <a:latin typeface="+mn-lt"/>
              </a:rPr>
              <a:t>+ 1;</a:t>
            </a:r>
          </a:p>
        </p:txBody>
      </p:sp>
      <p:sp>
        <p:nvSpPr>
          <p:cNvPr id="9" name="Text Box 5"/>
          <p:cNvSpPr txBox="1">
            <a:spLocks noChangeArrowheads="1"/>
          </p:cNvSpPr>
          <p:nvPr/>
        </p:nvSpPr>
        <p:spPr bwMode="auto">
          <a:xfrm>
            <a:off x="539552" y="5089525"/>
            <a:ext cx="8003232" cy="461665"/>
          </a:xfrm>
          <a:prstGeom prst="rect">
            <a:avLst/>
          </a:prstGeom>
          <a:noFill/>
          <a:ln w="12700">
            <a:noFill/>
            <a:miter lim="800000"/>
            <a:headEnd type="none" w="sm" len="sm"/>
            <a:tailEnd type="none" w="sm" len="sm"/>
          </a:ln>
          <a:effectLst/>
        </p:spPr>
        <p:txBody>
          <a:bodyPr wrap="square">
            <a:spAutoFit/>
          </a:bodyPr>
          <a:lstStyle/>
          <a:p>
            <a:pPr>
              <a:defRPr/>
            </a:pPr>
            <a:r>
              <a:rPr lang="el-GR" sz="2400" b="1" dirty="0" smtClean="0">
                <a:solidFill>
                  <a:schemeClr val="accent4"/>
                </a:solidFill>
                <a:effectLst>
                  <a:outerShdw blurRad="38100" dist="38100" dir="2700000" algn="tl">
                    <a:srgbClr val="C0C0C0"/>
                  </a:outerShdw>
                </a:effectLst>
              </a:rPr>
              <a:t>Κατόπιν το αποτέλεσμα αποθηκεύεται στη μεταβλητή </a:t>
            </a:r>
            <a:r>
              <a:rPr lang="en-US" sz="2400" b="1" dirty="0" smtClean="0">
                <a:solidFill>
                  <a:schemeClr val="accent4"/>
                </a:solidFill>
                <a:effectLst>
                  <a:outerShdw blurRad="38100" dist="38100" dir="2700000" algn="tl">
                    <a:srgbClr val="C0C0C0"/>
                  </a:outerShdw>
                </a:effectLst>
              </a:rPr>
              <a:t>count</a:t>
            </a:r>
            <a:endParaRPr lang="en-US" sz="2400" b="1" dirty="0">
              <a:solidFill>
                <a:schemeClr val="accent4"/>
              </a:solidFill>
              <a:effectLst>
                <a:outerShdw blurRad="38100" dist="38100" dir="2700000" algn="tl">
                  <a:srgbClr val="C0C0C0"/>
                </a:outerShdw>
              </a:effectLst>
            </a:endParaRPr>
          </a:p>
        </p:txBody>
      </p:sp>
      <p:sp>
        <p:nvSpPr>
          <p:cNvPr id="11" name="AutoShape 7" descr="[DECORATIVE]"/>
          <p:cNvSpPr>
            <a:spLocks/>
          </p:cNvSpPr>
          <p:nvPr/>
        </p:nvSpPr>
        <p:spPr bwMode="auto">
          <a:xfrm rot="16200000" flipV="1">
            <a:off x="4735513" y="3740150"/>
            <a:ext cx="304800" cy="1295400"/>
          </a:xfrm>
          <a:prstGeom prst="leftBrace">
            <a:avLst>
              <a:gd name="adj1" fmla="val 35417"/>
              <a:gd name="adj2" fmla="val 50046"/>
            </a:avLst>
          </a:prstGeom>
          <a:noFill/>
          <a:ln w="3175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12" name="AutoShape 8" descr="[DECORATIVE]"/>
          <p:cNvCxnSpPr>
            <a:cxnSpLocks noChangeShapeType="1"/>
            <a:stCxn id="11" idx="1"/>
          </p:cNvCxnSpPr>
          <p:nvPr/>
        </p:nvCxnSpPr>
        <p:spPr bwMode="auto">
          <a:xfrm rot="16200000" flipV="1">
            <a:off x="3764757" y="3432968"/>
            <a:ext cx="381000" cy="1865313"/>
          </a:xfrm>
          <a:prstGeom prst="bentConnector4">
            <a:avLst>
              <a:gd name="adj1" fmla="val -60000"/>
              <a:gd name="adj2" fmla="val 99829"/>
            </a:avLst>
          </a:prstGeom>
          <a:noFill/>
          <a:ln w="31750">
            <a:solidFill>
              <a:srgbClr val="FF3300"/>
            </a:solidFill>
            <a:miter lim="800000"/>
            <a:headEnd type="none" w="sm" len="sm"/>
            <a:tailEnd type="triangle" w="sm" len="sm"/>
          </a:ln>
          <a:extLst>
            <a:ext uri="{909E8E84-426E-40DD-AFC4-6F175D3DCCD1}">
              <a14:hiddenFill xmlns:a14="http://schemas.microsoft.com/office/drawing/2010/main">
                <a:noFill/>
              </a14:hiddenFill>
            </a:ext>
          </a:extLst>
        </p:spPr>
      </p:cxn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u="sng" dirty="0">
                <a:solidFill>
                  <a:schemeClr val="tx2"/>
                </a:solidFill>
              </a:rPr>
              <a:t>Τελεστές Εκχώρησης τιμών</a:t>
            </a:r>
            <a:endParaRPr lang="el-GR" u="sng" dirty="0">
              <a:solidFill>
                <a:schemeClr val="tx2"/>
              </a:solidFill>
            </a:endParaRPr>
          </a:p>
        </p:txBody>
      </p:sp>
      <p:graphicFrame>
        <p:nvGraphicFramePr>
          <p:cNvPr id="5" name="Object 3" descr="Πίανκας τελεστών εκχώρησης τιμών."/>
          <p:cNvGraphicFramePr>
            <a:graphicFrameLocks/>
          </p:cNvGraphicFramePr>
          <p:nvPr>
            <p:extLst>
              <p:ext uri="{D42A27DB-BD31-4B8C-83A1-F6EECF244321}">
                <p14:modId xmlns:p14="http://schemas.microsoft.com/office/powerpoint/2010/main" val="580603012"/>
              </p:ext>
            </p:extLst>
          </p:nvPr>
        </p:nvGraphicFramePr>
        <p:xfrm>
          <a:off x="473075" y="1673225"/>
          <a:ext cx="7985125" cy="2593975"/>
        </p:xfrm>
        <a:graphic>
          <a:graphicData uri="http://schemas.openxmlformats.org/presentationml/2006/ole">
            <mc:AlternateContent xmlns:mc="http://schemas.openxmlformats.org/markup-compatibility/2006">
              <mc:Choice xmlns:v="urn:schemas-microsoft-com:vml" Requires="v">
                <p:oleObj spid="_x0000_s6176" name="Document" r:id="rId6" imgW="4582653" imgH="1259298" progId="Word.Document.8">
                  <p:embed/>
                </p:oleObj>
              </mc:Choice>
              <mc:Fallback>
                <p:oleObj name="Document" r:id="rId6" imgW="4582653" imgH="1259298"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075" y="1673225"/>
                        <a:ext cx="7985125"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5" descr="count  ίσο με  count σύν 1, // είναι ισοδύναμα count σύν σύν,&#10;&#10;count ίσο με count μείον 1, // είναι ισοδύναμα  count μείον μείον.&#10;"/>
          <p:cNvSpPr txBox="1">
            <a:spLocks noChangeArrowheads="1"/>
          </p:cNvSpPr>
          <p:nvPr>
            <p:custDataLst>
              <p:tags r:id="rId3"/>
            </p:custDataLst>
          </p:nvPr>
        </p:nvSpPr>
        <p:spPr bwMode="auto">
          <a:xfrm>
            <a:off x="1259632" y="4191000"/>
            <a:ext cx="63367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dirty="0">
                <a:latin typeface="+mn-lt"/>
              </a:rPr>
              <a:t>count  =  count + 1; // </a:t>
            </a:r>
            <a:r>
              <a:rPr lang="el-GR" altLang="el-GR" sz="2400" dirty="0">
                <a:latin typeface="+mn-lt"/>
              </a:rPr>
              <a:t>είναι </a:t>
            </a:r>
            <a:r>
              <a:rPr lang="el-GR" altLang="el-GR" sz="2400" dirty="0" smtClean="0">
                <a:latin typeface="+mn-lt"/>
              </a:rPr>
              <a:t>ισοδύναμα </a:t>
            </a:r>
            <a:r>
              <a:rPr lang="en-US" altLang="el-GR" sz="2400" dirty="0" smtClean="0">
                <a:latin typeface="+mn-lt"/>
              </a:rPr>
              <a:t>count </a:t>
            </a:r>
            <a:r>
              <a:rPr lang="en-US" altLang="el-GR" sz="2400" dirty="0">
                <a:latin typeface="+mn-lt"/>
              </a:rPr>
              <a:t>++;</a:t>
            </a:r>
          </a:p>
          <a:p>
            <a:pPr algn="l"/>
            <a:endParaRPr lang="en-US" altLang="el-GR" sz="2400" dirty="0">
              <a:latin typeface="+mn-lt"/>
            </a:endParaRPr>
          </a:p>
          <a:p>
            <a:pPr algn="l"/>
            <a:r>
              <a:rPr lang="en-US" altLang="el-GR" sz="2400" dirty="0">
                <a:latin typeface="+mn-lt"/>
              </a:rPr>
              <a:t>count = count – 1; // </a:t>
            </a:r>
            <a:r>
              <a:rPr lang="el-GR" altLang="el-GR" sz="2400" dirty="0">
                <a:latin typeface="+mn-lt"/>
              </a:rPr>
              <a:t>είναι ισοδύναμα </a:t>
            </a:r>
            <a:r>
              <a:rPr lang="el-GR" altLang="el-GR" sz="2400" dirty="0" smtClean="0">
                <a:latin typeface="+mn-lt"/>
              </a:rPr>
              <a:t> </a:t>
            </a:r>
            <a:r>
              <a:rPr lang="en-US" altLang="el-GR" sz="2400" dirty="0" smtClean="0">
                <a:latin typeface="+mn-lt"/>
              </a:rPr>
              <a:t>count </a:t>
            </a:r>
            <a:r>
              <a:rPr lang="en-US" altLang="el-GR" sz="2400" dirty="0">
                <a:latin typeface="+mn-lt"/>
              </a:rPr>
              <a:t>--;</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2"/>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3"/>
            </p:custDataLst>
          </p:nvPr>
        </p:nvSpPr>
        <p:spPr>
          <a:xfrm>
            <a:off x="533400" y="228600"/>
            <a:ext cx="7772400" cy="1143000"/>
          </a:xfrm>
        </p:spPr>
        <p:txBody>
          <a:bodyPr>
            <a:noAutofit/>
          </a:bodyPr>
          <a:lstStyle/>
          <a:p>
            <a:r>
              <a:rPr lang="en-US" altLang="el-GR" u="sng" dirty="0" smtClean="0">
                <a:solidFill>
                  <a:schemeClr val="tx2"/>
                </a:solidFill>
              </a:rPr>
              <a:t>Increment and Decrement Operators</a:t>
            </a:r>
          </a:p>
        </p:txBody>
      </p:sp>
      <p:graphicFrame>
        <p:nvGraphicFramePr>
          <p:cNvPr id="2" name="Αντικείμενο 1" descr="Πίνακας of Increment and Decrement Operators."/>
          <p:cNvGraphicFramePr>
            <a:graphicFrameLocks/>
          </p:cNvGraphicFramePr>
          <p:nvPr>
            <p:extLst>
              <p:ext uri="{D42A27DB-BD31-4B8C-83A1-F6EECF244321}">
                <p14:modId xmlns:p14="http://schemas.microsoft.com/office/powerpoint/2010/main" val="1865494007"/>
              </p:ext>
            </p:extLst>
          </p:nvPr>
        </p:nvGraphicFramePr>
        <p:xfrm>
          <a:off x="685800" y="1940024"/>
          <a:ext cx="7704138" cy="3505200"/>
        </p:xfrm>
        <a:graphic>
          <a:graphicData uri="http://schemas.openxmlformats.org/presentationml/2006/ole">
            <mc:AlternateContent xmlns:mc="http://schemas.openxmlformats.org/markup-compatibility/2006">
              <mc:Choice xmlns:v="urn:schemas-microsoft-com:vml" Requires="v">
                <p:oleObj spid="_x0000_s5154" name="Document" r:id="rId6" imgW="4596593" imgH="1907049" progId="Word.Document.8">
                  <p:embed/>
                </p:oleObj>
              </mc:Choice>
              <mc:Fallback>
                <p:oleObj name="Document" r:id="rId6" imgW="4596593" imgH="1907049" progId="Word.Documen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940024"/>
                        <a:ext cx="7704138"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Συνθήκες και Λογικές Πράξεις</a:t>
            </a:r>
            <a:endParaRPr lang="en-US" sz="1400" dirty="0"/>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2"/>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4/2013 4:57:39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READINGORDER" val="22,6,7,16,17,18,19,20,27,28,30,5,24,"/>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2,2,6,7,11,12,13,16,9,18,21,23,5,2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2,3,6,7,9,10,11,12,13,5,2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READINGORDER" val="22,6,2,24,5,"/>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READINGORDER" val="22,6,2,5,24,"/>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7,8,10,9,11,12,4,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5,7,6,12,"/>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4,2,5,9,"/>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6,2,9,10,12,13,14,15,16,17,18,19,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3,7,8,10,11,12,14,15,16,17,4,9,13,"/>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13,16,22,25,24,5,15,"/>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2,7,8,10,9,12,13,14,5,2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2,6,8,12,15,7,5,2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2,30,50,5,2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2,6,7,8,5,2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22,2,7,8,5,2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9,10,12,11,13,14,15,16,17,18,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18,3,19,20,21,23,25,26,5,2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11,3,12,13,14,15,16,17,5,2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7,12,13,14,4,5,2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6,7,8,5,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2,6,5,24,"/>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3,4,5,2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22,2,6,7,8,9,10,5,24,"/>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99FC466-5AC9-4115-A738-CF6E40A21E2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4912</TotalTime>
  <Words>2238</Words>
  <Application>Microsoft Office PowerPoint</Application>
  <PresentationFormat>Προβολή στην οθόνη (4:3)</PresentationFormat>
  <Paragraphs>454</Paragraphs>
  <Slides>34</Slides>
  <Notes>33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34</vt:i4>
      </vt:variant>
    </vt:vector>
  </HeadingPairs>
  <TitlesOfParts>
    <vt:vector size="36" baseType="lpstr">
      <vt:lpstr>Θέμα του Office</vt:lpstr>
      <vt:lpstr>Document</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Αναθεώρηση της εντολής εκχώρησης τιμών (1 από 2)</vt:lpstr>
      <vt:lpstr>Αναθεώρηση της εντολής εκχώρησης τιμών (1 από 2)</vt:lpstr>
      <vt:lpstr>Τελεστές Εκχώρησης τιμών</vt:lpstr>
      <vt:lpstr>Increment and Decrement Operators</vt:lpstr>
      <vt:lpstr>…(1 από 2)</vt:lpstr>
      <vt:lpstr>…(2 από 2)</vt:lpstr>
      <vt:lpstr>Αντιμετάθεση τιμών δύο μεταβλητών (1 από 2)</vt:lpstr>
      <vt:lpstr>Αντιμετάθεση τιμών δύο μεταβλητών (1 από 2)</vt:lpstr>
      <vt:lpstr>Η εντολή if (1 από 3)</vt:lpstr>
      <vt:lpstr>Η εντολή if (2 από 3)</vt:lpstr>
      <vt:lpstr>Η εντολή if (3 από 3)</vt:lpstr>
      <vt:lpstr>Boolean Expressions: Τα βασικά</vt:lpstr>
      <vt:lpstr> Τελεστές ισότητας και Σχεσιακοί Τελεστές</vt:lpstr>
      <vt:lpstr>…… (1 από 4)</vt:lpstr>
      <vt:lpstr>…… (2 από 4)</vt:lpstr>
      <vt:lpstr>…… (3 από 4)</vt:lpstr>
      <vt:lpstr>…… (4 από 4)</vt:lpstr>
      <vt:lpstr>Σύγκριση Χαρακτήρων</vt:lpstr>
      <vt:lpstr>Πιο πολύπλοκες εκφράσεις τύπου Boolean και Λογικοί Τελεστές</vt:lpstr>
      <vt:lpstr>Λογικοί και Σχεσιακοί Τελεστές (1 από 2)</vt:lpstr>
      <vt:lpstr>Λογικοί και Σχεσιακοί Τελεστές (2 από 2)</vt:lpstr>
      <vt:lpstr>…..(1 από 6)</vt:lpstr>
      <vt:lpstr>…..(2 από 6)</vt:lpstr>
      <vt:lpstr>…..(3 από 6)</vt:lpstr>
      <vt:lpstr>…..(4 από 6)</vt:lpstr>
      <vt:lpstr>…..(5 από 6)</vt:lpstr>
      <vt:lpstr>…..(6 από 6)</vt:lpstr>
      <vt:lpstr>Σύγκριση: Λογικοί και Σχεσιακοί Τελεστές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Συνθήκες και Λογικές Πράξεις</dc:title>
  <dc:creator>Νικόλαος Θ. Λιόλιος</dc:creator>
  <cp:keywords>Αντικειμενοστραφής Προγραμματισμός ΙΙ, Συνθήκες και Λογικές Πράξεις, Εντολές Ανάθεσης/εκχώρησης, Η εντολή if, Οι εντολές τύπου logical/boolean.</cp:keywords>
  <cp:lastModifiedBy>Windows User</cp:lastModifiedBy>
  <cp:revision>421</cp:revision>
  <dcterms:created xsi:type="dcterms:W3CDTF">2012-09-06T09:03:05Z</dcterms:created>
  <dcterms:modified xsi:type="dcterms:W3CDTF">2013-10-14T13:59:06Z</dcterms:modified>
</cp:coreProperties>
</file>