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280"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636912"/>
            <a:ext cx="7776864" cy="4056856"/>
          </a:xfrm>
        </p:spPr>
        <p:txBody>
          <a:bodyPr>
            <a:noAutofit/>
          </a:bodyPr>
          <a:lstStyle/>
          <a:p>
            <a:r>
              <a:rPr lang="el-GR" sz="2800" b="1" dirty="0" smtClean="0"/>
              <a:t>Ενότητα </a:t>
            </a:r>
            <a:r>
              <a:rPr lang="en-US" sz="2800" b="1" dirty="0"/>
              <a:t>5</a:t>
            </a:r>
            <a:r>
              <a:rPr lang="el-GR" sz="2800" b="1" dirty="0" smtClean="0"/>
              <a:t>:</a:t>
            </a:r>
            <a:r>
              <a:rPr lang="en-US" sz="2800" dirty="0" smtClean="0"/>
              <a:t> </a:t>
            </a:r>
            <a:r>
              <a:rPr lang="el-GR" sz="2600" dirty="0"/>
              <a:t>Μέθοδος Καταμέτρησης βακτηρίων με τη μέθοδο ΜΡΝ-Καταμέτρηση Κολοβακτηριδίων σε τρόφιμα ή νερό με βάση τον Πλέον Πιθανό </a:t>
            </a:r>
            <a:r>
              <a:rPr lang="el-GR" sz="2600" dirty="0" smtClean="0"/>
              <a:t>Αριθμό</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Περιγραφής της τεχνικής </a:t>
            </a:r>
            <a:r>
              <a:rPr lang="en-US" sz="4000" dirty="0" smtClean="0"/>
              <a:t>MPN</a:t>
            </a:r>
            <a:r>
              <a:rPr lang="el-GR" sz="4000" dirty="0" smtClean="0"/>
              <a:t/>
            </a:r>
            <a:br>
              <a:rPr lang="el-GR" sz="4000" dirty="0" smtClean="0"/>
            </a:br>
            <a:r>
              <a:rPr lang="el-GR" sz="4000" dirty="0" smtClean="0"/>
              <a:t>(3 από 5)</a:t>
            </a:r>
            <a:endParaRPr lang="el-GR" sz="4000" dirty="0"/>
          </a:p>
        </p:txBody>
      </p:sp>
      <p:sp>
        <p:nvSpPr>
          <p:cNvPr id="2" name="Ορθογώνιο 1" descr="Η μέθοδος αυτή έχει τις εξής υποθέσεις: όλα τα μικρόβια είναι διασκορπισμένα ομοιόμορφα μέσα στο δείγμα. Τα μικρόβια είναι διαχωρισμένα, δεν είναι σε συσσωματώματα, και δεν απωθούνται μεταξύ τους. Κάθε σωλήνας που περιέχει έστω και ένα ζωντανό μικροοργανισμό θα παρουσιάσει ανιχνεύσιμη μεταβολή ή ανάπτυξη (θετικός σωλήνας). Οι σωλήνες είναι ανεξάρτητοι μεταξύ τους. &#10;Το νόημα της τεχνικής MPN είναι να αραιώσουμε το δείγμα σε τέτοιο βαθμό ώστε οι σωλήνες να περιέχουν σε ορισμένες περιπτώσεις, αλλά όχι πάντα, ζωντανούς οργανισμούς. Επειδή στην μέθοδο MPN χρησιμοποιούνται υγρά υποστρώματα συνήθως μπορούμε να ενοφθαλμίσουμε μεγάλες ποσότητες δείγματος και αυξάνοντας τον αριθμό των σωλήνων για κάθε αραίωση αυξάνουμε την ευαισθησία της μεθόδου.&#10;"/>
          <p:cNvSpPr/>
          <p:nvPr/>
        </p:nvSpPr>
        <p:spPr>
          <a:xfrm>
            <a:off x="467544" y="1196752"/>
            <a:ext cx="8219256" cy="5262979"/>
          </a:xfrm>
          <a:prstGeom prst="rect">
            <a:avLst/>
          </a:prstGeom>
        </p:spPr>
        <p:txBody>
          <a:bodyPr wrap="square">
            <a:spAutoFit/>
          </a:bodyPr>
          <a:lstStyle/>
          <a:p>
            <a:r>
              <a:rPr lang="el-GR" sz="2400" dirty="0"/>
              <a:t>Η μέθοδος αυτή έχει τις εξής υποθέσεις: όλα τα μικρόβια είναι διασκορπισμένα ομοιόμορφα μέσα στο δείγμα. Τα μικρόβια είναι διαχωρισμένα, δεν είναι σε συσσωματώματα, και δεν απωθούνται μεταξύ τους. Κάθε σωλήνας που περιέχει έστω και ένα ζωντανό μικροοργανισμό θα παρουσιάσει ανιχνεύσιμη μεταβολή ή ανάπτυξη (θετικός σωλήνας). Οι σωλήνες είναι ανεξάρτητοι μεταξύ τους. </a:t>
            </a:r>
          </a:p>
          <a:p>
            <a:r>
              <a:rPr lang="el-GR" sz="2400" dirty="0"/>
              <a:t>Το νόημα της τεχνικής </a:t>
            </a:r>
            <a:r>
              <a:rPr lang="en-GB" sz="2400" dirty="0"/>
              <a:t>MPN</a:t>
            </a:r>
            <a:r>
              <a:rPr lang="el-GR" sz="2400" dirty="0"/>
              <a:t> είναι να αραιώσουμε το δείγμα σε τέτοιο βαθμό ώστε οι σωλήνες να περιέχουν σε ορισμένες περιπτώσεις, αλλά όχι πάντα, ζωντανούς οργανισμούς. Επειδή στην μέθοδο </a:t>
            </a:r>
            <a:r>
              <a:rPr lang="en-US" sz="2400" dirty="0"/>
              <a:t>MPN</a:t>
            </a:r>
            <a:r>
              <a:rPr lang="el-GR" sz="2400" dirty="0"/>
              <a:t> χρησιμοποιούνται υγρά υποστρώματα συνήθως μπορούμε να ενοφθαλμίσουμε μεγάλες ποσότητες δείγματος και αυξάνοντας τον αριθμό των σωλήνων για κάθε αραίωση αυξάνουμε την ευαισθησία της μεθόδου.</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smtClean="0"/>
              <a:t>Περιγραφής της τεχνικής </a:t>
            </a:r>
            <a:r>
              <a:rPr lang="en-US" sz="4000" dirty="0" smtClean="0"/>
              <a:t>MPN</a:t>
            </a:r>
            <a:r>
              <a:rPr lang="el-GR" sz="4000" dirty="0" smtClean="0"/>
              <a:t/>
            </a:r>
            <a:br>
              <a:rPr lang="el-GR" sz="4000" dirty="0" smtClean="0"/>
            </a:br>
            <a:r>
              <a:rPr lang="el-GR" sz="4000" dirty="0" smtClean="0"/>
              <a:t>(4 από 5)</a:t>
            </a:r>
            <a:endParaRPr lang="el-GR" sz="4000" dirty="0"/>
          </a:p>
        </p:txBody>
      </p:sp>
      <p:sp>
        <p:nvSpPr>
          <p:cNvPr id="2" name="Ορθογώνιο 1"/>
          <p:cNvSpPr/>
          <p:nvPr/>
        </p:nvSpPr>
        <p:spPr>
          <a:xfrm>
            <a:off x="467544" y="1496973"/>
            <a:ext cx="8219256" cy="4524315"/>
          </a:xfrm>
          <a:prstGeom prst="rect">
            <a:avLst/>
          </a:prstGeom>
        </p:spPr>
        <p:txBody>
          <a:bodyPr wrap="square">
            <a:spAutoFit/>
          </a:bodyPr>
          <a:lstStyle/>
          <a:p>
            <a:pPr lvl="0"/>
            <a:r>
              <a:rPr lang="el-GR" sz="2400" dirty="0"/>
              <a:t>Κατά την μεθοδολογία παρασκευάζονται διαδοχικές δεκαδικές αραιώσεις δείγματος όπως και στην μέθοδο των </a:t>
            </a:r>
            <a:r>
              <a:rPr lang="el-GR" sz="2400" dirty="0" err="1"/>
              <a:t>τρυβλίων</a:t>
            </a:r>
            <a:r>
              <a:rPr lang="el-GR" sz="2400" dirty="0"/>
              <a:t>. Μετέπειτα, συγκεκριμένος όγκος δείγματος ενοφθαλμίζεται σε σωλήνες που περιέχουν κατάλληλο υπόστρωμα και γίνεται επώαση σε κλίβανους επώασης. Ένας σωλήνας από μια αραίωση θεωρείται θετικός αν παρουσιάζει μικροβιακή ανάπτυξη. Αυτή συνήθως μπορεί να διαπιστωθεί από τη θολερότητα του υποστρώματος (μικροβιακή ανάπτυξη). Μάλιστα η ένταση της θολερότητας είναι ανάλογη της μικροβιακής ανάπτυξης. Επίσης η μικροβιακή ανάπτυξη μπορεί να εξακριβωθεί με την ανίχνευση των μεταβολικών προϊόντων των μικροβίων.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152128"/>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Περιγραφής της τεχνικής </a:t>
            </a:r>
            <a:r>
              <a:rPr lang="en-US" dirty="0" smtClean="0"/>
              <a:t>MPN</a:t>
            </a:r>
            <a:r>
              <a:rPr lang="el-GR" dirty="0" smtClean="0"/>
              <a:t/>
            </a:r>
            <a:br>
              <a:rPr lang="el-GR" dirty="0" smtClean="0"/>
            </a:br>
            <a:r>
              <a:rPr lang="el-GR" dirty="0" smtClean="0"/>
              <a:t>(5 από 5)</a:t>
            </a:r>
            <a:endParaRPr lang="el-GR" dirty="0"/>
          </a:p>
        </p:txBody>
      </p:sp>
      <p:sp>
        <p:nvSpPr>
          <p:cNvPr id="3" name="Ορθογώνιο 2" descr="Αυτό περιλαμβάνει την ανίχνευση παραγωγής αεριού (για μικροοργανισμούς που παράγουν αέριο κάτω από ορισμένες συνθήκες), ανίχνευση οξέος η βάσεως (τιτλοδότηση ή συνήθως προσθέτουμε στο υπόστρωμα ένα δείκτη pH), αποχρωματισμό των υποστρωμάτων που περιέχουν δείκτες π.χ. δείκτες που όταν αναχθούν αλλάζουν χρώμα (αποχρωματίζονται). Ακόμα, ειδικά υποστρώματα ανιχνεύουν μεταβολικές δραστηριότητες μικροβίων παραδείγματος χάριν αναγωγή των νιτρικών, παραγωγή ινδόλης, υδρόλυση του αμύλου, παραγωγή Η2S και τα λοιπά. Tέλος, συμπληρωματικές δοκιμές μπορούν να χρησιμοποιηθούν. Αυτές περιλαμβάνουν την άμεση μικροσκοπική εξέταση του δείγματος και η δημιουργία υποκαλλιεργιών (subcultures), όπου δείγμα μεταφέρεται σε κατάλληλο υπόστρωμα και επωάζεται στις κατάλληλες συνθήκες.&#10;"/>
          <p:cNvSpPr/>
          <p:nvPr/>
        </p:nvSpPr>
        <p:spPr>
          <a:xfrm>
            <a:off x="467544" y="1196752"/>
            <a:ext cx="8219256" cy="5262979"/>
          </a:xfrm>
          <a:prstGeom prst="rect">
            <a:avLst/>
          </a:prstGeom>
        </p:spPr>
        <p:txBody>
          <a:bodyPr wrap="square">
            <a:spAutoFit/>
          </a:bodyPr>
          <a:lstStyle/>
          <a:p>
            <a:r>
              <a:rPr lang="el-GR" sz="2400" dirty="0"/>
              <a:t>Αυτό περιλαμβάνει την ανίχνευση παραγωγής αεριού (για μικροοργανισμούς που παράγουν αέριο κάτω από ορισμένες συνθήκες), ανίχνευση οξέος η βάσεως (τιτλοδότηση ή συνήθως προσθέτουμε στο υπόστρωμα ένα δείκτη </a:t>
            </a:r>
            <a:r>
              <a:rPr lang="en-US" sz="2400" dirty="0"/>
              <a:t>pH</a:t>
            </a:r>
            <a:r>
              <a:rPr lang="el-GR" sz="2400" dirty="0"/>
              <a:t>), αποχρωματισμό των υποστρωμάτων που περιέχουν δείκτες π.χ. δείκτες που όταν αναχθούν αλλάζουν χρώμα (αποχρωματίζονται). Ακόμα, ειδικά υποστρώματα ανιχνεύουν μεταβολικές δραστηριότητες μικροβίων π.χ. αναγωγή των νιτρικών, παραγωγή </a:t>
            </a:r>
            <a:r>
              <a:rPr lang="el-GR" sz="2400" dirty="0" err="1"/>
              <a:t>ινδόλης</a:t>
            </a:r>
            <a:r>
              <a:rPr lang="el-GR" sz="2400" dirty="0"/>
              <a:t>, υδρόλυση του αμύλου, παραγωγή Η</a:t>
            </a:r>
            <a:r>
              <a:rPr lang="el-GR" sz="2400" baseline="-25000" dirty="0"/>
              <a:t>2</a:t>
            </a:r>
            <a:r>
              <a:rPr lang="en-US" sz="2400" dirty="0"/>
              <a:t>S </a:t>
            </a:r>
            <a:r>
              <a:rPr lang="el-GR" sz="2400" dirty="0"/>
              <a:t>κ.τ.λ.. </a:t>
            </a:r>
            <a:r>
              <a:rPr lang="en-US" sz="2400" dirty="0"/>
              <a:t>T</a:t>
            </a:r>
            <a:r>
              <a:rPr lang="el-GR" sz="2400" dirty="0"/>
              <a:t>έλος, συμπληρωματικές δοκιμές μπορούν να χρησιμοποιηθούν. Αυτές περιλαμβάνουν την άμεση μικροσκοπική εξέταση του δείγματος και η δημιουργία </a:t>
            </a:r>
            <a:r>
              <a:rPr lang="el-GR" sz="2400" dirty="0" err="1"/>
              <a:t>υποκαλλιεργιών</a:t>
            </a:r>
            <a:r>
              <a:rPr lang="el-GR" sz="2400" dirty="0"/>
              <a:t> (</a:t>
            </a:r>
            <a:r>
              <a:rPr lang="en-US" sz="2400" dirty="0"/>
              <a:t>subcultures</a:t>
            </a:r>
            <a:r>
              <a:rPr lang="el-GR" sz="2400" dirty="0"/>
              <a:t>), όπου δείγμα μεταφέρεται σε κατάλληλο υπόστρωμα και επωάζεται στις κατάλληλες συνθήκες.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Υπολογισμός του Πλέον Πιθανού Αριθμού (</a:t>
            </a:r>
            <a:r>
              <a:rPr lang="en-US" sz="4000" dirty="0" smtClean="0"/>
              <a:t>MPN</a:t>
            </a:r>
            <a:r>
              <a:rPr lang="el-GR" sz="4000" dirty="0" smtClean="0"/>
              <a:t>) (1 από 6) </a:t>
            </a:r>
            <a:endParaRPr lang="el-GR" sz="4000" dirty="0"/>
          </a:p>
        </p:txBody>
      </p:sp>
      <p:sp>
        <p:nvSpPr>
          <p:cNvPr id="4" name="Ορθογώνιο 3" descr="Οι πίνακες MPN δίνουν όλους τους συνδυασμούς των θετικών αποτελεσμάτων, που είναι στατιστικά σημαντικοί. Οι πιο πολλοί πίνακες υπολογισμού του MPN δίνουν τιμές με όρια εμπιστοσύνης ενενήντα πέντε και ενενήντα εννιά τοις εκατό. Το αποτέλεσμα εκφράζεται ως “αριθμός μικροβίων ανα g ή ml δείγματος με τη MPN μέθοδο”. Ακόμη αναγράφεται και ο αριθμός των σωλήνων που χρησιμοποιούνται., παραδείγματος χάριν Coliforms τρείς σωλήνες MPN ανα g ίσο με δέκα.&#10;"/>
          <p:cNvSpPr/>
          <p:nvPr/>
        </p:nvSpPr>
        <p:spPr>
          <a:xfrm>
            <a:off x="467544" y="1903472"/>
            <a:ext cx="8219256" cy="2677656"/>
          </a:xfrm>
          <a:prstGeom prst="rect">
            <a:avLst/>
          </a:prstGeom>
        </p:spPr>
        <p:txBody>
          <a:bodyPr wrap="square">
            <a:spAutoFit/>
          </a:bodyPr>
          <a:lstStyle/>
          <a:p>
            <a:r>
              <a:rPr lang="el-GR" sz="2400" dirty="0"/>
              <a:t>Οι πίνακες </a:t>
            </a:r>
            <a:r>
              <a:rPr lang="en-US" sz="2400" dirty="0"/>
              <a:t>MPN</a:t>
            </a:r>
            <a:r>
              <a:rPr lang="el-GR" sz="2400" dirty="0"/>
              <a:t> δίνουν όλους τους συνδυασμούς των θετικών αποτελεσμάτων, που είναι στατιστικά σημαντικοί. Οι πιο πολλοί πίνακες υπολογισμού του </a:t>
            </a:r>
            <a:r>
              <a:rPr lang="en-US" sz="2400" dirty="0"/>
              <a:t>MPN</a:t>
            </a:r>
            <a:r>
              <a:rPr lang="el-GR" sz="2400" dirty="0"/>
              <a:t> δίνουν τιμές με όρια εμπιστοσύνης 95 % και 99%. Το αποτέλεσμα εκφράζεται ως “αριθμός μικροβίων / </a:t>
            </a:r>
            <a:r>
              <a:rPr lang="en-US" sz="2400" dirty="0"/>
              <a:t>g </a:t>
            </a:r>
            <a:r>
              <a:rPr lang="el-GR" sz="2400" dirty="0"/>
              <a:t>ή </a:t>
            </a:r>
            <a:r>
              <a:rPr lang="en-US" sz="2400" dirty="0"/>
              <a:t>ml</a:t>
            </a:r>
            <a:r>
              <a:rPr lang="el-GR" sz="2400" dirty="0"/>
              <a:t> δείγματος με τη </a:t>
            </a:r>
            <a:r>
              <a:rPr lang="en-US" sz="2400" dirty="0"/>
              <a:t>MPN</a:t>
            </a:r>
            <a:r>
              <a:rPr lang="el-GR" sz="2400" dirty="0"/>
              <a:t> μέθοδο”. Ακόμη αναγράφεται και ο αριθμός των σωλήνων που χρησιμοποιούνται., π.χ. </a:t>
            </a:r>
            <a:r>
              <a:rPr lang="en-US" sz="2400" dirty="0"/>
              <a:t>Coliforms </a:t>
            </a:r>
            <a:r>
              <a:rPr lang="el-GR" sz="2400" dirty="0"/>
              <a:t>3 σωλήνες </a:t>
            </a:r>
            <a:r>
              <a:rPr lang="en-US" sz="2400" dirty="0"/>
              <a:t>MPN</a:t>
            </a:r>
            <a:r>
              <a:rPr lang="el-GR" sz="2400" dirty="0"/>
              <a:t>/</a:t>
            </a:r>
            <a:r>
              <a:rPr lang="en-US" sz="2400" dirty="0"/>
              <a:t>g </a:t>
            </a:r>
            <a:r>
              <a:rPr lang="el-GR" sz="2400" dirty="0"/>
              <a:t>= 10.</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Υπολογισμός του Πλέον Πιθανού Αριθμού (</a:t>
            </a:r>
            <a:r>
              <a:rPr lang="en-US" dirty="0"/>
              <a:t>MPN</a:t>
            </a:r>
            <a:r>
              <a:rPr lang="el-GR" dirty="0"/>
              <a:t>) </a:t>
            </a:r>
            <a:r>
              <a:rPr lang="el-GR" dirty="0" smtClean="0"/>
              <a:t>(2 </a:t>
            </a:r>
            <a:r>
              <a:rPr lang="el-GR" dirty="0"/>
              <a:t>από </a:t>
            </a:r>
            <a:r>
              <a:rPr lang="el-GR" dirty="0" smtClean="0"/>
              <a:t>6) </a:t>
            </a:r>
            <a:endParaRPr lang="el-GR" dirty="0"/>
          </a:p>
        </p:txBody>
      </p:sp>
      <p:sp>
        <p:nvSpPr>
          <p:cNvPr id="13" name="Rectangle 3" descr="Όταν χρησιμοποιούνται περισσότερες από τρεις αραιώσεις του δείγματος, χρησιμοποιούνται τα αποτελέσματα μόνο τριών διαδοχικών αραιώσεων. Με βάση τους θετικούς σωλήνες της κάθε αραίωσης προκύπτει ένας συνδυασμός τριών αριθμών. Στο συγκεκριμένο πίνακα ο κάθε συνδυασμός δίνει το MPN δείκτη στην μεσαία αραίωση του συνδυασμού ανά μονάδα δείγματος (g ή ml). Στην συνέχεια, όπως και στην μέθοδο των τρυβλίων, πολλαπλασιάζουμε με το αντίστροφο της μεσαίας αραίωσης.&#10;"/>
          <p:cNvSpPr>
            <a:spLocks noGrp="1" noChangeArrowheads="1"/>
          </p:cNvSpPr>
          <p:nvPr>
            <p:ph type="body" idx="1"/>
          </p:nvPr>
        </p:nvSpPr>
        <p:spPr>
          <a:xfrm>
            <a:off x="467544" y="1844824"/>
            <a:ext cx="8219256" cy="3312368"/>
          </a:xfrm>
        </p:spPr>
        <p:txBody>
          <a:bodyPr>
            <a:noAutofit/>
          </a:bodyPr>
          <a:lstStyle/>
          <a:p>
            <a:r>
              <a:rPr lang="el-GR" b="0" dirty="0"/>
              <a:t>Όταν χρησιμοποιούνται περισσότερες από τρεις αραιώσεις του δείγματος, χρησιμοποιούνται τα αποτελέσματα μόνο τριών διαδοχικών αραιώσεων. Με βάση τους θετικούς σωλήνες της κάθε αραίωσης προκύπτει ένας συνδυασμός τριών </a:t>
            </a:r>
            <a:r>
              <a:rPr lang="el-GR" b="0" dirty="0" smtClean="0"/>
              <a:t>αριθμών. </a:t>
            </a:r>
            <a:r>
              <a:rPr lang="el-GR" b="0" dirty="0"/>
              <a:t>Στο συγκεκριμένο πίνακα ο κάθε συνδυασμός δίνει το </a:t>
            </a:r>
            <a:r>
              <a:rPr lang="en-US" b="0" dirty="0"/>
              <a:t>MPN</a:t>
            </a:r>
            <a:r>
              <a:rPr lang="el-GR" b="0" dirty="0"/>
              <a:t> δείκτη στην μεσαία αραίωση του συνδυασμού ανά μονάδα δείγματος (</a:t>
            </a:r>
            <a:r>
              <a:rPr lang="en-US" b="0" dirty="0"/>
              <a:t>g </a:t>
            </a:r>
            <a:r>
              <a:rPr lang="el-GR" b="0" dirty="0"/>
              <a:t>ή </a:t>
            </a:r>
            <a:r>
              <a:rPr lang="en-US" b="0" dirty="0"/>
              <a:t>ml</a:t>
            </a:r>
            <a:r>
              <a:rPr lang="el-GR" b="0" dirty="0"/>
              <a:t>). Στην συνέχεια, όπως και στην μέθοδο των </a:t>
            </a:r>
            <a:r>
              <a:rPr lang="el-GR" b="0" dirty="0" err="1"/>
              <a:t>τρυβλίων</a:t>
            </a:r>
            <a:r>
              <a:rPr lang="el-GR" b="0" dirty="0"/>
              <a:t>, πολλαπλασιάζουμε με το αντίστροφο της μεσαίας αραίωσης.</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Υπολογισμός του Πλέον Πιθανού Αριθμού (</a:t>
            </a:r>
            <a:r>
              <a:rPr lang="en-US" sz="4000" dirty="0"/>
              <a:t>MPN</a:t>
            </a:r>
            <a:r>
              <a:rPr lang="el-GR" sz="4000" dirty="0"/>
              <a:t>) </a:t>
            </a:r>
            <a:r>
              <a:rPr lang="el-GR" sz="4000" dirty="0" smtClean="0"/>
              <a:t>(3 </a:t>
            </a:r>
            <a:r>
              <a:rPr lang="el-GR" sz="4000" dirty="0"/>
              <a:t>από </a:t>
            </a:r>
            <a:r>
              <a:rPr lang="el-GR" sz="4000" dirty="0" smtClean="0"/>
              <a:t>6) </a:t>
            </a:r>
            <a:endParaRPr lang="el-GR" sz="4000" dirty="0"/>
          </a:p>
        </p:txBody>
      </p:sp>
      <p:graphicFrame>
        <p:nvGraphicFramePr>
          <p:cNvPr id="4" name="Πίνακας 3" descr="Πίνακας, Τιμή MPN για συνδυασμούς θετικών σωλήνων όταν ενοφθαλμίζονται σε 3 σωλήνες ανά αραίωση."/>
          <p:cNvGraphicFramePr>
            <a:graphicFrameLocks noGrp="1"/>
          </p:cNvGraphicFramePr>
          <p:nvPr>
            <p:custDataLst>
              <p:tags r:id="rId3"/>
            </p:custDataLst>
            <p:extLst>
              <p:ext uri="{D42A27DB-BD31-4B8C-83A1-F6EECF244321}">
                <p14:modId xmlns:p14="http://schemas.microsoft.com/office/powerpoint/2010/main" val="943986230"/>
              </p:ext>
            </p:extLst>
          </p:nvPr>
        </p:nvGraphicFramePr>
        <p:xfrm>
          <a:off x="467544" y="1268760"/>
          <a:ext cx="8219256" cy="5150058"/>
        </p:xfrm>
        <a:graphic>
          <a:graphicData uri="http://schemas.openxmlformats.org/drawingml/2006/table">
            <a:tbl>
              <a:tblPr firstRow="1" firstCol="1" lastRow="1" lastCol="1" bandRow="1" bandCol="1">
                <a:tableStyleId>{5C22544A-7EE6-4342-B048-85BDC9FD1C3A}</a:tableStyleId>
              </a:tblPr>
              <a:tblGrid>
                <a:gridCol w="1585483"/>
                <a:gridCol w="1585483"/>
                <a:gridCol w="1586338"/>
                <a:gridCol w="3461952"/>
              </a:tblGrid>
              <a:tr h="733506">
                <a:tc gridSpan="3">
                  <a:txBody>
                    <a:bodyPr/>
                    <a:lstStyle/>
                    <a:p>
                      <a:pPr marL="0" marR="0" indent="360045" algn="ctr">
                        <a:lnSpc>
                          <a:spcPct val="115000"/>
                        </a:lnSpc>
                        <a:spcBef>
                          <a:spcPts val="0"/>
                        </a:spcBef>
                        <a:spcAft>
                          <a:spcPts val="0"/>
                        </a:spcAft>
                        <a:tabLst>
                          <a:tab pos="180340" algn="l"/>
                          <a:tab pos="180340" algn="l"/>
                        </a:tabLst>
                      </a:pPr>
                      <a:r>
                        <a:rPr lang="el-GR" sz="1800" b="1" dirty="0">
                          <a:effectLst/>
                        </a:rPr>
                        <a:t/>
                      </a:r>
                      <a:br>
                        <a:rPr lang="el-GR" sz="1800" b="1" dirty="0">
                          <a:effectLst/>
                        </a:rPr>
                      </a:br>
                      <a:r>
                        <a:rPr lang="el-GR" sz="1800" b="1" dirty="0">
                          <a:effectLst/>
                        </a:rPr>
                        <a:t>Αριθμός θετικών σωλήνων</a:t>
                      </a:r>
                      <a:endParaRPr lang="el-GR" sz="1800" b="1" dirty="0">
                        <a:effectLst/>
                        <a:latin typeface="Times New Roman"/>
                        <a:ea typeface="Times New Roman"/>
                      </a:endParaRPr>
                    </a:p>
                  </a:txBody>
                  <a:tcPr marL="78694" marR="78694" marT="0" marB="0"/>
                </a:tc>
                <a:tc hMerge="1">
                  <a:txBody>
                    <a:bodyPr/>
                    <a:lstStyle/>
                    <a:p>
                      <a:endParaRPr lang="el-GR"/>
                    </a:p>
                  </a:txBody>
                  <a:tcPr/>
                </a:tc>
                <a:tc hMerge="1">
                  <a:txBody>
                    <a:bodyPr/>
                    <a:lstStyle/>
                    <a:p>
                      <a:endParaRPr lang="el-GR"/>
                    </a:p>
                  </a:txBody>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MPN</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dirty="0" smtClean="0">
                          <a:solidFill>
                            <a:schemeClr val="tx1"/>
                          </a:solidFill>
                          <a:effectLst/>
                        </a:rPr>
                        <a:t>0</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n-US" sz="1800" b="1" dirty="0">
                          <a:effectLst/>
                        </a:rPr>
                        <a:t>&lt; </a:t>
                      </a:r>
                      <a:r>
                        <a:rPr lang="el-GR" sz="1800" b="1" dirty="0">
                          <a:effectLst/>
                        </a:rPr>
                        <a:t>0,03</a:t>
                      </a:r>
                      <a:endParaRPr lang="el-GR" sz="1800" b="1" dirty="0">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dirty="0" smtClean="0">
                          <a:solidFill>
                            <a:schemeClr val="tx1"/>
                          </a:solidFill>
                          <a:effectLst/>
                        </a:rPr>
                        <a:t>0</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1</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0,03</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0</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smtClean="0">
                          <a:solidFill>
                            <a:schemeClr val="tx1"/>
                          </a:solidFill>
                          <a:effectLst/>
                        </a:rPr>
                        <a:t>0</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2</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0,06</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smtClean="0">
                          <a:solidFill>
                            <a:schemeClr val="tx1"/>
                          </a:solidFill>
                          <a:effectLst/>
                        </a:rPr>
                        <a:t>0</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3</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0,09</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1</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smtClean="0">
                          <a:solidFill>
                            <a:schemeClr val="tx1"/>
                          </a:solidFill>
                          <a:effectLst/>
                        </a:rPr>
                        <a:t>0</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0,03</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smtClean="0">
                          <a:solidFill>
                            <a:schemeClr val="tx1"/>
                          </a:solidFill>
                          <a:effectLst/>
                        </a:rPr>
                        <a:t>1</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smtClean="0">
                          <a:solidFill>
                            <a:schemeClr val="tx1"/>
                          </a:solidFill>
                          <a:effectLst/>
                        </a:rPr>
                        <a:t>1</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0,061</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smtClean="0">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smtClean="0">
                          <a:solidFill>
                            <a:schemeClr val="tx1"/>
                          </a:solidFill>
                          <a:effectLst/>
                        </a:rPr>
                        <a:t>1</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smtClean="0">
                          <a:solidFill>
                            <a:schemeClr val="tx1"/>
                          </a:solidFill>
                          <a:effectLst/>
                        </a:rPr>
                        <a:t>2</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0,092</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1</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a:solidFill>
                            <a:schemeClr val="tx1"/>
                          </a:solidFill>
                          <a:effectLst/>
                        </a:rPr>
                        <a:t>3</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0,12</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a:solidFill>
                            <a:schemeClr val="tx1"/>
                          </a:solidFill>
                          <a:effectLst/>
                        </a:rPr>
                        <a:t>2</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a:solidFill>
                            <a:schemeClr val="tx1"/>
                          </a:solidFill>
                          <a:effectLst/>
                        </a:rPr>
                        <a:t>0</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0,062</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a:solidFill>
                            <a:schemeClr val="tx1"/>
                          </a:solidFill>
                          <a:effectLst/>
                        </a:rPr>
                        <a:t>2</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1</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0,093</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2</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a:solidFill>
                            <a:schemeClr val="tx1"/>
                          </a:solidFill>
                          <a:effectLst/>
                        </a:rPr>
                        <a:t>2</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0,12</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2</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a:solidFill>
                            <a:schemeClr val="tx1"/>
                          </a:solidFill>
                          <a:effectLst/>
                        </a:rPr>
                        <a:t>3</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0,16</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3</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a:solidFill>
                            <a:schemeClr val="tx1"/>
                          </a:solidFill>
                          <a:effectLst/>
                        </a:rPr>
                        <a:t>0</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effectLst/>
                        </a:rPr>
                        <a:t>0,094</a:t>
                      </a:r>
                      <a:endParaRPr lang="el-GR" sz="1800" b="1">
                        <a:effectLst/>
                        <a:latin typeface="Times New Roman"/>
                        <a:ea typeface="Times New Roman"/>
                      </a:endParaRPr>
                    </a:p>
                  </a:txBody>
                  <a:tcPr marL="78694" marR="78694" marT="0" marB="0"/>
                </a:tc>
              </a:tr>
              <a:tr h="295576">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0</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a:solidFill>
                            <a:schemeClr val="tx1"/>
                          </a:solidFill>
                          <a:effectLst/>
                        </a:rPr>
                        <a:t>3</a:t>
                      </a:r>
                      <a:endParaRPr lang="el-GR" sz="1800" b="1">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a:solidFill>
                            <a:schemeClr val="tx1"/>
                          </a:solidFill>
                          <a:effectLst/>
                        </a:rPr>
                        <a:t>1</a:t>
                      </a:r>
                      <a:endParaRPr lang="el-GR" sz="1800" b="1" dirty="0">
                        <a:solidFill>
                          <a:schemeClr val="tx1"/>
                        </a:solidFill>
                        <a:effectLst/>
                        <a:latin typeface="Times New Roman"/>
                        <a:ea typeface="Times New Roman"/>
                      </a:endParaRPr>
                    </a:p>
                  </a:txBody>
                  <a:tcPr marL="78694" marR="78694"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800" b="1" dirty="0">
                          <a:effectLst/>
                        </a:rPr>
                        <a:t>0,13</a:t>
                      </a:r>
                      <a:endParaRPr lang="el-GR" sz="1800" b="1" dirty="0">
                        <a:effectLst/>
                        <a:latin typeface="Times New Roman"/>
                        <a:ea typeface="Times New Roman"/>
                      </a:endParaRPr>
                    </a:p>
                  </a:txBody>
                  <a:tcPr marL="78694" marR="78694" marT="0" marB="0"/>
                </a:tc>
              </a:tr>
            </a:tbl>
          </a:graphicData>
        </a:graphic>
      </p:graphicFrame>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Υπολογισμός του Πλέον Πιθανού Αριθμού (</a:t>
            </a:r>
            <a:r>
              <a:rPr lang="en-US" dirty="0"/>
              <a:t>MPN</a:t>
            </a:r>
            <a:r>
              <a:rPr lang="el-GR" dirty="0"/>
              <a:t>) </a:t>
            </a:r>
            <a:r>
              <a:rPr lang="el-GR" dirty="0" smtClean="0"/>
              <a:t>(4 </a:t>
            </a:r>
            <a:r>
              <a:rPr lang="el-GR" dirty="0"/>
              <a:t>από </a:t>
            </a:r>
            <a:r>
              <a:rPr lang="el-GR" dirty="0" smtClean="0"/>
              <a:t>6) </a:t>
            </a:r>
            <a:endParaRPr lang="el-GR" dirty="0"/>
          </a:p>
        </p:txBody>
      </p:sp>
      <p:graphicFrame>
        <p:nvGraphicFramePr>
          <p:cNvPr id="3" name="Πίνακας 2" descr="Πίνακας, Τιμή MPN για συνδυασμούς θετικών σωλήνων όταν ενοφθαλμίζονται σε 3 σωλήνες ανά αραίωση (συνέχεια)."/>
          <p:cNvGraphicFramePr>
            <a:graphicFrameLocks noGrp="1"/>
          </p:cNvGraphicFramePr>
          <p:nvPr>
            <p:extLst>
              <p:ext uri="{D42A27DB-BD31-4B8C-83A1-F6EECF244321}">
                <p14:modId xmlns:p14="http://schemas.microsoft.com/office/powerpoint/2010/main" val="3490240890"/>
              </p:ext>
            </p:extLst>
          </p:nvPr>
        </p:nvGraphicFramePr>
        <p:xfrm>
          <a:off x="611559" y="1196752"/>
          <a:ext cx="7992889" cy="5184568"/>
        </p:xfrm>
        <a:graphic>
          <a:graphicData uri="http://schemas.openxmlformats.org/drawingml/2006/table">
            <a:tbl>
              <a:tblPr firstRow="1" firstCol="1" lastRow="1" lastCol="1" bandRow="1" bandCol="1">
                <a:tableStyleId>{5C22544A-7EE6-4342-B048-85BDC9FD1C3A}</a:tableStyleId>
              </a:tblPr>
              <a:tblGrid>
                <a:gridCol w="1541818"/>
                <a:gridCol w="1541818"/>
                <a:gridCol w="1542648"/>
                <a:gridCol w="3366605"/>
              </a:tblGrid>
              <a:tr h="272872">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0,16</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3</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0,19</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0,036</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0,072</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0,11</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3</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0,15</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0,073</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0,11</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0,15</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0,19</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0,11</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0,15</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effectLst/>
                        </a:rPr>
                        <a:t>0,2</a:t>
                      </a:r>
                      <a:endParaRPr lang="el-GR" sz="1600" b="1" dirty="0">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3</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0,24</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0,16</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effectLst/>
                        </a:rPr>
                        <a:t>0,2</a:t>
                      </a:r>
                      <a:endParaRPr lang="el-GR" sz="1600" b="1" dirty="0">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0,24</a:t>
                      </a:r>
                      <a:endParaRPr lang="el-GR" sz="1600" b="1">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3</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effectLst/>
                        </a:rPr>
                        <a:t>0,29</a:t>
                      </a:r>
                      <a:endParaRPr lang="el-GR" sz="1600" b="1" dirty="0">
                        <a:effectLst/>
                        <a:latin typeface="Times New Roman"/>
                        <a:ea typeface="Times New Roman"/>
                      </a:endParaRPr>
                    </a:p>
                  </a:txBody>
                  <a:tcPr marL="89612" marR="89612" marT="0" marB="0"/>
                </a:tc>
              </a:tr>
              <a:tr h="272872">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9612" marR="89612"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effectLst/>
                        </a:rPr>
                        <a:t>0,091</a:t>
                      </a:r>
                      <a:endParaRPr lang="el-GR" sz="1600" b="1" dirty="0">
                        <a:effectLst/>
                        <a:latin typeface="Times New Roman"/>
                        <a:ea typeface="Times New Roman"/>
                      </a:endParaRPr>
                    </a:p>
                  </a:txBody>
                  <a:tcPr marL="89612" marR="89612" marT="0" marB="0"/>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8285"/>
            <a:ext cx="8208912" cy="1188467"/>
          </a:xfrm>
        </p:spPr>
        <p:txBody>
          <a:bodyPr>
            <a:normAutofit fontScale="90000"/>
          </a:bodyPr>
          <a:lstStyle/>
          <a:p>
            <a:r>
              <a:rPr lang="el-GR" dirty="0"/>
              <a:t>Υπολογισμός του Πλέον Πιθανού Αριθμού (</a:t>
            </a:r>
            <a:r>
              <a:rPr lang="en-US" dirty="0"/>
              <a:t>MPN</a:t>
            </a:r>
            <a:r>
              <a:rPr lang="el-GR" dirty="0"/>
              <a:t>) </a:t>
            </a:r>
            <a:r>
              <a:rPr lang="el-GR" dirty="0" smtClean="0"/>
              <a:t>(5 </a:t>
            </a:r>
            <a:r>
              <a:rPr lang="el-GR" dirty="0"/>
              <a:t>από </a:t>
            </a:r>
            <a:r>
              <a:rPr lang="el-GR" dirty="0" smtClean="0"/>
              <a:t>6) </a:t>
            </a:r>
            <a:endParaRPr lang="el-GR" dirty="0"/>
          </a:p>
        </p:txBody>
      </p:sp>
      <p:graphicFrame>
        <p:nvGraphicFramePr>
          <p:cNvPr id="2" name="Πίνακας 1" descr="Πίνακας, Τιμή MPN για συνδυασμούς θετικών σωλήνων όταν ενοφθαλμίζονται σε 3 σωλήνες ανά αραίωση (συνέχεια)."/>
          <p:cNvGraphicFramePr>
            <a:graphicFrameLocks noGrp="1"/>
          </p:cNvGraphicFramePr>
          <p:nvPr>
            <p:extLst>
              <p:ext uri="{D42A27DB-BD31-4B8C-83A1-F6EECF244321}">
                <p14:modId xmlns:p14="http://schemas.microsoft.com/office/powerpoint/2010/main" val="2658063105"/>
              </p:ext>
            </p:extLst>
          </p:nvPr>
        </p:nvGraphicFramePr>
        <p:xfrm>
          <a:off x="467544" y="1268760"/>
          <a:ext cx="8224284" cy="5040555"/>
        </p:xfrm>
        <a:graphic>
          <a:graphicData uri="http://schemas.openxmlformats.org/drawingml/2006/table">
            <a:tbl>
              <a:tblPr firstRow="1" firstCol="1" lastRow="1" lastCol="1" bandRow="1" bandCol="1">
                <a:tableStyleId>{5C22544A-7EE6-4342-B048-85BDC9FD1C3A}</a:tableStyleId>
              </a:tblPr>
              <a:tblGrid>
                <a:gridCol w="1586453"/>
                <a:gridCol w="1586453"/>
                <a:gridCol w="1587308"/>
                <a:gridCol w="3464070"/>
              </a:tblGrid>
              <a:tr h="387735">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0,14</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0,2</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0,26</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0,15</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0,2</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0,27</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0,34</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0,21</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0,28</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0,35</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3</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0,42</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effectLst/>
                        </a:rPr>
                        <a:t>0,29</a:t>
                      </a:r>
                      <a:endParaRPr lang="el-GR" sz="1600" b="1">
                        <a:effectLst/>
                        <a:latin typeface="Times New Roman"/>
                        <a:ea typeface="Times New Roman"/>
                      </a:endParaRPr>
                    </a:p>
                  </a:txBody>
                  <a:tcPr marL="92206" marR="92206" marT="0" marB="0"/>
                </a:tc>
              </a:tr>
              <a:tr h="387735">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92206" marR="92206"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effectLst/>
                        </a:rPr>
                        <a:t>0,36</a:t>
                      </a:r>
                      <a:endParaRPr lang="el-GR" sz="1600" b="1" dirty="0">
                        <a:effectLst/>
                        <a:latin typeface="Times New Roman"/>
                        <a:ea typeface="Times New Roman"/>
                      </a:endParaRPr>
                    </a:p>
                  </a:txBody>
                  <a:tcPr marL="92206" marR="92206" marT="0" marB="0"/>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7956" y="8285"/>
            <a:ext cx="8318500" cy="1260475"/>
          </a:xfrm>
        </p:spPr>
        <p:txBody>
          <a:bodyPr>
            <a:noAutofit/>
          </a:bodyPr>
          <a:lstStyle/>
          <a:p>
            <a:r>
              <a:rPr lang="el-GR" sz="4000" dirty="0"/>
              <a:t>Υπολογισμός του Πλέον Πιθανού Αριθμού (</a:t>
            </a:r>
            <a:r>
              <a:rPr lang="en-US" sz="4000" dirty="0"/>
              <a:t>MPN</a:t>
            </a:r>
            <a:r>
              <a:rPr lang="el-GR" sz="4000" dirty="0"/>
              <a:t>) </a:t>
            </a:r>
            <a:r>
              <a:rPr lang="el-GR" sz="4000" dirty="0" smtClean="0"/>
              <a:t>(6 </a:t>
            </a:r>
            <a:r>
              <a:rPr lang="el-GR" sz="4000" dirty="0"/>
              <a:t>από </a:t>
            </a:r>
            <a:r>
              <a:rPr lang="el-GR" sz="4000" dirty="0" smtClean="0"/>
              <a:t>6) </a:t>
            </a:r>
            <a:endParaRPr lang="el-GR" sz="4000" dirty="0"/>
          </a:p>
        </p:txBody>
      </p:sp>
      <p:graphicFrame>
        <p:nvGraphicFramePr>
          <p:cNvPr id="2" name="Πίνακας 1" descr="Πίνακας, Τιμή MPN για συνδυασμούς θετικών σωλήνων όταν ενοφθαλμίζονται σε 3 σωλήνες ανά αραίωση (συνέχεια)."/>
          <p:cNvGraphicFramePr>
            <a:graphicFrameLocks noGrp="1"/>
          </p:cNvGraphicFramePr>
          <p:nvPr>
            <p:custDataLst>
              <p:tags r:id="rId3"/>
            </p:custDataLst>
            <p:extLst>
              <p:ext uri="{D42A27DB-BD31-4B8C-83A1-F6EECF244321}">
                <p14:modId xmlns:p14="http://schemas.microsoft.com/office/powerpoint/2010/main" val="880994326"/>
              </p:ext>
            </p:extLst>
          </p:nvPr>
        </p:nvGraphicFramePr>
        <p:xfrm>
          <a:off x="683568" y="1268760"/>
          <a:ext cx="7775358" cy="5047488"/>
        </p:xfrm>
        <a:graphic>
          <a:graphicData uri="http://schemas.openxmlformats.org/drawingml/2006/table">
            <a:tbl>
              <a:tblPr firstRow="1" firstCol="1" lastRow="1" lastCol="1" bandRow="1" bandCol="1">
                <a:tableStyleId>{5C22544A-7EE6-4342-B048-85BDC9FD1C3A}</a:tableStyleId>
              </a:tblPr>
              <a:tblGrid>
                <a:gridCol w="1499856"/>
                <a:gridCol w="1499856"/>
                <a:gridCol w="1500664"/>
                <a:gridCol w="3274982"/>
              </a:tblGrid>
              <a:tr h="280031">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3</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0,44</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3</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0,53</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0,23</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0,39</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0,64</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0</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0,95</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0,43</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0,75</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1,2</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1</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1,6</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0,93</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1,5</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2,1</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2</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3</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2,9</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0</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2,4</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1</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4,6</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2</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a:effectLst/>
                        </a:rPr>
                        <a:t>11</a:t>
                      </a:r>
                      <a:endParaRPr lang="el-GR" sz="1600">
                        <a:effectLst/>
                        <a:latin typeface="Times New Roman"/>
                        <a:ea typeface="Times New Roman"/>
                      </a:endParaRPr>
                    </a:p>
                  </a:txBody>
                  <a:tcPr marL="87173" marR="87173" marT="0" marB="0"/>
                </a:tc>
              </a:tr>
              <a:tr h="280031">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a:solidFill>
                            <a:schemeClr val="tx1"/>
                          </a:solidFill>
                          <a:effectLst/>
                        </a:rPr>
                        <a:t>3</a:t>
                      </a:r>
                      <a:endParaRPr lang="el-GR" sz="1600" b="1">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l-GR" sz="1600" b="1" dirty="0">
                          <a:solidFill>
                            <a:schemeClr val="tx1"/>
                          </a:solidFill>
                          <a:effectLst/>
                        </a:rPr>
                        <a:t>3</a:t>
                      </a:r>
                      <a:endParaRPr lang="el-GR" sz="1600" b="1" dirty="0">
                        <a:solidFill>
                          <a:schemeClr val="tx1"/>
                        </a:solidFill>
                        <a:effectLst/>
                        <a:latin typeface="Times New Roman"/>
                        <a:ea typeface="Times New Roman"/>
                      </a:endParaRPr>
                    </a:p>
                  </a:txBody>
                  <a:tcPr marL="87173" marR="87173" marT="0" marB="0">
                    <a:solidFill>
                      <a:schemeClr val="tx2">
                        <a:lumMod val="20000"/>
                        <a:lumOff val="80000"/>
                      </a:schemeClr>
                    </a:solidFill>
                  </a:tcPr>
                </a:tc>
                <a:tc>
                  <a:txBody>
                    <a:bodyPr/>
                    <a:lstStyle/>
                    <a:p>
                      <a:pPr marL="0" marR="0" indent="360045" algn="ctr">
                        <a:lnSpc>
                          <a:spcPct val="115000"/>
                        </a:lnSpc>
                        <a:spcBef>
                          <a:spcPts val="0"/>
                        </a:spcBef>
                        <a:spcAft>
                          <a:spcPts val="0"/>
                        </a:spcAft>
                        <a:tabLst>
                          <a:tab pos="180340" algn="l"/>
                          <a:tab pos="180340" algn="l"/>
                        </a:tabLst>
                      </a:pPr>
                      <a:r>
                        <a:rPr lang="en-US" sz="1600" dirty="0">
                          <a:effectLst/>
                        </a:rPr>
                        <a:t>&gt; </a:t>
                      </a:r>
                      <a:r>
                        <a:rPr lang="el-GR" sz="1600" dirty="0">
                          <a:effectLst/>
                        </a:rPr>
                        <a:t>24</a:t>
                      </a:r>
                      <a:endParaRPr lang="el-GR" sz="1600" dirty="0">
                        <a:effectLst/>
                        <a:latin typeface="Times New Roman"/>
                        <a:ea typeface="Times New Roman"/>
                      </a:endParaRPr>
                    </a:p>
                  </a:txBody>
                  <a:tcPr marL="87173" marR="87173" marT="0" marB="0"/>
                </a:tc>
              </a:tr>
            </a:tbl>
          </a:graphicData>
        </a:graphic>
      </p:graphicFrame>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22709"/>
            <a:ext cx="7772400" cy="1218059"/>
          </a:xfrm>
        </p:spPr>
        <p:txBody>
          <a:bodyPr>
            <a:noAutofit/>
          </a:bodyPr>
          <a:lstStyle/>
          <a:p>
            <a:pPr algn="ctr"/>
            <a:r>
              <a:rPr lang="el-GR" dirty="0"/>
              <a:t>Επιλογή των τριών θετικών </a:t>
            </a:r>
            <a:r>
              <a:rPr lang="el-GR" dirty="0" smtClean="0"/>
              <a:t>σωλήνων (1 από </a:t>
            </a:r>
            <a:r>
              <a:rPr lang="el-GR" dirty="0" smtClean="0"/>
              <a:t>7)</a:t>
            </a:r>
            <a:endParaRPr lang="el-GR" dirty="0"/>
          </a:p>
        </p:txBody>
      </p:sp>
      <p:sp>
        <p:nvSpPr>
          <p:cNvPr id="11" name="TextBox 4"/>
          <p:cNvSpPr txBox="1">
            <a:spLocks noChangeArrowheads="1"/>
          </p:cNvSpPr>
          <p:nvPr>
            <p:custDataLst>
              <p:tags r:id="rId3"/>
            </p:custDataLst>
          </p:nvPr>
        </p:nvSpPr>
        <p:spPr bwMode="auto">
          <a:xfrm>
            <a:off x="529406" y="1415673"/>
            <a:ext cx="81470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Αν επιλεγούν οι 3 κατάλληλες αραιώσεις για τον υπολογισμό των θετικών σωλήνων τότε οι πίνακες θα μας δώσουν μια εκτίμηση στατιστικά αποδεκτή του πιθανού αριθμού μικροβίων στο δείγμα. </a:t>
            </a:r>
          </a:p>
          <a:p>
            <a:r>
              <a:rPr lang="el-GR" sz="2400" dirty="0"/>
              <a:t>Για την εξαγωγή του τριψήφιου συνδυασμού αριθμού, (α) μια απλή μέθοδος είναι να βρίσκουμε την μεγαλύτερη αραίωση (ο μικρότερος όγκος δείγματος) στην οποία όλοι οι σωλήνες είναι θετικοί και οι άλλες επόμενες δυο διαδοχικές αραιώσεις αποτελούν την τριάδα των αραιώσεων. Σε περίπτωση που υπάρχει ένα η περισσότερα θετικά αποτελέσματα σε μεγαλύτερη αραίωση, προσθέτουμε τον αριθμό ή αριθμούς στον αριθμό των θετικών σωλήνων της μεγαλύτερης αραίωσης (τελευταίου αριθμού στο συνδυασμό).</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208911"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Επιλογή των τριών θετικών </a:t>
            </a:r>
            <a:r>
              <a:rPr lang="el-GR" sz="4000" dirty="0" smtClean="0"/>
              <a:t/>
            </a:r>
            <a:br>
              <a:rPr lang="el-GR" sz="4000" dirty="0" smtClean="0"/>
            </a:br>
            <a:r>
              <a:rPr lang="el-GR" sz="4000" dirty="0" smtClean="0"/>
              <a:t>σωλήνων (2 </a:t>
            </a:r>
            <a:r>
              <a:rPr lang="el-GR" sz="4000" dirty="0"/>
              <a:t>από </a:t>
            </a:r>
            <a:r>
              <a:rPr lang="el-GR" sz="4000" dirty="0" smtClean="0"/>
              <a:t>7)</a:t>
            </a:r>
            <a:endParaRPr lang="el-GR" sz="4000" dirty="0"/>
          </a:p>
        </p:txBody>
      </p:sp>
      <p:sp>
        <p:nvSpPr>
          <p:cNvPr id="5" name="Ορθογώνιο 4" descr="(β) Για την εύρεση του τριψήφιου συνδυασμού, πρώτα αφαιρείται η μεγαλύτερη αραίωση με αρνητικό αποτέλεσμα εάν η άμεσος προηγούμενη αραίωση έχει και αυτή αρνητικούς σωλήνες. Όσο αυτή η συνθήκη ισχύει και τουλάχιστον τέσσερις αραιώσεις παραμένουν, συνεχίζουμε να αφαιρούμε τις αραιώσεις. Κατόπιν, αν μόνο τρεις αραιώσεις παραμένουν, τις χρησιμοποιούμε όπως στο παράδειγμα Α. Στο παράδειγμα Α, αφαιρούμε τις δύο μεγαλύτερες αραιώσεις (δέκα στην μείον τρία  και δέκα στηην μείον τέσσερα) και απομένουν τρείς αραιώσεις που τις χρησιμοποιούμε στον συνδυασμό.&#10;"/>
          <p:cNvSpPr/>
          <p:nvPr/>
        </p:nvSpPr>
        <p:spPr>
          <a:xfrm>
            <a:off x="467544" y="1587564"/>
            <a:ext cx="8208912" cy="3785652"/>
          </a:xfrm>
          <a:prstGeom prst="rect">
            <a:avLst/>
          </a:prstGeom>
        </p:spPr>
        <p:txBody>
          <a:bodyPr wrap="square">
            <a:spAutoFit/>
          </a:bodyPr>
          <a:lstStyle/>
          <a:p>
            <a:r>
              <a:rPr lang="el-GR" sz="2400" dirty="0"/>
              <a:t>(β) Για την εύρεση του τριψήφιου συνδυασμού, πρώτα αφαιρείται η μεγαλύτερη αραίωση με αρνητικό αποτέλεσμα εάν η άμεσος προηγούμενη αραίωση έχει και αυτή αρνητικούς σωλήνες. Όσο αυτή η συνθήκη ισχύει και τουλάχιστον 4 αραιώσεις παραμένουν, συνεχίζουμε να αφαιρούμε τις αραιώσεις. Κατόπιν, αν μόνο τρεις αραιώσεις παραμένουν, τις χρησιμοποιούμε όπως στο παράδειγμα </a:t>
            </a:r>
            <a:r>
              <a:rPr lang="el-GR" sz="2400" dirty="0" smtClean="0"/>
              <a:t>Α. </a:t>
            </a:r>
            <a:r>
              <a:rPr lang="el-GR" sz="2400" dirty="0"/>
              <a:t>Στο παράδειγμα Α, αφαιρούμε τις 2 μεγαλύτερες αραιώσεις (10</a:t>
            </a:r>
            <a:r>
              <a:rPr lang="el-GR" sz="2400" baseline="30000" dirty="0"/>
              <a:t>-3</a:t>
            </a:r>
            <a:r>
              <a:rPr lang="el-GR" sz="2400" dirty="0"/>
              <a:t> και 10</a:t>
            </a:r>
            <a:r>
              <a:rPr lang="el-GR" sz="2400" baseline="30000" dirty="0"/>
              <a:t>-4</a:t>
            </a:r>
            <a:r>
              <a:rPr lang="el-GR" sz="2400" dirty="0"/>
              <a:t>) και απομένουν 3 αραιώσεις που τις χρησιμοποιούμε στον συνδυασμό.</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Επιλογή των τριών θετικών </a:t>
            </a:r>
            <a:br>
              <a:rPr lang="el-GR" sz="4000" dirty="0"/>
            </a:br>
            <a:r>
              <a:rPr lang="el-GR" sz="4000" dirty="0"/>
              <a:t>σωλήνων </a:t>
            </a:r>
            <a:r>
              <a:rPr lang="el-GR" sz="4000" dirty="0" smtClean="0"/>
              <a:t>(3 </a:t>
            </a:r>
            <a:r>
              <a:rPr lang="el-GR" sz="4000" dirty="0"/>
              <a:t>από </a:t>
            </a:r>
            <a:r>
              <a:rPr lang="el-GR" sz="4000" dirty="0" smtClean="0"/>
              <a:t>7)</a:t>
            </a:r>
            <a:endParaRPr lang="el-GR" sz="4000" dirty="0"/>
          </a:p>
        </p:txBody>
      </p:sp>
      <p:sp>
        <p:nvSpPr>
          <p:cNvPr id="6" name="2 - Θέση περιεχομένου" descr="Εάν περισσότερες από τρεις αραιώσεις απομένουν, τότε βρίσκουμε την μεγαλύτερη αραίωση με όλους τους σωλήνες θετικούς. Τότε υπάρχουν τρεις περιπτώσεις: Στην πρώτη περίπτωση, η μεγαλύτερη αραίωση με όλους τους σωλήνες θετικούς είναι μέσα στους τρεις μεγαλύτερες αραιώσεις που απομένουν. Τότε χρησιμοποιούμε αυτές τις τρεις αραιώσεις. Στο παράδειγμα Β το πρώτο βήμα αφαιρεί την μεγαλύτερη αραίωση (δ'εκα στην μείον τέσσερα) και εφόσον η μεγαλύτερη αραίωση με όλους του σωλήνες θετικούς (δέκα στην μείον ένα) εμπεριέχεται στις τρεις μεγαλύτερες εναπομείναντες αραιώσεις (δέκα στην μείον ένα, δέκα στην μείον δύο και δέκα στην μείον τρία) χρησιμοποιούμε αυτές. Στο παράδειγμα Γ, η μεγαλύτερη αραίωση με όλους τους σωλήνες θετικούς (δέκα στην μείον τρία αραίωση) είναι μέσα στις τρεις μεγαλύτερες αραιώσεις (δέκα στην μείον δύο, δέκα στην μείον τρία και δέκα στην μείον τέσσερα).&#10;"/>
          <p:cNvSpPr>
            <a:spLocks noGrp="1"/>
          </p:cNvSpPr>
          <p:nvPr>
            <p:ph sz="quarter" idx="1"/>
          </p:nvPr>
        </p:nvSpPr>
        <p:spPr>
          <a:xfrm>
            <a:off x="612648" y="1196752"/>
            <a:ext cx="8153400" cy="5040560"/>
          </a:xfrm>
        </p:spPr>
        <p:txBody>
          <a:bodyPr>
            <a:noAutofit/>
          </a:bodyPr>
          <a:lstStyle/>
          <a:p>
            <a:pPr marL="0" indent="0">
              <a:buNone/>
            </a:pPr>
            <a:r>
              <a:rPr lang="el-GR" sz="2400" dirty="0"/>
              <a:t>Εάν περισσότερες από τρεις αραιώσεις απομένουν, τότε βρίσκουμε την μεγαλύτερη αραίωση με όλους τους σωλήνες θετικούς. Τότε υπάρχουν τρεις περιπτώσεις: Στην πρώτη περίπτωση, η μεγαλύτερη αραίωση με όλους τους σωλήνες θετικούς είναι μέσα στους τρεις μεγαλύτερες αραιώσεις που απομένουν. Τότε χρησιμοποιούμε αυτές τις τρεις αραιώσεις. Στο παράδειγμα Β το πρώτο βήμα αφαιρεί την μεγαλύτερη αραίωση (10</a:t>
            </a:r>
            <a:r>
              <a:rPr lang="el-GR" sz="2400" baseline="30000" dirty="0"/>
              <a:t>-4</a:t>
            </a:r>
            <a:r>
              <a:rPr lang="el-GR" sz="2400" dirty="0"/>
              <a:t>) και εφόσον η μεγαλύτερη αραίωση με όλους του σωλήνες θετικούς (10</a:t>
            </a:r>
            <a:r>
              <a:rPr lang="el-GR" sz="2400" baseline="30000" dirty="0"/>
              <a:t>-1</a:t>
            </a:r>
            <a:r>
              <a:rPr lang="el-GR" sz="2400" dirty="0"/>
              <a:t>) εμπεριέχεται στις τρεις μεγαλύτερες εναπομείναντες αραιώσεις (10</a:t>
            </a:r>
            <a:r>
              <a:rPr lang="el-GR" sz="2400" baseline="30000" dirty="0"/>
              <a:t>-1</a:t>
            </a:r>
            <a:r>
              <a:rPr lang="el-GR" sz="2400" dirty="0"/>
              <a:t>, 10</a:t>
            </a:r>
            <a:r>
              <a:rPr lang="el-GR" sz="2400" baseline="30000" dirty="0"/>
              <a:t>-2</a:t>
            </a:r>
            <a:r>
              <a:rPr lang="el-GR" sz="2400" dirty="0"/>
              <a:t> και 10</a:t>
            </a:r>
            <a:r>
              <a:rPr lang="el-GR" sz="2400" baseline="30000" dirty="0"/>
              <a:t>-3</a:t>
            </a:r>
            <a:r>
              <a:rPr lang="el-GR" sz="2400" dirty="0"/>
              <a:t>) χρησιμοποιούμε αυτές. Στο παράδειγμα Γ, η μεγαλύτερη αραίωση με όλους τους σωλήνες θετικούς (10</a:t>
            </a:r>
            <a:r>
              <a:rPr lang="el-GR" sz="2400" baseline="30000" dirty="0"/>
              <a:t>-3</a:t>
            </a:r>
            <a:r>
              <a:rPr lang="el-GR" sz="2400" dirty="0"/>
              <a:t> αραίωση) είναι μέσα στις τρεις μεγαλύτερες αραιώσεις (10</a:t>
            </a:r>
            <a:r>
              <a:rPr lang="el-GR" sz="2400" baseline="30000" dirty="0"/>
              <a:t>-2</a:t>
            </a:r>
            <a:r>
              <a:rPr lang="el-GR" sz="2400" dirty="0"/>
              <a:t>,10</a:t>
            </a:r>
            <a:r>
              <a:rPr lang="el-GR" sz="2400" baseline="30000" dirty="0"/>
              <a:t>-3</a:t>
            </a:r>
            <a:r>
              <a:rPr lang="el-GR" sz="2400" dirty="0"/>
              <a:t> και10</a:t>
            </a:r>
            <a:r>
              <a:rPr lang="el-GR" sz="2400" baseline="30000" dirty="0"/>
              <a:t>-4</a:t>
            </a:r>
            <a:r>
              <a:rPr 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Επιλογή των τριών θετικών </a:t>
            </a:r>
            <a:br>
              <a:rPr lang="el-GR" sz="4000" dirty="0"/>
            </a:br>
            <a:r>
              <a:rPr lang="el-GR" sz="4000" dirty="0"/>
              <a:t>σωλήνων </a:t>
            </a:r>
            <a:r>
              <a:rPr lang="el-GR" sz="4000" dirty="0" smtClean="0"/>
              <a:t>(4 </a:t>
            </a:r>
            <a:r>
              <a:rPr lang="el-GR" sz="4000" dirty="0"/>
              <a:t>από </a:t>
            </a:r>
            <a:r>
              <a:rPr lang="el-GR" sz="4000" dirty="0" smtClean="0"/>
              <a:t>7)</a:t>
            </a:r>
            <a:endParaRPr lang="el-GR" sz="4000" dirty="0"/>
          </a:p>
        </p:txBody>
      </p:sp>
      <p:sp>
        <p:nvSpPr>
          <p:cNvPr id="6" name="2 - Θέση περιεχομένου" descr="Στην δεύτερη περίπτωση, η μεγαλύτερη αραίωση με όλους τους σωλήνες θετικούς δεν βρίσκεται στις τρεις εναπομείναντες μεγαλύτερες αραιώσεις. Τότε, επιλέγουμε τις 2 επόμενες μεγαλύτερες αραιώσεις από την αραίωση με όλους τους σωλήνες θετικούς. Επιπλέον, προστίθενται στην τελευταία αραίωση του συνδυασμού όλοι οι θετικοί σωλήνες των μεγαλύτερων αραιώσεων. Στο παράδειγμα Δ, η μεγαλύτερη αραίωση με όλους του σωλήνες θετικούς είναι η δέκα στη μηδενική. Επιλέγουμε τις δυο αμέσως επόμενες αραιώσεις (δέκα στην μείον ένα και δέκα στην μείον δύο). Στην αμέσως επόμενη αραίωση προστίθενται οι εναπομείναντες θετικοί σωλήνες των μεγαλύτερων αραιώσεων.&#10;"/>
          <p:cNvSpPr>
            <a:spLocks noGrp="1"/>
          </p:cNvSpPr>
          <p:nvPr>
            <p:ph sz="quarter" idx="1"/>
          </p:nvPr>
        </p:nvSpPr>
        <p:spPr>
          <a:xfrm>
            <a:off x="612648" y="1484784"/>
            <a:ext cx="8153400" cy="4176464"/>
          </a:xfrm>
        </p:spPr>
        <p:txBody>
          <a:bodyPr>
            <a:noAutofit/>
          </a:bodyPr>
          <a:lstStyle/>
          <a:p>
            <a:pPr marL="0" indent="0">
              <a:buNone/>
            </a:pPr>
            <a:r>
              <a:rPr lang="el-GR" sz="2400" dirty="0"/>
              <a:t>Στην δεύτερη περίπτωση, η μεγαλύτερη αραίωση με όλους τους σωλήνες θετικούς δεν βρίσκεται στις τρεις εναπομείναντες μεγαλύτερες αραιώσεις. Τότε, επιλέγουμε τις 2 επόμενες μεγαλύτερες αραιώσεις από την αραίωση με όλους τους σωλήνες θετικούς. Επιπλέον, προστίθενται στην τελευταία αραίωση του συνδυασμού όλοι οι θετικοί σωλήνες των μεγαλύτερων αραιώσεων. Στο παράδειγμα Δ, η μεγαλύτερη αραίωση με όλους του σωλήνες θετικούς είναι η 10</a:t>
            </a:r>
            <a:r>
              <a:rPr lang="el-GR" sz="2400" baseline="30000" dirty="0"/>
              <a:t>0</a:t>
            </a:r>
            <a:r>
              <a:rPr lang="el-GR" sz="2400" dirty="0"/>
              <a:t>. Επιλέγουμε τις δυο αμέσως επόμενες αραιώσεις (10</a:t>
            </a:r>
            <a:r>
              <a:rPr lang="el-GR" sz="2400" baseline="30000" dirty="0"/>
              <a:t>-1</a:t>
            </a:r>
            <a:r>
              <a:rPr lang="el-GR" sz="2400" dirty="0"/>
              <a:t> και 10</a:t>
            </a:r>
            <a:r>
              <a:rPr lang="el-GR" sz="2400" baseline="30000" dirty="0"/>
              <a:t>-2</a:t>
            </a:r>
            <a:r>
              <a:rPr lang="el-GR" sz="2400" dirty="0"/>
              <a:t>). Στην αμέσως επόμενη αραίωση προστίθενται οι εναπομείναντες θετικοί σωλήνες των μεγαλύτερων αραιώσεων.</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1173685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Επιλογή των τριών θετικών </a:t>
            </a:r>
            <a:br>
              <a:rPr lang="el-GR" sz="4000" dirty="0"/>
            </a:br>
            <a:r>
              <a:rPr lang="el-GR" sz="4000" dirty="0"/>
              <a:t>σωλήνων </a:t>
            </a:r>
            <a:r>
              <a:rPr lang="el-GR" sz="4000" dirty="0" smtClean="0"/>
              <a:t>(5 </a:t>
            </a:r>
            <a:r>
              <a:rPr lang="el-GR" sz="4000" dirty="0"/>
              <a:t>από </a:t>
            </a:r>
            <a:r>
              <a:rPr lang="el-GR" sz="4000" dirty="0" smtClean="0"/>
              <a:t>7)</a:t>
            </a:r>
            <a:endParaRPr lang="el-GR" sz="4000" dirty="0"/>
          </a:p>
        </p:txBody>
      </p:sp>
      <p:sp>
        <p:nvSpPr>
          <p:cNvPr id="6" name="2 - Θέση περιεχομένου" descr="Στην τρίτη περίπτωση, δεν υπάρχει καμία αραίωση με όλους τους σωλήνες θετικούς. Στην περίπτωση αυτή, τότε διαλέγουμε τις δυο μικρότερες αραιώσεις και προστίθεται το άθροισμα των θετικών σωλήνων των μεγαλύτερων αραιώσεων στην τρίτη αραίωση. Για παράδειγμα, στο παράδειγμα Ε καμία αραίωση δεν έχει όλους τους σωλήνες θετικούς. Οι δυο μικρότερες αραιώσεις είναι δέκα στην μηδενική και δέκα στην μείον ένα και το άθροισμα των θετικών σωλήνων των μεγαλύτερων αραιώσεων χρησιμοποιείται για την εύρεση του αριθμού των σωλήνων για το τελευταίο νούμερο του συνδυασμού.&#10;"/>
          <p:cNvSpPr>
            <a:spLocks noGrp="1"/>
          </p:cNvSpPr>
          <p:nvPr>
            <p:ph sz="quarter" idx="1"/>
          </p:nvPr>
        </p:nvSpPr>
        <p:spPr>
          <a:xfrm>
            <a:off x="612648" y="1700808"/>
            <a:ext cx="8153400" cy="3816424"/>
          </a:xfrm>
        </p:spPr>
        <p:txBody>
          <a:bodyPr>
            <a:noAutofit/>
          </a:bodyPr>
          <a:lstStyle/>
          <a:p>
            <a:pPr marL="0" indent="0">
              <a:buNone/>
            </a:pPr>
            <a:r>
              <a:rPr lang="el-GR" sz="2400" dirty="0"/>
              <a:t>Στην τρίτη περίπτωση, δεν υπάρχει καμία αραίωση με όλους τους σωλήνες θετικούς. Στην περίπτωση αυτή, τότε διαλέγουμε τις δυο μικρότερες αραιώσεις και προστίθεται το άθροισμα των θετικών σωλήνων των μεγαλύτερων αραιώσεων στην τρίτη αραίωση. Για παράδειγμα, στο παράδειγμα Ε καμία αραίωση δεν έχει όλους τους σωλήνες θετικούς. Οι δυο μικρότερες αραιώσεις είναι 10</a:t>
            </a:r>
            <a:r>
              <a:rPr lang="el-GR" sz="2400" baseline="30000" dirty="0"/>
              <a:t>0</a:t>
            </a:r>
            <a:r>
              <a:rPr lang="el-GR" sz="2400" dirty="0"/>
              <a:t> και 10</a:t>
            </a:r>
            <a:r>
              <a:rPr lang="el-GR" sz="2400" baseline="30000" dirty="0"/>
              <a:t>-1</a:t>
            </a:r>
            <a:r>
              <a:rPr lang="el-GR" sz="2400" dirty="0"/>
              <a:t> και το άθροισμα των θετικών σωλήνων των μεγαλύτερων αραιώσεων χρησιμοποιείται για την εύρεση του αριθμού των σωλήνων για το τελευταίο νούμερο του συνδυασμού.</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1355931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Επιλογή των τριών θετικών </a:t>
            </a:r>
            <a:br>
              <a:rPr lang="el-GR" sz="4000" dirty="0"/>
            </a:br>
            <a:r>
              <a:rPr lang="el-GR" sz="4000" dirty="0"/>
              <a:t>σωλήνων </a:t>
            </a:r>
            <a:r>
              <a:rPr lang="el-GR" sz="4000" dirty="0" smtClean="0"/>
              <a:t>(6 </a:t>
            </a:r>
            <a:r>
              <a:rPr lang="el-GR" sz="4000" dirty="0"/>
              <a:t>από </a:t>
            </a:r>
            <a:r>
              <a:rPr lang="el-GR" sz="4000" dirty="0" smtClean="0"/>
              <a:t>7)</a:t>
            </a:r>
            <a:endParaRPr lang="el-GR" sz="4000" dirty="0"/>
          </a:p>
        </p:txBody>
      </p:sp>
      <p:sp>
        <p:nvSpPr>
          <p:cNvPr id="6" name="2 - Θέση περιεχομένου" descr="Τέλος εάν ο επιλεχθείς συνδυασμός δεν υπάρχει στους πίνακες (στην περίπτωση 3 σωλήνων όταν υπάρχει ο αριθμός 4 στο συνδυασμό) τότε κατά την διαδικασία των αραιώσεων κάτι δεν πήγε καλά. Αυτό είναι μια προειδοποίηση, ότι το αποτέλεσμα είναι ακατάλληλο και αντίθετο από τις βασικές υποθέσεις της μεθόδου MPN. Εάν μια MPN τιμή είναι παρόλα αυτά επιθυμητή τότε χρησιμοποιούμε τις επόμενες τρεις μεγαλύτερες αραιώσεις. Στο παράδειγμα Ζ οι τρεις μεγαλύτερες αραιώσεις χρησιμοποιηθήκαν για την εύρεση του συνδυασμού. Αν και αυτές δεν είναι στους πίνακες τότε χρησιμοποιούμε τις μεγαλύτερες αραιώσεις με έστω και ένα θετικό σωλήνα.&#10;"/>
          <p:cNvSpPr>
            <a:spLocks noGrp="1"/>
          </p:cNvSpPr>
          <p:nvPr>
            <p:ph sz="quarter" idx="1"/>
          </p:nvPr>
        </p:nvSpPr>
        <p:spPr>
          <a:xfrm>
            <a:off x="612648" y="1412776"/>
            <a:ext cx="8153400" cy="4464496"/>
          </a:xfrm>
        </p:spPr>
        <p:txBody>
          <a:bodyPr>
            <a:noAutofit/>
          </a:bodyPr>
          <a:lstStyle/>
          <a:p>
            <a:pPr marL="0" indent="0">
              <a:buNone/>
            </a:pPr>
            <a:r>
              <a:rPr lang="el-GR" sz="2400" dirty="0"/>
              <a:t>Τέλος εάν ο επιλεχθείς συνδυασμός δεν υπάρχει στους πίνακες (στην περίπτωση 3 σωλήνων όταν υπάρχει ο αριθμός 4 στο συνδυασμό) τότε κατά την διαδικασία των αραιώσεων κάτι δεν πήγε καλά. Αυτό είναι μια προειδοποίηση, ότι το αποτέλεσμα είναι ακατάλληλο και αντίθετο από τις βασικές υποθέσεις της μεθόδου </a:t>
            </a:r>
            <a:r>
              <a:rPr lang="en-US" sz="2400" dirty="0"/>
              <a:t>MPN</a:t>
            </a:r>
            <a:r>
              <a:rPr lang="el-GR" sz="2400" dirty="0"/>
              <a:t>. Εάν μια </a:t>
            </a:r>
            <a:r>
              <a:rPr lang="en-US" sz="2400" dirty="0"/>
              <a:t>MPN</a:t>
            </a:r>
            <a:r>
              <a:rPr lang="el-GR" sz="2400" dirty="0"/>
              <a:t> τιμή είναι παρόλα αυτά επιθυμητή τότε χρησιμοποιούμε τις επόμενες τρεις μεγαλύτερες αραιώσεις. Στο παράδειγμα Ζ οι τρεις μεγαλύτερες αραιώσεις χρησιμοποιηθήκαν για την εύρεση του συνδυασμού. Αν και αυτές δεν είναι στους πίνακες τότε χρησιμοποιούμε τις μεγαλύτερες αραιώσεις με έστω και ένα θετικό σωλήνα.</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3473367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Επιλογή των τριών θετικών </a:t>
            </a:r>
            <a:br>
              <a:rPr lang="el-GR" sz="4000" dirty="0"/>
            </a:br>
            <a:r>
              <a:rPr lang="el-GR" sz="4000" dirty="0"/>
              <a:t>σωλήνων </a:t>
            </a:r>
            <a:r>
              <a:rPr lang="el-GR" sz="4000" dirty="0" smtClean="0"/>
              <a:t>(7 </a:t>
            </a:r>
            <a:r>
              <a:rPr lang="el-GR" sz="4000" dirty="0"/>
              <a:t>από </a:t>
            </a:r>
            <a:r>
              <a:rPr lang="el-GR" sz="4000" dirty="0" smtClean="0"/>
              <a:t>7)</a:t>
            </a:r>
            <a:endParaRPr lang="el-GR" sz="4000" dirty="0"/>
          </a:p>
        </p:txBody>
      </p:sp>
      <p:graphicFrame>
        <p:nvGraphicFramePr>
          <p:cNvPr id="3" name="Θέση περιεχομένου 2" descr="Πίνακας, Παραδείγματα υπολογισμού του τριψήφιου συνδυασμού των θετικών τιμών με την μέθοδο MPN. Με “χ” απεικονίζονται οι αραιώσεις που δεν χρησιμοποιηθήκαν για την εύρεση του συνδυασμού. Σε κάθε παράδειγμα υπάρχουν 3 σωλήνες σε κάθε αραίωση.&#10;"/>
          <p:cNvGraphicFramePr>
            <a:graphicFrameLocks noGrp="1"/>
          </p:cNvGraphicFramePr>
          <p:nvPr>
            <p:ph idx="1"/>
            <p:extLst>
              <p:ext uri="{D42A27DB-BD31-4B8C-83A1-F6EECF244321}">
                <p14:modId xmlns:p14="http://schemas.microsoft.com/office/powerpoint/2010/main" val="3549089554"/>
              </p:ext>
            </p:extLst>
          </p:nvPr>
        </p:nvGraphicFramePr>
        <p:xfrm>
          <a:off x="467545" y="1268760"/>
          <a:ext cx="8208912" cy="3666017"/>
        </p:xfrm>
        <a:graphic>
          <a:graphicData uri="http://schemas.openxmlformats.org/drawingml/2006/table">
            <a:tbl>
              <a:tblPr firstRow="1" firstCol="1" lastRow="1" lastCol="1" bandRow="1" bandCol="1">
                <a:tableStyleId>{5C22544A-7EE6-4342-B048-85BDC9FD1C3A}</a:tableStyleId>
              </a:tblPr>
              <a:tblGrid>
                <a:gridCol w="1600522"/>
                <a:gridCol w="865916"/>
                <a:gridCol w="991576"/>
                <a:gridCol w="969664"/>
                <a:gridCol w="905020"/>
                <a:gridCol w="905020"/>
                <a:gridCol w="1971194"/>
              </a:tblGrid>
              <a:tr h="916505">
                <a:tc>
                  <a:txBody>
                    <a:bodyPr/>
                    <a:lstStyle/>
                    <a:p>
                      <a:pPr marL="0" marR="0" indent="0" algn="just">
                        <a:lnSpc>
                          <a:spcPct val="115000"/>
                        </a:lnSpc>
                        <a:spcBef>
                          <a:spcPts val="0"/>
                        </a:spcBef>
                        <a:spcAft>
                          <a:spcPts val="0"/>
                        </a:spcAft>
                        <a:tabLst>
                          <a:tab pos="180340" algn="l"/>
                          <a:tab pos="180340" algn="l"/>
                        </a:tabLst>
                      </a:pPr>
                      <a:r>
                        <a:rPr lang="el-GR" sz="2000" dirty="0">
                          <a:effectLst/>
                        </a:rPr>
                        <a:t>Παράδειγμα</a:t>
                      </a:r>
                      <a:endParaRPr lang="el-GR" sz="2000" dirty="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a:effectLst/>
                        </a:rPr>
                        <a:t>10</a:t>
                      </a:r>
                      <a:r>
                        <a:rPr lang="el-GR" sz="2000" baseline="30000">
                          <a:effectLst/>
                        </a:rPr>
                        <a:t>0</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a:effectLst/>
                        </a:rPr>
                        <a:t>10</a:t>
                      </a:r>
                      <a:r>
                        <a:rPr lang="el-GR" sz="2000" baseline="30000">
                          <a:effectLst/>
                        </a:rPr>
                        <a:t>-1</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a:effectLst/>
                        </a:rPr>
                        <a:t>10</a:t>
                      </a:r>
                      <a:r>
                        <a:rPr lang="el-GR" sz="2000" baseline="30000">
                          <a:effectLst/>
                        </a:rPr>
                        <a:t>-2</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a:effectLst/>
                        </a:rPr>
                        <a:t>10</a:t>
                      </a:r>
                      <a:r>
                        <a:rPr lang="el-GR" sz="2000" baseline="30000">
                          <a:effectLst/>
                        </a:rPr>
                        <a:t>-3</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a:effectLst/>
                        </a:rPr>
                        <a:t>10</a:t>
                      </a:r>
                      <a:r>
                        <a:rPr lang="el-GR" sz="2000" baseline="30000">
                          <a:effectLst/>
                        </a:rPr>
                        <a:t>-4</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a:effectLst/>
                        </a:rPr>
                        <a:t>Συνδυασμός</a:t>
                      </a:r>
                      <a:endParaRPr lang="el-GR" sz="2000">
                        <a:effectLst/>
                        <a:latin typeface="Times New Roman"/>
                        <a:ea typeface="Times New Roman"/>
                      </a:endParaRPr>
                    </a:p>
                  </a:txBody>
                  <a:tcPr marL="113151" marR="113151" marT="0" marB="0"/>
                </a:tc>
              </a:tr>
              <a:tr h="458252">
                <a:tc>
                  <a:txBody>
                    <a:bodyPr/>
                    <a:lstStyle/>
                    <a:p>
                      <a:pPr marL="0" marR="0" indent="0" algn="just">
                        <a:lnSpc>
                          <a:spcPct val="115000"/>
                        </a:lnSpc>
                        <a:spcBef>
                          <a:spcPts val="0"/>
                        </a:spcBef>
                        <a:spcAft>
                          <a:spcPts val="0"/>
                        </a:spcAft>
                        <a:tabLst>
                          <a:tab pos="180340" algn="l"/>
                          <a:tab pos="180340" algn="l"/>
                        </a:tabLst>
                      </a:pPr>
                      <a:r>
                        <a:rPr lang="el-GR" sz="2000">
                          <a:effectLst/>
                        </a:rPr>
                        <a:t>Α</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2</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1</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0</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0</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0</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a:effectLst/>
                        </a:rPr>
                        <a:t>210χχ</a:t>
                      </a:r>
                      <a:endParaRPr lang="el-GR" sz="2000">
                        <a:effectLst/>
                        <a:latin typeface="Times New Roman"/>
                        <a:ea typeface="Times New Roman"/>
                      </a:endParaRPr>
                    </a:p>
                  </a:txBody>
                  <a:tcPr marL="113151" marR="113151" marT="0" marB="0"/>
                </a:tc>
              </a:tr>
              <a:tr h="458252">
                <a:tc>
                  <a:txBody>
                    <a:bodyPr/>
                    <a:lstStyle/>
                    <a:p>
                      <a:pPr marL="0" marR="0" indent="0" algn="just">
                        <a:lnSpc>
                          <a:spcPct val="115000"/>
                        </a:lnSpc>
                        <a:spcBef>
                          <a:spcPts val="0"/>
                        </a:spcBef>
                        <a:spcAft>
                          <a:spcPts val="0"/>
                        </a:spcAft>
                        <a:tabLst>
                          <a:tab pos="180340" algn="l"/>
                          <a:tab pos="180340" algn="l"/>
                        </a:tabLst>
                      </a:pPr>
                      <a:r>
                        <a:rPr lang="el-GR" sz="2000" dirty="0">
                          <a:effectLst/>
                        </a:rPr>
                        <a:t>Β</a:t>
                      </a:r>
                      <a:endParaRPr lang="el-GR" sz="2000" dirty="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3</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3</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1</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0</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0</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a:effectLst/>
                        </a:rPr>
                        <a:t>χ310χ</a:t>
                      </a:r>
                      <a:endParaRPr lang="el-GR" sz="2000">
                        <a:effectLst/>
                        <a:latin typeface="Times New Roman"/>
                        <a:ea typeface="Times New Roman"/>
                      </a:endParaRPr>
                    </a:p>
                  </a:txBody>
                  <a:tcPr marL="113151" marR="113151" marT="0" marB="0"/>
                </a:tc>
              </a:tr>
              <a:tr h="458252">
                <a:tc>
                  <a:txBody>
                    <a:bodyPr/>
                    <a:lstStyle/>
                    <a:p>
                      <a:pPr marL="0" marR="0" indent="0" algn="just">
                        <a:lnSpc>
                          <a:spcPct val="115000"/>
                        </a:lnSpc>
                        <a:spcBef>
                          <a:spcPts val="0"/>
                        </a:spcBef>
                        <a:spcAft>
                          <a:spcPts val="0"/>
                        </a:spcAft>
                        <a:tabLst>
                          <a:tab pos="180340" algn="l"/>
                          <a:tab pos="180340" algn="l"/>
                        </a:tabLst>
                      </a:pPr>
                      <a:r>
                        <a:rPr lang="el-GR" sz="2000">
                          <a:effectLst/>
                        </a:rPr>
                        <a:t>Γ</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3</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3</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2</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3</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1</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a:effectLst/>
                        </a:rPr>
                        <a:t>χχ231</a:t>
                      </a:r>
                      <a:endParaRPr lang="el-GR" sz="2000">
                        <a:effectLst/>
                        <a:latin typeface="Times New Roman"/>
                        <a:ea typeface="Times New Roman"/>
                      </a:endParaRPr>
                    </a:p>
                  </a:txBody>
                  <a:tcPr marL="113151" marR="113151" marT="0" marB="0"/>
                </a:tc>
              </a:tr>
              <a:tr h="458252">
                <a:tc>
                  <a:txBody>
                    <a:bodyPr/>
                    <a:lstStyle/>
                    <a:p>
                      <a:pPr marL="0" marR="0" indent="0" algn="just">
                        <a:lnSpc>
                          <a:spcPct val="115000"/>
                        </a:lnSpc>
                        <a:spcBef>
                          <a:spcPts val="0"/>
                        </a:spcBef>
                        <a:spcAft>
                          <a:spcPts val="0"/>
                        </a:spcAft>
                        <a:tabLst>
                          <a:tab pos="180340" algn="l"/>
                          <a:tab pos="180340" algn="l"/>
                        </a:tabLst>
                      </a:pPr>
                      <a:r>
                        <a:rPr lang="el-GR" sz="2000">
                          <a:effectLst/>
                        </a:rPr>
                        <a:t>Δ</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3</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2</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2</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1</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1</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a:effectLst/>
                        </a:rPr>
                        <a:t>χχ222</a:t>
                      </a:r>
                      <a:endParaRPr lang="el-GR" sz="2000">
                        <a:effectLst/>
                        <a:latin typeface="Times New Roman"/>
                        <a:ea typeface="Times New Roman"/>
                      </a:endParaRPr>
                    </a:p>
                  </a:txBody>
                  <a:tcPr marL="113151" marR="113151" marT="0" marB="0"/>
                </a:tc>
              </a:tr>
              <a:tr h="458252">
                <a:tc>
                  <a:txBody>
                    <a:bodyPr/>
                    <a:lstStyle/>
                    <a:p>
                      <a:pPr marL="0" marR="0" indent="0" algn="just">
                        <a:lnSpc>
                          <a:spcPct val="115000"/>
                        </a:lnSpc>
                        <a:spcBef>
                          <a:spcPts val="0"/>
                        </a:spcBef>
                        <a:spcAft>
                          <a:spcPts val="0"/>
                        </a:spcAft>
                        <a:tabLst>
                          <a:tab pos="180340" algn="l"/>
                          <a:tab pos="180340" algn="l"/>
                        </a:tabLst>
                      </a:pPr>
                      <a:r>
                        <a:rPr lang="el-GR" sz="2000">
                          <a:effectLst/>
                        </a:rPr>
                        <a:t>Ε</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2</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1</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0</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a:solidFill>
                            <a:schemeClr val="tx1"/>
                          </a:solidFill>
                          <a:effectLst/>
                        </a:rPr>
                        <a:t>1</a:t>
                      </a:r>
                      <a:endParaRPr lang="el-GR" sz="2000" b="1">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0</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a:effectLst/>
                        </a:rPr>
                        <a:t>211χχ</a:t>
                      </a:r>
                      <a:endParaRPr lang="el-GR" sz="2000">
                        <a:effectLst/>
                        <a:latin typeface="Times New Roman"/>
                        <a:ea typeface="Times New Roman"/>
                      </a:endParaRPr>
                    </a:p>
                  </a:txBody>
                  <a:tcPr marL="113151" marR="113151" marT="0" marB="0"/>
                </a:tc>
              </a:tr>
              <a:tr h="458252">
                <a:tc>
                  <a:txBody>
                    <a:bodyPr/>
                    <a:lstStyle/>
                    <a:p>
                      <a:pPr marL="0" marR="0" indent="0" algn="just">
                        <a:lnSpc>
                          <a:spcPct val="115000"/>
                        </a:lnSpc>
                        <a:spcBef>
                          <a:spcPts val="0"/>
                        </a:spcBef>
                        <a:spcAft>
                          <a:spcPts val="0"/>
                        </a:spcAft>
                        <a:tabLst>
                          <a:tab pos="180340" algn="l"/>
                          <a:tab pos="180340" algn="l"/>
                        </a:tabLst>
                      </a:pPr>
                      <a:r>
                        <a:rPr lang="el-GR" sz="2000">
                          <a:effectLst/>
                        </a:rPr>
                        <a:t>Ζ</a:t>
                      </a:r>
                      <a:endParaRPr lang="el-GR" sz="2000">
                        <a:effectLst/>
                        <a:latin typeface="Times New Roman"/>
                        <a:ea typeface="Times New Roman"/>
                      </a:endParaRPr>
                    </a:p>
                  </a:txBody>
                  <a:tcPr marL="113151" marR="113151" marT="0" marB="0"/>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2</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2</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1</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2</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b="1" dirty="0">
                          <a:solidFill>
                            <a:schemeClr val="tx1"/>
                          </a:solidFill>
                          <a:effectLst/>
                        </a:rPr>
                        <a:t>1</a:t>
                      </a:r>
                      <a:endParaRPr lang="el-GR" sz="2000" b="1" dirty="0">
                        <a:solidFill>
                          <a:schemeClr val="tx1"/>
                        </a:solidFill>
                        <a:effectLst/>
                        <a:latin typeface="Times New Roman"/>
                        <a:ea typeface="Times New Roman"/>
                      </a:endParaRPr>
                    </a:p>
                  </a:txBody>
                  <a:tcPr marL="113151" marR="113151" marT="0" marB="0">
                    <a:solidFill>
                      <a:schemeClr val="tx2">
                        <a:lumMod val="20000"/>
                        <a:lumOff val="80000"/>
                      </a:schemeClr>
                    </a:solidFill>
                  </a:tcPr>
                </a:tc>
                <a:tc>
                  <a:txBody>
                    <a:bodyPr/>
                    <a:lstStyle/>
                    <a:p>
                      <a:pPr marL="0" marR="0" indent="0" algn="just">
                        <a:lnSpc>
                          <a:spcPct val="115000"/>
                        </a:lnSpc>
                        <a:spcBef>
                          <a:spcPts val="0"/>
                        </a:spcBef>
                        <a:spcAft>
                          <a:spcPts val="0"/>
                        </a:spcAft>
                        <a:tabLst>
                          <a:tab pos="180340" algn="l"/>
                          <a:tab pos="180340" algn="l"/>
                        </a:tabLst>
                      </a:pPr>
                      <a:r>
                        <a:rPr lang="el-GR" sz="2000" dirty="0">
                          <a:effectLst/>
                        </a:rPr>
                        <a:t>χχ121</a:t>
                      </a:r>
                      <a:endParaRPr lang="el-GR" sz="2000" dirty="0">
                        <a:effectLst/>
                        <a:latin typeface="Times New Roman"/>
                        <a:ea typeface="Times New Roman"/>
                      </a:endParaRPr>
                    </a:p>
                  </a:txBody>
                  <a:tcPr marL="113151" marR="113151" marT="0" marB="0"/>
                </a:tc>
              </a:tr>
            </a:tbl>
          </a:graphicData>
        </a:graphic>
      </p:graphicFrame>
      <p:sp>
        <p:nvSpPr>
          <p:cNvPr id="5" name="Ορθογώνιο 4" descr="."/>
          <p:cNvSpPr/>
          <p:nvPr/>
        </p:nvSpPr>
        <p:spPr>
          <a:xfrm>
            <a:off x="467544" y="4934778"/>
            <a:ext cx="8280920" cy="1446550"/>
          </a:xfrm>
          <a:prstGeom prst="rect">
            <a:avLst/>
          </a:prstGeom>
        </p:spPr>
        <p:txBody>
          <a:bodyPr wrap="square">
            <a:spAutoFit/>
          </a:bodyPr>
          <a:lstStyle/>
          <a:p>
            <a:r>
              <a:rPr lang="el-GR" sz="2200" dirty="0"/>
              <a:t>Παραδείγματα υπολογισμού του τριψήφιου συνδυασμού των θετικών τιμών με την μέθοδο </a:t>
            </a:r>
            <a:r>
              <a:rPr lang="en-US" sz="2200" dirty="0"/>
              <a:t>MPN</a:t>
            </a:r>
            <a:r>
              <a:rPr lang="el-GR" sz="2200" dirty="0"/>
              <a:t>. Με “χ” απεικονίζονται οι αραιώσεις που δεν χρησιμοποιηθήκαν για την εύρεση του συνδυασμού. Σε κάθε παράδειγμα υπάρχουν 3 σωλήνες σε κάθε αραίωση</a:t>
            </a:r>
            <a:r>
              <a:rPr lang="en-US" sz="2200" dirty="0"/>
              <a:t>.</a:t>
            </a:r>
            <a:endParaRPr lang="el-GR" sz="22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24140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2387477"/>
          </a:xfrm>
        </p:spPr>
        <p:txBody>
          <a:bodyPr>
            <a:normAutofit/>
          </a:bodyPr>
          <a:lstStyle/>
          <a:p>
            <a:pPr marL="0"/>
            <a:r>
              <a:rPr lang="el-GR" sz="2800" dirty="0" smtClean="0"/>
              <a:t>Εξοικείωση των φοιτητών με τη Μέθοδο του Πλέον Πιθανού Αριθμού </a:t>
            </a:r>
            <a:r>
              <a:rPr lang="el-GR" sz="2800" dirty="0" smtClean="0"/>
              <a:t>(</a:t>
            </a:r>
            <a:r>
              <a:rPr lang="en-US" sz="2800" dirty="0" smtClean="0"/>
              <a:t>ΜΡΝ</a:t>
            </a:r>
            <a:r>
              <a:rPr lang="el-GR" sz="2800" dirty="0" smtClean="0"/>
              <a:t>) </a:t>
            </a:r>
            <a:r>
              <a:rPr lang="el-GR" sz="2800" dirty="0" smtClean="0"/>
              <a:t>για την καταμέτρηση βακτηρίων και ειδικότερα </a:t>
            </a:r>
            <a:r>
              <a:rPr lang="el-GR" sz="2800" dirty="0" smtClean="0"/>
              <a:t>εκπαίδευση </a:t>
            </a:r>
            <a:r>
              <a:rPr lang="el-GR" sz="2800" dirty="0" smtClean="0"/>
              <a:t>στην εφαρμογή της μεθόδου </a:t>
            </a:r>
            <a:r>
              <a:rPr lang="en-US" sz="2800" dirty="0" smtClean="0"/>
              <a:t>ΜΡΝ</a:t>
            </a:r>
            <a:r>
              <a:rPr lang="el-GR" sz="2800" dirty="0" smtClean="0"/>
              <a:t> </a:t>
            </a:r>
            <a:r>
              <a:rPr lang="el-GR" sz="2800" dirty="0" smtClean="0"/>
              <a:t>στην καταμέτρηση κολοβακτηριδίων σε τρόφιμα ή νερό.</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999381"/>
            <a:ext cx="8280920" cy="2221707"/>
          </a:xfrm>
        </p:spPr>
        <p:txBody>
          <a:bodyPr>
            <a:noAutofit/>
          </a:bodyPr>
          <a:lstStyle/>
          <a:p>
            <a:pPr>
              <a:buFont typeface="Wingdings" pitchFamily="2" charset="2"/>
              <a:buChar char="§"/>
            </a:pPr>
            <a:r>
              <a:rPr lang="el-GR" dirty="0" smtClean="0"/>
              <a:t>Μέθοδος Καταμέτρησης βακτηρίων με τη μέθοδο </a:t>
            </a:r>
            <a:r>
              <a:rPr lang="en-US" dirty="0" smtClean="0"/>
              <a:t>ΜΡΝ</a:t>
            </a:r>
            <a:r>
              <a:rPr lang="el-GR" dirty="0" smtClean="0"/>
              <a:t>-Καταμέτρηση </a:t>
            </a:r>
            <a:r>
              <a:rPr lang="el-GR" dirty="0" smtClean="0"/>
              <a:t>Κολοβακτηριδίων σε τρόφιμα ή νερό με βάση την Μέθοδο του Πλέον Πιθανού Αριθμού </a:t>
            </a:r>
            <a:r>
              <a:rPr lang="el-GR" dirty="0" smtClean="0"/>
              <a:t>(</a:t>
            </a:r>
            <a:r>
              <a:rPr lang="en-US" dirty="0" smtClean="0"/>
              <a:t>ΜΡΝ</a:t>
            </a:r>
            <a:r>
              <a:rPr lang="el-GR" dirty="0" smtClean="0"/>
              <a:t>).</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584176"/>
          </a:xfrm>
        </p:spPr>
        <p:txBody>
          <a:bodyPr>
            <a:noAutofit/>
          </a:bodyPr>
          <a:lstStyle/>
          <a:p>
            <a:r>
              <a:rPr lang="el-GR" sz="4000" dirty="0" smtClean="0"/>
              <a:t>Η Μέθοδος εκτίμησης του πλέον πιθανού αριθμού (</a:t>
            </a:r>
            <a:r>
              <a:rPr lang="en-US" sz="4000" dirty="0" smtClean="0"/>
              <a:t>MPN</a:t>
            </a:r>
            <a:r>
              <a:rPr lang="el-GR" sz="4000" dirty="0" smtClean="0"/>
              <a:t>) (1 από 2)</a:t>
            </a:r>
            <a:endParaRPr lang="el-GR" sz="4000" dirty="0"/>
          </a:p>
        </p:txBody>
      </p:sp>
      <p:sp>
        <p:nvSpPr>
          <p:cNvPr id="23" name="Rectangle 3" descr="Σε αρκετές περιπτώσεις ο αριθμός των κυττάρων σε ένα δείγμα είναι πολύ χαμηλός και δεν μπορεί να καταμετρηθεί με τη μέθοδο των τρυβλίων. Για παράδειγμα αν στο νερό υπάρχουν τρία κύτταρα σε κάθε εκατό ml, αν κάνουμε με τη μέθοδο των τρυβλίων εμβολιασμό 1ml σε κάθε τρυβλίο με τη μέθοδο της ενσωμάτωσης θα πάρουμε τελικό αποτέλεσμα μικρότερο του ενός cfu ανα ml, αλλά δεν θα ξέρουμε αν στα 10 ή στα 100ml υπήρχαν μικροοργανισμοί. Σε αυτές τις περιπτώσεις, εφαρμόζουμε τη μέθοδο του πλέον πιθανού αριθμού (most probable number-MPN) που βασίζεται στην εκτίμηση του πληθυσμού ενός δείγματος υγρού ή στερεού τροφίμου, με βάση την παρουσία ή απουσία ανάπτυξης του μικροοργανισμού σε μια σειρά τριών ή πέντε δοκιμαστικών σωλήνων με υγρό ή στερεό υπόστρωμα.   &#10;"/>
          <p:cNvSpPr>
            <a:spLocks noGrp="1" noChangeArrowheads="1"/>
          </p:cNvSpPr>
          <p:nvPr>
            <p:ph idx="1"/>
            <p:custDataLst>
              <p:tags r:id="rId3"/>
            </p:custDataLst>
          </p:nvPr>
        </p:nvSpPr>
        <p:spPr>
          <a:xfrm>
            <a:off x="457200" y="1484784"/>
            <a:ext cx="8229600" cy="4871566"/>
          </a:xfrm>
        </p:spPr>
        <p:txBody>
          <a:bodyPr>
            <a:noAutofit/>
          </a:bodyPr>
          <a:lstStyle/>
          <a:p>
            <a:pPr marL="0" indent="0">
              <a:buNone/>
            </a:pPr>
            <a:r>
              <a:rPr lang="el-GR" sz="2400" dirty="0"/>
              <a:t>Σε αρκετές περιπτώσεις ο αριθμός των κυττάρων σε ένα δείγμα είναι πολύ χαμηλός και δεν μπορεί να καταμετρηθεί με τη μέθοδο των </a:t>
            </a:r>
            <a:r>
              <a:rPr lang="el-GR" sz="2400" dirty="0" err="1"/>
              <a:t>τρυβλίων</a:t>
            </a:r>
            <a:r>
              <a:rPr lang="el-GR" sz="2400" dirty="0"/>
              <a:t>. Για παράδειγμα αν στο νερό υπάρχουν 3 κύτταρα σε κάθε 100</a:t>
            </a:r>
            <a:r>
              <a:rPr lang="en-US" sz="2400" dirty="0"/>
              <a:t>ml</a:t>
            </a:r>
            <a:r>
              <a:rPr lang="el-GR" sz="2400" dirty="0"/>
              <a:t>, αν κάνουμε με τη μέθοδο των </a:t>
            </a:r>
            <a:r>
              <a:rPr lang="el-GR" sz="2400" dirty="0" err="1"/>
              <a:t>τρυβλίων</a:t>
            </a:r>
            <a:r>
              <a:rPr lang="el-GR" sz="2400" dirty="0"/>
              <a:t> εμβολιασμό 1</a:t>
            </a:r>
            <a:r>
              <a:rPr lang="en-US" sz="2400" dirty="0"/>
              <a:t>ml </a:t>
            </a:r>
            <a:r>
              <a:rPr lang="el-GR" sz="2400" dirty="0"/>
              <a:t>σε κάθε </a:t>
            </a:r>
            <a:r>
              <a:rPr lang="el-GR" sz="2400" dirty="0" err="1"/>
              <a:t>τρυβλίο</a:t>
            </a:r>
            <a:r>
              <a:rPr lang="el-GR" sz="2400" dirty="0"/>
              <a:t> με τη μέθοδο της </a:t>
            </a:r>
            <a:r>
              <a:rPr lang="el-GR" sz="2400" dirty="0" smtClean="0"/>
              <a:t>ενσωμάτωσης θα </a:t>
            </a:r>
            <a:r>
              <a:rPr lang="el-GR" sz="2400" dirty="0"/>
              <a:t>πάρουμε τελικό αποτέλεσμα &lt;1</a:t>
            </a:r>
            <a:r>
              <a:rPr lang="en-US" sz="2400" dirty="0" err="1"/>
              <a:t>cfu</a:t>
            </a:r>
            <a:r>
              <a:rPr lang="el-GR" sz="2400" dirty="0"/>
              <a:t>/</a:t>
            </a:r>
            <a:r>
              <a:rPr lang="en-US" sz="2400" dirty="0"/>
              <a:t>ml</a:t>
            </a:r>
            <a:r>
              <a:rPr lang="el-GR" sz="2400" dirty="0"/>
              <a:t>, αλλά δεν θα ξέρουμε αν στα 10 ή στα 100</a:t>
            </a:r>
            <a:r>
              <a:rPr lang="en-US" sz="2400" dirty="0"/>
              <a:t>ml </a:t>
            </a:r>
            <a:r>
              <a:rPr lang="el-GR" sz="2400" dirty="0"/>
              <a:t>υπήρχαν μικροοργανισμοί. Σε αυτές τις περιπτώσεις, εφαρμόζουμε τη μέθοδο του πλέον πιθανού αριθμού (</a:t>
            </a:r>
            <a:r>
              <a:rPr lang="en-US" sz="2400" dirty="0"/>
              <a:t>most probable number</a:t>
            </a:r>
            <a:r>
              <a:rPr lang="el-GR" sz="2400" dirty="0"/>
              <a:t>-</a:t>
            </a:r>
            <a:r>
              <a:rPr lang="en-US" sz="2400" dirty="0"/>
              <a:t>MPN</a:t>
            </a:r>
            <a:r>
              <a:rPr lang="el-GR" sz="2400" dirty="0"/>
              <a:t>) που βασίζεται στην εκτίμηση του πληθυσμού ενός δείγματος υγρού ή στερεού τροφίμου, με βάση την παρουσία ή απουσία ανάπτυξης του μικροοργανισμού σε μια σειρά 3 ή 5 δοκιμαστικών σωλήνων με υγρό ή στερεό υπόστρωμα.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440160"/>
          </a:xfrm>
        </p:spPr>
        <p:txBody>
          <a:bodyPr>
            <a:noAutofit/>
          </a:bodyPr>
          <a:lstStyle/>
          <a:p>
            <a:r>
              <a:rPr lang="el-GR" sz="4000" dirty="0"/>
              <a:t>Η Μέθοδος εκτίμησης του πλέον πιθανού αριθμού (</a:t>
            </a:r>
            <a:r>
              <a:rPr lang="en-US" sz="4000" dirty="0"/>
              <a:t>MPN</a:t>
            </a:r>
            <a:r>
              <a:rPr lang="el-GR" sz="4000" dirty="0"/>
              <a:t>) </a:t>
            </a:r>
            <a:r>
              <a:rPr lang="el-GR" sz="4000" dirty="0" smtClean="0"/>
              <a:t>(2 </a:t>
            </a:r>
            <a:r>
              <a:rPr lang="el-GR" sz="4000" dirty="0"/>
              <a:t>από </a:t>
            </a:r>
            <a:r>
              <a:rPr lang="el-GR" sz="4000" dirty="0" smtClean="0"/>
              <a:t>2)</a:t>
            </a:r>
            <a:endParaRPr lang="el-GR" sz="4000" dirty="0"/>
          </a:p>
        </p:txBody>
      </p:sp>
      <p:sp>
        <p:nvSpPr>
          <p:cNvPr id="9" name="Rectangle 3" descr="Η ανάλυση γίνεται σε τρεις διαδοχικές αραιώσεις (συνήθως τις αραιώσεις δέκα στην μηδενική, δέκα στην μείον ένα, δέκα στην μείον δύο, δέκα στην μείον τρία, και για κάθε αραίωση σημειώνουμε τον αριθμό των θετικών σωλήνων μετά από τον εμβολιασμό και την κατάλληλη επώαση του δείγματος. &#10;"/>
          <p:cNvSpPr txBox="1">
            <a:spLocks noChangeArrowheads="1"/>
          </p:cNvSpPr>
          <p:nvPr>
            <p:custDataLst>
              <p:tags r:id="rId2"/>
            </p:custDataLst>
          </p:nvPr>
        </p:nvSpPr>
        <p:spPr>
          <a:xfrm>
            <a:off x="467544" y="2060848"/>
            <a:ext cx="8219256" cy="17281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Η ανάλυση γίνεται σε 3 διαδοχικές αραιώσεις (συνήθως τις αραιώσεις 10</a:t>
            </a:r>
            <a:r>
              <a:rPr lang="el-GR" sz="2400" baseline="30000" dirty="0"/>
              <a:t>0</a:t>
            </a:r>
            <a:r>
              <a:rPr lang="el-GR" sz="2400" dirty="0"/>
              <a:t>, 10</a:t>
            </a:r>
            <a:r>
              <a:rPr lang="el-GR" sz="2400" baseline="30000" dirty="0"/>
              <a:t>-1</a:t>
            </a:r>
            <a:r>
              <a:rPr lang="el-GR" sz="2400" dirty="0"/>
              <a:t>, 10</a:t>
            </a:r>
            <a:r>
              <a:rPr lang="el-GR" sz="2400" baseline="30000" dirty="0"/>
              <a:t>-2</a:t>
            </a:r>
            <a:r>
              <a:rPr lang="el-GR" sz="2400" dirty="0"/>
              <a:t> , ή 10</a:t>
            </a:r>
            <a:r>
              <a:rPr lang="el-GR" sz="2400" baseline="30000" dirty="0"/>
              <a:t>-1</a:t>
            </a:r>
            <a:r>
              <a:rPr lang="el-GR" sz="2400" dirty="0"/>
              <a:t>, 10</a:t>
            </a:r>
            <a:r>
              <a:rPr lang="el-GR" sz="2400" baseline="30000" dirty="0"/>
              <a:t>-2</a:t>
            </a:r>
            <a:r>
              <a:rPr lang="el-GR" sz="2400" dirty="0"/>
              <a:t>, 10</a:t>
            </a:r>
            <a:r>
              <a:rPr lang="el-GR" sz="2400" baseline="30000" dirty="0"/>
              <a:t>-3</a:t>
            </a:r>
            <a:r>
              <a:rPr lang="el-GR" sz="2400" dirty="0"/>
              <a:t>, και για κάθε αραίωση σημειώνουμε τον αριθμό των θετικών σωλήνων μετά από τον εμβολιασμό και την κατάλληλη επώαση του δείγματος.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51216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Περιγραφής της τεχνικής </a:t>
            </a:r>
            <a:r>
              <a:rPr lang="en-US" sz="4000" dirty="0" smtClean="0"/>
              <a:t>MPN</a:t>
            </a:r>
            <a:r>
              <a:rPr lang="el-GR" sz="4000" dirty="0" smtClean="0"/>
              <a:t/>
            </a:r>
            <a:br>
              <a:rPr lang="el-GR" sz="4000" dirty="0" smtClean="0"/>
            </a:br>
            <a:r>
              <a:rPr lang="el-GR" sz="4000" dirty="0" smtClean="0"/>
              <a:t>(1 από 5)</a:t>
            </a:r>
            <a:endParaRPr lang="el-GR" sz="4000" dirty="0"/>
          </a:p>
        </p:txBody>
      </p:sp>
      <p:sp>
        <p:nvSpPr>
          <p:cNvPr id="7" name="2 - Θέση περιεχομένου" descr="Η τεχνική του πλέον πιθανού αριθμού (MPN: Most Probable Number) είναι ένας τρόπος εκτίμησης της πυκνότητας των ζωντανών μικροβίων σ’ένα δείγμα τροφίμου. Bασίζεται στη θεωρία των πιθανοτήτων. Tα αποτελέσματα μιας ανάλυσης τύπου MPN σχετίζονται άμεσα με τη συχνότητα εμφάνισης μιας σειράς θετικών αποτελεσμάτων, που είναι το πιο πιθανό να συμβούν, όταν ορισμένος αριθμός μικροβίων υπάρχει στο δείγμα. Η ακρίβεια της μεθόδου αυτής δεν είναι τόσο μεγάλη. Η ακρίβεια αυτής εξαρτάται από τον αριθμό των σωλήνων (επαναλήψεις): όσο περισσότεροι σωλήνες ενοφθαλμίζονται από μια αραίωση τόσο πιο μεγάλη είναι η ακρίβεια. Θεωρητικά δεν υπάρχει όριο του αριθμού των σωλήνων που μπορούν να χρησιμοποιηθούν για μια αραίωση.&#10;"/>
          <p:cNvSpPr>
            <a:spLocks noGrp="1"/>
          </p:cNvSpPr>
          <p:nvPr>
            <p:ph idx="1"/>
          </p:nvPr>
        </p:nvSpPr>
        <p:spPr>
          <a:xfrm>
            <a:off x="467544" y="1412776"/>
            <a:ext cx="8219256" cy="4823717"/>
          </a:xfrm>
        </p:spPr>
        <p:txBody>
          <a:bodyPr>
            <a:noAutofit/>
          </a:bodyPr>
          <a:lstStyle/>
          <a:p>
            <a:pPr marL="0" lvl="0" indent="0">
              <a:buNone/>
            </a:pPr>
            <a:r>
              <a:rPr lang="el-GR" sz="2400" dirty="0"/>
              <a:t>Η τεχνική του πλέον πιθανού αριθμού (</a:t>
            </a:r>
            <a:r>
              <a:rPr lang="en-US" sz="2400" dirty="0"/>
              <a:t>MPN</a:t>
            </a:r>
            <a:r>
              <a:rPr lang="el-GR" sz="2400" dirty="0"/>
              <a:t>: </a:t>
            </a:r>
            <a:r>
              <a:rPr lang="en-US" sz="2400" dirty="0"/>
              <a:t>Most Probable Number</a:t>
            </a:r>
            <a:r>
              <a:rPr lang="el-GR" sz="2400" dirty="0"/>
              <a:t>) είναι ένας τρόπος εκτίμησης της πυκνότητας των ζωντανών μικροβίων </a:t>
            </a:r>
            <a:r>
              <a:rPr lang="el-GR" sz="2400" dirty="0" err="1"/>
              <a:t>σ’ένα</a:t>
            </a:r>
            <a:r>
              <a:rPr lang="el-GR" sz="2400" dirty="0"/>
              <a:t> δείγμα τροφίμου. </a:t>
            </a:r>
            <a:r>
              <a:rPr lang="en-US" sz="2400" dirty="0"/>
              <a:t>B</a:t>
            </a:r>
            <a:r>
              <a:rPr lang="el-GR" sz="2400" dirty="0" err="1"/>
              <a:t>ασίζεται</a:t>
            </a:r>
            <a:r>
              <a:rPr lang="el-GR" sz="2400" dirty="0"/>
              <a:t> στη θεωρία των πιθανοτήτων. </a:t>
            </a:r>
            <a:r>
              <a:rPr lang="en-US" sz="2400" dirty="0"/>
              <a:t>T</a:t>
            </a:r>
            <a:r>
              <a:rPr lang="el-GR" sz="2400" dirty="0"/>
              <a:t>α αποτελέσματα μιας ανάλυσης τύπου </a:t>
            </a:r>
            <a:r>
              <a:rPr lang="en-US" sz="2400" dirty="0"/>
              <a:t>MPN</a:t>
            </a:r>
            <a:r>
              <a:rPr lang="el-GR" sz="2400" dirty="0"/>
              <a:t> σχετίζονται άμεσα με τη συχνότητα εμφάνισης μιας σειράς θετικών αποτελεσμάτων, που είναι το πιο πιθανό να συμβούν, όταν ορισμένος αριθμός μικροβίων υπάρχει στο δείγμα. Η ακρίβεια της μεθόδου αυτής δεν είναι τόσο μεγάλη. Η ακρίβεια αυτής εξαρτάται από τον αριθμό των σωλήνων (επαναλήψεις): όσο περισσότεροι σωλήνες ενοφθαλμίζονται από μια αραίωση τόσο πιο μεγάλη είναι η ακρίβεια. Θεωρητικά δεν υπάρχει όριο του αριθμού των σωλήνων που μπορούν να χρησιμοποιηθούν για μια αραίωση.</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40449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Περιγραφής της τεχνικής </a:t>
            </a:r>
            <a:r>
              <a:rPr lang="en-US" dirty="0" smtClean="0"/>
              <a:t>MPN</a:t>
            </a:r>
            <a:r>
              <a:rPr lang="el-GR" dirty="0" smtClean="0"/>
              <a:t/>
            </a:r>
            <a:br>
              <a:rPr lang="el-GR" dirty="0" smtClean="0"/>
            </a:br>
            <a:r>
              <a:rPr lang="el-GR" dirty="0" smtClean="0"/>
              <a:t>(2 από 5)</a:t>
            </a:r>
            <a:endParaRPr lang="el-GR" dirty="0"/>
          </a:p>
        </p:txBody>
      </p:sp>
      <p:sp>
        <p:nvSpPr>
          <p:cNvPr id="2" name="Ορθογώνιο 1" descr="Συνήθως χρησιμοποιούνται τρείς ή πέντε ή δέκα σωλήνες. Για την εκτίμηση του MPN χρησιμοποιούνται ειδικοί πίνακες ή προγράμματα.&#10;Η MPN εφαρμόζεται σε τρόφιμα με σχετικά μικρή μικροβιακή πυκνότητα (μικρότερη από δέκα ως εκατό μικρόβια ή μονάδες που σχηματίζουν αποικίες ανά μονάδα δείγματος). Σε αυτή την περίπτωση δίνει μεγαλύτερης ακρίβειας τιμές από την μέθοδο των τρυβλίων. Χρησιμοποιείται για τον προσδιορισμό είτε της ολικής μικροβιακής χλωρίδας ενός τροφίμου (Ο.Μ.Χ) είτε ειδικών ομάδων μικροβίων χρησιμοποιώντας εκλεκτικά υποστρώματα. Ιδιαίτερης σημασίας είναι η εφαρμογή της μεθόδου για την καταμέτρηση των κολοβακτηριοειδών στο νερό και γενικά στα τρόφιμα.&#10;"/>
          <p:cNvSpPr/>
          <p:nvPr/>
        </p:nvSpPr>
        <p:spPr>
          <a:xfrm>
            <a:off x="467544" y="1412776"/>
            <a:ext cx="8219256" cy="4893647"/>
          </a:xfrm>
          <a:prstGeom prst="rect">
            <a:avLst/>
          </a:prstGeom>
        </p:spPr>
        <p:txBody>
          <a:bodyPr wrap="square">
            <a:spAutoFit/>
          </a:bodyPr>
          <a:lstStyle/>
          <a:p>
            <a:r>
              <a:rPr lang="el-GR" sz="2400" dirty="0"/>
              <a:t>Συνήθως χρησιμοποιούνται 3 ή 5 ή 10 σωλήνες. Για την εκτίμηση του </a:t>
            </a:r>
            <a:r>
              <a:rPr lang="en-US" sz="2400" dirty="0"/>
              <a:t>MPN</a:t>
            </a:r>
            <a:r>
              <a:rPr lang="el-GR" sz="2400" dirty="0"/>
              <a:t> χρησιμοποιούνται ειδικοί πίνακες ή προγράμματα.</a:t>
            </a:r>
          </a:p>
          <a:p>
            <a:r>
              <a:rPr lang="el-GR" sz="2400" dirty="0"/>
              <a:t>Η </a:t>
            </a:r>
            <a:r>
              <a:rPr lang="en-US" sz="2400" dirty="0"/>
              <a:t>MPN</a:t>
            </a:r>
            <a:r>
              <a:rPr lang="el-GR" sz="2400" dirty="0"/>
              <a:t> εφαρμόζεται σε τρόφιμα με σχετικά μικρή μικροβιακή πυκνότητα (&lt; 10-100 μικρόβια ή μονάδες που σχηματίζουν αποικίες ανά μονάδα δείγματος). Σε αυτή την περίπτωση δίνει μεγαλύτερης ακρίβειας τιμές από την μέθοδο των </a:t>
            </a:r>
            <a:r>
              <a:rPr lang="el-GR" sz="2400" dirty="0" err="1"/>
              <a:t>τρυβλίων</a:t>
            </a:r>
            <a:r>
              <a:rPr lang="el-GR" sz="2400" dirty="0"/>
              <a:t>. Χρησιμοποιείται για τον προσδιορισμό είτε της ολικής μικροβιακής χλωρίδας ενός τροφίμου (Ο.Μ.Χ) είτε ειδικών ομάδων μικροβίων χρησιμοποιώντας εκλεκτικά υποστρώματα. Ιδιαίτερης σημασίας είναι η εφαρμογή της μεθόδου για την καταμέτρηση των </a:t>
            </a:r>
            <a:r>
              <a:rPr lang="el-GR" sz="2400" dirty="0" err="1"/>
              <a:t>κολοβακτηριοειδών</a:t>
            </a:r>
            <a:r>
              <a:rPr lang="el-GR" sz="2400" dirty="0"/>
              <a:t> στο νερό και γενικά στα τρόφιμα.</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βακτηρίων με τη μέθοδο ΜΡΝ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30/2005 9:09:56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4,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12,2,15,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9,5,11,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3,5,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CD24CFC-BDBA-4D1C-BA1D-472D50FCED2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4551</TotalTime>
  <Words>2348</Words>
  <Application>Microsoft Office PowerPoint</Application>
  <PresentationFormat>Προβολή στην οθόνη (4:3)</PresentationFormat>
  <Paragraphs>442</Paragraphs>
  <Slides>26</Slides>
  <Notes>25</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Η Μέθοδος εκτίμησης του πλέον πιθανού αριθμού (MPN) (1 από 2)</vt:lpstr>
      <vt:lpstr>Η Μέθοδος εκτίμησης του πλέον πιθανού αριθμού (MPN) (2 από 2)</vt:lpstr>
      <vt:lpstr>Περιγραφής της τεχνικής MPN (1 από 5)</vt:lpstr>
      <vt:lpstr>Περιγραφής της τεχνικής MPN (2 από 5)</vt:lpstr>
      <vt:lpstr>Περιγραφής της τεχνικής MPN (3 από 5)</vt:lpstr>
      <vt:lpstr>Περιγραφής της τεχνικής MPN (4 από 5)</vt:lpstr>
      <vt:lpstr>Περιγραφής της τεχνικής MPN (5 από 5)</vt:lpstr>
      <vt:lpstr>Υπολογισμός του Πλέον Πιθανού Αριθμού (MPN) (1 από 6) </vt:lpstr>
      <vt:lpstr>Υπολογισμός του Πλέον Πιθανού Αριθμού (MPN) (2 από 6) </vt:lpstr>
      <vt:lpstr>Υπολογισμός του Πλέον Πιθανού Αριθμού (MPN) (3 από 6) </vt:lpstr>
      <vt:lpstr>Υπολογισμός του Πλέον Πιθανού Αριθμού (MPN) (4 από 6) </vt:lpstr>
      <vt:lpstr>Υπολογισμός του Πλέον Πιθανού Αριθμού (MPN) (5 από 6) </vt:lpstr>
      <vt:lpstr>Υπολογισμός του Πλέον Πιθανού Αριθμού (MPN) (6 από 6) </vt:lpstr>
      <vt:lpstr>Επιλογή των τριών θετικών σωλήνων (1 από 7)</vt:lpstr>
      <vt:lpstr>Επιλογή των τριών θετικών  σωλήνων (2 από 7)</vt:lpstr>
      <vt:lpstr>Επιλογή των τριών θετικών  σωλήνων (3 από 7)</vt:lpstr>
      <vt:lpstr>Επιλογή των τριών θετικών  σωλήνων (4 από 7)</vt:lpstr>
      <vt:lpstr>Επιλογή των τριών θετικών  σωλήνων (5 από 7)</vt:lpstr>
      <vt:lpstr>Επιλογή των τριών θετικών  σωλήνων (6 από 7)</vt:lpstr>
      <vt:lpstr>Επιλογή των τριών θετικών  σωλήνων (7 από 7)</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Μέθοδος Καταμέτρησης βακτηρίων με τη μέθοδο ΜΡΝ-Καταμέτρηση Κολοβακτηριδίων σε τρόφιμα ή νερό με βάση τον Πλέον Πιθανό Αριθμό.</dc:subject>
  <dc:creator>Δρ. Ιωάννης Γιαβάσης</dc:creator>
  <cp:keywords>Μέθοδος Καταμέτρησης βακτηρίων με τη μέθοδο ΜΡΝ-Καταμέτρηση Κολοβακτηριδίων σε τρόφιμα ή νερό με βάση τον Πλέον Πιθανό Αριθμό</cp:keywords>
  <cp:lastModifiedBy>Windows User</cp:lastModifiedBy>
  <cp:revision>408</cp:revision>
  <dcterms:created xsi:type="dcterms:W3CDTF">2012-09-06T09:03:05Z</dcterms:created>
  <dcterms:modified xsi:type="dcterms:W3CDTF">2005-10-02T04:15:09Z</dcterms:modified>
</cp:coreProperties>
</file>