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7.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9.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0.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2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2.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3.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4.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25.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6.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7.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8.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29.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3"/>
  </p:notesMasterIdLst>
  <p:sldIdLst>
    <p:sldId id="256" r:id="rId3"/>
    <p:sldId id="257" r:id="rId4"/>
    <p:sldId id="259" r:id="rId5"/>
    <p:sldId id="261" r:id="rId6"/>
    <p:sldId id="262" r:id="rId7"/>
    <p:sldId id="264" r:id="rId8"/>
    <p:sldId id="378" r:id="rId9"/>
    <p:sldId id="404" r:id="rId10"/>
    <p:sldId id="405" r:id="rId11"/>
    <p:sldId id="406" r:id="rId12"/>
    <p:sldId id="407" r:id="rId13"/>
    <p:sldId id="408" r:id="rId14"/>
    <p:sldId id="409" r:id="rId15"/>
    <p:sldId id="410" r:id="rId16"/>
    <p:sldId id="411" r:id="rId17"/>
    <p:sldId id="412" r:id="rId18"/>
    <p:sldId id="413" r:id="rId19"/>
    <p:sldId id="414" r:id="rId20"/>
    <p:sldId id="415" r:id="rId21"/>
    <p:sldId id="416" r:id="rId22"/>
    <p:sldId id="417" r:id="rId23"/>
    <p:sldId id="418" r:id="rId24"/>
    <p:sldId id="419" r:id="rId25"/>
    <p:sldId id="420" r:id="rId26"/>
    <p:sldId id="421" r:id="rId27"/>
    <p:sldId id="422" r:id="rId28"/>
    <p:sldId id="423" r:id="rId29"/>
    <p:sldId id="424" r:id="rId30"/>
    <p:sldId id="344" r:id="rId31"/>
    <p:sldId id="280" r:id="rId32"/>
  </p:sldIdLst>
  <p:sldSz cx="9144000" cy="6858000" type="screen4x3"/>
  <p:notesSz cx="6858000" cy="9144000"/>
  <p:custDataLst>
    <p:tags r:id="rId3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281" autoAdjust="0"/>
    <p:restoredTop sz="99339" autoAdjust="0"/>
  </p:normalViewPr>
  <p:slideViewPr>
    <p:cSldViewPr>
      <p:cViewPr varScale="1">
        <p:scale>
          <a:sx n="50" d="100"/>
          <a:sy n="50" d="100"/>
        </p:scale>
        <p:origin x="42" y="135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22/4/2015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4202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367036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664809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989115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630916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28937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618957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791240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771073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4042875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657990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540681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586594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056729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135142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906863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306582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20751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000735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160396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91492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543383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notesSlide" Target="../notesSlides/notesSlide10.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xml"/><Relationship Id="rId5" Type="http://schemas.openxmlformats.org/officeDocument/2006/relationships/tags" Target="../tags/tag46.xml"/><Relationship Id="rId4" Type="http://schemas.openxmlformats.org/officeDocument/2006/relationships/tags" Target="../tags/tag45.xml"/></Relationships>
</file>

<file path=ppt/slides/_rels/slide11.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notesSlide" Target="../notesSlides/notesSlide1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2.xml"/><Relationship Id="rId5" Type="http://schemas.openxmlformats.org/officeDocument/2006/relationships/tags" Target="../tags/tag51.xml"/><Relationship Id="rId4" Type="http://schemas.openxmlformats.org/officeDocument/2006/relationships/tags" Target="../tags/tag50.xml"/></Relationships>
</file>

<file path=ppt/slides/_rels/slide12.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notesSlide" Target="../notesSlides/notesSlide12.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tags" Target="../tags/tag55.xml"/></Relationships>
</file>

<file path=ppt/slides/_rels/slide13.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notesSlide" Target="../notesSlides/notesSlide1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Layout" Target="../slideLayouts/slideLayout2.xml"/><Relationship Id="rId5" Type="http://schemas.openxmlformats.org/officeDocument/2006/relationships/tags" Target="../tags/tag61.xml"/><Relationship Id="rId4" Type="http://schemas.openxmlformats.org/officeDocument/2006/relationships/tags" Target="../tags/tag60.xml"/></Relationships>
</file>

<file path=ppt/slides/_rels/slide14.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notesSlide" Target="../notesSlides/notesSlide1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2.xml"/><Relationship Id="rId5" Type="http://schemas.openxmlformats.org/officeDocument/2006/relationships/tags" Target="../tags/tag66.xml"/><Relationship Id="rId4" Type="http://schemas.openxmlformats.org/officeDocument/2006/relationships/tags" Target="../tags/tag65.xml"/></Relationships>
</file>

<file path=ppt/slides/_rels/slide15.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notesSlide" Target="../notesSlides/notesSlide15.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2.xml"/><Relationship Id="rId5" Type="http://schemas.openxmlformats.org/officeDocument/2006/relationships/tags" Target="../tags/tag71.xml"/><Relationship Id="rId4" Type="http://schemas.openxmlformats.org/officeDocument/2006/relationships/tags" Target="../tags/tag70.xml"/></Relationships>
</file>

<file path=ppt/slides/_rels/slide16.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notesSlide" Target="../notesSlides/notesSlide16.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2.xml"/><Relationship Id="rId5" Type="http://schemas.openxmlformats.org/officeDocument/2006/relationships/tags" Target="../tags/tag76.xml"/><Relationship Id="rId4" Type="http://schemas.openxmlformats.org/officeDocument/2006/relationships/tags" Target="../tags/tag75.xml"/></Relationships>
</file>

<file path=ppt/slides/_rels/slide17.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79.xml"/><Relationship Id="rId7" Type="http://schemas.openxmlformats.org/officeDocument/2006/relationships/notesSlide" Target="../notesSlides/notesSlide17.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Layout" Target="../slideLayouts/slideLayout2.xml"/><Relationship Id="rId5" Type="http://schemas.openxmlformats.org/officeDocument/2006/relationships/tags" Target="../tags/tag81.xml"/><Relationship Id="rId10" Type="http://schemas.microsoft.com/office/2007/relationships/hdphoto" Target="../media/hdphoto1.wdp"/><Relationship Id="rId4" Type="http://schemas.openxmlformats.org/officeDocument/2006/relationships/tags" Target="../tags/tag80.xml"/><Relationship Id="rId9"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notesSlide" Target="../notesSlides/notesSlide1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2.xml"/><Relationship Id="rId5" Type="http://schemas.openxmlformats.org/officeDocument/2006/relationships/tags" Target="../tags/tag86.xml"/><Relationship Id="rId4" Type="http://schemas.openxmlformats.org/officeDocument/2006/relationships/tags" Target="../tags/tag85.xml"/></Relationships>
</file>

<file path=ppt/slides/_rels/slide19.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notesSlide" Target="../notesSlides/notesSlide1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Layout" Target="../slideLayouts/slideLayout2.xml"/><Relationship Id="rId5" Type="http://schemas.openxmlformats.org/officeDocument/2006/relationships/tags" Target="../tags/tag91.xml"/><Relationship Id="rId4" Type="http://schemas.openxmlformats.org/officeDocument/2006/relationships/tags" Target="../tags/tag90.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notesSlide" Target="../notesSlides/notesSlide20.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slideLayout" Target="../slideLayouts/slideLayout2.xml"/><Relationship Id="rId5" Type="http://schemas.openxmlformats.org/officeDocument/2006/relationships/tags" Target="../tags/tag96.xml"/><Relationship Id="rId4" Type="http://schemas.openxmlformats.org/officeDocument/2006/relationships/tags" Target="../tags/tag95.xml"/></Relationships>
</file>

<file path=ppt/slides/_rels/slide21.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notesSlide" Target="../notesSlides/notesSlide21.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slideLayout" Target="../slideLayouts/slideLayout2.xml"/><Relationship Id="rId5" Type="http://schemas.openxmlformats.org/officeDocument/2006/relationships/tags" Target="../tags/tag101.xml"/><Relationship Id="rId4" Type="http://schemas.openxmlformats.org/officeDocument/2006/relationships/tags" Target="../tags/tag100.xml"/></Relationships>
</file>

<file path=ppt/slides/_rels/slide2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104.xml"/><Relationship Id="rId7" Type="http://schemas.openxmlformats.org/officeDocument/2006/relationships/notesSlide" Target="../notesSlides/notesSlide22.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slideLayout" Target="../slideLayouts/slideLayout2.xml"/><Relationship Id="rId5" Type="http://schemas.openxmlformats.org/officeDocument/2006/relationships/tags" Target="../tags/tag106.xml"/><Relationship Id="rId10" Type="http://schemas.microsoft.com/office/2007/relationships/hdphoto" Target="../media/hdphoto1.wdp"/><Relationship Id="rId4" Type="http://schemas.openxmlformats.org/officeDocument/2006/relationships/tags" Target="../tags/tag105.xml"/><Relationship Id="rId9"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notesSlide" Target="../notesSlides/notesSlide23.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Layout" Target="../slideLayouts/slideLayout2.xml"/><Relationship Id="rId5" Type="http://schemas.openxmlformats.org/officeDocument/2006/relationships/tags" Target="../tags/tag111.xml"/><Relationship Id="rId4" Type="http://schemas.openxmlformats.org/officeDocument/2006/relationships/tags" Target="../tags/tag110.xml"/></Relationships>
</file>

<file path=ppt/slides/_rels/slide2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notesSlide" Target="../notesSlides/notesSlide2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Layout" Target="../slideLayouts/slideLayout2.xml"/><Relationship Id="rId5" Type="http://schemas.openxmlformats.org/officeDocument/2006/relationships/tags" Target="../tags/tag116.xml"/><Relationship Id="rId4" Type="http://schemas.openxmlformats.org/officeDocument/2006/relationships/tags" Target="../tags/tag115.xml"/></Relationships>
</file>

<file path=ppt/slides/_rels/slide25.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notesSlide" Target="../notesSlides/notesSlide25.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2.xml"/><Relationship Id="rId5" Type="http://schemas.openxmlformats.org/officeDocument/2006/relationships/tags" Target="../tags/tag121.xml"/><Relationship Id="rId4" Type="http://schemas.openxmlformats.org/officeDocument/2006/relationships/tags" Target="../tags/tag120.xml"/></Relationships>
</file>

<file path=ppt/slides/_rels/slide26.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notesSlide" Target="../notesSlides/notesSlide26.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slideLayout" Target="../slideLayouts/slideLayout2.xml"/><Relationship Id="rId5" Type="http://schemas.openxmlformats.org/officeDocument/2006/relationships/tags" Target="../tags/tag126.xml"/><Relationship Id="rId4" Type="http://schemas.openxmlformats.org/officeDocument/2006/relationships/tags" Target="../tags/tag125.xml"/></Relationships>
</file>

<file path=ppt/slides/_rels/slide27.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notesSlide" Target="../notesSlides/notesSlide27.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Layout" Target="../slideLayouts/slideLayout2.xml"/><Relationship Id="rId5" Type="http://schemas.openxmlformats.org/officeDocument/2006/relationships/tags" Target="../tags/tag131.xml"/><Relationship Id="rId4" Type="http://schemas.openxmlformats.org/officeDocument/2006/relationships/tags" Target="../tags/tag130.xml"/></Relationships>
</file>

<file path=ppt/slides/_rels/slide28.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notesSlide" Target="../notesSlides/notesSlide28.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slideLayout" Target="../slideLayouts/slideLayout2.xml"/><Relationship Id="rId5" Type="http://schemas.openxmlformats.org/officeDocument/2006/relationships/tags" Target="../tags/tag136.xml"/><Relationship Id="rId4" Type="http://schemas.openxmlformats.org/officeDocument/2006/relationships/tags" Target="../tags/tag135.xml"/></Relationships>
</file>

<file path=ppt/slides/_rels/slide29.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140.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2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4.xml"/><Relationship Id="rId5" Type="http://schemas.openxmlformats.org/officeDocument/2006/relationships/tags" Target="../tags/tag22.xml"/><Relationship Id="rId10" Type="http://schemas.openxmlformats.org/officeDocument/2006/relationships/slide" Target="slide18.xml"/><Relationship Id="rId4" Type="http://schemas.openxmlformats.org/officeDocument/2006/relationships/tags" Target="../tags/tag21.xml"/><Relationship Id="rId9" Type="http://schemas.openxmlformats.org/officeDocument/2006/relationships/slide" Target="slide9.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notesSlide" Target="../notesSlides/notesSlide7.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2.xml"/><Relationship Id="rId5" Type="http://schemas.openxmlformats.org/officeDocument/2006/relationships/tags" Target="../tags/tag31.xml"/><Relationship Id="rId4" Type="http://schemas.openxmlformats.org/officeDocument/2006/relationships/tags" Target="../tags/tag30.xml"/></Relationships>
</file>

<file path=ppt/slides/_rels/slide8.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notesSlide" Target="../notesSlides/notesSlide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xml"/><Relationship Id="rId5" Type="http://schemas.openxmlformats.org/officeDocument/2006/relationships/tags" Target="../tags/tag36.xml"/><Relationship Id="rId4" Type="http://schemas.openxmlformats.org/officeDocument/2006/relationships/tags" Target="../tags/tag35.xml"/></Relationships>
</file>

<file path=ppt/slides/_rels/slide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39.xml"/><Relationship Id="rId7" Type="http://schemas.openxmlformats.org/officeDocument/2006/relationships/notesSlide" Target="../notesSlides/notesSlide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2.xml"/><Relationship Id="rId5" Type="http://schemas.openxmlformats.org/officeDocument/2006/relationships/tags" Target="../tags/tag41.xml"/><Relationship Id="rId10" Type="http://schemas.microsoft.com/office/2007/relationships/hdphoto" Target="../media/hdphoto1.wdp"/><Relationship Id="rId4" Type="http://schemas.openxmlformats.org/officeDocument/2006/relationships/tags" Target="../tags/tag40.xml"/><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251520" y="2708920"/>
            <a:ext cx="8712968" cy="4056856"/>
          </a:xfrm>
        </p:spPr>
        <p:txBody>
          <a:bodyPr>
            <a:noAutofit/>
          </a:bodyPr>
          <a:lstStyle/>
          <a:p>
            <a:r>
              <a:rPr lang="el-GR" sz="2800" b="1" dirty="0"/>
              <a:t>Ενότητα </a:t>
            </a:r>
            <a:r>
              <a:rPr lang="en-US" sz="2800" b="1" dirty="0" smtClean="0"/>
              <a:t>12</a:t>
            </a:r>
            <a:r>
              <a:rPr lang="el-GR" sz="2800" b="1" dirty="0" smtClean="0"/>
              <a:t>:</a:t>
            </a:r>
            <a:r>
              <a:rPr lang="en-US" sz="2800" dirty="0" smtClean="0"/>
              <a:t> </a:t>
            </a:r>
            <a:r>
              <a:rPr lang="el-GR" sz="2800" dirty="0"/>
              <a:t>Η Εκπαίδευση  του Ασθενή</a:t>
            </a:r>
            <a:r>
              <a:rPr lang="el-GR" dirty="0" smtClean="0"/>
              <a:t>.</a:t>
            </a:r>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Τρόποι Εκπαίδευσης</a:t>
            </a:r>
            <a:endParaRPr lang="en-US" sz="2800" b="0" dirty="0"/>
          </a:p>
        </p:txBody>
      </p:sp>
      <p:sp>
        <p:nvSpPr>
          <p:cNvPr id="9" name="Θέση περιεχομένου 8"/>
          <p:cNvSpPr>
            <a:spLocks noGrp="1"/>
          </p:cNvSpPr>
          <p:nvPr>
            <p:ph idx="1"/>
            <p:custDataLst>
              <p:tags r:id="rId3"/>
            </p:custDataLst>
          </p:nvPr>
        </p:nvSpPr>
        <p:spPr>
          <a:xfrm>
            <a:off x="143508" y="1556792"/>
            <a:ext cx="8856984" cy="2351139"/>
          </a:xfrm>
        </p:spPr>
        <p:txBody>
          <a:bodyPr>
            <a:noAutofit/>
          </a:bodyPr>
          <a:lstStyle/>
          <a:p>
            <a:r>
              <a:rPr lang="el-GR" dirty="0"/>
              <a:t>Οπτικός: μέσω αυτών που </a:t>
            </a:r>
            <a:r>
              <a:rPr lang="el-GR" dirty="0" smtClean="0"/>
              <a:t>βλέπουμε                        (Οπτική </a:t>
            </a:r>
            <a:r>
              <a:rPr lang="el-GR" dirty="0"/>
              <a:t>Μάθηση) </a:t>
            </a:r>
            <a:r>
              <a:rPr lang="el-GR" dirty="0" smtClean="0"/>
              <a:t>.</a:t>
            </a:r>
            <a:endParaRPr lang="el-GR" dirty="0"/>
          </a:p>
          <a:p>
            <a:r>
              <a:rPr lang="el-GR" dirty="0"/>
              <a:t>Ακουστικός: μέσω αυτών που ακούμε </a:t>
            </a:r>
            <a:r>
              <a:rPr lang="el-GR" dirty="0" smtClean="0"/>
              <a:t>  (</a:t>
            </a:r>
            <a:r>
              <a:rPr lang="el-GR" dirty="0"/>
              <a:t>Ακουστική Μάθηση</a:t>
            </a:r>
            <a:r>
              <a:rPr lang="el-GR" dirty="0" smtClean="0"/>
              <a:t>).</a:t>
            </a:r>
            <a:endParaRPr lang="el-GR" dirty="0"/>
          </a:p>
          <a:p>
            <a:r>
              <a:rPr lang="el-GR" dirty="0"/>
              <a:t>Κιναισθητικός: μέσω του χειρισμού αντικειμένων ή εφαρμόζοντας κάποια εργασία </a:t>
            </a:r>
            <a:r>
              <a:rPr lang="el-GR" dirty="0" smtClean="0"/>
              <a:t>                  (</a:t>
            </a:r>
            <a:r>
              <a:rPr lang="el-GR" dirty="0"/>
              <a:t>Κιναισθητική Μάθηση) </a:t>
            </a:r>
            <a:r>
              <a:rPr lang="el-GR" dirty="0" smtClean="0"/>
              <a:t>.</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353610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Ποικιλία </a:t>
            </a:r>
            <a:r>
              <a:rPr lang="el-GR" altLang="el-GR" dirty="0"/>
              <a:t>εκπαιδευτικών μεθόδων</a:t>
            </a:r>
            <a:endParaRPr lang="en-US" sz="2800" b="0" dirty="0"/>
          </a:p>
        </p:txBody>
      </p:sp>
      <p:sp>
        <p:nvSpPr>
          <p:cNvPr id="9" name="Θέση περιεχομένου 8"/>
          <p:cNvSpPr>
            <a:spLocks noGrp="1"/>
          </p:cNvSpPr>
          <p:nvPr>
            <p:ph idx="1"/>
            <p:custDataLst>
              <p:tags r:id="rId3"/>
            </p:custDataLst>
          </p:nvPr>
        </p:nvSpPr>
        <p:spPr>
          <a:xfrm>
            <a:off x="143508" y="1556792"/>
            <a:ext cx="8856984" cy="2351139"/>
          </a:xfrm>
        </p:spPr>
        <p:txBody>
          <a:bodyPr>
            <a:noAutofit/>
          </a:bodyPr>
          <a:lstStyle/>
          <a:p>
            <a:pPr marL="0" indent="0">
              <a:buNone/>
            </a:pPr>
            <a:r>
              <a:rPr lang="el-GR" dirty="0"/>
              <a:t>Είναι σημαντικό να χρησιμοποιείτε μία ποικιλία εκπαιδευτικών μεθόδων, έτσι ώστε το άτομο που εκπαιδεύεται να βλέπει τις πληροφορίες, </a:t>
            </a:r>
          </a:p>
          <a:p>
            <a:r>
              <a:rPr lang="el-GR" dirty="0"/>
              <a:t>   να ακούει τις </a:t>
            </a:r>
            <a:r>
              <a:rPr lang="el-GR" dirty="0" smtClean="0"/>
              <a:t>πληροφορίες.</a:t>
            </a:r>
            <a:endParaRPr lang="el-GR" dirty="0"/>
          </a:p>
          <a:p>
            <a:r>
              <a:rPr lang="el-GR" dirty="0"/>
              <a:t>   και να εφαρμόζει αυτό που αποτελεί το αντικείμενο της διδασκαλίας του.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99738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Πεδία </a:t>
            </a:r>
            <a:r>
              <a:rPr lang="el-GR" altLang="el-GR" dirty="0"/>
              <a:t>μάθησης</a:t>
            </a:r>
            <a:endParaRPr lang="en-US" sz="2800" b="0" dirty="0"/>
          </a:p>
        </p:txBody>
      </p:sp>
      <p:sp>
        <p:nvSpPr>
          <p:cNvPr id="9" name="Θέση περιεχομένου 8"/>
          <p:cNvSpPr>
            <a:spLocks noGrp="1"/>
          </p:cNvSpPr>
          <p:nvPr>
            <p:ph idx="1"/>
            <p:custDataLst>
              <p:tags r:id="rId3"/>
            </p:custDataLst>
          </p:nvPr>
        </p:nvSpPr>
        <p:spPr>
          <a:xfrm>
            <a:off x="143508" y="1556792"/>
            <a:ext cx="8856984" cy="2351139"/>
          </a:xfrm>
        </p:spPr>
        <p:txBody>
          <a:bodyPr>
            <a:noAutofit/>
          </a:bodyPr>
          <a:lstStyle/>
          <a:p>
            <a:r>
              <a:rPr lang="el-GR" sz="4000" dirty="0"/>
              <a:t>Γνωστικό Πεδίο</a:t>
            </a:r>
          </a:p>
          <a:p>
            <a:r>
              <a:rPr lang="el-GR" sz="4000" dirty="0"/>
              <a:t>Συναισθηματικό πεδίο</a:t>
            </a:r>
          </a:p>
          <a:p>
            <a:r>
              <a:rPr lang="el-GR" sz="4000" dirty="0"/>
              <a:t>Ψυχοκινητικό πεδίο</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2332106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Γνωστικό Πεδίο</a:t>
            </a:r>
          </a:p>
        </p:txBody>
      </p:sp>
      <p:sp>
        <p:nvSpPr>
          <p:cNvPr id="9" name="Θέση περιεχομένου 8"/>
          <p:cNvSpPr>
            <a:spLocks noGrp="1"/>
          </p:cNvSpPr>
          <p:nvPr>
            <p:ph idx="1"/>
            <p:custDataLst>
              <p:tags r:id="rId3"/>
            </p:custDataLst>
          </p:nvPr>
        </p:nvSpPr>
        <p:spPr>
          <a:xfrm>
            <a:off x="143508" y="1556792"/>
            <a:ext cx="8856984" cy="2351139"/>
          </a:xfrm>
        </p:spPr>
        <p:txBody>
          <a:bodyPr>
            <a:noAutofit/>
          </a:bodyPr>
          <a:lstStyle/>
          <a:p>
            <a:r>
              <a:rPr lang="el-GR" sz="4000" dirty="0"/>
              <a:t>Στο γνωστικό πεδίο αυτός που μαθαίνει, λαμβάνει και επεξεργάζεται τις πληροφορίες ακούγοντας ή διαβάζοντας το </a:t>
            </a:r>
            <a:r>
              <a:rPr lang="el-GR" sz="4000" dirty="0" smtClean="0"/>
              <a:t>υλικό.</a:t>
            </a:r>
            <a:endParaRPr lang="el-GR" sz="40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1266500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Συναισθηματικό Πεδίο </a:t>
            </a:r>
            <a:endParaRPr lang="el-GR" altLang="el-GR" dirty="0"/>
          </a:p>
        </p:txBody>
      </p:sp>
      <p:sp>
        <p:nvSpPr>
          <p:cNvPr id="9" name="Θέση περιεχομένου 8"/>
          <p:cNvSpPr>
            <a:spLocks noGrp="1"/>
          </p:cNvSpPr>
          <p:nvPr>
            <p:ph idx="1"/>
            <p:custDataLst>
              <p:tags r:id="rId3"/>
            </p:custDataLst>
          </p:nvPr>
        </p:nvSpPr>
        <p:spPr>
          <a:xfrm>
            <a:off x="143508" y="1556792"/>
            <a:ext cx="8856984" cy="2351139"/>
          </a:xfrm>
        </p:spPr>
        <p:txBody>
          <a:bodyPr>
            <a:noAutofit/>
          </a:bodyPr>
          <a:lstStyle/>
          <a:p>
            <a:r>
              <a:rPr lang="el-GR" sz="4000" dirty="0"/>
              <a:t>Στο συναισθηματικό πεδίο το υλικό παρουσιάζεται με τέτοιο τρόπο ώστε να ταιριάζει στα πιστεύω του αποδέκτη, τα συναισθήματα και τις αξίες </a:t>
            </a:r>
            <a:r>
              <a:rPr lang="el-GR" sz="4000" dirty="0" smtClean="0"/>
              <a:t>του.</a:t>
            </a:r>
            <a:endParaRPr lang="el-GR" sz="40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76891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Ψυχοκινητικό Πεδίο </a:t>
            </a:r>
            <a:endParaRPr lang="el-GR" altLang="el-GR" dirty="0"/>
          </a:p>
        </p:txBody>
      </p:sp>
      <p:sp>
        <p:nvSpPr>
          <p:cNvPr id="9" name="Θέση περιεχομένου 8"/>
          <p:cNvSpPr>
            <a:spLocks noGrp="1"/>
          </p:cNvSpPr>
          <p:nvPr>
            <p:ph idx="1"/>
            <p:custDataLst>
              <p:tags r:id="rId3"/>
            </p:custDataLst>
          </p:nvPr>
        </p:nvSpPr>
        <p:spPr>
          <a:xfrm>
            <a:off x="143508" y="1556792"/>
            <a:ext cx="8856984" cy="2351139"/>
          </a:xfrm>
        </p:spPr>
        <p:txBody>
          <a:bodyPr>
            <a:noAutofit/>
          </a:bodyPr>
          <a:lstStyle/>
          <a:p>
            <a:r>
              <a:rPr lang="el-GR" sz="4000" dirty="0"/>
              <a:t>Στο ψυχοκινητικό πεδίο, ο αποδέκτης επεξεργάζεται τις πληροφορίες μέσω της πράξης, εφαρμόζοντας την </a:t>
            </a:r>
            <a:r>
              <a:rPr lang="el-GR" sz="4000" dirty="0" smtClean="0"/>
              <a:t>εργασία.</a:t>
            </a:r>
            <a:endParaRPr lang="el-GR" sz="40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135096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251520" y="260648"/>
            <a:ext cx="8892480" cy="940966"/>
          </a:xfrm>
        </p:spPr>
        <p:txBody>
          <a:bodyPr>
            <a:noAutofit/>
          </a:bodyPr>
          <a:lstStyle/>
          <a:p>
            <a:r>
              <a:rPr lang="el-GR" altLang="el-GR" dirty="0"/>
              <a:t>Αξιολόγηση των αναγκών μάθησης</a:t>
            </a:r>
          </a:p>
        </p:txBody>
      </p:sp>
      <p:sp>
        <p:nvSpPr>
          <p:cNvPr id="9" name="Θέση περιεχομένου 8"/>
          <p:cNvSpPr>
            <a:spLocks noGrp="1"/>
          </p:cNvSpPr>
          <p:nvPr>
            <p:ph idx="1"/>
            <p:custDataLst>
              <p:tags r:id="rId3"/>
            </p:custDataLst>
          </p:nvPr>
        </p:nvSpPr>
        <p:spPr>
          <a:xfrm>
            <a:off x="89755" y="1242568"/>
            <a:ext cx="8856984" cy="2351139"/>
          </a:xfrm>
        </p:spPr>
        <p:txBody>
          <a:bodyPr>
            <a:noAutofit/>
          </a:bodyPr>
          <a:lstStyle/>
          <a:p>
            <a:r>
              <a:rPr lang="el-GR" sz="3600" dirty="0"/>
              <a:t>Τι χρειάζεται να μάθουν οι </a:t>
            </a:r>
            <a:r>
              <a:rPr lang="el-GR" sz="3600" dirty="0" smtClean="0"/>
              <a:t>ασθενείς.</a:t>
            </a:r>
            <a:endParaRPr lang="el-GR" sz="3600" dirty="0"/>
          </a:p>
          <a:p>
            <a:r>
              <a:rPr lang="el-GR" sz="3600" dirty="0" smtClean="0"/>
              <a:t>Διατροφή.</a:t>
            </a:r>
            <a:endParaRPr lang="el-GR" dirty="0"/>
          </a:p>
          <a:p>
            <a:r>
              <a:rPr lang="el-GR" sz="3600" dirty="0" smtClean="0"/>
              <a:t>Δραστηριότητα.</a:t>
            </a:r>
            <a:endParaRPr lang="el-GR" sz="3600" dirty="0"/>
          </a:p>
          <a:p>
            <a:r>
              <a:rPr lang="el-GR" sz="3600" dirty="0"/>
              <a:t>Φαρμακευτικές </a:t>
            </a:r>
            <a:r>
              <a:rPr lang="el-GR" sz="3600" dirty="0" smtClean="0"/>
              <a:t>αγωγές.</a:t>
            </a:r>
            <a:endParaRPr lang="el-GR" sz="3600" dirty="0"/>
          </a:p>
          <a:p>
            <a:r>
              <a:rPr lang="el-GR" sz="3600" dirty="0"/>
              <a:t>Φροντίδα </a:t>
            </a:r>
            <a:r>
              <a:rPr lang="el-GR" sz="3600" dirty="0" smtClean="0"/>
              <a:t>τραυμάτων.</a:t>
            </a:r>
            <a:endParaRPr lang="el-GR" sz="3600" dirty="0"/>
          </a:p>
          <a:p>
            <a:r>
              <a:rPr lang="el-GR" sz="3600" dirty="0" smtClean="0"/>
              <a:t>Θεραπείες.</a:t>
            </a:r>
            <a:endParaRPr lang="el-GR" sz="3600" dirty="0"/>
          </a:p>
          <a:p>
            <a:r>
              <a:rPr lang="el-GR" sz="3600" dirty="0"/>
              <a:t>Ατομική φροντίδα στο </a:t>
            </a:r>
            <a:r>
              <a:rPr lang="el-GR" sz="3600" dirty="0" smtClean="0"/>
              <a:t>σπίτι.</a:t>
            </a:r>
            <a:endParaRPr lang="el-GR" sz="3600" dirty="0"/>
          </a:p>
          <a:p>
            <a:endParaRPr lang="el-GR" sz="3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444050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251520" y="260648"/>
            <a:ext cx="8892480" cy="940966"/>
          </a:xfrm>
        </p:spPr>
        <p:txBody>
          <a:bodyPr>
            <a:noAutofit/>
          </a:bodyPr>
          <a:lstStyle/>
          <a:p>
            <a:r>
              <a:rPr lang="el-GR" altLang="el-GR" dirty="0" smtClean="0"/>
              <a:t>Διδασκαλία</a:t>
            </a:r>
            <a:endParaRPr lang="el-GR" altLang="el-GR" dirty="0"/>
          </a:p>
        </p:txBody>
      </p:sp>
      <p:sp>
        <p:nvSpPr>
          <p:cNvPr id="9" name="Θέση περιεχομένου 8"/>
          <p:cNvSpPr>
            <a:spLocks noGrp="1"/>
          </p:cNvSpPr>
          <p:nvPr>
            <p:ph idx="1"/>
            <p:custDataLst>
              <p:tags r:id="rId3"/>
            </p:custDataLst>
          </p:nvPr>
        </p:nvSpPr>
        <p:spPr>
          <a:xfrm>
            <a:off x="89755" y="1556792"/>
            <a:ext cx="8856984" cy="2351139"/>
          </a:xfrm>
        </p:spPr>
        <p:txBody>
          <a:bodyPr>
            <a:noAutofit/>
          </a:bodyPr>
          <a:lstStyle/>
          <a:p>
            <a:r>
              <a:rPr lang="el-GR" sz="2800" dirty="0"/>
              <a:t>Αρχικά διδάσκονται οι αρχικές δεξιότητες </a:t>
            </a:r>
            <a:r>
              <a:rPr lang="el-GR" sz="2800" dirty="0" smtClean="0"/>
              <a:t>επιβίωσης.</a:t>
            </a:r>
            <a:endParaRPr lang="el-GR" sz="2800" dirty="0"/>
          </a:p>
          <a:p>
            <a:r>
              <a:rPr lang="el-GR" sz="2800" dirty="0"/>
              <a:t>Μετά την έξοδο διδάσκονται προχωρημένες δεξιότητες σε ομαδικές ή ατομικές </a:t>
            </a:r>
            <a:r>
              <a:rPr lang="el-GR" sz="2800" dirty="0" smtClean="0"/>
              <a:t>συνεδρίες. </a:t>
            </a:r>
          </a:p>
          <a:p>
            <a:r>
              <a:rPr lang="el-GR" sz="2800" dirty="0"/>
              <a:t>Δημιουργήστε έναν κατάλογο αναγκών μάθησης και στη συνέχεια ταξινομήστε τις προτεραιότητες, ώστε να μπορέσετε να επικεντρώσετε την προσοχή σας στην εκπαίδευση του ασθενή πάνω στη βασική γνώση που χρειάζεται για την ασφαλή περίθαλψή του στο σπίτι </a:t>
            </a:r>
            <a:r>
              <a:rPr lang="el-GR" sz="2800" dirty="0" smtClean="0"/>
              <a:t>.</a:t>
            </a:r>
            <a:endParaRPr lang="el-GR" sz="2800" dirty="0"/>
          </a:p>
          <a:p>
            <a:endParaRPr lang="el-GR" sz="2800" dirty="0"/>
          </a:p>
          <a:p>
            <a:endParaRPr lang="el-GR" sz="28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57200" y="5915576"/>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3675246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917847" y="332656"/>
            <a:ext cx="7200800" cy="940966"/>
          </a:xfrm>
        </p:spPr>
        <p:txBody>
          <a:bodyPr>
            <a:noAutofit/>
          </a:bodyPr>
          <a:lstStyle/>
          <a:p>
            <a:r>
              <a:rPr lang="el-GR" altLang="el-GR" dirty="0"/>
              <a:t>Παράγοντες που επηρεάζουν τη μάθηση</a:t>
            </a:r>
          </a:p>
        </p:txBody>
      </p:sp>
      <p:sp>
        <p:nvSpPr>
          <p:cNvPr id="9" name="Θέση περιεχομένου 8"/>
          <p:cNvSpPr>
            <a:spLocks noGrp="1"/>
          </p:cNvSpPr>
          <p:nvPr>
            <p:ph idx="1"/>
            <p:custDataLst>
              <p:tags r:id="rId3"/>
            </p:custDataLst>
          </p:nvPr>
        </p:nvSpPr>
        <p:spPr>
          <a:xfrm>
            <a:off x="912507" y="1463846"/>
            <a:ext cx="8856984" cy="2351139"/>
          </a:xfrm>
        </p:spPr>
        <p:txBody>
          <a:bodyPr>
            <a:noAutofit/>
          </a:bodyPr>
          <a:lstStyle/>
          <a:p>
            <a:r>
              <a:rPr lang="el-GR" sz="2000" dirty="0"/>
              <a:t>Σωματικά </a:t>
            </a:r>
            <a:r>
              <a:rPr lang="el-GR" sz="2000" dirty="0" smtClean="0"/>
              <a:t>προβλήματα.</a:t>
            </a:r>
            <a:endParaRPr lang="el-GR" sz="2000" dirty="0"/>
          </a:p>
          <a:p>
            <a:r>
              <a:rPr lang="el-GR" sz="2000" dirty="0"/>
              <a:t>Αδύνατη όραση ή </a:t>
            </a:r>
            <a:r>
              <a:rPr lang="el-GR" sz="2000" dirty="0" smtClean="0"/>
              <a:t>ακοή.</a:t>
            </a:r>
            <a:endParaRPr lang="el-GR" sz="2000" dirty="0"/>
          </a:p>
          <a:p>
            <a:r>
              <a:rPr lang="el-GR" sz="2000" dirty="0"/>
              <a:t>Διαταραχή της κινητικής </a:t>
            </a:r>
            <a:r>
              <a:rPr lang="el-GR" sz="2000" dirty="0" smtClean="0"/>
              <a:t>λειτουργίας.</a:t>
            </a:r>
            <a:endParaRPr lang="el-GR" sz="2000" dirty="0"/>
          </a:p>
          <a:p>
            <a:r>
              <a:rPr lang="el-GR" sz="2000" dirty="0"/>
              <a:t>Χαμηλό μορφωτικό </a:t>
            </a:r>
            <a:r>
              <a:rPr lang="el-GR" sz="2000" dirty="0" smtClean="0"/>
              <a:t>επίπεδο.</a:t>
            </a:r>
            <a:endParaRPr lang="el-GR" sz="2000" dirty="0"/>
          </a:p>
          <a:p>
            <a:r>
              <a:rPr lang="el-GR" sz="2000" dirty="0"/>
              <a:t>Διαταραχή της νοητική </a:t>
            </a:r>
            <a:r>
              <a:rPr lang="el-GR" sz="2000" dirty="0" smtClean="0"/>
              <a:t>λειτουργίας.</a:t>
            </a:r>
            <a:endParaRPr lang="el-GR" sz="2000" dirty="0"/>
          </a:p>
          <a:p>
            <a:r>
              <a:rPr lang="el-GR" sz="2000" dirty="0"/>
              <a:t>Ηλικία </a:t>
            </a:r>
            <a:r>
              <a:rPr lang="el-GR" sz="2000" dirty="0" smtClean="0"/>
              <a:t>.</a:t>
            </a:r>
            <a:endParaRPr lang="el-GR" sz="2000" dirty="0"/>
          </a:p>
          <a:p>
            <a:r>
              <a:rPr lang="el-GR" sz="2000" dirty="0" smtClean="0"/>
              <a:t>Πόνος.</a:t>
            </a:r>
            <a:endParaRPr lang="el-GR" sz="2000" dirty="0"/>
          </a:p>
          <a:p>
            <a:r>
              <a:rPr lang="el-GR" sz="2000" dirty="0" smtClean="0"/>
              <a:t>Κόπωση.</a:t>
            </a:r>
            <a:endParaRPr lang="el-GR" sz="2000" dirty="0"/>
          </a:p>
          <a:p>
            <a:r>
              <a:rPr lang="el-GR" sz="2000" dirty="0" smtClean="0"/>
              <a:t>Εξουθένωση.</a:t>
            </a:r>
            <a:endParaRPr lang="el-GR" sz="2000" dirty="0"/>
          </a:p>
          <a:p>
            <a:r>
              <a:rPr lang="el-GR" sz="2000" dirty="0"/>
              <a:t>Πολιτισμικές αξίες και </a:t>
            </a:r>
            <a:r>
              <a:rPr lang="el-GR" sz="2000" dirty="0" smtClean="0"/>
              <a:t>πεποιθήσεις.</a:t>
            </a:r>
            <a:endParaRPr lang="el-GR" sz="2000" dirty="0"/>
          </a:p>
          <a:p>
            <a:r>
              <a:rPr lang="el-GR" sz="2000" dirty="0"/>
              <a:t>Αυτοπεποίθηση και </a:t>
            </a:r>
            <a:r>
              <a:rPr lang="el-GR" sz="2000" dirty="0" smtClean="0"/>
              <a:t>ικανότητες.</a:t>
            </a:r>
            <a:endParaRPr lang="el-GR" sz="20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3185037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95536" y="268882"/>
            <a:ext cx="8208912" cy="940966"/>
          </a:xfrm>
        </p:spPr>
        <p:txBody>
          <a:bodyPr>
            <a:noAutofit/>
          </a:bodyPr>
          <a:lstStyle/>
          <a:p>
            <a:r>
              <a:rPr lang="el-GR" altLang="el-GR" dirty="0"/>
              <a:t>Αυτοπεποίθηση και Ικανότητες</a:t>
            </a:r>
          </a:p>
        </p:txBody>
      </p:sp>
      <p:sp>
        <p:nvSpPr>
          <p:cNvPr id="9" name="Θέση περιεχομένου 8"/>
          <p:cNvSpPr>
            <a:spLocks noGrp="1"/>
          </p:cNvSpPr>
          <p:nvPr>
            <p:ph idx="1"/>
            <p:custDataLst>
              <p:tags r:id="rId3"/>
            </p:custDataLst>
          </p:nvPr>
        </p:nvSpPr>
        <p:spPr>
          <a:xfrm>
            <a:off x="295123" y="1700808"/>
            <a:ext cx="8856984" cy="2351139"/>
          </a:xfrm>
        </p:spPr>
        <p:txBody>
          <a:bodyPr>
            <a:noAutofit/>
          </a:bodyPr>
          <a:lstStyle/>
          <a:p>
            <a:r>
              <a:rPr lang="el-GR" sz="2800" dirty="0"/>
              <a:t>¨Δεν θα είμαι ποτέ ικανός να το κάνω αυτό</a:t>
            </a:r>
            <a:r>
              <a:rPr lang="el-GR" sz="2800" dirty="0" smtClean="0"/>
              <a:t>¨.</a:t>
            </a:r>
            <a:endParaRPr lang="el-GR" sz="2800" dirty="0"/>
          </a:p>
          <a:p>
            <a:r>
              <a:rPr lang="el-GR" sz="2800" dirty="0"/>
              <a:t>Έλλειψη εμπιστοσύνης στον εαυτό τους </a:t>
            </a:r>
            <a:r>
              <a:rPr lang="el-GR" sz="2800" dirty="0" smtClean="0"/>
              <a:t>.</a:t>
            </a:r>
            <a:endParaRPr lang="el-GR" sz="2800" dirty="0"/>
          </a:p>
          <a:p>
            <a:r>
              <a:rPr lang="el-GR" sz="2800" dirty="0"/>
              <a:t>Χρειάζεται διερεύνηση των συναισθημάτων του </a:t>
            </a:r>
            <a:r>
              <a:rPr lang="el-GR" sz="2800" dirty="0" smtClean="0"/>
              <a:t>ασθενή.</a:t>
            </a:r>
            <a:endParaRPr lang="el-GR" sz="2800" dirty="0"/>
          </a:p>
          <a:p>
            <a:r>
              <a:rPr lang="el-GR" sz="2800" dirty="0"/>
              <a:t>Ενίσχυση </a:t>
            </a:r>
            <a:r>
              <a:rPr lang="el-GR" sz="2800" dirty="0" smtClean="0"/>
              <a:t>αυτοεκτίμησης.</a:t>
            </a:r>
            <a:endParaRPr lang="el-GR" sz="2800" dirty="0"/>
          </a:p>
          <a:p>
            <a:r>
              <a:rPr lang="el-GR" sz="2800" dirty="0"/>
              <a:t>Έπαινος – </a:t>
            </a:r>
            <a:r>
              <a:rPr lang="el-GR" sz="2800" dirty="0" err="1"/>
              <a:t>Ενθάρρυσνη</a:t>
            </a:r>
            <a:r>
              <a:rPr lang="el-GR" sz="2800" dirty="0"/>
              <a:t> </a:t>
            </a:r>
            <a:r>
              <a:rPr lang="el-GR" sz="2800" dirty="0" smtClean="0"/>
              <a:t>.</a:t>
            </a:r>
            <a:endParaRPr lang="el-GR" sz="2800" dirty="0"/>
          </a:p>
          <a:p>
            <a:r>
              <a:rPr lang="el-GR" sz="2800" dirty="0"/>
              <a:t>Η εκπαίδευση πρέπει να γίνεται με αργούς </a:t>
            </a:r>
            <a:r>
              <a:rPr lang="el-GR" sz="2800" dirty="0" smtClean="0"/>
              <a:t>ρυθμούς.</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821035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95536" y="268882"/>
            <a:ext cx="8208912" cy="940966"/>
          </a:xfrm>
        </p:spPr>
        <p:txBody>
          <a:bodyPr>
            <a:noAutofit/>
          </a:bodyPr>
          <a:lstStyle/>
          <a:p>
            <a:r>
              <a:rPr lang="el-GR" altLang="el-GR" dirty="0" smtClean="0"/>
              <a:t>Εκπαίδευση Παιδιών</a:t>
            </a:r>
            <a:endParaRPr lang="el-GR" altLang="el-GR" dirty="0"/>
          </a:p>
        </p:txBody>
      </p:sp>
      <p:sp>
        <p:nvSpPr>
          <p:cNvPr id="9" name="Θέση περιεχομένου 8"/>
          <p:cNvSpPr>
            <a:spLocks noGrp="1"/>
          </p:cNvSpPr>
          <p:nvPr>
            <p:ph idx="1"/>
            <p:custDataLst>
              <p:tags r:id="rId3"/>
            </p:custDataLst>
          </p:nvPr>
        </p:nvSpPr>
        <p:spPr>
          <a:xfrm>
            <a:off x="287016" y="1431959"/>
            <a:ext cx="8856984" cy="2351139"/>
          </a:xfrm>
        </p:spPr>
        <p:txBody>
          <a:bodyPr>
            <a:noAutofit/>
          </a:bodyPr>
          <a:lstStyle/>
          <a:p>
            <a:r>
              <a:rPr lang="el-GR" sz="2800" dirty="0"/>
              <a:t>Όταν εκπαιδεύεται </a:t>
            </a:r>
            <a:r>
              <a:rPr lang="el-GR" sz="2800" b="1" dirty="0">
                <a:solidFill>
                  <a:srgbClr val="C00000"/>
                </a:solidFill>
              </a:rPr>
              <a:t>ένα παιδί </a:t>
            </a:r>
            <a:r>
              <a:rPr lang="el-GR" sz="2800" dirty="0"/>
              <a:t>πρέπει να </a:t>
            </a:r>
            <a:r>
              <a:rPr lang="el-GR" sz="2800" dirty="0" smtClean="0"/>
              <a:t>κινείστε </a:t>
            </a:r>
            <a:r>
              <a:rPr lang="el-GR" sz="2800" dirty="0"/>
              <a:t>στο πλαίσιο των δυνατοτήτων του παιδιού και να χρησιμοποιείτε χειροπιαστές </a:t>
            </a:r>
            <a:r>
              <a:rPr lang="el-GR" sz="2800" dirty="0" smtClean="0"/>
              <a:t>μεθόδους.</a:t>
            </a:r>
            <a:endParaRPr lang="el-GR" sz="2800" dirty="0"/>
          </a:p>
          <a:p>
            <a:r>
              <a:rPr lang="el-GR" sz="2800" dirty="0"/>
              <a:t>Το παιχνίδι είναι αποτελεσματικός τρόπος μάθησης στα </a:t>
            </a:r>
            <a:r>
              <a:rPr lang="el-GR" sz="2800" dirty="0" smtClean="0"/>
              <a:t>παιδιά.</a:t>
            </a:r>
            <a:endParaRPr lang="el-GR" sz="2800" dirty="0"/>
          </a:p>
          <a:p>
            <a:r>
              <a:rPr lang="el-GR" sz="2800" dirty="0"/>
              <a:t>Η χρήση παιχνιδιών είναι σωστή διαδικασία </a:t>
            </a:r>
            <a:r>
              <a:rPr lang="el-GR" sz="2800" dirty="0" smtClean="0"/>
              <a:t>μάθησης.</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2753685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95536" y="268882"/>
            <a:ext cx="8208912" cy="940966"/>
          </a:xfrm>
        </p:spPr>
        <p:txBody>
          <a:bodyPr>
            <a:noAutofit/>
          </a:bodyPr>
          <a:lstStyle/>
          <a:p>
            <a:r>
              <a:rPr lang="el-GR" altLang="el-GR" dirty="0"/>
              <a:t>Κατά την εκπαίδευση ενηλίκων πρέπει να λαμβάνονται υπόψη:</a:t>
            </a:r>
          </a:p>
        </p:txBody>
      </p:sp>
      <p:sp>
        <p:nvSpPr>
          <p:cNvPr id="9" name="Θέση περιεχομένου 8"/>
          <p:cNvSpPr>
            <a:spLocks noGrp="1"/>
          </p:cNvSpPr>
          <p:nvPr>
            <p:ph idx="1"/>
            <p:custDataLst>
              <p:tags r:id="rId3"/>
            </p:custDataLst>
          </p:nvPr>
        </p:nvSpPr>
        <p:spPr>
          <a:xfrm>
            <a:off x="89755" y="1844824"/>
            <a:ext cx="8856984" cy="2351139"/>
          </a:xfrm>
        </p:spPr>
        <p:txBody>
          <a:bodyPr>
            <a:noAutofit/>
          </a:bodyPr>
          <a:lstStyle/>
          <a:p>
            <a:r>
              <a:rPr lang="el-GR" sz="2800" dirty="0"/>
              <a:t>Πολλοί ενήλικες είναι αγράμματοι </a:t>
            </a:r>
            <a:r>
              <a:rPr lang="el-GR" sz="2800" dirty="0" smtClean="0"/>
              <a:t>.</a:t>
            </a:r>
            <a:endParaRPr lang="el-GR" sz="2800" dirty="0"/>
          </a:p>
          <a:p>
            <a:r>
              <a:rPr lang="el-GR" sz="2800" dirty="0"/>
              <a:t>Η μητρική τους γλώσσα ίσως να μην είναι η </a:t>
            </a:r>
            <a:r>
              <a:rPr lang="el-GR" sz="2800" dirty="0" smtClean="0"/>
              <a:t>Ελληνική.</a:t>
            </a:r>
            <a:endParaRPr lang="el-GR" sz="2800" dirty="0"/>
          </a:p>
          <a:p>
            <a:r>
              <a:rPr lang="el-GR" sz="2800" dirty="0"/>
              <a:t>Η χρήση έντυπου υλικού βοηθάει στην εκπαιδευτική  διαδικασία </a:t>
            </a:r>
            <a:r>
              <a:rPr lang="el-GR" sz="2800" dirty="0" smtClean="0"/>
              <a:t>.</a:t>
            </a:r>
            <a:endParaRPr lang="el-GR" sz="2800" dirty="0"/>
          </a:p>
          <a:p>
            <a:r>
              <a:rPr lang="el-GR" sz="2800" dirty="0"/>
              <a:t>Πρέπει να χρησιμοποιείται κατανοητό </a:t>
            </a:r>
            <a:r>
              <a:rPr lang="el-GR" sz="2800" dirty="0" smtClean="0"/>
              <a:t>λεξιλόγιο.</a:t>
            </a:r>
            <a:endParaRPr lang="el-GR" sz="2800" dirty="0"/>
          </a:p>
          <a:p>
            <a:r>
              <a:rPr lang="el-GR" sz="2800" dirty="0"/>
              <a:t>Προσπαθήστε να ¨χτίσετε</a:t>
            </a:r>
            <a:r>
              <a:rPr lang="el-GR" sz="2800" dirty="0" smtClean="0"/>
              <a:t>¨ πάνω </a:t>
            </a:r>
            <a:r>
              <a:rPr lang="el-GR" sz="2800" dirty="0"/>
              <a:t>στο ήδη υπάρχον γνωστικό </a:t>
            </a:r>
            <a:r>
              <a:rPr lang="el-GR" sz="2800" dirty="0" smtClean="0"/>
              <a:t>υπόβαθρο.</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3990488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95536" y="268882"/>
            <a:ext cx="8208912" cy="940966"/>
          </a:xfrm>
        </p:spPr>
        <p:txBody>
          <a:bodyPr>
            <a:noAutofit/>
          </a:bodyPr>
          <a:lstStyle/>
          <a:p>
            <a:r>
              <a:rPr lang="el-GR" altLang="el-GR" dirty="0"/>
              <a:t>Ετοιμότητα για μάθηση</a:t>
            </a:r>
          </a:p>
        </p:txBody>
      </p:sp>
      <p:sp>
        <p:nvSpPr>
          <p:cNvPr id="9" name="Θέση περιεχομένου 8"/>
          <p:cNvSpPr>
            <a:spLocks noGrp="1"/>
          </p:cNvSpPr>
          <p:nvPr>
            <p:ph idx="1"/>
            <p:custDataLst>
              <p:tags r:id="rId3"/>
            </p:custDataLst>
          </p:nvPr>
        </p:nvSpPr>
        <p:spPr>
          <a:xfrm>
            <a:off x="428264" y="1431959"/>
            <a:ext cx="8856984" cy="2351139"/>
          </a:xfrm>
        </p:spPr>
        <p:txBody>
          <a:bodyPr>
            <a:noAutofit/>
          </a:bodyPr>
          <a:lstStyle/>
          <a:p>
            <a:r>
              <a:rPr lang="el-GR" sz="2800" dirty="0"/>
              <a:t>Κινητοποίηση – ενθάρρυνση του </a:t>
            </a:r>
            <a:r>
              <a:rPr lang="el-GR" sz="2800" dirty="0" smtClean="0"/>
              <a:t>ασθενή.</a:t>
            </a:r>
            <a:endParaRPr lang="el-GR" sz="2800" dirty="0"/>
          </a:p>
          <a:p>
            <a:r>
              <a:rPr lang="el-GR" sz="2800" dirty="0"/>
              <a:t>Επιθυμία να αποκτήσει την ανεξαρτησία </a:t>
            </a:r>
            <a:r>
              <a:rPr lang="el-GR" sz="2800" dirty="0" smtClean="0"/>
              <a:t>του.</a:t>
            </a:r>
            <a:endParaRPr lang="el-GR" sz="2800" dirty="0"/>
          </a:p>
          <a:p>
            <a:r>
              <a:rPr lang="el-GR" sz="2800" dirty="0"/>
              <a:t>Εξακριβώστε εάν ο ασθενής είναι άνετος και </a:t>
            </a:r>
            <a:r>
              <a:rPr lang="el-GR" sz="2800" dirty="0" smtClean="0"/>
              <a:t>ξεκούραστος.</a:t>
            </a:r>
            <a:endParaRPr lang="el-GR" sz="2800" dirty="0"/>
          </a:p>
          <a:p>
            <a:r>
              <a:rPr lang="el-GR" sz="2800" dirty="0"/>
              <a:t>Δημιουργήστε φιλική </a:t>
            </a:r>
            <a:r>
              <a:rPr lang="el-GR" sz="2800" dirty="0" smtClean="0"/>
              <a:t>ατμόσφαιρα.</a:t>
            </a:r>
            <a:endParaRPr lang="el-GR" sz="2800" dirty="0"/>
          </a:p>
          <a:p>
            <a:r>
              <a:rPr lang="el-GR" sz="2800" dirty="0"/>
              <a:t>Αναπτύξτε σχέση </a:t>
            </a:r>
            <a:r>
              <a:rPr lang="el-GR" sz="2800" dirty="0" smtClean="0"/>
              <a:t>εμπιστοσύνης.</a:t>
            </a:r>
            <a:endParaRPr lang="el-GR" sz="2800" dirty="0"/>
          </a:p>
          <a:p>
            <a:r>
              <a:rPr lang="el-GR" sz="2800" dirty="0"/>
              <a:t>Διατηρήστε φιλική και ειλικρινή </a:t>
            </a:r>
            <a:r>
              <a:rPr lang="el-GR" sz="2800" dirty="0" smtClean="0"/>
              <a:t>στάση.</a:t>
            </a:r>
            <a:endParaRPr lang="el-GR" sz="2800" dirty="0"/>
          </a:p>
          <a:p>
            <a:pPr marL="0" indent="0">
              <a:buNone/>
            </a:pPr>
            <a:endParaRPr lang="el-GR" sz="28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57200" y="5915576"/>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1786741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95536" y="268882"/>
            <a:ext cx="8208912" cy="940966"/>
          </a:xfrm>
        </p:spPr>
        <p:txBody>
          <a:bodyPr>
            <a:noAutofit/>
          </a:bodyPr>
          <a:lstStyle/>
          <a:p>
            <a:r>
              <a:rPr lang="el-GR" altLang="el-GR" dirty="0"/>
              <a:t>Το πρόγραμμα εκπαίδευσης περιλαμβάνει:</a:t>
            </a:r>
          </a:p>
        </p:txBody>
      </p:sp>
      <p:sp>
        <p:nvSpPr>
          <p:cNvPr id="9" name="Θέση περιεχομένου 8"/>
          <p:cNvSpPr>
            <a:spLocks noGrp="1"/>
          </p:cNvSpPr>
          <p:nvPr>
            <p:ph idx="1"/>
            <p:custDataLst>
              <p:tags r:id="rId3"/>
            </p:custDataLst>
          </p:nvPr>
        </p:nvSpPr>
        <p:spPr>
          <a:xfrm>
            <a:off x="428264" y="1431959"/>
            <a:ext cx="8856984" cy="2351139"/>
          </a:xfrm>
        </p:spPr>
        <p:txBody>
          <a:bodyPr>
            <a:noAutofit/>
          </a:bodyPr>
          <a:lstStyle/>
          <a:p>
            <a:r>
              <a:rPr lang="el-GR" sz="2800" dirty="0"/>
              <a:t>Ανάλυση των στοιχείων αξιολόγησης των εκπαιδευτικών </a:t>
            </a:r>
            <a:r>
              <a:rPr lang="el-GR" sz="2800" dirty="0" smtClean="0"/>
              <a:t>αναγκών.</a:t>
            </a:r>
            <a:endParaRPr lang="el-GR" sz="2800" dirty="0"/>
          </a:p>
          <a:p>
            <a:r>
              <a:rPr lang="el-GR" sz="2800" dirty="0"/>
              <a:t>Καθορισμό των αντικειμενικών </a:t>
            </a:r>
            <a:r>
              <a:rPr lang="el-GR" sz="2800" dirty="0" smtClean="0"/>
              <a:t>στόχων.</a:t>
            </a:r>
            <a:endParaRPr lang="el-GR" sz="2800" dirty="0"/>
          </a:p>
          <a:p>
            <a:r>
              <a:rPr lang="el-GR" sz="2800" dirty="0"/>
              <a:t>Διαμόρφωση συγκεκριμένης συμπεριφοράς του </a:t>
            </a:r>
            <a:r>
              <a:rPr lang="el-GR" sz="2800" dirty="0" smtClean="0"/>
              <a:t>ασθενή.</a:t>
            </a:r>
            <a:endParaRPr lang="el-GR" sz="2800" dirty="0"/>
          </a:p>
          <a:p>
            <a:r>
              <a:rPr lang="el-GR" sz="2800" dirty="0"/>
              <a:t>Επιθυμητές αλλαγές ή προσθήκες στην ήδη υπάρχουσα </a:t>
            </a:r>
            <a:r>
              <a:rPr lang="el-GR" sz="2800" dirty="0" smtClean="0"/>
              <a:t>συμπεριφορά.</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688415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95536" y="268882"/>
            <a:ext cx="8208912" cy="940966"/>
          </a:xfrm>
        </p:spPr>
        <p:txBody>
          <a:bodyPr>
            <a:noAutofit/>
          </a:bodyPr>
          <a:lstStyle/>
          <a:p>
            <a:r>
              <a:rPr lang="el-GR" altLang="el-GR" dirty="0"/>
              <a:t>Πηγές Εκπαίδευσης</a:t>
            </a:r>
          </a:p>
        </p:txBody>
      </p:sp>
      <p:sp>
        <p:nvSpPr>
          <p:cNvPr id="9" name="Θέση περιεχομένου 8"/>
          <p:cNvSpPr>
            <a:spLocks noGrp="1"/>
          </p:cNvSpPr>
          <p:nvPr>
            <p:ph idx="1"/>
            <p:custDataLst>
              <p:tags r:id="rId3"/>
            </p:custDataLst>
          </p:nvPr>
        </p:nvSpPr>
        <p:spPr>
          <a:xfrm>
            <a:off x="428264" y="1431959"/>
            <a:ext cx="8856984" cy="2351139"/>
          </a:xfrm>
        </p:spPr>
        <p:txBody>
          <a:bodyPr>
            <a:noAutofit/>
          </a:bodyPr>
          <a:lstStyle/>
          <a:p>
            <a:r>
              <a:rPr lang="el-GR" sz="2800" dirty="0" smtClean="0"/>
              <a:t>Βιβλία.</a:t>
            </a:r>
            <a:endParaRPr lang="el-GR" sz="2800" dirty="0"/>
          </a:p>
          <a:p>
            <a:r>
              <a:rPr lang="el-GR" sz="2800" dirty="0" smtClean="0"/>
              <a:t>Άρθρα.</a:t>
            </a:r>
            <a:endParaRPr lang="el-GR" sz="2800" dirty="0"/>
          </a:p>
          <a:p>
            <a:r>
              <a:rPr lang="el-GR" sz="2800" dirty="0" smtClean="0"/>
              <a:t>Βιντεοταινίες.</a:t>
            </a:r>
            <a:endParaRPr lang="el-GR" sz="2800" dirty="0"/>
          </a:p>
          <a:p>
            <a:r>
              <a:rPr lang="el-GR" sz="2800" dirty="0"/>
              <a:t>Ενημερωτικά </a:t>
            </a:r>
            <a:r>
              <a:rPr lang="el-GR" sz="2800" dirty="0" smtClean="0"/>
              <a:t>φυλλάδια.</a:t>
            </a:r>
            <a:endParaRPr lang="el-GR" sz="2800" dirty="0"/>
          </a:p>
          <a:p>
            <a:r>
              <a:rPr lang="el-GR" sz="2800" dirty="0"/>
              <a:t>Κασέτες </a:t>
            </a:r>
            <a:r>
              <a:rPr lang="el-GR" sz="2800" dirty="0" smtClean="0"/>
              <a:t>.</a:t>
            </a:r>
            <a:endParaRPr lang="el-GR" sz="2800" dirty="0"/>
          </a:p>
          <a:p>
            <a:r>
              <a:rPr lang="el-GR" sz="2800" dirty="0"/>
              <a:t>Συσκευές πρακτικής </a:t>
            </a:r>
            <a:r>
              <a:rPr lang="el-GR" sz="2800" dirty="0" smtClean="0"/>
              <a:t>άσκησης.</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55762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95536" y="268882"/>
            <a:ext cx="8208912" cy="940966"/>
          </a:xfrm>
        </p:spPr>
        <p:txBody>
          <a:bodyPr>
            <a:noAutofit/>
          </a:bodyPr>
          <a:lstStyle/>
          <a:p>
            <a:r>
              <a:rPr lang="el-GR" altLang="el-GR" dirty="0"/>
              <a:t>Εφαρμόζοντας το πρόγραμμα </a:t>
            </a:r>
            <a:r>
              <a:rPr lang="el-GR" altLang="el-GR" dirty="0" smtClean="0"/>
              <a:t>εκπαίδευσης (α)</a:t>
            </a:r>
            <a:endParaRPr lang="el-GR" altLang="el-GR" dirty="0"/>
          </a:p>
        </p:txBody>
      </p:sp>
      <p:sp>
        <p:nvSpPr>
          <p:cNvPr id="9" name="Θέση περιεχομένου 8"/>
          <p:cNvSpPr>
            <a:spLocks noGrp="1"/>
          </p:cNvSpPr>
          <p:nvPr>
            <p:ph idx="1"/>
            <p:custDataLst>
              <p:tags r:id="rId3"/>
            </p:custDataLst>
          </p:nvPr>
        </p:nvSpPr>
        <p:spPr>
          <a:xfrm>
            <a:off x="428264" y="1431959"/>
            <a:ext cx="8856984" cy="2351139"/>
          </a:xfrm>
        </p:spPr>
        <p:txBody>
          <a:bodyPr>
            <a:noAutofit/>
          </a:bodyPr>
          <a:lstStyle/>
          <a:p>
            <a:r>
              <a:rPr lang="el-GR" sz="2800" dirty="0"/>
              <a:t>Ειδοποιήστε τον ασθενή για το πότε θα γίνει η </a:t>
            </a:r>
            <a:r>
              <a:rPr lang="el-GR" sz="2800" dirty="0" smtClean="0"/>
              <a:t>εκπαίδευση.</a:t>
            </a:r>
            <a:endParaRPr lang="el-GR" sz="2800" dirty="0"/>
          </a:p>
          <a:p>
            <a:r>
              <a:rPr lang="el-GR" sz="2800" dirty="0"/>
              <a:t>Εξασφαλίστε ήσυχο περιβάλλον με ελάχιστες διακοπές, για να μην διασπάται η προσοχή του </a:t>
            </a:r>
            <a:r>
              <a:rPr lang="el-GR" sz="2800" dirty="0" smtClean="0"/>
              <a:t>ασθενή.</a:t>
            </a:r>
            <a:endParaRPr lang="el-GR" sz="2800" dirty="0"/>
          </a:p>
          <a:p>
            <a:r>
              <a:rPr lang="el-GR" sz="2800" dirty="0"/>
              <a:t>Η εκπαίδευση μπορεί να γίνεται σε ατομικό ή σε ομαδικό </a:t>
            </a:r>
            <a:r>
              <a:rPr lang="el-GR" sz="2800" dirty="0" smtClean="0"/>
              <a:t>επίπεδο.</a:t>
            </a:r>
            <a:endParaRPr lang="el-GR" sz="2800" dirty="0"/>
          </a:p>
          <a:p>
            <a:r>
              <a:rPr lang="el-GR" sz="2800" dirty="0"/>
              <a:t>Βεβαιωθείτε ότι ο ασθενής αισθάνεται άνετα και μπορεί να σας ακούσει ή να σας </a:t>
            </a:r>
            <a:r>
              <a:rPr lang="el-GR" sz="2800" dirty="0" smtClean="0"/>
              <a:t>βλέπει.</a:t>
            </a:r>
            <a:endParaRPr lang="el-GR" sz="2800" dirty="0"/>
          </a:p>
          <a:p>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3061661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95536" y="268882"/>
            <a:ext cx="8208912" cy="940966"/>
          </a:xfrm>
        </p:spPr>
        <p:txBody>
          <a:bodyPr>
            <a:noAutofit/>
          </a:bodyPr>
          <a:lstStyle/>
          <a:p>
            <a:r>
              <a:rPr lang="el-GR" altLang="el-GR" dirty="0"/>
              <a:t>Εφαρμόζοντας το πρόγραμμα </a:t>
            </a:r>
            <a:r>
              <a:rPr lang="el-GR" altLang="el-GR" dirty="0" smtClean="0"/>
              <a:t>εκπαίδευσης (β)</a:t>
            </a:r>
            <a:endParaRPr lang="el-GR" altLang="el-GR" dirty="0"/>
          </a:p>
        </p:txBody>
      </p:sp>
      <p:sp>
        <p:nvSpPr>
          <p:cNvPr id="9" name="Θέση περιεχομένου 8"/>
          <p:cNvSpPr>
            <a:spLocks noGrp="1"/>
          </p:cNvSpPr>
          <p:nvPr>
            <p:ph idx="1"/>
            <p:custDataLst>
              <p:tags r:id="rId3"/>
            </p:custDataLst>
          </p:nvPr>
        </p:nvSpPr>
        <p:spPr>
          <a:xfrm>
            <a:off x="428264" y="1431959"/>
            <a:ext cx="8856984" cy="2351139"/>
          </a:xfrm>
        </p:spPr>
        <p:txBody>
          <a:bodyPr>
            <a:noAutofit/>
          </a:bodyPr>
          <a:lstStyle/>
          <a:p>
            <a:r>
              <a:rPr lang="el-GR" sz="2800" dirty="0"/>
              <a:t>Η συνεδρία θα πρέπει να είναι </a:t>
            </a:r>
            <a:r>
              <a:rPr lang="el-GR" sz="2800" dirty="0" smtClean="0"/>
              <a:t>σύντομη.</a:t>
            </a:r>
            <a:endParaRPr lang="el-GR" sz="2800" dirty="0"/>
          </a:p>
          <a:p>
            <a:r>
              <a:rPr lang="el-GR" sz="2800" dirty="0"/>
              <a:t>Συμπεριλάβετε τον ασθενή στη διαδικασία </a:t>
            </a:r>
            <a:r>
              <a:rPr lang="el-GR" sz="2800" dirty="0" smtClean="0"/>
              <a:t>εκπαίδευσης.</a:t>
            </a:r>
            <a:endParaRPr lang="el-GR" sz="2800" dirty="0"/>
          </a:p>
          <a:p>
            <a:r>
              <a:rPr lang="el-GR" sz="2800" dirty="0"/>
              <a:t>Αναλύστε το κάθε βήμα και ζητήστε από τον ασθενή να το εφαρμόσει στην </a:t>
            </a:r>
            <a:r>
              <a:rPr lang="el-GR" sz="2800" dirty="0" smtClean="0"/>
              <a:t>πράξη.</a:t>
            </a:r>
            <a:endParaRPr lang="el-GR" sz="2800" dirty="0"/>
          </a:p>
          <a:p>
            <a:r>
              <a:rPr lang="el-GR" sz="2800" dirty="0"/>
              <a:t>Αναθέστε στους ασθενείς να γράψουν τα βήματα της </a:t>
            </a:r>
            <a:r>
              <a:rPr lang="el-GR" sz="2800" dirty="0" smtClean="0"/>
              <a:t>διαδικασίας.</a:t>
            </a:r>
            <a:endParaRPr lang="el-GR" sz="2800" dirty="0"/>
          </a:p>
          <a:p>
            <a:r>
              <a:rPr lang="el-GR" sz="2800" dirty="0"/>
              <a:t>Αφήστε στον ασθενή έντυπο </a:t>
            </a:r>
            <a:r>
              <a:rPr lang="el-GR" sz="2800" dirty="0" smtClean="0"/>
              <a:t>υλικό.</a:t>
            </a:r>
            <a:endParaRPr lang="el-GR" sz="2800" dirty="0"/>
          </a:p>
          <a:p>
            <a:r>
              <a:rPr lang="el-GR" sz="2800" dirty="0"/>
              <a:t>Κάθε συνεδρία αρχίζει με σύντομη ανασκόπηση των όσων έχουν διδαχθεί </a:t>
            </a:r>
            <a:r>
              <a:rPr lang="el-GR" sz="2800" dirty="0" smtClean="0"/>
              <a:t>προηγουμένως.</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3657329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95536" y="268882"/>
            <a:ext cx="8208912" cy="940966"/>
          </a:xfrm>
        </p:spPr>
        <p:txBody>
          <a:bodyPr>
            <a:noAutofit/>
          </a:bodyPr>
          <a:lstStyle/>
          <a:p>
            <a:r>
              <a:rPr lang="el-GR" altLang="el-GR" dirty="0"/>
              <a:t>Εκτίμηση </a:t>
            </a:r>
          </a:p>
        </p:txBody>
      </p:sp>
      <p:sp>
        <p:nvSpPr>
          <p:cNvPr id="9" name="Θέση περιεχομένου 8"/>
          <p:cNvSpPr>
            <a:spLocks noGrp="1"/>
          </p:cNvSpPr>
          <p:nvPr>
            <p:ph idx="1"/>
            <p:custDataLst>
              <p:tags r:id="rId3"/>
            </p:custDataLst>
          </p:nvPr>
        </p:nvSpPr>
        <p:spPr>
          <a:xfrm>
            <a:off x="179512" y="1431959"/>
            <a:ext cx="9112288" cy="2351139"/>
          </a:xfrm>
        </p:spPr>
        <p:txBody>
          <a:bodyPr>
            <a:noAutofit/>
          </a:bodyPr>
          <a:lstStyle/>
          <a:p>
            <a:r>
              <a:rPr lang="el-GR" sz="2800" dirty="0"/>
              <a:t>Απόκτηση αμφίδρομης σχέσης </a:t>
            </a:r>
            <a:r>
              <a:rPr lang="el-GR" sz="2800" dirty="0" smtClean="0"/>
              <a:t>επικοινωνίας.</a:t>
            </a:r>
            <a:endParaRPr lang="el-GR" sz="2800" dirty="0"/>
          </a:p>
          <a:p>
            <a:r>
              <a:rPr lang="el-GR" sz="2800" dirty="0"/>
              <a:t>Επίτευξη μιας δεξιότητας από την πλευρά του </a:t>
            </a:r>
            <a:r>
              <a:rPr lang="el-GR" sz="2800" dirty="0" smtClean="0"/>
              <a:t>εκπαιδευόμενου.</a:t>
            </a:r>
            <a:endParaRPr lang="el-GR" sz="2800" dirty="0"/>
          </a:p>
          <a:p>
            <a:r>
              <a:rPr lang="el-GR" sz="2800" dirty="0"/>
              <a:t>Πραγματοποίηση </a:t>
            </a:r>
            <a:r>
              <a:rPr lang="el-GR" sz="2800" dirty="0" smtClean="0"/>
              <a:t>ερωτήσεων.</a:t>
            </a:r>
            <a:endParaRPr lang="el-GR" sz="2800" dirty="0"/>
          </a:p>
          <a:p>
            <a:r>
              <a:rPr lang="el-GR" sz="2800" dirty="0"/>
              <a:t>Σε ανεπάρκεια γνώσεων επαναλαμβάνεται η </a:t>
            </a:r>
            <a:r>
              <a:rPr lang="el-GR" sz="2800" dirty="0" smtClean="0"/>
              <a:t>διδασκαλία.</a:t>
            </a:r>
            <a:endParaRPr lang="el-GR" sz="2800" dirty="0"/>
          </a:p>
          <a:p>
            <a:r>
              <a:rPr lang="el-GR" sz="2800" dirty="0"/>
              <a:t>Εκπλήρωση επιθυμητών </a:t>
            </a:r>
            <a:r>
              <a:rPr lang="el-GR" sz="2800" dirty="0" smtClean="0"/>
              <a:t>στόχων.</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1189183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95536" y="268882"/>
            <a:ext cx="8208912" cy="940966"/>
          </a:xfrm>
        </p:spPr>
        <p:txBody>
          <a:bodyPr>
            <a:noAutofit/>
          </a:bodyPr>
          <a:lstStyle/>
          <a:p>
            <a:r>
              <a:rPr lang="el-GR" altLang="el-GR" dirty="0"/>
              <a:t>Συντονισμός </a:t>
            </a:r>
            <a:r>
              <a:rPr lang="el-GR" altLang="el-GR" dirty="0" smtClean="0"/>
              <a:t>                                      με </a:t>
            </a:r>
            <a:r>
              <a:rPr lang="el-GR" altLang="el-GR" dirty="0"/>
              <a:t>το πρόγραμμα εξόδου</a:t>
            </a:r>
          </a:p>
        </p:txBody>
      </p:sp>
      <p:sp>
        <p:nvSpPr>
          <p:cNvPr id="9" name="Θέση περιεχομένου 8"/>
          <p:cNvSpPr>
            <a:spLocks noGrp="1"/>
          </p:cNvSpPr>
          <p:nvPr>
            <p:ph idx="1"/>
            <p:custDataLst>
              <p:tags r:id="rId3"/>
            </p:custDataLst>
          </p:nvPr>
        </p:nvSpPr>
        <p:spPr>
          <a:xfrm>
            <a:off x="179512" y="1431959"/>
            <a:ext cx="9112288" cy="2351139"/>
          </a:xfrm>
        </p:spPr>
        <p:txBody>
          <a:bodyPr>
            <a:noAutofit/>
          </a:bodyPr>
          <a:lstStyle/>
          <a:p>
            <a:r>
              <a:rPr lang="el-GR" sz="2800" dirty="0"/>
              <a:t>Αναγκαία η συνεργασία με τον κοινοτικό </a:t>
            </a:r>
            <a:r>
              <a:rPr lang="el-GR" sz="2800" dirty="0" smtClean="0"/>
              <a:t>νοσηλευτή.</a:t>
            </a:r>
            <a:endParaRPr lang="el-GR" sz="2800" dirty="0"/>
          </a:p>
          <a:p>
            <a:r>
              <a:rPr lang="el-GR" sz="2800" dirty="0"/>
              <a:t>Οι ανάγκες μάθησης θα πρέπει να αποτελούν αντικείμενο </a:t>
            </a:r>
            <a:r>
              <a:rPr lang="el-GR" sz="2800" dirty="0" smtClean="0"/>
              <a:t>συζήτησης.</a:t>
            </a:r>
            <a:endParaRPr lang="el-GR" sz="2800" dirty="0"/>
          </a:p>
          <a:p>
            <a:r>
              <a:rPr lang="el-GR" sz="2800" dirty="0"/>
              <a:t>Τηλεφωνική </a:t>
            </a:r>
            <a:r>
              <a:rPr lang="el-GR" sz="2800" dirty="0" smtClean="0"/>
              <a:t>επικοινωνία.</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30411021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a:bodyPr>
          <a:lstStyle/>
          <a:p>
            <a:pPr lvl="0"/>
            <a:r>
              <a:rPr lang="el-GR" sz="2800" dirty="0" smtClean="0"/>
              <a:t>..</a:t>
            </a:r>
            <a:endParaRPr lang="en-US" sz="2800" dirty="0" smtClean="0"/>
          </a:p>
          <a:p>
            <a:pPr lvl="0"/>
            <a:r>
              <a:rPr lang="el-GR" sz="2800" dirty="0" smtClean="0"/>
              <a:t>.</a:t>
            </a:r>
          </a:p>
          <a:p>
            <a:pPr lvl="0"/>
            <a:r>
              <a:rPr lang="el-GR" sz="2800" dirty="0" smtClean="0"/>
              <a:t>….</a:t>
            </a:r>
          </a:p>
          <a:p>
            <a:pPr lvl="0"/>
            <a:r>
              <a:rPr lang="el-GR" sz="2800" dirty="0" smtClean="0"/>
              <a:t>…</a:t>
            </a:r>
          </a:p>
          <a:p>
            <a:pPr lvl="0"/>
            <a:r>
              <a:rPr lang="el-GR" sz="2800" dirty="0" smtClean="0"/>
              <a:t>…   </a:t>
            </a:r>
            <a:endParaRPr lang="el-GR"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a:t>
            </a:r>
            <a:r>
              <a:rPr lang="el-GR" sz="1400" dirty="0" smtClean="0"/>
              <a:t>στη Νοσηλευτική </a:t>
            </a:r>
            <a:r>
              <a:rPr lang="el-GR" sz="1400" dirty="0"/>
              <a:t>Επιστήμη</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179512" y="1844824"/>
            <a:ext cx="8686800" cy="2588011"/>
          </a:xfrm>
        </p:spPr>
        <p:txBody>
          <a:bodyPr>
            <a:noAutofit/>
          </a:bodyPr>
          <a:lstStyle/>
          <a:p>
            <a:pPr lvl="1">
              <a:buFont typeface="Wingdings" pitchFamily="2" charset="2"/>
              <a:buChar char="§"/>
            </a:pPr>
            <a:r>
              <a:rPr lang="el-GR" sz="2400" dirty="0" smtClean="0">
                <a:hlinkClick r:id="rId8" action="ppaction://hlinksldjump"/>
              </a:rPr>
              <a:t>Στόχοι Εκπαίδευσης  </a:t>
            </a:r>
            <a:r>
              <a:rPr lang="el-GR" sz="2400" dirty="0">
                <a:hlinkClick r:id="rId8" action="ppaction://hlinksldjump"/>
              </a:rPr>
              <a:t>του Ασθενή.</a:t>
            </a:r>
            <a:endParaRPr lang="el-GR" sz="2400" dirty="0" smtClean="0">
              <a:hlinkClick r:id="rId8" action="ppaction://hlinksldjump"/>
            </a:endParaRPr>
          </a:p>
          <a:p>
            <a:pPr lvl="1">
              <a:buFont typeface="Wingdings" pitchFamily="2" charset="2"/>
              <a:buChar char="§"/>
            </a:pPr>
            <a:r>
              <a:rPr lang="el-GR" sz="2400" dirty="0">
                <a:hlinkClick r:id="rId9" action="ppaction://hlinksldjump"/>
              </a:rPr>
              <a:t>Τρόποι Εκπαίδευσης.</a:t>
            </a:r>
            <a:endParaRPr lang="el-GR" sz="2400" dirty="0" smtClean="0">
              <a:hlinkClick r:id="rId8" action="ppaction://hlinksldjump"/>
            </a:endParaRPr>
          </a:p>
          <a:p>
            <a:pPr lvl="1">
              <a:buFont typeface="Wingdings" pitchFamily="2" charset="2"/>
              <a:buChar char="§"/>
            </a:pPr>
            <a:r>
              <a:rPr lang="el-GR" sz="2400" dirty="0">
                <a:hlinkClick r:id="rId10" action="ppaction://hlinksldjump"/>
              </a:rPr>
              <a:t>Παράγοντες που επηρεάζουν </a:t>
            </a:r>
            <a:r>
              <a:rPr lang="el-GR" sz="2400" dirty="0" smtClean="0">
                <a:hlinkClick r:id="rId10" action="ppaction://hlinksldjump"/>
              </a:rPr>
              <a:t>τη μάθηση</a:t>
            </a:r>
            <a:r>
              <a:rPr lang="el-GR" sz="2400" dirty="0" smtClean="0">
                <a:hlinkClick r:id="rId11" action="ppaction://hlinksldjump"/>
              </a:rPr>
              <a:t>.</a:t>
            </a:r>
            <a:endParaRPr lang="el-GR" sz="2400" dirty="0" smtClean="0"/>
          </a:p>
          <a:p>
            <a:pPr lvl="1">
              <a:buFont typeface="Wingdings" pitchFamily="2" charset="2"/>
              <a:buChar char="§"/>
            </a:pPr>
            <a:r>
              <a:rPr lang="el-GR" altLang="el-GR" sz="2400" dirty="0">
                <a:hlinkClick r:id="rId12" action="ppaction://hlinksldjump"/>
              </a:rPr>
              <a:t>Το πρόγραμμα </a:t>
            </a:r>
            <a:r>
              <a:rPr lang="el-GR" altLang="el-GR" sz="2400" dirty="0" smtClean="0">
                <a:hlinkClick r:id="rId12" action="ppaction://hlinksldjump"/>
              </a:rPr>
              <a:t>εκπαίδευσης</a:t>
            </a:r>
            <a:r>
              <a:rPr lang="el-GR" altLang="el-GR" sz="2400" dirty="0" smtClean="0"/>
              <a:t>.</a:t>
            </a:r>
            <a:endParaRPr lang="el-GR" sz="2400" dirty="0" smtClean="0"/>
          </a:p>
          <a:p>
            <a:pPr marL="457200" lvl="1" indent="0">
              <a:buNone/>
            </a:pPr>
            <a:endParaRPr lang="fi-FI" sz="2400" dirty="0"/>
          </a:p>
          <a:p>
            <a:pPr marL="457200" lvl="1" indent="0">
              <a:buNone/>
            </a:pPr>
            <a:endParaRPr lang="el-GR" sz="2400" dirty="0" smtClean="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2708920"/>
            <a:ext cx="8229600" cy="940966"/>
          </a:xfrm>
        </p:spPr>
        <p:txBody>
          <a:bodyPr>
            <a:noAutofit/>
          </a:bodyPr>
          <a:lstStyle/>
          <a:p>
            <a:r>
              <a:rPr lang="el-GR" altLang="el-GR" dirty="0"/>
              <a:t>Η Εκπαίδευση  του Ασθενή</a:t>
            </a:r>
            <a:endParaRPr lang="en-US" sz="2800" b="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Στόχοι της Εκπαίδευσης </a:t>
            </a:r>
            <a:r>
              <a:rPr lang="en-US" altLang="el-GR" dirty="0" smtClean="0"/>
              <a:t>                       </a:t>
            </a:r>
            <a:r>
              <a:rPr lang="el-GR" altLang="el-GR" dirty="0" smtClean="0"/>
              <a:t>του </a:t>
            </a:r>
            <a:r>
              <a:rPr lang="el-GR" altLang="el-GR" dirty="0"/>
              <a:t>Ασθενή</a:t>
            </a:r>
            <a:endParaRPr lang="en-US" sz="2800" b="0" dirty="0"/>
          </a:p>
        </p:txBody>
      </p:sp>
      <p:sp>
        <p:nvSpPr>
          <p:cNvPr id="9" name="Θέση περιεχομένου 8"/>
          <p:cNvSpPr>
            <a:spLocks noGrp="1"/>
          </p:cNvSpPr>
          <p:nvPr>
            <p:ph idx="1"/>
            <p:custDataLst>
              <p:tags r:id="rId3"/>
            </p:custDataLst>
          </p:nvPr>
        </p:nvSpPr>
        <p:spPr>
          <a:xfrm>
            <a:off x="143508" y="1916832"/>
            <a:ext cx="8856984" cy="2351139"/>
          </a:xfrm>
        </p:spPr>
        <p:txBody>
          <a:bodyPr>
            <a:noAutofit/>
          </a:bodyPr>
          <a:lstStyle/>
          <a:p>
            <a:r>
              <a:rPr lang="el-GR" sz="2800" dirty="0"/>
              <a:t>Πρόληψη της </a:t>
            </a:r>
            <a:r>
              <a:rPr lang="el-GR" sz="2800" dirty="0" smtClean="0"/>
              <a:t>ασθένειας</a:t>
            </a:r>
            <a:r>
              <a:rPr lang="en-US" sz="2800" dirty="0" smtClean="0"/>
              <a:t>.</a:t>
            </a:r>
            <a:endParaRPr lang="el-GR" sz="2800" dirty="0"/>
          </a:p>
          <a:p>
            <a:r>
              <a:rPr lang="el-GR" sz="2800" dirty="0"/>
              <a:t>Προαγωγή της </a:t>
            </a:r>
            <a:r>
              <a:rPr lang="el-GR" sz="2800" dirty="0" smtClean="0"/>
              <a:t>υγείας</a:t>
            </a:r>
            <a:r>
              <a:rPr lang="en-US" sz="2800" dirty="0" smtClean="0"/>
              <a:t>.</a:t>
            </a:r>
            <a:endParaRPr lang="el-GR" sz="2800" dirty="0"/>
          </a:p>
          <a:p>
            <a:r>
              <a:rPr lang="el-GR" sz="2800" dirty="0"/>
              <a:t>Προαγωγή γνώσεων που αφορούν την ασθένεια, τη διατροφή, τις φαρμακευτικές αγωγές, τις θεραπείες και την ατομική </a:t>
            </a:r>
            <a:r>
              <a:rPr lang="el-GR" sz="2800" dirty="0" smtClean="0"/>
              <a:t>φροντίδα</a:t>
            </a:r>
            <a:r>
              <a:rPr lang="en-US" sz="2800" dirty="0" smtClean="0"/>
              <a:t>.</a:t>
            </a:r>
            <a:endParaRPr lang="el-GR" sz="2800" dirty="0"/>
          </a:p>
          <a:p>
            <a:r>
              <a:rPr lang="el-GR" sz="2800" dirty="0"/>
              <a:t>Προαγωγή υγιών </a:t>
            </a:r>
            <a:r>
              <a:rPr lang="el-GR" sz="2800" dirty="0" smtClean="0"/>
              <a:t>συμπεριφορών</a:t>
            </a:r>
            <a:r>
              <a:rPr lang="en-US" sz="2800" dirty="0" smtClean="0"/>
              <a:t>.</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666828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Συνθήκες Εκπαίδευσης </a:t>
            </a:r>
            <a:r>
              <a:rPr lang="en-US" altLang="el-GR" dirty="0" smtClean="0"/>
              <a:t>                       </a:t>
            </a:r>
            <a:r>
              <a:rPr lang="el-GR" altLang="el-GR" dirty="0" smtClean="0"/>
              <a:t>του </a:t>
            </a:r>
            <a:r>
              <a:rPr lang="el-GR" altLang="el-GR" dirty="0"/>
              <a:t>Ασθενή</a:t>
            </a:r>
            <a:endParaRPr lang="en-US" sz="2800" b="0" dirty="0"/>
          </a:p>
        </p:txBody>
      </p:sp>
      <p:sp>
        <p:nvSpPr>
          <p:cNvPr id="9" name="Θέση περιεχομένου 8"/>
          <p:cNvSpPr>
            <a:spLocks noGrp="1"/>
          </p:cNvSpPr>
          <p:nvPr>
            <p:ph idx="1"/>
            <p:custDataLst>
              <p:tags r:id="rId3"/>
            </p:custDataLst>
          </p:nvPr>
        </p:nvSpPr>
        <p:spPr>
          <a:xfrm>
            <a:off x="143508" y="1556792"/>
            <a:ext cx="8856984" cy="2351139"/>
          </a:xfrm>
        </p:spPr>
        <p:txBody>
          <a:bodyPr>
            <a:noAutofit/>
          </a:bodyPr>
          <a:lstStyle/>
          <a:p>
            <a:r>
              <a:rPr lang="el-GR" sz="2800" dirty="0"/>
              <a:t>Οι χρονικά  σύντομες παραμονές στο νοσοκομείο καθιστούν την εκπαίδευση του ασθενή υψηλή προτεραιότητα. </a:t>
            </a:r>
            <a:endParaRPr lang="el-GR" sz="2800" dirty="0" smtClean="0"/>
          </a:p>
          <a:p>
            <a:r>
              <a:rPr lang="el-GR" sz="2800" dirty="0"/>
              <a:t>Πριν από την έξοδο του ασθενή από το νοσοκομείο πρέπει να του διδάσκεται πώς να φροντίζει τον εαυτό του στο σπίτι</a:t>
            </a:r>
            <a:r>
              <a:rPr lang="el-GR" sz="2800" dirty="0" smtClean="0"/>
              <a:t>.</a:t>
            </a:r>
            <a:endParaRPr lang="el-GR" sz="2800" dirty="0"/>
          </a:p>
          <a:p>
            <a:r>
              <a:rPr lang="el-GR" sz="2800" dirty="0"/>
              <a:t>Είναι απαραίτητη η συνεργασία μεταξύ των επαγγελματιών υγείας – του ασθενή- της οικογένειάς του και του κοινοτικού </a:t>
            </a:r>
            <a:r>
              <a:rPr lang="el-GR" sz="2800" dirty="0" smtClean="0"/>
              <a:t>νοσηλευτή.</a:t>
            </a:r>
            <a:endParaRPr lang="el-GR" sz="2800" dirty="0"/>
          </a:p>
          <a:p>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29094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Το πρόγραμμα εξόδου πρέπει να περιλαμβάνει</a:t>
            </a:r>
            <a:endParaRPr lang="en-US" sz="2800" b="0" dirty="0"/>
          </a:p>
        </p:txBody>
      </p:sp>
      <p:sp>
        <p:nvSpPr>
          <p:cNvPr id="9" name="Θέση περιεχομένου 8"/>
          <p:cNvSpPr>
            <a:spLocks noGrp="1"/>
          </p:cNvSpPr>
          <p:nvPr>
            <p:ph idx="1"/>
            <p:custDataLst>
              <p:tags r:id="rId3"/>
            </p:custDataLst>
          </p:nvPr>
        </p:nvSpPr>
        <p:spPr>
          <a:xfrm>
            <a:off x="143508" y="1556792"/>
            <a:ext cx="8856984" cy="2351139"/>
          </a:xfrm>
        </p:spPr>
        <p:txBody>
          <a:bodyPr>
            <a:noAutofit/>
          </a:bodyPr>
          <a:lstStyle/>
          <a:p>
            <a:r>
              <a:rPr lang="el-GR" sz="2800" dirty="0"/>
              <a:t>Αξιολόγηση των ειδικών αναγκών που μπορεί να έχει ο ασθενής επιστρέφοντας στο </a:t>
            </a:r>
            <a:r>
              <a:rPr lang="el-GR" sz="2800" dirty="0" smtClean="0"/>
              <a:t>σπίτι.</a:t>
            </a:r>
            <a:endParaRPr lang="el-GR" sz="2800" dirty="0"/>
          </a:p>
          <a:p>
            <a:r>
              <a:rPr lang="el-GR" sz="2800" dirty="0"/>
              <a:t>Συνοπτικές και εστιασμένες ευκαιρίες μάθησης </a:t>
            </a:r>
            <a:r>
              <a:rPr lang="el-GR" sz="2800" dirty="0" smtClean="0"/>
              <a:t>.</a:t>
            </a:r>
            <a:endParaRPr lang="el-GR" sz="2800" dirty="0"/>
          </a:p>
          <a:p>
            <a:r>
              <a:rPr lang="el-GR" sz="2800" dirty="0"/>
              <a:t>Προετοιμασία για την ατομική </a:t>
            </a:r>
            <a:r>
              <a:rPr lang="el-GR" sz="2800" dirty="0" smtClean="0"/>
              <a:t>φροντίδα.</a:t>
            </a:r>
            <a:endParaRPr lang="el-GR" sz="2800" dirty="0"/>
          </a:p>
          <a:p>
            <a:r>
              <a:rPr lang="el-GR" sz="2800" dirty="0"/>
              <a:t>Εφαρμογή στην πράξη μέρους των πληροφοριών που έχουν </a:t>
            </a:r>
            <a:r>
              <a:rPr lang="el-GR" sz="2800" dirty="0" smtClean="0"/>
              <a:t>δοθεί.</a:t>
            </a:r>
            <a:endParaRPr lang="el-GR" sz="28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57200" y="5915576"/>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41050502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2/4/2015 6:19:47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C361075-2683-4DAE-B1BD-DD3D82B69338}">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3521</TotalTime>
  <Words>1129</Words>
  <Application>Microsoft Office PowerPoint</Application>
  <PresentationFormat>Προβολή στην οθόνη (4:3)</PresentationFormat>
  <Paragraphs>228</Paragraphs>
  <Slides>30</Slides>
  <Notes>30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30</vt:i4>
      </vt:variant>
    </vt:vector>
  </HeadingPairs>
  <TitlesOfParts>
    <vt:vector size="34" baseType="lpstr">
      <vt:lpstr>Arial</vt:lpstr>
      <vt:lpstr>Calibri</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Η Εκπαίδευση  του Ασθενή</vt:lpstr>
      <vt:lpstr>Στόχοι της Εκπαίδευσης                        του Ασθενή</vt:lpstr>
      <vt:lpstr>Συνθήκες Εκπαίδευσης                        του Ασθενή</vt:lpstr>
      <vt:lpstr>Το πρόγραμμα εξόδου πρέπει να περιλαμβάνει</vt:lpstr>
      <vt:lpstr>Τρόποι Εκπαίδευσης</vt:lpstr>
      <vt:lpstr>Ποικιλία εκπαιδευτικών μεθόδων</vt:lpstr>
      <vt:lpstr>Πεδία μάθησης</vt:lpstr>
      <vt:lpstr>Γνωστικό Πεδίο</vt:lpstr>
      <vt:lpstr>Συναισθηματικό Πεδίο </vt:lpstr>
      <vt:lpstr>Ψυχοκινητικό Πεδίο </vt:lpstr>
      <vt:lpstr>Αξιολόγηση των αναγκών μάθησης</vt:lpstr>
      <vt:lpstr>Διδασκαλία</vt:lpstr>
      <vt:lpstr>Παράγοντες που επηρεάζουν τη μάθηση</vt:lpstr>
      <vt:lpstr>Αυτοπεποίθηση και Ικανότητες</vt:lpstr>
      <vt:lpstr>Εκπαίδευση Παιδιών</vt:lpstr>
      <vt:lpstr>Κατά την εκπαίδευση ενηλίκων πρέπει να λαμβάνονται υπόψη:</vt:lpstr>
      <vt:lpstr>Ετοιμότητα για μάθηση</vt:lpstr>
      <vt:lpstr>Το πρόγραμμα εκπαίδευσης περιλαμβάνει:</vt:lpstr>
      <vt:lpstr>Πηγές Εκπαίδευσης</vt:lpstr>
      <vt:lpstr>Εφαρμόζοντας το πρόγραμμα εκπαίδευσης (α)</vt:lpstr>
      <vt:lpstr>Εφαρμόζοντας το πρόγραμμα εκπαίδευσης (β)</vt:lpstr>
      <vt:lpstr>Εκτίμηση </vt:lpstr>
      <vt:lpstr>Συντονισμός                                       με το πρόγραμμα εξόδου</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                     Νοσηλευτική Επιστήμη</dc:title>
  <cp:lastModifiedBy>Tilemahos Stilianos</cp:lastModifiedBy>
  <cp:revision>3</cp:revision>
  <dcterms:created xsi:type="dcterms:W3CDTF">2014-04-07T11:24:35Z</dcterms:created>
  <dcterms:modified xsi:type="dcterms:W3CDTF">2015-04-22T15:19:49Z</dcterms:modified>
</cp:coreProperties>
</file>