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</p:sldMasterIdLst>
  <p:notesMasterIdLst>
    <p:notesMasterId r:id="rId61"/>
  </p:notesMasterIdLst>
  <p:handoutMasterIdLst>
    <p:handoutMasterId r:id="rId62"/>
  </p:handoutMasterIdLst>
  <p:sldIdLst>
    <p:sldId id="399" r:id="rId2"/>
    <p:sldId id="363" r:id="rId3"/>
    <p:sldId id="257" r:id="rId4"/>
    <p:sldId id="337" r:id="rId5"/>
    <p:sldId id="258" r:id="rId6"/>
    <p:sldId id="270" r:id="rId7"/>
    <p:sldId id="259" r:id="rId8"/>
    <p:sldId id="300" r:id="rId9"/>
    <p:sldId id="263" r:id="rId10"/>
    <p:sldId id="269" r:id="rId11"/>
    <p:sldId id="367" r:id="rId12"/>
    <p:sldId id="368" r:id="rId13"/>
    <p:sldId id="369" r:id="rId14"/>
    <p:sldId id="370" r:id="rId15"/>
    <p:sldId id="264" r:id="rId16"/>
    <p:sldId id="312" r:id="rId17"/>
    <p:sldId id="344" r:id="rId18"/>
    <p:sldId id="314" r:id="rId19"/>
    <p:sldId id="334" r:id="rId20"/>
    <p:sldId id="302" r:id="rId21"/>
    <p:sldId id="313" r:id="rId22"/>
    <p:sldId id="379" r:id="rId23"/>
    <p:sldId id="364" r:id="rId24"/>
    <p:sldId id="261" r:id="rId25"/>
    <p:sldId id="260" r:id="rId26"/>
    <p:sldId id="345" r:id="rId27"/>
    <p:sldId id="365" r:id="rId28"/>
    <p:sldId id="301" r:id="rId29"/>
    <p:sldId id="381" r:id="rId30"/>
    <p:sldId id="382" r:id="rId31"/>
    <p:sldId id="309" r:id="rId32"/>
    <p:sldId id="391" r:id="rId33"/>
    <p:sldId id="380" r:id="rId34"/>
    <p:sldId id="306" r:id="rId35"/>
    <p:sldId id="338" r:id="rId36"/>
    <p:sldId id="385" r:id="rId37"/>
    <p:sldId id="343" r:id="rId38"/>
    <p:sldId id="341" r:id="rId39"/>
    <p:sldId id="375" r:id="rId40"/>
    <p:sldId id="376" r:id="rId41"/>
    <p:sldId id="377" r:id="rId42"/>
    <p:sldId id="378" r:id="rId43"/>
    <p:sldId id="386" r:id="rId44"/>
    <p:sldId id="347" r:id="rId45"/>
    <p:sldId id="315" r:id="rId46"/>
    <p:sldId id="318" r:id="rId47"/>
    <p:sldId id="383" r:id="rId48"/>
    <p:sldId id="384" r:id="rId49"/>
    <p:sldId id="340" r:id="rId50"/>
    <p:sldId id="316" r:id="rId51"/>
    <p:sldId id="389" r:id="rId52"/>
    <p:sldId id="342" r:id="rId53"/>
    <p:sldId id="373" r:id="rId54"/>
    <p:sldId id="374" r:id="rId55"/>
    <p:sldId id="400" r:id="rId56"/>
    <p:sldId id="401" r:id="rId57"/>
    <p:sldId id="402" r:id="rId58"/>
    <p:sldId id="396" r:id="rId59"/>
    <p:sldId id="397" r:id="rId60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18" autoAdjust="0"/>
    <p:restoredTop sz="94660"/>
  </p:normalViewPr>
  <p:slideViewPr>
    <p:cSldViewPr>
      <p:cViewPr varScale="1">
        <p:scale>
          <a:sx n="106" d="100"/>
          <a:sy n="106" d="100"/>
        </p:scale>
        <p:origin x="2022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2145C7-C289-494D-A291-E1651316CD0B}" type="datetimeFigureOut">
              <a:rPr lang="en-US" altLang="el-GR"/>
              <a:pPr/>
              <a:t>6/9/2015</a:t>
            </a:fld>
            <a:endParaRPr lang="en-US" alt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5061E1-C7FF-47C2-96E9-70DBA7B4371B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6012443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60FDAE-F877-499D-AF66-7D2ECEE92703}" type="datetimeFigureOut">
              <a:rPr lang="en-US" altLang="el-GR"/>
              <a:pPr/>
              <a:t>6/9/2015</a:t>
            </a:fld>
            <a:endParaRPr lang="en-US" alt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1CE215-E91B-418E-A9E5-6B199C7B5873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38848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>
              <a:solidFill>
                <a:srgbClr val="FF0000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536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0D3FCFC-C225-6C42-80C4-E285C5D498D1}" type="slidenum">
              <a:rPr lang="el-GR" sz="1200"/>
              <a:pPr/>
              <a:t>1</a:t>
            </a:fld>
            <a:endParaRPr lang="el-GR" sz="1200"/>
          </a:p>
        </p:txBody>
      </p:sp>
    </p:spTree>
    <p:extLst>
      <p:ext uri="{BB962C8B-B14F-4D97-AF65-F5344CB8AC3E}">
        <p14:creationId xmlns:p14="http://schemas.microsoft.com/office/powerpoint/2010/main" val="1617061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CE215-E91B-418E-A9E5-6B199C7B5873}" type="slidenum">
              <a:rPr lang="en-US" altLang="el-GR" smtClean="0"/>
              <a:pPr/>
              <a:t>2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7776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687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1142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072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D2D5112-B1F8-467F-92B6-A7201DEB3CC8}" type="slidenum">
              <a:rPr lang="el-GR" altLang="el-GR" sz="1200"/>
              <a:pPr/>
              <a:t>58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2846893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F876DDE-7C59-4EF3-875F-7FD1CD58AEEA}" type="slidenum">
              <a:rPr lang="el-GR" altLang="el-GR" sz="1200"/>
              <a:pPr/>
              <a:t>59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49389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3852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7665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87678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81495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68662C-A850-48B9-8A51-ECE43DA9917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146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73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464369"/>
            <a:ext cx="792088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b="0" dirty="0" smtClean="0">
                <a:latin typeface="+mn-lt"/>
              </a:rPr>
              <a:t>Ενότητα</a:t>
            </a:r>
            <a:r>
              <a:rPr lang="el-GR" sz="1200" b="0" baseline="0" dirty="0" smtClean="0">
                <a:latin typeface="+mn-lt"/>
              </a:rPr>
              <a:t> </a:t>
            </a:r>
            <a:r>
              <a:rPr lang="el-GR" sz="1200" b="0" baseline="0" dirty="0" smtClean="0">
                <a:latin typeface="+mn-lt"/>
              </a:rPr>
              <a:t>3.4: Λίπη - Αθηρωμάτωση</a:t>
            </a:r>
            <a:endParaRPr lang="el-GR" sz="1200" b="0" baseline="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4064" y="6464369"/>
            <a:ext cx="65841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0" dirty="0" smtClean="0">
                <a:latin typeface="+mn-lt"/>
              </a:rPr>
              <a:t>-</a:t>
            </a:r>
            <a:fld id="{B55FABF0-E590-41F8-8765-B40ADFCD345B}" type="slidenum">
              <a:rPr lang="el-GR" sz="1200" b="0" smtClean="0">
                <a:latin typeface="+mn-lt"/>
              </a:rPr>
              <a:pPr algn="ctr"/>
              <a:t>‹#›</a:t>
            </a:fld>
            <a:r>
              <a:rPr lang="el-GR" sz="1200" b="0" dirty="0" smtClean="0">
                <a:latin typeface="+mn-lt"/>
              </a:rPr>
              <a:t>-</a:t>
            </a:r>
            <a:endParaRPr lang="el-GR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026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2193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680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9187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7579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49110126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5665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0981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των στυλ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B0F74CF-3B70-4AA3-8652-31506A72FF00}" type="slidenum">
              <a:rPr lang="el-GR" altLang="el-GR" smtClean="0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0149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next.eu" TargetMode="External"/><Relationship Id="rId7" Type="http://schemas.openxmlformats.org/officeDocument/2006/relationships/hyperlink" Target="http://www.omegadefend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ufic.org" TargetMode="External"/><Relationship Id="rId5" Type="http://schemas.openxmlformats.org/officeDocument/2006/relationships/hyperlink" Target="http://www.realmagick.com" TargetMode="External"/><Relationship Id="rId4" Type="http://schemas.openxmlformats.org/officeDocument/2006/relationships/hyperlink" Target="http://www.medibid.com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mibahagia.m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althxchange.com.sg" TargetMode="External"/><Relationship Id="rId5" Type="http://schemas.openxmlformats.org/officeDocument/2006/relationships/hyperlink" Target="http://www.omegadefend.com" TargetMode="External"/><Relationship Id="rId4" Type="http://schemas.openxmlformats.org/officeDocument/2006/relationships/hyperlink" Target="http://www.examiner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Τίτλος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1079500"/>
          </a:xfrm>
        </p:spPr>
        <p:txBody>
          <a:bodyPr/>
          <a:lstStyle/>
          <a:p>
            <a:r>
              <a:rPr lang="el-GR" sz="5400" b="1" dirty="0">
                <a:solidFill>
                  <a:srgbClr val="5075BC"/>
                </a:solidFill>
              </a:rPr>
              <a:t>Αγωγή υγείας</a:t>
            </a:r>
            <a:endParaRPr lang="el-GR" sz="5400" dirty="0">
              <a:latin typeface="Calibri Light" charset="0"/>
              <a:ea typeface="MS PGothic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98475" y="2852738"/>
            <a:ext cx="8321675" cy="35290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2800" b="1" dirty="0" smtClean="0">
                <a:latin typeface="+mj-lt"/>
                <a:ea typeface="+mj-ea"/>
                <a:cs typeface="+mj-cs"/>
              </a:rPr>
              <a:t>Ενότητα </a:t>
            </a:r>
            <a:r>
              <a:rPr lang="el-GR" sz="2800" b="1" dirty="0" smtClean="0">
                <a:latin typeface="+mj-lt"/>
                <a:ea typeface="+mj-ea"/>
                <a:cs typeface="+mj-cs"/>
              </a:rPr>
              <a:t>3.4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 </a:t>
            </a:r>
            <a:endParaRPr lang="el-GR" sz="2800" b="1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l-GR" sz="4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Λίπη - Αθηρωμάτωση</a:t>
            </a:r>
            <a:endParaRPr lang="el-GR" sz="40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l-GR" sz="4400" dirty="0" smtClean="0"/>
          </a:p>
          <a:p>
            <a:pPr>
              <a:defRPr/>
            </a:pPr>
            <a:r>
              <a:rPr lang="el-GR" sz="2400" dirty="0" smtClean="0"/>
              <a:t>Ιουλία Νησιώτου, Καραγιάννη Αντωνία-Δήμητρα</a:t>
            </a:r>
          </a:p>
          <a:p>
            <a:pPr>
              <a:defRPr/>
            </a:pPr>
            <a:r>
              <a:rPr lang="el-GR" sz="2400" dirty="0" smtClean="0"/>
              <a:t>Σχολή Ανθρωπιστικών και Κοινωνικών Επιστημών  </a:t>
            </a:r>
          </a:p>
          <a:p>
            <a:pPr>
              <a:defRPr/>
            </a:pPr>
            <a:r>
              <a:rPr lang="el-GR" sz="2400" dirty="0" smtClean="0"/>
              <a:t>Παιδαγωγικό Τμήμα Ειδικής Αγωγής</a:t>
            </a:r>
            <a:endParaRPr lang="en-US" sz="2400" dirty="0" smtClean="0"/>
          </a:p>
          <a:p>
            <a:pPr>
              <a:defRPr/>
            </a:pPr>
            <a:endParaRPr lang="el-GR" sz="2800" dirty="0" smtClean="0"/>
          </a:p>
        </p:txBody>
      </p:sp>
      <p:pic>
        <p:nvPicPr>
          <p:cNvPr id="14339" name="Logo" descr="Λογότυπο ΠΘ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476250"/>
            <a:ext cx="42481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93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Λιπαρά οξέα </a:t>
            </a:r>
            <a:r>
              <a:rPr lang="el-GR" altLang="el-GR" dirty="0" smtClean="0"/>
              <a:t>2/7</a:t>
            </a:r>
            <a:endParaRPr lang="el-GR" altLang="el-GR" dirty="0" smtClean="0"/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81201"/>
            <a:ext cx="7010400" cy="31242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Κορεσμένα </a:t>
            </a:r>
            <a:r>
              <a:rPr lang="el-GR" altLang="el-GR" dirty="0" smtClean="0"/>
              <a:t>(π.χ. βουτυρικό)</a:t>
            </a:r>
          </a:p>
          <a:p>
            <a:pPr eaLnBrk="1" hangingPunct="1"/>
            <a:r>
              <a:rPr lang="el-GR" altLang="el-GR" dirty="0" smtClean="0"/>
              <a:t>Ακόρεστα</a:t>
            </a:r>
            <a:r>
              <a:rPr lang="el-GR" altLang="el-GR" dirty="0" smtClean="0"/>
              <a:t>, ανάλογα με τη θέση του πρώτου διπλού δεσμού διακρίνονται σε ω-9 ή η-9, ω-6 ή η-6 και ω-3 ή η-3. </a:t>
            </a:r>
            <a:r>
              <a:rPr lang="el-GR" altLang="el-GR" dirty="0" err="1" smtClean="0"/>
              <a:t>μονοακόρεστα</a:t>
            </a:r>
            <a:r>
              <a:rPr lang="en-US" altLang="el-GR" dirty="0" smtClean="0"/>
              <a:t>,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πολυακόρεστα</a:t>
            </a:r>
            <a:r>
              <a:rPr lang="el-GR" altLang="el-GR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Types-of-Fatty-Acid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64770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186906" y="5943600"/>
            <a:ext cx="3608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Σχήμα 2: Διαχωρισμός λιπαρών οξέων</a:t>
            </a:r>
            <a:endParaRPr lang="en-US" altLang="el-GR" sz="1600" dirty="0"/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l-GR" altLang="el-GR" dirty="0"/>
              <a:t>Λιπαρά οξέα </a:t>
            </a:r>
            <a:r>
              <a:rPr lang="el-GR" altLang="el-GR" dirty="0" smtClean="0"/>
              <a:t>3/7</a:t>
            </a:r>
            <a:endParaRPr lang="en-US" altLang="el-GR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Λιπαρά οξέα </a:t>
            </a:r>
            <a:r>
              <a:rPr lang="el-GR" altLang="el-GR" dirty="0" smtClean="0"/>
              <a:t>4/7</a:t>
            </a:r>
            <a:endParaRPr lang="en-US" altLang="el-GR" dirty="0" smtClean="0"/>
          </a:p>
        </p:txBody>
      </p:sp>
      <p:pic>
        <p:nvPicPr>
          <p:cNvPr id="32770" name="4 - Εικόνα" descr="fatty_acids_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2542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3141418" y="5977006"/>
            <a:ext cx="3019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3: Τύποι λιπαρών οξέων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fatty-acid-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985903" cy="413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Λιπαρά οξέα </a:t>
            </a:r>
            <a:r>
              <a:rPr lang="el-GR" altLang="el-GR" dirty="0" smtClean="0"/>
              <a:t>5/7</a:t>
            </a:r>
            <a:endParaRPr lang="en-US" altLang="el-GR" dirty="0" smtClean="0"/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2971800" y="5867400"/>
            <a:ext cx="3516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4: Κορεσμένα – ακόρεστα </a:t>
            </a:r>
            <a:r>
              <a:rPr lang="el-GR" altLang="el-GR" sz="1600" dirty="0" err="1"/>
              <a:t>λ.ο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 dirty="0"/>
              <a:t>Λιπαρά οξέα </a:t>
            </a:r>
            <a:r>
              <a:rPr lang="el-GR" altLang="el-GR" sz="3200" dirty="0" smtClean="0"/>
              <a:t>6/7</a:t>
            </a:r>
            <a:endParaRPr lang="en-US" altLang="el-GR" sz="3200" dirty="0" smtClean="0"/>
          </a:p>
        </p:txBody>
      </p:sp>
      <p:pic>
        <p:nvPicPr>
          <p:cNvPr id="34818" name="2 - Εικόνα" descr="tromaktiko115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162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3200400" y="5791200"/>
            <a:ext cx="2300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Πίνακας 1: Λιπαρά </a:t>
            </a:r>
            <a:r>
              <a:rPr lang="el-GR" altLang="el-GR" sz="1600" dirty="0" smtClean="0"/>
              <a:t>οξέα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l-GR" altLang="el-GR" dirty="0"/>
              <a:t>Λιπαρά οξέα </a:t>
            </a:r>
            <a:r>
              <a:rPr lang="el-GR" altLang="el-GR" dirty="0" smtClean="0"/>
              <a:t>7/7</a:t>
            </a:r>
            <a:endParaRPr lang="en-US" altLang="el-GR" dirty="0" smtClean="0"/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400" dirty="0" smtClean="0"/>
              <a:t>Τα </a:t>
            </a:r>
            <a:r>
              <a:rPr lang="el-GR" altLang="el-GR" sz="2400" dirty="0" smtClean="0"/>
              <a:t>μικρότερα (σε άλυσο) και τα  ακόρεστα λιπαρά οξέα δίνουν λίπη σε υγρή μορφή (έλαια) ενώ τα μακράς αλύσου κορεσμένα λιπαρά οξέα δίνουν λίπη σε στερεά μορφή (λίπος κρέατος). </a:t>
            </a:r>
            <a:endParaRPr lang="en-US" altLang="el-GR" sz="2400" dirty="0" smtClean="0"/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smtClean="0"/>
              <a:t>Το μεγαλύτερο ποσοστό λιπαρών οξέων των κοινών ελαίων είναι το </a:t>
            </a:r>
            <a:r>
              <a:rPr lang="el-GR" altLang="el-GR" sz="2400" dirty="0" err="1" smtClean="0"/>
              <a:t>λινολεϊκό</a:t>
            </a:r>
            <a:r>
              <a:rPr lang="el-GR" altLang="el-GR" sz="2400" dirty="0" smtClean="0"/>
              <a:t> και το </a:t>
            </a:r>
            <a:r>
              <a:rPr lang="el-GR" altLang="el-GR" sz="2400" dirty="0" err="1" smtClean="0"/>
              <a:t>ολεϊκό</a:t>
            </a:r>
            <a:r>
              <a:rPr lang="el-GR" altLang="el-GR" sz="2400" dirty="0" smtClean="0"/>
              <a:t> οξύ. Τα συχνότερα λιπαρά οξέα στα ζωικά λίπη είναι το </a:t>
            </a:r>
            <a:r>
              <a:rPr lang="el-GR" altLang="el-GR" sz="2400" dirty="0" err="1" smtClean="0"/>
              <a:t>παλμιτικό</a:t>
            </a:r>
            <a:r>
              <a:rPr lang="el-GR" altLang="el-GR" sz="2400" dirty="0" smtClean="0"/>
              <a:t> και το </a:t>
            </a:r>
            <a:r>
              <a:rPr lang="el-GR" altLang="el-GR" sz="2400" dirty="0" err="1" smtClean="0"/>
              <a:t>στεαρικό</a:t>
            </a:r>
            <a:r>
              <a:rPr lang="el-GR" altLang="el-GR" sz="2400" dirty="0" smtClean="0"/>
              <a:t> οξύ.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smtClean="0"/>
              <a:t>Τα </a:t>
            </a:r>
            <a:r>
              <a:rPr lang="el-GR" altLang="el-GR" sz="2400" dirty="0" err="1" smtClean="0"/>
              <a:t>πολυακόρεστα</a:t>
            </a:r>
            <a:r>
              <a:rPr lang="el-GR" altLang="el-GR" sz="2400" dirty="0" smtClean="0"/>
              <a:t> λιπαρά οξέα </a:t>
            </a:r>
            <a:r>
              <a:rPr lang="el-GR" altLang="el-GR" sz="2400" dirty="0" err="1" smtClean="0"/>
              <a:t>λινολεϊκό</a:t>
            </a:r>
            <a:r>
              <a:rPr lang="el-GR" altLang="el-GR" sz="2400" dirty="0" smtClean="0"/>
              <a:t> και </a:t>
            </a:r>
            <a:r>
              <a:rPr lang="el-GR" altLang="el-GR" sz="2400" dirty="0" err="1" smtClean="0"/>
              <a:t>αραχιδονικό</a:t>
            </a:r>
            <a:r>
              <a:rPr lang="el-GR" altLang="el-GR" sz="2400" dirty="0" smtClean="0"/>
              <a:t> ονομάζονται απαραίτητα λιπαρά οξέα, γιατί δεν τα συνθέτει ο οργανισμός. Οι απαιτήσεις ενός ενήλικα σε απαραίτητα λιπαρά οξέα υπολογίζονται σε 7.5</a:t>
            </a:r>
            <a:r>
              <a:rPr lang="en-US" altLang="el-GR" sz="2400" dirty="0" smtClean="0"/>
              <a:t>g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λινολεϊκού</a:t>
            </a:r>
            <a:r>
              <a:rPr lang="el-GR" altLang="el-GR" sz="2400" dirty="0" smtClean="0"/>
              <a:t> οξέος την ημέρα.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fats-fatty-ac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6118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3476512" y="5791200"/>
            <a:ext cx="2030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/>
              <a:t>Εικόνα 5: Λίπη &amp; λ.ο </a:t>
            </a:r>
            <a:endParaRPr lang="en-US" altLang="el-GR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irc_mi" descr="monounsaturated-fatty-acid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06" y="302492"/>
            <a:ext cx="5458587" cy="1197547"/>
          </a:xfrm>
        </p:spPr>
      </p:pic>
      <p:pic>
        <p:nvPicPr>
          <p:cNvPr id="3789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06" y="1815562"/>
            <a:ext cx="5458587" cy="4095238"/>
          </a:xfrm>
        </p:spPr>
      </p:pic>
      <p:sp>
        <p:nvSpPr>
          <p:cNvPr id="37892" name="TextBox 2"/>
          <p:cNvSpPr txBox="1">
            <a:spLocks noChangeArrowheads="1"/>
          </p:cNvSpPr>
          <p:nvPr/>
        </p:nvSpPr>
        <p:spPr bwMode="auto">
          <a:xfrm>
            <a:off x="2590800" y="6057254"/>
            <a:ext cx="4089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6: Ελιά &amp; χημικός τύπος </a:t>
            </a:r>
            <a:r>
              <a:rPr lang="el-GR" altLang="el-GR" sz="1600" dirty="0" smtClean="0"/>
              <a:t>ελαιόλαδου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fatty-ac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91736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6211888"/>
            <a:ext cx="207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l-GR" altLang="el-GR" sz="1800" i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l-GR" sz="1800">
              <a:cs typeface="Arial" panose="020B0604020202020204" pitchFamily="34" charset="0"/>
            </a:endParaRPr>
          </a:p>
        </p:txBody>
      </p: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3276600" y="6042819"/>
            <a:ext cx="2454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7: Οικογένειες </a:t>
            </a:r>
            <a:r>
              <a:rPr lang="el-GR" altLang="el-GR" sz="1600" dirty="0" err="1"/>
              <a:t>λ.ο</a:t>
            </a:r>
            <a:r>
              <a:rPr lang="el-GR" altLang="el-GR" sz="1600" dirty="0"/>
              <a:t> </a:t>
            </a:r>
            <a:endParaRPr lang="en-US" altLang="el-GR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599"/>
            <a:ext cx="8229600" cy="620713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 ΩΜΕΓΑ 3 &amp; ΩΜΕΓΑ </a:t>
            </a:r>
            <a:r>
              <a:rPr lang="el-GR" altLang="el-GR" dirty="0" smtClean="0"/>
              <a:t>6</a:t>
            </a:r>
            <a:endParaRPr lang="el-GR" altLang="el-GR" dirty="0" smtClean="0"/>
          </a:p>
        </p:txBody>
      </p:sp>
      <p:pic>
        <p:nvPicPr>
          <p:cNvPr id="39940" name="Picture 5" descr="Omega fatty acids 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943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3713956" y="6073571"/>
            <a:ext cx="1868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8: Ω3 &amp; Ω6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Λίπη</a:t>
            </a:r>
            <a:r>
              <a:rPr lang="en-US" altLang="el-GR" dirty="0" smtClean="0"/>
              <a:t> </a:t>
            </a:r>
            <a:r>
              <a:rPr lang="el-GR" altLang="el-GR" dirty="0" smtClean="0"/>
              <a:t> </a:t>
            </a:r>
            <a:r>
              <a:rPr lang="en-US" altLang="el-GR" dirty="0" smtClean="0"/>
              <a:t>1/</a:t>
            </a:r>
            <a:r>
              <a:rPr lang="el-GR" altLang="el-GR" dirty="0" smtClean="0"/>
              <a:t>4</a:t>
            </a:r>
            <a:endParaRPr lang="el-GR" altLang="el-GR" dirty="0" smtClean="0"/>
          </a:p>
        </p:txBody>
      </p:sp>
      <p:sp>
        <p:nvSpPr>
          <p:cNvPr id="22530" name="4 - Θέση περιεχομένου"/>
          <p:cNvSpPr>
            <a:spLocks noGrp="1"/>
          </p:cNvSpPr>
          <p:nvPr>
            <p:ph idx="1"/>
          </p:nvPr>
        </p:nvSpPr>
        <p:spPr>
          <a:xfrm>
            <a:off x="304800" y="1295400"/>
            <a:ext cx="3783594" cy="4449763"/>
          </a:xfrm>
        </p:spPr>
        <p:txBody>
          <a:bodyPr/>
          <a:lstStyle/>
          <a:p>
            <a:pPr eaLnBrk="1" hangingPunct="1"/>
            <a:r>
              <a:rPr lang="el-GR" altLang="el-GR" sz="3000" dirty="0" smtClean="0"/>
              <a:t>Ετερογενείς ενώσεις</a:t>
            </a:r>
          </a:p>
          <a:p>
            <a:pPr eaLnBrk="1" hangingPunct="1"/>
            <a:r>
              <a:rPr lang="el-GR" altLang="el-GR" sz="3000" dirty="0" smtClean="0"/>
              <a:t>Αδιάλυτες στο νερό</a:t>
            </a:r>
          </a:p>
          <a:p>
            <a:pPr eaLnBrk="1" hangingPunct="1"/>
            <a:r>
              <a:rPr lang="el-GR" altLang="el-GR" sz="3000" dirty="0" smtClean="0"/>
              <a:t>Διαλυτές σε οργανικά διαλύματα (αιθέρα, βενζίνη, χλωροφόρμιο </a:t>
            </a:r>
            <a:r>
              <a:rPr lang="el-GR" altLang="el-GR" sz="3000" dirty="0" smtClean="0"/>
              <a:t>κ.τ.λ.)</a:t>
            </a:r>
            <a:endParaRPr lang="el-GR" altLang="el-GR" sz="3000" dirty="0" smtClean="0"/>
          </a:p>
          <a:p>
            <a:pPr eaLnBrk="1" hangingPunct="1"/>
            <a:r>
              <a:rPr lang="el-GR" altLang="el-GR" sz="3000" dirty="0" smtClean="0"/>
              <a:t>Πηγή ενέργειας</a:t>
            </a:r>
          </a:p>
          <a:p>
            <a:pPr eaLnBrk="1" hangingPunct="1"/>
            <a:endParaRPr lang="el-GR" altLang="el-GR" sz="3000" dirty="0" smtClean="0"/>
          </a:p>
        </p:txBody>
      </p:sp>
      <p:pic>
        <p:nvPicPr>
          <p:cNvPr id="22531" name="Picture 2" descr="20140730113300ui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78039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5257800" y="5732337"/>
            <a:ext cx="2681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/>
              <a:t>Εικόνα 1: Καλά &amp; κακά λίπη</a:t>
            </a:r>
            <a:endParaRPr lang="en-US" altLang="el-GR"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Ω3 ΛΙΠΑΡΑ </a:t>
            </a:r>
            <a:r>
              <a:rPr lang="el-GR" altLang="el-GR" dirty="0" smtClean="0"/>
              <a:t>ΟΞΕΑ</a:t>
            </a:r>
            <a:endParaRPr lang="el-GR" altLang="el-GR" dirty="0" smtClean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1"/>
            <a:ext cx="8229600" cy="3733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400" dirty="0" smtClean="0"/>
              <a:t>Είναι μακρές αλυσίδες λιπαρών οξέων, που απαντώνται κυρίως στα λιπαρά ψάρια: σκουμπρί , σαρδέλα, </a:t>
            </a:r>
            <a:r>
              <a:rPr lang="el-GR" altLang="el-GR" sz="2400" dirty="0" smtClean="0"/>
              <a:t>σολομό, ρέγκα, </a:t>
            </a:r>
            <a:r>
              <a:rPr lang="el-GR" altLang="el-GR" sz="2400" dirty="0" smtClean="0"/>
              <a:t>αλλά και στα καρύδια, στο λινέλαιο, και στην </a:t>
            </a:r>
            <a:r>
              <a:rPr lang="el-GR" altLang="el-GR" sz="2400" dirty="0" err="1" smtClean="0"/>
              <a:t>ελαιοκράμβη</a:t>
            </a:r>
            <a:r>
              <a:rPr lang="el-GR" altLang="el-GR" sz="2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400" dirty="0" smtClean="0"/>
              <a:t>Διακρίνονται σε δύο τύπους: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 smtClean="0"/>
              <a:t>ΤΟ ΕΡΑ (</a:t>
            </a:r>
            <a:r>
              <a:rPr lang="el-GR" altLang="el-GR" sz="2400" dirty="0" err="1" smtClean="0"/>
              <a:t>Εκοσιπεντανοϊκό</a:t>
            </a:r>
            <a:r>
              <a:rPr lang="el-GR" altLang="el-GR" sz="2400" dirty="0" smtClean="0"/>
              <a:t> οξύ, με 25 μόρια άνθρακα),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 smtClean="0"/>
              <a:t>και το DHA (</a:t>
            </a:r>
            <a:r>
              <a:rPr lang="el-GR" altLang="el-GR" sz="2400" dirty="0" err="1" smtClean="0"/>
              <a:t>Εικοσιεξανοϊκό</a:t>
            </a:r>
            <a:r>
              <a:rPr lang="el-GR" altLang="el-GR" sz="2400" dirty="0" smtClean="0"/>
              <a:t> οξύ, με 26 μόρια άνθρακα).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400" dirty="0" smtClean="0"/>
              <a:t>Εκτός </a:t>
            </a:r>
            <a:r>
              <a:rPr lang="el-GR" altLang="el-GR" sz="2400" dirty="0" smtClean="0"/>
              <a:t>από </a:t>
            </a:r>
            <a:r>
              <a:rPr lang="el-GR" altLang="el-GR" sz="2400" dirty="0" smtClean="0"/>
              <a:t>τα ψάρια , μπορούμε να τα βρούμε στο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l-GR" sz="2400" dirty="0" smtClean="0"/>
              <a:t>φαρμακευτικό  ιχθυέλαιο</a:t>
            </a:r>
            <a:r>
              <a:rPr lang="el-GR" altLang="el-GR" sz="24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Fish-Omega-3-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3886200" cy="4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l-GR" altLang="el-GR" dirty="0" smtClean="0"/>
              <a:t>ΩΜΕΓΑ </a:t>
            </a:r>
            <a:r>
              <a:rPr lang="el-GR" altLang="el-GR" dirty="0" smtClean="0"/>
              <a:t>3</a:t>
            </a:r>
            <a:endParaRPr lang="en-US" altLang="el-GR" dirty="0" smtClean="0"/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3440112" y="6019800"/>
            <a:ext cx="2263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9: ω3 &amp; τροφές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Omega-3-vs_-Omega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85731"/>
            <a:ext cx="6400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457200" y="208230"/>
            <a:ext cx="8229600" cy="685800"/>
          </a:xfrm>
        </p:spPr>
        <p:txBody>
          <a:bodyPr/>
          <a:lstStyle/>
          <a:p>
            <a:r>
              <a:rPr lang="el-GR" altLang="el-GR" dirty="0" smtClean="0"/>
              <a:t> ΩΜΕΓΑ 3 &amp; ΩΜΕΓΑ 6   2/2 </a:t>
            </a:r>
            <a:endParaRPr lang="en-US" altLang="el-GR" dirty="0" smtClean="0"/>
          </a:p>
        </p:txBody>
      </p:sp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3352800" y="6143531"/>
            <a:ext cx="1989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10: ω3 &amp; ω6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Λίπη  3/4</a:t>
            </a:r>
            <a:endParaRPr lang="el-GR" altLang="el-GR" dirty="0" smtClean="0"/>
          </a:p>
        </p:txBody>
      </p:sp>
      <p:sp>
        <p:nvSpPr>
          <p:cNvPr id="44034" name="3 - Θέση περιεχομένου"/>
          <p:cNvSpPr>
            <a:spLocks noGrp="1"/>
          </p:cNvSpPr>
          <p:nvPr>
            <p:ph idx="1"/>
          </p:nvPr>
        </p:nvSpPr>
        <p:spPr>
          <a:xfrm>
            <a:off x="1219200" y="1676400"/>
            <a:ext cx="7239000" cy="2581275"/>
          </a:xfrm>
        </p:spPr>
        <p:txBody>
          <a:bodyPr/>
          <a:lstStyle/>
          <a:p>
            <a:pPr eaLnBrk="1" hangingPunct="1"/>
            <a:endParaRPr lang="el-GR" altLang="el-GR" b="1" u="sng" dirty="0" smtClean="0"/>
          </a:p>
          <a:p>
            <a:pPr eaLnBrk="1" hangingPunct="1"/>
            <a:r>
              <a:rPr lang="el-GR" altLang="el-GR" b="1" dirty="0" smtClean="0"/>
              <a:t>ΑΠΛΑ ΛΙΠΗ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l-GR" altLang="el-GR" b="1" dirty="0" smtClean="0"/>
              <a:t>Λιπαρά οξέα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l-GR" altLang="el-GR" b="1" dirty="0" smtClean="0"/>
              <a:t>Ουδέτερα λίπη </a:t>
            </a:r>
            <a:r>
              <a:rPr lang="el-GR" altLang="el-GR" dirty="0" smtClean="0"/>
              <a:t>(μόνο, </a:t>
            </a:r>
            <a:r>
              <a:rPr lang="el-GR" altLang="el-GR" dirty="0" err="1" smtClean="0"/>
              <a:t>δι</a:t>
            </a:r>
            <a:r>
              <a:rPr lang="el-GR" altLang="el-GR" dirty="0" smtClean="0"/>
              <a:t>- </a:t>
            </a:r>
            <a:r>
              <a:rPr lang="el-GR" altLang="el-GR" dirty="0" err="1" smtClean="0"/>
              <a:t>τριγλυκερίδια</a:t>
            </a:r>
            <a:r>
              <a:rPr lang="el-GR" altLang="el-GR" dirty="0" smtClean="0"/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Λίπη 4/4</a:t>
            </a:r>
            <a:endParaRPr lang="en-US" altLang="el-GR" dirty="0" smtClean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/>
          <a:lstStyle/>
          <a:p>
            <a:pPr eaLnBrk="1" hangingPunct="1"/>
            <a:r>
              <a:rPr lang="el-GR" altLang="el-GR" b="1" dirty="0" smtClean="0"/>
              <a:t>Απλά λίπη: </a:t>
            </a:r>
            <a:r>
              <a:rPr lang="el-GR" altLang="el-GR" dirty="0" err="1" smtClean="0"/>
              <a:t>Τριγλυκερίδια</a:t>
            </a:r>
            <a:endParaRPr lang="en-US" altLang="el-GR" dirty="0" smtClean="0"/>
          </a:p>
          <a:p>
            <a:pPr eaLnBrk="1" hangingPunct="1"/>
            <a:r>
              <a:rPr lang="el-GR" altLang="el-GR" b="1" dirty="0" smtClean="0"/>
              <a:t>Σύνθετα λίπη</a:t>
            </a:r>
            <a:r>
              <a:rPr lang="en-US" altLang="el-GR" b="1" dirty="0" smtClean="0"/>
              <a:t> </a:t>
            </a:r>
            <a:r>
              <a:rPr lang="el-GR" altLang="el-GR" b="1" dirty="0" smtClean="0"/>
              <a:t>: </a:t>
            </a:r>
            <a:r>
              <a:rPr lang="el-GR" altLang="el-GR" dirty="0" err="1" smtClean="0"/>
              <a:t>Φωσφολιπίδια</a:t>
            </a:r>
            <a:r>
              <a:rPr lang="en-US" altLang="el-GR" dirty="0" smtClean="0"/>
              <a:t>, </a:t>
            </a:r>
            <a:r>
              <a:rPr lang="el-GR" altLang="el-GR" dirty="0" err="1" smtClean="0"/>
              <a:t>Γλυκολιπίδια</a:t>
            </a:r>
            <a:r>
              <a:rPr lang="en-US" altLang="el-GR" dirty="0" smtClean="0"/>
              <a:t>, </a:t>
            </a:r>
            <a:r>
              <a:rPr lang="el-GR" altLang="el-GR" dirty="0" err="1" smtClean="0"/>
              <a:t>Λιποπρωτεϊνες</a:t>
            </a:r>
            <a:r>
              <a:rPr lang="en-US" altLang="el-GR" dirty="0" smtClean="0"/>
              <a:t>, </a:t>
            </a:r>
            <a:r>
              <a:rPr lang="el-GR" altLang="el-GR" dirty="0" smtClean="0"/>
              <a:t>Λεκιθίνη, </a:t>
            </a:r>
            <a:r>
              <a:rPr lang="el-GR" altLang="el-GR" dirty="0" err="1" smtClean="0"/>
              <a:t>Κερεβροζίτες</a:t>
            </a:r>
            <a:r>
              <a:rPr lang="el-GR" altLang="el-GR" dirty="0" smtClean="0"/>
              <a:t>, </a:t>
            </a:r>
            <a:r>
              <a:rPr lang="en-US" altLang="el-GR" dirty="0" smtClean="0"/>
              <a:t> </a:t>
            </a:r>
            <a:r>
              <a:rPr lang="el-GR" altLang="el-GR" dirty="0" err="1" smtClean="0"/>
              <a:t>γαγγλιοζίτες</a:t>
            </a:r>
            <a:r>
              <a:rPr lang="en-US" altLang="el-GR" dirty="0" smtClean="0"/>
              <a:t>, </a:t>
            </a:r>
            <a:r>
              <a:rPr lang="el-GR" altLang="el-GR" dirty="0" err="1" smtClean="0"/>
              <a:t>Χυλομικρά</a:t>
            </a:r>
            <a:r>
              <a:rPr lang="el-GR" altLang="el-GR" dirty="0" smtClean="0"/>
              <a:t>, </a:t>
            </a:r>
            <a:r>
              <a:rPr lang="en-US" altLang="el-GR" dirty="0" smtClean="0"/>
              <a:t>VLDL, LDL, HDL</a:t>
            </a:r>
          </a:p>
          <a:p>
            <a:pPr eaLnBrk="1" hangingPunct="1"/>
            <a:r>
              <a:rPr lang="el-GR" altLang="el-GR" b="1" dirty="0" smtClean="0"/>
              <a:t>Παραγόμενα λίπη:</a:t>
            </a:r>
            <a:r>
              <a:rPr lang="en-US" altLang="el-GR" b="1" dirty="0" smtClean="0"/>
              <a:t> </a:t>
            </a:r>
            <a:r>
              <a:rPr lang="el-GR" altLang="el-GR" dirty="0" smtClean="0"/>
              <a:t>Λιπαρά οξέα</a:t>
            </a:r>
            <a:r>
              <a:rPr lang="en-US" altLang="el-GR" dirty="0" smtClean="0"/>
              <a:t>, </a:t>
            </a:r>
            <a:r>
              <a:rPr lang="el-GR" altLang="el-GR" dirty="0" err="1" smtClean="0"/>
              <a:t>Στεροειδή</a:t>
            </a:r>
            <a:r>
              <a:rPr lang="en-US" altLang="el-GR" dirty="0" smtClean="0"/>
              <a:t>, </a:t>
            </a:r>
            <a:r>
              <a:rPr lang="el-GR" altLang="el-GR" dirty="0" err="1" smtClean="0"/>
              <a:t>Ολεϊκό</a:t>
            </a:r>
            <a:r>
              <a:rPr lang="el-GR" altLang="el-GR" dirty="0" smtClean="0"/>
              <a:t> οξύ, </a:t>
            </a:r>
            <a:r>
              <a:rPr lang="el-GR" altLang="el-GR" dirty="0" err="1" smtClean="0"/>
              <a:t>παλμιτικό</a:t>
            </a:r>
            <a:r>
              <a:rPr lang="el-GR" altLang="el-GR" dirty="0" smtClean="0"/>
              <a:t> οξύ</a:t>
            </a:r>
            <a:r>
              <a:rPr lang="en-US" altLang="el-GR" dirty="0" smtClean="0"/>
              <a:t>, </a:t>
            </a:r>
            <a:r>
              <a:rPr lang="el-GR" altLang="el-GR" dirty="0" smtClean="0"/>
              <a:t>Χοληστερόλη, </a:t>
            </a:r>
            <a:r>
              <a:rPr lang="el-GR" altLang="el-GR" dirty="0" err="1" smtClean="0"/>
              <a:t>εργοστερόλη</a:t>
            </a:r>
            <a:endParaRPr lang="el-GR" altLang="el-GR" dirty="0" smtClean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Σύνθετα και παραγόμενα </a:t>
            </a:r>
            <a:r>
              <a:rPr lang="el-GR" altLang="el-GR" dirty="0" smtClean="0"/>
              <a:t>λίπη 1/2</a:t>
            </a:r>
            <a:endParaRPr lang="el-GR" altLang="el-GR" dirty="0" smtClean="0"/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l-GR" dirty="0" smtClean="0"/>
              <a:t>   Εκτός από τα απλά λίπη υπάρχουν δύο ακόμη κατηγορίες, τα </a:t>
            </a:r>
            <a:r>
              <a:rPr lang="el-GR" altLang="el-GR" b="1" dirty="0" smtClean="0"/>
              <a:t>σύνθετα </a:t>
            </a:r>
            <a:r>
              <a:rPr lang="el-GR" altLang="el-GR" dirty="0" smtClean="0"/>
              <a:t>λίπη που παράγονται στον οργανισμό από απλά λίπη σε συνδυασμό με άλλες ουσίες    (π.χ. </a:t>
            </a:r>
            <a:r>
              <a:rPr lang="el-GR" altLang="el-GR" dirty="0" err="1" smtClean="0"/>
              <a:t>φωσφολιπίδια</a:t>
            </a:r>
            <a:r>
              <a:rPr lang="el-GR" altLang="el-GR" dirty="0" smtClean="0"/>
              <a:t>, </a:t>
            </a:r>
            <a:r>
              <a:rPr lang="el-GR" altLang="el-GR" dirty="0" err="1" smtClean="0"/>
              <a:t>γλυκολιπίδια</a:t>
            </a:r>
            <a:r>
              <a:rPr lang="el-GR" altLang="el-GR" dirty="0" smtClean="0"/>
              <a:t> και </a:t>
            </a:r>
            <a:r>
              <a:rPr lang="el-GR" altLang="el-GR" dirty="0" err="1" smtClean="0"/>
              <a:t>λιποπρωτεϊνες</a:t>
            </a:r>
            <a:r>
              <a:rPr lang="el-GR" altLang="el-GR" dirty="0" smtClean="0"/>
              <a:t>), και τα </a:t>
            </a:r>
            <a:r>
              <a:rPr lang="el-GR" altLang="el-GR" b="1" dirty="0" smtClean="0"/>
              <a:t>παραγόμενα </a:t>
            </a:r>
            <a:r>
              <a:rPr lang="el-GR" altLang="el-GR" dirty="0" smtClean="0"/>
              <a:t>λίπη που προέρχονται από τη διάσπαση των σύνθετων (π.χ. χοληστερόλη). </a:t>
            </a:r>
          </a:p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1"/>
            <a:ext cx="8686800" cy="10668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Σύνθετα και παραγόμενα λίπη </a:t>
            </a:r>
            <a:r>
              <a:rPr lang="el-GR" altLang="el-GR" dirty="0" smtClean="0"/>
              <a:t>2/2</a:t>
            </a:r>
            <a:endParaRPr lang="el-GR" altLang="el-GR" dirty="0" smtClean="0"/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3886200"/>
          </a:xfrm>
        </p:spPr>
        <p:txBody>
          <a:bodyPr/>
          <a:lstStyle/>
          <a:p>
            <a:pPr eaLnBrk="1" hangingPunct="1"/>
            <a:r>
              <a:rPr lang="el-GR" altLang="el-GR" sz="2800" b="1" dirty="0" smtClean="0"/>
              <a:t>Οι </a:t>
            </a:r>
            <a:r>
              <a:rPr lang="el-GR" altLang="el-GR" sz="2800" b="1" dirty="0" err="1" smtClean="0"/>
              <a:t>λιποπρωτεΐνες</a:t>
            </a:r>
            <a:r>
              <a:rPr lang="el-GR" altLang="el-GR" sz="2800" b="1" dirty="0" smtClean="0"/>
              <a:t> </a:t>
            </a:r>
            <a:r>
              <a:rPr lang="el-GR" altLang="el-GR" sz="2800" dirty="0" smtClean="0"/>
              <a:t>(σύνθετα λίπη, που αποτελούνται από χοληστερίνη και </a:t>
            </a:r>
            <a:r>
              <a:rPr lang="el-GR" altLang="el-GR" sz="2800" dirty="0" err="1" smtClean="0"/>
              <a:t>τριγλυκερίδια</a:t>
            </a:r>
            <a:r>
              <a:rPr lang="el-GR" altLang="el-GR" sz="2800" dirty="0" smtClean="0"/>
              <a:t> καλυμμένα από πρωτεΐνες) μεταφέρουν το λίπος, μέσω των αγγείων </a:t>
            </a:r>
            <a:endParaRPr lang="el-GR" altLang="el-GR" sz="2800" b="1" dirty="0" smtClean="0"/>
          </a:p>
          <a:p>
            <a:pPr eaLnBrk="1" hangingPunct="1"/>
            <a:r>
              <a:rPr lang="el-GR" altLang="el-GR" sz="2800" b="1" dirty="0" err="1" smtClean="0"/>
              <a:t>Χυλομικρά</a:t>
            </a:r>
            <a:endParaRPr lang="en-US" altLang="el-GR" sz="2800" b="1" dirty="0" smtClean="0"/>
          </a:p>
          <a:p>
            <a:pPr eaLnBrk="1" hangingPunct="1"/>
            <a:r>
              <a:rPr lang="en-US" altLang="el-GR" sz="2800" b="1" dirty="0" smtClean="0"/>
              <a:t>VLDL</a:t>
            </a:r>
            <a:r>
              <a:rPr lang="el-GR" altLang="el-GR" sz="2800" b="1" dirty="0" smtClean="0"/>
              <a:t>:</a:t>
            </a:r>
            <a:r>
              <a:rPr lang="el-GR" altLang="el-GR" sz="2800" dirty="0" smtClean="0"/>
              <a:t>  πολύ </a:t>
            </a:r>
            <a:r>
              <a:rPr lang="el-GR" altLang="el-GR" sz="2800" dirty="0" smtClean="0"/>
              <a:t>χαμηλής πυκνότητας </a:t>
            </a:r>
            <a:r>
              <a:rPr lang="el-GR" altLang="el-GR" sz="2800" dirty="0" err="1" smtClean="0"/>
              <a:t>λιποπρωτεΐνη</a:t>
            </a:r>
            <a:endParaRPr lang="en-US" altLang="el-GR" sz="2800" b="1" dirty="0" smtClean="0"/>
          </a:p>
          <a:p>
            <a:pPr eaLnBrk="1" hangingPunct="1"/>
            <a:r>
              <a:rPr lang="en-US" altLang="el-GR" sz="2800" b="1" dirty="0" smtClean="0"/>
              <a:t>LDL</a:t>
            </a:r>
            <a:r>
              <a:rPr lang="el-GR" altLang="el-GR" sz="2800" b="1" dirty="0" smtClean="0"/>
              <a:t>:</a:t>
            </a:r>
            <a:r>
              <a:rPr lang="el-GR" altLang="el-GR" sz="2800" dirty="0" smtClean="0"/>
              <a:t>    χαμηλής </a:t>
            </a:r>
            <a:r>
              <a:rPr lang="el-GR" altLang="el-GR" sz="2800" dirty="0" smtClean="0"/>
              <a:t>πυκνότητας </a:t>
            </a:r>
            <a:r>
              <a:rPr lang="el-GR" altLang="el-GR" sz="2800" dirty="0" err="1" smtClean="0"/>
              <a:t>λιποπρωτεΐνη</a:t>
            </a:r>
            <a:endParaRPr lang="en-US" altLang="el-GR" sz="2800" b="1" dirty="0" smtClean="0"/>
          </a:p>
          <a:p>
            <a:pPr eaLnBrk="1" hangingPunct="1"/>
            <a:r>
              <a:rPr lang="en-US" altLang="el-GR" sz="2800" b="1" dirty="0" smtClean="0"/>
              <a:t>HDL</a:t>
            </a:r>
            <a:r>
              <a:rPr lang="el-GR" altLang="el-GR" sz="2800" b="1" dirty="0" smtClean="0"/>
              <a:t>:</a:t>
            </a:r>
            <a:r>
              <a:rPr lang="el-GR" altLang="el-GR" sz="2800" dirty="0" smtClean="0"/>
              <a:t>   υψηλής </a:t>
            </a:r>
            <a:r>
              <a:rPr lang="el-GR" altLang="el-GR" sz="2800" dirty="0" smtClean="0"/>
              <a:t>πυκνότητας </a:t>
            </a:r>
            <a:r>
              <a:rPr lang="el-GR" altLang="el-GR" sz="2800" dirty="0" err="1" smtClean="0"/>
              <a:t>λιποπρωτεΐνη</a:t>
            </a:r>
            <a:endParaRPr lang="el-GR" altLang="el-GR" sz="2800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1 - Τίτλος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Παραγόμενα </a:t>
            </a:r>
            <a:r>
              <a:rPr lang="el-GR" altLang="el-GR" dirty="0" smtClean="0"/>
              <a:t>λιπίδια</a:t>
            </a:r>
            <a:endParaRPr lang="el-GR" altLang="el-GR" dirty="0" smtClean="0"/>
          </a:p>
        </p:txBody>
      </p:sp>
      <p:sp>
        <p:nvSpPr>
          <p:cNvPr id="48130" name="2 - Θέση περιεχομένου"/>
          <p:cNvSpPr>
            <a:spLocks noGrp="1"/>
          </p:cNvSpPr>
          <p:nvPr>
            <p:ph idx="1"/>
          </p:nvPr>
        </p:nvSpPr>
        <p:spPr>
          <a:xfrm>
            <a:off x="952500" y="1752600"/>
            <a:ext cx="72390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l-GR" altLang="el-GR" b="1" dirty="0" smtClean="0"/>
              <a:t>Λιπαρά </a:t>
            </a:r>
            <a:r>
              <a:rPr lang="el-GR" altLang="el-GR" b="1" dirty="0" smtClean="0"/>
              <a:t>οξέα: </a:t>
            </a:r>
            <a:r>
              <a:rPr lang="el-GR" altLang="el-GR" dirty="0" err="1" smtClean="0"/>
              <a:t>μονο-δι</a:t>
            </a:r>
            <a:r>
              <a:rPr lang="el-GR" altLang="el-GR" dirty="0" smtClean="0"/>
              <a:t> γλυκερίδια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l-GR" altLang="el-GR" b="1" dirty="0" err="1" smtClean="0"/>
              <a:t>Στερόλες</a:t>
            </a:r>
            <a:r>
              <a:rPr lang="el-GR" altLang="el-GR" b="1" dirty="0" smtClean="0"/>
              <a:t>: </a:t>
            </a:r>
            <a:r>
              <a:rPr lang="el-GR" altLang="el-GR" dirty="0" smtClean="0"/>
              <a:t>χοληστερόλη, </a:t>
            </a:r>
            <a:r>
              <a:rPr lang="el-GR" altLang="el-GR" dirty="0" err="1" smtClean="0"/>
              <a:t>εργοστερόλη</a:t>
            </a:r>
            <a:r>
              <a:rPr lang="el-GR" altLang="el-GR" dirty="0" smtClean="0"/>
              <a:t>, </a:t>
            </a:r>
            <a:r>
              <a:rPr lang="el-GR" altLang="el-GR" dirty="0" err="1" smtClean="0"/>
              <a:t>στεροειδείς</a:t>
            </a:r>
            <a:r>
              <a:rPr lang="el-GR" altLang="el-GR" dirty="0" smtClean="0"/>
              <a:t> ορμόνες, Βιταμίνη</a:t>
            </a:r>
            <a:r>
              <a:rPr lang="en-US" altLang="el-GR" dirty="0" smtClean="0"/>
              <a:t> D</a:t>
            </a:r>
            <a:r>
              <a:rPr lang="el-GR" altLang="el-GR" dirty="0" smtClean="0"/>
              <a:t>, χολικά άλατα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l-GR" altLang="el-GR" b="1" dirty="0" smtClean="0"/>
              <a:t>Λιποδιαλυτές </a:t>
            </a:r>
            <a:r>
              <a:rPr lang="el-GR" altLang="el-GR" b="1" dirty="0" smtClean="0"/>
              <a:t>Βιταμίνες: </a:t>
            </a:r>
            <a:r>
              <a:rPr lang="en-US" altLang="el-GR" dirty="0" smtClean="0"/>
              <a:t>A,D,E,K</a:t>
            </a:r>
            <a:r>
              <a:rPr lang="el-GR" altLang="el-GR" dirty="0" smtClean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534400" cy="987356"/>
          </a:xfrm>
        </p:spPr>
        <p:txBody>
          <a:bodyPr/>
          <a:lstStyle/>
          <a:p>
            <a:pPr eaLnBrk="1" hangingPunct="1"/>
            <a:r>
              <a:rPr lang="el-GR" altLang="el-GR" sz="3200" dirty="0" err="1" smtClean="0"/>
              <a:t>Στεροειδή</a:t>
            </a:r>
            <a:r>
              <a:rPr lang="el-GR" altLang="el-GR" sz="3200" dirty="0" smtClean="0"/>
              <a:t> λιπίδια (χοληστερόλη), ανευρίσκονται </a:t>
            </a:r>
            <a:r>
              <a:rPr lang="el-GR" altLang="el-GR" sz="3200" dirty="0" smtClean="0"/>
              <a:t/>
            </a:r>
            <a:br>
              <a:rPr lang="el-GR" altLang="el-GR" sz="3200" dirty="0" smtClean="0"/>
            </a:br>
            <a:r>
              <a:rPr lang="el-GR" altLang="el-GR" sz="3200" dirty="0" smtClean="0"/>
              <a:t>σε </a:t>
            </a:r>
            <a:r>
              <a:rPr lang="el-GR" altLang="el-GR" sz="3200" dirty="0" smtClean="0"/>
              <a:t>τρόφιμα ζωικής προέλευσης </a:t>
            </a:r>
          </a:p>
        </p:txBody>
      </p:sp>
      <p:pic>
        <p:nvPicPr>
          <p:cNvPr id="56328" name="irc_mi" descr="Cholesterol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0"/>
            <a:ext cx="5867400" cy="36671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9156" name="TextBox 2"/>
          <p:cNvSpPr txBox="1">
            <a:spLocks noChangeArrowheads="1"/>
          </p:cNvSpPr>
          <p:nvPr/>
        </p:nvSpPr>
        <p:spPr bwMode="auto">
          <a:xfrm>
            <a:off x="2667000" y="5638800"/>
            <a:ext cx="3803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11: χημικός τύπος χοληστερόλης</a:t>
            </a:r>
            <a:endParaRPr lang="en-US" alt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Ο ρόλος της χοληστερόλης  1/2</a:t>
            </a:r>
          </a:p>
        </p:txBody>
      </p:sp>
      <p:sp>
        <p:nvSpPr>
          <p:cNvPr id="50178" name="Θέση περιεχομένου 5"/>
          <p:cNvSpPr>
            <a:spLocks noGrp="1"/>
          </p:cNvSpPr>
          <p:nvPr>
            <p:ph idx="1"/>
          </p:nvPr>
        </p:nvSpPr>
        <p:spPr>
          <a:xfrm>
            <a:off x="685800" y="1447800"/>
            <a:ext cx="8229600" cy="42672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l-GR" i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el-GR" altLang="el-GR" dirty="0" smtClean="0">
                <a:cs typeface="Times New Roman" panose="02020603050405020304" pitchFamily="18" charset="0"/>
              </a:rPr>
              <a:t>Η χοληστερόλη είναι το πιο </a:t>
            </a:r>
            <a:r>
              <a:rPr lang="el-GR" altLang="el-GR" dirty="0" smtClean="0">
                <a:cs typeface="Times New Roman" panose="02020603050405020304" pitchFamily="18" charset="0"/>
              </a:rPr>
              <a:t>…βραβευμένο </a:t>
            </a:r>
            <a:r>
              <a:rPr lang="el-GR" altLang="el-GR" dirty="0" smtClean="0">
                <a:cs typeface="Times New Roman" panose="02020603050405020304" pitchFamily="18" charset="0"/>
              </a:rPr>
              <a:t>μικρό μόριο στην ιστορία της βιολογίας. Δεκατρία βραβεία Νόμπελ έχουν δοθεί σε επιστήμονες που αφιέρωσαν το μεγαλύτερο μέρος της καριέρας τους στη χοληστερόλη. </a:t>
            </a:r>
            <a:endParaRPr lang="el-GR" altLang="el-GR" dirty="0" smtClean="0"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dirty="0" smtClean="0">
                <a:cs typeface="Times New Roman" panose="02020603050405020304" pitchFamily="18" charset="0"/>
              </a:rPr>
              <a:t>Από </a:t>
            </a:r>
            <a:r>
              <a:rPr lang="el-GR" altLang="el-GR" dirty="0" smtClean="0">
                <a:cs typeface="Times New Roman" panose="02020603050405020304" pitchFamily="18" charset="0"/>
              </a:rPr>
              <a:t>το 1784 που απομονώθηκε, η χοληστερόλη εξασκεί μια τρομερή γοητεία σε επιστήμονες διαφόρων κλάδων </a:t>
            </a:r>
            <a:r>
              <a:rPr lang="el-GR" altLang="el-GR" dirty="0" smtClean="0">
                <a:cs typeface="Times New Roman" panose="02020603050405020304" pitchFamily="18" charset="0"/>
              </a:rPr>
              <a:t>…</a:t>
            </a:r>
            <a:endParaRPr lang="el-GR" altLang="el-GR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Λιπίδια </a:t>
            </a:r>
            <a:r>
              <a:rPr lang="el-GR" altLang="el-GR" dirty="0" smtClean="0"/>
              <a:t>= Λίπη και έλαια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1"/>
            <a:ext cx="82296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l-GR" altLang="el-GR" sz="3600" dirty="0" smtClean="0"/>
              <a:t>Τα </a:t>
            </a:r>
            <a:r>
              <a:rPr lang="el-GR" altLang="el-GR" sz="3600" dirty="0" smtClean="0"/>
              <a:t>λίπη αποτελούν την πιο συμπυκνωμένη πηγή ενέργειας του οργανισμού και αποδίδουν διπλάσια ενέργεια από αυτή των υδατανθράκων (</a:t>
            </a:r>
            <a:r>
              <a:rPr lang="el-GR" altLang="el-GR" sz="3600" b="1" dirty="0" smtClean="0"/>
              <a:t>9</a:t>
            </a:r>
            <a:r>
              <a:rPr lang="en-US" altLang="el-GR" sz="3600" b="1" dirty="0" smtClean="0"/>
              <a:t>Kcal</a:t>
            </a:r>
            <a:r>
              <a:rPr lang="el-GR" altLang="el-GR" sz="3600" b="1" dirty="0" smtClean="0"/>
              <a:t>/</a:t>
            </a:r>
            <a:r>
              <a:rPr lang="en-US" altLang="el-GR" sz="3600" b="1" dirty="0" smtClean="0"/>
              <a:t>g</a:t>
            </a:r>
            <a:r>
              <a:rPr lang="el-GR" altLang="el-GR" sz="3600" dirty="0" smtClean="0"/>
              <a:t>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Ο ρόλος της χοληστερόλης  2/2</a:t>
            </a:r>
            <a:endParaRPr lang="en-US" altLang="el-GR" dirty="0" smtClean="0"/>
          </a:p>
        </p:txBody>
      </p:sp>
      <p:sp>
        <p:nvSpPr>
          <p:cNvPr id="51202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3429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…Η </a:t>
            </a:r>
            <a:r>
              <a:rPr lang="el-GR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χοληστερόλη είναι ένα μόριο με δύο όψεις, σαν τον Ιανό. Η βασική της ιδιότητα που την κάνει απαραίτητη για τις κυτταρικές μεμβράνες, η απόλυτη αδιαλυτότητα στο νερό, την καθιστά και θανατηφόρα</a:t>
            </a:r>
            <a:r>
              <a:rPr lang="el-GR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…..»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l-GR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Brown</a:t>
            </a:r>
            <a:r>
              <a:rPr lang="el-GR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&amp; </a:t>
            </a:r>
            <a:r>
              <a:rPr lang="en-US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J</a:t>
            </a:r>
            <a:r>
              <a:rPr lang="el-GR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Goldstein</a:t>
            </a:r>
            <a:r>
              <a:rPr lang="el-GR" altLang="el-GR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 βραβείο Νόμπελ 1985. </a:t>
            </a:r>
          </a:p>
          <a:p>
            <a:pPr marL="0" indent="0"/>
            <a:endParaRPr lang="el-GR" altLang="el-GR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936"/>
            <a:ext cx="8229600" cy="987356"/>
          </a:xfrm>
        </p:spPr>
        <p:txBody>
          <a:bodyPr/>
          <a:lstStyle/>
          <a:p>
            <a:pPr eaLnBrk="1" hangingPunct="1"/>
            <a:r>
              <a:rPr lang="el-GR" altLang="el-GR" dirty="0" err="1" smtClean="0"/>
              <a:t>Λιποπρωτείνες</a:t>
            </a:r>
            <a:r>
              <a:rPr lang="el-GR" altLang="el-GR" dirty="0" smtClean="0"/>
              <a:t> </a:t>
            </a:r>
            <a:r>
              <a:rPr lang="el-GR" altLang="el-GR" dirty="0" smtClean="0"/>
              <a:t>1/3</a:t>
            </a:r>
          </a:p>
        </p:txBody>
      </p:sp>
      <p:pic>
        <p:nvPicPr>
          <p:cNvPr id="52226" name="Picture 1" descr="lipoprote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65" y="1237292"/>
            <a:ext cx="5900670" cy="458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3217862" y="5826091"/>
            <a:ext cx="2708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800" dirty="0"/>
              <a:t>Εικόνα 12: </a:t>
            </a:r>
            <a:r>
              <a:rPr lang="el-GR" altLang="el-GR" sz="1800" dirty="0" err="1"/>
              <a:t>Λιποπρωτεϊνη</a:t>
            </a:r>
            <a:endParaRPr lang="en-US" altLang="el-GR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1"/>
            <a:ext cx="8686800" cy="838200"/>
          </a:xfrm>
        </p:spPr>
        <p:txBody>
          <a:bodyPr/>
          <a:lstStyle/>
          <a:p>
            <a:r>
              <a:rPr lang="el-GR" altLang="el-GR" dirty="0" smtClean="0"/>
              <a:t> </a:t>
            </a:r>
            <a:r>
              <a:rPr lang="el-GR" altLang="el-GR" dirty="0" err="1" smtClean="0"/>
              <a:t>Λιποπρωτείνες</a:t>
            </a:r>
            <a:r>
              <a:rPr lang="el-GR" altLang="el-GR" dirty="0" smtClean="0"/>
              <a:t> 2/3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/>
          <a:lstStyle/>
          <a:p>
            <a:r>
              <a:rPr lang="el-GR" altLang="el-GR" sz="2800" b="1" dirty="0" smtClean="0"/>
              <a:t>Οι </a:t>
            </a:r>
            <a:r>
              <a:rPr lang="el-GR" altLang="el-GR" sz="2800" b="1" dirty="0" err="1" smtClean="0"/>
              <a:t>λιποπρωτεΐνες</a:t>
            </a:r>
            <a:r>
              <a:rPr lang="el-GR" altLang="el-GR" sz="2800" b="1" dirty="0" smtClean="0"/>
              <a:t> </a:t>
            </a:r>
            <a:r>
              <a:rPr lang="el-GR" altLang="el-GR" sz="2800" dirty="0" smtClean="0"/>
              <a:t>(σύνθετα λίπη, που αποτελούνται από χοληστερίνη και </a:t>
            </a:r>
            <a:r>
              <a:rPr lang="el-GR" altLang="el-GR" sz="2800" dirty="0" err="1" smtClean="0"/>
              <a:t>τριγλυκερίδια</a:t>
            </a:r>
            <a:r>
              <a:rPr lang="el-GR" altLang="el-GR" sz="2800" dirty="0" smtClean="0"/>
              <a:t> καλυμμένα από πρωτεΐνες) μεταφέρουν το λίπος, μέσω των αγγείων </a:t>
            </a:r>
            <a:endParaRPr lang="el-GR" altLang="el-GR" sz="2800" b="1" dirty="0" smtClean="0"/>
          </a:p>
          <a:p>
            <a:r>
              <a:rPr lang="el-GR" altLang="el-GR" sz="2800" b="1" dirty="0" err="1" smtClean="0"/>
              <a:t>Χυλομικρά</a:t>
            </a:r>
            <a:endParaRPr lang="en-US" altLang="el-GR" sz="2800" b="1" u="sng" dirty="0" smtClean="0"/>
          </a:p>
          <a:p>
            <a:r>
              <a:rPr lang="en-US" altLang="el-GR" sz="2800" b="1" u="sng" dirty="0" smtClean="0"/>
              <a:t>VLDL</a:t>
            </a:r>
            <a:r>
              <a:rPr lang="el-GR" altLang="el-GR" sz="2800" b="1" u="sng" dirty="0" smtClean="0"/>
              <a:t> </a:t>
            </a:r>
            <a:r>
              <a:rPr lang="el-GR" altLang="el-GR" sz="2800" b="1" dirty="0" smtClean="0"/>
              <a:t> </a:t>
            </a:r>
            <a:r>
              <a:rPr lang="el-GR" altLang="el-GR" sz="2800" b="1" dirty="0" smtClean="0"/>
              <a:t>:</a:t>
            </a:r>
            <a:r>
              <a:rPr lang="el-GR" altLang="el-GR" sz="2800" dirty="0" smtClean="0"/>
              <a:t> πολύ χαμηλής πυκνότητας </a:t>
            </a:r>
            <a:r>
              <a:rPr lang="el-GR" altLang="el-GR" sz="2800" dirty="0" err="1" smtClean="0"/>
              <a:t>λιποπρωτεΐνη</a:t>
            </a:r>
            <a:endParaRPr lang="en-US" altLang="el-GR" sz="2800" b="1" u="sng" dirty="0" smtClean="0"/>
          </a:p>
          <a:p>
            <a:r>
              <a:rPr lang="en-US" altLang="el-GR" sz="2800" b="1" u="sng" dirty="0" smtClean="0"/>
              <a:t>LDL</a:t>
            </a:r>
            <a:r>
              <a:rPr lang="el-GR" altLang="el-GR" sz="2800" b="1" dirty="0" smtClean="0"/>
              <a:t>    </a:t>
            </a:r>
            <a:r>
              <a:rPr lang="el-GR" altLang="el-GR" sz="2800" b="1" dirty="0" smtClean="0"/>
              <a:t> :</a:t>
            </a:r>
            <a:r>
              <a:rPr lang="el-GR" altLang="el-GR" sz="2800" dirty="0" smtClean="0"/>
              <a:t> </a:t>
            </a:r>
            <a:r>
              <a:rPr lang="el-GR" altLang="el-GR" sz="2800" dirty="0" smtClean="0"/>
              <a:t>χαμηλής πυκνότητας </a:t>
            </a:r>
            <a:r>
              <a:rPr lang="el-GR" altLang="el-GR" sz="2800" dirty="0" err="1" smtClean="0"/>
              <a:t>λιποπρωτεΐνη</a:t>
            </a:r>
            <a:endParaRPr lang="en-US" altLang="el-GR" sz="2800" b="1" u="sng" dirty="0" smtClean="0"/>
          </a:p>
          <a:p>
            <a:r>
              <a:rPr lang="en-US" altLang="el-GR" sz="2800" b="1" u="sng" dirty="0" smtClean="0"/>
              <a:t>HDL</a:t>
            </a:r>
            <a:r>
              <a:rPr lang="el-GR" altLang="el-GR" sz="2800" b="1" dirty="0" smtClean="0"/>
              <a:t>    :</a:t>
            </a:r>
            <a:r>
              <a:rPr lang="el-GR" altLang="el-GR" sz="2800" dirty="0" smtClean="0"/>
              <a:t> υψηλής πυκνότητας </a:t>
            </a:r>
            <a:r>
              <a:rPr lang="el-GR" altLang="el-GR" sz="2800" dirty="0" err="1" smtClean="0"/>
              <a:t>λιποπρωτεΐνη</a:t>
            </a:r>
            <a:endParaRPr lang="el-GR" altLang="el-GR" sz="2800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Lipoprote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41024"/>
            <a:ext cx="6248400" cy="437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l-GR" altLang="el-GR" dirty="0" smtClean="0"/>
              <a:t> </a:t>
            </a:r>
            <a:r>
              <a:rPr lang="el-GR" altLang="el-GR" dirty="0" err="1" smtClean="0"/>
              <a:t>Λιποπρωτείνες</a:t>
            </a:r>
            <a:r>
              <a:rPr lang="el-GR" altLang="el-GR" dirty="0" smtClean="0"/>
              <a:t> 3/3</a:t>
            </a:r>
            <a:endParaRPr lang="en-US" altLang="el-GR" dirty="0" smtClean="0"/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3200400" y="5867400"/>
            <a:ext cx="2495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13: </a:t>
            </a:r>
            <a:r>
              <a:rPr lang="el-GR" altLang="el-GR" sz="1600" dirty="0" err="1"/>
              <a:t>Λιποπρωτεϊνες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2160"/>
            <a:ext cx="8229600" cy="987356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Χοληστερόλη</a:t>
            </a:r>
            <a:endParaRPr lang="el-GR" altLang="el-GR" dirty="0" smtClean="0"/>
          </a:p>
        </p:txBody>
      </p:sp>
      <p:pic>
        <p:nvPicPr>
          <p:cNvPr id="55298" name="Picture 1" descr="cholesterol_lev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94485"/>
            <a:ext cx="430985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 descr="cara-menurunkan-tahap-kolestrol-jaha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71" y="2456203"/>
            <a:ext cx="350572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2819400" y="6083857"/>
            <a:ext cx="347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Εικόνες 14 &amp; 15: όρια χοληστερόλης</a:t>
            </a:r>
            <a:endParaRPr lang="en-US" altLang="el-GR" sz="1600" dirty="0"/>
          </a:p>
        </p:txBody>
      </p:sp>
      <p:sp>
        <p:nvSpPr>
          <p:cNvPr id="3" name="Ορθογώνιο 2"/>
          <p:cNvSpPr/>
          <p:nvPr/>
        </p:nvSpPr>
        <p:spPr>
          <a:xfrm>
            <a:off x="1371600" y="1394621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dirty="0"/>
              <a:t>Ολική χοληστερόλη στο αίμα = </a:t>
            </a:r>
            <a:r>
              <a:rPr lang="el-GR" altLang="el-GR" dirty="0" smtClean="0"/>
              <a:t> </a:t>
            </a:r>
            <a:r>
              <a:rPr lang="en-US" altLang="el-GR" dirty="0" smtClean="0"/>
              <a:t>HDL</a:t>
            </a:r>
            <a:r>
              <a:rPr lang="el-GR" altLang="el-GR" dirty="0" smtClean="0"/>
              <a:t>        + </a:t>
            </a:r>
            <a:r>
              <a:rPr lang="en-US" altLang="el-GR" dirty="0" smtClean="0"/>
              <a:t>LDL</a:t>
            </a:r>
            <a:r>
              <a:rPr lang="el-GR" altLang="el-GR" dirty="0" smtClean="0"/>
              <a:t>      + </a:t>
            </a:r>
            <a:r>
              <a:rPr lang="en-US" altLang="el-GR" dirty="0" smtClean="0"/>
              <a:t>VLDL</a:t>
            </a:r>
            <a:r>
              <a:rPr lang="el-GR" altLang="el-GR" dirty="0"/>
              <a:t/>
            </a:r>
            <a:br>
              <a:rPr lang="el-GR" altLang="el-GR" dirty="0"/>
            </a:br>
            <a:r>
              <a:rPr lang="el-GR" altLang="el-GR" dirty="0"/>
              <a:t> </a:t>
            </a:r>
            <a:r>
              <a:rPr lang="el-GR" altLang="el-GR" dirty="0" smtClean="0"/>
              <a:t>     &lt;</a:t>
            </a:r>
            <a:r>
              <a:rPr lang="el-GR" altLang="el-GR" dirty="0"/>
              <a:t>200</a:t>
            </a:r>
            <a:r>
              <a:rPr lang="en-US" altLang="el-GR" dirty="0"/>
              <a:t>mg</a:t>
            </a:r>
            <a:r>
              <a:rPr lang="el-GR" altLang="el-GR" dirty="0" smtClean="0"/>
              <a:t>%                    </a:t>
            </a:r>
            <a:r>
              <a:rPr lang="en-US" altLang="el-GR" dirty="0" smtClean="0"/>
              <a:t>=</a:t>
            </a:r>
            <a:r>
              <a:rPr lang="el-GR" altLang="el-GR" dirty="0" smtClean="0"/>
              <a:t>  &gt;60</a:t>
            </a:r>
            <a:r>
              <a:rPr lang="en-US" altLang="el-GR" dirty="0"/>
              <a:t>mg</a:t>
            </a:r>
            <a:r>
              <a:rPr lang="el-GR" altLang="el-GR" dirty="0"/>
              <a:t>% </a:t>
            </a:r>
            <a:r>
              <a:rPr lang="el-GR" altLang="el-GR" dirty="0" smtClean="0"/>
              <a:t>&lt;</a:t>
            </a:r>
            <a:r>
              <a:rPr lang="el-GR" altLang="el-GR" dirty="0"/>
              <a:t>130</a:t>
            </a:r>
            <a:r>
              <a:rPr lang="en-US" altLang="el-GR" dirty="0"/>
              <a:t>mg</a:t>
            </a:r>
            <a:r>
              <a:rPr lang="el-GR" altLang="el-GR" dirty="0"/>
              <a:t>% </a:t>
            </a:r>
            <a:r>
              <a:rPr lang="el-GR" altLang="el-GR" dirty="0" smtClean="0"/>
              <a:t>&lt;30</a:t>
            </a:r>
            <a:r>
              <a:rPr lang="en-US" altLang="el-GR" dirty="0"/>
              <a:t>mg</a:t>
            </a:r>
            <a:r>
              <a:rPr lang="el-GR" altLang="el-GR" dirty="0"/>
              <a:t>%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efa48fc396ab67660ca522ccb1e4ea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27" y="1168651"/>
            <a:ext cx="6078745" cy="46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itle 2"/>
          <p:cNvSpPr>
            <a:spLocks noGrp="1"/>
          </p:cNvSpPr>
          <p:nvPr>
            <p:ph type="title"/>
          </p:nvPr>
        </p:nvSpPr>
        <p:spPr>
          <a:xfrm>
            <a:off x="457199" y="272778"/>
            <a:ext cx="8229600" cy="792163"/>
          </a:xfrm>
        </p:spPr>
        <p:txBody>
          <a:bodyPr/>
          <a:lstStyle/>
          <a:p>
            <a:r>
              <a:rPr lang="en-US" altLang="el-GR" dirty="0" smtClean="0"/>
              <a:t>HDL &amp; </a:t>
            </a:r>
            <a:r>
              <a:rPr lang="en-US" altLang="el-GR" dirty="0" smtClean="0"/>
              <a:t>LDL</a:t>
            </a:r>
            <a:endParaRPr lang="en-US" altLang="el-GR" dirty="0" smtClean="0"/>
          </a:p>
        </p:txBody>
      </p:sp>
      <p:sp>
        <p:nvSpPr>
          <p:cNvPr id="56325" name="TextBox 4"/>
          <p:cNvSpPr txBox="1">
            <a:spLocks noChangeArrowheads="1"/>
          </p:cNvSpPr>
          <p:nvPr/>
        </p:nvSpPr>
        <p:spPr bwMode="auto">
          <a:xfrm>
            <a:off x="3048000" y="5983514"/>
            <a:ext cx="2501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16: Μάχη </a:t>
            </a:r>
            <a:r>
              <a:rPr lang="en-US" altLang="el-GR" sz="1600" dirty="0" err="1"/>
              <a:t>hdl</a:t>
            </a:r>
            <a:r>
              <a:rPr lang="en-US" altLang="el-GR" sz="1600" dirty="0"/>
              <a:t> &amp; </a:t>
            </a:r>
            <a:r>
              <a:rPr lang="en-US" altLang="el-GR" sz="1600" dirty="0" err="1"/>
              <a:t>ldl</a:t>
            </a:r>
            <a:r>
              <a:rPr lang="el-GR" altLang="el-GR" sz="1600" dirty="0"/>
              <a:t> 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 dirty="0" smtClean="0"/>
              <a:t>ΠΑΡΑΓΟΝΤΕΣ ΕΜΦΑΝΙΣΗΣ ΚΑΡΔΙΑΓΓΕΙΑΚΩΝ </a:t>
            </a:r>
            <a:endParaRPr lang="en-US" altLang="el-GR" sz="3200" dirty="0" smtClean="0"/>
          </a:p>
        </p:txBody>
      </p:sp>
      <p:pic>
        <p:nvPicPr>
          <p:cNvPr id="57347" name="Picture 5" descr="ANd9GcTfiBRy4dF6wHbi2oOvH9Uaj20mUGBLsFMvtBdIPB3PtrGg-tdw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85938"/>
            <a:ext cx="3953406" cy="262128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6" name="Picture 4" descr="ANd9GcTIdZvMXgcCtwGkbwiQmlEGpDA1VJibK8BCEgduGdfj9c3dRsRc0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85938"/>
            <a:ext cx="3657600" cy="262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2"/>
          <p:cNvSpPr txBox="1">
            <a:spLocks noChangeArrowheads="1"/>
          </p:cNvSpPr>
          <p:nvPr/>
        </p:nvSpPr>
        <p:spPr bwMode="auto">
          <a:xfrm>
            <a:off x="2809081" y="5791200"/>
            <a:ext cx="3678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Εικόνες 17 &amp; 18: παράγοντες κινδύνου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DSC_0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94876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l-GR" altLang="el-GR" dirty="0" smtClean="0"/>
              <a:t>ΑΘΗΡΩΜΑΤΩΣΗ 1/7</a:t>
            </a:r>
            <a:endParaRPr lang="en-US" altLang="el-GR" dirty="0" smtClean="0"/>
          </a:p>
        </p:txBody>
      </p:sp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3685381" y="5981700"/>
            <a:ext cx="1773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19: αγγεία</a:t>
            </a:r>
            <a:endParaRPr lang="en-US" altLang="el-GR" sz="1600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DSC_0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96" y="1057369"/>
            <a:ext cx="3482881" cy="466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l-GR" altLang="el-GR" dirty="0" smtClean="0"/>
              <a:t>ΑΘΗΡΩΜΑΤΩΣΗ 2/7</a:t>
            </a:r>
            <a:endParaRPr lang="en-US" altLang="el-GR" dirty="0" smtClean="0"/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3352800" y="5867400"/>
            <a:ext cx="197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800" dirty="0"/>
              <a:t>Εικόνα 20: αγγεία</a:t>
            </a:r>
            <a:endParaRPr lang="en-US" altLang="el-GR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DSC_00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7" y="1295400"/>
            <a:ext cx="44624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76300"/>
          </a:xfrm>
        </p:spPr>
        <p:txBody>
          <a:bodyPr/>
          <a:lstStyle/>
          <a:p>
            <a:r>
              <a:rPr lang="el-GR" altLang="el-GR" dirty="0" smtClean="0"/>
              <a:t>ΑΘΗΡΩΜΑΤΩΣΗ 3/7</a:t>
            </a:r>
            <a:endParaRPr lang="en-US" altLang="el-GR" dirty="0" smtClean="0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3429000" y="5867400"/>
            <a:ext cx="197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800" dirty="0"/>
              <a:t>Εικόνα 21: αγγεία</a:t>
            </a:r>
            <a:endParaRPr lang="en-US" altLang="el-GR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76" y="1275784"/>
            <a:ext cx="4917647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3180556" y="5943600"/>
            <a:ext cx="278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Σχήμα 1: Λίπος &amp; Αύξηση ΣΒ</a:t>
            </a:r>
            <a:endParaRPr lang="en-US" altLang="el-GR" sz="1600" dirty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l-GR" altLang="el-GR" dirty="0" smtClean="0"/>
              <a:t>Λίπος και </a:t>
            </a:r>
            <a:r>
              <a:rPr lang="el-GR" altLang="el-GR" dirty="0" smtClean="0"/>
              <a:t>αύξηση </a:t>
            </a:r>
            <a:r>
              <a:rPr lang="el-GR" altLang="el-GR" dirty="0" smtClean="0"/>
              <a:t>ΣΒ 1/1</a:t>
            </a:r>
            <a:endParaRPr lang="en-US" altLang="el-G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DSC_0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29827"/>
            <a:ext cx="5407819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2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968375"/>
          </a:xfrm>
        </p:spPr>
        <p:txBody>
          <a:bodyPr/>
          <a:lstStyle/>
          <a:p>
            <a:r>
              <a:rPr lang="el-GR" altLang="el-GR" dirty="0" smtClean="0"/>
              <a:t>ΑΘΗΡΩΜΑΤΩΣΗ 4/7</a:t>
            </a:r>
            <a:endParaRPr lang="en-US" altLang="el-GR" dirty="0" smtClean="0"/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3505200" y="6019800"/>
            <a:ext cx="197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800" dirty="0"/>
              <a:t>Εικόνα 22: αγγεία</a:t>
            </a:r>
            <a:endParaRPr lang="en-US" altLang="el-GR" sz="1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DSC_00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352841" cy="47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/>
          <a:lstStyle/>
          <a:p>
            <a:r>
              <a:rPr lang="el-GR" altLang="el-GR" dirty="0" smtClean="0"/>
              <a:t>ΑΘΗΡΩΜΑΤΩΣΗ 5/7</a:t>
            </a:r>
            <a:endParaRPr lang="en-US" altLang="el-GR" dirty="0" smtClean="0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3352800" y="5943600"/>
            <a:ext cx="197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800" dirty="0"/>
              <a:t>Εικόνα 23: αγγεία</a:t>
            </a:r>
            <a:endParaRPr lang="en-US" altLang="el-GR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DSC_00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32507"/>
            <a:ext cx="61007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l-GR" altLang="el-GR" dirty="0" smtClean="0"/>
              <a:t>ΑΘΗΡΩΜΑΤΩΣΗ 6/7</a:t>
            </a:r>
            <a:endParaRPr lang="en-US" altLang="el-GR" dirty="0" smtClean="0"/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3429000" y="6019800"/>
            <a:ext cx="197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800" dirty="0"/>
              <a:t>Εικόνα 24: αγγεία</a:t>
            </a:r>
            <a:endParaRPr lang="en-US" altLang="el-GR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152400"/>
            <a:ext cx="8229600" cy="987356"/>
          </a:xfrm>
        </p:spPr>
        <p:txBody>
          <a:bodyPr/>
          <a:lstStyle/>
          <a:p>
            <a:r>
              <a:rPr lang="el-GR" altLang="el-GR" dirty="0" smtClean="0"/>
              <a:t>ΑΘΗΡΩΜΑΤΩΣΗ 7/7</a:t>
            </a:r>
            <a:endParaRPr lang="en-US" altLang="el-GR" dirty="0" smtClean="0"/>
          </a:p>
        </p:txBody>
      </p:sp>
      <p:pic>
        <p:nvPicPr>
          <p:cNvPr id="64515" name="Picture 5" descr="angiographie-occlusion-artere-illia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93277"/>
            <a:ext cx="23812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angiographie-occlusion-artere-illiaque-apres-po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93278"/>
            <a:ext cx="23812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9" descr="ANd9GcSUzVGk4Yg9gkt4cG6BF_btAFgxnx5lZ0yg6Ms7SDiyqFqcEXBc7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2" y="1593277"/>
            <a:ext cx="342233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2"/>
          <p:cNvSpPr txBox="1">
            <a:spLocks noChangeArrowheads="1"/>
          </p:cNvSpPr>
          <p:nvPr/>
        </p:nvSpPr>
        <p:spPr bwMode="auto">
          <a:xfrm>
            <a:off x="2819400" y="5867400"/>
            <a:ext cx="3781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800" dirty="0"/>
              <a:t>Εικόνες 25 &amp; 26: Στεφανιαία αγγεία</a:t>
            </a:r>
            <a:endParaRPr lang="en-US" altLang="el-GR"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tumblr_ni3jflXQKE1qc8do3o1_1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52500"/>
            <a:ext cx="6629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/>
          <a:lstStyle/>
          <a:p>
            <a:r>
              <a:rPr lang="el-GR" altLang="el-GR" dirty="0" smtClean="0"/>
              <a:t>ΣΤΡΕΣ &amp; </a:t>
            </a:r>
            <a:r>
              <a:rPr lang="el-GR" altLang="el-GR" dirty="0" smtClean="0"/>
              <a:t>ΣΩΜΑ</a:t>
            </a:r>
            <a:endParaRPr lang="en-US" altLang="el-GR" dirty="0" smtClean="0"/>
          </a:p>
        </p:txBody>
      </p:sp>
      <p:sp>
        <p:nvSpPr>
          <p:cNvPr id="65541" name="TextBox 2"/>
          <p:cNvSpPr txBox="1">
            <a:spLocks noChangeArrowheads="1"/>
          </p:cNvSpPr>
          <p:nvPr/>
        </p:nvSpPr>
        <p:spPr bwMode="auto">
          <a:xfrm>
            <a:off x="3527425" y="6096000"/>
            <a:ext cx="2470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27: Στρες &amp; σώμα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 descr="dart-stu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2197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3078344" y="5867400"/>
            <a:ext cx="3036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28: κατανάλωση ψαριού</a:t>
            </a:r>
            <a:endParaRPr lang="en-US" altLang="el-GR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 descr="ANd9GcTuCOPitA6djYTILWk7enoVfyegIX7tB0AQ7xeBdjtarzWfqFue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49" y="3268678"/>
            <a:ext cx="16192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9" descr="ANd9GcRGUdnUk5G5O8dS6m-nv_JBuvaXfqRK7CZMSKeQr7jCleYqaW243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18288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1" descr="ANd9GcTpAGnYXwMDhTTkiWMFUhzqOemQShV9zVgWUHr24DQ4CceG_GqA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03" y="3291312"/>
            <a:ext cx="16097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3" descr="ANd9GcQpY9oMnGQZm1sKPx3A7sh-2A8v2T9z0E08O8fqoBYJrSEjttv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25" y="1287853"/>
            <a:ext cx="3135645" cy="23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5" descr="ANd9GcTJzPOc3E1izuII-TBEQPYbbbHCvcX58tk1ea2sCEkzhQrQh-U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83" y="3505200"/>
            <a:ext cx="2265017" cy="24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7" descr="ANd9GcQjpIO1BKsF-VCLqywxgZP13NZZVHJuw_nkVwMSV6fbTkapYgSnY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04" y="123348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TextBox 3"/>
          <p:cNvSpPr txBox="1">
            <a:spLocks noChangeArrowheads="1"/>
          </p:cNvSpPr>
          <p:nvPr/>
        </p:nvSpPr>
        <p:spPr bwMode="auto">
          <a:xfrm>
            <a:off x="2971800" y="6097603"/>
            <a:ext cx="2905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29: Συμπληρώματα ω3</a:t>
            </a:r>
            <a:endParaRPr lang="en-US" altLang="el-GR" sz="1600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7" y="190534"/>
            <a:ext cx="8229600" cy="987356"/>
          </a:xfrm>
        </p:spPr>
        <p:txBody>
          <a:bodyPr/>
          <a:lstStyle/>
          <a:p>
            <a:r>
              <a:rPr lang="el-GR" dirty="0"/>
              <a:t>ΣΥΜΠΛΗΡΩΜΑΤΑ Ω3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Τίτλο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l-GR" altLang="el-GR" sz="3600" b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Μεταβολικό σύνδρομο</a:t>
            </a:r>
            <a:r>
              <a:rPr lang="el-GR" altLang="el-GR" sz="36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ή σύνδρομο Χ </a:t>
            </a:r>
            <a:r>
              <a:rPr lang="el-GR" altLang="el-GR" sz="36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l-GR" altLang="el-GR" sz="36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l-GR" altLang="el-GR" sz="36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ή </a:t>
            </a:r>
            <a:r>
              <a:rPr lang="el-GR" altLang="el-GR" sz="3600" dirty="0" err="1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δυσμεταβολικό</a:t>
            </a:r>
            <a:r>
              <a:rPr lang="el-GR" altLang="el-GR" sz="36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l-GR" altLang="el-GR" sz="36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σύνδρομο</a:t>
            </a:r>
            <a:endParaRPr lang="el-GR" altLang="el-GR" sz="3600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2466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l-GR" altLang="el-GR" dirty="0" smtClean="0">
                <a:cs typeface="Times New Roman" panose="02020603050405020304" pitchFamily="18" charset="0"/>
              </a:rPr>
              <a:t>Το μεταβολικό σύνδρομο είναι μια ομάδα παραγόντων κινδύνου που συνδέονται με αυξημένη επίπτωση καρδιακών και εγκεφαλικών επεισοδίων, σακχαρώδους διαβήτη και πρόωρου θανάτου. </a:t>
            </a:r>
          </a:p>
          <a:p>
            <a:r>
              <a:rPr lang="el-GR" altLang="en-US" dirty="0" smtClean="0">
                <a:cs typeface="Times New Roman" panose="02020603050405020304" pitchFamily="18" charset="0"/>
              </a:rPr>
              <a:t>‘</a:t>
            </a:r>
            <a:r>
              <a:rPr lang="el-GR" altLang="ja-JP" dirty="0" smtClean="0">
                <a:cs typeface="Times New Roman" panose="02020603050405020304" pitchFamily="18" charset="0"/>
              </a:rPr>
              <a:t>Όταν αυτοί οι παράγοντες συνυπάρχουν στο ίδιο άτομο αυξάνουν την πιθανότητα εμφάνισης των παραπάνω, ακόμη κι αν οι τιμές τους είναι οριακές. </a:t>
            </a:r>
            <a:endParaRPr lang="el-GR" altLang="el-GR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l-GR" altLang="el-GR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altLang="el-GR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l-GR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altLang="el-GR" sz="3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altLang="el-GR" dirty="0" smtClean="0"/>
          </a:p>
        </p:txBody>
      </p:sp>
      <p:sp>
        <p:nvSpPr>
          <p:cNvPr id="69634" name="Θέση περιεχομένου 2"/>
          <p:cNvSpPr>
            <a:spLocks noGrp="1"/>
          </p:cNvSpPr>
          <p:nvPr>
            <p:ph idx="1"/>
          </p:nvPr>
        </p:nvSpPr>
        <p:spPr>
          <a:xfrm>
            <a:off x="609600" y="1270292"/>
            <a:ext cx="8229600" cy="4825707"/>
          </a:xfrm>
        </p:spPr>
        <p:txBody>
          <a:bodyPr/>
          <a:lstStyle/>
          <a:p>
            <a:pPr marL="0" indent="0">
              <a:buNone/>
            </a:pPr>
            <a:r>
              <a:rPr lang="el-GR" altLang="el-GR" sz="2800" dirty="0" smtClean="0">
                <a:cs typeface="Times New Roman" panose="02020603050405020304" pitchFamily="18" charset="0"/>
              </a:rPr>
              <a:t>Ένα άτομο πάσχει από μεταβολικό σύνδρομο αν παρουσιάζει συγχρόνως  </a:t>
            </a:r>
            <a:r>
              <a:rPr lang="el-GR" altLang="el-GR" sz="2800" b="1" dirty="0" smtClean="0">
                <a:cs typeface="Times New Roman" panose="02020603050405020304" pitchFamily="18" charset="0"/>
              </a:rPr>
              <a:t>τρεις</a:t>
            </a:r>
            <a:r>
              <a:rPr lang="el-GR" altLang="el-GR" sz="2800" dirty="0" smtClean="0">
                <a:cs typeface="Times New Roman" panose="02020603050405020304" pitchFamily="18" charset="0"/>
              </a:rPr>
              <a:t> ή περισσότερες από τις παρακάτω διαταραχές:</a:t>
            </a:r>
            <a:br>
              <a:rPr lang="el-GR" altLang="el-GR" sz="2800" dirty="0" smtClean="0">
                <a:cs typeface="Times New Roman" panose="02020603050405020304" pitchFamily="18" charset="0"/>
              </a:rPr>
            </a:br>
            <a:r>
              <a:rPr lang="el-GR" altLang="el-GR" sz="2800" dirty="0" smtClean="0">
                <a:cs typeface="Times New Roman" panose="02020603050405020304" pitchFamily="18" charset="0"/>
              </a:rPr>
              <a:t>Υπερβολικό  βάρος στην κοιλιακή χώρα, θώρακα και άκρα.</a:t>
            </a:r>
          </a:p>
          <a:p>
            <a:r>
              <a:rPr lang="el-GR" altLang="el-GR" sz="2800" dirty="0" smtClean="0">
                <a:cs typeface="Times New Roman" panose="02020603050405020304" pitchFamily="18" charset="0"/>
              </a:rPr>
              <a:t>Υψηλά επίπεδα </a:t>
            </a:r>
            <a:r>
              <a:rPr lang="el-GR" altLang="el-GR" sz="2800" dirty="0" err="1" smtClean="0">
                <a:cs typeface="Times New Roman" panose="02020603050405020304" pitchFamily="18" charset="0"/>
              </a:rPr>
              <a:t>τριγλυκεριδίων</a:t>
            </a:r>
            <a:r>
              <a:rPr lang="el-GR" altLang="el-GR" sz="2800" dirty="0" smtClean="0">
                <a:cs typeface="Times New Roman" panose="02020603050405020304" pitchFamily="18" charset="0"/>
              </a:rPr>
              <a:t> αίματος &gt;150 </a:t>
            </a:r>
            <a:r>
              <a:rPr lang="en-GB" altLang="el-GR" sz="2800" dirty="0" smtClean="0">
                <a:cs typeface="Times New Roman" panose="02020603050405020304" pitchFamily="18" charset="0"/>
              </a:rPr>
              <a:t>mg</a:t>
            </a:r>
            <a:r>
              <a:rPr lang="el-GR" altLang="el-GR" sz="2800" dirty="0" smtClean="0">
                <a:cs typeface="Times New Roman" panose="02020603050405020304" pitchFamily="18" charset="0"/>
              </a:rPr>
              <a:t>/%.</a:t>
            </a:r>
          </a:p>
          <a:p>
            <a:r>
              <a:rPr lang="el-GR" altLang="el-GR" sz="2800" dirty="0" smtClean="0">
                <a:cs typeface="Times New Roman" panose="02020603050405020304" pitchFamily="18" charset="0"/>
              </a:rPr>
              <a:t>Χαμηλά επίπεδα «καλής χοληστερίνης» HDL &lt;40</a:t>
            </a:r>
            <a:r>
              <a:rPr lang="en-GB" altLang="el-GR" sz="2800" dirty="0" smtClean="0">
                <a:cs typeface="Times New Roman" panose="02020603050405020304" pitchFamily="18" charset="0"/>
              </a:rPr>
              <a:t>mg</a:t>
            </a:r>
            <a:r>
              <a:rPr lang="el-GR" altLang="el-GR" sz="2800" dirty="0" smtClean="0">
                <a:cs typeface="Times New Roman" panose="02020603050405020304" pitchFamily="18" charset="0"/>
              </a:rPr>
              <a:t>/%. </a:t>
            </a:r>
          </a:p>
          <a:p>
            <a:r>
              <a:rPr lang="el-GR" altLang="el-GR" sz="2800" dirty="0" smtClean="0">
                <a:cs typeface="Times New Roman" panose="02020603050405020304" pitchFamily="18" charset="0"/>
              </a:rPr>
              <a:t>Αρτηριακή πίεση &gt;130/85. </a:t>
            </a:r>
          </a:p>
          <a:p>
            <a:r>
              <a:rPr lang="el-GR" altLang="el-GR" sz="2800" dirty="0" smtClean="0">
                <a:cs typeface="Times New Roman" panose="02020603050405020304" pitchFamily="18" charset="0"/>
              </a:rPr>
              <a:t>Γλυκόζη (ζάχαρο) αίματος νηστείας &gt; 100 </a:t>
            </a:r>
            <a:r>
              <a:rPr lang="en-GB" altLang="el-GR" sz="2800" dirty="0" smtClean="0">
                <a:cs typeface="Times New Roman" panose="02020603050405020304" pitchFamily="18" charset="0"/>
              </a:rPr>
              <a:t>mg</a:t>
            </a:r>
            <a:r>
              <a:rPr lang="el-GR" altLang="el-GR" sz="2800" dirty="0" smtClean="0">
                <a:cs typeface="Times New Roman" panose="02020603050405020304" pitchFamily="18" charset="0"/>
              </a:rPr>
              <a:t>/%   </a:t>
            </a:r>
          </a:p>
          <a:p>
            <a:endParaRPr lang="el-GR" altLang="el-G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57300" y="266339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sz="4400" b="1" dirty="0">
                <a:solidFill>
                  <a:srgbClr val="0070C0"/>
                </a:solidFill>
                <a:latin typeface="+mn-lt"/>
              </a:rPr>
              <a:t>Μεταβολικό σύνδρομο </a:t>
            </a:r>
            <a:r>
              <a:rPr lang="el-GR" altLang="el-GR" sz="4400" b="1" dirty="0" smtClean="0">
                <a:solidFill>
                  <a:srgbClr val="0070C0"/>
                </a:solidFill>
                <a:latin typeface="+mn-lt"/>
              </a:rPr>
              <a:t>1/2</a:t>
            </a:r>
            <a:endParaRPr lang="el-GR" sz="4400" b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731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Μεταβολικό σύνδρομο </a:t>
            </a:r>
            <a:r>
              <a:rPr lang="el-GR" altLang="el-GR" dirty="0" smtClean="0"/>
              <a:t>2/2</a:t>
            </a:r>
            <a:endParaRPr lang="el-GR" altLang="el-GR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3505200" cy="4376376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l-GR" altLang="el-GR" sz="2400" dirty="0" smtClean="0"/>
              <a:t>Υπερβολικό  βάρος στην κοιλιακή χώρα, θώρακα και άκρα.</a:t>
            </a:r>
          </a:p>
          <a:p>
            <a:pPr eaLnBrk="1" hangingPunct="1">
              <a:lnSpc>
                <a:spcPct val="70000"/>
              </a:lnSpc>
            </a:pPr>
            <a:r>
              <a:rPr lang="el-GR" altLang="el-GR" sz="2400" dirty="0" smtClean="0"/>
              <a:t>Υψηλά επίπεδα </a:t>
            </a:r>
            <a:r>
              <a:rPr lang="el-GR" altLang="el-GR" sz="2400" dirty="0" err="1" smtClean="0"/>
              <a:t>τριγλυκεριδίων</a:t>
            </a:r>
            <a:r>
              <a:rPr lang="el-GR" altLang="el-GR" sz="2400" dirty="0" smtClean="0"/>
              <a:t> αίματος &gt;150 </a:t>
            </a:r>
            <a:r>
              <a:rPr lang="en-GB" altLang="el-GR" sz="2400" dirty="0" smtClean="0"/>
              <a:t>mg</a:t>
            </a:r>
            <a:r>
              <a:rPr lang="el-GR" altLang="el-GR" sz="2400" dirty="0" smtClean="0"/>
              <a:t>/%.</a:t>
            </a:r>
          </a:p>
          <a:p>
            <a:pPr eaLnBrk="1" hangingPunct="1">
              <a:lnSpc>
                <a:spcPct val="70000"/>
              </a:lnSpc>
            </a:pPr>
            <a:r>
              <a:rPr lang="el-GR" altLang="el-GR" sz="2400" dirty="0" smtClean="0"/>
              <a:t>Χαμηλά επίπεδα «καλής χοληστερίνης» HDL &lt;40</a:t>
            </a:r>
            <a:r>
              <a:rPr lang="en-GB" altLang="el-GR" sz="2400" dirty="0" smtClean="0"/>
              <a:t>mg</a:t>
            </a:r>
            <a:r>
              <a:rPr lang="el-GR" altLang="el-GR" sz="2400" dirty="0" smtClean="0"/>
              <a:t>/%.</a:t>
            </a:r>
          </a:p>
          <a:p>
            <a:pPr eaLnBrk="1" hangingPunct="1">
              <a:lnSpc>
                <a:spcPct val="70000"/>
              </a:lnSpc>
            </a:pPr>
            <a:r>
              <a:rPr lang="el-GR" altLang="el-GR" sz="2400" dirty="0" smtClean="0"/>
              <a:t>Αρτηριακή πίεση &gt;130/85.</a:t>
            </a:r>
          </a:p>
          <a:p>
            <a:pPr eaLnBrk="1" hangingPunct="1">
              <a:lnSpc>
                <a:spcPct val="70000"/>
              </a:lnSpc>
            </a:pPr>
            <a:r>
              <a:rPr lang="el-GR" altLang="el-GR" sz="2400" dirty="0" smtClean="0"/>
              <a:t>Γλυκόζη </a:t>
            </a:r>
            <a:r>
              <a:rPr lang="el-GR" altLang="el-GR" sz="2400" dirty="0" smtClean="0"/>
              <a:t>(ζάχαρο) αίματος νηστείας &gt; 100 </a:t>
            </a:r>
            <a:r>
              <a:rPr lang="en-GB" altLang="el-GR" sz="2400" dirty="0" smtClean="0"/>
              <a:t>mg</a:t>
            </a:r>
            <a:r>
              <a:rPr lang="el-GR" altLang="el-GR" sz="2400" dirty="0" smtClean="0"/>
              <a:t>/% </a:t>
            </a:r>
          </a:p>
        </p:txBody>
      </p:sp>
      <p:pic>
        <p:nvPicPr>
          <p:cNvPr id="70660" name="Picture 3" descr="F1.large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219200"/>
            <a:ext cx="4038601" cy="459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3"/>
          <p:cNvSpPr txBox="1">
            <a:spLocks noChangeArrowheads="1"/>
          </p:cNvSpPr>
          <p:nvPr/>
        </p:nvSpPr>
        <p:spPr bwMode="auto">
          <a:xfrm>
            <a:off x="4679155" y="6088453"/>
            <a:ext cx="321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30: Μεταβολικό σύνδρομο</a:t>
            </a:r>
            <a:endParaRPr lang="en-US" altLang="el-GR" sz="160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smtClean="0"/>
              <a:t>Βασική πηγή ενέργειας στον οργανισμό 1/2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dirty="0" smtClean="0"/>
              <a:t>Αποθήκη </a:t>
            </a:r>
            <a:r>
              <a:rPr lang="el-GR" altLang="el-GR" sz="2800" dirty="0" smtClean="0"/>
              <a:t>ενέργειας στον λιπώδη ιστό.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dirty="0" smtClean="0"/>
              <a:t>Ο λιπώδης ιστός προφυλάσσει και στηρίζει τα όργανα, ενώ το υποδόριο λίπος περιβάλλει το σώμα και συμβάλλει στη διατήρηση της θερμοκρασίας του.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dirty="0" smtClean="0"/>
              <a:t>Δομικά στοιχεία- συμμετέχουν στη σύνθεση της κυτταρικής μεμβράνης.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dirty="0" smtClean="0"/>
              <a:t>Αποτελούν τους φορείς των λιποδιαλυτών βιταμινών (</a:t>
            </a:r>
            <a:r>
              <a:rPr lang="en-US" altLang="el-GR" sz="2800" dirty="0" smtClean="0"/>
              <a:t>A</a:t>
            </a:r>
            <a:r>
              <a:rPr lang="el-GR" altLang="el-GR" sz="2800" dirty="0" smtClean="0"/>
              <a:t>, </a:t>
            </a:r>
            <a:r>
              <a:rPr lang="en-US" altLang="el-GR" sz="2800" dirty="0" smtClean="0"/>
              <a:t>D</a:t>
            </a:r>
            <a:r>
              <a:rPr lang="el-GR" altLang="el-GR" sz="2800" dirty="0" smtClean="0"/>
              <a:t>, </a:t>
            </a:r>
            <a:r>
              <a:rPr lang="en-US" altLang="el-GR" sz="2800" dirty="0" smtClean="0"/>
              <a:t>E</a:t>
            </a:r>
            <a:r>
              <a:rPr lang="el-GR" altLang="el-GR" sz="2800" dirty="0" smtClean="0"/>
              <a:t>, </a:t>
            </a:r>
            <a:r>
              <a:rPr lang="en-US" altLang="el-GR" sz="2800" dirty="0" smtClean="0"/>
              <a:t>K</a:t>
            </a:r>
            <a:r>
              <a:rPr lang="el-GR" altLang="el-GR" sz="2800" dirty="0" smtClean="0"/>
              <a:t>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grassi+su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l-GR" altLang="el-GR" sz="3200" dirty="0" smtClean="0"/>
              <a:t>ΚΑΤΑΝΑΛΩΣΗ ΛΙΠΑΡΩΝ ΣΤΗΝ </a:t>
            </a:r>
            <a:r>
              <a:rPr lang="el-GR" altLang="el-GR" sz="3200" dirty="0" smtClean="0"/>
              <a:t>ΕΛΛΑΔΑ</a:t>
            </a:r>
            <a:endParaRPr lang="en-US" altLang="el-GR" sz="3200" dirty="0" smtClean="0"/>
          </a:p>
        </p:txBody>
      </p:sp>
      <p:sp>
        <p:nvSpPr>
          <p:cNvPr id="71685" name="TextBox 4"/>
          <p:cNvSpPr txBox="1">
            <a:spLocks noChangeArrowheads="1"/>
          </p:cNvSpPr>
          <p:nvPr/>
        </p:nvSpPr>
        <p:spPr bwMode="auto">
          <a:xfrm flipH="1">
            <a:off x="2880518" y="6050756"/>
            <a:ext cx="3382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 err="1"/>
              <a:t>Γράφιμα</a:t>
            </a:r>
            <a:r>
              <a:rPr lang="el-GR" altLang="el-GR" sz="1600" dirty="0"/>
              <a:t> 1: κατανάλωση λιπαρών.</a:t>
            </a:r>
            <a:endParaRPr lang="en-US" altLang="el-GR" sz="16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good-fat-bad-f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245630"/>
            <a:ext cx="5372100" cy="457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2"/>
          <p:cNvSpPr>
            <a:spLocks noGrp="1"/>
          </p:cNvSpPr>
          <p:nvPr>
            <p:ph type="title"/>
          </p:nvPr>
        </p:nvSpPr>
        <p:spPr>
          <a:xfrm>
            <a:off x="609600" y="139800"/>
            <a:ext cx="8229600" cy="987356"/>
          </a:xfrm>
        </p:spPr>
        <p:txBody>
          <a:bodyPr/>
          <a:lstStyle/>
          <a:p>
            <a:r>
              <a:rPr lang="el-GR" altLang="el-GR" dirty="0" smtClean="0"/>
              <a:t>ΚΑΛΑ &amp; ΚΑΚΑ </a:t>
            </a:r>
            <a:r>
              <a:rPr lang="el-GR" altLang="el-GR" dirty="0" smtClean="0"/>
              <a:t>ΛΙΠΑΡΑ</a:t>
            </a:r>
            <a:endParaRPr lang="en-US" altLang="el-GR" dirty="0" smtClean="0"/>
          </a:p>
        </p:txBody>
      </p:sp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3001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/>
              <a:t>Εικόνα 31: καλά &amp; κακά λιπαρά </a:t>
            </a:r>
            <a:endParaRPr lang="en-US" altLang="el-GR" sz="16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10473949_803537593027708_62456418176901403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3348831" y="5943600"/>
            <a:ext cx="2852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32: πυραμίδα λιπαρών</a:t>
            </a:r>
            <a:endParaRPr lang="en-US" altLang="el-GR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11001744_800046306710170_4711783311352387033_n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4" y="2286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3048000" y="6019800"/>
            <a:ext cx="2744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33: Τροφές &amp; λιπαρά</a:t>
            </a:r>
            <a:endParaRPr lang="en-US" altLang="el-GR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11102641_815543271827140_6911179021762016076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3124200" y="5943600"/>
            <a:ext cx="2693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34: Λιπαρά &amp; καρδιά</a:t>
            </a:r>
            <a:endParaRPr lang="en-US" altLang="el-GR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0070C0"/>
                </a:solidFill>
              </a:rPr>
              <a:t>Τέλος Ενότητας</a:t>
            </a:r>
            <a:endParaRPr lang="el-G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0070C0"/>
                </a:solidFill>
              </a:rPr>
              <a:t>Χρηματοδότηση</a:t>
            </a:r>
            <a:endParaRPr lang="el-GR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3168352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Logo espa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10952" y="44623"/>
            <a:ext cx="8229600" cy="792088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0070C0"/>
                </a:solidFill>
              </a:rPr>
              <a:t>Σημείωμα </a:t>
            </a:r>
            <a:r>
              <a:rPr lang="el-GR" b="1" dirty="0" smtClean="0">
                <a:solidFill>
                  <a:srgbClr val="0070C0"/>
                </a:solidFill>
              </a:rPr>
              <a:t>Αδειοδότησης</a:t>
            </a:r>
            <a:endParaRPr lang="el-GR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120093" y="800708"/>
            <a:ext cx="8928992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</a:t>
            </a:r>
            <a:r>
              <a:rPr lang="el-GR" sz="2000" b="1" dirty="0"/>
              <a:t>της</a:t>
            </a:r>
            <a:r>
              <a:rPr lang="el-GR" sz="2000" dirty="0"/>
              <a:t>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copyright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416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el-GR" altLang="el-GR" b="1" dirty="0" smtClean="0"/>
              <a:t>Σημείωμα Χρήσης Έργων </a:t>
            </a:r>
            <a:r>
              <a:rPr lang="el-GR" altLang="el-GR" b="1" dirty="0" smtClean="0"/>
              <a:t>Τρίτων 1/2</a:t>
            </a:r>
            <a:endParaRPr lang="el-GR" altLang="el-GR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934325" cy="5334000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dirty="0" smtClean="0"/>
              <a:t>Το Έργο αυτό κάνει χρήση των ακόλουθων έργων: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Εικόνες/Σχήματα/Διαγράμματα</a:t>
            </a:r>
            <a:r>
              <a:rPr lang="en-US" altLang="el-GR" sz="2000" b="1" dirty="0" smtClean="0"/>
              <a:t>/</a:t>
            </a:r>
            <a:r>
              <a:rPr lang="el-GR" altLang="el-GR" sz="2000" b="1" dirty="0" smtClean="0"/>
              <a:t>Φωτογραφίες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altLang="el-GR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1. </a:t>
            </a:r>
            <a:r>
              <a:rPr lang="en-US" altLang="el-GR" sz="2000" i="1" dirty="0" smtClean="0">
                <a:hlinkClick r:id="rId3"/>
              </a:rPr>
              <a:t>www.projectnext.eu</a:t>
            </a:r>
            <a:endParaRPr lang="en-US" altLang="el-GR" sz="20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2.</a:t>
            </a:r>
            <a:r>
              <a:rPr lang="el-GR" altLang="el-GR" sz="2000" i="1" dirty="0" smtClean="0"/>
              <a:t> </a:t>
            </a:r>
            <a:r>
              <a:rPr lang="el-GR" altLang="el-GR" sz="2000" i="1" dirty="0" smtClean="0">
                <a:cs typeface="Arial" panose="020B0604020202020204" pitchFamily="34" charset="0"/>
              </a:rPr>
              <a:t> </a:t>
            </a:r>
            <a:r>
              <a:rPr lang="en-US" altLang="el-GR" sz="2000" i="1" dirty="0" smtClean="0">
                <a:cs typeface="Arial" panose="020B0604020202020204" pitchFamily="34" charset="0"/>
                <a:hlinkClick r:id="rId4"/>
              </a:rPr>
              <a:t>www.medibid.com</a:t>
            </a:r>
            <a:endParaRPr lang="el-GR" altLang="el-GR" sz="2000" i="1" dirty="0" smtClean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b="1" dirty="0" smtClean="0">
                <a:cs typeface="Arial" panose="020B0604020202020204" pitchFamily="34" charset="0"/>
              </a:rPr>
              <a:t>Σχήμα 2. </a:t>
            </a:r>
            <a:r>
              <a:rPr lang="el-GR" altLang="el-GR" sz="2000" i="1" dirty="0" smtClean="0"/>
              <a:t> </a:t>
            </a:r>
            <a:r>
              <a:rPr lang="en-US" altLang="el-GR" sz="2000" i="1" dirty="0" smtClean="0">
                <a:hlinkClick r:id="rId5"/>
              </a:rPr>
              <a:t>www.realmagick.com</a:t>
            </a:r>
            <a:endParaRPr lang="en-US" altLang="el-GR" sz="20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3. </a:t>
            </a:r>
            <a:r>
              <a:rPr lang="en-US" altLang="el-GR" sz="2000" i="1" dirty="0" smtClean="0">
                <a:hlinkClick r:id="rId6"/>
              </a:rPr>
              <a:t>www.eufic.org</a:t>
            </a:r>
            <a:endParaRPr lang="en-US" altLang="el-GR" sz="2000" i="1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4. </a:t>
            </a:r>
            <a:r>
              <a:rPr lang="en-US" altLang="el-GR" sz="2000" i="1" dirty="0" smtClean="0"/>
              <a:t>imgarcade.com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5. </a:t>
            </a:r>
            <a:r>
              <a:rPr lang="en-US" altLang="el-GR" sz="2000" i="1" dirty="0" smtClean="0">
                <a:cs typeface="Arial" panose="020B0604020202020204" pitchFamily="34" charset="0"/>
                <a:hlinkClick r:id="rId7"/>
              </a:rPr>
              <a:t>www.omegadefend.com</a:t>
            </a:r>
            <a:endParaRPr lang="en-US" altLang="el-GR" sz="2000" i="1" dirty="0" smtClean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</a:t>
            </a:r>
            <a:r>
              <a:rPr lang="el-GR" altLang="el-GR" sz="2000" b="1" dirty="0" smtClean="0"/>
              <a:t>7. </a:t>
            </a:r>
            <a:r>
              <a:rPr lang="el-GR" altLang="el-GR" sz="20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www.omegadefend.com‪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8. </a:t>
            </a:r>
            <a:r>
              <a:rPr lang="en-US" altLang="el-GR" sz="2000" i="1" dirty="0" smtClean="0">
                <a:cs typeface="Arial" panose="020B0604020202020204" pitchFamily="34" charset="0"/>
                <a:hlinkClick r:id="rId6"/>
              </a:rPr>
              <a:t>www.eufic.org</a:t>
            </a:r>
            <a:endParaRPr lang="en-US" altLang="el-GR" sz="2000" i="1" dirty="0" smtClean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9. </a:t>
            </a:r>
            <a:r>
              <a:rPr lang="el-GR" altLang="el-GR" sz="2000" i="1" dirty="0" smtClean="0">
                <a:cs typeface="Arial" panose="020B0604020202020204" pitchFamily="34" charset="0"/>
              </a:rPr>
              <a:t> ‪www.canned-salmon.com‪</a:t>
            </a:r>
            <a:endParaRPr lang="en-US" altLang="el-GR" sz="2000" i="1" dirty="0" smtClean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10. </a:t>
            </a:r>
            <a:r>
              <a:rPr lang="el-GR" altLang="el-GR" sz="2000" i="1" dirty="0" smtClean="0">
                <a:cs typeface="Arial" panose="020B0604020202020204" pitchFamily="34" charset="0"/>
              </a:rPr>
              <a:t> </a:t>
            </a:r>
            <a:r>
              <a:rPr lang="en-US" altLang="el-GR" sz="2000" i="1" dirty="0" smtClean="0">
                <a:cs typeface="Arial" panose="020B0604020202020204" pitchFamily="34" charset="0"/>
              </a:rPr>
              <a:t>galleryhip.com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</a:t>
            </a:r>
            <a:r>
              <a:rPr lang="el-GR" altLang="el-GR" sz="2000" b="1" dirty="0" smtClean="0"/>
              <a:t>12. </a:t>
            </a:r>
            <a:r>
              <a:rPr lang="el-GR" altLang="el-GR" sz="2000" i="1" dirty="0" smtClean="0"/>
              <a:t> </a:t>
            </a:r>
            <a:r>
              <a:rPr lang="en-US" altLang="el-GR" sz="2000" i="1" dirty="0" smtClean="0"/>
              <a:t>galleryhip.com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13.</a:t>
            </a:r>
            <a:r>
              <a:rPr lang="el-GR" altLang="el-GR" sz="2000" i="1" dirty="0" smtClean="0"/>
              <a:t>  </a:t>
            </a:r>
            <a:r>
              <a:rPr lang="en-US" altLang="el-GR" sz="2000" i="1" dirty="0" smtClean="0"/>
              <a:t>www.lookfordiagnosis.com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i="1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l-GR" sz="2000" i="1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n-US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el-GR" altLang="el-GR" b="1" dirty="0" smtClean="0"/>
              <a:t>Σημείωμα Χρήσης Έργων </a:t>
            </a:r>
            <a:r>
              <a:rPr lang="el-GR" altLang="el-GR" b="1" dirty="0" smtClean="0"/>
              <a:t>Τρίτων 2/2</a:t>
            </a:r>
            <a:endParaRPr lang="el-GR" altLang="el-GR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934325" cy="5410200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dirty="0" smtClean="0"/>
              <a:t>Το Έργο αυτό κάνει χρήση των ακόλουθων έργων: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Εικόνες/Σχήματα/Διαγράμματα</a:t>
            </a:r>
            <a:r>
              <a:rPr lang="en-US" altLang="el-GR" sz="2000" b="1" dirty="0" smtClean="0"/>
              <a:t>/</a:t>
            </a:r>
            <a:r>
              <a:rPr lang="el-GR" altLang="el-GR" sz="2000" b="1" dirty="0" smtClean="0"/>
              <a:t>Φωτογραφίες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altLang="el-GR" sz="2000" b="1" dirty="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14.</a:t>
            </a:r>
            <a:r>
              <a:rPr lang="el-GR" altLang="el-GR" sz="2000" i="1" dirty="0" smtClean="0">
                <a:cs typeface="Arial" panose="020B0604020202020204" pitchFamily="34" charset="0"/>
              </a:rPr>
              <a:t> </a:t>
            </a:r>
            <a:r>
              <a:rPr lang="en-US" altLang="el-GR" sz="2000" i="1" dirty="0" smtClean="0">
                <a:cs typeface="Arial" panose="020B0604020202020204" pitchFamily="34" charset="0"/>
                <a:hlinkClick r:id="rId3"/>
              </a:rPr>
              <a:t>www.demibahagia.my</a:t>
            </a:r>
            <a:endParaRPr lang="el-GR" altLang="el-GR" sz="2000" i="1" dirty="0" smtClean="0"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15. </a:t>
            </a:r>
            <a:r>
              <a:rPr lang="en-US" altLang="el-GR" sz="2000" dirty="0" smtClean="0">
                <a:cs typeface="Arial" panose="020B0604020202020204" pitchFamily="34" charset="0"/>
              </a:rPr>
              <a:t>fashions-cloud.com</a:t>
            </a:r>
            <a:endParaRPr lang="en-US" altLang="el-GR" sz="20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16</a:t>
            </a:r>
            <a:r>
              <a:rPr lang="el-GR" altLang="el-GR" sz="2000" i="1" dirty="0" smtClean="0"/>
              <a:t> </a:t>
            </a:r>
            <a:r>
              <a:rPr lang="en-US" altLang="el-GR" sz="2000" i="1" dirty="0" smtClean="0">
                <a:cs typeface="Arial" panose="020B0604020202020204" pitchFamily="34" charset="0"/>
                <a:hlinkClick r:id="rId4"/>
              </a:rPr>
              <a:t>www.examiner.com</a:t>
            </a:r>
            <a:endParaRPr lang="en-US" altLang="el-GR" sz="2000" i="1" dirty="0" smtClean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2000" b="1" dirty="0" smtClean="0"/>
              <a:t>Εικόνα 27. </a:t>
            </a:r>
            <a:r>
              <a:rPr lang="en-US" altLang="el-GR" sz="2000" i="1" dirty="0" smtClean="0">
                <a:cs typeface="Arial" panose="020B0604020202020204" pitchFamily="34" charset="0"/>
              </a:rPr>
              <a:t>ineedthesmell0fsummer.tumblr.com</a:t>
            </a:r>
            <a:endParaRPr lang="el-GR" altLang="el-GR" sz="2000" i="1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altLang="el-GR" sz="2000" b="1" dirty="0"/>
              <a:t>Εικόνα 28. </a:t>
            </a:r>
            <a:r>
              <a:rPr lang="en-US" altLang="el-GR" sz="2000" i="1" dirty="0">
                <a:cs typeface="Arial" panose="020B0604020202020204" pitchFamily="34" charset="0"/>
                <a:hlinkClick r:id="rId5"/>
              </a:rPr>
              <a:t>www.omegadefend.com</a:t>
            </a:r>
            <a:endParaRPr lang="en-US" altLang="el-GR" sz="20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altLang="el-GR" sz="2000" b="1" dirty="0"/>
              <a:t>Εικόνα 30. </a:t>
            </a:r>
            <a:r>
              <a:rPr lang="en-US" altLang="el-GR" sz="2000" i="1" dirty="0">
                <a:cs typeface="Arial" panose="020B0604020202020204" pitchFamily="34" charset="0"/>
              </a:rPr>
              <a:t>bioscienceiran.ir</a:t>
            </a:r>
            <a:endParaRPr lang="el-GR" altLang="el-GR" sz="2000" i="1" dirty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l-GR" altLang="el-GR" sz="2000" b="1" dirty="0"/>
              <a:t>Εικόνα 31 </a:t>
            </a:r>
            <a:r>
              <a:rPr lang="el-GR" altLang="el-GR" sz="2000" i="1" dirty="0"/>
              <a:t> </a:t>
            </a:r>
            <a:r>
              <a:rPr lang="en-US" altLang="el-GR" sz="2000" i="1" dirty="0">
                <a:hlinkClick r:id="rId6"/>
              </a:rPr>
              <a:t>www.healthxchange.com.sg</a:t>
            </a:r>
            <a:endParaRPr lang="en-US" altLang="el-GR" sz="2000" i="1" dirty="0"/>
          </a:p>
          <a:p>
            <a:pPr marL="0" indent="0">
              <a:spcBef>
                <a:spcPct val="0"/>
              </a:spcBef>
              <a:buNone/>
            </a:pPr>
            <a:r>
              <a:rPr lang="el-GR" altLang="el-GR" sz="2000" b="1" dirty="0"/>
              <a:t>Εικόνα 32. </a:t>
            </a:r>
            <a:r>
              <a:rPr lang="el-GR" altLang="el-GR" sz="2000" i="1" dirty="0">
                <a:cs typeface="Arial" panose="020B0604020202020204" pitchFamily="34" charset="0"/>
              </a:rPr>
              <a:t> </a:t>
            </a:r>
            <a:r>
              <a:rPr lang="en-US" altLang="el-GR" sz="2000" i="1" dirty="0" err="1">
                <a:cs typeface="Arial" panose="020B0604020202020204" pitchFamily="34" charset="0"/>
              </a:rPr>
              <a:t>mednutrition</a:t>
            </a:r>
            <a:endParaRPr lang="en-US" altLang="el-GR" sz="2000" i="1" dirty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l-GR" altLang="el-GR" sz="2000" b="1" dirty="0"/>
              <a:t>Εικόνα 33. </a:t>
            </a:r>
            <a:r>
              <a:rPr lang="el-GR" altLang="el-GR" sz="2000" i="1" dirty="0">
                <a:cs typeface="Arial" panose="020B0604020202020204" pitchFamily="34" charset="0"/>
              </a:rPr>
              <a:t> </a:t>
            </a:r>
            <a:r>
              <a:rPr lang="en-US" altLang="el-GR" sz="2000" i="1" dirty="0" err="1">
                <a:cs typeface="Arial" panose="020B0604020202020204" pitchFamily="34" charset="0"/>
              </a:rPr>
              <a:t>mednutrition</a:t>
            </a:r>
            <a:endParaRPr lang="en-US" altLang="el-GR" sz="2000" i="1" dirty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l-GR" altLang="el-GR" sz="2000" b="1" dirty="0"/>
              <a:t>Εικόνα 34. </a:t>
            </a:r>
            <a:r>
              <a:rPr lang="el-GR" altLang="el-GR" sz="2000" i="1" dirty="0">
                <a:cs typeface="Arial" panose="020B0604020202020204" pitchFamily="34" charset="0"/>
              </a:rPr>
              <a:t> </a:t>
            </a:r>
            <a:r>
              <a:rPr lang="en-US" altLang="el-GR" sz="2000" i="1" dirty="0" err="1" smtClean="0">
                <a:cs typeface="Arial" panose="020B0604020202020204" pitchFamily="34" charset="0"/>
              </a:rPr>
              <a:t>mednutrition</a:t>
            </a:r>
            <a:endParaRPr lang="el-GR" altLang="el-GR" sz="2000" i="1" dirty="0" smtClean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l-GR" altLang="el-GR" sz="2000" i="1" dirty="0"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l-GR" altLang="el-GR" sz="2000" i="1" dirty="0">
                <a:cs typeface="Arial" panose="020B0604020202020204" pitchFamily="34" charset="0"/>
              </a:rPr>
              <a:t>Τα εν λόγω έργα έχουν ανακτηθεί από το διαδίκτυο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l-GR" altLang="el-GR" sz="2000" i="1" dirty="0">
                <a:cs typeface="Arial" panose="020B0604020202020204" pitchFamily="34" charset="0"/>
              </a:rPr>
              <a:t>για εκπαιδευτικούς σκοπούς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l-GR" sz="2000" i="1" dirty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l-GR" sz="2000" i="1" dirty="0" smtClean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b="1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l-GR" sz="2000" i="1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n-US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l-GR" altLang="el-G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Βασική πηγή ενέργειας στον οργανισμό </a:t>
            </a:r>
            <a:r>
              <a:rPr lang="el-GR" altLang="el-GR" dirty="0" smtClean="0"/>
              <a:t>2/2</a:t>
            </a:r>
            <a:endParaRPr lang="el-GR" altLang="el-GR" dirty="0" smtClean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81200"/>
            <a:ext cx="7848600" cy="4221163"/>
          </a:xfrm>
        </p:spPr>
        <p:txBody>
          <a:bodyPr/>
          <a:lstStyle/>
          <a:p>
            <a:pPr eaLnBrk="1" hangingPunct="1"/>
            <a:r>
              <a:rPr lang="el-GR" altLang="el-GR" sz="2800" dirty="0" smtClean="0"/>
              <a:t>Ενεργειακή πρόσληψη: 25 – 45% των ημερησίων θερμίδων πρέπει να προέρχονται από λίπη</a:t>
            </a:r>
          </a:p>
          <a:p>
            <a:pPr eaLnBrk="1" hangingPunct="1"/>
            <a:r>
              <a:rPr lang="el-GR" altLang="el-GR" sz="2800" b="1" dirty="0" smtClean="0"/>
              <a:t>Υψηλή </a:t>
            </a:r>
            <a:r>
              <a:rPr lang="el-GR" altLang="el-GR" sz="2800" b="1" dirty="0" smtClean="0"/>
              <a:t>θερμιδική αξία: 9 </a:t>
            </a:r>
            <a:r>
              <a:rPr lang="en-US" altLang="el-GR" sz="2800" b="1" dirty="0" err="1" smtClean="0"/>
              <a:t>kcl</a:t>
            </a:r>
            <a:r>
              <a:rPr lang="el-GR" altLang="el-GR" sz="2800" b="1" dirty="0" smtClean="0"/>
              <a:t>  παράγονται κατά την καύση ενός  </a:t>
            </a:r>
            <a:r>
              <a:rPr lang="en-US" altLang="el-GR" sz="2800" b="1" dirty="0" smtClean="0"/>
              <a:t>gr</a:t>
            </a:r>
            <a:r>
              <a:rPr lang="el-GR" altLang="el-GR" sz="2800" b="1" dirty="0" smtClean="0"/>
              <a:t> λίπους.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 sz="2800" dirty="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altLang="el-GR" sz="2800" dirty="0" smtClean="0"/>
              <a:t>Επομένως</a:t>
            </a:r>
            <a:r>
              <a:rPr lang="el-GR" altLang="el-GR" sz="2800" dirty="0" smtClean="0"/>
              <a:t>, το λίπος αποτελεί την καλύτερη μορφή αποθήκευσης ενέργειας για τον οργανισμό </a:t>
            </a:r>
            <a:r>
              <a:rPr lang="el-GR" altLang="el-GR" sz="2800" dirty="0" smtClean="0"/>
              <a:t>μας.</a:t>
            </a:r>
            <a:endParaRPr lang="el-GR" altLang="el-GR" sz="2800" dirty="0" smtClean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Λίπη  2/4</a:t>
            </a:r>
            <a:endParaRPr lang="en-US" altLang="el-GR" dirty="0" smtClean="0"/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800" smtClean="0"/>
              <a:t>Τα λίπη είναι φυτικής ή ζωικής προέλευσης και διακρίνονται σε κορεσμένα και ακόρεστα </a:t>
            </a:r>
            <a:r>
              <a:rPr lang="en-US" altLang="el-GR" sz="2800" smtClean="0"/>
              <a:t>(</a:t>
            </a:r>
            <a:r>
              <a:rPr lang="el-GR" altLang="el-GR" sz="2800" smtClean="0"/>
              <a:t>μονο- και πολύ-ακόρεστα). Είναι οργανικές ουσίες που αποτελούνται από άνθρακα (</a:t>
            </a:r>
            <a:r>
              <a:rPr lang="en-US" altLang="el-GR" sz="2800" smtClean="0"/>
              <a:t>C</a:t>
            </a:r>
            <a:r>
              <a:rPr lang="el-GR" altLang="el-GR" sz="2800" smtClean="0"/>
              <a:t>), υδρογόνο (</a:t>
            </a:r>
            <a:r>
              <a:rPr lang="en-US" altLang="el-GR" sz="2800" smtClean="0"/>
              <a:t>H</a:t>
            </a:r>
            <a:r>
              <a:rPr lang="el-GR" altLang="el-GR" sz="2800" smtClean="0"/>
              <a:t>) και οξυγόνο (Ο). </a:t>
            </a:r>
          </a:p>
          <a:p>
            <a:pPr eaLnBrk="1" hangingPunct="1"/>
            <a:r>
              <a:rPr lang="el-GR" altLang="el-GR" sz="2800" smtClean="0"/>
              <a:t>Η κυριότερη ομάδα λίπους είναι τα τριγλυκερίδια ή απλά λίπη που αντιπροσωπεύουν το 95% των λιπών της διατροφής.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 smtClean="0"/>
              <a:t>Τριγλυκερίδια</a:t>
            </a:r>
            <a:endParaRPr lang="en-US" altLang="el-GR" dirty="0" smtClean="0"/>
          </a:p>
        </p:txBody>
      </p:sp>
      <p:pic>
        <p:nvPicPr>
          <p:cNvPr id="28674" name="Content Placeholder 1" descr="triglycerid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987908"/>
            <a:ext cx="4741333" cy="3048000"/>
          </a:xfrm>
        </p:spPr>
      </p:pic>
      <p:sp>
        <p:nvSpPr>
          <p:cNvPr id="28675" name="Content Placeholder 7"/>
          <p:cNvSpPr>
            <a:spLocks noGrp="1"/>
          </p:cNvSpPr>
          <p:nvPr>
            <p:ph sz="half" idx="4294967295"/>
          </p:nvPr>
        </p:nvSpPr>
        <p:spPr>
          <a:xfrm>
            <a:off x="647700" y="2057401"/>
            <a:ext cx="3243263" cy="3048000"/>
          </a:xfrm>
        </p:spPr>
        <p:txBody>
          <a:bodyPr/>
          <a:lstStyle/>
          <a:p>
            <a:pPr marL="0" indent="0">
              <a:buNone/>
            </a:pPr>
            <a:r>
              <a:rPr lang="el-GR" altLang="el-GR" dirty="0" smtClean="0"/>
              <a:t>Τα </a:t>
            </a:r>
            <a:r>
              <a:rPr lang="el-GR" altLang="el-GR" dirty="0" err="1" smtClean="0"/>
              <a:t>τριγλυκερίδια</a:t>
            </a:r>
            <a:r>
              <a:rPr lang="el-GR" altLang="el-GR" dirty="0" smtClean="0"/>
              <a:t> είναι εστέρες της </a:t>
            </a:r>
            <a:r>
              <a:rPr lang="el-GR" altLang="el-GR" dirty="0" err="1" smtClean="0"/>
              <a:t>γλυκερόλης</a:t>
            </a:r>
            <a:r>
              <a:rPr lang="el-GR" altLang="el-GR" dirty="0" smtClean="0"/>
              <a:t> και τριών μορίων λιπαρών οξέων.</a:t>
            </a:r>
            <a:endParaRPr lang="en-US" altLang="el-GR" dirty="0" smtClean="0"/>
          </a:p>
        </p:txBody>
      </p:sp>
      <p:sp>
        <p:nvSpPr>
          <p:cNvPr id="28676" name="AutoShape 5" descr="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77" name="AutoShape 7" descr="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78" name="AutoShape 9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79" name="AutoShape 11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80" name="AutoShape 13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81" name="AutoShape 15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82" name="AutoShape 17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3344863" y="37353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83" name="AutoShape 18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3505200" y="3200400"/>
            <a:ext cx="304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84" name="AutoShape 20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5029200" y="3581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85" name="AutoShape 22" descr="data:image/png;base64,iVBORw0KGgoAAAANSUhEUgAAASIAAAB4CAIAAADZvmjEAAAHWklEQVR4nO2dvWrcShiGdQ++A19AulxBTpn0aeLeV+DOEAgpQzqznNZlfrp04YCLlG5cGMMWhoUNmIBhK2+lUyhnoiOtZGnm++R5tc9TJY7yeT5p3vmTZt6iBABniqcuAMD8QWYA7ijJbLO5f3V4WBRFURSHh6/uN5unLhHAIGRkdnN5cXDwbLlaV39dr5bPDg4uLm+etlQAQ9CQ2Xb78PHkXaP72mzuj/86pk+D/NGQ2c3lxdHpWfvnZ6dHdGiQPzIyW3z63v75908LZAb5oy0zejOQQENmO6dhzM1ABQ2Zlaw0gjIyMit5bwayKMkMQBRkBuAOMgNwR0xmRVHs/DNAzojVVGQGiojVVGQGiojVVGQGiojVVGQGiojVVGQGiojVVGQGiojVVGQGiojVVGQGilBTAdxBZgDu/E9m1SauaqdJfXPXZnP/7uTjw3Zb/XXnATh1nHasdBUvgkYKiYk3LovLYuxNBiH+yOzm8qIuiUoq1b7JUTXAaf9lT/HiooVTD0wSP//wdojsrW4yaPFbZv0b/ofXAKeT3szPI/jx7WulCqvEhxz+Y/W7QI7fMus606ZieA1wOumtv3hjqZffMPFHS2j1u0COoTILc63+GdeQk96KkTxavOExQzqhQnsnPvya4b8L5LDvzTxOerPtzUbJjN4M0jGemzmd9GY7N6unY5X4EJkxN9tbUlcaw1AndFb5rzQ2anBE4u2s66Pidtf9ebEIU8Hom8wYUpfO92aN2tBVA6oKtNncLxafQ5wJ3pslhm2sv49NvJ11PeB6tby6vq0H//rtR/TvKv9bF23EASFsvgJpyCx/TA7fD1m3X3YHmW23DyevXyS+TA9hkZkou2VWjPkqd7t9eH98nF6NpmS9Wr79cJ4SoZ514zVGXWa311fL1Tq9GVqvli+fv2HQKIqBzPbTL6In67rMqvFeoszCGHX4J12QFakyOzs9qqYZL16f7E8N6M+6LrNqmpo4aAzTuT1szuaBQW8GAP0gMwB3ZGSGHQzooiEzzM1AGgGZOW2uAZgMAZk5ba4BmAwNmT26uQYgZ4RlRm8GKgjIzGlzDcBkCMisZKURxNGQWcl7M1BGRmYAuiAzAHeQGYA7SjIrsIMBTZAZgDvIDMAdZAbgDjIDcAeZAbiDzADcQWYA7ihVVmQGolBZAdyxsXjn83mAHgws3qfZDNbVBIyl3UZENy47Lxte8ghDs7hQbScNlXxnQ6qN4DTHThmamzWOPIhuXOo0bJwGlnxstUtpB0PKQvnOiVRT3AmOnbIVbeUdMSTy8GrRdfiPoT1nSqiQslC+MyPV4n2CY6cMjad7mvk26Y64EfH/+edr/T6HQVd0URttYm75IrM/9Pdmo46dKkbyaNmGx2wnEt24NIiudgPjp4Qa5WefT74zI3VuNsGxU4a92ViZ5dO6R4caJbN88p0ZAiuNhqJtJGI1l+iqXhHxuwaNKe1g+KcM8907mZVR7uPhAtf3ZlYrje2SRzQuIdlQgDAR/f5pUd2EsCz05CuN7TYxt3yra+Y9gJT5CqSrCRhLezF6bOMSLGqDz20jZn0xMyJ+xE3oD9UoXm75Vv993gb2MjKzwmoJNFS7Rp1Od3M3xyRl73z3UWbFfD/MXa+Wbz+cJwbZbh/eHx+Hpfb6m8Pb66sUm2kP0lP2zne9Wr58/mbvBo0zlpkJXa8rttuH87/P52d175pvGJT2f8MlDTIbzdnpUTXxePH6pFEtbi4v5neyv3e+YS43v1sXQGYA7iAzAHeUZMauNhBFRmZYnIEuGjKbZlcbgBMaMptgVxuAHzIy897VBuCHtszozUACDZlNsKsNwA8NmZWsNIIyMjIreW8GsijJDEAUZAbgjpjMCtwqQBBkBuAOMgNwB5kBuIPMANxBZgDuIDMAd5AZgDtiNRWZgSJiNRWZgSLUVAB3Oh1hUsy5nT6lt3J5L5Vdz+NCmRTA1rs9IpruUzPwN2vgtDHM0OW9lHU9jwtlUgBb7/boRBSfWpnu1tnA6Qgq843Siq7ncaFMCmDrDxgdTfGpVaR6TzdwOoLK0Be3VHA9v7m8KGpUo4PoUOkJGmYRHS3/p9Z1fTlcZonm34lHUNnKTNT1PC6USQFsvdvjook+tQr73uzRI6iKkTxavOEx2+kItYtyvVnX9XHRRJ9ahfHczOkIKtu5Wf6u5zuHW3Jzs65BY3QimT+1nRdXpK40tv2/819pzN/1POImmK80NnJ88pXG9KfWTqo9l/l19/Pn3a/E+O0xZOd7s4EO4m3/73oyQ4atw7FyeS+zdz2PuAn9oUyerGEWcdESn1o7qUbAuvdvXPwuu3qbr0A2+fma9yPhep4DWeVidZZ7lVS7Obi9vvry5YuJlba9zBptgAT5u57nQG5PNv2plbWkGk+t0l76s9tpV28gs/08yH4fXN5n+WS7kgqT6rbF9nC67OpTZdbj/z1j9sHlfZZPtiepu7u7Mnkk0mVXzxf6AO4gMwB3kBmAO8gMwB1kBuAOMgNw51+ss5F82frPdwAAAABJRU5ErkJggg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l-GR" sz="1800"/>
          </a:p>
        </p:txBody>
      </p:sp>
      <p:sp>
        <p:nvSpPr>
          <p:cNvPr id="28686" name="TextBox 8"/>
          <p:cNvSpPr txBox="1">
            <a:spLocks noChangeArrowheads="1"/>
          </p:cNvSpPr>
          <p:nvPr/>
        </p:nvSpPr>
        <p:spPr bwMode="auto">
          <a:xfrm>
            <a:off x="5309103" y="5823689"/>
            <a:ext cx="2290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l-GR" altLang="el-GR" sz="1600" dirty="0"/>
              <a:t>Εικόνα 2: </a:t>
            </a:r>
            <a:r>
              <a:rPr lang="el-GR" altLang="el-GR" sz="1600" dirty="0" err="1"/>
              <a:t>τριγλυκερίδια</a:t>
            </a:r>
            <a:endParaRPr lang="en-US" alt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Λιπαρά οξέα 1/7</a:t>
            </a:r>
            <a:endParaRPr lang="el-GR" altLang="el-GR" dirty="0" smtClean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l-GR" altLang="el-GR" dirty="0" smtClean="0"/>
              <a:t>Τα λιπαρά οξέα χαρακτηρίζονται από το μήκος της αλύσου και τον βαθμό κορεσμού 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l-GR" altLang="el-GR" dirty="0" smtClean="0"/>
              <a:t>Η </a:t>
            </a:r>
            <a:r>
              <a:rPr lang="el-GR" altLang="el-GR" dirty="0" smtClean="0"/>
              <a:t>χημική σύσταση των λιπών καθορίζει τις φυσικές τους ιδιότητες, οι οποίες με τη σειρά τους προσδιορίζουν την φυσική κατάσταση των </a:t>
            </a:r>
            <a:r>
              <a:rPr lang="el-GR" altLang="el-GR" dirty="0" err="1" smtClean="0"/>
              <a:t>τριγλυκεριδίων</a:t>
            </a:r>
            <a:r>
              <a:rPr lang="el-GR" altLang="el-GR" dirty="0" smtClean="0"/>
              <a:t>, δηλαδή τη μορφή τους (υγρή, ημίρρευστη, στερεή).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la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lass" id="{A2BEF58C-2AA5-4091-B815-C1B0686454D5}" vid="{491EB830-406A-4F52-820B-94AF25C6C3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eclass</Template>
  <TotalTime>1006</TotalTime>
  <Words>1576</Words>
  <Application>Microsoft Office PowerPoint</Application>
  <PresentationFormat>Προβολή στην οθόνη (4:3)</PresentationFormat>
  <Paragraphs>254</Paragraphs>
  <Slides>59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9" baseType="lpstr">
      <vt:lpstr>ＭＳ Ｐゴシック</vt:lpstr>
      <vt:lpstr>ＭＳ Ｐゴシック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eclass</vt:lpstr>
      <vt:lpstr>Αγωγή υγείας</vt:lpstr>
      <vt:lpstr>Λίπη  1/4</vt:lpstr>
      <vt:lpstr>Λιπίδια = Λίπη και έλαια</vt:lpstr>
      <vt:lpstr>Λίπος και αύξηση ΣΒ 1/1</vt:lpstr>
      <vt:lpstr>Βασική πηγή ενέργειας στον οργανισμό 1/2</vt:lpstr>
      <vt:lpstr>Βασική πηγή ενέργειας στον οργανισμό 2/2</vt:lpstr>
      <vt:lpstr>Λίπη  2/4</vt:lpstr>
      <vt:lpstr>Τριγλυκερίδια</vt:lpstr>
      <vt:lpstr>Λιπαρά οξέα 1/7</vt:lpstr>
      <vt:lpstr>Λιπαρά οξέα 2/7</vt:lpstr>
      <vt:lpstr>Λιπαρά οξέα 3/7</vt:lpstr>
      <vt:lpstr>Λιπαρά οξέα 4/7</vt:lpstr>
      <vt:lpstr>Λιπαρά οξέα 5/7</vt:lpstr>
      <vt:lpstr>Λιπαρά οξέα 6/7</vt:lpstr>
      <vt:lpstr>Λιπαρά οξέα 7/7</vt:lpstr>
      <vt:lpstr>Παρουσίαση του PowerPoint</vt:lpstr>
      <vt:lpstr>Παρουσίαση του PowerPoint</vt:lpstr>
      <vt:lpstr>Παρουσίαση του PowerPoint</vt:lpstr>
      <vt:lpstr> ΩΜΕΓΑ 3 &amp; ΩΜΕΓΑ 6</vt:lpstr>
      <vt:lpstr>Ω3 ΛΙΠΑΡΑ ΟΞΕΑ</vt:lpstr>
      <vt:lpstr>ΩΜΕΓΑ 3</vt:lpstr>
      <vt:lpstr> ΩΜΕΓΑ 3 &amp; ΩΜΕΓΑ 6   2/2 </vt:lpstr>
      <vt:lpstr>Λίπη  3/4</vt:lpstr>
      <vt:lpstr>Λίπη 4/4</vt:lpstr>
      <vt:lpstr>Σύνθετα και παραγόμενα λίπη 1/2</vt:lpstr>
      <vt:lpstr>Σύνθετα και παραγόμενα λίπη 2/2</vt:lpstr>
      <vt:lpstr>Παραγόμενα λιπίδια</vt:lpstr>
      <vt:lpstr>Στεροειδή λιπίδια (χοληστερόλη), ανευρίσκονται  σε τρόφιμα ζωικής προέλευσης </vt:lpstr>
      <vt:lpstr>Ο ρόλος της χοληστερόλης  1/2</vt:lpstr>
      <vt:lpstr>Ο ρόλος της χοληστερόλης  2/2</vt:lpstr>
      <vt:lpstr>Λιποπρωτείνες 1/3</vt:lpstr>
      <vt:lpstr> Λιποπρωτείνες 2/3</vt:lpstr>
      <vt:lpstr> Λιποπρωτείνες 3/3</vt:lpstr>
      <vt:lpstr>Χοληστερόλη</vt:lpstr>
      <vt:lpstr>HDL &amp; LDL</vt:lpstr>
      <vt:lpstr>ΠΑΡΑΓΟΝΤΕΣ ΕΜΦΑΝΙΣΗΣ ΚΑΡΔΙΑΓΓΕΙΑΚΩΝ </vt:lpstr>
      <vt:lpstr>ΑΘΗΡΩΜΑΤΩΣΗ 1/7</vt:lpstr>
      <vt:lpstr>ΑΘΗΡΩΜΑΤΩΣΗ 2/7</vt:lpstr>
      <vt:lpstr>ΑΘΗΡΩΜΑΤΩΣΗ 3/7</vt:lpstr>
      <vt:lpstr>ΑΘΗΡΩΜΑΤΩΣΗ 4/7</vt:lpstr>
      <vt:lpstr>ΑΘΗΡΩΜΑΤΩΣΗ 5/7</vt:lpstr>
      <vt:lpstr>ΑΘΗΡΩΜΑΤΩΣΗ 6/7</vt:lpstr>
      <vt:lpstr>ΑΘΗΡΩΜΑΤΩΣΗ 7/7</vt:lpstr>
      <vt:lpstr>ΣΤΡΕΣ &amp; ΣΩΜΑ</vt:lpstr>
      <vt:lpstr>Παρουσίαση του PowerPoint</vt:lpstr>
      <vt:lpstr>ΣΥΜΠΛΗΡΩΜΑΤΑ Ω3</vt:lpstr>
      <vt:lpstr>Μεταβολικό σύνδρομο ή σύνδρομο Χ  ή δυσμεταβολικό σύνδρομο</vt:lpstr>
      <vt:lpstr>  </vt:lpstr>
      <vt:lpstr>Μεταβολικό σύνδρομο 2/2</vt:lpstr>
      <vt:lpstr>ΚΑΤΑΝΑΛΩΣΗ ΛΙΠΑΡΩΝ ΣΤΗΝ ΕΛΛΑΔΑ</vt:lpstr>
      <vt:lpstr>ΚΑΛΑ &amp; ΚΑΚΑ ΛΙΠΑΡΑ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Χρηματοδότηση</vt:lpstr>
      <vt:lpstr>Σημείωμα Αδειοδότησης</vt:lpstr>
      <vt:lpstr>Σημείωμα Χρήσης Έργων Τρίτων 1/2</vt:lpstr>
      <vt:lpstr>Σημείωμα Χρήσης Έργων Τρίτων 2/2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Kiriazis Vaitsis</cp:lastModifiedBy>
  <cp:revision>110</cp:revision>
  <cp:lastPrinted>1601-01-01T00:00:00Z</cp:lastPrinted>
  <dcterms:created xsi:type="dcterms:W3CDTF">2013-03-12T05:55:28Z</dcterms:created>
  <dcterms:modified xsi:type="dcterms:W3CDTF">2015-06-09T07:04:31Z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