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30"/>
  </p:notesMasterIdLst>
  <p:handoutMasterIdLst>
    <p:handoutMasterId r:id="rId31"/>
  </p:handoutMasterIdLst>
  <p:sldIdLst>
    <p:sldId id="257" r:id="rId3"/>
    <p:sldId id="264" r:id="rId4"/>
    <p:sldId id="414" r:id="rId5"/>
    <p:sldId id="631" r:id="rId6"/>
    <p:sldId id="632" r:id="rId7"/>
    <p:sldId id="633" r:id="rId8"/>
    <p:sldId id="634" r:id="rId9"/>
    <p:sldId id="635" r:id="rId10"/>
    <p:sldId id="636" r:id="rId11"/>
    <p:sldId id="637" r:id="rId12"/>
    <p:sldId id="638" r:id="rId13"/>
    <p:sldId id="639" r:id="rId14"/>
    <p:sldId id="640" r:id="rId15"/>
    <p:sldId id="641" r:id="rId16"/>
    <p:sldId id="642" r:id="rId17"/>
    <p:sldId id="643" r:id="rId18"/>
    <p:sldId id="644" r:id="rId19"/>
    <p:sldId id="645" r:id="rId20"/>
    <p:sldId id="620" r:id="rId21"/>
    <p:sldId id="325" r:id="rId22"/>
    <p:sldId id="271" r:id="rId23"/>
    <p:sldId id="258" r:id="rId24"/>
    <p:sldId id="259" r:id="rId25"/>
    <p:sldId id="260" r:id="rId26"/>
    <p:sldId id="272" r:id="rId27"/>
    <p:sldId id="273" r:id="rId28"/>
    <p:sldId id="261" r:id="rId29"/>
  </p:sldIdLst>
  <p:sldSz cx="9144000" cy="6858000" type="screen4x3"/>
  <p:notesSz cx="6858000" cy="9144000"/>
  <p:custDataLst>
    <p:tags r:id="rId3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Μεσαίο στυλ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53" autoAdjust="0"/>
    <p:restoredTop sz="94660"/>
  </p:normalViewPr>
  <p:slideViewPr>
    <p:cSldViewPr>
      <p:cViewPr>
        <p:scale>
          <a:sx n="75" d="100"/>
          <a:sy n="75" d="100"/>
        </p:scale>
        <p:origin x="-72" y="-570"/>
      </p:cViewPr>
      <p:guideLst>
        <p:guide orient="horz" pos="2160"/>
        <p:guide pos="2880"/>
      </p:guideLst>
    </p:cSldViewPr>
  </p:slideViewPr>
  <p:notesTextViewPr>
    <p:cViewPr>
      <p:scale>
        <a:sx n="1" d="1"/>
        <a:sy n="1" d="1"/>
      </p:scale>
      <p:origin x="0" y="0"/>
    </p:cViewPr>
  </p:notesTextViewPr>
  <p:notesViewPr>
    <p:cSldViewPr>
      <p:cViewPr varScale="1">
        <p:scale>
          <a:sx n="80" d="100"/>
          <a:sy n="80" d="100"/>
        </p:scale>
        <p:origin x="-1962"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F0EF50A-55ED-4A03-87BC-716CA1045112}" type="datetimeFigureOut">
              <a:rPr lang="el-GR" smtClean="0"/>
              <a:t>15/3/2016</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0F05BE-2FF4-4054-B69B-EBAD88308E2B}" type="slidenum">
              <a:rPr lang="el-GR" smtClean="0"/>
              <a:t>‹#›</a:t>
            </a:fld>
            <a:endParaRPr lang="el-GR"/>
          </a:p>
        </p:txBody>
      </p:sp>
    </p:spTree>
    <p:extLst>
      <p:ext uri="{BB962C8B-B14F-4D97-AF65-F5344CB8AC3E}">
        <p14:creationId xmlns:p14="http://schemas.microsoft.com/office/powerpoint/2010/main" val="312828619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FAE34-A9BA-4005-8175-E6F8E72C8B1C}" type="datetimeFigureOut">
              <a:rPr lang="el-GR" smtClean="0"/>
              <a:t>15/3/2016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40790D-22C5-45BB-A770-83CDE294324C}" type="slidenum">
              <a:rPr lang="el-GR" smtClean="0"/>
              <a:t>‹#›</a:t>
            </a:fld>
            <a:endParaRPr lang="el-GR"/>
          </a:p>
        </p:txBody>
      </p:sp>
    </p:spTree>
    <p:extLst>
      <p:ext uri="{BB962C8B-B14F-4D97-AF65-F5344CB8AC3E}">
        <p14:creationId xmlns:p14="http://schemas.microsoft.com/office/powerpoint/2010/main" val="379608203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32356264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1870570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Tree>
    <p:extLst>
      <p:ext uri="{BB962C8B-B14F-4D97-AF65-F5344CB8AC3E}">
        <p14:creationId xmlns:p14="http://schemas.microsoft.com/office/powerpoint/2010/main" val="4283580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43995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329006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4051807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72495F7-EA5A-4BF1-97BD-3EA59B1C7344}" type="datetime1">
              <a:rPr lang="el-GR" smtClean="0"/>
              <a:t>15/3/2016</a:t>
            </a:fld>
            <a:endParaRPr lang="el-GR"/>
          </a:p>
        </p:txBody>
      </p:sp>
      <p:sp>
        <p:nvSpPr>
          <p:cNvPr id="5" name="Θέση υποσέλιδου 4"/>
          <p:cNvSpPr>
            <a:spLocks noGrp="1"/>
          </p:cNvSpPr>
          <p:nvPr>
            <p:ph type="ftr" sz="quarter" idx="11"/>
          </p:nvPr>
        </p:nvSpPr>
        <p:spPr/>
        <p:txBody>
          <a:bodyPr/>
          <a:lstStyle>
            <a:lvl1pPr>
              <a:defRPr sz="800"/>
            </a:lvl1pPr>
          </a:lstStyle>
          <a:p>
            <a:endParaRPr lang="el-GR" dirty="0"/>
          </a:p>
        </p:txBody>
      </p:sp>
      <p:sp>
        <p:nvSpPr>
          <p:cNvPr id="6" name="Θέση αριθμού διαφάνειας 5"/>
          <p:cNvSpPr>
            <a:spLocks noGrp="1"/>
          </p:cNvSpPr>
          <p:nvPr>
            <p:ph type="sldNum" sz="quarter" idx="12"/>
          </p:nvPr>
        </p:nvSpPr>
        <p:spPr/>
        <p:txBody>
          <a:bodyPr/>
          <a:lstStyle>
            <a:lvl1pPr>
              <a:defRPr sz="900"/>
            </a:lvl1pPr>
          </a:lstStyle>
          <a:p>
            <a:fld id="{2F6EEB8D-302B-4BB7-AB7B-5E18E67E8EEA}" type="slidenum">
              <a:rPr lang="el-GR" smtClean="0"/>
              <a:pPr/>
              <a:t>‹#›</a:t>
            </a:fld>
            <a:endParaRPr lang="el-GR" dirty="0"/>
          </a:p>
        </p:txBody>
      </p:sp>
    </p:spTree>
    <p:extLst>
      <p:ext uri="{BB962C8B-B14F-4D97-AF65-F5344CB8AC3E}">
        <p14:creationId xmlns:p14="http://schemas.microsoft.com/office/powerpoint/2010/main" val="182162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8A5B6F5-F0C7-458C-A13A-62C9F54F26FB}"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214490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15451EE-4AFD-4E30-94E7-779BB40A6C08}" type="datetime1">
              <a:rPr lang="el-GR" smtClean="0"/>
              <a:t>15/3/2016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07737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7" name="Θέση ημερομηνίας 6"/>
          <p:cNvSpPr>
            <a:spLocks noGrp="1"/>
          </p:cNvSpPr>
          <p:nvPr>
            <p:ph type="dt" sz="half" idx="10"/>
          </p:nvPr>
        </p:nvSpPr>
        <p:spPr/>
        <p:txBody>
          <a:bodyPr/>
          <a:lstStyle/>
          <a:p>
            <a:fld id="{1D64D9E6-9565-4989-AE67-B0B222932FCC}" type="datetime1">
              <a:rPr lang="el-GR" smtClean="0"/>
              <a:t>15/3/2016</a:t>
            </a:fld>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
        <p:nvSpPr>
          <p:cNvPr id="10" name="Τίτλος 9"/>
          <p:cNvSpPr>
            <a:spLocks noGrp="1"/>
          </p:cNvSpPr>
          <p:nvPr>
            <p:ph type="title"/>
          </p:nvPr>
        </p:nvSpPr>
        <p:spPr/>
        <p:txBody>
          <a:bodyPr/>
          <a:lstStyle/>
          <a:p>
            <a:r>
              <a:rPr lang="el-GR" smtClean="0"/>
              <a:t>Στυλ κύριου τίτλου</a:t>
            </a:r>
            <a:endParaRPr lang="el-GR"/>
          </a:p>
        </p:txBody>
      </p:sp>
      <p:sp>
        <p:nvSpPr>
          <p:cNvPr id="11" name="Θέση υποσέλιδου 1" descr="[DECORATIVE]"/>
          <p:cNvSpPr txBox="1">
            <a:spLocks/>
          </p:cNvSpPr>
          <p:nvPr userDrawn="1"/>
        </p:nvSpPr>
        <p:spPr>
          <a:xfrm>
            <a:off x="2514600" y="6356350"/>
            <a:ext cx="365760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lgn="ctr">
              <a:spcBef>
                <a:spcPts val="0"/>
              </a:spcBef>
              <a:buNone/>
              <a:defRPr/>
            </a:pPr>
            <a:r>
              <a:rPr lang="el-GR" sz="1200" kern="1200" dirty="0" smtClean="0">
                <a:solidFill>
                  <a:prstClr val="black"/>
                </a:solidFill>
                <a:latin typeface="+mn-lt"/>
                <a:ea typeface="+mn-ea"/>
                <a:cs typeface="+mn-cs"/>
              </a:rPr>
              <a:t>Βελτίωση Χλοοτάπητα</a:t>
            </a:r>
            <a:endParaRPr lang="el-GR" sz="1200" kern="1200" dirty="0">
              <a:solidFill>
                <a:prstClr val="black"/>
              </a:solidFill>
              <a:latin typeface="+mn-lt"/>
              <a:ea typeface="+mn-ea"/>
              <a:cs typeface="+mn-cs"/>
            </a:endParaRPr>
          </a:p>
        </p:txBody>
      </p:sp>
    </p:spTree>
    <p:extLst>
      <p:ext uri="{BB962C8B-B14F-4D97-AF65-F5344CB8AC3E}">
        <p14:creationId xmlns:p14="http://schemas.microsoft.com/office/powerpoint/2010/main" val="3971063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322B44DB-6D97-497F-BD65-D3248C0465B8}" type="datetime1">
              <a:rPr lang="el-GR" smtClean="0"/>
              <a:t>15/3/2016</a:t>
            </a:fld>
            <a:endParaRPr lang="el-GR"/>
          </a:p>
        </p:txBody>
      </p:sp>
      <p:sp>
        <p:nvSpPr>
          <p:cNvPr id="5" name="Θέση υποσέλιδου 4"/>
          <p:cNvSpPr>
            <a:spLocks noGrp="1"/>
          </p:cNvSpPr>
          <p:nvPr>
            <p:ph type="ftr" sz="quarter" idx="11"/>
          </p:nvPr>
        </p:nvSpPr>
        <p:spPr>
          <a:xfrm>
            <a:off x="3124200" y="6356350"/>
            <a:ext cx="3124200" cy="365125"/>
          </a:xfrm>
        </p:spPr>
        <p:txBody>
          <a:bodyPr/>
          <a:lstStyle>
            <a:lvl1pPr>
              <a:defRPr sz="1200"/>
            </a:lvl1pPr>
          </a:lstStyle>
          <a:p>
            <a:endParaRPr lang="el-GR" dirty="0"/>
          </a:p>
        </p:txBody>
      </p:sp>
      <p:sp>
        <p:nvSpPr>
          <p:cNvPr id="6" name="Θέση αριθμού διαφάνειας 5"/>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5605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24CA372-A07A-4F9E-AB9D-249D071CA329}"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311558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93E9470-2C9B-4770-A0BB-AA86A47F2429}" type="datetime1">
              <a:rPr lang="el-GR" smtClean="0"/>
              <a:t>15/3/2016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10466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2F67F7D-A137-40D2-8B5B-46F1E696C3E3}" type="datetime1">
              <a:rPr lang="el-GR" smtClean="0"/>
              <a:t>15/3/2016</a:t>
            </a:fld>
            <a:endParaRPr lang="el-GR"/>
          </a:p>
        </p:txBody>
      </p:sp>
      <p:sp>
        <p:nvSpPr>
          <p:cNvPr id="6" name="Ορθογώνιο 5" descr="[DECORATIVE]"/>
          <p:cNvSpPr/>
          <p:nvPr userDrawn="1"/>
        </p:nvSpPr>
        <p:spPr>
          <a:xfrm>
            <a:off x="3651012" y="6397823"/>
            <a:ext cx="1475084" cy="246221"/>
          </a:xfrm>
          <a:prstGeom prst="rect">
            <a:avLst/>
          </a:prstGeom>
        </p:spPr>
        <p:txBody>
          <a:bodyPr wrap="none">
            <a:spAutoFit/>
          </a:bodyPr>
          <a:lstStyle/>
          <a:p>
            <a:r>
              <a:rPr lang="el-GR" sz="1000" dirty="0" smtClean="0"/>
              <a:t>Εργαστηριακό μάθημα 3</a:t>
            </a:r>
            <a:endParaRPr lang="el-GR" sz="1000" dirty="0"/>
          </a:p>
        </p:txBody>
      </p:sp>
      <p:sp>
        <p:nvSpPr>
          <p:cNvPr id="7" name="Ορθογώνιο 6" descr="[DECORATIVE]"/>
          <p:cNvSpPr/>
          <p:nvPr userDrawn="1"/>
        </p:nvSpPr>
        <p:spPr>
          <a:xfrm>
            <a:off x="8001000" y="6352143"/>
            <a:ext cx="335348" cy="246221"/>
          </a:xfrm>
          <a:prstGeom prst="rect">
            <a:avLst/>
          </a:prstGeom>
        </p:spPr>
        <p:txBody>
          <a:bodyPr wrap="none">
            <a:spAutoFit/>
          </a:bodyPr>
          <a:lstStyle/>
          <a:p>
            <a:fld id="{2F6EEB8D-302B-4BB7-AB7B-5E18E67E8EEA}" type="slidenum">
              <a:rPr lang="el-GR" sz="1000" smtClean="0"/>
              <a:pPr/>
              <a:t>‹#›</a:t>
            </a:fld>
            <a:endParaRPr lang="el-GR" sz="1000" dirty="0"/>
          </a:p>
        </p:txBody>
      </p:sp>
    </p:spTree>
    <p:extLst>
      <p:ext uri="{BB962C8B-B14F-4D97-AF65-F5344CB8AC3E}">
        <p14:creationId xmlns:p14="http://schemas.microsoft.com/office/powerpoint/2010/main" val="420479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E7EBF60-C644-404F-9D80-F5A58E5BEFAD}" type="datetime1">
              <a:rPr lang="el-GR" smtClean="0"/>
              <a:t>15/3/2016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74397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9432B2C-BCC9-47A6-A818-E481BEA29FEF}"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117729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D23FF57-4A9C-49A1-B1AF-59DE18437DEC}" type="datetime1">
              <a:rPr lang="el-GR" smtClean="0"/>
              <a:t>15/3/2016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F6EEB8D-302B-4BB7-AB7B-5E18E67E8EEA}" type="slidenum">
              <a:rPr lang="el-GR" smtClean="0"/>
              <a:t>‹#›</a:t>
            </a:fld>
            <a:endParaRPr lang="el-GR"/>
          </a:p>
        </p:txBody>
      </p:sp>
    </p:spTree>
    <p:extLst>
      <p:ext uri="{BB962C8B-B14F-4D97-AF65-F5344CB8AC3E}">
        <p14:creationId xmlns:p14="http://schemas.microsoft.com/office/powerpoint/2010/main" val="41675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48FB7-7C6D-4000-9B4E-97B23EE7D007}" type="datetime1">
              <a:rPr lang="el-GR" smtClean="0"/>
              <a:t>15/3/2016</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EEB8D-302B-4BB7-AB7B-5E18E67E8EEA}" type="slidenum">
              <a:rPr lang="el-GR" smtClean="0"/>
              <a:t>‹#›</a:t>
            </a:fld>
            <a:endParaRPr lang="el-GR"/>
          </a:p>
        </p:txBody>
      </p:sp>
    </p:spTree>
    <p:extLst>
      <p:ext uri="{BB962C8B-B14F-4D97-AF65-F5344CB8AC3E}">
        <p14:creationId xmlns:p14="http://schemas.microsoft.com/office/powerpoint/2010/main" val="116253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xml"/><Relationship Id="rId7" Type="http://schemas.openxmlformats.org/officeDocument/2006/relationships/hyperlink" Target="http://creativecommons.org/licenses/by-nc-sa/4.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notesSlide" Target="../notesSlides/notesSlide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nc-sa/4.0/deed.el"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cdev.teilar.gr/courses/AGR102/index.ph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image" Target="../media/image5.png"/><Relationship Id="rId4" Type="http://schemas.openxmlformats.org/officeDocument/2006/relationships/hyperlink" Target="http://creativecommons.org/licenses/by-nc-sa/4.0/deed.el"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06400"/>
            <a:ext cx="3455987" cy="1093420"/>
            <a:chOff x="611559" y="406230"/>
            <a:chExt cx="3456384" cy="1093809"/>
          </a:xfrm>
        </p:grpSpPr>
        <p:pic>
          <p:nvPicPr>
            <p:cNvPr id="3" name="Εικόνα 1" descr="Λογότυπο του Τεϊ Θεσσαλίας." title="Λογότυπο του Ιδρύματος.">
              <a:hlinkClick r:id="rId5" tooltip="Μετάβαση στην ιστοσελίδα του Ιδρύματος"/>
            </p:cNvPr>
            <p:cNvPicPr>
              <a:picLocks noChangeAspect="1" noChangeArrowheads="1"/>
            </p:cNvPicPr>
            <p:nvPr/>
          </p:nvPicPr>
          <p:blipFill>
            <a:blip r:embed="rId6"/>
            <a:srcRect/>
            <a:stretch>
              <a:fillRect/>
            </a:stretch>
          </p:blipFill>
          <p:spPr bwMode="gray">
            <a:xfrm>
              <a:off x="611559" y="406230"/>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custDataLst>
                <p:tags r:id="rId2"/>
              </p:custDataLst>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smtClean="0"/>
                <a:t>Τεχνολογικό Εκπαιδευτικό </a:t>
              </a:r>
            </a:p>
            <a:p>
              <a:pPr eaLnBrk="1" hangingPunct="1"/>
              <a:r>
                <a:rPr lang="el-GR" sz="2000" dirty="0" smtClean="0"/>
                <a:t>Ίδρυμα Θεσσαλίας</a:t>
              </a:r>
              <a:endParaRPr lang="el-GR" sz="2000" dirty="0"/>
            </a:p>
          </p:txBody>
        </p:sp>
      </p:grpSp>
      <p:sp>
        <p:nvSpPr>
          <p:cNvPr id="2" name="Τίτλος 1"/>
          <p:cNvSpPr>
            <a:spLocks noGrp="1"/>
          </p:cNvSpPr>
          <p:nvPr>
            <p:ph type="ctrTitle"/>
          </p:nvPr>
        </p:nvSpPr>
        <p:spPr>
          <a:xfrm>
            <a:off x="76200" y="1676400"/>
            <a:ext cx="8839200" cy="1470025"/>
          </a:xfrm>
        </p:spPr>
        <p:txBody>
          <a:bodyPr>
            <a:normAutofit/>
          </a:bodyPr>
          <a:lstStyle/>
          <a:p>
            <a:r>
              <a:rPr lang="el-GR" b="1" dirty="0">
                <a:solidFill>
                  <a:prstClr val="black"/>
                </a:solidFill>
              </a:rPr>
              <a:t>Τεχνολογία Πρασίνου</a:t>
            </a:r>
            <a:endParaRPr lang="el-GR" dirty="0"/>
          </a:p>
        </p:txBody>
      </p:sp>
      <p:sp>
        <p:nvSpPr>
          <p:cNvPr id="6" name="Θέση περιεχομένου 2"/>
          <p:cNvSpPr txBox="1">
            <a:spLocks/>
          </p:cNvSpPr>
          <p:nvPr/>
        </p:nvSpPr>
        <p:spPr>
          <a:xfrm>
            <a:off x="533400" y="3323930"/>
            <a:ext cx="7350967" cy="2362200"/>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None/>
              <a:defRPr/>
            </a:pPr>
            <a:r>
              <a:rPr lang="el-GR" sz="2800" b="1" dirty="0">
                <a:solidFill>
                  <a:prstClr val="black"/>
                </a:solidFill>
                <a:ea typeface="+mj-ea"/>
                <a:cs typeface="+mj-cs"/>
              </a:rPr>
              <a:t>Ενότητα </a:t>
            </a:r>
            <a:r>
              <a:rPr lang="en-US" sz="2800" b="1" dirty="0" smtClean="0">
                <a:solidFill>
                  <a:prstClr val="black"/>
                </a:solidFill>
                <a:ea typeface="+mj-ea"/>
                <a:cs typeface="+mj-cs"/>
              </a:rPr>
              <a:t>2</a:t>
            </a:r>
            <a:r>
              <a:rPr lang="el-GR" sz="2800" b="1" dirty="0" smtClean="0">
                <a:solidFill>
                  <a:prstClr val="black"/>
                </a:solidFill>
                <a:ea typeface="+mj-ea"/>
                <a:cs typeface="+mj-cs"/>
              </a:rPr>
              <a:t>_</a:t>
            </a:r>
            <a:r>
              <a:rPr lang="en-US" sz="2800" b="1" dirty="0" smtClean="0">
                <a:solidFill>
                  <a:prstClr val="black"/>
                </a:solidFill>
                <a:ea typeface="+mj-ea"/>
                <a:cs typeface="+mj-cs"/>
              </a:rPr>
              <a:t>3</a:t>
            </a:r>
            <a:r>
              <a:rPr lang="el-GR" sz="2800" b="1" dirty="0">
                <a:solidFill>
                  <a:prstClr val="black"/>
                </a:solidFill>
                <a:ea typeface="+mj-ea"/>
                <a:cs typeface="+mj-cs"/>
              </a:rPr>
              <a:t>β</a:t>
            </a:r>
            <a:r>
              <a:rPr lang="el-GR" sz="2800" b="1" dirty="0" smtClean="0">
                <a:solidFill>
                  <a:prstClr val="black"/>
                </a:solidFill>
                <a:ea typeface="+mj-ea"/>
                <a:cs typeface="+mj-cs"/>
              </a:rPr>
              <a:t>: </a:t>
            </a:r>
            <a:r>
              <a:rPr lang="el-GR" sz="2800" dirty="0">
                <a:solidFill>
                  <a:prstClr val="black"/>
                </a:solidFill>
                <a:ea typeface="+mj-ea"/>
                <a:cs typeface="+mj-cs"/>
              </a:rPr>
              <a:t>Χλοοτάπητας:</a:t>
            </a:r>
            <a:r>
              <a:rPr lang="el-GR" sz="2800" b="1" dirty="0">
                <a:solidFill>
                  <a:prstClr val="black"/>
                </a:solidFill>
                <a:ea typeface="+mj-ea"/>
                <a:cs typeface="+mj-cs"/>
              </a:rPr>
              <a:t> </a:t>
            </a:r>
            <a:endParaRPr lang="el-GR" sz="2800" b="1" dirty="0" smtClean="0">
              <a:solidFill>
                <a:prstClr val="black"/>
              </a:solidFill>
              <a:ea typeface="+mj-ea"/>
              <a:cs typeface="+mj-cs"/>
            </a:endParaRPr>
          </a:p>
          <a:p>
            <a:pPr marL="0" indent="0" algn="ctr">
              <a:spcBef>
                <a:spcPts val="0"/>
              </a:spcBef>
              <a:buNone/>
              <a:defRPr/>
            </a:pPr>
            <a:r>
              <a:rPr lang="el-GR" sz="2800" dirty="0">
                <a:solidFill>
                  <a:prstClr val="black"/>
                </a:solidFill>
                <a:ea typeface="+mj-ea"/>
                <a:cs typeface="+mj-cs"/>
              </a:rPr>
              <a:t>Βελτίωση </a:t>
            </a:r>
            <a:r>
              <a:rPr lang="el-GR" sz="2800" dirty="0" smtClean="0">
                <a:solidFill>
                  <a:prstClr val="black"/>
                </a:solidFill>
                <a:ea typeface="+mj-ea"/>
                <a:cs typeface="+mj-cs"/>
              </a:rPr>
              <a:t>Χλοοτάπητα</a:t>
            </a:r>
            <a:endParaRPr lang="en-US" sz="2800" dirty="0" smtClean="0">
              <a:solidFill>
                <a:prstClr val="black"/>
              </a:solidFill>
              <a:ea typeface="+mj-ea"/>
              <a:cs typeface="+mj-cs"/>
            </a:endParaRPr>
          </a:p>
          <a:p>
            <a:pPr marL="0" indent="0" algn="ctr">
              <a:spcBef>
                <a:spcPts val="0"/>
              </a:spcBef>
              <a:buNone/>
              <a:defRPr/>
            </a:pPr>
            <a:r>
              <a:rPr lang="el-GR" sz="2800" dirty="0" smtClean="0">
                <a:solidFill>
                  <a:prstClr val="black"/>
                </a:solidFill>
                <a:ea typeface="+mj-ea"/>
                <a:cs typeface="+mj-cs"/>
              </a:rPr>
              <a:t> </a:t>
            </a:r>
            <a:r>
              <a:rPr lang="el-GR" sz="2800" dirty="0" smtClean="0"/>
              <a:t>Καθηγητής </a:t>
            </a:r>
            <a:r>
              <a:rPr lang="el-GR" sz="2800" dirty="0" smtClean="0">
                <a:solidFill>
                  <a:prstClr val="black"/>
                </a:solidFill>
                <a:ea typeface="+mj-ea"/>
                <a:cs typeface="+mj-cs"/>
              </a:rPr>
              <a:t>Παναγιώτης </a:t>
            </a:r>
            <a:r>
              <a:rPr lang="el-GR" sz="2800" dirty="0" err="1" smtClean="0">
                <a:solidFill>
                  <a:prstClr val="black"/>
                </a:solidFill>
                <a:ea typeface="+mj-ea"/>
                <a:cs typeface="+mj-cs"/>
              </a:rPr>
              <a:t>Βύρλας</a:t>
            </a:r>
            <a:r>
              <a:rPr lang="el-GR" sz="2800" dirty="0" smtClean="0">
                <a:solidFill>
                  <a:prstClr val="black"/>
                </a:solidFill>
                <a:ea typeface="+mj-ea"/>
                <a:cs typeface="+mj-cs"/>
              </a:rPr>
              <a:t> </a:t>
            </a: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Τεχνολόγων Γεωπόνων</a:t>
            </a:r>
          </a:p>
          <a:p>
            <a:pPr marL="0" indent="0" algn="ctr">
              <a:spcBef>
                <a:spcPts val="0"/>
              </a:spcBef>
              <a:buNone/>
              <a:defRPr/>
            </a:pPr>
            <a:r>
              <a:rPr lang="el-GR" sz="2800" dirty="0" smtClean="0">
                <a:solidFill>
                  <a:prstClr val="black"/>
                </a:solidFill>
              </a:rPr>
              <a:t>Τμήμα Τεχνολόγων Γεωπόνων </a:t>
            </a:r>
            <a:endParaRPr lang="el-GR" sz="2800" dirty="0">
              <a:solidFill>
                <a:prstClr val="black"/>
              </a:solidFill>
            </a:endParaRPr>
          </a:p>
        </p:txBody>
      </p:sp>
      <p:pic>
        <p:nvPicPr>
          <p:cNvPr id="9" name="Εικόνα 2" descr=" Λογότυπο για άδειες χρήσης creative commons, b y, n c, s a ">
            <a:hlinkClick r:id="rId7" tooltip="Μετάβαση στην Άδεια Χρήσης"/>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891668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Με την τεχνική της </a:t>
            </a:r>
            <a:r>
              <a:rPr lang="el-GR" b="1" dirty="0" err="1"/>
              <a:t>επισποράς</a:t>
            </a:r>
            <a:r>
              <a:rPr lang="el-GR" b="1" dirty="0"/>
              <a:t> επιλύονται τα εξής προβλήματα:</a:t>
            </a:r>
            <a:endParaRPr lang="el-GR" b="1" dirty="0"/>
          </a:p>
        </p:txBody>
      </p:sp>
      <p:sp>
        <p:nvSpPr>
          <p:cNvPr id="3" name="Θέση περιεχομένου 2"/>
          <p:cNvSpPr>
            <a:spLocks noGrp="1"/>
          </p:cNvSpPr>
          <p:nvPr>
            <p:ph idx="1"/>
          </p:nvPr>
        </p:nvSpPr>
        <p:spPr/>
        <p:txBody>
          <a:bodyPr/>
          <a:lstStyle/>
          <a:p>
            <a:pPr marL="514350" indent="-514350">
              <a:buFont typeface="+mj-lt"/>
              <a:buAutoNum type="arabicPeriod"/>
            </a:pPr>
            <a:r>
              <a:rPr lang="el-GR" dirty="0" smtClean="0"/>
              <a:t>Βελτιώνεται </a:t>
            </a:r>
            <a:r>
              <a:rPr lang="el-GR" dirty="0"/>
              <a:t>άμεσα η εμφάνιση του χλοοτάπητα ο οποίος ανταποκρίνεται και στην χρήση αντιδρώντας θετικά και γρήγορα στα προγράμματα άρδευσης και λίπανσης. Τα νέα φυτά είναι πιο δυναμικά από τα παλαιότερα και το όλο ισοζύγιο λειτουργεί θετικά</a:t>
            </a:r>
            <a:r>
              <a:rPr lang="el-GR" dirty="0" smtClean="0"/>
              <a:t>.</a:t>
            </a:r>
            <a:endParaRPr lang="el-GR" dirty="0"/>
          </a:p>
        </p:txBody>
      </p:sp>
    </p:spTree>
    <p:extLst>
      <p:ext uri="{BB962C8B-B14F-4D97-AF65-F5344CB8AC3E}">
        <p14:creationId xmlns:p14="http://schemas.microsoft.com/office/powerpoint/2010/main" val="10702841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Συνέχεια</a:t>
            </a:r>
            <a:endParaRPr lang="el-GR" b="1" dirty="0"/>
          </a:p>
        </p:txBody>
      </p:sp>
      <p:sp>
        <p:nvSpPr>
          <p:cNvPr id="3" name="Θέση περιεχομένου 2"/>
          <p:cNvSpPr>
            <a:spLocks noGrp="1"/>
          </p:cNvSpPr>
          <p:nvPr>
            <p:ph idx="1"/>
          </p:nvPr>
        </p:nvSpPr>
        <p:spPr/>
        <p:txBody>
          <a:bodyPr/>
          <a:lstStyle/>
          <a:p>
            <a:pPr marL="0" indent="0">
              <a:buNone/>
            </a:pPr>
            <a:r>
              <a:rPr lang="el-GR" dirty="0" smtClean="0"/>
              <a:t>2</a:t>
            </a:r>
            <a:r>
              <a:rPr lang="el-GR" dirty="0"/>
              <a:t>.	Το ριζικό σύστημα των νέων φυτών λειτουργεί καλύτερα και προχωράει σε βάθος διότι εκμεταλλεύεται την διαδικασία του αερισμού η οποία εφαρμόστηκε στην φάση της </a:t>
            </a:r>
            <a:r>
              <a:rPr lang="el-GR" dirty="0" err="1"/>
              <a:t>επισποράς</a:t>
            </a:r>
            <a:r>
              <a:rPr lang="el-GR" dirty="0"/>
              <a:t>. Το βαθύ και πυκνό ριζικό σύστημα μειώνει πάντα τις πιθανότητες συμπίεσης του εδάφους</a:t>
            </a:r>
            <a:r>
              <a:rPr lang="el-GR" dirty="0" smtClean="0"/>
              <a:t>.</a:t>
            </a:r>
            <a:endParaRPr lang="el-GR" dirty="0"/>
          </a:p>
        </p:txBody>
      </p:sp>
    </p:spTree>
    <p:extLst>
      <p:ext uri="{BB962C8B-B14F-4D97-AF65-F5344CB8AC3E}">
        <p14:creationId xmlns:p14="http://schemas.microsoft.com/office/powerpoint/2010/main" val="39258133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Συνέχεια</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3</a:t>
            </a:r>
            <a:r>
              <a:rPr lang="el-GR" dirty="0"/>
              <a:t>.	Εφόσον εφαρμοστεί σωστά η τεχνική με βαθύ αερισμό, το σύνολο του εδάφους βελτιώνει την στράγγισή του διότι έχει αυξηθεί η </a:t>
            </a:r>
            <a:r>
              <a:rPr lang="el-GR" dirty="0" err="1"/>
              <a:t>υδατοπερατότητά</a:t>
            </a:r>
            <a:r>
              <a:rPr lang="el-GR" dirty="0"/>
              <a:t> του.</a:t>
            </a:r>
          </a:p>
          <a:p>
            <a:r>
              <a:rPr lang="el-GR" dirty="0"/>
              <a:t>4.	Το ανάγλυφο μέσω της σωστής </a:t>
            </a:r>
            <a:r>
              <a:rPr lang="el-GR" dirty="0" err="1"/>
              <a:t>επισποράς</a:t>
            </a:r>
            <a:r>
              <a:rPr lang="el-GR" dirty="0"/>
              <a:t> αποκαθίσταται, γεμίζουν οι οπές του εδάφους και συμπληρώνονται τα σημεία στα οποία έχει γίνει καθίζηση. Αυτό είναι πολύ σημαντικό ιδιαίτερα στα γήπεδα ποδοσφαίρου</a:t>
            </a:r>
            <a:r>
              <a:rPr lang="el-GR" dirty="0" smtClean="0"/>
              <a:t>.</a:t>
            </a:r>
            <a:endParaRPr lang="el-GR" dirty="0"/>
          </a:p>
        </p:txBody>
      </p:sp>
    </p:spTree>
    <p:extLst>
      <p:ext uri="{BB962C8B-B14F-4D97-AF65-F5344CB8AC3E}">
        <p14:creationId xmlns:p14="http://schemas.microsoft.com/office/powerpoint/2010/main" val="31130066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Συνέχεια</a:t>
            </a:r>
            <a:endParaRPr lang="el-GR" dirty="0"/>
          </a:p>
        </p:txBody>
      </p:sp>
      <p:sp>
        <p:nvSpPr>
          <p:cNvPr id="3" name="Θέση περιεχομένου 2"/>
          <p:cNvSpPr>
            <a:spLocks noGrp="1"/>
          </p:cNvSpPr>
          <p:nvPr>
            <p:ph idx="1"/>
          </p:nvPr>
        </p:nvSpPr>
        <p:spPr/>
        <p:txBody>
          <a:bodyPr/>
          <a:lstStyle/>
          <a:p>
            <a:r>
              <a:rPr lang="el-GR" dirty="0" smtClean="0"/>
              <a:t>5</a:t>
            </a:r>
            <a:r>
              <a:rPr lang="el-GR" dirty="0"/>
              <a:t>.	Ο χώρος στον οποίο έγινε </a:t>
            </a:r>
            <a:r>
              <a:rPr lang="el-GR" dirty="0" err="1"/>
              <a:t>επισπορά</a:t>
            </a:r>
            <a:r>
              <a:rPr lang="el-GR" dirty="0"/>
              <a:t> αποκτά μεγαλύτερη ομοιογένεια χωρίς να υπάρχουν πλέον σημεία με κακή στράγγιση και σημεία χωρίς χλοοτάπητα τα οποία απαιτούσαν ειδικούς χειρισμούς συντήρησης. Άρα και η συντήρηση γίνεται πιο εύκολη και πιο αποδοτική</a:t>
            </a:r>
            <a:r>
              <a:rPr lang="el-GR" dirty="0" smtClean="0"/>
              <a:t>.</a:t>
            </a:r>
            <a:endParaRPr lang="el-GR" dirty="0"/>
          </a:p>
        </p:txBody>
      </p:sp>
    </p:spTree>
    <p:extLst>
      <p:ext uri="{BB962C8B-B14F-4D97-AF65-F5344CB8AC3E}">
        <p14:creationId xmlns:p14="http://schemas.microsoft.com/office/powerpoint/2010/main" val="33186670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Συνέχεια</a:t>
            </a:r>
            <a:endParaRPr lang="el-GR" dirty="0"/>
          </a:p>
        </p:txBody>
      </p:sp>
      <p:sp>
        <p:nvSpPr>
          <p:cNvPr id="3" name="Θέση περιεχομένου 2"/>
          <p:cNvSpPr>
            <a:spLocks noGrp="1"/>
          </p:cNvSpPr>
          <p:nvPr>
            <p:ph idx="1"/>
          </p:nvPr>
        </p:nvSpPr>
        <p:spPr/>
        <p:txBody>
          <a:bodyPr/>
          <a:lstStyle/>
          <a:p>
            <a:r>
              <a:rPr lang="el-GR" dirty="0" smtClean="0"/>
              <a:t>6</a:t>
            </a:r>
            <a:r>
              <a:rPr lang="el-GR" dirty="0"/>
              <a:t>.	Τέλος μια επιτυχημένη </a:t>
            </a:r>
            <a:r>
              <a:rPr lang="el-GR" dirty="0" err="1"/>
              <a:t>επισπορά</a:t>
            </a:r>
            <a:r>
              <a:rPr lang="el-GR" dirty="0"/>
              <a:t> εγγυάται μειωμένες ανάγκες σε άρδευση και λίπανση διότι οι εφαρμογές είναι ήδη πιο αποδοτικές. Δεν υπάρχει πλέον νερό που απορρέει (νερό που εξατμίζεται απευθείας στην ατμόσφαιρα από τα κενά σημεία) και φυσικά το σύνολο του λιπάσματος είναι άμεσα εκμεταλλεύσιμο από όλα τα φυτά του νέου και ομοιόμορφου χλοοτάπητα.</a:t>
            </a:r>
          </a:p>
          <a:p>
            <a:endParaRPr lang="el-GR" dirty="0"/>
          </a:p>
        </p:txBody>
      </p:sp>
    </p:spTree>
    <p:extLst>
      <p:ext uri="{BB962C8B-B14F-4D97-AF65-F5344CB8AC3E}">
        <p14:creationId xmlns:p14="http://schemas.microsoft.com/office/powerpoint/2010/main" val="20439310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Ορισμός Επιχωμάτωσης</a:t>
            </a:r>
            <a:endParaRPr lang="el-GR" b="1" dirty="0"/>
          </a:p>
        </p:txBody>
      </p:sp>
      <p:sp>
        <p:nvSpPr>
          <p:cNvPr id="3" name="Θέση περιεχομένου 2"/>
          <p:cNvSpPr>
            <a:spLocks noGrp="1"/>
          </p:cNvSpPr>
          <p:nvPr>
            <p:ph idx="1"/>
          </p:nvPr>
        </p:nvSpPr>
        <p:spPr/>
        <p:txBody>
          <a:bodyPr>
            <a:normAutofit/>
          </a:bodyPr>
          <a:lstStyle/>
          <a:p>
            <a:pPr marL="0" indent="0">
              <a:buNone/>
            </a:pPr>
            <a:r>
              <a:rPr lang="el-GR" dirty="0"/>
              <a:t>Επιχωμάτωση είναι η κάλυψη του χλοοτάπητα με μίγμα χώματος και </a:t>
            </a:r>
            <a:r>
              <a:rPr lang="el-GR" dirty="0" err="1"/>
              <a:t>εδαφοβελτιωτικών</a:t>
            </a:r>
            <a:r>
              <a:rPr lang="el-GR" dirty="0" smtClean="0"/>
              <a:t>.</a:t>
            </a:r>
            <a:endParaRPr lang="el-GR" dirty="0"/>
          </a:p>
        </p:txBody>
      </p:sp>
    </p:spTree>
    <p:extLst>
      <p:ext uri="{BB962C8B-B14F-4D97-AF65-F5344CB8AC3E}">
        <p14:creationId xmlns:p14="http://schemas.microsoft.com/office/powerpoint/2010/main" val="14008164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Πλεονεκτήματα Επιχωμάτωσης</a:t>
            </a:r>
            <a:r>
              <a:rPr lang="en-US" b="1" dirty="0" smtClean="0"/>
              <a:t> </a:t>
            </a:r>
            <a:r>
              <a:rPr lang="el-GR" b="1" dirty="0" smtClean="0"/>
              <a:t>1</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Μείωση του </a:t>
            </a:r>
            <a:r>
              <a:rPr lang="el-GR" dirty="0" err="1"/>
              <a:t>thatch</a:t>
            </a:r>
            <a:r>
              <a:rPr lang="el-GR" dirty="0"/>
              <a:t>, επειδή με την επικάλυψη αποσυντίθενται ταχύτερα οι νεκροί βλαστοί.</a:t>
            </a:r>
          </a:p>
          <a:p>
            <a:r>
              <a:rPr lang="el-GR" dirty="0"/>
              <a:t>Αύξηση της ελαστικότητας του χλοοτάπητα.</a:t>
            </a:r>
          </a:p>
          <a:p>
            <a:r>
              <a:rPr lang="el-GR" dirty="0"/>
              <a:t>Βελτίωση του ανάγλυφο και εξομάλυνση τυχόν ανωμαλιών.</a:t>
            </a:r>
          </a:p>
          <a:p>
            <a:r>
              <a:rPr lang="el-GR" dirty="0" smtClean="0"/>
              <a:t>Επιτάχυνση </a:t>
            </a:r>
            <a:r>
              <a:rPr lang="el-GR" dirty="0"/>
              <a:t>της ανάρρωσης του χλοοτάπητα από ασθένειες, τραυματισμούς </a:t>
            </a:r>
            <a:r>
              <a:rPr lang="el-GR" dirty="0" err="1"/>
              <a:t>κ.λ.π</a:t>
            </a:r>
            <a:r>
              <a:rPr lang="el-GR" dirty="0"/>
              <a:t>.</a:t>
            </a:r>
          </a:p>
          <a:p>
            <a:r>
              <a:rPr lang="el-GR" dirty="0" smtClean="0"/>
              <a:t>Προστασία </a:t>
            </a:r>
            <a:r>
              <a:rPr lang="el-GR" dirty="0"/>
              <a:t>ορισμένων ειδών χλοοτάπητα από παγετούς.</a:t>
            </a:r>
          </a:p>
          <a:p>
            <a:r>
              <a:rPr lang="el-GR" dirty="0" smtClean="0"/>
              <a:t>Ανανέωση </a:t>
            </a:r>
            <a:r>
              <a:rPr lang="el-GR" dirty="0"/>
              <a:t>παλαιού αραιού χλοοτάπητα.</a:t>
            </a:r>
          </a:p>
          <a:p>
            <a:r>
              <a:rPr lang="el-GR" dirty="0" smtClean="0"/>
              <a:t>Επιτάχυνση </a:t>
            </a:r>
            <a:r>
              <a:rPr lang="el-GR" dirty="0"/>
              <a:t>της </a:t>
            </a:r>
            <a:r>
              <a:rPr lang="el-GR" dirty="0" err="1"/>
              <a:t>ριζοβολίας</a:t>
            </a:r>
            <a:r>
              <a:rPr lang="el-GR" dirty="0"/>
              <a:t>.</a:t>
            </a:r>
          </a:p>
          <a:p>
            <a:endParaRPr lang="el-GR" dirty="0"/>
          </a:p>
        </p:txBody>
      </p:sp>
    </p:spTree>
    <p:extLst>
      <p:ext uri="{BB962C8B-B14F-4D97-AF65-F5344CB8AC3E}">
        <p14:creationId xmlns:p14="http://schemas.microsoft.com/office/powerpoint/2010/main" val="33580177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Κυλίνδρισμα</a:t>
            </a:r>
            <a:r>
              <a:rPr lang="en-US" b="1" dirty="0" smtClean="0"/>
              <a:t> 1</a:t>
            </a:r>
            <a:endParaRPr lang="el-GR" b="1" dirty="0"/>
          </a:p>
        </p:txBody>
      </p:sp>
      <p:sp>
        <p:nvSpPr>
          <p:cNvPr id="3" name="Θέση περιεχομένου 2"/>
          <p:cNvSpPr>
            <a:spLocks noGrp="1"/>
          </p:cNvSpPr>
          <p:nvPr>
            <p:ph idx="1"/>
          </p:nvPr>
        </p:nvSpPr>
        <p:spPr/>
        <p:txBody>
          <a:bodyPr/>
          <a:lstStyle/>
          <a:p>
            <a:r>
              <a:rPr lang="el-GR" dirty="0"/>
              <a:t>Το κυλίνδρισμα είναι απαραίτητο τόσο κατά την εγκατάσταση νέου χλοοτάπητα όσο και σε ήδη εγκατεστημένους χλοοτάπητες. Η εφαρμογή του κυλινδρίσματος γίνεται με ωθούμενο ή συρόμενο κύλινδρο και απαιτεί ιδιαίτερη προσοχή. Συνήθως αποφεύγεται το κυλίνδρισμα σε αργιλικά και κορεσμένα σε υγρασία εδάφη. </a:t>
            </a:r>
          </a:p>
        </p:txBody>
      </p:sp>
    </p:spTree>
    <p:extLst>
      <p:ext uri="{BB962C8B-B14F-4D97-AF65-F5344CB8AC3E}">
        <p14:creationId xmlns:p14="http://schemas.microsoft.com/office/powerpoint/2010/main" val="8100163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Κυλίνδρισμα</a:t>
            </a:r>
            <a:r>
              <a:rPr lang="en-US" b="1" dirty="0"/>
              <a:t> </a:t>
            </a:r>
            <a:r>
              <a:rPr lang="en-US" b="1" dirty="0" smtClean="0"/>
              <a:t>2</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Σε </a:t>
            </a:r>
            <a:r>
              <a:rPr lang="el-GR" dirty="0"/>
              <a:t>χλοοτάπητες που έχουν περάσει βαρύ χειμώνα με παγετούς και το χώμα έχει ανασηκωθεί.</a:t>
            </a:r>
          </a:p>
          <a:p>
            <a:r>
              <a:rPr lang="el-GR" dirty="0" smtClean="0"/>
              <a:t>Σε </a:t>
            </a:r>
            <a:r>
              <a:rPr lang="el-GR" dirty="0"/>
              <a:t>χλοοτάπητες που υπάρχουν μικρές ανωμαλίες του εδάφους με σκοπό την εξομάλυνσή τους.</a:t>
            </a:r>
          </a:p>
          <a:p>
            <a:r>
              <a:rPr lang="el-GR" dirty="0" smtClean="0"/>
              <a:t>Για </a:t>
            </a:r>
            <a:r>
              <a:rPr lang="el-GR" dirty="0"/>
              <a:t>τη βελτίωση των τριχοειδών φαινομένων σε πολύ χαλαρά εδάφη.</a:t>
            </a:r>
          </a:p>
          <a:p>
            <a:r>
              <a:rPr lang="el-GR" dirty="0" smtClean="0"/>
              <a:t>Σε </a:t>
            </a:r>
            <a:r>
              <a:rPr lang="el-GR" dirty="0"/>
              <a:t>χλοοτάπητες πριν τη χρήση τους σε γήπεδα </a:t>
            </a:r>
            <a:r>
              <a:rPr lang="el-GR" dirty="0" err="1"/>
              <a:t>golf</a:t>
            </a:r>
            <a:r>
              <a:rPr lang="el-GR" dirty="0"/>
              <a:t>, </a:t>
            </a:r>
            <a:r>
              <a:rPr lang="el-GR" dirty="0" err="1"/>
              <a:t>bowling</a:t>
            </a:r>
            <a:r>
              <a:rPr lang="el-GR" dirty="0"/>
              <a:t> και </a:t>
            </a:r>
            <a:r>
              <a:rPr lang="el-GR" dirty="0" err="1"/>
              <a:t>tennis</a:t>
            </a:r>
            <a:r>
              <a:rPr lang="el-GR" dirty="0"/>
              <a:t>.</a:t>
            </a:r>
          </a:p>
          <a:p>
            <a:endParaRPr lang="el-GR" dirty="0"/>
          </a:p>
        </p:txBody>
      </p:sp>
    </p:spTree>
    <p:extLst>
      <p:ext uri="{BB962C8B-B14F-4D97-AF65-F5344CB8AC3E}">
        <p14:creationId xmlns:p14="http://schemas.microsoft.com/office/powerpoint/2010/main" val="11564430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Βιβλιογραφία</a:t>
            </a:r>
            <a:endParaRPr lang="el-GR" b="1" dirty="0"/>
          </a:p>
        </p:txBody>
      </p:sp>
      <p:sp>
        <p:nvSpPr>
          <p:cNvPr id="3" name="Θέση περιεχομένου 2"/>
          <p:cNvSpPr>
            <a:spLocks noGrp="1"/>
          </p:cNvSpPr>
          <p:nvPr>
            <p:ph idx="1"/>
            <p:custDataLst>
              <p:tags r:id="rId1"/>
            </p:custDataLst>
          </p:nvPr>
        </p:nvSpPr>
        <p:spPr/>
        <p:txBody>
          <a:bodyPr>
            <a:normAutofit fontScale="92500"/>
          </a:bodyPr>
          <a:lstStyle/>
          <a:p>
            <a:r>
              <a:rPr lang="en-GB" sz="2800" dirty="0" err="1" smtClean="0"/>
              <a:t>Melby</a:t>
            </a:r>
            <a:r>
              <a:rPr lang="el-GR" sz="2800" dirty="0" smtClean="0"/>
              <a:t> </a:t>
            </a:r>
            <a:r>
              <a:rPr lang="en-GB" sz="2800" dirty="0" smtClean="0"/>
              <a:t>P.</a:t>
            </a:r>
            <a:r>
              <a:rPr lang="el-GR" sz="2800" dirty="0" smtClean="0"/>
              <a:t> </a:t>
            </a:r>
            <a:r>
              <a:rPr lang="en-GB" sz="2800" dirty="0" smtClean="0"/>
              <a:t>(1995).</a:t>
            </a:r>
            <a:r>
              <a:rPr lang="el-GR" sz="2800" dirty="0" smtClean="0"/>
              <a:t> </a:t>
            </a:r>
            <a:r>
              <a:rPr lang="en-GB" sz="2800" dirty="0" smtClean="0"/>
              <a:t>Simplified</a:t>
            </a:r>
            <a:r>
              <a:rPr lang="el-GR" sz="2800" dirty="0" smtClean="0"/>
              <a:t> </a:t>
            </a:r>
            <a:r>
              <a:rPr lang="en-GB" sz="2800" dirty="0" smtClean="0"/>
              <a:t>Irrigation</a:t>
            </a:r>
            <a:r>
              <a:rPr lang="el-GR" sz="2800" dirty="0" smtClean="0"/>
              <a:t> </a:t>
            </a:r>
            <a:r>
              <a:rPr lang="en-GB" sz="2800" dirty="0" smtClean="0"/>
              <a:t>Design,</a:t>
            </a:r>
            <a:r>
              <a:rPr lang="el-GR" sz="2800" dirty="0" smtClean="0"/>
              <a:t> </a:t>
            </a:r>
            <a:r>
              <a:rPr lang="en-GB" sz="2800" dirty="0" smtClean="0"/>
              <a:t>Van</a:t>
            </a:r>
            <a:r>
              <a:rPr lang="el-GR" sz="2800" dirty="0" smtClean="0"/>
              <a:t> </a:t>
            </a:r>
            <a:r>
              <a:rPr lang="en-GB" sz="2800" dirty="0" err="1" smtClean="0"/>
              <a:t>Nostrand</a:t>
            </a:r>
            <a:r>
              <a:rPr lang="el-GR" sz="2800" dirty="0" smtClean="0"/>
              <a:t> </a:t>
            </a:r>
            <a:r>
              <a:rPr lang="en-GB" sz="2800" dirty="0" smtClean="0"/>
              <a:t>Reinhold</a:t>
            </a:r>
            <a:r>
              <a:rPr lang="el-GR" sz="2800" dirty="0" smtClean="0"/>
              <a:t>.</a:t>
            </a:r>
            <a:endParaRPr lang="en-GB" sz="2800" dirty="0" smtClean="0"/>
          </a:p>
          <a:p>
            <a:r>
              <a:rPr lang="el-GR" sz="2800" dirty="0" err="1" smtClean="0"/>
              <a:t>Μπαμπίλης</a:t>
            </a:r>
            <a:r>
              <a:rPr lang="el-GR" sz="2800" dirty="0" smtClean="0"/>
              <a:t> Δ. (2008)</a:t>
            </a:r>
            <a:r>
              <a:rPr lang="en-US" sz="2800" dirty="0" smtClean="0"/>
              <a:t>.</a:t>
            </a:r>
            <a:r>
              <a:rPr lang="el-GR" sz="2800" dirty="0" smtClean="0"/>
              <a:t> Αρδευτικά δίκτυα πρασίνου. Εκδόσεις </a:t>
            </a:r>
            <a:r>
              <a:rPr lang="el-GR" sz="2800" dirty="0" err="1" smtClean="0"/>
              <a:t>Σταμούλη</a:t>
            </a:r>
            <a:r>
              <a:rPr lang="el-GR" sz="2800" dirty="0" smtClean="0"/>
              <a:t>, Αθήνα.</a:t>
            </a:r>
          </a:p>
          <a:p>
            <a:r>
              <a:rPr lang="el-GR" sz="2800" dirty="0" err="1" smtClean="0"/>
              <a:t>Σπαντιδάκης</a:t>
            </a:r>
            <a:r>
              <a:rPr lang="el-GR" sz="2800" dirty="0" smtClean="0"/>
              <a:t> Ι. (1999) </a:t>
            </a:r>
            <a:r>
              <a:rPr lang="el-GR" sz="2800" dirty="0" err="1" smtClean="0"/>
              <a:t>Γράστις</a:t>
            </a:r>
            <a:r>
              <a:rPr lang="el-GR" sz="2800" dirty="0" smtClean="0"/>
              <a:t> – Επιστήμη και Τεχνική του Χλοοτάπητα. Εκδόσεις </a:t>
            </a:r>
            <a:r>
              <a:rPr lang="el-GR" sz="2800" dirty="0" err="1" smtClean="0"/>
              <a:t>Σταµούλης</a:t>
            </a:r>
            <a:r>
              <a:rPr lang="el-GR" sz="2800" dirty="0" smtClean="0"/>
              <a:t>, Αθήνα</a:t>
            </a:r>
          </a:p>
          <a:p>
            <a:r>
              <a:rPr lang="el-GR" sz="2800" dirty="0" err="1" smtClean="0"/>
              <a:t>Pycraft</a:t>
            </a:r>
            <a:r>
              <a:rPr lang="el-GR" sz="2800" dirty="0" smtClean="0"/>
              <a:t> D. (1990) Γκαζόν, Φυτά </a:t>
            </a:r>
            <a:r>
              <a:rPr lang="el-GR" sz="2800" dirty="0" err="1" smtClean="0"/>
              <a:t>Εδαφοκάλυψης</a:t>
            </a:r>
            <a:r>
              <a:rPr lang="el-GR" sz="2800" dirty="0" smtClean="0"/>
              <a:t>: Τα Ζιζάνια και η Καταπολέμησή τους.</a:t>
            </a:r>
          </a:p>
          <a:p>
            <a:r>
              <a:rPr lang="en-US" sz="2800" dirty="0" smtClean="0"/>
              <a:t>Watkins, </a:t>
            </a:r>
            <a:r>
              <a:rPr lang="en-US" sz="2800" dirty="0" err="1" smtClean="0"/>
              <a:t>J.A</a:t>
            </a:r>
            <a:r>
              <a:rPr lang="en-US" sz="2800" dirty="0" smtClean="0"/>
              <a:t>. (1987). Turf Irrigation Manual. </a:t>
            </a:r>
            <a:r>
              <a:rPr lang="en-US" sz="2800" dirty="0" err="1" smtClean="0"/>
              <a:t>Telsco</a:t>
            </a:r>
            <a:r>
              <a:rPr lang="en-US" sz="2800" dirty="0" smtClean="0"/>
              <a:t>, Dallas.</a:t>
            </a:r>
            <a:endParaRPr lang="el-GR" sz="2800" dirty="0"/>
          </a:p>
          <a:p>
            <a:endParaRPr lang="el-GR" sz="2800" dirty="0" smtClean="0"/>
          </a:p>
        </p:txBody>
      </p:sp>
    </p:spTree>
    <p:extLst>
      <p:ext uri="{BB962C8B-B14F-4D97-AF65-F5344CB8AC3E}">
        <p14:creationId xmlns:p14="http://schemas.microsoft.com/office/powerpoint/2010/main" val="794111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a:xfrm>
            <a:off x="457200" y="274638"/>
            <a:ext cx="8229600" cy="1143000"/>
          </a:xfrm>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στο πλαίσιο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2"/>
          <p:cNvSpPr>
            <a:spLocks noGrp="1"/>
          </p:cNvSpPr>
          <p:nvPr>
            <p:ph type="sldNum" sz="quarter" idx="12"/>
          </p:nvPr>
        </p:nvSpPr>
        <p:spPr/>
        <p:txBody>
          <a:bodyPr/>
          <a:lstStyle/>
          <a:p>
            <a:fld id="{2F6EEB8D-302B-4BB7-AB7B-5E18E67E8EEA}" type="slidenum">
              <a:rPr lang="el-GR" smtClean="0"/>
              <a:t>2</a:t>
            </a:fld>
            <a:endParaRPr lang="el-GR" dirty="0"/>
          </a:p>
        </p:txBody>
      </p:sp>
    </p:spTree>
    <p:custDataLst>
      <p:tags r:id="rId1"/>
    </p:custDataLst>
    <p:extLst>
      <p:ext uri="{BB962C8B-B14F-4D97-AF65-F5344CB8AC3E}">
        <p14:creationId xmlns:p14="http://schemas.microsoft.com/office/powerpoint/2010/main" val="2573475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Μέγας Χρήστος</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a:hlinkClick r:id="rId4" tooltip="Μετάβαση στην Άδεια Χρήσης"/>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αριθμού διαφάνειας 4"/>
          <p:cNvSpPr>
            <a:spLocks noGrp="1"/>
          </p:cNvSpPr>
          <p:nvPr>
            <p:ph type="sldNum" sz="quarter" idx="12"/>
          </p:nvPr>
        </p:nvSpPr>
        <p:spPr/>
        <p:txBody>
          <a:bodyPr/>
          <a:lstStyle/>
          <a:p>
            <a:fld id="{2F6EEB8D-302B-4BB7-AB7B-5E18E67E8EEA}" type="slidenum">
              <a:rPr lang="el-GR" smtClean="0"/>
              <a:pPr/>
              <a:t>20</a:t>
            </a:fld>
            <a:endParaRPr lang="el-GR" dirty="0"/>
          </a:p>
        </p:txBody>
      </p:sp>
    </p:spTree>
    <p:custDataLst>
      <p:tags r:id="rId1"/>
    </p:custDataLst>
    <p:extLst>
      <p:ext uri="{BB962C8B-B14F-4D97-AF65-F5344CB8AC3E}">
        <p14:creationId xmlns:p14="http://schemas.microsoft.com/office/powerpoint/2010/main" val="35375658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21</a:t>
            </a:fld>
            <a:endParaRPr lang="el-GR" dirty="0"/>
          </a:p>
        </p:txBody>
      </p:sp>
    </p:spTree>
    <p:extLst>
      <p:ext uri="{BB962C8B-B14F-4D97-AF65-F5344CB8AC3E}">
        <p14:creationId xmlns:p14="http://schemas.microsoft.com/office/powerpoint/2010/main" val="25434299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a:xfrm>
            <a:off x="457200" y="274638"/>
            <a:ext cx="8229600" cy="1143000"/>
          </a:xfrm>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spcAft>
                <a:spcPts val="4200"/>
              </a:spcAft>
              <a:buNone/>
            </a:pPr>
            <a:r>
              <a:rPr lang="el-GR" sz="2800" dirty="0" smtClean="0"/>
              <a:t>Το </a:t>
            </a:r>
            <a:r>
              <a:rPr lang="el-GR" sz="2800" dirty="0"/>
              <a:t>παρόν έργο αποτελεί την έκδοση </a:t>
            </a:r>
            <a:r>
              <a:rPr lang="en-US" sz="2800" dirty="0" smtClean="0"/>
              <a:t>1</a:t>
            </a:r>
            <a:r>
              <a:rPr lang="el-GR" sz="2800" dirty="0" smtClean="0"/>
              <a:t>.</a:t>
            </a:r>
            <a:r>
              <a:rPr lang="en-US" sz="2800" dirty="0" smtClean="0"/>
              <a:t>00</a:t>
            </a:r>
            <a:r>
              <a:rPr lang="el-GR" sz="2800" dirty="0" smtClean="0"/>
              <a:t>.</a:t>
            </a:r>
            <a:endParaRPr lang="el-GR" sz="2800" dirty="0"/>
          </a:p>
          <a:p>
            <a:pPr marL="0" indent="0">
              <a:spcBef>
                <a:spcPts val="0"/>
              </a:spcBef>
              <a:spcAft>
                <a:spcPts val="1800"/>
              </a:spcAft>
              <a:buNone/>
            </a:pPr>
            <a:r>
              <a:rPr lang="el-GR" sz="2400" dirty="0" smtClean="0"/>
              <a:t>Έχουν προηγηθεί οι κάτωθι εκδόσεις:</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Χ1</a:t>
            </a:r>
            <a:r>
              <a:rPr lang="el-GR" sz="2000" dirty="0" smtClean="0"/>
              <a:t>.</a:t>
            </a:r>
            <a:r>
              <a:rPr lang="el-GR" sz="2000" dirty="0" smtClean="0">
                <a:solidFill>
                  <a:srgbClr val="FF0000"/>
                </a:solidFill>
              </a:rPr>
              <a:t>Υ1Ζ1</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spcAft>
                <a:spcPts val="1200"/>
              </a:spcAft>
              <a:buFont typeface="Arial" panose="020B0604020202020204" pitchFamily="34" charset="0"/>
              <a:buChar char="•"/>
            </a:pPr>
            <a:r>
              <a:rPr lang="el-GR" sz="2000" dirty="0" smtClean="0"/>
              <a:t>Έκδοση </a:t>
            </a:r>
            <a:r>
              <a:rPr lang="el-GR" sz="2000" dirty="0" smtClean="0">
                <a:solidFill>
                  <a:srgbClr val="FF0000"/>
                </a:solidFill>
              </a:rPr>
              <a:t>Χ2</a:t>
            </a:r>
            <a:r>
              <a:rPr lang="el-GR" sz="2000" dirty="0" smtClean="0"/>
              <a:t>.</a:t>
            </a:r>
            <a:r>
              <a:rPr lang="el-GR" sz="2000" dirty="0" smtClean="0">
                <a:solidFill>
                  <a:srgbClr val="FF0000"/>
                </a:solidFill>
              </a:rPr>
              <a:t>Υ2Ζ2</a:t>
            </a:r>
            <a:r>
              <a:rPr lang="el-GR" sz="2000" dirty="0" smtClean="0"/>
              <a:t> διαθέσιμη εδώ. </a:t>
            </a:r>
            <a:r>
              <a:rPr lang="el-GR" sz="2000" dirty="0" smtClean="0">
                <a:solidFill>
                  <a:srgbClr val="92D050"/>
                </a:solidFill>
              </a:rPr>
              <a:t>(Συνδέστε στο «εδώ» τον υπερσύνδεσμο). </a:t>
            </a:r>
          </a:p>
          <a:p>
            <a:pPr lvl="1">
              <a:spcBef>
                <a:spcPts val="0"/>
              </a:spcBef>
              <a:buFont typeface="Arial" panose="020B0604020202020204" pitchFamily="34" charset="0"/>
              <a:buChar char="•"/>
            </a:pPr>
            <a:r>
              <a:rPr lang="el-GR" sz="2000" dirty="0" smtClean="0"/>
              <a:t>Έκδοση </a:t>
            </a:r>
            <a:r>
              <a:rPr lang="el-GR" sz="2000" dirty="0" smtClean="0">
                <a:solidFill>
                  <a:srgbClr val="FF0000"/>
                </a:solidFill>
              </a:rPr>
              <a:t>Χ3</a:t>
            </a:r>
            <a:r>
              <a:rPr lang="el-GR" sz="2000" dirty="0" smtClean="0"/>
              <a:t>.</a:t>
            </a:r>
            <a:r>
              <a:rPr lang="el-GR" sz="2000" dirty="0" smtClean="0">
                <a:solidFill>
                  <a:srgbClr val="FF0000"/>
                </a:solidFill>
              </a:rPr>
              <a:t>Υ3Ζ3</a:t>
            </a:r>
            <a:r>
              <a:rPr lang="el-GR" sz="2000" dirty="0" smtClean="0"/>
              <a:t> διαθέσιμη εδώ. </a:t>
            </a:r>
            <a:r>
              <a:rPr lang="el-GR" sz="2000" dirty="0" smtClean="0">
                <a:solidFill>
                  <a:srgbClr val="92D050"/>
                </a:solidFill>
              </a:rPr>
              <a:t>(Συνδέστε στο «εδώ» τον υπερσύνδεσμο). </a:t>
            </a:r>
          </a:p>
          <a:p>
            <a:endParaRPr lang="el-GR" sz="2000" dirty="0"/>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22</a:t>
            </a:fld>
            <a:endParaRPr lang="el-GR" dirty="0"/>
          </a:p>
        </p:txBody>
      </p:sp>
    </p:spTree>
    <p:extLst>
      <p:ext uri="{BB962C8B-B14F-4D97-AF65-F5344CB8AC3E}">
        <p14:creationId xmlns:p14="http://schemas.microsoft.com/office/powerpoint/2010/main" val="24025970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smtClean="0"/>
              <a:t>Copyright</a:t>
            </a:r>
            <a:r>
              <a:rPr lang="el-GR" sz="2400" dirty="0" smtClean="0"/>
              <a:t> Τεχνολογικό Εκπαιδευτικό Ίδρυμα Θεσσαλίας</a:t>
            </a:r>
            <a:r>
              <a:rPr lang="en-US" sz="2400" dirty="0" smtClean="0"/>
              <a:t>, </a:t>
            </a:r>
            <a:r>
              <a:rPr lang="el-GR" sz="2400" dirty="0" smtClean="0"/>
              <a:t>Παναγιώτης </a:t>
            </a:r>
            <a:r>
              <a:rPr lang="el-GR" sz="2400" dirty="0" err="1" smtClean="0"/>
              <a:t>Βύρλας</a:t>
            </a:r>
            <a:r>
              <a:rPr lang="el-GR" sz="2400" dirty="0" smtClean="0"/>
              <a:t> 2015. Παναγιώτης </a:t>
            </a:r>
            <a:r>
              <a:rPr lang="el-GR" sz="2400" dirty="0" err="1" smtClean="0"/>
              <a:t>Βύρλας</a:t>
            </a:r>
            <a:r>
              <a:rPr lang="el-GR" sz="2400" dirty="0" smtClean="0"/>
              <a:t> </a:t>
            </a:r>
            <a:br>
              <a:rPr lang="el-GR" sz="2400" dirty="0" smtClean="0"/>
            </a:br>
            <a:r>
              <a:rPr lang="el-GR" sz="2400" dirty="0" smtClean="0"/>
              <a:t>«Τεχνολογία Πρασίνου» Έκδοση 1.0 Λάρισα  01/09/2015 . </a:t>
            </a:r>
            <a:r>
              <a:rPr lang="el-GR" sz="2400" dirty="0"/>
              <a:t>Διαθέσιμο από τη δικτυακή </a:t>
            </a:r>
            <a:r>
              <a:rPr lang="el-GR" sz="2400" dirty="0" smtClean="0"/>
              <a:t>διεύθυνση: </a:t>
            </a:r>
            <a:r>
              <a:rPr lang="en-US" sz="2400" dirty="0" smtClean="0">
                <a:solidFill>
                  <a:srgbClr val="FF0000"/>
                </a:solidFill>
                <a:hlinkClick r:id="rId3" tooltip="Μετάβαση στην ιστοσελίδα του μαθήματος"/>
              </a:rPr>
              <a:t>http://cdev.teilar.gr/courses/AGR10</a:t>
            </a:r>
            <a:r>
              <a:rPr lang="el-GR" sz="2400" dirty="0" smtClean="0">
                <a:solidFill>
                  <a:srgbClr val="FF0000"/>
                </a:solidFill>
                <a:hlinkClick r:id="rId3" tooltip="Μετάβαση στην ιστοσελίδα του μαθήματος"/>
              </a:rPr>
              <a:t>2</a:t>
            </a:r>
            <a:r>
              <a:rPr lang="en-US" sz="2400" dirty="0" smtClean="0">
                <a:solidFill>
                  <a:srgbClr val="FF0000"/>
                </a:solidFill>
                <a:hlinkClick r:id="rId3" tooltip="Μετάβαση στην ιστοσελίδα του μαθήματος"/>
              </a:rPr>
              <a:t>/</a:t>
            </a:r>
            <a:r>
              <a:rPr lang="en-US" sz="2400" dirty="0" err="1" smtClean="0">
                <a:solidFill>
                  <a:srgbClr val="FF0000"/>
                </a:solidFill>
                <a:hlinkClick r:id="rId3" tooltip="Μετάβαση στην ιστοσελίδα του μαθήματος"/>
              </a:rPr>
              <a:t>index.php</a:t>
            </a:r>
            <a:r>
              <a:rPr lang="el-GR" sz="2400" dirty="0" smtClean="0"/>
              <a:t>.</a:t>
            </a:r>
            <a:endParaRPr lang="el-GR" sz="2400" dirty="0"/>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23</a:t>
            </a:fld>
            <a:endParaRPr lang="el-GR" dirty="0"/>
          </a:p>
        </p:txBody>
      </p:sp>
    </p:spTree>
    <p:extLst>
      <p:ext uri="{BB962C8B-B14F-4D97-AF65-F5344CB8AC3E}">
        <p14:creationId xmlns:p14="http://schemas.microsoft.com/office/powerpoint/2010/main" val="8351068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a:t>
            </a:r>
            <a:r>
              <a:rPr lang="en-US" sz="2000" dirty="0" smtClean="0"/>
              <a:t> </a:t>
            </a:r>
            <a:r>
              <a:rPr lang="el-GR" sz="2000" dirty="0" smtClean="0"/>
              <a:t>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tooltip="Μετάβαση στην Άδεια Χρήσης"/>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n-US" sz="1400" dirty="0" smtClean="0">
                <a:hlinkClick r:id="rId4" tooltip="Μετάβαση στην Άδεια Χρήσης"/>
              </a:rPr>
              <a:t>http://creativecommons.org/licenses/by-nc-sa/4.0/</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24</a:t>
            </a:fld>
            <a:endParaRPr lang="el-GR" dirty="0"/>
          </a:p>
        </p:txBody>
      </p:sp>
    </p:spTree>
    <p:custDataLst>
      <p:tags r:id="rId1"/>
    </p:custDataLst>
    <p:extLst>
      <p:ext uri="{BB962C8B-B14F-4D97-AF65-F5344CB8AC3E}">
        <p14:creationId xmlns:p14="http://schemas.microsoft.com/office/powerpoint/2010/main" val="11516761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(1/2)</a:t>
            </a:r>
            <a:endParaRPr lang="el-GR" sz="4000" b="1" dirty="0"/>
          </a:p>
        </p:txBody>
      </p:sp>
      <p:sp>
        <p:nvSpPr>
          <p:cNvPr id="3" name="Θέση περιεχομένου 1"/>
          <p:cNvSpPr>
            <a:spLocks noGrp="1"/>
          </p:cNvSpPr>
          <p:nvPr>
            <p:ph idx="1"/>
          </p:nvPr>
        </p:nvSpPr>
        <p:spPr/>
        <p:txBody>
          <a:bodyPr>
            <a:no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Εικόνες/Σχήματα/Διαγράμματα</a:t>
            </a:r>
            <a:r>
              <a:rPr lang="en-US" sz="2400" b="1" dirty="0" smtClean="0"/>
              <a:t>/</a:t>
            </a:r>
            <a:r>
              <a:rPr lang="el-GR" sz="2400" b="1" dirty="0" smtClean="0"/>
              <a:t>Φωτογραφίες</a:t>
            </a:r>
          </a:p>
          <a:p>
            <a:pPr marL="0" indent="0">
              <a:buNone/>
            </a:pPr>
            <a:r>
              <a:rPr lang="el-GR" sz="2000" dirty="0" smtClean="0">
                <a:solidFill>
                  <a:srgbClr val="FF0000"/>
                </a:solidFill>
              </a:rPr>
              <a:t>Εικόνα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a:t>
            </a:r>
            <a:r>
              <a:rPr lang="el-GR" sz="2000" dirty="0">
                <a:solidFill>
                  <a:srgbClr val="FF0000"/>
                </a:solidFill>
              </a:rPr>
              <a:t>πηγή</a:t>
            </a:r>
            <a:r>
              <a:rPr lang="el-GR" sz="2000" dirty="0" smtClean="0">
                <a:solidFill>
                  <a:srgbClr val="FF0000"/>
                </a:solidFill>
              </a:rPr>
              <a:t>&gt;&lt;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4: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a:solidFill>
                  <a:srgbClr val="FF0000"/>
                </a:solidFill>
              </a:rPr>
              <a:t>Εικόνα </a:t>
            </a:r>
            <a:r>
              <a:rPr lang="el-GR" sz="2000" dirty="0" smtClean="0">
                <a:solidFill>
                  <a:srgbClr val="FF0000"/>
                </a:solidFill>
              </a:rPr>
              <a:t>5: </a:t>
            </a:r>
            <a:r>
              <a:rPr lang="el-GR" sz="2000" dirty="0">
                <a:solidFill>
                  <a:srgbClr val="FF0000"/>
                </a:solidFill>
              </a:rPr>
              <a:t>&lt;αναφορά&gt;&lt;άδεια με την οποία διατίθεται&gt; &lt;</a:t>
            </a:r>
            <a:r>
              <a:rPr lang="el-GR" sz="2000" dirty="0" err="1">
                <a:solidFill>
                  <a:srgbClr val="FF0000"/>
                </a:solidFill>
              </a:rPr>
              <a:t>σύνδεσμος</a:t>
            </a:r>
            <a:r>
              <a:rPr lang="el-GR" sz="2000" dirty="0" err="1" smtClean="0">
                <a:solidFill>
                  <a:srgbClr val="FF0000"/>
                </a:solidFill>
              </a:rPr>
              <a:t>&gt;&lt;πηγή&gt;&lt;</a:t>
            </a:r>
            <a:r>
              <a:rPr lang="el-GR" sz="2000" dirty="0" err="1">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25</a:t>
            </a:fld>
            <a:endParaRPr lang="el-GR" dirty="0"/>
          </a:p>
        </p:txBody>
      </p:sp>
    </p:spTree>
    <p:extLst>
      <p:ext uri="{BB962C8B-B14F-4D97-AF65-F5344CB8AC3E}">
        <p14:creationId xmlns:p14="http://schemas.microsoft.com/office/powerpoint/2010/main" val="28976229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(2/2)</a:t>
            </a:r>
            <a:r>
              <a:rPr lang="el-GR" sz="4000" b="1" dirty="0" smtClean="0"/>
              <a:t> </a:t>
            </a:r>
            <a:endParaRPr lang="el-GR" sz="4000" b="1" dirty="0"/>
          </a:p>
        </p:txBody>
      </p:sp>
      <p:sp>
        <p:nvSpPr>
          <p:cNvPr id="3" name="Θέση περιεχομένου 1"/>
          <p:cNvSpPr>
            <a:spLocks noGrp="1"/>
          </p:cNvSpPr>
          <p:nvPr>
            <p:ph idx="1"/>
          </p:nvPr>
        </p:nvSpPr>
        <p:spPr/>
        <p:txBody>
          <a:bodyPr>
            <a:normAutofit/>
          </a:bodyPr>
          <a:lstStyle/>
          <a:p>
            <a:pPr marL="0" indent="0">
              <a:buNone/>
            </a:pPr>
            <a:r>
              <a:rPr lang="el-GR" sz="2400" dirty="0" smtClean="0"/>
              <a:t>Το </a:t>
            </a:r>
            <a:r>
              <a:rPr lang="el-GR" sz="2400" dirty="0"/>
              <a:t>Έργο αυτό κάνει χρήση των ακόλουθων έργων:</a:t>
            </a:r>
          </a:p>
          <a:p>
            <a:pPr marL="0" indent="0">
              <a:buNone/>
            </a:pPr>
            <a:r>
              <a:rPr lang="el-GR" sz="2400" b="1" dirty="0" smtClean="0"/>
              <a:t>Πίνακες</a:t>
            </a:r>
          </a:p>
          <a:p>
            <a:pPr marL="0" indent="0">
              <a:buNone/>
            </a:pPr>
            <a:r>
              <a:rPr lang="el-GR" sz="2000" dirty="0" smtClean="0">
                <a:solidFill>
                  <a:srgbClr val="FF0000"/>
                </a:solidFill>
              </a:rPr>
              <a:t>Πίνακας 1: &lt;αναφορά</a:t>
            </a:r>
            <a:r>
              <a:rPr lang="el-GR" sz="2000" dirty="0">
                <a:solidFill>
                  <a:srgbClr val="FF0000"/>
                </a:solidFill>
              </a:rPr>
              <a:t>&gt;&lt;άδεια με την οποία διατίθεται&gt; </a:t>
            </a:r>
            <a:r>
              <a:rPr lang="el-GR" sz="2000" dirty="0" smtClean="0">
                <a:solidFill>
                  <a:srgbClr val="FF0000"/>
                </a:solidFill>
              </a:rPr>
              <a:t>&lt;σύνδεσμος&gt;&lt;πηγή&gt;&lt;</a:t>
            </a:r>
            <a:r>
              <a:rPr lang="el-GR" sz="2000" dirty="0" err="1" smtClean="0">
                <a:solidFill>
                  <a:srgbClr val="FF0000"/>
                </a:solidFill>
              </a:rPr>
              <a:t>κ.τ.λ</a:t>
            </a:r>
            <a:r>
              <a:rPr lang="el-GR" sz="2000" dirty="0" smtClean="0">
                <a:solidFill>
                  <a:srgbClr val="FF0000"/>
                </a:solidFill>
              </a:rPr>
              <a:t>&gt;</a:t>
            </a:r>
          </a:p>
          <a:p>
            <a:pPr marL="0" indent="0">
              <a:buNone/>
            </a:pPr>
            <a:r>
              <a:rPr lang="el-GR" sz="2000" dirty="0" smtClean="0">
                <a:solidFill>
                  <a:srgbClr val="FF0000"/>
                </a:solidFill>
              </a:rPr>
              <a:t>Πίνακας 2: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a:solidFill>
                  <a:srgbClr val="FF0000"/>
                </a:solidFill>
              </a:rPr>
              <a:t>κ.τ.λ</a:t>
            </a:r>
            <a:r>
              <a:rPr lang="el-GR" sz="2000" dirty="0">
                <a:solidFill>
                  <a:srgbClr val="FF0000"/>
                </a:solidFill>
              </a:rPr>
              <a:t>&gt;</a:t>
            </a:r>
          </a:p>
          <a:p>
            <a:pPr marL="0" indent="0">
              <a:buNone/>
            </a:pPr>
            <a:r>
              <a:rPr lang="el-GR" sz="2000" dirty="0" smtClean="0">
                <a:solidFill>
                  <a:srgbClr val="FF0000"/>
                </a:solidFill>
              </a:rPr>
              <a:t>Πίνακας 3: </a:t>
            </a:r>
            <a:r>
              <a:rPr lang="el-GR" sz="2000" dirty="0">
                <a:solidFill>
                  <a:srgbClr val="FF0000"/>
                </a:solidFill>
              </a:rPr>
              <a:t>&lt;αναφορά&gt;&lt;άδεια με την οποία διατίθεται&gt; &lt;σύνδεσμος</a:t>
            </a:r>
            <a:r>
              <a:rPr lang="el-GR" sz="2000" dirty="0" smtClean="0">
                <a:solidFill>
                  <a:srgbClr val="FF0000"/>
                </a:solidFill>
              </a:rPr>
              <a:t>&gt;&lt;πηγή&gt;&lt;</a:t>
            </a:r>
            <a:r>
              <a:rPr lang="el-GR" sz="2000" dirty="0" err="1" smtClean="0">
                <a:solidFill>
                  <a:srgbClr val="FF0000"/>
                </a:solidFill>
              </a:rPr>
              <a:t>κ.τ.λ</a:t>
            </a:r>
            <a:r>
              <a:rPr lang="el-GR" sz="2000" dirty="0" smtClean="0">
                <a:solidFill>
                  <a:srgbClr val="FF0000"/>
                </a:solidFill>
              </a:rPr>
              <a:t>&gt;</a:t>
            </a:r>
            <a:endParaRPr lang="el-GR" sz="2000" dirty="0">
              <a:solidFill>
                <a:srgbClr val="FF0000"/>
              </a:solidFill>
            </a:endParaRPr>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26</a:t>
            </a:fld>
            <a:endParaRPr lang="el-GR" dirty="0"/>
          </a:p>
        </p:txBody>
      </p:sp>
    </p:spTree>
    <p:extLst>
      <p:ext uri="{BB962C8B-B14F-4D97-AF65-F5344CB8AC3E}">
        <p14:creationId xmlns:p14="http://schemas.microsoft.com/office/powerpoint/2010/main" val="76214302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
        <p:nvSpPr>
          <p:cNvPr id="5" name="Θέση αριθμού διαφάνειας 4"/>
          <p:cNvSpPr>
            <a:spLocks noGrp="1"/>
          </p:cNvSpPr>
          <p:nvPr>
            <p:ph type="sldNum" sz="quarter" idx="12"/>
          </p:nvPr>
        </p:nvSpPr>
        <p:spPr/>
        <p:txBody>
          <a:bodyPr/>
          <a:lstStyle/>
          <a:p>
            <a:fld id="{2F6EEB8D-302B-4BB7-AB7B-5E18E67E8EEA}" type="slidenum">
              <a:rPr lang="el-GR" smtClean="0"/>
              <a:t>27</a:t>
            </a:fld>
            <a:endParaRPr lang="el-GR" dirty="0"/>
          </a:p>
        </p:txBody>
      </p:sp>
    </p:spTree>
    <p:extLst>
      <p:ext uri="{BB962C8B-B14F-4D97-AF65-F5344CB8AC3E}">
        <p14:creationId xmlns:p14="http://schemas.microsoft.com/office/powerpoint/2010/main" val="1684982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2" name="Θέση περιεχομένου 1"/>
          <p:cNvSpPr>
            <a:spLocks noGrp="1"/>
          </p:cNvSpPr>
          <p:nvPr>
            <p:ph idx="1"/>
          </p:nvPr>
        </p:nvSpPr>
        <p:spPr/>
        <p:txBody>
          <a:bodyPr>
            <a:normAutofit/>
          </a:bodyPr>
          <a:lstStyle/>
          <a:p>
            <a:pPr marL="457200" indent="-457200">
              <a:spcBef>
                <a:spcPts val="0"/>
              </a:spcBef>
            </a:pPr>
            <a:r>
              <a:rPr lang="el-GR" sz="2800" dirty="0" err="1" smtClean="0">
                <a:solidFill>
                  <a:srgbClr val="0070C0"/>
                </a:solidFill>
              </a:rPr>
              <a:t>Επισπορά</a:t>
            </a:r>
            <a:r>
              <a:rPr lang="el-GR" sz="2800" dirty="0" smtClean="0">
                <a:solidFill>
                  <a:srgbClr val="0070C0"/>
                </a:solidFill>
              </a:rPr>
              <a:t>.</a:t>
            </a:r>
          </a:p>
          <a:p>
            <a:pPr marL="457200" indent="-457200">
              <a:spcBef>
                <a:spcPts val="0"/>
              </a:spcBef>
            </a:pPr>
            <a:r>
              <a:rPr lang="el-GR" sz="2800" dirty="0" smtClean="0">
                <a:solidFill>
                  <a:srgbClr val="0070C0"/>
                </a:solidFill>
              </a:rPr>
              <a:t>Επιχωμάτωση.</a:t>
            </a:r>
          </a:p>
          <a:p>
            <a:pPr marL="457200" indent="-457200">
              <a:spcBef>
                <a:spcPts val="0"/>
              </a:spcBef>
            </a:pPr>
            <a:r>
              <a:rPr lang="el-GR" sz="2800" dirty="0" smtClean="0">
                <a:solidFill>
                  <a:srgbClr val="0070C0"/>
                </a:solidFill>
              </a:rPr>
              <a:t>Κυλίνδρισμα. </a:t>
            </a:r>
            <a:endParaRPr lang="el-GR" sz="2800" dirty="0" smtClean="0">
              <a:solidFill>
                <a:srgbClr val="0070C0"/>
              </a:solidFill>
            </a:endParaRPr>
          </a:p>
          <a:p>
            <a:pPr marL="457200" indent="-457200">
              <a:spcBef>
                <a:spcPts val="0"/>
              </a:spcBef>
            </a:pPr>
            <a:endParaRPr lang="el-GR" sz="2800" dirty="0" smtClean="0">
              <a:solidFill>
                <a:srgbClr val="0070C0"/>
              </a:solidFill>
            </a:endParaRPr>
          </a:p>
          <a:p>
            <a:pPr marL="457200" indent="-457200">
              <a:spcBef>
                <a:spcPts val="0"/>
              </a:spcBef>
            </a:pPr>
            <a:endParaRPr lang="el-GR" sz="2800" dirty="0">
              <a:solidFill>
                <a:srgbClr val="0070C0"/>
              </a:solidFill>
            </a:endParaRPr>
          </a:p>
        </p:txBody>
      </p:sp>
      <p:sp>
        <p:nvSpPr>
          <p:cNvPr id="3" name="Θέση αριθμού διαφάνειας 2"/>
          <p:cNvSpPr>
            <a:spLocks noGrp="1"/>
          </p:cNvSpPr>
          <p:nvPr>
            <p:ph type="sldNum" sz="quarter" idx="12"/>
          </p:nvPr>
        </p:nvSpPr>
        <p:spPr/>
        <p:txBody>
          <a:bodyPr/>
          <a:lstStyle/>
          <a:p>
            <a:fld id="{2F6EEB8D-302B-4BB7-AB7B-5E18E67E8EEA}" type="slidenum">
              <a:rPr lang="el-GR" smtClean="0"/>
              <a:t>3</a:t>
            </a:fld>
            <a:endParaRPr lang="el-GR" dirty="0"/>
          </a:p>
        </p:txBody>
      </p:sp>
    </p:spTree>
    <p:extLst>
      <p:ext uri="{BB962C8B-B14F-4D97-AF65-F5344CB8AC3E}">
        <p14:creationId xmlns:p14="http://schemas.microsoft.com/office/powerpoint/2010/main" val="39270633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ΤΕΧΝΟΛΟΓΙΑ ΠΡΑΣΙΝΟΥ</a:t>
            </a:r>
            <a:endParaRPr lang="el-GR" dirty="0"/>
          </a:p>
        </p:txBody>
      </p:sp>
      <p:sp>
        <p:nvSpPr>
          <p:cNvPr id="3" name="Υπότιτλος 2"/>
          <p:cNvSpPr>
            <a:spLocks noGrp="1"/>
          </p:cNvSpPr>
          <p:nvPr>
            <p:ph type="subTitle" idx="1"/>
          </p:nvPr>
        </p:nvSpPr>
        <p:spPr/>
        <p:txBody>
          <a:bodyPr/>
          <a:lstStyle/>
          <a:p>
            <a:r>
              <a:rPr lang="el-GR" b="1" dirty="0">
                <a:solidFill>
                  <a:schemeClr val="tx1"/>
                </a:solidFill>
              </a:rPr>
              <a:t>Χλοοτάπητας: Βελτίωση χλοοτάπητα </a:t>
            </a:r>
            <a:r>
              <a:rPr lang="el-GR" b="1" dirty="0" smtClean="0">
                <a:solidFill>
                  <a:schemeClr val="tx1"/>
                </a:solidFill>
              </a:rPr>
              <a:t>(</a:t>
            </a:r>
            <a:r>
              <a:rPr lang="el-GR" b="1" dirty="0" err="1" smtClean="0">
                <a:solidFill>
                  <a:schemeClr val="tx1"/>
                </a:solidFill>
              </a:rPr>
              <a:t>Επισπορά</a:t>
            </a:r>
            <a:r>
              <a:rPr lang="el-GR" b="1" dirty="0" smtClean="0">
                <a:solidFill>
                  <a:schemeClr val="tx1"/>
                </a:solidFill>
              </a:rPr>
              <a:t>, Επιχωμάτωση, Κυλίνδρισμα)</a:t>
            </a:r>
            <a:endParaRPr lang="el-GR" b="1" dirty="0">
              <a:solidFill>
                <a:schemeClr val="tx1"/>
              </a:solidFill>
            </a:endParaRPr>
          </a:p>
        </p:txBody>
      </p:sp>
    </p:spTree>
    <p:extLst>
      <p:ext uri="{BB962C8B-B14F-4D97-AF65-F5344CB8AC3E}">
        <p14:creationId xmlns:p14="http://schemas.microsoft.com/office/powerpoint/2010/main" val="1627655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smtClean="0"/>
              <a:t>Επισπορά</a:t>
            </a:r>
            <a:r>
              <a:rPr lang="en-US" b="1" dirty="0" smtClean="0"/>
              <a:t> 1</a:t>
            </a:r>
            <a:endParaRPr lang="el-GR" b="1" dirty="0"/>
          </a:p>
        </p:txBody>
      </p:sp>
      <p:sp>
        <p:nvSpPr>
          <p:cNvPr id="3" name="Θέση περιεχομένου 2"/>
          <p:cNvSpPr>
            <a:spLocks noGrp="1"/>
          </p:cNvSpPr>
          <p:nvPr>
            <p:ph idx="1"/>
          </p:nvPr>
        </p:nvSpPr>
        <p:spPr/>
        <p:txBody>
          <a:bodyPr>
            <a:normAutofit fontScale="92500" lnSpcReduction="20000"/>
          </a:bodyPr>
          <a:lstStyle/>
          <a:p>
            <a:r>
              <a:rPr lang="el-GR" dirty="0"/>
              <a:t>Η </a:t>
            </a:r>
            <a:r>
              <a:rPr lang="el-GR" dirty="0" err="1"/>
              <a:t>επισπορά</a:t>
            </a:r>
            <a:r>
              <a:rPr lang="el-GR" dirty="0"/>
              <a:t> είναι μία εξειδικευμένη αλλά και απαραίτητη εργασία για τον χλοοτάπητα. Ο διεθνής όρος της λέξης είναι «</a:t>
            </a:r>
            <a:r>
              <a:rPr lang="el-GR" dirty="0" err="1"/>
              <a:t>overseeding</a:t>
            </a:r>
            <a:r>
              <a:rPr lang="el-GR" dirty="0"/>
              <a:t>». Η </a:t>
            </a:r>
            <a:r>
              <a:rPr lang="el-GR" dirty="0" err="1"/>
              <a:t>επισπορά</a:t>
            </a:r>
            <a:r>
              <a:rPr lang="el-GR" dirty="0"/>
              <a:t> είναι μία πολύ συνηθισμένη πρακτική σε όλες τις χώρες οι οποίες έχουν προχωρημένο επίπεδο στην ποιότητα και την ποσότητα του εγκαταστημένου χλοοτάπητα. Για τις συνθήκες που επικρατούν στην Ελλάδα η </a:t>
            </a:r>
            <a:r>
              <a:rPr lang="el-GR" dirty="0" err="1"/>
              <a:t>επισπορά</a:t>
            </a:r>
            <a:r>
              <a:rPr lang="el-GR" dirty="0"/>
              <a:t> χρειάζεται σε γήπεδα ποδοσφαίρου με χλοοτάπητα, γήπεδα γκολφ, σε δημόσια πάρκα και σε μεγάλους επαγγελματικούς χώρους.</a:t>
            </a:r>
          </a:p>
        </p:txBody>
      </p:sp>
    </p:spTree>
    <p:extLst>
      <p:ext uri="{BB962C8B-B14F-4D97-AF65-F5344CB8AC3E}">
        <p14:creationId xmlns:p14="http://schemas.microsoft.com/office/powerpoint/2010/main" val="1294629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a:t>Επισπορά</a:t>
            </a:r>
            <a:r>
              <a:rPr lang="en-US" b="1" dirty="0"/>
              <a:t> </a:t>
            </a:r>
            <a:r>
              <a:rPr lang="en-US" b="1" dirty="0" smtClean="0"/>
              <a:t>2</a:t>
            </a:r>
            <a:endParaRPr lang="el-GR" dirty="0"/>
          </a:p>
        </p:txBody>
      </p:sp>
      <p:sp>
        <p:nvSpPr>
          <p:cNvPr id="3" name="Θέση περιεχομένου 2"/>
          <p:cNvSpPr>
            <a:spLocks noGrp="1"/>
          </p:cNvSpPr>
          <p:nvPr>
            <p:ph idx="1"/>
          </p:nvPr>
        </p:nvSpPr>
        <p:spPr/>
        <p:txBody>
          <a:bodyPr>
            <a:normAutofit lnSpcReduction="10000"/>
          </a:bodyPr>
          <a:lstStyle/>
          <a:p>
            <a:r>
              <a:rPr lang="el-GR" dirty="0"/>
              <a:t>Όταν ο χλοοτάπητας έχει παλιώσει, έχει αρχίσει να αραιώνει και δεν μπορεί να ανταποκριθεί στη συνεχή χρήση. Στην φάση αυτή είναι επόμενο ο χλοοτάπητας να μην αντιδρά θετικά σε άρδευση και λίπανση και στα γυμνά σημεία παρατηρείται αυξημένη συμπίεση που συνδυάζεται με μειωμένη δυνατότητα να απορροφηθεί το νερό της άρδευσης ή των βροχοπτώσεων στα σημεία αυτά</a:t>
            </a:r>
            <a:r>
              <a:rPr lang="el-GR" dirty="0" smtClean="0"/>
              <a:t>.</a:t>
            </a:r>
            <a:endParaRPr lang="el-GR" dirty="0"/>
          </a:p>
        </p:txBody>
      </p:sp>
    </p:spTree>
    <p:extLst>
      <p:ext uri="{BB962C8B-B14F-4D97-AF65-F5344CB8AC3E}">
        <p14:creationId xmlns:p14="http://schemas.microsoft.com/office/powerpoint/2010/main" val="1120724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a:t>Επισπορά</a:t>
            </a:r>
            <a:r>
              <a:rPr lang="en-US" b="1" dirty="0"/>
              <a:t> </a:t>
            </a:r>
            <a:r>
              <a:rPr lang="en-US" b="1" dirty="0" smtClean="0"/>
              <a:t>3</a:t>
            </a:r>
            <a:endParaRPr lang="el-GR" dirty="0"/>
          </a:p>
        </p:txBody>
      </p:sp>
      <p:sp>
        <p:nvSpPr>
          <p:cNvPr id="3" name="Θέση περιεχομένου 2"/>
          <p:cNvSpPr>
            <a:spLocks noGrp="1"/>
          </p:cNvSpPr>
          <p:nvPr>
            <p:ph idx="1"/>
          </p:nvPr>
        </p:nvSpPr>
        <p:spPr/>
        <p:txBody>
          <a:bodyPr/>
          <a:lstStyle/>
          <a:p>
            <a:r>
              <a:rPr lang="el-GR" dirty="0" smtClean="0"/>
              <a:t>Όταν </a:t>
            </a:r>
            <a:r>
              <a:rPr lang="el-GR" dirty="0"/>
              <a:t>ο χλοοτάπητας αν και νέος ως προς την εγκατάσταση παρουσιάζει τα παραπάνω φαινόμενα. Αυτό μπορεί να συμβαίνει ή λόγω κακής στράγγισης που συνδυάζεται πολλές φορές και με ύπαρξη εδαφικού υποστρώματος μικρής διαπερατότητας σε νερό ή με εκτεταμένες προσβολές λόγω ασθενειών που συνδυάζεται με λάθη στην επιλογή του σπόρου και την συντήρηση. </a:t>
            </a:r>
          </a:p>
        </p:txBody>
      </p:sp>
    </p:spTree>
    <p:extLst>
      <p:ext uri="{BB962C8B-B14F-4D97-AF65-F5344CB8AC3E}">
        <p14:creationId xmlns:p14="http://schemas.microsoft.com/office/powerpoint/2010/main" val="2654402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a:t>Επισπορά</a:t>
            </a:r>
            <a:r>
              <a:rPr lang="en-US" b="1" dirty="0"/>
              <a:t> </a:t>
            </a:r>
            <a:r>
              <a:rPr lang="en-US" b="1" dirty="0" smtClean="0"/>
              <a:t>4</a:t>
            </a:r>
            <a:endParaRPr lang="el-GR" dirty="0"/>
          </a:p>
        </p:txBody>
      </p:sp>
      <p:sp>
        <p:nvSpPr>
          <p:cNvPr id="3" name="Θέση περιεχομένου 2"/>
          <p:cNvSpPr>
            <a:spLocks noGrp="1"/>
          </p:cNvSpPr>
          <p:nvPr>
            <p:ph idx="1"/>
          </p:nvPr>
        </p:nvSpPr>
        <p:spPr/>
        <p:txBody>
          <a:bodyPr/>
          <a:lstStyle/>
          <a:p>
            <a:r>
              <a:rPr lang="el-GR" dirty="0" smtClean="0"/>
              <a:t>Όταν </a:t>
            </a:r>
            <a:r>
              <a:rPr lang="el-GR" dirty="0"/>
              <a:t>υπάρχουν εκτεταμένες καθιζήσεις ή οπές στο έδαφος και δεν μπορεί η κατάσταση να βελτιωθεί με την τοπική παρέμβαση</a:t>
            </a:r>
            <a:r>
              <a:rPr lang="el-GR" dirty="0" smtClean="0"/>
              <a:t>.</a:t>
            </a:r>
            <a:endParaRPr lang="el-GR" dirty="0"/>
          </a:p>
        </p:txBody>
      </p:sp>
    </p:spTree>
    <p:extLst>
      <p:ext uri="{BB962C8B-B14F-4D97-AF65-F5344CB8AC3E}">
        <p14:creationId xmlns:p14="http://schemas.microsoft.com/office/powerpoint/2010/main" val="10468932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err="1"/>
              <a:t>Επισπορά</a:t>
            </a:r>
            <a:r>
              <a:rPr lang="en-US" b="1" dirty="0"/>
              <a:t> 5</a:t>
            </a:r>
            <a:endParaRPr lang="el-GR" dirty="0"/>
          </a:p>
        </p:txBody>
      </p:sp>
      <p:sp>
        <p:nvSpPr>
          <p:cNvPr id="3" name="Θέση περιεχομένου 2"/>
          <p:cNvSpPr>
            <a:spLocks noGrp="1"/>
          </p:cNvSpPr>
          <p:nvPr>
            <p:ph idx="1"/>
          </p:nvPr>
        </p:nvSpPr>
        <p:spPr/>
        <p:txBody>
          <a:bodyPr/>
          <a:lstStyle/>
          <a:p>
            <a:r>
              <a:rPr lang="el-GR" dirty="0" smtClean="0"/>
              <a:t>Η </a:t>
            </a:r>
            <a:r>
              <a:rPr lang="el-GR" dirty="0"/>
              <a:t>σταθερά επαναλαμβανόμενη ανά έτος </a:t>
            </a:r>
            <a:r>
              <a:rPr lang="el-GR" dirty="0" err="1"/>
              <a:t>επισπορά</a:t>
            </a:r>
            <a:r>
              <a:rPr lang="el-GR" dirty="0"/>
              <a:t>, η οποία γίνεται στην επιφάνεια ενός θερμόφιλου είδους, π.χ. Αγριάδα (</a:t>
            </a:r>
            <a:r>
              <a:rPr lang="el-GR" dirty="0" err="1"/>
              <a:t>Cynodon</a:t>
            </a:r>
            <a:r>
              <a:rPr lang="el-GR" dirty="0"/>
              <a:t> </a:t>
            </a:r>
            <a:r>
              <a:rPr lang="el-GR" dirty="0" err="1"/>
              <a:t>dactylon</a:t>
            </a:r>
            <a:r>
              <a:rPr lang="el-GR" dirty="0"/>
              <a:t>) στην οποία κατά τα πρώτα κρύα του Φθινοπώρου μπορεί να γίνει εφαρμογή ενός χειμερινού είδους, π.χ. </a:t>
            </a:r>
            <a:r>
              <a:rPr lang="el-GR" dirty="0" err="1"/>
              <a:t>Lolium</a:t>
            </a:r>
            <a:r>
              <a:rPr lang="el-GR" dirty="0"/>
              <a:t> ή </a:t>
            </a:r>
            <a:r>
              <a:rPr lang="el-GR" dirty="0" err="1"/>
              <a:t>Poa</a:t>
            </a:r>
            <a:r>
              <a:rPr lang="el-GR" dirty="0"/>
              <a:t>. Αυτό έχει σαν αποτέλεσμα καθ' όλη την χειμερινή περίοδο να υπάρχει μία άριστη τουλάχιστον οπτική εικόνα.</a:t>
            </a:r>
          </a:p>
          <a:p>
            <a:endParaRPr lang="el-GR" dirty="0"/>
          </a:p>
        </p:txBody>
      </p:sp>
    </p:spTree>
    <p:extLst>
      <p:ext uri="{BB962C8B-B14F-4D97-AF65-F5344CB8AC3E}">
        <p14:creationId xmlns:p14="http://schemas.microsoft.com/office/powerpoint/2010/main" val="35897020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15/3/2016 4:28:41 πμ"/>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3,6,7,5,"/>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2056,6,5,"/>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35501531-63CF-4C76-A2BA-0B71259D25F1}">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1907</TotalTime>
  <Words>1129</Words>
  <Application>Microsoft Office PowerPoint</Application>
  <PresentationFormat>Προβολή στην οθόνη (4:3)</PresentationFormat>
  <Paragraphs>117</Paragraphs>
  <Slides>27</Slides>
  <Notes>11</Notes>
  <HiddenSlides>0</HiddenSlides>
  <MMClips>0</MMClips>
  <ScaleCrop>false</ScaleCrop>
  <HeadingPairs>
    <vt:vector size="4" baseType="variant">
      <vt:variant>
        <vt:lpstr>Θέμα</vt:lpstr>
      </vt:variant>
      <vt:variant>
        <vt:i4>1</vt:i4>
      </vt:variant>
      <vt:variant>
        <vt:lpstr>Τίτλοι διαφανειών</vt:lpstr>
      </vt:variant>
      <vt:variant>
        <vt:i4>27</vt:i4>
      </vt:variant>
    </vt:vector>
  </HeadingPairs>
  <TitlesOfParts>
    <vt:vector size="28" baseType="lpstr">
      <vt:lpstr>Θέμα του Office</vt:lpstr>
      <vt:lpstr>Τεχνολογία Πρασίνου</vt:lpstr>
      <vt:lpstr>Χρηματοδότηση </vt:lpstr>
      <vt:lpstr>Περιεχόμενα ενότητας</vt:lpstr>
      <vt:lpstr>ΤΕΧΝΟΛΟΓΙΑ ΠΡΑΣΙΝΟΥ</vt:lpstr>
      <vt:lpstr>Επισπορά 1</vt:lpstr>
      <vt:lpstr>Επισπορά 2</vt:lpstr>
      <vt:lpstr>Επισπορά 3</vt:lpstr>
      <vt:lpstr>Επισπορά 4</vt:lpstr>
      <vt:lpstr>Επισπορά 5</vt:lpstr>
      <vt:lpstr>Με την τεχνική της επισποράς επιλύονται τα εξής προβλήματα:</vt:lpstr>
      <vt:lpstr>Συνέχεια</vt:lpstr>
      <vt:lpstr>Συνέχεια</vt:lpstr>
      <vt:lpstr>Συνέχεια</vt:lpstr>
      <vt:lpstr>Συνέχεια</vt:lpstr>
      <vt:lpstr>Ορισμός Επιχωμάτωσης</vt:lpstr>
      <vt:lpstr>Πλεονεκτήματα Επιχωμάτωσης 1</vt:lpstr>
      <vt:lpstr>Κυλίνδρισμα 1</vt:lpstr>
      <vt:lpstr>Κυλίνδρισμα 2</vt:lpstr>
      <vt:lpstr>Βιβλιογραφία</vt:lpstr>
      <vt:lpstr>Τέλος ενότητας</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 </vt:lpstr>
      <vt:lpstr>Διατήρηση Σημειωμάτων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Επιχειρησιακών Πόρων ERP</dc:title>
  <dc:creator>IOANNIS TZIGOYRAS</dc:creator>
  <cp:lastModifiedBy>Alex</cp:lastModifiedBy>
  <cp:revision>271</cp:revision>
  <dcterms:created xsi:type="dcterms:W3CDTF">2014-09-20T14:32:06Z</dcterms:created>
  <dcterms:modified xsi:type="dcterms:W3CDTF">2016-03-15T02:28:43Z</dcterms:modified>
</cp:coreProperties>
</file>