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6"/>
  </p:notesMasterIdLst>
  <p:sldIdLst>
    <p:sldId id="256" r:id="rId3"/>
    <p:sldId id="257" r:id="rId4"/>
    <p:sldId id="259" r:id="rId5"/>
    <p:sldId id="261" r:id="rId6"/>
    <p:sldId id="262" r:id="rId7"/>
    <p:sldId id="264" r:id="rId8"/>
    <p:sldId id="345" r:id="rId9"/>
    <p:sldId id="346" r:id="rId10"/>
    <p:sldId id="347" r:id="rId11"/>
    <p:sldId id="348" r:id="rId12"/>
    <p:sldId id="349" r:id="rId13"/>
    <p:sldId id="350" r:id="rId14"/>
    <p:sldId id="364"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5" r:id="rId28"/>
    <p:sldId id="366" r:id="rId29"/>
    <p:sldId id="367" r:id="rId30"/>
    <p:sldId id="368" r:id="rId31"/>
    <p:sldId id="369" r:id="rId32"/>
    <p:sldId id="370" r:id="rId33"/>
    <p:sldId id="344"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Συντάκτης" initials="Σ"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7" autoAdjust="0"/>
    <p:restoredTop sz="99339" autoAdjust="0"/>
  </p:normalViewPr>
  <p:slideViewPr>
    <p:cSldViewPr>
      <p:cViewPr varScale="1">
        <p:scale>
          <a:sx n="61" d="100"/>
          <a:sy n="61" d="100"/>
        </p:scale>
        <p:origin x="78" y="112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0378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2529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9947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87351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820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3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3587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7626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0211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6550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1955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3334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0244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225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6903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80051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4283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554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60018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92860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3774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071701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8937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171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195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0.xml"/><Relationship Id="rId5" Type="http://schemas.openxmlformats.org/officeDocument/2006/relationships/tags" Target="../tags/tag22.xml"/><Relationship Id="rId10" Type="http://schemas.openxmlformats.org/officeDocument/2006/relationships/slide" Target="slide15.xml"/><Relationship Id="rId4" Type="http://schemas.openxmlformats.org/officeDocument/2006/relationships/tags" Target="../tags/tag2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208912" cy="4056856"/>
          </a:xfrm>
        </p:spPr>
        <p:txBody>
          <a:bodyPr>
            <a:noAutofit/>
          </a:bodyPr>
          <a:lstStyle/>
          <a:p>
            <a:r>
              <a:rPr lang="el-GR" sz="2800" b="1" dirty="0"/>
              <a:t>Ενότητα </a:t>
            </a:r>
            <a:r>
              <a:rPr lang="el-GR" sz="2800" b="1" dirty="0" smtClean="0"/>
              <a:t>2:</a:t>
            </a:r>
            <a:r>
              <a:rPr lang="en-US" sz="2800" dirty="0" smtClean="0"/>
              <a:t> </a:t>
            </a:r>
            <a:r>
              <a:rPr lang="el-GR" dirty="0"/>
              <a:t>Νοσηλευτική Ψυχικής </a:t>
            </a:r>
            <a:r>
              <a:rPr lang="el-GR" dirty="0" smtClean="0"/>
              <a:t>Υγείας - </a:t>
            </a:r>
            <a:endParaRPr lang="el-GR" dirty="0"/>
          </a:p>
          <a:p>
            <a:r>
              <a:rPr lang="el-GR" dirty="0"/>
              <a:t>Θέματα αυτογνωσίας και θεραπευτικής </a:t>
            </a:r>
            <a:r>
              <a:rPr lang="el-GR" dirty="0" smtClean="0"/>
              <a:t>σχέσης.</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17812"/>
            <a:ext cx="8229600" cy="940966"/>
          </a:xfrm>
        </p:spPr>
        <p:txBody>
          <a:bodyPr>
            <a:noAutofit/>
          </a:bodyPr>
          <a:lstStyle/>
          <a:p>
            <a:r>
              <a:rPr lang="el-GR" dirty="0" smtClean="0"/>
              <a:t/>
            </a:r>
            <a:br>
              <a:rPr lang="el-GR" dirty="0" smtClean="0"/>
            </a:br>
            <a:r>
              <a:rPr lang="el-GR" dirty="0" smtClean="0"/>
              <a:t>Πώς </a:t>
            </a:r>
            <a:r>
              <a:rPr lang="el-GR" dirty="0"/>
              <a:t>θα χειριστώ μια παράξενη και μη αρμόζουσα συμπεριφορά</a:t>
            </a:r>
            <a:r>
              <a:rPr lang="el-GR" dirty="0" smtClean="0"/>
              <a:t>; (1)</a:t>
            </a:r>
            <a:r>
              <a:rPr lang="el-GR" dirty="0"/>
              <a:t/>
            </a:r>
            <a:br>
              <a:rPr lang="el-GR" dirty="0"/>
            </a:b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pPr marL="0" indent="0">
              <a:buNone/>
            </a:pPr>
            <a:r>
              <a:rPr lang="el-GR" altLang="el-GR" sz="2800" dirty="0">
                <a:solidFill>
                  <a:srgbClr val="000000"/>
                </a:solidFill>
                <a:cs typeface="Times New Roman" panose="02020603050405020304" pitchFamily="18" charset="0"/>
              </a:rPr>
              <a:t>Η συμπεριφορά και οι δηλώσεις ενός ασθενούς μπορεί αρχικά να </a:t>
            </a:r>
            <a:r>
              <a:rPr lang="el-GR" altLang="el-GR" sz="2800" dirty="0" smtClean="0">
                <a:solidFill>
                  <a:srgbClr val="000000"/>
                </a:solidFill>
                <a:cs typeface="Times New Roman" panose="02020603050405020304" pitchFamily="18" charset="0"/>
              </a:rPr>
              <a:t>:</a:t>
            </a:r>
            <a:endParaRPr lang="en-US"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σοκάρουν ή να προκαλέσουν θλίψη στον μαθητευόμενο. </a:t>
            </a:r>
            <a:endParaRPr lang="en-US"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Είναι σημαντικό να ρυθμίζουμε τις εκφράσεις του προσώπου και τις συναισθηματικές αντιδράσεις, έτσι ώστε</a:t>
            </a:r>
            <a:r>
              <a:rPr lang="en-US" altLang="el-GR" sz="2800" dirty="0">
                <a:solidFill>
                  <a:srgbClr val="000000"/>
                </a:solidFill>
                <a:cs typeface="Times New Roman" panose="02020603050405020304" pitchFamily="18" charset="0"/>
              </a:rPr>
              <a:t> o</a:t>
            </a:r>
            <a:r>
              <a:rPr lang="el-GR" altLang="el-GR" sz="2800" dirty="0">
                <a:solidFill>
                  <a:srgbClr val="000000"/>
                </a:solidFill>
                <a:cs typeface="Times New Roman" panose="02020603050405020304" pitchFamily="18" charset="0"/>
              </a:rPr>
              <a:t> ασθενής να μην αισθάνεται ότι απορρίπτεται ή γελοιοποιείται.</a:t>
            </a:r>
            <a:r>
              <a:rPr lang="el-GR" altLang="el-GR" sz="2800" b="1" dirty="0">
                <a:solidFill>
                  <a:srgbClr val="000000"/>
                </a:solidFill>
                <a:cs typeface="Times New Roman" panose="02020603050405020304" pitchFamily="18" charset="0"/>
              </a:rPr>
              <a:t> </a:t>
            </a: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49633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29789"/>
            <a:ext cx="8229600" cy="940966"/>
          </a:xfrm>
        </p:spPr>
        <p:txBody>
          <a:bodyPr>
            <a:noAutofit/>
          </a:bodyPr>
          <a:lstStyle/>
          <a:p>
            <a:r>
              <a:rPr lang="el-GR" dirty="0"/>
              <a:t/>
            </a:r>
            <a:br>
              <a:rPr lang="el-GR" dirty="0"/>
            </a:br>
            <a:r>
              <a:rPr lang="el-GR" dirty="0"/>
              <a:t>Πώς θα χειριστώ μια παράξενη και μη αρμόζουσα συμπεριφορά</a:t>
            </a:r>
            <a:r>
              <a:rPr lang="el-GR" dirty="0" smtClean="0"/>
              <a:t>; (2)</a:t>
            </a:r>
            <a:r>
              <a:rPr lang="el-GR" dirty="0"/>
              <a:t/>
            </a:r>
            <a:br>
              <a:rPr lang="el-GR" dirty="0"/>
            </a:br>
            <a:endParaRPr lang="en-US" sz="2800" b="0" dirty="0"/>
          </a:p>
        </p:txBody>
      </p:sp>
      <p:sp>
        <p:nvSpPr>
          <p:cNvPr id="9" name="Θέση περιεχομένου 8"/>
          <p:cNvSpPr>
            <a:spLocks noGrp="1"/>
          </p:cNvSpPr>
          <p:nvPr>
            <p:ph idx="1"/>
            <p:custDataLst>
              <p:tags r:id="rId3"/>
            </p:custDataLst>
          </p:nvPr>
        </p:nvSpPr>
        <p:spPr>
          <a:xfrm>
            <a:off x="433214" y="1941957"/>
            <a:ext cx="8147248" cy="2351139"/>
          </a:xfrm>
        </p:spPr>
        <p:txBody>
          <a:bodyPr>
            <a:noAutofit/>
          </a:bodyPr>
          <a:lstStyle/>
          <a:p>
            <a:pPr algn="just">
              <a:defRPr/>
            </a:pPr>
            <a:r>
              <a:rPr lang="el-GR" altLang="el-GR" sz="2800" dirty="0">
                <a:solidFill>
                  <a:srgbClr val="000000"/>
                </a:solidFill>
                <a:cs typeface="Times New Roman" charset="0"/>
              </a:rPr>
              <a:t>Οι υπεύθυνοι νοσηλευτές και το προσωπικό πρέπει να είναι πάντα διαθέσιμοι να βοηθήσουν τους μαθητευόμενους σε τέτοιες περιπτώσεις.</a:t>
            </a:r>
            <a:endParaRPr lang="en-US" altLang="el-GR" sz="2800" dirty="0">
              <a:solidFill>
                <a:srgbClr val="000000"/>
              </a:solidFill>
              <a:cs typeface="Times New Roman" charset="0"/>
            </a:endParaRPr>
          </a:p>
          <a:p>
            <a:pPr algn="just">
              <a:defRPr/>
            </a:pPr>
            <a:r>
              <a:rPr lang="el-GR" altLang="el-GR" sz="2800" dirty="0">
                <a:solidFill>
                  <a:srgbClr val="000000"/>
                </a:solidFill>
                <a:cs typeface="Times New Roman" charset="0"/>
              </a:rPr>
              <a:t> Οι μαθητευόμενοι δεν πρέπει να νιώθουν ότι πρέπει να χειριστούν μόνοι τους την κατάσταση.</a:t>
            </a:r>
            <a:endParaRPr lang="el-GR" altLang="el-GR" sz="2800" b="1" dirty="0">
              <a:solidFill>
                <a:srgbClr val="000000"/>
              </a:solidFill>
              <a:cs typeface="Times New Roman" charset="0"/>
            </a:endParaRPr>
          </a:p>
          <a:p>
            <a:pPr marL="0" indent="0">
              <a:buNone/>
              <a:defRPr/>
            </a:pPr>
            <a:endParaRPr lang="el-GR" altLang="el-GR" sz="28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72744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sz="3200" dirty="0"/>
              <a:t>Τι θα κάνω αν ένας ασθενής μου ζητήσει ραντεβού ή δείξει σεξουαλική επιθετικότητα ή ανάρμοστη </a:t>
            </a:r>
            <a:r>
              <a:rPr lang="el-GR" sz="3200" dirty="0" smtClean="0"/>
              <a:t>συμπεριφορά ; (1)</a:t>
            </a:r>
            <a:endParaRPr lang="en-US" sz="1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Μερικοί ασθενείς δυσκολεύονται να αναγνωρίσουν και να διατηρήσουν όρια στις διαπροσωπικές σχέσεις.</a:t>
            </a:r>
            <a:endParaRPr lang="en-US" altLang="el-GR" sz="2800" dirty="0">
              <a:solidFill>
                <a:srgbClr val="000000"/>
              </a:solidFill>
              <a:cs typeface="Times New Roman" panose="02020603050405020304" pitchFamily="18" charset="0"/>
            </a:endParaRPr>
          </a:p>
          <a:p>
            <a:pPr>
              <a:lnSpc>
                <a:spcPct val="90000"/>
              </a:lnSpc>
            </a:pPr>
            <a:r>
              <a:rPr lang="el-GR" altLang="el-GR" sz="2800" dirty="0">
                <a:solidFill>
                  <a:srgbClr val="000000"/>
                </a:solidFill>
                <a:cs typeface="Times New Roman" panose="02020603050405020304" pitchFamily="18" charset="0"/>
              </a:rPr>
              <a:t> Όταν ένας ασθενής αναζητά επαφή οποιουδήποτε τύπου εκτός της σχέσης νοσηλευτή – ασθενούς, είναι σημαντικό για τον μαθητευόμενο (με τη βοήθεια του εκπαιδευτή ή του προσωπικού) να διευκρινίσει τα όρια της επαγγελματικής σχέσης.</a:t>
            </a:r>
            <a:r>
              <a:rPr lang="el-GR" altLang="el-GR" sz="28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746651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44623" y="404664"/>
            <a:ext cx="8229600" cy="940966"/>
          </a:xfrm>
        </p:spPr>
        <p:txBody>
          <a:bodyPr>
            <a:noAutofit/>
          </a:bodyPr>
          <a:lstStyle/>
          <a:p>
            <a:r>
              <a:rPr lang="el-GR" sz="3200" dirty="0"/>
              <a:t>Τι θα κάνω αν ένας ασθενής μου ζητήσει ραντεβού ή δείξει σεξουαλική επιθετικότητα ή ανάρμοστη </a:t>
            </a:r>
            <a:r>
              <a:rPr lang="el-GR" sz="3200" dirty="0" smtClean="0"/>
              <a:t>συμπεριφορά ; (2)</a:t>
            </a:r>
            <a:endParaRPr lang="en-US" sz="1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Παρομοίως, ο καθορισμός περιορισμών και η διατήρηση ορίων είναι απαραίτητη όταν η σεξουαλική συμπεριφορά του ασθενούς είναι ανάρμοστη. </a:t>
            </a:r>
            <a:endParaRPr lang="el-GR" altLang="el-GR" sz="2800" dirty="0" smtClean="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Αρχικά ο μαθητευόμενος μπορεί να αισθάνεται άβολα να χειριστεί τέτοιου είδους συμπεριφορά αλλά</a:t>
            </a:r>
            <a:endParaRPr lang="en-US"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 γίνεται ευκολότερο να τη χειριστεί με τη βοήθεια του εκπαιδευτή και του προσωπικού.</a:t>
            </a:r>
            <a:r>
              <a:rPr lang="el-GR" altLang="el-GR" sz="2800" b="1" dirty="0">
                <a:solidFill>
                  <a:srgbClr val="000000"/>
                </a:solidFill>
                <a:cs typeface="Times New Roman" panose="02020603050405020304" pitchFamily="18" charset="0"/>
              </a:rPr>
              <a:t> </a:t>
            </a: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52627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sz="4000" dirty="0" smtClean="0">
                <a:solidFill>
                  <a:srgbClr val="000000"/>
                </a:solidFill>
                <a:cs typeface="Times New Roman" charset="0"/>
              </a:rPr>
              <a:t/>
            </a:r>
            <a:br>
              <a:rPr lang="el-GR" altLang="el-GR" sz="4000" dirty="0" smtClean="0">
                <a:solidFill>
                  <a:srgbClr val="000000"/>
                </a:solidFill>
                <a:cs typeface="Times New Roman" charset="0"/>
              </a:rPr>
            </a:br>
            <a:r>
              <a:rPr lang="el-GR" altLang="el-GR" sz="4000" dirty="0" smtClean="0">
                <a:solidFill>
                  <a:srgbClr val="000000"/>
                </a:solidFill>
                <a:cs typeface="Times New Roman" charset="0"/>
              </a:rPr>
              <a:t>Και </a:t>
            </a:r>
            <a:r>
              <a:rPr lang="el-GR" altLang="el-GR" sz="4000" dirty="0">
                <a:solidFill>
                  <a:srgbClr val="000000"/>
                </a:solidFill>
                <a:cs typeface="Times New Roman" charset="0"/>
              </a:rPr>
              <a:t>αν συναντήσω κάποιον που ξέρω να κάνει θεραπεία στην μονάδα;</a:t>
            </a:r>
            <a:br>
              <a:rPr lang="el-GR" altLang="el-GR" sz="4000" dirty="0">
                <a:solidFill>
                  <a:srgbClr val="000000"/>
                </a:solidFill>
                <a:cs typeface="Times New Roman" charset="0"/>
              </a:rPr>
            </a:br>
            <a:endParaRPr lang="en-US" sz="24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r>
              <a:rPr lang="el-GR" altLang="el-GR" sz="2400" dirty="0">
                <a:solidFill>
                  <a:srgbClr val="000000"/>
                </a:solidFill>
                <a:cs typeface="Times New Roman" panose="02020603050405020304" pitchFamily="18" charset="0"/>
              </a:rPr>
              <a:t>Αν ο μαθητευόμενος αναγνωρίσει κάποιον γνωστό, </a:t>
            </a:r>
            <a:endParaRPr lang="en-US" altLang="el-GR" sz="2400" dirty="0">
              <a:solidFill>
                <a:srgbClr val="000000"/>
              </a:solidFill>
              <a:cs typeface="Times New Roman" panose="02020603050405020304" pitchFamily="18" charset="0"/>
            </a:endParaRPr>
          </a:p>
          <a:p>
            <a:r>
              <a:rPr lang="el-GR" altLang="el-GR" sz="2400" dirty="0">
                <a:solidFill>
                  <a:srgbClr val="000000"/>
                </a:solidFill>
                <a:cs typeface="Times New Roman" panose="02020603050405020304" pitchFamily="18" charset="0"/>
              </a:rPr>
              <a:t>πρέπει να ενημερώσει τον εκπαιδευτή , ο οποίος θα αποφασίσει πως θα χειριστεί την κατάσταση. </a:t>
            </a:r>
            <a:endParaRPr lang="en-US" altLang="el-GR" sz="2400" dirty="0">
              <a:solidFill>
                <a:srgbClr val="000000"/>
              </a:solidFill>
              <a:cs typeface="Times New Roman" panose="02020603050405020304" pitchFamily="18" charset="0"/>
            </a:endParaRPr>
          </a:p>
          <a:p>
            <a:r>
              <a:rPr lang="el-GR" altLang="el-GR" sz="2400" dirty="0">
                <a:solidFill>
                  <a:srgbClr val="000000"/>
                </a:solidFill>
                <a:cs typeface="Times New Roman" panose="02020603050405020304" pitchFamily="18" charset="0"/>
              </a:rPr>
              <a:t>Συνήθως είναι καλύτερο για τον </a:t>
            </a:r>
            <a:r>
              <a:rPr lang="el-GR" altLang="el-GR" sz="2400" dirty="0" smtClean="0">
                <a:solidFill>
                  <a:srgbClr val="000000"/>
                </a:solidFill>
                <a:cs typeface="Times New Roman" panose="02020603050405020304" pitchFamily="18" charset="0"/>
              </a:rPr>
              <a:t>μαθητευόμενο.</a:t>
            </a:r>
            <a:endParaRPr lang="el-GR" altLang="el-GR" sz="2400" dirty="0">
              <a:solidFill>
                <a:srgbClr val="000000"/>
              </a:solidFill>
              <a:cs typeface="Times New Roman" panose="02020603050405020304" pitchFamily="18" charset="0"/>
            </a:endParaRPr>
          </a:p>
          <a:p>
            <a:r>
              <a:rPr lang="el-GR" altLang="el-GR" sz="2400" dirty="0">
                <a:solidFill>
                  <a:srgbClr val="000000"/>
                </a:solidFill>
                <a:cs typeface="Times New Roman" panose="02020603050405020304" pitchFamily="18" charset="0"/>
              </a:rPr>
              <a:t>( και μερικές φορές για τον εκπαιδευτή και το προσωπικό) να μιλήσει με τον ασθενή και να τον καθησυχάσει για το θέμα του απόρρητου.</a:t>
            </a:r>
            <a:r>
              <a:rPr lang="el-GR" altLang="el-GR" sz="24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97587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ΘΕΜΑΤΑ ΑΥΤΟΓΝΩΣΙΑΣ</a:t>
            </a:r>
            <a:endParaRPr lang="en-US" sz="2800" b="0" dirty="0"/>
          </a:p>
        </p:txBody>
      </p:sp>
      <p:sp>
        <p:nvSpPr>
          <p:cNvPr id="9" name="Θέση περιεχομένου 8"/>
          <p:cNvSpPr>
            <a:spLocks noGrp="1"/>
          </p:cNvSpPr>
          <p:nvPr>
            <p:ph idx="1"/>
            <p:custDataLst>
              <p:tags r:id="rId3"/>
            </p:custDataLst>
          </p:nvPr>
        </p:nvSpPr>
        <p:spPr>
          <a:xfrm>
            <a:off x="457200" y="1208113"/>
            <a:ext cx="8147248" cy="2351139"/>
          </a:xfrm>
        </p:spPr>
        <p:txBody>
          <a:bodyPr>
            <a:noAutofit/>
          </a:bodyPr>
          <a:lstStyle/>
          <a:p>
            <a:pPr>
              <a:lnSpc>
                <a:spcPct val="90000"/>
              </a:lnSpc>
            </a:pPr>
            <a:r>
              <a:rPr lang="el-GR" altLang="el-GR" sz="2400" dirty="0" smtClean="0">
                <a:solidFill>
                  <a:srgbClr val="000000"/>
                </a:solidFill>
                <a:cs typeface="Times New Roman" panose="02020603050405020304" pitchFamily="18" charset="0"/>
              </a:rPr>
              <a:t>Αυτογνωσία </a:t>
            </a:r>
            <a:r>
              <a:rPr lang="el-GR" altLang="el-GR" sz="2400" dirty="0">
                <a:solidFill>
                  <a:srgbClr val="000000"/>
                </a:solidFill>
                <a:cs typeface="Times New Roman" panose="02020603050405020304" pitchFamily="18" charset="0"/>
              </a:rPr>
              <a:t>είναι η διαδικασία κατά την οποία ο νοσηλευτής αποκτά γνώση των συναισθημάτων, των απόψεων και των συμπεριφορών του.</a:t>
            </a:r>
            <a:endParaRPr lang="en-US" altLang="el-GR" sz="2400" dirty="0">
              <a:solidFill>
                <a:srgbClr val="000000"/>
              </a:solidFill>
              <a:cs typeface="Times New Roman" panose="02020603050405020304" pitchFamily="18" charset="0"/>
            </a:endParaRPr>
          </a:p>
          <a:p>
            <a:pPr>
              <a:lnSpc>
                <a:spcPct val="90000"/>
              </a:lnSpc>
            </a:pPr>
            <a:r>
              <a:rPr lang="el-GR" altLang="el-GR" sz="2400" dirty="0" smtClean="0">
                <a:solidFill>
                  <a:srgbClr val="000000"/>
                </a:solidFill>
                <a:cs typeface="Times New Roman" panose="02020603050405020304" pitchFamily="18" charset="0"/>
              </a:rPr>
              <a:t>Στη </a:t>
            </a:r>
            <a:r>
              <a:rPr lang="el-GR" altLang="el-GR" sz="2400" dirty="0">
                <a:solidFill>
                  <a:srgbClr val="000000"/>
                </a:solidFill>
                <a:cs typeface="Times New Roman" panose="02020603050405020304" pitchFamily="18" charset="0"/>
              </a:rPr>
              <a:t>νοσηλευτική, το να γνωρίζει κάποιος  τα συναισθήματα, τις σκέψεις και τις αξίες του είναι πρωταρχικός στόχος. </a:t>
            </a:r>
            <a:endParaRPr lang="en-US"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Η αυτογνωσία είναι σημαντική στη νοσηλευτική ψυχικής υγείας. </a:t>
            </a:r>
            <a:endParaRPr lang="en-US" altLang="el-GR" sz="2400" dirty="0">
              <a:solidFill>
                <a:srgbClr val="000000"/>
              </a:solidFill>
              <a:cs typeface="Times New Roman" panose="02020603050405020304" pitchFamily="18" charset="0"/>
            </a:endParaRPr>
          </a:p>
          <a:p>
            <a:pPr>
              <a:lnSpc>
                <a:spcPct val="90000"/>
              </a:lnSpc>
            </a:pPr>
            <a:r>
              <a:rPr lang="el-GR" altLang="el-GR" sz="2400" dirty="0">
                <a:solidFill>
                  <a:srgbClr val="000000"/>
                </a:solidFill>
                <a:cs typeface="Times New Roman" panose="02020603050405020304" pitchFamily="18" charset="0"/>
              </a:rPr>
              <a:t>Όλοι, συμπεριλαμβανομένων των νοσηλευτών και των μαθητευόμενων νοσηλευτών, έχουν αξίες, απόψεις και πιστεύω που είναι μοναδικά και διαφορετικά από των άλλων.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88343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solidFill>
                  <a:srgbClr val="000000"/>
                </a:solidFill>
                <a:cs typeface="Times New Roman" panose="02020603050405020304" pitchFamily="18" charset="0"/>
              </a:rPr>
              <a:t>Θέματα Στοχασμού όταν </a:t>
            </a:r>
            <a:r>
              <a:rPr lang="el-GR" altLang="el-GR" dirty="0" smtClean="0">
                <a:solidFill>
                  <a:srgbClr val="000000"/>
                </a:solidFill>
                <a:cs typeface="Times New Roman" panose="02020603050405020304" pitchFamily="18" charset="0"/>
              </a:rPr>
              <a:t>δουλεύετε </a:t>
            </a:r>
            <a:r>
              <a:rPr lang="el-GR" altLang="el-GR" dirty="0">
                <a:solidFill>
                  <a:srgbClr val="000000"/>
                </a:solidFill>
                <a:cs typeface="Times New Roman" panose="02020603050405020304" pitchFamily="18" charset="0"/>
              </a:rPr>
              <a:t>την </a:t>
            </a:r>
            <a:r>
              <a:rPr lang="el-GR" altLang="el-GR" dirty="0" smtClean="0">
                <a:solidFill>
                  <a:srgbClr val="000000"/>
                </a:solidFill>
                <a:cs typeface="Times New Roman" panose="02020603050405020304" pitchFamily="18" charset="0"/>
              </a:rPr>
              <a:t>Αυτογνωσία.</a:t>
            </a:r>
            <a:endParaRPr lang="en-US" sz="2800" b="0" dirty="0"/>
          </a:p>
        </p:txBody>
      </p:sp>
      <p:sp>
        <p:nvSpPr>
          <p:cNvPr id="9" name="Θέση περιεχομένου 8"/>
          <p:cNvSpPr>
            <a:spLocks noGrp="1"/>
          </p:cNvSpPr>
          <p:nvPr>
            <p:ph idx="1"/>
            <p:custDataLst>
              <p:tags r:id="rId3"/>
            </p:custDataLst>
          </p:nvPr>
        </p:nvSpPr>
        <p:spPr>
          <a:xfrm>
            <a:off x="444623" y="1844824"/>
            <a:ext cx="8147248" cy="2351139"/>
          </a:xfrm>
        </p:spPr>
        <p:txBody>
          <a:bodyPr>
            <a:noAutofit/>
          </a:bodyPr>
          <a:lstStyle/>
          <a:p>
            <a:pPr algn="just">
              <a:lnSpc>
                <a:spcPct val="90000"/>
              </a:lnSpc>
            </a:pPr>
            <a:r>
              <a:rPr lang="el-GR" altLang="el-GR" sz="2800" dirty="0">
                <a:solidFill>
                  <a:srgbClr val="000000"/>
                </a:solidFill>
                <a:cs typeface="Times New Roman" panose="02020603050405020304" pitchFamily="18" charset="0"/>
              </a:rPr>
              <a:t>Κρατήστε ένα ημερολόγιο που επικεντρώνεται στις εμπειρίες και τα </a:t>
            </a:r>
            <a:r>
              <a:rPr lang="el-GR" altLang="el-GR" sz="2800" dirty="0" err="1">
                <a:solidFill>
                  <a:srgbClr val="000000"/>
                </a:solidFill>
                <a:cs typeface="Times New Roman" panose="02020603050405020304" pitchFamily="18" charset="0"/>
              </a:rPr>
              <a:t>συσχετιζόμενα</a:t>
            </a:r>
            <a:r>
              <a:rPr lang="el-GR" altLang="el-GR" sz="2800" dirty="0">
                <a:solidFill>
                  <a:srgbClr val="000000"/>
                </a:solidFill>
                <a:cs typeface="Times New Roman" panose="02020603050405020304" pitchFamily="18" charset="0"/>
              </a:rPr>
              <a:t> αισθήματα. </a:t>
            </a:r>
            <a:endParaRPr lang="en-US" altLang="el-GR" sz="2800" dirty="0">
              <a:solidFill>
                <a:srgbClr val="000000"/>
              </a:solidFill>
              <a:cs typeface="Times New Roman" panose="02020603050405020304" pitchFamily="18" charset="0"/>
            </a:endParaRPr>
          </a:p>
          <a:p>
            <a:pPr algn="just">
              <a:lnSpc>
                <a:spcPct val="90000"/>
              </a:lnSpc>
            </a:pPr>
            <a:r>
              <a:rPr lang="el-GR" altLang="el-GR" sz="2800" dirty="0">
                <a:solidFill>
                  <a:srgbClr val="000000"/>
                </a:solidFill>
                <a:cs typeface="Times New Roman" panose="02020603050405020304" pitchFamily="18" charset="0"/>
              </a:rPr>
              <a:t>Δουλέψτε στην αναγνώριση των συναισθημάτων και των συνθηκών που τα προκαλούν. </a:t>
            </a:r>
            <a:endParaRPr lang="en-US" altLang="el-GR" sz="2800" dirty="0">
              <a:solidFill>
                <a:srgbClr val="000000"/>
              </a:solidFill>
              <a:cs typeface="Times New Roman" panose="02020603050405020304" pitchFamily="18" charset="0"/>
            </a:endParaRPr>
          </a:p>
          <a:p>
            <a:pPr algn="just">
              <a:lnSpc>
                <a:spcPct val="90000"/>
              </a:lnSpc>
            </a:pPr>
            <a:r>
              <a:rPr lang="el-GR" altLang="el-GR" sz="2800" dirty="0">
                <a:solidFill>
                  <a:srgbClr val="000000"/>
                </a:solidFill>
                <a:cs typeface="Times New Roman" panose="02020603050405020304" pitchFamily="18" charset="0"/>
              </a:rPr>
              <a:t>Διαβάστε κατά περιόδους το ημερολόγιο και αναζητήστε στερεότυπα ή αλλαγές.</a:t>
            </a:r>
            <a:endParaRPr lang="el-GR" altLang="el-GR" sz="2800" b="1" dirty="0">
              <a:solidFill>
                <a:srgbClr val="000000"/>
              </a:solidFill>
              <a:cs typeface="Times New Roman" panose="02020603050405020304" pitchFamily="18" charset="0"/>
            </a:endParaRPr>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90791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76672"/>
            <a:ext cx="8229600" cy="940966"/>
          </a:xfrm>
        </p:spPr>
        <p:txBody>
          <a:bodyPr>
            <a:noAutofit/>
          </a:bodyPr>
          <a:lstStyle/>
          <a:p>
            <a:r>
              <a:rPr lang="el-GR" dirty="0"/>
              <a:t>Μιλήστε με κάποιον που εμπιστεύεστε για τα τις εμπειρίες και τα συναισθήματά σας. </a:t>
            </a:r>
            <a:endParaRPr lang="el-GR" dirty="0"/>
          </a:p>
        </p:txBody>
      </p:sp>
      <p:sp>
        <p:nvSpPr>
          <p:cNvPr id="9" name="Θέση περιεχομένου 8"/>
          <p:cNvSpPr>
            <a:spLocks noGrp="1"/>
          </p:cNvSpPr>
          <p:nvPr>
            <p:ph idx="1"/>
            <p:custDataLst>
              <p:tags r:id="rId3"/>
            </p:custDataLst>
          </p:nvPr>
        </p:nvSpPr>
        <p:spPr>
          <a:xfrm>
            <a:off x="215516" y="2060848"/>
            <a:ext cx="8712968" cy="2351139"/>
          </a:xfrm>
        </p:spPr>
        <p:txBody>
          <a:bodyPr>
            <a:noAutofit/>
          </a:bodyPr>
          <a:lstStyle/>
          <a:p>
            <a:r>
              <a:rPr lang="el-GR" altLang="el-GR" sz="2800" dirty="0">
                <a:solidFill>
                  <a:srgbClr val="000000"/>
                </a:solidFill>
                <a:cs typeface="Times New Roman" panose="02020603050405020304" pitchFamily="18" charset="0"/>
              </a:rPr>
              <a:t>Αυτό το άτομο μπορεί να είναι ένα μέλος της οικογένειας, ένας φίλος, ένας συνεργάτης ή ο εκπαιδευτής – νοσηλευτής. </a:t>
            </a:r>
            <a:endParaRPr lang="en-US" altLang="el-GR" sz="2800" dirty="0">
              <a:solidFill>
                <a:srgbClr val="000000"/>
              </a:solidFill>
              <a:cs typeface="Times New Roman" panose="02020603050405020304" pitchFamily="18" charset="0"/>
            </a:endParaRPr>
          </a:p>
          <a:p>
            <a:r>
              <a:rPr lang="el-GR" altLang="el-GR" sz="2800" dirty="0">
                <a:solidFill>
                  <a:srgbClr val="000000"/>
                </a:solidFill>
                <a:cs typeface="Times New Roman" panose="02020603050405020304" pitchFamily="18" charset="0"/>
              </a:rPr>
              <a:t>Συζητήστε πως θα ένιωθε σε μια παρόμοια </a:t>
            </a:r>
            <a:r>
              <a:rPr lang="el-GR" altLang="el-GR" sz="2800" dirty="0" smtClean="0">
                <a:solidFill>
                  <a:srgbClr val="000000"/>
                </a:solidFill>
                <a:cs typeface="Times New Roman" panose="02020603050405020304" pitchFamily="18" charset="0"/>
              </a:rPr>
              <a:t>κατάσταση.</a:t>
            </a:r>
            <a:endParaRPr lang="en-US" altLang="el-GR" sz="2800" dirty="0">
              <a:solidFill>
                <a:srgbClr val="000000"/>
              </a:solidFill>
              <a:cs typeface="Times New Roman" panose="02020603050405020304" pitchFamily="18" charset="0"/>
            </a:endParaRPr>
          </a:p>
          <a:p>
            <a:r>
              <a:rPr lang="el-GR" altLang="el-GR" sz="2800" dirty="0" smtClean="0">
                <a:solidFill>
                  <a:srgbClr val="000000"/>
                </a:solidFill>
                <a:cs typeface="Times New Roman" panose="02020603050405020304" pitchFamily="18" charset="0"/>
              </a:rPr>
              <a:t>Ρωτήστε </a:t>
            </a:r>
            <a:r>
              <a:rPr lang="el-GR" altLang="el-GR" sz="2800" dirty="0">
                <a:solidFill>
                  <a:srgbClr val="000000"/>
                </a:solidFill>
                <a:cs typeface="Times New Roman" panose="02020603050405020304" pitchFamily="18" charset="0"/>
              </a:rPr>
              <a:t>πως θα χειριζόταν άβολες καταστάσεις ή αισθήματα.</a:t>
            </a:r>
            <a:endParaRPr lang="el-GR" altLang="el-GR" sz="2800" b="1" dirty="0">
              <a:solidFill>
                <a:srgbClr val="000000"/>
              </a:solidFill>
              <a:cs typeface="Times New Roman" panose="02020603050405020304" pitchFamily="18" charset="0"/>
            </a:endParaRPr>
          </a:p>
          <a:p>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102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Ζητήστε επίσημη </a:t>
            </a:r>
            <a:r>
              <a:rPr lang="el-GR" dirty="0" smtClean="0"/>
              <a:t>                      κλινική </a:t>
            </a:r>
            <a:r>
              <a:rPr lang="el-GR" dirty="0"/>
              <a:t>εποπτεία</a:t>
            </a:r>
            <a:endParaRPr lang="en-US" sz="2800" b="0" dirty="0"/>
          </a:p>
        </p:txBody>
      </p:sp>
      <p:sp>
        <p:nvSpPr>
          <p:cNvPr id="9" name="Θέση περιεχομένου 8"/>
          <p:cNvSpPr>
            <a:spLocks noGrp="1"/>
          </p:cNvSpPr>
          <p:nvPr>
            <p:ph idx="1"/>
            <p:custDataLst>
              <p:tags r:id="rId3"/>
            </p:custDataLst>
          </p:nvPr>
        </p:nvSpPr>
        <p:spPr>
          <a:xfrm>
            <a:off x="215516" y="1844824"/>
            <a:ext cx="8712968" cy="2351139"/>
          </a:xfrm>
        </p:spPr>
        <p:txBody>
          <a:bodyPr>
            <a:noAutofit/>
          </a:bodyPr>
          <a:lstStyle/>
          <a:p>
            <a:pPr algn="just"/>
            <a:r>
              <a:rPr lang="el-GR" altLang="el-GR" sz="2800" dirty="0">
                <a:solidFill>
                  <a:srgbClr val="000000"/>
                </a:solidFill>
                <a:cs typeface="Times New Roman" panose="02020603050405020304" pitchFamily="18" charset="0"/>
              </a:rPr>
              <a:t>Ακόμη και έμπειροι κλινικοί έχουν επόπτη με τον οποίο συζητούν προσωπικά συναισθήματα και προκλητικές καταστάσεις ασθενών ώστε </a:t>
            </a:r>
            <a:r>
              <a:rPr lang="el-GR" altLang="el-GR" sz="2800" dirty="0" smtClean="0">
                <a:solidFill>
                  <a:srgbClr val="000000"/>
                </a:solidFill>
                <a:cs typeface="Times New Roman" panose="02020603050405020304" pitchFamily="18" charset="0"/>
              </a:rPr>
              <a:t>να αποκτήσουν </a:t>
            </a:r>
            <a:r>
              <a:rPr lang="el-GR" altLang="el-GR" sz="2800" dirty="0">
                <a:solidFill>
                  <a:srgbClr val="000000"/>
                </a:solidFill>
                <a:cs typeface="Times New Roman" panose="02020603050405020304" pitchFamily="18" charset="0"/>
              </a:rPr>
              <a:t>αντίληψη και νέες προσεγγίσεις.</a:t>
            </a:r>
            <a:endParaRPr lang="el-GR" altLang="el-GR" sz="2800" b="1"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59276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Αναζητήστε εναλλακτικές </a:t>
            </a:r>
            <a:r>
              <a:rPr lang="el-GR" dirty="0" smtClean="0"/>
              <a:t>απόψεις </a:t>
            </a:r>
            <a:endParaRPr lang="el-GR"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r>
              <a:rPr lang="el-GR" altLang="el-GR" sz="2800" dirty="0">
                <a:solidFill>
                  <a:srgbClr val="000000"/>
                </a:solidFill>
                <a:cs typeface="Times New Roman" panose="02020603050405020304" pitchFamily="18" charset="0"/>
              </a:rPr>
              <a:t>Βάλτε τον εαυτό σας στη θέση του ασθενή και αναλογιστείτε για τα συναισθήματά του, τις σκέψεις και τις πράξεις του.</a:t>
            </a:r>
          </a:p>
          <a:p>
            <a:r>
              <a:rPr lang="el-GR" altLang="el-GR" sz="2800" dirty="0">
                <a:solidFill>
                  <a:srgbClr val="000000"/>
                </a:solidFill>
                <a:cs typeface="Times New Roman" panose="02020603050405020304" pitchFamily="18" charset="0"/>
              </a:rPr>
              <a:t>Μην κριτικάρετε τον εαυτό σας και τους άλλους επειδή έχετε συγκεκριμένες αξίες και πιστεύω. </a:t>
            </a:r>
          </a:p>
          <a:p>
            <a:r>
              <a:rPr lang="el-GR" altLang="el-GR" sz="2800" dirty="0">
                <a:solidFill>
                  <a:srgbClr val="000000"/>
                </a:solidFill>
                <a:cs typeface="Times New Roman" panose="02020603050405020304" pitchFamily="18" charset="0"/>
              </a:rPr>
              <a:t>Δεχτείτε τα ως μέρος του εαυτού σας ή προσπαθήστε να αλλάξετε αυτά που θα θέλατε να είναι διαφορετικά. </a:t>
            </a: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721364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Θεραπευτική Σχέση</a:t>
            </a:r>
            <a:endParaRPr lang="en-US" sz="2800" b="0" dirty="0"/>
          </a:p>
        </p:txBody>
      </p:sp>
      <p:sp>
        <p:nvSpPr>
          <p:cNvPr id="9" name="Θέση περιεχομένου 8"/>
          <p:cNvSpPr>
            <a:spLocks noGrp="1"/>
          </p:cNvSpPr>
          <p:nvPr>
            <p:ph idx="1"/>
            <p:custDataLst>
              <p:tags r:id="rId3"/>
            </p:custDataLst>
          </p:nvPr>
        </p:nvSpPr>
        <p:spPr>
          <a:xfrm>
            <a:off x="251520" y="1628800"/>
            <a:ext cx="871296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Η ικανότητα να εδραιώσει μια θεραπευτική σχέση μ’ έναν ασθενή, είναι μια από τις σημαντικότερες ικανότητες που πρέπει να αποκτήσει ο νοσηλευτής.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Παρόλο που η θεραπευτική σχέση είναι σημαντική σε όλους τους τομείς της νοσηλευτικής, είναι ιδιαίτερα κρίσιμη για την επιτυχία των παρεμβάσεων σε ασθενείς που απαιτούν φροντίδα ψυχικής υγείας, γιατί</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η θεραπευτική σχέση και η επικοινωνία λειτουργούν ως υποστηρικτές της θεραπείας και της επιτυχίας της.</a:t>
            </a:r>
            <a:r>
              <a:rPr lang="el-GR" altLang="el-GR" sz="2800" dirty="0"/>
              <a:t>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10534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2438" y="476672"/>
            <a:ext cx="9324528" cy="940966"/>
          </a:xfrm>
        </p:spPr>
        <p:txBody>
          <a:bodyPr>
            <a:noAutofit/>
          </a:bodyPr>
          <a:lstStyle/>
          <a:p>
            <a:r>
              <a:rPr lang="el-GR" dirty="0"/>
              <a:t>Παράγοντες που μπορεί να ενδυναμώσουν τη σχέση νοσηλευτή ασθενούς είναι:</a:t>
            </a:r>
            <a:endParaRPr lang="en-US" sz="2800" b="0" dirty="0"/>
          </a:p>
        </p:txBody>
      </p:sp>
      <p:sp>
        <p:nvSpPr>
          <p:cNvPr id="9" name="Θέση περιεχομένου 8"/>
          <p:cNvSpPr>
            <a:spLocks noGrp="1"/>
          </p:cNvSpPr>
          <p:nvPr>
            <p:ph idx="1"/>
            <p:custDataLst>
              <p:tags r:id="rId3"/>
            </p:custDataLst>
          </p:nvPr>
        </p:nvSpPr>
        <p:spPr>
          <a:xfrm>
            <a:off x="215517" y="1523366"/>
            <a:ext cx="8712968" cy="2351139"/>
          </a:xfrm>
        </p:spPr>
        <p:txBody>
          <a:bodyPr>
            <a:noAutofit/>
          </a:bodyPr>
          <a:lstStyle/>
          <a:p>
            <a:pPr algn="just"/>
            <a:endParaRPr lang="el-GR" altLang="el-GR" sz="2800" b="1" dirty="0">
              <a:solidFill>
                <a:srgbClr val="000000"/>
              </a:solidFill>
            </a:endParaRPr>
          </a:p>
          <a:p>
            <a:pPr marL="0" indent="0" algn="just">
              <a:buNone/>
            </a:pPr>
            <a:r>
              <a:rPr lang="el-GR" altLang="el-GR" sz="2800" b="1" dirty="0">
                <a:solidFill>
                  <a:srgbClr val="000000"/>
                </a:solidFill>
              </a:rPr>
              <a:t>ΕΜΠΙΣΤΟΣΥΝΗ</a:t>
            </a:r>
          </a:p>
          <a:p>
            <a:r>
              <a:rPr lang="el-GR" altLang="el-GR" sz="2800" dirty="0">
                <a:solidFill>
                  <a:srgbClr val="000000"/>
                </a:solidFill>
                <a:cs typeface="Times New Roman" panose="02020603050405020304" pitchFamily="18" charset="0"/>
              </a:rPr>
              <a:t>Η σχέση νοσηλευτή – ασθενή απαιτεί εμπιστοσύνη.</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 Η εμπιστοσύνη χτίζεται όταν ο ασθενής είναι σίγουρος για το νοσηλευτή και η παρουσία του νοσηλευτή φανερώνει ακεραιότητα και αξιοπιστία.</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 Η εμπιστοσύνη δημιουργείται όταν ο ασθενής πιστέψει ότι ο νοσηλευτής είναι συνεπής στα λόγια και τις πράξεις του και μπορεί να βασίζεται στα λόγια του.</a:t>
            </a:r>
            <a:endParaRPr lang="el-GR" altLang="el-GR" sz="2800" dirty="0">
              <a:solidFill>
                <a:srgbClr val="000000"/>
              </a:solidFill>
            </a:endParaRPr>
          </a:p>
          <a:p>
            <a:pPr>
              <a:lnSpc>
                <a:spcPct val="90000"/>
              </a:lnSpc>
            </a:pP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31929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95622" y="260648"/>
            <a:ext cx="9324528" cy="940966"/>
          </a:xfrm>
        </p:spPr>
        <p:txBody>
          <a:bodyPr>
            <a:noAutofit/>
          </a:bodyPr>
          <a:lstStyle/>
          <a:p>
            <a:r>
              <a:rPr lang="el-GR" sz="2800" dirty="0"/>
              <a:t>Μερικές συμπεριφορές που μπορεί να εκδηλώσει ο νοσηλευτής για να βοηθήσει τον ασθενή να τον εμπιστευτεί, </a:t>
            </a:r>
            <a:r>
              <a:rPr lang="el-GR" sz="2800" dirty="0" smtClean="0"/>
              <a:t>περιλαμβάνουν:</a:t>
            </a:r>
            <a:endParaRPr lang="en-US" sz="1600" b="0" dirty="0"/>
          </a:p>
        </p:txBody>
      </p:sp>
      <p:sp>
        <p:nvSpPr>
          <p:cNvPr id="9" name="Θέση περιεχομένου 8"/>
          <p:cNvSpPr>
            <a:spLocks noGrp="1"/>
          </p:cNvSpPr>
          <p:nvPr>
            <p:ph idx="1"/>
            <p:custDataLst>
              <p:tags r:id="rId3"/>
            </p:custDataLst>
          </p:nvPr>
        </p:nvSpPr>
        <p:spPr>
          <a:xfrm>
            <a:off x="539552" y="1628800"/>
            <a:ext cx="8712968" cy="2351139"/>
          </a:xfrm>
        </p:spPr>
        <p:txBody>
          <a:bodyPr>
            <a:noAutofit/>
          </a:bodyPr>
          <a:lstStyle/>
          <a:p>
            <a:r>
              <a:rPr lang="el-GR" altLang="el-GR" sz="2800" dirty="0">
                <a:solidFill>
                  <a:srgbClr val="000000"/>
                </a:solidFill>
                <a:cs typeface="Times New Roman" panose="02020603050405020304" pitchFamily="18" charset="0"/>
              </a:rPr>
              <a:t>τη φιλικότητα, </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τη φροντίδα, </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το ενδιαφέρον, </a:t>
            </a:r>
            <a:endParaRPr lang="el-GR" altLang="el-GR" sz="2800" dirty="0">
              <a:solidFill>
                <a:srgbClr val="000000"/>
              </a:solidFill>
            </a:endParaRPr>
          </a:p>
          <a:p>
            <a:r>
              <a:rPr lang="el-GR" altLang="el-GR" sz="2800" dirty="0">
                <a:solidFill>
                  <a:srgbClr val="000000"/>
                </a:solidFill>
                <a:cs typeface="Times New Roman" panose="02020603050405020304" pitchFamily="18" charset="0"/>
              </a:rPr>
              <a:t>την κατανόηση και τη συνέπεια,</a:t>
            </a:r>
            <a:endParaRPr lang="el-GR" altLang="el-GR" sz="2800" dirty="0">
              <a:solidFill>
                <a:srgbClr val="000000"/>
              </a:solidFill>
            </a:endParaRPr>
          </a:p>
          <a:p>
            <a:r>
              <a:rPr lang="el-GR" altLang="el-GR" sz="2800" dirty="0" smtClean="0">
                <a:solidFill>
                  <a:srgbClr val="000000"/>
                </a:solidFill>
                <a:cs typeface="Times New Roman" panose="02020603050405020304" pitchFamily="18" charset="0"/>
              </a:rPr>
              <a:t>Να </a:t>
            </a:r>
            <a:r>
              <a:rPr lang="el-GR" altLang="el-GR" sz="2800" dirty="0">
                <a:solidFill>
                  <a:srgbClr val="000000"/>
                </a:solidFill>
                <a:cs typeface="Times New Roman" panose="02020603050405020304" pitchFamily="18" charset="0"/>
              </a:rPr>
              <a:t>κρατά υποσχέσεις.</a:t>
            </a:r>
            <a:endParaRPr lang="el-GR" altLang="el-GR" sz="2800" dirty="0">
              <a:solidFill>
                <a:srgbClr val="000000"/>
              </a:solidFill>
            </a:endParaRPr>
          </a:p>
          <a:p>
            <a:r>
              <a:rPr lang="el-GR" altLang="el-GR" sz="2800" dirty="0" smtClean="0">
                <a:solidFill>
                  <a:srgbClr val="000000"/>
                </a:solidFill>
                <a:cs typeface="Times New Roman" panose="02020603050405020304" pitchFamily="18" charset="0"/>
              </a:rPr>
              <a:t>Να </a:t>
            </a:r>
            <a:r>
              <a:rPr lang="el-GR" altLang="el-GR" sz="2800" dirty="0">
                <a:solidFill>
                  <a:srgbClr val="000000"/>
                </a:solidFill>
                <a:cs typeface="Times New Roman" panose="02020603050405020304" pitchFamily="18" charset="0"/>
              </a:rPr>
              <a:t>ακούει και να είναι ειλικρινής με τον </a:t>
            </a:r>
            <a:r>
              <a:rPr lang="el-GR" altLang="el-GR" sz="2800" dirty="0" smtClean="0">
                <a:solidFill>
                  <a:srgbClr val="000000"/>
                </a:solidFill>
                <a:cs typeface="Times New Roman" panose="02020603050405020304" pitchFamily="18" charset="0"/>
              </a:rPr>
              <a:t>ασθενή.</a:t>
            </a:r>
            <a:endParaRPr lang="el-GR" altLang="el-GR" sz="28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76476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smtClean="0"/>
              <a:t>Έλλειψη Εμπιστοσύνης</a:t>
            </a:r>
            <a:endParaRPr lang="en-US" sz="2800" b="0" dirty="0"/>
          </a:p>
        </p:txBody>
      </p:sp>
      <p:sp>
        <p:nvSpPr>
          <p:cNvPr id="9" name="Θέση περιεχομένου 8"/>
          <p:cNvSpPr>
            <a:spLocks noGrp="1"/>
          </p:cNvSpPr>
          <p:nvPr>
            <p:ph idx="1"/>
            <p:custDataLst>
              <p:tags r:id="rId3"/>
            </p:custDataLst>
          </p:nvPr>
        </p:nvSpPr>
        <p:spPr>
          <a:xfrm>
            <a:off x="466106" y="1340768"/>
            <a:ext cx="8712968" cy="2351139"/>
          </a:xfrm>
        </p:spPr>
        <p:txBody>
          <a:bodyPr>
            <a:noAutofit/>
          </a:bodyPr>
          <a:lstStyle/>
          <a:p>
            <a:pPr>
              <a:lnSpc>
                <a:spcPct val="90000"/>
              </a:lnSpc>
            </a:pPr>
            <a:r>
              <a:rPr lang="el-GR" altLang="el-GR" sz="2400" dirty="0">
                <a:solidFill>
                  <a:srgbClr val="000000"/>
                </a:solidFill>
                <a:latin typeface="Verdana" panose="020B0604030504040204" pitchFamily="34" charset="0"/>
                <a:cs typeface="Times New Roman" panose="02020603050405020304" pitchFamily="18" charset="0"/>
              </a:rPr>
              <a:t> </a:t>
            </a:r>
            <a:r>
              <a:rPr lang="el-GR" altLang="el-GR" sz="2400" dirty="0">
                <a:solidFill>
                  <a:srgbClr val="000000"/>
                </a:solidFill>
                <a:cs typeface="Times New Roman" panose="02020603050405020304" pitchFamily="18" charset="0"/>
              </a:rPr>
              <a:t>Μερικά από τα συμπτώματα της διαταραχής, όπως παράνοια, χαμηλή αυτό-εκτίμηση και άγχος μπορεί να δυσκολέψουν τη δημιουργία εμπιστοσύνης.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Για παράδειγμα, ένας ασθενής με κατάθλιψη έχει ψυχική ενέργεια για να ακούσει ή να κατανοήσει αυτά που λέει ο νοσηλευτής</a:t>
            </a:r>
            <a:r>
              <a:rPr lang="el-GR" altLang="el-GR" sz="2400" dirty="0">
                <a:solidFill>
                  <a:srgbClr val="000000"/>
                </a:solidFill>
              </a:rPr>
              <a:t>;</a:t>
            </a:r>
          </a:p>
          <a:p>
            <a:pPr>
              <a:lnSpc>
                <a:spcPct val="90000"/>
              </a:lnSpc>
            </a:pPr>
            <a:r>
              <a:rPr lang="el-GR" altLang="el-GR" sz="2400" dirty="0">
                <a:solidFill>
                  <a:srgbClr val="000000"/>
                </a:solidFill>
                <a:cs typeface="Times New Roman" panose="02020603050405020304" pitchFamily="18" charset="0"/>
              </a:rPr>
              <a:t> Παρομοίως, ένας ασθενής με διαταραχή πανικού μπορεί να είναι τόσο αγχωμένος ώστε να μην μπορεί να συγκεντρωθεί στην επικοινωνία με τον νοσηλευτή.</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 Παρόλο που οι ασθενείς με ψυχικές διαταραχές συχνά δίνουν ασύμβατα μηνύματα εξαιτίας της ασθένειάς τους, ο νοσηλευτής πρέπει να συνεχίσει να δίνει συνεπή και συμβατά μηνύματα.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880862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altLang="el-GR" dirty="0">
                <a:solidFill>
                  <a:srgbClr val="000000"/>
                </a:solidFill>
                <a:latin typeface="Verdana" pitchFamily="34" charset="0"/>
              </a:rPr>
              <a:t/>
            </a:r>
            <a:br>
              <a:rPr lang="el-GR" altLang="el-GR" dirty="0">
                <a:solidFill>
                  <a:srgbClr val="000000"/>
                </a:solidFill>
                <a:latin typeface="Verdana" pitchFamily="34" charset="0"/>
              </a:rPr>
            </a:br>
            <a:r>
              <a:rPr lang="el-GR" altLang="el-GR" dirty="0">
                <a:solidFill>
                  <a:srgbClr val="000000"/>
                </a:solidFill>
                <a:cs typeface="Times New Roman" charset="0"/>
              </a:rPr>
              <a:t>ΣΥΜΠΕΡΙΦΟΡΕΣ ΕΜΠΙΣΤΟΣΥΝΗΣ</a:t>
            </a:r>
            <a:r>
              <a:rPr lang="el-GR" altLang="el-GR" sz="6000" dirty="0">
                <a:solidFill>
                  <a:srgbClr val="000000"/>
                </a:solidFill>
                <a:cs typeface="Times New Roman" charset="0"/>
              </a:rPr>
              <a:t/>
            </a:r>
            <a:br>
              <a:rPr lang="el-GR" altLang="el-GR" sz="6000" dirty="0">
                <a:solidFill>
                  <a:srgbClr val="000000"/>
                </a:solidFill>
                <a:cs typeface="Times New Roman" charset="0"/>
              </a:rPr>
            </a:br>
            <a:endParaRPr lang="en-US" sz="2800" b="0" dirty="0"/>
          </a:p>
        </p:txBody>
      </p:sp>
      <p:sp>
        <p:nvSpPr>
          <p:cNvPr id="9" name="Θέση περιεχομένου 8"/>
          <p:cNvSpPr>
            <a:spLocks noGrp="1"/>
          </p:cNvSpPr>
          <p:nvPr>
            <p:ph idx="1"/>
            <p:custDataLst>
              <p:tags r:id="rId3"/>
            </p:custDataLst>
          </p:nvPr>
        </p:nvSpPr>
        <p:spPr>
          <a:xfrm>
            <a:off x="539552" y="1340768"/>
            <a:ext cx="8712968" cy="2351139"/>
          </a:xfrm>
        </p:spPr>
        <p:txBody>
          <a:bodyPr>
            <a:noAutofit/>
          </a:bodyPr>
          <a:lstStyle/>
          <a:p>
            <a:pPr>
              <a:lnSpc>
                <a:spcPct val="90000"/>
              </a:lnSpc>
            </a:pPr>
            <a:r>
              <a:rPr lang="el-GR" altLang="el-GR" sz="2000" dirty="0" smtClean="0"/>
              <a:t>Φιλικότητα</a:t>
            </a:r>
            <a:endParaRPr lang="el-GR" altLang="el-GR" sz="2000" dirty="0"/>
          </a:p>
          <a:p>
            <a:pPr>
              <a:lnSpc>
                <a:spcPct val="90000"/>
              </a:lnSpc>
            </a:pPr>
            <a:r>
              <a:rPr lang="el-GR" altLang="el-GR" sz="2000" dirty="0"/>
              <a:t>Φροντίδα</a:t>
            </a:r>
          </a:p>
          <a:p>
            <a:pPr>
              <a:lnSpc>
                <a:spcPct val="90000"/>
              </a:lnSpc>
            </a:pPr>
            <a:r>
              <a:rPr lang="el-GR" altLang="el-GR" sz="2000" dirty="0"/>
              <a:t>Ενδιαφέρον</a:t>
            </a:r>
          </a:p>
          <a:p>
            <a:pPr>
              <a:lnSpc>
                <a:spcPct val="90000"/>
              </a:lnSpc>
            </a:pPr>
            <a:r>
              <a:rPr lang="el-GR" altLang="el-GR" sz="2000" dirty="0"/>
              <a:t>Κατανόηση</a:t>
            </a:r>
          </a:p>
          <a:p>
            <a:pPr>
              <a:lnSpc>
                <a:spcPct val="90000"/>
              </a:lnSpc>
            </a:pPr>
            <a:r>
              <a:rPr lang="el-GR" altLang="el-GR" sz="2000" dirty="0"/>
              <a:t>Σταθερότητα</a:t>
            </a:r>
          </a:p>
          <a:p>
            <a:pPr>
              <a:lnSpc>
                <a:spcPct val="90000"/>
              </a:lnSpc>
            </a:pPr>
            <a:r>
              <a:rPr lang="el-GR" altLang="el-GR" sz="2000" dirty="0"/>
              <a:t>Να φέρεται στον ασθενή ως άνθρωπο</a:t>
            </a:r>
          </a:p>
          <a:p>
            <a:pPr>
              <a:lnSpc>
                <a:spcPct val="90000"/>
              </a:lnSpc>
            </a:pPr>
            <a:r>
              <a:rPr lang="el-GR" altLang="el-GR" sz="2000" dirty="0"/>
              <a:t>Να προτείνει χωρίς να μιλά</a:t>
            </a:r>
          </a:p>
          <a:p>
            <a:pPr>
              <a:lnSpc>
                <a:spcPct val="90000"/>
              </a:lnSpc>
            </a:pPr>
            <a:r>
              <a:rPr lang="el-GR" altLang="el-GR" sz="2000" dirty="0"/>
              <a:t>Ικανότητα να πλησιάζει</a:t>
            </a:r>
          </a:p>
          <a:p>
            <a:pPr>
              <a:lnSpc>
                <a:spcPct val="90000"/>
              </a:lnSpc>
            </a:pPr>
            <a:r>
              <a:rPr lang="el-GR" altLang="el-GR" sz="2000" dirty="0"/>
              <a:t>Ικανότητα να ακούει</a:t>
            </a:r>
          </a:p>
          <a:p>
            <a:pPr>
              <a:lnSpc>
                <a:spcPct val="90000"/>
              </a:lnSpc>
            </a:pPr>
            <a:r>
              <a:rPr lang="el-GR" altLang="el-GR" sz="2000" dirty="0"/>
              <a:t>Να κρατά υποσχέσεις</a:t>
            </a:r>
          </a:p>
          <a:p>
            <a:pPr>
              <a:lnSpc>
                <a:spcPct val="90000"/>
              </a:lnSpc>
            </a:pPr>
            <a:r>
              <a:rPr lang="el-GR" altLang="el-GR" sz="2000" dirty="0"/>
              <a:t>Να παρέχει πρόγραμμα και δραστηριότητες</a:t>
            </a:r>
          </a:p>
          <a:p>
            <a:pPr>
              <a:lnSpc>
                <a:spcPct val="90000"/>
              </a:lnSpc>
            </a:pPr>
            <a:r>
              <a:rPr lang="el-GR" altLang="el-GR" sz="2000" dirty="0"/>
              <a:t>Τιμιότητα</a:t>
            </a:r>
          </a:p>
          <a:p>
            <a:pPr>
              <a:lnSpc>
                <a:spcPct val="90000"/>
              </a:lnSpc>
            </a:pPr>
            <a:endParaRPr lang="el-GR" altLang="el-GR" sz="20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1699912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60648"/>
            <a:ext cx="9324528" cy="940966"/>
          </a:xfrm>
        </p:spPr>
        <p:txBody>
          <a:bodyPr>
            <a:noAutofit/>
          </a:bodyPr>
          <a:lstStyle/>
          <a:p>
            <a:r>
              <a:rPr lang="el-GR" dirty="0"/>
              <a:t>Πραγματικό Ενδιαφέρον</a:t>
            </a:r>
            <a:endParaRPr lang="en-US" sz="2800" b="0" dirty="0"/>
          </a:p>
        </p:txBody>
      </p:sp>
      <p:sp>
        <p:nvSpPr>
          <p:cNvPr id="9" name="Θέση περιεχομένου 8"/>
          <p:cNvSpPr>
            <a:spLocks noGrp="1"/>
          </p:cNvSpPr>
          <p:nvPr>
            <p:ph idx="1"/>
            <p:custDataLst>
              <p:tags r:id="rId3"/>
            </p:custDataLst>
          </p:nvPr>
        </p:nvSpPr>
        <p:spPr>
          <a:xfrm>
            <a:off x="539552" y="1201614"/>
            <a:ext cx="8712968" cy="2351139"/>
          </a:xfrm>
        </p:spPr>
        <p:txBody>
          <a:bodyPr>
            <a:noAutofit/>
          </a:bodyPr>
          <a:lstStyle/>
          <a:p>
            <a:pPr>
              <a:lnSpc>
                <a:spcPct val="90000"/>
              </a:lnSpc>
            </a:pPr>
            <a:r>
              <a:rPr lang="el-GR" altLang="el-GR" sz="2800" dirty="0">
                <a:solidFill>
                  <a:srgbClr val="000000"/>
                </a:solidFill>
                <a:cs typeface="Times New Roman" panose="02020603050405020304" pitchFamily="18" charset="0"/>
              </a:rPr>
              <a:t>Όταν ο νοσηλευτής είναι άνετος με τον εαυτό του, γνωρίζει τις δυνατότητες και τα όριά του και είναι απόλυτα συγκεντρωμένος,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ο ασθενής τον αντιλαμβάνεται ως ένα άτομο που δείχνει</a:t>
            </a:r>
            <a:r>
              <a:rPr lang="el-GR" altLang="el-GR" sz="2800" b="1" dirty="0">
                <a:solidFill>
                  <a:srgbClr val="000000"/>
                </a:solidFill>
                <a:cs typeface="Times New Roman" panose="02020603050405020304" pitchFamily="18" charset="0"/>
              </a:rPr>
              <a:t> πραγματικό ενδιαφέρον</a:t>
            </a:r>
            <a:r>
              <a:rPr lang="el-GR" altLang="el-GR" sz="2800" dirty="0">
                <a:solidFill>
                  <a:srgbClr val="000000"/>
                </a:solidFill>
                <a:cs typeface="Times New Roman" panose="02020603050405020304" pitchFamily="18" charset="0"/>
              </a:rPr>
              <a:t>.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Οι ασθενείς με ψυχική ασθένεια μπορούν να αντιληφθούν πότε κάποιος εκδηλώνει ανέντιμη ή ψεύτικη συμπεριφορά όπως το να κάνει μια ερώτηση και μετά να μην περιμένει για την απάντηση ή να επιβεβαιώνει τον ασθενή ότι όλα θα πάνε καλά.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Ο νοσηλευτής θα πρέπει να είναι ανοιχτός και έντιμος και να έχει συνεπή συμπεριφορά. </a:t>
            </a:r>
          </a:p>
        </p:txBody>
      </p:sp>
      <p:sp>
        <p:nvSpPr>
          <p:cNvPr id="7" name="Θέση υποσέλιδου 3" descr="."/>
          <p:cNvSpPr txBox="1">
            <a:spLocks/>
          </p:cNvSpPr>
          <p:nvPr>
            <p:custDataLst>
              <p:tags r:id="rId4"/>
            </p:custDataLst>
          </p:nvPr>
        </p:nvSpPr>
        <p:spPr>
          <a:xfrm>
            <a:off x="323528" y="6238131"/>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78338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err="1" smtClean="0">
                <a:solidFill>
                  <a:srgbClr val="000000"/>
                </a:solidFill>
              </a:rPr>
              <a:t>Ενσυναίσθηση</a:t>
            </a:r>
            <a:r>
              <a:rPr lang="el-GR" altLang="el-GR" dirty="0" smtClean="0">
                <a:solidFill>
                  <a:srgbClr val="000000"/>
                </a:solidFill>
              </a:rPr>
              <a:t> (α)</a:t>
            </a:r>
            <a:endParaRPr lang="en-US" sz="2800" b="0" dirty="0"/>
          </a:p>
        </p:txBody>
      </p:sp>
      <p:sp>
        <p:nvSpPr>
          <p:cNvPr id="9" name="Θέση περιεχομένου 8"/>
          <p:cNvSpPr>
            <a:spLocks noGrp="1"/>
          </p:cNvSpPr>
          <p:nvPr>
            <p:ph idx="1"/>
            <p:custDataLst>
              <p:tags r:id="rId3"/>
            </p:custDataLst>
          </p:nvPr>
        </p:nvSpPr>
        <p:spPr>
          <a:xfrm>
            <a:off x="431032" y="1052736"/>
            <a:ext cx="8712968" cy="2351139"/>
          </a:xfrm>
        </p:spPr>
        <p:txBody>
          <a:bodyPr>
            <a:noAutofit/>
          </a:bodyPr>
          <a:lstStyle/>
          <a:p>
            <a:pPr>
              <a:lnSpc>
                <a:spcPct val="90000"/>
              </a:lnSpc>
            </a:pPr>
            <a:r>
              <a:rPr lang="el-GR" altLang="el-GR" sz="2800" b="1" dirty="0" err="1" smtClean="0">
                <a:solidFill>
                  <a:srgbClr val="000000"/>
                </a:solidFill>
                <a:cs typeface="Times New Roman" panose="02020603050405020304" pitchFamily="18" charset="0"/>
              </a:rPr>
              <a:t>Ενσυναίσθηση</a:t>
            </a:r>
            <a:r>
              <a:rPr lang="el-GR" altLang="el-GR" sz="2800" b="1" dirty="0" smtClean="0">
                <a:solidFill>
                  <a:srgbClr val="000000"/>
                </a:solidFill>
                <a:cs typeface="Times New Roman" panose="02020603050405020304" pitchFamily="18" charset="0"/>
              </a:rPr>
              <a:t> </a:t>
            </a:r>
            <a:r>
              <a:rPr lang="el-GR" altLang="el-GR" sz="2800" dirty="0">
                <a:solidFill>
                  <a:srgbClr val="000000"/>
                </a:solidFill>
                <a:cs typeface="Times New Roman" panose="02020603050405020304" pitchFamily="18" charset="0"/>
              </a:rPr>
              <a:t>είναι η ικανότητα του νοσηλευτή</a:t>
            </a:r>
            <a:r>
              <a:rPr lang="el-GR" altLang="el-GR" sz="2800" b="1" dirty="0">
                <a:solidFill>
                  <a:srgbClr val="000000"/>
                </a:solidFill>
                <a:cs typeface="Times New Roman" panose="02020603050405020304" pitchFamily="18" charset="0"/>
              </a:rPr>
              <a:t> </a:t>
            </a:r>
            <a:r>
              <a:rPr lang="el-GR" altLang="el-GR" sz="2800" dirty="0">
                <a:solidFill>
                  <a:srgbClr val="000000"/>
                </a:solidFill>
                <a:cs typeface="Times New Roman" panose="02020603050405020304" pitchFamily="18" charset="0"/>
              </a:rPr>
              <a:t> να αντιλαμβάνεται αυτά που εννοεί ο ασθενής καθώς και τα συναισθήματά του και να δείχνει την κατανόησή του στον ασθενή.</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 Θεωρείται από τις σημαντικότερες ικανότητες που πρέπει να αναπτύξει ένας νοσηλευτής.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Το να μπορεί ο νοσηλευτής να μπει στη θέση του ασθενή, δε σημαίνει ότι βιώνει τα ίδια πράγματα με εκείνον. </a:t>
            </a:r>
            <a:endParaRPr lang="el-GR" altLang="el-GR" sz="2800" dirty="0">
              <a:solidFill>
                <a:srgbClr val="000000"/>
              </a:solidFill>
            </a:endParaRPr>
          </a:p>
          <a:p>
            <a:pPr>
              <a:lnSpc>
                <a:spcPct val="90000"/>
              </a:lnSpc>
            </a:pPr>
            <a:r>
              <a:rPr lang="el-GR" altLang="el-GR" sz="2800" dirty="0">
                <a:solidFill>
                  <a:srgbClr val="000000"/>
                </a:solidFill>
                <a:cs typeface="Times New Roman" panose="02020603050405020304" pitchFamily="18" charset="0"/>
              </a:rPr>
              <a:t>Ωστόσο με το να ακούει και να αισθάνεται τη σημασία της κατάστασης του ασθενή, ο νοσηλευτής μπορεί να φανταστεί τα συναισθήματα του ασθενή . </a:t>
            </a: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950155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dirty="0" err="1" smtClean="0">
                <a:solidFill>
                  <a:srgbClr val="000000"/>
                </a:solidFill>
              </a:rPr>
              <a:t>Ενσυναίσθηση</a:t>
            </a:r>
            <a:r>
              <a:rPr lang="el-GR" altLang="el-GR" dirty="0" smtClean="0">
                <a:solidFill>
                  <a:srgbClr val="000000"/>
                </a:solidFill>
              </a:rPr>
              <a:t> (β)</a:t>
            </a:r>
            <a:endParaRPr lang="en-US" sz="2800" b="0" dirty="0"/>
          </a:p>
        </p:txBody>
      </p:sp>
      <p:sp>
        <p:nvSpPr>
          <p:cNvPr id="9" name="Θέση περιεχομένου 8"/>
          <p:cNvSpPr>
            <a:spLocks noGrp="1"/>
          </p:cNvSpPr>
          <p:nvPr>
            <p:ph idx="1"/>
            <p:custDataLst>
              <p:tags r:id="rId3"/>
            </p:custDataLst>
          </p:nvPr>
        </p:nvSpPr>
        <p:spPr>
          <a:xfrm>
            <a:off x="431032" y="1052736"/>
            <a:ext cx="8712968" cy="2351139"/>
          </a:xfrm>
        </p:spPr>
        <p:txBody>
          <a:bodyPr>
            <a:noAutofit/>
          </a:bodyPr>
          <a:lstStyle/>
          <a:p>
            <a:pPr>
              <a:lnSpc>
                <a:spcPct val="90000"/>
              </a:lnSpc>
              <a:defRPr/>
            </a:pPr>
            <a:endParaRPr lang="el-GR" altLang="el-GR" sz="2800" dirty="0">
              <a:solidFill>
                <a:srgbClr val="000000"/>
              </a:solidFill>
              <a:cs typeface="Times New Roman" charset="0"/>
            </a:endParaRPr>
          </a:p>
          <a:p>
            <a:pPr>
              <a:lnSpc>
                <a:spcPct val="90000"/>
              </a:lnSpc>
              <a:defRPr/>
            </a:pPr>
            <a:r>
              <a:rPr lang="el-GR" altLang="el-GR" sz="2800" dirty="0">
                <a:solidFill>
                  <a:srgbClr val="000000"/>
                </a:solidFill>
                <a:cs typeface="Times New Roman" charset="0"/>
              </a:rPr>
              <a:t>Και ο ασθενής και ο νοσηλευτής δίνουν ένα ¨δώρο εαυτού </a:t>
            </a:r>
            <a:r>
              <a:rPr lang="el-GR" altLang="el-GR" sz="2800" dirty="0" smtClean="0">
                <a:solidFill>
                  <a:srgbClr val="000000"/>
                </a:solidFill>
                <a:cs typeface="Times New Roman" charset="0"/>
              </a:rPr>
              <a:t>όταν </a:t>
            </a:r>
            <a:r>
              <a:rPr lang="el-GR" altLang="el-GR" sz="2800" dirty="0">
                <a:solidFill>
                  <a:srgbClr val="000000"/>
                </a:solidFill>
                <a:cs typeface="Times New Roman" charset="0"/>
              </a:rPr>
              <a:t>υπάρχει </a:t>
            </a:r>
            <a:r>
              <a:rPr lang="el-GR" altLang="el-GR" sz="2800" dirty="0" err="1">
                <a:solidFill>
                  <a:srgbClr val="000000"/>
                </a:solidFill>
                <a:cs typeface="Times New Roman" charset="0"/>
              </a:rPr>
              <a:t>ενσυναίσθηση</a:t>
            </a:r>
            <a:r>
              <a:rPr lang="el-GR" altLang="el-GR" sz="2800" dirty="0">
                <a:solidFill>
                  <a:srgbClr val="000000"/>
                </a:solidFill>
                <a:cs typeface="Times New Roman" charset="0"/>
              </a:rPr>
              <a:t>.</a:t>
            </a:r>
            <a:endParaRPr lang="el-GR" altLang="el-GR" sz="2800" dirty="0">
              <a:solidFill>
                <a:srgbClr val="000000"/>
              </a:solidFill>
            </a:endParaRPr>
          </a:p>
          <a:p>
            <a:pPr>
              <a:lnSpc>
                <a:spcPct val="90000"/>
              </a:lnSpc>
              <a:defRPr/>
            </a:pPr>
            <a:r>
              <a:rPr lang="el-GR" altLang="el-GR" sz="2800" dirty="0" smtClean="0">
                <a:solidFill>
                  <a:srgbClr val="000000"/>
                </a:solidFill>
                <a:cs typeface="Times New Roman" charset="0"/>
              </a:rPr>
              <a:t>Ο </a:t>
            </a:r>
            <a:r>
              <a:rPr lang="el-GR" altLang="el-GR" sz="2800" dirty="0">
                <a:solidFill>
                  <a:srgbClr val="000000"/>
                </a:solidFill>
                <a:cs typeface="Times New Roman" charset="0"/>
              </a:rPr>
              <a:t>ασθενής με το να νιώθει αρκετά ασφαλής ώστε να μοιραστεί τα συναισθήματά </a:t>
            </a:r>
            <a:r>
              <a:rPr lang="el-GR" altLang="el-GR" sz="2800" dirty="0" smtClean="0">
                <a:solidFill>
                  <a:srgbClr val="000000"/>
                </a:solidFill>
                <a:cs typeface="Times New Roman" charset="0"/>
              </a:rPr>
              <a:t>του.</a:t>
            </a:r>
            <a:endParaRPr lang="el-GR" altLang="el-GR" sz="2800" dirty="0">
              <a:solidFill>
                <a:srgbClr val="000000"/>
              </a:solidFill>
            </a:endParaRPr>
          </a:p>
          <a:p>
            <a:pPr>
              <a:lnSpc>
                <a:spcPct val="90000"/>
              </a:lnSpc>
              <a:defRPr/>
            </a:pPr>
            <a:r>
              <a:rPr lang="el-GR" altLang="el-GR" sz="2800" dirty="0" smtClean="0">
                <a:solidFill>
                  <a:srgbClr val="000000"/>
                </a:solidFill>
                <a:cs typeface="Times New Roman" charset="0"/>
              </a:rPr>
              <a:t>Ο </a:t>
            </a:r>
            <a:r>
              <a:rPr lang="el-GR" altLang="el-GR" sz="2800" dirty="0">
                <a:solidFill>
                  <a:srgbClr val="000000"/>
                </a:solidFill>
                <a:cs typeface="Times New Roman" charset="0"/>
              </a:rPr>
              <a:t>νοσηλευτής με το να ακούει πολύ προσεκτικά ώστε να καταλαβαίνει. </a:t>
            </a:r>
          </a:p>
          <a:p>
            <a:pPr>
              <a:lnSpc>
                <a:spcPct val="90000"/>
              </a:lnSpc>
              <a:defRPr/>
            </a:pPr>
            <a:r>
              <a:rPr lang="el-GR" altLang="el-GR" sz="2800" dirty="0">
                <a:solidFill>
                  <a:srgbClr val="000000"/>
                </a:solidFill>
                <a:cs typeface="Times New Roman" charset="0"/>
              </a:rPr>
              <a:t>Η </a:t>
            </a:r>
            <a:r>
              <a:rPr lang="el-GR" altLang="el-GR" sz="2800" dirty="0" err="1">
                <a:solidFill>
                  <a:srgbClr val="000000"/>
                </a:solidFill>
                <a:cs typeface="Times New Roman" charset="0"/>
              </a:rPr>
              <a:t>ενσυναίσθηση</a:t>
            </a:r>
            <a:r>
              <a:rPr lang="el-GR" altLang="el-GR" sz="2800" dirty="0">
                <a:solidFill>
                  <a:srgbClr val="000000"/>
                </a:solidFill>
                <a:cs typeface="Times New Roman" charset="0"/>
              </a:rPr>
              <a:t> </a:t>
            </a:r>
            <a:r>
              <a:rPr lang="el-GR" altLang="el-GR" sz="2800" dirty="0">
                <a:solidFill>
                  <a:srgbClr val="000000"/>
                </a:solidFill>
              </a:rPr>
              <a:t>έχει </a:t>
            </a:r>
            <a:r>
              <a:rPr lang="el-GR" altLang="el-GR" sz="2800" dirty="0">
                <a:solidFill>
                  <a:srgbClr val="000000"/>
                </a:solidFill>
                <a:cs typeface="Times New Roman" charset="0"/>
              </a:rPr>
              <a:t>θετική επιρροή για τους ασθενείς. </a:t>
            </a:r>
            <a:endParaRPr lang="el-GR" altLang="el-GR" sz="2800" dirty="0">
              <a:solidFill>
                <a:srgbClr val="000000"/>
              </a:solidFill>
            </a:endParaRPr>
          </a:p>
          <a:p>
            <a:pPr marL="0" indent="0">
              <a:lnSpc>
                <a:spcPct val="90000"/>
              </a:lnSpc>
              <a:buNone/>
              <a:defRPr/>
            </a:pPr>
            <a:endParaRPr lang="el-GR" altLang="el-GR" sz="2800" dirty="0"/>
          </a:p>
          <a:p>
            <a:pPr>
              <a:lnSpc>
                <a:spcPct val="90000"/>
              </a:lnSpc>
            </a:pPr>
            <a:endParaRPr lang="el-GR" altLang="el-GR" sz="2800" dirty="0"/>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188248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solidFill>
                  <a:srgbClr val="000000"/>
                </a:solidFill>
                <a:cs typeface="Times New Roman" panose="02020603050405020304" pitchFamily="18" charset="0"/>
              </a:rPr>
              <a:t>Θεραπευτικές επικοινωνιακές τεχνικές</a:t>
            </a:r>
            <a:endParaRPr lang="en-US" sz="3600" b="0" dirty="0"/>
          </a:p>
        </p:txBody>
      </p:sp>
      <p:sp>
        <p:nvSpPr>
          <p:cNvPr id="9" name="Θέση περιεχομένου 8"/>
          <p:cNvSpPr>
            <a:spLocks noGrp="1"/>
          </p:cNvSpPr>
          <p:nvPr>
            <p:ph idx="1"/>
            <p:custDataLst>
              <p:tags r:id="rId3"/>
            </p:custDataLst>
          </p:nvPr>
        </p:nvSpPr>
        <p:spPr>
          <a:xfrm>
            <a:off x="323528" y="1844824"/>
            <a:ext cx="8712968" cy="2351139"/>
          </a:xfrm>
        </p:spPr>
        <p:txBody>
          <a:bodyPr>
            <a:noAutofit/>
          </a:bodyPr>
          <a:lstStyle/>
          <a:p>
            <a:pPr algn="just"/>
            <a:r>
              <a:rPr lang="el-GR" altLang="el-GR" sz="2800" dirty="0">
                <a:solidFill>
                  <a:srgbClr val="000000"/>
                </a:solidFill>
                <a:cs typeface="Times New Roman" panose="02020603050405020304" pitchFamily="18" charset="0"/>
              </a:rPr>
              <a:t>η αντανάκλαση, </a:t>
            </a:r>
            <a:endParaRPr lang="el-GR" altLang="el-GR" sz="2800" dirty="0">
              <a:solidFill>
                <a:srgbClr val="000000"/>
              </a:solidFill>
            </a:endParaRPr>
          </a:p>
          <a:p>
            <a:pPr algn="just"/>
            <a:r>
              <a:rPr lang="el-GR" altLang="el-GR" sz="2800" dirty="0">
                <a:solidFill>
                  <a:srgbClr val="000000"/>
                </a:solidFill>
                <a:cs typeface="Times New Roman" panose="02020603050405020304" pitchFamily="18" charset="0"/>
              </a:rPr>
              <a:t>η </a:t>
            </a:r>
            <a:r>
              <a:rPr lang="el-GR" altLang="el-GR" sz="2800" dirty="0" err="1">
                <a:solidFill>
                  <a:srgbClr val="000000"/>
                </a:solidFill>
                <a:cs typeface="Times New Roman" panose="02020603050405020304" pitchFamily="18" charset="0"/>
              </a:rPr>
              <a:t>επαναδιατύπωση</a:t>
            </a:r>
            <a:r>
              <a:rPr lang="el-GR" altLang="el-GR" sz="2800" dirty="0">
                <a:solidFill>
                  <a:srgbClr val="000000"/>
                </a:solidFill>
                <a:cs typeface="Times New Roman" panose="02020603050405020304" pitchFamily="18" charset="0"/>
              </a:rPr>
              <a:t> και </a:t>
            </a:r>
            <a:endParaRPr lang="el-GR" altLang="el-GR" sz="2800" dirty="0">
              <a:solidFill>
                <a:srgbClr val="000000"/>
              </a:solidFill>
            </a:endParaRPr>
          </a:p>
          <a:p>
            <a:pPr algn="just"/>
            <a:r>
              <a:rPr lang="el-GR" altLang="el-GR" sz="2800" dirty="0">
                <a:solidFill>
                  <a:srgbClr val="000000"/>
                </a:solidFill>
                <a:cs typeface="Times New Roman" panose="02020603050405020304" pitchFamily="18" charset="0"/>
              </a:rPr>
              <a:t>η διευκρίνιση βοηθούν το νοσηλευτή να στείλει μηνύματα </a:t>
            </a:r>
            <a:r>
              <a:rPr lang="el-GR" altLang="el-GR" sz="2800" dirty="0" err="1">
                <a:solidFill>
                  <a:srgbClr val="000000"/>
                </a:solidFill>
                <a:cs typeface="Times New Roman" panose="02020603050405020304" pitchFamily="18" charset="0"/>
              </a:rPr>
              <a:t>ενσυναίσθησης</a:t>
            </a:r>
            <a:r>
              <a:rPr lang="el-GR" altLang="el-GR" sz="2800" dirty="0">
                <a:solidFill>
                  <a:srgbClr val="000000"/>
                </a:solidFill>
                <a:cs typeface="Times New Roman" panose="02020603050405020304" pitchFamily="18" charset="0"/>
              </a:rPr>
              <a:t> στον ασθενή.</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2820010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solidFill>
                  <a:srgbClr val="000000"/>
                </a:solidFill>
              </a:rPr>
              <a:t>Αποδοχή</a:t>
            </a:r>
            <a:endParaRPr lang="en-US" sz="3600" b="0" dirty="0"/>
          </a:p>
        </p:txBody>
      </p:sp>
      <p:sp>
        <p:nvSpPr>
          <p:cNvPr id="9" name="Θέση περιεχομένου 8"/>
          <p:cNvSpPr>
            <a:spLocks noGrp="1"/>
          </p:cNvSpPr>
          <p:nvPr>
            <p:ph idx="1"/>
            <p:custDataLst>
              <p:tags r:id="rId3"/>
            </p:custDataLst>
          </p:nvPr>
        </p:nvSpPr>
        <p:spPr>
          <a:xfrm>
            <a:off x="215517" y="1124744"/>
            <a:ext cx="8712968" cy="2351139"/>
          </a:xfrm>
        </p:spPr>
        <p:txBody>
          <a:bodyPr>
            <a:noAutofit/>
          </a:bodyPr>
          <a:lstStyle/>
          <a:p>
            <a:r>
              <a:rPr lang="el-GR" altLang="el-GR" sz="2400" dirty="0">
                <a:solidFill>
                  <a:srgbClr val="000000"/>
                </a:solidFill>
                <a:cs typeface="Times New Roman" panose="02020603050405020304" pitchFamily="18" charset="0"/>
              </a:rPr>
              <a:t>Ο νοσηλευτής που δεν εκνευρίζεται ή δεν αντιδρά αρνητικά στα ξεσπάσματα θυμού του ασθενή δείχνει </a:t>
            </a:r>
            <a:r>
              <a:rPr lang="el-GR" altLang="el-GR" sz="2400" b="1" i="1" dirty="0">
                <a:solidFill>
                  <a:srgbClr val="000000"/>
                </a:solidFill>
                <a:cs typeface="Times New Roman" panose="02020603050405020304" pitchFamily="18" charset="0"/>
              </a:rPr>
              <a:t>αποδοχή</a:t>
            </a:r>
            <a:r>
              <a:rPr lang="el-GR" altLang="el-GR" sz="2400" dirty="0">
                <a:solidFill>
                  <a:srgbClr val="000000"/>
                </a:solidFill>
                <a:cs typeface="Times New Roman" panose="02020603050405020304" pitchFamily="18" charset="0"/>
              </a:rPr>
              <a:t> στον ασθενή.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Το να αποφεύγουμε την κριτική προς ένα άτομο ανεξάρτητα από τη συμπεριφορά του σημαίνει αποδοχή.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Αυτό δεν σημαίνει αποδοχή της ανάρμοστης συμπεριφοράς αλλά αποδοχή της αξίας του ατόμου.</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 Ο νοσηλευτής πρέπει να θέσει όρια στη σχέση του με τον ασθενή. </a:t>
            </a:r>
            <a:endParaRPr lang="el-GR" altLang="el-GR" sz="2400" dirty="0">
              <a:solidFill>
                <a:srgbClr val="000000"/>
              </a:solidFill>
            </a:endParaRPr>
          </a:p>
          <a:p>
            <a:r>
              <a:rPr lang="el-GR" altLang="el-GR" sz="2400" dirty="0">
                <a:solidFill>
                  <a:srgbClr val="000000"/>
                </a:solidFill>
                <a:cs typeface="Times New Roman" panose="02020603050405020304" pitchFamily="18" charset="0"/>
              </a:rPr>
              <a:t>Με το να είναι ξεκάθαρος και σταθερός χωρίς θυμό ή κριτική, ο νοσηλευτής επιτρέπει στον ασθενή να μην αισθανθεί θιγμένος ενώ παράλληλα του μεταφέρει το μήνυμα ότι η συγκεκριμένη συμπεριφορά δεν είναι αποδεκτή. </a:t>
            </a: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99479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solidFill>
                  <a:srgbClr val="000000"/>
                </a:solidFill>
                <a:cs typeface="Times New Roman" charset="0"/>
              </a:rPr>
              <a:t>Θετική αντιμετώπιση</a:t>
            </a:r>
            <a:endParaRPr lang="en-US" sz="3600" b="0" dirty="0"/>
          </a:p>
        </p:txBody>
      </p:sp>
      <p:sp>
        <p:nvSpPr>
          <p:cNvPr id="9" name="Θέση περιεχομένου 8"/>
          <p:cNvSpPr>
            <a:spLocks noGrp="1"/>
          </p:cNvSpPr>
          <p:nvPr>
            <p:ph idx="1"/>
            <p:custDataLst>
              <p:tags r:id="rId3"/>
            </p:custDataLst>
          </p:nvPr>
        </p:nvSpPr>
        <p:spPr>
          <a:xfrm>
            <a:off x="215517" y="1124744"/>
            <a:ext cx="8712968" cy="2351139"/>
          </a:xfrm>
        </p:spPr>
        <p:txBody>
          <a:bodyPr>
            <a:noAutofit/>
          </a:bodyPr>
          <a:lstStyle/>
          <a:p>
            <a:pPr algn="just">
              <a:lnSpc>
                <a:spcPct val="90000"/>
              </a:lnSpc>
            </a:pPr>
            <a:r>
              <a:rPr lang="el-GR" altLang="el-GR" sz="2400" dirty="0">
                <a:solidFill>
                  <a:srgbClr val="000000"/>
                </a:solidFill>
              </a:rPr>
              <a:t> </a:t>
            </a:r>
            <a:r>
              <a:rPr lang="el-GR" altLang="el-GR" sz="2400" dirty="0">
                <a:solidFill>
                  <a:srgbClr val="000000"/>
                </a:solidFill>
                <a:cs typeface="Times New Roman" panose="02020603050405020304" pitchFamily="18" charset="0"/>
              </a:rPr>
              <a:t>Ο νοσηλευτής που εκτιμά τον ασθενή ως μοναδικό άτομο, με αξία μπορεί να τον σεβαστεί ανεξάρτητα από την παρελθοντική του συμπεριφορά ή τον τρόπο ζωής του.</a:t>
            </a:r>
          </a:p>
          <a:p>
            <a:pPr algn="just">
              <a:lnSpc>
                <a:spcPct val="90000"/>
              </a:lnSpc>
            </a:pPr>
            <a:r>
              <a:rPr lang="el-GR" altLang="el-GR" sz="2400" dirty="0" smtClean="0">
                <a:solidFill>
                  <a:srgbClr val="000000"/>
                </a:solidFill>
                <a:cs typeface="Times New Roman" panose="02020603050405020304" pitchFamily="18" charset="0"/>
              </a:rPr>
              <a:t>Αυτή </a:t>
            </a:r>
            <a:r>
              <a:rPr lang="el-GR" altLang="el-GR" sz="2400" dirty="0">
                <a:solidFill>
                  <a:srgbClr val="000000"/>
                </a:solidFill>
                <a:cs typeface="Times New Roman" panose="02020603050405020304" pitchFamily="18" charset="0"/>
              </a:rPr>
              <a:t>η χωρίς όρους και χωρίς κριτική συμπεριφορά ονομάζεται θετική αντιμετώπιση και προϋποθέτει σεβασμό. </a:t>
            </a:r>
            <a:endParaRPr lang="el-GR" altLang="el-GR" sz="2400" dirty="0">
              <a:solidFill>
                <a:srgbClr val="000000"/>
              </a:solidFill>
            </a:endParaRPr>
          </a:p>
          <a:p>
            <a:pPr algn="just">
              <a:lnSpc>
                <a:spcPct val="90000"/>
              </a:lnSpc>
            </a:pPr>
            <a:r>
              <a:rPr lang="el-GR" altLang="el-GR" sz="2400" dirty="0" smtClean="0">
                <a:solidFill>
                  <a:srgbClr val="000000"/>
                </a:solidFill>
                <a:cs typeface="Times New Roman" panose="02020603050405020304" pitchFamily="18" charset="0"/>
              </a:rPr>
              <a:t>Με </a:t>
            </a:r>
            <a:r>
              <a:rPr lang="el-GR" altLang="el-GR" sz="2400" dirty="0">
                <a:solidFill>
                  <a:srgbClr val="000000"/>
                </a:solidFill>
                <a:cs typeface="Times New Roman" panose="02020603050405020304" pitchFamily="18" charset="0"/>
              </a:rPr>
              <a:t>το να φωνάζει τον ασθενή με το όνομά του, να περνά χρόνο μαζί του, να ακούει και να ανταποκρίνεται, ο νοσηλευτής δείχνει σεβασμό και θετική αντιμετώπιση στον </a:t>
            </a:r>
            <a:r>
              <a:rPr lang="el-GR" altLang="el-GR" sz="2400" dirty="0" smtClean="0">
                <a:solidFill>
                  <a:srgbClr val="000000"/>
                </a:solidFill>
                <a:cs typeface="Times New Roman" panose="02020603050405020304" pitchFamily="18" charset="0"/>
              </a:rPr>
              <a:t>ασθενή.</a:t>
            </a:r>
            <a:r>
              <a:rPr lang="el-GR" altLang="el-GR" sz="2400" dirty="0" smtClean="0"/>
              <a:t> </a:t>
            </a:r>
          </a:p>
          <a:p>
            <a:pPr>
              <a:lnSpc>
                <a:spcPct val="90000"/>
              </a:lnSpc>
            </a:pPr>
            <a:r>
              <a:rPr lang="el-GR" altLang="el-GR" sz="2400" dirty="0" smtClean="0">
                <a:solidFill>
                  <a:srgbClr val="000000"/>
                </a:solidFill>
                <a:cs typeface="Times New Roman" panose="02020603050405020304" pitchFamily="18" charset="0"/>
              </a:rPr>
              <a:t>Όταν λαμβάνει </a:t>
            </a:r>
            <a:r>
              <a:rPr lang="el-GR" altLang="el-GR" sz="2400" dirty="0">
                <a:solidFill>
                  <a:srgbClr val="000000"/>
                </a:solidFill>
                <a:cs typeface="Times New Roman" panose="02020603050405020304" pitchFamily="18" charset="0"/>
              </a:rPr>
              <a:t>υπόψη τις ιδέες και τις προτιμήσεις του ασθενή όταν σχεδιάζει τον τρόπο φροντίδας. </a:t>
            </a:r>
            <a:endParaRPr lang="el-GR" altLang="el-GR" sz="2400" dirty="0">
              <a:solidFill>
                <a:srgbClr val="000000"/>
              </a:solidFill>
            </a:endParaRPr>
          </a:p>
          <a:p>
            <a:pPr>
              <a:lnSpc>
                <a:spcPct val="90000"/>
              </a:lnSpc>
            </a:pPr>
            <a:r>
              <a:rPr lang="el-GR" altLang="el-GR" sz="2400" dirty="0">
                <a:solidFill>
                  <a:srgbClr val="000000"/>
                </a:solidFill>
                <a:cs typeface="Times New Roman" panose="02020603050405020304" pitchFamily="18" charset="0"/>
              </a:rPr>
              <a:t>Κάνοντας αυτό, ο νοσηλευτής δείχνει ότι πιστεύει πως ο ασθενής έχει την ικανότητα να συμβάλλει θετικά και εποικοδομητικά στο δικό του σχέδιο φροντίδας. </a:t>
            </a:r>
            <a:endParaRPr lang="el-GR" altLang="el-GR" sz="2400" dirty="0">
              <a:solidFill>
                <a:srgbClr val="000000"/>
              </a:solidFill>
            </a:endParaRPr>
          </a:p>
          <a:p>
            <a:pPr algn="just">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525003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52587"/>
            <a:ext cx="9324528" cy="940966"/>
          </a:xfrm>
        </p:spPr>
        <p:txBody>
          <a:bodyPr>
            <a:noAutofit/>
          </a:bodyPr>
          <a:lstStyle/>
          <a:p>
            <a:r>
              <a:rPr lang="el-GR" altLang="el-GR" sz="3600" dirty="0">
                <a:solidFill>
                  <a:srgbClr val="000000"/>
                </a:solidFill>
                <a:cs typeface="Times New Roman" charset="0"/>
              </a:rPr>
              <a:t>Αυτογνωσία και </a:t>
            </a:r>
            <a:r>
              <a:rPr lang="el-GR" altLang="el-GR" sz="3600" dirty="0" smtClean="0">
                <a:solidFill>
                  <a:srgbClr val="000000"/>
                </a:solidFill>
                <a:cs typeface="Times New Roman" charset="0"/>
              </a:rPr>
              <a:t>θεραπευτική                       </a:t>
            </a:r>
            <a:r>
              <a:rPr lang="el-GR" altLang="el-GR" sz="3600" dirty="0">
                <a:solidFill>
                  <a:srgbClr val="000000"/>
                </a:solidFill>
                <a:cs typeface="Times New Roman" charset="0"/>
              </a:rPr>
              <a:t>χρήση του εαυτού</a:t>
            </a:r>
            <a:endParaRPr lang="en-US" sz="3600" b="0" dirty="0"/>
          </a:p>
        </p:txBody>
      </p:sp>
      <p:sp>
        <p:nvSpPr>
          <p:cNvPr id="9" name="Θέση περιεχομένου 8"/>
          <p:cNvSpPr>
            <a:spLocks noGrp="1"/>
          </p:cNvSpPr>
          <p:nvPr>
            <p:ph idx="1"/>
            <p:custDataLst>
              <p:tags r:id="rId3"/>
            </p:custDataLst>
          </p:nvPr>
        </p:nvSpPr>
        <p:spPr>
          <a:xfrm>
            <a:off x="215517" y="1124744"/>
            <a:ext cx="8712968" cy="2351139"/>
          </a:xfrm>
        </p:spPr>
        <p:txBody>
          <a:bodyPr>
            <a:noAutofit/>
          </a:bodyPr>
          <a:lstStyle/>
          <a:p>
            <a:pPr algn="just">
              <a:lnSpc>
                <a:spcPct val="90000"/>
              </a:lnSpc>
              <a:buNone/>
            </a:pPr>
            <a:endParaRPr lang="el-GR" altLang="el-GR" sz="2400" dirty="0">
              <a:solidFill>
                <a:srgbClr val="000000"/>
              </a:solidFill>
              <a:latin typeface="Verdana" panose="020B0604030504040204" pitchFamily="34" charset="0"/>
              <a:cs typeface="Times New Roman" panose="02020603050405020304" pitchFamily="18" charset="0"/>
            </a:endParaRPr>
          </a:p>
          <a:p>
            <a:pPr algn="just">
              <a:lnSpc>
                <a:spcPct val="90000"/>
              </a:lnSpc>
            </a:pPr>
            <a:r>
              <a:rPr lang="el-GR" altLang="el-GR" sz="2400" dirty="0">
                <a:solidFill>
                  <a:srgbClr val="000000"/>
                </a:solidFill>
                <a:cs typeface="Times New Roman" panose="02020603050405020304" pitchFamily="18" charset="0"/>
              </a:rPr>
              <a:t>Πριν ο νοσηλευτής αρχίσει να καταλαβαίνει τον ασθενή πρέπει να γνωρίσει τον εαυτό του.</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 </a:t>
            </a:r>
            <a:r>
              <a:rPr lang="el-GR" altLang="el-GR" sz="2400" b="1" dirty="0">
                <a:solidFill>
                  <a:srgbClr val="000000"/>
                </a:solidFill>
                <a:cs typeface="Times New Roman" panose="02020603050405020304" pitchFamily="18" charset="0"/>
              </a:rPr>
              <a:t>Αυτογνωσία</a:t>
            </a:r>
            <a:r>
              <a:rPr lang="el-GR" altLang="el-GR" sz="2400" dirty="0">
                <a:solidFill>
                  <a:srgbClr val="000000"/>
                </a:solidFill>
                <a:cs typeface="Times New Roman" panose="02020603050405020304" pitchFamily="18" charset="0"/>
              </a:rPr>
              <a:t> είναι η διαδικασία κατά την οποία κάποιος κατανοεί τις αξίες, τα πιστεύω, τις σκέψεις, τα συναισθήματα, τις στάσεις, τα κίνητρα, τις προκαταλήψεις, τις δυνατότητες και τα όριά του και πως αυτές οι ιδιότητες επηρεάζουν τους άλλους. </a:t>
            </a:r>
            <a:endParaRPr lang="el-GR" altLang="el-GR" sz="2400" dirty="0">
              <a:solidFill>
                <a:srgbClr val="000000"/>
              </a:solidFill>
            </a:endParaRPr>
          </a:p>
          <a:p>
            <a:pPr algn="just">
              <a:lnSpc>
                <a:spcPct val="90000"/>
              </a:lnSpc>
            </a:pPr>
            <a:r>
              <a:rPr lang="el-GR" altLang="el-GR" sz="2400" dirty="0">
                <a:solidFill>
                  <a:srgbClr val="000000"/>
                </a:solidFill>
                <a:cs typeface="Times New Roman" panose="02020603050405020304" pitchFamily="18" charset="0"/>
              </a:rPr>
              <a:t>Η αυτογνωσία επιτρέπει στο νοσηλευτή να παρατηρεί, να προσέχει και να καταλαβαίνει τις περίπλοκες απαντήσεις και αντιδράσεις των ασθενών όταν </a:t>
            </a:r>
            <a:r>
              <a:rPr lang="el-GR" altLang="el-GR" sz="2400" dirty="0" smtClean="0">
                <a:solidFill>
                  <a:srgbClr val="000000"/>
                </a:solidFill>
                <a:cs typeface="Times New Roman" panose="02020603050405020304" pitchFamily="18" charset="0"/>
              </a:rPr>
              <a:t>αλληλοεπιδρά </a:t>
            </a:r>
            <a:r>
              <a:rPr lang="el-GR" altLang="el-GR" sz="2400" dirty="0">
                <a:solidFill>
                  <a:srgbClr val="000000"/>
                </a:solidFill>
                <a:cs typeface="Times New Roman" panose="02020603050405020304" pitchFamily="18" charset="0"/>
              </a:rPr>
              <a:t>μαζί τους.</a:t>
            </a:r>
          </a:p>
          <a:p>
            <a:pPr>
              <a:lnSpc>
                <a:spcPct val="90000"/>
              </a:lnSpc>
            </a:pPr>
            <a:endParaRPr lang="el-GR" altLang="el-GR" sz="2400" dirty="0"/>
          </a:p>
          <a:p>
            <a:pPr algn="just">
              <a:lnSpc>
                <a:spcPct val="90000"/>
              </a:lnSpc>
            </a:pPr>
            <a:endParaRPr lang="el-GR" altLang="el-GR" sz="2400" dirty="0">
              <a:solidFill>
                <a:srgbClr val="000000"/>
              </a:solidFill>
              <a:cs typeface="Times New Roman" panose="02020603050405020304" pitchFamily="18" charset="0"/>
            </a:endParaRPr>
          </a:p>
        </p:txBody>
      </p:sp>
      <p:sp>
        <p:nvSpPr>
          <p:cNvPr id="7"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487421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90155" y="1423317"/>
            <a:ext cx="8229600" cy="4525963"/>
          </a:xfrm>
        </p:spPr>
        <p:txBody>
          <a:bodyPr>
            <a:normAutofit/>
          </a:bodyPr>
          <a:lstStyle/>
          <a:p>
            <a:pPr marL="0" lvl="0" indent="0">
              <a:buNone/>
            </a:pPr>
            <a:r>
              <a:rPr lang="el-GR" sz="2800" dirty="0" smtClean="0"/>
              <a:t>Να έχει τη δυνατότητα ο φοιτητής :</a:t>
            </a:r>
          </a:p>
          <a:p>
            <a:pPr lvl="0"/>
            <a:r>
              <a:rPr lang="en-US" sz="2800" dirty="0" smtClean="0"/>
              <a:t>.</a:t>
            </a:r>
            <a:r>
              <a:rPr lang="el-GR" sz="2800" dirty="0" smtClean="0"/>
              <a:t>.</a:t>
            </a:r>
          </a:p>
        </p:txBody>
      </p:sp>
      <p:sp>
        <p:nvSpPr>
          <p:cNvPr id="5"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251520" y="1270571"/>
            <a:ext cx="6768752" cy="2878509"/>
          </a:xfrm>
        </p:spPr>
        <p:txBody>
          <a:bodyPr>
            <a:noAutofit/>
          </a:bodyPr>
          <a:lstStyle/>
          <a:p>
            <a:pPr lvl="1">
              <a:buFont typeface="Wingdings" pitchFamily="2" charset="2"/>
              <a:buChar char="§"/>
            </a:pPr>
            <a:r>
              <a:rPr lang="el-GR" sz="2400" dirty="0" smtClean="0">
                <a:hlinkClick r:id="rId8" action="ppaction://hlinksldjump"/>
              </a:rPr>
              <a:t>Ψυχιατρική Νοσηλευτική Φροντίδα.</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Οι Ανησυχίες των Σπουδαστών.</a:t>
            </a:r>
            <a:endParaRPr lang="el-GR" sz="2400" dirty="0" smtClean="0">
              <a:hlinkClick r:id="rId8" action="ppaction://hlinksldjump"/>
            </a:endParaRPr>
          </a:p>
          <a:p>
            <a:pPr lvl="1">
              <a:buFont typeface="Wingdings" pitchFamily="2" charset="2"/>
              <a:buChar char="§"/>
            </a:pPr>
            <a:r>
              <a:rPr lang="el-GR" sz="2400" dirty="0" smtClean="0">
                <a:hlinkClick r:id="rId10" action="ppaction://hlinksldjump"/>
              </a:rPr>
              <a:t>Αυτογνωσία</a:t>
            </a:r>
            <a:endParaRPr lang="fi-FI" sz="2400" dirty="0"/>
          </a:p>
          <a:p>
            <a:pPr lvl="1">
              <a:buFont typeface="Wingdings" pitchFamily="2" charset="2"/>
              <a:buChar char="§"/>
            </a:pPr>
            <a:r>
              <a:rPr lang="el-GR" sz="2400" dirty="0">
                <a:hlinkClick r:id="rId11" action="ppaction://hlinksldjump"/>
              </a:rPr>
              <a:t>Θεραπευτική Σχέση. </a:t>
            </a:r>
            <a:endParaRPr lang="fi-FI" sz="2400" dirty="0"/>
          </a:p>
          <a:p>
            <a:pPr lvl="1">
              <a:buFont typeface="Wingdings" pitchFamily="2" charset="2"/>
              <a:buChar char="§"/>
            </a:pPr>
            <a:r>
              <a:rPr lang="el-GR" sz="2400" dirty="0" smtClean="0">
                <a:hlinkClick r:id="rId12" action="ppaction://hlinksldjump"/>
              </a:rPr>
              <a:t>Συμπεριφορές Εμπιστοσύνης.</a:t>
            </a:r>
            <a:r>
              <a:rPr lang="el-GR" sz="2400" dirty="0">
                <a:hlinkClick r:id="rId12" action="ppaction://hlinksldjump"/>
              </a:rPr>
              <a:t/>
            </a:r>
            <a:br>
              <a:rPr lang="el-GR" sz="2400" dirty="0">
                <a:hlinkClick r:id="rId12" action="ppaction://hlinksldjump"/>
              </a:rPr>
            </a:br>
            <a:endParaRPr lang="en-US" sz="24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144000" cy="940966"/>
          </a:xfrm>
        </p:spPr>
        <p:txBody>
          <a:bodyPr>
            <a:noAutofit/>
          </a:bodyPr>
          <a:lstStyle/>
          <a:p>
            <a:r>
              <a:rPr lang="el-GR" dirty="0"/>
              <a:t>Ψυχιατρική </a:t>
            </a:r>
            <a:r>
              <a:rPr lang="el-GR" dirty="0" smtClean="0"/>
              <a:t>                           νοσηλευτική φροντίδα</a:t>
            </a:r>
            <a:endParaRPr lang="en-US" sz="2800" b="0" dirty="0"/>
          </a:p>
        </p:txBody>
      </p:sp>
      <p:sp>
        <p:nvSpPr>
          <p:cNvPr id="9" name="Θέση περιεχομένου 8"/>
          <p:cNvSpPr>
            <a:spLocks noGrp="1"/>
          </p:cNvSpPr>
          <p:nvPr>
            <p:ph idx="1"/>
            <p:custDataLst>
              <p:tags r:id="rId3"/>
            </p:custDataLst>
          </p:nvPr>
        </p:nvSpPr>
        <p:spPr>
          <a:xfrm>
            <a:off x="503548" y="1772816"/>
            <a:ext cx="7920880" cy="2351139"/>
          </a:xfrm>
        </p:spPr>
        <p:txBody>
          <a:bodyPr>
            <a:noAutofit/>
          </a:bodyPr>
          <a:lstStyle/>
          <a:p>
            <a:pPr algn="ctr"/>
            <a:r>
              <a:rPr lang="el-GR" altLang="el-GR" sz="2400" i="1" kern="0" dirty="0">
                <a:solidFill>
                  <a:srgbClr val="000000"/>
                </a:solidFill>
                <a:ea typeface="+mj-ea"/>
                <a:cs typeface="Times New Roman" panose="02020603050405020304" pitchFamily="18" charset="0"/>
              </a:rPr>
              <a:t>Το 1873, η </a:t>
            </a:r>
            <a:r>
              <a:rPr lang="el-GR" altLang="el-GR" sz="2400" i="1" kern="0" dirty="0" err="1">
                <a:solidFill>
                  <a:srgbClr val="000000"/>
                </a:solidFill>
                <a:ea typeface="+mj-ea"/>
                <a:cs typeface="Times New Roman" panose="02020603050405020304" pitchFamily="18" charset="0"/>
              </a:rPr>
              <a:t>Linda</a:t>
            </a:r>
            <a:r>
              <a:rPr lang="el-GR" altLang="el-GR" sz="2400" i="1" kern="0" dirty="0">
                <a:solidFill>
                  <a:srgbClr val="000000"/>
                </a:solidFill>
                <a:ea typeface="+mj-ea"/>
                <a:cs typeface="Times New Roman" panose="02020603050405020304" pitchFamily="18" charset="0"/>
              </a:rPr>
              <a:t> </a:t>
            </a:r>
            <a:r>
              <a:rPr lang="el-GR" altLang="el-GR" sz="2400" i="1" kern="0" dirty="0" err="1">
                <a:solidFill>
                  <a:srgbClr val="000000"/>
                </a:solidFill>
                <a:ea typeface="+mj-ea"/>
                <a:cs typeface="Times New Roman" panose="02020603050405020304" pitchFamily="18" charset="0"/>
              </a:rPr>
              <a:t>Richards</a:t>
            </a:r>
            <a:r>
              <a:rPr lang="el-GR" altLang="el-GR" sz="2400" i="1" kern="0" dirty="0">
                <a:solidFill>
                  <a:srgbClr val="000000"/>
                </a:solidFill>
                <a:ea typeface="+mj-ea"/>
                <a:cs typeface="Times New Roman" panose="02020603050405020304" pitchFamily="18" charset="0"/>
              </a:rPr>
              <a:t> αποφοίτησε από το Νοσοκομείο Νέα Αγγλία για Γυναίκες και Παιδιά στη Βοστόνη. </a:t>
            </a:r>
          </a:p>
          <a:p>
            <a:pPr algn="ctr"/>
            <a:r>
              <a:rPr lang="el-GR" altLang="el-GR" sz="2400" i="1" kern="0" dirty="0">
                <a:solidFill>
                  <a:srgbClr val="000000"/>
                </a:solidFill>
                <a:ea typeface="+mj-ea"/>
                <a:cs typeface="Times New Roman" panose="02020603050405020304" pitchFamily="18" charset="0"/>
              </a:rPr>
              <a:t>Συνέχισε για να βελτιώσει την νοσοκομειακή φροντίδα στα ψυχιατρικά νοσοκομεία και οργάνωσε εκπαιδευτικά προγράμματα σε κρατικά ψυχιατρικά νοσοκομεία στο </a:t>
            </a:r>
            <a:r>
              <a:rPr lang="el-GR" altLang="el-GR" sz="2400" i="1" kern="0" dirty="0" err="1">
                <a:solidFill>
                  <a:srgbClr val="000000"/>
                </a:solidFill>
                <a:ea typeface="+mj-ea"/>
                <a:cs typeface="Times New Roman" panose="02020603050405020304" pitchFamily="18" charset="0"/>
              </a:rPr>
              <a:t>Illinois</a:t>
            </a:r>
            <a:r>
              <a:rPr lang="el-GR" altLang="el-GR" sz="2400" i="1" kern="0" dirty="0">
                <a:solidFill>
                  <a:srgbClr val="000000"/>
                </a:solidFill>
                <a:ea typeface="+mj-ea"/>
                <a:cs typeface="Times New Roman" panose="02020603050405020304" pitchFamily="18" charset="0"/>
              </a:rPr>
              <a:t>.</a:t>
            </a:r>
          </a:p>
          <a:p>
            <a:pPr algn="ctr"/>
            <a:r>
              <a:rPr lang="el-GR" altLang="el-GR" sz="2400" i="1" kern="0" dirty="0">
                <a:solidFill>
                  <a:srgbClr val="000000"/>
                </a:solidFill>
                <a:ea typeface="+mj-ea"/>
                <a:cs typeface="Times New Roman" panose="02020603050405020304" pitchFamily="18" charset="0"/>
              </a:rPr>
              <a:t> H </a:t>
            </a:r>
            <a:r>
              <a:rPr lang="el-GR" altLang="el-GR" sz="2400" i="1" kern="0" dirty="0" err="1">
                <a:solidFill>
                  <a:srgbClr val="000000"/>
                </a:solidFill>
                <a:ea typeface="+mj-ea"/>
                <a:cs typeface="Times New Roman" panose="02020603050405020304" pitchFamily="18" charset="0"/>
              </a:rPr>
              <a:t>Richards</a:t>
            </a:r>
            <a:r>
              <a:rPr lang="el-GR" altLang="el-GR" sz="2400" i="1" kern="0" dirty="0">
                <a:solidFill>
                  <a:srgbClr val="000000"/>
                </a:solidFill>
                <a:ea typeface="+mj-ea"/>
                <a:cs typeface="Times New Roman" panose="02020603050405020304" pitchFamily="18" charset="0"/>
              </a:rPr>
              <a:t> αποκαλείται η πρώτη Αμερικανή νοσηλεύτρια ψυχικής υγείας. </a:t>
            </a:r>
          </a:p>
          <a:p>
            <a:pPr algn="ctr"/>
            <a:r>
              <a:rPr lang="el-GR" altLang="el-GR" sz="2400" i="1" kern="0" dirty="0">
                <a:solidFill>
                  <a:srgbClr val="000000"/>
                </a:solidFill>
                <a:ea typeface="+mj-ea"/>
                <a:cs typeface="Times New Roman" panose="02020603050405020304" pitchFamily="18" charset="0"/>
              </a:rPr>
              <a:t>Πίστευε ότι ο ψυχικά άρρωστος πρέπει να φροντίζεται το ίδιο καλά με τον σωματικά </a:t>
            </a:r>
            <a:r>
              <a:rPr lang="el-GR" altLang="el-GR" sz="2400" i="1" kern="0" dirty="0" smtClean="0">
                <a:solidFill>
                  <a:srgbClr val="000000"/>
                </a:solidFill>
                <a:ea typeface="+mj-ea"/>
                <a:cs typeface="Times New Roman" panose="02020603050405020304" pitchFamily="18" charset="0"/>
              </a:rPr>
              <a:t>άρρωστο.</a:t>
            </a:r>
            <a:endParaRPr lang="el-GR" altLang="el-GR" sz="2400" i="1" kern="0" dirty="0">
              <a:solidFill>
                <a:srgbClr val="000000"/>
              </a:solidFill>
              <a:ea typeface="+mj-ea"/>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ΟΙ ΑΝΗΣΥΧΙΕΣ ΤΩΝ ΣΠΟΥΔΑΣΤΩΝ </a:t>
            </a: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pPr marL="0" indent="0">
              <a:buNone/>
            </a:pPr>
            <a:r>
              <a:rPr lang="el-GR" sz="3600" b="1" dirty="0"/>
              <a:t>Και αν πω κάτι λάθος; </a:t>
            </a:r>
          </a:p>
          <a:p>
            <a:endParaRPr lang="el-GR" sz="2800" dirty="0"/>
          </a:p>
          <a:p>
            <a:r>
              <a:rPr lang="el-GR" sz="2800" dirty="0"/>
              <a:t>Είναι πολύ σημαντικό να ακούμε προσεχτικά, να δείχνουμε πραγματικό ενδιαφέρον και να φροντίζουμε τον ασθενή. </a:t>
            </a:r>
          </a:p>
          <a:p>
            <a:endParaRPr lang="el-GR" sz="2800" dirty="0"/>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13420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 </a:t>
            </a:r>
            <a:r>
              <a:rPr lang="el-GR" dirty="0"/>
              <a:t>Και αν δεν μου μιλάει κανένας;</a:t>
            </a:r>
            <a:br>
              <a:rPr lang="el-GR" dirty="0"/>
            </a:br>
            <a:endParaRPr lang="en-US" sz="2800" b="0" dirty="0"/>
          </a:p>
        </p:txBody>
      </p:sp>
      <p:sp>
        <p:nvSpPr>
          <p:cNvPr id="9" name="Θέση περιεχομένου 8"/>
          <p:cNvSpPr>
            <a:spLocks noGrp="1"/>
          </p:cNvSpPr>
          <p:nvPr>
            <p:ph idx="1"/>
            <p:custDataLst>
              <p:tags r:id="rId3"/>
            </p:custDataLst>
          </p:nvPr>
        </p:nvSpPr>
        <p:spPr>
          <a:xfrm>
            <a:off x="457200" y="1556792"/>
            <a:ext cx="8147248" cy="2351139"/>
          </a:xfrm>
        </p:spPr>
        <p:txBody>
          <a:bodyPr>
            <a:noAutofit/>
          </a:bodyPr>
          <a:lstStyle/>
          <a:p>
            <a:r>
              <a:rPr lang="el-GR" altLang="el-GR" sz="2800" dirty="0">
                <a:solidFill>
                  <a:srgbClr val="000000"/>
                </a:solidFill>
                <a:cs typeface="Times New Roman" panose="02020603050405020304" pitchFamily="18" charset="0"/>
              </a:rPr>
              <a:t>Οι μαθητευόμενοι μερικές φορές φοβούνται ότι οι ασθενείς θα τους απορρίψουν ή θα αρνηθούν οποιαδήποτε σχέση μαζί τους. </a:t>
            </a:r>
          </a:p>
          <a:p>
            <a:r>
              <a:rPr lang="el-GR" altLang="el-GR" sz="2800" dirty="0">
                <a:solidFill>
                  <a:srgbClr val="000000"/>
                </a:solidFill>
                <a:cs typeface="Times New Roman" panose="02020603050405020304" pitchFamily="18" charset="0"/>
              </a:rPr>
              <a:t>Το να είμαστε διαθέσιμοι και πρόθυμοι να ακούσουμε  είναι συνήθως ότι χρειάζεται  για να αρχίσουμε μια σημαντική αλληλεπίδραση με κάποιον.</a:t>
            </a:r>
          </a:p>
          <a:p>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40797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492894"/>
            <a:ext cx="8229600" cy="940966"/>
          </a:xfrm>
        </p:spPr>
        <p:txBody>
          <a:bodyPr>
            <a:noAutofit/>
          </a:bodyPr>
          <a:lstStyle/>
          <a:p>
            <a:r>
              <a:rPr lang="el-GR" dirty="0" smtClean="0"/>
              <a:t> </a:t>
            </a:r>
            <a:r>
              <a:rPr lang="el-GR" dirty="0"/>
              <a:t>Γίνομαι αδιάκριτος όταν κάνω προσωπικές ερωτήσεις;</a:t>
            </a:r>
            <a:br>
              <a:rPr lang="el-GR" dirty="0"/>
            </a:br>
            <a:endParaRPr lang="en-US" sz="2800" b="0" dirty="0"/>
          </a:p>
        </p:txBody>
      </p:sp>
      <p:sp>
        <p:nvSpPr>
          <p:cNvPr id="9" name="Θέση περιεχομένου 8"/>
          <p:cNvSpPr>
            <a:spLocks noGrp="1"/>
          </p:cNvSpPr>
          <p:nvPr>
            <p:ph idx="1"/>
            <p:custDataLst>
              <p:tags r:id="rId3"/>
            </p:custDataLst>
          </p:nvPr>
        </p:nvSpPr>
        <p:spPr>
          <a:xfrm>
            <a:off x="457200" y="1916832"/>
            <a:ext cx="8147248" cy="2351139"/>
          </a:xfrm>
        </p:spPr>
        <p:txBody>
          <a:bodyPr>
            <a:noAutofit/>
          </a:bodyPr>
          <a:lstStyle/>
          <a:p>
            <a:r>
              <a:rPr lang="el-GR" altLang="el-GR" sz="2800" dirty="0">
                <a:solidFill>
                  <a:srgbClr val="000000"/>
                </a:solidFill>
                <a:cs typeface="Times New Roman" panose="02020603050405020304" pitchFamily="18" charset="0"/>
              </a:rPr>
              <a:t>Είναι σημαντικό να θυμόμαστε ότι οι ερωτήσεις που αφορούν προσωπικά θέματα δεν θα πρέπει να είναι το πρώτο πράγμα που αναφέρει ο μαθητευόμενος στον ασθενή. Αυτά τα θέματα συνήθως προκύπτουν αφού έχει εδραιωθεί η εμπιστοσύνη και η θεραπευτική σχέση. </a:t>
            </a:r>
            <a:endParaRPr lang="el-GR" altLang="el-GR" sz="2800" dirty="0">
              <a:solidFill>
                <a:srgbClr val="000000"/>
              </a:solidFill>
              <a:cs typeface="Times New Roman" panose="02020603050405020304" pitchFamily="18" charset="0"/>
            </a:endParaRPr>
          </a:p>
        </p:txBody>
      </p:sp>
      <p:sp>
        <p:nvSpPr>
          <p:cNvPr id="8" name="Θέση υποσέλιδου 3" descr="."/>
          <p:cNvSpPr txBox="1">
            <a:spLocks/>
          </p:cNvSpPr>
          <p:nvPr>
            <p:custDataLst>
              <p:tags r:id="rId4"/>
            </p:custDataLst>
          </p:nvPr>
        </p:nvSpPr>
        <p:spPr>
          <a:xfrm>
            <a:off x="323528" y="6165304"/>
            <a:ext cx="8280920"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Νοσηλευτική Ψυχικής Υγείας</a:t>
            </a:r>
          </a:p>
          <a:p>
            <a:pPr algn="ctr"/>
            <a:r>
              <a:rPr lang="el-GR" sz="1400" dirty="0"/>
              <a:t>Θέματα αυτογνωσίας και θεραπευτικής σχέσης </a:t>
            </a:r>
            <a:endParaRPr lang="el-GR"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2075991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2015 6:56:1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8,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7,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6796523-E052-4D01-8B25-8A2F06109FB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0</TotalTime>
  <Words>2060</Words>
  <Application>Microsoft Office PowerPoint</Application>
  <PresentationFormat>Προβολή στην οθόνη (4:3)</PresentationFormat>
  <Paragraphs>274</Paragraphs>
  <Slides>33</Slides>
  <Notes>33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Calibri</vt:lpstr>
      <vt:lpstr>Times New Roman</vt:lpstr>
      <vt:lpstr>Verdana</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Ψυχιατρική                            νοσηλευτική φροντίδα</vt:lpstr>
      <vt:lpstr>ΟΙ ΑΝΗΣΥΧΙΕΣ ΤΩΝ ΣΠΟΥΔΑΣΤΩΝ </vt:lpstr>
      <vt:lpstr> Και αν δεν μου μιλάει κανένας; </vt:lpstr>
      <vt:lpstr> Γίνομαι αδιάκριτος όταν κάνω προσωπικές ερωτήσεις; </vt:lpstr>
      <vt:lpstr> Πώς θα χειριστώ μια παράξενη και μη αρμόζουσα συμπεριφορά; (1) </vt:lpstr>
      <vt:lpstr> Πώς θα χειριστώ μια παράξενη και μη αρμόζουσα συμπεριφορά; (2) </vt:lpstr>
      <vt:lpstr>Τι θα κάνω αν ένας ασθενής μου ζητήσει ραντεβού ή δείξει σεξουαλική επιθετικότητα ή ανάρμοστη συμπεριφορά ; (1)</vt:lpstr>
      <vt:lpstr>Τι θα κάνω αν ένας ασθενής μου ζητήσει ραντεβού ή δείξει σεξουαλική επιθετικότητα ή ανάρμοστη συμπεριφορά ; (2)</vt:lpstr>
      <vt:lpstr> Και αν συναντήσω κάποιον που ξέρω να κάνει θεραπεία στην μονάδα; </vt:lpstr>
      <vt:lpstr>ΘΕΜΑΤΑ ΑΥΤΟΓΝΩΣΙΑΣ</vt:lpstr>
      <vt:lpstr>Θέματα Στοχασμού όταν δουλεύετε την Αυτογνωσία.</vt:lpstr>
      <vt:lpstr>Μιλήστε με κάποιον που εμπιστεύεστε για τα τις εμπειρίες και τα συναισθήματά σας. </vt:lpstr>
      <vt:lpstr>Ζητήστε επίσημη                       κλινική εποπτεία</vt:lpstr>
      <vt:lpstr>Αναζητήστε εναλλακτικές απόψεις </vt:lpstr>
      <vt:lpstr>Θεραπευτική Σχέση</vt:lpstr>
      <vt:lpstr>Παράγοντες που μπορεί να ενδυναμώσουν τη σχέση νοσηλευτή ασθενούς είναι:</vt:lpstr>
      <vt:lpstr>Μερικές συμπεριφορές που μπορεί να εκδηλώσει ο νοσηλευτής για να βοηθήσει τον ασθενή να τον εμπιστευτεί, περιλαμβάνουν:</vt:lpstr>
      <vt:lpstr>Έλλειψη Εμπιστοσύνης</vt:lpstr>
      <vt:lpstr> ΣΥΜΠΕΡΙΦΟΡΕΣ ΕΜΠΙΣΤΟΣΥΝΗΣ </vt:lpstr>
      <vt:lpstr>Πραγματικό Ενδιαφέρον</vt:lpstr>
      <vt:lpstr>Ενσυναίσθηση (α)</vt:lpstr>
      <vt:lpstr>Ενσυναίσθηση (β)</vt:lpstr>
      <vt:lpstr>Θεραπευτικές επικοινωνιακές τεχνικές</vt:lpstr>
      <vt:lpstr>Αποδοχή</vt:lpstr>
      <vt:lpstr>Θετική αντιμετώπιση</vt:lpstr>
      <vt:lpstr>Αυτογνωσία και θεραπευτική                       χρήση του εαυτού</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2015-04-06T14:13:21Z</dcterms:created>
  <dcterms:modified xsi:type="dcterms:W3CDTF">2015-09-02T13:32:57Z</dcterms:modified>
</cp:coreProperties>
</file>