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57" r:id="rId3"/>
    <p:sldId id="258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25" r:id="rId22"/>
  </p:sldIdLst>
  <p:sldSz cx="9144000" cy="6858000" type="screen4x3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>
      <p:cViewPr>
        <p:scale>
          <a:sx n="80" d="100"/>
          <a:sy n="80" d="100"/>
        </p:scale>
        <p:origin x="-391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974-A4D3-4386-9B28-E238D6122B3B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44AB-14E7-4BA4-AA57-16F5F94F0E99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40D-1395-499A-955C-FFF014101766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FC59-EE3B-4FDB-A28C-D11B91545C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3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86EBF-CB91-4612-B45B-977A48B354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13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9EC0-0BB9-4230-B1FE-11A4A4F6A4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27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EA1-E7A3-4BBB-B8E2-2983E235ABAE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0783-A3A2-481A-BEDF-252B2FC0A574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AA7-863B-4B0F-887B-095D92A18AA0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4AC3-BD7F-4632-B540-42AF09E2A914}" type="datetime1">
              <a:rPr lang="el-GR" smtClean="0"/>
              <a:t>16/3/2016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0973-578F-413A-993F-19F1A107374D}" type="datetime1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3D1-52A0-4361-A273-911C935310A0}" type="datetime1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E624-292B-44F6-BB0F-B2503EC8A7C9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ADF1-F392-49BA-BD63-DA3306198ED7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5726-A0E9-425D-BE55-CC000B26024D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err="1" smtClean="0">
                <a:solidFill>
                  <a:prstClr val="black"/>
                </a:solidFill>
              </a:rPr>
              <a:t>Μετασυλλεκτικοί</a:t>
            </a:r>
            <a:r>
              <a:rPr lang="el-GR" sz="4100" b="1" dirty="0" smtClean="0">
                <a:solidFill>
                  <a:prstClr val="black"/>
                </a:solidFill>
              </a:rPr>
              <a:t> Χειρισμοί Γεωργικών Προϊόντων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3092946"/>
          </a:xfrm>
        </p:spPr>
        <p:txBody>
          <a:bodyPr>
            <a:norm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9 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Ψυχρομετρικά όργανα</a:t>
            </a:r>
            <a:r>
              <a:rPr lang="en-US" sz="3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Παπαιωάννου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Χρυσούλα,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Αναπληρώτρια Καθηγήτρια.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Τμήμα Τεχνολόγων Γεωπόνων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17513"/>
            <a:ext cx="8229600" cy="779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3200" b="1" smtClean="0">
                <a:solidFill>
                  <a:schemeClr val="hlink"/>
                </a:solidFill>
              </a:rPr>
              <a:t>ΠΕΡΙΓΡΑΦΗ ΚΑΙ ΟΔΗΓΙΕΣ ΧΡΗΣΕΩΣ ΨΥΧΡΟΜΕΤΡΟΥ </a:t>
            </a:r>
            <a:r>
              <a:rPr lang="en-US" altLang="el-GR" sz="3200" b="1" smtClean="0">
                <a:solidFill>
                  <a:schemeClr val="hlink"/>
                </a:solidFill>
              </a:rPr>
              <a:t>THERM 2286-2</a:t>
            </a:r>
            <a:endParaRPr lang="el-GR" altLang="el-GR" sz="3200" b="1" smtClean="0">
              <a:solidFill>
                <a:schemeClr val="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5111750"/>
          </a:xfr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l-GR" altLang="el-GR" sz="1800" b="1" smtClean="0"/>
              <a:t>Ο ψυχρομετρικός αισθητήρας φέρει:</a:t>
            </a:r>
          </a:p>
          <a:p>
            <a:pPr eaLnBrk="1" hangingPunct="1">
              <a:lnSpc>
                <a:spcPct val="140000"/>
              </a:lnSpc>
              <a:buClr>
                <a:schemeClr val="tx2"/>
              </a:buClr>
            </a:pPr>
            <a:r>
              <a:rPr lang="el-GR" altLang="el-GR" sz="1800" b="1" smtClean="0"/>
              <a:t>Βιδωτή αποθήκη νερού με πώμα με ακίδα. </a:t>
            </a:r>
          </a:p>
          <a:p>
            <a:pPr eaLnBrk="1" hangingPunct="1">
              <a:lnSpc>
                <a:spcPct val="140000"/>
              </a:lnSpc>
            </a:pPr>
            <a:endParaRPr lang="el-GR" altLang="el-GR" sz="1000" b="1" smtClean="0"/>
          </a:p>
          <a:p>
            <a:pPr eaLnBrk="1" hangingPunct="1">
              <a:lnSpc>
                <a:spcPct val="140000"/>
              </a:lnSpc>
              <a:buClr>
                <a:schemeClr val="tx2"/>
              </a:buClr>
            </a:pPr>
            <a:r>
              <a:rPr lang="el-GR" altLang="el-GR" sz="1800" b="1" smtClean="0"/>
              <a:t>Αισθητήρα θερμοκρασίας Ξηρού Βολβού. </a:t>
            </a:r>
          </a:p>
          <a:p>
            <a:pPr eaLnBrk="1" hangingPunct="1">
              <a:lnSpc>
                <a:spcPct val="140000"/>
              </a:lnSpc>
            </a:pPr>
            <a:endParaRPr lang="el-GR" altLang="el-GR" sz="1000" b="1" smtClean="0"/>
          </a:p>
          <a:p>
            <a:pPr eaLnBrk="1" hangingPunct="1">
              <a:lnSpc>
                <a:spcPct val="140000"/>
              </a:lnSpc>
              <a:buClr>
                <a:schemeClr val="tx2"/>
              </a:buClr>
            </a:pPr>
            <a:r>
              <a:rPr lang="el-GR" altLang="el-GR" sz="1800" b="1" smtClean="0"/>
              <a:t>Αισθητήριο θερμοκρασίας Υγρού Βολβού με βαμβακερό κάλυμμα.</a:t>
            </a:r>
          </a:p>
          <a:p>
            <a:pPr eaLnBrk="1" hangingPunct="1">
              <a:lnSpc>
                <a:spcPct val="140000"/>
              </a:lnSpc>
            </a:pPr>
            <a:endParaRPr lang="el-GR" altLang="el-GR" sz="1000" b="1" smtClean="0"/>
          </a:p>
          <a:p>
            <a:pPr eaLnBrk="1" hangingPunct="1">
              <a:lnSpc>
                <a:spcPct val="140000"/>
              </a:lnSpc>
              <a:buClr>
                <a:schemeClr val="tx2"/>
              </a:buClr>
            </a:pPr>
            <a:r>
              <a:rPr lang="el-GR" altLang="el-GR" sz="1800" b="1" smtClean="0"/>
              <a:t>Ανεμιστήρα ο οποίος αποτελείται από ένα ηλεκτροκινητήρα συνεχούς ρεύματος ο οποίος φέρει πτερύγια στον άξονά του, και </a:t>
            </a:r>
          </a:p>
          <a:p>
            <a:pPr eaLnBrk="1" hangingPunct="1">
              <a:lnSpc>
                <a:spcPct val="140000"/>
              </a:lnSpc>
            </a:pPr>
            <a:endParaRPr lang="el-GR" altLang="el-GR" sz="1000" b="1" smtClean="0"/>
          </a:p>
          <a:p>
            <a:pPr eaLnBrk="1" hangingPunct="1">
              <a:lnSpc>
                <a:spcPct val="140000"/>
              </a:lnSpc>
              <a:buClr>
                <a:schemeClr val="tx2"/>
              </a:buClr>
            </a:pPr>
            <a:r>
              <a:rPr lang="el-GR" altLang="el-GR" sz="1800" b="1" smtClean="0"/>
              <a:t>Ασπίδα προστασίας των αισθητήρων για την αποφυγή της θέρμανσής τους από την ηλιακή ακτινοβολία.</a:t>
            </a:r>
          </a:p>
        </p:txBody>
      </p:sp>
    </p:spTree>
    <p:extLst>
      <p:ext uri="{BB962C8B-B14F-4D97-AF65-F5344CB8AC3E}">
        <p14:creationId xmlns:p14="http://schemas.microsoft.com/office/powerpoint/2010/main" val="28064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el-GR" altLang="el-GR" sz="2900" b="1" smtClean="0"/>
              <a:t>ΣΤΟΙΧΕΙΑ ΨΥΧΡΟΜΕΤΡΟΥ </a:t>
            </a:r>
            <a:r>
              <a:rPr lang="en-US" altLang="el-GR" sz="2900" b="1" smtClean="0"/>
              <a:t>THERM 2286-2</a:t>
            </a:r>
            <a:endParaRPr lang="el-GR" altLang="el-GR" sz="2900" b="1" smtClean="0"/>
          </a:p>
        </p:txBody>
      </p:sp>
      <p:graphicFrame>
        <p:nvGraphicFramePr>
          <p:cNvPr id="10293" name="Group 53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7723187" cy="4176714"/>
        </p:xfrm>
        <a:graphic>
          <a:graphicData uri="http://schemas.openxmlformats.org/drawingml/2006/table">
            <a:tbl>
              <a:tblPr/>
              <a:tblGrid>
                <a:gridCol w="2057400"/>
                <a:gridCol w="1862137"/>
                <a:gridCol w="1943100"/>
                <a:gridCol w="18605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Παράμετρος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Εύρος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Διακριτικότητα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Ακρίβεια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Θερμοκρασία ξηρού βολβού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-30 -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 °C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0,01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0,05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Θερμοκρασία υγρού βολβού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-30 -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 °C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0,01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0,05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Σχετική υγρασία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1 - + 100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0,01 %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1 %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Θερμοκρασία σημείου δρόσου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-25 - +100 °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Απόλυτη υγρασία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0 - +500 g/kg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0,1 g/kg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0,5 g/kg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6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8086725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200" b="1" smtClean="0">
                <a:solidFill>
                  <a:schemeClr val="bg2"/>
                </a:solidFill>
              </a:rPr>
              <a:t>HANNA INSTRUMENTS </a:t>
            </a:r>
            <a:br>
              <a:rPr lang="en-US" altLang="el-GR" sz="3200" b="1" smtClean="0">
                <a:solidFill>
                  <a:schemeClr val="bg2"/>
                </a:solidFill>
              </a:rPr>
            </a:br>
            <a:r>
              <a:rPr lang="en-US" altLang="el-GR" sz="3200" b="1" smtClean="0">
                <a:solidFill>
                  <a:schemeClr val="bg2"/>
                </a:solidFill>
              </a:rPr>
              <a:t>THERMO-HYGROMETER HI 8564</a:t>
            </a:r>
            <a:endParaRPr lang="el-GR" altLang="el-GR" sz="3200" b="1" smtClean="0">
              <a:solidFill>
                <a:schemeClr val="bg2"/>
              </a:solidFill>
            </a:endParaRPr>
          </a:p>
        </p:txBody>
      </p:sp>
      <p:pic>
        <p:nvPicPr>
          <p:cNvPr id="13315" name="Picture 9" descr="DSC005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500438"/>
            <a:ext cx="2058988" cy="2744787"/>
          </a:xfr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611188" y="1628775"/>
            <a:ext cx="7561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rgbClr val="0000FF"/>
              </a:solidFill>
            </a:endParaRPr>
          </a:p>
        </p:txBody>
      </p:sp>
      <p:pic>
        <p:nvPicPr>
          <p:cNvPr id="13317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492375"/>
            <a:ext cx="3122613" cy="3925888"/>
          </a:xfr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7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3962400" cy="5300662"/>
          </a:xfrm>
          <a:noFill/>
        </p:spPr>
      </p:pic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4284663" y="2492375"/>
            <a:ext cx="4572000" cy="3140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u="sng">
                <a:solidFill>
                  <a:srgbClr val="0000FF"/>
                </a:solidFill>
              </a:rPr>
              <a:t>Χρόνος απόκρισης:</a:t>
            </a:r>
            <a:r>
              <a:rPr lang="el-GR" altLang="el-GR" sz="200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l-GR" altLang="el-GR" sz="2000">
                <a:solidFill>
                  <a:srgbClr val="0000FF"/>
                </a:solidFill>
              </a:rPr>
              <a:t> 30 </a:t>
            </a:r>
            <a:r>
              <a:rPr lang="en-US" altLang="el-GR" sz="2000">
                <a:solidFill>
                  <a:srgbClr val="0000FF"/>
                </a:solidFill>
              </a:rPr>
              <a:t>sec</a:t>
            </a:r>
            <a:r>
              <a:rPr lang="el-GR" altLang="el-GR" sz="2000">
                <a:solidFill>
                  <a:srgbClr val="0000FF"/>
                </a:solidFill>
              </a:rPr>
              <a:t> για 95% ακρίβεια στις μετρήσεις</a:t>
            </a:r>
            <a:r>
              <a:rPr lang="en-US" altLang="el-GR" sz="2000">
                <a:solidFill>
                  <a:srgbClr val="0000FF"/>
                </a:solidFill>
              </a:rPr>
              <a:t> </a:t>
            </a:r>
            <a:r>
              <a:rPr lang="el-GR" altLang="el-GR" sz="2000">
                <a:solidFill>
                  <a:srgbClr val="0000FF"/>
                </a:solidFill>
              </a:rPr>
              <a:t>της Σχετικής Υγρασίας </a:t>
            </a:r>
            <a:r>
              <a:rPr lang="en-US" altLang="el-GR" sz="2000">
                <a:solidFill>
                  <a:srgbClr val="0000FF"/>
                </a:solidFill>
              </a:rPr>
              <a:t>(RH%) </a:t>
            </a:r>
            <a:r>
              <a:rPr lang="el-GR" altLang="el-GR" sz="2000">
                <a:solidFill>
                  <a:srgbClr val="0000FF"/>
                </a:solidFill>
              </a:rPr>
              <a:t>και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l-GR" sz="2000">
                <a:solidFill>
                  <a:srgbClr val="0000FF"/>
                </a:solidFill>
              </a:rPr>
              <a:t>15</a:t>
            </a:r>
            <a:r>
              <a:rPr lang="el-GR" altLang="el-GR" sz="2000">
                <a:solidFill>
                  <a:srgbClr val="0000FF"/>
                </a:solidFill>
              </a:rPr>
              <a:t> </a:t>
            </a:r>
            <a:r>
              <a:rPr lang="en-US" altLang="el-GR" sz="2000">
                <a:solidFill>
                  <a:srgbClr val="0000FF"/>
                </a:solidFill>
              </a:rPr>
              <a:t>sec</a:t>
            </a:r>
            <a:r>
              <a:rPr lang="el-GR" altLang="el-GR" sz="2000">
                <a:solidFill>
                  <a:srgbClr val="0000FF"/>
                </a:solidFill>
              </a:rPr>
              <a:t> για 95% ακρίβεια στις μετρήσεις θερμοκρασίας.</a:t>
            </a:r>
            <a:r>
              <a:rPr lang="en-US" altLang="el-GR" sz="2000">
                <a:solidFill>
                  <a:srgbClr val="0000FF"/>
                </a:solidFill>
              </a:rPr>
              <a:t> </a:t>
            </a:r>
            <a:endParaRPr lang="el-GR" altLang="el-GR" sz="20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solidFill>
                  <a:srgbClr val="0000FF"/>
                </a:solidFill>
              </a:rPr>
              <a:t>Διαθέτει καλώδιο μεγάλου μήκους για ευκολία στις μετρήσεις.</a:t>
            </a:r>
            <a:r>
              <a:rPr lang="el-GR" altLang="el-GR" sz="2000"/>
              <a:t> </a:t>
            </a:r>
          </a:p>
        </p:txBody>
      </p:sp>
      <p:sp>
        <p:nvSpPr>
          <p:cNvPr id="14340" name="Rectangle 1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  <a:noFill/>
        </p:spPr>
        <p:txBody>
          <a:bodyPr/>
          <a:lstStyle/>
          <a:p>
            <a:pPr eaLnBrk="1" hangingPunct="1"/>
            <a:r>
              <a:rPr lang="en-US" altLang="el-GR" sz="3200" b="1" smtClean="0"/>
              <a:t>HANNA INSTRUMENTS </a:t>
            </a:r>
            <a:br>
              <a:rPr lang="en-US" altLang="el-GR" sz="3200" b="1" smtClean="0"/>
            </a:br>
            <a:r>
              <a:rPr lang="en-US" altLang="el-GR" sz="3200" b="1" smtClean="0"/>
              <a:t>THERMO-HYGROMETER HI 8564</a:t>
            </a:r>
            <a:endParaRPr lang="el-GR" altLang="el-GR" sz="3200" b="1" smtClean="0"/>
          </a:p>
        </p:txBody>
      </p:sp>
    </p:spTree>
    <p:extLst>
      <p:ext uri="{BB962C8B-B14F-4D97-AF65-F5344CB8AC3E}">
        <p14:creationId xmlns:p14="http://schemas.microsoft.com/office/powerpoint/2010/main" val="12971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725488"/>
          </a:xfrm>
        </p:spPr>
        <p:txBody>
          <a:bodyPr/>
          <a:lstStyle/>
          <a:p>
            <a:pPr eaLnBrk="1" hangingPunct="1"/>
            <a:r>
              <a:rPr lang="en-US" altLang="el-GR" sz="3200" b="1" smtClean="0">
                <a:solidFill>
                  <a:schemeClr val="bg2"/>
                </a:solidFill>
              </a:rPr>
              <a:t>ALNOR Thermo – Anemometer GGA – 65P</a:t>
            </a:r>
            <a:endParaRPr lang="el-GR" altLang="el-GR" sz="3200" b="1" smtClean="0">
              <a:solidFill>
                <a:schemeClr val="bg2"/>
              </a:solidFill>
            </a:endParaRPr>
          </a:p>
        </p:txBody>
      </p:sp>
      <p:pic>
        <p:nvPicPr>
          <p:cNvPr id="15363" name="Picture 7" descr="DSC005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349500"/>
            <a:ext cx="2374900" cy="3167063"/>
          </a:xfrm>
          <a:noFill/>
          <a:ln w="2857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5364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663" y="1600200"/>
            <a:ext cx="3352800" cy="4530725"/>
          </a:xfrm>
          <a:noFill/>
          <a:ln w="28575">
            <a:solidFill>
              <a:srgbClr val="99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6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488238" cy="4133850"/>
          </a:xfrm>
          <a:solidFill>
            <a:schemeClr val="tx2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000" b="1" i="1" smtClean="0">
                <a:solidFill>
                  <a:schemeClr val="bg1"/>
                </a:solidFill>
              </a:rPr>
              <a:t>Thermo-Anemometers (Hot-Wires)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000" u="sng" smtClean="0">
                <a:solidFill>
                  <a:schemeClr val="bg1"/>
                </a:solidFill>
              </a:rPr>
              <a:t>Ο αισθητήρας Αισθητήρας:</a:t>
            </a:r>
            <a:r>
              <a:rPr lang="el-GR" altLang="el-GR" sz="2000" smtClean="0">
                <a:solidFill>
                  <a:schemeClr val="bg1"/>
                </a:solidFill>
              </a:rPr>
              <a:t> διαθέτει ηλεκτρική αντίσταση η οποία αυξάνεται με την αύξηση της θερμοκρασίας.  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20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000" u="sng" smtClean="0">
                <a:solidFill>
                  <a:schemeClr val="bg1"/>
                </a:solidFill>
              </a:rPr>
              <a:t>Εύρος ταχύτητας ανέμων:</a:t>
            </a:r>
            <a:r>
              <a:rPr lang="el-GR" altLang="el-GR" sz="2000" smtClean="0">
                <a:solidFill>
                  <a:schemeClr val="bg1"/>
                </a:solidFill>
              </a:rPr>
              <a:t> 0,05 έως 51 m/s.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20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000" u="sng" smtClean="0">
                <a:solidFill>
                  <a:schemeClr val="bg1"/>
                </a:solidFill>
              </a:rPr>
              <a:t>Μικρή διάμετρος κεφαλής (τηλεσκοπικό σύστημα):</a:t>
            </a:r>
            <a:r>
              <a:rPr lang="el-GR" altLang="el-GR" sz="2000" smtClean="0">
                <a:solidFill>
                  <a:schemeClr val="bg1"/>
                </a:solidFill>
              </a:rPr>
              <a:t> Μέτρηση ταχύτητας ανέμου ακόμα και σε στενούς αγωγούς.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20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000" u="sng" smtClean="0">
                <a:solidFill>
                  <a:schemeClr val="bg1"/>
                </a:solidFill>
              </a:rPr>
              <a:t>Μέγιστη θερμοκρασία:</a:t>
            </a:r>
            <a:r>
              <a:rPr lang="el-GR" altLang="el-GR" sz="2000" smtClean="0">
                <a:solidFill>
                  <a:schemeClr val="bg1"/>
                </a:solidFill>
              </a:rPr>
              <a:t> 82 έως 93°C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l-GR" sz="4000" b="1" smtClean="0"/>
              <a:t>ALNOR Thermo – Anemometer GGA – 65P</a:t>
            </a:r>
            <a:endParaRPr lang="el-GR" altLang="el-GR" sz="4000" b="1" smtClean="0"/>
          </a:p>
        </p:txBody>
      </p:sp>
    </p:spTree>
    <p:extLst>
      <p:ext uri="{BB962C8B-B14F-4D97-AF65-F5344CB8AC3E}">
        <p14:creationId xmlns:p14="http://schemas.microsoft.com/office/powerpoint/2010/main" val="131863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900" b="1" smtClean="0"/>
              <a:t>ΕΞΑΣΚΗΣΗ ΜΕ ΤΑ ΟΡΓΑΝΑ ΜΕΤΡΗΣΗΣ ΤΟΥ ΕΡΓΑΣΤΗΡΙΟΥ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18488" cy="1512888"/>
          </a:xfr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2000" smtClean="0"/>
              <a:t>Με το ανωτέρω όργανα μέτρησης να μετρηθούν οι ψυχρομετρικές παράμετροι του αέρα </a:t>
            </a:r>
            <a:r>
              <a:rPr lang="el-GR" altLang="el-GR" sz="2000" smtClean="0">
                <a:solidFill>
                  <a:schemeClr val="hlink"/>
                </a:solidFill>
              </a:rPr>
              <a:t>α)</a:t>
            </a:r>
            <a:r>
              <a:rPr lang="el-GR" altLang="el-GR" sz="2000" smtClean="0"/>
              <a:t> του εργαστηρίου και </a:t>
            </a:r>
            <a:r>
              <a:rPr lang="el-GR" altLang="el-GR" sz="2000" smtClean="0">
                <a:solidFill>
                  <a:schemeClr val="hlink"/>
                </a:solidFill>
              </a:rPr>
              <a:t>β)</a:t>
            </a:r>
            <a:r>
              <a:rPr lang="el-GR" altLang="el-GR" sz="2000" smtClean="0"/>
              <a:t> του αέρα του εξωτερικού χώρου, στο ύψος του εδάφους και σε απόσταση 2 </a:t>
            </a:r>
            <a:r>
              <a:rPr lang="en-US" altLang="el-GR" sz="2000" smtClean="0"/>
              <a:t>m</a:t>
            </a:r>
            <a:r>
              <a:rPr lang="el-GR" altLang="el-GR" sz="2000" smtClean="0"/>
              <a:t> από το έδαφος</a:t>
            </a:r>
          </a:p>
          <a:p>
            <a:pPr eaLnBrk="1" hangingPunct="1"/>
            <a:endParaRPr lang="el-GR" altLang="el-GR" sz="2000" smtClean="0"/>
          </a:p>
          <a:p>
            <a:pPr eaLnBrk="1" hangingPunct="1">
              <a:buFont typeface="Wingdings" pitchFamily="2" charset="2"/>
              <a:buNone/>
            </a:pPr>
            <a:endParaRPr lang="el-GR" altLang="el-GR" sz="20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16013" y="3644900"/>
            <a:ext cx="6840537" cy="13573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r>
              <a:rPr lang="el-GR" altLang="el-GR" sz="1800"/>
              <a:t> Στη συνέχεια με τη βοήθεια του ψυχρομετρικού χάρτη να βρεθούν οι συνθήκες αυτές και να σχολιαστούν οι διάφορες μεταβολές.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  <p:extLst>
      <p:ext uri="{BB962C8B-B14F-4D97-AF65-F5344CB8AC3E}">
        <p14:creationId xmlns:p14="http://schemas.microsoft.com/office/powerpoint/2010/main" val="18250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sychro_carrier_si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9648826" cy="6908800"/>
          </a:xfrm>
        </p:spPr>
      </p:pic>
    </p:spTree>
    <p:extLst>
      <p:ext uri="{BB962C8B-B14F-4D97-AF65-F5344CB8AC3E}">
        <p14:creationId xmlns:p14="http://schemas.microsoft.com/office/powerpoint/2010/main" val="2543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000" smtClean="0"/>
              <a:t>ΜΟΝΑΔΕΣ ΜΕΤΡΗΣΗΣ</a:t>
            </a:r>
            <a:r>
              <a:rPr lang="el-GR" altLang="el-GR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1800" smtClean="0"/>
              <a:t>Μετατροπές μονάδων</a:t>
            </a:r>
            <a:r>
              <a:rPr lang="en-US" altLang="el-GR" sz="1800" smtClean="0"/>
              <a:t> </a:t>
            </a:r>
            <a:r>
              <a:rPr lang="el-GR" altLang="el-GR" sz="1800" smtClean="0"/>
              <a:t>μήκους: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 smtClean="0"/>
              <a:t>1 </a:t>
            </a:r>
            <a:r>
              <a:rPr lang="en-US" altLang="el-GR" sz="1800" smtClean="0"/>
              <a:t>inch = 2,54 cm = 0,08 feet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800" smtClean="0"/>
              <a:t>1cm = 0,03 feet = 0,39 inch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800" smtClean="0"/>
              <a:t>1 feet = 30,48 cm = 12 inch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180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1800" smtClean="0"/>
              <a:t>Μετατροπές μονάδων θερμοκρασίας:</a:t>
            </a:r>
            <a:endParaRPr lang="en-US" altLang="el-GR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800" smtClean="0"/>
              <a:t>0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C = 32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F = 273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800" smtClean="0"/>
              <a:t>1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C = 33,8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F = 274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K</a:t>
            </a:r>
            <a:endParaRPr lang="el-GR" altLang="el-GR" sz="1800" smtClean="0"/>
          </a:p>
        </p:txBody>
      </p:sp>
    </p:spTree>
    <p:extLst>
      <p:ext uri="{BB962C8B-B14F-4D97-AF65-F5344CB8AC3E}">
        <p14:creationId xmlns:p14="http://schemas.microsoft.com/office/powerpoint/2010/main" val="28009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7" name="Εικόνα 2" descr="Λογότυπο Επιχειρησιακού Προγράμματος Εκπαίδευση και Δια βίου Μάθηση. ">
            <a:hlinkClick r:id="rId3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1" descr="Λογότυπο για Άδειες χρήσης Creative Commons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859713" cy="4781550"/>
          </a:xfrm>
          <a:solidFill>
            <a:schemeClr val="tx2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endParaRPr lang="el-GR" altLang="el-GR" sz="1600" b="1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l-GR" altLang="el-GR" sz="2000" b="1" u="sng" smtClean="0">
                <a:solidFill>
                  <a:srgbClr val="FF99FF"/>
                </a:solidFill>
              </a:rPr>
              <a:t>Όργανα μέτρησης: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smtClean="0">
                <a:solidFill>
                  <a:schemeClr val="bg2"/>
                </a:solidFill>
              </a:rPr>
              <a:t>    1) μικρό κόστος, 2) εύχρηστα, 3) αξιόπιστα (μεγάλη ακρίβεια), 4) μεγάλη ευαισθησία, 5) σταθερότητα και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smtClean="0">
                <a:solidFill>
                  <a:schemeClr val="bg2"/>
                </a:solidFill>
              </a:rPr>
              <a:t>    6) γρήγορη απόκριση στις μεταβολές των διαφόρων παραγόντων.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000" smtClean="0">
              <a:solidFill>
                <a:schemeClr val="bg2"/>
              </a:solidFill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l-GR" altLang="el-GR" sz="2000" b="1" smtClean="0">
                <a:solidFill>
                  <a:schemeClr val="bg2"/>
                </a:solidFill>
              </a:rPr>
              <a:t>Όργανα μέτρησης θερμοκρασίας:</a:t>
            </a:r>
            <a:r>
              <a:rPr lang="el-GR" altLang="el-GR" sz="2000" smtClean="0">
                <a:solidFill>
                  <a:schemeClr val="bg2"/>
                </a:solidFill>
              </a:rPr>
              <a:t> Υδραργυρικό θερμόμετρο, Θερμοζεύγος, </a:t>
            </a:r>
            <a:r>
              <a:rPr lang="en-US" altLang="el-GR" sz="2000" smtClean="0">
                <a:solidFill>
                  <a:schemeClr val="bg2"/>
                </a:solidFill>
              </a:rPr>
              <a:t>Thermistor</a:t>
            </a:r>
            <a:r>
              <a:rPr lang="el-GR" altLang="el-GR" sz="2000" smtClean="0">
                <a:solidFill>
                  <a:schemeClr val="bg2"/>
                </a:solidFill>
              </a:rPr>
              <a:t>, Θερμόμετρα αντίστασης (RTDs) (πλατίνα).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altLang="el-GR" sz="2000" smtClean="0">
              <a:solidFill>
                <a:schemeClr val="bg2"/>
              </a:solidFill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l-GR" altLang="el-GR" sz="2000" b="1" smtClean="0">
                <a:solidFill>
                  <a:schemeClr val="bg2"/>
                </a:solidFill>
              </a:rPr>
              <a:t>Όργανα μέτρησης υγρασίας:</a:t>
            </a:r>
            <a:r>
              <a:rPr lang="el-GR" altLang="el-GR" sz="2000" smtClean="0">
                <a:solidFill>
                  <a:schemeClr val="bg2"/>
                </a:solidFill>
              </a:rPr>
              <a:t> Ψυχρόμετρο, Υγρασιόμετρο.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l-GR" altLang="el-GR" sz="2000" smtClean="0">
              <a:solidFill>
                <a:schemeClr val="bg2"/>
              </a:solidFill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l-GR" altLang="el-GR" sz="2000" b="1" smtClean="0">
                <a:solidFill>
                  <a:schemeClr val="bg2"/>
                </a:solidFill>
              </a:rPr>
              <a:t>Θερμοστάτες, Υγροστάτες. 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000" b="1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83450" cy="1139825"/>
          </a:xfrm>
          <a:noFill/>
        </p:spPr>
        <p:txBody>
          <a:bodyPr anchor="ctr"/>
          <a:lstStyle/>
          <a:p>
            <a:pPr eaLnBrk="1" hangingPunct="1"/>
            <a:r>
              <a:rPr lang="el-GR" altLang="el-GR" sz="2900" b="1" smtClean="0"/>
              <a:t>ΟΡΓΑΝΑ ΚΑΙ ΑΙΣΘΗΤΗΡΕΣ ΜΕΤΡΗΣΗΣ ΤΩΝ ΨΥΧΡΟΜΕΤΡΙΚΩΝ ΠΑΡΑΜΕΤΡΩΝ ΤΟΥ ΑΕΡΑ</a:t>
            </a:r>
          </a:p>
        </p:txBody>
      </p:sp>
    </p:spTree>
    <p:extLst>
      <p:ext uri="{BB962C8B-B14F-4D97-AF65-F5344CB8AC3E}">
        <p14:creationId xmlns:p14="http://schemas.microsoft.com/office/powerpoint/2010/main" val="10325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900" b="1" smtClean="0"/>
              <a:t>ΟΡΓΑΝΑ ΚΑΙ ΑΙΣΘΗΤΗΡΕΣ ΜΕΤΡΗΣΗΣ ΤΩΝ ΨΥΧΡΟΜΕΤΡΙΚΩΝ ΠΑΡΑΜΕΤΡΩΝ ΤΟΥ ΑΕΡΑ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0075" y="1700213"/>
            <a:ext cx="6635750" cy="4824412"/>
          </a:xfrm>
          <a:solidFill>
            <a:srgbClr val="CCFFFF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1800" b="1" u="sng" smtClean="0">
                <a:solidFill>
                  <a:srgbClr val="FF99FF"/>
                </a:solidFill>
              </a:rPr>
              <a:t>Θερμοζεύγη:</a:t>
            </a:r>
            <a:r>
              <a:rPr lang="el-GR" altLang="el-GR" sz="1800" smtClean="0">
                <a:solidFill>
                  <a:srgbClr val="0000FF"/>
                </a:solidFill>
              </a:rPr>
              <a:t> Ένα θερμοζεύγος αποτελείται από δύο αγωγούς από διαφορετικά μέταλλα ή κράματα μετάλλων (σίδηρος, χαλκός, νικέλιο, κοβάλτιο, χρώμιο κ.α.). Όταν δυο διαφορετικά μέταλλα έρθουν σε επαφή αναπτύσσεται μεταξύ τους μια διαφορά δυναμικού E(Seebeck) που εξαρτάται από την θερμοκρασία Τ και το είδος των μετάλλων. </a:t>
            </a:r>
          </a:p>
          <a:p>
            <a:pPr eaLnBrk="1" hangingPunct="1">
              <a:lnSpc>
                <a:spcPct val="120000"/>
              </a:lnSpc>
            </a:pPr>
            <a:endParaRPr lang="el-GR" altLang="el-GR" sz="1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0"/>
              </a:lnSpc>
            </a:pPr>
            <a:endParaRPr lang="el-GR" altLang="el-GR" sz="1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l-GR" sz="1800" b="1" u="sng" smtClean="0">
                <a:solidFill>
                  <a:srgbClr val="FF99FF"/>
                </a:solidFill>
              </a:rPr>
              <a:t>Θερμίστορ:</a:t>
            </a:r>
            <a:r>
              <a:rPr lang="el-GR" altLang="el-GR" sz="1800" smtClean="0">
                <a:solidFill>
                  <a:srgbClr val="0000FF"/>
                </a:solidFill>
              </a:rPr>
              <a:t> Τα θερμίστορ κατασκευάζονται από ημιαγωγά υλικά κατασκευασμένα από ειδικά μίγματα καθαρών οξειδίων νικελίου, μαγνησίου, κοβαλτίου, κασσιτέρου, σιδήρου κ.α. τα οποία έχουν αρνητική συσχέτιση μεταξύ αντίστασης και θερμοκρασίας.</a:t>
            </a:r>
            <a:endParaRPr lang="el-GR" altLang="el-GR" sz="1800" smtClean="0">
              <a:solidFill>
                <a:schemeClr val="bg2"/>
              </a:solidFill>
            </a:endParaRPr>
          </a:p>
        </p:txBody>
      </p:sp>
      <p:pic>
        <p:nvPicPr>
          <p:cNvPr id="5124" name="Picture 4" descr="thermistor 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3068638"/>
            <a:ext cx="1619250" cy="1657350"/>
          </a:xfrm>
          <a:noFill/>
        </p:spPr>
      </p:pic>
    </p:spTree>
    <p:extLst>
      <p:ext uri="{BB962C8B-B14F-4D97-AF65-F5344CB8AC3E}">
        <p14:creationId xmlns:p14="http://schemas.microsoft.com/office/powerpoint/2010/main" val="11363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pPr eaLnBrk="1" hangingPunct="1"/>
            <a:r>
              <a:rPr lang="el-GR" altLang="el-GR" sz="3000" b="1" smtClean="0"/>
              <a:t>ΜΕΤΡΗΣΗ ΥΓΡΑΣΙΑΣ</a:t>
            </a:r>
            <a:br>
              <a:rPr lang="el-GR" altLang="el-GR" sz="3000" b="1" smtClean="0"/>
            </a:br>
            <a:r>
              <a:rPr lang="el-GR" altLang="el-GR" sz="3000" b="1" smtClean="0">
                <a:solidFill>
                  <a:schemeClr val="hlink"/>
                </a:solidFill>
              </a:rPr>
              <a:t>Επιλογή κατάλληλων αισθητήρων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5750"/>
            <a:ext cx="8075613" cy="4681538"/>
          </a:xfrm>
          <a:solidFill>
            <a:srgbClr val="FFCCCC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000" u="sng" smtClean="0">
                <a:solidFill>
                  <a:srgbClr val="0000FF"/>
                </a:solidFill>
              </a:rPr>
              <a:t>Επίπεδα υδρατμών:</a:t>
            </a:r>
            <a:r>
              <a:rPr lang="el-GR" altLang="el-GR" sz="2000" smtClean="0">
                <a:solidFill>
                  <a:srgbClr val="0000FF"/>
                </a:solidFill>
              </a:rPr>
              <a:t> Εύρος υγρασίας που προορίζεται να λειτουργήσει.</a:t>
            </a:r>
          </a:p>
          <a:p>
            <a:pPr eaLnBrk="1" hangingPunct="1">
              <a:lnSpc>
                <a:spcPct val="90000"/>
              </a:lnSpc>
            </a:pPr>
            <a:endParaRPr lang="el-GR" altLang="el-GR" sz="14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u="sng" smtClean="0">
                <a:solidFill>
                  <a:srgbClr val="0000FF"/>
                </a:solidFill>
              </a:rPr>
              <a:t>Εύρος θερμοκρασιών</a:t>
            </a:r>
            <a:r>
              <a:rPr lang="el-GR" altLang="el-GR" sz="200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l-GR" altLang="el-GR" sz="14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u="sng" smtClean="0">
                <a:solidFill>
                  <a:srgbClr val="0000FF"/>
                </a:solidFill>
              </a:rPr>
              <a:t>Προσκόλληση ρύπων στον αισθητήρα</a:t>
            </a:r>
            <a:r>
              <a:rPr lang="el-GR" altLang="el-GR" sz="200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l-GR" altLang="el-GR" sz="14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u="sng" smtClean="0">
                <a:solidFill>
                  <a:srgbClr val="0000FF"/>
                </a:solidFill>
              </a:rPr>
              <a:t>Ακρίβεια:</a:t>
            </a:r>
            <a:r>
              <a:rPr lang="el-GR" altLang="el-GR" sz="2000" smtClean="0">
                <a:solidFill>
                  <a:srgbClr val="0000FF"/>
                </a:solidFill>
              </a:rPr>
              <a:t> Συνήθως για μετρήσεις σχετικής υγρασίας κυμαίνεται </a:t>
            </a:r>
            <a:r>
              <a:rPr lang="en-US" altLang="el-GR" sz="2000" smtClean="0">
                <a:solidFill>
                  <a:srgbClr val="0000FF"/>
                </a:solidFill>
                <a:cs typeface="Arial" charset="0"/>
              </a:rPr>
              <a:t>±</a:t>
            </a:r>
            <a:r>
              <a:rPr lang="el-GR" altLang="el-GR" sz="2000" smtClean="0">
                <a:solidFill>
                  <a:srgbClr val="0000FF"/>
                </a:solidFill>
                <a:cs typeface="Arial" charset="0"/>
              </a:rPr>
              <a:t>3% ενώ για το σημείο δρόσου </a:t>
            </a:r>
            <a:r>
              <a:rPr lang="en-US" altLang="el-GR" sz="2000" smtClean="0">
                <a:solidFill>
                  <a:srgbClr val="0000FF"/>
                </a:solidFill>
                <a:cs typeface="Arial" charset="0"/>
              </a:rPr>
              <a:t>±</a:t>
            </a:r>
            <a:r>
              <a:rPr lang="el-GR" altLang="el-GR" sz="2000" smtClean="0">
                <a:solidFill>
                  <a:srgbClr val="0000FF"/>
                </a:solidFill>
                <a:cs typeface="Arial" charset="0"/>
              </a:rPr>
              <a:t>0,1 </a:t>
            </a:r>
            <a:r>
              <a:rPr lang="en-US" altLang="el-GR" sz="2000" baseline="30000" smtClean="0">
                <a:solidFill>
                  <a:srgbClr val="0000FF"/>
                </a:solidFill>
                <a:cs typeface="Arial" charset="0"/>
              </a:rPr>
              <a:t>o</a:t>
            </a:r>
            <a:r>
              <a:rPr lang="en-US" altLang="el-GR" sz="2000" smtClean="0">
                <a:solidFill>
                  <a:srgbClr val="0000FF"/>
                </a:solidFill>
                <a:cs typeface="Arial" charset="0"/>
              </a:rPr>
              <a:t>C</a:t>
            </a:r>
            <a:r>
              <a:rPr lang="el-GR" altLang="el-GR" sz="2000" smtClean="0">
                <a:solidFill>
                  <a:srgbClr val="0000FF"/>
                </a:solidFill>
                <a:cs typeface="Arial" charset="0"/>
              </a:rPr>
              <a:t> σε καθαρό περιβάλλον.</a:t>
            </a:r>
          </a:p>
          <a:p>
            <a:pPr eaLnBrk="1" hangingPunct="1">
              <a:lnSpc>
                <a:spcPct val="90000"/>
              </a:lnSpc>
            </a:pPr>
            <a:endParaRPr lang="el-GR" altLang="el-GR" sz="1400" smtClean="0">
              <a:solidFill>
                <a:srgbClr val="0000FF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u="sng" smtClean="0">
                <a:solidFill>
                  <a:srgbClr val="0000FF"/>
                </a:solidFill>
                <a:cs typeface="Arial" charset="0"/>
              </a:rPr>
              <a:t>Δυνατότητα συντήρησης του αισθητήρα.</a:t>
            </a:r>
          </a:p>
          <a:p>
            <a:pPr eaLnBrk="1" hangingPunct="1">
              <a:lnSpc>
                <a:spcPct val="90000"/>
              </a:lnSpc>
            </a:pPr>
            <a:endParaRPr lang="el-GR" altLang="el-GR" sz="1400" u="sng" smtClean="0">
              <a:solidFill>
                <a:srgbClr val="0000FF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u="sng" smtClean="0">
                <a:solidFill>
                  <a:srgbClr val="0000FF"/>
                </a:solidFill>
                <a:cs typeface="Arial" charset="0"/>
              </a:rPr>
              <a:t>Χρόνος απόκρισης.</a:t>
            </a:r>
          </a:p>
          <a:p>
            <a:pPr eaLnBrk="1" hangingPunct="1">
              <a:lnSpc>
                <a:spcPct val="90000"/>
              </a:lnSpc>
            </a:pPr>
            <a:endParaRPr lang="el-GR" altLang="el-GR" sz="1400" u="sng" smtClean="0">
              <a:solidFill>
                <a:srgbClr val="0000FF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u="sng" smtClean="0">
                <a:solidFill>
                  <a:srgbClr val="0000FF"/>
                </a:solidFill>
                <a:cs typeface="Arial" charset="0"/>
              </a:rPr>
              <a:t>Κόστος.</a:t>
            </a:r>
            <a:endParaRPr lang="en-US" altLang="el-GR" sz="2000" u="sng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900" b="1" smtClean="0"/>
              <a:t>ΠΕΡΙΓΡΑΦΗ ΚΑΙ ΟΔΗΓΙΕΣ ΧΡΗΣΕΩΣ ΨΥΧΡΟΜΕΤΡΟΥ </a:t>
            </a:r>
            <a:r>
              <a:rPr lang="en-US" altLang="el-GR" sz="2900" b="1" smtClean="0"/>
              <a:t>THERM 2286-2</a:t>
            </a:r>
            <a:endParaRPr lang="el-GR" altLang="el-GR" sz="2900" b="1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4800" y="2135188"/>
            <a:ext cx="5653088" cy="3111500"/>
          </a:xfr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5445125"/>
            <a:ext cx="8424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>
                <a:latin typeface="Arial" charset="0"/>
              </a:rPr>
              <a:t>Ψηφιακό ψυχρόμετρο της εταιρίας </a:t>
            </a:r>
            <a:r>
              <a:rPr lang="en-US" altLang="el-GR" sz="1800" b="1">
                <a:latin typeface="Arial" charset="0"/>
              </a:rPr>
              <a:t>Ahlborn Mess und Regelungstechnick</a:t>
            </a:r>
            <a:endParaRPr lang="el-GR" altLang="el-GR" sz="1800" b="1">
              <a:latin typeface="Arial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1666875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970713" cy="950912"/>
          </a:xfrm>
        </p:spPr>
        <p:txBody>
          <a:bodyPr/>
          <a:lstStyle/>
          <a:p>
            <a:pPr eaLnBrk="1" hangingPunct="1"/>
            <a:r>
              <a:rPr lang="el-GR" altLang="el-GR" sz="3300" b="1" smtClean="0">
                <a:solidFill>
                  <a:schemeClr val="bg2"/>
                </a:solidFill>
              </a:rPr>
              <a:t>ΨΥΧΡΟΜΕΤΡΟ </a:t>
            </a:r>
            <a:r>
              <a:rPr lang="en-US" altLang="el-GR" sz="3300" b="1" smtClean="0">
                <a:solidFill>
                  <a:schemeClr val="bg2"/>
                </a:solidFill>
              </a:rPr>
              <a:t>THERM 2286-2</a:t>
            </a:r>
            <a:endParaRPr lang="el-GR" altLang="el-GR" sz="3300" b="1" smtClean="0">
              <a:solidFill>
                <a:schemeClr val="bg2"/>
              </a:solidFill>
            </a:endParaRPr>
          </a:p>
        </p:txBody>
      </p:sp>
      <p:pic>
        <p:nvPicPr>
          <p:cNvPr id="8195" name="Picture 4" descr="DSC005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41438"/>
            <a:ext cx="6621463" cy="4967287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900" b="1" smtClean="0"/>
              <a:t>ΠΕΡΙΓΡΑΦΗ ΚΑΙ ΟΔΗΓΙΕΣ ΧΡΗΣΕΩΣ ΨΥΧΡΟΜΕΤΡΟΥ </a:t>
            </a:r>
            <a:r>
              <a:rPr lang="en-US" altLang="el-GR" sz="2900" b="1" smtClean="0"/>
              <a:t>THERM 2286-2</a:t>
            </a:r>
            <a:endParaRPr lang="el-GR" altLang="el-GR" sz="29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2044700"/>
          </a:xfr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1600" b="1" smtClean="0"/>
              <a:t>Αποτελείται από δύο διακριτά μέρη: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1600" b="1" smtClean="0"/>
              <a:t>Το όργανο ένδειξης το οποίο φέρει οθόνη και μικροεπεξεργαστή για τον έλεγχο και συλλογή των μετρούμενων μεγεθών.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1600" b="1" smtClean="0"/>
              <a:t>Τον ψυχρομετρικό αισθητήρα (</a:t>
            </a:r>
            <a:r>
              <a:rPr lang="en-US" altLang="el-GR" sz="1600" b="1" smtClean="0"/>
              <a:t>C</a:t>
            </a:r>
            <a:r>
              <a:rPr lang="el-GR" altLang="el-GR" sz="1600" b="1" smtClean="0"/>
              <a:t> 846) ο οποίος φέρει τους δύο αισθητήρες θερμοκρασίας, το δοχείο νερού, τον ανεμιστήρα και τη διάταξη προστασίας από την ακτινοβολία </a:t>
            </a:r>
          </a:p>
          <a:p>
            <a:pPr eaLnBrk="1" hangingPunct="1">
              <a:lnSpc>
                <a:spcPct val="120000"/>
              </a:lnSpc>
            </a:pPr>
            <a:endParaRPr lang="el-GR" altLang="el-GR" sz="1600" b="1" smtClean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051050" y="4005263"/>
            <a:ext cx="5040313" cy="20748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charset="0"/>
              </a:rPr>
              <a:t>ΤΤ, </a:t>
            </a:r>
            <a:r>
              <a:rPr lang="en-US" altLang="el-GR" sz="1800" baseline="30000">
                <a:latin typeface="Arial" charset="0"/>
              </a:rPr>
              <a:t>o</a:t>
            </a:r>
            <a:r>
              <a:rPr lang="en-US" altLang="el-GR" sz="1800">
                <a:latin typeface="Arial" charset="0"/>
              </a:rPr>
              <a:t>C</a:t>
            </a:r>
            <a:r>
              <a:rPr lang="el-GR" altLang="el-GR" sz="1800">
                <a:latin typeface="Arial" charset="0"/>
              </a:rPr>
              <a:t>: Θερμοκρασία ξηρού βολβού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charset="0"/>
              </a:rPr>
              <a:t>ΗΤ, </a:t>
            </a:r>
            <a:r>
              <a:rPr lang="en-US" altLang="el-GR" sz="1800" baseline="30000">
                <a:latin typeface="Arial" charset="0"/>
              </a:rPr>
              <a:t>o</a:t>
            </a:r>
            <a:r>
              <a:rPr lang="en-US" altLang="el-GR" sz="1800">
                <a:latin typeface="Arial" charset="0"/>
              </a:rPr>
              <a:t>C</a:t>
            </a:r>
            <a:r>
              <a:rPr lang="el-GR" altLang="el-GR" sz="1800">
                <a:latin typeface="Arial" charset="0"/>
              </a:rPr>
              <a:t>: Θερμοκρασία υγρού βολβού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DT</a:t>
            </a:r>
            <a:r>
              <a:rPr lang="el-GR" altLang="el-GR" sz="1800">
                <a:latin typeface="Arial" charset="0"/>
              </a:rPr>
              <a:t>, </a:t>
            </a:r>
            <a:r>
              <a:rPr lang="en-US" altLang="el-GR" sz="1800" baseline="30000">
                <a:latin typeface="Arial" charset="0"/>
              </a:rPr>
              <a:t>o</a:t>
            </a:r>
            <a:r>
              <a:rPr lang="en-US" altLang="el-GR" sz="1800">
                <a:latin typeface="Arial" charset="0"/>
              </a:rPr>
              <a:t>C</a:t>
            </a:r>
            <a:r>
              <a:rPr lang="el-GR" altLang="el-GR" sz="1800">
                <a:latin typeface="Arial" charset="0"/>
              </a:rPr>
              <a:t>: Θερμοκρασία σημείου δρόσου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RH, %</a:t>
            </a:r>
            <a:r>
              <a:rPr lang="el-GR" altLang="el-GR" sz="1800">
                <a:latin typeface="Arial" charset="0"/>
              </a:rPr>
              <a:t>: Σχετική υγρασία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MC, g</a:t>
            </a:r>
            <a:r>
              <a:rPr lang="en-US" altLang="el-GR" sz="1800" baseline="-25000">
                <a:latin typeface="Arial" charset="0"/>
              </a:rPr>
              <a:t>H2O</a:t>
            </a:r>
            <a:r>
              <a:rPr lang="en-US" altLang="el-GR" sz="1800">
                <a:latin typeface="Arial" charset="0"/>
              </a:rPr>
              <a:t>/ kg </a:t>
            </a:r>
            <a:r>
              <a:rPr lang="el-GR" altLang="el-GR" sz="1800">
                <a:latin typeface="Arial" charset="0"/>
              </a:rPr>
              <a:t>ξηρού αέρα: Απόλυτη υγρασία</a:t>
            </a:r>
          </a:p>
        </p:txBody>
      </p:sp>
    </p:spTree>
    <p:extLst>
      <p:ext uri="{BB962C8B-B14F-4D97-AF65-F5344CB8AC3E}">
        <p14:creationId xmlns:p14="http://schemas.microsoft.com/office/powerpoint/2010/main" val="39502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1/3/2016 11:16:35 π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9,2,3,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3075,3074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4099,4098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6,3,2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130056C-D411-4983-AA65-A3D53C30DCB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On-screen Show (4:3)</PresentationFormat>
  <Paragraphs>129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Θέμα του Office</vt:lpstr>
      <vt:lpstr>Μετασυλλεκτικοί Χειρισμοί Γεωργικών Προϊόντων</vt:lpstr>
      <vt:lpstr>Άδειες χρήσης </vt:lpstr>
      <vt:lpstr>Χρηματοδότηση </vt:lpstr>
      <vt:lpstr>ΟΡΓΑΝΑ ΚΑΙ ΑΙΣΘΗΤΗΡΕΣ ΜΕΤΡΗΣΗΣ ΤΩΝ ΨΥΧΡΟΜΕΤΡΙΚΩΝ ΠΑΡΑΜΕΤΡΩΝ ΤΟΥ ΑΕΡΑ</vt:lpstr>
      <vt:lpstr>ΟΡΓΑΝΑ ΚΑΙ ΑΙΣΘΗΤΗΡΕΣ ΜΕΤΡΗΣΗΣ ΤΩΝ ΨΥΧΡΟΜΕΤΡΙΚΩΝ ΠΑΡΑΜΕΤΡΩΝ ΤΟΥ ΑΕΡΑ</vt:lpstr>
      <vt:lpstr>ΜΕΤΡΗΣΗ ΥΓΡΑΣΙΑΣ Επιλογή κατάλληλων αισθητήρων</vt:lpstr>
      <vt:lpstr>ΠΕΡΙΓΡΑΦΗ ΚΑΙ ΟΔΗΓΙΕΣ ΧΡΗΣΕΩΣ ΨΥΧΡΟΜΕΤΡΟΥ THERM 2286-2</vt:lpstr>
      <vt:lpstr>ΨΥΧΡΟΜΕΤΡΟ THERM 2286-2</vt:lpstr>
      <vt:lpstr>ΠΕΡΙΓΡΑΦΗ ΚΑΙ ΟΔΗΓΙΕΣ ΧΡΗΣΕΩΣ ΨΥΧΡΟΜΕΤΡΟΥ THERM 2286-2</vt:lpstr>
      <vt:lpstr>ΠΕΡΙΓΡΑΦΗ ΚΑΙ ΟΔΗΓΙΕΣ ΧΡΗΣΕΩΣ ΨΥΧΡΟΜΕΤΡΟΥ THERM 2286-2</vt:lpstr>
      <vt:lpstr>ΣΤΟΙΧΕΙΑ ΨΥΧΡΟΜΕΤΡΟΥ THERM 2286-2</vt:lpstr>
      <vt:lpstr>PowerPoint Presentation</vt:lpstr>
      <vt:lpstr>HANNA INSTRUMENTS  THERMO-HYGROMETER HI 8564</vt:lpstr>
      <vt:lpstr>HANNA INSTRUMENTS  THERMO-HYGROMETER HI 8564</vt:lpstr>
      <vt:lpstr>ALNOR Thermo – Anemometer GGA – 65P</vt:lpstr>
      <vt:lpstr>ALNOR Thermo – Anemometer GGA – 65P</vt:lpstr>
      <vt:lpstr>ΕΞΑΣΚΗΣΗ ΜΕ ΤΑ ΟΡΓΑΝΑ ΜΕΤΡΗΣΗΣ ΤΟΥ ΕΡΓΑΣΤΗΡΙΟΥ</vt:lpstr>
      <vt:lpstr>PowerPoint Presentation</vt:lpstr>
      <vt:lpstr>ΜΟΝΑΔΕΣ ΜΕΤΡΗΣΗΣ 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2016-03-11T07:15:02Z</dcterms:created>
  <dcterms:modified xsi:type="dcterms:W3CDTF">2016-03-16T10:47:39Z</dcterms:modified>
</cp:coreProperties>
</file>