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7" r:id="rId3"/>
    <p:sldId id="257" r:id="rId4"/>
    <p:sldId id="258" r:id="rId5"/>
    <p:sldId id="259" r:id="rId6"/>
    <p:sldId id="260" r:id="rId7"/>
    <p:sldId id="264" r:id="rId8"/>
    <p:sldId id="266" r:id="rId9"/>
    <p:sldId id="274" r:id="rId10"/>
    <p:sldId id="273" r:id="rId11"/>
    <p:sldId id="267" r:id="rId12"/>
    <p:sldId id="269" r:id="rId13"/>
    <p:sldId id="308" r:id="rId14"/>
    <p:sldId id="261" r:id="rId15"/>
    <p:sldId id="306" r:id="rId16"/>
    <p:sldId id="311" r:id="rId17"/>
    <p:sldId id="277" r:id="rId18"/>
    <p:sldId id="309" r:id="rId19"/>
    <p:sldId id="310" r:id="rId20"/>
    <p:sldId id="276" r:id="rId21"/>
    <p:sldId id="262" r:id="rId22"/>
    <p:sldId id="270" r:id="rId23"/>
    <p:sldId id="271" r:id="rId24"/>
    <p:sldId id="312" r:id="rId25"/>
    <p:sldId id="272" r:id="rId26"/>
    <p:sldId id="278" r:id="rId27"/>
    <p:sldId id="314" r:id="rId28"/>
    <p:sldId id="313" r:id="rId29"/>
    <p:sldId id="279" r:id="rId30"/>
    <p:sldId id="315" r:id="rId31"/>
    <p:sldId id="316" r:id="rId32"/>
    <p:sldId id="317" r:id="rId33"/>
    <p:sldId id="318" r:id="rId34"/>
    <p:sldId id="280" r:id="rId35"/>
    <p:sldId id="282" r:id="rId36"/>
    <p:sldId id="283" r:id="rId37"/>
    <p:sldId id="284" r:id="rId38"/>
    <p:sldId id="285" r:id="rId39"/>
    <p:sldId id="286" r:id="rId40"/>
    <p:sldId id="287" r:id="rId41"/>
    <p:sldId id="288" r:id="rId42"/>
    <p:sldId id="289" r:id="rId43"/>
    <p:sldId id="290" r:id="rId44"/>
    <p:sldId id="281" r:id="rId45"/>
    <p:sldId id="291" r:id="rId46"/>
    <p:sldId id="292" r:id="rId47"/>
    <p:sldId id="293" r:id="rId48"/>
    <p:sldId id="294" r:id="rId49"/>
    <p:sldId id="295" r:id="rId50"/>
    <p:sldId id="296" r:id="rId51"/>
    <p:sldId id="297" r:id="rId52"/>
    <p:sldId id="298" r:id="rId53"/>
    <p:sldId id="299" r:id="rId54"/>
    <p:sldId id="300" r:id="rId5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2342CEA3-3058-4D43-AE35-B3DA76CB4003}" type="datetimeFigureOut">
              <a:rPr lang="el-GR" smtClean="0"/>
              <a:pPr/>
              <a:t>16/10/2016</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16/10/2016</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16/10/2016</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16/10/2016</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16/10/2016</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16/10/2016</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2342CEA3-3058-4D43-AE35-B3DA76CB4003}" type="datetimeFigureOut">
              <a:rPr lang="el-GR" smtClean="0"/>
              <a:pPr/>
              <a:t>16/10/2016</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2342CEA3-3058-4D43-AE35-B3DA76CB4003}" type="datetimeFigureOut">
              <a:rPr lang="el-GR" smtClean="0"/>
              <a:pPr/>
              <a:t>16/10/2016</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2342CEA3-3058-4D43-AE35-B3DA76CB4003}" type="datetimeFigureOut">
              <a:rPr lang="el-GR" smtClean="0"/>
              <a:pPr/>
              <a:t>16/10/2016</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2342CEA3-3058-4D43-AE35-B3DA76CB4003}" type="datetimeFigureOut">
              <a:rPr lang="el-GR" smtClean="0"/>
              <a:pPr/>
              <a:t>16/10/2016</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2342CEA3-3058-4D43-AE35-B3DA76CB4003}" type="datetimeFigureOut">
              <a:rPr lang="el-GR" smtClean="0"/>
              <a:pPr/>
              <a:t>16/10/2016</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D3F1D1C4-C2D9-4231-9FB2-B2D9D97AA41D}"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342CEA3-3058-4D43-AE35-B3DA76CB4003}" type="datetimeFigureOut">
              <a:rPr lang="el-GR" smtClean="0"/>
              <a:pPr/>
              <a:t>16/10/2016</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t>Εισαγωγή στην Αέρια Ρύπανση</a:t>
            </a:r>
            <a:br>
              <a:rPr lang="el-GR" dirty="0" smtClean="0"/>
            </a:br>
            <a:r>
              <a:rPr lang="el-GR" sz="2700" dirty="0" smtClean="0"/>
              <a:t>Διάλεξη στο πλαίσιο του μαθήματος </a:t>
            </a:r>
            <a:br>
              <a:rPr lang="el-GR" sz="2700" dirty="0" smtClean="0"/>
            </a:br>
            <a:r>
              <a:rPr lang="el-GR" sz="2700" dirty="0" smtClean="0"/>
              <a:t>Περιβαλλοντική Μηχανική και Διαχείριση</a:t>
            </a:r>
            <a:endParaRPr lang="el-GR" sz="2700" dirty="0"/>
          </a:p>
        </p:txBody>
      </p:sp>
      <p:sp>
        <p:nvSpPr>
          <p:cNvPr id="3" name="2 - Υπότιτλος"/>
          <p:cNvSpPr>
            <a:spLocks noGrp="1"/>
          </p:cNvSpPr>
          <p:nvPr>
            <p:ph type="subTitle" idx="1"/>
          </p:nvPr>
        </p:nvSpPr>
        <p:spPr>
          <a:xfrm>
            <a:off x="685800" y="3611607"/>
            <a:ext cx="7774632" cy="537473"/>
          </a:xfrm>
        </p:spPr>
        <p:txBody>
          <a:bodyPr/>
          <a:lstStyle/>
          <a:p>
            <a:r>
              <a:rPr lang="el-GR" dirty="0" smtClean="0"/>
              <a:t>Αικατερίνη Παπαοικονόμου</a:t>
            </a:r>
          </a:p>
          <a:p>
            <a:endParaRPr lang="el-GR" dirty="0" smtClean="0"/>
          </a:p>
          <a:p>
            <a:endParaRPr lang="el-GR" dirty="0"/>
          </a:p>
        </p:txBody>
      </p:sp>
      <p:sp>
        <p:nvSpPr>
          <p:cNvPr id="4" name="3 - TextBox"/>
          <p:cNvSpPr txBox="1"/>
          <p:nvPr/>
        </p:nvSpPr>
        <p:spPr>
          <a:xfrm>
            <a:off x="683568" y="5380672"/>
            <a:ext cx="7488832" cy="1200329"/>
          </a:xfrm>
          <a:prstGeom prst="rect">
            <a:avLst/>
          </a:prstGeom>
          <a:noFill/>
        </p:spPr>
        <p:txBody>
          <a:bodyPr wrap="square" rtlCol="0">
            <a:spAutoFit/>
          </a:bodyPr>
          <a:lstStyle/>
          <a:p>
            <a:endParaRPr lang="el-GR" dirty="0" smtClean="0"/>
          </a:p>
          <a:p>
            <a:pPr algn="ctr"/>
            <a:endParaRPr lang="el-GR" dirty="0" smtClean="0"/>
          </a:p>
          <a:p>
            <a:pPr algn="ctr"/>
            <a:endParaRPr lang="el-GR" dirty="0"/>
          </a:p>
          <a:p>
            <a:pPr algn="ctr"/>
            <a:r>
              <a:rPr lang="el-GR" dirty="0" smtClean="0"/>
              <a:t>Βόλος, 3 και 10 Οκτωβρίου 2016</a:t>
            </a:r>
            <a:endParaRPr lang="el-GR" dirty="0"/>
          </a:p>
        </p:txBody>
      </p:sp>
      <p:sp>
        <p:nvSpPr>
          <p:cNvPr id="5" name="TextBox 4"/>
          <p:cNvSpPr txBox="1"/>
          <p:nvPr/>
        </p:nvSpPr>
        <p:spPr>
          <a:xfrm>
            <a:off x="683568" y="4365104"/>
            <a:ext cx="7632848" cy="923330"/>
          </a:xfrm>
          <a:prstGeom prst="rect">
            <a:avLst/>
          </a:prstGeom>
          <a:noFill/>
        </p:spPr>
        <p:txBody>
          <a:bodyPr wrap="square" rtlCol="0">
            <a:spAutoFit/>
          </a:bodyPr>
          <a:lstStyle/>
          <a:p>
            <a:pPr algn="ctr"/>
            <a:r>
              <a:rPr lang="el-GR" dirty="0"/>
              <a:t>Τμήμα Μηχανικών Χωροταξίας, Πολεοδομίας και Περιφερειακής Ανάπτυξης</a:t>
            </a:r>
          </a:p>
          <a:p>
            <a:pPr algn="ctr"/>
            <a:r>
              <a:rPr lang="el-GR" dirty="0"/>
              <a:t>Πανεπιστήμιο Θεσσαλίας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457200" y="1596168"/>
            <a:ext cx="8229600" cy="4295901"/>
          </a:xfrm>
          <a:prstGeom prst="rect">
            <a:avLst/>
          </a:prstGeom>
        </p:spPr>
      </p:pic>
      <p:sp>
        <p:nvSpPr>
          <p:cNvPr id="3" name="Τίτλος 2"/>
          <p:cNvSpPr>
            <a:spLocks noGrp="1"/>
          </p:cNvSpPr>
          <p:nvPr>
            <p:ph type="title"/>
          </p:nvPr>
        </p:nvSpPr>
        <p:spPr/>
        <p:txBody>
          <a:bodyPr>
            <a:normAutofit fontScale="90000"/>
          </a:bodyPr>
          <a:lstStyle/>
          <a:p>
            <a:r>
              <a:rPr lang="el-GR" dirty="0" smtClean="0"/>
              <a:t>Τα στρώματα της ατμόσφαιρας</a:t>
            </a:r>
            <a:endParaRPr lang="el-GR" dirty="0"/>
          </a:p>
        </p:txBody>
      </p:sp>
    </p:spTree>
    <p:extLst>
      <p:ext uri="{BB962C8B-B14F-4D97-AF65-F5344CB8AC3E}">
        <p14:creationId xmlns:p14="http://schemas.microsoft.com/office/powerpoint/2010/main" val="1268555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a:bodyPr>
          <a:lstStyle/>
          <a:p>
            <a:r>
              <a:rPr lang="el-GR" dirty="0" smtClean="0"/>
              <a:t>Στην τροπόσφαιρα η θερμοκρασία μειώνεται με το ύψος. Η ιδιότητα αυτή βοηθάει στο να γίνεται η διασπορά και κατά συνέπεια η αραίωση των ατμοσφαιρικών ρύπων. Θερμοκρασιακή αναστροφή είναι το φαινόμενο κατά το οποίο η θερμοκρασία αυξάνεται με το ύψος. Εμποδίζεται έτσι η κάθετη κίνηση του αέρα μέσα στη στοιβάδα της αναστροφής με αποτέλεσμα τα αέρια και τα αιωρούμενα σωματίδια να παγιδεύονται κάτω από αυτή.</a:t>
            </a:r>
            <a:endParaRPr lang="el-GR" dirty="0"/>
          </a:p>
        </p:txBody>
      </p:sp>
      <p:sp>
        <p:nvSpPr>
          <p:cNvPr id="3" name="Τίτλος 2"/>
          <p:cNvSpPr>
            <a:spLocks noGrp="1"/>
          </p:cNvSpPr>
          <p:nvPr>
            <p:ph type="title"/>
          </p:nvPr>
        </p:nvSpPr>
        <p:spPr/>
        <p:txBody>
          <a:bodyPr/>
          <a:lstStyle/>
          <a:p>
            <a:r>
              <a:rPr lang="el-GR" dirty="0" smtClean="0"/>
              <a:t>Θερμοκρασιακή αναστροφή</a:t>
            </a:r>
            <a:endParaRPr lang="el-GR" dirty="0"/>
          </a:p>
        </p:txBody>
      </p:sp>
    </p:spTree>
    <p:extLst>
      <p:ext uri="{BB962C8B-B14F-4D97-AF65-F5344CB8AC3E}">
        <p14:creationId xmlns:p14="http://schemas.microsoft.com/office/powerpoint/2010/main" val="3799957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a:lnSpc>
                <a:spcPct val="170000"/>
              </a:lnSpc>
            </a:pPr>
            <a:r>
              <a:rPr lang="el-GR" b="1" u="sng" dirty="0"/>
              <a:t>Ανάλογα με την προέλευση</a:t>
            </a:r>
          </a:p>
          <a:p>
            <a:pPr>
              <a:lnSpc>
                <a:spcPct val="170000"/>
              </a:lnSpc>
              <a:buFont typeface="Arial" panose="020B0604020202020204" pitchFamily="34" charset="0"/>
              <a:buChar char="•"/>
            </a:pPr>
            <a:r>
              <a:rPr lang="el-GR" dirty="0"/>
              <a:t> </a:t>
            </a:r>
            <a:r>
              <a:rPr lang="el-GR" b="1" i="1" dirty="0"/>
              <a:t>Πρωτογενείς: </a:t>
            </a:r>
            <a:r>
              <a:rPr lang="el-GR" dirty="0"/>
              <a:t>Οι ρύποι που εκπέμπονται απευθείας από μία πηγή π.χ. CO, NO, SO2, HC, σωματίδια</a:t>
            </a:r>
          </a:p>
          <a:p>
            <a:pPr>
              <a:lnSpc>
                <a:spcPct val="170000"/>
              </a:lnSpc>
              <a:buFont typeface="Arial" panose="020B0604020202020204" pitchFamily="34" charset="0"/>
              <a:buChar char="•"/>
            </a:pPr>
            <a:r>
              <a:rPr lang="el-GR" dirty="0"/>
              <a:t> </a:t>
            </a:r>
            <a:r>
              <a:rPr lang="el-GR" b="1" i="1" dirty="0"/>
              <a:t>Δευτερογενείς: </a:t>
            </a:r>
            <a:r>
              <a:rPr lang="el-GR" dirty="0"/>
              <a:t>Οι ρύποι που σχηματίζονται στην ατμόσφαιρα από πρωτογενείς ρύπους έπειτα από χημικές αντιδράσεις π.χ. NO2, </a:t>
            </a:r>
            <a:r>
              <a:rPr lang="en-US" dirty="0"/>
              <a:t>O3</a:t>
            </a:r>
            <a:endParaRPr lang="el-GR" dirty="0"/>
          </a:p>
          <a:p>
            <a:pPr>
              <a:lnSpc>
                <a:spcPct val="170000"/>
              </a:lnSpc>
            </a:pPr>
            <a:r>
              <a:rPr lang="el-GR" b="1" u="sng" dirty="0"/>
              <a:t>Ανάλογα με τη δραστικότητα</a:t>
            </a:r>
          </a:p>
          <a:p>
            <a:pPr>
              <a:lnSpc>
                <a:spcPct val="170000"/>
              </a:lnSpc>
              <a:buFont typeface="Arial" panose="020B0604020202020204" pitchFamily="34" charset="0"/>
              <a:buChar char="•"/>
            </a:pPr>
            <a:r>
              <a:rPr lang="el-GR" b="1" dirty="0"/>
              <a:t> Συντηρητικοί ρύποι: </a:t>
            </a:r>
            <a:r>
              <a:rPr lang="el-GR" dirty="0"/>
              <a:t>είναι οι ρύποι που δεν αντιδρούν εύκολα και παραμένουν για σχετικά μεγάλο χρονικό διάστημα αμετάβλητοι π.χ. χλωριούχο νάτριο</a:t>
            </a:r>
          </a:p>
          <a:p>
            <a:pPr>
              <a:lnSpc>
                <a:spcPct val="170000"/>
              </a:lnSpc>
              <a:buFont typeface="Arial" panose="020B0604020202020204" pitchFamily="34" charset="0"/>
              <a:buChar char="•"/>
            </a:pPr>
            <a:r>
              <a:rPr lang="el-GR" b="1" dirty="0"/>
              <a:t> Μη συντηρητικοί ρύποι: </a:t>
            </a:r>
            <a:r>
              <a:rPr lang="el-GR" dirty="0"/>
              <a:t>είναι</a:t>
            </a:r>
            <a:r>
              <a:rPr lang="el-GR" b="1" dirty="0"/>
              <a:t> </a:t>
            </a:r>
            <a:r>
              <a:rPr lang="el-GR" dirty="0"/>
              <a:t>οι ρύποι που αντιδρούν εύκολα και μετασχηματίζονται γρήγορα σε άλλους ρύπους π.χ. </a:t>
            </a:r>
            <a:r>
              <a:rPr lang="en-US" dirty="0" smtClean="0"/>
              <a:t>O3</a:t>
            </a:r>
            <a:endParaRPr lang="en-US" dirty="0"/>
          </a:p>
          <a:p>
            <a:r>
              <a:rPr lang="el-GR" b="1" u="sng" dirty="0"/>
              <a:t>Κατάσταση</a:t>
            </a:r>
          </a:p>
          <a:p>
            <a:r>
              <a:rPr lang="el-GR" dirty="0"/>
              <a:t>• </a:t>
            </a:r>
            <a:r>
              <a:rPr lang="el-GR" i="1" dirty="0"/>
              <a:t>Αέριοι</a:t>
            </a:r>
          </a:p>
          <a:p>
            <a:r>
              <a:rPr lang="el-GR" i="1" dirty="0"/>
              <a:t>• Υγροί</a:t>
            </a:r>
          </a:p>
          <a:p>
            <a:r>
              <a:rPr lang="el-GR" i="1" dirty="0"/>
              <a:t>• Στερεοί</a:t>
            </a:r>
          </a:p>
          <a:p>
            <a:endParaRPr lang="el-GR" dirty="0"/>
          </a:p>
        </p:txBody>
      </p:sp>
      <p:sp>
        <p:nvSpPr>
          <p:cNvPr id="3" name="Title 2"/>
          <p:cNvSpPr>
            <a:spLocks noGrp="1"/>
          </p:cNvSpPr>
          <p:nvPr>
            <p:ph type="title"/>
          </p:nvPr>
        </p:nvSpPr>
        <p:spPr/>
        <p:txBody>
          <a:bodyPr/>
          <a:lstStyle/>
          <a:p>
            <a:r>
              <a:rPr lang="el-GR" dirty="0" smtClean="0"/>
              <a:t>Ταξινόμηση των ρύπων</a:t>
            </a:r>
            <a:endParaRPr lang="el-GR" dirty="0"/>
          </a:p>
        </p:txBody>
      </p:sp>
    </p:spTree>
    <p:extLst>
      <p:ext uri="{BB962C8B-B14F-4D97-AF65-F5344CB8AC3E}">
        <p14:creationId xmlns:p14="http://schemas.microsoft.com/office/powerpoint/2010/main" val="3334796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16024"/>
          </a:xfrm>
        </p:spPr>
        <p:txBody>
          <a:bodyPr>
            <a:normAutofit/>
          </a:bodyPr>
          <a:lstStyle/>
          <a:p>
            <a:pPr>
              <a:buFont typeface="Arial" panose="020B0604020202020204" pitchFamily="34" charset="0"/>
              <a:buChar char="•"/>
            </a:pPr>
            <a:endParaRPr lang="el-GR" i="1" dirty="0" smtClean="0"/>
          </a:p>
          <a:p>
            <a:pPr>
              <a:buFont typeface="Arial" panose="020B0604020202020204" pitchFamily="34" charset="0"/>
              <a:buChar char="•"/>
            </a:pPr>
            <a:r>
              <a:rPr lang="el-GR" i="1" dirty="0" smtClean="0"/>
              <a:t>Μη </a:t>
            </a:r>
            <a:r>
              <a:rPr lang="el-GR" i="1" dirty="0"/>
              <a:t>οργανικές ενώσεις που περιέχουν C, </a:t>
            </a:r>
            <a:r>
              <a:rPr lang="en-US" i="1" dirty="0"/>
              <a:t>CO &amp; CO2</a:t>
            </a:r>
          </a:p>
          <a:p>
            <a:pPr>
              <a:buFont typeface="Arial" panose="020B0604020202020204" pitchFamily="34" charset="0"/>
              <a:buChar char="•"/>
            </a:pPr>
            <a:r>
              <a:rPr lang="el-GR" i="1" dirty="0"/>
              <a:t> Οργανικές ενώσεις: </a:t>
            </a:r>
            <a:r>
              <a:rPr lang="en-US" i="1" dirty="0"/>
              <a:t>CH4 &amp; </a:t>
            </a:r>
            <a:r>
              <a:rPr lang="el-GR" i="1" dirty="0"/>
              <a:t>ανώτερες πτητικές οργανικές ενώσεις (</a:t>
            </a:r>
            <a:r>
              <a:rPr lang="en-US" i="1" dirty="0"/>
              <a:t>VOCs)</a:t>
            </a:r>
          </a:p>
          <a:p>
            <a:pPr>
              <a:buFont typeface="Arial" panose="020B0604020202020204" pitchFamily="34" charset="0"/>
              <a:buChar char="•"/>
            </a:pPr>
            <a:r>
              <a:rPr lang="el-GR" dirty="0"/>
              <a:t> </a:t>
            </a:r>
            <a:r>
              <a:rPr lang="el-GR" i="1" dirty="0"/>
              <a:t>Ενώσεις που περιέχουν </a:t>
            </a:r>
            <a:r>
              <a:rPr lang="en-US" i="1" dirty="0"/>
              <a:t>S</a:t>
            </a:r>
          </a:p>
          <a:p>
            <a:pPr>
              <a:buFont typeface="Arial" panose="020B0604020202020204" pitchFamily="34" charset="0"/>
              <a:buChar char="•"/>
            </a:pPr>
            <a:r>
              <a:rPr lang="el-GR" dirty="0"/>
              <a:t> </a:t>
            </a:r>
            <a:r>
              <a:rPr lang="el-GR" i="1" dirty="0"/>
              <a:t>Ενώσεις που περιέχουν Ν</a:t>
            </a:r>
          </a:p>
          <a:p>
            <a:pPr>
              <a:buFont typeface="Arial" panose="020B0604020202020204" pitchFamily="34" charset="0"/>
              <a:buChar char="•"/>
            </a:pPr>
            <a:r>
              <a:rPr lang="el-GR" dirty="0"/>
              <a:t> </a:t>
            </a:r>
            <a:r>
              <a:rPr lang="el-GR" i="1" dirty="0"/>
              <a:t>Σωματίδια ύλης</a:t>
            </a:r>
          </a:p>
          <a:p>
            <a:pPr>
              <a:buFont typeface="Arial" panose="020B0604020202020204" pitchFamily="34" charset="0"/>
              <a:buChar char="•"/>
            </a:pPr>
            <a:r>
              <a:rPr lang="el-GR" dirty="0"/>
              <a:t> </a:t>
            </a:r>
            <a:r>
              <a:rPr lang="el-GR" i="1" dirty="0"/>
              <a:t>Επικίνδυνες και τοξικές ουσίες</a:t>
            </a:r>
          </a:p>
          <a:p>
            <a:pPr>
              <a:buFont typeface="Arial" panose="020B0604020202020204" pitchFamily="34" charset="0"/>
              <a:buChar char="•"/>
            </a:pPr>
            <a:r>
              <a:rPr lang="el-GR" dirty="0"/>
              <a:t> </a:t>
            </a:r>
            <a:r>
              <a:rPr lang="el-GR" i="1" dirty="0"/>
              <a:t>Φωτοχημικά οξειδωτικά</a:t>
            </a:r>
            <a:endParaRPr lang="el-GR" dirty="0"/>
          </a:p>
          <a:p>
            <a:endParaRPr lang="el-GR" dirty="0"/>
          </a:p>
        </p:txBody>
      </p:sp>
      <p:sp>
        <p:nvSpPr>
          <p:cNvPr id="3" name="Title 2"/>
          <p:cNvSpPr>
            <a:spLocks noGrp="1"/>
          </p:cNvSpPr>
          <p:nvPr>
            <p:ph type="title"/>
          </p:nvPr>
        </p:nvSpPr>
        <p:spPr/>
        <p:txBody>
          <a:bodyPr>
            <a:normAutofit fontScale="90000"/>
          </a:bodyPr>
          <a:lstStyle/>
          <a:p>
            <a:r>
              <a:rPr lang="el-GR" dirty="0"/>
              <a:t>Κατηγοριοποίηση ρύπων ανάλογα με τη χημική τους σύσταση</a:t>
            </a:r>
          </a:p>
        </p:txBody>
      </p:sp>
    </p:spTree>
    <p:extLst>
      <p:ext uri="{BB962C8B-B14F-4D97-AF65-F5344CB8AC3E}">
        <p14:creationId xmlns:p14="http://schemas.microsoft.com/office/powerpoint/2010/main" val="743360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Autofit/>
          </a:bodyPr>
          <a:lstStyle/>
          <a:p>
            <a:r>
              <a:rPr lang="el-GR" sz="3200" dirty="0" smtClean="0"/>
              <a:t>Πηγές Ρύπανσης</a:t>
            </a:r>
            <a:endParaRPr lang="el-GR" sz="3200" dirty="0"/>
          </a:p>
        </p:txBody>
      </p:sp>
      <p:sp>
        <p:nvSpPr>
          <p:cNvPr id="2" name="Θέση περιεχομένου 1"/>
          <p:cNvSpPr>
            <a:spLocks noGrp="1"/>
          </p:cNvSpPr>
          <p:nvPr>
            <p:ph idx="1"/>
          </p:nvPr>
        </p:nvSpPr>
        <p:spPr/>
        <p:txBody>
          <a:bodyPr>
            <a:normAutofit fontScale="85000" lnSpcReduction="20000"/>
          </a:bodyPr>
          <a:lstStyle/>
          <a:p>
            <a:r>
              <a:rPr lang="el-GR" b="1" u="sng" dirty="0"/>
              <a:t>Α) Ανθρωπογενείς πηγές</a:t>
            </a:r>
          </a:p>
          <a:p>
            <a:pPr>
              <a:buFont typeface="Arial" panose="020B0604020202020204" pitchFamily="34" charset="0"/>
              <a:buChar char="•"/>
            </a:pPr>
            <a:r>
              <a:rPr lang="el-GR" dirty="0"/>
              <a:t> </a:t>
            </a:r>
            <a:r>
              <a:rPr lang="el-GR" i="1" dirty="0"/>
              <a:t>Αστικές και βιομηχανικές πηγές</a:t>
            </a:r>
          </a:p>
          <a:p>
            <a:pPr>
              <a:buFont typeface="Arial" panose="020B0604020202020204" pitchFamily="34" charset="0"/>
              <a:buChar char="•"/>
            </a:pPr>
            <a:r>
              <a:rPr lang="el-GR" i="1" dirty="0"/>
              <a:t> Αγροτικές και γεωργικές </a:t>
            </a:r>
            <a:r>
              <a:rPr lang="el-GR" i="1" dirty="0" smtClean="0"/>
              <a:t>πηγές</a:t>
            </a:r>
            <a:endParaRPr lang="el-GR" i="1" dirty="0"/>
          </a:p>
          <a:p>
            <a:r>
              <a:rPr lang="el-GR" i="1" dirty="0"/>
              <a:t> </a:t>
            </a:r>
            <a:r>
              <a:rPr lang="el-GR" b="1" i="1" u="sng" dirty="0" smtClean="0"/>
              <a:t>Β</a:t>
            </a:r>
            <a:r>
              <a:rPr lang="el-GR" b="1" u="sng" dirty="0" smtClean="0"/>
              <a:t>) </a:t>
            </a:r>
            <a:r>
              <a:rPr lang="el-GR" b="1" u="sng" dirty="0"/>
              <a:t>Ανθρωπογενείς </a:t>
            </a:r>
            <a:r>
              <a:rPr lang="el-GR" b="1" u="sng" dirty="0" smtClean="0"/>
              <a:t>πηγές</a:t>
            </a:r>
          </a:p>
          <a:p>
            <a:pPr marL="109728" indent="0">
              <a:buNone/>
            </a:pPr>
            <a:endParaRPr lang="el-GR" b="1" u="sng" dirty="0"/>
          </a:p>
          <a:p>
            <a:pPr marL="109728" indent="0">
              <a:buNone/>
            </a:pPr>
            <a:endParaRPr lang="el-GR" b="1" u="sng" dirty="0"/>
          </a:p>
          <a:p>
            <a:pPr>
              <a:buFont typeface="Arial" pitchFamily="34" charset="0"/>
              <a:buChar char="•"/>
            </a:pPr>
            <a:r>
              <a:rPr lang="el-GR" b="1" dirty="0" smtClean="0"/>
              <a:t>Φυσικές </a:t>
            </a:r>
            <a:r>
              <a:rPr lang="el-GR" b="1" dirty="0"/>
              <a:t>πηγές: </a:t>
            </a:r>
            <a:r>
              <a:rPr lang="el-GR" i="1" dirty="0"/>
              <a:t>Παράγουν το μεγαλύτερο ποσοστό των εκπεμπόμενων αερίων ρύπων και δεν οδηγούν σε υψηλές συγκεντρώσεις ρύπων (ελάχιστες εξαιρέσεις).</a:t>
            </a:r>
          </a:p>
          <a:p>
            <a:pPr>
              <a:buFont typeface="Arial" pitchFamily="34" charset="0"/>
              <a:buChar char="•"/>
            </a:pPr>
            <a:r>
              <a:rPr lang="el-GR" b="1" dirty="0"/>
              <a:t>Ανθρωπογενείς πηγές: </a:t>
            </a:r>
            <a:r>
              <a:rPr lang="el-GR" i="1" dirty="0"/>
              <a:t>Παράγουν μικρότερο ποσοστό των εκπεμπόμενων αερίων ρύπων και οδηγούν σε υψηλές συγκεντρώσεις ρύπων (ατμοσφαιρικά επεισόδια).</a:t>
            </a:r>
            <a:endParaRPr lang="el-GR" dirty="0"/>
          </a:p>
          <a:p>
            <a:endParaRPr lang="el-GR"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Font typeface="Arial" panose="020B0604020202020204" pitchFamily="34" charset="0"/>
              <a:buChar char="•"/>
            </a:pPr>
            <a:r>
              <a:rPr lang="el-GR" i="1" dirty="0">
                <a:solidFill>
                  <a:schemeClr val="bg2">
                    <a:lumMod val="50000"/>
                  </a:schemeClr>
                </a:solidFill>
              </a:rPr>
              <a:t> Εκπομπές από τα οχήματα</a:t>
            </a:r>
          </a:p>
          <a:p>
            <a:r>
              <a:rPr lang="pl-PL" i="1" dirty="0">
                <a:solidFill>
                  <a:schemeClr val="accent2">
                    <a:lumMod val="75000"/>
                  </a:schemeClr>
                </a:solidFill>
              </a:rPr>
              <a:t>CO, CO2, SO2, NOx, HC, VOCs</a:t>
            </a:r>
            <a:endParaRPr lang="el-GR" i="1" dirty="0">
              <a:solidFill>
                <a:schemeClr val="accent2">
                  <a:lumMod val="75000"/>
                </a:schemeClr>
              </a:solidFill>
            </a:endParaRPr>
          </a:p>
          <a:p>
            <a:pPr>
              <a:buFont typeface="Arial" panose="020B0604020202020204" pitchFamily="34" charset="0"/>
              <a:buChar char="•"/>
            </a:pPr>
            <a:r>
              <a:rPr lang="el-GR" i="1" dirty="0">
                <a:solidFill>
                  <a:schemeClr val="bg2">
                    <a:lumMod val="50000"/>
                  </a:schemeClr>
                </a:solidFill>
              </a:rPr>
              <a:t> Εκπομπές από βιομηχανικές δραστηριότητες</a:t>
            </a:r>
          </a:p>
          <a:p>
            <a:r>
              <a:rPr lang="el-GR" i="1" dirty="0">
                <a:solidFill>
                  <a:schemeClr val="accent2">
                    <a:lumMod val="75000"/>
                  </a:schemeClr>
                </a:solidFill>
              </a:rPr>
              <a:t>Πλήθος αερίων ρύπων και σωματιδίων</a:t>
            </a:r>
          </a:p>
          <a:p>
            <a:pPr>
              <a:buFont typeface="Arial" panose="020B0604020202020204" pitchFamily="34" charset="0"/>
              <a:buChar char="•"/>
            </a:pPr>
            <a:r>
              <a:rPr lang="el-GR" i="1" dirty="0">
                <a:solidFill>
                  <a:schemeClr val="bg2">
                    <a:lumMod val="50000"/>
                  </a:schemeClr>
                </a:solidFill>
              </a:rPr>
              <a:t> Εκπομπές από παραγωγή ενέργειας</a:t>
            </a:r>
          </a:p>
          <a:p>
            <a:r>
              <a:rPr lang="pl-PL" i="1" dirty="0">
                <a:solidFill>
                  <a:schemeClr val="accent2">
                    <a:lumMod val="75000"/>
                  </a:schemeClr>
                </a:solidFill>
              </a:rPr>
              <a:t>CO, CO2, SO2, NOx, HC, VOCs,</a:t>
            </a:r>
            <a:r>
              <a:rPr lang="el-GR" i="1" dirty="0">
                <a:solidFill>
                  <a:schemeClr val="accent2">
                    <a:lumMod val="75000"/>
                  </a:schemeClr>
                </a:solidFill>
              </a:rPr>
              <a:t> σωματίδια (τέφρα, βαρέα μέταλλα)</a:t>
            </a:r>
          </a:p>
          <a:p>
            <a:pPr>
              <a:buFont typeface="Arial" panose="020B0604020202020204" pitchFamily="34" charset="0"/>
              <a:buChar char="•"/>
            </a:pPr>
            <a:r>
              <a:rPr lang="el-GR" i="1" dirty="0">
                <a:solidFill>
                  <a:schemeClr val="accent2">
                    <a:lumMod val="75000"/>
                  </a:schemeClr>
                </a:solidFill>
              </a:rPr>
              <a:t> </a:t>
            </a:r>
            <a:r>
              <a:rPr lang="el-GR" i="1" dirty="0">
                <a:solidFill>
                  <a:schemeClr val="bg2">
                    <a:lumMod val="50000"/>
                  </a:schemeClr>
                </a:solidFill>
              </a:rPr>
              <a:t>Εκπομπές από καύση</a:t>
            </a:r>
          </a:p>
          <a:p>
            <a:r>
              <a:rPr lang="pl-PL" i="1" dirty="0">
                <a:solidFill>
                  <a:schemeClr val="accent2">
                    <a:lumMod val="75000"/>
                  </a:schemeClr>
                </a:solidFill>
              </a:rPr>
              <a:t>CO, CO2, SO2, NOx, HC, VOCs,</a:t>
            </a:r>
            <a:r>
              <a:rPr lang="el-GR" i="1" dirty="0">
                <a:solidFill>
                  <a:schemeClr val="accent2">
                    <a:lumMod val="75000"/>
                  </a:schemeClr>
                </a:solidFill>
              </a:rPr>
              <a:t> σωματίδια</a:t>
            </a:r>
          </a:p>
          <a:p>
            <a:pPr>
              <a:buFont typeface="Arial" panose="020B0604020202020204" pitchFamily="34" charset="0"/>
              <a:buChar char="•"/>
            </a:pPr>
            <a:r>
              <a:rPr lang="el-GR" i="1" dirty="0">
                <a:solidFill>
                  <a:schemeClr val="accent2">
                    <a:lumMod val="75000"/>
                  </a:schemeClr>
                </a:solidFill>
              </a:rPr>
              <a:t> </a:t>
            </a:r>
            <a:r>
              <a:rPr lang="el-GR" i="1" dirty="0">
                <a:solidFill>
                  <a:schemeClr val="bg2">
                    <a:lumMod val="50000"/>
                  </a:schemeClr>
                </a:solidFill>
              </a:rPr>
              <a:t>Απορρίμματα</a:t>
            </a:r>
          </a:p>
          <a:p>
            <a:pPr marL="0" indent="0">
              <a:buNone/>
            </a:pPr>
            <a:r>
              <a:rPr lang="el-GR" i="1" dirty="0">
                <a:solidFill>
                  <a:schemeClr val="accent2">
                    <a:lumMod val="75000"/>
                  </a:schemeClr>
                </a:solidFill>
              </a:rPr>
              <a:t>  </a:t>
            </a:r>
            <a:r>
              <a:rPr lang="pl-PL" i="1" dirty="0">
                <a:solidFill>
                  <a:schemeClr val="accent2">
                    <a:lumMod val="75000"/>
                  </a:schemeClr>
                </a:solidFill>
              </a:rPr>
              <a:t>CO, CO2, H2S, NH3, CH4,</a:t>
            </a:r>
            <a:r>
              <a:rPr lang="el-GR" i="1" dirty="0">
                <a:solidFill>
                  <a:schemeClr val="accent2">
                    <a:lumMod val="75000"/>
                  </a:schemeClr>
                </a:solidFill>
              </a:rPr>
              <a:t> σωματίδια</a:t>
            </a:r>
          </a:p>
          <a:p>
            <a:pPr>
              <a:buFont typeface="Arial" panose="020B0604020202020204" pitchFamily="34" charset="0"/>
              <a:buChar char="•"/>
            </a:pPr>
            <a:r>
              <a:rPr lang="el-GR" i="1" dirty="0">
                <a:solidFill>
                  <a:schemeClr val="accent2">
                    <a:lumMod val="75000"/>
                  </a:schemeClr>
                </a:solidFill>
              </a:rPr>
              <a:t> </a:t>
            </a:r>
            <a:r>
              <a:rPr lang="el-GR" i="1" dirty="0">
                <a:solidFill>
                  <a:schemeClr val="bg2">
                    <a:lumMod val="50000"/>
                  </a:schemeClr>
                </a:solidFill>
              </a:rPr>
              <a:t>Κατασκευαστικά έργα</a:t>
            </a:r>
          </a:p>
          <a:p>
            <a:pPr marL="0" indent="0">
              <a:buNone/>
            </a:pPr>
            <a:r>
              <a:rPr lang="el-GR" dirty="0">
                <a:solidFill>
                  <a:schemeClr val="accent2">
                    <a:lumMod val="75000"/>
                  </a:schemeClr>
                </a:solidFill>
              </a:rPr>
              <a:t>  </a:t>
            </a:r>
            <a:r>
              <a:rPr lang="pl-PL" i="1" dirty="0">
                <a:solidFill>
                  <a:schemeClr val="accent2">
                    <a:lumMod val="75000"/>
                  </a:schemeClr>
                </a:solidFill>
              </a:rPr>
              <a:t>CO, CO2, NOx, HC, VOCs,</a:t>
            </a:r>
            <a:r>
              <a:rPr lang="el-GR" i="1" dirty="0">
                <a:solidFill>
                  <a:schemeClr val="accent2">
                    <a:lumMod val="75000"/>
                  </a:schemeClr>
                </a:solidFill>
              </a:rPr>
              <a:t> σωματίδια, σκόνη</a:t>
            </a:r>
          </a:p>
          <a:p>
            <a:endParaRPr lang="el-GR" dirty="0"/>
          </a:p>
        </p:txBody>
      </p:sp>
      <p:sp>
        <p:nvSpPr>
          <p:cNvPr id="3" name="Title 2"/>
          <p:cNvSpPr>
            <a:spLocks noGrp="1"/>
          </p:cNvSpPr>
          <p:nvPr>
            <p:ph type="title"/>
          </p:nvPr>
        </p:nvSpPr>
        <p:spPr/>
        <p:txBody>
          <a:bodyPr>
            <a:normAutofit fontScale="90000"/>
          </a:bodyPr>
          <a:lstStyle/>
          <a:p>
            <a:r>
              <a:rPr lang="el-GR" dirty="0"/>
              <a:t>ΑΣΤΙΚΕΣ ΚΑΙ ΒΙΟΜΗΧΑΝΙΚΕΣ ΠΗΓΕΣ</a:t>
            </a:r>
          </a:p>
        </p:txBody>
      </p:sp>
    </p:spTree>
    <p:extLst>
      <p:ext uri="{BB962C8B-B14F-4D97-AF65-F5344CB8AC3E}">
        <p14:creationId xmlns:p14="http://schemas.microsoft.com/office/powerpoint/2010/main" val="2746806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dirty="0"/>
              <a:t>ΑΣΤΙΚΕΣ ΚΑΙ ΒΙΟΜΗΧΑΝΙΚΕΣ ΠΗΓΕΣ</a:t>
            </a:r>
          </a:p>
        </p:txBody>
      </p:sp>
      <p:pic>
        <p:nvPicPr>
          <p:cNvPr id="4" name="Εικόνα 3"/>
          <p:cNvPicPr>
            <a:picLocks noGrp="1" noChangeAspect="1"/>
          </p:cNvPicPr>
          <p:nvPr>
            <p:ph idx="1"/>
          </p:nvPr>
        </p:nvPicPr>
        <p:blipFill>
          <a:blip r:embed="rId2"/>
          <a:stretch>
            <a:fillRect/>
          </a:stretch>
        </p:blipFill>
        <p:spPr>
          <a:xfrm>
            <a:off x="1187624" y="1830655"/>
            <a:ext cx="2998763" cy="2246417"/>
          </a:xfrm>
          <a:prstGeom prst="rect">
            <a:avLst/>
          </a:prstGeom>
        </p:spPr>
      </p:pic>
      <p:pic>
        <p:nvPicPr>
          <p:cNvPr id="5" name="Εικόνα 5"/>
          <p:cNvPicPr>
            <a:picLocks noChangeAspect="1"/>
          </p:cNvPicPr>
          <p:nvPr/>
        </p:nvPicPr>
        <p:blipFill>
          <a:blip r:embed="rId3"/>
          <a:stretch>
            <a:fillRect/>
          </a:stretch>
        </p:blipFill>
        <p:spPr>
          <a:xfrm>
            <a:off x="4788024" y="1844824"/>
            <a:ext cx="3224118" cy="1932188"/>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6263" y="4005064"/>
            <a:ext cx="2689225"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391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1266825" y="1834356"/>
            <a:ext cx="6610350" cy="3819525"/>
          </a:xfrm>
          <a:prstGeom prst="rect">
            <a:avLst/>
          </a:prstGeom>
        </p:spPr>
      </p:pic>
      <p:sp>
        <p:nvSpPr>
          <p:cNvPr id="3" name="Τίτλος 2"/>
          <p:cNvSpPr>
            <a:spLocks noGrp="1"/>
          </p:cNvSpPr>
          <p:nvPr>
            <p:ph type="title"/>
          </p:nvPr>
        </p:nvSpPr>
        <p:spPr/>
        <p:txBody>
          <a:bodyPr>
            <a:normAutofit/>
          </a:bodyPr>
          <a:lstStyle/>
          <a:p>
            <a:r>
              <a:rPr lang="el-GR" sz="3200" dirty="0" smtClean="0"/>
              <a:t>Εκπεμπόμενοι ρύποι από διάφορες βιομηχανικές δραστηριότητες</a:t>
            </a:r>
            <a:endParaRPr lang="el-GR" sz="3200" dirty="0"/>
          </a:p>
        </p:txBody>
      </p:sp>
    </p:spTree>
    <p:extLst>
      <p:ext uri="{BB962C8B-B14F-4D97-AF65-F5344CB8AC3E}">
        <p14:creationId xmlns:p14="http://schemas.microsoft.com/office/powerpoint/2010/main" val="2604384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l-GR" sz="2400" i="1" dirty="0">
                <a:solidFill>
                  <a:schemeClr val="bg2">
                    <a:lumMod val="25000"/>
                  </a:schemeClr>
                </a:solidFill>
              </a:rPr>
              <a:t>Εκπομπές σκόνης</a:t>
            </a:r>
          </a:p>
          <a:p>
            <a:pPr>
              <a:buFont typeface="Arial" panose="020B0604020202020204" pitchFamily="34" charset="0"/>
              <a:buChar char="•"/>
            </a:pPr>
            <a:r>
              <a:rPr lang="el-GR" sz="2400" b="1" i="1" dirty="0"/>
              <a:t> </a:t>
            </a:r>
            <a:r>
              <a:rPr lang="el-GR" sz="2400" i="1" dirty="0">
                <a:solidFill>
                  <a:schemeClr val="bg2">
                    <a:lumMod val="25000"/>
                  </a:schemeClr>
                </a:solidFill>
              </a:rPr>
              <a:t>Καύσεις για εκχέρσωση γης &amp; καύση αγροτικών αποβλήτων</a:t>
            </a:r>
          </a:p>
          <a:p>
            <a:r>
              <a:rPr lang="pl-PL" sz="2400" i="1" dirty="0">
                <a:solidFill>
                  <a:schemeClr val="accent2">
                    <a:lumMod val="75000"/>
                  </a:schemeClr>
                </a:solidFill>
              </a:rPr>
              <a:t>CO, CO2, SO2, HC, σωματίδια</a:t>
            </a:r>
          </a:p>
          <a:p>
            <a:pPr>
              <a:buFont typeface="Arial" panose="020B0604020202020204" pitchFamily="34" charset="0"/>
              <a:buChar char="•"/>
            </a:pPr>
            <a:r>
              <a:rPr lang="el-GR" sz="2400" b="1" i="1" dirty="0"/>
              <a:t> </a:t>
            </a:r>
            <a:r>
              <a:rPr lang="el-GR" sz="2400" i="1" dirty="0">
                <a:solidFill>
                  <a:schemeClr val="bg2">
                    <a:lumMod val="25000"/>
                  </a:schemeClr>
                </a:solidFill>
              </a:rPr>
              <a:t>Εκπομπές εδαφών</a:t>
            </a:r>
          </a:p>
          <a:p>
            <a:r>
              <a:rPr lang="el-GR" sz="2400" i="1" dirty="0">
                <a:solidFill>
                  <a:schemeClr val="accent2">
                    <a:lumMod val="75000"/>
                  </a:schemeClr>
                </a:solidFill>
              </a:rPr>
              <a:t>Αζωτούχα οξείδια</a:t>
            </a:r>
          </a:p>
          <a:p>
            <a:pPr>
              <a:buFont typeface="Arial" panose="020B0604020202020204" pitchFamily="34" charset="0"/>
              <a:buChar char="•"/>
            </a:pPr>
            <a:r>
              <a:rPr lang="el-GR" sz="2400" b="1" i="1" dirty="0"/>
              <a:t> </a:t>
            </a:r>
            <a:r>
              <a:rPr lang="el-GR" sz="2400" i="1" dirty="0">
                <a:solidFill>
                  <a:schemeClr val="bg2">
                    <a:lumMod val="25000"/>
                  </a:schemeClr>
                </a:solidFill>
              </a:rPr>
              <a:t>Ψεκασμοί με αεροπλάνα</a:t>
            </a:r>
          </a:p>
          <a:p>
            <a:pPr>
              <a:buFont typeface="Arial" panose="020B0604020202020204" pitchFamily="34" charset="0"/>
              <a:buChar char="•"/>
            </a:pPr>
            <a:r>
              <a:rPr lang="el-GR" sz="2400" dirty="0">
                <a:solidFill>
                  <a:schemeClr val="bg2">
                    <a:lumMod val="25000"/>
                  </a:schemeClr>
                </a:solidFill>
              </a:rPr>
              <a:t>  </a:t>
            </a:r>
            <a:r>
              <a:rPr lang="el-GR" sz="2400" i="1" dirty="0">
                <a:solidFill>
                  <a:schemeClr val="bg2">
                    <a:lumMod val="25000"/>
                  </a:schemeClr>
                </a:solidFill>
              </a:rPr>
              <a:t>Αποσύνθεση αποβλήτων</a:t>
            </a:r>
          </a:p>
          <a:p>
            <a:r>
              <a:rPr lang="en-US" sz="2400" i="1" dirty="0">
                <a:solidFill>
                  <a:schemeClr val="accent2">
                    <a:lumMod val="75000"/>
                  </a:schemeClr>
                </a:solidFill>
              </a:rPr>
              <a:t>NH3, CH4 , </a:t>
            </a:r>
            <a:r>
              <a:rPr lang="el-GR" sz="1400" i="1" dirty="0" smtClean="0">
                <a:solidFill>
                  <a:schemeClr val="accent2">
                    <a:lumMod val="75000"/>
                  </a:schemeClr>
                </a:solidFill>
              </a:rPr>
              <a:t>ατμοί</a:t>
            </a:r>
            <a:endParaRPr lang="el-GR" sz="2400" dirty="0" smtClean="0">
              <a:solidFill>
                <a:schemeClr val="accent2">
                  <a:lumMod val="75000"/>
                </a:schemeClr>
              </a:solidFill>
            </a:endParaRPr>
          </a:p>
          <a:p>
            <a:endParaRPr lang="el-GR" dirty="0"/>
          </a:p>
        </p:txBody>
      </p:sp>
      <p:sp>
        <p:nvSpPr>
          <p:cNvPr id="3" name="Title 2"/>
          <p:cNvSpPr>
            <a:spLocks noGrp="1"/>
          </p:cNvSpPr>
          <p:nvPr>
            <p:ph type="title"/>
          </p:nvPr>
        </p:nvSpPr>
        <p:spPr/>
        <p:txBody>
          <a:bodyPr>
            <a:normAutofit fontScale="90000"/>
          </a:bodyPr>
          <a:lstStyle/>
          <a:p>
            <a:r>
              <a:rPr lang="el-GR" dirty="0"/>
              <a:t>ΓΕΩΡΓΙΚΕΣ ΚΑΙ ΑΓΡΟΤΙΚΕΣ ΠΗΓΕΣ</a:t>
            </a:r>
          </a:p>
        </p:txBody>
      </p:sp>
      <p:pic>
        <p:nvPicPr>
          <p:cNvPr id="4" name="Εικόνα 4"/>
          <p:cNvPicPr>
            <a:picLocks noChangeAspect="1"/>
          </p:cNvPicPr>
          <p:nvPr/>
        </p:nvPicPr>
        <p:blipFill>
          <a:blip r:embed="rId2"/>
          <a:stretch>
            <a:fillRect/>
          </a:stretch>
        </p:blipFill>
        <p:spPr>
          <a:xfrm>
            <a:off x="5508104" y="2276872"/>
            <a:ext cx="3224118" cy="222201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703781"/>
            <a:ext cx="419417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563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Font typeface="Wingdings" pitchFamily="2" charset="2"/>
              <a:buChar char="Ø"/>
            </a:pPr>
            <a:r>
              <a:rPr lang="el-GR" dirty="0">
                <a:solidFill>
                  <a:schemeClr val="bg2">
                    <a:lumMod val="50000"/>
                  </a:schemeClr>
                </a:solidFill>
              </a:rPr>
              <a:t>Ωκεανοί: </a:t>
            </a:r>
            <a:r>
              <a:rPr lang="el-GR" sz="2800" i="1" dirty="0">
                <a:solidFill>
                  <a:schemeClr val="accent2">
                    <a:lumMod val="75000"/>
                  </a:schemeClr>
                </a:solidFill>
              </a:rPr>
              <a:t>μικροκρυσταλλικές μορφές αλάτων (</a:t>
            </a:r>
            <a:r>
              <a:rPr lang="en-US" sz="2800" i="1" dirty="0" err="1">
                <a:solidFill>
                  <a:schemeClr val="accent2">
                    <a:lumMod val="75000"/>
                  </a:schemeClr>
                </a:solidFill>
              </a:rPr>
              <a:t>NaCl</a:t>
            </a:r>
            <a:r>
              <a:rPr lang="en-US" sz="2800" i="1" dirty="0">
                <a:solidFill>
                  <a:schemeClr val="accent2">
                    <a:lumMod val="75000"/>
                  </a:schemeClr>
                </a:solidFill>
              </a:rPr>
              <a:t>), </a:t>
            </a:r>
            <a:r>
              <a:rPr lang="el-GR" sz="2800" i="1" dirty="0">
                <a:solidFill>
                  <a:schemeClr val="accent2">
                    <a:lumMod val="75000"/>
                  </a:schemeClr>
                </a:solidFill>
              </a:rPr>
              <a:t>δευτερογενές αερόλυμα διμεθυλοσουλφίδιο (</a:t>
            </a:r>
            <a:r>
              <a:rPr lang="el-GR" sz="2800" dirty="0">
                <a:solidFill>
                  <a:schemeClr val="accent2">
                    <a:lumMod val="75000"/>
                  </a:schemeClr>
                </a:solidFill>
              </a:rPr>
              <a:t>(</a:t>
            </a:r>
            <a:r>
              <a:rPr lang="en-US" sz="2800" dirty="0">
                <a:solidFill>
                  <a:schemeClr val="accent2">
                    <a:lumMod val="75000"/>
                  </a:schemeClr>
                </a:solidFill>
              </a:rPr>
              <a:t>CH</a:t>
            </a:r>
            <a:r>
              <a:rPr lang="el-GR" sz="2800" baseline="-25000" dirty="0">
                <a:solidFill>
                  <a:schemeClr val="accent2">
                    <a:lumMod val="75000"/>
                  </a:schemeClr>
                </a:solidFill>
              </a:rPr>
              <a:t>3</a:t>
            </a:r>
            <a:r>
              <a:rPr lang="el-GR" sz="2800" dirty="0">
                <a:solidFill>
                  <a:schemeClr val="accent2">
                    <a:lumMod val="75000"/>
                  </a:schemeClr>
                </a:solidFill>
              </a:rPr>
              <a:t>)</a:t>
            </a:r>
            <a:r>
              <a:rPr lang="el-GR" sz="2800" baseline="-25000" dirty="0">
                <a:solidFill>
                  <a:schemeClr val="accent2">
                    <a:lumMod val="75000"/>
                  </a:schemeClr>
                </a:solidFill>
              </a:rPr>
              <a:t>2</a:t>
            </a:r>
            <a:r>
              <a:rPr lang="en-US" sz="2800" dirty="0">
                <a:solidFill>
                  <a:schemeClr val="accent2">
                    <a:lumMod val="75000"/>
                  </a:schemeClr>
                </a:solidFill>
              </a:rPr>
              <a:t>S </a:t>
            </a:r>
            <a:r>
              <a:rPr lang="el-GR" sz="2800" dirty="0">
                <a:solidFill>
                  <a:schemeClr val="accent2">
                    <a:lumMod val="75000"/>
                  </a:schemeClr>
                </a:solidFill>
              </a:rPr>
              <a:t>), </a:t>
            </a:r>
            <a:r>
              <a:rPr lang="en-US" sz="2800" dirty="0">
                <a:solidFill>
                  <a:schemeClr val="accent2">
                    <a:lumMod val="75000"/>
                  </a:schemeClr>
                </a:solidFill>
              </a:rPr>
              <a:t>SO</a:t>
            </a:r>
            <a:r>
              <a:rPr lang="el-GR" sz="2800" baseline="-25000" dirty="0">
                <a:solidFill>
                  <a:schemeClr val="accent2">
                    <a:lumMod val="75000"/>
                  </a:schemeClr>
                </a:solidFill>
              </a:rPr>
              <a:t>2</a:t>
            </a:r>
            <a:endParaRPr lang="en-US" sz="2800" baseline="-25000" dirty="0">
              <a:solidFill>
                <a:schemeClr val="accent2">
                  <a:lumMod val="75000"/>
                </a:schemeClr>
              </a:solidFill>
            </a:endParaRPr>
          </a:p>
          <a:p>
            <a:pPr>
              <a:buFont typeface="Wingdings" pitchFamily="2" charset="2"/>
              <a:buChar char="Ø"/>
            </a:pPr>
            <a:r>
              <a:rPr lang="el-GR" dirty="0" smtClean="0">
                <a:solidFill>
                  <a:schemeClr val="bg2">
                    <a:lumMod val="50000"/>
                  </a:schemeClr>
                </a:solidFill>
              </a:rPr>
              <a:t>Ήπειροι</a:t>
            </a:r>
            <a:r>
              <a:rPr lang="el-GR" dirty="0">
                <a:solidFill>
                  <a:schemeClr val="bg2">
                    <a:lumMod val="50000"/>
                  </a:schemeClr>
                </a:solidFill>
              </a:rPr>
              <a:t>:</a:t>
            </a:r>
            <a:r>
              <a:rPr lang="en-US" dirty="0">
                <a:solidFill>
                  <a:schemeClr val="bg2">
                    <a:lumMod val="50000"/>
                  </a:schemeClr>
                </a:solidFill>
              </a:rPr>
              <a:t> </a:t>
            </a:r>
            <a:r>
              <a:rPr lang="el-GR" sz="2800" i="1" dirty="0">
                <a:solidFill>
                  <a:schemeClr val="accent2">
                    <a:lumMod val="75000"/>
                  </a:schemeClr>
                </a:solidFill>
              </a:rPr>
              <a:t>οργανικά αιωρήματα (γύρη, μικρόβια κ.α.), σκόνη (διάβρωση εδάφους με την επίδραση του ανέμου)</a:t>
            </a:r>
            <a:r>
              <a:rPr lang="en-US" sz="2800" i="1" dirty="0">
                <a:solidFill>
                  <a:schemeClr val="accent2">
                    <a:lumMod val="75000"/>
                  </a:schemeClr>
                </a:solidFill>
              </a:rPr>
              <a:t> </a:t>
            </a:r>
            <a:endParaRPr lang="el-GR" sz="2800" i="1" dirty="0">
              <a:solidFill>
                <a:schemeClr val="accent2">
                  <a:lumMod val="75000"/>
                </a:schemeClr>
              </a:solidFill>
            </a:endParaRPr>
          </a:p>
          <a:p>
            <a:pPr>
              <a:buFont typeface="Wingdings" pitchFamily="2" charset="2"/>
              <a:buChar char="Ø"/>
            </a:pPr>
            <a:r>
              <a:rPr lang="el-GR" dirty="0">
                <a:solidFill>
                  <a:schemeClr val="bg2">
                    <a:lumMod val="50000"/>
                  </a:schemeClr>
                </a:solidFill>
              </a:rPr>
              <a:t>Πυρκαγιές: </a:t>
            </a:r>
            <a:r>
              <a:rPr lang="el-GR" sz="2800" i="1" dirty="0">
                <a:solidFill>
                  <a:schemeClr val="accent2">
                    <a:lumMod val="75000"/>
                  </a:schemeClr>
                </a:solidFill>
              </a:rPr>
              <a:t>στοιχειακός και οργανικός </a:t>
            </a:r>
            <a:r>
              <a:rPr lang="en-US" sz="2800" i="1" dirty="0">
                <a:solidFill>
                  <a:schemeClr val="accent2">
                    <a:lumMod val="75000"/>
                  </a:schemeClr>
                </a:solidFill>
              </a:rPr>
              <a:t>C</a:t>
            </a:r>
            <a:endParaRPr lang="el-GR" sz="2800" i="1" dirty="0">
              <a:solidFill>
                <a:schemeClr val="accent2">
                  <a:lumMod val="75000"/>
                </a:schemeClr>
              </a:solidFill>
            </a:endParaRPr>
          </a:p>
          <a:p>
            <a:pPr>
              <a:buFont typeface="Wingdings" pitchFamily="2" charset="2"/>
              <a:buChar char="Ø"/>
            </a:pPr>
            <a:r>
              <a:rPr lang="el-GR" dirty="0">
                <a:solidFill>
                  <a:schemeClr val="bg2">
                    <a:lumMod val="50000"/>
                  </a:schemeClr>
                </a:solidFill>
              </a:rPr>
              <a:t>Ηφαίστεια: </a:t>
            </a:r>
            <a:r>
              <a:rPr lang="el-GR" sz="2800" i="1" dirty="0">
                <a:solidFill>
                  <a:schemeClr val="accent2">
                    <a:lumMod val="75000"/>
                  </a:schemeClr>
                </a:solidFill>
              </a:rPr>
              <a:t>αέρια πλούσια σε </a:t>
            </a:r>
            <a:r>
              <a:rPr lang="en-US" sz="2800" i="1" dirty="0">
                <a:solidFill>
                  <a:schemeClr val="accent2">
                    <a:lumMod val="75000"/>
                  </a:schemeClr>
                </a:solidFill>
              </a:rPr>
              <a:t>S </a:t>
            </a:r>
            <a:r>
              <a:rPr lang="el-GR" sz="2800" i="1" dirty="0">
                <a:solidFill>
                  <a:schemeClr val="accent2">
                    <a:lumMod val="75000"/>
                  </a:schemeClr>
                </a:solidFill>
              </a:rPr>
              <a:t>και </a:t>
            </a:r>
            <a:r>
              <a:rPr lang="en-US" sz="2800" i="1" dirty="0">
                <a:solidFill>
                  <a:schemeClr val="accent2">
                    <a:lumMod val="75000"/>
                  </a:schemeClr>
                </a:solidFill>
              </a:rPr>
              <a:t>C, </a:t>
            </a:r>
            <a:r>
              <a:rPr lang="el-GR" sz="2800" i="1" dirty="0">
                <a:solidFill>
                  <a:schemeClr val="accent2">
                    <a:lumMod val="75000"/>
                  </a:schemeClr>
                </a:solidFill>
              </a:rPr>
              <a:t>στάχτη</a:t>
            </a:r>
            <a:endParaRPr lang="en-US" sz="2800" i="1" dirty="0">
              <a:solidFill>
                <a:schemeClr val="accent2">
                  <a:lumMod val="75000"/>
                </a:schemeClr>
              </a:solidFill>
            </a:endParaRPr>
          </a:p>
          <a:p>
            <a:pPr>
              <a:buFont typeface="Wingdings" pitchFamily="2" charset="2"/>
              <a:buChar char="Ø"/>
            </a:pPr>
            <a:r>
              <a:rPr lang="el-GR" dirty="0">
                <a:solidFill>
                  <a:schemeClr val="bg2">
                    <a:lumMod val="50000"/>
                  </a:schemeClr>
                </a:solidFill>
              </a:rPr>
              <a:t>Ανόργανες ενώσεις:</a:t>
            </a:r>
            <a:r>
              <a:rPr lang="el-GR" sz="2800" i="1" dirty="0">
                <a:solidFill>
                  <a:schemeClr val="accent2">
                    <a:lumMod val="75000"/>
                  </a:schemeClr>
                </a:solidFill>
              </a:rPr>
              <a:t> αμμωνιακά και νιτρικά ιόντα</a:t>
            </a:r>
          </a:p>
          <a:p>
            <a:pPr>
              <a:buFont typeface="Wingdings" pitchFamily="2" charset="2"/>
              <a:buChar char="Ø"/>
            </a:pPr>
            <a:r>
              <a:rPr lang="el-GR" dirty="0">
                <a:solidFill>
                  <a:schemeClr val="bg2">
                    <a:lumMod val="50000"/>
                  </a:schemeClr>
                </a:solidFill>
              </a:rPr>
              <a:t>Βιολογικές διεργασίες στο έδαφος:</a:t>
            </a:r>
            <a:r>
              <a:rPr lang="el-GR" sz="2800" i="1" dirty="0">
                <a:solidFill>
                  <a:schemeClr val="accent2">
                    <a:lumMod val="75000"/>
                  </a:schemeClr>
                </a:solidFill>
              </a:rPr>
              <a:t> ισοπρένια, τερπένια κλπ</a:t>
            </a:r>
            <a:endParaRPr lang="el-GR" sz="2800" dirty="0">
              <a:solidFill>
                <a:schemeClr val="bg2">
                  <a:lumMod val="50000"/>
                </a:schemeClr>
              </a:solidFill>
            </a:endParaRPr>
          </a:p>
          <a:p>
            <a:endParaRPr lang="el-GR" dirty="0"/>
          </a:p>
        </p:txBody>
      </p:sp>
      <p:sp>
        <p:nvSpPr>
          <p:cNvPr id="3" name="Title 2"/>
          <p:cNvSpPr>
            <a:spLocks noGrp="1"/>
          </p:cNvSpPr>
          <p:nvPr>
            <p:ph type="title"/>
          </p:nvPr>
        </p:nvSpPr>
        <p:spPr/>
        <p:txBody>
          <a:bodyPr/>
          <a:lstStyle/>
          <a:p>
            <a:r>
              <a:rPr lang="el-GR" dirty="0"/>
              <a:t>ΦΥΣΙΚΕΣ ΠΗΓΕΣ</a:t>
            </a:r>
          </a:p>
        </p:txBody>
      </p:sp>
    </p:spTree>
    <p:extLst>
      <p:ext uri="{BB962C8B-B14F-4D97-AF65-F5344CB8AC3E}">
        <p14:creationId xmlns:p14="http://schemas.microsoft.com/office/powerpoint/2010/main" val="2876751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l-GR" dirty="0"/>
              <a:t>Περιβάλλον – ρύπανση – οικοσυστήματα – βιογαιοχημικοί κύκλοι </a:t>
            </a:r>
          </a:p>
          <a:p>
            <a:pPr>
              <a:buFont typeface="Arial" panose="020B0604020202020204" pitchFamily="34" charset="0"/>
              <a:buChar char="•"/>
            </a:pPr>
            <a:r>
              <a:rPr lang="el-GR" dirty="0" smtClean="0"/>
              <a:t>Ατμόσφαιρα </a:t>
            </a:r>
            <a:r>
              <a:rPr lang="el-GR" dirty="0"/>
              <a:t>της γης</a:t>
            </a:r>
          </a:p>
          <a:p>
            <a:pPr>
              <a:buFont typeface="Arial" panose="020B0604020202020204" pitchFamily="34" charset="0"/>
              <a:buChar char="•"/>
            </a:pPr>
            <a:r>
              <a:rPr lang="el-GR" dirty="0" smtClean="0"/>
              <a:t>Ορισμοί </a:t>
            </a:r>
            <a:r>
              <a:rPr lang="el-GR" dirty="0"/>
              <a:t>της αέριας ρύπανσης</a:t>
            </a:r>
          </a:p>
          <a:p>
            <a:pPr>
              <a:buFont typeface="Arial" panose="020B0604020202020204" pitchFamily="34" charset="0"/>
              <a:buChar char="•"/>
            </a:pPr>
            <a:r>
              <a:rPr lang="el-GR" dirty="0" smtClean="0"/>
              <a:t>Θερμοκρασιακή </a:t>
            </a:r>
            <a:r>
              <a:rPr lang="el-GR" dirty="0"/>
              <a:t>αναστροφή</a:t>
            </a:r>
          </a:p>
          <a:p>
            <a:pPr>
              <a:buFont typeface="Arial" panose="020B0604020202020204" pitchFamily="34" charset="0"/>
              <a:buChar char="•"/>
            </a:pPr>
            <a:r>
              <a:rPr lang="el-GR" dirty="0" smtClean="0"/>
              <a:t>Αέριοι </a:t>
            </a:r>
            <a:r>
              <a:rPr lang="el-GR" dirty="0"/>
              <a:t>ρύποι</a:t>
            </a:r>
          </a:p>
          <a:p>
            <a:pPr>
              <a:buFont typeface="Arial" panose="020B0604020202020204" pitchFamily="34" charset="0"/>
              <a:buChar char="•"/>
            </a:pPr>
            <a:r>
              <a:rPr lang="el-GR" dirty="0" smtClean="0"/>
              <a:t>Μονάδες </a:t>
            </a:r>
            <a:r>
              <a:rPr lang="el-GR" dirty="0"/>
              <a:t>συγκεντρώσεων ρύπων</a:t>
            </a:r>
          </a:p>
          <a:p>
            <a:endParaRPr lang="el-GR" dirty="0"/>
          </a:p>
        </p:txBody>
      </p:sp>
      <p:sp>
        <p:nvSpPr>
          <p:cNvPr id="3" name="Title 2"/>
          <p:cNvSpPr>
            <a:spLocks noGrp="1"/>
          </p:cNvSpPr>
          <p:nvPr>
            <p:ph type="title"/>
          </p:nvPr>
        </p:nvSpPr>
        <p:spPr/>
        <p:txBody>
          <a:bodyPr/>
          <a:lstStyle/>
          <a:p>
            <a:r>
              <a:rPr lang="el-GR" dirty="0"/>
              <a:t>ΔΟΜΗ ΤΗΣ ΔΙΑΛΕΞΗΣ</a:t>
            </a:r>
          </a:p>
        </p:txBody>
      </p:sp>
    </p:spTree>
    <p:extLst>
      <p:ext uri="{BB962C8B-B14F-4D97-AF65-F5344CB8AC3E}">
        <p14:creationId xmlns:p14="http://schemas.microsoft.com/office/powerpoint/2010/main" val="3658087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107504" y="2132856"/>
            <a:ext cx="4133850" cy="3295650"/>
          </a:xfrm>
          <a:prstGeom prst="rect">
            <a:avLst/>
          </a:prstGeom>
        </p:spPr>
      </p:pic>
      <p:sp>
        <p:nvSpPr>
          <p:cNvPr id="3" name="Τίτλος 2"/>
          <p:cNvSpPr>
            <a:spLocks noGrp="1"/>
          </p:cNvSpPr>
          <p:nvPr>
            <p:ph type="title"/>
          </p:nvPr>
        </p:nvSpPr>
        <p:spPr/>
        <p:txBody>
          <a:bodyPr/>
          <a:lstStyle/>
          <a:p>
            <a:endParaRPr lang="el-GR"/>
          </a:p>
        </p:txBody>
      </p:sp>
      <p:pic>
        <p:nvPicPr>
          <p:cNvPr id="5" name="Εικόνα 4"/>
          <p:cNvPicPr>
            <a:picLocks noChangeAspect="1"/>
          </p:cNvPicPr>
          <p:nvPr/>
        </p:nvPicPr>
        <p:blipFill>
          <a:blip r:embed="rId3"/>
          <a:stretch>
            <a:fillRect/>
          </a:stretch>
        </p:blipFill>
        <p:spPr>
          <a:xfrm>
            <a:off x="4139952" y="2322785"/>
            <a:ext cx="4752975" cy="2771775"/>
          </a:xfrm>
          <a:prstGeom prst="rect">
            <a:avLst/>
          </a:prstGeom>
        </p:spPr>
      </p:pic>
    </p:spTree>
    <p:extLst>
      <p:ext uri="{BB962C8B-B14F-4D97-AF65-F5344CB8AC3E}">
        <p14:creationId xmlns:p14="http://schemas.microsoft.com/office/powerpoint/2010/main" val="3647355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Autofit/>
          </a:bodyPr>
          <a:lstStyle/>
          <a:p>
            <a:r>
              <a:rPr lang="el-GR" sz="3600" dirty="0" smtClean="0"/>
              <a:t>Κατηγορίες και διαστάσεις της ρύπανσης</a:t>
            </a:r>
            <a:endParaRPr lang="el-GR" sz="36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695269733"/>
              </p:ext>
            </p:extLst>
          </p:nvPr>
        </p:nvGraphicFramePr>
        <p:xfrm>
          <a:off x="457200" y="1481138"/>
          <a:ext cx="8229600" cy="52171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l-GR" sz="1600" dirty="0" smtClean="0"/>
                        <a:t>Διαστάσεις ρύπανσης</a:t>
                      </a:r>
                      <a:endParaRPr lang="el-GR" sz="1600" dirty="0"/>
                    </a:p>
                  </a:txBody>
                  <a:tcPr/>
                </a:tc>
                <a:tc>
                  <a:txBody>
                    <a:bodyPr/>
                    <a:lstStyle/>
                    <a:p>
                      <a:r>
                        <a:rPr lang="el-GR" sz="1600" dirty="0" smtClean="0"/>
                        <a:t>Εκδήλωση φαινομένων</a:t>
                      </a:r>
                      <a:endParaRPr lang="el-GR" sz="1600" dirty="0"/>
                    </a:p>
                  </a:txBody>
                  <a:tcPr/>
                </a:tc>
                <a:tc>
                  <a:txBody>
                    <a:bodyPr/>
                    <a:lstStyle/>
                    <a:p>
                      <a:r>
                        <a:rPr lang="el-GR" sz="1600" dirty="0" smtClean="0"/>
                        <a:t>Επιπτώσεις</a:t>
                      </a:r>
                      <a:endParaRPr lang="el-GR" sz="1600" dirty="0"/>
                    </a:p>
                  </a:txBody>
                  <a:tcPr/>
                </a:tc>
              </a:tr>
              <a:tr h="370840">
                <a:tc>
                  <a:txBody>
                    <a:bodyPr/>
                    <a:lstStyle/>
                    <a:p>
                      <a:r>
                        <a:rPr lang="el-GR" sz="1600" dirty="0" smtClean="0"/>
                        <a:t>Παγκόσμιες</a:t>
                      </a:r>
                      <a:endParaRPr lang="el-GR" sz="1600" dirty="0"/>
                    </a:p>
                  </a:txBody>
                  <a:tcPr/>
                </a:tc>
                <a:tc>
                  <a:txBody>
                    <a:bodyPr/>
                    <a:lstStyle/>
                    <a:p>
                      <a:r>
                        <a:rPr lang="el-GR" sz="1600" dirty="0" smtClean="0"/>
                        <a:t>Καταστροφή</a:t>
                      </a:r>
                      <a:r>
                        <a:rPr lang="el-GR" sz="1600" baseline="0" dirty="0" smtClean="0"/>
                        <a:t> στρατοσφαιρικού όζοντος, </a:t>
                      </a:r>
                    </a:p>
                    <a:p>
                      <a:r>
                        <a:rPr lang="el-GR" sz="1600" baseline="0" dirty="0" smtClean="0"/>
                        <a:t>Φαινόμενο θερμοκηπίου, Ρύπανση ωκεανών</a:t>
                      </a:r>
                      <a:endParaRPr lang="el-GR" sz="1600" dirty="0"/>
                    </a:p>
                  </a:txBody>
                  <a:tcPr/>
                </a:tc>
                <a:tc>
                  <a:txBody>
                    <a:bodyPr/>
                    <a:lstStyle/>
                    <a:p>
                      <a:r>
                        <a:rPr lang="el-GR" sz="1600" dirty="0" smtClean="0"/>
                        <a:t>Αύξηση της μέσης θερμοκρασίας της γης, αύξηση επικίνδυνων ακτινοβολιών,</a:t>
                      </a:r>
                      <a:r>
                        <a:rPr lang="el-GR" sz="1600" baseline="0" dirty="0" smtClean="0"/>
                        <a:t> αλλοίωση μεγάλων οικοσυστημάτων</a:t>
                      </a:r>
                      <a:endParaRPr lang="el-GR" sz="1600" dirty="0"/>
                    </a:p>
                  </a:txBody>
                  <a:tcPr/>
                </a:tc>
              </a:tr>
              <a:tr h="370840">
                <a:tc>
                  <a:txBody>
                    <a:bodyPr/>
                    <a:lstStyle/>
                    <a:p>
                      <a:r>
                        <a:rPr lang="el-GR" sz="1600" dirty="0" smtClean="0"/>
                        <a:t>Διακρατικές</a:t>
                      </a:r>
                      <a:endParaRPr lang="el-GR" sz="1600" dirty="0"/>
                    </a:p>
                  </a:txBody>
                  <a:tcPr/>
                </a:tc>
                <a:tc>
                  <a:txBody>
                    <a:bodyPr/>
                    <a:lstStyle/>
                    <a:p>
                      <a:r>
                        <a:rPr lang="el-GR" sz="1600" dirty="0" smtClean="0"/>
                        <a:t>Όξινη βροχή,</a:t>
                      </a:r>
                    </a:p>
                    <a:p>
                      <a:r>
                        <a:rPr lang="el-GR" sz="1600" dirty="0" smtClean="0"/>
                        <a:t>Ρύπανση</a:t>
                      </a:r>
                      <a:r>
                        <a:rPr lang="el-GR" sz="1600" baseline="0" dirty="0" smtClean="0"/>
                        <a:t> θαλασσών, ποταμών και λιμνών</a:t>
                      </a:r>
                    </a:p>
                  </a:txBody>
                  <a:tcPr/>
                </a:tc>
                <a:tc>
                  <a:txBody>
                    <a:bodyPr/>
                    <a:lstStyle/>
                    <a:p>
                      <a:r>
                        <a:rPr lang="el-GR" sz="1600" dirty="0" smtClean="0"/>
                        <a:t>Καταστροφή δασών και λιμνών, αλλοίωση</a:t>
                      </a:r>
                      <a:r>
                        <a:rPr lang="el-GR" sz="1600" baseline="0" dirty="0" smtClean="0"/>
                        <a:t> οικοσυστημάτων</a:t>
                      </a:r>
                      <a:endParaRPr lang="el-GR" sz="1600" dirty="0"/>
                    </a:p>
                  </a:txBody>
                  <a:tcPr/>
                </a:tc>
              </a:tr>
              <a:tr h="370840">
                <a:tc>
                  <a:txBody>
                    <a:bodyPr/>
                    <a:lstStyle/>
                    <a:p>
                      <a:r>
                        <a:rPr lang="el-GR" sz="1600" dirty="0" smtClean="0"/>
                        <a:t>Περιφερειακές </a:t>
                      </a:r>
                    </a:p>
                    <a:p>
                      <a:r>
                        <a:rPr lang="el-GR" sz="1600" dirty="0" smtClean="0"/>
                        <a:t>Τοπικές</a:t>
                      </a:r>
                      <a:endParaRPr lang="el-GR" sz="1600" dirty="0"/>
                    </a:p>
                  </a:txBody>
                  <a:tcPr/>
                </a:tc>
                <a:tc>
                  <a:txBody>
                    <a:bodyPr/>
                    <a:lstStyle/>
                    <a:p>
                      <a:r>
                        <a:rPr lang="el-GR" sz="1600" dirty="0" err="1" smtClean="0"/>
                        <a:t>Καπνομίχλες</a:t>
                      </a:r>
                      <a:endParaRPr lang="el-GR" sz="1600" dirty="0" smtClean="0"/>
                    </a:p>
                    <a:p>
                      <a:r>
                        <a:rPr lang="el-GR" sz="1600" dirty="0" smtClean="0"/>
                        <a:t>Φωτοχημικά νέφη</a:t>
                      </a:r>
                    </a:p>
                    <a:p>
                      <a:r>
                        <a:rPr lang="el-GR" sz="1600" dirty="0" smtClean="0"/>
                        <a:t>Ρύπανση</a:t>
                      </a:r>
                      <a:r>
                        <a:rPr lang="el-GR" sz="1600" baseline="0" dirty="0" smtClean="0"/>
                        <a:t> επιφανειακών και υπόγειων νερών</a:t>
                      </a:r>
                      <a:endParaRPr lang="el-GR" sz="1600" dirty="0"/>
                    </a:p>
                  </a:txBody>
                  <a:tcPr/>
                </a:tc>
                <a:tc>
                  <a:txBody>
                    <a:bodyPr/>
                    <a:lstStyle/>
                    <a:p>
                      <a:r>
                        <a:rPr lang="el-GR" sz="1600" dirty="0" smtClean="0"/>
                        <a:t>Κίνδυνοι για την υγεία των ανθρώπων, προσβολή</a:t>
                      </a:r>
                      <a:r>
                        <a:rPr lang="el-GR" sz="1600" baseline="0" dirty="0" smtClean="0"/>
                        <a:t> υδροβιοτόπων</a:t>
                      </a:r>
                      <a:endParaRPr lang="el-GR" sz="1600" dirty="0"/>
                    </a:p>
                  </a:txBody>
                  <a:tcPr/>
                </a:tc>
              </a:tr>
              <a:tr h="370840">
                <a:tc>
                  <a:txBody>
                    <a:bodyPr/>
                    <a:lstStyle/>
                    <a:p>
                      <a:r>
                        <a:rPr lang="el-GR" sz="1600" dirty="0" smtClean="0"/>
                        <a:t>Εργασιακός χώρος</a:t>
                      </a:r>
                      <a:endParaRPr lang="el-GR" sz="1600" dirty="0"/>
                    </a:p>
                  </a:txBody>
                  <a:tcPr/>
                </a:tc>
                <a:tc>
                  <a:txBody>
                    <a:bodyPr/>
                    <a:lstStyle/>
                    <a:p>
                      <a:r>
                        <a:rPr lang="el-GR" sz="1600" dirty="0" smtClean="0"/>
                        <a:t>Εκπομπή τοξικών ουσιών</a:t>
                      </a:r>
                      <a:endParaRPr lang="el-GR" sz="1600" dirty="0"/>
                    </a:p>
                  </a:txBody>
                  <a:tcPr/>
                </a:tc>
                <a:tc>
                  <a:txBody>
                    <a:bodyPr/>
                    <a:lstStyle/>
                    <a:p>
                      <a:r>
                        <a:rPr lang="el-GR" sz="1600" dirty="0" smtClean="0"/>
                        <a:t>Επαγγελματικές ασθένειες</a:t>
                      </a:r>
                      <a:endParaRPr lang="el-GR" sz="1600" dirty="0"/>
                    </a:p>
                  </a:txBody>
                  <a:tcPr/>
                </a:tc>
              </a:tr>
              <a:tr h="370840">
                <a:tc>
                  <a:txBody>
                    <a:bodyPr/>
                    <a:lstStyle/>
                    <a:p>
                      <a:r>
                        <a:rPr lang="el-GR" sz="1600" dirty="0" smtClean="0"/>
                        <a:t>Χώρος κατοικίας</a:t>
                      </a:r>
                      <a:endParaRPr lang="el-GR" sz="1600" dirty="0"/>
                    </a:p>
                  </a:txBody>
                  <a:tcPr/>
                </a:tc>
                <a:tc>
                  <a:txBody>
                    <a:bodyPr/>
                    <a:lstStyle/>
                    <a:p>
                      <a:r>
                        <a:rPr lang="el-GR" sz="1600" dirty="0" smtClean="0"/>
                        <a:t>Εκπομπή τοξικών ουσιών από βιομηχανικά προϊόντα</a:t>
                      </a:r>
                      <a:endParaRPr lang="el-GR" sz="1600" dirty="0"/>
                    </a:p>
                  </a:txBody>
                  <a:tcPr/>
                </a:tc>
                <a:tc>
                  <a:txBody>
                    <a:bodyPr/>
                    <a:lstStyle/>
                    <a:p>
                      <a:r>
                        <a:rPr lang="el-GR" sz="1600" dirty="0" smtClean="0"/>
                        <a:t>Μακροχρόνιες επιδράσεις στην υγεία των ανθρώπων</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l-GR" dirty="0" smtClean="0"/>
              <a:t>Αέριοι ρύποι</a:t>
            </a:r>
          </a:p>
          <a:p>
            <a:pPr marL="109728" indent="0">
              <a:buNone/>
            </a:pPr>
            <a:r>
              <a:rPr lang="el-GR" dirty="0" smtClean="0"/>
              <a:t>Αέρια</a:t>
            </a:r>
          </a:p>
          <a:p>
            <a:pPr marL="109728" indent="0">
              <a:buNone/>
            </a:pPr>
            <a:r>
              <a:rPr lang="el-GR" dirty="0" smtClean="0"/>
              <a:t>Ατμοί</a:t>
            </a:r>
          </a:p>
          <a:p>
            <a:pPr marL="109728" indent="0">
              <a:buNone/>
            </a:pPr>
            <a:endParaRPr lang="el-GR" dirty="0" smtClean="0"/>
          </a:p>
          <a:p>
            <a:r>
              <a:rPr lang="el-GR" dirty="0" smtClean="0"/>
              <a:t>Σωματιδιακοί ρύποι</a:t>
            </a:r>
          </a:p>
          <a:p>
            <a:pPr marL="109728" indent="0">
              <a:buNone/>
            </a:pPr>
            <a:r>
              <a:rPr lang="el-GR" dirty="0" smtClean="0"/>
              <a:t>Κόνεις</a:t>
            </a:r>
          </a:p>
          <a:p>
            <a:pPr marL="109728" indent="0">
              <a:buNone/>
            </a:pPr>
            <a:r>
              <a:rPr lang="el-GR" dirty="0" smtClean="0"/>
              <a:t>Καπνός</a:t>
            </a:r>
          </a:p>
          <a:p>
            <a:pPr marL="109728" indent="0">
              <a:buNone/>
            </a:pPr>
            <a:r>
              <a:rPr lang="el-GR" dirty="0" smtClean="0"/>
              <a:t>Ιπτάμενη τέφρα</a:t>
            </a:r>
          </a:p>
          <a:p>
            <a:pPr marL="109728" indent="0">
              <a:buNone/>
            </a:pPr>
            <a:r>
              <a:rPr lang="el-GR" dirty="0" smtClean="0"/>
              <a:t>Κάπνα</a:t>
            </a:r>
          </a:p>
          <a:p>
            <a:pPr marL="109728" indent="0">
              <a:buNone/>
            </a:pPr>
            <a:r>
              <a:rPr lang="el-GR" dirty="0" smtClean="0"/>
              <a:t>Ομίχλη</a:t>
            </a:r>
          </a:p>
          <a:p>
            <a:pPr marL="109728" indent="0">
              <a:buNone/>
            </a:pPr>
            <a:r>
              <a:rPr lang="el-GR" dirty="0" smtClean="0"/>
              <a:t>Αχλύς</a:t>
            </a:r>
            <a:endParaRPr lang="el-GR" dirty="0"/>
          </a:p>
        </p:txBody>
      </p:sp>
      <p:sp>
        <p:nvSpPr>
          <p:cNvPr id="3" name="Title 2"/>
          <p:cNvSpPr>
            <a:spLocks noGrp="1"/>
          </p:cNvSpPr>
          <p:nvPr>
            <p:ph type="title"/>
          </p:nvPr>
        </p:nvSpPr>
        <p:spPr/>
        <p:txBody>
          <a:bodyPr>
            <a:normAutofit fontScale="90000"/>
          </a:bodyPr>
          <a:lstStyle/>
          <a:p>
            <a:r>
              <a:rPr lang="el-GR" dirty="0" smtClean="0"/>
              <a:t>Μορφές ατμοσφαιρικών ρύπων</a:t>
            </a:r>
            <a:endParaRPr lang="el-GR" dirty="0"/>
          </a:p>
        </p:txBody>
      </p:sp>
    </p:spTree>
    <p:extLst>
      <p:ext uri="{BB962C8B-B14F-4D97-AF65-F5344CB8AC3E}">
        <p14:creationId xmlns:p14="http://schemas.microsoft.com/office/powerpoint/2010/main" val="35307980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Χημικές αντιδράσεις</a:t>
            </a:r>
          </a:p>
          <a:p>
            <a:r>
              <a:rPr lang="el-GR" dirty="0" smtClean="0"/>
              <a:t>Ξηρή απόθεση (προσρόφηση ή απορρόφηση σε μια στερεή ή υγρή φάση αντίστοιχα)</a:t>
            </a:r>
          </a:p>
          <a:p>
            <a:r>
              <a:rPr lang="el-GR" dirty="0" smtClean="0"/>
              <a:t>Υγρή απόθεση (βροχή)</a:t>
            </a:r>
            <a:endParaRPr lang="el-GR" dirty="0"/>
          </a:p>
        </p:txBody>
      </p:sp>
      <p:sp>
        <p:nvSpPr>
          <p:cNvPr id="3" name="Title 2"/>
          <p:cNvSpPr>
            <a:spLocks noGrp="1"/>
          </p:cNvSpPr>
          <p:nvPr>
            <p:ph type="title"/>
          </p:nvPr>
        </p:nvSpPr>
        <p:spPr/>
        <p:txBody>
          <a:bodyPr>
            <a:normAutofit fontScale="90000"/>
          </a:bodyPr>
          <a:lstStyle/>
          <a:p>
            <a:r>
              <a:rPr lang="el-GR" dirty="0" smtClean="0"/>
              <a:t>Διεργασίες απομάκρυνσης ρύπων από την ατμόσφαιρα</a:t>
            </a:r>
            <a:endParaRPr lang="el-GR" dirty="0"/>
          </a:p>
        </p:txBody>
      </p:sp>
    </p:spTree>
    <p:extLst>
      <p:ext uri="{BB962C8B-B14F-4D97-AF65-F5344CB8AC3E}">
        <p14:creationId xmlns:p14="http://schemas.microsoft.com/office/powerpoint/2010/main" val="4053189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sz="2400" b="1" i="1" dirty="0" smtClean="0">
                <a:solidFill>
                  <a:schemeClr val="bg2">
                    <a:lumMod val="50000"/>
                  </a:schemeClr>
                </a:solidFill>
              </a:rPr>
              <a:t>CO</a:t>
            </a:r>
            <a:r>
              <a:rPr lang="en-US" sz="1400" b="1" i="1" dirty="0" smtClean="0">
                <a:solidFill>
                  <a:schemeClr val="bg2">
                    <a:lumMod val="50000"/>
                  </a:schemeClr>
                </a:solidFill>
              </a:rPr>
              <a:t>2</a:t>
            </a:r>
          </a:p>
          <a:p>
            <a:r>
              <a:rPr lang="el-GR" sz="2400" i="1" dirty="0" smtClean="0">
                <a:solidFill>
                  <a:schemeClr val="accent2">
                    <a:lumMod val="60000"/>
                    <a:lumOff val="40000"/>
                  </a:schemeClr>
                </a:solidFill>
              </a:rPr>
              <a:t>Αποβάλλεται στην ατμόσφαιρα σε τεράστιες ποσότητες.</a:t>
            </a:r>
          </a:p>
          <a:p>
            <a:r>
              <a:rPr lang="el-GR" sz="2400" i="1" dirty="0" smtClean="0">
                <a:solidFill>
                  <a:schemeClr val="bg2">
                    <a:lumMod val="50000"/>
                  </a:schemeClr>
                </a:solidFill>
              </a:rPr>
              <a:t>Είναι ενα «τεχνολογικό απόβλητο» (Γεντεκάκης, 2010) που συνδέεται άμεσα με τον βασικό τρόπο παραγωγής ενέργειας.</a:t>
            </a:r>
          </a:p>
          <a:p>
            <a:r>
              <a:rPr lang="el-GR" sz="2400" i="1" dirty="0" smtClean="0">
                <a:solidFill>
                  <a:schemeClr val="accent2">
                    <a:lumMod val="60000"/>
                    <a:lumOff val="40000"/>
                  </a:schemeClr>
                </a:solidFill>
              </a:rPr>
              <a:t>Απ΄πο τις διεργασίες βιολογικής αποσύνθεσης αποβάλλονται 100 τρις τόνοι </a:t>
            </a:r>
            <a:r>
              <a:rPr lang="en-US" sz="2400" i="1" dirty="0" smtClean="0">
                <a:solidFill>
                  <a:schemeClr val="accent2">
                    <a:lumMod val="60000"/>
                    <a:lumOff val="40000"/>
                  </a:schemeClr>
                </a:solidFill>
              </a:rPr>
              <a:t>CO</a:t>
            </a:r>
            <a:r>
              <a:rPr lang="en-US" sz="1400" i="1" dirty="0" smtClean="0">
                <a:solidFill>
                  <a:schemeClr val="accent2">
                    <a:lumMod val="60000"/>
                    <a:lumOff val="40000"/>
                  </a:schemeClr>
                </a:solidFill>
              </a:rPr>
              <a:t>2</a:t>
            </a:r>
            <a:r>
              <a:rPr lang="el-GR" sz="2400" i="1" dirty="0" smtClean="0">
                <a:solidFill>
                  <a:schemeClr val="accent2">
                    <a:lumMod val="60000"/>
                    <a:lumOff val="40000"/>
                  </a:schemeClr>
                </a:solidFill>
              </a:rPr>
              <a:t> ενώ από τις ανθρώπινες δραστηριότητες (καύση για παραγωγή ενέργειας) αποβάλλονται 100 δισ τόνοι.</a:t>
            </a:r>
          </a:p>
          <a:p>
            <a:r>
              <a:rPr lang="el-GR" sz="2400" i="1" dirty="0" smtClean="0">
                <a:solidFill>
                  <a:schemeClr val="bg2">
                    <a:lumMod val="50000"/>
                  </a:schemeClr>
                </a:solidFill>
              </a:rPr>
              <a:t>Ρυθμός αύξησης της συγκέντρωσης: 1,5</a:t>
            </a:r>
            <a:r>
              <a:rPr lang="en-US" sz="2400" i="1" dirty="0" smtClean="0">
                <a:solidFill>
                  <a:schemeClr val="bg2">
                    <a:lumMod val="50000"/>
                  </a:schemeClr>
                </a:solidFill>
              </a:rPr>
              <a:t>ppm/</a:t>
            </a:r>
            <a:r>
              <a:rPr lang="el-GR" sz="2400" i="1" dirty="0" smtClean="0">
                <a:solidFill>
                  <a:schemeClr val="bg2">
                    <a:lumMod val="50000"/>
                  </a:schemeClr>
                </a:solidFill>
              </a:rPr>
              <a:t>έτος (περίπου 30% αύξηση αναφορικά με τη  συγκέντρωση πριν από περίπου 200 χρόνια).</a:t>
            </a:r>
          </a:p>
          <a:p>
            <a:r>
              <a:rPr lang="el-GR" sz="2400" i="1" dirty="0" smtClean="0">
                <a:solidFill>
                  <a:schemeClr val="accent2">
                    <a:lumMod val="60000"/>
                    <a:lumOff val="40000"/>
                  </a:schemeClr>
                </a:solidFill>
              </a:rPr>
              <a:t>Η αύξηση επηρεάζεται ευθέως ανάλογα με το </a:t>
            </a:r>
            <a:r>
              <a:rPr lang="en-US" sz="2400" i="1" dirty="0" smtClean="0">
                <a:solidFill>
                  <a:schemeClr val="accent2">
                    <a:lumMod val="60000"/>
                    <a:lumOff val="40000"/>
                  </a:schemeClr>
                </a:solidFill>
              </a:rPr>
              <a:t>CO</a:t>
            </a:r>
            <a:r>
              <a:rPr lang="en-US" sz="1500" i="1" dirty="0" smtClean="0">
                <a:solidFill>
                  <a:schemeClr val="accent2">
                    <a:lumMod val="60000"/>
                    <a:lumOff val="40000"/>
                  </a:schemeClr>
                </a:solidFill>
              </a:rPr>
              <a:t>2  </a:t>
            </a:r>
            <a:r>
              <a:rPr lang="el-GR" sz="2400" i="1" dirty="0" smtClean="0">
                <a:solidFill>
                  <a:schemeClr val="accent2">
                    <a:lumMod val="60000"/>
                    <a:lumOff val="40000"/>
                  </a:schemeClr>
                </a:solidFill>
              </a:rPr>
              <a:t>που</a:t>
            </a:r>
            <a:r>
              <a:rPr lang="en-US" sz="1500" i="1" dirty="0" smtClean="0">
                <a:solidFill>
                  <a:schemeClr val="accent2">
                    <a:lumMod val="60000"/>
                    <a:lumOff val="40000"/>
                  </a:schemeClr>
                </a:solidFill>
              </a:rPr>
              <a:t> </a:t>
            </a:r>
            <a:r>
              <a:rPr lang="el-GR" sz="2400" i="1" dirty="0" smtClean="0">
                <a:solidFill>
                  <a:schemeClr val="accent2">
                    <a:lumMod val="60000"/>
                    <a:lumOff val="40000"/>
                  </a:schemeClr>
                </a:solidFill>
              </a:rPr>
              <a:t>προέρχεται από τις διεργασίες καύσης ορυκτών καυσίμων, άνθρακα, πετρελαίου, φυσικού αερίου.</a:t>
            </a:r>
            <a:endParaRPr lang="en-US" sz="2400" i="1" dirty="0">
              <a:solidFill>
                <a:schemeClr val="accent2">
                  <a:lumMod val="60000"/>
                  <a:lumOff val="40000"/>
                </a:schemeClr>
              </a:solidFill>
            </a:endParaRPr>
          </a:p>
          <a:p>
            <a:endParaRPr lang="el-GR" sz="2400" dirty="0"/>
          </a:p>
        </p:txBody>
      </p:sp>
      <p:sp>
        <p:nvSpPr>
          <p:cNvPr id="3" name="Title 2"/>
          <p:cNvSpPr>
            <a:spLocks noGrp="1"/>
          </p:cNvSpPr>
          <p:nvPr>
            <p:ph type="title"/>
          </p:nvPr>
        </p:nvSpPr>
        <p:spPr/>
        <p:txBody>
          <a:bodyPr/>
          <a:lstStyle/>
          <a:p>
            <a:r>
              <a:rPr lang="el-GR" dirty="0"/>
              <a:t>Αέριοι ρύποι</a:t>
            </a:r>
          </a:p>
        </p:txBody>
      </p:sp>
    </p:spTree>
    <p:extLst>
      <p:ext uri="{BB962C8B-B14F-4D97-AF65-F5344CB8AC3E}">
        <p14:creationId xmlns:p14="http://schemas.microsoft.com/office/powerpoint/2010/main" val="2657476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92500" lnSpcReduction="10000"/>
          </a:bodyPr>
          <a:lstStyle/>
          <a:p>
            <a:r>
              <a:rPr lang="en-US" b="1" i="1" dirty="0" smtClean="0">
                <a:solidFill>
                  <a:schemeClr val="bg2">
                    <a:lumMod val="50000"/>
                  </a:schemeClr>
                </a:solidFill>
              </a:rPr>
              <a:t>SO</a:t>
            </a:r>
            <a:r>
              <a:rPr lang="en-US" b="1" i="1" baseline="-25000" dirty="0" smtClean="0">
                <a:solidFill>
                  <a:schemeClr val="bg2">
                    <a:lumMod val="50000"/>
                  </a:schemeClr>
                </a:solidFill>
              </a:rPr>
              <a:t>2</a:t>
            </a:r>
            <a:endParaRPr lang="el-GR" b="1" i="1" baseline="-25000" dirty="0">
              <a:solidFill>
                <a:schemeClr val="bg2">
                  <a:lumMod val="50000"/>
                </a:schemeClr>
              </a:solidFill>
            </a:endParaRPr>
          </a:p>
          <a:p>
            <a:r>
              <a:rPr lang="el-GR" i="1" dirty="0" smtClean="0">
                <a:solidFill>
                  <a:schemeClr val="accent2">
                    <a:lumMod val="60000"/>
                    <a:lumOff val="40000"/>
                  </a:schemeClr>
                </a:solidFill>
              </a:rPr>
              <a:t>Αέριο άχρωμο, άοσμο σε μικρές συγκεντρώσεις, με ερεθιστική οσμή σε υψηλές.</a:t>
            </a:r>
          </a:p>
          <a:p>
            <a:r>
              <a:rPr lang="el-GR" i="1" dirty="0" smtClean="0">
                <a:solidFill>
                  <a:schemeClr val="bg2">
                    <a:lumMod val="50000"/>
                  </a:schemeClr>
                </a:solidFill>
              </a:rPr>
              <a:t>Καύση ορυκτών καυσίμων από σταθερές πηγές (βιομηχανία, σταθμούς ηλεκτρικής ενέργειας, (2% μεταφορά), θέρμανση, διυλιστήρια πετρελαίου, επεξεργασία χαλκού).</a:t>
            </a:r>
          </a:p>
          <a:p>
            <a:r>
              <a:rPr lang="el-GR" i="1" dirty="0" smtClean="0">
                <a:solidFill>
                  <a:schemeClr val="accent2">
                    <a:lumMod val="60000"/>
                    <a:lumOff val="40000"/>
                  </a:schemeClr>
                </a:solidFill>
              </a:rPr>
              <a:t>Αναπνευστικά προβλήματα, επιπτώσεις στη βλάστηση και τα μέταλλα, ορατότητα, μειώνει την οξύτητα των υδάτων, δομικά υλικά.</a:t>
            </a:r>
          </a:p>
          <a:p>
            <a:endParaRPr lang="el-GR" i="1" dirty="0" smtClean="0">
              <a:solidFill>
                <a:schemeClr val="accent2">
                  <a:lumMod val="60000"/>
                  <a:lumOff val="40000"/>
                </a:schemeClr>
              </a:solidFill>
            </a:endParaRPr>
          </a:p>
          <a:p>
            <a:pPr marL="109728" indent="0">
              <a:buNone/>
            </a:pPr>
            <a:r>
              <a:rPr lang="el-GR" dirty="0" smtClean="0"/>
              <a:t> </a:t>
            </a:r>
            <a:endParaRPr lang="en-US" dirty="0" smtClean="0"/>
          </a:p>
        </p:txBody>
      </p:sp>
      <p:sp>
        <p:nvSpPr>
          <p:cNvPr id="3" name="Τίτλος 2"/>
          <p:cNvSpPr>
            <a:spLocks noGrp="1"/>
          </p:cNvSpPr>
          <p:nvPr>
            <p:ph type="title"/>
          </p:nvPr>
        </p:nvSpPr>
        <p:spPr/>
        <p:txBody>
          <a:bodyPr/>
          <a:lstStyle/>
          <a:p>
            <a:r>
              <a:rPr lang="el-GR" dirty="0" smtClean="0"/>
              <a:t>Αέριοι ρύποι</a:t>
            </a:r>
            <a:endParaRPr lang="el-GR" dirty="0"/>
          </a:p>
        </p:txBody>
      </p:sp>
    </p:spTree>
    <p:extLst>
      <p:ext uri="{BB962C8B-B14F-4D97-AF65-F5344CB8AC3E}">
        <p14:creationId xmlns:p14="http://schemas.microsoft.com/office/powerpoint/2010/main" val="2095518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fontScale="85000" lnSpcReduction="20000"/>
          </a:bodyPr>
          <a:lstStyle/>
          <a:p>
            <a:r>
              <a:rPr lang="en-US" b="1" dirty="0" smtClean="0">
                <a:solidFill>
                  <a:schemeClr val="bg2">
                    <a:lumMod val="50000"/>
                  </a:schemeClr>
                </a:solidFill>
              </a:rPr>
              <a:t>CO</a:t>
            </a:r>
          </a:p>
          <a:p>
            <a:r>
              <a:rPr lang="el-GR" dirty="0" smtClean="0">
                <a:solidFill>
                  <a:schemeClr val="bg2">
                    <a:lumMod val="50000"/>
                  </a:schemeClr>
                </a:solidFill>
              </a:rPr>
              <a:t>Άχρωμο, άοσμο, άγευστο.</a:t>
            </a:r>
          </a:p>
          <a:p>
            <a:r>
              <a:rPr lang="el-GR" b="1" u="sng" dirty="0" smtClean="0">
                <a:solidFill>
                  <a:schemeClr val="bg2">
                    <a:lumMod val="50000"/>
                  </a:schemeClr>
                </a:solidFill>
              </a:rPr>
              <a:t>Ανθρωπογενείς πηγές παραγωγής </a:t>
            </a:r>
            <a:r>
              <a:rPr lang="en-US" b="1" u="sng" dirty="0" smtClean="0">
                <a:solidFill>
                  <a:schemeClr val="bg2">
                    <a:lumMod val="50000"/>
                  </a:schemeClr>
                </a:solidFill>
              </a:rPr>
              <a:t>CO</a:t>
            </a:r>
          </a:p>
          <a:p>
            <a:pPr marL="109728" indent="0">
              <a:buNone/>
            </a:pPr>
            <a:r>
              <a:rPr lang="el-GR" i="1" dirty="0" smtClean="0">
                <a:solidFill>
                  <a:schemeClr val="accent2">
                    <a:lumMod val="60000"/>
                    <a:lumOff val="40000"/>
                  </a:schemeClr>
                </a:solidFill>
              </a:rPr>
              <a:t>Ατελή καύση των υδρογονανθράκων (καύσιμα αυτοκινήτων 71%, μονάδες θέρμανσης, βιομηχανικές κατεργασίες, καύση στερεών αποβλήτων).</a:t>
            </a:r>
          </a:p>
          <a:p>
            <a:r>
              <a:rPr lang="el-GR" b="1" u="sng" dirty="0" smtClean="0">
                <a:solidFill>
                  <a:schemeClr val="bg2">
                    <a:lumMod val="50000"/>
                  </a:schemeClr>
                </a:solidFill>
              </a:rPr>
              <a:t>Φυσικές πηγές παραγωγής </a:t>
            </a:r>
            <a:r>
              <a:rPr lang="en-US" b="1" u="sng" dirty="0" smtClean="0">
                <a:solidFill>
                  <a:schemeClr val="bg2">
                    <a:lumMod val="50000"/>
                  </a:schemeClr>
                </a:solidFill>
              </a:rPr>
              <a:t>CO</a:t>
            </a:r>
          </a:p>
          <a:p>
            <a:pPr>
              <a:buFontTx/>
              <a:buChar char="-"/>
            </a:pPr>
            <a:r>
              <a:rPr lang="el-GR" i="1" dirty="0" smtClean="0">
                <a:solidFill>
                  <a:schemeClr val="accent2">
                    <a:lumMod val="60000"/>
                    <a:lumOff val="40000"/>
                  </a:schemeClr>
                </a:solidFill>
              </a:rPr>
              <a:t>Οξείδωση του ατμοσφαιρικού </a:t>
            </a:r>
            <a:r>
              <a:rPr lang="en-US" i="1" dirty="0" smtClean="0">
                <a:solidFill>
                  <a:schemeClr val="accent2">
                    <a:lumMod val="60000"/>
                    <a:lumOff val="40000"/>
                  </a:schemeClr>
                </a:solidFill>
              </a:rPr>
              <a:t>CH</a:t>
            </a:r>
            <a:r>
              <a:rPr lang="en-US" i="1" baseline="-25000" dirty="0" smtClean="0">
                <a:solidFill>
                  <a:schemeClr val="accent2">
                    <a:lumMod val="60000"/>
                    <a:lumOff val="40000"/>
                  </a:schemeClr>
                </a:solidFill>
              </a:rPr>
              <a:t>4 </a:t>
            </a:r>
            <a:r>
              <a:rPr lang="en-US" i="1" dirty="0" smtClean="0">
                <a:solidFill>
                  <a:schemeClr val="accent2">
                    <a:lumMod val="60000"/>
                    <a:lumOff val="40000"/>
                  </a:schemeClr>
                </a:solidFill>
              </a:rPr>
              <a:t>(</a:t>
            </a:r>
            <a:r>
              <a:rPr lang="el-GR" i="1" dirty="0" smtClean="0">
                <a:solidFill>
                  <a:schemeClr val="accent2">
                    <a:lumMod val="60000"/>
                    <a:lumOff val="40000"/>
                  </a:schemeClr>
                </a:solidFill>
              </a:rPr>
              <a:t>δευτερογενής παραγωγή).</a:t>
            </a:r>
          </a:p>
          <a:p>
            <a:pPr>
              <a:buFontTx/>
              <a:buChar char="-"/>
            </a:pPr>
            <a:r>
              <a:rPr lang="el-GR" i="1" dirty="0" smtClean="0">
                <a:solidFill>
                  <a:schemeClr val="accent2">
                    <a:lumMod val="60000"/>
                    <a:lumOff val="40000"/>
                  </a:schemeClr>
                </a:solidFill>
              </a:rPr>
              <a:t>Από τους ωκεανούς (πρωτογενής παραγωγή) είτε από τη φωτοχημική οξείδωση της θαλάσσιας οργανικής ύλης είτε δια μέσου βιολογικής οξείδωσης από θαλάσσιους οργανισμούς.</a:t>
            </a:r>
          </a:p>
          <a:p>
            <a:pPr>
              <a:buFontTx/>
              <a:buChar char="-"/>
            </a:pPr>
            <a:r>
              <a:rPr lang="el-GR" i="1" dirty="0" smtClean="0">
                <a:solidFill>
                  <a:schemeClr val="accent2">
                    <a:lumMod val="60000"/>
                    <a:lumOff val="40000"/>
                  </a:schemeClr>
                </a:solidFill>
              </a:rPr>
              <a:t>Αποσύνθεση χλωροφύλλης.</a:t>
            </a:r>
            <a:endParaRPr lang="el-GR" i="1" baseline="-25000" dirty="0" smtClean="0">
              <a:solidFill>
                <a:schemeClr val="accent2">
                  <a:lumMod val="60000"/>
                  <a:lumOff val="40000"/>
                </a:schemeClr>
              </a:solidFill>
            </a:endParaRPr>
          </a:p>
          <a:p>
            <a:pPr marL="109728" indent="0">
              <a:buNone/>
            </a:pPr>
            <a:endParaRPr lang="el-GR" i="1" dirty="0" smtClean="0">
              <a:solidFill>
                <a:schemeClr val="accent2">
                  <a:lumMod val="60000"/>
                  <a:lumOff val="40000"/>
                </a:schemeClr>
              </a:solidFill>
            </a:endParaRPr>
          </a:p>
          <a:p>
            <a:pPr marL="109728" indent="0">
              <a:buNone/>
            </a:pPr>
            <a:endParaRPr lang="el-GR" i="1" dirty="0" smtClean="0">
              <a:solidFill>
                <a:schemeClr val="accent2">
                  <a:lumMod val="60000"/>
                  <a:lumOff val="40000"/>
                </a:schemeClr>
              </a:solidFill>
            </a:endParaRPr>
          </a:p>
        </p:txBody>
      </p:sp>
      <p:sp>
        <p:nvSpPr>
          <p:cNvPr id="3" name="Τίτλος 2"/>
          <p:cNvSpPr>
            <a:spLocks noGrp="1"/>
          </p:cNvSpPr>
          <p:nvPr>
            <p:ph type="title"/>
          </p:nvPr>
        </p:nvSpPr>
        <p:spPr/>
        <p:txBody>
          <a:bodyPr/>
          <a:lstStyle/>
          <a:p>
            <a:r>
              <a:rPr lang="el-GR" dirty="0" smtClean="0"/>
              <a:t>Μονοξείδιο του άνθρακα</a:t>
            </a:r>
            <a:endParaRPr lang="el-GR" dirty="0"/>
          </a:p>
        </p:txBody>
      </p:sp>
    </p:spTree>
    <p:extLst>
      <p:ext uri="{BB962C8B-B14F-4D97-AF65-F5344CB8AC3E}">
        <p14:creationId xmlns:p14="http://schemas.microsoft.com/office/powerpoint/2010/main" val="638482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44101182"/>
              </p:ext>
            </p:extLst>
          </p:nvPr>
        </p:nvGraphicFramePr>
        <p:xfrm>
          <a:off x="457200" y="1481138"/>
          <a:ext cx="8229600" cy="41452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l-GR" dirty="0" smtClean="0"/>
                        <a:t>Πηγές παραγωγής </a:t>
                      </a:r>
                      <a:r>
                        <a:rPr lang="en-US" dirty="0" smtClean="0"/>
                        <a:t>CO </a:t>
                      </a:r>
                      <a:r>
                        <a:rPr lang="el-GR" dirty="0" smtClean="0"/>
                        <a:t>στην ατμόσφαιρα</a:t>
                      </a:r>
                      <a:endParaRPr lang="el-GR" dirty="0"/>
                    </a:p>
                  </a:txBody>
                  <a:tcPr/>
                </a:tc>
                <a:tc>
                  <a:txBody>
                    <a:bodyPr/>
                    <a:lstStyle/>
                    <a:p>
                      <a:r>
                        <a:rPr lang="el-GR" dirty="0" smtClean="0"/>
                        <a:t>Εκτίμηση, </a:t>
                      </a:r>
                      <a:r>
                        <a:rPr lang="en-US" dirty="0" err="1" smtClean="0"/>
                        <a:t>Tg</a:t>
                      </a:r>
                      <a:r>
                        <a:rPr lang="en-US" dirty="0" smtClean="0"/>
                        <a:t>(CO)/</a:t>
                      </a:r>
                      <a:r>
                        <a:rPr lang="el-GR" dirty="0" smtClean="0"/>
                        <a:t>έτος</a:t>
                      </a:r>
                      <a:endParaRPr lang="el-GR" dirty="0"/>
                    </a:p>
                  </a:txBody>
                  <a:tcPr/>
                </a:tc>
              </a:tr>
              <a:tr h="370840">
                <a:tc gridSpan="2">
                  <a:txBody>
                    <a:bodyPr/>
                    <a:lstStyle/>
                    <a:p>
                      <a:r>
                        <a:rPr lang="el-GR" b="1" dirty="0" smtClean="0">
                          <a:solidFill>
                            <a:schemeClr val="bg2">
                              <a:lumMod val="25000"/>
                            </a:schemeClr>
                          </a:solidFill>
                        </a:rPr>
                        <a:t>(α) Πρωτογενώς</a:t>
                      </a:r>
                      <a:endParaRPr lang="el-GR" b="1" dirty="0">
                        <a:solidFill>
                          <a:schemeClr val="bg2">
                            <a:lumMod val="25000"/>
                          </a:schemeClr>
                        </a:solidFill>
                      </a:endParaRPr>
                    </a:p>
                  </a:txBody>
                  <a:tcPr/>
                </a:tc>
                <a:tc hMerge="1">
                  <a:txBody>
                    <a:bodyPr/>
                    <a:lstStyle/>
                    <a:p>
                      <a:endParaRPr lang="el-GR" dirty="0"/>
                    </a:p>
                  </a:txBody>
                  <a:tcPr/>
                </a:tc>
              </a:tr>
              <a:tr h="370840">
                <a:tc>
                  <a:txBody>
                    <a:bodyPr/>
                    <a:lstStyle/>
                    <a:p>
                      <a:r>
                        <a:rPr lang="el-GR" i="1" dirty="0" smtClean="0">
                          <a:solidFill>
                            <a:schemeClr val="accent2">
                              <a:lumMod val="75000"/>
                            </a:schemeClr>
                          </a:solidFill>
                        </a:rPr>
                        <a:t>Καύσεις ορυκτών καυσίμων και βιομηχανίες</a:t>
                      </a:r>
                      <a:endParaRPr lang="el-GR" i="1" dirty="0">
                        <a:solidFill>
                          <a:schemeClr val="accent2">
                            <a:lumMod val="75000"/>
                          </a:schemeClr>
                        </a:solidFill>
                      </a:endParaRPr>
                    </a:p>
                  </a:txBody>
                  <a:tcPr/>
                </a:tc>
                <a:tc>
                  <a:txBody>
                    <a:bodyPr/>
                    <a:lstStyle/>
                    <a:p>
                      <a:pPr algn="ctr"/>
                      <a:r>
                        <a:rPr lang="el-GR" i="1" dirty="0" smtClean="0">
                          <a:solidFill>
                            <a:schemeClr val="accent2">
                              <a:lumMod val="75000"/>
                            </a:schemeClr>
                          </a:solidFill>
                        </a:rPr>
                        <a:t>300</a:t>
                      </a:r>
                      <a:endParaRPr lang="el-GR" i="1" dirty="0">
                        <a:solidFill>
                          <a:schemeClr val="accent2">
                            <a:lumMod val="75000"/>
                          </a:schemeClr>
                        </a:solidFill>
                      </a:endParaRPr>
                    </a:p>
                  </a:txBody>
                  <a:tcPr/>
                </a:tc>
              </a:tr>
              <a:tr h="370840">
                <a:tc>
                  <a:txBody>
                    <a:bodyPr/>
                    <a:lstStyle/>
                    <a:p>
                      <a:r>
                        <a:rPr lang="el-GR" i="1" dirty="0" smtClean="0">
                          <a:solidFill>
                            <a:schemeClr val="accent2">
                              <a:lumMod val="75000"/>
                            </a:schemeClr>
                          </a:solidFill>
                        </a:rPr>
                        <a:t>Καύσεις βιομάζας</a:t>
                      </a:r>
                      <a:endParaRPr lang="el-GR" i="1" dirty="0">
                        <a:solidFill>
                          <a:schemeClr val="accent2">
                            <a:lumMod val="75000"/>
                          </a:schemeClr>
                        </a:solidFill>
                      </a:endParaRPr>
                    </a:p>
                  </a:txBody>
                  <a:tcPr/>
                </a:tc>
                <a:tc>
                  <a:txBody>
                    <a:bodyPr/>
                    <a:lstStyle/>
                    <a:p>
                      <a:pPr algn="ctr"/>
                      <a:r>
                        <a:rPr lang="el-GR" i="1" dirty="0" smtClean="0">
                          <a:solidFill>
                            <a:schemeClr val="accent2">
                              <a:lumMod val="75000"/>
                            </a:schemeClr>
                          </a:solidFill>
                        </a:rPr>
                        <a:t>300</a:t>
                      </a:r>
                      <a:endParaRPr lang="el-GR" i="1" dirty="0">
                        <a:solidFill>
                          <a:schemeClr val="accent2">
                            <a:lumMod val="75000"/>
                          </a:schemeClr>
                        </a:solidFill>
                      </a:endParaRPr>
                    </a:p>
                  </a:txBody>
                  <a:tcPr/>
                </a:tc>
              </a:tr>
              <a:tr h="370840">
                <a:tc>
                  <a:txBody>
                    <a:bodyPr/>
                    <a:lstStyle/>
                    <a:p>
                      <a:r>
                        <a:rPr lang="el-GR" i="1" dirty="0" smtClean="0">
                          <a:solidFill>
                            <a:schemeClr val="accent2">
                              <a:lumMod val="75000"/>
                            </a:schemeClr>
                          </a:solidFill>
                        </a:rPr>
                        <a:t>Ωκεανοί/ θάλασσες</a:t>
                      </a:r>
                      <a:endParaRPr lang="el-GR" i="1" dirty="0">
                        <a:solidFill>
                          <a:schemeClr val="accent2">
                            <a:lumMod val="75000"/>
                          </a:schemeClr>
                        </a:solidFill>
                      </a:endParaRPr>
                    </a:p>
                  </a:txBody>
                  <a:tcPr/>
                </a:tc>
                <a:tc>
                  <a:txBody>
                    <a:bodyPr/>
                    <a:lstStyle/>
                    <a:p>
                      <a:pPr algn="ctr"/>
                      <a:r>
                        <a:rPr lang="el-GR" i="1" dirty="0" smtClean="0">
                          <a:solidFill>
                            <a:schemeClr val="accent2">
                              <a:lumMod val="75000"/>
                            </a:schemeClr>
                          </a:solidFill>
                        </a:rPr>
                        <a:t>20</a:t>
                      </a:r>
                      <a:endParaRPr lang="el-GR" i="1" dirty="0">
                        <a:solidFill>
                          <a:schemeClr val="accent2">
                            <a:lumMod val="75000"/>
                          </a:schemeClr>
                        </a:solidFill>
                      </a:endParaRPr>
                    </a:p>
                  </a:txBody>
                  <a:tcPr/>
                </a:tc>
              </a:tr>
              <a:tr h="370840">
                <a:tc>
                  <a:txBody>
                    <a:bodyPr/>
                    <a:lstStyle/>
                    <a:p>
                      <a:r>
                        <a:rPr lang="el-GR" i="1" dirty="0" smtClean="0">
                          <a:solidFill>
                            <a:schemeClr val="accent2">
                              <a:lumMod val="75000"/>
                            </a:schemeClr>
                          </a:solidFill>
                        </a:rPr>
                        <a:t>Διάσπαση χλωροφύλλης</a:t>
                      </a:r>
                      <a:endParaRPr lang="el-GR" i="1" dirty="0">
                        <a:solidFill>
                          <a:schemeClr val="accent2">
                            <a:lumMod val="75000"/>
                          </a:schemeClr>
                        </a:solidFill>
                      </a:endParaRPr>
                    </a:p>
                  </a:txBody>
                  <a:tcPr/>
                </a:tc>
                <a:tc>
                  <a:txBody>
                    <a:bodyPr/>
                    <a:lstStyle/>
                    <a:p>
                      <a:pPr algn="ctr"/>
                      <a:r>
                        <a:rPr lang="el-GR" i="1" dirty="0" smtClean="0">
                          <a:solidFill>
                            <a:schemeClr val="accent2">
                              <a:lumMod val="75000"/>
                            </a:schemeClr>
                          </a:solidFill>
                        </a:rPr>
                        <a:t>60</a:t>
                      </a:r>
                      <a:endParaRPr lang="el-GR" i="1" dirty="0">
                        <a:solidFill>
                          <a:schemeClr val="accent2">
                            <a:lumMod val="75000"/>
                          </a:schemeClr>
                        </a:solidFill>
                      </a:endParaRPr>
                    </a:p>
                  </a:txBody>
                  <a:tcPr/>
                </a:tc>
              </a:tr>
              <a:tr h="370840">
                <a:tc gridSpan="2">
                  <a:txBody>
                    <a:bodyPr/>
                    <a:lstStyle/>
                    <a:p>
                      <a:r>
                        <a:rPr lang="el-GR" b="1" dirty="0" smtClean="0"/>
                        <a:t>(β) Δευτερογενώς</a:t>
                      </a:r>
                      <a:endParaRPr lang="el-GR" b="1" dirty="0"/>
                    </a:p>
                  </a:txBody>
                  <a:tcPr/>
                </a:tc>
                <a:tc hMerge="1">
                  <a:txBody>
                    <a:bodyPr/>
                    <a:lstStyle/>
                    <a:p>
                      <a:endParaRPr lang="el-GR" dirty="0"/>
                    </a:p>
                  </a:txBody>
                  <a:tcPr/>
                </a:tc>
              </a:tr>
              <a:tr h="370840">
                <a:tc>
                  <a:txBody>
                    <a:bodyPr/>
                    <a:lstStyle/>
                    <a:p>
                      <a:r>
                        <a:rPr lang="el-GR" i="1" dirty="0" smtClean="0">
                          <a:solidFill>
                            <a:schemeClr val="accent2">
                              <a:lumMod val="75000"/>
                            </a:schemeClr>
                          </a:solidFill>
                        </a:rPr>
                        <a:t>Οξείδωση </a:t>
                      </a:r>
                      <a:r>
                        <a:rPr lang="en-US" i="1" dirty="0" smtClean="0">
                          <a:solidFill>
                            <a:schemeClr val="accent2">
                              <a:lumMod val="75000"/>
                            </a:schemeClr>
                          </a:solidFill>
                        </a:rPr>
                        <a:t>CH</a:t>
                      </a:r>
                      <a:r>
                        <a:rPr lang="en-US" i="1" baseline="-25000" dirty="0" smtClean="0">
                          <a:solidFill>
                            <a:schemeClr val="accent2">
                              <a:lumMod val="75000"/>
                            </a:schemeClr>
                          </a:solidFill>
                        </a:rPr>
                        <a:t>4 </a:t>
                      </a:r>
                      <a:r>
                        <a:rPr lang="en-US" i="1" baseline="0" dirty="0" smtClean="0">
                          <a:solidFill>
                            <a:schemeClr val="accent2">
                              <a:lumMod val="75000"/>
                            </a:schemeClr>
                          </a:solidFill>
                        </a:rPr>
                        <a:t> </a:t>
                      </a:r>
                      <a:r>
                        <a:rPr lang="el-GR" i="1" baseline="0" dirty="0" smtClean="0">
                          <a:solidFill>
                            <a:schemeClr val="accent2">
                              <a:lumMod val="75000"/>
                            </a:schemeClr>
                          </a:solidFill>
                        </a:rPr>
                        <a:t>της ατμόσφαιρας</a:t>
                      </a:r>
                      <a:endParaRPr lang="el-GR" i="1" baseline="-25000" dirty="0">
                        <a:solidFill>
                          <a:schemeClr val="accent2">
                            <a:lumMod val="75000"/>
                          </a:schemeClr>
                        </a:solidFill>
                      </a:endParaRPr>
                    </a:p>
                  </a:txBody>
                  <a:tcPr/>
                </a:tc>
                <a:tc>
                  <a:txBody>
                    <a:bodyPr/>
                    <a:lstStyle/>
                    <a:p>
                      <a:pPr algn="ctr"/>
                      <a:r>
                        <a:rPr lang="el-GR" i="1" dirty="0" smtClean="0">
                          <a:solidFill>
                            <a:schemeClr val="accent2">
                              <a:lumMod val="75000"/>
                            </a:schemeClr>
                          </a:solidFill>
                        </a:rPr>
                        <a:t>400</a:t>
                      </a:r>
                      <a:endParaRPr lang="el-GR" i="1" dirty="0">
                        <a:solidFill>
                          <a:schemeClr val="accent2">
                            <a:lumMod val="75000"/>
                          </a:schemeClr>
                        </a:solidFill>
                      </a:endParaRPr>
                    </a:p>
                  </a:txBody>
                  <a:tcPr/>
                </a:tc>
              </a:tr>
              <a:tr h="370840">
                <a:tc>
                  <a:txBody>
                    <a:bodyPr/>
                    <a:lstStyle/>
                    <a:p>
                      <a:r>
                        <a:rPr lang="el-GR" i="1" dirty="0" smtClean="0">
                          <a:solidFill>
                            <a:schemeClr val="accent2">
                              <a:lumMod val="75000"/>
                            </a:schemeClr>
                          </a:solidFill>
                        </a:rPr>
                        <a:t>Οξείδωση </a:t>
                      </a:r>
                      <a:r>
                        <a:rPr lang="en-US" i="1" dirty="0" smtClean="0">
                          <a:solidFill>
                            <a:schemeClr val="accent2">
                              <a:lumMod val="75000"/>
                            </a:schemeClr>
                          </a:solidFill>
                        </a:rPr>
                        <a:t>VOCs </a:t>
                      </a:r>
                      <a:r>
                        <a:rPr lang="el-GR" i="1" dirty="0" smtClean="0">
                          <a:solidFill>
                            <a:schemeClr val="accent2">
                              <a:lumMod val="75000"/>
                            </a:schemeClr>
                          </a:solidFill>
                        </a:rPr>
                        <a:t>της ατμόσφαιρας</a:t>
                      </a:r>
                      <a:endParaRPr lang="el-GR" i="1" dirty="0">
                        <a:solidFill>
                          <a:schemeClr val="accent2">
                            <a:lumMod val="75000"/>
                          </a:schemeClr>
                        </a:solidFill>
                      </a:endParaRPr>
                    </a:p>
                  </a:txBody>
                  <a:tcPr/>
                </a:tc>
                <a:tc>
                  <a:txBody>
                    <a:bodyPr/>
                    <a:lstStyle/>
                    <a:p>
                      <a:pPr algn="ctr"/>
                      <a:r>
                        <a:rPr lang="el-GR" i="1" dirty="0" smtClean="0">
                          <a:solidFill>
                            <a:schemeClr val="accent2">
                              <a:lumMod val="75000"/>
                            </a:schemeClr>
                          </a:solidFill>
                        </a:rPr>
                        <a:t>200</a:t>
                      </a:r>
                      <a:endParaRPr lang="el-GR" i="1" dirty="0">
                        <a:solidFill>
                          <a:schemeClr val="accent2">
                            <a:lumMod val="75000"/>
                          </a:schemeClr>
                        </a:solidFill>
                      </a:endParaRPr>
                    </a:p>
                  </a:txBody>
                  <a:tcPr/>
                </a:tc>
              </a:tr>
            </a:tbl>
          </a:graphicData>
        </a:graphic>
      </p:graphicFrame>
      <p:sp>
        <p:nvSpPr>
          <p:cNvPr id="3" name="Title 2"/>
          <p:cNvSpPr>
            <a:spLocks noGrp="1"/>
          </p:cNvSpPr>
          <p:nvPr>
            <p:ph type="title"/>
          </p:nvPr>
        </p:nvSpPr>
        <p:spPr/>
        <p:txBody>
          <a:bodyPr>
            <a:normAutofit fontScale="90000"/>
          </a:bodyPr>
          <a:lstStyle/>
          <a:p>
            <a:r>
              <a:rPr lang="el-GR" dirty="0" smtClean="0"/>
              <a:t>Πηγές παραγωγής </a:t>
            </a:r>
            <a:r>
              <a:rPr lang="en-US" dirty="0" smtClean="0"/>
              <a:t>CO </a:t>
            </a:r>
            <a:r>
              <a:rPr lang="el-GR" dirty="0" smtClean="0"/>
              <a:t>στην ατμόσφαιρα</a:t>
            </a:r>
            <a:endParaRPr lang="el-GR" dirty="0"/>
          </a:p>
        </p:txBody>
      </p:sp>
    </p:spTree>
    <p:extLst>
      <p:ext uri="{BB962C8B-B14F-4D97-AF65-F5344CB8AC3E}">
        <p14:creationId xmlns:p14="http://schemas.microsoft.com/office/powerpoint/2010/main" val="103003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a:r>
              <a:rPr lang="el-GR" dirty="0" smtClean="0">
                <a:solidFill>
                  <a:schemeClr val="accent1">
                    <a:lumMod val="75000"/>
                  </a:schemeClr>
                </a:solidFill>
              </a:rPr>
              <a:t>Η τοξική δράση του </a:t>
            </a:r>
            <a:r>
              <a:rPr lang="en-US" dirty="0" smtClean="0">
                <a:solidFill>
                  <a:schemeClr val="accent1">
                    <a:lumMod val="75000"/>
                  </a:schemeClr>
                </a:solidFill>
              </a:rPr>
              <a:t>CO </a:t>
            </a:r>
            <a:r>
              <a:rPr lang="el-GR" dirty="0" smtClean="0">
                <a:solidFill>
                  <a:schemeClr val="accent1">
                    <a:lumMod val="75000"/>
                  </a:schemeClr>
                </a:solidFill>
              </a:rPr>
              <a:t>σχετίζεται με το αναπνευστικό σύστημα.</a:t>
            </a:r>
          </a:p>
          <a:p>
            <a:r>
              <a:rPr lang="el-GR" dirty="0" smtClean="0">
                <a:solidFill>
                  <a:schemeClr val="accent1">
                    <a:lumMod val="75000"/>
                  </a:schemeClr>
                </a:solidFill>
              </a:rPr>
              <a:t>Υποκαθιστά το Ο</a:t>
            </a:r>
            <a:r>
              <a:rPr lang="el-GR" baseline="-25000" dirty="0" smtClean="0">
                <a:solidFill>
                  <a:schemeClr val="accent1">
                    <a:lumMod val="75000"/>
                  </a:schemeClr>
                </a:solidFill>
              </a:rPr>
              <a:t>2 </a:t>
            </a:r>
            <a:r>
              <a:rPr lang="el-GR" dirty="0" smtClean="0">
                <a:solidFill>
                  <a:schemeClr val="accent1">
                    <a:lumMod val="75000"/>
                  </a:schemeClr>
                </a:solidFill>
              </a:rPr>
              <a:t>, λόγω της μεγάλης χημικής συγγένειας του </a:t>
            </a:r>
            <a:r>
              <a:rPr lang="en-US" dirty="0" smtClean="0">
                <a:solidFill>
                  <a:schemeClr val="accent1">
                    <a:lumMod val="75000"/>
                  </a:schemeClr>
                </a:solidFill>
              </a:rPr>
              <a:t>CO </a:t>
            </a:r>
            <a:r>
              <a:rPr lang="el-GR" dirty="0" smtClean="0">
                <a:solidFill>
                  <a:schemeClr val="accent1">
                    <a:lumMod val="75000"/>
                  </a:schemeClr>
                </a:solidFill>
              </a:rPr>
              <a:t>με την αιμοσφαιρίνη, με συνέπεια το σχηματισμό καρβοξυαιμοσφαιρίνης αντί για οξυαιμοσφαιρίνη.</a:t>
            </a:r>
          </a:p>
          <a:p>
            <a:pPr algn="just"/>
            <a:r>
              <a:rPr lang="en-US" dirty="0" smtClean="0">
                <a:solidFill>
                  <a:schemeClr val="accent1">
                    <a:lumMod val="75000"/>
                  </a:schemeClr>
                </a:solidFill>
              </a:rPr>
              <a:t>Hb + </a:t>
            </a:r>
            <a:r>
              <a:rPr lang="el-GR" dirty="0" smtClean="0">
                <a:solidFill>
                  <a:schemeClr val="accent1">
                    <a:lumMod val="75000"/>
                  </a:schemeClr>
                </a:solidFill>
              </a:rPr>
              <a:t>Ο</a:t>
            </a:r>
            <a:r>
              <a:rPr lang="el-GR" baseline="-25000" dirty="0" smtClean="0">
                <a:solidFill>
                  <a:schemeClr val="accent1">
                    <a:lumMod val="75000"/>
                  </a:schemeClr>
                </a:solidFill>
              </a:rPr>
              <a:t>2</a:t>
            </a:r>
            <a:r>
              <a:rPr lang="en-US" baseline="-25000" dirty="0" smtClean="0">
                <a:solidFill>
                  <a:schemeClr val="accent1">
                    <a:lumMod val="75000"/>
                  </a:schemeClr>
                </a:solidFill>
              </a:rPr>
              <a:t> </a:t>
            </a:r>
            <a:r>
              <a:rPr lang="en-US" dirty="0" smtClean="0">
                <a:solidFill>
                  <a:schemeClr val="accent1">
                    <a:lumMod val="75000"/>
                  </a:schemeClr>
                </a:solidFill>
              </a:rPr>
              <a:t>⇆Hb</a:t>
            </a:r>
            <a:r>
              <a:rPr lang="el-GR" dirty="0" smtClean="0">
                <a:solidFill>
                  <a:schemeClr val="accent1">
                    <a:lumMod val="75000"/>
                  </a:schemeClr>
                </a:solidFill>
              </a:rPr>
              <a:t>Ο</a:t>
            </a:r>
            <a:r>
              <a:rPr lang="el-GR" baseline="-25000" dirty="0" smtClean="0">
                <a:solidFill>
                  <a:schemeClr val="accent1">
                    <a:lumMod val="75000"/>
                  </a:schemeClr>
                </a:solidFill>
              </a:rPr>
              <a:t>2</a:t>
            </a:r>
            <a:endParaRPr lang="en-US" baseline="-25000" dirty="0" smtClean="0">
              <a:solidFill>
                <a:schemeClr val="accent1">
                  <a:lumMod val="75000"/>
                </a:schemeClr>
              </a:solidFill>
            </a:endParaRPr>
          </a:p>
          <a:p>
            <a:pPr algn="just"/>
            <a:r>
              <a:rPr lang="en-US" dirty="0">
                <a:solidFill>
                  <a:schemeClr val="accent1">
                    <a:lumMod val="75000"/>
                  </a:schemeClr>
                </a:solidFill>
              </a:rPr>
              <a:t>Hb + </a:t>
            </a:r>
            <a:r>
              <a:rPr lang="en-US" dirty="0" smtClean="0">
                <a:solidFill>
                  <a:schemeClr val="accent1">
                    <a:lumMod val="75000"/>
                  </a:schemeClr>
                </a:solidFill>
              </a:rPr>
              <a:t>CO</a:t>
            </a:r>
            <a:r>
              <a:rPr lang="en-US" baseline="-25000" dirty="0" smtClean="0">
                <a:solidFill>
                  <a:schemeClr val="accent1">
                    <a:lumMod val="75000"/>
                  </a:schemeClr>
                </a:solidFill>
              </a:rPr>
              <a:t> </a:t>
            </a:r>
            <a:r>
              <a:rPr lang="en-US" dirty="0">
                <a:solidFill>
                  <a:schemeClr val="accent1">
                    <a:lumMod val="75000"/>
                  </a:schemeClr>
                </a:solidFill>
              </a:rPr>
              <a:t>⇆</a:t>
            </a:r>
            <a:r>
              <a:rPr lang="en-US" dirty="0" smtClean="0">
                <a:solidFill>
                  <a:schemeClr val="accent1">
                    <a:lumMod val="75000"/>
                  </a:schemeClr>
                </a:solidFill>
              </a:rPr>
              <a:t>HbCO</a:t>
            </a:r>
            <a:endParaRPr lang="el-GR" dirty="0"/>
          </a:p>
          <a:p>
            <a:pPr marL="109728" indent="0">
              <a:buNone/>
            </a:pPr>
            <a:r>
              <a:rPr lang="el-GR" i="1" dirty="0" smtClean="0">
                <a:solidFill>
                  <a:schemeClr val="accent2">
                    <a:lumMod val="60000"/>
                    <a:lumOff val="40000"/>
                  </a:schemeClr>
                </a:solidFill>
              </a:rPr>
              <a:t>Καρδιακές </a:t>
            </a:r>
            <a:r>
              <a:rPr lang="el-GR" i="1" dirty="0">
                <a:solidFill>
                  <a:schemeClr val="accent2">
                    <a:lumMod val="60000"/>
                    <a:lumOff val="40000"/>
                  </a:schemeClr>
                </a:solidFill>
              </a:rPr>
              <a:t>και πνευμονικές διαταραχές, κεντρικό νευρικό σύστημα, κίνηση, όραση, πονοκέφαλο, κόπωση, κώμα, αδυναμία αναπνοής, ακόμη και θάνατο.</a:t>
            </a:r>
          </a:p>
          <a:p>
            <a:endParaRPr lang="el-GR" i="1" dirty="0">
              <a:solidFill>
                <a:schemeClr val="accent2">
                  <a:lumMod val="60000"/>
                  <a:lumOff val="40000"/>
                </a:schemeClr>
              </a:solidFill>
            </a:endParaRPr>
          </a:p>
        </p:txBody>
      </p:sp>
      <p:sp>
        <p:nvSpPr>
          <p:cNvPr id="3" name="Title 2"/>
          <p:cNvSpPr>
            <a:spLocks noGrp="1"/>
          </p:cNvSpPr>
          <p:nvPr>
            <p:ph type="title"/>
          </p:nvPr>
        </p:nvSpPr>
        <p:spPr/>
        <p:txBody>
          <a:bodyPr>
            <a:normAutofit fontScale="90000"/>
          </a:bodyPr>
          <a:lstStyle/>
          <a:p>
            <a:r>
              <a:rPr lang="el-GR" dirty="0" smtClean="0"/>
              <a:t>Τοξικότητα του Μονοξειδίου </a:t>
            </a:r>
            <a:r>
              <a:rPr lang="el-GR" dirty="0"/>
              <a:t>του άνθρακα</a:t>
            </a:r>
          </a:p>
        </p:txBody>
      </p:sp>
    </p:spTree>
    <p:extLst>
      <p:ext uri="{BB962C8B-B14F-4D97-AF65-F5344CB8AC3E}">
        <p14:creationId xmlns:p14="http://schemas.microsoft.com/office/powerpoint/2010/main" val="3623069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a:bodyPr>
          <a:lstStyle/>
          <a:p>
            <a:r>
              <a:rPr lang="el-GR" b="1" dirty="0" smtClean="0">
                <a:solidFill>
                  <a:schemeClr val="bg2">
                    <a:lumMod val="50000"/>
                  </a:schemeClr>
                </a:solidFill>
              </a:rPr>
              <a:t>Ν</a:t>
            </a:r>
            <a:r>
              <a:rPr lang="el-GR" b="1" baseline="-25000" dirty="0" smtClean="0">
                <a:solidFill>
                  <a:schemeClr val="bg2">
                    <a:lumMod val="50000"/>
                  </a:schemeClr>
                </a:solidFill>
              </a:rPr>
              <a:t>2</a:t>
            </a:r>
            <a:r>
              <a:rPr lang="el-GR" b="1" dirty="0" smtClean="0">
                <a:solidFill>
                  <a:schemeClr val="bg2">
                    <a:lumMod val="50000"/>
                  </a:schemeClr>
                </a:solidFill>
              </a:rPr>
              <a:t>Ο, ΝΟ, ΝΟ</a:t>
            </a:r>
            <a:r>
              <a:rPr lang="el-GR" b="1" baseline="-25000" dirty="0" smtClean="0">
                <a:solidFill>
                  <a:schemeClr val="bg2">
                    <a:lumMod val="50000"/>
                  </a:schemeClr>
                </a:solidFill>
              </a:rPr>
              <a:t>2</a:t>
            </a:r>
            <a:r>
              <a:rPr lang="el-GR" b="1" dirty="0" smtClean="0">
                <a:solidFill>
                  <a:schemeClr val="bg2">
                    <a:lumMod val="50000"/>
                  </a:schemeClr>
                </a:solidFill>
              </a:rPr>
              <a:t>, ΗΝΟ</a:t>
            </a:r>
            <a:r>
              <a:rPr lang="el-GR" b="1" baseline="-25000" dirty="0" smtClean="0">
                <a:solidFill>
                  <a:schemeClr val="bg2">
                    <a:lumMod val="50000"/>
                  </a:schemeClr>
                </a:solidFill>
              </a:rPr>
              <a:t>3</a:t>
            </a:r>
            <a:r>
              <a:rPr lang="el-GR" b="1" dirty="0" smtClean="0">
                <a:solidFill>
                  <a:schemeClr val="bg2">
                    <a:lumMod val="50000"/>
                  </a:schemeClr>
                </a:solidFill>
              </a:rPr>
              <a:t>, ΝΗ</a:t>
            </a:r>
            <a:r>
              <a:rPr lang="el-GR" b="1" baseline="-25000" dirty="0" smtClean="0">
                <a:solidFill>
                  <a:schemeClr val="bg2">
                    <a:lumMod val="50000"/>
                  </a:schemeClr>
                </a:solidFill>
              </a:rPr>
              <a:t>3</a:t>
            </a:r>
            <a:r>
              <a:rPr lang="el-GR" b="1" dirty="0" smtClean="0">
                <a:solidFill>
                  <a:schemeClr val="bg2">
                    <a:lumMod val="50000"/>
                  </a:schemeClr>
                </a:solidFill>
              </a:rPr>
              <a:t> </a:t>
            </a:r>
            <a:r>
              <a:rPr lang="el-GR" i="1" dirty="0" smtClean="0">
                <a:solidFill>
                  <a:schemeClr val="accent2">
                    <a:lumMod val="75000"/>
                  </a:schemeClr>
                </a:solidFill>
              </a:rPr>
              <a:t>σχετικά σταθερές ενώσεις, μόνιμα μετρήσιμοι ατμοσφαιρικοί ρύποι).</a:t>
            </a:r>
          </a:p>
          <a:p>
            <a:r>
              <a:rPr lang="el-GR" b="1" dirty="0" smtClean="0">
                <a:solidFill>
                  <a:schemeClr val="bg2">
                    <a:lumMod val="50000"/>
                  </a:schemeClr>
                </a:solidFill>
              </a:rPr>
              <a:t>Ν</a:t>
            </a:r>
            <a:r>
              <a:rPr lang="el-GR" b="1" baseline="-25000" dirty="0" smtClean="0">
                <a:solidFill>
                  <a:schemeClr val="bg2">
                    <a:lumMod val="50000"/>
                  </a:schemeClr>
                </a:solidFill>
              </a:rPr>
              <a:t>2</a:t>
            </a:r>
            <a:r>
              <a:rPr lang="el-GR" b="1" dirty="0" smtClean="0">
                <a:solidFill>
                  <a:schemeClr val="bg2">
                    <a:lumMod val="50000"/>
                  </a:schemeClr>
                </a:solidFill>
              </a:rPr>
              <a:t>Ο</a:t>
            </a:r>
            <a:r>
              <a:rPr lang="el-GR" b="1" baseline="-25000" dirty="0" smtClean="0">
                <a:solidFill>
                  <a:schemeClr val="bg2">
                    <a:lumMod val="50000"/>
                  </a:schemeClr>
                </a:solidFill>
              </a:rPr>
              <a:t>3</a:t>
            </a:r>
            <a:r>
              <a:rPr lang="el-GR" b="1" dirty="0" smtClean="0">
                <a:solidFill>
                  <a:schemeClr val="bg2">
                    <a:lumMod val="50000"/>
                  </a:schemeClr>
                </a:solidFill>
              </a:rPr>
              <a:t>, Ν</a:t>
            </a:r>
            <a:r>
              <a:rPr lang="el-GR" b="1" baseline="-25000" dirty="0" smtClean="0">
                <a:solidFill>
                  <a:schemeClr val="bg2">
                    <a:lumMod val="50000"/>
                  </a:schemeClr>
                </a:solidFill>
              </a:rPr>
              <a:t>2</a:t>
            </a:r>
            <a:r>
              <a:rPr lang="el-GR" b="1" dirty="0" smtClean="0">
                <a:solidFill>
                  <a:schemeClr val="bg2">
                    <a:lumMod val="50000"/>
                  </a:schemeClr>
                </a:solidFill>
              </a:rPr>
              <a:t>Ο</a:t>
            </a:r>
            <a:r>
              <a:rPr lang="el-GR" b="1" baseline="-25000" dirty="0" smtClean="0">
                <a:solidFill>
                  <a:schemeClr val="bg2">
                    <a:lumMod val="50000"/>
                  </a:schemeClr>
                </a:solidFill>
              </a:rPr>
              <a:t>4</a:t>
            </a:r>
            <a:r>
              <a:rPr lang="el-GR" b="1" dirty="0" smtClean="0">
                <a:solidFill>
                  <a:schemeClr val="bg2">
                    <a:lumMod val="50000"/>
                  </a:schemeClr>
                </a:solidFill>
              </a:rPr>
              <a:t>, Ν</a:t>
            </a:r>
            <a:r>
              <a:rPr lang="el-GR" b="1" baseline="-25000" dirty="0" smtClean="0">
                <a:solidFill>
                  <a:schemeClr val="bg2">
                    <a:lumMod val="50000"/>
                  </a:schemeClr>
                </a:solidFill>
              </a:rPr>
              <a:t>2</a:t>
            </a:r>
            <a:r>
              <a:rPr lang="el-GR" b="1" dirty="0" smtClean="0">
                <a:solidFill>
                  <a:schemeClr val="bg2">
                    <a:lumMod val="50000"/>
                  </a:schemeClr>
                </a:solidFill>
              </a:rPr>
              <a:t>Ο</a:t>
            </a:r>
            <a:r>
              <a:rPr lang="el-GR" b="1" baseline="-25000" dirty="0" smtClean="0">
                <a:solidFill>
                  <a:schemeClr val="bg2">
                    <a:lumMod val="50000"/>
                  </a:schemeClr>
                </a:solidFill>
              </a:rPr>
              <a:t>5</a:t>
            </a:r>
            <a:r>
              <a:rPr lang="el-GR" b="1" dirty="0" smtClean="0">
                <a:solidFill>
                  <a:schemeClr val="bg2">
                    <a:lumMod val="50000"/>
                  </a:schemeClr>
                </a:solidFill>
              </a:rPr>
              <a:t> </a:t>
            </a:r>
            <a:r>
              <a:rPr lang="el-GR" i="1" dirty="0" smtClean="0">
                <a:solidFill>
                  <a:schemeClr val="accent2">
                    <a:lumMod val="75000"/>
                  </a:schemeClr>
                </a:solidFill>
              </a:rPr>
              <a:t>ασταθείς ενδιάμεσες ενώσεις.</a:t>
            </a:r>
          </a:p>
          <a:p>
            <a:r>
              <a:rPr lang="el-GR" b="1" dirty="0" smtClean="0">
                <a:solidFill>
                  <a:schemeClr val="bg2">
                    <a:lumMod val="50000"/>
                  </a:schemeClr>
                </a:solidFill>
              </a:rPr>
              <a:t>ΝΟ</a:t>
            </a:r>
            <a:r>
              <a:rPr lang="el-GR" b="1" baseline="-25000" dirty="0" smtClean="0">
                <a:solidFill>
                  <a:schemeClr val="bg2">
                    <a:lumMod val="50000"/>
                  </a:schemeClr>
                </a:solidFill>
              </a:rPr>
              <a:t>3</a:t>
            </a:r>
            <a:r>
              <a:rPr lang="el-GR" b="1" baseline="30000" dirty="0" smtClean="0">
                <a:solidFill>
                  <a:schemeClr val="bg2">
                    <a:lumMod val="50000"/>
                  </a:schemeClr>
                </a:solidFill>
              </a:rPr>
              <a:t>-</a:t>
            </a:r>
            <a:r>
              <a:rPr lang="el-GR" b="1" dirty="0" smtClean="0">
                <a:solidFill>
                  <a:schemeClr val="bg2">
                    <a:lumMod val="50000"/>
                  </a:schemeClr>
                </a:solidFill>
              </a:rPr>
              <a:t>, ΝΗ</a:t>
            </a:r>
            <a:r>
              <a:rPr lang="el-GR" b="1" baseline="-25000" dirty="0" smtClean="0">
                <a:solidFill>
                  <a:schemeClr val="bg2">
                    <a:lumMod val="50000"/>
                  </a:schemeClr>
                </a:solidFill>
              </a:rPr>
              <a:t>4</a:t>
            </a:r>
            <a:r>
              <a:rPr lang="el-GR" b="1" baseline="30000" dirty="0" smtClean="0">
                <a:solidFill>
                  <a:schemeClr val="bg2">
                    <a:lumMod val="50000"/>
                  </a:schemeClr>
                </a:solidFill>
              </a:rPr>
              <a:t>-</a:t>
            </a:r>
            <a:r>
              <a:rPr lang="el-GR" b="1" dirty="0" smtClean="0">
                <a:solidFill>
                  <a:schemeClr val="bg2">
                    <a:lumMod val="50000"/>
                  </a:schemeClr>
                </a:solidFill>
              </a:rPr>
              <a:t> </a:t>
            </a:r>
            <a:r>
              <a:rPr lang="el-GR" i="1" dirty="0" smtClean="0">
                <a:solidFill>
                  <a:schemeClr val="accent2">
                    <a:lumMod val="75000"/>
                  </a:schemeClr>
                </a:solidFill>
              </a:rPr>
              <a:t>ιόντα της ατμόσφαιρας, σε σταγόνες νερού και αερολύματα, καταλήγουν στο έδαφος, τροφή για τα φυτά.</a:t>
            </a:r>
            <a:endParaRPr lang="el-GR" i="1" dirty="0">
              <a:solidFill>
                <a:schemeClr val="accent2">
                  <a:lumMod val="75000"/>
                </a:schemeClr>
              </a:solidFill>
            </a:endParaRPr>
          </a:p>
        </p:txBody>
      </p:sp>
      <p:sp>
        <p:nvSpPr>
          <p:cNvPr id="3" name="Τίτλος 2"/>
          <p:cNvSpPr>
            <a:spLocks noGrp="1"/>
          </p:cNvSpPr>
          <p:nvPr>
            <p:ph type="title"/>
          </p:nvPr>
        </p:nvSpPr>
        <p:spPr/>
        <p:txBody>
          <a:bodyPr>
            <a:normAutofit fontScale="90000"/>
          </a:bodyPr>
          <a:lstStyle/>
          <a:p>
            <a:r>
              <a:rPr lang="el-GR" dirty="0" smtClean="0"/>
              <a:t>Ενώσεις που περιέχουν άζωτο</a:t>
            </a:r>
            <a:endParaRPr lang="el-GR" dirty="0"/>
          </a:p>
        </p:txBody>
      </p:sp>
    </p:spTree>
    <p:extLst>
      <p:ext uri="{BB962C8B-B14F-4D97-AF65-F5344CB8AC3E}">
        <p14:creationId xmlns:p14="http://schemas.microsoft.com/office/powerpoint/2010/main" val="2363975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25000" lnSpcReduction="20000"/>
          </a:bodyPr>
          <a:lstStyle/>
          <a:p>
            <a:r>
              <a:rPr lang="el-GR" sz="7200" b="1" dirty="0" smtClean="0"/>
              <a:t>Περιβάλλον </a:t>
            </a:r>
            <a:r>
              <a:rPr lang="el-GR" sz="7200" dirty="0" smtClean="0"/>
              <a:t>θεωρείται το σύνολο των φυσικών και ανθρωπογενών παραγόντων που αλληλοεπιδρώντας επηρεάζουν</a:t>
            </a:r>
            <a:r>
              <a:rPr lang="en-US" sz="7200" dirty="0" smtClean="0"/>
              <a:t> </a:t>
            </a:r>
            <a:r>
              <a:rPr lang="el-GR" sz="7200" dirty="0" smtClean="0"/>
              <a:t>την ποιότητα ζωής, την ανάπτυξη της κοινωνίας και γενικότερα την οικολογική ισορροπία.</a:t>
            </a:r>
          </a:p>
          <a:p>
            <a:endParaRPr lang="el-GR" sz="7200" dirty="0"/>
          </a:p>
          <a:p>
            <a:endParaRPr lang="en-US" sz="7200" dirty="0" smtClean="0"/>
          </a:p>
          <a:p>
            <a:r>
              <a:rPr lang="el-GR" sz="7200" b="1" dirty="0" smtClean="0"/>
              <a:t>Το περιβάλλον αποτελούν</a:t>
            </a:r>
            <a:r>
              <a:rPr lang="el-GR" sz="7200" dirty="0" smtClean="0"/>
              <a:t>:</a:t>
            </a:r>
          </a:p>
          <a:p>
            <a:pPr marL="109728" indent="0">
              <a:buNone/>
            </a:pPr>
            <a:r>
              <a:rPr lang="el-GR" sz="7200" dirty="0" smtClean="0"/>
              <a:t> το έδαφος</a:t>
            </a:r>
          </a:p>
          <a:p>
            <a:pPr marL="109728" indent="0">
              <a:buNone/>
            </a:pPr>
            <a:r>
              <a:rPr lang="el-GR" sz="7200" dirty="0" smtClean="0"/>
              <a:t> το υπέδαφος</a:t>
            </a:r>
          </a:p>
          <a:p>
            <a:pPr marL="109728" indent="0">
              <a:buNone/>
            </a:pPr>
            <a:r>
              <a:rPr lang="el-GR" sz="7200" dirty="0"/>
              <a:t> </a:t>
            </a:r>
            <a:r>
              <a:rPr lang="el-GR" sz="7200" dirty="0" smtClean="0"/>
              <a:t>τα υπόγεια και επιφανειακά νερά</a:t>
            </a:r>
          </a:p>
          <a:p>
            <a:pPr marL="109728" indent="0">
              <a:buNone/>
            </a:pPr>
            <a:r>
              <a:rPr lang="el-GR" sz="7200" dirty="0"/>
              <a:t> </a:t>
            </a:r>
            <a:r>
              <a:rPr lang="el-GR" sz="7200" dirty="0" smtClean="0"/>
              <a:t>η θάλασσα</a:t>
            </a:r>
          </a:p>
          <a:p>
            <a:pPr marL="109728" indent="0">
              <a:buNone/>
            </a:pPr>
            <a:r>
              <a:rPr lang="el-GR" sz="7200" dirty="0" smtClean="0"/>
              <a:t> ο αέρας</a:t>
            </a:r>
          </a:p>
          <a:p>
            <a:pPr marL="109728" indent="0">
              <a:buNone/>
            </a:pPr>
            <a:r>
              <a:rPr lang="el-GR" sz="7200" dirty="0"/>
              <a:t> </a:t>
            </a:r>
            <a:r>
              <a:rPr lang="el-GR" sz="7200" dirty="0" smtClean="0"/>
              <a:t>η χλωρίδα</a:t>
            </a:r>
          </a:p>
          <a:p>
            <a:pPr marL="109728" indent="0">
              <a:buNone/>
            </a:pPr>
            <a:r>
              <a:rPr lang="el-GR" sz="7200" dirty="0"/>
              <a:t> </a:t>
            </a:r>
            <a:r>
              <a:rPr lang="el-GR" sz="7200" dirty="0" smtClean="0"/>
              <a:t>η πανίδα</a:t>
            </a:r>
          </a:p>
          <a:p>
            <a:pPr marL="109728" indent="0">
              <a:buNone/>
            </a:pPr>
            <a:r>
              <a:rPr lang="el-GR" sz="7200" dirty="0"/>
              <a:t> </a:t>
            </a:r>
            <a:r>
              <a:rPr lang="el-GR" sz="7200" dirty="0" smtClean="0"/>
              <a:t>οι φυσικοί πόροι</a:t>
            </a:r>
          </a:p>
          <a:p>
            <a:pPr marL="109728" indent="0">
              <a:buNone/>
            </a:pPr>
            <a:r>
              <a:rPr lang="el-GR" sz="7200" dirty="0"/>
              <a:t> </a:t>
            </a:r>
            <a:r>
              <a:rPr lang="el-GR" sz="7200" dirty="0" smtClean="0"/>
              <a:t>τα στοιχεία πολιτισμού</a:t>
            </a:r>
          </a:p>
          <a:p>
            <a:pPr marL="109728" indent="0">
              <a:buNone/>
            </a:pPr>
            <a:endParaRPr lang="el-GR" sz="2400" dirty="0" smtClean="0"/>
          </a:p>
          <a:p>
            <a:pPr marL="109728" indent="0">
              <a:buNone/>
            </a:pPr>
            <a:r>
              <a:rPr lang="el-GR" sz="2400" dirty="0"/>
              <a:t> </a:t>
            </a:r>
            <a:r>
              <a:rPr lang="el-GR" sz="2400" dirty="0" smtClean="0"/>
              <a:t> </a:t>
            </a:r>
          </a:p>
          <a:p>
            <a:pPr marL="109728" indent="0">
              <a:buNone/>
            </a:pPr>
            <a:r>
              <a:rPr lang="el-GR" sz="2400" dirty="0"/>
              <a:t>  </a:t>
            </a:r>
            <a:endParaRPr lang="el-GR" sz="2400" dirty="0" smtClean="0"/>
          </a:p>
          <a:p>
            <a:pPr marL="109728" indent="0">
              <a:buNone/>
            </a:pPr>
            <a:r>
              <a:rPr lang="el-GR" sz="2400" dirty="0" smtClean="0"/>
              <a:t> </a:t>
            </a:r>
            <a:endParaRPr lang="el-GR" sz="2400" dirty="0"/>
          </a:p>
        </p:txBody>
      </p:sp>
      <p:sp>
        <p:nvSpPr>
          <p:cNvPr id="3" name="2 - Τίτλος"/>
          <p:cNvSpPr>
            <a:spLocks noGrp="1"/>
          </p:cNvSpPr>
          <p:nvPr>
            <p:ph type="title"/>
          </p:nvPr>
        </p:nvSpPr>
        <p:spPr/>
        <p:txBody>
          <a:bodyPr>
            <a:normAutofit/>
          </a:bodyPr>
          <a:lstStyle/>
          <a:p>
            <a:r>
              <a:rPr lang="el-GR" dirty="0" smtClean="0"/>
              <a:t>Περιβάλλον</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l-GR" b="1" u="sng" dirty="0" smtClean="0">
                <a:solidFill>
                  <a:schemeClr val="bg2">
                    <a:lumMod val="50000"/>
                  </a:schemeClr>
                </a:solidFill>
              </a:rPr>
              <a:t>Ανθρωπογενείς</a:t>
            </a:r>
          </a:p>
          <a:p>
            <a:pPr marL="109728" indent="0">
              <a:buNone/>
            </a:pPr>
            <a:r>
              <a:rPr lang="el-GR" i="1" dirty="0" smtClean="0">
                <a:solidFill>
                  <a:schemeClr val="accent2">
                    <a:lumMod val="75000"/>
                  </a:schemeClr>
                </a:solidFill>
              </a:rPr>
              <a:t>Διεργασίες καύσης σε υψηλές θερμοκρασίες (η υψηλή θερμοκρασία ενεργοποιεί το αδρανές μόριο του Ν</a:t>
            </a:r>
            <a:r>
              <a:rPr lang="el-GR" i="1" baseline="-25000" dirty="0" smtClean="0">
                <a:solidFill>
                  <a:schemeClr val="accent2">
                    <a:lumMod val="75000"/>
                  </a:schemeClr>
                </a:solidFill>
              </a:rPr>
              <a:t>2</a:t>
            </a:r>
            <a:r>
              <a:rPr lang="el-GR" i="1" dirty="0" smtClean="0">
                <a:solidFill>
                  <a:schemeClr val="accent2">
                    <a:lumMod val="75000"/>
                  </a:schemeClr>
                </a:solidFill>
              </a:rPr>
              <a:t> προς οξείδωση).</a:t>
            </a:r>
          </a:p>
          <a:p>
            <a:r>
              <a:rPr lang="el-GR" b="1" u="sng" dirty="0" smtClean="0">
                <a:solidFill>
                  <a:schemeClr val="bg2">
                    <a:lumMod val="50000"/>
                  </a:schemeClr>
                </a:solidFill>
              </a:rPr>
              <a:t>Φυσικές</a:t>
            </a:r>
          </a:p>
          <a:p>
            <a:pPr marL="109728" indent="0">
              <a:buNone/>
            </a:pPr>
            <a:r>
              <a:rPr lang="el-GR" i="1" dirty="0" smtClean="0">
                <a:solidFill>
                  <a:schemeClr val="accent2">
                    <a:lumMod val="75000"/>
                  </a:schemeClr>
                </a:solidFill>
              </a:rPr>
              <a:t>- Μικροβιακοί οργανισμοί οι οποίοι δεσμεύουν το άζωτο της ατμόσφαιρας συνθέτοντας τα οξείδια.</a:t>
            </a:r>
          </a:p>
          <a:p>
            <a:pPr marL="109728" indent="0">
              <a:buNone/>
            </a:pPr>
            <a:r>
              <a:rPr lang="el-GR" i="1" dirty="0" smtClean="0">
                <a:solidFill>
                  <a:schemeClr val="accent2">
                    <a:lumMod val="75000"/>
                  </a:schemeClr>
                </a:solidFill>
              </a:rPr>
              <a:t>- Ιονισμός των μορίων σε υψηλά στρώματα της ατμόσφαιρας⇨σχηματισμός οξειδίων ΝΟχ ⇨ μετατροπή σε νιτρικά άλατα ⇨ επικάθηση στην επιφάνεια της γης.</a:t>
            </a:r>
          </a:p>
          <a:p>
            <a:pPr marL="109728" indent="0">
              <a:buNone/>
            </a:pPr>
            <a:endParaRPr lang="el-GR" i="1" dirty="0">
              <a:solidFill>
                <a:schemeClr val="accent2">
                  <a:lumMod val="75000"/>
                </a:schemeClr>
              </a:solidFill>
            </a:endParaRPr>
          </a:p>
          <a:p>
            <a:endParaRPr lang="el-GR" b="1" u="sng" dirty="0">
              <a:solidFill>
                <a:schemeClr val="bg2">
                  <a:lumMod val="50000"/>
                </a:schemeClr>
              </a:solidFill>
            </a:endParaRPr>
          </a:p>
        </p:txBody>
      </p:sp>
      <p:sp>
        <p:nvSpPr>
          <p:cNvPr id="3" name="Title 2"/>
          <p:cNvSpPr>
            <a:spLocks noGrp="1"/>
          </p:cNvSpPr>
          <p:nvPr>
            <p:ph type="title"/>
          </p:nvPr>
        </p:nvSpPr>
        <p:spPr/>
        <p:txBody>
          <a:bodyPr>
            <a:normAutofit fontScale="90000"/>
          </a:bodyPr>
          <a:lstStyle/>
          <a:p>
            <a:r>
              <a:rPr lang="el-GR" dirty="0" smtClean="0"/>
              <a:t>Πηγές παραγωγής οξειδίων του Ν</a:t>
            </a:r>
            <a:r>
              <a:rPr lang="el-GR" baseline="-25000" dirty="0" smtClean="0"/>
              <a:t>2</a:t>
            </a:r>
            <a:r>
              <a:rPr lang="el-GR" dirty="0" smtClean="0"/>
              <a:t> </a:t>
            </a:r>
            <a:endParaRPr lang="el-GR" dirty="0"/>
          </a:p>
        </p:txBody>
      </p:sp>
    </p:spTree>
    <p:extLst>
      <p:ext uri="{BB962C8B-B14F-4D97-AF65-F5344CB8AC3E}">
        <p14:creationId xmlns:p14="http://schemas.microsoft.com/office/powerpoint/2010/main" val="576229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9923695"/>
              </p:ext>
            </p:extLst>
          </p:nvPr>
        </p:nvGraphicFramePr>
        <p:xfrm>
          <a:off x="457200" y="1481138"/>
          <a:ext cx="8229600" cy="51562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l-GR" dirty="0" smtClean="0"/>
                        <a:t>Πηγή</a:t>
                      </a:r>
                      <a:endParaRPr lang="el-GR" dirty="0"/>
                    </a:p>
                  </a:txBody>
                  <a:tcPr/>
                </a:tc>
                <a:tc>
                  <a:txBody>
                    <a:bodyPr/>
                    <a:lstStyle/>
                    <a:p>
                      <a:pPr algn="ctr"/>
                      <a:r>
                        <a:rPr lang="el-GR" dirty="0" smtClean="0"/>
                        <a:t>Δυναμικότητα</a:t>
                      </a:r>
                      <a:r>
                        <a:rPr lang="el-GR" baseline="0" dirty="0" smtClean="0"/>
                        <a:t> Τ</a:t>
                      </a:r>
                      <a:r>
                        <a:rPr lang="en-US" baseline="0" dirty="0" smtClean="0"/>
                        <a:t>g(N)/</a:t>
                      </a:r>
                      <a:r>
                        <a:rPr lang="en-US" baseline="0" dirty="0" err="1" smtClean="0"/>
                        <a:t>yr</a:t>
                      </a:r>
                      <a:endParaRPr lang="el-GR" dirty="0"/>
                    </a:p>
                  </a:txBody>
                  <a:tcPr/>
                </a:tc>
              </a:tr>
              <a:tr h="370840">
                <a:tc>
                  <a:txBody>
                    <a:bodyPr/>
                    <a:lstStyle/>
                    <a:p>
                      <a:r>
                        <a:rPr lang="el-GR" b="1" i="1" dirty="0" smtClean="0">
                          <a:solidFill>
                            <a:schemeClr val="accent2">
                              <a:lumMod val="75000"/>
                            </a:schemeClr>
                          </a:solidFill>
                        </a:rPr>
                        <a:t>Καύσης</a:t>
                      </a:r>
                      <a:r>
                        <a:rPr lang="el-GR" b="1" i="1" baseline="0" dirty="0" smtClean="0">
                          <a:solidFill>
                            <a:schemeClr val="accent2">
                              <a:lumMod val="75000"/>
                            </a:schemeClr>
                          </a:solidFill>
                        </a:rPr>
                        <a:t> ορυκτών καυσίμων</a:t>
                      </a:r>
                      <a:endParaRPr lang="el-GR" b="1" i="1" dirty="0">
                        <a:solidFill>
                          <a:schemeClr val="accent2">
                            <a:lumMod val="75000"/>
                          </a:schemeClr>
                        </a:solidFill>
                      </a:endParaRPr>
                    </a:p>
                  </a:txBody>
                  <a:tcPr/>
                </a:tc>
                <a:tc rowSpan="4">
                  <a:txBody>
                    <a:bodyPr/>
                    <a:lstStyle/>
                    <a:p>
                      <a:pPr algn="ctr"/>
                      <a:r>
                        <a:rPr lang="el-GR" b="1" i="1" dirty="0" smtClean="0">
                          <a:solidFill>
                            <a:schemeClr val="accent2">
                              <a:lumMod val="75000"/>
                            </a:schemeClr>
                          </a:solidFill>
                        </a:rPr>
                        <a:t>24</a:t>
                      </a:r>
                      <a:endParaRPr lang="el-GR" b="1" i="1" dirty="0">
                        <a:solidFill>
                          <a:schemeClr val="accent2">
                            <a:lumMod val="75000"/>
                          </a:schemeClr>
                        </a:solidFill>
                      </a:endParaRPr>
                    </a:p>
                  </a:txBody>
                  <a:tcPr anchor="ctr"/>
                </a:tc>
              </a:tr>
              <a:tr h="370840">
                <a:tc>
                  <a:txBody>
                    <a:bodyPr/>
                    <a:lstStyle/>
                    <a:p>
                      <a:r>
                        <a:rPr lang="el-GR" i="1" dirty="0" smtClean="0">
                          <a:solidFill>
                            <a:schemeClr val="accent2">
                              <a:lumMod val="75000"/>
                            </a:schemeClr>
                          </a:solidFill>
                        </a:rPr>
                        <a:t>- Αυτοκίνητα: ∼ 40-45%</a:t>
                      </a:r>
                      <a:endParaRPr lang="el-GR" i="1" dirty="0">
                        <a:solidFill>
                          <a:schemeClr val="accent2">
                            <a:lumMod val="75000"/>
                          </a:schemeClr>
                        </a:solidFill>
                      </a:endParaRPr>
                    </a:p>
                  </a:txBody>
                  <a:tcPr/>
                </a:tc>
                <a:tc vMerge="1">
                  <a:txBody>
                    <a:bodyPr/>
                    <a:lstStyle/>
                    <a:p>
                      <a:endParaRPr lang="el-GR" dirty="0"/>
                    </a:p>
                  </a:txBody>
                  <a:tcPr/>
                </a:tc>
              </a:tr>
              <a:tr h="370840">
                <a:tc>
                  <a:txBody>
                    <a:bodyPr/>
                    <a:lstStyle/>
                    <a:p>
                      <a:r>
                        <a:rPr lang="el-GR" i="1" dirty="0" smtClean="0">
                          <a:solidFill>
                            <a:schemeClr val="accent2">
                              <a:lumMod val="75000"/>
                            </a:schemeClr>
                          </a:solidFill>
                        </a:rPr>
                        <a:t>- Μονάδες</a:t>
                      </a:r>
                      <a:r>
                        <a:rPr lang="el-GR" i="1" baseline="0" dirty="0" smtClean="0">
                          <a:solidFill>
                            <a:schemeClr val="accent2">
                              <a:lumMod val="75000"/>
                            </a:schemeClr>
                          </a:solidFill>
                        </a:rPr>
                        <a:t> παραγωγής ενέργειας: ∼ 30-35%</a:t>
                      </a:r>
                      <a:endParaRPr lang="el-GR" i="1" dirty="0">
                        <a:solidFill>
                          <a:schemeClr val="accent2">
                            <a:lumMod val="75000"/>
                          </a:schemeClr>
                        </a:solidFill>
                      </a:endParaRPr>
                    </a:p>
                  </a:txBody>
                  <a:tcPr/>
                </a:tc>
                <a:tc vMerge="1">
                  <a:txBody>
                    <a:bodyPr/>
                    <a:lstStyle/>
                    <a:p>
                      <a:endParaRPr lang="el-GR" dirty="0"/>
                    </a:p>
                  </a:txBody>
                  <a:tcPr/>
                </a:tc>
              </a:tr>
              <a:tr h="370840">
                <a:tc>
                  <a:txBody>
                    <a:bodyPr/>
                    <a:lstStyle/>
                    <a:p>
                      <a:r>
                        <a:rPr lang="el-GR" i="1" dirty="0" smtClean="0">
                          <a:solidFill>
                            <a:schemeClr val="accent2">
                              <a:lumMod val="75000"/>
                            </a:schemeClr>
                          </a:solidFill>
                        </a:rPr>
                        <a:t>_ Βιομηχανία: ∼ 20%</a:t>
                      </a:r>
                      <a:endParaRPr lang="el-GR" i="1" dirty="0">
                        <a:solidFill>
                          <a:schemeClr val="accent2">
                            <a:lumMod val="75000"/>
                          </a:schemeClr>
                        </a:solidFill>
                      </a:endParaRPr>
                    </a:p>
                  </a:txBody>
                  <a:tcPr/>
                </a:tc>
                <a:tc vMerge="1">
                  <a:txBody>
                    <a:bodyPr/>
                    <a:lstStyle/>
                    <a:p>
                      <a:endParaRPr lang="el-GR" dirty="0"/>
                    </a:p>
                  </a:txBody>
                  <a:tcPr/>
                </a:tc>
              </a:tr>
              <a:tr h="370840">
                <a:tc>
                  <a:txBody>
                    <a:bodyPr/>
                    <a:lstStyle/>
                    <a:p>
                      <a:r>
                        <a:rPr lang="el-GR" b="1" i="1" dirty="0" smtClean="0">
                          <a:solidFill>
                            <a:schemeClr val="accent2">
                              <a:lumMod val="75000"/>
                            </a:schemeClr>
                          </a:solidFill>
                        </a:rPr>
                        <a:t>Έδαφος</a:t>
                      </a:r>
                      <a:r>
                        <a:rPr lang="el-GR" b="1" i="1" baseline="0" dirty="0" smtClean="0">
                          <a:solidFill>
                            <a:schemeClr val="accent2">
                              <a:lumMod val="75000"/>
                            </a:schemeClr>
                          </a:solidFill>
                        </a:rPr>
                        <a:t> (καλλιέργειες και φυσικό περιβάλλον)</a:t>
                      </a:r>
                      <a:endParaRPr lang="el-GR" b="1" i="1" dirty="0">
                        <a:solidFill>
                          <a:schemeClr val="accent2">
                            <a:lumMod val="75000"/>
                          </a:schemeClr>
                        </a:solidFill>
                      </a:endParaRPr>
                    </a:p>
                  </a:txBody>
                  <a:tcPr/>
                </a:tc>
                <a:tc>
                  <a:txBody>
                    <a:bodyPr/>
                    <a:lstStyle/>
                    <a:p>
                      <a:pPr algn="ctr"/>
                      <a:r>
                        <a:rPr lang="el-GR" b="1" i="1" dirty="0" smtClean="0">
                          <a:solidFill>
                            <a:schemeClr val="accent2">
                              <a:lumMod val="75000"/>
                            </a:schemeClr>
                          </a:solidFill>
                        </a:rPr>
                        <a:t>12</a:t>
                      </a:r>
                      <a:endParaRPr lang="el-GR" b="1" i="1" dirty="0">
                        <a:solidFill>
                          <a:schemeClr val="accent2">
                            <a:lumMod val="75000"/>
                          </a:schemeClr>
                        </a:solidFill>
                      </a:endParaRPr>
                    </a:p>
                  </a:txBody>
                  <a:tcPr anchor="ctr"/>
                </a:tc>
              </a:tr>
              <a:tr h="370840">
                <a:tc>
                  <a:txBody>
                    <a:bodyPr/>
                    <a:lstStyle/>
                    <a:p>
                      <a:r>
                        <a:rPr lang="el-GR" b="1" i="1" dirty="0" smtClean="0">
                          <a:solidFill>
                            <a:schemeClr val="accent2">
                              <a:lumMod val="75000"/>
                            </a:schemeClr>
                          </a:solidFill>
                        </a:rPr>
                        <a:t>Καύση βιομάζας</a:t>
                      </a:r>
                      <a:r>
                        <a:rPr lang="el-GR" b="1" i="1" baseline="0" dirty="0" smtClean="0">
                          <a:solidFill>
                            <a:schemeClr val="accent2">
                              <a:lumMod val="75000"/>
                            </a:schemeClr>
                          </a:solidFill>
                        </a:rPr>
                        <a:t> (πυρκαγιές)</a:t>
                      </a:r>
                      <a:endParaRPr lang="el-GR" b="1" i="1" dirty="0">
                        <a:solidFill>
                          <a:schemeClr val="accent2">
                            <a:lumMod val="75000"/>
                          </a:schemeClr>
                        </a:solidFill>
                      </a:endParaRPr>
                    </a:p>
                  </a:txBody>
                  <a:tcPr/>
                </a:tc>
                <a:tc>
                  <a:txBody>
                    <a:bodyPr/>
                    <a:lstStyle/>
                    <a:p>
                      <a:pPr algn="ctr"/>
                      <a:r>
                        <a:rPr lang="el-GR" b="1" i="1" dirty="0" smtClean="0">
                          <a:solidFill>
                            <a:schemeClr val="accent2">
                              <a:lumMod val="75000"/>
                            </a:schemeClr>
                          </a:solidFill>
                        </a:rPr>
                        <a:t>8</a:t>
                      </a:r>
                      <a:endParaRPr lang="el-GR" b="1" i="1" dirty="0">
                        <a:solidFill>
                          <a:schemeClr val="accent2">
                            <a:lumMod val="75000"/>
                          </a:schemeClr>
                        </a:solidFill>
                      </a:endParaRPr>
                    </a:p>
                  </a:txBody>
                  <a:tcPr anchor="ctr"/>
                </a:tc>
              </a:tr>
              <a:tr h="370840">
                <a:tc>
                  <a:txBody>
                    <a:bodyPr/>
                    <a:lstStyle/>
                    <a:p>
                      <a:r>
                        <a:rPr lang="el-GR" b="1" i="1" dirty="0" smtClean="0">
                          <a:solidFill>
                            <a:schemeClr val="accent2">
                              <a:lumMod val="75000"/>
                            </a:schemeClr>
                          </a:solidFill>
                        </a:rPr>
                        <a:t>Αστραπές</a:t>
                      </a:r>
                      <a:endParaRPr lang="el-GR" b="1" i="1" dirty="0">
                        <a:solidFill>
                          <a:schemeClr val="accent2">
                            <a:lumMod val="75000"/>
                          </a:schemeClr>
                        </a:solidFill>
                      </a:endParaRPr>
                    </a:p>
                  </a:txBody>
                  <a:tcPr/>
                </a:tc>
                <a:tc>
                  <a:txBody>
                    <a:bodyPr/>
                    <a:lstStyle/>
                    <a:p>
                      <a:pPr algn="ctr"/>
                      <a:r>
                        <a:rPr lang="el-GR" b="1" i="1" dirty="0" smtClean="0">
                          <a:solidFill>
                            <a:schemeClr val="accent2">
                              <a:lumMod val="75000"/>
                            </a:schemeClr>
                          </a:solidFill>
                        </a:rPr>
                        <a:t>5</a:t>
                      </a:r>
                      <a:endParaRPr lang="el-GR" b="1" i="1" dirty="0">
                        <a:solidFill>
                          <a:schemeClr val="accent2">
                            <a:lumMod val="75000"/>
                          </a:schemeClr>
                        </a:solidFill>
                      </a:endParaRPr>
                    </a:p>
                  </a:txBody>
                  <a:tcPr anchor="ctr"/>
                </a:tc>
              </a:tr>
              <a:tr h="370840">
                <a:tc>
                  <a:txBody>
                    <a:bodyPr/>
                    <a:lstStyle/>
                    <a:p>
                      <a:r>
                        <a:rPr lang="el-GR" b="1" i="1" dirty="0" smtClean="0">
                          <a:solidFill>
                            <a:schemeClr val="accent2">
                              <a:lumMod val="75000"/>
                            </a:schemeClr>
                          </a:solidFill>
                        </a:rPr>
                        <a:t>Οξείδωση ατμοσφαιρικής αμμωνίας</a:t>
                      </a:r>
                      <a:endParaRPr lang="el-GR" b="1" i="1" dirty="0">
                        <a:solidFill>
                          <a:schemeClr val="accent2">
                            <a:lumMod val="75000"/>
                          </a:schemeClr>
                        </a:solidFill>
                      </a:endParaRPr>
                    </a:p>
                  </a:txBody>
                  <a:tcPr/>
                </a:tc>
                <a:tc>
                  <a:txBody>
                    <a:bodyPr/>
                    <a:lstStyle/>
                    <a:p>
                      <a:pPr algn="ctr"/>
                      <a:r>
                        <a:rPr lang="el-GR" b="1" i="1" dirty="0" smtClean="0">
                          <a:solidFill>
                            <a:schemeClr val="accent2">
                              <a:lumMod val="75000"/>
                            </a:schemeClr>
                          </a:solidFill>
                        </a:rPr>
                        <a:t>3</a:t>
                      </a:r>
                      <a:endParaRPr lang="el-GR" b="1" i="1" dirty="0">
                        <a:solidFill>
                          <a:schemeClr val="accent2">
                            <a:lumMod val="75000"/>
                          </a:schemeClr>
                        </a:solidFill>
                      </a:endParaRPr>
                    </a:p>
                  </a:txBody>
                  <a:tcPr anchor="ctr"/>
                </a:tc>
              </a:tr>
              <a:tr h="370840">
                <a:tc>
                  <a:txBody>
                    <a:bodyPr/>
                    <a:lstStyle/>
                    <a:p>
                      <a:r>
                        <a:rPr lang="el-GR" b="1" i="1" dirty="0" smtClean="0">
                          <a:solidFill>
                            <a:schemeClr val="accent2">
                              <a:lumMod val="75000"/>
                            </a:schemeClr>
                          </a:solidFill>
                        </a:rPr>
                        <a:t>Αεροπλάνα</a:t>
                      </a:r>
                      <a:endParaRPr lang="el-GR" b="1" i="1" dirty="0">
                        <a:solidFill>
                          <a:schemeClr val="accent2">
                            <a:lumMod val="75000"/>
                          </a:schemeClr>
                        </a:solidFill>
                      </a:endParaRPr>
                    </a:p>
                  </a:txBody>
                  <a:tcPr/>
                </a:tc>
                <a:tc>
                  <a:txBody>
                    <a:bodyPr/>
                    <a:lstStyle/>
                    <a:p>
                      <a:pPr algn="ctr"/>
                      <a:r>
                        <a:rPr lang="el-GR" b="1" i="1" dirty="0" smtClean="0">
                          <a:solidFill>
                            <a:schemeClr val="accent2">
                              <a:lumMod val="75000"/>
                            </a:schemeClr>
                          </a:solidFill>
                        </a:rPr>
                        <a:t>0,5</a:t>
                      </a:r>
                      <a:endParaRPr lang="el-GR" b="1" i="1" dirty="0">
                        <a:solidFill>
                          <a:schemeClr val="accent2">
                            <a:lumMod val="75000"/>
                          </a:schemeClr>
                        </a:solidFill>
                      </a:endParaRPr>
                    </a:p>
                  </a:txBody>
                  <a:tcPr anchor="ctr"/>
                </a:tc>
              </a:tr>
              <a:tr h="370840">
                <a:tc>
                  <a:txBody>
                    <a:bodyPr/>
                    <a:lstStyle/>
                    <a:p>
                      <a:r>
                        <a:rPr lang="el-GR" b="1" i="1" dirty="0" smtClean="0">
                          <a:solidFill>
                            <a:schemeClr val="accent2">
                              <a:lumMod val="75000"/>
                            </a:schemeClr>
                          </a:solidFill>
                        </a:rPr>
                        <a:t>Δημιουργία στην ατμόσφαιρα (φωτόλυση/ οξείδωση</a:t>
                      </a:r>
                      <a:r>
                        <a:rPr lang="el-GR" b="1" i="1" baseline="0" dirty="0" smtClean="0">
                          <a:solidFill>
                            <a:schemeClr val="accent2">
                              <a:lumMod val="75000"/>
                            </a:schemeClr>
                          </a:solidFill>
                        </a:rPr>
                        <a:t> Ν</a:t>
                      </a:r>
                      <a:r>
                        <a:rPr lang="el-GR" b="1" i="1" baseline="-25000" dirty="0" smtClean="0">
                          <a:solidFill>
                            <a:schemeClr val="accent2">
                              <a:lumMod val="75000"/>
                            </a:schemeClr>
                          </a:solidFill>
                        </a:rPr>
                        <a:t>2</a:t>
                      </a:r>
                      <a:r>
                        <a:rPr lang="el-GR" b="1" i="1" baseline="0" dirty="0" smtClean="0">
                          <a:solidFill>
                            <a:schemeClr val="accent2">
                              <a:lumMod val="75000"/>
                            </a:schemeClr>
                          </a:solidFill>
                        </a:rPr>
                        <a:t>)</a:t>
                      </a:r>
                      <a:endParaRPr lang="el-GR" b="1" i="1" dirty="0">
                        <a:solidFill>
                          <a:schemeClr val="accent2">
                            <a:lumMod val="75000"/>
                          </a:schemeClr>
                        </a:solidFill>
                      </a:endParaRPr>
                    </a:p>
                  </a:txBody>
                  <a:tcPr/>
                </a:tc>
                <a:tc>
                  <a:txBody>
                    <a:bodyPr/>
                    <a:lstStyle/>
                    <a:p>
                      <a:pPr algn="ctr"/>
                      <a:r>
                        <a:rPr lang="el-GR" b="1" i="1" dirty="0" smtClean="0">
                          <a:solidFill>
                            <a:schemeClr val="accent2">
                              <a:lumMod val="75000"/>
                            </a:schemeClr>
                          </a:solidFill>
                        </a:rPr>
                        <a:t>0,1</a:t>
                      </a:r>
                      <a:endParaRPr lang="el-GR" b="1" i="1" dirty="0">
                        <a:solidFill>
                          <a:schemeClr val="accent2">
                            <a:lumMod val="75000"/>
                          </a:schemeClr>
                        </a:solidFill>
                      </a:endParaRPr>
                    </a:p>
                  </a:txBody>
                  <a:tcPr anchor="ctr"/>
                </a:tc>
              </a:tr>
            </a:tbl>
          </a:graphicData>
        </a:graphic>
      </p:graphicFrame>
      <p:sp>
        <p:nvSpPr>
          <p:cNvPr id="3" name="Title 2"/>
          <p:cNvSpPr>
            <a:spLocks noGrp="1"/>
          </p:cNvSpPr>
          <p:nvPr>
            <p:ph type="title"/>
          </p:nvPr>
        </p:nvSpPr>
        <p:spPr/>
        <p:txBody>
          <a:bodyPr>
            <a:normAutofit fontScale="90000"/>
          </a:bodyPr>
          <a:lstStyle/>
          <a:p>
            <a:r>
              <a:rPr lang="el-GR" dirty="0"/>
              <a:t>Πηγές παραγωγής οξειδίων του Ν</a:t>
            </a:r>
            <a:r>
              <a:rPr lang="el-GR" baseline="-25000" dirty="0"/>
              <a:t>2</a:t>
            </a:r>
            <a:r>
              <a:rPr lang="el-GR" dirty="0"/>
              <a:t> </a:t>
            </a:r>
          </a:p>
        </p:txBody>
      </p:sp>
    </p:spTree>
    <p:extLst>
      <p:ext uri="{BB962C8B-B14F-4D97-AF65-F5344CB8AC3E}">
        <p14:creationId xmlns:p14="http://schemas.microsoft.com/office/powerpoint/2010/main" val="1734083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l-GR" sz="1800" i="1" dirty="0" smtClean="0">
                <a:solidFill>
                  <a:schemeClr val="bg2">
                    <a:lumMod val="50000"/>
                  </a:schemeClr>
                </a:solidFill>
              </a:rPr>
              <a:t>Εξαιρετικά σταθερό.</a:t>
            </a:r>
          </a:p>
          <a:p>
            <a:r>
              <a:rPr lang="el-GR" sz="1800" i="1" dirty="0" smtClean="0">
                <a:solidFill>
                  <a:schemeClr val="accent2">
                    <a:lumMod val="75000"/>
                  </a:schemeClr>
                </a:solidFill>
              </a:rPr>
              <a:t>Συμβάλλει στο φαινόμενο του θερμοκηπίου.</a:t>
            </a:r>
          </a:p>
          <a:p>
            <a:r>
              <a:rPr lang="el-GR" sz="1800" i="1" dirty="0" smtClean="0">
                <a:solidFill>
                  <a:schemeClr val="bg2">
                    <a:lumMod val="50000"/>
                  </a:schemeClr>
                </a:solidFill>
              </a:rPr>
              <a:t>Διαχέεται προς την στρατόσφαιρα όπου και καταστρέφεται (φωτοαποσύνθεση). Η διάσπασή του οδηγεί στην παραγωγή ΝΟ (δευτερογενώς). </a:t>
            </a:r>
          </a:p>
          <a:p>
            <a:pPr marL="109728" indent="0">
              <a:buNone/>
            </a:pPr>
            <a:r>
              <a:rPr lang="el-GR" sz="1800" i="1" dirty="0">
                <a:solidFill>
                  <a:schemeClr val="bg2">
                    <a:lumMod val="50000"/>
                  </a:schemeClr>
                </a:solidFill>
              </a:rPr>
              <a:t> </a:t>
            </a:r>
            <a:r>
              <a:rPr lang="el-GR" sz="1800" i="1" dirty="0" smtClean="0">
                <a:solidFill>
                  <a:schemeClr val="bg2">
                    <a:lumMod val="50000"/>
                  </a:schemeClr>
                </a:solidFill>
              </a:rPr>
              <a:t>Ν</a:t>
            </a:r>
            <a:r>
              <a:rPr lang="el-GR" sz="1800" i="1" baseline="-25000" dirty="0" smtClean="0">
                <a:solidFill>
                  <a:schemeClr val="bg2">
                    <a:lumMod val="50000"/>
                  </a:schemeClr>
                </a:solidFill>
              </a:rPr>
              <a:t>2</a:t>
            </a:r>
            <a:r>
              <a:rPr lang="el-GR" sz="1800" i="1" dirty="0" smtClean="0">
                <a:solidFill>
                  <a:schemeClr val="bg2">
                    <a:lumMod val="50000"/>
                  </a:schemeClr>
                </a:solidFill>
              </a:rPr>
              <a:t>Ο + Ο → 2ΝΟ</a:t>
            </a:r>
          </a:p>
          <a:p>
            <a:r>
              <a:rPr lang="el-GR" sz="1800" i="1" dirty="0" smtClean="0">
                <a:solidFill>
                  <a:schemeClr val="accent2">
                    <a:lumMod val="75000"/>
                  </a:schemeClr>
                </a:solidFill>
              </a:rPr>
              <a:t>Η παρουσία του ΝΟ είναι σημαντική διότι συντελεί στην καταστροφή του στρατοσφαιρικού Ο</a:t>
            </a:r>
            <a:r>
              <a:rPr lang="el-GR" sz="1800" i="1" baseline="-25000" dirty="0" smtClean="0">
                <a:solidFill>
                  <a:schemeClr val="accent2">
                    <a:lumMod val="75000"/>
                  </a:schemeClr>
                </a:solidFill>
              </a:rPr>
              <a:t>3</a:t>
            </a:r>
            <a:r>
              <a:rPr lang="el-GR" sz="1800" i="1" dirty="0" smtClean="0">
                <a:solidFill>
                  <a:schemeClr val="accent2">
                    <a:lumMod val="75000"/>
                  </a:schemeClr>
                </a:solidFill>
              </a:rPr>
              <a:t>.</a:t>
            </a:r>
          </a:p>
          <a:p>
            <a:pPr marL="109728" indent="0">
              <a:buNone/>
            </a:pPr>
            <a:r>
              <a:rPr lang="el-GR" sz="1800" i="1" dirty="0">
                <a:solidFill>
                  <a:schemeClr val="accent2">
                    <a:lumMod val="75000"/>
                  </a:schemeClr>
                </a:solidFill>
              </a:rPr>
              <a:t> </a:t>
            </a:r>
            <a:r>
              <a:rPr lang="el-GR" sz="1800" i="1" dirty="0" smtClean="0">
                <a:solidFill>
                  <a:schemeClr val="accent2">
                    <a:lumMod val="75000"/>
                  </a:schemeClr>
                </a:solidFill>
              </a:rPr>
              <a:t>ΝΟ +Ο</a:t>
            </a:r>
            <a:r>
              <a:rPr lang="el-GR" sz="1800" i="1" baseline="-25000" dirty="0" smtClean="0">
                <a:solidFill>
                  <a:schemeClr val="accent2">
                    <a:lumMod val="75000"/>
                  </a:schemeClr>
                </a:solidFill>
              </a:rPr>
              <a:t>3 </a:t>
            </a:r>
            <a:r>
              <a:rPr lang="el-GR" sz="1800" i="1" dirty="0" smtClean="0">
                <a:solidFill>
                  <a:schemeClr val="accent2">
                    <a:lumMod val="75000"/>
                  </a:schemeClr>
                </a:solidFill>
              </a:rPr>
              <a:t> → ΝΟ</a:t>
            </a:r>
            <a:r>
              <a:rPr lang="el-GR" sz="1800" i="1" baseline="-25000" dirty="0" smtClean="0">
                <a:solidFill>
                  <a:schemeClr val="accent2">
                    <a:lumMod val="75000"/>
                  </a:schemeClr>
                </a:solidFill>
              </a:rPr>
              <a:t>2 </a:t>
            </a:r>
            <a:r>
              <a:rPr lang="el-GR" sz="1800" i="1" dirty="0" smtClean="0">
                <a:solidFill>
                  <a:schemeClr val="accent2">
                    <a:lumMod val="75000"/>
                  </a:schemeClr>
                </a:solidFill>
              </a:rPr>
              <a:t>+ Ο</a:t>
            </a:r>
            <a:r>
              <a:rPr lang="el-GR" sz="1800" i="1" baseline="-25000" dirty="0" smtClean="0">
                <a:solidFill>
                  <a:schemeClr val="accent2">
                    <a:lumMod val="75000"/>
                  </a:schemeClr>
                </a:solidFill>
              </a:rPr>
              <a:t>2</a:t>
            </a:r>
          </a:p>
          <a:p>
            <a:pPr marL="109728" indent="0">
              <a:buNone/>
            </a:pPr>
            <a:r>
              <a:rPr lang="el-GR" sz="1800" i="1" dirty="0" smtClean="0">
                <a:solidFill>
                  <a:schemeClr val="accent2">
                    <a:lumMod val="75000"/>
                  </a:schemeClr>
                </a:solidFill>
              </a:rPr>
              <a:t>ΝΟ</a:t>
            </a:r>
            <a:r>
              <a:rPr lang="el-GR" sz="1800" i="1" baseline="-25000" dirty="0" smtClean="0">
                <a:solidFill>
                  <a:schemeClr val="accent2">
                    <a:lumMod val="75000"/>
                  </a:schemeClr>
                </a:solidFill>
              </a:rPr>
              <a:t>2</a:t>
            </a:r>
            <a:r>
              <a:rPr lang="el-GR" sz="1800" i="1" dirty="0" smtClean="0">
                <a:solidFill>
                  <a:schemeClr val="accent2">
                    <a:lumMod val="75000"/>
                  </a:schemeClr>
                </a:solidFill>
              </a:rPr>
              <a:t> + Ο → ΝΟ + Ο</a:t>
            </a:r>
            <a:r>
              <a:rPr lang="el-GR" sz="1800" i="1" baseline="-25000" dirty="0" smtClean="0">
                <a:solidFill>
                  <a:schemeClr val="accent2">
                    <a:lumMod val="75000"/>
                  </a:schemeClr>
                </a:solidFill>
              </a:rPr>
              <a:t>2</a:t>
            </a:r>
          </a:p>
          <a:p>
            <a:pPr marL="109728" indent="0">
              <a:buNone/>
            </a:pPr>
            <a:r>
              <a:rPr lang="el-GR" sz="1800" i="1" dirty="0" smtClean="0">
                <a:solidFill>
                  <a:schemeClr val="accent2">
                    <a:lumMod val="75000"/>
                  </a:schemeClr>
                </a:solidFill>
              </a:rPr>
              <a:t>Ο</a:t>
            </a:r>
            <a:r>
              <a:rPr lang="el-GR" sz="1800" i="1" baseline="-25000" dirty="0" smtClean="0">
                <a:solidFill>
                  <a:schemeClr val="accent2">
                    <a:lumMod val="75000"/>
                  </a:schemeClr>
                </a:solidFill>
              </a:rPr>
              <a:t>3</a:t>
            </a:r>
            <a:r>
              <a:rPr lang="el-GR" sz="1800" i="1" dirty="0" smtClean="0">
                <a:solidFill>
                  <a:schemeClr val="accent2">
                    <a:lumMod val="75000"/>
                  </a:schemeClr>
                </a:solidFill>
              </a:rPr>
              <a:t> + Ο → Ο</a:t>
            </a:r>
            <a:r>
              <a:rPr lang="el-GR" sz="1800" i="1" baseline="-25000" dirty="0" smtClean="0">
                <a:solidFill>
                  <a:schemeClr val="accent2">
                    <a:lumMod val="75000"/>
                  </a:schemeClr>
                </a:solidFill>
              </a:rPr>
              <a:t>2</a:t>
            </a:r>
            <a:r>
              <a:rPr lang="el-GR" sz="1800" i="1" dirty="0" smtClean="0">
                <a:solidFill>
                  <a:schemeClr val="accent2">
                    <a:lumMod val="75000"/>
                  </a:schemeClr>
                </a:solidFill>
              </a:rPr>
              <a:t> + Ο</a:t>
            </a:r>
            <a:r>
              <a:rPr lang="el-GR" sz="1800" i="1" baseline="-25000" dirty="0" smtClean="0">
                <a:solidFill>
                  <a:schemeClr val="accent2">
                    <a:lumMod val="75000"/>
                  </a:schemeClr>
                </a:solidFill>
              </a:rPr>
              <a:t>2      </a:t>
            </a:r>
          </a:p>
          <a:p>
            <a:r>
              <a:rPr lang="el-GR" sz="1800" i="1" dirty="0" smtClean="0">
                <a:solidFill>
                  <a:schemeClr val="bg2">
                    <a:lumMod val="50000"/>
                  </a:schemeClr>
                </a:solidFill>
              </a:rPr>
              <a:t>Παράγεται κυρίως στο έδαφος από μικροοργανισμούς (απονιτρωτικά βακτήρια) που αποδομούν το πρωτεϊνικό άζωτο, το οποίο μετατρέπεται σε αέριο άζωτο και υποξείδιο του αζώτου.</a:t>
            </a:r>
            <a:endParaRPr lang="el-GR" sz="1800" i="1" dirty="0">
              <a:solidFill>
                <a:schemeClr val="accent2">
                  <a:lumMod val="75000"/>
                </a:schemeClr>
              </a:solidFill>
            </a:endParaRPr>
          </a:p>
        </p:txBody>
      </p:sp>
      <p:sp>
        <p:nvSpPr>
          <p:cNvPr id="3" name="Title 2"/>
          <p:cNvSpPr>
            <a:spLocks noGrp="1"/>
          </p:cNvSpPr>
          <p:nvPr>
            <p:ph type="title"/>
          </p:nvPr>
        </p:nvSpPr>
        <p:spPr/>
        <p:txBody>
          <a:bodyPr/>
          <a:lstStyle/>
          <a:p>
            <a:r>
              <a:rPr lang="el-GR" dirty="0" smtClean="0"/>
              <a:t>Υποξείδιο του αξώτου Ν</a:t>
            </a:r>
            <a:r>
              <a:rPr lang="el-GR" baseline="-25000" dirty="0" smtClean="0"/>
              <a:t>2</a:t>
            </a:r>
            <a:r>
              <a:rPr lang="el-GR" dirty="0" smtClean="0"/>
              <a:t>Ο</a:t>
            </a:r>
            <a:endParaRPr lang="el-GR" dirty="0"/>
          </a:p>
        </p:txBody>
      </p:sp>
    </p:spTree>
    <p:extLst>
      <p:ext uri="{BB962C8B-B14F-4D97-AF65-F5344CB8AC3E}">
        <p14:creationId xmlns:p14="http://schemas.microsoft.com/office/powerpoint/2010/main" val="1799872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88032"/>
          </a:xfrm>
        </p:spPr>
        <p:txBody>
          <a:bodyPr>
            <a:normAutofit lnSpcReduction="10000"/>
          </a:bodyPr>
          <a:lstStyle/>
          <a:p>
            <a:pPr marL="109728" indent="0">
              <a:buNone/>
            </a:pPr>
            <a:r>
              <a:rPr lang="el-GR" i="1" dirty="0" smtClean="0">
                <a:solidFill>
                  <a:schemeClr val="accent2">
                    <a:lumMod val="75000"/>
                  </a:schemeClr>
                </a:solidFill>
              </a:rPr>
              <a:t>2ΝΟ + Ο</a:t>
            </a:r>
            <a:r>
              <a:rPr lang="el-GR" i="1" baseline="-25000" dirty="0" smtClean="0">
                <a:solidFill>
                  <a:schemeClr val="accent2">
                    <a:lumMod val="75000"/>
                  </a:schemeClr>
                </a:solidFill>
              </a:rPr>
              <a:t>2</a:t>
            </a:r>
            <a:r>
              <a:rPr lang="el-GR" i="1" dirty="0" smtClean="0">
                <a:solidFill>
                  <a:schemeClr val="accent2">
                    <a:lumMod val="75000"/>
                  </a:schemeClr>
                </a:solidFill>
              </a:rPr>
              <a:t> ⇆ Ν</a:t>
            </a:r>
            <a:r>
              <a:rPr lang="el-GR" i="1" baseline="-25000" dirty="0" smtClean="0">
                <a:solidFill>
                  <a:schemeClr val="accent2">
                    <a:lumMod val="75000"/>
                  </a:schemeClr>
                </a:solidFill>
              </a:rPr>
              <a:t>2</a:t>
            </a:r>
            <a:r>
              <a:rPr lang="el-GR" i="1" dirty="0" smtClean="0">
                <a:solidFill>
                  <a:schemeClr val="accent2">
                    <a:lumMod val="75000"/>
                  </a:schemeClr>
                </a:solidFill>
              </a:rPr>
              <a:t>Ο</a:t>
            </a:r>
            <a:r>
              <a:rPr lang="el-GR" i="1" baseline="-25000" dirty="0" smtClean="0">
                <a:solidFill>
                  <a:schemeClr val="accent2">
                    <a:lumMod val="75000"/>
                  </a:schemeClr>
                </a:solidFill>
              </a:rPr>
              <a:t>4 </a:t>
            </a:r>
            <a:r>
              <a:rPr lang="el-GR" i="1" dirty="0" smtClean="0">
                <a:solidFill>
                  <a:schemeClr val="accent2">
                    <a:lumMod val="75000"/>
                  </a:schemeClr>
                </a:solidFill>
              </a:rPr>
              <a:t>⇆ 2ΝΟ</a:t>
            </a:r>
            <a:r>
              <a:rPr lang="el-GR" i="1" baseline="-25000" dirty="0" smtClean="0">
                <a:solidFill>
                  <a:schemeClr val="accent2">
                    <a:lumMod val="75000"/>
                  </a:schemeClr>
                </a:solidFill>
              </a:rPr>
              <a:t>2</a:t>
            </a:r>
          </a:p>
          <a:p>
            <a:pPr marL="109728" indent="0">
              <a:buNone/>
            </a:pPr>
            <a:r>
              <a:rPr lang="el-GR" sz="1600" i="1" dirty="0" smtClean="0">
                <a:solidFill>
                  <a:schemeClr val="accent2">
                    <a:lumMod val="75000"/>
                  </a:schemeClr>
                </a:solidFill>
              </a:rPr>
              <a:t>⇑                                                        ⇑</a:t>
            </a:r>
          </a:p>
          <a:p>
            <a:pPr marL="109728" indent="0">
              <a:buNone/>
            </a:pPr>
            <a:r>
              <a:rPr lang="el-GR" sz="1600" i="1" dirty="0" smtClean="0">
                <a:solidFill>
                  <a:schemeClr val="accent2">
                    <a:lumMod val="75000"/>
                  </a:schemeClr>
                </a:solidFill>
              </a:rPr>
              <a:t>Πρωτογενής ρύπος                    Δευτερογενής ρύπος</a:t>
            </a:r>
          </a:p>
          <a:p>
            <a:pPr marL="109728" indent="0">
              <a:buNone/>
            </a:pPr>
            <a:endParaRPr lang="el-GR" sz="1600" i="1" dirty="0">
              <a:solidFill>
                <a:schemeClr val="accent2">
                  <a:lumMod val="75000"/>
                </a:schemeClr>
              </a:solidFill>
            </a:endParaRPr>
          </a:p>
          <a:p>
            <a:pPr marL="109728" indent="0">
              <a:buNone/>
            </a:pPr>
            <a:r>
              <a:rPr lang="el-GR" sz="1600" i="1" u="sng" dirty="0" smtClean="0">
                <a:solidFill>
                  <a:schemeClr val="bg2">
                    <a:lumMod val="50000"/>
                  </a:schemeClr>
                </a:solidFill>
              </a:rPr>
              <a:t>Στην τροπόσφαιρα</a:t>
            </a:r>
            <a:endParaRPr lang="el-GR" sz="1600" i="1" dirty="0" smtClean="0">
              <a:solidFill>
                <a:schemeClr val="accent2">
                  <a:lumMod val="75000"/>
                </a:schemeClr>
              </a:solidFill>
            </a:endParaRPr>
          </a:p>
          <a:p>
            <a:pPr marL="109728" indent="0">
              <a:buNone/>
            </a:pPr>
            <a:r>
              <a:rPr lang="el-GR" sz="1600" i="1" dirty="0" smtClean="0">
                <a:solidFill>
                  <a:schemeClr val="accent2">
                    <a:lumMod val="75000"/>
                  </a:schemeClr>
                </a:solidFill>
              </a:rPr>
              <a:t>ΝΟ + Ο + Μ → ΝΟ</a:t>
            </a:r>
            <a:r>
              <a:rPr lang="el-GR" sz="1600" i="1" baseline="-25000" dirty="0" smtClean="0">
                <a:solidFill>
                  <a:schemeClr val="accent2">
                    <a:lumMod val="75000"/>
                  </a:schemeClr>
                </a:solidFill>
              </a:rPr>
              <a:t>2</a:t>
            </a:r>
            <a:r>
              <a:rPr lang="el-GR" sz="1600" i="1" dirty="0" smtClean="0">
                <a:solidFill>
                  <a:schemeClr val="accent2">
                    <a:lumMod val="75000"/>
                  </a:schemeClr>
                </a:solidFill>
              </a:rPr>
              <a:t> + Μ</a:t>
            </a:r>
          </a:p>
          <a:p>
            <a:pPr marL="109728" indent="0">
              <a:buNone/>
            </a:pPr>
            <a:r>
              <a:rPr lang="el-GR" sz="1600" i="1" dirty="0" smtClean="0">
                <a:solidFill>
                  <a:schemeClr val="accent2">
                    <a:lumMod val="75000"/>
                  </a:schemeClr>
                </a:solidFill>
              </a:rPr>
              <a:t>ΝΟ + Ο</a:t>
            </a:r>
            <a:r>
              <a:rPr lang="el-GR" sz="1600" i="1" baseline="-25000" dirty="0" smtClean="0">
                <a:solidFill>
                  <a:schemeClr val="accent2">
                    <a:lumMod val="75000"/>
                  </a:schemeClr>
                </a:solidFill>
              </a:rPr>
              <a:t>3</a:t>
            </a:r>
            <a:r>
              <a:rPr lang="el-GR" sz="1600" i="1" dirty="0" smtClean="0">
                <a:solidFill>
                  <a:schemeClr val="accent2">
                    <a:lumMod val="75000"/>
                  </a:schemeClr>
                </a:solidFill>
              </a:rPr>
              <a:t> → ΝΟ</a:t>
            </a:r>
            <a:r>
              <a:rPr lang="el-GR" sz="1600" i="1" baseline="-25000" dirty="0" smtClean="0">
                <a:solidFill>
                  <a:schemeClr val="accent2">
                    <a:lumMod val="75000"/>
                  </a:schemeClr>
                </a:solidFill>
              </a:rPr>
              <a:t>2</a:t>
            </a:r>
            <a:r>
              <a:rPr lang="el-GR" sz="1600" i="1" dirty="0" smtClean="0">
                <a:solidFill>
                  <a:schemeClr val="accent2">
                    <a:lumMod val="75000"/>
                  </a:schemeClr>
                </a:solidFill>
              </a:rPr>
              <a:t> + Ο</a:t>
            </a:r>
            <a:r>
              <a:rPr lang="el-GR" sz="1600" i="1" baseline="-25000" dirty="0" smtClean="0">
                <a:solidFill>
                  <a:schemeClr val="accent2">
                    <a:lumMod val="75000"/>
                  </a:schemeClr>
                </a:solidFill>
              </a:rPr>
              <a:t>2</a:t>
            </a:r>
            <a:r>
              <a:rPr lang="el-GR" sz="1600" i="1" dirty="0" smtClean="0">
                <a:solidFill>
                  <a:schemeClr val="accent2">
                    <a:lumMod val="75000"/>
                  </a:schemeClr>
                </a:solidFill>
              </a:rPr>
              <a:t> </a:t>
            </a:r>
          </a:p>
          <a:p>
            <a:pPr marL="109728" indent="0">
              <a:buNone/>
            </a:pPr>
            <a:r>
              <a:rPr lang="el-GR" sz="1100" i="1" dirty="0" smtClean="0">
                <a:solidFill>
                  <a:schemeClr val="accent2">
                    <a:lumMod val="75000"/>
                  </a:schemeClr>
                </a:solidFill>
              </a:rPr>
              <a:t>                       απορροφά υπεριώδη ακτινοβολία (φωτοδιάσπαση)</a:t>
            </a:r>
          </a:p>
          <a:p>
            <a:pPr marL="109728" indent="0">
              <a:buNone/>
            </a:pPr>
            <a:r>
              <a:rPr lang="el-GR" sz="1600" i="1" dirty="0" smtClean="0">
                <a:solidFill>
                  <a:schemeClr val="accent2">
                    <a:lumMod val="75000"/>
                  </a:schemeClr>
                </a:solidFill>
              </a:rPr>
              <a:t>ΝΟ2 + </a:t>
            </a:r>
            <a:r>
              <a:rPr lang="en-US" sz="1600" i="1" dirty="0" smtClean="0">
                <a:solidFill>
                  <a:schemeClr val="accent2">
                    <a:lumMod val="75000"/>
                  </a:schemeClr>
                </a:solidFill>
              </a:rPr>
              <a:t>h</a:t>
            </a:r>
            <a:r>
              <a:rPr lang="el-GR" sz="1600" i="1" dirty="0" smtClean="0">
                <a:solidFill>
                  <a:schemeClr val="accent2">
                    <a:lumMod val="75000"/>
                  </a:schemeClr>
                </a:solidFill>
              </a:rPr>
              <a:t>ν                                                   ΝΟ + Ο</a:t>
            </a:r>
          </a:p>
          <a:p>
            <a:pPr marL="109728" indent="0">
              <a:buNone/>
            </a:pPr>
            <a:r>
              <a:rPr lang="el-GR" sz="1100" i="1" dirty="0">
                <a:solidFill>
                  <a:schemeClr val="accent2">
                    <a:lumMod val="75000"/>
                  </a:schemeClr>
                </a:solidFill>
              </a:rPr>
              <a:t> </a:t>
            </a:r>
            <a:r>
              <a:rPr lang="el-GR" sz="1100" i="1" dirty="0" smtClean="0">
                <a:solidFill>
                  <a:schemeClr val="accent2">
                    <a:lumMod val="75000"/>
                  </a:schemeClr>
                </a:solidFill>
              </a:rPr>
              <a:t>      </a:t>
            </a:r>
            <a:r>
              <a:rPr lang="en-US" sz="1100" i="1" dirty="0" smtClean="0">
                <a:solidFill>
                  <a:schemeClr val="accent2">
                    <a:lumMod val="75000"/>
                  </a:schemeClr>
                </a:solidFill>
              </a:rPr>
              <a:t>    </a:t>
            </a:r>
            <a:r>
              <a:rPr lang="el-GR" sz="1100" i="1" dirty="0" smtClean="0">
                <a:solidFill>
                  <a:schemeClr val="accent2">
                    <a:lumMod val="75000"/>
                  </a:schemeClr>
                </a:solidFill>
              </a:rPr>
              <a:t> (λ&lt;380</a:t>
            </a:r>
            <a:r>
              <a:rPr lang="en-US" sz="1100" i="1" dirty="0" smtClean="0">
                <a:solidFill>
                  <a:schemeClr val="accent2">
                    <a:lumMod val="75000"/>
                  </a:schemeClr>
                </a:solidFill>
              </a:rPr>
              <a:t>nm)</a:t>
            </a:r>
          </a:p>
          <a:p>
            <a:pPr marL="109728" indent="0">
              <a:buNone/>
            </a:pPr>
            <a:r>
              <a:rPr lang="en-US" sz="1600" i="1" dirty="0" smtClean="0">
                <a:solidFill>
                  <a:schemeClr val="accent2">
                    <a:lumMod val="75000"/>
                  </a:schemeClr>
                </a:solidFill>
              </a:rPr>
              <a:t>O + O</a:t>
            </a:r>
            <a:r>
              <a:rPr lang="en-US" sz="1600" i="1" baseline="-25000" dirty="0" smtClean="0">
                <a:solidFill>
                  <a:schemeClr val="accent2">
                    <a:lumMod val="75000"/>
                  </a:schemeClr>
                </a:solidFill>
              </a:rPr>
              <a:t>2</a:t>
            </a:r>
            <a:r>
              <a:rPr lang="en-US" sz="1600" i="1" dirty="0" smtClean="0">
                <a:solidFill>
                  <a:schemeClr val="accent2">
                    <a:lumMod val="75000"/>
                  </a:schemeClr>
                </a:solidFill>
              </a:rPr>
              <a:t> + M → O</a:t>
            </a:r>
            <a:r>
              <a:rPr lang="en-US" sz="1600" i="1" baseline="-25000" dirty="0" smtClean="0">
                <a:solidFill>
                  <a:schemeClr val="accent2">
                    <a:lumMod val="75000"/>
                  </a:schemeClr>
                </a:solidFill>
              </a:rPr>
              <a:t>3</a:t>
            </a:r>
            <a:r>
              <a:rPr lang="en-US" sz="1600" i="1" dirty="0" smtClean="0">
                <a:solidFill>
                  <a:schemeClr val="accent2">
                    <a:lumMod val="75000"/>
                  </a:schemeClr>
                </a:solidFill>
              </a:rPr>
              <a:t> +M</a:t>
            </a:r>
          </a:p>
          <a:p>
            <a:pPr marL="109728" indent="0">
              <a:buNone/>
            </a:pPr>
            <a:r>
              <a:rPr lang="en-US" sz="1600" i="1" dirty="0" smtClean="0">
                <a:solidFill>
                  <a:schemeClr val="accent2">
                    <a:lumMod val="75000"/>
                  </a:schemeClr>
                </a:solidFill>
              </a:rPr>
              <a:t>NO + O</a:t>
            </a:r>
            <a:r>
              <a:rPr lang="en-US" sz="1600" i="1" baseline="-25000" dirty="0" smtClean="0">
                <a:solidFill>
                  <a:schemeClr val="accent2">
                    <a:lumMod val="75000"/>
                  </a:schemeClr>
                </a:solidFill>
              </a:rPr>
              <a:t>3</a:t>
            </a:r>
            <a:r>
              <a:rPr lang="en-US" sz="1600" i="1" dirty="0" smtClean="0">
                <a:solidFill>
                  <a:schemeClr val="accent2">
                    <a:lumMod val="75000"/>
                  </a:schemeClr>
                </a:solidFill>
              </a:rPr>
              <a:t> → NO</a:t>
            </a:r>
            <a:r>
              <a:rPr lang="en-US" sz="1600" i="1" baseline="-25000" dirty="0" smtClean="0">
                <a:solidFill>
                  <a:schemeClr val="accent2">
                    <a:lumMod val="75000"/>
                  </a:schemeClr>
                </a:solidFill>
              </a:rPr>
              <a:t>2</a:t>
            </a:r>
            <a:r>
              <a:rPr lang="en-US" sz="1600" i="1" dirty="0" smtClean="0">
                <a:solidFill>
                  <a:schemeClr val="accent2">
                    <a:lumMod val="75000"/>
                  </a:schemeClr>
                </a:solidFill>
              </a:rPr>
              <a:t> + O</a:t>
            </a:r>
            <a:r>
              <a:rPr lang="en-US" sz="1600" i="1" baseline="-25000" dirty="0" smtClean="0">
                <a:solidFill>
                  <a:schemeClr val="accent2">
                    <a:lumMod val="75000"/>
                  </a:schemeClr>
                </a:solidFill>
              </a:rPr>
              <a:t>2</a:t>
            </a:r>
            <a:r>
              <a:rPr lang="en-US" sz="1600" i="1" dirty="0" smtClean="0">
                <a:solidFill>
                  <a:schemeClr val="accent2">
                    <a:lumMod val="75000"/>
                  </a:schemeClr>
                </a:solidFill>
              </a:rPr>
              <a:t> </a:t>
            </a:r>
          </a:p>
          <a:p>
            <a:pPr marL="109728" indent="0">
              <a:buNone/>
            </a:pPr>
            <a:r>
              <a:rPr lang="el-GR" sz="1600" i="1" u="sng" dirty="0" smtClean="0">
                <a:solidFill>
                  <a:schemeClr val="bg2">
                    <a:lumMod val="50000"/>
                  </a:schemeClr>
                </a:solidFill>
              </a:rPr>
              <a:t>Στην στρατόσφαιρα</a:t>
            </a:r>
          </a:p>
          <a:p>
            <a:pPr marL="109728" indent="0">
              <a:buNone/>
            </a:pPr>
            <a:r>
              <a:rPr lang="el-GR" sz="1600" i="1" dirty="0" smtClean="0">
                <a:solidFill>
                  <a:schemeClr val="accent2">
                    <a:lumMod val="75000"/>
                  </a:schemeClr>
                </a:solidFill>
              </a:rPr>
              <a:t>ΝΟ</a:t>
            </a:r>
            <a:r>
              <a:rPr lang="el-GR" sz="1600" i="1" baseline="-25000" dirty="0" smtClean="0">
                <a:solidFill>
                  <a:schemeClr val="accent2">
                    <a:lumMod val="75000"/>
                  </a:schemeClr>
                </a:solidFill>
              </a:rPr>
              <a:t>2</a:t>
            </a:r>
            <a:r>
              <a:rPr lang="el-GR" sz="1600" i="1" dirty="0" smtClean="0">
                <a:solidFill>
                  <a:schemeClr val="accent2">
                    <a:lumMod val="75000"/>
                  </a:schemeClr>
                </a:solidFill>
              </a:rPr>
              <a:t> + ΟΗ</a:t>
            </a:r>
            <a:r>
              <a:rPr lang="el-GR" sz="1600" i="1" baseline="30000" dirty="0" smtClean="0">
                <a:solidFill>
                  <a:schemeClr val="accent2">
                    <a:lumMod val="75000"/>
                  </a:schemeClr>
                </a:solidFill>
              </a:rPr>
              <a:t>-</a:t>
            </a:r>
            <a:r>
              <a:rPr lang="el-GR" sz="1600" i="1" dirty="0" smtClean="0">
                <a:solidFill>
                  <a:schemeClr val="accent2">
                    <a:lumMod val="75000"/>
                  </a:schemeClr>
                </a:solidFill>
              </a:rPr>
              <a:t> + Μ → ΗΝΟ</a:t>
            </a:r>
            <a:r>
              <a:rPr lang="el-GR" sz="1600" i="1" baseline="-25000" dirty="0" smtClean="0">
                <a:solidFill>
                  <a:schemeClr val="accent2">
                    <a:lumMod val="75000"/>
                  </a:schemeClr>
                </a:solidFill>
              </a:rPr>
              <a:t>3</a:t>
            </a:r>
            <a:r>
              <a:rPr lang="el-GR" sz="1600" i="1" dirty="0" smtClean="0">
                <a:solidFill>
                  <a:schemeClr val="accent2">
                    <a:lumMod val="75000"/>
                  </a:schemeClr>
                </a:solidFill>
              </a:rPr>
              <a:t> + Μ</a:t>
            </a:r>
          </a:p>
          <a:p>
            <a:pPr marL="109728" indent="0">
              <a:buNone/>
            </a:pPr>
            <a:r>
              <a:rPr lang="el-GR" sz="1600" i="1" dirty="0" smtClean="0">
                <a:solidFill>
                  <a:schemeClr val="accent2">
                    <a:lumMod val="75000"/>
                  </a:schemeClr>
                </a:solidFill>
              </a:rPr>
              <a:t>Το νιτρικό οξύ (ΗΝΟ</a:t>
            </a:r>
            <a:r>
              <a:rPr lang="el-GR" sz="1600" i="1" baseline="-25000" dirty="0" smtClean="0">
                <a:solidFill>
                  <a:schemeClr val="accent2">
                    <a:lumMod val="75000"/>
                  </a:schemeClr>
                </a:solidFill>
              </a:rPr>
              <a:t>3</a:t>
            </a:r>
            <a:r>
              <a:rPr lang="el-GR" sz="1600" i="1" dirty="0" smtClean="0">
                <a:solidFill>
                  <a:schemeClr val="accent2">
                    <a:lumMod val="75000"/>
                  </a:schemeClr>
                </a:solidFill>
              </a:rPr>
              <a:t>) παραμένει στην ατμόσφαιρα για τουλάχιστον 1 εβδομάδα (το ΝΟ</a:t>
            </a:r>
            <a:r>
              <a:rPr lang="el-GR" sz="1600" i="1" baseline="-25000" dirty="0" smtClean="0">
                <a:solidFill>
                  <a:schemeClr val="accent2">
                    <a:lumMod val="75000"/>
                  </a:schemeClr>
                </a:solidFill>
              </a:rPr>
              <a:t>2</a:t>
            </a:r>
            <a:r>
              <a:rPr lang="el-GR" sz="1600" i="1" dirty="0" smtClean="0">
                <a:solidFill>
                  <a:schemeClr val="accent2">
                    <a:lumMod val="75000"/>
                  </a:schemeClr>
                </a:solidFill>
              </a:rPr>
              <a:t>  1 ημέρα) γι αυτό και έχει την ευκαιρία να εξαπλωθεί μέσω της όξινης βροχήςή να νέβει στα υψηλότερα στρώματα της ατμόσφαιρας.</a:t>
            </a:r>
            <a:endParaRPr lang="el-GR" sz="1600" i="1" dirty="0">
              <a:solidFill>
                <a:schemeClr val="accent2">
                  <a:lumMod val="75000"/>
                </a:schemeClr>
              </a:solidFill>
            </a:endParaRPr>
          </a:p>
          <a:p>
            <a:pPr marL="109728" indent="0">
              <a:buNone/>
            </a:pPr>
            <a:endParaRPr lang="el-GR" sz="1600" i="1" dirty="0" smtClean="0">
              <a:solidFill>
                <a:schemeClr val="accent2">
                  <a:lumMod val="75000"/>
                </a:schemeClr>
              </a:solidFill>
            </a:endParaRPr>
          </a:p>
          <a:p>
            <a:pPr marL="109728" indent="0">
              <a:buNone/>
            </a:pPr>
            <a:endParaRPr lang="el-GR" sz="1600" i="1" dirty="0">
              <a:solidFill>
                <a:schemeClr val="accent2">
                  <a:lumMod val="75000"/>
                </a:schemeClr>
              </a:solidFill>
            </a:endParaRPr>
          </a:p>
        </p:txBody>
      </p:sp>
      <p:sp>
        <p:nvSpPr>
          <p:cNvPr id="3" name="Title 2"/>
          <p:cNvSpPr>
            <a:spLocks noGrp="1"/>
          </p:cNvSpPr>
          <p:nvPr>
            <p:ph type="title"/>
          </p:nvPr>
        </p:nvSpPr>
        <p:spPr/>
        <p:txBody>
          <a:bodyPr>
            <a:normAutofit fontScale="90000"/>
          </a:bodyPr>
          <a:lstStyle/>
          <a:p>
            <a:r>
              <a:rPr lang="el-GR" dirty="0" smtClean="0"/>
              <a:t>Αντιδράσεις μετατροπής οξειδίων του αζώτου ΝΟχ</a:t>
            </a:r>
            <a:endParaRPr lang="el-GR" dirty="0"/>
          </a:p>
        </p:txBody>
      </p:sp>
      <p:cxnSp>
        <p:nvCxnSpPr>
          <p:cNvPr id="5" name="Straight Arrow Connector 4"/>
          <p:cNvCxnSpPr/>
          <p:nvPr/>
        </p:nvCxnSpPr>
        <p:spPr>
          <a:xfrm>
            <a:off x="1781498" y="3861048"/>
            <a:ext cx="28803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1592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i="1" dirty="0" smtClean="0">
                <a:solidFill>
                  <a:schemeClr val="bg2">
                    <a:lumMod val="50000"/>
                  </a:schemeClr>
                </a:solidFill>
              </a:rPr>
              <a:t>Υδρογονάνθρακες + Οξείδια του αζώτου + ηλιακό φως = όζον (φωτοχημικό νέφος).</a:t>
            </a:r>
          </a:p>
          <a:p>
            <a:r>
              <a:rPr lang="el-GR" i="1" dirty="0" smtClean="0">
                <a:solidFill>
                  <a:schemeClr val="accent2">
                    <a:lumMod val="60000"/>
                    <a:lumOff val="40000"/>
                  </a:schemeClr>
                </a:solidFill>
              </a:rPr>
              <a:t>Άχρωμο, έντονη οσμή και οξειδωτική δράση.</a:t>
            </a:r>
            <a:endParaRPr lang="el-GR" i="1" dirty="0">
              <a:solidFill>
                <a:schemeClr val="accent2">
                  <a:lumMod val="60000"/>
                  <a:lumOff val="40000"/>
                </a:schemeClr>
              </a:solidFill>
            </a:endParaRPr>
          </a:p>
        </p:txBody>
      </p:sp>
      <p:sp>
        <p:nvSpPr>
          <p:cNvPr id="3" name="Τίτλος 2"/>
          <p:cNvSpPr>
            <a:spLocks noGrp="1"/>
          </p:cNvSpPr>
          <p:nvPr>
            <p:ph type="title"/>
          </p:nvPr>
        </p:nvSpPr>
        <p:spPr/>
        <p:txBody>
          <a:bodyPr/>
          <a:lstStyle/>
          <a:p>
            <a:r>
              <a:rPr lang="el-GR" dirty="0" smtClean="0"/>
              <a:t>Όζον</a:t>
            </a:r>
            <a:endParaRPr lang="el-GR" dirty="0"/>
          </a:p>
        </p:txBody>
      </p:sp>
    </p:spTree>
    <p:extLst>
      <p:ext uri="{BB962C8B-B14F-4D97-AF65-F5344CB8AC3E}">
        <p14:creationId xmlns:p14="http://schemas.microsoft.com/office/powerpoint/2010/main" val="15607715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l-GR" i="1" dirty="0" smtClean="0">
                <a:solidFill>
                  <a:schemeClr val="bg2">
                    <a:lumMod val="50000"/>
                  </a:schemeClr>
                </a:solidFill>
              </a:rPr>
              <a:t>Αποτελούν μία από τις σημαντικότερες κατηγορίες ρύπων διότι χαρακτηρίζονται από μεταλλαξιογόνες και καρκινογόνες ιδιότητες.</a:t>
            </a:r>
          </a:p>
          <a:p>
            <a:r>
              <a:rPr lang="el-GR" i="1" dirty="0" smtClean="0">
                <a:solidFill>
                  <a:schemeClr val="accent2">
                    <a:lumMod val="75000"/>
                  </a:schemeClr>
                </a:solidFill>
              </a:rPr>
              <a:t>Οργανικές ενώσεις με συμπυκνωμένους αρωματικούς δακτυλίους (ναφθαλίνιο).</a:t>
            </a:r>
          </a:p>
          <a:p>
            <a:r>
              <a:rPr lang="el-GR" i="1" dirty="0" smtClean="0">
                <a:solidFill>
                  <a:schemeClr val="bg2">
                    <a:lumMod val="50000"/>
                  </a:schemeClr>
                </a:solidFill>
              </a:rPr>
              <a:t>Οι φυσικοχημικές τους ιδιότητες επηρεάζονται από τον αριθμό και τη θέση των δακτυλίων καθώς και από τον αριθμό, τη θέση και τη φύση των υποκαταστατών που μπορεί να υπάρχουν στο βασικό κυκλικό σύστημα.</a:t>
            </a:r>
            <a:endParaRPr lang="el-GR" i="1" dirty="0">
              <a:solidFill>
                <a:schemeClr val="bg2">
                  <a:lumMod val="50000"/>
                </a:schemeClr>
              </a:solidFill>
            </a:endParaRPr>
          </a:p>
        </p:txBody>
      </p:sp>
      <p:sp>
        <p:nvSpPr>
          <p:cNvPr id="3" name="Title 2"/>
          <p:cNvSpPr>
            <a:spLocks noGrp="1"/>
          </p:cNvSpPr>
          <p:nvPr>
            <p:ph type="title"/>
          </p:nvPr>
        </p:nvSpPr>
        <p:spPr/>
        <p:txBody>
          <a:bodyPr>
            <a:normAutofit fontScale="90000"/>
          </a:bodyPr>
          <a:lstStyle/>
          <a:p>
            <a:r>
              <a:rPr lang="el-GR" dirty="0" smtClean="0"/>
              <a:t>Πολυκυκλικοί Αρωματικοί Υδρογονάνθρακες (ΠΑΥ)</a:t>
            </a:r>
            <a:endParaRPr lang="el-GR" dirty="0"/>
          </a:p>
        </p:txBody>
      </p:sp>
    </p:spTree>
    <p:extLst>
      <p:ext uri="{BB962C8B-B14F-4D97-AF65-F5344CB8AC3E}">
        <p14:creationId xmlns:p14="http://schemas.microsoft.com/office/powerpoint/2010/main" val="41018141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i="1" dirty="0" smtClean="0">
                <a:solidFill>
                  <a:schemeClr val="bg2">
                    <a:lumMod val="50000"/>
                  </a:schemeClr>
                </a:solidFill>
              </a:rPr>
              <a:t>Πολλοί ΠΑΥ υπάρχουν σε τρόφιμα (φυτικά έλαια, μαργαρίνες, ψάρια).</a:t>
            </a:r>
          </a:p>
          <a:p>
            <a:r>
              <a:rPr lang="el-GR" i="1" dirty="0" smtClean="0">
                <a:solidFill>
                  <a:schemeClr val="accent2">
                    <a:lumMod val="75000"/>
                  </a:schemeClr>
                </a:solidFill>
              </a:rPr>
              <a:t>Τηγάνισμα, ψήσιμο, κάπνισμα τροφών.</a:t>
            </a:r>
          </a:p>
          <a:p>
            <a:r>
              <a:rPr lang="el-GR" i="1" dirty="0" smtClean="0">
                <a:solidFill>
                  <a:schemeClr val="bg2">
                    <a:lumMod val="50000"/>
                  </a:schemeClr>
                </a:solidFill>
              </a:rPr>
              <a:t>Υπάρχουν στον καπνό του τσιγάρου.</a:t>
            </a:r>
          </a:p>
          <a:p>
            <a:r>
              <a:rPr lang="el-GR" i="1" dirty="0" smtClean="0">
                <a:solidFill>
                  <a:schemeClr val="accent2">
                    <a:lumMod val="75000"/>
                  </a:schemeClr>
                </a:solidFill>
              </a:rPr>
              <a:t>Ένας καπνιστής 20 άφιλτρων τσιγάρων εισπνέει ημερησίως 0,5 μ</a:t>
            </a:r>
            <a:r>
              <a:rPr lang="en-US" i="1" dirty="0" smtClean="0">
                <a:solidFill>
                  <a:schemeClr val="accent2">
                    <a:lumMod val="75000"/>
                  </a:schemeClr>
                </a:solidFill>
              </a:rPr>
              <a:t>g </a:t>
            </a:r>
            <a:r>
              <a:rPr lang="el-GR" i="1" dirty="0" smtClean="0">
                <a:solidFill>
                  <a:schemeClr val="accent2">
                    <a:lumMod val="75000"/>
                  </a:schemeClr>
                </a:solidFill>
              </a:rPr>
              <a:t>βενζο(α)πυρένιο, ενώ ένας καπνιστής 10 τσιγάρων με φίλτρο 0,2 μ</a:t>
            </a:r>
            <a:r>
              <a:rPr lang="en-US" i="1" dirty="0" smtClean="0">
                <a:solidFill>
                  <a:schemeClr val="accent2">
                    <a:lumMod val="75000"/>
                  </a:schemeClr>
                </a:solidFill>
              </a:rPr>
              <a:t>g</a:t>
            </a:r>
            <a:r>
              <a:rPr lang="el-GR" i="1" dirty="0" smtClean="0">
                <a:solidFill>
                  <a:schemeClr val="accent2">
                    <a:lumMod val="75000"/>
                  </a:schemeClr>
                </a:solidFill>
              </a:rPr>
              <a:t>.</a:t>
            </a:r>
          </a:p>
          <a:p>
            <a:r>
              <a:rPr lang="el-GR" i="1" dirty="0" smtClean="0">
                <a:solidFill>
                  <a:schemeClr val="bg2">
                    <a:lumMod val="50000"/>
                  </a:schemeClr>
                </a:solidFill>
              </a:rPr>
              <a:t>Βιομηχανίες, αυτοκίνητα, καύση απορριμμάτων.</a:t>
            </a:r>
            <a:endParaRPr lang="el-GR" i="1" dirty="0">
              <a:solidFill>
                <a:schemeClr val="bg2">
                  <a:lumMod val="50000"/>
                </a:schemeClr>
              </a:solidFill>
            </a:endParaRPr>
          </a:p>
        </p:txBody>
      </p:sp>
      <p:sp>
        <p:nvSpPr>
          <p:cNvPr id="3" name="Title 2"/>
          <p:cNvSpPr>
            <a:spLocks noGrp="1"/>
          </p:cNvSpPr>
          <p:nvPr>
            <p:ph type="title"/>
          </p:nvPr>
        </p:nvSpPr>
        <p:spPr/>
        <p:txBody>
          <a:bodyPr>
            <a:normAutofit fontScale="90000"/>
          </a:bodyPr>
          <a:lstStyle/>
          <a:p>
            <a:r>
              <a:rPr lang="el-GR" dirty="0" smtClean="0"/>
              <a:t>Πολυκυκλικοί Αρωματικοί Υδρογονάνθρακες (ΠΑΥ)</a:t>
            </a:r>
            <a:endParaRPr lang="el-GR" dirty="0"/>
          </a:p>
        </p:txBody>
      </p:sp>
    </p:spTree>
    <p:extLst>
      <p:ext uri="{BB962C8B-B14F-4D97-AF65-F5344CB8AC3E}">
        <p14:creationId xmlns:p14="http://schemas.microsoft.com/office/powerpoint/2010/main" val="15358432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i="1" dirty="0" smtClean="0">
                <a:solidFill>
                  <a:schemeClr val="bg2">
                    <a:lumMod val="50000"/>
                  </a:schemeClr>
                </a:solidFill>
              </a:rPr>
              <a:t>Βιομηχανία πετρελαίου για την παραγωγή καυσίμου ή για την παραγωγή ασφάλτου.</a:t>
            </a:r>
          </a:p>
          <a:p>
            <a:r>
              <a:rPr lang="el-GR" i="1" dirty="0" smtClean="0">
                <a:solidFill>
                  <a:schemeClr val="accent2">
                    <a:lumMod val="75000"/>
                  </a:schemeClr>
                </a:solidFill>
              </a:rPr>
              <a:t>Βιομηχανία άνθρακα, καύση φυσικού αερίου, πυρόλυση υγρών υδρογονανθράκων σε υψηλή θερμοκρασία.</a:t>
            </a:r>
          </a:p>
          <a:p>
            <a:r>
              <a:rPr lang="el-GR" i="1" dirty="0" smtClean="0">
                <a:solidFill>
                  <a:schemeClr val="bg2">
                    <a:lumMod val="50000"/>
                  </a:schemeClr>
                </a:solidFill>
              </a:rPr>
              <a:t>Βιομηχανίες λιπασμάτων, χυτήρια, γκαράζ αυτοκινήτων.</a:t>
            </a:r>
          </a:p>
          <a:p>
            <a:r>
              <a:rPr lang="el-GR" i="1" dirty="0" smtClean="0">
                <a:solidFill>
                  <a:schemeClr val="accent2">
                    <a:lumMod val="75000"/>
                  </a:schemeClr>
                </a:solidFill>
              </a:rPr>
              <a:t>Οικιακή θέρμανση με ξύλο.</a:t>
            </a:r>
          </a:p>
          <a:p>
            <a:r>
              <a:rPr lang="el-GR" i="1" dirty="0" smtClean="0">
                <a:solidFill>
                  <a:schemeClr val="bg2">
                    <a:lumMod val="50000"/>
                  </a:schemeClr>
                </a:solidFill>
              </a:rPr>
              <a:t>Καύση στερεών απορριμμάτων.</a:t>
            </a:r>
          </a:p>
          <a:p>
            <a:endParaRPr lang="el-GR" dirty="0"/>
          </a:p>
        </p:txBody>
      </p:sp>
      <p:sp>
        <p:nvSpPr>
          <p:cNvPr id="3" name="Title 2"/>
          <p:cNvSpPr>
            <a:spLocks noGrp="1"/>
          </p:cNvSpPr>
          <p:nvPr>
            <p:ph type="title"/>
          </p:nvPr>
        </p:nvSpPr>
        <p:spPr/>
        <p:txBody>
          <a:bodyPr>
            <a:normAutofit/>
          </a:bodyPr>
          <a:lstStyle/>
          <a:p>
            <a:r>
              <a:rPr lang="el-GR" dirty="0" smtClean="0"/>
              <a:t>Πηγές ΠΑΥ στην ατμόσφαιρα</a:t>
            </a:r>
            <a:endParaRPr lang="el-GR" dirty="0"/>
          </a:p>
        </p:txBody>
      </p:sp>
    </p:spTree>
    <p:extLst>
      <p:ext uri="{BB962C8B-B14F-4D97-AF65-F5344CB8AC3E}">
        <p14:creationId xmlns:p14="http://schemas.microsoft.com/office/powerpoint/2010/main" val="14691945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l-GR" i="1" dirty="0" smtClean="0">
                <a:solidFill>
                  <a:schemeClr val="bg2">
                    <a:lumMod val="50000"/>
                  </a:schemeClr>
                </a:solidFill>
              </a:rPr>
              <a:t>Καύση βενζίνης στους κινητήρες των αυτοκινήτων.</a:t>
            </a:r>
          </a:p>
          <a:p>
            <a:r>
              <a:rPr lang="el-GR" i="1" dirty="0" smtClean="0">
                <a:solidFill>
                  <a:schemeClr val="accent2">
                    <a:lumMod val="75000"/>
                  </a:schemeClr>
                </a:solidFill>
              </a:rPr>
              <a:t>Βιομηχανίες παραγωγής μολύβδου και παρασκευής κραμάτων, χρωμάτων, συσσωρευτών κ.α.</a:t>
            </a:r>
          </a:p>
          <a:p>
            <a:r>
              <a:rPr lang="el-GR" i="1" dirty="0" smtClean="0">
                <a:solidFill>
                  <a:schemeClr val="bg2">
                    <a:lumMod val="50000"/>
                  </a:schemeClr>
                </a:solidFill>
              </a:rPr>
              <a:t>Τοξική ουσία που συσσωρεύεται στον ανθρώπινο οργανισμό.</a:t>
            </a:r>
          </a:p>
          <a:p>
            <a:r>
              <a:rPr lang="el-GR" i="1" dirty="0" smtClean="0">
                <a:solidFill>
                  <a:schemeClr val="accent2">
                    <a:lumMod val="75000"/>
                  </a:schemeClr>
                </a:solidFill>
              </a:rPr>
              <a:t>Εισέρχεται στον οργανισμό διαμέσου του αναπνευστικού και του πεπτικού συστήματος.</a:t>
            </a:r>
          </a:p>
          <a:p>
            <a:r>
              <a:rPr lang="el-GR" i="1" dirty="0" smtClean="0">
                <a:solidFill>
                  <a:schemeClr val="bg2">
                    <a:lumMod val="50000"/>
                  </a:schemeClr>
                </a:solidFill>
              </a:rPr>
              <a:t>Μέσω της αναπνοής λαμβάνεται ένα ποσοστό 25%.</a:t>
            </a:r>
          </a:p>
        </p:txBody>
      </p:sp>
      <p:sp>
        <p:nvSpPr>
          <p:cNvPr id="3" name="Title 2"/>
          <p:cNvSpPr>
            <a:spLocks noGrp="1"/>
          </p:cNvSpPr>
          <p:nvPr>
            <p:ph type="title"/>
          </p:nvPr>
        </p:nvSpPr>
        <p:spPr/>
        <p:txBody>
          <a:bodyPr/>
          <a:lstStyle/>
          <a:p>
            <a:r>
              <a:rPr lang="el-GR" dirty="0" smtClean="0"/>
              <a:t>Μόλυβδος</a:t>
            </a:r>
            <a:endParaRPr lang="el-GR" dirty="0"/>
          </a:p>
        </p:txBody>
      </p:sp>
    </p:spTree>
    <p:extLst>
      <p:ext uri="{BB962C8B-B14F-4D97-AF65-F5344CB8AC3E}">
        <p14:creationId xmlns:p14="http://schemas.microsoft.com/office/powerpoint/2010/main" val="9040217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i="1" dirty="0" smtClean="0">
                <a:solidFill>
                  <a:schemeClr val="bg2">
                    <a:lumMod val="50000"/>
                  </a:schemeClr>
                </a:solidFill>
              </a:rPr>
              <a:t>Από χρόνια έκθεση σε χαμηλές συγκεντρώσεις δημιουργείται συσσώρευση αλλοιώσεων.</a:t>
            </a:r>
          </a:p>
          <a:p>
            <a:r>
              <a:rPr lang="el-GR" i="1" dirty="0" smtClean="0">
                <a:solidFill>
                  <a:schemeClr val="accent2">
                    <a:lumMod val="75000"/>
                  </a:schemeClr>
                </a:solidFill>
              </a:rPr>
              <a:t>Τοξικά φαινόμενα σε συγκεντρώσεις στο αίμα πάνω από 800 μ</a:t>
            </a:r>
            <a:r>
              <a:rPr lang="en-US" i="1" dirty="0" smtClean="0">
                <a:solidFill>
                  <a:schemeClr val="accent2">
                    <a:lumMod val="75000"/>
                  </a:schemeClr>
                </a:solidFill>
              </a:rPr>
              <a:t>g/L </a:t>
            </a:r>
            <a:r>
              <a:rPr lang="el-GR" i="1" dirty="0" smtClean="0">
                <a:solidFill>
                  <a:schemeClr val="accent2">
                    <a:lumMod val="75000"/>
                  </a:schemeClr>
                </a:solidFill>
              </a:rPr>
              <a:t>στους ενήλικες και στα παιδιά 50 μ</a:t>
            </a:r>
            <a:r>
              <a:rPr lang="en-US" i="1" dirty="0" smtClean="0">
                <a:solidFill>
                  <a:schemeClr val="accent2">
                    <a:lumMod val="75000"/>
                  </a:schemeClr>
                </a:solidFill>
              </a:rPr>
              <a:t>g/L.</a:t>
            </a:r>
          </a:p>
          <a:p>
            <a:endParaRPr lang="el-GR" dirty="0" smtClean="0"/>
          </a:p>
        </p:txBody>
      </p:sp>
      <p:sp>
        <p:nvSpPr>
          <p:cNvPr id="3" name="Title 2"/>
          <p:cNvSpPr>
            <a:spLocks noGrp="1"/>
          </p:cNvSpPr>
          <p:nvPr>
            <p:ph type="title"/>
          </p:nvPr>
        </p:nvSpPr>
        <p:spPr/>
        <p:txBody>
          <a:bodyPr/>
          <a:lstStyle/>
          <a:p>
            <a:r>
              <a:rPr lang="el-GR" dirty="0" smtClean="0"/>
              <a:t>Μόλυβδος</a:t>
            </a:r>
            <a:endParaRPr lang="el-GR" dirty="0"/>
          </a:p>
        </p:txBody>
      </p:sp>
    </p:spTree>
    <p:extLst>
      <p:ext uri="{BB962C8B-B14F-4D97-AF65-F5344CB8AC3E}">
        <p14:creationId xmlns:p14="http://schemas.microsoft.com/office/powerpoint/2010/main" val="4288923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r>
              <a:rPr lang="el-GR" sz="2400" b="1" dirty="0" smtClean="0"/>
              <a:t>Οικοσύστημα</a:t>
            </a:r>
            <a:r>
              <a:rPr lang="el-GR" sz="2400" dirty="0" smtClean="0"/>
              <a:t> ορίζεται ένας καθορισμένος χώρος που περιλαμβάνει το σύνολο της μη ζωντανής ύλης, των ζώντων οργανισμών και των φυσικών παραγόντων (άνεμοι, ακτινοβολία, βροχή κ.α.) που δρουν στο χώρο αυτό και βρίσκονται σε αλληλεπίδραση μεταξύ τους.</a:t>
            </a:r>
          </a:p>
          <a:p>
            <a:endParaRPr lang="el-GR" sz="2400" dirty="0"/>
          </a:p>
          <a:p>
            <a:r>
              <a:rPr lang="el-GR" sz="2400" b="1" dirty="0" smtClean="0"/>
              <a:t>Οικολογική ισορροπία </a:t>
            </a:r>
            <a:r>
              <a:rPr lang="el-GR" sz="2400" dirty="0" smtClean="0"/>
              <a:t>είναι η σταθερή σχέση που έχει διαμορφωθεί ανάμεσα στα διάφορα σύνολα φυτών, μικροοργανισμών και ζώων καθώς και ανάμεσα με τις αλληλεπιδράσεις τους με το περιβάλλον.</a:t>
            </a:r>
          </a:p>
          <a:p>
            <a:endParaRPr lang="el-GR" sz="2400" dirty="0"/>
          </a:p>
          <a:p>
            <a:r>
              <a:rPr lang="el-GR" sz="2400" dirty="0" smtClean="0"/>
              <a:t>Τροφική αλυσίδα, περιοριστικοί παράγοντες (Νόμος του ελαχίστου), </a:t>
            </a:r>
            <a:r>
              <a:rPr lang="el-GR" sz="2400" dirty="0" err="1" smtClean="0"/>
              <a:t>βιογαιοχημικοί</a:t>
            </a:r>
            <a:r>
              <a:rPr lang="el-GR" sz="2400" dirty="0" smtClean="0"/>
              <a:t> κύκλοι.</a:t>
            </a:r>
            <a:endParaRPr lang="el-GR" sz="2400" dirty="0"/>
          </a:p>
        </p:txBody>
      </p:sp>
      <p:sp>
        <p:nvSpPr>
          <p:cNvPr id="3" name="2 - Τίτλος"/>
          <p:cNvSpPr>
            <a:spLocks noGrp="1"/>
          </p:cNvSpPr>
          <p:nvPr>
            <p:ph type="title"/>
          </p:nvPr>
        </p:nvSpPr>
        <p:spPr/>
        <p:txBody>
          <a:bodyPr/>
          <a:lstStyle/>
          <a:p>
            <a:r>
              <a:rPr lang="el-GR" dirty="0" smtClean="0"/>
              <a:t>Οικοσύστημα</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l-GR" i="1" dirty="0" smtClean="0">
                <a:solidFill>
                  <a:schemeClr val="bg2">
                    <a:lumMod val="50000"/>
                  </a:schemeClr>
                </a:solidFill>
              </a:rPr>
              <a:t>Ινώδες ορυκτό, μεγάλη μηχανική αντοχή, ανθεκτικότητα σε υψηλές θερμοκρασίες.</a:t>
            </a:r>
          </a:p>
          <a:p>
            <a:r>
              <a:rPr lang="el-GR" i="1" dirty="0" smtClean="0">
                <a:solidFill>
                  <a:schemeClr val="accent2">
                    <a:lumMod val="75000"/>
                  </a:schemeClr>
                </a:solidFill>
              </a:rPr>
              <a:t>Χρησιμοποιείται σε επενδύσεις φρένων, μονώσεις, πυρίμαχες στολές, οικοδομικά υλικά κλπ.</a:t>
            </a:r>
          </a:p>
          <a:p>
            <a:r>
              <a:rPr lang="el-GR" i="1" dirty="0" smtClean="0">
                <a:solidFill>
                  <a:schemeClr val="bg2">
                    <a:lumMod val="50000"/>
                  </a:schemeClr>
                </a:solidFill>
              </a:rPr>
              <a:t>Οι ίνες είναι εξαιρετικά σταθερές και δε συσσωματώνονται για να σχηματίσουν μεγαλύτερες. Εισπνεόμενες φτάνουν στις κυψελίδες.</a:t>
            </a:r>
          </a:p>
          <a:p>
            <a:r>
              <a:rPr lang="el-GR" i="1" dirty="0" smtClean="0">
                <a:solidFill>
                  <a:schemeClr val="accent2">
                    <a:lumMod val="75000"/>
                  </a:schemeClr>
                </a:solidFill>
              </a:rPr>
              <a:t>Αμιάντωση, δυσκολία στην αναπνοή, διάβρωση του ιστού των πνευμόνων, καρκίνος του μεσοθηλιώματος και του περιτόναιου.</a:t>
            </a:r>
            <a:endParaRPr lang="el-GR" i="1" dirty="0">
              <a:solidFill>
                <a:schemeClr val="accent2">
                  <a:lumMod val="75000"/>
                </a:schemeClr>
              </a:solidFill>
            </a:endParaRPr>
          </a:p>
        </p:txBody>
      </p:sp>
      <p:sp>
        <p:nvSpPr>
          <p:cNvPr id="3" name="Title 2"/>
          <p:cNvSpPr>
            <a:spLocks noGrp="1"/>
          </p:cNvSpPr>
          <p:nvPr>
            <p:ph type="title"/>
          </p:nvPr>
        </p:nvSpPr>
        <p:spPr/>
        <p:txBody>
          <a:bodyPr/>
          <a:lstStyle/>
          <a:p>
            <a:r>
              <a:rPr lang="el-GR" dirty="0" smtClean="0"/>
              <a:t>Αμιάντος</a:t>
            </a:r>
            <a:endParaRPr lang="el-GR" dirty="0"/>
          </a:p>
        </p:txBody>
      </p:sp>
    </p:spTree>
    <p:extLst>
      <p:ext uri="{BB962C8B-B14F-4D97-AF65-F5344CB8AC3E}">
        <p14:creationId xmlns:p14="http://schemas.microsoft.com/office/powerpoint/2010/main" val="2144541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Πολυχλωρο-διβενζο-π-διοξίνες και πολυχλωρο-διβενζο-π-φουράνια.</a:t>
            </a:r>
          </a:p>
          <a:p>
            <a:r>
              <a:rPr lang="el-GR" dirty="0" smtClean="0"/>
              <a:t>Χλωριωμένοι υδρογονάνθρακες.</a:t>
            </a:r>
          </a:p>
          <a:p>
            <a:r>
              <a:rPr lang="el-GR" dirty="0" smtClean="0"/>
              <a:t>Σταθερότητα στην επίδραση χημικών αντιδραστηρίων.</a:t>
            </a:r>
          </a:p>
          <a:p>
            <a:r>
              <a:rPr lang="el-GR" dirty="0" smtClean="0"/>
              <a:t>Θερμική σταθερότητα (μέχρι τους 700 </a:t>
            </a:r>
            <a:r>
              <a:rPr lang="el-GR" baseline="30000" dirty="0" smtClean="0"/>
              <a:t>ο</a:t>
            </a:r>
            <a:r>
              <a:rPr lang="en-US" dirty="0" smtClean="0"/>
              <a:t>C).</a:t>
            </a:r>
          </a:p>
          <a:p>
            <a:r>
              <a:rPr lang="el-GR" dirty="0" smtClean="0"/>
              <a:t>Μεγάλη τοξικότητα.</a:t>
            </a:r>
            <a:endParaRPr lang="el-GR" dirty="0"/>
          </a:p>
        </p:txBody>
      </p:sp>
      <p:sp>
        <p:nvSpPr>
          <p:cNvPr id="3" name="Title 2"/>
          <p:cNvSpPr>
            <a:spLocks noGrp="1"/>
          </p:cNvSpPr>
          <p:nvPr>
            <p:ph type="title"/>
          </p:nvPr>
        </p:nvSpPr>
        <p:spPr/>
        <p:txBody>
          <a:bodyPr/>
          <a:lstStyle/>
          <a:p>
            <a:r>
              <a:rPr lang="el-GR" dirty="0" smtClean="0"/>
              <a:t>Διοξίνες και φουράνια</a:t>
            </a:r>
            <a:endParaRPr lang="el-GR" dirty="0"/>
          </a:p>
        </p:txBody>
      </p:sp>
    </p:spTree>
    <p:extLst>
      <p:ext uri="{BB962C8B-B14F-4D97-AF65-F5344CB8AC3E}">
        <p14:creationId xmlns:p14="http://schemas.microsoft.com/office/powerpoint/2010/main" val="22049564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l-GR" i="1" dirty="0" smtClean="0">
                <a:solidFill>
                  <a:schemeClr val="bg2">
                    <a:lumMod val="50000"/>
                  </a:schemeClr>
                </a:solidFill>
              </a:rPr>
              <a:t>Ανάλογα με τον αριθμό των ατόμων χλωρίου που υπάρχουν συνδεδεμένα στο μόριο, σχηματίζονται 75 διαφορετικές ενώσεις διοξινών και 135 διαφορετικές ενώσεις φουρανίων.</a:t>
            </a:r>
          </a:p>
          <a:p>
            <a:r>
              <a:rPr lang="el-GR" i="1" dirty="0" smtClean="0">
                <a:solidFill>
                  <a:schemeClr val="accent2">
                    <a:lumMod val="75000"/>
                  </a:schemeClr>
                </a:solidFill>
              </a:rPr>
              <a:t>Ισχυρότερη τοξική δράση παρουσιάζει το ισομερές 2, 3, 7, 8-τετραχλωρο-διοξίνη (2, 3, 7, 8-</a:t>
            </a:r>
            <a:r>
              <a:rPr lang="en-US" i="1" dirty="0" smtClean="0">
                <a:solidFill>
                  <a:schemeClr val="accent2">
                    <a:lumMod val="75000"/>
                  </a:schemeClr>
                </a:solidFill>
              </a:rPr>
              <a:t>TCDD)</a:t>
            </a:r>
            <a:r>
              <a:rPr lang="el-GR" i="1" dirty="0" smtClean="0">
                <a:solidFill>
                  <a:schemeClr val="accent2">
                    <a:lumMod val="75000"/>
                  </a:schemeClr>
                </a:solidFill>
              </a:rPr>
              <a:t>.</a:t>
            </a:r>
          </a:p>
          <a:p>
            <a:r>
              <a:rPr lang="el-GR" i="1" dirty="0" smtClean="0">
                <a:solidFill>
                  <a:schemeClr val="bg2">
                    <a:lumMod val="50000"/>
                  </a:schemeClr>
                </a:solidFill>
              </a:rPr>
              <a:t>Προέρχονται κυρίως από την καύση ουσιών που περιέχουν χλώριο. Η καύση του </a:t>
            </a:r>
            <a:r>
              <a:rPr lang="en-US" i="1" dirty="0" smtClean="0">
                <a:solidFill>
                  <a:schemeClr val="bg2">
                    <a:lumMod val="50000"/>
                  </a:schemeClr>
                </a:solidFill>
              </a:rPr>
              <a:t>PVC </a:t>
            </a:r>
            <a:r>
              <a:rPr lang="el-GR" i="1" dirty="0" smtClean="0">
                <a:solidFill>
                  <a:schemeClr val="bg2">
                    <a:lumMod val="50000"/>
                  </a:schemeClr>
                </a:solidFill>
              </a:rPr>
              <a:t>αποτελεί την κύρια πηγή.</a:t>
            </a:r>
            <a:endParaRPr lang="el-GR" i="1" dirty="0">
              <a:solidFill>
                <a:schemeClr val="bg2">
                  <a:lumMod val="50000"/>
                </a:schemeClr>
              </a:solidFill>
            </a:endParaRPr>
          </a:p>
        </p:txBody>
      </p:sp>
      <p:sp>
        <p:nvSpPr>
          <p:cNvPr id="3" name="Title 2"/>
          <p:cNvSpPr>
            <a:spLocks noGrp="1"/>
          </p:cNvSpPr>
          <p:nvPr>
            <p:ph type="title"/>
          </p:nvPr>
        </p:nvSpPr>
        <p:spPr/>
        <p:txBody>
          <a:bodyPr/>
          <a:lstStyle/>
          <a:p>
            <a:r>
              <a:rPr lang="el-GR" dirty="0" smtClean="0"/>
              <a:t>Διοξίνες και φουράνια</a:t>
            </a:r>
            <a:endParaRPr lang="el-GR" dirty="0"/>
          </a:p>
        </p:txBody>
      </p:sp>
    </p:spTree>
    <p:extLst>
      <p:ext uri="{BB962C8B-B14F-4D97-AF65-F5344CB8AC3E}">
        <p14:creationId xmlns:p14="http://schemas.microsoft.com/office/powerpoint/2010/main" val="38201209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i="1" dirty="0" smtClean="0">
                <a:solidFill>
                  <a:schemeClr val="bg2">
                    <a:lumMod val="50000"/>
                  </a:schemeClr>
                </a:solidFill>
              </a:rPr>
              <a:t>Μεταβολή μηχανισμού λειτουργίας των κυττάρων.</a:t>
            </a:r>
          </a:p>
          <a:p>
            <a:r>
              <a:rPr lang="el-GR" i="1" dirty="0" smtClean="0">
                <a:solidFill>
                  <a:schemeClr val="accent2">
                    <a:lumMod val="75000"/>
                  </a:schemeClr>
                </a:solidFill>
              </a:rPr>
              <a:t>Συσσωρεύονται στους λιπώδεις ιστούς των ζωντανών οργανισμών.</a:t>
            </a:r>
            <a:endParaRPr lang="el-GR" i="1" dirty="0">
              <a:solidFill>
                <a:schemeClr val="accent2">
                  <a:lumMod val="75000"/>
                </a:schemeClr>
              </a:solidFill>
            </a:endParaRPr>
          </a:p>
        </p:txBody>
      </p:sp>
      <p:sp>
        <p:nvSpPr>
          <p:cNvPr id="3" name="Title 2"/>
          <p:cNvSpPr>
            <a:spLocks noGrp="1"/>
          </p:cNvSpPr>
          <p:nvPr>
            <p:ph type="title"/>
          </p:nvPr>
        </p:nvSpPr>
        <p:spPr/>
        <p:txBody>
          <a:bodyPr/>
          <a:lstStyle/>
          <a:p>
            <a:r>
              <a:rPr lang="el-GR" dirty="0" smtClean="0"/>
              <a:t>Διοξίνες και φουράνια</a:t>
            </a:r>
            <a:endParaRPr lang="el-GR" dirty="0"/>
          </a:p>
        </p:txBody>
      </p:sp>
    </p:spTree>
    <p:extLst>
      <p:ext uri="{BB962C8B-B14F-4D97-AF65-F5344CB8AC3E}">
        <p14:creationId xmlns:p14="http://schemas.microsoft.com/office/powerpoint/2010/main" val="3412680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normAutofit lnSpcReduction="10000"/>
          </a:bodyPr>
          <a:lstStyle/>
          <a:p>
            <a:r>
              <a:rPr lang="el-GR" i="1" dirty="0" smtClean="0">
                <a:solidFill>
                  <a:schemeClr val="bg2">
                    <a:lumMod val="50000"/>
                  </a:schemeClr>
                </a:solidFill>
              </a:rPr>
              <a:t>Υγρά ή στερεά σωματίδια 0,0002 μ</a:t>
            </a:r>
            <a:r>
              <a:rPr lang="en-US" i="1" dirty="0" smtClean="0">
                <a:solidFill>
                  <a:schemeClr val="bg2">
                    <a:lumMod val="50000"/>
                  </a:schemeClr>
                </a:solidFill>
              </a:rPr>
              <a:t>m </a:t>
            </a:r>
            <a:r>
              <a:rPr lang="el-GR" i="1" dirty="0" smtClean="0">
                <a:solidFill>
                  <a:schemeClr val="bg2">
                    <a:lumMod val="50000"/>
                  </a:schemeClr>
                </a:solidFill>
              </a:rPr>
              <a:t>έως 500 μ</a:t>
            </a:r>
            <a:r>
              <a:rPr lang="en-US" i="1" dirty="0" smtClean="0">
                <a:solidFill>
                  <a:schemeClr val="bg2">
                    <a:lumMod val="50000"/>
                  </a:schemeClr>
                </a:solidFill>
              </a:rPr>
              <a:t>m.</a:t>
            </a:r>
          </a:p>
          <a:p>
            <a:r>
              <a:rPr lang="el-GR" i="1" dirty="0" smtClean="0">
                <a:solidFill>
                  <a:schemeClr val="accent2">
                    <a:lumMod val="75000"/>
                  </a:schemeClr>
                </a:solidFill>
              </a:rPr>
              <a:t>Η χημική τους σύσταση αντανακλά την πηγή εκπομπής τους.</a:t>
            </a:r>
          </a:p>
          <a:p>
            <a:r>
              <a:rPr lang="el-GR" i="1" dirty="0" smtClean="0">
                <a:solidFill>
                  <a:schemeClr val="bg2">
                    <a:lumMod val="50000"/>
                  </a:schemeClr>
                </a:solidFill>
              </a:rPr>
              <a:t>Βιομηχανικές δραστηριότητες, παραγωγή τσιμέντου και γύψου, χυτήρια μεταλλευμάτων, κατασκευές και γεωργικές δραστηριότητες.</a:t>
            </a:r>
          </a:p>
          <a:p>
            <a:r>
              <a:rPr lang="el-GR" i="1" dirty="0" smtClean="0">
                <a:solidFill>
                  <a:schemeClr val="accent2">
                    <a:lumMod val="75000"/>
                  </a:schemeClr>
                </a:solidFill>
              </a:rPr>
              <a:t>Διάβρωση εδαφών, πετρωμάτων, ηφαιστειακή δραστηριότητα, σπρέι της θάλασσας και η καύση βιομάζας.</a:t>
            </a:r>
          </a:p>
          <a:p>
            <a:endParaRPr lang="el-GR" dirty="0"/>
          </a:p>
        </p:txBody>
      </p:sp>
      <p:sp>
        <p:nvSpPr>
          <p:cNvPr id="3" name="Τίτλος 2"/>
          <p:cNvSpPr>
            <a:spLocks noGrp="1"/>
          </p:cNvSpPr>
          <p:nvPr>
            <p:ph type="title"/>
          </p:nvPr>
        </p:nvSpPr>
        <p:spPr/>
        <p:txBody>
          <a:bodyPr/>
          <a:lstStyle/>
          <a:p>
            <a:r>
              <a:rPr lang="el-GR" dirty="0" smtClean="0"/>
              <a:t>Αιωρούμενα σωματίδια</a:t>
            </a:r>
            <a:endParaRPr lang="el-GR" dirty="0"/>
          </a:p>
        </p:txBody>
      </p:sp>
    </p:spTree>
    <p:extLst>
      <p:ext uri="{BB962C8B-B14F-4D97-AF65-F5344CB8AC3E}">
        <p14:creationId xmlns:p14="http://schemas.microsoft.com/office/powerpoint/2010/main" val="36549810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l-GR" i="1" dirty="0" smtClean="0">
                <a:solidFill>
                  <a:schemeClr val="accent2">
                    <a:lumMod val="75000"/>
                  </a:schemeClr>
                </a:solidFill>
              </a:rPr>
              <a:t>Ο ήλιος με την ακτινοβολία του θερμαίνει τον πλανήτη κατά τη διάρκεια της ημέρας. Κατά τη διάρκεια της νύχτας η γη αποβάλλει ένα ποσοστό αυτής της ενέργειας, υπό τη μορφή υπέρυθρης ακτινοβολίας. Το </a:t>
            </a:r>
            <a:r>
              <a:rPr lang="en-US" i="1" dirty="0" smtClean="0">
                <a:solidFill>
                  <a:schemeClr val="accent2">
                    <a:lumMod val="75000"/>
                  </a:schemeClr>
                </a:solidFill>
              </a:rPr>
              <a:t>CO</a:t>
            </a:r>
            <a:r>
              <a:rPr lang="en-US" i="1" baseline="-25000" dirty="0" smtClean="0">
                <a:solidFill>
                  <a:schemeClr val="accent2">
                    <a:lumMod val="75000"/>
                  </a:schemeClr>
                </a:solidFill>
              </a:rPr>
              <a:t>2 </a:t>
            </a:r>
            <a:r>
              <a:rPr lang="el-GR" i="1" dirty="0" smtClean="0">
                <a:solidFill>
                  <a:schemeClr val="accent2">
                    <a:lumMod val="75000"/>
                  </a:schemeClr>
                </a:solidFill>
              </a:rPr>
              <a:t>και</a:t>
            </a:r>
            <a:r>
              <a:rPr lang="el-GR" i="1" baseline="-25000" dirty="0" smtClean="0">
                <a:solidFill>
                  <a:schemeClr val="accent2">
                    <a:lumMod val="75000"/>
                  </a:schemeClr>
                </a:solidFill>
              </a:rPr>
              <a:t> </a:t>
            </a:r>
            <a:r>
              <a:rPr lang="el-GR" i="1" dirty="0" smtClean="0">
                <a:solidFill>
                  <a:schemeClr val="accent2">
                    <a:lumMod val="75000"/>
                  </a:schemeClr>
                </a:solidFill>
              </a:rPr>
              <a:t>το Η</a:t>
            </a:r>
            <a:r>
              <a:rPr lang="el-GR" i="1" baseline="-25000" dirty="0" smtClean="0">
                <a:solidFill>
                  <a:schemeClr val="accent2">
                    <a:lumMod val="75000"/>
                  </a:schemeClr>
                </a:solidFill>
              </a:rPr>
              <a:t>2</a:t>
            </a:r>
            <a:r>
              <a:rPr lang="el-GR" i="1" dirty="0" smtClean="0">
                <a:solidFill>
                  <a:schemeClr val="accent2">
                    <a:lumMod val="75000"/>
                  </a:schemeClr>
                </a:solidFill>
              </a:rPr>
              <a:t>Ο της ατμόσφαιρας (καθώς και άλλα τριατομικά αέρια) έχουν την ιδιότητα να απορροφούν την υπέρυθρη ακτινοβολία. Έτσι η ενέργεια μένει στη γη και σταδιακά με την αύξηση της συγκέντρωσης του </a:t>
            </a:r>
            <a:r>
              <a:rPr lang="en-US" i="1" dirty="0" smtClean="0">
                <a:solidFill>
                  <a:schemeClr val="accent2">
                    <a:lumMod val="75000"/>
                  </a:schemeClr>
                </a:solidFill>
              </a:rPr>
              <a:t>CO</a:t>
            </a:r>
            <a:r>
              <a:rPr lang="en-US" i="1" baseline="-25000" dirty="0" smtClean="0">
                <a:solidFill>
                  <a:schemeClr val="accent2">
                    <a:lumMod val="75000"/>
                  </a:schemeClr>
                </a:solidFill>
              </a:rPr>
              <a:t>2</a:t>
            </a:r>
            <a:r>
              <a:rPr lang="el-GR" i="1" baseline="-25000" dirty="0" smtClean="0">
                <a:solidFill>
                  <a:schemeClr val="accent2">
                    <a:lumMod val="75000"/>
                  </a:schemeClr>
                </a:solidFill>
              </a:rPr>
              <a:t> </a:t>
            </a:r>
            <a:r>
              <a:rPr lang="el-GR" i="1" dirty="0" smtClean="0">
                <a:solidFill>
                  <a:schemeClr val="accent2">
                    <a:lumMod val="75000"/>
                  </a:schemeClr>
                </a:solidFill>
              </a:rPr>
              <a:t>αυξάνεται και η μέση θερμοκρασία της γης.</a:t>
            </a:r>
            <a:endParaRPr lang="el-GR" i="1" dirty="0">
              <a:solidFill>
                <a:schemeClr val="accent2">
                  <a:lumMod val="75000"/>
                </a:schemeClr>
              </a:solidFill>
            </a:endParaRPr>
          </a:p>
        </p:txBody>
      </p:sp>
      <p:sp>
        <p:nvSpPr>
          <p:cNvPr id="3" name="Title 2"/>
          <p:cNvSpPr>
            <a:spLocks noGrp="1"/>
          </p:cNvSpPr>
          <p:nvPr>
            <p:ph type="title"/>
          </p:nvPr>
        </p:nvSpPr>
        <p:spPr/>
        <p:txBody>
          <a:bodyPr/>
          <a:lstStyle/>
          <a:p>
            <a:r>
              <a:rPr lang="el-GR" dirty="0" smtClean="0"/>
              <a:t>Φαινόμενο του θερμοκηπίου</a:t>
            </a:r>
            <a:endParaRPr lang="el-GR" dirty="0"/>
          </a:p>
        </p:txBody>
      </p:sp>
    </p:spTree>
    <p:extLst>
      <p:ext uri="{BB962C8B-B14F-4D97-AF65-F5344CB8AC3E}">
        <p14:creationId xmlns:p14="http://schemas.microsoft.com/office/powerpoint/2010/main" val="32901797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l-GR" i="1" dirty="0" smtClean="0">
                <a:solidFill>
                  <a:schemeClr val="bg2">
                    <a:lumMod val="50000"/>
                  </a:schemeClr>
                </a:solidFill>
              </a:rPr>
              <a:t>Αναδάσωση.</a:t>
            </a:r>
          </a:p>
          <a:p>
            <a:r>
              <a:rPr lang="el-GR" i="1" dirty="0" smtClean="0">
                <a:solidFill>
                  <a:schemeClr val="accent2">
                    <a:lumMod val="75000"/>
                  </a:schemeClr>
                </a:solidFill>
              </a:rPr>
              <a:t>Μειώνοντας την κατανάλωση ενέργειας.</a:t>
            </a:r>
          </a:p>
          <a:p>
            <a:r>
              <a:rPr lang="el-GR" i="1" dirty="0" smtClean="0">
                <a:solidFill>
                  <a:schemeClr val="bg2">
                    <a:lumMod val="50000"/>
                  </a:schemeClr>
                </a:solidFill>
              </a:rPr>
              <a:t>Χρησιμοποιώντας για την παραγωγή ηλεκτρικής ενέργειας φυσικό αέριο αντί για πετρέλαιο ή γαιάνθρακα, λιγότερο </a:t>
            </a:r>
            <a:r>
              <a:rPr lang="en-US" i="1" dirty="0" smtClean="0">
                <a:solidFill>
                  <a:schemeClr val="bg2">
                    <a:lumMod val="50000"/>
                  </a:schemeClr>
                </a:solidFill>
              </a:rPr>
              <a:t>CO</a:t>
            </a:r>
            <a:r>
              <a:rPr lang="en-US" i="1" baseline="-25000" dirty="0" smtClean="0">
                <a:solidFill>
                  <a:schemeClr val="bg2">
                    <a:lumMod val="50000"/>
                  </a:schemeClr>
                </a:solidFill>
              </a:rPr>
              <a:t>2</a:t>
            </a:r>
            <a:r>
              <a:rPr lang="el-GR" i="1" baseline="-25000" dirty="0" smtClean="0">
                <a:solidFill>
                  <a:schemeClr val="bg2">
                    <a:lumMod val="50000"/>
                  </a:schemeClr>
                </a:solidFill>
              </a:rPr>
              <a:t> </a:t>
            </a:r>
            <a:r>
              <a:rPr lang="el-GR" i="1" dirty="0" smtClean="0">
                <a:solidFill>
                  <a:schemeClr val="bg2">
                    <a:lumMod val="50000"/>
                  </a:schemeClr>
                </a:solidFill>
              </a:rPr>
              <a:t>παράγεται ανα κιλοβατώρα παραγόμενης ενέργειας.</a:t>
            </a:r>
          </a:p>
          <a:p>
            <a:r>
              <a:rPr lang="el-GR" i="1" dirty="0" smtClean="0">
                <a:solidFill>
                  <a:schemeClr val="accent2">
                    <a:lumMod val="75000"/>
                  </a:schemeClr>
                </a:solidFill>
              </a:rPr>
              <a:t>Χρησιμοποιώντας εναλλακτικές πηγές ενέργειας (αιολική, γεωθερμική κλπ).</a:t>
            </a:r>
          </a:p>
          <a:p>
            <a:r>
              <a:rPr lang="el-GR" i="1" dirty="0" smtClean="0">
                <a:solidFill>
                  <a:schemeClr val="bg2">
                    <a:lumMod val="50000"/>
                  </a:schemeClr>
                </a:solidFill>
              </a:rPr>
              <a:t>Μείωση της χρήσης χλωροφθορανθράκων.</a:t>
            </a:r>
          </a:p>
          <a:p>
            <a:r>
              <a:rPr lang="el-GR" i="1" dirty="0" smtClean="0">
                <a:solidFill>
                  <a:schemeClr val="accent2">
                    <a:lumMod val="75000"/>
                  </a:schemeClr>
                </a:solidFill>
              </a:rPr>
              <a:t>Μείωση του όζοντος της τροπόσφαιρας.</a:t>
            </a:r>
          </a:p>
          <a:p>
            <a:r>
              <a:rPr lang="el-GR" i="1" dirty="0" smtClean="0">
                <a:solidFill>
                  <a:schemeClr val="bg2">
                    <a:lumMod val="50000"/>
                  </a:schemeClr>
                </a:solidFill>
              </a:rPr>
              <a:t>Ελάττωση της έκλυσης μεθανίου.</a:t>
            </a:r>
          </a:p>
          <a:p>
            <a:endParaRPr lang="el-GR" dirty="0"/>
          </a:p>
        </p:txBody>
      </p:sp>
      <p:sp>
        <p:nvSpPr>
          <p:cNvPr id="3" name="Title 2"/>
          <p:cNvSpPr>
            <a:spLocks noGrp="1"/>
          </p:cNvSpPr>
          <p:nvPr>
            <p:ph type="title"/>
          </p:nvPr>
        </p:nvSpPr>
        <p:spPr/>
        <p:txBody>
          <a:bodyPr>
            <a:normAutofit fontScale="90000"/>
          </a:bodyPr>
          <a:lstStyle/>
          <a:p>
            <a:r>
              <a:rPr lang="el-GR" dirty="0" smtClean="0"/>
              <a:t>Αντιμετώπιση του φαινομένου του θερμοκηπίου</a:t>
            </a:r>
            <a:endParaRPr lang="el-GR" dirty="0"/>
          </a:p>
        </p:txBody>
      </p:sp>
    </p:spTree>
    <p:extLst>
      <p:ext uri="{BB962C8B-B14F-4D97-AF65-F5344CB8AC3E}">
        <p14:creationId xmlns:p14="http://schemas.microsoft.com/office/powerpoint/2010/main" val="12741210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l-GR" i="1" dirty="0" smtClean="0">
                <a:solidFill>
                  <a:schemeClr val="bg2">
                    <a:lumMod val="50000"/>
                  </a:schemeClr>
                </a:solidFill>
              </a:rPr>
              <a:t>Η συγκέντρωση του στρατοσφαιρικού όζοντος φτάνει τα 10</a:t>
            </a:r>
            <a:r>
              <a:rPr lang="en-US" i="1" dirty="0" smtClean="0">
                <a:solidFill>
                  <a:schemeClr val="bg2">
                    <a:lumMod val="50000"/>
                  </a:schemeClr>
                </a:solidFill>
              </a:rPr>
              <a:t>ppm.</a:t>
            </a:r>
          </a:p>
          <a:p>
            <a:r>
              <a:rPr lang="el-GR" i="1" dirty="0" smtClean="0">
                <a:solidFill>
                  <a:schemeClr val="accent2">
                    <a:lumMod val="75000"/>
                  </a:schemeClr>
                </a:solidFill>
              </a:rPr>
              <a:t>Το όζον καταστρέφεται από τα μόρια του ΝΟ, του Η</a:t>
            </a:r>
            <a:r>
              <a:rPr lang="el-GR" i="1" baseline="-25000" dirty="0" smtClean="0">
                <a:solidFill>
                  <a:schemeClr val="accent2">
                    <a:lumMod val="75000"/>
                  </a:schemeClr>
                </a:solidFill>
              </a:rPr>
              <a:t>2</a:t>
            </a:r>
            <a:r>
              <a:rPr lang="el-GR" i="1" dirty="0" smtClean="0">
                <a:solidFill>
                  <a:schemeClr val="accent2">
                    <a:lumMod val="75000"/>
                  </a:schemeClr>
                </a:solidFill>
              </a:rPr>
              <a:t>Ο, τα άτομα των αλογόνων και του Η, τα οποία δρουν ως καταλύτες.</a:t>
            </a:r>
          </a:p>
          <a:p>
            <a:r>
              <a:rPr lang="el-GR" i="1" dirty="0" smtClean="0">
                <a:solidFill>
                  <a:schemeClr val="bg2">
                    <a:lumMod val="50000"/>
                  </a:schemeClr>
                </a:solidFill>
              </a:rPr>
              <a:t>Οι κυριότεροι κίνδυνοι για το στροτοσφαιρικό όζον προέρχονται από τα προωθητικά των αεροζόλ (χλωροφθοράνθρακες </a:t>
            </a:r>
            <a:r>
              <a:rPr lang="en-US" i="1" dirty="0" smtClean="0">
                <a:solidFill>
                  <a:schemeClr val="bg2">
                    <a:lumMod val="50000"/>
                  </a:schemeClr>
                </a:solidFill>
              </a:rPr>
              <a:t>CF</a:t>
            </a:r>
            <a:r>
              <a:rPr lang="en-US" i="1" baseline="-25000" dirty="0" smtClean="0">
                <a:solidFill>
                  <a:schemeClr val="bg2">
                    <a:lumMod val="50000"/>
                  </a:schemeClr>
                </a:solidFill>
              </a:rPr>
              <a:t>2</a:t>
            </a:r>
            <a:r>
              <a:rPr lang="en-US" i="1" dirty="0" smtClean="0">
                <a:solidFill>
                  <a:schemeClr val="bg2">
                    <a:lumMod val="50000"/>
                  </a:schemeClr>
                </a:solidFill>
              </a:rPr>
              <a:t>Cl</a:t>
            </a:r>
            <a:r>
              <a:rPr lang="en-US" i="1" baseline="-25000" dirty="0" smtClean="0">
                <a:solidFill>
                  <a:schemeClr val="bg2">
                    <a:lumMod val="50000"/>
                  </a:schemeClr>
                </a:solidFill>
              </a:rPr>
              <a:t>2</a:t>
            </a:r>
            <a:r>
              <a:rPr lang="en-US" i="1" dirty="0" smtClean="0">
                <a:solidFill>
                  <a:schemeClr val="bg2">
                    <a:lumMod val="50000"/>
                  </a:schemeClr>
                </a:solidFill>
              </a:rPr>
              <a:t>, CFCl</a:t>
            </a:r>
            <a:r>
              <a:rPr lang="en-US" i="1" baseline="-25000" dirty="0" smtClean="0">
                <a:solidFill>
                  <a:schemeClr val="bg2">
                    <a:lumMod val="50000"/>
                  </a:schemeClr>
                </a:solidFill>
              </a:rPr>
              <a:t>3</a:t>
            </a:r>
            <a:r>
              <a:rPr lang="en-US" i="1" dirty="0" smtClean="0">
                <a:solidFill>
                  <a:schemeClr val="bg2">
                    <a:lumMod val="50000"/>
                  </a:schemeClr>
                </a:solidFill>
              </a:rPr>
              <a:t>).</a:t>
            </a:r>
          </a:p>
          <a:p>
            <a:r>
              <a:rPr lang="el-GR" i="1" dirty="0" smtClean="0">
                <a:solidFill>
                  <a:schemeClr val="accent2">
                    <a:lumMod val="75000"/>
                  </a:schemeClr>
                </a:solidFill>
              </a:rPr>
              <a:t>Έχουν μεγάλη διάρκεια ζωής.</a:t>
            </a:r>
          </a:p>
          <a:p>
            <a:r>
              <a:rPr lang="el-GR" i="1" dirty="0" smtClean="0">
                <a:solidFill>
                  <a:schemeClr val="bg2">
                    <a:lumMod val="50000"/>
                  </a:schemeClr>
                </a:solidFill>
              </a:rPr>
              <a:t>Η τάση σήμερα είναι να αντικατασταθούν από υδρογονοφθοράνθρακες (</a:t>
            </a:r>
            <a:r>
              <a:rPr lang="en-US" i="1" dirty="0" smtClean="0">
                <a:solidFill>
                  <a:schemeClr val="bg2">
                    <a:lumMod val="50000"/>
                  </a:schemeClr>
                </a:solidFill>
              </a:rPr>
              <a:t>HFCs) </a:t>
            </a:r>
            <a:r>
              <a:rPr lang="el-GR" i="1" dirty="0" smtClean="0">
                <a:solidFill>
                  <a:schemeClr val="bg2">
                    <a:lumMod val="50000"/>
                  </a:schemeClr>
                </a:solidFill>
              </a:rPr>
              <a:t>και υδρογονοχλωροφθοράνθρακες (</a:t>
            </a:r>
            <a:r>
              <a:rPr lang="en-US" i="1" dirty="0" smtClean="0">
                <a:solidFill>
                  <a:schemeClr val="bg2">
                    <a:lumMod val="50000"/>
                  </a:schemeClr>
                </a:solidFill>
              </a:rPr>
              <a:t>HCFCs).</a:t>
            </a:r>
            <a:endParaRPr lang="el-GR" i="1" dirty="0">
              <a:solidFill>
                <a:schemeClr val="bg2">
                  <a:lumMod val="50000"/>
                </a:schemeClr>
              </a:solidFill>
            </a:endParaRPr>
          </a:p>
        </p:txBody>
      </p:sp>
      <p:sp>
        <p:nvSpPr>
          <p:cNvPr id="3" name="Title 2"/>
          <p:cNvSpPr>
            <a:spLocks noGrp="1"/>
          </p:cNvSpPr>
          <p:nvPr>
            <p:ph type="title"/>
          </p:nvPr>
        </p:nvSpPr>
        <p:spPr/>
        <p:txBody>
          <a:bodyPr>
            <a:normAutofit/>
          </a:bodyPr>
          <a:lstStyle/>
          <a:p>
            <a:r>
              <a:rPr lang="el-GR" dirty="0" smtClean="0"/>
              <a:t>Τρύπα του όζοντος</a:t>
            </a:r>
            <a:endParaRPr lang="el-GR" dirty="0"/>
          </a:p>
        </p:txBody>
      </p:sp>
    </p:spTree>
    <p:extLst>
      <p:ext uri="{BB962C8B-B14F-4D97-AF65-F5344CB8AC3E}">
        <p14:creationId xmlns:p14="http://schemas.microsoft.com/office/powerpoint/2010/main" val="22327664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l-GR" i="1" dirty="0" smtClean="0">
                <a:solidFill>
                  <a:schemeClr val="bg2">
                    <a:lumMod val="50000"/>
                  </a:schemeClr>
                </a:solidFill>
              </a:rPr>
              <a:t>Το </a:t>
            </a:r>
            <a:r>
              <a:rPr lang="en-US" i="1" dirty="0" smtClean="0">
                <a:solidFill>
                  <a:schemeClr val="bg2">
                    <a:lumMod val="50000"/>
                  </a:schemeClr>
                </a:solidFill>
              </a:rPr>
              <a:t>pH </a:t>
            </a:r>
            <a:r>
              <a:rPr lang="el-GR" i="1" dirty="0" smtClean="0">
                <a:solidFill>
                  <a:schemeClr val="bg2">
                    <a:lumMod val="50000"/>
                  </a:schemeClr>
                </a:solidFill>
              </a:rPr>
              <a:t>της βροχής σ΄ένα καθαρό περιβάλλον είναι 5.6. Σε πολλές όμως περιοχές το </a:t>
            </a:r>
            <a:r>
              <a:rPr lang="en-US" i="1" dirty="0" smtClean="0">
                <a:solidFill>
                  <a:schemeClr val="bg2">
                    <a:lumMod val="50000"/>
                  </a:schemeClr>
                </a:solidFill>
              </a:rPr>
              <a:t>pH </a:t>
            </a:r>
            <a:r>
              <a:rPr lang="el-GR" i="1" dirty="0" smtClean="0">
                <a:solidFill>
                  <a:schemeClr val="bg2">
                    <a:lumMod val="50000"/>
                  </a:schemeClr>
                </a:solidFill>
              </a:rPr>
              <a:t>της βροχής είναι μικρότερο του 5.6 και σε ορισμένες περιπτώσεις κάτω από 4. Το φαινόμενο αυτό είναι γνωστό ως όξινη βροχή.</a:t>
            </a:r>
          </a:p>
          <a:p>
            <a:r>
              <a:rPr lang="el-GR" i="1" dirty="0" smtClean="0">
                <a:solidFill>
                  <a:schemeClr val="accent2">
                    <a:lumMod val="75000"/>
                  </a:schemeClr>
                </a:solidFill>
              </a:rPr>
              <a:t>Στη δημιουργία της όξινης βροχής συμμετέχει κατά 60-65% το θειικό οξύ, κατά 30-35% το νιτρικό οξύ.</a:t>
            </a:r>
          </a:p>
          <a:p>
            <a:r>
              <a:rPr lang="el-GR" i="1" dirty="0" smtClean="0">
                <a:solidFill>
                  <a:schemeClr val="bg2">
                    <a:lumMod val="50000"/>
                  </a:schemeClr>
                </a:solidFill>
              </a:rPr>
              <a:t>Έχει επιπτώσεις στο υδάτινο περιβάλλον, τα χερσαία οικοσυστήματα και τα υλικά.</a:t>
            </a:r>
            <a:endParaRPr lang="el-GR" i="1" dirty="0">
              <a:solidFill>
                <a:schemeClr val="bg2">
                  <a:lumMod val="50000"/>
                </a:schemeClr>
              </a:solidFill>
            </a:endParaRPr>
          </a:p>
        </p:txBody>
      </p:sp>
      <p:sp>
        <p:nvSpPr>
          <p:cNvPr id="3" name="Title 2"/>
          <p:cNvSpPr>
            <a:spLocks noGrp="1"/>
          </p:cNvSpPr>
          <p:nvPr>
            <p:ph type="title"/>
          </p:nvPr>
        </p:nvSpPr>
        <p:spPr/>
        <p:txBody>
          <a:bodyPr>
            <a:normAutofit/>
          </a:bodyPr>
          <a:lstStyle/>
          <a:p>
            <a:r>
              <a:rPr lang="el-GR" dirty="0" smtClean="0"/>
              <a:t>Όξινη βροχή</a:t>
            </a:r>
            <a:endParaRPr lang="el-GR" dirty="0"/>
          </a:p>
        </p:txBody>
      </p:sp>
    </p:spTree>
    <p:extLst>
      <p:ext uri="{BB962C8B-B14F-4D97-AF65-F5344CB8AC3E}">
        <p14:creationId xmlns:p14="http://schemas.microsoft.com/office/powerpoint/2010/main" val="24202710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i="1" dirty="0" smtClean="0">
                <a:solidFill>
                  <a:schemeClr val="bg2">
                    <a:lumMod val="50000"/>
                  </a:schemeClr>
                </a:solidFill>
              </a:rPr>
              <a:t>Άπνοια και θερμοκρασιακή αναστροφή.</a:t>
            </a:r>
          </a:p>
          <a:p>
            <a:r>
              <a:rPr lang="el-GR" i="1" dirty="0" smtClean="0">
                <a:solidFill>
                  <a:schemeClr val="accent2">
                    <a:lumMod val="75000"/>
                  </a:schemeClr>
                </a:solidFill>
              </a:rPr>
              <a:t>Εκπομπή καπνού και διοξειδίου του θείου.</a:t>
            </a:r>
          </a:p>
          <a:p>
            <a:r>
              <a:rPr lang="el-GR" i="1" dirty="0" smtClean="0">
                <a:solidFill>
                  <a:schemeClr val="bg2">
                    <a:lumMod val="50000"/>
                  </a:schemeClr>
                </a:solidFill>
              </a:rPr>
              <a:t>Ομίχλη, η οποία ευνοεί το σχηματισμό θειικού οξέως και επιπλέον παρατείνει το φαινόμενο της θερμοκρασιακής αναστροφής.</a:t>
            </a:r>
            <a:endParaRPr lang="el-GR" i="1" dirty="0">
              <a:solidFill>
                <a:schemeClr val="bg2">
                  <a:lumMod val="50000"/>
                </a:schemeClr>
              </a:solidFill>
            </a:endParaRPr>
          </a:p>
        </p:txBody>
      </p:sp>
      <p:sp>
        <p:nvSpPr>
          <p:cNvPr id="3" name="Title 2"/>
          <p:cNvSpPr>
            <a:spLocks noGrp="1"/>
          </p:cNvSpPr>
          <p:nvPr>
            <p:ph type="title"/>
          </p:nvPr>
        </p:nvSpPr>
        <p:spPr/>
        <p:txBody>
          <a:bodyPr>
            <a:normAutofit/>
          </a:bodyPr>
          <a:lstStyle/>
          <a:p>
            <a:r>
              <a:rPr lang="el-GR" dirty="0" smtClean="0"/>
              <a:t>Καπνομίχλη</a:t>
            </a:r>
            <a:endParaRPr lang="el-GR" dirty="0"/>
          </a:p>
        </p:txBody>
      </p:sp>
    </p:spTree>
    <p:extLst>
      <p:ext uri="{BB962C8B-B14F-4D97-AF65-F5344CB8AC3E}">
        <p14:creationId xmlns:p14="http://schemas.microsoft.com/office/powerpoint/2010/main" val="2960415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sz="2400" dirty="0" smtClean="0"/>
              <a:t>Η ισορροπία που έχει αποκατασταθεί στους </a:t>
            </a:r>
            <a:r>
              <a:rPr lang="el-GR" sz="2400" dirty="0" err="1" smtClean="0"/>
              <a:t>βιογαιοχημικούς</a:t>
            </a:r>
            <a:r>
              <a:rPr lang="el-GR" sz="2400" dirty="0" smtClean="0"/>
              <a:t> κύκλους και τα οικοσυστήματα μπορεί να διαταραχθεί από την εισαγωγή ανεπιθύμητων στοιχείων (διάφορες μορφές ενέργειας ή διάφορες ουσίες) με αρνητικές επιπτώσεις στην αρμονία ανάμεσα στη ζωή και το περιβάλλον.</a:t>
            </a:r>
            <a:endParaRPr lang="el-GR" sz="2400" dirty="0"/>
          </a:p>
        </p:txBody>
      </p:sp>
      <p:sp>
        <p:nvSpPr>
          <p:cNvPr id="3" name="2 - Τίτλος"/>
          <p:cNvSpPr>
            <a:spLocks noGrp="1"/>
          </p:cNvSpPr>
          <p:nvPr>
            <p:ph type="title"/>
          </p:nvPr>
        </p:nvSpPr>
        <p:spPr/>
        <p:txBody>
          <a:bodyPr/>
          <a:lstStyle/>
          <a:p>
            <a:r>
              <a:rPr lang="el-GR" dirty="0" smtClean="0"/>
              <a:t>Ρύπανση περιβάλλοντος</a:t>
            </a:r>
            <a:endParaRPr lang="el-G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i="1" dirty="0" smtClean="0">
                <a:solidFill>
                  <a:schemeClr val="bg2">
                    <a:lumMod val="50000"/>
                  </a:schemeClr>
                </a:solidFill>
              </a:rPr>
              <a:t>Άπνοια και θερμοκρασιακή αναστροφή.</a:t>
            </a:r>
          </a:p>
          <a:p>
            <a:r>
              <a:rPr lang="el-GR" i="1" dirty="0" smtClean="0">
                <a:solidFill>
                  <a:schemeClr val="accent2">
                    <a:lumMod val="75000"/>
                  </a:schemeClr>
                </a:solidFill>
              </a:rPr>
              <a:t>Εκπομπή πρωτογενών ρύπων (υδρογονάνθρακες, οξείδια του αζώτου, μονοξείδιο του άνθρακα).</a:t>
            </a:r>
          </a:p>
          <a:p>
            <a:r>
              <a:rPr lang="el-GR" i="1" dirty="0" smtClean="0">
                <a:solidFill>
                  <a:schemeClr val="bg2">
                    <a:lumMod val="50000"/>
                  </a:schemeClr>
                </a:solidFill>
              </a:rPr>
              <a:t>Ηλιακή ακτινοβολία μεγάλης έντασης.</a:t>
            </a:r>
            <a:endParaRPr lang="el-GR" i="1" dirty="0">
              <a:solidFill>
                <a:schemeClr val="bg2">
                  <a:lumMod val="50000"/>
                </a:schemeClr>
              </a:solidFill>
            </a:endParaRPr>
          </a:p>
        </p:txBody>
      </p:sp>
      <p:sp>
        <p:nvSpPr>
          <p:cNvPr id="3" name="Title 2"/>
          <p:cNvSpPr>
            <a:spLocks noGrp="1"/>
          </p:cNvSpPr>
          <p:nvPr>
            <p:ph type="title"/>
          </p:nvPr>
        </p:nvSpPr>
        <p:spPr/>
        <p:txBody>
          <a:bodyPr>
            <a:normAutofit/>
          </a:bodyPr>
          <a:lstStyle/>
          <a:p>
            <a:r>
              <a:rPr lang="el-GR" dirty="0" smtClean="0"/>
              <a:t>Φωτοχημική ομίχλη</a:t>
            </a:r>
            <a:endParaRPr lang="el-GR" dirty="0"/>
          </a:p>
        </p:txBody>
      </p:sp>
    </p:spTree>
    <p:extLst>
      <p:ext uri="{BB962C8B-B14F-4D97-AF65-F5344CB8AC3E}">
        <p14:creationId xmlns:p14="http://schemas.microsoft.com/office/powerpoint/2010/main" val="14833649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l-GR" dirty="0"/>
              <a:t>Αν αναλογιστεί </a:t>
            </a:r>
            <a:r>
              <a:rPr lang="el-GR" dirty="0" smtClean="0"/>
              <a:t>κανείς, </a:t>
            </a:r>
            <a:r>
              <a:rPr lang="el-GR" dirty="0"/>
              <a:t>ότι στις ΗΠΑ, τα άτομα καταναλώνουν το 88% του χρόνου τους την ημέρα μέσα σε κτίρια και το 7% μέσα σε κάποιο μέσο μεταφοράς, και μόνο το 5% καταναλώνουν σε εξωτερικό περιβάλλον, αντιλαμβάνεται πόσο σημαντικό ρόλο παίζει η ποιότητα του εσωτερικού αέρα, στην υγεία του </a:t>
            </a:r>
            <a:r>
              <a:rPr lang="el-GR" dirty="0" smtClean="0"/>
              <a:t>ανθρώπου.</a:t>
            </a:r>
            <a:r>
              <a:rPr lang="el-GR" dirty="0"/>
              <a:t> Η παραπάνω παρατήρηση, λαμβάνει ακόμη μεγαλύτερη σημασία, εάν αναλογιστεί κανείς, ότι τα παιδιά προσχολικής και σχολικής ηλικίας περνάνε περίπου 14.000 ώρες (1.6 χρόνια) μέσα σε τάξεις στο σχολείο, από το νηπιαγωγείο μέχρι το λύκειο </a:t>
            </a:r>
          </a:p>
        </p:txBody>
      </p:sp>
      <p:sp>
        <p:nvSpPr>
          <p:cNvPr id="3" name="Title 2"/>
          <p:cNvSpPr>
            <a:spLocks noGrp="1"/>
          </p:cNvSpPr>
          <p:nvPr>
            <p:ph type="title"/>
          </p:nvPr>
        </p:nvSpPr>
        <p:spPr/>
        <p:txBody>
          <a:bodyPr>
            <a:normAutofit fontScale="90000"/>
          </a:bodyPr>
          <a:lstStyle/>
          <a:p>
            <a:r>
              <a:rPr lang="el-GR" dirty="0" smtClean="0"/>
              <a:t>Ρύπανση σε εσωτερικούς χώρους</a:t>
            </a:r>
            <a:endParaRPr lang="el-GR" dirty="0"/>
          </a:p>
        </p:txBody>
      </p:sp>
    </p:spTree>
    <p:extLst>
      <p:ext uri="{BB962C8B-B14F-4D97-AF65-F5344CB8AC3E}">
        <p14:creationId xmlns:p14="http://schemas.microsoft.com/office/powerpoint/2010/main" val="21644707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dirty="0"/>
              <a:t>Ο κίνδυνος που προέρχεται από τις εκπομπές ρύπων από πηγές εσωτερικού χώρου είναι πολύ υψηλότερος από τον αντίστοιχο κίνδυνο που προκύπτει από την έκθεση σε εξωτερικούς ρύπους. Αυτό οφείλεται κυρίως στο γεγονός ότι οι εσωτερικοί ρύποι βρίσκονται μέσα σε μικρότερο όγκο αέρα με αποτέλεσμα να αυξάνεται η συγκέντρωσή τους.</a:t>
            </a:r>
          </a:p>
        </p:txBody>
      </p:sp>
      <p:sp>
        <p:nvSpPr>
          <p:cNvPr id="3" name="Title 2"/>
          <p:cNvSpPr>
            <a:spLocks noGrp="1"/>
          </p:cNvSpPr>
          <p:nvPr>
            <p:ph type="title"/>
          </p:nvPr>
        </p:nvSpPr>
        <p:spPr/>
        <p:txBody>
          <a:bodyPr>
            <a:normAutofit fontScale="90000"/>
          </a:bodyPr>
          <a:lstStyle/>
          <a:p>
            <a:r>
              <a:rPr lang="el-GR" dirty="0" smtClean="0"/>
              <a:t>Ρύπανση σε εσωτερικούς χώρους</a:t>
            </a:r>
            <a:endParaRPr lang="el-GR" dirty="0"/>
          </a:p>
        </p:txBody>
      </p:sp>
    </p:spTree>
    <p:extLst>
      <p:ext uri="{BB962C8B-B14F-4D97-AF65-F5344CB8AC3E}">
        <p14:creationId xmlns:p14="http://schemas.microsoft.com/office/powerpoint/2010/main" val="16825091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l-GR" dirty="0"/>
              <a:t>Οι εξωτερικές πηγές εκπομπής ρύπων και αιωρούμενων σωματιδίων μπορεί να είναι μια πολύ σημαντική πηγή τροφοδότησης ρύπων και αιωρούμενων σωματιδίων στους εσωτερικούς χώρους</a:t>
            </a:r>
            <a:r>
              <a:rPr lang="el-GR" dirty="0" smtClean="0"/>
              <a:t>.</a:t>
            </a:r>
          </a:p>
          <a:p>
            <a:r>
              <a:rPr lang="el-GR" dirty="0" smtClean="0"/>
              <a:t>Καύση για θέρμανση και μαγείρεμα.</a:t>
            </a:r>
          </a:p>
          <a:p>
            <a:r>
              <a:rPr lang="el-GR" dirty="0" smtClean="0"/>
              <a:t>Κάπνισμα.</a:t>
            </a:r>
          </a:p>
          <a:p>
            <a:r>
              <a:rPr lang="el-GR" dirty="0" smtClean="0"/>
              <a:t>Κατασκευαστικά υλικά.</a:t>
            </a:r>
          </a:p>
          <a:p>
            <a:r>
              <a:rPr lang="el-GR" dirty="0" smtClean="0"/>
              <a:t>Μόνωση κτιρίου, χαλιά, μοκέτες, ντουλάπια.</a:t>
            </a:r>
          </a:p>
          <a:p>
            <a:r>
              <a:rPr lang="el-GR" dirty="0" smtClean="0"/>
              <a:t>Συστήματα ψύξης.</a:t>
            </a:r>
            <a:endParaRPr lang="el-GR" dirty="0"/>
          </a:p>
        </p:txBody>
      </p:sp>
      <p:sp>
        <p:nvSpPr>
          <p:cNvPr id="3" name="Title 2"/>
          <p:cNvSpPr>
            <a:spLocks noGrp="1"/>
          </p:cNvSpPr>
          <p:nvPr>
            <p:ph type="title"/>
          </p:nvPr>
        </p:nvSpPr>
        <p:spPr/>
        <p:txBody>
          <a:bodyPr>
            <a:normAutofit/>
          </a:bodyPr>
          <a:lstStyle/>
          <a:p>
            <a:r>
              <a:rPr lang="el-GR" dirty="0" smtClean="0"/>
              <a:t>Πηγές εσωτερικών ρύπων</a:t>
            </a:r>
            <a:endParaRPr lang="el-GR" dirty="0"/>
          </a:p>
        </p:txBody>
      </p:sp>
    </p:spTree>
    <p:extLst>
      <p:ext uri="{BB962C8B-B14F-4D97-AF65-F5344CB8AC3E}">
        <p14:creationId xmlns:p14="http://schemas.microsoft.com/office/powerpoint/2010/main" val="33822821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dirty="0" smtClean="0"/>
              <a:t>Εσωτερικοί ρύποι και πηγές</a:t>
            </a:r>
            <a:endParaRPr lang="el-GR"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268760"/>
            <a:ext cx="4248471" cy="55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415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r>
              <a:rPr lang="el-GR" b="1" dirty="0" smtClean="0"/>
              <a:t>Ρύπανση</a:t>
            </a:r>
            <a:r>
              <a:rPr lang="el-GR" dirty="0" smtClean="0"/>
              <a:t> του περιβάλλοντος: η παρουσία στο περιβάλλον ρύπων, δηλ. κάθε είδους ουσιών, θορύβου, ακτινοβολίας ή άλλων μορφών ενέργειας, σε ποσότητα, συγκέντρωση ή διάρκεια που μπορούν να προκαλέσουν αρνητικές επιπτώσεις στην υγεία, στους ζωντανούς οργανισμούς και στα οικοσυστήματα ή υλικές ζημιές και γενικά να καταστήσουν το περιβάλλον ακατάλληλο για τις επιθυμητές χρήσεις του.</a:t>
            </a:r>
            <a:endParaRPr lang="el-GR" dirty="0"/>
          </a:p>
        </p:txBody>
      </p:sp>
      <p:sp>
        <p:nvSpPr>
          <p:cNvPr id="3" name="2 - Τίτλος"/>
          <p:cNvSpPr>
            <a:spLocks noGrp="1"/>
          </p:cNvSpPr>
          <p:nvPr>
            <p:ph type="title"/>
          </p:nvPr>
        </p:nvSpPr>
        <p:spPr/>
        <p:txBody>
          <a:bodyPr>
            <a:normAutofit/>
          </a:bodyPr>
          <a:lstStyle/>
          <a:p>
            <a:r>
              <a:rPr lang="el-GR" sz="2700" dirty="0" smtClean="0"/>
              <a:t>Ορισμός του Ν. 16580/1986 (για την προστασία του περιβάλλοντος)</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smtClean="0"/>
              <a:t>Με τον όρο </a:t>
            </a:r>
            <a:r>
              <a:rPr lang="el-GR" b="1" dirty="0" smtClean="0"/>
              <a:t>προστασία του περιβάλλοντος </a:t>
            </a:r>
            <a:r>
              <a:rPr lang="el-GR" dirty="0" smtClean="0"/>
              <a:t>εννοούμε το σύνολο των μέτρων και δραστηριοτήτων που αποσκοπούν στην πρόληψη και καταστολή της ρύπανσης, έτσι ώστε να βελτιώνεται η ποιότητα ζωής και να διατηρείται η ισορροπία στα μικρά και μεγάλα οικοσυστήματα.</a:t>
            </a:r>
          </a:p>
          <a:p>
            <a:r>
              <a:rPr lang="el-GR" dirty="0" smtClean="0"/>
              <a:t>Ο </a:t>
            </a:r>
            <a:r>
              <a:rPr lang="el-GR" dirty="0" err="1" smtClean="0"/>
              <a:t>ρυπαίνων</a:t>
            </a:r>
            <a:r>
              <a:rPr lang="el-GR" dirty="0" smtClean="0"/>
              <a:t> πληρώνει</a:t>
            </a:r>
          </a:p>
          <a:p>
            <a:r>
              <a:rPr lang="el-GR" dirty="0" smtClean="0"/>
              <a:t>Η </a:t>
            </a:r>
            <a:r>
              <a:rPr lang="el-GR" dirty="0" err="1" smtClean="0"/>
              <a:t>αειφορική</a:t>
            </a:r>
            <a:r>
              <a:rPr lang="el-GR" dirty="0" smtClean="0"/>
              <a:t> ανάπτυξη</a:t>
            </a:r>
          </a:p>
        </p:txBody>
      </p:sp>
      <p:sp>
        <p:nvSpPr>
          <p:cNvPr id="3" name="Τίτλος 2"/>
          <p:cNvSpPr>
            <a:spLocks noGrp="1"/>
          </p:cNvSpPr>
          <p:nvPr>
            <p:ph type="title"/>
          </p:nvPr>
        </p:nvSpPr>
        <p:spPr/>
        <p:txBody>
          <a:bodyPr>
            <a:normAutofit fontScale="90000"/>
          </a:bodyPr>
          <a:lstStyle/>
          <a:p>
            <a:r>
              <a:rPr lang="el-GR" dirty="0" smtClean="0"/>
              <a:t>Προστασία του περιβάλλοντος</a:t>
            </a:r>
            <a:endParaRPr lang="el-GR" dirty="0"/>
          </a:p>
        </p:txBody>
      </p:sp>
    </p:spTree>
    <p:extLst>
      <p:ext uri="{BB962C8B-B14F-4D97-AF65-F5344CB8AC3E}">
        <p14:creationId xmlns:p14="http://schemas.microsoft.com/office/powerpoint/2010/main" val="39120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r>
              <a:rPr lang="el-GR" dirty="0" smtClean="0"/>
              <a:t>Η ατμόσφαιρα είναι ο προστατευτικός μανδύας της ζωής πάνω στη γη.</a:t>
            </a:r>
          </a:p>
          <a:p>
            <a:endParaRPr lang="el-GR" dirty="0"/>
          </a:p>
          <a:p>
            <a:r>
              <a:rPr lang="el-GR" dirty="0" smtClean="0"/>
              <a:t>Απορροφά το μεγαλύτερο μέρος της κοσμικής </a:t>
            </a:r>
            <a:r>
              <a:rPr lang="el-GR" smtClean="0"/>
              <a:t>και ηλεκτρομαγνητικής </a:t>
            </a:r>
            <a:r>
              <a:rPr lang="el-GR" dirty="0" smtClean="0"/>
              <a:t>ακτινοβολίας.</a:t>
            </a:r>
          </a:p>
          <a:p>
            <a:r>
              <a:rPr lang="el-GR" dirty="0" smtClean="0"/>
              <a:t>Απορροφά την υπέρυθρη ακτινοβολία</a:t>
            </a:r>
          </a:p>
          <a:p>
            <a:r>
              <a:rPr lang="el-GR" dirty="0" smtClean="0"/>
              <a:t>Δρα ως ρυθμιστικός παράγοντας της θερμοκρασίας του πλανήτη.</a:t>
            </a:r>
            <a:endParaRPr lang="el-GR" dirty="0"/>
          </a:p>
        </p:txBody>
      </p:sp>
      <p:sp>
        <p:nvSpPr>
          <p:cNvPr id="3" name="Τίτλος 2"/>
          <p:cNvSpPr>
            <a:spLocks noGrp="1"/>
          </p:cNvSpPr>
          <p:nvPr>
            <p:ph type="title"/>
          </p:nvPr>
        </p:nvSpPr>
        <p:spPr/>
        <p:txBody>
          <a:bodyPr/>
          <a:lstStyle/>
          <a:p>
            <a:r>
              <a:rPr lang="el-GR" dirty="0" smtClean="0"/>
              <a:t>Ατμόσφαιρα</a:t>
            </a:r>
            <a:endParaRPr lang="el-GR" dirty="0"/>
          </a:p>
        </p:txBody>
      </p:sp>
    </p:spTree>
    <p:extLst>
      <p:ext uri="{BB962C8B-B14F-4D97-AF65-F5344CB8AC3E}">
        <p14:creationId xmlns:p14="http://schemas.microsoft.com/office/powerpoint/2010/main" val="1591259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457200" y="1676987"/>
            <a:ext cx="8229600" cy="4134264"/>
          </a:xfrm>
          <a:prstGeom prst="rect">
            <a:avLst/>
          </a:prstGeom>
        </p:spPr>
      </p:pic>
      <p:sp>
        <p:nvSpPr>
          <p:cNvPr id="3" name="Τίτλος 2"/>
          <p:cNvSpPr>
            <a:spLocks noGrp="1"/>
          </p:cNvSpPr>
          <p:nvPr>
            <p:ph type="title"/>
          </p:nvPr>
        </p:nvSpPr>
        <p:spPr/>
        <p:txBody>
          <a:bodyPr/>
          <a:lstStyle/>
          <a:p>
            <a:r>
              <a:rPr lang="el-GR" dirty="0" smtClean="0"/>
              <a:t>Σύσταση της ατμόσφαιρας</a:t>
            </a:r>
            <a:endParaRPr lang="el-GR" dirty="0"/>
          </a:p>
        </p:txBody>
      </p:sp>
    </p:spTree>
    <p:extLst>
      <p:ext uri="{BB962C8B-B14F-4D97-AF65-F5344CB8AC3E}">
        <p14:creationId xmlns:p14="http://schemas.microsoft.com/office/powerpoint/2010/main" val="23018843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1324</TotalTime>
  <Words>2907</Words>
  <Application>Microsoft Office PowerPoint</Application>
  <PresentationFormat>On-screen Show (4:3)</PresentationFormat>
  <Paragraphs>350</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Συγκέντρωση</vt:lpstr>
      <vt:lpstr>Εισαγωγή στην Αέρια Ρύπανση Διάλεξη στο πλαίσιο του μαθήματος  Περιβαλλοντική Μηχανική και Διαχείριση</vt:lpstr>
      <vt:lpstr>ΔΟΜΗ ΤΗΣ ΔΙΑΛΕΞΗΣ</vt:lpstr>
      <vt:lpstr>Περιβάλλον</vt:lpstr>
      <vt:lpstr>Οικοσύστημα</vt:lpstr>
      <vt:lpstr>Ρύπανση περιβάλλοντος</vt:lpstr>
      <vt:lpstr>Ορισμός του Ν. 16580/1986 (για την προστασία του περιβάλλοντος)</vt:lpstr>
      <vt:lpstr>Προστασία του περιβάλλοντος</vt:lpstr>
      <vt:lpstr>Ατμόσφαιρα</vt:lpstr>
      <vt:lpstr>Σύσταση της ατμόσφαιρας</vt:lpstr>
      <vt:lpstr>Τα στρώματα της ατμόσφαιρας</vt:lpstr>
      <vt:lpstr>Θερμοκρασιακή αναστροφή</vt:lpstr>
      <vt:lpstr>Ταξινόμηση των ρύπων</vt:lpstr>
      <vt:lpstr>Κατηγοριοποίηση ρύπων ανάλογα με τη χημική τους σύσταση</vt:lpstr>
      <vt:lpstr>Πηγές Ρύπανσης</vt:lpstr>
      <vt:lpstr>ΑΣΤΙΚΕΣ ΚΑΙ ΒΙΟΜΗΧΑΝΙΚΕΣ ΠΗΓΕΣ</vt:lpstr>
      <vt:lpstr>ΑΣΤΙΚΕΣ ΚΑΙ ΒΙΟΜΗΧΑΝΙΚΕΣ ΠΗΓΕΣ</vt:lpstr>
      <vt:lpstr>Εκπεμπόμενοι ρύποι από διάφορες βιομηχανικές δραστηριότητες</vt:lpstr>
      <vt:lpstr>ΓΕΩΡΓΙΚΕΣ ΚΑΙ ΑΓΡΟΤΙΚΕΣ ΠΗΓΕΣ</vt:lpstr>
      <vt:lpstr>ΦΥΣΙΚΕΣ ΠΗΓΕΣ</vt:lpstr>
      <vt:lpstr>PowerPoint Presentation</vt:lpstr>
      <vt:lpstr>Κατηγορίες και διαστάσεις της ρύπανσης</vt:lpstr>
      <vt:lpstr>Μορφές ατμοσφαιρικών ρύπων</vt:lpstr>
      <vt:lpstr>Διεργασίες απομάκρυνσης ρύπων από την ατμόσφαιρα</vt:lpstr>
      <vt:lpstr>Αέριοι ρύποι</vt:lpstr>
      <vt:lpstr>Αέριοι ρύποι</vt:lpstr>
      <vt:lpstr>Μονοξείδιο του άνθρακα</vt:lpstr>
      <vt:lpstr>Πηγές παραγωγής CO στην ατμόσφαιρα</vt:lpstr>
      <vt:lpstr>Τοξικότητα του Μονοξειδίου του άνθρακα</vt:lpstr>
      <vt:lpstr>Ενώσεις που περιέχουν άζωτο</vt:lpstr>
      <vt:lpstr>Πηγές παραγωγής οξειδίων του Ν2 </vt:lpstr>
      <vt:lpstr>Πηγές παραγωγής οξειδίων του Ν2 </vt:lpstr>
      <vt:lpstr>Υποξείδιο του αξώτου Ν2Ο</vt:lpstr>
      <vt:lpstr>Αντιδράσεις μετατροπής οξειδίων του αζώτου ΝΟχ</vt:lpstr>
      <vt:lpstr>Όζον</vt:lpstr>
      <vt:lpstr>Πολυκυκλικοί Αρωματικοί Υδρογονάνθρακες (ΠΑΥ)</vt:lpstr>
      <vt:lpstr>Πολυκυκλικοί Αρωματικοί Υδρογονάνθρακες (ΠΑΥ)</vt:lpstr>
      <vt:lpstr>Πηγές ΠΑΥ στην ατμόσφαιρα</vt:lpstr>
      <vt:lpstr>Μόλυβδος</vt:lpstr>
      <vt:lpstr>Μόλυβδος</vt:lpstr>
      <vt:lpstr>Αμιάντος</vt:lpstr>
      <vt:lpstr>Διοξίνες και φουράνια</vt:lpstr>
      <vt:lpstr>Διοξίνες και φουράνια</vt:lpstr>
      <vt:lpstr>Διοξίνες και φουράνια</vt:lpstr>
      <vt:lpstr>Αιωρούμενα σωματίδια</vt:lpstr>
      <vt:lpstr>Φαινόμενο του θερμοκηπίου</vt:lpstr>
      <vt:lpstr>Αντιμετώπιση του φαινομένου του θερμοκηπίου</vt:lpstr>
      <vt:lpstr>Τρύπα του όζοντος</vt:lpstr>
      <vt:lpstr>Όξινη βροχή</vt:lpstr>
      <vt:lpstr>Καπνομίχλη</vt:lpstr>
      <vt:lpstr>Φωτοχημική ομίχλη</vt:lpstr>
      <vt:lpstr>Ρύπανση σε εσωτερικούς χώρους</vt:lpstr>
      <vt:lpstr>Ρύπανση σε εσωτερικούς χώρους</vt:lpstr>
      <vt:lpstr>Πηγές εσωτερικών ρύπων</vt:lpstr>
      <vt:lpstr>Εσωτερικοί ρύποι και πηγές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Κοινωνικό μάρκετινγκ και ανακύκλωση αποβλήτων ηλεκτρικού και ηλεκτρονικού εξοπλισμού</dc:title>
  <dc:creator>Stavros</dc:creator>
  <cp:lastModifiedBy>KATERINA</cp:lastModifiedBy>
  <cp:revision>97</cp:revision>
  <dcterms:created xsi:type="dcterms:W3CDTF">2015-09-24T13:17:30Z</dcterms:created>
  <dcterms:modified xsi:type="dcterms:W3CDTF">2016-10-16T07:24:33Z</dcterms:modified>
</cp:coreProperties>
</file>