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0.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4"/>
  </p:notesMasterIdLst>
  <p:sldIdLst>
    <p:sldId id="269" r:id="rId3"/>
    <p:sldId id="270" r:id="rId4"/>
    <p:sldId id="271" r:id="rId5"/>
    <p:sldId id="272" r:id="rId6"/>
    <p:sldId id="273" r:id="rId7"/>
    <p:sldId id="257" r:id="rId8"/>
    <p:sldId id="258" r:id="rId9"/>
    <p:sldId id="259" r:id="rId10"/>
    <p:sldId id="260" r:id="rId11"/>
    <p:sldId id="261" r:id="rId12"/>
    <p:sldId id="262" r:id="rId13"/>
    <p:sldId id="263" r:id="rId14"/>
    <p:sldId id="266" r:id="rId15"/>
    <p:sldId id="267" r:id="rId16"/>
    <p:sldId id="268" r:id="rId17"/>
    <p:sldId id="274" r:id="rId18"/>
    <p:sldId id="275" r:id="rId19"/>
    <p:sldId id="276" r:id="rId20"/>
    <p:sldId id="277" r:id="rId21"/>
    <p:sldId id="278" r:id="rId22"/>
    <p:sldId id="279" r:id="rId23"/>
  </p:sldIdLst>
  <p:sldSz cx="9144000" cy="6858000" type="screen4x3"/>
  <p:notesSz cx="6858000" cy="9144000"/>
  <p:custDataLst>
    <p:tags r:id="rId25"/>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7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61E9F0-3A06-40DD-9743-FA899FCC9D0C}" type="datetimeFigureOut">
              <a:rPr lang="el-GR" smtClean="0"/>
              <a:t>2/11/2015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22563A-D120-4C89-86DA-AEC42F1990E4}" type="slidenum">
              <a:rPr lang="el-GR" smtClean="0"/>
              <a:t>‹#›</a:t>
            </a:fld>
            <a:endParaRPr lang="el-GR"/>
          </a:p>
        </p:txBody>
      </p:sp>
    </p:spTree>
    <p:extLst>
      <p:ext uri="{BB962C8B-B14F-4D97-AF65-F5344CB8AC3E}">
        <p14:creationId xmlns:p14="http://schemas.microsoft.com/office/powerpoint/2010/main" val="110227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solidFill>
                  <a:prstClr val="black"/>
                </a:solidFill>
              </a:rPr>
              <a:pPr/>
              <a:t>2</a:t>
            </a:fld>
            <a:endParaRPr lang="el-GR" dirty="0">
              <a:solidFill>
                <a:prstClr val="black"/>
              </a:solidFill>
            </a:endParaRP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407537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1ADC165F-ED44-4829-863A-EB957E6394AF}" type="datetime1">
              <a:rPr lang="el-GR" smtClean="0"/>
              <a:t>2/11/2015</a:t>
            </a:fld>
            <a:endParaRPr lang="el-GR"/>
          </a:p>
        </p:txBody>
      </p:sp>
      <p:sp>
        <p:nvSpPr>
          <p:cNvPr id="5" name="Θέση υποσέλιδου 4"/>
          <p:cNvSpPr>
            <a:spLocks noGrp="1"/>
          </p:cNvSpPr>
          <p:nvPr>
            <p:ph type="ftr" sz="quarter" idx="11"/>
          </p:nvPr>
        </p:nvSpPr>
        <p:spPr/>
        <p:txBody>
          <a:bodyPr/>
          <a:lstStyle/>
          <a:p>
            <a:r>
              <a:rPr lang="el-GR" smtClean="0"/>
              <a:t>Σελιδοποίηση - Κατάτμηση </a:t>
            </a:r>
            <a:endParaRPr lang="el-GR"/>
          </a:p>
        </p:txBody>
      </p:sp>
      <p:sp>
        <p:nvSpPr>
          <p:cNvPr id="6" name="Θέση αριθμού διαφάνειας 5"/>
          <p:cNvSpPr>
            <a:spLocks noGrp="1"/>
          </p:cNvSpPr>
          <p:nvPr>
            <p:ph type="sldNum" sz="quarter" idx="12"/>
          </p:nvPr>
        </p:nvSpPr>
        <p:spPr/>
        <p:txBody>
          <a:bodyPr/>
          <a:lstStyle/>
          <a:p>
            <a:fld id="{BD923322-0983-4C85-88DC-7099F0DE779C}" type="slidenum">
              <a:rPr lang="el-GR" smtClean="0"/>
              <a:t>‹#›</a:t>
            </a:fld>
            <a:endParaRPr lang="el-GR"/>
          </a:p>
        </p:txBody>
      </p:sp>
    </p:spTree>
    <p:extLst>
      <p:ext uri="{BB962C8B-B14F-4D97-AF65-F5344CB8AC3E}">
        <p14:creationId xmlns:p14="http://schemas.microsoft.com/office/powerpoint/2010/main" val="871654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7401EAE-A12F-441E-9A55-F068356D7E00}" type="datetime1">
              <a:rPr lang="el-GR" smtClean="0"/>
              <a:t>2/11/2015</a:t>
            </a:fld>
            <a:endParaRPr lang="el-GR"/>
          </a:p>
        </p:txBody>
      </p:sp>
      <p:sp>
        <p:nvSpPr>
          <p:cNvPr id="5" name="Θέση υποσέλιδου 4"/>
          <p:cNvSpPr>
            <a:spLocks noGrp="1"/>
          </p:cNvSpPr>
          <p:nvPr>
            <p:ph type="ftr" sz="quarter" idx="11"/>
          </p:nvPr>
        </p:nvSpPr>
        <p:spPr/>
        <p:txBody>
          <a:bodyPr/>
          <a:lstStyle/>
          <a:p>
            <a:r>
              <a:rPr lang="el-GR" smtClean="0"/>
              <a:t>Σελιδοποίηση - Κατάτμηση </a:t>
            </a:r>
            <a:endParaRPr lang="el-GR"/>
          </a:p>
        </p:txBody>
      </p:sp>
      <p:sp>
        <p:nvSpPr>
          <p:cNvPr id="6" name="Θέση αριθμού διαφάνειας 5"/>
          <p:cNvSpPr>
            <a:spLocks noGrp="1"/>
          </p:cNvSpPr>
          <p:nvPr>
            <p:ph type="sldNum" sz="quarter" idx="12"/>
          </p:nvPr>
        </p:nvSpPr>
        <p:spPr/>
        <p:txBody>
          <a:bodyPr/>
          <a:lstStyle/>
          <a:p>
            <a:fld id="{BD923322-0983-4C85-88DC-7099F0DE779C}" type="slidenum">
              <a:rPr lang="el-GR" smtClean="0"/>
              <a:t>‹#›</a:t>
            </a:fld>
            <a:endParaRPr lang="el-GR"/>
          </a:p>
        </p:txBody>
      </p:sp>
    </p:spTree>
    <p:extLst>
      <p:ext uri="{BB962C8B-B14F-4D97-AF65-F5344CB8AC3E}">
        <p14:creationId xmlns:p14="http://schemas.microsoft.com/office/powerpoint/2010/main" val="3464651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CD770F0-071F-4A78-A443-05A2D770858E}" type="datetime1">
              <a:rPr lang="el-GR" smtClean="0"/>
              <a:t>2/11/2015</a:t>
            </a:fld>
            <a:endParaRPr lang="el-GR"/>
          </a:p>
        </p:txBody>
      </p:sp>
      <p:sp>
        <p:nvSpPr>
          <p:cNvPr id="5" name="Θέση υποσέλιδου 4"/>
          <p:cNvSpPr>
            <a:spLocks noGrp="1"/>
          </p:cNvSpPr>
          <p:nvPr>
            <p:ph type="ftr" sz="quarter" idx="11"/>
          </p:nvPr>
        </p:nvSpPr>
        <p:spPr/>
        <p:txBody>
          <a:bodyPr/>
          <a:lstStyle/>
          <a:p>
            <a:r>
              <a:rPr lang="el-GR" smtClean="0"/>
              <a:t>Σελιδοποίηση - Κατάτμηση </a:t>
            </a:r>
            <a:endParaRPr lang="el-GR"/>
          </a:p>
        </p:txBody>
      </p:sp>
      <p:sp>
        <p:nvSpPr>
          <p:cNvPr id="6" name="Θέση αριθμού διαφάνειας 5"/>
          <p:cNvSpPr>
            <a:spLocks noGrp="1"/>
          </p:cNvSpPr>
          <p:nvPr>
            <p:ph type="sldNum" sz="quarter" idx="12"/>
          </p:nvPr>
        </p:nvSpPr>
        <p:spPr/>
        <p:txBody>
          <a:bodyPr/>
          <a:lstStyle/>
          <a:p>
            <a:fld id="{BD923322-0983-4C85-88DC-7099F0DE779C}" type="slidenum">
              <a:rPr lang="el-GR" smtClean="0"/>
              <a:t>‹#›</a:t>
            </a:fld>
            <a:endParaRPr lang="el-GR"/>
          </a:p>
        </p:txBody>
      </p:sp>
    </p:spTree>
    <p:extLst>
      <p:ext uri="{BB962C8B-B14F-4D97-AF65-F5344CB8AC3E}">
        <p14:creationId xmlns:p14="http://schemas.microsoft.com/office/powerpoint/2010/main" val="1414594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84350DD-C5EC-4826-B807-1CD2BA78A15A}" type="datetime1">
              <a:rPr lang="el-GR" smtClean="0"/>
              <a:t>2/11/2015</a:t>
            </a:fld>
            <a:endParaRPr lang="el-GR"/>
          </a:p>
        </p:txBody>
      </p:sp>
      <p:sp>
        <p:nvSpPr>
          <p:cNvPr id="5" name="Θέση υποσέλιδου 4"/>
          <p:cNvSpPr>
            <a:spLocks noGrp="1"/>
          </p:cNvSpPr>
          <p:nvPr>
            <p:ph type="ftr" sz="quarter" idx="11"/>
          </p:nvPr>
        </p:nvSpPr>
        <p:spPr/>
        <p:txBody>
          <a:bodyPr/>
          <a:lstStyle/>
          <a:p>
            <a:r>
              <a:rPr lang="el-GR" smtClean="0"/>
              <a:t>Σελιδοποίηση - Κατάτμηση </a:t>
            </a:r>
            <a:endParaRPr lang="el-GR"/>
          </a:p>
        </p:txBody>
      </p:sp>
      <p:sp>
        <p:nvSpPr>
          <p:cNvPr id="6" name="Θέση αριθμού διαφάνειας 5"/>
          <p:cNvSpPr>
            <a:spLocks noGrp="1"/>
          </p:cNvSpPr>
          <p:nvPr>
            <p:ph type="sldNum" sz="quarter" idx="12"/>
          </p:nvPr>
        </p:nvSpPr>
        <p:spPr/>
        <p:txBody>
          <a:bodyPr/>
          <a:lstStyle/>
          <a:p>
            <a:fld id="{BD923322-0983-4C85-88DC-7099F0DE779C}" type="slidenum">
              <a:rPr lang="el-GR" smtClean="0"/>
              <a:t>‹#›</a:t>
            </a:fld>
            <a:endParaRPr lang="el-GR"/>
          </a:p>
        </p:txBody>
      </p:sp>
    </p:spTree>
    <p:extLst>
      <p:ext uri="{BB962C8B-B14F-4D97-AF65-F5344CB8AC3E}">
        <p14:creationId xmlns:p14="http://schemas.microsoft.com/office/powerpoint/2010/main" val="3858070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2A4C1F93-5AC7-4863-8594-208DA225DD72}" type="datetime1">
              <a:rPr lang="el-GR" smtClean="0"/>
              <a:t>2/11/2015</a:t>
            </a:fld>
            <a:endParaRPr lang="el-GR"/>
          </a:p>
        </p:txBody>
      </p:sp>
      <p:sp>
        <p:nvSpPr>
          <p:cNvPr id="5" name="Θέση υποσέλιδου 4"/>
          <p:cNvSpPr>
            <a:spLocks noGrp="1"/>
          </p:cNvSpPr>
          <p:nvPr>
            <p:ph type="ftr" sz="quarter" idx="11"/>
          </p:nvPr>
        </p:nvSpPr>
        <p:spPr/>
        <p:txBody>
          <a:bodyPr/>
          <a:lstStyle/>
          <a:p>
            <a:r>
              <a:rPr lang="el-GR" smtClean="0"/>
              <a:t>Σελιδοποίηση - Κατάτμηση </a:t>
            </a:r>
            <a:endParaRPr lang="el-GR"/>
          </a:p>
        </p:txBody>
      </p:sp>
      <p:sp>
        <p:nvSpPr>
          <p:cNvPr id="6" name="Θέση αριθμού διαφάνειας 5"/>
          <p:cNvSpPr>
            <a:spLocks noGrp="1"/>
          </p:cNvSpPr>
          <p:nvPr>
            <p:ph type="sldNum" sz="quarter" idx="12"/>
          </p:nvPr>
        </p:nvSpPr>
        <p:spPr/>
        <p:txBody>
          <a:bodyPr/>
          <a:lstStyle/>
          <a:p>
            <a:fld id="{BD923322-0983-4C85-88DC-7099F0DE779C}" type="slidenum">
              <a:rPr lang="el-GR" smtClean="0"/>
              <a:t>‹#›</a:t>
            </a:fld>
            <a:endParaRPr lang="el-GR"/>
          </a:p>
        </p:txBody>
      </p:sp>
    </p:spTree>
    <p:extLst>
      <p:ext uri="{BB962C8B-B14F-4D97-AF65-F5344CB8AC3E}">
        <p14:creationId xmlns:p14="http://schemas.microsoft.com/office/powerpoint/2010/main" val="1162385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D2198DFD-24ED-4DD4-8212-22F6AE838C54}" type="datetime1">
              <a:rPr lang="el-GR" smtClean="0"/>
              <a:t>2/11/2015</a:t>
            </a:fld>
            <a:endParaRPr lang="el-GR"/>
          </a:p>
        </p:txBody>
      </p:sp>
      <p:sp>
        <p:nvSpPr>
          <p:cNvPr id="6" name="Θέση υποσέλιδου 5"/>
          <p:cNvSpPr>
            <a:spLocks noGrp="1"/>
          </p:cNvSpPr>
          <p:nvPr>
            <p:ph type="ftr" sz="quarter" idx="11"/>
          </p:nvPr>
        </p:nvSpPr>
        <p:spPr/>
        <p:txBody>
          <a:bodyPr/>
          <a:lstStyle/>
          <a:p>
            <a:r>
              <a:rPr lang="el-GR" smtClean="0"/>
              <a:t>Σελιδοποίηση - Κατάτμηση </a:t>
            </a:r>
            <a:endParaRPr lang="el-GR"/>
          </a:p>
        </p:txBody>
      </p:sp>
      <p:sp>
        <p:nvSpPr>
          <p:cNvPr id="7" name="Θέση αριθμού διαφάνειας 6"/>
          <p:cNvSpPr>
            <a:spLocks noGrp="1"/>
          </p:cNvSpPr>
          <p:nvPr>
            <p:ph type="sldNum" sz="quarter" idx="12"/>
          </p:nvPr>
        </p:nvSpPr>
        <p:spPr/>
        <p:txBody>
          <a:bodyPr/>
          <a:lstStyle/>
          <a:p>
            <a:fld id="{BD923322-0983-4C85-88DC-7099F0DE779C}" type="slidenum">
              <a:rPr lang="el-GR" smtClean="0"/>
              <a:t>‹#›</a:t>
            </a:fld>
            <a:endParaRPr lang="el-GR"/>
          </a:p>
        </p:txBody>
      </p:sp>
    </p:spTree>
    <p:extLst>
      <p:ext uri="{BB962C8B-B14F-4D97-AF65-F5344CB8AC3E}">
        <p14:creationId xmlns:p14="http://schemas.microsoft.com/office/powerpoint/2010/main" val="1261543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2009999F-8AE6-4AC8-AC1D-1745903220BF}" type="datetime1">
              <a:rPr lang="el-GR" smtClean="0"/>
              <a:t>2/11/2015</a:t>
            </a:fld>
            <a:endParaRPr lang="el-GR"/>
          </a:p>
        </p:txBody>
      </p:sp>
      <p:sp>
        <p:nvSpPr>
          <p:cNvPr id="8" name="Θέση υποσέλιδου 7"/>
          <p:cNvSpPr>
            <a:spLocks noGrp="1"/>
          </p:cNvSpPr>
          <p:nvPr>
            <p:ph type="ftr" sz="quarter" idx="11"/>
          </p:nvPr>
        </p:nvSpPr>
        <p:spPr/>
        <p:txBody>
          <a:bodyPr/>
          <a:lstStyle/>
          <a:p>
            <a:r>
              <a:rPr lang="el-GR" smtClean="0"/>
              <a:t>Σελιδοποίηση - Κατάτμηση </a:t>
            </a:r>
            <a:endParaRPr lang="el-GR"/>
          </a:p>
        </p:txBody>
      </p:sp>
      <p:sp>
        <p:nvSpPr>
          <p:cNvPr id="9" name="Θέση αριθμού διαφάνειας 8"/>
          <p:cNvSpPr>
            <a:spLocks noGrp="1"/>
          </p:cNvSpPr>
          <p:nvPr>
            <p:ph type="sldNum" sz="quarter" idx="12"/>
          </p:nvPr>
        </p:nvSpPr>
        <p:spPr/>
        <p:txBody>
          <a:bodyPr/>
          <a:lstStyle/>
          <a:p>
            <a:fld id="{BD923322-0983-4C85-88DC-7099F0DE779C}" type="slidenum">
              <a:rPr lang="el-GR" smtClean="0"/>
              <a:t>‹#›</a:t>
            </a:fld>
            <a:endParaRPr lang="el-GR"/>
          </a:p>
        </p:txBody>
      </p:sp>
    </p:spTree>
    <p:extLst>
      <p:ext uri="{BB962C8B-B14F-4D97-AF65-F5344CB8AC3E}">
        <p14:creationId xmlns:p14="http://schemas.microsoft.com/office/powerpoint/2010/main" val="2765685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C8A42EA-4814-4DEF-AC17-733D57C2EE8C}" type="datetime1">
              <a:rPr lang="el-GR" smtClean="0"/>
              <a:t>2/11/2015</a:t>
            </a:fld>
            <a:endParaRPr lang="el-GR"/>
          </a:p>
        </p:txBody>
      </p:sp>
      <p:sp>
        <p:nvSpPr>
          <p:cNvPr id="4" name="Θέση υποσέλιδου 3"/>
          <p:cNvSpPr>
            <a:spLocks noGrp="1"/>
          </p:cNvSpPr>
          <p:nvPr>
            <p:ph type="ftr" sz="quarter" idx="11"/>
          </p:nvPr>
        </p:nvSpPr>
        <p:spPr/>
        <p:txBody>
          <a:bodyPr/>
          <a:lstStyle/>
          <a:p>
            <a:r>
              <a:rPr lang="el-GR" smtClean="0"/>
              <a:t>Σελιδοποίηση - Κατάτμηση </a:t>
            </a:r>
            <a:endParaRPr lang="el-GR"/>
          </a:p>
        </p:txBody>
      </p:sp>
      <p:sp>
        <p:nvSpPr>
          <p:cNvPr id="5" name="Θέση αριθμού διαφάνειας 4"/>
          <p:cNvSpPr>
            <a:spLocks noGrp="1"/>
          </p:cNvSpPr>
          <p:nvPr>
            <p:ph type="sldNum" sz="quarter" idx="12"/>
          </p:nvPr>
        </p:nvSpPr>
        <p:spPr/>
        <p:txBody>
          <a:bodyPr/>
          <a:lstStyle/>
          <a:p>
            <a:fld id="{BD923322-0983-4C85-88DC-7099F0DE779C}" type="slidenum">
              <a:rPr lang="el-GR" smtClean="0"/>
              <a:t>‹#›</a:t>
            </a:fld>
            <a:endParaRPr lang="el-GR"/>
          </a:p>
        </p:txBody>
      </p:sp>
    </p:spTree>
    <p:extLst>
      <p:ext uri="{BB962C8B-B14F-4D97-AF65-F5344CB8AC3E}">
        <p14:creationId xmlns:p14="http://schemas.microsoft.com/office/powerpoint/2010/main" val="1903936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A1DAC6C-6EB1-4AEE-8DFB-59E8090DA065}" type="datetime1">
              <a:rPr lang="el-GR" smtClean="0"/>
              <a:t>2/11/2015</a:t>
            </a:fld>
            <a:endParaRPr lang="el-GR"/>
          </a:p>
        </p:txBody>
      </p:sp>
      <p:sp>
        <p:nvSpPr>
          <p:cNvPr id="3" name="Θέση υποσέλιδου 2"/>
          <p:cNvSpPr>
            <a:spLocks noGrp="1"/>
          </p:cNvSpPr>
          <p:nvPr>
            <p:ph type="ftr" sz="quarter" idx="11"/>
          </p:nvPr>
        </p:nvSpPr>
        <p:spPr/>
        <p:txBody>
          <a:bodyPr/>
          <a:lstStyle/>
          <a:p>
            <a:r>
              <a:rPr lang="el-GR" smtClean="0"/>
              <a:t>Σελιδοποίηση - Κατάτμηση </a:t>
            </a:r>
            <a:endParaRPr lang="el-GR"/>
          </a:p>
        </p:txBody>
      </p:sp>
      <p:sp>
        <p:nvSpPr>
          <p:cNvPr id="4" name="Θέση αριθμού διαφάνειας 3"/>
          <p:cNvSpPr>
            <a:spLocks noGrp="1"/>
          </p:cNvSpPr>
          <p:nvPr>
            <p:ph type="sldNum" sz="quarter" idx="12"/>
          </p:nvPr>
        </p:nvSpPr>
        <p:spPr/>
        <p:txBody>
          <a:bodyPr/>
          <a:lstStyle/>
          <a:p>
            <a:fld id="{BD923322-0983-4C85-88DC-7099F0DE779C}" type="slidenum">
              <a:rPr lang="el-GR" smtClean="0"/>
              <a:t>‹#›</a:t>
            </a:fld>
            <a:endParaRPr lang="el-GR"/>
          </a:p>
        </p:txBody>
      </p:sp>
    </p:spTree>
    <p:extLst>
      <p:ext uri="{BB962C8B-B14F-4D97-AF65-F5344CB8AC3E}">
        <p14:creationId xmlns:p14="http://schemas.microsoft.com/office/powerpoint/2010/main" val="2539704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A571CA6-76BD-43E9-BB83-DBE02B1FA162}" type="datetime1">
              <a:rPr lang="el-GR" smtClean="0"/>
              <a:t>2/11/2015</a:t>
            </a:fld>
            <a:endParaRPr lang="el-GR"/>
          </a:p>
        </p:txBody>
      </p:sp>
      <p:sp>
        <p:nvSpPr>
          <p:cNvPr id="6" name="Θέση υποσέλιδου 5"/>
          <p:cNvSpPr>
            <a:spLocks noGrp="1"/>
          </p:cNvSpPr>
          <p:nvPr>
            <p:ph type="ftr" sz="quarter" idx="11"/>
          </p:nvPr>
        </p:nvSpPr>
        <p:spPr/>
        <p:txBody>
          <a:bodyPr/>
          <a:lstStyle/>
          <a:p>
            <a:r>
              <a:rPr lang="el-GR" smtClean="0"/>
              <a:t>Σελιδοποίηση - Κατάτμηση </a:t>
            </a:r>
            <a:endParaRPr lang="el-GR"/>
          </a:p>
        </p:txBody>
      </p:sp>
      <p:sp>
        <p:nvSpPr>
          <p:cNvPr id="7" name="Θέση αριθμού διαφάνειας 6"/>
          <p:cNvSpPr>
            <a:spLocks noGrp="1"/>
          </p:cNvSpPr>
          <p:nvPr>
            <p:ph type="sldNum" sz="quarter" idx="12"/>
          </p:nvPr>
        </p:nvSpPr>
        <p:spPr/>
        <p:txBody>
          <a:bodyPr/>
          <a:lstStyle/>
          <a:p>
            <a:fld id="{BD923322-0983-4C85-88DC-7099F0DE779C}" type="slidenum">
              <a:rPr lang="el-GR" smtClean="0"/>
              <a:t>‹#›</a:t>
            </a:fld>
            <a:endParaRPr lang="el-GR"/>
          </a:p>
        </p:txBody>
      </p:sp>
    </p:spTree>
    <p:extLst>
      <p:ext uri="{BB962C8B-B14F-4D97-AF65-F5344CB8AC3E}">
        <p14:creationId xmlns:p14="http://schemas.microsoft.com/office/powerpoint/2010/main" val="1178385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CC2FD51-0D92-4A91-8C97-06AB26846D0C}" type="datetime1">
              <a:rPr lang="el-GR" smtClean="0"/>
              <a:t>2/11/2015</a:t>
            </a:fld>
            <a:endParaRPr lang="el-GR"/>
          </a:p>
        </p:txBody>
      </p:sp>
      <p:sp>
        <p:nvSpPr>
          <p:cNvPr id="6" name="Θέση υποσέλιδου 5"/>
          <p:cNvSpPr>
            <a:spLocks noGrp="1"/>
          </p:cNvSpPr>
          <p:nvPr>
            <p:ph type="ftr" sz="quarter" idx="11"/>
          </p:nvPr>
        </p:nvSpPr>
        <p:spPr/>
        <p:txBody>
          <a:bodyPr/>
          <a:lstStyle/>
          <a:p>
            <a:r>
              <a:rPr lang="el-GR" smtClean="0"/>
              <a:t>Σελιδοποίηση - Κατάτμηση </a:t>
            </a:r>
            <a:endParaRPr lang="el-GR"/>
          </a:p>
        </p:txBody>
      </p:sp>
      <p:sp>
        <p:nvSpPr>
          <p:cNvPr id="7" name="Θέση αριθμού διαφάνειας 6"/>
          <p:cNvSpPr>
            <a:spLocks noGrp="1"/>
          </p:cNvSpPr>
          <p:nvPr>
            <p:ph type="sldNum" sz="quarter" idx="12"/>
          </p:nvPr>
        </p:nvSpPr>
        <p:spPr/>
        <p:txBody>
          <a:bodyPr/>
          <a:lstStyle/>
          <a:p>
            <a:fld id="{BD923322-0983-4C85-88DC-7099F0DE779C}" type="slidenum">
              <a:rPr lang="el-GR" smtClean="0"/>
              <a:t>‹#›</a:t>
            </a:fld>
            <a:endParaRPr lang="el-GR"/>
          </a:p>
        </p:txBody>
      </p:sp>
    </p:spTree>
    <p:extLst>
      <p:ext uri="{BB962C8B-B14F-4D97-AF65-F5344CB8AC3E}">
        <p14:creationId xmlns:p14="http://schemas.microsoft.com/office/powerpoint/2010/main" val="2719398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0461A5-8C66-46CE-8769-64CB5E335DDE}" type="datetime1">
              <a:rPr lang="el-GR" smtClean="0"/>
              <a:t>2/11/2015</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Σελιδοποίηση - Κατάτμηση </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23322-0983-4C85-88DC-7099F0DE779C}" type="slidenum">
              <a:rPr lang="el-GR" smtClean="0"/>
              <a:t>‹#›</a:t>
            </a:fld>
            <a:endParaRPr lang="el-GR"/>
          </a:p>
        </p:txBody>
      </p:sp>
    </p:spTree>
    <p:extLst>
      <p:ext uri="{BB962C8B-B14F-4D97-AF65-F5344CB8AC3E}">
        <p14:creationId xmlns:p14="http://schemas.microsoft.com/office/powerpoint/2010/main" val="595527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sa/4.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2.xml"/><Relationship Id="rId1" Type="http://schemas.openxmlformats.org/officeDocument/2006/relationships/tags" Target="../tags/tag8.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4.xml"/></Relationships>
</file>

<file path=ppt/slides/_rels/slide16.xml.rels><?xml version="1.0" encoding="UTF-8" standalone="yes"?>
<Relationships xmlns="http://schemas.openxmlformats.org/package/2006/relationships"><Relationship Id="rId3" Type="http://schemas.openxmlformats.org/officeDocument/2006/relationships/hyperlink" Target="http://creativecommons.org/licenses/by-nc-sa/4.0/deed.el" TargetMode="External"/><Relationship Id="rId2" Type="http://schemas.openxmlformats.org/officeDocument/2006/relationships/slideLayout" Target="../slideLayouts/slideLayout1.xml"/><Relationship Id="rId1" Type="http://schemas.openxmlformats.org/officeDocument/2006/relationships/tags" Target="../tags/tag9.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cdev.teilar.gr/courses/TMA112/index.ph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8.png"/><Relationship Id="rId4" Type="http://schemas.openxmlformats.org/officeDocument/2006/relationships/hyperlink" Target="http://creativecommons.org/licenses/by-nc-sa/4.0/deed.e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6.xml"/><Relationship Id="rId1" Type="http://schemas.openxmlformats.org/officeDocument/2006/relationships/tags" Target="../tags/tag4.xml"/><Relationship Id="rId5" Type="http://schemas.openxmlformats.org/officeDocument/2006/relationships/slide" Target="slide3.xml"/><Relationship Id="rId4" Type="http://schemas.openxmlformats.org/officeDocument/2006/relationships/slide" Target="slide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tags" Target="../tags/tag5.xml"/><Relationship Id="rId5" Type="http://schemas.microsoft.com/office/2007/relationships/hdphoto" Target="../media/hdphoto1.wdp"/><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Ομάδα 1" descr="Λογότυπο του Τεϊ Θεσσαλίας. Τεχνολογικό εκπαιδευτικό ίδρυμα Θεσσαλίας."/>
          <p:cNvGrpSpPr>
            <a:grpSpLocks/>
          </p:cNvGrpSpPr>
          <p:nvPr/>
        </p:nvGrpSpPr>
        <p:grpSpPr bwMode="auto">
          <a:xfrm>
            <a:off x="611188" y="461963"/>
            <a:ext cx="3455987" cy="1041400"/>
            <a:chOff x="611559" y="461813"/>
            <a:chExt cx="3456384" cy="1041770"/>
          </a:xfrm>
        </p:grpSpPr>
        <p:pic>
          <p:nvPicPr>
            <p:cNvPr id="3" name="Εικόνα 1" descr="Λογότυπο του Τεϊ Θεσσαλίας." title="Λογότυπο του Ιδρύματος.">
              <a:hlinkClick r:id="rId3" tooltip="Μετάβαση στην ιστοσελίδα του Ιδρύματος"/>
            </p:cNvPr>
            <p:cNvPicPr>
              <a:picLocks noChangeAspect="1" noChangeArrowheads="1"/>
            </p:cNvPicPr>
            <p:nvPr/>
          </p:nvPicPr>
          <p:blipFill>
            <a:blip r:embed="rId4"/>
            <a:srcRect/>
            <a:stretch>
              <a:fillRect/>
            </a:stretch>
          </p:blipFill>
          <p:spPr bwMode="gray">
            <a:xfrm>
              <a:off x="611559" y="461813"/>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a:t>Τεχνολογικό Εκπαιδευτικό </a:t>
              </a:r>
            </a:p>
            <a:p>
              <a:pPr eaLnBrk="1" hangingPunct="1"/>
              <a:r>
                <a:rPr lang="el-GR" sz="2000" dirty="0"/>
                <a:t>Ίδρυμα Θεσσαλίας</a:t>
              </a:r>
            </a:p>
          </p:txBody>
        </p:sp>
      </p:grpSp>
      <p:sp>
        <p:nvSpPr>
          <p:cNvPr id="2" name="Τίτλος 1"/>
          <p:cNvSpPr>
            <a:spLocks noGrp="1"/>
          </p:cNvSpPr>
          <p:nvPr>
            <p:ph type="ctrTitle"/>
          </p:nvPr>
        </p:nvSpPr>
        <p:spPr>
          <a:xfrm>
            <a:off x="762000" y="1582288"/>
            <a:ext cx="7772400" cy="1470025"/>
          </a:xfrm>
        </p:spPr>
        <p:txBody>
          <a:bodyPr/>
          <a:lstStyle/>
          <a:p>
            <a:r>
              <a:rPr lang="el-GR" b="1" dirty="0" smtClean="0">
                <a:solidFill>
                  <a:prstClr val="black"/>
                </a:solidFill>
              </a:rPr>
              <a:t>Αρχιτεκτονική Η/Υ ΙΙ</a:t>
            </a:r>
            <a:endParaRPr lang="el-GR" dirty="0"/>
          </a:p>
        </p:txBody>
      </p:sp>
      <p:sp>
        <p:nvSpPr>
          <p:cNvPr id="6" name="Θέση περιεχομένου 2"/>
          <p:cNvSpPr txBox="1">
            <a:spLocks/>
          </p:cNvSpPr>
          <p:nvPr/>
        </p:nvSpPr>
        <p:spPr>
          <a:xfrm>
            <a:off x="762000" y="3048000"/>
            <a:ext cx="7772400" cy="2533650"/>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1800"/>
              </a:spcAft>
              <a:buNone/>
              <a:defRPr/>
            </a:pPr>
            <a:r>
              <a:rPr lang="el-GR" sz="2800" b="1" dirty="0" smtClean="0">
                <a:solidFill>
                  <a:prstClr val="black"/>
                </a:solidFill>
                <a:ea typeface="+mj-ea"/>
                <a:cs typeface="+mj-cs"/>
              </a:rPr>
              <a:t>Ενότητα #</a:t>
            </a:r>
            <a:r>
              <a:rPr lang="el-GR" sz="2800" b="1" dirty="0">
                <a:solidFill>
                  <a:prstClr val="black"/>
                </a:solidFill>
                <a:ea typeface="+mj-ea"/>
                <a:cs typeface="+mj-cs"/>
              </a:rPr>
              <a:t>3</a:t>
            </a:r>
            <a:r>
              <a:rPr lang="en-US" sz="2800" b="1" dirty="0" smtClean="0">
                <a:solidFill>
                  <a:prstClr val="black"/>
                </a:solidFill>
                <a:ea typeface="+mj-ea"/>
                <a:cs typeface="+mj-cs"/>
              </a:rPr>
              <a:t>:</a:t>
            </a:r>
            <a:r>
              <a:rPr lang="el-GR" sz="2800" b="1" dirty="0" smtClean="0">
                <a:solidFill>
                  <a:prstClr val="black"/>
                </a:solidFill>
                <a:ea typeface="+mj-ea"/>
                <a:cs typeface="+mj-cs"/>
              </a:rPr>
              <a:t> </a:t>
            </a:r>
            <a:r>
              <a:rPr lang="el-GR" sz="2800" dirty="0" smtClean="0">
                <a:solidFill>
                  <a:prstClr val="black"/>
                </a:solidFill>
                <a:ea typeface="+mj-ea"/>
                <a:cs typeface="+mj-cs"/>
              </a:rPr>
              <a:t>Σελιδοποίηση – Κατάτμηση στην Κύρια Μνήμη</a:t>
            </a:r>
          </a:p>
          <a:p>
            <a:pPr marL="0" indent="0" algn="ctr" fontAlgn="auto">
              <a:spcBef>
                <a:spcPts val="0"/>
              </a:spcBef>
              <a:spcAft>
                <a:spcPts val="1000"/>
              </a:spcAft>
              <a:buFont typeface="Arial" pitchFamily="34" charset="0"/>
              <a:buNone/>
              <a:defRPr/>
            </a:pPr>
            <a:r>
              <a:rPr lang="el-GR" sz="2800" dirty="0" smtClean="0">
                <a:solidFill>
                  <a:prstClr val="black"/>
                </a:solidFill>
                <a:ea typeface="+mj-ea"/>
                <a:cs typeface="+mj-cs"/>
              </a:rPr>
              <a:t> </a:t>
            </a:r>
            <a:r>
              <a:rPr lang="el-GR" sz="2800" b="1" dirty="0" smtClean="0"/>
              <a:t>   </a:t>
            </a:r>
            <a:r>
              <a:rPr lang="el-GR" sz="2800" dirty="0" smtClean="0">
                <a:solidFill>
                  <a:prstClr val="black"/>
                </a:solidFill>
                <a:ea typeface="+mj-ea"/>
                <a:cs typeface="+mj-cs"/>
              </a:rPr>
              <a:t>Νικόλαος Χ. </a:t>
            </a:r>
            <a:r>
              <a:rPr lang="el-GR" sz="2800" dirty="0" err="1" smtClean="0">
                <a:solidFill>
                  <a:prstClr val="black"/>
                </a:solidFill>
                <a:ea typeface="+mj-ea"/>
                <a:cs typeface="+mj-cs"/>
              </a:rPr>
              <a:t>Πετρέλλης</a:t>
            </a:r>
            <a:endParaRPr lang="el-GR" sz="2800" dirty="0" smtClean="0">
              <a:solidFill>
                <a:prstClr val="black"/>
              </a:solidFill>
              <a:ea typeface="+mj-ea"/>
              <a:cs typeface="+mj-cs"/>
            </a:endParaRPr>
          </a:p>
          <a:p>
            <a:pPr marL="0" indent="0" algn="ctr" fontAlgn="auto">
              <a:spcBef>
                <a:spcPts val="0"/>
              </a:spcBef>
              <a:buFont typeface="Arial" pitchFamily="34" charset="0"/>
              <a:buNone/>
              <a:defRPr/>
            </a:pPr>
            <a:r>
              <a:rPr lang="el-GR" sz="2800" dirty="0" smtClean="0">
                <a:solidFill>
                  <a:prstClr val="black"/>
                </a:solidFill>
                <a:ea typeface="+mj-ea"/>
                <a:cs typeface="+mj-cs"/>
              </a:rPr>
              <a:t>Σχολή Τεχνολογικών Εφαρμογών</a:t>
            </a:r>
          </a:p>
          <a:p>
            <a:pPr marL="0" indent="0" algn="ctr">
              <a:spcBef>
                <a:spcPts val="0"/>
              </a:spcBef>
              <a:buNone/>
              <a:defRPr/>
            </a:pPr>
            <a:r>
              <a:rPr lang="el-GR" sz="2800" dirty="0">
                <a:solidFill>
                  <a:prstClr val="black"/>
                </a:solidFill>
              </a:rPr>
              <a:t>Τμήμα Μηχανικών </a:t>
            </a:r>
            <a:r>
              <a:rPr lang="el-GR" sz="2800" dirty="0" smtClean="0">
                <a:solidFill>
                  <a:prstClr val="black"/>
                </a:solidFill>
              </a:rPr>
              <a:t>Πληροφορικής </a:t>
            </a:r>
            <a:r>
              <a:rPr lang="el-GR" sz="2800" dirty="0">
                <a:solidFill>
                  <a:prstClr val="black"/>
                </a:solidFill>
              </a:rPr>
              <a:t>Τ.Ε. </a:t>
            </a:r>
          </a:p>
        </p:txBody>
      </p:sp>
      <p:pic>
        <p:nvPicPr>
          <p:cNvPr id="9" name="Εικόνα 2" descr=" Λογότυπο για άδειες χρήσης creative commons, b y, n c, s a ">
            <a:hlinkClick r:id="rId5" tooltip="Μετάβαση στην Άδεια Χρήσης"/>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08175" y="5971167"/>
            <a:ext cx="1583921" cy="554177"/>
          </a:xfrm>
          <a:prstGeom prst="rect">
            <a:avLst/>
          </a:prstGeom>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252250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b="1" dirty="0" smtClean="0"/>
              <a:t>Αλγόριθμοι αντικατάστασης σελίδας</a:t>
            </a:r>
            <a:endParaRPr lang="el-GR" b="1" dirty="0"/>
          </a:p>
        </p:txBody>
      </p:sp>
      <p:sp>
        <p:nvSpPr>
          <p:cNvPr id="3" name="Θέση περιεχομένου 1"/>
          <p:cNvSpPr>
            <a:spLocks noGrp="1"/>
          </p:cNvSpPr>
          <p:nvPr>
            <p:ph idx="1"/>
          </p:nvPr>
        </p:nvSpPr>
        <p:spPr/>
        <p:txBody>
          <a:bodyPr>
            <a:normAutofit/>
          </a:bodyPr>
          <a:lstStyle/>
          <a:p>
            <a:pPr marL="457200" lvl="1" indent="-457200">
              <a:spcBef>
                <a:spcPts val="0"/>
              </a:spcBef>
              <a:buClr>
                <a:srgbClr val="0033CC"/>
              </a:buClr>
              <a:buFont typeface="Calibri" panose="020F0502020204030204" pitchFamily="34" charset="0"/>
              <a:buChar char="●"/>
            </a:pPr>
            <a:endParaRPr lang="el-GR" altLang="el-GR" sz="2000" dirty="0" smtClean="0"/>
          </a:p>
          <a:p>
            <a:pPr marL="457200" lvl="1" indent="-457200">
              <a:spcBef>
                <a:spcPts val="0"/>
              </a:spcBef>
              <a:spcAft>
                <a:spcPts val="2400"/>
              </a:spcAft>
              <a:buClr>
                <a:srgbClr val="0033CC"/>
              </a:buClr>
              <a:buFont typeface="Calibri" panose="020F0502020204030204" pitchFamily="34" charset="0"/>
              <a:buChar char="●"/>
            </a:pPr>
            <a:r>
              <a:rPr lang="el-GR" altLang="el-GR" sz="2000" dirty="0" smtClean="0"/>
              <a:t>FIFO (</a:t>
            </a:r>
            <a:r>
              <a:rPr lang="en-US" altLang="el-GR" sz="2000" dirty="0" smtClean="0"/>
              <a:t>First</a:t>
            </a:r>
            <a:r>
              <a:rPr lang="el-GR" altLang="el-GR" sz="2000" dirty="0" smtClean="0"/>
              <a:t>_</a:t>
            </a:r>
            <a:r>
              <a:rPr lang="en-US" altLang="el-GR" sz="2000" dirty="0" smtClean="0"/>
              <a:t>In</a:t>
            </a:r>
            <a:r>
              <a:rPr lang="el-GR" altLang="el-GR" sz="2000" dirty="0" smtClean="0"/>
              <a:t> </a:t>
            </a:r>
            <a:r>
              <a:rPr lang="en-US" altLang="el-GR" sz="2000" dirty="0" smtClean="0"/>
              <a:t>–</a:t>
            </a:r>
            <a:r>
              <a:rPr lang="el-GR" altLang="el-GR" sz="2000" dirty="0" smtClean="0"/>
              <a:t> </a:t>
            </a:r>
            <a:r>
              <a:rPr lang="en-US" altLang="el-GR" sz="2000" dirty="0" smtClean="0"/>
              <a:t>First</a:t>
            </a:r>
            <a:r>
              <a:rPr lang="el-GR" altLang="el-GR" sz="2000" dirty="0" smtClean="0"/>
              <a:t> </a:t>
            </a:r>
            <a:r>
              <a:rPr lang="en-US" altLang="el-GR" sz="2000" dirty="0" smtClean="0"/>
              <a:t>_Out</a:t>
            </a:r>
            <a:r>
              <a:rPr lang="el-GR" altLang="el-GR" sz="2000" dirty="0" smtClean="0"/>
              <a:t>): η επιλογή της σελίδας προς αντικατάσταση, γίνεται με βάση την ηλικία της σελίδας. Επιλέγεται αυτή που έχει παραμείνει στη μνήμη το μεγαλύτερο χρονικό διάστημα (δε χρησιμοποιείται πληροφορία για την συχνότητα χρήσης των σελίδων, ούτε για το πόσο πρόσφατα έχουν χρησιμοποιηθεί).</a:t>
            </a:r>
          </a:p>
          <a:p>
            <a:pPr marL="457200" lvl="1" indent="-457200">
              <a:spcBef>
                <a:spcPts val="0"/>
              </a:spcBef>
              <a:buClr>
                <a:srgbClr val="0033CC"/>
              </a:buClr>
              <a:buFont typeface="Calibri" panose="020F0502020204030204" pitchFamily="34" charset="0"/>
              <a:buChar char="●"/>
            </a:pPr>
            <a:r>
              <a:rPr lang="el-GR" altLang="el-GR" sz="2000" dirty="0" smtClean="0"/>
              <a:t> Αλγόριθμος LRU (</a:t>
            </a:r>
            <a:r>
              <a:rPr lang="el-GR" altLang="el-GR" sz="2000" dirty="0" err="1" smtClean="0"/>
              <a:t>Le</a:t>
            </a:r>
            <a:r>
              <a:rPr lang="en-US" altLang="el-GR" sz="2000" dirty="0" err="1" smtClean="0"/>
              <a:t>ast</a:t>
            </a:r>
            <a:r>
              <a:rPr lang="en-US" altLang="el-GR" sz="2000" dirty="0" smtClean="0"/>
              <a:t> Recently Used</a:t>
            </a:r>
            <a:r>
              <a:rPr lang="el-GR" altLang="el-GR" sz="2000" dirty="0" smtClean="0"/>
              <a:t>): επιλέγεται η σελίδα που χρησιμοποιήθηκε λιγότερο πρόσφατα (δεν είναι απαραίτητα αυτή που χρησιμοποιήθηκε συνολικά λιγότερο!). Χρησιμοποιείται ένα ρολόι, και κάθε φορά που γίνεται μία αναφορά σελίδας, τα περιεχόμενα του ρολογιού αντιγράφονται στο αντίστοιχο πεδίο του πίνακα σελίδων. Έτσι, γίνεται η επιλογή της σελίδας με τη μικρότερη </a:t>
            </a:r>
            <a:r>
              <a:rPr lang="el-GR" altLang="el-GR" sz="2000" dirty="0" err="1" smtClean="0"/>
              <a:t>χρονοσφραγίδα</a:t>
            </a:r>
            <a:r>
              <a:rPr lang="el-GR" altLang="el-GR" sz="2000" dirty="0" smtClean="0"/>
              <a:t>, άρα εκείνη που χρησιμοποιήθηκε παλιότερα.</a:t>
            </a: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Σελιδοποίηση - Κατάτμηση </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D923322-0983-4C85-88DC-7099F0DE779C}" type="slidenum">
              <a:rPr lang="el-GR" sz="1400" smtClean="0">
                <a:solidFill>
                  <a:schemeClr val="tx1"/>
                </a:solidFill>
              </a:rPr>
              <a:t>10</a:t>
            </a:fld>
            <a:endParaRPr lang="el-GR" sz="1400">
              <a:solidFill>
                <a:schemeClr val="tx1"/>
              </a:solidFill>
            </a:endParaRPr>
          </a:p>
        </p:txBody>
      </p:sp>
    </p:spTree>
    <p:extLst>
      <p:ext uri="{BB962C8B-B14F-4D97-AF65-F5344CB8AC3E}">
        <p14:creationId xmlns:p14="http://schemas.microsoft.com/office/powerpoint/2010/main" val="262539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smtClean="0"/>
              <a:t>Παράδειγμα</a:t>
            </a:r>
            <a:endParaRPr lang="el-GR" b="1" dirty="0"/>
          </a:p>
        </p:txBody>
      </p:sp>
      <p:sp>
        <p:nvSpPr>
          <p:cNvPr id="3" name="Θέση περιεχομένου 1"/>
          <p:cNvSpPr>
            <a:spLocks noGrp="1"/>
          </p:cNvSpPr>
          <p:nvPr>
            <p:ph idx="1"/>
          </p:nvPr>
        </p:nvSpPr>
        <p:spPr/>
        <p:txBody>
          <a:bodyPr/>
          <a:lstStyle/>
          <a:p>
            <a:pPr marL="457200" indent="-457200">
              <a:spcBef>
                <a:spcPts val="0"/>
              </a:spcBef>
              <a:spcAft>
                <a:spcPts val="1200"/>
              </a:spcAft>
              <a:buClr>
                <a:srgbClr val="0033CC"/>
              </a:buClr>
              <a:buFont typeface="Calibri" panose="020F0502020204030204" pitchFamily="34" charset="0"/>
              <a:buChar char="●"/>
            </a:pPr>
            <a:r>
              <a:rPr lang="el-GR" altLang="el-GR" dirty="0"/>
              <a:t>Έ</a:t>
            </a:r>
            <a:r>
              <a:rPr lang="el-GR" altLang="el-GR" dirty="0" smtClean="0"/>
              <a:t>να σύστημα που διαθέτει 4 πλαίσια σελίδων φυσικής μνήμης (τα οποία εξαρχής είναι ελεύθερα). Πόσα λάθη σελίδας (</a:t>
            </a:r>
            <a:r>
              <a:rPr lang="en-US" altLang="el-GR" dirty="0" smtClean="0"/>
              <a:t>page faults</a:t>
            </a:r>
            <a:r>
              <a:rPr lang="el-GR" altLang="el-GR" dirty="0" smtClean="0"/>
              <a:t>) θα προκύψουν με την σειρά αναφορών στις σελίδες 0, 1, 7, 2, 3, 2, 7, 1, 0, 3, για τους αλγόριθμους αντικατάστασης σελίδων;</a:t>
            </a:r>
          </a:p>
          <a:p>
            <a:pPr marL="1143000" indent="-457200">
              <a:spcBef>
                <a:spcPts val="0"/>
              </a:spcBef>
              <a:buClr>
                <a:srgbClr val="FF6600"/>
              </a:buClr>
              <a:buFont typeface="+mj-lt"/>
              <a:buAutoNum type="alphaLcParenR"/>
            </a:pPr>
            <a:r>
              <a:rPr lang="el-GR" altLang="el-GR" sz="2800" dirty="0" smtClean="0"/>
              <a:t>FIFO.</a:t>
            </a:r>
          </a:p>
          <a:p>
            <a:pPr marL="1143000" indent="-457200">
              <a:spcBef>
                <a:spcPts val="0"/>
              </a:spcBef>
              <a:buClr>
                <a:srgbClr val="FF6600"/>
              </a:buClr>
              <a:buFont typeface="+mj-lt"/>
              <a:buAutoNum type="alphaLcParenR"/>
            </a:pPr>
            <a:r>
              <a:rPr lang="el-GR" altLang="el-GR" sz="2800" dirty="0" smtClean="0"/>
              <a:t>LRU.</a:t>
            </a: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Σελιδοποίηση - Κατάτμηση </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D923322-0983-4C85-88DC-7099F0DE779C}" type="slidenum">
              <a:rPr lang="el-GR" sz="1400" smtClean="0">
                <a:solidFill>
                  <a:schemeClr val="tx1"/>
                </a:solidFill>
              </a:rPr>
              <a:t>11</a:t>
            </a:fld>
            <a:endParaRPr lang="el-GR" sz="1400" dirty="0">
              <a:solidFill>
                <a:schemeClr val="tx1"/>
              </a:solidFill>
            </a:endParaRPr>
          </a:p>
        </p:txBody>
      </p:sp>
    </p:spTree>
    <p:extLst>
      <p:ext uri="{BB962C8B-B14F-4D97-AF65-F5344CB8AC3E}">
        <p14:creationId xmlns:p14="http://schemas.microsoft.com/office/powerpoint/2010/main" val="2594004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smtClean="0"/>
              <a:t>Παράδειγμα χρήση </a:t>
            </a:r>
            <a:r>
              <a:rPr lang="en-US" altLang="el-GR" b="1" dirty="0" smtClean="0"/>
              <a:t>FIFO</a:t>
            </a:r>
            <a:endParaRPr lang="el-GR" b="1" dirty="0"/>
          </a:p>
        </p:txBody>
      </p:sp>
      <p:graphicFrame>
        <p:nvGraphicFramePr>
          <p:cNvPr id="6" name="Θέση περιεχομένου 1" descr="Πίνακας με την αντικατάσταση σελίδων με τη μέθοδο fifo."/>
          <p:cNvGraphicFramePr>
            <a:graphicFrameLocks noGrp="1"/>
          </p:cNvGraphicFramePr>
          <p:nvPr>
            <p:ph idx="1"/>
            <p:custDataLst>
              <p:tags r:id="rId1"/>
            </p:custDataLst>
            <p:extLst>
              <p:ext uri="{D42A27DB-BD31-4B8C-83A1-F6EECF244321}">
                <p14:modId xmlns:p14="http://schemas.microsoft.com/office/powerpoint/2010/main" val="2969715998"/>
              </p:ext>
            </p:extLst>
          </p:nvPr>
        </p:nvGraphicFramePr>
        <p:xfrm>
          <a:off x="457200" y="1610360"/>
          <a:ext cx="8229600" cy="4561840"/>
        </p:xfrm>
        <a:graphic>
          <a:graphicData uri="http://schemas.openxmlformats.org/drawingml/2006/table">
            <a:tbl>
              <a:tblPr firstRow="1" bandRow="1">
                <a:effectLst>
                  <a:outerShdw blurRad="127000" dist="88900" dir="5400000" algn="t" rotWithShape="0">
                    <a:prstClr val="black">
                      <a:alpha val="40000"/>
                    </a:prstClr>
                  </a:outerShdw>
                </a:effectLst>
                <a:tableStyleId>{2D5ABB26-0587-4C30-8999-92F81FD0307C}</a:tableStyleId>
              </a:tblPr>
              <a:tblGrid>
                <a:gridCol w="609600"/>
                <a:gridCol w="685800"/>
                <a:gridCol w="685800"/>
                <a:gridCol w="609600"/>
                <a:gridCol w="4191000"/>
                <a:gridCol w="1447800"/>
              </a:tblGrid>
              <a:tr h="609600">
                <a:tc gridSpan="4">
                  <a:txBody>
                    <a:bodyPr/>
                    <a:lstStyle/>
                    <a:p>
                      <a:pPr algn="l"/>
                      <a:r>
                        <a:rPr lang="el-GR" sz="1600" b="1" i="0" dirty="0" smtClean="0"/>
                        <a:t>Πλαίσια σελίδων στη μνήμη</a:t>
                      </a:r>
                      <a:endParaRPr lang="el-GR" sz="1600" b="1" i="0" dirty="0"/>
                    </a:p>
                  </a:txBody>
                  <a:tcPr>
                    <a:solidFill>
                      <a:schemeClr val="bg1"/>
                    </a:solidFill>
                  </a:tcPr>
                </a:tc>
                <a:tc hMerge="1">
                  <a:txBody>
                    <a:bodyPr/>
                    <a:lstStyle/>
                    <a:p>
                      <a:endParaRPr lang="el-GR"/>
                    </a:p>
                  </a:txBody>
                  <a:tcPr/>
                </a:tc>
                <a:tc hMerge="1">
                  <a:txBody>
                    <a:bodyPr/>
                    <a:lstStyle/>
                    <a:p>
                      <a:endParaRPr lang="el-GR" dirty="0"/>
                    </a:p>
                  </a:txBody>
                  <a:tcPr/>
                </a:tc>
                <a:tc hMerge="1">
                  <a:txBody>
                    <a:bodyPr/>
                    <a:lstStyle/>
                    <a:p>
                      <a:endParaRPr lang="el-GR" dirty="0"/>
                    </a:p>
                  </a:txBody>
                  <a:tcPr/>
                </a:tc>
                <a:tc>
                  <a:txBody>
                    <a:bodyPr/>
                    <a:lstStyle/>
                    <a:p>
                      <a:pPr algn="l"/>
                      <a:r>
                        <a:rPr lang="el-GR" sz="1600" b="1" i="0" dirty="0" smtClean="0"/>
                        <a:t>Σελίδα που ζητείται στη συνέχεια</a:t>
                      </a:r>
                      <a:endParaRPr lang="el-GR" sz="1600" b="1" i="0" dirty="0"/>
                    </a:p>
                  </a:txBody>
                  <a:tcPr>
                    <a:solidFill>
                      <a:schemeClr val="bg1"/>
                    </a:solidFill>
                  </a:tcPr>
                </a:tc>
                <a:tc>
                  <a:txBody>
                    <a:bodyPr/>
                    <a:lstStyle/>
                    <a:p>
                      <a:pPr algn="l"/>
                      <a:r>
                        <a:rPr lang="el-GR" sz="1600" b="1" i="0" dirty="0" smtClean="0"/>
                        <a:t>Λάθος σελίδας</a:t>
                      </a:r>
                      <a:endParaRPr lang="el-GR" sz="1600" b="1" i="0" dirty="0"/>
                    </a:p>
                  </a:txBody>
                  <a:tcPr>
                    <a:solidFill>
                      <a:schemeClr val="bg1"/>
                    </a:solidFill>
                  </a:tcPr>
                </a:tc>
              </a:tr>
              <a:tr h="228600">
                <a:tc>
                  <a:txBody>
                    <a:bodyPr/>
                    <a:lstStyle/>
                    <a:p>
                      <a:r>
                        <a:rPr lang="el-GR" sz="1600" dirty="0" smtClean="0"/>
                        <a:t>0</a:t>
                      </a:r>
                      <a:endParaRPr lang="el-GR" sz="1600" dirty="0"/>
                    </a:p>
                  </a:txBody>
                  <a:tcPr>
                    <a:solidFill>
                      <a:schemeClr val="bg1"/>
                    </a:solidFill>
                  </a:tcPr>
                </a:tc>
                <a:tc>
                  <a:txBody>
                    <a:bodyPr/>
                    <a:lstStyle/>
                    <a:p>
                      <a:r>
                        <a:rPr lang="el-GR" sz="1600" dirty="0" smtClean="0"/>
                        <a:t>1</a:t>
                      </a:r>
                      <a:endParaRPr lang="el-GR" sz="1600" dirty="0"/>
                    </a:p>
                  </a:txBody>
                  <a:tcPr>
                    <a:solidFill>
                      <a:schemeClr val="bg1"/>
                    </a:solidFill>
                  </a:tcPr>
                </a:tc>
                <a:tc>
                  <a:txBody>
                    <a:bodyPr/>
                    <a:lstStyle/>
                    <a:p>
                      <a:r>
                        <a:rPr lang="el-GR" sz="1600" dirty="0" smtClean="0"/>
                        <a:t>7</a:t>
                      </a:r>
                      <a:endParaRPr lang="el-GR" sz="1600" dirty="0"/>
                    </a:p>
                  </a:txBody>
                  <a:tcPr>
                    <a:solidFill>
                      <a:schemeClr val="bg1"/>
                    </a:solidFill>
                  </a:tcPr>
                </a:tc>
                <a:tc>
                  <a:txBody>
                    <a:bodyPr/>
                    <a:lstStyle/>
                    <a:p>
                      <a:r>
                        <a:rPr lang="el-GR" sz="1600" dirty="0" smtClean="0"/>
                        <a:t>2</a:t>
                      </a:r>
                      <a:endParaRPr lang="el-GR" sz="1600" dirty="0"/>
                    </a:p>
                  </a:txBody>
                  <a:tcPr>
                    <a:solidFill>
                      <a:schemeClr val="bg1"/>
                    </a:solidFill>
                  </a:tcPr>
                </a:tc>
                <a:tc>
                  <a:txBody>
                    <a:bodyPr/>
                    <a:lstStyle/>
                    <a:p>
                      <a:r>
                        <a:rPr lang="el-GR" sz="1600" dirty="0" smtClean="0"/>
                        <a:t>3</a:t>
                      </a:r>
                      <a:endParaRPr lang="el-GR" sz="1600" dirty="0"/>
                    </a:p>
                  </a:txBody>
                  <a:tcPr>
                    <a:solidFill>
                      <a:schemeClr val="bg1"/>
                    </a:solidFill>
                  </a:tcPr>
                </a:tc>
                <a:tc>
                  <a:txBody>
                    <a:bodyPr/>
                    <a:lstStyle/>
                    <a:p>
                      <a:r>
                        <a:rPr lang="el-GR" sz="1600" dirty="0" smtClean="0"/>
                        <a:t>Ναι</a:t>
                      </a:r>
                      <a:endParaRPr lang="el-GR" sz="1600" dirty="0"/>
                    </a:p>
                  </a:txBody>
                  <a:tcPr>
                    <a:solidFill>
                      <a:schemeClr val="bg1"/>
                    </a:solidFill>
                  </a:tcPr>
                </a:tc>
              </a:tr>
              <a:tr h="695960">
                <a:tc>
                  <a:txBody>
                    <a:bodyPr/>
                    <a:lstStyle/>
                    <a:p>
                      <a:r>
                        <a:rPr lang="el-GR" sz="1600" dirty="0" smtClean="0"/>
                        <a:t>0</a:t>
                      </a:r>
                      <a:endParaRPr lang="el-GR" sz="1600" dirty="0"/>
                    </a:p>
                  </a:txBody>
                  <a:tcPr>
                    <a:solidFill>
                      <a:schemeClr val="bg1"/>
                    </a:solidFill>
                  </a:tcPr>
                </a:tc>
                <a:tc>
                  <a:txBody>
                    <a:bodyPr/>
                    <a:lstStyle/>
                    <a:p>
                      <a:r>
                        <a:rPr lang="el-GR" sz="1600" dirty="0" smtClean="0"/>
                        <a:t>1</a:t>
                      </a:r>
                      <a:endParaRPr lang="el-GR" sz="1600" dirty="0"/>
                    </a:p>
                  </a:txBody>
                  <a:tcPr>
                    <a:solidFill>
                      <a:schemeClr val="bg1"/>
                    </a:solidFill>
                  </a:tcPr>
                </a:tc>
                <a:tc>
                  <a:txBody>
                    <a:bodyPr/>
                    <a:lstStyle/>
                    <a:p>
                      <a:r>
                        <a:rPr lang="el-GR" sz="1600" dirty="0" smtClean="0"/>
                        <a:t>7</a:t>
                      </a:r>
                      <a:endParaRPr lang="el-GR" sz="1600" dirty="0"/>
                    </a:p>
                  </a:txBody>
                  <a:tcPr>
                    <a:solidFill>
                      <a:schemeClr val="bg1"/>
                    </a:solidFill>
                  </a:tcPr>
                </a:tc>
                <a:tc>
                  <a:txBody>
                    <a:bodyPr/>
                    <a:lstStyle/>
                    <a:p>
                      <a:r>
                        <a:rPr lang="el-GR" sz="1600" dirty="0" smtClean="0"/>
                        <a:t>2</a:t>
                      </a:r>
                      <a:endParaRPr lang="el-GR" sz="1600" dirty="0"/>
                    </a:p>
                  </a:txBody>
                  <a:tcPr>
                    <a:solidFill>
                      <a:schemeClr val="bg1"/>
                    </a:solidFill>
                  </a:tcPr>
                </a:tc>
                <a:tc>
                  <a:txBody>
                    <a:bodyPr/>
                    <a:lstStyle/>
                    <a:p>
                      <a:r>
                        <a:rPr lang="el-GR" sz="1600" dirty="0" smtClean="0"/>
                        <a:t>Αντικατάσταση της παλαιότερης</a:t>
                      </a:r>
                      <a:endParaRPr lang="el-GR" sz="1600" dirty="0"/>
                    </a:p>
                  </a:txBody>
                  <a:tcPr>
                    <a:solidFill>
                      <a:schemeClr val="bg1"/>
                    </a:solidFill>
                  </a:tcPr>
                </a:tc>
                <a:tc>
                  <a:txBody>
                    <a:bodyPr/>
                    <a:lstStyle/>
                    <a:p>
                      <a:endParaRPr lang="el-GR" sz="1600" dirty="0"/>
                    </a:p>
                  </a:txBody>
                  <a:tcPr>
                    <a:solidFill>
                      <a:schemeClr val="bg1"/>
                    </a:solidFill>
                  </a:tcPr>
                </a:tc>
              </a:tr>
              <a:tr h="264160">
                <a:tc>
                  <a:txBody>
                    <a:bodyPr/>
                    <a:lstStyle/>
                    <a:p>
                      <a:r>
                        <a:rPr lang="el-GR" sz="1600" dirty="0" smtClean="0"/>
                        <a:t>3</a:t>
                      </a:r>
                      <a:endParaRPr lang="el-GR" sz="1600" dirty="0"/>
                    </a:p>
                  </a:txBody>
                  <a:tcPr>
                    <a:solidFill>
                      <a:schemeClr val="bg1"/>
                    </a:solidFill>
                  </a:tcPr>
                </a:tc>
                <a:tc>
                  <a:txBody>
                    <a:bodyPr/>
                    <a:lstStyle/>
                    <a:p>
                      <a:r>
                        <a:rPr lang="el-GR" sz="1600" dirty="0" smtClean="0"/>
                        <a:t>1</a:t>
                      </a:r>
                      <a:endParaRPr lang="el-GR" sz="1600" dirty="0"/>
                    </a:p>
                  </a:txBody>
                  <a:tcPr>
                    <a:solidFill>
                      <a:schemeClr val="bg1"/>
                    </a:solidFill>
                  </a:tcPr>
                </a:tc>
                <a:tc>
                  <a:txBody>
                    <a:bodyPr/>
                    <a:lstStyle/>
                    <a:p>
                      <a:r>
                        <a:rPr lang="el-GR" sz="1600" dirty="0" smtClean="0"/>
                        <a:t>7</a:t>
                      </a:r>
                      <a:endParaRPr lang="el-GR" sz="1600" dirty="0"/>
                    </a:p>
                  </a:txBody>
                  <a:tcPr>
                    <a:solidFill>
                      <a:schemeClr val="bg1"/>
                    </a:solidFill>
                  </a:tcPr>
                </a:tc>
                <a:tc>
                  <a:txBody>
                    <a:bodyPr/>
                    <a:lstStyle/>
                    <a:p>
                      <a:r>
                        <a:rPr lang="el-GR" sz="1600" dirty="0" smtClean="0"/>
                        <a:t>2</a:t>
                      </a:r>
                      <a:endParaRPr lang="el-GR" sz="1600" dirty="0"/>
                    </a:p>
                  </a:txBody>
                  <a:tcPr>
                    <a:solidFill>
                      <a:schemeClr val="bg1"/>
                    </a:solidFill>
                  </a:tcPr>
                </a:tc>
                <a:tc>
                  <a:txBody>
                    <a:bodyPr/>
                    <a:lstStyle/>
                    <a:p>
                      <a:r>
                        <a:rPr lang="el-GR" sz="1600" dirty="0" smtClean="0"/>
                        <a:t>2</a:t>
                      </a:r>
                      <a:endParaRPr lang="el-GR" sz="1600" dirty="0"/>
                    </a:p>
                  </a:txBody>
                  <a:tcPr>
                    <a:solidFill>
                      <a:schemeClr val="bg1"/>
                    </a:solidFill>
                  </a:tcPr>
                </a:tc>
                <a:tc>
                  <a:txBody>
                    <a:bodyPr/>
                    <a:lstStyle/>
                    <a:p>
                      <a:r>
                        <a:rPr lang="el-GR" sz="1600" dirty="0" smtClean="0"/>
                        <a:t>-</a:t>
                      </a:r>
                      <a:endParaRPr lang="el-GR" sz="1600" dirty="0"/>
                    </a:p>
                  </a:txBody>
                  <a:tcPr>
                    <a:solidFill>
                      <a:schemeClr val="bg1"/>
                    </a:solidFill>
                  </a:tcPr>
                </a:tc>
              </a:tr>
              <a:tr h="233680">
                <a:tc>
                  <a:txBody>
                    <a:bodyPr/>
                    <a:lstStyle/>
                    <a:p>
                      <a:r>
                        <a:rPr lang="el-GR" sz="1600" dirty="0" smtClean="0"/>
                        <a:t>3</a:t>
                      </a:r>
                      <a:endParaRPr lang="el-GR" sz="1600" dirty="0"/>
                    </a:p>
                  </a:txBody>
                  <a:tcPr>
                    <a:solidFill>
                      <a:schemeClr val="bg1"/>
                    </a:solidFill>
                  </a:tcPr>
                </a:tc>
                <a:tc>
                  <a:txBody>
                    <a:bodyPr/>
                    <a:lstStyle/>
                    <a:p>
                      <a:r>
                        <a:rPr lang="el-GR" sz="1600" dirty="0" smtClean="0"/>
                        <a:t>1</a:t>
                      </a:r>
                      <a:endParaRPr lang="el-GR" sz="1600" dirty="0"/>
                    </a:p>
                  </a:txBody>
                  <a:tcPr>
                    <a:solidFill>
                      <a:schemeClr val="bg1"/>
                    </a:solidFill>
                  </a:tcPr>
                </a:tc>
                <a:tc>
                  <a:txBody>
                    <a:bodyPr/>
                    <a:lstStyle/>
                    <a:p>
                      <a:r>
                        <a:rPr lang="el-GR" sz="1600" dirty="0" smtClean="0"/>
                        <a:t>7</a:t>
                      </a:r>
                      <a:endParaRPr lang="el-GR" sz="1600" dirty="0"/>
                    </a:p>
                  </a:txBody>
                  <a:tcPr>
                    <a:solidFill>
                      <a:schemeClr val="bg1"/>
                    </a:solidFill>
                  </a:tcPr>
                </a:tc>
                <a:tc>
                  <a:txBody>
                    <a:bodyPr/>
                    <a:lstStyle/>
                    <a:p>
                      <a:r>
                        <a:rPr lang="el-GR" sz="1600" dirty="0" smtClean="0"/>
                        <a:t>2</a:t>
                      </a:r>
                      <a:endParaRPr lang="el-GR" sz="1600" dirty="0"/>
                    </a:p>
                  </a:txBody>
                  <a:tcPr>
                    <a:solidFill>
                      <a:schemeClr val="bg1"/>
                    </a:solidFill>
                  </a:tcPr>
                </a:tc>
                <a:tc>
                  <a:txBody>
                    <a:bodyPr/>
                    <a:lstStyle/>
                    <a:p>
                      <a:r>
                        <a:rPr lang="el-GR" sz="1600" dirty="0" smtClean="0"/>
                        <a:t>7</a:t>
                      </a:r>
                      <a:endParaRPr lang="el-GR" sz="1600" dirty="0"/>
                    </a:p>
                  </a:txBody>
                  <a:tcPr>
                    <a:solidFill>
                      <a:schemeClr val="bg1"/>
                    </a:solidFill>
                  </a:tcPr>
                </a:tc>
                <a:tc>
                  <a:txBody>
                    <a:bodyPr/>
                    <a:lstStyle/>
                    <a:p>
                      <a:r>
                        <a:rPr lang="el-GR" sz="1600" dirty="0" smtClean="0"/>
                        <a:t>-</a:t>
                      </a:r>
                      <a:endParaRPr lang="el-GR" sz="1600" dirty="0"/>
                    </a:p>
                  </a:txBody>
                  <a:tcPr>
                    <a:solidFill>
                      <a:schemeClr val="bg1"/>
                    </a:solidFill>
                  </a:tcPr>
                </a:tc>
              </a:tr>
              <a:tr h="203200">
                <a:tc>
                  <a:txBody>
                    <a:bodyPr/>
                    <a:lstStyle/>
                    <a:p>
                      <a:r>
                        <a:rPr lang="el-GR" sz="1600" dirty="0" smtClean="0"/>
                        <a:t>3</a:t>
                      </a:r>
                      <a:endParaRPr lang="el-GR" sz="1600" dirty="0"/>
                    </a:p>
                  </a:txBody>
                  <a:tcPr>
                    <a:solidFill>
                      <a:schemeClr val="bg1"/>
                    </a:solidFill>
                  </a:tcPr>
                </a:tc>
                <a:tc>
                  <a:txBody>
                    <a:bodyPr/>
                    <a:lstStyle/>
                    <a:p>
                      <a:r>
                        <a:rPr lang="el-GR" sz="1600" dirty="0" smtClean="0"/>
                        <a:t>1</a:t>
                      </a:r>
                      <a:endParaRPr lang="el-GR" sz="1600" dirty="0"/>
                    </a:p>
                  </a:txBody>
                  <a:tcPr>
                    <a:solidFill>
                      <a:schemeClr val="bg1"/>
                    </a:solidFill>
                  </a:tcPr>
                </a:tc>
                <a:tc>
                  <a:txBody>
                    <a:bodyPr/>
                    <a:lstStyle/>
                    <a:p>
                      <a:r>
                        <a:rPr lang="el-GR" sz="1600" dirty="0" smtClean="0"/>
                        <a:t>7</a:t>
                      </a:r>
                      <a:endParaRPr lang="el-GR" sz="1600" dirty="0"/>
                    </a:p>
                  </a:txBody>
                  <a:tcPr>
                    <a:solidFill>
                      <a:schemeClr val="bg1"/>
                    </a:solidFill>
                  </a:tcPr>
                </a:tc>
                <a:tc>
                  <a:txBody>
                    <a:bodyPr/>
                    <a:lstStyle/>
                    <a:p>
                      <a:r>
                        <a:rPr lang="el-GR" sz="1600" dirty="0" smtClean="0"/>
                        <a:t>2</a:t>
                      </a:r>
                      <a:endParaRPr lang="el-GR" sz="1600" dirty="0"/>
                    </a:p>
                  </a:txBody>
                  <a:tcPr>
                    <a:solidFill>
                      <a:schemeClr val="bg1"/>
                    </a:solidFill>
                  </a:tcPr>
                </a:tc>
                <a:tc>
                  <a:txBody>
                    <a:bodyPr/>
                    <a:lstStyle/>
                    <a:p>
                      <a:r>
                        <a:rPr lang="el-GR" sz="1600" dirty="0" smtClean="0"/>
                        <a:t>1</a:t>
                      </a:r>
                      <a:endParaRPr lang="el-GR" sz="1600" dirty="0"/>
                    </a:p>
                  </a:txBody>
                  <a:tcPr>
                    <a:solidFill>
                      <a:schemeClr val="bg1"/>
                    </a:solidFill>
                  </a:tcPr>
                </a:tc>
                <a:tc>
                  <a:txBody>
                    <a:bodyPr/>
                    <a:lstStyle/>
                    <a:p>
                      <a:r>
                        <a:rPr lang="el-GR" sz="1600" dirty="0" smtClean="0"/>
                        <a:t>-</a:t>
                      </a:r>
                      <a:endParaRPr lang="el-GR" sz="1600" dirty="0"/>
                    </a:p>
                  </a:txBody>
                  <a:tcPr>
                    <a:solidFill>
                      <a:schemeClr val="bg1"/>
                    </a:solidFill>
                  </a:tcPr>
                </a:tc>
              </a:tr>
              <a:tr h="172720">
                <a:tc>
                  <a:txBody>
                    <a:bodyPr/>
                    <a:lstStyle/>
                    <a:p>
                      <a:r>
                        <a:rPr lang="el-GR" sz="1600" dirty="0" smtClean="0"/>
                        <a:t>3</a:t>
                      </a:r>
                      <a:endParaRPr lang="el-GR" sz="1600" dirty="0"/>
                    </a:p>
                  </a:txBody>
                  <a:tcPr>
                    <a:solidFill>
                      <a:schemeClr val="bg1"/>
                    </a:solidFill>
                  </a:tcPr>
                </a:tc>
                <a:tc>
                  <a:txBody>
                    <a:bodyPr/>
                    <a:lstStyle/>
                    <a:p>
                      <a:r>
                        <a:rPr lang="el-GR" sz="1600" dirty="0" smtClean="0"/>
                        <a:t>1</a:t>
                      </a:r>
                      <a:endParaRPr lang="el-GR" sz="1600" dirty="0"/>
                    </a:p>
                  </a:txBody>
                  <a:tcPr>
                    <a:solidFill>
                      <a:schemeClr val="bg1"/>
                    </a:solidFill>
                  </a:tcPr>
                </a:tc>
                <a:tc>
                  <a:txBody>
                    <a:bodyPr/>
                    <a:lstStyle/>
                    <a:p>
                      <a:r>
                        <a:rPr lang="el-GR" sz="1600" dirty="0" smtClean="0"/>
                        <a:t>7</a:t>
                      </a:r>
                      <a:endParaRPr lang="el-GR" sz="1600" dirty="0"/>
                    </a:p>
                  </a:txBody>
                  <a:tcPr>
                    <a:solidFill>
                      <a:schemeClr val="bg1"/>
                    </a:solidFill>
                  </a:tcPr>
                </a:tc>
                <a:tc>
                  <a:txBody>
                    <a:bodyPr/>
                    <a:lstStyle/>
                    <a:p>
                      <a:r>
                        <a:rPr lang="el-GR" sz="1600" dirty="0" smtClean="0"/>
                        <a:t>2</a:t>
                      </a:r>
                      <a:endParaRPr lang="el-GR" sz="1600" dirty="0"/>
                    </a:p>
                  </a:txBody>
                  <a:tcPr>
                    <a:solidFill>
                      <a:schemeClr val="bg1"/>
                    </a:solidFill>
                  </a:tcPr>
                </a:tc>
                <a:tc>
                  <a:txBody>
                    <a:bodyPr/>
                    <a:lstStyle/>
                    <a:p>
                      <a:r>
                        <a:rPr lang="el-GR" sz="1600" dirty="0" smtClean="0"/>
                        <a:t>0</a:t>
                      </a:r>
                      <a:endParaRPr lang="el-GR" sz="1600" dirty="0"/>
                    </a:p>
                  </a:txBody>
                  <a:tcPr>
                    <a:solidFill>
                      <a:schemeClr val="bg1"/>
                    </a:solidFill>
                  </a:tcPr>
                </a:tc>
                <a:tc>
                  <a:txBody>
                    <a:bodyPr/>
                    <a:lstStyle/>
                    <a:p>
                      <a:r>
                        <a:rPr lang="el-GR" sz="1600" dirty="0" smtClean="0"/>
                        <a:t>Ναι</a:t>
                      </a:r>
                      <a:endParaRPr lang="el-GR" sz="1600" dirty="0"/>
                    </a:p>
                  </a:txBody>
                  <a:tcPr>
                    <a:solidFill>
                      <a:schemeClr val="bg1"/>
                    </a:solidFill>
                  </a:tcPr>
                </a:tc>
              </a:tr>
              <a:tr h="726440">
                <a:tc>
                  <a:txBody>
                    <a:bodyPr/>
                    <a:lstStyle/>
                    <a:p>
                      <a:r>
                        <a:rPr lang="el-GR" sz="1600" dirty="0" smtClean="0"/>
                        <a:t>3</a:t>
                      </a:r>
                      <a:endParaRPr lang="el-GR" sz="1600" dirty="0"/>
                    </a:p>
                  </a:txBody>
                  <a:tcPr>
                    <a:solidFill>
                      <a:schemeClr val="bg1"/>
                    </a:solidFill>
                  </a:tcPr>
                </a:tc>
                <a:tc>
                  <a:txBody>
                    <a:bodyPr/>
                    <a:lstStyle/>
                    <a:p>
                      <a:r>
                        <a:rPr lang="el-GR" sz="1600" dirty="0" smtClean="0"/>
                        <a:t>1</a:t>
                      </a:r>
                      <a:endParaRPr lang="el-GR" sz="1600" dirty="0"/>
                    </a:p>
                  </a:txBody>
                  <a:tcPr>
                    <a:solidFill>
                      <a:schemeClr val="bg1"/>
                    </a:solidFill>
                  </a:tcPr>
                </a:tc>
                <a:tc>
                  <a:txBody>
                    <a:bodyPr/>
                    <a:lstStyle/>
                    <a:p>
                      <a:r>
                        <a:rPr lang="el-GR" sz="1600" dirty="0" smtClean="0"/>
                        <a:t>7</a:t>
                      </a:r>
                      <a:endParaRPr lang="el-GR" sz="1600" dirty="0"/>
                    </a:p>
                  </a:txBody>
                  <a:tcPr>
                    <a:solidFill>
                      <a:schemeClr val="bg1"/>
                    </a:solidFill>
                  </a:tcPr>
                </a:tc>
                <a:tc>
                  <a:txBody>
                    <a:bodyPr/>
                    <a:lstStyle/>
                    <a:p>
                      <a:r>
                        <a:rPr lang="el-GR" sz="1600" dirty="0" smtClean="0"/>
                        <a:t>2</a:t>
                      </a:r>
                      <a:endParaRPr lang="el-GR" sz="16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dirty="0" smtClean="0"/>
                        <a:t>Αντικατάσταση της παλαιότερης</a:t>
                      </a:r>
                    </a:p>
                  </a:txBody>
                  <a:tcPr>
                    <a:solidFill>
                      <a:schemeClr val="bg1"/>
                    </a:solidFill>
                  </a:tcPr>
                </a:tc>
                <a:tc>
                  <a:txBody>
                    <a:bodyPr/>
                    <a:lstStyle/>
                    <a:p>
                      <a:endParaRPr lang="el-GR" sz="1600" dirty="0"/>
                    </a:p>
                  </a:txBody>
                  <a:tcPr>
                    <a:solidFill>
                      <a:schemeClr val="bg1"/>
                    </a:solidFill>
                  </a:tcPr>
                </a:tc>
              </a:tr>
              <a:tr h="482600">
                <a:tc>
                  <a:txBody>
                    <a:bodyPr/>
                    <a:lstStyle/>
                    <a:p>
                      <a:r>
                        <a:rPr lang="el-GR" sz="1600" dirty="0" smtClean="0"/>
                        <a:t>3</a:t>
                      </a:r>
                      <a:endParaRPr lang="el-GR" sz="1600" dirty="0"/>
                    </a:p>
                  </a:txBody>
                  <a:tcPr>
                    <a:solidFill>
                      <a:schemeClr val="bg1"/>
                    </a:solidFill>
                  </a:tcPr>
                </a:tc>
                <a:tc>
                  <a:txBody>
                    <a:bodyPr/>
                    <a:lstStyle/>
                    <a:p>
                      <a:r>
                        <a:rPr lang="el-GR" sz="1600" dirty="0" smtClean="0"/>
                        <a:t>0</a:t>
                      </a:r>
                      <a:endParaRPr lang="el-GR" sz="1600" dirty="0"/>
                    </a:p>
                  </a:txBody>
                  <a:tcPr>
                    <a:solidFill>
                      <a:schemeClr val="bg1"/>
                    </a:solidFill>
                  </a:tcPr>
                </a:tc>
                <a:tc>
                  <a:txBody>
                    <a:bodyPr/>
                    <a:lstStyle/>
                    <a:p>
                      <a:r>
                        <a:rPr lang="el-GR" sz="1600" dirty="0" smtClean="0"/>
                        <a:t>7</a:t>
                      </a:r>
                      <a:endParaRPr lang="el-GR" sz="1600" dirty="0"/>
                    </a:p>
                  </a:txBody>
                  <a:tcPr>
                    <a:solidFill>
                      <a:schemeClr val="bg1"/>
                    </a:solidFill>
                  </a:tcPr>
                </a:tc>
                <a:tc>
                  <a:txBody>
                    <a:bodyPr/>
                    <a:lstStyle/>
                    <a:p>
                      <a:r>
                        <a:rPr lang="el-GR" sz="1600" dirty="0" smtClean="0"/>
                        <a:t>2</a:t>
                      </a:r>
                      <a:endParaRPr lang="el-GR" sz="1600" dirty="0"/>
                    </a:p>
                  </a:txBody>
                  <a:tcPr>
                    <a:solidFill>
                      <a:schemeClr val="bg1"/>
                    </a:solidFill>
                  </a:tcPr>
                </a:tc>
                <a:tc>
                  <a:txBody>
                    <a:bodyPr/>
                    <a:lstStyle/>
                    <a:p>
                      <a:r>
                        <a:rPr lang="el-GR" sz="1600" dirty="0" smtClean="0"/>
                        <a:t>3</a:t>
                      </a:r>
                      <a:endParaRPr lang="el-GR" sz="1600" dirty="0"/>
                    </a:p>
                  </a:txBody>
                  <a:tcPr>
                    <a:solidFill>
                      <a:schemeClr val="bg1"/>
                    </a:solidFill>
                  </a:tcPr>
                </a:tc>
                <a:tc>
                  <a:txBody>
                    <a:bodyPr/>
                    <a:lstStyle/>
                    <a:p>
                      <a:r>
                        <a:rPr lang="el-GR" sz="1600" dirty="0" smtClean="0"/>
                        <a:t>-</a:t>
                      </a:r>
                      <a:endParaRPr lang="el-GR" sz="1600" dirty="0"/>
                    </a:p>
                  </a:txBody>
                  <a:tcPr>
                    <a:solidFill>
                      <a:schemeClr val="bg1"/>
                    </a:solidFill>
                  </a:tcPr>
                </a:tc>
              </a:tr>
              <a:tr h="370840">
                <a:tc gridSpan="5">
                  <a:txBody>
                    <a:bodyPr/>
                    <a:lstStyle/>
                    <a:p>
                      <a:pPr algn="l"/>
                      <a:r>
                        <a:rPr lang="el-GR" sz="1600" b="1" dirty="0" smtClean="0"/>
                        <a:t>Σύνολο λαθών που προέκυψαν με τη μέθοδο </a:t>
                      </a:r>
                      <a:r>
                        <a:rPr lang="en-US" sz="1600" b="1" dirty="0" smtClean="0"/>
                        <a:t>FIFO</a:t>
                      </a:r>
                      <a:r>
                        <a:rPr lang="el-GR" sz="1600" b="1" dirty="0" smtClean="0"/>
                        <a:t>:</a:t>
                      </a:r>
                      <a:endParaRPr lang="el-GR" sz="1600" b="1" dirty="0"/>
                    </a:p>
                  </a:txBody>
                  <a:tcPr>
                    <a:solidFill>
                      <a:schemeClr val="bg1"/>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tc>
                <a:tc>
                  <a:txBody>
                    <a:bodyPr/>
                    <a:lstStyle/>
                    <a:p>
                      <a:r>
                        <a:rPr lang="el-GR" sz="1600" b="1" dirty="0" smtClean="0"/>
                        <a:t>2(+4) = 6</a:t>
                      </a:r>
                      <a:endParaRPr lang="el-GR" sz="1600" b="1" dirty="0"/>
                    </a:p>
                  </a:txBody>
                  <a:tcPr>
                    <a:solidFill>
                      <a:schemeClr val="bg1"/>
                    </a:solidFill>
                  </a:tcPr>
                </a:tc>
              </a:tr>
            </a:tbl>
          </a:graphicData>
        </a:graphic>
      </p:graphicFrame>
      <p:sp>
        <p:nvSpPr>
          <p:cNvPr id="4" name="Θέση υποσέλιδου 1" descr="."/>
          <p:cNvSpPr>
            <a:spLocks noGrp="1"/>
          </p:cNvSpPr>
          <p:nvPr>
            <p:ph type="ftr" sz="quarter" idx="11"/>
          </p:nvPr>
        </p:nvSpPr>
        <p:spPr/>
        <p:txBody>
          <a:bodyPr/>
          <a:lstStyle/>
          <a:p>
            <a:r>
              <a:rPr lang="el-GR" sz="1400" dirty="0" smtClean="0">
                <a:solidFill>
                  <a:schemeClr val="tx1"/>
                </a:solidFill>
              </a:rPr>
              <a:t>Σελιδοποίηση - Κατάτμηση </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D923322-0983-4C85-88DC-7099F0DE779C}" type="slidenum">
              <a:rPr lang="el-GR" sz="1400" smtClean="0">
                <a:solidFill>
                  <a:schemeClr val="tx1"/>
                </a:solidFill>
              </a:rPr>
              <a:t>12</a:t>
            </a:fld>
            <a:endParaRPr lang="el-GR" sz="1400">
              <a:solidFill>
                <a:schemeClr val="tx1"/>
              </a:solidFill>
            </a:endParaRPr>
          </a:p>
        </p:txBody>
      </p:sp>
    </p:spTree>
    <p:extLst>
      <p:ext uri="{BB962C8B-B14F-4D97-AF65-F5344CB8AC3E}">
        <p14:creationId xmlns:p14="http://schemas.microsoft.com/office/powerpoint/2010/main" val="3854915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smtClean="0"/>
              <a:t>Παράδειγμα χρήση </a:t>
            </a:r>
            <a:r>
              <a:rPr lang="en-US" altLang="el-GR" b="1" dirty="0" smtClean="0"/>
              <a:t>LRU</a:t>
            </a:r>
            <a:endParaRPr lang="el-GR" b="1" dirty="0"/>
          </a:p>
        </p:txBody>
      </p:sp>
      <p:graphicFrame>
        <p:nvGraphicFramePr>
          <p:cNvPr id="6" name="Θέση περιεχομένου 1" descr="Πίνακας με την αντικατάσταση σελίδων με τη μέθοδο l r u."/>
          <p:cNvGraphicFramePr>
            <a:graphicFrameLocks noGrp="1"/>
          </p:cNvGraphicFramePr>
          <p:nvPr>
            <p:ph idx="1"/>
            <p:custDataLst>
              <p:tags r:id="rId1"/>
            </p:custDataLst>
            <p:extLst>
              <p:ext uri="{D42A27DB-BD31-4B8C-83A1-F6EECF244321}">
                <p14:modId xmlns:p14="http://schemas.microsoft.com/office/powerpoint/2010/main" val="1993393406"/>
              </p:ext>
            </p:extLst>
          </p:nvPr>
        </p:nvGraphicFramePr>
        <p:xfrm>
          <a:off x="457200" y="1610360"/>
          <a:ext cx="8229600" cy="4561840"/>
        </p:xfrm>
        <a:graphic>
          <a:graphicData uri="http://schemas.openxmlformats.org/drawingml/2006/table">
            <a:tbl>
              <a:tblPr firstRow="1" bandRow="1">
                <a:effectLst>
                  <a:outerShdw blurRad="127000" dist="88900" dir="5400000" algn="t" rotWithShape="0">
                    <a:prstClr val="black">
                      <a:alpha val="40000"/>
                    </a:prstClr>
                  </a:outerShdw>
                </a:effectLst>
                <a:tableStyleId>{2D5ABB26-0587-4C30-8999-92F81FD0307C}</a:tableStyleId>
              </a:tblPr>
              <a:tblGrid>
                <a:gridCol w="609600"/>
                <a:gridCol w="685800"/>
                <a:gridCol w="685800"/>
                <a:gridCol w="609600"/>
                <a:gridCol w="4191000"/>
                <a:gridCol w="1447800"/>
              </a:tblGrid>
              <a:tr h="609600">
                <a:tc gridSpan="4">
                  <a:txBody>
                    <a:bodyPr/>
                    <a:lstStyle/>
                    <a:p>
                      <a:pPr algn="l"/>
                      <a:r>
                        <a:rPr lang="el-GR" sz="1600" b="1" i="0" dirty="0" smtClean="0"/>
                        <a:t>Πλαίσια σελίδων στη μνήμη</a:t>
                      </a:r>
                      <a:endParaRPr lang="el-GR" sz="1600" b="1" i="0" dirty="0"/>
                    </a:p>
                  </a:txBody>
                  <a:tcPr>
                    <a:solidFill>
                      <a:schemeClr val="bg1"/>
                    </a:solidFill>
                  </a:tcPr>
                </a:tc>
                <a:tc hMerge="1">
                  <a:txBody>
                    <a:bodyPr/>
                    <a:lstStyle/>
                    <a:p>
                      <a:endParaRPr lang="el-GR"/>
                    </a:p>
                  </a:txBody>
                  <a:tcPr/>
                </a:tc>
                <a:tc hMerge="1">
                  <a:txBody>
                    <a:bodyPr/>
                    <a:lstStyle/>
                    <a:p>
                      <a:endParaRPr lang="el-GR" dirty="0"/>
                    </a:p>
                  </a:txBody>
                  <a:tcPr/>
                </a:tc>
                <a:tc hMerge="1">
                  <a:txBody>
                    <a:bodyPr/>
                    <a:lstStyle/>
                    <a:p>
                      <a:endParaRPr lang="el-GR" dirty="0"/>
                    </a:p>
                  </a:txBody>
                  <a:tcPr/>
                </a:tc>
                <a:tc>
                  <a:txBody>
                    <a:bodyPr/>
                    <a:lstStyle/>
                    <a:p>
                      <a:pPr algn="l"/>
                      <a:r>
                        <a:rPr lang="el-GR" sz="1600" b="1" i="0" dirty="0" smtClean="0"/>
                        <a:t>Σελίδα που ζητείται στη συνέχεια</a:t>
                      </a:r>
                      <a:endParaRPr lang="el-GR" sz="1600" b="1" i="0" dirty="0"/>
                    </a:p>
                  </a:txBody>
                  <a:tcPr>
                    <a:solidFill>
                      <a:schemeClr val="bg1"/>
                    </a:solidFill>
                  </a:tcPr>
                </a:tc>
                <a:tc>
                  <a:txBody>
                    <a:bodyPr/>
                    <a:lstStyle/>
                    <a:p>
                      <a:pPr algn="l"/>
                      <a:r>
                        <a:rPr lang="el-GR" sz="1600" b="1" i="0" dirty="0" smtClean="0"/>
                        <a:t>Λάθος σελίδας</a:t>
                      </a:r>
                      <a:endParaRPr lang="el-GR" sz="1600" b="1" i="0" dirty="0"/>
                    </a:p>
                  </a:txBody>
                  <a:tcPr>
                    <a:solidFill>
                      <a:schemeClr val="bg1"/>
                    </a:solidFill>
                  </a:tcPr>
                </a:tc>
              </a:tr>
              <a:tr h="304800">
                <a:tc>
                  <a:txBody>
                    <a:bodyPr/>
                    <a:lstStyle/>
                    <a:p>
                      <a:r>
                        <a:rPr lang="el-GR" sz="1600" dirty="0" smtClean="0"/>
                        <a:t>0</a:t>
                      </a:r>
                      <a:endParaRPr lang="el-GR" sz="1600" dirty="0"/>
                    </a:p>
                  </a:txBody>
                  <a:tcPr>
                    <a:solidFill>
                      <a:schemeClr val="bg1"/>
                    </a:solidFill>
                  </a:tcPr>
                </a:tc>
                <a:tc>
                  <a:txBody>
                    <a:bodyPr/>
                    <a:lstStyle/>
                    <a:p>
                      <a:r>
                        <a:rPr lang="el-GR" sz="1600" dirty="0" smtClean="0"/>
                        <a:t>1</a:t>
                      </a:r>
                      <a:endParaRPr lang="el-GR" sz="1600" dirty="0"/>
                    </a:p>
                  </a:txBody>
                  <a:tcPr>
                    <a:solidFill>
                      <a:schemeClr val="bg1"/>
                    </a:solidFill>
                  </a:tcPr>
                </a:tc>
                <a:tc>
                  <a:txBody>
                    <a:bodyPr/>
                    <a:lstStyle/>
                    <a:p>
                      <a:r>
                        <a:rPr lang="el-GR" sz="1600" dirty="0" smtClean="0"/>
                        <a:t>7</a:t>
                      </a:r>
                      <a:endParaRPr lang="el-GR" sz="1600" dirty="0"/>
                    </a:p>
                  </a:txBody>
                  <a:tcPr>
                    <a:solidFill>
                      <a:schemeClr val="bg1"/>
                    </a:solidFill>
                  </a:tcPr>
                </a:tc>
                <a:tc>
                  <a:txBody>
                    <a:bodyPr/>
                    <a:lstStyle/>
                    <a:p>
                      <a:r>
                        <a:rPr lang="el-GR" sz="1600" dirty="0" smtClean="0"/>
                        <a:t>2</a:t>
                      </a:r>
                      <a:endParaRPr lang="el-GR" sz="1600" dirty="0"/>
                    </a:p>
                  </a:txBody>
                  <a:tcPr>
                    <a:solidFill>
                      <a:schemeClr val="bg1"/>
                    </a:solidFill>
                  </a:tcPr>
                </a:tc>
                <a:tc>
                  <a:txBody>
                    <a:bodyPr/>
                    <a:lstStyle/>
                    <a:p>
                      <a:r>
                        <a:rPr lang="el-GR" sz="1600" dirty="0" smtClean="0"/>
                        <a:t>3</a:t>
                      </a:r>
                      <a:endParaRPr lang="el-GR" sz="1600" dirty="0"/>
                    </a:p>
                  </a:txBody>
                  <a:tcPr>
                    <a:solidFill>
                      <a:schemeClr val="bg1"/>
                    </a:solidFill>
                  </a:tcPr>
                </a:tc>
                <a:tc>
                  <a:txBody>
                    <a:bodyPr/>
                    <a:lstStyle/>
                    <a:p>
                      <a:r>
                        <a:rPr lang="el-GR" sz="1600" dirty="0" smtClean="0"/>
                        <a:t>Ναι</a:t>
                      </a:r>
                      <a:endParaRPr lang="el-GR" sz="1600" dirty="0"/>
                    </a:p>
                  </a:txBody>
                  <a:tcPr>
                    <a:solidFill>
                      <a:schemeClr val="bg1"/>
                    </a:solidFill>
                  </a:tcPr>
                </a:tc>
              </a:tr>
              <a:tr h="695960">
                <a:tc>
                  <a:txBody>
                    <a:bodyPr/>
                    <a:lstStyle/>
                    <a:p>
                      <a:r>
                        <a:rPr lang="el-GR" sz="1600" dirty="0" smtClean="0"/>
                        <a:t>0</a:t>
                      </a:r>
                      <a:endParaRPr lang="el-GR" sz="1600" dirty="0"/>
                    </a:p>
                  </a:txBody>
                  <a:tcPr>
                    <a:solidFill>
                      <a:schemeClr val="bg1"/>
                    </a:solidFill>
                  </a:tcPr>
                </a:tc>
                <a:tc>
                  <a:txBody>
                    <a:bodyPr/>
                    <a:lstStyle/>
                    <a:p>
                      <a:r>
                        <a:rPr lang="el-GR" sz="1600" dirty="0" smtClean="0"/>
                        <a:t>1</a:t>
                      </a:r>
                      <a:endParaRPr lang="el-GR" sz="1600" dirty="0"/>
                    </a:p>
                  </a:txBody>
                  <a:tcPr>
                    <a:solidFill>
                      <a:schemeClr val="bg1"/>
                    </a:solidFill>
                  </a:tcPr>
                </a:tc>
                <a:tc>
                  <a:txBody>
                    <a:bodyPr/>
                    <a:lstStyle/>
                    <a:p>
                      <a:r>
                        <a:rPr lang="el-GR" sz="1600" dirty="0" smtClean="0"/>
                        <a:t>7</a:t>
                      </a:r>
                      <a:endParaRPr lang="el-GR" sz="1600" dirty="0"/>
                    </a:p>
                  </a:txBody>
                  <a:tcPr>
                    <a:solidFill>
                      <a:schemeClr val="bg1"/>
                    </a:solidFill>
                  </a:tcPr>
                </a:tc>
                <a:tc>
                  <a:txBody>
                    <a:bodyPr/>
                    <a:lstStyle/>
                    <a:p>
                      <a:r>
                        <a:rPr lang="el-GR" sz="1600" dirty="0" smtClean="0"/>
                        <a:t>2</a:t>
                      </a:r>
                      <a:endParaRPr lang="el-GR" sz="1600" dirty="0"/>
                    </a:p>
                  </a:txBody>
                  <a:tcPr>
                    <a:solidFill>
                      <a:schemeClr val="bg1"/>
                    </a:solidFill>
                  </a:tcPr>
                </a:tc>
                <a:tc>
                  <a:txBody>
                    <a:bodyPr/>
                    <a:lstStyle/>
                    <a:p>
                      <a:r>
                        <a:rPr lang="el-GR" sz="1600" dirty="0" smtClean="0"/>
                        <a:t>Αντικατάσταση της λιγότερο χρησιμοποιημένης</a:t>
                      </a:r>
                      <a:endParaRPr lang="el-GR" sz="1600" dirty="0"/>
                    </a:p>
                  </a:txBody>
                  <a:tcPr>
                    <a:solidFill>
                      <a:schemeClr val="bg1"/>
                    </a:solidFill>
                  </a:tcPr>
                </a:tc>
                <a:tc>
                  <a:txBody>
                    <a:bodyPr/>
                    <a:lstStyle/>
                    <a:p>
                      <a:endParaRPr lang="el-GR" sz="1600" dirty="0"/>
                    </a:p>
                  </a:txBody>
                  <a:tcPr>
                    <a:solidFill>
                      <a:schemeClr val="bg1"/>
                    </a:solidFill>
                  </a:tcPr>
                </a:tc>
              </a:tr>
              <a:tr h="264160">
                <a:tc>
                  <a:txBody>
                    <a:bodyPr/>
                    <a:lstStyle/>
                    <a:p>
                      <a:r>
                        <a:rPr lang="el-GR" sz="1600" dirty="0" smtClean="0"/>
                        <a:t>3</a:t>
                      </a:r>
                      <a:endParaRPr lang="el-GR" sz="1600" dirty="0"/>
                    </a:p>
                  </a:txBody>
                  <a:tcPr>
                    <a:solidFill>
                      <a:schemeClr val="bg1"/>
                    </a:solidFill>
                  </a:tcPr>
                </a:tc>
                <a:tc>
                  <a:txBody>
                    <a:bodyPr/>
                    <a:lstStyle/>
                    <a:p>
                      <a:r>
                        <a:rPr lang="el-GR" sz="1600" dirty="0" smtClean="0"/>
                        <a:t>1</a:t>
                      </a:r>
                      <a:endParaRPr lang="el-GR" sz="1600" dirty="0"/>
                    </a:p>
                  </a:txBody>
                  <a:tcPr>
                    <a:solidFill>
                      <a:schemeClr val="bg1"/>
                    </a:solidFill>
                  </a:tcPr>
                </a:tc>
                <a:tc>
                  <a:txBody>
                    <a:bodyPr/>
                    <a:lstStyle/>
                    <a:p>
                      <a:r>
                        <a:rPr lang="el-GR" sz="1600" dirty="0" smtClean="0"/>
                        <a:t>7</a:t>
                      </a:r>
                      <a:endParaRPr lang="el-GR" sz="1600" dirty="0"/>
                    </a:p>
                  </a:txBody>
                  <a:tcPr>
                    <a:solidFill>
                      <a:schemeClr val="bg1"/>
                    </a:solidFill>
                  </a:tcPr>
                </a:tc>
                <a:tc>
                  <a:txBody>
                    <a:bodyPr/>
                    <a:lstStyle/>
                    <a:p>
                      <a:r>
                        <a:rPr lang="el-GR" sz="1600" dirty="0" smtClean="0"/>
                        <a:t>2</a:t>
                      </a:r>
                      <a:endParaRPr lang="el-GR" sz="1600" dirty="0"/>
                    </a:p>
                  </a:txBody>
                  <a:tcPr>
                    <a:solidFill>
                      <a:schemeClr val="bg1"/>
                    </a:solidFill>
                  </a:tcPr>
                </a:tc>
                <a:tc>
                  <a:txBody>
                    <a:bodyPr/>
                    <a:lstStyle/>
                    <a:p>
                      <a:r>
                        <a:rPr lang="el-GR" sz="1600" dirty="0" smtClean="0"/>
                        <a:t>2 (+)</a:t>
                      </a:r>
                      <a:endParaRPr lang="el-GR" sz="1600" dirty="0"/>
                    </a:p>
                  </a:txBody>
                  <a:tcPr>
                    <a:solidFill>
                      <a:schemeClr val="bg1"/>
                    </a:solidFill>
                  </a:tcPr>
                </a:tc>
                <a:tc>
                  <a:txBody>
                    <a:bodyPr/>
                    <a:lstStyle/>
                    <a:p>
                      <a:r>
                        <a:rPr lang="el-GR" sz="1600" dirty="0" smtClean="0"/>
                        <a:t>-</a:t>
                      </a:r>
                      <a:endParaRPr lang="el-GR" sz="1600" dirty="0"/>
                    </a:p>
                  </a:txBody>
                  <a:tcPr>
                    <a:solidFill>
                      <a:schemeClr val="bg1"/>
                    </a:solidFill>
                  </a:tcPr>
                </a:tc>
              </a:tr>
              <a:tr h="233680">
                <a:tc>
                  <a:txBody>
                    <a:bodyPr/>
                    <a:lstStyle/>
                    <a:p>
                      <a:r>
                        <a:rPr lang="el-GR" sz="1600" dirty="0" smtClean="0"/>
                        <a:t>3</a:t>
                      </a:r>
                      <a:endParaRPr lang="el-GR" sz="1600" dirty="0"/>
                    </a:p>
                  </a:txBody>
                  <a:tcPr>
                    <a:solidFill>
                      <a:schemeClr val="bg1"/>
                    </a:solidFill>
                  </a:tcPr>
                </a:tc>
                <a:tc>
                  <a:txBody>
                    <a:bodyPr/>
                    <a:lstStyle/>
                    <a:p>
                      <a:r>
                        <a:rPr lang="el-GR" sz="1600" dirty="0" smtClean="0"/>
                        <a:t>1</a:t>
                      </a:r>
                      <a:endParaRPr lang="el-GR" sz="1600" dirty="0"/>
                    </a:p>
                  </a:txBody>
                  <a:tcPr>
                    <a:solidFill>
                      <a:schemeClr val="bg1"/>
                    </a:solidFill>
                  </a:tcPr>
                </a:tc>
                <a:tc>
                  <a:txBody>
                    <a:bodyPr/>
                    <a:lstStyle/>
                    <a:p>
                      <a:r>
                        <a:rPr lang="el-GR" sz="1600" dirty="0" smtClean="0"/>
                        <a:t>7</a:t>
                      </a:r>
                      <a:endParaRPr lang="el-GR" sz="1600" dirty="0"/>
                    </a:p>
                  </a:txBody>
                  <a:tcPr>
                    <a:solidFill>
                      <a:schemeClr val="bg1"/>
                    </a:solidFill>
                  </a:tcPr>
                </a:tc>
                <a:tc>
                  <a:txBody>
                    <a:bodyPr/>
                    <a:lstStyle/>
                    <a:p>
                      <a:r>
                        <a:rPr lang="el-GR" sz="1600" dirty="0" smtClean="0"/>
                        <a:t>2</a:t>
                      </a:r>
                      <a:endParaRPr lang="el-GR" sz="1600" dirty="0"/>
                    </a:p>
                  </a:txBody>
                  <a:tcPr>
                    <a:solidFill>
                      <a:schemeClr val="bg1"/>
                    </a:solidFill>
                  </a:tcPr>
                </a:tc>
                <a:tc>
                  <a:txBody>
                    <a:bodyPr/>
                    <a:lstStyle/>
                    <a:p>
                      <a:r>
                        <a:rPr lang="el-GR" sz="1600" dirty="0" smtClean="0"/>
                        <a:t>7 (+)</a:t>
                      </a:r>
                      <a:endParaRPr lang="el-GR" sz="1600" dirty="0"/>
                    </a:p>
                  </a:txBody>
                  <a:tcPr>
                    <a:solidFill>
                      <a:schemeClr val="bg1"/>
                    </a:solidFill>
                  </a:tcPr>
                </a:tc>
                <a:tc>
                  <a:txBody>
                    <a:bodyPr/>
                    <a:lstStyle/>
                    <a:p>
                      <a:r>
                        <a:rPr lang="el-GR" sz="1600" dirty="0" smtClean="0"/>
                        <a:t>-</a:t>
                      </a:r>
                      <a:endParaRPr lang="el-GR" sz="1600" dirty="0"/>
                    </a:p>
                  </a:txBody>
                  <a:tcPr>
                    <a:solidFill>
                      <a:schemeClr val="bg1"/>
                    </a:solidFill>
                  </a:tcPr>
                </a:tc>
              </a:tr>
              <a:tr h="127000">
                <a:tc>
                  <a:txBody>
                    <a:bodyPr/>
                    <a:lstStyle/>
                    <a:p>
                      <a:r>
                        <a:rPr lang="el-GR" sz="1600" dirty="0" smtClean="0"/>
                        <a:t>3</a:t>
                      </a:r>
                      <a:endParaRPr lang="el-GR" sz="1600" dirty="0"/>
                    </a:p>
                  </a:txBody>
                  <a:tcPr>
                    <a:solidFill>
                      <a:schemeClr val="bg1"/>
                    </a:solidFill>
                  </a:tcPr>
                </a:tc>
                <a:tc>
                  <a:txBody>
                    <a:bodyPr/>
                    <a:lstStyle/>
                    <a:p>
                      <a:r>
                        <a:rPr lang="el-GR" sz="1600" dirty="0" smtClean="0"/>
                        <a:t>1</a:t>
                      </a:r>
                      <a:endParaRPr lang="el-GR" sz="1600" dirty="0"/>
                    </a:p>
                  </a:txBody>
                  <a:tcPr>
                    <a:solidFill>
                      <a:schemeClr val="bg1"/>
                    </a:solidFill>
                  </a:tcPr>
                </a:tc>
                <a:tc>
                  <a:txBody>
                    <a:bodyPr/>
                    <a:lstStyle/>
                    <a:p>
                      <a:r>
                        <a:rPr lang="el-GR" sz="1600" dirty="0" smtClean="0"/>
                        <a:t>7</a:t>
                      </a:r>
                      <a:endParaRPr lang="el-GR" sz="1600" dirty="0"/>
                    </a:p>
                  </a:txBody>
                  <a:tcPr>
                    <a:solidFill>
                      <a:schemeClr val="bg1"/>
                    </a:solidFill>
                  </a:tcPr>
                </a:tc>
                <a:tc>
                  <a:txBody>
                    <a:bodyPr/>
                    <a:lstStyle/>
                    <a:p>
                      <a:r>
                        <a:rPr lang="el-GR" sz="1600" dirty="0" smtClean="0"/>
                        <a:t>2</a:t>
                      </a:r>
                      <a:endParaRPr lang="el-GR" sz="1600" dirty="0"/>
                    </a:p>
                  </a:txBody>
                  <a:tcPr>
                    <a:solidFill>
                      <a:schemeClr val="bg1"/>
                    </a:solidFill>
                  </a:tcPr>
                </a:tc>
                <a:tc>
                  <a:txBody>
                    <a:bodyPr/>
                    <a:lstStyle/>
                    <a:p>
                      <a:r>
                        <a:rPr lang="el-GR" sz="1600" dirty="0" smtClean="0"/>
                        <a:t>1 (+)</a:t>
                      </a:r>
                      <a:endParaRPr lang="el-GR" sz="1600" dirty="0"/>
                    </a:p>
                  </a:txBody>
                  <a:tcPr>
                    <a:solidFill>
                      <a:schemeClr val="bg1"/>
                    </a:solidFill>
                  </a:tcPr>
                </a:tc>
                <a:tc>
                  <a:txBody>
                    <a:bodyPr/>
                    <a:lstStyle/>
                    <a:p>
                      <a:r>
                        <a:rPr lang="el-GR" sz="1600" dirty="0" smtClean="0"/>
                        <a:t>-</a:t>
                      </a:r>
                      <a:endParaRPr lang="el-GR" sz="1600" dirty="0"/>
                    </a:p>
                  </a:txBody>
                  <a:tcPr>
                    <a:solidFill>
                      <a:schemeClr val="bg1"/>
                    </a:solidFill>
                  </a:tcPr>
                </a:tc>
              </a:tr>
              <a:tr h="0">
                <a:tc>
                  <a:txBody>
                    <a:bodyPr/>
                    <a:lstStyle/>
                    <a:p>
                      <a:r>
                        <a:rPr lang="el-GR" sz="1600" dirty="0" smtClean="0"/>
                        <a:t>3</a:t>
                      </a:r>
                      <a:endParaRPr lang="el-GR" sz="1600" dirty="0"/>
                    </a:p>
                  </a:txBody>
                  <a:tcPr>
                    <a:solidFill>
                      <a:schemeClr val="bg1"/>
                    </a:solidFill>
                  </a:tcPr>
                </a:tc>
                <a:tc>
                  <a:txBody>
                    <a:bodyPr/>
                    <a:lstStyle/>
                    <a:p>
                      <a:r>
                        <a:rPr lang="el-GR" sz="1600" dirty="0" smtClean="0"/>
                        <a:t>1</a:t>
                      </a:r>
                      <a:endParaRPr lang="el-GR" sz="1600" dirty="0"/>
                    </a:p>
                  </a:txBody>
                  <a:tcPr>
                    <a:solidFill>
                      <a:schemeClr val="bg1"/>
                    </a:solidFill>
                  </a:tcPr>
                </a:tc>
                <a:tc>
                  <a:txBody>
                    <a:bodyPr/>
                    <a:lstStyle/>
                    <a:p>
                      <a:r>
                        <a:rPr lang="el-GR" sz="1600" dirty="0" smtClean="0"/>
                        <a:t>7</a:t>
                      </a:r>
                      <a:endParaRPr lang="el-GR" sz="1600" dirty="0"/>
                    </a:p>
                  </a:txBody>
                  <a:tcPr>
                    <a:solidFill>
                      <a:schemeClr val="bg1"/>
                    </a:solidFill>
                  </a:tcPr>
                </a:tc>
                <a:tc>
                  <a:txBody>
                    <a:bodyPr/>
                    <a:lstStyle/>
                    <a:p>
                      <a:r>
                        <a:rPr lang="el-GR" sz="1600" dirty="0" smtClean="0"/>
                        <a:t>2</a:t>
                      </a:r>
                      <a:endParaRPr lang="el-GR" sz="1600" dirty="0"/>
                    </a:p>
                  </a:txBody>
                  <a:tcPr>
                    <a:solidFill>
                      <a:schemeClr val="bg1"/>
                    </a:solidFill>
                  </a:tcPr>
                </a:tc>
                <a:tc>
                  <a:txBody>
                    <a:bodyPr/>
                    <a:lstStyle/>
                    <a:p>
                      <a:r>
                        <a:rPr lang="el-GR" sz="1600" dirty="0" smtClean="0"/>
                        <a:t>0</a:t>
                      </a:r>
                      <a:endParaRPr lang="el-GR" sz="1600" dirty="0"/>
                    </a:p>
                  </a:txBody>
                  <a:tcPr>
                    <a:solidFill>
                      <a:schemeClr val="bg1"/>
                    </a:solidFill>
                  </a:tcPr>
                </a:tc>
                <a:tc>
                  <a:txBody>
                    <a:bodyPr/>
                    <a:lstStyle/>
                    <a:p>
                      <a:r>
                        <a:rPr lang="el-GR" sz="1600" dirty="0" smtClean="0"/>
                        <a:t>Ναι</a:t>
                      </a:r>
                      <a:endParaRPr lang="el-GR" sz="1600" dirty="0"/>
                    </a:p>
                  </a:txBody>
                  <a:tcPr>
                    <a:solidFill>
                      <a:schemeClr val="bg1"/>
                    </a:solidFill>
                  </a:tcPr>
                </a:tc>
              </a:tr>
              <a:tr h="294640">
                <a:tc>
                  <a:txBody>
                    <a:bodyPr/>
                    <a:lstStyle/>
                    <a:p>
                      <a:r>
                        <a:rPr lang="el-GR" sz="1600" dirty="0" smtClean="0"/>
                        <a:t>0</a:t>
                      </a:r>
                      <a:endParaRPr lang="el-GR" sz="1600" dirty="0"/>
                    </a:p>
                  </a:txBody>
                  <a:tcPr>
                    <a:solidFill>
                      <a:schemeClr val="bg1"/>
                    </a:solidFill>
                  </a:tcPr>
                </a:tc>
                <a:tc>
                  <a:txBody>
                    <a:bodyPr/>
                    <a:lstStyle/>
                    <a:p>
                      <a:r>
                        <a:rPr lang="el-GR" sz="1600" dirty="0" smtClean="0"/>
                        <a:t>1</a:t>
                      </a:r>
                      <a:endParaRPr lang="el-GR" sz="1600" dirty="0"/>
                    </a:p>
                  </a:txBody>
                  <a:tcPr>
                    <a:solidFill>
                      <a:schemeClr val="bg1"/>
                    </a:solidFill>
                  </a:tcPr>
                </a:tc>
                <a:tc>
                  <a:txBody>
                    <a:bodyPr/>
                    <a:lstStyle/>
                    <a:p>
                      <a:r>
                        <a:rPr lang="el-GR" sz="1600" dirty="0" smtClean="0"/>
                        <a:t>7</a:t>
                      </a:r>
                      <a:endParaRPr lang="el-GR" sz="1600" dirty="0"/>
                    </a:p>
                  </a:txBody>
                  <a:tcPr>
                    <a:solidFill>
                      <a:schemeClr val="bg1"/>
                    </a:solidFill>
                  </a:tcPr>
                </a:tc>
                <a:tc>
                  <a:txBody>
                    <a:bodyPr/>
                    <a:lstStyle/>
                    <a:p>
                      <a:r>
                        <a:rPr lang="el-GR" sz="1600" dirty="0" smtClean="0"/>
                        <a:t>2</a:t>
                      </a:r>
                      <a:endParaRPr lang="el-GR" sz="1600" dirty="0"/>
                    </a:p>
                  </a:txBody>
                  <a:tcPr>
                    <a:solidFill>
                      <a:schemeClr val="bg1"/>
                    </a:solidFill>
                  </a:tcPr>
                </a:tc>
                <a:tc>
                  <a:txBody>
                    <a:bodyPr/>
                    <a:lstStyle/>
                    <a:p>
                      <a:r>
                        <a:rPr lang="el-GR" sz="1600" dirty="0" smtClean="0"/>
                        <a:t>Αντικατάσταση της λιγότερο χρησιμοποιημένης</a:t>
                      </a:r>
                      <a:endParaRPr lang="el-GR" sz="1600" dirty="0"/>
                    </a:p>
                  </a:txBody>
                  <a:tcPr>
                    <a:solidFill>
                      <a:schemeClr val="bg1"/>
                    </a:solidFill>
                  </a:tcPr>
                </a:tc>
                <a:tc>
                  <a:txBody>
                    <a:bodyPr/>
                    <a:lstStyle/>
                    <a:p>
                      <a:endParaRPr lang="el-GR" sz="1600" dirty="0"/>
                    </a:p>
                  </a:txBody>
                  <a:tcPr>
                    <a:solidFill>
                      <a:schemeClr val="bg1"/>
                    </a:solidFill>
                  </a:tcPr>
                </a:tc>
              </a:tr>
              <a:tr h="294640">
                <a:tc>
                  <a:txBody>
                    <a:bodyPr/>
                    <a:lstStyle/>
                    <a:p>
                      <a:r>
                        <a:rPr lang="el-GR" sz="1600" dirty="0" smtClean="0"/>
                        <a:t>0</a:t>
                      </a:r>
                      <a:endParaRPr lang="el-GR" sz="1600" dirty="0"/>
                    </a:p>
                  </a:txBody>
                  <a:tcPr>
                    <a:solidFill>
                      <a:schemeClr val="bg1"/>
                    </a:solidFill>
                  </a:tcPr>
                </a:tc>
                <a:tc>
                  <a:txBody>
                    <a:bodyPr/>
                    <a:lstStyle/>
                    <a:p>
                      <a:r>
                        <a:rPr lang="el-GR" sz="1600" dirty="0" smtClean="0"/>
                        <a:t>1</a:t>
                      </a:r>
                      <a:endParaRPr lang="el-GR" sz="1600" dirty="0"/>
                    </a:p>
                  </a:txBody>
                  <a:tcPr>
                    <a:solidFill>
                      <a:schemeClr val="bg1"/>
                    </a:solidFill>
                  </a:tcPr>
                </a:tc>
                <a:tc>
                  <a:txBody>
                    <a:bodyPr/>
                    <a:lstStyle/>
                    <a:p>
                      <a:r>
                        <a:rPr lang="el-GR" sz="1600" dirty="0" smtClean="0"/>
                        <a:t>7</a:t>
                      </a:r>
                      <a:endParaRPr lang="el-GR" sz="1600" dirty="0"/>
                    </a:p>
                  </a:txBody>
                  <a:tcPr>
                    <a:solidFill>
                      <a:schemeClr val="bg1"/>
                    </a:solidFill>
                  </a:tcPr>
                </a:tc>
                <a:tc>
                  <a:txBody>
                    <a:bodyPr/>
                    <a:lstStyle/>
                    <a:p>
                      <a:r>
                        <a:rPr lang="el-GR" sz="1600" dirty="0" smtClean="0"/>
                        <a:t>2</a:t>
                      </a:r>
                      <a:endParaRPr lang="el-GR" sz="1600" dirty="0"/>
                    </a:p>
                  </a:txBody>
                  <a:tcPr>
                    <a:solidFill>
                      <a:schemeClr val="bg1"/>
                    </a:solidFill>
                  </a:tcPr>
                </a:tc>
                <a:tc>
                  <a:txBody>
                    <a:bodyPr/>
                    <a:lstStyle/>
                    <a:p>
                      <a:r>
                        <a:rPr lang="el-GR" sz="1600" dirty="0" smtClean="0"/>
                        <a:t>3</a:t>
                      </a:r>
                      <a:endParaRPr lang="el-GR" sz="1600" dirty="0"/>
                    </a:p>
                  </a:txBody>
                  <a:tcPr>
                    <a:solidFill>
                      <a:schemeClr val="bg1"/>
                    </a:solidFill>
                  </a:tcPr>
                </a:tc>
                <a:tc>
                  <a:txBody>
                    <a:bodyPr/>
                    <a:lstStyle/>
                    <a:p>
                      <a:r>
                        <a:rPr lang="el-GR" sz="1600" dirty="0" smtClean="0"/>
                        <a:t>Ναι</a:t>
                      </a:r>
                      <a:endParaRPr lang="el-GR" sz="1600" dirty="0"/>
                    </a:p>
                  </a:txBody>
                  <a:tcPr>
                    <a:solidFill>
                      <a:schemeClr val="bg1"/>
                    </a:solidFill>
                  </a:tcPr>
                </a:tc>
              </a:tr>
              <a:tr h="538480">
                <a:tc>
                  <a:txBody>
                    <a:bodyPr/>
                    <a:lstStyle/>
                    <a:p>
                      <a:r>
                        <a:rPr lang="el-GR" sz="1600" dirty="0" smtClean="0"/>
                        <a:t>0</a:t>
                      </a:r>
                      <a:endParaRPr lang="el-GR" sz="1600" dirty="0"/>
                    </a:p>
                  </a:txBody>
                  <a:tcPr>
                    <a:solidFill>
                      <a:schemeClr val="bg1"/>
                    </a:solidFill>
                  </a:tcPr>
                </a:tc>
                <a:tc>
                  <a:txBody>
                    <a:bodyPr/>
                    <a:lstStyle/>
                    <a:p>
                      <a:r>
                        <a:rPr lang="el-GR" sz="1600" dirty="0" smtClean="0"/>
                        <a:t>1</a:t>
                      </a:r>
                      <a:endParaRPr lang="el-GR" sz="1600" dirty="0"/>
                    </a:p>
                  </a:txBody>
                  <a:tcPr>
                    <a:solidFill>
                      <a:schemeClr val="bg1"/>
                    </a:solidFill>
                  </a:tcPr>
                </a:tc>
                <a:tc>
                  <a:txBody>
                    <a:bodyPr/>
                    <a:lstStyle/>
                    <a:p>
                      <a:r>
                        <a:rPr lang="el-GR" sz="1600" dirty="0" smtClean="0"/>
                        <a:t>7</a:t>
                      </a:r>
                      <a:endParaRPr lang="el-GR" sz="1600" dirty="0"/>
                    </a:p>
                  </a:txBody>
                  <a:tcPr>
                    <a:solidFill>
                      <a:schemeClr val="bg1"/>
                    </a:solidFill>
                  </a:tcPr>
                </a:tc>
                <a:tc>
                  <a:txBody>
                    <a:bodyPr/>
                    <a:lstStyle/>
                    <a:p>
                      <a:r>
                        <a:rPr lang="el-GR" sz="1600" dirty="0" smtClean="0"/>
                        <a:t>3</a:t>
                      </a:r>
                      <a:endParaRPr lang="el-GR" sz="16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dirty="0" smtClean="0"/>
                        <a:t>Αντικατάσταση της λιγότερο χρησιμοποιημένης</a:t>
                      </a:r>
                    </a:p>
                  </a:txBody>
                  <a:tcPr>
                    <a:solidFill>
                      <a:schemeClr val="bg1"/>
                    </a:solidFill>
                  </a:tcPr>
                </a:tc>
                <a:tc>
                  <a:txBody>
                    <a:bodyPr/>
                    <a:lstStyle/>
                    <a:p>
                      <a:r>
                        <a:rPr lang="el-GR" sz="1600" dirty="0" smtClean="0"/>
                        <a:t>-</a:t>
                      </a:r>
                      <a:endParaRPr lang="el-GR" sz="1600" dirty="0"/>
                    </a:p>
                  </a:txBody>
                  <a:tcPr>
                    <a:solidFill>
                      <a:schemeClr val="bg1"/>
                    </a:solidFill>
                  </a:tcPr>
                </a:tc>
              </a:tr>
              <a:tr h="370840">
                <a:tc gridSpan="5">
                  <a:txBody>
                    <a:bodyPr/>
                    <a:lstStyle/>
                    <a:p>
                      <a:pPr algn="l"/>
                      <a:r>
                        <a:rPr lang="el-GR" sz="1600" b="1" dirty="0" smtClean="0"/>
                        <a:t>Σύνολο λαθών που προέκυψαν με τη μέθοδο </a:t>
                      </a:r>
                      <a:r>
                        <a:rPr lang="en-US" sz="1600" b="1" dirty="0" smtClean="0"/>
                        <a:t>FIFO</a:t>
                      </a:r>
                      <a:r>
                        <a:rPr lang="el-GR" sz="1600" b="1" dirty="0" smtClean="0"/>
                        <a:t>:</a:t>
                      </a:r>
                      <a:endParaRPr lang="el-GR" sz="1600" b="1" dirty="0"/>
                    </a:p>
                  </a:txBody>
                  <a:tcPr>
                    <a:solidFill>
                      <a:schemeClr val="bg1"/>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tc>
                <a:tc>
                  <a:txBody>
                    <a:bodyPr/>
                    <a:lstStyle/>
                    <a:p>
                      <a:r>
                        <a:rPr lang="el-GR" sz="1600" b="1" dirty="0" smtClean="0"/>
                        <a:t>3(+4) = 7</a:t>
                      </a:r>
                      <a:endParaRPr lang="el-GR" sz="1600" b="1" dirty="0"/>
                    </a:p>
                  </a:txBody>
                  <a:tcPr>
                    <a:solidFill>
                      <a:schemeClr val="bg1"/>
                    </a:solidFill>
                  </a:tcPr>
                </a:tc>
              </a:tr>
            </a:tbl>
          </a:graphicData>
        </a:graphic>
      </p:graphicFrame>
      <p:sp>
        <p:nvSpPr>
          <p:cNvPr id="4" name="Θέση υποσέλιδου 1" descr="."/>
          <p:cNvSpPr>
            <a:spLocks noGrp="1"/>
          </p:cNvSpPr>
          <p:nvPr>
            <p:ph type="ftr" sz="quarter" idx="11"/>
          </p:nvPr>
        </p:nvSpPr>
        <p:spPr/>
        <p:txBody>
          <a:bodyPr/>
          <a:lstStyle/>
          <a:p>
            <a:r>
              <a:rPr lang="el-GR" sz="1400" dirty="0" smtClean="0">
                <a:solidFill>
                  <a:schemeClr val="tx1"/>
                </a:solidFill>
              </a:rPr>
              <a:t>Σελιδοποίηση - Κατάτμηση </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D923322-0983-4C85-88DC-7099F0DE779C}" type="slidenum">
              <a:rPr lang="el-GR" sz="1400" smtClean="0">
                <a:solidFill>
                  <a:schemeClr val="tx1"/>
                </a:solidFill>
              </a:rPr>
              <a:t>13</a:t>
            </a:fld>
            <a:endParaRPr lang="el-GR" sz="1400" dirty="0">
              <a:solidFill>
                <a:schemeClr val="tx1"/>
              </a:solidFill>
            </a:endParaRPr>
          </a:p>
        </p:txBody>
      </p:sp>
    </p:spTree>
    <p:extLst>
      <p:ext uri="{BB962C8B-B14F-4D97-AF65-F5344CB8AC3E}">
        <p14:creationId xmlns:p14="http://schemas.microsoft.com/office/powerpoint/2010/main" val="2255295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b="1" dirty="0" smtClean="0"/>
              <a:t>Παράδειγμα προσπέλασης μνήμης μέσω πίνακα σελίδων</a:t>
            </a:r>
            <a:endParaRPr lang="el-GR" b="1" dirty="0"/>
          </a:p>
        </p:txBody>
      </p:sp>
      <p:pic>
        <p:nvPicPr>
          <p:cNvPr id="8" name="Θέση περιεχομένου 1" descr="Εικόνα της προσπέλασης μνήμης μέσω του πίνακα."/>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6476" y="1447800"/>
            <a:ext cx="8240324" cy="4922318"/>
          </a:xfrm>
        </p:spPr>
      </p:pic>
      <p:sp>
        <p:nvSpPr>
          <p:cNvPr id="4" name="Θέση υποσέλιδου 1" descr="."/>
          <p:cNvSpPr>
            <a:spLocks noGrp="1"/>
          </p:cNvSpPr>
          <p:nvPr>
            <p:ph type="ftr" sz="quarter" idx="11"/>
          </p:nvPr>
        </p:nvSpPr>
        <p:spPr/>
        <p:txBody>
          <a:bodyPr/>
          <a:lstStyle/>
          <a:p>
            <a:r>
              <a:rPr lang="el-GR" sz="1400" smtClean="0">
                <a:solidFill>
                  <a:schemeClr val="tx1"/>
                </a:solidFill>
              </a:rPr>
              <a:t>Σελιδοποίηση - Κατάτμηση </a:t>
            </a:r>
            <a:endParaRPr lang="el-GR" sz="1400">
              <a:solidFill>
                <a:schemeClr val="tx1"/>
              </a:solidFill>
            </a:endParaRPr>
          </a:p>
        </p:txBody>
      </p:sp>
      <p:sp>
        <p:nvSpPr>
          <p:cNvPr id="5" name="Θέση αριθμού διαφάνειας 1" descr="."/>
          <p:cNvSpPr>
            <a:spLocks noGrp="1"/>
          </p:cNvSpPr>
          <p:nvPr>
            <p:ph type="sldNum" sz="quarter" idx="12"/>
          </p:nvPr>
        </p:nvSpPr>
        <p:spPr/>
        <p:txBody>
          <a:bodyPr/>
          <a:lstStyle/>
          <a:p>
            <a:fld id="{BD923322-0983-4C85-88DC-7099F0DE779C}" type="slidenum">
              <a:rPr lang="el-GR" sz="1400" smtClean="0">
                <a:solidFill>
                  <a:schemeClr val="tx1"/>
                </a:solidFill>
              </a:rPr>
              <a:t>14</a:t>
            </a:fld>
            <a:endParaRPr lang="el-GR" sz="1400">
              <a:solidFill>
                <a:schemeClr val="tx1"/>
              </a:solidFill>
            </a:endParaRPr>
          </a:p>
        </p:txBody>
      </p:sp>
    </p:spTree>
    <p:extLst>
      <p:ext uri="{BB962C8B-B14F-4D97-AF65-F5344CB8AC3E}">
        <p14:creationId xmlns:p14="http://schemas.microsoft.com/office/powerpoint/2010/main" val="2700363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smtClean="0"/>
              <a:t>Κατάτμηση ή Τμηματοποίηση</a:t>
            </a:r>
            <a:endParaRPr lang="el-GR" b="1" dirty="0"/>
          </a:p>
        </p:txBody>
      </p:sp>
      <p:sp>
        <p:nvSpPr>
          <p:cNvPr id="3" name="Θέση περιεχομένου 1"/>
          <p:cNvSpPr>
            <a:spLocks noGrp="1"/>
          </p:cNvSpPr>
          <p:nvPr>
            <p:ph idx="1"/>
          </p:nvPr>
        </p:nvSpPr>
        <p:spPr/>
        <p:txBody>
          <a:bodyPr>
            <a:normAutofit/>
          </a:bodyPr>
          <a:lstStyle/>
          <a:p>
            <a:pPr marL="457200" indent="-457200">
              <a:spcBef>
                <a:spcPts val="0"/>
              </a:spcBef>
              <a:spcAft>
                <a:spcPts val="300"/>
              </a:spcAft>
              <a:buClr>
                <a:srgbClr val="0033CC"/>
              </a:buClr>
              <a:buFont typeface="Calibri" panose="020F0502020204030204" pitchFamily="34" charset="0"/>
              <a:buChar char="●"/>
            </a:pPr>
            <a:r>
              <a:rPr lang="el-GR" altLang="el-GR" sz="2000" dirty="0" smtClean="0"/>
              <a:t>Ορισμός τμημάτων (</a:t>
            </a:r>
            <a:r>
              <a:rPr lang="en-US" altLang="el-GR" sz="2000" dirty="0" smtClean="0"/>
              <a:t>segments</a:t>
            </a:r>
            <a:r>
              <a:rPr lang="el-GR" altLang="el-GR" sz="2000" dirty="0" smtClean="0"/>
              <a:t>) τα οποία μπορούν να μην έχουν ίδιο μέγεθος μεταξύ τους</a:t>
            </a:r>
            <a:r>
              <a:rPr lang="en-US" altLang="el-GR" sz="2000" dirty="0" smtClean="0"/>
              <a:t>.</a:t>
            </a:r>
            <a:endParaRPr lang="el-GR" altLang="el-GR" sz="2000" dirty="0" smtClean="0"/>
          </a:p>
          <a:p>
            <a:pPr marL="457200" indent="-457200">
              <a:spcBef>
                <a:spcPts val="0"/>
              </a:spcBef>
              <a:spcAft>
                <a:spcPts val="300"/>
              </a:spcAft>
              <a:buClr>
                <a:srgbClr val="0033CC"/>
              </a:buClr>
              <a:buFont typeface="Calibri" panose="020F0502020204030204" pitchFamily="34" charset="0"/>
              <a:buChar char="●"/>
            </a:pPr>
            <a:r>
              <a:rPr lang="el-GR" altLang="el-GR" sz="2000" dirty="0" smtClean="0"/>
              <a:t>Για κάθε τμήμα ορίζονται διαφορετικά δικαιώματα προσπέλασης</a:t>
            </a:r>
            <a:r>
              <a:rPr lang="en-US" altLang="el-GR" sz="2000" dirty="0" smtClean="0"/>
              <a:t>,</a:t>
            </a:r>
            <a:r>
              <a:rPr lang="el-GR" altLang="el-GR" sz="2000" dirty="0" smtClean="0"/>
              <a:t> ανάλογα με το αν αποθηκεύει κώδικα, δεδομένα, στοίβα</a:t>
            </a:r>
            <a:r>
              <a:rPr lang="en-US" altLang="el-GR" sz="2000" dirty="0" smtClean="0"/>
              <a:t>.</a:t>
            </a:r>
            <a:endParaRPr lang="el-GR" altLang="el-GR" sz="2000" dirty="0" smtClean="0"/>
          </a:p>
          <a:p>
            <a:pPr marL="457200" indent="-457200">
              <a:spcBef>
                <a:spcPts val="0"/>
              </a:spcBef>
              <a:buClr>
                <a:srgbClr val="0033CC"/>
              </a:buClr>
              <a:buFont typeface="Calibri" panose="020F0502020204030204" pitchFamily="34" charset="0"/>
              <a:buChar char="●"/>
            </a:pPr>
            <a:r>
              <a:rPr lang="el-GR" altLang="el-GR" sz="2000" dirty="0" smtClean="0"/>
              <a:t>Ένα πεδίο μιας διεύθυνσης καθορίζει το τμήμα</a:t>
            </a:r>
            <a:r>
              <a:rPr lang="en-US" altLang="el-GR" sz="2000" dirty="0" smtClean="0"/>
              <a:t>,</a:t>
            </a:r>
            <a:r>
              <a:rPr lang="el-GR" altLang="el-GR" sz="2000" dirty="0" smtClean="0"/>
              <a:t> και άλλο πεδίο την μετατόπιση μέσα στο τμήμα. Για παράδειγμα</a:t>
            </a:r>
            <a:r>
              <a:rPr lang="en-US" altLang="el-GR" sz="2000" dirty="0" smtClean="0"/>
              <a:t>,</a:t>
            </a:r>
            <a:r>
              <a:rPr lang="el-GR" altLang="el-GR" sz="2000" dirty="0" smtClean="0"/>
              <a:t> στον 8086 η τελική διεύθυνση:</a:t>
            </a:r>
          </a:p>
        </p:txBody>
      </p:sp>
      <p:pic>
        <p:nvPicPr>
          <p:cNvPr id="6" name="Εικόνα 1" descr="Εικόνα της τελικής διεύθυνσης στον 808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600" y="3990346"/>
            <a:ext cx="7239000" cy="2410454"/>
          </a:xfrm>
          <a:prstGeom prst="rect">
            <a:avLst/>
          </a:prstGeom>
        </p:spPr>
      </p:pic>
      <p:sp>
        <p:nvSpPr>
          <p:cNvPr id="4" name="Θέση υποσέλιδου 1" descr="."/>
          <p:cNvSpPr>
            <a:spLocks noGrp="1"/>
          </p:cNvSpPr>
          <p:nvPr>
            <p:ph type="ftr" sz="quarter" idx="11"/>
          </p:nvPr>
        </p:nvSpPr>
        <p:spPr/>
        <p:txBody>
          <a:bodyPr/>
          <a:lstStyle/>
          <a:p>
            <a:r>
              <a:rPr lang="el-GR" sz="1400" dirty="0" smtClean="0">
                <a:solidFill>
                  <a:schemeClr val="tx1"/>
                </a:solidFill>
              </a:rPr>
              <a:t>Σελιδοποίηση - Κατάτμηση </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D923322-0983-4C85-88DC-7099F0DE779C}" type="slidenum">
              <a:rPr lang="el-GR" sz="1400" smtClean="0">
                <a:solidFill>
                  <a:schemeClr val="tx1"/>
                </a:solidFill>
              </a:rPr>
              <a:t>15</a:t>
            </a:fld>
            <a:endParaRPr lang="el-GR" sz="1400" dirty="0">
              <a:solidFill>
                <a:schemeClr val="tx1"/>
              </a:solidFill>
            </a:endParaRPr>
          </a:p>
        </p:txBody>
      </p:sp>
      <p:pic>
        <p:nvPicPr>
          <p:cNvPr id="8" name="Εικόνα 2"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38100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523065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t>Τέλος 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2400" dirty="0" smtClean="0">
              <a:solidFill>
                <a:schemeClr val="tx1">
                  <a:lumMod val="65000"/>
                  <a:lumOff val="35000"/>
                </a:schemeClr>
              </a:solidFill>
            </a:endParaRPr>
          </a:p>
          <a:p>
            <a:pPr algn="r"/>
            <a:r>
              <a:rPr lang="el-GR" sz="2400" dirty="0" smtClean="0">
                <a:solidFill>
                  <a:schemeClr val="tx1">
                    <a:lumMod val="65000"/>
                    <a:lumOff val="35000"/>
                  </a:schemeClr>
                </a:solidFill>
              </a:rPr>
              <a:t>Επεξεργασία: </a:t>
            </a:r>
            <a:r>
              <a:rPr lang="el-GR" sz="2400" dirty="0" err="1" smtClean="0">
                <a:solidFill>
                  <a:schemeClr val="tx1">
                    <a:lumMod val="65000"/>
                    <a:lumOff val="35000"/>
                  </a:schemeClr>
                </a:solidFill>
              </a:rPr>
              <a:t>Σοφιανίδου</a:t>
            </a:r>
            <a:r>
              <a:rPr lang="el-GR" sz="2400" dirty="0" smtClean="0">
                <a:solidFill>
                  <a:schemeClr val="tx1">
                    <a:lumMod val="65000"/>
                    <a:lumOff val="35000"/>
                  </a:schemeClr>
                </a:solidFill>
              </a:rPr>
              <a:t> Γεωργία</a:t>
            </a:r>
            <a:endParaRPr lang="el-GR" sz="2400" dirty="0">
              <a:solidFill>
                <a:schemeClr val="tx1">
                  <a:lumMod val="65000"/>
                  <a:lumOff val="35000"/>
                </a:schemeClr>
              </a:solidFill>
            </a:endParaRPr>
          </a:p>
        </p:txBody>
      </p:sp>
      <p:pic>
        <p:nvPicPr>
          <p:cNvPr id="6" name="Εικόνα 1" descr=" Λογότυπο για άδειες χρήσης creative commons, b y, n c, s a ">
            <a:hlinkClick r:id="rId3" tooltip="Μετάβαση στην Άδεια Χρήσης"/>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7959" y="5949280"/>
            <a:ext cx="1583921" cy="554177"/>
          </a:xfrm>
          <a:prstGeom prst="rect">
            <a:avLst/>
          </a:prstGeom>
        </p:spPr>
      </p:pic>
      <p:pic>
        <p:nvPicPr>
          <p:cNvPr id="7" name="Εικόνα 2" descr="Λογότυπο επιχειρησιακού προγράμματος εκπαίδευση και δια βίου μάθηση ">
            <a:hlinkClick r:id="rId5" tooltip="Μετάβαση στο www.edulll.gr/"/>
          </p:cNvPr>
          <p:cNvPicPr>
            <a:picLocks noChangeAspect="1" noChangeArrowheads="1"/>
          </p:cNvPicPr>
          <p:nvPr/>
        </p:nvPicPr>
        <p:blipFill>
          <a:blip r:embed="rId6"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203248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cap="none" dirty="0" smtClean="0"/>
              <a:t>Σημειώματα</a:t>
            </a:r>
            <a:endParaRPr lang="el-GR" cap="none" dirty="0"/>
          </a:p>
        </p:txBody>
      </p:sp>
      <p:sp>
        <p:nvSpPr>
          <p:cNvPr id="3" name="Θέση περιεχομένου 1"/>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3398033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p:txBody>
          <a:bodyPr>
            <a:noAutofit/>
          </a:bodyPr>
          <a:lstStyle/>
          <a:p>
            <a:r>
              <a:rPr lang="el-GR" sz="4000" b="1" dirty="0"/>
              <a:t>Σημείωμα Ιστορικού </a:t>
            </a:r>
            <a:r>
              <a:rPr lang="el-GR" sz="4000" b="1" dirty="0" smtClean="0"/>
              <a:t/>
            </a:r>
            <a:br>
              <a:rPr lang="el-GR" sz="4000" b="1" dirty="0" smtClean="0"/>
            </a:br>
            <a:r>
              <a:rPr lang="el-GR" sz="4000" b="1" dirty="0" smtClean="0"/>
              <a:t>Εκδόσεων</a:t>
            </a:r>
            <a:r>
              <a:rPr lang="en-US" sz="4000" b="1" dirty="0" smtClean="0"/>
              <a:t> </a:t>
            </a:r>
            <a:r>
              <a:rPr lang="el-GR" sz="4000" b="1" dirty="0" smtClean="0"/>
              <a:t>Έργου</a:t>
            </a:r>
            <a:endParaRPr lang="el-GR" sz="4000" b="1" dirty="0"/>
          </a:p>
        </p:txBody>
      </p:sp>
      <p:sp>
        <p:nvSpPr>
          <p:cNvPr id="5" name="Θέση περιεχομένου 1"/>
          <p:cNvSpPr>
            <a:spLocks noGrp="1"/>
          </p:cNvSpPr>
          <p:nvPr>
            <p:ph idx="1"/>
          </p:nvPr>
        </p:nvSpPr>
        <p:spPr/>
        <p:txBody>
          <a:bodyPr>
            <a:normAutofit/>
          </a:bodyPr>
          <a:lstStyle/>
          <a:p>
            <a:pPr marL="0" indent="0">
              <a:spcBef>
                <a:spcPts val="0"/>
              </a:spcBef>
              <a:buNone/>
            </a:pPr>
            <a:endParaRPr lang="el-GR" sz="2000" dirty="0" smtClean="0"/>
          </a:p>
          <a:p>
            <a:pPr marL="0" indent="0">
              <a:spcBef>
                <a:spcPts val="0"/>
              </a:spcBef>
              <a:buNone/>
            </a:pPr>
            <a:endParaRPr lang="el-GR" sz="2800" dirty="0"/>
          </a:p>
          <a:p>
            <a:pPr marL="0" indent="0" algn="ctr">
              <a:spcBef>
                <a:spcPts val="0"/>
              </a:spcBef>
              <a:spcAft>
                <a:spcPts val="4200"/>
              </a:spcAft>
              <a:buNone/>
            </a:pPr>
            <a:r>
              <a:rPr lang="el-GR" sz="2800" dirty="0" smtClean="0"/>
              <a:t>Το </a:t>
            </a:r>
            <a:r>
              <a:rPr lang="el-GR" sz="2800" dirty="0"/>
              <a:t>παρόν έργο αποτελεί την έκδοση </a:t>
            </a:r>
            <a:r>
              <a:rPr lang="el-GR" sz="2800" b="1" dirty="0" smtClean="0"/>
              <a:t>1.01</a:t>
            </a:r>
            <a:r>
              <a:rPr lang="el-GR" sz="2800" dirty="0" smtClean="0"/>
              <a:t>.</a:t>
            </a:r>
            <a:endParaRPr lang="el-GR" sz="2800" dirty="0"/>
          </a:p>
          <a:p>
            <a:pPr marL="0" indent="0">
              <a:buNone/>
            </a:pPr>
            <a:endParaRPr lang="el-GR" sz="2000" dirty="0"/>
          </a:p>
        </p:txBody>
      </p:sp>
    </p:spTree>
    <p:extLst>
      <p:ext uri="{BB962C8B-B14F-4D97-AF65-F5344CB8AC3E}">
        <p14:creationId xmlns:p14="http://schemas.microsoft.com/office/powerpoint/2010/main" val="1242327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Σημείωμα </a:t>
            </a:r>
            <a:r>
              <a:rPr lang="el-GR" b="1" dirty="0" smtClean="0"/>
              <a:t>Αναφοράς</a:t>
            </a:r>
            <a:endParaRPr lang="el-GR" b="1" dirty="0"/>
          </a:p>
        </p:txBody>
      </p:sp>
      <p:sp>
        <p:nvSpPr>
          <p:cNvPr id="3" name="Θέση περιεχομένου 1"/>
          <p:cNvSpPr>
            <a:spLocks noGrp="1"/>
          </p:cNvSpPr>
          <p:nvPr>
            <p:ph idx="1"/>
          </p:nvPr>
        </p:nvSpPr>
        <p:spPr/>
        <p:txBody>
          <a:bodyPr>
            <a:normAutofit/>
          </a:bodyPr>
          <a:lstStyle/>
          <a:p>
            <a:pPr marL="0" indent="0">
              <a:buNone/>
            </a:pPr>
            <a:endParaRPr lang="el-GR" sz="2400" dirty="0" smtClean="0"/>
          </a:p>
          <a:p>
            <a:pPr marL="0" indent="0">
              <a:buNone/>
            </a:pPr>
            <a:endParaRPr lang="el-GR" sz="2400" dirty="0"/>
          </a:p>
          <a:p>
            <a:pPr marL="0" indent="0">
              <a:buNone/>
            </a:pPr>
            <a:r>
              <a:rPr lang="en-US" sz="2400" dirty="0" smtClean="0"/>
              <a:t>Copyright</a:t>
            </a:r>
            <a:r>
              <a:rPr lang="el-GR" sz="2400" dirty="0" smtClean="0"/>
              <a:t> Τεχνολογικό Εκπαιδευτικό Ίδρυμα Θεσσαλίας</a:t>
            </a:r>
            <a:r>
              <a:rPr lang="en-US" sz="2400" dirty="0" smtClean="0"/>
              <a:t>, </a:t>
            </a:r>
            <a:r>
              <a:rPr lang="el-GR" sz="2400" dirty="0" smtClean="0"/>
              <a:t>Νικόλαος </a:t>
            </a:r>
            <a:r>
              <a:rPr lang="el-GR" sz="2400" dirty="0" err="1" smtClean="0"/>
              <a:t>Πετρέλλης</a:t>
            </a:r>
            <a:r>
              <a:rPr lang="el-GR" sz="2400" dirty="0" smtClean="0"/>
              <a:t>, 2015. Νικόλαος </a:t>
            </a:r>
            <a:r>
              <a:rPr lang="el-GR" sz="2400" dirty="0" err="1" smtClean="0"/>
              <a:t>Πετρέλλης</a:t>
            </a:r>
            <a:r>
              <a:rPr lang="el-GR" sz="2400" dirty="0" smtClean="0"/>
              <a:t>. «Αρχιτεκτονική Η/Υ ΙΙ». </a:t>
            </a:r>
            <a:r>
              <a:rPr lang="el-GR" sz="2400" dirty="0"/>
              <a:t>Έκδοση: </a:t>
            </a:r>
            <a:r>
              <a:rPr lang="el-GR" sz="2400" dirty="0" smtClean="0"/>
              <a:t>1.0</a:t>
            </a:r>
            <a:r>
              <a:rPr lang="el-GR" sz="2400" dirty="0"/>
              <a:t>. </a:t>
            </a:r>
            <a:r>
              <a:rPr lang="el-GR" sz="2400" dirty="0" smtClean="0"/>
              <a:t>Λάρισα 01/03/2015. </a:t>
            </a:r>
            <a:r>
              <a:rPr lang="el-GR" sz="2400" dirty="0"/>
              <a:t>Διαθέσιμο από τη δικτυακή </a:t>
            </a:r>
            <a:r>
              <a:rPr lang="el-GR" sz="2400" dirty="0" smtClean="0"/>
              <a:t>διεύθυνση: </a:t>
            </a:r>
            <a:r>
              <a:rPr lang="en-US" sz="2400" dirty="0" smtClean="0">
                <a:solidFill>
                  <a:srgbClr val="FF0000"/>
                </a:solidFill>
                <a:hlinkClick r:id="rId3" tooltip="Μετάβαση στην ιστοσελίδα του Μαθήματος"/>
              </a:rPr>
              <a:t>http://cdev.teilar.gr/courses/TMA1</a:t>
            </a:r>
            <a:r>
              <a:rPr lang="el-GR" sz="2400" dirty="0" smtClean="0">
                <a:solidFill>
                  <a:srgbClr val="FF0000"/>
                </a:solidFill>
                <a:hlinkClick r:id="rId3" tooltip="Μετάβαση στην ιστοσελίδα του Μαθήματος"/>
              </a:rPr>
              <a:t>1</a:t>
            </a:r>
            <a:r>
              <a:rPr lang="en-US" sz="2400" smtClean="0">
                <a:solidFill>
                  <a:srgbClr val="FF0000"/>
                </a:solidFill>
                <a:hlinkClick r:id="rId3" tooltip="Μετάβαση στην ιστοσελίδα του Μαθήματος"/>
              </a:rPr>
              <a:t>2/</a:t>
            </a:r>
            <a:r>
              <a:rPr lang="en-US" sz="2400" dirty="0" err="1" smtClean="0">
                <a:solidFill>
                  <a:srgbClr val="FF0000"/>
                </a:solidFill>
                <a:hlinkClick r:id="rId3" tooltip="Μετάβαση στην ιστοσελίδα του Μαθήματος"/>
              </a:rPr>
              <a:t>index.php</a:t>
            </a:r>
            <a:r>
              <a:rPr lang="el-GR" sz="2400" dirty="0" smtClean="0"/>
              <a:t>. </a:t>
            </a:r>
            <a:endParaRPr lang="el-GR" sz="2400" dirty="0"/>
          </a:p>
          <a:p>
            <a:endParaRPr lang="el-GR" sz="2000" dirty="0"/>
          </a:p>
        </p:txBody>
      </p:sp>
    </p:spTree>
    <p:extLst>
      <p:ext uri="{BB962C8B-B14F-4D97-AF65-F5344CB8AC3E}">
        <p14:creationId xmlns:p14="http://schemas.microsoft.com/office/powerpoint/2010/main" val="710962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αναπτυχθεί στο πλαίσιο 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a:t>
            </a:r>
            <a:r>
              <a:rPr lang="el-GR" sz="2000" b="1" dirty="0" smtClean="0">
                <a:solidFill>
                  <a:prstClr val="black"/>
                </a:solidFill>
                <a:latin typeface="Calibri" panose="020F0502020204030204" pitchFamily="34" charset="0"/>
              </a:rPr>
              <a:t>Τ.Ε.Ι. </a:t>
            </a:r>
            <a:r>
              <a:rPr lang="el-GR" sz="2000" b="1" dirty="0">
                <a:solidFill>
                  <a:prstClr val="black"/>
                </a:solidFill>
                <a:latin typeface="Calibri" panose="020F0502020204030204" pitchFamily="34" charset="0"/>
              </a:rPr>
              <a:t>Θεσσαλίας</a:t>
            </a:r>
            <a:r>
              <a:rPr lang="el-GR" sz="2000" dirty="0">
                <a:solidFill>
                  <a:prstClr val="black"/>
                </a:solidFill>
                <a:latin typeface="Calibri" panose="020F0502020204030204" pitchFamily="34" charset="0"/>
              </a:rPr>
              <a:t>» έχει χρηματοδοτήσει μόνο τη 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947637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Σημείωμα </a:t>
            </a:r>
            <a:r>
              <a:rPr lang="el-GR" b="1" dirty="0" smtClean="0"/>
              <a:t>Αδειοδότησης</a:t>
            </a:r>
            <a:endParaRPr lang="el-GR" b="1" dirty="0"/>
          </a:p>
        </p:txBody>
      </p:sp>
      <p:sp>
        <p:nvSpPr>
          <p:cNvPr id="3" name="Θέση περιεχομένου 1"/>
          <p:cNvSpPr>
            <a:spLocks noGrp="1"/>
          </p:cNvSpPr>
          <p:nvPr>
            <p:ph idx="1"/>
          </p:nvPr>
        </p:nvSpPr>
        <p:spPr>
          <a:xfrm>
            <a:off x="457200" y="1524000"/>
            <a:ext cx="8229600" cy="1905000"/>
          </a:xfrm>
        </p:spPr>
        <p:txBody>
          <a:bodyPr>
            <a:noAutofit/>
          </a:bodyPr>
          <a:lstStyle/>
          <a:p>
            <a:pPr>
              <a:spcBef>
                <a:spcPts val="0"/>
              </a:spcBef>
            </a:pPr>
            <a:r>
              <a:rPr lang="el-GR" sz="2000" dirty="0" smtClean="0"/>
              <a:t>Το </a:t>
            </a:r>
            <a:r>
              <a:rPr lang="el-GR" sz="2000" dirty="0"/>
              <a:t>παρόν υλικό διατίθεται με τους όρους της άδειας χρήσης </a:t>
            </a:r>
            <a:r>
              <a:rPr lang="en-US" sz="2000" dirty="0" smtClean="0"/>
              <a:t>Creative Commons</a:t>
            </a:r>
            <a:r>
              <a:rPr lang="el-GR" sz="2000" dirty="0" smtClean="0"/>
              <a:t>: Αναφορά Δημιουργού - </a:t>
            </a:r>
            <a:r>
              <a:rPr lang="el-GR" sz="2000" dirty="0"/>
              <a:t>Μη Εμπορική </a:t>
            </a:r>
            <a:r>
              <a:rPr lang="el-GR" sz="2000" dirty="0" smtClean="0"/>
              <a:t>Χρήση - </a:t>
            </a:r>
            <a:r>
              <a:rPr lang="el-GR" sz="2000" dirty="0"/>
              <a:t>Παρόμοια </a:t>
            </a:r>
            <a:r>
              <a:rPr lang="el-GR" sz="2000" dirty="0" smtClean="0"/>
              <a:t>Διανομή, </a:t>
            </a:r>
            <a:r>
              <a:rPr lang="el-GR" sz="2000" dirty="0"/>
              <a:t>4.0 [1] ή μεταγενέστερη, Διεθνής </a:t>
            </a:r>
            <a:r>
              <a:rPr lang="el-GR" sz="2000" dirty="0" smtClean="0"/>
              <a:t>Έκδοση. Εξαιρούνται </a:t>
            </a:r>
            <a:r>
              <a:rPr lang="el-GR" sz="2000" dirty="0"/>
              <a:t>τα αυτοτελή έργα τρίτων π.χ. φωτογραφίες, διαγράμματα </a:t>
            </a:r>
            <a:r>
              <a:rPr lang="el-GR" sz="2000" dirty="0" smtClean="0"/>
              <a:t>κ.λπ., τα </a:t>
            </a:r>
            <a:r>
              <a:rPr lang="el-GR" sz="2000" dirty="0"/>
              <a:t>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Εικόνα 1" descr=" Λογότυπο για άδειες χρήσης creative commons, b y, n c, s a " title="Λογότυπο creative commons">
            <a:hlinkClick r:id="rId4" tooltip="Μετάβαση στην Άδεια Χρήσης"/>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1422" y="358140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Θέση περιεχομένου 2"/>
          <p:cNvSpPr txBox="1"/>
          <p:nvPr/>
        </p:nvSpPr>
        <p:spPr>
          <a:xfrm>
            <a:off x="533400" y="4224704"/>
            <a:ext cx="8229600" cy="2252296"/>
          </a:xfrm>
          <a:prstGeom prst="rect">
            <a:avLst/>
          </a:prstGeom>
        </p:spPr>
        <p:txBody>
          <a:bodyPr vert="horz" wrap="square" lIns="91440" tIns="45720" rIns="91440" bIns="45720" rtlCol="0" anchor="ctr">
            <a:normAutofit/>
          </a:bodyPr>
          <a:lstStyle/>
          <a:p>
            <a:pPr>
              <a:spcAft>
                <a:spcPts val="600"/>
              </a:spcAft>
            </a:pPr>
            <a:r>
              <a:rPr lang="el-GR" sz="1400" dirty="0"/>
              <a:t>[1] </a:t>
            </a:r>
            <a:r>
              <a:rPr lang="en-US" sz="1400" dirty="0" smtClean="0">
                <a:hlinkClick r:id="rId4" tooltip="Μετάβαση στην Άδεια Χρήσης"/>
              </a:rPr>
              <a:t>http://creativecommons.org/licenses/by-nc-sa/4.0/</a:t>
            </a:r>
            <a:endParaRPr lang="el-GR" sz="1400" dirty="0"/>
          </a:p>
          <a:p>
            <a:r>
              <a:rPr lang="el-GR" sz="1400" dirty="0"/>
              <a:t>Ως </a:t>
            </a:r>
            <a:r>
              <a:rPr lang="el-GR" sz="1400" b="1" dirty="0"/>
              <a:t>Μη Εμπορική</a:t>
            </a:r>
            <a:r>
              <a:rPr lang="el-GR" sz="1400" dirty="0"/>
              <a:t> ορίζεται η χρήση:</a:t>
            </a:r>
          </a:p>
          <a:p>
            <a:pPr marL="800100" lvl="1" indent="-342900">
              <a:buFont typeface="Arial" panose="020B0604020202020204" pitchFamily="34" charset="0"/>
              <a:buChar char="•"/>
            </a:pPr>
            <a:r>
              <a:rPr lang="el-GR" sz="1400" dirty="0"/>
              <a:t>που δεν περιλαμβάνει άμεσο ή έμμεσο οικονομικό όφελος από την χρήση του έργου, για το διανομέα του έργου και </a:t>
            </a:r>
            <a:r>
              <a:rPr lang="el-GR" sz="1400" dirty="0" err="1" smtClean="0"/>
              <a:t>αδειοδόχο</a:t>
            </a:r>
            <a:r>
              <a:rPr lang="el-GR" sz="1400" dirty="0"/>
              <a:t>,</a:t>
            </a:r>
          </a:p>
          <a:p>
            <a:pPr marL="800100" lvl="1" indent="-342900">
              <a:buFont typeface="Arial" panose="020B0604020202020204" pitchFamily="34" charset="0"/>
              <a:buChar char="•"/>
            </a:pPr>
            <a:r>
              <a:rPr lang="el-GR" sz="1400" dirty="0"/>
              <a:t>που</a:t>
            </a:r>
            <a:r>
              <a:rPr lang="en-GB" sz="1400" dirty="0"/>
              <a:t> </a:t>
            </a:r>
            <a:r>
              <a:rPr lang="el-GR" sz="1400" dirty="0"/>
              <a:t>δεν περιλαμβάνει οικονομική συναλλαγή ως προϋπόθεση για τη χρήση ή πρόσβαση στο </a:t>
            </a:r>
            <a:r>
              <a:rPr lang="el-GR" sz="1400" dirty="0" smtClean="0"/>
              <a:t>έργο,</a:t>
            </a:r>
            <a:endParaRPr lang="el-GR" sz="1400" dirty="0"/>
          </a:p>
          <a:p>
            <a:pPr marL="800100" lvl="1" indent="-342900">
              <a:spcAft>
                <a:spcPts val="600"/>
              </a:spcAft>
              <a:buFont typeface="Arial" panose="020B0604020202020204" pitchFamily="34" charset="0"/>
              <a:buChar char="•"/>
            </a:pPr>
            <a:r>
              <a:rPr lang="el-GR" sz="1400" dirty="0"/>
              <a:t>που</a:t>
            </a:r>
            <a:r>
              <a:rPr lang="en-GB" sz="1400" dirty="0"/>
              <a:t> </a:t>
            </a:r>
            <a:r>
              <a:rPr lang="el-GR" sz="1400" dirty="0"/>
              <a:t>δεν προσπορίζει στο διανομέα του έργου και</a:t>
            </a:r>
            <a:r>
              <a:rPr lang="en-GB" sz="1400" dirty="0"/>
              <a:t> </a:t>
            </a:r>
            <a:r>
              <a:rPr lang="el-GR" sz="1400" dirty="0" err="1"/>
              <a:t>αδειοδόχο</a:t>
            </a:r>
            <a:r>
              <a:rPr lang="en-GB" sz="1400" dirty="0"/>
              <a:t> </a:t>
            </a:r>
            <a:r>
              <a:rPr lang="el-GR" sz="1400" dirty="0"/>
              <a:t>έμμεσο οικονομικό όφελος (π.χ. διαφημίσεις) από την προβολή του έργου σε διαδικτυακό </a:t>
            </a:r>
            <a:r>
              <a:rPr lang="el-GR" sz="1400" dirty="0" smtClean="0"/>
              <a:t>τόπο.</a:t>
            </a:r>
            <a:endParaRPr lang="el-GR" sz="1400" dirty="0"/>
          </a:p>
          <a:p>
            <a:r>
              <a:rPr lang="el-GR" sz="1400" dirty="0" smtClean="0"/>
              <a:t>Ο </a:t>
            </a:r>
            <a:r>
              <a:rPr lang="el-GR" sz="1400" dirty="0"/>
              <a:t>δικαιούχος μπορεί να παρέχει στον </a:t>
            </a:r>
            <a:r>
              <a:rPr lang="el-GR" sz="1400" dirty="0" err="1"/>
              <a:t>αδειοδόχο</a:t>
            </a:r>
            <a:r>
              <a:rPr lang="el-GR" sz="1400" dirty="0"/>
              <a:t> ξεχωριστή άδεια να χρησιμοποιεί το έργο για εμπορική χρήση, εφόσον αυτό του ζητηθεί</a:t>
            </a:r>
            <a:r>
              <a:rPr lang="el-GR" sz="1400" dirty="0" smtClean="0"/>
              <a:t>.</a:t>
            </a:r>
            <a:endParaRPr lang="el-GR" sz="1400" dirty="0"/>
          </a:p>
        </p:txBody>
      </p:sp>
    </p:spTree>
    <p:custDataLst>
      <p:tags r:id="rId1"/>
    </p:custDataLst>
    <p:extLst>
      <p:ext uri="{BB962C8B-B14F-4D97-AF65-F5344CB8AC3E}">
        <p14:creationId xmlns:p14="http://schemas.microsoft.com/office/powerpoint/2010/main" val="1654872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Διατήρηση </a:t>
            </a:r>
            <a:r>
              <a:rPr lang="el-GR" b="1" dirty="0" smtClean="0"/>
              <a:t>Σημειωμάτων</a:t>
            </a:r>
            <a:endParaRPr lang="el-GR" b="1" dirty="0"/>
          </a:p>
        </p:txBody>
      </p:sp>
      <p:sp>
        <p:nvSpPr>
          <p:cNvPr id="3" name="Θέση περιεχομένου 1"/>
          <p:cNvSpPr>
            <a:spLocks noGrp="1"/>
          </p:cNvSpPr>
          <p:nvPr>
            <p:ph idx="1"/>
          </p:nvPr>
        </p:nvSpPr>
        <p:spPr/>
        <p:txBody>
          <a:bodyPr>
            <a:normAutofit/>
          </a:bodyPr>
          <a:lstStyle/>
          <a:p>
            <a:pPr marL="0" indent="0">
              <a:spcBef>
                <a:spcPts val="0"/>
              </a:spcBef>
              <a:buNone/>
            </a:pPr>
            <a:endParaRPr lang="el-GR" sz="2400" dirty="0" smtClean="0"/>
          </a:p>
          <a:p>
            <a:pPr marL="0" indent="0">
              <a:spcBef>
                <a:spcPts val="0"/>
              </a:spcBef>
              <a:spcAft>
                <a:spcPts val="1800"/>
              </a:spcAft>
              <a:buNone/>
            </a:pPr>
            <a:r>
              <a:rPr lang="el-GR" sz="2400" dirty="0" smtClean="0"/>
              <a:t>Οποιαδήποτε </a:t>
            </a:r>
            <a:r>
              <a:rPr lang="el-GR" sz="2400" dirty="0"/>
              <a:t>αναπαραγωγή ή διασκευή του υλικού θα πρέπει να συμπεριλαμβάνει:</a:t>
            </a:r>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Αναφοράς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Αδειοδότησης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τη</a:t>
            </a:r>
            <a:r>
              <a:rPr lang="en-US" sz="2000" dirty="0" smtClean="0"/>
              <a:t> </a:t>
            </a:r>
            <a:r>
              <a:rPr lang="el-GR" sz="2000" dirty="0"/>
              <a:t>Δ</a:t>
            </a:r>
            <a:r>
              <a:rPr lang="el-GR" sz="2000" dirty="0" smtClean="0"/>
              <a:t>ήλωση</a:t>
            </a:r>
            <a:r>
              <a:rPr lang="en-US" sz="2000" dirty="0" smtClean="0"/>
              <a:t> </a:t>
            </a:r>
            <a:r>
              <a:rPr lang="el-GR" sz="2000" dirty="0" smtClean="0"/>
              <a:t>Διατήρησης Σημειωμάτων,</a:t>
            </a:r>
            <a:endParaRPr lang="el-GR" sz="2000" dirty="0"/>
          </a:p>
          <a:p>
            <a:pPr lvl="2" indent="-347472">
              <a:spcBef>
                <a:spcPts val="0"/>
              </a:spcBef>
              <a:spcAft>
                <a:spcPts val="1800"/>
              </a:spcAft>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a:t>
            </a:r>
            <a:r>
              <a:rPr lang="el-GR" sz="2000" dirty="0" smtClean="0"/>
              <a:t>υπάρχει).</a:t>
            </a:r>
            <a:endParaRPr lang="el-GR" sz="2000" dirty="0"/>
          </a:p>
          <a:p>
            <a:pPr marL="0" indent="0">
              <a:spcBef>
                <a:spcPts val="0"/>
              </a:spcBef>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2580684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Σκοποί ενότητας </a:t>
            </a:r>
            <a:endParaRPr lang="el-GR" b="1" dirty="0"/>
          </a:p>
        </p:txBody>
      </p:sp>
      <p:sp>
        <p:nvSpPr>
          <p:cNvPr id="3" name="Θέση περιεχομένου 1"/>
          <p:cNvSpPr>
            <a:spLocks noGrp="1"/>
          </p:cNvSpPr>
          <p:nvPr>
            <p:ph idx="1"/>
          </p:nvPr>
        </p:nvSpPr>
        <p:spPr>
          <a:noFill/>
        </p:spPr>
        <p:txBody>
          <a:bodyPr>
            <a:normAutofit/>
          </a:bodyPr>
          <a:lstStyle/>
          <a:p>
            <a:pPr marL="514350" indent="-514350">
              <a:spcBef>
                <a:spcPts val="0"/>
              </a:spcBef>
              <a:spcAft>
                <a:spcPts val="1200"/>
              </a:spcAft>
              <a:buFont typeface="+mj-lt"/>
              <a:buAutoNum type="arabicParenR"/>
            </a:pPr>
            <a:r>
              <a:rPr lang="el-GR" dirty="0" smtClean="0"/>
              <a:t>Εισαγωγή του αναγνώστη στον κόσμο μιας γλώσσας προγραμματισμού.</a:t>
            </a:r>
            <a:endParaRPr lang="el-GR" dirty="0"/>
          </a:p>
          <a:p>
            <a:pPr marL="514350" indent="-514350">
              <a:spcBef>
                <a:spcPts val="0"/>
              </a:spcBef>
              <a:spcAft>
                <a:spcPts val="1200"/>
              </a:spcAft>
              <a:buFont typeface="+mj-lt"/>
              <a:buAutoNum type="arabicParenR"/>
            </a:pPr>
            <a:r>
              <a:rPr lang="el-GR" dirty="0" smtClean="0"/>
              <a:t>Την αντίληψη εννοιών όπως τί είναι ένα πρόγραμμα, και τί αλγόριθμος</a:t>
            </a:r>
            <a:r>
              <a:rPr lang="el-GR" dirty="0"/>
              <a:t>.</a:t>
            </a:r>
            <a:endParaRPr lang="el-GR" dirty="0" smtClean="0"/>
          </a:p>
          <a:p>
            <a:pPr marL="514350" indent="-514350">
              <a:spcBef>
                <a:spcPts val="0"/>
              </a:spcBef>
              <a:spcAft>
                <a:spcPts val="1200"/>
              </a:spcAft>
              <a:buFont typeface="+mj-lt"/>
              <a:buAutoNum type="arabicParenR"/>
            </a:pPr>
            <a:r>
              <a:rPr lang="el-GR" dirty="0" smtClean="0"/>
              <a:t>Την ικανότητα να δημιουργεί και εκτελεί ένα απλό πρόγραμμα. </a:t>
            </a:r>
          </a:p>
          <a:p>
            <a:pPr marL="514350" indent="-514350">
              <a:spcBef>
                <a:spcPts val="0"/>
              </a:spcBef>
              <a:buFont typeface="+mj-lt"/>
              <a:buAutoNum type="arabicParenR"/>
            </a:pPr>
            <a:r>
              <a:rPr lang="el-GR" dirty="0" smtClean="0"/>
              <a:t>Την δημιουργία ερεθισμάτων για την ανάπτυξη πιο περίπλοκων προγραμμάτων. </a:t>
            </a:r>
          </a:p>
        </p:txBody>
      </p:sp>
      <p:sp>
        <p:nvSpPr>
          <p:cNvPr id="6" name="Θέση υποσέλιδου 1" descr="."/>
          <p:cNvSpPr>
            <a:spLocks noGrp="1"/>
          </p:cNvSpPr>
          <p:nvPr>
            <p:ph type="ftr" sz="quarter" idx="11"/>
          </p:nvPr>
        </p:nvSpPr>
        <p:spPr>
          <a:xfrm>
            <a:off x="3124200" y="6356350"/>
            <a:ext cx="2895600" cy="365125"/>
          </a:xfrm>
        </p:spPr>
        <p:txBody>
          <a:bodyPr/>
          <a:lstStyle/>
          <a:p>
            <a:r>
              <a:rPr lang="el-GR" sz="1400" dirty="0" smtClean="0">
                <a:solidFill>
                  <a:schemeClr val="tx1"/>
                </a:solidFill>
              </a:rPr>
              <a:t>Σελιδοποίηση - Κατάτμηση </a:t>
            </a:r>
            <a:endParaRPr lang="el-GR" sz="1400" dirty="0">
              <a:solidFill>
                <a:schemeClr val="tx1"/>
              </a:solidFill>
            </a:endParaRPr>
          </a:p>
        </p:txBody>
      </p:sp>
      <p:sp>
        <p:nvSpPr>
          <p:cNvPr id="9"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t>3</a:t>
            </a:fld>
            <a:endParaRPr lang="el-GR" sz="1400" dirty="0">
              <a:solidFill>
                <a:schemeClr val="tx1"/>
              </a:solidFill>
            </a:endParaRPr>
          </a:p>
        </p:txBody>
      </p:sp>
    </p:spTree>
    <p:extLst>
      <p:ext uri="{BB962C8B-B14F-4D97-AF65-F5344CB8AC3E}">
        <p14:creationId xmlns:p14="http://schemas.microsoft.com/office/powerpoint/2010/main" val="4246349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13" name="Θέση περιεχομένου 1">
            <a:hlinkClick r:id="rId3" action="ppaction://hlinksldjump" tooltip="Μετάβαση στη Διαφάνεια"/>
          </p:cNvPr>
          <p:cNvSpPr txBox="1"/>
          <p:nvPr/>
        </p:nvSpPr>
        <p:spPr>
          <a:xfrm>
            <a:off x="457200" y="1838980"/>
            <a:ext cx="8229600" cy="523220"/>
          </a:xfrm>
          <a:prstGeom prst="rect">
            <a:avLst/>
          </a:prstGeom>
          <a:noFill/>
        </p:spPr>
        <p:txBody>
          <a:bodyPr wrap="square" rtlCol="0">
            <a:spAutoFit/>
          </a:bodyPr>
          <a:lstStyle/>
          <a:p>
            <a:pPr marL="514350" indent="-514350">
              <a:buFont typeface="+mj-lt"/>
              <a:buAutoNum type="arabicParenR"/>
            </a:pPr>
            <a:r>
              <a:rPr lang="el-GR" sz="2800" i="1" dirty="0" smtClean="0">
                <a:solidFill>
                  <a:srgbClr val="0070C0"/>
                </a:solidFill>
              </a:rPr>
              <a:t>Εικονική μνήμη</a:t>
            </a:r>
            <a:endParaRPr lang="el-GR" sz="1400" i="1" dirty="0">
              <a:solidFill>
                <a:srgbClr val="0070C0"/>
              </a:solidFill>
            </a:endParaRPr>
          </a:p>
        </p:txBody>
      </p:sp>
      <p:sp>
        <p:nvSpPr>
          <p:cNvPr id="11" name="Θέση περιεχομένου 2">
            <a:hlinkClick r:id="rId4" action="ppaction://hlinksldjump" tooltip="Μετάβαση στη Διαφάνεια"/>
          </p:cNvPr>
          <p:cNvSpPr txBox="1"/>
          <p:nvPr/>
        </p:nvSpPr>
        <p:spPr>
          <a:xfrm>
            <a:off x="457200" y="2753380"/>
            <a:ext cx="8229600" cy="523220"/>
          </a:xfrm>
          <a:prstGeom prst="rect">
            <a:avLst/>
          </a:prstGeom>
          <a:noFill/>
        </p:spPr>
        <p:txBody>
          <a:bodyPr wrap="square" rtlCol="0">
            <a:spAutoFit/>
          </a:bodyPr>
          <a:lstStyle/>
          <a:p>
            <a:pPr marL="514350" indent="-514350">
              <a:buFont typeface="+mj-lt"/>
              <a:buAutoNum type="arabicParenR" startAt="2"/>
            </a:pPr>
            <a:r>
              <a:rPr lang="el-GR" sz="2800" i="1" dirty="0" smtClean="0">
                <a:solidFill>
                  <a:srgbClr val="0070C0"/>
                </a:solidFill>
              </a:rPr>
              <a:t>Σελιδοποίηση</a:t>
            </a:r>
            <a:endParaRPr lang="el-GR" sz="2800" i="1" dirty="0">
              <a:solidFill>
                <a:srgbClr val="0070C0"/>
              </a:solidFill>
            </a:endParaRPr>
          </a:p>
        </p:txBody>
      </p:sp>
      <p:sp>
        <p:nvSpPr>
          <p:cNvPr id="16" name="Θέση περιεχομένου 3">
            <a:hlinkClick r:id="rId5" action="ppaction://hlinksldjump" tooltip="Μετάβαση στη Διαφάνεια"/>
          </p:cNvPr>
          <p:cNvSpPr txBox="1"/>
          <p:nvPr/>
        </p:nvSpPr>
        <p:spPr>
          <a:xfrm>
            <a:off x="457200" y="3657600"/>
            <a:ext cx="8229600" cy="523220"/>
          </a:xfrm>
          <a:prstGeom prst="rect">
            <a:avLst/>
          </a:prstGeom>
          <a:noFill/>
        </p:spPr>
        <p:txBody>
          <a:bodyPr wrap="square" rtlCol="0">
            <a:spAutoFit/>
          </a:bodyPr>
          <a:lstStyle/>
          <a:p>
            <a:pPr marL="514350" indent="-514350">
              <a:buFont typeface="+mj-lt"/>
              <a:buAutoNum type="arabicParenR" startAt="3"/>
            </a:pPr>
            <a:r>
              <a:rPr lang="el-GR" sz="2800" i="1" dirty="0" smtClean="0">
                <a:solidFill>
                  <a:srgbClr val="0070C0"/>
                </a:solidFill>
              </a:rPr>
              <a:t>Κατάτμηση ή Τμηματοποίηση</a:t>
            </a:r>
            <a:endParaRPr lang="el-GR" sz="2800" i="1" dirty="0">
              <a:solidFill>
                <a:srgbClr val="0070C0"/>
              </a:solidFill>
            </a:endParaRPr>
          </a:p>
        </p:txBody>
      </p:sp>
      <p:sp>
        <p:nvSpPr>
          <p:cNvPr id="14" name="Θέση υποσέλιδου 1" descr="."/>
          <p:cNvSpPr>
            <a:spLocks noGrp="1"/>
          </p:cNvSpPr>
          <p:nvPr>
            <p:ph type="ftr" sz="quarter" idx="11"/>
          </p:nvPr>
        </p:nvSpPr>
        <p:spPr>
          <a:xfrm>
            <a:off x="3124200" y="6356350"/>
            <a:ext cx="2895600" cy="365125"/>
          </a:xfrm>
        </p:spPr>
        <p:txBody>
          <a:bodyPr/>
          <a:lstStyle/>
          <a:p>
            <a:r>
              <a:rPr lang="el-GR" sz="1400" dirty="0" smtClean="0">
                <a:solidFill>
                  <a:schemeClr val="tx1"/>
                </a:solidFill>
              </a:rPr>
              <a:t>Σελιδοποίηση - Κατάτμηση </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4</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087463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p:txBody>
          <a:bodyPr>
            <a:normAutofit/>
          </a:bodyPr>
          <a:lstStyle/>
          <a:p>
            <a:r>
              <a:rPr lang="el-GR" altLang="el-GR" b="1" dirty="0" smtClean="0"/>
              <a:t>Εικονική μνήμη (</a:t>
            </a:r>
            <a:r>
              <a:rPr lang="en-US" altLang="el-GR" b="1" dirty="0" smtClean="0"/>
              <a:t>Virtual Memory)</a:t>
            </a:r>
            <a:endParaRPr lang="el-GR" b="1" dirty="0"/>
          </a:p>
        </p:txBody>
      </p:sp>
      <p:sp>
        <p:nvSpPr>
          <p:cNvPr id="5" name="Θέση περιεχομένου 1"/>
          <p:cNvSpPr>
            <a:spLocks noGrp="1"/>
          </p:cNvSpPr>
          <p:nvPr>
            <p:ph idx="1"/>
          </p:nvPr>
        </p:nvSpPr>
        <p:spPr/>
        <p:txBody>
          <a:bodyPr>
            <a:noAutofit/>
          </a:bodyPr>
          <a:lstStyle/>
          <a:p>
            <a:pPr marL="457200" indent="-457200">
              <a:spcBef>
                <a:spcPts val="0"/>
              </a:spcBef>
              <a:spcAft>
                <a:spcPts val="2400"/>
              </a:spcAft>
              <a:buClr>
                <a:srgbClr val="0033CC"/>
              </a:buClr>
              <a:buFont typeface="Calibri" panose="020F0502020204030204" pitchFamily="34" charset="0"/>
              <a:buChar char="●"/>
            </a:pPr>
            <a:r>
              <a:rPr lang="el-GR" altLang="el-GR" sz="2400" dirty="0" smtClean="0"/>
              <a:t>Η φυσική κύρια μνήμη, συχνά δεν είναι αρκετή για να υποστηριχθεί η ταυτόχρονη (και όχι η σειριακή) εκτέλεση προγραμμάτων. </a:t>
            </a:r>
          </a:p>
          <a:p>
            <a:pPr marL="457200" indent="-457200">
              <a:spcBef>
                <a:spcPts val="0"/>
              </a:spcBef>
              <a:spcAft>
                <a:spcPts val="2400"/>
              </a:spcAft>
              <a:buClr>
                <a:srgbClr val="0033CC"/>
              </a:buClr>
              <a:buFont typeface="Calibri" panose="020F0502020204030204" pitchFamily="34" charset="0"/>
              <a:buChar char="●"/>
            </a:pPr>
            <a:r>
              <a:rPr lang="el-GR" altLang="el-GR" sz="2400" dirty="0" smtClean="0"/>
              <a:t>Ο σκληρός δίσκος χρησιμοποιείται στα πλαίσια της </a:t>
            </a:r>
            <a:r>
              <a:rPr lang="el-GR" altLang="el-GR" sz="2400" dirty="0"/>
              <a:t>ε</a:t>
            </a:r>
            <a:r>
              <a:rPr lang="el-GR" altLang="el-GR" sz="2400" dirty="0" smtClean="0"/>
              <a:t>ικονικής μνήμης, για να επεκτείνει τον χώρο κύριας </a:t>
            </a:r>
            <a:r>
              <a:rPr lang="el-GR" altLang="el-GR" sz="2400" dirty="0"/>
              <a:t>μ</a:t>
            </a:r>
            <a:r>
              <a:rPr lang="el-GR" altLang="el-GR" sz="2400" dirty="0" smtClean="0"/>
              <a:t>νήμης που προσπελάζει η Κεντρική </a:t>
            </a:r>
            <a:r>
              <a:rPr lang="el-GR" altLang="el-GR" sz="2400" dirty="0"/>
              <a:t>Μ</a:t>
            </a:r>
            <a:r>
              <a:rPr lang="el-GR" altLang="el-GR" sz="2400" dirty="0" smtClean="0"/>
              <a:t>ονάδα </a:t>
            </a:r>
            <a:r>
              <a:rPr lang="el-GR" altLang="el-GR" sz="2400" dirty="0"/>
              <a:t>Ε</a:t>
            </a:r>
            <a:r>
              <a:rPr lang="el-GR" altLang="el-GR" sz="2400" dirty="0" smtClean="0"/>
              <a:t>πεξεργασίας (ΚΜΕ).</a:t>
            </a:r>
          </a:p>
          <a:p>
            <a:pPr marL="457200" indent="-457200">
              <a:spcBef>
                <a:spcPts val="0"/>
              </a:spcBef>
              <a:buClr>
                <a:srgbClr val="0033CC"/>
              </a:buClr>
              <a:buFont typeface="Calibri" panose="020F0502020204030204" pitchFamily="34" charset="0"/>
              <a:buChar char="●"/>
            </a:pPr>
            <a:r>
              <a:rPr lang="el-GR" altLang="el-GR" sz="2400" dirty="0" smtClean="0"/>
              <a:t>Ως μονάδα αποθήκευσης, επιτρέπει την προσωρινή απομάκρυνση διεργασιών από την μνήμη, έτσι ώστε να μπορέσουν να φορτωθούν οι υπόλοιπες διεργασίες (υλοποίηση εναλλαγής προγραμμάτων).</a:t>
            </a:r>
          </a:p>
        </p:txBody>
      </p:sp>
      <p:sp>
        <p:nvSpPr>
          <p:cNvPr id="6" name="Θέση υποσέλιδου 1" descr="."/>
          <p:cNvSpPr>
            <a:spLocks noGrp="1"/>
          </p:cNvSpPr>
          <p:nvPr>
            <p:ph type="ftr" sz="quarter" idx="11"/>
          </p:nvPr>
        </p:nvSpPr>
        <p:spPr/>
        <p:txBody>
          <a:bodyPr/>
          <a:lstStyle/>
          <a:p>
            <a:r>
              <a:rPr lang="el-GR" sz="1400" dirty="0" smtClean="0">
                <a:solidFill>
                  <a:schemeClr val="tx1"/>
                </a:solidFill>
              </a:rPr>
              <a:t>Σελιδοποίηση - Κατάτμηση </a:t>
            </a:r>
            <a:endParaRPr lang="el-GR" sz="1400" dirty="0">
              <a:solidFill>
                <a:schemeClr val="tx1"/>
              </a:solidFill>
            </a:endParaRPr>
          </a:p>
        </p:txBody>
      </p:sp>
      <p:sp>
        <p:nvSpPr>
          <p:cNvPr id="7" name="Θέση αριθμού διαφάνειας 1" descr="."/>
          <p:cNvSpPr>
            <a:spLocks noGrp="1"/>
          </p:cNvSpPr>
          <p:nvPr>
            <p:ph type="sldNum" sz="quarter" idx="12"/>
          </p:nvPr>
        </p:nvSpPr>
        <p:spPr/>
        <p:txBody>
          <a:bodyPr/>
          <a:lstStyle/>
          <a:p>
            <a:fld id="{BD923322-0983-4C85-88DC-7099F0DE779C}" type="slidenum">
              <a:rPr lang="el-GR" sz="1400" smtClean="0">
                <a:solidFill>
                  <a:schemeClr val="tx1"/>
                </a:solidFill>
              </a:rPr>
              <a:t>5</a:t>
            </a:fld>
            <a:endParaRPr lang="el-GR" sz="1400">
              <a:solidFill>
                <a:schemeClr val="tx1"/>
              </a:solidFill>
            </a:endParaRPr>
          </a:p>
        </p:txBody>
      </p:sp>
    </p:spTree>
    <p:extLst>
      <p:ext uri="{BB962C8B-B14F-4D97-AF65-F5344CB8AC3E}">
        <p14:creationId xmlns:p14="http://schemas.microsoft.com/office/powerpoint/2010/main" val="3411193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smtClean="0"/>
              <a:t>Εικονική μνήμη</a:t>
            </a:r>
            <a:endParaRPr lang="el-GR" b="1" dirty="0"/>
          </a:p>
        </p:txBody>
      </p:sp>
      <p:sp>
        <p:nvSpPr>
          <p:cNvPr id="3" name="Θέση περιεχομένου 1"/>
          <p:cNvSpPr>
            <a:spLocks noGrp="1"/>
          </p:cNvSpPr>
          <p:nvPr>
            <p:ph idx="1"/>
          </p:nvPr>
        </p:nvSpPr>
        <p:spPr/>
        <p:txBody>
          <a:bodyPr>
            <a:normAutofit/>
          </a:bodyPr>
          <a:lstStyle/>
          <a:p>
            <a:pPr marL="457200" indent="-457200">
              <a:spcBef>
                <a:spcPts val="0"/>
              </a:spcBef>
              <a:spcAft>
                <a:spcPts val="1200"/>
              </a:spcAft>
              <a:buClr>
                <a:srgbClr val="0033CC"/>
              </a:buClr>
              <a:buFont typeface="Calibri" panose="020F0502020204030204" pitchFamily="34" charset="0"/>
              <a:buChar char="●"/>
            </a:pPr>
            <a:r>
              <a:rPr lang="el-GR" altLang="el-GR" sz="2200" dirty="0" smtClean="0"/>
              <a:t>Υποστηρίζονται χώροι διευθύνσεων που ξεπερνούν την φυσική μνήμη (</a:t>
            </a:r>
            <a:r>
              <a:rPr lang="en-US" altLang="el-GR" sz="2200" dirty="0" smtClean="0"/>
              <a:t>physical memory</a:t>
            </a:r>
            <a:r>
              <a:rPr lang="el-GR" altLang="el-GR" sz="2200" dirty="0" smtClean="0"/>
              <a:t>) που είναι διαθέσιμη.</a:t>
            </a:r>
          </a:p>
          <a:p>
            <a:pPr marL="457200" indent="-457200">
              <a:spcBef>
                <a:spcPts val="0"/>
              </a:spcBef>
              <a:spcAft>
                <a:spcPts val="1200"/>
              </a:spcAft>
              <a:buClr>
                <a:srgbClr val="0033CC"/>
              </a:buClr>
              <a:buFont typeface="Calibri" panose="020F0502020204030204" pitchFamily="34" charset="0"/>
              <a:buChar char="●"/>
            </a:pPr>
            <a:r>
              <a:rPr lang="el-GR" altLang="el-GR" sz="2200" dirty="0" smtClean="0"/>
              <a:t>Το μέγεθος ενός προγράμματος μπορεί να ξεπερνά τη διαθέσιμη φυσική μνήμη, και η εκτέλεση του προγράμματος είναι εφικτή χωρίς να έχει φορτωθεί ολόκληρο στη φυσική μνήμη του συστήματος. </a:t>
            </a:r>
          </a:p>
          <a:p>
            <a:pPr marL="457200" indent="-457200">
              <a:spcBef>
                <a:spcPts val="0"/>
              </a:spcBef>
              <a:spcAft>
                <a:spcPts val="1200"/>
              </a:spcAft>
              <a:buClr>
                <a:srgbClr val="0033CC"/>
              </a:buClr>
              <a:buFont typeface="Calibri" panose="020F0502020204030204" pitchFamily="34" charset="0"/>
              <a:buChar char="●"/>
            </a:pPr>
            <a:r>
              <a:rPr lang="el-GR" altLang="el-GR" sz="2200" dirty="0" smtClean="0"/>
              <a:t>Επιτρέπει το διαμοιρασμό λογικών διευθύνσεων ανάμεσα σε διεργασίες.</a:t>
            </a:r>
          </a:p>
          <a:p>
            <a:pPr marL="457200" indent="-457200">
              <a:spcBef>
                <a:spcPts val="0"/>
              </a:spcBef>
              <a:spcAft>
                <a:spcPts val="600"/>
              </a:spcAft>
              <a:buClr>
                <a:srgbClr val="0033CC"/>
              </a:buClr>
              <a:buFont typeface="Calibri" panose="020F0502020204030204" pitchFamily="34" charset="0"/>
              <a:buChar char="●"/>
            </a:pPr>
            <a:r>
              <a:rPr lang="el-GR" altLang="el-GR" sz="2200" dirty="0" smtClean="0"/>
              <a:t>Η ιδεατή/εικονική μνήμη μπορεί να υλοποιηθεί με:</a:t>
            </a:r>
          </a:p>
          <a:p>
            <a:pPr marL="1143000" lvl="1" indent="-365760">
              <a:spcBef>
                <a:spcPts val="0"/>
              </a:spcBef>
              <a:spcAft>
                <a:spcPts val="300"/>
              </a:spcAft>
              <a:buClr>
                <a:srgbClr val="FF6600"/>
              </a:buClr>
              <a:buFont typeface="Calibri" panose="020F0502020204030204" pitchFamily="34" charset="0"/>
              <a:buChar char="●"/>
            </a:pPr>
            <a:r>
              <a:rPr lang="el-GR" altLang="el-GR" sz="2000" dirty="0" smtClean="0"/>
              <a:t>Σελιδοποίηση κατά απαίτηση (</a:t>
            </a:r>
            <a:r>
              <a:rPr lang="en-US" altLang="el-GR" sz="2000" dirty="0" smtClean="0"/>
              <a:t>demand paging</a:t>
            </a:r>
            <a:r>
              <a:rPr lang="el-GR" altLang="el-GR" sz="2000" dirty="0" smtClean="0"/>
              <a:t>).</a:t>
            </a:r>
          </a:p>
          <a:p>
            <a:pPr marL="1143000" lvl="1" indent="-365760">
              <a:spcBef>
                <a:spcPts val="0"/>
              </a:spcBef>
              <a:buClr>
                <a:srgbClr val="FF6600"/>
              </a:buClr>
              <a:buFont typeface="Calibri" panose="020F0502020204030204" pitchFamily="34" charset="0"/>
              <a:buChar char="●"/>
            </a:pPr>
            <a:r>
              <a:rPr lang="el-GR" altLang="el-GR" sz="2000" dirty="0" smtClean="0"/>
              <a:t>Κατάτμηση κατά απαίτηση (</a:t>
            </a:r>
            <a:r>
              <a:rPr lang="en-US" altLang="el-GR" sz="2000" dirty="0" smtClean="0"/>
              <a:t>demand segmentation</a:t>
            </a:r>
            <a:r>
              <a:rPr lang="el-GR" altLang="el-GR" sz="2000" dirty="0" smtClean="0"/>
              <a:t>).</a:t>
            </a: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Σελιδοποίηση - Κατάτμηση </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D923322-0983-4C85-88DC-7099F0DE779C}" type="slidenum">
              <a:rPr lang="el-GR" sz="1400" smtClean="0">
                <a:solidFill>
                  <a:schemeClr val="tx1"/>
                </a:solidFill>
              </a:rPr>
              <a:t>6</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38100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501855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smtClean="0"/>
              <a:t>Σελιδοποίηση (1 από 3)</a:t>
            </a:r>
            <a:endParaRPr lang="el-GR" b="1" dirty="0"/>
          </a:p>
        </p:txBody>
      </p:sp>
      <p:sp>
        <p:nvSpPr>
          <p:cNvPr id="3" name="Θέση περιεχομένου 1"/>
          <p:cNvSpPr>
            <a:spLocks noGrp="1"/>
          </p:cNvSpPr>
          <p:nvPr>
            <p:ph idx="1"/>
          </p:nvPr>
        </p:nvSpPr>
        <p:spPr/>
        <p:txBody>
          <a:bodyPr>
            <a:noAutofit/>
          </a:bodyPr>
          <a:lstStyle/>
          <a:p>
            <a:pPr marL="457200" indent="-457200">
              <a:spcBef>
                <a:spcPts val="0"/>
              </a:spcBef>
              <a:spcAft>
                <a:spcPts val="3600"/>
              </a:spcAft>
              <a:buClr>
                <a:srgbClr val="0033CC"/>
              </a:buClr>
              <a:buFont typeface="Calibri" panose="020F0502020204030204" pitchFamily="34" charset="0"/>
              <a:buChar char="●"/>
            </a:pPr>
            <a:r>
              <a:rPr lang="el-GR" altLang="el-GR" sz="2200" dirty="0"/>
              <a:t>Η</a:t>
            </a:r>
            <a:r>
              <a:rPr lang="el-GR" altLang="el-GR" sz="2200" dirty="0" smtClean="0"/>
              <a:t> φυσική μνήμη χωρίζεται σε τμήματα ίσου μεγέθους (πλαίσια σελίδων - </a:t>
            </a:r>
            <a:r>
              <a:rPr lang="en-US" altLang="el-GR" sz="2200" dirty="0" smtClean="0"/>
              <a:t>frame pages</a:t>
            </a:r>
            <a:r>
              <a:rPr lang="el-GR" altLang="el-GR" sz="2200" dirty="0" smtClean="0"/>
              <a:t>), ενώ η ιδεατή μνήμη του προγράμματος χωρίζεται σε τμήματα με το ίδιο μέγεθος (σελίδες - </a:t>
            </a:r>
            <a:r>
              <a:rPr lang="en-US" altLang="el-GR" sz="2200" dirty="0" smtClean="0"/>
              <a:t>pages</a:t>
            </a:r>
            <a:r>
              <a:rPr lang="el-GR" altLang="el-GR" sz="2200" dirty="0" smtClean="0"/>
              <a:t>). </a:t>
            </a:r>
          </a:p>
          <a:p>
            <a:pPr marL="457200" indent="-457200">
              <a:spcBef>
                <a:spcPts val="0"/>
              </a:spcBef>
              <a:spcAft>
                <a:spcPts val="3600"/>
              </a:spcAft>
              <a:buClr>
                <a:srgbClr val="0033CC"/>
              </a:buClr>
              <a:buFont typeface="Calibri" panose="020F0502020204030204" pitchFamily="34" charset="0"/>
              <a:buChar char="●"/>
            </a:pPr>
            <a:r>
              <a:rPr lang="el-GR" altLang="el-GR" sz="2200" dirty="0" smtClean="0"/>
              <a:t>Το μέγεθος είναι συνήθως 512-8192 </a:t>
            </a:r>
            <a:r>
              <a:rPr lang="en-US" altLang="el-GR" sz="2200" dirty="0" smtClean="0"/>
              <a:t>bytes</a:t>
            </a:r>
            <a:r>
              <a:rPr lang="el-GR" altLang="el-GR" sz="2200" dirty="0" smtClean="0"/>
              <a:t>. Η επιλογή της δύναμης του 2 για μέγεθος πλαισίου/σελίδας, απλοποιεί τη μετατροπή μιας λογικής διεύθυνσης σε φυσική. </a:t>
            </a:r>
          </a:p>
          <a:p>
            <a:pPr marL="457200" indent="-457200">
              <a:spcBef>
                <a:spcPts val="0"/>
              </a:spcBef>
              <a:buClr>
                <a:srgbClr val="0033CC"/>
              </a:buClr>
              <a:buFont typeface="Calibri" panose="020F0502020204030204" pitchFamily="34" charset="0"/>
              <a:buChar char="●"/>
            </a:pPr>
            <a:r>
              <a:rPr lang="el-GR" altLang="el-GR" sz="2200" dirty="0" smtClean="0"/>
              <a:t>Αν ο αριθμός των </a:t>
            </a:r>
            <a:r>
              <a:rPr lang="en-US" altLang="el-GR" sz="2200" dirty="0" smtClean="0"/>
              <a:t>bits</a:t>
            </a:r>
            <a:r>
              <a:rPr lang="el-GR" altLang="el-GR" sz="2200" dirty="0" smtClean="0"/>
              <a:t> των λογικών διευθύνσεων είναι </a:t>
            </a:r>
            <a:r>
              <a:rPr lang="en-US" altLang="el-GR" sz="2200" i="1" dirty="0" smtClean="0"/>
              <a:t>m</a:t>
            </a:r>
            <a:r>
              <a:rPr lang="el-GR" altLang="el-GR" sz="2200" dirty="0" smtClean="0"/>
              <a:t>, και το μέγεθος σελίδας είναι 2</a:t>
            </a:r>
            <a:r>
              <a:rPr lang="en-US" altLang="el-GR" sz="2200" baseline="30000" dirty="0" smtClean="0"/>
              <a:t>n</a:t>
            </a:r>
            <a:r>
              <a:rPr lang="el-GR" altLang="el-GR" sz="2200" dirty="0" smtClean="0"/>
              <a:t>, τότε τα σημαντικότερα (</a:t>
            </a:r>
            <a:r>
              <a:rPr lang="en-US" altLang="el-GR" sz="2200" dirty="0" smtClean="0"/>
              <a:t>most significant</a:t>
            </a:r>
            <a:r>
              <a:rPr lang="el-GR" altLang="el-GR" sz="2200" dirty="0" smtClean="0"/>
              <a:t>) </a:t>
            </a:r>
            <a:r>
              <a:rPr lang="en-US" altLang="el-GR" sz="2200" i="1" dirty="0" smtClean="0"/>
              <a:t>m-n</a:t>
            </a:r>
            <a:r>
              <a:rPr lang="en-US" altLang="el-GR" sz="2200" dirty="0" smtClean="0"/>
              <a:t> bits </a:t>
            </a:r>
            <a:r>
              <a:rPr lang="el-GR" altLang="el-GR" sz="2200" dirty="0" smtClean="0"/>
              <a:t>μιας λογικής διεύθυνσης προσδιορίζουν τον αριθμό της σελίδας, και τα υπόλοιπα </a:t>
            </a:r>
            <a:r>
              <a:rPr lang="en-US" altLang="el-GR" sz="2200" i="1" dirty="0" smtClean="0"/>
              <a:t>n</a:t>
            </a:r>
            <a:r>
              <a:rPr lang="en-US" altLang="el-GR" sz="2200" dirty="0" smtClean="0"/>
              <a:t> bits </a:t>
            </a:r>
            <a:r>
              <a:rPr lang="el-GR" altLang="el-GR" sz="2200" dirty="0" smtClean="0"/>
              <a:t>τη μετατόπιση μέσα στην σελίδα.</a:t>
            </a:r>
            <a:endParaRPr lang="el-GR" sz="22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Σελιδοποίηση - Κατάτμηση </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D923322-0983-4C85-88DC-7099F0DE779C}" type="slidenum">
              <a:rPr lang="el-GR" sz="1400" smtClean="0">
                <a:solidFill>
                  <a:schemeClr val="tx1"/>
                </a:solidFill>
              </a:rPr>
              <a:t>7</a:t>
            </a:fld>
            <a:endParaRPr lang="el-GR" sz="1400">
              <a:solidFill>
                <a:schemeClr val="tx1"/>
              </a:solidFill>
            </a:endParaRPr>
          </a:p>
        </p:txBody>
      </p:sp>
    </p:spTree>
    <p:extLst>
      <p:ext uri="{BB962C8B-B14F-4D97-AF65-F5344CB8AC3E}">
        <p14:creationId xmlns:p14="http://schemas.microsoft.com/office/powerpoint/2010/main" val="1967103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smtClean="0"/>
              <a:t>Σελιδοποίηση (2 από 3)</a:t>
            </a:r>
            <a:endParaRPr lang="el-GR" dirty="0"/>
          </a:p>
        </p:txBody>
      </p:sp>
      <p:sp>
        <p:nvSpPr>
          <p:cNvPr id="3" name="Θέση περιεχομένου 1"/>
          <p:cNvSpPr>
            <a:spLocks noGrp="1"/>
          </p:cNvSpPr>
          <p:nvPr>
            <p:ph idx="1"/>
          </p:nvPr>
        </p:nvSpPr>
        <p:spPr/>
        <p:txBody>
          <a:bodyPr/>
          <a:lstStyle/>
          <a:p>
            <a:pPr marL="457200" indent="-457200">
              <a:spcBef>
                <a:spcPts val="0"/>
              </a:spcBef>
              <a:spcAft>
                <a:spcPts val="1800"/>
              </a:spcAft>
              <a:buClr>
                <a:srgbClr val="0033CC"/>
              </a:buClr>
              <a:buFont typeface="Calibri" panose="020F0502020204030204" pitchFamily="34" charset="0"/>
              <a:buChar char="●"/>
              <a:defRPr/>
            </a:pPr>
            <a:r>
              <a:rPr lang="el-GR" sz="2400" dirty="0"/>
              <a:t>Η αντιστοίχιση του αριθμού μιας σελίδας και της φυσικής διεύθυνσης του </a:t>
            </a:r>
            <a:r>
              <a:rPr lang="el-GR" sz="2400" dirty="0" smtClean="0"/>
              <a:t>πλαισίου, </a:t>
            </a:r>
            <a:r>
              <a:rPr lang="el-GR" sz="2400" dirty="0"/>
              <a:t>γίνεται μέσω του πίνακα σελίδων </a:t>
            </a:r>
            <a:r>
              <a:rPr lang="el-GR" sz="2400" dirty="0" smtClean="0"/>
              <a:t>(</a:t>
            </a:r>
            <a:r>
              <a:rPr lang="en-US" sz="2400" dirty="0" smtClean="0"/>
              <a:t>page table</a:t>
            </a:r>
            <a:r>
              <a:rPr lang="el-GR" sz="2400" dirty="0" smtClean="0"/>
              <a:t>).</a:t>
            </a:r>
            <a:endParaRPr lang="el-GR" sz="2400" dirty="0"/>
          </a:p>
          <a:p>
            <a:pPr marL="457200" indent="-457200">
              <a:spcBef>
                <a:spcPts val="0"/>
              </a:spcBef>
              <a:spcAft>
                <a:spcPts val="1200"/>
              </a:spcAft>
              <a:buClr>
                <a:srgbClr val="0033CC"/>
              </a:buClr>
              <a:buFont typeface="Calibri" panose="020F0502020204030204" pitchFamily="34" charset="0"/>
              <a:buChar char="●"/>
              <a:defRPr/>
            </a:pPr>
            <a:r>
              <a:rPr lang="el-GR" sz="2400" dirty="0" smtClean="0"/>
              <a:t>Μία </a:t>
            </a:r>
            <a:r>
              <a:rPr lang="el-GR" sz="2400" dirty="0"/>
              <a:t>σελίδα μεταφέρεται από το μέσο αποθήκευσης (δίσκο) στη κύρια μνήμη του συστήματος (πλαίσιο</a:t>
            </a:r>
            <a:r>
              <a:rPr lang="el-GR" sz="2400" dirty="0" smtClean="0"/>
              <a:t>), </a:t>
            </a:r>
            <a:r>
              <a:rPr lang="el-GR" sz="2400" dirty="0"/>
              <a:t>μόνο όταν γίνει αναφορά σε αυτή. Κάθε φορά που γίνεται αναφορά σε σελίδα όπου η αντίστοιχη καταχώρηση δεν υπάρχει στον πίνακα σελίδων, έχουμε δύο περιπτώσεις</a:t>
            </a:r>
            <a:r>
              <a:rPr lang="el-GR" sz="2400" dirty="0" smtClean="0"/>
              <a:t>:</a:t>
            </a:r>
            <a:endParaRPr lang="el-GR" sz="2400" dirty="0"/>
          </a:p>
          <a:p>
            <a:pPr marL="1143000" lvl="1" indent="-365760">
              <a:spcBef>
                <a:spcPts val="0"/>
              </a:spcBef>
              <a:spcAft>
                <a:spcPts val="600"/>
              </a:spcAft>
              <a:buClr>
                <a:srgbClr val="FF6600"/>
              </a:buClr>
              <a:buFont typeface="Calibri" panose="020F0502020204030204" pitchFamily="34" charset="0"/>
              <a:buChar char="●"/>
              <a:defRPr/>
            </a:pPr>
            <a:r>
              <a:rPr lang="el-GR" sz="2200" dirty="0"/>
              <a:t>Η αναφορά είναι άκυρη ⇒ διακοπή </a:t>
            </a:r>
            <a:r>
              <a:rPr lang="el-GR" sz="2200" dirty="0" smtClean="0"/>
              <a:t>(</a:t>
            </a:r>
            <a:r>
              <a:rPr lang="en-US" sz="2200" dirty="0" smtClean="0"/>
              <a:t>abort</a:t>
            </a:r>
            <a:r>
              <a:rPr lang="el-GR" sz="2200" dirty="0" smtClean="0"/>
              <a:t>).</a:t>
            </a:r>
            <a:endParaRPr lang="el-GR" sz="2200" dirty="0"/>
          </a:p>
          <a:p>
            <a:pPr marL="1143000" lvl="1" indent="-365760">
              <a:spcBef>
                <a:spcPts val="0"/>
              </a:spcBef>
              <a:buClr>
                <a:srgbClr val="FF6600"/>
              </a:buClr>
              <a:buFont typeface="Calibri" panose="020F0502020204030204" pitchFamily="34" charset="0"/>
              <a:buChar char="●"/>
              <a:defRPr/>
            </a:pPr>
            <a:r>
              <a:rPr lang="el-GR" sz="2200" dirty="0"/>
              <a:t>Η σελίδα δε βρίσκεται στη μνήμη </a:t>
            </a:r>
            <a:r>
              <a:rPr lang="el-GR" sz="2200" dirty="0" smtClean="0"/>
              <a:t>(</a:t>
            </a:r>
            <a:r>
              <a:rPr lang="en-US" sz="2200" dirty="0" smtClean="0"/>
              <a:t>page fault</a:t>
            </a:r>
            <a:r>
              <a:rPr lang="el-GR" sz="2200" dirty="0" smtClean="0"/>
              <a:t>) </a:t>
            </a:r>
            <a:r>
              <a:rPr lang="el-GR" sz="2200" dirty="0"/>
              <a:t>⇒ φόρτωμα στην </a:t>
            </a:r>
            <a:r>
              <a:rPr lang="el-GR" sz="2200" dirty="0" smtClean="0"/>
              <a:t>μνήμη.</a:t>
            </a:r>
            <a:endParaRPr lang="el-GR" sz="22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Σελιδοποίηση - Κατάτμηση </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D923322-0983-4C85-88DC-7099F0DE779C}" type="slidenum">
              <a:rPr lang="el-GR" sz="1400" smtClean="0">
                <a:solidFill>
                  <a:schemeClr val="tx1"/>
                </a:solidFill>
              </a:rPr>
              <a:t>8</a:t>
            </a:fld>
            <a:endParaRPr lang="el-GR" sz="1400">
              <a:solidFill>
                <a:schemeClr val="tx1"/>
              </a:solidFill>
            </a:endParaRPr>
          </a:p>
        </p:txBody>
      </p:sp>
    </p:spTree>
    <p:extLst>
      <p:ext uri="{BB962C8B-B14F-4D97-AF65-F5344CB8AC3E}">
        <p14:creationId xmlns:p14="http://schemas.microsoft.com/office/powerpoint/2010/main" val="609728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smtClean="0"/>
              <a:t>Σελιδοποίηση (3 από 3)</a:t>
            </a:r>
            <a:endParaRPr lang="el-GR" dirty="0"/>
          </a:p>
        </p:txBody>
      </p:sp>
      <p:sp>
        <p:nvSpPr>
          <p:cNvPr id="3" name="Θέση περιεχομένου 1"/>
          <p:cNvSpPr>
            <a:spLocks noGrp="1"/>
          </p:cNvSpPr>
          <p:nvPr>
            <p:ph idx="1"/>
          </p:nvPr>
        </p:nvSpPr>
        <p:spPr/>
        <p:txBody>
          <a:bodyPr>
            <a:normAutofit/>
          </a:bodyPr>
          <a:lstStyle/>
          <a:p>
            <a:pPr marL="457200" indent="-457200">
              <a:spcBef>
                <a:spcPts val="0"/>
              </a:spcBef>
              <a:buClr>
                <a:srgbClr val="0033CC"/>
              </a:buClr>
              <a:buFont typeface="Calibri" panose="020F0502020204030204" pitchFamily="34" charset="0"/>
              <a:buChar char="●"/>
            </a:pPr>
            <a:endParaRPr lang="el-GR" altLang="el-GR" sz="2000" dirty="0" smtClean="0"/>
          </a:p>
          <a:p>
            <a:pPr marL="457200" indent="-457200">
              <a:spcBef>
                <a:spcPts val="0"/>
              </a:spcBef>
              <a:buClr>
                <a:srgbClr val="0033CC"/>
              </a:buClr>
              <a:buFont typeface="Calibri" panose="020F0502020204030204" pitchFamily="34" charset="0"/>
              <a:buChar char="●"/>
            </a:pPr>
            <a:r>
              <a:rPr lang="el-GR" altLang="el-GR" sz="2800" dirty="0" smtClean="0"/>
              <a:t>Όταν δεν υπάρχει άδειο πλαίσιο στο οποίο να φορτωθεί μία σελίδα που μεταφέρεται από τον δίσκο, επιλέγεται ένα δεσμευμένο πλαίσιο. Σε αυτή την περίπτωση, επιθυμητός είναι ένας αλγόριθμος, ο οποίος να οδηγεί σε ελάχιστο αριθμό από σφάλματα μνήμης, και άρα σε ελάχιστο αριθμό μεταφορών σελίδων από/προς το αποθηκευτικό μέσο (αλγόριθμοι αντικατάστασης σελίδας: FIFO, LRU, και άλλα).</a:t>
            </a: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Σελιδοποίηση - Κατάτμηση </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D923322-0983-4C85-88DC-7099F0DE779C}" type="slidenum">
              <a:rPr lang="el-GR" sz="1400" smtClean="0">
                <a:solidFill>
                  <a:schemeClr val="tx1"/>
                </a:solidFill>
              </a:rPr>
              <a:t>9</a:t>
            </a:fld>
            <a:endParaRPr lang="el-GR" sz="1400" dirty="0">
              <a:solidFill>
                <a:schemeClr val="tx1"/>
              </a:solidFill>
            </a:endParaRPr>
          </a:p>
        </p:txBody>
      </p:sp>
    </p:spTree>
    <p:extLst>
      <p:ext uri="{BB962C8B-B14F-4D97-AF65-F5344CB8AC3E}">
        <p14:creationId xmlns:p14="http://schemas.microsoft.com/office/powerpoint/2010/main" val="18497591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2/11/2015 12:39:36 PM"/>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2,3,2056,6,"/>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6,9,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6146,13,11,16,14,6,"/>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6.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7.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2,3,6,4,5,8,"/>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3,6,7,"/>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892129BF-7B35-488F-BDBA-D830C280D12D}">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166</TotalTime>
  <Words>1285</Words>
  <Application>Microsoft Office PowerPoint</Application>
  <PresentationFormat>Προβολή στην οθόνη (4:3)</PresentationFormat>
  <Paragraphs>226</Paragraphs>
  <Slides>21</Slides>
  <Notes>5</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21</vt:i4>
      </vt:variant>
    </vt:vector>
  </HeadingPairs>
  <TitlesOfParts>
    <vt:vector size="25" baseType="lpstr">
      <vt:lpstr>Arial</vt:lpstr>
      <vt:lpstr>Calibri</vt:lpstr>
      <vt:lpstr>Wingdings</vt:lpstr>
      <vt:lpstr>Θέμα του Office</vt:lpstr>
      <vt:lpstr>Αρχιτεκτονική Η/Υ ΙΙ</vt:lpstr>
      <vt:lpstr>Χρηματοδότηση </vt:lpstr>
      <vt:lpstr>Σκοποί ενότητας </vt:lpstr>
      <vt:lpstr>Περιεχόμενα ενότητας</vt:lpstr>
      <vt:lpstr>Εικονική μνήμη (Virtual Memory)</vt:lpstr>
      <vt:lpstr>Εικονική μνήμη</vt:lpstr>
      <vt:lpstr>Σελιδοποίηση (1 από 3)</vt:lpstr>
      <vt:lpstr>Σελιδοποίηση (2 από 3)</vt:lpstr>
      <vt:lpstr>Σελιδοποίηση (3 από 3)</vt:lpstr>
      <vt:lpstr>Αλγόριθμοι αντικατάστασης σελίδας</vt:lpstr>
      <vt:lpstr>Παράδειγμα</vt:lpstr>
      <vt:lpstr>Παράδειγμα χρήση FIFO</vt:lpstr>
      <vt:lpstr>Παράδειγμα χρήση LRU</vt:lpstr>
      <vt:lpstr>Παράδειγμα προσπέλασης μνήμης μέσω πίνακα σελίδων</vt:lpstr>
      <vt:lpstr>Κατάτμηση ή Τμηματοποίηση</vt:lpstr>
      <vt:lpstr>Τέλος Ενότητας</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2015-02-01T14:08:14Z</dcterms:created>
  <dcterms:modified xsi:type="dcterms:W3CDTF">2015-11-02T11:30:33Z</dcterms:modified>
</cp:coreProperties>
</file>