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4"/>
  </p:notesMasterIdLst>
  <p:sldIdLst>
    <p:sldId id="269" r:id="rId3"/>
    <p:sldId id="270" r:id="rId4"/>
    <p:sldId id="271" r:id="rId5"/>
    <p:sldId id="272" r:id="rId6"/>
    <p:sldId id="273" r:id="rId7"/>
    <p:sldId id="257" r:id="rId8"/>
    <p:sldId id="258" r:id="rId9"/>
    <p:sldId id="259" r:id="rId10"/>
    <p:sldId id="260" r:id="rId11"/>
    <p:sldId id="261" r:id="rId12"/>
    <p:sldId id="262" r:id="rId13"/>
    <p:sldId id="263" r:id="rId14"/>
    <p:sldId id="266" r:id="rId15"/>
    <p:sldId id="267" r:id="rId16"/>
    <p:sldId id="268" r:id="rId17"/>
    <p:sldId id="274" r:id="rId18"/>
    <p:sldId id="275" r:id="rId19"/>
    <p:sldId id="276" r:id="rId20"/>
    <p:sldId id="277" r:id="rId21"/>
    <p:sldId id="278" r:id="rId22"/>
    <p:sldId id="279" r:id="rId23"/>
  </p:sldIdLst>
  <p:sldSz cx="9144000" cy="6858000" type="screen4x3"/>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70"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61E9F0-3A06-40DD-9743-FA899FCC9D0C}" type="datetimeFigureOut">
              <a:rPr lang="el-GR" smtClean="0"/>
              <a:t>2/11/2015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22563A-D120-4C89-86DA-AEC42F1990E4}" type="slidenum">
              <a:rPr lang="el-GR" smtClean="0"/>
              <a:t>‹#›</a:t>
            </a:fld>
            <a:endParaRPr lang="el-GR"/>
          </a:p>
        </p:txBody>
      </p:sp>
    </p:spTree>
    <p:extLst>
      <p:ext uri="{BB962C8B-B14F-4D97-AF65-F5344CB8AC3E}">
        <p14:creationId xmlns:p14="http://schemas.microsoft.com/office/powerpoint/2010/main" val="11022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solidFill>
                  <a:prstClr val="black"/>
                </a:solidFill>
              </a:rPr>
              <a:pPr/>
              <a:t>2</a:t>
            </a:fld>
            <a:endParaRPr lang="el-GR" dirty="0">
              <a:solidFill>
                <a:prstClr val="black"/>
              </a:solidFill>
            </a:endParaRP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ADC165F-ED44-4829-863A-EB957E6394AF}" type="datetime1">
              <a:rPr lang="el-GR" smtClean="0"/>
              <a:t>2/11/2015</a:t>
            </a:fld>
            <a:endParaRPr lang="el-GR"/>
          </a:p>
        </p:txBody>
      </p:sp>
      <p:sp>
        <p:nvSpPr>
          <p:cNvPr id="5" name="Θέση υποσέλιδου 4"/>
          <p:cNvSpPr>
            <a:spLocks noGrp="1"/>
          </p:cNvSpPr>
          <p:nvPr>
            <p:ph type="ftr" sz="quarter" idx="11"/>
          </p:nvPr>
        </p:nvSpPr>
        <p:spPr/>
        <p:txBody>
          <a:bodyPr/>
          <a:lstStyle/>
          <a:p>
            <a:r>
              <a:rPr lang="el-GR" smtClean="0"/>
              <a:t>Σελιδοποίηση - Κατάτμηση </a:t>
            </a:r>
            <a:endParaRPr lang="el-GR"/>
          </a:p>
        </p:txBody>
      </p:sp>
      <p:sp>
        <p:nvSpPr>
          <p:cNvPr id="6" name="Θέση αριθμού διαφάνειας 5"/>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871654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7401EAE-A12F-441E-9A55-F068356D7E00}" type="datetime1">
              <a:rPr lang="el-GR" smtClean="0"/>
              <a:t>2/11/2015</a:t>
            </a:fld>
            <a:endParaRPr lang="el-GR"/>
          </a:p>
        </p:txBody>
      </p:sp>
      <p:sp>
        <p:nvSpPr>
          <p:cNvPr id="5" name="Θέση υποσέλιδου 4"/>
          <p:cNvSpPr>
            <a:spLocks noGrp="1"/>
          </p:cNvSpPr>
          <p:nvPr>
            <p:ph type="ftr" sz="quarter" idx="11"/>
          </p:nvPr>
        </p:nvSpPr>
        <p:spPr/>
        <p:txBody>
          <a:bodyPr/>
          <a:lstStyle/>
          <a:p>
            <a:r>
              <a:rPr lang="el-GR" smtClean="0"/>
              <a:t>Σελιδοποίηση - Κατάτμηση </a:t>
            </a:r>
            <a:endParaRPr lang="el-GR"/>
          </a:p>
        </p:txBody>
      </p:sp>
      <p:sp>
        <p:nvSpPr>
          <p:cNvPr id="6" name="Θέση αριθμού διαφάνειας 5"/>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3464651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CD770F0-071F-4A78-A443-05A2D770858E}" type="datetime1">
              <a:rPr lang="el-GR" smtClean="0"/>
              <a:t>2/11/2015</a:t>
            </a:fld>
            <a:endParaRPr lang="el-GR"/>
          </a:p>
        </p:txBody>
      </p:sp>
      <p:sp>
        <p:nvSpPr>
          <p:cNvPr id="5" name="Θέση υποσέλιδου 4"/>
          <p:cNvSpPr>
            <a:spLocks noGrp="1"/>
          </p:cNvSpPr>
          <p:nvPr>
            <p:ph type="ftr" sz="quarter" idx="11"/>
          </p:nvPr>
        </p:nvSpPr>
        <p:spPr/>
        <p:txBody>
          <a:bodyPr/>
          <a:lstStyle/>
          <a:p>
            <a:r>
              <a:rPr lang="el-GR" smtClean="0"/>
              <a:t>Σελιδοποίηση - Κατάτμηση </a:t>
            </a:r>
            <a:endParaRPr lang="el-GR"/>
          </a:p>
        </p:txBody>
      </p:sp>
      <p:sp>
        <p:nvSpPr>
          <p:cNvPr id="6" name="Θέση αριθμού διαφάνειας 5"/>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1414594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84350DD-C5EC-4826-B807-1CD2BA78A15A}" type="datetime1">
              <a:rPr lang="el-GR" smtClean="0"/>
              <a:t>2/11/2015</a:t>
            </a:fld>
            <a:endParaRPr lang="el-GR"/>
          </a:p>
        </p:txBody>
      </p:sp>
      <p:sp>
        <p:nvSpPr>
          <p:cNvPr id="5" name="Θέση υποσέλιδου 4"/>
          <p:cNvSpPr>
            <a:spLocks noGrp="1"/>
          </p:cNvSpPr>
          <p:nvPr>
            <p:ph type="ftr" sz="quarter" idx="11"/>
          </p:nvPr>
        </p:nvSpPr>
        <p:spPr/>
        <p:txBody>
          <a:bodyPr/>
          <a:lstStyle/>
          <a:p>
            <a:r>
              <a:rPr lang="el-GR" smtClean="0"/>
              <a:t>Σελιδοποίηση - Κατάτμηση </a:t>
            </a:r>
            <a:endParaRPr lang="el-GR"/>
          </a:p>
        </p:txBody>
      </p:sp>
      <p:sp>
        <p:nvSpPr>
          <p:cNvPr id="6" name="Θέση αριθμού διαφάνειας 5"/>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3858070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A4C1F93-5AC7-4863-8594-208DA225DD72}" type="datetime1">
              <a:rPr lang="el-GR" smtClean="0"/>
              <a:t>2/11/2015</a:t>
            </a:fld>
            <a:endParaRPr lang="el-GR"/>
          </a:p>
        </p:txBody>
      </p:sp>
      <p:sp>
        <p:nvSpPr>
          <p:cNvPr id="5" name="Θέση υποσέλιδου 4"/>
          <p:cNvSpPr>
            <a:spLocks noGrp="1"/>
          </p:cNvSpPr>
          <p:nvPr>
            <p:ph type="ftr" sz="quarter" idx="11"/>
          </p:nvPr>
        </p:nvSpPr>
        <p:spPr/>
        <p:txBody>
          <a:bodyPr/>
          <a:lstStyle/>
          <a:p>
            <a:r>
              <a:rPr lang="el-GR" smtClean="0"/>
              <a:t>Σελιδοποίηση - Κατάτμηση </a:t>
            </a:r>
            <a:endParaRPr lang="el-GR"/>
          </a:p>
        </p:txBody>
      </p:sp>
      <p:sp>
        <p:nvSpPr>
          <p:cNvPr id="6" name="Θέση αριθμού διαφάνειας 5"/>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116238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2198DFD-24ED-4DD4-8212-22F6AE838C54}" type="datetime1">
              <a:rPr lang="el-GR" smtClean="0"/>
              <a:t>2/11/2015</a:t>
            </a:fld>
            <a:endParaRPr lang="el-GR"/>
          </a:p>
        </p:txBody>
      </p:sp>
      <p:sp>
        <p:nvSpPr>
          <p:cNvPr id="6" name="Θέση υποσέλιδου 5"/>
          <p:cNvSpPr>
            <a:spLocks noGrp="1"/>
          </p:cNvSpPr>
          <p:nvPr>
            <p:ph type="ftr" sz="quarter" idx="11"/>
          </p:nvPr>
        </p:nvSpPr>
        <p:spPr/>
        <p:txBody>
          <a:bodyPr/>
          <a:lstStyle/>
          <a:p>
            <a:r>
              <a:rPr lang="el-GR" smtClean="0"/>
              <a:t>Σελιδοποίηση - Κατάτμηση </a:t>
            </a:r>
            <a:endParaRPr lang="el-GR"/>
          </a:p>
        </p:txBody>
      </p:sp>
      <p:sp>
        <p:nvSpPr>
          <p:cNvPr id="7" name="Θέση αριθμού διαφάνειας 6"/>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126154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009999F-8AE6-4AC8-AC1D-1745903220BF}" type="datetime1">
              <a:rPr lang="el-GR" smtClean="0"/>
              <a:t>2/11/2015</a:t>
            </a:fld>
            <a:endParaRPr lang="el-GR"/>
          </a:p>
        </p:txBody>
      </p:sp>
      <p:sp>
        <p:nvSpPr>
          <p:cNvPr id="8" name="Θέση υποσέλιδου 7"/>
          <p:cNvSpPr>
            <a:spLocks noGrp="1"/>
          </p:cNvSpPr>
          <p:nvPr>
            <p:ph type="ftr" sz="quarter" idx="11"/>
          </p:nvPr>
        </p:nvSpPr>
        <p:spPr/>
        <p:txBody>
          <a:bodyPr/>
          <a:lstStyle/>
          <a:p>
            <a:r>
              <a:rPr lang="el-GR" smtClean="0"/>
              <a:t>Σελιδοποίηση - Κατάτμηση </a:t>
            </a:r>
            <a:endParaRPr lang="el-GR"/>
          </a:p>
        </p:txBody>
      </p:sp>
      <p:sp>
        <p:nvSpPr>
          <p:cNvPr id="9" name="Θέση αριθμού διαφάνειας 8"/>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276568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C8A42EA-4814-4DEF-AC17-733D57C2EE8C}" type="datetime1">
              <a:rPr lang="el-GR" smtClean="0"/>
              <a:t>2/11/2015</a:t>
            </a:fld>
            <a:endParaRPr lang="el-GR"/>
          </a:p>
        </p:txBody>
      </p:sp>
      <p:sp>
        <p:nvSpPr>
          <p:cNvPr id="4" name="Θέση υποσέλιδου 3"/>
          <p:cNvSpPr>
            <a:spLocks noGrp="1"/>
          </p:cNvSpPr>
          <p:nvPr>
            <p:ph type="ftr" sz="quarter" idx="11"/>
          </p:nvPr>
        </p:nvSpPr>
        <p:spPr/>
        <p:txBody>
          <a:bodyPr/>
          <a:lstStyle/>
          <a:p>
            <a:r>
              <a:rPr lang="el-GR" smtClean="0"/>
              <a:t>Σελιδοποίηση - Κατάτμηση </a:t>
            </a:r>
            <a:endParaRPr lang="el-GR"/>
          </a:p>
        </p:txBody>
      </p:sp>
      <p:sp>
        <p:nvSpPr>
          <p:cNvPr id="5" name="Θέση αριθμού διαφάνειας 4"/>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1903936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A1DAC6C-6EB1-4AEE-8DFB-59E8090DA065}" type="datetime1">
              <a:rPr lang="el-GR" smtClean="0"/>
              <a:t>2/11/2015</a:t>
            </a:fld>
            <a:endParaRPr lang="el-GR"/>
          </a:p>
        </p:txBody>
      </p:sp>
      <p:sp>
        <p:nvSpPr>
          <p:cNvPr id="3" name="Θέση υποσέλιδου 2"/>
          <p:cNvSpPr>
            <a:spLocks noGrp="1"/>
          </p:cNvSpPr>
          <p:nvPr>
            <p:ph type="ftr" sz="quarter" idx="11"/>
          </p:nvPr>
        </p:nvSpPr>
        <p:spPr/>
        <p:txBody>
          <a:bodyPr/>
          <a:lstStyle/>
          <a:p>
            <a:r>
              <a:rPr lang="el-GR" smtClean="0"/>
              <a:t>Σελιδοποίηση - Κατάτμηση </a:t>
            </a:r>
            <a:endParaRPr lang="el-GR"/>
          </a:p>
        </p:txBody>
      </p:sp>
      <p:sp>
        <p:nvSpPr>
          <p:cNvPr id="4" name="Θέση αριθμού διαφάνειας 3"/>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2539704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A571CA6-76BD-43E9-BB83-DBE02B1FA162}" type="datetime1">
              <a:rPr lang="el-GR" smtClean="0"/>
              <a:t>2/11/2015</a:t>
            </a:fld>
            <a:endParaRPr lang="el-GR"/>
          </a:p>
        </p:txBody>
      </p:sp>
      <p:sp>
        <p:nvSpPr>
          <p:cNvPr id="6" name="Θέση υποσέλιδου 5"/>
          <p:cNvSpPr>
            <a:spLocks noGrp="1"/>
          </p:cNvSpPr>
          <p:nvPr>
            <p:ph type="ftr" sz="quarter" idx="11"/>
          </p:nvPr>
        </p:nvSpPr>
        <p:spPr/>
        <p:txBody>
          <a:bodyPr/>
          <a:lstStyle/>
          <a:p>
            <a:r>
              <a:rPr lang="el-GR" smtClean="0"/>
              <a:t>Σελιδοποίηση - Κατάτμηση </a:t>
            </a:r>
            <a:endParaRPr lang="el-GR"/>
          </a:p>
        </p:txBody>
      </p:sp>
      <p:sp>
        <p:nvSpPr>
          <p:cNvPr id="7" name="Θέση αριθμού διαφάνειας 6"/>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1178385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CC2FD51-0D92-4A91-8C97-06AB26846D0C}" type="datetime1">
              <a:rPr lang="el-GR" smtClean="0"/>
              <a:t>2/11/2015</a:t>
            </a:fld>
            <a:endParaRPr lang="el-GR"/>
          </a:p>
        </p:txBody>
      </p:sp>
      <p:sp>
        <p:nvSpPr>
          <p:cNvPr id="6" name="Θέση υποσέλιδου 5"/>
          <p:cNvSpPr>
            <a:spLocks noGrp="1"/>
          </p:cNvSpPr>
          <p:nvPr>
            <p:ph type="ftr" sz="quarter" idx="11"/>
          </p:nvPr>
        </p:nvSpPr>
        <p:spPr/>
        <p:txBody>
          <a:bodyPr/>
          <a:lstStyle/>
          <a:p>
            <a:r>
              <a:rPr lang="el-GR" smtClean="0"/>
              <a:t>Σελιδοποίηση - Κατάτμηση </a:t>
            </a:r>
            <a:endParaRPr lang="el-GR"/>
          </a:p>
        </p:txBody>
      </p:sp>
      <p:sp>
        <p:nvSpPr>
          <p:cNvPr id="7" name="Θέση αριθμού διαφάνειας 6"/>
          <p:cNvSpPr>
            <a:spLocks noGrp="1"/>
          </p:cNvSpPr>
          <p:nvPr>
            <p:ph type="sldNum" sz="quarter" idx="12"/>
          </p:nvPr>
        </p:nvSpPr>
        <p:spPr/>
        <p:txBody>
          <a:bodyPr/>
          <a:lstStyle/>
          <a:p>
            <a:fld id="{BD923322-0983-4C85-88DC-7099F0DE779C}" type="slidenum">
              <a:rPr lang="el-GR" smtClean="0"/>
              <a:t>‹#›</a:t>
            </a:fld>
            <a:endParaRPr lang="el-GR"/>
          </a:p>
        </p:txBody>
      </p:sp>
    </p:spTree>
    <p:extLst>
      <p:ext uri="{BB962C8B-B14F-4D97-AF65-F5344CB8AC3E}">
        <p14:creationId xmlns:p14="http://schemas.microsoft.com/office/powerpoint/2010/main" val="2719398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0461A5-8C66-46CE-8769-64CB5E335DDE}" type="datetime1">
              <a:rPr lang="el-GR" smtClean="0"/>
              <a:t>2/11/2015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Σελιδοποίηση - Κατάτμηση </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923322-0983-4C85-88DC-7099F0DE779C}" type="slidenum">
              <a:rPr lang="el-GR" smtClean="0"/>
              <a:t>‹#›</a:t>
            </a:fld>
            <a:endParaRPr lang="el-GR"/>
          </a:p>
        </p:txBody>
      </p:sp>
    </p:spTree>
    <p:extLst>
      <p:ext uri="{BB962C8B-B14F-4D97-AF65-F5344CB8AC3E}">
        <p14:creationId xmlns:p14="http://schemas.microsoft.com/office/powerpoint/2010/main" val="595527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sa/4.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ags" Target="../tags/tag8.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4.xml"/></Relationships>
</file>

<file path=ppt/slides/_rels/slide16.xml.rels><?xml version="1.0" encoding="UTF-8" standalone="yes"?>
<Relationships xmlns="http://schemas.openxmlformats.org/package/2006/relationships"><Relationship Id="rId3" Type="http://schemas.openxmlformats.org/officeDocument/2006/relationships/hyperlink" Target="http://creativecommons.org/licenses/by-nc-sa/4.0/deed.el" TargetMode="External"/><Relationship Id="rId2" Type="http://schemas.openxmlformats.org/officeDocument/2006/relationships/slideLayout" Target="../slideLayouts/slideLayout1.xml"/><Relationship Id="rId1" Type="http://schemas.openxmlformats.org/officeDocument/2006/relationships/tags" Target="../tags/tag9.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dev.teilar.gr/courses/TMA112/index.ph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8.png"/><Relationship Id="rId4" Type="http://schemas.openxmlformats.org/officeDocument/2006/relationships/hyperlink" Target="http://creativecommons.org/licenses/by-nc-sa/4.0/deed.el"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slide" Target="slide3.xml"/><Relationship Id="rId4" Type="http://schemas.openxmlformats.org/officeDocument/2006/relationships/slide" Target="slide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2.xml"/><Relationship Id="rId1" Type="http://schemas.openxmlformats.org/officeDocument/2006/relationships/tags" Target="../tags/tag5.xml"/><Relationship Id="rId5" Type="http://schemas.microsoft.com/office/2007/relationships/hdphoto" Target="../media/hdphoto1.wdp"/><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3"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t>Τεχνολογικό Εκπαιδευτικό </a:t>
              </a:r>
            </a:p>
            <a:p>
              <a:pPr eaLnBrk="1" hangingPunct="1"/>
              <a:r>
                <a:rPr lang="el-GR" sz="2000" dirty="0"/>
                <a:t>Ίδρυμα Θεσσαλίας</a:t>
              </a:r>
            </a:p>
          </p:txBody>
        </p:sp>
      </p:grpSp>
      <p:sp>
        <p:nvSpPr>
          <p:cNvPr id="2" name="Τίτλος 1"/>
          <p:cNvSpPr>
            <a:spLocks noGrp="1"/>
          </p:cNvSpPr>
          <p:nvPr>
            <p:ph type="ctrTitle"/>
          </p:nvPr>
        </p:nvSpPr>
        <p:spPr>
          <a:xfrm>
            <a:off x="762000" y="1582288"/>
            <a:ext cx="7772400" cy="1470025"/>
          </a:xfrm>
        </p:spPr>
        <p:txBody>
          <a:bodyPr/>
          <a:lstStyle/>
          <a:p>
            <a:r>
              <a:rPr lang="el-GR" b="1" dirty="0" smtClean="0">
                <a:solidFill>
                  <a:prstClr val="black"/>
                </a:solidFill>
              </a:rPr>
              <a:t>Αρχιτεκτονική Η/Υ ΙΙ</a:t>
            </a:r>
            <a:endParaRPr lang="el-GR" dirty="0"/>
          </a:p>
        </p:txBody>
      </p:sp>
      <p:sp>
        <p:nvSpPr>
          <p:cNvPr id="6" name="Θέση περιεχομένου 2"/>
          <p:cNvSpPr txBox="1">
            <a:spLocks/>
          </p:cNvSpPr>
          <p:nvPr/>
        </p:nvSpPr>
        <p:spPr>
          <a:xfrm>
            <a:off x="762000" y="3048000"/>
            <a:ext cx="7772400" cy="253365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spcAft>
                <a:spcPts val="1800"/>
              </a:spcAft>
              <a:buNone/>
              <a:defRPr/>
            </a:pPr>
            <a:r>
              <a:rPr lang="el-GR" sz="2800" b="1" dirty="0" smtClean="0">
                <a:solidFill>
                  <a:prstClr val="black"/>
                </a:solidFill>
                <a:ea typeface="+mj-ea"/>
                <a:cs typeface="+mj-cs"/>
              </a:rPr>
              <a:t>Ενότητα #</a:t>
            </a:r>
            <a:r>
              <a:rPr lang="el-GR" sz="2800" b="1" dirty="0">
                <a:solidFill>
                  <a:prstClr val="black"/>
                </a:solidFill>
                <a:ea typeface="+mj-ea"/>
                <a:cs typeface="+mj-cs"/>
              </a:rPr>
              <a:t>3</a:t>
            </a:r>
            <a:r>
              <a:rPr lang="en-US" sz="2800" b="1" dirty="0" smtClean="0">
                <a:solidFill>
                  <a:prstClr val="black"/>
                </a:solidFill>
                <a:ea typeface="+mj-ea"/>
                <a:cs typeface="+mj-cs"/>
              </a:rPr>
              <a:t>:</a:t>
            </a:r>
            <a:r>
              <a:rPr lang="el-GR" sz="2800" b="1" dirty="0" smtClean="0">
                <a:solidFill>
                  <a:prstClr val="black"/>
                </a:solidFill>
                <a:ea typeface="+mj-ea"/>
                <a:cs typeface="+mj-cs"/>
              </a:rPr>
              <a:t> </a:t>
            </a:r>
            <a:r>
              <a:rPr lang="el-GR" sz="2800" dirty="0" smtClean="0">
                <a:solidFill>
                  <a:prstClr val="black"/>
                </a:solidFill>
                <a:ea typeface="+mj-ea"/>
                <a:cs typeface="+mj-cs"/>
              </a:rPr>
              <a:t>Σελιδοποίηση – Κατάτμηση στην Κύρια Μνήμη</a:t>
            </a:r>
          </a:p>
          <a:p>
            <a:pPr marL="0" indent="0" algn="ctr" fontAlgn="auto">
              <a:spcBef>
                <a:spcPts val="0"/>
              </a:spcBef>
              <a:spcAft>
                <a:spcPts val="1000"/>
              </a:spcAft>
              <a:buFont typeface="Arial" pitchFamily="34" charset="0"/>
              <a:buNone/>
              <a:defRPr/>
            </a:pPr>
            <a:r>
              <a:rPr lang="el-GR" sz="2800" dirty="0" smtClean="0">
                <a:solidFill>
                  <a:prstClr val="black"/>
                </a:solidFill>
                <a:ea typeface="+mj-ea"/>
                <a:cs typeface="+mj-cs"/>
              </a:rPr>
              <a:t> </a:t>
            </a:r>
            <a:r>
              <a:rPr lang="el-GR" sz="2800" b="1" dirty="0" smtClean="0"/>
              <a:t>   </a:t>
            </a:r>
            <a:r>
              <a:rPr lang="el-GR" sz="2800" dirty="0" smtClean="0">
                <a:solidFill>
                  <a:prstClr val="black"/>
                </a:solidFill>
                <a:ea typeface="+mj-ea"/>
                <a:cs typeface="+mj-cs"/>
              </a:rPr>
              <a:t>Νικόλαος Χ. </a:t>
            </a:r>
            <a:r>
              <a:rPr lang="el-GR" sz="2800" dirty="0" err="1" smtClean="0">
                <a:solidFill>
                  <a:prstClr val="black"/>
                </a:solidFill>
                <a:ea typeface="+mj-ea"/>
                <a:cs typeface="+mj-cs"/>
              </a:rPr>
              <a:t>Πετρέλλης</a:t>
            </a:r>
            <a:endParaRPr lang="el-GR" sz="2800" dirty="0" smtClean="0">
              <a:solidFill>
                <a:prstClr val="black"/>
              </a:solidFill>
              <a:ea typeface="+mj-ea"/>
              <a:cs typeface="+mj-cs"/>
            </a:endParaRP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Τεχνολογικών Εφαρμογών</a:t>
            </a:r>
          </a:p>
          <a:p>
            <a:pPr marL="0" indent="0" algn="ctr">
              <a:spcBef>
                <a:spcPts val="0"/>
              </a:spcBef>
              <a:buNone/>
              <a:defRPr/>
            </a:pPr>
            <a:r>
              <a:rPr lang="el-GR" sz="2800" dirty="0">
                <a:solidFill>
                  <a:prstClr val="black"/>
                </a:solidFill>
              </a:rPr>
              <a:t>Τμήμα Μηχανικών </a:t>
            </a:r>
            <a:r>
              <a:rPr lang="el-GR" sz="2800" dirty="0" smtClean="0">
                <a:solidFill>
                  <a:prstClr val="black"/>
                </a:solidFill>
              </a:rPr>
              <a:t>Πληροφορικής </a:t>
            </a:r>
            <a:r>
              <a:rPr lang="el-GR" sz="2800" dirty="0">
                <a:solidFill>
                  <a:prstClr val="black"/>
                </a:solidFill>
              </a:rPr>
              <a:t>Τ.Ε. </a:t>
            </a:r>
          </a:p>
        </p:txBody>
      </p:sp>
      <p:pic>
        <p:nvPicPr>
          <p:cNvPr id="9" name="Εικόνα 2" descr=" Λογότυπο για άδειες χρήσης creative commons, b y, n c, s a ">
            <a:hlinkClick r:id="rId5" tooltip="Μετάβαση στην Άδεια Χρήσης"/>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52250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b="1" dirty="0" smtClean="0"/>
              <a:t>Αλγόριθμοι αντικατάστασης σελίδας</a:t>
            </a:r>
            <a:endParaRPr lang="el-GR" b="1" dirty="0"/>
          </a:p>
        </p:txBody>
      </p:sp>
      <p:sp>
        <p:nvSpPr>
          <p:cNvPr id="3" name="Θέση περιεχομένου 1"/>
          <p:cNvSpPr>
            <a:spLocks noGrp="1"/>
          </p:cNvSpPr>
          <p:nvPr>
            <p:ph idx="1"/>
          </p:nvPr>
        </p:nvSpPr>
        <p:spPr/>
        <p:txBody>
          <a:bodyPr>
            <a:normAutofit/>
          </a:bodyPr>
          <a:lstStyle/>
          <a:p>
            <a:pPr marL="457200" lvl="1" indent="-457200">
              <a:spcBef>
                <a:spcPts val="0"/>
              </a:spcBef>
              <a:buClr>
                <a:srgbClr val="0033CC"/>
              </a:buClr>
              <a:buFont typeface="Calibri" panose="020F0502020204030204" pitchFamily="34" charset="0"/>
              <a:buChar char="●"/>
            </a:pPr>
            <a:endParaRPr lang="el-GR" altLang="el-GR" sz="2000" dirty="0" smtClean="0"/>
          </a:p>
          <a:p>
            <a:pPr marL="457200" lvl="1" indent="-457200">
              <a:spcBef>
                <a:spcPts val="0"/>
              </a:spcBef>
              <a:spcAft>
                <a:spcPts val="2400"/>
              </a:spcAft>
              <a:buClr>
                <a:srgbClr val="0033CC"/>
              </a:buClr>
              <a:buFont typeface="Calibri" panose="020F0502020204030204" pitchFamily="34" charset="0"/>
              <a:buChar char="●"/>
            </a:pPr>
            <a:r>
              <a:rPr lang="el-GR" altLang="el-GR" sz="2000" dirty="0" smtClean="0"/>
              <a:t>FIFO (</a:t>
            </a:r>
            <a:r>
              <a:rPr lang="en-US" altLang="el-GR" sz="2000" dirty="0" smtClean="0"/>
              <a:t>First</a:t>
            </a:r>
            <a:r>
              <a:rPr lang="el-GR" altLang="el-GR" sz="2000" dirty="0" smtClean="0"/>
              <a:t>_</a:t>
            </a:r>
            <a:r>
              <a:rPr lang="en-US" altLang="el-GR" sz="2000" dirty="0" smtClean="0"/>
              <a:t>In</a:t>
            </a:r>
            <a:r>
              <a:rPr lang="el-GR" altLang="el-GR" sz="2000" dirty="0" smtClean="0"/>
              <a:t> </a:t>
            </a:r>
            <a:r>
              <a:rPr lang="en-US" altLang="el-GR" sz="2000" dirty="0" smtClean="0"/>
              <a:t>–</a:t>
            </a:r>
            <a:r>
              <a:rPr lang="el-GR" altLang="el-GR" sz="2000" dirty="0" smtClean="0"/>
              <a:t> </a:t>
            </a:r>
            <a:r>
              <a:rPr lang="en-US" altLang="el-GR" sz="2000" dirty="0" smtClean="0"/>
              <a:t>First</a:t>
            </a:r>
            <a:r>
              <a:rPr lang="el-GR" altLang="el-GR" sz="2000" dirty="0" smtClean="0"/>
              <a:t> </a:t>
            </a:r>
            <a:r>
              <a:rPr lang="en-US" altLang="el-GR" sz="2000" dirty="0" smtClean="0"/>
              <a:t>_Out</a:t>
            </a:r>
            <a:r>
              <a:rPr lang="el-GR" altLang="el-GR" sz="2000" dirty="0" smtClean="0"/>
              <a:t>): η επιλογή της σελίδας προς αντικατάσταση, γίνεται με βάση την ηλικία της σελίδας. Επιλέγεται αυτή που έχει παραμείνει στη μνήμη το μεγαλύτερο χρονικό διάστημα (δε χρησιμοποιείται πληροφορία για την συχνότητα χρήσης των σελίδων, ούτε για το πόσο πρόσφατα έχουν χρησιμοποιηθεί).</a:t>
            </a:r>
          </a:p>
          <a:p>
            <a:pPr marL="457200" lvl="1" indent="-457200">
              <a:spcBef>
                <a:spcPts val="0"/>
              </a:spcBef>
              <a:buClr>
                <a:srgbClr val="0033CC"/>
              </a:buClr>
              <a:buFont typeface="Calibri" panose="020F0502020204030204" pitchFamily="34" charset="0"/>
              <a:buChar char="●"/>
            </a:pPr>
            <a:r>
              <a:rPr lang="el-GR" altLang="el-GR" sz="2000" dirty="0" smtClean="0"/>
              <a:t> Αλγόριθμος LRU (</a:t>
            </a:r>
            <a:r>
              <a:rPr lang="el-GR" altLang="el-GR" sz="2000" dirty="0" err="1" smtClean="0"/>
              <a:t>Le</a:t>
            </a:r>
            <a:r>
              <a:rPr lang="en-US" altLang="el-GR" sz="2000" dirty="0" err="1" smtClean="0"/>
              <a:t>ast</a:t>
            </a:r>
            <a:r>
              <a:rPr lang="en-US" altLang="el-GR" sz="2000" dirty="0" smtClean="0"/>
              <a:t> Recently Used</a:t>
            </a:r>
            <a:r>
              <a:rPr lang="el-GR" altLang="el-GR" sz="2000" dirty="0" smtClean="0"/>
              <a:t>): επιλέγεται η σελίδα που χρησιμοποιήθηκε λιγότερο πρόσφατα (δεν είναι απαραίτητα αυτή που χρησιμοποιήθηκε συνολικά λιγότερο!). Χρησιμοποιείται ένα ρολόι, και κάθε φορά που γίνεται μία αναφορά σελίδας, τα περιεχόμενα του ρολογιού αντιγράφονται στο αντίστοιχο πεδίο του πίνακα σελίδων. Έτσι, γίνεται η επιλογή της σελίδας με τη μικρότερη </a:t>
            </a:r>
            <a:r>
              <a:rPr lang="el-GR" altLang="el-GR" sz="2000" dirty="0" err="1" smtClean="0"/>
              <a:t>χρονοσφραγίδα</a:t>
            </a:r>
            <a:r>
              <a:rPr lang="el-GR" altLang="el-GR" sz="2000" dirty="0" smtClean="0"/>
              <a:t>, άρα εκείνη που χρησιμοποιήθηκε παλιότερα.</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10</a:t>
            </a:fld>
            <a:endParaRPr lang="el-GR" sz="1400">
              <a:solidFill>
                <a:schemeClr val="tx1"/>
              </a:solidFill>
            </a:endParaRPr>
          </a:p>
        </p:txBody>
      </p:sp>
    </p:spTree>
    <p:extLst>
      <p:ext uri="{BB962C8B-B14F-4D97-AF65-F5344CB8AC3E}">
        <p14:creationId xmlns:p14="http://schemas.microsoft.com/office/powerpoint/2010/main" val="262539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Παράδειγμα</a:t>
            </a:r>
            <a:endParaRPr lang="el-GR" b="1" dirty="0"/>
          </a:p>
        </p:txBody>
      </p:sp>
      <p:sp>
        <p:nvSpPr>
          <p:cNvPr id="3" name="Θέση περιεχομένου 1"/>
          <p:cNvSpPr>
            <a:spLocks noGrp="1"/>
          </p:cNvSpPr>
          <p:nvPr>
            <p:ph idx="1"/>
          </p:nvPr>
        </p:nvSpPr>
        <p:spPr/>
        <p:txBody>
          <a:bodyPr/>
          <a:lstStyle/>
          <a:p>
            <a:pPr marL="457200" indent="-457200">
              <a:spcBef>
                <a:spcPts val="0"/>
              </a:spcBef>
              <a:spcAft>
                <a:spcPts val="1200"/>
              </a:spcAft>
              <a:buClr>
                <a:srgbClr val="0033CC"/>
              </a:buClr>
              <a:buFont typeface="Calibri" panose="020F0502020204030204" pitchFamily="34" charset="0"/>
              <a:buChar char="●"/>
            </a:pPr>
            <a:r>
              <a:rPr lang="el-GR" altLang="el-GR" dirty="0"/>
              <a:t>Έ</a:t>
            </a:r>
            <a:r>
              <a:rPr lang="el-GR" altLang="el-GR" dirty="0" smtClean="0"/>
              <a:t>να σύστημα που διαθέτει 4 πλαίσια σελίδων φυσικής μνήμης (τα οποία εξαρχής είναι ελεύθερα). Πόσα λάθη σελίδας (</a:t>
            </a:r>
            <a:r>
              <a:rPr lang="en-US" altLang="el-GR" dirty="0" smtClean="0"/>
              <a:t>page faults</a:t>
            </a:r>
            <a:r>
              <a:rPr lang="el-GR" altLang="el-GR" dirty="0" smtClean="0"/>
              <a:t>) θα προκύψουν με την σειρά αναφορών στις σελίδες 0, 1, 7, 2, 3, 2, 7, 1, 0, 3, για τους αλγόριθμους αντικατάστασης σελίδων;</a:t>
            </a:r>
          </a:p>
          <a:p>
            <a:pPr marL="1143000" indent="-457200">
              <a:spcBef>
                <a:spcPts val="0"/>
              </a:spcBef>
              <a:buClr>
                <a:srgbClr val="FF6600"/>
              </a:buClr>
              <a:buFont typeface="+mj-lt"/>
              <a:buAutoNum type="alphaLcParenR"/>
            </a:pPr>
            <a:r>
              <a:rPr lang="el-GR" altLang="el-GR" sz="2800" dirty="0" smtClean="0"/>
              <a:t>FIFO.</a:t>
            </a:r>
          </a:p>
          <a:p>
            <a:pPr marL="1143000" indent="-457200">
              <a:spcBef>
                <a:spcPts val="0"/>
              </a:spcBef>
              <a:buClr>
                <a:srgbClr val="FF6600"/>
              </a:buClr>
              <a:buFont typeface="+mj-lt"/>
              <a:buAutoNum type="alphaLcParenR"/>
            </a:pPr>
            <a:r>
              <a:rPr lang="el-GR" altLang="el-GR" sz="2800" dirty="0" smtClean="0"/>
              <a:t>LRU.</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2594004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Παράδειγμα χρήση </a:t>
            </a:r>
            <a:r>
              <a:rPr lang="en-US" altLang="el-GR" b="1" dirty="0" smtClean="0"/>
              <a:t>FIFO</a:t>
            </a:r>
            <a:endParaRPr lang="el-GR" b="1" dirty="0"/>
          </a:p>
        </p:txBody>
      </p:sp>
      <p:graphicFrame>
        <p:nvGraphicFramePr>
          <p:cNvPr id="6" name="Θέση περιεχομένου 1" descr="Πίνακας με την αντικατάσταση σελίδων με τη μέθοδο fifo."/>
          <p:cNvGraphicFramePr>
            <a:graphicFrameLocks noGrp="1"/>
          </p:cNvGraphicFramePr>
          <p:nvPr>
            <p:ph idx="1"/>
            <p:custDataLst>
              <p:tags r:id="rId1"/>
            </p:custDataLst>
            <p:extLst>
              <p:ext uri="{D42A27DB-BD31-4B8C-83A1-F6EECF244321}">
                <p14:modId xmlns:p14="http://schemas.microsoft.com/office/powerpoint/2010/main" val="2969715998"/>
              </p:ext>
            </p:extLst>
          </p:nvPr>
        </p:nvGraphicFramePr>
        <p:xfrm>
          <a:off x="457200" y="1610360"/>
          <a:ext cx="8229600" cy="4561840"/>
        </p:xfrm>
        <a:graphic>
          <a:graphicData uri="http://schemas.openxmlformats.org/drawingml/2006/table">
            <a:tbl>
              <a:tblPr firstRow="1" bandRow="1">
                <a:effectLst>
                  <a:outerShdw blurRad="127000" dist="88900" dir="5400000" algn="t" rotWithShape="0">
                    <a:prstClr val="black">
                      <a:alpha val="40000"/>
                    </a:prstClr>
                  </a:outerShdw>
                </a:effectLst>
                <a:tableStyleId>{2D5ABB26-0587-4C30-8999-92F81FD0307C}</a:tableStyleId>
              </a:tblPr>
              <a:tblGrid>
                <a:gridCol w="609600"/>
                <a:gridCol w="685800"/>
                <a:gridCol w="685800"/>
                <a:gridCol w="609600"/>
                <a:gridCol w="4191000"/>
                <a:gridCol w="1447800"/>
              </a:tblGrid>
              <a:tr h="609600">
                <a:tc gridSpan="4">
                  <a:txBody>
                    <a:bodyPr/>
                    <a:lstStyle/>
                    <a:p>
                      <a:pPr algn="l"/>
                      <a:r>
                        <a:rPr lang="el-GR" sz="1600" b="1" i="0" dirty="0" smtClean="0"/>
                        <a:t>Πλαίσια σελίδων στη μνήμη</a:t>
                      </a:r>
                      <a:endParaRPr lang="el-GR" sz="1600" b="1" i="0" dirty="0"/>
                    </a:p>
                  </a:txBody>
                  <a:tcPr>
                    <a:solidFill>
                      <a:schemeClr val="bg1"/>
                    </a:solidFill>
                  </a:tcPr>
                </a:tc>
                <a:tc hMerge="1">
                  <a:txBody>
                    <a:bodyPr/>
                    <a:lstStyle/>
                    <a:p>
                      <a:endParaRPr lang="el-GR"/>
                    </a:p>
                  </a:txBody>
                  <a:tcPr/>
                </a:tc>
                <a:tc hMerge="1">
                  <a:txBody>
                    <a:bodyPr/>
                    <a:lstStyle/>
                    <a:p>
                      <a:endParaRPr lang="el-GR" dirty="0"/>
                    </a:p>
                  </a:txBody>
                  <a:tcPr/>
                </a:tc>
                <a:tc hMerge="1">
                  <a:txBody>
                    <a:bodyPr/>
                    <a:lstStyle/>
                    <a:p>
                      <a:endParaRPr lang="el-GR" dirty="0"/>
                    </a:p>
                  </a:txBody>
                  <a:tcPr/>
                </a:tc>
                <a:tc>
                  <a:txBody>
                    <a:bodyPr/>
                    <a:lstStyle/>
                    <a:p>
                      <a:pPr algn="l"/>
                      <a:r>
                        <a:rPr lang="el-GR" sz="1600" b="1" i="0" dirty="0" smtClean="0"/>
                        <a:t>Σελίδα που ζητείται στη συνέχεια</a:t>
                      </a:r>
                      <a:endParaRPr lang="el-GR" sz="1600" b="1" i="0" dirty="0"/>
                    </a:p>
                  </a:txBody>
                  <a:tcPr>
                    <a:solidFill>
                      <a:schemeClr val="bg1"/>
                    </a:solidFill>
                  </a:tcPr>
                </a:tc>
                <a:tc>
                  <a:txBody>
                    <a:bodyPr/>
                    <a:lstStyle/>
                    <a:p>
                      <a:pPr algn="l"/>
                      <a:r>
                        <a:rPr lang="el-GR" sz="1600" b="1" i="0" dirty="0" smtClean="0"/>
                        <a:t>Λάθος σελίδας</a:t>
                      </a:r>
                      <a:endParaRPr lang="el-GR" sz="1600" b="1" i="0" dirty="0"/>
                    </a:p>
                  </a:txBody>
                  <a:tcPr>
                    <a:solidFill>
                      <a:schemeClr val="bg1"/>
                    </a:solidFill>
                  </a:tcPr>
                </a:tc>
              </a:tr>
              <a:tr h="22860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3</a:t>
                      </a:r>
                      <a:endParaRPr lang="el-GR" sz="1600" dirty="0"/>
                    </a:p>
                  </a:txBody>
                  <a:tcPr>
                    <a:solidFill>
                      <a:schemeClr val="bg1"/>
                    </a:solidFill>
                  </a:tcPr>
                </a:tc>
                <a:tc>
                  <a:txBody>
                    <a:bodyPr/>
                    <a:lstStyle/>
                    <a:p>
                      <a:r>
                        <a:rPr lang="el-GR" sz="1600" dirty="0" smtClean="0"/>
                        <a:t>Ναι</a:t>
                      </a:r>
                      <a:endParaRPr lang="el-GR" sz="1600" dirty="0"/>
                    </a:p>
                  </a:txBody>
                  <a:tcPr>
                    <a:solidFill>
                      <a:schemeClr val="bg1"/>
                    </a:solidFill>
                  </a:tcPr>
                </a:tc>
              </a:tr>
              <a:tr h="69596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Αντικατάσταση της παλαιότερης</a:t>
                      </a:r>
                      <a:endParaRPr lang="el-GR" sz="1600" dirty="0"/>
                    </a:p>
                  </a:txBody>
                  <a:tcPr>
                    <a:solidFill>
                      <a:schemeClr val="bg1"/>
                    </a:solidFill>
                  </a:tcPr>
                </a:tc>
                <a:tc>
                  <a:txBody>
                    <a:bodyPr/>
                    <a:lstStyle/>
                    <a:p>
                      <a:endParaRPr lang="el-GR" sz="1600" dirty="0"/>
                    </a:p>
                  </a:txBody>
                  <a:tcPr>
                    <a:solidFill>
                      <a:schemeClr val="bg1"/>
                    </a:solidFill>
                  </a:tcPr>
                </a:tc>
              </a:tr>
              <a:tr h="26416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23368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20320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17272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0</a:t>
                      </a:r>
                      <a:endParaRPr lang="el-GR" sz="1600" dirty="0"/>
                    </a:p>
                  </a:txBody>
                  <a:tcPr>
                    <a:solidFill>
                      <a:schemeClr val="bg1"/>
                    </a:solidFill>
                  </a:tcPr>
                </a:tc>
                <a:tc>
                  <a:txBody>
                    <a:bodyPr/>
                    <a:lstStyle/>
                    <a:p>
                      <a:r>
                        <a:rPr lang="el-GR" sz="1600" dirty="0" smtClean="0"/>
                        <a:t>Ναι</a:t>
                      </a:r>
                      <a:endParaRPr lang="el-GR" sz="1600" dirty="0"/>
                    </a:p>
                  </a:txBody>
                  <a:tcPr>
                    <a:solidFill>
                      <a:schemeClr val="bg1"/>
                    </a:solidFill>
                  </a:tcPr>
                </a:tc>
              </a:tr>
              <a:tr h="72644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t>Αντικατάσταση της παλαιότερης</a:t>
                      </a:r>
                    </a:p>
                  </a:txBody>
                  <a:tcPr>
                    <a:solidFill>
                      <a:schemeClr val="bg1"/>
                    </a:solidFill>
                  </a:tcPr>
                </a:tc>
                <a:tc>
                  <a:txBody>
                    <a:bodyPr/>
                    <a:lstStyle/>
                    <a:p>
                      <a:endParaRPr lang="el-GR" sz="1600" dirty="0"/>
                    </a:p>
                  </a:txBody>
                  <a:tcPr>
                    <a:solidFill>
                      <a:schemeClr val="bg1"/>
                    </a:solidFill>
                  </a:tcPr>
                </a:tc>
              </a:tr>
              <a:tr h="482600">
                <a:tc>
                  <a:txBody>
                    <a:bodyPr/>
                    <a:lstStyle/>
                    <a:p>
                      <a:r>
                        <a:rPr lang="el-GR" sz="1600" dirty="0" smtClean="0"/>
                        <a:t>3</a:t>
                      </a:r>
                      <a:endParaRPr lang="el-GR" sz="1600" dirty="0"/>
                    </a:p>
                  </a:txBody>
                  <a:tcPr>
                    <a:solidFill>
                      <a:schemeClr val="bg1"/>
                    </a:solidFill>
                  </a:tcPr>
                </a:tc>
                <a:tc>
                  <a:txBody>
                    <a:bodyPr/>
                    <a:lstStyle/>
                    <a:p>
                      <a:r>
                        <a:rPr lang="el-GR" sz="1600" dirty="0" smtClean="0"/>
                        <a:t>0</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3</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370840">
                <a:tc gridSpan="5">
                  <a:txBody>
                    <a:bodyPr/>
                    <a:lstStyle/>
                    <a:p>
                      <a:pPr algn="l"/>
                      <a:r>
                        <a:rPr lang="el-GR" sz="1600" b="1" dirty="0" smtClean="0"/>
                        <a:t>Σύνολο λαθών που προέκυψαν με τη μέθοδο </a:t>
                      </a:r>
                      <a:r>
                        <a:rPr lang="en-US" sz="1600" b="1" dirty="0" smtClean="0"/>
                        <a:t>FIFO</a:t>
                      </a:r>
                      <a:r>
                        <a:rPr lang="el-GR" sz="1600" b="1" dirty="0" smtClean="0"/>
                        <a:t>:</a:t>
                      </a:r>
                      <a:endParaRPr lang="el-GR" sz="1600" b="1" dirty="0"/>
                    </a:p>
                  </a:txBody>
                  <a:tcPr>
                    <a:solidFill>
                      <a:schemeClr val="bg1"/>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dirty="0"/>
                    </a:p>
                  </a:txBody>
                  <a:tcPr/>
                </a:tc>
                <a:tc>
                  <a:txBody>
                    <a:bodyPr/>
                    <a:lstStyle/>
                    <a:p>
                      <a:r>
                        <a:rPr lang="el-GR" sz="1600" b="1" dirty="0" smtClean="0"/>
                        <a:t>2(+4) = 6</a:t>
                      </a:r>
                      <a:endParaRPr lang="el-GR" sz="1600" b="1" dirty="0"/>
                    </a:p>
                  </a:txBody>
                  <a:tcPr>
                    <a:solidFill>
                      <a:schemeClr val="bg1"/>
                    </a:solidFill>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12</a:t>
            </a:fld>
            <a:endParaRPr lang="el-GR" sz="1400">
              <a:solidFill>
                <a:schemeClr val="tx1"/>
              </a:solidFill>
            </a:endParaRPr>
          </a:p>
        </p:txBody>
      </p:sp>
    </p:spTree>
    <p:extLst>
      <p:ext uri="{BB962C8B-B14F-4D97-AF65-F5344CB8AC3E}">
        <p14:creationId xmlns:p14="http://schemas.microsoft.com/office/powerpoint/2010/main" val="3854915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Παράδειγμα χρήση </a:t>
            </a:r>
            <a:r>
              <a:rPr lang="en-US" altLang="el-GR" b="1" dirty="0" smtClean="0"/>
              <a:t>LRU</a:t>
            </a:r>
            <a:endParaRPr lang="el-GR" b="1" dirty="0"/>
          </a:p>
        </p:txBody>
      </p:sp>
      <p:graphicFrame>
        <p:nvGraphicFramePr>
          <p:cNvPr id="6" name="Θέση περιεχομένου 1" descr="Πίνακας με την αντικατάσταση σελίδων με τη μέθοδο l r u."/>
          <p:cNvGraphicFramePr>
            <a:graphicFrameLocks noGrp="1"/>
          </p:cNvGraphicFramePr>
          <p:nvPr>
            <p:ph idx="1"/>
            <p:custDataLst>
              <p:tags r:id="rId1"/>
            </p:custDataLst>
            <p:extLst>
              <p:ext uri="{D42A27DB-BD31-4B8C-83A1-F6EECF244321}">
                <p14:modId xmlns:p14="http://schemas.microsoft.com/office/powerpoint/2010/main" val="1993393406"/>
              </p:ext>
            </p:extLst>
          </p:nvPr>
        </p:nvGraphicFramePr>
        <p:xfrm>
          <a:off x="457200" y="1610360"/>
          <a:ext cx="8229600" cy="4561840"/>
        </p:xfrm>
        <a:graphic>
          <a:graphicData uri="http://schemas.openxmlformats.org/drawingml/2006/table">
            <a:tbl>
              <a:tblPr firstRow="1" bandRow="1">
                <a:effectLst>
                  <a:outerShdw blurRad="127000" dist="88900" dir="5400000" algn="t" rotWithShape="0">
                    <a:prstClr val="black">
                      <a:alpha val="40000"/>
                    </a:prstClr>
                  </a:outerShdw>
                </a:effectLst>
                <a:tableStyleId>{2D5ABB26-0587-4C30-8999-92F81FD0307C}</a:tableStyleId>
              </a:tblPr>
              <a:tblGrid>
                <a:gridCol w="609600"/>
                <a:gridCol w="685800"/>
                <a:gridCol w="685800"/>
                <a:gridCol w="609600"/>
                <a:gridCol w="4191000"/>
                <a:gridCol w="1447800"/>
              </a:tblGrid>
              <a:tr h="609600">
                <a:tc gridSpan="4">
                  <a:txBody>
                    <a:bodyPr/>
                    <a:lstStyle/>
                    <a:p>
                      <a:pPr algn="l"/>
                      <a:r>
                        <a:rPr lang="el-GR" sz="1600" b="1" i="0" dirty="0" smtClean="0"/>
                        <a:t>Πλαίσια σελίδων στη μνήμη</a:t>
                      </a:r>
                      <a:endParaRPr lang="el-GR" sz="1600" b="1" i="0" dirty="0"/>
                    </a:p>
                  </a:txBody>
                  <a:tcPr>
                    <a:solidFill>
                      <a:schemeClr val="bg1"/>
                    </a:solidFill>
                  </a:tcPr>
                </a:tc>
                <a:tc hMerge="1">
                  <a:txBody>
                    <a:bodyPr/>
                    <a:lstStyle/>
                    <a:p>
                      <a:endParaRPr lang="el-GR"/>
                    </a:p>
                  </a:txBody>
                  <a:tcPr/>
                </a:tc>
                <a:tc hMerge="1">
                  <a:txBody>
                    <a:bodyPr/>
                    <a:lstStyle/>
                    <a:p>
                      <a:endParaRPr lang="el-GR" dirty="0"/>
                    </a:p>
                  </a:txBody>
                  <a:tcPr/>
                </a:tc>
                <a:tc hMerge="1">
                  <a:txBody>
                    <a:bodyPr/>
                    <a:lstStyle/>
                    <a:p>
                      <a:endParaRPr lang="el-GR" dirty="0"/>
                    </a:p>
                  </a:txBody>
                  <a:tcPr/>
                </a:tc>
                <a:tc>
                  <a:txBody>
                    <a:bodyPr/>
                    <a:lstStyle/>
                    <a:p>
                      <a:pPr algn="l"/>
                      <a:r>
                        <a:rPr lang="el-GR" sz="1600" b="1" i="0" dirty="0" smtClean="0"/>
                        <a:t>Σελίδα που ζητείται στη συνέχεια</a:t>
                      </a:r>
                      <a:endParaRPr lang="el-GR" sz="1600" b="1" i="0" dirty="0"/>
                    </a:p>
                  </a:txBody>
                  <a:tcPr>
                    <a:solidFill>
                      <a:schemeClr val="bg1"/>
                    </a:solidFill>
                  </a:tcPr>
                </a:tc>
                <a:tc>
                  <a:txBody>
                    <a:bodyPr/>
                    <a:lstStyle/>
                    <a:p>
                      <a:pPr algn="l"/>
                      <a:r>
                        <a:rPr lang="el-GR" sz="1600" b="1" i="0" dirty="0" smtClean="0"/>
                        <a:t>Λάθος σελίδας</a:t>
                      </a:r>
                      <a:endParaRPr lang="el-GR" sz="1600" b="1" i="0" dirty="0"/>
                    </a:p>
                  </a:txBody>
                  <a:tcPr>
                    <a:solidFill>
                      <a:schemeClr val="bg1"/>
                    </a:solidFill>
                  </a:tcPr>
                </a:tc>
              </a:tr>
              <a:tr h="30480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3</a:t>
                      </a:r>
                      <a:endParaRPr lang="el-GR" sz="1600" dirty="0"/>
                    </a:p>
                  </a:txBody>
                  <a:tcPr>
                    <a:solidFill>
                      <a:schemeClr val="bg1"/>
                    </a:solidFill>
                  </a:tcPr>
                </a:tc>
                <a:tc>
                  <a:txBody>
                    <a:bodyPr/>
                    <a:lstStyle/>
                    <a:p>
                      <a:r>
                        <a:rPr lang="el-GR" sz="1600" dirty="0" smtClean="0"/>
                        <a:t>Ναι</a:t>
                      </a:r>
                      <a:endParaRPr lang="el-GR" sz="1600" dirty="0"/>
                    </a:p>
                  </a:txBody>
                  <a:tcPr>
                    <a:solidFill>
                      <a:schemeClr val="bg1"/>
                    </a:solidFill>
                  </a:tcPr>
                </a:tc>
              </a:tr>
              <a:tr h="69596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Αντικατάσταση της λιγότερο χρησιμοποιημένης</a:t>
                      </a:r>
                      <a:endParaRPr lang="el-GR" sz="1600" dirty="0"/>
                    </a:p>
                  </a:txBody>
                  <a:tcPr>
                    <a:solidFill>
                      <a:schemeClr val="bg1"/>
                    </a:solidFill>
                  </a:tcPr>
                </a:tc>
                <a:tc>
                  <a:txBody>
                    <a:bodyPr/>
                    <a:lstStyle/>
                    <a:p>
                      <a:endParaRPr lang="el-GR" sz="1600" dirty="0"/>
                    </a:p>
                  </a:txBody>
                  <a:tcPr>
                    <a:solidFill>
                      <a:schemeClr val="bg1"/>
                    </a:solidFill>
                  </a:tcPr>
                </a:tc>
              </a:tr>
              <a:tr h="26416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2 (+)</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23368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7 (+)</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12700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1 (+)</a:t>
                      </a:r>
                      <a:endParaRPr lang="el-GR" sz="1600" dirty="0"/>
                    </a:p>
                  </a:txBody>
                  <a:tcPr>
                    <a:solidFill>
                      <a:schemeClr val="bg1"/>
                    </a:solidFill>
                  </a:tcPr>
                </a:tc>
                <a:tc>
                  <a:txBody>
                    <a:bodyPr/>
                    <a:lstStyle/>
                    <a:p>
                      <a:r>
                        <a:rPr lang="el-GR" sz="1600" dirty="0" smtClean="0"/>
                        <a:t>-</a:t>
                      </a:r>
                      <a:endParaRPr lang="el-GR" sz="1600" dirty="0"/>
                    </a:p>
                  </a:txBody>
                  <a:tcPr>
                    <a:solidFill>
                      <a:schemeClr val="bg1"/>
                    </a:solidFill>
                  </a:tcPr>
                </a:tc>
              </a:tr>
              <a:tr h="0">
                <a:tc>
                  <a:txBody>
                    <a:bodyPr/>
                    <a:lstStyle/>
                    <a:p>
                      <a:r>
                        <a:rPr lang="el-GR" sz="1600" dirty="0" smtClean="0"/>
                        <a:t>3</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0</a:t>
                      </a:r>
                      <a:endParaRPr lang="el-GR" sz="1600" dirty="0"/>
                    </a:p>
                  </a:txBody>
                  <a:tcPr>
                    <a:solidFill>
                      <a:schemeClr val="bg1"/>
                    </a:solidFill>
                  </a:tcPr>
                </a:tc>
                <a:tc>
                  <a:txBody>
                    <a:bodyPr/>
                    <a:lstStyle/>
                    <a:p>
                      <a:r>
                        <a:rPr lang="el-GR" sz="1600" dirty="0" smtClean="0"/>
                        <a:t>Ναι</a:t>
                      </a:r>
                      <a:endParaRPr lang="el-GR" sz="1600" dirty="0"/>
                    </a:p>
                  </a:txBody>
                  <a:tcPr>
                    <a:solidFill>
                      <a:schemeClr val="bg1"/>
                    </a:solidFill>
                  </a:tcPr>
                </a:tc>
              </a:tr>
              <a:tr h="29464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Αντικατάσταση της λιγότερο χρησιμοποιημένης</a:t>
                      </a:r>
                      <a:endParaRPr lang="el-GR" sz="1600" dirty="0"/>
                    </a:p>
                  </a:txBody>
                  <a:tcPr>
                    <a:solidFill>
                      <a:schemeClr val="bg1"/>
                    </a:solidFill>
                  </a:tcPr>
                </a:tc>
                <a:tc>
                  <a:txBody>
                    <a:bodyPr/>
                    <a:lstStyle/>
                    <a:p>
                      <a:endParaRPr lang="el-GR" sz="1600" dirty="0"/>
                    </a:p>
                  </a:txBody>
                  <a:tcPr>
                    <a:solidFill>
                      <a:schemeClr val="bg1"/>
                    </a:solidFill>
                  </a:tcPr>
                </a:tc>
              </a:tr>
              <a:tr h="29464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2</a:t>
                      </a:r>
                      <a:endParaRPr lang="el-GR" sz="1600" dirty="0"/>
                    </a:p>
                  </a:txBody>
                  <a:tcPr>
                    <a:solidFill>
                      <a:schemeClr val="bg1"/>
                    </a:solidFill>
                  </a:tcPr>
                </a:tc>
                <a:tc>
                  <a:txBody>
                    <a:bodyPr/>
                    <a:lstStyle/>
                    <a:p>
                      <a:r>
                        <a:rPr lang="el-GR" sz="1600" dirty="0" smtClean="0"/>
                        <a:t>3</a:t>
                      </a:r>
                      <a:endParaRPr lang="el-GR" sz="1600" dirty="0"/>
                    </a:p>
                  </a:txBody>
                  <a:tcPr>
                    <a:solidFill>
                      <a:schemeClr val="bg1"/>
                    </a:solidFill>
                  </a:tcPr>
                </a:tc>
                <a:tc>
                  <a:txBody>
                    <a:bodyPr/>
                    <a:lstStyle/>
                    <a:p>
                      <a:r>
                        <a:rPr lang="el-GR" sz="1600" dirty="0" smtClean="0"/>
                        <a:t>Ναι</a:t>
                      </a:r>
                      <a:endParaRPr lang="el-GR" sz="1600" dirty="0"/>
                    </a:p>
                  </a:txBody>
                  <a:tcPr>
                    <a:solidFill>
                      <a:schemeClr val="bg1"/>
                    </a:solidFill>
                  </a:tcPr>
                </a:tc>
              </a:tr>
              <a:tr h="538480">
                <a:tc>
                  <a:txBody>
                    <a:bodyPr/>
                    <a:lstStyle/>
                    <a:p>
                      <a:r>
                        <a:rPr lang="el-GR" sz="1600" dirty="0" smtClean="0"/>
                        <a:t>0</a:t>
                      </a:r>
                      <a:endParaRPr lang="el-GR" sz="1600" dirty="0"/>
                    </a:p>
                  </a:txBody>
                  <a:tcPr>
                    <a:solidFill>
                      <a:schemeClr val="bg1"/>
                    </a:solidFill>
                  </a:tcPr>
                </a:tc>
                <a:tc>
                  <a:txBody>
                    <a:bodyPr/>
                    <a:lstStyle/>
                    <a:p>
                      <a:r>
                        <a:rPr lang="el-GR" sz="1600" dirty="0" smtClean="0"/>
                        <a:t>1</a:t>
                      </a:r>
                      <a:endParaRPr lang="el-GR" sz="1600" dirty="0"/>
                    </a:p>
                  </a:txBody>
                  <a:tcPr>
                    <a:solidFill>
                      <a:schemeClr val="bg1"/>
                    </a:solidFill>
                  </a:tcPr>
                </a:tc>
                <a:tc>
                  <a:txBody>
                    <a:bodyPr/>
                    <a:lstStyle/>
                    <a:p>
                      <a:r>
                        <a:rPr lang="el-GR" sz="1600" dirty="0" smtClean="0"/>
                        <a:t>7</a:t>
                      </a:r>
                      <a:endParaRPr lang="el-GR" sz="1600" dirty="0"/>
                    </a:p>
                  </a:txBody>
                  <a:tcPr>
                    <a:solidFill>
                      <a:schemeClr val="bg1"/>
                    </a:solidFill>
                  </a:tcPr>
                </a:tc>
                <a:tc>
                  <a:txBody>
                    <a:bodyPr/>
                    <a:lstStyle/>
                    <a:p>
                      <a:r>
                        <a:rPr lang="el-GR" sz="1600" dirty="0" smtClean="0"/>
                        <a:t>3</a:t>
                      </a:r>
                      <a:endParaRPr lang="el-GR" sz="1600" dirty="0"/>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600" dirty="0" smtClean="0"/>
                        <a:t>Αντικατάσταση της λιγότερο χρησιμοποιημένης</a:t>
                      </a:r>
                    </a:p>
                  </a:txBody>
                  <a:tcPr>
                    <a:solidFill>
                      <a:schemeClr val="bg1"/>
                    </a:solidFill>
                  </a:tcPr>
                </a:tc>
                <a:tc>
                  <a:txBody>
                    <a:bodyPr/>
                    <a:lstStyle/>
                    <a:p>
                      <a:r>
                        <a:rPr lang="el-GR" sz="1600" dirty="0" smtClean="0"/>
                        <a:t>-</a:t>
                      </a:r>
                      <a:endParaRPr lang="el-GR" sz="1600" dirty="0"/>
                    </a:p>
                  </a:txBody>
                  <a:tcPr>
                    <a:solidFill>
                      <a:schemeClr val="bg1"/>
                    </a:solidFill>
                  </a:tcPr>
                </a:tc>
              </a:tr>
              <a:tr h="370840">
                <a:tc gridSpan="5">
                  <a:txBody>
                    <a:bodyPr/>
                    <a:lstStyle/>
                    <a:p>
                      <a:pPr algn="l"/>
                      <a:r>
                        <a:rPr lang="el-GR" sz="1600" b="1" dirty="0" smtClean="0"/>
                        <a:t>Σύνολο λαθών που προέκυψαν με τη μέθοδο </a:t>
                      </a:r>
                      <a:r>
                        <a:rPr lang="en-US" sz="1600" b="1" dirty="0" smtClean="0"/>
                        <a:t>FIFO</a:t>
                      </a:r>
                      <a:r>
                        <a:rPr lang="el-GR" sz="1600" b="1" dirty="0" smtClean="0"/>
                        <a:t>:</a:t>
                      </a:r>
                      <a:endParaRPr lang="el-GR" sz="1600" b="1" dirty="0"/>
                    </a:p>
                  </a:txBody>
                  <a:tcPr>
                    <a:solidFill>
                      <a:schemeClr val="bg1"/>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dirty="0"/>
                    </a:p>
                  </a:txBody>
                  <a:tcPr/>
                </a:tc>
                <a:tc>
                  <a:txBody>
                    <a:bodyPr/>
                    <a:lstStyle/>
                    <a:p>
                      <a:r>
                        <a:rPr lang="el-GR" sz="1600" b="1" dirty="0" smtClean="0"/>
                        <a:t>3(+4) = 7</a:t>
                      </a:r>
                      <a:endParaRPr lang="el-GR" sz="1600" b="1" dirty="0"/>
                    </a:p>
                  </a:txBody>
                  <a:tcPr>
                    <a:solidFill>
                      <a:schemeClr val="bg1"/>
                    </a:solidFill>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2255295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b="1" dirty="0" smtClean="0"/>
              <a:t>Παράδειγμα προσπέλασης μνήμης μέσω πίνακα σελίδων</a:t>
            </a:r>
            <a:endParaRPr lang="el-GR" b="1" dirty="0"/>
          </a:p>
        </p:txBody>
      </p:sp>
      <p:pic>
        <p:nvPicPr>
          <p:cNvPr id="8" name="Θέση περιεχομένου 1" descr="Εικόνα της προσπέλασης μνήμης μέσω του πίνακα."/>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6476" y="1447800"/>
            <a:ext cx="8240324" cy="4922318"/>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Σελιδοποίηση - Κατάτμηση </a:t>
            </a:r>
            <a:endParaRPr lang="el-GR" sz="140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14</a:t>
            </a:fld>
            <a:endParaRPr lang="el-GR" sz="1400">
              <a:solidFill>
                <a:schemeClr val="tx1"/>
              </a:solidFill>
            </a:endParaRPr>
          </a:p>
        </p:txBody>
      </p:sp>
    </p:spTree>
    <p:extLst>
      <p:ext uri="{BB962C8B-B14F-4D97-AF65-F5344CB8AC3E}">
        <p14:creationId xmlns:p14="http://schemas.microsoft.com/office/powerpoint/2010/main" val="2700363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Κατάτμηση ή Τμηματοποίηση</a:t>
            </a:r>
            <a:endParaRPr lang="el-GR" b="1" dirty="0"/>
          </a:p>
        </p:txBody>
      </p:sp>
      <p:sp>
        <p:nvSpPr>
          <p:cNvPr id="3" name="Θέση περιεχομένου 1"/>
          <p:cNvSpPr>
            <a:spLocks noGrp="1"/>
          </p:cNvSpPr>
          <p:nvPr>
            <p:ph idx="1"/>
          </p:nvPr>
        </p:nvSpPr>
        <p:spPr/>
        <p:txBody>
          <a:bodyPr>
            <a:normAutofit/>
          </a:bodyPr>
          <a:lstStyle/>
          <a:p>
            <a:pPr marL="457200" indent="-457200">
              <a:spcBef>
                <a:spcPts val="0"/>
              </a:spcBef>
              <a:spcAft>
                <a:spcPts val="300"/>
              </a:spcAft>
              <a:buClr>
                <a:srgbClr val="0033CC"/>
              </a:buClr>
              <a:buFont typeface="Calibri" panose="020F0502020204030204" pitchFamily="34" charset="0"/>
              <a:buChar char="●"/>
            </a:pPr>
            <a:r>
              <a:rPr lang="el-GR" altLang="el-GR" sz="2000" dirty="0" smtClean="0"/>
              <a:t>Ορισμός τμημάτων (</a:t>
            </a:r>
            <a:r>
              <a:rPr lang="en-US" altLang="el-GR" sz="2000" dirty="0" smtClean="0"/>
              <a:t>segments</a:t>
            </a:r>
            <a:r>
              <a:rPr lang="el-GR" altLang="el-GR" sz="2000" dirty="0" smtClean="0"/>
              <a:t>) τα οποία μπορούν να μην έχουν ίδιο μέγεθος μεταξύ τους</a:t>
            </a:r>
            <a:r>
              <a:rPr lang="en-US" altLang="el-GR" sz="2000" dirty="0" smtClean="0"/>
              <a:t>.</a:t>
            </a:r>
            <a:endParaRPr lang="el-GR" altLang="el-GR" sz="2000" dirty="0" smtClean="0"/>
          </a:p>
          <a:p>
            <a:pPr marL="457200" indent="-457200">
              <a:spcBef>
                <a:spcPts val="0"/>
              </a:spcBef>
              <a:spcAft>
                <a:spcPts val="300"/>
              </a:spcAft>
              <a:buClr>
                <a:srgbClr val="0033CC"/>
              </a:buClr>
              <a:buFont typeface="Calibri" panose="020F0502020204030204" pitchFamily="34" charset="0"/>
              <a:buChar char="●"/>
            </a:pPr>
            <a:r>
              <a:rPr lang="el-GR" altLang="el-GR" sz="2000" dirty="0" smtClean="0"/>
              <a:t>Για κάθε τμήμα ορίζονται διαφορετικά δικαιώματα προσπέλασης</a:t>
            </a:r>
            <a:r>
              <a:rPr lang="en-US" altLang="el-GR" sz="2000" dirty="0" smtClean="0"/>
              <a:t>,</a:t>
            </a:r>
            <a:r>
              <a:rPr lang="el-GR" altLang="el-GR" sz="2000" dirty="0" smtClean="0"/>
              <a:t> ανάλογα με το αν αποθηκεύει κώδικα, δεδομένα, στοίβα</a:t>
            </a:r>
            <a:r>
              <a:rPr lang="en-US" altLang="el-GR" sz="2000" dirty="0" smtClean="0"/>
              <a:t>.</a:t>
            </a:r>
            <a:endParaRPr lang="el-GR" altLang="el-GR" sz="2000" dirty="0" smtClean="0"/>
          </a:p>
          <a:p>
            <a:pPr marL="457200" indent="-457200">
              <a:spcBef>
                <a:spcPts val="0"/>
              </a:spcBef>
              <a:buClr>
                <a:srgbClr val="0033CC"/>
              </a:buClr>
              <a:buFont typeface="Calibri" panose="020F0502020204030204" pitchFamily="34" charset="0"/>
              <a:buChar char="●"/>
            </a:pPr>
            <a:r>
              <a:rPr lang="el-GR" altLang="el-GR" sz="2000" dirty="0" smtClean="0"/>
              <a:t>Ένα πεδίο μιας διεύθυνσης καθορίζει το τμήμα</a:t>
            </a:r>
            <a:r>
              <a:rPr lang="en-US" altLang="el-GR" sz="2000" dirty="0" smtClean="0"/>
              <a:t>,</a:t>
            </a:r>
            <a:r>
              <a:rPr lang="el-GR" altLang="el-GR" sz="2000" dirty="0" smtClean="0"/>
              <a:t> και άλλο πεδίο την μετατόπιση μέσα στο τμήμα. Για παράδειγμα</a:t>
            </a:r>
            <a:r>
              <a:rPr lang="en-US" altLang="el-GR" sz="2000" dirty="0" smtClean="0"/>
              <a:t>,</a:t>
            </a:r>
            <a:r>
              <a:rPr lang="el-GR" altLang="el-GR" sz="2000" dirty="0" smtClean="0"/>
              <a:t> στον 8086 η τελική διεύθυνση:</a:t>
            </a:r>
          </a:p>
        </p:txBody>
      </p:sp>
      <p:pic>
        <p:nvPicPr>
          <p:cNvPr id="6" name="Εικόνα 1" descr="Εικόνα της τελικής διεύθυνσης στον 808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 y="3990346"/>
            <a:ext cx="7239000" cy="2410454"/>
          </a:xfrm>
          <a:prstGeom prst="rect">
            <a:avLst/>
          </a:prstGeo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15</a:t>
            </a:fld>
            <a:endParaRPr lang="el-GR" sz="1400" dirty="0">
              <a:solidFill>
                <a:schemeClr val="tx1"/>
              </a:solidFill>
            </a:endParaRPr>
          </a:p>
        </p:txBody>
      </p:sp>
      <p:pic>
        <p:nvPicPr>
          <p:cNvPr id="8" name="Εικόνα 2"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38100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523065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2400" dirty="0" smtClean="0">
              <a:solidFill>
                <a:schemeClr val="tx1">
                  <a:lumMod val="65000"/>
                  <a:lumOff val="35000"/>
                </a:schemeClr>
              </a:solidFill>
            </a:endParaRPr>
          </a:p>
          <a:p>
            <a:pPr algn="r"/>
            <a:r>
              <a:rPr lang="el-GR" sz="2400" dirty="0" smtClean="0">
                <a:solidFill>
                  <a:schemeClr val="tx1">
                    <a:lumMod val="65000"/>
                    <a:lumOff val="35000"/>
                  </a:schemeClr>
                </a:solidFill>
              </a:rPr>
              <a:t>Επεξεργασία: </a:t>
            </a:r>
            <a:r>
              <a:rPr lang="el-GR" sz="2400" dirty="0" err="1" smtClean="0">
                <a:solidFill>
                  <a:schemeClr val="tx1">
                    <a:lumMod val="65000"/>
                    <a:lumOff val="35000"/>
                  </a:schemeClr>
                </a:solidFill>
              </a:rPr>
              <a:t>Σοφιανίδου</a:t>
            </a:r>
            <a:r>
              <a:rPr lang="el-GR" sz="2400" dirty="0" smtClean="0">
                <a:solidFill>
                  <a:schemeClr val="tx1">
                    <a:lumMod val="65000"/>
                    <a:lumOff val="35000"/>
                  </a:schemeClr>
                </a:solidFill>
              </a:rPr>
              <a:t> Γεωργία</a:t>
            </a:r>
            <a:endParaRPr lang="el-GR" sz="2400" dirty="0">
              <a:solidFill>
                <a:schemeClr val="tx1">
                  <a:lumMod val="65000"/>
                  <a:lumOff val="35000"/>
                </a:schemeClr>
              </a:solidFill>
            </a:endParaRPr>
          </a:p>
        </p:txBody>
      </p:sp>
      <p:pic>
        <p:nvPicPr>
          <p:cNvPr id="6" name="Εικόνα 1" descr=" Λογότυπο για άδειες χρήσης creative commons, b y, n c, s a ">
            <a:hlinkClick r:id="rId3" tooltip="Μετάβαση στην Άδεια Χρήσης"/>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203248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3" name="Θέση περιεχομένου 1"/>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398033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buNone/>
            </a:pPr>
            <a:endParaRPr lang="el-GR" sz="2800" dirty="0"/>
          </a:p>
          <a:p>
            <a:pPr marL="0" indent="0" algn="ctr">
              <a:spcBef>
                <a:spcPts val="0"/>
              </a:spcBef>
              <a:spcAft>
                <a:spcPts val="4200"/>
              </a:spcAft>
              <a:buNone/>
            </a:pPr>
            <a:r>
              <a:rPr lang="el-GR" sz="2800" dirty="0" smtClean="0"/>
              <a:t>Το </a:t>
            </a:r>
            <a:r>
              <a:rPr lang="el-GR" sz="2800" dirty="0"/>
              <a:t>παρόν έργο αποτελεί την έκδοση </a:t>
            </a:r>
            <a:r>
              <a:rPr lang="el-GR" sz="2800" b="1" dirty="0" smtClean="0"/>
              <a:t>1.01</a:t>
            </a:r>
            <a:r>
              <a:rPr lang="el-GR" sz="2800" dirty="0" smtClean="0"/>
              <a:t>.</a:t>
            </a:r>
            <a:endParaRPr lang="el-GR" sz="2800" dirty="0"/>
          </a:p>
          <a:p>
            <a:pPr marL="0" indent="0">
              <a:buNone/>
            </a:pPr>
            <a:endParaRPr lang="el-GR" sz="2000" dirty="0"/>
          </a:p>
        </p:txBody>
      </p:sp>
    </p:spTree>
    <p:extLst>
      <p:ext uri="{BB962C8B-B14F-4D97-AF65-F5344CB8AC3E}">
        <p14:creationId xmlns:p14="http://schemas.microsoft.com/office/powerpoint/2010/main" val="1242327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Νικόλαος </a:t>
            </a:r>
            <a:r>
              <a:rPr lang="el-GR" sz="2400" dirty="0" err="1" smtClean="0"/>
              <a:t>Πετρέλλης</a:t>
            </a:r>
            <a:r>
              <a:rPr lang="el-GR" sz="2400" dirty="0" smtClean="0"/>
              <a:t>, 2015. Νικόλαος </a:t>
            </a:r>
            <a:r>
              <a:rPr lang="el-GR" sz="2400" dirty="0" err="1" smtClean="0"/>
              <a:t>Πετρέλλης</a:t>
            </a:r>
            <a:r>
              <a:rPr lang="el-GR" sz="2400" dirty="0" smtClean="0"/>
              <a:t>. «Αρχιτεκτονική Η/Υ ΙΙ». </a:t>
            </a:r>
            <a:r>
              <a:rPr lang="el-GR" sz="2400" dirty="0"/>
              <a:t>Έκδοση: </a:t>
            </a:r>
            <a:r>
              <a:rPr lang="el-GR" sz="2400" dirty="0" smtClean="0"/>
              <a:t>1.0</a:t>
            </a:r>
            <a:r>
              <a:rPr lang="el-GR" sz="2400" dirty="0"/>
              <a:t>. </a:t>
            </a:r>
            <a:r>
              <a:rPr lang="el-GR" sz="2400" dirty="0" smtClean="0"/>
              <a:t>Λάρισα 01/03/2015.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http://cdev.teilar.gr/courses/TMA1</a:t>
            </a:r>
            <a:r>
              <a:rPr lang="el-GR" sz="2400" dirty="0" smtClean="0">
                <a:solidFill>
                  <a:srgbClr val="FF0000"/>
                </a:solidFill>
                <a:hlinkClick r:id="rId3" tooltip="Μετάβαση στην ιστοσελίδα του Μαθήματος"/>
              </a:rPr>
              <a:t>1</a:t>
            </a:r>
            <a:r>
              <a:rPr lang="en-US" sz="2400" smtClean="0">
                <a:solidFill>
                  <a:srgbClr val="FF0000"/>
                </a:solidFill>
                <a:hlinkClick r:id="rId3" tooltip="Μετάβαση στην ιστοσελίδα του Μαθήματος"/>
              </a:rPr>
              <a:t>2/</a:t>
            </a:r>
            <a:r>
              <a:rPr lang="en-US" sz="2400" dirty="0" err="1" smtClean="0">
                <a:solidFill>
                  <a:srgbClr val="FF0000"/>
                </a:solidFill>
                <a:hlinkClick r:id="rId3" tooltip="Μετάβαση στην ιστοσελίδα του Μαθήματος"/>
              </a:rPr>
              <a:t>index.php</a:t>
            </a:r>
            <a:r>
              <a:rPr lang="el-GR" sz="2400" dirty="0" smtClean="0"/>
              <a:t>. </a:t>
            </a:r>
            <a:endParaRPr lang="el-GR" sz="2400" dirty="0"/>
          </a:p>
          <a:p>
            <a:endParaRPr lang="el-GR" sz="2000" dirty="0"/>
          </a:p>
        </p:txBody>
      </p:sp>
    </p:spTree>
    <p:extLst>
      <p:ext uri="{BB962C8B-B14F-4D97-AF65-F5344CB8AC3E}">
        <p14:creationId xmlns:p14="http://schemas.microsoft.com/office/powerpoint/2010/main" val="710962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947637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Δημιουργού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 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Tree>
    <p:custDataLst>
      <p:tags r:id="rId1"/>
    </p:custDataLst>
    <p:extLst>
      <p:ext uri="{BB962C8B-B14F-4D97-AF65-F5344CB8AC3E}">
        <p14:creationId xmlns:p14="http://schemas.microsoft.com/office/powerpoint/2010/main" val="1654872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a:t>
            </a:r>
            <a:r>
              <a:rPr lang="el-GR" sz="2000" dirty="0" smtClean="0"/>
              <a:t>υπάρχει).</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2580684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Σκοποί ενότητας </a:t>
            </a:r>
            <a:endParaRPr lang="el-GR" b="1" dirty="0"/>
          </a:p>
        </p:txBody>
      </p:sp>
      <p:sp>
        <p:nvSpPr>
          <p:cNvPr id="3" name="Θέση περιεχομένου 1"/>
          <p:cNvSpPr>
            <a:spLocks noGrp="1"/>
          </p:cNvSpPr>
          <p:nvPr>
            <p:ph idx="1"/>
          </p:nvPr>
        </p:nvSpPr>
        <p:spPr>
          <a:noFill/>
        </p:spPr>
        <p:txBody>
          <a:bodyPr>
            <a:normAutofit/>
          </a:bodyPr>
          <a:lstStyle/>
          <a:p>
            <a:pPr marL="514350" indent="-514350">
              <a:spcBef>
                <a:spcPts val="0"/>
              </a:spcBef>
              <a:spcAft>
                <a:spcPts val="1200"/>
              </a:spcAft>
              <a:buFont typeface="+mj-lt"/>
              <a:buAutoNum type="arabicParenR"/>
            </a:pPr>
            <a:r>
              <a:rPr lang="el-GR" dirty="0" smtClean="0"/>
              <a:t>Εισαγωγή του αναγνώστη στον κόσμο μιας γλώσσας προγραμματισμού.</a:t>
            </a:r>
            <a:endParaRPr lang="el-GR" dirty="0"/>
          </a:p>
          <a:p>
            <a:pPr marL="514350" indent="-514350">
              <a:spcBef>
                <a:spcPts val="0"/>
              </a:spcBef>
              <a:spcAft>
                <a:spcPts val="1200"/>
              </a:spcAft>
              <a:buFont typeface="+mj-lt"/>
              <a:buAutoNum type="arabicParenR"/>
            </a:pPr>
            <a:r>
              <a:rPr lang="el-GR" dirty="0" smtClean="0"/>
              <a:t>Την αντίληψη εννοιών όπως τί είναι ένα πρόγραμμα, και τί αλγόριθμος</a:t>
            </a:r>
            <a:r>
              <a:rPr lang="el-GR" dirty="0"/>
              <a:t>.</a:t>
            </a:r>
            <a:endParaRPr lang="el-GR" dirty="0" smtClean="0"/>
          </a:p>
          <a:p>
            <a:pPr marL="514350" indent="-514350">
              <a:spcBef>
                <a:spcPts val="0"/>
              </a:spcBef>
              <a:spcAft>
                <a:spcPts val="1200"/>
              </a:spcAft>
              <a:buFont typeface="+mj-lt"/>
              <a:buAutoNum type="arabicParenR"/>
            </a:pPr>
            <a:r>
              <a:rPr lang="el-GR" dirty="0" smtClean="0"/>
              <a:t>Την ικανότητα να δημιουργεί και εκτελεί ένα απλό πρόγραμμα. </a:t>
            </a:r>
          </a:p>
          <a:p>
            <a:pPr marL="514350" indent="-514350">
              <a:spcBef>
                <a:spcPts val="0"/>
              </a:spcBef>
              <a:buFont typeface="+mj-lt"/>
              <a:buAutoNum type="arabicParenR"/>
            </a:pPr>
            <a:r>
              <a:rPr lang="el-GR" dirty="0" smtClean="0"/>
              <a:t>Την δημιουργία ερεθισμάτων για την ανάπτυξη πιο περίπλοκων προγραμμάτων. </a:t>
            </a:r>
          </a:p>
        </p:txBody>
      </p:sp>
      <p:sp>
        <p:nvSpPr>
          <p:cNvPr id="6"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9"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t>3</a:t>
            </a:fld>
            <a:endParaRPr lang="el-GR" sz="1400" dirty="0">
              <a:solidFill>
                <a:schemeClr val="tx1"/>
              </a:solidFill>
            </a:endParaRPr>
          </a:p>
        </p:txBody>
      </p:sp>
    </p:spTree>
    <p:extLst>
      <p:ext uri="{BB962C8B-B14F-4D97-AF65-F5344CB8AC3E}">
        <p14:creationId xmlns:p14="http://schemas.microsoft.com/office/powerpoint/2010/main" val="4246349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3" name="Θέση περιεχομένου 1">
            <a:hlinkClick r:id="rId3" action="ppaction://hlinksldjump" tooltip="Μετάβαση στη Διαφάνεια"/>
          </p:cNvPr>
          <p:cNvSpPr txBox="1"/>
          <p:nvPr/>
        </p:nvSpPr>
        <p:spPr>
          <a:xfrm>
            <a:off x="457200" y="1838980"/>
            <a:ext cx="8229600" cy="523220"/>
          </a:xfrm>
          <a:prstGeom prst="rect">
            <a:avLst/>
          </a:prstGeom>
          <a:noFill/>
        </p:spPr>
        <p:txBody>
          <a:bodyPr wrap="square" rtlCol="0">
            <a:spAutoFit/>
          </a:bodyPr>
          <a:lstStyle/>
          <a:p>
            <a:pPr marL="514350" indent="-514350">
              <a:buFont typeface="+mj-lt"/>
              <a:buAutoNum type="arabicParenR"/>
            </a:pPr>
            <a:r>
              <a:rPr lang="el-GR" sz="2800" i="1" dirty="0" smtClean="0">
                <a:solidFill>
                  <a:srgbClr val="0070C0"/>
                </a:solidFill>
              </a:rPr>
              <a:t>Εικονική μνήμη</a:t>
            </a:r>
            <a:endParaRPr lang="el-GR" sz="1400" i="1" dirty="0">
              <a:solidFill>
                <a:srgbClr val="0070C0"/>
              </a:solidFill>
            </a:endParaRPr>
          </a:p>
        </p:txBody>
      </p:sp>
      <p:sp>
        <p:nvSpPr>
          <p:cNvPr id="11" name="Θέση περιεχομένου 2">
            <a:hlinkClick r:id="rId4" action="ppaction://hlinksldjump" tooltip="Μετάβαση στη Διαφάνεια"/>
          </p:cNvPr>
          <p:cNvSpPr txBox="1"/>
          <p:nvPr/>
        </p:nvSpPr>
        <p:spPr>
          <a:xfrm>
            <a:off x="457200" y="2753380"/>
            <a:ext cx="8229600" cy="523220"/>
          </a:xfrm>
          <a:prstGeom prst="rect">
            <a:avLst/>
          </a:prstGeom>
          <a:noFill/>
        </p:spPr>
        <p:txBody>
          <a:bodyPr wrap="square" rtlCol="0">
            <a:spAutoFit/>
          </a:bodyPr>
          <a:lstStyle/>
          <a:p>
            <a:pPr marL="514350" indent="-514350">
              <a:buFont typeface="+mj-lt"/>
              <a:buAutoNum type="arabicParenR" startAt="2"/>
            </a:pPr>
            <a:r>
              <a:rPr lang="el-GR" sz="2800" i="1" dirty="0" smtClean="0">
                <a:solidFill>
                  <a:srgbClr val="0070C0"/>
                </a:solidFill>
              </a:rPr>
              <a:t>Σελιδοποίηση</a:t>
            </a:r>
            <a:endParaRPr lang="el-GR" sz="2800" i="1" dirty="0">
              <a:solidFill>
                <a:srgbClr val="0070C0"/>
              </a:solidFill>
            </a:endParaRPr>
          </a:p>
        </p:txBody>
      </p:sp>
      <p:sp>
        <p:nvSpPr>
          <p:cNvPr id="16" name="Θέση περιεχομένου 3">
            <a:hlinkClick r:id="rId5" action="ppaction://hlinksldjump" tooltip="Μετάβαση στη Διαφάνεια"/>
          </p:cNvPr>
          <p:cNvSpPr txBox="1"/>
          <p:nvPr/>
        </p:nvSpPr>
        <p:spPr>
          <a:xfrm>
            <a:off x="457200" y="3657600"/>
            <a:ext cx="8229600" cy="523220"/>
          </a:xfrm>
          <a:prstGeom prst="rect">
            <a:avLst/>
          </a:prstGeom>
          <a:noFill/>
        </p:spPr>
        <p:txBody>
          <a:bodyPr wrap="square" rtlCol="0">
            <a:spAutoFit/>
          </a:bodyPr>
          <a:lstStyle/>
          <a:p>
            <a:pPr marL="514350" indent="-514350">
              <a:buFont typeface="+mj-lt"/>
              <a:buAutoNum type="arabicParenR" startAt="3"/>
            </a:pPr>
            <a:r>
              <a:rPr lang="el-GR" sz="2800" i="1" dirty="0" smtClean="0">
                <a:solidFill>
                  <a:srgbClr val="0070C0"/>
                </a:solidFill>
              </a:rPr>
              <a:t>Κατάτμηση ή Τμηματοποίηση</a:t>
            </a:r>
            <a:endParaRPr lang="el-GR" sz="2800" i="1" dirty="0">
              <a:solidFill>
                <a:srgbClr val="0070C0"/>
              </a:solidFill>
            </a:endParaRPr>
          </a:p>
        </p:txBody>
      </p:sp>
      <p:sp>
        <p:nvSpPr>
          <p:cNvPr id="14"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4</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087463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normAutofit/>
          </a:bodyPr>
          <a:lstStyle/>
          <a:p>
            <a:r>
              <a:rPr lang="el-GR" altLang="el-GR" b="1" dirty="0" smtClean="0"/>
              <a:t>Εικονική μνήμη (</a:t>
            </a:r>
            <a:r>
              <a:rPr lang="en-US" altLang="el-GR" b="1" dirty="0" smtClean="0"/>
              <a:t>Virtual Memory)</a:t>
            </a:r>
            <a:endParaRPr lang="el-GR" b="1" dirty="0"/>
          </a:p>
        </p:txBody>
      </p:sp>
      <p:sp>
        <p:nvSpPr>
          <p:cNvPr id="5" name="Θέση περιεχομένου 1"/>
          <p:cNvSpPr>
            <a:spLocks noGrp="1"/>
          </p:cNvSpPr>
          <p:nvPr>
            <p:ph idx="1"/>
          </p:nvPr>
        </p:nvSpPr>
        <p:spPr/>
        <p:txBody>
          <a:bodyPr>
            <a:noAutofit/>
          </a:bodyPr>
          <a:lstStyle/>
          <a:p>
            <a:pPr marL="457200" indent="-457200">
              <a:spcBef>
                <a:spcPts val="0"/>
              </a:spcBef>
              <a:spcAft>
                <a:spcPts val="2400"/>
              </a:spcAft>
              <a:buClr>
                <a:srgbClr val="0033CC"/>
              </a:buClr>
              <a:buFont typeface="Calibri" panose="020F0502020204030204" pitchFamily="34" charset="0"/>
              <a:buChar char="●"/>
            </a:pPr>
            <a:r>
              <a:rPr lang="el-GR" altLang="el-GR" sz="2400" dirty="0" smtClean="0"/>
              <a:t>Η φυσική κύρια μνήμη, συχνά δεν είναι αρκετή για να υποστηριχθεί η ταυτόχρονη (και όχι η σειριακή) εκτέλεση προγραμμάτων. </a:t>
            </a:r>
          </a:p>
          <a:p>
            <a:pPr marL="457200" indent="-457200">
              <a:spcBef>
                <a:spcPts val="0"/>
              </a:spcBef>
              <a:spcAft>
                <a:spcPts val="2400"/>
              </a:spcAft>
              <a:buClr>
                <a:srgbClr val="0033CC"/>
              </a:buClr>
              <a:buFont typeface="Calibri" panose="020F0502020204030204" pitchFamily="34" charset="0"/>
              <a:buChar char="●"/>
            </a:pPr>
            <a:r>
              <a:rPr lang="el-GR" altLang="el-GR" sz="2400" dirty="0" smtClean="0"/>
              <a:t>Ο σκληρός δίσκος χρησιμοποιείται στα πλαίσια της </a:t>
            </a:r>
            <a:r>
              <a:rPr lang="el-GR" altLang="el-GR" sz="2400" dirty="0"/>
              <a:t>ε</a:t>
            </a:r>
            <a:r>
              <a:rPr lang="el-GR" altLang="el-GR" sz="2400" dirty="0" smtClean="0"/>
              <a:t>ικονικής μνήμης, για να επεκτείνει τον χώρο κύριας </a:t>
            </a:r>
            <a:r>
              <a:rPr lang="el-GR" altLang="el-GR" sz="2400" dirty="0"/>
              <a:t>μ</a:t>
            </a:r>
            <a:r>
              <a:rPr lang="el-GR" altLang="el-GR" sz="2400" dirty="0" smtClean="0"/>
              <a:t>νήμης που προσπελάζει η Κεντρική </a:t>
            </a:r>
            <a:r>
              <a:rPr lang="el-GR" altLang="el-GR" sz="2400" dirty="0"/>
              <a:t>Μ</a:t>
            </a:r>
            <a:r>
              <a:rPr lang="el-GR" altLang="el-GR" sz="2400" dirty="0" smtClean="0"/>
              <a:t>ονάδα </a:t>
            </a:r>
            <a:r>
              <a:rPr lang="el-GR" altLang="el-GR" sz="2400" dirty="0"/>
              <a:t>Ε</a:t>
            </a:r>
            <a:r>
              <a:rPr lang="el-GR" altLang="el-GR" sz="2400" dirty="0" smtClean="0"/>
              <a:t>πεξεργασίας (ΚΜΕ).</a:t>
            </a:r>
          </a:p>
          <a:p>
            <a:pPr marL="457200" indent="-457200">
              <a:spcBef>
                <a:spcPts val="0"/>
              </a:spcBef>
              <a:buClr>
                <a:srgbClr val="0033CC"/>
              </a:buClr>
              <a:buFont typeface="Calibri" panose="020F0502020204030204" pitchFamily="34" charset="0"/>
              <a:buChar char="●"/>
            </a:pPr>
            <a:r>
              <a:rPr lang="el-GR" altLang="el-GR" sz="2400" dirty="0" smtClean="0"/>
              <a:t>Ως μονάδα αποθήκευσης, επιτρέπει την προσωρινή απομάκρυνση διεργασιών από την μνήμη, έτσι ώστε να μπορέσουν να φορτωθούν οι υπόλοιπες διεργασίες (υλοποίηση εναλλαγής προγραμμάτων).</a:t>
            </a:r>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7"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5</a:t>
            </a:fld>
            <a:endParaRPr lang="el-GR" sz="1400">
              <a:solidFill>
                <a:schemeClr val="tx1"/>
              </a:solidFill>
            </a:endParaRPr>
          </a:p>
        </p:txBody>
      </p:sp>
    </p:spTree>
    <p:extLst>
      <p:ext uri="{BB962C8B-B14F-4D97-AF65-F5344CB8AC3E}">
        <p14:creationId xmlns:p14="http://schemas.microsoft.com/office/powerpoint/2010/main" val="3411193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Εικονική μνήμη</a:t>
            </a:r>
            <a:endParaRPr lang="el-GR" b="1" dirty="0"/>
          </a:p>
        </p:txBody>
      </p:sp>
      <p:sp>
        <p:nvSpPr>
          <p:cNvPr id="3" name="Θέση περιεχομένου 1"/>
          <p:cNvSpPr>
            <a:spLocks noGrp="1"/>
          </p:cNvSpPr>
          <p:nvPr>
            <p:ph idx="1"/>
          </p:nvPr>
        </p:nvSpPr>
        <p:spPr/>
        <p:txBody>
          <a:bodyPr>
            <a:normAutofit/>
          </a:bodyPr>
          <a:lstStyle/>
          <a:p>
            <a:pPr marL="457200" indent="-457200">
              <a:spcBef>
                <a:spcPts val="0"/>
              </a:spcBef>
              <a:spcAft>
                <a:spcPts val="1200"/>
              </a:spcAft>
              <a:buClr>
                <a:srgbClr val="0033CC"/>
              </a:buClr>
              <a:buFont typeface="Calibri" panose="020F0502020204030204" pitchFamily="34" charset="0"/>
              <a:buChar char="●"/>
            </a:pPr>
            <a:r>
              <a:rPr lang="el-GR" altLang="el-GR" sz="2200" dirty="0" smtClean="0"/>
              <a:t>Υποστηρίζονται χώροι διευθύνσεων που ξεπερνούν την φυσική μνήμη (</a:t>
            </a:r>
            <a:r>
              <a:rPr lang="en-US" altLang="el-GR" sz="2200" dirty="0" smtClean="0"/>
              <a:t>physical memory</a:t>
            </a:r>
            <a:r>
              <a:rPr lang="el-GR" altLang="el-GR" sz="2200" dirty="0" smtClean="0"/>
              <a:t>) που είναι διαθέσιμη.</a:t>
            </a:r>
          </a:p>
          <a:p>
            <a:pPr marL="457200" indent="-457200">
              <a:spcBef>
                <a:spcPts val="0"/>
              </a:spcBef>
              <a:spcAft>
                <a:spcPts val="1200"/>
              </a:spcAft>
              <a:buClr>
                <a:srgbClr val="0033CC"/>
              </a:buClr>
              <a:buFont typeface="Calibri" panose="020F0502020204030204" pitchFamily="34" charset="0"/>
              <a:buChar char="●"/>
            </a:pPr>
            <a:r>
              <a:rPr lang="el-GR" altLang="el-GR" sz="2200" dirty="0" smtClean="0"/>
              <a:t>Το μέγεθος ενός προγράμματος μπορεί να ξεπερνά τη διαθέσιμη φυσική μνήμη, και η εκτέλεση του προγράμματος είναι εφικτή χωρίς να έχει φορτωθεί ολόκληρο στη φυσική μνήμη του συστήματος. </a:t>
            </a:r>
          </a:p>
          <a:p>
            <a:pPr marL="457200" indent="-457200">
              <a:spcBef>
                <a:spcPts val="0"/>
              </a:spcBef>
              <a:spcAft>
                <a:spcPts val="1200"/>
              </a:spcAft>
              <a:buClr>
                <a:srgbClr val="0033CC"/>
              </a:buClr>
              <a:buFont typeface="Calibri" panose="020F0502020204030204" pitchFamily="34" charset="0"/>
              <a:buChar char="●"/>
            </a:pPr>
            <a:r>
              <a:rPr lang="el-GR" altLang="el-GR" sz="2200" dirty="0" smtClean="0"/>
              <a:t>Επιτρέπει το διαμοιρασμό λογικών διευθύνσεων ανάμεσα σε διεργασίες.</a:t>
            </a:r>
          </a:p>
          <a:p>
            <a:pPr marL="457200" indent="-457200">
              <a:spcBef>
                <a:spcPts val="0"/>
              </a:spcBef>
              <a:spcAft>
                <a:spcPts val="600"/>
              </a:spcAft>
              <a:buClr>
                <a:srgbClr val="0033CC"/>
              </a:buClr>
              <a:buFont typeface="Calibri" panose="020F0502020204030204" pitchFamily="34" charset="0"/>
              <a:buChar char="●"/>
            </a:pPr>
            <a:r>
              <a:rPr lang="el-GR" altLang="el-GR" sz="2200" dirty="0" smtClean="0"/>
              <a:t>Η ιδεατή/εικονική μνήμη μπορεί να υλοποιηθεί με:</a:t>
            </a:r>
          </a:p>
          <a:p>
            <a:pPr marL="1143000" lvl="1" indent="-365760">
              <a:spcBef>
                <a:spcPts val="0"/>
              </a:spcBef>
              <a:spcAft>
                <a:spcPts val="300"/>
              </a:spcAft>
              <a:buClr>
                <a:srgbClr val="FF6600"/>
              </a:buClr>
              <a:buFont typeface="Calibri" panose="020F0502020204030204" pitchFamily="34" charset="0"/>
              <a:buChar char="●"/>
            </a:pPr>
            <a:r>
              <a:rPr lang="el-GR" altLang="el-GR" sz="2000" dirty="0" smtClean="0"/>
              <a:t>Σελιδοποίηση κατά απαίτηση (</a:t>
            </a:r>
            <a:r>
              <a:rPr lang="en-US" altLang="el-GR" sz="2000" dirty="0" smtClean="0"/>
              <a:t>demand paging</a:t>
            </a:r>
            <a:r>
              <a:rPr lang="el-GR" altLang="el-GR" sz="2000" dirty="0" smtClean="0"/>
              <a:t>).</a:t>
            </a:r>
          </a:p>
          <a:p>
            <a:pPr marL="1143000" lvl="1" indent="-365760">
              <a:spcBef>
                <a:spcPts val="0"/>
              </a:spcBef>
              <a:buClr>
                <a:srgbClr val="FF6600"/>
              </a:buClr>
              <a:buFont typeface="Calibri" panose="020F0502020204030204" pitchFamily="34" charset="0"/>
              <a:buChar char="●"/>
            </a:pPr>
            <a:r>
              <a:rPr lang="el-GR" altLang="el-GR" sz="2000" dirty="0" smtClean="0"/>
              <a:t>Κατάτμηση κατά απαίτηση (</a:t>
            </a:r>
            <a:r>
              <a:rPr lang="en-US" altLang="el-GR" sz="2000" dirty="0" smtClean="0"/>
              <a:t>demand segmentation</a:t>
            </a:r>
            <a:r>
              <a:rPr lang="el-GR" altLang="el-GR" sz="2000" dirty="0" smtClean="0"/>
              <a:t>).</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6</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38100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501855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Σελιδοποίηση (1 από 3)</a:t>
            </a:r>
            <a:endParaRPr lang="el-GR" b="1" dirty="0"/>
          </a:p>
        </p:txBody>
      </p:sp>
      <p:sp>
        <p:nvSpPr>
          <p:cNvPr id="3" name="Θέση περιεχομένου 1"/>
          <p:cNvSpPr>
            <a:spLocks noGrp="1"/>
          </p:cNvSpPr>
          <p:nvPr>
            <p:ph idx="1"/>
          </p:nvPr>
        </p:nvSpPr>
        <p:spPr/>
        <p:txBody>
          <a:bodyPr>
            <a:noAutofit/>
          </a:bodyPr>
          <a:lstStyle/>
          <a:p>
            <a:pPr marL="457200" indent="-457200">
              <a:spcBef>
                <a:spcPts val="0"/>
              </a:spcBef>
              <a:spcAft>
                <a:spcPts val="3600"/>
              </a:spcAft>
              <a:buClr>
                <a:srgbClr val="0033CC"/>
              </a:buClr>
              <a:buFont typeface="Calibri" panose="020F0502020204030204" pitchFamily="34" charset="0"/>
              <a:buChar char="●"/>
            </a:pPr>
            <a:r>
              <a:rPr lang="el-GR" altLang="el-GR" sz="2200" dirty="0"/>
              <a:t>Η</a:t>
            </a:r>
            <a:r>
              <a:rPr lang="el-GR" altLang="el-GR" sz="2200" dirty="0" smtClean="0"/>
              <a:t> φυσική μνήμη χωρίζεται σε τμήματα ίσου μεγέθους (πλαίσια σελίδων - </a:t>
            </a:r>
            <a:r>
              <a:rPr lang="en-US" altLang="el-GR" sz="2200" dirty="0" smtClean="0"/>
              <a:t>frame pages</a:t>
            </a:r>
            <a:r>
              <a:rPr lang="el-GR" altLang="el-GR" sz="2200" dirty="0" smtClean="0"/>
              <a:t>), ενώ η ιδεατή μνήμη του προγράμματος χωρίζεται σε τμήματα με το ίδιο μέγεθος (σελίδες - </a:t>
            </a:r>
            <a:r>
              <a:rPr lang="en-US" altLang="el-GR" sz="2200" dirty="0" smtClean="0"/>
              <a:t>pages</a:t>
            </a:r>
            <a:r>
              <a:rPr lang="el-GR" altLang="el-GR" sz="2200" dirty="0" smtClean="0"/>
              <a:t>). </a:t>
            </a:r>
          </a:p>
          <a:p>
            <a:pPr marL="457200" indent="-457200">
              <a:spcBef>
                <a:spcPts val="0"/>
              </a:spcBef>
              <a:spcAft>
                <a:spcPts val="3600"/>
              </a:spcAft>
              <a:buClr>
                <a:srgbClr val="0033CC"/>
              </a:buClr>
              <a:buFont typeface="Calibri" panose="020F0502020204030204" pitchFamily="34" charset="0"/>
              <a:buChar char="●"/>
            </a:pPr>
            <a:r>
              <a:rPr lang="el-GR" altLang="el-GR" sz="2200" dirty="0" smtClean="0"/>
              <a:t>Το μέγεθος είναι συνήθως 512-8192 </a:t>
            </a:r>
            <a:r>
              <a:rPr lang="en-US" altLang="el-GR" sz="2200" dirty="0" smtClean="0"/>
              <a:t>bytes</a:t>
            </a:r>
            <a:r>
              <a:rPr lang="el-GR" altLang="el-GR" sz="2200" dirty="0" smtClean="0"/>
              <a:t>. Η επιλογή της δύναμης του 2 για μέγεθος πλαισίου/σελίδας, απλοποιεί τη μετατροπή μιας λογικής διεύθυνσης σε φυσική. </a:t>
            </a:r>
          </a:p>
          <a:p>
            <a:pPr marL="457200" indent="-457200">
              <a:spcBef>
                <a:spcPts val="0"/>
              </a:spcBef>
              <a:buClr>
                <a:srgbClr val="0033CC"/>
              </a:buClr>
              <a:buFont typeface="Calibri" panose="020F0502020204030204" pitchFamily="34" charset="0"/>
              <a:buChar char="●"/>
            </a:pPr>
            <a:r>
              <a:rPr lang="el-GR" altLang="el-GR" sz="2200" dirty="0" smtClean="0"/>
              <a:t>Αν ο αριθμός των </a:t>
            </a:r>
            <a:r>
              <a:rPr lang="en-US" altLang="el-GR" sz="2200" dirty="0" smtClean="0"/>
              <a:t>bits</a:t>
            </a:r>
            <a:r>
              <a:rPr lang="el-GR" altLang="el-GR" sz="2200" dirty="0" smtClean="0"/>
              <a:t> των λογικών διευθύνσεων είναι </a:t>
            </a:r>
            <a:r>
              <a:rPr lang="en-US" altLang="el-GR" sz="2200" i="1" dirty="0" smtClean="0"/>
              <a:t>m</a:t>
            </a:r>
            <a:r>
              <a:rPr lang="el-GR" altLang="el-GR" sz="2200" dirty="0" smtClean="0"/>
              <a:t>, και το μέγεθος σελίδας είναι 2</a:t>
            </a:r>
            <a:r>
              <a:rPr lang="en-US" altLang="el-GR" sz="2200" baseline="30000" dirty="0" smtClean="0"/>
              <a:t>n</a:t>
            </a:r>
            <a:r>
              <a:rPr lang="el-GR" altLang="el-GR" sz="2200" dirty="0" smtClean="0"/>
              <a:t>, τότε τα σημαντικότερα (</a:t>
            </a:r>
            <a:r>
              <a:rPr lang="en-US" altLang="el-GR" sz="2200" dirty="0" smtClean="0"/>
              <a:t>most significant</a:t>
            </a:r>
            <a:r>
              <a:rPr lang="el-GR" altLang="el-GR" sz="2200" dirty="0" smtClean="0"/>
              <a:t>) </a:t>
            </a:r>
            <a:r>
              <a:rPr lang="en-US" altLang="el-GR" sz="2200" i="1" dirty="0" smtClean="0"/>
              <a:t>m-n</a:t>
            </a:r>
            <a:r>
              <a:rPr lang="en-US" altLang="el-GR" sz="2200" dirty="0" smtClean="0"/>
              <a:t> bits </a:t>
            </a:r>
            <a:r>
              <a:rPr lang="el-GR" altLang="el-GR" sz="2200" dirty="0" smtClean="0"/>
              <a:t>μιας λογικής διεύθυνσης προσδιορίζουν τον αριθμό της σελίδας, και τα υπόλοιπα </a:t>
            </a:r>
            <a:r>
              <a:rPr lang="en-US" altLang="el-GR" sz="2200" i="1" dirty="0" smtClean="0"/>
              <a:t>n</a:t>
            </a:r>
            <a:r>
              <a:rPr lang="en-US" altLang="el-GR" sz="2200" dirty="0" smtClean="0"/>
              <a:t> bits </a:t>
            </a:r>
            <a:r>
              <a:rPr lang="el-GR" altLang="el-GR" sz="2200" dirty="0" smtClean="0"/>
              <a:t>τη μετατόπιση μέσα στην σελίδα.</a:t>
            </a:r>
            <a:endParaRPr lang="el-GR" sz="22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7</a:t>
            </a:fld>
            <a:endParaRPr lang="el-GR" sz="1400">
              <a:solidFill>
                <a:schemeClr val="tx1"/>
              </a:solidFill>
            </a:endParaRPr>
          </a:p>
        </p:txBody>
      </p:sp>
    </p:spTree>
    <p:extLst>
      <p:ext uri="{BB962C8B-B14F-4D97-AF65-F5344CB8AC3E}">
        <p14:creationId xmlns:p14="http://schemas.microsoft.com/office/powerpoint/2010/main" val="1967103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Σελιδοποίηση (2 από 3)</a:t>
            </a:r>
            <a:endParaRPr lang="el-GR" dirty="0"/>
          </a:p>
        </p:txBody>
      </p:sp>
      <p:sp>
        <p:nvSpPr>
          <p:cNvPr id="3" name="Θέση περιεχομένου 1"/>
          <p:cNvSpPr>
            <a:spLocks noGrp="1"/>
          </p:cNvSpPr>
          <p:nvPr>
            <p:ph idx="1"/>
          </p:nvPr>
        </p:nvSpPr>
        <p:spPr/>
        <p:txBody>
          <a:bodyPr/>
          <a:lstStyle/>
          <a:p>
            <a:pPr marL="457200" indent="-457200">
              <a:spcBef>
                <a:spcPts val="0"/>
              </a:spcBef>
              <a:spcAft>
                <a:spcPts val="1800"/>
              </a:spcAft>
              <a:buClr>
                <a:srgbClr val="0033CC"/>
              </a:buClr>
              <a:buFont typeface="Calibri" panose="020F0502020204030204" pitchFamily="34" charset="0"/>
              <a:buChar char="●"/>
              <a:defRPr/>
            </a:pPr>
            <a:r>
              <a:rPr lang="el-GR" sz="2400" dirty="0"/>
              <a:t>Η αντιστοίχιση του αριθμού μιας σελίδας και της φυσικής διεύθυνσης του </a:t>
            </a:r>
            <a:r>
              <a:rPr lang="el-GR" sz="2400" dirty="0" smtClean="0"/>
              <a:t>πλαισίου, </a:t>
            </a:r>
            <a:r>
              <a:rPr lang="el-GR" sz="2400" dirty="0"/>
              <a:t>γίνεται μέσω του πίνακα σελίδων </a:t>
            </a:r>
            <a:r>
              <a:rPr lang="el-GR" sz="2400" dirty="0" smtClean="0"/>
              <a:t>(</a:t>
            </a:r>
            <a:r>
              <a:rPr lang="en-US" sz="2400" dirty="0" smtClean="0"/>
              <a:t>page table</a:t>
            </a:r>
            <a:r>
              <a:rPr lang="el-GR" sz="2400" dirty="0" smtClean="0"/>
              <a:t>).</a:t>
            </a:r>
            <a:endParaRPr lang="el-GR" sz="2400" dirty="0"/>
          </a:p>
          <a:p>
            <a:pPr marL="457200" indent="-457200">
              <a:spcBef>
                <a:spcPts val="0"/>
              </a:spcBef>
              <a:spcAft>
                <a:spcPts val="1200"/>
              </a:spcAft>
              <a:buClr>
                <a:srgbClr val="0033CC"/>
              </a:buClr>
              <a:buFont typeface="Calibri" panose="020F0502020204030204" pitchFamily="34" charset="0"/>
              <a:buChar char="●"/>
              <a:defRPr/>
            </a:pPr>
            <a:r>
              <a:rPr lang="el-GR" sz="2400" dirty="0" smtClean="0"/>
              <a:t>Μία </a:t>
            </a:r>
            <a:r>
              <a:rPr lang="el-GR" sz="2400" dirty="0"/>
              <a:t>σελίδα μεταφέρεται από το μέσο αποθήκευσης (δίσκο) στη κύρια μνήμη του συστήματος (πλαίσιο</a:t>
            </a:r>
            <a:r>
              <a:rPr lang="el-GR" sz="2400" dirty="0" smtClean="0"/>
              <a:t>), </a:t>
            </a:r>
            <a:r>
              <a:rPr lang="el-GR" sz="2400" dirty="0"/>
              <a:t>μόνο όταν γίνει αναφορά σε αυτή. Κάθε φορά που γίνεται αναφορά σε σελίδα όπου η αντίστοιχη καταχώρηση δεν υπάρχει στον πίνακα σελίδων, έχουμε δύο περιπτώσεις</a:t>
            </a:r>
            <a:r>
              <a:rPr lang="el-GR" sz="2400" dirty="0" smtClean="0"/>
              <a:t>:</a:t>
            </a:r>
            <a:endParaRPr lang="el-GR" sz="2400" dirty="0"/>
          </a:p>
          <a:p>
            <a:pPr marL="1143000" lvl="1" indent="-365760">
              <a:spcBef>
                <a:spcPts val="0"/>
              </a:spcBef>
              <a:spcAft>
                <a:spcPts val="600"/>
              </a:spcAft>
              <a:buClr>
                <a:srgbClr val="FF6600"/>
              </a:buClr>
              <a:buFont typeface="Calibri" panose="020F0502020204030204" pitchFamily="34" charset="0"/>
              <a:buChar char="●"/>
              <a:defRPr/>
            </a:pPr>
            <a:r>
              <a:rPr lang="el-GR" sz="2200" dirty="0"/>
              <a:t>Η αναφορά είναι άκυρη ⇒ διακοπή </a:t>
            </a:r>
            <a:r>
              <a:rPr lang="el-GR" sz="2200" dirty="0" smtClean="0"/>
              <a:t>(</a:t>
            </a:r>
            <a:r>
              <a:rPr lang="en-US" sz="2200" dirty="0" smtClean="0"/>
              <a:t>abort</a:t>
            </a:r>
            <a:r>
              <a:rPr lang="el-GR" sz="2200" dirty="0" smtClean="0"/>
              <a:t>).</a:t>
            </a:r>
            <a:endParaRPr lang="el-GR" sz="2200" dirty="0"/>
          </a:p>
          <a:p>
            <a:pPr marL="1143000" lvl="1" indent="-365760">
              <a:spcBef>
                <a:spcPts val="0"/>
              </a:spcBef>
              <a:buClr>
                <a:srgbClr val="FF6600"/>
              </a:buClr>
              <a:buFont typeface="Calibri" panose="020F0502020204030204" pitchFamily="34" charset="0"/>
              <a:buChar char="●"/>
              <a:defRPr/>
            </a:pPr>
            <a:r>
              <a:rPr lang="el-GR" sz="2200" dirty="0"/>
              <a:t>Η σελίδα δε βρίσκεται στη μνήμη </a:t>
            </a:r>
            <a:r>
              <a:rPr lang="el-GR" sz="2200" dirty="0" smtClean="0"/>
              <a:t>(</a:t>
            </a:r>
            <a:r>
              <a:rPr lang="en-US" sz="2200" dirty="0" smtClean="0"/>
              <a:t>page fault</a:t>
            </a:r>
            <a:r>
              <a:rPr lang="el-GR" sz="2200" dirty="0" smtClean="0"/>
              <a:t>) </a:t>
            </a:r>
            <a:r>
              <a:rPr lang="el-GR" sz="2200" dirty="0"/>
              <a:t>⇒ φόρτωμα στην </a:t>
            </a:r>
            <a:r>
              <a:rPr lang="el-GR" sz="2200" dirty="0" smtClean="0"/>
              <a:t>μνήμη.</a:t>
            </a:r>
            <a:endParaRPr lang="el-GR" sz="22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8</a:t>
            </a:fld>
            <a:endParaRPr lang="el-GR" sz="1400">
              <a:solidFill>
                <a:schemeClr val="tx1"/>
              </a:solidFill>
            </a:endParaRPr>
          </a:p>
        </p:txBody>
      </p:sp>
    </p:spTree>
    <p:extLst>
      <p:ext uri="{BB962C8B-B14F-4D97-AF65-F5344CB8AC3E}">
        <p14:creationId xmlns:p14="http://schemas.microsoft.com/office/powerpoint/2010/main" val="609728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Σελιδοποίηση (3 από 3)</a:t>
            </a:r>
            <a:endParaRPr lang="el-GR" dirty="0"/>
          </a:p>
        </p:txBody>
      </p:sp>
      <p:sp>
        <p:nvSpPr>
          <p:cNvPr id="3" name="Θέση περιεχομένου 1"/>
          <p:cNvSpPr>
            <a:spLocks noGrp="1"/>
          </p:cNvSpPr>
          <p:nvPr>
            <p:ph idx="1"/>
          </p:nvPr>
        </p:nvSpPr>
        <p:spPr/>
        <p:txBody>
          <a:bodyPr>
            <a:normAutofit/>
          </a:bodyPr>
          <a:lstStyle/>
          <a:p>
            <a:pPr marL="457200" indent="-457200">
              <a:spcBef>
                <a:spcPts val="0"/>
              </a:spcBef>
              <a:buClr>
                <a:srgbClr val="0033CC"/>
              </a:buClr>
              <a:buFont typeface="Calibri" panose="020F0502020204030204" pitchFamily="34" charset="0"/>
              <a:buChar char="●"/>
            </a:pPr>
            <a:endParaRPr lang="el-GR" altLang="el-GR" sz="2000" dirty="0" smtClean="0"/>
          </a:p>
          <a:p>
            <a:pPr marL="457200" indent="-457200">
              <a:spcBef>
                <a:spcPts val="0"/>
              </a:spcBef>
              <a:buClr>
                <a:srgbClr val="0033CC"/>
              </a:buClr>
              <a:buFont typeface="Calibri" panose="020F0502020204030204" pitchFamily="34" charset="0"/>
              <a:buChar char="●"/>
            </a:pPr>
            <a:r>
              <a:rPr lang="el-GR" altLang="el-GR" sz="2800" dirty="0" smtClean="0"/>
              <a:t>Όταν δεν υπάρχει άδειο πλαίσιο στο οποίο να φορτωθεί μία σελίδα που μεταφέρεται από τον δίσκο, επιλέγεται ένα δεσμευμένο πλαίσιο. Σε αυτή την περίπτωση, επιθυμητός είναι ένας αλγόριθμος, ο οποίος να οδηγεί σε ελάχιστο αριθμό από σφάλματα μνήμης, και άρα σε ελάχιστο αριθμό μεταφορών σελίδων από/προς το αποθηκευτικό μέσο (αλγόριθμοι αντικατάστασης σελίδας: FIFO, LRU, και άλλα).</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Σελιδοποίηση - Κατάτμηση </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BD923322-0983-4C85-88DC-7099F0DE779C}"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8497591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2/11/2015 12:39:36 PM"/>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6146,13,11,16,14,6,"/>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6.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7.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6,4,5,8,"/>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92129BF-7B35-488F-BDBA-D830C280D12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166</TotalTime>
  <Words>1285</Words>
  <Application>Microsoft Office PowerPoint</Application>
  <PresentationFormat>Προβολή στην οθόνη (4:3)</PresentationFormat>
  <Paragraphs>226</Paragraphs>
  <Slides>21</Slides>
  <Notes>5</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Calibri</vt:lpstr>
      <vt:lpstr>Wingdings</vt:lpstr>
      <vt:lpstr>Θέμα του Office</vt:lpstr>
      <vt:lpstr>Αρχιτεκτονική Η/Υ ΙΙ</vt:lpstr>
      <vt:lpstr>Χρηματοδότηση </vt:lpstr>
      <vt:lpstr>Σκοποί ενότητας </vt:lpstr>
      <vt:lpstr>Περιεχόμενα ενότητας</vt:lpstr>
      <vt:lpstr>Εικονική μνήμη (Virtual Memory)</vt:lpstr>
      <vt:lpstr>Εικονική μνήμη</vt:lpstr>
      <vt:lpstr>Σελιδοποίηση (1 από 3)</vt:lpstr>
      <vt:lpstr>Σελιδοποίηση (2 από 3)</vt:lpstr>
      <vt:lpstr>Σελιδοποίηση (3 από 3)</vt:lpstr>
      <vt:lpstr>Αλγόριθμοι αντικατάστασης σελίδας</vt:lpstr>
      <vt:lpstr>Παράδειγμα</vt:lpstr>
      <vt:lpstr>Παράδειγμα χρήση FIFO</vt:lpstr>
      <vt:lpstr>Παράδειγμα χρήση LRU</vt:lpstr>
      <vt:lpstr>Παράδειγμα προσπέλασης μνήμης μέσω πίνακα σελίδων</vt:lpstr>
      <vt:lpstr>Κατάτμηση ή Τμηματοποίηση</vt:lpstr>
      <vt:lpstr>Τέλος Ενότητας</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2015-02-01T14:08:14Z</dcterms:created>
  <dcterms:modified xsi:type="dcterms:W3CDTF">2015-11-02T11:30:33Z</dcterms:modified>
</cp:coreProperties>
</file>