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9" r:id="rId4"/>
    <p:sldId id="261" r:id="rId5"/>
    <p:sldId id="262" r:id="rId6"/>
    <p:sldId id="304" r:id="rId7"/>
    <p:sldId id="305" r:id="rId8"/>
    <p:sldId id="306" r:id="rId9"/>
    <p:sldId id="307" r:id="rId10"/>
    <p:sldId id="308" r:id="rId11"/>
    <p:sldId id="309" r:id="rId12"/>
    <p:sldId id="312" r:id="rId13"/>
    <p:sldId id="327" r:id="rId14"/>
    <p:sldId id="279" r:id="rId15"/>
    <p:sldId id="321" r:id="rId16"/>
    <p:sldId id="322" r:id="rId17"/>
    <p:sldId id="310" r:id="rId18"/>
    <p:sldId id="313" r:id="rId19"/>
    <p:sldId id="314" r:id="rId20"/>
    <p:sldId id="315" r:id="rId21"/>
    <p:sldId id="316" r:id="rId22"/>
    <p:sldId id="273" r:id="rId23"/>
    <p:sldId id="317" r:id="rId24"/>
    <p:sldId id="323" r:id="rId25"/>
    <p:sldId id="324" r:id="rId26"/>
    <p:sldId id="325" r:id="rId27"/>
    <p:sldId id="326" r:id="rId28"/>
    <p:sldId id="318" r:id="rId29"/>
    <p:sldId id="319" r:id="rId30"/>
    <p:sldId id="280" r:id="rId31"/>
  </p:sldIdLst>
  <p:sldSz cx="9144000" cy="6858000" type="screen4x3"/>
  <p:notesSz cx="6858000" cy="9144000"/>
  <p:custDataLst>
    <p:tags r:id="rId3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80" d="100"/>
          <a:sy n="80" d="100"/>
        </p:scale>
        <p:origin x="-1840" y="-3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tags" Target="tags/tag1.xml"/><Relationship Id="rId35" Type="http://schemas.openxmlformats.org/officeDocument/2006/relationships/commentAuthors" Target="commentAuthors.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239721-8FCB-4E2B-80AB-CBFDE3F69927}" type="doc">
      <dgm:prSet loTypeId="urn:microsoft.com/office/officeart/2005/8/layout/radial1" loCatId="relationship" qsTypeId="urn:microsoft.com/office/officeart/2005/8/quickstyle/simple1" qsCatId="simple" csTypeId="urn:microsoft.com/office/officeart/2005/8/colors/accent1_2" csCatId="accent1" phldr="1"/>
      <dgm:spPr/>
    </dgm:pt>
    <dgm:pt modelId="{A9E1FFAF-D61F-40E7-9531-1E668E027CB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Calibri"/>
              <a:cs typeface="Calibri"/>
            </a:rPr>
            <a:t>Δύναμη</a:t>
          </a:r>
        </a:p>
      </dgm:t>
    </dgm:pt>
    <dgm:pt modelId="{9C1CE943-B0EE-4478-A3B4-E4A6EB4921D3}" type="parTrans" cxnId="{0F7BEA33-A43D-4209-841D-C9F899BE638B}">
      <dgm:prSet/>
      <dgm:spPr/>
      <dgm:t>
        <a:bodyPr/>
        <a:lstStyle/>
        <a:p>
          <a:endParaRPr lang="el-GR" sz="2000">
            <a:latin typeface="Calibri"/>
            <a:cs typeface="Calibri"/>
          </a:endParaRPr>
        </a:p>
      </dgm:t>
    </dgm:pt>
    <dgm:pt modelId="{4A1359F2-2BF8-4550-9B28-6534F7924912}" type="sibTrans" cxnId="{0F7BEA33-A43D-4209-841D-C9F899BE638B}">
      <dgm:prSet/>
      <dgm:spPr/>
      <dgm:t>
        <a:bodyPr/>
        <a:lstStyle/>
        <a:p>
          <a:endParaRPr lang="el-GR" sz="2000">
            <a:latin typeface="Calibri"/>
            <a:cs typeface="Calibri"/>
          </a:endParaRPr>
        </a:p>
      </dgm:t>
    </dgm:pt>
    <dgm:pt modelId="{EB75F586-E343-444D-A525-ACDB131C03E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FFFF00"/>
              </a:solidFill>
              <a:effectLst/>
              <a:latin typeface="Calibri"/>
              <a:cs typeface="Calibri"/>
            </a:rPr>
            <a:t>Δράσης</a:t>
          </a:r>
        </a:p>
      </dgm:t>
    </dgm:pt>
    <dgm:pt modelId="{4365758C-F93A-4ED1-A3D7-1FB632AAFE9E}" type="parTrans" cxnId="{4942280A-4CD1-4ADE-8227-13ED4FF2478C}">
      <dgm:prSet custT="1"/>
      <dgm:spPr/>
      <dgm:t>
        <a:bodyPr/>
        <a:lstStyle/>
        <a:p>
          <a:endParaRPr lang="el-GR" sz="2000">
            <a:latin typeface="Calibri"/>
            <a:cs typeface="Calibri"/>
          </a:endParaRPr>
        </a:p>
      </dgm:t>
    </dgm:pt>
    <dgm:pt modelId="{AEBC42B1-CF34-4F9C-ACBE-26984C14A469}" type="sibTrans" cxnId="{4942280A-4CD1-4ADE-8227-13ED4FF2478C}">
      <dgm:prSet/>
      <dgm:spPr/>
      <dgm:t>
        <a:bodyPr/>
        <a:lstStyle/>
        <a:p>
          <a:endParaRPr lang="el-GR" sz="2000">
            <a:latin typeface="Calibri"/>
            <a:cs typeface="Calibri"/>
          </a:endParaRPr>
        </a:p>
      </dgm:t>
    </dgm:pt>
    <dgm:pt modelId="{32DC2422-0018-4938-B825-71E88C048A9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FF0000"/>
              </a:solidFill>
              <a:effectLst/>
              <a:latin typeface="Calibri"/>
              <a:cs typeface="Calibri"/>
            </a:rPr>
            <a:t>Εξωτερικού ελέγχου</a:t>
          </a:r>
        </a:p>
      </dgm:t>
    </dgm:pt>
    <dgm:pt modelId="{34A8BE10-41FB-4FE4-8261-CD077CFD2ABF}" type="parTrans" cxnId="{16485F5E-8DE5-4C34-B9E6-418FD467B4E3}">
      <dgm:prSet custT="1"/>
      <dgm:spPr/>
      <dgm:t>
        <a:bodyPr/>
        <a:lstStyle/>
        <a:p>
          <a:endParaRPr lang="el-GR" sz="2000">
            <a:latin typeface="Calibri"/>
            <a:cs typeface="Calibri"/>
          </a:endParaRPr>
        </a:p>
      </dgm:t>
    </dgm:pt>
    <dgm:pt modelId="{B8EDD333-53D8-4EFA-A4B0-C86E26A65948}" type="sibTrans" cxnId="{16485F5E-8DE5-4C34-B9E6-418FD467B4E3}">
      <dgm:prSet/>
      <dgm:spPr/>
      <dgm:t>
        <a:bodyPr/>
        <a:lstStyle/>
        <a:p>
          <a:endParaRPr lang="el-GR" sz="2000">
            <a:latin typeface="Calibri"/>
            <a:cs typeface="Calibri"/>
          </a:endParaRPr>
        </a:p>
      </dgm:t>
    </dgm:pt>
    <dgm:pt modelId="{4B692A72-1261-45E1-B971-C8679E03B44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err="1" smtClean="0">
              <a:ln>
                <a:noFill/>
              </a:ln>
              <a:solidFill>
                <a:srgbClr val="FFFF00"/>
              </a:solidFill>
              <a:effectLst/>
              <a:latin typeface="Calibri"/>
              <a:cs typeface="Calibri"/>
            </a:rPr>
            <a:t>Εσωτερικευμένου</a:t>
          </a:r>
          <a:r>
            <a:rPr kumimoji="0" lang="el-GR" sz="2000" b="1" i="0" u="none" strike="noStrike" cap="none" normalizeH="0" baseline="0" dirty="0" smtClean="0">
              <a:ln>
                <a:noFill/>
              </a:ln>
              <a:solidFill>
                <a:srgbClr val="FFFF00"/>
              </a:solidFill>
              <a:effectLst/>
              <a:latin typeface="Calibri"/>
              <a:cs typeface="Calibri"/>
            </a:rPr>
            <a:t> ελέγχου</a:t>
          </a:r>
        </a:p>
      </dgm:t>
    </dgm:pt>
    <dgm:pt modelId="{190EC429-D265-4712-9595-7DCD88794E61}" type="parTrans" cxnId="{2367C107-3A5D-4916-8850-52B2A53595D9}">
      <dgm:prSet custT="1"/>
      <dgm:spPr/>
      <dgm:t>
        <a:bodyPr/>
        <a:lstStyle/>
        <a:p>
          <a:endParaRPr lang="el-GR" sz="2000">
            <a:latin typeface="Calibri"/>
            <a:cs typeface="Calibri"/>
          </a:endParaRPr>
        </a:p>
      </dgm:t>
    </dgm:pt>
    <dgm:pt modelId="{4304226F-20B9-4B48-9478-387076D05336}" type="sibTrans" cxnId="{2367C107-3A5D-4916-8850-52B2A53595D9}">
      <dgm:prSet/>
      <dgm:spPr/>
      <dgm:t>
        <a:bodyPr/>
        <a:lstStyle/>
        <a:p>
          <a:endParaRPr lang="el-GR" sz="2000">
            <a:latin typeface="Calibri"/>
            <a:cs typeface="Calibri"/>
          </a:endParaRPr>
        </a:p>
      </dgm:t>
    </dgm:pt>
    <dgm:pt modelId="{A5E6A194-50F9-4468-8B9B-401CF959F09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FF0066"/>
              </a:solidFill>
              <a:effectLst/>
              <a:latin typeface="Calibri"/>
              <a:cs typeface="Calibri"/>
            </a:rPr>
            <a:t>Δεδομένου</a:t>
          </a:r>
        </a:p>
      </dgm:t>
    </dgm:pt>
    <dgm:pt modelId="{9E6D1D99-C5E7-4F96-A3B5-51F367A51CB9}" type="parTrans" cxnId="{015520B2-5684-4D7D-9701-8EFC1D119F84}">
      <dgm:prSet custT="1"/>
      <dgm:spPr/>
      <dgm:t>
        <a:bodyPr/>
        <a:lstStyle/>
        <a:p>
          <a:endParaRPr lang="el-GR" sz="2000">
            <a:latin typeface="Calibri"/>
            <a:cs typeface="Calibri"/>
          </a:endParaRPr>
        </a:p>
      </dgm:t>
    </dgm:pt>
    <dgm:pt modelId="{AC0F1412-D631-4D44-8079-61A7CA465B31}" type="sibTrans" cxnId="{015520B2-5684-4D7D-9701-8EFC1D119F84}">
      <dgm:prSet/>
      <dgm:spPr/>
      <dgm:t>
        <a:bodyPr/>
        <a:lstStyle/>
        <a:p>
          <a:endParaRPr lang="el-GR" sz="2000">
            <a:latin typeface="Calibri"/>
            <a:cs typeface="Calibri"/>
          </a:endParaRPr>
        </a:p>
      </dgm:t>
    </dgm:pt>
    <dgm:pt modelId="{0B8A7C95-B362-4D1D-93DF-5BD8150BFD6E}" type="pres">
      <dgm:prSet presAssocID="{7F239721-8FCB-4E2B-80AB-CBFDE3F69927}" presName="cycle" presStyleCnt="0">
        <dgm:presLayoutVars>
          <dgm:chMax val="1"/>
          <dgm:dir/>
          <dgm:animLvl val="ctr"/>
          <dgm:resizeHandles val="exact"/>
        </dgm:presLayoutVars>
      </dgm:prSet>
      <dgm:spPr/>
    </dgm:pt>
    <dgm:pt modelId="{720F3D6F-EE95-4426-A4A2-BCCC60B8A896}" type="pres">
      <dgm:prSet presAssocID="{A9E1FFAF-D61F-40E7-9531-1E668E027CBF}" presName="centerShape" presStyleLbl="node0" presStyleIdx="0" presStyleCnt="1" custScaleX="150512" custScaleY="122665" custLinFactNeighborX="-1117" custLinFactNeighborY="-1044"/>
      <dgm:spPr/>
      <dgm:t>
        <a:bodyPr/>
        <a:lstStyle/>
        <a:p>
          <a:endParaRPr lang="el-GR"/>
        </a:p>
      </dgm:t>
    </dgm:pt>
    <dgm:pt modelId="{BB9B0A35-C140-4725-BB8A-E872010486C6}" type="pres">
      <dgm:prSet presAssocID="{4365758C-F93A-4ED1-A3D7-1FB632AAFE9E}" presName="Name9" presStyleLbl="parChTrans1D2" presStyleIdx="0" presStyleCnt="4"/>
      <dgm:spPr/>
      <dgm:t>
        <a:bodyPr/>
        <a:lstStyle/>
        <a:p>
          <a:endParaRPr lang="el-GR"/>
        </a:p>
      </dgm:t>
    </dgm:pt>
    <dgm:pt modelId="{BBB976A9-1CF9-47FE-8572-8A86AC955C9A}" type="pres">
      <dgm:prSet presAssocID="{4365758C-F93A-4ED1-A3D7-1FB632AAFE9E}" presName="connTx" presStyleLbl="parChTrans1D2" presStyleIdx="0" presStyleCnt="4"/>
      <dgm:spPr/>
      <dgm:t>
        <a:bodyPr/>
        <a:lstStyle/>
        <a:p>
          <a:endParaRPr lang="el-GR"/>
        </a:p>
      </dgm:t>
    </dgm:pt>
    <dgm:pt modelId="{50EF5B89-C6AC-4D3D-BDA1-F2079658E923}" type="pres">
      <dgm:prSet presAssocID="{EB75F586-E343-444D-A525-ACDB131C03E2}" presName="node" presStyleLbl="node1" presStyleIdx="0" presStyleCnt="4">
        <dgm:presLayoutVars>
          <dgm:bulletEnabled val="1"/>
        </dgm:presLayoutVars>
      </dgm:prSet>
      <dgm:spPr/>
      <dgm:t>
        <a:bodyPr/>
        <a:lstStyle/>
        <a:p>
          <a:endParaRPr lang="el-GR"/>
        </a:p>
      </dgm:t>
    </dgm:pt>
    <dgm:pt modelId="{F8520A81-638F-4519-9257-03C9B0FFF420}" type="pres">
      <dgm:prSet presAssocID="{34A8BE10-41FB-4FE4-8261-CD077CFD2ABF}" presName="Name9" presStyleLbl="parChTrans1D2" presStyleIdx="1" presStyleCnt="4"/>
      <dgm:spPr/>
      <dgm:t>
        <a:bodyPr/>
        <a:lstStyle/>
        <a:p>
          <a:endParaRPr lang="el-GR"/>
        </a:p>
      </dgm:t>
    </dgm:pt>
    <dgm:pt modelId="{88E0AF0A-EF0F-4CD8-8A8D-1A6AFCDDED44}" type="pres">
      <dgm:prSet presAssocID="{34A8BE10-41FB-4FE4-8261-CD077CFD2ABF}" presName="connTx" presStyleLbl="parChTrans1D2" presStyleIdx="1" presStyleCnt="4"/>
      <dgm:spPr/>
      <dgm:t>
        <a:bodyPr/>
        <a:lstStyle/>
        <a:p>
          <a:endParaRPr lang="el-GR"/>
        </a:p>
      </dgm:t>
    </dgm:pt>
    <dgm:pt modelId="{5EC64AEC-D6DD-48A7-91B5-CBCD8F0BC93A}" type="pres">
      <dgm:prSet presAssocID="{32DC2422-0018-4938-B825-71E88C048A97}" presName="node" presStyleLbl="node1" presStyleIdx="1" presStyleCnt="4" custScaleX="115884">
        <dgm:presLayoutVars>
          <dgm:bulletEnabled val="1"/>
        </dgm:presLayoutVars>
      </dgm:prSet>
      <dgm:spPr/>
      <dgm:t>
        <a:bodyPr/>
        <a:lstStyle/>
        <a:p>
          <a:endParaRPr lang="el-GR"/>
        </a:p>
      </dgm:t>
    </dgm:pt>
    <dgm:pt modelId="{5BC70F93-A3FB-486F-92B3-849465BF16CF}" type="pres">
      <dgm:prSet presAssocID="{190EC429-D265-4712-9595-7DCD88794E61}" presName="Name9" presStyleLbl="parChTrans1D2" presStyleIdx="2" presStyleCnt="4"/>
      <dgm:spPr/>
      <dgm:t>
        <a:bodyPr/>
        <a:lstStyle/>
        <a:p>
          <a:endParaRPr lang="el-GR"/>
        </a:p>
      </dgm:t>
    </dgm:pt>
    <dgm:pt modelId="{900D2077-2A5A-4575-98FF-0BD34D723E64}" type="pres">
      <dgm:prSet presAssocID="{190EC429-D265-4712-9595-7DCD88794E61}" presName="connTx" presStyleLbl="parChTrans1D2" presStyleIdx="2" presStyleCnt="4"/>
      <dgm:spPr/>
      <dgm:t>
        <a:bodyPr/>
        <a:lstStyle/>
        <a:p>
          <a:endParaRPr lang="el-GR"/>
        </a:p>
      </dgm:t>
    </dgm:pt>
    <dgm:pt modelId="{6B44CA8C-E13D-468E-91C0-AE7DC5600FD0}" type="pres">
      <dgm:prSet presAssocID="{4B692A72-1261-45E1-B971-C8679E03B44B}" presName="node" presStyleLbl="node1" presStyleIdx="2" presStyleCnt="4" custScaleX="174277">
        <dgm:presLayoutVars>
          <dgm:bulletEnabled val="1"/>
        </dgm:presLayoutVars>
      </dgm:prSet>
      <dgm:spPr/>
      <dgm:t>
        <a:bodyPr/>
        <a:lstStyle/>
        <a:p>
          <a:endParaRPr lang="el-GR"/>
        </a:p>
      </dgm:t>
    </dgm:pt>
    <dgm:pt modelId="{EB76E267-B76E-46A3-A124-F99220BDA96A}" type="pres">
      <dgm:prSet presAssocID="{9E6D1D99-C5E7-4F96-A3B5-51F367A51CB9}" presName="Name9" presStyleLbl="parChTrans1D2" presStyleIdx="3" presStyleCnt="4"/>
      <dgm:spPr/>
      <dgm:t>
        <a:bodyPr/>
        <a:lstStyle/>
        <a:p>
          <a:endParaRPr lang="el-GR"/>
        </a:p>
      </dgm:t>
    </dgm:pt>
    <dgm:pt modelId="{235053C8-0CB7-494C-BF80-EA3FADDFDA58}" type="pres">
      <dgm:prSet presAssocID="{9E6D1D99-C5E7-4F96-A3B5-51F367A51CB9}" presName="connTx" presStyleLbl="parChTrans1D2" presStyleIdx="3" presStyleCnt="4"/>
      <dgm:spPr/>
      <dgm:t>
        <a:bodyPr/>
        <a:lstStyle/>
        <a:p>
          <a:endParaRPr lang="el-GR"/>
        </a:p>
      </dgm:t>
    </dgm:pt>
    <dgm:pt modelId="{977EB5E7-E5C5-4AED-B851-D9D0C9EF678E}" type="pres">
      <dgm:prSet presAssocID="{A5E6A194-50F9-4468-8B9B-401CF959F09C}" presName="node" presStyleLbl="node1" presStyleIdx="3" presStyleCnt="4" custScaleX="144718" custScaleY="109306" custRadScaleRad="126325" custRadScaleInc="-1498">
        <dgm:presLayoutVars>
          <dgm:bulletEnabled val="1"/>
        </dgm:presLayoutVars>
      </dgm:prSet>
      <dgm:spPr/>
      <dgm:t>
        <a:bodyPr/>
        <a:lstStyle/>
        <a:p>
          <a:endParaRPr lang="el-GR"/>
        </a:p>
      </dgm:t>
    </dgm:pt>
  </dgm:ptLst>
  <dgm:cxnLst>
    <dgm:cxn modelId="{649BF7C9-52AB-0D47-91CA-58AE8C921886}" type="presOf" srcId="{EB75F586-E343-444D-A525-ACDB131C03E2}" destId="{50EF5B89-C6AC-4D3D-BDA1-F2079658E923}" srcOrd="0" destOrd="0" presId="urn:microsoft.com/office/officeart/2005/8/layout/radial1"/>
    <dgm:cxn modelId="{B2FE7D65-6201-CE48-A143-FE277171D0D0}" type="presOf" srcId="{4365758C-F93A-4ED1-A3D7-1FB632AAFE9E}" destId="{BBB976A9-1CF9-47FE-8572-8A86AC955C9A}" srcOrd="1" destOrd="0" presId="urn:microsoft.com/office/officeart/2005/8/layout/radial1"/>
    <dgm:cxn modelId="{2367C107-3A5D-4916-8850-52B2A53595D9}" srcId="{A9E1FFAF-D61F-40E7-9531-1E668E027CBF}" destId="{4B692A72-1261-45E1-B971-C8679E03B44B}" srcOrd="2" destOrd="0" parTransId="{190EC429-D265-4712-9595-7DCD88794E61}" sibTransId="{4304226F-20B9-4B48-9478-387076D05336}"/>
    <dgm:cxn modelId="{9CA61984-29C9-D84E-88E1-64DEC0134400}" type="presOf" srcId="{34A8BE10-41FB-4FE4-8261-CD077CFD2ABF}" destId="{F8520A81-638F-4519-9257-03C9B0FFF420}" srcOrd="0" destOrd="0" presId="urn:microsoft.com/office/officeart/2005/8/layout/radial1"/>
    <dgm:cxn modelId="{A51A2815-1F2D-2044-B9C7-36283145E32E}" type="presOf" srcId="{4365758C-F93A-4ED1-A3D7-1FB632AAFE9E}" destId="{BB9B0A35-C140-4725-BB8A-E872010486C6}" srcOrd="0" destOrd="0" presId="urn:microsoft.com/office/officeart/2005/8/layout/radial1"/>
    <dgm:cxn modelId="{16485F5E-8DE5-4C34-B9E6-418FD467B4E3}" srcId="{A9E1FFAF-D61F-40E7-9531-1E668E027CBF}" destId="{32DC2422-0018-4938-B825-71E88C048A97}" srcOrd="1" destOrd="0" parTransId="{34A8BE10-41FB-4FE4-8261-CD077CFD2ABF}" sibTransId="{B8EDD333-53D8-4EFA-A4B0-C86E26A65948}"/>
    <dgm:cxn modelId="{015520B2-5684-4D7D-9701-8EFC1D119F84}" srcId="{A9E1FFAF-D61F-40E7-9531-1E668E027CBF}" destId="{A5E6A194-50F9-4468-8B9B-401CF959F09C}" srcOrd="3" destOrd="0" parTransId="{9E6D1D99-C5E7-4F96-A3B5-51F367A51CB9}" sibTransId="{AC0F1412-D631-4D44-8079-61A7CA465B31}"/>
    <dgm:cxn modelId="{0A60013C-F05A-9A49-846E-2ED452B54818}" type="presOf" srcId="{A9E1FFAF-D61F-40E7-9531-1E668E027CBF}" destId="{720F3D6F-EE95-4426-A4A2-BCCC60B8A896}" srcOrd="0" destOrd="0" presId="urn:microsoft.com/office/officeart/2005/8/layout/radial1"/>
    <dgm:cxn modelId="{40AFAE35-40D1-9D4B-99C8-95179BB684CD}" type="presOf" srcId="{7F239721-8FCB-4E2B-80AB-CBFDE3F69927}" destId="{0B8A7C95-B362-4D1D-93DF-5BD8150BFD6E}" srcOrd="0" destOrd="0" presId="urn:microsoft.com/office/officeart/2005/8/layout/radial1"/>
    <dgm:cxn modelId="{E945AD6D-894A-594D-AB8E-80F929DD8DD6}" type="presOf" srcId="{32DC2422-0018-4938-B825-71E88C048A97}" destId="{5EC64AEC-D6DD-48A7-91B5-CBCD8F0BC93A}" srcOrd="0" destOrd="0" presId="urn:microsoft.com/office/officeart/2005/8/layout/radial1"/>
    <dgm:cxn modelId="{13C9F882-7FC7-1D44-A345-B5A5ADF47A7C}" type="presOf" srcId="{9E6D1D99-C5E7-4F96-A3B5-51F367A51CB9}" destId="{235053C8-0CB7-494C-BF80-EA3FADDFDA58}" srcOrd="1" destOrd="0" presId="urn:microsoft.com/office/officeart/2005/8/layout/radial1"/>
    <dgm:cxn modelId="{548130EE-4735-FA43-ABB8-E662FA8B4DAC}" type="presOf" srcId="{4B692A72-1261-45E1-B971-C8679E03B44B}" destId="{6B44CA8C-E13D-468E-91C0-AE7DC5600FD0}" srcOrd="0" destOrd="0" presId="urn:microsoft.com/office/officeart/2005/8/layout/radial1"/>
    <dgm:cxn modelId="{10AB6BF6-D3CF-6440-ACAE-AEA69F417396}" type="presOf" srcId="{A5E6A194-50F9-4468-8B9B-401CF959F09C}" destId="{977EB5E7-E5C5-4AED-B851-D9D0C9EF678E}" srcOrd="0" destOrd="0" presId="urn:microsoft.com/office/officeart/2005/8/layout/radial1"/>
    <dgm:cxn modelId="{34684224-614C-1E4F-A631-C235B285D230}" type="presOf" srcId="{190EC429-D265-4712-9595-7DCD88794E61}" destId="{900D2077-2A5A-4575-98FF-0BD34D723E64}" srcOrd="1" destOrd="0" presId="urn:microsoft.com/office/officeart/2005/8/layout/radial1"/>
    <dgm:cxn modelId="{AF9C2418-95D3-F248-87B8-CF57CCA04A69}" type="presOf" srcId="{34A8BE10-41FB-4FE4-8261-CD077CFD2ABF}" destId="{88E0AF0A-EF0F-4CD8-8A8D-1A6AFCDDED44}" srcOrd="1" destOrd="0" presId="urn:microsoft.com/office/officeart/2005/8/layout/radial1"/>
    <dgm:cxn modelId="{4942280A-4CD1-4ADE-8227-13ED4FF2478C}" srcId="{A9E1FFAF-D61F-40E7-9531-1E668E027CBF}" destId="{EB75F586-E343-444D-A525-ACDB131C03E2}" srcOrd="0" destOrd="0" parTransId="{4365758C-F93A-4ED1-A3D7-1FB632AAFE9E}" sibTransId="{AEBC42B1-CF34-4F9C-ACBE-26984C14A469}"/>
    <dgm:cxn modelId="{7D9507F3-0F67-3947-8216-D2830FBE9C8B}" type="presOf" srcId="{9E6D1D99-C5E7-4F96-A3B5-51F367A51CB9}" destId="{EB76E267-B76E-46A3-A124-F99220BDA96A}" srcOrd="0" destOrd="0" presId="urn:microsoft.com/office/officeart/2005/8/layout/radial1"/>
    <dgm:cxn modelId="{0F7BEA33-A43D-4209-841D-C9F899BE638B}" srcId="{7F239721-8FCB-4E2B-80AB-CBFDE3F69927}" destId="{A9E1FFAF-D61F-40E7-9531-1E668E027CBF}" srcOrd="0" destOrd="0" parTransId="{9C1CE943-B0EE-4478-A3B4-E4A6EB4921D3}" sibTransId="{4A1359F2-2BF8-4550-9B28-6534F7924912}"/>
    <dgm:cxn modelId="{1D6ACEDB-2891-104B-B86A-E94B0CD85856}" type="presOf" srcId="{190EC429-D265-4712-9595-7DCD88794E61}" destId="{5BC70F93-A3FB-486F-92B3-849465BF16CF}" srcOrd="0" destOrd="0" presId="urn:microsoft.com/office/officeart/2005/8/layout/radial1"/>
    <dgm:cxn modelId="{CB9C6A34-B252-0C4C-BD62-740E11AED85C}" type="presParOf" srcId="{0B8A7C95-B362-4D1D-93DF-5BD8150BFD6E}" destId="{720F3D6F-EE95-4426-A4A2-BCCC60B8A896}" srcOrd="0" destOrd="0" presId="urn:microsoft.com/office/officeart/2005/8/layout/radial1"/>
    <dgm:cxn modelId="{AB98E6DE-CD31-EA42-8BD3-062930C0B303}" type="presParOf" srcId="{0B8A7C95-B362-4D1D-93DF-5BD8150BFD6E}" destId="{BB9B0A35-C140-4725-BB8A-E872010486C6}" srcOrd="1" destOrd="0" presId="urn:microsoft.com/office/officeart/2005/8/layout/radial1"/>
    <dgm:cxn modelId="{2A732C69-5AE4-9541-813D-4E1D112E99AC}" type="presParOf" srcId="{BB9B0A35-C140-4725-BB8A-E872010486C6}" destId="{BBB976A9-1CF9-47FE-8572-8A86AC955C9A}" srcOrd="0" destOrd="0" presId="urn:microsoft.com/office/officeart/2005/8/layout/radial1"/>
    <dgm:cxn modelId="{1DA2167C-4410-D348-9183-52B7EEAE8696}" type="presParOf" srcId="{0B8A7C95-B362-4D1D-93DF-5BD8150BFD6E}" destId="{50EF5B89-C6AC-4D3D-BDA1-F2079658E923}" srcOrd="2" destOrd="0" presId="urn:microsoft.com/office/officeart/2005/8/layout/radial1"/>
    <dgm:cxn modelId="{F6590666-DCBC-3F4C-8E26-53F4EBB7899B}" type="presParOf" srcId="{0B8A7C95-B362-4D1D-93DF-5BD8150BFD6E}" destId="{F8520A81-638F-4519-9257-03C9B0FFF420}" srcOrd="3" destOrd="0" presId="urn:microsoft.com/office/officeart/2005/8/layout/radial1"/>
    <dgm:cxn modelId="{5A51E8C3-3A89-8344-A205-B724AA278FEB}" type="presParOf" srcId="{F8520A81-638F-4519-9257-03C9B0FFF420}" destId="{88E0AF0A-EF0F-4CD8-8A8D-1A6AFCDDED44}" srcOrd="0" destOrd="0" presId="urn:microsoft.com/office/officeart/2005/8/layout/radial1"/>
    <dgm:cxn modelId="{54855BD3-EF79-4B4B-9ED0-B5DAD40F1C81}" type="presParOf" srcId="{0B8A7C95-B362-4D1D-93DF-5BD8150BFD6E}" destId="{5EC64AEC-D6DD-48A7-91B5-CBCD8F0BC93A}" srcOrd="4" destOrd="0" presId="urn:microsoft.com/office/officeart/2005/8/layout/radial1"/>
    <dgm:cxn modelId="{05E730E2-C4CA-9840-B650-75F2AF34C2AF}" type="presParOf" srcId="{0B8A7C95-B362-4D1D-93DF-5BD8150BFD6E}" destId="{5BC70F93-A3FB-486F-92B3-849465BF16CF}" srcOrd="5" destOrd="0" presId="urn:microsoft.com/office/officeart/2005/8/layout/radial1"/>
    <dgm:cxn modelId="{C2A5C098-3AF2-BA48-8116-B8231FEA92AC}" type="presParOf" srcId="{5BC70F93-A3FB-486F-92B3-849465BF16CF}" destId="{900D2077-2A5A-4575-98FF-0BD34D723E64}" srcOrd="0" destOrd="0" presId="urn:microsoft.com/office/officeart/2005/8/layout/radial1"/>
    <dgm:cxn modelId="{161D1077-2336-B446-AFB3-CE5FC9250785}" type="presParOf" srcId="{0B8A7C95-B362-4D1D-93DF-5BD8150BFD6E}" destId="{6B44CA8C-E13D-468E-91C0-AE7DC5600FD0}" srcOrd="6" destOrd="0" presId="urn:microsoft.com/office/officeart/2005/8/layout/radial1"/>
    <dgm:cxn modelId="{5F4ECB55-41E4-C04C-B1B7-A9CBCF836167}" type="presParOf" srcId="{0B8A7C95-B362-4D1D-93DF-5BD8150BFD6E}" destId="{EB76E267-B76E-46A3-A124-F99220BDA96A}" srcOrd="7" destOrd="0" presId="urn:microsoft.com/office/officeart/2005/8/layout/radial1"/>
    <dgm:cxn modelId="{1E9FA1C4-F070-4244-94A1-6693719297E2}" type="presParOf" srcId="{EB76E267-B76E-46A3-A124-F99220BDA96A}" destId="{235053C8-0CB7-494C-BF80-EA3FADDFDA58}" srcOrd="0" destOrd="0" presId="urn:microsoft.com/office/officeart/2005/8/layout/radial1"/>
    <dgm:cxn modelId="{B6D13966-ACA7-2941-9AC3-5AD0A08F14F7}" type="presParOf" srcId="{0B8A7C95-B362-4D1D-93DF-5BD8150BFD6E}" destId="{977EB5E7-E5C5-4AED-B851-D9D0C9EF678E}" srcOrd="8"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239721-8FCB-4E2B-80AB-CBFDE3F69927}" type="doc">
      <dgm:prSet loTypeId="urn:microsoft.com/office/officeart/2005/8/layout/radial1" loCatId="relationship" qsTypeId="urn:microsoft.com/office/officeart/2005/8/quickstyle/simple1" qsCatId="simple" csTypeId="urn:microsoft.com/office/officeart/2005/8/colors/accent1_2" csCatId="accent1" phldr="1"/>
      <dgm:spPr/>
    </dgm:pt>
    <dgm:pt modelId="{A9E1FFAF-D61F-40E7-9531-1E668E027CB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Calibri"/>
              <a:cs typeface="Calibri"/>
            </a:rPr>
            <a:t>Δράσης</a:t>
          </a:r>
        </a:p>
      </dgm:t>
    </dgm:pt>
    <dgm:pt modelId="{9C1CE943-B0EE-4478-A3B4-E4A6EB4921D3}" type="parTrans" cxnId="{0F7BEA33-A43D-4209-841D-C9F899BE638B}">
      <dgm:prSet/>
      <dgm:spPr/>
      <dgm:t>
        <a:bodyPr/>
        <a:lstStyle/>
        <a:p>
          <a:endParaRPr lang="el-GR" sz="2000">
            <a:latin typeface="Calibri"/>
            <a:cs typeface="Calibri"/>
          </a:endParaRPr>
        </a:p>
      </dgm:t>
    </dgm:pt>
    <dgm:pt modelId="{4A1359F2-2BF8-4550-9B28-6534F7924912}" type="sibTrans" cxnId="{0F7BEA33-A43D-4209-841D-C9F899BE638B}">
      <dgm:prSet/>
      <dgm:spPr/>
      <dgm:t>
        <a:bodyPr/>
        <a:lstStyle/>
        <a:p>
          <a:endParaRPr lang="el-GR" sz="2000">
            <a:latin typeface="Calibri"/>
            <a:cs typeface="Calibri"/>
          </a:endParaRPr>
        </a:p>
      </dgm:t>
    </dgm:pt>
    <dgm:pt modelId="{EB75F586-E343-444D-A525-ACDB131C03E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FFFF00"/>
              </a:solidFill>
              <a:effectLst/>
              <a:latin typeface="Calibri"/>
              <a:cs typeface="Calibri"/>
            </a:rPr>
            <a:t>Τραυματισμός</a:t>
          </a:r>
        </a:p>
      </dgm:t>
    </dgm:pt>
    <dgm:pt modelId="{4365758C-F93A-4ED1-A3D7-1FB632AAFE9E}" type="parTrans" cxnId="{4942280A-4CD1-4ADE-8227-13ED4FF2478C}">
      <dgm:prSet custT="1"/>
      <dgm:spPr/>
      <dgm:t>
        <a:bodyPr/>
        <a:lstStyle/>
        <a:p>
          <a:endParaRPr lang="el-GR" sz="2000">
            <a:latin typeface="Calibri"/>
            <a:cs typeface="Calibri"/>
          </a:endParaRPr>
        </a:p>
      </dgm:t>
    </dgm:pt>
    <dgm:pt modelId="{AEBC42B1-CF34-4F9C-ACBE-26984C14A469}" type="sibTrans" cxnId="{4942280A-4CD1-4ADE-8227-13ED4FF2478C}">
      <dgm:prSet/>
      <dgm:spPr/>
      <dgm:t>
        <a:bodyPr/>
        <a:lstStyle/>
        <a:p>
          <a:endParaRPr lang="el-GR" sz="2000">
            <a:latin typeface="Calibri"/>
            <a:cs typeface="Calibri"/>
          </a:endParaRPr>
        </a:p>
      </dgm:t>
    </dgm:pt>
    <dgm:pt modelId="{32DC2422-0018-4938-B825-71E88C048A9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rgbClr val="FFFF00"/>
              </a:solidFill>
              <a:effectLst/>
              <a:latin typeface="Calibri"/>
              <a:cs typeface="Calibri"/>
            </a:rPr>
            <a:t>Στέρηση </a:t>
          </a:r>
          <a:r>
            <a:rPr kumimoji="0" lang="el-GR" sz="2000" b="1" i="0" u="none" strike="noStrike" cap="none" normalizeH="0" baseline="0" dirty="0" smtClean="0">
              <a:ln>
                <a:noFill/>
              </a:ln>
              <a:solidFill>
                <a:srgbClr val="FFFF00"/>
              </a:solidFill>
              <a:effectLst/>
              <a:latin typeface="Calibri"/>
              <a:cs typeface="Calibri"/>
            </a:rPr>
            <a:t>πόρων</a:t>
          </a:r>
        </a:p>
      </dgm:t>
    </dgm:pt>
    <dgm:pt modelId="{34A8BE10-41FB-4FE4-8261-CD077CFD2ABF}" type="parTrans" cxnId="{16485F5E-8DE5-4C34-B9E6-418FD467B4E3}">
      <dgm:prSet custT="1"/>
      <dgm:spPr/>
      <dgm:t>
        <a:bodyPr/>
        <a:lstStyle/>
        <a:p>
          <a:endParaRPr lang="el-GR" sz="2000">
            <a:latin typeface="Calibri"/>
            <a:cs typeface="Calibri"/>
          </a:endParaRPr>
        </a:p>
      </dgm:t>
    </dgm:pt>
    <dgm:pt modelId="{B8EDD333-53D8-4EFA-A4B0-C86E26A65948}" type="sibTrans" cxnId="{16485F5E-8DE5-4C34-B9E6-418FD467B4E3}">
      <dgm:prSet/>
      <dgm:spPr/>
      <dgm:t>
        <a:bodyPr/>
        <a:lstStyle/>
        <a:p>
          <a:endParaRPr lang="el-GR" sz="2000">
            <a:latin typeface="Calibri"/>
            <a:cs typeface="Calibri"/>
          </a:endParaRPr>
        </a:p>
      </dgm:t>
    </dgm:pt>
    <dgm:pt modelId="{4B692A72-1261-45E1-B971-C8679E03B44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FFFF00"/>
              </a:solidFill>
              <a:effectLst/>
              <a:latin typeface="Calibri"/>
              <a:cs typeface="Calibri"/>
            </a:rPr>
            <a:t>Απομόνωση</a:t>
          </a:r>
        </a:p>
      </dgm:t>
    </dgm:pt>
    <dgm:pt modelId="{190EC429-D265-4712-9595-7DCD88794E61}" type="parTrans" cxnId="{2367C107-3A5D-4916-8850-52B2A53595D9}">
      <dgm:prSet custT="1"/>
      <dgm:spPr/>
      <dgm:t>
        <a:bodyPr/>
        <a:lstStyle/>
        <a:p>
          <a:endParaRPr lang="el-GR" sz="2000">
            <a:latin typeface="Calibri"/>
            <a:cs typeface="Calibri"/>
          </a:endParaRPr>
        </a:p>
      </dgm:t>
    </dgm:pt>
    <dgm:pt modelId="{4304226F-20B9-4B48-9478-387076D05336}" type="sibTrans" cxnId="{2367C107-3A5D-4916-8850-52B2A53595D9}">
      <dgm:prSet/>
      <dgm:spPr/>
      <dgm:t>
        <a:bodyPr/>
        <a:lstStyle/>
        <a:p>
          <a:endParaRPr lang="el-GR" sz="2000">
            <a:latin typeface="Calibri"/>
            <a:cs typeface="Calibri"/>
          </a:endParaRPr>
        </a:p>
      </dgm:t>
    </dgm:pt>
    <dgm:pt modelId="{0B8A7C95-B362-4D1D-93DF-5BD8150BFD6E}" type="pres">
      <dgm:prSet presAssocID="{7F239721-8FCB-4E2B-80AB-CBFDE3F69927}" presName="cycle" presStyleCnt="0">
        <dgm:presLayoutVars>
          <dgm:chMax val="1"/>
          <dgm:dir/>
          <dgm:animLvl val="ctr"/>
          <dgm:resizeHandles val="exact"/>
        </dgm:presLayoutVars>
      </dgm:prSet>
      <dgm:spPr/>
    </dgm:pt>
    <dgm:pt modelId="{720F3D6F-EE95-4426-A4A2-BCCC60B8A896}" type="pres">
      <dgm:prSet presAssocID="{A9E1FFAF-D61F-40E7-9531-1E668E027CBF}" presName="centerShape" presStyleLbl="node0" presStyleIdx="0" presStyleCnt="1" custScaleX="107844"/>
      <dgm:spPr/>
      <dgm:t>
        <a:bodyPr/>
        <a:lstStyle/>
        <a:p>
          <a:endParaRPr lang="el-GR"/>
        </a:p>
      </dgm:t>
    </dgm:pt>
    <dgm:pt modelId="{BB9B0A35-C140-4725-BB8A-E872010486C6}" type="pres">
      <dgm:prSet presAssocID="{4365758C-F93A-4ED1-A3D7-1FB632AAFE9E}" presName="Name9" presStyleLbl="parChTrans1D2" presStyleIdx="0" presStyleCnt="3"/>
      <dgm:spPr/>
      <dgm:t>
        <a:bodyPr/>
        <a:lstStyle/>
        <a:p>
          <a:endParaRPr lang="el-GR"/>
        </a:p>
      </dgm:t>
    </dgm:pt>
    <dgm:pt modelId="{BBB976A9-1CF9-47FE-8572-8A86AC955C9A}" type="pres">
      <dgm:prSet presAssocID="{4365758C-F93A-4ED1-A3D7-1FB632AAFE9E}" presName="connTx" presStyleLbl="parChTrans1D2" presStyleIdx="0" presStyleCnt="3"/>
      <dgm:spPr/>
      <dgm:t>
        <a:bodyPr/>
        <a:lstStyle/>
        <a:p>
          <a:endParaRPr lang="el-GR"/>
        </a:p>
      </dgm:t>
    </dgm:pt>
    <dgm:pt modelId="{50EF5B89-C6AC-4D3D-BDA1-F2079658E923}" type="pres">
      <dgm:prSet presAssocID="{EB75F586-E343-444D-A525-ACDB131C03E2}" presName="node" presStyleLbl="node1" presStyleIdx="0" presStyleCnt="3" custScaleX="142537">
        <dgm:presLayoutVars>
          <dgm:bulletEnabled val="1"/>
        </dgm:presLayoutVars>
      </dgm:prSet>
      <dgm:spPr/>
      <dgm:t>
        <a:bodyPr/>
        <a:lstStyle/>
        <a:p>
          <a:endParaRPr lang="el-GR"/>
        </a:p>
      </dgm:t>
    </dgm:pt>
    <dgm:pt modelId="{F8520A81-638F-4519-9257-03C9B0FFF420}" type="pres">
      <dgm:prSet presAssocID="{34A8BE10-41FB-4FE4-8261-CD077CFD2ABF}" presName="Name9" presStyleLbl="parChTrans1D2" presStyleIdx="1" presStyleCnt="3"/>
      <dgm:spPr/>
      <dgm:t>
        <a:bodyPr/>
        <a:lstStyle/>
        <a:p>
          <a:endParaRPr lang="el-GR"/>
        </a:p>
      </dgm:t>
    </dgm:pt>
    <dgm:pt modelId="{88E0AF0A-EF0F-4CD8-8A8D-1A6AFCDDED44}" type="pres">
      <dgm:prSet presAssocID="{34A8BE10-41FB-4FE4-8261-CD077CFD2ABF}" presName="connTx" presStyleLbl="parChTrans1D2" presStyleIdx="1" presStyleCnt="3"/>
      <dgm:spPr/>
      <dgm:t>
        <a:bodyPr/>
        <a:lstStyle/>
        <a:p>
          <a:endParaRPr lang="el-GR"/>
        </a:p>
      </dgm:t>
    </dgm:pt>
    <dgm:pt modelId="{5EC64AEC-D6DD-48A7-91B5-CBCD8F0BC93A}" type="pres">
      <dgm:prSet presAssocID="{32DC2422-0018-4938-B825-71E88C048A97}" presName="node" presStyleLbl="node1" presStyleIdx="1" presStyleCnt="3" custScaleX="132227">
        <dgm:presLayoutVars>
          <dgm:bulletEnabled val="1"/>
        </dgm:presLayoutVars>
      </dgm:prSet>
      <dgm:spPr/>
      <dgm:t>
        <a:bodyPr/>
        <a:lstStyle/>
        <a:p>
          <a:endParaRPr lang="el-GR"/>
        </a:p>
      </dgm:t>
    </dgm:pt>
    <dgm:pt modelId="{5BC70F93-A3FB-486F-92B3-849465BF16CF}" type="pres">
      <dgm:prSet presAssocID="{190EC429-D265-4712-9595-7DCD88794E61}" presName="Name9" presStyleLbl="parChTrans1D2" presStyleIdx="2" presStyleCnt="3"/>
      <dgm:spPr/>
      <dgm:t>
        <a:bodyPr/>
        <a:lstStyle/>
        <a:p>
          <a:endParaRPr lang="el-GR"/>
        </a:p>
      </dgm:t>
    </dgm:pt>
    <dgm:pt modelId="{900D2077-2A5A-4575-98FF-0BD34D723E64}" type="pres">
      <dgm:prSet presAssocID="{190EC429-D265-4712-9595-7DCD88794E61}" presName="connTx" presStyleLbl="parChTrans1D2" presStyleIdx="2" presStyleCnt="3"/>
      <dgm:spPr/>
      <dgm:t>
        <a:bodyPr/>
        <a:lstStyle/>
        <a:p>
          <a:endParaRPr lang="el-GR"/>
        </a:p>
      </dgm:t>
    </dgm:pt>
    <dgm:pt modelId="{6B44CA8C-E13D-468E-91C0-AE7DC5600FD0}" type="pres">
      <dgm:prSet presAssocID="{4B692A72-1261-45E1-B971-C8679E03B44B}" presName="node" presStyleLbl="node1" presStyleIdx="2" presStyleCnt="3" custScaleX="125348" custScaleY="72335">
        <dgm:presLayoutVars>
          <dgm:bulletEnabled val="1"/>
        </dgm:presLayoutVars>
      </dgm:prSet>
      <dgm:spPr/>
      <dgm:t>
        <a:bodyPr/>
        <a:lstStyle/>
        <a:p>
          <a:endParaRPr lang="el-GR"/>
        </a:p>
      </dgm:t>
    </dgm:pt>
  </dgm:ptLst>
  <dgm:cxnLst>
    <dgm:cxn modelId="{BE1C25EC-414B-9447-81A4-2BC19A3FB978}" type="presOf" srcId="{190EC429-D265-4712-9595-7DCD88794E61}" destId="{900D2077-2A5A-4575-98FF-0BD34D723E64}" srcOrd="1" destOrd="0" presId="urn:microsoft.com/office/officeart/2005/8/layout/radial1"/>
    <dgm:cxn modelId="{EE175F9B-F958-9044-B427-A75DA41C1B9F}" type="presOf" srcId="{4B692A72-1261-45E1-B971-C8679E03B44B}" destId="{6B44CA8C-E13D-468E-91C0-AE7DC5600FD0}" srcOrd="0" destOrd="0" presId="urn:microsoft.com/office/officeart/2005/8/layout/radial1"/>
    <dgm:cxn modelId="{B7A11405-BFB5-0D40-8833-AC7F8BDDD947}" type="presOf" srcId="{EB75F586-E343-444D-A525-ACDB131C03E2}" destId="{50EF5B89-C6AC-4D3D-BDA1-F2079658E923}" srcOrd="0" destOrd="0" presId="urn:microsoft.com/office/officeart/2005/8/layout/radial1"/>
    <dgm:cxn modelId="{AA60EFAB-B2CC-634E-93BD-DD4FEB47F4B7}" type="presOf" srcId="{A9E1FFAF-D61F-40E7-9531-1E668E027CBF}" destId="{720F3D6F-EE95-4426-A4A2-BCCC60B8A896}" srcOrd="0" destOrd="0" presId="urn:microsoft.com/office/officeart/2005/8/layout/radial1"/>
    <dgm:cxn modelId="{2367C107-3A5D-4916-8850-52B2A53595D9}" srcId="{A9E1FFAF-D61F-40E7-9531-1E668E027CBF}" destId="{4B692A72-1261-45E1-B971-C8679E03B44B}" srcOrd="2" destOrd="0" parTransId="{190EC429-D265-4712-9595-7DCD88794E61}" sibTransId="{4304226F-20B9-4B48-9478-387076D05336}"/>
    <dgm:cxn modelId="{2757BB89-40FF-9747-B278-FD2474BE91B9}" type="presOf" srcId="{34A8BE10-41FB-4FE4-8261-CD077CFD2ABF}" destId="{F8520A81-638F-4519-9257-03C9B0FFF420}" srcOrd="0" destOrd="0" presId="urn:microsoft.com/office/officeart/2005/8/layout/radial1"/>
    <dgm:cxn modelId="{07B6A3BA-6179-144D-8A19-ACCA2B22A66B}" type="presOf" srcId="{34A8BE10-41FB-4FE4-8261-CD077CFD2ABF}" destId="{88E0AF0A-EF0F-4CD8-8A8D-1A6AFCDDED44}" srcOrd="1" destOrd="0" presId="urn:microsoft.com/office/officeart/2005/8/layout/radial1"/>
    <dgm:cxn modelId="{16485F5E-8DE5-4C34-B9E6-418FD467B4E3}" srcId="{A9E1FFAF-D61F-40E7-9531-1E668E027CBF}" destId="{32DC2422-0018-4938-B825-71E88C048A97}" srcOrd="1" destOrd="0" parTransId="{34A8BE10-41FB-4FE4-8261-CD077CFD2ABF}" sibTransId="{B8EDD333-53D8-4EFA-A4B0-C86E26A65948}"/>
    <dgm:cxn modelId="{7D7AEFC6-2551-B54A-8428-EAEDFEFB27CD}" type="presOf" srcId="{190EC429-D265-4712-9595-7DCD88794E61}" destId="{5BC70F93-A3FB-486F-92B3-849465BF16CF}" srcOrd="0" destOrd="0" presId="urn:microsoft.com/office/officeart/2005/8/layout/radial1"/>
    <dgm:cxn modelId="{A87372C2-AE70-3941-B8CD-EAEF345579FC}" type="presOf" srcId="{32DC2422-0018-4938-B825-71E88C048A97}" destId="{5EC64AEC-D6DD-48A7-91B5-CBCD8F0BC93A}" srcOrd="0" destOrd="0" presId="urn:microsoft.com/office/officeart/2005/8/layout/radial1"/>
    <dgm:cxn modelId="{1493210B-35F4-1E44-B390-1BC2DB2C7175}" type="presOf" srcId="{4365758C-F93A-4ED1-A3D7-1FB632AAFE9E}" destId="{BBB976A9-1CF9-47FE-8572-8A86AC955C9A}" srcOrd="1" destOrd="0" presId="urn:microsoft.com/office/officeart/2005/8/layout/radial1"/>
    <dgm:cxn modelId="{698EF236-C504-034F-A30C-A43E1F3E201A}" type="presOf" srcId="{7F239721-8FCB-4E2B-80AB-CBFDE3F69927}" destId="{0B8A7C95-B362-4D1D-93DF-5BD8150BFD6E}" srcOrd="0" destOrd="0" presId="urn:microsoft.com/office/officeart/2005/8/layout/radial1"/>
    <dgm:cxn modelId="{700B4F37-533E-EC47-A440-53BCF62C849B}" type="presOf" srcId="{4365758C-F93A-4ED1-A3D7-1FB632AAFE9E}" destId="{BB9B0A35-C140-4725-BB8A-E872010486C6}" srcOrd="0" destOrd="0" presId="urn:microsoft.com/office/officeart/2005/8/layout/radial1"/>
    <dgm:cxn modelId="{4942280A-4CD1-4ADE-8227-13ED4FF2478C}" srcId="{A9E1FFAF-D61F-40E7-9531-1E668E027CBF}" destId="{EB75F586-E343-444D-A525-ACDB131C03E2}" srcOrd="0" destOrd="0" parTransId="{4365758C-F93A-4ED1-A3D7-1FB632AAFE9E}" sibTransId="{AEBC42B1-CF34-4F9C-ACBE-26984C14A469}"/>
    <dgm:cxn modelId="{0F7BEA33-A43D-4209-841D-C9F899BE638B}" srcId="{7F239721-8FCB-4E2B-80AB-CBFDE3F69927}" destId="{A9E1FFAF-D61F-40E7-9531-1E668E027CBF}" srcOrd="0" destOrd="0" parTransId="{9C1CE943-B0EE-4478-A3B4-E4A6EB4921D3}" sibTransId="{4A1359F2-2BF8-4550-9B28-6534F7924912}"/>
    <dgm:cxn modelId="{45B59E74-0D6B-F542-819E-46824EFA63E1}" type="presParOf" srcId="{0B8A7C95-B362-4D1D-93DF-5BD8150BFD6E}" destId="{720F3D6F-EE95-4426-A4A2-BCCC60B8A896}" srcOrd="0" destOrd="0" presId="urn:microsoft.com/office/officeart/2005/8/layout/radial1"/>
    <dgm:cxn modelId="{6E5E129C-62F6-8743-88FE-D8F2819B79E3}" type="presParOf" srcId="{0B8A7C95-B362-4D1D-93DF-5BD8150BFD6E}" destId="{BB9B0A35-C140-4725-BB8A-E872010486C6}" srcOrd="1" destOrd="0" presId="urn:microsoft.com/office/officeart/2005/8/layout/radial1"/>
    <dgm:cxn modelId="{91ECA643-E575-0544-B9A9-E0C50E423441}" type="presParOf" srcId="{BB9B0A35-C140-4725-BB8A-E872010486C6}" destId="{BBB976A9-1CF9-47FE-8572-8A86AC955C9A}" srcOrd="0" destOrd="0" presId="urn:microsoft.com/office/officeart/2005/8/layout/radial1"/>
    <dgm:cxn modelId="{6596024D-CCD8-D943-BFA0-3F13DED4040D}" type="presParOf" srcId="{0B8A7C95-B362-4D1D-93DF-5BD8150BFD6E}" destId="{50EF5B89-C6AC-4D3D-BDA1-F2079658E923}" srcOrd="2" destOrd="0" presId="urn:microsoft.com/office/officeart/2005/8/layout/radial1"/>
    <dgm:cxn modelId="{9AD6611A-F2DF-F941-8A7A-4BA2BF67F43A}" type="presParOf" srcId="{0B8A7C95-B362-4D1D-93DF-5BD8150BFD6E}" destId="{F8520A81-638F-4519-9257-03C9B0FFF420}" srcOrd="3" destOrd="0" presId="urn:microsoft.com/office/officeart/2005/8/layout/radial1"/>
    <dgm:cxn modelId="{3ED2FE4D-1213-3B4F-B90F-71DA96DACEC9}" type="presParOf" srcId="{F8520A81-638F-4519-9257-03C9B0FFF420}" destId="{88E0AF0A-EF0F-4CD8-8A8D-1A6AFCDDED44}" srcOrd="0" destOrd="0" presId="urn:microsoft.com/office/officeart/2005/8/layout/radial1"/>
    <dgm:cxn modelId="{3CC5DAA3-6830-DB48-8508-A5B8CA2E4415}" type="presParOf" srcId="{0B8A7C95-B362-4D1D-93DF-5BD8150BFD6E}" destId="{5EC64AEC-D6DD-48A7-91B5-CBCD8F0BC93A}" srcOrd="4" destOrd="0" presId="urn:microsoft.com/office/officeart/2005/8/layout/radial1"/>
    <dgm:cxn modelId="{CE6BEF7B-E287-B646-B7D9-439A2F04ED83}" type="presParOf" srcId="{0B8A7C95-B362-4D1D-93DF-5BD8150BFD6E}" destId="{5BC70F93-A3FB-486F-92B3-849465BF16CF}" srcOrd="5" destOrd="0" presId="urn:microsoft.com/office/officeart/2005/8/layout/radial1"/>
    <dgm:cxn modelId="{1B9053F7-36F3-2A49-A4EE-4CA5D390AC49}" type="presParOf" srcId="{5BC70F93-A3FB-486F-92B3-849465BF16CF}" destId="{900D2077-2A5A-4575-98FF-0BD34D723E64}" srcOrd="0" destOrd="0" presId="urn:microsoft.com/office/officeart/2005/8/layout/radial1"/>
    <dgm:cxn modelId="{26602E66-666D-734A-BC25-6733379C8294}" type="presParOf" srcId="{0B8A7C95-B362-4D1D-93DF-5BD8150BFD6E}" destId="{6B44CA8C-E13D-468E-91C0-AE7DC5600FD0}" srcOrd="6"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239721-8FCB-4E2B-80AB-CBFDE3F69927}" type="doc">
      <dgm:prSet loTypeId="urn:microsoft.com/office/officeart/2005/8/layout/radial1" loCatId="relationship" qsTypeId="urn:microsoft.com/office/officeart/2005/8/quickstyle/simple1" qsCatId="simple" csTypeId="urn:microsoft.com/office/officeart/2005/8/colors/accent1_2" csCatId="accent1" phldr="1"/>
      <dgm:spPr/>
    </dgm:pt>
    <dgm:pt modelId="{A9E1FFAF-D61F-40E7-9531-1E668E027CB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mn-lt"/>
            </a:rPr>
            <a:t>Δύναμη</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mn-lt"/>
            </a:rPr>
            <a:t>Εξωτερικού ελέγχου </a:t>
          </a:r>
        </a:p>
      </dgm:t>
    </dgm:pt>
    <dgm:pt modelId="{9C1CE943-B0EE-4478-A3B4-E4A6EB4921D3}" type="parTrans" cxnId="{0F7BEA33-A43D-4209-841D-C9F899BE638B}">
      <dgm:prSet/>
      <dgm:spPr/>
      <dgm:t>
        <a:bodyPr/>
        <a:lstStyle/>
        <a:p>
          <a:endParaRPr lang="el-GR" sz="1800" b="1"/>
        </a:p>
      </dgm:t>
    </dgm:pt>
    <dgm:pt modelId="{4A1359F2-2BF8-4550-9B28-6534F7924912}" type="sibTrans" cxnId="{0F7BEA33-A43D-4209-841D-C9F899BE638B}">
      <dgm:prSet/>
      <dgm:spPr/>
      <dgm:t>
        <a:bodyPr/>
        <a:lstStyle/>
        <a:p>
          <a:endParaRPr lang="el-GR" sz="1800" b="1"/>
        </a:p>
      </dgm:t>
    </dgm:pt>
    <dgm:pt modelId="{EB75F586-E343-444D-A525-ACDB131C03E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FF0000"/>
              </a:solidFill>
              <a:effectLst/>
              <a:latin typeface="+mn-lt"/>
            </a:rPr>
            <a:t>Επαπειλούμενος αλλά μη εφαρμοζόμενος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mn-lt"/>
            </a:rPr>
            <a:t>Τραυματισμός</a:t>
          </a:r>
        </a:p>
      </dgm:t>
    </dgm:pt>
    <dgm:pt modelId="{4365758C-F93A-4ED1-A3D7-1FB632AAFE9E}" type="parTrans" cxnId="{4942280A-4CD1-4ADE-8227-13ED4FF2478C}">
      <dgm:prSet custT="1"/>
      <dgm:spPr/>
      <dgm:t>
        <a:bodyPr/>
        <a:lstStyle/>
        <a:p>
          <a:endParaRPr lang="el-GR" sz="1800" b="1">
            <a:latin typeface="+mn-lt"/>
          </a:endParaRPr>
        </a:p>
      </dgm:t>
    </dgm:pt>
    <dgm:pt modelId="{AEBC42B1-CF34-4F9C-ACBE-26984C14A469}" type="sibTrans" cxnId="{4942280A-4CD1-4ADE-8227-13ED4FF2478C}">
      <dgm:prSet/>
      <dgm:spPr/>
      <dgm:t>
        <a:bodyPr/>
        <a:lstStyle/>
        <a:p>
          <a:endParaRPr lang="el-GR" sz="1800" b="1"/>
        </a:p>
      </dgm:t>
    </dgm:pt>
    <dgm:pt modelId="{32DC2422-0018-4938-B825-71E88C048A9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FF0000"/>
              </a:solidFill>
              <a:effectLst/>
              <a:latin typeface="+mn-lt"/>
            </a:rPr>
            <a:t>Επαπειλούμενη αλλά μη εφαρμοζόμενη</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mn-lt"/>
            </a:rPr>
            <a:t>Στέρηση πόρων</a:t>
          </a:r>
        </a:p>
      </dgm:t>
    </dgm:pt>
    <dgm:pt modelId="{34A8BE10-41FB-4FE4-8261-CD077CFD2ABF}" type="parTrans" cxnId="{16485F5E-8DE5-4C34-B9E6-418FD467B4E3}">
      <dgm:prSet custT="1"/>
      <dgm:spPr/>
      <dgm:t>
        <a:bodyPr/>
        <a:lstStyle/>
        <a:p>
          <a:endParaRPr lang="el-GR" sz="1800" b="1">
            <a:latin typeface="+mn-lt"/>
          </a:endParaRPr>
        </a:p>
      </dgm:t>
    </dgm:pt>
    <dgm:pt modelId="{B8EDD333-53D8-4EFA-A4B0-C86E26A65948}" type="sibTrans" cxnId="{16485F5E-8DE5-4C34-B9E6-418FD467B4E3}">
      <dgm:prSet/>
      <dgm:spPr/>
      <dgm:t>
        <a:bodyPr/>
        <a:lstStyle/>
        <a:p>
          <a:endParaRPr lang="el-GR" sz="1800" b="1"/>
        </a:p>
      </dgm:t>
    </dgm:pt>
    <dgm:pt modelId="{4B692A72-1261-45E1-B971-C8679E03B44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FF0000"/>
              </a:solidFill>
              <a:effectLst/>
              <a:latin typeface="+mn-lt"/>
            </a:rPr>
            <a:t>Επαπειλούμενη αλλά μη εφαρμοζόμενη</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mn-lt"/>
            </a:rPr>
            <a:t>Απομόνωση</a:t>
          </a:r>
        </a:p>
      </dgm:t>
    </dgm:pt>
    <dgm:pt modelId="{190EC429-D265-4712-9595-7DCD88794E61}" type="parTrans" cxnId="{2367C107-3A5D-4916-8850-52B2A53595D9}">
      <dgm:prSet custT="1"/>
      <dgm:spPr/>
      <dgm:t>
        <a:bodyPr/>
        <a:lstStyle/>
        <a:p>
          <a:endParaRPr lang="el-GR" sz="1800" b="1">
            <a:latin typeface="+mn-lt"/>
          </a:endParaRPr>
        </a:p>
      </dgm:t>
    </dgm:pt>
    <dgm:pt modelId="{4304226F-20B9-4B48-9478-387076D05336}" type="sibTrans" cxnId="{2367C107-3A5D-4916-8850-52B2A53595D9}">
      <dgm:prSet/>
      <dgm:spPr/>
      <dgm:t>
        <a:bodyPr/>
        <a:lstStyle/>
        <a:p>
          <a:endParaRPr lang="el-GR" sz="1800" b="1"/>
        </a:p>
      </dgm:t>
    </dgm:pt>
    <dgm:pt modelId="{0B8A7C95-B362-4D1D-93DF-5BD8150BFD6E}" type="pres">
      <dgm:prSet presAssocID="{7F239721-8FCB-4E2B-80AB-CBFDE3F69927}" presName="cycle" presStyleCnt="0">
        <dgm:presLayoutVars>
          <dgm:chMax val="1"/>
          <dgm:dir/>
          <dgm:animLvl val="ctr"/>
          <dgm:resizeHandles val="exact"/>
        </dgm:presLayoutVars>
      </dgm:prSet>
      <dgm:spPr/>
    </dgm:pt>
    <dgm:pt modelId="{720F3D6F-EE95-4426-A4A2-BCCC60B8A896}" type="pres">
      <dgm:prSet presAssocID="{A9E1FFAF-D61F-40E7-9531-1E668E027CBF}" presName="centerShape" presStyleLbl="node0" presStyleIdx="0" presStyleCnt="1" custScaleX="108401" custScaleY="73059"/>
      <dgm:spPr/>
      <dgm:t>
        <a:bodyPr/>
        <a:lstStyle/>
        <a:p>
          <a:endParaRPr lang="el-GR"/>
        </a:p>
      </dgm:t>
    </dgm:pt>
    <dgm:pt modelId="{BB9B0A35-C140-4725-BB8A-E872010486C6}" type="pres">
      <dgm:prSet presAssocID="{4365758C-F93A-4ED1-A3D7-1FB632AAFE9E}" presName="Name9" presStyleLbl="parChTrans1D2" presStyleIdx="0" presStyleCnt="3"/>
      <dgm:spPr/>
      <dgm:t>
        <a:bodyPr/>
        <a:lstStyle/>
        <a:p>
          <a:endParaRPr lang="el-GR"/>
        </a:p>
      </dgm:t>
    </dgm:pt>
    <dgm:pt modelId="{BBB976A9-1CF9-47FE-8572-8A86AC955C9A}" type="pres">
      <dgm:prSet presAssocID="{4365758C-F93A-4ED1-A3D7-1FB632AAFE9E}" presName="connTx" presStyleLbl="parChTrans1D2" presStyleIdx="0" presStyleCnt="3"/>
      <dgm:spPr/>
      <dgm:t>
        <a:bodyPr/>
        <a:lstStyle/>
        <a:p>
          <a:endParaRPr lang="el-GR"/>
        </a:p>
      </dgm:t>
    </dgm:pt>
    <dgm:pt modelId="{50EF5B89-C6AC-4D3D-BDA1-F2079658E923}" type="pres">
      <dgm:prSet presAssocID="{EB75F586-E343-444D-A525-ACDB131C03E2}" presName="node" presStyleLbl="node1" presStyleIdx="0" presStyleCnt="3" custScaleX="177082">
        <dgm:presLayoutVars>
          <dgm:bulletEnabled val="1"/>
        </dgm:presLayoutVars>
      </dgm:prSet>
      <dgm:spPr/>
      <dgm:t>
        <a:bodyPr/>
        <a:lstStyle/>
        <a:p>
          <a:endParaRPr lang="el-GR"/>
        </a:p>
      </dgm:t>
    </dgm:pt>
    <dgm:pt modelId="{F8520A81-638F-4519-9257-03C9B0FFF420}" type="pres">
      <dgm:prSet presAssocID="{34A8BE10-41FB-4FE4-8261-CD077CFD2ABF}" presName="Name9" presStyleLbl="parChTrans1D2" presStyleIdx="1" presStyleCnt="3"/>
      <dgm:spPr/>
      <dgm:t>
        <a:bodyPr/>
        <a:lstStyle/>
        <a:p>
          <a:endParaRPr lang="el-GR"/>
        </a:p>
      </dgm:t>
    </dgm:pt>
    <dgm:pt modelId="{88E0AF0A-EF0F-4CD8-8A8D-1A6AFCDDED44}" type="pres">
      <dgm:prSet presAssocID="{34A8BE10-41FB-4FE4-8261-CD077CFD2ABF}" presName="connTx" presStyleLbl="parChTrans1D2" presStyleIdx="1" presStyleCnt="3"/>
      <dgm:spPr/>
      <dgm:t>
        <a:bodyPr/>
        <a:lstStyle/>
        <a:p>
          <a:endParaRPr lang="el-GR"/>
        </a:p>
      </dgm:t>
    </dgm:pt>
    <dgm:pt modelId="{5EC64AEC-D6DD-48A7-91B5-CBCD8F0BC93A}" type="pres">
      <dgm:prSet presAssocID="{32DC2422-0018-4938-B825-71E88C048A97}" presName="node" presStyleLbl="node1" presStyleIdx="1" presStyleCnt="3" custScaleX="153448">
        <dgm:presLayoutVars>
          <dgm:bulletEnabled val="1"/>
        </dgm:presLayoutVars>
      </dgm:prSet>
      <dgm:spPr/>
      <dgm:t>
        <a:bodyPr/>
        <a:lstStyle/>
        <a:p>
          <a:endParaRPr lang="el-GR"/>
        </a:p>
      </dgm:t>
    </dgm:pt>
    <dgm:pt modelId="{5BC70F93-A3FB-486F-92B3-849465BF16CF}" type="pres">
      <dgm:prSet presAssocID="{190EC429-D265-4712-9595-7DCD88794E61}" presName="Name9" presStyleLbl="parChTrans1D2" presStyleIdx="2" presStyleCnt="3"/>
      <dgm:spPr/>
      <dgm:t>
        <a:bodyPr/>
        <a:lstStyle/>
        <a:p>
          <a:endParaRPr lang="el-GR"/>
        </a:p>
      </dgm:t>
    </dgm:pt>
    <dgm:pt modelId="{900D2077-2A5A-4575-98FF-0BD34D723E64}" type="pres">
      <dgm:prSet presAssocID="{190EC429-D265-4712-9595-7DCD88794E61}" presName="connTx" presStyleLbl="parChTrans1D2" presStyleIdx="2" presStyleCnt="3"/>
      <dgm:spPr/>
      <dgm:t>
        <a:bodyPr/>
        <a:lstStyle/>
        <a:p>
          <a:endParaRPr lang="el-GR"/>
        </a:p>
      </dgm:t>
    </dgm:pt>
    <dgm:pt modelId="{6B44CA8C-E13D-468E-91C0-AE7DC5600FD0}" type="pres">
      <dgm:prSet presAssocID="{4B692A72-1261-45E1-B971-C8679E03B44B}" presName="node" presStyleLbl="node1" presStyleIdx="2" presStyleCnt="3" custScaleX="144112" custScaleY="102275">
        <dgm:presLayoutVars>
          <dgm:bulletEnabled val="1"/>
        </dgm:presLayoutVars>
      </dgm:prSet>
      <dgm:spPr/>
      <dgm:t>
        <a:bodyPr/>
        <a:lstStyle/>
        <a:p>
          <a:endParaRPr lang="el-GR"/>
        </a:p>
      </dgm:t>
    </dgm:pt>
  </dgm:ptLst>
  <dgm:cxnLst>
    <dgm:cxn modelId="{92F74B1E-B321-4745-8F3D-3677F0ADFEF1}" type="presOf" srcId="{4B692A72-1261-45E1-B971-C8679E03B44B}" destId="{6B44CA8C-E13D-468E-91C0-AE7DC5600FD0}" srcOrd="0" destOrd="0" presId="urn:microsoft.com/office/officeart/2005/8/layout/radial1"/>
    <dgm:cxn modelId="{EFC52E67-816A-A04A-AD8F-A440A1278444}" type="presOf" srcId="{34A8BE10-41FB-4FE4-8261-CD077CFD2ABF}" destId="{88E0AF0A-EF0F-4CD8-8A8D-1A6AFCDDED44}" srcOrd="1" destOrd="0" presId="urn:microsoft.com/office/officeart/2005/8/layout/radial1"/>
    <dgm:cxn modelId="{4708648C-67DA-C044-8F59-5375DE88D6A4}" type="presOf" srcId="{4365758C-F93A-4ED1-A3D7-1FB632AAFE9E}" destId="{BBB976A9-1CF9-47FE-8572-8A86AC955C9A}" srcOrd="1" destOrd="0" presId="urn:microsoft.com/office/officeart/2005/8/layout/radial1"/>
    <dgm:cxn modelId="{3A4A2A56-8631-6B4F-B2F9-162E15ADCC84}" type="presOf" srcId="{190EC429-D265-4712-9595-7DCD88794E61}" destId="{900D2077-2A5A-4575-98FF-0BD34D723E64}" srcOrd="1" destOrd="0" presId="urn:microsoft.com/office/officeart/2005/8/layout/radial1"/>
    <dgm:cxn modelId="{A52BB6BB-CE39-6443-A72A-A63734997262}" type="presOf" srcId="{32DC2422-0018-4938-B825-71E88C048A97}" destId="{5EC64AEC-D6DD-48A7-91B5-CBCD8F0BC93A}" srcOrd="0" destOrd="0" presId="urn:microsoft.com/office/officeart/2005/8/layout/radial1"/>
    <dgm:cxn modelId="{2367C107-3A5D-4916-8850-52B2A53595D9}" srcId="{A9E1FFAF-D61F-40E7-9531-1E668E027CBF}" destId="{4B692A72-1261-45E1-B971-C8679E03B44B}" srcOrd="2" destOrd="0" parTransId="{190EC429-D265-4712-9595-7DCD88794E61}" sibTransId="{4304226F-20B9-4B48-9478-387076D05336}"/>
    <dgm:cxn modelId="{D1497D89-16D3-F348-B0B2-C952233774AD}" type="presOf" srcId="{EB75F586-E343-444D-A525-ACDB131C03E2}" destId="{50EF5B89-C6AC-4D3D-BDA1-F2079658E923}" srcOrd="0" destOrd="0" presId="urn:microsoft.com/office/officeart/2005/8/layout/radial1"/>
    <dgm:cxn modelId="{16485F5E-8DE5-4C34-B9E6-418FD467B4E3}" srcId="{A9E1FFAF-D61F-40E7-9531-1E668E027CBF}" destId="{32DC2422-0018-4938-B825-71E88C048A97}" srcOrd="1" destOrd="0" parTransId="{34A8BE10-41FB-4FE4-8261-CD077CFD2ABF}" sibTransId="{B8EDD333-53D8-4EFA-A4B0-C86E26A65948}"/>
    <dgm:cxn modelId="{2BFD4D98-1AF5-054E-9CC4-E2785010A8C1}" type="presOf" srcId="{A9E1FFAF-D61F-40E7-9531-1E668E027CBF}" destId="{720F3D6F-EE95-4426-A4A2-BCCC60B8A896}" srcOrd="0" destOrd="0" presId="urn:microsoft.com/office/officeart/2005/8/layout/radial1"/>
    <dgm:cxn modelId="{B1492D4D-87DC-664B-94B0-FC84E0429ECF}" type="presOf" srcId="{34A8BE10-41FB-4FE4-8261-CD077CFD2ABF}" destId="{F8520A81-638F-4519-9257-03C9B0FFF420}" srcOrd="0" destOrd="0" presId="urn:microsoft.com/office/officeart/2005/8/layout/radial1"/>
    <dgm:cxn modelId="{66F01D23-36FE-9841-BF81-23ED8CA971E8}" type="presOf" srcId="{190EC429-D265-4712-9595-7DCD88794E61}" destId="{5BC70F93-A3FB-486F-92B3-849465BF16CF}" srcOrd="0" destOrd="0" presId="urn:microsoft.com/office/officeart/2005/8/layout/radial1"/>
    <dgm:cxn modelId="{152E416A-306F-D847-8A2F-952616BA2803}" type="presOf" srcId="{4365758C-F93A-4ED1-A3D7-1FB632AAFE9E}" destId="{BB9B0A35-C140-4725-BB8A-E872010486C6}" srcOrd="0" destOrd="0" presId="urn:microsoft.com/office/officeart/2005/8/layout/radial1"/>
    <dgm:cxn modelId="{4942280A-4CD1-4ADE-8227-13ED4FF2478C}" srcId="{A9E1FFAF-D61F-40E7-9531-1E668E027CBF}" destId="{EB75F586-E343-444D-A525-ACDB131C03E2}" srcOrd="0" destOrd="0" parTransId="{4365758C-F93A-4ED1-A3D7-1FB632AAFE9E}" sibTransId="{AEBC42B1-CF34-4F9C-ACBE-26984C14A469}"/>
    <dgm:cxn modelId="{32EE5F41-3AA6-F64F-8ABD-9187F6A88616}" type="presOf" srcId="{7F239721-8FCB-4E2B-80AB-CBFDE3F69927}" destId="{0B8A7C95-B362-4D1D-93DF-5BD8150BFD6E}" srcOrd="0" destOrd="0" presId="urn:microsoft.com/office/officeart/2005/8/layout/radial1"/>
    <dgm:cxn modelId="{0F7BEA33-A43D-4209-841D-C9F899BE638B}" srcId="{7F239721-8FCB-4E2B-80AB-CBFDE3F69927}" destId="{A9E1FFAF-D61F-40E7-9531-1E668E027CBF}" srcOrd="0" destOrd="0" parTransId="{9C1CE943-B0EE-4478-A3B4-E4A6EB4921D3}" sibTransId="{4A1359F2-2BF8-4550-9B28-6534F7924912}"/>
    <dgm:cxn modelId="{AE36DBFC-9786-5F4D-BD5A-B3A801C3D8B3}" type="presParOf" srcId="{0B8A7C95-B362-4D1D-93DF-5BD8150BFD6E}" destId="{720F3D6F-EE95-4426-A4A2-BCCC60B8A896}" srcOrd="0" destOrd="0" presId="urn:microsoft.com/office/officeart/2005/8/layout/radial1"/>
    <dgm:cxn modelId="{83F6E206-2447-2649-870D-6CA42B239A43}" type="presParOf" srcId="{0B8A7C95-B362-4D1D-93DF-5BD8150BFD6E}" destId="{BB9B0A35-C140-4725-BB8A-E872010486C6}" srcOrd="1" destOrd="0" presId="urn:microsoft.com/office/officeart/2005/8/layout/radial1"/>
    <dgm:cxn modelId="{CADA6094-D75F-0F48-986D-839F5339C03D}" type="presParOf" srcId="{BB9B0A35-C140-4725-BB8A-E872010486C6}" destId="{BBB976A9-1CF9-47FE-8572-8A86AC955C9A}" srcOrd="0" destOrd="0" presId="urn:microsoft.com/office/officeart/2005/8/layout/radial1"/>
    <dgm:cxn modelId="{9AB78724-2830-D34A-86B9-E40EBDA39D46}" type="presParOf" srcId="{0B8A7C95-B362-4D1D-93DF-5BD8150BFD6E}" destId="{50EF5B89-C6AC-4D3D-BDA1-F2079658E923}" srcOrd="2" destOrd="0" presId="urn:microsoft.com/office/officeart/2005/8/layout/radial1"/>
    <dgm:cxn modelId="{79D3F0EA-D322-7C4B-B383-8BCDEBFF7ED4}" type="presParOf" srcId="{0B8A7C95-B362-4D1D-93DF-5BD8150BFD6E}" destId="{F8520A81-638F-4519-9257-03C9B0FFF420}" srcOrd="3" destOrd="0" presId="urn:microsoft.com/office/officeart/2005/8/layout/radial1"/>
    <dgm:cxn modelId="{0D190890-58CF-5745-B1F4-5218DEC922A1}" type="presParOf" srcId="{F8520A81-638F-4519-9257-03C9B0FFF420}" destId="{88E0AF0A-EF0F-4CD8-8A8D-1A6AFCDDED44}" srcOrd="0" destOrd="0" presId="urn:microsoft.com/office/officeart/2005/8/layout/radial1"/>
    <dgm:cxn modelId="{F1B9633F-66CB-C84D-8C2F-2404CF767473}" type="presParOf" srcId="{0B8A7C95-B362-4D1D-93DF-5BD8150BFD6E}" destId="{5EC64AEC-D6DD-48A7-91B5-CBCD8F0BC93A}" srcOrd="4" destOrd="0" presId="urn:microsoft.com/office/officeart/2005/8/layout/radial1"/>
    <dgm:cxn modelId="{CF3FCB95-87F5-9F43-BC22-275751C62C9D}" type="presParOf" srcId="{0B8A7C95-B362-4D1D-93DF-5BD8150BFD6E}" destId="{5BC70F93-A3FB-486F-92B3-849465BF16CF}" srcOrd="5" destOrd="0" presId="urn:microsoft.com/office/officeart/2005/8/layout/radial1"/>
    <dgm:cxn modelId="{37A6801A-D7E0-CB40-8D58-0290995800A8}" type="presParOf" srcId="{5BC70F93-A3FB-486F-92B3-849465BF16CF}" destId="{900D2077-2A5A-4575-98FF-0BD34D723E64}" srcOrd="0" destOrd="0" presId="urn:microsoft.com/office/officeart/2005/8/layout/radial1"/>
    <dgm:cxn modelId="{9DDBC6A2-93CC-EA41-AD5C-446084EDB9D1}" type="presParOf" srcId="{0B8A7C95-B362-4D1D-93DF-5BD8150BFD6E}" destId="{6B44CA8C-E13D-468E-91C0-AE7DC5600FD0}" srcOrd="6"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239721-8FCB-4E2B-80AB-CBFDE3F69927}" type="doc">
      <dgm:prSet loTypeId="urn:microsoft.com/office/officeart/2005/8/layout/radial1" loCatId="relationship" qsTypeId="urn:microsoft.com/office/officeart/2005/8/quickstyle/simple1" qsCatId="simple" csTypeId="urn:microsoft.com/office/officeart/2005/8/colors/accent1_2" csCatId="accent1" phldr="1"/>
      <dgm:spPr/>
    </dgm:pt>
    <dgm:pt modelId="{A9E1FFAF-D61F-40E7-9531-1E668E027CB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Calibri"/>
              <a:cs typeface="Calibri"/>
            </a:rPr>
            <a:t>Δύναμη</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err="1" smtClean="0">
              <a:ln>
                <a:noFill/>
              </a:ln>
              <a:solidFill>
                <a:schemeClr val="tx1"/>
              </a:solidFill>
              <a:effectLst/>
              <a:latin typeface="Calibri"/>
              <a:cs typeface="Calibri"/>
            </a:rPr>
            <a:t>Εσωτερικευμένου</a:t>
          </a:r>
          <a:r>
            <a:rPr kumimoji="0" lang="el-GR" sz="2000" b="1" i="0" u="none" strike="noStrike" cap="none" normalizeH="0" baseline="0" dirty="0" smtClean="0">
              <a:ln>
                <a:noFill/>
              </a:ln>
              <a:solidFill>
                <a:schemeClr val="tx1"/>
              </a:solidFill>
              <a:effectLst/>
              <a:latin typeface="Calibri"/>
              <a:cs typeface="Calibri"/>
            </a:rPr>
            <a:t> ελέγχου </a:t>
          </a:r>
        </a:p>
      </dgm:t>
    </dgm:pt>
    <dgm:pt modelId="{9C1CE943-B0EE-4478-A3B4-E4A6EB4921D3}" type="parTrans" cxnId="{0F7BEA33-A43D-4209-841D-C9F899BE638B}">
      <dgm:prSet/>
      <dgm:spPr/>
      <dgm:t>
        <a:bodyPr/>
        <a:lstStyle/>
        <a:p>
          <a:endParaRPr lang="el-GR" sz="2000">
            <a:latin typeface="Calibri"/>
            <a:cs typeface="Calibri"/>
          </a:endParaRPr>
        </a:p>
      </dgm:t>
    </dgm:pt>
    <dgm:pt modelId="{4A1359F2-2BF8-4550-9B28-6534F7924912}" type="sibTrans" cxnId="{0F7BEA33-A43D-4209-841D-C9F899BE638B}">
      <dgm:prSet/>
      <dgm:spPr/>
      <dgm:t>
        <a:bodyPr/>
        <a:lstStyle/>
        <a:p>
          <a:endParaRPr lang="el-GR" sz="2000">
            <a:latin typeface="Calibri"/>
            <a:cs typeface="Calibri"/>
          </a:endParaRPr>
        </a:p>
      </dgm:t>
    </dgm:pt>
    <dgm:pt modelId="{32DC2422-0018-4938-B825-71E88C048A9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FFFF00"/>
              </a:solidFill>
              <a:effectLst/>
              <a:latin typeface="Calibri"/>
              <a:cs typeface="Calibri"/>
            </a:rPr>
            <a:t>Εμπιστοσύνη</a:t>
          </a:r>
        </a:p>
      </dgm:t>
    </dgm:pt>
    <dgm:pt modelId="{34A8BE10-41FB-4FE4-8261-CD077CFD2ABF}" type="parTrans" cxnId="{16485F5E-8DE5-4C34-B9E6-418FD467B4E3}">
      <dgm:prSet custT="1"/>
      <dgm:spPr/>
      <dgm:t>
        <a:bodyPr/>
        <a:lstStyle/>
        <a:p>
          <a:endParaRPr lang="el-GR" sz="2000">
            <a:latin typeface="Calibri"/>
            <a:cs typeface="Calibri"/>
          </a:endParaRPr>
        </a:p>
      </dgm:t>
    </dgm:pt>
    <dgm:pt modelId="{B8EDD333-53D8-4EFA-A4B0-C86E26A65948}" type="sibTrans" cxnId="{16485F5E-8DE5-4C34-B9E6-418FD467B4E3}">
      <dgm:prSet/>
      <dgm:spPr/>
      <dgm:t>
        <a:bodyPr/>
        <a:lstStyle/>
        <a:p>
          <a:endParaRPr lang="el-GR" sz="2000">
            <a:latin typeface="Calibri"/>
            <a:cs typeface="Calibri"/>
          </a:endParaRPr>
        </a:p>
      </dgm:t>
    </dgm:pt>
    <dgm:pt modelId="{4B692A72-1261-45E1-B971-C8679E03B44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FFFF00"/>
              </a:solidFill>
              <a:effectLst/>
              <a:latin typeface="Calibri"/>
              <a:cs typeface="Calibri"/>
            </a:rPr>
            <a:t>«Αγάπη»</a:t>
          </a:r>
        </a:p>
      </dgm:t>
    </dgm:pt>
    <dgm:pt modelId="{190EC429-D265-4712-9595-7DCD88794E61}" type="parTrans" cxnId="{2367C107-3A5D-4916-8850-52B2A53595D9}">
      <dgm:prSet custT="1"/>
      <dgm:spPr/>
      <dgm:t>
        <a:bodyPr/>
        <a:lstStyle/>
        <a:p>
          <a:endParaRPr lang="el-GR" sz="2000">
            <a:latin typeface="Calibri"/>
            <a:cs typeface="Calibri"/>
          </a:endParaRPr>
        </a:p>
      </dgm:t>
    </dgm:pt>
    <dgm:pt modelId="{4304226F-20B9-4B48-9478-387076D05336}" type="sibTrans" cxnId="{2367C107-3A5D-4916-8850-52B2A53595D9}">
      <dgm:prSet/>
      <dgm:spPr/>
      <dgm:t>
        <a:bodyPr/>
        <a:lstStyle/>
        <a:p>
          <a:endParaRPr lang="el-GR" sz="2000">
            <a:latin typeface="Calibri"/>
            <a:cs typeface="Calibri"/>
          </a:endParaRPr>
        </a:p>
      </dgm:t>
    </dgm:pt>
    <dgm:pt modelId="{0B8A7C95-B362-4D1D-93DF-5BD8150BFD6E}" type="pres">
      <dgm:prSet presAssocID="{7F239721-8FCB-4E2B-80AB-CBFDE3F69927}" presName="cycle" presStyleCnt="0">
        <dgm:presLayoutVars>
          <dgm:chMax val="1"/>
          <dgm:dir/>
          <dgm:animLvl val="ctr"/>
          <dgm:resizeHandles val="exact"/>
        </dgm:presLayoutVars>
      </dgm:prSet>
      <dgm:spPr/>
    </dgm:pt>
    <dgm:pt modelId="{720F3D6F-EE95-4426-A4A2-BCCC60B8A896}" type="pres">
      <dgm:prSet presAssocID="{A9E1FFAF-D61F-40E7-9531-1E668E027CBF}" presName="centerShape" presStyleLbl="node0" presStyleIdx="0" presStyleCnt="1" custScaleX="213855" custScaleY="103788"/>
      <dgm:spPr/>
      <dgm:t>
        <a:bodyPr/>
        <a:lstStyle/>
        <a:p>
          <a:endParaRPr lang="el-GR"/>
        </a:p>
      </dgm:t>
    </dgm:pt>
    <dgm:pt modelId="{F8520A81-638F-4519-9257-03C9B0FFF420}" type="pres">
      <dgm:prSet presAssocID="{34A8BE10-41FB-4FE4-8261-CD077CFD2ABF}" presName="Name9" presStyleLbl="parChTrans1D2" presStyleIdx="0" presStyleCnt="2"/>
      <dgm:spPr/>
      <dgm:t>
        <a:bodyPr/>
        <a:lstStyle/>
        <a:p>
          <a:endParaRPr lang="el-GR"/>
        </a:p>
      </dgm:t>
    </dgm:pt>
    <dgm:pt modelId="{88E0AF0A-EF0F-4CD8-8A8D-1A6AFCDDED44}" type="pres">
      <dgm:prSet presAssocID="{34A8BE10-41FB-4FE4-8261-CD077CFD2ABF}" presName="connTx" presStyleLbl="parChTrans1D2" presStyleIdx="0" presStyleCnt="2"/>
      <dgm:spPr/>
      <dgm:t>
        <a:bodyPr/>
        <a:lstStyle/>
        <a:p>
          <a:endParaRPr lang="el-GR"/>
        </a:p>
      </dgm:t>
    </dgm:pt>
    <dgm:pt modelId="{5EC64AEC-D6DD-48A7-91B5-CBCD8F0BC93A}" type="pres">
      <dgm:prSet presAssocID="{32DC2422-0018-4938-B825-71E88C048A97}" presName="node" presStyleLbl="node1" presStyleIdx="0" presStyleCnt="2" custScaleX="171084">
        <dgm:presLayoutVars>
          <dgm:bulletEnabled val="1"/>
        </dgm:presLayoutVars>
      </dgm:prSet>
      <dgm:spPr/>
      <dgm:t>
        <a:bodyPr/>
        <a:lstStyle/>
        <a:p>
          <a:endParaRPr lang="el-GR"/>
        </a:p>
      </dgm:t>
    </dgm:pt>
    <dgm:pt modelId="{5BC70F93-A3FB-486F-92B3-849465BF16CF}" type="pres">
      <dgm:prSet presAssocID="{190EC429-D265-4712-9595-7DCD88794E61}" presName="Name9" presStyleLbl="parChTrans1D2" presStyleIdx="1" presStyleCnt="2"/>
      <dgm:spPr/>
      <dgm:t>
        <a:bodyPr/>
        <a:lstStyle/>
        <a:p>
          <a:endParaRPr lang="el-GR"/>
        </a:p>
      </dgm:t>
    </dgm:pt>
    <dgm:pt modelId="{900D2077-2A5A-4575-98FF-0BD34D723E64}" type="pres">
      <dgm:prSet presAssocID="{190EC429-D265-4712-9595-7DCD88794E61}" presName="connTx" presStyleLbl="parChTrans1D2" presStyleIdx="1" presStyleCnt="2"/>
      <dgm:spPr/>
      <dgm:t>
        <a:bodyPr/>
        <a:lstStyle/>
        <a:p>
          <a:endParaRPr lang="el-GR"/>
        </a:p>
      </dgm:t>
    </dgm:pt>
    <dgm:pt modelId="{6B44CA8C-E13D-468E-91C0-AE7DC5600FD0}" type="pres">
      <dgm:prSet presAssocID="{4B692A72-1261-45E1-B971-C8679E03B44B}" presName="node" presStyleLbl="node1" presStyleIdx="1" presStyleCnt="2" custScaleX="160391" custScaleY="72335">
        <dgm:presLayoutVars>
          <dgm:bulletEnabled val="1"/>
        </dgm:presLayoutVars>
      </dgm:prSet>
      <dgm:spPr/>
      <dgm:t>
        <a:bodyPr/>
        <a:lstStyle/>
        <a:p>
          <a:endParaRPr lang="el-GR"/>
        </a:p>
      </dgm:t>
    </dgm:pt>
  </dgm:ptLst>
  <dgm:cxnLst>
    <dgm:cxn modelId="{CFF46924-BD34-ED40-B057-F8824E0FB7CE}" type="presOf" srcId="{A9E1FFAF-D61F-40E7-9531-1E668E027CBF}" destId="{720F3D6F-EE95-4426-A4A2-BCCC60B8A896}" srcOrd="0" destOrd="0" presId="urn:microsoft.com/office/officeart/2005/8/layout/radial1"/>
    <dgm:cxn modelId="{5F0EA286-047D-8740-93C7-2CCF37AED4A8}" type="presOf" srcId="{7F239721-8FCB-4E2B-80AB-CBFDE3F69927}" destId="{0B8A7C95-B362-4D1D-93DF-5BD8150BFD6E}" srcOrd="0" destOrd="0" presId="urn:microsoft.com/office/officeart/2005/8/layout/radial1"/>
    <dgm:cxn modelId="{2367C107-3A5D-4916-8850-52B2A53595D9}" srcId="{A9E1FFAF-D61F-40E7-9531-1E668E027CBF}" destId="{4B692A72-1261-45E1-B971-C8679E03B44B}" srcOrd="1" destOrd="0" parTransId="{190EC429-D265-4712-9595-7DCD88794E61}" sibTransId="{4304226F-20B9-4B48-9478-387076D05336}"/>
    <dgm:cxn modelId="{16485F5E-8DE5-4C34-B9E6-418FD467B4E3}" srcId="{A9E1FFAF-D61F-40E7-9531-1E668E027CBF}" destId="{32DC2422-0018-4938-B825-71E88C048A97}" srcOrd="0" destOrd="0" parTransId="{34A8BE10-41FB-4FE4-8261-CD077CFD2ABF}" sibTransId="{B8EDD333-53D8-4EFA-A4B0-C86E26A65948}"/>
    <dgm:cxn modelId="{F13A85E6-B1F9-C845-B15E-D226ABD304DC}" type="presOf" srcId="{190EC429-D265-4712-9595-7DCD88794E61}" destId="{5BC70F93-A3FB-486F-92B3-849465BF16CF}" srcOrd="0" destOrd="0" presId="urn:microsoft.com/office/officeart/2005/8/layout/radial1"/>
    <dgm:cxn modelId="{F7DC0AF4-897D-4444-ABD2-78908DA61367}" type="presOf" srcId="{32DC2422-0018-4938-B825-71E88C048A97}" destId="{5EC64AEC-D6DD-48A7-91B5-CBCD8F0BC93A}" srcOrd="0" destOrd="0" presId="urn:microsoft.com/office/officeart/2005/8/layout/radial1"/>
    <dgm:cxn modelId="{F12286F3-7381-CF42-A024-C1101EE29379}" type="presOf" srcId="{34A8BE10-41FB-4FE4-8261-CD077CFD2ABF}" destId="{88E0AF0A-EF0F-4CD8-8A8D-1A6AFCDDED44}" srcOrd="1" destOrd="0" presId="urn:microsoft.com/office/officeart/2005/8/layout/radial1"/>
    <dgm:cxn modelId="{C0BFB7E7-D743-034A-A102-64D5F9BEFC49}" type="presOf" srcId="{190EC429-D265-4712-9595-7DCD88794E61}" destId="{900D2077-2A5A-4575-98FF-0BD34D723E64}" srcOrd="1" destOrd="0" presId="urn:microsoft.com/office/officeart/2005/8/layout/radial1"/>
    <dgm:cxn modelId="{A724EAEE-DD14-1345-8CC9-B6909C15BD76}" type="presOf" srcId="{34A8BE10-41FB-4FE4-8261-CD077CFD2ABF}" destId="{F8520A81-638F-4519-9257-03C9B0FFF420}" srcOrd="0" destOrd="0" presId="urn:microsoft.com/office/officeart/2005/8/layout/radial1"/>
    <dgm:cxn modelId="{3685BF40-2464-EA42-8F38-56E88EC8F547}" type="presOf" srcId="{4B692A72-1261-45E1-B971-C8679E03B44B}" destId="{6B44CA8C-E13D-468E-91C0-AE7DC5600FD0}" srcOrd="0" destOrd="0" presId="urn:microsoft.com/office/officeart/2005/8/layout/radial1"/>
    <dgm:cxn modelId="{0F7BEA33-A43D-4209-841D-C9F899BE638B}" srcId="{7F239721-8FCB-4E2B-80AB-CBFDE3F69927}" destId="{A9E1FFAF-D61F-40E7-9531-1E668E027CBF}" srcOrd="0" destOrd="0" parTransId="{9C1CE943-B0EE-4478-A3B4-E4A6EB4921D3}" sibTransId="{4A1359F2-2BF8-4550-9B28-6534F7924912}"/>
    <dgm:cxn modelId="{3E21175A-4961-754E-90DF-34504363E159}" type="presParOf" srcId="{0B8A7C95-B362-4D1D-93DF-5BD8150BFD6E}" destId="{720F3D6F-EE95-4426-A4A2-BCCC60B8A896}" srcOrd="0" destOrd="0" presId="urn:microsoft.com/office/officeart/2005/8/layout/radial1"/>
    <dgm:cxn modelId="{B7323DA7-A4D0-C944-B8E4-7E994A97E527}" type="presParOf" srcId="{0B8A7C95-B362-4D1D-93DF-5BD8150BFD6E}" destId="{F8520A81-638F-4519-9257-03C9B0FFF420}" srcOrd="1" destOrd="0" presId="urn:microsoft.com/office/officeart/2005/8/layout/radial1"/>
    <dgm:cxn modelId="{E4DCCFE0-8787-964A-837D-62D9E6B941DB}" type="presParOf" srcId="{F8520A81-638F-4519-9257-03C9B0FFF420}" destId="{88E0AF0A-EF0F-4CD8-8A8D-1A6AFCDDED44}" srcOrd="0" destOrd="0" presId="urn:microsoft.com/office/officeart/2005/8/layout/radial1"/>
    <dgm:cxn modelId="{5A6AF05A-A3E1-454B-B7BC-A7966244762B}" type="presParOf" srcId="{0B8A7C95-B362-4D1D-93DF-5BD8150BFD6E}" destId="{5EC64AEC-D6DD-48A7-91B5-CBCD8F0BC93A}" srcOrd="2" destOrd="0" presId="urn:microsoft.com/office/officeart/2005/8/layout/radial1"/>
    <dgm:cxn modelId="{1B58081C-041B-8144-A903-378EA88B9997}" type="presParOf" srcId="{0B8A7C95-B362-4D1D-93DF-5BD8150BFD6E}" destId="{5BC70F93-A3FB-486F-92B3-849465BF16CF}" srcOrd="3" destOrd="0" presId="urn:microsoft.com/office/officeart/2005/8/layout/radial1"/>
    <dgm:cxn modelId="{81CD48BA-AD17-7D4E-8F77-5D075ADAAC22}" type="presParOf" srcId="{5BC70F93-A3FB-486F-92B3-849465BF16CF}" destId="{900D2077-2A5A-4575-98FF-0BD34D723E64}" srcOrd="0" destOrd="0" presId="urn:microsoft.com/office/officeart/2005/8/layout/radial1"/>
    <dgm:cxn modelId="{F08E4DCA-A8FE-CA40-8165-799B39A0AC00}" type="presParOf" srcId="{0B8A7C95-B362-4D1D-93DF-5BD8150BFD6E}" destId="{6B44CA8C-E13D-468E-91C0-AE7DC5600FD0}" srcOrd="4"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239721-8FCB-4E2B-80AB-CBFDE3F69927}" type="doc">
      <dgm:prSet loTypeId="urn:microsoft.com/office/officeart/2005/8/layout/radial1" loCatId="relationship" qsTypeId="urn:microsoft.com/office/officeart/2005/8/quickstyle/simple1" qsCatId="simple" csTypeId="urn:microsoft.com/office/officeart/2005/8/colors/accent1_2" csCatId="accent1" phldr="1"/>
      <dgm:spPr/>
    </dgm:pt>
    <dgm:pt modelId="{A9E1FFAF-D61F-40E7-9531-1E668E027CB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Calibri"/>
              <a:cs typeface="Calibri"/>
            </a:rPr>
            <a:t>Δύναμη</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Calibri"/>
              <a:cs typeface="Calibri"/>
            </a:rPr>
            <a:t>Δεδομένου</a:t>
          </a:r>
        </a:p>
      </dgm:t>
    </dgm:pt>
    <dgm:pt modelId="{9C1CE943-B0EE-4478-A3B4-E4A6EB4921D3}" type="parTrans" cxnId="{0F7BEA33-A43D-4209-841D-C9F899BE638B}">
      <dgm:prSet/>
      <dgm:spPr/>
      <dgm:t>
        <a:bodyPr/>
        <a:lstStyle/>
        <a:p>
          <a:endParaRPr lang="el-GR" sz="2000">
            <a:latin typeface="Calibri"/>
            <a:cs typeface="Calibri"/>
          </a:endParaRPr>
        </a:p>
      </dgm:t>
    </dgm:pt>
    <dgm:pt modelId="{4A1359F2-2BF8-4550-9B28-6534F7924912}" type="sibTrans" cxnId="{0F7BEA33-A43D-4209-841D-C9F899BE638B}">
      <dgm:prSet/>
      <dgm:spPr/>
      <dgm:t>
        <a:bodyPr/>
        <a:lstStyle/>
        <a:p>
          <a:endParaRPr lang="el-GR" sz="2000">
            <a:latin typeface="Calibri"/>
            <a:cs typeface="Calibri"/>
          </a:endParaRPr>
        </a:p>
      </dgm:t>
    </dgm:pt>
    <dgm:pt modelId="{EB75F586-E343-444D-A525-ACDB131C03E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FFFF00"/>
              </a:solidFill>
              <a:effectLst/>
              <a:latin typeface="Calibri"/>
              <a:cs typeface="Calibri"/>
            </a:rPr>
            <a:t>Χρησιμοποίηση</a:t>
          </a:r>
        </a:p>
      </dgm:t>
    </dgm:pt>
    <dgm:pt modelId="{4365758C-F93A-4ED1-A3D7-1FB632AAFE9E}" type="parTrans" cxnId="{4942280A-4CD1-4ADE-8227-13ED4FF2478C}">
      <dgm:prSet custT="1"/>
      <dgm:spPr/>
      <dgm:t>
        <a:bodyPr/>
        <a:lstStyle/>
        <a:p>
          <a:endParaRPr lang="el-GR" sz="2000">
            <a:latin typeface="Calibri"/>
            <a:cs typeface="Calibri"/>
          </a:endParaRPr>
        </a:p>
      </dgm:t>
    </dgm:pt>
    <dgm:pt modelId="{AEBC42B1-CF34-4F9C-ACBE-26984C14A469}" type="sibTrans" cxnId="{4942280A-4CD1-4ADE-8227-13ED4FF2478C}">
      <dgm:prSet/>
      <dgm:spPr/>
      <dgm:t>
        <a:bodyPr/>
        <a:lstStyle/>
        <a:p>
          <a:endParaRPr lang="el-GR" sz="2000">
            <a:latin typeface="Calibri"/>
            <a:cs typeface="Calibri"/>
          </a:endParaRPr>
        </a:p>
      </dgm:t>
    </dgm:pt>
    <dgm:pt modelId="{32DC2422-0018-4938-B825-71E88C048A9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FFFF00"/>
              </a:solidFill>
              <a:effectLst/>
              <a:latin typeface="Calibri"/>
              <a:cs typeface="Calibri"/>
            </a:rPr>
            <a:t>Μετατροπή</a:t>
          </a:r>
        </a:p>
      </dgm:t>
    </dgm:pt>
    <dgm:pt modelId="{34A8BE10-41FB-4FE4-8261-CD077CFD2ABF}" type="parTrans" cxnId="{16485F5E-8DE5-4C34-B9E6-418FD467B4E3}">
      <dgm:prSet custT="1"/>
      <dgm:spPr/>
      <dgm:t>
        <a:bodyPr/>
        <a:lstStyle/>
        <a:p>
          <a:endParaRPr lang="el-GR" sz="2000">
            <a:latin typeface="Calibri"/>
            <a:cs typeface="Calibri"/>
          </a:endParaRPr>
        </a:p>
      </dgm:t>
    </dgm:pt>
    <dgm:pt modelId="{B8EDD333-53D8-4EFA-A4B0-C86E26A65948}" type="sibTrans" cxnId="{16485F5E-8DE5-4C34-B9E6-418FD467B4E3}">
      <dgm:prSet/>
      <dgm:spPr/>
      <dgm:t>
        <a:bodyPr/>
        <a:lstStyle/>
        <a:p>
          <a:endParaRPr lang="el-GR" sz="2000">
            <a:latin typeface="Calibri"/>
            <a:cs typeface="Calibri"/>
          </a:endParaRPr>
        </a:p>
      </dgm:t>
    </dgm:pt>
    <dgm:pt modelId="{4B692A72-1261-45E1-B971-C8679E03B44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FFFF00"/>
              </a:solidFill>
              <a:effectLst/>
              <a:latin typeface="Calibri"/>
              <a:cs typeface="Calibri"/>
            </a:rPr>
            <a:t>Παραγωγή</a:t>
          </a:r>
        </a:p>
      </dgm:t>
    </dgm:pt>
    <dgm:pt modelId="{190EC429-D265-4712-9595-7DCD88794E61}" type="parTrans" cxnId="{2367C107-3A5D-4916-8850-52B2A53595D9}">
      <dgm:prSet custT="1"/>
      <dgm:spPr/>
      <dgm:t>
        <a:bodyPr/>
        <a:lstStyle/>
        <a:p>
          <a:endParaRPr lang="el-GR" sz="2000">
            <a:latin typeface="Calibri"/>
            <a:cs typeface="Calibri"/>
          </a:endParaRPr>
        </a:p>
      </dgm:t>
    </dgm:pt>
    <dgm:pt modelId="{4304226F-20B9-4B48-9478-387076D05336}" type="sibTrans" cxnId="{2367C107-3A5D-4916-8850-52B2A53595D9}">
      <dgm:prSet/>
      <dgm:spPr/>
      <dgm:t>
        <a:bodyPr/>
        <a:lstStyle/>
        <a:p>
          <a:endParaRPr lang="el-GR" sz="2000">
            <a:latin typeface="Calibri"/>
            <a:cs typeface="Calibri"/>
          </a:endParaRPr>
        </a:p>
      </dgm:t>
    </dgm:pt>
    <dgm:pt modelId="{0B8A7C95-B362-4D1D-93DF-5BD8150BFD6E}" type="pres">
      <dgm:prSet presAssocID="{7F239721-8FCB-4E2B-80AB-CBFDE3F69927}" presName="cycle" presStyleCnt="0">
        <dgm:presLayoutVars>
          <dgm:chMax val="1"/>
          <dgm:dir/>
          <dgm:animLvl val="ctr"/>
          <dgm:resizeHandles val="exact"/>
        </dgm:presLayoutVars>
      </dgm:prSet>
      <dgm:spPr/>
    </dgm:pt>
    <dgm:pt modelId="{720F3D6F-EE95-4426-A4A2-BCCC60B8A896}" type="pres">
      <dgm:prSet presAssocID="{A9E1FFAF-D61F-40E7-9531-1E668E027CBF}" presName="centerShape" presStyleLbl="node0" presStyleIdx="0" presStyleCnt="1" custScaleX="144660" custScaleY="68895"/>
      <dgm:spPr/>
      <dgm:t>
        <a:bodyPr/>
        <a:lstStyle/>
        <a:p>
          <a:endParaRPr lang="el-GR"/>
        </a:p>
      </dgm:t>
    </dgm:pt>
    <dgm:pt modelId="{BB9B0A35-C140-4725-BB8A-E872010486C6}" type="pres">
      <dgm:prSet presAssocID="{4365758C-F93A-4ED1-A3D7-1FB632AAFE9E}" presName="Name9" presStyleLbl="parChTrans1D2" presStyleIdx="0" presStyleCnt="3"/>
      <dgm:spPr/>
      <dgm:t>
        <a:bodyPr/>
        <a:lstStyle/>
        <a:p>
          <a:endParaRPr lang="el-GR"/>
        </a:p>
      </dgm:t>
    </dgm:pt>
    <dgm:pt modelId="{BBB976A9-1CF9-47FE-8572-8A86AC955C9A}" type="pres">
      <dgm:prSet presAssocID="{4365758C-F93A-4ED1-A3D7-1FB632AAFE9E}" presName="connTx" presStyleLbl="parChTrans1D2" presStyleIdx="0" presStyleCnt="3"/>
      <dgm:spPr/>
      <dgm:t>
        <a:bodyPr/>
        <a:lstStyle/>
        <a:p>
          <a:endParaRPr lang="el-GR"/>
        </a:p>
      </dgm:t>
    </dgm:pt>
    <dgm:pt modelId="{50EF5B89-C6AC-4D3D-BDA1-F2079658E923}" type="pres">
      <dgm:prSet presAssocID="{EB75F586-E343-444D-A525-ACDB131C03E2}" presName="node" presStyleLbl="node1" presStyleIdx="0" presStyleCnt="3" custScaleX="194723" custScaleY="96927">
        <dgm:presLayoutVars>
          <dgm:bulletEnabled val="1"/>
        </dgm:presLayoutVars>
      </dgm:prSet>
      <dgm:spPr/>
      <dgm:t>
        <a:bodyPr/>
        <a:lstStyle/>
        <a:p>
          <a:endParaRPr lang="el-GR"/>
        </a:p>
      </dgm:t>
    </dgm:pt>
    <dgm:pt modelId="{F8520A81-638F-4519-9257-03C9B0FFF420}" type="pres">
      <dgm:prSet presAssocID="{34A8BE10-41FB-4FE4-8261-CD077CFD2ABF}" presName="Name9" presStyleLbl="parChTrans1D2" presStyleIdx="1" presStyleCnt="3"/>
      <dgm:spPr/>
      <dgm:t>
        <a:bodyPr/>
        <a:lstStyle/>
        <a:p>
          <a:endParaRPr lang="el-GR"/>
        </a:p>
      </dgm:t>
    </dgm:pt>
    <dgm:pt modelId="{88E0AF0A-EF0F-4CD8-8A8D-1A6AFCDDED44}" type="pres">
      <dgm:prSet presAssocID="{34A8BE10-41FB-4FE4-8261-CD077CFD2ABF}" presName="connTx" presStyleLbl="parChTrans1D2" presStyleIdx="1" presStyleCnt="3"/>
      <dgm:spPr/>
      <dgm:t>
        <a:bodyPr/>
        <a:lstStyle/>
        <a:p>
          <a:endParaRPr lang="el-GR"/>
        </a:p>
      </dgm:t>
    </dgm:pt>
    <dgm:pt modelId="{5EC64AEC-D6DD-48A7-91B5-CBCD8F0BC93A}" type="pres">
      <dgm:prSet presAssocID="{32DC2422-0018-4938-B825-71E88C048A97}" presName="node" presStyleLbl="node1" presStyleIdx="1" presStyleCnt="3" custScaleX="162817">
        <dgm:presLayoutVars>
          <dgm:bulletEnabled val="1"/>
        </dgm:presLayoutVars>
      </dgm:prSet>
      <dgm:spPr/>
      <dgm:t>
        <a:bodyPr/>
        <a:lstStyle/>
        <a:p>
          <a:endParaRPr lang="el-GR"/>
        </a:p>
      </dgm:t>
    </dgm:pt>
    <dgm:pt modelId="{5BC70F93-A3FB-486F-92B3-849465BF16CF}" type="pres">
      <dgm:prSet presAssocID="{190EC429-D265-4712-9595-7DCD88794E61}" presName="Name9" presStyleLbl="parChTrans1D2" presStyleIdx="2" presStyleCnt="3"/>
      <dgm:spPr/>
      <dgm:t>
        <a:bodyPr/>
        <a:lstStyle/>
        <a:p>
          <a:endParaRPr lang="el-GR"/>
        </a:p>
      </dgm:t>
    </dgm:pt>
    <dgm:pt modelId="{900D2077-2A5A-4575-98FF-0BD34D723E64}" type="pres">
      <dgm:prSet presAssocID="{190EC429-D265-4712-9595-7DCD88794E61}" presName="connTx" presStyleLbl="parChTrans1D2" presStyleIdx="2" presStyleCnt="3"/>
      <dgm:spPr/>
      <dgm:t>
        <a:bodyPr/>
        <a:lstStyle/>
        <a:p>
          <a:endParaRPr lang="el-GR"/>
        </a:p>
      </dgm:t>
    </dgm:pt>
    <dgm:pt modelId="{6B44CA8C-E13D-468E-91C0-AE7DC5600FD0}" type="pres">
      <dgm:prSet presAssocID="{4B692A72-1261-45E1-B971-C8679E03B44B}" presName="node" presStyleLbl="node1" presStyleIdx="2" presStyleCnt="3" custScaleX="129703" custScaleY="72335">
        <dgm:presLayoutVars>
          <dgm:bulletEnabled val="1"/>
        </dgm:presLayoutVars>
      </dgm:prSet>
      <dgm:spPr/>
      <dgm:t>
        <a:bodyPr/>
        <a:lstStyle/>
        <a:p>
          <a:endParaRPr lang="el-GR"/>
        </a:p>
      </dgm:t>
    </dgm:pt>
  </dgm:ptLst>
  <dgm:cxnLst>
    <dgm:cxn modelId="{FB1517A6-2AAF-4C4A-AF26-FA0FB6ED79DC}" type="presOf" srcId="{4365758C-F93A-4ED1-A3D7-1FB632AAFE9E}" destId="{BB9B0A35-C140-4725-BB8A-E872010486C6}" srcOrd="0" destOrd="0" presId="urn:microsoft.com/office/officeart/2005/8/layout/radial1"/>
    <dgm:cxn modelId="{0F4723D2-727B-CC4B-9D51-EB6FF60141D4}" type="presOf" srcId="{EB75F586-E343-444D-A525-ACDB131C03E2}" destId="{50EF5B89-C6AC-4D3D-BDA1-F2079658E923}" srcOrd="0" destOrd="0" presId="urn:microsoft.com/office/officeart/2005/8/layout/radial1"/>
    <dgm:cxn modelId="{04429922-AF74-834A-8CC3-9DE3B275D3B7}" type="presOf" srcId="{190EC429-D265-4712-9595-7DCD88794E61}" destId="{5BC70F93-A3FB-486F-92B3-849465BF16CF}" srcOrd="0" destOrd="0" presId="urn:microsoft.com/office/officeart/2005/8/layout/radial1"/>
    <dgm:cxn modelId="{D0602443-6F51-6842-8A24-4F15B91B429E}" type="presOf" srcId="{4B692A72-1261-45E1-B971-C8679E03B44B}" destId="{6B44CA8C-E13D-468E-91C0-AE7DC5600FD0}" srcOrd="0" destOrd="0" presId="urn:microsoft.com/office/officeart/2005/8/layout/radial1"/>
    <dgm:cxn modelId="{78907C7C-AD0A-9D4A-9286-A7B20C6C6589}" type="presOf" srcId="{4365758C-F93A-4ED1-A3D7-1FB632AAFE9E}" destId="{BBB976A9-1CF9-47FE-8572-8A86AC955C9A}" srcOrd="1" destOrd="0" presId="urn:microsoft.com/office/officeart/2005/8/layout/radial1"/>
    <dgm:cxn modelId="{2367C107-3A5D-4916-8850-52B2A53595D9}" srcId="{A9E1FFAF-D61F-40E7-9531-1E668E027CBF}" destId="{4B692A72-1261-45E1-B971-C8679E03B44B}" srcOrd="2" destOrd="0" parTransId="{190EC429-D265-4712-9595-7DCD88794E61}" sibTransId="{4304226F-20B9-4B48-9478-387076D05336}"/>
    <dgm:cxn modelId="{6C6507B9-18F1-7E42-BFDA-EB44C1B2E605}" type="presOf" srcId="{34A8BE10-41FB-4FE4-8261-CD077CFD2ABF}" destId="{F8520A81-638F-4519-9257-03C9B0FFF420}" srcOrd="0" destOrd="0" presId="urn:microsoft.com/office/officeart/2005/8/layout/radial1"/>
    <dgm:cxn modelId="{16485F5E-8DE5-4C34-B9E6-418FD467B4E3}" srcId="{A9E1FFAF-D61F-40E7-9531-1E668E027CBF}" destId="{32DC2422-0018-4938-B825-71E88C048A97}" srcOrd="1" destOrd="0" parTransId="{34A8BE10-41FB-4FE4-8261-CD077CFD2ABF}" sibTransId="{B8EDD333-53D8-4EFA-A4B0-C86E26A65948}"/>
    <dgm:cxn modelId="{8D165CA6-8399-7040-961F-2AF7FEB0BA04}" type="presOf" srcId="{7F239721-8FCB-4E2B-80AB-CBFDE3F69927}" destId="{0B8A7C95-B362-4D1D-93DF-5BD8150BFD6E}" srcOrd="0" destOrd="0" presId="urn:microsoft.com/office/officeart/2005/8/layout/radial1"/>
    <dgm:cxn modelId="{86868C91-7E48-C344-9F84-ABB7677DC93B}" type="presOf" srcId="{A9E1FFAF-D61F-40E7-9531-1E668E027CBF}" destId="{720F3D6F-EE95-4426-A4A2-BCCC60B8A896}" srcOrd="0" destOrd="0" presId="urn:microsoft.com/office/officeart/2005/8/layout/radial1"/>
    <dgm:cxn modelId="{4ACAD8EA-4E80-C34D-9D4A-A8E3010D992B}" type="presOf" srcId="{34A8BE10-41FB-4FE4-8261-CD077CFD2ABF}" destId="{88E0AF0A-EF0F-4CD8-8A8D-1A6AFCDDED44}" srcOrd="1" destOrd="0" presId="urn:microsoft.com/office/officeart/2005/8/layout/radial1"/>
    <dgm:cxn modelId="{ED4A9CD7-BCA5-3146-B983-406921165C77}" type="presOf" srcId="{190EC429-D265-4712-9595-7DCD88794E61}" destId="{900D2077-2A5A-4575-98FF-0BD34D723E64}" srcOrd="1" destOrd="0" presId="urn:microsoft.com/office/officeart/2005/8/layout/radial1"/>
    <dgm:cxn modelId="{9506B414-3706-3440-BDA8-FF8D1B85721B}" type="presOf" srcId="{32DC2422-0018-4938-B825-71E88C048A97}" destId="{5EC64AEC-D6DD-48A7-91B5-CBCD8F0BC93A}" srcOrd="0" destOrd="0" presId="urn:microsoft.com/office/officeart/2005/8/layout/radial1"/>
    <dgm:cxn modelId="{4942280A-4CD1-4ADE-8227-13ED4FF2478C}" srcId="{A9E1FFAF-D61F-40E7-9531-1E668E027CBF}" destId="{EB75F586-E343-444D-A525-ACDB131C03E2}" srcOrd="0" destOrd="0" parTransId="{4365758C-F93A-4ED1-A3D7-1FB632AAFE9E}" sibTransId="{AEBC42B1-CF34-4F9C-ACBE-26984C14A469}"/>
    <dgm:cxn modelId="{0F7BEA33-A43D-4209-841D-C9F899BE638B}" srcId="{7F239721-8FCB-4E2B-80AB-CBFDE3F69927}" destId="{A9E1FFAF-D61F-40E7-9531-1E668E027CBF}" srcOrd="0" destOrd="0" parTransId="{9C1CE943-B0EE-4478-A3B4-E4A6EB4921D3}" sibTransId="{4A1359F2-2BF8-4550-9B28-6534F7924912}"/>
    <dgm:cxn modelId="{2A216C95-6D0B-C640-AA2A-0C2C5BA5A545}" type="presParOf" srcId="{0B8A7C95-B362-4D1D-93DF-5BD8150BFD6E}" destId="{720F3D6F-EE95-4426-A4A2-BCCC60B8A896}" srcOrd="0" destOrd="0" presId="urn:microsoft.com/office/officeart/2005/8/layout/radial1"/>
    <dgm:cxn modelId="{71065846-5AA5-874B-8BE2-E4BEBC82B94B}" type="presParOf" srcId="{0B8A7C95-B362-4D1D-93DF-5BD8150BFD6E}" destId="{BB9B0A35-C140-4725-BB8A-E872010486C6}" srcOrd="1" destOrd="0" presId="urn:microsoft.com/office/officeart/2005/8/layout/radial1"/>
    <dgm:cxn modelId="{795736C8-59BD-E243-A663-21A25B8861E8}" type="presParOf" srcId="{BB9B0A35-C140-4725-BB8A-E872010486C6}" destId="{BBB976A9-1CF9-47FE-8572-8A86AC955C9A}" srcOrd="0" destOrd="0" presId="urn:microsoft.com/office/officeart/2005/8/layout/radial1"/>
    <dgm:cxn modelId="{84C87739-3737-D747-A034-2E0D60FFDD67}" type="presParOf" srcId="{0B8A7C95-B362-4D1D-93DF-5BD8150BFD6E}" destId="{50EF5B89-C6AC-4D3D-BDA1-F2079658E923}" srcOrd="2" destOrd="0" presId="urn:microsoft.com/office/officeart/2005/8/layout/radial1"/>
    <dgm:cxn modelId="{4C463F13-F930-1242-82E5-2F41AFECB2E3}" type="presParOf" srcId="{0B8A7C95-B362-4D1D-93DF-5BD8150BFD6E}" destId="{F8520A81-638F-4519-9257-03C9B0FFF420}" srcOrd="3" destOrd="0" presId="urn:microsoft.com/office/officeart/2005/8/layout/radial1"/>
    <dgm:cxn modelId="{C92F55F5-D94C-4C43-B559-0A198DA7931D}" type="presParOf" srcId="{F8520A81-638F-4519-9257-03C9B0FFF420}" destId="{88E0AF0A-EF0F-4CD8-8A8D-1A6AFCDDED44}" srcOrd="0" destOrd="0" presId="urn:microsoft.com/office/officeart/2005/8/layout/radial1"/>
    <dgm:cxn modelId="{E5CD49C0-8777-4E49-8FD6-C6AA5290147B}" type="presParOf" srcId="{0B8A7C95-B362-4D1D-93DF-5BD8150BFD6E}" destId="{5EC64AEC-D6DD-48A7-91B5-CBCD8F0BC93A}" srcOrd="4" destOrd="0" presId="urn:microsoft.com/office/officeart/2005/8/layout/radial1"/>
    <dgm:cxn modelId="{D0A30261-499C-4A46-85F7-07C052DC023F}" type="presParOf" srcId="{0B8A7C95-B362-4D1D-93DF-5BD8150BFD6E}" destId="{5BC70F93-A3FB-486F-92B3-849465BF16CF}" srcOrd="5" destOrd="0" presId="urn:microsoft.com/office/officeart/2005/8/layout/radial1"/>
    <dgm:cxn modelId="{614E3706-A64D-FB49-ADA9-D26CF175F3A5}" type="presParOf" srcId="{5BC70F93-A3FB-486F-92B3-849465BF16CF}" destId="{900D2077-2A5A-4575-98FF-0BD34D723E64}" srcOrd="0" destOrd="0" presId="urn:microsoft.com/office/officeart/2005/8/layout/radial1"/>
    <dgm:cxn modelId="{B726E576-38AB-DD46-8937-B562075F1939}" type="presParOf" srcId="{0B8A7C95-B362-4D1D-93DF-5BD8150BFD6E}" destId="{6B44CA8C-E13D-468E-91C0-AE7DC5600FD0}" srcOrd="6"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FF63FC-CD4F-422D-B007-BE8EA0A7902A}" type="doc">
      <dgm:prSet loTypeId="urn:microsoft.com/office/officeart/2005/8/layout/pyramid1" loCatId="pyramid" qsTypeId="urn:microsoft.com/office/officeart/2005/8/quickstyle/simple1" qsCatId="simple" csTypeId="urn:microsoft.com/office/officeart/2005/8/colors/accent1_2" csCatId="accent1" phldr="1"/>
      <dgm:spPr/>
    </dgm:pt>
    <dgm:pt modelId="{E30DDA8F-C141-4B66-9740-A55E7BC0365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9900"/>
              </a:solidFill>
              <a:effectLst/>
              <a:latin typeface="Calibri"/>
              <a:cs typeface="Calibri"/>
            </a:rPr>
            <a:t>4. </a:t>
          </a:r>
          <a:r>
            <a:rPr kumimoji="0" lang="el-GR" sz="1400" b="1" i="0" u="none" strike="noStrike" cap="none" normalizeH="0" baseline="0" dirty="0" smtClean="0">
              <a:ln>
                <a:noFill/>
              </a:ln>
              <a:solidFill>
                <a:srgbClr val="FF9900"/>
              </a:solidFill>
              <a:effectLst/>
              <a:latin typeface="Calibri"/>
              <a:cs typeface="Calibri"/>
            </a:rPr>
            <a:t> Δόμηση και διεύρυνση οργανογράμματος</a:t>
          </a:r>
          <a:endParaRPr kumimoji="0" lang="en-US" sz="1400" b="1" i="0" u="none" strike="noStrike" cap="none" normalizeH="0" baseline="0" dirty="0" smtClean="0">
            <a:ln>
              <a:noFill/>
            </a:ln>
            <a:solidFill>
              <a:schemeClr val="tx1"/>
            </a:solidFill>
            <a:effectLst/>
            <a:latin typeface="Calibri"/>
            <a:cs typeface="Calibri"/>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a:cs typeface="Calibri"/>
            </a:rPr>
            <a:t>(</a:t>
          </a:r>
          <a:r>
            <a:rPr kumimoji="0" lang="el-GR" sz="1400" b="1" i="0" u="none" strike="noStrike" cap="none" normalizeH="0" baseline="0" dirty="0" smtClean="0">
              <a:ln>
                <a:noFill/>
              </a:ln>
              <a:solidFill>
                <a:schemeClr val="tx1"/>
              </a:solidFill>
              <a:effectLst/>
              <a:latin typeface="Calibri"/>
              <a:cs typeface="Calibri"/>
            </a:rPr>
            <a:t>Θέσπιση εξειδικευμένων και μη προσωποπαγών θέσεων, μη στελεχωμένη θέση θεωρείται «κενή» που πρέπει να στελεχωθεί</a:t>
          </a:r>
          <a:endParaRPr kumimoji="0" lang="de-DE" sz="1400" b="1" i="0" u="none" strike="noStrike" cap="none" normalizeH="0" baseline="0" dirty="0" smtClean="0">
            <a:ln>
              <a:noFill/>
            </a:ln>
            <a:solidFill>
              <a:schemeClr val="tx1"/>
            </a:solidFill>
            <a:effectLst/>
            <a:latin typeface="Calibri"/>
            <a:cs typeface="Calibri"/>
          </a:endParaRPr>
        </a:p>
      </dgm:t>
    </dgm:pt>
    <dgm:pt modelId="{B181F553-127D-4656-9703-CC7527A0635F}" type="parTrans" cxnId="{D50DEDA9-1501-4BE5-B8A8-C87F1344B461}">
      <dgm:prSet/>
      <dgm:spPr/>
      <dgm:t>
        <a:bodyPr/>
        <a:lstStyle/>
        <a:p>
          <a:endParaRPr lang="el-GR" sz="1400" b="1">
            <a:latin typeface="Calibri"/>
            <a:cs typeface="Calibri"/>
          </a:endParaRPr>
        </a:p>
      </dgm:t>
    </dgm:pt>
    <dgm:pt modelId="{1415DA05-9300-409C-800F-113FC37C7EBF}" type="sibTrans" cxnId="{D50DEDA9-1501-4BE5-B8A8-C87F1344B461}">
      <dgm:prSet/>
      <dgm:spPr/>
      <dgm:t>
        <a:bodyPr/>
        <a:lstStyle/>
        <a:p>
          <a:endParaRPr lang="el-GR" sz="1400" b="1">
            <a:latin typeface="Calibri"/>
            <a:cs typeface="Calibri"/>
          </a:endParaRPr>
        </a:p>
      </dgm:t>
    </dgm:pt>
    <dgm:pt modelId="{9D029394-008B-4FE4-8650-FAFB708538E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66FF33"/>
              </a:solidFill>
              <a:effectLst/>
              <a:latin typeface="Calibri"/>
              <a:cs typeface="Calibri"/>
            </a:rPr>
            <a:t>3. </a:t>
          </a:r>
          <a:r>
            <a:rPr kumimoji="0" lang="el-GR" sz="1400" b="1" i="0" u="none" strike="noStrike" cap="none" normalizeH="0" baseline="0" dirty="0" smtClean="0">
              <a:ln>
                <a:noFill/>
              </a:ln>
              <a:solidFill>
                <a:srgbClr val="66FF33"/>
              </a:solidFill>
              <a:effectLst/>
              <a:latin typeface="Calibri"/>
              <a:cs typeface="Calibri"/>
            </a:rPr>
            <a:t>Κατανομή ρόλων</a:t>
          </a:r>
          <a:endParaRPr kumimoji="0" lang="en-US" sz="1400" b="1" i="0" u="none" strike="noStrike" cap="none" normalizeH="0" baseline="0" dirty="0" smtClean="0">
            <a:ln>
              <a:noFill/>
            </a:ln>
            <a:solidFill>
              <a:schemeClr val="tx1"/>
            </a:solidFill>
            <a:effectLst/>
            <a:latin typeface="Calibri"/>
            <a:cs typeface="Calibri"/>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a:cs typeface="Calibri"/>
            </a:rPr>
            <a:t>(</a:t>
          </a:r>
          <a:r>
            <a:rPr kumimoji="0" lang="el-GR" sz="1400" b="1" i="0" u="none" strike="noStrike" cap="none" normalizeH="0" baseline="0" dirty="0" smtClean="0">
              <a:ln>
                <a:noFill/>
              </a:ln>
              <a:solidFill>
                <a:schemeClr val="tx1"/>
              </a:solidFill>
              <a:effectLst/>
              <a:latin typeface="Calibri"/>
              <a:cs typeface="Calibri"/>
            </a:rPr>
            <a:t>θέσπιση θέσης διευθυντή,  γραμματέα, λογιστή, ποικίλων ειδικοτήτων καθηγητών κλπ</a:t>
          </a:r>
          <a:r>
            <a:rPr kumimoji="0" lang="en-US" sz="1400" b="1" i="0" u="none" strike="noStrike" cap="none" normalizeH="0" baseline="0" dirty="0" smtClean="0">
              <a:ln>
                <a:noFill/>
              </a:ln>
              <a:solidFill>
                <a:schemeClr val="tx1"/>
              </a:solidFill>
              <a:effectLst/>
              <a:latin typeface="Calibri"/>
              <a:cs typeface="Calibri"/>
            </a:rPr>
            <a:t>)</a:t>
          </a:r>
          <a:endParaRPr kumimoji="0" lang="de-DE" sz="1400" b="1" i="0" u="none" strike="noStrike" cap="none" normalizeH="0" baseline="0" dirty="0" smtClean="0">
            <a:ln>
              <a:noFill/>
            </a:ln>
            <a:solidFill>
              <a:schemeClr val="tx1"/>
            </a:solidFill>
            <a:effectLst/>
            <a:latin typeface="Calibri"/>
            <a:cs typeface="Calibri"/>
          </a:endParaRPr>
        </a:p>
      </dgm:t>
    </dgm:pt>
    <dgm:pt modelId="{34D2518A-8350-4CA8-B6ED-57F20038C670}" type="parTrans" cxnId="{944BDA82-60DA-467A-A247-D0C19D4C6B78}">
      <dgm:prSet/>
      <dgm:spPr/>
      <dgm:t>
        <a:bodyPr/>
        <a:lstStyle/>
        <a:p>
          <a:endParaRPr lang="el-GR" sz="1400" b="1">
            <a:latin typeface="Calibri"/>
            <a:cs typeface="Calibri"/>
          </a:endParaRPr>
        </a:p>
      </dgm:t>
    </dgm:pt>
    <dgm:pt modelId="{40566CE6-2E00-4827-ADCA-56910D6638DA}" type="sibTrans" cxnId="{944BDA82-60DA-467A-A247-D0C19D4C6B78}">
      <dgm:prSet/>
      <dgm:spPr/>
      <dgm:t>
        <a:bodyPr/>
        <a:lstStyle/>
        <a:p>
          <a:endParaRPr lang="el-GR" sz="1400" b="1">
            <a:latin typeface="Calibri"/>
            <a:cs typeface="Calibri"/>
          </a:endParaRPr>
        </a:p>
      </dgm:t>
    </dgm:pt>
    <dgm:pt modelId="{A0FEEFDC-0EA5-47C5-B63E-1B2450B7E7B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Calibri"/>
              <a:cs typeface="Calibri"/>
            </a:rPr>
            <a:t>2</a:t>
          </a:r>
          <a:r>
            <a:rPr kumimoji="0" lang="el-GR" sz="1400" b="1" i="0" u="none" strike="noStrike" cap="none" normalizeH="0" baseline="0" dirty="0" smtClean="0">
              <a:ln>
                <a:noFill/>
              </a:ln>
              <a:solidFill>
                <a:srgbClr val="FF0000"/>
              </a:solidFill>
              <a:effectLst/>
              <a:latin typeface="Calibri"/>
              <a:cs typeface="Calibri"/>
            </a:rPr>
            <a:t>γ</a:t>
          </a:r>
          <a:r>
            <a:rPr kumimoji="0" lang="en-US" sz="1400" b="1" i="0" u="none" strike="noStrike" cap="none" normalizeH="0" baseline="0" dirty="0" smtClean="0">
              <a:ln>
                <a:noFill/>
              </a:ln>
              <a:solidFill>
                <a:srgbClr val="FF0000"/>
              </a:solidFill>
              <a:effectLst/>
              <a:latin typeface="Calibri"/>
              <a:cs typeface="Calibri"/>
            </a:rPr>
            <a:t>. </a:t>
          </a:r>
          <a:r>
            <a:rPr kumimoji="0" lang="el-GR" sz="1400" b="1" i="0" u="none" strike="noStrike" cap="none" normalizeH="0" baseline="0" dirty="0" smtClean="0">
              <a:ln>
                <a:noFill/>
              </a:ln>
              <a:solidFill>
                <a:srgbClr val="FF0000"/>
              </a:solidFill>
              <a:effectLst/>
              <a:latin typeface="Calibri"/>
              <a:cs typeface="Calibri"/>
            </a:rPr>
            <a:t>Θέσπιση κανόνων</a:t>
          </a:r>
          <a:r>
            <a:rPr kumimoji="0" lang="en-US" sz="1400" b="1" i="0" u="none" strike="noStrike" cap="none" normalizeH="0" baseline="0" dirty="0" smtClean="0">
              <a:ln>
                <a:noFill/>
              </a:ln>
              <a:solidFill>
                <a:schemeClr val="tx1"/>
              </a:solidFill>
              <a:effectLst/>
              <a:latin typeface="Calibri"/>
              <a:cs typeface="Calibri"/>
            </a:rPr>
            <a:t>: </a:t>
          </a:r>
          <a:r>
            <a:rPr kumimoji="0" lang="el-GR" sz="1400" b="1" i="0" u="none" strike="noStrike" cap="none" normalizeH="0" baseline="0" dirty="0" smtClean="0">
              <a:ln>
                <a:noFill/>
              </a:ln>
              <a:solidFill>
                <a:srgbClr val="FFFF00"/>
              </a:solidFill>
              <a:effectLst/>
              <a:latin typeface="Calibri"/>
              <a:cs typeface="Calibri"/>
            </a:rPr>
            <a:t>Ολοκλήρωση</a:t>
          </a:r>
          <a:endParaRPr kumimoji="0" lang="en-US" sz="1400" b="1" i="0" u="none" strike="noStrike" cap="none" normalizeH="0" baseline="0" dirty="0" smtClean="0">
            <a:ln>
              <a:noFill/>
            </a:ln>
            <a:solidFill>
              <a:srgbClr val="FFFF00"/>
            </a:solidFill>
            <a:effectLst/>
            <a:latin typeface="Calibri"/>
            <a:cs typeface="Calibri"/>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a:cs typeface="Calibri"/>
            </a:rPr>
            <a:t>(</a:t>
          </a:r>
          <a:r>
            <a:rPr kumimoji="0" lang="el-GR" sz="1400" b="1" i="0" u="none" strike="noStrike" cap="none" normalizeH="0" baseline="0" dirty="0" smtClean="0">
              <a:ln>
                <a:noFill/>
              </a:ln>
              <a:solidFill>
                <a:schemeClr val="tx1"/>
              </a:solidFill>
              <a:effectLst/>
              <a:latin typeface="Calibri"/>
              <a:cs typeface="Calibri"/>
            </a:rPr>
            <a:t>η ομάδα γίνεται μέλος της εθνικής </a:t>
          </a:r>
          <a:r>
            <a:rPr kumimoji="0" lang="el-GR" sz="1400" b="1" i="0" u="none" strike="noStrike" cap="none" normalizeH="0" baseline="0" dirty="0" smtClean="0">
              <a:ln>
                <a:noFill/>
              </a:ln>
              <a:solidFill>
                <a:schemeClr val="tx1"/>
              </a:solidFill>
              <a:effectLst/>
              <a:latin typeface="Calibri"/>
              <a:cs typeface="Calibri"/>
            </a:rPr>
            <a:t>ένωσης φροντιστηρίων</a:t>
          </a:r>
          <a:r>
            <a:rPr kumimoji="0" lang="en-US" sz="1400" b="1" i="0" u="none" strike="noStrike" cap="none" normalizeH="0" baseline="0" dirty="0" smtClean="0">
              <a:ln>
                <a:noFill/>
              </a:ln>
              <a:solidFill>
                <a:schemeClr val="tx1"/>
              </a:solidFill>
              <a:effectLst/>
              <a:latin typeface="Calibri"/>
              <a:cs typeface="Calibri"/>
            </a:rPr>
            <a:t>, </a:t>
          </a:r>
          <a:r>
            <a:rPr kumimoji="0" lang="el-GR" sz="1400" b="1" i="0" u="none" strike="noStrike" cap="none" normalizeH="0" baseline="0" dirty="0" smtClean="0">
              <a:ln>
                <a:noFill/>
              </a:ln>
              <a:solidFill>
                <a:schemeClr val="tx1"/>
              </a:solidFill>
              <a:effectLst/>
              <a:latin typeface="Calibri"/>
              <a:cs typeface="Calibri"/>
            </a:rPr>
            <a:t>συνάπτει ευρύτερες συνεργασίες</a:t>
          </a:r>
          <a:r>
            <a:rPr kumimoji="0" lang="en-US" sz="1400" b="1" i="0" u="none" strike="noStrike" cap="none" normalizeH="0" baseline="0" dirty="0" smtClean="0">
              <a:ln>
                <a:noFill/>
              </a:ln>
              <a:solidFill>
                <a:schemeClr val="tx1"/>
              </a:solidFill>
              <a:effectLst/>
              <a:latin typeface="Calibri"/>
              <a:cs typeface="Calibri"/>
            </a:rPr>
            <a:t>)</a:t>
          </a:r>
          <a:endParaRPr kumimoji="0" lang="de-DE" sz="1400" b="1" i="0" u="none" strike="noStrike" cap="none" normalizeH="0" baseline="0" dirty="0" smtClean="0">
            <a:ln>
              <a:noFill/>
            </a:ln>
            <a:solidFill>
              <a:schemeClr val="tx1"/>
            </a:solidFill>
            <a:effectLst/>
            <a:latin typeface="Calibri"/>
            <a:cs typeface="Calibri"/>
          </a:endParaRPr>
        </a:p>
      </dgm:t>
    </dgm:pt>
    <dgm:pt modelId="{9D6F41A6-347D-4A7C-82B9-0A9359B4E3E3}" type="parTrans" cxnId="{6BD1187E-DFC7-4C00-9E42-00B7F83B1B06}">
      <dgm:prSet/>
      <dgm:spPr/>
      <dgm:t>
        <a:bodyPr/>
        <a:lstStyle/>
        <a:p>
          <a:endParaRPr lang="el-GR" sz="1400" b="1">
            <a:latin typeface="Calibri"/>
            <a:cs typeface="Calibri"/>
          </a:endParaRPr>
        </a:p>
      </dgm:t>
    </dgm:pt>
    <dgm:pt modelId="{30185883-65C5-4AB3-A9EB-56BE888F6BA2}" type="sibTrans" cxnId="{6BD1187E-DFC7-4C00-9E42-00B7F83B1B06}">
      <dgm:prSet/>
      <dgm:spPr/>
      <dgm:t>
        <a:bodyPr/>
        <a:lstStyle/>
        <a:p>
          <a:endParaRPr lang="el-GR" sz="1400" b="1">
            <a:latin typeface="Calibri"/>
            <a:cs typeface="Calibri"/>
          </a:endParaRPr>
        </a:p>
      </dgm:t>
    </dgm:pt>
    <dgm:pt modelId="{16E61232-4240-4069-B34B-E58D258D4DE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Calibri"/>
              <a:cs typeface="Calibri"/>
            </a:rPr>
            <a:t>2</a:t>
          </a:r>
          <a:r>
            <a:rPr kumimoji="0" lang="el-GR" sz="1400" b="1" i="0" u="none" strike="noStrike" cap="none" normalizeH="0" baseline="0" dirty="0" smtClean="0">
              <a:ln>
                <a:noFill/>
              </a:ln>
              <a:solidFill>
                <a:srgbClr val="FF0000"/>
              </a:solidFill>
              <a:effectLst/>
              <a:latin typeface="Calibri"/>
              <a:cs typeface="Calibri"/>
            </a:rPr>
            <a:t>β</a:t>
          </a:r>
          <a:r>
            <a:rPr kumimoji="0" lang="en-US" sz="1400" b="1" i="0" u="none" strike="noStrike" cap="none" normalizeH="0" baseline="0" dirty="0" smtClean="0">
              <a:ln>
                <a:noFill/>
              </a:ln>
              <a:solidFill>
                <a:srgbClr val="FF0000"/>
              </a:solidFill>
              <a:effectLst/>
              <a:latin typeface="Calibri"/>
              <a:cs typeface="Calibri"/>
            </a:rPr>
            <a:t>. </a:t>
          </a:r>
          <a:r>
            <a:rPr kumimoji="0" lang="el-GR" sz="1400" b="1" i="0" u="none" strike="noStrike" cap="none" normalizeH="0" baseline="0" dirty="0" smtClean="0">
              <a:ln>
                <a:noFill/>
              </a:ln>
              <a:solidFill>
                <a:srgbClr val="FF0000"/>
              </a:solidFill>
              <a:effectLst/>
              <a:latin typeface="Calibri"/>
              <a:cs typeface="Calibri"/>
            </a:rPr>
            <a:t>Θέσπιση κανόνων</a:t>
          </a:r>
          <a:r>
            <a:rPr kumimoji="0" lang="en-US" sz="1400" b="1" i="0" u="none" strike="noStrike" cap="none" normalizeH="0" baseline="0" dirty="0" smtClean="0">
              <a:ln>
                <a:noFill/>
              </a:ln>
              <a:solidFill>
                <a:schemeClr val="tx1"/>
              </a:solidFill>
              <a:effectLst/>
              <a:latin typeface="Calibri"/>
              <a:cs typeface="Calibri"/>
            </a:rPr>
            <a:t>: </a:t>
          </a:r>
          <a:r>
            <a:rPr kumimoji="0" lang="el-GR" sz="1400" b="1" i="0" u="none" strike="noStrike" cap="none" normalizeH="0" baseline="0" dirty="0" smtClean="0">
              <a:ln>
                <a:noFill/>
              </a:ln>
              <a:solidFill>
                <a:srgbClr val="FFFF00"/>
              </a:solidFill>
              <a:effectLst/>
              <a:latin typeface="Calibri"/>
              <a:cs typeface="Calibri"/>
            </a:rPr>
            <a:t>Τυποποίηση</a:t>
          </a:r>
          <a:endParaRPr kumimoji="0" lang="en-US" sz="1400" b="1" i="0" u="none" strike="noStrike" cap="none" normalizeH="0" baseline="0" dirty="0" smtClean="0">
            <a:ln>
              <a:noFill/>
            </a:ln>
            <a:solidFill>
              <a:srgbClr val="FFFF00"/>
            </a:solidFill>
            <a:effectLst/>
            <a:latin typeface="Calibri"/>
            <a:cs typeface="Calibri"/>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a:cs typeface="Calibri"/>
            </a:rPr>
            <a:t>(</a:t>
          </a:r>
          <a:r>
            <a:rPr kumimoji="0" lang="el-GR" sz="1400" b="1" i="0" u="none" strike="noStrike" cap="none" normalizeH="0" baseline="0" dirty="0" smtClean="0">
              <a:ln>
                <a:noFill/>
              </a:ln>
              <a:solidFill>
                <a:schemeClr val="tx1"/>
              </a:solidFill>
              <a:effectLst/>
              <a:latin typeface="Calibri"/>
              <a:cs typeface="Calibri"/>
            </a:rPr>
            <a:t>θέσπιση γραπτού κανονισμού με στόχο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Calibri"/>
              <a:cs typeface="Calibri"/>
            </a:rPr>
            <a:t>να έλκουν περισσότερους πελάτες- η ομάδα γίνεται καν ονικό φροντιστήριο</a:t>
          </a:r>
          <a:r>
            <a:rPr kumimoji="0" lang="en-US" sz="1400" b="1" i="0" u="none" strike="noStrike" cap="none" normalizeH="0" baseline="0" dirty="0" smtClean="0">
              <a:ln>
                <a:noFill/>
              </a:ln>
              <a:solidFill>
                <a:schemeClr val="tx1"/>
              </a:solidFill>
              <a:effectLst/>
              <a:latin typeface="Calibri"/>
              <a:cs typeface="Calibri"/>
            </a:rPr>
            <a:t>)</a:t>
          </a:r>
          <a:endParaRPr kumimoji="0" lang="de-DE" sz="1400" b="1" i="0" u="none" strike="noStrike" cap="none" normalizeH="0" baseline="0" dirty="0" smtClean="0">
            <a:ln>
              <a:noFill/>
            </a:ln>
            <a:solidFill>
              <a:schemeClr val="tx1"/>
            </a:solidFill>
            <a:effectLst/>
            <a:latin typeface="Calibri"/>
            <a:cs typeface="Calibri"/>
          </a:endParaRPr>
        </a:p>
      </dgm:t>
    </dgm:pt>
    <dgm:pt modelId="{C867FBCD-5B02-453B-B430-B9C9C2B4C488}" type="parTrans" cxnId="{485358CF-D16A-4DF0-951F-9F29AEFCF51C}">
      <dgm:prSet/>
      <dgm:spPr/>
      <dgm:t>
        <a:bodyPr/>
        <a:lstStyle/>
        <a:p>
          <a:endParaRPr lang="el-GR" sz="1400" b="1">
            <a:latin typeface="Calibri"/>
            <a:cs typeface="Calibri"/>
          </a:endParaRPr>
        </a:p>
      </dgm:t>
    </dgm:pt>
    <dgm:pt modelId="{D33FAEA6-67A2-458B-A620-48BF6E2FD301}" type="sibTrans" cxnId="{485358CF-D16A-4DF0-951F-9F29AEFCF51C}">
      <dgm:prSet/>
      <dgm:spPr/>
      <dgm:t>
        <a:bodyPr/>
        <a:lstStyle/>
        <a:p>
          <a:endParaRPr lang="el-GR" sz="1400" b="1">
            <a:latin typeface="Calibri"/>
            <a:cs typeface="Calibri"/>
          </a:endParaRPr>
        </a:p>
      </dgm:t>
    </dgm:pt>
    <dgm:pt modelId="{348BC47D-B388-406B-9AD6-A1005BD24EE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Calibri"/>
              <a:cs typeface="Calibri"/>
            </a:rPr>
            <a:t>2</a:t>
          </a:r>
          <a:r>
            <a:rPr kumimoji="0" lang="el-GR" sz="1400" b="1" i="0" u="none" strike="noStrike" cap="none" normalizeH="0" baseline="0" dirty="0" smtClean="0">
              <a:ln>
                <a:noFill/>
              </a:ln>
              <a:solidFill>
                <a:srgbClr val="FF0000"/>
              </a:solidFill>
              <a:effectLst/>
              <a:latin typeface="Calibri"/>
              <a:cs typeface="Calibri"/>
            </a:rPr>
            <a:t>α</a:t>
          </a:r>
          <a:r>
            <a:rPr kumimoji="0" lang="en-US" sz="1400" b="1" i="0" u="none" strike="noStrike" cap="none" normalizeH="0" baseline="0" dirty="0" smtClean="0">
              <a:ln>
                <a:noFill/>
              </a:ln>
              <a:solidFill>
                <a:srgbClr val="FF0000"/>
              </a:solidFill>
              <a:effectLst/>
              <a:latin typeface="Calibri"/>
              <a:cs typeface="Calibri"/>
            </a:rPr>
            <a:t>. </a:t>
          </a:r>
          <a:r>
            <a:rPr kumimoji="0" lang="el-GR" sz="1400" b="1" i="0" u="none" strike="noStrike" cap="none" normalizeH="0" baseline="0" dirty="0" smtClean="0">
              <a:ln>
                <a:noFill/>
              </a:ln>
              <a:solidFill>
                <a:srgbClr val="FF0000"/>
              </a:solidFill>
              <a:effectLst/>
              <a:latin typeface="Calibri"/>
              <a:cs typeface="Calibri"/>
            </a:rPr>
            <a:t>Θέσπιση κανόνων</a:t>
          </a:r>
          <a:r>
            <a:rPr kumimoji="0" lang="en-US" sz="1400" b="1" i="0" u="none" strike="noStrike" cap="none" normalizeH="0" baseline="0" dirty="0" smtClean="0">
              <a:ln>
                <a:noFill/>
              </a:ln>
              <a:solidFill>
                <a:schemeClr val="tx1"/>
              </a:solidFill>
              <a:effectLst/>
              <a:latin typeface="Calibri"/>
              <a:cs typeface="Calibri"/>
            </a:rPr>
            <a:t>: </a:t>
          </a:r>
          <a:r>
            <a:rPr kumimoji="0" lang="el-GR" sz="1400" b="1" i="0" u="none" strike="noStrike" cap="none" normalizeH="0" baseline="0" dirty="0" smtClean="0">
              <a:ln>
                <a:noFill/>
              </a:ln>
              <a:solidFill>
                <a:srgbClr val="FFFF00"/>
              </a:solidFill>
              <a:effectLst/>
              <a:latin typeface="Calibri"/>
              <a:cs typeface="Calibri"/>
            </a:rPr>
            <a:t>Από το προσωπικό στο απρόσωπο</a:t>
          </a:r>
          <a:endParaRPr kumimoji="0" lang="en-US" sz="1400" b="1" i="0" u="none" strike="noStrike" cap="none" normalizeH="0" baseline="0" dirty="0" smtClean="0">
            <a:ln>
              <a:noFill/>
            </a:ln>
            <a:solidFill>
              <a:srgbClr val="FFFF00"/>
            </a:solidFill>
            <a:effectLst/>
            <a:latin typeface="Calibri"/>
            <a:cs typeface="Calibri"/>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Calibri"/>
              <a:cs typeface="Calibri"/>
            </a:rPr>
            <a:t>(οργάνωση μια τοπικής ομάδας φροντιστών με ένα σταθερό πρόγραμμα</a:t>
          </a:r>
          <a:r>
            <a:rPr kumimoji="0" lang="en-US" sz="1400" b="1" i="0" u="none" strike="noStrike" cap="none" normalizeH="0" baseline="0" dirty="0" smtClean="0">
              <a:ln>
                <a:noFill/>
              </a:ln>
              <a:solidFill>
                <a:schemeClr val="tx1"/>
              </a:solidFill>
              <a:effectLst/>
              <a:latin typeface="Calibri"/>
              <a:cs typeface="Calibri"/>
            </a:rPr>
            <a:t>)</a:t>
          </a:r>
          <a:endParaRPr kumimoji="0" lang="de-DE" sz="1400" b="1" i="0" u="none" strike="noStrike" cap="none" normalizeH="0" baseline="0" dirty="0" smtClean="0">
            <a:ln>
              <a:noFill/>
            </a:ln>
            <a:solidFill>
              <a:schemeClr val="tx1"/>
            </a:solidFill>
            <a:effectLst/>
            <a:latin typeface="Calibri"/>
            <a:cs typeface="Calibri"/>
          </a:endParaRPr>
        </a:p>
      </dgm:t>
    </dgm:pt>
    <dgm:pt modelId="{410BA14C-7A29-43B3-86DC-57943768AB5C}" type="parTrans" cxnId="{4ED6346E-3ED7-4A43-91D9-966F11B91C3A}">
      <dgm:prSet/>
      <dgm:spPr/>
      <dgm:t>
        <a:bodyPr/>
        <a:lstStyle/>
        <a:p>
          <a:endParaRPr lang="el-GR" sz="1400" b="1">
            <a:latin typeface="Calibri"/>
            <a:cs typeface="Calibri"/>
          </a:endParaRPr>
        </a:p>
      </dgm:t>
    </dgm:pt>
    <dgm:pt modelId="{A68E5766-1948-41C2-8C70-930A0B878EF7}" type="sibTrans" cxnId="{4ED6346E-3ED7-4A43-91D9-966F11B91C3A}">
      <dgm:prSet/>
      <dgm:spPr/>
      <dgm:t>
        <a:bodyPr/>
        <a:lstStyle/>
        <a:p>
          <a:endParaRPr lang="el-GR" sz="1400" b="1">
            <a:latin typeface="Calibri"/>
            <a:cs typeface="Calibri"/>
          </a:endParaRPr>
        </a:p>
      </dgm:t>
    </dgm:pt>
    <dgm:pt modelId="{141DC4D4-5D4A-49F2-B305-E29E3725A13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FFFF00"/>
              </a:solidFill>
              <a:effectLst/>
              <a:latin typeface="Calibri"/>
              <a:cs typeface="Calibri"/>
            </a:rPr>
            <a:t>1. </a:t>
          </a:r>
          <a:r>
            <a:rPr kumimoji="0" lang="el-GR" sz="1400" b="1" i="0" u="none" strike="noStrike" cap="none" normalizeH="0" baseline="0" dirty="0" smtClean="0">
              <a:ln>
                <a:noFill/>
              </a:ln>
              <a:solidFill>
                <a:srgbClr val="FFFF00"/>
              </a:solidFill>
              <a:effectLst/>
              <a:latin typeface="Calibri"/>
              <a:cs typeface="Calibri"/>
            </a:rPr>
            <a:t>Σποραδική δύναμη</a:t>
          </a:r>
          <a:r>
            <a:rPr kumimoji="0" lang="de-DE" sz="1400" b="1" i="0" u="none" strike="noStrike" cap="none" normalizeH="0" baseline="0" dirty="0" smtClean="0">
              <a:ln>
                <a:noFill/>
              </a:ln>
              <a:solidFill>
                <a:schemeClr val="tx1"/>
              </a:solidFill>
              <a:effectLst/>
              <a:latin typeface="Calibri"/>
              <a:cs typeface="Calibri"/>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latin typeface="Calibri"/>
              <a:cs typeface="Calibri"/>
            </a:rPr>
            <a:t>(</a:t>
          </a:r>
          <a:r>
            <a:rPr kumimoji="0" lang="el-GR" sz="1400" b="1" i="0" u="none" strike="noStrike" cap="none" normalizeH="0" baseline="0" dirty="0" smtClean="0">
              <a:ln>
                <a:noFill/>
              </a:ln>
              <a:solidFill>
                <a:schemeClr val="tx1"/>
              </a:solidFill>
              <a:effectLst/>
              <a:latin typeface="Calibri"/>
              <a:cs typeface="Calibri"/>
            </a:rPr>
            <a:t>πχ ένας φροντιστής-καθηγητής που παραδίδει ιδιαίτερα μαθήματα και βρίσκει περιστασιακά και τυχαία απήχηση</a:t>
          </a:r>
          <a:r>
            <a:rPr kumimoji="0" lang="en-US" sz="1400" b="1" i="0" u="none" strike="noStrike" cap="none" normalizeH="0" baseline="0" dirty="0" smtClean="0">
              <a:ln>
                <a:noFill/>
              </a:ln>
              <a:solidFill>
                <a:schemeClr val="tx1"/>
              </a:solidFill>
              <a:effectLst/>
              <a:latin typeface="Calibri"/>
              <a:cs typeface="Calibri"/>
            </a:rPr>
            <a:t>)</a:t>
          </a:r>
          <a:endParaRPr kumimoji="0" lang="de-DE" sz="1400" b="1" i="0" u="none" strike="noStrike" cap="none" normalizeH="0" baseline="0" dirty="0" smtClean="0">
            <a:ln>
              <a:noFill/>
            </a:ln>
            <a:solidFill>
              <a:schemeClr val="tx1"/>
            </a:solidFill>
            <a:effectLst/>
            <a:latin typeface="Calibri"/>
            <a:cs typeface="Calibri"/>
          </a:endParaRPr>
        </a:p>
      </dgm:t>
    </dgm:pt>
    <dgm:pt modelId="{7DC47941-BF7A-48EC-A531-225501772156}" type="parTrans" cxnId="{7499CAA2-426B-4FAB-8BAA-C78CD5959860}">
      <dgm:prSet/>
      <dgm:spPr/>
      <dgm:t>
        <a:bodyPr/>
        <a:lstStyle/>
        <a:p>
          <a:endParaRPr lang="el-GR" sz="1400" b="1">
            <a:latin typeface="Calibri"/>
            <a:cs typeface="Calibri"/>
          </a:endParaRPr>
        </a:p>
      </dgm:t>
    </dgm:pt>
    <dgm:pt modelId="{2C36A956-51BE-4507-BF53-FE298F346F3B}" type="sibTrans" cxnId="{7499CAA2-426B-4FAB-8BAA-C78CD5959860}">
      <dgm:prSet/>
      <dgm:spPr/>
      <dgm:t>
        <a:bodyPr/>
        <a:lstStyle/>
        <a:p>
          <a:endParaRPr lang="el-GR" sz="1400" b="1">
            <a:latin typeface="Calibri"/>
            <a:cs typeface="Calibri"/>
          </a:endParaRPr>
        </a:p>
      </dgm:t>
    </dgm:pt>
    <dgm:pt modelId="{BFB0E78A-B974-4FF8-B9DB-C56A95B0D5C7}" type="pres">
      <dgm:prSet presAssocID="{1DFF63FC-CD4F-422D-B007-BE8EA0A7902A}" presName="Name0" presStyleCnt="0">
        <dgm:presLayoutVars>
          <dgm:dir/>
          <dgm:animLvl val="lvl"/>
          <dgm:resizeHandles val="exact"/>
        </dgm:presLayoutVars>
      </dgm:prSet>
      <dgm:spPr/>
    </dgm:pt>
    <dgm:pt modelId="{58B20C5F-5E6D-45A4-844F-8F8979F562BA}" type="pres">
      <dgm:prSet presAssocID="{E30DDA8F-C141-4B66-9740-A55E7BC03652}" presName="Name8" presStyleCnt="0"/>
      <dgm:spPr/>
    </dgm:pt>
    <dgm:pt modelId="{C49A012E-CDBD-4D55-A94C-4C6171197F2B}" type="pres">
      <dgm:prSet presAssocID="{E30DDA8F-C141-4B66-9740-A55E7BC03652}" presName="level" presStyleLbl="node1" presStyleIdx="0" presStyleCnt="6" custScaleX="335005">
        <dgm:presLayoutVars>
          <dgm:chMax val="1"/>
          <dgm:bulletEnabled val="1"/>
        </dgm:presLayoutVars>
      </dgm:prSet>
      <dgm:spPr/>
      <dgm:t>
        <a:bodyPr/>
        <a:lstStyle/>
        <a:p>
          <a:endParaRPr lang="el-GR"/>
        </a:p>
      </dgm:t>
    </dgm:pt>
    <dgm:pt modelId="{292F8321-16DA-47A9-8E43-2B72F44F5F3E}" type="pres">
      <dgm:prSet presAssocID="{E30DDA8F-C141-4B66-9740-A55E7BC03652}" presName="levelTx" presStyleLbl="revTx" presStyleIdx="0" presStyleCnt="0">
        <dgm:presLayoutVars>
          <dgm:chMax val="1"/>
          <dgm:bulletEnabled val="1"/>
        </dgm:presLayoutVars>
      </dgm:prSet>
      <dgm:spPr/>
      <dgm:t>
        <a:bodyPr/>
        <a:lstStyle/>
        <a:p>
          <a:endParaRPr lang="el-GR"/>
        </a:p>
      </dgm:t>
    </dgm:pt>
    <dgm:pt modelId="{EF1532F9-3F2C-46BA-B3CF-61DD49FA2946}" type="pres">
      <dgm:prSet presAssocID="{9D029394-008B-4FE4-8650-FAFB708538EC}" presName="Name8" presStyleCnt="0"/>
      <dgm:spPr/>
    </dgm:pt>
    <dgm:pt modelId="{1F9B674C-F8FB-4C09-8802-B8156AD79C97}" type="pres">
      <dgm:prSet presAssocID="{9D029394-008B-4FE4-8650-FAFB708538EC}" presName="level" presStyleLbl="node1" presStyleIdx="1" presStyleCnt="6" custScaleX="197388">
        <dgm:presLayoutVars>
          <dgm:chMax val="1"/>
          <dgm:bulletEnabled val="1"/>
        </dgm:presLayoutVars>
      </dgm:prSet>
      <dgm:spPr/>
      <dgm:t>
        <a:bodyPr/>
        <a:lstStyle/>
        <a:p>
          <a:endParaRPr lang="el-GR"/>
        </a:p>
      </dgm:t>
    </dgm:pt>
    <dgm:pt modelId="{3DA7B4A2-2252-4830-A123-6A5373C4D8DA}" type="pres">
      <dgm:prSet presAssocID="{9D029394-008B-4FE4-8650-FAFB708538EC}" presName="levelTx" presStyleLbl="revTx" presStyleIdx="0" presStyleCnt="0">
        <dgm:presLayoutVars>
          <dgm:chMax val="1"/>
          <dgm:bulletEnabled val="1"/>
        </dgm:presLayoutVars>
      </dgm:prSet>
      <dgm:spPr/>
      <dgm:t>
        <a:bodyPr/>
        <a:lstStyle/>
        <a:p>
          <a:endParaRPr lang="el-GR"/>
        </a:p>
      </dgm:t>
    </dgm:pt>
    <dgm:pt modelId="{A3D93664-AE80-434F-8FAB-0CAFE5AC6667}" type="pres">
      <dgm:prSet presAssocID="{A0FEEFDC-0EA5-47C5-B63E-1B2450B7E7B6}" presName="Name8" presStyleCnt="0"/>
      <dgm:spPr/>
    </dgm:pt>
    <dgm:pt modelId="{5540641E-C707-4A5F-AD76-6928D2802655}" type="pres">
      <dgm:prSet presAssocID="{A0FEEFDC-0EA5-47C5-B63E-1B2450B7E7B6}" presName="level" presStyleLbl="node1" presStyleIdx="2" presStyleCnt="6" custScaleX="163171" custScaleY="69944">
        <dgm:presLayoutVars>
          <dgm:chMax val="1"/>
          <dgm:bulletEnabled val="1"/>
        </dgm:presLayoutVars>
      </dgm:prSet>
      <dgm:spPr/>
      <dgm:t>
        <a:bodyPr/>
        <a:lstStyle/>
        <a:p>
          <a:endParaRPr lang="el-GR"/>
        </a:p>
      </dgm:t>
    </dgm:pt>
    <dgm:pt modelId="{9D9BCDF4-0171-46DB-BDDA-B760AE81E727}" type="pres">
      <dgm:prSet presAssocID="{A0FEEFDC-0EA5-47C5-B63E-1B2450B7E7B6}" presName="levelTx" presStyleLbl="revTx" presStyleIdx="0" presStyleCnt="0">
        <dgm:presLayoutVars>
          <dgm:chMax val="1"/>
          <dgm:bulletEnabled val="1"/>
        </dgm:presLayoutVars>
      </dgm:prSet>
      <dgm:spPr/>
      <dgm:t>
        <a:bodyPr/>
        <a:lstStyle/>
        <a:p>
          <a:endParaRPr lang="el-GR"/>
        </a:p>
      </dgm:t>
    </dgm:pt>
    <dgm:pt modelId="{961FB65D-3F55-4EAE-BB8A-B73D45F8B26A}" type="pres">
      <dgm:prSet presAssocID="{16E61232-4240-4069-B34B-E58D258D4DE7}" presName="Name8" presStyleCnt="0"/>
      <dgm:spPr/>
    </dgm:pt>
    <dgm:pt modelId="{C98891A6-2B59-4CF1-A346-6D0A62A9602E}" type="pres">
      <dgm:prSet presAssocID="{16E61232-4240-4069-B34B-E58D258D4DE7}" presName="level" presStyleLbl="node1" presStyleIdx="3" presStyleCnt="6" custScaleX="139206" custScaleY="94261">
        <dgm:presLayoutVars>
          <dgm:chMax val="1"/>
          <dgm:bulletEnabled val="1"/>
        </dgm:presLayoutVars>
      </dgm:prSet>
      <dgm:spPr/>
      <dgm:t>
        <a:bodyPr/>
        <a:lstStyle/>
        <a:p>
          <a:endParaRPr lang="el-GR"/>
        </a:p>
      </dgm:t>
    </dgm:pt>
    <dgm:pt modelId="{76A9B2DF-ED76-412F-9892-AC9E90870BC6}" type="pres">
      <dgm:prSet presAssocID="{16E61232-4240-4069-B34B-E58D258D4DE7}" presName="levelTx" presStyleLbl="revTx" presStyleIdx="0" presStyleCnt="0">
        <dgm:presLayoutVars>
          <dgm:chMax val="1"/>
          <dgm:bulletEnabled val="1"/>
        </dgm:presLayoutVars>
      </dgm:prSet>
      <dgm:spPr/>
      <dgm:t>
        <a:bodyPr/>
        <a:lstStyle/>
        <a:p>
          <a:endParaRPr lang="el-GR"/>
        </a:p>
      </dgm:t>
    </dgm:pt>
    <dgm:pt modelId="{A556B89D-A4EA-47B3-AE85-91F6046737D3}" type="pres">
      <dgm:prSet presAssocID="{348BC47D-B388-406B-9AD6-A1005BD24EE6}" presName="Name8" presStyleCnt="0"/>
      <dgm:spPr/>
    </dgm:pt>
    <dgm:pt modelId="{C8CA7A96-1805-4DA2-9EBE-8DB24CA5E88A}" type="pres">
      <dgm:prSet presAssocID="{348BC47D-B388-406B-9AD6-A1005BD24EE6}" presName="level" presStyleLbl="node1" presStyleIdx="4" presStyleCnt="6" custScaleX="118095">
        <dgm:presLayoutVars>
          <dgm:chMax val="1"/>
          <dgm:bulletEnabled val="1"/>
        </dgm:presLayoutVars>
      </dgm:prSet>
      <dgm:spPr/>
      <dgm:t>
        <a:bodyPr/>
        <a:lstStyle/>
        <a:p>
          <a:endParaRPr lang="el-GR"/>
        </a:p>
      </dgm:t>
    </dgm:pt>
    <dgm:pt modelId="{2BB8194F-697F-47C7-93DA-65525A18BA8C}" type="pres">
      <dgm:prSet presAssocID="{348BC47D-B388-406B-9AD6-A1005BD24EE6}" presName="levelTx" presStyleLbl="revTx" presStyleIdx="0" presStyleCnt="0">
        <dgm:presLayoutVars>
          <dgm:chMax val="1"/>
          <dgm:bulletEnabled val="1"/>
        </dgm:presLayoutVars>
      </dgm:prSet>
      <dgm:spPr/>
      <dgm:t>
        <a:bodyPr/>
        <a:lstStyle/>
        <a:p>
          <a:endParaRPr lang="el-GR"/>
        </a:p>
      </dgm:t>
    </dgm:pt>
    <dgm:pt modelId="{0C4390C7-B488-4C13-8E17-7EFCD778CA7E}" type="pres">
      <dgm:prSet presAssocID="{141DC4D4-5D4A-49F2-B305-E29E3725A130}" presName="Name8" presStyleCnt="0"/>
      <dgm:spPr/>
    </dgm:pt>
    <dgm:pt modelId="{28385238-9A24-491F-B0BF-FEC4D6680D70}" type="pres">
      <dgm:prSet presAssocID="{141DC4D4-5D4A-49F2-B305-E29E3725A130}" presName="level" presStyleLbl="node1" presStyleIdx="5" presStyleCnt="6">
        <dgm:presLayoutVars>
          <dgm:chMax val="1"/>
          <dgm:bulletEnabled val="1"/>
        </dgm:presLayoutVars>
      </dgm:prSet>
      <dgm:spPr/>
      <dgm:t>
        <a:bodyPr/>
        <a:lstStyle/>
        <a:p>
          <a:endParaRPr lang="el-GR"/>
        </a:p>
      </dgm:t>
    </dgm:pt>
    <dgm:pt modelId="{0CD650B9-ECBB-480D-AA8E-7C457ED422FD}" type="pres">
      <dgm:prSet presAssocID="{141DC4D4-5D4A-49F2-B305-E29E3725A130}" presName="levelTx" presStyleLbl="revTx" presStyleIdx="0" presStyleCnt="0">
        <dgm:presLayoutVars>
          <dgm:chMax val="1"/>
          <dgm:bulletEnabled val="1"/>
        </dgm:presLayoutVars>
      </dgm:prSet>
      <dgm:spPr/>
      <dgm:t>
        <a:bodyPr/>
        <a:lstStyle/>
        <a:p>
          <a:endParaRPr lang="el-GR"/>
        </a:p>
      </dgm:t>
    </dgm:pt>
  </dgm:ptLst>
  <dgm:cxnLst>
    <dgm:cxn modelId="{A878DB8D-D0D5-7B4B-8F2C-D6D2164AF537}" type="presOf" srcId="{E30DDA8F-C141-4B66-9740-A55E7BC03652}" destId="{C49A012E-CDBD-4D55-A94C-4C6171197F2B}" srcOrd="0" destOrd="0" presId="urn:microsoft.com/office/officeart/2005/8/layout/pyramid1"/>
    <dgm:cxn modelId="{7499CAA2-426B-4FAB-8BAA-C78CD5959860}" srcId="{1DFF63FC-CD4F-422D-B007-BE8EA0A7902A}" destId="{141DC4D4-5D4A-49F2-B305-E29E3725A130}" srcOrd="5" destOrd="0" parTransId="{7DC47941-BF7A-48EC-A531-225501772156}" sibTransId="{2C36A956-51BE-4507-BF53-FE298F346F3B}"/>
    <dgm:cxn modelId="{485358CF-D16A-4DF0-951F-9F29AEFCF51C}" srcId="{1DFF63FC-CD4F-422D-B007-BE8EA0A7902A}" destId="{16E61232-4240-4069-B34B-E58D258D4DE7}" srcOrd="3" destOrd="0" parTransId="{C867FBCD-5B02-453B-B430-B9C9C2B4C488}" sibTransId="{D33FAEA6-67A2-458B-A620-48BF6E2FD301}"/>
    <dgm:cxn modelId="{0D305F44-C79B-B644-8BDD-F9AA049A141A}" type="presOf" srcId="{1DFF63FC-CD4F-422D-B007-BE8EA0A7902A}" destId="{BFB0E78A-B974-4FF8-B9DB-C56A95B0D5C7}" srcOrd="0" destOrd="0" presId="urn:microsoft.com/office/officeart/2005/8/layout/pyramid1"/>
    <dgm:cxn modelId="{3FFE573D-443C-F64D-9578-4FA42B432BA5}" type="presOf" srcId="{141DC4D4-5D4A-49F2-B305-E29E3725A130}" destId="{0CD650B9-ECBB-480D-AA8E-7C457ED422FD}" srcOrd="1" destOrd="0" presId="urn:microsoft.com/office/officeart/2005/8/layout/pyramid1"/>
    <dgm:cxn modelId="{944BDA82-60DA-467A-A247-D0C19D4C6B78}" srcId="{1DFF63FC-CD4F-422D-B007-BE8EA0A7902A}" destId="{9D029394-008B-4FE4-8650-FAFB708538EC}" srcOrd="1" destOrd="0" parTransId="{34D2518A-8350-4CA8-B6ED-57F20038C670}" sibTransId="{40566CE6-2E00-4827-ADCA-56910D6638DA}"/>
    <dgm:cxn modelId="{6BD1187E-DFC7-4C00-9E42-00B7F83B1B06}" srcId="{1DFF63FC-CD4F-422D-B007-BE8EA0A7902A}" destId="{A0FEEFDC-0EA5-47C5-B63E-1B2450B7E7B6}" srcOrd="2" destOrd="0" parTransId="{9D6F41A6-347D-4A7C-82B9-0A9359B4E3E3}" sibTransId="{30185883-65C5-4AB3-A9EB-56BE888F6BA2}"/>
    <dgm:cxn modelId="{79A5E433-8D71-6F4D-A4F9-4737B4B4C03E}" type="presOf" srcId="{16E61232-4240-4069-B34B-E58D258D4DE7}" destId="{76A9B2DF-ED76-412F-9892-AC9E90870BC6}" srcOrd="1" destOrd="0" presId="urn:microsoft.com/office/officeart/2005/8/layout/pyramid1"/>
    <dgm:cxn modelId="{0F494C00-D308-3C49-8620-C1F5E24EBA7B}" type="presOf" srcId="{A0FEEFDC-0EA5-47C5-B63E-1B2450B7E7B6}" destId="{9D9BCDF4-0171-46DB-BDDA-B760AE81E727}" srcOrd="1" destOrd="0" presId="urn:microsoft.com/office/officeart/2005/8/layout/pyramid1"/>
    <dgm:cxn modelId="{D50DEDA9-1501-4BE5-B8A8-C87F1344B461}" srcId="{1DFF63FC-CD4F-422D-B007-BE8EA0A7902A}" destId="{E30DDA8F-C141-4B66-9740-A55E7BC03652}" srcOrd="0" destOrd="0" parTransId="{B181F553-127D-4656-9703-CC7527A0635F}" sibTransId="{1415DA05-9300-409C-800F-113FC37C7EBF}"/>
    <dgm:cxn modelId="{2ABAEC2B-0985-894A-BC06-08680BDDE1D1}" type="presOf" srcId="{A0FEEFDC-0EA5-47C5-B63E-1B2450B7E7B6}" destId="{5540641E-C707-4A5F-AD76-6928D2802655}" srcOrd="0" destOrd="0" presId="urn:microsoft.com/office/officeart/2005/8/layout/pyramid1"/>
    <dgm:cxn modelId="{31F9FCB4-B885-6946-B509-A6211856AE09}" type="presOf" srcId="{9D029394-008B-4FE4-8650-FAFB708538EC}" destId="{1F9B674C-F8FB-4C09-8802-B8156AD79C97}" srcOrd="0" destOrd="0" presId="urn:microsoft.com/office/officeart/2005/8/layout/pyramid1"/>
    <dgm:cxn modelId="{4ED6346E-3ED7-4A43-91D9-966F11B91C3A}" srcId="{1DFF63FC-CD4F-422D-B007-BE8EA0A7902A}" destId="{348BC47D-B388-406B-9AD6-A1005BD24EE6}" srcOrd="4" destOrd="0" parTransId="{410BA14C-7A29-43B3-86DC-57943768AB5C}" sibTransId="{A68E5766-1948-41C2-8C70-930A0B878EF7}"/>
    <dgm:cxn modelId="{162ADE2D-F2C4-6743-B8FB-1DC35F949086}" type="presOf" srcId="{E30DDA8F-C141-4B66-9740-A55E7BC03652}" destId="{292F8321-16DA-47A9-8E43-2B72F44F5F3E}" srcOrd="1" destOrd="0" presId="urn:microsoft.com/office/officeart/2005/8/layout/pyramid1"/>
    <dgm:cxn modelId="{376F6535-B048-FA4D-9085-DD4ABE636449}" type="presOf" srcId="{348BC47D-B388-406B-9AD6-A1005BD24EE6}" destId="{C8CA7A96-1805-4DA2-9EBE-8DB24CA5E88A}" srcOrd="0" destOrd="0" presId="urn:microsoft.com/office/officeart/2005/8/layout/pyramid1"/>
    <dgm:cxn modelId="{E2DE4CF0-36FA-3144-BBC0-BF430B9C0984}" type="presOf" srcId="{348BC47D-B388-406B-9AD6-A1005BD24EE6}" destId="{2BB8194F-697F-47C7-93DA-65525A18BA8C}" srcOrd="1" destOrd="0" presId="urn:microsoft.com/office/officeart/2005/8/layout/pyramid1"/>
    <dgm:cxn modelId="{6AC36324-BFCE-7E42-B76E-77F69816F48D}" type="presOf" srcId="{141DC4D4-5D4A-49F2-B305-E29E3725A130}" destId="{28385238-9A24-491F-B0BF-FEC4D6680D70}" srcOrd="0" destOrd="0" presId="urn:microsoft.com/office/officeart/2005/8/layout/pyramid1"/>
    <dgm:cxn modelId="{9C1066B1-660A-B94B-B2AB-B8ED44A77AAA}" type="presOf" srcId="{9D029394-008B-4FE4-8650-FAFB708538EC}" destId="{3DA7B4A2-2252-4830-A123-6A5373C4D8DA}" srcOrd="1" destOrd="0" presId="urn:microsoft.com/office/officeart/2005/8/layout/pyramid1"/>
    <dgm:cxn modelId="{84F65110-B1E5-C44B-B105-A9109077DDF8}" type="presOf" srcId="{16E61232-4240-4069-B34B-E58D258D4DE7}" destId="{C98891A6-2B59-4CF1-A346-6D0A62A9602E}" srcOrd="0" destOrd="0" presId="urn:microsoft.com/office/officeart/2005/8/layout/pyramid1"/>
    <dgm:cxn modelId="{5D311607-0AD2-8E4B-B668-775D57A8F6F6}" type="presParOf" srcId="{BFB0E78A-B974-4FF8-B9DB-C56A95B0D5C7}" destId="{58B20C5F-5E6D-45A4-844F-8F8979F562BA}" srcOrd="0" destOrd="0" presId="urn:microsoft.com/office/officeart/2005/8/layout/pyramid1"/>
    <dgm:cxn modelId="{4F46791A-3076-EB44-B44A-0F43E09C8CA4}" type="presParOf" srcId="{58B20C5F-5E6D-45A4-844F-8F8979F562BA}" destId="{C49A012E-CDBD-4D55-A94C-4C6171197F2B}" srcOrd="0" destOrd="0" presId="urn:microsoft.com/office/officeart/2005/8/layout/pyramid1"/>
    <dgm:cxn modelId="{ADDF4E8E-E4C4-9B4E-BB2A-C9E5DDA35A8B}" type="presParOf" srcId="{58B20C5F-5E6D-45A4-844F-8F8979F562BA}" destId="{292F8321-16DA-47A9-8E43-2B72F44F5F3E}" srcOrd="1" destOrd="0" presId="urn:microsoft.com/office/officeart/2005/8/layout/pyramid1"/>
    <dgm:cxn modelId="{E05A3602-BF96-7A40-816B-73540A0C4D14}" type="presParOf" srcId="{BFB0E78A-B974-4FF8-B9DB-C56A95B0D5C7}" destId="{EF1532F9-3F2C-46BA-B3CF-61DD49FA2946}" srcOrd="1" destOrd="0" presId="urn:microsoft.com/office/officeart/2005/8/layout/pyramid1"/>
    <dgm:cxn modelId="{26FC64DB-13FA-B246-9E6F-929EA1ADFDDD}" type="presParOf" srcId="{EF1532F9-3F2C-46BA-B3CF-61DD49FA2946}" destId="{1F9B674C-F8FB-4C09-8802-B8156AD79C97}" srcOrd="0" destOrd="0" presId="urn:microsoft.com/office/officeart/2005/8/layout/pyramid1"/>
    <dgm:cxn modelId="{86187BAC-9AC8-5D4D-AF96-61AB739C4630}" type="presParOf" srcId="{EF1532F9-3F2C-46BA-B3CF-61DD49FA2946}" destId="{3DA7B4A2-2252-4830-A123-6A5373C4D8DA}" srcOrd="1" destOrd="0" presId="urn:microsoft.com/office/officeart/2005/8/layout/pyramid1"/>
    <dgm:cxn modelId="{46A1023C-F839-BA40-9702-F6F6556663A7}" type="presParOf" srcId="{BFB0E78A-B974-4FF8-B9DB-C56A95B0D5C7}" destId="{A3D93664-AE80-434F-8FAB-0CAFE5AC6667}" srcOrd="2" destOrd="0" presId="urn:microsoft.com/office/officeart/2005/8/layout/pyramid1"/>
    <dgm:cxn modelId="{AB6F11CC-68B5-854C-8077-8EA639409702}" type="presParOf" srcId="{A3D93664-AE80-434F-8FAB-0CAFE5AC6667}" destId="{5540641E-C707-4A5F-AD76-6928D2802655}" srcOrd="0" destOrd="0" presId="urn:microsoft.com/office/officeart/2005/8/layout/pyramid1"/>
    <dgm:cxn modelId="{65BFBED4-BEB2-0E4A-8C47-78193C426738}" type="presParOf" srcId="{A3D93664-AE80-434F-8FAB-0CAFE5AC6667}" destId="{9D9BCDF4-0171-46DB-BDDA-B760AE81E727}" srcOrd="1" destOrd="0" presId="urn:microsoft.com/office/officeart/2005/8/layout/pyramid1"/>
    <dgm:cxn modelId="{7615EFA4-D6FD-EC4A-911B-AB41A4194F3F}" type="presParOf" srcId="{BFB0E78A-B974-4FF8-B9DB-C56A95B0D5C7}" destId="{961FB65D-3F55-4EAE-BB8A-B73D45F8B26A}" srcOrd="3" destOrd="0" presId="urn:microsoft.com/office/officeart/2005/8/layout/pyramid1"/>
    <dgm:cxn modelId="{EED70F15-8CB0-7041-9A2E-6DF417F384FC}" type="presParOf" srcId="{961FB65D-3F55-4EAE-BB8A-B73D45F8B26A}" destId="{C98891A6-2B59-4CF1-A346-6D0A62A9602E}" srcOrd="0" destOrd="0" presId="urn:microsoft.com/office/officeart/2005/8/layout/pyramid1"/>
    <dgm:cxn modelId="{C8BA8BEF-3D28-244C-A10D-D4CC34FC906E}" type="presParOf" srcId="{961FB65D-3F55-4EAE-BB8A-B73D45F8B26A}" destId="{76A9B2DF-ED76-412F-9892-AC9E90870BC6}" srcOrd="1" destOrd="0" presId="urn:microsoft.com/office/officeart/2005/8/layout/pyramid1"/>
    <dgm:cxn modelId="{452571BC-62A1-DB47-BCBD-FB6303B7965A}" type="presParOf" srcId="{BFB0E78A-B974-4FF8-B9DB-C56A95B0D5C7}" destId="{A556B89D-A4EA-47B3-AE85-91F6046737D3}" srcOrd="4" destOrd="0" presId="urn:microsoft.com/office/officeart/2005/8/layout/pyramid1"/>
    <dgm:cxn modelId="{84A4748A-13EB-1848-A22D-DBE6DD362331}" type="presParOf" srcId="{A556B89D-A4EA-47B3-AE85-91F6046737D3}" destId="{C8CA7A96-1805-4DA2-9EBE-8DB24CA5E88A}" srcOrd="0" destOrd="0" presId="urn:microsoft.com/office/officeart/2005/8/layout/pyramid1"/>
    <dgm:cxn modelId="{82FE0E10-811F-1C4B-9AC5-8E83390D2D82}" type="presParOf" srcId="{A556B89D-A4EA-47B3-AE85-91F6046737D3}" destId="{2BB8194F-697F-47C7-93DA-65525A18BA8C}" srcOrd="1" destOrd="0" presId="urn:microsoft.com/office/officeart/2005/8/layout/pyramid1"/>
    <dgm:cxn modelId="{97071DE8-5CDE-D544-A419-6CECB0C20139}" type="presParOf" srcId="{BFB0E78A-B974-4FF8-B9DB-C56A95B0D5C7}" destId="{0C4390C7-B488-4C13-8E17-7EFCD778CA7E}" srcOrd="5" destOrd="0" presId="urn:microsoft.com/office/officeart/2005/8/layout/pyramid1"/>
    <dgm:cxn modelId="{5AB78F2D-C3EB-7C4C-8713-3CC37B547958}" type="presParOf" srcId="{0C4390C7-B488-4C13-8E17-7EFCD778CA7E}" destId="{28385238-9A24-491F-B0BF-FEC4D6680D70}" srcOrd="0" destOrd="0" presId="urn:microsoft.com/office/officeart/2005/8/layout/pyramid1"/>
    <dgm:cxn modelId="{C1E4BD5F-C1CD-D946-AA91-18578C3834B0}" type="presParOf" srcId="{0C4390C7-B488-4C13-8E17-7EFCD778CA7E}" destId="{0CD650B9-ECBB-480D-AA8E-7C457ED422F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F3D6F-EE95-4426-A4A2-BCCC60B8A896}">
      <dsp:nvSpPr>
        <dsp:cNvPr id="0" name=""/>
        <dsp:cNvSpPr/>
      </dsp:nvSpPr>
      <dsp:spPr>
        <a:xfrm>
          <a:off x="3232523" y="1444922"/>
          <a:ext cx="1849616" cy="15074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kern="1200" cap="none" normalizeH="0" baseline="0" dirty="0" smtClean="0">
              <a:ln>
                <a:noFill/>
              </a:ln>
              <a:solidFill>
                <a:schemeClr val="tx1"/>
              </a:solidFill>
              <a:effectLst/>
              <a:latin typeface="Calibri"/>
              <a:cs typeface="Calibri"/>
            </a:rPr>
            <a:t>Δύναμη</a:t>
          </a:r>
        </a:p>
      </dsp:txBody>
      <dsp:txXfrm>
        <a:off x="3503393" y="1665677"/>
        <a:ext cx="1307876" cy="1065899"/>
      </dsp:txXfrm>
    </dsp:sp>
    <dsp:sp modelId="{BB9B0A35-C140-4725-BB8A-E872010486C6}">
      <dsp:nvSpPr>
        <dsp:cNvPr id="0" name=""/>
        <dsp:cNvSpPr/>
      </dsp:nvSpPr>
      <dsp:spPr>
        <a:xfrm rot="16278423">
          <a:off x="4077626" y="1332443"/>
          <a:ext cx="198323" cy="26946"/>
        </a:xfrm>
        <a:custGeom>
          <a:avLst/>
          <a:gdLst/>
          <a:ahLst/>
          <a:cxnLst/>
          <a:rect l="0" t="0" r="0" b="0"/>
          <a:pathLst>
            <a:path>
              <a:moveTo>
                <a:pt x="0" y="13473"/>
              </a:moveTo>
              <a:lnTo>
                <a:pt x="198323" y="134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l-GR" sz="2000" kern="1200">
            <a:latin typeface="Calibri"/>
            <a:cs typeface="Calibri"/>
          </a:endParaRPr>
        </a:p>
      </dsp:txBody>
      <dsp:txXfrm>
        <a:off x="4171829" y="1340958"/>
        <a:ext cx="9916" cy="9916"/>
      </dsp:txXfrm>
    </dsp:sp>
    <dsp:sp modelId="{50EF5B89-C6AC-4D3D-BDA1-F2079658E923}">
      <dsp:nvSpPr>
        <dsp:cNvPr id="0" name=""/>
        <dsp:cNvSpPr/>
      </dsp:nvSpPr>
      <dsp:spPr>
        <a:xfrm>
          <a:off x="3578623" y="18057"/>
          <a:ext cx="1228883" cy="12288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kern="1200" cap="none" normalizeH="0" baseline="0" dirty="0" smtClean="0">
              <a:ln>
                <a:noFill/>
              </a:ln>
              <a:solidFill>
                <a:srgbClr val="FFFF00"/>
              </a:solidFill>
              <a:effectLst/>
              <a:latin typeface="Calibri"/>
              <a:cs typeface="Calibri"/>
            </a:rPr>
            <a:t>Δράσης</a:t>
          </a:r>
        </a:p>
      </dsp:txBody>
      <dsp:txXfrm>
        <a:off x="3758589" y="198023"/>
        <a:ext cx="868951" cy="868951"/>
      </dsp:txXfrm>
    </dsp:sp>
    <dsp:sp modelId="{F8520A81-638F-4519-9257-03C9B0FFF420}">
      <dsp:nvSpPr>
        <dsp:cNvPr id="0" name=""/>
        <dsp:cNvSpPr/>
      </dsp:nvSpPr>
      <dsp:spPr>
        <a:xfrm rot="10870202">
          <a:off x="5080751" y="2204024"/>
          <a:ext cx="1098" cy="26946"/>
        </a:xfrm>
        <a:custGeom>
          <a:avLst/>
          <a:gdLst/>
          <a:ahLst/>
          <a:cxnLst/>
          <a:rect l="0" t="0" r="0" b="0"/>
          <a:pathLst>
            <a:path>
              <a:moveTo>
                <a:pt x="0" y="13473"/>
              </a:moveTo>
              <a:lnTo>
                <a:pt x="1098" y="134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l-GR" sz="2000" kern="1200">
            <a:latin typeface="Calibri"/>
            <a:cs typeface="Calibri"/>
          </a:endParaRPr>
        </a:p>
      </dsp:txBody>
      <dsp:txXfrm rot="10800000">
        <a:off x="5081273" y="2217470"/>
        <a:ext cx="54" cy="54"/>
      </dsp:txXfrm>
    </dsp:sp>
    <dsp:sp modelId="{5EC64AEC-D6DD-48A7-91B5-CBCD8F0BC93A}">
      <dsp:nvSpPr>
        <dsp:cNvPr id="0" name=""/>
        <dsp:cNvSpPr/>
      </dsp:nvSpPr>
      <dsp:spPr>
        <a:xfrm>
          <a:off x="5080552" y="1617583"/>
          <a:ext cx="1424078" cy="12288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kern="1200" cap="none" normalizeH="0" baseline="0" dirty="0" smtClean="0">
              <a:ln>
                <a:noFill/>
              </a:ln>
              <a:solidFill>
                <a:srgbClr val="FF0000"/>
              </a:solidFill>
              <a:effectLst/>
              <a:latin typeface="Calibri"/>
              <a:cs typeface="Calibri"/>
            </a:rPr>
            <a:t>Εξωτερικού ελέγχου</a:t>
          </a:r>
        </a:p>
      </dsp:txBody>
      <dsp:txXfrm>
        <a:off x="5289103" y="1797549"/>
        <a:ext cx="1006976" cy="868951"/>
      </dsp:txXfrm>
    </dsp:sp>
    <dsp:sp modelId="{5BC70F93-A3FB-486F-92B3-849465BF16CF}">
      <dsp:nvSpPr>
        <dsp:cNvPr id="0" name=""/>
        <dsp:cNvSpPr/>
      </dsp:nvSpPr>
      <dsp:spPr>
        <a:xfrm rot="5324784">
          <a:off x="4044216" y="3071211"/>
          <a:ext cx="265009" cy="26946"/>
        </a:xfrm>
        <a:custGeom>
          <a:avLst/>
          <a:gdLst/>
          <a:ahLst/>
          <a:cxnLst/>
          <a:rect l="0" t="0" r="0" b="0"/>
          <a:pathLst>
            <a:path>
              <a:moveTo>
                <a:pt x="0" y="13473"/>
              </a:moveTo>
              <a:lnTo>
                <a:pt x="265009" y="134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l-GR" sz="2000" kern="1200">
            <a:latin typeface="Calibri"/>
            <a:cs typeface="Calibri"/>
          </a:endParaRPr>
        </a:p>
      </dsp:txBody>
      <dsp:txXfrm>
        <a:off x="4170096" y="3078059"/>
        <a:ext cx="13250" cy="13250"/>
      </dsp:txXfrm>
    </dsp:sp>
    <dsp:sp modelId="{6B44CA8C-E13D-468E-91C0-AE7DC5600FD0}">
      <dsp:nvSpPr>
        <dsp:cNvPr id="0" name=""/>
        <dsp:cNvSpPr/>
      </dsp:nvSpPr>
      <dsp:spPr>
        <a:xfrm>
          <a:off x="3122235" y="3217109"/>
          <a:ext cx="2141660" cy="12288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kern="1200" cap="none" normalizeH="0" baseline="0" dirty="0" err="1" smtClean="0">
              <a:ln>
                <a:noFill/>
              </a:ln>
              <a:solidFill>
                <a:srgbClr val="FFFF00"/>
              </a:solidFill>
              <a:effectLst/>
              <a:latin typeface="Calibri"/>
              <a:cs typeface="Calibri"/>
            </a:rPr>
            <a:t>Εσωτερικευμένου</a:t>
          </a:r>
          <a:r>
            <a:rPr kumimoji="0" lang="el-GR" sz="2000" b="1" i="0" u="none" strike="noStrike" kern="1200" cap="none" normalizeH="0" baseline="0" dirty="0" smtClean="0">
              <a:ln>
                <a:noFill/>
              </a:ln>
              <a:solidFill>
                <a:srgbClr val="FFFF00"/>
              </a:solidFill>
              <a:effectLst/>
              <a:latin typeface="Calibri"/>
              <a:cs typeface="Calibri"/>
            </a:rPr>
            <a:t> ελέγχου</a:t>
          </a:r>
        </a:p>
      </dsp:txBody>
      <dsp:txXfrm>
        <a:off x="3435874" y="3397075"/>
        <a:ext cx="1514382" cy="868951"/>
      </dsp:txXfrm>
    </dsp:sp>
    <dsp:sp modelId="{EB76E267-B76E-46A3-A124-F99220BDA96A}">
      <dsp:nvSpPr>
        <dsp:cNvPr id="0" name=""/>
        <dsp:cNvSpPr/>
      </dsp:nvSpPr>
      <dsp:spPr>
        <a:xfrm rot="10701002">
          <a:off x="3061129" y="2214252"/>
          <a:ext cx="172006" cy="26946"/>
        </a:xfrm>
        <a:custGeom>
          <a:avLst/>
          <a:gdLst/>
          <a:ahLst/>
          <a:cxnLst/>
          <a:rect l="0" t="0" r="0" b="0"/>
          <a:pathLst>
            <a:path>
              <a:moveTo>
                <a:pt x="0" y="13473"/>
              </a:moveTo>
              <a:lnTo>
                <a:pt x="172006" y="134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l-GR" sz="2000" kern="1200">
            <a:latin typeface="Calibri"/>
            <a:cs typeface="Calibri"/>
          </a:endParaRPr>
        </a:p>
      </dsp:txBody>
      <dsp:txXfrm rot="10800000">
        <a:off x="3142833" y="2223425"/>
        <a:ext cx="8600" cy="8600"/>
      </dsp:txXfrm>
    </dsp:sp>
    <dsp:sp modelId="{977EB5E7-E5C5-4AED-B851-D9D0C9EF678E}">
      <dsp:nvSpPr>
        <dsp:cNvPr id="0" name=""/>
        <dsp:cNvSpPr/>
      </dsp:nvSpPr>
      <dsp:spPr>
        <a:xfrm>
          <a:off x="1283396" y="1584175"/>
          <a:ext cx="1778415" cy="1343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kern="1200" cap="none" normalizeH="0" baseline="0" dirty="0" smtClean="0">
              <a:ln>
                <a:noFill/>
              </a:ln>
              <a:solidFill>
                <a:srgbClr val="FF0066"/>
              </a:solidFill>
              <a:effectLst/>
              <a:latin typeface="Calibri"/>
              <a:cs typeface="Calibri"/>
            </a:rPr>
            <a:t>Δεδομένου</a:t>
          </a:r>
        </a:p>
      </dsp:txBody>
      <dsp:txXfrm>
        <a:off x="1543839" y="1780888"/>
        <a:ext cx="1257529" cy="949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F3D6F-EE95-4426-A4A2-BCCC60B8A896}">
      <dsp:nvSpPr>
        <dsp:cNvPr id="0" name=""/>
        <dsp:cNvSpPr/>
      </dsp:nvSpPr>
      <dsp:spPr>
        <a:xfrm>
          <a:off x="3240361" y="2040565"/>
          <a:ext cx="1674823" cy="15530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kern="1200" cap="none" normalizeH="0" baseline="0" dirty="0" smtClean="0">
              <a:ln>
                <a:noFill/>
              </a:ln>
              <a:solidFill>
                <a:schemeClr val="tx1"/>
              </a:solidFill>
              <a:effectLst/>
              <a:latin typeface="Calibri"/>
              <a:cs typeface="Calibri"/>
            </a:rPr>
            <a:t>Δράσης</a:t>
          </a:r>
        </a:p>
      </dsp:txBody>
      <dsp:txXfrm>
        <a:off x="3485633" y="2267997"/>
        <a:ext cx="1184279" cy="1098142"/>
      </dsp:txXfrm>
    </dsp:sp>
    <dsp:sp modelId="{BB9B0A35-C140-4725-BB8A-E872010486C6}">
      <dsp:nvSpPr>
        <dsp:cNvPr id="0" name=""/>
        <dsp:cNvSpPr/>
      </dsp:nvSpPr>
      <dsp:spPr>
        <a:xfrm rot="16200000">
          <a:off x="3843037" y="1788802"/>
          <a:ext cx="469472" cy="34053"/>
        </a:xfrm>
        <a:custGeom>
          <a:avLst/>
          <a:gdLst/>
          <a:ahLst/>
          <a:cxnLst/>
          <a:rect l="0" t="0" r="0" b="0"/>
          <a:pathLst>
            <a:path>
              <a:moveTo>
                <a:pt x="0" y="17026"/>
              </a:moveTo>
              <a:lnTo>
                <a:pt x="469472" y="170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l-GR" sz="2000" kern="1200">
            <a:latin typeface="Calibri"/>
            <a:cs typeface="Calibri"/>
          </a:endParaRPr>
        </a:p>
      </dsp:txBody>
      <dsp:txXfrm>
        <a:off x="4066036" y="1794092"/>
        <a:ext cx="23473" cy="23473"/>
      </dsp:txXfrm>
    </dsp:sp>
    <dsp:sp modelId="{50EF5B89-C6AC-4D3D-BDA1-F2079658E923}">
      <dsp:nvSpPr>
        <dsp:cNvPr id="0" name=""/>
        <dsp:cNvSpPr/>
      </dsp:nvSpPr>
      <dsp:spPr>
        <a:xfrm>
          <a:off x="2970969" y="18087"/>
          <a:ext cx="2213608" cy="15530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kern="1200" cap="none" normalizeH="0" baseline="0" dirty="0" smtClean="0">
              <a:ln>
                <a:noFill/>
              </a:ln>
              <a:solidFill>
                <a:srgbClr val="FFFF00"/>
              </a:solidFill>
              <a:effectLst/>
              <a:latin typeface="Calibri"/>
              <a:cs typeface="Calibri"/>
            </a:rPr>
            <a:t>Τραυματισμός</a:t>
          </a:r>
        </a:p>
      </dsp:txBody>
      <dsp:txXfrm>
        <a:off x="3295144" y="245519"/>
        <a:ext cx="1565258" cy="1098142"/>
      </dsp:txXfrm>
    </dsp:sp>
    <dsp:sp modelId="{F8520A81-638F-4519-9257-03C9B0FFF420}">
      <dsp:nvSpPr>
        <dsp:cNvPr id="0" name=""/>
        <dsp:cNvSpPr/>
      </dsp:nvSpPr>
      <dsp:spPr>
        <a:xfrm rot="1800000">
          <a:off x="4771284" y="3275282"/>
          <a:ext cx="259261" cy="34053"/>
        </a:xfrm>
        <a:custGeom>
          <a:avLst/>
          <a:gdLst/>
          <a:ahLst/>
          <a:cxnLst/>
          <a:rect l="0" t="0" r="0" b="0"/>
          <a:pathLst>
            <a:path>
              <a:moveTo>
                <a:pt x="0" y="17026"/>
              </a:moveTo>
              <a:lnTo>
                <a:pt x="259261" y="170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l-GR" sz="2000" kern="1200">
            <a:latin typeface="Calibri"/>
            <a:cs typeface="Calibri"/>
          </a:endParaRPr>
        </a:p>
      </dsp:txBody>
      <dsp:txXfrm>
        <a:off x="4894433" y="3285827"/>
        <a:ext cx="12963" cy="12963"/>
      </dsp:txXfrm>
    </dsp:sp>
    <dsp:sp modelId="{5EC64AEC-D6DD-48A7-91B5-CBCD8F0BC93A}">
      <dsp:nvSpPr>
        <dsp:cNvPr id="0" name=""/>
        <dsp:cNvSpPr/>
      </dsp:nvSpPr>
      <dsp:spPr>
        <a:xfrm>
          <a:off x="4802544" y="3051804"/>
          <a:ext cx="2053493" cy="15530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kern="1200" cap="none" normalizeH="0" baseline="0" smtClean="0">
              <a:ln>
                <a:noFill/>
              </a:ln>
              <a:solidFill>
                <a:srgbClr val="FFFF00"/>
              </a:solidFill>
              <a:effectLst/>
              <a:latin typeface="Calibri"/>
              <a:cs typeface="Calibri"/>
            </a:rPr>
            <a:t>Στέρηση </a:t>
          </a:r>
          <a:r>
            <a:rPr kumimoji="0" lang="el-GR" sz="2000" b="1" i="0" u="none" strike="noStrike" kern="1200" cap="none" normalizeH="0" baseline="0" dirty="0" smtClean="0">
              <a:ln>
                <a:noFill/>
              </a:ln>
              <a:solidFill>
                <a:srgbClr val="FFFF00"/>
              </a:solidFill>
              <a:effectLst/>
              <a:latin typeface="Calibri"/>
              <a:cs typeface="Calibri"/>
            </a:rPr>
            <a:t>πόρων</a:t>
          </a:r>
        </a:p>
      </dsp:txBody>
      <dsp:txXfrm>
        <a:off x="5103271" y="3279236"/>
        <a:ext cx="1452039" cy="1098142"/>
      </dsp:txXfrm>
    </dsp:sp>
    <dsp:sp modelId="{5BC70F93-A3FB-486F-92B3-849465BF16CF}">
      <dsp:nvSpPr>
        <dsp:cNvPr id="0" name=""/>
        <dsp:cNvSpPr/>
      </dsp:nvSpPr>
      <dsp:spPr>
        <a:xfrm rot="9000000">
          <a:off x="2987069" y="3312241"/>
          <a:ext cx="407096" cy="34053"/>
        </a:xfrm>
        <a:custGeom>
          <a:avLst/>
          <a:gdLst/>
          <a:ahLst/>
          <a:cxnLst/>
          <a:rect l="0" t="0" r="0" b="0"/>
          <a:pathLst>
            <a:path>
              <a:moveTo>
                <a:pt x="0" y="17026"/>
              </a:moveTo>
              <a:lnTo>
                <a:pt x="407096" y="170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l-GR" sz="2000" kern="1200">
            <a:latin typeface="Calibri"/>
            <a:cs typeface="Calibri"/>
          </a:endParaRPr>
        </a:p>
      </dsp:txBody>
      <dsp:txXfrm rot="10800000">
        <a:off x="3180440" y="3319090"/>
        <a:ext cx="20354" cy="20354"/>
      </dsp:txXfrm>
    </dsp:sp>
    <dsp:sp modelId="{6B44CA8C-E13D-468E-91C0-AE7DC5600FD0}">
      <dsp:nvSpPr>
        <dsp:cNvPr id="0" name=""/>
        <dsp:cNvSpPr/>
      </dsp:nvSpPr>
      <dsp:spPr>
        <a:xfrm>
          <a:off x="1352925" y="3266624"/>
          <a:ext cx="1946661" cy="11233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kern="1200" cap="none" normalizeH="0" baseline="0" dirty="0" smtClean="0">
              <a:ln>
                <a:noFill/>
              </a:ln>
              <a:solidFill>
                <a:srgbClr val="FFFF00"/>
              </a:solidFill>
              <a:effectLst/>
              <a:latin typeface="Calibri"/>
              <a:cs typeface="Calibri"/>
            </a:rPr>
            <a:t>Απομόνωση</a:t>
          </a:r>
        </a:p>
      </dsp:txBody>
      <dsp:txXfrm>
        <a:off x="1638007" y="3431137"/>
        <a:ext cx="1376497" cy="7943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F3D6F-EE95-4426-A4A2-BCCC60B8A896}">
      <dsp:nvSpPr>
        <dsp:cNvPr id="0" name=""/>
        <dsp:cNvSpPr/>
      </dsp:nvSpPr>
      <dsp:spPr>
        <a:xfrm>
          <a:off x="1928071" y="2198797"/>
          <a:ext cx="1652795" cy="11139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kern="1200" cap="none" normalizeH="0" baseline="0" dirty="0" smtClean="0">
              <a:ln>
                <a:noFill/>
              </a:ln>
              <a:solidFill>
                <a:schemeClr val="tx1"/>
              </a:solidFill>
              <a:effectLst/>
              <a:latin typeface="+mn-lt"/>
            </a:rPr>
            <a:t>Δύναμη</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kern="1200" cap="none" normalizeH="0" baseline="0" dirty="0" smtClean="0">
              <a:ln>
                <a:noFill/>
              </a:ln>
              <a:solidFill>
                <a:schemeClr val="tx1"/>
              </a:solidFill>
              <a:effectLst/>
              <a:latin typeface="+mn-lt"/>
            </a:rPr>
            <a:t>Εξωτερικού ελέγχου </a:t>
          </a:r>
        </a:p>
      </dsp:txBody>
      <dsp:txXfrm>
        <a:off x="2170117" y="2361929"/>
        <a:ext cx="1168703" cy="787670"/>
      </dsp:txXfrm>
    </dsp:sp>
    <dsp:sp modelId="{BB9B0A35-C140-4725-BB8A-E872010486C6}">
      <dsp:nvSpPr>
        <dsp:cNvPr id="0" name=""/>
        <dsp:cNvSpPr/>
      </dsp:nvSpPr>
      <dsp:spPr>
        <a:xfrm rot="16200000">
          <a:off x="2421758" y="1841495"/>
          <a:ext cx="665420" cy="49183"/>
        </a:xfrm>
        <a:custGeom>
          <a:avLst/>
          <a:gdLst/>
          <a:ahLst/>
          <a:cxnLst/>
          <a:rect l="0" t="0" r="0" b="0"/>
          <a:pathLst>
            <a:path>
              <a:moveTo>
                <a:pt x="0" y="24591"/>
              </a:moveTo>
              <a:lnTo>
                <a:pt x="665420" y="24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l-GR" sz="1800" b="1" kern="1200">
            <a:latin typeface="+mn-lt"/>
          </a:endParaRPr>
        </a:p>
      </dsp:txBody>
      <dsp:txXfrm>
        <a:off x="2737833" y="1849451"/>
        <a:ext cx="33271" cy="33271"/>
      </dsp:txXfrm>
    </dsp:sp>
    <dsp:sp modelId="{50EF5B89-C6AC-4D3D-BDA1-F2079658E923}">
      <dsp:nvSpPr>
        <dsp:cNvPr id="0" name=""/>
        <dsp:cNvSpPr/>
      </dsp:nvSpPr>
      <dsp:spPr>
        <a:xfrm>
          <a:off x="1404480" y="8672"/>
          <a:ext cx="2699977" cy="15247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kern="1200" cap="none" normalizeH="0" baseline="0" dirty="0" smtClean="0">
              <a:ln>
                <a:noFill/>
              </a:ln>
              <a:solidFill>
                <a:srgbClr val="FF0000"/>
              </a:solidFill>
              <a:effectLst/>
              <a:latin typeface="+mn-lt"/>
            </a:rPr>
            <a:t>Επαπειλούμενος αλλά μη εφαρμοζόμενος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kern="1200" cap="none" normalizeH="0" baseline="0" dirty="0" smtClean="0">
              <a:ln>
                <a:noFill/>
              </a:ln>
              <a:solidFill>
                <a:srgbClr val="000000"/>
              </a:solidFill>
              <a:effectLst/>
              <a:latin typeface="+mn-lt"/>
            </a:rPr>
            <a:t>Τραυματισμός</a:t>
          </a:r>
        </a:p>
      </dsp:txBody>
      <dsp:txXfrm>
        <a:off x="1799882" y="231960"/>
        <a:ext cx="1909173" cy="1078128"/>
      </dsp:txXfrm>
    </dsp:sp>
    <dsp:sp modelId="{F8520A81-638F-4519-9257-03C9B0FFF420}">
      <dsp:nvSpPr>
        <dsp:cNvPr id="0" name=""/>
        <dsp:cNvSpPr/>
      </dsp:nvSpPr>
      <dsp:spPr>
        <a:xfrm rot="1800000">
          <a:off x="3365394" y="3155763"/>
          <a:ext cx="248973" cy="49183"/>
        </a:xfrm>
        <a:custGeom>
          <a:avLst/>
          <a:gdLst/>
          <a:ahLst/>
          <a:cxnLst/>
          <a:rect l="0" t="0" r="0" b="0"/>
          <a:pathLst>
            <a:path>
              <a:moveTo>
                <a:pt x="0" y="24591"/>
              </a:moveTo>
              <a:lnTo>
                <a:pt x="248973" y="24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l-GR" sz="1800" b="1" kern="1200">
            <a:latin typeface="+mn-lt"/>
          </a:endParaRPr>
        </a:p>
      </dsp:txBody>
      <dsp:txXfrm>
        <a:off x="3483656" y="3174130"/>
        <a:ext cx="12448" cy="12448"/>
      </dsp:txXfrm>
    </dsp:sp>
    <dsp:sp modelId="{5EC64AEC-D6DD-48A7-91B5-CBCD8F0BC93A}">
      <dsp:nvSpPr>
        <dsp:cNvPr id="0" name=""/>
        <dsp:cNvSpPr/>
      </dsp:nvSpPr>
      <dsp:spPr>
        <a:xfrm>
          <a:off x="3303489" y="2985782"/>
          <a:ext cx="2339628" cy="15247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kern="1200" cap="none" normalizeH="0" baseline="0" dirty="0" smtClean="0">
              <a:ln>
                <a:noFill/>
              </a:ln>
              <a:solidFill>
                <a:srgbClr val="FF0000"/>
              </a:solidFill>
              <a:effectLst/>
              <a:latin typeface="+mn-lt"/>
            </a:rPr>
            <a:t>Επαπειλούμενη αλλά μη εφαρμοζόμενη</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kern="1200" cap="none" normalizeH="0" baseline="0" dirty="0" smtClean="0">
              <a:ln>
                <a:noFill/>
              </a:ln>
              <a:solidFill>
                <a:srgbClr val="000000"/>
              </a:solidFill>
              <a:effectLst/>
              <a:latin typeface="+mn-lt"/>
            </a:rPr>
            <a:t>Στέρηση πόρων</a:t>
          </a:r>
        </a:p>
      </dsp:txBody>
      <dsp:txXfrm>
        <a:off x="3646120" y="3209070"/>
        <a:ext cx="1654366" cy="1078128"/>
      </dsp:txXfrm>
    </dsp:sp>
    <dsp:sp modelId="{5BC70F93-A3FB-486F-92B3-849465BF16CF}">
      <dsp:nvSpPr>
        <dsp:cNvPr id="0" name=""/>
        <dsp:cNvSpPr/>
      </dsp:nvSpPr>
      <dsp:spPr>
        <a:xfrm rot="9000000">
          <a:off x="1869391" y="3162510"/>
          <a:ext cx="275959" cy="49183"/>
        </a:xfrm>
        <a:custGeom>
          <a:avLst/>
          <a:gdLst/>
          <a:ahLst/>
          <a:cxnLst/>
          <a:rect l="0" t="0" r="0" b="0"/>
          <a:pathLst>
            <a:path>
              <a:moveTo>
                <a:pt x="0" y="24591"/>
              </a:moveTo>
              <a:lnTo>
                <a:pt x="275959" y="24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l-GR" sz="1800" b="1" kern="1200">
            <a:latin typeface="+mn-lt"/>
          </a:endParaRPr>
        </a:p>
      </dsp:txBody>
      <dsp:txXfrm rot="10800000">
        <a:off x="2000472" y="3180202"/>
        <a:ext cx="13797" cy="13797"/>
      </dsp:txXfrm>
    </dsp:sp>
    <dsp:sp modelId="{6B44CA8C-E13D-468E-91C0-AE7DC5600FD0}">
      <dsp:nvSpPr>
        <dsp:cNvPr id="0" name=""/>
        <dsp:cNvSpPr/>
      </dsp:nvSpPr>
      <dsp:spPr>
        <a:xfrm>
          <a:off x="-63007" y="2968438"/>
          <a:ext cx="2197282" cy="15593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kern="1200" cap="none" normalizeH="0" baseline="0" dirty="0" smtClean="0">
              <a:ln>
                <a:noFill/>
              </a:ln>
              <a:solidFill>
                <a:srgbClr val="FF0000"/>
              </a:solidFill>
              <a:effectLst/>
              <a:latin typeface="+mn-lt"/>
            </a:rPr>
            <a:t>Επαπειλούμενη αλλά μη εφαρμοζόμενη</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kern="1200" cap="none" normalizeH="0" baseline="0" dirty="0" smtClean="0">
              <a:ln>
                <a:noFill/>
              </a:ln>
              <a:solidFill>
                <a:srgbClr val="000000"/>
              </a:solidFill>
              <a:effectLst/>
              <a:latin typeface="+mn-lt"/>
            </a:rPr>
            <a:t>Απομόνωση</a:t>
          </a:r>
        </a:p>
      </dsp:txBody>
      <dsp:txXfrm>
        <a:off x="258777" y="3196806"/>
        <a:ext cx="1553714" cy="1102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F3D6F-EE95-4426-A4A2-BCCC60B8A896}">
      <dsp:nvSpPr>
        <dsp:cNvPr id="0" name=""/>
        <dsp:cNvSpPr/>
      </dsp:nvSpPr>
      <dsp:spPr>
        <a:xfrm>
          <a:off x="1296142" y="1842485"/>
          <a:ext cx="2880323" cy="13978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kern="1200" cap="none" normalizeH="0" baseline="0" dirty="0" smtClean="0">
              <a:ln>
                <a:noFill/>
              </a:ln>
              <a:solidFill>
                <a:schemeClr val="tx1"/>
              </a:solidFill>
              <a:effectLst/>
              <a:latin typeface="Calibri"/>
              <a:cs typeface="Calibri"/>
            </a:rPr>
            <a:t>Δύναμη</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kern="1200" cap="none" normalizeH="0" baseline="0" dirty="0" err="1" smtClean="0">
              <a:ln>
                <a:noFill/>
              </a:ln>
              <a:solidFill>
                <a:schemeClr val="tx1"/>
              </a:solidFill>
              <a:effectLst/>
              <a:latin typeface="Calibri"/>
              <a:cs typeface="Calibri"/>
            </a:rPr>
            <a:t>Εσωτερικευμένου</a:t>
          </a:r>
          <a:r>
            <a:rPr kumimoji="0" lang="el-GR" sz="2000" b="1" i="0" u="none" strike="noStrike" kern="1200" cap="none" normalizeH="0" baseline="0" dirty="0" smtClean="0">
              <a:ln>
                <a:noFill/>
              </a:ln>
              <a:solidFill>
                <a:schemeClr val="tx1"/>
              </a:solidFill>
              <a:effectLst/>
              <a:latin typeface="Calibri"/>
              <a:cs typeface="Calibri"/>
            </a:rPr>
            <a:t> ελέγχου </a:t>
          </a:r>
        </a:p>
      </dsp:txBody>
      <dsp:txXfrm>
        <a:off x="1717956" y="2047199"/>
        <a:ext cx="2036695" cy="988449"/>
      </dsp:txXfrm>
    </dsp:sp>
    <dsp:sp modelId="{F8520A81-638F-4519-9257-03C9B0FFF420}">
      <dsp:nvSpPr>
        <dsp:cNvPr id="0" name=""/>
        <dsp:cNvSpPr/>
      </dsp:nvSpPr>
      <dsp:spPr>
        <a:xfrm rot="16200000">
          <a:off x="2545388" y="1629419"/>
          <a:ext cx="381831" cy="44299"/>
        </a:xfrm>
        <a:custGeom>
          <a:avLst/>
          <a:gdLst/>
          <a:ahLst/>
          <a:cxnLst/>
          <a:rect l="0" t="0" r="0" b="0"/>
          <a:pathLst>
            <a:path>
              <a:moveTo>
                <a:pt x="0" y="22149"/>
              </a:moveTo>
              <a:lnTo>
                <a:pt x="381831" y="221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l-GR" sz="2000" kern="1200">
            <a:latin typeface="Calibri"/>
            <a:cs typeface="Calibri"/>
          </a:endParaRPr>
        </a:p>
      </dsp:txBody>
      <dsp:txXfrm>
        <a:off x="2726758" y="1642023"/>
        <a:ext cx="19091" cy="19091"/>
      </dsp:txXfrm>
    </dsp:sp>
    <dsp:sp modelId="{5EC64AEC-D6DD-48A7-91B5-CBCD8F0BC93A}">
      <dsp:nvSpPr>
        <dsp:cNvPr id="0" name=""/>
        <dsp:cNvSpPr/>
      </dsp:nvSpPr>
      <dsp:spPr>
        <a:xfrm>
          <a:off x="1584174" y="113795"/>
          <a:ext cx="2304258" cy="13468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kern="1200" cap="none" normalizeH="0" baseline="0" dirty="0" smtClean="0">
              <a:ln>
                <a:noFill/>
              </a:ln>
              <a:solidFill>
                <a:srgbClr val="FFFF00"/>
              </a:solidFill>
              <a:effectLst/>
              <a:latin typeface="Calibri"/>
              <a:cs typeface="Calibri"/>
            </a:rPr>
            <a:t>Εμπιστοσύνη</a:t>
          </a:r>
        </a:p>
      </dsp:txBody>
      <dsp:txXfrm>
        <a:off x="1921625" y="311038"/>
        <a:ext cx="1629356" cy="952372"/>
      </dsp:txXfrm>
    </dsp:sp>
    <dsp:sp modelId="{5BC70F93-A3FB-486F-92B3-849465BF16CF}">
      <dsp:nvSpPr>
        <dsp:cNvPr id="0" name=""/>
        <dsp:cNvSpPr/>
      </dsp:nvSpPr>
      <dsp:spPr>
        <a:xfrm rot="5400000">
          <a:off x="2452236" y="3502280"/>
          <a:ext cx="568135" cy="44299"/>
        </a:xfrm>
        <a:custGeom>
          <a:avLst/>
          <a:gdLst/>
          <a:ahLst/>
          <a:cxnLst/>
          <a:rect l="0" t="0" r="0" b="0"/>
          <a:pathLst>
            <a:path>
              <a:moveTo>
                <a:pt x="0" y="22149"/>
              </a:moveTo>
              <a:lnTo>
                <a:pt x="568135" y="221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l-GR" sz="2000" kern="1200">
            <a:latin typeface="Calibri"/>
            <a:cs typeface="Calibri"/>
          </a:endParaRPr>
        </a:p>
      </dsp:txBody>
      <dsp:txXfrm>
        <a:off x="2722100" y="3510226"/>
        <a:ext cx="28406" cy="28406"/>
      </dsp:txXfrm>
    </dsp:sp>
    <dsp:sp modelId="{6B44CA8C-E13D-468E-91C0-AE7DC5600FD0}">
      <dsp:nvSpPr>
        <dsp:cNvPr id="0" name=""/>
        <dsp:cNvSpPr/>
      </dsp:nvSpPr>
      <dsp:spPr>
        <a:xfrm>
          <a:off x="1656184" y="3808497"/>
          <a:ext cx="2160239" cy="9742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kern="1200" cap="none" normalizeH="0" baseline="0" dirty="0" smtClean="0">
              <a:ln>
                <a:noFill/>
              </a:ln>
              <a:solidFill>
                <a:srgbClr val="FFFF00"/>
              </a:solidFill>
              <a:effectLst/>
              <a:latin typeface="Calibri"/>
              <a:cs typeface="Calibri"/>
            </a:rPr>
            <a:t>«Αγάπη»</a:t>
          </a:r>
        </a:p>
      </dsp:txBody>
      <dsp:txXfrm>
        <a:off x="1972544" y="3951172"/>
        <a:ext cx="1527519" cy="6888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F3D6F-EE95-4426-A4A2-BCCC60B8A896}">
      <dsp:nvSpPr>
        <dsp:cNvPr id="0" name=""/>
        <dsp:cNvSpPr/>
      </dsp:nvSpPr>
      <dsp:spPr>
        <a:xfrm>
          <a:off x="1584179" y="1944217"/>
          <a:ext cx="1938377" cy="9231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kern="1200" cap="none" normalizeH="0" baseline="0" dirty="0" smtClean="0">
              <a:ln>
                <a:noFill/>
              </a:ln>
              <a:solidFill>
                <a:schemeClr val="tx1"/>
              </a:solidFill>
              <a:effectLst/>
              <a:latin typeface="Calibri"/>
              <a:cs typeface="Calibri"/>
            </a:rPr>
            <a:t>Δύναμη</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kern="1200" cap="none" normalizeH="0" baseline="0" dirty="0" smtClean="0">
              <a:ln>
                <a:noFill/>
              </a:ln>
              <a:solidFill>
                <a:schemeClr val="tx1"/>
              </a:solidFill>
              <a:effectLst/>
              <a:latin typeface="Calibri"/>
              <a:cs typeface="Calibri"/>
            </a:rPr>
            <a:t>Δεδομένου</a:t>
          </a:r>
        </a:p>
      </dsp:txBody>
      <dsp:txXfrm>
        <a:off x="1868048" y="2079411"/>
        <a:ext cx="1370639" cy="652773"/>
      </dsp:txXfrm>
    </dsp:sp>
    <dsp:sp modelId="{BB9B0A35-C140-4725-BB8A-E872010486C6}">
      <dsp:nvSpPr>
        <dsp:cNvPr id="0" name=""/>
        <dsp:cNvSpPr/>
      </dsp:nvSpPr>
      <dsp:spPr>
        <a:xfrm rot="16200000">
          <a:off x="2237107" y="1605325"/>
          <a:ext cx="632521" cy="45263"/>
        </a:xfrm>
        <a:custGeom>
          <a:avLst/>
          <a:gdLst/>
          <a:ahLst/>
          <a:cxnLst/>
          <a:rect l="0" t="0" r="0" b="0"/>
          <a:pathLst>
            <a:path>
              <a:moveTo>
                <a:pt x="0" y="22631"/>
              </a:moveTo>
              <a:lnTo>
                <a:pt x="632521" y="226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l-GR" sz="2000" kern="1200">
            <a:latin typeface="Calibri"/>
            <a:cs typeface="Calibri"/>
          </a:endParaRPr>
        </a:p>
      </dsp:txBody>
      <dsp:txXfrm>
        <a:off x="2537555" y="1612144"/>
        <a:ext cx="31626" cy="31626"/>
      </dsp:txXfrm>
    </dsp:sp>
    <dsp:sp modelId="{50EF5B89-C6AC-4D3D-BDA1-F2079658E923}">
      <dsp:nvSpPr>
        <dsp:cNvPr id="0" name=""/>
        <dsp:cNvSpPr/>
      </dsp:nvSpPr>
      <dsp:spPr>
        <a:xfrm>
          <a:off x="1248769" y="12919"/>
          <a:ext cx="2609198" cy="12987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kern="1200" cap="none" normalizeH="0" baseline="0" dirty="0" smtClean="0">
              <a:ln>
                <a:noFill/>
              </a:ln>
              <a:solidFill>
                <a:srgbClr val="FFFF00"/>
              </a:solidFill>
              <a:effectLst/>
              <a:latin typeface="Calibri"/>
              <a:cs typeface="Calibri"/>
            </a:rPr>
            <a:t>Χρησιμοποίηση</a:t>
          </a:r>
        </a:p>
      </dsp:txBody>
      <dsp:txXfrm>
        <a:off x="1630877" y="203120"/>
        <a:ext cx="1844982" cy="918375"/>
      </dsp:txXfrm>
    </dsp:sp>
    <dsp:sp modelId="{F8520A81-638F-4519-9257-03C9B0FFF420}">
      <dsp:nvSpPr>
        <dsp:cNvPr id="0" name=""/>
        <dsp:cNvSpPr/>
      </dsp:nvSpPr>
      <dsp:spPr>
        <a:xfrm rot="1800000">
          <a:off x="3162488" y="2767633"/>
          <a:ext cx="113592" cy="45263"/>
        </a:xfrm>
        <a:custGeom>
          <a:avLst/>
          <a:gdLst/>
          <a:ahLst/>
          <a:cxnLst/>
          <a:rect l="0" t="0" r="0" b="0"/>
          <a:pathLst>
            <a:path>
              <a:moveTo>
                <a:pt x="0" y="22631"/>
              </a:moveTo>
              <a:lnTo>
                <a:pt x="113592" y="226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l-GR" sz="2000" kern="1200">
            <a:latin typeface="Calibri"/>
            <a:cs typeface="Calibri"/>
          </a:endParaRPr>
        </a:p>
      </dsp:txBody>
      <dsp:txXfrm>
        <a:off x="3216445" y="2787425"/>
        <a:ext cx="5679" cy="5679"/>
      </dsp:txXfrm>
    </dsp:sp>
    <dsp:sp modelId="{5EC64AEC-D6DD-48A7-91B5-CBCD8F0BC93A}">
      <dsp:nvSpPr>
        <dsp:cNvPr id="0" name=""/>
        <dsp:cNvSpPr/>
      </dsp:nvSpPr>
      <dsp:spPr>
        <a:xfrm>
          <a:off x="2972439" y="2607566"/>
          <a:ext cx="2181672" cy="13399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kern="1200" cap="none" normalizeH="0" baseline="0" dirty="0" smtClean="0">
              <a:ln>
                <a:noFill/>
              </a:ln>
              <a:solidFill>
                <a:srgbClr val="FFFF00"/>
              </a:solidFill>
              <a:effectLst/>
              <a:latin typeface="Calibri"/>
              <a:cs typeface="Calibri"/>
            </a:rPr>
            <a:t>Μετατροπή</a:t>
          </a:r>
        </a:p>
      </dsp:txBody>
      <dsp:txXfrm>
        <a:off x="3291937" y="2803798"/>
        <a:ext cx="1542676" cy="947489"/>
      </dsp:txXfrm>
    </dsp:sp>
    <dsp:sp modelId="{5BC70F93-A3FB-486F-92B3-849465BF16CF}">
      <dsp:nvSpPr>
        <dsp:cNvPr id="0" name=""/>
        <dsp:cNvSpPr/>
      </dsp:nvSpPr>
      <dsp:spPr>
        <a:xfrm rot="9000000">
          <a:off x="1624804" y="2822791"/>
          <a:ext cx="334223" cy="45263"/>
        </a:xfrm>
        <a:custGeom>
          <a:avLst/>
          <a:gdLst/>
          <a:ahLst/>
          <a:cxnLst/>
          <a:rect l="0" t="0" r="0" b="0"/>
          <a:pathLst>
            <a:path>
              <a:moveTo>
                <a:pt x="0" y="22631"/>
              </a:moveTo>
              <a:lnTo>
                <a:pt x="334223" y="226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l-GR" sz="2000" kern="1200">
            <a:latin typeface="Calibri"/>
            <a:cs typeface="Calibri"/>
          </a:endParaRPr>
        </a:p>
      </dsp:txBody>
      <dsp:txXfrm rot="10800000">
        <a:off x="1783560" y="2837067"/>
        <a:ext cx="16711" cy="16711"/>
      </dsp:txXfrm>
    </dsp:sp>
    <dsp:sp modelId="{6B44CA8C-E13D-468E-91C0-AE7DC5600FD0}">
      <dsp:nvSpPr>
        <dsp:cNvPr id="0" name=""/>
        <dsp:cNvSpPr/>
      </dsp:nvSpPr>
      <dsp:spPr>
        <a:xfrm>
          <a:off x="174480" y="2792916"/>
          <a:ext cx="1737960" cy="9692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kern="1200" cap="none" normalizeH="0" baseline="0" dirty="0" smtClean="0">
              <a:ln>
                <a:noFill/>
              </a:ln>
              <a:solidFill>
                <a:srgbClr val="FFFF00"/>
              </a:solidFill>
              <a:effectLst/>
              <a:latin typeface="Calibri"/>
              <a:cs typeface="Calibri"/>
            </a:rPr>
            <a:t>Παραγωγή</a:t>
          </a:r>
        </a:p>
      </dsp:txBody>
      <dsp:txXfrm>
        <a:off x="428998" y="2934860"/>
        <a:ext cx="1228924" cy="6853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A012E-CDBD-4D55-A94C-4C6171197F2B}">
      <dsp:nvSpPr>
        <dsp:cNvPr id="0" name=""/>
        <dsp:cNvSpPr/>
      </dsp:nvSpPr>
      <dsp:spPr>
        <a:xfrm>
          <a:off x="1669476" y="0"/>
          <a:ext cx="4880303" cy="982322"/>
        </a:xfrm>
        <a:prstGeom prst="trapezoid">
          <a:avLst>
            <a:gd name="adj" fmla="val 741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9900"/>
              </a:solidFill>
              <a:effectLst/>
              <a:latin typeface="Calibri"/>
              <a:cs typeface="Calibri"/>
            </a:rPr>
            <a:t>4. </a:t>
          </a:r>
          <a:r>
            <a:rPr kumimoji="0" lang="el-GR" sz="1400" b="1" i="0" u="none" strike="noStrike" kern="1200" cap="none" normalizeH="0" baseline="0" dirty="0" smtClean="0">
              <a:ln>
                <a:noFill/>
              </a:ln>
              <a:solidFill>
                <a:srgbClr val="FF9900"/>
              </a:solidFill>
              <a:effectLst/>
              <a:latin typeface="Calibri"/>
              <a:cs typeface="Calibri"/>
            </a:rPr>
            <a:t> Δόμηση και διεύρυνση οργανογράμματος</a:t>
          </a:r>
          <a:endParaRPr kumimoji="0" lang="en-US" sz="1400" b="1" i="0" u="none" strike="noStrike" kern="1200" cap="none" normalizeH="0" baseline="0" dirty="0" smtClean="0">
            <a:ln>
              <a:noFill/>
            </a:ln>
            <a:solidFill>
              <a:schemeClr val="tx1"/>
            </a:solidFill>
            <a:effectLst/>
            <a:latin typeface="Calibri"/>
            <a:cs typeface="Calibri"/>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Calibri"/>
              <a:cs typeface="Calibri"/>
            </a:rPr>
            <a:t>(</a:t>
          </a:r>
          <a:r>
            <a:rPr kumimoji="0" lang="el-GR" sz="1400" b="1" i="0" u="none" strike="noStrike" kern="1200" cap="none" normalizeH="0" baseline="0" dirty="0" smtClean="0">
              <a:ln>
                <a:noFill/>
              </a:ln>
              <a:solidFill>
                <a:schemeClr val="tx1"/>
              </a:solidFill>
              <a:effectLst/>
              <a:latin typeface="Calibri"/>
              <a:cs typeface="Calibri"/>
            </a:rPr>
            <a:t>Θέσπιση εξειδικευμένων και μη προσωποπαγών θέσεων, μη στελεχωμένη θέση θεωρείται «κενή» που πρέπει να στελεχωθεί</a:t>
          </a:r>
          <a:endParaRPr kumimoji="0" lang="de-DE" sz="1400" b="1" i="0" u="none" strike="noStrike" kern="1200" cap="none" normalizeH="0" baseline="0" dirty="0" smtClean="0">
            <a:ln>
              <a:noFill/>
            </a:ln>
            <a:solidFill>
              <a:schemeClr val="tx1"/>
            </a:solidFill>
            <a:effectLst/>
            <a:latin typeface="Calibri"/>
            <a:cs typeface="Calibri"/>
          </a:endParaRPr>
        </a:p>
      </dsp:txBody>
      <dsp:txXfrm>
        <a:off x="1669476" y="0"/>
        <a:ext cx="4880303" cy="982322"/>
      </dsp:txXfrm>
    </dsp:sp>
    <dsp:sp modelId="{1F9B674C-F8FB-4C09-8802-B8156AD79C97}">
      <dsp:nvSpPr>
        <dsp:cNvPr id="0" name=""/>
        <dsp:cNvSpPr/>
      </dsp:nvSpPr>
      <dsp:spPr>
        <a:xfrm>
          <a:off x="1234108" y="982322"/>
          <a:ext cx="5751039" cy="982322"/>
        </a:xfrm>
        <a:prstGeom prst="trapezoid">
          <a:avLst>
            <a:gd name="adj" fmla="val 741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66FF33"/>
              </a:solidFill>
              <a:effectLst/>
              <a:latin typeface="Calibri"/>
              <a:cs typeface="Calibri"/>
            </a:rPr>
            <a:t>3. </a:t>
          </a:r>
          <a:r>
            <a:rPr kumimoji="0" lang="el-GR" sz="1400" b="1" i="0" u="none" strike="noStrike" kern="1200" cap="none" normalizeH="0" baseline="0" dirty="0" smtClean="0">
              <a:ln>
                <a:noFill/>
              </a:ln>
              <a:solidFill>
                <a:srgbClr val="66FF33"/>
              </a:solidFill>
              <a:effectLst/>
              <a:latin typeface="Calibri"/>
              <a:cs typeface="Calibri"/>
            </a:rPr>
            <a:t>Κατανομή ρόλων</a:t>
          </a:r>
          <a:endParaRPr kumimoji="0" lang="en-US" sz="1400" b="1" i="0" u="none" strike="noStrike" kern="1200" cap="none" normalizeH="0" baseline="0" dirty="0" smtClean="0">
            <a:ln>
              <a:noFill/>
            </a:ln>
            <a:solidFill>
              <a:schemeClr val="tx1"/>
            </a:solidFill>
            <a:effectLst/>
            <a:latin typeface="Calibri"/>
            <a:cs typeface="Calibri"/>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Calibri"/>
              <a:cs typeface="Calibri"/>
            </a:rPr>
            <a:t>(</a:t>
          </a:r>
          <a:r>
            <a:rPr kumimoji="0" lang="el-GR" sz="1400" b="1" i="0" u="none" strike="noStrike" kern="1200" cap="none" normalizeH="0" baseline="0" dirty="0" smtClean="0">
              <a:ln>
                <a:noFill/>
              </a:ln>
              <a:solidFill>
                <a:schemeClr val="tx1"/>
              </a:solidFill>
              <a:effectLst/>
              <a:latin typeface="Calibri"/>
              <a:cs typeface="Calibri"/>
            </a:rPr>
            <a:t>θέσπιση θέσης διευθυντή,  γραμματέα, λογιστή, ποικίλων ειδικοτήτων καθηγητών κλπ</a:t>
          </a:r>
          <a:r>
            <a:rPr kumimoji="0" lang="en-US" sz="1400" b="1" i="0" u="none" strike="noStrike" kern="1200" cap="none" normalizeH="0" baseline="0" dirty="0" smtClean="0">
              <a:ln>
                <a:noFill/>
              </a:ln>
              <a:solidFill>
                <a:schemeClr val="tx1"/>
              </a:solidFill>
              <a:effectLst/>
              <a:latin typeface="Calibri"/>
              <a:cs typeface="Calibri"/>
            </a:rPr>
            <a:t>)</a:t>
          </a:r>
          <a:endParaRPr kumimoji="0" lang="de-DE" sz="1400" b="1" i="0" u="none" strike="noStrike" kern="1200" cap="none" normalizeH="0" baseline="0" dirty="0" smtClean="0">
            <a:ln>
              <a:noFill/>
            </a:ln>
            <a:solidFill>
              <a:schemeClr val="tx1"/>
            </a:solidFill>
            <a:effectLst/>
            <a:latin typeface="Calibri"/>
            <a:cs typeface="Calibri"/>
          </a:endParaRPr>
        </a:p>
      </dsp:txBody>
      <dsp:txXfrm>
        <a:off x="2240540" y="982322"/>
        <a:ext cx="3738175" cy="982322"/>
      </dsp:txXfrm>
    </dsp:sp>
    <dsp:sp modelId="{5540641E-C707-4A5F-AD76-6928D2802655}">
      <dsp:nvSpPr>
        <dsp:cNvPr id="0" name=""/>
        <dsp:cNvSpPr/>
      </dsp:nvSpPr>
      <dsp:spPr>
        <a:xfrm>
          <a:off x="901274" y="1964644"/>
          <a:ext cx="6416707" cy="687075"/>
        </a:xfrm>
        <a:prstGeom prst="trapezoid">
          <a:avLst>
            <a:gd name="adj" fmla="val 741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a:cs typeface="Calibri"/>
            </a:rPr>
            <a:t>2</a:t>
          </a:r>
          <a:r>
            <a:rPr kumimoji="0" lang="el-GR" sz="1400" b="1" i="0" u="none" strike="noStrike" kern="1200" cap="none" normalizeH="0" baseline="0" dirty="0" smtClean="0">
              <a:ln>
                <a:noFill/>
              </a:ln>
              <a:solidFill>
                <a:srgbClr val="FF0000"/>
              </a:solidFill>
              <a:effectLst/>
              <a:latin typeface="Calibri"/>
              <a:cs typeface="Calibri"/>
            </a:rPr>
            <a:t>γ</a:t>
          </a:r>
          <a:r>
            <a:rPr kumimoji="0" lang="en-US" sz="1400" b="1" i="0" u="none" strike="noStrike" kern="1200" cap="none" normalizeH="0" baseline="0" dirty="0" smtClean="0">
              <a:ln>
                <a:noFill/>
              </a:ln>
              <a:solidFill>
                <a:srgbClr val="FF0000"/>
              </a:solidFill>
              <a:effectLst/>
              <a:latin typeface="Calibri"/>
              <a:cs typeface="Calibri"/>
            </a:rPr>
            <a:t>. </a:t>
          </a:r>
          <a:r>
            <a:rPr kumimoji="0" lang="el-GR" sz="1400" b="1" i="0" u="none" strike="noStrike" kern="1200" cap="none" normalizeH="0" baseline="0" dirty="0" smtClean="0">
              <a:ln>
                <a:noFill/>
              </a:ln>
              <a:solidFill>
                <a:srgbClr val="FF0000"/>
              </a:solidFill>
              <a:effectLst/>
              <a:latin typeface="Calibri"/>
              <a:cs typeface="Calibri"/>
            </a:rPr>
            <a:t>Θέσπιση κανόνων</a:t>
          </a:r>
          <a:r>
            <a:rPr kumimoji="0" lang="en-US" sz="1400" b="1" i="0" u="none" strike="noStrike" kern="1200" cap="none" normalizeH="0" baseline="0" dirty="0" smtClean="0">
              <a:ln>
                <a:noFill/>
              </a:ln>
              <a:solidFill>
                <a:schemeClr val="tx1"/>
              </a:solidFill>
              <a:effectLst/>
              <a:latin typeface="Calibri"/>
              <a:cs typeface="Calibri"/>
            </a:rPr>
            <a:t>: </a:t>
          </a:r>
          <a:r>
            <a:rPr kumimoji="0" lang="el-GR" sz="1400" b="1" i="0" u="none" strike="noStrike" kern="1200" cap="none" normalizeH="0" baseline="0" dirty="0" smtClean="0">
              <a:ln>
                <a:noFill/>
              </a:ln>
              <a:solidFill>
                <a:srgbClr val="FFFF00"/>
              </a:solidFill>
              <a:effectLst/>
              <a:latin typeface="Calibri"/>
              <a:cs typeface="Calibri"/>
            </a:rPr>
            <a:t>Ολοκλήρωση</a:t>
          </a:r>
          <a:endParaRPr kumimoji="0" lang="en-US" sz="1400" b="1" i="0" u="none" strike="noStrike" kern="1200" cap="none" normalizeH="0" baseline="0" dirty="0" smtClean="0">
            <a:ln>
              <a:noFill/>
            </a:ln>
            <a:solidFill>
              <a:srgbClr val="FFFF00"/>
            </a:solidFill>
            <a:effectLst/>
            <a:latin typeface="Calibri"/>
            <a:cs typeface="Calibri"/>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Calibri"/>
              <a:cs typeface="Calibri"/>
            </a:rPr>
            <a:t>(</a:t>
          </a:r>
          <a:r>
            <a:rPr kumimoji="0" lang="el-GR" sz="1400" b="1" i="0" u="none" strike="noStrike" kern="1200" cap="none" normalizeH="0" baseline="0" dirty="0" smtClean="0">
              <a:ln>
                <a:noFill/>
              </a:ln>
              <a:solidFill>
                <a:schemeClr val="tx1"/>
              </a:solidFill>
              <a:effectLst/>
              <a:latin typeface="Calibri"/>
              <a:cs typeface="Calibri"/>
            </a:rPr>
            <a:t>η ομάδα γίνεται μέλος της εθνικής </a:t>
          </a:r>
          <a:r>
            <a:rPr kumimoji="0" lang="el-GR" sz="1400" b="1" i="0" u="none" strike="noStrike" kern="1200" cap="none" normalizeH="0" baseline="0" dirty="0" smtClean="0">
              <a:ln>
                <a:noFill/>
              </a:ln>
              <a:solidFill>
                <a:schemeClr val="tx1"/>
              </a:solidFill>
              <a:effectLst/>
              <a:latin typeface="Calibri"/>
              <a:cs typeface="Calibri"/>
            </a:rPr>
            <a:t>ένωσης φροντιστηρίων</a:t>
          </a:r>
          <a:r>
            <a:rPr kumimoji="0" lang="en-US" sz="1400" b="1" i="0" u="none" strike="noStrike" kern="1200" cap="none" normalizeH="0" baseline="0" dirty="0" smtClean="0">
              <a:ln>
                <a:noFill/>
              </a:ln>
              <a:solidFill>
                <a:schemeClr val="tx1"/>
              </a:solidFill>
              <a:effectLst/>
              <a:latin typeface="Calibri"/>
              <a:cs typeface="Calibri"/>
            </a:rPr>
            <a:t>, </a:t>
          </a:r>
          <a:r>
            <a:rPr kumimoji="0" lang="el-GR" sz="1400" b="1" i="0" u="none" strike="noStrike" kern="1200" cap="none" normalizeH="0" baseline="0" dirty="0" smtClean="0">
              <a:ln>
                <a:noFill/>
              </a:ln>
              <a:solidFill>
                <a:schemeClr val="tx1"/>
              </a:solidFill>
              <a:effectLst/>
              <a:latin typeface="Calibri"/>
              <a:cs typeface="Calibri"/>
            </a:rPr>
            <a:t>συνάπτει ευρύτερες συνεργασίες</a:t>
          </a:r>
          <a:r>
            <a:rPr kumimoji="0" lang="en-US" sz="1400" b="1" i="0" u="none" strike="noStrike" kern="1200" cap="none" normalizeH="0" baseline="0" dirty="0" smtClean="0">
              <a:ln>
                <a:noFill/>
              </a:ln>
              <a:solidFill>
                <a:schemeClr val="tx1"/>
              </a:solidFill>
              <a:effectLst/>
              <a:latin typeface="Calibri"/>
              <a:cs typeface="Calibri"/>
            </a:rPr>
            <a:t>)</a:t>
          </a:r>
          <a:endParaRPr kumimoji="0" lang="de-DE" sz="1400" b="1" i="0" u="none" strike="noStrike" kern="1200" cap="none" normalizeH="0" baseline="0" dirty="0" smtClean="0">
            <a:ln>
              <a:noFill/>
            </a:ln>
            <a:solidFill>
              <a:schemeClr val="tx1"/>
            </a:solidFill>
            <a:effectLst/>
            <a:latin typeface="Calibri"/>
            <a:cs typeface="Calibri"/>
          </a:endParaRPr>
        </a:p>
      </dsp:txBody>
      <dsp:txXfrm>
        <a:off x="2024198" y="1964644"/>
        <a:ext cx="4170859" cy="687075"/>
      </dsp:txXfrm>
    </dsp:sp>
    <dsp:sp modelId="{C98891A6-2B59-4CF1-A346-6D0A62A9602E}">
      <dsp:nvSpPr>
        <dsp:cNvPr id="0" name=""/>
        <dsp:cNvSpPr/>
      </dsp:nvSpPr>
      <dsp:spPr>
        <a:xfrm>
          <a:off x="416711" y="2651719"/>
          <a:ext cx="7385832" cy="925946"/>
        </a:xfrm>
        <a:prstGeom prst="trapezoid">
          <a:avLst>
            <a:gd name="adj" fmla="val 741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a:cs typeface="Calibri"/>
            </a:rPr>
            <a:t>2</a:t>
          </a:r>
          <a:r>
            <a:rPr kumimoji="0" lang="el-GR" sz="1400" b="1" i="0" u="none" strike="noStrike" kern="1200" cap="none" normalizeH="0" baseline="0" dirty="0" smtClean="0">
              <a:ln>
                <a:noFill/>
              </a:ln>
              <a:solidFill>
                <a:srgbClr val="FF0000"/>
              </a:solidFill>
              <a:effectLst/>
              <a:latin typeface="Calibri"/>
              <a:cs typeface="Calibri"/>
            </a:rPr>
            <a:t>β</a:t>
          </a:r>
          <a:r>
            <a:rPr kumimoji="0" lang="en-US" sz="1400" b="1" i="0" u="none" strike="noStrike" kern="1200" cap="none" normalizeH="0" baseline="0" dirty="0" smtClean="0">
              <a:ln>
                <a:noFill/>
              </a:ln>
              <a:solidFill>
                <a:srgbClr val="FF0000"/>
              </a:solidFill>
              <a:effectLst/>
              <a:latin typeface="Calibri"/>
              <a:cs typeface="Calibri"/>
            </a:rPr>
            <a:t>. </a:t>
          </a:r>
          <a:r>
            <a:rPr kumimoji="0" lang="el-GR" sz="1400" b="1" i="0" u="none" strike="noStrike" kern="1200" cap="none" normalizeH="0" baseline="0" dirty="0" smtClean="0">
              <a:ln>
                <a:noFill/>
              </a:ln>
              <a:solidFill>
                <a:srgbClr val="FF0000"/>
              </a:solidFill>
              <a:effectLst/>
              <a:latin typeface="Calibri"/>
              <a:cs typeface="Calibri"/>
            </a:rPr>
            <a:t>Θέσπιση κανόνων</a:t>
          </a:r>
          <a:r>
            <a:rPr kumimoji="0" lang="en-US" sz="1400" b="1" i="0" u="none" strike="noStrike" kern="1200" cap="none" normalizeH="0" baseline="0" dirty="0" smtClean="0">
              <a:ln>
                <a:noFill/>
              </a:ln>
              <a:solidFill>
                <a:schemeClr val="tx1"/>
              </a:solidFill>
              <a:effectLst/>
              <a:latin typeface="Calibri"/>
              <a:cs typeface="Calibri"/>
            </a:rPr>
            <a:t>: </a:t>
          </a:r>
          <a:r>
            <a:rPr kumimoji="0" lang="el-GR" sz="1400" b="1" i="0" u="none" strike="noStrike" kern="1200" cap="none" normalizeH="0" baseline="0" dirty="0" smtClean="0">
              <a:ln>
                <a:noFill/>
              </a:ln>
              <a:solidFill>
                <a:srgbClr val="FFFF00"/>
              </a:solidFill>
              <a:effectLst/>
              <a:latin typeface="Calibri"/>
              <a:cs typeface="Calibri"/>
            </a:rPr>
            <a:t>Τυποποίηση</a:t>
          </a:r>
          <a:endParaRPr kumimoji="0" lang="en-US" sz="1400" b="1" i="0" u="none" strike="noStrike" kern="1200" cap="none" normalizeH="0" baseline="0" dirty="0" smtClean="0">
            <a:ln>
              <a:noFill/>
            </a:ln>
            <a:solidFill>
              <a:srgbClr val="FFFF00"/>
            </a:solidFill>
            <a:effectLst/>
            <a:latin typeface="Calibri"/>
            <a:cs typeface="Calibri"/>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Calibri"/>
              <a:cs typeface="Calibri"/>
            </a:rPr>
            <a:t>(</a:t>
          </a:r>
          <a:r>
            <a:rPr kumimoji="0" lang="el-GR" sz="1400" b="1" i="0" u="none" strike="noStrike" kern="1200" cap="none" normalizeH="0" baseline="0" dirty="0" smtClean="0">
              <a:ln>
                <a:noFill/>
              </a:ln>
              <a:solidFill>
                <a:schemeClr val="tx1"/>
              </a:solidFill>
              <a:effectLst/>
              <a:latin typeface="Calibri"/>
              <a:cs typeface="Calibri"/>
            </a:rPr>
            <a:t>θέσπιση γραπτού κανονισμού με στόχο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kern="1200" cap="none" normalizeH="0" baseline="0" dirty="0" smtClean="0">
              <a:ln>
                <a:noFill/>
              </a:ln>
              <a:solidFill>
                <a:schemeClr val="tx1"/>
              </a:solidFill>
              <a:effectLst/>
              <a:latin typeface="Calibri"/>
              <a:cs typeface="Calibri"/>
            </a:rPr>
            <a:t>να έλκουν περισσότερους πελάτες- η ομάδα γίνεται καν ονικό φροντιστήριο</a:t>
          </a:r>
          <a:r>
            <a:rPr kumimoji="0" lang="en-US" sz="1400" b="1" i="0" u="none" strike="noStrike" kern="1200" cap="none" normalizeH="0" baseline="0" dirty="0" smtClean="0">
              <a:ln>
                <a:noFill/>
              </a:ln>
              <a:solidFill>
                <a:schemeClr val="tx1"/>
              </a:solidFill>
              <a:effectLst/>
              <a:latin typeface="Calibri"/>
              <a:cs typeface="Calibri"/>
            </a:rPr>
            <a:t>)</a:t>
          </a:r>
          <a:endParaRPr kumimoji="0" lang="de-DE" sz="1400" b="1" i="0" u="none" strike="noStrike" kern="1200" cap="none" normalizeH="0" baseline="0" dirty="0" smtClean="0">
            <a:ln>
              <a:noFill/>
            </a:ln>
            <a:solidFill>
              <a:schemeClr val="tx1"/>
            </a:solidFill>
            <a:effectLst/>
            <a:latin typeface="Calibri"/>
            <a:cs typeface="Calibri"/>
          </a:endParaRPr>
        </a:p>
      </dsp:txBody>
      <dsp:txXfrm>
        <a:off x="1709232" y="2651719"/>
        <a:ext cx="4800790" cy="925946"/>
      </dsp:txXfrm>
    </dsp:sp>
    <dsp:sp modelId="{C8CA7A96-1805-4DA2-9EBE-8DB24CA5E88A}">
      <dsp:nvSpPr>
        <dsp:cNvPr id="0" name=""/>
        <dsp:cNvSpPr/>
      </dsp:nvSpPr>
      <dsp:spPr>
        <a:xfrm>
          <a:off x="116558" y="3577666"/>
          <a:ext cx="7986139" cy="982322"/>
        </a:xfrm>
        <a:prstGeom prst="trapezoid">
          <a:avLst>
            <a:gd name="adj" fmla="val 741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a:cs typeface="Calibri"/>
            </a:rPr>
            <a:t>2</a:t>
          </a:r>
          <a:r>
            <a:rPr kumimoji="0" lang="el-GR" sz="1400" b="1" i="0" u="none" strike="noStrike" kern="1200" cap="none" normalizeH="0" baseline="0" dirty="0" smtClean="0">
              <a:ln>
                <a:noFill/>
              </a:ln>
              <a:solidFill>
                <a:srgbClr val="FF0000"/>
              </a:solidFill>
              <a:effectLst/>
              <a:latin typeface="Calibri"/>
              <a:cs typeface="Calibri"/>
            </a:rPr>
            <a:t>α</a:t>
          </a:r>
          <a:r>
            <a:rPr kumimoji="0" lang="en-US" sz="1400" b="1" i="0" u="none" strike="noStrike" kern="1200" cap="none" normalizeH="0" baseline="0" dirty="0" smtClean="0">
              <a:ln>
                <a:noFill/>
              </a:ln>
              <a:solidFill>
                <a:srgbClr val="FF0000"/>
              </a:solidFill>
              <a:effectLst/>
              <a:latin typeface="Calibri"/>
              <a:cs typeface="Calibri"/>
            </a:rPr>
            <a:t>. </a:t>
          </a:r>
          <a:r>
            <a:rPr kumimoji="0" lang="el-GR" sz="1400" b="1" i="0" u="none" strike="noStrike" kern="1200" cap="none" normalizeH="0" baseline="0" dirty="0" smtClean="0">
              <a:ln>
                <a:noFill/>
              </a:ln>
              <a:solidFill>
                <a:srgbClr val="FF0000"/>
              </a:solidFill>
              <a:effectLst/>
              <a:latin typeface="Calibri"/>
              <a:cs typeface="Calibri"/>
            </a:rPr>
            <a:t>Θέσπιση κανόνων</a:t>
          </a:r>
          <a:r>
            <a:rPr kumimoji="0" lang="en-US" sz="1400" b="1" i="0" u="none" strike="noStrike" kern="1200" cap="none" normalizeH="0" baseline="0" dirty="0" smtClean="0">
              <a:ln>
                <a:noFill/>
              </a:ln>
              <a:solidFill>
                <a:schemeClr val="tx1"/>
              </a:solidFill>
              <a:effectLst/>
              <a:latin typeface="Calibri"/>
              <a:cs typeface="Calibri"/>
            </a:rPr>
            <a:t>: </a:t>
          </a:r>
          <a:r>
            <a:rPr kumimoji="0" lang="el-GR" sz="1400" b="1" i="0" u="none" strike="noStrike" kern="1200" cap="none" normalizeH="0" baseline="0" dirty="0" smtClean="0">
              <a:ln>
                <a:noFill/>
              </a:ln>
              <a:solidFill>
                <a:srgbClr val="FFFF00"/>
              </a:solidFill>
              <a:effectLst/>
              <a:latin typeface="Calibri"/>
              <a:cs typeface="Calibri"/>
            </a:rPr>
            <a:t>Από το προσωπικό στο απρόσωπο</a:t>
          </a:r>
          <a:endParaRPr kumimoji="0" lang="en-US" sz="1400" b="1" i="0" u="none" strike="noStrike" kern="1200" cap="none" normalizeH="0" baseline="0" dirty="0" smtClean="0">
            <a:ln>
              <a:noFill/>
            </a:ln>
            <a:solidFill>
              <a:srgbClr val="FFFF00"/>
            </a:solidFill>
            <a:effectLst/>
            <a:latin typeface="Calibri"/>
            <a:cs typeface="Calibri"/>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kern="1200" cap="none" normalizeH="0" baseline="0" dirty="0" smtClean="0">
              <a:ln>
                <a:noFill/>
              </a:ln>
              <a:solidFill>
                <a:schemeClr val="tx1"/>
              </a:solidFill>
              <a:effectLst/>
              <a:latin typeface="Calibri"/>
              <a:cs typeface="Calibri"/>
            </a:rPr>
            <a:t>(οργάνωση μια τοπικής ομάδας φροντιστών με ένα σταθερό πρόγραμμα</a:t>
          </a:r>
          <a:r>
            <a:rPr kumimoji="0" lang="en-US" sz="1400" b="1" i="0" u="none" strike="noStrike" kern="1200" cap="none" normalizeH="0" baseline="0" dirty="0" smtClean="0">
              <a:ln>
                <a:noFill/>
              </a:ln>
              <a:solidFill>
                <a:schemeClr val="tx1"/>
              </a:solidFill>
              <a:effectLst/>
              <a:latin typeface="Calibri"/>
              <a:cs typeface="Calibri"/>
            </a:rPr>
            <a:t>)</a:t>
          </a:r>
          <a:endParaRPr kumimoji="0" lang="de-DE" sz="1400" b="1" i="0" u="none" strike="noStrike" kern="1200" cap="none" normalizeH="0" baseline="0" dirty="0" smtClean="0">
            <a:ln>
              <a:noFill/>
            </a:ln>
            <a:solidFill>
              <a:schemeClr val="tx1"/>
            </a:solidFill>
            <a:effectLst/>
            <a:latin typeface="Calibri"/>
            <a:cs typeface="Calibri"/>
          </a:endParaRPr>
        </a:p>
      </dsp:txBody>
      <dsp:txXfrm>
        <a:off x="1514132" y="3577666"/>
        <a:ext cx="5190990" cy="982322"/>
      </dsp:txXfrm>
    </dsp:sp>
    <dsp:sp modelId="{28385238-9A24-491F-B0BF-FEC4D6680D70}">
      <dsp:nvSpPr>
        <dsp:cNvPr id="0" name=""/>
        <dsp:cNvSpPr/>
      </dsp:nvSpPr>
      <dsp:spPr>
        <a:xfrm>
          <a:off x="0" y="4559988"/>
          <a:ext cx="8219256" cy="982322"/>
        </a:xfrm>
        <a:prstGeom prst="trapezoid">
          <a:avLst>
            <a:gd name="adj" fmla="val 741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kern="1200" cap="none" normalizeH="0" baseline="0" dirty="0" smtClean="0">
              <a:ln>
                <a:noFill/>
              </a:ln>
              <a:solidFill>
                <a:srgbClr val="FFFF00"/>
              </a:solidFill>
              <a:effectLst/>
              <a:latin typeface="Calibri"/>
              <a:cs typeface="Calibri"/>
            </a:rPr>
            <a:t>1. </a:t>
          </a:r>
          <a:r>
            <a:rPr kumimoji="0" lang="el-GR" sz="1400" b="1" i="0" u="none" strike="noStrike" kern="1200" cap="none" normalizeH="0" baseline="0" dirty="0" smtClean="0">
              <a:ln>
                <a:noFill/>
              </a:ln>
              <a:solidFill>
                <a:srgbClr val="FFFF00"/>
              </a:solidFill>
              <a:effectLst/>
              <a:latin typeface="Calibri"/>
              <a:cs typeface="Calibri"/>
            </a:rPr>
            <a:t>Σποραδική δύναμη</a:t>
          </a:r>
          <a:r>
            <a:rPr kumimoji="0" lang="de-DE" sz="1400" b="1" i="0" u="none" strike="noStrike" kern="1200" cap="none" normalizeH="0" baseline="0" dirty="0" smtClean="0">
              <a:ln>
                <a:noFill/>
              </a:ln>
              <a:solidFill>
                <a:schemeClr val="tx1"/>
              </a:solidFill>
              <a:effectLst/>
              <a:latin typeface="Calibri"/>
              <a:cs typeface="Calibri"/>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kern="1200" cap="none" normalizeH="0" baseline="0" dirty="0" smtClean="0">
              <a:ln>
                <a:noFill/>
              </a:ln>
              <a:solidFill>
                <a:schemeClr val="tx1"/>
              </a:solidFill>
              <a:effectLst/>
              <a:latin typeface="Calibri"/>
              <a:cs typeface="Calibri"/>
            </a:rPr>
            <a:t>(</a:t>
          </a:r>
          <a:r>
            <a:rPr kumimoji="0" lang="el-GR" sz="1400" b="1" i="0" u="none" strike="noStrike" kern="1200" cap="none" normalizeH="0" baseline="0" dirty="0" smtClean="0">
              <a:ln>
                <a:noFill/>
              </a:ln>
              <a:solidFill>
                <a:schemeClr val="tx1"/>
              </a:solidFill>
              <a:effectLst/>
              <a:latin typeface="Calibri"/>
              <a:cs typeface="Calibri"/>
            </a:rPr>
            <a:t>πχ ένας φροντιστής-καθηγητής που παραδίδει ιδιαίτερα μαθήματα και βρίσκει περιστασιακά και τυχαία απήχηση</a:t>
          </a:r>
          <a:r>
            <a:rPr kumimoji="0" lang="en-US" sz="1400" b="1" i="0" u="none" strike="noStrike" kern="1200" cap="none" normalizeH="0" baseline="0" dirty="0" smtClean="0">
              <a:ln>
                <a:noFill/>
              </a:ln>
              <a:solidFill>
                <a:schemeClr val="tx1"/>
              </a:solidFill>
              <a:effectLst/>
              <a:latin typeface="Calibri"/>
              <a:cs typeface="Calibri"/>
            </a:rPr>
            <a:t>)</a:t>
          </a:r>
          <a:endParaRPr kumimoji="0" lang="de-DE" sz="1400" b="1" i="0" u="none" strike="noStrike" kern="1200" cap="none" normalizeH="0" baseline="0" dirty="0" smtClean="0">
            <a:ln>
              <a:noFill/>
            </a:ln>
            <a:solidFill>
              <a:schemeClr val="tx1"/>
            </a:solidFill>
            <a:effectLst/>
            <a:latin typeface="Calibri"/>
            <a:cs typeface="Calibri"/>
          </a:endParaRPr>
        </a:p>
      </dsp:txBody>
      <dsp:txXfrm>
        <a:off x="1438369" y="4559988"/>
        <a:ext cx="5342516" cy="98232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28/02/15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804480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3600" dirty="0" smtClean="0"/>
              <a:t>Θέματα Παιδαγωγικής και Κοινωνιολογίας της Εκπαίδευσης</a:t>
            </a:r>
            <a:endParaRPr lang="el-GR" sz="3600"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a:t>Ενότητα 2</a:t>
            </a:r>
            <a:r>
              <a:rPr lang="el-GR" sz="2800" b="1" smtClean="0"/>
              <a:t>:</a:t>
            </a:r>
            <a:r>
              <a:rPr lang="en-US" sz="2800" dirty="0" smtClean="0"/>
              <a:t> </a:t>
            </a:r>
            <a:r>
              <a:rPr lang="el-GR" sz="2800" dirty="0" smtClean="0"/>
              <a:t>Κοινωνιολογία και Δύναμη</a:t>
            </a:r>
            <a:endParaRPr lang="en-US" sz="2800" dirty="0" smtClean="0"/>
          </a:p>
          <a:p>
            <a:endParaRPr lang="el-GR" sz="2800" dirty="0" smtClean="0"/>
          </a:p>
          <a:p>
            <a:r>
              <a:rPr lang="el-GR" sz="2800" dirty="0" smtClean="0"/>
              <a:t>Μπεκιάρη Αλεξάνδρα</a:t>
            </a:r>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cstate="print"/>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περιεχομένου 6"/>
          <p:cNvSpPr>
            <a:spLocks noGrp="1"/>
          </p:cNvSpPr>
          <p:nvPr>
            <p:ph idx="1"/>
          </p:nvPr>
        </p:nvSpPr>
        <p:spPr>
          <a:xfrm>
            <a:off x="2915816" y="1556792"/>
            <a:ext cx="5770984" cy="4896544"/>
          </a:xfrm>
        </p:spPr>
        <p:txBody>
          <a:bodyPr>
            <a:noAutofit/>
          </a:bodyPr>
          <a:lstStyle/>
          <a:p>
            <a:pPr>
              <a:lnSpc>
                <a:spcPct val="90000"/>
              </a:lnSpc>
            </a:pPr>
            <a:r>
              <a:rPr lang="el-GR" sz="2800" dirty="0"/>
              <a:t>Η Ψυχολογία λχ χρησιμεύει αρκετά στην Κοινωνιολογία της Οικογένειας και της Εκπαίδευσης (θα μπορούσε να χρησιμεύσει στην καλύτερη κατανόηση της επίδρασης της οικογένειας στον μαθητή ή της λειτουργίας μιας σχολικής μονάδος). </a:t>
            </a:r>
            <a:endParaRPr lang="el-GR" sz="2800" dirty="0" smtClean="0"/>
          </a:p>
          <a:p>
            <a:pPr>
              <a:lnSpc>
                <a:spcPct val="90000"/>
              </a:lnSpc>
            </a:pPr>
            <a:r>
              <a:rPr lang="el-GR" sz="2800" dirty="0" smtClean="0"/>
              <a:t>Η </a:t>
            </a:r>
            <a:r>
              <a:rPr lang="el-GR" sz="2800" dirty="0"/>
              <a:t>Ιστορία και η Οικονομία χρησιμεύει στην γενικότερη κατανόηση του εκπαιδευτικού </a:t>
            </a:r>
            <a:r>
              <a:rPr lang="el-GR" sz="2800" dirty="0" smtClean="0"/>
              <a:t>συστήματος.</a:t>
            </a:r>
            <a:endParaRPr lang="el-GR" sz="2800" dirty="0" smtClean="0">
              <a:solidFill>
                <a:srgbClr val="000000"/>
              </a:solidFill>
            </a:endParaRPr>
          </a:p>
        </p:txBody>
      </p:sp>
      <p:sp>
        <p:nvSpPr>
          <p:cNvPr id="8" name="Θέση κειμένου 7"/>
          <p:cNvSpPr>
            <a:spLocks noGrp="1"/>
          </p:cNvSpPr>
          <p:nvPr>
            <p:ph type="body" sz="half" idx="2"/>
          </p:nvPr>
        </p:nvSpPr>
        <p:spPr>
          <a:xfrm>
            <a:off x="467544" y="1556792"/>
            <a:ext cx="3008313" cy="4608512"/>
          </a:xfrm>
        </p:spPr>
        <p:txBody>
          <a:bodyPr>
            <a:normAutofit/>
          </a:bodyPr>
          <a:lstStyle/>
          <a:p>
            <a:pPr>
              <a:lnSpc>
                <a:spcPct val="90000"/>
              </a:lnSpc>
            </a:pPr>
            <a:r>
              <a:rPr lang="el-GR" sz="2800" dirty="0"/>
              <a:t>Διαφορές της Κοινωνιολογίας από άλλους συγγενείς κλάδους: </a:t>
            </a:r>
            <a:br>
              <a:rPr lang="el-GR" sz="2800" dirty="0"/>
            </a:br>
            <a:endParaRPr lang="el-GR" sz="2800" dirty="0" smtClean="0"/>
          </a:p>
        </p:txBody>
      </p:sp>
      <p:sp>
        <p:nvSpPr>
          <p:cNvPr id="2" name="Θέση αριθμού διαφάνειας 1"/>
          <p:cNvSpPr>
            <a:spLocks noGrp="1"/>
          </p:cNvSpPr>
          <p:nvPr>
            <p:ph type="sldNum" sz="quarter" idx="12"/>
          </p:nvPr>
        </p:nvSpPr>
        <p:spPr/>
        <p:txBody>
          <a:bodyPr/>
          <a:lstStyle/>
          <a:p>
            <a:fld id="{53C4726A-630D-4CB4-B088-BAB00F4188E9}" type="slidenum">
              <a:rPr lang="el-GR" smtClean="0"/>
              <a:pPr/>
              <a:t>10</a:t>
            </a:fld>
            <a:endParaRPr lang="el-GR"/>
          </a:p>
        </p:txBody>
      </p:sp>
      <p:sp>
        <p:nvSpPr>
          <p:cNvPr id="6" name="Τίτλος 5"/>
          <p:cNvSpPr>
            <a:spLocks noGrp="1"/>
          </p:cNvSpPr>
          <p:nvPr>
            <p:ph type="title"/>
          </p:nvPr>
        </p:nvSpPr>
        <p:spPr/>
        <p:txBody>
          <a:bodyPr>
            <a:normAutofit fontScale="90000"/>
          </a:bodyPr>
          <a:lstStyle/>
          <a:p>
            <a:r>
              <a:rPr lang="el-GR" dirty="0" smtClean="0"/>
              <a:t>ΚΟΙΝΩΝΙΟΛΟΓΙΑ ΚΑΙ ΣΥΓΓΕΝΕΙΣ ΚΛΑΔΟΙ (3)</a:t>
            </a:r>
            <a:endParaRPr lang="el-GR" dirty="0"/>
          </a:p>
        </p:txBody>
      </p:sp>
    </p:spTree>
    <p:extLst>
      <p:ext uri="{BB962C8B-B14F-4D97-AF65-F5344CB8AC3E}">
        <p14:creationId xmlns:p14="http://schemas.microsoft.com/office/powerpoint/2010/main" val="3983966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457200" y="197768"/>
            <a:ext cx="8229600" cy="1143000"/>
          </a:xfrm>
        </p:spPr>
        <p:txBody>
          <a:bodyPr>
            <a:normAutofit fontScale="90000"/>
          </a:bodyPr>
          <a:lstStyle/>
          <a:p>
            <a:r>
              <a:rPr lang="el-GR" dirty="0" smtClean="0"/>
              <a:t>ΚΟΙΝΩΝΙΟΛΟΓΙΑ ΚΑΙ ΘΕΤΙΚΕΣ ΕΠΙΣΤΗΜΕΣ</a:t>
            </a:r>
            <a:endParaRPr lang="el-GR" dirty="0"/>
          </a:p>
        </p:txBody>
      </p:sp>
      <p:pic>
        <p:nvPicPr>
          <p:cNvPr id="9" name="Θέση περιεχομένου 8" descr="Εικόνα....."/>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2363738"/>
            <a:ext cx="4040188" cy="3030141"/>
          </a:xfrm>
        </p:spPr>
      </p:pic>
      <p:sp>
        <p:nvSpPr>
          <p:cNvPr id="4" name="Θέση περιεχομένου 3"/>
          <p:cNvSpPr>
            <a:spLocks noGrp="1"/>
          </p:cNvSpPr>
          <p:nvPr>
            <p:ph sz="quarter" idx="4"/>
          </p:nvPr>
        </p:nvSpPr>
        <p:spPr>
          <a:xfrm>
            <a:off x="4645025" y="1412776"/>
            <a:ext cx="4041775" cy="4752528"/>
          </a:xfrm>
        </p:spPr>
        <p:txBody>
          <a:bodyPr>
            <a:noAutofit/>
          </a:bodyPr>
          <a:lstStyle/>
          <a:p>
            <a:r>
              <a:rPr lang="el-GR" sz="2800" i="1" dirty="0" smtClean="0">
                <a:latin typeface="Calibri"/>
                <a:cs typeface="Calibri"/>
              </a:rPr>
              <a:t>Οικονομολόγοι</a:t>
            </a:r>
            <a:r>
              <a:rPr lang="el-GR" sz="2800" i="1" dirty="0">
                <a:latin typeface="Calibri"/>
                <a:cs typeface="Calibri"/>
              </a:rPr>
              <a:t>, «θετικιστές»: έλλειψη κριτικής σκέψης – όργανα του </a:t>
            </a:r>
            <a:r>
              <a:rPr lang="el-GR" sz="2800" i="1" dirty="0" smtClean="0">
                <a:latin typeface="Calibri"/>
                <a:cs typeface="Calibri"/>
              </a:rPr>
              <a:t>Καπιταλισμού</a:t>
            </a:r>
          </a:p>
          <a:p>
            <a:r>
              <a:rPr lang="el-GR" sz="2800" i="1" dirty="0" smtClean="0">
                <a:latin typeface="Calibri"/>
                <a:cs typeface="Calibri"/>
              </a:rPr>
              <a:t>Κοινωνιολόγοι</a:t>
            </a:r>
            <a:r>
              <a:rPr lang="el-GR" sz="2800" i="1" dirty="0">
                <a:latin typeface="Calibri"/>
                <a:cs typeface="Calibri"/>
              </a:rPr>
              <a:t>: πιο κριτική σκέψη αλλά λιγότερο πειστικοί και αντικειμενικοί</a:t>
            </a:r>
            <a:endParaRPr lang="el-GR" sz="2800" dirty="0" smtClean="0">
              <a:latin typeface="Calibri"/>
              <a:cs typeface="Calibri"/>
            </a:endParaRP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11</a:t>
            </a:fld>
            <a:endParaRPr lang="el-GR" dirty="0"/>
          </a:p>
        </p:txBody>
      </p:sp>
      <p:graphicFrame>
        <p:nvGraphicFramePr>
          <p:cNvPr id="10" name="Group 39"/>
          <p:cNvGraphicFramePr>
            <a:graphicFrameLocks/>
          </p:cNvGraphicFramePr>
          <p:nvPr>
            <p:extLst>
              <p:ext uri="{D42A27DB-BD31-4B8C-83A1-F6EECF244321}">
                <p14:modId xmlns:p14="http://schemas.microsoft.com/office/powerpoint/2010/main" val="2968797125"/>
              </p:ext>
            </p:extLst>
          </p:nvPr>
        </p:nvGraphicFramePr>
        <p:xfrm>
          <a:off x="467544" y="1556792"/>
          <a:ext cx="4140965" cy="4091396"/>
        </p:xfrm>
        <a:graphic>
          <a:graphicData uri="http://schemas.openxmlformats.org/drawingml/2006/table">
            <a:tbl>
              <a:tblPr/>
              <a:tblGrid>
                <a:gridCol w="1716359"/>
                <a:gridCol w="1212303"/>
                <a:gridCol w="1212303"/>
              </a:tblGrid>
              <a:tr h="277979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000" b="0" i="0" u="none" strike="noStrike" cap="none" normalizeH="0" baseline="0" dirty="0">
                        <a:ln>
                          <a:noFill/>
                        </a:ln>
                        <a:solidFill>
                          <a:schemeClr val="tx1"/>
                        </a:solidFill>
                        <a:effectLst/>
                        <a:latin typeface="+mn-lt"/>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2000" b="0" i="1" u="none" strike="noStrike" cap="none" normalizeH="0" baseline="0" dirty="0">
                          <a:ln>
                            <a:noFill/>
                          </a:ln>
                          <a:solidFill>
                            <a:schemeClr val="tx1"/>
                          </a:solidFill>
                          <a:effectLst/>
                          <a:latin typeface="+mn-lt"/>
                          <a:ea typeface="ＭＳ Ｐゴシック" charset="0"/>
                        </a:rPr>
                        <a:t>Κοινωνιολογία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2000" b="0" i="1" u="none" strike="noStrike" cap="none" normalizeH="0" baseline="0" dirty="0">
                          <a:ln>
                            <a:noFill/>
                          </a:ln>
                          <a:solidFill>
                            <a:schemeClr val="tx1"/>
                          </a:solidFill>
                          <a:effectLst/>
                          <a:latin typeface="+mn-lt"/>
                          <a:ea typeface="ＭＳ Ｐゴシック" charset="0"/>
                        </a:rPr>
                        <a:t>Οικονομικές (και γενικότερα θετικές επιστήμες)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80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2000" b="0" i="1" u="none" strike="noStrike" cap="none" normalizeH="0" baseline="0">
                          <a:ln>
                            <a:noFill/>
                          </a:ln>
                          <a:solidFill>
                            <a:schemeClr val="tx1"/>
                          </a:solidFill>
                          <a:effectLst/>
                          <a:latin typeface="+mn-lt"/>
                          <a:ea typeface="ＭＳ Ｐゴシック" charset="0"/>
                        </a:rPr>
                        <a:t>Θεωρία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2000" b="0" i="0" u="none" strike="noStrike" cap="none" normalizeH="0" baseline="0">
                          <a:ln>
                            <a:noFill/>
                          </a:ln>
                          <a:solidFill>
                            <a:schemeClr val="tx1"/>
                          </a:solidFill>
                          <a:effectLst/>
                          <a:latin typeface="+mn-lt"/>
                          <a:ea typeface="ＭＳ Ｐゴシック" charset="0"/>
                        </a:rPr>
                        <a:t>Ισχυρή</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2000" b="0" i="0" u="none" strike="noStrike" cap="none" normalizeH="0" baseline="0" dirty="0">
                          <a:ln>
                            <a:noFill/>
                          </a:ln>
                          <a:solidFill>
                            <a:schemeClr val="tx1"/>
                          </a:solidFill>
                          <a:effectLst/>
                          <a:latin typeface="+mn-lt"/>
                          <a:ea typeface="ＭＳ Ｐゴシック" charset="0"/>
                        </a:rPr>
                        <a:t>Αδύναμη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80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2000" b="0" i="1" u="none" strike="noStrike" cap="none" normalizeH="0" baseline="0" dirty="0">
                          <a:ln>
                            <a:noFill/>
                          </a:ln>
                          <a:solidFill>
                            <a:schemeClr val="tx1"/>
                          </a:solidFill>
                          <a:effectLst/>
                          <a:latin typeface="+mn-lt"/>
                          <a:ea typeface="ＭＳ Ｐゴシック" charset="0"/>
                        </a:rPr>
                        <a:t>Μεθοδολογία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2000" b="0" i="0" u="none" strike="noStrike" cap="none" normalizeH="0" baseline="0" dirty="0">
                          <a:ln>
                            <a:noFill/>
                          </a:ln>
                          <a:solidFill>
                            <a:schemeClr val="tx1"/>
                          </a:solidFill>
                          <a:effectLst/>
                          <a:latin typeface="+mn-lt"/>
                          <a:ea typeface="ＭＳ Ｐゴシック" charset="0"/>
                        </a:rPr>
                        <a:t>Αδύναμη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2000" b="0" i="0" u="none" strike="noStrike" cap="none" normalizeH="0" baseline="0" dirty="0">
                          <a:ln>
                            <a:noFill/>
                          </a:ln>
                          <a:solidFill>
                            <a:schemeClr val="tx1"/>
                          </a:solidFill>
                          <a:effectLst/>
                          <a:latin typeface="+mn-lt"/>
                          <a:ea typeface="ＭＳ Ｐゴシック" charset="0"/>
                        </a:rPr>
                        <a:t>Ισχυρή</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014556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ΤΙ ΕΙΝΑΙ ΔΥΝΑΜΗ</a:t>
            </a:r>
            <a:endParaRPr lang="el-GR" dirty="0"/>
          </a:p>
        </p:txBody>
      </p:sp>
      <p:sp>
        <p:nvSpPr>
          <p:cNvPr id="3" name="Content Placeholder 2"/>
          <p:cNvSpPr>
            <a:spLocks noGrp="1"/>
          </p:cNvSpPr>
          <p:nvPr>
            <p:ph idx="1"/>
          </p:nvPr>
        </p:nvSpPr>
        <p:spPr>
          <a:xfrm>
            <a:off x="395536" y="1340768"/>
            <a:ext cx="8291264" cy="4997152"/>
          </a:xfrm>
        </p:spPr>
        <p:txBody>
          <a:bodyPr>
            <a:noAutofit/>
          </a:bodyPr>
          <a:lstStyle/>
          <a:p>
            <a:r>
              <a:rPr lang="el-GR" dirty="0"/>
              <a:t>Δύναμη σημαίνει δυνατότητα επιβολής της θέλησης κάποιου ακόμη κι ενάντια στη θέληση κάποιου άλλου. </a:t>
            </a:r>
            <a:endParaRPr lang="el-GR" dirty="0" smtClean="0"/>
          </a:p>
          <a:p>
            <a:r>
              <a:rPr lang="el-GR" dirty="0" smtClean="0"/>
              <a:t>Αξιοσημείωτο είναι </a:t>
            </a:r>
            <a:r>
              <a:rPr lang="el-GR" dirty="0"/>
              <a:t>ότι η δύναμη δεν είναι ένα ξεχωριστό είδος </a:t>
            </a:r>
            <a:r>
              <a:rPr lang="el-GR" dirty="0" smtClean="0"/>
              <a:t>σχέσης</a:t>
            </a:r>
            <a:r>
              <a:rPr lang="el-GR" dirty="0" smtClean="0"/>
              <a:t>…</a:t>
            </a:r>
            <a:endParaRPr lang="en-AU" dirty="0" smtClean="0"/>
          </a:p>
          <a:p>
            <a:r>
              <a:rPr lang="en-AU" dirty="0" smtClean="0"/>
              <a:t>…</a:t>
            </a:r>
            <a:r>
              <a:rPr lang="el-GR" dirty="0" smtClean="0"/>
              <a:t>αλλά </a:t>
            </a:r>
            <a:r>
              <a:rPr lang="el-GR" dirty="0"/>
              <a:t>κάθε σχέση (ακόμη και η πιο ευχάριστη και ειρηνική) είναι σχέση δύναμης. </a:t>
            </a:r>
            <a:endParaRPr lang="el-GR"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12</a:t>
            </a:fld>
            <a:endParaRPr lang="el-GR"/>
          </a:p>
        </p:txBody>
      </p:sp>
    </p:spTree>
    <p:extLst>
      <p:ext uri="{BB962C8B-B14F-4D97-AF65-F5344CB8AC3E}">
        <p14:creationId xmlns:p14="http://schemas.microsoft.com/office/powerpoint/2010/main" val="41901332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ΣΧΕΣΗ ΔΥΝΑΜΗΣ</a:t>
            </a:r>
            <a:endParaRPr lang="el-GR" dirty="0"/>
          </a:p>
        </p:txBody>
      </p:sp>
      <p:sp>
        <p:nvSpPr>
          <p:cNvPr id="3" name="Content Placeholder 2"/>
          <p:cNvSpPr>
            <a:spLocks noGrp="1"/>
          </p:cNvSpPr>
          <p:nvPr>
            <p:ph idx="1"/>
          </p:nvPr>
        </p:nvSpPr>
        <p:spPr>
          <a:xfrm>
            <a:off x="395536" y="1340768"/>
            <a:ext cx="8291264" cy="5184576"/>
          </a:xfrm>
        </p:spPr>
        <p:txBody>
          <a:bodyPr>
            <a:noAutofit/>
          </a:bodyPr>
          <a:lstStyle/>
          <a:p>
            <a:r>
              <a:rPr lang="el-GR" sz="2800" dirty="0" smtClean="0"/>
              <a:t>Σε </a:t>
            </a:r>
            <a:r>
              <a:rPr lang="el-GR" sz="2800" dirty="0"/>
              <a:t>κάθε σχέση κάποιος προσπαθεί να ωφεληθεί, επιβάλλοντας τη θέλησή του σε κάποιον άλλο</a:t>
            </a:r>
            <a:r>
              <a:rPr lang="el-GR" sz="2800" dirty="0" smtClean="0"/>
              <a:t>.</a:t>
            </a:r>
          </a:p>
          <a:p>
            <a:r>
              <a:rPr lang="el-GR" sz="2800" dirty="0" smtClean="0"/>
              <a:t> </a:t>
            </a:r>
            <a:r>
              <a:rPr lang="el-GR" sz="2800" dirty="0"/>
              <a:t>Όταν η ικανοποίηση είναι αμοιβαία, δηλαδή ικανοποιούν όλοι αυτό που θέλουν κάθε στιγμή ασκώντας αμοιβαία δύναμη αποτελεσματικά, τότε κανείς δεν δυσαρεστείται, η σύγκρουση αποφεύγεται και η σχέση διατηρείται. </a:t>
            </a:r>
            <a:endParaRPr lang="el-GR" sz="2800" dirty="0" smtClean="0"/>
          </a:p>
          <a:p>
            <a:r>
              <a:rPr lang="el-GR" sz="2800" dirty="0" smtClean="0"/>
              <a:t>Αποτέλεσμα δύναμης είναι όχι μόνο να εξαναγκάζεις απόφαση αλλά να εμποδίζεις να συζητηθεί ένα θέμα (αυτό μπορεί να επιτευχθεί είτε με εμπιστοσύνη, είτε με θεσμική πίεση είτε με συμπάθεια.</a:t>
            </a:r>
            <a:endParaRPr lang="el-GR" sz="2800"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13</a:t>
            </a:fld>
            <a:endParaRPr lang="el-GR"/>
          </a:p>
        </p:txBody>
      </p:sp>
    </p:spTree>
    <p:extLst>
      <p:ext uri="{BB962C8B-B14F-4D97-AF65-F5344CB8AC3E}">
        <p14:creationId xmlns:p14="http://schemas.microsoft.com/office/powerpoint/2010/main" val="28931667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descr="Εικόνα....."/>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1944688"/>
            <a:ext cx="5111750" cy="3833812"/>
          </a:xfrm>
        </p:spPr>
      </p:pic>
      <p:sp>
        <p:nvSpPr>
          <p:cNvPr id="3" name="Θέση κειμένου 2"/>
          <p:cNvSpPr>
            <a:spLocks noGrp="1"/>
          </p:cNvSpPr>
          <p:nvPr>
            <p:ph type="body" sz="half" idx="2"/>
          </p:nvPr>
        </p:nvSpPr>
        <p:spPr>
          <a:xfrm>
            <a:off x="323528" y="1412776"/>
            <a:ext cx="3008313" cy="4608512"/>
          </a:xfrm>
        </p:spPr>
        <p:txBody>
          <a:bodyPr>
            <a:normAutofit/>
          </a:bodyPr>
          <a:lstStyle/>
          <a:p>
            <a:pPr algn="ctr"/>
            <a:r>
              <a:rPr lang="en-US" sz="2800" dirty="0" smtClean="0"/>
              <a:t/>
            </a:r>
            <a:br>
              <a:rPr lang="en-US" sz="2800" dirty="0" smtClean="0"/>
            </a:br>
            <a:r>
              <a:rPr lang="el-GR" sz="2800" dirty="0"/>
              <a:t>Η μια μορφή παράγει την άλλη (εξωτερική συσσώρευση) </a:t>
            </a:r>
          </a:p>
          <a:p>
            <a:pPr algn="ctr"/>
            <a:r>
              <a:rPr lang="el-GR" sz="2800" dirty="0"/>
              <a:t>ή τον εαυτό της (εσωτερική συσσώρευση)</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14</a:t>
            </a:fld>
            <a:endParaRPr lang="el-GR"/>
          </a:p>
        </p:txBody>
      </p:sp>
      <p:sp>
        <p:nvSpPr>
          <p:cNvPr id="5" name="Τίτλος 4"/>
          <p:cNvSpPr>
            <a:spLocks noGrp="1"/>
          </p:cNvSpPr>
          <p:nvPr>
            <p:ph type="title"/>
          </p:nvPr>
        </p:nvSpPr>
        <p:spPr/>
        <p:txBody>
          <a:bodyPr/>
          <a:lstStyle/>
          <a:p>
            <a:r>
              <a:rPr lang="el-GR" dirty="0" smtClean="0"/>
              <a:t>ΤΥΠΟΙ ΔΥΝΑΜΕΩΝ (</a:t>
            </a:r>
            <a:r>
              <a:rPr lang="en-AU" dirty="0" err="1" smtClean="0"/>
              <a:t>Popitz</a:t>
            </a:r>
            <a:r>
              <a:rPr lang="en-AU" dirty="0" smtClean="0"/>
              <a:t>, 1992</a:t>
            </a:r>
            <a:r>
              <a:rPr lang="el-GR" dirty="0" smtClean="0"/>
              <a:t>)</a:t>
            </a:r>
            <a:endParaRPr lang="el-GR" dirty="0"/>
          </a:p>
        </p:txBody>
      </p:sp>
      <p:graphicFrame>
        <p:nvGraphicFramePr>
          <p:cNvPr id="8" name="6 - Διάγραμμα"/>
          <p:cNvGraphicFramePr/>
          <p:nvPr>
            <p:extLst>
              <p:ext uri="{D42A27DB-BD31-4B8C-83A1-F6EECF244321}">
                <p14:modId xmlns:p14="http://schemas.microsoft.com/office/powerpoint/2010/main" val="512489812"/>
              </p:ext>
            </p:extLst>
          </p:nvPr>
        </p:nvGraphicFramePr>
        <p:xfrm>
          <a:off x="2123728" y="1484784"/>
          <a:ext cx="8208963" cy="44640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099119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περιεχομένου 6"/>
          <p:cNvSpPr>
            <a:spLocks noGrp="1"/>
          </p:cNvSpPr>
          <p:nvPr>
            <p:ph idx="1"/>
          </p:nvPr>
        </p:nvSpPr>
        <p:spPr>
          <a:xfrm>
            <a:off x="3419872" y="980728"/>
            <a:ext cx="5111750" cy="5328592"/>
          </a:xfrm>
        </p:spPr>
        <p:txBody>
          <a:bodyPr>
            <a:noAutofit/>
          </a:bodyPr>
          <a:lstStyle/>
          <a:p>
            <a:pPr>
              <a:lnSpc>
                <a:spcPct val="90000"/>
              </a:lnSpc>
            </a:pPr>
            <a:r>
              <a:rPr lang="el-GR" sz="2400" dirty="0" smtClean="0"/>
              <a:t>Παραδείγματα: αν </a:t>
            </a:r>
            <a:r>
              <a:rPr lang="el-GR" sz="2400" dirty="0"/>
              <a:t>εξορύξουμε μέταλλο (δύναμη δεδομένου), το μετατρέπουμε σε εργαλεία (δύναμη δεδομένου), με τα οποία παράγουμε περισσότερα εργαλεία και μηχανήματα (δύναμη δεδομένου) </a:t>
            </a:r>
            <a:endParaRPr lang="el-GR" sz="2400" dirty="0" smtClean="0"/>
          </a:p>
          <a:p>
            <a:pPr>
              <a:lnSpc>
                <a:spcPct val="90000"/>
              </a:lnSpc>
            </a:pPr>
            <a:r>
              <a:rPr lang="el-GR" sz="2400" dirty="0" smtClean="0"/>
              <a:t>να </a:t>
            </a:r>
            <a:r>
              <a:rPr lang="el-GR" sz="2400" dirty="0"/>
              <a:t>απειλήσει μια βιομηχανία τροφίμων έναν αγροτικό συνεταιρισμό να ενιοποιήσει τις καλλιέργειές του για να εξασφαλίσει μονοψώνιο επί αυτών κι έτσι να εξαρτηθεί ο συνεταιρισμός πιο ισχυρά από αυτή ώστε στο μέλλον να ρίξει και τις τιμές του. </a:t>
            </a:r>
            <a:endParaRPr lang="el-GR" sz="2400" dirty="0" smtClean="0"/>
          </a:p>
          <a:p>
            <a:pPr>
              <a:lnSpc>
                <a:spcPct val="90000"/>
              </a:lnSpc>
            </a:pPr>
            <a:endParaRPr lang="el-GR" sz="2400" dirty="0" smtClean="0"/>
          </a:p>
          <a:p>
            <a:pPr>
              <a:lnSpc>
                <a:spcPct val="90000"/>
              </a:lnSpc>
            </a:pPr>
            <a:endParaRPr lang="el-GR" sz="2400" dirty="0" smtClean="0"/>
          </a:p>
          <a:p>
            <a:pPr>
              <a:lnSpc>
                <a:spcPct val="90000"/>
              </a:lnSpc>
            </a:pPr>
            <a:endParaRPr lang="el-GR" sz="2400" dirty="0" smtClean="0">
              <a:solidFill>
                <a:srgbClr val="000000"/>
              </a:solidFill>
            </a:endParaRPr>
          </a:p>
        </p:txBody>
      </p:sp>
      <p:sp>
        <p:nvSpPr>
          <p:cNvPr id="8" name="Θέση κειμένου 7"/>
          <p:cNvSpPr>
            <a:spLocks noGrp="1"/>
          </p:cNvSpPr>
          <p:nvPr>
            <p:ph type="body" sz="half" idx="2"/>
          </p:nvPr>
        </p:nvSpPr>
        <p:spPr>
          <a:xfrm>
            <a:off x="467544" y="980728"/>
            <a:ext cx="3008313" cy="4608512"/>
          </a:xfrm>
        </p:spPr>
        <p:txBody>
          <a:bodyPr>
            <a:normAutofit/>
          </a:bodyPr>
          <a:lstStyle/>
          <a:p>
            <a:pPr>
              <a:lnSpc>
                <a:spcPct val="90000"/>
              </a:lnSpc>
            </a:pPr>
            <a:r>
              <a:rPr lang="el-GR" sz="2800" i="1" dirty="0"/>
              <a:t>Εσωτερική συσσώρευση έχουμε όταν με βάση μια μορφή δύναμης, αποκτούμε επιπλέον δύναμη της ίδιας </a:t>
            </a:r>
            <a:r>
              <a:rPr lang="el-GR" sz="2800" i="1" dirty="0" smtClean="0"/>
              <a:t>μορφής: </a:t>
            </a:r>
            <a:r>
              <a:rPr lang="el-GR" sz="2800" i="1" dirty="0"/>
              <a:t/>
            </a:r>
            <a:br>
              <a:rPr lang="el-GR" sz="2800" i="1" dirty="0"/>
            </a:br>
            <a:endParaRPr lang="el-GR" sz="2800" i="1" dirty="0" smtClean="0"/>
          </a:p>
        </p:txBody>
      </p:sp>
      <p:sp>
        <p:nvSpPr>
          <p:cNvPr id="2" name="Θέση αριθμού διαφάνειας 1"/>
          <p:cNvSpPr>
            <a:spLocks noGrp="1"/>
          </p:cNvSpPr>
          <p:nvPr>
            <p:ph type="sldNum" sz="quarter" idx="12"/>
          </p:nvPr>
        </p:nvSpPr>
        <p:spPr/>
        <p:txBody>
          <a:bodyPr/>
          <a:lstStyle/>
          <a:p>
            <a:fld id="{53C4726A-630D-4CB4-B088-BAB00F4188E9}" type="slidenum">
              <a:rPr lang="el-GR" smtClean="0"/>
              <a:pPr/>
              <a:t>15</a:t>
            </a:fld>
            <a:endParaRPr lang="el-GR"/>
          </a:p>
        </p:txBody>
      </p:sp>
      <p:sp>
        <p:nvSpPr>
          <p:cNvPr id="6" name="Τίτλος 5"/>
          <p:cNvSpPr>
            <a:spLocks noGrp="1"/>
          </p:cNvSpPr>
          <p:nvPr>
            <p:ph type="title"/>
          </p:nvPr>
        </p:nvSpPr>
        <p:spPr>
          <a:xfrm>
            <a:off x="395536" y="-9227"/>
            <a:ext cx="8229600" cy="1144800"/>
          </a:xfrm>
        </p:spPr>
        <p:txBody>
          <a:bodyPr>
            <a:normAutofit fontScale="90000"/>
          </a:bodyPr>
          <a:lstStyle/>
          <a:p>
            <a:r>
              <a:rPr lang="el-GR" dirty="0" smtClean="0"/>
              <a:t>ΕΣΩΤΕΡΙΚΗ ΣΥΣΣΩΡΕΥΣΗ ΔΥΝΑΜΗΣ</a:t>
            </a:r>
            <a:endParaRPr lang="el-GR" dirty="0"/>
          </a:p>
        </p:txBody>
      </p:sp>
    </p:spTree>
    <p:extLst>
      <p:ext uri="{BB962C8B-B14F-4D97-AF65-F5344CB8AC3E}">
        <p14:creationId xmlns:p14="http://schemas.microsoft.com/office/powerpoint/2010/main" val="6135921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περιεχομένου 6"/>
          <p:cNvSpPr>
            <a:spLocks noGrp="1"/>
          </p:cNvSpPr>
          <p:nvPr>
            <p:ph idx="1"/>
          </p:nvPr>
        </p:nvSpPr>
        <p:spPr>
          <a:xfrm>
            <a:off x="3059832" y="764704"/>
            <a:ext cx="5760640" cy="5832648"/>
          </a:xfrm>
        </p:spPr>
        <p:txBody>
          <a:bodyPr>
            <a:noAutofit/>
          </a:bodyPr>
          <a:lstStyle/>
          <a:p>
            <a:r>
              <a:rPr lang="el-GR" sz="2300" dirty="0" smtClean="0"/>
              <a:t>Συνηθισμένη </a:t>
            </a:r>
            <a:r>
              <a:rPr lang="el-GR" sz="2300" dirty="0"/>
              <a:t>περίπτωση εξωτερικής συσσώρευσης, που είθισται συχνά να χαρακτηρίζεται ως «ανέντιμη», είναι η συσσώρευση δύναμης </a:t>
            </a:r>
            <a:r>
              <a:rPr lang="el-GR" sz="2300" dirty="0" smtClean="0"/>
              <a:t>δράσης </a:t>
            </a:r>
            <a:r>
              <a:rPr lang="el-GR" sz="2300" dirty="0"/>
              <a:t>από την δύναμη </a:t>
            </a:r>
            <a:r>
              <a:rPr lang="el-GR" sz="2300" dirty="0" smtClean="0"/>
              <a:t>εσωτερικευμένου ελέγχου (εξουσιασμού). </a:t>
            </a:r>
            <a:r>
              <a:rPr lang="el-GR" sz="2300" dirty="0"/>
              <a:t>Πχ οι πολίτες εμπιστεύονται ένα κόμμα και το </a:t>
            </a:r>
            <a:r>
              <a:rPr lang="el-GR" sz="2300" dirty="0" smtClean="0"/>
              <a:t>ψηφίζουν </a:t>
            </a:r>
            <a:r>
              <a:rPr lang="el-GR" sz="2300" dirty="0"/>
              <a:t>και μετά αυτό το κόμμα στρέφει τα όπλα εναντίον τους ή τους κάνει στρατιώτες και τους οδηγεί σε πόλεμο. </a:t>
            </a:r>
            <a:endParaRPr lang="el-GR" sz="2300" dirty="0" smtClean="0"/>
          </a:p>
          <a:p>
            <a:r>
              <a:rPr lang="el-GR" sz="2300" dirty="0" smtClean="0"/>
              <a:t>Σε </a:t>
            </a:r>
            <a:r>
              <a:rPr lang="el-GR" sz="2300" dirty="0"/>
              <a:t>μικροεπίπεδο, ένας </a:t>
            </a:r>
            <a:r>
              <a:rPr lang="el-GR" sz="2300" dirty="0" smtClean="0"/>
              <a:t>πατέρας </a:t>
            </a:r>
            <a:r>
              <a:rPr lang="el-GR" sz="2300" dirty="0"/>
              <a:t>μεταβιβάζει </a:t>
            </a:r>
            <a:r>
              <a:rPr lang="el-GR" sz="2300" dirty="0" smtClean="0"/>
              <a:t>το σπίτι στα </a:t>
            </a:r>
            <a:r>
              <a:rPr lang="el-GR" sz="2300" dirty="0"/>
              <a:t>παιδιά του έχοντας σε αυτά εμπιστοσύνη και αγάπη (εξουσιασμός), και τα παιδιά τον διώχνουν από αυτό για να το πουλήσουν </a:t>
            </a:r>
            <a:r>
              <a:rPr lang="el-GR" sz="2300" dirty="0" smtClean="0"/>
              <a:t>(δύναμη δράσης)</a:t>
            </a:r>
            <a:r>
              <a:rPr lang="el-GR" sz="2300" dirty="0"/>
              <a:t>.</a:t>
            </a:r>
            <a:endParaRPr lang="en-US" sz="2300" dirty="0"/>
          </a:p>
          <a:p>
            <a:pPr>
              <a:lnSpc>
                <a:spcPct val="90000"/>
              </a:lnSpc>
            </a:pPr>
            <a:endParaRPr lang="el-GR" sz="2000" dirty="0" smtClean="0"/>
          </a:p>
          <a:p>
            <a:pPr>
              <a:lnSpc>
                <a:spcPct val="90000"/>
              </a:lnSpc>
            </a:pPr>
            <a:endParaRPr lang="el-GR" sz="2400" dirty="0" smtClean="0">
              <a:solidFill>
                <a:srgbClr val="000000"/>
              </a:solidFill>
            </a:endParaRPr>
          </a:p>
        </p:txBody>
      </p:sp>
      <p:sp>
        <p:nvSpPr>
          <p:cNvPr id="8" name="Θέση κειμένου 7"/>
          <p:cNvSpPr>
            <a:spLocks noGrp="1"/>
          </p:cNvSpPr>
          <p:nvPr>
            <p:ph type="body" sz="half" idx="2"/>
          </p:nvPr>
        </p:nvSpPr>
        <p:spPr>
          <a:xfrm>
            <a:off x="467544" y="980728"/>
            <a:ext cx="3008313" cy="4608512"/>
          </a:xfrm>
        </p:spPr>
        <p:txBody>
          <a:bodyPr>
            <a:normAutofit/>
          </a:bodyPr>
          <a:lstStyle/>
          <a:p>
            <a:pPr>
              <a:lnSpc>
                <a:spcPct val="90000"/>
              </a:lnSpc>
            </a:pPr>
            <a:r>
              <a:rPr lang="el-GR" sz="2800" i="1" dirty="0"/>
              <a:t>Εξωτερική συσσώρευση έχουμε όταν από μια μορφή δύναμης παράγουμε μια </a:t>
            </a:r>
            <a:r>
              <a:rPr lang="el-GR" sz="2800" i="1" dirty="0" smtClean="0"/>
              <a:t>άλλη</a:t>
            </a:r>
            <a:r>
              <a:rPr lang="el-GR" sz="2800" dirty="0" smtClean="0"/>
              <a:t>: </a:t>
            </a:r>
            <a:r>
              <a:rPr lang="el-GR" sz="2800" dirty="0"/>
              <a:t/>
            </a:r>
            <a:br>
              <a:rPr lang="el-GR" sz="2800" dirty="0"/>
            </a:br>
            <a:endParaRPr lang="el-GR" sz="2800" dirty="0" smtClean="0"/>
          </a:p>
        </p:txBody>
      </p:sp>
      <p:sp>
        <p:nvSpPr>
          <p:cNvPr id="2" name="Θέση αριθμού διαφάνειας 1"/>
          <p:cNvSpPr>
            <a:spLocks noGrp="1"/>
          </p:cNvSpPr>
          <p:nvPr>
            <p:ph type="sldNum" sz="quarter" idx="12"/>
          </p:nvPr>
        </p:nvSpPr>
        <p:spPr/>
        <p:txBody>
          <a:bodyPr/>
          <a:lstStyle/>
          <a:p>
            <a:fld id="{53C4726A-630D-4CB4-B088-BAB00F4188E9}" type="slidenum">
              <a:rPr lang="el-GR" smtClean="0"/>
              <a:pPr/>
              <a:t>16</a:t>
            </a:fld>
            <a:endParaRPr lang="el-GR"/>
          </a:p>
        </p:txBody>
      </p:sp>
      <p:sp>
        <p:nvSpPr>
          <p:cNvPr id="6" name="Τίτλος 5"/>
          <p:cNvSpPr>
            <a:spLocks noGrp="1"/>
          </p:cNvSpPr>
          <p:nvPr>
            <p:ph type="title"/>
          </p:nvPr>
        </p:nvSpPr>
        <p:spPr>
          <a:xfrm>
            <a:off x="395536" y="-171400"/>
            <a:ext cx="8229600" cy="1144800"/>
          </a:xfrm>
        </p:spPr>
        <p:txBody>
          <a:bodyPr>
            <a:normAutofit fontScale="90000"/>
          </a:bodyPr>
          <a:lstStyle/>
          <a:p>
            <a:r>
              <a:rPr lang="el-GR" dirty="0" smtClean="0"/>
              <a:t>ΕΞΩΤΕΡΙΚΗ ΣΥΣΣΩΡΕΥΣΗ ΔΥΝΑΜΗΣ</a:t>
            </a:r>
            <a:endParaRPr lang="el-GR" dirty="0"/>
          </a:p>
        </p:txBody>
      </p:sp>
    </p:spTree>
    <p:extLst>
      <p:ext uri="{BB962C8B-B14F-4D97-AF65-F5344CB8AC3E}">
        <p14:creationId xmlns:p14="http://schemas.microsoft.com/office/powerpoint/2010/main" val="13811191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descr="Εικόνα....."/>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1944688"/>
            <a:ext cx="5111750" cy="3833812"/>
          </a:xfrm>
        </p:spPr>
      </p:pic>
      <p:sp>
        <p:nvSpPr>
          <p:cNvPr id="3" name="Θέση κειμένου 2"/>
          <p:cNvSpPr>
            <a:spLocks noGrp="1"/>
          </p:cNvSpPr>
          <p:nvPr>
            <p:ph type="body" sz="half" idx="2"/>
          </p:nvPr>
        </p:nvSpPr>
        <p:spPr>
          <a:xfrm>
            <a:off x="323528" y="1412776"/>
            <a:ext cx="3008313" cy="4608512"/>
          </a:xfrm>
        </p:spPr>
        <p:txBody>
          <a:bodyPr>
            <a:normAutofit/>
          </a:bodyPr>
          <a:lstStyle/>
          <a:p>
            <a:pPr algn="ctr"/>
            <a:r>
              <a:rPr lang="en-US" sz="2800" dirty="0" smtClean="0"/>
              <a:t/>
            </a:r>
            <a:br>
              <a:rPr lang="en-US" sz="2800" dirty="0" smtClean="0"/>
            </a:br>
            <a:endParaRPr lang="el-GR" sz="2800" b="1"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17</a:t>
            </a:fld>
            <a:endParaRPr lang="el-GR"/>
          </a:p>
        </p:txBody>
      </p:sp>
      <p:sp>
        <p:nvSpPr>
          <p:cNvPr id="5" name="Τίτλος 4"/>
          <p:cNvSpPr>
            <a:spLocks noGrp="1"/>
          </p:cNvSpPr>
          <p:nvPr>
            <p:ph type="title"/>
          </p:nvPr>
        </p:nvSpPr>
        <p:spPr>
          <a:xfrm>
            <a:off x="467544" y="6648"/>
            <a:ext cx="8229600" cy="1144800"/>
          </a:xfrm>
        </p:spPr>
        <p:txBody>
          <a:bodyPr/>
          <a:lstStyle/>
          <a:p>
            <a:r>
              <a:rPr lang="el-GR" dirty="0" smtClean="0"/>
              <a:t>ΔΥΝΑΜΗ ΔΡΑΣΗΣ</a:t>
            </a:r>
            <a:endParaRPr lang="el-GR" dirty="0"/>
          </a:p>
        </p:txBody>
      </p:sp>
      <p:graphicFrame>
        <p:nvGraphicFramePr>
          <p:cNvPr id="10" name="6 - Διάγραμμα"/>
          <p:cNvGraphicFramePr/>
          <p:nvPr>
            <p:extLst>
              <p:ext uri="{D42A27DB-BD31-4B8C-83A1-F6EECF244321}">
                <p14:modId xmlns:p14="http://schemas.microsoft.com/office/powerpoint/2010/main" val="427046261"/>
              </p:ext>
            </p:extLst>
          </p:nvPr>
        </p:nvGraphicFramePr>
        <p:xfrm>
          <a:off x="2411760" y="1556792"/>
          <a:ext cx="8208963" cy="46228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p:cNvSpPr/>
          <p:nvPr/>
        </p:nvSpPr>
        <p:spPr>
          <a:xfrm>
            <a:off x="251520" y="908720"/>
            <a:ext cx="3528392" cy="5586145"/>
          </a:xfrm>
          <a:prstGeom prst="rect">
            <a:avLst/>
          </a:prstGeom>
        </p:spPr>
        <p:txBody>
          <a:bodyPr wrap="square">
            <a:spAutoFit/>
          </a:bodyPr>
          <a:lstStyle/>
          <a:p>
            <a:r>
              <a:rPr lang="el-GR" sz="2100" dirty="0"/>
              <a:t>Η δύναμης δράσης συνίσταται στον </a:t>
            </a:r>
            <a:r>
              <a:rPr lang="el-GR" sz="2100" i="1" dirty="0"/>
              <a:t>τραυματισμό</a:t>
            </a:r>
            <a:r>
              <a:rPr lang="el-GR" sz="2100" dirty="0"/>
              <a:t>, </a:t>
            </a:r>
            <a:r>
              <a:rPr lang="el-GR" sz="2100" i="1" dirty="0"/>
              <a:t>στέρηση πόρων</a:t>
            </a:r>
            <a:r>
              <a:rPr lang="el-GR" sz="2100" dirty="0"/>
              <a:t> ή </a:t>
            </a:r>
            <a:r>
              <a:rPr lang="el-GR" sz="2100" i="1" dirty="0"/>
              <a:t>κοινωνική απομόνωση</a:t>
            </a:r>
            <a:r>
              <a:rPr lang="el-GR" sz="2100" dirty="0"/>
              <a:t> κάποιου. Ο τραυματισμός μπορεί να κυμαίνεται από το αναίμακτο χαστούκι που δίνουν οι γονείς σε ένα παιδί μέχρι τη σφαίρα </a:t>
            </a:r>
            <a:r>
              <a:rPr lang="el-GR" sz="2100" dirty="0" smtClean="0"/>
              <a:t>του </a:t>
            </a:r>
            <a:r>
              <a:rPr lang="el-GR" sz="2100" dirty="0"/>
              <a:t>στρατιώτη, η </a:t>
            </a:r>
            <a:r>
              <a:rPr lang="el-GR" sz="2100" i="1" dirty="0"/>
              <a:t>στέρηση πόρων</a:t>
            </a:r>
            <a:r>
              <a:rPr lang="el-GR" sz="2100" dirty="0"/>
              <a:t> από τη στέρηση σοκολάτας σε ένα παιδί μέχρι </a:t>
            </a:r>
            <a:r>
              <a:rPr lang="el-GR" sz="2100" dirty="0" smtClean="0"/>
              <a:t>το </a:t>
            </a:r>
            <a:r>
              <a:rPr lang="el-GR" sz="2100" dirty="0"/>
              <a:t>πρόστιμο που επιβάλει η Ευρωπαϊκή Ένωση, και η </a:t>
            </a:r>
            <a:r>
              <a:rPr lang="el-GR" sz="2100" i="1" dirty="0"/>
              <a:t>κοινωνική απομόνωση</a:t>
            </a:r>
            <a:r>
              <a:rPr lang="el-GR" sz="2100" dirty="0"/>
              <a:t> από το κλείδωμα του παιδιού σε ένα δωμάτιο μέχρι την ισόβια κάθειρξη. </a:t>
            </a:r>
            <a:endParaRPr lang="en-US" sz="2100" dirty="0"/>
          </a:p>
        </p:txBody>
      </p:sp>
    </p:spTree>
    <p:extLst>
      <p:ext uri="{BB962C8B-B14F-4D97-AF65-F5344CB8AC3E}">
        <p14:creationId xmlns:p14="http://schemas.microsoft.com/office/powerpoint/2010/main" val="14730735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descr="Εικόνα....."/>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1944688"/>
            <a:ext cx="5111750" cy="3833812"/>
          </a:xfrm>
        </p:spPr>
      </p:pic>
      <p:sp>
        <p:nvSpPr>
          <p:cNvPr id="3" name="Θέση κειμένου 2"/>
          <p:cNvSpPr>
            <a:spLocks noGrp="1"/>
          </p:cNvSpPr>
          <p:nvPr>
            <p:ph type="body" sz="half" idx="2"/>
          </p:nvPr>
        </p:nvSpPr>
        <p:spPr>
          <a:xfrm>
            <a:off x="323528" y="1412776"/>
            <a:ext cx="3008313" cy="4608512"/>
          </a:xfrm>
        </p:spPr>
        <p:txBody>
          <a:bodyPr>
            <a:normAutofit/>
          </a:bodyPr>
          <a:lstStyle/>
          <a:p>
            <a:pPr algn="ctr"/>
            <a:r>
              <a:rPr lang="en-US" sz="2800" dirty="0" smtClean="0"/>
              <a:t/>
            </a:r>
            <a:br>
              <a:rPr lang="en-US" sz="2800" dirty="0" smtClean="0"/>
            </a:br>
            <a:endParaRPr lang="el-GR" sz="2800" b="1"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18</a:t>
            </a:fld>
            <a:endParaRPr lang="el-GR"/>
          </a:p>
        </p:txBody>
      </p:sp>
      <p:sp>
        <p:nvSpPr>
          <p:cNvPr id="5" name="Τίτλος 4"/>
          <p:cNvSpPr>
            <a:spLocks noGrp="1"/>
          </p:cNvSpPr>
          <p:nvPr>
            <p:ph type="title"/>
          </p:nvPr>
        </p:nvSpPr>
        <p:spPr>
          <a:xfrm>
            <a:off x="467544" y="0"/>
            <a:ext cx="8229600" cy="1144800"/>
          </a:xfrm>
        </p:spPr>
        <p:txBody>
          <a:bodyPr/>
          <a:lstStyle/>
          <a:p>
            <a:r>
              <a:rPr lang="el-GR" dirty="0" smtClean="0"/>
              <a:t>ΔΥΝΑΜΗ ΕΞΩΤΕΡΙΚΟΥ ΕΛΕΓΧΟΥ</a:t>
            </a:r>
            <a:endParaRPr lang="el-GR" dirty="0"/>
          </a:p>
        </p:txBody>
      </p:sp>
      <p:sp>
        <p:nvSpPr>
          <p:cNvPr id="2" name="Rectangle 1"/>
          <p:cNvSpPr/>
          <p:nvPr/>
        </p:nvSpPr>
        <p:spPr>
          <a:xfrm>
            <a:off x="251520" y="993131"/>
            <a:ext cx="3312368" cy="5847754"/>
          </a:xfrm>
          <a:prstGeom prst="rect">
            <a:avLst/>
          </a:prstGeom>
        </p:spPr>
        <p:txBody>
          <a:bodyPr wrap="square">
            <a:spAutoFit/>
          </a:bodyPr>
          <a:lstStyle/>
          <a:p>
            <a:r>
              <a:rPr lang="el-GR" sz="2200" dirty="0"/>
              <a:t>Η επαπειλούμενη αλλά μη εφαρμοζόμενη δύναμη δράσης </a:t>
            </a:r>
            <a:r>
              <a:rPr lang="el-GR" sz="2200" dirty="0" smtClean="0"/>
              <a:t>είναι αποτελεσματική </a:t>
            </a:r>
            <a:r>
              <a:rPr lang="el-GR" sz="2200" dirty="0"/>
              <a:t>όσο δεν χρειάζεται να γίνει δύναμη δράσης. Όσο πάλι δεν μετατρέπεται σε δύναμη δράσης, είναι εμπειρικώς δύσκολα ανιχνεύσιμη και δίνει έτσι την ψευδαίσθηση ότι δεν υπάρχει και ότι το σύστημα λειτουργεί αρμονικά «από μόνο του», σαν να είναι αυτή η φυσική τάξη των </a:t>
            </a:r>
            <a:r>
              <a:rPr lang="el-GR" sz="2200" dirty="0" smtClean="0"/>
              <a:t>πραγμάτων. </a:t>
            </a:r>
            <a:endParaRPr lang="en-US" sz="2200" dirty="0"/>
          </a:p>
        </p:txBody>
      </p:sp>
      <p:graphicFrame>
        <p:nvGraphicFramePr>
          <p:cNvPr id="8" name="6 - Διάγραμμα"/>
          <p:cNvGraphicFramePr/>
          <p:nvPr>
            <p:extLst>
              <p:ext uri="{D42A27DB-BD31-4B8C-83A1-F6EECF244321}">
                <p14:modId xmlns:p14="http://schemas.microsoft.com/office/powerpoint/2010/main" val="154326940"/>
              </p:ext>
            </p:extLst>
          </p:nvPr>
        </p:nvGraphicFramePr>
        <p:xfrm>
          <a:off x="3563888" y="1628801"/>
          <a:ext cx="5580111" cy="45365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244851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descr="Εικόνα....."/>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1944688"/>
            <a:ext cx="5111750" cy="3833812"/>
          </a:xfrm>
        </p:spPr>
      </p:pic>
      <p:sp>
        <p:nvSpPr>
          <p:cNvPr id="3" name="Θέση κειμένου 2"/>
          <p:cNvSpPr>
            <a:spLocks noGrp="1"/>
          </p:cNvSpPr>
          <p:nvPr>
            <p:ph type="body" sz="half" idx="2"/>
          </p:nvPr>
        </p:nvSpPr>
        <p:spPr>
          <a:xfrm>
            <a:off x="251520" y="1340768"/>
            <a:ext cx="3152329" cy="4752528"/>
          </a:xfrm>
        </p:spPr>
        <p:txBody>
          <a:bodyPr>
            <a:normAutofit/>
          </a:bodyPr>
          <a:lstStyle/>
          <a:p>
            <a:pPr algn="ctr"/>
            <a:r>
              <a:rPr lang="en-US" sz="2800" dirty="0" smtClean="0"/>
              <a:t/>
            </a:r>
            <a:br>
              <a:rPr lang="en-US" sz="2800" dirty="0" smtClean="0"/>
            </a:br>
            <a:endParaRPr lang="el-GR" sz="2800" b="1"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19</a:t>
            </a:fld>
            <a:endParaRPr lang="el-GR"/>
          </a:p>
        </p:txBody>
      </p:sp>
      <p:sp>
        <p:nvSpPr>
          <p:cNvPr id="5" name="Τίτλος 4"/>
          <p:cNvSpPr>
            <a:spLocks noGrp="1"/>
          </p:cNvSpPr>
          <p:nvPr>
            <p:ph type="title"/>
          </p:nvPr>
        </p:nvSpPr>
        <p:spPr/>
        <p:txBody>
          <a:bodyPr>
            <a:normAutofit fontScale="90000"/>
          </a:bodyPr>
          <a:lstStyle/>
          <a:p>
            <a:r>
              <a:rPr lang="el-GR" dirty="0" smtClean="0"/>
              <a:t>ΔΥΝΑΜΗ ΕΣΩΤΕΡΙΚΕΥΜΕΝΟΥ ΕΛΕΓΧΟΥ</a:t>
            </a:r>
            <a:endParaRPr lang="el-GR" dirty="0"/>
          </a:p>
        </p:txBody>
      </p:sp>
      <p:sp>
        <p:nvSpPr>
          <p:cNvPr id="2" name="Rectangle 1"/>
          <p:cNvSpPr/>
          <p:nvPr/>
        </p:nvSpPr>
        <p:spPr>
          <a:xfrm>
            <a:off x="251520" y="1268760"/>
            <a:ext cx="3312368" cy="4832092"/>
          </a:xfrm>
          <a:prstGeom prst="rect">
            <a:avLst/>
          </a:prstGeom>
        </p:spPr>
        <p:txBody>
          <a:bodyPr wrap="square">
            <a:spAutoFit/>
          </a:bodyPr>
          <a:lstStyle/>
          <a:p>
            <a:r>
              <a:rPr lang="el-GR" sz="2200" dirty="0" smtClean="0"/>
              <a:t>Επιδρά και όταν ο επιβολέας απουσιάζει και δεν μπορεί να εποπτεύσει τον αποδέκτη της δύναμης. Αναπτύσσοντας περαιτέρω το μοντέλο του </a:t>
            </a:r>
            <a:r>
              <a:rPr lang="en-US" sz="2200" dirty="0" err="1" smtClean="0"/>
              <a:t>Popitz</a:t>
            </a:r>
            <a:r>
              <a:rPr lang="el-GR" sz="2200" dirty="0" smtClean="0"/>
              <a:t>, μπορούμε να θεωρήσουμε ότι ο εσωτερικευμένος έλεγχος έχει δυο βασικές διαστάσεις: </a:t>
            </a:r>
          </a:p>
          <a:p>
            <a:r>
              <a:rPr lang="el-GR" sz="2200" dirty="0" smtClean="0"/>
              <a:t>την </a:t>
            </a:r>
            <a:r>
              <a:rPr lang="el-GR" sz="2200" i="1" dirty="0" smtClean="0"/>
              <a:t>αγάπη</a:t>
            </a:r>
            <a:r>
              <a:rPr lang="el-GR" sz="2200" dirty="0" smtClean="0"/>
              <a:t> (που μπορεί να αναλυθεί σε θαυμασμό, εκτίμηση και έρωτα) και </a:t>
            </a:r>
          </a:p>
          <a:p>
            <a:r>
              <a:rPr lang="el-GR" sz="2200" dirty="0" smtClean="0"/>
              <a:t>την </a:t>
            </a:r>
            <a:r>
              <a:rPr lang="el-GR" sz="2200" i="1" dirty="0" smtClean="0"/>
              <a:t>εμπιστοσύνη</a:t>
            </a:r>
            <a:r>
              <a:rPr lang="el-GR" sz="2200" dirty="0" smtClean="0"/>
              <a:t>. </a:t>
            </a:r>
            <a:endParaRPr lang="en-US" sz="2200" dirty="0"/>
          </a:p>
        </p:txBody>
      </p:sp>
      <p:graphicFrame>
        <p:nvGraphicFramePr>
          <p:cNvPr id="9" name="6 - Διάγραμμα"/>
          <p:cNvGraphicFramePr/>
          <p:nvPr>
            <p:extLst>
              <p:ext uri="{D42A27DB-BD31-4B8C-83A1-F6EECF244321}">
                <p14:modId xmlns:p14="http://schemas.microsoft.com/office/powerpoint/2010/main" val="2949839361"/>
              </p:ext>
            </p:extLst>
          </p:nvPr>
        </p:nvGraphicFramePr>
        <p:xfrm>
          <a:off x="3563889" y="1268760"/>
          <a:ext cx="5472608" cy="48965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287798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7" name="Picture 12" descr="D:\Τεφαα Open e-Class\ΘΕΟΔΩΡΑΚΗΣ ΜΑΘΗΜΑ\BYNC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descr="Εικόνα....."/>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1944688"/>
            <a:ext cx="5111750" cy="3833812"/>
          </a:xfrm>
        </p:spPr>
      </p:pic>
      <p:sp>
        <p:nvSpPr>
          <p:cNvPr id="3" name="Θέση κειμένου 2"/>
          <p:cNvSpPr>
            <a:spLocks noGrp="1"/>
          </p:cNvSpPr>
          <p:nvPr>
            <p:ph type="body" sz="half" idx="2"/>
          </p:nvPr>
        </p:nvSpPr>
        <p:spPr>
          <a:xfrm>
            <a:off x="251520" y="1340768"/>
            <a:ext cx="3152329" cy="4752528"/>
          </a:xfrm>
        </p:spPr>
        <p:txBody>
          <a:bodyPr>
            <a:normAutofit/>
          </a:bodyPr>
          <a:lstStyle/>
          <a:p>
            <a:pPr algn="ctr"/>
            <a:r>
              <a:rPr lang="en-US" sz="2800" dirty="0" smtClean="0"/>
              <a:t/>
            </a:r>
            <a:br>
              <a:rPr lang="en-US" sz="2800" dirty="0" smtClean="0"/>
            </a:br>
            <a:endParaRPr lang="el-GR" sz="2800" b="1"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20</a:t>
            </a:fld>
            <a:endParaRPr lang="el-GR"/>
          </a:p>
        </p:txBody>
      </p:sp>
      <p:sp>
        <p:nvSpPr>
          <p:cNvPr id="5" name="Τίτλος 4"/>
          <p:cNvSpPr>
            <a:spLocks noGrp="1"/>
          </p:cNvSpPr>
          <p:nvPr>
            <p:ph type="title"/>
          </p:nvPr>
        </p:nvSpPr>
        <p:spPr>
          <a:xfrm>
            <a:off x="539552" y="31651"/>
            <a:ext cx="8229600" cy="1144800"/>
          </a:xfrm>
        </p:spPr>
        <p:txBody>
          <a:bodyPr>
            <a:normAutofit/>
          </a:bodyPr>
          <a:lstStyle/>
          <a:p>
            <a:r>
              <a:rPr lang="el-GR" dirty="0" smtClean="0"/>
              <a:t>ΔΥΝΑΜΗ ΔΕΔΟΜΕΝΟΥ</a:t>
            </a:r>
            <a:endParaRPr lang="el-GR" dirty="0"/>
          </a:p>
        </p:txBody>
      </p:sp>
      <p:sp>
        <p:nvSpPr>
          <p:cNvPr id="2" name="Rectangle 1"/>
          <p:cNvSpPr/>
          <p:nvPr/>
        </p:nvSpPr>
        <p:spPr>
          <a:xfrm>
            <a:off x="251520" y="980728"/>
            <a:ext cx="3312368" cy="5632311"/>
          </a:xfrm>
          <a:prstGeom prst="rect">
            <a:avLst/>
          </a:prstGeom>
        </p:spPr>
        <p:txBody>
          <a:bodyPr wrap="square">
            <a:spAutoFit/>
          </a:bodyPr>
          <a:lstStyle/>
          <a:p>
            <a:r>
              <a:rPr lang="el-GR" sz="2000" dirty="0"/>
              <a:t>Αυτή η μορφή δύναμης εκφράζεται με τη χρήση ύλης ή την επέμβαση επί αυτής. </a:t>
            </a:r>
            <a:r>
              <a:rPr lang="el-GR" sz="2000" dirty="0" smtClean="0"/>
              <a:t>Έχει </a:t>
            </a:r>
            <a:r>
              <a:rPr lang="el-GR" sz="2000" dirty="0"/>
              <a:t>τρεις βασικές διαστάσεις: </a:t>
            </a:r>
            <a:r>
              <a:rPr lang="el-GR" sz="2000" i="1" dirty="0"/>
              <a:t>χρησιμοποίηση</a:t>
            </a:r>
            <a:r>
              <a:rPr lang="el-GR" sz="2000" dirty="0"/>
              <a:t> κάποιας υλικής οντότητας που ήδη υπάρχει</a:t>
            </a:r>
            <a:r>
              <a:rPr lang="el-GR" sz="2000" b="1" dirty="0"/>
              <a:t> </a:t>
            </a:r>
            <a:r>
              <a:rPr lang="el-GR" sz="2000" dirty="0"/>
              <a:t>(πχ χρησιμοποίηση μιας έκτασης ως προστατευόμενη περιοχή), </a:t>
            </a:r>
            <a:r>
              <a:rPr lang="el-GR" sz="2000" i="1" dirty="0"/>
              <a:t>μετατροπή</a:t>
            </a:r>
            <a:r>
              <a:rPr lang="el-GR" sz="2000" dirty="0"/>
              <a:t> (πχ μετατροπή μιας έκτασης από γεωργική σε μεταλλείο), και </a:t>
            </a:r>
            <a:r>
              <a:rPr lang="el-GR" sz="2000" i="1" dirty="0"/>
              <a:t>παραγωγή</a:t>
            </a:r>
            <a:r>
              <a:rPr lang="el-GR" sz="2000" dirty="0"/>
              <a:t> (πχ παραγωγή ψωμιού από </a:t>
            </a:r>
            <a:r>
              <a:rPr lang="el-GR" sz="2000" dirty="0" smtClean="0"/>
              <a:t>σιτάρι)</a:t>
            </a:r>
            <a:r>
              <a:rPr lang="el-GR" sz="2000" dirty="0"/>
              <a:t>. Μέσα για την άσκηση αυτής της δύναμης είναι τα </a:t>
            </a:r>
            <a:r>
              <a:rPr lang="el-GR" sz="2000" i="1" dirty="0"/>
              <a:t>μεταφορικά μέσα</a:t>
            </a:r>
            <a:r>
              <a:rPr lang="el-GR" sz="2000" dirty="0"/>
              <a:t>, </a:t>
            </a:r>
            <a:r>
              <a:rPr lang="el-GR" sz="2000" i="1" dirty="0"/>
              <a:t>κτήματα και κτίσματα</a:t>
            </a:r>
            <a:r>
              <a:rPr lang="el-GR" sz="2000" dirty="0"/>
              <a:t> και </a:t>
            </a:r>
            <a:r>
              <a:rPr lang="el-GR" sz="2000" i="1" dirty="0"/>
              <a:t>μέσα παραγωγής</a:t>
            </a:r>
            <a:r>
              <a:rPr lang="el-GR" sz="2000" dirty="0"/>
              <a:t>. </a:t>
            </a:r>
            <a:endParaRPr lang="en-US" sz="2000" dirty="0"/>
          </a:p>
        </p:txBody>
      </p:sp>
      <p:graphicFrame>
        <p:nvGraphicFramePr>
          <p:cNvPr id="8" name="6 - Διάγραμμα"/>
          <p:cNvGraphicFramePr/>
          <p:nvPr>
            <p:extLst>
              <p:ext uri="{D42A27DB-BD31-4B8C-83A1-F6EECF244321}">
                <p14:modId xmlns:p14="http://schemas.microsoft.com/office/powerpoint/2010/main" val="304861746"/>
              </p:ext>
            </p:extLst>
          </p:nvPr>
        </p:nvGraphicFramePr>
        <p:xfrm>
          <a:off x="3491879" y="1916833"/>
          <a:ext cx="5328593"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3288371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607"/>
            <a:ext cx="8229600" cy="1143000"/>
          </a:xfrm>
        </p:spPr>
        <p:txBody>
          <a:bodyPr>
            <a:noAutofit/>
          </a:bodyPr>
          <a:lstStyle/>
          <a:p>
            <a:r>
              <a:rPr lang="el-GR" sz="3200" dirty="0" smtClean="0"/>
              <a:t>ΠΟΥ ΒΑΣΙΖΟΝΤΑΙ ΟΙ ΜΟΡΦΕΣ ΔΥΝΑΜΗΣ (1)</a:t>
            </a:r>
            <a:endParaRPr lang="el-GR" sz="3200" dirty="0"/>
          </a:p>
        </p:txBody>
      </p:sp>
      <p:sp>
        <p:nvSpPr>
          <p:cNvPr id="3" name="Content Placeholder 2"/>
          <p:cNvSpPr>
            <a:spLocks noGrp="1"/>
          </p:cNvSpPr>
          <p:nvPr>
            <p:ph idx="1"/>
          </p:nvPr>
        </p:nvSpPr>
        <p:spPr>
          <a:xfrm>
            <a:off x="457200" y="1052736"/>
            <a:ext cx="8229600" cy="5073427"/>
          </a:xfrm>
        </p:spPr>
        <p:txBody>
          <a:bodyPr>
            <a:noAutofit/>
          </a:bodyPr>
          <a:lstStyle/>
          <a:p>
            <a:r>
              <a:rPr lang="el-GR" sz="2400" dirty="0" smtClean="0"/>
              <a:t>Η άσκηση κάποιας μορφής δύναμης </a:t>
            </a:r>
            <a:r>
              <a:rPr lang="el-GR" sz="2400" dirty="0"/>
              <a:t>από κάποιον </a:t>
            </a:r>
            <a:r>
              <a:rPr lang="el-GR" sz="2400" dirty="0" smtClean="0"/>
              <a:t>επιβολέα-ακόμη </a:t>
            </a:r>
            <a:r>
              <a:rPr lang="el-GR" sz="2400" dirty="0"/>
              <a:t>και με καλές προθέσεις- σημαίνει αυτομάτως αδυναμία κι εξάρτηση από το πρόσωπο που δέχεται την δύναμη. </a:t>
            </a:r>
            <a:endParaRPr lang="el-GR" sz="2400" dirty="0" smtClean="0"/>
          </a:p>
          <a:p>
            <a:r>
              <a:rPr lang="el-GR" sz="2400" dirty="0" smtClean="0"/>
              <a:t>Η </a:t>
            </a:r>
            <a:r>
              <a:rPr lang="el-GR" sz="2400" i="1" dirty="0"/>
              <a:t>δύναμη δράσης και δεδομένου</a:t>
            </a:r>
            <a:r>
              <a:rPr lang="el-GR" sz="2400" dirty="0"/>
              <a:t> βασίζονται στη </a:t>
            </a:r>
            <a:r>
              <a:rPr lang="el-GR" sz="2400" i="1" dirty="0"/>
              <a:t>φυσική τρωτότητα και το πεπερασμένο της φυσικής δύναμης</a:t>
            </a:r>
            <a:r>
              <a:rPr lang="el-GR" sz="2400" dirty="0"/>
              <a:t> του </a:t>
            </a:r>
            <a:r>
              <a:rPr lang="el-GR" sz="2400" dirty="0" smtClean="0"/>
              <a:t>ανθρώπου. </a:t>
            </a:r>
          </a:p>
          <a:p>
            <a:r>
              <a:rPr lang="el-GR" sz="2400" dirty="0" smtClean="0"/>
              <a:t>Η </a:t>
            </a:r>
            <a:r>
              <a:rPr lang="el-GR" sz="2400" i="1" dirty="0" smtClean="0"/>
              <a:t>δύναμη</a:t>
            </a:r>
            <a:r>
              <a:rPr lang="el-GR" sz="2400" dirty="0" smtClean="0"/>
              <a:t> </a:t>
            </a:r>
            <a:r>
              <a:rPr lang="el-GR" sz="2400" i="1" dirty="0" smtClean="0"/>
              <a:t>εξωτερικού ελέγχου </a:t>
            </a:r>
            <a:r>
              <a:rPr lang="el-GR" sz="2400" dirty="0" smtClean="0"/>
              <a:t>βασίζεται </a:t>
            </a:r>
            <a:r>
              <a:rPr lang="el-GR" sz="2400" dirty="0"/>
              <a:t>στην </a:t>
            </a:r>
            <a:r>
              <a:rPr lang="el-GR" sz="2400" i="1" dirty="0"/>
              <a:t>πειστικότητα</a:t>
            </a:r>
            <a:r>
              <a:rPr lang="el-GR" sz="2400" dirty="0"/>
              <a:t> της απειλής και φυσικά στην αίσθηση του απειλούμενου ότι έχει να </a:t>
            </a:r>
            <a:r>
              <a:rPr lang="el-GR" sz="2400" i="1" dirty="0"/>
              <a:t>χάσει αρκετά</a:t>
            </a:r>
            <a:r>
              <a:rPr lang="el-GR" sz="2400" dirty="0"/>
              <a:t> από μια πιθανή εφαρμογή της. </a:t>
            </a:r>
            <a:endParaRPr lang="el-GR" sz="2400" dirty="0" smtClean="0"/>
          </a:p>
          <a:p>
            <a:r>
              <a:rPr lang="el-GR" sz="2400" dirty="0" smtClean="0"/>
              <a:t>Η </a:t>
            </a:r>
            <a:r>
              <a:rPr lang="el-GR" sz="2400" dirty="0"/>
              <a:t>δύναμη </a:t>
            </a:r>
            <a:r>
              <a:rPr lang="el-GR" sz="2400" i="1" dirty="0" smtClean="0"/>
              <a:t>εσωτερικευμένου ελέγχου</a:t>
            </a:r>
            <a:r>
              <a:rPr lang="el-GR" sz="2400" dirty="0" smtClean="0"/>
              <a:t> </a:t>
            </a:r>
            <a:r>
              <a:rPr lang="el-GR" sz="2400" dirty="0"/>
              <a:t>τέλος βασίζεται στη </a:t>
            </a:r>
            <a:r>
              <a:rPr lang="el-GR" sz="2400" i="1" dirty="0"/>
              <a:t>συναισθηματική αδυναμία και την άγνοια</a:t>
            </a:r>
            <a:r>
              <a:rPr lang="el-GR" sz="2400" dirty="0"/>
              <a:t>.</a:t>
            </a:r>
            <a:endParaRPr lang="en-US" sz="2400"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21</a:t>
            </a:fld>
            <a:endParaRPr lang="el-GR"/>
          </a:p>
        </p:txBody>
      </p:sp>
    </p:spTree>
    <p:extLst>
      <p:ext uri="{BB962C8B-B14F-4D97-AF65-F5344CB8AC3E}">
        <p14:creationId xmlns:p14="http://schemas.microsoft.com/office/powerpoint/2010/main" val="263402318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Θέση εικόνας 10" descr="Εικόνα...."/>
          <p:cNvPicPr>
            <a:picLocks noGrp="1" noChangeAspect="1"/>
          </p:cNvPicPr>
          <p:nvPr>
            <p:ph type="pic" idx="1"/>
          </p:nvPr>
        </p:nvPicPr>
        <p:blipFill>
          <a:blip r:embed="rId3">
            <a:extLst>
              <a:ext uri="{28A0092B-C50C-407E-A947-70E740481C1C}">
                <a14:useLocalDpi xmlns:a14="http://schemas.microsoft.com/office/drawing/2010/main" val="0"/>
              </a:ext>
            </a:extLst>
          </a:blip>
          <a:srcRect t="8005" b="8005"/>
          <a:stretch>
            <a:fillRect/>
          </a:stretch>
        </p:blipFill>
        <p:spPr/>
      </p:pic>
      <p:sp>
        <p:nvSpPr>
          <p:cNvPr id="8" name="Θέση κειμένου 7"/>
          <p:cNvSpPr>
            <a:spLocks noGrp="1"/>
          </p:cNvSpPr>
          <p:nvPr>
            <p:ph type="body" sz="half" idx="2"/>
          </p:nvPr>
        </p:nvSpPr>
        <p:spPr>
          <a:xfrm>
            <a:off x="611560" y="5157192"/>
            <a:ext cx="8208912" cy="1015008"/>
          </a:xfrm>
        </p:spPr>
        <p:txBody>
          <a:bodyPr>
            <a:normAutofit fontScale="85000" lnSpcReduction="10000"/>
          </a:bodyPr>
          <a:lstStyle/>
          <a:p>
            <a:r>
              <a:rPr lang="el-GR" sz="2400" dirty="0" smtClean="0"/>
              <a:t>Η δύναμη δράσης και δεδομένου βασίζονται στη </a:t>
            </a:r>
            <a:r>
              <a:rPr lang="el-GR" sz="2400" b="1" dirty="0" smtClean="0"/>
              <a:t>φυσική ευαλωτότητα </a:t>
            </a:r>
            <a:r>
              <a:rPr lang="el-GR" sz="2400" dirty="0" smtClean="0"/>
              <a:t>και </a:t>
            </a:r>
            <a:r>
              <a:rPr lang="el-GR" sz="2400" b="1" dirty="0" smtClean="0"/>
              <a:t>αδυναμία</a:t>
            </a:r>
            <a:r>
              <a:rPr lang="el-GR" sz="2400" dirty="0" smtClean="0"/>
              <a:t>, ενώ η δύναμη εξωτερικού ελέγχου και εσωτερικευμένου ελέγχου στην </a:t>
            </a:r>
            <a:r>
              <a:rPr lang="el-GR" sz="2400" b="1" dirty="0" smtClean="0"/>
              <a:t>πειστικότητα</a:t>
            </a:r>
            <a:r>
              <a:rPr lang="el-GR" sz="2400" dirty="0" smtClean="0"/>
              <a:t>, </a:t>
            </a:r>
            <a:r>
              <a:rPr lang="el-GR" sz="2400" b="1" dirty="0" smtClean="0"/>
              <a:t>άγνοια</a:t>
            </a:r>
            <a:r>
              <a:rPr lang="el-GR" sz="2400" dirty="0" smtClean="0"/>
              <a:t> και </a:t>
            </a:r>
            <a:r>
              <a:rPr lang="el-GR" sz="2400" b="1" dirty="0" smtClean="0"/>
              <a:t>συναισθηματική εξάρτηση</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22</a:t>
            </a:fld>
            <a:endParaRPr lang="el-GR"/>
          </a:p>
        </p:txBody>
      </p:sp>
      <p:sp>
        <p:nvSpPr>
          <p:cNvPr id="6" name="Τίτλος 5"/>
          <p:cNvSpPr>
            <a:spLocks noGrp="1"/>
          </p:cNvSpPr>
          <p:nvPr>
            <p:ph type="title"/>
          </p:nvPr>
        </p:nvSpPr>
        <p:spPr/>
        <p:txBody>
          <a:bodyPr>
            <a:normAutofit/>
          </a:bodyPr>
          <a:lstStyle/>
          <a:p>
            <a:r>
              <a:rPr lang="el-GR" sz="3200" dirty="0" smtClean="0"/>
              <a:t>ΠΟΥ ΒΑΣΙΖΟΝΤΑΙ ΟΙ ΜΟΡΦΕΣ </a:t>
            </a:r>
            <a:r>
              <a:rPr lang="el-GR" sz="3200" dirty="0" smtClean="0"/>
              <a:t>ΔΥΝΑΜΗΣ (2)</a:t>
            </a:r>
            <a:endParaRPr lang="el-GR" sz="3200" dirty="0"/>
          </a:p>
        </p:txBody>
      </p:sp>
      <p:graphicFrame>
        <p:nvGraphicFramePr>
          <p:cNvPr id="9" name="2 - Πίνακας"/>
          <p:cNvGraphicFramePr>
            <a:graphicFrameLocks noGrp="1"/>
          </p:cNvGraphicFramePr>
          <p:nvPr>
            <p:extLst>
              <p:ext uri="{D42A27DB-BD31-4B8C-83A1-F6EECF244321}">
                <p14:modId xmlns:p14="http://schemas.microsoft.com/office/powerpoint/2010/main" val="1304709925"/>
              </p:ext>
            </p:extLst>
          </p:nvPr>
        </p:nvGraphicFramePr>
        <p:xfrm>
          <a:off x="755576" y="1556792"/>
          <a:ext cx="7993063" cy="3498532"/>
        </p:xfrm>
        <a:graphic>
          <a:graphicData uri="http://schemas.openxmlformats.org/drawingml/2006/table">
            <a:tbl>
              <a:tblPr/>
              <a:tblGrid>
                <a:gridCol w="2879725"/>
                <a:gridCol w="5113338"/>
              </a:tblGrid>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a:ln>
                            <a:noFill/>
                          </a:ln>
                          <a:solidFill>
                            <a:srgbClr val="FFFFFF"/>
                          </a:solidFill>
                          <a:effectLst/>
                          <a:latin typeface="Arial" charset="0"/>
                          <a:ea typeface="ＭＳ Ｐゴシック" charset="0"/>
                        </a:rPr>
                        <a:t>Δύναμη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a:ln>
                            <a:noFill/>
                          </a:ln>
                          <a:solidFill>
                            <a:srgbClr val="FFFFFF"/>
                          </a:solidFill>
                          <a:effectLst/>
                          <a:latin typeface="Arial" charset="0"/>
                          <a:ea typeface="ＭＳ Ｐゴシック" charset="0"/>
                        </a:rPr>
                        <a:t>…που βασίζεται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a:ln>
                          <a:noFill/>
                        </a:ln>
                        <a:solidFill>
                          <a:srgbClr val="FFFFFF"/>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rgbClr val="463416"/>
                          </a:solidFill>
                          <a:effectLst/>
                          <a:latin typeface="Arial" charset="0"/>
                          <a:ea typeface="ＭＳ Ｐゴシック" charset="0"/>
                        </a:rPr>
                        <a:t>Δράσης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rgbClr val="463416"/>
                          </a:solidFill>
                          <a:effectLst/>
                          <a:latin typeface="Arial" charset="0"/>
                          <a:ea typeface="ＭＳ Ｐゴシック" charset="0"/>
                        </a:rPr>
                        <a:t>Φυσική ευαλωτότητα και αδυναμία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rgbClr val="463416"/>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rgbClr val="463416"/>
                          </a:solidFill>
                          <a:effectLst/>
                          <a:latin typeface="Arial" charset="0"/>
                          <a:ea typeface="ＭＳ Ｐゴシック" charset="0"/>
                        </a:rPr>
                        <a:t>Εξωτερικού ελέγχου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a:ln>
                            <a:noFill/>
                          </a:ln>
                          <a:solidFill>
                            <a:srgbClr val="463416"/>
                          </a:solidFill>
                          <a:effectLst/>
                          <a:latin typeface="Calibri"/>
                          <a:ea typeface="ＭＳ Ｐゴシック" charset="0"/>
                          <a:cs typeface="Calibri"/>
                        </a:rPr>
                        <a:t>Πειστικότητα</a:t>
                      </a:r>
                      <a:r>
                        <a:rPr kumimoji="0" lang="el-GR" sz="1800" b="0" i="0" u="none" strike="noStrike" cap="none" normalizeH="0" baseline="0" dirty="0">
                          <a:ln>
                            <a:noFill/>
                          </a:ln>
                          <a:solidFill>
                            <a:srgbClr val="463416"/>
                          </a:solidFill>
                          <a:effectLst/>
                          <a:latin typeface="Arial" charset="0"/>
                          <a:ea typeface="ＭＳ Ｐゴシック" charset="0"/>
                        </a:rPr>
                        <a:t> απειλής και εξάρτηση</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463416"/>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r>
              <a:tr h="568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rgbClr val="463416"/>
                          </a:solidFill>
                          <a:effectLst/>
                          <a:latin typeface="Arial" charset="0"/>
                          <a:ea typeface="ＭＳ Ｐゴシック" charset="0"/>
                        </a:rPr>
                        <a:t>Εσωτερικευμένου ελέγχου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rgbClr val="463416"/>
                          </a:solidFill>
                          <a:effectLst/>
                          <a:latin typeface="Arial" charset="0"/>
                          <a:ea typeface="ＭＳ Ｐゴシック" charset="0"/>
                        </a:rPr>
                        <a:t>Άγνοια (για την εμπιστοσύνη) και συναισθηματική αδυναμία (για την «αγάπη»)</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rgbClr val="463416"/>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r h="633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463416"/>
                          </a:solidFill>
                          <a:effectLst/>
                          <a:latin typeface="Arial" charset="0"/>
                          <a:ea typeface="ＭＳ Ｐゴシック" charset="0"/>
                        </a:rPr>
                        <a:t>Δεδομένου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463416"/>
                          </a:solidFill>
                          <a:effectLst/>
                          <a:latin typeface="Arial" charset="0"/>
                          <a:ea typeface="ＭＳ Ｐゴシック" charset="0"/>
                        </a:rPr>
                        <a:t>Φυσική ευαλωτότητα και αδυναμία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r>
            </a:tbl>
          </a:graphicData>
        </a:graphic>
      </p:graphicFrame>
    </p:spTree>
    <p:extLst>
      <p:ext uri="{BB962C8B-B14F-4D97-AF65-F5344CB8AC3E}">
        <p14:creationId xmlns:p14="http://schemas.microsoft.com/office/powerpoint/2010/main" val="388877579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607"/>
            <a:ext cx="8229600" cy="1143000"/>
          </a:xfrm>
        </p:spPr>
        <p:txBody>
          <a:bodyPr>
            <a:noAutofit/>
          </a:bodyPr>
          <a:lstStyle/>
          <a:p>
            <a:r>
              <a:rPr lang="el-GR" sz="3200" dirty="0" smtClean="0"/>
              <a:t>ΑΠΟ ΤΗ ΣΠΟΡΑΔΙΚΗ ΔΥΝΑΜΗ ΣΤΗΝ ΚΥΡΙΑΡΧΙΑ</a:t>
            </a:r>
            <a:endParaRPr lang="el-GR" sz="3200"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23</a:t>
            </a:fld>
            <a:endParaRPr lang="el-GR"/>
          </a:p>
        </p:txBody>
      </p:sp>
      <p:graphicFrame>
        <p:nvGraphicFramePr>
          <p:cNvPr id="5" name="3 - Διάγραμμα"/>
          <p:cNvGraphicFramePr>
            <a:graphicFrameLocks noGrp="1"/>
          </p:cNvGraphicFramePr>
          <p:nvPr>
            <p:ph idx="1"/>
            <p:extLst>
              <p:ext uri="{D42A27DB-BD31-4B8C-83A1-F6EECF244321}">
                <p14:modId xmlns:p14="http://schemas.microsoft.com/office/powerpoint/2010/main" val="3831127334"/>
              </p:ext>
            </p:extLst>
          </p:nvPr>
        </p:nvGraphicFramePr>
        <p:xfrm>
          <a:off x="457200" y="980728"/>
          <a:ext cx="8219256" cy="5542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092218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ΑΠΟ ΤΗ ΣΠΟΡΑΔΙΚΗ ΔΥΝΑΜΗ ΣΤΗΝ </a:t>
            </a:r>
            <a:r>
              <a:rPr lang="el-GR" sz="3600" dirty="0" smtClean="0"/>
              <a:t>ΚΥΡΙΑΡΧΙΑ (1)</a:t>
            </a:r>
            <a:endParaRPr lang="el-GR" sz="3600" dirty="0"/>
          </a:p>
        </p:txBody>
      </p:sp>
      <p:sp>
        <p:nvSpPr>
          <p:cNvPr id="3" name="Content Placeholder 2"/>
          <p:cNvSpPr>
            <a:spLocks noGrp="1"/>
          </p:cNvSpPr>
          <p:nvPr>
            <p:ph idx="1"/>
          </p:nvPr>
        </p:nvSpPr>
        <p:spPr>
          <a:xfrm>
            <a:off x="251520" y="1268760"/>
            <a:ext cx="8435280" cy="5256584"/>
          </a:xfrm>
        </p:spPr>
        <p:txBody>
          <a:bodyPr>
            <a:noAutofit/>
          </a:bodyPr>
          <a:lstStyle/>
          <a:p>
            <a:r>
              <a:rPr lang="el-GR" sz="2400" b="1" i="1" dirty="0"/>
              <a:t>Βήμα 1.</a:t>
            </a:r>
            <a:r>
              <a:rPr lang="el-GR" sz="2400" i="1" dirty="0"/>
              <a:t> Απόκτηση περιστασιακής δύναμης</a:t>
            </a:r>
            <a:endParaRPr lang="en-US" sz="2400" dirty="0"/>
          </a:p>
          <a:p>
            <a:r>
              <a:rPr lang="el-GR" sz="2400" dirty="0"/>
              <a:t>Πχ ένας φροντιστής-καθηγητής παραδίδει ιδιαίτερα μαθήματα και βρίσκει περιστασιακά και τυχαία απήχηση έλκοντας πελάτες από διάφορα </a:t>
            </a:r>
            <a:r>
              <a:rPr lang="el-GR" sz="2400" dirty="0" smtClean="0"/>
              <a:t>μέρη</a:t>
            </a:r>
            <a:endParaRPr lang="en-US" sz="2400" dirty="0"/>
          </a:p>
          <a:p>
            <a:r>
              <a:rPr lang="el-GR" sz="2400" b="1" i="1" dirty="0"/>
              <a:t>Βήμα 2</a:t>
            </a:r>
            <a:r>
              <a:rPr lang="el-GR" sz="2400" i="1" dirty="0"/>
              <a:t>. Θέσπιση κανόνων </a:t>
            </a:r>
            <a:endParaRPr lang="en-US" sz="2400" dirty="0"/>
          </a:p>
          <a:p>
            <a:r>
              <a:rPr lang="el-GR" sz="2400" b="1" i="1" dirty="0"/>
              <a:t>α. Από το προσωπικό στο απρόσωπο </a:t>
            </a:r>
            <a:endParaRPr lang="en-US" sz="2400" b="1" dirty="0"/>
          </a:p>
          <a:p>
            <a:r>
              <a:rPr lang="el-GR" sz="2400" dirty="0"/>
              <a:t>Οργανώνει μια </a:t>
            </a:r>
            <a:r>
              <a:rPr lang="el-GR" sz="2400" dirty="0" smtClean="0"/>
              <a:t>τοπική ομάδα </a:t>
            </a:r>
            <a:r>
              <a:rPr lang="el-GR" sz="2400" dirty="0"/>
              <a:t>φροντιστών με ένα σταθερό πρόγραμμα δραστηριότητας. Οι προσωπικές και περιστασιακές του πρωτοβουλίες αρχίζουν να αντικαθίστανται από πιο σταθερές ενέργειες. Με αυτές συμμορφώνονται φυσικά και οι συνεργάτες που διαλέγει (αν θέλουν να παραμείνουν συνεργάτες του).</a:t>
            </a:r>
            <a:endParaRPr lang="en-US" sz="2400" dirty="0"/>
          </a:p>
          <a:p>
            <a:r>
              <a:rPr lang="el-GR" sz="2400" dirty="0"/>
              <a:t> </a:t>
            </a:r>
            <a:endParaRPr lang="en-US" sz="2400" dirty="0"/>
          </a:p>
          <a:p>
            <a:endParaRPr lang="en-US" sz="2000"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24</a:t>
            </a:fld>
            <a:endParaRPr lang="el-GR"/>
          </a:p>
        </p:txBody>
      </p:sp>
    </p:spTree>
    <p:extLst>
      <p:ext uri="{BB962C8B-B14F-4D97-AF65-F5344CB8AC3E}">
        <p14:creationId xmlns:p14="http://schemas.microsoft.com/office/powerpoint/2010/main" val="281576501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ΑΠΟ ΤΗ ΣΠΟΡΑΔΙΚΗ ΔΥΝΑΜΗ ΣΤΗΝ ΚΥΡΙΑΡΧΙΑ </a:t>
            </a:r>
            <a:r>
              <a:rPr lang="el-GR" sz="3600" dirty="0" smtClean="0"/>
              <a:t>(2)</a:t>
            </a:r>
            <a:endParaRPr lang="el-GR" sz="3600" dirty="0"/>
          </a:p>
        </p:txBody>
      </p:sp>
      <p:sp>
        <p:nvSpPr>
          <p:cNvPr id="3" name="Content Placeholder 2"/>
          <p:cNvSpPr>
            <a:spLocks noGrp="1"/>
          </p:cNvSpPr>
          <p:nvPr>
            <p:ph idx="1"/>
          </p:nvPr>
        </p:nvSpPr>
        <p:spPr>
          <a:xfrm>
            <a:off x="251520" y="1268760"/>
            <a:ext cx="8435280" cy="5256584"/>
          </a:xfrm>
        </p:spPr>
        <p:txBody>
          <a:bodyPr>
            <a:noAutofit/>
          </a:bodyPr>
          <a:lstStyle/>
          <a:p>
            <a:r>
              <a:rPr lang="el-GR" sz="2400" b="1" i="1" dirty="0"/>
              <a:t>β. Τυποποίηση </a:t>
            </a:r>
            <a:endParaRPr lang="en-US" sz="2400" b="1" dirty="0"/>
          </a:p>
          <a:p>
            <a:r>
              <a:rPr lang="el-GR" sz="2400" dirty="0"/>
              <a:t>Το στοιχειώδες πρόγραμμα ενεργειών μετατρέπεται ή πλαισιώνεται βαθμηδόν από έναν γραπτό κανονισμό που θεσπίζεται περισσότερο ή λιγότερο συλλογικά («δημοκρατικά»). Στόχος του είναι η έλξη περισσότερων πελατών. </a:t>
            </a:r>
            <a:endParaRPr lang="en-US" sz="2400" dirty="0"/>
          </a:p>
          <a:p>
            <a:r>
              <a:rPr lang="el-GR" sz="2400" dirty="0"/>
              <a:t>Η ομάδα φροντιστών γίνεται έτσι κανονικό φροντιστήριο που έχει τώρα πια τις βάσεις για να διαφημίζεται όλο και πιο εντυπωσιακά και πειστικά.  </a:t>
            </a:r>
            <a:endParaRPr lang="en-US" sz="2400" dirty="0"/>
          </a:p>
          <a:p>
            <a:endParaRPr lang="en-US" sz="2000"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25</a:t>
            </a:fld>
            <a:endParaRPr lang="el-GR"/>
          </a:p>
        </p:txBody>
      </p:sp>
    </p:spTree>
    <p:extLst>
      <p:ext uri="{BB962C8B-B14F-4D97-AF65-F5344CB8AC3E}">
        <p14:creationId xmlns:p14="http://schemas.microsoft.com/office/powerpoint/2010/main" val="6525088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ΑΠΟ ΤΗ ΣΠΟΡΑΔΙΚΗ ΔΥΝΑΜΗ ΣΤΗΝ ΚΥΡΙΑΡΧΙΑ </a:t>
            </a:r>
            <a:r>
              <a:rPr lang="el-GR" sz="3600" dirty="0" smtClean="0"/>
              <a:t>(3)</a:t>
            </a:r>
            <a:endParaRPr lang="el-GR" sz="3600" dirty="0"/>
          </a:p>
        </p:txBody>
      </p:sp>
      <p:sp>
        <p:nvSpPr>
          <p:cNvPr id="3" name="Content Placeholder 2"/>
          <p:cNvSpPr>
            <a:spLocks noGrp="1"/>
          </p:cNvSpPr>
          <p:nvPr>
            <p:ph idx="1"/>
          </p:nvPr>
        </p:nvSpPr>
        <p:spPr>
          <a:xfrm>
            <a:off x="251520" y="1268760"/>
            <a:ext cx="8435280" cy="5256584"/>
          </a:xfrm>
        </p:spPr>
        <p:txBody>
          <a:bodyPr>
            <a:noAutofit/>
          </a:bodyPr>
          <a:lstStyle/>
          <a:p>
            <a:r>
              <a:rPr lang="el-GR" sz="2400" b="1" i="1" dirty="0" smtClean="0"/>
              <a:t>γ</a:t>
            </a:r>
            <a:r>
              <a:rPr lang="el-GR" sz="2400" b="1" i="1" dirty="0"/>
              <a:t>. Ολοκλήρωση </a:t>
            </a:r>
            <a:endParaRPr lang="en-US" sz="2400" b="1" dirty="0"/>
          </a:p>
          <a:p>
            <a:r>
              <a:rPr lang="el-GR" sz="2400" dirty="0"/>
              <a:t>Το φροντιστήριο αποκτά πλέον μια υπόσταση που αναγνωρίζεται στο εξωτερικό του περιβάλλον. Γίνεται ενδεχομένως μέλος της εθνικής ένωσης φροντιστηρίων, συνάπτει ευρύτερες συνεργασίες και ίσως επιδιώκει να συνεργαστεί με ένα ξένο πανεπιστήμιο ώστε να λειτουργήσει ως εξουσιοδοτημένο παράρτημά του με σκοπό να μην βοηθάει μόνο μαθητές αλλά και να γίνει κατάλληλο ώστε να σπουδάζουν σε αυτό φοιτητές.</a:t>
            </a:r>
            <a:endParaRPr lang="en-US" sz="2400" dirty="0"/>
          </a:p>
          <a:p>
            <a:endParaRPr lang="en-US" sz="2000"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26</a:t>
            </a:fld>
            <a:endParaRPr lang="el-GR"/>
          </a:p>
        </p:txBody>
      </p:sp>
    </p:spTree>
    <p:extLst>
      <p:ext uri="{BB962C8B-B14F-4D97-AF65-F5344CB8AC3E}">
        <p14:creationId xmlns:p14="http://schemas.microsoft.com/office/powerpoint/2010/main" val="315888659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ΑΠΟ ΤΗ ΣΠΟΡΑΔΙΚΗ ΔΥΝΑΜΗ ΣΤΗΝ ΚΥΡΙΑΡΧΙΑ </a:t>
            </a:r>
            <a:r>
              <a:rPr lang="el-GR" sz="3600" dirty="0" smtClean="0"/>
              <a:t>(4)</a:t>
            </a:r>
            <a:endParaRPr lang="el-GR" sz="3600" dirty="0"/>
          </a:p>
        </p:txBody>
      </p:sp>
      <p:sp>
        <p:nvSpPr>
          <p:cNvPr id="3" name="Content Placeholder 2"/>
          <p:cNvSpPr>
            <a:spLocks noGrp="1"/>
          </p:cNvSpPr>
          <p:nvPr>
            <p:ph idx="1"/>
          </p:nvPr>
        </p:nvSpPr>
        <p:spPr>
          <a:xfrm>
            <a:off x="251520" y="1268760"/>
            <a:ext cx="8435280" cy="5256584"/>
          </a:xfrm>
        </p:spPr>
        <p:txBody>
          <a:bodyPr>
            <a:noAutofit/>
          </a:bodyPr>
          <a:lstStyle/>
          <a:p>
            <a:r>
              <a:rPr lang="el-GR" sz="2400" b="1" i="1" dirty="0" smtClean="0"/>
              <a:t>Βήμα </a:t>
            </a:r>
            <a:r>
              <a:rPr lang="el-GR" sz="2400" b="1" i="1" dirty="0"/>
              <a:t>3.</a:t>
            </a:r>
            <a:r>
              <a:rPr lang="el-GR" sz="2400" i="1" dirty="0"/>
              <a:t> Κατανομή ρόλων </a:t>
            </a:r>
            <a:endParaRPr lang="en-US" sz="2400" dirty="0"/>
          </a:p>
          <a:p>
            <a:r>
              <a:rPr lang="el-GR" sz="2400" dirty="0" smtClean="0"/>
              <a:t>Παράλληλα θεσπίζεται </a:t>
            </a:r>
            <a:r>
              <a:rPr lang="el-GR" sz="2400" dirty="0"/>
              <a:t>ρόλος «διευθυντή», «γραμματέα», «λογιστή», ποικίλων ειδικοτήτων καθηγητών κλπ. Θεσμοθετούνται ενδεχομένως συγκεκριμένες προδιαγραφές και προσόντα για κάθε ρόλο. Η δύναμη αρχίζει να αποκτά συγκεκριμένες λειτουργίες και να κατανέμεται με συγκεκριμένους τρόπους. Αρχίζει να «τοποθετείται» και να εντάσσεται σε ένα καθεστώς οργανωμένης διαχείρισης</a:t>
            </a:r>
            <a:r>
              <a:rPr lang="el-GR" sz="2400" dirty="0" smtClean="0"/>
              <a:t>.</a:t>
            </a:r>
            <a:endParaRPr lang="en-US" sz="2400" dirty="0"/>
          </a:p>
          <a:p>
            <a:r>
              <a:rPr lang="el-GR" sz="2400" b="1" i="1" dirty="0"/>
              <a:t>Βήμα 4</a:t>
            </a:r>
            <a:r>
              <a:rPr lang="el-GR" sz="2400" i="1" dirty="0"/>
              <a:t>.  Δόμηση και διεύρυνση οργανογράμματος </a:t>
            </a:r>
            <a:endParaRPr lang="en-US" sz="2400" dirty="0"/>
          </a:p>
          <a:p>
            <a:r>
              <a:rPr lang="el-GR" sz="2400" dirty="0"/>
              <a:t>Θεσπίζονται εξειδικευμένες και μη προσωποπαγείς θέσεις, οι οποίες μπορεί να αυξάνονται ανάλογα με την καθ’ ύλη και κατά τόπο διεύρυνση των δραστηριοτήτων της εκπαιδευτικής επιχείρησης. </a:t>
            </a:r>
            <a:endParaRPr lang="en-US" sz="2000"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27</a:t>
            </a:fld>
            <a:endParaRPr lang="el-GR"/>
          </a:p>
        </p:txBody>
      </p:sp>
    </p:spTree>
    <p:extLst>
      <p:ext uri="{BB962C8B-B14F-4D97-AF65-F5344CB8AC3E}">
        <p14:creationId xmlns:p14="http://schemas.microsoft.com/office/powerpoint/2010/main" val="181574959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Θέση εικόνας 10" descr="Εικόνα...."/>
          <p:cNvPicPr>
            <a:picLocks noGrp="1" noChangeAspect="1"/>
          </p:cNvPicPr>
          <p:nvPr>
            <p:ph type="pic" idx="1"/>
          </p:nvPr>
        </p:nvPicPr>
        <p:blipFill>
          <a:blip r:embed="rId3">
            <a:extLst>
              <a:ext uri="{28A0092B-C50C-407E-A947-70E740481C1C}">
                <a14:useLocalDpi xmlns:a14="http://schemas.microsoft.com/office/drawing/2010/main" val="0"/>
              </a:ext>
            </a:extLst>
          </a:blip>
          <a:srcRect t="8005" b="8005"/>
          <a:stretch>
            <a:fillRect/>
          </a:stretch>
        </p:blipFill>
        <p:spPr/>
      </p:pic>
      <p:sp>
        <p:nvSpPr>
          <p:cNvPr id="8" name="Θέση κειμένου 7"/>
          <p:cNvSpPr>
            <a:spLocks noGrp="1"/>
          </p:cNvSpPr>
          <p:nvPr>
            <p:ph type="body" sz="half" idx="2"/>
          </p:nvPr>
        </p:nvSpPr>
        <p:spPr>
          <a:xfrm>
            <a:off x="323528" y="5157192"/>
            <a:ext cx="8496944" cy="1584176"/>
          </a:xfrm>
        </p:spPr>
        <p:txBody>
          <a:bodyPr>
            <a:noAutofit/>
          </a:bodyPr>
          <a:lstStyle/>
          <a:p>
            <a:pPr algn="ctr"/>
            <a:r>
              <a:rPr lang="el-GR" b="1" dirty="0"/>
              <a:t>Εμπειρισμός = ερώτηση έρευνας:</a:t>
            </a:r>
          </a:p>
          <a:p>
            <a:pPr algn="ctr"/>
            <a:r>
              <a:rPr lang="el-GR" b="1" dirty="0"/>
              <a:t>επαληθεύσιμη πρόταση με τις 5 αισθήσεις</a:t>
            </a:r>
          </a:p>
          <a:p>
            <a:pPr algn="ctr"/>
            <a:r>
              <a:rPr lang="el-GR" b="1" dirty="0"/>
              <a:t>(δηλ. αντικειμενικά)</a:t>
            </a:r>
          </a:p>
          <a:p>
            <a:pPr algn="ctr"/>
            <a:r>
              <a:rPr lang="el-GR" b="1" dirty="0"/>
              <a:t>Ποιες από τις παρακάτω είναι προτάσεις-υποθέσεις εμπειρικής έρευνας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28</a:t>
            </a:fld>
            <a:endParaRPr lang="el-GR"/>
          </a:p>
        </p:txBody>
      </p:sp>
      <p:sp>
        <p:nvSpPr>
          <p:cNvPr id="6" name="Τίτλος 5"/>
          <p:cNvSpPr>
            <a:spLocks noGrp="1"/>
          </p:cNvSpPr>
          <p:nvPr>
            <p:ph type="title"/>
          </p:nvPr>
        </p:nvSpPr>
        <p:spPr/>
        <p:txBody>
          <a:bodyPr>
            <a:normAutofit/>
          </a:bodyPr>
          <a:lstStyle/>
          <a:p>
            <a:r>
              <a:rPr lang="el-GR" dirty="0" smtClean="0"/>
              <a:t>ΚΟΙΝΩΝΙΟΛΟΓΙΑ=ΕΜΠΕΙΡΙΣΜΟΣ</a:t>
            </a:r>
            <a:endParaRPr lang="el-GR" dirty="0"/>
          </a:p>
        </p:txBody>
      </p:sp>
      <p:graphicFrame>
        <p:nvGraphicFramePr>
          <p:cNvPr id="7" name="Group 73"/>
          <p:cNvGraphicFramePr>
            <a:graphicFrameLocks/>
          </p:cNvGraphicFramePr>
          <p:nvPr>
            <p:extLst>
              <p:ext uri="{D42A27DB-BD31-4B8C-83A1-F6EECF244321}">
                <p14:modId xmlns:p14="http://schemas.microsoft.com/office/powerpoint/2010/main" val="1192348976"/>
              </p:ext>
            </p:extLst>
          </p:nvPr>
        </p:nvGraphicFramePr>
        <p:xfrm>
          <a:off x="611560" y="1484783"/>
          <a:ext cx="8075240" cy="3378682"/>
        </p:xfrm>
        <a:graphic>
          <a:graphicData uri="http://schemas.openxmlformats.org/drawingml/2006/table">
            <a:tbl>
              <a:tblPr/>
              <a:tblGrid>
                <a:gridCol w="6863330"/>
                <a:gridCol w="1211910"/>
              </a:tblGrid>
              <a:tr h="43595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2000" b="0" i="0" u="none" strike="noStrike" cap="none" normalizeH="0" baseline="0" dirty="0">
                          <a:ln>
                            <a:noFill/>
                          </a:ln>
                          <a:solidFill>
                            <a:srgbClr val="FF0000"/>
                          </a:solidFill>
                          <a:effectLst/>
                          <a:latin typeface="Calibri"/>
                          <a:ea typeface="ＭＳ Ｐゴシック" charset="0"/>
                          <a:cs typeface="Calibri"/>
                        </a:rPr>
                        <a:t>Τα</a:t>
                      </a:r>
                      <a:r>
                        <a:rPr kumimoji="0" lang="el-GR" sz="1800" b="0" i="0" u="none" strike="noStrike" cap="none" normalizeH="0" baseline="0" dirty="0">
                          <a:ln>
                            <a:noFill/>
                          </a:ln>
                          <a:solidFill>
                            <a:srgbClr val="FF0000"/>
                          </a:solidFill>
                          <a:effectLst/>
                          <a:latin typeface="Arial" charset="0"/>
                          <a:ea typeface="ＭＳ Ｐゴシック" charset="0"/>
                        </a:rPr>
                        <a:t> μικρά παιδιά είναι πάντα καλά.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92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800" b="0" i="0" u="none" strike="noStrike" cap="none" normalizeH="0" baseline="0">
                          <a:ln>
                            <a:noFill/>
                          </a:ln>
                          <a:solidFill>
                            <a:srgbClr val="33CC33"/>
                          </a:solidFill>
                          <a:effectLst/>
                          <a:latin typeface="Arial" charset="0"/>
                          <a:ea typeface="ＭＳ Ｐゴシック" charset="0"/>
                        </a:rPr>
                        <a:t>Τα μικρά παιδιά μιμούνται τους δασκάλους περισσότερο απ</a:t>
                      </a:r>
                      <a:r>
                        <a:rPr kumimoji="0" lang="ja-JP" altLang="el-GR" sz="1800" b="0" i="0" u="none" strike="noStrike" cap="none" normalizeH="0" baseline="0">
                          <a:ln>
                            <a:noFill/>
                          </a:ln>
                          <a:solidFill>
                            <a:srgbClr val="33CC33"/>
                          </a:solidFill>
                          <a:effectLst/>
                          <a:latin typeface="Arial" charset="0"/>
                          <a:ea typeface="ＭＳ Ｐゴシック" charset="0"/>
                        </a:rPr>
                        <a:t>’</a:t>
                      </a:r>
                      <a:r>
                        <a:rPr kumimoji="0" lang="el-GR" sz="1800" b="0" i="0" u="none" strike="noStrike" cap="none" normalizeH="0" baseline="0">
                          <a:ln>
                            <a:noFill/>
                          </a:ln>
                          <a:solidFill>
                            <a:srgbClr val="33CC33"/>
                          </a:solidFill>
                          <a:effectLst/>
                          <a:latin typeface="Arial" charset="0"/>
                          <a:ea typeface="ＭＳ Ｐゴシック" charset="0"/>
                        </a:rPr>
                        <a:t> όσο τους γονείς.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595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800" b="0" i="0" u="none" strike="noStrike" cap="none" normalizeH="0" baseline="0" dirty="0">
                          <a:ln>
                            <a:noFill/>
                          </a:ln>
                          <a:solidFill>
                            <a:schemeClr val="tx2">
                              <a:lumMod val="60000"/>
                              <a:lumOff val="40000"/>
                            </a:schemeClr>
                          </a:solidFill>
                          <a:effectLst/>
                          <a:latin typeface="Arial" charset="0"/>
                          <a:ea typeface="ＭＳ Ｐゴシック" charset="0"/>
                        </a:rPr>
                        <a:t>Το φεγγάρι είναι από τυρί</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595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800" b="0" i="0" u="none" strike="noStrike" cap="none" normalizeH="0" baseline="0">
                          <a:ln>
                            <a:noFill/>
                          </a:ln>
                          <a:solidFill>
                            <a:srgbClr val="FF3399"/>
                          </a:solidFill>
                          <a:effectLst/>
                          <a:latin typeface="Arial" charset="0"/>
                          <a:ea typeface="ＭＳ Ｐゴシック" charset="0"/>
                        </a:rPr>
                        <a:t>Η ελεύθερη οικονομία δημιουργεί αστυφιλία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595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800" b="0" i="0" u="none" strike="noStrike" cap="none" normalizeH="0" baseline="0">
                          <a:ln>
                            <a:noFill/>
                          </a:ln>
                          <a:solidFill>
                            <a:srgbClr val="FF0000"/>
                          </a:solidFill>
                          <a:effectLst/>
                          <a:latin typeface="Arial" charset="0"/>
                          <a:ea typeface="ＭＳ Ｐゴシック" charset="0"/>
                        </a:rPr>
                        <a:t>Τα πειραματικά σχολεία δεν χρειάζονται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595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800" b="0" i="0" u="none" strike="noStrike" cap="none" normalizeH="0" baseline="0" dirty="0">
                          <a:ln>
                            <a:noFill/>
                          </a:ln>
                          <a:solidFill>
                            <a:schemeClr val="tx2">
                              <a:lumMod val="75000"/>
                            </a:schemeClr>
                          </a:solidFill>
                          <a:effectLst/>
                          <a:latin typeface="Arial" charset="0"/>
                          <a:ea typeface="ＭＳ Ｐゴシック" charset="0"/>
                        </a:rPr>
                        <a:t>Ο ορεινός όγκος απωθεί τη λειτουργία σχολείων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595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800" b="0" i="0" u="none" strike="noStrike" cap="none" normalizeH="0" baseline="0" dirty="0">
                          <a:ln>
                            <a:noFill/>
                          </a:ln>
                          <a:solidFill>
                            <a:schemeClr val="tx1"/>
                          </a:solidFill>
                          <a:effectLst/>
                          <a:latin typeface="Arial" charset="0"/>
                          <a:ea typeface="ＭＳ Ｐゴシック" charset="0"/>
                        </a:rPr>
                        <a:t>Η Παιδαγωγική είναι απαραίτητη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5830077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ΒΙΒΛΙΟΓΡΑΦΙΑ</a:t>
            </a:r>
            <a:endParaRPr lang="el-GR" dirty="0"/>
          </a:p>
        </p:txBody>
      </p:sp>
      <p:sp>
        <p:nvSpPr>
          <p:cNvPr id="3" name="Content Placeholder 2"/>
          <p:cNvSpPr>
            <a:spLocks noGrp="1"/>
          </p:cNvSpPr>
          <p:nvPr>
            <p:ph idx="1"/>
          </p:nvPr>
        </p:nvSpPr>
        <p:spPr>
          <a:xfrm>
            <a:off x="251520" y="1268760"/>
            <a:ext cx="8435280" cy="5256584"/>
          </a:xfrm>
        </p:spPr>
        <p:txBody>
          <a:bodyPr>
            <a:noAutofit/>
          </a:bodyPr>
          <a:lstStyle/>
          <a:p>
            <a:r>
              <a:rPr lang="en-US" sz="2000" dirty="0" err="1"/>
              <a:t>Bachrach</a:t>
            </a:r>
            <a:r>
              <a:rPr lang="en-US" sz="2000" dirty="0"/>
              <a:t>, P</a:t>
            </a:r>
            <a:r>
              <a:rPr lang="el-GR" sz="2000" dirty="0"/>
              <a:t>.</a:t>
            </a:r>
            <a:r>
              <a:rPr lang="en-US" sz="2000" dirty="0"/>
              <a:t>, </a:t>
            </a:r>
            <a:r>
              <a:rPr lang="el-GR" sz="2000" dirty="0"/>
              <a:t>&amp;</a:t>
            </a:r>
            <a:r>
              <a:rPr lang="en-US" sz="2000" dirty="0"/>
              <a:t> </a:t>
            </a:r>
            <a:r>
              <a:rPr lang="en-US" sz="2000" dirty="0" err="1"/>
              <a:t>Baratz</a:t>
            </a:r>
            <a:r>
              <a:rPr lang="el-GR" sz="2000" dirty="0"/>
              <a:t> (</a:t>
            </a:r>
            <a:r>
              <a:rPr lang="en-US" sz="2000" dirty="0"/>
              <a:t>1970</a:t>
            </a:r>
            <a:r>
              <a:rPr lang="el-GR" sz="2000" dirty="0"/>
              <a:t>)</a:t>
            </a:r>
            <a:r>
              <a:rPr lang="en-US" sz="2000" dirty="0"/>
              <a:t>. </a:t>
            </a:r>
            <a:r>
              <a:rPr lang="en-US" sz="2000" i="1" dirty="0"/>
              <a:t>Power and Poverty</a:t>
            </a:r>
            <a:r>
              <a:rPr lang="en-US" sz="2000" dirty="0"/>
              <a:t>. New York: Oxford University Press</a:t>
            </a:r>
            <a:r>
              <a:rPr lang="en-US" sz="2000" dirty="0" smtClean="0"/>
              <a:t>.</a:t>
            </a:r>
            <a:endParaRPr lang="el-GR" sz="2000" dirty="0" smtClean="0"/>
          </a:p>
          <a:p>
            <a:r>
              <a:rPr lang="en-US" sz="2000" dirty="0" smtClean="0"/>
              <a:t>Dahl</a:t>
            </a:r>
            <a:r>
              <a:rPr lang="en-US" sz="2000" dirty="0"/>
              <a:t>, </a:t>
            </a:r>
            <a:r>
              <a:rPr lang="en-US" sz="2000" dirty="0" smtClean="0"/>
              <a:t>R</a:t>
            </a:r>
            <a:r>
              <a:rPr lang="el-GR" sz="2000" dirty="0" smtClean="0"/>
              <a:t>. (</a:t>
            </a:r>
            <a:r>
              <a:rPr lang="en-US" sz="2000" dirty="0" smtClean="0"/>
              <a:t>1961</a:t>
            </a:r>
            <a:r>
              <a:rPr lang="el-GR" sz="2000" dirty="0" smtClean="0"/>
              <a:t>)</a:t>
            </a:r>
            <a:r>
              <a:rPr lang="en-US" sz="2000" dirty="0" smtClean="0"/>
              <a:t>. </a:t>
            </a:r>
            <a:r>
              <a:rPr lang="en-US" sz="2000" i="1" dirty="0"/>
              <a:t>Who Governs?</a:t>
            </a:r>
            <a:r>
              <a:rPr lang="en-US" sz="2000" dirty="0"/>
              <a:t> New Haven, CT: Yale University Press.</a:t>
            </a:r>
          </a:p>
          <a:p>
            <a:r>
              <a:rPr lang="en-US" sz="2000" dirty="0"/>
              <a:t>Frey, </a:t>
            </a:r>
            <a:r>
              <a:rPr lang="en-US" sz="2000" dirty="0" smtClean="0"/>
              <a:t>F</a:t>
            </a:r>
            <a:r>
              <a:rPr lang="el-GR" sz="2000" dirty="0" smtClean="0"/>
              <a:t>. (</a:t>
            </a:r>
            <a:r>
              <a:rPr lang="en-US" sz="2000" dirty="0" smtClean="0"/>
              <a:t>1971</a:t>
            </a:r>
            <a:r>
              <a:rPr lang="el-GR" sz="2000" dirty="0" smtClean="0"/>
              <a:t>)</a:t>
            </a:r>
            <a:r>
              <a:rPr lang="en-US" sz="2000" dirty="0" smtClean="0"/>
              <a:t>. </a:t>
            </a:r>
            <a:r>
              <a:rPr lang="en-US" sz="2000" dirty="0"/>
              <a:t>Comment: On Issues and Nonissues in the Study of Power. </a:t>
            </a:r>
            <a:r>
              <a:rPr lang="en-US" sz="2000" i="1" dirty="0"/>
              <a:t>American Political Science Review</a:t>
            </a:r>
            <a:r>
              <a:rPr lang="en-US" sz="2000" dirty="0"/>
              <a:t> 65 (4): 1081–1101</a:t>
            </a:r>
            <a:r>
              <a:rPr lang="en-US" sz="2000" dirty="0" smtClean="0"/>
              <a:t>.</a:t>
            </a:r>
            <a:r>
              <a:rPr lang="en-GB" sz="2000" dirty="0"/>
              <a:t> </a:t>
            </a:r>
            <a:endParaRPr lang="el-GR" sz="2000" dirty="0" smtClean="0"/>
          </a:p>
          <a:p>
            <a:r>
              <a:rPr lang="en-GB" sz="2000" dirty="0" err="1" smtClean="0"/>
              <a:t>Giddens</a:t>
            </a:r>
            <a:r>
              <a:rPr lang="en-GB" sz="2000" dirty="0"/>
              <a:t>, A. </a:t>
            </a:r>
            <a:r>
              <a:rPr lang="el-GR" sz="2000" dirty="0"/>
              <a:t>(</a:t>
            </a:r>
            <a:r>
              <a:rPr lang="en-GB" sz="2000" dirty="0"/>
              <a:t>2000</a:t>
            </a:r>
            <a:r>
              <a:rPr lang="el-GR" sz="2000" dirty="0"/>
              <a:t>).</a:t>
            </a:r>
            <a:r>
              <a:rPr lang="en-GB" sz="2000" dirty="0"/>
              <a:t> </a:t>
            </a:r>
            <a:r>
              <a:rPr lang="en-GB" sz="2000" i="1" dirty="0"/>
              <a:t>Sociology. </a:t>
            </a:r>
            <a:r>
              <a:rPr lang="en-GB" sz="2000" dirty="0"/>
              <a:t>Polity press. Oxford, </a:t>
            </a:r>
            <a:r>
              <a:rPr lang="en-GB" sz="2000" dirty="0" smtClean="0"/>
              <a:t>UK</a:t>
            </a:r>
            <a:r>
              <a:rPr lang="el-GR" sz="2000" dirty="0" smtClean="0"/>
              <a:t>.</a:t>
            </a:r>
          </a:p>
          <a:p>
            <a:r>
              <a:rPr lang="en-US" sz="2000" dirty="0" err="1"/>
              <a:t>Hasanagas</a:t>
            </a:r>
            <a:r>
              <a:rPr lang="en-US" sz="2000" dirty="0"/>
              <a:t>, N.D. </a:t>
            </a:r>
            <a:r>
              <a:rPr lang="el-GR" sz="2000" dirty="0"/>
              <a:t>(</a:t>
            </a:r>
            <a:r>
              <a:rPr lang="en-US" sz="2000" dirty="0"/>
              <a:t>2004b)</a:t>
            </a:r>
            <a:r>
              <a:rPr lang="el-GR" sz="2000" dirty="0"/>
              <a:t>.</a:t>
            </a:r>
            <a:r>
              <a:rPr lang="en-US" sz="2000" dirty="0"/>
              <a:t> </a:t>
            </a:r>
            <a:r>
              <a:rPr lang="en-US" sz="2000" i="1" dirty="0"/>
              <a:t>Power factor typology through organizational and network analysis.</a:t>
            </a:r>
            <a:r>
              <a:rPr lang="en-US" sz="2000" dirty="0"/>
              <a:t> </a:t>
            </a:r>
            <a:r>
              <a:rPr lang="en-GB" sz="2000" dirty="0" err="1"/>
              <a:t>Ibidem</a:t>
            </a:r>
            <a:r>
              <a:rPr lang="en-GB" sz="2000" dirty="0"/>
              <a:t>. Stuttgart</a:t>
            </a:r>
            <a:r>
              <a:rPr lang="el-GR" sz="2000" dirty="0"/>
              <a:t>.</a:t>
            </a:r>
            <a:endParaRPr lang="en-US" sz="2000" dirty="0"/>
          </a:p>
          <a:p>
            <a:r>
              <a:rPr lang="de-DE" sz="2000" dirty="0" err="1"/>
              <a:t>Hasanagas</a:t>
            </a:r>
            <a:r>
              <a:rPr lang="de-DE" sz="2000" dirty="0"/>
              <a:t>, N.D. </a:t>
            </a:r>
            <a:r>
              <a:rPr lang="el-GR" sz="2000" dirty="0"/>
              <a:t>(</a:t>
            </a:r>
            <a:r>
              <a:rPr lang="de-DE" sz="2000" dirty="0"/>
              <a:t>2004a)</a:t>
            </a:r>
            <a:r>
              <a:rPr lang="el-GR" sz="2000" dirty="0"/>
              <a:t>.</a:t>
            </a:r>
            <a:r>
              <a:rPr lang="de-DE" sz="2000" dirty="0"/>
              <a:t> </a:t>
            </a:r>
            <a:r>
              <a:rPr lang="de-DE" sz="2000" i="1" dirty="0" err="1"/>
              <a:t>Äussere</a:t>
            </a:r>
            <a:r>
              <a:rPr lang="de-DE" sz="2000" i="1" dirty="0"/>
              <a:t> Handlungsfähigkeit und innere Strukturen von Organisationen.</a:t>
            </a:r>
            <a:r>
              <a:rPr lang="de-DE" sz="2000" dirty="0"/>
              <a:t> </a:t>
            </a:r>
            <a:r>
              <a:rPr lang="en-GB" sz="2000" dirty="0" err="1"/>
              <a:t>Ibidem</a:t>
            </a:r>
            <a:r>
              <a:rPr lang="en-GB" sz="2000" dirty="0"/>
              <a:t>. Stuttgart</a:t>
            </a:r>
            <a:r>
              <a:rPr lang="el-GR" sz="2000" dirty="0" smtClean="0"/>
              <a:t>.</a:t>
            </a:r>
            <a:endParaRPr lang="en-US" sz="2000" dirty="0"/>
          </a:p>
          <a:p>
            <a:r>
              <a:rPr lang="de-DE" sz="2000" dirty="0" smtClean="0"/>
              <a:t>Popitz</a:t>
            </a:r>
            <a:r>
              <a:rPr lang="de-DE" sz="2000" dirty="0"/>
              <a:t>, H</a:t>
            </a:r>
            <a:r>
              <a:rPr lang="de-DE" sz="2000" dirty="0" smtClean="0"/>
              <a:t>.</a:t>
            </a:r>
            <a:r>
              <a:rPr lang="el-GR" sz="2000" dirty="0" smtClean="0"/>
              <a:t> (</a:t>
            </a:r>
            <a:r>
              <a:rPr lang="de-DE" sz="2000" dirty="0" smtClean="0"/>
              <a:t>1992</a:t>
            </a:r>
            <a:r>
              <a:rPr lang="el-GR" sz="2000" dirty="0" smtClean="0"/>
              <a:t>).</a:t>
            </a:r>
            <a:r>
              <a:rPr lang="de-DE" sz="2000" dirty="0" smtClean="0"/>
              <a:t> </a:t>
            </a:r>
            <a:r>
              <a:rPr lang="de-DE" sz="2000" i="1" dirty="0"/>
              <a:t>Phänomene der Macht</a:t>
            </a:r>
            <a:r>
              <a:rPr lang="de-DE" sz="2000" dirty="0"/>
              <a:t>. </a:t>
            </a:r>
            <a:r>
              <a:rPr lang="en-GB" sz="2000" dirty="0"/>
              <a:t>J.C.B. Mohr </a:t>
            </a:r>
            <a:r>
              <a:rPr lang="en-GB" sz="2000" dirty="0" err="1" smtClean="0"/>
              <a:t>Tübingen</a:t>
            </a:r>
            <a:r>
              <a:rPr lang="el-GR" sz="2000" dirty="0" smtClean="0"/>
              <a:t>.</a:t>
            </a:r>
            <a:endParaRPr lang="en-US" sz="2000" dirty="0"/>
          </a:p>
          <a:p>
            <a:r>
              <a:rPr lang="en-US" sz="2000" dirty="0" err="1" smtClean="0"/>
              <a:t>Urry</a:t>
            </a:r>
            <a:r>
              <a:rPr lang="en-US" sz="2000" dirty="0"/>
              <a:t>, J. </a:t>
            </a:r>
            <a:r>
              <a:rPr lang="el-GR" sz="2000" dirty="0" smtClean="0"/>
              <a:t>(</a:t>
            </a:r>
            <a:r>
              <a:rPr lang="en-US" sz="2000" dirty="0" smtClean="0"/>
              <a:t>2000</a:t>
            </a:r>
            <a:r>
              <a:rPr lang="el-GR" sz="2000" dirty="0" smtClean="0"/>
              <a:t>).</a:t>
            </a:r>
            <a:r>
              <a:rPr lang="en-US" sz="2000" dirty="0" smtClean="0"/>
              <a:t> </a:t>
            </a:r>
            <a:r>
              <a:rPr lang="en-US" sz="2000" i="1" dirty="0"/>
              <a:t>Sociology beyond societies. </a:t>
            </a:r>
            <a:r>
              <a:rPr lang="en-US" sz="2000" i="1" dirty="0" err="1"/>
              <a:t>Mobilities</a:t>
            </a:r>
            <a:r>
              <a:rPr lang="en-US" sz="2000" i="1" dirty="0"/>
              <a:t> for the twenty-first century. </a:t>
            </a:r>
            <a:r>
              <a:rPr lang="en-US" sz="2000" dirty="0" err="1"/>
              <a:t>Routledge</a:t>
            </a:r>
            <a:r>
              <a:rPr lang="en-US" sz="2000" dirty="0"/>
              <a:t>, London and New </a:t>
            </a:r>
            <a:r>
              <a:rPr lang="en-US" sz="2000" dirty="0" smtClean="0"/>
              <a:t>York</a:t>
            </a:r>
            <a:r>
              <a:rPr lang="el-GR" sz="2000" dirty="0" smtClean="0"/>
              <a:t>.</a:t>
            </a:r>
            <a:endParaRPr lang="en-US" sz="2000"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29</a:t>
            </a:fld>
            <a:endParaRPr lang="el-GR"/>
          </a:p>
        </p:txBody>
      </p:sp>
    </p:spTree>
    <p:extLst>
      <p:ext uri="{BB962C8B-B14F-4D97-AF65-F5344CB8AC3E}">
        <p14:creationId xmlns:p14="http://schemas.microsoft.com/office/powerpoint/2010/main" val="17934630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Πανεπιστημίου Θεσσαλίας</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val="162866154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cstate="print"/>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ΣΚΟΠΟΙ ΕΝΟΤΗΤΑΣ</a:t>
            </a:r>
            <a:endParaRPr lang="el-GR" dirty="0"/>
          </a:p>
        </p:txBody>
      </p:sp>
      <p:sp>
        <p:nvSpPr>
          <p:cNvPr id="3" name="Content Placeholder 2"/>
          <p:cNvSpPr>
            <a:spLocks noGrp="1"/>
          </p:cNvSpPr>
          <p:nvPr>
            <p:ph idx="1"/>
          </p:nvPr>
        </p:nvSpPr>
        <p:spPr>
          <a:xfrm>
            <a:off x="457200" y="1639341"/>
            <a:ext cx="8229600" cy="4525963"/>
          </a:xfrm>
        </p:spPr>
        <p:txBody>
          <a:bodyPr/>
          <a:lstStyle/>
          <a:p>
            <a:pPr marL="0"/>
            <a:r>
              <a:rPr lang="el-GR" dirty="0">
                <a:latin typeface="Arial" charset="0"/>
              </a:rPr>
              <a:t>Να ορίσει και να οριοθετήσει τον κλάδο της </a:t>
            </a:r>
            <a:r>
              <a:rPr lang="el-GR" dirty="0" smtClean="0">
                <a:latin typeface="Arial" charset="0"/>
              </a:rPr>
              <a:t>Κοινωνιολογίας της Εκπαίδευσης</a:t>
            </a:r>
          </a:p>
          <a:p>
            <a:pPr marL="0"/>
            <a:r>
              <a:rPr lang="el-GR" dirty="0" smtClean="0">
                <a:latin typeface="Arial" charset="0"/>
              </a:rPr>
              <a:t>Να </a:t>
            </a:r>
            <a:r>
              <a:rPr lang="el-GR" dirty="0">
                <a:latin typeface="Arial" charset="0"/>
              </a:rPr>
              <a:t>εισάγει τον αναγνώστη στην έννοια της «δύναμης» που είναι η κεντρικότερη έννοια της Κοινωνιολογίας</a:t>
            </a:r>
            <a:endParaRPr lang="el-GR" dirty="0" smtClean="0"/>
          </a:p>
          <a:p>
            <a:pPr marL="0"/>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p14="http://schemas.microsoft.com/office/powerpoint/2010/main" val="20614974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ΠΕΡΙΕΧΟΜΕΝΑ ΕΝΟΤΗΤΑΣ</a:t>
            </a:r>
            <a:endParaRPr lang="el-GR" dirty="0"/>
          </a:p>
        </p:txBody>
      </p:sp>
      <p:sp>
        <p:nvSpPr>
          <p:cNvPr id="3" name="Content Placeholder 2"/>
          <p:cNvSpPr>
            <a:spLocks noGrp="1"/>
          </p:cNvSpPr>
          <p:nvPr>
            <p:ph idx="1"/>
          </p:nvPr>
        </p:nvSpPr>
        <p:spPr/>
        <p:txBody>
          <a:bodyPr>
            <a:normAutofit lnSpcReduction="10000"/>
          </a:bodyPr>
          <a:lstStyle/>
          <a:p>
            <a:r>
              <a:rPr lang="el-GR" dirty="0" smtClean="0"/>
              <a:t>Κοινωνιολογία της εκπαίδευσης και σχέσεις δύναμης</a:t>
            </a:r>
          </a:p>
          <a:p>
            <a:r>
              <a:rPr lang="el-GR" dirty="0" smtClean="0"/>
              <a:t>Τύποι δυνάμεων</a:t>
            </a:r>
          </a:p>
          <a:p>
            <a:r>
              <a:rPr lang="el-GR" dirty="0" smtClean="0"/>
              <a:t>Δύναμη δράσης</a:t>
            </a:r>
          </a:p>
          <a:p>
            <a:r>
              <a:rPr lang="el-GR" dirty="0" smtClean="0"/>
              <a:t>Δύναμη εξωτερικού ελέγχου</a:t>
            </a:r>
          </a:p>
          <a:p>
            <a:r>
              <a:rPr lang="el-GR" dirty="0" smtClean="0"/>
              <a:t>Δύναμη εσωτερικευμένου ελέγχου</a:t>
            </a:r>
          </a:p>
          <a:p>
            <a:r>
              <a:rPr lang="el-GR" dirty="0" smtClean="0"/>
              <a:t>Δύναμη δεδομένου</a:t>
            </a:r>
          </a:p>
          <a:p>
            <a:r>
              <a:rPr lang="el-GR" dirty="0" smtClean="0"/>
              <a:t>Από την σποραδική δύναμη στην κυριαρχία</a:t>
            </a:r>
            <a:endParaRPr lang="el-GR"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30382952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l-GR" dirty="0" smtClean="0"/>
              <a:t>ΚΟΙΝΩΝΙΟΛΟΓΙΑ</a:t>
            </a:r>
            <a:endParaRPr lang="el-GR" dirty="0"/>
          </a:p>
        </p:txBody>
      </p:sp>
      <p:sp>
        <p:nvSpPr>
          <p:cNvPr id="3" name="Content Placeholder 2"/>
          <p:cNvSpPr>
            <a:spLocks noGrp="1"/>
          </p:cNvSpPr>
          <p:nvPr>
            <p:ph idx="1"/>
          </p:nvPr>
        </p:nvSpPr>
        <p:spPr>
          <a:xfrm>
            <a:off x="467544" y="1052736"/>
            <a:ext cx="8229600" cy="5217443"/>
          </a:xfrm>
        </p:spPr>
        <p:txBody>
          <a:bodyPr>
            <a:noAutofit/>
          </a:bodyPr>
          <a:lstStyle/>
          <a:p>
            <a:r>
              <a:rPr lang="el-GR" sz="2400" dirty="0" smtClean="0">
                <a:latin typeface="Calibri"/>
                <a:cs typeface="Calibri"/>
              </a:rPr>
              <a:t>Κοινωνιολογία: επιστήμη </a:t>
            </a:r>
            <a:r>
              <a:rPr lang="el-GR" sz="2400" dirty="0">
                <a:latin typeface="Calibri"/>
                <a:cs typeface="Calibri"/>
              </a:rPr>
              <a:t>ή η σπουδή που μελετά κοινωνικές δομές (σχέσεις δύναμης μεταξύ ανθρώπων</a:t>
            </a:r>
            <a:r>
              <a:rPr lang="el-GR" sz="2400" dirty="0" smtClean="0">
                <a:latin typeface="Calibri"/>
                <a:cs typeface="Calibri"/>
              </a:rPr>
              <a:t>)</a:t>
            </a:r>
          </a:p>
          <a:p>
            <a:r>
              <a:rPr lang="el-GR" sz="2400" dirty="0" smtClean="0">
                <a:latin typeface="Calibri"/>
                <a:cs typeface="Calibri"/>
              </a:rPr>
              <a:t>Δομή </a:t>
            </a:r>
            <a:r>
              <a:rPr lang="el-GR" sz="2400" dirty="0">
                <a:latin typeface="Calibri"/>
                <a:cs typeface="Calibri"/>
              </a:rPr>
              <a:t>πρακτικά σημαίνει ανισότητα μεταξύ προσώπων ή ομάδων. Σε μια κοινωνία με απόλυτη ισότητα η Κοινωνιολογία θα ήταν άχρηστη. </a:t>
            </a:r>
            <a:br>
              <a:rPr lang="el-GR" sz="2400" dirty="0">
                <a:latin typeface="Calibri"/>
                <a:cs typeface="Calibri"/>
              </a:rPr>
            </a:br>
            <a:r>
              <a:rPr lang="el-GR" sz="2400" dirty="0">
                <a:latin typeface="Calibri"/>
                <a:cs typeface="Calibri"/>
              </a:rPr>
              <a:t>Μια τέτοια κοινωνία δεν θα είχε καμιά σύγκρουση, καμιά αναγνωρίσιμη σειρά αλλαγών και καμιά «ιστορία». Τέτοια κοινωνία μέχρι στιγμής δεν έχει υπάρξει. Όπου υπάρχουν άνθρωποι δημιουργούνται </a:t>
            </a:r>
            <a:r>
              <a:rPr lang="el-GR" sz="2400" dirty="0" smtClean="0">
                <a:latin typeface="Calibri"/>
                <a:cs typeface="Calibri"/>
              </a:rPr>
              <a:t>δομές</a:t>
            </a:r>
          </a:p>
          <a:p>
            <a:r>
              <a:rPr lang="el-GR" sz="2400" dirty="0" smtClean="0">
                <a:latin typeface="Calibri"/>
                <a:cs typeface="Calibri"/>
              </a:rPr>
              <a:t>Η </a:t>
            </a:r>
            <a:r>
              <a:rPr lang="el-GR" sz="2400" dirty="0">
                <a:latin typeface="Calibri"/>
                <a:cs typeface="Calibri"/>
              </a:rPr>
              <a:t>Κοινωνιολογία εκτείνεται σε όλα τα πεδία της ανθρώπινης δραστηριότητας: υπάρχει Κοινωνιολογία της Οικογένειας, των Οργανώσεων και των Επιχειρήσεων, της Επιστήμης, του Ελεύθερου Χρόνου, της Τέχνης, της Ανάπτυξης κλπ. </a:t>
            </a:r>
            <a:br>
              <a:rPr lang="el-GR" sz="2400" dirty="0">
                <a:latin typeface="Calibri"/>
                <a:cs typeface="Calibri"/>
              </a:rPr>
            </a:br>
            <a:r>
              <a:rPr lang="el-GR" sz="2400" dirty="0">
                <a:latin typeface="Calibri"/>
                <a:cs typeface="Calibri"/>
              </a:rPr>
              <a:t/>
            </a:r>
            <a:br>
              <a:rPr lang="el-GR" sz="2400" dirty="0">
                <a:latin typeface="Calibri"/>
                <a:cs typeface="Calibri"/>
              </a:rPr>
            </a:br>
            <a:endParaRPr lang="el-GR" sz="2400" dirty="0">
              <a:latin typeface="Calibri"/>
              <a:cs typeface="Calibri"/>
            </a:endParaRPr>
          </a:p>
        </p:txBody>
      </p:sp>
      <p:sp>
        <p:nvSpPr>
          <p:cNvPr id="4" name="Slide Number Placeholder 3"/>
          <p:cNvSpPr>
            <a:spLocks noGrp="1"/>
          </p:cNvSpPr>
          <p:nvPr>
            <p:ph type="sldNum" sz="quarter" idx="12"/>
          </p:nvPr>
        </p:nvSpPr>
        <p:spPr/>
        <p:txBody>
          <a:bodyPr/>
          <a:lstStyle/>
          <a:p>
            <a:fld id="{95390251-5B84-4D2F-A9C7-1C62C4738B3F}" type="slidenum">
              <a:rPr lang="el-GR" smtClean="0"/>
              <a:pPr/>
              <a:t>6</a:t>
            </a:fld>
            <a:endParaRPr lang="el-GR"/>
          </a:p>
        </p:txBody>
      </p:sp>
    </p:spTree>
    <p:extLst>
      <p:ext uri="{BB962C8B-B14F-4D97-AF65-F5344CB8AC3E}">
        <p14:creationId xmlns:p14="http://schemas.microsoft.com/office/powerpoint/2010/main" val="14154807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ΚΟΙΝΩΝΙΟΛΟΓΙΑ ΤΗΣ ΕΚΠΑΙΔΕΥΣΗΣ</a:t>
            </a:r>
            <a:endParaRPr lang="el-GR" dirty="0"/>
          </a:p>
        </p:txBody>
      </p:sp>
      <p:sp>
        <p:nvSpPr>
          <p:cNvPr id="3" name="Content Placeholder 2"/>
          <p:cNvSpPr>
            <a:spLocks noGrp="1"/>
          </p:cNvSpPr>
          <p:nvPr>
            <p:ph idx="1"/>
          </p:nvPr>
        </p:nvSpPr>
        <p:spPr/>
        <p:txBody>
          <a:bodyPr>
            <a:noAutofit/>
          </a:bodyPr>
          <a:lstStyle/>
          <a:p>
            <a:r>
              <a:rPr lang="el-GR" sz="2800" dirty="0"/>
              <a:t>Η Κοινωνιολογία της Εκπαίδευσης συγκεκριμένα μελετά τις κοινωνικές δομές που εμφανίζονται στο εκπαιδευτικό σύστημα ή στο ευρύτερο περιβάλλον που το επηρεάζει είτε σε μικροεπίδεδο (διαπροσωπικές σχέσεις, οικογένεια, σχέσεις συμμαθητών, παλαιάς νέας γενιάς κλπ), είτε σε μακροεπίδεδο (γενικότερο θεσμικό, οικονομικό και κοινωνικό περιβάλλον, επιδράσεις παγκοσμιοποιήσης κλπ). </a:t>
            </a:r>
            <a:br>
              <a:rPr lang="el-GR" sz="2800" dirty="0"/>
            </a:br>
            <a:endParaRPr lang="el-GR" sz="2800"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7</a:t>
            </a:fld>
            <a:endParaRPr lang="el-GR"/>
          </a:p>
        </p:txBody>
      </p:sp>
    </p:spTree>
    <p:extLst>
      <p:ext uri="{BB962C8B-B14F-4D97-AF65-F5344CB8AC3E}">
        <p14:creationId xmlns:p14="http://schemas.microsoft.com/office/powerpoint/2010/main" val="28561066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περιεχομένου 6"/>
          <p:cNvSpPr>
            <a:spLocks noGrp="1"/>
          </p:cNvSpPr>
          <p:nvPr>
            <p:ph idx="1"/>
          </p:nvPr>
        </p:nvSpPr>
        <p:spPr/>
        <p:txBody>
          <a:bodyPr>
            <a:noAutofit/>
          </a:bodyPr>
          <a:lstStyle/>
          <a:p>
            <a:pPr>
              <a:lnSpc>
                <a:spcPct val="90000"/>
              </a:lnSpc>
            </a:pPr>
            <a:r>
              <a:rPr lang="el-GR" sz="2800" dirty="0" smtClean="0"/>
              <a:t>από </a:t>
            </a:r>
            <a:r>
              <a:rPr lang="el-GR" sz="2800" dirty="0"/>
              <a:t>τη Φιλοσοφία πιο </a:t>
            </a:r>
            <a:r>
              <a:rPr lang="el-GR" sz="2800" dirty="0" smtClean="0"/>
              <a:t>εμπειρική</a:t>
            </a:r>
          </a:p>
          <a:p>
            <a:pPr>
              <a:lnSpc>
                <a:spcPct val="90000"/>
              </a:lnSpc>
            </a:pPr>
            <a:r>
              <a:rPr lang="el-GR" sz="2800" dirty="0" smtClean="0"/>
              <a:t>από </a:t>
            </a:r>
            <a:r>
              <a:rPr lang="el-GR" sz="2800" dirty="0"/>
              <a:t>την Ψυχολογία στο ότι προσπαθεί να αναλύσει το ρόλο που παίζουν παράγοντες ανεξάρτητοι του ατόμου (πχ θεσμικοί, </a:t>
            </a:r>
            <a:r>
              <a:rPr lang="el-GR" sz="2800" dirty="0" smtClean="0"/>
              <a:t>φυσικοί</a:t>
            </a:r>
            <a:r>
              <a:rPr lang="en-AU" sz="2800" dirty="0" smtClean="0"/>
              <a:t>)</a:t>
            </a:r>
            <a:endParaRPr lang="el-GR" sz="2800" dirty="0"/>
          </a:p>
          <a:p>
            <a:pPr>
              <a:lnSpc>
                <a:spcPct val="90000"/>
              </a:lnSpc>
            </a:pPr>
            <a:r>
              <a:rPr lang="el-GR" sz="2800" dirty="0" smtClean="0"/>
              <a:t>από </a:t>
            </a:r>
            <a:r>
              <a:rPr lang="el-GR" sz="2800" dirty="0"/>
              <a:t>τη Νομική στο ότι προσπαθεί να αναλύσει και ανεπίσημες ιεραρχίες </a:t>
            </a:r>
            <a:br>
              <a:rPr lang="el-GR" sz="2800" dirty="0"/>
            </a:br>
            <a:r>
              <a:rPr lang="el-GR" sz="2800" dirty="0"/>
              <a:t/>
            </a:r>
            <a:br>
              <a:rPr lang="el-GR" sz="2800" dirty="0"/>
            </a:br>
            <a:endParaRPr lang="el-GR" sz="2800" dirty="0" smtClean="0"/>
          </a:p>
        </p:txBody>
      </p:sp>
      <p:sp>
        <p:nvSpPr>
          <p:cNvPr id="8" name="Θέση κειμένου 7"/>
          <p:cNvSpPr>
            <a:spLocks noGrp="1"/>
          </p:cNvSpPr>
          <p:nvPr>
            <p:ph type="body" sz="half" idx="2"/>
          </p:nvPr>
        </p:nvSpPr>
        <p:spPr>
          <a:xfrm>
            <a:off x="467544" y="1556792"/>
            <a:ext cx="3008313" cy="4608512"/>
          </a:xfrm>
        </p:spPr>
        <p:txBody>
          <a:bodyPr>
            <a:normAutofit/>
          </a:bodyPr>
          <a:lstStyle/>
          <a:p>
            <a:pPr>
              <a:lnSpc>
                <a:spcPct val="90000"/>
              </a:lnSpc>
            </a:pPr>
            <a:r>
              <a:rPr lang="el-GR" sz="2800" dirty="0"/>
              <a:t>Διαφορές της Κοινωνιολογίας από άλλους συγγενείς κλάδους: </a:t>
            </a:r>
            <a:br>
              <a:rPr lang="el-GR" sz="2800" dirty="0"/>
            </a:br>
            <a:endParaRPr lang="el-GR" sz="2800" dirty="0" smtClean="0"/>
          </a:p>
        </p:txBody>
      </p:sp>
      <p:sp>
        <p:nvSpPr>
          <p:cNvPr id="2" name="Θέση αριθμού διαφάνειας 1"/>
          <p:cNvSpPr>
            <a:spLocks noGrp="1"/>
          </p:cNvSpPr>
          <p:nvPr>
            <p:ph type="sldNum" sz="quarter" idx="12"/>
          </p:nvPr>
        </p:nvSpPr>
        <p:spPr/>
        <p:txBody>
          <a:bodyPr/>
          <a:lstStyle/>
          <a:p>
            <a:fld id="{53C4726A-630D-4CB4-B088-BAB00F4188E9}" type="slidenum">
              <a:rPr lang="el-GR" smtClean="0"/>
              <a:pPr/>
              <a:t>8</a:t>
            </a:fld>
            <a:endParaRPr lang="el-GR"/>
          </a:p>
        </p:txBody>
      </p:sp>
      <p:sp>
        <p:nvSpPr>
          <p:cNvPr id="6" name="Τίτλος 5"/>
          <p:cNvSpPr>
            <a:spLocks noGrp="1"/>
          </p:cNvSpPr>
          <p:nvPr>
            <p:ph type="title"/>
          </p:nvPr>
        </p:nvSpPr>
        <p:spPr/>
        <p:txBody>
          <a:bodyPr>
            <a:normAutofit fontScale="90000"/>
          </a:bodyPr>
          <a:lstStyle/>
          <a:p>
            <a:r>
              <a:rPr lang="el-GR" dirty="0" smtClean="0"/>
              <a:t>ΚΟΙΝΩΝΙΟΛΟΓΙΑ ΚΑΙ ΣΥΓΓΕΝΕΙΣ ΚΛΑΔΟΙ (1)</a:t>
            </a:r>
            <a:endParaRPr lang="el-GR" dirty="0"/>
          </a:p>
        </p:txBody>
      </p:sp>
    </p:spTree>
    <p:extLst>
      <p:ext uri="{BB962C8B-B14F-4D97-AF65-F5344CB8AC3E}">
        <p14:creationId xmlns:p14="http://schemas.microsoft.com/office/powerpoint/2010/main" val="25432939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περιεχομένου 6"/>
          <p:cNvSpPr>
            <a:spLocks noGrp="1"/>
          </p:cNvSpPr>
          <p:nvPr>
            <p:ph idx="1"/>
          </p:nvPr>
        </p:nvSpPr>
        <p:spPr/>
        <p:txBody>
          <a:bodyPr>
            <a:noAutofit/>
          </a:bodyPr>
          <a:lstStyle/>
          <a:p>
            <a:pPr>
              <a:lnSpc>
                <a:spcPct val="90000"/>
              </a:lnSpc>
            </a:pPr>
            <a:r>
              <a:rPr lang="el-GR" sz="2800" dirty="0">
                <a:solidFill>
                  <a:srgbClr val="000000"/>
                </a:solidFill>
              </a:rPr>
              <a:t>από τις Οικονομικές Επιστήμες στο ότι προσπαθεί να αναλύσει το ρόλο μη οικονομικών παραγόντων (πχ παίζει ρόλο και η εμπιστοσύνη) </a:t>
            </a:r>
            <a:endParaRPr lang="el-GR" sz="2800" dirty="0" smtClean="0">
              <a:solidFill>
                <a:srgbClr val="000000"/>
              </a:solidFill>
            </a:endParaRPr>
          </a:p>
          <a:p>
            <a:pPr>
              <a:lnSpc>
                <a:spcPct val="90000"/>
              </a:lnSpc>
            </a:pPr>
            <a:r>
              <a:rPr lang="el-GR" sz="2800" dirty="0" smtClean="0">
                <a:solidFill>
                  <a:srgbClr val="000000"/>
                </a:solidFill>
              </a:rPr>
              <a:t>από </a:t>
            </a:r>
            <a:r>
              <a:rPr lang="el-GR" sz="2800" dirty="0">
                <a:solidFill>
                  <a:srgbClr val="000000"/>
                </a:solidFill>
              </a:rPr>
              <a:t>την Πολιτική Επιστήμη πιο «κεντρική» </a:t>
            </a:r>
            <a:endParaRPr lang="el-GR" sz="2800" dirty="0" smtClean="0">
              <a:solidFill>
                <a:srgbClr val="000000"/>
              </a:solidFill>
            </a:endParaRPr>
          </a:p>
          <a:p>
            <a:pPr>
              <a:lnSpc>
                <a:spcPct val="90000"/>
              </a:lnSpc>
            </a:pPr>
            <a:r>
              <a:rPr lang="el-GR" sz="2800" dirty="0" smtClean="0">
                <a:solidFill>
                  <a:srgbClr val="000000"/>
                </a:solidFill>
              </a:rPr>
              <a:t>από </a:t>
            </a:r>
            <a:r>
              <a:rPr lang="el-GR" sz="2800" dirty="0">
                <a:solidFill>
                  <a:srgbClr val="000000"/>
                </a:solidFill>
              </a:rPr>
              <a:t>την Ιστορία στο ότι γενικεύει περισσότερο </a:t>
            </a:r>
            <a:br>
              <a:rPr lang="el-GR" sz="2800" dirty="0">
                <a:solidFill>
                  <a:srgbClr val="000000"/>
                </a:solidFill>
              </a:rPr>
            </a:br>
            <a:r>
              <a:rPr lang="el-GR" sz="2800" dirty="0">
                <a:solidFill>
                  <a:srgbClr val="000000"/>
                </a:solidFill>
              </a:rPr>
              <a:t/>
            </a:r>
            <a:br>
              <a:rPr lang="el-GR" sz="2800" dirty="0">
                <a:solidFill>
                  <a:srgbClr val="000000"/>
                </a:solidFill>
              </a:rPr>
            </a:br>
            <a:endParaRPr lang="el-GR" sz="2800" dirty="0" smtClean="0">
              <a:solidFill>
                <a:srgbClr val="000000"/>
              </a:solidFill>
            </a:endParaRPr>
          </a:p>
        </p:txBody>
      </p:sp>
      <p:sp>
        <p:nvSpPr>
          <p:cNvPr id="8" name="Θέση κειμένου 7"/>
          <p:cNvSpPr>
            <a:spLocks noGrp="1"/>
          </p:cNvSpPr>
          <p:nvPr>
            <p:ph type="body" sz="half" idx="2"/>
          </p:nvPr>
        </p:nvSpPr>
        <p:spPr>
          <a:xfrm>
            <a:off x="467544" y="1556792"/>
            <a:ext cx="3008313" cy="4608512"/>
          </a:xfrm>
        </p:spPr>
        <p:txBody>
          <a:bodyPr>
            <a:normAutofit/>
          </a:bodyPr>
          <a:lstStyle/>
          <a:p>
            <a:pPr>
              <a:lnSpc>
                <a:spcPct val="90000"/>
              </a:lnSpc>
            </a:pPr>
            <a:r>
              <a:rPr lang="el-GR" sz="2800" dirty="0"/>
              <a:t>Διαφορές της Κοινωνιολογίας από άλλους συγγενείς κλάδους: </a:t>
            </a:r>
            <a:br>
              <a:rPr lang="el-GR" sz="2800" dirty="0"/>
            </a:br>
            <a:endParaRPr lang="el-GR" sz="2800" dirty="0" smtClean="0"/>
          </a:p>
        </p:txBody>
      </p:sp>
      <p:sp>
        <p:nvSpPr>
          <p:cNvPr id="2" name="Θέση αριθμού διαφάνειας 1"/>
          <p:cNvSpPr>
            <a:spLocks noGrp="1"/>
          </p:cNvSpPr>
          <p:nvPr>
            <p:ph type="sldNum" sz="quarter" idx="12"/>
          </p:nvPr>
        </p:nvSpPr>
        <p:spPr/>
        <p:txBody>
          <a:bodyPr/>
          <a:lstStyle/>
          <a:p>
            <a:fld id="{53C4726A-630D-4CB4-B088-BAB00F4188E9}" type="slidenum">
              <a:rPr lang="el-GR" smtClean="0"/>
              <a:pPr/>
              <a:t>9</a:t>
            </a:fld>
            <a:endParaRPr lang="el-GR"/>
          </a:p>
        </p:txBody>
      </p:sp>
      <p:sp>
        <p:nvSpPr>
          <p:cNvPr id="6" name="Τίτλος 5"/>
          <p:cNvSpPr>
            <a:spLocks noGrp="1"/>
          </p:cNvSpPr>
          <p:nvPr>
            <p:ph type="title"/>
          </p:nvPr>
        </p:nvSpPr>
        <p:spPr/>
        <p:txBody>
          <a:bodyPr>
            <a:normAutofit fontScale="90000"/>
          </a:bodyPr>
          <a:lstStyle/>
          <a:p>
            <a:r>
              <a:rPr lang="el-GR" dirty="0" smtClean="0"/>
              <a:t>ΚΟΙΝΩΝΙΟΛΟΓΙΑ ΚΑΙ ΣΥΓΓΕΝΕΙΣ ΚΛΑΔΟΙ (2)</a:t>
            </a:r>
            <a:endParaRPr lang="el-GR" dirty="0"/>
          </a:p>
        </p:txBody>
      </p:sp>
    </p:spTree>
    <p:extLst>
      <p:ext uri="{BB962C8B-B14F-4D97-AF65-F5344CB8AC3E}">
        <p14:creationId xmlns:p14="http://schemas.microsoft.com/office/powerpoint/2010/main" val="2543293985"/>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1474</TotalTime>
  <Words>2098</Words>
  <Application>Microsoft Macintosh PowerPoint</Application>
  <PresentationFormat>On-screen Show (4:3)</PresentationFormat>
  <Paragraphs>260</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Θέμα του Office</vt:lpstr>
      <vt:lpstr>Θέματα Παιδαγωγικής και Κοινωνιολογίας της Εκπαίδευσης</vt:lpstr>
      <vt:lpstr>Άδειες Χρήσης</vt:lpstr>
      <vt:lpstr>Χρηματοδότηση</vt:lpstr>
      <vt:lpstr>ΣΚΟΠΟΙ ΕΝΟΤΗΤΑΣ</vt:lpstr>
      <vt:lpstr>ΠΕΡΙΕΧΟΜΕΝΑ ΕΝΟΤΗΤΑΣ</vt:lpstr>
      <vt:lpstr>ΚΟΙΝΩΝΙΟΛΟΓΙΑ</vt:lpstr>
      <vt:lpstr>ΚΟΙΝΩΝΙΟΛΟΓΙΑ ΤΗΣ ΕΚΠΑΙΔΕΥΣΗΣ</vt:lpstr>
      <vt:lpstr>ΚΟΙΝΩΝΙΟΛΟΓΙΑ ΚΑΙ ΣΥΓΓΕΝΕΙΣ ΚΛΑΔΟΙ (1)</vt:lpstr>
      <vt:lpstr>ΚΟΙΝΩΝΙΟΛΟΓΙΑ ΚΑΙ ΣΥΓΓΕΝΕΙΣ ΚΛΑΔΟΙ (2)</vt:lpstr>
      <vt:lpstr>ΚΟΙΝΩΝΙΟΛΟΓΙΑ ΚΑΙ ΣΥΓΓΕΝΕΙΣ ΚΛΑΔΟΙ (3)</vt:lpstr>
      <vt:lpstr>ΚΟΙΝΩΝΙΟΛΟΓΙΑ ΚΑΙ ΘΕΤΙΚΕΣ ΕΠΙΣΤΗΜΕΣ</vt:lpstr>
      <vt:lpstr>ΤΙ ΕΙΝΑΙ ΔΥΝΑΜΗ</vt:lpstr>
      <vt:lpstr>ΣΧΕΣΗ ΔΥΝΑΜΗΣ</vt:lpstr>
      <vt:lpstr>ΤΥΠΟΙ ΔΥΝΑΜΕΩΝ (Popitz, 1992)</vt:lpstr>
      <vt:lpstr>ΕΣΩΤΕΡΙΚΗ ΣΥΣΣΩΡΕΥΣΗ ΔΥΝΑΜΗΣ</vt:lpstr>
      <vt:lpstr>ΕΞΩΤΕΡΙΚΗ ΣΥΣΣΩΡΕΥΣΗ ΔΥΝΑΜΗΣ</vt:lpstr>
      <vt:lpstr>ΔΥΝΑΜΗ ΔΡΑΣΗΣ</vt:lpstr>
      <vt:lpstr>ΔΥΝΑΜΗ ΕΞΩΤΕΡΙΚΟΥ ΕΛΕΓΧΟΥ</vt:lpstr>
      <vt:lpstr>ΔΥΝΑΜΗ ΕΣΩΤΕΡΙΚΕΥΜΕΝΟΥ ΕΛΕΓΧΟΥ</vt:lpstr>
      <vt:lpstr>ΔΥΝΑΜΗ ΔΕΔΟΜΕΝΟΥ</vt:lpstr>
      <vt:lpstr>ΠΟΥ ΒΑΣΙΖΟΝΤΑΙ ΟΙ ΜΟΡΦΕΣ ΔΥΝΑΜΗΣ (1)</vt:lpstr>
      <vt:lpstr>ΠΟΥ ΒΑΣΙΖΟΝΤΑΙ ΟΙ ΜΟΡΦΕΣ ΔΥΝΑΜΗΣ (2)</vt:lpstr>
      <vt:lpstr>ΑΠΟ ΤΗ ΣΠΟΡΑΔΙΚΗ ΔΥΝΑΜΗ ΣΤΗΝ ΚΥΡΙΑΡΧΙΑ</vt:lpstr>
      <vt:lpstr>ΑΠΟ ΤΗ ΣΠΟΡΑΔΙΚΗ ΔΥΝΑΜΗ ΣΤΗΝ ΚΥΡΙΑΡΧΙΑ (1)</vt:lpstr>
      <vt:lpstr>ΑΠΟ ΤΗ ΣΠΟΡΑΔΙΚΗ ΔΥΝΑΜΗ ΣΤΗΝ ΚΥΡΙΑΡΧΙΑ (2)</vt:lpstr>
      <vt:lpstr>ΑΠΟ ΤΗ ΣΠΟΡΑΔΙΚΗ ΔΥΝΑΜΗ ΣΤΗΝ ΚΥΡΙΑΡΧΙΑ (3)</vt:lpstr>
      <vt:lpstr>ΑΠΟ ΤΗ ΣΠΟΡΑΔΙΚΗ ΔΥΝΑΜΗ ΣΤΗΝ ΚΥΡΙΑΡΧΙΑ (4)</vt:lpstr>
      <vt:lpstr>ΚΟΙΝΩΝΙΟΛΟΓΙΑ=ΕΜΠΕΙΡΙΣΜΟΣ</vt:lpstr>
      <vt:lpstr>ΒΙΒΛΙΟΓΡΑΦΙΑ</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Emily McLeod</cp:lastModifiedBy>
  <cp:revision>181</cp:revision>
  <dcterms:created xsi:type="dcterms:W3CDTF">2012-09-06T09:03:05Z</dcterms:created>
  <dcterms:modified xsi:type="dcterms:W3CDTF">2015-02-28T14:50:04Z</dcterms:modified>
</cp:coreProperties>
</file>