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98" r:id="rId3"/>
    <p:sldId id="300" r:id="rId4"/>
    <p:sldId id="312" r:id="rId5"/>
    <p:sldId id="313" r:id="rId6"/>
    <p:sldId id="314" r:id="rId7"/>
    <p:sldId id="315" r:id="rId8"/>
    <p:sldId id="316" r:id="rId9"/>
    <p:sldId id="317" r:id="rId10"/>
    <p:sldId id="318" r:id="rId11"/>
    <p:sldId id="319" r:id="rId12"/>
    <p:sldId id="320" r:id="rId13"/>
    <p:sldId id="321" r:id="rId14"/>
    <p:sldId id="322" r:id="rId15"/>
    <p:sldId id="323" r:id="rId16"/>
    <p:sldId id="324" r:id="rId17"/>
    <p:sldId id="325" r:id="rId18"/>
    <p:sldId id="326" r:id="rId19"/>
    <p:sldId id="283" r:id="rId20"/>
    <p:sldId id="282" r:id="rId21"/>
    <p:sldId id="273" r:id="rId2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782503-FA02-4EFC-AE95-4EC38C4AED1F}" type="datetimeFigureOut">
              <a:rPr lang="el-GR" smtClean="0"/>
              <a:t>30/10/2015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3B9D88-6CDF-4443-ABBF-675B7D7DDF2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9779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B518-44FF-4051-AA9F-E6FB2AEA1373}" type="datetime1">
              <a:rPr lang="el-GR" smtClean="0"/>
              <a:t>30/10/2015</a:t>
            </a:fld>
            <a:endParaRPr lang="el-G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095A3-1DD0-4C66-A43E-0158117016AC}" type="datetime1">
              <a:rPr lang="el-GR" smtClean="0"/>
              <a:t>30/10/2015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46BDA-075A-4646-96A8-9EA0B17C48B5}" type="datetime1">
              <a:rPr lang="el-GR" smtClean="0"/>
              <a:t>30/10/2015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A43EF-0D8A-4F02-A97B-5D774488B032}" type="datetime1">
              <a:rPr lang="el-GR" smtClean="0"/>
              <a:t>30/10/2015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63254-3AB0-44D9-9D97-651EC15CCDB8}" type="datetime1">
              <a:rPr lang="el-GR" smtClean="0"/>
              <a:t>30/10/2015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DB5C-B15E-41F2-8666-2AE0CCD534B6}" type="datetime1">
              <a:rPr lang="el-GR" smtClean="0"/>
              <a:t>30/10/2015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2AD0D-6A4B-43E9-91ED-B5348D22583D}" type="datetime1">
              <a:rPr lang="el-GR" smtClean="0"/>
              <a:t>30/10/2015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5A85B-3A91-4671-ADD2-0B143E6B2159}" type="datetime1">
              <a:rPr lang="el-GR" smtClean="0"/>
              <a:t>30/10/2015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5CA3F-8DD9-45B7-87A8-7EA075CD8CDB}" type="datetime1">
              <a:rPr lang="el-GR" smtClean="0"/>
              <a:t>30/10/2015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0F90F-598A-4D13-BCCA-CE1FECE97829}" type="datetime1">
              <a:rPr lang="el-GR" smtClean="0"/>
              <a:t>30/10/2015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74623-FABF-41B9-86B4-EA3FB9C8D3FB}" type="datetime1">
              <a:rPr lang="el-GR" smtClean="0"/>
              <a:t>30/10/2015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A0CEFB-8D18-4FB4-A1B5-A88D7DAA73B0}" type="datetime1">
              <a:rPr lang="el-GR" smtClean="0"/>
              <a:t>30/10/2015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hf sldNum="0" hd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youtube.com/watch?v=bsLm3CH_-Kc" TargetMode="External"/><Relationship Id="rId3" Type="http://schemas.openxmlformats.org/officeDocument/2006/relationships/hyperlink" Target="http://www.youtube.com/watch?v=31uADzoGsLA" TargetMode="External"/><Relationship Id="rId7" Type="http://schemas.openxmlformats.org/officeDocument/2006/relationships/hyperlink" Target="http://www.youtube.com/watch?v=HiYuZ1kr3BI" TargetMode="External"/><Relationship Id="rId2" Type="http://schemas.openxmlformats.org/officeDocument/2006/relationships/hyperlink" Target="http://www.physics-chemistry-interactive-flash-animation.com/matter_change_state_measurement_mass_volume/water_states_molecules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youtube.com/watch?v=B7yb8g7f7P4" TargetMode="External"/><Relationship Id="rId5" Type="http://schemas.openxmlformats.org/officeDocument/2006/relationships/hyperlink" Target="http://www.youtube.com/watch?v=Lf1kTsT0ebc" TargetMode="External"/><Relationship Id="rId4" Type="http://schemas.openxmlformats.org/officeDocument/2006/relationships/hyperlink" Target="http://www.youtube.com/watch?NR=1&amp;v=m20rGK51J0A&amp;feature=endscreen" TargetMode="External"/><Relationship Id="rId9" Type="http://schemas.openxmlformats.org/officeDocument/2006/relationships/hyperlink" Target="http://www.youtube.com/watch?v=GO2E_IPsmys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O7TvEIA0Ln4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err="1" smtClean="0"/>
              <a:t>Βασικες</a:t>
            </a:r>
            <a:r>
              <a:rPr lang="el-GR" dirty="0" smtClean="0"/>
              <a:t> </a:t>
            </a:r>
            <a:r>
              <a:rPr lang="el-GR" dirty="0" err="1" smtClean="0"/>
              <a:t>Εννοιες</a:t>
            </a:r>
            <a:r>
              <a:rPr lang="el-GR" dirty="0" smtClean="0"/>
              <a:t> </a:t>
            </a:r>
            <a:r>
              <a:rPr lang="el-GR" dirty="0" err="1" smtClean="0"/>
              <a:t>Φυσικης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err="1" smtClean="0"/>
              <a:t>Βασιλης</a:t>
            </a:r>
            <a:r>
              <a:rPr lang="el-GR" dirty="0" smtClean="0"/>
              <a:t> </a:t>
            </a:r>
            <a:r>
              <a:rPr lang="el-GR" dirty="0" err="1" smtClean="0"/>
              <a:t>Κολλιας</a:t>
            </a:r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0000"/>
                </a:solidFill>
              </a:rPr>
              <a:t>Βασικές </a:t>
            </a:r>
            <a:r>
              <a:rPr lang="el-GR" dirty="0" err="1" smtClean="0">
                <a:solidFill>
                  <a:srgbClr val="FF0000"/>
                </a:solidFill>
              </a:rPr>
              <a:t>Εννοιες</a:t>
            </a:r>
            <a:r>
              <a:rPr lang="el-GR" dirty="0" smtClean="0">
                <a:solidFill>
                  <a:srgbClr val="FF0000"/>
                </a:solidFill>
              </a:rPr>
              <a:t> Φυσικής   _ ΠΑΝΕΠΙΣΤΗΜΙΟ ΘΕΣΣΑΛΙΑΣ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218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Ναι αλλά πολλοί λένε: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400"/>
              <a:t>Θερμοκρασια είναι το ποσο ζεστο είναι κάτι και Θερμοτητα είναι η ζεστασιά (ενέργεια) που δινει κάτι το ζεστο.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400"/>
              <a:t>Αυτά είναι ΟΚ για την καθημερινή ζωή!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400"/>
              <a:t>Στη Φυσικη: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400"/>
              <a:t>Α) οι οροι αυτοι εχουν νοημα πέρα από τα ορια των αισθήσεών μας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400"/>
              <a:t>Β) ένα «κρυο σωμα» ακτινοβολει επισης ενέργεια με τον τρόπο της θερμότητας. Και μπορει να είναι «καυτο» για κάτι ακομα πιο κρυο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47317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>Αν λοιπον θέλετε να σκεφτειτε τη θερμοτητα και τη θερμοκρασία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000"/>
              <a:t>Χωρις να παμε στο μικροκοσμο,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000"/>
              <a:t>Να τα «τουβλάκια» που σας προτεινω (στην ειδική περιπτωση σωμάτων που ακουμπουν το ένα το άλλο):</a:t>
            </a:r>
          </a:p>
          <a:p>
            <a:pPr marL="533400" indent="-533400">
              <a:lnSpc>
                <a:spcPct val="90000"/>
              </a:lnSpc>
            </a:pPr>
            <a:r>
              <a:rPr lang="el-GR" altLang="el-GR" sz="2000"/>
              <a:t>Η θερμοκρασια ενός σωματος μας δειχνει την τάση που έχει να δωσει ενέργεια «με επαφή» (αγωγη) όταν έλθει σε επαφη με ένα άλλο σωμα</a:t>
            </a:r>
          </a:p>
          <a:p>
            <a:pPr marL="533400" indent="-533400">
              <a:lnSpc>
                <a:spcPct val="90000"/>
              </a:lnSpc>
            </a:pPr>
            <a:r>
              <a:rPr lang="el-GR" altLang="el-GR" sz="2000"/>
              <a:t>Όταν δυο σωματα έρχονται σε επαφη έχουμε δυο ροές ενέργειας «με αγωγη» (με αντιθετες κατευθυνσεις). Η διαφορά τους είναι παντα από το θερμοτερο προς το ψυχροτερο και ονομάζεται «θερμοτητα».</a:t>
            </a:r>
          </a:p>
          <a:p>
            <a:pPr marL="533400" indent="-533400">
              <a:lnSpc>
                <a:spcPct val="90000"/>
              </a:lnSpc>
            </a:pPr>
            <a:r>
              <a:rPr lang="el-GR" altLang="el-GR" sz="2000"/>
              <a:t>Αν αυτό συνεχισει τα δυο σωματα που βρισκονται σε επαφη φτανουν στην ιδια θερμοκρασια 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66594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>1</a:t>
            </a:r>
            <a:r>
              <a:rPr lang="el-GR" altLang="el-GR" sz="3200" baseline="30000"/>
              <a:t>ο</a:t>
            </a:r>
            <a:r>
              <a:rPr lang="el-GR" altLang="el-GR" sz="3200"/>
              <a:t> Σημαντικο σημείο (πρακτικά μέσα)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>
              <a:buFont typeface="Wingdings" pitchFamily="2" charset="2"/>
              <a:buNone/>
            </a:pPr>
            <a:r>
              <a:rPr lang="el-GR" altLang="el-GR"/>
              <a:t>΄Πώς δενει η θερμοτητα με τη θερμοκρασία;</a:t>
            </a:r>
          </a:p>
          <a:p>
            <a:pPr marL="533400" indent="-533400"/>
            <a:r>
              <a:rPr lang="el-GR" altLang="el-GR"/>
              <a:t>Η βασική σχέση της θερμοχωρητικοτητας</a:t>
            </a:r>
          </a:p>
          <a:p>
            <a:pPr marL="533400" indent="-533400"/>
            <a:r>
              <a:rPr lang="el-GR" altLang="el-GR"/>
              <a:t>Πρακτικες εφαρμογες </a:t>
            </a:r>
            <a:endParaRPr lang="el-GR" altLang="el-GR">
              <a:solidFill>
                <a:srgbClr val="FF0066"/>
              </a:solidFill>
            </a:endParaRP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72342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>Αν εμεις δεν νοιώθαμε το θερμο και το κρυο</a:t>
            </a:r>
          </a:p>
        </p:txBody>
      </p:sp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1042988" y="2852738"/>
            <a:ext cx="7058025" cy="187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l-GR"/>
              <a:t>Αλλά κατά τα άλλα ο κοσμος ήταν όπως τον γνωρίζουμε,</a:t>
            </a:r>
          </a:p>
          <a:p>
            <a:pPr>
              <a:spcBef>
                <a:spcPct val="50000"/>
              </a:spcBef>
            </a:pPr>
            <a:endParaRPr lang="el-GR" altLang="el-GR"/>
          </a:p>
          <a:p>
            <a:pPr>
              <a:spcBef>
                <a:spcPct val="50000"/>
              </a:spcBef>
            </a:pPr>
            <a:r>
              <a:rPr lang="el-GR" altLang="el-GR"/>
              <a:t>Θα ειχε νοημα να εισάγουμε τις έννοιες της θερμοτητας και της θερμοκρασίας;</a:t>
            </a:r>
          </a:p>
          <a:p>
            <a:pPr>
              <a:spcBef>
                <a:spcPct val="50000"/>
              </a:spcBef>
            </a:pPr>
            <a:endParaRPr lang="el-GR" altLang="el-GR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26733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>2</a:t>
            </a:r>
            <a:r>
              <a:rPr lang="el-GR" altLang="el-GR" sz="3200" baseline="30000"/>
              <a:t>ο</a:t>
            </a:r>
            <a:r>
              <a:rPr lang="el-GR" altLang="el-GR" sz="3200"/>
              <a:t> Σημαντικο Σημείο: Θερμοτητα, θερμοκρασία και μικρόκοσμος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2492375"/>
            <a:ext cx="7693025" cy="3724275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400">
                <a:solidFill>
                  <a:srgbClr val="FF0066"/>
                </a:solidFill>
              </a:rPr>
              <a:t>Μυστηριο: τι είναι η θερμοκρασία;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400">
                <a:solidFill>
                  <a:srgbClr val="FF0066"/>
                </a:solidFill>
              </a:rPr>
              <a:t>Αφου το κυριο κριτήριό μας είναι το τι νοιώθουμε, τι θα μπορούσε να είναι; Κατι που έχει να κάνει με ροή ενέργειας και επιρεάζει να νευρα μας.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400">
                <a:solidFill>
                  <a:srgbClr val="FF0066"/>
                </a:solidFill>
              </a:rPr>
              <a:t>Αν σκεφτουμε σε αναλογια με την εξάτμιση;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400">
                <a:solidFill>
                  <a:srgbClr val="FF0066"/>
                </a:solidFill>
              </a:rPr>
              <a:t>(οσο πιο έντονη θερμοκρασία τοσο πιο πολύ «υλικό»φευγει)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400">
                <a:solidFill>
                  <a:srgbClr val="FF0066"/>
                </a:solidFill>
              </a:rPr>
              <a:t>(οσο πιο έντονη θερμοκρασία τοσο πιο πολλά ηλεκτρικά σηματα φεύγουν)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400">
                <a:solidFill>
                  <a:srgbClr val="FF0066"/>
                </a:solidFill>
              </a:rPr>
              <a:t>Κάτι σαν το γαργάλημα; 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58540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>Αν λοιπον θέλετε να σκεφτειτε τη θερμοτητα και τη θερμοκρασία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>
              <a:lnSpc>
                <a:spcPct val="80000"/>
              </a:lnSpc>
              <a:buFont typeface="Wingdings" pitchFamily="2" charset="2"/>
              <a:buNone/>
            </a:pPr>
            <a:endParaRPr lang="el-GR" altLang="el-GR" sz="1800" dirty="0"/>
          </a:p>
          <a:p>
            <a:pPr marL="533400" indent="-533400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1800" dirty="0" err="1"/>
              <a:t>Πηγαινοντας</a:t>
            </a:r>
            <a:r>
              <a:rPr lang="el-GR" altLang="el-GR" sz="1800" dirty="0"/>
              <a:t> στο μικρόκοσμο</a:t>
            </a:r>
          </a:p>
          <a:p>
            <a:pPr marL="533400" indent="-533400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1800" dirty="0">
                <a:hlinkClick r:id="rId2"/>
              </a:rPr>
              <a:t>http://www.physics-chemistry-interactive-flash-animation.com/matter_change_state_measurement_mass_volume/water_states_molecules.htm</a:t>
            </a:r>
            <a:endParaRPr lang="el-GR" altLang="el-GR" sz="1800" dirty="0"/>
          </a:p>
          <a:p>
            <a:pPr marL="533400" indent="-533400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1800" dirty="0">
                <a:hlinkClick r:id="rId3"/>
              </a:rPr>
              <a:t>http://www.youtube.com/watch?v=31uADzoGsLA</a:t>
            </a:r>
            <a:endParaRPr lang="el-GR" altLang="el-GR" sz="1800" dirty="0"/>
          </a:p>
          <a:p>
            <a:pPr marL="533400" indent="-533400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1800" dirty="0">
                <a:hlinkClick r:id="rId4"/>
              </a:rPr>
              <a:t>http://www.youtube.com/watch?NR=1&amp;v=m20rGK51J0A&amp;feature=endscreen</a:t>
            </a:r>
            <a:endParaRPr lang="el-GR" altLang="el-GR" sz="1800" dirty="0"/>
          </a:p>
          <a:p>
            <a:pPr marL="533400" indent="-533400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1800" dirty="0">
                <a:hlinkClick r:id="rId5"/>
              </a:rPr>
              <a:t>http://www.youtube.com/watch?v=Lf1kTsT0ebc</a:t>
            </a:r>
            <a:endParaRPr lang="el-GR" altLang="el-GR" sz="1800" dirty="0"/>
          </a:p>
          <a:p>
            <a:pPr marL="533400" indent="-533400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1800" dirty="0">
                <a:hlinkClick r:id="rId6"/>
              </a:rPr>
              <a:t>http://www.youtube.com/watch?v=B7yb8g7f7P4</a:t>
            </a:r>
            <a:endParaRPr lang="el-GR" altLang="el-GR" sz="1800" dirty="0"/>
          </a:p>
          <a:p>
            <a:pPr marL="533400" indent="-533400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1800" dirty="0">
                <a:hlinkClick r:id="rId7"/>
              </a:rPr>
              <a:t>http://www.youtube.com/watch?v=HiYuZ1kr3BI</a:t>
            </a:r>
            <a:r>
              <a:rPr lang="el-GR" altLang="el-GR" sz="1800" dirty="0"/>
              <a:t> </a:t>
            </a:r>
          </a:p>
          <a:p>
            <a:pPr marL="533400" indent="-533400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1800" dirty="0">
                <a:hlinkClick r:id="rId8"/>
              </a:rPr>
              <a:t>http://www.youtube.com/watch?v=bsLm3CH_-Kc</a:t>
            </a:r>
            <a:endParaRPr lang="el-GR" altLang="el-GR" sz="1800" dirty="0"/>
          </a:p>
          <a:p>
            <a:pPr marL="533400" indent="-533400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1800" dirty="0">
                <a:hlinkClick r:id="rId9"/>
              </a:rPr>
              <a:t>http://www.youtube.com/watch?v=GO2E_IPsmys</a:t>
            </a:r>
            <a:endParaRPr lang="el-GR" altLang="el-GR" sz="1800" dirty="0"/>
          </a:p>
          <a:p>
            <a:pPr marL="533400" indent="-533400">
              <a:lnSpc>
                <a:spcPct val="80000"/>
              </a:lnSpc>
              <a:buFont typeface="Wingdings" pitchFamily="2" charset="2"/>
              <a:buNone/>
            </a:pPr>
            <a:endParaRPr lang="el-GR" altLang="el-GR" sz="1800" dirty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4706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ΑΣΚΗΣΗ!!!!!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altLang="el-GR"/>
              <a:t>Πειθαρχήστε τον εαυτο σας και σκεφτειτε θερμικά φαινομενα από τη μικροσκοπική πλευρα!</a:t>
            </a:r>
          </a:p>
          <a:p>
            <a:pPr>
              <a:buFont typeface="Wingdings" pitchFamily="2" charset="2"/>
              <a:buNone/>
            </a:pPr>
            <a:endParaRPr lang="el-GR" altLang="el-GR"/>
          </a:p>
          <a:p>
            <a:pPr>
              <a:buFont typeface="Wingdings" pitchFamily="2" charset="2"/>
              <a:buNone/>
            </a:pPr>
            <a:r>
              <a:rPr lang="el-GR" altLang="el-GR"/>
              <a:t>(ένα φαινομενο τη φορά)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60825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>Και τι άλλο μπορει να γινει με την ενεργεια;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l-GR"/>
              <a:t>Η ενέργεια μπορει να χρησιμοποιηθεί για να «λυσει δεσμά» (για να απελευθερώσει δομές από τους δεσμους που τις κρατουν)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19509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Πρακτικές εφαρμογές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000"/>
              <a:t>Α) ανακατευουμε συμπυκνωμένο γάλα (από το ψυγειο) με νερο σε αναλογια 1 προς 1. Ποσο ζεστο πρέπει να είναι το νερο για να έχει το μιγμα 36 βαθμους θερμοκρασια; (υποθέστε ότι τα δυο υγρά έχουν την ιδια θερμοχωρητικότητα)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000"/>
              <a:t>Β) Ποσο ψηλά μπορώ να σηκώσω ένα αυτοκινητο ενός τονου με την ενέργεια που χρειάζομαι για να ψήσω ένα ελληνικο καφε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000"/>
              <a:t>Γ) Ριχνω ένα ποτηρι νερο 20 βαθμων Κελσιου σε μια κατσαρολα με νερο που βράζει. Αν το νερο στην κατσαρολα είναι 1 κιλο και στο ποτηρι 200 γραμμαρια τοτε ποσο θα πεσει η θερμοκρασια του νερου (συνολικά)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26484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Όλα </a:t>
            </a:r>
            <a:r>
              <a:rPr lang="el-GR" dirty="0" err="1" smtClean="0"/>
              <a:t>μοιαζουν</a:t>
            </a:r>
            <a:r>
              <a:rPr lang="el-GR" dirty="0" smtClean="0"/>
              <a:t> </a:t>
            </a:r>
            <a:r>
              <a:rPr lang="el-GR" dirty="0" err="1" smtClean="0"/>
              <a:t>ωραια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70426"/>
            <a:ext cx="8229600" cy="3585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7255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Την προηγουμενη φορα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l-GR" dirty="0" err="1" smtClean="0"/>
              <a:t>Φαινομενα</a:t>
            </a:r>
            <a:r>
              <a:rPr lang="el-GR" altLang="el-GR" dirty="0" smtClean="0"/>
              <a:t> </a:t>
            </a:r>
            <a:r>
              <a:rPr lang="el-GR" altLang="el-GR" dirty="0" err="1" smtClean="0"/>
              <a:t>θερμανσης</a:t>
            </a:r>
            <a:r>
              <a:rPr lang="el-GR" altLang="el-GR" dirty="0" smtClean="0"/>
              <a:t> και ψύξης:</a:t>
            </a:r>
          </a:p>
          <a:p>
            <a:pPr lvl="1"/>
            <a:r>
              <a:rPr lang="el-GR" altLang="el-GR" dirty="0" err="1" smtClean="0"/>
              <a:t>Συνδεση</a:t>
            </a:r>
            <a:r>
              <a:rPr lang="el-GR" altLang="el-GR" dirty="0" smtClean="0"/>
              <a:t> της θερμότητας με το φως</a:t>
            </a:r>
            <a:endParaRPr lang="el-GR" altLang="el-GR" dirty="0" smtClean="0"/>
          </a:p>
          <a:p>
            <a:pPr lvl="1"/>
            <a:r>
              <a:rPr lang="el-GR" altLang="el-GR" dirty="0" err="1"/>
              <a:t>Χρηση</a:t>
            </a:r>
            <a:r>
              <a:rPr lang="el-GR" altLang="el-GR" dirty="0"/>
              <a:t> του </a:t>
            </a:r>
            <a:r>
              <a:rPr lang="el-GR" altLang="el-GR" dirty="0" err="1"/>
              <a:t>μικροσκοπικου</a:t>
            </a:r>
            <a:r>
              <a:rPr lang="el-GR" altLang="el-GR" dirty="0"/>
              <a:t> μοντέλου (</a:t>
            </a:r>
            <a:r>
              <a:rPr lang="el-GR" altLang="el-GR" dirty="0" err="1"/>
              <a:t>μικροκοσμος</a:t>
            </a:r>
            <a:r>
              <a:rPr lang="el-GR" altLang="el-GR" dirty="0"/>
              <a:t>, </a:t>
            </a:r>
            <a:r>
              <a:rPr lang="el-GR" altLang="el-GR" dirty="0" err="1"/>
              <a:t>ατομα</a:t>
            </a:r>
            <a:r>
              <a:rPr lang="el-GR" altLang="el-GR" dirty="0"/>
              <a:t>, </a:t>
            </a:r>
            <a:r>
              <a:rPr lang="el-GR" altLang="el-GR" dirty="0" err="1"/>
              <a:t>μορια</a:t>
            </a:r>
            <a:r>
              <a:rPr lang="el-GR" altLang="el-GR" dirty="0"/>
              <a:t>). </a:t>
            </a:r>
            <a:r>
              <a:rPr lang="el-GR" altLang="el-GR" dirty="0" err="1"/>
              <a:t>Θερμοτητα</a:t>
            </a:r>
            <a:r>
              <a:rPr lang="el-GR" altLang="el-GR" dirty="0"/>
              <a:t> με </a:t>
            </a:r>
            <a:r>
              <a:rPr lang="el-GR" altLang="el-GR" dirty="0" err="1"/>
              <a:t>Αγωγη</a:t>
            </a:r>
            <a:endParaRPr lang="el-GR" altLang="el-GR" dirty="0"/>
          </a:p>
          <a:p>
            <a:pPr lvl="1"/>
            <a:r>
              <a:rPr lang="el-GR" altLang="el-GR" dirty="0"/>
              <a:t>Διαφοροποίηση της θερμότητας από τη </a:t>
            </a:r>
            <a:r>
              <a:rPr lang="el-GR" altLang="el-GR" dirty="0" smtClean="0"/>
              <a:t>θερμοκρασία. </a:t>
            </a:r>
            <a:r>
              <a:rPr lang="el-GR" altLang="el-GR" dirty="0" err="1" smtClean="0"/>
              <a:t>Διαφοροποιηση</a:t>
            </a:r>
            <a:r>
              <a:rPr lang="el-GR" altLang="el-GR" dirty="0" smtClean="0"/>
              <a:t> της θερμότητας από την εσωτερική ενέργεια</a:t>
            </a:r>
          </a:p>
          <a:p>
            <a:pPr lvl="1"/>
            <a:r>
              <a:rPr lang="el-GR" altLang="el-GR" dirty="0" err="1" smtClean="0"/>
              <a:t>Γιατι</a:t>
            </a:r>
            <a:r>
              <a:rPr lang="el-GR" altLang="el-GR" dirty="0" smtClean="0"/>
              <a:t> η αύξηση </a:t>
            </a:r>
            <a:r>
              <a:rPr lang="el-GR" altLang="el-GR" dirty="0" err="1" smtClean="0"/>
              <a:t>θερμοκρασιας</a:t>
            </a:r>
            <a:r>
              <a:rPr lang="el-GR" altLang="el-GR" dirty="0" smtClean="0"/>
              <a:t> </a:t>
            </a:r>
            <a:r>
              <a:rPr lang="el-GR" altLang="el-GR" dirty="0" err="1" smtClean="0"/>
              <a:t>συνοδευεται</a:t>
            </a:r>
            <a:r>
              <a:rPr lang="el-GR" altLang="el-GR" dirty="0" smtClean="0"/>
              <a:t> </a:t>
            </a:r>
            <a:r>
              <a:rPr lang="el-GR" altLang="el-GR" dirty="0" err="1" smtClean="0"/>
              <a:t>συνηθως</a:t>
            </a:r>
            <a:r>
              <a:rPr lang="el-GR" altLang="el-GR" dirty="0" smtClean="0"/>
              <a:t> με θερμική </a:t>
            </a:r>
            <a:r>
              <a:rPr lang="el-GR" altLang="el-GR" dirty="0" err="1" smtClean="0"/>
              <a:t>διαστολη</a:t>
            </a:r>
            <a:r>
              <a:rPr lang="el-GR" altLang="el-GR" dirty="0" smtClean="0"/>
              <a:t>;</a:t>
            </a:r>
            <a:endParaRPr lang="el-GR" altLang="el-GR" dirty="0"/>
          </a:p>
          <a:p>
            <a:pPr lvl="1"/>
            <a:r>
              <a:rPr lang="el-GR" altLang="el-GR" dirty="0"/>
              <a:t>Ειδική θερμοχωρητικότητα –</a:t>
            </a:r>
            <a:r>
              <a:rPr lang="el-GR" altLang="el-GR" dirty="0" err="1"/>
              <a:t>Υπολογισμοι</a:t>
            </a:r>
            <a:r>
              <a:rPr lang="el-GR" altLang="el-GR" dirty="0"/>
              <a:t> με </a:t>
            </a:r>
            <a:r>
              <a:rPr lang="el-GR" altLang="el-GR" dirty="0" err="1"/>
              <a:t>χρηση</a:t>
            </a:r>
            <a:r>
              <a:rPr lang="el-GR" altLang="el-GR" dirty="0"/>
              <a:t> της ειδικής θερμοχωρητικότητας</a:t>
            </a:r>
            <a:endParaRPr lang="el-GR" altLang="el-GR" dirty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43677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Όλα </a:t>
            </a:r>
            <a:r>
              <a:rPr lang="el-GR" dirty="0" err="1" smtClean="0"/>
              <a:t>μοιαζουν</a:t>
            </a:r>
            <a:r>
              <a:rPr lang="el-GR" dirty="0" smtClean="0"/>
              <a:t> </a:t>
            </a:r>
            <a:r>
              <a:rPr lang="el-GR" dirty="0" err="1" smtClean="0"/>
              <a:t>ωραια</a:t>
            </a:r>
            <a:r>
              <a:rPr lang="el-GR" dirty="0" smtClean="0"/>
              <a:t>;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9866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lvl="0" indent="-342900">
              <a:lnSpc>
                <a:spcPct val="100000"/>
              </a:lnSpc>
              <a:spcBef>
                <a:spcPct val="20000"/>
              </a:spcBef>
            </a:pPr>
            <a:r>
              <a:rPr lang="el-GR" sz="2400" dirty="0">
                <a:solidFill>
                  <a:srgbClr val="FF0000"/>
                </a:solidFill>
                <a:effectLst/>
                <a:latin typeface="Century Gothic"/>
                <a:ea typeface="+mn-ea"/>
                <a:cs typeface="+mn-cs"/>
              </a:rPr>
              <a:t>Που θα μάθετε να κάνετε </a:t>
            </a:r>
            <a:r>
              <a:rPr lang="el-GR" sz="2400" dirty="0" err="1">
                <a:solidFill>
                  <a:srgbClr val="FF0000"/>
                </a:solidFill>
                <a:effectLst/>
                <a:latin typeface="Century Gothic"/>
                <a:ea typeface="+mn-ea"/>
                <a:cs typeface="+mn-cs"/>
              </a:rPr>
              <a:t>τετοιου</a:t>
            </a:r>
            <a:r>
              <a:rPr lang="el-GR" sz="2400" dirty="0">
                <a:solidFill>
                  <a:srgbClr val="FF0000"/>
                </a:solidFill>
                <a:effectLst/>
                <a:latin typeface="Century Gothic"/>
                <a:ea typeface="+mn-ea"/>
                <a:cs typeface="+mn-cs"/>
              </a:rPr>
              <a:t> </a:t>
            </a:r>
            <a:r>
              <a:rPr lang="el-GR" sz="2400" dirty="0" err="1">
                <a:solidFill>
                  <a:srgbClr val="FF0000"/>
                </a:solidFill>
                <a:effectLst/>
                <a:latin typeface="Century Gothic"/>
                <a:ea typeface="+mn-ea"/>
                <a:cs typeface="+mn-cs"/>
              </a:rPr>
              <a:t>ειδους</a:t>
            </a:r>
            <a:r>
              <a:rPr lang="el-GR" sz="2400" dirty="0">
                <a:solidFill>
                  <a:srgbClr val="FF0000"/>
                </a:solidFill>
                <a:effectLst/>
                <a:latin typeface="Century Gothic"/>
                <a:ea typeface="+mn-ea"/>
                <a:cs typeface="+mn-cs"/>
              </a:rPr>
              <a:t> εξηγήσεις;</a:t>
            </a:r>
            <a:r>
              <a:rPr lang="el-GR" sz="2400" dirty="0">
                <a:solidFill>
                  <a:prstClr val="black">
                    <a:lumMod val="50000"/>
                    <a:lumOff val="50000"/>
                  </a:prstClr>
                </a:solidFill>
                <a:effectLst/>
                <a:latin typeface="Century Gothic"/>
                <a:ea typeface="+mn-ea"/>
                <a:cs typeface="+mn-cs"/>
              </a:rPr>
              <a:t> </a:t>
            </a:r>
            <a:br>
              <a:rPr lang="el-GR" sz="2400" dirty="0">
                <a:solidFill>
                  <a:prstClr val="black">
                    <a:lumMod val="50000"/>
                    <a:lumOff val="50000"/>
                  </a:prstClr>
                </a:solidFill>
                <a:effectLst/>
                <a:latin typeface="Century Gothic"/>
                <a:ea typeface="+mn-ea"/>
                <a:cs typeface="+mn-cs"/>
              </a:rPr>
            </a:b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24744"/>
            <a:ext cx="4224469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1148" y="3212974"/>
            <a:ext cx="5238750" cy="349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980728"/>
            <a:ext cx="28575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8693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Αυτή τη φορά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altLang="el-GR" dirty="0" smtClean="0"/>
              <a:t>Επιμένουμε στο να φανταζόμαστε τα </a:t>
            </a:r>
            <a:r>
              <a:rPr lang="el-GR" altLang="el-GR" dirty="0" err="1" smtClean="0"/>
              <a:t>φαινομενα</a:t>
            </a:r>
            <a:r>
              <a:rPr lang="el-GR" altLang="el-GR" dirty="0" smtClean="0"/>
              <a:t> </a:t>
            </a:r>
            <a:r>
              <a:rPr lang="el-GR" altLang="el-GR" dirty="0" err="1" smtClean="0"/>
              <a:t>μαζι</a:t>
            </a:r>
            <a:r>
              <a:rPr lang="el-GR" altLang="el-GR" dirty="0" smtClean="0"/>
              <a:t> με τους Φυσικούς (</a:t>
            </a:r>
            <a:r>
              <a:rPr lang="el-GR" altLang="el-GR" dirty="0" err="1" smtClean="0"/>
              <a:t>μικροκοσμος</a:t>
            </a:r>
            <a:r>
              <a:rPr lang="el-GR" altLang="el-GR" dirty="0" smtClean="0"/>
              <a:t>)</a:t>
            </a:r>
          </a:p>
          <a:p>
            <a:pPr>
              <a:lnSpc>
                <a:spcPct val="90000"/>
              </a:lnSpc>
            </a:pPr>
            <a:r>
              <a:rPr lang="el-GR" altLang="el-GR" dirty="0" err="1" smtClean="0"/>
              <a:t>Ζητηματα</a:t>
            </a:r>
            <a:r>
              <a:rPr lang="el-GR" altLang="el-GR" dirty="0" smtClean="0"/>
              <a:t> </a:t>
            </a:r>
            <a:r>
              <a:rPr lang="el-GR" altLang="el-GR" dirty="0" err="1" smtClean="0"/>
              <a:t>κλιμακας</a:t>
            </a:r>
            <a:endParaRPr lang="el-GR" altLang="el-GR" dirty="0" smtClean="0"/>
          </a:p>
          <a:p>
            <a:pPr>
              <a:lnSpc>
                <a:spcPct val="90000"/>
              </a:lnSpc>
            </a:pPr>
            <a:r>
              <a:rPr lang="el-GR" altLang="el-GR" dirty="0" err="1" smtClean="0"/>
              <a:t>Γιατι</a:t>
            </a:r>
            <a:r>
              <a:rPr lang="el-GR" altLang="el-GR" dirty="0" smtClean="0"/>
              <a:t> να υπάρχουν διαφορετικές ειδικές θερμοχωρητικότητες; (πως </a:t>
            </a:r>
            <a:r>
              <a:rPr lang="el-GR" altLang="el-GR" dirty="0" err="1" smtClean="0"/>
              <a:t>μπορει</a:t>
            </a:r>
            <a:r>
              <a:rPr lang="el-GR" altLang="el-GR" dirty="0" smtClean="0"/>
              <a:t> να «</a:t>
            </a:r>
            <a:r>
              <a:rPr lang="el-GR" altLang="el-GR" dirty="0" err="1" smtClean="0"/>
              <a:t>κρυβεται</a:t>
            </a:r>
            <a:r>
              <a:rPr lang="el-GR" altLang="el-GR" dirty="0" smtClean="0"/>
              <a:t>» η ενέργεια;)</a:t>
            </a:r>
          </a:p>
          <a:p>
            <a:pPr>
              <a:lnSpc>
                <a:spcPct val="90000"/>
              </a:lnSpc>
            </a:pPr>
            <a:r>
              <a:rPr lang="el-GR" altLang="el-GR" dirty="0" err="1" smtClean="0"/>
              <a:t>Λυσεις</a:t>
            </a:r>
            <a:r>
              <a:rPr lang="el-GR" altLang="el-GR" dirty="0" smtClean="0"/>
              <a:t> </a:t>
            </a:r>
            <a:r>
              <a:rPr lang="el-GR" altLang="el-GR" dirty="0" err="1" smtClean="0"/>
              <a:t>ασκησεων</a:t>
            </a:r>
            <a:endParaRPr lang="el-GR" altLang="el-GR" dirty="0" smtClean="0"/>
          </a:p>
          <a:p>
            <a:pPr>
              <a:lnSpc>
                <a:spcPct val="90000"/>
              </a:lnSpc>
            </a:pPr>
            <a:r>
              <a:rPr lang="el-GR" altLang="el-GR" dirty="0" smtClean="0"/>
              <a:t>Καθημερινά προβλήματα (πχ </a:t>
            </a:r>
            <a:r>
              <a:rPr lang="el-GR" altLang="el-GR" dirty="0" err="1" smtClean="0"/>
              <a:t>φαινομενο</a:t>
            </a:r>
            <a:r>
              <a:rPr lang="el-GR" altLang="el-GR" dirty="0" smtClean="0"/>
              <a:t> θερμοκηπίου)</a:t>
            </a:r>
          </a:p>
          <a:p>
            <a:pPr>
              <a:lnSpc>
                <a:spcPct val="90000"/>
              </a:lnSpc>
            </a:pPr>
            <a:r>
              <a:rPr lang="el-GR" altLang="el-GR" dirty="0" smtClean="0"/>
              <a:t>Θερμική αγωγιμότητα και </a:t>
            </a:r>
            <a:r>
              <a:rPr lang="el-GR" altLang="el-GR" dirty="0" err="1" smtClean="0"/>
              <a:t>συνδεση</a:t>
            </a:r>
            <a:r>
              <a:rPr lang="el-GR" altLang="el-GR" dirty="0" smtClean="0"/>
              <a:t> με την </a:t>
            </a:r>
            <a:r>
              <a:rPr lang="el-GR" altLang="el-GR" dirty="0" err="1" smtClean="0"/>
              <a:t>αισθηση</a:t>
            </a:r>
            <a:r>
              <a:rPr lang="el-GR" altLang="el-GR" dirty="0" smtClean="0"/>
              <a:t> «</a:t>
            </a:r>
            <a:r>
              <a:rPr lang="el-GR" altLang="el-GR" dirty="0" err="1" smtClean="0"/>
              <a:t>κρυου</a:t>
            </a:r>
            <a:r>
              <a:rPr lang="el-GR" altLang="el-GR" dirty="0" smtClean="0"/>
              <a:t>» ή «</a:t>
            </a:r>
            <a:r>
              <a:rPr lang="el-GR" altLang="el-GR" dirty="0" err="1" smtClean="0"/>
              <a:t>ζεστου</a:t>
            </a:r>
            <a:r>
              <a:rPr lang="el-GR" altLang="el-GR" dirty="0" smtClean="0"/>
              <a:t>».</a:t>
            </a:r>
            <a:endParaRPr lang="el-GR" altLang="el-GR" dirty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0361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1</a:t>
            </a:r>
            <a:r>
              <a:rPr lang="el-GR" altLang="el-GR" baseline="30000"/>
              <a:t>ο</a:t>
            </a:r>
            <a:r>
              <a:rPr lang="el-GR" altLang="el-GR"/>
              <a:t> Σημαντικο σημείο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400"/>
              <a:t>Στη Φυσική δεν χρησιμοποιούμε 2 διαφορετικά πράγματα: τη θερμότητα και την «κρυότητα». Αλλά ένα μόνο: τη θερμότητα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400"/>
              <a:t>Η θερμότητα στη Φυσική είναι ενέργεια που περνάει ταξιδευει, εκπέμπεται, αποροφιέται ΑΛΛΑ ΔΕΝ αποθηκεύεται. (Εχουμε ξεχωριστό ονομα για την τελευταία: Εσωτερική Ενέργεια).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400"/>
              <a:t>Η θερμότητα ΔΕΝ είναι ειδος ενέργειας, αλλα ένας ΤΡΟΠΟΣ με τον οποιο η ενέργεια ταξιδευει (όπως πχ λέμε «ταξιδεύω </a:t>
            </a:r>
            <a:r>
              <a:rPr lang="en-US" altLang="el-GR" sz="2400"/>
              <a:t>incognito</a:t>
            </a:r>
            <a:r>
              <a:rPr lang="el-GR" altLang="el-GR" sz="2400"/>
              <a:t>»). Αλλοι τροποι είναι: με σωματίδια, με έργο. 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92203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Τι μας ξεγελάει και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/>
              <a:t>Έχουμε την τάση να μιλάμε για «ζεστασιά» και «κρυο» σαν διαφορετικές ουσιες που περνουν από εδώ κι από εκει;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/>
              <a:t>Ας δοκιμάσουμε να βρουμε λογους: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/>
              <a:t>Α) εκφράσεις στις οποιος κοινωνικοποιουμαστε (μπηκε κρυο όταν άνοιξες)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/>
              <a:t>Β) τα αισθητήριά μας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/>
              <a:t>Γ)???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00798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/>
            </a:r>
            <a:br>
              <a:rPr lang="el-GR" altLang="el-GR" sz="3200"/>
            </a:br>
            <a:r>
              <a:rPr lang="el-GR" altLang="el-GR" sz="3200"/>
              <a:t>Τα αισθητηριά μας (1/3)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altLang="el-GR"/>
              <a:t>Οι αισθητήρες των χρωμάτων</a:t>
            </a:r>
          </a:p>
        </p:txBody>
      </p:sp>
      <p:pic>
        <p:nvPicPr>
          <p:cNvPr id="37892" name="Picture 4" descr="287px-Cone-fundamentals-with-srgb-spectr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3068638"/>
            <a:ext cx="4968875" cy="349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39082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Τα αισθητήριά μας (2/3)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altLang="el-GR"/>
              <a:t>Οι αισθητήρες του «Ζεσταίνομαι-Κρυωνω»</a:t>
            </a:r>
          </a:p>
          <a:p>
            <a:pPr>
              <a:buFont typeface="Wingdings" pitchFamily="2" charset="2"/>
              <a:buNone/>
            </a:pPr>
            <a:r>
              <a:rPr lang="el-GR" altLang="el-GR" sz="2000"/>
              <a:t>Πηγη: </a:t>
            </a:r>
            <a:r>
              <a:rPr lang="en-US" altLang="el-GR" sz="2000"/>
              <a:t>Perception, Great Courses</a:t>
            </a:r>
            <a:endParaRPr lang="el-GR" altLang="el-GR" sz="2000"/>
          </a:p>
        </p:txBody>
      </p:sp>
      <p:pic>
        <p:nvPicPr>
          <p:cNvPr id="39940" name="Picture 4" descr="DSC_026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3284538"/>
            <a:ext cx="4968875" cy="332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2098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Τα αισθητήριά μας (3/3)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altLang="el-GR"/>
              <a:t>Πώς και δεν βιώνουμε την αισθηση του θερμου ως ένα «χρωματικο συνεχές» με «χρωματα της ίριδας»;</a:t>
            </a:r>
          </a:p>
          <a:p>
            <a:pPr>
              <a:buFont typeface="Wingdings" pitchFamily="2" charset="2"/>
              <a:buNone/>
            </a:pPr>
            <a:endParaRPr lang="el-GR" altLang="el-GR"/>
          </a:p>
          <a:p>
            <a:pPr>
              <a:buFont typeface="Wingdings" pitchFamily="2" charset="2"/>
              <a:buNone/>
            </a:pPr>
            <a:r>
              <a:rPr lang="el-GR" altLang="el-GR"/>
              <a:t>(αλλά ουτε το βιώνουμε και σαν τον ήχο!) Τοπική αισθηση αλλά όχι φασμα χρωματικο. 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3314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1</a:t>
            </a:r>
            <a:r>
              <a:rPr lang="el-GR" altLang="el-GR" baseline="30000"/>
              <a:t>ο</a:t>
            </a:r>
            <a:r>
              <a:rPr lang="el-GR" altLang="el-GR"/>
              <a:t> Σημαντικο σημείο (συνεπειες)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>
              <a:buFont typeface="Wingdings" pitchFamily="2" charset="2"/>
              <a:buAutoNum type="arabicPeriod"/>
            </a:pPr>
            <a:r>
              <a:rPr lang="el-GR" altLang="el-GR" dirty="0"/>
              <a:t>Η </a:t>
            </a:r>
            <a:r>
              <a:rPr lang="el-GR" altLang="el-GR" dirty="0" err="1"/>
              <a:t>θερμοτητα</a:t>
            </a:r>
            <a:r>
              <a:rPr lang="el-GR" altLang="el-GR" dirty="0"/>
              <a:t> είναι </a:t>
            </a:r>
            <a:r>
              <a:rPr lang="el-GR" altLang="el-GR" dirty="0" err="1"/>
              <a:t>κατι</a:t>
            </a:r>
            <a:r>
              <a:rPr lang="el-GR" altLang="el-GR" dirty="0"/>
              <a:t> πολύ διαφορετικό από τη θερμοκρασία</a:t>
            </a:r>
          </a:p>
          <a:p>
            <a:pPr marL="914400" lvl="1" indent="-457200">
              <a:buFont typeface="Wingdings" pitchFamily="2" charset="2"/>
              <a:buAutoNum type="arabicPeriod"/>
            </a:pPr>
            <a:r>
              <a:rPr lang="el-GR" altLang="el-GR" dirty="0" err="1"/>
              <a:t>Μπορει</a:t>
            </a:r>
            <a:r>
              <a:rPr lang="el-GR" altLang="el-GR" dirty="0"/>
              <a:t> να </a:t>
            </a:r>
            <a:r>
              <a:rPr lang="el-GR" altLang="el-GR" dirty="0" err="1"/>
              <a:t>μπαινει</a:t>
            </a:r>
            <a:r>
              <a:rPr lang="el-GR" altLang="el-GR" dirty="0"/>
              <a:t> ενέργεια με τον τρόπο της θερμότητας και όμως η θερμοκρασία να μην αυξάνει! (πχ βρασμός)</a:t>
            </a:r>
          </a:p>
          <a:p>
            <a:pPr marL="914400" lvl="1" indent="-457200">
              <a:buFont typeface="Wingdings" pitchFamily="2" charset="2"/>
              <a:buAutoNum type="arabicPeriod"/>
            </a:pPr>
            <a:r>
              <a:rPr lang="el-GR" altLang="el-GR" dirty="0" err="1"/>
              <a:t>Μπορει</a:t>
            </a:r>
            <a:r>
              <a:rPr lang="el-GR" altLang="el-GR" dirty="0"/>
              <a:t> να ΜΗΝ </a:t>
            </a:r>
            <a:r>
              <a:rPr lang="el-GR" altLang="el-GR" dirty="0" err="1"/>
              <a:t>μπαινει</a:t>
            </a:r>
            <a:r>
              <a:rPr lang="el-GR" altLang="el-GR" dirty="0"/>
              <a:t> ενέργεια με τον </a:t>
            </a:r>
            <a:r>
              <a:rPr lang="el-GR" altLang="el-GR" dirty="0" err="1"/>
              <a:t>τροπο</a:t>
            </a:r>
            <a:r>
              <a:rPr lang="el-GR" altLang="el-GR" dirty="0"/>
              <a:t> της θερμότητας ή και να </a:t>
            </a:r>
            <a:r>
              <a:rPr lang="el-GR" altLang="el-GR" dirty="0" err="1"/>
              <a:t>μπαινει</a:t>
            </a:r>
            <a:r>
              <a:rPr lang="el-GR" altLang="el-GR" dirty="0"/>
              <a:t> </a:t>
            </a:r>
            <a:r>
              <a:rPr lang="el-GR" altLang="el-GR" dirty="0" err="1"/>
              <a:t>ακομα</a:t>
            </a:r>
            <a:r>
              <a:rPr lang="el-GR" altLang="el-GR" dirty="0"/>
              <a:t> ΑΛΛΑ η </a:t>
            </a:r>
            <a:r>
              <a:rPr lang="el-GR" altLang="el-GR" dirty="0" err="1"/>
              <a:t>θερμοκρασια</a:t>
            </a:r>
            <a:r>
              <a:rPr lang="el-GR" altLang="el-GR" dirty="0"/>
              <a:t> να ΠΕΦΤΕΙ! </a:t>
            </a:r>
            <a:r>
              <a:rPr lang="el-GR" altLang="el-GR" dirty="0">
                <a:hlinkClick r:id="rId2"/>
              </a:rPr>
              <a:t>http://www.youtube.com/watch?v=O7TvEIA0Ln4</a:t>
            </a:r>
            <a:endParaRPr lang="el-GR" altLang="el-GR" dirty="0"/>
          </a:p>
          <a:p>
            <a:pPr marL="533400" indent="-533400">
              <a:buFont typeface="Wingdings" pitchFamily="2" charset="2"/>
              <a:buNone/>
            </a:pPr>
            <a:endParaRPr lang="el-GR" altLang="el-GR" dirty="0"/>
          </a:p>
          <a:p>
            <a:pPr marL="914400" lvl="1" indent="-457200">
              <a:buFont typeface="Wingdings" pitchFamily="2" charset="2"/>
              <a:buAutoNum type="arabicPeriod"/>
            </a:pPr>
            <a:endParaRPr lang="el-GR" altLang="el-GR" dirty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49082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Επιχειρηματικό">
  <a:themeElements>
    <a:clrScheme name="Επιχειρηματικό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Επιχειρηματικό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Επιχειρηματικ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1030</TotalTime>
  <Words>1063</Words>
  <Application>Microsoft Office PowerPoint</Application>
  <PresentationFormat>Προβολή στην οθόνη (4:3)</PresentationFormat>
  <Paragraphs>111</Paragraphs>
  <Slides>21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22" baseType="lpstr">
      <vt:lpstr>Επιχειρηματικό</vt:lpstr>
      <vt:lpstr>Βασικες Εννοιες Φυσικης</vt:lpstr>
      <vt:lpstr>Την προηγουμενη φορα</vt:lpstr>
      <vt:lpstr>Αυτή τη φορά</vt:lpstr>
      <vt:lpstr>1ο Σημαντικο σημείο</vt:lpstr>
      <vt:lpstr>Τι μας ξεγελάει και</vt:lpstr>
      <vt:lpstr> Τα αισθητηριά μας (1/3)</vt:lpstr>
      <vt:lpstr>Τα αισθητήριά μας (2/3)</vt:lpstr>
      <vt:lpstr>Τα αισθητήριά μας (3/3)</vt:lpstr>
      <vt:lpstr>1ο Σημαντικο σημείο (συνεπειες)</vt:lpstr>
      <vt:lpstr>Ναι αλλά πολλοί λένε:</vt:lpstr>
      <vt:lpstr>Αν λοιπον θέλετε να σκεφτειτε τη θερμοτητα και τη θερμοκρασία</vt:lpstr>
      <vt:lpstr>1ο Σημαντικο σημείο (πρακτικά μέσα)</vt:lpstr>
      <vt:lpstr>Αν εμεις δεν νοιώθαμε το θερμο και το κρυο</vt:lpstr>
      <vt:lpstr>2ο Σημαντικο Σημείο: Θερμοτητα, θερμοκρασία και μικρόκοσμος</vt:lpstr>
      <vt:lpstr>Αν λοιπον θέλετε να σκεφτειτε τη θερμοτητα και τη θερμοκρασία</vt:lpstr>
      <vt:lpstr>ΑΣΚΗΣΗ!!!!!</vt:lpstr>
      <vt:lpstr>Και τι άλλο μπορει να γινει με την ενεργεια;</vt:lpstr>
      <vt:lpstr>Πρακτικές εφαρμογές</vt:lpstr>
      <vt:lpstr>Όλα μοιαζουν ωραια</vt:lpstr>
      <vt:lpstr>Όλα μοιαζουν ωραια;</vt:lpstr>
      <vt:lpstr>Που θα μάθετε να κάνετε τετοιου ειδους εξηγήσεις;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Βασικες Εννοιες Φυσικης</dc:title>
  <dc:creator>ΠΤΔΕ</dc:creator>
  <cp:lastModifiedBy>ΠΤΔΕ</cp:lastModifiedBy>
  <cp:revision>38</cp:revision>
  <dcterms:created xsi:type="dcterms:W3CDTF">2015-09-24T08:39:26Z</dcterms:created>
  <dcterms:modified xsi:type="dcterms:W3CDTF">2015-10-30T12:55:16Z</dcterms:modified>
</cp:coreProperties>
</file>