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7" r:id="rId2"/>
    <p:sldId id="257" r:id="rId3"/>
    <p:sldId id="302" r:id="rId4"/>
    <p:sldId id="293" r:id="rId5"/>
    <p:sldId id="294" r:id="rId6"/>
    <p:sldId id="303" r:id="rId7"/>
    <p:sldId id="304" r:id="rId8"/>
    <p:sldId id="295" r:id="rId9"/>
    <p:sldId id="305" r:id="rId10"/>
    <p:sldId id="306" r:id="rId11"/>
    <p:sldId id="297" r:id="rId12"/>
    <p:sldId id="300" r:id="rId13"/>
    <p:sldId id="261" r:id="rId14"/>
    <p:sldId id="298" r:id="rId15"/>
    <p:sldId id="282" r:id="rId16"/>
    <p:sldId id="301" r:id="rId17"/>
    <p:sldId id="262" r:id="rId18"/>
    <p:sldId id="299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50917-3D5D-4FCB-86C8-C29280A03437}" type="datetimeFigureOut">
              <a:rPr lang="el-GR" smtClean="0"/>
              <a:t>8/6/2015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FFC49-A98E-4B9B-BAA6-9A4EFF6298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398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BBF6-D267-4CC4-B90D-C8D5A4A51FA6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80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1C63-F66A-4BC0-8932-17BA42029811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29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DB4C-7DEB-4F24-8D52-EE8DBC51C1AF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004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1D8A-F4FE-40DE-9B76-28027E53A099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617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A5E3-72F9-4B9C-8282-4A798A90020C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722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EDD2-5BF3-4736-9496-6FC780E8B59E}" type="datetime1">
              <a:rPr lang="el-GR" smtClean="0"/>
              <a:t>8/6/2015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56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AB45-5637-4815-AB21-1F3129E233A8}" type="datetime1">
              <a:rPr lang="el-GR" smtClean="0"/>
              <a:t>8/6/2015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68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6098-D791-4F14-9D17-5CFF01E03E19}" type="datetime1">
              <a:rPr lang="el-GR" smtClean="0"/>
              <a:t>8/6/2015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08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CDBE-9174-45D9-8748-1A7F79EDAFE9}" type="datetime1">
              <a:rPr lang="el-GR" smtClean="0"/>
              <a:t>8/6/2015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04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3AB9-4C43-4B62-9643-3B21393813C6}" type="datetime1">
              <a:rPr lang="el-GR" smtClean="0"/>
              <a:t>8/6/2015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395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FA79-776D-44B2-A9F4-FE2A449FFB48}" type="datetime1">
              <a:rPr lang="el-GR" smtClean="0"/>
              <a:t>8/6/2015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63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A781D-CBDF-492F-9604-E13B03092DB6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6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4.wmf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11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13.wmf"/><Relationship Id="rId9" Type="http://schemas.openxmlformats.org/officeDocument/2006/relationships/image" Target="../media/image2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11" Type="http://schemas.openxmlformats.org/officeDocument/2006/relationships/image" Target="../media/image90.png"/><Relationship Id="rId10" Type="http://schemas.openxmlformats.org/officeDocument/2006/relationships/image" Target="../media/image9.png"/><Relationship Id="rId4" Type="http://schemas.openxmlformats.org/officeDocument/2006/relationships/image" Target="../media/image6.wmf"/><Relationship Id="rId9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png"/><Relationship Id="rId4" Type="http://schemas.openxmlformats.org/officeDocument/2006/relationships/image" Target="../media/image11.wmf"/><Relationship Id="rId9" Type="http://schemas.openxmlformats.org/officeDocument/2006/relationships/image" Target="../media/image15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0.png"/><Relationship Id="rId4" Type="http://schemas.openxmlformats.org/officeDocument/2006/relationships/image" Target="../media/image12.wm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2393"/>
            <a:ext cx="7772400" cy="794519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</a:rPr>
              <a:t>ΣΤΑΤΙΚΗ Ι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84512"/>
            <a:ext cx="9144000" cy="67248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Ενότητα 1</a:t>
            </a:r>
            <a:r>
              <a:rPr lang="el-GR" b="1" baseline="30000" dirty="0" smtClean="0">
                <a:solidFill>
                  <a:schemeClr val="accent5">
                    <a:lumMod val="75000"/>
                  </a:schemeClr>
                </a:solidFill>
              </a:rPr>
              <a:t>η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: Ο ΔΙΣΚΟΣ ΚΑΙ Η ΔΟΚΟΣ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7504" y="3356992"/>
            <a:ext cx="88924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 smtClean="0">
                <a:solidFill>
                  <a:schemeClr val="tx1"/>
                </a:solidFill>
              </a:rPr>
              <a:t>Διάλεξη: Καμπύλοι φορείς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r>
              <a:rPr lang="el-GR" sz="2400" b="1" dirty="0" smtClean="0">
                <a:solidFill>
                  <a:schemeClr val="tx1"/>
                </a:solidFill>
              </a:rPr>
              <a:t>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l-GR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H </a:t>
            </a:r>
            <a:r>
              <a:rPr lang="el-GR" sz="2400" b="1" dirty="0" smtClean="0">
                <a:solidFill>
                  <a:schemeClr val="tx1"/>
                </a:solidFill>
              </a:rPr>
              <a:t>συμμετρία και η αντισυμμετρία στη στατική.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4016" y="4437112"/>
            <a:ext cx="889248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dirty="0" smtClean="0">
                <a:solidFill>
                  <a:schemeClr val="tx1"/>
                </a:solidFill>
              </a:rPr>
              <a:t>Καθηγητής Ε. Μυστακίδης</a:t>
            </a:r>
          </a:p>
          <a:p>
            <a:r>
              <a:rPr lang="el-GR" sz="2600" dirty="0" smtClean="0">
                <a:solidFill>
                  <a:schemeClr val="tx1"/>
                </a:solidFill>
              </a:rPr>
              <a:t>Τμήμα Πολιτικών Μηχανικών Π.Θ.</a:t>
            </a:r>
            <a:endParaRPr lang="el-GR" sz="2600" dirty="0">
              <a:solidFill>
                <a:schemeClr val="tx1"/>
              </a:solidFill>
            </a:endParaRPr>
          </a:p>
        </p:txBody>
      </p:sp>
      <p:pic>
        <p:nvPicPr>
          <p:cNvPr id="9" name="Picture 10" descr="Λογότυπο Πανεπιστήμιο Θεσσαλία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800"/>
            <a:ext cx="147216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195737" y="404664"/>
            <a:ext cx="266429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ΠΑΝΕΠΙΣΤΗΜΙΟ ΘΕΣΣΑΛΙΑΣ</a:t>
            </a:r>
            <a:endParaRPr lang="el-GR" sz="2800" b="1" dirty="0">
              <a:solidFill>
                <a:schemeClr val="tx1"/>
              </a:solidFill>
            </a:endParaRPr>
          </a:p>
        </p:txBody>
      </p:sp>
      <p:pic>
        <p:nvPicPr>
          <p:cNvPr id="22533" name="Picture 5" descr="Λογότυπο ανοιχτά ακαδημαϊκά μαθήματα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353"/>
            <a:ext cx="2235695" cy="181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Εικόνα 3" descr="Λογότυπο ΕΣΠΑ 2007-2013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61248"/>
            <a:ext cx="4797921" cy="11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8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Υπολογισμός </a:t>
            </a:r>
            <a:r>
              <a:rPr lang="el-GR" sz="2800" b="1" dirty="0" smtClean="0"/>
              <a:t>Ν τριαρθρωτού</a:t>
            </a:r>
            <a:endParaRPr lang="el-GR" sz="2800" dirty="0"/>
          </a:p>
        </p:txBody>
      </p:sp>
      <p:graphicFrame>
        <p:nvGraphicFramePr>
          <p:cNvPr id="10" name="Object 9" descr="Εικόνα που περιγράφει τη γεωμετρία σε ένα στοιχειώδες τμήμα του τριαρθρωτού τόξου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971476"/>
              </p:ext>
            </p:extLst>
          </p:nvPr>
        </p:nvGraphicFramePr>
        <p:xfrm>
          <a:off x="230188" y="810796"/>
          <a:ext cx="23050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4" name="Picture (32-bit)" r:id="rId3" imgW="2305080" imgH="952560" progId="MetafileCompanion32.Picture.1">
                  <p:embed/>
                </p:oleObj>
              </mc:Choice>
              <mc:Fallback>
                <p:oleObj name="Picture (32-bit)" r:id="rId3" imgW="2305080" imgH="9525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188" y="810796"/>
                        <a:ext cx="230505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2843808" y="764704"/>
            <a:ext cx="6264696" cy="805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200" dirty="0" smtClean="0"/>
              <a:t>Για ένα στοιχειώδες τμήμα του τριαρθρωτού, από γεωμετρία ισχύει: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48064" y="1124744"/>
                <a:ext cx="3123997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l-GR" sz="2000" b="0" i="1" smtClean="0">
                              <a:latin typeface="Cambria Math"/>
                            </a:rPr>
                            <m:t>𝜑</m:t>
                          </m:r>
                        </m:e>
                      </m:func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𝑎𝑑𝑥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124744"/>
                <a:ext cx="3123997" cy="70993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9718" y="1700808"/>
                <a:ext cx="6185411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𝑑𝐿</m:t>
                      </m:r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𝑑𝑦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𝑑𝑦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b="0" i="1" smtClean="0">
                          <a:latin typeface="Cambria Math"/>
                        </a:rPr>
                        <m:t>𝑑𝑥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1+4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i="1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18" y="1700808"/>
                <a:ext cx="6185411" cy="100168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3920" y="2801318"/>
                <a:ext cx="3085908" cy="734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l-GR" sz="2000" b="0" i="1" smtClean="0">
                              <a:latin typeface="Cambria Math"/>
                            </a:rPr>
                            <m:t>𝜑</m:t>
                          </m:r>
                        </m:e>
                      </m:func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𝑑𝐿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1+4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20" y="2801318"/>
                <a:ext cx="3085908" cy="7342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76370" y="2780928"/>
                <a:ext cx="3152530" cy="754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000" b="0" i="0" smtClean="0">
                              <a:latin typeface="Cambria Math"/>
                            </a:rPr>
                            <m:t> 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l-GR" sz="2000" b="0" i="1" smtClean="0">
                                  <a:latin typeface="Cambria Math"/>
                                </a:rPr>
                                <m:t>𝜑</m:t>
                              </m:r>
                            </m:e>
                          </m:func>
                        </m:e>
                      </m:func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𝑑𝐿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𝑎𝑥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1+4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370" y="2780928"/>
                <a:ext cx="3152530" cy="75463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/>
          <p:cNvSpPr txBox="1">
            <a:spLocks/>
          </p:cNvSpPr>
          <p:nvPr/>
        </p:nvSpPr>
        <p:spPr>
          <a:xfrm>
            <a:off x="251520" y="3631807"/>
            <a:ext cx="8856984" cy="1178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200" dirty="0" smtClean="0"/>
              <a:t>Στη συνέχεια,</a:t>
            </a:r>
            <a:r>
              <a:rPr lang="en-US" sz="2200" dirty="0" smtClean="0"/>
              <a:t> </a:t>
            </a:r>
            <a:r>
              <a:rPr lang="el-GR" sz="2200" dirty="0" smtClean="0"/>
              <a:t>γράφεται η εξίσωση ιρορροπίας στη διεύθυνση της αξονικής (βλ. σχήμα στην προηγούμενη διαφάνεια). Αναλύεται το φορτίο σε δύο συνισταμένες σε σχέση με τον άξονα </a:t>
            </a:r>
            <a:r>
              <a:rPr lang="en-US" sz="2200" dirty="0" smtClean="0"/>
              <a:t>t</a:t>
            </a:r>
            <a:r>
              <a:rPr lang="el-GR" sz="2200" dirty="0" smtClean="0"/>
              <a:t> του τόξου και από συνθήκη ισορροπίας υπολογίζεται: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06828" y="4594696"/>
                <a:ext cx="6817700" cy="8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l-GR" sz="2000" b="0" i="1" smtClean="0">
                          <a:latin typeface="Cambria Math"/>
                        </a:rPr>
                        <m:t>=0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𝑞𝑥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func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828" y="4594696"/>
                <a:ext cx="6817700" cy="837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 descr="Σχήμα περίγραμμα."/>
          <p:cNvSpPr/>
          <p:nvPr/>
        </p:nvSpPr>
        <p:spPr>
          <a:xfrm>
            <a:off x="7524328" y="4607559"/>
            <a:ext cx="1584176" cy="837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211960" y="5949280"/>
            <a:ext cx="471601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u="sng" dirty="0" smtClean="0">
                <a:solidFill>
                  <a:schemeClr val="accent5">
                    <a:lumMod val="75000"/>
                  </a:schemeClr>
                </a:solidFill>
              </a:rPr>
              <a:t>ΣΗΜΕΙΩΣΗ: </a:t>
            </a:r>
            <a:r>
              <a:rPr lang="el-GR" sz="2200" dirty="0" smtClean="0"/>
              <a:t>Το διάγραμμα Ν είναι κάθετο στον άξονα του τόξου.</a:t>
            </a:r>
          </a:p>
        </p:txBody>
      </p:sp>
      <p:graphicFrame>
        <p:nvGraphicFramePr>
          <p:cNvPr id="6" name="Object 5" descr="Εικόνα που παρουσιάζει το διάγραμμα των αξονικών στο καμπύλο τριαρθρωτό τόξο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68016"/>
              </p:ext>
            </p:extLst>
          </p:nvPr>
        </p:nvGraphicFramePr>
        <p:xfrm>
          <a:off x="35496" y="5013176"/>
          <a:ext cx="3829382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5" name="Picture (32-bit)" r:id="rId12" imgW="2847960" imgH="1104840" progId="MetafileCompanion32.Picture.1">
                  <p:embed/>
                </p:oleObj>
              </mc:Choice>
              <mc:Fallback>
                <p:oleObj name="Picture (32-bit)" r:id="rId12" imgW="2847960" imgH="11048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496" y="5013176"/>
                        <a:ext cx="3829382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09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2800" b="1" dirty="0" smtClean="0"/>
              <a:t>Συμμετρία – αντισυμμετρία ισοστατικών φορέων – ορισμός συμμετρικού φορέα</a:t>
            </a: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ΟΡΙΣΜΟΣ: </a:t>
            </a:r>
            <a:r>
              <a:rPr lang="el-GR" sz="2400" dirty="0" smtClean="0"/>
              <a:t>Ένας φορέας ονομάζεται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συμμετρικός</a:t>
            </a:r>
            <a:r>
              <a:rPr lang="el-GR" sz="2400" dirty="0" smtClean="0"/>
              <a:t> όταν κάθε σημείο του, έχει το αντίστοιχό του ως προς τον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άξονα συμμετρίας</a:t>
            </a:r>
            <a:r>
              <a:rPr lang="el-GR" sz="2400" dirty="0" smtClean="0"/>
              <a:t> και όλες οι δεσμικές ράβδοι είναι συμμετρικά τοποθετημένες μεταξύ τους.</a:t>
            </a:r>
            <a:endParaRPr lang="el-GR" sz="24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sz="2800" dirty="0" smtClean="0"/>
          </a:p>
        </p:txBody>
      </p:sp>
      <p:graphicFrame>
        <p:nvGraphicFramePr>
          <p:cNvPr id="4" name="Object 3" descr="Εικόνα που παρουσιάζει ένα συμμετρικό φορέα και τον άξονα συμμετρίας του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130981"/>
              </p:ext>
            </p:extLst>
          </p:nvPr>
        </p:nvGraphicFramePr>
        <p:xfrm>
          <a:off x="1979712" y="3717032"/>
          <a:ext cx="4485756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" name="Picture (32-bit)" r:id="rId3" imgW="2009880" imgH="1000080" progId="MetafileCompanion32.Picture.1">
                  <p:embed/>
                </p:oleObj>
              </mc:Choice>
              <mc:Fallback>
                <p:oleObj name="Picture (32-bit)" r:id="rId3" imgW="2009880" imgH="100008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3717032"/>
                        <a:ext cx="4485756" cy="2232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92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Συμμετρία – αντισυμμετρία – ορισμός </a:t>
            </a:r>
            <a:endParaRPr lang="el-GR" sz="2800" b="1" dirty="0"/>
          </a:p>
        </p:txBody>
      </p:sp>
      <p:sp>
        <p:nvSpPr>
          <p:cNvPr id="10" name="Right Arrow 9" descr="Σχήμα βέλος."/>
          <p:cNvSpPr/>
          <p:nvPr/>
        </p:nvSpPr>
        <p:spPr>
          <a:xfrm>
            <a:off x="179512" y="1268760"/>
            <a:ext cx="281795" cy="26860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1196752"/>
            <a:ext cx="856895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l-GR" sz="2400" dirty="0" smtClean="0"/>
              <a:t>Ο όρος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αντισυμμετρία</a:t>
            </a:r>
            <a:r>
              <a:rPr lang="el-GR" sz="2400" dirty="0" smtClean="0"/>
              <a:t> δεν αφορά το φορέα αλλά τις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δυνάμεις</a:t>
            </a:r>
            <a:r>
              <a:rPr lang="el-GR" sz="2400" dirty="0" smtClean="0"/>
              <a:t> που ασκούνται σε αυτόν: μπορεί να είναι συμμετρικές ή αντισυμμετρικές.</a:t>
            </a:r>
            <a:endParaRPr lang="el-GR" sz="2400" dirty="0"/>
          </a:p>
        </p:txBody>
      </p:sp>
      <p:graphicFrame>
        <p:nvGraphicFramePr>
          <p:cNvPr id="11" name="Object 10" descr="Εικόνα που περιγράφει τον όρο συμμετρία, δηλαδή παρουσιάζει συμμετρικό φορέα με συμμετρική φόρτιση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883029"/>
              </p:ext>
            </p:extLst>
          </p:nvPr>
        </p:nvGraphicFramePr>
        <p:xfrm>
          <a:off x="107504" y="2420888"/>
          <a:ext cx="4176000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6" name="Picture (32-bit)" r:id="rId3" imgW="3314880" imgH="1714680" progId="MetafileCompanion32.Picture.1">
                  <p:embed/>
                </p:oleObj>
              </mc:Choice>
              <mc:Fallback>
                <p:oleObj name="Picture (32-bit)" r:id="rId3" imgW="3314880" imgH="171468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2420888"/>
                        <a:ext cx="4176000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Εικόνα που περιγράφει τον όρο αντισυμμετρία, δηλαδή παρουσιάζει συμμετρικό φορέα με αντισυμμετρική φόρτιση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096361"/>
              </p:ext>
            </p:extLst>
          </p:nvPr>
        </p:nvGraphicFramePr>
        <p:xfrm>
          <a:off x="4499992" y="2420888"/>
          <a:ext cx="4332000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7" name="Picture (32-bit)" r:id="rId5" imgW="3438360" imgH="1714680" progId="MetafileCompanion32.Picture.1">
                  <p:embed/>
                </p:oleObj>
              </mc:Choice>
              <mc:Fallback>
                <p:oleObj name="Picture (32-bit)" r:id="rId5" imgW="3438360" imgH="171468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9992" y="2420888"/>
                        <a:ext cx="4332000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351365" y="5085184"/>
            <a:ext cx="856895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Αντισυμμετρική φόρτιση: </a:t>
            </a:r>
            <a:r>
              <a:rPr lang="el-GR" sz="2400" dirty="0" smtClean="0"/>
              <a:t>αποτελείται από φορτία που ασκούνται σε συμμετρικά σημεία πάνω στο φορέα, αλλά είναι αντισυμμετρικά τοποθετημένα.</a:t>
            </a:r>
            <a:endParaRPr 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19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2630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Συμμετρικά – αντισυμμετρικά τοποθετημένα φορτία</a:t>
            </a:r>
            <a:endParaRPr lang="el-GR" sz="2800" b="1" dirty="0"/>
          </a:p>
        </p:txBody>
      </p:sp>
      <p:graphicFrame>
        <p:nvGraphicFramePr>
          <p:cNvPr id="5" name="Object 4" descr="Εικόνα που παρουσιάζει τα πιθανά συμμετρικά τοποθετημένα φορτία σε σχέση με κατακόρυφο άξονα συμμετρία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606233"/>
              </p:ext>
            </p:extLst>
          </p:nvPr>
        </p:nvGraphicFramePr>
        <p:xfrm>
          <a:off x="1475656" y="1628800"/>
          <a:ext cx="2455579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" name="Picture (32-bit)" r:id="rId3" imgW="1542960" imgH="2714760" progId="MetafileCompanion32.Picture.1">
                  <p:embed/>
                </p:oleObj>
              </mc:Choice>
              <mc:Fallback>
                <p:oleObj name="Picture (32-bit)" r:id="rId3" imgW="1542960" imgH="27147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1628800"/>
                        <a:ext cx="2455579" cy="43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Εικόνα που παρουσιάζει τα πιθανά αντισυμμετρικά τοποθετημένα φορτία σε σχέση με κατακόρυφο άξονα συμμετρία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677767"/>
              </p:ext>
            </p:extLst>
          </p:nvPr>
        </p:nvGraphicFramePr>
        <p:xfrm>
          <a:off x="4716016" y="1628801"/>
          <a:ext cx="2667790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1" name="Picture (32-bit)" r:id="rId5" imgW="1676520" imgH="2714760" progId="MetafileCompanion32.Picture.1">
                  <p:embed/>
                </p:oleObj>
              </mc:Choice>
              <mc:Fallback>
                <p:oleObj name="Picture (32-bit)" r:id="rId5" imgW="1676520" imgH="27147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6016" y="1628801"/>
                        <a:ext cx="2667790" cy="43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30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Συμμετρικές και αντισυμμετρικές συναρτήσεις</a:t>
            </a:r>
            <a:endParaRPr lang="el-GR" sz="2800" dirty="0"/>
          </a:p>
        </p:txBody>
      </p:sp>
      <p:graphicFrame>
        <p:nvGraphicFramePr>
          <p:cNvPr id="4" name="Object 3" descr="Εικόνα που παρουσιάζει μια συμμετρική και μια αντισυμμετρική συνάρτηση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664081"/>
              </p:ext>
            </p:extLst>
          </p:nvPr>
        </p:nvGraphicFramePr>
        <p:xfrm>
          <a:off x="53358" y="1052736"/>
          <a:ext cx="4230610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3" name="Picture (32-bit)" r:id="rId3" imgW="2724120" imgH="2457360" progId="MetafileCompanion32.Picture.1">
                  <p:embed/>
                </p:oleObj>
              </mc:Choice>
              <mc:Fallback>
                <p:oleObj name="Picture (32-bit)" r:id="rId3" imgW="2724120" imgH="24573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58" y="1052736"/>
                        <a:ext cx="4230610" cy="3816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4427984" y="1700808"/>
            <a:ext cx="4680520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Συμμετρική συνάρτηση: </a:t>
            </a:r>
            <a:r>
              <a:rPr lang="en-US" sz="2000" dirty="0" smtClean="0"/>
              <a:t>f</a:t>
            </a:r>
            <a:r>
              <a:rPr lang="el-GR" sz="2000" baseline="-25000" dirty="0" smtClean="0"/>
              <a:t>σ</a:t>
            </a:r>
            <a:r>
              <a:rPr lang="el-GR" sz="2000" dirty="0" smtClean="0"/>
              <a:t>(</a:t>
            </a:r>
            <a:r>
              <a:rPr lang="en-US" sz="2000" dirty="0" smtClean="0"/>
              <a:t>x)=f</a:t>
            </a:r>
            <a:r>
              <a:rPr lang="el-GR" sz="2000" baseline="-25000" dirty="0" smtClean="0"/>
              <a:t>σ</a:t>
            </a:r>
            <a:r>
              <a:rPr lang="en-US" sz="2000" dirty="0" smtClean="0"/>
              <a:t>(-x)</a:t>
            </a:r>
            <a:endParaRPr lang="el-GR" sz="2000" dirty="0" smtClean="0"/>
          </a:p>
          <a:p>
            <a:pPr marL="0" indent="0">
              <a:buFont typeface="Arial" pitchFamily="34" charset="0"/>
              <a:buNone/>
            </a:pPr>
            <a:endParaRPr lang="el-GR" sz="2000" dirty="0"/>
          </a:p>
          <a:p>
            <a:pPr marL="0" indent="0">
              <a:buFont typeface="Arial" pitchFamily="34" charset="0"/>
              <a:buNone/>
            </a:pP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Αντισυμμετρική συνάρτηση: </a:t>
            </a:r>
            <a:r>
              <a:rPr lang="en-US" sz="2000" dirty="0" smtClean="0"/>
              <a:t>f</a:t>
            </a:r>
            <a:r>
              <a:rPr lang="el-GR" sz="2000" baseline="-25000" dirty="0" smtClean="0"/>
              <a:t>α</a:t>
            </a:r>
            <a:r>
              <a:rPr lang="en-US" sz="2000" dirty="0" smtClean="0"/>
              <a:t>(x)=-f</a:t>
            </a:r>
            <a:r>
              <a:rPr lang="el-GR" sz="2000" baseline="-25000" dirty="0" smtClean="0"/>
              <a:t>α</a:t>
            </a:r>
            <a:r>
              <a:rPr lang="en-US" sz="2000" dirty="0" smtClean="0"/>
              <a:t>(-x)</a:t>
            </a:r>
            <a:endParaRPr lang="el-GR" sz="2000" dirty="0" smtClean="0"/>
          </a:p>
          <a:p>
            <a:pPr marL="0" indent="0">
              <a:buNone/>
            </a:pPr>
            <a:endParaRPr lang="el-GR" sz="20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sz="2000" b="1" u="sng" dirty="0" smtClean="0">
                <a:solidFill>
                  <a:schemeClr val="accent5">
                    <a:lumMod val="75000"/>
                  </a:schemeClr>
                </a:solidFill>
              </a:rPr>
              <a:t>ΣΗΜΕΙΩΣΗ: </a:t>
            </a:r>
            <a:r>
              <a:rPr lang="el-GR" sz="2000" dirty="0" smtClean="0"/>
              <a:t>οι αντισυμμετρικές συναρτήσεις, </a:t>
            </a:r>
            <a:r>
              <a:rPr lang="el-GR" sz="2000" dirty="0"/>
              <a:t>πάνω στον άξονα </a:t>
            </a:r>
            <a:r>
              <a:rPr lang="el-GR" sz="2000" dirty="0" smtClean="0"/>
              <a:t>συμμετρίας είτε μηδενίζονται, είτε εμφανίζουν άλμα.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9512" y="4941168"/>
            <a:ext cx="8928992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u="sng" dirty="0" smtClean="0">
                <a:solidFill>
                  <a:schemeClr val="accent5">
                    <a:lumMod val="75000"/>
                  </a:schemeClr>
                </a:solidFill>
              </a:rPr>
              <a:t>ΠΑΡΑΤΗΡΗΣΗ: </a:t>
            </a:r>
            <a:r>
              <a:rPr lang="el-GR" sz="2000" dirty="0" smtClean="0"/>
              <a:t>Η συνάρτηση της παραγώγου μιας συμμετρικής συνάρτησης είναι αντισυμμετρική, ενώ η συνάρτηση της παραγώγου μιας αντισυμμετρικής συνάρτησης είναι συμμετρική</a:t>
            </a:r>
            <a:r>
              <a:rPr lang="en-US" sz="2000" dirty="0" smtClean="0"/>
              <a:t>.</a:t>
            </a:r>
            <a:r>
              <a:rPr lang="el-GR" sz="2000" dirty="0" smtClean="0"/>
              <a:t> Το ίδιο ισχύει και για την ολοκλήρωση: αντιστρέφει τις συνθήκες συμμετρίας. Η ιδιότητα αυτή της παραγώγισης και της ολοκλήρωσης μπορεί να διευκολύνει τη χάραξη των διαγραμμάτων Μ, </a:t>
            </a:r>
            <a:r>
              <a:rPr lang="en-US" sz="2000" dirty="0" smtClean="0"/>
              <a:t>Q, </a:t>
            </a:r>
            <a:r>
              <a:rPr lang="el-GR" sz="2000" dirty="0" smtClean="0"/>
              <a:t>Ν.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00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Εφαρμογή για συμμετρική φόρτιση</a:t>
            </a:r>
            <a:endParaRPr lang="el-GR" sz="2800" b="1" dirty="0"/>
          </a:p>
        </p:txBody>
      </p:sp>
      <p:graphicFrame>
        <p:nvGraphicFramePr>
          <p:cNvPr id="7" name="Object 6" descr="Εικόνα που περιγράφει τη διαδικασία χάραξης των διαγραμμάτων Μ, Ν και Q για ένα φορέα, με τη βοήθεια της ιδιότητας της συμμετρία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010076"/>
              </p:ext>
            </p:extLst>
          </p:nvPr>
        </p:nvGraphicFramePr>
        <p:xfrm>
          <a:off x="251519" y="1124743"/>
          <a:ext cx="2664297" cy="555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Picture (32-bit)" r:id="rId3" imgW="1000080" imgH="2085840" progId="MetafileCompanion32.Picture.1">
                  <p:embed/>
                </p:oleObj>
              </mc:Choice>
              <mc:Fallback>
                <p:oleObj name="Picture (32-bit)" r:id="rId3" imgW="1000080" imgH="20858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19" y="1124743"/>
                        <a:ext cx="2664297" cy="555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3131840" y="1268760"/>
            <a:ext cx="601216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200" dirty="0" smtClean="0"/>
              <a:t>Με τη χρήση της ιδιότητας της παραγώγισης και της ολοκλήρωσης να αντιστρέφουν τις συνθήκες συμμετρίας, για το φορέα του σχήματος θα ισχύει:</a:t>
            </a:r>
            <a:endParaRPr lang="el-GR" sz="2200" dirty="0"/>
          </a:p>
          <a:p>
            <a:r>
              <a:rPr lang="el-GR" sz="2200" dirty="0" smtClean="0"/>
              <a:t>Εφόσον η φόρτιση </a:t>
            </a:r>
            <a:r>
              <a:rPr lang="en-US" sz="2200" dirty="0" smtClean="0"/>
              <a:t>q</a:t>
            </a:r>
            <a:r>
              <a:rPr lang="el-GR" sz="2200" dirty="0" smtClean="0"/>
              <a:t> είναι συμμετρική, το διάγραμμα </a:t>
            </a:r>
            <a:r>
              <a:rPr lang="en-US" sz="2200" dirty="0" smtClean="0"/>
              <a:t>Q</a:t>
            </a:r>
            <a:r>
              <a:rPr lang="el-GR" sz="2200" dirty="0" smtClean="0"/>
              <a:t> θα είναι αντισυμμετρικό ως προς τον άξονα συμμετρίας.</a:t>
            </a:r>
          </a:p>
          <a:p>
            <a:r>
              <a:rPr lang="el-GR" sz="2200" dirty="0" smtClean="0"/>
              <a:t>Εφόσον το διάγραμμα </a:t>
            </a:r>
            <a:r>
              <a:rPr lang="en-US" sz="2200" dirty="0" smtClean="0"/>
              <a:t>Q</a:t>
            </a:r>
            <a:r>
              <a:rPr lang="el-GR" sz="2200" dirty="0" smtClean="0"/>
              <a:t> είναι αντισυμμετρικό, το διάγραμμα Μ θα είναι συμμετρικό ως προς τον άξονα συμμετρίας.</a:t>
            </a:r>
          </a:p>
          <a:p>
            <a:r>
              <a:rPr lang="el-GR" sz="2200" dirty="0" smtClean="0"/>
              <a:t>Το διάγραμμα Ν θα είναι επίσης συμμετρικό. </a:t>
            </a:r>
          </a:p>
          <a:p>
            <a:pPr marL="0" indent="0">
              <a:buFont typeface="Arial" pitchFamily="34" charset="0"/>
              <a:buNone/>
            </a:pPr>
            <a:endParaRPr lang="el-GR" sz="2200" dirty="0"/>
          </a:p>
          <a:p>
            <a:pPr marL="0" indent="0">
              <a:buFont typeface="Arial" pitchFamily="34" charset="0"/>
              <a:buNone/>
            </a:pPr>
            <a:endParaRPr lang="el-GR" sz="2200" dirty="0"/>
          </a:p>
          <a:p>
            <a:pPr marL="0" indent="0">
              <a:buFont typeface="Arial" pitchFamily="34" charset="0"/>
              <a:buNone/>
            </a:pPr>
            <a:endParaRPr lang="el-GR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07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Εφαρμογή για αντισυμμετρική φόρτιση</a:t>
            </a:r>
            <a:endParaRPr lang="el-GR" sz="2800" b="1" dirty="0"/>
          </a:p>
        </p:txBody>
      </p:sp>
      <p:graphicFrame>
        <p:nvGraphicFramePr>
          <p:cNvPr id="2" name="Object 1" descr="Εικόνα που περιγράφει τη διαδικασία χάραξης των διαγραμμάτων Μ, Ν και Q για ένα φορέα, με τη βοήθεια της ιδιότητας της αντισυμμετρία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778828"/>
              </p:ext>
            </p:extLst>
          </p:nvPr>
        </p:nvGraphicFramePr>
        <p:xfrm>
          <a:off x="97408" y="1097992"/>
          <a:ext cx="2818408" cy="571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8" name="Picture (32-bit)" r:id="rId3" imgW="1886040" imgH="3638520" progId="MetafileCompanion32.Picture.1">
                  <p:embed/>
                </p:oleObj>
              </mc:Choice>
              <mc:Fallback>
                <p:oleObj name="Picture (32-bit)" r:id="rId3" imgW="1886040" imgH="36385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408" y="1097992"/>
                        <a:ext cx="2818408" cy="5715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3131840" y="1268760"/>
            <a:ext cx="601216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200" dirty="0" smtClean="0"/>
              <a:t>Με τη χρήση και πάλι, της ιδιότητας της παραγώγισης και της ολοκλήρωσης να αντιστρέφουν τις συνθήκες συμμετρίας, για το φορέα του σχήματος θα ισχύει:</a:t>
            </a:r>
            <a:endParaRPr lang="el-GR" sz="2200" dirty="0"/>
          </a:p>
          <a:p>
            <a:r>
              <a:rPr lang="el-GR" sz="2200" dirty="0" smtClean="0"/>
              <a:t>Εφόσον η φόρτιση </a:t>
            </a:r>
            <a:r>
              <a:rPr lang="en-US" sz="2200" dirty="0" smtClean="0"/>
              <a:t>q</a:t>
            </a:r>
            <a:r>
              <a:rPr lang="el-GR" sz="2200" dirty="0" smtClean="0"/>
              <a:t> είναι αντισυμμετρική, το διάγραμμα </a:t>
            </a:r>
            <a:r>
              <a:rPr lang="en-US" sz="2200" dirty="0" smtClean="0"/>
              <a:t>Q</a:t>
            </a:r>
            <a:r>
              <a:rPr lang="el-GR" sz="2200" dirty="0" smtClean="0"/>
              <a:t> θα είναι συμμετρικό ως προς τον άξονα συμμετρίας.</a:t>
            </a:r>
          </a:p>
          <a:p>
            <a:r>
              <a:rPr lang="el-GR" sz="2200" dirty="0" smtClean="0"/>
              <a:t>Εφόσον το διάγραμμα </a:t>
            </a:r>
            <a:r>
              <a:rPr lang="en-US" sz="2200" dirty="0" smtClean="0"/>
              <a:t>Q</a:t>
            </a:r>
            <a:r>
              <a:rPr lang="el-GR" sz="2200" dirty="0" smtClean="0"/>
              <a:t> είναι συμμετρικό, το διάγραμμα Μ θα είναι αντισυμμετρικό ως προς τον άξονα συμμετρίας.</a:t>
            </a:r>
          </a:p>
          <a:p>
            <a:r>
              <a:rPr lang="el-GR" sz="2200" dirty="0" smtClean="0"/>
              <a:t>Το διάγραμμα Ν θα είναι επίσης αντισυμμετρικό. </a:t>
            </a:r>
          </a:p>
          <a:p>
            <a:pPr marL="0" indent="0">
              <a:buFont typeface="Arial" pitchFamily="34" charset="0"/>
              <a:buNone/>
            </a:pPr>
            <a:endParaRPr lang="el-GR" sz="2200" dirty="0"/>
          </a:p>
          <a:p>
            <a:pPr marL="0" indent="0">
              <a:buFont typeface="Arial" pitchFamily="34" charset="0"/>
              <a:buNone/>
            </a:pPr>
            <a:endParaRPr lang="el-GR" sz="2200" dirty="0"/>
          </a:p>
          <a:p>
            <a:pPr marL="0" indent="0">
              <a:buFont typeface="Arial" pitchFamily="34" charset="0"/>
              <a:buNone/>
            </a:pPr>
            <a:endParaRPr lang="el-GR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25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Περίπτωση τυχούσας φόρτισης</a:t>
            </a:r>
            <a:endParaRPr lang="el-GR" sz="28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1196752"/>
            <a:ext cx="813690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Μια συνάρτηση μπορεί να χωριστεί σε ένα συμμετρικό και ένα αντισυμμετρικό μερίδιο: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5576" y="2348880"/>
                <a:ext cx="2670603" cy="687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/>
                            </a:rPr>
                            <m:t>𝜎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348880"/>
                <a:ext cx="2670603" cy="6876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95936" y="2309328"/>
                <a:ext cx="2664384" cy="687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309328"/>
                <a:ext cx="2664384" cy="6876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411312" y="3284984"/>
            <a:ext cx="813690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Το ίδιο μπορεί να γίνει και στην περίπτωση τυχούσας φόρτισης σε ένα φορέα: μπορεί να χωριστεί σε φορέα με συμμετρική και σε φορέα με αντισυμμετρική φόρτιση. </a:t>
            </a:r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31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Παραδείγματα </a:t>
            </a:r>
            <a:endParaRPr lang="el-GR" sz="2800" b="1" dirty="0"/>
          </a:p>
        </p:txBody>
      </p:sp>
      <p:graphicFrame>
        <p:nvGraphicFramePr>
          <p:cNvPr id="4" name="Object 3" descr="Εικόνα που περιγράφει τη διαδικασία διαχωρισμού μιας οριζόντιας τυχούσας φόρτισης σε ένα φορέα, σε μια φόρτιση συμμετρική και σε μια φόρτιση αντισυμμετρική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252936"/>
              </p:ext>
            </p:extLst>
          </p:nvPr>
        </p:nvGraphicFramePr>
        <p:xfrm>
          <a:off x="107504" y="1628800"/>
          <a:ext cx="8856984" cy="1764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6" name="Picture (32-bit)" r:id="rId3" imgW="4971960" imgH="990720" progId="MetafileCompanion32.Picture.1">
                  <p:embed/>
                </p:oleObj>
              </mc:Choice>
              <mc:Fallback>
                <p:oleObj name="Picture (32-bit)" r:id="rId3" imgW="4971960" imgH="9907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628800"/>
                        <a:ext cx="8856984" cy="1764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Εικόνα που περιγράφει τη διαδικασία διαχωρισμού μιας κατακόρυφης τυχούσας φόρτισης σε ένα φορέα, σε μια φόρτιση συμμετρική και σε μια φόρτιση αντισυμμετρική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115299"/>
              </p:ext>
            </p:extLst>
          </p:nvPr>
        </p:nvGraphicFramePr>
        <p:xfrm>
          <a:off x="395536" y="4221088"/>
          <a:ext cx="8247835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7" name="Picture (32-bit)" r:id="rId5" imgW="4657680" imgH="1057320" progId="MetafileCompanion32.Picture.1">
                  <p:embed/>
                </p:oleObj>
              </mc:Choice>
              <mc:Fallback>
                <p:oleObj name="Picture (32-bit)" r:id="rId5" imgW="4657680" imgH="10573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4221088"/>
                        <a:ext cx="8247835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41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Καμπύλοι φορείς</a:t>
            </a: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10081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600" dirty="0" smtClean="0"/>
              <a:t>Μέχρι τώρα οι μελετώμενοι φορείς ήταν κατά τμήματα ευθύγραμμοι. Στην ενότητα αυτή θα μελετηθούν οι </a:t>
            </a:r>
            <a:r>
              <a:rPr lang="el-GR" sz="2600" b="1" dirty="0" smtClean="0">
                <a:solidFill>
                  <a:schemeClr val="accent5">
                    <a:lumMod val="75000"/>
                  </a:schemeClr>
                </a:solidFill>
              </a:rPr>
              <a:t>καμπύλοι φορείς</a:t>
            </a:r>
            <a:r>
              <a:rPr lang="el-GR" sz="2600" dirty="0" smtClean="0"/>
              <a:t>. </a:t>
            </a:r>
          </a:p>
        </p:txBody>
      </p:sp>
      <p:graphicFrame>
        <p:nvGraphicFramePr>
          <p:cNvPr id="7" name="Object 6" descr="Εικόνα καμπύλου φορέα, κάθετα στον οποίο ασκείται κατανεμημένο φορτίο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227448"/>
              </p:ext>
            </p:extLst>
          </p:nvPr>
        </p:nvGraphicFramePr>
        <p:xfrm>
          <a:off x="107504" y="2060848"/>
          <a:ext cx="4356484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name="Picture (32-bit)" r:id="rId3" imgW="2828880" imgH="800280" progId="MetafileCompanion32.Picture.1">
                  <p:embed/>
                </p:oleObj>
              </mc:Choice>
              <mc:Fallback>
                <p:oleObj name="Picture (32-bit)" r:id="rId3" imgW="2828880" imgH="80028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2060848"/>
                        <a:ext cx="4356484" cy="18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228184" y="2204864"/>
            <a:ext cx="2915816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Από τον καμπύλο φορέα του σχήματος κόβεται ένα στοιχειώδες τμήμα </a:t>
            </a:r>
            <a:r>
              <a:rPr lang="en-US" sz="2400" dirty="0" smtClean="0"/>
              <a:t>dx</a:t>
            </a:r>
            <a:r>
              <a:rPr lang="el-GR" sz="2400" dirty="0" smtClean="0"/>
              <a:t> κάθετα στον άξονα του φορέα. Αρχικά, τοποθετούνται τα φορτία διατομής στο απειροστό τμήμα.</a:t>
            </a:r>
          </a:p>
        </p:txBody>
      </p:sp>
      <p:graphicFrame>
        <p:nvGraphicFramePr>
          <p:cNvPr id="9" name="Object 8" descr="Εικόνα του στοιχειώδους τμήματος που κόβεται από τον καμπύλο φορέα και στο οποίο τοποθετούνται τα φορτία διατομή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768269"/>
              </p:ext>
            </p:extLst>
          </p:nvPr>
        </p:nvGraphicFramePr>
        <p:xfrm>
          <a:off x="35496" y="3573016"/>
          <a:ext cx="6068553" cy="3226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name="Picture (32-bit)" r:id="rId5" imgW="3514680" imgH="1714680" progId="MetafileCompanion32.Picture.1">
                  <p:embed/>
                </p:oleObj>
              </mc:Choice>
              <mc:Fallback>
                <p:oleObj name="Picture (32-bit)" r:id="rId5" imgW="3514680" imgH="171468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96" y="3573016"/>
                        <a:ext cx="6068553" cy="3226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7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Μελέτη στοιχειώδους τμήματος καμπύλου φορέα</a:t>
            </a: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5184576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Από τη γεωμετρία του σχήματος ισχύει:</a:t>
            </a:r>
          </a:p>
          <a:p>
            <a:pPr marL="0" indent="0">
              <a:buNone/>
            </a:pPr>
            <a:r>
              <a:rPr lang="el-GR" sz="2400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36096" y="1052736"/>
                <a:ext cx="2604880" cy="697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𝑑𝑠</m:t>
                      </m:r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𝑅𝑑</m:t>
                      </m:r>
                      <m:r>
                        <a:rPr lang="el-GR" sz="2000" b="0" i="1" smtClean="0">
                          <a:latin typeface="Cambria Math"/>
                        </a:rPr>
                        <m:t>𝜑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l-G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052736"/>
                <a:ext cx="2604880" cy="6972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1821986"/>
            <a:ext cx="7296360" cy="1246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Όπου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1/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l-GR" sz="2400" dirty="0" smtClean="0"/>
              <a:t> η καμπυλότητα και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l-GR" sz="2400" dirty="0" smtClean="0"/>
              <a:t> η ακτίνα καμπυλότητας.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Επίσης ισχύει: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φ πολύ μικρή</a:t>
            </a:r>
            <a:r>
              <a:rPr lang="el-GR" sz="2400" dirty="0" smtClean="0"/>
              <a:t>, άρα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cos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φ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≈1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sin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φ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≈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φ</a:t>
            </a:r>
            <a:r>
              <a:rPr lang="el-GR" sz="24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4868" y="3284984"/>
            <a:ext cx="841114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ΣΗΜΕΙΩΣΗ: </a:t>
            </a:r>
            <a:r>
              <a:rPr lang="el-GR" sz="2400" dirty="0" smtClean="0"/>
              <a:t>το κατανεμημένο φορτίο, στην περίπτωση των καμπύλων φορέων, έχει δύο συνιστώσες: την εφαπτομενική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</a:t>
            </a:r>
            <a:r>
              <a:rPr lang="el-GR" sz="2400" dirty="0" smtClean="0"/>
              <a:t>που θεωρείται ότι ασκείται στον κενροβαρικό άξονα και την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 </a:t>
            </a:r>
            <a:r>
              <a:rPr lang="el-GR" sz="2400" dirty="0" smtClean="0"/>
              <a:t>που έχει κατεύθυνση ίδια με την ακτίνα καμπυλότητας.</a:t>
            </a:r>
          </a:p>
        </p:txBody>
      </p:sp>
      <p:sp>
        <p:nvSpPr>
          <p:cNvPr id="12" name="Right Arrow 11" descr="Σχήμα βέλος."/>
          <p:cNvSpPr/>
          <p:nvPr/>
        </p:nvSpPr>
        <p:spPr>
          <a:xfrm>
            <a:off x="182630" y="5392640"/>
            <a:ext cx="281795" cy="26860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3344" y="5265204"/>
            <a:ext cx="8411144" cy="9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Ακολούθως, θα εφαρμοστούν οι εξισώσεις ισορροπίας στο υπό μελέτη στοιχειώδες τμήμα, για τον υπολογισμό των Μ, </a:t>
            </a:r>
            <a:r>
              <a:rPr lang="en-US" sz="2400" dirty="0" smtClean="0"/>
              <a:t>Q, N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endParaRPr lang="el-G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34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Υπολογισμός Μ</a:t>
            </a:r>
            <a:r>
              <a:rPr lang="en-US" sz="2800" b="1" dirty="0" smtClean="0"/>
              <a:t>, Q, N </a:t>
            </a:r>
            <a:r>
              <a:rPr lang="el-GR" sz="2800" b="1" dirty="0" smtClean="0"/>
              <a:t>καμπύλου φορέα</a:t>
            </a:r>
            <a:endParaRPr lang="el-GR" sz="2800" b="1" dirty="0"/>
          </a:p>
        </p:txBody>
      </p:sp>
      <p:graphicFrame>
        <p:nvGraphicFramePr>
          <p:cNvPr id="8" name="Object 7" descr="Εικόνα που δείχνει θετική φορά ροπής προς τα δεξιά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637065"/>
              </p:ext>
            </p:extLst>
          </p:nvPr>
        </p:nvGraphicFramePr>
        <p:xfrm>
          <a:off x="114715" y="1305329"/>
          <a:ext cx="42386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7" name="Picture (32-bit)" r:id="rId3" imgW="847800" imgH="1343160" progId="MetafileCompanion32.Picture.1">
                  <p:embed/>
                </p:oleObj>
              </mc:Choice>
              <mc:Fallback>
                <p:oleObj name="Picture (32-bit)" r:id="rId3" imgW="847800" imgH="1343160" progId="MetafileCompanion32.Picture.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15" y="1305329"/>
                        <a:ext cx="42386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7949" y="1223183"/>
                <a:ext cx="8590557" cy="8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Ο</m:t>
                              </m:r>
                            </m:sub>
                          </m:sSub>
                        </m:e>
                      </m:nary>
                      <m:r>
                        <a:rPr lang="el-GR" sz="2000" b="0" i="1" smtClean="0">
                          <a:latin typeface="Cambria Math"/>
                        </a:rPr>
                        <m:t>=0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l-GR" sz="2000" b="0" i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𝛭</m:t>
                      </m:r>
                      <m:r>
                        <a:rPr lang="el-GR" sz="2000" b="0" i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𝑑𝑀</m:t>
                      </m:r>
                      <m:r>
                        <a:rPr lang="el-GR" sz="2000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𝑑𝑄</m:t>
                          </m:r>
                        </m:e>
                      </m:d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=0⇒−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𝛭</m:t>
                      </m:r>
                      <m:r>
                        <a:rPr lang="el-GR" sz="2000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𝑄𝑑𝑠</m:t>
                      </m:r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=0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49" y="1223183"/>
                <a:ext cx="8590557" cy="837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2060848"/>
                <a:ext cx="1425262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𝑑𝑀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</m:den>
                      </m:f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060848"/>
                <a:ext cx="1425262" cy="6768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 descr="Σχήμα περίγραμμα."/>
          <p:cNvSpPr/>
          <p:nvPr/>
        </p:nvSpPr>
        <p:spPr>
          <a:xfrm>
            <a:off x="1287887" y="2060848"/>
            <a:ext cx="1036967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99792" y="2061840"/>
            <a:ext cx="6192688" cy="935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200" b="1" dirty="0" smtClean="0">
                <a:solidFill>
                  <a:schemeClr val="accent5">
                    <a:lumMod val="75000"/>
                  </a:schemeClr>
                </a:solidFill>
              </a:rPr>
              <a:t>Άρα η σχέση μεταξύ 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Q </a:t>
            </a:r>
            <a:r>
              <a:rPr lang="el-GR" sz="2200" b="1" dirty="0" smtClean="0">
                <a:solidFill>
                  <a:schemeClr val="accent5">
                    <a:lumMod val="75000"/>
                  </a:schemeClr>
                </a:solidFill>
              </a:rPr>
              <a:t>και 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M </a:t>
            </a:r>
            <a:r>
              <a:rPr lang="el-GR" sz="2200" b="1" dirty="0" smtClean="0">
                <a:solidFill>
                  <a:schemeClr val="accent5">
                    <a:lumMod val="75000"/>
                  </a:schemeClr>
                </a:solidFill>
              </a:rPr>
              <a:t>δεν αλλάζει, έιτε ο φορέας είναι εύθύγραμμός, είτε καμπύλος.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5536" y="2996952"/>
                <a:ext cx="7399783" cy="8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x</m:t>
                              </m:r>
                            </m:sub>
                          </m:sSub>
                        </m:e>
                      </m:nary>
                      <m:r>
                        <a:rPr lang="el-GR" sz="2000" b="0" i="1" smtClean="0">
                          <a:latin typeface="Cambria Math"/>
                        </a:rPr>
                        <m:t>=0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𝑑𝑁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l-G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𝑑𝑄</m:t>
                          </m:r>
                        </m:e>
                      </m:d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=0⇒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96952"/>
                <a:ext cx="7399783" cy="837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9552" y="3760260"/>
                <a:ext cx="4926284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𝑑𝑁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𝑄𝑑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=0⇒</m:t>
                      </m:r>
                      <m:f>
                        <m:fPr>
                          <m:ctrlPr>
                            <a:rPr lang="el-G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60260"/>
                <a:ext cx="4926284" cy="67685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 descr="Σχήμα περίγραμμα."/>
          <p:cNvSpPr/>
          <p:nvPr/>
        </p:nvSpPr>
        <p:spPr>
          <a:xfrm>
            <a:off x="3707904" y="3760260"/>
            <a:ext cx="1757932" cy="6768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819576" y="3760260"/>
            <a:ext cx="3072904" cy="935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200" b="1" dirty="0" smtClean="0">
                <a:solidFill>
                  <a:schemeClr val="accent5">
                    <a:lumMod val="75000"/>
                  </a:schemeClr>
                </a:solidFill>
              </a:rPr>
              <a:t>Πρώτη διαφορική σχέση που συνδέει τα 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Q </a:t>
            </a:r>
            <a:r>
              <a:rPr lang="el-GR" sz="2200" b="1" dirty="0" smtClean="0">
                <a:solidFill>
                  <a:schemeClr val="accent5">
                    <a:lumMod val="75000"/>
                  </a:schemeClr>
                </a:solidFill>
              </a:rPr>
              <a:t>και Ν.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5536" y="4797152"/>
                <a:ext cx="7301999" cy="8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y</m:t>
                              </m:r>
                            </m:sub>
                          </m:sSub>
                        </m:e>
                      </m:nary>
                      <m:r>
                        <a:rPr lang="el-GR" sz="2000" b="0" i="1" smtClean="0">
                          <a:latin typeface="Cambria Math"/>
                        </a:rPr>
                        <m:t>=0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𝑑𝑄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𝑁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l-G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𝑑𝑁</m:t>
                          </m:r>
                        </m:e>
                      </m:d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=0⇒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797152"/>
                <a:ext cx="7301999" cy="837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9552" y="5634817"/>
                <a:ext cx="4987904" cy="697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𝑑𝑄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𝑁𝑑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=0⇒</m:t>
                      </m:r>
                      <m:f>
                        <m:fPr>
                          <m:ctrlPr>
                            <a:rPr lang="el-G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𝑑𝑄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634817"/>
                <a:ext cx="4987904" cy="69724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 descr="Σχήμα περίγραμμα."/>
          <p:cNvSpPr/>
          <p:nvPr/>
        </p:nvSpPr>
        <p:spPr>
          <a:xfrm>
            <a:off x="3683181" y="5632468"/>
            <a:ext cx="1757932" cy="6768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796136" y="5515882"/>
            <a:ext cx="3347864" cy="935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200" b="1" dirty="0" smtClean="0">
                <a:solidFill>
                  <a:schemeClr val="accent5">
                    <a:lumMod val="75000"/>
                  </a:schemeClr>
                </a:solidFill>
              </a:rPr>
              <a:t>Δεύτερη διαφορική σχέση που συνδέει τα 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Q </a:t>
            </a:r>
            <a:r>
              <a:rPr lang="el-GR" sz="2200" b="1" dirty="0" smtClean="0">
                <a:solidFill>
                  <a:schemeClr val="accent5">
                    <a:lumMod val="75000"/>
                  </a:schemeClr>
                </a:solidFill>
              </a:rPr>
              <a:t>και 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9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Παρατηρήσεις για </a:t>
            </a:r>
            <a:r>
              <a:rPr lang="en-US" sz="2800" b="1" dirty="0" smtClean="0"/>
              <a:t>Q</a:t>
            </a:r>
            <a:r>
              <a:rPr lang="el-GR" sz="2800" b="1" dirty="0"/>
              <a:t> </a:t>
            </a:r>
            <a:r>
              <a:rPr lang="el-GR" sz="2800" b="1" dirty="0" smtClean="0"/>
              <a:t>και</a:t>
            </a:r>
            <a:r>
              <a:rPr lang="en-US" sz="2800" b="1" dirty="0" smtClean="0"/>
              <a:t> </a:t>
            </a:r>
            <a:r>
              <a:rPr lang="el-GR" sz="2800" b="1" dirty="0" smtClean="0"/>
              <a:t>Ν καμπύλων φορέων</a:t>
            </a:r>
            <a:endParaRPr lang="el-GR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268760"/>
            <a:ext cx="7992888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ΠΑΡΑΤΗΡΗΣΗ 1</a:t>
            </a:r>
            <a:r>
              <a:rPr lang="el-GR" sz="2400" b="1" u="sng" baseline="30000" dirty="0" smtClean="0">
                <a:solidFill>
                  <a:schemeClr val="accent5">
                    <a:lumMod val="75000"/>
                  </a:schemeClr>
                </a:solidFill>
              </a:rPr>
              <a:t>η</a:t>
            </a: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l-GR" sz="2400" dirty="0" smtClean="0"/>
              <a:t>Μέχρι τώρα, στους ευθύγραμμους φορείς, η εύρεση του </a:t>
            </a:r>
            <a:r>
              <a:rPr lang="en-US" sz="2400" dirty="0" smtClean="0"/>
              <a:t>Q </a:t>
            </a:r>
            <a:r>
              <a:rPr lang="el-GR" sz="2400" dirty="0" smtClean="0"/>
              <a:t>και του Ν ήταν δύο ανεξάρτητες μεταξύ τους διαδικασίες. Στην περίπτωση των καμπύλων φορέων, όμως, παρατηρείται ότι </a:t>
            </a:r>
            <a:r>
              <a:rPr lang="en-US" sz="2400" dirty="0" smtClean="0"/>
              <a:t>Q </a:t>
            </a:r>
            <a:r>
              <a:rPr lang="el-GR" sz="2400" dirty="0" smtClean="0"/>
              <a:t>και </a:t>
            </a:r>
            <a:r>
              <a:rPr lang="en-US" sz="2400" dirty="0" smtClean="0"/>
              <a:t>N </a:t>
            </a:r>
            <a:r>
              <a:rPr lang="el-GR" sz="2400" dirty="0" smtClean="0"/>
              <a:t>συνδέονται μέσω κάποιας σχέσης.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ΠΑΡΑΤΗΡΗΣΗ 2</a:t>
            </a:r>
            <a:r>
              <a:rPr lang="el-GR" sz="2400" b="1" u="sng" baseline="30000" dirty="0" smtClean="0">
                <a:solidFill>
                  <a:schemeClr val="accent5">
                    <a:lumMod val="75000"/>
                  </a:schemeClr>
                </a:solidFill>
              </a:rPr>
              <a:t>η</a:t>
            </a: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l-GR" sz="2400" dirty="0" smtClean="0"/>
              <a:t>Εάν στις δύο σχέσεις που συνδέουν τα </a:t>
            </a:r>
            <a:r>
              <a:rPr lang="en-US" sz="2400" dirty="0" smtClean="0"/>
              <a:t>Q </a:t>
            </a:r>
            <a:r>
              <a:rPr lang="el-GR" sz="2400" dirty="0" smtClean="0"/>
              <a:t>και Ν θεωρηθεί ότ</a:t>
            </a:r>
            <a:r>
              <a:rPr lang="el-GR" sz="2400" dirty="0"/>
              <a:t>ι</a:t>
            </a:r>
            <a:r>
              <a:rPr lang="el-GR" sz="2400" dirty="0" smtClean="0"/>
              <a:t> </a:t>
            </a:r>
            <a:r>
              <a:rPr lang="en-US" sz="2400" dirty="0" smtClean="0"/>
              <a:t>R≈</a:t>
            </a:r>
            <a:r>
              <a:rPr lang="el-GR" sz="2400" dirty="0" smtClean="0"/>
              <a:t>άπειρο (δηλαδή ο φορέας είναι ευθύγραμμος), τότε οι δύο αυτές σχέσεις γίνονται:</a:t>
            </a:r>
            <a:r>
              <a:rPr lang="en-US" sz="2400" dirty="0" smtClean="0"/>
              <a:t> </a:t>
            </a:r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6944" y="4581128"/>
                <a:ext cx="1342740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44" y="4581128"/>
                <a:ext cx="1342740" cy="6768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55776" y="4581128"/>
                <a:ext cx="1348126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𝑑𝑄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581128"/>
                <a:ext cx="1348126" cy="6768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4211960" y="4510112"/>
            <a:ext cx="4536504" cy="935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200" b="1" dirty="0" smtClean="0">
                <a:solidFill>
                  <a:schemeClr val="accent5">
                    <a:lumMod val="75000"/>
                  </a:schemeClr>
                </a:solidFill>
              </a:rPr>
              <a:t>Μετατρέπονται δηλαδή, στις σχέσεις των ευθύγραμμων φορέων.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5401996"/>
            <a:ext cx="7992888" cy="1411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Επομένως, οι σχέσεις που προέκυψαν για τους καμπύλους φορείς, αποτελούν ουσιαστικά μια γενίκευση των σχέσεων που ισχύουν για τους ευθύγραμμους φορείς.</a:t>
            </a:r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4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Εφαρμογές καμπύλων φορέων</a:t>
            </a:r>
            <a:endParaRPr lang="el-GR" sz="28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16016" y="1556792"/>
            <a:ext cx="4176464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Οι καμπύλοι φορείς βρίσκουν ευρύτατη εφαρμογή από την αρχαιότητα.</a:t>
            </a:r>
          </a:p>
          <a:p>
            <a:pPr marL="0" indent="0">
              <a:buFont typeface="Arial" pitchFamily="34" charset="0"/>
              <a:buNone/>
            </a:pPr>
            <a:endParaRPr lang="el-G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Καμπύλους φορείς αποτελούν τα πέτρινα τοξωτά γεφύρια, οι τρούλοι και οι θόλοι που καλύπτουν μεγάλα ανοίγματα, αλλά και οι πιο σύγχρονες αναρτημένες (ή καλωδιωτές) γέφυρες.</a:t>
            </a:r>
          </a:p>
        </p:txBody>
      </p:sp>
      <p:graphicFrame>
        <p:nvGraphicFramePr>
          <p:cNvPr id="4" name="Object 3" descr="Εικόνα τοξοτού γεφυριού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094967"/>
              </p:ext>
            </p:extLst>
          </p:nvPr>
        </p:nvGraphicFramePr>
        <p:xfrm>
          <a:off x="467544" y="1916832"/>
          <a:ext cx="3795965" cy="125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2" name="Picture (32-bit)" r:id="rId3" imgW="2143080" imgH="485640" progId="MetafileCompanion32.Picture.1">
                  <p:embed/>
                </p:oleObj>
              </mc:Choice>
              <mc:Fallback>
                <p:oleObj name="Picture (32-bit)" r:id="rId3" imgW="2143080" imgH="4856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3795965" cy="1250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Εικόνα καλωδιωτής γέφυρα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595185"/>
              </p:ext>
            </p:extLst>
          </p:nvPr>
        </p:nvGraphicFramePr>
        <p:xfrm>
          <a:off x="179512" y="3829993"/>
          <a:ext cx="4459560" cy="1399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3" name="Picture (32-bit)" r:id="rId5" imgW="2438280" imgH="638280" progId="MetafileCompanion32.Picture.1">
                  <p:embed/>
                </p:oleObj>
              </mc:Choice>
              <mc:Fallback>
                <p:oleObj name="Picture (32-bit)" r:id="rId5" imgW="2438280" imgH="63828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3829993"/>
                        <a:ext cx="4459560" cy="1399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72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Άσκηση</a:t>
            </a:r>
            <a:endParaRPr lang="el-GR" sz="28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32040" y="908720"/>
            <a:ext cx="4176464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Έστω η γέφυρα του πρώτου σχήματος, που μετατρέπεται στο στατικό πρόβλημα του δεύτερου σχήματος.</a:t>
            </a:r>
          </a:p>
          <a:p>
            <a:pPr marL="0" indent="0">
              <a:buFont typeface="Arial" pitchFamily="34" charset="0"/>
              <a:buNone/>
            </a:pPr>
            <a:endParaRPr lang="el-G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Πρόκειται για τριαρθρωτο τόξο που αποτελείται από δίσκους παραβολικής μορφής με εξίσωση </a:t>
            </a:r>
            <a:r>
              <a:rPr lang="en-US" sz="2400" dirty="0" smtClean="0"/>
              <a:t>y=a*x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</a:t>
            </a:r>
            <a:r>
              <a:rPr lang="el-GR" sz="2400" dirty="0" smtClean="0"/>
              <a:t>όπου </a:t>
            </a:r>
            <a:r>
              <a:rPr lang="en-US" sz="2400" dirty="0" smtClean="0"/>
              <a:t>a</a:t>
            </a:r>
            <a:r>
              <a:rPr lang="el-GR" sz="2400" dirty="0" smtClean="0"/>
              <a:t> η παράμετρος της παραβολής που ορίζει το ύψος του τόξου. Όταν το </a:t>
            </a:r>
            <a:r>
              <a:rPr lang="en-US" sz="2400" dirty="0" smtClean="0"/>
              <a:t>a</a:t>
            </a:r>
            <a:r>
              <a:rPr lang="el-GR" sz="2400" dirty="0" smtClean="0"/>
              <a:t> μικραίνει, μικραίνει και το ύψος της κατασκευής.</a:t>
            </a:r>
          </a:p>
        </p:txBody>
      </p:sp>
      <p:graphicFrame>
        <p:nvGraphicFramePr>
          <p:cNvPr id="6" name="Object 5" descr="Εικόνα γέφυρας με κατάστρωμα που στηρίζεται σε τριαρθρωτό τόξο που αποτελείται από δίσκους παραβολικής μορφή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667932"/>
              </p:ext>
            </p:extLst>
          </p:nvPr>
        </p:nvGraphicFramePr>
        <p:xfrm>
          <a:off x="323528" y="1124744"/>
          <a:ext cx="3771900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7" name="Picture (32-bit)" r:id="rId3" imgW="2200320" imgH="714240" progId="MetafileCompanion32.Picture.1">
                  <p:embed/>
                </p:oleObj>
              </mc:Choice>
              <mc:Fallback>
                <p:oleObj name="Picture (32-bit)" r:id="rId3" imgW="2200320" imgH="7142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124744"/>
                        <a:ext cx="3771900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Εικόνα του στατικού προβλήματος της γέφυρα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987124"/>
              </p:ext>
            </p:extLst>
          </p:nvPr>
        </p:nvGraphicFramePr>
        <p:xfrm>
          <a:off x="251520" y="3212976"/>
          <a:ext cx="4392488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8" name="Picture (32-bit)" r:id="rId5" imgW="4705200" imgH="2419200" progId="MetafileCompanion32.Picture.1">
                  <p:embed/>
                </p:oleObj>
              </mc:Choice>
              <mc:Fallback>
                <p:oleObj name="Picture (32-bit)" r:id="rId5" imgW="4705200" imgH="24192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3212976"/>
                        <a:ext cx="4392488" cy="241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107504" y="5906052"/>
            <a:ext cx="7992888" cy="90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ΣΗΜΕΙΩΣΗ: </a:t>
            </a:r>
            <a:r>
              <a:rPr lang="el-GR" sz="2400" dirty="0" smtClean="0"/>
              <a:t>Το κατανεμημένο φορτίο δίνεται σε μονάδες </a:t>
            </a:r>
            <a:r>
              <a:rPr lang="en-US" sz="2400" dirty="0" smtClean="0"/>
              <a:t>KN</a:t>
            </a:r>
            <a:r>
              <a:rPr lang="el-GR" sz="2400" dirty="0" smtClean="0"/>
              <a:t>/</a:t>
            </a:r>
            <a:r>
              <a:rPr lang="en-US" sz="2400" dirty="0" smtClean="0"/>
              <a:t>m </a:t>
            </a:r>
            <a:r>
              <a:rPr lang="el-GR" sz="2400" dirty="0" smtClean="0"/>
              <a:t>οριζόντιας προβολής.</a:t>
            </a:r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17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Υπολογισμός </a:t>
            </a:r>
            <a:r>
              <a:rPr lang="el-GR" sz="2800" b="1" dirty="0" smtClean="0"/>
              <a:t>αντιδράσεων τριαρθρωτού</a:t>
            </a:r>
            <a:endParaRPr lang="el-GR" sz="2800" dirty="0"/>
          </a:p>
        </p:txBody>
      </p:sp>
      <p:graphicFrame>
        <p:nvGraphicFramePr>
          <p:cNvPr id="5" name="Object 4" descr="Εικόνα του τριαρθρωτού τόξου για την εύρεση των αντιδράσεων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865252"/>
              </p:ext>
            </p:extLst>
          </p:nvPr>
        </p:nvGraphicFramePr>
        <p:xfrm>
          <a:off x="35496" y="1268760"/>
          <a:ext cx="4248471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7" name="Picture (32-bit)" r:id="rId3" imgW="4962600" imgH="2000160" progId="MetafileCompanion32.Picture.1">
                  <p:embed/>
                </p:oleObj>
              </mc:Choice>
              <mc:Fallback>
                <p:oleObj name="Picture (32-bit)" r:id="rId3" imgW="4962600" imgH="20001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96" y="1268760"/>
                        <a:ext cx="4248471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Εικόνα που δείχνει θετική φορά ροπής προς τα δεξιά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976725"/>
              </p:ext>
            </p:extLst>
          </p:nvPr>
        </p:nvGraphicFramePr>
        <p:xfrm>
          <a:off x="3995936" y="1412776"/>
          <a:ext cx="42386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8" name="Picture (32-bit)" r:id="rId5" imgW="847800" imgH="1343160" progId="MetafileCompanion32.Picture.1">
                  <p:embed/>
                </p:oleObj>
              </mc:Choice>
              <mc:Fallback>
                <p:oleObj name="Picture (32-bit)" r:id="rId5" imgW="847800" imgH="134316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412776"/>
                        <a:ext cx="42386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95713" y="1340768"/>
                <a:ext cx="4812791" cy="8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baseline="30000" smtClean="0">
                              <a:latin typeface="Cambria Math"/>
                            </a:rPr>
                            <m:t>𝐼</m:t>
                          </m:r>
                          <m:r>
                            <a:rPr lang="en-US" sz="2000" b="0" i="1" baseline="30000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baseline="30000" smtClean="0">
                              <a:latin typeface="Cambria Math"/>
                            </a:rPr>
                            <m:t>𝐼𝐼</m:t>
                          </m:r>
                        </m:e>
                      </m:nary>
                      <m:r>
                        <a:rPr lang="el-GR" sz="2000" b="0" i="1" smtClean="0">
                          <a:latin typeface="Cambria Math"/>
                        </a:rPr>
                        <m:t>=0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∗2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∗2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713" y="1340768"/>
                <a:ext cx="4812791" cy="837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48989" y="2178433"/>
                <a:ext cx="1639936" cy="424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989" y="2178433"/>
                <a:ext cx="1639936" cy="424283"/>
              </a:xfrm>
              <a:prstGeom prst="rect">
                <a:avLst/>
              </a:prstGeom>
              <a:blipFill rotWithShape="1">
                <a:blip r:embed="rId10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 descr="Σχήμα περίγραμμα."/>
          <p:cNvSpPr/>
          <p:nvPr/>
        </p:nvSpPr>
        <p:spPr>
          <a:xfrm>
            <a:off x="6127309" y="2102542"/>
            <a:ext cx="129614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91155" y="2924944"/>
            <a:ext cx="1609037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200" dirty="0" smtClean="0"/>
              <a:t>Ομοίως: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22597" y="2924944"/>
                <a:ext cx="1329723" cy="424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597" y="2924944"/>
                <a:ext cx="1329723" cy="424283"/>
              </a:xfrm>
              <a:prstGeom prst="rect">
                <a:avLst/>
              </a:prstGeom>
              <a:blipFill rotWithShape="1">
                <a:blip r:embed="rId11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 descr="Σχήμα περίγραμμα."/>
          <p:cNvSpPr/>
          <p:nvPr/>
        </p:nvSpPr>
        <p:spPr>
          <a:xfrm>
            <a:off x="6122597" y="2852936"/>
            <a:ext cx="129614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7" name="Object 6" descr="Εικόνα που δείχνει θετική φορά ροπής προς τα δεξιά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543550"/>
              </p:ext>
            </p:extLst>
          </p:nvPr>
        </p:nvGraphicFramePr>
        <p:xfrm>
          <a:off x="35496" y="3550181"/>
          <a:ext cx="423863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9" name="Picture (32-bit)" r:id="rId12" imgW="846456" imgH="1344801" progId="MetafileCompanion32.Picture.1">
                  <p:embed/>
                </p:oleObj>
              </mc:Choice>
              <mc:Fallback>
                <p:oleObj name="Picture (32-bit)" r:id="rId12" imgW="846456" imgH="1344801" progId="MetafileCompanion32.Picture.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3550181"/>
                        <a:ext cx="423863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9512" y="3429605"/>
                <a:ext cx="9189888" cy="863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Γ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baseline="30000" smtClean="0">
                              <a:latin typeface="Cambria Math"/>
                            </a:rPr>
                            <m:t>𝐼</m:t>
                          </m:r>
                        </m:e>
                      </m:nary>
                      <m:r>
                        <a:rPr lang="el-GR" sz="2000" b="0" i="1" smtClean="0">
                          <a:latin typeface="Cambria Math"/>
                        </a:rPr>
                        <m:t>=0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29605"/>
                <a:ext cx="9189888" cy="86325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15616" y="4215174"/>
                <a:ext cx="2069221" cy="619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l-GR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215174"/>
                <a:ext cx="2069221" cy="6194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 descr="Σχήμα περίγραμμα."/>
          <p:cNvSpPr/>
          <p:nvPr/>
        </p:nvSpPr>
        <p:spPr>
          <a:xfrm>
            <a:off x="1176746" y="4221088"/>
            <a:ext cx="1955094" cy="619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44016" y="5013176"/>
            <a:ext cx="8820472" cy="1844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u="sng" dirty="0" smtClean="0">
                <a:solidFill>
                  <a:schemeClr val="accent5">
                    <a:lumMod val="75000"/>
                  </a:schemeClr>
                </a:solidFill>
              </a:rPr>
              <a:t>ΠΑΡΑΤΗΡΗΣΗ: </a:t>
            </a:r>
            <a:r>
              <a:rPr lang="el-GR" sz="2200" dirty="0" smtClean="0"/>
              <a:t>Το μέγεθος Α</a:t>
            </a:r>
            <a:r>
              <a:rPr lang="en-US" sz="2200" baseline="-25000" dirty="0" smtClean="0"/>
              <a:t>x</a:t>
            </a:r>
            <a:r>
              <a:rPr lang="el-GR" sz="2200" dirty="0" smtClean="0"/>
              <a:t> ονομάζεται </a:t>
            </a:r>
            <a:r>
              <a:rPr lang="el-GR" sz="2200" b="1" dirty="0" smtClean="0"/>
              <a:t>οριζόντια ώθηση </a:t>
            </a:r>
            <a:r>
              <a:rPr lang="el-GR" sz="2200" dirty="0" smtClean="0"/>
              <a:t>του τόξου και συνδέεται με την παράμετρο της παραβολής </a:t>
            </a:r>
            <a:r>
              <a:rPr lang="en-US" sz="2200" dirty="0" smtClean="0"/>
              <a:t>a</a:t>
            </a:r>
            <a:r>
              <a:rPr lang="el-GR" sz="2200" dirty="0" smtClean="0"/>
              <a:t>. Όταν το </a:t>
            </a:r>
            <a:r>
              <a:rPr lang="en-US" sz="2200" dirty="0" smtClean="0"/>
              <a:t>a </a:t>
            </a:r>
            <a:r>
              <a:rPr lang="el-GR" sz="2200" dirty="0" smtClean="0"/>
              <a:t>είναι μικρό (δηλαδή το τόξο είναι χαμηλό) το</a:t>
            </a:r>
            <a:r>
              <a:rPr lang="el-GR" sz="2200" dirty="0"/>
              <a:t> Α</a:t>
            </a:r>
            <a:r>
              <a:rPr lang="en-US" sz="2200" baseline="-25000" dirty="0"/>
              <a:t>x</a:t>
            </a:r>
            <a:r>
              <a:rPr lang="el-GR" sz="2200" dirty="0" smtClean="0"/>
              <a:t> είναι μεγάλο, ενώ όταν το </a:t>
            </a:r>
            <a:r>
              <a:rPr lang="en-US" sz="2200" dirty="0" smtClean="0"/>
              <a:t>a</a:t>
            </a:r>
            <a:r>
              <a:rPr lang="el-GR" sz="2200" dirty="0" smtClean="0"/>
              <a:t> είναι μεγάλο (δηλαδη το τόξο ψηλό) η οριζόντια ώθηση του τόξου θα είναι μικρή, για το ίδιο πάντα φορτίο </a:t>
            </a:r>
            <a:r>
              <a:rPr lang="en-US" sz="2200" dirty="0" smtClean="0"/>
              <a:t>q.</a:t>
            </a:r>
            <a:r>
              <a:rPr lang="el-GR" sz="2200" dirty="0" smtClean="0"/>
              <a:t> Ομοίως για το Β</a:t>
            </a:r>
            <a:r>
              <a:rPr lang="en-US" sz="2200" baseline="-25000" dirty="0" smtClean="0"/>
              <a:t>x</a:t>
            </a:r>
            <a:r>
              <a:rPr lang="el-GR" sz="22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4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Υπολογισμός </a:t>
            </a:r>
            <a:r>
              <a:rPr lang="el-GR" sz="2800" b="1" dirty="0" smtClean="0"/>
              <a:t>Μ, </a:t>
            </a:r>
            <a:r>
              <a:rPr lang="en-US" sz="2800" b="1" dirty="0" smtClean="0"/>
              <a:t>Q</a:t>
            </a:r>
            <a:r>
              <a:rPr lang="el-GR" sz="2800" b="1" dirty="0" smtClean="0"/>
              <a:t> τριαρθρωτού</a:t>
            </a:r>
            <a:endParaRPr lang="el-GR" sz="28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843808" y="823496"/>
            <a:ext cx="6264696" cy="1381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dirty="0" smtClean="0"/>
              <a:t>Για τον υπολογισμό των Μ και </a:t>
            </a:r>
            <a:r>
              <a:rPr lang="en-US" sz="2200" dirty="0" smtClean="0"/>
              <a:t>Q </a:t>
            </a:r>
            <a:r>
              <a:rPr lang="el-GR" sz="2200" dirty="0" smtClean="0"/>
              <a:t>γίνεται τομή σε κάποιο σημείο </a:t>
            </a:r>
            <a:r>
              <a:rPr lang="en-US" sz="2200" dirty="0" smtClean="0"/>
              <a:t>x</a:t>
            </a:r>
            <a:r>
              <a:rPr lang="el-GR" sz="2200" dirty="0" smtClean="0"/>
              <a:t> του τριαρθρωτού. Από την ισορροπία προκύπτει κατ’ αρχήν ότι Γ</a:t>
            </a:r>
            <a:r>
              <a:rPr lang="en-US" sz="2200" baseline="-25000" dirty="0" smtClean="0"/>
              <a:t>x</a:t>
            </a:r>
            <a:r>
              <a:rPr lang="en-US" sz="2200" dirty="0" smtClean="0"/>
              <a:t>=A</a:t>
            </a:r>
            <a:r>
              <a:rPr lang="en-US" sz="2200" baseline="-25000" dirty="0"/>
              <a:t>x</a:t>
            </a:r>
            <a:r>
              <a:rPr lang="en-US" sz="2200" dirty="0" smtClean="0"/>
              <a:t>. </a:t>
            </a:r>
            <a:endParaRPr lang="en-US" sz="2200" dirty="0"/>
          </a:p>
          <a:p>
            <a:pPr marL="0" indent="0">
              <a:buFont typeface="Arial" pitchFamily="34" charset="0"/>
              <a:buNone/>
            </a:pPr>
            <a:r>
              <a:rPr lang="el-GR" sz="2200" dirty="0" smtClean="0"/>
              <a:t>Επίσης</a:t>
            </a:r>
            <a:r>
              <a:rPr lang="en-US" sz="2200" dirty="0" smtClean="0"/>
              <a:t>:</a:t>
            </a:r>
            <a:endParaRPr lang="el-GR" sz="2200" dirty="0" smtClean="0"/>
          </a:p>
        </p:txBody>
      </p:sp>
      <p:graphicFrame>
        <p:nvGraphicFramePr>
          <p:cNvPr id="3" name="Object 2" descr="Εικόνα της τομής σε κάποιο σημείο του τριαρθρωτού για την εύρεση ροπής και τέμνουσα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84580"/>
              </p:ext>
            </p:extLst>
          </p:nvPr>
        </p:nvGraphicFramePr>
        <p:xfrm>
          <a:off x="35496" y="764704"/>
          <a:ext cx="3096344" cy="3312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6" name="Picture (32-bit)" r:id="rId3" imgW="1771560" imgH="1495440" progId="MetafileCompanion32.Picture.1">
                  <p:embed/>
                </p:oleObj>
              </mc:Choice>
              <mc:Fallback>
                <p:oleObj name="Picture (32-bit)" r:id="rId3" imgW="1771560" imgH="14954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96" y="764704"/>
                        <a:ext cx="3096344" cy="3312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Εικόνα που δείχνει θετική φορά ροπής προς τα δεξιά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61920"/>
              </p:ext>
            </p:extLst>
          </p:nvPr>
        </p:nvGraphicFramePr>
        <p:xfrm>
          <a:off x="3347864" y="2451202"/>
          <a:ext cx="42386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7" name="Picture (32-bit)" r:id="rId5" imgW="847800" imgH="1343160" progId="MetafileCompanion32.Picture.1">
                  <p:embed/>
                </p:oleObj>
              </mc:Choice>
              <mc:Fallback>
                <p:oleObj name="Picture (32-bit)" r:id="rId5" imgW="847800" imgH="134316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451202"/>
                        <a:ext cx="42386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35896" y="2379194"/>
                <a:ext cx="5400774" cy="8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l-GR" sz="2000" b="0" i="1" smtClean="0">
                          <a:latin typeface="Cambria Math"/>
                        </a:rPr>
                        <m:t>=0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𝑞𝑥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379194"/>
                <a:ext cx="5400774" cy="837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 descr="Σχήμα περίγραμμα."/>
          <p:cNvSpPr/>
          <p:nvPr/>
        </p:nvSpPr>
        <p:spPr>
          <a:xfrm>
            <a:off x="8172400" y="2509994"/>
            <a:ext cx="86427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311947" y="3415784"/>
            <a:ext cx="4068365" cy="805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200" dirty="0" smtClean="0"/>
              <a:t>Όμως ισχύει: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04048" y="3395071"/>
                <a:ext cx="1934697" cy="535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/>
                  <a:t>Q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𝑑𝑀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𝑑𝑠</m:t>
                        </m:r>
                      </m:den>
                    </m:f>
                    <m:r>
                      <a:rPr lang="en-US" sz="20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395071"/>
                <a:ext cx="1934697" cy="535659"/>
              </a:xfrm>
              <a:prstGeom prst="rect">
                <a:avLst/>
              </a:prstGeom>
              <a:blipFill rotWithShape="1">
                <a:blip r:embed="rId10"/>
                <a:stretch>
                  <a:fillRect l="-3470" b="-7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 descr="Σχήμα περίγραμμα."/>
          <p:cNvSpPr/>
          <p:nvPr/>
        </p:nvSpPr>
        <p:spPr>
          <a:xfrm>
            <a:off x="6119210" y="3395071"/>
            <a:ext cx="86427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44016" y="4005064"/>
            <a:ext cx="8964488" cy="2852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u="sng" dirty="0" smtClean="0">
                <a:solidFill>
                  <a:schemeClr val="accent5">
                    <a:lumMod val="75000"/>
                  </a:schemeClr>
                </a:solidFill>
              </a:rPr>
              <a:t>ΣΥΜΠΕΡΑΣΜΑ: </a:t>
            </a:r>
            <a:r>
              <a:rPr lang="el-GR" sz="2200" dirty="0" smtClean="0"/>
              <a:t>Το τόξο δεν καταπονείται από τέμνουσα και ροπή, αλλά μόνο από αξονική. Μάλιστα, όταν η φόρτιση έχει φορά προς τα κάτω (όπως στο συγκεκριμένο παράδειγμα) η Ν είναι αρνητική, άρα το τόξο υπόκειται σε καθαρή θλίψη. </a:t>
            </a:r>
            <a:r>
              <a:rPr lang="el-GR" sz="2200" dirty="0"/>
              <a:t>Η περίπτωση </a:t>
            </a:r>
            <a:r>
              <a:rPr lang="el-GR" sz="2200" dirty="0" smtClean="0"/>
              <a:t>αυτή εκμεταλλεύεται </a:t>
            </a:r>
            <a:r>
              <a:rPr lang="el-GR" sz="2200" dirty="0"/>
              <a:t>τη λειτουργία των υλικών, όπως η πέτρα που </a:t>
            </a:r>
            <a:r>
              <a:rPr lang="el-GR" sz="2200" dirty="0" smtClean="0"/>
              <a:t>έχουν πολύ </a:t>
            </a:r>
            <a:r>
              <a:rPr lang="el-GR" sz="2200" dirty="0"/>
              <a:t>μεγάλη θλιπτική αντοχή αλλά </a:t>
            </a:r>
            <a:r>
              <a:rPr lang="el-GR" sz="2200" dirty="0" smtClean="0"/>
              <a:t>μικρή εφελκυστική </a:t>
            </a:r>
            <a:r>
              <a:rPr lang="el-GR" sz="2200" dirty="0"/>
              <a:t>(περίπτωση πέτρινων γεφυριών</a:t>
            </a:r>
            <a:r>
              <a:rPr lang="el-GR" sz="2200" dirty="0" smtClean="0"/>
              <a:t>). Έαν το φορτίο έχει φορά προς τα πάνω (περίπτωση αναρτημένης γέφυρας) η Ν είναι θετική, όποτε το σύστημα συλλογής των φορτίων της γέφυρας υπόκειται σε καθαρό εφελκυσμό (καλώδια της ανάρτησης).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10735</TotalTime>
  <Words>1731</Words>
  <Application>Microsoft Office PowerPoint</Application>
  <PresentationFormat>On-screen Show (4:3)</PresentationFormat>
  <Paragraphs>119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Picture (32-bit)</vt:lpstr>
      <vt:lpstr>ΣΤΑΤΙΚΗ Ι</vt:lpstr>
      <vt:lpstr>Καμπύλοι φορείς</vt:lpstr>
      <vt:lpstr>Μελέτη στοιχειώδους τμήματος καμπύλου φορέα</vt:lpstr>
      <vt:lpstr>Υπολογισμός Μ, Q, N καμπύλου φορέα</vt:lpstr>
      <vt:lpstr>Παρατηρήσεις για Q και Ν καμπύλων φορέων</vt:lpstr>
      <vt:lpstr>Εφαρμογές καμπύλων φορέων</vt:lpstr>
      <vt:lpstr>Άσκηση</vt:lpstr>
      <vt:lpstr>Υπολογισμός αντιδράσεων τριαρθρωτού</vt:lpstr>
      <vt:lpstr>Υπολογισμός Μ, Q τριαρθρωτού</vt:lpstr>
      <vt:lpstr>Υπολογισμός Ν τριαρθρωτού</vt:lpstr>
      <vt:lpstr>Συμμετρία – αντισυμμετρία ισοστατικών φορέων – ορισμός συμμετρικού φορέα</vt:lpstr>
      <vt:lpstr>Συμμετρία – αντισυμμετρία – ορισμός </vt:lpstr>
      <vt:lpstr>Συμμετρικά – αντισυμμετρικά τοποθετημένα φορτία</vt:lpstr>
      <vt:lpstr>Συμμετρικές και αντισυμμετρικές συναρτήσεις</vt:lpstr>
      <vt:lpstr>Εφαρμογή για συμμετρική φόρτιση</vt:lpstr>
      <vt:lpstr>Εφαρμογή για αντισυμμετρική φόρτιση</vt:lpstr>
      <vt:lpstr>Περίπτωση τυχούσας φόρτισης</vt:lpstr>
      <vt:lpstr>Παραδείγματα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Georgiadi-Stefanidi</dc:creator>
  <cp:lastModifiedBy>kelly</cp:lastModifiedBy>
  <cp:revision>224</cp:revision>
  <dcterms:created xsi:type="dcterms:W3CDTF">2013-03-08T16:01:01Z</dcterms:created>
  <dcterms:modified xsi:type="dcterms:W3CDTF">2015-06-08T08:29:12Z</dcterms:modified>
</cp:coreProperties>
</file>