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3"/>
  </p:notesMasterIdLst>
  <p:sldIdLst>
    <p:sldId id="257" r:id="rId3"/>
    <p:sldId id="258" r:id="rId4"/>
    <p:sldId id="324" r:id="rId5"/>
    <p:sldId id="261"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25" r:id="rId22"/>
  </p:sldIdLst>
  <p:sldSz cx="9144000" cy="6858000" type="screen4x3"/>
  <p:notesSz cx="6858000" cy="9144000"/>
  <p:custDataLst>
    <p:tags r:id="rId2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82" y="-6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26/1/2016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320CD6E4-CD76-4AC8-9512-04CBA9C03A5E}" type="slidenum">
              <a:rPr lang="en-GB" altLang="el-GR" smtClean="0">
                <a:latin typeface="Tahoma" pitchFamily="34" charset="0"/>
              </a:rPr>
              <a:pPr eaLnBrk="1" hangingPunct="1"/>
              <a:t>15</a:t>
            </a:fld>
            <a:endParaRPr lang="en-GB" altLang="el-GR" dirty="0" smtClean="0">
              <a:latin typeface="Tahoma" pitchFamily="34" charset="0"/>
            </a:endParaRPr>
          </a:p>
        </p:txBody>
      </p:sp>
      <p:sp>
        <p:nvSpPr>
          <p:cNvPr id="154627" name="Rectangle 2"/>
          <p:cNvSpPr>
            <a:spLocks noGrp="1" noRot="1" noChangeAspect="1" noChangeArrowheads="1" noTextEdit="1"/>
          </p:cNvSpPr>
          <p:nvPr>
            <p:ph type="sldImg"/>
          </p:nvPr>
        </p:nvSpPr>
        <p:spPr>
          <a:xfrm>
            <a:off x="1143000" y="685800"/>
            <a:ext cx="4572000" cy="3429000"/>
          </a:xfrm>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7F1250A4-0350-42E1-ACC9-17657ED273D9}" type="slidenum">
              <a:rPr lang="en-GB" altLang="el-GR" smtClean="0">
                <a:latin typeface="Tahoma" pitchFamily="34" charset="0"/>
              </a:rPr>
              <a:pPr eaLnBrk="1" hangingPunct="1"/>
              <a:t>16</a:t>
            </a:fld>
            <a:endParaRPr lang="en-GB" altLang="el-GR" dirty="0" smtClean="0">
              <a:latin typeface="Tahoma" pitchFamily="34" charset="0"/>
            </a:endParaRPr>
          </a:p>
        </p:txBody>
      </p:sp>
      <p:sp>
        <p:nvSpPr>
          <p:cNvPr id="155651" name="Rectangle 2"/>
          <p:cNvSpPr>
            <a:spLocks noGrp="1" noRot="1" noChangeAspect="1" noChangeArrowheads="1" noTextEdit="1"/>
          </p:cNvSpPr>
          <p:nvPr>
            <p:ph type="sldImg"/>
          </p:nvPr>
        </p:nvSpPr>
        <p:spPr>
          <a:xfrm>
            <a:off x="1143000" y="685800"/>
            <a:ext cx="4572000" cy="3429000"/>
          </a:xfrm>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C8ABD3E1-4F6F-4620-B796-0B2255A01F2A}" type="slidenum">
              <a:rPr lang="en-GB" altLang="el-GR" smtClean="0">
                <a:latin typeface="Tahoma" pitchFamily="34" charset="0"/>
              </a:rPr>
              <a:pPr eaLnBrk="1" hangingPunct="1"/>
              <a:t>17</a:t>
            </a:fld>
            <a:endParaRPr lang="en-GB" altLang="el-GR" dirty="0" smtClean="0">
              <a:latin typeface="Tahoma" pitchFamily="34" charset="0"/>
            </a:endParaRPr>
          </a:p>
        </p:txBody>
      </p:sp>
      <p:sp>
        <p:nvSpPr>
          <p:cNvPr id="156675" name="Rectangle 2"/>
          <p:cNvSpPr>
            <a:spLocks noGrp="1" noRot="1" noChangeAspect="1" noChangeArrowheads="1" noTextEdit="1"/>
          </p:cNvSpPr>
          <p:nvPr>
            <p:ph type="sldImg"/>
          </p:nvPr>
        </p:nvSpPr>
        <p:spPr>
          <a:xfrm>
            <a:off x="1143000" y="685800"/>
            <a:ext cx="4572000" cy="3429000"/>
          </a:xfrm>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 Θέση εικόνας διαφάνειας"/>
          <p:cNvSpPr>
            <a:spLocks noGrp="1" noRot="1" noChangeAspect="1" noTextEdit="1"/>
          </p:cNvSpPr>
          <p:nvPr>
            <p:ph type="sldImg"/>
          </p:nvPr>
        </p:nvSpPr>
        <p:spPr>
          <a:xfrm>
            <a:off x="1143000" y="685800"/>
            <a:ext cx="4572000" cy="3429000"/>
          </a:xfrm>
          <a:ln/>
        </p:spPr>
      </p:sp>
      <p:sp>
        <p:nvSpPr>
          <p:cNvPr id="157699"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dirty="0" smtClean="0">
              <a:latin typeface="Arial" pitchFamily="34" charset="0"/>
            </a:endParaRPr>
          </a:p>
        </p:txBody>
      </p:sp>
      <p:sp>
        <p:nvSpPr>
          <p:cNvPr id="157700"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C5A9EAD2-5210-47EA-AB7D-0DE239932FC1}" type="slidenum">
              <a:rPr lang="fr-CA" altLang="el-GR" smtClean="0"/>
              <a:pPr eaLnBrk="1" hangingPunct="1"/>
              <a:t>18</a:t>
            </a:fld>
            <a:endParaRPr lang="fr-CA" altLang="el-GR"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 Θέση εικόνας διαφάνειας"/>
          <p:cNvSpPr>
            <a:spLocks noGrp="1" noRot="1" noChangeAspect="1" noTextEdit="1"/>
          </p:cNvSpPr>
          <p:nvPr>
            <p:ph type="sldImg"/>
          </p:nvPr>
        </p:nvSpPr>
        <p:spPr>
          <a:xfrm>
            <a:off x="1143000" y="685800"/>
            <a:ext cx="4572000" cy="3429000"/>
          </a:xfrm>
          <a:ln/>
        </p:spPr>
      </p:sp>
      <p:sp>
        <p:nvSpPr>
          <p:cNvPr id="159747"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
        <p:nvSpPr>
          <p:cNvPr id="159748"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5A8B7A65-7836-4D14-BE5A-11543F14F279}" type="slidenum">
              <a:rPr lang="en-GB" altLang="el-GR" smtClean="0">
                <a:latin typeface="Tahoma" pitchFamily="34" charset="0"/>
              </a:rPr>
              <a:pPr eaLnBrk="1" hangingPunct="1"/>
              <a:t>19</a:t>
            </a:fld>
            <a:endParaRPr lang="en-GB" altLang="el-GR" dirty="0" smtClean="0">
              <a:latin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 Θέση εικόνας διαφάνειας"/>
          <p:cNvSpPr>
            <a:spLocks noGrp="1" noRot="1" noChangeAspect="1" noTextEdit="1"/>
          </p:cNvSpPr>
          <p:nvPr>
            <p:ph type="sldImg"/>
          </p:nvPr>
        </p:nvSpPr>
        <p:spPr>
          <a:xfrm>
            <a:off x="1143000" y="685800"/>
            <a:ext cx="4572000" cy="3429000"/>
          </a:xfrm>
          <a:ln/>
        </p:spPr>
      </p:sp>
      <p:sp>
        <p:nvSpPr>
          <p:cNvPr id="114691"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
        <p:nvSpPr>
          <p:cNvPr id="114692"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56E57A56-E331-4941-BC01-B00D13016DC7}" type="slidenum">
              <a:rPr lang="en-GB" altLang="el-GR" smtClean="0">
                <a:latin typeface="Tahoma" pitchFamily="34" charset="0"/>
              </a:rPr>
              <a:pPr eaLnBrk="1" hangingPunct="1"/>
              <a:t>5</a:t>
            </a:fld>
            <a:endParaRPr lang="en-GB" altLang="el-GR" dirty="0" smtClean="0">
              <a:latin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 Θέση εικόνας διαφάνειας"/>
          <p:cNvSpPr>
            <a:spLocks noGrp="1" noRot="1" noChangeAspect="1" noTextEdit="1"/>
          </p:cNvSpPr>
          <p:nvPr>
            <p:ph type="sldImg"/>
          </p:nvPr>
        </p:nvSpPr>
        <p:spPr>
          <a:xfrm>
            <a:off x="1143000" y="685800"/>
            <a:ext cx="4572000" cy="3429000"/>
          </a:xfrm>
          <a:ln/>
        </p:spPr>
      </p:sp>
      <p:sp>
        <p:nvSpPr>
          <p:cNvPr id="11571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
        <p:nvSpPr>
          <p:cNvPr id="11571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BD9B95EC-5164-466E-90DE-F31AA352F48E}" type="slidenum">
              <a:rPr lang="en-GB" altLang="el-GR" smtClean="0">
                <a:latin typeface="Tahoma" pitchFamily="34" charset="0"/>
              </a:rPr>
              <a:pPr eaLnBrk="1" hangingPunct="1"/>
              <a:t>6</a:t>
            </a:fld>
            <a:endParaRPr lang="en-GB" altLang="el-GR" dirty="0" smtClean="0">
              <a:latin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AD2D66BC-2C1E-4043-881A-E764C2BE86FF}" type="slidenum">
              <a:rPr lang="en-GB" altLang="el-GR" smtClean="0">
                <a:latin typeface="Tahoma" pitchFamily="34" charset="0"/>
              </a:rPr>
              <a:pPr eaLnBrk="1" hangingPunct="1"/>
              <a:t>7</a:t>
            </a:fld>
            <a:endParaRPr lang="en-GB" altLang="el-GR" dirty="0" smtClean="0">
              <a:latin typeface="Tahoma" pitchFamily="34" charset="0"/>
            </a:endParaRPr>
          </a:p>
        </p:txBody>
      </p:sp>
      <p:sp>
        <p:nvSpPr>
          <p:cNvPr id="116739" name="Rectangle 2"/>
          <p:cNvSpPr>
            <a:spLocks noGrp="1" noRot="1" noChangeAspect="1" noChangeArrowheads="1" noTextEdit="1"/>
          </p:cNvSpPr>
          <p:nvPr>
            <p:ph type="sldImg"/>
          </p:nvPr>
        </p:nvSpPr>
        <p:spPr>
          <a:xfrm>
            <a:off x="1143000" y="685800"/>
            <a:ext cx="4572000" cy="3429000"/>
          </a:xfrm>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a:xfrm>
            <a:off x="1143000" y="685800"/>
            <a:ext cx="4572000" cy="3429000"/>
          </a:xfrm>
          <a:ln/>
        </p:spPr>
      </p:sp>
      <p:sp>
        <p:nvSpPr>
          <p:cNvPr id="117763"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dirty="0" smtClean="0">
              <a:latin typeface="Arial" pitchFamily="34" charset="0"/>
            </a:endParaRPr>
          </a:p>
        </p:txBody>
      </p:sp>
      <p:sp>
        <p:nvSpPr>
          <p:cNvPr id="117764"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9AC9D643-27B2-45E9-916B-04038A965B8D}" type="slidenum">
              <a:rPr lang="fr-CA" altLang="el-GR" smtClean="0"/>
              <a:pPr eaLnBrk="1" hangingPunct="1"/>
              <a:t>8</a:t>
            </a:fld>
            <a:endParaRPr lang="fr-CA" altLang="el-GR"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1143000" y="685800"/>
            <a:ext cx="4572000" cy="3429000"/>
          </a:xfrm>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dirty="0" smtClean="0">
              <a:latin typeface="Arial" pitchFamily="34" charset="0"/>
            </a:endParaRPr>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FD10073E-0959-4DA4-B53B-413365D9AAFC}" type="slidenum">
              <a:rPr lang="fr-CA" altLang="el-GR" smtClean="0"/>
              <a:pPr eaLnBrk="1" hangingPunct="1"/>
              <a:t>9</a:t>
            </a:fld>
            <a:endParaRPr lang="fr-CA" altLang="el-G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1143000" y="685800"/>
            <a:ext cx="4572000" cy="3429000"/>
          </a:xfrm>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dirty="0" smtClean="0">
              <a:latin typeface="Arial" pitchFamily="34" charset="0"/>
            </a:endParaRP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590594FB-CFF4-43E7-9648-F0D63C76DFB9}" type="slidenum">
              <a:rPr lang="fr-CA" altLang="el-GR" smtClean="0"/>
              <a:pPr eaLnBrk="1" hangingPunct="1"/>
              <a:t>10</a:t>
            </a:fld>
            <a:endParaRPr lang="fr-CA" altLang="el-G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 Θέση εικόνας διαφάνειας"/>
          <p:cNvSpPr>
            <a:spLocks noGrp="1" noRot="1" noChangeAspect="1" noTextEdit="1"/>
          </p:cNvSpPr>
          <p:nvPr>
            <p:ph type="sldImg"/>
          </p:nvPr>
        </p:nvSpPr>
        <p:spPr>
          <a:xfrm>
            <a:off x="1143000" y="685800"/>
            <a:ext cx="4572000" cy="3429000"/>
          </a:xfrm>
          <a:ln/>
        </p:spPr>
      </p:sp>
      <p:sp>
        <p:nvSpPr>
          <p:cNvPr id="12083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
        <p:nvSpPr>
          <p:cNvPr id="12083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142266CC-EA69-419E-946A-9EA9AD6D0471}" type="slidenum">
              <a:rPr lang="en-GB" altLang="el-GR" smtClean="0">
                <a:latin typeface="Tahoma" pitchFamily="34" charset="0"/>
              </a:rPr>
              <a:pPr eaLnBrk="1" hangingPunct="1"/>
              <a:t>12</a:t>
            </a:fld>
            <a:endParaRPr lang="en-GB" altLang="el-GR" dirty="0" smtClean="0">
              <a:latin typeface="Taho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 Θέση εικόνας διαφάνειας"/>
          <p:cNvSpPr>
            <a:spLocks noGrp="1" noRot="1" noChangeAspect="1" noTextEdit="1"/>
          </p:cNvSpPr>
          <p:nvPr>
            <p:ph type="sldImg"/>
          </p:nvPr>
        </p:nvSpPr>
        <p:spPr>
          <a:xfrm>
            <a:off x="1143000" y="685800"/>
            <a:ext cx="4572000" cy="3429000"/>
          </a:xfrm>
          <a:ln/>
        </p:spPr>
      </p:sp>
      <p:sp>
        <p:nvSpPr>
          <p:cNvPr id="121859"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latin typeface="Arial" pitchFamily="34" charset="0"/>
            </a:endParaRPr>
          </a:p>
        </p:txBody>
      </p:sp>
      <p:sp>
        <p:nvSpPr>
          <p:cNvPr id="121860"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pitchFamily="34" charset="0"/>
              </a:defRPr>
            </a:lvl1pPr>
            <a:lvl2pPr marL="685817" indent="-263776" defTabSz="914423" eaLnBrk="0" hangingPunct="0">
              <a:defRPr>
                <a:solidFill>
                  <a:schemeClr val="tx1"/>
                </a:solidFill>
                <a:latin typeface="Arial" pitchFamily="34" charset="0"/>
              </a:defRPr>
            </a:lvl2pPr>
            <a:lvl3pPr marL="1055103" indent="-211021" defTabSz="914423" eaLnBrk="0" hangingPunct="0">
              <a:defRPr>
                <a:solidFill>
                  <a:schemeClr val="tx1"/>
                </a:solidFill>
                <a:latin typeface="Arial" pitchFamily="34" charset="0"/>
              </a:defRPr>
            </a:lvl3pPr>
            <a:lvl4pPr marL="1477145" indent="-211021" defTabSz="914423" eaLnBrk="0" hangingPunct="0">
              <a:defRPr>
                <a:solidFill>
                  <a:schemeClr val="tx1"/>
                </a:solidFill>
                <a:latin typeface="Arial" pitchFamily="34" charset="0"/>
              </a:defRPr>
            </a:lvl4pPr>
            <a:lvl5pPr marL="1899186" indent="-211021" defTabSz="914423" eaLnBrk="0" hangingPunct="0">
              <a:defRPr>
                <a:solidFill>
                  <a:schemeClr val="tx1"/>
                </a:solidFill>
                <a:latin typeface="Arial" pitchFamily="34" charset="0"/>
              </a:defRPr>
            </a:lvl5pPr>
            <a:lvl6pPr marL="2321227" indent="-211021" defTabSz="914423" eaLnBrk="0" fontAlgn="base" hangingPunct="0">
              <a:spcBef>
                <a:spcPct val="0"/>
              </a:spcBef>
              <a:spcAft>
                <a:spcPct val="0"/>
              </a:spcAft>
              <a:defRPr>
                <a:solidFill>
                  <a:schemeClr val="tx1"/>
                </a:solidFill>
                <a:latin typeface="Arial" pitchFamily="34" charset="0"/>
              </a:defRPr>
            </a:lvl6pPr>
            <a:lvl7pPr marL="2743269" indent="-211021" defTabSz="914423" eaLnBrk="0" fontAlgn="base" hangingPunct="0">
              <a:spcBef>
                <a:spcPct val="0"/>
              </a:spcBef>
              <a:spcAft>
                <a:spcPct val="0"/>
              </a:spcAft>
              <a:defRPr>
                <a:solidFill>
                  <a:schemeClr val="tx1"/>
                </a:solidFill>
                <a:latin typeface="Arial" pitchFamily="34" charset="0"/>
              </a:defRPr>
            </a:lvl7pPr>
            <a:lvl8pPr marL="3165310" indent="-211021" defTabSz="914423" eaLnBrk="0" fontAlgn="base" hangingPunct="0">
              <a:spcBef>
                <a:spcPct val="0"/>
              </a:spcBef>
              <a:spcAft>
                <a:spcPct val="0"/>
              </a:spcAft>
              <a:defRPr>
                <a:solidFill>
                  <a:schemeClr val="tx1"/>
                </a:solidFill>
                <a:latin typeface="Arial" pitchFamily="34" charset="0"/>
              </a:defRPr>
            </a:lvl8pPr>
            <a:lvl9pPr marL="3587351" indent="-211021" defTabSz="914423" eaLnBrk="0" fontAlgn="base" hangingPunct="0">
              <a:spcBef>
                <a:spcPct val="0"/>
              </a:spcBef>
              <a:spcAft>
                <a:spcPct val="0"/>
              </a:spcAft>
              <a:defRPr>
                <a:solidFill>
                  <a:schemeClr val="tx1"/>
                </a:solidFill>
                <a:latin typeface="Arial" pitchFamily="34" charset="0"/>
              </a:defRPr>
            </a:lvl9pPr>
          </a:lstStyle>
          <a:p>
            <a:pPr eaLnBrk="1" hangingPunct="1"/>
            <a:fld id="{0210374B-3319-40FD-A9FD-6583530CE6C1}" type="slidenum">
              <a:rPr lang="en-GB" altLang="el-GR" smtClean="0">
                <a:latin typeface="Tahoma" pitchFamily="34" charset="0"/>
              </a:rPr>
              <a:pPr eaLnBrk="1" hangingPunct="1"/>
              <a:t>13</a:t>
            </a:fld>
            <a:endParaRPr lang="en-GB" altLang="el-GR" dirty="0" smtClean="0">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26/1/2016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26/1/2016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26/1/2016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26/1/2016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26/1/2016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26/1/2016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26/1/2016</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26/1/2016</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26/1/2016</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26/1/2016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26/1/2016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26/1/2016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7.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dirty="0" smtClean="0">
                <a:solidFill>
                  <a:prstClr val="black"/>
                </a:solidFill>
              </a:rPr>
              <a:t>Αρχές Διοίκησης και Διαχείρισης Έργων</a:t>
            </a:r>
            <a:endParaRPr lang="el-GR" sz="4100" dirty="0"/>
          </a:p>
        </p:txBody>
      </p:sp>
      <p:sp>
        <p:nvSpPr>
          <p:cNvPr id="3" name="Θέση περιεχομένου 1"/>
          <p:cNvSpPr>
            <a:spLocks noGrp="1"/>
          </p:cNvSpPr>
          <p:nvPr>
            <p:ph type="subTitle" idx="1"/>
          </p:nvPr>
        </p:nvSpPr>
        <p:spPr>
          <a:xfrm>
            <a:off x="395536" y="2780928"/>
            <a:ext cx="8352928" cy="2876922"/>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n-US" sz="3000" b="1" dirty="0">
                <a:solidFill>
                  <a:prstClr val="black"/>
                </a:solidFill>
                <a:cs typeface="Arial" charset="0"/>
              </a:rPr>
              <a:t>1</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Εισαγωγή – Βασικοί Ορισμοί</a:t>
            </a:r>
            <a:r>
              <a:rPr lang="en-US" sz="3000" dirty="0" smtClean="0">
                <a:solidFill>
                  <a:prstClr val="black"/>
                </a:solidFill>
                <a:cs typeface="Arial" charset="0"/>
              </a:rPr>
              <a:t>.</a:t>
            </a:r>
            <a:endParaRPr lang="el-GR" sz="3000" dirty="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err="1" smtClean="0">
                <a:solidFill>
                  <a:prstClr val="black"/>
                </a:solidFill>
                <a:cs typeface="Arial" charset="0"/>
              </a:rPr>
              <a:t>Φιτσιλής</a:t>
            </a:r>
            <a:r>
              <a:rPr lang="el-GR" sz="3000" dirty="0" smtClean="0">
                <a:solidFill>
                  <a:prstClr val="black"/>
                </a:solidFill>
                <a:cs typeface="Arial" charset="0"/>
              </a:rPr>
              <a:t> Παναγιώτης,</a:t>
            </a:r>
            <a:endParaRPr lang="el-GR" sz="3000" dirty="0" smtClean="0">
              <a:solidFill>
                <a:prstClr val="black"/>
              </a:solidFill>
              <a:cs typeface="Arial" charset="0"/>
            </a:endParaRPr>
          </a:p>
          <a:p>
            <a:pPr lvl="0">
              <a:lnSpc>
                <a:spcPct val="110000"/>
              </a:lnSpc>
              <a:spcBef>
                <a:spcPts val="0"/>
              </a:spcBef>
              <a:spcAft>
                <a:spcPts val="1200"/>
              </a:spcAft>
              <a:defRPr/>
            </a:pPr>
            <a:r>
              <a:rPr lang="el-GR" sz="3000" dirty="0" smtClean="0">
                <a:solidFill>
                  <a:prstClr val="black"/>
                </a:solidFill>
                <a:cs typeface="Arial" charset="0"/>
              </a:rPr>
              <a:t>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9" descr="http://www.sonoma.edu/pubs/nb/4_19_04/images/thumbsup.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00438" y="3357563"/>
            <a:ext cx="190023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Forme 1"/>
          <p:cNvSpPr>
            <a:spLocks noGrp="1"/>
          </p:cNvSpPr>
          <p:nvPr>
            <p:ph type="title"/>
          </p:nvPr>
        </p:nvSpPr>
        <p:spPr/>
        <p:txBody>
          <a:bodyPr/>
          <a:lstStyle/>
          <a:p>
            <a:pPr eaLnBrk="1" hangingPunct="1">
              <a:defRPr/>
            </a:pPr>
            <a:r>
              <a:rPr lang="el-GR" dirty="0" smtClean="0">
                <a:solidFill>
                  <a:srgbClr val="7B9899"/>
                </a:solidFill>
              </a:rPr>
              <a:t>Παράγοντες αποτυχίας</a:t>
            </a:r>
            <a:endParaRPr lang="fr-CA" dirty="0" smtClean="0">
              <a:solidFill>
                <a:srgbClr val="7B9899"/>
              </a:solidFill>
            </a:endParaRPr>
          </a:p>
        </p:txBody>
      </p:sp>
      <p:sp>
        <p:nvSpPr>
          <p:cNvPr id="11" name="Rounded Rectangle 10"/>
          <p:cNvSpPr/>
          <p:nvPr/>
        </p:nvSpPr>
        <p:spPr>
          <a:xfrm>
            <a:off x="500063" y="2143125"/>
            <a:ext cx="3355975" cy="1855788"/>
          </a:xfrm>
          <a:prstGeom prst="roundRect">
            <a:avLst/>
          </a:prstGeom>
          <a:solidFill>
            <a:srgbClr val="6C1A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bg1"/>
                </a:solidFill>
              </a:rPr>
              <a:t>Δεν καλύπτονται οι απαιτήσεις</a:t>
            </a:r>
            <a:endParaRPr lang="en-US" b="1" dirty="0">
              <a:solidFill>
                <a:schemeClr val="bg1"/>
              </a:solidFill>
            </a:endParaRPr>
          </a:p>
        </p:txBody>
      </p:sp>
      <p:sp>
        <p:nvSpPr>
          <p:cNvPr id="12" name="Rounded Rectangle 11"/>
          <p:cNvSpPr/>
          <p:nvPr/>
        </p:nvSpPr>
        <p:spPr>
          <a:xfrm>
            <a:off x="5062538" y="2143125"/>
            <a:ext cx="3355975" cy="1855788"/>
          </a:xfrm>
          <a:prstGeom prst="roundRect">
            <a:avLst/>
          </a:prstGeom>
          <a:solidFill>
            <a:srgbClr val="6C1A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bg1"/>
                </a:solidFill>
              </a:rPr>
              <a:t>Λανθασμένη καταγραφή απαιτήσεων</a:t>
            </a:r>
            <a:endParaRPr lang="en-US" b="1" dirty="0">
              <a:solidFill>
                <a:schemeClr val="bg1"/>
              </a:solidFill>
            </a:endParaRPr>
          </a:p>
        </p:txBody>
      </p:sp>
      <p:sp>
        <p:nvSpPr>
          <p:cNvPr id="13" name="Rounded Rectangle 12"/>
          <p:cNvSpPr/>
          <p:nvPr/>
        </p:nvSpPr>
        <p:spPr>
          <a:xfrm>
            <a:off x="500063" y="4214813"/>
            <a:ext cx="3355975" cy="1855787"/>
          </a:xfrm>
          <a:prstGeom prst="roundRect">
            <a:avLst/>
          </a:prstGeom>
          <a:solidFill>
            <a:srgbClr val="6C1A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bg1"/>
                </a:solidFill>
              </a:rPr>
              <a:t>Μη ρεαλιστικός σχεδιασμός</a:t>
            </a:r>
            <a:endParaRPr lang="en-US" b="1" dirty="0">
              <a:solidFill>
                <a:schemeClr val="bg1"/>
              </a:solidFill>
            </a:endParaRPr>
          </a:p>
        </p:txBody>
      </p:sp>
      <p:sp>
        <p:nvSpPr>
          <p:cNvPr id="14" name="Rounded Rectangle 13"/>
          <p:cNvSpPr/>
          <p:nvPr/>
        </p:nvSpPr>
        <p:spPr>
          <a:xfrm>
            <a:off x="5072063" y="4143375"/>
            <a:ext cx="3357562" cy="1857375"/>
          </a:xfrm>
          <a:prstGeom prst="roundRect">
            <a:avLst/>
          </a:prstGeom>
          <a:solidFill>
            <a:srgbClr val="6C1A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bg1"/>
                </a:solidFill>
              </a:rPr>
              <a:t>Έλλειψη πόρων </a:t>
            </a:r>
            <a:endParaRPr lang="en-US" b="1" dirty="0">
              <a:solidFill>
                <a:schemeClr val="bg1"/>
              </a:solidFill>
            </a:endParaRPr>
          </a:p>
        </p:txBody>
      </p:sp>
      <p:sp>
        <p:nvSpPr>
          <p:cNvPr id="8"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9"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10</a:t>
            </a:fld>
            <a:endParaRPr lang="el-GR" sz="1400" dirty="0">
              <a:solidFill>
                <a:prstClr val="black"/>
              </a:solidFill>
            </a:endParaRPr>
          </a:p>
        </p:txBody>
      </p:sp>
    </p:spTree>
    <p:extLst>
      <p:ext uri="{BB962C8B-B14F-4D97-AF65-F5344CB8AC3E}">
        <p14:creationId xmlns:p14="http://schemas.microsoft.com/office/powerpoint/2010/main" val="27293220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rovocateur.gr/storage/photos/w_800px/201402/white5.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75656" y="1484784"/>
            <a:ext cx="6438900" cy="3743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yinterview.gr/wp-content/uploads/medialibrary/5-tips-to-deal-with-failure.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251818" y="1632420"/>
            <a:ext cx="6886575" cy="3448051"/>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11</a:t>
            </a:fld>
            <a:endParaRPr lang="el-GR" sz="1400" dirty="0">
              <a:solidFill>
                <a:prstClr val="black"/>
              </a:solidFill>
            </a:endParaRPr>
          </a:p>
        </p:txBody>
      </p:sp>
    </p:spTree>
    <p:extLst>
      <p:ext uri="{BB962C8B-B14F-4D97-AF65-F5344CB8AC3E}">
        <p14:creationId xmlns:p14="http://schemas.microsoft.com/office/powerpoint/2010/main" val="10104929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1028"/>
                                        </p:tgtEl>
                                      </p:cBhvr>
                                    </p:animEffect>
                                    <p:anim calcmode="lin" valueType="num">
                                      <p:cBhvr>
                                        <p:cTn id="7" dur="1000"/>
                                        <p:tgtEl>
                                          <p:spTgt spid="1028"/>
                                        </p:tgtEl>
                                        <p:attrNameLst>
                                          <p:attrName>ppt_x</p:attrName>
                                        </p:attrNameLst>
                                      </p:cBhvr>
                                      <p:tavLst>
                                        <p:tav tm="0">
                                          <p:val>
                                            <p:strVal val="ppt_x"/>
                                          </p:val>
                                        </p:tav>
                                        <p:tav tm="100000">
                                          <p:val>
                                            <p:strVal val="ppt_x"/>
                                          </p:val>
                                        </p:tav>
                                      </p:tavLst>
                                    </p:anim>
                                    <p:anim calcmode="lin" valueType="num">
                                      <p:cBhvr>
                                        <p:cTn id="8" dur="1000"/>
                                        <p:tgtEl>
                                          <p:spTgt spid="1028"/>
                                        </p:tgtEl>
                                        <p:attrNameLst>
                                          <p:attrName>ppt_y</p:attrName>
                                        </p:attrNameLst>
                                      </p:cBhvr>
                                      <p:tavLst>
                                        <p:tav tm="0">
                                          <p:val>
                                            <p:strVal val="ppt_y"/>
                                          </p:val>
                                        </p:tav>
                                        <p:tav tm="100000">
                                          <p:val>
                                            <p:strVal val="ppt_y+.1"/>
                                          </p:val>
                                        </p:tav>
                                      </p:tavLst>
                                    </p:anim>
                                    <p:set>
                                      <p:cBhvr>
                                        <p:cTn id="9" dur="1" fill="hold">
                                          <p:stCondLst>
                                            <p:cond delay="999"/>
                                          </p:stCondLst>
                                        </p:cTn>
                                        <p:tgtEl>
                                          <p:spTgt spid="10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pPr eaLnBrk="1" hangingPunct="1">
              <a:lnSpc>
                <a:spcPct val="90000"/>
              </a:lnSpc>
            </a:pPr>
            <a:r>
              <a:rPr lang="el-GR" altLang="el-GR" sz="2100" dirty="0" smtClean="0"/>
              <a:t>Είναι η διαδικασία κατά την οποία εφαρμόζουμε </a:t>
            </a:r>
            <a:r>
              <a:rPr lang="el-GR" altLang="el-GR" sz="2100" b="1" dirty="0" smtClean="0"/>
              <a:t>γνώσεις </a:t>
            </a:r>
            <a:r>
              <a:rPr lang="en-US" altLang="el-GR" sz="2100" dirty="0" smtClean="0"/>
              <a:t>(knowledge)</a:t>
            </a:r>
            <a:r>
              <a:rPr lang="el-GR" altLang="el-GR" sz="2100" dirty="0" smtClean="0"/>
              <a:t>, </a:t>
            </a:r>
            <a:r>
              <a:rPr lang="el-GR" altLang="el-GR" sz="2100" b="1" dirty="0" smtClean="0"/>
              <a:t>δεξιότητες</a:t>
            </a:r>
            <a:r>
              <a:rPr lang="en-US" altLang="el-GR" sz="2100" b="1" dirty="0" smtClean="0"/>
              <a:t> </a:t>
            </a:r>
            <a:r>
              <a:rPr lang="en-US" altLang="el-GR" sz="2100" dirty="0" smtClean="0"/>
              <a:t>(skills)</a:t>
            </a:r>
            <a:r>
              <a:rPr lang="el-GR" altLang="el-GR" sz="2100" dirty="0" smtClean="0"/>
              <a:t>, </a:t>
            </a:r>
            <a:r>
              <a:rPr lang="el-GR" altLang="el-GR" sz="2100" b="1" dirty="0" smtClean="0"/>
              <a:t>εργαλεία </a:t>
            </a:r>
            <a:r>
              <a:rPr lang="en-US" altLang="el-GR" sz="2100" dirty="0" smtClean="0"/>
              <a:t>(tools) </a:t>
            </a:r>
            <a:r>
              <a:rPr lang="el-GR" altLang="el-GR" sz="2100" dirty="0" smtClean="0"/>
              <a:t>και </a:t>
            </a:r>
            <a:r>
              <a:rPr lang="el-GR" altLang="el-GR" sz="2100" b="1" dirty="0" smtClean="0"/>
              <a:t>τεχνικές </a:t>
            </a:r>
            <a:r>
              <a:rPr lang="en-US" altLang="el-GR" sz="2100" dirty="0" smtClean="0"/>
              <a:t>(techniques) </a:t>
            </a:r>
            <a:r>
              <a:rPr lang="el-GR" altLang="el-GR" sz="2100" dirty="0" smtClean="0"/>
              <a:t>κατά την εκτέλεση των δραστηριοτήτων του έργου με στόχο να ικανοποιήσουμε τις απαιτήσεις και τις προσδοκίες των συμμετεχόντων</a:t>
            </a:r>
            <a:endParaRPr lang="en-US" altLang="el-GR" sz="2100" dirty="0" smtClean="0"/>
          </a:p>
          <a:p>
            <a:pPr lvl="1" eaLnBrk="1" hangingPunct="1">
              <a:lnSpc>
                <a:spcPct val="90000"/>
              </a:lnSpc>
            </a:pPr>
            <a:r>
              <a:rPr lang="el-GR" altLang="el-GR" sz="2000" dirty="0" smtClean="0"/>
              <a:t>Αντικείμενο εργασιών, χρόνος, κόστος και ποιότητα</a:t>
            </a:r>
          </a:p>
          <a:p>
            <a:pPr lvl="1" eaLnBrk="1" hangingPunct="1">
              <a:lnSpc>
                <a:spcPct val="90000"/>
              </a:lnSpc>
            </a:pPr>
            <a:r>
              <a:rPr lang="el-GR" altLang="el-GR" sz="2000" dirty="0" smtClean="0"/>
              <a:t>Συμμετέχοντες </a:t>
            </a:r>
            <a:r>
              <a:rPr lang="en-US" altLang="el-GR" sz="2000" dirty="0" smtClean="0"/>
              <a:t>(stakeholders) </a:t>
            </a:r>
            <a:r>
              <a:rPr lang="el-GR" altLang="el-GR" sz="2000" dirty="0" smtClean="0"/>
              <a:t>έχουν διαφορετικές ανάγκες και απαιτήσεις (</a:t>
            </a:r>
            <a:r>
              <a:rPr lang="en-US" altLang="el-GR" sz="2000" dirty="0" smtClean="0"/>
              <a:t>expectations)</a:t>
            </a:r>
            <a:endParaRPr lang="el-GR" altLang="el-GR" sz="2000" dirty="0" smtClean="0"/>
          </a:p>
          <a:p>
            <a:pPr eaLnBrk="1" hangingPunct="1">
              <a:lnSpc>
                <a:spcPct val="90000"/>
              </a:lnSpc>
            </a:pPr>
            <a:r>
              <a:rPr lang="el-GR" altLang="el-GR" sz="2100" dirty="0" smtClean="0"/>
              <a:t>Διαδικασία ενσωμάτωσης όλων όσων πρέπει να γίνουν καθώς το έργο διανεύει τον κύκλο ζωής ώστε να ικανοποιηθούν οι στόχοι του έργου.</a:t>
            </a:r>
            <a:endParaRPr lang="en-GB" altLang="el-GR" sz="2100" dirty="0" smtClean="0"/>
          </a:p>
        </p:txBody>
      </p:sp>
      <p:sp>
        <p:nvSpPr>
          <p:cNvPr id="168962" name="Rectangle 2"/>
          <p:cNvSpPr>
            <a:spLocks noGrp="1" noChangeArrowheads="1"/>
          </p:cNvSpPr>
          <p:nvPr>
            <p:ph type="title"/>
          </p:nvPr>
        </p:nvSpPr>
        <p:spPr/>
        <p:txBody>
          <a:bodyPr>
            <a:normAutofit fontScale="90000"/>
          </a:bodyPr>
          <a:lstStyle/>
          <a:p>
            <a:pPr eaLnBrk="1" fontAlgn="auto" hangingPunct="1">
              <a:spcAft>
                <a:spcPts val="0"/>
              </a:spcAft>
              <a:defRPr/>
            </a:pPr>
            <a:r>
              <a:rPr lang="el-GR" dirty="0"/>
              <a:t>Τι </a:t>
            </a:r>
            <a:r>
              <a:rPr lang="el-GR" dirty="0" smtClean="0"/>
              <a:t>είναι διαχείριση έργων (</a:t>
            </a:r>
            <a:r>
              <a:rPr lang="en-US" dirty="0" smtClean="0"/>
              <a:t>project management</a:t>
            </a:r>
            <a:r>
              <a:rPr lang="el-GR" dirty="0" smtClean="0"/>
              <a:t>)</a:t>
            </a:r>
            <a:endParaRPr lang="en-GB" dirty="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12</a:t>
            </a:fld>
            <a:endParaRPr lang="el-GR" sz="1400" dirty="0">
              <a:solidFill>
                <a:prstClr val="black"/>
              </a:solidFill>
            </a:endParaRPr>
          </a:p>
        </p:txBody>
      </p:sp>
    </p:spTree>
    <p:extLst>
      <p:ext uri="{BB962C8B-B14F-4D97-AF65-F5344CB8AC3E}">
        <p14:creationId xmlns:p14="http://schemas.microsoft.com/office/powerpoint/2010/main" val="22033926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Ερώτηση</a:t>
            </a:r>
            <a:endParaRPr lang="el-GR" dirty="0"/>
          </a:p>
        </p:txBody>
      </p:sp>
      <p:sp>
        <p:nvSpPr>
          <p:cNvPr id="21507" name="4 - Θέση περιεχομένου"/>
          <p:cNvSpPr>
            <a:spLocks noGrp="1"/>
          </p:cNvSpPr>
          <p:nvPr>
            <p:ph idx="1"/>
          </p:nvPr>
        </p:nvSpPr>
        <p:spPr/>
        <p:txBody>
          <a:bodyPr/>
          <a:lstStyle/>
          <a:p>
            <a:r>
              <a:rPr lang="el-GR" altLang="el-GR" dirty="0" smtClean="0"/>
              <a:t>Πως διαφέρει η διοίκηση/διαχείριση έργων από τη γενικότερη διοίκηση</a:t>
            </a:r>
            <a:r>
              <a:rPr lang="en-US" altLang="el-GR" dirty="0" smtClean="0"/>
              <a:t>;</a:t>
            </a:r>
            <a:endParaRPr lang="el-GR" altLang="el-GR" dirty="0" smtClean="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13</a:t>
            </a:fld>
            <a:endParaRPr lang="el-GR" sz="1400" dirty="0">
              <a:solidFill>
                <a:prstClr val="black"/>
              </a:solidFill>
            </a:endParaRPr>
          </a:p>
        </p:txBody>
      </p:sp>
    </p:spTree>
    <p:extLst>
      <p:ext uri="{BB962C8B-B14F-4D97-AF65-F5344CB8AC3E}">
        <p14:creationId xmlns:p14="http://schemas.microsoft.com/office/powerpoint/2010/main" val="1507052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smtClean="0"/>
              <a:t>Πως διαφέρουν τα έργα από την παραγωγή μια επιχείρησης </a:t>
            </a:r>
            <a:endParaRPr lang="en-US" altLang="el-GR" dirty="0" smtClean="0"/>
          </a:p>
        </p:txBody>
      </p:sp>
      <p:sp>
        <p:nvSpPr>
          <p:cNvPr id="9" name="Θέση περιεχομένου 8"/>
          <p:cNvSpPr>
            <a:spLocks noGrp="1"/>
          </p:cNvSpPr>
          <p:nvPr>
            <p:ph idx="1"/>
          </p:nvPr>
        </p:nvSpPr>
        <p:spPr/>
        <p:txBody>
          <a:bodyPr>
            <a:normAutofit fontScale="92500" lnSpcReduction="10000"/>
          </a:bodyPr>
          <a:lstStyle/>
          <a:p>
            <a:r>
              <a:rPr lang="el-GR" altLang="el-GR" dirty="0" smtClean="0"/>
              <a:t>Τα </a:t>
            </a:r>
            <a:r>
              <a:rPr lang="el-GR" altLang="el-GR" b="1" dirty="0" smtClean="0">
                <a:solidFill>
                  <a:srgbClr val="FF0000"/>
                </a:solidFill>
              </a:rPr>
              <a:t>Έργα</a:t>
            </a:r>
            <a:r>
              <a:rPr lang="el-GR" altLang="el-GR" dirty="0" smtClean="0">
                <a:solidFill>
                  <a:srgbClr val="FF0000"/>
                </a:solidFill>
              </a:rPr>
              <a:t> </a:t>
            </a:r>
            <a:r>
              <a:rPr lang="el-GR" altLang="el-GR" dirty="0" smtClean="0"/>
              <a:t>είναι </a:t>
            </a:r>
          </a:p>
          <a:p>
            <a:pPr lvl="1"/>
            <a:r>
              <a:rPr lang="el-GR" altLang="el-GR" dirty="0" smtClean="0"/>
              <a:t>Μοναδικά</a:t>
            </a:r>
          </a:p>
          <a:p>
            <a:pPr lvl="1"/>
            <a:r>
              <a:rPr lang="el-GR" altLang="el-GR" dirty="0" smtClean="0"/>
              <a:t>Προσωρινά</a:t>
            </a:r>
          </a:p>
          <a:p>
            <a:r>
              <a:rPr lang="el-GR" altLang="el-GR" dirty="0" smtClean="0"/>
              <a:t>Η </a:t>
            </a:r>
            <a:r>
              <a:rPr lang="el-GR" altLang="el-GR" b="1" dirty="0" smtClean="0">
                <a:solidFill>
                  <a:srgbClr val="FF0000"/>
                </a:solidFill>
              </a:rPr>
              <a:t>Λειτουργία </a:t>
            </a:r>
            <a:r>
              <a:rPr lang="el-GR" altLang="el-GR" dirty="0" smtClean="0"/>
              <a:t>της επιχείρησης </a:t>
            </a:r>
          </a:p>
          <a:p>
            <a:pPr lvl="1"/>
            <a:r>
              <a:rPr lang="el-GR" altLang="el-GR" dirty="0" smtClean="0"/>
              <a:t>Επαναλαμβανόμενα</a:t>
            </a:r>
          </a:p>
          <a:p>
            <a:pPr lvl="1"/>
            <a:r>
              <a:rPr lang="el-GR" altLang="el-GR" dirty="0" smtClean="0"/>
              <a:t>Συνεχιζόμενα</a:t>
            </a:r>
          </a:p>
          <a:p>
            <a:r>
              <a:rPr lang="el-GR" altLang="el-GR" b="1" dirty="0" smtClean="0">
                <a:solidFill>
                  <a:srgbClr val="00B050"/>
                </a:solidFill>
              </a:rPr>
              <a:t>Κοινά σημεία</a:t>
            </a:r>
          </a:p>
          <a:p>
            <a:pPr lvl="1"/>
            <a:r>
              <a:rPr lang="el-GR" altLang="el-GR" dirty="0" smtClean="0"/>
              <a:t>Καταναλώνουν πόρους</a:t>
            </a:r>
          </a:p>
          <a:p>
            <a:pPr lvl="1"/>
            <a:r>
              <a:rPr lang="el-GR" altLang="el-GR" dirty="0" smtClean="0"/>
              <a:t>Περιορίζονται από τον προϋπολογισμό, χρόνο και τους διαθέσιμους πόρους</a:t>
            </a:r>
          </a:p>
          <a:p>
            <a:pPr lvl="1"/>
            <a:endParaRPr lang="el-GR" altLang="el-GR" dirty="0" smtClean="0"/>
          </a:p>
          <a:p>
            <a:endParaRPr lang="el-GR" dirty="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14</a:t>
            </a:fld>
            <a:endParaRPr lang="el-GR" sz="1400" dirty="0">
              <a:solidFill>
                <a:prstClr val="black"/>
              </a:solidFill>
            </a:endParaRPr>
          </a:p>
        </p:txBody>
      </p:sp>
    </p:spTree>
    <p:extLst>
      <p:ext uri="{BB962C8B-B14F-4D97-AF65-F5344CB8AC3E}">
        <p14:creationId xmlns:p14="http://schemas.microsoft.com/office/powerpoint/2010/main" val="5175311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lstStyle/>
          <a:p>
            <a:pPr eaLnBrk="1" fontAlgn="auto" hangingPunct="1">
              <a:spcAft>
                <a:spcPts val="0"/>
              </a:spcAft>
              <a:defRPr/>
            </a:pPr>
            <a:r>
              <a:rPr lang="el-GR" dirty="0" smtClean="0"/>
              <a:t>Ποιοί είναι οι στόχοι του έργου</a:t>
            </a:r>
            <a:r>
              <a:rPr lang="en-GB" dirty="0" smtClean="0"/>
              <a:t/>
            </a:r>
            <a:br>
              <a:rPr lang="en-GB" dirty="0" smtClean="0"/>
            </a:br>
            <a:endParaRPr lang="el-GR" dirty="0"/>
          </a:p>
        </p:txBody>
      </p:sp>
      <p:sp>
        <p:nvSpPr>
          <p:cNvPr id="54275" name="Rectangle 7"/>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BF530E1-0DA3-4BA6-B6A5-0216D5C9E695}" type="slidenum">
              <a:rPr lang="el-GR" altLang="el-GR" smtClean="0">
                <a:solidFill>
                  <a:srgbClr val="FFFFFF"/>
                </a:solidFill>
              </a:rPr>
              <a:pPr eaLnBrk="1" hangingPunct="1"/>
              <a:t>15</a:t>
            </a:fld>
            <a:endParaRPr lang="el-GR" altLang="el-GR" dirty="0" smtClean="0">
              <a:solidFill>
                <a:srgbClr val="FFFFFF"/>
              </a:solidFill>
            </a:endParaRPr>
          </a:p>
        </p:txBody>
      </p:sp>
      <p:sp>
        <p:nvSpPr>
          <p:cNvPr id="134146" name="Text Box 2"/>
          <p:cNvSpPr txBox="1">
            <a:spLocks noChangeArrowheads="1"/>
          </p:cNvSpPr>
          <p:nvPr/>
        </p:nvSpPr>
        <p:spPr bwMode="auto">
          <a:xfrm>
            <a:off x="395288" y="1557338"/>
            <a:ext cx="8353425" cy="923925"/>
          </a:xfrm>
          <a:prstGeom prst="rect">
            <a:avLst/>
          </a:prstGeom>
          <a:noFill/>
          <a:ln w="9525">
            <a:noFill/>
            <a:miter lim="800000"/>
            <a:headEnd/>
            <a:tailEnd/>
          </a:ln>
          <a:effectLst/>
        </p:spPr>
        <p:txBody>
          <a:bodyPr>
            <a:spAutoFit/>
          </a:bodyPr>
          <a:lstStyle/>
          <a:p>
            <a:pPr algn="ctr">
              <a:defRPr/>
            </a:pPr>
            <a:r>
              <a:rPr lang="en-US" sz="5400" i="1" dirty="0">
                <a:solidFill>
                  <a:srgbClr val="003366"/>
                </a:solidFill>
                <a:effectLst>
                  <a:outerShdw blurRad="38100" dist="38100" dir="2700000" algn="tl">
                    <a:srgbClr val="C0C0C0"/>
                  </a:outerShdw>
                </a:effectLst>
                <a:latin typeface="Arial" charset="0"/>
              </a:rPr>
              <a:t> </a:t>
            </a:r>
            <a:endParaRPr lang="en-GB" sz="5400" i="1" dirty="0">
              <a:solidFill>
                <a:srgbClr val="003366"/>
              </a:solidFill>
              <a:effectLst>
                <a:outerShdw blurRad="38100" dist="38100" dir="2700000" algn="tl">
                  <a:srgbClr val="C0C0C0"/>
                </a:outerShdw>
              </a:effectLst>
              <a:latin typeface="Arial" charset="0"/>
            </a:endParaRPr>
          </a:p>
        </p:txBody>
      </p:sp>
      <p:sp>
        <p:nvSpPr>
          <p:cNvPr id="5" name="Θέση υποσέλιδου 1" descr="."/>
          <p:cNvSpPr>
            <a:spLocks noGrp="1"/>
          </p:cNvSpPr>
          <p:nvPr>
            <p:ph type="ftr" sz="quarter" idx="11"/>
          </p:nvPr>
        </p:nvSpPr>
        <p:spPr>
          <a:xfrm>
            <a:off x="3204592" y="65087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6" name="Θέση αριθμού διαφάνειας 1" descr="."/>
          <p:cNvSpPr txBox="1">
            <a:spLocks/>
          </p:cNvSpPr>
          <p:nvPr/>
        </p:nvSpPr>
        <p:spPr>
          <a:xfrm>
            <a:off x="6705600" y="65087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0AE728C-E611-4819-AE43-A6ECB79E445A}" type="slidenum">
              <a:rPr lang="el-GR" sz="1400" smtClean="0">
                <a:solidFill>
                  <a:prstClr val="black"/>
                </a:solidFill>
              </a:rPr>
              <a:pPr>
                <a:defRPr/>
              </a:pPr>
              <a:t>15</a:t>
            </a:fld>
            <a:endParaRPr lang="el-GR" sz="1400" dirty="0">
              <a:solidFill>
                <a:prstClr val="black"/>
              </a:solidFill>
            </a:endParaRPr>
          </a:p>
        </p:txBody>
      </p:sp>
    </p:spTree>
    <p:extLst>
      <p:ext uri="{BB962C8B-B14F-4D97-AF65-F5344CB8AC3E}">
        <p14:creationId xmlns:p14="http://schemas.microsoft.com/office/powerpoint/2010/main" val="250127359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46F8583-5FFD-446B-8998-948254879A57}" type="slidenum">
              <a:rPr lang="el-GR" altLang="el-GR" smtClean="0">
                <a:solidFill>
                  <a:srgbClr val="FFFFFF"/>
                </a:solidFill>
              </a:rPr>
              <a:pPr eaLnBrk="1" hangingPunct="1"/>
              <a:t>16</a:t>
            </a:fld>
            <a:endParaRPr lang="el-GR" altLang="el-GR" dirty="0" smtClean="0">
              <a:solidFill>
                <a:srgbClr val="FFFFFF"/>
              </a:solidFill>
            </a:endParaRPr>
          </a:p>
        </p:txBody>
      </p:sp>
      <p:sp>
        <p:nvSpPr>
          <p:cNvPr id="138242" name="Rectangle 2"/>
          <p:cNvSpPr>
            <a:spLocks noGrp="1" noChangeArrowheads="1"/>
          </p:cNvSpPr>
          <p:nvPr>
            <p:ph type="title"/>
          </p:nvPr>
        </p:nvSpPr>
        <p:spPr/>
        <p:txBody>
          <a:bodyPr/>
          <a:lstStyle/>
          <a:p>
            <a:pPr eaLnBrk="1" fontAlgn="auto" hangingPunct="1">
              <a:spcAft>
                <a:spcPts val="0"/>
              </a:spcAft>
              <a:defRPr/>
            </a:pPr>
            <a:r>
              <a:rPr lang="el-GR" dirty="0" smtClean="0"/>
              <a:t>Το τρίγωνο των στόχων</a:t>
            </a:r>
            <a:endParaRPr lang="en-GB" dirty="0"/>
          </a:p>
        </p:txBody>
      </p:sp>
      <p:grpSp>
        <p:nvGrpSpPr>
          <p:cNvPr id="55300" name="Group 3"/>
          <p:cNvGrpSpPr>
            <a:grpSpLocks/>
          </p:cNvGrpSpPr>
          <p:nvPr/>
        </p:nvGrpSpPr>
        <p:grpSpPr bwMode="auto">
          <a:xfrm>
            <a:off x="395665" y="1916113"/>
            <a:ext cx="8495923" cy="4560358"/>
            <a:chOff x="-748" y="890"/>
            <a:chExt cx="6349" cy="3217"/>
          </a:xfrm>
        </p:grpSpPr>
        <p:sp>
          <p:nvSpPr>
            <p:cNvPr id="55301" name="AutoShape 4"/>
            <p:cNvSpPr>
              <a:spLocks noChangeArrowheads="1"/>
            </p:cNvSpPr>
            <p:nvPr/>
          </p:nvSpPr>
          <p:spPr bwMode="auto">
            <a:xfrm>
              <a:off x="1111" y="1344"/>
              <a:ext cx="3402" cy="2404"/>
            </a:xfrm>
            <a:prstGeom prst="triangle">
              <a:avLst>
                <a:gd name="adj" fmla="val 50000"/>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l-GR" altLang="el-GR" dirty="0"/>
            </a:p>
          </p:txBody>
        </p:sp>
        <p:sp>
          <p:nvSpPr>
            <p:cNvPr id="55302" name="Text Box 5"/>
            <p:cNvSpPr txBox="1">
              <a:spLocks noChangeArrowheads="1"/>
            </p:cNvSpPr>
            <p:nvPr/>
          </p:nvSpPr>
          <p:spPr bwMode="auto">
            <a:xfrm>
              <a:off x="1837" y="890"/>
              <a:ext cx="3388" cy="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sz="2400" b="1" dirty="0" smtClean="0">
                  <a:solidFill>
                    <a:schemeClr val="accent2"/>
                  </a:solidFill>
                </a:rPr>
                <a:t>Απόδοση (</a:t>
              </a:r>
              <a:r>
                <a:rPr lang="en-GB" altLang="el-GR" sz="2400" b="1" dirty="0" smtClean="0">
                  <a:solidFill>
                    <a:schemeClr val="accent2"/>
                  </a:solidFill>
                </a:rPr>
                <a:t>Performance </a:t>
              </a:r>
              <a:r>
                <a:rPr lang="el-GR" altLang="el-GR" sz="2400" b="1" dirty="0" smtClean="0">
                  <a:solidFill>
                    <a:schemeClr val="accent2"/>
                  </a:solidFill>
                </a:rPr>
                <a:t>)</a:t>
              </a:r>
              <a:r>
                <a:rPr lang="en-GB" altLang="el-GR" sz="2400" b="1" dirty="0" smtClean="0">
                  <a:solidFill>
                    <a:schemeClr val="accent2"/>
                  </a:solidFill>
                </a:rPr>
                <a:t>/ </a:t>
              </a:r>
              <a:r>
                <a:rPr lang="el-GR" altLang="el-GR" sz="2400" b="1" dirty="0" smtClean="0">
                  <a:solidFill>
                    <a:schemeClr val="accent2"/>
                  </a:solidFill>
                </a:rPr>
                <a:t>Ποιότητα (</a:t>
              </a:r>
              <a:r>
                <a:rPr lang="en-GB" altLang="el-GR" sz="2400" b="1" dirty="0" smtClean="0">
                  <a:solidFill>
                    <a:schemeClr val="accent2"/>
                  </a:solidFill>
                </a:rPr>
                <a:t>Quality</a:t>
              </a:r>
              <a:r>
                <a:rPr lang="el-GR" altLang="el-GR" sz="2400" b="1" dirty="0" smtClean="0">
                  <a:solidFill>
                    <a:schemeClr val="accent2"/>
                  </a:solidFill>
                </a:rPr>
                <a:t>)</a:t>
              </a:r>
              <a:endParaRPr lang="en-GB" altLang="el-GR" sz="2400" b="1" dirty="0">
                <a:solidFill>
                  <a:schemeClr val="accent2"/>
                </a:solidFill>
              </a:endParaRPr>
            </a:p>
          </p:txBody>
        </p:sp>
        <p:sp>
          <p:nvSpPr>
            <p:cNvPr id="55303" name="Text Box 6"/>
            <p:cNvSpPr txBox="1">
              <a:spLocks noChangeArrowheads="1"/>
            </p:cNvSpPr>
            <p:nvPr/>
          </p:nvSpPr>
          <p:spPr bwMode="auto">
            <a:xfrm>
              <a:off x="-748" y="3566"/>
              <a:ext cx="176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sz="2400" b="1" dirty="0" smtClean="0">
                  <a:solidFill>
                    <a:schemeClr val="accent2"/>
                  </a:solidFill>
                </a:rPr>
                <a:t>Κόστος (</a:t>
              </a:r>
              <a:r>
                <a:rPr lang="en-GB" altLang="el-GR" sz="2400" b="1" dirty="0" smtClean="0">
                  <a:solidFill>
                    <a:schemeClr val="accent2"/>
                  </a:solidFill>
                </a:rPr>
                <a:t>Cost</a:t>
              </a:r>
              <a:r>
                <a:rPr lang="el-GR" altLang="el-GR" sz="2400" b="1" dirty="0" smtClean="0">
                  <a:solidFill>
                    <a:schemeClr val="accent2"/>
                  </a:solidFill>
                </a:rPr>
                <a:t>)</a:t>
              </a:r>
              <a:endParaRPr lang="en-GB" altLang="el-GR" sz="2400" b="1" dirty="0">
                <a:solidFill>
                  <a:schemeClr val="accent2"/>
                </a:solidFill>
              </a:endParaRPr>
            </a:p>
          </p:txBody>
        </p:sp>
        <p:sp>
          <p:nvSpPr>
            <p:cNvPr id="55304" name="Text Box 7"/>
            <p:cNvSpPr txBox="1">
              <a:spLocks noChangeArrowheads="1"/>
            </p:cNvSpPr>
            <p:nvPr/>
          </p:nvSpPr>
          <p:spPr bwMode="auto">
            <a:xfrm>
              <a:off x="4558" y="3521"/>
              <a:ext cx="1043" cy="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sz="2400" b="1" dirty="0" smtClean="0">
                  <a:solidFill>
                    <a:schemeClr val="accent2"/>
                  </a:solidFill>
                </a:rPr>
                <a:t>Χρόνος (</a:t>
              </a:r>
              <a:r>
                <a:rPr lang="en-GB" altLang="el-GR" sz="2400" b="1" dirty="0" smtClean="0">
                  <a:solidFill>
                    <a:schemeClr val="accent2"/>
                  </a:solidFill>
                </a:rPr>
                <a:t>Time</a:t>
              </a:r>
              <a:r>
                <a:rPr lang="el-GR" altLang="el-GR" sz="2400" b="1" dirty="0" smtClean="0">
                  <a:solidFill>
                    <a:schemeClr val="accent2"/>
                  </a:solidFill>
                </a:rPr>
                <a:t>)</a:t>
              </a:r>
              <a:endParaRPr lang="en-GB" altLang="el-GR" sz="2400" b="1" dirty="0">
                <a:solidFill>
                  <a:schemeClr val="accent2"/>
                </a:solidFill>
              </a:endParaRPr>
            </a:p>
          </p:txBody>
        </p:sp>
        <p:sp>
          <p:nvSpPr>
            <p:cNvPr id="55305" name="Oval 8"/>
            <p:cNvSpPr>
              <a:spLocks noChangeArrowheads="1"/>
            </p:cNvSpPr>
            <p:nvPr/>
          </p:nvSpPr>
          <p:spPr bwMode="auto">
            <a:xfrm>
              <a:off x="4377" y="3612"/>
              <a:ext cx="226" cy="226"/>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l-GR" altLang="el-GR" dirty="0"/>
            </a:p>
          </p:txBody>
        </p:sp>
        <p:sp>
          <p:nvSpPr>
            <p:cNvPr id="55306" name="Oval 9"/>
            <p:cNvSpPr>
              <a:spLocks noChangeArrowheads="1"/>
            </p:cNvSpPr>
            <p:nvPr/>
          </p:nvSpPr>
          <p:spPr bwMode="auto">
            <a:xfrm>
              <a:off x="1020" y="3612"/>
              <a:ext cx="226" cy="226"/>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l-GR" altLang="el-GR" dirty="0"/>
            </a:p>
          </p:txBody>
        </p:sp>
        <p:sp>
          <p:nvSpPr>
            <p:cNvPr id="55307" name="Oval 10"/>
            <p:cNvSpPr>
              <a:spLocks noChangeArrowheads="1"/>
            </p:cNvSpPr>
            <p:nvPr/>
          </p:nvSpPr>
          <p:spPr bwMode="auto">
            <a:xfrm>
              <a:off x="2699" y="1253"/>
              <a:ext cx="226" cy="226"/>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l-GR" altLang="el-GR" dirty="0"/>
            </a:p>
          </p:txBody>
        </p:sp>
        <p:sp>
          <p:nvSpPr>
            <p:cNvPr id="55308" name="Text Box 11"/>
            <p:cNvSpPr txBox="1">
              <a:spLocks noChangeArrowheads="1"/>
            </p:cNvSpPr>
            <p:nvPr/>
          </p:nvSpPr>
          <p:spPr bwMode="auto">
            <a:xfrm>
              <a:off x="2562" y="2478"/>
              <a:ext cx="409" cy="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ltLang="el-GR" sz="7200" b="1" dirty="0">
                  <a:solidFill>
                    <a:srgbClr val="CC0000"/>
                  </a:solidFill>
                </a:rPr>
                <a:t>?</a:t>
              </a:r>
            </a:p>
          </p:txBody>
        </p:sp>
        <p:sp>
          <p:nvSpPr>
            <p:cNvPr id="55309" name="Line 12"/>
            <p:cNvSpPr>
              <a:spLocks noChangeShapeType="1"/>
            </p:cNvSpPr>
            <p:nvPr/>
          </p:nvSpPr>
          <p:spPr bwMode="auto">
            <a:xfrm flipH="1">
              <a:off x="1383" y="2931"/>
              <a:ext cx="1134" cy="681"/>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55310" name="Line 13"/>
            <p:cNvSpPr>
              <a:spLocks noChangeShapeType="1"/>
            </p:cNvSpPr>
            <p:nvPr/>
          </p:nvSpPr>
          <p:spPr bwMode="auto">
            <a:xfrm>
              <a:off x="2971" y="2931"/>
              <a:ext cx="1270" cy="681"/>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55311" name="Line 14"/>
            <p:cNvSpPr>
              <a:spLocks noChangeShapeType="1"/>
            </p:cNvSpPr>
            <p:nvPr/>
          </p:nvSpPr>
          <p:spPr bwMode="auto">
            <a:xfrm flipV="1">
              <a:off x="2789" y="1570"/>
              <a:ext cx="0" cy="908"/>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grpSp>
      <p:sp>
        <p:nvSpPr>
          <p:cNvPr id="16" name="Θέση υποσέλιδου 1" descr="."/>
          <p:cNvSpPr>
            <a:spLocks noGrp="1"/>
          </p:cNvSpPr>
          <p:nvPr>
            <p:ph type="ftr" sz="quarter" idx="11"/>
          </p:nvPr>
        </p:nvSpPr>
        <p:spPr>
          <a:xfrm>
            <a:off x="3204592" y="65087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17" name="Θέση αριθμού διαφάνειας 1" descr="."/>
          <p:cNvSpPr txBox="1">
            <a:spLocks/>
          </p:cNvSpPr>
          <p:nvPr/>
        </p:nvSpPr>
        <p:spPr>
          <a:xfrm>
            <a:off x="6705600" y="65087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0AE728C-E611-4819-AE43-A6ECB79E445A}" type="slidenum">
              <a:rPr lang="el-GR" sz="1400" smtClean="0">
                <a:solidFill>
                  <a:prstClr val="black"/>
                </a:solidFill>
              </a:rPr>
              <a:pPr>
                <a:defRPr/>
              </a:pPr>
              <a:t>16</a:t>
            </a:fld>
            <a:endParaRPr lang="el-GR" sz="1400" dirty="0">
              <a:solidFill>
                <a:prstClr val="black"/>
              </a:solidFill>
            </a:endParaRPr>
          </a:p>
        </p:txBody>
      </p:sp>
    </p:spTree>
    <p:extLst>
      <p:ext uri="{BB962C8B-B14F-4D97-AF65-F5344CB8AC3E}">
        <p14:creationId xmlns:p14="http://schemas.microsoft.com/office/powerpoint/2010/main" val="270337991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3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226DC83-40F8-4020-A864-A7B96BEF7CB3}" type="slidenum">
              <a:rPr lang="el-GR" altLang="el-GR" smtClean="0">
                <a:solidFill>
                  <a:srgbClr val="FFFFFF"/>
                </a:solidFill>
              </a:rPr>
              <a:pPr eaLnBrk="1" hangingPunct="1"/>
              <a:t>17</a:t>
            </a:fld>
            <a:endParaRPr lang="el-GR" altLang="el-GR" dirty="0" smtClean="0">
              <a:solidFill>
                <a:srgbClr val="FFFFFF"/>
              </a:solidFill>
            </a:endParaRPr>
          </a:p>
        </p:txBody>
      </p:sp>
      <p:sp>
        <p:nvSpPr>
          <p:cNvPr id="56325" name="Line 12"/>
          <p:cNvSpPr>
            <a:spLocks noChangeShapeType="1"/>
          </p:cNvSpPr>
          <p:nvPr/>
        </p:nvSpPr>
        <p:spPr bwMode="auto">
          <a:xfrm flipV="1">
            <a:off x="3276600" y="4437063"/>
            <a:ext cx="1588" cy="941387"/>
          </a:xfrm>
          <a:prstGeom prst="line">
            <a:avLst/>
          </a:prstGeom>
          <a:noFill/>
          <a:ln w="19050">
            <a:solidFill>
              <a:schemeClr val="accent2"/>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26" name="Line 13"/>
          <p:cNvSpPr>
            <a:spLocks noChangeShapeType="1"/>
          </p:cNvSpPr>
          <p:nvPr/>
        </p:nvSpPr>
        <p:spPr bwMode="auto">
          <a:xfrm flipV="1">
            <a:off x="4500563" y="4437063"/>
            <a:ext cx="1587" cy="941387"/>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28" name="Line 15"/>
          <p:cNvSpPr>
            <a:spLocks noChangeShapeType="1"/>
          </p:cNvSpPr>
          <p:nvPr/>
        </p:nvSpPr>
        <p:spPr bwMode="auto">
          <a:xfrm flipH="1">
            <a:off x="3924300" y="4292600"/>
            <a:ext cx="2881313" cy="0"/>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l-GR" dirty="0"/>
          </a:p>
        </p:txBody>
      </p:sp>
      <p:sp>
        <p:nvSpPr>
          <p:cNvPr id="56339" name="Line 26"/>
          <p:cNvSpPr>
            <a:spLocks noChangeShapeType="1"/>
          </p:cNvSpPr>
          <p:nvPr/>
        </p:nvSpPr>
        <p:spPr bwMode="auto">
          <a:xfrm>
            <a:off x="3563938" y="3284538"/>
            <a:ext cx="287337"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dirty="0"/>
          </a:p>
        </p:txBody>
      </p:sp>
      <p:sp>
        <p:nvSpPr>
          <p:cNvPr id="56341" name="Line 28"/>
          <p:cNvSpPr>
            <a:spLocks noChangeShapeType="1"/>
          </p:cNvSpPr>
          <p:nvPr/>
        </p:nvSpPr>
        <p:spPr bwMode="auto">
          <a:xfrm flipV="1">
            <a:off x="3276600" y="4437063"/>
            <a:ext cx="1223963" cy="936625"/>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l-GR" dirty="0"/>
          </a:p>
        </p:txBody>
      </p:sp>
      <p:sp>
        <p:nvSpPr>
          <p:cNvPr id="56342" name="Line 29"/>
          <p:cNvSpPr>
            <a:spLocks noChangeShapeType="1"/>
          </p:cNvSpPr>
          <p:nvPr/>
        </p:nvSpPr>
        <p:spPr bwMode="auto">
          <a:xfrm flipH="1">
            <a:off x="4500563" y="4292600"/>
            <a:ext cx="647700" cy="144463"/>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l-GR" dirty="0"/>
          </a:p>
        </p:txBody>
      </p:sp>
      <p:grpSp>
        <p:nvGrpSpPr>
          <p:cNvPr id="3" name="Group 2"/>
          <p:cNvGrpSpPr/>
          <p:nvPr/>
        </p:nvGrpSpPr>
        <p:grpSpPr>
          <a:xfrm>
            <a:off x="251521" y="1844675"/>
            <a:ext cx="8352729" cy="4426776"/>
            <a:chOff x="251521" y="1844675"/>
            <a:chExt cx="8352729" cy="4426776"/>
          </a:xfrm>
        </p:grpSpPr>
        <p:sp>
          <p:nvSpPr>
            <p:cNvPr id="56327" name="Line 14"/>
            <p:cNvSpPr>
              <a:spLocks noChangeShapeType="1"/>
            </p:cNvSpPr>
            <p:nvPr/>
          </p:nvSpPr>
          <p:spPr bwMode="auto">
            <a:xfrm flipV="1">
              <a:off x="5146675" y="3355975"/>
              <a:ext cx="1588" cy="941388"/>
            </a:xfrm>
            <a:prstGeom prst="line">
              <a:avLst/>
            </a:prstGeom>
            <a:noFill/>
            <a:ln w="1270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grpSp>
          <p:nvGrpSpPr>
            <p:cNvPr id="2" name="Group 1"/>
            <p:cNvGrpSpPr/>
            <p:nvPr/>
          </p:nvGrpSpPr>
          <p:grpSpPr>
            <a:xfrm>
              <a:off x="251521" y="1844675"/>
              <a:ext cx="8352729" cy="4426776"/>
              <a:chOff x="251521" y="1844675"/>
              <a:chExt cx="8352729" cy="4426776"/>
            </a:xfrm>
          </p:grpSpPr>
          <p:grpSp>
            <p:nvGrpSpPr>
              <p:cNvPr id="56323" name="Group 2"/>
              <p:cNvGrpSpPr>
                <a:grpSpLocks/>
              </p:cNvGrpSpPr>
              <p:nvPr/>
            </p:nvGrpSpPr>
            <p:grpSpPr bwMode="auto">
              <a:xfrm>
                <a:off x="3276600" y="3357563"/>
                <a:ext cx="1873250" cy="1076325"/>
                <a:chOff x="3061" y="663"/>
                <a:chExt cx="1226" cy="726"/>
              </a:xfrm>
            </p:grpSpPr>
            <p:sp>
              <p:nvSpPr>
                <p:cNvPr id="56349" name="Line 3"/>
                <p:cNvSpPr>
                  <a:spLocks noChangeShapeType="1"/>
                </p:cNvSpPr>
                <p:nvPr/>
              </p:nvSpPr>
              <p:spPr bwMode="auto">
                <a:xfrm flipH="1">
                  <a:off x="3061" y="663"/>
                  <a:ext cx="409" cy="726"/>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50" name="Line 4"/>
                <p:cNvSpPr>
                  <a:spLocks noChangeShapeType="1"/>
                </p:cNvSpPr>
                <p:nvPr/>
              </p:nvSpPr>
              <p:spPr bwMode="auto">
                <a:xfrm flipH="1">
                  <a:off x="3878" y="663"/>
                  <a:ext cx="409" cy="726"/>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51" name="Line 5"/>
                <p:cNvSpPr>
                  <a:spLocks noChangeShapeType="1"/>
                </p:cNvSpPr>
                <p:nvPr/>
              </p:nvSpPr>
              <p:spPr bwMode="auto">
                <a:xfrm flipH="1">
                  <a:off x="3061" y="1389"/>
                  <a:ext cx="816" cy="0"/>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52" name="Line 6"/>
                <p:cNvSpPr>
                  <a:spLocks noChangeShapeType="1"/>
                </p:cNvSpPr>
                <p:nvPr/>
              </p:nvSpPr>
              <p:spPr bwMode="auto">
                <a:xfrm flipH="1">
                  <a:off x="3470" y="663"/>
                  <a:ext cx="816" cy="0"/>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grpSp>
          <p:grpSp>
            <p:nvGrpSpPr>
              <p:cNvPr id="56324" name="Group 7"/>
              <p:cNvGrpSpPr>
                <a:grpSpLocks/>
              </p:cNvGrpSpPr>
              <p:nvPr/>
            </p:nvGrpSpPr>
            <p:grpSpPr bwMode="auto">
              <a:xfrm>
                <a:off x="3275013" y="4297363"/>
                <a:ext cx="1873250" cy="1076325"/>
                <a:chOff x="3198" y="1298"/>
                <a:chExt cx="1226" cy="726"/>
              </a:xfrm>
            </p:grpSpPr>
            <p:sp>
              <p:nvSpPr>
                <p:cNvPr id="56345" name="Line 8"/>
                <p:cNvSpPr>
                  <a:spLocks noChangeShapeType="1"/>
                </p:cNvSpPr>
                <p:nvPr/>
              </p:nvSpPr>
              <p:spPr bwMode="auto">
                <a:xfrm flipH="1">
                  <a:off x="3198" y="1298"/>
                  <a:ext cx="409" cy="726"/>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46" name="Line 9"/>
                <p:cNvSpPr>
                  <a:spLocks noChangeShapeType="1"/>
                </p:cNvSpPr>
                <p:nvPr/>
              </p:nvSpPr>
              <p:spPr bwMode="auto">
                <a:xfrm flipH="1">
                  <a:off x="4015" y="1298"/>
                  <a:ext cx="409" cy="726"/>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47" name="Line 10"/>
                <p:cNvSpPr>
                  <a:spLocks noChangeShapeType="1"/>
                </p:cNvSpPr>
                <p:nvPr/>
              </p:nvSpPr>
              <p:spPr bwMode="auto">
                <a:xfrm flipH="1">
                  <a:off x="3198" y="2024"/>
                  <a:ext cx="816" cy="0"/>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56348" name="Line 11"/>
                <p:cNvSpPr>
                  <a:spLocks noChangeShapeType="1"/>
                </p:cNvSpPr>
                <p:nvPr/>
              </p:nvSpPr>
              <p:spPr bwMode="auto">
                <a:xfrm flipH="1">
                  <a:off x="3607" y="1298"/>
                  <a:ext cx="816" cy="0"/>
                </a:xfrm>
                <a:prstGeom prst="line">
                  <a:avLst/>
                </a:prstGeom>
                <a:noFill/>
                <a:ln w="19050">
                  <a:solidFill>
                    <a:srgbClr val="006600"/>
                  </a:solidFill>
                  <a:prstDash val="sysDot"/>
                  <a:round/>
                  <a:headEnd/>
                  <a:tailEnd/>
                </a:ln>
                <a:extLst>
                  <a:ext uri="{909E8E84-426E-40DD-AFC4-6F175D3DCCD1}">
                    <a14:hiddenFill xmlns:a14="http://schemas.microsoft.com/office/drawing/2010/main">
                      <a:noFill/>
                    </a14:hiddenFill>
                  </a:ext>
                </a:extLst>
              </p:spPr>
              <p:txBody>
                <a:bodyPr/>
                <a:lstStyle/>
                <a:p>
                  <a:endParaRPr lang="el-GR" dirty="0"/>
                </a:p>
              </p:txBody>
            </p:sp>
          </p:grpSp>
          <p:sp>
            <p:nvSpPr>
              <p:cNvPr id="56329" name="Line 16"/>
              <p:cNvSpPr>
                <a:spLocks noChangeShapeType="1"/>
              </p:cNvSpPr>
              <p:nvPr/>
            </p:nvSpPr>
            <p:spPr bwMode="auto">
              <a:xfrm flipV="1">
                <a:off x="3059113" y="4292600"/>
                <a:ext cx="863600" cy="1584672"/>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l-GR" dirty="0"/>
              </a:p>
            </p:txBody>
          </p:sp>
          <p:sp>
            <p:nvSpPr>
              <p:cNvPr id="56330" name="Line 17"/>
              <p:cNvSpPr>
                <a:spLocks noChangeShapeType="1"/>
              </p:cNvSpPr>
              <p:nvPr/>
            </p:nvSpPr>
            <p:spPr bwMode="auto">
              <a:xfrm flipH="1">
                <a:off x="3924300" y="2276475"/>
                <a:ext cx="0" cy="201612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l-GR" dirty="0"/>
              </a:p>
            </p:txBody>
          </p:sp>
          <p:sp>
            <p:nvSpPr>
              <p:cNvPr id="56331" name="Text Box 18"/>
              <p:cNvSpPr txBox="1">
                <a:spLocks noChangeArrowheads="1"/>
              </p:cNvSpPr>
              <p:nvPr/>
            </p:nvSpPr>
            <p:spPr bwMode="auto">
              <a:xfrm>
                <a:off x="3059113" y="1844675"/>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ltLang="el-GR" sz="2000" b="1" dirty="0">
                    <a:solidFill>
                      <a:schemeClr val="accent2"/>
                    </a:solidFill>
                  </a:rPr>
                  <a:t>Performance</a:t>
                </a:r>
              </a:p>
            </p:txBody>
          </p:sp>
          <p:sp>
            <p:nvSpPr>
              <p:cNvPr id="56332" name="Text Box 19"/>
              <p:cNvSpPr txBox="1">
                <a:spLocks noChangeArrowheads="1"/>
              </p:cNvSpPr>
              <p:nvPr/>
            </p:nvSpPr>
            <p:spPr bwMode="auto">
              <a:xfrm>
                <a:off x="6875463" y="4076700"/>
                <a:ext cx="1728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ltLang="el-GR" sz="2000" b="1" dirty="0">
                    <a:solidFill>
                      <a:schemeClr val="accent2"/>
                    </a:solidFill>
                  </a:rPr>
                  <a:t>Costs</a:t>
                </a:r>
              </a:p>
            </p:txBody>
          </p:sp>
          <p:sp>
            <p:nvSpPr>
              <p:cNvPr id="56333" name="Text Box 20"/>
              <p:cNvSpPr txBox="1">
                <a:spLocks noChangeArrowheads="1"/>
              </p:cNvSpPr>
              <p:nvPr/>
            </p:nvSpPr>
            <p:spPr bwMode="auto">
              <a:xfrm>
                <a:off x="1296194" y="5874576"/>
                <a:ext cx="23034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ltLang="el-GR" sz="2000" b="1" dirty="0">
                    <a:solidFill>
                      <a:schemeClr val="accent2"/>
                    </a:solidFill>
                  </a:rPr>
                  <a:t>Time (scheduled)</a:t>
                </a:r>
              </a:p>
            </p:txBody>
          </p:sp>
          <p:sp>
            <p:nvSpPr>
              <p:cNvPr id="56334" name="Text Box 21"/>
              <p:cNvSpPr txBox="1">
                <a:spLocks noChangeArrowheads="1"/>
              </p:cNvSpPr>
              <p:nvPr/>
            </p:nvSpPr>
            <p:spPr bwMode="auto">
              <a:xfrm>
                <a:off x="5651500" y="3716338"/>
                <a:ext cx="15128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sz="1600" smtClean="0"/>
                  <a:t>Περιορισμοί κόστους</a:t>
                </a:r>
                <a:endParaRPr lang="en-GB" altLang="el-GR" sz="1600" dirty="0"/>
              </a:p>
            </p:txBody>
          </p:sp>
          <p:sp>
            <p:nvSpPr>
              <p:cNvPr id="56335" name="Line 22"/>
              <p:cNvSpPr>
                <a:spLocks noChangeShapeType="1"/>
              </p:cNvSpPr>
              <p:nvPr/>
            </p:nvSpPr>
            <p:spPr bwMode="auto">
              <a:xfrm flipH="1">
                <a:off x="5219700" y="3932238"/>
                <a:ext cx="43180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dirty="0"/>
              </a:p>
            </p:txBody>
          </p:sp>
          <p:sp>
            <p:nvSpPr>
              <p:cNvPr id="56336" name="Text Box 23"/>
              <p:cNvSpPr txBox="1">
                <a:spLocks noChangeArrowheads="1"/>
              </p:cNvSpPr>
              <p:nvPr/>
            </p:nvSpPr>
            <p:spPr bwMode="auto">
              <a:xfrm>
                <a:off x="251521" y="5084763"/>
                <a:ext cx="266471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sz="1600" dirty="0" smtClean="0"/>
                  <a:t>Απαιτούμενη ημερομηνία παράδοσης </a:t>
                </a:r>
                <a:endParaRPr lang="en-GB" altLang="el-GR" sz="1600" dirty="0"/>
              </a:p>
            </p:txBody>
          </p:sp>
          <p:sp>
            <p:nvSpPr>
              <p:cNvPr id="56337" name="Line 24"/>
              <p:cNvSpPr>
                <a:spLocks noChangeShapeType="1"/>
              </p:cNvSpPr>
              <p:nvPr/>
            </p:nvSpPr>
            <p:spPr bwMode="auto">
              <a:xfrm>
                <a:off x="2700338" y="5300663"/>
                <a:ext cx="503237"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dirty="0"/>
              </a:p>
            </p:txBody>
          </p:sp>
          <p:sp>
            <p:nvSpPr>
              <p:cNvPr id="56338" name="Text Box 25"/>
              <p:cNvSpPr txBox="1">
                <a:spLocks noChangeArrowheads="1"/>
              </p:cNvSpPr>
              <p:nvPr/>
            </p:nvSpPr>
            <p:spPr bwMode="auto">
              <a:xfrm>
                <a:off x="1187450" y="3068638"/>
                <a:ext cx="2520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sz="1600" dirty="0" smtClean="0"/>
                  <a:t>Απαιτούμενη απόδοση</a:t>
                </a:r>
                <a:endParaRPr lang="en-GB" altLang="el-GR" sz="1600" dirty="0"/>
              </a:p>
            </p:txBody>
          </p:sp>
          <p:sp>
            <p:nvSpPr>
              <p:cNvPr id="56340" name="Line 27"/>
              <p:cNvSpPr>
                <a:spLocks noChangeShapeType="1"/>
              </p:cNvSpPr>
              <p:nvPr/>
            </p:nvSpPr>
            <p:spPr bwMode="auto">
              <a:xfrm>
                <a:off x="3924300" y="3357563"/>
                <a:ext cx="576263" cy="1079500"/>
              </a:xfrm>
              <a:prstGeom prst="line">
                <a:avLst/>
              </a:prstGeom>
              <a:noFill/>
              <a:ln w="19050">
                <a:solidFill>
                  <a:srgbClr val="CC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56343" name="Text Box 30"/>
              <p:cNvSpPr txBox="1">
                <a:spLocks noChangeArrowheads="1"/>
              </p:cNvSpPr>
              <p:nvPr/>
            </p:nvSpPr>
            <p:spPr bwMode="auto">
              <a:xfrm>
                <a:off x="4572000" y="4437063"/>
                <a:ext cx="29511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altLang="el-GR" b="1" dirty="0" smtClean="0">
                    <a:solidFill>
                      <a:srgbClr val="CC0000"/>
                    </a:solidFill>
                  </a:rPr>
                  <a:t>Ο στόχος βρίσκεται στην τομή</a:t>
                </a:r>
                <a:endParaRPr lang="en-GB" altLang="el-GR" b="1" dirty="0">
                  <a:solidFill>
                    <a:srgbClr val="CC0000"/>
                  </a:solidFill>
                </a:endParaRPr>
              </a:p>
            </p:txBody>
          </p:sp>
        </p:grpSp>
      </p:grpSp>
      <p:sp>
        <p:nvSpPr>
          <p:cNvPr id="56344" name="Text Box 31"/>
          <p:cNvSpPr txBox="1">
            <a:spLocks noChangeArrowheads="1"/>
          </p:cNvSpPr>
          <p:nvPr/>
        </p:nvSpPr>
        <p:spPr bwMode="auto">
          <a:xfrm>
            <a:off x="971550" y="620713"/>
            <a:ext cx="71294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l-GR" altLang="el-GR" sz="2800" b="1" dirty="0"/>
              <a:t>Οι στόχοι του έργου</a:t>
            </a:r>
            <a:endParaRPr lang="en-GB" altLang="el-GR" sz="2800" b="1" dirty="0"/>
          </a:p>
        </p:txBody>
      </p:sp>
      <p:sp>
        <p:nvSpPr>
          <p:cNvPr id="33" name="Θέση υποσέλιδου 1" descr="."/>
          <p:cNvSpPr>
            <a:spLocks noGrp="1"/>
          </p:cNvSpPr>
          <p:nvPr>
            <p:ph type="ftr" sz="quarter" idx="11"/>
          </p:nvPr>
        </p:nvSpPr>
        <p:spPr>
          <a:xfrm>
            <a:off x="3204592" y="65087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34" name="Θέση αριθμού διαφάνειας 1" descr="."/>
          <p:cNvSpPr txBox="1">
            <a:spLocks/>
          </p:cNvSpPr>
          <p:nvPr/>
        </p:nvSpPr>
        <p:spPr>
          <a:xfrm>
            <a:off x="6705600" y="65087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0AE728C-E611-4819-AE43-A6ECB79E445A}" type="slidenum">
              <a:rPr lang="el-GR" sz="1400" smtClean="0">
                <a:solidFill>
                  <a:prstClr val="black"/>
                </a:solidFill>
              </a:rPr>
              <a:pPr>
                <a:defRPr/>
              </a:pPr>
              <a:t>17</a:t>
            </a:fld>
            <a:endParaRPr lang="el-GR" sz="1400" dirty="0">
              <a:solidFill>
                <a:prstClr val="black"/>
              </a:solidFill>
            </a:endParaRPr>
          </a:p>
        </p:txBody>
      </p:sp>
    </p:spTree>
    <p:extLst>
      <p:ext uri="{BB962C8B-B14F-4D97-AF65-F5344CB8AC3E}">
        <p14:creationId xmlns:p14="http://schemas.microsoft.com/office/powerpoint/2010/main" val="191488395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Forme 2"/>
          <p:cNvSpPr>
            <a:spLocks noGrp="1"/>
          </p:cNvSpPr>
          <p:nvPr>
            <p:ph idx="1"/>
          </p:nvPr>
        </p:nvSpPr>
        <p:spPr>
          <a:xfrm>
            <a:off x="301625" y="1527175"/>
            <a:ext cx="8504238" cy="4572000"/>
          </a:xfrm>
        </p:spPr>
        <p:txBody>
          <a:bodyPr>
            <a:normAutofit fontScale="92500" lnSpcReduction="20000"/>
          </a:bodyPr>
          <a:lstStyle/>
          <a:p>
            <a:pPr eaLnBrk="1" hangingPunct="1"/>
            <a:r>
              <a:rPr lang="el-GR" altLang="el-GR" dirty="0" smtClean="0"/>
              <a:t>Αύξηση εύρους του έργου = αύξηση χρόνου + αύξηση κόστους</a:t>
            </a:r>
          </a:p>
          <a:p>
            <a:pPr lvl="1"/>
            <a:r>
              <a:rPr lang="en-US" altLang="el-GR" b="1" dirty="0" smtClean="0"/>
              <a:t>Scope </a:t>
            </a:r>
            <a:r>
              <a:rPr lang="en-US" altLang="el-GR" dirty="0" smtClean="0"/>
              <a:t> = increased time +  increased cost</a:t>
            </a:r>
          </a:p>
          <a:p>
            <a:pPr eaLnBrk="1" hangingPunct="1"/>
            <a:endParaRPr lang="en-US" altLang="el-GR" dirty="0" smtClean="0"/>
          </a:p>
          <a:p>
            <a:r>
              <a:rPr lang="el-GR" altLang="el-GR" dirty="0" smtClean="0"/>
              <a:t>Συντόμευση χρόνου </a:t>
            </a:r>
            <a:r>
              <a:rPr lang="el-GR" altLang="el-GR" dirty="0"/>
              <a:t>= αύξηση κόστους </a:t>
            </a:r>
            <a:r>
              <a:rPr lang="el-GR" altLang="el-GR" dirty="0" smtClean="0"/>
              <a:t>+ μείωση εύρους</a:t>
            </a:r>
          </a:p>
          <a:p>
            <a:pPr lvl="1"/>
            <a:r>
              <a:rPr lang="en-US" altLang="el-GR" dirty="0" smtClean="0"/>
              <a:t>Tight </a:t>
            </a:r>
            <a:r>
              <a:rPr lang="en-US" altLang="el-GR" b="1" dirty="0" smtClean="0"/>
              <a:t>Time</a:t>
            </a:r>
            <a:r>
              <a:rPr lang="en-US" altLang="el-GR" dirty="0" smtClean="0"/>
              <a:t> = increased costs + reduced scope</a:t>
            </a:r>
          </a:p>
          <a:p>
            <a:pPr eaLnBrk="1" hangingPunct="1"/>
            <a:endParaRPr lang="en-US" altLang="el-GR" dirty="0" smtClean="0"/>
          </a:p>
          <a:p>
            <a:r>
              <a:rPr lang="el-GR" altLang="el-GR" dirty="0" smtClean="0"/>
              <a:t>Περιορισμοί Προϋπολογισμού </a:t>
            </a:r>
            <a:r>
              <a:rPr lang="el-GR" altLang="el-GR" dirty="0"/>
              <a:t>= αύξηση χρόνου + μείωση εύρους </a:t>
            </a:r>
            <a:endParaRPr lang="el-GR" altLang="el-GR" dirty="0" smtClean="0"/>
          </a:p>
          <a:p>
            <a:pPr lvl="1"/>
            <a:r>
              <a:rPr lang="en-US" altLang="el-GR" dirty="0" smtClean="0"/>
              <a:t>Tight </a:t>
            </a:r>
            <a:r>
              <a:rPr lang="en-US" altLang="el-GR" b="1" dirty="0" smtClean="0"/>
              <a:t>Budget</a:t>
            </a:r>
            <a:r>
              <a:rPr lang="en-US" altLang="el-GR" dirty="0" smtClean="0"/>
              <a:t> = increased time + reduced scope.</a:t>
            </a:r>
            <a:endParaRPr lang="fr-CA" altLang="el-GR" dirty="0" smtClean="0"/>
          </a:p>
        </p:txBody>
      </p:sp>
      <p:sp>
        <p:nvSpPr>
          <p:cNvPr id="35842" name="Forme 1"/>
          <p:cNvSpPr>
            <a:spLocks noGrp="1"/>
          </p:cNvSpPr>
          <p:nvPr>
            <p:ph type="title"/>
          </p:nvPr>
        </p:nvSpPr>
        <p:spPr/>
        <p:txBody>
          <a:bodyPr/>
          <a:lstStyle/>
          <a:p>
            <a:pPr eaLnBrk="1" hangingPunct="1">
              <a:defRPr/>
            </a:pPr>
            <a:r>
              <a:rPr lang="el-GR" dirty="0" smtClean="0">
                <a:solidFill>
                  <a:srgbClr val="7B9899"/>
                </a:solidFill>
              </a:rPr>
              <a:t>Ο τριπλός περιορισμός</a:t>
            </a:r>
            <a:endParaRPr lang="fr-CA" dirty="0" smtClean="0">
              <a:solidFill>
                <a:srgbClr val="7B9899"/>
              </a:solidFill>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18</a:t>
            </a:fld>
            <a:endParaRPr lang="el-GR" sz="1400" dirty="0">
              <a:solidFill>
                <a:prstClr val="black"/>
              </a:solidFill>
            </a:endParaRPr>
          </a:p>
        </p:txBody>
      </p:sp>
    </p:spTree>
    <p:extLst>
      <p:ext uri="{BB962C8B-B14F-4D97-AF65-F5344CB8AC3E}">
        <p14:creationId xmlns:p14="http://schemas.microsoft.com/office/powerpoint/2010/main" val="413236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2 - Θέση περιεχομένου"/>
          <p:cNvSpPr>
            <a:spLocks noGrp="1"/>
          </p:cNvSpPr>
          <p:nvPr>
            <p:ph idx="1"/>
          </p:nvPr>
        </p:nvSpPr>
        <p:spPr/>
        <p:txBody>
          <a:bodyPr/>
          <a:lstStyle/>
          <a:p>
            <a:pPr eaLnBrk="1" hangingPunct="1"/>
            <a:r>
              <a:rPr lang="el-GR" altLang="el-GR" dirty="0" smtClean="0"/>
              <a:t>Το χτίσιμο των πυραμίδων ήταν έργο?</a:t>
            </a:r>
          </a:p>
        </p:txBody>
      </p:sp>
      <p:sp>
        <p:nvSpPr>
          <p:cNvPr id="2" name="1 - Τίτλος"/>
          <p:cNvSpPr>
            <a:spLocks noGrp="1"/>
          </p:cNvSpPr>
          <p:nvPr>
            <p:ph type="title"/>
          </p:nvPr>
        </p:nvSpPr>
        <p:spPr/>
        <p:txBody>
          <a:bodyPr/>
          <a:lstStyle/>
          <a:p>
            <a:pPr eaLnBrk="1" fontAlgn="auto" hangingPunct="1">
              <a:spcAft>
                <a:spcPts val="0"/>
              </a:spcAft>
              <a:defRPr/>
            </a:pPr>
            <a:r>
              <a:rPr lang="el-GR" dirty="0" smtClean="0"/>
              <a:t>Ερώτηση</a:t>
            </a:r>
            <a:endParaRPr lang="el-GR" dirty="0"/>
          </a:p>
        </p:txBody>
      </p:sp>
      <p:pic>
        <p:nvPicPr>
          <p:cNvPr id="1026" name="Picture 2" descr="https://encrypted-tbn1.gstatic.com/images?q=tbn:ANd9GcRiJx4efPFJkMqMNajWdTj1CyRpZ6GUedrcMnzvqS0gqwBrODaa3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348880"/>
            <a:ext cx="6200775" cy="3743325"/>
          </a:xfrm>
          <a:prstGeom prst="rect">
            <a:avLst/>
          </a:prstGeom>
          <a:noFill/>
          <a:extLst>
            <a:ext uri="{909E8E84-426E-40DD-AFC4-6F175D3DCCD1}">
              <a14:hiddenFill xmlns:a14="http://schemas.microsoft.com/office/drawing/2010/main">
                <a:solidFill>
                  <a:srgbClr val="FFFFFF"/>
                </a:solidFill>
              </a14:hiddenFill>
            </a:ext>
          </a:extLst>
        </p:spPr>
      </p:pic>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19</a:t>
            </a:fld>
            <a:endParaRPr lang="el-GR" sz="1400" dirty="0">
              <a:solidFill>
                <a:prstClr val="black"/>
              </a:solidFill>
            </a:endParaRPr>
          </a:p>
        </p:txBody>
      </p:sp>
    </p:spTree>
    <p:extLst>
      <p:ext uri="{BB962C8B-B14F-4D97-AF65-F5344CB8AC3E}">
        <p14:creationId xmlns:p14="http://schemas.microsoft.com/office/powerpoint/2010/main" val="23408261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4</a:t>
            </a:fld>
            <a:endParaRPr lang="el-GR" sz="1400" dirty="0">
              <a:solidFill>
                <a:prstClr val="black"/>
              </a:solidFill>
            </a:endParaRPr>
          </a:p>
        </p:txBody>
      </p:sp>
      <p:sp>
        <p:nvSpPr>
          <p:cNvPr id="9"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4" name="Θέση περιεχομένου 1">
            <a:hlinkClick r:id="rId4"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1) Εισαγωγή</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2) Βασικοί Ορισμοί</a:t>
            </a:r>
            <a:endParaRPr lang="el-GR" i="1" dirty="0">
              <a:solidFill>
                <a:srgbClr val="0070C0"/>
              </a:solidFill>
            </a:endParaRPr>
          </a:p>
        </p:txBody>
      </p:sp>
      <p:sp>
        <p:nvSpPr>
          <p:cNvPr id="6146" name="Τίτλος 1"/>
          <p:cNvSpPr>
            <a:spLocks noGrp="1"/>
          </p:cNvSpPr>
          <p:nvPr>
            <p:ph type="title"/>
          </p:nvPr>
        </p:nvSpPr>
        <p:spPr/>
        <p:txBody>
          <a:bodyPr/>
          <a:lstStyle/>
          <a:p>
            <a:pPr eaLnBrk="1" hangingPunct="1"/>
            <a:r>
              <a:rPr lang="el-GR" b="1" dirty="0" smtClean="0"/>
              <a:t>Περιεχόμενα ενότητας</a:t>
            </a:r>
          </a:p>
        </p:txBody>
      </p:sp>
    </p:spTree>
    <p:custDataLst>
      <p:tags r:id="rId1"/>
    </p:custDataLst>
    <p:extLst>
      <p:ext uri="{BB962C8B-B14F-4D97-AF65-F5344CB8AC3E}">
        <p14:creationId xmlns:p14="http://schemas.microsoft.com/office/powerpoint/2010/main" val="4075515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pPr eaLnBrk="1" hangingPunct="1">
              <a:lnSpc>
                <a:spcPct val="80000"/>
              </a:lnSpc>
            </a:pPr>
            <a:r>
              <a:rPr lang="el-GR" altLang="el-GR" sz="2100" dirty="0" smtClean="0"/>
              <a:t>Προσωρινό εγχείρημα που στοχεύει στη δημιουργία ενός μοναδικού προϊόντος ή υπηρεσίας . </a:t>
            </a:r>
          </a:p>
          <a:p>
            <a:pPr lvl="1" eaLnBrk="1" hangingPunct="1">
              <a:lnSpc>
                <a:spcPct val="80000"/>
              </a:lnSpc>
            </a:pPr>
            <a:r>
              <a:rPr lang="el-GR" altLang="el-GR" sz="1900" b="1" dirty="0" smtClean="0"/>
              <a:t>Προσωρινό </a:t>
            </a:r>
            <a:r>
              <a:rPr lang="el-GR" altLang="el-GR" sz="1900" dirty="0" smtClean="0"/>
              <a:t>σημαίνει ότι κάθε έργο έχει καθορισμένο τέλος.</a:t>
            </a:r>
          </a:p>
          <a:p>
            <a:pPr lvl="1" eaLnBrk="1" hangingPunct="1">
              <a:lnSpc>
                <a:spcPct val="80000"/>
              </a:lnSpc>
            </a:pPr>
            <a:r>
              <a:rPr lang="el-GR" altLang="el-GR" sz="1900" b="1" dirty="0" smtClean="0"/>
              <a:t>Μοναδικό </a:t>
            </a:r>
            <a:r>
              <a:rPr lang="el-GR" altLang="el-GR" sz="1900" dirty="0" smtClean="0"/>
              <a:t>σημαίνει ότι το προϊόν ή η υπηρεσία διαφέρει κατά διακριτό τρόπο από όλα τα παρόμοια προϊόντα ή υπηρεσίες</a:t>
            </a:r>
          </a:p>
          <a:p>
            <a:pPr eaLnBrk="1" hangingPunct="1">
              <a:lnSpc>
                <a:spcPct val="80000"/>
              </a:lnSpc>
            </a:pPr>
            <a:r>
              <a:rPr lang="el-GR" altLang="el-GR" sz="2100" dirty="0" smtClean="0"/>
              <a:t>Εγχείρημα κατά το οποίο ανθρώπινοι πόροι, μηχανές , οικονομικοί πόροι και πρώτες ύλες οργανώνονται κατά καινοφανή τρόπο, με στόχο την ανάληψη συγκεκριμένου αντικειμένου εργασιών που έχουν συγκεκριμένες προδιαγραφές  και υπόκεινται σε δεδομένους κοστολογικούς και χρονικούς περιορισμούς, ώστε να παραχθεί μια επωφελής μεταβολή η οποία ορίζεται μέσω ποσοτικών και ποιοτικών στόχων.</a:t>
            </a:r>
            <a:endParaRPr lang="en-GB" altLang="el-GR" sz="2100" dirty="0" smtClean="0"/>
          </a:p>
        </p:txBody>
      </p:sp>
      <p:sp>
        <p:nvSpPr>
          <p:cNvPr id="165890" name="Rectangle 2"/>
          <p:cNvSpPr>
            <a:spLocks noGrp="1" noChangeArrowheads="1"/>
          </p:cNvSpPr>
          <p:nvPr>
            <p:ph type="title"/>
          </p:nvPr>
        </p:nvSpPr>
        <p:spPr/>
        <p:txBody>
          <a:bodyPr/>
          <a:lstStyle/>
          <a:p>
            <a:pPr eaLnBrk="1" fontAlgn="auto" hangingPunct="1">
              <a:spcAft>
                <a:spcPts val="0"/>
              </a:spcAft>
              <a:defRPr/>
            </a:pPr>
            <a:r>
              <a:rPr lang="el-GR" dirty="0"/>
              <a:t>Τι </a:t>
            </a:r>
            <a:r>
              <a:rPr lang="el-GR" dirty="0" smtClean="0"/>
              <a:t>είναι έργο</a:t>
            </a:r>
            <a:endParaRPr lang="en-GB" dirty="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extLst>
      <p:ext uri="{BB962C8B-B14F-4D97-AF65-F5344CB8AC3E}">
        <p14:creationId xmlns:p14="http://schemas.microsoft.com/office/powerpoint/2010/main" val="2970347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pPr eaLnBrk="1" hangingPunct="1">
              <a:lnSpc>
                <a:spcPct val="80000"/>
              </a:lnSpc>
            </a:pPr>
            <a:r>
              <a:rPr lang="el-GR" altLang="el-GR" sz="1900" dirty="0" smtClean="0"/>
              <a:t>Κάθε μεταβατική περίοδος στην διάρκεια της οποίας συντελούνται αλλαγές</a:t>
            </a:r>
          </a:p>
          <a:p>
            <a:pPr eaLnBrk="1" hangingPunct="1">
              <a:lnSpc>
                <a:spcPct val="80000"/>
              </a:lnSpc>
            </a:pPr>
            <a:r>
              <a:rPr lang="el-GR" altLang="el-GR" sz="1900" dirty="0" smtClean="0"/>
              <a:t>Η μελέτη και η κατασκευή κτιρίου, σπιτιού.</a:t>
            </a:r>
          </a:p>
          <a:p>
            <a:pPr eaLnBrk="1" hangingPunct="1">
              <a:lnSpc>
                <a:spcPct val="80000"/>
              </a:lnSpc>
            </a:pPr>
            <a:r>
              <a:rPr lang="el-GR" altLang="el-GR" sz="1900" dirty="0" smtClean="0"/>
              <a:t>Ο σχεδιασμός νέου μοντέλου αυτοκινήτου.</a:t>
            </a:r>
          </a:p>
          <a:p>
            <a:pPr eaLnBrk="1" hangingPunct="1">
              <a:lnSpc>
                <a:spcPct val="80000"/>
              </a:lnSpc>
            </a:pPr>
            <a:r>
              <a:rPr lang="el-GR" altLang="el-GR" sz="1900" dirty="0" smtClean="0"/>
              <a:t>Η εισαγωγή νέων προϊόντων στην αγορά.</a:t>
            </a:r>
          </a:p>
          <a:p>
            <a:pPr eaLnBrk="1" hangingPunct="1">
              <a:lnSpc>
                <a:spcPct val="80000"/>
              </a:lnSpc>
            </a:pPr>
            <a:r>
              <a:rPr lang="el-GR" altLang="el-GR" sz="1900" dirty="0" smtClean="0"/>
              <a:t>Η υλοποίηση συστημάτων πληροφορικής.</a:t>
            </a:r>
          </a:p>
          <a:p>
            <a:pPr eaLnBrk="1" hangingPunct="1">
              <a:lnSpc>
                <a:spcPct val="80000"/>
              </a:lnSpc>
            </a:pPr>
            <a:r>
              <a:rPr lang="el-GR" altLang="el-GR" sz="1900" dirty="0" smtClean="0"/>
              <a:t>Ο σχεδιασμός και υλοποίηση νέων οργανωτικών δομών.</a:t>
            </a:r>
          </a:p>
          <a:p>
            <a:pPr eaLnBrk="1" hangingPunct="1">
              <a:lnSpc>
                <a:spcPct val="80000"/>
              </a:lnSpc>
            </a:pPr>
            <a:r>
              <a:rPr lang="el-GR" altLang="el-GR" sz="1900" dirty="0" smtClean="0"/>
              <a:t>Ο σχεδιασμός και άσκηση επιθεωρήσεων.</a:t>
            </a:r>
          </a:p>
          <a:p>
            <a:pPr eaLnBrk="1" hangingPunct="1">
              <a:lnSpc>
                <a:spcPct val="80000"/>
              </a:lnSpc>
            </a:pPr>
            <a:r>
              <a:rPr lang="el-GR" altLang="el-GR" sz="1900" dirty="0" smtClean="0"/>
              <a:t>Η περιοδεία ενός μουσικού συγκροτήματος.</a:t>
            </a:r>
          </a:p>
          <a:p>
            <a:pPr eaLnBrk="1" hangingPunct="1">
              <a:lnSpc>
                <a:spcPct val="80000"/>
              </a:lnSpc>
            </a:pPr>
            <a:r>
              <a:rPr lang="el-GR" altLang="el-GR" sz="1900" dirty="0" smtClean="0"/>
              <a:t>Δημιουργία μια κινηματογραφικής ταινίας.</a:t>
            </a:r>
          </a:p>
          <a:p>
            <a:pPr eaLnBrk="1" hangingPunct="1">
              <a:lnSpc>
                <a:spcPct val="80000"/>
              </a:lnSpc>
            </a:pPr>
            <a:r>
              <a:rPr lang="el-GR" altLang="el-GR" sz="1900" dirty="0" smtClean="0"/>
              <a:t>Μετακόμιση.</a:t>
            </a:r>
          </a:p>
          <a:p>
            <a:pPr eaLnBrk="1" hangingPunct="1">
              <a:lnSpc>
                <a:spcPct val="80000"/>
              </a:lnSpc>
            </a:pPr>
            <a:r>
              <a:rPr lang="el-GR" altLang="el-GR" sz="1900" dirty="0" smtClean="0"/>
              <a:t>Διακοπές.</a:t>
            </a:r>
          </a:p>
          <a:p>
            <a:pPr eaLnBrk="1" hangingPunct="1">
              <a:lnSpc>
                <a:spcPct val="80000"/>
              </a:lnSpc>
            </a:pPr>
            <a:r>
              <a:rPr lang="el-GR" altLang="el-GR" sz="1900" dirty="0" smtClean="0"/>
              <a:t>Γάμος.</a:t>
            </a:r>
          </a:p>
          <a:p>
            <a:pPr eaLnBrk="1" hangingPunct="1">
              <a:lnSpc>
                <a:spcPct val="80000"/>
              </a:lnSpc>
            </a:pPr>
            <a:endParaRPr lang="el-GR" altLang="el-GR" sz="1900" dirty="0" smtClean="0"/>
          </a:p>
          <a:p>
            <a:pPr eaLnBrk="1" hangingPunct="1">
              <a:lnSpc>
                <a:spcPct val="80000"/>
              </a:lnSpc>
            </a:pPr>
            <a:endParaRPr lang="en-GB" altLang="el-GR" sz="1900" dirty="0" smtClean="0"/>
          </a:p>
        </p:txBody>
      </p:sp>
      <p:sp>
        <p:nvSpPr>
          <p:cNvPr id="166914" name="Rectangle 2"/>
          <p:cNvSpPr>
            <a:spLocks noGrp="1" noChangeArrowheads="1"/>
          </p:cNvSpPr>
          <p:nvPr>
            <p:ph type="title"/>
          </p:nvPr>
        </p:nvSpPr>
        <p:spPr/>
        <p:txBody>
          <a:bodyPr/>
          <a:lstStyle/>
          <a:p>
            <a:pPr eaLnBrk="1" fontAlgn="auto" hangingPunct="1">
              <a:spcAft>
                <a:spcPts val="0"/>
              </a:spcAft>
              <a:defRPr/>
            </a:pPr>
            <a:r>
              <a:rPr lang="el-GR" dirty="0" smtClean="0"/>
              <a:t>Παραδείγματα έργων</a:t>
            </a:r>
            <a:endParaRPr lang="en-GB" dirty="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6</a:t>
            </a:fld>
            <a:endParaRPr lang="el-GR" sz="1400" dirty="0">
              <a:solidFill>
                <a:prstClr val="black"/>
              </a:solidFill>
            </a:endParaRPr>
          </a:p>
        </p:txBody>
      </p:sp>
    </p:spTree>
    <p:extLst>
      <p:ext uri="{BB962C8B-B14F-4D97-AF65-F5344CB8AC3E}">
        <p14:creationId xmlns:p14="http://schemas.microsoft.com/office/powerpoint/2010/main" val="2709103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Θέση αριθμού διαφάνειας 1" descr="."/>
          <p:cNvSpPr txBox="1">
            <a:spLocks/>
          </p:cNvSpPr>
          <p:nvPr/>
        </p:nvSpPr>
        <p:spPr>
          <a:xfrm>
            <a:off x="6705600" y="65087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0AE728C-E611-4819-AE43-A6ECB79E445A}" type="slidenum">
              <a:rPr lang="el-GR" sz="1400" smtClean="0">
                <a:solidFill>
                  <a:prstClr val="black"/>
                </a:solidFill>
              </a:rPr>
              <a:pPr>
                <a:defRPr/>
              </a:pPr>
              <a:t>7</a:t>
            </a:fld>
            <a:endParaRPr lang="el-GR" sz="1400" dirty="0">
              <a:solidFill>
                <a:prstClr val="black"/>
              </a:solidFill>
            </a:endParaRPr>
          </a:p>
        </p:txBody>
      </p:sp>
      <p:sp>
        <p:nvSpPr>
          <p:cNvPr id="5" name="Θέση υποσέλιδου 1" descr="."/>
          <p:cNvSpPr>
            <a:spLocks noGrp="1"/>
          </p:cNvSpPr>
          <p:nvPr>
            <p:ph type="ftr" sz="quarter" idx="11"/>
          </p:nvPr>
        </p:nvSpPr>
        <p:spPr>
          <a:xfrm>
            <a:off x="3204592" y="65087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5123" name="Rectangle 3"/>
          <p:cNvSpPr>
            <a:spLocks noGrp="1" noChangeArrowheads="1"/>
          </p:cNvSpPr>
          <p:nvPr>
            <p:ph idx="1"/>
          </p:nvPr>
        </p:nvSpPr>
        <p:spPr/>
        <p:txBody>
          <a:bodyPr>
            <a:normAutofit fontScale="92500" lnSpcReduction="20000"/>
          </a:bodyPr>
          <a:lstStyle/>
          <a:p>
            <a:pPr eaLnBrk="1" hangingPunct="1"/>
            <a:r>
              <a:rPr lang="el-GR" altLang="el-GR" dirty="0" smtClean="0"/>
              <a:t>Ο </a:t>
            </a:r>
            <a:r>
              <a:rPr lang="en-GB" altLang="el-GR" dirty="0" smtClean="0"/>
              <a:t>Maylor </a:t>
            </a:r>
            <a:r>
              <a:rPr lang="el-GR" altLang="el-GR" dirty="0" smtClean="0"/>
              <a:t>ορίζει το έργο ως</a:t>
            </a:r>
            <a:r>
              <a:rPr lang="en-GB" altLang="el-GR" dirty="0" smtClean="0"/>
              <a:t>:</a:t>
            </a:r>
          </a:p>
          <a:p>
            <a:pPr lvl="1" eaLnBrk="1" hangingPunct="1"/>
            <a:r>
              <a:rPr lang="en-GB" altLang="el-GR" dirty="0" smtClean="0"/>
              <a:t>A non-repetitive activity;</a:t>
            </a:r>
          </a:p>
          <a:p>
            <a:pPr lvl="1" eaLnBrk="1" hangingPunct="1"/>
            <a:r>
              <a:rPr lang="en-GB" altLang="el-GR" dirty="0" smtClean="0"/>
              <a:t>Low volume, but high variety activity;</a:t>
            </a:r>
          </a:p>
          <a:p>
            <a:pPr lvl="1" eaLnBrk="1" hangingPunct="1"/>
            <a:r>
              <a:rPr lang="en-GB" altLang="el-GR" dirty="0" smtClean="0"/>
              <a:t>A temporary endeavour to create a unique product or service;</a:t>
            </a:r>
          </a:p>
          <a:p>
            <a:pPr lvl="1" eaLnBrk="1" hangingPunct="1"/>
            <a:r>
              <a:rPr lang="en-GB" altLang="el-GR" dirty="0" smtClean="0"/>
              <a:t>Any activity with a start and a finish.</a:t>
            </a:r>
            <a:endParaRPr lang="el-GR" altLang="el-GR" dirty="0" smtClean="0"/>
          </a:p>
          <a:p>
            <a:pPr eaLnBrk="1" hangingPunct="1"/>
            <a:r>
              <a:rPr lang="en-GB" altLang="el-GR" dirty="0" smtClean="0"/>
              <a:t>BS 6079, 2000 gives this definition:</a:t>
            </a:r>
          </a:p>
          <a:p>
            <a:pPr lvl="1" eaLnBrk="1" hangingPunct="1"/>
            <a:r>
              <a:rPr lang="en-GB" altLang="el-GR" dirty="0" smtClean="0"/>
              <a:t>A unique set of co-ordinated activities, with a defined starting and finishing points, undertaken by an individual or an organisation to meet specific performance objectives within a defined schedule, cost and performance parameters.</a:t>
            </a:r>
          </a:p>
          <a:p>
            <a:pPr marL="457200" lvl="1" indent="0" eaLnBrk="1" hangingPunct="1">
              <a:buNone/>
            </a:pPr>
            <a:endParaRPr lang="en-GB" altLang="el-GR" dirty="0" smtClean="0"/>
          </a:p>
        </p:txBody>
      </p:sp>
      <p:sp>
        <p:nvSpPr>
          <p:cNvPr id="5122" name="Rectangle 2"/>
          <p:cNvSpPr>
            <a:spLocks noGrp="1" noChangeArrowheads="1"/>
          </p:cNvSpPr>
          <p:nvPr>
            <p:ph type="title"/>
          </p:nvPr>
        </p:nvSpPr>
        <p:spPr/>
        <p:txBody>
          <a:bodyPr/>
          <a:lstStyle/>
          <a:p>
            <a:pPr eaLnBrk="1" fontAlgn="auto" hangingPunct="1">
              <a:spcAft>
                <a:spcPts val="0"/>
              </a:spcAft>
              <a:defRPr/>
            </a:pPr>
            <a:r>
              <a:rPr lang="el-GR" dirty="0" smtClean="0"/>
              <a:t>Άλλοι Ορισμοί</a:t>
            </a:r>
            <a:endParaRPr lang="en-GB" dirty="0"/>
          </a:p>
        </p:txBody>
      </p:sp>
    </p:spTree>
    <p:custDataLst>
      <p:tags r:id="rId1"/>
    </p:custDataLst>
    <p:extLst>
      <p:ext uri="{BB962C8B-B14F-4D97-AF65-F5344CB8AC3E}">
        <p14:creationId xmlns:p14="http://schemas.microsoft.com/office/powerpoint/2010/main" val="23668175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projec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4375" y="785813"/>
            <a:ext cx="7620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4"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8</a:t>
            </a:fld>
            <a:endParaRPr lang="el-GR" sz="1400" dirty="0">
              <a:solidFill>
                <a:prstClr val="black"/>
              </a:solidFill>
            </a:endParaRPr>
          </a:p>
        </p:txBody>
      </p:sp>
      <p:sp>
        <p:nvSpPr>
          <p:cNvPr id="2" name="Title 1"/>
          <p:cNvSpPr>
            <a:spLocks noGrp="1"/>
          </p:cNvSpPr>
          <p:nvPr>
            <p:ph type="title"/>
          </p:nvPr>
        </p:nvSpPr>
        <p:spPr>
          <a:xfrm>
            <a:off x="457200" y="274638"/>
            <a:ext cx="8229600" cy="634082"/>
          </a:xfrm>
        </p:spPr>
        <p:txBody>
          <a:bodyPr>
            <a:normAutofit fontScale="90000"/>
          </a:bodyPr>
          <a:lstStyle/>
          <a:p>
            <a:r>
              <a:rPr lang="el-GR" smtClean="0"/>
              <a:t>Έργο ανάλογα με το σχεδιαστή</a:t>
            </a:r>
            <a:endParaRPr lang="el-GR"/>
          </a:p>
        </p:txBody>
      </p:sp>
    </p:spTree>
    <p:extLst>
      <p:ext uri="{BB962C8B-B14F-4D97-AF65-F5344CB8AC3E}">
        <p14:creationId xmlns:p14="http://schemas.microsoft.com/office/powerpoint/2010/main" val="6910969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9" descr="http://www.sonoma.edu/pubs/nb/4_19_04/images/thumbsup.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71875" y="3286125"/>
            <a:ext cx="1900238"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Forme 1"/>
          <p:cNvSpPr>
            <a:spLocks noGrp="1"/>
          </p:cNvSpPr>
          <p:nvPr>
            <p:ph type="title"/>
          </p:nvPr>
        </p:nvSpPr>
        <p:spPr/>
        <p:txBody>
          <a:bodyPr/>
          <a:lstStyle/>
          <a:p>
            <a:pPr eaLnBrk="1" hangingPunct="1">
              <a:defRPr/>
            </a:pPr>
            <a:r>
              <a:rPr lang="el-GR" dirty="0" smtClean="0">
                <a:solidFill>
                  <a:srgbClr val="7B9899"/>
                </a:solidFill>
              </a:rPr>
              <a:t>Παράγοντες επιτυχίας</a:t>
            </a:r>
            <a:endParaRPr lang="fr-CA" dirty="0" smtClean="0">
              <a:solidFill>
                <a:srgbClr val="7B9899"/>
              </a:solidFill>
            </a:endParaRPr>
          </a:p>
        </p:txBody>
      </p:sp>
      <p:sp>
        <p:nvSpPr>
          <p:cNvPr id="11" name="Rounded Rectangle 10"/>
          <p:cNvSpPr/>
          <p:nvPr/>
        </p:nvSpPr>
        <p:spPr>
          <a:xfrm>
            <a:off x="573088" y="2143125"/>
            <a:ext cx="3355975" cy="1855788"/>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tx1">
                    <a:lumMod val="85000"/>
                    <a:lumOff val="15000"/>
                  </a:schemeClr>
                </a:solidFill>
              </a:rPr>
              <a:t>Απαιτήσεις πελάτη </a:t>
            </a:r>
            <a:r>
              <a:rPr lang="en-US" b="1" dirty="0" smtClean="0">
                <a:solidFill>
                  <a:schemeClr val="tx1">
                    <a:lumMod val="85000"/>
                    <a:lumOff val="15000"/>
                  </a:schemeClr>
                </a:solidFill>
              </a:rPr>
              <a:t>satisfied/exceeded</a:t>
            </a:r>
            <a:endParaRPr lang="en-US" b="1" dirty="0">
              <a:solidFill>
                <a:schemeClr val="tx1">
                  <a:lumMod val="85000"/>
                  <a:lumOff val="15000"/>
                </a:schemeClr>
              </a:solidFill>
            </a:endParaRPr>
          </a:p>
        </p:txBody>
      </p:sp>
      <p:sp>
        <p:nvSpPr>
          <p:cNvPr id="12" name="Rounded Rectangle 11"/>
          <p:cNvSpPr/>
          <p:nvPr/>
        </p:nvSpPr>
        <p:spPr>
          <a:xfrm>
            <a:off x="5133975" y="2143125"/>
            <a:ext cx="3355975" cy="1855788"/>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tx1">
                    <a:lumMod val="85000"/>
                    <a:lumOff val="15000"/>
                  </a:schemeClr>
                </a:solidFill>
              </a:rPr>
              <a:t>Σύμφωνα  με το διαθέσιμο χρόνο</a:t>
            </a:r>
            <a:endParaRPr lang="en-US" b="1" dirty="0">
              <a:solidFill>
                <a:schemeClr val="tx1">
                  <a:lumMod val="85000"/>
                  <a:lumOff val="15000"/>
                </a:schemeClr>
              </a:solidFill>
            </a:endParaRPr>
          </a:p>
        </p:txBody>
      </p:sp>
      <p:sp>
        <p:nvSpPr>
          <p:cNvPr id="13" name="Rounded Rectangle 12"/>
          <p:cNvSpPr/>
          <p:nvPr/>
        </p:nvSpPr>
        <p:spPr>
          <a:xfrm>
            <a:off x="573088" y="4214813"/>
            <a:ext cx="3355975" cy="1855787"/>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tx1">
                    <a:lumMod val="85000"/>
                    <a:lumOff val="15000"/>
                  </a:schemeClr>
                </a:solidFill>
              </a:rPr>
              <a:t>Σύμφωνα με τον </a:t>
            </a:r>
            <a:r>
              <a:rPr lang="el-GR" b="1" dirty="0" err="1" smtClean="0">
                <a:solidFill>
                  <a:schemeClr val="tx1">
                    <a:lumMod val="85000"/>
                    <a:lumOff val="15000"/>
                  </a:schemeClr>
                </a:solidFill>
              </a:rPr>
              <a:t>προυπολογισμό</a:t>
            </a:r>
            <a:endParaRPr lang="en-US" b="1" dirty="0">
              <a:solidFill>
                <a:schemeClr val="tx1">
                  <a:lumMod val="85000"/>
                  <a:lumOff val="15000"/>
                </a:schemeClr>
              </a:solidFill>
            </a:endParaRPr>
          </a:p>
        </p:txBody>
      </p:sp>
      <p:sp>
        <p:nvSpPr>
          <p:cNvPr id="14" name="Rounded Rectangle 13"/>
          <p:cNvSpPr/>
          <p:nvPr/>
        </p:nvSpPr>
        <p:spPr>
          <a:xfrm>
            <a:off x="5143500" y="4143375"/>
            <a:ext cx="3357563" cy="1857375"/>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smtClean="0">
                <a:solidFill>
                  <a:schemeClr val="tx1">
                    <a:lumMod val="85000"/>
                    <a:lumOff val="15000"/>
                  </a:schemeClr>
                </a:solidFill>
              </a:rPr>
              <a:t>Αποδεκτό από τον πελάτη</a:t>
            </a:r>
            <a:endParaRPr lang="en-US" b="1" dirty="0">
              <a:solidFill>
                <a:schemeClr val="tx1">
                  <a:lumMod val="85000"/>
                  <a:lumOff val="15000"/>
                </a:schemeClr>
              </a:solidFill>
            </a:endParaRPr>
          </a:p>
        </p:txBody>
      </p:sp>
      <p:sp>
        <p:nvSpPr>
          <p:cNvPr id="8" name="Θέση υποσέλιδου 1" descr="."/>
          <p:cNvSpPr>
            <a:spLocks noGrp="1"/>
          </p:cNvSpPr>
          <p:nvPr>
            <p:ph type="ftr" sz="quarter" idx="11"/>
          </p:nvPr>
        </p:nvSpPr>
        <p:spPr>
          <a:xfrm>
            <a:off x="3052192" y="6356350"/>
            <a:ext cx="3031976" cy="365125"/>
          </a:xfrm>
        </p:spPr>
        <p:txBody>
          <a:bodyPr/>
          <a:lstStyle/>
          <a:p>
            <a:r>
              <a:rPr lang="el-GR" sz="1400" dirty="0" smtClean="0">
                <a:solidFill>
                  <a:schemeClr val="tx1"/>
                </a:solidFill>
              </a:rPr>
              <a:t>Εισαγωγή – Βασικοί Ορισμοί</a:t>
            </a:r>
            <a:endParaRPr lang="el-GR" sz="1400" dirty="0">
              <a:solidFill>
                <a:schemeClr val="tx1"/>
              </a:solidFill>
            </a:endParaRPr>
          </a:p>
        </p:txBody>
      </p:sp>
      <p:sp>
        <p:nvSpPr>
          <p:cNvPr id="9"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9</a:t>
            </a:fld>
            <a:endParaRPr lang="el-GR" sz="1400" dirty="0">
              <a:solidFill>
                <a:prstClr val="black"/>
              </a:solidFill>
            </a:endParaRPr>
          </a:p>
        </p:txBody>
      </p:sp>
    </p:spTree>
    <p:extLst>
      <p:ext uri="{BB962C8B-B14F-4D97-AF65-F5344CB8AC3E}">
        <p14:creationId xmlns:p14="http://schemas.microsoft.com/office/powerpoint/2010/main" val="371481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26/1/2016 3:25:51 μ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9,4,14,614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6,5,5123,5122,"/>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7D8F2A0B-15F5-4C2D-A8D6-0238D3C8C847}">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1202</TotalTime>
  <Words>808</Words>
  <Application>Microsoft Office PowerPoint</Application>
  <PresentationFormat>On-screen Show (4:3)</PresentationFormat>
  <Paragraphs>150</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Θέμα του Office</vt:lpstr>
      <vt:lpstr>Αρχές Διοίκησης και Διαχείρισης Έργων</vt:lpstr>
      <vt:lpstr>Άδειες χρήσης </vt:lpstr>
      <vt:lpstr>Χρηματοδότηση </vt:lpstr>
      <vt:lpstr>Περιεχόμενα ενότητας</vt:lpstr>
      <vt:lpstr>Τι είναι έργο</vt:lpstr>
      <vt:lpstr>Παραδείγματα έργων</vt:lpstr>
      <vt:lpstr>Άλλοι Ορισμοί</vt:lpstr>
      <vt:lpstr>Έργο ανάλογα με το σχεδιαστή</vt:lpstr>
      <vt:lpstr>Παράγοντες επιτυχίας</vt:lpstr>
      <vt:lpstr>Παράγοντες αποτυχίας</vt:lpstr>
      <vt:lpstr>PowerPoint Presentation</vt:lpstr>
      <vt:lpstr>Τι είναι διαχείριση έργων (project management)</vt:lpstr>
      <vt:lpstr>Ερώτηση</vt:lpstr>
      <vt:lpstr>Πως διαφέρουν τα έργα από την παραγωγή μια επιχείρησης </vt:lpstr>
      <vt:lpstr>Ποιοί είναι οι στόχοι του έργου </vt:lpstr>
      <vt:lpstr>Το τρίγωνο των στόχων</vt:lpstr>
      <vt:lpstr>PowerPoint Presentation</vt:lpstr>
      <vt:lpstr>Ο τριπλός περιορισμός</vt:lpstr>
      <vt:lpstr>Ερώτηση</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Ανθρώπινου Δυναμικού</dc:title>
  <dc:subject>Διοίκηση Ανθρώπινου Δυναμικού</dc:subject>
  <dc:creator>Ασπρίδης Γεώργιος</dc:creator>
  <cp:keywords>Διοίκηση Ανθρώπινου Δυναμικού</cp:keywords>
  <dc:description>Διοίκηση Ανθρώπινου Δυναμικού</dc:description>
  <cp:lastModifiedBy>chris</cp:lastModifiedBy>
  <cp:revision>261</cp:revision>
  <dcterms:created xsi:type="dcterms:W3CDTF">2013-10-22T19:39:27Z</dcterms:created>
  <dcterms:modified xsi:type="dcterms:W3CDTF">2016-01-26T13:40:43Z</dcterms:modified>
  <cp:category>ΑΝΟΙΧΤΑ ΑΚΑΔΗΜΑΙΚΑ ΜΑΘΗΜΑΤΑ</cp:category>
  <cp:contentStatus>Τελικό</cp:contentStatus>
</cp:coreProperties>
</file>