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sldIdLst>
    <p:sldId id="257" r:id="rId3"/>
    <p:sldId id="264" r:id="rId4"/>
    <p:sldId id="268" r:id="rId5"/>
    <p:sldId id="269" r:id="rId6"/>
    <p:sldId id="270" r:id="rId7"/>
    <p:sldId id="297" r:id="rId8"/>
    <p:sldId id="300" r:id="rId9"/>
    <p:sldId id="301" r:id="rId10"/>
    <p:sldId id="302" r:id="rId11"/>
    <p:sldId id="303" r:id="rId12"/>
    <p:sldId id="305" r:id="rId13"/>
    <p:sldId id="307" r:id="rId14"/>
    <p:sldId id="310" r:id="rId15"/>
    <p:sldId id="312" r:id="rId16"/>
    <p:sldId id="318" r:id="rId17"/>
    <p:sldId id="320" r:id="rId18"/>
    <p:sldId id="322" r:id="rId19"/>
    <p:sldId id="323" r:id="rId20"/>
    <p:sldId id="352" r:id="rId21"/>
    <p:sldId id="353" r:id="rId22"/>
    <p:sldId id="364" r:id="rId23"/>
    <p:sldId id="357" r:id="rId24"/>
    <p:sldId id="358" r:id="rId25"/>
    <p:sldId id="359" r:id="rId26"/>
    <p:sldId id="365" r:id="rId27"/>
    <p:sldId id="366" r:id="rId28"/>
    <p:sldId id="360" r:id="rId29"/>
    <p:sldId id="367" r:id="rId30"/>
    <p:sldId id="362" r:id="rId31"/>
    <p:sldId id="368" r:id="rId32"/>
    <p:sldId id="369" r:id="rId33"/>
    <p:sldId id="266" r:id="rId34"/>
    <p:sldId id="271" r:id="rId35"/>
    <p:sldId id="258" r:id="rId36"/>
    <p:sldId id="259" r:id="rId37"/>
    <p:sldId id="260" r:id="rId38"/>
    <p:sldId id="272" r:id="rId39"/>
    <p:sldId id="273" r:id="rId40"/>
    <p:sldId id="261" r:id="rId41"/>
  </p:sldIdLst>
  <p:sldSz cx="9144000" cy="6858000" type="screen4x3"/>
  <p:notesSz cx="6858000" cy="9144000"/>
  <p:custDataLst>
    <p:tags r:id="rId4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70" autoAdjust="0"/>
    <p:restoredTop sz="94190" autoAdjust="0"/>
  </p:normalViewPr>
  <p:slideViewPr>
    <p:cSldViewPr>
      <p:cViewPr varScale="1">
        <p:scale>
          <a:sx n="89" d="100"/>
          <a:sy n="89" d="100"/>
        </p:scale>
        <p:origin x="90"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FAE34-A9BA-4005-8175-E6F8E72C8B1C}" type="datetimeFigureOut">
              <a:rPr lang="el-GR" smtClean="0"/>
              <a:t>4/11/2015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0790D-22C5-45BB-A770-83CDE294324C}" type="slidenum">
              <a:rPr lang="el-GR" smtClean="0"/>
              <a:t>‹#›</a:t>
            </a:fld>
            <a:endParaRPr lang="el-GR"/>
          </a:p>
        </p:txBody>
      </p:sp>
    </p:spTree>
    <p:extLst>
      <p:ext uri="{BB962C8B-B14F-4D97-AF65-F5344CB8AC3E}">
        <p14:creationId xmlns:p14="http://schemas.microsoft.com/office/powerpoint/2010/main" val="379608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16</a:t>
            </a:fld>
            <a:endParaRPr lang="el-GR"/>
          </a:p>
        </p:txBody>
      </p:sp>
    </p:spTree>
    <p:extLst>
      <p:ext uri="{BB962C8B-B14F-4D97-AF65-F5344CB8AC3E}">
        <p14:creationId xmlns:p14="http://schemas.microsoft.com/office/powerpoint/2010/main" val="122407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17</a:t>
            </a:fld>
            <a:endParaRPr lang="el-GR"/>
          </a:p>
        </p:txBody>
      </p:sp>
    </p:spTree>
    <p:extLst>
      <p:ext uri="{BB962C8B-B14F-4D97-AF65-F5344CB8AC3E}">
        <p14:creationId xmlns:p14="http://schemas.microsoft.com/office/powerpoint/2010/main" val="326670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821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21449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077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9710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560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1155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2778FE-CCD2-41F1-8A84-4E6A2B90B8E0}" type="datetimeFigureOut">
              <a:rPr lang="el-GR" smtClean="0"/>
              <a:t>4/11/2015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10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2778FE-CCD2-41F1-8A84-4E6A2B90B8E0}" type="datetimeFigureOut">
              <a:rPr lang="el-GR" smtClean="0"/>
              <a:t>4/11/2015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204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2778FE-CCD2-41F1-8A84-4E6A2B90B8E0}" type="datetimeFigureOut">
              <a:rPr lang="el-GR" smtClean="0"/>
              <a:t>4/11/2015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7439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772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67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778FE-CCD2-41F1-8A84-4E6A2B90B8E0}" type="datetimeFigureOut">
              <a:rPr lang="el-GR" smtClean="0"/>
              <a:t>4/11/2015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EB8D-302B-4BB7-AB7B-5E18E67E8EEA}" type="slidenum">
              <a:rPr lang="el-GR" smtClean="0"/>
              <a:t>‹#›</a:t>
            </a:fld>
            <a:endParaRPr lang="el-GR"/>
          </a:p>
        </p:txBody>
      </p:sp>
    </p:spTree>
    <p:extLst>
      <p:ext uri="{BB962C8B-B14F-4D97-AF65-F5344CB8AC3E}">
        <p14:creationId xmlns:p14="http://schemas.microsoft.com/office/powerpoint/2010/main" val="11625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sa/4.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dev.teilar.gr/courses/.../index.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1.png"/><Relationship Id="rId4" Type="http://schemas.openxmlformats.org/officeDocument/2006/relationships/hyperlink" Target="http://creativecommons.org/licenses/by-nc-sa/4.0/deed.e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6.xml"/><Relationship Id="rId7" Type="http://schemas.openxmlformats.org/officeDocument/2006/relationships/slide" Target="slide9.xml"/><Relationship Id="rId12" Type="http://schemas.openxmlformats.org/officeDocument/2006/relationships/slide" Target="slide2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 Target="slide7.xml"/><Relationship Id="rId11" Type="http://schemas.openxmlformats.org/officeDocument/2006/relationships/slide" Target="slide22.xml"/><Relationship Id="rId5" Type="http://schemas.openxmlformats.org/officeDocument/2006/relationships/slide" Target="slide5.xml"/><Relationship Id="rId10" Type="http://schemas.openxmlformats.org/officeDocument/2006/relationships/slide" Target="slide20.xml"/><Relationship Id="rId4" Type="http://schemas.openxmlformats.org/officeDocument/2006/relationships/slide" Target="slide32.xml"/><Relationship Id="rId9" Type="http://schemas.openxmlformats.org/officeDocument/2006/relationships/slide" Target="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06400"/>
            <a:ext cx="3455987" cy="1093420"/>
            <a:chOff x="611559" y="406230"/>
            <a:chExt cx="3456384" cy="1093809"/>
          </a:xfrm>
        </p:grpSpPr>
        <p:pic>
          <p:nvPicPr>
            <p:cNvPr id="3" name="Εικόνα 1" descr="Λογότυπο του Τεϊ Θεσσαλίας." title="Λογότυπο του Ιδρύματος.">
              <a:hlinkClick r:id="rId3" tooltip="Μετάβαση στην ιστοσελίδα του Ιδρύματος"/>
            </p:cNvPr>
            <p:cNvPicPr>
              <a:picLocks noChangeAspect="1" noChangeArrowheads="1"/>
            </p:cNvPicPr>
            <p:nvPr/>
          </p:nvPicPr>
          <p:blipFill>
            <a:blip r:embed="rId4"/>
            <a:srcRect/>
            <a:stretch>
              <a:fillRect/>
            </a:stretch>
          </p:blipFill>
          <p:spPr bwMode="gray">
            <a:xfrm>
              <a:off x="611559" y="406230"/>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a:t>Τεχνολογικό Εκπαιδευτικό </a:t>
              </a:r>
            </a:p>
            <a:p>
              <a:pPr eaLnBrk="1" hangingPunct="1"/>
              <a:r>
                <a:rPr lang="el-GR" sz="2000" dirty="0"/>
                <a:t>Ίδρυμα Θεσσαλίας</a:t>
              </a:r>
            </a:p>
          </p:txBody>
        </p:sp>
      </p:grpSp>
      <p:sp>
        <p:nvSpPr>
          <p:cNvPr id="2" name="Τίτλος 1"/>
          <p:cNvSpPr>
            <a:spLocks noGrp="1"/>
          </p:cNvSpPr>
          <p:nvPr>
            <p:ph type="ctrTitle"/>
          </p:nvPr>
        </p:nvSpPr>
        <p:spPr>
          <a:xfrm>
            <a:off x="76200" y="1676400"/>
            <a:ext cx="8839200" cy="1470025"/>
          </a:xfrm>
        </p:spPr>
        <p:txBody>
          <a:bodyPr>
            <a:normAutofit fontScale="90000"/>
          </a:bodyPr>
          <a:lstStyle/>
          <a:p>
            <a:r>
              <a:rPr lang="el-GR" b="1" dirty="0" smtClean="0">
                <a:solidFill>
                  <a:prstClr val="black"/>
                </a:solidFill>
              </a:rPr>
              <a:t>Προγραμματισμός</a:t>
            </a:r>
            <a:r>
              <a:rPr lang="en-US" b="1" dirty="0" smtClean="0">
                <a:solidFill>
                  <a:prstClr val="black"/>
                </a:solidFill>
              </a:rPr>
              <a:t> </a:t>
            </a:r>
            <a:r>
              <a:rPr lang="el-GR" b="1" dirty="0" smtClean="0">
                <a:solidFill>
                  <a:prstClr val="black"/>
                </a:solidFill>
              </a:rPr>
              <a:t>                   Επιχειρησιακών Πόρων -                                                      </a:t>
            </a:r>
            <a:r>
              <a:rPr lang="en-US" b="1" dirty="0" smtClean="0">
                <a:solidFill>
                  <a:prstClr val="black"/>
                </a:solidFill>
              </a:rPr>
              <a:t>Enterprise </a:t>
            </a:r>
            <a:r>
              <a:rPr lang="en-US" b="1" dirty="0">
                <a:solidFill>
                  <a:prstClr val="black"/>
                </a:solidFill>
              </a:rPr>
              <a:t>Resource </a:t>
            </a:r>
            <a:r>
              <a:rPr lang="en-US" b="1" dirty="0" smtClean="0">
                <a:solidFill>
                  <a:prstClr val="black"/>
                </a:solidFill>
              </a:rPr>
              <a:t>Planning</a:t>
            </a:r>
            <a:endParaRPr lang="el-GR" dirty="0"/>
          </a:p>
        </p:txBody>
      </p:sp>
      <p:sp>
        <p:nvSpPr>
          <p:cNvPr id="6" name="Θέση περιεχομένου 2"/>
          <p:cNvSpPr txBox="1">
            <a:spLocks/>
          </p:cNvSpPr>
          <p:nvPr/>
        </p:nvSpPr>
        <p:spPr>
          <a:xfrm>
            <a:off x="1295400" y="3323930"/>
            <a:ext cx="6705600" cy="2362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800"/>
              </a:spcAft>
              <a:buNone/>
              <a:defRPr/>
            </a:pPr>
            <a:r>
              <a:rPr lang="el-GR" sz="2800" b="1" dirty="0" smtClean="0">
                <a:solidFill>
                  <a:prstClr val="black"/>
                </a:solidFill>
                <a:ea typeface="+mj-ea"/>
                <a:cs typeface="+mj-cs"/>
              </a:rPr>
              <a:t>Ενότητα </a:t>
            </a:r>
            <a:r>
              <a:rPr lang="en-US" sz="2800" b="1" dirty="0" smtClean="0">
                <a:solidFill>
                  <a:prstClr val="black"/>
                </a:solidFill>
                <a:ea typeface="+mj-ea"/>
                <a:cs typeface="+mj-cs"/>
              </a:rPr>
              <a:t>5:</a:t>
            </a:r>
            <a:r>
              <a:rPr lang="el-GR" sz="2800" b="1" dirty="0">
                <a:solidFill>
                  <a:prstClr val="black"/>
                </a:solidFill>
                <a:ea typeface="+mj-ea"/>
                <a:cs typeface="+mj-cs"/>
              </a:rPr>
              <a:t>  Διαχείριση Ανθρωπίνων Πόρων</a:t>
            </a:r>
            <a:endParaRPr lang="el-GR" sz="2800" dirty="0" smtClean="0">
              <a:solidFill>
                <a:prstClr val="black"/>
              </a:solidFill>
              <a:ea typeface="+mj-ea"/>
              <a:cs typeface="+mj-cs"/>
            </a:endParaRPr>
          </a:p>
          <a:p>
            <a:pPr marL="0" indent="0" algn="ctr" fontAlgn="auto">
              <a:spcBef>
                <a:spcPts val="0"/>
              </a:spcBef>
              <a:spcAft>
                <a:spcPts val="1000"/>
              </a:spcAft>
              <a:buFont typeface="Arial" pitchFamily="34" charset="0"/>
              <a:buNone/>
              <a:defRPr/>
            </a:pPr>
            <a:r>
              <a:rPr lang="el-GR" sz="2800" dirty="0" smtClean="0">
                <a:solidFill>
                  <a:prstClr val="black"/>
                </a:solidFill>
                <a:ea typeface="+mj-ea"/>
                <a:cs typeface="+mj-cs"/>
              </a:rPr>
              <a:t> </a:t>
            </a:r>
            <a:r>
              <a:rPr lang="el-GR" sz="2800" dirty="0" smtClean="0"/>
              <a:t>   Καθηγητής Δρ. </a:t>
            </a:r>
            <a:r>
              <a:rPr lang="el-GR" sz="2800" dirty="0" smtClean="0">
                <a:solidFill>
                  <a:prstClr val="black"/>
                </a:solidFill>
                <a:ea typeface="+mj-ea"/>
                <a:cs typeface="+mj-cs"/>
              </a:rPr>
              <a:t>Παναγιώτης </a:t>
            </a:r>
            <a:r>
              <a:rPr lang="el-GR" sz="2800" dirty="0" err="1" smtClean="0">
                <a:solidFill>
                  <a:prstClr val="black"/>
                </a:solidFill>
                <a:ea typeface="+mj-ea"/>
                <a:cs typeface="+mj-cs"/>
              </a:rPr>
              <a:t>Φιτσιλής</a:t>
            </a:r>
            <a:r>
              <a:rPr lang="el-GR" sz="2800" dirty="0" smtClean="0">
                <a:solidFill>
                  <a:prstClr val="black"/>
                </a:solidFill>
                <a:ea typeface="+mj-ea"/>
                <a:cs typeface="+mj-cs"/>
              </a:rPr>
              <a:t> </a:t>
            </a:r>
          </a:p>
          <a:p>
            <a:pPr marL="0" indent="0" algn="ctr" fontAlgn="auto">
              <a:spcBef>
                <a:spcPts val="0"/>
              </a:spcBef>
              <a:buFont typeface="Arial" pitchFamily="34" charset="0"/>
              <a:buNone/>
              <a:defRPr/>
            </a:pPr>
            <a:r>
              <a:rPr lang="el-GR" sz="2800" dirty="0" smtClean="0">
                <a:solidFill>
                  <a:prstClr val="black"/>
                </a:solidFill>
                <a:ea typeface="+mj-ea"/>
                <a:cs typeface="+mj-cs"/>
              </a:rPr>
              <a:t>Σχολή Διοίκησης &amp; Οικονομίας</a:t>
            </a:r>
          </a:p>
          <a:p>
            <a:pPr marL="0" indent="0" algn="ctr">
              <a:spcBef>
                <a:spcPts val="0"/>
              </a:spcBef>
              <a:buNone/>
              <a:defRPr/>
            </a:pPr>
            <a:r>
              <a:rPr lang="el-GR" sz="2800" dirty="0">
                <a:solidFill>
                  <a:prstClr val="black"/>
                </a:solidFill>
              </a:rPr>
              <a:t>Τμήμα </a:t>
            </a:r>
            <a:r>
              <a:rPr lang="el-GR" sz="2800" dirty="0" smtClean="0">
                <a:solidFill>
                  <a:prstClr val="black"/>
                </a:solidFill>
              </a:rPr>
              <a:t>Διοίκησης Επιχειρήσεων </a:t>
            </a:r>
            <a:endParaRPr lang="el-GR" sz="2800" dirty="0">
              <a:solidFill>
                <a:prstClr val="black"/>
              </a:solidFill>
            </a:endParaRPr>
          </a:p>
        </p:txBody>
      </p:sp>
      <p:pic>
        <p:nvPicPr>
          <p:cNvPr id="9" name="Εικόνα 2" descr=" Λογότυπο για άδειες χρήσης creative commons, b y, n c, s a ">
            <a:hlinkClick r:id="rId5" tooltip="Μετάβαση στην Άδεια Χρήσης"/>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Σχέσεις μεταξύ αντικειμένων οργανωτικής δομής.</a:t>
            </a:r>
          </a:p>
        </p:txBody>
      </p:sp>
      <p:pic>
        <p:nvPicPr>
          <p:cNvPr id="3" name="Εικόνα 2" descr="[DECORATIVE]"/>
          <p:cNvPicPr>
            <a:picLocks noChangeAspect="1"/>
          </p:cNvPicPr>
          <p:nvPr/>
        </p:nvPicPr>
        <p:blipFill>
          <a:blip r:embed="rId3"/>
          <a:stretch>
            <a:fillRect/>
          </a:stretch>
        </p:blipFill>
        <p:spPr>
          <a:xfrm>
            <a:off x="2148630" y="1828800"/>
            <a:ext cx="4846740" cy="3956647"/>
          </a:xfrm>
          <a:prstGeom prst="rect">
            <a:avLst/>
          </a:prstGeom>
        </p:spPr>
      </p:pic>
      <p:sp>
        <p:nvSpPr>
          <p:cNvPr id="10"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91280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Παράδειγμα οργανωτικής δομής (τμήμα).</a:t>
            </a:r>
          </a:p>
        </p:txBody>
      </p:sp>
      <p:pic>
        <p:nvPicPr>
          <p:cNvPr id="4" name="Εικόνα 3" descr="[DECORATIVE]"/>
          <p:cNvPicPr>
            <a:picLocks noChangeAspect="1"/>
          </p:cNvPicPr>
          <p:nvPr/>
        </p:nvPicPr>
        <p:blipFill>
          <a:blip r:embed="rId3"/>
          <a:stretch>
            <a:fillRect/>
          </a:stretch>
        </p:blipFill>
        <p:spPr>
          <a:xfrm>
            <a:off x="1264633" y="1863327"/>
            <a:ext cx="6614733" cy="4066384"/>
          </a:xfrm>
          <a:prstGeom prst="rect">
            <a:avLst/>
          </a:prstGeom>
        </p:spPr>
      </p:pic>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545577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Το βασικό αρχείο εργαζομένου περιλαμβάνει</a:t>
            </a:r>
          </a:p>
        </p:txBody>
      </p:sp>
      <p:sp>
        <p:nvSpPr>
          <p:cNvPr id="4" name="Ορθογώνιο 3"/>
          <p:cNvSpPr/>
          <p:nvPr/>
        </p:nvSpPr>
        <p:spPr>
          <a:xfrm>
            <a:off x="266700" y="1905000"/>
            <a:ext cx="8610600" cy="2677656"/>
          </a:xfrm>
          <a:prstGeom prst="rect">
            <a:avLst/>
          </a:prstGeom>
        </p:spPr>
        <p:txBody>
          <a:bodyPr wrap="square">
            <a:spAutoFit/>
          </a:bodyPr>
          <a:lstStyle/>
          <a:p>
            <a:pPr marL="285750" indent="-285750">
              <a:buFont typeface="Arial" panose="020B0604020202020204" pitchFamily="34" charset="0"/>
              <a:buChar char="•"/>
            </a:pPr>
            <a:r>
              <a:rPr lang="el-GR" sz="2400" dirty="0"/>
              <a:t>Τα προσωπικά στοιχεία του </a:t>
            </a:r>
            <a:r>
              <a:rPr lang="el-GR" sz="2400" dirty="0" smtClean="0"/>
              <a:t>εργαζομένου</a:t>
            </a:r>
            <a:r>
              <a:rPr lang="en-US" sz="2400" dirty="0" smtClean="0"/>
              <a:t>.</a:t>
            </a:r>
            <a:endParaRPr lang="el-GR" sz="2400" dirty="0"/>
          </a:p>
          <a:p>
            <a:pPr marL="285750" indent="-285750">
              <a:buFont typeface="Arial" panose="020B0604020202020204" pitchFamily="34" charset="0"/>
              <a:buChar char="•"/>
            </a:pPr>
            <a:r>
              <a:rPr lang="el-GR" sz="2400" dirty="0"/>
              <a:t>Τα μισθολογικά στοιχεία του </a:t>
            </a:r>
            <a:r>
              <a:rPr lang="el-GR" sz="2400" dirty="0" smtClean="0"/>
              <a:t>εργαζομένου</a:t>
            </a:r>
            <a:r>
              <a:rPr lang="en-US" sz="2400" dirty="0" smtClean="0"/>
              <a:t>.</a:t>
            </a:r>
            <a:endParaRPr lang="el-GR" sz="2400" dirty="0"/>
          </a:p>
          <a:p>
            <a:pPr marL="285750" indent="-285750">
              <a:buFont typeface="Arial" panose="020B0604020202020204" pitchFamily="34" charset="0"/>
              <a:buChar char="•"/>
            </a:pPr>
            <a:r>
              <a:rPr lang="el-GR" sz="2400" dirty="0"/>
              <a:t>Οικογενειακή </a:t>
            </a:r>
            <a:r>
              <a:rPr lang="el-GR" sz="2400" dirty="0" smtClean="0"/>
              <a:t>κατάσταση</a:t>
            </a:r>
            <a:r>
              <a:rPr lang="en-US" sz="2400" dirty="0" smtClean="0"/>
              <a:t>.</a:t>
            </a:r>
            <a:endParaRPr lang="el-GR" sz="2400" dirty="0"/>
          </a:p>
          <a:p>
            <a:pPr marL="285750" indent="-285750">
              <a:buFont typeface="Arial" panose="020B0604020202020204" pitchFamily="34" charset="0"/>
              <a:buChar char="•"/>
            </a:pPr>
            <a:r>
              <a:rPr lang="el-GR" sz="2400" dirty="0"/>
              <a:t>Φορολογικά </a:t>
            </a:r>
            <a:r>
              <a:rPr lang="el-GR" sz="2400" dirty="0" smtClean="0"/>
              <a:t>στοιχεία</a:t>
            </a:r>
            <a:r>
              <a:rPr lang="en-US" sz="2400" dirty="0" smtClean="0"/>
              <a:t>.</a:t>
            </a:r>
            <a:endParaRPr lang="el-GR" sz="2400" dirty="0"/>
          </a:p>
          <a:p>
            <a:pPr marL="285750" indent="-285750">
              <a:buFont typeface="Arial" panose="020B0604020202020204" pitchFamily="34" charset="0"/>
              <a:buChar char="•"/>
            </a:pPr>
            <a:r>
              <a:rPr lang="el-GR" sz="2400" dirty="0"/>
              <a:t>Το ωράριο </a:t>
            </a:r>
            <a:r>
              <a:rPr lang="el-GR" sz="2400" dirty="0" smtClean="0"/>
              <a:t>εργασίας</a:t>
            </a:r>
            <a:r>
              <a:rPr lang="en-US" sz="2400" dirty="0" smtClean="0"/>
              <a:t>.</a:t>
            </a:r>
            <a:endParaRPr lang="el-GR" sz="2400" dirty="0"/>
          </a:p>
          <a:p>
            <a:pPr marL="285750" indent="-285750">
              <a:buFont typeface="Arial" panose="020B0604020202020204" pitchFamily="34" charset="0"/>
              <a:buChar char="•"/>
            </a:pPr>
            <a:r>
              <a:rPr lang="el-GR" sz="2400" dirty="0"/>
              <a:t>Τα γεγονότα που σχετίζονται με τον εργασιακό του </a:t>
            </a:r>
            <a:r>
              <a:rPr lang="el-GR" sz="2400" dirty="0" smtClean="0"/>
              <a:t>βίο</a:t>
            </a:r>
            <a:r>
              <a:rPr lang="en-US" sz="2400" dirty="0" smtClean="0"/>
              <a:t>.</a:t>
            </a:r>
            <a:endParaRPr lang="el-GR" sz="2400" dirty="0"/>
          </a:p>
          <a:p>
            <a:pPr marL="285750" indent="-285750">
              <a:buFont typeface="Arial" panose="020B0604020202020204" pitchFamily="34" charset="0"/>
              <a:buChar char="•"/>
            </a:pPr>
            <a:endParaRPr lang="el-GR" sz="24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22851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Ο εργαζόμενος αποτελεί βασική οντότητα του υποσυστήματος ανθρώπινου δυναμικού.</a:t>
            </a:r>
          </a:p>
        </p:txBody>
      </p:sp>
      <p:pic>
        <p:nvPicPr>
          <p:cNvPr id="3" name="Εικόνα 2" descr="[DECORATIVE]"/>
          <p:cNvPicPr>
            <a:picLocks noChangeAspect="1"/>
          </p:cNvPicPr>
          <p:nvPr/>
        </p:nvPicPr>
        <p:blipFill>
          <a:blip r:embed="rId3"/>
          <a:stretch>
            <a:fillRect/>
          </a:stretch>
        </p:blipFill>
        <p:spPr>
          <a:xfrm>
            <a:off x="1203668" y="1417638"/>
            <a:ext cx="6736664" cy="4596782"/>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960932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7283"/>
            <a:ext cx="8229600" cy="1143000"/>
          </a:xfrm>
        </p:spPr>
        <p:txBody>
          <a:bodyPr>
            <a:normAutofit fontScale="90000"/>
          </a:bodyPr>
          <a:lstStyle/>
          <a:p>
            <a:r>
              <a:rPr lang="el-GR" b="1" dirty="0"/>
              <a:t>Οι τύποι πληροφοριών (</a:t>
            </a:r>
            <a:r>
              <a:rPr lang="en-US" b="1" dirty="0" err="1"/>
              <a:t>infotypes</a:t>
            </a:r>
            <a:r>
              <a:rPr lang="en-US" b="1" dirty="0"/>
              <a:t>)</a:t>
            </a:r>
            <a:endParaRPr lang="el-GR" b="1" dirty="0"/>
          </a:p>
        </p:txBody>
      </p:sp>
      <p:sp>
        <p:nvSpPr>
          <p:cNvPr id="4" name="Ορθογώνιο 3"/>
          <p:cNvSpPr/>
          <p:nvPr/>
        </p:nvSpPr>
        <p:spPr>
          <a:xfrm>
            <a:off x="0" y="1094294"/>
            <a:ext cx="8991600" cy="3448123"/>
          </a:xfrm>
          <a:prstGeom prst="rect">
            <a:avLst/>
          </a:prstGeom>
        </p:spPr>
        <p:txBody>
          <a:bodyPr wrap="square">
            <a:spAutoFit/>
          </a:bodyPr>
          <a:lstStyle/>
          <a:p>
            <a:pPr marL="342900" lvl="0" indent="-342900">
              <a:lnSpc>
                <a:spcPct val="90000"/>
              </a:lnSpc>
              <a:spcBef>
                <a:spcPts val="1000"/>
              </a:spcBef>
              <a:buFont typeface="Arial" panose="020B0604020202020204" pitchFamily="34" charset="0"/>
              <a:buChar char="•"/>
              <a:defRPr/>
            </a:pPr>
            <a:r>
              <a:rPr lang="el-GR" sz="2800" kern="0" dirty="0">
                <a:solidFill>
                  <a:prstClr val="black"/>
                </a:solidFill>
              </a:rPr>
              <a:t>Τα προσωπικά στοιχεία (</a:t>
            </a:r>
            <a:r>
              <a:rPr lang="el-GR" sz="2800" kern="0" dirty="0" err="1">
                <a:solidFill>
                  <a:prstClr val="black"/>
                </a:solidFill>
              </a:rPr>
              <a:t>Personal</a:t>
            </a:r>
            <a:r>
              <a:rPr lang="el-GR" sz="2800" kern="0" dirty="0">
                <a:solidFill>
                  <a:prstClr val="black"/>
                </a:solidFill>
              </a:rPr>
              <a:t> </a:t>
            </a:r>
            <a:r>
              <a:rPr lang="el-GR" sz="2800" kern="0" dirty="0" err="1">
                <a:solidFill>
                  <a:prstClr val="black"/>
                </a:solidFill>
              </a:rPr>
              <a:t>Data</a:t>
            </a:r>
            <a:r>
              <a:rPr lang="el-GR" sz="2800" kern="0" dirty="0" smtClean="0">
                <a:solidFill>
                  <a:prstClr val="black"/>
                </a:solidFill>
              </a:rPr>
              <a:t>)</a:t>
            </a:r>
            <a:r>
              <a:rPr lang="en-US" sz="2800" kern="0" dirty="0" smtClean="0">
                <a:solidFill>
                  <a:prstClr val="black"/>
                </a:solidFill>
              </a:rPr>
              <a:t>.</a:t>
            </a:r>
            <a:endParaRPr lang="el-GR" sz="2800" kern="0" dirty="0">
              <a:solidFill>
                <a:prstClr val="black"/>
              </a:solidFill>
            </a:endParaRPr>
          </a:p>
          <a:p>
            <a:pPr marL="342900" lvl="0" indent="-342900">
              <a:lnSpc>
                <a:spcPct val="90000"/>
              </a:lnSpc>
              <a:spcBef>
                <a:spcPts val="1000"/>
              </a:spcBef>
              <a:buFont typeface="Arial" panose="020B0604020202020204" pitchFamily="34" charset="0"/>
              <a:buChar char="•"/>
              <a:defRPr/>
            </a:pPr>
            <a:r>
              <a:rPr lang="el-GR" sz="2800" kern="0" dirty="0">
                <a:solidFill>
                  <a:prstClr val="black"/>
                </a:solidFill>
              </a:rPr>
              <a:t>H διεύθυνση κατοικίας, αλλά και διαφόρων τύπων διευθύνσεις. </a:t>
            </a:r>
          </a:p>
          <a:p>
            <a:pPr marL="342900" lvl="0" indent="-342900">
              <a:lnSpc>
                <a:spcPct val="90000"/>
              </a:lnSpc>
              <a:spcBef>
                <a:spcPts val="1000"/>
              </a:spcBef>
              <a:buFont typeface="Arial" panose="020B0604020202020204" pitchFamily="34" charset="0"/>
              <a:buChar char="•"/>
              <a:defRPr/>
            </a:pPr>
            <a:r>
              <a:rPr lang="el-GR" sz="2800" kern="0" dirty="0">
                <a:solidFill>
                  <a:prstClr val="black"/>
                </a:solidFill>
              </a:rPr>
              <a:t>Η </a:t>
            </a:r>
            <a:r>
              <a:rPr lang="el-GR" sz="2800" kern="0" dirty="0" smtClean="0">
                <a:solidFill>
                  <a:prstClr val="black"/>
                </a:solidFill>
              </a:rPr>
              <a:t>εκπαίδευση</a:t>
            </a:r>
            <a:r>
              <a:rPr lang="en-US" sz="2800" kern="0" dirty="0" smtClean="0">
                <a:solidFill>
                  <a:prstClr val="black"/>
                </a:solidFill>
              </a:rPr>
              <a:t>.</a:t>
            </a:r>
            <a:r>
              <a:rPr lang="el-GR" sz="2800" kern="0" dirty="0" smtClean="0">
                <a:solidFill>
                  <a:prstClr val="black"/>
                </a:solidFill>
              </a:rPr>
              <a:t> </a:t>
            </a:r>
            <a:endParaRPr lang="el-GR" sz="2800" kern="0" dirty="0">
              <a:solidFill>
                <a:prstClr val="black"/>
              </a:solidFill>
            </a:endParaRPr>
          </a:p>
          <a:p>
            <a:pPr marL="342900" lvl="0" indent="-342900">
              <a:lnSpc>
                <a:spcPct val="90000"/>
              </a:lnSpc>
              <a:spcBef>
                <a:spcPts val="1000"/>
              </a:spcBef>
              <a:buFont typeface="Arial" panose="020B0604020202020204" pitchFamily="34" charset="0"/>
              <a:buChar char="•"/>
              <a:defRPr/>
            </a:pPr>
            <a:r>
              <a:rPr lang="el-GR" sz="2800" kern="0" dirty="0">
                <a:solidFill>
                  <a:prstClr val="black"/>
                </a:solidFill>
              </a:rPr>
              <a:t>Β</a:t>
            </a:r>
            <a:r>
              <a:rPr lang="el-GR" sz="2800" kern="0" dirty="0" smtClean="0">
                <a:solidFill>
                  <a:prstClr val="black"/>
                </a:solidFill>
              </a:rPr>
              <a:t>ασικός μισθός.</a:t>
            </a:r>
            <a:endParaRPr lang="el-GR" sz="2800" kern="0" dirty="0">
              <a:solidFill>
                <a:prstClr val="black"/>
              </a:solidFill>
            </a:endParaRPr>
          </a:p>
          <a:p>
            <a:pPr marL="342900" lvl="0" indent="-342900">
              <a:lnSpc>
                <a:spcPct val="90000"/>
              </a:lnSpc>
              <a:spcBef>
                <a:spcPts val="1000"/>
              </a:spcBef>
              <a:buFont typeface="Arial" panose="020B0604020202020204" pitchFamily="34" charset="0"/>
              <a:buChar char="•"/>
              <a:defRPr/>
            </a:pPr>
            <a:r>
              <a:rPr lang="el-GR" sz="2800" kern="0" dirty="0">
                <a:solidFill>
                  <a:prstClr val="black"/>
                </a:solidFill>
              </a:rPr>
              <a:t>κ.α.</a:t>
            </a:r>
          </a:p>
          <a:p>
            <a:pPr marL="342900" lvl="0" indent="-342900">
              <a:lnSpc>
                <a:spcPct val="90000"/>
              </a:lnSpc>
              <a:spcBef>
                <a:spcPts val="1000"/>
              </a:spcBef>
              <a:buFont typeface="Arial" panose="020B0604020202020204" pitchFamily="34" charset="0"/>
              <a:buChar char="•"/>
              <a:defRPr/>
            </a:pPr>
            <a:endParaRPr lang="el-GR" sz="2800" kern="0" dirty="0">
              <a:solidFill>
                <a:prstClr val="black"/>
              </a:solidFill>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027973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Χρονικοί περιορισμοί τύπων πληροφοριών.</a:t>
            </a:r>
          </a:p>
        </p:txBody>
      </p:sp>
      <p:pic>
        <p:nvPicPr>
          <p:cNvPr id="4" name="Εικόνα 3" descr="[DECORATIVE]"/>
          <p:cNvPicPr>
            <a:picLocks noChangeAspect="1"/>
          </p:cNvPicPr>
          <p:nvPr/>
        </p:nvPicPr>
        <p:blipFill>
          <a:blip r:embed="rId3"/>
          <a:stretch>
            <a:fillRect/>
          </a:stretch>
        </p:blipFill>
        <p:spPr>
          <a:xfrm>
            <a:off x="783007" y="2057400"/>
            <a:ext cx="7577985" cy="4084674"/>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151319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Παράδειγμα ενεργειών προσωπικού</a:t>
            </a:r>
          </a:p>
        </p:txBody>
      </p:sp>
      <p:pic>
        <p:nvPicPr>
          <p:cNvPr id="3" name="Εικόνα 2" descr="[DECORATIVE]"/>
          <p:cNvPicPr>
            <a:picLocks noChangeAspect="1"/>
          </p:cNvPicPr>
          <p:nvPr/>
        </p:nvPicPr>
        <p:blipFill>
          <a:blip r:embed="rId4"/>
          <a:stretch>
            <a:fillRect/>
          </a:stretch>
        </p:blipFill>
        <p:spPr>
          <a:xfrm>
            <a:off x="838200" y="1828800"/>
            <a:ext cx="6943946" cy="3346994"/>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89641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Ομάδες εργαζομένων</a:t>
            </a:r>
          </a:p>
        </p:txBody>
      </p:sp>
      <p:pic>
        <p:nvPicPr>
          <p:cNvPr id="4" name="Εικόνα 3" descr="[DECORATIVE]"/>
          <p:cNvPicPr>
            <a:picLocks noChangeAspect="1"/>
          </p:cNvPicPr>
          <p:nvPr/>
        </p:nvPicPr>
        <p:blipFill>
          <a:blip r:embed="rId4"/>
          <a:stretch>
            <a:fillRect/>
          </a:stretch>
        </p:blipFill>
        <p:spPr>
          <a:xfrm>
            <a:off x="1002482" y="1523835"/>
            <a:ext cx="7139035" cy="3810330"/>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11098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87985"/>
            <a:ext cx="8229600" cy="1143000"/>
          </a:xfrm>
        </p:spPr>
        <p:txBody>
          <a:bodyPr>
            <a:normAutofit fontScale="90000"/>
          </a:bodyPr>
          <a:lstStyle/>
          <a:p>
            <a:r>
              <a:rPr lang="el-GR" b="1" dirty="0"/>
              <a:t>Οθόνη εισαγωγής προσωπικών δεδομένων εργαζομένου στο σύστημα </a:t>
            </a:r>
            <a:r>
              <a:rPr lang="el-GR" b="1" dirty="0" smtClean="0"/>
              <a:t>SAP. </a:t>
            </a:r>
            <a:endParaRPr lang="el-GR" b="1" dirty="0"/>
          </a:p>
        </p:txBody>
      </p:sp>
      <p:pic>
        <p:nvPicPr>
          <p:cNvPr id="4" name="Εικόνα 3" descr="[DECORATIVE]"/>
          <p:cNvPicPr>
            <a:picLocks noChangeAspect="1"/>
          </p:cNvPicPr>
          <p:nvPr/>
        </p:nvPicPr>
        <p:blipFill>
          <a:blip r:embed="rId3"/>
          <a:stretch>
            <a:fillRect/>
          </a:stretch>
        </p:blipFill>
        <p:spPr>
          <a:xfrm>
            <a:off x="1090856" y="1828800"/>
            <a:ext cx="6962288" cy="4607891"/>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60479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Autofit/>
          </a:bodyPr>
          <a:lstStyle/>
          <a:p>
            <a:r>
              <a:rPr lang="el-GR" sz="3600" b="1" dirty="0"/>
              <a:t>Μια απλοποιημένη ροή εργασιών σε </a:t>
            </a:r>
            <a:r>
              <a:rPr lang="el-GR" sz="3600" b="1" dirty="0" smtClean="0"/>
              <a:t>            </a:t>
            </a:r>
            <a:br>
              <a:rPr lang="el-GR" sz="3600" b="1" dirty="0" smtClean="0"/>
            </a:br>
            <a:r>
              <a:rPr lang="el-GR" sz="3600" b="1" dirty="0" smtClean="0"/>
              <a:t>ένα σύστημα </a:t>
            </a:r>
            <a:r>
              <a:rPr lang="el-GR" sz="3600" b="1" dirty="0"/>
              <a:t>ηλεκτρονικών </a:t>
            </a:r>
            <a:r>
              <a:rPr lang="el-GR" sz="3600" b="1" dirty="0" smtClean="0"/>
              <a:t>προσλήψεων.</a:t>
            </a:r>
            <a:endParaRPr lang="el-GR" sz="3600" b="1" dirty="0"/>
          </a:p>
        </p:txBody>
      </p:sp>
      <p:pic>
        <p:nvPicPr>
          <p:cNvPr id="3" name="Εικόνα 2" descr="[DECORATIVE]"/>
          <p:cNvPicPr>
            <a:picLocks noChangeAspect="1"/>
          </p:cNvPicPr>
          <p:nvPr/>
        </p:nvPicPr>
        <p:blipFill>
          <a:blip r:embed="rId3"/>
          <a:stretch>
            <a:fillRect/>
          </a:stretch>
        </p:blipFill>
        <p:spPr>
          <a:xfrm>
            <a:off x="685800" y="1828800"/>
            <a:ext cx="7370703" cy="3212870"/>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47880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στο πλαίσιο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57347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274638"/>
            <a:ext cx="8991600" cy="1143000"/>
          </a:xfrm>
        </p:spPr>
        <p:txBody>
          <a:bodyPr>
            <a:normAutofit fontScale="90000"/>
          </a:bodyPr>
          <a:lstStyle/>
          <a:p>
            <a:r>
              <a:rPr lang="el-GR" b="1" dirty="0"/>
              <a:t>Κύρια χαρακτηριστικά ενός συστήματος ηλεκτρονικών </a:t>
            </a:r>
            <a:r>
              <a:rPr lang="el-GR" b="1" dirty="0" smtClean="0"/>
              <a:t>προσλήψεων (1) </a:t>
            </a:r>
            <a:endParaRPr lang="el-GR" b="1" dirty="0"/>
          </a:p>
        </p:txBody>
      </p:sp>
      <p:sp>
        <p:nvSpPr>
          <p:cNvPr id="4" name="Ορθογώνιο 3"/>
          <p:cNvSpPr/>
          <p:nvPr/>
        </p:nvSpPr>
        <p:spPr>
          <a:xfrm>
            <a:off x="304800" y="1828800"/>
            <a:ext cx="8267700" cy="3725122"/>
          </a:xfrm>
          <a:prstGeom prst="rect">
            <a:avLst/>
          </a:prstGeom>
        </p:spPr>
        <p:txBody>
          <a:bodyPr wrap="square">
            <a:spAutoFit/>
          </a:bodyPr>
          <a:lstStyle/>
          <a:p>
            <a:pPr marL="285750" lvl="0" indent="-285750">
              <a:lnSpc>
                <a:spcPct val="90000"/>
              </a:lnSpc>
              <a:spcBef>
                <a:spcPts val="1000"/>
              </a:spcBef>
              <a:buFont typeface="Arial" panose="020B0604020202020204" pitchFamily="34" charset="0"/>
              <a:buChar char="•"/>
            </a:pPr>
            <a:r>
              <a:rPr lang="el-GR" dirty="0">
                <a:solidFill>
                  <a:prstClr val="black"/>
                </a:solidFill>
              </a:rPr>
              <a:t>Τήρηση αρχείου προκηρύξεων θέσεων όπου συντηρούνται πληροφορίες σχετικά µε τα διαδικαστικά στοιχεία µ</a:t>
            </a:r>
            <a:r>
              <a:rPr lang="el-GR" dirty="0" err="1">
                <a:solidFill>
                  <a:prstClr val="black"/>
                </a:solidFill>
              </a:rPr>
              <a:t>ιας</a:t>
            </a:r>
            <a:r>
              <a:rPr lang="el-GR" dirty="0">
                <a:solidFill>
                  <a:prstClr val="black"/>
                </a:solidFill>
              </a:rPr>
              <a:t> προκήρυξης (π.χ. ημερομηνία </a:t>
            </a:r>
            <a:r>
              <a:rPr lang="el-GR" dirty="0" err="1">
                <a:solidFill>
                  <a:prstClr val="black"/>
                </a:solidFill>
              </a:rPr>
              <a:t>δηµοσίευσης</a:t>
            </a:r>
            <a:r>
              <a:rPr lang="el-GR" dirty="0">
                <a:solidFill>
                  <a:prstClr val="black"/>
                </a:solidFill>
              </a:rPr>
              <a:t>, µ</a:t>
            </a:r>
            <a:r>
              <a:rPr lang="el-GR" dirty="0" err="1">
                <a:solidFill>
                  <a:prstClr val="black"/>
                </a:solidFill>
              </a:rPr>
              <a:t>έσο</a:t>
            </a:r>
            <a:r>
              <a:rPr lang="el-GR" dirty="0">
                <a:solidFill>
                  <a:prstClr val="black"/>
                </a:solidFill>
              </a:rPr>
              <a:t> κ.λπ</a:t>
            </a:r>
            <a:r>
              <a:rPr lang="el-GR" dirty="0" smtClean="0">
                <a:solidFill>
                  <a:prstClr val="black"/>
                </a:solidFill>
              </a:rPr>
              <a:t>.). </a:t>
            </a:r>
            <a:endParaRPr lang="el-GR" dirty="0">
              <a:solidFill>
                <a:prstClr val="black"/>
              </a:solidFill>
            </a:endParaRPr>
          </a:p>
          <a:p>
            <a:pPr marL="285750" lvl="0" indent="-285750">
              <a:lnSpc>
                <a:spcPct val="90000"/>
              </a:lnSpc>
              <a:spcBef>
                <a:spcPts val="1000"/>
              </a:spcBef>
              <a:buFont typeface="Arial" panose="020B0604020202020204" pitchFamily="34" charset="0"/>
              <a:buChar char="•"/>
            </a:pPr>
            <a:r>
              <a:rPr lang="el-GR" dirty="0">
                <a:solidFill>
                  <a:prstClr val="black"/>
                </a:solidFill>
              </a:rPr>
              <a:t>Δυνατότητα αρχικής καταχώρησης βιογραφικού υποψηφίου δια µ</a:t>
            </a:r>
            <a:r>
              <a:rPr lang="el-GR" dirty="0" err="1">
                <a:solidFill>
                  <a:prstClr val="black"/>
                </a:solidFill>
              </a:rPr>
              <a:t>έσου</a:t>
            </a:r>
            <a:r>
              <a:rPr lang="el-GR" dirty="0">
                <a:solidFill>
                  <a:prstClr val="black"/>
                </a:solidFill>
              </a:rPr>
              <a:t> </a:t>
            </a:r>
            <a:r>
              <a:rPr lang="el-GR" dirty="0" err="1">
                <a:solidFill>
                  <a:prstClr val="black"/>
                </a:solidFill>
              </a:rPr>
              <a:t>internet</a:t>
            </a:r>
            <a:r>
              <a:rPr lang="el-GR" dirty="0">
                <a:solidFill>
                  <a:prstClr val="black"/>
                </a:solidFill>
              </a:rPr>
              <a:t> και </a:t>
            </a:r>
            <a:r>
              <a:rPr lang="el-GR" dirty="0" err="1" smtClean="0">
                <a:solidFill>
                  <a:prstClr val="black"/>
                </a:solidFill>
              </a:rPr>
              <a:t>intranet</a:t>
            </a:r>
            <a:r>
              <a:rPr lang="el-GR" dirty="0" smtClean="0">
                <a:solidFill>
                  <a:prstClr val="black"/>
                </a:solidFill>
              </a:rPr>
              <a:t>. </a:t>
            </a:r>
            <a:endParaRPr lang="el-GR" dirty="0">
              <a:solidFill>
                <a:prstClr val="black"/>
              </a:solidFill>
            </a:endParaRPr>
          </a:p>
          <a:p>
            <a:pPr marL="285750" lvl="0" indent="-285750">
              <a:lnSpc>
                <a:spcPct val="90000"/>
              </a:lnSpc>
              <a:spcBef>
                <a:spcPts val="1000"/>
              </a:spcBef>
              <a:buFont typeface="Arial" panose="020B0604020202020204" pitchFamily="34" charset="0"/>
              <a:buChar char="•"/>
            </a:pPr>
            <a:r>
              <a:rPr lang="el-GR" dirty="0">
                <a:solidFill>
                  <a:prstClr val="black"/>
                </a:solidFill>
              </a:rPr>
              <a:t>Τήρηση αρχείου υποψηφίων όπου καταχωρούνται βασικές πληροφορίες για τον υποψήφιο (π.χ. </a:t>
            </a:r>
            <a:r>
              <a:rPr lang="el-GR" dirty="0" err="1">
                <a:solidFill>
                  <a:prstClr val="black"/>
                </a:solidFill>
              </a:rPr>
              <a:t>όνοµα</a:t>
            </a:r>
            <a:r>
              <a:rPr lang="el-GR" dirty="0">
                <a:solidFill>
                  <a:prstClr val="black"/>
                </a:solidFill>
              </a:rPr>
              <a:t>, διεύθυνση, εκπαίδευση κ.λπ</a:t>
            </a:r>
            <a:r>
              <a:rPr lang="el-GR" dirty="0" smtClean="0">
                <a:solidFill>
                  <a:prstClr val="black"/>
                </a:solidFill>
              </a:rPr>
              <a:t>.).</a:t>
            </a:r>
            <a:endParaRPr lang="el-GR" dirty="0">
              <a:solidFill>
                <a:prstClr val="black"/>
              </a:solidFill>
            </a:endParaRPr>
          </a:p>
          <a:p>
            <a:pPr marL="285750" lvl="0" indent="-285750">
              <a:lnSpc>
                <a:spcPct val="90000"/>
              </a:lnSpc>
              <a:spcBef>
                <a:spcPts val="1000"/>
              </a:spcBef>
              <a:buFont typeface="Arial" panose="020B0604020202020204" pitchFamily="34" charset="0"/>
              <a:buChar char="•"/>
            </a:pPr>
            <a:r>
              <a:rPr lang="el-GR" dirty="0">
                <a:solidFill>
                  <a:prstClr val="black"/>
                </a:solidFill>
              </a:rPr>
              <a:t>Τήρηση προσόντων υποψηφίων βάσει των οποίων θα γίνει η επιλογή για την </a:t>
            </a:r>
            <a:r>
              <a:rPr lang="el-GR" dirty="0" err="1">
                <a:solidFill>
                  <a:prstClr val="black"/>
                </a:solidFill>
              </a:rPr>
              <a:t>προκηρυγµένη</a:t>
            </a:r>
            <a:r>
              <a:rPr lang="el-GR" dirty="0">
                <a:solidFill>
                  <a:prstClr val="black"/>
                </a:solidFill>
              </a:rPr>
              <a:t> θέση </a:t>
            </a:r>
            <a:r>
              <a:rPr lang="el-GR" dirty="0" smtClean="0">
                <a:solidFill>
                  <a:prstClr val="black"/>
                </a:solidFill>
              </a:rPr>
              <a:t>εργασίας. </a:t>
            </a:r>
            <a:endParaRPr lang="el-GR" dirty="0">
              <a:solidFill>
                <a:prstClr val="black"/>
              </a:solidFill>
            </a:endParaRPr>
          </a:p>
          <a:p>
            <a:pPr marL="285750" lvl="0" indent="-285750">
              <a:lnSpc>
                <a:spcPct val="90000"/>
              </a:lnSpc>
              <a:spcBef>
                <a:spcPts val="1000"/>
              </a:spcBef>
              <a:buFont typeface="Arial" panose="020B0604020202020204" pitchFamily="34" charset="0"/>
              <a:buChar char="•"/>
            </a:pPr>
            <a:r>
              <a:rPr lang="el-GR" dirty="0">
                <a:solidFill>
                  <a:prstClr val="black"/>
                </a:solidFill>
              </a:rPr>
              <a:t>Τήρηση απαιτήσεων για τις </a:t>
            </a:r>
            <a:r>
              <a:rPr lang="el-GR" dirty="0" err="1">
                <a:solidFill>
                  <a:prstClr val="black"/>
                </a:solidFill>
              </a:rPr>
              <a:t>προκηρυσσόµενες</a:t>
            </a:r>
            <a:r>
              <a:rPr lang="el-GR" dirty="0">
                <a:solidFill>
                  <a:prstClr val="black"/>
                </a:solidFill>
              </a:rPr>
              <a:t> θέσεις </a:t>
            </a:r>
            <a:r>
              <a:rPr lang="el-GR" dirty="0" smtClean="0">
                <a:solidFill>
                  <a:prstClr val="black"/>
                </a:solidFill>
              </a:rPr>
              <a:t>εργασίας.</a:t>
            </a:r>
            <a:endParaRPr lang="el-GR" dirty="0">
              <a:solidFill>
                <a:prstClr val="black"/>
              </a:solidFill>
            </a:endParaRPr>
          </a:p>
          <a:p>
            <a:pPr marL="285750" lvl="0" indent="-285750">
              <a:lnSpc>
                <a:spcPct val="90000"/>
              </a:lnSpc>
              <a:spcBef>
                <a:spcPts val="1000"/>
              </a:spcBef>
              <a:buFont typeface="Arial" panose="020B0604020202020204" pitchFamily="34" charset="0"/>
              <a:buChar char="•"/>
            </a:pPr>
            <a:r>
              <a:rPr lang="el-GR" dirty="0">
                <a:solidFill>
                  <a:prstClr val="black"/>
                </a:solidFill>
              </a:rPr>
              <a:t>Επιλογή των καταλληλότερων υποψηφίων βάσει σύγκρισης προσόντων υποψηφίων — απαιτήσεων θέσεων </a:t>
            </a:r>
            <a:r>
              <a:rPr lang="el-GR" dirty="0" smtClean="0">
                <a:solidFill>
                  <a:prstClr val="black"/>
                </a:solidFill>
              </a:rPr>
              <a:t>εργασίας. </a:t>
            </a:r>
            <a:endParaRPr lang="el-GR" dirty="0">
              <a:solidFill>
                <a:prstClr val="black"/>
              </a:solidFill>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36152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274638"/>
            <a:ext cx="8991600" cy="1143000"/>
          </a:xfrm>
        </p:spPr>
        <p:txBody>
          <a:bodyPr>
            <a:normAutofit fontScale="90000"/>
          </a:bodyPr>
          <a:lstStyle/>
          <a:p>
            <a:r>
              <a:rPr lang="el-GR" b="1" dirty="0"/>
              <a:t>Κύρια χαρακτηριστικά ενός συστήματος ηλεκτρονικών </a:t>
            </a:r>
            <a:r>
              <a:rPr lang="el-GR" b="1" dirty="0" smtClean="0"/>
              <a:t>προσλήψεων (2) </a:t>
            </a:r>
            <a:endParaRPr lang="el-GR" b="1" dirty="0"/>
          </a:p>
        </p:txBody>
      </p:sp>
      <p:sp>
        <p:nvSpPr>
          <p:cNvPr id="4" name="Ορθογώνιο 3"/>
          <p:cNvSpPr/>
          <p:nvPr/>
        </p:nvSpPr>
        <p:spPr>
          <a:xfrm>
            <a:off x="304800" y="1828800"/>
            <a:ext cx="8267700" cy="4473019"/>
          </a:xfrm>
          <a:prstGeom prst="rect">
            <a:avLst/>
          </a:prstGeom>
        </p:spPr>
        <p:txBody>
          <a:bodyPr wrap="square">
            <a:spAutoFit/>
          </a:bodyPr>
          <a:lstStyle/>
          <a:p>
            <a:pPr marL="285750" lvl="0" indent="-285750">
              <a:lnSpc>
                <a:spcPct val="90000"/>
              </a:lnSpc>
              <a:spcBef>
                <a:spcPts val="1000"/>
              </a:spcBef>
              <a:buFont typeface="Arial" panose="020B0604020202020204" pitchFamily="34" charset="0"/>
              <a:buChar char="•"/>
            </a:pPr>
            <a:r>
              <a:rPr lang="el-GR" dirty="0" err="1" smtClean="0">
                <a:solidFill>
                  <a:prstClr val="black"/>
                </a:solidFill>
              </a:rPr>
              <a:t>Αυτοµατοποίηση</a:t>
            </a:r>
            <a:r>
              <a:rPr lang="el-GR" dirty="0" smtClean="0">
                <a:solidFill>
                  <a:prstClr val="black"/>
                </a:solidFill>
              </a:rPr>
              <a:t> της αλληλογραφίας που σχετίζεται µε την διαδικασία της στελέχωσης. </a:t>
            </a:r>
          </a:p>
          <a:p>
            <a:pPr marL="285750" lvl="0" indent="-285750">
              <a:lnSpc>
                <a:spcPct val="90000"/>
              </a:lnSpc>
              <a:spcBef>
                <a:spcPts val="1000"/>
              </a:spcBef>
              <a:buFont typeface="Arial" panose="020B0604020202020204" pitchFamily="34" charset="0"/>
              <a:buChar char="•"/>
            </a:pPr>
            <a:r>
              <a:rPr lang="el-GR" dirty="0" smtClean="0">
                <a:solidFill>
                  <a:prstClr val="black"/>
                </a:solidFill>
              </a:rPr>
              <a:t>Δυνατότητα συµµ</a:t>
            </a:r>
            <a:r>
              <a:rPr lang="el-GR" dirty="0" err="1" smtClean="0">
                <a:solidFill>
                  <a:prstClr val="black"/>
                </a:solidFill>
              </a:rPr>
              <a:t>ετοχής</a:t>
            </a:r>
            <a:r>
              <a:rPr lang="el-GR" dirty="0" smtClean="0">
                <a:solidFill>
                  <a:prstClr val="black"/>
                </a:solidFill>
              </a:rPr>
              <a:t> ενός υποψηφίου σε διαδικασία επιλογής για πολλές θέσεις εργασίας χωρίς </a:t>
            </a:r>
            <a:r>
              <a:rPr lang="el-GR" dirty="0" err="1" smtClean="0">
                <a:solidFill>
                  <a:prstClr val="black"/>
                </a:solidFill>
              </a:rPr>
              <a:t>επαναεισαγωγή</a:t>
            </a:r>
            <a:r>
              <a:rPr lang="el-GR" dirty="0" smtClean="0">
                <a:solidFill>
                  <a:prstClr val="black"/>
                </a:solidFill>
              </a:rPr>
              <a:t> στοιχείων στο </a:t>
            </a:r>
            <a:r>
              <a:rPr lang="el-GR" dirty="0" err="1" smtClean="0">
                <a:solidFill>
                  <a:prstClr val="black"/>
                </a:solidFill>
              </a:rPr>
              <a:t>σύστηµα</a:t>
            </a:r>
            <a:r>
              <a:rPr lang="el-GR" dirty="0" smtClean="0">
                <a:solidFill>
                  <a:prstClr val="black"/>
                </a:solidFill>
              </a:rPr>
              <a:t>. </a:t>
            </a:r>
          </a:p>
          <a:p>
            <a:pPr marL="285750" lvl="0" indent="-285750">
              <a:lnSpc>
                <a:spcPct val="90000"/>
              </a:lnSpc>
              <a:spcBef>
                <a:spcPts val="1000"/>
              </a:spcBef>
              <a:buFont typeface="Arial" panose="020B0604020202020204" pitchFamily="34" charset="0"/>
              <a:buChar char="•"/>
            </a:pPr>
            <a:r>
              <a:rPr lang="el-GR" dirty="0" err="1" smtClean="0">
                <a:solidFill>
                  <a:prstClr val="black"/>
                </a:solidFill>
              </a:rPr>
              <a:t>Προγρα</a:t>
            </a:r>
            <a:r>
              <a:rPr lang="el-GR" dirty="0" smtClean="0">
                <a:solidFill>
                  <a:prstClr val="black"/>
                </a:solidFill>
              </a:rPr>
              <a:t>µµ</a:t>
            </a:r>
            <a:r>
              <a:rPr lang="el-GR" dirty="0" err="1" smtClean="0">
                <a:solidFill>
                  <a:prstClr val="black"/>
                </a:solidFill>
              </a:rPr>
              <a:t>ατισµός</a:t>
            </a:r>
            <a:r>
              <a:rPr lang="el-GR" dirty="0" smtClean="0">
                <a:solidFill>
                  <a:prstClr val="black"/>
                </a:solidFill>
              </a:rPr>
              <a:t> εργασιών στελέχωσης στο </a:t>
            </a:r>
            <a:r>
              <a:rPr lang="el-GR" dirty="0" err="1" smtClean="0">
                <a:solidFill>
                  <a:prstClr val="black"/>
                </a:solidFill>
              </a:rPr>
              <a:t>σύστηµα</a:t>
            </a:r>
            <a:r>
              <a:rPr lang="el-GR" dirty="0" smtClean="0">
                <a:solidFill>
                  <a:prstClr val="black"/>
                </a:solidFill>
              </a:rPr>
              <a:t> (π.χ. ηµ/</a:t>
            </a:r>
            <a:r>
              <a:rPr lang="el-GR" dirty="0" err="1" smtClean="0">
                <a:solidFill>
                  <a:prstClr val="black"/>
                </a:solidFill>
              </a:rPr>
              <a:t>νίες</a:t>
            </a:r>
            <a:r>
              <a:rPr lang="el-GR" dirty="0" smtClean="0">
                <a:solidFill>
                  <a:prstClr val="black"/>
                </a:solidFill>
              </a:rPr>
              <a:t> συνεντεύξεων).</a:t>
            </a:r>
          </a:p>
          <a:p>
            <a:pPr marL="285750" lvl="0" indent="-285750">
              <a:lnSpc>
                <a:spcPct val="90000"/>
              </a:lnSpc>
              <a:spcBef>
                <a:spcPts val="1000"/>
              </a:spcBef>
              <a:buFont typeface="Arial" panose="020B0604020202020204" pitchFamily="34" charset="0"/>
              <a:buChar char="•"/>
            </a:pPr>
            <a:r>
              <a:rPr lang="el-GR" dirty="0" smtClean="0">
                <a:solidFill>
                  <a:prstClr val="black"/>
                </a:solidFill>
              </a:rPr>
              <a:t>Αναζήτηση κατάλληλων υποψηφίων από το υπάρχον προσωπικό της εταιρίας για κάλυψη θέσεων (προϋποθέτει τήρηση προσόντων για κάθε </a:t>
            </a:r>
            <a:r>
              <a:rPr lang="el-GR" dirty="0" err="1" smtClean="0">
                <a:solidFill>
                  <a:prstClr val="black"/>
                </a:solidFill>
              </a:rPr>
              <a:t>εργαζόµενο</a:t>
            </a:r>
            <a:r>
              <a:rPr lang="el-GR" dirty="0" smtClean="0">
                <a:solidFill>
                  <a:prstClr val="black"/>
                </a:solidFill>
              </a:rPr>
              <a:t> της εταιρίας). </a:t>
            </a:r>
          </a:p>
          <a:p>
            <a:pPr marL="285750" lvl="0" indent="-285750">
              <a:lnSpc>
                <a:spcPct val="90000"/>
              </a:lnSpc>
              <a:spcBef>
                <a:spcPts val="1000"/>
              </a:spcBef>
              <a:buFont typeface="Arial" panose="020B0604020202020204" pitchFamily="34" charset="0"/>
              <a:buChar char="•"/>
            </a:pPr>
            <a:r>
              <a:rPr lang="el-GR" dirty="0" smtClean="0">
                <a:solidFill>
                  <a:prstClr val="black"/>
                </a:solidFill>
              </a:rPr>
              <a:t>Ολοκλήρωση του συστήματος ηλεκτρονικών προσλήψεων µε την Διαχείριση Προσωπικού, και µ</a:t>
            </a:r>
            <a:r>
              <a:rPr lang="el-GR" dirty="0" err="1" smtClean="0">
                <a:solidFill>
                  <a:prstClr val="black"/>
                </a:solidFill>
              </a:rPr>
              <a:t>εταφορά</a:t>
            </a:r>
            <a:r>
              <a:rPr lang="el-GR" dirty="0" smtClean="0">
                <a:solidFill>
                  <a:prstClr val="black"/>
                </a:solidFill>
              </a:rPr>
              <a:t> στοιχείων που έχουν εισαχθεί για τον υποψήφιο στο βασικό αρχείο προσωπικού χωρίς </a:t>
            </a:r>
            <a:r>
              <a:rPr lang="el-GR" dirty="0" err="1" smtClean="0">
                <a:solidFill>
                  <a:prstClr val="black"/>
                </a:solidFill>
              </a:rPr>
              <a:t>επαναεισαγωγή</a:t>
            </a:r>
            <a:r>
              <a:rPr lang="el-GR" dirty="0" smtClean="0">
                <a:solidFill>
                  <a:prstClr val="black"/>
                </a:solidFill>
              </a:rPr>
              <a:t> τους στο </a:t>
            </a:r>
            <a:r>
              <a:rPr lang="el-GR" dirty="0" err="1" smtClean="0">
                <a:solidFill>
                  <a:prstClr val="black"/>
                </a:solidFill>
              </a:rPr>
              <a:t>σύστηµα</a:t>
            </a:r>
            <a:r>
              <a:rPr lang="el-GR" dirty="0" smtClean="0">
                <a:solidFill>
                  <a:prstClr val="black"/>
                </a:solidFill>
              </a:rPr>
              <a:t>. </a:t>
            </a:r>
          </a:p>
          <a:p>
            <a:pPr marL="285750" lvl="0" indent="-285750">
              <a:lnSpc>
                <a:spcPct val="90000"/>
              </a:lnSpc>
              <a:spcBef>
                <a:spcPts val="1000"/>
              </a:spcBef>
              <a:buFont typeface="Arial" panose="020B0604020202020204" pitchFamily="34" charset="0"/>
              <a:buChar char="•"/>
            </a:pPr>
            <a:r>
              <a:rPr lang="el-GR" dirty="0" smtClean="0">
                <a:solidFill>
                  <a:prstClr val="black"/>
                </a:solidFill>
              </a:rPr>
              <a:t>Αναφορές προς τη διοίκηση </a:t>
            </a:r>
            <a:r>
              <a:rPr lang="el-GR" dirty="0" err="1" smtClean="0">
                <a:solidFill>
                  <a:prstClr val="black"/>
                </a:solidFill>
              </a:rPr>
              <a:t>βασισµένες</a:t>
            </a:r>
            <a:r>
              <a:rPr lang="el-GR" dirty="0" smtClean="0">
                <a:solidFill>
                  <a:prstClr val="black"/>
                </a:solidFill>
              </a:rPr>
              <a:t> σε όλα τα στοιχεία που καταχωρούνται για έναν υποψήφιο, µε δυνατότητα απεικόνισης των στοιχείων σε µ</a:t>
            </a:r>
            <a:r>
              <a:rPr lang="el-GR" dirty="0" err="1" smtClean="0">
                <a:solidFill>
                  <a:prstClr val="black"/>
                </a:solidFill>
              </a:rPr>
              <a:t>ορφή</a:t>
            </a:r>
            <a:r>
              <a:rPr lang="el-GR" dirty="0" smtClean="0">
                <a:solidFill>
                  <a:prstClr val="black"/>
                </a:solidFill>
              </a:rPr>
              <a:t> </a:t>
            </a:r>
            <a:r>
              <a:rPr lang="el-GR" dirty="0" err="1" smtClean="0">
                <a:solidFill>
                  <a:prstClr val="black"/>
                </a:solidFill>
              </a:rPr>
              <a:t>ιστογρα</a:t>
            </a:r>
            <a:r>
              <a:rPr lang="el-GR" dirty="0" smtClean="0">
                <a:solidFill>
                  <a:prstClr val="black"/>
                </a:solidFill>
              </a:rPr>
              <a:t>µµ</a:t>
            </a:r>
            <a:r>
              <a:rPr lang="el-GR" dirty="0" err="1" smtClean="0">
                <a:solidFill>
                  <a:prstClr val="black"/>
                </a:solidFill>
              </a:rPr>
              <a:t>άτων</a:t>
            </a:r>
            <a:r>
              <a:rPr lang="el-GR" dirty="0" smtClean="0">
                <a:solidFill>
                  <a:prstClr val="black"/>
                </a:solidFill>
              </a:rPr>
              <a:t> και διαφόρων άλλων </a:t>
            </a:r>
            <a:r>
              <a:rPr lang="el-GR" dirty="0" err="1" smtClean="0">
                <a:solidFill>
                  <a:prstClr val="black"/>
                </a:solidFill>
              </a:rPr>
              <a:t>σχεδιαγρα</a:t>
            </a:r>
            <a:r>
              <a:rPr lang="el-GR" dirty="0" smtClean="0">
                <a:solidFill>
                  <a:prstClr val="black"/>
                </a:solidFill>
              </a:rPr>
              <a:t>µµ</a:t>
            </a:r>
            <a:r>
              <a:rPr lang="el-GR" dirty="0" err="1" smtClean="0">
                <a:solidFill>
                  <a:prstClr val="black"/>
                </a:solidFill>
              </a:rPr>
              <a:t>άτων</a:t>
            </a:r>
            <a:r>
              <a:rPr lang="el-GR" dirty="0" smtClean="0">
                <a:solidFill>
                  <a:prstClr val="black"/>
                </a:solidFill>
              </a:rPr>
              <a:t>.</a:t>
            </a:r>
            <a:endParaRPr lang="el-GR" dirty="0">
              <a:solidFill>
                <a:prstClr val="black"/>
              </a:solidFill>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506418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Διαχείριση χρόνου προσωπικού</a:t>
            </a:r>
          </a:p>
        </p:txBody>
      </p:sp>
      <p:sp>
        <p:nvSpPr>
          <p:cNvPr id="4" name="Ορθογώνιο 3"/>
          <p:cNvSpPr/>
          <p:nvPr/>
        </p:nvSpPr>
        <p:spPr>
          <a:xfrm>
            <a:off x="304800" y="1554788"/>
            <a:ext cx="8267700" cy="3392724"/>
          </a:xfrm>
          <a:prstGeom prst="rect">
            <a:avLst/>
          </a:prstGeom>
        </p:spPr>
        <p:txBody>
          <a:bodyPr wrap="square">
            <a:spAutoFit/>
          </a:bodyPr>
          <a:lstStyle/>
          <a:p>
            <a:pPr lvl="0">
              <a:lnSpc>
                <a:spcPct val="90000"/>
              </a:lnSpc>
              <a:spcBef>
                <a:spcPts val="1000"/>
              </a:spcBef>
            </a:pPr>
            <a:r>
              <a:rPr lang="el-GR" sz="2400" b="1" dirty="0">
                <a:solidFill>
                  <a:prstClr val="black"/>
                </a:solidFill>
              </a:rPr>
              <a:t>Η βασική λειτουργικότητα μιας εφαρμογής διαχείρισης χρόνου προσωπικού είναι:</a:t>
            </a:r>
          </a:p>
          <a:p>
            <a:pPr marL="342900" lvl="0" indent="-342900">
              <a:lnSpc>
                <a:spcPct val="90000"/>
              </a:lnSpc>
              <a:spcBef>
                <a:spcPts val="1000"/>
              </a:spcBef>
              <a:buFont typeface="Arial" panose="020B0604020202020204" pitchFamily="34" charset="0"/>
              <a:buChar char="•"/>
            </a:pPr>
            <a:endParaRPr lang="el-GR" sz="2400" dirty="0">
              <a:solidFill>
                <a:prstClr val="black"/>
              </a:solidFill>
            </a:endParaRPr>
          </a:p>
          <a:p>
            <a:pPr marL="342900" lvl="0" indent="-342900">
              <a:lnSpc>
                <a:spcPct val="90000"/>
              </a:lnSpc>
              <a:spcBef>
                <a:spcPts val="1000"/>
              </a:spcBef>
              <a:buFont typeface="Arial" panose="020B0604020202020204" pitchFamily="34" charset="0"/>
              <a:buChar char="•"/>
            </a:pPr>
            <a:r>
              <a:rPr lang="el-GR" sz="2400" dirty="0">
                <a:solidFill>
                  <a:prstClr val="black"/>
                </a:solidFill>
              </a:rPr>
              <a:t>η καταγραφή χρόνου κάθε εργαζομένου ανά </a:t>
            </a:r>
            <a:r>
              <a:rPr lang="el-GR" sz="2400" dirty="0" smtClean="0">
                <a:solidFill>
                  <a:prstClr val="black"/>
                </a:solidFill>
              </a:rPr>
              <a:t>δραστηριότητα. </a:t>
            </a:r>
            <a:endParaRPr lang="el-GR" sz="2400" dirty="0">
              <a:solidFill>
                <a:prstClr val="black"/>
              </a:solidFill>
            </a:endParaRPr>
          </a:p>
          <a:p>
            <a:pPr marL="342900" lvl="0" indent="-342900">
              <a:lnSpc>
                <a:spcPct val="90000"/>
              </a:lnSpc>
              <a:spcBef>
                <a:spcPts val="1000"/>
              </a:spcBef>
              <a:buFont typeface="Arial" panose="020B0604020202020204" pitchFamily="34" charset="0"/>
              <a:buChar char="•"/>
            </a:pPr>
            <a:r>
              <a:rPr lang="el-GR" sz="2400" dirty="0">
                <a:solidFill>
                  <a:prstClr val="black"/>
                </a:solidFill>
              </a:rPr>
              <a:t>η καταγραφή του χρόνου απουσίας (ασθένειες, άδειες κ.λπ</a:t>
            </a:r>
            <a:r>
              <a:rPr lang="el-GR" sz="2400" dirty="0" smtClean="0">
                <a:solidFill>
                  <a:prstClr val="black"/>
                </a:solidFill>
              </a:rPr>
              <a:t>.).</a:t>
            </a:r>
            <a:endParaRPr lang="el-GR" sz="2400" dirty="0">
              <a:solidFill>
                <a:prstClr val="black"/>
              </a:solidFill>
            </a:endParaRPr>
          </a:p>
          <a:p>
            <a:pPr marL="342900" lvl="0" indent="-342900">
              <a:lnSpc>
                <a:spcPct val="90000"/>
              </a:lnSpc>
              <a:spcBef>
                <a:spcPts val="1000"/>
              </a:spcBef>
              <a:buFont typeface="Arial" panose="020B0604020202020204" pitchFamily="34" charset="0"/>
              <a:buChar char="•"/>
            </a:pPr>
            <a:r>
              <a:rPr lang="el-GR" sz="2400" dirty="0">
                <a:solidFill>
                  <a:prstClr val="black"/>
                </a:solidFill>
              </a:rPr>
              <a:t>η καταγραφή υπερωριών και ο υπολογισμός αμοιβής υπερωριών ανά </a:t>
            </a:r>
            <a:r>
              <a:rPr lang="el-GR" sz="2400" dirty="0" smtClean="0">
                <a:solidFill>
                  <a:prstClr val="black"/>
                </a:solidFill>
              </a:rPr>
              <a:t>εργαζόμενο. </a:t>
            </a:r>
            <a:endParaRPr lang="el-GR" sz="2400" dirty="0">
              <a:solidFill>
                <a:prstClr val="black"/>
              </a:solidFill>
            </a:endParaRPr>
          </a:p>
          <a:p>
            <a:pPr marL="342900" lvl="0" indent="-342900">
              <a:lnSpc>
                <a:spcPct val="90000"/>
              </a:lnSpc>
              <a:spcBef>
                <a:spcPts val="1000"/>
              </a:spcBef>
              <a:buFont typeface="Arial" panose="020B0604020202020204" pitchFamily="34" charset="0"/>
              <a:buChar char="•"/>
            </a:pPr>
            <a:r>
              <a:rPr lang="el-GR" sz="2400" dirty="0">
                <a:solidFill>
                  <a:prstClr val="black"/>
                </a:solidFill>
              </a:rPr>
              <a:t>ο </a:t>
            </a:r>
            <a:r>
              <a:rPr lang="el-GR" sz="2400" dirty="0" smtClean="0">
                <a:solidFill>
                  <a:prstClr val="black"/>
                </a:solidFill>
              </a:rPr>
              <a:t>προγραμματισμός βάρδιας.</a:t>
            </a:r>
            <a:endParaRPr lang="el-GR" sz="2400" dirty="0">
              <a:solidFill>
                <a:prstClr val="black"/>
              </a:solidFill>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09878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Μια απλοποιημένη ροή εργασιών σε ένα σύστημα καταγραφής χρόνου εργαζομένων</a:t>
            </a:r>
          </a:p>
        </p:txBody>
      </p:sp>
      <p:pic>
        <p:nvPicPr>
          <p:cNvPr id="3" name="Εικόνα 2" descr="[DECORATIVE]"/>
          <p:cNvPicPr>
            <a:picLocks noChangeAspect="1"/>
          </p:cNvPicPr>
          <p:nvPr/>
        </p:nvPicPr>
        <p:blipFill>
          <a:blip r:embed="rId3"/>
          <a:stretch>
            <a:fillRect/>
          </a:stretch>
        </p:blipFill>
        <p:spPr>
          <a:xfrm>
            <a:off x="304800" y="1600200"/>
            <a:ext cx="8535670" cy="4050945"/>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95310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b="1" dirty="0"/>
              <a:t>Προγραμματισμός </a:t>
            </a:r>
            <a:r>
              <a:rPr lang="el-GR" b="1" dirty="0" smtClean="0"/>
              <a:t>βάρδιας (1)</a:t>
            </a:r>
            <a:endParaRPr lang="el-GR" b="1" dirty="0"/>
          </a:p>
        </p:txBody>
      </p:sp>
      <p:sp>
        <p:nvSpPr>
          <p:cNvPr id="4" name="Ορθογώνιο 3"/>
          <p:cNvSpPr/>
          <p:nvPr/>
        </p:nvSpPr>
        <p:spPr>
          <a:xfrm>
            <a:off x="241300" y="1295400"/>
            <a:ext cx="8877300" cy="3046988"/>
          </a:xfrm>
          <a:prstGeom prst="rect">
            <a:avLst/>
          </a:prstGeom>
        </p:spPr>
        <p:txBody>
          <a:bodyPr wrap="square">
            <a:spAutoFit/>
          </a:bodyPr>
          <a:lstStyle/>
          <a:p>
            <a:pPr marL="285750" indent="-285750">
              <a:buFont typeface="Arial" panose="020B0604020202020204" pitchFamily="34" charset="0"/>
              <a:buChar char="•"/>
            </a:pPr>
            <a:r>
              <a:rPr lang="el-GR" sz="2800" dirty="0"/>
              <a:t>Η δημιουργία λεπτομερούς πλάνου εργασίας για το </a:t>
            </a:r>
            <a:r>
              <a:rPr lang="el-GR" sz="2800" dirty="0" smtClean="0"/>
              <a:t>προσωπικό.</a:t>
            </a:r>
            <a:endParaRPr lang="el-GR" sz="2800" dirty="0"/>
          </a:p>
          <a:p>
            <a:pPr marL="285750" indent="-285750">
              <a:buFont typeface="Arial" panose="020B0604020202020204" pitchFamily="34" charset="0"/>
              <a:buChar char="•"/>
            </a:pPr>
            <a:r>
              <a:rPr lang="el-GR" sz="2800" dirty="0"/>
              <a:t>Μείωση του κόστους προσωπικού με την:</a:t>
            </a:r>
          </a:p>
          <a:p>
            <a:pPr marL="800100" lvl="1" indent="-342900">
              <a:buFont typeface="Courier New" panose="02070309020205020404" pitchFamily="49" charset="0"/>
              <a:buChar char="o"/>
            </a:pPr>
            <a:r>
              <a:rPr lang="el-GR" sz="2800" dirty="0"/>
              <a:t>ελαχιστοποίηση του απαιτούμενου </a:t>
            </a:r>
            <a:r>
              <a:rPr lang="el-GR" sz="2800" dirty="0" smtClean="0"/>
              <a:t>προσωπικού.</a:t>
            </a:r>
            <a:endParaRPr lang="el-GR" sz="2800" dirty="0"/>
          </a:p>
          <a:p>
            <a:pPr marL="800100" lvl="1" indent="-342900">
              <a:buFont typeface="Courier New" panose="02070309020205020404" pitchFamily="49" charset="0"/>
              <a:buChar char="o"/>
            </a:pPr>
            <a:r>
              <a:rPr lang="el-GR" sz="2800" dirty="0"/>
              <a:t>ελαχιστοποίηση των υπερωριών καθώς και άλλων ειδικών </a:t>
            </a:r>
            <a:r>
              <a:rPr lang="el-GR" sz="2800" dirty="0" smtClean="0"/>
              <a:t>επιδομάτων </a:t>
            </a:r>
            <a:r>
              <a:rPr lang="el-GR" sz="2800" dirty="0"/>
              <a:t>(π.χ. εργασία σε αργία</a:t>
            </a:r>
            <a:r>
              <a:rPr lang="el-GR" sz="2800" dirty="0" smtClean="0"/>
              <a:t>).</a:t>
            </a:r>
            <a:endParaRPr lang="el-GR" sz="2800" dirty="0"/>
          </a:p>
          <a:p>
            <a:pPr marL="285750" indent="-285750">
              <a:buFont typeface="Arial" panose="020B0604020202020204" pitchFamily="34" charset="0"/>
              <a:buChar char="•"/>
            </a:pPr>
            <a:endParaRPr lang="el-GR" sz="24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656245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b="1" dirty="0"/>
              <a:t>Προγραμματισμός </a:t>
            </a:r>
            <a:r>
              <a:rPr lang="el-GR" b="1" dirty="0" smtClean="0"/>
              <a:t>βάρδιας (2)</a:t>
            </a:r>
            <a:endParaRPr lang="el-GR" b="1" dirty="0"/>
          </a:p>
        </p:txBody>
      </p:sp>
      <p:sp>
        <p:nvSpPr>
          <p:cNvPr id="4" name="Ορθογώνιο 3"/>
          <p:cNvSpPr/>
          <p:nvPr/>
        </p:nvSpPr>
        <p:spPr>
          <a:xfrm>
            <a:off x="266700" y="1143000"/>
            <a:ext cx="8877300" cy="5016758"/>
          </a:xfrm>
          <a:prstGeom prst="rect">
            <a:avLst/>
          </a:prstGeom>
        </p:spPr>
        <p:txBody>
          <a:bodyPr wrap="square">
            <a:spAutoFit/>
          </a:bodyPr>
          <a:lstStyle/>
          <a:p>
            <a:endParaRPr lang="el-GR" sz="2400" dirty="0"/>
          </a:p>
          <a:p>
            <a:pPr marL="285750" indent="-285750">
              <a:buFont typeface="Arial" panose="020B0604020202020204" pitchFamily="34" charset="0"/>
              <a:buChar char="•"/>
            </a:pPr>
            <a:r>
              <a:rPr lang="el-GR" sz="2800" dirty="0"/>
              <a:t>Για τη δημιουργία του προγράμματος θα πρέπει να ληφθούν υπόψη:</a:t>
            </a:r>
          </a:p>
          <a:p>
            <a:pPr marL="742950" lvl="1" indent="-285750">
              <a:buFont typeface="Courier New" panose="02070309020205020404" pitchFamily="49" charset="0"/>
              <a:buChar char="o"/>
            </a:pPr>
            <a:r>
              <a:rPr lang="el-GR" sz="2400" dirty="0"/>
              <a:t>Το μισθολογικό </a:t>
            </a:r>
            <a:r>
              <a:rPr lang="el-GR" sz="2400" dirty="0" smtClean="0"/>
              <a:t>κόστος.</a:t>
            </a:r>
            <a:endParaRPr lang="el-GR" sz="2400" dirty="0"/>
          </a:p>
          <a:p>
            <a:pPr marL="742950" lvl="1" indent="-285750">
              <a:buFont typeface="Courier New" panose="02070309020205020404" pitchFamily="49" charset="0"/>
              <a:buChar char="o"/>
            </a:pPr>
            <a:r>
              <a:rPr lang="el-GR" sz="2400" dirty="0"/>
              <a:t>Η ειδικότητα των </a:t>
            </a:r>
            <a:r>
              <a:rPr lang="el-GR" sz="2400" dirty="0" smtClean="0"/>
              <a:t>εργαζομένων.</a:t>
            </a:r>
            <a:endParaRPr lang="el-GR" sz="2400" dirty="0"/>
          </a:p>
          <a:p>
            <a:pPr marL="742950" lvl="1" indent="-285750">
              <a:buFont typeface="Courier New" panose="02070309020205020404" pitchFamily="49" charset="0"/>
              <a:buChar char="o"/>
            </a:pPr>
            <a:r>
              <a:rPr lang="el-GR" sz="2400" dirty="0"/>
              <a:t>Η αρχαιότητα των </a:t>
            </a:r>
            <a:r>
              <a:rPr lang="el-GR" sz="2400" dirty="0" smtClean="0"/>
              <a:t>εργαζομένων.</a:t>
            </a:r>
            <a:endParaRPr lang="el-GR" sz="2400" dirty="0"/>
          </a:p>
          <a:p>
            <a:pPr marL="742950" lvl="1" indent="-285750">
              <a:buFont typeface="Courier New" panose="02070309020205020404" pitchFamily="49" charset="0"/>
              <a:buChar char="o"/>
            </a:pPr>
            <a:r>
              <a:rPr lang="el-GR" sz="2400" dirty="0"/>
              <a:t>Η συμμετοχή των εργαζομένων σε ομάδες- υποομάδες εργαζομένων (π.χ. εργαζόμενοι σε ένα υποκατάστημα, μια αποθήκη</a:t>
            </a:r>
            <a:r>
              <a:rPr lang="el-GR" sz="2400" dirty="0" smtClean="0"/>
              <a:t>).</a:t>
            </a:r>
            <a:endParaRPr lang="el-GR" sz="2400" dirty="0"/>
          </a:p>
          <a:p>
            <a:pPr marL="742950" lvl="1" indent="-285750">
              <a:buFont typeface="Courier New" panose="02070309020205020404" pitchFamily="49" charset="0"/>
              <a:buChar char="o"/>
            </a:pPr>
            <a:r>
              <a:rPr lang="el-GR" sz="2400" dirty="0"/>
              <a:t>Οι ανάγκες τις οργανωτικής μονάδας σε </a:t>
            </a:r>
            <a:r>
              <a:rPr lang="el-GR" sz="2400" dirty="0" smtClean="0"/>
              <a:t>εργασία. </a:t>
            </a:r>
            <a:endParaRPr lang="el-GR" sz="2400" dirty="0"/>
          </a:p>
          <a:p>
            <a:pPr marL="742950" lvl="1" indent="-285750">
              <a:buFont typeface="Courier New" panose="02070309020205020404" pitchFamily="49" charset="0"/>
              <a:buChar char="o"/>
            </a:pPr>
            <a:r>
              <a:rPr lang="el-GR" sz="2400" dirty="0"/>
              <a:t>Οι προτιμήσεις των </a:t>
            </a:r>
            <a:r>
              <a:rPr lang="el-GR" sz="2400" dirty="0" smtClean="0"/>
              <a:t>εργαζομένων. </a:t>
            </a:r>
            <a:endParaRPr lang="el-GR" sz="2400" dirty="0"/>
          </a:p>
          <a:p>
            <a:pPr marL="742950" lvl="1" indent="-285750">
              <a:buFont typeface="Courier New" panose="02070309020205020404" pitchFamily="49" charset="0"/>
              <a:buChar char="o"/>
            </a:pPr>
            <a:r>
              <a:rPr lang="el-GR" sz="2400" dirty="0"/>
              <a:t>Το ημερολόγιο των </a:t>
            </a:r>
            <a:r>
              <a:rPr lang="el-GR" sz="2400" dirty="0" smtClean="0"/>
              <a:t>αργιών.</a:t>
            </a:r>
            <a:endParaRPr lang="el-GR" sz="2400" dirty="0"/>
          </a:p>
          <a:p>
            <a:pPr marL="742950" lvl="1" indent="-285750">
              <a:buFont typeface="Courier New" panose="02070309020205020404" pitchFamily="49" charset="0"/>
              <a:buChar char="o"/>
            </a:pPr>
            <a:r>
              <a:rPr lang="el-GR" sz="2400" dirty="0"/>
              <a:t>Οι άδειες </a:t>
            </a:r>
            <a:r>
              <a:rPr lang="el-GR" sz="2400" dirty="0" smtClean="0"/>
              <a:t>προσωπικού.</a:t>
            </a:r>
            <a:endParaRPr lang="el-GR" sz="24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611091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b="1" dirty="0"/>
              <a:t>Προγραμματισμός </a:t>
            </a:r>
            <a:r>
              <a:rPr lang="el-GR" b="1" dirty="0" smtClean="0"/>
              <a:t>βάρδιας (2)</a:t>
            </a:r>
            <a:endParaRPr lang="el-GR" b="1" dirty="0"/>
          </a:p>
        </p:txBody>
      </p:sp>
      <p:sp>
        <p:nvSpPr>
          <p:cNvPr id="4" name="Ορθογώνιο 3"/>
          <p:cNvSpPr/>
          <p:nvPr/>
        </p:nvSpPr>
        <p:spPr>
          <a:xfrm>
            <a:off x="266700" y="1676400"/>
            <a:ext cx="8877300" cy="3539430"/>
          </a:xfrm>
          <a:prstGeom prst="rect">
            <a:avLst/>
          </a:prstGeom>
        </p:spPr>
        <p:txBody>
          <a:bodyPr wrap="square">
            <a:spAutoFit/>
          </a:bodyPr>
          <a:lstStyle/>
          <a:p>
            <a:pPr marL="342900" indent="-342900">
              <a:buFont typeface="Arial" panose="020B0604020202020204" pitchFamily="34" charset="0"/>
              <a:buChar char="•"/>
            </a:pPr>
            <a:r>
              <a:rPr lang="el-GR" sz="2800" dirty="0" smtClean="0"/>
              <a:t>Εκτός των παραπάνω ένα τέτοιο σύστημα θα πρέπει να ικανοποιεί περιορισμούς όπως:</a:t>
            </a:r>
          </a:p>
          <a:p>
            <a:pPr marL="800100" lvl="1" indent="-342900">
              <a:buFont typeface="Courier New" panose="02070309020205020404" pitchFamily="49" charset="0"/>
              <a:buChar char="o"/>
            </a:pPr>
            <a:r>
              <a:rPr lang="el-GR" sz="2400" dirty="0" smtClean="0"/>
              <a:t>Ελάχιστος – μέγιστος χρόνος μεταξύ ρεπό. </a:t>
            </a:r>
          </a:p>
          <a:p>
            <a:pPr marL="800100" lvl="1" indent="-342900">
              <a:buFont typeface="Courier New" panose="02070309020205020404" pitchFamily="49" charset="0"/>
              <a:buChar char="o"/>
            </a:pPr>
            <a:r>
              <a:rPr lang="el-GR" sz="2400" dirty="0" smtClean="0"/>
              <a:t>Ελάχιστος – μέγιστος αριθμός νυχτερινών.</a:t>
            </a:r>
          </a:p>
          <a:p>
            <a:pPr marL="800100" lvl="1" indent="-342900">
              <a:buFont typeface="Courier New" panose="02070309020205020404" pitchFamily="49" charset="0"/>
              <a:buChar char="o"/>
            </a:pPr>
            <a:r>
              <a:rPr lang="el-GR" sz="2400" dirty="0" smtClean="0"/>
              <a:t>Περιορισμοί μεταξύ διαδοχικών βαρδιών (νύχτα-πρωί).</a:t>
            </a:r>
          </a:p>
          <a:p>
            <a:pPr marL="800100" lvl="1" indent="-342900">
              <a:buFont typeface="Courier New" panose="02070309020205020404" pitchFamily="49" charset="0"/>
              <a:buChar char="o"/>
            </a:pPr>
            <a:r>
              <a:rPr lang="el-GR" sz="2400" dirty="0" smtClean="0"/>
              <a:t>Σειρά ικανοποίησης περιορισμών αν δεν είναι εφικτό να ικανοποιηθούν όλα.</a:t>
            </a:r>
          </a:p>
          <a:p>
            <a:pPr marL="800100" lvl="1" indent="-342900">
              <a:buFont typeface="Courier New" panose="02070309020205020404" pitchFamily="49" charset="0"/>
              <a:buChar char="o"/>
            </a:pPr>
            <a:r>
              <a:rPr lang="el-GR" sz="2400" dirty="0" smtClean="0"/>
              <a:t>Πρόβλεψη για αναπληρωματικούς εργαζόμενους.</a:t>
            </a:r>
          </a:p>
          <a:p>
            <a:pPr marL="800100" lvl="1" indent="-342900">
              <a:buFont typeface="Courier New" panose="02070309020205020404" pitchFamily="49" charset="0"/>
              <a:buChar char="o"/>
            </a:pPr>
            <a:endParaRPr lang="el-GR" sz="24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805441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Μισθοδοσία προσωπικού </a:t>
            </a:r>
          </a:p>
        </p:txBody>
      </p:sp>
      <p:sp>
        <p:nvSpPr>
          <p:cNvPr id="4" name="Ορθογώνιο 3"/>
          <p:cNvSpPr/>
          <p:nvPr/>
        </p:nvSpPr>
        <p:spPr>
          <a:xfrm>
            <a:off x="381000" y="1905000"/>
            <a:ext cx="8077200" cy="4585871"/>
          </a:xfrm>
          <a:prstGeom prst="rect">
            <a:avLst/>
          </a:prstGeom>
        </p:spPr>
        <p:txBody>
          <a:bodyPr wrap="square">
            <a:spAutoFit/>
          </a:bodyPr>
          <a:lstStyle/>
          <a:p>
            <a:pPr marL="342900" indent="-342900">
              <a:buFont typeface="Arial" panose="020B0604020202020204" pitchFamily="34" charset="0"/>
              <a:buChar char="•"/>
            </a:pPr>
            <a:r>
              <a:rPr lang="el-GR" sz="2800" dirty="0"/>
              <a:t>Θα πρέπει να διαθέτει διαχείριση : </a:t>
            </a:r>
          </a:p>
          <a:p>
            <a:pPr marL="800100" lvl="1" indent="-342900">
              <a:buFont typeface="Courier New" panose="02070309020205020404" pitchFamily="49" charset="0"/>
              <a:buChar char="o"/>
            </a:pPr>
            <a:r>
              <a:rPr lang="el-GR" sz="2400" dirty="0" smtClean="0"/>
              <a:t>Αποδοχών. </a:t>
            </a:r>
            <a:endParaRPr lang="el-GR" sz="2400" dirty="0"/>
          </a:p>
          <a:p>
            <a:pPr marL="800100" lvl="1" indent="-342900">
              <a:buFont typeface="Courier New" panose="02070309020205020404" pitchFamily="49" charset="0"/>
              <a:buChar char="o"/>
            </a:pPr>
            <a:r>
              <a:rPr lang="el-GR" sz="2400" dirty="0"/>
              <a:t>Ασφαλιστικών </a:t>
            </a:r>
            <a:r>
              <a:rPr lang="el-GR" sz="2400" dirty="0" smtClean="0"/>
              <a:t>Ταμείων.</a:t>
            </a:r>
            <a:endParaRPr lang="el-GR" sz="2400" dirty="0"/>
          </a:p>
          <a:p>
            <a:pPr marL="800100" lvl="1" indent="-342900">
              <a:buFont typeface="Courier New" panose="02070309020205020404" pitchFamily="49" charset="0"/>
              <a:buChar char="o"/>
            </a:pPr>
            <a:r>
              <a:rPr lang="el-GR" sz="2400" dirty="0"/>
              <a:t>Λοιπών Υποχρεώσεων (πχ. Ιδ. Ασφάλιση, Σωματεία</a:t>
            </a:r>
            <a:r>
              <a:rPr lang="el-GR" sz="2400" dirty="0" smtClean="0"/>
              <a:t>). </a:t>
            </a:r>
            <a:endParaRPr lang="el-GR" sz="2400" dirty="0"/>
          </a:p>
          <a:p>
            <a:pPr marL="800100" lvl="1" indent="-342900">
              <a:buFont typeface="Courier New" panose="02070309020205020404" pitchFamily="49" charset="0"/>
              <a:buChar char="o"/>
            </a:pPr>
            <a:r>
              <a:rPr lang="el-GR" sz="2400" dirty="0"/>
              <a:t>Οικειοθελών Παροχών </a:t>
            </a:r>
            <a:r>
              <a:rPr lang="el-GR" sz="2400" dirty="0" smtClean="0"/>
              <a:t>Προσωπικού. </a:t>
            </a:r>
            <a:endParaRPr lang="el-GR" sz="2400" dirty="0"/>
          </a:p>
          <a:p>
            <a:pPr marL="800100" lvl="1" indent="-342900">
              <a:buFont typeface="Courier New" panose="02070309020205020404" pitchFamily="49" charset="0"/>
              <a:buChar char="o"/>
            </a:pPr>
            <a:r>
              <a:rPr lang="el-GR" sz="2400" dirty="0"/>
              <a:t>Χρηματικών Διευκολύνσεων και Προκαταβολών </a:t>
            </a:r>
            <a:r>
              <a:rPr lang="el-GR" sz="2400" dirty="0" smtClean="0"/>
              <a:t>Προσωπικού. </a:t>
            </a:r>
            <a:endParaRPr lang="el-GR" sz="2400" dirty="0"/>
          </a:p>
          <a:p>
            <a:pPr marL="800100" lvl="1" indent="-342900">
              <a:buFont typeface="Courier New" panose="02070309020205020404" pitchFamily="49" charset="0"/>
              <a:buChar char="o"/>
            </a:pPr>
            <a:r>
              <a:rPr lang="el-GR" sz="2400" dirty="0"/>
              <a:t>Εξόδων </a:t>
            </a:r>
            <a:r>
              <a:rPr lang="el-GR" sz="2400" dirty="0" smtClean="0"/>
              <a:t>Προσωπικού. </a:t>
            </a:r>
            <a:endParaRPr lang="el-GR" sz="2400" dirty="0"/>
          </a:p>
          <a:p>
            <a:pPr marL="800100" lvl="1" indent="-342900">
              <a:buFont typeface="Courier New" panose="02070309020205020404" pitchFamily="49" charset="0"/>
              <a:buChar char="o"/>
            </a:pPr>
            <a:r>
              <a:rPr lang="el-GR" sz="2400" dirty="0"/>
              <a:t>Δανείων </a:t>
            </a:r>
            <a:r>
              <a:rPr lang="el-GR" sz="2400" dirty="0" smtClean="0"/>
              <a:t>Προσωπικού. </a:t>
            </a:r>
            <a:endParaRPr lang="el-GR" sz="2400" dirty="0"/>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endParaRPr lang="el-GR" sz="24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747229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Μισθοδοσία προσωπικού - κινήσεις</a:t>
            </a:r>
          </a:p>
        </p:txBody>
      </p:sp>
      <p:sp>
        <p:nvSpPr>
          <p:cNvPr id="4" name="Ορθογώνιο 3"/>
          <p:cNvSpPr/>
          <p:nvPr/>
        </p:nvSpPr>
        <p:spPr>
          <a:xfrm>
            <a:off x="381000" y="1238389"/>
            <a:ext cx="8077200" cy="5632311"/>
          </a:xfrm>
          <a:prstGeom prst="rect">
            <a:avLst/>
          </a:prstGeom>
        </p:spPr>
        <p:txBody>
          <a:bodyPr wrap="square">
            <a:spAutoFit/>
          </a:bodyPr>
          <a:lstStyle/>
          <a:p>
            <a:pPr marL="342900" indent="-342900">
              <a:buFont typeface="Arial" panose="020B0604020202020204" pitchFamily="34" charset="0"/>
              <a:buChar char="•"/>
            </a:pPr>
            <a:r>
              <a:rPr lang="el-GR" sz="2000" dirty="0"/>
              <a:t>Διαχείριση </a:t>
            </a:r>
            <a:r>
              <a:rPr lang="el-GR" sz="2000" dirty="0" smtClean="0"/>
              <a:t>κινήσεων.</a:t>
            </a:r>
            <a:endParaRPr lang="el-GR" sz="2000" dirty="0"/>
          </a:p>
          <a:p>
            <a:pPr marL="342900" indent="-342900">
              <a:buFont typeface="Arial" panose="020B0604020202020204" pitchFamily="34" charset="0"/>
              <a:buChar char="•"/>
            </a:pPr>
            <a:r>
              <a:rPr lang="el-GR" sz="2000" dirty="0"/>
              <a:t>Δημιουργία </a:t>
            </a:r>
            <a:r>
              <a:rPr lang="el-GR" sz="2000" dirty="0" smtClean="0"/>
              <a:t>κινήσεων.</a:t>
            </a:r>
            <a:endParaRPr lang="el-GR" sz="2000" dirty="0"/>
          </a:p>
          <a:p>
            <a:pPr marL="342900" indent="-342900">
              <a:buFont typeface="Arial" panose="020B0604020202020204" pitchFamily="34" charset="0"/>
              <a:buChar char="•"/>
            </a:pPr>
            <a:r>
              <a:rPr lang="el-GR" sz="2000" dirty="0"/>
              <a:t>Κάρτες </a:t>
            </a:r>
            <a:r>
              <a:rPr lang="el-GR" sz="2000" dirty="0" smtClean="0"/>
              <a:t>παρουσιών.</a:t>
            </a:r>
            <a:endParaRPr lang="el-GR" sz="2000" dirty="0"/>
          </a:p>
          <a:p>
            <a:pPr marL="342900" indent="-342900">
              <a:buFont typeface="Arial" panose="020B0604020202020204" pitchFamily="34" charset="0"/>
              <a:buChar char="•"/>
            </a:pPr>
            <a:r>
              <a:rPr lang="el-GR" sz="2000" dirty="0"/>
              <a:t>Εκκαθάριση με Υπολογισμό, Οριστικοποίηση και Ακύρωση </a:t>
            </a:r>
            <a:r>
              <a:rPr lang="el-GR" sz="2000" dirty="0" smtClean="0"/>
              <a:t>Οριστικοποίησης.</a:t>
            </a:r>
            <a:endParaRPr lang="el-GR" sz="2000" dirty="0"/>
          </a:p>
          <a:p>
            <a:pPr marL="342900" indent="-342900">
              <a:buFont typeface="Arial" panose="020B0604020202020204" pitchFamily="34" charset="0"/>
              <a:buChar char="•"/>
            </a:pPr>
            <a:r>
              <a:rPr lang="el-GR" sz="2000" dirty="0"/>
              <a:t>Συντήρηση </a:t>
            </a:r>
            <a:r>
              <a:rPr lang="el-GR" sz="2000" dirty="0" smtClean="0"/>
              <a:t>Εκκαθάρισης.</a:t>
            </a:r>
            <a:endParaRPr lang="el-GR" sz="2000" dirty="0"/>
          </a:p>
          <a:p>
            <a:pPr marL="342900" indent="-342900">
              <a:buFont typeface="Arial" panose="020B0604020202020204" pitchFamily="34" charset="0"/>
              <a:buChar char="•"/>
            </a:pPr>
            <a:r>
              <a:rPr lang="el-GR" sz="2000" dirty="0"/>
              <a:t>Καταστάσεις Εκκαθάρισης με Φύλλο ανάλυσης, Κατάσταση μισθοδοσίας, </a:t>
            </a:r>
            <a:r>
              <a:rPr lang="el-GR" sz="2000" dirty="0" err="1"/>
              <a:t>Αρθρο</a:t>
            </a:r>
            <a:r>
              <a:rPr lang="el-GR" sz="2000" dirty="0"/>
              <a:t> και Σύνολα κατά </a:t>
            </a:r>
            <a:r>
              <a:rPr lang="el-GR" sz="2000" dirty="0" smtClean="0"/>
              <a:t>Ταμείο.</a:t>
            </a:r>
            <a:endParaRPr lang="el-GR" sz="2000" dirty="0"/>
          </a:p>
          <a:p>
            <a:pPr marL="342900" indent="-342900">
              <a:buFont typeface="Arial" panose="020B0604020202020204" pitchFamily="34" charset="0"/>
              <a:buChar char="•"/>
            </a:pPr>
            <a:r>
              <a:rPr lang="el-GR" sz="2000" dirty="0"/>
              <a:t>Πληροφόρηση </a:t>
            </a:r>
            <a:r>
              <a:rPr lang="el-GR" sz="2000" dirty="0" smtClean="0"/>
              <a:t>Εκκαθάρισης.</a:t>
            </a:r>
            <a:endParaRPr lang="el-GR" sz="2000" dirty="0"/>
          </a:p>
          <a:p>
            <a:pPr marL="342900" indent="-342900">
              <a:buFont typeface="Arial" panose="020B0604020202020204" pitchFamily="34" charset="0"/>
              <a:buChar char="•"/>
            </a:pPr>
            <a:r>
              <a:rPr lang="el-GR" sz="2000" dirty="0"/>
              <a:t>Συμπλήρωση </a:t>
            </a:r>
            <a:r>
              <a:rPr lang="el-GR" sz="2000" dirty="0" smtClean="0"/>
              <a:t>μεταβολών.</a:t>
            </a:r>
            <a:endParaRPr lang="el-GR" sz="2000" dirty="0"/>
          </a:p>
          <a:p>
            <a:pPr marL="342900" indent="-342900">
              <a:buFont typeface="Arial" panose="020B0604020202020204" pitchFamily="34" charset="0"/>
              <a:buChar char="•"/>
            </a:pPr>
            <a:r>
              <a:rPr lang="el-GR" sz="2000" dirty="0"/>
              <a:t>Κατάσταση ελέγχου </a:t>
            </a:r>
            <a:r>
              <a:rPr lang="el-GR" sz="2000" dirty="0" smtClean="0"/>
              <a:t>κινήσεων.</a:t>
            </a:r>
            <a:endParaRPr lang="el-GR" sz="2000" dirty="0"/>
          </a:p>
          <a:p>
            <a:pPr marL="342900" indent="-342900">
              <a:buFont typeface="Arial" panose="020B0604020202020204" pitchFamily="34" charset="0"/>
              <a:buChar char="•"/>
            </a:pPr>
            <a:r>
              <a:rPr lang="el-GR" sz="2000" dirty="0"/>
              <a:t>Δισκέτες </a:t>
            </a:r>
            <a:r>
              <a:rPr lang="el-GR" sz="2000" dirty="0" smtClean="0"/>
              <a:t>Τραπεζών.</a:t>
            </a:r>
            <a:endParaRPr lang="el-GR" sz="2000" dirty="0"/>
          </a:p>
          <a:p>
            <a:pPr marL="342900" indent="-342900">
              <a:buFont typeface="Arial" panose="020B0604020202020204" pitchFamily="34" charset="0"/>
              <a:buChar char="•"/>
            </a:pPr>
            <a:r>
              <a:rPr lang="el-GR" sz="2000" dirty="0"/>
              <a:t>Προκαταβολές </a:t>
            </a:r>
            <a:r>
              <a:rPr lang="el-GR" sz="2000" dirty="0" smtClean="0"/>
              <a:t>περιόδου.</a:t>
            </a:r>
            <a:endParaRPr lang="el-GR" sz="2000" dirty="0"/>
          </a:p>
          <a:p>
            <a:pPr marL="342900" indent="-342900">
              <a:buFont typeface="Arial" panose="020B0604020202020204" pitchFamily="34" charset="0"/>
              <a:buChar char="•"/>
            </a:pPr>
            <a:r>
              <a:rPr lang="el-GR" sz="2000" dirty="0"/>
              <a:t>Μητρώο </a:t>
            </a:r>
            <a:r>
              <a:rPr lang="el-GR" sz="2000" dirty="0" smtClean="0"/>
              <a:t>Υπερωριών.</a:t>
            </a:r>
            <a:endParaRPr lang="el-GR" sz="2000" dirty="0"/>
          </a:p>
          <a:p>
            <a:pPr marL="342900" indent="-342900">
              <a:buFont typeface="Arial" panose="020B0604020202020204" pitchFamily="34" charset="0"/>
              <a:buChar char="•"/>
            </a:pPr>
            <a:r>
              <a:rPr lang="el-GR" sz="2000" dirty="0"/>
              <a:t>Κρατήσεις δημοσίου κατά </a:t>
            </a:r>
            <a:r>
              <a:rPr lang="el-GR" sz="2000" dirty="0" smtClean="0"/>
              <a:t>κατάστημα.</a:t>
            </a:r>
            <a:endParaRPr lang="el-GR" sz="2000" dirty="0"/>
          </a:p>
          <a:p>
            <a:pPr marL="342900" indent="-342900">
              <a:buFont typeface="Arial" panose="020B0604020202020204" pitchFamily="34" charset="0"/>
              <a:buChar char="•"/>
            </a:pPr>
            <a:r>
              <a:rPr lang="el-GR" sz="2000" dirty="0"/>
              <a:t>Ενημέρωση </a:t>
            </a:r>
            <a:r>
              <a:rPr lang="el-GR" sz="2000" dirty="0" err="1"/>
              <a:t>Ημ.Εργασίας</a:t>
            </a:r>
            <a:r>
              <a:rPr lang="el-GR" sz="2000" dirty="0"/>
              <a:t>  </a:t>
            </a:r>
            <a:r>
              <a:rPr lang="el-GR" sz="2000" dirty="0" smtClean="0"/>
              <a:t>ΡΕΠΟ.</a:t>
            </a:r>
            <a:endParaRPr lang="el-GR" sz="2000" dirty="0"/>
          </a:p>
          <a:p>
            <a:pPr marL="342900" indent="-342900">
              <a:buFont typeface="Arial" panose="020B0604020202020204" pitchFamily="34" charset="0"/>
              <a:buChar char="•"/>
            </a:pPr>
            <a:r>
              <a:rPr lang="el-GR" sz="2000" dirty="0" smtClean="0"/>
              <a:t>Κατάσταση </a:t>
            </a:r>
            <a:r>
              <a:rPr lang="el-GR" sz="2000" dirty="0" err="1"/>
              <a:t>Ημ.Εργασίας</a:t>
            </a:r>
            <a:r>
              <a:rPr lang="el-GR" sz="2000" dirty="0"/>
              <a:t>  </a:t>
            </a:r>
            <a:r>
              <a:rPr lang="el-GR" sz="2000" dirty="0" smtClean="0"/>
              <a:t>ΡΕΠΟ.</a:t>
            </a:r>
            <a:endParaRPr lang="el-GR" sz="2000" dirty="0"/>
          </a:p>
          <a:p>
            <a:pPr marL="342900" indent="-342900">
              <a:buFont typeface="Arial" panose="020B0604020202020204" pitchFamily="34" charset="0"/>
              <a:buChar char="•"/>
            </a:pPr>
            <a:endParaRPr lang="el-GR" sz="20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17825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Καταχώρηση Κινήσεων Μισθοδοσίας</a:t>
            </a:r>
          </a:p>
        </p:txBody>
      </p:sp>
      <p:pic>
        <p:nvPicPr>
          <p:cNvPr id="3" name="Εικόνα 2" descr="[DECORATIVE]"/>
          <p:cNvPicPr>
            <a:picLocks noChangeAspect="1"/>
          </p:cNvPicPr>
          <p:nvPr/>
        </p:nvPicPr>
        <p:blipFill>
          <a:blip r:embed="rId3"/>
          <a:stretch>
            <a:fillRect/>
          </a:stretch>
        </p:blipFill>
        <p:spPr>
          <a:xfrm>
            <a:off x="871504" y="1447800"/>
            <a:ext cx="7400992" cy="4072283"/>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17552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p:txBody>
          <a:bodyPr/>
          <a:lstStyle/>
          <a:p>
            <a:pPr eaLnBrk="1" hangingPunct="1"/>
            <a:r>
              <a:rPr lang="el-GR" b="1" dirty="0" smtClean="0"/>
              <a:t>Σκοποί ενότητας </a:t>
            </a:r>
          </a:p>
        </p:txBody>
      </p:sp>
      <p:sp>
        <p:nvSpPr>
          <p:cNvPr id="5122" name="Θέση περιεχομένου 1"/>
          <p:cNvSpPr>
            <a:spLocks noGrp="1"/>
          </p:cNvSpPr>
          <p:nvPr>
            <p:ph idx="1"/>
          </p:nvPr>
        </p:nvSpPr>
        <p:spPr/>
        <p:txBody>
          <a:bodyPr>
            <a:normAutofit fontScale="85000" lnSpcReduction="10000"/>
          </a:bodyPr>
          <a:lstStyle/>
          <a:p>
            <a:pPr marL="0" indent="0" eaLnBrk="1" hangingPunct="1">
              <a:spcBef>
                <a:spcPts val="0"/>
              </a:spcBef>
              <a:spcAft>
                <a:spcPts val="1800"/>
              </a:spcAft>
              <a:buNone/>
            </a:pPr>
            <a:r>
              <a:rPr lang="el-GR" sz="2800" dirty="0" smtClean="0"/>
              <a:t>Ο αναγνώστης να μπορεί να:</a:t>
            </a:r>
          </a:p>
          <a:p>
            <a:pPr marL="1314450" lvl="2" indent="-514350">
              <a:spcBef>
                <a:spcPts val="0"/>
              </a:spcBef>
              <a:buFont typeface="+mj-lt"/>
              <a:buAutoNum type="arabicParenR"/>
            </a:pPr>
            <a:r>
              <a:rPr lang="el-GR" dirty="0"/>
              <a:t>Ορίζει </a:t>
            </a:r>
            <a:r>
              <a:rPr lang="el-GR" dirty="0" smtClean="0"/>
              <a:t>τις βασικές </a:t>
            </a:r>
            <a:r>
              <a:rPr lang="el-GR" dirty="0"/>
              <a:t>περιοχές λειτουργικότητας σε ένα πληροφοριακό σύστημα διαχείρισης ανθρώπινου </a:t>
            </a:r>
            <a:r>
              <a:rPr lang="el-GR" dirty="0" smtClean="0"/>
              <a:t>δυναμικού.</a:t>
            </a:r>
          </a:p>
          <a:p>
            <a:pPr marL="1314450" lvl="2" indent="-514350">
              <a:spcBef>
                <a:spcPts val="0"/>
              </a:spcBef>
              <a:buFont typeface="+mj-lt"/>
              <a:buAutoNum type="arabicParenR"/>
            </a:pPr>
            <a:r>
              <a:rPr lang="el-GR" dirty="0" smtClean="0"/>
              <a:t>Αναφέρει τα βήματα διαχείρισης ανθρώπινου δυναμικού.</a:t>
            </a:r>
          </a:p>
          <a:p>
            <a:pPr marL="1314450" lvl="2" indent="-514350">
              <a:spcBef>
                <a:spcPts val="0"/>
              </a:spcBef>
              <a:buFont typeface="+mj-lt"/>
              <a:buAutoNum type="arabicParenR"/>
            </a:pPr>
            <a:r>
              <a:rPr lang="el-GR" dirty="0" smtClean="0"/>
              <a:t>Περιγράφει τα αντικείμενα της οργανωτικής δομής.</a:t>
            </a:r>
          </a:p>
          <a:p>
            <a:pPr marL="1314450" lvl="2" indent="-514350">
              <a:spcBef>
                <a:spcPts val="0"/>
              </a:spcBef>
              <a:buFont typeface="+mj-lt"/>
              <a:buAutoNum type="arabicParenR"/>
            </a:pPr>
            <a:r>
              <a:rPr lang="el-GR" dirty="0" smtClean="0"/>
              <a:t>Αναφέρει το περιεχόμενο ενός βασικού αρχείου εργαζομένου.</a:t>
            </a:r>
          </a:p>
          <a:p>
            <a:pPr marL="1314450" lvl="2" indent="-514350">
              <a:spcBef>
                <a:spcPts val="0"/>
              </a:spcBef>
              <a:buFont typeface="+mj-lt"/>
              <a:buAutoNum type="arabicParenR"/>
            </a:pPr>
            <a:r>
              <a:rPr lang="el-GR" dirty="0" smtClean="0"/>
              <a:t>Αναφέρει τις ομάδες εργαζομένων.</a:t>
            </a:r>
          </a:p>
          <a:p>
            <a:pPr marL="1314450" lvl="2" indent="-514350">
              <a:spcBef>
                <a:spcPts val="0"/>
              </a:spcBef>
              <a:buFont typeface="+mj-lt"/>
              <a:buAutoNum type="arabicParenR"/>
            </a:pPr>
            <a:r>
              <a:rPr lang="el-GR" dirty="0" smtClean="0"/>
              <a:t>Περιγράφει τα κύρια χαρακτηριστικά ενός συστήματος ηλεκτρονικών προσλήψεων.</a:t>
            </a:r>
          </a:p>
          <a:p>
            <a:pPr marL="1314450" lvl="2" indent="-514350">
              <a:spcBef>
                <a:spcPts val="0"/>
              </a:spcBef>
              <a:buFont typeface="+mj-lt"/>
              <a:buAutoNum type="arabicParenR"/>
            </a:pPr>
            <a:r>
              <a:rPr lang="el-GR" dirty="0" smtClean="0"/>
              <a:t>Αναλύει τη διαδικασία διαχείρισης του χρόνου του προσωπικού.</a:t>
            </a:r>
          </a:p>
          <a:p>
            <a:pPr marL="1314450" lvl="2" indent="-514350">
              <a:spcBef>
                <a:spcPts val="0"/>
              </a:spcBef>
              <a:buFont typeface="+mj-lt"/>
              <a:buAutoNum type="arabicParenR"/>
            </a:pPr>
            <a:r>
              <a:rPr lang="el-GR" dirty="0" smtClean="0"/>
              <a:t>Περιγράφει τα βασικά χαρακτηριστικά της μισθοδοσίας του προσωπικού.</a:t>
            </a:r>
          </a:p>
          <a:p>
            <a:pPr marL="800100" lvl="2" indent="0">
              <a:spcBef>
                <a:spcPts val="0"/>
              </a:spcBef>
              <a:buNone/>
            </a:pPr>
            <a:r>
              <a:rPr lang="el-GR" dirty="0" smtClean="0"/>
              <a:t>   </a:t>
            </a:r>
          </a:p>
          <a:p>
            <a:pPr marL="1314450" lvl="2" indent="-514350" eaLnBrk="1" hangingPunct="1">
              <a:spcBef>
                <a:spcPts val="0"/>
              </a:spcBef>
              <a:buFont typeface="+mj-lt"/>
              <a:buAutoNum type="arabicParenR"/>
            </a:pPr>
            <a:endParaRPr lang="el-GR" sz="2800" dirty="0" smtClean="0"/>
          </a:p>
        </p:txBody>
      </p:sp>
      <p:sp>
        <p:nvSpPr>
          <p:cNvPr id="2" name="Θέση υποσέλιδου 1" descr="."/>
          <p:cNvSpPr>
            <a:spLocks noGrp="1"/>
          </p:cNvSpPr>
          <p:nvPr>
            <p:ph type="ftr" sz="quarter" idx="11"/>
          </p:nvPr>
        </p:nvSpPr>
        <p:spPr/>
        <p:txBody>
          <a:bodyPr/>
          <a:lstStyle/>
          <a:p>
            <a:pPr>
              <a:defRPr/>
            </a:pPr>
            <a:r>
              <a:rPr lang="el-GR" sz="1400" dirty="0">
                <a:solidFill>
                  <a:prstClr val="black"/>
                </a:solidFill>
              </a:rPr>
              <a:t>Διαχείριση Ανθρωπίνων Πόρων</a:t>
            </a:r>
          </a:p>
        </p:txBody>
      </p:sp>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schemeClr val="tx1"/>
                </a:solidFill>
              </a:rPr>
              <a:pPr>
                <a:defRPr/>
              </a:pPr>
              <a:t>3</a:t>
            </a:fld>
            <a:endParaRPr lang="el-GR" sz="1400" dirty="0">
              <a:solidFill>
                <a:schemeClr val="tx1"/>
              </a:solidFill>
            </a:endParaRPr>
          </a:p>
        </p:txBody>
      </p:sp>
    </p:spTree>
    <p:extLst>
      <p:ext uri="{BB962C8B-B14F-4D97-AF65-F5344CB8AC3E}">
        <p14:creationId xmlns:p14="http://schemas.microsoft.com/office/powerpoint/2010/main" val="423836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Κατάσταση μισθοδοσίας</a:t>
            </a:r>
          </a:p>
        </p:txBody>
      </p:sp>
      <p:pic>
        <p:nvPicPr>
          <p:cNvPr id="6" name="Εικόνα 5" descr="[DECORATIVE]"/>
          <p:cNvPicPr>
            <a:picLocks noChangeAspect="1"/>
          </p:cNvPicPr>
          <p:nvPr/>
        </p:nvPicPr>
        <p:blipFill>
          <a:blip r:embed="rId3"/>
          <a:stretch>
            <a:fillRect/>
          </a:stretch>
        </p:blipFill>
        <p:spPr>
          <a:xfrm>
            <a:off x="1532880" y="1289118"/>
            <a:ext cx="6078239" cy="4279763"/>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55538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Κατάσταση μισθοδοσίας</a:t>
            </a:r>
          </a:p>
        </p:txBody>
      </p:sp>
      <p:pic>
        <p:nvPicPr>
          <p:cNvPr id="4" name="Εικόνα 3" descr="[DECORATIVE]"/>
          <p:cNvPicPr>
            <a:picLocks noChangeAspect="1"/>
          </p:cNvPicPr>
          <p:nvPr/>
        </p:nvPicPr>
        <p:blipFill>
          <a:blip r:embed="rId3"/>
          <a:stretch>
            <a:fillRect/>
          </a:stretch>
        </p:blipFill>
        <p:spPr>
          <a:xfrm>
            <a:off x="1063350" y="1371600"/>
            <a:ext cx="7017300" cy="4695821"/>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04484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85640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Tree>
    <p:extLst>
      <p:ext uri="{BB962C8B-B14F-4D97-AF65-F5344CB8AC3E}">
        <p14:creationId xmlns:p14="http://schemas.microsoft.com/office/powerpoint/2010/main" val="2543429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l-GR" sz="2800" dirty="0">
                <a:solidFill>
                  <a:srgbClr val="FF0000"/>
                </a:solidFill>
              </a:rPr>
              <a:t>Χ</a:t>
            </a:r>
            <a:r>
              <a:rPr lang="el-GR" sz="2800" dirty="0"/>
              <a:t>.</a:t>
            </a:r>
            <a:r>
              <a:rPr lang="el-GR" sz="2800" dirty="0">
                <a:solidFill>
                  <a:srgbClr val="FF0000"/>
                </a:solidFill>
              </a:rPr>
              <a:t>ΥΖ</a:t>
            </a:r>
            <a:r>
              <a:rPr lang="el-GR" sz="2800" dirty="0" smtClean="0"/>
              <a:t>.</a:t>
            </a:r>
            <a:endParaRPr lang="el-GR" sz="2800" dirty="0"/>
          </a:p>
          <a:p>
            <a:pPr marL="0" indent="0">
              <a:spcBef>
                <a:spcPts val="0"/>
              </a:spcBef>
              <a:spcAft>
                <a:spcPts val="1800"/>
              </a:spcAft>
              <a:buNone/>
            </a:pPr>
            <a:r>
              <a:rPr lang="el-GR" sz="2400" dirty="0"/>
              <a:t>Έχουν προηγηθεί οι κάτωθι εκδόσεις:</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Χ1</a:t>
            </a:r>
            <a:r>
              <a:rPr lang="el-GR" sz="2000" dirty="0"/>
              <a:t>.</a:t>
            </a:r>
            <a:r>
              <a:rPr lang="el-GR" sz="2000" dirty="0">
                <a:solidFill>
                  <a:srgbClr val="FF0000"/>
                </a:solidFill>
              </a:rPr>
              <a:t>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Χ2</a:t>
            </a:r>
            <a:r>
              <a:rPr lang="el-GR" sz="2000" dirty="0"/>
              <a:t>.</a:t>
            </a:r>
            <a:r>
              <a:rPr lang="el-GR" sz="2000" dirty="0">
                <a:solidFill>
                  <a:srgbClr val="FF0000"/>
                </a:solidFill>
              </a:rPr>
              <a:t>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buFont typeface="Arial" panose="020B0604020202020204" pitchFamily="34" charset="0"/>
              <a:buChar char="•"/>
            </a:pPr>
            <a:r>
              <a:rPr lang="el-GR" sz="2000" dirty="0" smtClean="0"/>
              <a:t>Έκδοση </a:t>
            </a:r>
            <a:r>
              <a:rPr lang="el-GR" sz="2000" dirty="0">
                <a:solidFill>
                  <a:srgbClr val="FF0000"/>
                </a:solidFill>
              </a:rPr>
              <a:t>Χ3</a:t>
            </a:r>
            <a:r>
              <a:rPr lang="el-GR" sz="2000" dirty="0"/>
              <a:t>.</a:t>
            </a:r>
            <a:r>
              <a:rPr lang="el-GR" sz="2000" dirty="0">
                <a:solidFill>
                  <a:srgbClr val="FF0000"/>
                </a:solidFill>
              </a:rPr>
              <a:t>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Tree>
    <p:extLst>
      <p:ext uri="{BB962C8B-B14F-4D97-AF65-F5344CB8AC3E}">
        <p14:creationId xmlns:p14="http://schemas.microsoft.com/office/powerpoint/2010/main" val="2402597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Παναγιώτης </a:t>
            </a:r>
            <a:r>
              <a:rPr lang="el-GR" sz="2400" dirty="0" err="1" smtClean="0"/>
              <a:t>Φιτσιλής</a:t>
            </a:r>
            <a:r>
              <a:rPr lang="el-GR" sz="2400" dirty="0" smtClean="0"/>
              <a:t> 2015. Παναγιώτης </a:t>
            </a:r>
            <a:r>
              <a:rPr lang="el-GR" sz="2400" dirty="0" err="1" smtClean="0"/>
              <a:t>Φιτσιλής</a:t>
            </a:r>
            <a:r>
              <a:rPr lang="el-GR" sz="2400" dirty="0" smtClean="0"/>
              <a:t> «Προγραμματισμός Επιχειρησιακών Πόρων» Έκδοση 1.0 Λάρισα  01/09/2015 . </a:t>
            </a:r>
            <a:r>
              <a:rPr lang="el-GR" sz="2400" dirty="0"/>
              <a:t>Διαθέσιμο από τη δικτυακή </a:t>
            </a:r>
            <a:r>
              <a:rPr lang="el-GR" sz="2400" dirty="0" smtClean="0"/>
              <a:t>διεύθυνση: </a:t>
            </a:r>
            <a:r>
              <a:rPr lang="en-US" sz="2400" dirty="0" smtClean="0">
                <a:solidFill>
                  <a:srgbClr val="FF0000"/>
                </a:solidFill>
                <a:hlinkClick r:id="rId3" tooltip="Μετάβαση στην ιστοσελίδα του μαθήματος"/>
              </a:rPr>
              <a:t>http</a:t>
            </a:r>
            <a:r>
              <a:rPr lang="en-US" sz="2400" smtClean="0">
                <a:solidFill>
                  <a:srgbClr val="FF0000"/>
                </a:solidFill>
                <a:hlinkClick r:id="rId3" tooltip="Μετάβαση στην ιστοσελίδα του μαθήματος"/>
              </a:rPr>
              <a:t>://</a:t>
            </a:r>
            <a:r>
              <a:rPr lang="en-US" sz="2400" smtClean="0">
                <a:solidFill>
                  <a:srgbClr val="FF0000"/>
                </a:solidFill>
                <a:hlinkClick r:id="rId3" tooltip="Μετάβαση στην ιστοσελίδα του μαθήματος"/>
              </a:rPr>
              <a:t>cdev.teilar.gr/courses/DDE105</a:t>
            </a:r>
            <a:r>
              <a:rPr lang="en-US" sz="2400" smtClean="0">
                <a:solidFill>
                  <a:srgbClr val="FF0000"/>
                </a:solidFill>
                <a:hlinkClick r:id="rId3" tooltip="Μετάβαση στην ιστοσελίδα του μαθήματος"/>
              </a:rPr>
              <a:t>/index.php</a:t>
            </a:r>
            <a:r>
              <a:rPr lang="el-GR" sz="2400" dirty="0" smtClean="0"/>
              <a:t>.</a:t>
            </a:r>
            <a:endParaRPr lang="el-GR" sz="2400" dirty="0"/>
          </a:p>
          <a:p>
            <a:endParaRPr lang="el-GR" sz="2000" dirty="0"/>
          </a:p>
        </p:txBody>
      </p:sp>
    </p:spTree>
    <p:extLst>
      <p:ext uri="{BB962C8B-B14F-4D97-AF65-F5344CB8AC3E}">
        <p14:creationId xmlns:p14="http://schemas.microsoft.com/office/powerpoint/2010/main" val="835106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151676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(1/2)</a:t>
            </a:r>
            <a:endParaRPr lang="el-GR" sz="4000" b="1" dirty="0"/>
          </a:p>
        </p:txBody>
      </p:sp>
      <p:sp>
        <p:nvSpPr>
          <p:cNvPr id="3" name="Θέση περιεχομένου 1"/>
          <p:cNvSpPr>
            <a:spLocks noGrp="1"/>
          </p:cNvSpPr>
          <p:nvPr>
            <p:ph idx="1"/>
          </p:nvPr>
        </p:nvSpPr>
        <p:spPr/>
        <p:txBody>
          <a:bodyPr>
            <a:no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Εικόνες/Σχήματα/Διαγράμματα</a:t>
            </a:r>
            <a:r>
              <a:rPr lang="en-US" sz="2400" b="1" dirty="0" smtClean="0"/>
              <a:t>/</a:t>
            </a:r>
            <a:r>
              <a:rPr lang="el-GR" sz="24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a:t>
            </a:r>
            <a:r>
              <a:rPr lang="el-GR" sz="2000" dirty="0" err="1">
                <a:solidFill>
                  <a:srgbClr val="FF0000"/>
                </a:solidFill>
              </a:rPr>
              <a:t>σύνδεσμος</a:t>
            </a:r>
            <a:r>
              <a:rPr lang="el-GR" sz="2000" dirty="0" err="1" smtClean="0">
                <a:solidFill>
                  <a:srgbClr val="FF0000"/>
                </a:solidFill>
              </a:rPr>
              <a:t>&gt;&lt;πηγή&gt;&lt;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2897622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(2/2)</a:t>
            </a:r>
            <a:r>
              <a:rPr lang="el-GR" sz="4000" b="1" dirty="0" smtClean="0"/>
              <a:t> </a:t>
            </a:r>
            <a:endParaRPr lang="el-GR" sz="4000" b="1" dirty="0"/>
          </a:p>
        </p:txBody>
      </p:sp>
      <p:sp>
        <p:nvSpPr>
          <p:cNvPr id="3" name="Θέση περιεχομένου 1"/>
          <p:cNvSpPr>
            <a:spLocks noGrp="1"/>
          </p:cNvSpPr>
          <p:nvPr>
            <p:ph idx="1"/>
          </p:nvPr>
        </p:nvSpPr>
        <p:spPr/>
        <p:txBody>
          <a:bodyPr>
            <a:norm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762143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8498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14" name="Θέση περιεχομένου 1">
            <a:hlinkClick r:id="rId4" action="ppaction://hlinksldjump" tooltip="Μετάβαση στη Διαφάνεια 6"/>
          </p:cNvPr>
          <p:cNvSpPr txBox="1"/>
          <p:nvPr>
            <p:custDataLst>
              <p:tags r:id="rId2"/>
            </p:custDataLst>
          </p:nvPr>
        </p:nvSpPr>
        <p:spPr>
          <a:xfrm>
            <a:off x="533400" y="1600200"/>
            <a:ext cx="7801346" cy="6740307"/>
          </a:xfrm>
          <a:prstGeom prst="rect">
            <a:avLst/>
          </a:prstGeom>
          <a:noFill/>
        </p:spPr>
        <p:txBody>
          <a:bodyPr wrap="square" rtlCol="0">
            <a:spAutoFit/>
          </a:bodyPr>
          <a:lstStyle/>
          <a:p>
            <a:pPr marL="457200" indent="-457200">
              <a:buFont typeface="Arial" panose="020B0604020202020204" pitchFamily="34" charset="0"/>
              <a:buChar char="•"/>
            </a:pPr>
            <a:r>
              <a:rPr lang="el-GR" sz="2400" dirty="0" smtClean="0">
                <a:hlinkClick r:id="rId5" action="ppaction://hlinksldjump"/>
              </a:rPr>
              <a:t>Βασικές </a:t>
            </a:r>
            <a:r>
              <a:rPr lang="el-GR" sz="2400" dirty="0">
                <a:hlinkClick r:id="rId5" action="ppaction://hlinksldjump"/>
              </a:rPr>
              <a:t>περιοχές </a:t>
            </a:r>
            <a:r>
              <a:rPr lang="el-GR" sz="2400" dirty="0" smtClean="0">
                <a:hlinkClick r:id="rId5" action="ppaction://hlinksldjump"/>
              </a:rPr>
              <a:t>λειτουργικότητας.</a:t>
            </a:r>
            <a:endParaRPr lang="el-GR" sz="2400" dirty="0" smtClean="0"/>
          </a:p>
          <a:p>
            <a:pPr marL="457200" indent="-457200">
              <a:buFont typeface="Arial" panose="020B0604020202020204" pitchFamily="34" charset="0"/>
              <a:buChar char="•"/>
            </a:pPr>
            <a:r>
              <a:rPr lang="el-GR" sz="2400" dirty="0" smtClean="0">
                <a:hlinkClick r:id="rId6" action="ppaction://hlinksldjump"/>
              </a:rPr>
              <a:t>Τα </a:t>
            </a:r>
            <a:r>
              <a:rPr lang="el-GR" sz="2400" dirty="0">
                <a:hlinkClick r:id="rId6" action="ppaction://hlinksldjump"/>
              </a:rPr>
              <a:t>βήματα </a:t>
            </a:r>
            <a:r>
              <a:rPr lang="el-GR" sz="2400" dirty="0" smtClean="0">
                <a:hlinkClick r:id="rId6" action="ppaction://hlinksldjump"/>
              </a:rPr>
              <a:t>διαχείρισης ανθρώπινου δυναμικού</a:t>
            </a:r>
            <a:r>
              <a:rPr lang="el-GR" sz="2400" dirty="0" smtClean="0"/>
              <a:t>.</a:t>
            </a:r>
          </a:p>
          <a:p>
            <a:pPr marL="457200" indent="-457200">
              <a:buFont typeface="Arial" panose="020B0604020202020204" pitchFamily="34" charset="0"/>
              <a:buChar char="•"/>
            </a:pPr>
            <a:r>
              <a:rPr lang="el-GR" sz="2400" dirty="0">
                <a:hlinkClick r:id="rId7" action="ppaction://hlinksldjump"/>
              </a:rPr>
              <a:t>Αντικείμενα οργανωτικής </a:t>
            </a:r>
            <a:r>
              <a:rPr lang="el-GR" sz="2400" dirty="0" smtClean="0">
                <a:hlinkClick r:id="rId7" action="ppaction://hlinksldjump"/>
              </a:rPr>
              <a:t>δομής</a:t>
            </a:r>
            <a:r>
              <a:rPr lang="el-GR" sz="2400" dirty="0" smtClean="0"/>
              <a:t>.</a:t>
            </a:r>
          </a:p>
          <a:p>
            <a:pPr marL="457200" indent="-457200">
              <a:buFont typeface="Arial" panose="020B0604020202020204" pitchFamily="34" charset="0"/>
              <a:buChar char="•"/>
            </a:pPr>
            <a:r>
              <a:rPr lang="el-GR" sz="2400" dirty="0">
                <a:hlinkClick r:id="rId8" action="ppaction://hlinksldjump"/>
              </a:rPr>
              <a:t>Το βασικό αρχείο εργαζομένου </a:t>
            </a:r>
            <a:r>
              <a:rPr lang="el-GR" sz="2400" dirty="0" smtClean="0">
                <a:hlinkClick r:id="rId8" action="ppaction://hlinksldjump"/>
              </a:rPr>
              <a:t>περιλαμβάνει</a:t>
            </a:r>
            <a:r>
              <a:rPr lang="el-GR" sz="2400" dirty="0" smtClean="0"/>
              <a:t>.</a:t>
            </a:r>
          </a:p>
          <a:p>
            <a:pPr marL="457200" indent="-457200">
              <a:buFont typeface="Arial" panose="020B0604020202020204" pitchFamily="34" charset="0"/>
              <a:buChar char="•"/>
            </a:pPr>
            <a:r>
              <a:rPr lang="el-GR" sz="2400" dirty="0" smtClean="0">
                <a:hlinkClick r:id="rId9" action="ppaction://hlinksldjump"/>
              </a:rPr>
              <a:t>Ομάδες </a:t>
            </a:r>
            <a:r>
              <a:rPr lang="el-GR" sz="2400" dirty="0">
                <a:hlinkClick r:id="rId9" action="ppaction://hlinksldjump"/>
              </a:rPr>
              <a:t>εργαζομένων</a:t>
            </a:r>
            <a:r>
              <a:rPr lang="el-GR" sz="2400" dirty="0" smtClean="0"/>
              <a:t>.</a:t>
            </a:r>
          </a:p>
          <a:p>
            <a:pPr marL="457200" indent="-457200">
              <a:buFont typeface="Arial" panose="020B0604020202020204" pitchFamily="34" charset="0"/>
              <a:buChar char="•"/>
            </a:pPr>
            <a:r>
              <a:rPr lang="el-GR" sz="2400" dirty="0" smtClean="0">
                <a:hlinkClick r:id="rId10" action="ppaction://hlinksldjump"/>
              </a:rPr>
              <a:t>Κύρια </a:t>
            </a:r>
            <a:r>
              <a:rPr lang="el-GR" sz="2400" dirty="0">
                <a:hlinkClick r:id="rId10" action="ppaction://hlinksldjump"/>
              </a:rPr>
              <a:t>χαρακτηριστικά ενός συστήματος ηλεκτρονικών </a:t>
            </a:r>
            <a:r>
              <a:rPr lang="el-GR" sz="2400" dirty="0" smtClean="0">
                <a:hlinkClick r:id="rId10" action="ppaction://hlinksldjump"/>
              </a:rPr>
              <a:t>προσλήψεων.</a:t>
            </a:r>
            <a:endParaRPr lang="el-GR" sz="2400" dirty="0" smtClean="0"/>
          </a:p>
          <a:p>
            <a:pPr marL="457200" indent="-457200">
              <a:buFont typeface="Arial" panose="020B0604020202020204" pitchFamily="34" charset="0"/>
              <a:buChar char="•"/>
            </a:pPr>
            <a:r>
              <a:rPr lang="el-GR" sz="2400" dirty="0" smtClean="0">
                <a:hlinkClick r:id="rId11" action="ppaction://hlinksldjump"/>
              </a:rPr>
              <a:t>Διαχείριση </a:t>
            </a:r>
            <a:r>
              <a:rPr lang="el-GR" sz="2400" dirty="0">
                <a:hlinkClick r:id="rId11" action="ppaction://hlinksldjump"/>
              </a:rPr>
              <a:t>χρόνου </a:t>
            </a:r>
            <a:r>
              <a:rPr lang="el-GR" sz="2400" dirty="0" smtClean="0">
                <a:hlinkClick r:id="rId11" action="ppaction://hlinksldjump"/>
              </a:rPr>
              <a:t>προσωπικού</a:t>
            </a:r>
            <a:r>
              <a:rPr lang="el-GR" sz="2400" dirty="0" smtClean="0"/>
              <a:t>.</a:t>
            </a:r>
          </a:p>
          <a:p>
            <a:pPr marL="457200" indent="-457200">
              <a:buFont typeface="Arial" panose="020B0604020202020204" pitchFamily="34" charset="0"/>
              <a:buChar char="•"/>
            </a:pPr>
            <a:r>
              <a:rPr lang="el-GR" sz="2400" dirty="0">
                <a:hlinkClick r:id="rId12" action="ppaction://hlinksldjump"/>
              </a:rPr>
              <a:t>Μισθοδοσία </a:t>
            </a:r>
            <a:r>
              <a:rPr lang="el-GR" sz="2400" dirty="0" smtClean="0">
                <a:hlinkClick r:id="rId12" action="ppaction://hlinksldjump"/>
              </a:rPr>
              <a:t>προσωπικού</a:t>
            </a:r>
            <a:r>
              <a:rPr lang="el-GR" sz="2400" dirty="0" smtClean="0"/>
              <a:t>.</a:t>
            </a:r>
          </a:p>
          <a:p>
            <a:pPr marL="457200" indent="-457200">
              <a:buFont typeface="Arial" panose="020B0604020202020204" pitchFamily="34" charset="0"/>
              <a:buChar char="•"/>
            </a:pPr>
            <a:endParaRPr lang="el-GR" sz="2400" dirty="0" smtClean="0"/>
          </a:p>
          <a:p>
            <a:pPr marL="457200" indent="-457200">
              <a:buFont typeface="Arial" panose="020B0604020202020204" pitchFamily="34" charset="0"/>
              <a:buChar char="•"/>
            </a:pPr>
            <a:endParaRPr lang="el-GR" sz="2400" dirty="0" smtClean="0"/>
          </a:p>
          <a:p>
            <a:pPr marL="457200" indent="-457200">
              <a:buFont typeface="Arial" panose="020B0604020202020204" pitchFamily="34" charset="0"/>
              <a:buChar char="•"/>
            </a:pPr>
            <a:endParaRPr lang="el-GR" sz="2400" dirty="0" smtClean="0"/>
          </a:p>
          <a:p>
            <a:pPr marL="457200" indent="-457200">
              <a:buFont typeface="Arial" panose="020B0604020202020204" pitchFamily="34" charset="0"/>
              <a:buChar char="•"/>
            </a:pPr>
            <a:endParaRPr lang="el-GR" sz="2400" dirty="0" smtClean="0"/>
          </a:p>
          <a:p>
            <a:pPr marL="457200" indent="-457200">
              <a:buFont typeface="Arial" panose="020B0604020202020204" pitchFamily="34" charset="0"/>
              <a:buChar char="•"/>
            </a:pPr>
            <a:endParaRPr lang="el-GR"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l-GR" sz="2400" dirty="0"/>
          </a:p>
        </p:txBody>
      </p:sp>
      <p:sp>
        <p:nvSpPr>
          <p:cNvPr id="1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schemeClr val="tx1"/>
                </a:solidFill>
              </a:rPr>
              <a:pPr>
                <a:defRPr/>
              </a:pPr>
              <a:t>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33917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Βασικές περιοχές λειτουργικότητας</a:t>
            </a:r>
          </a:p>
        </p:txBody>
      </p:sp>
      <p:sp>
        <p:nvSpPr>
          <p:cNvPr id="3" name="Θέση περιεχομένου 1"/>
          <p:cNvSpPr>
            <a:spLocks noGrp="1"/>
          </p:cNvSpPr>
          <p:nvPr>
            <p:ph idx="1"/>
          </p:nvPr>
        </p:nvSpPr>
        <p:spPr>
          <a:xfrm>
            <a:off x="457200" y="1600200"/>
            <a:ext cx="8229600" cy="2590800"/>
          </a:xfrm>
        </p:spPr>
        <p:txBody>
          <a:bodyPr>
            <a:noAutofit/>
          </a:bodyPr>
          <a:lstStyle/>
          <a:p>
            <a:pPr marL="0" indent="0">
              <a:lnSpc>
                <a:spcPct val="90000"/>
              </a:lnSpc>
              <a:buNone/>
            </a:pPr>
            <a:r>
              <a:rPr lang="el-GR" altLang="el-GR" sz="1600" b="1" dirty="0"/>
              <a:t>Πιο συγκεκριμένα οι βασικές περιοχές λειτουργικότητας σε ένα πληροφοριακό σύστημα διαχείρισης ανθρώπινου δυναμικού είναι:</a:t>
            </a:r>
          </a:p>
          <a:p>
            <a:pPr marL="0" indent="0">
              <a:lnSpc>
                <a:spcPct val="90000"/>
              </a:lnSpc>
              <a:buNone/>
            </a:pPr>
            <a:endParaRPr lang="el-GR" altLang="el-GR" sz="1600" b="1" dirty="0"/>
          </a:p>
          <a:p>
            <a:pPr>
              <a:lnSpc>
                <a:spcPct val="90000"/>
              </a:lnSpc>
            </a:pPr>
            <a:r>
              <a:rPr lang="el-GR" altLang="el-GR" sz="1600" dirty="0" smtClean="0"/>
              <a:t>Διαχείριση </a:t>
            </a:r>
            <a:r>
              <a:rPr lang="el-GR" altLang="el-GR" sz="1600" dirty="0"/>
              <a:t>της οργάνωσης της επιχείρησης που επιτρέπει τον ορισμό των οργανωτικών δομών της </a:t>
            </a:r>
            <a:r>
              <a:rPr lang="el-GR" altLang="el-GR" sz="1600" dirty="0" smtClean="0"/>
              <a:t>επιχείρησης</a:t>
            </a:r>
            <a:r>
              <a:rPr lang="en-US" altLang="el-GR" sz="1600" dirty="0" smtClean="0"/>
              <a:t>.</a:t>
            </a:r>
            <a:r>
              <a:rPr lang="el-GR" altLang="el-GR" sz="1600" dirty="0" smtClean="0"/>
              <a:t> </a:t>
            </a:r>
            <a:endParaRPr lang="el-GR" altLang="el-GR" sz="1600" dirty="0"/>
          </a:p>
          <a:p>
            <a:pPr>
              <a:lnSpc>
                <a:spcPct val="90000"/>
              </a:lnSpc>
            </a:pPr>
            <a:r>
              <a:rPr lang="el-GR" altLang="el-GR" sz="1600" dirty="0"/>
              <a:t>Διοίκηση προσωπικού που επιτρέπει την δημιουργία και συντήρηση του βασικού αρχείου των εργαζομένων της επιχείρησης.</a:t>
            </a:r>
          </a:p>
          <a:p>
            <a:pPr>
              <a:lnSpc>
                <a:spcPct val="90000"/>
              </a:lnSpc>
            </a:pPr>
            <a:r>
              <a:rPr lang="el-GR" altLang="el-GR" sz="1600" dirty="0"/>
              <a:t>Ανάπτυξη προσωπικού (</a:t>
            </a:r>
            <a:r>
              <a:rPr lang="el-GR" altLang="el-GR" sz="1600" dirty="0" err="1"/>
              <a:t>personnel</a:t>
            </a:r>
            <a:r>
              <a:rPr lang="el-GR" altLang="el-GR" sz="1600" dirty="0"/>
              <a:t> </a:t>
            </a:r>
            <a:r>
              <a:rPr lang="el-GR" altLang="el-GR" sz="1600" dirty="0" err="1"/>
              <a:t>development</a:t>
            </a:r>
            <a:r>
              <a:rPr lang="el-GR" altLang="el-GR" sz="1600" dirty="0"/>
              <a:t>) που περιλαμβάνει τις διαδικασίες πρόσληψης προσωπικού, την εκπαίδευση του προσωπικού καθώς και την αξιολόγηση  της απόδοσης του προσωπικού.</a:t>
            </a:r>
          </a:p>
          <a:p>
            <a:pPr>
              <a:lnSpc>
                <a:spcPct val="90000"/>
              </a:lnSpc>
            </a:pPr>
            <a:r>
              <a:rPr lang="el-GR" altLang="el-GR" sz="1600" dirty="0"/>
              <a:t>Διαχείριση παροχών προσωπικού (</a:t>
            </a:r>
            <a:r>
              <a:rPr lang="el-GR" altLang="el-GR" sz="1600" dirty="0" err="1"/>
              <a:t>benefit</a:t>
            </a:r>
            <a:r>
              <a:rPr lang="el-GR" altLang="el-GR" sz="1600" dirty="0"/>
              <a:t> </a:t>
            </a:r>
            <a:r>
              <a:rPr lang="el-GR" altLang="el-GR" sz="1600" dirty="0" err="1"/>
              <a:t>management</a:t>
            </a:r>
            <a:r>
              <a:rPr lang="el-GR" altLang="el-GR" sz="1600" dirty="0"/>
              <a:t>) που επιτρέπει τη διαχείριση των παροχών και ωφελημάτων της επιχείρησης προς τους εργαζόμενους. Είναι παροχές σε χρήμα ή είδος που καταβάλλει ο εργοδότης σε εργαζόμενους, χωρίς να εκκαθαρίζονται μέσω της μηνιαίας μισθοδοσίας. Ενδεικτικά είναι η παροχή εταιρικού αυτοκινήτου, ιδιωτικής ασφάλισης, ένταξη σε συνταξιοδοτικό πρόγραμμα, κάλυψη ενοικίου, εξόδων κίνησης κλπ. Συνήθως οι ανωτέρω παροχές δίνονται σε στελέχη της εταιρίας, σύμφωνα με το επίπεδο της θέσης τους στην οργανωτική δομή της επιχείρησης. </a:t>
            </a:r>
          </a:p>
          <a:p>
            <a:pPr>
              <a:lnSpc>
                <a:spcPct val="90000"/>
              </a:lnSpc>
            </a:pPr>
            <a:r>
              <a:rPr lang="el-GR" altLang="el-GR" sz="1600" dirty="0"/>
              <a:t>Διαχείριση χρόνου προσωπικού (</a:t>
            </a:r>
            <a:r>
              <a:rPr lang="el-GR" altLang="el-GR" sz="1600" dirty="0" err="1"/>
              <a:t>time</a:t>
            </a:r>
            <a:r>
              <a:rPr lang="el-GR" altLang="el-GR" sz="1600" dirty="0"/>
              <a:t> </a:t>
            </a:r>
            <a:r>
              <a:rPr lang="el-GR" altLang="el-GR" sz="1600" dirty="0" err="1"/>
              <a:t>management</a:t>
            </a:r>
            <a:r>
              <a:rPr lang="el-GR" altLang="el-GR" sz="1600" dirty="0"/>
              <a:t>) που επιτρέπει την καταγραφή και  παρακολούθηση του χρόνου των </a:t>
            </a:r>
            <a:r>
              <a:rPr lang="el-GR" altLang="el-GR" sz="1600" dirty="0" smtClean="0"/>
              <a:t>εργαζομένων</a:t>
            </a:r>
            <a:r>
              <a:rPr lang="en-US" altLang="el-GR" sz="1600" dirty="0" smtClean="0"/>
              <a:t>.</a:t>
            </a:r>
            <a:endParaRPr lang="el-GR" altLang="el-GR" sz="1600" dirty="0"/>
          </a:p>
          <a:p>
            <a:pPr>
              <a:lnSpc>
                <a:spcPct val="90000"/>
              </a:lnSpc>
            </a:pPr>
            <a:r>
              <a:rPr lang="el-GR" altLang="el-GR" sz="1600" dirty="0"/>
              <a:t>Μισθοδοσία προσωπικού (</a:t>
            </a:r>
            <a:r>
              <a:rPr lang="el-GR" altLang="el-GR" sz="1600" dirty="0" err="1"/>
              <a:t>payroll</a:t>
            </a:r>
            <a:r>
              <a:rPr lang="el-GR" altLang="el-GR" sz="1600" dirty="0"/>
              <a:t>). </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a:t>
            </a:fld>
            <a:endParaRPr lang="el-GR" sz="1400" dirty="0">
              <a:solidFill>
                <a:schemeClr val="tx1"/>
              </a:solidFill>
            </a:endParaRPr>
          </a:p>
        </p:txBody>
      </p:sp>
    </p:spTree>
    <p:extLst>
      <p:ext uri="{BB962C8B-B14F-4D97-AF65-F5344CB8AC3E}">
        <p14:creationId xmlns:p14="http://schemas.microsoft.com/office/powerpoint/2010/main" val="336510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Η συνολική εικόνα </a:t>
            </a:r>
          </a:p>
        </p:txBody>
      </p:sp>
      <p:pic>
        <p:nvPicPr>
          <p:cNvPr id="3" name="Εικόνα 2" descr="[DECORATIVE]"/>
          <p:cNvPicPr>
            <a:picLocks noChangeAspect="1"/>
          </p:cNvPicPr>
          <p:nvPr/>
        </p:nvPicPr>
        <p:blipFill>
          <a:blip r:embed="rId3"/>
          <a:stretch>
            <a:fillRect/>
          </a:stretch>
        </p:blipFill>
        <p:spPr>
          <a:xfrm>
            <a:off x="685800" y="1295400"/>
            <a:ext cx="7431668" cy="4237087"/>
          </a:xfrm>
          <a:prstGeom prst="rect">
            <a:avLst/>
          </a:prstGeom>
        </p:spPr>
      </p:pic>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008554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366713"/>
            <a:ext cx="8686800" cy="1143000"/>
          </a:xfrm>
        </p:spPr>
        <p:txBody>
          <a:bodyPr>
            <a:normAutofit fontScale="90000"/>
          </a:bodyPr>
          <a:lstStyle/>
          <a:p>
            <a:r>
              <a:rPr lang="el-GR" b="1" dirty="0"/>
              <a:t>Τα βήματα διαχείρισης </a:t>
            </a:r>
            <a:r>
              <a:rPr lang="en-US" b="1" dirty="0" smtClean="0"/>
              <a:t>               </a:t>
            </a:r>
            <a:r>
              <a:rPr lang="el-GR" b="1" dirty="0" smtClean="0"/>
              <a:t>ανθρώπινου </a:t>
            </a:r>
            <a:r>
              <a:rPr lang="el-GR" b="1" dirty="0"/>
              <a:t>δυναμικού</a:t>
            </a:r>
          </a:p>
        </p:txBody>
      </p:sp>
      <p:pic>
        <p:nvPicPr>
          <p:cNvPr id="3" name="Εικόνα 2" descr="[DECORATIVE]"/>
          <p:cNvPicPr>
            <a:picLocks noChangeAspect="1"/>
          </p:cNvPicPr>
          <p:nvPr/>
        </p:nvPicPr>
        <p:blipFill>
          <a:blip r:embed="rId3"/>
          <a:stretch>
            <a:fillRect/>
          </a:stretch>
        </p:blipFill>
        <p:spPr>
          <a:xfrm>
            <a:off x="1447800" y="1447800"/>
            <a:ext cx="6047756" cy="4865030"/>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55151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οργάνωση της επιχείρησης για το υποσύστημα της λογιστικής.</a:t>
            </a:r>
          </a:p>
        </p:txBody>
      </p:sp>
      <p:pic>
        <p:nvPicPr>
          <p:cNvPr id="3" name="Εικόνα 2" descr="[DECORATIVE]"/>
          <p:cNvPicPr>
            <a:picLocks noChangeAspect="1"/>
          </p:cNvPicPr>
          <p:nvPr/>
        </p:nvPicPr>
        <p:blipFill>
          <a:blip r:embed="rId3"/>
          <a:stretch>
            <a:fillRect/>
          </a:stretch>
        </p:blipFill>
        <p:spPr>
          <a:xfrm>
            <a:off x="694608" y="1524000"/>
            <a:ext cx="7754784" cy="4468755"/>
          </a:xfrm>
          <a:prstGeom prst="rect">
            <a:avLst/>
          </a:prstGeom>
        </p:spPr>
      </p:pic>
      <p:sp>
        <p:nvSpPr>
          <p:cNvPr id="9"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74392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Αντικείμενα οργανωτικής δομής</a:t>
            </a:r>
          </a:p>
        </p:txBody>
      </p:sp>
      <p:pic>
        <p:nvPicPr>
          <p:cNvPr id="3" name="Εικόνα 2" descr="[DECORATIVE]"/>
          <p:cNvPicPr>
            <a:picLocks noChangeAspect="1"/>
          </p:cNvPicPr>
          <p:nvPr/>
        </p:nvPicPr>
        <p:blipFill>
          <a:blip r:embed="rId3"/>
          <a:stretch>
            <a:fillRect/>
          </a:stretch>
        </p:blipFill>
        <p:spPr>
          <a:xfrm>
            <a:off x="1203668" y="1219200"/>
            <a:ext cx="6736664" cy="4749196"/>
          </a:xfrm>
          <a:prstGeom prst="rect">
            <a:avLst/>
          </a:prstGeom>
        </p:spPr>
      </p:pic>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Ανθρωπίνων Πόρων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1903492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30/10/2015 2:07:32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10,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4,8,5,"/>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6,7,5,"/>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6146,14,17,6,"/>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8,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9,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8,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DC27844-7DC7-4911-8A04-A15ACD8AF79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9779</TotalTime>
  <Words>1654</Words>
  <Application>Microsoft Office PowerPoint</Application>
  <PresentationFormat>Προβολή στην οθόνη (4:3)</PresentationFormat>
  <Paragraphs>259</Paragraphs>
  <Slides>39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39</vt:i4>
      </vt:variant>
    </vt:vector>
  </HeadingPairs>
  <TitlesOfParts>
    <vt:vector size="44" baseType="lpstr">
      <vt:lpstr>Arial</vt:lpstr>
      <vt:lpstr>Calibri</vt:lpstr>
      <vt:lpstr>Courier New</vt:lpstr>
      <vt:lpstr>Wingdings</vt:lpstr>
      <vt:lpstr>Θέμα του Office</vt:lpstr>
      <vt:lpstr>Προγραμματισμός                    Επιχειρησιακών Πόρων -                                                      Enterprise Resource Planning</vt:lpstr>
      <vt:lpstr>Χρηματοδότηση </vt:lpstr>
      <vt:lpstr>Σκοποί ενότητας </vt:lpstr>
      <vt:lpstr>Περιεχόμενα ενότητας</vt:lpstr>
      <vt:lpstr>Βασικές περιοχές λειτουργικότητας</vt:lpstr>
      <vt:lpstr>Η συνολική εικόνα </vt:lpstr>
      <vt:lpstr>Τα βήματα διαχείρισης                ανθρώπινου δυναμικού</vt:lpstr>
      <vt:lpstr>Η οργάνωση της επιχείρησης για το υποσύστημα της λογιστικής.</vt:lpstr>
      <vt:lpstr>Αντικείμενα οργανωτικής δομής</vt:lpstr>
      <vt:lpstr>Σχέσεις μεταξύ αντικειμένων οργανωτικής δομής.</vt:lpstr>
      <vt:lpstr>Παράδειγμα οργανωτικής δομής (τμήμα).</vt:lpstr>
      <vt:lpstr>Το βασικό αρχείο εργαζομένου περιλαμβάνει</vt:lpstr>
      <vt:lpstr>Ο εργαζόμενος αποτελεί βασική οντότητα του υποσυστήματος ανθρώπινου δυναμικού.</vt:lpstr>
      <vt:lpstr>Οι τύποι πληροφοριών (infotypes)</vt:lpstr>
      <vt:lpstr>Χρονικοί περιορισμοί τύπων πληροφοριών.</vt:lpstr>
      <vt:lpstr>Παράδειγμα ενεργειών προσωπικού</vt:lpstr>
      <vt:lpstr>Ομάδες εργαζομένων</vt:lpstr>
      <vt:lpstr>Οθόνη εισαγωγής προσωπικών δεδομένων εργαζομένου στο σύστημα SAP. </vt:lpstr>
      <vt:lpstr>Μια απλοποιημένη ροή εργασιών σε              ένα σύστημα ηλεκτρονικών προσλήψεων.</vt:lpstr>
      <vt:lpstr>Κύρια χαρακτηριστικά ενός συστήματος ηλεκτρονικών προσλήψεων (1) </vt:lpstr>
      <vt:lpstr>Κύρια χαρακτηριστικά ενός συστήματος ηλεκτρονικών προσλήψεων (2) </vt:lpstr>
      <vt:lpstr>Διαχείριση χρόνου προσωπικού</vt:lpstr>
      <vt:lpstr>Μια απλοποιημένη ροή εργασιών σε ένα σύστημα καταγραφής χρόνου εργαζομένων</vt:lpstr>
      <vt:lpstr>Προγραμματισμός βάρδιας (1)</vt:lpstr>
      <vt:lpstr>Προγραμματισμός βάρδιας (2)</vt:lpstr>
      <vt:lpstr>Προγραμματισμός βάρδιας (2)</vt:lpstr>
      <vt:lpstr>Μισθοδοσία προσωπικού </vt:lpstr>
      <vt:lpstr>Μισθοδοσία προσωπικού - κινήσεις</vt:lpstr>
      <vt:lpstr>Καταχώρηση Κινήσεων Μισθοδοσίας</vt:lpstr>
      <vt:lpstr>Κατάσταση μισθοδοσίας</vt:lpstr>
      <vt:lpstr>Κατάσταση μισθοδοσίας</vt:lpstr>
      <vt:lpstr>Τέλος ενότητας</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 </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Επιχειρησιακών Πόρων ERP</dc:title>
  <cp:lastModifiedBy>Tilemahos Stilianos</cp:lastModifiedBy>
  <cp:revision>182</cp:revision>
  <dcterms:created xsi:type="dcterms:W3CDTF">2014-09-20T14:32:06Z</dcterms:created>
  <dcterms:modified xsi:type="dcterms:W3CDTF">2015-11-04T06:57:31Z</dcterms:modified>
</cp:coreProperties>
</file>