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 id="2147483672" r:id="rId4"/>
    <p:sldMasterId id="2147483684" r:id="rId5"/>
  </p:sldMasterIdLst>
  <p:notesMasterIdLst>
    <p:notesMasterId r:id="rId44"/>
  </p:notesMasterIdLst>
  <p:sldIdLst>
    <p:sldId id="257" r:id="rId6"/>
    <p:sldId id="258" r:id="rId7"/>
    <p:sldId id="259" r:id="rId8"/>
    <p:sldId id="260" r:id="rId9"/>
    <p:sldId id="261" r:id="rId10"/>
    <p:sldId id="296"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97" r:id="rId35"/>
    <p:sldId id="298" r:id="rId36"/>
    <p:sldId id="289" r:id="rId37"/>
    <p:sldId id="290" r:id="rId38"/>
    <p:sldId id="291" r:id="rId39"/>
    <p:sldId id="292" r:id="rId40"/>
    <p:sldId id="293" r:id="rId41"/>
    <p:sldId id="294" r:id="rId42"/>
    <p:sldId id="295" r:id="rId43"/>
  </p:sldIdLst>
  <p:sldSz cx="9144000" cy="6858000" type="screen4x3"/>
  <p:notesSz cx="6858000" cy="9144000"/>
  <p:custDataLst>
    <p:tags r:id="rId45"/>
  </p:custDataLst>
  <p:defaultTextStyle>
    <a:defPPr>
      <a:defRPr lang="el-G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CC0000"/>
    <a:srgbClr val="669900"/>
    <a:srgbClr val="D60093"/>
    <a:srgbClr val="CC3300"/>
    <a:srgbClr val="6B8537"/>
    <a:srgbClr val="996633"/>
    <a:srgbClr val="FF6600"/>
    <a:srgbClr val="9B39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1" autoAdjust="0"/>
  </p:normalViewPr>
  <p:slideViewPr>
    <p:cSldViewPr>
      <p:cViewPr>
        <p:scale>
          <a:sx n="73" d="100"/>
          <a:sy n="73" d="100"/>
        </p:scale>
        <p:origin x="-990" y="-72"/>
      </p:cViewPr>
      <p:guideLst>
        <p:guide orient="horz" pos="2160"/>
        <p:guide pos="2880"/>
      </p:guideLst>
    </p:cSldViewPr>
  </p:slideViewPr>
  <p:outlineViewPr>
    <p:cViewPr>
      <p:scale>
        <a:sx n="33" d="100"/>
        <a:sy n="33" d="100"/>
      </p:scale>
      <p:origin x="0" y="131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2.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gs" Target="tags/tag1.xml"/><Relationship Id="rId5" Type="http://schemas.openxmlformats.org/officeDocument/2006/relationships/slideMaster" Target="slideMasters/slideMaster4.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C260A4C-AC71-465B-976D-7D80639E2FBC}" type="datetimeFigureOut">
              <a:rPr lang="el-GR"/>
              <a:pPr>
                <a:defRPr/>
              </a:pPr>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DC0FF9F-6B2C-435E-A0F3-6B15ABFF3960}" type="slidenum">
              <a:rPr lang="el-GR"/>
              <a:pPr>
                <a:defRPr/>
              </a:pPr>
              <a:t>‹#›</a:t>
            </a:fld>
            <a:endParaRPr lang="el-GR"/>
          </a:p>
        </p:txBody>
      </p:sp>
    </p:spTree>
    <p:extLst>
      <p:ext uri="{BB962C8B-B14F-4D97-AF65-F5344CB8AC3E}">
        <p14:creationId xmlns:p14="http://schemas.microsoft.com/office/powerpoint/2010/main" val="34659453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30B54DBE-0412-44A3-B824-09715D3C74FD}" type="datetime1">
              <a:rPr lang="el-GR" smtClean="0"/>
              <a:t>16/9/2013</a:t>
            </a:fld>
            <a:endParaRPr lang="el-GR"/>
          </a:p>
        </p:txBody>
      </p:sp>
      <p:sp>
        <p:nvSpPr>
          <p:cNvPr id="5"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8C0B562-A23B-4D56-8668-35A4DF1A5924}" type="slidenum">
              <a:rPr lang="el-GR"/>
              <a:pPr>
                <a:defRPr/>
              </a:pPr>
              <a:t>‹#›</a:t>
            </a:fld>
            <a:endParaRPr lang="el-GR"/>
          </a:p>
        </p:txBody>
      </p:sp>
    </p:spTree>
    <p:extLst>
      <p:ext uri="{BB962C8B-B14F-4D97-AF65-F5344CB8AC3E}">
        <p14:creationId xmlns:p14="http://schemas.microsoft.com/office/powerpoint/2010/main" val="4237809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06B4757E-1A96-4A3C-9E58-3A32848F4D8F}" type="datetime1">
              <a:rPr lang="el-GR" smtClean="0"/>
              <a:t>16/9/2013</a:t>
            </a:fld>
            <a:endParaRPr lang="el-GR"/>
          </a:p>
        </p:txBody>
      </p:sp>
      <p:sp>
        <p:nvSpPr>
          <p:cNvPr id="5"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79222102-30C6-417A-B417-CEA3D40AC8D5}" type="slidenum">
              <a:rPr lang="el-GR"/>
              <a:pPr>
                <a:defRPr/>
              </a:pPr>
              <a:t>‹#›</a:t>
            </a:fld>
            <a:endParaRPr lang="el-GR"/>
          </a:p>
        </p:txBody>
      </p:sp>
    </p:spTree>
    <p:extLst>
      <p:ext uri="{BB962C8B-B14F-4D97-AF65-F5344CB8AC3E}">
        <p14:creationId xmlns:p14="http://schemas.microsoft.com/office/powerpoint/2010/main" val="1424696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3C0C03EF-82B8-464E-A0F3-87819684718B}" type="datetime1">
              <a:rPr lang="el-GR" smtClean="0"/>
              <a:t>16/9/2013</a:t>
            </a:fld>
            <a:endParaRPr lang="el-GR"/>
          </a:p>
        </p:txBody>
      </p:sp>
      <p:sp>
        <p:nvSpPr>
          <p:cNvPr id="5"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B29D3051-B4F4-49D4-B5DD-A88F19C0E84D}" type="slidenum">
              <a:rPr lang="el-GR"/>
              <a:pPr>
                <a:defRPr/>
              </a:pPr>
              <a:t>‹#›</a:t>
            </a:fld>
            <a:endParaRPr lang="el-GR"/>
          </a:p>
        </p:txBody>
      </p:sp>
    </p:spTree>
    <p:extLst>
      <p:ext uri="{BB962C8B-B14F-4D97-AF65-F5344CB8AC3E}">
        <p14:creationId xmlns:p14="http://schemas.microsoft.com/office/powerpoint/2010/main" val="671827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82810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23907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27264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126506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43646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8846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965848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4219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DDBFAA65-0ED2-4CF0-A9FE-136AE3ED10B4}" type="datetime1">
              <a:rPr lang="el-GR" smtClean="0"/>
              <a:t>16/9/2013</a:t>
            </a:fld>
            <a:endParaRPr lang="el-GR"/>
          </a:p>
        </p:txBody>
      </p:sp>
      <p:sp>
        <p:nvSpPr>
          <p:cNvPr id="5"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E034B054-DA0D-4AD9-A3C5-59235BE4FE8B}" type="slidenum">
              <a:rPr lang="el-GR"/>
              <a:pPr>
                <a:defRPr/>
              </a:pPr>
              <a:t>‹#›</a:t>
            </a:fld>
            <a:endParaRPr lang="el-GR"/>
          </a:p>
        </p:txBody>
      </p:sp>
    </p:spTree>
    <p:extLst>
      <p:ext uri="{BB962C8B-B14F-4D97-AF65-F5344CB8AC3E}">
        <p14:creationId xmlns:p14="http://schemas.microsoft.com/office/powerpoint/2010/main" val="1953769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325980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222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548283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642379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689320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43705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259689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791138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406682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23995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4948CB1C-CFC7-4C1B-9D09-2E5711EA3CD2}" type="datetime1">
              <a:rPr lang="el-GR" smtClean="0"/>
              <a:t>16/9/2013</a:t>
            </a:fld>
            <a:endParaRPr lang="el-GR"/>
          </a:p>
        </p:txBody>
      </p:sp>
      <p:sp>
        <p:nvSpPr>
          <p:cNvPr id="5"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5E9372B-726A-43E1-9964-438A537BC6AB}" type="slidenum">
              <a:rPr lang="el-GR"/>
              <a:pPr>
                <a:defRPr/>
              </a:pPr>
              <a:t>‹#›</a:t>
            </a:fld>
            <a:endParaRPr lang="el-GR"/>
          </a:p>
        </p:txBody>
      </p:sp>
    </p:spTree>
    <p:extLst>
      <p:ext uri="{BB962C8B-B14F-4D97-AF65-F5344CB8AC3E}">
        <p14:creationId xmlns:p14="http://schemas.microsoft.com/office/powerpoint/2010/main" val="28916860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891269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12238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548787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084017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051076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0471020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995335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243894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473042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90346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747DD4FD-56F6-42C3-B456-16E0B2CAC6CE}" type="datetime1">
              <a:rPr lang="el-GR" smtClean="0"/>
              <a:t>16/9/2013</a:t>
            </a:fld>
            <a:endParaRPr lang="el-GR"/>
          </a:p>
        </p:txBody>
      </p:sp>
      <p:sp>
        <p:nvSpPr>
          <p:cNvPr id="6"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10F44BC9-612A-4CE7-8296-06F70334DAD6}" type="slidenum">
              <a:rPr lang="el-GR"/>
              <a:pPr>
                <a:defRPr/>
              </a:pPr>
              <a:t>‹#›</a:t>
            </a:fld>
            <a:endParaRPr lang="el-GR"/>
          </a:p>
        </p:txBody>
      </p:sp>
    </p:spTree>
    <p:extLst>
      <p:ext uri="{BB962C8B-B14F-4D97-AF65-F5344CB8AC3E}">
        <p14:creationId xmlns:p14="http://schemas.microsoft.com/office/powerpoint/2010/main" val="751257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062090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910359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296457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979807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9877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6AC3C7E1-9758-4A43-BB57-B747BD563009}" type="datetime1">
              <a:rPr lang="el-GR" smtClean="0"/>
              <a:t>16/9/2013</a:t>
            </a:fld>
            <a:endParaRPr lang="el-GR"/>
          </a:p>
        </p:txBody>
      </p:sp>
      <p:sp>
        <p:nvSpPr>
          <p:cNvPr id="8"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DB4EA031-06AA-4BA5-A519-8CC1116A9B7C}" type="slidenum">
              <a:rPr lang="el-GR"/>
              <a:pPr>
                <a:defRPr/>
              </a:pPr>
              <a:t>‹#›</a:t>
            </a:fld>
            <a:endParaRPr lang="el-GR"/>
          </a:p>
        </p:txBody>
      </p:sp>
    </p:spTree>
    <p:extLst>
      <p:ext uri="{BB962C8B-B14F-4D97-AF65-F5344CB8AC3E}">
        <p14:creationId xmlns:p14="http://schemas.microsoft.com/office/powerpoint/2010/main" val="4153753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ABD5CD0F-3727-41E3-A98A-AF74565EE631}" type="datetime1">
              <a:rPr lang="el-GR" smtClean="0"/>
              <a:t>16/9/2013</a:t>
            </a:fld>
            <a:endParaRPr lang="el-GR"/>
          </a:p>
        </p:txBody>
      </p:sp>
      <p:sp>
        <p:nvSpPr>
          <p:cNvPr id="4"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00AE728C-E611-4819-AE43-A6ECB79E445A}" type="slidenum">
              <a:rPr lang="el-GR"/>
              <a:pPr>
                <a:defRPr/>
              </a:pPr>
              <a:t>‹#›</a:t>
            </a:fld>
            <a:endParaRPr lang="el-GR"/>
          </a:p>
        </p:txBody>
      </p:sp>
    </p:spTree>
    <p:extLst>
      <p:ext uri="{BB962C8B-B14F-4D97-AF65-F5344CB8AC3E}">
        <p14:creationId xmlns:p14="http://schemas.microsoft.com/office/powerpoint/2010/main" val="138282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2FD9455C-34F8-454F-8B28-DC2FC4D9756A}" type="datetime1">
              <a:rPr lang="el-GR" smtClean="0"/>
              <a:t>16/9/2013</a:t>
            </a:fld>
            <a:endParaRPr lang="el-GR"/>
          </a:p>
        </p:txBody>
      </p:sp>
      <p:sp>
        <p:nvSpPr>
          <p:cNvPr id="3"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1F39DC32-D96B-481A-843D-5591E1490129}" type="slidenum">
              <a:rPr lang="el-GR"/>
              <a:pPr>
                <a:defRPr/>
              </a:pPr>
              <a:t>‹#›</a:t>
            </a:fld>
            <a:endParaRPr lang="el-GR"/>
          </a:p>
        </p:txBody>
      </p:sp>
    </p:spTree>
    <p:extLst>
      <p:ext uri="{BB962C8B-B14F-4D97-AF65-F5344CB8AC3E}">
        <p14:creationId xmlns:p14="http://schemas.microsoft.com/office/powerpoint/2010/main" val="145620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D431E7B4-D54C-4963-9661-91A65C95AAB5}" type="datetime1">
              <a:rPr lang="el-GR" smtClean="0"/>
              <a:t>16/9/2013</a:t>
            </a:fld>
            <a:endParaRPr lang="el-GR"/>
          </a:p>
        </p:txBody>
      </p:sp>
      <p:sp>
        <p:nvSpPr>
          <p:cNvPr id="6"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DFD292E0-8D35-4919-8BDE-28BD094B3FCF}" type="slidenum">
              <a:rPr lang="el-GR"/>
              <a:pPr>
                <a:defRPr/>
              </a:pPr>
              <a:t>‹#›</a:t>
            </a:fld>
            <a:endParaRPr lang="el-GR"/>
          </a:p>
        </p:txBody>
      </p:sp>
    </p:spTree>
    <p:extLst>
      <p:ext uri="{BB962C8B-B14F-4D97-AF65-F5344CB8AC3E}">
        <p14:creationId xmlns:p14="http://schemas.microsoft.com/office/powerpoint/2010/main" val="228677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E143B131-534C-4CA5-9F23-15E9837EBEE4}" type="datetime1">
              <a:rPr lang="el-GR" smtClean="0"/>
              <a:t>16/9/2013</a:t>
            </a:fld>
            <a:endParaRPr lang="el-GR"/>
          </a:p>
        </p:txBody>
      </p:sp>
      <p:sp>
        <p:nvSpPr>
          <p:cNvPr id="6" name="Θέση υποσέλιδου 4"/>
          <p:cNvSpPr>
            <a:spLocks noGrp="1"/>
          </p:cNvSpPr>
          <p:nvPr>
            <p:ph type="ftr" sz="quarter" idx="11"/>
          </p:nvPr>
        </p:nvSpPr>
        <p:spPr/>
        <p:txBody>
          <a:bodyPr/>
          <a:lstStyle>
            <a:lvl1pPr>
              <a:defRPr/>
            </a:lvl1pPr>
          </a:lstStyle>
          <a:p>
            <a:pPr>
              <a:defRPr/>
            </a:pPr>
            <a:r>
              <a:rPr lang="el-GR" smtClean="0"/>
              <a:t>Συναρτήσεις Εισόδου / Εξόδου</a:t>
            </a: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90E6A38A-7A42-44DF-B158-859641AC4C0F}" type="slidenum">
              <a:rPr lang="el-GR"/>
              <a:pPr>
                <a:defRPr/>
              </a:pPr>
              <a:t>‹#›</a:t>
            </a:fld>
            <a:endParaRPr lang="el-GR"/>
          </a:p>
        </p:txBody>
      </p:sp>
    </p:spTree>
    <p:extLst>
      <p:ext uri="{BB962C8B-B14F-4D97-AF65-F5344CB8AC3E}">
        <p14:creationId xmlns:p14="http://schemas.microsoft.com/office/powerpoint/2010/main" val="212272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ACBDDFE-18D6-4D16-8B56-00DA880E488A}" type="datetime1">
              <a:rPr lang="el-GR" smtClean="0"/>
              <a:t>16/9/2013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l-GR" smtClean="0"/>
              <a:t>Συναρτήσεις Εισόδου / Εξόδου</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BA8F739-3620-4572-84A1-49BAA63286D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4D16511-B61B-493E-890A-4C0DD9F4835F}" type="datetime1">
              <a:rPr lang="el-GR" smtClean="0">
                <a:solidFill>
                  <a:prstClr val="black">
                    <a:tint val="75000"/>
                  </a:prstClr>
                </a:solidFill>
                <a:latin typeface="Calibri"/>
              </a:rPr>
              <a:pPr fontAlgn="auto">
                <a:spcBef>
                  <a:spcPts val="0"/>
                </a:spcBef>
                <a:spcAft>
                  <a:spcPts val="0"/>
                </a:spcAft>
              </a:pPr>
              <a:t>16/9/2013</a:t>
            </a:fld>
            <a:endParaRPr lang="el-GR">
              <a:solidFill>
                <a:prstClr val="black">
                  <a:tint val="75000"/>
                </a:prstClr>
              </a:solidFill>
              <a:latin typeface="Calibri"/>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l-GR" smtClean="0">
                <a:solidFill>
                  <a:prstClr val="black">
                    <a:tint val="75000"/>
                  </a:prstClr>
                </a:solidFill>
                <a:latin typeface="Calibri"/>
              </a:rPr>
              <a:t>Μεταβλητές και Σταθερές</a:t>
            </a:r>
            <a:endParaRPr lang="el-GR">
              <a:solidFill>
                <a:prstClr val="black">
                  <a:tint val="75000"/>
                </a:prstClr>
              </a:solidFill>
              <a:latin typeface="Calibri"/>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802D86F-0ACD-4CFB-B7E4-E17E1C35555A}" type="slidenum">
              <a:rPr lang="el-GR" smtClean="0">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3340251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4D16511-B61B-493E-890A-4C0DD9F4835F}" type="datetime1">
              <a:rPr lang="el-GR" smtClean="0">
                <a:solidFill>
                  <a:prstClr val="black">
                    <a:tint val="75000"/>
                  </a:prstClr>
                </a:solidFill>
                <a:latin typeface="Calibri"/>
              </a:rPr>
              <a:pPr fontAlgn="auto">
                <a:spcBef>
                  <a:spcPts val="0"/>
                </a:spcBef>
                <a:spcAft>
                  <a:spcPts val="0"/>
                </a:spcAft>
              </a:pPr>
              <a:t>16/9/2013</a:t>
            </a:fld>
            <a:endParaRPr lang="el-GR">
              <a:solidFill>
                <a:prstClr val="black">
                  <a:tint val="75000"/>
                </a:prstClr>
              </a:solidFill>
              <a:latin typeface="Calibri"/>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l-GR" smtClean="0">
                <a:solidFill>
                  <a:prstClr val="black">
                    <a:tint val="75000"/>
                  </a:prstClr>
                </a:solidFill>
                <a:latin typeface="Calibri"/>
              </a:rPr>
              <a:t>Μεταβλητές και Σταθερές</a:t>
            </a:r>
            <a:endParaRPr lang="el-GR">
              <a:solidFill>
                <a:prstClr val="black">
                  <a:tint val="75000"/>
                </a:prstClr>
              </a:solidFill>
              <a:latin typeface="Calibri"/>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802D86F-0ACD-4CFB-B7E4-E17E1C35555A}" type="slidenum">
              <a:rPr lang="el-GR" smtClean="0">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25140781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4D16511-B61B-493E-890A-4C0DD9F4835F}" type="datetime1">
              <a:rPr lang="el-GR" smtClean="0">
                <a:solidFill>
                  <a:prstClr val="black">
                    <a:tint val="75000"/>
                  </a:prstClr>
                </a:solidFill>
                <a:latin typeface="Calibri"/>
              </a:rPr>
              <a:pPr fontAlgn="auto">
                <a:spcBef>
                  <a:spcPts val="0"/>
                </a:spcBef>
                <a:spcAft>
                  <a:spcPts val="0"/>
                </a:spcAft>
              </a:pPr>
              <a:t>16/9/2013</a:t>
            </a:fld>
            <a:endParaRPr lang="el-GR">
              <a:solidFill>
                <a:prstClr val="black">
                  <a:tint val="75000"/>
                </a:prstClr>
              </a:solidFill>
              <a:latin typeface="Calibri"/>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l-GR" smtClean="0">
                <a:solidFill>
                  <a:prstClr val="black">
                    <a:tint val="75000"/>
                  </a:prstClr>
                </a:solidFill>
                <a:latin typeface="Calibri"/>
              </a:rPr>
              <a:t>Μεταβλητές και Σταθερές</a:t>
            </a:r>
            <a:endParaRPr lang="el-GR">
              <a:solidFill>
                <a:prstClr val="black">
                  <a:tint val="75000"/>
                </a:prstClr>
              </a:solidFill>
              <a:latin typeface="Calibri"/>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802D86F-0ACD-4CFB-B7E4-E17E1C35555A}" type="slidenum">
              <a:rPr lang="el-GR" smtClean="0">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16300673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nd/3.0/deed.e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6.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3.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5.xml"/><Relationship Id="rId5" Type="http://schemas.microsoft.com/office/2007/relationships/hdphoto" Target="../media/hdphoto1.wdp"/><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20.xml"/><Relationship Id="rId5" Type="http://schemas.microsoft.com/office/2007/relationships/hdphoto" Target="../media/hdphoto1.wdp"/><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2.xml"/><Relationship Id="rId1" Type="http://schemas.openxmlformats.org/officeDocument/2006/relationships/tags" Target="../tags/tag21.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4.xml"/><Relationship Id="rId1" Type="http://schemas.openxmlformats.org/officeDocument/2006/relationships/tags" Target="../tags/tag23.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slide" Target="slide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5.xml"/><Relationship Id="rId1" Type="http://schemas.openxmlformats.org/officeDocument/2006/relationships/slideLayout" Target="../slideLayouts/slideLayout35.xml"/><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90.png"/><Relationship Id="rId4" Type="http://schemas.openxmlformats.org/officeDocument/2006/relationships/tags" Target="../tags/tag2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microsoft.com/office/2007/relationships/hdphoto" Target="../media/hdphoto1.wdp"/><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7.jpeg"/><Relationship Id="rId5" Type="http://schemas.openxmlformats.org/officeDocument/2006/relationships/slide" Target="slide5.xml"/><Relationship Id="rId4" Type="http://schemas.openxmlformats.org/officeDocument/2006/relationships/image" Target="../media/image10.png"/></Relationships>
</file>

<file path=ppt/slides/_rels/slide38.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6.xml"/><Relationship Id="rId1" Type="http://schemas.openxmlformats.org/officeDocument/2006/relationships/tags" Target="../tags/tag34.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32.xml"/><Relationship Id="rId3" Type="http://schemas.openxmlformats.org/officeDocument/2006/relationships/slide" Target="slide6.xml"/><Relationship Id="rId7" Type="http://schemas.openxmlformats.org/officeDocument/2006/relationships/slide" Target="slide29.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slide" Target="slide25.xml"/><Relationship Id="rId5" Type="http://schemas.openxmlformats.org/officeDocument/2006/relationships/slide" Target="slide18.xml"/><Relationship Id="rId4" Type="http://schemas.openxmlformats.org/officeDocument/2006/relationships/slide" Target="slide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tags" Target="../tags/tag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3" name="Εικόνα 1" descr="Λογότυπο του Τεϊ Θεσσαλίας." title="Λογότυπο του Ιδρύματος."/>
            <p:cNvPicPr>
              <a:picLocks noChangeAspect="1" noChangeArrowheads="1"/>
            </p:cNvPicPr>
            <p:nvPr/>
          </p:nvPicPr>
          <p:blipFill>
            <a:blip r:embed="rId3"/>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a:t>Τεχνολογικό Εκπαιδευτικό </a:t>
              </a:r>
            </a:p>
            <a:p>
              <a:pPr eaLnBrk="1" hangingPunct="1"/>
              <a:r>
                <a:rPr lang="el-GR" sz="2000"/>
                <a:t>Ίδρυμα Θεσσαλίας</a:t>
              </a:r>
            </a:p>
          </p:txBody>
        </p:sp>
      </p:grpSp>
      <p:sp>
        <p:nvSpPr>
          <p:cNvPr id="2" name="Τίτλος 1"/>
          <p:cNvSpPr>
            <a:spLocks noGrp="1"/>
          </p:cNvSpPr>
          <p:nvPr>
            <p:ph type="ctrTitle"/>
          </p:nvPr>
        </p:nvSpPr>
        <p:spPr>
          <a:xfrm>
            <a:off x="756864" y="1644551"/>
            <a:ext cx="7772400" cy="1470025"/>
          </a:xfrm>
        </p:spPr>
        <p:txBody>
          <a:bodyPr/>
          <a:lstStyle/>
          <a:p>
            <a:r>
              <a:rPr lang="el-GR" b="1" dirty="0">
                <a:solidFill>
                  <a:prstClr val="black"/>
                </a:solidFill>
              </a:rPr>
              <a:t>Προγραμματισμός </a:t>
            </a:r>
            <a:r>
              <a:rPr lang="el-GR" b="1" dirty="0" smtClean="0">
                <a:solidFill>
                  <a:prstClr val="black"/>
                </a:solidFill>
              </a:rPr>
              <a:t>ΗΥ</a:t>
            </a:r>
            <a:endParaRPr lang="el-GR" dirty="0"/>
          </a:p>
        </p:txBody>
      </p:sp>
      <p:sp>
        <p:nvSpPr>
          <p:cNvPr id="6" name="Θέση περιεχομένου 1"/>
          <p:cNvSpPr txBox="1">
            <a:spLocks/>
          </p:cNvSpPr>
          <p:nvPr/>
        </p:nvSpPr>
        <p:spPr>
          <a:xfrm>
            <a:off x="1401762" y="3140968"/>
            <a:ext cx="6482605" cy="2232248"/>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0"/>
              </a:spcBef>
              <a:spcAft>
                <a:spcPts val="0"/>
              </a:spcAft>
              <a:buFont typeface="Arial" pitchFamily="34" charset="0"/>
              <a:buNone/>
              <a:defRPr/>
            </a:pPr>
            <a:r>
              <a:rPr lang="el-GR" sz="2800" b="1" dirty="0" smtClean="0">
                <a:solidFill>
                  <a:prstClr val="black"/>
                </a:solidFill>
                <a:ea typeface="+mj-ea"/>
                <a:cs typeface="+mj-cs"/>
              </a:rPr>
              <a:t>Ενότητα 2</a:t>
            </a:r>
            <a:r>
              <a:rPr lang="en-US" sz="2800" b="1" dirty="0" smtClean="0">
                <a:solidFill>
                  <a:prstClr val="black"/>
                </a:solidFill>
                <a:ea typeface="+mj-ea"/>
                <a:cs typeface="+mj-cs"/>
              </a:rPr>
              <a:t>:</a:t>
            </a:r>
            <a:r>
              <a:rPr lang="el-GR" sz="2800" b="1" dirty="0" smtClean="0">
                <a:solidFill>
                  <a:prstClr val="black"/>
                </a:solidFill>
                <a:ea typeface="+mj-ea"/>
                <a:cs typeface="+mj-cs"/>
              </a:rPr>
              <a:t>  </a:t>
            </a:r>
            <a:r>
              <a:rPr lang="el-GR" sz="2800" dirty="0" smtClean="0">
                <a:solidFill>
                  <a:prstClr val="black"/>
                </a:solidFill>
                <a:ea typeface="+mj-ea"/>
                <a:cs typeface="+mj-cs"/>
              </a:rPr>
              <a:t>Συναρτήσεις Εισόδου ⁄ Εξόδου. </a:t>
            </a:r>
          </a:p>
          <a:p>
            <a:pPr marL="0" indent="0" algn="ctr" fontAlgn="auto">
              <a:spcBef>
                <a:spcPts val="0"/>
              </a:spcBef>
              <a:spcAft>
                <a:spcPts val="0"/>
              </a:spcAft>
              <a:buFont typeface="Arial" pitchFamily="34" charset="0"/>
              <a:buNone/>
              <a:defRPr/>
            </a:pPr>
            <a:r>
              <a:rPr lang="el-GR" sz="2800" dirty="0" smtClean="0">
                <a:solidFill>
                  <a:prstClr val="black"/>
                </a:solidFill>
                <a:ea typeface="+mj-ea"/>
                <a:cs typeface="+mj-cs"/>
              </a:rPr>
              <a:t> </a:t>
            </a:r>
            <a:r>
              <a:rPr lang="el-GR" sz="4400" b="1" dirty="0" smtClean="0">
                <a:latin typeface="+mj-lt"/>
              </a:rPr>
              <a:t>   </a:t>
            </a:r>
            <a:r>
              <a:rPr lang="el-GR" sz="2800" dirty="0" smtClean="0"/>
              <a:t>Διδ</a:t>
            </a:r>
            <a:r>
              <a:rPr lang="el-GR" sz="2800" dirty="0"/>
              <a:t>ά</a:t>
            </a:r>
            <a:r>
              <a:rPr lang="el-GR" sz="2800" dirty="0" smtClean="0"/>
              <a:t>σκων: </a:t>
            </a:r>
            <a:r>
              <a:rPr lang="el-GR" sz="2800" dirty="0" smtClean="0">
                <a:solidFill>
                  <a:prstClr val="black"/>
                </a:solidFill>
                <a:ea typeface="+mj-ea"/>
                <a:cs typeface="+mj-cs"/>
              </a:rPr>
              <a:t>Ηλίας Κ Σάββας, </a:t>
            </a:r>
          </a:p>
          <a:p>
            <a:pPr marL="0" indent="0" algn="ctr" fontAlgn="auto">
              <a:spcBef>
                <a:spcPts val="0"/>
              </a:spcBef>
              <a:spcAft>
                <a:spcPts val="0"/>
              </a:spcAft>
              <a:buFont typeface="Arial" pitchFamily="34" charset="0"/>
              <a:buNone/>
              <a:defRPr/>
            </a:pPr>
            <a:r>
              <a:rPr lang="el-GR" sz="2800" dirty="0" smtClean="0">
                <a:solidFill>
                  <a:prstClr val="black"/>
                </a:solidFill>
                <a:ea typeface="+mj-ea"/>
                <a:cs typeface="+mj-cs"/>
              </a:rPr>
              <a:t>Αναπληρωτής Καθηγητής.</a:t>
            </a:r>
          </a:p>
          <a:p>
            <a:pPr marL="0" indent="0" algn="ctr" fontAlgn="auto">
              <a:spcBef>
                <a:spcPts val="0"/>
              </a:spcBef>
              <a:spcAft>
                <a:spcPts val="0"/>
              </a:spcAft>
              <a:buFont typeface="Arial" pitchFamily="34" charset="0"/>
              <a:buNone/>
              <a:defRPr/>
            </a:pPr>
            <a:r>
              <a:rPr lang="el-GR" sz="2800" dirty="0" smtClean="0">
                <a:solidFill>
                  <a:prstClr val="black"/>
                </a:solidFill>
                <a:ea typeface="+mj-ea"/>
                <a:cs typeface="+mj-cs"/>
              </a:rPr>
              <a:t>Τμήμα Μηχανικών Πληροφορικής, Τεχνολογικής Εκπαίδευσης. </a:t>
            </a:r>
            <a:endParaRPr lang="en-US" sz="4400" b="1" dirty="0" smtClean="0">
              <a:latin typeface="+mj-lt"/>
            </a:endParaRPr>
          </a:p>
        </p:txBody>
      </p:sp>
      <p:pic>
        <p:nvPicPr>
          <p:cNvPr id="7" name="Εικόνα 1" descr="Λογότυπο για Άδειες χρήσης Creative Commons, B Y, NC, ND." title="Λογότυπο Creative Commons. ">
            <a:hlinkClick r:id="rId4" tooltip="Μετάβαση στην Άδεια Χρήσης"/>
          </p:cNvPr>
          <p:cNvPicPr>
            <a:picLocks noChangeAspect="1" noChangeArrowheads="1"/>
          </p:cNvPicPr>
          <p:nvPr/>
        </p:nvPicPr>
        <p:blipFill>
          <a:blip r:embed="rId5"/>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6" tooltip="Μετάβαση σε www.edulll.gr"/>
          </p:cNvPr>
          <p:cNvPicPr>
            <a:picLocks noChangeAspect="1" noChangeArrowheads="1"/>
          </p:cNvPicPr>
          <p:nvPr/>
        </p:nvPicPr>
        <p:blipFill>
          <a:blip r:embed="rId7"/>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p:cNvSpPr>
            <a:spLocks noGrp="1"/>
          </p:cNvSpPr>
          <p:nvPr>
            <p:ph type="title"/>
          </p:nvPr>
        </p:nvSpPr>
        <p:spPr/>
        <p:txBody>
          <a:bodyPr/>
          <a:lstStyle/>
          <a:p>
            <a:pPr eaLnBrk="1" hangingPunct="1"/>
            <a:r>
              <a:rPr lang="el-GR" b="1" smtClean="0"/>
              <a:t>Προσδιοριστές (1 από 2)</a:t>
            </a:r>
          </a:p>
        </p:txBody>
      </p:sp>
      <p:sp>
        <p:nvSpPr>
          <p:cNvPr id="3" name="Θέση περιεχομένου 1"/>
          <p:cNvSpPr>
            <a:spLocks noGrp="1"/>
          </p:cNvSpPr>
          <p:nvPr>
            <p:ph idx="1"/>
          </p:nvPr>
        </p:nvSpPr>
        <p:spPr/>
        <p:txBody>
          <a:bodyPr/>
          <a:lstStyle/>
          <a:p>
            <a:pPr marL="517525" indent="-517525" defTabSz="1008063" eaLnBrk="1" hangingPunct="1">
              <a:lnSpc>
                <a:spcPct val="80000"/>
              </a:lnSpc>
              <a:buClr>
                <a:srgbClr val="660000"/>
              </a:buClr>
              <a:buSzPct val="70000"/>
              <a:buFont typeface="Wingdings" panose="05000000000000000000" pitchFamily="2" charset="2"/>
              <a:buChar char="o"/>
              <a:defRPr/>
            </a:pPr>
            <a:r>
              <a:rPr lang="el-GR" sz="2800" kern="0" dirty="0" smtClean="0">
                <a:solidFill>
                  <a:srgbClr val="000000"/>
                </a:solidFill>
              </a:rPr>
              <a:t>Οι προσδιοριστές </a:t>
            </a:r>
            <a:r>
              <a:rPr lang="en-US" sz="2800" kern="0" dirty="0" smtClean="0">
                <a:solidFill>
                  <a:srgbClr val="000000"/>
                </a:solidFill>
              </a:rPr>
              <a:t>(identifiers)</a:t>
            </a:r>
            <a:r>
              <a:rPr lang="el-GR" sz="2800" kern="0" dirty="0" smtClean="0">
                <a:solidFill>
                  <a:srgbClr val="000000"/>
                </a:solidFill>
              </a:rPr>
              <a:t>,</a:t>
            </a:r>
            <a:r>
              <a:rPr lang="en-US" sz="2800" kern="0" dirty="0" smtClean="0">
                <a:solidFill>
                  <a:srgbClr val="000000"/>
                </a:solidFill>
              </a:rPr>
              <a:t> </a:t>
            </a:r>
            <a:r>
              <a:rPr lang="el-GR" sz="2800" kern="0" dirty="0" smtClean="0">
                <a:solidFill>
                  <a:srgbClr val="000000"/>
                </a:solidFill>
              </a:rPr>
              <a:t>είναι μία οντότητα στο πρόγραμμα, η οποία αποτελείται </a:t>
            </a:r>
            <a:r>
              <a:rPr lang="en-US" sz="2800" kern="0" dirty="0" smtClean="0">
                <a:solidFill>
                  <a:srgbClr val="000000"/>
                </a:solidFill>
              </a:rPr>
              <a:t> </a:t>
            </a:r>
            <a:r>
              <a:rPr lang="el-GR" sz="2800" kern="0" dirty="0" smtClean="0">
                <a:solidFill>
                  <a:srgbClr val="000000"/>
                </a:solidFill>
              </a:rPr>
              <a:t>από ένα σύνολο γραμμάτων, αριθμών και τον ειδικό χαρακτήρα </a:t>
            </a:r>
            <a:r>
              <a:rPr lang="en-US" sz="2800" kern="0" dirty="0" smtClean="0">
                <a:solidFill>
                  <a:srgbClr val="000000"/>
                </a:solidFill>
              </a:rPr>
              <a:t>_ (</a:t>
            </a:r>
            <a:r>
              <a:rPr lang="el-GR" sz="2800" kern="0" dirty="0" smtClean="0">
                <a:solidFill>
                  <a:srgbClr val="000000"/>
                </a:solidFill>
              </a:rPr>
              <a:t>κάτω παύλα -</a:t>
            </a:r>
            <a:r>
              <a:rPr lang="en-US" sz="2800" kern="0" dirty="0" smtClean="0">
                <a:solidFill>
                  <a:srgbClr val="000000"/>
                </a:solidFill>
              </a:rPr>
              <a:t> </a:t>
            </a:r>
            <a:r>
              <a:rPr lang="en-US" sz="2800" b="1" i="1" kern="0" dirty="0" smtClean="0">
                <a:solidFill>
                  <a:srgbClr val="000000"/>
                </a:solidFill>
              </a:rPr>
              <a:t>underscore</a:t>
            </a:r>
            <a:r>
              <a:rPr lang="en-US" sz="2800" kern="0" dirty="0" smtClean="0">
                <a:solidFill>
                  <a:srgbClr val="000000"/>
                </a:solidFill>
              </a:rPr>
              <a:t>)</a:t>
            </a:r>
            <a:r>
              <a:rPr lang="el-GR" sz="2800" kern="0" dirty="0" smtClean="0">
                <a:solidFill>
                  <a:srgbClr val="000000"/>
                </a:solidFill>
              </a:rPr>
              <a:t>.</a:t>
            </a:r>
            <a:endParaRPr lang="en-US" sz="2800" kern="0" dirty="0" smtClean="0">
              <a:solidFill>
                <a:srgbClr val="000000"/>
              </a:solidFill>
            </a:endParaRPr>
          </a:p>
          <a:p>
            <a:pPr marL="517525" indent="-517525" defTabSz="1008063" eaLnBrk="1" hangingPunct="1">
              <a:lnSpc>
                <a:spcPct val="80000"/>
              </a:lnSpc>
              <a:buClr>
                <a:srgbClr val="660000"/>
              </a:buClr>
              <a:buSzPct val="70000"/>
              <a:buFont typeface="Wingdings" panose="05000000000000000000" pitchFamily="2" charset="2"/>
              <a:buChar char="o"/>
              <a:defRPr/>
            </a:pPr>
            <a:r>
              <a:rPr lang="el-GR" sz="2800" kern="0" dirty="0" smtClean="0">
                <a:solidFill>
                  <a:srgbClr val="000000"/>
                </a:solidFill>
              </a:rPr>
              <a:t>Ένα </a:t>
            </a:r>
            <a:r>
              <a:rPr lang="el-GR" sz="2800" b="1" kern="0" dirty="0" smtClean="0">
                <a:solidFill>
                  <a:srgbClr val="000000"/>
                </a:solidFill>
              </a:rPr>
              <a:t>γράμμα,</a:t>
            </a:r>
            <a:r>
              <a:rPr lang="el-GR" sz="2800" kern="0" dirty="0" smtClean="0">
                <a:solidFill>
                  <a:srgbClr val="000000"/>
                </a:solidFill>
              </a:rPr>
              <a:t> ή η κάτω </a:t>
            </a:r>
            <a:r>
              <a:rPr lang="el-GR" sz="2800" b="1" kern="0" dirty="0" smtClean="0">
                <a:solidFill>
                  <a:srgbClr val="000000"/>
                </a:solidFill>
              </a:rPr>
              <a:t>παύλα,</a:t>
            </a:r>
            <a:r>
              <a:rPr lang="el-GR" sz="2800" kern="0" dirty="0" smtClean="0">
                <a:solidFill>
                  <a:srgbClr val="000000"/>
                </a:solidFill>
              </a:rPr>
              <a:t> </a:t>
            </a:r>
            <a:r>
              <a:rPr lang="el-GR" sz="2800" b="1" kern="0" dirty="0" smtClean="0"/>
              <a:t>ΠΡΈΠΕΙ</a:t>
            </a:r>
            <a:r>
              <a:rPr lang="en-US" sz="2800" kern="0" dirty="0" smtClean="0">
                <a:solidFill>
                  <a:srgbClr val="000000"/>
                </a:solidFill>
              </a:rPr>
              <a:t> </a:t>
            </a:r>
            <a:r>
              <a:rPr lang="el-GR" sz="2800" kern="0" dirty="0" smtClean="0">
                <a:solidFill>
                  <a:srgbClr val="000000"/>
                </a:solidFill>
              </a:rPr>
              <a:t>να είναι ο πρώτος χαρακτήρας ενός προσδιοριστή.</a:t>
            </a:r>
            <a:endParaRPr lang="en-US" sz="2800" kern="0" dirty="0" smtClean="0">
              <a:solidFill>
                <a:srgbClr val="000000"/>
              </a:solidFill>
            </a:endParaRPr>
          </a:p>
          <a:p>
            <a:pPr marL="517525" indent="-517525" defTabSz="1008063" eaLnBrk="1" hangingPunct="1">
              <a:lnSpc>
                <a:spcPct val="80000"/>
              </a:lnSpc>
              <a:buClr>
                <a:srgbClr val="660000"/>
              </a:buClr>
              <a:buSzPct val="70000"/>
              <a:buFont typeface="Wingdings" panose="05000000000000000000" pitchFamily="2" charset="2"/>
              <a:buChar char="o"/>
              <a:defRPr/>
            </a:pPr>
            <a:r>
              <a:rPr lang="el-GR" sz="2800" kern="0" dirty="0" smtClean="0">
                <a:solidFill>
                  <a:srgbClr val="000000"/>
                </a:solidFill>
              </a:rPr>
              <a:t>Υπάρχει διαφοροποίηση των πεζών και κεφαλαίων γραμμάτων</a:t>
            </a:r>
            <a:r>
              <a:rPr lang="en-US" sz="2800" kern="0" dirty="0" smtClean="0">
                <a:solidFill>
                  <a:srgbClr val="000000"/>
                </a:solidFill>
              </a:rPr>
              <a:t> (</a:t>
            </a:r>
            <a:r>
              <a:rPr lang="el-GR" sz="2800" kern="0" dirty="0" smtClean="0">
                <a:solidFill>
                  <a:srgbClr val="000000"/>
                </a:solidFill>
              </a:rPr>
              <a:t>πεζό </a:t>
            </a:r>
            <a:r>
              <a:rPr lang="en-US" sz="2800" kern="0" dirty="0" smtClean="0">
                <a:solidFill>
                  <a:srgbClr val="000000"/>
                </a:solidFill>
              </a:rPr>
              <a:t>a </a:t>
            </a:r>
            <a:r>
              <a:rPr lang="en-US" sz="2800" kern="0" dirty="0" smtClean="0">
                <a:solidFill>
                  <a:srgbClr val="000000"/>
                </a:solidFill>
                <a:cs typeface="Times New Roman" panose="02020603050405020304" pitchFamily="18" charset="0"/>
              </a:rPr>
              <a:t>≠ </a:t>
            </a:r>
            <a:r>
              <a:rPr lang="el-GR" sz="2800" kern="0" dirty="0" smtClean="0">
                <a:solidFill>
                  <a:srgbClr val="000000"/>
                </a:solidFill>
                <a:cs typeface="Times New Roman" panose="02020603050405020304" pitchFamily="18" charset="0"/>
              </a:rPr>
              <a:t>κεφαλαίο </a:t>
            </a:r>
            <a:r>
              <a:rPr lang="en-US" sz="2800" kern="0" dirty="0" smtClean="0">
                <a:solidFill>
                  <a:srgbClr val="000000"/>
                </a:solidFill>
                <a:cs typeface="Times New Roman" panose="02020603050405020304" pitchFamily="18" charset="0"/>
              </a:rPr>
              <a:t>A)</a:t>
            </a:r>
            <a:r>
              <a:rPr lang="el-GR" sz="2800" kern="0" dirty="0" smtClean="0">
                <a:solidFill>
                  <a:srgbClr val="000000"/>
                </a:solidFill>
                <a:cs typeface="Times New Roman" panose="02020603050405020304" pitchFamily="18" charset="0"/>
              </a:rPr>
              <a:t>.</a:t>
            </a:r>
            <a:endParaRPr lang="en-US" sz="2800" kern="0" dirty="0" smtClean="0">
              <a:solidFill>
                <a:srgbClr val="000000"/>
              </a:solidFill>
              <a:cs typeface="Times New Roman" panose="02020603050405020304" pitchFamily="18" charset="0"/>
            </a:endParaRPr>
          </a:p>
          <a:p>
            <a:pPr marL="517525" indent="-517525" defTabSz="1008063" eaLnBrk="1" hangingPunct="1">
              <a:lnSpc>
                <a:spcPct val="80000"/>
              </a:lnSpc>
              <a:buClr>
                <a:srgbClr val="660000"/>
              </a:buClr>
              <a:buSzPct val="70000"/>
              <a:buFont typeface="Wingdings" panose="05000000000000000000" pitchFamily="2" charset="2"/>
              <a:buChar char="o"/>
              <a:defRPr/>
            </a:pPr>
            <a:r>
              <a:rPr lang="el-GR" sz="2800" kern="0" dirty="0" smtClean="0">
                <a:solidFill>
                  <a:srgbClr val="000000"/>
                </a:solidFill>
                <a:cs typeface="Times New Roman" panose="02020603050405020304" pitchFamily="18" charset="0"/>
              </a:rPr>
              <a:t>Επιλέξτε προσδιοριστές, οι οποίοι να έχουν κάποια μνημονική αξία, έτσι ώστε να συμβάλλουν στην εύκολη κατανόηση των προγραμμάτων</a:t>
            </a:r>
            <a:r>
              <a:rPr lang="el-GR" sz="2800" kern="0" dirty="0">
                <a:solidFill>
                  <a:srgbClr val="000000"/>
                </a:solidFill>
                <a:cs typeface="Times New Roman" panose="02020603050405020304" pitchFamily="18" charset="0"/>
              </a:rPr>
              <a:t>.</a:t>
            </a:r>
            <a:endParaRPr lang="en-US" sz="2800" kern="0" dirty="0" smtClean="0">
              <a:solidFill>
                <a:srgbClr val="000000"/>
              </a:solidFill>
              <a:cs typeface="Times New Roman" panose="02020603050405020304" pitchFamily="18" charset="0"/>
            </a:endParaRP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10</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Τίτλος 1"/>
          <p:cNvSpPr>
            <a:spLocks noGrp="1"/>
          </p:cNvSpPr>
          <p:nvPr>
            <p:ph type="title"/>
          </p:nvPr>
        </p:nvSpPr>
        <p:spPr/>
        <p:txBody>
          <a:bodyPr/>
          <a:lstStyle/>
          <a:p>
            <a:pPr eaLnBrk="1" hangingPunct="1"/>
            <a:r>
              <a:rPr lang="el-GR" b="1" smtClean="0"/>
              <a:t>Προσδιοριστές (2 από 2)</a:t>
            </a:r>
          </a:p>
        </p:txBody>
      </p:sp>
      <p:sp>
        <p:nvSpPr>
          <p:cNvPr id="12291" name="Θέση περιεχομένου 1"/>
          <p:cNvSpPr txBox="1">
            <a:spLocks noChangeArrowheads="1"/>
          </p:cNvSpPr>
          <p:nvPr/>
        </p:nvSpPr>
        <p:spPr bwMode="auto">
          <a:xfrm>
            <a:off x="595313" y="1628775"/>
            <a:ext cx="34718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7525" indent="-517525" defTabSz="1008063" eaLnBrk="0" hangingPunct="0">
              <a:defRPr>
                <a:solidFill>
                  <a:schemeClr val="tx1"/>
                </a:solidFill>
                <a:latin typeface="Calibri" pitchFamily="34" charset="0"/>
                <a:cs typeface="Arial" charset="0"/>
              </a:defRPr>
            </a:lvl1pPr>
            <a:lvl2pPr marL="742950" indent="-285750" defTabSz="1008063" eaLnBrk="0" hangingPunct="0">
              <a:defRPr>
                <a:solidFill>
                  <a:schemeClr val="tx1"/>
                </a:solidFill>
                <a:latin typeface="Calibri" pitchFamily="34" charset="0"/>
                <a:cs typeface="Arial" charset="0"/>
              </a:defRPr>
            </a:lvl2pPr>
            <a:lvl3pPr marL="1143000" indent="-228600" defTabSz="1008063" eaLnBrk="0" hangingPunct="0">
              <a:defRPr>
                <a:solidFill>
                  <a:schemeClr val="tx1"/>
                </a:solidFill>
                <a:latin typeface="Calibri" pitchFamily="34" charset="0"/>
                <a:cs typeface="Arial" charset="0"/>
              </a:defRPr>
            </a:lvl3pPr>
            <a:lvl4pPr marL="1600200" indent="-228600" defTabSz="1008063" eaLnBrk="0" hangingPunct="0">
              <a:defRPr>
                <a:solidFill>
                  <a:schemeClr val="tx1"/>
                </a:solidFill>
                <a:latin typeface="Calibri" pitchFamily="34" charset="0"/>
                <a:cs typeface="Arial" charset="0"/>
              </a:defRPr>
            </a:lvl4pPr>
            <a:lvl5pPr marL="2057400" indent="-228600" defTabSz="1008063" eaLnBrk="0" hangingPunct="0">
              <a:defRPr>
                <a:solidFill>
                  <a:schemeClr val="tx1"/>
                </a:solidFill>
                <a:latin typeface="Calibri" pitchFamily="34" charset="0"/>
                <a:cs typeface="Arial" charset="0"/>
              </a:defRPr>
            </a:lvl5pPr>
            <a:lvl6pPr marL="2514600" indent="-228600" defTabSz="1008063" eaLnBrk="0" fontAlgn="base" hangingPunct="0">
              <a:spcBef>
                <a:spcPct val="0"/>
              </a:spcBef>
              <a:spcAft>
                <a:spcPct val="0"/>
              </a:spcAft>
              <a:defRPr>
                <a:solidFill>
                  <a:schemeClr val="tx1"/>
                </a:solidFill>
                <a:latin typeface="Calibri" pitchFamily="34" charset="0"/>
                <a:cs typeface="Arial" charset="0"/>
              </a:defRPr>
            </a:lvl6pPr>
            <a:lvl7pPr marL="2971800" indent="-228600" defTabSz="1008063" eaLnBrk="0" fontAlgn="base" hangingPunct="0">
              <a:spcBef>
                <a:spcPct val="0"/>
              </a:spcBef>
              <a:spcAft>
                <a:spcPct val="0"/>
              </a:spcAft>
              <a:defRPr>
                <a:solidFill>
                  <a:schemeClr val="tx1"/>
                </a:solidFill>
                <a:latin typeface="Calibri" pitchFamily="34" charset="0"/>
                <a:cs typeface="Arial" charset="0"/>
              </a:defRPr>
            </a:lvl7pPr>
            <a:lvl8pPr marL="3429000" indent="-228600" defTabSz="1008063" eaLnBrk="0" fontAlgn="base" hangingPunct="0">
              <a:spcBef>
                <a:spcPct val="0"/>
              </a:spcBef>
              <a:spcAft>
                <a:spcPct val="0"/>
              </a:spcAft>
              <a:defRPr>
                <a:solidFill>
                  <a:schemeClr val="tx1"/>
                </a:solidFill>
                <a:latin typeface="Calibri" pitchFamily="34" charset="0"/>
                <a:cs typeface="Arial" charset="0"/>
              </a:defRPr>
            </a:lvl8pPr>
            <a:lvl9pPr marL="3886200" indent="-228600" defTabSz="1008063"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Clr>
                <a:srgbClr val="660000"/>
              </a:buClr>
              <a:buSzPct val="70000"/>
              <a:buFont typeface="Wingdings" pitchFamily="2" charset="2"/>
              <a:buChar char="o"/>
            </a:pPr>
            <a:r>
              <a:rPr lang="el-GR" sz="2800" dirty="0">
                <a:solidFill>
                  <a:srgbClr val="000000"/>
                </a:solidFill>
              </a:rPr>
              <a:t>Ως μεταβλητές μπορούν να οριστούν</a:t>
            </a:r>
            <a:r>
              <a:rPr lang="fi-FI" sz="2800" dirty="0">
                <a:solidFill>
                  <a:srgbClr val="000000"/>
                </a:solidFill>
              </a:rPr>
              <a:t>:</a:t>
            </a:r>
            <a:r>
              <a:rPr lang="el-GR" sz="2800" dirty="0">
                <a:solidFill>
                  <a:srgbClr val="000000"/>
                </a:solidFill>
              </a:rPr>
              <a:t> </a:t>
            </a:r>
            <a:endParaRPr lang="fi-FI" sz="2800" dirty="0">
              <a:solidFill>
                <a:srgbClr val="000000"/>
              </a:solidFill>
            </a:endParaRPr>
          </a:p>
        </p:txBody>
      </p:sp>
      <p:sp>
        <p:nvSpPr>
          <p:cNvPr id="12292" name="Θέση περιεχομένου 2"/>
          <p:cNvSpPr txBox="1">
            <a:spLocks noChangeArrowheads="1"/>
          </p:cNvSpPr>
          <p:nvPr>
            <p:custDataLst>
              <p:tags r:id="rId2"/>
            </p:custDataLst>
          </p:nvPr>
        </p:nvSpPr>
        <p:spPr bwMode="auto">
          <a:xfrm>
            <a:off x="4264025" y="1628775"/>
            <a:ext cx="4464050" cy="127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7525" indent="-517525" defTabSz="1008063" eaLnBrk="0" hangingPunct="0">
              <a:defRPr>
                <a:solidFill>
                  <a:schemeClr val="tx1"/>
                </a:solidFill>
                <a:latin typeface="Calibri" pitchFamily="34" charset="0"/>
                <a:cs typeface="Arial" charset="0"/>
              </a:defRPr>
            </a:lvl1pPr>
            <a:lvl2pPr marL="742950" indent="-285750" defTabSz="1008063" eaLnBrk="0" hangingPunct="0">
              <a:defRPr>
                <a:solidFill>
                  <a:schemeClr val="tx1"/>
                </a:solidFill>
                <a:latin typeface="Calibri" pitchFamily="34" charset="0"/>
                <a:cs typeface="Arial" charset="0"/>
              </a:defRPr>
            </a:lvl2pPr>
            <a:lvl3pPr marL="1143000" indent="-228600" defTabSz="1008063" eaLnBrk="0" hangingPunct="0">
              <a:defRPr>
                <a:solidFill>
                  <a:schemeClr val="tx1"/>
                </a:solidFill>
                <a:latin typeface="Calibri" pitchFamily="34" charset="0"/>
                <a:cs typeface="Arial" charset="0"/>
              </a:defRPr>
            </a:lvl3pPr>
            <a:lvl4pPr marL="1600200" indent="-228600" defTabSz="1008063" eaLnBrk="0" hangingPunct="0">
              <a:defRPr>
                <a:solidFill>
                  <a:schemeClr val="tx1"/>
                </a:solidFill>
                <a:latin typeface="Calibri" pitchFamily="34" charset="0"/>
                <a:cs typeface="Arial" charset="0"/>
              </a:defRPr>
            </a:lvl4pPr>
            <a:lvl5pPr marL="2057400" indent="-228600" defTabSz="1008063" eaLnBrk="0" hangingPunct="0">
              <a:defRPr>
                <a:solidFill>
                  <a:schemeClr val="tx1"/>
                </a:solidFill>
                <a:latin typeface="Calibri" pitchFamily="34" charset="0"/>
                <a:cs typeface="Arial" charset="0"/>
              </a:defRPr>
            </a:lvl5pPr>
            <a:lvl6pPr marL="2514600" indent="-228600" defTabSz="1008063" eaLnBrk="0" fontAlgn="base" hangingPunct="0">
              <a:spcBef>
                <a:spcPct val="0"/>
              </a:spcBef>
              <a:spcAft>
                <a:spcPct val="0"/>
              </a:spcAft>
              <a:defRPr>
                <a:solidFill>
                  <a:schemeClr val="tx1"/>
                </a:solidFill>
                <a:latin typeface="Calibri" pitchFamily="34" charset="0"/>
                <a:cs typeface="Arial" charset="0"/>
              </a:defRPr>
            </a:lvl6pPr>
            <a:lvl7pPr marL="2971800" indent="-228600" defTabSz="1008063" eaLnBrk="0" fontAlgn="base" hangingPunct="0">
              <a:spcBef>
                <a:spcPct val="0"/>
              </a:spcBef>
              <a:spcAft>
                <a:spcPct val="0"/>
              </a:spcAft>
              <a:defRPr>
                <a:solidFill>
                  <a:schemeClr val="tx1"/>
                </a:solidFill>
                <a:latin typeface="Calibri" pitchFamily="34" charset="0"/>
                <a:cs typeface="Arial" charset="0"/>
              </a:defRPr>
            </a:lvl7pPr>
            <a:lvl8pPr marL="3429000" indent="-228600" defTabSz="1008063" eaLnBrk="0" fontAlgn="base" hangingPunct="0">
              <a:spcBef>
                <a:spcPct val="0"/>
              </a:spcBef>
              <a:spcAft>
                <a:spcPct val="0"/>
              </a:spcAft>
              <a:defRPr>
                <a:solidFill>
                  <a:schemeClr val="tx1"/>
                </a:solidFill>
                <a:latin typeface="Calibri" pitchFamily="34" charset="0"/>
                <a:cs typeface="Arial" charset="0"/>
              </a:defRPr>
            </a:lvl8pPr>
            <a:lvl9pPr marL="3886200" indent="-228600" defTabSz="1008063"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Clr>
                <a:srgbClr val="660000"/>
              </a:buClr>
              <a:buSzPct val="70000"/>
              <a:buFont typeface="Wingdings" pitchFamily="2" charset="2"/>
              <a:buChar char="o"/>
            </a:pPr>
            <a:r>
              <a:rPr lang="en-US" sz="2400" dirty="0">
                <a:solidFill>
                  <a:srgbClr val="000000"/>
                </a:solidFill>
              </a:rPr>
              <a:t>da, b, sum, sum1, velocity, vat, force, b12, a1b. </a:t>
            </a:r>
          </a:p>
          <a:p>
            <a:pPr eaLnBrk="1" hangingPunct="1">
              <a:spcBef>
                <a:spcPct val="20000"/>
              </a:spcBef>
              <a:buClr>
                <a:srgbClr val="660000"/>
              </a:buClr>
              <a:buSzPct val="70000"/>
              <a:buFont typeface="Wingdings" pitchFamily="2" charset="2"/>
              <a:buChar char="o"/>
            </a:pPr>
            <a:r>
              <a:rPr lang="el-GR" sz="2400" dirty="0">
                <a:solidFill>
                  <a:srgbClr val="000000"/>
                </a:solidFill>
              </a:rPr>
              <a:t>Αλλά όχι </a:t>
            </a:r>
            <a:r>
              <a:rPr lang="en-US" sz="2400" dirty="0">
                <a:solidFill>
                  <a:srgbClr val="000000"/>
                </a:solidFill>
              </a:rPr>
              <a:t>1a, 2@, b&amp;. </a:t>
            </a:r>
          </a:p>
        </p:txBody>
      </p:sp>
      <p:sp>
        <p:nvSpPr>
          <p:cNvPr id="12293" name="Θέση περιεχομένου 3" descr="Επεξήγηση κειμένου: Case sensitive. Πεζό άλφα δεν είναι ίδιο με το άλφα κεφαλαίο."/>
          <p:cNvSpPr txBox="1">
            <a:spLocks noChangeArrowheads="1"/>
          </p:cNvSpPr>
          <p:nvPr>
            <p:custDataLst>
              <p:tags r:id="rId3"/>
            </p:custDataLst>
          </p:nvPr>
        </p:nvSpPr>
        <p:spPr bwMode="auto">
          <a:xfrm>
            <a:off x="4264025" y="2924175"/>
            <a:ext cx="3332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7525" indent="-517525" defTabSz="1008063" eaLnBrk="0" hangingPunct="0">
              <a:defRPr>
                <a:solidFill>
                  <a:schemeClr val="tx1"/>
                </a:solidFill>
                <a:latin typeface="Calibri" pitchFamily="34" charset="0"/>
                <a:cs typeface="Arial" charset="0"/>
              </a:defRPr>
            </a:lvl1pPr>
            <a:lvl2pPr marL="742950" indent="-285750" defTabSz="1008063" eaLnBrk="0" hangingPunct="0">
              <a:defRPr>
                <a:solidFill>
                  <a:schemeClr val="tx1"/>
                </a:solidFill>
                <a:latin typeface="Calibri" pitchFamily="34" charset="0"/>
                <a:cs typeface="Arial" charset="0"/>
              </a:defRPr>
            </a:lvl2pPr>
            <a:lvl3pPr marL="1143000" indent="-228600" defTabSz="1008063" eaLnBrk="0" hangingPunct="0">
              <a:defRPr>
                <a:solidFill>
                  <a:schemeClr val="tx1"/>
                </a:solidFill>
                <a:latin typeface="Calibri" pitchFamily="34" charset="0"/>
                <a:cs typeface="Arial" charset="0"/>
              </a:defRPr>
            </a:lvl3pPr>
            <a:lvl4pPr marL="1600200" indent="-228600" defTabSz="1008063" eaLnBrk="0" hangingPunct="0">
              <a:defRPr>
                <a:solidFill>
                  <a:schemeClr val="tx1"/>
                </a:solidFill>
                <a:latin typeface="Calibri" pitchFamily="34" charset="0"/>
                <a:cs typeface="Arial" charset="0"/>
              </a:defRPr>
            </a:lvl4pPr>
            <a:lvl5pPr marL="2057400" indent="-228600" defTabSz="1008063" eaLnBrk="0" hangingPunct="0">
              <a:defRPr>
                <a:solidFill>
                  <a:schemeClr val="tx1"/>
                </a:solidFill>
                <a:latin typeface="Calibri" pitchFamily="34" charset="0"/>
                <a:cs typeface="Arial" charset="0"/>
              </a:defRPr>
            </a:lvl5pPr>
            <a:lvl6pPr marL="2514600" indent="-228600" defTabSz="1008063" eaLnBrk="0" fontAlgn="base" hangingPunct="0">
              <a:spcBef>
                <a:spcPct val="0"/>
              </a:spcBef>
              <a:spcAft>
                <a:spcPct val="0"/>
              </a:spcAft>
              <a:defRPr>
                <a:solidFill>
                  <a:schemeClr val="tx1"/>
                </a:solidFill>
                <a:latin typeface="Calibri" pitchFamily="34" charset="0"/>
                <a:cs typeface="Arial" charset="0"/>
              </a:defRPr>
            </a:lvl6pPr>
            <a:lvl7pPr marL="2971800" indent="-228600" defTabSz="1008063" eaLnBrk="0" fontAlgn="base" hangingPunct="0">
              <a:spcBef>
                <a:spcPct val="0"/>
              </a:spcBef>
              <a:spcAft>
                <a:spcPct val="0"/>
              </a:spcAft>
              <a:defRPr>
                <a:solidFill>
                  <a:schemeClr val="tx1"/>
                </a:solidFill>
                <a:latin typeface="Calibri" pitchFamily="34" charset="0"/>
                <a:cs typeface="Arial" charset="0"/>
              </a:defRPr>
            </a:lvl7pPr>
            <a:lvl8pPr marL="3429000" indent="-228600" defTabSz="1008063" eaLnBrk="0" fontAlgn="base" hangingPunct="0">
              <a:spcBef>
                <a:spcPct val="0"/>
              </a:spcBef>
              <a:spcAft>
                <a:spcPct val="0"/>
              </a:spcAft>
              <a:defRPr>
                <a:solidFill>
                  <a:schemeClr val="tx1"/>
                </a:solidFill>
                <a:latin typeface="Calibri" pitchFamily="34" charset="0"/>
                <a:cs typeface="Arial" charset="0"/>
              </a:defRPr>
            </a:lvl8pPr>
            <a:lvl9pPr marL="3886200" indent="-228600" defTabSz="1008063"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Clr>
                <a:srgbClr val="660000"/>
              </a:buClr>
              <a:buSzPct val="70000"/>
              <a:buFont typeface="Wingdings" pitchFamily="2" charset="2"/>
              <a:buChar char="o"/>
            </a:pPr>
            <a:r>
              <a:rPr lang="en-US" sz="2400" b="1" dirty="0">
                <a:solidFill>
                  <a:srgbClr val="000000"/>
                </a:solidFill>
              </a:rPr>
              <a:t>Case sensitive a</a:t>
            </a:r>
            <a:r>
              <a:rPr lang="el-GR" sz="2400" b="1" dirty="0">
                <a:solidFill>
                  <a:srgbClr val="000000"/>
                </a:solidFill>
              </a:rPr>
              <a:t> </a:t>
            </a:r>
            <a:r>
              <a:rPr lang="en-US" sz="2400" b="1" dirty="0">
                <a:solidFill>
                  <a:srgbClr val="000000"/>
                </a:solidFill>
                <a:cs typeface="Times New Roman" pitchFamily="18" charset="0"/>
              </a:rPr>
              <a:t>≠</a:t>
            </a:r>
            <a:r>
              <a:rPr lang="el-GR" sz="2400" b="1" dirty="0">
                <a:solidFill>
                  <a:srgbClr val="000000"/>
                </a:solidFill>
                <a:cs typeface="Times New Roman" pitchFamily="18" charset="0"/>
              </a:rPr>
              <a:t> </a:t>
            </a:r>
            <a:r>
              <a:rPr lang="en-US" sz="2400" b="1" dirty="0">
                <a:solidFill>
                  <a:srgbClr val="000000"/>
                </a:solidFill>
                <a:cs typeface="Times New Roman" pitchFamily="18" charset="0"/>
              </a:rPr>
              <a:t>A</a:t>
            </a:r>
            <a:r>
              <a:rPr lang="en-US" sz="2400" dirty="0">
                <a:solidFill>
                  <a:srgbClr val="800000"/>
                </a:solidFill>
                <a:cs typeface="Times New Roman" pitchFamily="18" charset="0"/>
              </a:rPr>
              <a:t>.  </a:t>
            </a:r>
          </a:p>
        </p:txBody>
      </p:sp>
      <p:sp>
        <p:nvSpPr>
          <p:cNvPr id="12294" name="Θέση περιεχομένου 4"/>
          <p:cNvSpPr txBox="1">
            <a:spLocks noChangeArrowheads="1"/>
          </p:cNvSpPr>
          <p:nvPr/>
        </p:nvSpPr>
        <p:spPr bwMode="auto">
          <a:xfrm>
            <a:off x="596900" y="3860800"/>
            <a:ext cx="27527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7525" indent="-517525" defTabSz="1008063" eaLnBrk="0" hangingPunct="0">
              <a:defRPr>
                <a:solidFill>
                  <a:schemeClr val="tx1"/>
                </a:solidFill>
                <a:latin typeface="Calibri" pitchFamily="34" charset="0"/>
                <a:cs typeface="Arial" charset="0"/>
              </a:defRPr>
            </a:lvl1pPr>
            <a:lvl2pPr marL="742950" indent="-285750" defTabSz="1008063" eaLnBrk="0" hangingPunct="0">
              <a:defRPr>
                <a:solidFill>
                  <a:schemeClr val="tx1"/>
                </a:solidFill>
                <a:latin typeface="Calibri" pitchFamily="34" charset="0"/>
                <a:cs typeface="Arial" charset="0"/>
              </a:defRPr>
            </a:lvl2pPr>
            <a:lvl3pPr marL="1143000" indent="-228600" defTabSz="1008063" eaLnBrk="0" hangingPunct="0">
              <a:defRPr>
                <a:solidFill>
                  <a:schemeClr val="tx1"/>
                </a:solidFill>
                <a:latin typeface="Calibri" pitchFamily="34" charset="0"/>
                <a:cs typeface="Arial" charset="0"/>
              </a:defRPr>
            </a:lvl3pPr>
            <a:lvl4pPr marL="1600200" indent="-228600" defTabSz="1008063" eaLnBrk="0" hangingPunct="0">
              <a:defRPr>
                <a:solidFill>
                  <a:schemeClr val="tx1"/>
                </a:solidFill>
                <a:latin typeface="Calibri" pitchFamily="34" charset="0"/>
                <a:cs typeface="Arial" charset="0"/>
              </a:defRPr>
            </a:lvl4pPr>
            <a:lvl5pPr marL="2057400" indent="-228600" defTabSz="1008063" eaLnBrk="0" hangingPunct="0">
              <a:defRPr>
                <a:solidFill>
                  <a:schemeClr val="tx1"/>
                </a:solidFill>
                <a:latin typeface="Calibri" pitchFamily="34" charset="0"/>
                <a:cs typeface="Arial" charset="0"/>
              </a:defRPr>
            </a:lvl5pPr>
            <a:lvl6pPr marL="2514600" indent="-228600" defTabSz="1008063" eaLnBrk="0" fontAlgn="base" hangingPunct="0">
              <a:spcBef>
                <a:spcPct val="0"/>
              </a:spcBef>
              <a:spcAft>
                <a:spcPct val="0"/>
              </a:spcAft>
              <a:defRPr>
                <a:solidFill>
                  <a:schemeClr val="tx1"/>
                </a:solidFill>
                <a:latin typeface="Calibri" pitchFamily="34" charset="0"/>
                <a:cs typeface="Arial" charset="0"/>
              </a:defRPr>
            </a:lvl6pPr>
            <a:lvl7pPr marL="2971800" indent="-228600" defTabSz="1008063" eaLnBrk="0" fontAlgn="base" hangingPunct="0">
              <a:spcBef>
                <a:spcPct val="0"/>
              </a:spcBef>
              <a:spcAft>
                <a:spcPct val="0"/>
              </a:spcAft>
              <a:defRPr>
                <a:solidFill>
                  <a:schemeClr val="tx1"/>
                </a:solidFill>
                <a:latin typeface="Calibri" pitchFamily="34" charset="0"/>
                <a:cs typeface="Arial" charset="0"/>
              </a:defRPr>
            </a:lvl7pPr>
            <a:lvl8pPr marL="3429000" indent="-228600" defTabSz="1008063" eaLnBrk="0" fontAlgn="base" hangingPunct="0">
              <a:spcBef>
                <a:spcPct val="0"/>
              </a:spcBef>
              <a:spcAft>
                <a:spcPct val="0"/>
              </a:spcAft>
              <a:defRPr>
                <a:solidFill>
                  <a:schemeClr val="tx1"/>
                </a:solidFill>
                <a:latin typeface="Calibri" pitchFamily="34" charset="0"/>
                <a:cs typeface="Arial" charset="0"/>
              </a:defRPr>
            </a:lvl8pPr>
            <a:lvl9pPr marL="3886200" indent="-228600" defTabSz="1008063"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Clr>
                <a:srgbClr val="660000"/>
              </a:buClr>
              <a:buSzPct val="70000"/>
              <a:buFont typeface="Wingdings" pitchFamily="2" charset="2"/>
              <a:buChar char="o"/>
            </a:pPr>
            <a:r>
              <a:rPr lang="el-GR" sz="2800" dirty="0">
                <a:solidFill>
                  <a:srgbClr val="000000"/>
                </a:solidFill>
              </a:rPr>
              <a:t>Δήλωση Μεταβλητών</a:t>
            </a:r>
            <a:r>
              <a:rPr lang="fi-FI" sz="2800" dirty="0">
                <a:solidFill>
                  <a:srgbClr val="000000"/>
                </a:solidFill>
              </a:rPr>
              <a:t>:</a:t>
            </a:r>
            <a:r>
              <a:rPr lang="el-GR" sz="2800" dirty="0">
                <a:solidFill>
                  <a:srgbClr val="000000"/>
                </a:solidFill>
              </a:rPr>
              <a:t> </a:t>
            </a:r>
            <a:endParaRPr lang="fi-FI" sz="2800" dirty="0">
              <a:solidFill>
                <a:srgbClr val="000000"/>
              </a:solidFill>
            </a:endParaRPr>
          </a:p>
        </p:txBody>
      </p:sp>
      <p:sp>
        <p:nvSpPr>
          <p:cNvPr id="12295" name="Θέση περιεχομένου 5"/>
          <p:cNvSpPr txBox="1">
            <a:spLocks noChangeArrowheads="1"/>
          </p:cNvSpPr>
          <p:nvPr/>
        </p:nvSpPr>
        <p:spPr bwMode="auto">
          <a:xfrm>
            <a:off x="4264025" y="3860800"/>
            <a:ext cx="4268788"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7525" indent="-517525" defTabSz="1008063" eaLnBrk="0" hangingPunct="0">
              <a:defRPr>
                <a:solidFill>
                  <a:schemeClr val="tx1"/>
                </a:solidFill>
                <a:latin typeface="Calibri" pitchFamily="34" charset="0"/>
                <a:cs typeface="Arial" charset="0"/>
              </a:defRPr>
            </a:lvl1pPr>
            <a:lvl2pPr marL="742950" indent="-285750" defTabSz="1008063" eaLnBrk="0" hangingPunct="0">
              <a:defRPr>
                <a:solidFill>
                  <a:schemeClr val="tx1"/>
                </a:solidFill>
                <a:latin typeface="Calibri" pitchFamily="34" charset="0"/>
                <a:cs typeface="Arial" charset="0"/>
              </a:defRPr>
            </a:lvl2pPr>
            <a:lvl3pPr marL="1143000" indent="-228600" defTabSz="1008063" eaLnBrk="0" hangingPunct="0">
              <a:defRPr>
                <a:solidFill>
                  <a:schemeClr val="tx1"/>
                </a:solidFill>
                <a:latin typeface="Calibri" pitchFamily="34" charset="0"/>
                <a:cs typeface="Arial" charset="0"/>
              </a:defRPr>
            </a:lvl3pPr>
            <a:lvl4pPr marL="1600200" indent="-228600" defTabSz="1008063" eaLnBrk="0" hangingPunct="0">
              <a:defRPr>
                <a:solidFill>
                  <a:schemeClr val="tx1"/>
                </a:solidFill>
                <a:latin typeface="Calibri" pitchFamily="34" charset="0"/>
                <a:cs typeface="Arial" charset="0"/>
              </a:defRPr>
            </a:lvl4pPr>
            <a:lvl5pPr marL="2057400" indent="-228600" defTabSz="1008063" eaLnBrk="0" hangingPunct="0">
              <a:defRPr>
                <a:solidFill>
                  <a:schemeClr val="tx1"/>
                </a:solidFill>
                <a:latin typeface="Calibri" pitchFamily="34" charset="0"/>
                <a:cs typeface="Arial" charset="0"/>
              </a:defRPr>
            </a:lvl5pPr>
            <a:lvl6pPr marL="2514600" indent="-228600" defTabSz="1008063" eaLnBrk="0" fontAlgn="base" hangingPunct="0">
              <a:spcBef>
                <a:spcPct val="0"/>
              </a:spcBef>
              <a:spcAft>
                <a:spcPct val="0"/>
              </a:spcAft>
              <a:defRPr>
                <a:solidFill>
                  <a:schemeClr val="tx1"/>
                </a:solidFill>
                <a:latin typeface="Calibri" pitchFamily="34" charset="0"/>
                <a:cs typeface="Arial" charset="0"/>
              </a:defRPr>
            </a:lvl6pPr>
            <a:lvl7pPr marL="2971800" indent="-228600" defTabSz="1008063" eaLnBrk="0" fontAlgn="base" hangingPunct="0">
              <a:spcBef>
                <a:spcPct val="0"/>
              </a:spcBef>
              <a:spcAft>
                <a:spcPct val="0"/>
              </a:spcAft>
              <a:defRPr>
                <a:solidFill>
                  <a:schemeClr val="tx1"/>
                </a:solidFill>
                <a:latin typeface="Calibri" pitchFamily="34" charset="0"/>
                <a:cs typeface="Arial" charset="0"/>
              </a:defRPr>
            </a:lvl7pPr>
            <a:lvl8pPr marL="3429000" indent="-228600" defTabSz="1008063" eaLnBrk="0" fontAlgn="base" hangingPunct="0">
              <a:spcBef>
                <a:spcPct val="0"/>
              </a:spcBef>
              <a:spcAft>
                <a:spcPct val="0"/>
              </a:spcAft>
              <a:defRPr>
                <a:solidFill>
                  <a:schemeClr val="tx1"/>
                </a:solidFill>
                <a:latin typeface="Calibri" pitchFamily="34" charset="0"/>
                <a:cs typeface="Arial" charset="0"/>
              </a:defRPr>
            </a:lvl8pPr>
            <a:lvl9pPr marL="3886200" indent="-228600" defTabSz="1008063"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Clr>
                <a:srgbClr val="660000"/>
              </a:buClr>
              <a:buSzPct val="70000"/>
              <a:buFont typeface="Wingdings" pitchFamily="2" charset="2"/>
              <a:buChar char="o"/>
            </a:pPr>
            <a:r>
              <a:rPr lang="el-GR" sz="2400" dirty="0">
                <a:solidFill>
                  <a:srgbClr val="000000"/>
                </a:solidFill>
                <a:cs typeface="Times New Roman" pitchFamily="18" charset="0"/>
              </a:rPr>
              <a:t>Για να δηλώσουμε ακεραίους-</a:t>
            </a:r>
            <a:r>
              <a:rPr lang="en-US" sz="2400" dirty="0">
                <a:solidFill>
                  <a:srgbClr val="000000"/>
                </a:solidFill>
                <a:cs typeface="Times New Roman" pitchFamily="18" charset="0"/>
              </a:rPr>
              <a:t>Integers </a:t>
            </a:r>
            <a:r>
              <a:rPr lang="el-GR" sz="2400" dirty="0" smtClean="0">
                <a:solidFill>
                  <a:srgbClr val="000000"/>
                </a:solidFill>
                <a:cs typeface="Times New Roman" pitchFamily="18" charset="0"/>
              </a:rPr>
              <a:t>γράφουμε</a:t>
            </a:r>
            <a:r>
              <a:rPr lang="en-US" sz="2400" dirty="0">
                <a:solidFill>
                  <a:srgbClr val="000000"/>
                </a:solidFill>
                <a:cs typeface="Times New Roman" pitchFamily="18" charset="0"/>
              </a:rPr>
              <a:t>,</a:t>
            </a:r>
            <a:r>
              <a:rPr lang="el-GR" sz="2400" dirty="0" smtClean="0">
                <a:solidFill>
                  <a:srgbClr val="000000"/>
                </a:solidFill>
                <a:cs typeface="Times New Roman" pitchFamily="18" charset="0"/>
              </a:rPr>
              <a:t> </a:t>
            </a:r>
            <a:r>
              <a:rPr lang="en-US" sz="2400" b="1" dirty="0" err="1">
                <a:solidFill>
                  <a:srgbClr val="000000"/>
                </a:solidFill>
                <a:cs typeface="Times New Roman" pitchFamily="18" charset="0"/>
              </a:rPr>
              <a:t>int</a:t>
            </a:r>
            <a:r>
              <a:rPr lang="en-US" sz="2400" b="1" dirty="0">
                <a:solidFill>
                  <a:srgbClr val="000000"/>
                </a:solidFill>
                <a:cs typeface="Times New Roman" pitchFamily="18" charset="0"/>
              </a:rPr>
              <a:t>, short</a:t>
            </a:r>
            <a:r>
              <a:rPr lang="el-GR" sz="2400" dirty="0">
                <a:solidFill>
                  <a:srgbClr val="000000"/>
                </a:solidFill>
                <a:cs typeface="Times New Roman" pitchFamily="18" charset="0"/>
              </a:rPr>
              <a:t> ή </a:t>
            </a:r>
            <a:r>
              <a:rPr lang="en-US" sz="2400" b="1" dirty="0">
                <a:solidFill>
                  <a:srgbClr val="000000"/>
                </a:solidFill>
                <a:cs typeface="Times New Roman" pitchFamily="18" charset="0"/>
              </a:rPr>
              <a:t>long</a:t>
            </a:r>
            <a:r>
              <a:rPr lang="en-US" sz="2400" dirty="0">
                <a:solidFill>
                  <a:srgbClr val="000000"/>
                </a:solidFill>
                <a:cs typeface="Times New Roman" pitchFamily="18" charset="0"/>
              </a:rPr>
              <a:t>. </a:t>
            </a:r>
          </a:p>
          <a:p>
            <a:pPr eaLnBrk="1" hangingPunct="1">
              <a:spcBef>
                <a:spcPct val="20000"/>
              </a:spcBef>
              <a:buClr>
                <a:srgbClr val="660000"/>
              </a:buClr>
              <a:buSzPct val="70000"/>
              <a:buFont typeface="Wingdings" pitchFamily="2" charset="2"/>
              <a:buChar char="o"/>
            </a:pPr>
            <a:r>
              <a:rPr lang="el-GR" sz="2400" dirty="0">
                <a:solidFill>
                  <a:srgbClr val="000000"/>
                </a:solidFill>
                <a:cs typeface="Times New Roman" pitchFamily="18" charset="0"/>
              </a:rPr>
              <a:t>Για δήλωση πραγματικών-</a:t>
            </a:r>
            <a:r>
              <a:rPr lang="en-US" sz="2400" dirty="0">
                <a:solidFill>
                  <a:srgbClr val="000000"/>
                </a:solidFill>
                <a:cs typeface="Times New Roman" pitchFamily="18" charset="0"/>
              </a:rPr>
              <a:t>Real </a:t>
            </a:r>
            <a:r>
              <a:rPr lang="en-US" sz="2400" dirty="0" smtClean="0">
                <a:solidFill>
                  <a:srgbClr val="000000"/>
                </a:solidFill>
                <a:cs typeface="Times New Roman" pitchFamily="18" charset="0"/>
              </a:rPr>
              <a:t>numbers, </a:t>
            </a:r>
            <a:r>
              <a:rPr lang="el-GR" sz="2400" dirty="0" smtClean="0">
                <a:solidFill>
                  <a:srgbClr val="000000"/>
                </a:solidFill>
                <a:cs typeface="Times New Roman" pitchFamily="18" charset="0"/>
              </a:rPr>
              <a:t> </a:t>
            </a:r>
            <a:r>
              <a:rPr lang="el-GR" sz="2400" dirty="0">
                <a:solidFill>
                  <a:srgbClr val="000000"/>
                </a:solidFill>
                <a:cs typeface="Times New Roman" pitchFamily="18" charset="0"/>
              </a:rPr>
              <a:t>γράφουμε </a:t>
            </a:r>
            <a:r>
              <a:rPr lang="en-US" sz="2400" b="1" dirty="0">
                <a:solidFill>
                  <a:srgbClr val="000000"/>
                </a:solidFill>
                <a:cs typeface="Times New Roman" pitchFamily="18" charset="0"/>
              </a:rPr>
              <a:t>float</a:t>
            </a:r>
            <a:r>
              <a:rPr lang="el-GR" sz="2400" b="1" dirty="0">
                <a:solidFill>
                  <a:srgbClr val="000000"/>
                </a:solidFill>
                <a:cs typeface="Times New Roman" pitchFamily="18" charset="0"/>
              </a:rPr>
              <a:t> </a:t>
            </a:r>
            <a:r>
              <a:rPr lang="el-GR" sz="2400" dirty="0">
                <a:solidFill>
                  <a:srgbClr val="000000"/>
                </a:solidFill>
                <a:cs typeface="Times New Roman" pitchFamily="18" charset="0"/>
              </a:rPr>
              <a:t>ή</a:t>
            </a:r>
            <a:r>
              <a:rPr lang="el-GR" sz="2400" b="1" dirty="0">
                <a:solidFill>
                  <a:srgbClr val="000000"/>
                </a:solidFill>
                <a:cs typeface="Times New Roman" pitchFamily="18" charset="0"/>
              </a:rPr>
              <a:t> </a:t>
            </a:r>
            <a:r>
              <a:rPr lang="en-US" sz="2400" b="1" dirty="0">
                <a:solidFill>
                  <a:srgbClr val="000000"/>
                </a:solidFill>
                <a:cs typeface="Times New Roman" pitchFamily="18" charset="0"/>
              </a:rPr>
              <a:t>double</a:t>
            </a:r>
            <a:r>
              <a:rPr lang="en-US" sz="2800" dirty="0">
                <a:solidFill>
                  <a:srgbClr val="000000"/>
                </a:solidFill>
                <a:cs typeface="Times New Roman" pitchFamily="18" charset="0"/>
              </a:rPr>
              <a:t>. </a:t>
            </a: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11</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p:cNvSpPr>
            <a:spLocks noGrp="1"/>
          </p:cNvSpPr>
          <p:nvPr>
            <p:ph type="title"/>
          </p:nvPr>
        </p:nvSpPr>
        <p:spPr/>
        <p:txBody>
          <a:bodyPr/>
          <a:lstStyle/>
          <a:p>
            <a:pPr eaLnBrk="1" hangingPunct="1"/>
            <a:r>
              <a:rPr lang="el-GR" b="1" dirty="0" smtClean="0"/>
              <a:t>Λέξεις κλειδιά (</a:t>
            </a:r>
            <a:r>
              <a:rPr lang="en-US" b="1" dirty="0" smtClean="0"/>
              <a:t>Keywords </a:t>
            </a:r>
            <a:r>
              <a:rPr lang="el-GR" b="1" dirty="0" smtClean="0"/>
              <a:t>- </a:t>
            </a:r>
            <a:r>
              <a:rPr lang="en-US" b="1" dirty="0" smtClean="0"/>
              <a:t>reserved words)</a:t>
            </a:r>
            <a:endParaRPr lang="el-GR" b="1" dirty="0" smtClean="0"/>
          </a:p>
        </p:txBody>
      </p:sp>
      <p:sp>
        <p:nvSpPr>
          <p:cNvPr id="3" name="Θέση περιεχομένου 1"/>
          <p:cNvSpPr txBox="1">
            <a:spLocks noChangeArrowheads="1"/>
          </p:cNvSpPr>
          <p:nvPr/>
        </p:nvSpPr>
        <p:spPr bwMode="auto">
          <a:xfrm>
            <a:off x="647700" y="1863725"/>
            <a:ext cx="1871663"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0" indent="0" eaLnBrk="1">
              <a:spcBef>
                <a:spcPct val="50000"/>
              </a:spcBef>
              <a:defRPr/>
            </a:pPr>
            <a:r>
              <a:rPr lang="el-GR" sz="2400" dirty="0" smtClean="0">
                <a:latin typeface="+mn-lt"/>
              </a:rPr>
              <a:t>1)  </a:t>
            </a:r>
            <a:r>
              <a:rPr lang="en-US" sz="2400" dirty="0" smtClean="0">
                <a:latin typeface="+mn-lt"/>
              </a:rPr>
              <a:t>auto</a:t>
            </a:r>
            <a:r>
              <a:rPr lang="en-US" sz="2400" dirty="0">
                <a:latin typeface="+mn-lt"/>
              </a:rPr>
              <a:t>,</a:t>
            </a:r>
          </a:p>
          <a:p>
            <a:pPr marL="0" indent="0" eaLnBrk="1">
              <a:spcBef>
                <a:spcPct val="50000"/>
              </a:spcBef>
              <a:defRPr/>
            </a:pPr>
            <a:r>
              <a:rPr lang="el-GR" sz="2400" dirty="0" smtClean="0">
                <a:latin typeface="+mn-lt"/>
              </a:rPr>
              <a:t>2)  </a:t>
            </a:r>
            <a:r>
              <a:rPr lang="en-US" sz="2400" dirty="0" smtClean="0">
                <a:latin typeface="+mn-lt"/>
              </a:rPr>
              <a:t>break</a:t>
            </a:r>
            <a:r>
              <a:rPr lang="en-US" sz="2400" dirty="0">
                <a:latin typeface="+mn-lt"/>
              </a:rPr>
              <a:t>;,</a:t>
            </a:r>
          </a:p>
          <a:p>
            <a:pPr marL="0" indent="0" eaLnBrk="1">
              <a:spcBef>
                <a:spcPct val="50000"/>
              </a:spcBef>
              <a:defRPr/>
            </a:pPr>
            <a:r>
              <a:rPr lang="el-GR" sz="2400" dirty="0" smtClean="0">
                <a:latin typeface="+mn-lt"/>
              </a:rPr>
              <a:t>3)  </a:t>
            </a:r>
            <a:r>
              <a:rPr lang="en-US" sz="2400" dirty="0" smtClean="0">
                <a:latin typeface="+mn-lt"/>
              </a:rPr>
              <a:t>case</a:t>
            </a:r>
            <a:r>
              <a:rPr lang="en-US" sz="2400" dirty="0">
                <a:latin typeface="+mn-lt"/>
              </a:rPr>
              <a:t>,</a:t>
            </a:r>
          </a:p>
          <a:p>
            <a:pPr marL="0" indent="0" eaLnBrk="1">
              <a:spcBef>
                <a:spcPct val="50000"/>
              </a:spcBef>
              <a:defRPr/>
            </a:pPr>
            <a:r>
              <a:rPr lang="el-GR" sz="2400" dirty="0" smtClean="0">
                <a:latin typeface="+mn-lt"/>
              </a:rPr>
              <a:t>4)  </a:t>
            </a:r>
            <a:r>
              <a:rPr lang="en-US" sz="2400" dirty="0" smtClean="0">
                <a:latin typeface="+mn-lt"/>
              </a:rPr>
              <a:t>char</a:t>
            </a:r>
            <a:r>
              <a:rPr lang="en-US" sz="2400" dirty="0">
                <a:latin typeface="+mn-lt"/>
              </a:rPr>
              <a:t>,</a:t>
            </a:r>
          </a:p>
          <a:p>
            <a:pPr marL="0" indent="0" eaLnBrk="1">
              <a:spcBef>
                <a:spcPct val="50000"/>
              </a:spcBef>
              <a:defRPr/>
            </a:pPr>
            <a:r>
              <a:rPr lang="el-GR" sz="2400" dirty="0" smtClean="0">
                <a:latin typeface="+mn-lt"/>
              </a:rPr>
              <a:t>5)  </a:t>
            </a:r>
            <a:r>
              <a:rPr lang="en-US" sz="2400" dirty="0" err="1" smtClean="0">
                <a:latin typeface="+mn-lt"/>
              </a:rPr>
              <a:t>const</a:t>
            </a:r>
            <a:r>
              <a:rPr lang="en-US" sz="2400" dirty="0">
                <a:latin typeface="+mn-lt"/>
              </a:rPr>
              <a:t>,</a:t>
            </a:r>
          </a:p>
          <a:p>
            <a:pPr marL="0" indent="0" eaLnBrk="1">
              <a:spcBef>
                <a:spcPct val="50000"/>
              </a:spcBef>
              <a:defRPr/>
            </a:pPr>
            <a:r>
              <a:rPr lang="el-GR" sz="2400" dirty="0" smtClean="0">
                <a:latin typeface="+mn-lt"/>
              </a:rPr>
              <a:t>6)  </a:t>
            </a:r>
            <a:r>
              <a:rPr lang="en-US" sz="2400" dirty="0" smtClean="0">
                <a:latin typeface="+mn-lt"/>
              </a:rPr>
              <a:t>continue</a:t>
            </a:r>
            <a:r>
              <a:rPr lang="en-US" sz="2400" dirty="0">
                <a:latin typeface="+mn-lt"/>
              </a:rPr>
              <a:t>,</a:t>
            </a:r>
          </a:p>
          <a:p>
            <a:pPr marL="0" indent="0" eaLnBrk="1">
              <a:spcBef>
                <a:spcPct val="50000"/>
              </a:spcBef>
              <a:defRPr/>
            </a:pPr>
            <a:r>
              <a:rPr lang="el-GR" sz="2400" dirty="0" smtClean="0">
                <a:latin typeface="+mn-lt"/>
              </a:rPr>
              <a:t>7)  </a:t>
            </a:r>
            <a:r>
              <a:rPr lang="en-US" sz="2400" dirty="0" smtClean="0">
                <a:latin typeface="+mn-lt"/>
              </a:rPr>
              <a:t>default</a:t>
            </a:r>
            <a:r>
              <a:rPr lang="en-US" sz="2400" dirty="0">
                <a:latin typeface="+mn-lt"/>
              </a:rPr>
              <a:t>,</a:t>
            </a:r>
          </a:p>
          <a:p>
            <a:pPr marL="0" indent="0" eaLnBrk="1">
              <a:spcBef>
                <a:spcPct val="50000"/>
              </a:spcBef>
              <a:defRPr/>
            </a:pPr>
            <a:r>
              <a:rPr lang="el-GR" sz="2400" dirty="0" smtClean="0">
                <a:latin typeface="+mn-lt"/>
              </a:rPr>
              <a:t>8)  </a:t>
            </a:r>
            <a:r>
              <a:rPr lang="en-US" sz="2400" dirty="0" smtClean="0">
                <a:latin typeface="+mn-lt"/>
              </a:rPr>
              <a:t>do,</a:t>
            </a:r>
            <a:endParaRPr lang="en-US" sz="2400" dirty="0">
              <a:latin typeface="+mn-lt"/>
            </a:endParaRPr>
          </a:p>
        </p:txBody>
      </p:sp>
      <p:sp>
        <p:nvSpPr>
          <p:cNvPr id="4" name="Θέση περιεχομένου 2"/>
          <p:cNvSpPr txBox="1">
            <a:spLocks noChangeArrowheads="1"/>
          </p:cNvSpPr>
          <p:nvPr/>
        </p:nvSpPr>
        <p:spPr bwMode="auto">
          <a:xfrm>
            <a:off x="2773363" y="1863725"/>
            <a:ext cx="1944687"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defRPr/>
            </a:pPr>
            <a:r>
              <a:rPr lang="el-GR" sz="2400" dirty="0" smtClean="0">
                <a:latin typeface="+mn-lt"/>
              </a:rPr>
              <a:t>9)  </a:t>
            </a:r>
            <a:r>
              <a:rPr lang="en-US" sz="2400" dirty="0" smtClean="0">
                <a:latin typeface="+mn-lt"/>
              </a:rPr>
              <a:t>double</a:t>
            </a:r>
            <a:r>
              <a:rPr lang="en-US" sz="2400" dirty="0">
                <a:latin typeface="+mn-lt"/>
              </a:rPr>
              <a:t>,</a:t>
            </a:r>
          </a:p>
          <a:p>
            <a:pPr>
              <a:spcBef>
                <a:spcPct val="50000"/>
              </a:spcBef>
              <a:defRPr/>
            </a:pPr>
            <a:r>
              <a:rPr lang="el-GR" sz="2400" dirty="0" smtClean="0">
                <a:latin typeface="+mn-lt"/>
              </a:rPr>
              <a:t>10)  </a:t>
            </a:r>
            <a:r>
              <a:rPr lang="en-US" sz="2400" dirty="0" smtClean="0">
                <a:latin typeface="+mn-lt"/>
              </a:rPr>
              <a:t>else</a:t>
            </a:r>
            <a:r>
              <a:rPr lang="en-US" sz="2400" dirty="0">
                <a:latin typeface="+mn-lt"/>
              </a:rPr>
              <a:t>,</a:t>
            </a:r>
          </a:p>
          <a:p>
            <a:pPr>
              <a:spcBef>
                <a:spcPct val="50000"/>
              </a:spcBef>
              <a:defRPr/>
            </a:pPr>
            <a:r>
              <a:rPr lang="el-GR" sz="2400" dirty="0" smtClean="0">
                <a:latin typeface="+mn-lt"/>
              </a:rPr>
              <a:t>11)  </a:t>
            </a:r>
            <a:r>
              <a:rPr lang="en-US" sz="2400" dirty="0" err="1" smtClean="0">
                <a:latin typeface="+mn-lt"/>
              </a:rPr>
              <a:t>enum</a:t>
            </a:r>
            <a:r>
              <a:rPr lang="en-US" sz="2400" dirty="0">
                <a:latin typeface="+mn-lt"/>
              </a:rPr>
              <a:t>,</a:t>
            </a:r>
          </a:p>
          <a:p>
            <a:pPr>
              <a:spcBef>
                <a:spcPct val="50000"/>
              </a:spcBef>
              <a:defRPr/>
            </a:pPr>
            <a:r>
              <a:rPr lang="el-GR" sz="2400" dirty="0" smtClean="0">
                <a:latin typeface="+mn-lt"/>
              </a:rPr>
              <a:t>12)  </a:t>
            </a:r>
            <a:r>
              <a:rPr lang="en-US" sz="2400" dirty="0" smtClean="0">
                <a:latin typeface="+mn-lt"/>
              </a:rPr>
              <a:t>extern</a:t>
            </a:r>
            <a:r>
              <a:rPr lang="en-US" sz="2400" dirty="0">
                <a:latin typeface="+mn-lt"/>
              </a:rPr>
              <a:t>,</a:t>
            </a:r>
          </a:p>
          <a:p>
            <a:pPr>
              <a:spcBef>
                <a:spcPct val="50000"/>
              </a:spcBef>
              <a:defRPr/>
            </a:pPr>
            <a:r>
              <a:rPr lang="el-GR" sz="2400" dirty="0" smtClean="0">
                <a:latin typeface="+mn-lt"/>
              </a:rPr>
              <a:t>13)  </a:t>
            </a:r>
            <a:r>
              <a:rPr lang="en-US" sz="2400" dirty="0" smtClean="0">
                <a:latin typeface="+mn-lt"/>
              </a:rPr>
              <a:t>float</a:t>
            </a:r>
            <a:r>
              <a:rPr lang="en-US" sz="2400" dirty="0">
                <a:latin typeface="+mn-lt"/>
              </a:rPr>
              <a:t>,</a:t>
            </a:r>
          </a:p>
          <a:p>
            <a:pPr>
              <a:spcBef>
                <a:spcPct val="50000"/>
              </a:spcBef>
              <a:defRPr/>
            </a:pPr>
            <a:r>
              <a:rPr lang="el-GR" sz="2400" dirty="0" smtClean="0">
                <a:latin typeface="+mn-lt"/>
              </a:rPr>
              <a:t>14)  </a:t>
            </a:r>
            <a:r>
              <a:rPr lang="en-US" sz="2400" dirty="0" smtClean="0">
                <a:latin typeface="+mn-lt"/>
              </a:rPr>
              <a:t>for</a:t>
            </a:r>
            <a:r>
              <a:rPr lang="en-US" sz="2400" dirty="0">
                <a:latin typeface="+mn-lt"/>
              </a:rPr>
              <a:t>,</a:t>
            </a:r>
          </a:p>
          <a:p>
            <a:pPr>
              <a:spcBef>
                <a:spcPct val="50000"/>
              </a:spcBef>
              <a:defRPr/>
            </a:pPr>
            <a:r>
              <a:rPr lang="el-GR" sz="2400" dirty="0" smtClean="0">
                <a:latin typeface="+mn-lt"/>
              </a:rPr>
              <a:t>15)  </a:t>
            </a:r>
            <a:r>
              <a:rPr lang="en-US" sz="2400" dirty="0" err="1" smtClean="0">
                <a:latin typeface="+mn-lt"/>
              </a:rPr>
              <a:t>goto</a:t>
            </a:r>
            <a:r>
              <a:rPr lang="en-US" sz="2400" dirty="0">
                <a:latin typeface="+mn-lt"/>
              </a:rPr>
              <a:t>,</a:t>
            </a:r>
          </a:p>
          <a:p>
            <a:pPr>
              <a:spcBef>
                <a:spcPct val="50000"/>
              </a:spcBef>
              <a:defRPr/>
            </a:pPr>
            <a:r>
              <a:rPr lang="el-GR" sz="2400" dirty="0" smtClean="0">
                <a:latin typeface="+mn-lt"/>
              </a:rPr>
              <a:t>16)  </a:t>
            </a:r>
            <a:r>
              <a:rPr lang="en-US" sz="2400" dirty="0" smtClean="0">
                <a:latin typeface="+mn-lt"/>
              </a:rPr>
              <a:t>if</a:t>
            </a:r>
            <a:r>
              <a:rPr lang="en-US" sz="2400" dirty="0">
                <a:latin typeface="+mn-lt"/>
              </a:rPr>
              <a:t>,</a:t>
            </a:r>
          </a:p>
        </p:txBody>
      </p:sp>
      <p:sp>
        <p:nvSpPr>
          <p:cNvPr id="5" name="Θέση περιεχομένου 3"/>
          <p:cNvSpPr txBox="1">
            <a:spLocks noChangeArrowheads="1"/>
          </p:cNvSpPr>
          <p:nvPr/>
        </p:nvSpPr>
        <p:spPr bwMode="auto">
          <a:xfrm>
            <a:off x="4802188" y="1863725"/>
            <a:ext cx="1944687"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defRPr/>
            </a:pPr>
            <a:r>
              <a:rPr lang="el-GR" sz="2400" dirty="0" smtClean="0">
                <a:latin typeface="+mn-lt"/>
              </a:rPr>
              <a:t>17)  </a:t>
            </a:r>
            <a:r>
              <a:rPr lang="en-US" sz="2400" dirty="0" err="1" smtClean="0">
                <a:latin typeface="+mn-lt"/>
              </a:rPr>
              <a:t>int</a:t>
            </a:r>
            <a:r>
              <a:rPr lang="en-US" sz="2400" dirty="0">
                <a:latin typeface="+mn-lt"/>
              </a:rPr>
              <a:t>,</a:t>
            </a:r>
          </a:p>
          <a:p>
            <a:pPr>
              <a:spcBef>
                <a:spcPct val="50000"/>
              </a:spcBef>
              <a:defRPr/>
            </a:pPr>
            <a:r>
              <a:rPr lang="el-GR" sz="2400" dirty="0" smtClean="0">
                <a:latin typeface="+mn-lt"/>
              </a:rPr>
              <a:t>18)  </a:t>
            </a:r>
            <a:r>
              <a:rPr lang="en-US" sz="2400" dirty="0" smtClean="0">
                <a:latin typeface="+mn-lt"/>
              </a:rPr>
              <a:t>long</a:t>
            </a:r>
            <a:r>
              <a:rPr lang="en-US" sz="2400" dirty="0">
                <a:latin typeface="+mn-lt"/>
              </a:rPr>
              <a:t>,</a:t>
            </a:r>
          </a:p>
          <a:p>
            <a:pPr>
              <a:spcBef>
                <a:spcPct val="50000"/>
              </a:spcBef>
              <a:defRPr/>
            </a:pPr>
            <a:r>
              <a:rPr lang="el-GR" sz="2400" dirty="0" smtClean="0">
                <a:latin typeface="+mn-lt"/>
              </a:rPr>
              <a:t>19)  </a:t>
            </a:r>
            <a:r>
              <a:rPr lang="en-US" sz="2400" dirty="0" smtClean="0">
                <a:latin typeface="+mn-lt"/>
              </a:rPr>
              <a:t>register</a:t>
            </a:r>
            <a:r>
              <a:rPr lang="en-US" sz="2400" dirty="0">
                <a:latin typeface="+mn-lt"/>
              </a:rPr>
              <a:t>,</a:t>
            </a:r>
          </a:p>
          <a:p>
            <a:pPr>
              <a:spcBef>
                <a:spcPct val="50000"/>
              </a:spcBef>
              <a:defRPr/>
            </a:pPr>
            <a:r>
              <a:rPr lang="el-GR" sz="2400" dirty="0" smtClean="0">
                <a:latin typeface="+mn-lt"/>
              </a:rPr>
              <a:t>20)  </a:t>
            </a:r>
            <a:r>
              <a:rPr lang="en-US" sz="2400" dirty="0" smtClean="0">
                <a:latin typeface="+mn-lt"/>
              </a:rPr>
              <a:t>return</a:t>
            </a:r>
            <a:r>
              <a:rPr lang="en-US" sz="2400" dirty="0">
                <a:latin typeface="+mn-lt"/>
              </a:rPr>
              <a:t>,</a:t>
            </a:r>
          </a:p>
          <a:p>
            <a:pPr>
              <a:spcBef>
                <a:spcPct val="50000"/>
              </a:spcBef>
              <a:defRPr/>
            </a:pPr>
            <a:r>
              <a:rPr lang="el-GR" sz="2400" dirty="0" smtClean="0">
                <a:latin typeface="+mn-lt"/>
              </a:rPr>
              <a:t>21)  </a:t>
            </a:r>
            <a:r>
              <a:rPr lang="en-US" sz="2400" dirty="0" smtClean="0">
                <a:latin typeface="+mn-lt"/>
              </a:rPr>
              <a:t>short</a:t>
            </a:r>
            <a:r>
              <a:rPr lang="en-US" sz="2400" dirty="0">
                <a:latin typeface="+mn-lt"/>
              </a:rPr>
              <a:t>,</a:t>
            </a:r>
          </a:p>
          <a:p>
            <a:pPr>
              <a:spcBef>
                <a:spcPct val="50000"/>
              </a:spcBef>
              <a:defRPr/>
            </a:pPr>
            <a:r>
              <a:rPr lang="el-GR" sz="2400" dirty="0" smtClean="0">
                <a:latin typeface="+mn-lt"/>
              </a:rPr>
              <a:t>22)  </a:t>
            </a:r>
            <a:r>
              <a:rPr lang="en-US" sz="2400" dirty="0" smtClean="0">
                <a:latin typeface="+mn-lt"/>
              </a:rPr>
              <a:t>signed</a:t>
            </a:r>
            <a:r>
              <a:rPr lang="en-US" sz="2400" dirty="0">
                <a:latin typeface="+mn-lt"/>
              </a:rPr>
              <a:t>,</a:t>
            </a:r>
          </a:p>
          <a:p>
            <a:pPr>
              <a:spcBef>
                <a:spcPct val="50000"/>
              </a:spcBef>
              <a:defRPr/>
            </a:pPr>
            <a:r>
              <a:rPr lang="el-GR" sz="2400" dirty="0" smtClean="0">
                <a:latin typeface="+mn-lt"/>
              </a:rPr>
              <a:t>23)  </a:t>
            </a:r>
            <a:r>
              <a:rPr lang="en-US" sz="2400" dirty="0" err="1" smtClean="0">
                <a:latin typeface="+mn-lt"/>
              </a:rPr>
              <a:t>sizeof</a:t>
            </a:r>
            <a:r>
              <a:rPr lang="en-US" sz="2400" dirty="0">
                <a:latin typeface="+mn-lt"/>
              </a:rPr>
              <a:t>,</a:t>
            </a:r>
          </a:p>
          <a:p>
            <a:pPr>
              <a:spcBef>
                <a:spcPct val="50000"/>
              </a:spcBef>
              <a:defRPr/>
            </a:pPr>
            <a:r>
              <a:rPr lang="el-GR" sz="2400" dirty="0" smtClean="0">
                <a:latin typeface="+mn-lt"/>
              </a:rPr>
              <a:t>24)  </a:t>
            </a:r>
            <a:r>
              <a:rPr lang="en-US" sz="2400" dirty="0" smtClean="0">
                <a:latin typeface="+mn-lt"/>
              </a:rPr>
              <a:t>static</a:t>
            </a:r>
            <a:r>
              <a:rPr lang="en-US" sz="2400" dirty="0">
                <a:latin typeface="+mn-lt"/>
              </a:rPr>
              <a:t>,</a:t>
            </a:r>
          </a:p>
        </p:txBody>
      </p:sp>
      <p:sp>
        <p:nvSpPr>
          <p:cNvPr id="6" name="Θέση περιεχομένου 4"/>
          <p:cNvSpPr txBox="1">
            <a:spLocks noChangeArrowheads="1"/>
          </p:cNvSpPr>
          <p:nvPr/>
        </p:nvSpPr>
        <p:spPr bwMode="auto">
          <a:xfrm>
            <a:off x="6834188" y="1911350"/>
            <a:ext cx="1986284"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defRPr/>
            </a:pPr>
            <a:r>
              <a:rPr lang="el-GR" sz="2400" dirty="0" smtClean="0">
                <a:latin typeface="+mn-lt"/>
              </a:rPr>
              <a:t>25)  </a:t>
            </a:r>
            <a:r>
              <a:rPr lang="en-US" sz="2400" dirty="0" err="1" smtClean="0">
                <a:latin typeface="+mn-lt"/>
              </a:rPr>
              <a:t>struct</a:t>
            </a:r>
            <a:r>
              <a:rPr lang="en-US" sz="2400" dirty="0">
                <a:latin typeface="+mn-lt"/>
              </a:rPr>
              <a:t>,</a:t>
            </a:r>
          </a:p>
          <a:p>
            <a:pPr>
              <a:spcBef>
                <a:spcPct val="50000"/>
              </a:spcBef>
              <a:defRPr/>
            </a:pPr>
            <a:r>
              <a:rPr lang="el-GR" sz="2400" dirty="0" smtClean="0">
                <a:latin typeface="+mn-lt"/>
              </a:rPr>
              <a:t>26)  </a:t>
            </a:r>
            <a:r>
              <a:rPr lang="en-US" sz="2400" dirty="0" smtClean="0">
                <a:latin typeface="+mn-lt"/>
              </a:rPr>
              <a:t>switch</a:t>
            </a:r>
            <a:r>
              <a:rPr lang="en-US" sz="2400" dirty="0">
                <a:latin typeface="+mn-lt"/>
              </a:rPr>
              <a:t>,</a:t>
            </a:r>
          </a:p>
          <a:p>
            <a:pPr>
              <a:spcBef>
                <a:spcPct val="50000"/>
              </a:spcBef>
              <a:defRPr/>
            </a:pPr>
            <a:r>
              <a:rPr lang="el-GR" sz="2400" dirty="0" smtClean="0">
                <a:latin typeface="+mn-lt"/>
              </a:rPr>
              <a:t>27)  </a:t>
            </a:r>
            <a:r>
              <a:rPr lang="en-US" sz="2400" dirty="0" err="1" smtClean="0">
                <a:latin typeface="+mn-lt"/>
              </a:rPr>
              <a:t>typedef</a:t>
            </a:r>
            <a:r>
              <a:rPr lang="en-US" sz="2400" dirty="0">
                <a:latin typeface="+mn-lt"/>
              </a:rPr>
              <a:t>,</a:t>
            </a:r>
          </a:p>
          <a:p>
            <a:pPr>
              <a:spcBef>
                <a:spcPct val="50000"/>
              </a:spcBef>
              <a:defRPr/>
            </a:pPr>
            <a:r>
              <a:rPr lang="el-GR" sz="2400" dirty="0" smtClean="0">
                <a:latin typeface="+mn-lt"/>
              </a:rPr>
              <a:t>28)  </a:t>
            </a:r>
            <a:r>
              <a:rPr lang="en-US" sz="2400" dirty="0" smtClean="0">
                <a:latin typeface="+mn-lt"/>
              </a:rPr>
              <a:t>union</a:t>
            </a:r>
            <a:r>
              <a:rPr lang="en-US" sz="2400" dirty="0">
                <a:latin typeface="+mn-lt"/>
              </a:rPr>
              <a:t>,</a:t>
            </a:r>
          </a:p>
          <a:p>
            <a:pPr>
              <a:spcBef>
                <a:spcPct val="50000"/>
              </a:spcBef>
              <a:defRPr/>
            </a:pPr>
            <a:r>
              <a:rPr lang="el-GR" sz="2400" dirty="0" smtClean="0">
                <a:latin typeface="+mn-lt"/>
              </a:rPr>
              <a:t>29)  </a:t>
            </a:r>
            <a:r>
              <a:rPr lang="en-US" sz="2400" dirty="0" smtClean="0">
                <a:latin typeface="+mn-lt"/>
              </a:rPr>
              <a:t>unsigned</a:t>
            </a:r>
            <a:r>
              <a:rPr lang="en-US" sz="2400" dirty="0">
                <a:latin typeface="+mn-lt"/>
              </a:rPr>
              <a:t>,</a:t>
            </a:r>
          </a:p>
          <a:p>
            <a:pPr>
              <a:spcBef>
                <a:spcPct val="50000"/>
              </a:spcBef>
              <a:defRPr/>
            </a:pPr>
            <a:r>
              <a:rPr lang="el-GR" sz="2400" dirty="0" smtClean="0">
                <a:latin typeface="+mn-lt"/>
              </a:rPr>
              <a:t>30)  </a:t>
            </a:r>
            <a:r>
              <a:rPr lang="en-US" sz="2400" dirty="0" smtClean="0">
                <a:latin typeface="+mn-lt"/>
              </a:rPr>
              <a:t>void</a:t>
            </a:r>
            <a:r>
              <a:rPr lang="en-US" sz="2400" dirty="0">
                <a:latin typeface="+mn-lt"/>
              </a:rPr>
              <a:t>,</a:t>
            </a:r>
          </a:p>
          <a:p>
            <a:pPr>
              <a:spcBef>
                <a:spcPct val="50000"/>
              </a:spcBef>
              <a:defRPr/>
            </a:pPr>
            <a:r>
              <a:rPr lang="el-GR" sz="2400" dirty="0" smtClean="0">
                <a:latin typeface="+mn-lt"/>
              </a:rPr>
              <a:t>31)  </a:t>
            </a:r>
            <a:r>
              <a:rPr lang="en-US" sz="2400" dirty="0" smtClean="0">
                <a:latin typeface="+mn-lt"/>
              </a:rPr>
              <a:t>volatile</a:t>
            </a:r>
            <a:r>
              <a:rPr lang="en-US" sz="2400" dirty="0">
                <a:latin typeface="+mn-lt"/>
              </a:rPr>
              <a:t>,</a:t>
            </a:r>
          </a:p>
          <a:p>
            <a:pPr>
              <a:spcBef>
                <a:spcPct val="50000"/>
              </a:spcBef>
              <a:defRPr/>
            </a:pPr>
            <a:r>
              <a:rPr lang="el-GR" sz="2400" dirty="0" smtClean="0">
                <a:latin typeface="+mn-lt"/>
              </a:rPr>
              <a:t>32)  </a:t>
            </a:r>
            <a:r>
              <a:rPr lang="en-US" sz="2400" dirty="0" smtClean="0">
                <a:latin typeface="+mn-lt"/>
              </a:rPr>
              <a:t>while</a:t>
            </a:r>
            <a:r>
              <a:rPr lang="en-US" sz="2400" dirty="0">
                <a:latin typeface="+mn-lt"/>
              </a:rPr>
              <a:t>.</a:t>
            </a: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7"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12</a:t>
            </a:fld>
            <a:endParaRPr lang="el-GR" sz="1400" dirty="0">
              <a:solidFill>
                <a:schemeClr val="tx1"/>
              </a:solidFill>
            </a:endParaRPr>
          </a:p>
        </p:txBody>
      </p:sp>
      <p:pic>
        <p:nvPicPr>
          <p:cNvPr id="9"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descr="Έξοδος (output) print f."/>
          <p:cNvSpPr>
            <a:spLocks noGrp="1"/>
          </p:cNvSpPr>
          <p:nvPr>
            <p:ph type="title"/>
          </p:nvPr>
        </p:nvSpPr>
        <p:spPr>
          <a:xfrm>
            <a:off x="467544" y="260648"/>
            <a:ext cx="8229600" cy="1143000"/>
          </a:xfrm>
        </p:spPr>
        <p:txBody>
          <a:bodyPr/>
          <a:lstStyle/>
          <a:p>
            <a:pPr eaLnBrk="1" hangingPunct="1"/>
            <a:r>
              <a:rPr lang="el-GR" b="1" dirty="0" smtClean="0"/>
              <a:t>Έξοδος (</a:t>
            </a:r>
            <a:r>
              <a:rPr lang="fi-FI" b="1" dirty="0" smtClean="0"/>
              <a:t>Output</a:t>
            </a:r>
            <a:r>
              <a:rPr lang="el-GR" b="1" dirty="0" smtClean="0"/>
              <a:t>)</a:t>
            </a:r>
            <a:r>
              <a:rPr lang="fi-FI" b="1" dirty="0" smtClean="0"/>
              <a:t>: printf</a:t>
            </a:r>
            <a:endParaRPr lang="el-GR" b="1" dirty="0" smtClean="0"/>
          </a:p>
        </p:txBody>
      </p:sp>
      <p:sp>
        <p:nvSpPr>
          <p:cNvPr id="3" name="Θέση περιεχομένου 1"/>
          <p:cNvSpPr>
            <a:spLocks noGrp="1"/>
          </p:cNvSpPr>
          <p:nvPr>
            <p:ph idx="1"/>
          </p:nvPr>
        </p:nvSpPr>
        <p:spPr>
          <a:xfrm>
            <a:off x="611560" y="1600938"/>
            <a:ext cx="7992888" cy="964703"/>
          </a:xfrm>
        </p:spPr>
        <p:txBody>
          <a:bodyPr/>
          <a:lstStyle/>
          <a:p>
            <a:pPr marL="517525" indent="-517525" defTabSz="1008063" eaLnBrk="1" hangingPunct="1">
              <a:spcBef>
                <a:spcPts val="0"/>
              </a:spcBef>
              <a:buClr>
                <a:srgbClr val="660000"/>
              </a:buClr>
              <a:buSzPct val="70000"/>
              <a:buFont typeface="Wingdings" panose="05000000000000000000" pitchFamily="2" charset="2"/>
              <a:buChar char="o"/>
              <a:defRPr/>
            </a:pPr>
            <a:r>
              <a:rPr lang="el-GR" sz="2800" kern="0" dirty="0" smtClean="0">
                <a:solidFill>
                  <a:srgbClr val="000000"/>
                </a:solidFill>
              </a:rPr>
              <a:t>Για να εκτυπωθούν στην έξοδο οι</a:t>
            </a:r>
            <a:r>
              <a:rPr lang="en-US" sz="2800" kern="0" dirty="0">
                <a:solidFill>
                  <a:srgbClr val="000000"/>
                </a:solidFill>
              </a:rPr>
              <a:t> </a:t>
            </a:r>
            <a:r>
              <a:rPr lang="el-GR" sz="2800" kern="0" dirty="0" smtClean="0">
                <a:solidFill>
                  <a:srgbClr val="000000"/>
                </a:solidFill>
              </a:rPr>
              <a:t>τιμές των</a:t>
            </a:r>
            <a:r>
              <a:rPr lang="en-US" sz="2800" kern="0" dirty="0" smtClean="0">
                <a:solidFill>
                  <a:srgbClr val="000000"/>
                </a:solidFill>
              </a:rPr>
              <a:t> </a:t>
            </a:r>
            <a:r>
              <a:rPr lang="el-GR" sz="2800" kern="0" dirty="0" smtClean="0">
                <a:solidFill>
                  <a:srgbClr val="000000"/>
                </a:solidFill>
              </a:rPr>
              <a:t>μεταβλητών, γράφουμε στην </a:t>
            </a:r>
            <a:r>
              <a:rPr lang="en-US" sz="2800" kern="0" dirty="0" err="1" smtClean="0">
                <a:solidFill>
                  <a:srgbClr val="000000"/>
                </a:solidFill>
              </a:rPr>
              <a:t>printf</a:t>
            </a:r>
            <a:r>
              <a:rPr lang="el-GR" sz="2800" kern="0" dirty="0" smtClean="0">
                <a:solidFill>
                  <a:srgbClr val="000000"/>
                </a:solidFill>
              </a:rPr>
              <a:t>:</a:t>
            </a:r>
            <a:endParaRPr lang="el-GR" sz="2400" b="1" kern="0" dirty="0" smtClean="0">
              <a:solidFill>
                <a:srgbClr val="000000"/>
              </a:solidFill>
            </a:endParaRPr>
          </a:p>
          <a:p>
            <a:pPr marL="1001713" lvl="1" indent="-482600" defTabSz="1008063" eaLnBrk="1" hangingPunct="1">
              <a:spcBef>
                <a:spcPts val="0"/>
              </a:spcBef>
              <a:buClr>
                <a:schemeClr val="tx1">
                  <a:lumMod val="75000"/>
                  <a:lumOff val="25000"/>
                </a:schemeClr>
              </a:buClr>
              <a:buSzPct val="75000"/>
              <a:buFont typeface="Wingdings" panose="05000000000000000000" pitchFamily="2" charset="2"/>
              <a:buChar char="n"/>
              <a:defRPr/>
            </a:pPr>
            <a:endParaRPr lang="el-GR" sz="2400" b="1" kern="0" dirty="0" smtClean="0">
              <a:solidFill>
                <a:srgbClr val="000000"/>
              </a:solidFill>
            </a:endParaRPr>
          </a:p>
          <a:p>
            <a:pPr marL="1001713" lvl="1" indent="-482600" defTabSz="1008063" eaLnBrk="1" hangingPunct="1">
              <a:spcBef>
                <a:spcPts val="0"/>
              </a:spcBef>
              <a:buClr>
                <a:schemeClr val="tx1">
                  <a:lumMod val="75000"/>
                  <a:lumOff val="25000"/>
                </a:schemeClr>
              </a:buClr>
              <a:buSzPct val="75000"/>
              <a:buFont typeface="Wingdings" panose="05000000000000000000" pitchFamily="2" charset="2"/>
              <a:buChar char="n"/>
              <a:defRPr/>
            </a:pPr>
            <a:endParaRPr lang="el-GR" sz="2400" b="1" kern="0" dirty="0" smtClean="0">
              <a:solidFill>
                <a:srgbClr val="000000"/>
              </a:solidFill>
            </a:endParaRPr>
          </a:p>
          <a:p>
            <a:pPr marL="1001713" lvl="1" indent="-482600" defTabSz="1008063" eaLnBrk="1" hangingPunct="1">
              <a:spcBef>
                <a:spcPts val="0"/>
              </a:spcBef>
              <a:buClr>
                <a:schemeClr val="tx1">
                  <a:lumMod val="75000"/>
                  <a:lumOff val="25000"/>
                </a:schemeClr>
              </a:buClr>
              <a:buSzPct val="75000"/>
              <a:buFont typeface="Wingdings" panose="05000000000000000000" pitchFamily="2" charset="2"/>
              <a:buChar char="n"/>
              <a:defRPr/>
            </a:pPr>
            <a:endParaRPr lang="en-US" sz="2400" kern="0" dirty="0" smtClean="0">
              <a:solidFill>
                <a:srgbClr val="000000"/>
              </a:solidFill>
            </a:endParaRPr>
          </a:p>
          <a:p>
            <a:pPr marL="800100" lvl="2" indent="0" defTabSz="1008063" eaLnBrk="1" hangingPunct="1">
              <a:lnSpc>
                <a:spcPct val="90000"/>
              </a:lnSpc>
              <a:buClr>
                <a:schemeClr val="tx1">
                  <a:lumMod val="75000"/>
                  <a:lumOff val="25000"/>
                </a:schemeClr>
              </a:buClr>
              <a:buSzPct val="70000"/>
              <a:buNone/>
              <a:defRPr/>
            </a:pPr>
            <a:endParaRPr lang="el-GR" kern="0" dirty="0" smtClean="0">
              <a:solidFill>
                <a:srgbClr val="000000"/>
              </a:solidFill>
            </a:endParaRPr>
          </a:p>
          <a:p>
            <a:pPr marL="519113" lvl="1" indent="0" defTabSz="1008063" eaLnBrk="1" hangingPunct="1">
              <a:lnSpc>
                <a:spcPct val="90000"/>
              </a:lnSpc>
              <a:buClr>
                <a:prstClr val="black">
                  <a:lumMod val="75000"/>
                  <a:lumOff val="25000"/>
                </a:prstClr>
              </a:buClr>
              <a:buSzPct val="75000"/>
              <a:buNone/>
              <a:defRPr/>
            </a:pPr>
            <a:endParaRPr lang="en-US" kern="0" dirty="0" smtClean="0">
              <a:solidFill>
                <a:srgbClr val="000000"/>
              </a:solidFill>
            </a:endParaRPr>
          </a:p>
          <a:p>
            <a:pPr eaLnBrk="1" hangingPunct="1">
              <a:defRPr/>
            </a:pPr>
            <a:endParaRPr lang="el-GR" dirty="0"/>
          </a:p>
        </p:txBody>
      </p:sp>
      <p:sp>
        <p:nvSpPr>
          <p:cNvPr id="2" name="Θέση περιεχομένου 2" descr="Τμήμα προγράμματος: &#10;Για ακέραιες μεταβλητές, % d, % n d. Παράδειγμα: Print f, παρένθεση, εισαγωγικά, %10 d, κλείσιμο εισαγωγικών, κόμμα a, κλείσιμο παρένθεσης, ερωτηματικό.&#10;Για πραγματικούς, float, γράφουμε: % f, % .m f, % n τελεία m f.&#10;Παράδειγμα: Print f, παρένθεση, εισαγωγικά, % 5 .1 f, κλείσιμο εισαγωγικών, κόμμα x, κλείσιμο παρένθεσης, ερωτηματικό."/>
          <p:cNvSpPr txBox="1"/>
          <p:nvPr/>
        </p:nvSpPr>
        <p:spPr>
          <a:xfrm>
            <a:off x="611560" y="2565641"/>
            <a:ext cx="7992888" cy="1508105"/>
          </a:xfrm>
          <a:prstGeom prst="rect">
            <a:avLst/>
          </a:prstGeom>
          <a:noFill/>
        </p:spPr>
        <p:txBody>
          <a:bodyPr wrap="square" rtlCol="0">
            <a:spAutoFit/>
          </a:bodyPr>
          <a:lstStyle/>
          <a:p>
            <a:pPr marL="1001713" lvl="1" indent="-482600" defTabSz="1008063">
              <a:spcBef>
                <a:spcPts val="0"/>
              </a:spcBef>
              <a:buClr>
                <a:schemeClr val="accent3">
                  <a:lumMod val="50000"/>
                </a:schemeClr>
              </a:buClr>
              <a:buSzPct val="75000"/>
              <a:buFont typeface="Wingdings" panose="05000000000000000000" pitchFamily="2" charset="2"/>
              <a:buChar char="n"/>
              <a:defRPr/>
            </a:pPr>
            <a:r>
              <a:rPr lang="el-GR" sz="2400" kern="0" dirty="0">
                <a:solidFill>
                  <a:srgbClr val="000000"/>
                </a:solidFill>
                <a:latin typeface="+mn-lt"/>
                <a:cs typeface="+mn-cs"/>
              </a:rPr>
              <a:t>Για ακέραιες μεταβλητές,  </a:t>
            </a:r>
            <a:r>
              <a:rPr lang="en-US" sz="2400" b="1" kern="0" dirty="0">
                <a:solidFill>
                  <a:srgbClr val="000000"/>
                </a:solidFill>
                <a:latin typeface="+mn-lt"/>
                <a:cs typeface="+mn-cs"/>
              </a:rPr>
              <a:t>%d</a:t>
            </a:r>
            <a:r>
              <a:rPr lang="el-GR" sz="2400" kern="0" dirty="0">
                <a:solidFill>
                  <a:srgbClr val="000000"/>
                </a:solidFill>
                <a:latin typeface="+mn-lt"/>
                <a:cs typeface="+mn-cs"/>
              </a:rPr>
              <a:t>, </a:t>
            </a:r>
            <a:r>
              <a:rPr lang="el-GR" sz="2400" b="1" kern="0" dirty="0">
                <a:solidFill>
                  <a:srgbClr val="000000"/>
                </a:solidFill>
                <a:latin typeface="+mn-lt"/>
                <a:cs typeface="+mn-cs"/>
              </a:rPr>
              <a:t>%n</a:t>
            </a:r>
            <a:r>
              <a:rPr lang="en-US" sz="2400" b="1" kern="0" dirty="0">
                <a:solidFill>
                  <a:srgbClr val="000000"/>
                </a:solidFill>
                <a:latin typeface="+mn-lt"/>
                <a:cs typeface="+mn-cs"/>
              </a:rPr>
              <a:t>d</a:t>
            </a:r>
            <a:r>
              <a:rPr lang="el-GR" sz="2400" b="1" kern="0" dirty="0">
                <a:solidFill>
                  <a:srgbClr val="000000"/>
                </a:solidFill>
                <a:latin typeface="+mn-lt"/>
                <a:cs typeface="+mn-cs"/>
              </a:rPr>
              <a:t>.</a:t>
            </a:r>
          </a:p>
          <a:p>
            <a:pPr marL="1458913" lvl="2" indent="-482600" defTabSz="1008063">
              <a:lnSpc>
                <a:spcPct val="90000"/>
              </a:lnSpc>
              <a:spcBef>
                <a:spcPct val="20000"/>
              </a:spcBef>
              <a:buClr>
                <a:schemeClr val="accent3">
                  <a:lumMod val="50000"/>
                </a:schemeClr>
              </a:buClr>
              <a:buSzPct val="100000"/>
              <a:buFont typeface="Wingdings" pitchFamily="2" charset="2"/>
              <a:buChar char="§"/>
              <a:defRPr/>
            </a:pPr>
            <a:r>
              <a:rPr lang="el-GR" sz="2000" kern="0" dirty="0" smtClean="0">
                <a:solidFill>
                  <a:srgbClr val="000000"/>
                </a:solidFill>
                <a:latin typeface="+mn-lt"/>
                <a:cs typeface="+mn-cs"/>
              </a:rPr>
              <a:t>Παράδειγμα</a:t>
            </a:r>
            <a:r>
              <a:rPr lang="el-GR" sz="2000" kern="0" dirty="0">
                <a:solidFill>
                  <a:srgbClr val="000000"/>
                </a:solidFill>
                <a:latin typeface="+mn-lt"/>
                <a:cs typeface="+mn-cs"/>
              </a:rPr>
              <a:t>: </a:t>
            </a:r>
            <a:r>
              <a:rPr lang="en-US" sz="2000" kern="0" dirty="0" err="1">
                <a:solidFill>
                  <a:srgbClr val="000000"/>
                </a:solidFill>
                <a:latin typeface="+mn-lt"/>
                <a:cs typeface="+mn-cs"/>
              </a:rPr>
              <a:t>printf</a:t>
            </a:r>
            <a:r>
              <a:rPr lang="en-US" sz="2000" kern="0" dirty="0" smtClean="0">
                <a:solidFill>
                  <a:srgbClr val="000000"/>
                </a:solidFill>
                <a:latin typeface="+mn-lt"/>
                <a:cs typeface="+mn-cs"/>
              </a:rPr>
              <a:t>(“%</a:t>
            </a:r>
            <a:r>
              <a:rPr lang="en-US" sz="2000" kern="0" dirty="0">
                <a:solidFill>
                  <a:srgbClr val="000000"/>
                </a:solidFill>
                <a:latin typeface="+mn-lt"/>
                <a:cs typeface="+mn-cs"/>
              </a:rPr>
              <a:t>10d”, a</a:t>
            </a:r>
            <a:r>
              <a:rPr lang="en-US" sz="2000" kern="0" dirty="0" smtClean="0">
                <a:solidFill>
                  <a:srgbClr val="000000"/>
                </a:solidFill>
                <a:latin typeface="+mn-lt"/>
                <a:cs typeface="+mn-cs"/>
              </a:rPr>
              <a:t>);</a:t>
            </a:r>
            <a:endParaRPr lang="el-GR" sz="2000" kern="0" dirty="0" smtClean="0">
              <a:solidFill>
                <a:srgbClr val="000000"/>
              </a:solidFill>
              <a:latin typeface="+mn-lt"/>
              <a:cs typeface="+mn-cs"/>
            </a:endParaRPr>
          </a:p>
          <a:p>
            <a:pPr marL="1001713" lvl="1" indent="-482600" defTabSz="1008063">
              <a:spcBef>
                <a:spcPts val="0"/>
              </a:spcBef>
              <a:buClr>
                <a:schemeClr val="accent3">
                  <a:lumMod val="50000"/>
                </a:schemeClr>
              </a:buClr>
              <a:buSzPct val="75000"/>
              <a:buFont typeface="Wingdings" panose="05000000000000000000" pitchFamily="2" charset="2"/>
              <a:buChar char="n"/>
              <a:defRPr/>
            </a:pPr>
            <a:r>
              <a:rPr lang="el-GR" sz="2400" kern="0" dirty="0">
                <a:solidFill>
                  <a:srgbClr val="000000"/>
                </a:solidFill>
                <a:latin typeface="+mn-lt"/>
              </a:rPr>
              <a:t>Για πραγματικούς (</a:t>
            </a:r>
            <a:r>
              <a:rPr lang="en-US" sz="2400" kern="0" dirty="0">
                <a:solidFill>
                  <a:srgbClr val="000000"/>
                </a:solidFill>
                <a:latin typeface="+mn-lt"/>
              </a:rPr>
              <a:t>float)</a:t>
            </a:r>
            <a:r>
              <a:rPr lang="el-GR" sz="2400" kern="0" dirty="0">
                <a:solidFill>
                  <a:srgbClr val="000000"/>
                </a:solidFill>
                <a:latin typeface="+mn-lt"/>
              </a:rPr>
              <a:t>, γράφουμε: </a:t>
            </a:r>
            <a:r>
              <a:rPr lang="en-US" sz="2400" b="1" kern="0" dirty="0">
                <a:solidFill>
                  <a:srgbClr val="000000"/>
                </a:solidFill>
                <a:latin typeface="+mn-lt"/>
              </a:rPr>
              <a:t>%f</a:t>
            </a:r>
            <a:r>
              <a:rPr lang="el-GR" sz="2400" kern="0" dirty="0">
                <a:solidFill>
                  <a:srgbClr val="000000"/>
                </a:solidFill>
                <a:latin typeface="+mn-lt"/>
              </a:rPr>
              <a:t>, </a:t>
            </a:r>
            <a:r>
              <a:rPr lang="el-GR" sz="2400" b="1" kern="0" dirty="0">
                <a:solidFill>
                  <a:srgbClr val="000000"/>
                </a:solidFill>
                <a:latin typeface="+mn-lt"/>
              </a:rPr>
              <a:t>%.</a:t>
            </a:r>
            <a:r>
              <a:rPr lang="en-US" sz="2400" b="1" kern="0" dirty="0">
                <a:solidFill>
                  <a:srgbClr val="000000"/>
                </a:solidFill>
                <a:latin typeface="+mn-lt"/>
              </a:rPr>
              <a:t>mf</a:t>
            </a:r>
            <a:r>
              <a:rPr lang="el-GR" sz="2400" kern="0" dirty="0">
                <a:solidFill>
                  <a:srgbClr val="000000"/>
                </a:solidFill>
                <a:latin typeface="+mn-lt"/>
              </a:rPr>
              <a:t>, </a:t>
            </a:r>
            <a:r>
              <a:rPr lang="en-US" sz="2400" b="1" kern="0" dirty="0">
                <a:solidFill>
                  <a:srgbClr val="000000"/>
                </a:solidFill>
                <a:latin typeface="+mn-lt"/>
              </a:rPr>
              <a:t>%</a:t>
            </a:r>
            <a:r>
              <a:rPr lang="en-US" sz="2400" b="1" kern="0" dirty="0" err="1">
                <a:solidFill>
                  <a:srgbClr val="000000"/>
                </a:solidFill>
                <a:latin typeface="+mn-lt"/>
              </a:rPr>
              <a:t>n.mf</a:t>
            </a:r>
            <a:r>
              <a:rPr lang="en-US" sz="2400" b="1" kern="0" dirty="0" smtClean="0">
                <a:solidFill>
                  <a:srgbClr val="000000"/>
                </a:solidFill>
                <a:latin typeface="+mn-lt"/>
              </a:rPr>
              <a:t>.</a:t>
            </a:r>
            <a:endParaRPr lang="el-GR" sz="2400" b="1" kern="0" dirty="0" smtClean="0">
              <a:solidFill>
                <a:srgbClr val="000000"/>
              </a:solidFill>
              <a:latin typeface="+mn-lt"/>
            </a:endParaRPr>
          </a:p>
          <a:p>
            <a:pPr marL="1458913" lvl="2" indent="-482600" defTabSz="1008063">
              <a:lnSpc>
                <a:spcPct val="90000"/>
              </a:lnSpc>
              <a:spcBef>
                <a:spcPct val="20000"/>
              </a:spcBef>
              <a:buClr>
                <a:schemeClr val="accent3">
                  <a:lumMod val="50000"/>
                </a:schemeClr>
              </a:buClr>
              <a:buSzPct val="100000"/>
              <a:buFont typeface="Wingdings" pitchFamily="2" charset="2"/>
              <a:buChar char="§"/>
              <a:defRPr/>
            </a:pPr>
            <a:r>
              <a:rPr lang="el-GR" sz="2000" kern="0" dirty="0">
                <a:solidFill>
                  <a:srgbClr val="000000"/>
                </a:solidFill>
                <a:latin typeface="+mn-lt"/>
              </a:rPr>
              <a:t>Παράδειγμα</a:t>
            </a:r>
            <a:r>
              <a:rPr lang="en-US" sz="2000" kern="0" dirty="0">
                <a:solidFill>
                  <a:srgbClr val="000000"/>
                </a:solidFill>
                <a:latin typeface="+mn-lt"/>
              </a:rPr>
              <a:t>: </a:t>
            </a:r>
            <a:r>
              <a:rPr lang="en-US" sz="2000" kern="0" dirty="0" err="1">
                <a:solidFill>
                  <a:srgbClr val="000000"/>
                </a:solidFill>
                <a:latin typeface="+mn-lt"/>
              </a:rPr>
              <a:t>printf</a:t>
            </a:r>
            <a:r>
              <a:rPr lang="en-US" sz="2000" kern="0" dirty="0">
                <a:solidFill>
                  <a:srgbClr val="000000"/>
                </a:solidFill>
                <a:latin typeface="+mn-lt"/>
              </a:rPr>
              <a:t>(“%5.1f”, x</a:t>
            </a:r>
            <a:r>
              <a:rPr lang="en-US" sz="2000" kern="0" dirty="0" smtClean="0">
                <a:solidFill>
                  <a:srgbClr val="000000"/>
                </a:solidFill>
                <a:latin typeface="+mn-lt"/>
              </a:rPr>
              <a:t>);</a:t>
            </a:r>
            <a:endParaRPr lang="en-US" sz="2000" kern="0" dirty="0">
              <a:solidFill>
                <a:srgbClr val="000000"/>
              </a:solidFill>
              <a:latin typeface="+mn-lt"/>
            </a:endParaRPr>
          </a:p>
        </p:txBody>
      </p:sp>
      <p:sp>
        <p:nvSpPr>
          <p:cNvPr id="6" name="Θέση περιεχομένου 3"/>
          <p:cNvSpPr txBox="1"/>
          <p:nvPr/>
        </p:nvSpPr>
        <p:spPr>
          <a:xfrm>
            <a:off x="611560" y="4141457"/>
            <a:ext cx="7992888" cy="1938992"/>
          </a:xfrm>
          <a:prstGeom prst="rect">
            <a:avLst/>
          </a:prstGeom>
          <a:noFill/>
        </p:spPr>
        <p:txBody>
          <a:bodyPr wrap="square" rtlCol="0">
            <a:spAutoFit/>
          </a:bodyPr>
          <a:lstStyle/>
          <a:p>
            <a:pPr marL="1001713" lvl="1" indent="-482600" defTabSz="1008063">
              <a:spcBef>
                <a:spcPts val="0"/>
              </a:spcBef>
              <a:buClr>
                <a:schemeClr val="accent3">
                  <a:lumMod val="50000"/>
                </a:schemeClr>
              </a:buClr>
              <a:buSzPct val="75000"/>
              <a:buFont typeface="Wingdings" panose="05000000000000000000" pitchFamily="2" charset="2"/>
              <a:buChar char="n"/>
              <a:defRPr/>
            </a:pPr>
            <a:r>
              <a:rPr lang="el-GR" sz="2400" kern="0" dirty="0">
                <a:solidFill>
                  <a:srgbClr val="000000"/>
                </a:solidFill>
                <a:latin typeface="+mn-lt"/>
                <a:cs typeface="+mn-cs"/>
              </a:rPr>
              <a:t>Όπου </a:t>
            </a:r>
            <a:r>
              <a:rPr lang="en-US" sz="2400" kern="0" dirty="0">
                <a:solidFill>
                  <a:srgbClr val="000000"/>
                </a:solidFill>
                <a:latin typeface="+mn-lt"/>
                <a:cs typeface="+mn-cs"/>
              </a:rPr>
              <a:t>n</a:t>
            </a:r>
            <a:r>
              <a:rPr lang="el-GR" sz="2400" kern="0" dirty="0">
                <a:solidFill>
                  <a:srgbClr val="000000"/>
                </a:solidFill>
                <a:latin typeface="+mn-lt"/>
                <a:cs typeface="+mn-cs"/>
              </a:rPr>
              <a:t>, το σύνολο </a:t>
            </a:r>
            <a:r>
              <a:rPr lang="el-GR" sz="2400" kern="0" dirty="0" smtClean="0">
                <a:solidFill>
                  <a:srgbClr val="000000"/>
                </a:solidFill>
                <a:latin typeface="+mn-lt"/>
                <a:cs typeface="+mn-cs"/>
              </a:rPr>
              <a:t>χαρακτήρων</a:t>
            </a:r>
            <a:r>
              <a:rPr lang="en-US" sz="2400" kern="0" dirty="0" smtClean="0">
                <a:solidFill>
                  <a:srgbClr val="000000"/>
                </a:solidFill>
                <a:latin typeface="+mn-lt"/>
                <a:cs typeface="+mn-cs"/>
              </a:rPr>
              <a:t> </a:t>
            </a:r>
            <a:r>
              <a:rPr lang="el-GR" sz="2400" kern="0" dirty="0" smtClean="0">
                <a:solidFill>
                  <a:srgbClr val="000000"/>
                </a:solidFill>
                <a:latin typeface="+mn-lt"/>
                <a:cs typeface="+mn-cs"/>
              </a:rPr>
              <a:t>(είναι προαιρετικό</a:t>
            </a:r>
            <a:r>
              <a:rPr lang="el-GR" sz="2400" kern="0" dirty="0">
                <a:solidFill>
                  <a:srgbClr val="000000"/>
                </a:solidFill>
                <a:latin typeface="+mn-lt"/>
                <a:cs typeface="+mn-cs"/>
              </a:rPr>
              <a:t>).</a:t>
            </a:r>
            <a:endParaRPr lang="en-US" sz="2400" kern="0" dirty="0">
              <a:solidFill>
                <a:srgbClr val="000000"/>
              </a:solidFill>
              <a:latin typeface="+mn-lt"/>
              <a:cs typeface="+mn-cs"/>
            </a:endParaRPr>
          </a:p>
          <a:p>
            <a:pPr marL="1001713" lvl="1" indent="-482600" defTabSz="1008063">
              <a:spcBef>
                <a:spcPts val="0"/>
              </a:spcBef>
              <a:buClr>
                <a:schemeClr val="accent3">
                  <a:lumMod val="50000"/>
                </a:schemeClr>
              </a:buClr>
              <a:buSzPct val="75000"/>
              <a:buFont typeface="Wingdings" panose="05000000000000000000" pitchFamily="2" charset="2"/>
              <a:buChar char="n"/>
              <a:defRPr/>
            </a:pPr>
            <a:r>
              <a:rPr lang="el-GR" sz="2400" kern="0" dirty="0">
                <a:solidFill>
                  <a:srgbClr val="000000"/>
                </a:solidFill>
                <a:latin typeface="+mn-lt"/>
                <a:cs typeface="+mn-cs"/>
              </a:rPr>
              <a:t>Όπου </a:t>
            </a:r>
            <a:r>
              <a:rPr lang="en-US" sz="2400" kern="0" dirty="0">
                <a:solidFill>
                  <a:srgbClr val="000000"/>
                </a:solidFill>
                <a:latin typeface="+mn-lt"/>
                <a:cs typeface="+mn-cs"/>
              </a:rPr>
              <a:t>m</a:t>
            </a:r>
            <a:r>
              <a:rPr lang="el-GR" sz="2400" kern="0" dirty="0">
                <a:solidFill>
                  <a:srgbClr val="000000"/>
                </a:solidFill>
                <a:latin typeface="+mn-lt"/>
                <a:cs typeface="+mn-cs"/>
              </a:rPr>
              <a:t>, το πλήθος </a:t>
            </a:r>
            <a:r>
              <a:rPr lang="el-GR" sz="2400" kern="0" dirty="0" smtClean="0">
                <a:solidFill>
                  <a:srgbClr val="000000"/>
                </a:solidFill>
                <a:latin typeface="+mn-lt"/>
                <a:cs typeface="+mn-cs"/>
              </a:rPr>
              <a:t>των επιθυμητών </a:t>
            </a:r>
            <a:r>
              <a:rPr lang="el-GR" sz="2400" kern="0" dirty="0">
                <a:solidFill>
                  <a:srgbClr val="000000"/>
                </a:solidFill>
                <a:latin typeface="+mn-lt"/>
                <a:cs typeface="+mn-cs"/>
              </a:rPr>
              <a:t>δεκαδικών ψηφίων.</a:t>
            </a:r>
            <a:endParaRPr lang="en-US" sz="2400" kern="0" dirty="0">
              <a:solidFill>
                <a:srgbClr val="000000"/>
              </a:solidFill>
              <a:latin typeface="+mn-lt"/>
              <a:cs typeface="+mn-cs"/>
            </a:endParaRPr>
          </a:p>
          <a:p>
            <a:pPr marL="1001713" lvl="1" indent="-482600" defTabSz="1008063">
              <a:spcBef>
                <a:spcPts val="0"/>
              </a:spcBef>
              <a:buClr>
                <a:schemeClr val="accent3">
                  <a:lumMod val="50000"/>
                </a:schemeClr>
              </a:buClr>
              <a:buSzPct val="75000"/>
              <a:buFont typeface="Wingdings" panose="05000000000000000000" pitchFamily="2" charset="2"/>
              <a:buChar char="n"/>
              <a:defRPr/>
            </a:pPr>
            <a:r>
              <a:rPr lang="el-GR" sz="2400" kern="0" dirty="0">
                <a:solidFill>
                  <a:srgbClr val="000000"/>
                </a:solidFill>
                <a:latin typeface="+mn-lt"/>
                <a:cs typeface="+mn-cs"/>
              </a:rPr>
              <a:t>Επομένως: </a:t>
            </a:r>
            <a:r>
              <a:rPr lang="en-US" sz="2400" kern="0" dirty="0" smtClean="0">
                <a:solidFill>
                  <a:srgbClr val="000000"/>
                </a:solidFill>
                <a:latin typeface="+mn-lt"/>
                <a:cs typeface="+mn-cs"/>
              </a:rPr>
              <a:t>n</a:t>
            </a:r>
            <a:r>
              <a:rPr lang="el-GR" sz="2400" kern="0" dirty="0" smtClean="0">
                <a:solidFill>
                  <a:srgbClr val="000000"/>
                </a:solidFill>
                <a:latin typeface="+mn-lt"/>
                <a:cs typeface="+mn-cs"/>
              </a:rPr>
              <a:t> </a:t>
            </a:r>
            <a:r>
              <a:rPr lang="el-GR" sz="2400" kern="0" dirty="0">
                <a:solidFill>
                  <a:srgbClr val="000000"/>
                </a:solidFill>
                <a:latin typeface="+mn-lt"/>
                <a:cs typeface="+mn-cs"/>
              </a:rPr>
              <a:t>-</a:t>
            </a:r>
            <a:r>
              <a:rPr lang="en-US" sz="2400" kern="0" dirty="0" smtClean="0">
                <a:solidFill>
                  <a:srgbClr val="000000"/>
                </a:solidFill>
                <a:latin typeface="+mn-lt"/>
                <a:cs typeface="+mn-cs"/>
              </a:rPr>
              <a:t>m</a:t>
            </a:r>
            <a:r>
              <a:rPr lang="el-GR" sz="2400" kern="0" dirty="0" smtClean="0">
                <a:solidFill>
                  <a:srgbClr val="000000"/>
                </a:solidFill>
                <a:latin typeface="+mn-lt"/>
                <a:cs typeface="+mn-cs"/>
              </a:rPr>
              <a:t> -1</a:t>
            </a:r>
            <a:r>
              <a:rPr lang="el-GR" sz="2400" kern="0" dirty="0">
                <a:solidFill>
                  <a:srgbClr val="000000"/>
                </a:solidFill>
                <a:latin typeface="+mn-lt"/>
                <a:cs typeface="+mn-cs"/>
              </a:rPr>
              <a:t>, υποδηλώνει το πλήθος των </a:t>
            </a:r>
            <a:r>
              <a:rPr lang="el-GR" sz="2400" kern="0" dirty="0" smtClean="0">
                <a:solidFill>
                  <a:srgbClr val="000000"/>
                </a:solidFill>
                <a:latin typeface="+mn-lt"/>
                <a:cs typeface="+mn-cs"/>
              </a:rPr>
              <a:t>ακέραιων </a:t>
            </a:r>
            <a:r>
              <a:rPr lang="el-GR" sz="2400" kern="0" dirty="0">
                <a:solidFill>
                  <a:srgbClr val="000000"/>
                </a:solidFill>
                <a:latin typeface="+mn-lt"/>
                <a:cs typeface="+mn-cs"/>
              </a:rPr>
              <a:t>ψηφίων (μία θέση για την υποδιαστολή).</a:t>
            </a:r>
          </a:p>
        </p:txBody>
      </p:sp>
      <p:sp>
        <p:nvSpPr>
          <p:cNvPr id="5"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7"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13</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1"/>
          <p:cNvSpPr>
            <a:spLocks noGrp="1"/>
          </p:cNvSpPr>
          <p:nvPr>
            <p:ph type="title"/>
          </p:nvPr>
        </p:nvSpPr>
        <p:spPr/>
        <p:txBody>
          <a:bodyPr/>
          <a:lstStyle/>
          <a:p>
            <a:pPr eaLnBrk="1" hangingPunct="1"/>
            <a:r>
              <a:rPr lang="el-GR" b="1" dirty="0" smtClean="0"/>
              <a:t>Έξοδος: </a:t>
            </a:r>
            <a:r>
              <a:rPr lang="fi-FI" b="1" dirty="0" smtClean="0"/>
              <a:t>printf</a:t>
            </a:r>
            <a:endParaRPr lang="el-GR" b="1" dirty="0" smtClean="0"/>
          </a:p>
        </p:txBody>
      </p:sp>
      <p:sp>
        <p:nvSpPr>
          <p:cNvPr id="7" name="Θέση περιεχομένου 1" descr="Τμήμα προγράμματος: Εάν υποθέσουμε: x = 3, και y = 3.14159.  Πρώτο παράδειγμα: Print f, παρένθεση, εισαγωγικά, % 5 d, κόμμα, % 10 .4 f, κλείσιμο εισαγωγικών, κόμμα x, κόμμα y,  κλείσιμο παρένθεσης, ερωτηματικό.&#10;Στην έξοδο θα εκτυπωθούν:&#10;Μετά από τέσσερις κενούς χαρακτήρες, θα εκτυπωθεί ο αριθμός 3, χωρίς δεκαδικά ψηφία, επειδή τον έχουμε δηλώσει ως ακέραιο. &#10;Και μετά από άλλους τέσσερις κενούς χαρακτήρες, θα εκτυπωθεί ο αριθμός 3 τελεία 1415, δηλαδή με 4 δεκαδικά ψηφία, επειδή τόσα ψηφία δηλώσαμε στο τμήμα m.&#10;Δεύετρο παράδειγμα: Print f, παρένθεση, εισαγωγικά, % .2  f, κλείσιμο εισαγωγικών, κόμμα y, κλείσιμο παρένθεσης, ερωτηματικό.&#10;Στην έξοδο θα εκτυπωθεί ο αριθμός 3.14,  δηλαδή με 2 δεκαδικά ψηφία, επειδή τόσα  ψηφία δηλώσαμε στο τμήμα  m."/>
          <p:cNvSpPr>
            <a:spLocks noGrp="1"/>
          </p:cNvSpPr>
          <p:nvPr>
            <p:ph idx="1"/>
          </p:nvPr>
        </p:nvSpPr>
        <p:spPr/>
        <p:txBody>
          <a:bodyPr/>
          <a:lstStyle/>
          <a:p>
            <a:pPr marL="0" lvl="0" indent="0" eaLnBrk="1" hangingPunct="1">
              <a:lnSpc>
                <a:spcPct val="98000"/>
              </a:lnSpc>
              <a:spcBef>
                <a:spcPts val="700"/>
              </a:spcBef>
              <a:buSzPct val="60000"/>
              <a:buNone/>
              <a:defRPr/>
            </a:pPr>
            <a:r>
              <a:rPr lang="el-GR" dirty="0">
                <a:solidFill>
                  <a:srgbClr val="000000"/>
                </a:solidFill>
                <a:cs typeface="Arial" charset="0"/>
              </a:rPr>
              <a:t>Εάν υποθέσουμε: </a:t>
            </a:r>
            <a:r>
              <a:rPr lang="en-US" dirty="0">
                <a:solidFill>
                  <a:srgbClr val="000000"/>
                </a:solidFill>
                <a:cs typeface="Arial" charset="0"/>
              </a:rPr>
              <a:t>x</a:t>
            </a:r>
            <a:r>
              <a:rPr lang="el-GR" dirty="0">
                <a:solidFill>
                  <a:srgbClr val="000000"/>
                </a:solidFill>
                <a:cs typeface="Arial" charset="0"/>
              </a:rPr>
              <a:t> </a:t>
            </a:r>
            <a:r>
              <a:rPr lang="en-US" dirty="0">
                <a:solidFill>
                  <a:srgbClr val="000000"/>
                </a:solidFill>
                <a:cs typeface="Arial" charset="0"/>
              </a:rPr>
              <a:t>=</a:t>
            </a:r>
            <a:r>
              <a:rPr lang="el-GR" dirty="0">
                <a:solidFill>
                  <a:srgbClr val="000000"/>
                </a:solidFill>
                <a:cs typeface="Arial" charset="0"/>
              </a:rPr>
              <a:t> </a:t>
            </a:r>
            <a:r>
              <a:rPr lang="en-US" dirty="0">
                <a:solidFill>
                  <a:srgbClr val="000000"/>
                </a:solidFill>
                <a:cs typeface="Arial" charset="0"/>
              </a:rPr>
              <a:t>3 </a:t>
            </a:r>
            <a:r>
              <a:rPr lang="el-GR" dirty="0">
                <a:solidFill>
                  <a:srgbClr val="000000"/>
                </a:solidFill>
                <a:cs typeface="Arial" charset="0"/>
              </a:rPr>
              <a:t>και </a:t>
            </a:r>
            <a:r>
              <a:rPr lang="en-US" dirty="0">
                <a:solidFill>
                  <a:srgbClr val="000000"/>
                </a:solidFill>
                <a:cs typeface="Arial" charset="0"/>
              </a:rPr>
              <a:t>y</a:t>
            </a:r>
            <a:r>
              <a:rPr lang="el-GR" dirty="0">
                <a:solidFill>
                  <a:srgbClr val="000000"/>
                </a:solidFill>
                <a:cs typeface="Arial" charset="0"/>
              </a:rPr>
              <a:t> </a:t>
            </a:r>
            <a:r>
              <a:rPr lang="en-US" dirty="0">
                <a:solidFill>
                  <a:srgbClr val="000000"/>
                </a:solidFill>
                <a:cs typeface="Arial" charset="0"/>
              </a:rPr>
              <a:t>=</a:t>
            </a:r>
            <a:r>
              <a:rPr lang="el-GR" dirty="0">
                <a:solidFill>
                  <a:srgbClr val="000000"/>
                </a:solidFill>
                <a:cs typeface="Arial" charset="0"/>
              </a:rPr>
              <a:t> </a:t>
            </a:r>
            <a:r>
              <a:rPr lang="en-US" dirty="0">
                <a:solidFill>
                  <a:srgbClr val="000000"/>
                </a:solidFill>
                <a:cs typeface="Arial" charset="0"/>
              </a:rPr>
              <a:t>3.14159</a:t>
            </a:r>
          </a:p>
          <a:p>
            <a:pPr marL="457200" lvl="1" indent="0" eaLnBrk="1" hangingPunct="1">
              <a:lnSpc>
                <a:spcPct val="98000"/>
              </a:lnSpc>
              <a:spcBef>
                <a:spcPts val="1500"/>
              </a:spcBef>
              <a:buSzPct val="55000"/>
              <a:buNone/>
              <a:defRPr/>
            </a:pPr>
            <a:endParaRPr lang="el-GR" dirty="0">
              <a:solidFill>
                <a:srgbClr val="000000"/>
              </a:solidFill>
              <a:cs typeface="Arial" charset="0"/>
            </a:endParaRPr>
          </a:p>
          <a:p>
            <a:pPr marL="457200" lvl="1" indent="0" eaLnBrk="1" hangingPunct="1">
              <a:lnSpc>
                <a:spcPct val="98000"/>
              </a:lnSpc>
              <a:spcBef>
                <a:spcPts val="1500"/>
              </a:spcBef>
              <a:buSzPct val="55000"/>
              <a:buNone/>
              <a:defRPr/>
            </a:pPr>
            <a:r>
              <a:rPr lang="en-US" dirty="0" err="1">
                <a:solidFill>
                  <a:srgbClr val="000000"/>
                </a:solidFill>
                <a:cs typeface="Arial" charset="0"/>
              </a:rPr>
              <a:t>printf</a:t>
            </a:r>
            <a:r>
              <a:rPr lang="en-US" dirty="0">
                <a:solidFill>
                  <a:srgbClr val="000000"/>
                </a:solidFill>
                <a:cs typeface="Arial" charset="0"/>
              </a:rPr>
              <a:t>(“%5d, %10.4f”, x, y);</a:t>
            </a:r>
          </a:p>
          <a:p>
            <a:pPr marL="457200" lvl="1" indent="0" eaLnBrk="1" hangingPunct="1">
              <a:lnSpc>
                <a:spcPct val="97000"/>
              </a:lnSpc>
              <a:spcBef>
                <a:spcPts val="1500"/>
              </a:spcBef>
              <a:buSzPct val="55000"/>
              <a:buNone/>
              <a:defRPr/>
            </a:pPr>
            <a:r>
              <a:rPr lang="en-US" dirty="0">
                <a:solidFill>
                  <a:srgbClr val="000000"/>
                </a:solidFill>
                <a:cs typeface="Arial" charset="0"/>
              </a:rPr>
              <a:t>----3----3.1415</a:t>
            </a:r>
            <a:endParaRPr lang="el-GR" dirty="0">
              <a:solidFill>
                <a:srgbClr val="000000"/>
              </a:solidFill>
              <a:cs typeface="Arial" charset="0"/>
            </a:endParaRPr>
          </a:p>
          <a:p>
            <a:pPr marL="457200" lvl="1" indent="0" eaLnBrk="1" hangingPunct="1">
              <a:lnSpc>
                <a:spcPct val="98000"/>
              </a:lnSpc>
              <a:spcBef>
                <a:spcPts val="1500"/>
              </a:spcBef>
              <a:buSzPct val="55000"/>
              <a:buNone/>
              <a:defRPr/>
            </a:pPr>
            <a:endParaRPr lang="el-GR" dirty="0">
              <a:solidFill>
                <a:srgbClr val="000000"/>
              </a:solidFill>
              <a:cs typeface="Arial" charset="0"/>
            </a:endParaRPr>
          </a:p>
          <a:p>
            <a:pPr marL="457200" lvl="1" indent="0" eaLnBrk="1" hangingPunct="1">
              <a:lnSpc>
                <a:spcPct val="98000"/>
              </a:lnSpc>
              <a:spcBef>
                <a:spcPts val="1500"/>
              </a:spcBef>
              <a:buSzPct val="55000"/>
              <a:buNone/>
              <a:defRPr/>
            </a:pPr>
            <a:r>
              <a:rPr lang="en-US" dirty="0" err="1">
                <a:solidFill>
                  <a:srgbClr val="000000"/>
                </a:solidFill>
                <a:cs typeface="Arial" charset="0"/>
              </a:rPr>
              <a:t>printf</a:t>
            </a:r>
            <a:r>
              <a:rPr lang="en-US" dirty="0">
                <a:solidFill>
                  <a:srgbClr val="000000"/>
                </a:solidFill>
                <a:cs typeface="Arial" charset="0"/>
              </a:rPr>
              <a:t>(“%.2f”, y);</a:t>
            </a:r>
          </a:p>
          <a:p>
            <a:pPr marL="457200" lvl="1" indent="0" eaLnBrk="1" hangingPunct="1">
              <a:lnSpc>
                <a:spcPct val="97000"/>
              </a:lnSpc>
              <a:spcBef>
                <a:spcPts val="1500"/>
              </a:spcBef>
              <a:buSzPct val="55000"/>
              <a:buNone/>
              <a:defRPr/>
            </a:pPr>
            <a:r>
              <a:rPr lang="en-US" dirty="0">
                <a:solidFill>
                  <a:srgbClr val="000000"/>
                </a:solidFill>
                <a:cs typeface="Arial" charset="0"/>
              </a:rPr>
              <a:t>3.14</a:t>
            </a:r>
          </a:p>
          <a:p>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14</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pPr eaLnBrk="1" hangingPunct="1"/>
            <a:r>
              <a:rPr lang="el-GR" b="1" dirty="0" smtClean="0"/>
              <a:t>Αθροίζοντας δύο </a:t>
            </a:r>
            <a:r>
              <a:rPr lang="el-GR" b="1" dirty="0"/>
              <a:t>α</a:t>
            </a:r>
            <a:r>
              <a:rPr lang="el-GR" b="1" dirty="0" smtClean="0"/>
              <a:t>κεραίους</a:t>
            </a:r>
          </a:p>
        </p:txBody>
      </p:sp>
      <p:sp>
        <p:nvSpPr>
          <p:cNvPr id="3" name="Θέση περιεχομένου 1" descr="Πρόγραμμα: # include, σύμβολο μικρότερου, s t d i o , τελεία h, σύμβολο μεγαλύτερου. Enter, int main, άνοιγμα κλείσιμο παρένθεσης. Enter, άνοιγμα αγκίστρου. Enter, int, a = 3, κόμμα, b = 7, κόμμα, sum, ερωτηματικό. Enter, sum =, a + b, ερωτηματικό. Enter, print f, παρένθεση, εισαγωγικά, \ n, άθροισμα =, % d, \ n, κλείσιμο εισαγωγικών, κόμμα sum, κλείσιμο παρένθεσης, ερωτηματικό. Enter, return 0, ερωτηματικό. Enter, κλείσιμο αγκίστρου."/>
          <p:cNvSpPr>
            <a:spLocks noGrp="1"/>
          </p:cNvSpPr>
          <p:nvPr>
            <p:ph sz="half" idx="1"/>
            <p:custDataLst>
              <p:tags r:id="rId2"/>
            </p:custDataLst>
          </p:nvPr>
        </p:nvSpPr>
        <p:spPr/>
        <p:txBody>
          <a:bodyPr/>
          <a:lstStyle/>
          <a:p>
            <a:pPr marL="0" indent="0" eaLnBrk="1" hangingPunct="1">
              <a:lnSpc>
                <a:spcPct val="83000"/>
              </a:lnSpc>
              <a:spcAft>
                <a:spcPts val="1200"/>
              </a:spcAft>
              <a:buFont typeface="Arial" charset="0"/>
              <a:buNone/>
              <a:defRPr/>
            </a:pPr>
            <a:r>
              <a:rPr lang="en-US" sz="2400" dirty="0" smtClean="0">
                <a:solidFill>
                  <a:srgbClr val="000000"/>
                </a:solidFill>
              </a:rPr>
              <a:t>#include &lt;</a:t>
            </a:r>
            <a:r>
              <a:rPr lang="en-US" sz="2400" dirty="0" err="1" smtClean="0">
                <a:solidFill>
                  <a:srgbClr val="000000"/>
                </a:solidFill>
              </a:rPr>
              <a:t>stdio.h</a:t>
            </a:r>
            <a:r>
              <a:rPr lang="en-US" sz="2400" dirty="0" smtClean="0">
                <a:solidFill>
                  <a:srgbClr val="000000"/>
                </a:solidFill>
              </a:rPr>
              <a:t>&gt;</a:t>
            </a:r>
          </a:p>
          <a:p>
            <a:pPr marL="0" indent="0" eaLnBrk="1" hangingPunct="1">
              <a:lnSpc>
                <a:spcPct val="83000"/>
              </a:lnSpc>
              <a:spcAft>
                <a:spcPts val="1200"/>
              </a:spcAft>
              <a:buFont typeface="Arial" charset="0"/>
              <a:buNone/>
              <a:defRPr/>
            </a:pPr>
            <a:r>
              <a:rPr lang="en-US" sz="2400" dirty="0" err="1" smtClean="0">
                <a:solidFill>
                  <a:srgbClr val="000000"/>
                </a:solidFill>
              </a:rPr>
              <a:t>int</a:t>
            </a:r>
            <a:r>
              <a:rPr lang="en-US" sz="2400" dirty="0" smtClean="0">
                <a:solidFill>
                  <a:srgbClr val="000000"/>
                </a:solidFill>
              </a:rPr>
              <a:t> main()</a:t>
            </a:r>
          </a:p>
          <a:p>
            <a:pPr marL="0" indent="0" eaLnBrk="1" hangingPunct="1">
              <a:lnSpc>
                <a:spcPct val="83000"/>
              </a:lnSpc>
              <a:spcAft>
                <a:spcPts val="1200"/>
              </a:spcAft>
              <a:buFont typeface="Arial" charset="0"/>
              <a:buNone/>
              <a:defRPr/>
            </a:pPr>
            <a:r>
              <a:rPr lang="en-US" sz="2400" dirty="0" smtClean="0">
                <a:solidFill>
                  <a:srgbClr val="000000"/>
                </a:solidFill>
              </a:rPr>
              <a:t>{</a:t>
            </a:r>
          </a:p>
          <a:p>
            <a:pPr marL="0" indent="0" eaLnBrk="1" hangingPunct="1">
              <a:lnSpc>
                <a:spcPct val="83000"/>
              </a:lnSpc>
              <a:spcAft>
                <a:spcPts val="1200"/>
              </a:spcAft>
              <a:buFont typeface="Arial" charset="0"/>
              <a:buNone/>
              <a:defRPr/>
            </a:pPr>
            <a:r>
              <a:rPr lang="en-US" sz="2400" dirty="0" smtClean="0">
                <a:solidFill>
                  <a:srgbClr val="000000"/>
                </a:solidFill>
              </a:rPr>
              <a:t>     </a:t>
            </a:r>
            <a:r>
              <a:rPr lang="en-US" sz="2400" dirty="0" err="1" smtClean="0">
                <a:solidFill>
                  <a:srgbClr val="000000"/>
                </a:solidFill>
              </a:rPr>
              <a:t>int</a:t>
            </a:r>
            <a:r>
              <a:rPr lang="en-US" sz="2400" dirty="0" smtClean="0">
                <a:solidFill>
                  <a:srgbClr val="000000"/>
                </a:solidFill>
              </a:rPr>
              <a:t> a = 3, b = 7, sum;</a:t>
            </a:r>
          </a:p>
          <a:p>
            <a:pPr marL="0" indent="0" eaLnBrk="1" hangingPunct="1">
              <a:lnSpc>
                <a:spcPct val="83000"/>
              </a:lnSpc>
              <a:spcAft>
                <a:spcPts val="1200"/>
              </a:spcAft>
              <a:buFont typeface="Arial" charset="0"/>
              <a:buNone/>
              <a:defRPr/>
            </a:pPr>
            <a:r>
              <a:rPr lang="en-US" sz="2400" dirty="0" smtClean="0">
                <a:solidFill>
                  <a:srgbClr val="000000"/>
                </a:solidFill>
              </a:rPr>
              <a:t>     sum = a + b; </a:t>
            </a:r>
          </a:p>
          <a:p>
            <a:pPr marL="0" indent="0" eaLnBrk="1" hangingPunct="1">
              <a:lnSpc>
                <a:spcPct val="83000"/>
              </a:lnSpc>
              <a:spcAft>
                <a:spcPts val="1200"/>
              </a:spcAft>
              <a:buFont typeface="Arial" charset="0"/>
              <a:buNone/>
              <a:defRPr/>
            </a:pPr>
            <a:r>
              <a:rPr lang="en-US" sz="2400" dirty="0" smtClean="0">
                <a:solidFill>
                  <a:srgbClr val="000000"/>
                </a:solidFill>
              </a:rPr>
              <a:t>     </a:t>
            </a:r>
            <a:r>
              <a:rPr lang="en-US" sz="2400" dirty="0" err="1" smtClean="0">
                <a:solidFill>
                  <a:srgbClr val="000000"/>
                </a:solidFill>
              </a:rPr>
              <a:t>printf</a:t>
            </a:r>
            <a:r>
              <a:rPr lang="en-US" sz="2400" dirty="0" smtClean="0">
                <a:solidFill>
                  <a:srgbClr val="000000"/>
                </a:solidFill>
              </a:rPr>
              <a:t>(“\n </a:t>
            </a:r>
            <a:r>
              <a:rPr lang="el-GR" sz="2400" dirty="0" smtClean="0">
                <a:solidFill>
                  <a:srgbClr val="000000"/>
                </a:solidFill>
              </a:rPr>
              <a:t>Άθροισμα</a:t>
            </a:r>
            <a:r>
              <a:rPr lang="en-US" sz="2400" dirty="0" smtClean="0">
                <a:solidFill>
                  <a:srgbClr val="000000"/>
                </a:solidFill>
              </a:rPr>
              <a:t> = %d</a:t>
            </a:r>
            <a:r>
              <a:rPr lang="el-GR" sz="2400" dirty="0" smtClean="0">
                <a:solidFill>
                  <a:srgbClr val="000000"/>
                </a:solidFill>
              </a:rPr>
              <a:t> </a:t>
            </a:r>
          </a:p>
          <a:p>
            <a:pPr marL="0" indent="0" eaLnBrk="1" hangingPunct="1">
              <a:lnSpc>
                <a:spcPct val="83000"/>
              </a:lnSpc>
              <a:spcAft>
                <a:spcPts val="1200"/>
              </a:spcAft>
              <a:buFont typeface="Arial" charset="0"/>
              <a:buNone/>
              <a:defRPr/>
            </a:pPr>
            <a:r>
              <a:rPr lang="el-GR" sz="2400" dirty="0">
                <a:solidFill>
                  <a:srgbClr val="000000"/>
                </a:solidFill>
              </a:rPr>
              <a:t> </a:t>
            </a:r>
            <a:r>
              <a:rPr lang="el-GR" sz="2400" dirty="0" smtClean="0">
                <a:solidFill>
                  <a:srgbClr val="000000"/>
                </a:solidFill>
              </a:rPr>
              <a:t>    </a:t>
            </a:r>
            <a:r>
              <a:rPr lang="en-US" sz="2400" dirty="0" smtClean="0">
                <a:solidFill>
                  <a:srgbClr val="000000"/>
                </a:solidFill>
              </a:rPr>
              <a:t>\n”, sum);</a:t>
            </a:r>
          </a:p>
          <a:p>
            <a:pPr marL="0" indent="0" eaLnBrk="1" hangingPunct="1">
              <a:lnSpc>
                <a:spcPct val="83000"/>
              </a:lnSpc>
              <a:spcAft>
                <a:spcPts val="1200"/>
              </a:spcAft>
              <a:buFont typeface="Arial" charset="0"/>
              <a:buNone/>
              <a:defRPr/>
            </a:pPr>
            <a:r>
              <a:rPr lang="en-US" sz="2400" dirty="0" smtClean="0">
                <a:solidFill>
                  <a:srgbClr val="000000"/>
                </a:solidFill>
              </a:rPr>
              <a:t>     return 0;</a:t>
            </a:r>
          </a:p>
          <a:p>
            <a:pPr marL="0" indent="0" eaLnBrk="1" hangingPunct="1">
              <a:lnSpc>
                <a:spcPct val="83000"/>
              </a:lnSpc>
              <a:spcAft>
                <a:spcPts val="1200"/>
              </a:spcAft>
              <a:buFont typeface="Arial" charset="0"/>
              <a:buNone/>
              <a:defRPr/>
            </a:pPr>
            <a:r>
              <a:rPr lang="en-US" sz="2400" dirty="0" smtClean="0">
                <a:solidFill>
                  <a:srgbClr val="000000"/>
                </a:solidFill>
              </a:rPr>
              <a:t>}</a:t>
            </a:r>
          </a:p>
          <a:p>
            <a:pPr eaLnBrk="1" hangingPunct="1">
              <a:defRPr/>
            </a:pPr>
            <a:endParaRPr lang="en-US" dirty="0"/>
          </a:p>
        </p:txBody>
      </p:sp>
      <p:sp>
        <p:nvSpPr>
          <p:cNvPr id="5" name="Θέση περιεχομένου 2" descr="Εικόνα που επισημαίνει ποίο είναι το πρόβλημα του προγράμματος. Το πρόβλημα είναι ότι το συγκεκριμένο πρόγραμμα προσθέτει πάντα τους ίδιους αριθμούς. Το 3, και το 7."/>
          <p:cNvSpPr txBox="1">
            <a:spLocks noChangeArrowheads="1"/>
          </p:cNvSpPr>
          <p:nvPr/>
        </p:nvSpPr>
        <p:spPr bwMode="auto">
          <a:xfrm>
            <a:off x="5003800" y="2349500"/>
            <a:ext cx="3244850" cy="1912938"/>
          </a:xfrm>
          <a:prstGeom prst="rect">
            <a:avLst/>
          </a:prstGeom>
          <a:solidFill>
            <a:srgbClr val="99CCFF"/>
          </a:solidFill>
          <a:ln w="9525">
            <a:solidFill>
              <a:srgbClr val="000000"/>
            </a:solidFill>
            <a:round/>
            <a:headEnd/>
            <a:tailEnd/>
          </a:ln>
        </p:spPr>
        <p:txBody>
          <a:bodyPr lIns="90000" tIns="73224" rIns="90000" bIns="45000"/>
          <a:lstStyle>
            <a:lvl1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defTabSz="449263" eaLnBrk="1" fontAlgn="auto" hangingPunct="0">
              <a:lnSpc>
                <a:spcPct val="93000"/>
              </a:lnSpc>
              <a:spcBef>
                <a:spcPts val="0"/>
              </a:spcBef>
              <a:spcAft>
                <a:spcPts val="0"/>
              </a:spcAft>
              <a:buClr>
                <a:srgbClr val="000000"/>
              </a:buClr>
              <a:buSzPct val="100000"/>
              <a:buFont typeface="Times New Roman" panose="02020603050405020304" pitchFamily="18" charset="0"/>
              <a:buNone/>
              <a:defRPr/>
            </a:pPr>
            <a:r>
              <a:rPr lang="el-GR" sz="2400" b="1" kern="0" dirty="0">
                <a:solidFill>
                  <a:srgbClr val="000000"/>
                </a:solidFill>
                <a:latin typeface="+mn-lt"/>
              </a:rPr>
              <a:t>Πρόβλημα</a:t>
            </a:r>
            <a:r>
              <a:rPr lang="fi-FI" sz="2400" b="1" kern="0" dirty="0">
                <a:solidFill>
                  <a:srgbClr val="000000"/>
                </a:solidFill>
                <a:latin typeface="+mn-lt"/>
              </a:rPr>
              <a:t>?</a:t>
            </a:r>
          </a:p>
          <a:p>
            <a:pPr defTabSz="449263" eaLnBrk="1" fontAlgn="auto" hangingPunct="0">
              <a:lnSpc>
                <a:spcPct val="93000"/>
              </a:lnSpc>
              <a:spcBef>
                <a:spcPts val="0"/>
              </a:spcBef>
              <a:spcAft>
                <a:spcPts val="0"/>
              </a:spcAft>
              <a:buClr>
                <a:srgbClr val="000000"/>
              </a:buClr>
              <a:buSzPct val="100000"/>
              <a:buFont typeface="Times New Roman" panose="02020603050405020304" pitchFamily="18" charset="0"/>
              <a:buNone/>
              <a:defRPr/>
            </a:pPr>
            <a:endParaRPr lang="fi-FI" sz="2400" b="1" kern="0" dirty="0">
              <a:solidFill>
                <a:srgbClr val="000000"/>
              </a:solidFill>
              <a:latin typeface="+mn-lt"/>
            </a:endParaRPr>
          </a:p>
          <a:p>
            <a:pPr defTabSz="449263" eaLnBrk="1" fontAlgn="auto" hangingPunct="0">
              <a:lnSpc>
                <a:spcPct val="93000"/>
              </a:lnSpc>
              <a:spcBef>
                <a:spcPts val="0"/>
              </a:spcBef>
              <a:spcAft>
                <a:spcPts val="0"/>
              </a:spcAft>
              <a:buClr>
                <a:srgbClr val="000000"/>
              </a:buClr>
              <a:buSzPct val="100000"/>
              <a:buFont typeface="Times New Roman" panose="02020603050405020304" pitchFamily="18" charset="0"/>
              <a:buNone/>
              <a:defRPr/>
            </a:pPr>
            <a:r>
              <a:rPr lang="el-GR" sz="2400" b="1" kern="0" dirty="0">
                <a:solidFill>
                  <a:srgbClr val="000000"/>
                </a:solidFill>
                <a:latin typeface="+mn-lt"/>
              </a:rPr>
              <a:t>ΝΑΙ!!! </a:t>
            </a:r>
          </a:p>
          <a:p>
            <a:pPr defTabSz="449263" eaLnBrk="1" fontAlgn="auto" hangingPunct="0">
              <a:lnSpc>
                <a:spcPct val="93000"/>
              </a:lnSpc>
              <a:spcBef>
                <a:spcPts val="0"/>
              </a:spcBef>
              <a:spcAft>
                <a:spcPts val="0"/>
              </a:spcAft>
              <a:buClr>
                <a:srgbClr val="000000"/>
              </a:buClr>
              <a:buSzPct val="100000"/>
              <a:buFont typeface="Times New Roman" panose="02020603050405020304" pitchFamily="18" charset="0"/>
              <a:buNone/>
              <a:defRPr/>
            </a:pPr>
            <a:r>
              <a:rPr lang="el-GR" sz="2400" b="1" kern="0" dirty="0">
                <a:solidFill>
                  <a:srgbClr val="000000"/>
                </a:solidFill>
                <a:latin typeface="+mn-lt"/>
              </a:rPr>
              <a:t>Προσθέτει πάντα τους ίδιους αριθμούς</a:t>
            </a:r>
            <a:r>
              <a:rPr lang="el-GR" sz="2400" b="1" kern="0" dirty="0">
                <a:solidFill>
                  <a:srgbClr val="000000"/>
                </a:solidFill>
              </a:rPr>
              <a:t>.</a:t>
            </a:r>
            <a:endParaRPr lang="fi-FI" sz="2400" b="1" kern="0" dirty="0">
              <a:solidFill>
                <a:srgbClr val="000000"/>
              </a:solidFill>
            </a:endParaRP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10F44BC9-612A-4CE7-8296-06F70334DAD6}" type="slidenum">
              <a:rPr lang="el-GR" sz="1400" smtClean="0">
                <a:solidFill>
                  <a:schemeClr val="tx1"/>
                </a:solidFill>
              </a:rPr>
              <a:pPr>
                <a:defRPr/>
              </a:pPr>
              <a:t>15</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p:txBody>
          <a:bodyPr/>
          <a:lstStyle/>
          <a:p>
            <a:pPr eaLnBrk="1" hangingPunct="1"/>
            <a:r>
              <a:rPr lang="el-GR" b="1" dirty="0" smtClean="0"/>
              <a:t>Βελτιώνοντας το πρόγραμμα</a:t>
            </a:r>
          </a:p>
        </p:txBody>
      </p:sp>
      <p:sp>
        <p:nvSpPr>
          <p:cNvPr id="4" name="Θέση περιεχομένου 1" descr="Πρόγραμμα: # include, σύμβολο μικρότερου, s t d i o , τελεία h, σύμβολο μεγαλύτερου. Enter, int  main, άνοιγμα κλείσιμο παρένθεσης. Enter, άνοιγμα αγκίστρου. Enter, int a, κόμμα b, κόμμα sum, ερωτηματικό, / asterisc, και όχι a = 3, κόμμα, b = 7, asterisc /. Enter, print f, παρένθεση, εισαγωγικά, \ n, εισαγωγή 2 ακεραίων, κλείσιμο εισαγωγικών, κλείσιμο παρένθεσης, ερωτηματικό. Enter, scan f, παρένθεση, εισαγωγικά, % d, % d, κλείσιμο εισαγωγικών, κόμμα  &amp; a, κόμμα &amp; b, κλείσιμο παρένθεσης, ερωτηματικό. Enter, sum =, a + b, ερωτηματικό. Enter, print f, παρένθεση, εισαγωγικά, \ n, άθροισμα =, % d, \ n, κλείσιμο εισαγωγικών, κόμμα sum, κλείσιμο παρένθεσης, ερωτηματικό. Enter, return 0, ερωτηματικό. Enter, κλείσιμο αγκίστρου."/>
          <p:cNvSpPr txBox="1">
            <a:spLocks noGrp="1" noChangeArrowheads="1"/>
          </p:cNvSpPr>
          <p:nvPr>
            <p:ph idx="1"/>
            <p:custDataLst>
              <p:tags r:id="rId1"/>
            </p:custDataLst>
          </p:nvPr>
        </p:nvSpPr>
        <p:spPr>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42900" indent="-341313" eaLnBrk="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hangingPunct="1">
              <a:lnSpc>
                <a:spcPct val="80000"/>
              </a:lnSpc>
              <a:spcBef>
                <a:spcPts val="600"/>
              </a:spcBef>
              <a:buSzPct val="60000"/>
              <a:buFontTx/>
              <a:buNone/>
              <a:defRPr/>
            </a:pPr>
            <a:r>
              <a:rPr lang="en-US" sz="2800" dirty="0" smtClean="0">
                <a:solidFill>
                  <a:srgbClr val="000000"/>
                </a:solidFill>
                <a:latin typeface="+mn-lt"/>
              </a:rPr>
              <a:t>#include &lt;</a:t>
            </a:r>
            <a:r>
              <a:rPr lang="en-US" sz="2800" dirty="0" err="1" smtClean="0">
                <a:solidFill>
                  <a:srgbClr val="000000"/>
                </a:solidFill>
                <a:latin typeface="+mn-lt"/>
              </a:rPr>
              <a:t>stdio.h</a:t>
            </a:r>
            <a:r>
              <a:rPr lang="en-US" sz="2800" dirty="0" smtClean="0">
                <a:solidFill>
                  <a:srgbClr val="000000"/>
                </a:solidFill>
                <a:latin typeface="+mn-lt"/>
              </a:rPr>
              <a:t>&gt;</a:t>
            </a:r>
          </a:p>
          <a:p>
            <a:pPr eaLnBrk="1" hangingPunct="1">
              <a:lnSpc>
                <a:spcPct val="80000"/>
              </a:lnSpc>
              <a:spcBef>
                <a:spcPts val="600"/>
              </a:spcBef>
              <a:buSzPct val="60000"/>
              <a:buFontTx/>
              <a:buNone/>
              <a:defRPr/>
            </a:pPr>
            <a:r>
              <a:rPr lang="en-US" sz="2800" dirty="0" err="1" smtClean="0">
                <a:solidFill>
                  <a:srgbClr val="000000"/>
                </a:solidFill>
                <a:latin typeface="+mn-lt"/>
              </a:rPr>
              <a:t>int</a:t>
            </a:r>
            <a:r>
              <a:rPr lang="en-US" sz="2800" dirty="0" smtClean="0">
                <a:solidFill>
                  <a:srgbClr val="000000"/>
                </a:solidFill>
                <a:latin typeface="+mn-lt"/>
              </a:rPr>
              <a:t> main()</a:t>
            </a:r>
          </a:p>
          <a:p>
            <a:pPr eaLnBrk="1" hangingPunct="1">
              <a:lnSpc>
                <a:spcPct val="80000"/>
              </a:lnSpc>
              <a:spcBef>
                <a:spcPts val="600"/>
              </a:spcBef>
              <a:buSzPct val="60000"/>
              <a:buFontTx/>
              <a:buNone/>
              <a:defRPr/>
            </a:pPr>
            <a:r>
              <a:rPr lang="en-US" sz="2800" dirty="0" smtClean="0">
                <a:solidFill>
                  <a:srgbClr val="000000"/>
                </a:solidFill>
                <a:latin typeface="+mn-lt"/>
              </a:rPr>
              <a:t>{</a:t>
            </a:r>
          </a:p>
          <a:p>
            <a:pPr eaLnBrk="1" hangingPunct="1">
              <a:lnSpc>
                <a:spcPct val="80000"/>
              </a:lnSpc>
              <a:spcBef>
                <a:spcPts val="600"/>
              </a:spcBef>
              <a:buSzPct val="60000"/>
              <a:buFontTx/>
              <a:buNone/>
              <a:defRPr/>
            </a:pPr>
            <a:r>
              <a:rPr lang="en-US" sz="2800" dirty="0" smtClean="0">
                <a:solidFill>
                  <a:srgbClr val="000000"/>
                </a:solidFill>
                <a:latin typeface="+mn-lt"/>
              </a:rPr>
              <a:t>		</a:t>
            </a:r>
            <a:r>
              <a:rPr lang="en-US" sz="2800" dirty="0" err="1" smtClean="0">
                <a:solidFill>
                  <a:srgbClr val="000000"/>
                </a:solidFill>
                <a:latin typeface="+mn-lt"/>
              </a:rPr>
              <a:t>int</a:t>
            </a:r>
            <a:r>
              <a:rPr lang="en-US" sz="2800" dirty="0" smtClean="0">
                <a:solidFill>
                  <a:srgbClr val="000000"/>
                </a:solidFill>
                <a:latin typeface="+mn-lt"/>
              </a:rPr>
              <a:t> a, b, sum; /* </a:t>
            </a:r>
            <a:r>
              <a:rPr lang="el-GR" sz="2800" dirty="0" smtClean="0">
                <a:solidFill>
                  <a:srgbClr val="000000"/>
                </a:solidFill>
                <a:latin typeface="+mn-lt"/>
              </a:rPr>
              <a:t>και όχι</a:t>
            </a:r>
            <a:r>
              <a:rPr lang="el-GR" sz="2800" i="1" dirty="0" smtClean="0">
                <a:solidFill>
                  <a:srgbClr val="000000"/>
                </a:solidFill>
                <a:latin typeface="+mn-lt"/>
              </a:rPr>
              <a:t> </a:t>
            </a:r>
            <a:r>
              <a:rPr lang="en-US" sz="2800" i="1" dirty="0" smtClean="0">
                <a:solidFill>
                  <a:srgbClr val="000000"/>
                </a:solidFill>
                <a:latin typeface="+mn-lt"/>
              </a:rPr>
              <a:t>a = 3, b = 7 </a:t>
            </a:r>
            <a:r>
              <a:rPr lang="en-US" sz="2800" dirty="0" smtClean="0">
                <a:solidFill>
                  <a:srgbClr val="000000"/>
                </a:solidFill>
                <a:latin typeface="+mn-lt"/>
              </a:rPr>
              <a:t>*/</a:t>
            </a:r>
          </a:p>
          <a:p>
            <a:pPr eaLnBrk="1" hangingPunct="1">
              <a:lnSpc>
                <a:spcPct val="80000"/>
              </a:lnSpc>
              <a:spcBef>
                <a:spcPts val="1500"/>
              </a:spcBef>
              <a:buSzPct val="60000"/>
              <a:buFontTx/>
              <a:buNone/>
              <a:defRPr/>
            </a:pPr>
            <a:r>
              <a:rPr lang="en-US" sz="2800" dirty="0" smtClean="0">
                <a:solidFill>
                  <a:srgbClr val="000000"/>
                </a:solidFill>
                <a:latin typeface="+mn-lt"/>
              </a:rPr>
              <a:t>		</a:t>
            </a:r>
            <a:r>
              <a:rPr lang="en-US" sz="2800" b="1" dirty="0" err="1" smtClean="0">
                <a:solidFill>
                  <a:srgbClr val="000000"/>
                </a:solidFill>
                <a:latin typeface="+mn-lt"/>
              </a:rPr>
              <a:t>printf</a:t>
            </a:r>
            <a:r>
              <a:rPr lang="en-US" sz="2800" b="1" dirty="0" smtClean="0">
                <a:solidFill>
                  <a:srgbClr val="000000"/>
                </a:solidFill>
                <a:latin typeface="+mn-lt"/>
              </a:rPr>
              <a:t>(“\n </a:t>
            </a:r>
            <a:r>
              <a:rPr lang="el-GR" sz="2800" b="1" dirty="0" smtClean="0">
                <a:solidFill>
                  <a:srgbClr val="000000"/>
                </a:solidFill>
                <a:latin typeface="+mn-lt"/>
              </a:rPr>
              <a:t>Εισαγωγή 2 ακεραίων</a:t>
            </a:r>
            <a:r>
              <a:rPr lang="en-US" sz="2800" b="1" dirty="0" smtClean="0">
                <a:solidFill>
                  <a:srgbClr val="000000"/>
                </a:solidFill>
                <a:latin typeface="+mn-lt"/>
              </a:rPr>
              <a:t>:”);</a:t>
            </a:r>
          </a:p>
          <a:p>
            <a:pPr eaLnBrk="1" hangingPunct="1">
              <a:lnSpc>
                <a:spcPct val="80000"/>
              </a:lnSpc>
              <a:spcBef>
                <a:spcPts val="1500"/>
              </a:spcBef>
              <a:buSzPct val="60000"/>
              <a:buFontTx/>
              <a:buNone/>
              <a:defRPr/>
            </a:pPr>
            <a:r>
              <a:rPr lang="en-US" sz="2800" b="1" dirty="0" smtClean="0">
                <a:solidFill>
                  <a:srgbClr val="000000"/>
                </a:solidFill>
                <a:latin typeface="+mn-lt"/>
              </a:rPr>
              <a:t>		</a:t>
            </a:r>
            <a:r>
              <a:rPr lang="en-US" sz="2800" b="1" dirty="0" err="1" smtClean="0">
                <a:solidFill>
                  <a:srgbClr val="000000"/>
                </a:solidFill>
                <a:latin typeface="+mn-lt"/>
              </a:rPr>
              <a:t>scanf</a:t>
            </a:r>
            <a:r>
              <a:rPr lang="en-US" sz="2800" b="1" dirty="0" smtClean="0">
                <a:solidFill>
                  <a:srgbClr val="000000"/>
                </a:solidFill>
                <a:latin typeface="+mn-lt"/>
              </a:rPr>
              <a:t>(“%d %d”, &amp;a, &amp;b);</a:t>
            </a:r>
          </a:p>
          <a:p>
            <a:pPr eaLnBrk="1" hangingPunct="1">
              <a:lnSpc>
                <a:spcPct val="80000"/>
              </a:lnSpc>
              <a:spcBef>
                <a:spcPts val="600"/>
              </a:spcBef>
              <a:buSzPct val="60000"/>
              <a:buFontTx/>
              <a:buNone/>
              <a:defRPr/>
            </a:pPr>
            <a:r>
              <a:rPr lang="en-US" sz="2800" dirty="0" smtClean="0">
                <a:solidFill>
                  <a:srgbClr val="000000"/>
                </a:solidFill>
                <a:latin typeface="+mn-lt"/>
              </a:rPr>
              <a:t>		sum = a + b; </a:t>
            </a:r>
          </a:p>
          <a:p>
            <a:pPr eaLnBrk="1" hangingPunct="1">
              <a:lnSpc>
                <a:spcPct val="80000"/>
              </a:lnSpc>
              <a:spcBef>
                <a:spcPts val="600"/>
              </a:spcBef>
              <a:buSzPct val="60000"/>
              <a:buFontTx/>
              <a:buNone/>
              <a:defRPr/>
            </a:pPr>
            <a:r>
              <a:rPr lang="en-US" sz="2800" dirty="0" smtClean="0">
                <a:solidFill>
                  <a:srgbClr val="000000"/>
                </a:solidFill>
                <a:latin typeface="+mn-lt"/>
              </a:rPr>
              <a:t>		</a:t>
            </a:r>
            <a:r>
              <a:rPr lang="en-US" sz="2800" dirty="0" err="1" smtClean="0">
                <a:solidFill>
                  <a:srgbClr val="000000"/>
                </a:solidFill>
                <a:latin typeface="+mn-lt"/>
              </a:rPr>
              <a:t>printf</a:t>
            </a:r>
            <a:r>
              <a:rPr lang="en-US" sz="2800" dirty="0" smtClean="0">
                <a:solidFill>
                  <a:srgbClr val="000000"/>
                </a:solidFill>
                <a:latin typeface="+mn-lt"/>
              </a:rPr>
              <a:t>(“\n </a:t>
            </a:r>
            <a:r>
              <a:rPr lang="el-GR" sz="2800" dirty="0" smtClean="0">
                <a:solidFill>
                  <a:srgbClr val="000000"/>
                </a:solidFill>
                <a:latin typeface="+mn-lt"/>
              </a:rPr>
              <a:t>Άθροισμα</a:t>
            </a:r>
            <a:r>
              <a:rPr lang="en-US" sz="2800" dirty="0" smtClean="0">
                <a:solidFill>
                  <a:srgbClr val="000000"/>
                </a:solidFill>
                <a:latin typeface="+mn-lt"/>
              </a:rPr>
              <a:t> = %d \n”, sum);</a:t>
            </a:r>
          </a:p>
          <a:p>
            <a:pPr eaLnBrk="1" hangingPunct="1">
              <a:lnSpc>
                <a:spcPct val="80000"/>
              </a:lnSpc>
              <a:spcBef>
                <a:spcPts val="600"/>
              </a:spcBef>
              <a:buSzPct val="60000"/>
              <a:buFontTx/>
              <a:buNone/>
              <a:defRPr/>
            </a:pPr>
            <a:r>
              <a:rPr lang="en-US" sz="2800" dirty="0" smtClean="0">
                <a:solidFill>
                  <a:srgbClr val="000000"/>
                </a:solidFill>
                <a:latin typeface="+mn-lt"/>
              </a:rPr>
              <a:t>		return 0;</a:t>
            </a:r>
          </a:p>
          <a:p>
            <a:pPr eaLnBrk="1" hangingPunct="1">
              <a:lnSpc>
                <a:spcPct val="80000"/>
              </a:lnSpc>
              <a:spcBef>
                <a:spcPts val="600"/>
              </a:spcBef>
              <a:buSzPct val="60000"/>
              <a:buFontTx/>
              <a:buNone/>
              <a:defRPr/>
            </a:pPr>
            <a:r>
              <a:rPr lang="en-US" sz="2800" dirty="0" smtClean="0">
                <a:solidFill>
                  <a:srgbClr val="000000"/>
                </a:solidFill>
                <a:latin typeface="+mn-lt"/>
              </a:rPr>
              <a:t>}</a:t>
            </a:r>
            <a:endParaRPr lang="en-US" sz="2800" dirty="0">
              <a:solidFill>
                <a:srgbClr val="000000"/>
              </a:solidFill>
              <a:latin typeface="+mn-lt"/>
            </a:endParaRP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16</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p:txBody>
          <a:bodyPr/>
          <a:lstStyle/>
          <a:p>
            <a:pPr eaLnBrk="1" hangingPunct="1"/>
            <a:r>
              <a:rPr lang="el-GR" b="1" dirty="0" smtClean="0"/>
              <a:t>Βελτιώθηκε</a:t>
            </a:r>
            <a:r>
              <a:rPr lang="fi-FI" b="1" dirty="0" smtClean="0"/>
              <a:t>?</a:t>
            </a:r>
            <a:endParaRPr lang="el-GR" b="1" dirty="0" smtClean="0"/>
          </a:p>
        </p:txBody>
      </p:sp>
      <p:sp>
        <p:nvSpPr>
          <p:cNvPr id="18435" name="Θέση περιεχομένου 1"/>
          <p:cNvSpPr>
            <a:spLocks noGrp="1"/>
          </p:cNvSpPr>
          <p:nvPr>
            <p:ph idx="1"/>
          </p:nvPr>
        </p:nvSpPr>
        <p:spPr/>
        <p:txBody>
          <a:bodyPr/>
          <a:lstStyle/>
          <a:p>
            <a:pPr marL="517525" lvl="0" indent="-517525" defTabSz="1008063" eaLnBrk="1" hangingPunct="1">
              <a:lnSpc>
                <a:spcPct val="90000"/>
              </a:lnSpc>
              <a:buClr>
                <a:srgbClr val="660000"/>
              </a:buClr>
              <a:buSzPct val="70000"/>
              <a:buFont typeface="Wingdings" panose="05000000000000000000" pitchFamily="2" charset="2"/>
              <a:buChar char="o"/>
            </a:pPr>
            <a:r>
              <a:rPr lang="el-GR" dirty="0" smtClean="0"/>
              <a:t>ΝΑΊ: Τώρα είναι ένα πιο γενικό πρόγραμμα, επειδή:</a:t>
            </a:r>
            <a:endParaRPr lang="en-US" dirty="0" smtClean="0"/>
          </a:p>
          <a:p>
            <a:pPr eaLnBrk="1" hangingPunct="1">
              <a:lnSpc>
                <a:spcPct val="90000"/>
              </a:lnSpc>
            </a:pPr>
            <a:endParaRPr lang="en-US" sz="1800" dirty="0" smtClean="0"/>
          </a:p>
          <a:p>
            <a:pPr marL="0" indent="0" eaLnBrk="1" hangingPunct="1">
              <a:lnSpc>
                <a:spcPct val="90000"/>
              </a:lnSpc>
              <a:spcBef>
                <a:spcPts val="0"/>
              </a:spcBef>
              <a:spcAft>
                <a:spcPts val="1200"/>
              </a:spcAft>
              <a:buNone/>
            </a:pPr>
            <a:r>
              <a:rPr lang="el-GR" sz="2800" dirty="0" smtClean="0"/>
              <a:t>1)  Προσθέτει 2 οποιουσδήποτε ακεραίους και </a:t>
            </a:r>
          </a:p>
          <a:p>
            <a:pPr marL="0" indent="0" eaLnBrk="1" hangingPunct="1">
              <a:lnSpc>
                <a:spcPct val="90000"/>
              </a:lnSpc>
              <a:spcBef>
                <a:spcPts val="0"/>
              </a:spcBef>
              <a:spcAft>
                <a:spcPts val="1200"/>
              </a:spcAft>
              <a:buNone/>
            </a:pPr>
            <a:r>
              <a:rPr lang="el-GR" sz="2800" dirty="0"/>
              <a:t> </a:t>
            </a:r>
            <a:r>
              <a:rPr lang="el-GR" sz="2800" dirty="0" smtClean="0"/>
              <a:t>  όχι πάντα τους προκαθορισμένους ίδιους.</a:t>
            </a:r>
            <a:endParaRPr lang="en-US" sz="2800" dirty="0" smtClean="0"/>
          </a:p>
          <a:p>
            <a:pPr marL="0" indent="0" eaLnBrk="1" hangingPunct="1">
              <a:lnSpc>
                <a:spcPct val="90000"/>
              </a:lnSpc>
              <a:buNone/>
            </a:pPr>
            <a:r>
              <a:rPr lang="el-GR" sz="2800" dirty="0" smtClean="0"/>
              <a:t>2)  Ο χρήστης εισάγει από το πληκτρολόγιο τους </a:t>
            </a:r>
          </a:p>
          <a:p>
            <a:pPr marL="0" indent="0" eaLnBrk="1" hangingPunct="1">
              <a:lnSpc>
                <a:spcPct val="90000"/>
              </a:lnSpc>
              <a:buNone/>
            </a:pPr>
            <a:r>
              <a:rPr lang="el-GR" sz="2800" dirty="0" smtClean="0"/>
              <a:t>   αριθμούς που επιθυμεί. Η είσοδος από τον </a:t>
            </a:r>
          </a:p>
          <a:p>
            <a:pPr marL="0" indent="0" eaLnBrk="1" hangingPunct="1">
              <a:lnSpc>
                <a:spcPct val="90000"/>
              </a:lnSpc>
              <a:buNone/>
            </a:pPr>
            <a:r>
              <a:rPr lang="el-GR" sz="2800" dirty="0"/>
              <a:t> </a:t>
            </a:r>
            <a:r>
              <a:rPr lang="el-GR" sz="2800" dirty="0" smtClean="0"/>
              <a:t>  χρήστη (πληκτρολόγιο), δηλώνεται με την </a:t>
            </a:r>
          </a:p>
          <a:p>
            <a:pPr marL="0" indent="0" eaLnBrk="1" hangingPunct="1">
              <a:lnSpc>
                <a:spcPct val="90000"/>
              </a:lnSpc>
              <a:buNone/>
            </a:pPr>
            <a:r>
              <a:rPr lang="el-GR" sz="2800" dirty="0"/>
              <a:t> </a:t>
            </a:r>
            <a:r>
              <a:rPr lang="el-GR" sz="2800" dirty="0" smtClean="0"/>
              <a:t>  εντολή</a:t>
            </a:r>
            <a:r>
              <a:rPr lang="en-US" sz="2800" dirty="0" smtClean="0"/>
              <a:t> </a:t>
            </a:r>
            <a:r>
              <a:rPr lang="en-US" sz="2800" b="1" dirty="0" err="1" smtClean="0"/>
              <a:t>scanf</a:t>
            </a:r>
            <a:r>
              <a:rPr lang="el-GR" sz="2800" b="1" dirty="0" smtClean="0"/>
              <a:t>.</a:t>
            </a:r>
            <a:endParaRPr lang="en-US" sz="2800" b="1" dirty="0" smtClean="0"/>
          </a:p>
          <a:p>
            <a:pPr eaLnBrk="1" hangingPunct="1"/>
            <a:endParaRPr lang="el-GR" dirty="0" smtClean="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17</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p:txBody>
          <a:bodyPr/>
          <a:lstStyle/>
          <a:p>
            <a:pPr eaLnBrk="1" hangingPunct="1"/>
            <a:r>
              <a:rPr lang="el-GR" b="1" dirty="0" smtClean="0"/>
              <a:t>Είσοδος</a:t>
            </a:r>
            <a:r>
              <a:rPr lang="fi-FI" b="1" dirty="0" smtClean="0"/>
              <a:t>: scanf</a:t>
            </a:r>
            <a:endParaRPr lang="el-GR" b="1" dirty="0" smtClean="0"/>
          </a:p>
        </p:txBody>
      </p:sp>
      <p:sp>
        <p:nvSpPr>
          <p:cNvPr id="3" name="Θέση περιεχομένου 1"/>
          <p:cNvSpPr>
            <a:spLocks noGrp="1"/>
          </p:cNvSpPr>
          <p:nvPr>
            <p:ph idx="1"/>
          </p:nvPr>
        </p:nvSpPr>
        <p:spPr>
          <a:xfrm>
            <a:off x="457200" y="1600201"/>
            <a:ext cx="8229600" cy="2692896"/>
          </a:xfrm>
        </p:spPr>
        <p:txBody>
          <a:bodyPr/>
          <a:lstStyle/>
          <a:p>
            <a:pPr marL="517525" indent="-517525" defTabSz="1008063" eaLnBrk="1" hangingPunct="1">
              <a:buClr>
                <a:srgbClr val="660000"/>
              </a:buClr>
              <a:buSzPct val="70000"/>
              <a:buFont typeface="Wingdings" panose="05000000000000000000" pitchFamily="2" charset="2"/>
              <a:buChar char="o"/>
              <a:defRPr/>
            </a:pPr>
            <a:r>
              <a:rPr lang="el-GR" sz="2800" kern="0" dirty="0" smtClean="0">
                <a:solidFill>
                  <a:srgbClr val="000000"/>
                </a:solidFill>
              </a:rPr>
              <a:t>Η εισαγωγή δεδομένων από τον χρήστη (πληκτρολόγιο), όταν το πρόγραμμα εκτελείται, γίνεται με την εντολή </a:t>
            </a:r>
            <a:r>
              <a:rPr lang="fi-FI" sz="2800" b="1" kern="0" dirty="0" smtClean="0">
                <a:solidFill>
                  <a:srgbClr val="000000"/>
                </a:solidFill>
              </a:rPr>
              <a:t>scanf</a:t>
            </a:r>
            <a:r>
              <a:rPr lang="el-GR" sz="2800" b="1" kern="0" dirty="0" smtClean="0">
                <a:solidFill>
                  <a:srgbClr val="000000"/>
                </a:solidFill>
              </a:rPr>
              <a:t>.</a:t>
            </a:r>
            <a:endParaRPr lang="fi-FI" sz="2800" b="1" kern="0" dirty="0" smtClean="0">
              <a:solidFill>
                <a:srgbClr val="000000"/>
              </a:solidFill>
            </a:endParaRPr>
          </a:p>
          <a:p>
            <a:pPr marL="517525" indent="-517525" defTabSz="1008063" eaLnBrk="1" hangingPunct="1">
              <a:buClr>
                <a:srgbClr val="660000"/>
              </a:buClr>
              <a:buSzPct val="70000"/>
              <a:buFont typeface="Wingdings" panose="05000000000000000000" pitchFamily="2" charset="2"/>
              <a:buChar char="o"/>
              <a:defRPr/>
            </a:pPr>
            <a:r>
              <a:rPr lang="el-GR" sz="2800" kern="0" dirty="0" smtClean="0">
                <a:solidFill>
                  <a:srgbClr val="000000"/>
                </a:solidFill>
              </a:rPr>
              <a:t>Μορφοποίηση μεταβλητών εισόδου</a:t>
            </a:r>
            <a:r>
              <a:rPr lang="fi-FI" sz="2800" kern="0" dirty="0" smtClean="0">
                <a:solidFill>
                  <a:srgbClr val="000000"/>
                </a:solidFill>
              </a:rPr>
              <a:t>:</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fi-FI" sz="2400" kern="0" dirty="0" smtClean="0">
                <a:solidFill>
                  <a:srgbClr val="000000"/>
                </a:solidFill>
              </a:rPr>
              <a:t>%d </a:t>
            </a:r>
            <a:r>
              <a:rPr lang="el-GR" sz="2400" kern="0" dirty="0" smtClean="0">
                <a:solidFill>
                  <a:srgbClr val="000000"/>
                </a:solidFill>
              </a:rPr>
              <a:t>για ακεραίους</a:t>
            </a:r>
            <a:r>
              <a:rPr lang="fi-FI" sz="2400" kern="0" dirty="0" smtClean="0">
                <a:solidFill>
                  <a:srgbClr val="000000"/>
                </a:solidFill>
              </a:rPr>
              <a:t> (int),</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fi-FI" sz="2400" kern="0" dirty="0" smtClean="0">
                <a:solidFill>
                  <a:srgbClr val="000000"/>
                </a:solidFill>
              </a:rPr>
              <a:t>%f </a:t>
            </a:r>
            <a:r>
              <a:rPr lang="el-GR" sz="2400" kern="0" dirty="0" smtClean="0">
                <a:solidFill>
                  <a:srgbClr val="000000"/>
                </a:solidFill>
              </a:rPr>
              <a:t>για πραγματικούς</a:t>
            </a:r>
            <a:r>
              <a:rPr lang="fi-FI" sz="2400" kern="0" dirty="0" smtClean="0">
                <a:solidFill>
                  <a:srgbClr val="000000"/>
                </a:solidFill>
              </a:rPr>
              <a:t> (float)</a:t>
            </a:r>
            <a:r>
              <a:rPr lang="el-GR" sz="2400" kern="0" dirty="0" smtClean="0">
                <a:solidFill>
                  <a:srgbClr val="000000"/>
                </a:solidFill>
              </a:rPr>
              <a:t>,</a:t>
            </a:r>
          </a:p>
          <a:p>
            <a:pPr marL="519113" lvl="1" indent="0" defTabSz="1008063" eaLnBrk="1" hangingPunct="1">
              <a:buClr>
                <a:srgbClr val="999966"/>
              </a:buClr>
              <a:buSzPct val="75000"/>
              <a:buNone/>
              <a:defRPr/>
            </a:pPr>
            <a:endParaRPr lang="en-US" sz="2400" kern="0" dirty="0" smtClean="0">
              <a:solidFill>
                <a:srgbClr val="000000"/>
              </a:solidFill>
            </a:endParaRPr>
          </a:p>
        </p:txBody>
      </p:sp>
      <p:sp>
        <p:nvSpPr>
          <p:cNvPr id="2" name="Θέση περιεχομένου 2" descr="Τμήμα προγράμματος: Scan f, παρένθεση, εισαγωγικά, % d, % f, % d, κλείσιμο εισαγωγικών, κόμμα &amp; a, κόμμα &amp; b, κόμμα &amp; c, κλείσιμο παρένθεσης, ερωτηματικό."/>
          <p:cNvSpPr txBox="1"/>
          <p:nvPr>
            <p:custDataLst>
              <p:tags r:id="rId2"/>
            </p:custDataLst>
          </p:nvPr>
        </p:nvSpPr>
        <p:spPr bwMode="gray">
          <a:xfrm>
            <a:off x="466282" y="4365103"/>
            <a:ext cx="5544616" cy="461665"/>
          </a:xfrm>
          <a:prstGeom prst="rect">
            <a:avLst/>
          </a:prstGeom>
          <a:noFill/>
        </p:spPr>
        <p:txBody>
          <a:bodyPr wrap="square" rtlCol="0">
            <a:spAutoFit/>
          </a:bodyPr>
          <a:lstStyle/>
          <a:p>
            <a:pPr marL="1001713" lvl="1" indent="-482600" defTabSz="1008063">
              <a:spcBef>
                <a:spcPct val="20000"/>
              </a:spcBef>
              <a:buClr>
                <a:schemeClr val="accent3">
                  <a:lumMod val="50000"/>
                </a:schemeClr>
              </a:buClr>
              <a:buSzPct val="75000"/>
              <a:buFont typeface="Wingdings" panose="05000000000000000000" pitchFamily="2" charset="2"/>
              <a:buChar char="n"/>
              <a:defRPr/>
            </a:pPr>
            <a:r>
              <a:rPr lang="en-US" sz="2400" kern="0" dirty="0" err="1" smtClean="0">
                <a:solidFill>
                  <a:srgbClr val="C00000"/>
                </a:solidFill>
                <a:latin typeface="Calibri"/>
                <a:cs typeface="+mn-cs"/>
              </a:rPr>
              <a:t>scanf</a:t>
            </a:r>
            <a:r>
              <a:rPr lang="en-US" sz="2400" kern="0" dirty="0" smtClean="0">
                <a:solidFill>
                  <a:srgbClr val="C00000"/>
                </a:solidFill>
                <a:latin typeface="Calibri"/>
                <a:cs typeface="+mn-cs"/>
              </a:rPr>
              <a:t>(”%d %f %d”, &amp;a, &amp;b, &amp;c);</a:t>
            </a:r>
            <a:endParaRPr lang="en-US" sz="2400" kern="0" dirty="0">
              <a:solidFill>
                <a:srgbClr val="C00000"/>
              </a:solidFill>
              <a:latin typeface="Calibri"/>
              <a:cs typeface="+mn-cs"/>
            </a:endParaRPr>
          </a:p>
        </p:txBody>
      </p:sp>
      <p:sp>
        <p:nvSpPr>
          <p:cNvPr id="4" name="Θέση περιεχομένου 3"/>
          <p:cNvSpPr txBox="1"/>
          <p:nvPr/>
        </p:nvSpPr>
        <p:spPr>
          <a:xfrm>
            <a:off x="442459" y="4844700"/>
            <a:ext cx="8210174" cy="1384995"/>
          </a:xfrm>
          <a:prstGeom prst="rect">
            <a:avLst/>
          </a:prstGeom>
          <a:noFill/>
        </p:spPr>
        <p:txBody>
          <a:bodyPr wrap="square" rtlCol="0">
            <a:spAutoFit/>
          </a:bodyPr>
          <a:lstStyle/>
          <a:p>
            <a:pPr marL="517525" lvl="0" indent="-517525" defTabSz="1008063">
              <a:spcBef>
                <a:spcPct val="20000"/>
              </a:spcBef>
              <a:buClr>
                <a:srgbClr val="660000"/>
              </a:buClr>
              <a:buSzPct val="70000"/>
              <a:buFont typeface="Wingdings" panose="05000000000000000000" pitchFamily="2" charset="2"/>
              <a:buChar char="o"/>
              <a:defRPr/>
            </a:pPr>
            <a:r>
              <a:rPr lang="el-GR" sz="2800" kern="0" dirty="0">
                <a:solidFill>
                  <a:srgbClr val="000000"/>
                </a:solidFill>
                <a:latin typeface="Calibri"/>
                <a:cs typeface="+mn-cs"/>
              </a:rPr>
              <a:t>Θα αναρωτηθεί κανείς «Μα </a:t>
            </a:r>
            <a:r>
              <a:rPr lang="el-GR" sz="2800" kern="0" dirty="0" smtClean="0">
                <a:solidFill>
                  <a:srgbClr val="000000"/>
                </a:solidFill>
                <a:latin typeface="Calibri"/>
                <a:cs typeface="+mn-cs"/>
              </a:rPr>
              <a:t>τι </a:t>
            </a:r>
            <a:r>
              <a:rPr lang="el-GR" sz="2800" kern="0" dirty="0">
                <a:solidFill>
                  <a:srgbClr val="000000"/>
                </a:solidFill>
                <a:latin typeface="Calibri"/>
                <a:cs typeface="+mn-cs"/>
              </a:rPr>
              <a:t>είναι πάλι αυτό το σύμβολο</a:t>
            </a:r>
            <a:r>
              <a:rPr lang="en-US" sz="2800" kern="0" dirty="0">
                <a:solidFill>
                  <a:srgbClr val="000000"/>
                </a:solidFill>
                <a:latin typeface="Calibri"/>
                <a:cs typeface="+mn-cs"/>
              </a:rPr>
              <a:t> </a:t>
            </a:r>
            <a:r>
              <a:rPr lang="en-US" sz="2800" kern="0" dirty="0" smtClean="0">
                <a:solidFill>
                  <a:srgbClr val="C00000"/>
                </a:solidFill>
                <a:latin typeface="Calibri"/>
                <a:cs typeface="+mn-cs"/>
              </a:rPr>
              <a:t>&amp;</a:t>
            </a:r>
            <a:r>
              <a:rPr lang="el-GR" sz="2800" kern="0" dirty="0" smtClean="0">
                <a:latin typeface="Calibri"/>
                <a:cs typeface="+mn-cs"/>
              </a:rPr>
              <a:t>»</a:t>
            </a:r>
            <a:r>
              <a:rPr lang="el-GR" sz="2800" kern="0" dirty="0" smtClean="0">
                <a:solidFill>
                  <a:srgbClr val="000000"/>
                </a:solidFill>
                <a:latin typeface="Calibri"/>
                <a:cs typeface="+mn-cs"/>
              </a:rPr>
              <a:t>; </a:t>
            </a:r>
            <a:r>
              <a:rPr lang="el-GR" sz="2800" kern="0" dirty="0">
                <a:solidFill>
                  <a:srgbClr val="000000"/>
                </a:solidFill>
                <a:latin typeface="Calibri"/>
                <a:cs typeface="+mn-cs"/>
              </a:rPr>
              <a:t>Είναι το σύμβολο διεύθυνσης μεταβλητής.</a:t>
            </a:r>
            <a:endParaRPr lang="en-US" sz="2800" kern="0" dirty="0">
              <a:solidFill>
                <a:srgbClr val="000000"/>
              </a:solidFill>
              <a:latin typeface="Calibri"/>
              <a:cs typeface="+mn-cs"/>
            </a:endParaRPr>
          </a:p>
        </p:txBody>
      </p:sp>
      <p:sp>
        <p:nvSpPr>
          <p:cNvPr id="5"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18</a:t>
            </a:fld>
            <a:endParaRPr lang="el-GR" sz="140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p:cNvSpPr>
            <a:spLocks noGrp="1"/>
          </p:cNvSpPr>
          <p:nvPr>
            <p:ph type="title"/>
          </p:nvPr>
        </p:nvSpPr>
        <p:spPr/>
        <p:txBody>
          <a:bodyPr/>
          <a:lstStyle/>
          <a:p>
            <a:pPr eaLnBrk="1" hangingPunct="1"/>
            <a:r>
              <a:rPr lang="el-GR" b="1" dirty="0" smtClean="0"/>
              <a:t>Παράδειγμα μετατροπής μέτρων σε ίντσες</a:t>
            </a:r>
          </a:p>
        </p:txBody>
      </p:sp>
      <p:sp>
        <p:nvSpPr>
          <p:cNvPr id="3" name="Θέση περιεχομένου 1"/>
          <p:cNvSpPr>
            <a:spLocks noGrp="1"/>
          </p:cNvSpPr>
          <p:nvPr>
            <p:ph idx="1"/>
          </p:nvPr>
        </p:nvSpPr>
        <p:spPr/>
        <p:txBody>
          <a:bodyPr/>
          <a:lstStyle/>
          <a:p>
            <a:pPr marL="517525" lvl="0" indent="-517525" defTabSz="1008063" eaLnBrk="1" hangingPunct="1">
              <a:lnSpc>
                <a:spcPct val="90000"/>
              </a:lnSpc>
              <a:buClr>
                <a:srgbClr val="660000"/>
              </a:buClr>
              <a:buSzPct val="70000"/>
              <a:buFont typeface="Wingdings" panose="05000000000000000000" pitchFamily="2" charset="2"/>
              <a:buChar char="o"/>
            </a:pPr>
            <a:r>
              <a:rPr lang="el-GR" dirty="0" smtClean="0">
                <a:solidFill>
                  <a:srgbClr val="000000"/>
                </a:solidFill>
                <a:ea typeface="Arial Unicode MS" panose="020B0604020202020204" pitchFamily="34" charset="-128"/>
                <a:cs typeface="Arial Unicode MS" panose="020B0604020202020204" pitchFamily="34" charset="-128"/>
              </a:rPr>
              <a:t>Δεδομένης </a:t>
            </a:r>
            <a:r>
              <a:rPr lang="el-GR" dirty="0">
                <a:solidFill>
                  <a:srgbClr val="000000"/>
                </a:solidFill>
                <a:ea typeface="Arial Unicode MS" panose="020B0604020202020204" pitchFamily="34" charset="-128"/>
                <a:cs typeface="Arial Unicode MS" panose="020B0604020202020204" pitchFamily="34" charset="-128"/>
              </a:rPr>
              <a:t>μιας απόστασης σε μέτρα</a:t>
            </a:r>
            <a:r>
              <a:rPr lang="en-US" dirty="0">
                <a:solidFill>
                  <a:srgbClr val="000000"/>
                </a:solidFill>
                <a:ea typeface="Arial Unicode MS" panose="020B0604020202020204" pitchFamily="34" charset="-128"/>
                <a:cs typeface="Arial Unicode MS" panose="020B0604020202020204" pitchFamily="34" charset="-128"/>
              </a:rPr>
              <a:t>, </a:t>
            </a:r>
            <a:r>
              <a:rPr lang="el-GR" dirty="0">
                <a:solidFill>
                  <a:srgbClr val="000000"/>
                </a:solidFill>
                <a:ea typeface="Arial Unicode MS" panose="020B0604020202020204" pitchFamily="34" charset="-128"/>
                <a:cs typeface="Arial Unicode MS" panose="020B0604020202020204" pitchFamily="34" charset="-128"/>
              </a:rPr>
              <a:t>γράψτε ένα πρόγραμμα να την μετατρέπει σε ίντσες</a:t>
            </a:r>
            <a:r>
              <a:rPr lang="en-US" dirty="0">
                <a:solidFill>
                  <a:srgbClr val="000000"/>
                </a:solidFill>
                <a:ea typeface="Arial Unicode MS" panose="020B0604020202020204" pitchFamily="34" charset="-128"/>
                <a:cs typeface="Arial Unicode MS" panose="020B0604020202020204" pitchFamily="34" charset="-128"/>
              </a:rPr>
              <a:t> </a:t>
            </a:r>
            <a:r>
              <a:rPr lang="el-GR" dirty="0">
                <a:solidFill>
                  <a:srgbClr val="000000"/>
                </a:solidFill>
                <a:ea typeface="Arial Unicode MS" panose="020B0604020202020204" pitchFamily="34" charset="-128"/>
                <a:cs typeface="Arial Unicode MS" panose="020B0604020202020204" pitchFamily="34" charset="-128"/>
              </a:rPr>
              <a:t>(1</a:t>
            </a:r>
            <a:r>
              <a:rPr lang="en-US" dirty="0">
                <a:solidFill>
                  <a:srgbClr val="000000"/>
                </a:solidFill>
                <a:ea typeface="Arial Unicode MS" panose="020B0604020202020204" pitchFamily="34" charset="-128"/>
                <a:cs typeface="Arial Unicode MS" panose="020B0604020202020204" pitchFamily="34" charset="-128"/>
              </a:rPr>
              <a:t> </a:t>
            </a:r>
            <a:r>
              <a:rPr lang="el-GR" dirty="0">
                <a:solidFill>
                  <a:srgbClr val="000000"/>
                </a:solidFill>
                <a:ea typeface="Arial Unicode MS" panose="020B0604020202020204" pitchFamily="34" charset="-128"/>
                <a:cs typeface="Arial Unicode MS" panose="020B0604020202020204" pitchFamily="34" charset="-128"/>
              </a:rPr>
              <a:t>μέτρο</a:t>
            </a:r>
            <a:r>
              <a:rPr lang="en-US" dirty="0">
                <a:solidFill>
                  <a:srgbClr val="000000"/>
                </a:solidFill>
                <a:ea typeface="Arial Unicode MS" panose="020B0604020202020204" pitchFamily="34" charset="-128"/>
                <a:cs typeface="Arial Unicode MS" panose="020B0604020202020204" pitchFamily="34" charset="-128"/>
              </a:rPr>
              <a:t> </a:t>
            </a:r>
            <a:r>
              <a:rPr lang="el-GR" dirty="0">
                <a:solidFill>
                  <a:srgbClr val="000000"/>
                </a:solidFill>
                <a:ea typeface="Arial Unicode MS" panose="020B0604020202020204" pitchFamily="34" charset="-128"/>
                <a:cs typeface="Arial Unicode MS" panose="020B0604020202020204" pitchFamily="34" charset="-128"/>
              </a:rPr>
              <a:t> = </a:t>
            </a:r>
            <a:r>
              <a:rPr lang="el-GR" dirty="0">
                <a:solidFill>
                  <a:srgbClr val="000000"/>
                </a:solidFill>
                <a:ea typeface="Arial Unicode MS" panose="020B0604020202020204" pitchFamily="34" charset="-128"/>
                <a:cs typeface="Times New Roman" panose="02020603050405020304" pitchFamily="18" charset="0"/>
              </a:rPr>
              <a:t>39</a:t>
            </a:r>
            <a:r>
              <a:rPr lang="en-US" dirty="0">
                <a:solidFill>
                  <a:srgbClr val="000000"/>
                </a:solidFill>
                <a:ea typeface="Arial Unicode MS" panose="020B0604020202020204" pitchFamily="34" charset="-128"/>
                <a:cs typeface="Times New Roman" panose="02020603050405020304" pitchFamily="18" charset="0"/>
              </a:rPr>
              <a:t>.</a:t>
            </a:r>
            <a:r>
              <a:rPr lang="el-GR" dirty="0">
                <a:solidFill>
                  <a:srgbClr val="000000"/>
                </a:solidFill>
                <a:ea typeface="Arial Unicode MS" panose="020B0604020202020204" pitchFamily="34" charset="-128"/>
                <a:cs typeface="Times New Roman" panose="02020603050405020304" pitchFamily="18" charset="0"/>
              </a:rPr>
              <a:t>37</a:t>
            </a:r>
            <a:r>
              <a:rPr lang="el-GR" dirty="0">
                <a:solidFill>
                  <a:srgbClr val="000000"/>
                </a:solidFill>
                <a:ea typeface="Arial Unicode MS" panose="020B0604020202020204" pitchFamily="34" charset="-128"/>
                <a:cs typeface="Arial Unicode MS" panose="020B0604020202020204" pitchFamily="34" charset="-128"/>
              </a:rPr>
              <a:t> </a:t>
            </a:r>
            <a:r>
              <a:rPr lang="el-GR" dirty="0">
                <a:solidFill>
                  <a:srgbClr val="000000"/>
                </a:solidFill>
                <a:ea typeface="Arial Unicode MS" panose="020B0604020202020204" pitchFamily="34" charset="-128"/>
                <a:cs typeface="Times New Roman" panose="02020603050405020304" pitchFamily="18" charset="0"/>
              </a:rPr>
              <a:t>ίντσες</a:t>
            </a:r>
            <a:r>
              <a:rPr lang="el-GR" dirty="0" smtClean="0">
                <a:solidFill>
                  <a:srgbClr val="000000"/>
                </a:solidFill>
                <a:ea typeface="Arial Unicode MS" panose="020B0604020202020204" pitchFamily="34" charset="-128"/>
                <a:cs typeface="Arial Unicode MS" panose="020B0604020202020204" pitchFamily="34" charset="-128"/>
              </a:rPr>
              <a:t>).</a:t>
            </a:r>
            <a:endParaRPr lang="el-GR" dirty="0">
              <a:solidFill>
                <a:srgbClr val="000000"/>
              </a:solidFill>
              <a:ea typeface="Arial Unicode MS" panose="020B0604020202020204" pitchFamily="34" charset="-128"/>
              <a:cs typeface="Arial Unicode MS" panose="020B0604020202020204" pitchFamily="34" charset="-128"/>
            </a:endParaRPr>
          </a:p>
          <a:p>
            <a:pPr marL="400050" lvl="1" indent="0" defTabSz="449263" eaLnBrk="1">
              <a:spcBef>
                <a:spcPts val="1500"/>
              </a:spcBef>
              <a:buSzPct val="100000"/>
              <a:buFont typeface="Arial" charset="0"/>
              <a:buNone/>
              <a:defRPr/>
            </a:pPr>
            <a:r>
              <a:rPr lang="el-GR" b="1" i="1" dirty="0">
                <a:solidFill>
                  <a:srgbClr val="000000"/>
                </a:solidFill>
                <a:ea typeface="Arial Unicode MS" panose="020B0604020202020204" pitchFamily="34" charset="-128"/>
                <a:cs typeface="Arial Unicode MS" panose="020B0604020202020204" pitchFamily="34" charset="-128"/>
              </a:rPr>
              <a:t>Ανάλυση</a:t>
            </a:r>
            <a:r>
              <a:rPr lang="el-GR" dirty="0">
                <a:solidFill>
                  <a:srgbClr val="000000"/>
                </a:solidFill>
                <a:ea typeface="Arial Unicode MS" panose="020B0604020202020204" pitchFamily="34" charset="-128"/>
                <a:cs typeface="Arial Unicode MS" panose="020B0604020202020204" pitchFamily="34" charset="-128"/>
              </a:rPr>
              <a:t>:</a:t>
            </a:r>
          </a:p>
          <a:p>
            <a:pPr marL="400050" lvl="1" indent="0" defTabSz="449263" eaLnBrk="1">
              <a:spcBef>
                <a:spcPts val="1500"/>
              </a:spcBef>
              <a:buSzPct val="100000"/>
              <a:buFont typeface="Arial" charset="0"/>
              <a:buNone/>
              <a:defRPr/>
            </a:pPr>
            <a:r>
              <a:rPr lang="en-US" sz="2400" dirty="0" smtClean="0">
                <a:solidFill>
                  <a:srgbClr val="000000"/>
                </a:solidFill>
                <a:ea typeface="Arial Unicode MS" panose="020B0604020202020204" pitchFamily="34" charset="-128"/>
                <a:cs typeface="Arial Unicode MS" panose="020B0604020202020204" pitchFamily="34" charset="-128"/>
              </a:rPr>
              <a:t>1)</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b="1" dirty="0" smtClean="0">
                <a:solidFill>
                  <a:srgbClr val="000000"/>
                </a:solidFill>
                <a:ea typeface="Arial Unicode MS" panose="020B0604020202020204" pitchFamily="34" charset="-128"/>
                <a:cs typeface="Arial Unicode MS" panose="020B0604020202020204" pitchFamily="34" charset="-128"/>
              </a:rPr>
              <a:t>Δεδομένα </a:t>
            </a:r>
            <a:r>
              <a:rPr lang="el-GR" sz="2400" b="1" dirty="0">
                <a:solidFill>
                  <a:srgbClr val="000000"/>
                </a:solidFill>
                <a:ea typeface="Arial Unicode MS" panose="020B0604020202020204" pitchFamily="34" charset="-128"/>
                <a:cs typeface="Arial Unicode MS" panose="020B0604020202020204" pitchFamily="34" charset="-128"/>
              </a:rPr>
              <a:t>εισόδου</a:t>
            </a:r>
            <a:r>
              <a:rPr lang="el-GR" sz="2400" dirty="0">
                <a:solidFill>
                  <a:srgbClr val="000000"/>
                </a:solidFill>
                <a:ea typeface="Arial Unicode MS" panose="020B0604020202020204" pitchFamily="34" charset="-128"/>
                <a:cs typeface="Arial Unicode MS" panose="020B0604020202020204" pitchFamily="34" charset="-128"/>
              </a:rPr>
              <a:t>: Μέτρα (</a:t>
            </a:r>
            <a:r>
              <a:rPr lang="en-US" sz="2400" dirty="0">
                <a:solidFill>
                  <a:srgbClr val="000000"/>
                </a:solidFill>
                <a:ea typeface="Arial Unicode MS" panose="020B0604020202020204" pitchFamily="34" charset="-128"/>
                <a:cs typeface="Arial Unicode MS" panose="020B0604020202020204" pitchFamily="34" charset="-128"/>
              </a:rPr>
              <a:t>m</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a:solidFill>
                  <a:srgbClr val="000000"/>
                </a:solidFill>
                <a:ea typeface="Arial Unicode MS" panose="020B0604020202020204" pitchFamily="34" charset="-128"/>
                <a:cs typeface="Arial Unicode MS" panose="020B0604020202020204" pitchFamily="34" charset="-128"/>
              </a:rPr>
              <a:t>.</a:t>
            </a:r>
            <a:endParaRPr lang="en-US" sz="2400" dirty="0">
              <a:solidFill>
                <a:srgbClr val="000000"/>
              </a:solidFill>
              <a:ea typeface="Arial Unicode MS" panose="020B0604020202020204" pitchFamily="34" charset="-128"/>
              <a:cs typeface="Arial Unicode MS" panose="020B0604020202020204" pitchFamily="34" charset="-128"/>
            </a:endParaRPr>
          </a:p>
          <a:p>
            <a:pPr marL="400050" lvl="1" indent="0" defTabSz="449263" eaLnBrk="1">
              <a:spcBef>
                <a:spcPts val="1500"/>
              </a:spcBef>
              <a:buSzPct val="100000"/>
              <a:buFont typeface="Arial" charset="0"/>
              <a:buNone/>
              <a:defRPr/>
            </a:pPr>
            <a:r>
              <a:rPr lang="en-US" sz="2400" dirty="0" smtClean="0">
                <a:solidFill>
                  <a:srgbClr val="000000"/>
                </a:solidFill>
                <a:ea typeface="Arial Unicode MS" panose="020B0604020202020204" pitchFamily="34" charset="-128"/>
                <a:cs typeface="Arial Unicode MS" panose="020B0604020202020204" pitchFamily="34" charset="-128"/>
              </a:rPr>
              <a:t>2)</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b="1" dirty="0" smtClean="0">
                <a:solidFill>
                  <a:srgbClr val="000000"/>
                </a:solidFill>
                <a:ea typeface="Arial Unicode MS" panose="020B0604020202020204" pitchFamily="34" charset="-128"/>
                <a:cs typeface="Arial Unicode MS" panose="020B0604020202020204" pitchFamily="34" charset="-128"/>
              </a:rPr>
              <a:t>Επεξεργασία</a:t>
            </a:r>
            <a:r>
              <a:rPr lang="el-GR" sz="2400" dirty="0">
                <a:solidFill>
                  <a:srgbClr val="000000"/>
                </a:solidFill>
                <a:ea typeface="Arial Unicode MS" panose="020B0604020202020204" pitchFamily="34" charset="-128"/>
                <a:cs typeface="Arial Unicode MS" panose="020B0604020202020204" pitchFamily="34" charset="-128"/>
              </a:rPr>
              <a:t>:</a:t>
            </a:r>
            <a:r>
              <a:rPr lang="en-US" sz="2400" dirty="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Υπολογισμός της μετατροπής σε ίντσες</a:t>
            </a: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i</a:t>
            </a:r>
            <a:r>
              <a:rPr lang="el-GR" sz="2400" dirty="0">
                <a:solidFill>
                  <a:srgbClr val="000000"/>
                </a:solidFill>
                <a:ea typeface="Arial Unicode MS" panose="020B0604020202020204" pitchFamily="34" charset="-128"/>
                <a:cs typeface="Arial Unicode MS" panose="020B0604020202020204" pitchFamily="34" charset="-128"/>
              </a:rPr>
              <a:t> = </a:t>
            </a:r>
            <a:r>
              <a:rPr lang="en-US" sz="2400" dirty="0">
                <a:solidFill>
                  <a:srgbClr val="000000"/>
                </a:solidFill>
                <a:ea typeface="Arial Unicode MS" panose="020B0604020202020204" pitchFamily="34" charset="-128"/>
                <a:cs typeface="Arial Unicode MS" panose="020B0604020202020204" pitchFamily="34" charset="-128"/>
              </a:rPr>
              <a:t>m </a:t>
            </a:r>
            <a:r>
              <a:rPr lang="el-GR" sz="2400" dirty="0">
                <a:solidFill>
                  <a:srgbClr val="000000"/>
                </a:solidFill>
                <a:ea typeface="Arial Unicode MS" panose="020B0604020202020204" pitchFamily="34" charset="-128"/>
                <a:cs typeface="Arial Unicode MS" panose="020B0604020202020204" pitchFamily="34" charset="-128"/>
              </a:rPr>
              <a:t>*</a:t>
            </a:r>
            <a:r>
              <a:rPr lang="en-US" sz="2400" dirty="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39</a:t>
            </a:r>
            <a:r>
              <a:rPr lang="en-US" sz="2400" dirty="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37,</a:t>
            </a:r>
            <a:r>
              <a:rPr lang="en-US" sz="2400" dirty="0" smtClean="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(προσοχή</a:t>
            </a:r>
            <a:r>
              <a:rPr lang="en-US" sz="2400" dirty="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να μην ξεχάσουμε να δηλώσουμε τις μεταβλητές</a:t>
            </a: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και</a:t>
            </a:r>
            <a:r>
              <a:rPr lang="en-US" sz="2400" dirty="0">
                <a:solidFill>
                  <a:srgbClr val="000000"/>
                </a:solidFill>
                <a:ea typeface="Arial Unicode MS" panose="020B0604020202020204" pitchFamily="34" charset="-128"/>
                <a:cs typeface="Arial Unicode MS" panose="020B0604020202020204" pitchFamily="34" charset="-128"/>
              </a:rPr>
              <a:t> m</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a:solidFill>
                  <a:srgbClr val="000000"/>
                </a:solidFill>
                <a:ea typeface="Arial Unicode MS" panose="020B0604020202020204" pitchFamily="34" charset="-128"/>
                <a:cs typeface="Arial Unicode MS" panose="020B0604020202020204" pitchFamily="34" charset="-128"/>
              </a:rPr>
              <a:t>.</a:t>
            </a:r>
            <a:endParaRPr lang="en-US" sz="2400" dirty="0">
              <a:solidFill>
                <a:srgbClr val="000000"/>
              </a:solidFill>
              <a:ea typeface="Arial Unicode MS" panose="020B0604020202020204" pitchFamily="34" charset="-128"/>
              <a:cs typeface="Arial Unicode MS" panose="020B0604020202020204" pitchFamily="34" charset="-128"/>
            </a:endParaRPr>
          </a:p>
          <a:p>
            <a:pPr marL="400050" lvl="1" indent="0" defTabSz="449263" eaLnBrk="1">
              <a:spcBef>
                <a:spcPts val="1500"/>
              </a:spcBef>
              <a:buSzPct val="100000"/>
              <a:buFont typeface="Arial" charset="0"/>
              <a:buNone/>
              <a:defRPr/>
            </a:pPr>
            <a:r>
              <a:rPr lang="en-US" sz="2400" dirty="0" smtClean="0">
                <a:solidFill>
                  <a:srgbClr val="000000"/>
                </a:solidFill>
                <a:ea typeface="Arial Unicode MS" panose="020B0604020202020204" pitchFamily="34" charset="-128"/>
                <a:cs typeface="Arial Unicode MS" panose="020B0604020202020204" pitchFamily="34" charset="-128"/>
              </a:rPr>
              <a:t>3)</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b="1" dirty="0" smtClean="0">
                <a:solidFill>
                  <a:srgbClr val="000000"/>
                </a:solidFill>
                <a:ea typeface="Arial Unicode MS" panose="020B0604020202020204" pitchFamily="34" charset="-128"/>
                <a:cs typeface="Arial Unicode MS" panose="020B0604020202020204" pitchFamily="34" charset="-128"/>
              </a:rPr>
              <a:t>Έξοδος</a:t>
            </a:r>
            <a:r>
              <a:rPr lang="el-GR" sz="2400" dirty="0">
                <a:solidFill>
                  <a:srgbClr val="000000"/>
                </a:solidFill>
                <a:ea typeface="Arial Unicode MS" panose="020B0604020202020204" pitchFamily="34" charset="-128"/>
                <a:cs typeface="Arial Unicode MS" panose="020B0604020202020204" pitchFamily="34" charset="-128"/>
              </a:rPr>
              <a:t>:</a:t>
            </a:r>
            <a:r>
              <a:rPr lang="en-US" sz="2400" dirty="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ίντσες</a:t>
            </a:r>
            <a:r>
              <a:rPr lang="en-US" sz="2400" dirty="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a:t>
            </a:r>
            <a:r>
              <a:rPr lang="en-US" sz="2400" dirty="0" err="1">
                <a:solidFill>
                  <a:srgbClr val="000000"/>
                </a:solidFill>
                <a:ea typeface="Arial Unicode MS" panose="020B0604020202020204" pitchFamily="34" charset="-128"/>
                <a:cs typeface="Arial Unicode MS" panose="020B0604020202020204" pitchFamily="34" charset="-128"/>
              </a:rPr>
              <a:t>i</a:t>
            </a:r>
            <a:r>
              <a:rPr lang="el-GR" sz="2400" dirty="0" smtClean="0">
                <a:solidFill>
                  <a:srgbClr val="000000"/>
                </a:solidFill>
                <a:ea typeface="Arial Unicode MS" panose="020B0604020202020204" pitchFamily="34" charset="-128"/>
                <a:cs typeface="Arial Unicode MS" panose="020B0604020202020204" pitchFamily="34" charset="-128"/>
              </a:rPr>
              <a:t>).</a:t>
            </a:r>
            <a:endParaRPr lang="en-US" sz="2400" dirty="0">
              <a:solidFill>
                <a:srgbClr val="000000"/>
              </a:solidFill>
              <a:ea typeface="Arial Unicode MS" panose="020B0604020202020204" pitchFamily="34" charset="-128"/>
              <a:cs typeface="Arial Unicode MS" panose="020B0604020202020204" pitchFamily="34" charset="-128"/>
            </a:endParaRP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19</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a:t>
            </a:r>
            <a:r>
              <a:rPr lang="el-GR" b="1" dirty="0"/>
              <a:t>χ</a:t>
            </a:r>
            <a:r>
              <a:rPr lang="el-GR" b="1" dirty="0" smtClean="0"/>
              <a:t>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p:txBody>
          <a:bodyPr/>
          <a:lstStyle/>
          <a:p>
            <a:pPr eaLnBrk="1" hangingPunct="1"/>
            <a:r>
              <a:rPr lang="el-GR" b="1" dirty="0" smtClean="0"/>
              <a:t>Το πρόγραμμα</a:t>
            </a:r>
          </a:p>
        </p:txBody>
      </p:sp>
      <p:sp>
        <p:nvSpPr>
          <p:cNvPr id="2" name="Θέση περιεχομένου 1" descr="Πρόγραμμα: / asterisc, μετατροπή μέτρων σε ίντσες, asterisc /. Enter, # include, σύμβολο μικρότερου, s t d i o , τελεία h, σύμβολο μεγαλύτερου. Enter, int main, άνοιγμα κλείσιμο παρένθεσης. Enter, άνοιγμα αγκίστρου. Enter, float m, ερωτηματικό, / asterisc, μέτρα, asterisc /. Enter, float  i, ερωτηματικό, / asterisc, ίντσες, asterisc /. Enter, print f, παρένθεση, εισαγωγικά, \ n, απόσταση σε μέτρα,  κλείσιμο εισαγωγικών, κλείσιμο παρένθεσης, ερωτηματικό. Enter, scan f, παρένθεση, εισαγωγικά, % f, κλείσιμο εισαγωγικών, κόμμα &amp; m, κλείσιμο παρένθεσης, ερωτηματικό. Enter, i =, m * 39.37, ερωτηματικό, / asterisc, τύπος μετατροπής, asterisc  /. Enter, print f, παρένθεση, εισαγωγικά, \ n, η ίδια απόσταση σε ίντσες είναι, % .2 f, \ n, κλείσιμο εισαγωγικών, κόμμα i, κλείσιμο παρένθεσης, ερωτηματικό. Enter, return 0, ερωτηματικό. Enter, κλείσιμο αγκίστρου."/>
          <p:cNvSpPr txBox="1"/>
          <p:nvPr/>
        </p:nvSpPr>
        <p:spPr>
          <a:xfrm>
            <a:off x="461052" y="1628800"/>
            <a:ext cx="8215403" cy="4524315"/>
          </a:xfrm>
          <a:prstGeom prst="rect">
            <a:avLst/>
          </a:prstGeom>
          <a:noFill/>
        </p:spPr>
        <p:txBody>
          <a:bodyPr wrap="square" rtlCol="0">
            <a:spAutoFit/>
          </a:bodyPr>
          <a:lstStyle/>
          <a:p>
            <a:pPr marL="342900" lvl="0" indent="-342900">
              <a:buSzPct val="45000"/>
            </a:pPr>
            <a:r>
              <a:rPr lang="el-GR" sz="2400" b="1" dirty="0">
                <a:solidFill>
                  <a:srgbClr val="CC0099"/>
                </a:solidFill>
                <a:latin typeface="Calibri"/>
                <a:cs typeface="Times New Roman" pitchFamily="18" charset="0"/>
              </a:rPr>
              <a:t>/* Μετατροπή μέτρων σε ίντσες */</a:t>
            </a:r>
            <a:r>
              <a:rPr lang="el-GR" sz="2400" dirty="0">
                <a:solidFill>
                  <a:srgbClr val="CC0099"/>
                </a:solidFill>
                <a:latin typeface="Calibri"/>
                <a:cs typeface="Times New Roman" pitchFamily="18" charset="0"/>
              </a:rPr>
              <a:t> </a:t>
            </a:r>
            <a:endParaRPr lang="el-GR" sz="2400" dirty="0" smtClean="0">
              <a:solidFill>
                <a:srgbClr val="000000"/>
              </a:solidFill>
              <a:latin typeface="Calibri"/>
              <a:cs typeface="Times New Roman" pitchFamily="18" charset="0"/>
            </a:endParaRPr>
          </a:p>
          <a:p>
            <a:pPr marL="342900" lvl="0" indent="-342900">
              <a:buSzPct val="45000"/>
            </a:pPr>
            <a:r>
              <a:rPr lang="en-US" sz="2400" dirty="0" smtClean="0">
                <a:solidFill>
                  <a:srgbClr val="000000"/>
                </a:solidFill>
                <a:latin typeface="Calibri"/>
                <a:cs typeface="Times New Roman" pitchFamily="18" charset="0"/>
              </a:rPr>
              <a:t>#include &lt;</a:t>
            </a:r>
            <a:r>
              <a:rPr lang="en-US" sz="2400" dirty="0" err="1" smtClean="0">
                <a:solidFill>
                  <a:srgbClr val="000000"/>
                </a:solidFill>
                <a:latin typeface="Calibri"/>
                <a:cs typeface="Times New Roman" pitchFamily="18" charset="0"/>
              </a:rPr>
              <a:t>stdio.h</a:t>
            </a:r>
            <a:r>
              <a:rPr lang="en-US" sz="2400" dirty="0" smtClean="0">
                <a:solidFill>
                  <a:srgbClr val="000000"/>
                </a:solidFill>
                <a:latin typeface="Calibri"/>
                <a:cs typeface="Times New Roman" pitchFamily="18" charset="0"/>
              </a:rPr>
              <a:t>&gt;</a:t>
            </a:r>
          </a:p>
          <a:p>
            <a:pPr marL="342900" lvl="0" indent="-342900">
              <a:buSzPct val="45000"/>
            </a:pPr>
            <a:r>
              <a:rPr lang="en-US" sz="2400" dirty="0" err="1" smtClean="0">
                <a:solidFill>
                  <a:srgbClr val="000000"/>
                </a:solidFill>
                <a:latin typeface="Calibri"/>
                <a:cs typeface="Times New Roman" pitchFamily="18" charset="0"/>
              </a:rPr>
              <a:t>int</a:t>
            </a:r>
            <a:r>
              <a:rPr lang="en-US" sz="2400" dirty="0" smtClean="0">
                <a:solidFill>
                  <a:srgbClr val="000000"/>
                </a:solidFill>
                <a:latin typeface="Calibri"/>
                <a:cs typeface="Times New Roman" pitchFamily="18" charset="0"/>
              </a:rPr>
              <a:t> main()</a:t>
            </a:r>
          </a:p>
          <a:p>
            <a:pPr marL="342900" lvl="0" indent="-342900">
              <a:buSzPct val="45000"/>
            </a:pPr>
            <a:r>
              <a:rPr lang="en-US" sz="2400" dirty="0" smtClean="0">
                <a:solidFill>
                  <a:srgbClr val="000000"/>
                </a:solidFill>
                <a:latin typeface="Calibri"/>
                <a:cs typeface="Times New Roman" pitchFamily="18" charset="0"/>
              </a:rPr>
              <a:t>{</a:t>
            </a:r>
          </a:p>
          <a:p>
            <a:pPr marL="342900" lvl="0" indent="-342900">
              <a:buSzPct val="45000"/>
            </a:pPr>
            <a:r>
              <a:rPr lang="en-US" sz="2400" dirty="0" smtClean="0">
                <a:solidFill>
                  <a:srgbClr val="000000"/>
                </a:solidFill>
                <a:latin typeface="Calibri"/>
                <a:cs typeface="Times New Roman" pitchFamily="18" charset="0"/>
              </a:rPr>
              <a:t>	float m; /* </a:t>
            </a:r>
            <a:r>
              <a:rPr lang="el-GR" sz="2400" dirty="0" smtClean="0">
                <a:solidFill>
                  <a:srgbClr val="000000"/>
                </a:solidFill>
                <a:latin typeface="Calibri"/>
                <a:cs typeface="Times New Roman" pitchFamily="18" charset="0"/>
              </a:rPr>
              <a:t>Μέτρα</a:t>
            </a:r>
            <a:r>
              <a:rPr lang="en-US" sz="2400" dirty="0" smtClean="0">
                <a:solidFill>
                  <a:srgbClr val="000000"/>
                </a:solidFill>
                <a:latin typeface="Calibri"/>
                <a:cs typeface="+mn-cs"/>
              </a:rPr>
              <a:t> */</a:t>
            </a:r>
          </a:p>
          <a:p>
            <a:pPr marL="342900" lvl="0" indent="-342900">
              <a:buSzPct val="45000"/>
            </a:pPr>
            <a:r>
              <a:rPr lang="en-US" sz="2400" dirty="0" smtClean="0">
                <a:solidFill>
                  <a:srgbClr val="000000"/>
                </a:solidFill>
                <a:latin typeface="Calibri"/>
                <a:cs typeface="Times New Roman" pitchFamily="18" charset="0"/>
              </a:rPr>
              <a:t>	float </a:t>
            </a:r>
            <a:r>
              <a:rPr lang="en-US" sz="2400" dirty="0" err="1" smtClean="0">
                <a:solidFill>
                  <a:srgbClr val="000000"/>
                </a:solidFill>
                <a:latin typeface="Calibri"/>
                <a:cs typeface="Times New Roman" pitchFamily="18" charset="0"/>
              </a:rPr>
              <a:t>i</a:t>
            </a:r>
            <a:r>
              <a:rPr lang="en-US" sz="2400" dirty="0" smtClean="0">
                <a:solidFill>
                  <a:srgbClr val="000000"/>
                </a:solidFill>
                <a:latin typeface="Calibri"/>
                <a:cs typeface="Times New Roman" pitchFamily="18" charset="0"/>
              </a:rPr>
              <a:t>;</a:t>
            </a:r>
            <a:r>
              <a:rPr lang="en-US" sz="2400" dirty="0" smtClean="0">
                <a:solidFill>
                  <a:srgbClr val="000000"/>
                </a:solidFill>
                <a:latin typeface="Calibri"/>
                <a:cs typeface="+mn-cs"/>
              </a:rPr>
              <a:t> /* </a:t>
            </a:r>
            <a:r>
              <a:rPr lang="el-GR" sz="2400" dirty="0" smtClean="0">
                <a:solidFill>
                  <a:srgbClr val="000000"/>
                </a:solidFill>
                <a:latin typeface="Calibri"/>
                <a:cs typeface="Times New Roman" pitchFamily="18" charset="0"/>
              </a:rPr>
              <a:t>Ίντσες</a:t>
            </a:r>
            <a:r>
              <a:rPr lang="en-US" sz="2400" dirty="0" smtClean="0">
                <a:solidFill>
                  <a:srgbClr val="000000"/>
                </a:solidFill>
                <a:latin typeface="Calibri"/>
                <a:cs typeface="+mn-cs"/>
              </a:rPr>
              <a:t> */</a:t>
            </a:r>
          </a:p>
          <a:p>
            <a:pPr marL="342900" lvl="0" indent="-342900">
              <a:buSzPct val="45000"/>
            </a:pPr>
            <a:r>
              <a:rPr lang="en-US" sz="2400" dirty="0" smtClean="0">
                <a:solidFill>
                  <a:srgbClr val="000000"/>
                </a:solidFill>
                <a:latin typeface="Calibri"/>
                <a:cs typeface="Times New Roman" pitchFamily="18" charset="0"/>
              </a:rPr>
              <a:t>	</a:t>
            </a:r>
            <a:r>
              <a:rPr lang="en-US" sz="2400" dirty="0" err="1" smtClean="0">
                <a:solidFill>
                  <a:srgbClr val="000000"/>
                </a:solidFill>
                <a:latin typeface="Calibri"/>
                <a:cs typeface="Times New Roman" pitchFamily="18" charset="0"/>
              </a:rPr>
              <a:t>printf</a:t>
            </a:r>
            <a:r>
              <a:rPr lang="en-US" sz="2400" dirty="0" smtClean="0">
                <a:solidFill>
                  <a:srgbClr val="000000"/>
                </a:solidFill>
                <a:latin typeface="Calibri"/>
                <a:cs typeface="Times New Roman" pitchFamily="18" charset="0"/>
              </a:rPr>
              <a:t>(“\n </a:t>
            </a:r>
            <a:r>
              <a:rPr lang="el-GR" sz="2400" dirty="0" smtClean="0">
                <a:solidFill>
                  <a:srgbClr val="000000"/>
                </a:solidFill>
                <a:latin typeface="Calibri"/>
                <a:cs typeface="Times New Roman" pitchFamily="18" charset="0"/>
              </a:rPr>
              <a:t>Απόσταση σε μέτρα </a:t>
            </a:r>
            <a:r>
              <a:rPr lang="en-US" sz="2400" dirty="0" smtClean="0">
                <a:solidFill>
                  <a:srgbClr val="000000"/>
                </a:solidFill>
                <a:latin typeface="Calibri"/>
                <a:cs typeface="Times New Roman" pitchFamily="18" charset="0"/>
              </a:rPr>
              <a:t>: ”);</a:t>
            </a:r>
          </a:p>
          <a:p>
            <a:pPr marL="342900" lvl="0" indent="-342900">
              <a:buSzPct val="45000"/>
            </a:pPr>
            <a:r>
              <a:rPr lang="en-US" sz="2400" dirty="0" smtClean="0">
                <a:solidFill>
                  <a:srgbClr val="000000"/>
                </a:solidFill>
                <a:latin typeface="Calibri"/>
                <a:cs typeface="Times New Roman" pitchFamily="18" charset="0"/>
              </a:rPr>
              <a:t>	</a:t>
            </a:r>
            <a:r>
              <a:rPr lang="en-US" sz="2400" dirty="0" err="1" smtClean="0">
                <a:solidFill>
                  <a:srgbClr val="000000"/>
                </a:solidFill>
                <a:latin typeface="Calibri"/>
                <a:cs typeface="Times New Roman" pitchFamily="18" charset="0"/>
              </a:rPr>
              <a:t>scanf</a:t>
            </a:r>
            <a:r>
              <a:rPr lang="en-US" sz="2400" dirty="0" smtClean="0">
                <a:solidFill>
                  <a:srgbClr val="000000"/>
                </a:solidFill>
                <a:latin typeface="Calibri"/>
                <a:cs typeface="Times New Roman" pitchFamily="18" charset="0"/>
              </a:rPr>
              <a:t>(“%f”,</a:t>
            </a:r>
            <a:r>
              <a:rPr lang="el-GR" sz="2400" dirty="0" smtClean="0">
                <a:solidFill>
                  <a:srgbClr val="000000"/>
                </a:solidFill>
                <a:latin typeface="Calibri"/>
                <a:cs typeface="Times New Roman" pitchFamily="18" charset="0"/>
              </a:rPr>
              <a:t> </a:t>
            </a:r>
            <a:r>
              <a:rPr lang="en-US" sz="2400" dirty="0" smtClean="0">
                <a:solidFill>
                  <a:srgbClr val="000000"/>
                </a:solidFill>
                <a:latin typeface="Calibri"/>
                <a:cs typeface="Times New Roman" pitchFamily="18" charset="0"/>
              </a:rPr>
              <a:t>&amp;m);</a:t>
            </a:r>
          </a:p>
          <a:p>
            <a:pPr marL="342900" lvl="0" indent="-342900">
              <a:buSzPct val="45000"/>
            </a:pPr>
            <a:r>
              <a:rPr lang="en-US" sz="2400" dirty="0" smtClean="0">
                <a:solidFill>
                  <a:srgbClr val="000000"/>
                </a:solidFill>
                <a:latin typeface="Calibri"/>
                <a:cs typeface="Times New Roman" pitchFamily="18" charset="0"/>
              </a:rPr>
              <a:t>	</a:t>
            </a:r>
            <a:r>
              <a:rPr lang="en-US" sz="2400" dirty="0" err="1" smtClean="0">
                <a:solidFill>
                  <a:srgbClr val="000000"/>
                </a:solidFill>
                <a:latin typeface="Calibri"/>
                <a:cs typeface="Times New Roman" pitchFamily="18" charset="0"/>
              </a:rPr>
              <a:t>i</a:t>
            </a:r>
            <a:r>
              <a:rPr lang="en-US" sz="2400" dirty="0" smtClean="0">
                <a:solidFill>
                  <a:srgbClr val="000000"/>
                </a:solidFill>
                <a:latin typeface="Calibri"/>
                <a:cs typeface="Times New Roman" pitchFamily="18" charset="0"/>
              </a:rPr>
              <a:t> = </a:t>
            </a:r>
            <a:r>
              <a:rPr lang="en-US" sz="2400" dirty="0" smtClean="0">
                <a:solidFill>
                  <a:srgbClr val="000000"/>
                </a:solidFill>
                <a:latin typeface="Calibri"/>
                <a:cs typeface="+mn-cs"/>
              </a:rPr>
              <a:t>m</a:t>
            </a:r>
            <a:r>
              <a:rPr lang="en-US" sz="2400" dirty="0" smtClean="0">
                <a:solidFill>
                  <a:srgbClr val="000000"/>
                </a:solidFill>
                <a:latin typeface="Calibri"/>
                <a:cs typeface="Times New Roman" pitchFamily="18" charset="0"/>
              </a:rPr>
              <a:t> * 39.37; /* </a:t>
            </a:r>
            <a:r>
              <a:rPr lang="el-GR" sz="2400" dirty="0" smtClean="0">
                <a:solidFill>
                  <a:srgbClr val="000000"/>
                </a:solidFill>
                <a:latin typeface="Calibri"/>
                <a:cs typeface="Times New Roman" pitchFamily="18" charset="0"/>
              </a:rPr>
              <a:t>Τύπος μετατροπής </a:t>
            </a:r>
            <a:r>
              <a:rPr lang="en-US" sz="2400" dirty="0" smtClean="0">
                <a:solidFill>
                  <a:srgbClr val="000000"/>
                </a:solidFill>
                <a:latin typeface="Calibri"/>
                <a:cs typeface="Times New Roman" pitchFamily="18" charset="0"/>
              </a:rPr>
              <a:t>*/</a:t>
            </a:r>
          </a:p>
          <a:p>
            <a:pPr marL="342900" lvl="0" indent="-342900">
              <a:buSzPct val="45000"/>
            </a:pPr>
            <a:r>
              <a:rPr lang="en-US" sz="2400" dirty="0" smtClean="0">
                <a:solidFill>
                  <a:srgbClr val="000000"/>
                </a:solidFill>
                <a:latin typeface="Calibri"/>
                <a:cs typeface="Times New Roman" pitchFamily="18" charset="0"/>
              </a:rPr>
              <a:t>	</a:t>
            </a:r>
            <a:r>
              <a:rPr lang="en-US" sz="2400" dirty="0" err="1" smtClean="0">
                <a:solidFill>
                  <a:srgbClr val="000000"/>
                </a:solidFill>
                <a:latin typeface="Calibri"/>
                <a:cs typeface="Times New Roman" pitchFamily="18" charset="0"/>
              </a:rPr>
              <a:t>printf</a:t>
            </a:r>
            <a:r>
              <a:rPr lang="en-US" sz="2400" dirty="0" smtClean="0">
                <a:solidFill>
                  <a:srgbClr val="000000"/>
                </a:solidFill>
                <a:latin typeface="Calibri"/>
                <a:cs typeface="Times New Roman" pitchFamily="18" charset="0"/>
              </a:rPr>
              <a:t>(“</a:t>
            </a:r>
            <a:r>
              <a:rPr lang="el-GR" sz="2400" dirty="0" smtClean="0">
                <a:solidFill>
                  <a:srgbClr val="000000"/>
                </a:solidFill>
                <a:latin typeface="Calibri"/>
                <a:cs typeface="Times New Roman" pitchFamily="18" charset="0"/>
              </a:rPr>
              <a:t> \</a:t>
            </a:r>
            <a:r>
              <a:rPr lang="en-US" sz="2400" dirty="0" smtClean="0">
                <a:solidFill>
                  <a:srgbClr val="000000"/>
                </a:solidFill>
                <a:latin typeface="Calibri"/>
                <a:cs typeface="Times New Roman" pitchFamily="18" charset="0"/>
              </a:rPr>
              <a:t>n </a:t>
            </a:r>
            <a:r>
              <a:rPr lang="el-GR" sz="2400" dirty="0" smtClean="0">
                <a:solidFill>
                  <a:srgbClr val="000000"/>
                </a:solidFill>
                <a:latin typeface="Calibri"/>
                <a:cs typeface="Times New Roman" pitchFamily="18" charset="0"/>
              </a:rPr>
              <a:t>Η ίδια απόσταση σε ίντσες είναι </a:t>
            </a:r>
            <a:r>
              <a:rPr lang="en-US" sz="2400" dirty="0" smtClean="0">
                <a:solidFill>
                  <a:srgbClr val="000000"/>
                </a:solidFill>
                <a:latin typeface="Calibri"/>
                <a:cs typeface="Times New Roman" pitchFamily="18" charset="0"/>
              </a:rPr>
              <a:t>%.2f</a:t>
            </a:r>
            <a:r>
              <a:rPr lang="el-GR" sz="2400" dirty="0" smtClean="0">
                <a:solidFill>
                  <a:srgbClr val="000000"/>
                </a:solidFill>
                <a:latin typeface="Calibri"/>
                <a:cs typeface="Times New Roman" pitchFamily="18" charset="0"/>
              </a:rPr>
              <a:t> </a:t>
            </a:r>
            <a:r>
              <a:rPr lang="en-US" sz="2400" dirty="0" smtClean="0">
                <a:solidFill>
                  <a:srgbClr val="000000"/>
                </a:solidFill>
                <a:latin typeface="Calibri"/>
                <a:cs typeface="Times New Roman" pitchFamily="18" charset="0"/>
              </a:rPr>
              <a:t>\n”,</a:t>
            </a:r>
            <a:r>
              <a:rPr lang="el-GR" sz="2400" dirty="0" smtClean="0">
                <a:solidFill>
                  <a:srgbClr val="000000"/>
                </a:solidFill>
                <a:latin typeface="Calibri"/>
                <a:cs typeface="Times New Roman" pitchFamily="18" charset="0"/>
              </a:rPr>
              <a:t> </a:t>
            </a:r>
            <a:r>
              <a:rPr lang="en-US" sz="2400" dirty="0" err="1" smtClean="0">
                <a:solidFill>
                  <a:srgbClr val="000000"/>
                </a:solidFill>
                <a:latin typeface="Calibri"/>
                <a:cs typeface="Times New Roman" pitchFamily="18" charset="0"/>
              </a:rPr>
              <a:t>i</a:t>
            </a:r>
            <a:r>
              <a:rPr lang="en-US" sz="2400" dirty="0" smtClean="0">
                <a:solidFill>
                  <a:srgbClr val="000000"/>
                </a:solidFill>
                <a:latin typeface="Calibri"/>
                <a:cs typeface="Times New Roman" pitchFamily="18" charset="0"/>
              </a:rPr>
              <a:t>);</a:t>
            </a:r>
          </a:p>
          <a:p>
            <a:pPr marL="342900" lvl="0" indent="-342900">
              <a:buSzPct val="45000"/>
            </a:pPr>
            <a:r>
              <a:rPr lang="en-US" sz="2400" dirty="0" smtClean="0">
                <a:solidFill>
                  <a:srgbClr val="000000"/>
                </a:solidFill>
                <a:latin typeface="Calibri"/>
                <a:cs typeface="Times New Roman" pitchFamily="18" charset="0"/>
              </a:rPr>
              <a:t>	return 0;</a:t>
            </a:r>
          </a:p>
          <a:p>
            <a:pPr marL="342900" lvl="0" indent="-342900">
              <a:buSzPct val="45000"/>
            </a:pPr>
            <a:r>
              <a:rPr lang="en-US" sz="2400" dirty="0" smtClean="0">
                <a:solidFill>
                  <a:srgbClr val="000000"/>
                </a:solidFill>
                <a:latin typeface="Calibri"/>
                <a:cs typeface="Times New Roman" pitchFamily="18" charset="0"/>
              </a:rPr>
              <a:t>}</a:t>
            </a:r>
            <a:r>
              <a:rPr lang="en-US" sz="2400" dirty="0" smtClean="0">
                <a:solidFill>
                  <a:srgbClr val="000000"/>
                </a:solidFill>
                <a:latin typeface="Calibri"/>
                <a:cs typeface="+mn-cs"/>
              </a:rPr>
              <a:t> </a:t>
            </a:r>
            <a:endParaRPr lang="en-US" sz="2400" dirty="0">
              <a:solidFill>
                <a:srgbClr val="000000"/>
              </a:solidFill>
              <a:latin typeface="Calibri"/>
              <a:cs typeface="+mn-cs"/>
            </a:endParaRPr>
          </a:p>
        </p:txBody>
      </p:sp>
      <p:sp>
        <p:nvSpPr>
          <p:cNvPr id="4"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20</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p:txBody>
          <a:bodyPr/>
          <a:lstStyle/>
          <a:p>
            <a:pPr eaLnBrk="1" hangingPunct="1"/>
            <a:r>
              <a:rPr lang="el-GR" b="1" dirty="0" smtClean="0"/>
              <a:t>Σχόλια</a:t>
            </a:r>
            <a:r>
              <a:rPr lang="fi-FI" b="1" dirty="0" smtClean="0"/>
              <a:t> /</a:t>
            </a:r>
            <a:r>
              <a:rPr lang="en-US" b="1" dirty="0" smtClean="0"/>
              <a:t>*…</a:t>
            </a:r>
            <a:r>
              <a:rPr lang="el-GR" b="1" dirty="0" smtClean="0"/>
              <a:t> </a:t>
            </a:r>
            <a:r>
              <a:rPr lang="fi-FI" b="1" dirty="0"/>
              <a:t>*</a:t>
            </a:r>
            <a:r>
              <a:rPr lang="fi-FI" b="1" dirty="0" smtClean="0"/>
              <a:t>/</a:t>
            </a:r>
            <a:endParaRPr lang="el-GR" b="1" dirty="0" smtClean="0"/>
          </a:p>
        </p:txBody>
      </p:sp>
      <p:sp>
        <p:nvSpPr>
          <p:cNvPr id="3" name="Θέση περιεχομένου 1"/>
          <p:cNvSpPr>
            <a:spLocks noGrp="1"/>
          </p:cNvSpPr>
          <p:nvPr>
            <p:ph idx="1"/>
          </p:nvPr>
        </p:nvSpPr>
        <p:spPr/>
        <p:txBody>
          <a:bodyPr/>
          <a:lstStyle/>
          <a:p>
            <a:pPr marL="517525" indent="-517525" defTabSz="1008063" eaLnBrk="1" hangingPunct="1">
              <a:lnSpc>
                <a:spcPct val="90000"/>
              </a:lnSpc>
              <a:buClr>
                <a:srgbClr val="660000"/>
              </a:buClr>
              <a:buSzPct val="70000"/>
              <a:buFont typeface="Wingdings" panose="05000000000000000000" pitchFamily="2" charset="2"/>
              <a:buChar char="o"/>
              <a:defRPr/>
            </a:pPr>
            <a:r>
              <a:rPr lang="el-GR" kern="0" dirty="0" smtClean="0">
                <a:solidFill>
                  <a:srgbClr val="000000"/>
                </a:solidFill>
              </a:rPr>
              <a:t>Τα σχόλια σε ένα πρόγραμμα είναι χρήσιμα και ΑΠΑΡΑΊΤΗΤΑ γιατί</a:t>
            </a:r>
            <a:r>
              <a:rPr lang="fi-FI" kern="0" dirty="0" smtClean="0">
                <a:solidFill>
                  <a:srgbClr val="000000"/>
                </a:solidFill>
              </a:rPr>
              <a:t>:</a:t>
            </a:r>
          </a:p>
          <a:p>
            <a:pPr marL="519113" lvl="1" indent="0" defTabSz="1008063" eaLnBrk="1" hangingPunct="1">
              <a:lnSpc>
                <a:spcPct val="90000"/>
              </a:lnSpc>
              <a:buClr>
                <a:srgbClr val="999966"/>
              </a:buClr>
              <a:buSzPct val="75000"/>
              <a:buNone/>
              <a:defRPr/>
            </a:pPr>
            <a:r>
              <a:rPr lang="el-GR" kern="0" dirty="0" smtClean="0">
                <a:solidFill>
                  <a:srgbClr val="000000"/>
                </a:solidFill>
              </a:rPr>
              <a:t>α</a:t>
            </a:r>
            <a:r>
              <a:rPr lang="en-US" kern="0" dirty="0" smtClean="0">
                <a:solidFill>
                  <a:srgbClr val="000000"/>
                </a:solidFill>
              </a:rPr>
              <a:t>) </a:t>
            </a:r>
            <a:r>
              <a:rPr lang="el-GR" kern="0" dirty="0" smtClean="0">
                <a:solidFill>
                  <a:srgbClr val="000000"/>
                </a:solidFill>
              </a:rPr>
              <a:t>Κάνουν το πρόγραμμα κατανοητό και από</a:t>
            </a:r>
            <a:r>
              <a:rPr lang="en-US" kern="0" dirty="0" smtClean="0">
                <a:solidFill>
                  <a:srgbClr val="000000"/>
                </a:solidFill>
              </a:rPr>
              <a:t>  </a:t>
            </a:r>
          </a:p>
          <a:p>
            <a:pPr marL="519113" lvl="1" indent="0" defTabSz="1008063" eaLnBrk="1" hangingPunct="1">
              <a:lnSpc>
                <a:spcPct val="90000"/>
              </a:lnSpc>
              <a:buClr>
                <a:srgbClr val="999966"/>
              </a:buClr>
              <a:buSzPct val="75000"/>
              <a:buNone/>
              <a:defRPr/>
            </a:pPr>
            <a:r>
              <a:rPr lang="en-US" kern="0" dirty="0">
                <a:solidFill>
                  <a:srgbClr val="000000"/>
                </a:solidFill>
              </a:rPr>
              <a:t> </a:t>
            </a:r>
            <a:r>
              <a:rPr lang="en-US" kern="0" dirty="0" smtClean="0">
                <a:solidFill>
                  <a:srgbClr val="000000"/>
                </a:solidFill>
              </a:rPr>
              <a:t>  </a:t>
            </a:r>
            <a:r>
              <a:rPr lang="el-GR" kern="0" dirty="0" smtClean="0">
                <a:solidFill>
                  <a:srgbClr val="000000"/>
                </a:solidFill>
              </a:rPr>
              <a:t>άλλους </a:t>
            </a:r>
            <a:r>
              <a:rPr lang="fi-FI" kern="0" dirty="0" smtClean="0">
                <a:solidFill>
                  <a:srgbClr val="000000"/>
                </a:solidFill>
              </a:rPr>
              <a:t>(</a:t>
            </a:r>
            <a:r>
              <a:rPr lang="el-GR" kern="0" dirty="0" smtClean="0">
                <a:solidFill>
                  <a:srgbClr val="000000"/>
                </a:solidFill>
              </a:rPr>
              <a:t>και όχι μόνο…</a:t>
            </a:r>
            <a:r>
              <a:rPr lang="fi-FI" kern="0" dirty="0" smtClean="0">
                <a:solidFill>
                  <a:srgbClr val="000000"/>
                </a:solidFill>
              </a:rPr>
              <a:t>),</a:t>
            </a:r>
          </a:p>
          <a:p>
            <a:pPr marL="519113" lvl="1" indent="0" defTabSz="1008063" eaLnBrk="1" hangingPunct="1">
              <a:lnSpc>
                <a:spcPct val="90000"/>
              </a:lnSpc>
              <a:buClr>
                <a:srgbClr val="999966"/>
              </a:buClr>
              <a:buSzPct val="75000"/>
              <a:buNone/>
              <a:defRPr/>
            </a:pPr>
            <a:r>
              <a:rPr lang="el-GR" kern="0" dirty="0">
                <a:solidFill>
                  <a:srgbClr val="000000"/>
                </a:solidFill>
              </a:rPr>
              <a:t>β</a:t>
            </a:r>
            <a:r>
              <a:rPr lang="en-US" kern="0" dirty="0" smtClean="0">
                <a:solidFill>
                  <a:srgbClr val="000000"/>
                </a:solidFill>
              </a:rPr>
              <a:t>) </a:t>
            </a:r>
            <a:r>
              <a:rPr lang="el-GR" kern="0" dirty="0">
                <a:solidFill>
                  <a:srgbClr val="000000"/>
                </a:solidFill>
              </a:rPr>
              <a:t>π</a:t>
            </a:r>
            <a:r>
              <a:rPr lang="el-GR" kern="0" dirty="0" smtClean="0">
                <a:solidFill>
                  <a:srgbClr val="000000"/>
                </a:solidFill>
              </a:rPr>
              <a:t>εριγράφουν το νόημα των μεταβλητών</a:t>
            </a:r>
            <a:r>
              <a:rPr lang="fi-FI" kern="0" dirty="0" smtClean="0">
                <a:solidFill>
                  <a:srgbClr val="000000"/>
                </a:solidFill>
              </a:rPr>
              <a:t>,</a:t>
            </a:r>
          </a:p>
          <a:p>
            <a:pPr marL="519113" lvl="1" indent="0" defTabSz="1008063" eaLnBrk="1" hangingPunct="1">
              <a:lnSpc>
                <a:spcPct val="90000"/>
              </a:lnSpc>
              <a:buClr>
                <a:srgbClr val="999966"/>
              </a:buClr>
              <a:buSzPct val="75000"/>
              <a:buNone/>
              <a:defRPr/>
            </a:pPr>
            <a:r>
              <a:rPr lang="el-GR" kern="0" dirty="0">
                <a:solidFill>
                  <a:srgbClr val="000000"/>
                </a:solidFill>
              </a:rPr>
              <a:t>γ</a:t>
            </a:r>
            <a:r>
              <a:rPr lang="en-US" kern="0" dirty="0" smtClean="0">
                <a:solidFill>
                  <a:srgbClr val="000000"/>
                </a:solidFill>
              </a:rPr>
              <a:t>) </a:t>
            </a:r>
            <a:r>
              <a:rPr lang="el-GR" kern="0" dirty="0" smtClean="0">
                <a:solidFill>
                  <a:srgbClr val="000000"/>
                </a:solidFill>
              </a:rPr>
              <a:t>εξηγούν τύπους</a:t>
            </a:r>
            <a:r>
              <a:rPr lang="fi-FI" kern="0" dirty="0" smtClean="0">
                <a:solidFill>
                  <a:srgbClr val="000000"/>
                </a:solidFill>
              </a:rPr>
              <a:t>,</a:t>
            </a:r>
          </a:p>
          <a:p>
            <a:pPr marL="519113" lvl="1" indent="0" defTabSz="1008063" eaLnBrk="1" hangingPunct="1">
              <a:lnSpc>
                <a:spcPct val="90000"/>
              </a:lnSpc>
              <a:buClr>
                <a:srgbClr val="999966"/>
              </a:buClr>
              <a:buSzPct val="75000"/>
              <a:buNone/>
              <a:defRPr/>
            </a:pPr>
            <a:r>
              <a:rPr lang="el-GR" kern="0" dirty="0">
                <a:solidFill>
                  <a:srgbClr val="000000"/>
                </a:solidFill>
              </a:rPr>
              <a:t>δ</a:t>
            </a:r>
            <a:r>
              <a:rPr lang="en-US" kern="0" dirty="0" smtClean="0">
                <a:solidFill>
                  <a:srgbClr val="000000"/>
                </a:solidFill>
              </a:rPr>
              <a:t>) </a:t>
            </a:r>
            <a:r>
              <a:rPr lang="el-GR" kern="0" dirty="0">
                <a:solidFill>
                  <a:srgbClr val="000000"/>
                </a:solidFill>
              </a:rPr>
              <a:t>π</a:t>
            </a:r>
            <a:r>
              <a:rPr lang="el-GR" kern="0" dirty="0" smtClean="0">
                <a:solidFill>
                  <a:srgbClr val="000000"/>
                </a:solidFill>
              </a:rPr>
              <a:t>εριγράφουν αλγόριθμους</a:t>
            </a:r>
            <a:r>
              <a:rPr lang="el-GR" kern="0" dirty="0">
                <a:solidFill>
                  <a:srgbClr val="000000"/>
                </a:solidFill>
              </a:rPr>
              <a:t>.</a:t>
            </a:r>
            <a:endParaRPr lang="fi-FI" kern="0" dirty="0" smtClean="0">
              <a:solidFill>
                <a:srgbClr val="000000"/>
              </a:solidFill>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el-GR" kern="0" dirty="0" smtClean="0">
                <a:solidFill>
                  <a:srgbClr val="000000"/>
                </a:solidFill>
              </a:rPr>
              <a:t>ΓΕΝΙΚΆ ΠΕΡΙΓΡΆΦΟΥΝ ΚΑΙ ΕΞΗΓΟΎΝ </a:t>
            </a:r>
            <a:r>
              <a:rPr lang="el-GR" kern="0" dirty="0">
                <a:solidFill>
                  <a:srgbClr val="000000"/>
                </a:solidFill>
              </a:rPr>
              <a:t>Ό</a:t>
            </a:r>
            <a:r>
              <a:rPr lang="el-GR" kern="0" dirty="0" smtClean="0">
                <a:solidFill>
                  <a:srgbClr val="000000"/>
                </a:solidFill>
              </a:rPr>
              <a:t>ΛΟ ΤΟ ΠΡΌΓΡΑΜΜΑ</a:t>
            </a:r>
            <a:r>
              <a:rPr lang="el-GR" kern="0" dirty="0">
                <a:solidFill>
                  <a:srgbClr val="000000"/>
                </a:solidFill>
              </a:rPr>
              <a:t>.</a:t>
            </a:r>
            <a:endParaRPr lang="fi-FI" kern="0" dirty="0" smtClean="0">
              <a:solidFill>
                <a:srgbClr val="000000"/>
              </a:solidFill>
            </a:endParaRP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21</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p:txBody>
          <a:bodyPr/>
          <a:lstStyle/>
          <a:p>
            <a:pPr eaLnBrk="1" hangingPunct="1"/>
            <a:r>
              <a:rPr lang="el-GR" b="1" dirty="0" smtClean="0"/>
              <a:t>Άλλο ένα </a:t>
            </a:r>
            <a:r>
              <a:rPr lang="el-GR" b="1" dirty="0"/>
              <a:t>π</a:t>
            </a:r>
            <a:r>
              <a:rPr lang="el-GR" b="1" dirty="0" smtClean="0"/>
              <a:t>ρόγραμμα</a:t>
            </a:r>
            <a:r>
              <a:rPr lang="fi-FI" b="1" dirty="0" smtClean="0"/>
              <a:t>.</a:t>
            </a:r>
            <a:endParaRPr lang="el-GR" b="1" dirty="0" smtClean="0"/>
          </a:p>
        </p:txBody>
      </p:sp>
      <p:sp>
        <p:nvSpPr>
          <p:cNvPr id="4" name="Θέση περιεχομένου 1"/>
          <p:cNvSpPr txBox="1">
            <a:spLocks noGrp="1" noChangeArrowheads="1"/>
          </p:cNvSpPr>
          <p:nvPr>
            <p:ph idx="1"/>
          </p:nvPr>
        </p:nvSpPr>
        <p:spPr>
          <a:xfrm>
            <a:off x="490538" y="1609725"/>
            <a:ext cx="8229600" cy="1891283"/>
          </a:xfrm>
          <a:extLst>
            <a:ext uri="{91240B29-F687-4F45-9708-019B960494DF}">
              <a14:hiddenLine xmlns:a14="http://schemas.microsoft.com/office/drawing/2010/main" w="9525">
                <a:solidFill>
                  <a:srgbClr val="000000"/>
                </a:solidFill>
                <a:round/>
                <a:headEnd/>
                <a:tailEnd/>
              </a14:hiddenLine>
            </a:ext>
          </a:extLst>
        </p:spPr>
        <p:txBody>
          <a:bodyPr lIns="0" tIns="24695" rIns="0" bIns="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517525" lvl="0" indent="-517525" defTabSz="1008063" eaLnBrk="1" hangingPunct="1">
              <a:lnSpc>
                <a:spcPct val="90000"/>
              </a:lnSpc>
              <a:buClr>
                <a:srgbClr val="660000"/>
              </a:buClr>
              <a:buSzPct val="70000"/>
              <a:buFont typeface="Wingdings" panose="05000000000000000000" pitchFamily="2" charset="2"/>
              <a:buChar char="o"/>
              <a:tabLst/>
            </a:pPr>
            <a:r>
              <a:rPr lang="el-GR" sz="2800" dirty="0" smtClean="0">
                <a:solidFill>
                  <a:srgbClr val="000000"/>
                </a:solidFill>
                <a:latin typeface="+mn-lt"/>
              </a:rPr>
              <a:t>Δεδομένου </a:t>
            </a:r>
            <a:r>
              <a:rPr lang="en-US" sz="2800" dirty="0" smtClean="0">
                <a:solidFill>
                  <a:srgbClr val="000000"/>
                </a:solidFill>
                <a:latin typeface="+mn-lt"/>
              </a:rPr>
              <a:t>(</a:t>
            </a:r>
            <a:r>
              <a:rPr lang="el-GR" sz="2800" dirty="0" smtClean="0">
                <a:solidFill>
                  <a:srgbClr val="000000"/>
                </a:solidFill>
                <a:latin typeface="+mn-lt"/>
              </a:rPr>
              <a:t>από τον χρήστη – πληκτρολόγιο), το μήκος των δύο πλευρών ενός ορθογωνίου, γράψτε ένα πρόγραμμα που να υπολογίζει (και εκτυπώνει), την περίμετρο και το εμβαδόν του</a:t>
            </a:r>
            <a:r>
              <a:rPr lang="en-US" sz="2800" dirty="0" smtClean="0">
                <a:solidFill>
                  <a:srgbClr val="000000"/>
                </a:solidFill>
                <a:latin typeface="+mn-lt"/>
              </a:rPr>
              <a:t>.</a:t>
            </a:r>
            <a:endParaRPr lang="en-US" sz="2800" dirty="0">
              <a:solidFill>
                <a:srgbClr val="000000"/>
              </a:solidFill>
              <a:latin typeface="+mn-lt"/>
            </a:endParaRPr>
          </a:p>
        </p:txBody>
      </p:sp>
      <p:pic>
        <p:nvPicPr>
          <p:cNvPr id="13" name="Εικόνα 1" descr="Εικόνα που δείχνει την επιφάνεια ενός ορθογωνίου με πλευρές a και b.&#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914" y="3789040"/>
            <a:ext cx="7473079" cy="2200474"/>
          </a:xfrm>
          <a:prstGeom prst="rect">
            <a:avLst/>
          </a:prstGeom>
        </p:spPr>
      </p:pic>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22</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p:cNvSpPr>
            <a:spLocks noGrp="1"/>
          </p:cNvSpPr>
          <p:nvPr>
            <p:ph type="title"/>
          </p:nvPr>
        </p:nvSpPr>
        <p:spPr/>
        <p:txBody>
          <a:bodyPr/>
          <a:lstStyle/>
          <a:p>
            <a:pPr eaLnBrk="1" hangingPunct="1"/>
            <a:r>
              <a:rPr lang="el-GR" b="1" dirty="0" smtClean="0"/>
              <a:t>Ανάλυση</a:t>
            </a:r>
          </a:p>
        </p:txBody>
      </p:sp>
      <p:sp>
        <p:nvSpPr>
          <p:cNvPr id="24579" name="Θέση περιεχομένου 1"/>
          <p:cNvSpPr>
            <a:spLocks noGrp="1"/>
          </p:cNvSpPr>
          <p:nvPr>
            <p:ph idx="1"/>
          </p:nvPr>
        </p:nvSpPr>
        <p:spPr/>
        <p:txBody>
          <a:bodyPr/>
          <a:lstStyle/>
          <a:p>
            <a:pPr marL="0" indent="0" eaLnBrk="1" hangingPunct="1">
              <a:spcBef>
                <a:spcPts val="1500"/>
              </a:spcBef>
              <a:buNone/>
            </a:pPr>
            <a:r>
              <a:rPr lang="el-GR" dirty="0" smtClean="0">
                <a:solidFill>
                  <a:srgbClr val="000000"/>
                </a:solidFill>
              </a:rPr>
              <a:t>1)  Τα δεδομένα εισόδου είναι: Το μήκος των δύο πλευρών του ορθογωνίου, (ας τις ονομάσουμε a και b).</a:t>
            </a:r>
          </a:p>
          <a:p>
            <a:pPr marL="0" indent="0" eaLnBrk="1" hangingPunct="1">
              <a:spcBef>
                <a:spcPts val="1500"/>
              </a:spcBef>
              <a:buNone/>
            </a:pPr>
            <a:r>
              <a:rPr lang="el-GR" dirty="0" smtClean="0">
                <a:solidFill>
                  <a:srgbClr val="000000"/>
                </a:solidFill>
              </a:rPr>
              <a:t>2)  Η διαδικασία επεξεργασίας έχει ως εξής:</a:t>
            </a:r>
          </a:p>
          <a:p>
            <a:pPr marL="457200" lvl="1" indent="0" eaLnBrk="1" hangingPunct="1">
              <a:spcBef>
                <a:spcPct val="0"/>
              </a:spcBef>
              <a:buFont typeface="Arial" charset="0"/>
              <a:buNone/>
            </a:pPr>
            <a:r>
              <a:rPr lang="el-GR" dirty="0">
                <a:solidFill>
                  <a:srgbClr val="000000"/>
                </a:solidFill>
              </a:rPr>
              <a:t>α</a:t>
            </a:r>
            <a:r>
              <a:rPr lang="el-GR" dirty="0" smtClean="0">
                <a:solidFill>
                  <a:srgbClr val="000000"/>
                </a:solidFill>
              </a:rPr>
              <a:t>) υπολογισμός του εμβαδού (</a:t>
            </a:r>
            <a:r>
              <a:rPr lang="en-US" dirty="0" smtClean="0">
                <a:solidFill>
                  <a:srgbClr val="000000"/>
                </a:solidFill>
              </a:rPr>
              <a:t>Area</a:t>
            </a:r>
            <a:r>
              <a:rPr lang="el-GR" dirty="0" smtClean="0">
                <a:solidFill>
                  <a:srgbClr val="000000"/>
                </a:solidFill>
              </a:rPr>
              <a:t> = a * b), </a:t>
            </a:r>
          </a:p>
          <a:p>
            <a:pPr marL="457200" lvl="1" indent="0" eaLnBrk="1" hangingPunct="1">
              <a:spcBef>
                <a:spcPct val="0"/>
              </a:spcBef>
              <a:buFont typeface="Arial" charset="0"/>
              <a:buNone/>
            </a:pPr>
            <a:r>
              <a:rPr lang="el-GR" dirty="0">
                <a:solidFill>
                  <a:srgbClr val="000000"/>
                </a:solidFill>
              </a:rPr>
              <a:t>β</a:t>
            </a:r>
            <a:r>
              <a:rPr lang="el-GR" dirty="0" smtClean="0">
                <a:solidFill>
                  <a:srgbClr val="000000"/>
                </a:solidFill>
              </a:rPr>
              <a:t>) υπολογισμός της περιμέτρου </a:t>
            </a:r>
          </a:p>
          <a:p>
            <a:pPr marL="457200" lvl="1" indent="0" eaLnBrk="1" hangingPunct="1">
              <a:spcBef>
                <a:spcPct val="0"/>
              </a:spcBef>
              <a:buFont typeface="Arial" charset="0"/>
              <a:buNone/>
            </a:pPr>
            <a:r>
              <a:rPr lang="el-GR" dirty="0" smtClean="0">
                <a:solidFill>
                  <a:srgbClr val="000000"/>
                </a:solidFill>
              </a:rPr>
              <a:t>(</a:t>
            </a:r>
            <a:r>
              <a:rPr lang="en-US" dirty="0" smtClean="0">
                <a:solidFill>
                  <a:srgbClr val="000000"/>
                </a:solidFill>
              </a:rPr>
              <a:t>Perimeter</a:t>
            </a:r>
            <a:r>
              <a:rPr lang="el-GR" dirty="0" smtClean="0">
                <a:solidFill>
                  <a:srgbClr val="000000"/>
                </a:solidFill>
              </a:rPr>
              <a:t> = 2 * (a + b)). Προσοχή: Πρέπει να δηλώσουμε </a:t>
            </a:r>
            <a:r>
              <a:rPr lang="el-GR" b="1" dirty="0" smtClean="0">
                <a:solidFill>
                  <a:srgbClr val="000000"/>
                </a:solidFill>
              </a:rPr>
              <a:t>και</a:t>
            </a:r>
            <a:r>
              <a:rPr lang="el-GR" dirty="0" smtClean="0">
                <a:solidFill>
                  <a:srgbClr val="000000"/>
                </a:solidFill>
              </a:rPr>
              <a:t> τις μεταβλητές </a:t>
            </a:r>
            <a:r>
              <a:rPr lang="en-US" dirty="0" smtClean="0">
                <a:solidFill>
                  <a:srgbClr val="000000"/>
                </a:solidFill>
              </a:rPr>
              <a:t>Area</a:t>
            </a:r>
            <a:r>
              <a:rPr lang="el-GR" dirty="0" smtClean="0">
                <a:solidFill>
                  <a:srgbClr val="000000"/>
                </a:solidFill>
              </a:rPr>
              <a:t> και </a:t>
            </a:r>
            <a:r>
              <a:rPr lang="en-US" dirty="0" smtClean="0">
                <a:solidFill>
                  <a:srgbClr val="000000"/>
                </a:solidFill>
              </a:rPr>
              <a:t>Perimeter</a:t>
            </a:r>
            <a:r>
              <a:rPr lang="el-GR" dirty="0" smtClean="0">
                <a:solidFill>
                  <a:srgbClr val="000000"/>
                </a:solidFill>
              </a:rPr>
              <a:t>. </a:t>
            </a:r>
          </a:p>
          <a:p>
            <a:pPr marL="0" indent="0" eaLnBrk="1" hangingPunct="1">
              <a:spcBef>
                <a:spcPts val="1500"/>
              </a:spcBef>
              <a:buNone/>
            </a:pPr>
            <a:r>
              <a:rPr lang="el-GR" dirty="0" smtClean="0">
                <a:solidFill>
                  <a:srgbClr val="000000"/>
                </a:solidFill>
              </a:rPr>
              <a:t>3)  Έξοδος:</a:t>
            </a:r>
            <a:r>
              <a:rPr lang="en-US" dirty="0" smtClean="0">
                <a:solidFill>
                  <a:srgbClr val="000000"/>
                </a:solidFill>
              </a:rPr>
              <a:t> Area </a:t>
            </a:r>
            <a:r>
              <a:rPr lang="el-GR" dirty="0" smtClean="0">
                <a:solidFill>
                  <a:srgbClr val="000000"/>
                </a:solidFill>
              </a:rPr>
              <a:t>και </a:t>
            </a:r>
            <a:r>
              <a:rPr lang="en-US" dirty="0" smtClean="0">
                <a:solidFill>
                  <a:srgbClr val="000000"/>
                </a:solidFill>
              </a:rPr>
              <a:t>Perimeter</a:t>
            </a:r>
            <a:r>
              <a:rPr lang="el-GR" dirty="0" smtClean="0">
                <a:solidFill>
                  <a:srgbClr val="000000"/>
                </a:solidFill>
              </a:rPr>
              <a:t>.</a:t>
            </a:r>
          </a:p>
          <a:p>
            <a:pPr eaLnBrk="1" hangingPunct="1"/>
            <a:endParaRPr lang="el-GR" dirty="0" smtClean="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23</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p:cNvSpPr>
            <a:spLocks noGrp="1"/>
          </p:cNvSpPr>
          <p:nvPr>
            <p:ph type="title"/>
          </p:nvPr>
        </p:nvSpPr>
        <p:spPr/>
        <p:txBody>
          <a:bodyPr/>
          <a:lstStyle/>
          <a:p>
            <a:pPr eaLnBrk="1" hangingPunct="1"/>
            <a:r>
              <a:rPr lang="el-GR" b="1" dirty="0" smtClean="0"/>
              <a:t>Και</a:t>
            </a:r>
            <a:r>
              <a:rPr lang="en-US" b="1" dirty="0" smtClean="0"/>
              <a:t>… </a:t>
            </a:r>
            <a:r>
              <a:rPr lang="el-GR" b="1" dirty="0" smtClean="0"/>
              <a:t>το πρόγραμμα</a:t>
            </a:r>
          </a:p>
        </p:txBody>
      </p:sp>
      <p:sp>
        <p:nvSpPr>
          <p:cNvPr id="3" name="Θέση περιεχομένου 1" descr="Πρόγραμμα: # include, σύμβολο μικρότερου, s t d i o , τελεία h, σύμβολο μεγαλύτερου. Enter, int main, άνοιγμα κλείσιμο παρένθεσης. Enter, άνοιγμα αγκίστρου. Enter, int  a, κόμμα b, κόμμα Area, κόμμα Perimeter, ερωτηματικό. Enter, print f, παρένθεση, εισαγωγικά, \ n, εισαγωγή των 2 πλευρών,  κλείσιμο εισαγωγικών, κλείσιμο παρένθεσης, ερωτηματικό. Enter, scan f, παρένθεση, εισαγωγικά, % d, % d, κλείσιμο εισαγωγικών, κόμμα &amp; a, κόμμα &amp; b, κλείσιμο παρένθεσης, ερωτηματικό. Enter, Area =, a *  b, ερωτηματικό. Enter, Perimeter =, 2 *, παρένθεση, a + b, κλείσιμο παρένθεσης, ερωτηματικό. Enter, print f, παρένθεση, εισαγωγικά, \ n, εμβαδόν =,  %10 d, κλείσιμο εισαγωγικών, κόμμα Area, κλείσιμο παρένθεσης, ερωτηματικό. Enter, print f, παρένθεση, εισαγωγικά, \ n, περίμετρος =, %10 d, κλείσιμο εισαγωγικών, κόμμα Perimeter, κλείσιμο παρένθεσης, ερωτηματικό. Enter, return 0, ερωτηματικό. Enter, κλείσιμο αγκίστρου."/>
          <p:cNvSpPr>
            <a:spLocks noGrp="1"/>
          </p:cNvSpPr>
          <p:nvPr>
            <p:ph idx="1"/>
          </p:nvPr>
        </p:nvSpPr>
        <p:spPr/>
        <p:txBody>
          <a:bodyPr/>
          <a:lstStyle/>
          <a:p>
            <a:pPr marL="0" indent="0" defTabSz="449263" eaLnBrk="1">
              <a:spcBef>
                <a:spcPts val="0"/>
              </a:spcBef>
              <a:buSzPct val="100000"/>
              <a:buFont typeface="Arial" charset="0"/>
              <a:buNone/>
              <a:defRPr/>
            </a:pPr>
            <a:r>
              <a:rPr lang="el-GR" sz="2400" dirty="0">
                <a:solidFill>
                  <a:srgbClr val="000000"/>
                </a:solidFill>
                <a:ea typeface="Arial Unicode MS" panose="020B0604020202020204" pitchFamily="34" charset="-128"/>
                <a:cs typeface="Arial Unicode MS" panose="020B0604020202020204" pitchFamily="34" charset="-128"/>
              </a:rPr>
              <a:t>#</a:t>
            </a:r>
            <a:r>
              <a:rPr lang="en-US" sz="2400" dirty="0">
                <a:solidFill>
                  <a:srgbClr val="000000"/>
                </a:solidFill>
                <a:ea typeface="Arial Unicode MS" panose="020B0604020202020204" pitchFamily="34" charset="-128"/>
                <a:cs typeface="Arial Unicode MS" panose="020B0604020202020204" pitchFamily="34" charset="-128"/>
              </a:rPr>
              <a:t>include &lt;</a:t>
            </a:r>
            <a:r>
              <a:rPr lang="en-US" sz="2400" dirty="0" err="1">
                <a:solidFill>
                  <a:srgbClr val="000000"/>
                </a:solidFill>
                <a:ea typeface="Arial Unicode MS" panose="020B0604020202020204" pitchFamily="34" charset="-128"/>
                <a:cs typeface="Arial Unicode MS" panose="020B0604020202020204" pitchFamily="34" charset="-128"/>
              </a:rPr>
              <a:t>stdio.h</a:t>
            </a:r>
            <a:r>
              <a:rPr lang="en-US" sz="2400" dirty="0">
                <a:solidFill>
                  <a:srgbClr val="000000"/>
                </a:solidFill>
                <a:ea typeface="Arial Unicode MS" panose="020B0604020202020204" pitchFamily="34" charset="-128"/>
                <a:cs typeface="Arial Unicode MS" panose="020B0604020202020204" pitchFamily="34" charset="-128"/>
              </a:rPr>
              <a:t>&gt;</a:t>
            </a:r>
          </a:p>
          <a:p>
            <a:pPr marL="0" indent="0" defTabSz="449263" eaLnBrk="1">
              <a:spcBef>
                <a:spcPts val="0"/>
              </a:spcBef>
              <a:buSzPct val="100000"/>
              <a:buFont typeface="Arial" charset="0"/>
              <a:buNone/>
              <a:defRPr/>
            </a:pPr>
            <a:r>
              <a:rPr lang="en-US" sz="2400" dirty="0" err="1">
                <a:solidFill>
                  <a:srgbClr val="000000"/>
                </a:solidFill>
                <a:ea typeface="Arial Unicode MS" panose="020B0604020202020204" pitchFamily="34" charset="-128"/>
                <a:cs typeface="Arial Unicode MS" panose="020B0604020202020204" pitchFamily="34" charset="-128"/>
              </a:rPr>
              <a:t>int</a:t>
            </a:r>
            <a:r>
              <a:rPr lang="en-US" sz="2400" dirty="0">
                <a:solidFill>
                  <a:srgbClr val="000000"/>
                </a:solidFill>
                <a:ea typeface="Arial Unicode MS" panose="020B0604020202020204" pitchFamily="34" charset="-128"/>
                <a:cs typeface="Arial Unicode MS" panose="020B0604020202020204" pitchFamily="34" charset="-128"/>
              </a:rPr>
              <a:t> main()</a:t>
            </a:r>
          </a:p>
          <a:p>
            <a:pPr marL="0" indent="0" defTabSz="449263" eaLnBrk="1">
              <a:spcBef>
                <a:spcPts val="0"/>
              </a:spcBef>
              <a:buSzPct val="100000"/>
              <a:buFont typeface="Arial" charset="0"/>
              <a:buNone/>
              <a:defRPr/>
            </a:pPr>
            <a:r>
              <a:rPr lang="en-US" sz="2400" dirty="0">
                <a:solidFill>
                  <a:srgbClr val="000000"/>
                </a:solidFill>
                <a:ea typeface="Arial Unicode MS" panose="020B0604020202020204" pitchFamily="34" charset="-128"/>
                <a:cs typeface="Arial Unicode MS" panose="020B0604020202020204" pitchFamily="34" charset="-128"/>
              </a:rPr>
              <a:t>{</a:t>
            </a:r>
          </a:p>
          <a:p>
            <a:pPr marL="0" indent="0" defTabSz="449263" eaLnBrk="1">
              <a:spcBef>
                <a:spcPts val="0"/>
              </a:spcBef>
              <a:buSzPct val="100000"/>
              <a:buFont typeface="Arial" charset="0"/>
              <a:buNone/>
              <a:defRPr/>
            </a:pPr>
            <a:r>
              <a:rPr lang="en-US" sz="2400" b="1" dirty="0">
                <a:ea typeface="Arial Unicode MS" panose="020B0604020202020204" pitchFamily="34" charset="-128"/>
                <a:cs typeface="Arial Unicode MS" panose="020B0604020202020204" pitchFamily="34" charset="-128"/>
              </a:rPr>
              <a:t>	</a:t>
            </a:r>
            <a:r>
              <a:rPr lang="en-US" sz="2400" b="1" dirty="0" err="1">
                <a:ea typeface="Arial Unicode MS" panose="020B0604020202020204" pitchFamily="34" charset="-128"/>
                <a:cs typeface="Arial Unicode MS" panose="020B0604020202020204" pitchFamily="34" charset="-128"/>
              </a:rPr>
              <a:t>int</a:t>
            </a:r>
            <a:r>
              <a:rPr lang="en-US" sz="2400" b="1" dirty="0">
                <a:ea typeface="Arial Unicode MS" panose="020B0604020202020204" pitchFamily="34" charset="-128"/>
                <a:cs typeface="Arial Unicode MS" panose="020B0604020202020204" pitchFamily="34" charset="-128"/>
              </a:rPr>
              <a:t> a, b, Area, Perimeter;</a:t>
            </a:r>
          </a:p>
          <a:p>
            <a:pPr marL="0" indent="0" defTabSz="449263" eaLnBrk="1">
              <a:spcBef>
                <a:spcPts val="0"/>
              </a:spcBef>
              <a:buSzPct val="100000"/>
              <a:buFont typeface="Arial" charset="0"/>
              <a:buNone/>
              <a:defRPr/>
            </a:pPr>
            <a:r>
              <a:rPr lang="en-US" sz="2400" b="1" dirty="0">
                <a:solidFill>
                  <a:srgbClr val="FF33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printf</a:t>
            </a:r>
            <a:r>
              <a:rPr lang="en-US" sz="2400" dirty="0">
                <a:solidFill>
                  <a:srgbClr val="000000"/>
                </a:solidFill>
                <a:ea typeface="Arial Unicode MS" panose="020B0604020202020204" pitchFamily="34" charset="-128"/>
                <a:cs typeface="Arial Unicode MS" panose="020B0604020202020204" pitchFamily="34" charset="-128"/>
              </a:rPr>
              <a:t>(“</a:t>
            </a:r>
            <a:r>
              <a:rPr lang="el-GR" sz="2400" dirty="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n</a:t>
            </a:r>
            <a:r>
              <a:rPr lang="el-GR" sz="2400" dirty="0" smtClean="0">
                <a:solidFill>
                  <a:srgbClr val="000000"/>
                </a:solidFill>
                <a:ea typeface="Arial Unicode MS" panose="020B0604020202020204" pitchFamily="34" charset="-128"/>
                <a:cs typeface="Arial Unicode MS" panose="020B0604020202020204" pitchFamily="34" charset="-128"/>
              </a:rPr>
              <a:t> Εισαγωγή </a:t>
            </a:r>
            <a:r>
              <a:rPr lang="el-GR" sz="2400" dirty="0">
                <a:solidFill>
                  <a:srgbClr val="000000"/>
                </a:solidFill>
                <a:ea typeface="Arial Unicode MS" panose="020B0604020202020204" pitchFamily="34" charset="-128"/>
                <a:cs typeface="Arial Unicode MS" panose="020B0604020202020204" pitchFamily="34" charset="-128"/>
              </a:rPr>
              <a:t>των 2 πλευρών:</a:t>
            </a:r>
            <a:r>
              <a:rPr lang="en-US" sz="2400" dirty="0">
                <a:solidFill>
                  <a:srgbClr val="000000"/>
                </a:solidFill>
                <a:ea typeface="Arial Unicode MS" panose="020B0604020202020204" pitchFamily="34" charset="-128"/>
                <a:cs typeface="Arial Unicode MS" panose="020B0604020202020204" pitchFamily="34" charset="-128"/>
              </a:rPr>
              <a:t>”);</a:t>
            </a:r>
          </a:p>
          <a:p>
            <a:pPr marL="0" indent="0" defTabSz="449263" eaLnBrk="1">
              <a:spcBef>
                <a:spcPts val="0"/>
              </a:spcBef>
              <a:buSzPct val="100000"/>
              <a:buFont typeface="Arial" charset="0"/>
              <a:buNone/>
              <a:defRPr/>
            </a:pP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scanf</a:t>
            </a:r>
            <a:r>
              <a:rPr lang="en-US" sz="2400" dirty="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d</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a:t>
            </a:r>
            <a:r>
              <a:rPr lang="en-US" sz="2400" dirty="0">
                <a:solidFill>
                  <a:srgbClr val="000000"/>
                </a:solidFill>
                <a:ea typeface="Arial Unicode MS" panose="020B0604020202020204" pitchFamily="34" charset="-128"/>
                <a:cs typeface="Arial Unicode MS" panose="020B0604020202020204" pitchFamily="34" charset="-128"/>
              </a:rPr>
              <a:t>d</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&amp;a</a:t>
            </a:r>
            <a:r>
              <a:rPr lang="en-US" sz="2400" dirty="0">
                <a:solidFill>
                  <a:srgbClr val="000000"/>
                </a:solidFill>
                <a:ea typeface="Arial Unicode MS" panose="020B0604020202020204" pitchFamily="34" charset="-128"/>
                <a:cs typeface="Arial Unicode MS" panose="020B0604020202020204" pitchFamily="34" charset="-128"/>
              </a:rPr>
              <a:t>, &amp;b);</a:t>
            </a:r>
          </a:p>
          <a:p>
            <a:pPr marL="0" indent="0" defTabSz="449263" eaLnBrk="1">
              <a:spcBef>
                <a:spcPts val="0"/>
              </a:spcBef>
              <a:buSzPct val="100000"/>
              <a:buFont typeface="Arial" charset="0"/>
              <a:buNone/>
              <a:defRPr/>
            </a:pPr>
            <a:r>
              <a:rPr lang="en-US" sz="2400" b="1" dirty="0">
                <a:solidFill>
                  <a:srgbClr val="000000"/>
                </a:solidFill>
                <a:ea typeface="Arial Unicode MS" panose="020B0604020202020204" pitchFamily="34" charset="-128"/>
                <a:cs typeface="Arial Unicode MS" panose="020B0604020202020204" pitchFamily="34" charset="-128"/>
              </a:rPr>
              <a:t> 	</a:t>
            </a:r>
            <a:r>
              <a:rPr lang="en-US" sz="2400" b="1" dirty="0">
                <a:ea typeface="Arial Unicode MS" panose="020B0604020202020204" pitchFamily="34" charset="-128"/>
                <a:cs typeface="Arial Unicode MS" panose="020B0604020202020204" pitchFamily="34" charset="-128"/>
              </a:rPr>
              <a:t>Area = a *  b;</a:t>
            </a:r>
          </a:p>
          <a:p>
            <a:pPr marL="0" indent="0" defTabSz="449263" eaLnBrk="1">
              <a:spcBef>
                <a:spcPts val="0"/>
              </a:spcBef>
              <a:buSzPct val="100000"/>
              <a:buFont typeface="Arial" charset="0"/>
              <a:buNone/>
              <a:defRPr/>
            </a:pPr>
            <a:r>
              <a:rPr lang="en-US" sz="2400" b="1" dirty="0">
                <a:ea typeface="Arial Unicode MS" panose="020B0604020202020204" pitchFamily="34" charset="-128"/>
                <a:cs typeface="Arial Unicode MS" panose="020B0604020202020204" pitchFamily="34" charset="-128"/>
              </a:rPr>
              <a:t>    	Perimeter = 2 * (a + b);</a:t>
            </a:r>
          </a:p>
          <a:p>
            <a:pPr marL="0" indent="0" defTabSz="449263" eaLnBrk="1">
              <a:spcBef>
                <a:spcPts val="0"/>
              </a:spcBef>
              <a:buSzPct val="100000"/>
              <a:buFont typeface="Arial" charset="0"/>
              <a:buNone/>
              <a:defRPr/>
            </a:pPr>
            <a:r>
              <a:rPr lang="en-US" sz="2400" b="1" dirty="0">
                <a:solidFill>
                  <a:srgbClr val="CCCC00"/>
                </a:solidFill>
                <a:ea typeface="Arial Unicode MS" panose="020B0604020202020204" pitchFamily="34" charset="-128"/>
                <a:cs typeface="Arial Unicode MS" panose="020B0604020202020204" pitchFamily="34" charset="-128"/>
              </a:rPr>
              <a:t>      	</a:t>
            </a:r>
            <a:r>
              <a:rPr lang="en-US" sz="2400" b="1" dirty="0" err="1">
                <a:solidFill>
                  <a:srgbClr val="993300"/>
                </a:solidFill>
                <a:ea typeface="Arial Unicode MS" panose="020B0604020202020204" pitchFamily="34" charset="-128"/>
                <a:cs typeface="Arial Unicode MS" panose="020B0604020202020204" pitchFamily="34" charset="-128"/>
              </a:rPr>
              <a:t>printf</a:t>
            </a:r>
            <a:r>
              <a:rPr lang="en-US" sz="2400" b="1" dirty="0">
                <a:solidFill>
                  <a:srgbClr val="993300"/>
                </a:solidFill>
                <a:ea typeface="Arial Unicode MS" panose="020B0604020202020204" pitchFamily="34" charset="-128"/>
                <a:cs typeface="Arial Unicode MS" panose="020B0604020202020204" pitchFamily="34" charset="-128"/>
              </a:rPr>
              <a:t>(“</a:t>
            </a:r>
            <a:r>
              <a:rPr lang="el-GR" sz="2400" b="1" dirty="0">
                <a:solidFill>
                  <a:srgbClr val="993300"/>
                </a:solidFill>
                <a:ea typeface="Arial Unicode MS" panose="020B0604020202020204" pitchFamily="34" charset="-128"/>
                <a:cs typeface="Arial Unicode MS" panose="020B0604020202020204" pitchFamily="34" charset="-128"/>
              </a:rPr>
              <a:t>\</a:t>
            </a:r>
            <a:r>
              <a:rPr lang="en-US" sz="2400" b="1" dirty="0" smtClean="0">
                <a:solidFill>
                  <a:srgbClr val="993300"/>
                </a:solidFill>
                <a:ea typeface="Arial Unicode MS" panose="020B0604020202020204" pitchFamily="34" charset="-128"/>
                <a:cs typeface="Arial Unicode MS" panose="020B0604020202020204" pitchFamily="34" charset="-128"/>
              </a:rPr>
              <a:t>n </a:t>
            </a:r>
            <a:r>
              <a:rPr lang="el-GR" sz="2400" b="1" dirty="0" smtClean="0">
                <a:solidFill>
                  <a:srgbClr val="993300"/>
                </a:solidFill>
                <a:ea typeface="Arial Unicode MS" panose="020B0604020202020204" pitchFamily="34" charset="-128"/>
                <a:cs typeface="Arial Unicode MS" panose="020B0604020202020204" pitchFamily="34" charset="-128"/>
              </a:rPr>
              <a:t>Εμβαδόν</a:t>
            </a:r>
            <a:r>
              <a:rPr lang="en-US" sz="2400" b="1" dirty="0" smtClean="0">
                <a:solidFill>
                  <a:srgbClr val="993300"/>
                </a:solidFill>
                <a:ea typeface="Arial Unicode MS" panose="020B0604020202020204" pitchFamily="34" charset="-128"/>
                <a:cs typeface="Arial Unicode MS" panose="020B0604020202020204" pitchFamily="34" charset="-128"/>
              </a:rPr>
              <a:t> </a:t>
            </a:r>
            <a:r>
              <a:rPr lang="el-GR" sz="2400" b="1" dirty="0">
                <a:solidFill>
                  <a:srgbClr val="993300"/>
                </a:solidFill>
                <a:ea typeface="Arial Unicode MS" panose="020B0604020202020204" pitchFamily="34" charset="-128"/>
                <a:cs typeface="Arial Unicode MS" panose="020B0604020202020204" pitchFamily="34" charset="-128"/>
              </a:rPr>
              <a:t>= %10</a:t>
            </a:r>
            <a:r>
              <a:rPr lang="en-US" sz="2400" b="1" dirty="0">
                <a:solidFill>
                  <a:srgbClr val="993300"/>
                </a:solidFill>
                <a:ea typeface="Arial Unicode MS" panose="020B0604020202020204" pitchFamily="34" charset="-128"/>
                <a:cs typeface="Arial Unicode MS" panose="020B0604020202020204" pitchFamily="34" charset="-128"/>
              </a:rPr>
              <a:t>d”, Area);</a:t>
            </a:r>
          </a:p>
          <a:p>
            <a:pPr marL="0" indent="0" defTabSz="449263" eaLnBrk="1">
              <a:spcBef>
                <a:spcPts val="0"/>
              </a:spcBef>
              <a:buSzPct val="100000"/>
              <a:buFont typeface="Arial" charset="0"/>
              <a:buNone/>
              <a:defRPr/>
            </a:pPr>
            <a:r>
              <a:rPr lang="en-US" sz="2400" b="1" dirty="0">
                <a:solidFill>
                  <a:srgbClr val="993300"/>
                </a:solidFill>
                <a:ea typeface="Arial Unicode MS" panose="020B0604020202020204" pitchFamily="34" charset="-128"/>
                <a:cs typeface="Arial Unicode MS" panose="020B0604020202020204" pitchFamily="34" charset="-128"/>
              </a:rPr>
              <a:t>	</a:t>
            </a:r>
            <a:r>
              <a:rPr lang="en-US" sz="2400" b="1" dirty="0" err="1">
                <a:solidFill>
                  <a:srgbClr val="993300"/>
                </a:solidFill>
                <a:ea typeface="Arial Unicode MS" panose="020B0604020202020204" pitchFamily="34" charset="-128"/>
                <a:cs typeface="Arial Unicode MS" panose="020B0604020202020204" pitchFamily="34" charset="-128"/>
              </a:rPr>
              <a:t>printf</a:t>
            </a:r>
            <a:r>
              <a:rPr lang="en-US" sz="2400" b="1" dirty="0">
                <a:solidFill>
                  <a:srgbClr val="993300"/>
                </a:solidFill>
                <a:ea typeface="Arial Unicode MS" panose="020B0604020202020204" pitchFamily="34" charset="-128"/>
                <a:cs typeface="Arial Unicode MS" panose="020B0604020202020204" pitchFamily="34" charset="-128"/>
              </a:rPr>
              <a:t>(“\</a:t>
            </a:r>
            <a:r>
              <a:rPr lang="en-US" sz="2400" b="1" dirty="0" smtClean="0">
                <a:solidFill>
                  <a:srgbClr val="993300"/>
                </a:solidFill>
                <a:ea typeface="Arial Unicode MS" panose="020B0604020202020204" pitchFamily="34" charset="-128"/>
                <a:cs typeface="Arial Unicode MS" panose="020B0604020202020204" pitchFamily="34" charset="-128"/>
              </a:rPr>
              <a:t>n </a:t>
            </a:r>
            <a:r>
              <a:rPr lang="el-GR" sz="2400" b="1" dirty="0" smtClean="0">
                <a:solidFill>
                  <a:srgbClr val="993300"/>
                </a:solidFill>
                <a:ea typeface="Arial Unicode MS" panose="020B0604020202020204" pitchFamily="34" charset="-128"/>
                <a:cs typeface="Arial Unicode MS" panose="020B0604020202020204" pitchFamily="34" charset="-128"/>
              </a:rPr>
              <a:t>Περίμετρος </a:t>
            </a:r>
            <a:r>
              <a:rPr lang="el-GR" sz="2400" b="1" dirty="0">
                <a:solidFill>
                  <a:srgbClr val="993300"/>
                </a:solidFill>
                <a:ea typeface="Arial Unicode MS" panose="020B0604020202020204" pitchFamily="34" charset="-128"/>
                <a:cs typeface="Arial Unicode MS" panose="020B0604020202020204" pitchFamily="34" charset="-128"/>
              </a:rPr>
              <a:t>= %10</a:t>
            </a:r>
            <a:r>
              <a:rPr lang="en-US" sz="2400" b="1" dirty="0">
                <a:solidFill>
                  <a:srgbClr val="993300"/>
                </a:solidFill>
                <a:ea typeface="Arial Unicode MS" panose="020B0604020202020204" pitchFamily="34" charset="-128"/>
                <a:cs typeface="Arial Unicode MS" panose="020B0604020202020204" pitchFamily="34" charset="-128"/>
              </a:rPr>
              <a:t>d”, Perimeter);</a:t>
            </a:r>
          </a:p>
          <a:p>
            <a:pPr marL="0" indent="0" defTabSz="449263" eaLnBrk="1">
              <a:spcBef>
                <a:spcPts val="0"/>
              </a:spcBef>
              <a:buSzPct val="100000"/>
              <a:buFont typeface="Arial" charset="0"/>
              <a:buNone/>
              <a:defRPr/>
            </a:pPr>
            <a:r>
              <a:rPr lang="en-US" sz="2400" dirty="0">
                <a:solidFill>
                  <a:srgbClr val="000000"/>
                </a:solidFill>
                <a:ea typeface="Arial Unicode MS" panose="020B0604020202020204" pitchFamily="34" charset="-128"/>
                <a:cs typeface="Arial Unicode MS" panose="020B0604020202020204" pitchFamily="34" charset="-128"/>
              </a:rPr>
              <a:t>	return 0;</a:t>
            </a:r>
          </a:p>
          <a:p>
            <a:pPr marL="0" indent="0" defTabSz="449263" eaLnBrk="1">
              <a:spcBef>
                <a:spcPts val="0"/>
              </a:spcBef>
              <a:buSzPct val="100000"/>
              <a:buFont typeface="Arial" charset="0"/>
              <a:buNone/>
              <a:defRPr/>
            </a:pPr>
            <a:r>
              <a:rPr lang="en-US" sz="2400" dirty="0">
                <a:solidFill>
                  <a:srgbClr val="000000"/>
                </a:solidFill>
                <a:ea typeface="Arial Unicode MS" panose="020B0604020202020204" pitchFamily="34" charset="-128"/>
                <a:cs typeface="Arial Unicode MS" panose="020B0604020202020204" pitchFamily="34" charset="-128"/>
              </a:rPr>
              <a:t>}</a:t>
            </a: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24</a:t>
            </a:fld>
            <a:endParaRPr lang="el-GR"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p:cNvSpPr>
            <a:spLocks noGrp="1"/>
          </p:cNvSpPr>
          <p:nvPr>
            <p:ph type="title"/>
          </p:nvPr>
        </p:nvSpPr>
        <p:spPr/>
        <p:txBody>
          <a:bodyPr/>
          <a:lstStyle/>
          <a:p>
            <a:pPr eaLnBrk="1" hangingPunct="1"/>
            <a:r>
              <a:rPr lang="el-GR" b="1" dirty="0" smtClean="0"/>
              <a:t>Δομή ενός </a:t>
            </a:r>
            <a:r>
              <a:rPr lang="el-GR" b="1" dirty="0"/>
              <a:t>π</a:t>
            </a:r>
            <a:r>
              <a:rPr lang="el-GR" b="1" dirty="0" smtClean="0"/>
              <a:t>ρογράμματος</a:t>
            </a:r>
          </a:p>
        </p:txBody>
      </p:sp>
      <p:sp>
        <p:nvSpPr>
          <p:cNvPr id="3" name="Θέση περιεχομένου 1" descr="."/>
          <p:cNvSpPr>
            <a:spLocks noGrp="1"/>
          </p:cNvSpPr>
          <p:nvPr>
            <p:ph sz="half" idx="1"/>
          </p:nvPr>
        </p:nvSpPr>
        <p:spPr>
          <a:xfrm>
            <a:off x="4572000" y="1412777"/>
            <a:ext cx="4038600" cy="4608511"/>
          </a:xfrm>
        </p:spPr>
        <p:txBody>
          <a:bodyPr/>
          <a:lstStyle/>
          <a:p>
            <a:pPr marL="0" indent="0" eaLnBrk="1" hangingPunct="1">
              <a:spcBef>
                <a:spcPts val="0"/>
              </a:spcBef>
              <a:buNone/>
              <a:defRPr/>
            </a:pPr>
            <a:r>
              <a:rPr lang="el-GR" sz="2000" dirty="0" smtClean="0">
                <a:solidFill>
                  <a:srgbClr val="000000"/>
                </a:solidFill>
              </a:rPr>
              <a:t>1</a:t>
            </a:r>
            <a:r>
              <a:rPr lang="en-US" sz="2000" dirty="0" smtClean="0">
                <a:solidFill>
                  <a:srgbClr val="000000"/>
                </a:solidFill>
              </a:rPr>
              <a:t>)</a:t>
            </a:r>
            <a:r>
              <a:rPr lang="el-GR" sz="2000" dirty="0" smtClean="0">
                <a:solidFill>
                  <a:srgbClr val="000000"/>
                </a:solidFill>
              </a:rPr>
              <a:t> #</a:t>
            </a:r>
            <a:r>
              <a:rPr lang="en-US" sz="2000" dirty="0" smtClean="0">
                <a:solidFill>
                  <a:srgbClr val="000000"/>
                </a:solidFill>
              </a:rPr>
              <a:t>include &lt;</a:t>
            </a:r>
            <a:r>
              <a:rPr lang="en-US" sz="2000" dirty="0" err="1" smtClean="0">
                <a:solidFill>
                  <a:srgbClr val="000000"/>
                </a:solidFill>
              </a:rPr>
              <a:t>stdio.h</a:t>
            </a:r>
            <a:r>
              <a:rPr lang="en-US" sz="2000" dirty="0" smtClean="0">
                <a:solidFill>
                  <a:srgbClr val="000000"/>
                </a:solidFill>
              </a:rPr>
              <a:t>&gt;</a:t>
            </a:r>
          </a:p>
          <a:p>
            <a:pPr marL="0" indent="0" eaLnBrk="1" hangingPunct="1">
              <a:spcBef>
                <a:spcPts val="0"/>
              </a:spcBef>
              <a:buFont typeface="Arial" charset="0"/>
              <a:buNone/>
              <a:defRPr/>
            </a:pPr>
            <a:r>
              <a:rPr lang="el-GR" sz="2000" dirty="0" smtClean="0">
                <a:solidFill>
                  <a:srgbClr val="000000"/>
                </a:solidFill>
              </a:rPr>
              <a:t>2</a:t>
            </a:r>
            <a:r>
              <a:rPr lang="en-US" sz="2000" dirty="0" smtClean="0">
                <a:solidFill>
                  <a:srgbClr val="000000"/>
                </a:solidFill>
              </a:rPr>
              <a:t>)</a:t>
            </a:r>
            <a:r>
              <a:rPr lang="el-GR" sz="2000" dirty="0" smtClean="0">
                <a:solidFill>
                  <a:srgbClr val="000000"/>
                </a:solidFill>
              </a:rPr>
              <a:t> </a:t>
            </a:r>
            <a:r>
              <a:rPr lang="en-US" sz="2000" dirty="0" err="1" smtClean="0">
                <a:solidFill>
                  <a:srgbClr val="000000"/>
                </a:solidFill>
              </a:rPr>
              <a:t>int</a:t>
            </a:r>
            <a:r>
              <a:rPr lang="en-US" sz="2000" dirty="0" smtClean="0">
                <a:solidFill>
                  <a:srgbClr val="000000"/>
                </a:solidFill>
              </a:rPr>
              <a:t> </a:t>
            </a:r>
            <a:r>
              <a:rPr lang="en-US" sz="2000" dirty="0">
                <a:solidFill>
                  <a:srgbClr val="000000"/>
                </a:solidFill>
              </a:rPr>
              <a:t>main()</a:t>
            </a:r>
          </a:p>
          <a:p>
            <a:pPr marL="0" indent="0" eaLnBrk="1" hangingPunct="1">
              <a:spcBef>
                <a:spcPts val="0"/>
              </a:spcBef>
              <a:buFont typeface="Arial" charset="0"/>
              <a:buNone/>
              <a:defRPr/>
            </a:pPr>
            <a:r>
              <a:rPr lang="el-GR" sz="2000" dirty="0" smtClean="0">
                <a:solidFill>
                  <a:srgbClr val="000000"/>
                </a:solidFill>
              </a:rPr>
              <a:t>3</a:t>
            </a:r>
            <a:r>
              <a:rPr lang="en-US" sz="2000" dirty="0" smtClean="0">
                <a:solidFill>
                  <a:srgbClr val="000000"/>
                </a:solidFill>
              </a:rPr>
              <a:t>)</a:t>
            </a:r>
            <a:r>
              <a:rPr lang="el-GR" sz="2000" dirty="0" smtClean="0">
                <a:solidFill>
                  <a:srgbClr val="000000"/>
                </a:solidFill>
              </a:rPr>
              <a:t> </a:t>
            </a:r>
            <a:r>
              <a:rPr lang="en-US" sz="2000" dirty="0" smtClean="0">
                <a:solidFill>
                  <a:srgbClr val="000000"/>
                </a:solidFill>
              </a:rPr>
              <a:t>{</a:t>
            </a:r>
            <a:endParaRPr lang="en-US" sz="2000" dirty="0">
              <a:solidFill>
                <a:srgbClr val="000000"/>
              </a:solidFill>
            </a:endParaRPr>
          </a:p>
          <a:p>
            <a:pPr marL="0" indent="0" eaLnBrk="1" hangingPunct="1">
              <a:spcBef>
                <a:spcPts val="0"/>
              </a:spcBef>
              <a:buFont typeface="Arial" charset="0"/>
              <a:buNone/>
              <a:defRPr/>
            </a:pPr>
            <a:r>
              <a:rPr lang="el-GR" sz="2000" b="1" dirty="0" smtClean="0">
                <a:solidFill>
                  <a:srgbClr val="D60093"/>
                </a:solidFill>
              </a:rPr>
              <a:t>α)</a:t>
            </a:r>
            <a:r>
              <a:rPr lang="en-US" sz="2000" b="1" dirty="0" smtClean="0">
                <a:solidFill>
                  <a:srgbClr val="D60093"/>
                </a:solidFill>
              </a:rPr>
              <a:t>  </a:t>
            </a:r>
            <a:r>
              <a:rPr lang="en-US" sz="2000" b="1" dirty="0" err="1" smtClean="0">
                <a:solidFill>
                  <a:srgbClr val="D60093"/>
                </a:solidFill>
              </a:rPr>
              <a:t>int</a:t>
            </a:r>
            <a:r>
              <a:rPr lang="en-US" sz="2000" b="1" dirty="0" smtClean="0">
                <a:solidFill>
                  <a:srgbClr val="D60093"/>
                </a:solidFill>
              </a:rPr>
              <a:t> </a:t>
            </a:r>
            <a:r>
              <a:rPr lang="en-US" sz="2000" b="1" dirty="0">
                <a:solidFill>
                  <a:srgbClr val="D60093"/>
                </a:solidFill>
              </a:rPr>
              <a:t>a, b, Area, Perimeter;</a:t>
            </a:r>
          </a:p>
          <a:p>
            <a:pPr marL="0" indent="0" eaLnBrk="1" hangingPunct="1">
              <a:spcBef>
                <a:spcPts val="0"/>
              </a:spcBef>
              <a:buFont typeface="Arial" charset="0"/>
              <a:buNone/>
              <a:defRPr/>
            </a:pPr>
            <a:r>
              <a:rPr lang="el-GR" sz="2000" b="1" dirty="0"/>
              <a:t>β</a:t>
            </a:r>
            <a:r>
              <a:rPr lang="el-GR" sz="2000" b="1" dirty="0" smtClean="0"/>
              <a:t>)</a:t>
            </a:r>
            <a:r>
              <a:rPr lang="en-US" sz="2000" b="1" dirty="0" smtClean="0">
                <a:solidFill>
                  <a:srgbClr val="FF3300"/>
                </a:solidFill>
              </a:rPr>
              <a:t>  </a:t>
            </a:r>
            <a:r>
              <a:rPr lang="en-US" sz="2000" b="1" dirty="0" err="1" smtClean="0"/>
              <a:t>printf</a:t>
            </a:r>
            <a:r>
              <a:rPr lang="en-US" sz="2000" b="1" dirty="0"/>
              <a:t>(“</a:t>
            </a:r>
            <a:r>
              <a:rPr lang="el-GR" sz="2000" b="1" dirty="0"/>
              <a:t>\</a:t>
            </a:r>
            <a:r>
              <a:rPr lang="en-US" sz="2000" b="1" dirty="0" smtClean="0"/>
              <a:t>n </a:t>
            </a:r>
            <a:r>
              <a:rPr lang="el-GR" sz="2000" b="1" dirty="0" smtClean="0"/>
              <a:t>Εισαγωγή </a:t>
            </a:r>
            <a:r>
              <a:rPr lang="el-GR" sz="2000" b="1" dirty="0"/>
              <a:t>των 2 </a:t>
            </a:r>
            <a:r>
              <a:rPr lang="en-US" sz="2000" b="1" dirty="0" smtClean="0"/>
              <a:t> </a:t>
            </a:r>
          </a:p>
          <a:p>
            <a:pPr marL="0" indent="0" eaLnBrk="1" hangingPunct="1">
              <a:spcBef>
                <a:spcPts val="0"/>
              </a:spcBef>
              <a:buFont typeface="Arial" charset="0"/>
              <a:buNone/>
              <a:defRPr/>
            </a:pPr>
            <a:r>
              <a:rPr lang="en-US" sz="2000" b="1" dirty="0" smtClean="0"/>
              <a:t>   </a:t>
            </a:r>
            <a:r>
              <a:rPr lang="el-GR" sz="2000" b="1" dirty="0" smtClean="0"/>
              <a:t>πλευρών</a:t>
            </a:r>
            <a:r>
              <a:rPr lang="el-GR" sz="2000" b="1" dirty="0"/>
              <a:t>:</a:t>
            </a:r>
            <a:r>
              <a:rPr lang="en-US" sz="2000" b="1" dirty="0"/>
              <a:t>”);</a:t>
            </a:r>
          </a:p>
          <a:p>
            <a:pPr marL="0" indent="0" eaLnBrk="1" hangingPunct="1">
              <a:spcBef>
                <a:spcPts val="0"/>
              </a:spcBef>
              <a:buFont typeface="Arial" charset="0"/>
              <a:buNone/>
              <a:defRPr/>
            </a:pPr>
            <a:r>
              <a:rPr lang="en-US" sz="2000" b="1" dirty="0" smtClean="0"/>
              <a:t>	</a:t>
            </a:r>
            <a:r>
              <a:rPr lang="en-US" sz="2000" b="1" dirty="0" err="1" smtClean="0"/>
              <a:t>scanf</a:t>
            </a:r>
            <a:r>
              <a:rPr lang="en-US" sz="2000" b="1" dirty="0"/>
              <a:t>(“%</a:t>
            </a:r>
            <a:r>
              <a:rPr lang="en-US" sz="2000" b="1" dirty="0" smtClean="0"/>
              <a:t>d</a:t>
            </a:r>
            <a:r>
              <a:rPr lang="el-GR" sz="2000" b="1" dirty="0" smtClean="0"/>
              <a:t> </a:t>
            </a:r>
            <a:r>
              <a:rPr lang="en-US" sz="2000" b="1" dirty="0" smtClean="0"/>
              <a:t>%</a:t>
            </a:r>
            <a:r>
              <a:rPr lang="en-US" sz="2000" b="1" dirty="0"/>
              <a:t>d</a:t>
            </a:r>
            <a:r>
              <a:rPr lang="en-US" sz="2000" b="1" dirty="0" smtClean="0"/>
              <a:t>”,</a:t>
            </a:r>
            <a:r>
              <a:rPr lang="el-GR" sz="2000" b="1" dirty="0" smtClean="0"/>
              <a:t> </a:t>
            </a:r>
            <a:r>
              <a:rPr lang="en-US" sz="2000" b="1" dirty="0" smtClean="0"/>
              <a:t>&amp;</a:t>
            </a:r>
            <a:r>
              <a:rPr lang="en-US" sz="2000" b="1" dirty="0"/>
              <a:t>a, &amp;b);</a:t>
            </a:r>
          </a:p>
          <a:p>
            <a:pPr marL="0" indent="0" eaLnBrk="1" hangingPunct="1">
              <a:spcBef>
                <a:spcPts val="0"/>
              </a:spcBef>
              <a:buFont typeface="Arial" charset="0"/>
              <a:buNone/>
              <a:defRPr/>
            </a:pPr>
            <a:r>
              <a:rPr lang="el-GR" sz="2000" b="1" dirty="0">
                <a:solidFill>
                  <a:schemeClr val="tx2">
                    <a:lumMod val="60000"/>
                    <a:lumOff val="40000"/>
                  </a:schemeClr>
                </a:solidFill>
              </a:rPr>
              <a:t>γ</a:t>
            </a:r>
            <a:r>
              <a:rPr lang="el-GR" sz="2000" b="1" dirty="0" smtClean="0">
                <a:solidFill>
                  <a:schemeClr val="tx2">
                    <a:lumMod val="60000"/>
                    <a:lumOff val="40000"/>
                  </a:schemeClr>
                </a:solidFill>
              </a:rPr>
              <a:t>)</a:t>
            </a:r>
            <a:r>
              <a:rPr lang="en-US" sz="2000" b="1" dirty="0" smtClean="0">
                <a:solidFill>
                  <a:schemeClr val="tx2">
                    <a:lumMod val="60000"/>
                    <a:lumOff val="40000"/>
                  </a:schemeClr>
                </a:solidFill>
              </a:rPr>
              <a:t>  Area </a:t>
            </a:r>
            <a:r>
              <a:rPr lang="en-US" sz="2000" b="1" dirty="0">
                <a:solidFill>
                  <a:schemeClr val="tx2">
                    <a:lumMod val="60000"/>
                    <a:lumOff val="40000"/>
                  </a:schemeClr>
                </a:solidFill>
              </a:rPr>
              <a:t>= a *  b;</a:t>
            </a:r>
          </a:p>
          <a:p>
            <a:pPr marL="0" indent="0" eaLnBrk="1" hangingPunct="1">
              <a:spcBef>
                <a:spcPts val="0"/>
              </a:spcBef>
              <a:buFont typeface="Arial" charset="0"/>
              <a:buNone/>
              <a:defRPr/>
            </a:pPr>
            <a:r>
              <a:rPr lang="en-US" sz="2000" b="1" dirty="0">
                <a:solidFill>
                  <a:schemeClr val="tx2">
                    <a:lumMod val="60000"/>
                    <a:lumOff val="40000"/>
                  </a:schemeClr>
                </a:solidFill>
              </a:rPr>
              <a:t>    	Perimeter = 2 * (a + b);</a:t>
            </a:r>
          </a:p>
          <a:p>
            <a:pPr marL="0" indent="0" eaLnBrk="1" hangingPunct="1">
              <a:spcBef>
                <a:spcPts val="0"/>
              </a:spcBef>
              <a:buFont typeface="Arial" charset="0"/>
              <a:buNone/>
              <a:defRPr/>
            </a:pPr>
            <a:r>
              <a:rPr lang="en-US" sz="2000" b="1" dirty="0">
                <a:solidFill>
                  <a:srgbClr val="CC0000"/>
                </a:solidFill>
              </a:rPr>
              <a:t>i</a:t>
            </a:r>
            <a:r>
              <a:rPr lang="el-GR" sz="2000" b="1" dirty="0" smtClean="0">
                <a:solidFill>
                  <a:srgbClr val="CC0000"/>
                </a:solidFill>
              </a:rPr>
              <a:t>)</a:t>
            </a:r>
            <a:r>
              <a:rPr lang="en-US" sz="2000" b="1" dirty="0" smtClean="0">
                <a:solidFill>
                  <a:srgbClr val="CC0000"/>
                </a:solidFill>
              </a:rPr>
              <a:t>  </a:t>
            </a:r>
            <a:r>
              <a:rPr lang="en-US" sz="2000" b="1" dirty="0" err="1" smtClean="0">
                <a:solidFill>
                  <a:srgbClr val="CC0000"/>
                </a:solidFill>
              </a:rPr>
              <a:t>printf</a:t>
            </a:r>
            <a:r>
              <a:rPr lang="en-US" sz="2000" b="1" dirty="0">
                <a:solidFill>
                  <a:srgbClr val="CC0000"/>
                </a:solidFill>
              </a:rPr>
              <a:t>(“</a:t>
            </a:r>
            <a:r>
              <a:rPr lang="el-GR" sz="2000" b="1" dirty="0">
                <a:solidFill>
                  <a:srgbClr val="CC0000"/>
                </a:solidFill>
              </a:rPr>
              <a:t>\</a:t>
            </a:r>
            <a:r>
              <a:rPr lang="en-US" sz="2000" b="1" dirty="0" smtClean="0">
                <a:solidFill>
                  <a:srgbClr val="CC0000"/>
                </a:solidFill>
              </a:rPr>
              <a:t>n </a:t>
            </a:r>
            <a:r>
              <a:rPr lang="el-GR" sz="2000" b="1" dirty="0" smtClean="0">
                <a:solidFill>
                  <a:srgbClr val="CC0000"/>
                </a:solidFill>
              </a:rPr>
              <a:t>Εμβαδόν</a:t>
            </a:r>
            <a:r>
              <a:rPr lang="en-US" sz="2000" b="1" dirty="0" smtClean="0">
                <a:solidFill>
                  <a:srgbClr val="CC0000"/>
                </a:solidFill>
              </a:rPr>
              <a:t> </a:t>
            </a:r>
            <a:r>
              <a:rPr lang="el-GR" sz="2000" b="1" dirty="0">
                <a:solidFill>
                  <a:srgbClr val="CC0000"/>
                </a:solidFill>
              </a:rPr>
              <a:t>= %10</a:t>
            </a:r>
            <a:r>
              <a:rPr lang="en-US" sz="2000" b="1" dirty="0">
                <a:solidFill>
                  <a:srgbClr val="CC0000"/>
                </a:solidFill>
              </a:rPr>
              <a:t>d”, </a:t>
            </a:r>
            <a:r>
              <a:rPr lang="en-US" sz="2000" b="1" dirty="0" smtClean="0">
                <a:solidFill>
                  <a:srgbClr val="CC0000"/>
                </a:solidFill>
              </a:rPr>
              <a:t> </a:t>
            </a:r>
          </a:p>
          <a:p>
            <a:pPr marL="0" indent="0" eaLnBrk="1" hangingPunct="1">
              <a:spcBef>
                <a:spcPts val="0"/>
              </a:spcBef>
              <a:buFont typeface="Arial" charset="0"/>
              <a:buNone/>
              <a:defRPr/>
            </a:pPr>
            <a:r>
              <a:rPr lang="en-US" sz="2000" b="1" dirty="0">
                <a:solidFill>
                  <a:srgbClr val="CC0000"/>
                </a:solidFill>
              </a:rPr>
              <a:t> </a:t>
            </a:r>
            <a:r>
              <a:rPr lang="en-US" sz="2000" b="1" dirty="0" smtClean="0">
                <a:solidFill>
                  <a:srgbClr val="CC0000"/>
                </a:solidFill>
              </a:rPr>
              <a:t>  Area</a:t>
            </a:r>
            <a:r>
              <a:rPr lang="en-US" sz="2000" b="1" dirty="0">
                <a:solidFill>
                  <a:srgbClr val="CC0000"/>
                </a:solidFill>
              </a:rPr>
              <a:t>);</a:t>
            </a:r>
          </a:p>
          <a:p>
            <a:pPr marL="800100" lvl="2" indent="0" eaLnBrk="1" hangingPunct="1">
              <a:spcBef>
                <a:spcPts val="0"/>
              </a:spcBef>
              <a:buFont typeface="Arial" charset="0"/>
              <a:buNone/>
              <a:defRPr/>
            </a:pPr>
            <a:r>
              <a:rPr lang="en-US" b="1" dirty="0" err="1" smtClean="0">
                <a:solidFill>
                  <a:srgbClr val="CC0000"/>
                </a:solidFill>
              </a:rPr>
              <a:t>printf</a:t>
            </a:r>
            <a:r>
              <a:rPr lang="en-US" b="1" dirty="0">
                <a:solidFill>
                  <a:srgbClr val="CC0000"/>
                </a:solidFill>
              </a:rPr>
              <a:t>(“\</a:t>
            </a:r>
            <a:r>
              <a:rPr lang="en-US" b="1" dirty="0" smtClean="0">
                <a:solidFill>
                  <a:srgbClr val="CC0000"/>
                </a:solidFill>
              </a:rPr>
              <a:t>n </a:t>
            </a:r>
            <a:r>
              <a:rPr lang="el-GR" b="1" dirty="0" smtClean="0">
                <a:solidFill>
                  <a:srgbClr val="CC0000"/>
                </a:solidFill>
              </a:rPr>
              <a:t>Περίμετρος </a:t>
            </a:r>
            <a:r>
              <a:rPr lang="el-GR" b="1" dirty="0">
                <a:solidFill>
                  <a:srgbClr val="CC0000"/>
                </a:solidFill>
              </a:rPr>
              <a:t>= %10</a:t>
            </a:r>
            <a:r>
              <a:rPr lang="en-US" b="1" dirty="0">
                <a:solidFill>
                  <a:srgbClr val="CC0000"/>
                </a:solidFill>
              </a:rPr>
              <a:t>d”, Perimeter);</a:t>
            </a:r>
          </a:p>
          <a:p>
            <a:pPr marL="0" indent="0" eaLnBrk="1" hangingPunct="1">
              <a:spcBef>
                <a:spcPts val="0"/>
              </a:spcBef>
              <a:buFont typeface="Arial" charset="0"/>
              <a:buNone/>
              <a:defRPr/>
            </a:pPr>
            <a:r>
              <a:rPr lang="en-US" sz="2000" b="1" dirty="0" smtClean="0">
                <a:solidFill>
                  <a:srgbClr val="669900"/>
                </a:solidFill>
              </a:rPr>
              <a:t>ii</a:t>
            </a:r>
            <a:r>
              <a:rPr lang="el-GR" sz="2000" b="1" dirty="0" smtClean="0">
                <a:solidFill>
                  <a:srgbClr val="669900"/>
                </a:solidFill>
              </a:rPr>
              <a:t>)</a:t>
            </a:r>
            <a:r>
              <a:rPr lang="en-US" sz="2000" b="1" dirty="0" smtClean="0">
                <a:solidFill>
                  <a:srgbClr val="669900"/>
                </a:solidFill>
              </a:rPr>
              <a:t>  return </a:t>
            </a:r>
            <a:r>
              <a:rPr lang="en-US" sz="2000" b="1" dirty="0">
                <a:solidFill>
                  <a:srgbClr val="669900"/>
                </a:solidFill>
              </a:rPr>
              <a:t>0;</a:t>
            </a:r>
          </a:p>
          <a:p>
            <a:pPr marL="0" indent="0" eaLnBrk="1" hangingPunct="1">
              <a:spcBef>
                <a:spcPts val="0"/>
              </a:spcBef>
              <a:buFont typeface="Arial" charset="0"/>
              <a:buNone/>
              <a:defRPr/>
            </a:pPr>
            <a:r>
              <a:rPr lang="el-GR" sz="2000" dirty="0" smtClean="0">
                <a:solidFill>
                  <a:srgbClr val="000000"/>
                </a:solidFill>
              </a:rPr>
              <a:t>4</a:t>
            </a:r>
            <a:r>
              <a:rPr lang="en-US" sz="2000" dirty="0" smtClean="0">
                <a:solidFill>
                  <a:srgbClr val="000000"/>
                </a:solidFill>
              </a:rPr>
              <a:t>)  }</a:t>
            </a:r>
            <a:endParaRPr lang="en-US" sz="2000" dirty="0">
              <a:solidFill>
                <a:srgbClr val="000000"/>
              </a:solidFill>
            </a:endParaRPr>
          </a:p>
          <a:p>
            <a:pPr eaLnBrk="1" hangingPunct="1">
              <a:defRPr/>
            </a:pPr>
            <a:endParaRPr lang="el-GR" dirty="0"/>
          </a:p>
        </p:txBody>
      </p:sp>
      <p:sp>
        <p:nvSpPr>
          <p:cNvPr id="4" name="Θέση περιεχομένου 2" descr="Επεξήγηση κειμένου: Θα αναλύσουμε τις εντολές που περιλαμβάνει το τελευταίο πρόγραμμα. &#10;1) Αρχικά δηλώνουμε με την εντολή include, τα Header Files που θα χρησιμοποιηθούν.&#10;2) Στη συνέχεια ακολουθεί η εντολή int main.&#10;3) Έπειτα ανοίγουμε το άγκιστρο, για να δηλώσουμε την έναρξη του κυρίου προγράμματος. Μέσα στο σώμα του προγράμματος γράφουμε:&#10;α) Τις δηλώσεις. Στο συγκεκριμένο πρόγραμμα δηλώσαμε τις ακέραιες μεταβλητές, a, b, Area και Perimeter.&#10;β) Στη συνέχεια εισάγονται τα δεδομένα εισόδου με τις εντολές print f, η οποία ζητάει από τον χρήστη να εισάγει τις δύο πλευρές του ορθογωνίου, και scan f, με την οποία αποθηκεύονται στις μεταβλητές a και b, οι τιμές των πλευρών που μόλις ο χρήστης έδωσε.&#10;γ) Ακολουθεί η επεξεργασία των δεδομένων εισόδου. Στο σημείο αυτό γίνεται η επεξεργασία, οι πράξεις δηλαδή των μεταβλητών. Στο παράδειγμά μας, οι πράξεις που έγιναν είναι: Area = a * b. Και Perimeter = 2 *, a + b.&#10;i) Η έξοδος. Μετά την επεξεργασία, θα πρέπει να δείξουμε τα αποτελέσματα στον χρήστη. Αυτό αποτελεί την έξοδο του προγράμματος, και γίνεται με την εντολή print f. Στο παράδειγμα αυτό, εκτυπώνουμε το εμβαδόν και την περίμετρο του ορθογωνίου.&#10;ii) Αμέσως μετά την έξοδο ακολουθεί η εντολή return 0.&#10;4) Και τέλος κλείνουμε το άγκιστρο, για να δηλώσουμε το τέλος του προγράμματος." title="Ανάλυση των εντολών του προγράμματος"/>
          <p:cNvSpPr>
            <a:spLocks noGrp="1"/>
          </p:cNvSpPr>
          <p:nvPr>
            <p:ph sz="half" idx="2"/>
          </p:nvPr>
        </p:nvSpPr>
        <p:spPr>
          <a:xfrm>
            <a:off x="467250" y="1471750"/>
            <a:ext cx="4038600" cy="4525963"/>
          </a:xfrm>
        </p:spPr>
        <p:txBody>
          <a:bodyPr/>
          <a:lstStyle/>
          <a:p>
            <a:pPr marL="0" indent="0" eaLnBrk="1" hangingPunct="1">
              <a:spcBef>
                <a:spcPts val="0"/>
              </a:spcBef>
              <a:buNone/>
              <a:defRPr/>
            </a:pPr>
            <a:r>
              <a:rPr lang="el-GR" sz="2000" dirty="0" smtClean="0"/>
              <a:t>1)  </a:t>
            </a:r>
            <a:r>
              <a:rPr lang="en-US" sz="2000" dirty="0" smtClean="0"/>
              <a:t>#include…</a:t>
            </a:r>
          </a:p>
          <a:p>
            <a:pPr marL="0" indent="0" eaLnBrk="1" hangingPunct="1">
              <a:spcBef>
                <a:spcPts val="0"/>
              </a:spcBef>
              <a:buNone/>
              <a:defRPr/>
            </a:pPr>
            <a:r>
              <a:rPr lang="el-GR" sz="2000" dirty="0" smtClean="0"/>
              <a:t>2)  </a:t>
            </a:r>
            <a:r>
              <a:rPr lang="en-US" sz="2000" dirty="0" err="1" smtClean="0"/>
              <a:t>int</a:t>
            </a:r>
            <a:r>
              <a:rPr lang="en-US" sz="2000" dirty="0" smtClean="0"/>
              <a:t> main() </a:t>
            </a:r>
          </a:p>
          <a:p>
            <a:pPr marL="0" indent="0" eaLnBrk="1" hangingPunct="1">
              <a:spcBef>
                <a:spcPts val="0"/>
              </a:spcBef>
              <a:buNone/>
              <a:defRPr/>
            </a:pPr>
            <a:r>
              <a:rPr lang="el-GR" sz="2000" dirty="0" smtClean="0"/>
              <a:t>3)  {</a:t>
            </a:r>
          </a:p>
          <a:p>
            <a:pPr marL="457200" lvl="1" indent="0" eaLnBrk="1" hangingPunct="1">
              <a:spcBef>
                <a:spcPts val="0"/>
              </a:spcBef>
              <a:buFont typeface="Arial" charset="0"/>
              <a:buNone/>
              <a:defRPr/>
            </a:pPr>
            <a:r>
              <a:rPr lang="el-GR" sz="2000" b="1" dirty="0" smtClean="0">
                <a:solidFill>
                  <a:srgbClr val="D60093"/>
                </a:solidFill>
              </a:rPr>
              <a:t>α) Δηλώσεις;</a:t>
            </a:r>
          </a:p>
          <a:p>
            <a:pPr marL="457200" lvl="1" indent="0" eaLnBrk="1" hangingPunct="1">
              <a:spcBef>
                <a:spcPts val="0"/>
              </a:spcBef>
              <a:buFont typeface="Arial" charset="0"/>
              <a:buNone/>
              <a:defRPr/>
            </a:pPr>
            <a:r>
              <a:rPr lang="el-GR" sz="2000" b="1" dirty="0" smtClean="0"/>
              <a:t>β) Δεδομένα Εισόδου;</a:t>
            </a:r>
          </a:p>
          <a:p>
            <a:pPr marL="457200" lvl="1" indent="0" eaLnBrk="1" hangingPunct="1">
              <a:spcBef>
                <a:spcPts val="0"/>
              </a:spcBef>
              <a:buFont typeface="Arial" charset="0"/>
              <a:buNone/>
              <a:defRPr/>
            </a:pPr>
            <a:endParaRPr lang="el-GR" sz="2000" b="1" dirty="0" smtClean="0">
              <a:solidFill>
                <a:schemeClr val="tx2">
                  <a:lumMod val="60000"/>
                  <a:lumOff val="40000"/>
                </a:schemeClr>
              </a:solidFill>
            </a:endParaRPr>
          </a:p>
          <a:p>
            <a:pPr marL="457200" lvl="1" indent="0" eaLnBrk="1" hangingPunct="1">
              <a:spcBef>
                <a:spcPts val="0"/>
              </a:spcBef>
              <a:buFont typeface="Arial" charset="0"/>
              <a:buNone/>
              <a:defRPr/>
            </a:pPr>
            <a:endParaRPr lang="el-GR" sz="2000" b="1" dirty="0" smtClean="0">
              <a:solidFill>
                <a:schemeClr val="tx2">
                  <a:lumMod val="60000"/>
                  <a:lumOff val="40000"/>
                </a:schemeClr>
              </a:solidFill>
            </a:endParaRPr>
          </a:p>
          <a:p>
            <a:pPr marL="457200" lvl="1" indent="0" eaLnBrk="1" hangingPunct="1">
              <a:spcBef>
                <a:spcPts val="0"/>
              </a:spcBef>
              <a:buFont typeface="Arial" charset="0"/>
              <a:buNone/>
              <a:defRPr/>
            </a:pPr>
            <a:r>
              <a:rPr lang="el-GR" sz="2000" b="1" dirty="0" smtClean="0">
                <a:solidFill>
                  <a:schemeClr val="tx2">
                    <a:lumMod val="60000"/>
                    <a:lumOff val="40000"/>
                  </a:schemeClr>
                </a:solidFill>
              </a:rPr>
              <a:t>γ) Επεξεργασία;</a:t>
            </a:r>
          </a:p>
          <a:p>
            <a:pPr marL="457200" lvl="1" indent="0" eaLnBrk="1" hangingPunct="1">
              <a:spcBef>
                <a:spcPts val="0"/>
              </a:spcBef>
              <a:buFont typeface="Arial" charset="0"/>
              <a:buNone/>
              <a:defRPr/>
            </a:pPr>
            <a:endParaRPr lang="el-GR" sz="2000" b="1" dirty="0" smtClean="0">
              <a:solidFill>
                <a:srgbClr val="CC0000"/>
              </a:solidFill>
            </a:endParaRPr>
          </a:p>
          <a:p>
            <a:pPr marL="457200" lvl="1" indent="0" eaLnBrk="1" hangingPunct="1">
              <a:spcBef>
                <a:spcPts val="0"/>
              </a:spcBef>
              <a:buFont typeface="Arial" charset="0"/>
              <a:buNone/>
              <a:defRPr/>
            </a:pPr>
            <a:r>
              <a:rPr lang="el-GR" sz="2000" b="1" dirty="0" smtClean="0">
                <a:solidFill>
                  <a:srgbClr val="CC0000"/>
                </a:solidFill>
              </a:rPr>
              <a:t>i) Έξοδος;</a:t>
            </a:r>
          </a:p>
          <a:p>
            <a:pPr marL="457200" lvl="1" indent="0" eaLnBrk="1" hangingPunct="1">
              <a:spcBef>
                <a:spcPts val="0"/>
              </a:spcBef>
              <a:buFont typeface="Arial" charset="0"/>
              <a:buNone/>
              <a:defRPr/>
            </a:pPr>
            <a:endParaRPr lang="el-GR" sz="2000" b="1" dirty="0" smtClean="0">
              <a:solidFill>
                <a:srgbClr val="669900"/>
              </a:solidFill>
            </a:endParaRPr>
          </a:p>
          <a:p>
            <a:pPr marL="457200" lvl="1" indent="0" eaLnBrk="1" hangingPunct="1">
              <a:spcBef>
                <a:spcPts val="0"/>
              </a:spcBef>
              <a:buFont typeface="Arial" charset="0"/>
              <a:buNone/>
              <a:defRPr/>
            </a:pPr>
            <a:endParaRPr lang="el-GR" sz="2000" b="1" dirty="0" smtClean="0">
              <a:solidFill>
                <a:srgbClr val="669900"/>
              </a:solidFill>
            </a:endParaRPr>
          </a:p>
          <a:p>
            <a:pPr marL="457200" lvl="1" indent="0" eaLnBrk="1" hangingPunct="1">
              <a:spcBef>
                <a:spcPts val="0"/>
              </a:spcBef>
              <a:buFont typeface="Arial" charset="0"/>
              <a:buNone/>
              <a:defRPr/>
            </a:pPr>
            <a:endParaRPr lang="el-GR" sz="2000" b="1" dirty="0" smtClean="0">
              <a:solidFill>
                <a:srgbClr val="669900"/>
              </a:solidFill>
            </a:endParaRPr>
          </a:p>
          <a:p>
            <a:pPr marL="457200" lvl="1" indent="0" eaLnBrk="1" hangingPunct="1">
              <a:spcBef>
                <a:spcPts val="0"/>
              </a:spcBef>
              <a:buFont typeface="Arial" charset="0"/>
              <a:buNone/>
              <a:defRPr/>
            </a:pPr>
            <a:r>
              <a:rPr lang="el-GR" sz="2000" b="1" dirty="0" smtClean="0">
                <a:solidFill>
                  <a:srgbClr val="669900"/>
                </a:solidFill>
              </a:rPr>
              <a:t>ii) </a:t>
            </a:r>
            <a:r>
              <a:rPr lang="en-US" sz="2000" b="1" dirty="0" smtClean="0">
                <a:solidFill>
                  <a:srgbClr val="669900"/>
                </a:solidFill>
              </a:rPr>
              <a:t>return</a:t>
            </a:r>
            <a:r>
              <a:rPr lang="el-GR" sz="2000" b="1" dirty="0" smtClean="0">
                <a:solidFill>
                  <a:srgbClr val="669900"/>
                </a:solidFill>
              </a:rPr>
              <a:t> 0;</a:t>
            </a:r>
          </a:p>
          <a:p>
            <a:pPr marL="0" indent="0" eaLnBrk="1" hangingPunct="1">
              <a:spcBef>
                <a:spcPts val="0"/>
              </a:spcBef>
              <a:buNone/>
              <a:defRPr/>
            </a:pPr>
            <a:r>
              <a:rPr lang="el-GR" sz="2000" dirty="0" smtClean="0"/>
              <a:t>4)  }</a:t>
            </a: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pPr>
              <a:defRPr/>
            </a:pPr>
            <a:fld id="{10F44BC9-612A-4CE7-8296-06F70334DAD6}" type="slidenum">
              <a:rPr lang="el-GR" sz="1400" smtClean="0">
                <a:solidFill>
                  <a:schemeClr val="tx1"/>
                </a:solidFill>
              </a:rPr>
              <a:pPr>
                <a:defRPr/>
              </a:pPr>
              <a:t>25</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p:cNvSpPr>
            <a:spLocks noGrp="1"/>
          </p:cNvSpPr>
          <p:nvPr>
            <p:ph type="title"/>
          </p:nvPr>
        </p:nvSpPr>
        <p:spPr/>
        <p:txBody>
          <a:bodyPr/>
          <a:lstStyle/>
          <a:p>
            <a:pPr eaLnBrk="1" hangingPunct="1"/>
            <a:r>
              <a:rPr lang="el-GR" b="1" dirty="0" smtClean="0"/>
              <a:t>Αριθμητικό παράδειγμα</a:t>
            </a:r>
          </a:p>
        </p:txBody>
      </p:sp>
      <p:sp>
        <p:nvSpPr>
          <p:cNvPr id="27651" name="Θέση περιεχομένου 1"/>
          <p:cNvSpPr>
            <a:spLocks noGrp="1"/>
          </p:cNvSpPr>
          <p:nvPr>
            <p:ph idx="1"/>
          </p:nvPr>
        </p:nvSpPr>
        <p:spPr/>
        <p:txBody>
          <a:bodyPr/>
          <a:lstStyle/>
          <a:p>
            <a:pPr marL="517525" lvl="0" indent="-517525" defTabSz="1008063" eaLnBrk="1" hangingPunct="1">
              <a:lnSpc>
                <a:spcPct val="90000"/>
              </a:lnSpc>
              <a:buClr>
                <a:srgbClr val="660000"/>
              </a:buClr>
              <a:buSzPct val="70000"/>
              <a:buFont typeface="Wingdings" panose="05000000000000000000" pitchFamily="2" charset="2"/>
              <a:buChar char="o"/>
            </a:pPr>
            <a:r>
              <a:rPr lang="el-GR" sz="2800" dirty="0" smtClean="0">
                <a:solidFill>
                  <a:srgbClr val="000000"/>
                </a:solidFill>
              </a:rPr>
              <a:t>Γράψτε ένα πρόγραμμα, το οποίο να διαχωρίζει και εκτυπώνει, τα ψηφία ενός δεδομένου τριψήφιου ακέραιου.</a:t>
            </a:r>
            <a:endParaRPr lang="el-GR" sz="2800" dirty="0">
              <a:solidFill>
                <a:srgbClr val="000000"/>
              </a:solidFill>
            </a:endParaRPr>
          </a:p>
          <a:p>
            <a:pPr eaLnBrk="1" hangingPunct="1">
              <a:buClr>
                <a:schemeClr val="accent3">
                  <a:lumMod val="50000"/>
                </a:schemeClr>
              </a:buClr>
              <a:buFont typeface="Wingdings" pitchFamily="2" charset="2"/>
              <a:buChar char="§"/>
            </a:pPr>
            <a:r>
              <a:rPr lang="el-GR" sz="2400" dirty="0" smtClean="0">
                <a:solidFill>
                  <a:srgbClr val="000000"/>
                </a:solidFill>
                <a:ea typeface="Arial Unicode MS" pitchFamily="34" charset="-128"/>
                <a:cs typeface="Arial Unicode MS" pitchFamily="34" charset="-128"/>
              </a:rPr>
              <a:t>Το </a:t>
            </a:r>
            <a:r>
              <a:rPr lang="el-GR" sz="2400" b="1" dirty="0" smtClean="0">
                <a:solidFill>
                  <a:srgbClr val="000000"/>
                </a:solidFill>
                <a:ea typeface="Arial Unicode MS" pitchFamily="34" charset="-128"/>
                <a:cs typeface="Arial Unicode MS" pitchFamily="34" charset="-128"/>
              </a:rPr>
              <a:t>263 </a:t>
            </a:r>
            <a:r>
              <a:rPr lang="el-GR" sz="2400" dirty="0" smtClean="0">
                <a:solidFill>
                  <a:srgbClr val="000000"/>
                </a:solidFill>
                <a:ea typeface="Arial Unicode MS" pitchFamily="34" charset="-128"/>
                <a:cs typeface="Arial Unicode MS" pitchFamily="34" charset="-128"/>
              </a:rPr>
              <a:t>μπορεί να διαχωριστεί σε ψηφία, ακολουθώντας την παρακάτω διαδικασία</a:t>
            </a:r>
            <a:r>
              <a:rPr lang="el-GR" sz="2400" b="1" dirty="0" smtClean="0">
                <a:solidFill>
                  <a:srgbClr val="000000"/>
                </a:solidFill>
                <a:ea typeface="Arial Unicode MS" pitchFamily="34" charset="-128"/>
                <a:cs typeface="Arial Unicode MS" pitchFamily="34" charset="-128"/>
              </a:rPr>
              <a:t>: </a:t>
            </a:r>
          </a:p>
          <a:p>
            <a:pPr marL="400050" lvl="1" indent="0" eaLnBrk="1">
              <a:spcBef>
                <a:spcPts val="1500"/>
              </a:spcBef>
              <a:buFont typeface="Arial" charset="0"/>
              <a:buNone/>
            </a:pPr>
            <a:r>
              <a:rPr lang="el-GR" sz="2400" dirty="0" smtClean="0">
                <a:solidFill>
                  <a:srgbClr val="000000"/>
                </a:solidFill>
                <a:ea typeface="Arial Unicode MS" pitchFamily="34" charset="-128"/>
                <a:cs typeface="Arial Unicode MS" pitchFamily="34" charset="-128"/>
              </a:rPr>
              <a:t>α) 263 / 100   =  </a:t>
            </a:r>
            <a:r>
              <a:rPr lang="el-GR" sz="2400" b="1" dirty="0" smtClean="0">
                <a:solidFill>
                  <a:srgbClr val="000000"/>
                </a:solidFill>
                <a:ea typeface="Arial Unicode MS" pitchFamily="34" charset="-128"/>
                <a:cs typeface="Arial Unicode MS" pitchFamily="34" charset="-128"/>
              </a:rPr>
              <a:t>2,</a:t>
            </a:r>
          </a:p>
          <a:p>
            <a:pPr marL="400050" lvl="1" indent="0" eaLnBrk="1">
              <a:spcBef>
                <a:spcPts val="1500"/>
              </a:spcBef>
              <a:buFont typeface="Arial" charset="0"/>
              <a:buNone/>
            </a:pPr>
            <a:r>
              <a:rPr lang="el-GR" sz="2400" dirty="0" smtClean="0">
                <a:solidFill>
                  <a:srgbClr val="000000"/>
                </a:solidFill>
                <a:ea typeface="Arial Unicode MS" pitchFamily="34" charset="-128"/>
                <a:cs typeface="Arial Unicode MS" pitchFamily="34" charset="-128"/>
              </a:rPr>
              <a:t>β) 263-</a:t>
            </a:r>
            <a:r>
              <a:rPr lang="el-GR" sz="2400" b="1" dirty="0" smtClean="0">
                <a:solidFill>
                  <a:srgbClr val="000000"/>
                </a:solidFill>
                <a:ea typeface="Arial Unicode MS" pitchFamily="34" charset="-128"/>
                <a:cs typeface="Arial Unicode MS" pitchFamily="34" charset="-128"/>
              </a:rPr>
              <a:t>2</a:t>
            </a:r>
            <a:r>
              <a:rPr lang="el-GR" sz="2400" dirty="0" smtClean="0">
                <a:solidFill>
                  <a:srgbClr val="000000"/>
                </a:solidFill>
                <a:ea typeface="Arial Unicode MS" pitchFamily="34" charset="-128"/>
                <a:cs typeface="Arial Unicode MS" pitchFamily="34" charset="-128"/>
              </a:rPr>
              <a:t>*100 = </a:t>
            </a:r>
            <a:r>
              <a:rPr lang="el-GR" sz="2400" i="1" dirty="0" smtClean="0">
                <a:solidFill>
                  <a:srgbClr val="000000"/>
                </a:solidFill>
                <a:ea typeface="Arial Unicode MS" pitchFamily="34" charset="-128"/>
                <a:cs typeface="Arial Unicode MS" pitchFamily="34" charset="-128"/>
              </a:rPr>
              <a:t>63,</a:t>
            </a:r>
          </a:p>
          <a:p>
            <a:pPr marL="400050" lvl="1" indent="0" eaLnBrk="1">
              <a:spcBef>
                <a:spcPts val="1500"/>
              </a:spcBef>
              <a:buFont typeface="Arial" charset="0"/>
              <a:buNone/>
            </a:pPr>
            <a:r>
              <a:rPr lang="el-GR" sz="2400" dirty="0" smtClean="0">
                <a:solidFill>
                  <a:srgbClr val="000000"/>
                </a:solidFill>
                <a:ea typeface="Arial Unicode MS" pitchFamily="34" charset="-128"/>
                <a:cs typeface="Arial Unicode MS" pitchFamily="34" charset="-128"/>
              </a:rPr>
              <a:t>γ) </a:t>
            </a:r>
            <a:r>
              <a:rPr lang="el-GR" sz="2400" i="1" dirty="0" smtClean="0">
                <a:solidFill>
                  <a:srgbClr val="000000"/>
                </a:solidFill>
                <a:ea typeface="Arial Unicode MS" pitchFamily="34" charset="-128"/>
                <a:cs typeface="Arial Unicode MS" pitchFamily="34" charset="-128"/>
              </a:rPr>
              <a:t>63</a:t>
            </a:r>
            <a:r>
              <a:rPr lang="el-GR" sz="2400" dirty="0">
                <a:solidFill>
                  <a:srgbClr val="000000"/>
                </a:solidFill>
                <a:ea typeface="Arial Unicode MS" pitchFamily="34" charset="-128"/>
                <a:cs typeface="Arial Unicode MS" pitchFamily="34" charset="-128"/>
              </a:rPr>
              <a:t> </a:t>
            </a:r>
            <a:r>
              <a:rPr lang="el-GR" sz="2400" dirty="0" smtClean="0">
                <a:solidFill>
                  <a:srgbClr val="000000"/>
                </a:solidFill>
                <a:ea typeface="Arial Unicode MS" pitchFamily="34" charset="-128"/>
                <a:cs typeface="Arial Unicode MS" pitchFamily="34" charset="-128"/>
              </a:rPr>
              <a:t>/ 10        =  </a:t>
            </a:r>
            <a:r>
              <a:rPr lang="el-GR" sz="2400" b="1" dirty="0" smtClean="0">
                <a:solidFill>
                  <a:srgbClr val="000000"/>
                </a:solidFill>
                <a:ea typeface="Arial Unicode MS" pitchFamily="34" charset="-128"/>
                <a:cs typeface="Arial Unicode MS" pitchFamily="34" charset="-128"/>
              </a:rPr>
              <a:t>6,</a:t>
            </a:r>
          </a:p>
          <a:p>
            <a:pPr marL="400050" lvl="1" indent="0" eaLnBrk="1">
              <a:spcBef>
                <a:spcPts val="1500"/>
              </a:spcBef>
              <a:buFont typeface="Arial" charset="0"/>
              <a:buNone/>
            </a:pPr>
            <a:r>
              <a:rPr lang="el-GR" sz="2400" dirty="0" smtClean="0">
                <a:solidFill>
                  <a:srgbClr val="000000"/>
                </a:solidFill>
                <a:ea typeface="Arial Unicode MS" pitchFamily="34" charset="-128"/>
                <a:cs typeface="Arial Unicode MS" pitchFamily="34" charset="-128"/>
              </a:rPr>
              <a:t>δ) </a:t>
            </a:r>
            <a:r>
              <a:rPr lang="el-GR" sz="2400" i="1" dirty="0" smtClean="0">
                <a:solidFill>
                  <a:srgbClr val="000000"/>
                </a:solidFill>
                <a:ea typeface="Arial Unicode MS" pitchFamily="34" charset="-128"/>
                <a:cs typeface="Arial Unicode MS" pitchFamily="34" charset="-128"/>
              </a:rPr>
              <a:t>63</a:t>
            </a:r>
            <a:r>
              <a:rPr lang="el-GR" sz="2400" dirty="0">
                <a:solidFill>
                  <a:srgbClr val="000000"/>
                </a:solidFill>
                <a:ea typeface="Arial Unicode MS" pitchFamily="34" charset="-128"/>
                <a:cs typeface="Arial Unicode MS" pitchFamily="34" charset="-128"/>
              </a:rPr>
              <a:t> </a:t>
            </a:r>
            <a:r>
              <a:rPr lang="el-GR" sz="2400" dirty="0" smtClean="0">
                <a:solidFill>
                  <a:srgbClr val="000000"/>
                </a:solidFill>
                <a:ea typeface="Arial Unicode MS" pitchFamily="34" charset="-128"/>
                <a:cs typeface="Arial Unicode MS" pitchFamily="34" charset="-128"/>
              </a:rPr>
              <a:t>% 10      =  </a:t>
            </a:r>
            <a:r>
              <a:rPr lang="el-GR" sz="2400" b="1" dirty="0" smtClean="0">
                <a:solidFill>
                  <a:srgbClr val="000000"/>
                </a:solidFill>
                <a:ea typeface="Arial Unicode MS" pitchFamily="34" charset="-128"/>
                <a:cs typeface="Arial Unicode MS" pitchFamily="34" charset="-128"/>
              </a:rPr>
              <a:t>3.</a:t>
            </a:r>
          </a:p>
          <a:p>
            <a:pPr eaLnBrk="1" hangingPunct="1"/>
            <a:endParaRPr lang="el-GR" dirty="0" smtClean="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26</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Τίτλος 1"/>
          <p:cNvSpPr>
            <a:spLocks noGrp="1"/>
          </p:cNvSpPr>
          <p:nvPr>
            <p:ph type="title"/>
          </p:nvPr>
        </p:nvSpPr>
        <p:spPr/>
        <p:txBody>
          <a:bodyPr/>
          <a:lstStyle/>
          <a:p>
            <a:pPr eaLnBrk="1" hangingPunct="1"/>
            <a:r>
              <a:rPr lang="el-GR" b="1" dirty="0" smtClean="0"/>
              <a:t>Άλλο ένα </a:t>
            </a:r>
            <a:r>
              <a:rPr lang="el-GR" b="1" dirty="0"/>
              <a:t>π</a:t>
            </a:r>
            <a:r>
              <a:rPr lang="el-GR" b="1" dirty="0" smtClean="0"/>
              <a:t>ρόγραμμα</a:t>
            </a:r>
            <a:r>
              <a:rPr lang="fi-FI" b="1" dirty="0" smtClean="0"/>
              <a:t>... </a:t>
            </a:r>
            <a:r>
              <a:rPr lang="el-GR" b="1" dirty="0"/>
              <a:t>α</a:t>
            </a:r>
            <a:r>
              <a:rPr lang="el-GR" b="1" dirty="0" smtClean="0"/>
              <a:t>λλά με πρόβλημα</a:t>
            </a:r>
          </a:p>
        </p:txBody>
      </p:sp>
      <p:sp>
        <p:nvSpPr>
          <p:cNvPr id="4" name="Θέση περιεχομένου 1"/>
          <p:cNvSpPr txBox="1"/>
          <p:nvPr/>
        </p:nvSpPr>
        <p:spPr>
          <a:xfrm>
            <a:off x="494319" y="1628800"/>
            <a:ext cx="8280920" cy="867930"/>
          </a:xfrm>
          <a:prstGeom prst="rect">
            <a:avLst/>
          </a:prstGeom>
          <a:noFill/>
        </p:spPr>
        <p:txBody>
          <a:bodyPr wrap="square" rtlCol="0">
            <a:spAutoFit/>
          </a:bodyPr>
          <a:lstStyle/>
          <a:p>
            <a:pPr marL="517525" lvl="0" indent="-517525" defTabSz="1008063">
              <a:lnSpc>
                <a:spcPct val="90000"/>
              </a:lnSpc>
              <a:spcBef>
                <a:spcPct val="20000"/>
              </a:spcBef>
              <a:buClr>
                <a:srgbClr val="660000"/>
              </a:buClr>
              <a:buSzPct val="70000"/>
              <a:buFont typeface="Wingdings" panose="05000000000000000000" pitchFamily="2" charset="2"/>
              <a:buChar char="o"/>
            </a:pPr>
            <a:r>
              <a:rPr lang="el-GR" sz="2800" kern="0" dirty="0" smtClean="0">
                <a:solidFill>
                  <a:srgbClr val="000000"/>
                </a:solidFill>
                <a:latin typeface="Calibri"/>
              </a:rPr>
              <a:t>Γράψτε </a:t>
            </a:r>
            <a:r>
              <a:rPr lang="el-GR" sz="2800" kern="0" dirty="0">
                <a:solidFill>
                  <a:srgbClr val="000000"/>
                </a:solidFill>
                <a:latin typeface="Calibri"/>
              </a:rPr>
              <a:t>ένα πρόγραμμα που να διαιρεί </a:t>
            </a:r>
            <a:r>
              <a:rPr lang="el-GR" sz="2800" kern="0" dirty="0" smtClean="0">
                <a:solidFill>
                  <a:srgbClr val="000000"/>
                </a:solidFill>
                <a:latin typeface="Calibri"/>
              </a:rPr>
              <a:t>2 πραγματικούς </a:t>
            </a:r>
            <a:r>
              <a:rPr lang="el-GR" sz="2800" kern="0" dirty="0">
                <a:solidFill>
                  <a:srgbClr val="000000"/>
                </a:solidFill>
                <a:latin typeface="Calibri"/>
              </a:rPr>
              <a:t>αριθμούς</a:t>
            </a:r>
            <a:r>
              <a:rPr lang="fi-FI" sz="2800" kern="0" dirty="0">
                <a:solidFill>
                  <a:srgbClr val="000000"/>
                </a:solidFill>
                <a:latin typeface="Calibri"/>
              </a:rPr>
              <a:t>.</a:t>
            </a:r>
            <a:endParaRPr lang="el-GR" sz="2800" kern="0" dirty="0">
              <a:solidFill>
                <a:srgbClr val="000000"/>
              </a:solidFill>
              <a:latin typeface="Calibri"/>
            </a:endParaRPr>
          </a:p>
        </p:txBody>
      </p:sp>
      <p:sp>
        <p:nvSpPr>
          <p:cNvPr id="9" name="Θέση περιεχομένου 2" descr="Πρόγραμμα: # include, σύμβολο μικρότερου, s t d i o , τελεία h, σύμβολο μεγαλύτερου. Enter, int main, άνοιγμα κλείσιμο παρένθεσης. Enter, άνοιγμα αγκίστρου. Enter, float a, κόμμα b, κόμμα c, ερωτηματικό. Enter, print f, παρένθεση, εισαγωγικά, \ n, εισαγωγή 2 αριθμών, κλείσιμο εισαγωγικών, κλείσιμο παρένθεσης, ερωτηματικό. Enter, scan f, παρένθεση, εισαγωγικά, % f, % f, κλείσιμο εισαγωγικών, κόμμα &amp; a, κόμμα &amp; b, κλείσιμο παρένθεσης, ερωτηματικό. Enter, c =, a  /  b, ερωτηματικό. Enter, print f, παρένθεση, εισαγωγικά, \ n, αποτέλεσμα =, % .2 f, κλείσιμο εισαγωγικών, κόμμα c, κλείσιμο παρένθεσης, ερωτηματικό. Enter, return 0, ερωτηματικό. Enter, κλείσιμο αγκίστρου."/>
          <p:cNvSpPr>
            <a:spLocks noGrp="1"/>
          </p:cNvSpPr>
          <p:nvPr>
            <p:ph sz="half" idx="2"/>
            <p:custDataLst>
              <p:tags r:id="rId2"/>
            </p:custDataLst>
          </p:nvPr>
        </p:nvSpPr>
        <p:spPr>
          <a:xfrm>
            <a:off x="493890" y="2492896"/>
            <a:ext cx="4038600" cy="3816424"/>
          </a:xfrm>
        </p:spPr>
        <p:txBody>
          <a:bodyPr/>
          <a:lstStyle/>
          <a:p>
            <a:pPr eaLnBrk="1" hangingPunct="1">
              <a:spcBef>
                <a:spcPct val="0"/>
              </a:spcBef>
              <a:buFont typeface="Wingdings" pitchFamily="2" charset="2"/>
              <a:buNone/>
            </a:pPr>
            <a:r>
              <a:rPr lang="en-US" sz="2000" dirty="0" smtClean="0"/>
              <a:t>#include &lt;</a:t>
            </a:r>
            <a:r>
              <a:rPr lang="en-US" sz="2000" dirty="0" err="1" smtClean="0"/>
              <a:t>stdio.h</a:t>
            </a:r>
            <a:r>
              <a:rPr lang="en-US" sz="2000" dirty="0" smtClean="0"/>
              <a:t>&gt;</a:t>
            </a:r>
          </a:p>
          <a:p>
            <a:pPr eaLnBrk="1" hangingPunct="1">
              <a:spcBef>
                <a:spcPct val="0"/>
              </a:spcBef>
              <a:buFont typeface="Wingdings" pitchFamily="2" charset="2"/>
              <a:buNone/>
            </a:pPr>
            <a:r>
              <a:rPr lang="en-US" sz="2000" dirty="0" err="1" smtClean="0"/>
              <a:t>int</a:t>
            </a:r>
            <a:r>
              <a:rPr lang="en-US" sz="2000" dirty="0" smtClean="0"/>
              <a:t> main()</a:t>
            </a:r>
          </a:p>
          <a:p>
            <a:pPr eaLnBrk="1" hangingPunct="1">
              <a:spcBef>
                <a:spcPct val="0"/>
              </a:spcBef>
              <a:buFont typeface="Wingdings" pitchFamily="2" charset="2"/>
              <a:buNone/>
            </a:pPr>
            <a:r>
              <a:rPr lang="en-US" sz="2000" dirty="0" smtClean="0"/>
              <a:t>{</a:t>
            </a:r>
          </a:p>
          <a:p>
            <a:pPr eaLnBrk="1" hangingPunct="1">
              <a:spcBef>
                <a:spcPct val="0"/>
              </a:spcBef>
              <a:buFont typeface="Wingdings" pitchFamily="2" charset="2"/>
              <a:buNone/>
            </a:pPr>
            <a:r>
              <a:rPr lang="en-US" sz="2000" dirty="0" smtClean="0"/>
              <a:t>   float a, b, c;</a:t>
            </a:r>
          </a:p>
          <a:p>
            <a:pPr eaLnBrk="1" hangingPunct="1">
              <a:spcBef>
                <a:spcPct val="0"/>
              </a:spcBef>
              <a:buFont typeface="Wingdings" pitchFamily="2" charset="2"/>
              <a:buNone/>
            </a:pPr>
            <a:r>
              <a:rPr lang="en-US" sz="2000" dirty="0" smtClean="0"/>
              <a:t>   </a:t>
            </a:r>
            <a:r>
              <a:rPr lang="en-US" sz="2000" dirty="0" err="1" smtClean="0"/>
              <a:t>printf</a:t>
            </a:r>
            <a:r>
              <a:rPr lang="en-US" sz="2000" dirty="0" smtClean="0"/>
              <a:t>(”\n </a:t>
            </a:r>
            <a:r>
              <a:rPr lang="el-GR" sz="2000" dirty="0" smtClean="0"/>
              <a:t>Εισαγωγή 2 αριθμών</a:t>
            </a:r>
            <a:r>
              <a:rPr lang="en-US" sz="2000" dirty="0" smtClean="0"/>
              <a:t>:”);</a:t>
            </a:r>
          </a:p>
          <a:p>
            <a:pPr eaLnBrk="1" hangingPunct="1">
              <a:spcBef>
                <a:spcPct val="0"/>
              </a:spcBef>
              <a:buFont typeface="Wingdings" pitchFamily="2" charset="2"/>
              <a:buNone/>
            </a:pPr>
            <a:r>
              <a:rPr lang="en-US" sz="2000" dirty="0" smtClean="0"/>
              <a:t>   </a:t>
            </a:r>
            <a:r>
              <a:rPr lang="en-US" sz="2000" dirty="0" err="1" smtClean="0"/>
              <a:t>scanf</a:t>
            </a:r>
            <a:r>
              <a:rPr lang="en-US" sz="2000" dirty="0" smtClean="0"/>
              <a:t>(”%f  %f”, &amp;a, &amp;b);</a:t>
            </a:r>
          </a:p>
          <a:p>
            <a:pPr eaLnBrk="1" hangingPunct="1">
              <a:spcBef>
                <a:spcPct val="0"/>
              </a:spcBef>
              <a:buFont typeface="Wingdings" pitchFamily="2" charset="2"/>
              <a:buNone/>
            </a:pPr>
            <a:r>
              <a:rPr lang="en-US" sz="2000" b="1" dirty="0" smtClean="0"/>
              <a:t>   </a:t>
            </a:r>
            <a:r>
              <a:rPr lang="en-US" sz="3600" b="1" dirty="0" smtClean="0">
                <a:solidFill>
                  <a:srgbClr val="CC0000"/>
                </a:solidFill>
              </a:rPr>
              <a:t>c = a / b;</a:t>
            </a:r>
          </a:p>
          <a:p>
            <a:pPr eaLnBrk="1" hangingPunct="1">
              <a:spcBef>
                <a:spcPct val="0"/>
              </a:spcBef>
              <a:buFont typeface="Wingdings" pitchFamily="2" charset="2"/>
              <a:buNone/>
            </a:pPr>
            <a:r>
              <a:rPr lang="en-US" sz="2000" dirty="0" smtClean="0"/>
              <a:t>   </a:t>
            </a:r>
            <a:r>
              <a:rPr lang="en-US" sz="2000" dirty="0" err="1" smtClean="0"/>
              <a:t>printf</a:t>
            </a:r>
            <a:r>
              <a:rPr lang="en-US" sz="2000" dirty="0" smtClean="0"/>
              <a:t>(”\n</a:t>
            </a:r>
            <a:r>
              <a:rPr lang="el-GR" sz="2000" dirty="0" smtClean="0"/>
              <a:t> Αποτέλεσμα </a:t>
            </a:r>
            <a:r>
              <a:rPr lang="en-US" sz="2000" dirty="0" smtClean="0"/>
              <a:t>= %.2f”, c);</a:t>
            </a:r>
          </a:p>
          <a:p>
            <a:pPr eaLnBrk="1" hangingPunct="1">
              <a:spcBef>
                <a:spcPct val="0"/>
              </a:spcBef>
            </a:pPr>
            <a:endParaRPr lang="en-US" sz="2000" dirty="0" smtClean="0"/>
          </a:p>
          <a:p>
            <a:pPr eaLnBrk="1" hangingPunct="1">
              <a:spcBef>
                <a:spcPct val="0"/>
              </a:spcBef>
              <a:buFont typeface="Wingdings" pitchFamily="2" charset="2"/>
              <a:buNone/>
            </a:pPr>
            <a:r>
              <a:rPr lang="en-US" sz="2000" dirty="0" smtClean="0"/>
              <a:t>   return 0;</a:t>
            </a:r>
          </a:p>
          <a:p>
            <a:pPr eaLnBrk="1" hangingPunct="1">
              <a:spcBef>
                <a:spcPct val="0"/>
              </a:spcBef>
              <a:buFont typeface="Wingdings" pitchFamily="2" charset="2"/>
              <a:buNone/>
            </a:pPr>
            <a:r>
              <a:rPr lang="en-US" sz="2000" dirty="0" smtClean="0"/>
              <a:t>}</a:t>
            </a:r>
          </a:p>
          <a:p>
            <a:pPr eaLnBrk="1" hangingPunct="1"/>
            <a:endParaRPr lang="en-US" dirty="0" smtClean="0"/>
          </a:p>
        </p:txBody>
      </p:sp>
      <p:sp>
        <p:nvSpPr>
          <p:cNvPr id="3" name="Θέση περιεχομένου 3"/>
          <p:cNvSpPr>
            <a:spLocks noGrp="1"/>
          </p:cNvSpPr>
          <p:nvPr>
            <p:ph sz="half" idx="1"/>
          </p:nvPr>
        </p:nvSpPr>
        <p:spPr>
          <a:xfrm>
            <a:off x="4499992" y="2492896"/>
            <a:ext cx="4038600" cy="3816424"/>
          </a:xfrm>
        </p:spPr>
        <p:txBody>
          <a:bodyPr/>
          <a:lstStyle/>
          <a:p>
            <a:pPr marL="0" lvl="0" indent="0" defTabSz="1008063" eaLnBrk="1" hangingPunct="1">
              <a:lnSpc>
                <a:spcPct val="80000"/>
              </a:lnSpc>
              <a:buClr>
                <a:srgbClr val="660000"/>
              </a:buClr>
              <a:buSzPct val="70000"/>
              <a:buNone/>
              <a:defRPr/>
            </a:pPr>
            <a:endParaRPr lang="el-GR" kern="0" dirty="0" smtClean="0">
              <a:solidFill>
                <a:srgbClr val="000000"/>
              </a:solidFill>
              <a:cs typeface="Arial" charset="0"/>
            </a:endParaRPr>
          </a:p>
          <a:p>
            <a:pPr marL="0" lvl="0" indent="0" defTabSz="1008063" eaLnBrk="1" hangingPunct="1">
              <a:lnSpc>
                <a:spcPct val="80000"/>
              </a:lnSpc>
              <a:buClr>
                <a:srgbClr val="660000"/>
              </a:buClr>
              <a:buSzPct val="70000"/>
              <a:buNone/>
              <a:defRPr/>
            </a:pPr>
            <a:endParaRPr lang="el-GR" kern="0" dirty="0">
              <a:solidFill>
                <a:srgbClr val="000000"/>
              </a:solidFill>
              <a:cs typeface="Arial" charset="0"/>
            </a:endParaRPr>
          </a:p>
          <a:p>
            <a:pPr marL="0" lvl="0" indent="0" eaLnBrk="1" hangingPunct="1">
              <a:lnSpc>
                <a:spcPct val="93000"/>
              </a:lnSpc>
              <a:spcBef>
                <a:spcPct val="0"/>
              </a:spcBef>
              <a:buClr>
                <a:srgbClr val="000000"/>
              </a:buClr>
              <a:buSzPct val="100000"/>
              <a:buNone/>
            </a:pPr>
            <a:r>
              <a:rPr lang="el-GR" b="1" dirty="0">
                <a:solidFill>
                  <a:srgbClr val="C00000"/>
                </a:solidFill>
                <a:latin typeface="Arial" charset="0"/>
                <a:ea typeface="Arial Unicode MS" pitchFamily="34" charset="-128"/>
                <a:cs typeface="Arial Unicode MS" pitchFamily="34" charset="-128"/>
              </a:rPr>
              <a:t>Τι είναι λ</a:t>
            </a:r>
            <a:r>
              <a:rPr lang="el-GR" b="1" dirty="0" smtClean="0">
                <a:solidFill>
                  <a:srgbClr val="C00000"/>
                </a:solidFill>
                <a:latin typeface="Arial" charset="0"/>
                <a:ea typeface="Arial Unicode MS" pitchFamily="34" charset="-128"/>
                <a:cs typeface="Arial Unicode MS" pitchFamily="34" charset="-128"/>
              </a:rPr>
              <a:t>άθος στο πρόγραμμα?</a:t>
            </a:r>
          </a:p>
          <a:p>
            <a:pPr marL="0" lvl="0" indent="0" eaLnBrk="1" hangingPunct="1">
              <a:lnSpc>
                <a:spcPct val="93000"/>
              </a:lnSpc>
              <a:spcBef>
                <a:spcPct val="0"/>
              </a:spcBef>
              <a:buClr>
                <a:srgbClr val="000000"/>
              </a:buClr>
              <a:buSzPct val="100000"/>
              <a:buNone/>
            </a:pPr>
            <a:endParaRPr lang="el-GR" b="1" dirty="0">
              <a:solidFill>
                <a:srgbClr val="C00000"/>
              </a:solidFill>
              <a:latin typeface="Arial" charset="0"/>
              <a:ea typeface="Arial Unicode MS" pitchFamily="34" charset="-128"/>
              <a:cs typeface="Arial Unicode MS" pitchFamily="34" charset="-128"/>
            </a:endParaRPr>
          </a:p>
          <a:p>
            <a:pPr marL="0" lvl="0" indent="0" eaLnBrk="1" hangingPunct="1">
              <a:lnSpc>
                <a:spcPct val="93000"/>
              </a:lnSpc>
              <a:spcBef>
                <a:spcPct val="0"/>
              </a:spcBef>
              <a:buClr>
                <a:srgbClr val="000000"/>
              </a:buClr>
              <a:buSzPct val="100000"/>
              <a:buNone/>
            </a:pPr>
            <a:r>
              <a:rPr lang="el-GR" b="1" dirty="0" smtClean="0">
                <a:solidFill>
                  <a:srgbClr val="C00000"/>
                </a:solidFill>
                <a:latin typeface="Arial" charset="0"/>
                <a:ea typeface="Arial Unicode MS" pitchFamily="34" charset="-128"/>
                <a:cs typeface="Arial Unicode MS" pitchFamily="34" charset="-128"/>
              </a:rPr>
              <a:t>Στην πράξη </a:t>
            </a:r>
            <a:r>
              <a:rPr lang="en-US" b="1" dirty="0" smtClean="0">
                <a:solidFill>
                  <a:srgbClr val="C00000"/>
                </a:solidFill>
                <a:latin typeface="Arial" charset="0"/>
                <a:ea typeface="Arial Unicode MS" pitchFamily="34" charset="-128"/>
                <a:cs typeface="Arial Unicode MS" pitchFamily="34" charset="-128"/>
              </a:rPr>
              <a:t>c = a / b </a:t>
            </a:r>
            <a:r>
              <a:rPr lang="el-GR" b="1" dirty="0" smtClean="0">
                <a:solidFill>
                  <a:srgbClr val="C00000"/>
                </a:solidFill>
                <a:latin typeface="Arial" charset="0"/>
                <a:ea typeface="Arial Unicode MS" pitchFamily="34" charset="-128"/>
                <a:cs typeface="Arial Unicode MS" pitchFamily="34" charset="-128"/>
              </a:rPr>
              <a:t>αν το</a:t>
            </a:r>
            <a:r>
              <a:rPr lang="fi-FI" b="1" dirty="0" smtClean="0">
                <a:solidFill>
                  <a:srgbClr val="C00000"/>
                </a:solidFill>
                <a:latin typeface="Arial" charset="0"/>
                <a:ea typeface="Arial Unicode MS" pitchFamily="34" charset="-128"/>
                <a:cs typeface="Arial Unicode MS" pitchFamily="34" charset="-128"/>
              </a:rPr>
              <a:t> </a:t>
            </a:r>
            <a:r>
              <a:rPr lang="fi-FI" b="1" dirty="0">
                <a:solidFill>
                  <a:srgbClr val="C00000"/>
                </a:solidFill>
                <a:latin typeface="Arial" charset="0"/>
                <a:ea typeface="Arial Unicode MS" pitchFamily="34" charset="-128"/>
                <a:cs typeface="Arial Unicode MS" pitchFamily="34" charset="-128"/>
              </a:rPr>
              <a:t>b</a:t>
            </a:r>
            <a:r>
              <a:rPr lang="el-GR" b="1" dirty="0">
                <a:solidFill>
                  <a:srgbClr val="C00000"/>
                </a:solidFill>
                <a:latin typeface="Arial" charset="0"/>
                <a:ea typeface="Arial Unicode MS" pitchFamily="34" charset="-128"/>
                <a:cs typeface="Arial Unicode MS" pitchFamily="34" charset="-128"/>
              </a:rPr>
              <a:t> </a:t>
            </a:r>
            <a:r>
              <a:rPr lang="fi-FI" b="1" dirty="0">
                <a:solidFill>
                  <a:srgbClr val="C00000"/>
                </a:solidFill>
                <a:latin typeface="Arial" charset="0"/>
                <a:ea typeface="Arial Unicode MS" pitchFamily="34" charset="-128"/>
                <a:cs typeface="Arial Unicode MS" pitchFamily="34" charset="-128"/>
              </a:rPr>
              <a:t>=</a:t>
            </a:r>
            <a:r>
              <a:rPr lang="el-GR" b="1" dirty="0">
                <a:solidFill>
                  <a:srgbClr val="C00000"/>
                </a:solidFill>
                <a:latin typeface="Arial" charset="0"/>
                <a:ea typeface="Arial Unicode MS" pitchFamily="34" charset="-128"/>
                <a:cs typeface="Arial Unicode MS" pitchFamily="34" charset="-128"/>
              </a:rPr>
              <a:t> </a:t>
            </a:r>
            <a:r>
              <a:rPr lang="fi-FI" b="1" dirty="0" smtClean="0">
                <a:solidFill>
                  <a:srgbClr val="C00000"/>
                </a:solidFill>
                <a:latin typeface="Arial" charset="0"/>
                <a:ea typeface="Arial Unicode MS" pitchFamily="34" charset="-128"/>
                <a:cs typeface="Arial Unicode MS" pitchFamily="34" charset="-128"/>
              </a:rPr>
              <a:t>0</a:t>
            </a:r>
            <a:r>
              <a:rPr lang="el-GR" b="1" dirty="0" smtClean="0">
                <a:solidFill>
                  <a:srgbClr val="C00000"/>
                </a:solidFill>
                <a:latin typeface="Arial" charset="0"/>
                <a:ea typeface="Arial Unicode MS" pitchFamily="34" charset="-128"/>
                <a:cs typeface="Arial Unicode MS" pitchFamily="34" charset="-128"/>
              </a:rPr>
              <a:t> τότε</a:t>
            </a:r>
            <a:endParaRPr lang="fi-FI" b="1" dirty="0">
              <a:solidFill>
                <a:srgbClr val="C00000"/>
              </a:solidFill>
              <a:latin typeface="Arial" charset="0"/>
              <a:ea typeface="Arial Unicode MS" pitchFamily="34" charset="-128"/>
              <a:cs typeface="Arial Unicode MS" pitchFamily="34" charset="-128"/>
            </a:endParaRPr>
          </a:p>
          <a:p>
            <a:pPr marL="0" lvl="0" indent="0" eaLnBrk="1" hangingPunct="1">
              <a:lnSpc>
                <a:spcPct val="93000"/>
              </a:lnSpc>
              <a:spcBef>
                <a:spcPct val="0"/>
              </a:spcBef>
              <a:buClr>
                <a:srgbClr val="000000"/>
              </a:buClr>
              <a:buSzPct val="100000"/>
              <a:buNone/>
            </a:pPr>
            <a:r>
              <a:rPr lang="el-GR" b="1" dirty="0">
                <a:solidFill>
                  <a:srgbClr val="C00000"/>
                </a:solidFill>
                <a:latin typeface="Arial" charset="0"/>
                <a:ea typeface="Arial Unicode MS" pitchFamily="34" charset="-128"/>
                <a:cs typeface="Arial Unicode MS" pitchFamily="34" charset="-128"/>
              </a:rPr>
              <a:t>τ</a:t>
            </a:r>
            <a:r>
              <a:rPr lang="el-GR" b="1" dirty="0" smtClean="0">
                <a:solidFill>
                  <a:srgbClr val="C00000"/>
                </a:solidFill>
                <a:latin typeface="Arial" charset="0"/>
                <a:ea typeface="Arial Unicode MS" pitchFamily="34" charset="-128"/>
                <a:cs typeface="Arial Unicode MS" pitchFamily="34" charset="-128"/>
              </a:rPr>
              <a:t>ο </a:t>
            </a:r>
            <a:r>
              <a:rPr lang="el-GR" b="1" dirty="0">
                <a:solidFill>
                  <a:srgbClr val="C00000"/>
                </a:solidFill>
                <a:latin typeface="Arial" charset="0"/>
                <a:ea typeface="Arial Unicode MS" pitchFamily="34" charset="-128"/>
                <a:cs typeface="Arial Unicode MS" pitchFamily="34" charset="-128"/>
              </a:rPr>
              <a:t>πρόγραμμα θα σπάσει.</a:t>
            </a:r>
            <a:endParaRPr lang="fi-FI" b="1" dirty="0">
              <a:solidFill>
                <a:srgbClr val="C00000"/>
              </a:solidFill>
              <a:latin typeface="Arial" charset="0"/>
              <a:ea typeface="Arial Unicode MS" pitchFamily="34" charset="-128"/>
              <a:cs typeface="Arial Unicode MS" pitchFamily="34" charset="-128"/>
            </a:endParaRPr>
          </a:p>
          <a:p>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pPr>
              <a:defRPr/>
            </a:pPr>
            <a:fld id="{10F44BC9-612A-4CE7-8296-06F70334DAD6}" type="slidenum">
              <a:rPr lang="el-GR" smtClean="0">
                <a:solidFill>
                  <a:schemeClr val="tx1"/>
                </a:solidFill>
              </a:rPr>
              <a:pPr>
                <a:defRPr/>
              </a:pPr>
              <a:t>27</a:t>
            </a:fld>
            <a:endParaRPr lang="el-GR"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p:nvPr>
        </p:nvSpPr>
        <p:spPr/>
        <p:txBody>
          <a:bodyPr/>
          <a:lstStyle/>
          <a:p>
            <a:pPr eaLnBrk="1" hangingPunct="1"/>
            <a:r>
              <a:rPr lang="el-GR" b="1" dirty="0" smtClean="0"/>
              <a:t>Σπάζοντας την σειρά</a:t>
            </a:r>
          </a:p>
        </p:txBody>
      </p:sp>
      <p:sp>
        <p:nvSpPr>
          <p:cNvPr id="5" name="Θέση περιεχομένου 1"/>
          <p:cNvSpPr txBox="1"/>
          <p:nvPr/>
        </p:nvSpPr>
        <p:spPr>
          <a:xfrm>
            <a:off x="414338" y="1557338"/>
            <a:ext cx="4103687" cy="1384300"/>
          </a:xfrm>
          <a:prstGeom prst="rect">
            <a:avLst/>
          </a:prstGeom>
          <a:noFill/>
        </p:spPr>
        <p:txBody>
          <a:bodyPr>
            <a:spAutoFit/>
          </a:bodyPr>
          <a:lstStyle/>
          <a:p>
            <a:pPr defTabSz="1008063" hangingPunct="0">
              <a:buClr>
                <a:srgbClr val="000000"/>
              </a:buClr>
              <a:buSzPct val="100000"/>
              <a:defRPr/>
            </a:pPr>
            <a:r>
              <a:rPr lang="el-GR" sz="2800" kern="0" dirty="0" smtClean="0">
                <a:solidFill>
                  <a:srgbClr val="000000"/>
                </a:solidFill>
                <a:latin typeface="Calibri"/>
                <a:cs typeface="+mn-cs"/>
              </a:rPr>
              <a:t>Γράψτε ένα πρόγραμμα </a:t>
            </a:r>
          </a:p>
          <a:p>
            <a:pPr defTabSz="1008063" hangingPunct="0">
              <a:buClr>
                <a:srgbClr val="000000"/>
              </a:buClr>
              <a:buSzPct val="100000"/>
              <a:defRPr/>
            </a:pPr>
            <a:r>
              <a:rPr lang="el-GR" sz="2800" kern="0" dirty="0" smtClean="0">
                <a:solidFill>
                  <a:srgbClr val="000000"/>
                </a:solidFill>
                <a:latin typeface="Calibri"/>
                <a:cs typeface="+mn-cs"/>
              </a:rPr>
              <a:t>που </a:t>
            </a:r>
            <a:r>
              <a:rPr lang="el-GR" sz="2800" kern="0" dirty="0">
                <a:solidFill>
                  <a:srgbClr val="000000"/>
                </a:solidFill>
                <a:latin typeface="Calibri"/>
                <a:cs typeface="+mn-cs"/>
              </a:rPr>
              <a:t>να διαιρεί 2 πραγματικούς αριθμούς</a:t>
            </a:r>
            <a:r>
              <a:rPr lang="fi-FI" sz="2800" kern="0" dirty="0">
                <a:solidFill>
                  <a:srgbClr val="000000"/>
                </a:solidFill>
                <a:latin typeface="Calibri"/>
                <a:cs typeface="+mn-cs"/>
              </a:rPr>
              <a:t>.</a:t>
            </a:r>
            <a:endParaRPr lang="en-US" sz="2800" kern="0" dirty="0">
              <a:solidFill>
                <a:srgbClr val="000000"/>
              </a:solidFill>
              <a:latin typeface="Calibri"/>
              <a:cs typeface="+mn-cs"/>
            </a:endParaRPr>
          </a:p>
        </p:txBody>
      </p:sp>
      <p:sp>
        <p:nvSpPr>
          <p:cNvPr id="7" name="Θέση περιεχομένου 2" descr="Πρόγραμμα: # include, σύμβολο μικρότερου, s t d i o, τελεία h, σύμβολο μεγαλύτερου. Enter, int main, άνοιγμα κλείσιμο παρένθεσης. Enter, άνοιγμα αγκίστρου. Enter, float a, κόμμα b, κόμμα c, ερωτηματικό. Enter, print f, παρένθεση, εισαγωγικά, \ n, εισαγωγή 2 αριθμών, κλείσιμο εισαγωγικών, κλείσιμο παρένθεσης, ερωτηματικό. Enter, scan f, παρένθεση, εισαγωγικά, % f, % f, κλείσιμο εισαγωγικών, κόμμα &amp; a, κόμμα &amp; b, κλείσιμο παρένθεσης, ερωτηματικό. / asterisc, οι εντολές ελέγχου μπορούν να βοηθήσουν, asterisc /. Enter, if, παρένθεση, b ! = 0, κλείσιμο παρένθεσης,  άνοιγμα αγκίστρου. / asterisc, ! =, σημαίνει διάφορο, όχι ίδιο, asterisc /.  Enter, c =, a / b, ερωτηματικό. Enter, print f, παρένθεση, εισαγωγικά, \ n, αποτέλεσμα =, % .2 f, κλείσιμο εισαγωγικών, κόμμα c, κλείσιμο παρένθεσης, ερωτηματικό. Enter, κλείσιμο αγκίστρου, else. Enter, print f, παρένθεση, εισαγωγικά, \ n, διαίρεση με 0, κλείσιμο εισαγωγικών, κλείσιμο παρένθεσης, ερωτηματικό.&#10;Enter, return 0, ερωτηματικό. Enter, κλείσιμο αγκίστρου."/>
          <p:cNvSpPr txBox="1">
            <a:spLocks noGrp="1" noChangeArrowheads="1"/>
          </p:cNvSpPr>
          <p:nvPr>
            <p:ph sz="half" idx="1"/>
            <p:custDataLst>
              <p:tags r:id="rId2"/>
            </p:custDataLst>
          </p:nvPr>
        </p:nvSpPr>
        <p:spPr>
          <a:xfrm>
            <a:off x="4644008" y="1620837"/>
            <a:ext cx="4038600" cy="4525963"/>
          </a:xfrm>
          <a:extLst>
            <a:ext uri="{91240B29-F687-4F45-9708-019B960494DF}">
              <a14:hiddenLine xmlns:a14="http://schemas.microsoft.com/office/drawing/2010/main" w="9525">
                <a:solidFill>
                  <a:srgbClr val="000000"/>
                </a:solidFill>
                <a:round/>
                <a:headEnd/>
                <a:tailEnd/>
              </a14:hiddenLine>
            </a:ext>
          </a:extLst>
        </p:spPr>
        <p:txBody>
          <a:bodyPr lIns="90000" tIns="67932" rIns="90000" bIns="45000"/>
          <a:lstStyle>
            <a:lvl1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0" indent="0" eaLnBrk="1" hangingPunct="1">
              <a:spcBef>
                <a:spcPts val="0"/>
              </a:spcBef>
              <a:buFont typeface="Arial" charset="0"/>
              <a:buNone/>
              <a:defRPr/>
            </a:pPr>
            <a:r>
              <a:rPr lang="en-US" sz="2000" dirty="0" smtClean="0">
                <a:solidFill>
                  <a:srgbClr val="000000"/>
                </a:solidFill>
                <a:latin typeface="+mn-lt"/>
              </a:rPr>
              <a:t>#include &lt;</a:t>
            </a:r>
            <a:r>
              <a:rPr lang="en-US" sz="2000" dirty="0" err="1" smtClean="0">
                <a:solidFill>
                  <a:srgbClr val="000000"/>
                </a:solidFill>
                <a:latin typeface="+mn-lt"/>
              </a:rPr>
              <a:t>stdio.h</a:t>
            </a:r>
            <a:r>
              <a:rPr lang="en-US" sz="2000" dirty="0" smtClean="0">
                <a:solidFill>
                  <a:srgbClr val="000000"/>
                </a:solidFill>
                <a:latin typeface="+mn-lt"/>
              </a:rPr>
              <a:t>&gt;</a:t>
            </a:r>
          </a:p>
          <a:p>
            <a:pPr marL="0" indent="0" eaLnBrk="1" hangingPunct="1">
              <a:spcBef>
                <a:spcPts val="0"/>
              </a:spcBef>
              <a:buFont typeface="Arial" charset="0"/>
              <a:buNone/>
              <a:defRPr/>
            </a:pPr>
            <a:r>
              <a:rPr lang="en-US" sz="2000" dirty="0" err="1" smtClean="0">
                <a:solidFill>
                  <a:srgbClr val="000000"/>
                </a:solidFill>
                <a:latin typeface="+mn-lt"/>
              </a:rPr>
              <a:t>int</a:t>
            </a:r>
            <a:r>
              <a:rPr lang="en-US" sz="2000" dirty="0" smtClean="0">
                <a:solidFill>
                  <a:srgbClr val="000000"/>
                </a:solidFill>
                <a:latin typeface="+mn-lt"/>
              </a:rPr>
              <a:t> main()</a:t>
            </a:r>
          </a:p>
          <a:p>
            <a:pPr marL="0" indent="0" eaLnBrk="1" hangingPunct="1">
              <a:spcBef>
                <a:spcPts val="0"/>
              </a:spcBef>
              <a:buFont typeface="Arial" charset="0"/>
              <a:buNone/>
              <a:defRPr/>
            </a:pPr>
            <a:r>
              <a:rPr lang="en-US" sz="2000" dirty="0" smtClean="0">
                <a:solidFill>
                  <a:srgbClr val="000000"/>
                </a:solidFill>
                <a:latin typeface="+mn-lt"/>
              </a:rPr>
              <a:t>{</a:t>
            </a:r>
          </a:p>
          <a:p>
            <a:pPr marL="0" indent="0" eaLnBrk="1" hangingPunct="1">
              <a:spcBef>
                <a:spcPts val="0"/>
              </a:spcBef>
              <a:buFont typeface="Arial" charset="0"/>
              <a:buNone/>
              <a:defRPr/>
            </a:pPr>
            <a:r>
              <a:rPr lang="en-US" sz="2000" dirty="0" smtClean="0">
                <a:solidFill>
                  <a:srgbClr val="000000"/>
                </a:solidFill>
                <a:latin typeface="+mn-lt"/>
              </a:rPr>
              <a:t>   float a, b, c;</a:t>
            </a:r>
          </a:p>
          <a:p>
            <a:pPr marL="0" indent="0" eaLnBrk="1" hangingPunct="1">
              <a:spcBef>
                <a:spcPts val="0"/>
              </a:spcBef>
              <a:buFont typeface="Arial" charset="0"/>
              <a:buNone/>
              <a:defRPr/>
            </a:pPr>
            <a:r>
              <a:rPr lang="en-US" sz="2000" dirty="0" smtClean="0">
                <a:solidFill>
                  <a:srgbClr val="000000"/>
                </a:solidFill>
                <a:latin typeface="+mn-lt"/>
              </a:rPr>
              <a:t>   </a:t>
            </a:r>
            <a:r>
              <a:rPr lang="en-US" sz="2000" dirty="0" err="1" smtClean="0">
                <a:solidFill>
                  <a:srgbClr val="000000"/>
                </a:solidFill>
                <a:latin typeface="+mn-lt"/>
              </a:rPr>
              <a:t>printf</a:t>
            </a:r>
            <a:r>
              <a:rPr lang="en-US" sz="2000" dirty="0" smtClean="0">
                <a:solidFill>
                  <a:srgbClr val="000000"/>
                </a:solidFill>
                <a:latin typeface="+mn-lt"/>
              </a:rPr>
              <a:t>(”\n </a:t>
            </a:r>
            <a:r>
              <a:rPr lang="el-GR" sz="2000" dirty="0" smtClean="0">
                <a:latin typeface="+mn-lt"/>
              </a:rPr>
              <a:t>Εισαγωγή 2 αριθμών </a:t>
            </a:r>
            <a:r>
              <a:rPr lang="en-US" sz="2000" dirty="0" smtClean="0">
                <a:solidFill>
                  <a:srgbClr val="000000"/>
                </a:solidFill>
                <a:latin typeface="+mn-lt"/>
              </a:rPr>
              <a:t>:”);</a:t>
            </a:r>
          </a:p>
          <a:p>
            <a:pPr marL="0" indent="0" eaLnBrk="1" hangingPunct="1">
              <a:spcBef>
                <a:spcPts val="0"/>
              </a:spcBef>
              <a:buFont typeface="Arial" charset="0"/>
              <a:buNone/>
              <a:defRPr/>
            </a:pPr>
            <a:r>
              <a:rPr lang="en-US" sz="2000" dirty="0" smtClean="0">
                <a:solidFill>
                  <a:srgbClr val="000000"/>
                </a:solidFill>
                <a:latin typeface="+mn-lt"/>
              </a:rPr>
              <a:t>   </a:t>
            </a:r>
            <a:r>
              <a:rPr lang="en-US" sz="2000" dirty="0" err="1" smtClean="0">
                <a:solidFill>
                  <a:srgbClr val="000000"/>
                </a:solidFill>
                <a:latin typeface="+mn-lt"/>
              </a:rPr>
              <a:t>scanf</a:t>
            </a:r>
            <a:r>
              <a:rPr lang="en-US" sz="2000" dirty="0" smtClean="0">
                <a:solidFill>
                  <a:srgbClr val="000000"/>
                </a:solidFill>
                <a:latin typeface="+mn-lt"/>
              </a:rPr>
              <a:t>(”%f %f”, &amp;a, &amp;b);</a:t>
            </a:r>
          </a:p>
          <a:p>
            <a:pPr marL="0" indent="0" eaLnBrk="1" hangingPunct="1">
              <a:spcBef>
                <a:spcPts val="0"/>
              </a:spcBef>
              <a:buFont typeface="Arial" charset="0"/>
              <a:buNone/>
              <a:defRPr/>
            </a:pPr>
            <a:endParaRPr lang="en-US" sz="2000" dirty="0" smtClean="0">
              <a:solidFill>
                <a:srgbClr val="00FF00"/>
              </a:solidFill>
              <a:latin typeface="+mn-lt"/>
            </a:endParaRPr>
          </a:p>
          <a:p>
            <a:pPr marL="0" indent="0" eaLnBrk="1" hangingPunct="1">
              <a:spcBef>
                <a:spcPts val="0"/>
              </a:spcBef>
              <a:buFont typeface="Arial" charset="0"/>
              <a:buNone/>
              <a:defRPr/>
            </a:pPr>
            <a:r>
              <a:rPr lang="en-US" sz="2000" dirty="0" smtClean="0">
                <a:solidFill>
                  <a:srgbClr val="00FF00"/>
                </a:solidFill>
                <a:latin typeface="+mn-lt"/>
              </a:rPr>
              <a:t>  </a:t>
            </a:r>
            <a:r>
              <a:rPr lang="en-US" sz="2000" b="1" dirty="0" smtClean="0">
                <a:solidFill>
                  <a:srgbClr val="280099"/>
                </a:solidFill>
                <a:latin typeface="+mn-lt"/>
              </a:rPr>
              <a:t> If (b != 0 ) {</a:t>
            </a:r>
          </a:p>
          <a:p>
            <a:pPr marL="0" indent="0" eaLnBrk="1" hangingPunct="1">
              <a:spcBef>
                <a:spcPts val="0"/>
              </a:spcBef>
              <a:buFont typeface="Arial" charset="0"/>
              <a:buNone/>
              <a:defRPr/>
            </a:pPr>
            <a:r>
              <a:rPr lang="en-US" sz="2000" b="1" dirty="0" smtClean="0">
                <a:solidFill>
                  <a:srgbClr val="280099"/>
                </a:solidFill>
                <a:latin typeface="+mn-lt"/>
              </a:rPr>
              <a:t>      c = a / b;</a:t>
            </a:r>
          </a:p>
          <a:p>
            <a:pPr marL="0" indent="0" eaLnBrk="1" hangingPunct="1">
              <a:spcBef>
                <a:spcPts val="0"/>
              </a:spcBef>
              <a:buFont typeface="Arial" charset="0"/>
              <a:buNone/>
              <a:defRPr/>
            </a:pPr>
            <a:r>
              <a:rPr lang="en-US" sz="2000" b="1" dirty="0" smtClean="0">
                <a:solidFill>
                  <a:srgbClr val="280099"/>
                </a:solidFill>
                <a:latin typeface="+mn-lt"/>
              </a:rPr>
              <a:t>      </a:t>
            </a:r>
            <a:r>
              <a:rPr lang="en-US" sz="2000" b="1" dirty="0" err="1" smtClean="0">
                <a:solidFill>
                  <a:srgbClr val="280099"/>
                </a:solidFill>
                <a:latin typeface="+mn-lt"/>
              </a:rPr>
              <a:t>printf</a:t>
            </a:r>
            <a:r>
              <a:rPr lang="en-US" sz="2000" b="1" dirty="0" smtClean="0">
                <a:solidFill>
                  <a:srgbClr val="280099"/>
                </a:solidFill>
                <a:latin typeface="+mn-lt"/>
              </a:rPr>
              <a:t>(”\n </a:t>
            </a:r>
            <a:r>
              <a:rPr lang="el-GR" sz="2000" b="1" dirty="0" smtClean="0">
                <a:solidFill>
                  <a:srgbClr val="280099"/>
                </a:solidFill>
                <a:latin typeface="+mn-lt"/>
              </a:rPr>
              <a:t>Αποτέλεσμα</a:t>
            </a:r>
            <a:r>
              <a:rPr lang="en-US" sz="2000" b="1" dirty="0" smtClean="0">
                <a:solidFill>
                  <a:srgbClr val="280099"/>
                </a:solidFill>
                <a:latin typeface="+mn-lt"/>
              </a:rPr>
              <a:t> = %.2f”, c);</a:t>
            </a:r>
          </a:p>
          <a:p>
            <a:pPr marL="0" indent="0" eaLnBrk="1" hangingPunct="1">
              <a:spcBef>
                <a:spcPts val="0"/>
              </a:spcBef>
              <a:buFont typeface="Arial" charset="0"/>
              <a:buNone/>
              <a:defRPr/>
            </a:pPr>
            <a:r>
              <a:rPr lang="en-US" sz="2000" b="1" dirty="0" smtClean="0">
                <a:solidFill>
                  <a:srgbClr val="280099"/>
                </a:solidFill>
                <a:latin typeface="+mn-lt"/>
              </a:rPr>
              <a:t>   } else</a:t>
            </a:r>
          </a:p>
          <a:p>
            <a:pPr marL="0" indent="0" eaLnBrk="1" hangingPunct="1">
              <a:spcBef>
                <a:spcPts val="0"/>
              </a:spcBef>
              <a:buFont typeface="Arial" charset="0"/>
              <a:buNone/>
              <a:defRPr/>
            </a:pPr>
            <a:r>
              <a:rPr lang="en-US" sz="2000" b="1" dirty="0" smtClean="0">
                <a:solidFill>
                  <a:srgbClr val="280099"/>
                </a:solidFill>
                <a:latin typeface="+mn-lt"/>
              </a:rPr>
              <a:t>      </a:t>
            </a:r>
            <a:r>
              <a:rPr lang="en-US" sz="2000" b="1" dirty="0" err="1" smtClean="0">
                <a:solidFill>
                  <a:srgbClr val="280099"/>
                </a:solidFill>
                <a:latin typeface="+mn-lt"/>
              </a:rPr>
              <a:t>printf</a:t>
            </a:r>
            <a:r>
              <a:rPr lang="en-US" sz="2000" b="1" dirty="0" smtClean="0">
                <a:solidFill>
                  <a:srgbClr val="280099"/>
                </a:solidFill>
                <a:latin typeface="+mn-lt"/>
              </a:rPr>
              <a:t>(”\n </a:t>
            </a:r>
            <a:r>
              <a:rPr lang="el-GR" sz="2000" b="1" dirty="0" smtClean="0">
                <a:solidFill>
                  <a:srgbClr val="280099"/>
                </a:solidFill>
                <a:latin typeface="+mn-lt"/>
              </a:rPr>
              <a:t>Διαίρεση με </a:t>
            </a:r>
            <a:r>
              <a:rPr lang="en-US" sz="2000" b="1" dirty="0" smtClean="0">
                <a:solidFill>
                  <a:srgbClr val="280099"/>
                </a:solidFill>
                <a:latin typeface="+mn-lt"/>
              </a:rPr>
              <a:t>0”);</a:t>
            </a:r>
          </a:p>
          <a:p>
            <a:pPr marL="0" indent="0" eaLnBrk="1" hangingPunct="1">
              <a:spcBef>
                <a:spcPts val="0"/>
              </a:spcBef>
              <a:buFont typeface="Arial" charset="0"/>
              <a:buNone/>
              <a:defRPr/>
            </a:pPr>
            <a:r>
              <a:rPr lang="en-US" sz="2000" dirty="0" smtClean="0">
                <a:solidFill>
                  <a:srgbClr val="000000"/>
                </a:solidFill>
                <a:latin typeface="+mn-lt"/>
              </a:rPr>
              <a:t>   return 0;</a:t>
            </a:r>
          </a:p>
          <a:p>
            <a:pPr marL="0" indent="0" eaLnBrk="1" hangingPunct="1">
              <a:spcBef>
                <a:spcPts val="0"/>
              </a:spcBef>
              <a:buFont typeface="Arial" charset="0"/>
              <a:buNone/>
              <a:defRPr/>
            </a:pPr>
            <a:r>
              <a:rPr lang="en-US" sz="2000" dirty="0" smtClean="0">
                <a:solidFill>
                  <a:srgbClr val="000000"/>
                </a:solidFill>
                <a:latin typeface="+mn-lt"/>
              </a:rPr>
              <a:t>}</a:t>
            </a:r>
          </a:p>
          <a:p>
            <a:pPr eaLnBrk="1" hangingPunct="1">
              <a:defRPr/>
            </a:pPr>
            <a:endParaRPr lang="en-US" dirty="0">
              <a:solidFill>
                <a:srgbClr val="000000"/>
              </a:solidFill>
            </a:endParaRPr>
          </a:p>
        </p:txBody>
      </p:sp>
      <p:sp>
        <p:nvSpPr>
          <p:cNvPr id="29701" name="Θέση περιεχομένου 3" descr="."/>
          <p:cNvSpPr txBox="1">
            <a:spLocks noChangeArrowheads="1"/>
          </p:cNvSpPr>
          <p:nvPr/>
        </p:nvSpPr>
        <p:spPr bwMode="auto">
          <a:xfrm>
            <a:off x="414338" y="3213100"/>
            <a:ext cx="4103687"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7932" rIns="90000" bIns="45000"/>
          <a:lstStyle>
            <a:lvl1pPr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9pPr>
          </a:lstStyle>
          <a:p>
            <a:pPr eaLnBrk="1" hangingPunct="1"/>
            <a:r>
              <a:rPr lang="el-GR" sz="2800" b="1" dirty="0">
                <a:solidFill>
                  <a:srgbClr val="280099"/>
                </a:solidFill>
                <a:latin typeface="Arial" charset="0"/>
                <a:ea typeface="Arial Unicode MS" pitchFamily="34" charset="-128"/>
                <a:cs typeface="Arial Unicode MS" pitchFamily="34" charset="-128"/>
              </a:rPr>
              <a:t>Οι εντολές έλεγχου μπορούν να βοηθήσουν</a:t>
            </a:r>
            <a:r>
              <a:rPr lang="fi-FI" sz="2800" b="1" dirty="0">
                <a:solidFill>
                  <a:srgbClr val="280099"/>
                </a:solidFill>
                <a:latin typeface="Arial" charset="0"/>
                <a:ea typeface="Arial Unicode MS" pitchFamily="34" charset="-128"/>
                <a:cs typeface="Arial Unicode MS" pitchFamily="34" charset="-128"/>
              </a:rPr>
              <a:t>!</a:t>
            </a:r>
          </a:p>
          <a:p>
            <a:pPr eaLnBrk="1" hangingPunct="1"/>
            <a:endParaRPr lang="fi-FI" sz="2800" b="1" dirty="0">
              <a:solidFill>
                <a:srgbClr val="280099"/>
              </a:solidFill>
              <a:latin typeface="Arial" charset="0"/>
              <a:ea typeface="Arial Unicode MS" pitchFamily="34" charset="-128"/>
              <a:cs typeface="Arial Unicode MS" pitchFamily="34" charset="-128"/>
            </a:endParaRPr>
          </a:p>
          <a:p>
            <a:pPr eaLnBrk="1" hangingPunct="1"/>
            <a:r>
              <a:rPr lang="fi-FI" sz="2800" b="1" dirty="0">
                <a:solidFill>
                  <a:srgbClr val="280099"/>
                </a:solidFill>
                <a:latin typeface="Arial" charset="0"/>
                <a:ea typeface="Arial Unicode MS" pitchFamily="34" charset="-128"/>
                <a:cs typeface="Arial Unicode MS" pitchFamily="34" charset="-128"/>
              </a:rPr>
              <a:t>!= </a:t>
            </a:r>
            <a:r>
              <a:rPr lang="el-GR" sz="2800" b="1" dirty="0">
                <a:solidFill>
                  <a:srgbClr val="280099"/>
                </a:solidFill>
                <a:latin typeface="Arial" charset="0"/>
                <a:ea typeface="Arial Unicode MS" pitchFamily="34" charset="-128"/>
                <a:cs typeface="Arial Unicode MS" pitchFamily="34" charset="-128"/>
              </a:rPr>
              <a:t>σημαίνει </a:t>
            </a:r>
            <a:r>
              <a:rPr lang="el-GR" sz="2800" b="1" dirty="0" smtClean="0">
                <a:solidFill>
                  <a:srgbClr val="280099"/>
                </a:solidFill>
                <a:latin typeface="Arial" charset="0"/>
                <a:ea typeface="Arial Unicode MS" pitchFamily="34" charset="-128"/>
                <a:cs typeface="Arial Unicode MS" pitchFamily="34" charset="-128"/>
              </a:rPr>
              <a:t>ΔΙΆΦΟΡΟ </a:t>
            </a:r>
            <a:r>
              <a:rPr lang="el-GR" sz="2800" b="1" dirty="0">
                <a:solidFill>
                  <a:srgbClr val="280099"/>
                </a:solidFill>
                <a:latin typeface="Arial" charset="0"/>
                <a:ea typeface="Arial Unicode MS" pitchFamily="34" charset="-128"/>
                <a:cs typeface="Arial Unicode MS" pitchFamily="34" charset="-128"/>
              </a:rPr>
              <a:t>(όχι ίδιο</a:t>
            </a:r>
            <a:r>
              <a:rPr lang="el-GR" sz="2800" b="1" dirty="0" smtClean="0">
                <a:solidFill>
                  <a:srgbClr val="280099"/>
                </a:solidFill>
                <a:latin typeface="Arial" charset="0"/>
                <a:ea typeface="Arial Unicode MS" pitchFamily="34" charset="-128"/>
                <a:cs typeface="Arial Unicode MS" pitchFamily="34" charset="-128"/>
              </a:rPr>
              <a:t>).</a:t>
            </a:r>
            <a:endParaRPr lang="fi-FI" sz="2800" b="1" dirty="0">
              <a:solidFill>
                <a:srgbClr val="280099"/>
              </a:solidFill>
              <a:latin typeface="Arial" charset="0"/>
              <a:ea typeface="Arial Unicode MS" pitchFamily="34" charset="-128"/>
              <a:cs typeface="Arial Unicode MS" pitchFamily="34" charset="-128"/>
            </a:endParaRPr>
          </a:p>
          <a:p>
            <a:pPr eaLnBrk="1" hangingPunct="1"/>
            <a:endParaRPr lang="fi-FI" sz="2800" b="1" dirty="0">
              <a:solidFill>
                <a:srgbClr val="280099"/>
              </a:solidFill>
              <a:latin typeface="Arial" charset="0"/>
              <a:ea typeface="Arial Unicode MS" pitchFamily="34" charset="-128"/>
              <a:cs typeface="Arial Unicode MS" pitchFamily="34" charset="-128"/>
            </a:endParaRP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10F44BC9-612A-4CE7-8296-06F70334DAD6}" type="slidenum">
              <a:rPr lang="el-GR" sz="1400" smtClean="0">
                <a:solidFill>
                  <a:schemeClr val="tx1"/>
                </a:solidFill>
              </a:rPr>
              <a:pPr>
                <a:defRPr/>
              </a:pPr>
              <a:t>28</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p:txBody>
          <a:bodyPr/>
          <a:lstStyle/>
          <a:p>
            <a:pPr eaLnBrk="1" hangingPunct="1"/>
            <a:r>
              <a:rPr lang="el-GR" b="1" dirty="0" smtClean="0"/>
              <a:t>Οι προτάσεις </a:t>
            </a:r>
            <a:r>
              <a:rPr lang="fi-FI" b="1" dirty="0" smtClean="0"/>
              <a:t>if </a:t>
            </a:r>
            <a:r>
              <a:rPr lang="el-GR" b="1" dirty="0" smtClean="0"/>
              <a:t>και</a:t>
            </a:r>
            <a:r>
              <a:rPr lang="fi-FI" b="1" dirty="0" smtClean="0"/>
              <a:t> if-else</a:t>
            </a:r>
            <a:endParaRPr lang="el-GR" b="1" dirty="0" smtClean="0"/>
          </a:p>
        </p:txBody>
      </p:sp>
      <p:sp>
        <p:nvSpPr>
          <p:cNvPr id="3" name="Θέση περιεχομένου 1"/>
          <p:cNvSpPr>
            <a:spLocks noGrp="1"/>
          </p:cNvSpPr>
          <p:nvPr>
            <p:ph idx="1"/>
            <p:custDataLst>
              <p:tags r:id="rId1"/>
            </p:custDataLst>
          </p:nvPr>
        </p:nvSpPr>
        <p:spPr>
          <a:xfrm>
            <a:off x="456116" y="1556792"/>
            <a:ext cx="8229600" cy="4464496"/>
          </a:xfrm>
        </p:spPr>
        <p:txBody>
          <a:bodyPr/>
          <a:lstStyle/>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If</a:t>
            </a:r>
            <a:r>
              <a:rPr lang="el-GR" sz="2800" kern="0" dirty="0" smtClean="0">
                <a:solidFill>
                  <a:srgbClr val="000000"/>
                </a:solidFill>
              </a:rPr>
              <a:t> είναι μία λογική έκφραση – </a:t>
            </a:r>
            <a:r>
              <a:rPr lang="en-US" sz="2800" kern="0" dirty="0" smtClean="0">
                <a:solidFill>
                  <a:srgbClr val="000000"/>
                </a:solidFill>
              </a:rPr>
              <a:t>expression.</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el-GR" kern="0" dirty="0" smtClean="0">
                <a:solidFill>
                  <a:srgbClr val="000000"/>
                </a:solidFill>
              </a:rPr>
              <a:t>Ακολουθεί μία πρόταση ή ένα σύνολο προτάσεων </a:t>
            </a:r>
            <a:r>
              <a:rPr lang="en-US" kern="0" dirty="0" smtClean="0">
                <a:solidFill>
                  <a:srgbClr val="000000"/>
                </a:solidFill>
              </a:rPr>
              <a:t>(block){…}.</a:t>
            </a:r>
          </a:p>
          <a:p>
            <a:pPr marL="519113" lvl="1" indent="0" defTabSz="1008063" eaLnBrk="1" hangingPunct="1">
              <a:buClr>
                <a:schemeClr val="tx1">
                  <a:lumMod val="75000"/>
                  <a:lumOff val="25000"/>
                </a:schemeClr>
              </a:buClr>
              <a:buSzPct val="75000"/>
              <a:buNone/>
              <a:defRPr/>
            </a:pPr>
            <a:endParaRPr lang="el-GR" kern="0" dirty="0" smtClean="0">
              <a:solidFill>
                <a:srgbClr val="000000"/>
              </a:solidFill>
            </a:endParaRPr>
          </a:p>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If</a:t>
            </a:r>
            <a:r>
              <a:rPr lang="el-GR" sz="2800" kern="0" dirty="0" smtClean="0">
                <a:solidFill>
                  <a:srgbClr val="000000"/>
                </a:solidFill>
              </a:rPr>
              <a:t> είναι μία λογική έκφραση – </a:t>
            </a:r>
            <a:r>
              <a:rPr lang="en-US" sz="2800" kern="0" dirty="0" smtClean="0">
                <a:solidFill>
                  <a:srgbClr val="000000"/>
                </a:solidFill>
              </a:rPr>
              <a:t>expression.</a:t>
            </a:r>
          </a:p>
          <a:p>
            <a:pPr marL="1001713" lvl="1" indent="-482600" defTabSz="1008063" eaLnBrk="1" hangingPunct="1">
              <a:spcBef>
                <a:spcPts val="0"/>
              </a:spcBef>
              <a:buClr>
                <a:schemeClr val="accent3">
                  <a:lumMod val="50000"/>
                </a:schemeClr>
              </a:buClr>
              <a:buSzPct val="75000"/>
              <a:buFont typeface="Wingdings" panose="05000000000000000000" pitchFamily="2" charset="2"/>
              <a:buChar char="n"/>
              <a:defRPr/>
            </a:pPr>
            <a:r>
              <a:rPr lang="el-GR" kern="0" dirty="0" smtClean="0">
                <a:solidFill>
                  <a:srgbClr val="000000"/>
                </a:solidFill>
              </a:rPr>
              <a:t>Ακολουθεί μία πρόταση ή ένα σύνολο προτάσεων </a:t>
            </a:r>
            <a:r>
              <a:rPr lang="en-US" kern="0" dirty="0" smtClean="0">
                <a:solidFill>
                  <a:srgbClr val="000000"/>
                </a:solidFill>
              </a:rPr>
              <a:t>(block){…}.</a:t>
            </a:r>
          </a:p>
          <a:p>
            <a:pPr marL="517525" indent="-517525" defTabSz="1008063" eaLnBrk="1" hangingPunct="1">
              <a:spcBef>
                <a:spcPts val="0"/>
              </a:spcBef>
              <a:buClr>
                <a:srgbClr val="660000"/>
              </a:buClr>
              <a:buSzPct val="70000"/>
              <a:buFont typeface="Wingdings" panose="05000000000000000000" pitchFamily="2" charset="2"/>
              <a:buChar char="o"/>
              <a:defRPr/>
            </a:pPr>
            <a:r>
              <a:rPr lang="en-US" sz="2800" kern="0" dirty="0" smtClean="0">
                <a:solidFill>
                  <a:srgbClr val="000000"/>
                </a:solidFill>
              </a:rPr>
              <a:t>else.</a:t>
            </a:r>
          </a:p>
          <a:p>
            <a:pPr marL="1001713" lvl="1" indent="-482600" defTabSz="1008063" eaLnBrk="1" hangingPunct="1">
              <a:spcBef>
                <a:spcPts val="0"/>
              </a:spcBef>
              <a:buClr>
                <a:schemeClr val="accent3">
                  <a:lumMod val="50000"/>
                </a:schemeClr>
              </a:buClr>
              <a:buSzPct val="75000"/>
              <a:buFont typeface="Wingdings" panose="05000000000000000000" pitchFamily="2" charset="2"/>
              <a:buChar char="n"/>
              <a:defRPr/>
            </a:pPr>
            <a:r>
              <a:rPr lang="el-GR" kern="0" dirty="0" smtClean="0">
                <a:solidFill>
                  <a:srgbClr val="000000"/>
                </a:solidFill>
              </a:rPr>
              <a:t>Ακολουθεί μία πρόταση ή ένα σύνολο προτάσεων </a:t>
            </a:r>
            <a:r>
              <a:rPr lang="en-US" kern="0" dirty="0" smtClean="0">
                <a:solidFill>
                  <a:srgbClr val="000000"/>
                </a:solidFill>
              </a:rPr>
              <a:t>(block){…}.</a:t>
            </a:r>
          </a:p>
          <a:p>
            <a:pPr eaLnBrk="1" hangingPunct="1">
              <a:defRPr/>
            </a:pPr>
            <a:endParaRPr lang="en-US" dirty="0"/>
          </a:p>
        </p:txBody>
      </p:sp>
      <p:sp>
        <p:nvSpPr>
          <p:cNvPr id="2" name="Θέση υποσέλιδου 1" descr="."/>
          <p:cNvSpPr>
            <a:spLocks noGrp="1"/>
          </p:cNvSpPr>
          <p:nvPr>
            <p:ph type="ftr" sz="quarter" idx="11"/>
          </p:nvPr>
        </p:nvSpPr>
        <p:spPr/>
        <p:txBody>
          <a:bodyPr/>
          <a:lstStyle/>
          <a:p>
            <a:pPr>
              <a:defRPr/>
            </a:pPr>
            <a:r>
              <a:rPr lang="el-GR" sz="1400" dirty="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29</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smtClean="0"/>
              <a:t>Χρηματοδότηση </a:t>
            </a:r>
          </a:p>
        </p:txBody>
      </p:sp>
      <p:sp>
        <p:nvSpPr>
          <p:cNvPr id="4099" name="Θέση περιεχομένου 1"/>
          <p:cNvSpPr>
            <a:spLocks noGrp="1"/>
          </p:cNvSpPr>
          <p:nvPr>
            <p:ph idx="1"/>
          </p:nvPr>
        </p:nvSpPr>
        <p:spPr/>
        <p:txBody>
          <a:bodyPr/>
          <a:lstStyle/>
          <a:p>
            <a:pPr eaLnBrk="1" hangingPunct="1"/>
            <a:r>
              <a:rPr lang="el-GR" sz="2400" smtClean="0"/>
              <a:t>Το παρόν εκπαιδευτικό υλικό έχει αναπτυχθεί στα πλαίσια του εκπαιδευτικού έργου του διδάσκοντα</a:t>
            </a:r>
            <a:r>
              <a:rPr lang="en-US" sz="2400" smtClean="0"/>
              <a:t>.</a:t>
            </a:r>
            <a:r>
              <a:rPr lang="el-GR" sz="2400" smtClean="0"/>
              <a:t> </a:t>
            </a:r>
          </a:p>
          <a:p>
            <a:pPr eaLnBrk="1" hangingPunct="1"/>
            <a:r>
              <a:rPr lang="el-GR" sz="24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smtClean="0"/>
              <a:t>. </a:t>
            </a:r>
            <a:endParaRPr lang="el-GR" sz="240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p:cNvSpPr>
            <a:spLocks noGrp="1"/>
          </p:cNvSpPr>
          <p:nvPr>
            <p:ph type="title"/>
          </p:nvPr>
        </p:nvSpPr>
        <p:spPr/>
        <p:txBody>
          <a:bodyPr/>
          <a:lstStyle/>
          <a:p>
            <a:pPr eaLnBrk="1" hangingPunct="1"/>
            <a:r>
              <a:rPr lang="el-GR" b="1" dirty="0" smtClean="0"/>
              <a:t>Λογικοί τελεστές</a:t>
            </a:r>
          </a:p>
        </p:txBody>
      </p:sp>
      <p:pic>
        <p:nvPicPr>
          <p:cNvPr id="5" name="Θέση περιεχομένου 1" descr="Εικόνα με τους συμβολισμούς των λογικών τελεστών. &#10;Μικρότερο: Δηλώνεται με το σύμβολο του μικρότερου.&#10;Μεγαλύτερο: Δηλώνεται με το σύμβολο του μεγαλύτερου.&#10;Μικρότερο ή ίσο: Δηλώνεται με τα σύμβολα του μικρότερου και του ίσον.&#10;Μεγαλύτερο ή ίσο: Δηλώνεται με τα σύμβολα του μεγαλύτερου και του ίσον.&#10;Ίσο: Δηλώνεται με το σύμβολο του ίσον.&#10;Διάφορο ή όχι ίσο: Δηλώνεται με τα σύμβολα του θαυμαστικού και του ίσον."/>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412776"/>
            <a:ext cx="6912768" cy="4608512"/>
          </a:xfrm>
        </p:spPr>
      </p:pic>
      <p:sp>
        <p:nvSpPr>
          <p:cNvPr id="2" name="Θέση υποσέλιδου 1" descr="."/>
          <p:cNvSpPr>
            <a:spLocks noGrp="1"/>
          </p:cNvSpPr>
          <p:nvPr>
            <p:ph type="ftr" sz="quarter" idx="11"/>
          </p:nvPr>
        </p:nvSpPr>
        <p:spPr/>
        <p:txBody>
          <a:bodyPr/>
          <a:lstStyle/>
          <a:p>
            <a:pPr>
              <a:defRPr/>
            </a:pPr>
            <a:r>
              <a:rPr lang="el-GR" sz="1400" smtClean="0">
                <a:solidFill>
                  <a:prstClr val="black"/>
                </a:solidFill>
              </a:rPr>
              <a:t>Συναρτήσεις Εισόδου / Εξόδου</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30</a:t>
            </a:fld>
            <a:endParaRPr lang="el-GR" sz="1400" dirty="0">
              <a:solidFill>
                <a:prstClr val="black"/>
              </a:solidFill>
            </a:endParaRPr>
          </a:p>
        </p:txBody>
      </p:sp>
    </p:spTree>
    <p:extLst>
      <p:ext uri="{BB962C8B-B14F-4D97-AF65-F5344CB8AC3E}">
        <p14:creationId xmlns:p14="http://schemas.microsoft.com/office/powerpoint/2010/main" val="41253375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Τίτλος 1"/>
          <p:cNvSpPr>
            <a:spLocks noGrp="1"/>
          </p:cNvSpPr>
          <p:nvPr>
            <p:ph type="title"/>
          </p:nvPr>
        </p:nvSpPr>
        <p:spPr/>
        <p:txBody>
          <a:bodyPr/>
          <a:lstStyle/>
          <a:p>
            <a:r>
              <a:rPr lang="el-GR" b="1" dirty="0" smtClean="0"/>
              <a:t>Συσχέτιση λογικών </a:t>
            </a:r>
            <a:r>
              <a:rPr lang="el-GR" b="1" dirty="0"/>
              <a:t>ε</a:t>
            </a:r>
            <a:r>
              <a:rPr lang="el-GR" b="1" dirty="0" smtClean="0"/>
              <a:t>κφράσεων</a:t>
            </a:r>
          </a:p>
        </p:txBody>
      </p:sp>
      <p:sp>
        <p:nvSpPr>
          <p:cNvPr id="10" name="Θέση περιεχομένου 1" descr="Η σύζευξη δηλώνεται με το και. Εκφράζεται με το σύμβολο του διπλού &amp;.&#10;Η διάζευξη δηλώνεται με το η. Συμβολίζεται με διπλή κάθετη γραμμή, δηλαδή, ο συνδυασμός των πλήκτρων, Shift και \.&#10;Η άρνηση δηλώνεται με το δεν. Συμβολίζεται με θαυμαστικό."/>
          <p:cNvSpPr>
            <a:spLocks noGrp="1"/>
          </p:cNvSpPr>
          <p:nvPr>
            <p:ph idx="1"/>
          </p:nvPr>
        </p:nvSpPr>
        <p:spPr/>
        <p:txBody>
          <a:bodyPr/>
          <a:lstStyle/>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Η σύζευξη δηλώνεται με το </a:t>
            </a:r>
            <a:r>
              <a:rPr lang="el-GR" b="1" kern="0" dirty="0">
                <a:solidFill>
                  <a:srgbClr val="000000"/>
                </a:solidFill>
              </a:rPr>
              <a:t>ΚΑΙ</a:t>
            </a:r>
            <a:r>
              <a:rPr lang="el-GR" kern="0" dirty="0">
                <a:solidFill>
                  <a:srgbClr val="000000"/>
                </a:solidFill>
              </a:rPr>
              <a:t>. 		&amp;&amp;.</a:t>
            </a:r>
          </a:p>
          <a:p>
            <a:pPr marL="517525" lvl="0" indent="-517525" defTabSz="1008063">
              <a:buClr>
                <a:srgbClr val="660000"/>
              </a:buClr>
              <a:buSzPct val="70000"/>
              <a:buFont typeface="Wingdings" panose="05000000000000000000" pitchFamily="2" charset="2"/>
              <a:buChar char="o"/>
              <a:defRPr/>
            </a:pPr>
            <a:endParaRPr lang="el-GR" kern="0" dirty="0">
              <a:solidFill>
                <a:srgbClr val="000000"/>
              </a:solidFill>
            </a:endParaRP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Η διάζευξη δηλώνεται με το </a:t>
            </a:r>
            <a:r>
              <a:rPr lang="el-GR" b="1" kern="0" dirty="0">
                <a:solidFill>
                  <a:srgbClr val="000000"/>
                </a:solidFill>
              </a:rPr>
              <a:t>Η</a:t>
            </a:r>
            <a:r>
              <a:rPr lang="el-GR" kern="0" dirty="0">
                <a:solidFill>
                  <a:srgbClr val="000000"/>
                </a:solidFill>
              </a:rPr>
              <a:t>.		||.</a:t>
            </a:r>
          </a:p>
          <a:p>
            <a:pPr marL="517525" lvl="0" indent="-517525" defTabSz="1008063">
              <a:buClr>
                <a:srgbClr val="660000"/>
              </a:buClr>
              <a:buSzPct val="70000"/>
              <a:buFont typeface="Wingdings" panose="05000000000000000000" pitchFamily="2" charset="2"/>
              <a:buChar char="o"/>
              <a:defRPr/>
            </a:pPr>
            <a:endParaRPr lang="fi-FI" kern="0" dirty="0">
              <a:solidFill>
                <a:srgbClr val="000000"/>
              </a:solidFill>
            </a:endParaRP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Η άρνηση δηλώνεται με το </a:t>
            </a:r>
            <a:r>
              <a:rPr lang="el-GR" b="1" kern="0" dirty="0">
                <a:solidFill>
                  <a:srgbClr val="000000"/>
                </a:solidFill>
              </a:rPr>
              <a:t>ΔΕΝ</a:t>
            </a:r>
            <a:r>
              <a:rPr lang="el-GR" kern="0" dirty="0">
                <a:solidFill>
                  <a:srgbClr val="000000"/>
                </a:solidFill>
              </a:rPr>
              <a:t>.		!.</a:t>
            </a:r>
            <a:endParaRPr lang="fi-FI" kern="0" dirty="0">
              <a:solidFill>
                <a:srgbClr val="000000"/>
              </a:solidFill>
            </a:endParaRPr>
          </a:p>
          <a:p>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prstClr val="black"/>
                </a:solidFill>
              </a:rPr>
              <a:t>Συναρτήσεις Εισόδου / Εξόδου</a:t>
            </a:r>
            <a:endParaRPr lang="el-GR" sz="1400" dirty="0">
              <a:solidFill>
                <a:prstClr val="black"/>
              </a:solidFill>
            </a:endParaRPr>
          </a:p>
        </p:txBody>
      </p:sp>
      <p:sp>
        <p:nvSpPr>
          <p:cNvPr id="9"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31</a:t>
            </a:fld>
            <a:endParaRPr lang="el-GR" sz="1400" dirty="0">
              <a:solidFill>
                <a:prstClr val="black"/>
              </a:solidFill>
            </a:endParaRPr>
          </a:p>
        </p:txBody>
      </p:sp>
      <p:pic>
        <p:nvPicPr>
          <p:cNvPr id="6" name="Εικόνα 1" descr="Εικονίδιο μετάβασης στα Περιεχόμενα.">
            <a:hlinkClick r:id="rId2" action="ppaction://hlinksldjump" tooltip="Επιστροφή στα Περιεχόμενα"/>
          </p:cNvPr>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extLst>
      <p:ext uri="{BB962C8B-B14F-4D97-AF65-F5344CB8AC3E}">
        <p14:creationId xmlns:p14="http://schemas.microsoft.com/office/powerpoint/2010/main" val="894360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Τίτλος 1"/>
          <p:cNvSpPr>
            <a:spLocks noGrp="1"/>
          </p:cNvSpPr>
          <p:nvPr>
            <p:ph type="title"/>
          </p:nvPr>
        </p:nvSpPr>
        <p:spPr/>
        <p:txBody>
          <a:bodyPr/>
          <a:lstStyle/>
          <a:p>
            <a:r>
              <a:rPr lang="el-GR" b="1" dirty="0" smtClean="0"/>
              <a:t>Παραδείγματα (1 από 3)</a:t>
            </a:r>
          </a:p>
        </p:txBody>
      </p:sp>
      <p:sp>
        <p:nvSpPr>
          <p:cNvPr id="3" name="Θέση περιεχομένου 1"/>
          <p:cNvSpPr>
            <a:spLocks noGrp="1"/>
          </p:cNvSpPr>
          <p:nvPr>
            <p:ph idx="1"/>
          </p:nvPr>
        </p:nvSpPr>
        <p:spPr>
          <a:xfrm>
            <a:off x="457200" y="1600201"/>
            <a:ext cx="8229600" cy="1756792"/>
          </a:xfrm>
        </p:spPr>
        <p:txBody>
          <a:bodyPr/>
          <a:lstStyle/>
          <a:p>
            <a:pPr marL="517525" indent="-517525" defTabSz="1008063" eaLnBrk="1" hangingPunct="1">
              <a:buClr>
                <a:srgbClr val="660000"/>
              </a:buClr>
              <a:buSzPct val="70000"/>
              <a:buFont typeface="Wingdings" panose="05000000000000000000" pitchFamily="2" charset="2"/>
              <a:buChar char="o"/>
              <a:defRPr/>
            </a:pPr>
            <a:r>
              <a:rPr lang="el-GR" kern="0" dirty="0" smtClean="0">
                <a:solidFill>
                  <a:srgbClr val="000000"/>
                </a:solidFill>
              </a:rPr>
              <a:t>Πρόγραμμα εκτύπωσης μεγαλύτερου αριθμού. Αν ο </a:t>
            </a:r>
            <a:r>
              <a:rPr lang="en-US" kern="0" dirty="0" smtClean="0">
                <a:solidFill>
                  <a:srgbClr val="000000"/>
                </a:solidFill>
              </a:rPr>
              <a:t>a </a:t>
            </a:r>
            <a:r>
              <a:rPr lang="el-GR" kern="0" dirty="0" smtClean="0">
                <a:solidFill>
                  <a:srgbClr val="000000"/>
                </a:solidFill>
              </a:rPr>
              <a:t>είναι μεγαλύτερος του </a:t>
            </a:r>
            <a:r>
              <a:rPr lang="en-US" kern="0" dirty="0" smtClean="0">
                <a:solidFill>
                  <a:srgbClr val="000000"/>
                </a:solidFill>
              </a:rPr>
              <a:t>b, </a:t>
            </a:r>
            <a:r>
              <a:rPr lang="el-GR" kern="0" dirty="0" smtClean="0">
                <a:solidFill>
                  <a:srgbClr val="000000"/>
                </a:solidFill>
              </a:rPr>
              <a:t>τότε εκτύπωσε τον </a:t>
            </a:r>
            <a:r>
              <a:rPr lang="en-US" kern="0" dirty="0" smtClean="0">
                <a:solidFill>
                  <a:srgbClr val="000000"/>
                </a:solidFill>
              </a:rPr>
              <a:t>a, </a:t>
            </a:r>
            <a:r>
              <a:rPr lang="el-GR" kern="0" dirty="0" smtClean="0">
                <a:solidFill>
                  <a:srgbClr val="000000"/>
                </a:solidFill>
              </a:rPr>
              <a:t>αλλιώς εκτύπωσε το </a:t>
            </a:r>
            <a:r>
              <a:rPr lang="en-US" kern="0" dirty="0" smtClean="0">
                <a:solidFill>
                  <a:srgbClr val="000000"/>
                </a:solidFill>
              </a:rPr>
              <a:t>b.</a:t>
            </a:r>
            <a:endParaRPr lang="fi-FI" kern="0" dirty="0" smtClean="0">
              <a:solidFill>
                <a:srgbClr val="000000"/>
              </a:solidFill>
            </a:endParaRPr>
          </a:p>
          <a:p>
            <a:pPr>
              <a:defRPr/>
            </a:pPr>
            <a:endParaRPr lang="el-GR" dirty="0"/>
          </a:p>
        </p:txBody>
      </p:sp>
      <mc:AlternateContent xmlns:mc="http://schemas.openxmlformats.org/markup-compatibility/2006" xmlns:a14="http://schemas.microsoft.com/office/drawing/2010/main">
        <mc:Choice Requires="a14">
          <p:sp>
            <p:nvSpPr>
              <p:cNvPr id="5" name="Θέση περιεχομένου 2" descr="Τμήμα προγράμματος: If, παρένθεση, a  μεγαλύτερο του b, κλείσιμο παρένθεσης. Enter, print f, παρένθεση, εισαγωγικά, % d, κλείσιμο εισαγωγικών, κόμμα a, κλείσιμο παρένθεσης, ερωτηματικό.&#10;Enter, else. Enter, print f, παρένθεση, εισαγωγικά,  % d, κλείσιμο εισαγωγικών, κόμμα b, κλείσιμο παρένθεσης, ερωτηματικό."/>
              <p:cNvSpPr txBox="1"/>
              <p:nvPr>
                <p:custDataLst>
                  <p:tags r:id="rId2"/>
                </p:custDataLst>
              </p:nvPr>
            </p:nvSpPr>
            <p:spPr>
              <a:xfrm>
                <a:off x="395536" y="3510203"/>
                <a:ext cx="8280920" cy="1815882"/>
              </a:xfrm>
              <a:prstGeom prst="rect">
                <a:avLst/>
              </a:prstGeom>
              <a:noFill/>
            </p:spPr>
            <p:txBody>
              <a:bodyPr wrap="square" rtlCol="0">
                <a:spAutoFit/>
              </a:bodyPr>
              <a:lstStyle/>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if (a </a:t>
                </a:r>
                <a14:m>
                  <m:oMath xmlns:m="http://schemas.openxmlformats.org/officeDocument/2006/math">
                    <m:r>
                      <a:rPr lang="en-US" sz="2800" i="1" kern="0">
                        <a:solidFill>
                          <a:srgbClr val="000000"/>
                        </a:solidFill>
                        <a:latin typeface="Cambria Math"/>
                        <a:ea typeface="Cambria Math"/>
                      </a:rPr>
                      <m:t>&gt;</m:t>
                    </m:r>
                  </m:oMath>
                </a14:m>
                <a:r>
                  <a:rPr lang="en-US" sz="2800" kern="0" dirty="0">
                    <a:solidFill>
                      <a:srgbClr val="000000"/>
                    </a:solidFill>
                  </a:rPr>
                  <a:t> b)</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en-US" sz="2400" kern="0" dirty="0" err="1">
                    <a:solidFill>
                      <a:srgbClr val="000000"/>
                    </a:solidFill>
                  </a:rPr>
                  <a:t>printf</a:t>
                </a:r>
                <a:r>
                  <a:rPr lang="en-US" sz="2400" kern="0" dirty="0">
                    <a:solidFill>
                      <a:srgbClr val="000000"/>
                    </a:solidFill>
                  </a:rPr>
                  <a:t>(”%d”</a:t>
                </a:r>
                <a14:m>
                  <m:oMath xmlns:m="http://schemas.openxmlformats.org/officeDocument/2006/math">
                    <m:r>
                      <a:rPr lang="en-US" sz="2400" i="1" kern="0">
                        <a:solidFill>
                          <a:srgbClr val="000000"/>
                        </a:solidFill>
                        <a:latin typeface="Cambria Math"/>
                      </a:rPr>
                      <m:t>,</m:t>
                    </m:r>
                  </m:oMath>
                </a14:m>
                <a:r>
                  <a:rPr lang="en-US" sz="2400" kern="0" dirty="0">
                    <a:solidFill>
                      <a:srgbClr val="000000"/>
                    </a:solidFill>
                  </a:rPr>
                  <a:t> a);</a:t>
                </a:r>
              </a:p>
              <a:p>
                <a:pPr marL="517525" indent="-517525" defTabSz="1008063" eaLnBrk="1" hangingPunct="1">
                  <a:buClr>
                    <a:srgbClr val="660000"/>
                  </a:buClr>
                  <a:buSzPct val="70000"/>
                  <a:buFont typeface="Wingdings" panose="05000000000000000000" pitchFamily="2" charset="2"/>
                  <a:buChar char="o"/>
                  <a:defRPr/>
                </a:pPr>
                <a:r>
                  <a:rPr lang="en-US" sz="2800" kern="0" dirty="0">
                    <a:solidFill>
                      <a:srgbClr val="000000"/>
                    </a:solidFill>
                  </a:rPr>
                  <a:t>else</a:t>
                </a:r>
                <a:r>
                  <a:rPr lang="en-US" sz="3600" kern="0" dirty="0">
                    <a:solidFill>
                      <a:srgbClr val="000000"/>
                    </a:solidFill>
                  </a:rPr>
                  <a:t> </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en-US" sz="2400" kern="0" dirty="0" err="1">
                    <a:solidFill>
                      <a:srgbClr val="000000"/>
                    </a:solidFill>
                  </a:rPr>
                  <a:t>printf</a:t>
                </a:r>
                <a:r>
                  <a:rPr lang="en-US" sz="2400" kern="0" dirty="0">
                    <a:solidFill>
                      <a:srgbClr val="000000"/>
                    </a:solidFill>
                  </a:rPr>
                  <a:t>(”%d”, b);</a:t>
                </a:r>
              </a:p>
            </p:txBody>
          </p:sp>
        </mc:Choice>
        <mc:Fallback xmlns="">
          <p:sp>
            <p:nvSpPr>
              <p:cNvPr id="5" name="Θέση περιεχομένου 2" descr="Τμήμα προγράμματος: If, παρένθεση, a  μεγαλύτερο του b, κλείσιμο παρένθεσης. Enter, print f, παρένθεση, εισαγωγικά, % d, κλείσιμο εισαγωγικών, κόμμα a, κλείσιμο παρένθεσης, ερωτηματικό.&#10;Enter, else. Enter, print f, παρένθεση, εισαγωγικά,  % d, κλείσιμο εισαγωγικών, κόμμα b, κλείσιμο παρένθεσης, ερωτηματικό."/>
              <p:cNvSpPr txBox="1">
                <a:spLocks noRot="1" noChangeAspect="1" noMove="1" noResize="1" noEditPoints="1" noAdjustHandles="1" noChangeArrowheads="1" noChangeShapeType="1" noTextEdit="1"/>
              </p:cNvSpPr>
              <p:nvPr>
                <p:custDataLst>
                  <p:tags r:id="rId4"/>
                </p:custDataLst>
              </p:nvPr>
            </p:nvSpPr>
            <p:spPr>
              <a:xfrm>
                <a:off x="395536" y="3510203"/>
                <a:ext cx="8280920" cy="1815882"/>
              </a:xfrm>
              <a:prstGeom prst="rect">
                <a:avLst/>
              </a:prstGeom>
              <a:blipFill rotWithShape="1">
                <a:blip r:embed="rId5"/>
                <a:stretch>
                  <a:fillRect l="-663" t="-3020" b="-6711"/>
                </a:stretch>
              </a:blipFill>
            </p:spPr>
            <p:txBody>
              <a:bodyPr/>
              <a:lstStyle/>
              <a:p>
                <a:r>
                  <a:rPr lang="el-GR">
                    <a:noFill/>
                  </a:rPr>
                  <a:t> </a:t>
                </a:r>
              </a:p>
            </p:txBody>
          </p:sp>
        </mc:Fallback>
      </mc:AlternateContent>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32</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p:cNvSpPr>
            <a:spLocks noGrp="1"/>
          </p:cNvSpPr>
          <p:nvPr>
            <p:ph type="title"/>
          </p:nvPr>
        </p:nvSpPr>
        <p:spPr/>
        <p:txBody>
          <a:bodyPr/>
          <a:lstStyle/>
          <a:p>
            <a:r>
              <a:rPr lang="el-GR" b="1" dirty="0" smtClean="0"/>
              <a:t>Παραδείγματα (2 από 3)</a:t>
            </a:r>
          </a:p>
        </p:txBody>
      </p:sp>
      <p:sp>
        <p:nvSpPr>
          <p:cNvPr id="3" name="Θέση περιεχομένου 1"/>
          <p:cNvSpPr>
            <a:spLocks noGrp="1"/>
          </p:cNvSpPr>
          <p:nvPr>
            <p:ph idx="1"/>
          </p:nvPr>
        </p:nvSpPr>
        <p:spPr>
          <a:xfrm>
            <a:off x="457200" y="1600201"/>
            <a:ext cx="8229600" cy="2044824"/>
          </a:xfrm>
        </p:spPr>
        <p:txBody>
          <a:bodyPr/>
          <a:lstStyle/>
          <a:p>
            <a:pPr marL="517525" indent="-517525" defTabSz="1008063" eaLnBrk="1" hangingPunct="1">
              <a:buClr>
                <a:srgbClr val="660000"/>
              </a:buClr>
              <a:buSzPct val="70000"/>
              <a:buFont typeface="Wingdings" panose="05000000000000000000" pitchFamily="2" charset="2"/>
              <a:buChar char="o"/>
              <a:defRPr/>
            </a:pPr>
            <a:r>
              <a:rPr lang="el-GR" kern="0" dirty="0" smtClean="0">
                <a:solidFill>
                  <a:srgbClr val="000000"/>
                </a:solidFill>
              </a:rPr>
              <a:t>Ένα πρόγραμμα που ελέγχει αν η σειρά των αριθμών είναι φθίνουσα. Αν είναι φθίνουσα, τότε εκτυπώνει «Σωστή σειρά», αλλιώς, εκτυπώνει «Όχι σωστή σειρά».</a:t>
            </a:r>
            <a:endParaRPr lang="fi-FI" kern="0" dirty="0" smtClean="0">
              <a:solidFill>
                <a:srgbClr val="000000"/>
              </a:solidFill>
            </a:endParaRPr>
          </a:p>
          <a:p>
            <a:pPr>
              <a:defRPr/>
            </a:pPr>
            <a:endParaRPr lang="el-GR" dirty="0"/>
          </a:p>
        </p:txBody>
      </p:sp>
      <p:sp>
        <p:nvSpPr>
          <p:cNvPr id="5" name="Θέση περιεχομένου 2" descr="Τμήμα προγράμματος: If, παρένθεση, a μεγαλύτερο του b, σύμβολο σύζευξης,  b μεγαλύτερο του c, κλείσιμο παρένθεσης. Enter, print f, παρένθεση, εισαγωγικά, \ n, σωστή σειρά,  κλείσιμο εισαγωγικών, κλείσιμο παρένθεσης, ερωτηματικό. Enter, else. Enter, print f, παρένθεση, εισαγωγικά, \ n, όχι σωστή σειρά, κλείσιμο εισαγωγικών, κλείσιμο παρένθεσης, ερωτηματικό.&#10;"/>
          <p:cNvSpPr txBox="1"/>
          <p:nvPr>
            <p:custDataLst>
              <p:tags r:id="rId2"/>
            </p:custDataLst>
          </p:nvPr>
        </p:nvSpPr>
        <p:spPr>
          <a:xfrm>
            <a:off x="730761" y="4031455"/>
            <a:ext cx="7873687" cy="1692771"/>
          </a:xfrm>
          <a:prstGeom prst="rect">
            <a:avLst/>
          </a:prstGeom>
          <a:noFill/>
        </p:spPr>
        <p:txBody>
          <a:bodyPr wrap="square" rtlCol="0">
            <a:spAutoFit/>
          </a:bodyPr>
          <a:lstStyle/>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if (a&gt;b &amp;&amp; b&gt;c)</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en-US" sz="2400" kern="0" dirty="0" err="1" smtClean="0">
                <a:solidFill>
                  <a:srgbClr val="000000"/>
                </a:solidFill>
              </a:rPr>
              <a:t>printf</a:t>
            </a:r>
            <a:r>
              <a:rPr lang="en-US" sz="2400" kern="0" dirty="0" smtClean="0">
                <a:solidFill>
                  <a:srgbClr val="000000"/>
                </a:solidFill>
              </a:rPr>
              <a:t>(”\n </a:t>
            </a:r>
            <a:r>
              <a:rPr lang="el-GR" sz="2400" kern="0" dirty="0" smtClean="0">
                <a:solidFill>
                  <a:srgbClr val="000000"/>
                </a:solidFill>
              </a:rPr>
              <a:t>Σωστή σειρά</a:t>
            </a:r>
            <a:r>
              <a:rPr lang="en-US" sz="2400" kern="0" dirty="0" smtClean="0">
                <a:solidFill>
                  <a:srgbClr val="000000"/>
                </a:solidFill>
              </a:rPr>
              <a:t>...”);</a:t>
            </a:r>
          </a:p>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else</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en-US" sz="2400" kern="0" dirty="0" err="1" smtClean="0">
                <a:solidFill>
                  <a:srgbClr val="000000"/>
                </a:solidFill>
              </a:rPr>
              <a:t>printf</a:t>
            </a:r>
            <a:r>
              <a:rPr lang="en-US" sz="2400" kern="0" dirty="0" smtClean="0">
                <a:solidFill>
                  <a:srgbClr val="000000"/>
                </a:solidFill>
              </a:rPr>
              <a:t>(”\n </a:t>
            </a:r>
            <a:r>
              <a:rPr lang="el-GR" sz="2400" kern="0" dirty="0" smtClean="0">
                <a:solidFill>
                  <a:srgbClr val="000000"/>
                </a:solidFill>
              </a:rPr>
              <a:t>Όχι σωστή σειρά</a:t>
            </a:r>
            <a:r>
              <a:rPr lang="en-US" sz="2400" kern="0" dirty="0" smtClean="0">
                <a:solidFill>
                  <a:srgbClr val="000000"/>
                </a:solidFill>
              </a:rPr>
              <a:t>...”);</a:t>
            </a:r>
            <a:endParaRPr lang="en-US" sz="2400" kern="0" dirty="0">
              <a:solidFill>
                <a:srgbClr val="000000"/>
              </a:solidFill>
            </a:endParaRP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33</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p:cNvSpPr>
            <a:spLocks noGrp="1"/>
          </p:cNvSpPr>
          <p:nvPr>
            <p:ph type="title"/>
          </p:nvPr>
        </p:nvSpPr>
        <p:spPr/>
        <p:txBody>
          <a:bodyPr/>
          <a:lstStyle/>
          <a:p>
            <a:r>
              <a:rPr lang="el-GR" b="1" dirty="0" smtClean="0"/>
              <a:t>Παραδείγματα (3 από 3)</a:t>
            </a:r>
          </a:p>
        </p:txBody>
      </p:sp>
      <p:sp>
        <p:nvSpPr>
          <p:cNvPr id="3" name="Θέση περιεχομένου 1" descr="Τμήμα προγράμματος: Λύνοντας την Εξίσωση a * x, + b, = 0.&#10;if, παρένθεση  a, = = 0, σύμβολο σύζευξης, b, = = 0, κλείσιμο παρένθεσης.&#10;Enter, print f, παρένθεση, εισαγωγικά, \ n, άπειρες λύσεις, κλείσιμο εισαγωγικών, κλείσιμο παρένθεσης, ερωτηματικό.&#10;Enter, else. Enter, if, παρένθεση  a, = = 0, σύμβολο σύζευξης, b, θαυμαστικό = 0, κλείσιμο παρένθεσης. Enter, print f, παρένθεση, εισαγωγικά, \ n, καμία λύση, κλείσιμο εισαγωγικών, κλείσιμο παρένθεσης, ερωτηματικό. Enter, else, άνοιγμα αγκίστρου. Enter, x =, -b /  a, ερωτηματικό. Enter, print f, παρένθεση, εισαγωγικά, \ n, η λύση είναι x =, % .2 f, κλείσιμο εισαγωγικών, κόμμα x, κλείσιμο παρένθεσης, ερωτηματικό. Enter, κλείσιμο αγκίστρου. &#10;&#10;&#10;&#10;&#10;&#10;"/>
          <p:cNvSpPr>
            <a:spLocks noGrp="1"/>
          </p:cNvSpPr>
          <p:nvPr>
            <p:ph idx="1"/>
          </p:nvPr>
        </p:nvSpPr>
        <p:spPr/>
        <p:txBody>
          <a:bodyPr/>
          <a:lstStyle/>
          <a:p>
            <a:pPr marL="517525" indent="-517525" defTabSz="1008063" eaLnBrk="1" hangingPunct="1">
              <a:lnSpc>
                <a:spcPct val="90000"/>
              </a:lnSpc>
              <a:buClr>
                <a:srgbClr val="660000"/>
              </a:buClr>
              <a:buSzPct val="70000"/>
              <a:buFont typeface="Wingdings" panose="05000000000000000000" pitchFamily="2" charset="2"/>
              <a:buChar char="o"/>
              <a:defRPr/>
            </a:pPr>
            <a:r>
              <a:rPr lang="el-GR" b="1" kern="0" dirty="0" smtClean="0">
                <a:solidFill>
                  <a:srgbClr val="000000"/>
                </a:solidFill>
              </a:rPr>
              <a:t>Λύνοντας την Εξίσωση</a:t>
            </a:r>
            <a:r>
              <a:rPr lang="fi-FI" b="1" kern="0" dirty="0" smtClean="0">
                <a:solidFill>
                  <a:srgbClr val="000000"/>
                </a:solidFill>
              </a:rPr>
              <a:t> ax</a:t>
            </a:r>
            <a:r>
              <a:rPr lang="el-GR" b="1" kern="0" dirty="0" smtClean="0">
                <a:solidFill>
                  <a:srgbClr val="000000"/>
                </a:solidFill>
              </a:rPr>
              <a:t> </a:t>
            </a:r>
            <a:r>
              <a:rPr lang="fi-FI" b="1" kern="0" dirty="0" smtClean="0">
                <a:solidFill>
                  <a:srgbClr val="000000"/>
                </a:solidFill>
              </a:rPr>
              <a:t>+</a:t>
            </a:r>
            <a:r>
              <a:rPr lang="el-GR" b="1" kern="0" dirty="0" smtClean="0">
                <a:solidFill>
                  <a:srgbClr val="000000"/>
                </a:solidFill>
              </a:rPr>
              <a:t> </a:t>
            </a:r>
            <a:r>
              <a:rPr lang="fi-FI" b="1" kern="0" dirty="0" smtClean="0">
                <a:solidFill>
                  <a:srgbClr val="000000"/>
                </a:solidFill>
              </a:rPr>
              <a:t>b</a:t>
            </a:r>
            <a:r>
              <a:rPr lang="el-GR" b="1" kern="0" dirty="0" smtClean="0">
                <a:solidFill>
                  <a:srgbClr val="000000"/>
                </a:solidFill>
              </a:rPr>
              <a:t> </a:t>
            </a:r>
            <a:r>
              <a:rPr lang="fi-FI" b="1" kern="0" dirty="0" smtClean="0">
                <a:solidFill>
                  <a:srgbClr val="000000"/>
                </a:solidFill>
              </a:rPr>
              <a:t>=</a:t>
            </a:r>
            <a:r>
              <a:rPr lang="el-GR" b="1" kern="0" dirty="0" smtClean="0">
                <a:solidFill>
                  <a:srgbClr val="000000"/>
                </a:solidFill>
              </a:rPr>
              <a:t> </a:t>
            </a:r>
            <a:r>
              <a:rPr lang="fi-FI" b="1" kern="0" dirty="0" smtClean="0">
                <a:solidFill>
                  <a:srgbClr val="000000"/>
                </a:solidFill>
              </a:rPr>
              <a:t>0</a:t>
            </a:r>
            <a:r>
              <a:rPr lang="el-GR" b="1" kern="0" dirty="0" smtClean="0">
                <a:solidFill>
                  <a:srgbClr val="000000"/>
                </a:solidFill>
              </a:rPr>
              <a:t>.</a:t>
            </a:r>
            <a:endParaRPr lang="fi-FI" b="1" kern="0" dirty="0" smtClean="0">
              <a:solidFill>
                <a:srgbClr val="000000"/>
              </a:solidFill>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fi-FI" sz="2800" kern="0" dirty="0" smtClean="0">
                <a:solidFill>
                  <a:srgbClr val="000000"/>
                </a:solidFill>
              </a:rPr>
              <a:t>if (a==0 &amp;&amp; b==0)</a:t>
            </a:r>
          </a:p>
          <a:p>
            <a:pPr marL="1001713" lvl="1" indent="-482600" defTabSz="1008063" eaLnBrk="1" hangingPunct="1">
              <a:lnSpc>
                <a:spcPct val="90000"/>
              </a:lnSpc>
              <a:buClr>
                <a:schemeClr val="accent3">
                  <a:lumMod val="50000"/>
                </a:schemeClr>
              </a:buClr>
              <a:buSzPct val="75000"/>
              <a:buFont typeface="Wingdings" panose="05000000000000000000" pitchFamily="2" charset="2"/>
              <a:buChar char="n"/>
              <a:defRPr/>
            </a:pPr>
            <a:r>
              <a:rPr lang="fi-FI" sz="2400" kern="0" dirty="0" smtClean="0">
                <a:solidFill>
                  <a:srgbClr val="000000"/>
                </a:solidFill>
              </a:rPr>
              <a:t>printf(”\n </a:t>
            </a:r>
            <a:r>
              <a:rPr lang="el-GR" sz="2400" kern="0" dirty="0" smtClean="0">
                <a:solidFill>
                  <a:srgbClr val="000000"/>
                </a:solidFill>
              </a:rPr>
              <a:t>Άπειρες Λύσεις</a:t>
            </a:r>
            <a:r>
              <a:rPr lang="fi-FI" sz="2400" kern="0" dirty="0" smtClean="0">
                <a:solidFill>
                  <a:srgbClr val="000000"/>
                </a:solidFill>
              </a:rPr>
              <a:t>”);</a:t>
            </a:r>
          </a:p>
          <a:p>
            <a:pPr marL="517525" indent="-517525" defTabSz="1008063" eaLnBrk="1" hangingPunct="1">
              <a:lnSpc>
                <a:spcPct val="90000"/>
              </a:lnSpc>
              <a:buClr>
                <a:srgbClr val="660000"/>
              </a:buClr>
              <a:buSzPct val="70000"/>
              <a:buFont typeface="Wingdings" panose="05000000000000000000" pitchFamily="2" charset="2"/>
              <a:buChar char="o"/>
              <a:defRPr/>
            </a:pPr>
            <a:r>
              <a:rPr lang="fi-FI" sz="2800" kern="0" dirty="0" smtClean="0">
                <a:solidFill>
                  <a:srgbClr val="000000"/>
                </a:solidFill>
              </a:rPr>
              <a:t>else</a:t>
            </a:r>
          </a:p>
          <a:p>
            <a:pPr marL="1001713" lvl="1" indent="-482600" defTabSz="1008063" eaLnBrk="1" hangingPunct="1">
              <a:lnSpc>
                <a:spcPct val="90000"/>
              </a:lnSpc>
              <a:buClr>
                <a:schemeClr val="accent3">
                  <a:lumMod val="50000"/>
                </a:schemeClr>
              </a:buClr>
              <a:buSzPct val="75000"/>
              <a:buFont typeface="Wingdings" panose="05000000000000000000" pitchFamily="2" charset="2"/>
              <a:buChar char="n"/>
              <a:defRPr/>
            </a:pPr>
            <a:r>
              <a:rPr lang="fi-FI" sz="2400" kern="0" dirty="0" smtClean="0">
                <a:solidFill>
                  <a:srgbClr val="000000"/>
                </a:solidFill>
              </a:rPr>
              <a:t>if (a==0 &amp;&amp; b!=0)</a:t>
            </a:r>
          </a:p>
          <a:p>
            <a:pPr marL="1519238" lvl="2" indent="-515938" defTabSz="1008063" eaLnBrk="1" hangingPunct="1">
              <a:lnSpc>
                <a:spcPct val="90000"/>
              </a:lnSpc>
              <a:buClr>
                <a:srgbClr val="660000"/>
              </a:buClr>
              <a:buSzPct val="65000"/>
              <a:buFont typeface="Wingdings" panose="05000000000000000000" pitchFamily="2" charset="2"/>
              <a:buChar char="o"/>
              <a:defRPr/>
            </a:pPr>
            <a:r>
              <a:rPr lang="fi-FI" sz="2000" kern="0" dirty="0" smtClean="0">
                <a:solidFill>
                  <a:srgbClr val="000000"/>
                </a:solidFill>
              </a:rPr>
              <a:t>printf(”\n </a:t>
            </a:r>
            <a:r>
              <a:rPr lang="el-GR" sz="2000" kern="0" dirty="0" smtClean="0">
                <a:solidFill>
                  <a:srgbClr val="000000"/>
                </a:solidFill>
              </a:rPr>
              <a:t>Καμία Λύση</a:t>
            </a:r>
            <a:r>
              <a:rPr lang="fi-FI" sz="2000" kern="0" dirty="0" smtClean="0">
                <a:solidFill>
                  <a:srgbClr val="000000"/>
                </a:solidFill>
              </a:rPr>
              <a:t>”);</a:t>
            </a:r>
          </a:p>
          <a:p>
            <a:pPr marL="1001713" lvl="1" indent="-482600" defTabSz="1008063" eaLnBrk="1" hangingPunct="1">
              <a:lnSpc>
                <a:spcPct val="90000"/>
              </a:lnSpc>
              <a:buClr>
                <a:schemeClr val="accent3">
                  <a:lumMod val="50000"/>
                </a:schemeClr>
              </a:buClr>
              <a:buSzPct val="75000"/>
              <a:buFont typeface="Wingdings" panose="05000000000000000000" pitchFamily="2" charset="2"/>
              <a:buChar char="n"/>
              <a:defRPr/>
            </a:pPr>
            <a:r>
              <a:rPr lang="fi-FI" sz="2400" kern="0" dirty="0" smtClean="0">
                <a:solidFill>
                  <a:srgbClr val="000000"/>
                </a:solidFill>
              </a:rPr>
              <a:t>else {</a:t>
            </a:r>
          </a:p>
          <a:p>
            <a:pPr marL="1519238" lvl="2" indent="-515938" defTabSz="1008063" eaLnBrk="1" hangingPunct="1">
              <a:lnSpc>
                <a:spcPct val="90000"/>
              </a:lnSpc>
              <a:buClr>
                <a:srgbClr val="660000"/>
              </a:buClr>
              <a:buSzPct val="65000"/>
              <a:buFont typeface="Wingdings" panose="05000000000000000000" pitchFamily="2" charset="2"/>
              <a:buChar char="o"/>
              <a:defRPr/>
            </a:pPr>
            <a:r>
              <a:rPr lang="fi-FI" sz="2000" kern="0" dirty="0" smtClean="0">
                <a:solidFill>
                  <a:srgbClr val="000000"/>
                </a:solidFill>
              </a:rPr>
              <a:t>x = -b / a;</a:t>
            </a:r>
          </a:p>
          <a:p>
            <a:pPr marL="1519238" lvl="2" indent="-515938" defTabSz="1008063" eaLnBrk="1" hangingPunct="1">
              <a:lnSpc>
                <a:spcPct val="90000"/>
              </a:lnSpc>
              <a:buClr>
                <a:srgbClr val="660000"/>
              </a:buClr>
              <a:buSzPct val="65000"/>
              <a:buFont typeface="Wingdings" panose="05000000000000000000" pitchFamily="2" charset="2"/>
              <a:buChar char="o"/>
              <a:defRPr/>
            </a:pPr>
            <a:r>
              <a:rPr lang="fi-FI" sz="2000" kern="0" dirty="0" smtClean="0">
                <a:solidFill>
                  <a:srgbClr val="000000"/>
                </a:solidFill>
              </a:rPr>
              <a:t>printf(”\n </a:t>
            </a:r>
            <a:r>
              <a:rPr lang="el-GR" sz="2000" kern="0" dirty="0" smtClean="0">
                <a:solidFill>
                  <a:srgbClr val="000000"/>
                </a:solidFill>
              </a:rPr>
              <a:t>Η Λύση είναι</a:t>
            </a:r>
            <a:r>
              <a:rPr lang="fi-FI" sz="2000" kern="0" dirty="0" smtClean="0">
                <a:solidFill>
                  <a:srgbClr val="000000"/>
                </a:solidFill>
              </a:rPr>
              <a:t>, x</a:t>
            </a:r>
            <a:r>
              <a:rPr lang="el-GR" sz="2000" kern="0" dirty="0" smtClean="0">
                <a:solidFill>
                  <a:srgbClr val="000000"/>
                </a:solidFill>
              </a:rPr>
              <a:t> </a:t>
            </a:r>
            <a:r>
              <a:rPr lang="fi-FI" sz="2000" kern="0" dirty="0" smtClean="0">
                <a:solidFill>
                  <a:srgbClr val="000000"/>
                </a:solidFill>
              </a:rPr>
              <a:t>=</a:t>
            </a:r>
            <a:r>
              <a:rPr lang="el-GR" sz="2000" kern="0" dirty="0" smtClean="0">
                <a:solidFill>
                  <a:srgbClr val="000000"/>
                </a:solidFill>
              </a:rPr>
              <a:t> </a:t>
            </a:r>
            <a:r>
              <a:rPr lang="fi-FI" sz="2000" kern="0" dirty="0" smtClean="0">
                <a:solidFill>
                  <a:srgbClr val="000000"/>
                </a:solidFill>
              </a:rPr>
              <a:t>%.2f”, x);</a:t>
            </a:r>
          </a:p>
          <a:p>
            <a:pPr marL="1001713" lvl="1" indent="-482600" defTabSz="1008063" eaLnBrk="1" hangingPunct="1">
              <a:lnSpc>
                <a:spcPct val="90000"/>
              </a:lnSpc>
              <a:buClr>
                <a:schemeClr val="accent3">
                  <a:lumMod val="50000"/>
                </a:schemeClr>
              </a:buClr>
              <a:buSzPct val="75000"/>
              <a:buFont typeface="Wingdings" panose="05000000000000000000" pitchFamily="2" charset="2"/>
              <a:buChar char="n"/>
              <a:defRPr/>
            </a:pPr>
            <a:r>
              <a:rPr lang="fi-FI" sz="2400" kern="0" dirty="0" smtClean="0">
                <a:solidFill>
                  <a:srgbClr val="000000"/>
                </a:solidFill>
              </a:rPr>
              <a:t>}</a:t>
            </a:r>
          </a:p>
          <a:p>
            <a:pPr>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34</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Τίτλος 1"/>
          <p:cNvSpPr>
            <a:spLocks noGrp="1"/>
          </p:cNvSpPr>
          <p:nvPr>
            <p:ph type="title"/>
          </p:nvPr>
        </p:nvSpPr>
        <p:spPr/>
        <p:txBody>
          <a:bodyPr/>
          <a:lstStyle/>
          <a:p>
            <a:r>
              <a:rPr lang="el-GR" b="1" dirty="0" smtClean="0"/>
              <a:t>Σημαντική τεχνική (1 από 2)</a:t>
            </a:r>
          </a:p>
        </p:txBody>
      </p:sp>
      <p:sp>
        <p:nvSpPr>
          <p:cNvPr id="3" name="Θέση περιεχομένου 1"/>
          <p:cNvSpPr>
            <a:spLocks noGrp="1"/>
          </p:cNvSpPr>
          <p:nvPr>
            <p:ph idx="1"/>
          </p:nvPr>
        </p:nvSpPr>
        <p:spPr/>
        <p:txBody>
          <a:bodyPr/>
          <a:lstStyle/>
          <a:p>
            <a:pPr marL="517525" indent="-517525" defTabSz="1008063" eaLnBrk="1" hangingPunct="1">
              <a:buClr>
                <a:srgbClr val="660000"/>
              </a:buClr>
              <a:buSzPct val="70000"/>
              <a:buFont typeface="Wingdings" panose="05000000000000000000" pitchFamily="2" charset="2"/>
              <a:buChar char="o"/>
              <a:defRPr/>
            </a:pPr>
            <a:r>
              <a:rPr lang="el-GR" kern="0" dirty="0" smtClean="0">
                <a:solidFill>
                  <a:srgbClr val="000000"/>
                </a:solidFill>
              </a:rPr>
              <a:t>Δεδομένων τριών αριθμών, να βρεθεί και εκτυπωθεί ο μεγαλύτερος ή ο μικρότερος.</a:t>
            </a:r>
            <a:endParaRPr lang="fi-FI" kern="0" dirty="0" smtClean="0">
              <a:solidFill>
                <a:srgbClr val="000000"/>
              </a:solidFill>
            </a:endParaRPr>
          </a:p>
          <a:p>
            <a:pPr marL="517525" indent="-517525" defTabSz="1008063" eaLnBrk="1" hangingPunct="1">
              <a:buClr>
                <a:srgbClr val="660000"/>
              </a:buClr>
              <a:buSzPct val="70000"/>
              <a:buFont typeface="Wingdings" panose="05000000000000000000" pitchFamily="2" charset="2"/>
              <a:buChar char="o"/>
              <a:defRPr/>
            </a:pPr>
            <a:endParaRPr lang="fi-FI" kern="0" dirty="0" smtClean="0">
              <a:solidFill>
                <a:srgbClr val="000000"/>
              </a:solidFill>
            </a:endParaRPr>
          </a:p>
          <a:p>
            <a:pPr marL="517525" indent="-517525" defTabSz="1008063" eaLnBrk="1" hangingPunct="1">
              <a:buClr>
                <a:srgbClr val="660000"/>
              </a:buClr>
              <a:buSzPct val="70000"/>
              <a:buFont typeface="Wingdings" panose="05000000000000000000" pitchFamily="2" charset="2"/>
              <a:buChar char="o"/>
              <a:defRPr/>
            </a:pPr>
            <a:r>
              <a:rPr lang="el-GR" kern="0" dirty="0" smtClean="0">
                <a:solidFill>
                  <a:srgbClr val="000000"/>
                </a:solidFill>
              </a:rPr>
              <a:t>Δύο μέθοδοι</a:t>
            </a:r>
            <a:r>
              <a:rPr lang="fi-FI" kern="0" dirty="0" smtClean="0">
                <a:solidFill>
                  <a:srgbClr val="000000"/>
                </a:solidFill>
              </a:rPr>
              <a:t>:</a:t>
            </a:r>
          </a:p>
          <a:p>
            <a:pPr>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35</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Τίτλος 1"/>
          <p:cNvSpPr>
            <a:spLocks noGrp="1"/>
          </p:cNvSpPr>
          <p:nvPr>
            <p:ph type="title"/>
          </p:nvPr>
        </p:nvSpPr>
        <p:spPr/>
        <p:txBody>
          <a:bodyPr/>
          <a:lstStyle/>
          <a:p>
            <a:r>
              <a:rPr lang="el-GR" b="1" dirty="0" smtClean="0"/>
              <a:t>Σημαντική τεχνική (2 από 2)</a:t>
            </a:r>
          </a:p>
        </p:txBody>
      </p:sp>
      <p:sp>
        <p:nvSpPr>
          <p:cNvPr id="8" name="Θέση περιεχομένου 1" descr="Τμήμα προγράμματος: Πρώτη μέθοδος.&#10;if, παρένθεση, a μεγαλύτερο του b, σύμβολο σύζευξης, a  μεγαλύτερο του c, κλείσιμο παρένθεσης. Enter, max = a, ερωτηματικό. Enter, else. Enter, if, παρένθεση, b μεγαλύτερο του c, σύμβολο σύζευξης, b μεγαλύτερο του a, κλείσιμο παρένθεσης. Enter,  max  =  b, ερωτηματικό. Enter, else. Enter, max = c, ερωτηματικό.&#10;Η μέθοδος αυτή είναι περίπλοκή. &#10;Και αν είχαμε πάνω από&#10;τρείς αριθμούς ?&#10;"/>
          <p:cNvSpPr>
            <a:spLocks noGrp="1"/>
          </p:cNvSpPr>
          <p:nvPr>
            <p:ph sz="half" idx="1"/>
            <p:custDataLst>
              <p:tags r:id="rId1"/>
            </p:custDataLst>
          </p:nvPr>
        </p:nvSpPr>
        <p:spPr/>
        <p:txBody>
          <a:bodyPr/>
          <a:lstStyle/>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srgbClr val="C00000"/>
                </a:solidFill>
                <a:cs typeface="Arial" charset="0"/>
              </a:rPr>
              <a:t>	&lt;Α&gt;</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if (a&gt;b &amp;&amp; a&gt;c)</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max = a;</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else</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if (b&gt;c &amp;&amp; b&gt;a)</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max = b;</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else</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max = c;</a:t>
            </a:r>
          </a:p>
          <a:p>
            <a:pPr marL="0" lvl="0" indent="0" defTabSz="449263" eaLnBrk="1" fontAlgn="auto">
              <a:lnSpc>
                <a:spcPct val="93000"/>
              </a:lnSpc>
              <a:spcBef>
                <a:spcPts val="0"/>
              </a:spcBef>
              <a:spcAft>
                <a:spcPts val="0"/>
              </a:spcAft>
              <a:buClr>
                <a:srgbClr val="000000"/>
              </a:buClr>
              <a:buSzPct val="100000"/>
              <a:buNone/>
              <a:defRPr/>
            </a:pPr>
            <a:endParaRPr lang="en-US" sz="1400" b="1" kern="0" dirty="0" smtClean="0">
              <a:solidFill>
                <a:prstClr val="black"/>
              </a:solidFill>
              <a:cs typeface="Arial" charset="0"/>
            </a:endParaRPr>
          </a:p>
          <a:p>
            <a:pPr marL="0" lvl="0" indent="0" defTabSz="449263" eaLnBrk="1">
              <a:lnSpc>
                <a:spcPct val="93000"/>
              </a:lnSpc>
              <a:spcBef>
                <a:spcPct val="0"/>
              </a:spcBef>
              <a:buClr>
                <a:srgbClr val="000000"/>
              </a:buClr>
              <a:buSzPct val="100000"/>
              <a:buNone/>
              <a:defRPr/>
            </a:pPr>
            <a:r>
              <a:rPr lang="en-US" sz="2400" b="1" dirty="0" smtClean="0">
                <a:solidFill>
                  <a:srgbClr val="C00000"/>
                </a:solidFill>
                <a:cs typeface="Arial" charset="0"/>
              </a:rPr>
              <a:t>&lt;Α&gt;:</a:t>
            </a:r>
            <a:r>
              <a:rPr lang="el-GR" sz="2400" b="1" dirty="0" smtClean="0">
                <a:solidFill>
                  <a:srgbClr val="C00000"/>
                </a:solidFill>
                <a:cs typeface="Arial" charset="0"/>
              </a:rPr>
              <a:t> Περίπλοκο;</a:t>
            </a:r>
          </a:p>
          <a:p>
            <a:pPr marL="0" lvl="0" indent="0" defTabSz="449263" eaLnBrk="1">
              <a:lnSpc>
                <a:spcPct val="93000"/>
              </a:lnSpc>
              <a:spcBef>
                <a:spcPct val="0"/>
              </a:spcBef>
              <a:buClr>
                <a:srgbClr val="000000"/>
              </a:buClr>
              <a:buSzPct val="100000"/>
              <a:buNone/>
              <a:defRPr/>
            </a:pPr>
            <a:r>
              <a:rPr lang="el-GR" sz="2400" b="1" dirty="0" smtClean="0">
                <a:solidFill>
                  <a:srgbClr val="C00000"/>
                </a:solidFill>
                <a:cs typeface="Arial" charset="0"/>
              </a:rPr>
              <a:t>Και αν είχαμε πάνω από</a:t>
            </a:r>
          </a:p>
          <a:p>
            <a:pPr marL="0" lvl="0" indent="0" defTabSz="449263" eaLnBrk="1">
              <a:lnSpc>
                <a:spcPct val="93000"/>
              </a:lnSpc>
              <a:spcBef>
                <a:spcPct val="0"/>
              </a:spcBef>
              <a:buClr>
                <a:srgbClr val="000000"/>
              </a:buClr>
              <a:buSzPct val="100000"/>
              <a:buNone/>
              <a:defRPr/>
            </a:pPr>
            <a:r>
              <a:rPr lang="el-GR" sz="2400" b="1" dirty="0" smtClean="0">
                <a:solidFill>
                  <a:srgbClr val="C00000"/>
                </a:solidFill>
                <a:cs typeface="Arial" charset="0"/>
              </a:rPr>
              <a:t>τρείς αριθμούς;</a:t>
            </a:r>
          </a:p>
          <a:p>
            <a:endParaRPr lang="en-US" dirty="0"/>
          </a:p>
        </p:txBody>
      </p:sp>
      <p:sp>
        <p:nvSpPr>
          <p:cNvPr id="10" name="Θέση περιεχομένου 2" descr="Τμήμα προγράμματος: Δεύτερη μέθοδος.&#10;max = a, ερωτηματικό. Enter, if, παρένθεση, b μεγαλύτερο του max, κλείσιμο παρένθεσης. Enter, max = b, ερωτηματικό. Enter, if, παρένθεση, c μεγαλύτερο του max, κλείσιμο παρένθεσης. Enter,  max  =  c, ερωτηματικό. &#10;Η μέθοδος αυτή είναι απλή και καθαρή.&#10;"/>
          <p:cNvSpPr>
            <a:spLocks noGrp="1"/>
          </p:cNvSpPr>
          <p:nvPr>
            <p:ph sz="half" idx="2"/>
            <p:custDataLst>
              <p:tags r:id="rId2"/>
            </p:custDataLst>
          </p:nvPr>
        </p:nvSpPr>
        <p:spPr/>
        <p:txBody>
          <a:bodyPr/>
          <a:lstStyle/>
          <a:p>
            <a:pPr marL="0" lvl="0" indent="0" defTabSz="449263" eaLnBrk="1" fontAlgn="auto">
              <a:lnSpc>
                <a:spcPct val="93000"/>
              </a:lnSpc>
              <a:spcBef>
                <a:spcPts val="0"/>
              </a:spcBef>
              <a:spcAft>
                <a:spcPts val="0"/>
              </a:spcAft>
              <a:buClr>
                <a:srgbClr val="000000"/>
              </a:buClr>
              <a:buSzPct val="100000"/>
              <a:buNone/>
              <a:defRPr/>
            </a:pPr>
            <a:r>
              <a:rPr lang="en-US" b="1" dirty="0" smtClean="0">
                <a:solidFill>
                  <a:srgbClr val="280099"/>
                </a:solidFill>
                <a:cs typeface="Arial" charset="0"/>
              </a:rPr>
              <a:t>&lt;Β&gt;</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max = a;</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if (b &gt; max)</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max = b;</a:t>
            </a:r>
          </a:p>
          <a:p>
            <a:pPr marL="0" lvl="0" indent="0" defTabSz="449263" eaLnBrk="1" fontAlgn="auto">
              <a:lnSpc>
                <a:spcPct val="93000"/>
              </a:lnSpc>
              <a:spcBef>
                <a:spcPts val="0"/>
              </a:spcBef>
              <a:spcAft>
                <a:spcPts val="0"/>
              </a:spcAft>
              <a:buClr>
                <a:srgbClr val="000000"/>
              </a:buClr>
              <a:buSzPct val="100000"/>
              <a:buNone/>
              <a:defRPr/>
            </a:pPr>
            <a:r>
              <a:rPr lang="en-US" b="1" kern="0" dirty="0">
                <a:solidFill>
                  <a:prstClr val="black"/>
                </a:solidFill>
                <a:cs typeface="Arial" charset="0"/>
              </a:rPr>
              <a:t>i</a:t>
            </a:r>
            <a:r>
              <a:rPr lang="en-US" b="1" kern="0" dirty="0" smtClean="0">
                <a:solidFill>
                  <a:prstClr val="black"/>
                </a:solidFill>
                <a:cs typeface="Arial" charset="0"/>
              </a:rPr>
              <a:t>f (c &gt; max)</a:t>
            </a:r>
          </a:p>
          <a:p>
            <a:pPr marL="0" lvl="0" indent="0" defTabSz="449263" eaLnBrk="1" fontAlgn="auto">
              <a:lnSpc>
                <a:spcPct val="93000"/>
              </a:lnSpc>
              <a:spcBef>
                <a:spcPts val="0"/>
              </a:spcBef>
              <a:spcAft>
                <a:spcPts val="0"/>
              </a:spcAft>
              <a:buClr>
                <a:srgbClr val="000000"/>
              </a:buClr>
              <a:buSzPct val="100000"/>
              <a:buNone/>
              <a:defRPr/>
            </a:pPr>
            <a:r>
              <a:rPr lang="en-US" b="1" kern="0" dirty="0" smtClean="0">
                <a:solidFill>
                  <a:prstClr val="black"/>
                </a:solidFill>
                <a:cs typeface="Arial" charset="0"/>
              </a:rPr>
              <a:t>      max = c;</a:t>
            </a:r>
          </a:p>
          <a:p>
            <a:pPr marL="0" lvl="0" indent="0" defTabSz="449263" eaLnBrk="1" fontAlgn="auto">
              <a:lnSpc>
                <a:spcPct val="93000"/>
              </a:lnSpc>
              <a:spcBef>
                <a:spcPts val="0"/>
              </a:spcBef>
              <a:spcAft>
                <a:spcPts val="0"/>
              </a:spcAft>
              <a:buClr>
                <a:srgbClr val="000000"/>
              </a:buClr>
              <a:buSzPct val="100000"/>
              <a:buNone/>
              <a:defRPr/>
            </a:pPr>
            <a:endParaRPr lang="en-US" b="1" kern="0" dirty="0" smtClean="0">
              <a:solidFill>
                <a:prstClr val="black"/>
              </a:solidFill>
              <a:cs typeface="Arial" charset="0"/>
            </a:endParaRPr>
          </a:p>
          <a:p>
            <a:pPr marL="0" lvl="0" indent="0" defTabSz="449263" eaLnBrk="1" fontAlgn="auto">
              <a:lnSpc>
                <a:spcPct val="93000"/>
              </a:lnSpc>
              <a:spcBef>
                <a:spcPts val="0"/>
              </a:spcBef>
              <a:spcAft>
                <a:spcPts val="0"/>
              </a:spcAft>
              <a:buClr>
                <a:srgbClr val="000000"/>
              </a:buClr>
              <a:buSzPct val="100000"/>
              <a:buNone/>
              <a:defRPr/>
            </a:pPr>
            <a:endParaRPr lang="en-US" sz="2400" b="1" kern="0" dirty="0" smtClean="0">
              <a:solidFill>
                <a:prstClr val="black"/>
              </a:solidFill>
              <a:cs typeface="Arial" charset="0"/>
            </a:endParaRPr>
          </a:p>
          <a:p>
            <a:pPr marL="0" lvl="0" indent="0" defTabSz="449263" eaLnBrk="1" fontAlgn="auto">
              <a:lnSpc>
                <a:spcPct val="93000"/>
              </a:lnSpc>
              <a:spcBef>
                <a:spcPts val="0"/>
              </a:spcBef>
              <a:spcAft>
                <a:spcPts val="0"/>
              </a:spcAft>
              <a:buClr>
                <a:srgbClr val="000000"/>
              </a:buClr>
              <a:buSzPct val="100000"/>
              <a:buNone/>
              <a:defRPr/>
            </a:pPr>
            <a:endParaRPr lang="en-US" sz="1400" b="1" kern="0" dirty="0" smtClean="0">
              <a:solidFill>
                <a:prstClr val="black"/>
              </a:solidFill>
              <a:cs typeface="Arial" charset="0"/>
            </a:endParaRPr>
          </a:p>
          <a:p>
            <a:pPr marL="0" lvl="0" indent="0" defTabSz="449263" eaLnBrk="1">
              <a:lnSpc>
                <a:spcPct val="93000"/>
              </a:lnSpc>
              <a:spcBef>
                <a:spcPct val="0"/>
              </a:spcBef>
              <a:buClr>
                <a:srgbClr val="000000"/>
              </a:buClr>
              <a:buSzPct val="100000"/>
              <a:buNone/>
              <a:defRPr/>
            </a:pPr>
            <a:r>
              <a:rPr lang="en-US" sz="2400" b="1" dirty="0" smtClean="0">
                <a:solidFill>
                  <a:srgbClr val="280099"/>
                </a:solidFill>
                <a:cs typeface="Arial" charset="0"/>
              </a:rPr>
              <a:t>&lt;Β&gt;: </a:t>
            </a:r>
            <a:r>
              <a:rPr lang="el-GR" sz="2400" b="1" dirty="0" smtClean="0">
                <a:solidFill>
                  <a:srgbClr val="280099"/>
                </a:solidFill>
                <a:cs typeface="Arial" charset="0"/>
              </a:rPr>
              <a:t>Απλό και καθαρό!</a:t>
            </a:r>
          </a:p>
          <a:p>
            <a:endParaRPr lang="en-US"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a:solidFill>
                <a:schemeClr val="tx1"/>
              </a:solidFill>
            </a:endParaRPr>
          </a:p>
        </p:txBody>
      </p:sp>
      <p:sp>
        <p:nvSpPr>
          <p:cNvPr id="7"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36</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Τίτλος 1"/>
          <p:cNvSpPr>
            <a:spLocks noGrp="1"/>
          </p:cNvSpPr>
          <p:nvPr>
            <p:ph type="title"/>
          </p:nvPr>
        </p:nvSpPr>
        <p:spPr/>
        <p:txBody>
          <a:bodyPr/>
          <a:lstStyle/>
          <a:p>
            <a:r>
              <a:rPr lang="el-GR" b="1" dirty="0" smtClean="0"/>
              <a:t>Το</a:t>
            </a:r>
            <a:r>
              <a:rPr lang="fi-FI" b="1" dirty="0" smtClean="0"/>
              <a:t> </a:t>
            </a:r>
            <a:r>
              <a:rPr lang="en-US" b="1" dirty="0" smtClean="0"/>
              <a:t>h</a:t>
            </a:r>
            <a:r>
              <a:rPr lang="fi-FI" b="1" dirty="0" smtClean="0"/>
              <a:t>eader </a:t>
            </a:r>
            <a:r>
              <a:rPr lang="fi-FI" b="1" dirty="0"/>
              <a:t>f</a:t>
            </a:r>
            <a:r>
              <a:rPr lang="fi-FI" b="1" dirty="0" smtClean="0"/>
              <a:t>ile &lt;math.h&gt;</a:t>
            </a:r>
            <a:endParaRPr lang="el-GR" b="1" dirty="0" smtClean="0"/>
          </a:p>
        </p:txBody>
      </p:sp>
      <mc:AlternateContent xmlns:mc="http://schemas.openxmlformats.org/markup-compatibility/2006" xmlns:a14="http://schemas.microsoft.com/office/drawing/2010/main">
        <mc:Choice Requires="a14">
          <p:sp>
            <p:nvSpPr>
              <p:cNvPr id="3" name="Θέση περιεχομένου 1"/>
              <p:cNvSpPr>
                <a:spLocks noGrp="1"/>
              </p:cNvSpPr>
              <p:nvPr>
                <p:ph sz="half" idx="1"/>
              </p:nvPr>
            </p:nvSpPr>
            <p:spPr>
              <a:xfrm>
                <a:off x="467544" y="1340768"/>
                <a:ext cx="4176464" cy="4824536"/>
              </a:xfrm>
            </p:spPr>
            <p:txBody>
              <a:bodyPr/>
              <a:lstStyle/>
              <a:p>
                <a:pPr marL="0" indent="0" defTabSz="1008063" eaLnBrk="1" hangingPunct="1">
                  <a:lnSpc>
                    <a:spcPct val="90000"/>
                  </a:lnSpc>
                  <a:buClr>
                    <a:srgbClr val="660000"/>
                  </a:buClr>
                  <a:buSzPct val="70000"/>
                  <a:buNone/>
                  <a:defRPr/>
                </a:pPr>
                <a:r>
                  <a:rPr lang="el-GR" sz="2400" kern="0" dirty="0" smtClean="0">
                    <a:solidFill>
                      <a:srgbClr val="000000"/>
                    </a:solidFill>
                    <a:cs typeface="Times New Roman" panose="02020603050405020304" pitchFamily="18" charset="0"/>
                  </a:rPr>
                  <a:t>Η </a:t>
                </a:r>
                <a:r>
                  <a:rPr lang="en-US" sz="2400" kern="0" dirty="0" err="1" smtClean="0">
                    <a:solidFill>
                      <a:srgbClr val="000000"/>
                    </a:solidFill>
                    <a:cs typeface="Times New Roman" panose="02020603050405020304" pitchFamily="18" charset="0"/>
                  </a:rPr>
                  <a:t>math.h</a:t>
                </a:r>
                <a:r>
                  <a:rPr lang="en-US" sz="2400" kern="0" dirty="0" smtClean="0">
                    <a:solidFill>
                      <a:srgbClr val="000000"/>
                    </a:solidFill>
                    <a:cs typeface="Times New Roman" panose="02020603050405020304" pitchFamily="18" charset="0"/>
                  </a:rPr>
                  <a:t> </a:t>
                </a:r>
                <a:r>
                  <a:rPr lang="el-GR" sz="2400" kern="0" dirty="0" smtClean="0">
                    <a:solidFill>
                      <a:srgbClr val="000000"/>
                    </a:solidFill>
                    <a:cs typeface="Times New Roman" panose="02020603050405020304" pitchFamily="18" charset="0"/>
                  </a:rPr>
                  <a:t>περιέχει μαθηματικές συναρτήσεις. </a:t>
                </a:r>
                <a:r>
                  <a:rPr lang="el-GR" sz="2400" kern="0" dirty="0">
                    <a:solidFill>
                      <a:srgbClr val="000000"/>
                    </a:solidFill>
                    <a:cs typeface="Times New Roman" panose="02020603050405020304" pitchFamily="18" charset="0"/>
                  </a:rPr>
                  <a:t> </a:t>
                </a:r>
                <a:r>
                  <a:rPr lang="el-GR" sz="2400" kern="0" dirty="0" smtClean="0">
                    <a:solidFill>
                      <a:srgbClr val="000000"/>
                    </a:solidFill>
                    <a:cs typeface="Times New Roman" panose="02020603050405020304" pitchFamily="18" charset="0"/>
                  </a:rPr>
                  <a:t>Γράφουμε: Όνομα συνάρτησης</a:t>
                </a:r>
                <a:r>
                  <a:rPr lang="en-US" sz="2400" kern="0" dirty="0" smtClean="0">
                    <a:solidFill>
                      <a:srgbClr val="000000"/>
                    </a:solidFill>
                    <a:cs typeface="Times New Roman" panose="02020603050405020304" pitchFamily="18" charset="0"/>
                  </a:rPr>
                  <a:t>,</a:t>
                </a:r>
                <a:r>
                  <a:rPr lang="el-GR" sz="2400" kern="0" dirty="0" smtClean="0">
                    <a:solidFill>
                      <a:srgbClr val="000000"/>
                    </a:solidFill>
                    <a:cs typeface="Times New Roman" panose="02020603050405020304" pitchFamily="18" charset="0"/>
                  </a:rPr>
                  <a:t> και μέσα σε παρενθέσεις, όνομα της μεταβλητής</a:t>
                </a:r>
                <a:r>
                  <a:rPr lang="en-US" sz="2400" kern="0" dirty="0" smtClean="0">
                    <a:solidFill>
                      <a:srgbClr val="000000"/>
                    </a:solidFill>
                    <a:cs typeface="Times New Roman" panose="02020603050405020304" pitchFamily="18" charset="0"/>
                  </a:rPr>
                  <a:t>. </a:t>
                </a:r>
                <a:r>
                  <a:rPr lang="el-GR" sz="2400" kern="0" dirty="0" smtClean="0">
                    <a:solidFill>
                      <a:srgbClr val="000000"/>
                    </a:solidFill>
                    <a:cs typeface="Times New Roman" panose="02020603050405020304" pitchFamily="18" charset="0"/>
                  </a:rPr>
                  <a:t>Παραδείγματα:</a:t>
                </a:r>
              </a:p>
              <a:p>
                <a:pPr marL="517525" indent="-517525" defTabSz="1008063" eaLnBrk="1" hangingPunct="1">
                  <a:lnSpc>
                    <a:spcPct val="90000"/>
                  </a:lnSpc>
                  <a:buClr>
                    <a:srgbClr val="660000"/>
                  </a:buClr>
                  <a:buSzPct val="70000"/>
                  <a:buFont typeface="Wingdings" panose="05000000000000000000" pitchFamily="2" charset="2"/>
                  <a:buChar char="o"/>
                  <a:defRPr/>
                </a:pPr>
                <a:r>
                  <a:rPr lang="el-GR" sz="2000" kern="0" dirty="0" smtClean="0">
                    <a:solidFill>
                      <a:srgbClr val="000000"/>
                    </a:solidFill>
                    <a:cs typeface="Times New Roman" panose="02020603050405020304" pitchFamily="18" charset="0"/>
                  </a:rPr>
                  <a:t>Το </a:t>
                </a:r>
                <a:r>
                  <a:rPr lang="en-US" sz="2000" kern="0" dirty="0" smtClean="0">
                    <a:solidFill>
                      <a:srgbClr val="000000"/>
                    </a:solidFill>
                    <a:cs typeface="Times New Roman" panose="02020603050405020304" pitchFamily="18" charset="0"/>
                  </a:rPr>
                  <a:t>x</a:t>
                </a:r>
                <a:r>
                  <a:rPr lang="en-GB" sz="2000" kern="0" dirty="0" smtClean="0">
                    <a:solidFill>
                      <a:srgbClr val="000000"/>
                    </a:solidFill>
                    <a:cs typeface="Times New Roman" panose="02020603050405020304" pitchFamily="18" charset="0"/>
                  </a:rPr>
                  <a:t> </a:t>
                </a:r>
                <a:r>
                  <a:rPr lang="el-GR" sz="2000" kern="0" dirty="0">
                    <a:solidFill>
                      <a:srgbClr val="000000"/>
                    </a:solidFill>
                    <a:cs typeface="Times New Roman" panose="02020603050405020304" pitchFamily="18" charset="0"/>
                  </a:rPr>
                  <a:t>υψωμένο στο </a:t>
                </a:r>
                <a:r>
                  <a:rPr lang="en-GB" sz="2000" kern="0" dirty="0" smtClean="0">
                    <a:solidFill>
                      <a:srgbClr val="000000"/>
                    </a:solidFill>
                    <a:cs typeface="Times New Roman" panose="02020603050405020304" pitchFamily="18" charset="0"/>
                  </a:rPr>
                  <a:t>y</a:t>
                </a:r>
                <a:r>
                  <a:rPr lang="en-US" sz="2000" kern="0" dirty="0" smtClean="0">
                    <a:solidFill>
                      <a:srgbClr val="000000"/>
                    </a:solidFill>
                    <a:cs typeface="Times New Roman" panose="02020603050405020304" pitchFamily="18" charset="0"/>
                  </a:rPr>
                  <a:t>, </a:t>
                </a:r>
                <a:r>
                  <a:rPr lang="el-GR" sz="2000" kern="0" dirty="0" smtClean="0">
                    <a:solidFill>
                      <a:srgbClr val="000000"/>
                    </a:solidFill>
                    <a:cs typeface="Times New Roman" panose="02020603050405020304" pitchFamily="18" charset="0"/>
                  </a:rPr>
                  <a:t>δηλαδή</a:t>
                </a:r>
                <a:r>
                  <a:rPr lang="en-GB" sz="2000" kern="0" dirty="0" smtClean="0">
                    <a:solidFill>
                      <a:srgbClr val="000000"/>
                    </a:solidFill>
                    <a:cs typeface="Times New Roman" panose="02020603050405020304" pitchFamily="18" charset="0"/>
                    <a:sym typeface="Wingdings" panose="05000000000000000000" pitchFamily="2" charset="2"/>
                  </a:rPr>
                  <a:t> </a:t>
                </a:r>
                <a:r>
                  <a:rPr lang="en-US" sz="2000" kern="0" dirty="0" err="1" smtClean="0">
                    <a:solidFill>
                      <a:srgbClr val="000000"/>
                    </a:solidFill>
                    <a:cs typeface="Times New Roman" panose="02020603050405020304" pitchFamily="18" charset="0"/>
                    <a:sym typeface="Wingdings" panose="05000000000000000000" pitchFamily="2" charset="2"/>
                  </a:rPr>
                  <a:t>x</a:t>
                </a:r>
                <a:r>
                  <a:rPr lang="en-GB" sz="2000" kern="0" baseline="30000" dirty="0" smtClean="0">
                    <a:solidFill>
                      <a:srgbClr val="000000"/>
                    </a:solidFill>
                    <a:cs typeface="Times New Roman" panose="02020603050405020304" pitchFamily="18" charset="0"/>
                  </a:rPr>
                  <a:t>y</a:t>
                </a:r>
                <a:r>
                  <a:rPr lang="el-GR" sz="2000" kern="0" baseline="30000" dirty="0" smtClean="0">
                    <a:solidFill>
                      <a:srgbClr val="000000"/>
                    </a:solidFill>
                    <a:cs typeface="Times New Roman" panose="02020603050405020304" pitchFamily="18" charset="0"/>
                  </a:rPr>
                  <a:t>,</a:t>
                </a:r>
                <a:r>
                  <a:rPr lang="el-GR" sz="2000" kern="0" dirty="0" smtClean="0">
                    <a:solidFill>
                      <a:srgbClr val="000000"/>
                    </a:solidFill>
                    <a:cs typeface="Times New Roman" panose="02020603050405020304" pitchFamily="18" charset="0"/>
                  </a:rPr>
                  <a:t>,</a:t>
                </a:r>
                <a:r>
                  <a:rPr lang="en-GB" sz="2000" kern="0" dirty="0">
                    <a:solidFill>
                      <a:srgbClr val="000000"/>
                    </a:solidFill>
                    <a:cs typeface="Times New Roman" panose="02020603050405020304" pitchFamily="18" charset="0"/>
                  </a:rPr>
                  <a:t> </a:t>
                </a:r>
                <a:r>
                  <a:rPr lang="el-GR" sz="2000" kern="0" dirty="0" smtClean="0">
                    <a:solidFill>
                      <a:srgbClr val="000000"/>
                    </a:solidFill>
                    <a:cs typeface="Times New Roman" panose="02020603050405020304" pitchFamily="18" charset="0"/>
                  </a:rPr>
                  <a:t>αναπαρίσταται από την συνάρτηση, </a:t>
                </a:r>
                <a:r>
                  <a:rPr lang="en-GB" sz="2000" kern="0" dirty="0" err="1" smtClean="0">
                    <a:solidFill>
                      <a:srgbClr val="000000"/>
                    </a:solidFill>
                    <a:cs typeface="Times New Roman" panose="02020603050405020304" pitchFamily="18" charset="0"/>
                  </a:rPr>
                  <a:t>pow</a:t>
                </a:r>
                <a:r>
                  <a:rPr lang="en-GB" sz="2000" kern="0" dirty="0" smtClean="0">
                    <a:solidFill>
                      <a:srgbClr val="000000"/>
                    </a:solidFill>
                    <a:cs typeface="Times New Roman" panose="02020603050405020304" pitchFamily="18" charset="0"/>
                  </a:rPr>
                  <a:t>(</a:t>
                </a:r>
                <a:r>
                  <a:rPr lang="en-US" sz="2000" kern="0" dirty="0" smtClean="0">
                    <a:solidFill>
                      <a:srgbClr val="000000"/>
                    </a:solidFill>
                    <a:cs typeface="Times New Roman" panose="02020603050405020304" pitchFamily="18" charset="0"/>
                  </a:rPr>
                  <a:t>x</a:t>
                </a:r>
                <a:r>
                  <a:rPr lang="en-GB" sz="2000" kern="0" dirty="0" smtClean="0">
                    <a:solidFill>
                      <a:srgbClr val="000000"/>
                    </a:solidFill>
                    <a:cs typeface="Times New Roman" panose="02020603050405020304" pitchFamily="18" charset="0"/>
                  </a:rPr>
                  <a:t>,</a:t>
                </a:r>
                <a:r>
                  <a:rPr lang="el-GR" sz="2000" kern="0" dirty="0" smtClean="0">
                    <a:solidFill>
                      <a:srgbClr val="000000"/>
                    </a:solidFill>
                    <a:cs typeface="Times New Roman" panose="02020603050405020304" pitchFamily="18" charset="0"/>
                  </a:rPr>
                  <a:t> </a:t>
                </a:r>
                <a14:m>
                  <m:oMath xmlns:m="http://schemas.openxmlformats.org/officeDocument/2006/math">
                    <m:r>
                      <m:rPr>
                        <m:sty m:val="p"/>
                      </m:rPr>
                      <a:rPr lang="en-US" sz="2000" b="0" i="0" kern="0" smtClean="0">
                        <a:solidFill>
                          <a:srgbClr val="000000"/>
                        </a:solidFill>
                        <a:latin typeface="Cambria Math"/>
                        <a:cs typeface="Times New Roman" panose="02020603050405020304" pitchFamily="18" charset="0"/>
                      </a:rPr>
                      <m:t>y</m:t>
                    </m:r>
                  </m:oMath>
                </a14:m>
                <a:r>
                  <a:rPr lang="en-GB" sz="2000" kern="0" dirty="0" smtClean="0">
                    <a:solidFill>
                      <a:srgbClr val="000000"/>
                    </a:solidFill>
                    <a:cs typeface="Times New Roman" panose="02020603050405020304" pitchFamily="18" charset="0"/>
                  </a:rPr>
                  <a:t>)</a:t>
                </a:r>
                <a:r>
                  <a:rPr lang="el-GR" sz="2000" kern="0" dirty="0">
                    <a:solidFill>
                      <a:srgbClr val="000000"/>
                    </a:solidFill>
                    <a:cs typeface="Times New Roman" panose="02020603050405020304" pitchFamily="18" charset="0"/>
                  </a:rPr>
                  <a:t>.</a:t>
                </a:r>
                <a:endParaRPr lang="en-GB" sz="2000" kern="0" baseline="30000" dirty="0">
                  <a:solidFill>
                    <a:srgbClr val="000000"/>
                  </a:solidFill>
                  <a:cs typeface="Times New Roman" panose="02020603050405020304" pitchFamily="18" charset="0"/>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el-GR" sz="2000" kern="0" dirty="0" smtClean="0">
                    <a:solidFill>
                      <a:srgbClr val="000000"/>
                    </a:solidFill>
                    <a:cs typeface="Times New Roman" panose="02020603050405020304" pitchFamily="18" charset="0"/>
                  </a:rPr>
                  <a:t>Η τετραγωνική </a:t>
                </a:r>
                <a:r>
                  <a:rPr lang="el-GR" sz="2000" kern="0" dirty="0">
                    <a:solidFill>
                      <a:srgbClr val="000000"/>
                    </a:solidFill>
                    <a:cs typeface="Times New Roman" panose="02020603050405020304" pitchFamily="18" charset="0"/>
                  </a:rPr>
                  <a:t>ρίζα του</a:t>
                </a:r>
                <a:r>
                  <a:rPr lang="en-GB" sz="2000" kern="0" dirty="0">
                    <a:solidFill>
                      <a:srgbClr val="000000"/>
                    </a:solidFill>
                    <a:cs typeface="Times New Roman" panose="02020603050405020304" pitchFamily="18" charset="0"/>
                  </a:rPr>
                  <a:t> </a:t>
                </a:r>
                <a:r>
                  <a:rPr lang="en-GB" sz="2000" kern="0" dirty="0" smtClean="0">
                    <a:solidFill>
                      <a:srgbClr val="000000"/>
                    </a:solidFill>
                    <a:cs typeface="Times New Roman" panose="02020603050405020304" pitchFamily="18" charset="0"/>
                  </a:rPr>
                  <a:t>x</a:t>
                </a:r>
                <a:r>
                  <a:rPr lang="el-GR" sz="2000" kern="0" dirty="0" smtClean="0">
                    <a:solidFill>
                      <a:srgbClr val="000000"/>
                    </a:solidFill>
                    <a:cs typeface="Times New Roman" panose="02020603050405020304" pitchFamily="18" charset="0"/>
                  </a:rPr>
                  <a:t>,</a:t>
                </a:r>
                <a:r>
                  <a:rPr lang="en-GB" sz="2000" kern="0" dirty="0">
                    <a:solidFill>
                      <a:srgbClr val="000000"/>
                    </a:solidFill>
                    <a:cs typeface="Times New Roman" panose="02020603050405020304" pitchFamily="18" charset="0"/>
                  </a:rPr>
                  <a:t> </a:t>
                </a:r>
                <a:r>
                  <a:rPr lang="el-GR" sz="2000" kern="0" dirty="0" smtClean="0">
                    <a:solidFill>
                      <a:srgbClr val="000000"/>
                    </a:solidFill>
                    <a:cs typeface="Times New Roman" panose="02020603050405020304" pitchFamily="18" charset="0"/>
                  </a:rPr>
                  <a:t>αναπαρίσταται από την </a:t>
                </a:r>
                <a:r>
                  <a:rPr lang="en-GB" sz="2000" kern="0" dirty="0" err="1" smtClean="0">
                    <a:solidFill>
                      <a:srgbClr val="000000"/>
                    </a:solidFill>
                    <a:cs typeface="Times New Roman" panose="02020603050405020304" pitchFamily="18" charset="0"/>
                  </a:rPr>
                  <a:t>sqrt</a:t>
                </a:r>
                <a:r>
                  <a:rPr lang="en-GB" sz="2000" kern="0" dirty="0" smtClean="0">
                    <a:solidFill>
                      <a:srgbClr val="000000"/>
                    </a:solidFill>
                    <a:cs typeface="Times New Roman" panose="02020603050405020304" pitchFamily="18" charset="0"/>
                  </a:rPr>
                  <a:t>(x)</a:t>
                </a:r>
                <a:r>
                  <a:rPr lang="el-GR" sz="2000" kern="0" dirty="0">
                    <a:solidFill>
                      <a:srgbClr val="000000"/>
                    </a:solidFill>
                    <a:cs typeface="Times New Roman" panose="02020603050405020304" pitchFamily="18" charset="0"/>
                  </a:rPr>
                  <a:t>.</a:t>
                </a:r>
                <a:endParaRPr lang="en-GB" sz="2000" kern="0" dirty="0">
                  <a:solidFill>
                    <a:srgbClr val="000000"/>
                  </a:solidFill>
                  <a:cs typeface="Times New Roman" panose="02020603050405020304" pitchFamily="18" charset="0"/>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el-GR" sz="2000" kern="0" dirty="0" smtClean="0">
                    <a:solidFill>
                      <a:srgbClr val="000000"/>
                    </a:solidFill>
                    <a:cs typeface="Times New Roman" panose="02020603050405020304" pitchFamily="18" charset="0"/>
                  </a:rPr>
                  <a:t>Η απόλυτη τιμή από την </a:t>
                </a:r>
                <a:r>
                  <a:rPr lang="en-GB" sz="2000" kern="0" dirty="0" err="1" smtClean="0">
                    <a:solidFill>
                      <a:srgbClr val="000000"/>
                    </a:solidFill>
                    <a:cs typeface="Times New Roman" panose="02020603050405020304" pitchFamily="18" charset="0"/>
                  </a:rPr>
                  <a:t>fabs</a:t>
                </a:r>
                <a:r>
                  <a:rPr lang="en-GB" sz="2000" kern="0" dirty="0" smtClean="0">
                    <a:solidFill>
                      <a:srgbClr val="000000"/>
                    </a:solidFill>
                    <a:cs typeface="Times New Roman" panose="02020603050405020304" pitchFamily="18" charset="0"/>
                  </a:rPr>
                  <a:t>(x)</a:t>
                </a:r>
                <a:r>
                  <a:rPr lang="el-GR" sz="2000" kern="0" dirty="0">
                    <a:solidFill>
                      <a:srgbClr val="000000"/>
                    </a:solidFill>
                    <a:cs typeface="Times New Roman" panose="02020603050405020304" pitchFamily="18" charset="0"/>
                  </a:rPr>
                  <a:t>.</a:t>
                </a:r>
                <a:r>
                  <a:rPr lang="en-GB" sz="2000" kern="0" dirty="0" smtClean="0">
                    <a:solidFill>
                      <a:srgbClr val="000000"/>
                    </a:solidFill>
                    <a:cs typeface="Times New Roman" panose="02020603050405020304" pitchFamily="18" charset="0"/>
                  </a:rPr>
                  <a:t> </a:t>
                </a:r>
                <a:endParaRPr lang="en-GB" sz="2000" kern="0" dirty="0">
                  <a:solidFill>
                    <a:srgbClr val="000000"/>
                  </a:solidFill>
                  <a:cs typeface="Times New Roman" panose="02020603050405020304" pitchFamily="18" charset="0"/>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el-GR" sz="2000" kern="0" dirty="0" smtClean="0">
                    <a:solidFill>
                      <a:srgbClr val="000000"/>
                    </a:solidFill>
                    <a:cs typeface="Times New Roman" panose="02020603050405020304" pitchFamily="18" charset="0"/>
                  </a:rPr>
                  <a:t>Το ημίτονο από την </a:t>
                </a:r>
                <a:r>
                  <a:rPr lang="en-GB" sz="2000" kern="0" dirty="0">
                    <a:solidFill>
                      <a:srgbClr val="000000"/>
                    </a:solidFill>
                    <a:cs typeface="Times New Roman" panose="02020603050405020304" pitchFamily="18" charset="0"/>
                  </a:rPr>
                  <a:t>sin(x</a:t>
                </a:r>
                <a:r>
                  <a:rPr lang="en-GB" sz="2000" kern="0" dirty="0" smtClean="0">
                    <a:solidFill>
                      <a:srgbClr val="000000"/>
                    </a:solidFill>
                    <a:cs typeface="Times New Roman" panose="02020603050405020304" pitchFamily="18" charset="0"/>
                  </a:rPr>
                  <a:t>)</a:t>
                </a:r>
                <a:r>
                  <a:rPr lang="el-GR" sz="2000" kern="0" dirty="0">
                    <a:solidFill>
                      <a:srgbClr val="000000"/>
                    </a:solidFill>
                    <a:cs typeface="Times New Roman" panose="02020603050405020304" pitchFamily="18" charset="0"/>
                  </a:rPr>
                  <a:t>.</a:t>
                </a:r>
                <a:endParaRPr lang="en-GB" sz="2000" kern="0" dirty="0">
                  <a:solidFill>
                    <a:srgbClr val="000000"/>
                  </a:solidFill>
                  <a:cs typeface="Times New Roman" panose="02020603050405020304" pitchFamily="18" charset="0"/>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el-GR" sz="2000" kern="0" dirty="0" smtClean="0">
                    <a:solidFill>
                      <a:srgbClr val="000000"/>
                    </a:solidFill>
                    <a:cs typeface="Times New Roman" panose="02020603050405020304" pitchFamily="18" charset="0"/>
                  </a:rPr>
                  <a:t>Το συνημίτονο</a:t>
                </a:r>
                <a:r>
                  <a:rPr lang="el-GR" sz="2000" kern="0" dirty="0">
                    <a:solidFill>
                      <a:srgbClr val="000000"/>
                    </a:solidFill>
                    <a:cs typeface="Times New Roman" panose="02020603050405020304" pitchFamily="18" charset="0"/>
                  </a:rPr>
                  <a:t> </a:t>
                </a:r>
                <a:r>
                  <a:rPr lang="el-GR" sz="2000" kern="0" dirty="0" smtClean="0">
                    <a:solidFill>
                      <a:srgbClr val="000000"/>
                    </a:solidFill>
                    <a:cs typeface="Times New Roman" panose="02020603050405020304" pitchFamily="18" charset="0"/>
                  </a:rPr>
                  <a:t>από την </a:t>
                </a:r>
                <a:r>
                  <a:rPr lang="en-GB" sz="2000" kern="0" dirty="0" err="1">
                    <a:solidFill>
                      <a:srgbClr val="000000"/>
                    </a:solidFill>
                    <a:cs typeface="Times New Roman" panose="02020603050405020304" pitchFamily="18" charset="0"/>
                  </a:rPr>
                  <a:t>cos</a:t>
                </a:r>
                <a:r>
                  <a:rPr lang="en-GB" sz="2000" kern="0" dirty="0">
                    <a:solidFill>
                      <a:srgbClr val="000000"/>
                    </a:solidFill>
                    <a:cs typeface="Times New Roman" panose="02020603050405020304" pitchFamily="18" charset="0"/>
                  </a:rPr>
                  <a:t>(x</a:t>
                </a:r>
                <a:r>
                  <a:rPr lang="en-GB" sz="2000" kern="0" dirty="0" smtClean="0">
                    <a:solidFill>
                      <a:srgbClr val="000000"/>
                    </a:solidFill>
                    <a:cs typeface="Times New Roman" panose="02020603050405020304" pitchFamily="18" charset="0"/>
                  </a:rPr>
                  <a:t>)</a:t>
                </a:r>
                <a:r>
                  <a:rPr lang="el-GR" sz="2000" kern="0" dirty="0">
                    <a:solidFill>
                      <a:srgbClr val="000000"/>
                    </a:solidFill>
                    <a:cs typeface="Times New Roman" panose="02020603050405020304" pitchFamily="18" charset="0"/>
                  </a:rPr>
                  <a:t>.</a:t>
                </a:r>
                <a:endParaRPr lang="en-GB" sz="2000" kern="0" dirty="0">
                  <a:solidFill>
                    <a:srgbClr val="000000"/>
                  </a:solidFill>
                  <a:cs typeface="Times New Roman" panose="02020603050405020304" pitchFamily="18" charset="0"/>
                </a:endParaRPr>
              </a:p>
              <a:p>
                <a:pPr marL="517525" indent="-517525" defTabSz="1008063" eaLnBrk="1" hangingPunct="1">
                  <a:lnSpc>
                    <a:spcPct val="90000"/>
                  </a:lnSpc>
                  <a:buClr>
                    <a:srgbClr val="660000"/>
                  </a:buClr>
                  <a:buSzPct val="70000"/>
                  <a:buFont typeface="Wingdings" panose="05000000000000000000" pitchFamily="2" charset="2"/>
                  <a:buChar char="o"/>
                  <a:defRPr/>
                </a:pPr>
                <a:r>
                  <a:rPr lang="el-GR" sz="2000" kern="0" dirty="0" smtClean="0">
                    <a:solidFill>
                      <a:srgbClr val="000000"/>
                    </a:solidFill>
                    <a:cs typeface="Times New Roman" panose="02020603050405020304" pitchFamily="18" charset="0"/>
                  </a:rPr>
                  <a:t>Η εφαπτομένη από την </a:t>
                </a:r>
                <a:r>
                  <a:rPr lang="en-GB" sz="2000" kern="0" dirty="0">
                    <a:solidFill>
                      <a:srgbClr val="000000"/>
                    </a:solidFill>
                    <a:cs typeface="Times New Roman" panose="02020603050405020304" pitchFamily="18" charset="0"/>
                  </a:rPr>
                  <a:t>tan(x</a:t>
                </a:r>
                <a:r>
                  <a:rPr lang="en-GB" sz="2000" kern="0" dirty="0" smtClean="0">
                    <a:solidFill>
                      <a:srgbClr val="000000"/>
                    </a:solidFill>
                    <a:cs typeface="Times New Roman" panose="02020603050405020304" pitchFamily="18" charset="0"/>
                  </a:rPr>
                  <a:t>)</a:t>
                </a:r>
                <a:r>
                  <a:rPr lang="el-GR" sz="2000" kern="0" dirty="0">
                    <a:solidFill>
                      <a:srgbClr val="000000"/>
                    </a:solidFill>
                    <a:cs typeface="Times New Roman" panose="02020603050405020304" pitchFamily="18" charset="0"/>
                  </a:rPr>
                  <a:t>.</a:t>
                </a:r>
                <a:endParaRPr lang="en-GB" sz="2000" kern="0" dirty="0">
                  <a:solidFill>
                    <a:srgbClr val="000000"/>
                  </a:solidFill>
                  <a:cs typeface="Times New Roman" panose="02020603050405020304" pitchFamily="18" charset="0"/>
                </a:endParaRPr>
              </a:p>
              <a:p>
                <a:pPr marL="0" indent="0" defTabSz="1008063" eaLnBrk="1" hangingPunct="1">
                  <a:lnSpc>
                    <a:spcPct val="90000"/>
                  </a:lnSpc>
                  <a:buClr>
                    <a:srgbClr val="660000"/>
                  </a:buClr>
                  <a:buSzPct val="70000"/>
                  <a:buNone/>
                  <a:defRPr/>
                </a:pPr>
                <a:endParaRPr lang="en-US" sz="2000" kern="0" dirty="0">
                  <a:solidFill>
                    <a:srgbClr val="000000"/>
                  </a:solidFill>
                  <a:cs typeface="Times New Roman" panose="02020603050405020304" pitchFamily="18" charset="0"/>
                </a:endParaRPr>
              </a:p>
              <a:p>
                <a:pPr>
                  <a:defRPr/>
                </a:pPr>
                <a:endParaRPr lang="el-GR" dirty="0"/>
              </a:p>
            </p:txBody>
          </p:sp>
        </mc:Choice>
        <mc:Fallback xmlns="">
          <p:sp>
            <p:nvSpPr>
              <p:cNvPr id="3" name="Θέση περιεχομένου 1"/>
              <p:cNvSpPr>
                <a:spLocks noGrp="1" noRot="1" noChangeAspect="1" noMove="1" noResize="1" noEditPoints="1" noAdjustHandles="1" noChangeArrowheads="1" noChangeShapeType="1" noTextEdit="1"/>
              </p:cNvSpPr>
              <p:nvPr>
                <p:ph sz="half" idx="1"/>
              </p:nvPr>
            </p:nvSpPr>
            <p:spPr>
              <a:xfrm>
                <a:off x="467544" y="1340768"/>
                <a:ext cx="4176464" cy="4824536"/>
              </a:xfrm>
              <a:blipFill rotWithShape="1">
                <a:blip r:embed="rId4"/>
                <a:stretch>
                  <a:fillRect l="-2336" t="-1770" r="-2336"/>
                </a:stretch>
              </a:blipFill>
            </p:spPr>
            <p:txBody>
              <a:bodyPr/>
              <a:lstStyle/>
              <a:p>
                <a:r>
                  <a:rPr lang="el-GR">
                    <a:noFill/>
                  </a:rPr>
                  <a:t> </a:t>
                </a:r>
              </a:p>
            </p:txBody>
          </p:sp>
        </mc:Fallback>
      </mc:AlternateContent>
      <p:sp>
        <p:nvSpPr>
          <p:cNvPr id="4" name="Θέση περιεχομένου 2" descr="Τμήμα προγράμματος: # include, σύμβολο μεγαλύτερου, s t d i o, τελεία h, σύμβολο μεγαλύτερου. Enter, # include, σύμβολο μεγαλύτερου, math, τελεία h, σύμβολο μεγαλύτερου. Στο κυρίως πρόγραμμα θα γράψουμε τα εξής:&#10;x = s q r t, παρένθεση 9, κλείσιμο παρένθεσης, ερωτηματικό, /  asterisc, στο x θα εκχωρηθεί η τετραγωνική ρίζα του 9, asterisc /.&#10;Enter, y = s q r t, παρένθεση, a *  b, + 2, κλείσιμο παρένθεσης, ερωτηματικό, / asterisc, στο y θα εκχωρηθεί η τετραγωνική ρίζα της παράστασης,  a * b, + 2, asterisc /. Enter, a = p o w, παρένθεση 2, κόμμα 3, κλείσιμο παρένθεσης, ερωτηματικό.  / asterisc, στο  a θα εκχωρηθεί το αποτέλεσμα της πράξης, 2 εις την τρίτη, δηλαδή 8, asterisc /.&#10;Enter, b = sin, παρένθεση, 7 * z, κλείσιμο παρένθεσης, ερωτηματικό.&#10;"/>
          <p:cNvSpPr>
            <a:spLocks noGrp="1"/>
          </p:cNvSpPr>
          <p:nvPr>
            <p:ph sz="half" idx="2"/>
            <p:custDataLst>
              <p:tags r:id="rId2"/>
            </p:custDataLst>
          </p:nvPr>
        </p:nvSpPr>
        <p:spPr>
          <a:xfrm>
            <a:off x="4716016" y="1600200"/>
            <a:ext cx="3970784" cy="4525963"/>
          </a:xfrm>
        </p:spPr>
        <p:txBody>
          <a:bodyPr/>
          <a:lstStyle/>
          <a:p>
            <a:pPr marL="517525" indent="-517525" defTabSz="1008063" eaLnBrk="1" hangingPunct="1">
              <a:lnSpc>
                <a:spcPct val="90000"/>
              </a:lnSpc>
              <a:buClr>
                <a:srgbClr val="660000"/>
              </a:buClr>
              <a:buSzPct val="70000"/>
              <a:buFont typeface="Arial" charset="0"/>
              <a:buNone/>
              <a:defRPr/>
            </a:pPr>
            <a:r>
              <a:rPr lang="en-US" sz="3200" kern="0" dirty="0" smtClean="0">
                <a:solidFill>
                  <a:srgbClr val="000000"/>
                </a:solidFill>
              </a:rPr>
              <a:t>#include &lt;</a:t>
            </a:r>
            <a:r>
              <a:rPr lang="en-US" sz="3200" kern="0" dirty="0" err="1" smtClean="0">
                <a:solidFill>
                  <a:srgbClr val="000000"/>
                </a:solidFill>
              </a:rPr>
              <a:t>stdio.h</a:t>
            </a:r>
            <a:r>
              <a:rPr lang="en-US" sz="3200" kern="0" dirty="0" smtClean="0">
                <a:solidFill>
                  <a:srgbClr val="000000"/>
                </a:solidFill>
              </a:rPr>
              <a:t>&gt;</a:t>
            </a:r>
          </a:p>
          <a:p>
            <a:pPr marL="517525" indent="-517525" defTabSz="1008063" eaLnBrk="1" hangingPunct="1">
              <a:lnSpc>
                <a:spcPct val="90000"/>
              </a:lnSpc>
              <a:buClr>
                <a:srgbClr val="660000"/>
              </a:buClr>
              <a:buSzPct val="70000"/>
              <a:buFont typeface="Arial" charset="0"/>
              <a:buNone/>
              <a:defRPr/>
            </a:pPr>
            <a:r>
              <a:rPr lang="en-US" sz="3200" b="1" kern="0" dirty="0" smtClean="0">
                <a:solidFill>
                  <a:srgbClr val="000000"/>
                </a:solidFill>
              </a:rPr>
              <a:t>#include &lt;</a:t>
            </a:r>
            <a:r>
              <a:rPr lang="en-US" sz="3200" b="1" kern="0" dirty="0" err="1" smtClean="0">
                <a:solidFill>
                  <a:srgbClr val="000000"/>
                </a:solidFill>
              </a:rPr>
              <a:t>math.h</a:t>
            </a:r>
            <a:r>
              <a:rPr lang="en-US" sz="3200" b="1" kern="0" dirty="0" smtClean="0">
                <a:solidFill>
                  <a:srgbClr val="000000"/>
                </a:solidFill>
              </a:rPr>
              <a:t>&gt;</a:t>
            </a:r>
          </a:p>
          <a:p>
            <a:pPr marL="517525" indent="-517525" defTabSz="1008063" eaLnBrk="1" hangingPunct="1">
              <a:lnSpc>
                <a:spcPct val="90000"/>
              </a:lnSpc>
              <a:buClr>
                <a:srgbClr val="660000"/>
              </a:buClr>
              <a:buSzPct val="70000"/>
              <a:buFont typeface="Arial" charset="0"/>
              <a:buNone/>
              <a:defRPr/>
            </a:pPr>
            <a:r>
              <a:rPr lang="en-US" sz="3200" kern="0" dirty="0" smtClean="0">
                <a:solidFill>
                  <a:srgbClr val="000000"/>
                </a:solidFill>
              </a:rPr>
              <a:t>..............................</a:t>
            </a:r>
          </a:p>
          <a:p>
            <a:pPr marL="517525" indent="-517525" defTabSz="1008063" eaLnBrk="1" hangingPunct="1">
              <a:lnSpc>
                <a:spcPct val="90000"/>
              </a:lnSpc>
              <a:buClr>
                <a:srgbClr val="660000"/>
              </a:buClr>
              <a:buSzPct val="70000"/>
              <a:buFont typeface="Arial" charset="0"/>
              <a:buNone/>
              <a:defRPr/>
            </a:pPr>
            <a:r>
              <a:rPr lang="en-US" sz="3200" kern="0" dirty="0" smtClean="0">
                <a:solidFill>
                  <a:srgbClr val="000000"/>
                </a:solidFill>
              </a:rPr>
              <a:t>x = </a:t>
            </a:r>
            <a:r>
              <a:rPr lang="en-US" sz="3200" kern="0" dirty="0" err="1" smtClean="0">
                <a:solidFill>
                  <a:srgbClr val="000000"/>
                </a:solidFill>
              </a:rPr>
              <a:t>sqrt</a:t>
            </a:r>
            <a:r>
              <a:rPr lang="en-US" sz="3200" kern="0" dirty="0" smtClean="0">
                <a:solidFill>
                  <a:srgbClr val="000000"/>
                </a:solidFill>
              </a:rPr>
              <a:t>(9); </a:t>
            </a:r>
            <a:r>
              <a:rPr lang="en-US" sz="3200" kern="0" dirty="0" smtClean="0">
                <a:solidFill>
                  <a:srgbClr val="000000"/>
                </a:solidFill>
                <a:sym typeface="Wingdings" panose="05000000000000000000" pitchFamily="2" charset="2"/>
              </a:rPr>
              <a:t> </a:t>
            </a:r>
            <a:r>
              <a:rPr lang="en-US" sz="3200" kern="0" dirty="0" smtClean="0">
                <a:solidFill>
                  <a:srgbClr val="000000"/>
                </a:solidFill>
              </a:rPr>
              <a:t>x = </a:t>
            </a:r>
            <a:r>
              <a:rPr lang="en-US" sz="3200" kern="0" dirty="0" smtClean="0">
                <a:solidFill>
                  <a:srgbClr val="000000"/>
                </a:solidFill>
                <a:cs typeface="Times New Roman" panose="02020603050405020304" pitchFamily="18" charset="0"/>
              </a:rPr>
              <a:t>√9</a:t>
            </a:r>
          </a:p>
          <a:p>
            <a:pPr marL="517525" indent="-517525" defTabSz="1008063" eaLnBrk="1" hangingPunct="1">
              <a:lnSpc>
                <a:spcPct val="90000"/>
              </a:lnSpc>
              <a:buClr>
                <a:srgbClr val="660000"/>
              </a:buClr>
              <a:buSzPct val="70000"/>
              <a:buFont typeface="Arial" charset="0"/>
              <a:buNone/>
              <a:defRPr/>
            </a:pPr>
            <a:r>
              <a:rPr lang="en-US" sz="3200" kern="0" dirty="0" smtClean="0">
                <a:solidFill>
                  <a:srgbClr val="000000"/>
                </a:solidFill>
              </a:rPr>
              <a:t>y = </a:t>
            </a:r>
            <a:r>
              <a:rPr lang="en-US" sz="3200" kern="0" dirty="0" err="1" smtClean="0">
                <a:solidFill>
                  <a:srgbClr val="000000"/>
                </a:solidFill>
              </a:rPr>
              <a:t>sqrt</a:t>
            </a:r>
            <a:r>
              <a:rPr lang="en-US" sz="3200" kern="0" dirty="0" smtClean="0">
                <a:solidFill>
                  <a:srgbClr val="000000"/>
                </a:solidFill>
              </a:rPr>
              <a:t>(a * b + 2); </a:t>
            </a:r>
            <a:r>
              <a:rPr lang="en-US" sz="3200" kern="0" dirty="0" smtClean="0">
                <a:solidFill>
                  <a:srgbClr val="000000"/>
                </a:solidFill>
                <a:sym typeface="Wingdings" panose="05000000000000000000" pitchFamily="2" charset="2"/>
              </a:rPr>
              <a:t>   </a:t>
            </a:r>
            <a:r>
              <a:rPr lang="en-US" sz="3200" kern="0" dirty="0" smtClean="0">
                <a:solidFill>
                  <a:srgbClr val="000000"/>
                </a:solidFill>
              </a:rPr>
              <a:t>y = </a:t>
            </a:r>
            <a:r>
              <a:rPr lang="en-US" sz="3200" kern="0" dirty="0" smtClean="0">
                <a:solidFill>
                  <a:srgbClr val="000000"/>
                </a:solidFill>
                <a:cs typeface="Times New Roman" panose="02020603050405020304" pitchFamily="18" charset="0"/>
              </a:rPr>
              <a:t>√(a * b + 2)</a:t>
            </a:r>
          </a:p>
          <a:p>
            <a:pPr marL="517525" indent="-517525" defTabSz="1008063" eaLnBrk="1" hangingPunct="1">
              <a:lnSpc>
                <a:spcPct val="90000"/>
              </a:lnSpc>
              <a:buClr>
                <a:srgbClr val="660000"/>
              </a:buClr>
              <a:buSzPct val="70000"/>
              <a:buFont typeface="Arial" charset="0"/>
              <a:buNone/>
              <a:defRPr/>
            </a:pPr>
            <a:r>
              <a:rPr lang="en-US" sz="3200" kern="0" dirty="0" smtClean="0">
                <a:solidFill>
                  <a:srgbClr val="000000"/>
                </a:solidFill>
              </a:rPr>
              <a:t>a = </a:t>
            </a:r>
            <a:r>
              <a:rPr lang="en-US" sz="3200" kern="0" dirty="0" err="1" smtClean="0">
                <a:solidFill>
                  <a:srgbClr val="000000"/>
                </a:solidFill>
              </a:rPr>
              <a:t>pow</a:t>
            </a:r>
            <a:r>
              <a:rPr lang="en-US" sz="3200" kern="0" dirty="0" smtClean="0">
                <a:solidFill>
                  <a:srgbClr val="000000"/>
                </a:solidFill>
              </a:rPr>
              <a:t>(2, 3); </a:t>
            </a:r>
            <a:r>
              <a:rPr lang="en-US" sz="3200" kern="0" dirty="0" smtClean="0">
                <a:solidFill>
                  <a:srgbClr val="000000"/>
                </a:solidFill>
                <a:sym typeface="Wingdings" panose="05000000000000000000" pitchFamily="2" charset="2"/>
              </a:rPr>
              <a:t> </a:t>
            </a:r>
            <a:r>
              <a:rPr lang="en-US" sz="3200" kern="0" dirty="0" smtClean="0">
                <a:solidFill>
                  <a:srgbClr val="000000"/>
                </a:solidFill>
              </a:rPr>
              <a:t>a = 2</a:t>
            </a:r>
            <a:r>
              <a:rPr lang="en-US" sz="3200" kern="0" baseline="30000" dirty="0" smtClean="0">
                <a:solidFill>
                  <a:srgbClr val="000000"/>
                </a:solidFill>
              </a:rPr>
              <a:t>3</a:t>
            </a:r>
          </a:p>
          <a:p>
            <a:pPr marL="517525" indent="-517525" defTabSz="1008063" eaLnBrk="1" hangingPunct="1">
              <a:lnSpc>
                <a:spcPct val="90000"/>
              </a:lnSpc>
              <a:buClr>
                <a:srgbClr val="660000"/>
              </a:buClr>
              <a:buSzPct val="70000"/>
              <a:buFont typeface="Arial" charset="0"/>
              <a:buNone/>
              <a:defRPr/>
            </a:pPr>
            <a:r>
              <a:rPr lang="en-US" sz="3200" kern="0" dirty="0" smtClean="0">
                <a:solidFill>
                  <a:srgbClr val="000000"/>
                </a:solidFill>
              </a:rPr>
              <a:t>b = sin(7 * z);</a:t>
            </a:r>
          </a:p>
          <a:p>
            <a:pPr>
              <a:defRPr/>
            </a:pPr>
            <a:endParaRPr lang="en-US"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pPr>
              <a:defRPr/>
            </a:pPr>
            <a:fld id="{10F44BC9-612A-4CE7-8296-06F70334DAD6}" type="slidenum">
              <a:rPr lang="el-GR" sz="1400" smtClean="0">
                <a:solidFill>
                  <a:schemeClr val="tx1"/>
                </a:solidFill>
              </a:rPr>
              <a:pPr>
                <a:defRPr/>
              </a:pPr>
              <a:t>37</a:t>
            </a:fld>
            <a:endParaRPr lang="el-GR" sz="1400" dirty="0">
              <a:solidFill>
                <a:schemeClr val="tx1"/>
              </a:solidFill>
            </a:endParaRPr>
          </a:p>
        </p:txBody>
      </p:sp>
      <p:pic>
        <p:nvPicPr>
          <p:cNvPr id="8"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p:cNvSpPr>
            <a:spLocks noGrp="1"/>
          </p:cNvSpPr>
          <p:nvPr>
            <p:ph type="title"/>
          </p:nvPr>
        </p:nvSpPr>
        <p:spPr>
          <a:xfrm>
            <a:off x="468313" y="1916113"/>
            <a:ext cx="8229600" cy="1143000"/>
          </a:xfrm>
        </p:spPr>
        <p:txBody>
          <a:bodyPr/>
          <a:lstStyle/>
          <a:p>
            <a:r>
              <a:rPr lang="el-GR" b="1" smtClean="0"/>
              <a:t>Τέλος δεύτερης ενότητας </a:t>
            </a:r>
          </a:p>
        </p:txBody>
      </p:sp>
      <p:pic>
        <p:nvPicPr>
          <p:cNvPr id="4"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buNone/>
            </a:pPr>
            <a:r>
              <a:rPr lang="el-GR" dirty="0" smtClean="0"/>
              <a:t>Ο αναγνώστης να μπορεί να:</a:t>
            </a:r>
          </a:p>
          <a:p>
            <a:pPr marL="0" indent="0" eaLnBrk="1" hangingPunct="1">
              <a:buNone/>
            </a:pPr>
            <a:r>
              <a:rPr lang="en-US" dirty="0" smtClean="0"/>
              <a:t>1)</a:t>
            </a:r>
            <a:r>
              <a:rPr lang="el-GR" dirty="0" smtClean="0"/>
              <a:t> δημιουργεί απλά υπολογιστικά </a:t>
            </a:r>
            <a:r>
              <a:rPr lang="en-US" dirty="0" smtClean="0"/>
              <a:t> </a:t>
            </a:r>
          </a:p>
          <a:p>
            <a:pPr marL="0" indent="0" eaLnBrk="1" hangingPunct="1">
              <a:buNone/>
            </a:pPr>
            <a:r>
              <a:rPr lang="en-US" dirty="0"/>
              <a:t> </a:t>
            </a:r>
            <a:r>
              <a:rPr lang="en-US" dirty="0" smtClean="0"/>
              <a:t>   </a:t>
            </a:r>
            <a:r>
              <a:rPr lang="el-GR" dirty="0" smtClean="0"/>
              <a:t>προγράμματα.</a:t>
            </a:r>
          </a:p>
          <a:p>
            <a:pPr marL="0" indent="0" eaLnBrk="1" hangingPunct="1">
              <a:buNone/>
            </a:pPr>
            <a:r>
              <a:rPr lang="el-GR" dirty="0" smtClean="0"/>
              <a:t>2)</a:t>
            </a:r>
            <a:r>
              <a:rPr lang="en-US" dirty="0" smtClean="0"/>
              <a:t> </a:t>
            </a:r>
            <a:r>
              <a:rPr lang="el-GR" dirty="0"/>
              <a:t>κ</a:t>
            </a:r>
            <a:r>
              <a:rPr lang="el-GR" dirty="0" smtClean="0"/>
              <a:t>ατανοεί τους αριθμητικούς τελεστές και την </a:t>
            </a:r>
            <a:r>
              <a:rPr lang="en-US" dirty="0" smtClean="0"/>
              <a:t> </a:t>
            </a:r>
          </a:p>
          <a:p>
            <a:pPr marL="0" indent="0" eaLnBrk="1" hangingPunct="1">
              <a:buNone/>
            </a:pPr>
            <a:r>
              <a:rPr lang="en-US" dirty="0"/>
              <a:t> </a:t>
            </a:r>
            <a:r>
              <a:rPr lang="en-US" dirty="0" smtClean="0"/>
              <a:t>   </a:t>
            </a:r>
            <a:r>
              <a:rPr lang="el-GR" dirty="0" smtClean="0"/>
              <a:t>προτεραιότητα πράξεων.</a:t>
            </a:r>
          </a:p>
          <a:p>
            <a:pPr marL="0" indent="0" eaLnBrk="1" hangingPunct="1">
              <a:buNone/>
            </a:pPr>
            <a:r>
              <a:rPr lang="el-GR" dirty="0" smtClean="0"/>
              <a:t>3)</a:t>
            </a:r>
            <a:r>
              <a:rPr lang="en-US" dirty="0" smtClean="0"/>
              <a:t> </a:t>
            </a:r>
            <a:r>
              <a:rPr lang="el-GR" dirty="0"/>
              <a:t>χ</a:t>
            </a:r>
            <a:r>
              <a:rPr lang="el-GR" dirty="0" smtClean="0"/>
              <a:t>ειρίζεται εντολές εισόδου και εξόδου.</a:t>
            </a:r>
          </a:p>
          <a:p>
            <a:pPr marL="0" indent="0" eaLnBrk="1" hangingPunct="1">
              <a:buNone/>
            </a:pPr>
            <a:r>
              <a:rPr lang="el-GR" dirty="0" smtClean="0"/>
              <a:t>4)</a:t>
            </a:r>
            <a:r>
              <a:rPr lang="en-US" dirty="0" smtClean="0"/>
              <a:t> </a:t>
            </a:r>
            <a:r>
              <a:rPr lang="el-GR" dirty="0"/>
              <a:t>δ</a:t>
            </a:r>
            <a:r>
              <a:rPr lang="el-GR" dirty="0" smtClean="0"/>
              <a:t>ιαχειρίζεται με απλό τρόπο εντολές </a:t>
            </a:r>
            <a:r>
              <a:rPr lang="en-US" dirty="0" smtClean="0"/>
              <a:t> </a:t>
            </a:r>
          </a:p>
          <a:p>
            <a:pPr marL="0" indent="0" eaLnBrk="1" hangingPunct="1">
              <a:buNone/>
            </a:pPr>
            <a:r>
              <a:rPr lang="en-US" dirty="0"/>
              <a:t> </a:t>
            </a:r>
            <a:r>
              <a:rPr lang="en-US" dirty="0" smtClean="0"/>
              <a:t>   </a:t>
            </a:r>
            <a:r>
              <a:rPr lang="el-GR" dirty="0" smtClean="0"/>
              <a:t>ελέγχου.</a:t>
            </a: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4</a:t>
            </a:fld>
            <a:endParaRPr lang="el-GR" sz="140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4" name="Θέση περιεχομένου 1">
            <a:hlinkClick r:id="rId3" action="ppaction://hlinksldjump" tooltip="Μετάβαση στη Διαφάνεια 6"/>
          </p:cNvPr>
          <p:cNvSpPr txBox="1"/>
          <p:nvPr/>
        </p:nvSpPr>
        <p:spPr>
          <a:xfrm>
            <a:off x="809254" y="1556792"/>
            <a:ext cx="7435151" cy="523220"/>
          </a:xfrm>
          <a:prstGeom prst="rect">
            <a:avLst/>
          </a:prstGeom>
          <a:noFill/>
        </p:spPr>
        <p:txBody>
          <a:bodyPr wrap="square" rtlCol="0">
            <a:spAutoFit/>
          </a:bodyPr>
          <a:lstStyle/>
          <a:p>
            <a:r>
              <a:rPr lang="el-GR" sz="2800" i="1" dirty="0">
                <a:solidFill>
                  <a:srgbClr val="0070C0"/>
                </a:solidFill>
                <a:latin typeface="+mn-lt"/>
              </a:rPr>
              <a:t>1</a:t>
            </a:r>
            <a:r>
              <a:rPr lang="el-GR" sz="2800" i="1" dirty="0" smtClean="0">
                <a:solidFill>
                  <a:srgbClr val="0070C0"/>
                </a:solidFill>
                <a:latin typeface="+mn-lt"/>
              </a:rPr>
              <a:t>) Αριθμητική με την </a:t>
            </a:r>
            <a:r>
              <a:rPr lang="en-US" sz="2800" i="1" dirty="0" smtClean="0">
                <a:solidFill>
                  <a:srgbClr val="0070C0"/>
                </a:solidFill>
                <a:latin typeface="+mn-lt"/>
              </a:rPr>
              <a:t>C</a:t>
            </a:r>
            <a:endParaRPr lang="el-GR" sz="2800" i="1" dirty="0">
              <a:solidFill>
                <a:srgbClr val="0070C0"/>
              </a:solidFill>
              <a:latin typeface="+mn-lt"/>
            </a:endParaRPr>
          </a:p>
        </p:txBody>
      </p:sp>
      <p:sp>
        <p:nvSpPr>
          <p:cNvPr id="9" name="Θέση περιεχομένου 2">
            <a:hlinkClick r:id="rId4" action="ppaction://hlinksldjump" tooltip="Μετάβαση στη Διαφάνεια 13"/>
          </p:cNvPr>
          <p:cNvSpPr txBox="1"/>
          <p:nvPr/>
        </p:nvSpPr>
        <p:spPr>
          <a:xfrm>
            <a:off x="809262" y="2276872"/>
            <a:ext cx="7435149" cy="523220"/>
          </a:xfrm>
          <a:prstGeom prst="rect">
            <a:avLst/>
          </a:prstGeom>
          <a:noFill/>
        </p:spPr>
        <p:txBody>
          <a:bodyPr wrap="square" rtlCol="0">
            <a:spAutoFit/>
          </a:bodyPr>
          <a:lstStyle/>
          <a:p>
            <a:r>
              <a:rPr lang="el-GR" sz="2800" i="1" dirty="0" smtClean="0">
                <a:solidFill>
                  <a:srgbClr val="0070C0"/>
                </a:solidFill>
                <a:latin typeface="+mn-lt"/>
              </a:rPr>
              <a:t>2) Έξοδος </a:t>
            </a:r>
            <a:r>
              <a:rPr lang="en-US" sz="2800" i="1" dirty="0" err="1" smtClean="0">
                <a:solidFill>
                  <a:srgbClr val="0070C0"/>
                </a:solidFill>
                <a:latin typeface="+mn-lt"/>
              </a:rPr>
              <a:t>printf</a:t>
            </a:r>
            <a:endParaRPr lang="en-US" sz="2800" i="1" dirty="0">
              <a:solidFill>
                <a:srgbClr val="0070C0"/>
              </a:solidFill>
              <a:latin typeface="+mn-lt"/>
            </a:endParaRPr>
          </a:p>
        </p:txBody>
      </p:sp>
      <p:sp>
        <p:nvSpPr>
          <p:cNvPr id="10" name="Θέση περιεχομένου 3">
            <a:hlinkClick r:id="rId5" action="ppaction://hlinksldjump" tooltip="Μετάβαση στη Διαφάνεια 18"/>
          </p:cNvPr>
          <p:cNvSpPr txBox="1"/>
          <p:nvPr/>
        </p:nvSpPr>
        <p:spPr>
          <a:xfrm>
            <a:off x="809254" y="3015573"/>
            <a:ext cx="7435157" cy="523220"/>
          </a:xfrm>
          <a:prstGeom prst="rect">
            <a:avLst/>
          </a:prstGeom>
          <a:noFill/>
        </p:spPr>
        <p:txBody>
          <a:bodyPr wrap="square" rtlCol="0">
            <a:spAutoFit/>
          </a:bodyPr>
          <a:lstStyle/>
          <a:p>
            <a:r>
              <a:rPr lang="el-GR" sz="2800" i="1" dirty="0" smtClean="0">
                <a:solidFill>
                  <a:srgbClr val="0070C0"/>
                </a:solidFill>
                <a:latin typeface="+mn-lt"/>
              </a:rPr>
              <a:t>3) Είσοδος </a:t>
            </a:r>
            <a:r>
              <a:rPr lang="en-US" sz="2800" i="1" dirty="0" err="1" smtClean="0">
                <a:solidFill>
                  <a:srgbClr val="0070C0"/>
                </a:solidFill>
                <a:latin typeface="+mn-lt"/>
              </a:rPr>
              <a:t>scanf</a:t>
            </a:r>
            <a:endParaRPr lang="en-US" sz="2800" i="1" dirty="0">
              <a:solidFill>
                <a:srgbClr val="0070C0"/>
              </a:solidFill>
              <a:latin typeface="+mn-lt"/>
            </a:endParaRPr>
          </a:p>
        </p:txBody>
      </p:sp>
      <p:sp>
        <p:nvSpPr>
          <p:cNvPr id="11" name="Θέση περιεχομένου 4">
            <a:hlinkClick r:id="rId6" action="ppaction://hlinksldjump" tooltip="Μετάβαση στη Διαφάνεια 25"/>
          </p:cNvPr>
          <p:cNvSpPr txBox="1"/>
          <p:nvPr/>
        </p:nvSpPr>
        <p:spPr>
          <a:xfrm>
            <a:off x="809254" y="3717032"/>
            <a:ext cx="7435152" cy="523220"/>
          </a:xfrm>
          <a:prstGeom prst="rect">
            <a:avLst/>
          </a:prstGeom>
          <a:noFill/>
        </p:spPr>
        <p:txBody>
          <a:bodyPr wrap="square" rtlCol="0">
            <a:spAutoFit/>
          </a:bodyPr>
          <a:lstStyle/>
          <a:p>
            <a:r>
              <a:rPr lang="el-GR" sz="2800" i="1" dirty="0">
                <a:solidFill>
                  <a:srgbClr val="0070C0"/>
                </a:solidFill>
                <a:latin typeface="+mn-lt"/>
              </a:rPr>
              <a:t>4</a:t>
            </a:r>
            <a:r>
              <a:rPr lang="el-GR" sz="2800" i="1" dirty="0" smtClean="0">
                <a:solidFill>
                  <a:srgbClr val="0070C0"/>
                </a:solidFill>
                <a:latin typeface="+mn-lt"/>
              </a:rPr>
              <a:t>) Δομή προγράμματος</a:t>
            </a:r>
            <a:endParaRPr lang="el-GR" sz="2800" i="1" dirty="0">
              <a:solidFill>
                <a:srgbClr val="0070C0"/>
              </a:solidFill>
              <a:latin typeface="+mn-lt"/>
            </a:endParaRPr>
          </a:p>
        </p:txBody>
      </p:sp>
      <p:sp>
        <p:nvSpPr>
          <p:cNvPr id="12" name="Θέση περιεχομένου 5">
            <a:hlinkClick r:id="rId7" action="ppaction://hlinksldjump" tooltip="Μετάβαση στη Διαφάνεια 29"/>
          </p:cNvPr>
          <p:cNvSpPr txBox="1"/>
          <p:nvPr/>
        </p:nvSpPr>
        <p:spPr>
          <a:xfrm>
            <a:off x="809254" y="4437112"/>
            <a:ext cx="7435155" cy="523220"/>
          </a:xfrm>
          <a:prstGeom prst="rect">
            <a:avLst/>
          </a:prstGeom>
          <a:noFill/>
        </p:spPr>
        <p:txBody>
          <a:bodyPr wrap="square" rtlCol="0">
            <a:spAutoFit/>
          </a:bodyPr>
          <a:lstStyle/>
          <a:p>
            <a:r>
              <a:rPr lang="el-GR" sz="2800" i="1" dirty="0">
                <a:solidFill>
                  <a:srgbClr val="0070C0"/>
                </a:solidFill>
                <a:latin typeface="+mn-lt"/>
              </a:rPr>
              <a:t>5</a:t>
            </a:r>
            <a:r>
              <a:rPr lang="el-GR" sz="2800" i="1" dirty="0" smtClean="0">
                <a:solidFill>
                  <a:srgbClr val="0070C0"/>
                </a:solidFill>
                <a:latin typeface="+mn-lt"/>
              </a:rPr>
              <a:t>) Οι προτάσεις </a:t>
            </a:r>
            <a:r>
              <a:rPr lang="en-US" sz="2800" i="1" dirty="0" smtClean="0">
                <a:solidFill>
                  <a:srgbClr val="0070C0"/>
                </a:solidFill>
                <a:latin typeface="+mn-lt"/>
              </a:rPr>
              <a:t>if</a:t>
            </a:r>
            <a:r>
              <a:rPr lang="el-GR" sz="2800" i="1" dirty="0" smtClean="0">
                <a:solidFill>
                  <a:srgbClr val="0070C0"/>
                </a:solidFill>
                <a:latin typeface="+mn-lt"/>
              </a:rPr>
              <a:t> και</a:t>
            </a:r>
            <a:r>
              <a:rPr lang="en-US" sz="2800" i="1" dirty="0" smtClean="0">
                <a:solidFill>
                  <a:srgbClr val="0070C0"/>
                </a:solidFill>
                <a:latin typeface="+mn-lt"/>
              </a:rPr>
              <a:t> </a:t>
            </a:r>
            <a:r>
              <a:rPr lang="en-US" sz="2800" i="1" dirty="0" smtClean="0">
                <a:solidFill>
                  <a:srgbClr val="0070C0"/>
                </a:solidFill>
                <a:latin typeface="+mn-lt"/>
              </a:rPr>
              <a:t>if-else</a:t>
            </a:r>
            <a:endParaRPr lang="el-GR" sz="2800" i="1" dirty="0">
              <a:solidFill>
                <a:srgbClr val="0070C0"/>
              </a:solidFill>
              <a:latin typeface="+mn-lt"/>
            </a:endParaRPr>
          </a:p>
        </p:txBody>
      </p:sp>
      <p:sp>
        <p:nvSpPr>
          <p:cNvPr id="15" name="Θέση περιεχομένου 6">
            <a:hlinkClick r:id="rId8" action="ppaction://hlinksldjump" tooltip="Μετάβαση στη Διαφάνεια 32"/>
          </p:cNvPr>
          <p:cNvSpPr txBox="1"/>
          <p:nvPr/>
        </p:nvSpPr>
        <p:spPr>
          <a:xfrm>
            <a:off x="809253" y="5085184"/>
            <a:ext cx="7435151" cy="523220"/>
          </a:xfrm>
          <a:prstGeom prst="rect">
            <a:avLst/>
          </a:prstGeom>
          <a:noFill/>
        </p:spPr>
        <p:txBody>
          <a:bodyPr wrap="square" rtlCol="0">
            <a:spAutoFit/>
          </a:bodyPr>
          <a:lstStyle/>
          <a:p>
            <a:r>
              <a:rPr lang="el-GR" sz="2800" i="1" dirty="0" smtClean="0">
                <a:solidFill>
                  <a:srgbClr val="0070C0"/>
                </a:solidFill>
                <a:latin typeface="+mn-lt"/>
              </a:rPr>
              <a:t>6) Παραδείγματα</a:t>
            </a:r>
            <a:endParaRPr lang="el-GR" sz="2800" i="1" dirty="0">
              <a:solidFill>
                <a:srgbClr val="0070C0"/>
              </a:solidFill>
              <a:latin typeface="+mn-lt"/>
            </a:endParaRPr>
          </a:p>
        </p:txBody>
      </p:sp>
      <p:sp>
        <p:nvSpPr>
          <p:cNvPr id="3"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5</a:t>
            </a:fld>
            <a:endParaRPr lang="el-GR" sz="14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Τίτλος 1"/>
          <p:cNvSpPr>
            <a:spLocks noGrp="1"/>
          </p:cNvSpPr>
          <p:nvPr>
            <p:ph type="title"/>
          </p:nvPr>
        </p:nvSpPr>
        <p:spPr/>
        <p:txBody>
          <a:bodyPr/>
          <a:lstStyle/>
          <a:p>
            <a:pPr eaLnBrk="1" hangingPunct="1"/>
            <a:r>
              <a:rPr lang="el-GR" b="1" dirty="0" smtClean="0"/>
              <a:t>Αριθμητικοί τελεστές</a:t>
            </a:r>
          </a:p>
        </p:txBody>
      </p:sp>
      <p:sp>
        <p:nvSpPr>
          <p:cNvPr id="14" name="Θέση περιεχομένου 1"/>
          <p:cNvSpPr>
            <a:spLocks noGrp="1"/>
          </p:cNvSpPr>
          <p:nvPr>
            <p:ph idx="1"/>
          </p:nvPr>
        </p:nvSpPr>
        <p:spPr/>
        <p:txBody>
          <a:bodyPr/>
          <a:lstStyle/>
          <a:p>
            <a:pPr marL="517525" lvl="0" indent="-517525" defTabSz="1008063">
              <a:buClr>
                <a:srgbClr val="660000"/>
              </a:buClr>
              <a:buSzPct val="70000"/>
              <a:buFont typeface="Wingdings" panose="05000000000000000000" pitchFamily="2" charset="2"/>
              <a:buChar char="o"/>
              <a:defRPr/>
            </a:pPr>
            <a:endParaRPr lang="el-GR" kern="0" dirty="0" smtClean="0">
              <a:solidFill>
                <a:srgbClr val="000000"/>
              </a:solidFill>
            </a:endParaRPr>
          </a:p>
          <a:p>
            <a:pPr marL="517525" lvl="0" indent="-517525" defTabSz="1008063">
              <a:buClr>
                <a:srgbClr val="660000"/>
              </a:buClr>
              <a:buSzPct val="70000"/>
              <a:buFont typeface="Wingdings" panose="05000000000000000000" pitchFamily="2" charset="2"/>
              <a:buChar char="o"/>
              <a:defRPr/>
            </a:pPr>
            <a:r>
              <a:rPr lang="el-GR" kern="0" dirty="0" smtClean="0">
                <a:solidFill>
                  <a:srgbClr val="000000"/>
                </a:solidFill>
              </a:rPr>
              <a:t>Πρόσθεση</a:t>
            </a:r>
            <a:r>
              <a:rPr lang="fi-FI" kern="0" dirty="0" smtClean="0">
                <a:solidFill>
                  <a:srgbClr val="000000"/>
                </a:solidFill>
              </a:rPr>
              <a:t> </a:t>
            </a:r>
            <a:r>
              <a:rPr lang="fi-FI" kern="0" dirty="0">
                <a:solidFill>
                  <a:srgbClr val="000000"/>
                </a:solidFill>
              </a:rPr>
              <a:t>+</a:t>
            </a:r>
            <a:r>
              <a:rPr lang="el-GR" kern="0" dirty="0">
                <a:solidFill>
                  <a:srgbClr val="000000"/>
                </a:solidFill>
              </a:rPr>
              <a:t>,			5 + 3.</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Αφαίρεση-,			12 -5.</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Πολλαπλασιασμός</a:t>
            </a:r>
            <a:r>
              <a:rPr lang="fi-FI" kern="0" dirty="0">
                <a:solidFill>
                  <a:srgbClr val="000000"/>
                </a:solidFill>
              </a:rPr>
              <a:t> *</a:t>
            </a:r>
            <a:r>
              <a:rPr lang="el-GR" kern="0" dirty="0">
                <a:solidFill>
                  <a:srgbClr val="000000"/>
                </a:solidFill>
              </a:rPr>
              <a:t>,		3 * 5.</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Διαίρεση</a:t>
            </a:r>
            <a:r>
              <a:rPr lang="fi-FI" kern="0" dirty="0">
                <a:solidFill>
                  <a:srgbClr val="000000"/>
                </a:solidFill>
              </a:rPr>
              <a:t> /</a:t>
            </a:r>
            <a:r>
              <a:rPr lang="el-GR" kern="0" dirty="0">
                <a:solidFill>
                  <a:srgbClr val="000000"/>
                </a:solidFill>
              </a:rPr>
              <a:t>,			6/3, 3/2, 3.0/2.0.</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Ακέραιο υπόλοιπο</a:t>
            </a:r>
            <a:r>
              <a:rPr lang="fi-FI" kern="0" dirty="0">
                <a:solidFill>
                  <a:srgbClr val="000000"/>
                </a:solidFill>
              </a:rPr>
              <a:t> %</a:t>
            </a:r>
            <a:r>
              <a:rPr lang="el-GR" kern="0" dirty="0">
                <a:solidFill>
                  <a:srgbClr val="000000"/>
                </a:solidFill>
              </a:rPr>
              <a:t>,	3 % 2 (=1).</a:t>
            </a:r>
          </a:p>
          <a:p>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prstClr val="black"/>
                </a:solidFill>
              </a:rPr>
              <a:t>Συναρτήσεις Εισόδου / Εξόδου</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6</a:t>
            </a:fld>
            <a:endParaRPr lang="el-GR" sz="1400" dirty="0">
              <a:solidFill>
                <a:prstClr val="black"/>
              </a:solidFill>
            </a:endParaRPr>
          </a:p>
        </p:txBody>
      </p:sp>
    </p:spTree>
    <p:extLst>
      <p:ext uri="{BB962C8B-B14F-4D97-AF65-F5344CB8AC3E}">
        <p14:creationId xmlns:p14="http://schemas.microsoft.com/office/powerpoint/2010/main" val="581182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Τίτλος 1"/>
          <p:cNvSpPr>
            <a:spLocks noGrp="1"/>
          </p:cNvSpPr>
          <p:nvPr>
            <p:ph type="title"/>
          </p:nvPr>
        </p:nvSpPr>
        <p:spPr/>
        <p:txBody>
          <a:bodyPr/>
          <a:lstStyle/>
          <a:p>
            <a:pPr eaLnBrk="1" hangingPunct="1"/>
            <a:r>
              <a:rPr lang="el-GR" b="1" dirty="0" smtClean="0"/>
              <a:t>Ακέραιη διαίρεση και υπόλοιπο</a:t>
            </a:r>
          </a:p>
        </p:txBody>
      </p:sp>
      <p:sp>
        <p:nvSpPr>
          <p:cNvPr id="3" name="Θέση περιεχομένου 1"/>
          <p:cNvSpPr>
            <a:spLocks noGrp="1"/>
          </p:cNvSpPr>
          <p:nvPr>
            <p:ph idx="1"/>
          </p:nvPr>
        </p:nvSpPr>
        <p:spPr>
          <a:xfrm>
            <a:off x="467544" y="1340768"/>
            <a:ext cx="8229600" cy="4525963"/>
          </a:xfrm>
        </p:spPr>
        <p:txBody>
          <a:bodyPr/>
          <a:lstStyle/>
          <a:p>
            <a:pPr marL="0" indent="0" defTabSz="1008063" eaLnBrk="1" hangingPunct="1">
              <a:spcBef>
                <a:spcPts val="0"/>
              </a:spcBef>
              <a:buClr>
                <a:srgbClr val="660000"/>
              </a:buClr>
              <a:buSzPct val="70000"/>
              <a:buFont typeface="Arial" charset="0"/>
              <a:buNone/>
              <a:defRPr/>
            </a:pPr>
            <a:r>
              <a:rPr lang="el-GR" sz="2400" kern="0" dirty="0" smtClean="0">
                <a:solidFill>
                  <a:srgbClr val="000000"/>
                </a:solidFill>
              </a:rPr>
              <a:t>Για να δηλώσουμε ακέραιες μεταβλητές γράφουμε: </a:t>
            </a:r>
          </a:p>
          <a:p>
            <a:pPr marL="800100" lvl="2" indent="0" defTabSz="1008063" eaLnBrk="1" hangingPunct="1">
              <a:spcBef>
                <a:spcPts val="0"/>
              </a:spcBef>
              <a:buClr>
                <a:srgbClr val="660000"/>
              </a:buClr>
              <a:buSzPct val="70000"/>
              <a:buFont typeface="Arial" charset="0"/>
              <a:buNone/>
              <a:defRPr/>
            </a:pPr>
            <a:r>
              <a:rPr lang="el-GR" sz="2800" b="1" kern="0" dirty="0" smtClean="0">
                <a:solidFill>
                  <a:srgbClr val="000000"/>
                </a:solidFill>
              </a:rPr>
              <a:t> </a:t>
            </a:r>
            <a:r>
              <a:rPr lang="en-US" sz="2200" b="1" kern="0" dirty="0" err="1" smtClean="0">
                <a:solidFill>
                  <a:srgbClr val="000000"/>
                </a:solidFill>
              </a:rPr>
              <a:t>int</a:t>
            </a:r>
            <a:r>
              <a:rPr lang="en-US" sz="2200" kern="0" dirty="0" smtClean="0">
                <a:solidFill>
                  <a:srgbClr val="000000"/>
                </a:solidFill>
              </a:rPr>
              <a:t> a</a:t>
            </a:r>
            <a:r>
              <a:rPr lang="el-GR" sz="2200" kern="0" dirty="0" smtClean="0">
                <a:solidFill>
                  <a:srgbClr val="000000"/>
                </a:solidFill>
              </a:rPr>
              <a:t> </a:t>
            </a:r>
            <a:r>
              <a:rPr lang="en-US" sz="2200" kern="0" dirty="0" smtClean="0">
                <a:solidFill>
                  <a:srgbClr val="000000"/>
                </a:solidFill>
              </a:rPr>
              <a:t>=</a:t>
            </a:r>
            <a:r>
              <a:rPr lang="el-GR" sz="2200" kern="0" dirty="0" smtClean="0">
                <a:solidFill>
                  <a:srgbClr val="000000"/>
                </a:solidFill>
              </a:rPr>
              <a:t> </a:t>
            </a:r>
            <a:r>
              <a:rPr lang="en-US" sz="2200" kern="0" dirty="0" smtClean="0">
                <a:solidFill>
                  <a:srgbClr val="000000"/>
                </a:solidFill>
              </a:rPr>
              <a:t>10, b</a:t>
            </a:r>
            <a:r>
              <a:rPr lang="el-GR" sz="2200" kern="0" dirty="0" smtClean="0">
                <a:solidFill>
                  <a:srgbClr val="000000"/>
                </a:solidFill>
              </a:rPr>
              <a:t> </a:t>
            </a:r>
            <a:r>
              <a:rPr lang="en-US" sz="2200" kern="0" dirty="0" smtClean="0">
                <a:solidFill>
                  <a:srgbClr val="000000"/>
                </a:solidFill>
              </a:rPr>
              <a:t>=</a:t>
            </a:r>
            <a:r>
              <a:rPr lang="el-GR" sz="2200" kern="0" dirty="0" smtClean="0">
                <a:solidFill>
                  <a:srgbClr val="000000"/>
                </a:solidFill>
              </a:rPr>
              <a:t> </a:t>
            </a:r>
            <a:r>
              <a:rPr lang="en-US" sz="2200" kern="0" dirty="0" smtClean="0">
                <a:solidFill>
                  <a:srgbClr val="000000"/>
                </a:solidFill>
              </a:rPr>
              <a:t>4‚ c;</a:t>
            </a:r>
            <a:endParaRPr lang="el-GR" sz="2200" kern="0" dirty="0" smtClean="0">
              <a:solidFill>
                <a:srgbClr val="000000"/>
              </a:solidFill>
            </a:endParaRPr>
          </a:p>
          <a:p>
            <a:pPr marL="0" indent="0" defTabSz="1008063" eaLnBrk="1" hangingPunct="1">
              <a:spcBef>
                <a:spcPts val="0"/>
              </a:spcBef>
              <a:buClr>
                <a:srgbClr val="660000"/>
              </a:buClr>
              <a:buSzPct val="70000"/>
              <a:buNone/>
              <a:defRPr/>
            </a:pPr>
            <a:r>
              <a:rPr lang="el-GR" sz="2400" kern="0" dirty="0">
                <a:solidFill>
                  <a:srgbClr val="000000"/>
                </a:solidFill>
              </a:rPr>
              <a:t>Π</a:t>
            </a:r>
            <a:r>
              <a:rPr lang="el-GR" sz="2400" kern="0" dirty="0" smtClean="0">
                <a:solidFill>
                  <a:srgbClr val="000000"/>
                </a:solidFill>
              </a:rPr>
              <a:t>ροκειμένου να αποθηκεύσουμε το αποτέλεσμα της πράξης στην μεταβλητή </a:t>
            </a:r>
            <a:r>
              <a:rPr lang="en-US" sz="2400" kern="0" dirty="0" smtClean="0">
                <a:solidFill>
                  <a:srgbClr val="000000"/>
                </a:solidFill>
              </a:rPr>
              <a:t>c</a:t>
            </a:r>
            <a:r>
              <a:rPr lang="el-GR" sz="2400" kern="0" dirty="0" smtClean="0">
                <a:solidFill>
                  <a:srgbClr val="000000"/>
                </a:solidFill>
              </a:rPr>
              <a:t>,</a:t>
            </a:r>
            <a:r>
              <a:rPr lang="el-GR" sz="2400" kern="0" dirty="0">
                <a:solidFill>
                  <a:srgbClr val="000000"/>
                </a:solidFill>
              </a:rPr>
              <a:t> μέσα στο κυρίως πρόγραμμα </a:t>
            </a:r>
            <a:r>
              <a:rPr lang="el-GR" sz="2400" kern="0" dirty="0" smtClean="0">
                <a:solidFill>
                  <a:srgbClr val="000000"/>
                </a:solidFill>
              </a:rPr>
              <a:t>θα γράψουμε:</a:t>
            </a:r>
            <a:endParaRPr lang="el-GR" sz="2400" kern="0" dirty="0">
              <a:solidFill>
                <a:srgbClr val="000000"/>
              </a:solidFill>
            </a:endParaRPr>
          </a:p>
          <a:p>
            <a:pPr marL="400050" lvl="1" indent="0" defTabSz="1008063" eaLnBrk="1" hangingPunct="1">
              <a:spcBef>
                <a:spcPts val="0"/>
              </a:spcBef>
              <a:buClr>
                <a:srgbClr val="660000"/>
              </a:buClr>
              <a:buSzPct val="70000"/>
              <a:buNone/>
              <a:defRPr/>
            </a:pPr>
            <a:r>
              <a:rPr lang="el-GR" sz="2200" kern="0" dirty="0" smtClean="0">
                <a:solidFill>
                  <a:srgbClr val="000000"/>
                </a:solidFill>
              </a:rPr>
              <a:t>Για την πράξη της διαίρεσης: </a:t>
            </a:r>
            <a:r>
              <a:rPr lang="en-US" sz="2200" kern="0" dirty="0" smtClean="0">
                <a:solidFill>
                  <a:srgbClr val="000000"/>
                </a:solidFill>
              </a:rPr>
              <a:t>c = a / b; </a:t>
            </a:r>
            <a:r>
              <a:rPr lang="el-GR" sz="2200" kern="0" dirty="0" smtClean="0">
                <a:solidFill>
                  <a:srgbClr val="000000"/>
                </a:solidFill>
              </a:rPr>
              <a:t>Μετά την εκτέλεση της εντολής αυτής, η τιμή που θα πάρει η </a:t>
            </a:r>
            <a:r>
              <a:rPr lang="en-US" sz="2200" kern="0" dirty="0" smtClean="0">
                <a:solidFill>
                  <a:srgbClr val="000000"/>
                </a:solidFill>
              </a:rPr>
              <a:t>c</a:t>
            </a:r>
            <a:r>
              <a:rPr lang="el-GR" sz="2200" kern="0" dirty="0" smtClean="0">
                <a:solidFill>
                  <a:srgbClr val="000000"/>
                </a:solidFill>
              </a:rPr>
              <a:t>, θα είναι </a:t>
            </a:r>
            <a:r>
              <a:rPr lang="en-US" sz="2200" kern="0" dirty="0" smtClean="0">
                <a:solidFill>
                  <a:srgbClr val="000000"/>
                </a:solidFill>
              </a:rPr>
              <a:t>2.</a:t>
            </a:r>
          </a:p>
          <a:p>
            <a:pPr marL="517525" indent="-517525" defTabSz="1008063" eaLnBrk="1" hangingPunct="1">
              <a:spcBef>
                <a:spcPts val="0"/>
              </a:spcBef>
              <a:buClr>
                <a:srgbClr val="660000"/>
              </a:buClr>
              <a:buSzPct val="70000"/>
              <a:buFont typeface="Wingdings" panose="05000000000000000000" pitchFamily="2" charset="2"/>
              <a:buChar char="o"/>
              <a:defRPr/>
            </a:pPr>
            <a:r>
              <a:rPr lang="el-GR" sz="2200" kern="0" dirty="0" smtClean="0">
                <a:solidFill>
                  <a:srgbClr val="000000"/>
                </a:solidFill>
              </a:rPr>
              <a:t>Ακέραιο υπόλοιπο (%). Η τιμή του αποτελέσματος της πράξης, </a:t>
            </a:r>
            <a:r>
              <a:rPr lang="en-US" sz="2200" kern="0" dirty="0" smtClean="0">
                <a:solidFill>
                  <a:srgbClr val="000000"/>
                </a:solidFill>
              </a:rPr>
              <a:t>a </a:t>
            </a:r>
            <a:r>
              <a:rPr lang="el-GR" sz="2200" kern="0" dirty="0" smtClean="0">
                <a:solidFill>
                  <a:srgbClr val="000000"/>
                </a:solidFill>
              </a:rPr>
              <a:t>ακέραιο υπόλοιπο</a:t>
            </a:r>
            <a:r>
              <a:rPr lang="en-US" sz="2200" kern="0" dirty="0" smtClean="0">
                <a:solidFill>
                  <a:srgbClr val="000000"/>
                </a:solidFill>
              </a:rPr>
              <a:t> b</a:t>
            </a:r>
            <a:r>
              <a:rPr lang="el-GR" sz="2200" kern="0" dirty="0" smtClean="0">
                <a:solidFill>
                  <a:srgbClr val="000000"/>
                </a:solidFill>
              </a:rPr>
              <a:t>,</a:t>
            </a:r>
            <a:r>
              <a:rPr lang="en-US" sz="2200" kern="0" dirty="0" smtClean="0">
                <a:solidFill>
                  <a:srgbClr val="000000"/>
                </a:solidFill>
              </a:rPr>
              <a:t> </a:t>
            </a:r>
            <a:r>
              <a:rPr lang="el-GR" sz="2200" kern="0" dirty="0" smtClean="0">
                <a:solidFill>
                  <a:srgbClr val="000000"/>
                </a:solidFill>
              </a:rPr>
              <a:t>βρίσκεται αν πάρουμε το υπόλοιπο μετά την διαίρεση του </a:t>
            </a:r>
            <a:r>
              <a:rPr lang="en-US" sz="2200" kern="0" dirty="0" smtClean="0">
                <a:solidFill>
                  <a:srgbClr val="000000"/>
                </a:solidFill>
              </a:rPr>
              <a:t>a </a:t>
            </a:r>
            <a:r>
              <a:rPr lang="el-GR" sz="2200" kern="0" dirty="0" smtClean="0">
                <a:solidFill>
                  <a:srgbClr val="000000"/>
                </a:solidFill>
              </a:rPr>
              <a:t>με το</a:t>
            </a:r>
            <a:r>
              <a:rPr lang="en-US" sz="2200" kern="0" dirty="0" smtClean="0">
                <a:solidFill>
                  <a:srgbClr val="000000"/>
                </a:solidFill>
              </a:rPr>
              <a:t> b</a:t>
            </a:r>
            <a:r>
              <a:rPr lang="el-GR" sz="2200" kern="0" dirty="0" smtClean="0">
                <a:solidFill>
                  <a:srgbClr val="000000"/>
                </a:solidFill>
              </a:rPr>
              <a:t>, </a:t>
            </a:r>
          </a:p>
          <a:p>
            <a:pPr marL="517525" indent="-517525" defTabSz="1008063" eaLnBrk="1" hangingPunct="1">
              <a:spcBef>
                <a:spcPts val="0"/>
              </a:spcBef>
              <a:buClr>
                <a:srgbClr val="660000"/>
              </a:buClr>
              <a:buSzPct val="70000"/>
              <a:buFont typeface="Wingdings" panose="05000000000000000000" pitchFamily="2" charset="2"/>
              <a:buChar char="o"/>
              <a:defRPr/>
            </a:pPr>
            <a:r>
              <a:rPr lang="el-GR" sz="2200" kern="0" dirty="0" smtClean="0">
                <a:solidFill>
                  <a:srgbClr val="000000"/>
                </a:solidFill>
              </a:rPr>
              <a:t>Παράδειγμα: </a:t>
            </a:r>
            <a:endParaRPr lang="en-US" sz="2200" kern="0" dirty="0" smtClean="0">
              <a:solidFill>
                <a:srgbClr val="000000"/>
              </a:solidFill>
            </a:endParaRPr>
          </a:p>
          <a:p>
            <a:pPr marL="1001713" lvl="1" indent="-482600" defTabSz="1008063" eaLnBrk="1" hangingPunct="1">
              <a:spcBef>
                <a:spcPts val="0"/>
              </a:spcBef>
              <a:buClr>
                <a:schemeClr val="accent3">
                  <a:lumMod val="50000"/>
                </a:schemeClr>
              </a:buClr>
              <a:buSzPct val="75000"/>
              <a:buFont typeface="Wingdings" panose="05000000000000000000" pitchFamily="2" charset="2"/>
              <a:buChar char="n"/>
              <a:defRPr/>
            </a:pPr>
            <a:r>
              <a:rPr lang="en-US" sz="2000" kern="0" dirty="0" smtClean="0">
                <a:solidFill>
                  <a:srgbClr val="000000"/>
                </a:solidFill>
              </a:rPr>
              <a:t>c = a % b;</a:t>
            </a:r>
            <a:r>
              <a:rPr lang="el-GR" sz="2000" kern="0" dirty="0" smtClean="0">
                <a:solidFill>
                  <a:srgbClr val="000000"/>
                </a:solidFill>
              </a:rPr>
              <a:t> Μετά την πράξη αυτή</a:t>
            </a:r>
            <a:r>
              <a:rPr lang="en-US" sz="2000" kern="0" dirty="0" smtClean="0">
                <a:solidFill>
                  <a:srgbClr val="000000"/>
                </a:solidFill>
              </a:rPr>
              <a:t>,</a:t>
            </a:r>
            <a:r>
              <a:rPr lang="el-GR" sz="2000" kern="0" dirty="0" smtClean="0">
                <a:solidFill>
                  <a:srgbClr val="000000"/>
                </a:solidFill>
              </a:rPr>
              <a:t> το</a:t>
            </a:r>
            <a:r>
              <a:rPr lang="en-US" sz="2000" kern="0" dirty="0" smtClean="0">
                <a:solidFill>
                  <a:srgbClr val="000000"/>
                </a:solidFill>
              </a:rPr>
              <a:t> c </a:t>
            </a:r>
            <a:r>
              <a:rPr lang="el-GR" sz="2000" kern="0" dirty="0" smtClean="0">
                <a:solidFill>
                  <a:srgbClr val="000000"/>
                </a:solidFill>
              </a:rPr>
              <a:t>θα έχει την τιμή 2.</a:t>
            </a:r>
            <a:endParaRPr lang="en-US" sz="2000" kern="0" dirty="0" smtClean="0">
              <a:solidFill>
                <a:srgbClr val="000000"/>
              </a:solidFill>
            </a:endParaRPr>
          </a:p>
          <a:p>
            <a:pPr marL="517525" indent="-517525" defTabSz="1008063" eaLnBrk="1" hangingPunct="1">
              <a:spcBef>
                <a:spcPts val="0"/>
              </a:spcBef>
              <a:buClr>
                <a:srgbClr val="660000"/>
              </a:buClr>
              <a:buSzPct val="70000"/>
              <a:buFont typeface="Wingdings" panose="05000000000000000000" pitchFamily="2" charset="2"/>
              <a:buChar char="o"/>
              <a:defRPr/>
            </a:pPr>
            <a:r>
              <a:rPr lang="el-GR" sz="2200" kern="0" dirty="0" smtClean="0">
                <a:solidFill>
                  <a:srgbClr val="000000"/>
                </a:solidFill>
              </a:rPr>
              <a:t>Προσοχή όμως: Εάν έχουμε δηλώσει, </a:t>
            </a:r>
            <a:r>
              <a:rPr lang="en-US" sz="2200" b="1" kern="0" dirty="0" smtClean="0">
                <a:solidFill>
                  <a:srgbClr val="000000"/>
                </a:solidFill>
              </a:rPr>
              <a:t>float</a:t>
            </a:r>
            <a:r>
              <a:rPr lang="en-US" sz="2200" kern="0" dirty="0" smtClean="0">
                <a:solidFill>
                  <a:srgbClr val="000000"/>
                </a:solidFill>
              </a:rPr>
              <a:t> a</a:t>
            </a:r>
            <a:r>
              <a:rPr lang="el-GR" sz="2200" kern="0" dirty="0" smtClean="0">
                <a:solidFill>
                  <a:srgbClr val="000000"/>
                </a:solidFill>
              </a:rPr>
              <a:t> </a:t>
            </a:r>
            <a:r>
              <a:rPr lang="en-US" sz="2200" kern="0" dirty="0" smtClean="0">
                <a:solidFill>
                  <a:srgbClr val="000000"/>
                </a:solidFill>
              </a:rPr>
              <a:t>=</a:t>
            </a:r>
            <a:r>
              <a:rPr lang="el-GR" sz="2200" kern="0" dirty="0" smtClean="0">
                <a:solidFill>
                  <a:srgbClr val="000000"/>
                </a:solidFill>
              </a:rPr>
              <a:t> </a:t>
            </a:r>
            <a:r>
              <a:rPr lang="en-US" sz="2200" kern="0" dirty="0" smtClean="0">
                <a:solidFill>
                  <a:srgbClr val="000000"/>
                </a:solidFill>
              </a:rPr>
              <a:t>10</a:t>
            </a:r>
            <a:r>
              <a:rPr lang="el-GR" sz="2200" kern="0" dirty="0">
                <a:solidFill>
                  <a:srgbClr val="000000"/>
                </a:solidFill>
              </a:rPr>
              <a:t>.</a:t>
            </a:r>
            <a:r>
              <a:rPr lang="en-US" sz="2200" kern="0" dirty="0" smtClean="0">
                <a:solidFill>
                  <a:srgbClr val="000000"/>
                </a:solidFill>
              </a:rPr>
              <a:t>0, b = 4.0‚ c;</a:t>
            </a:r>
            <a:r>
              <a:rPr lang="el-GR" sz="2200" kern="0" dirty="0" smtClean="0">
                <a:solidFill>
                  <a:srgbClr val="000000"/>
                </a:solidFill>
              </a:rPr>
              <a:t> </a:t>
            </a:r>
          </a:p>
          <a:p>
            <a:pPr marL="1001713" lvl="1" indent="-482600" defTabSz="1008063" eaLnBrk="1" hangingPunct="1">
              <a:spcBef>
                <a:spcPts val="0"/>
              </a:spcBef>
              <a:buClr>
                <a:schemeClr val="accent3">
                  <a:lumMod val="50000"/>
                </a:schemeClr>
              </a:buClr>
              <a:buSzPct val="75000"/>
              <a:buFont typeface="Wingdings" panose="05000000000000000000" pitchFamily="2" charset="2"/>
              <a:buChar char="n"/>
              <a:defRPr/>
            </a:pPr>
            <a:r>
              <a:rPr lang="el-GR" sz="2000" kern="0" dirty="0" smtClean="0">
                <a:solidFill>
                  <a:srgbClr val="000000"/>
                </a:solidFill>
              </a:rPr>
              <a:t>Και κάνουμε την πράξη </a:t>
            </a:r>
            <a:r>
              <a:rPr lang="en-US" sz="2000" kern="0" dirty="0" smtClean="0">
                <a:solidFill>
                  <a:srgbClr val="000000"/>
                </a:solidFill>
              </a:rPr>
              <a:t>c = a / b; </a:t>
            </a:r>
            <a:r>
              <a:rPr lang="el-GR" sz="2000" kern="0" dirty="0" smtClean="0">
                <a:solidFill>
                  <a:srgbClr val="000000"/>
                </a:solidFill>
              </a:rPr>
              <a:t>Το αποτέλεσμα της πράξης θα είναι</a:t>
            </a:r>
            <a:r>
              <a:rPr lang="en-US" sz="2000" kern="0" dirty="0" smtClean="0">
                <a:solidFill>
                  <a:srgbClr val="000000"/>
                </a:solidFill>
              </a:rPr>
              <a:t>,</a:t>
            </a:r>
            <a:r>
              <a:rPr lang="el-GR" sz="2000" kern="0" dirty="0" smtClean="0">
                <a:solidFill>
                  <a:srgbClr val="000000"/>
                </a:solidFill>
              </a:rPr>
              <a:t> </a:t>
            </a:r>
            <a:r>
              <a:rPr lang="en-US" sz="2000" kern="0" dirty="0" smtClean="0">
                <a:solidFill>
                  <a:srgbClr val="000000"/>
                </a:solidFill>
              </a:rPr>
              <a:t>c = 2.5</a:t>
            </a:r>
            <a:r>
              <a:rPr lang="el-GR" sz="2000" kern="0" dirty="0" smtClean="0">
                <a:solidFill>
                  <a:srgbClr val="000000"/>
                </a:solidFill>
              </a:rPr>
              <a:t>.</a:t>
            </a:r>
            <a:endParaRPr lang="en-US" sz="2000" kern="0" dirty="0" smtClean="0">
              <a:solidFill>
                <a:srgbClr val="000000"/>
              </a:solidFill>
            </a:endParaRPr>
          </a:p>
          <a:p>
            <a:pPr marL="517525" indent="-517525" defTabSz="1008063" eaLnBrk="1" hangingPunct="1">
              <a:buClr>
                <a:srgbClr val="660000"/>
              </a:buClr>
              <a:buSzPct val="70000"/>
              <a:buFont typeface="Wingdings" panose="05000000000000000000" pitchFamily="2" charset="2"/>
              <a:buChar char="o"/>
              <a:defRPr/>
            </a:pPr>
            <a:endParaRPr lang="en-US" kern="0" dirty="0" smtClean="0">
              <a:solidFill>
                <a:srgbClr val="000000"/>
              </a:solidFill>
            </a:endParaRP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7</a:t>
            </a:fld>
            <a:endParaRPr lang="el-GR" sz="1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title"/>
          </p:nvPr>
        </p:nvSpPr>
        <p:spPr/>
        <p:txBody>
          <a:bodyPr/>
          <a:lstStyle/>
          <a:p>
            <a:pPr eaLnBrk="1" hangingPunct="1"/>
            <a:r>
              <a:rPr lang="el-GR" b="1" smtClean="0"/>
              <a:t>Αριθμητική</a:t>
            </a:r>
          </a:p>
        </p:txBody>
      </p:sp>
      <p:sp>
        <p:nvSpPr>
          <p:cNvPr id="3" name="Θέση περιεχομένου 1"/>
          <p:cNvSpPr>
            <a:spLocks noGrp="1"/>
          </p:cNvSpPr>
          <p:nvPr>
            <p:ph idx="1"/>
          </p:nvPr>
        </p:nvSpPr>
        <p:spPr/>
        <p:txBody>
          <a:bodyPr/>
          <a:lstStyle/>
          <a:p>
            <a:pPr marL="517525" indent="-517525" defTabSz="1008063" eaLnBrk="1" hangingPunct="1">
              <a:spcBef>
                <a:spcPts val="0"/>
              </a:spcBef>
              <a:buClr>
                <a:srgbClr val="660000"/>
              </a:buClr>
              <a:buSzPct val="70000"/>
              <a:buFont typeface="Wingdings" panose="05000000000000000000" pitchFamily="2" charset="2"/>
              <a:buChar char="o"/>
              <a:defRPr/>
            </a:pPr>
            <a:r>
              <a:rPr lang="el-GR" kern="0" dirty="0" smtClean="0">
                <a:solidFill>
                  <a:srgbClr val="000000"/>
                </a:solidFill>
              </a:rPr>
              <a:t>Επιτρέπεται η χρήση ΜΌΝΟ των παρενθέσεων (όχι άγκιστρα).</a:t>
            </a:r>
            <a:endParaRPr lang="en-US" kern="0" dirty="0" smtClean="0">
              <a:solidFill>
                <a:srgbClr val="000000"/>
              </a:solidFill>
            </a:endParaRPr>
          </a:p>
          <a:p>
            <a:pPr marL="517525" indent="-517525" defTabSz="1008063" eaLnBrk="1" hangingPunct="1">
              <a:spcBef>
                <a:spcPts val="0"/>
              </a:spcBef>
              <a:buClr>
                <a:srgbClr val="660000"/>
              </a:buClr>
              <a:buSzPct val="70000"/>
              <a:buFont typeface="Wingdings" panose="05000000000000000000" pitchFamily="2" charset="2"/>
              <a:buChar char="o"/>
              <a:defRPr/>
            </a:pPr>
            <a:r>
              <a:rPr lang="el-GR" kern="0" dirty="0" smtClean="0">
                <a:solidFill>
                  <a:srgbClr val="000000"/>
                </a:solidFill>
              </a:rPr>
              <a:t>Η προτεραιότητα με την οποία διαβάζονται οι πράξεις, είναι η παρακάτω</a:t>
            </a:r>
            <a:r>
              <a:rPr lang="en-US" kern="0" dirty="0" smtClean="0">
                <a:solidFill>
                  <a:srgbClr val="000000"/>
                </a:solidFill>
              </a:rPr>
              <a:t>:</a:t>
            </a:r>
          </a:p>
          <a:p>
            <a:pPr marL="519113" lvl="1" indent="0" defTabSz="1008063" eaLnBrk="1" hangingPunct="1">
              <a:spcBef>
                <a:spcPts val="0"/>
              </a:spcBef>
              <a:buClr>
                <a:srgbClr val="999966"/>
              </a:buClr>
              <a:buSzPct val="75000"/>
              <a:buFont typeface="Arial" charset="0"/>
              <a:buNone/>
              <a:defRPr/>
            </a:pPr>
            <a:r>
              <a:rPr lang="el-GR" kern="0" dirty="0" smtClean="0">
                <a:solidFill>
                  <a:srgbClr val="000000"/>
                </a:solidFill>
              </a:rPr>
              <a:t>1)   παρενθέσεις,</a:t>
            </a:r>
            <a:endParaRPr lang="en-US" kern="0" dirty="0" smtClean="0">
              <a:solidFill>
                <a:srgbClr val="000000"/>
              </a:solidFill>
            </a:endParaRPr>
          </a:p>
          <a:p>
            <a:pPr marL="519113" lvl="1" indent="0" defTabSz="1008063" eaLnBrk="1" hangingPunct="1">
              <a:spcBef>
                <a:spcPts val="0"/>
              </a:spcBef>
              <a:buClr>
                <a:srgbClr val="999966"/>
              </a:buClr>
              <a:buSzPct val="75000"/>
              <a:buFont typeface="Arial" charset="0"/>
              <a:buNone/>
              <a:defRPr/>
            </a:pPr>
            <a:r>
              <a:rPr lang="el-GR" kern="0" dirty="0" smtClean="0">
                <a:solidFill>
                  <a:srgbClr val="000000"/>
                </a:solidFill>
              </a:rPr>
              <a:t>2)   πολλαπλασιασμοί και διαιρέσεις,</a:t>
            </a:r>
            <a:endParaRPr lang="en-US" kern="0" dirty="0" smtClean="0">
              <a:solidFill>
                <a:srgbClr val="000000"/>
              </a:solidFill>
            </a:endParaRPr>
          </a:p>
          <a:p>
            <a:pPr marL="519113" lvl="1" indent="0" defTabSz="1008063" eaLnBrk="1" hangingPunct="1">
              <a:spcBef>
                <a:spcPts val="0"/>
              </a:spcBef>
              <a:buClr>
                <a:srgbClr val="999966"/>
              </a:buClr>
              <a:buSzPct val="75000"/>
              <a:buFont typeface="Arial" charset="0"/>
              <a:buNone/>
              <a:defRPr/>
            </a:pPr>
            <a:r>
              <a:rPr lang="el-GR" kern="0" dirty="0" smtClean="0">
                <a:solidFill>
                  <a:srgbClr val="000000"/>
                </a:solidFill>
              </a:rPr>
              <a:t>3)   προσθέσεις και αφαιρέσεις</a:t>
            </a:r>
            <a:r>
              <a:rPr lang="en-US" kern="0" dirty="0" smtClean="0">
                <a:solidFill>
                  <a:srgbClr val="000000"/>
                </a:solidFill>
              </a:rPr>
              <a:t>.</a:t>
            </a:r>
          </a:p>
          <a:p>
            <a:pPr marL="517525" indent="-517525" defTabSz="1008063" eaLnBrk="1" hangingPunct="1">
              <a:spcBef>
                <a:spcPts val="0"/>
              </a:spcBef>
              <a:buClr>
                <a:srgbClr val="660000"/>
              </a:buClr>
              <a:buSzPct val="70000"/>
              <a:buFont typeface="Wingdings" panose="05000000000000000000" pitchFamily="2" charset="2"/>
              <a:buChar char="o"/>
              <a:defRPr/>
            </a:pPr>
            <a:r>
              <a:rPr lang="el-GR" kern="0" dirty="0" smtClean="0">
                <a:solidFill>
                  <a:srgbClr val="000000"/>
                </a:solidFill>
              </a:rPr>
              <a:t>Για ισοδύναμες πράξεις, η σειρά με την οποία διαβάζονται είναι από </a:t>
            </a:r>
            <a:r>
              <a:rPr lang="el-GR" kern="0" dirty="0">
                <a:solidFill>
                  <a:srgbClr val="000000"/>
                </a:solidFill>
              </a:rPr>
              <a:t>α</a:t>
            </a:r>
            <a:r>
              <a:rPr lang="el-GR" kern="0" dirty="0" smtClean="0">
                <a:solidFill>
                  <a:srgbClr val="000000"/>
                </a:solidFill>
              </a:rPr>
              <a:t>ριστερά προς τα δεξιά.</a:t>
            </a:r>
            <a:endParaRPr lang="en-US" kern="0" dirty="0" smtClean="0">
              <a:solidFill>
                <a:srgbClr val="000000"/>
              </a:solidFill>
            </a:endParaRP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8</a:t>
            </a:fld>
            <a:endParaRPr lang="el-GR" sz="140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Τίτλος 1"/>
          <p:cNvSpPr>
            <a:spLocks noGrp="1"/>
          </p:cNvSpPr>
          <p:nvPr>
            <p:ph type="title"/>
          </p:nvPr>
        </p:nvSpPr>
        <p:spPr/>
        <p:txBody>
          <a:bodyPr/>
          <a:lstStyle/>
          <a:p>
            <a:pPr eaLnBrk="1" hangingPunct="1"/>
            <a:r>
              <a:rPr lang="el-GR" b="1" dirty="0" smtClean="0"/>
              <a:t>Παραδείγματα προτεραιότητας </a:t>
            </a:r>
            <a:br>
              <a:rPr lang="el-GR" b="1" dirty="0" smtClean="0"/>
            </a:br>
            <a:endParaRPr lang="el-GR" b="1" dirty="0" smtClean="0"/>
          </a:p>
        </p:txBody>
      </p:sp>
      <p:pic>
        <p:nvPicPr>
          <p:cNvPr id="10243" name="Εικόνα 1" descr="Εικόνα κλάσματος:&#10;Αριθμητής, x + y.&#10;Παρονομαστής, 2 επί 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885950"/>
            <a:ext cx="1266825"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8" name="Θέση περιεχομένου 1"/>
          <p:cNvSpPr txBox="1">
            <a:spLocks noChangeArrowheads="1"/>
          </p:cNvSpPr>
          <p:nvPr/>
        </p:nvSpPr>
        <p:spPr bwMode="auto">
          <a:xfrm>
            <a:off x="4576762" y="1772816"/>
            <a:ext cx="3794125"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69695" rIns="90000" bIns="45000"/>
          <a:lstStyle>
            <a:lvl1pPr eaLnBrk="0" hangingPunct="0">
              <a:tabLst>
                <a:tab pos="723900" algn="l"/>
                <a:tab pos="1447800" algn="l"/>
              </a:tabLst>
              <a:defRPr>
                <a:solidFill>
                  <a:schemeClr val="tx1"/>
                </a:solidFill>
                <a:latin typeface="Calibri" pitchFamily="34" charset="0"/>
                <a:cs typeface="Arial" charset="0"/>
              </a:defRPr>
            </a:lvl1pPr>
            <a:lvl2pPr marL="742950" indent="-285750" eaLnBrk="0" hangingPunct="0">
              <a:tabLst>
                <a:tab pos="723900" algn="l"/>
                <a:tab pos="1447800" algn="l"/>
              </a:tabLst>
              <a:defRPr>
                <a:solidFill>
                  <a:schemeClr val="tx1"/>
                </a:solidFill>
                <a:latin typeface="Calibri" pitchFamily="34" charset="0"/>
                <a:cs typeface="Arial" charset="0"/>
              </a:defRPr>
            </a:lvl2pPr>
            <a:lvl3pPr marL="1143000" indent="-228600" eaLnBrk="0" hangingPunct="0">
              <a:tabLst>
                <a:tab pos="723900" algn="l"/>
                <a:tab pos="1447800" algn="l"/>
              </a:tabLst>
              <a:defRPr>
                <a:solidFill>
                  <a:schemeClr val="tx1"/>
                </a:solidFill>
                <a:latin typeface="Calibri" pitchFamily="34" charset="0"/>
                <a:cs typeface="Arial" charset="0"/>
              </a:defRPr>
            </a:lvl3pPr>
            <a:lvl4pPr marL="1600200" indent="-228600" eaLnBrk="0" hangingPunct="0">
              <a:tabLst>
                <a:tab pos="723900" algn="l"/>
                <a:tab pos="1447800" algn="l"/>
              </a:tabLst>
              <a:defRPr>
                <a:solidFill>
                  <a:schemeClr val="tx1"/>
                </a:solidFill>
                <a:latin typeface="Calibri" pitchFamily="34" charset="0"/>
                <a:cs typeface="Arial" charset="0"/>
              </a:defRPr>
            </a:lvl4pPr>
            <a:lvl5pPr marL="2057400" indent="-228600" eaLnBrk="0" hangingPunct="0">
              <a:tabLst>
                <a:tab pos="723900" algn="l"/>
                <a:tab pos="14478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Lst>
              <a:defRPr>
                <a:solidFill>
                  <a:schemeClr val="tx1"/>
                </a:solidFill>
                <a:latin typeface="Calibri" pitchFamily="34" charset="0"/>
                <a:cs typeface="Arial" charset="0"/>
              </a:defRPr>
            </a:lvl9pPr>
          </a:lstStyle>
          <a:p>
            <a:pPr eaLnBrk="1" hangingPunct="1">
              <a:defRPr/>
            </a:pPr>
            <a:r>
              <a:rPr lang="el-GR" sz="2800" dirty="0" smtClean="0">
                <a:solidFill>
                  <a:srgbClr val="800000"/>
                </a:solidFill>
                <a:latin typeface="+mn-lt"/>
                <a:ea typeface="Arial Unicode MS" pitchFamily="34" charset="-128"/>
                <a:cs typeface="Arial Unicode MS" pitchFamily="34" charset="-128"/>
              </a:rPr>
              <a:t>Η σειρά με την οποία θα </a:t>
            </a:r>
          </a:p>
          <a:p>
            <a:pPr eaLnBrk="1" hangingPunct="1">
              <a:defRPr/>
            </a:pPr>
            <a:r>
              <a:rPr lang="el-GR" sz="2800" dirty="0" smtClean="0">
                <a:solidFill>
                  <a:srgbClr val="800000"/>
                </a:solidFill>
                <a:latin typeface="+mn-lt"/>
                <a:ea typeface="Arial Unicode MS" pitchFamily="34" charset="-128"/>
                <a:cs typeface="Arial Unicode MS" pitchFamily="34" charset="-128"/>
              </a:rPr>
              <a:t>διαβαστούν οι πράξεις</a:t>
            </a:r>
            <a:r>
              <a:rPr lang="en-US" sz="2800" dirty="0" smtClean="0">
                <a:solidFill>
                  <a:srgbClr val="800000"/>
                </a:solidFill>
                <a:latin typeface="+mn-lt"/>
                <a:ea typeface="Arial Unicode MS" pitchFamily="34" charset="-128"/>
                <a:cs typeface="Arial Unicode MS" pitchFamily="34" charset="-128"/>
              </a:rPr>
              <a:t>,</a:t>
            </a:r>
            <a:r>
              <a:rPr lang="el-GR" sz="2800" dirty="0" smtClean="0">
                <a:solidFill>
                  <a:srgbClr val="800000"/>
                </a:solidFill>
                <a:latin typeface="+mn-lt"/>
                <a:ea typeface="Arial Unicode MS" pitchFamily="34" charset="-128"/>
                <a:cs typeface="Arial Unicode MS" pitchFamily="34" charset="-128"/>
              </a:rPr>
              <a:t>  </a:t>
            </a:r>
          </a:p>
          <a:p>
            <a:pPr eaLnBrk="1" hangingPunct="1">
              <a:defRPr/>
            </a:pPr>
            <a:r>
              <a:rPr lang="el-GR" sz="2800" dirty="0" smtClean="0">
                <a:solidFill>
                  <a:srgbClr val="800000"/>
                </a:solidFill>
                <a:latin typeface="+mn-lt"/>
                <a:ea typeface="Arial Unicode MS" pitchFamily="34" charset="-128"/>
                <a:cs typeface="Arial Unicode MS" pitchFamily="34" charset="-128"/>
              </a:rPr>
              <a:t>είναι: </a:t>
            </a:r>
            <a:r>
              <a:rPr lang="fi-FI" sz="2800" dirty="0" smtClean="0">
                <a:solidFill>
                  <a:srgbClr val="800000"/>
                </a:solidFill>
                <a:latin typeface="+mn-lt"/>
                <a:ea typeface="Arial Unicode MS" pitchFamily="34" charset="-128"/>
                <a:cs typeface="Arial Unicode MS" pitchFamily="34" charset="-128"/>
              </a:rPr>
              <a:t>(</a:t>
            </a:r>
            <a:r>
              <a:rPr lang="en-US" sz="2800" dirty="0" smtClean="0">
                <a:solidFill>
                  <a:srgbClr val="800000"/>
                </a:solidFill>
                <a:latin typeface="+mn-lt"/>
                <a:ea typeface="Arial Unicode MS" pitchFamily="34" charset="-128"/>
                <a:cs typeface="Arial Unicode MS" pitchFamily="34" charset="-128"/>
              </a:rPr>
              <a:t>x + y</a:t>
            </a:r>
            <a:r>
              <a:rPr lang="fi-FI" sz="2800" dirty="0" smtClean="0">
                <a:solidFill>
                  <a:srgbClr val="800000"/>
                </a:solidFill>
                <a:latin typeface="+mn-lt"/>
                <a:ea typeface="Arial Unicode MS" pitchFamily="34" charset="-128"/>
                <a:cs typeface="Arial Unicode MS" pitchFamily="34" charset="-128"/>
              </a:rPr>
              <a:t>), /(2 * a)</a:t>
            </a:r>
            <a:r>
              <a:rPr lang="el-GR" sz="2800" dirty="0" smtClean="0">
                <a:solidFill>
                  <a:srgbClr val="800000"/>
                </a:solidFill>
                <a:latin typeface="+mn-lt"/>
                <a:ea typeface="Arial Unicode MS" pitchFamily="34" charset="-128"/>
                <a:cs typeface="Arial Unicode MS" pitchFamily="34" charset="-128"/>
              </a:rPr>
              <a:t>.</a:t>
            </a:r>
            <a:endParaRPr lang="fi-FI" sz="2800" dirty="0" smtClean="0">
              <a:solidFill>
                <a:srgbClr val="800000"/>
              </a:solidFill>
              <a:latin typeface="+mn-lt"/>
              <a:ea typeface="Arial Unicode MS" pitchFamily="34" charset="-128"/>
              <a:cs typeface="Arial Unicode MS" pitchFamily="34" charset="-128"/>
            </a:endParaRPr>
          </a:p>
        </p:txBody>
      </p:sp>
      <p:pic>
        <p:nvPicPr>
          <p:cNvPr id="10245" name="Εικόνα 2" descr="Εικόνα μαθηματικής παράστασης: &#10;2 +. Κλάσμα με αριθμητή a και παρονομαστή b.&#10;Μείον, το κλάσμα με αριθμητή a+ b και  παρονομαστή 4.&#10; Επί παρένθεση, x + y, κλείσιμο παρένθεση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4398736"/>
            <a:ext cx="4181475"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0" name="Θέση περιεχομένου 2"/>
          <p:cNvSpPr txBox="1">
            <a:spLocks noChangeArrowheads="1"/>
          </p:cNvSpPr>
          <p:nvPr/>
        </p:nvSpPr>
        <p:spPr bwMode="auto">
          <a:xfrm>
            <a:off x="4576762" y="3286124"/>
            <a:ext cx="4171701" cy="299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69695" rIns="90000" bIns="45000"/>
          <a:lstStyle>
            <a:lvl1pPr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1pPr>
            <a:lvl2pPr marL="742950" indent="-28575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2pPr>
            <a:lvl3pPr marL="1143000" indent="-22860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3pPr>
            <a:lvl4pPr marL="1600200" indent="-22860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4pPr>
            <a:lvl5pPr marL="2057400" indent="-228600" eaLnBrk="0" hangingPunct="0">
              <a:tabLst>
                <a:tab pos="723900" algn="l"/>
                <a:tab pos="1447800" algn="l"/>
                <a:tab pos="2171700" algn="l"/>
                <a:tab pos="2895600" algn="l"/>
                <a:tab pos="3619500"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723900" algn="l"/>
                <a:tab pos="1447800" algn="l"/>
                <a:tab pos="2171700" algn="l"/>
                <a:tab pos="2895600" algn="l"/>
                <a:tab pos="3619500" algn="l"/>
              </a:tabLst>
              <a:defRPr>
                <a:solidFill>
                  <a:schemeClr val="tx1"/>
                </a:solidFill>
                <a:latin typeface="Calibri" pitchFamily="34" charset="0"/>
                <a:cs typeface="Arial" charset="0"/>
              </a:defRPr>
            </a:lvl9pPr>
          </a:lstStyle>
          <a:p>
            <a:pPr eaLnBrk="1" hangingPunct="1">
              <a:buSzPct val="45000"/>
              <a:buFont typeface="Wingdings" pitchFamily="2" charset="2"/>
              <a:buNone/>
              <a:defRPr/>
            </a:pPr>
            <a:r>
              <a:rPr lang="el-GR" sz="2800" dirty="0" smtClean="0">
                <a:solidFill>
                  <a:srgbClr val="800000"/>
                </a:solidFill>
                <a:latin typeface="+mn-lt"/>
                <a:ea typeface="Arial Unicode MS" pitchFamily="34" charset="-128"/>
                <a:cs typeface="Arial Unicode MS" pitchFamily="34" charset="-128"/>
              </a:rPr>
              <a:t>Η σειρά που θα </a:t>
            </a:r>
          </a:p>
          <a:p>
            <a:pPr eaLnBrk="1" hangingPunct="1">
              <a:buSzPct val="45000"/>
              <a:buFont typeface="Wingdings" pitchFamily="2" charset="2"/>
              <a:buNone/>
              <a:defRPr/>
            </a:pPr>
            <a:r>
              <a:rPr lang="el-GR" sz="2800" dirty="0" smtClean="0">
                <a:solidFill>
                  <a:srgbClr val="800000"/>
                </a:solidFill>
                <a:latin typeface="+mn-lt"/>
                <a:ea typeface="Arial Unicode MS" pitchFamily="34" charset="-128"/>
                <a:cs typeface="Arial Unicode MS" pitchFamily="34" charset="-128"/>
              </a:rPr>
              <a:t>διαβαστούν, είναι:</a:t>
            </a:r>
          </a:p>
          <a:p>
            <a:pPr eaLnBrk="1" hangingPunct="1">
              <a:buSzPct val="45000"/>
              <a:buFont typeface="Wingdings" pitchFamily="2" charset="2"/>
              <a:buNone/>
              <a:defRPr/>
            </a:pPr>
            <a:r>
              <a:rPr lang="en-US" sz="2800" dirty="0" smtClean="0">
                <a:solidFill>
                  <a:srgbClr val="800000"/>
                </a:solidFill>
                <a:latin typeface="+mn-lt"/>
                <a:ea typeface="Arial Unicode MS" pitchFamily="34" charset="-128"/>
                <a:cs typeface="Arial Unicode MS" pitchFamily="34" charset="-128"/>
              </a:rPr>
              <a:t>2 +</a:t>
            </a:r>
            <a:r>
              <a:rPr lang="el-GR" sz="2800" dirty="0" smtClean="0">
                <a:solidFill>
                  <a:srgbClr val="800000"/>
                </a:solidFill>
                <a:latin typeface="+mn-lt"/>
                <a:ea typeface="Arial Unicode MS" pitchFamily="34" charset="-128"/>
                <a:cs typeface="Arial Unicode MS" pitchFamily="34" charset="-128"/>
              </a:rPr>
              <a:t>,</a:t>
            </a:r>
            <a:r>
              <a:rPr lang="en-US" sz="2800" dirty="0" smtClean="0">
                <a:solidFill>
                  <a:srgbClr val="800000"/>
                </a:solidFill>
                <a:latin typeface="+mn-lt"/>
                <a:ea typeface="Arial Unicode MS" pitchFamily="34" charset="-128"/>
                <a:cs typeface="Arial Unicode MS" pitchFamily="34" charset="-128"/>
              </a:rPr>
              <a:t> a</a:t>
            </a:r>
            <a:r>
              <a:rPr lang="el-GR" sz="2800" dirty="0">
                <a:solidFill>
                  <a:srgbClr val="800000"/>
                </a:solidFill>
                <a:latin typeface="+mn-lt"/>
                <a:ea typeface="Arial Unicode MS" pitchFamily="34" charset="-128"/>
                <a:cs typeface="Arial Unicode MS" pitchFamily="34" charset="-128"/>
              </a:rPr>
              <a:t> </a:t>
            </a:r>
            <a:r>
              <a:rPr lang="en-US" sz="2800" dirty="0" smtClean="0">
                <a:solidFill>
                  <a:srgbClr val="800000"/>
                </a:solidFill>
                <a:latin typeface="+mn-lt"/>
                <a:ea typeface="Arial Unicode MS" pitchFamily="34" charset="-128"/>
                <a:cs typeface="Arial Unicode MS" pitchFamily="34" charset="-128"/>
              </a:rPr>
              <a:t>/</a:t>
            </a:r>
            <a:r>
              <a:rPr lang="el-GR" sz="2800" dirty="0" smtClean="0">
                <a:solidFill>
                  <a:srgbClr val="800000"/>
                </a:solidFill>
                <a:latin typeface="+mn-lt"/>
                <a:ea typeface="Arial Unicode MS" pitchFamily="34" charset="-128"/>
                <a:cs typeface="Arial Unicode MS" pitchFamily="34" charset="-128"/>
              </a:rPr>
              <a:t> </a:t>
            </a:r>
            <a:r>
              <a:rPr lang="en-US" sz="2800" dirty="0" smtClean="0">
                <a:solidFill>
                  <a:srgbClr val="800000"/>
                </a:solidFill>
                <a:latin typeface="+mn-lt"/>
                <a:ea typeface="Arial Unicode MS" pitchFamily="34" charset="-128"/>
                <a:cs typeface="Arial Unicode MS" pitchFamily="34" charset="-128"/>
              </a:rPr>
              <a:t>b</a:t>
            </a:r>
            <a:r>
              <a:rPr lang="el-GR" sz="2800" dirty="0" smtClean="0">
                <a:solidFill>
                  <a:srgbClr val="800000"/>
                </a:solidFill>
                <a:latin typeface="+mn-lt"/>
                <a:ea typeface="Arial Unicode MS" pitchFamily="34" charset="-128"/>
                <a:cs typeface="Arial Unicode MS" pitchFamily="34" charset="-128"/>
              </a:rPr>
              <a:t>, </a:t>
            </a:r>
            <a:r>
              <a:rPr lang="en-US" sz="2800" dirty="0" smtClean="0">
                <a:solidFill>
                  <a:srgbClr val="800000"/>
                </a:solidFill>
                <a:latin typeface="+mn-lt"/>
                <a:ea typeface="Arial Unicode MS" pitchFamily="34" charset="-128"/>
                <a:cs typeface="Arial Unicode MS" pitchFamily="34" charset="-128"/>
              </a:rPr>
              <a:t>-((a + b)</a:t>
            </a:r>
            <a:r>
              <a:rPr lang="el-GR" sz="2800" dirty="0" smtClean="0">
                <a:solidFill>
                  <a:srgbClr val="800000"/>
                </a:solidFill>
                <a:latin typeface="+mn-lt"/>
                <a:ea typeface="Arial Unicode MS" pitchFamily="34" charset="-128"/>
                <a:cs typeface="Arial Unicode MS" pitchFamily="34" charset="-128"/>
              </a:rPr>
              <a:t>, /</a:t>
            </a:r>
            <a:r>
              <a:rPr lang="en-US" sz="2800" dirty="0" smtClean="0">
                <a:solidFill>
                  <a:srgbClr val="800000"/>
                </a:solidFill>
                <a:latin typeface="+mn-lt"/>
                <a:ea typeface="Arial Unicode MS" pitchFamily="34" charset="-128"/>
                <a:cs typeface="Arial Unicode MS" pitchFamily="34" charset="-128"/>
              </a:rPr>
              <a:t>4)</a:t>
            </a:r>
            <a:r>
              <a:rPr lang="el-GR" sz="2800" dirty="0" smtClean="0">
                <a:solidFill>
                  <a:srgbClr val="800000"/>
                </a:solidFill>
                <a:latin typeface="+mn-lt"/>
                <a:ea typeface="Arial Unicode MS" pitchFamily="34" charset="-128"/>
                <a:cs typeface="Arial Unicode MS" pitchFamily="34" charset="-128"/>
              </a:rPr>
              <a:t>, </a:t>
            </a:r>
          </a:p>
          <a:p>
            <a:pPr eaLnBrk="1" hangingPunct="1">
              <a:buSzPct val="45000"/>
              <a:buFont typeface="Wingdings" pitchFamily="2" charset="2"/>
              <a:buNone/>
              <a:defRPr/>
            </a:pPr>
            <a:r>
              <a:rPr lang="en-US" sz="2800" dirty="0" smtClean="0">
                <a:solidFill>
                  <a:srgbClr val="800000"/>
                </a:solidFill>
                <a:latin typeface="+mn-lt"/>
                <a:ea typeface="Arial Unicode MS" pitchFamily="34" charset="-128"/>
                <a:cs typeface="Arial Unicode MS" pitchFamily="34" charset="-128"/>
              </a:rPr>
              <a:t>*(x + y)</a:t>
            </a:r>
            <a:r>
              <a:rPr lang="el-GR" sz="2800" dirty="0" smtClean="0">
                <a:solidFill>
                  <a:srgbClr val="800000"/>
                </a:solidFill>
                <a:latin typeface="+mn-lt"/>
                <a:ea typeface="Arial Unicode MS" pitchFamily="34" charset="-128"/>
                <a:cs typeface="Arial Unicode MS" pitchFamily="34" charset="-128"/>
              </a:rPr>
              <a:t>. </a:t>
            </a:r>
          </a:p>
          <a:p>
            <a:pPr eaLnBrk="1" hangingPunct="1">
              <a:buSzPct val="45000"/>
              <a:buFont typeface="Wingdings" pitchFamily="2" charset="2"/>
              <a:buNone/>
              <a:defRPr/>
            </a:pPr>
            <a:r>
              <a:rPr lang="el-GR" sz="2800" dirty="0" smtClean="0">
                <a:solidFill>
                  <a:srgbClr val="800000"/>
                </a:solidFill>
                <a:latin typeface="+mn-lt"/>
                <a:ea typeface="Arial Unicode MS" pitchFamily="34" charset="-128"/>
                <a:cs typeface="Arial Unicode MS" pitchFamily="34" charset="-128"/>
              </a:rPr>
              <a:t> Ή αλλιώς:</a:t>
            </a:r>
            <a:endParaRPr lang="en-GB" sz="2800" dirty="0" smtClean="0">
              <a:solidFill>
                <a:srgbClr val="800000"/>
              </a:solidFill>
              <a:latin typeface="+mn-lt"/>
              <a:ea typeface="Arial Unicode MS" pitchFamily="34" charset="-128"/>
              <a:cs typeface="Arial Unicode MS" pitchFamily="34" charset="-128"/>
            </a:endParaRPr>
          </a:p>
          <a:p>
            <a:pPr eaLnBrk="1" hangingPunct="1">
              <a:buSzPct val="45000"/>
              <a:buFont typeface="Wingdings" pitchFamily="2" charset="2"/>
              <a:buNone/>
              <a:defRPr/>
            </a:pPr>
            <a:r>
              <a:rPr lang="en-GB" sz="2800" dirty="0" smtClean="0">
                <a:solidFill>
                  <a:srgbClr val="800000"/>
                </a:solidFill>
                <a:latin typeface="+mn-lt"/>
                <a:ea typeface="Arial Unicode MS" pitchFamily="34" charset="-128"/>
                <a:cs typeface="Arial Unicode MS" pitchFamily="34" charset="-128"/>
              </a:rPr>
              <a:t>2 +</a:t>
            </a:r>
            <a:r>
              <a:rPr lang="el-GR" sz="2800" dirty="0" smtClean="0">
                <a:solidFill>
                  <a:srgbClr val="800000"/>
                </a:solidFill>
                <a:latin typeface="+mn-lt"/>
                <a:ea typeface="Arial Unicode MS" pitchFamily="34" charset="-128"/>
                <a:cs typeface="Arial Unicode MS" pitchFamily="34" charset="-128"/>
              </a:rPr>
              <a:t>,</a:t>
            </a:r>
            <a:r>
              <a:rPr lang="en-GB" sz="2800" dirty="0" smtClean="0">
                <a:solidFill>
                  <a:srgbClr val="800000"/>
                </a:solidFill>
                <a:latin typeface="+mn-lt"/>
                <a:ea typeface="Arial Unicode MS" pitchFamily="34" charset="-128"/>
                <a:cs typeface="Arial Unicode MS" pitchFamily="34" charset="-128"/>
              </a:rPr>
              <a:t> a</a:t>
            </a:r>
            <a:r>
              <a:rPr lang="el-GR" sz="2800" dirty="0">
                <a:solidFill>
                  <a:srgbClr val="800000"/>
                </a:solidFill>
                <a:latin typeface="+mn-lt"/>
                <a:ea typeface="Arial Unicode MS" pitchFamily="34" charset="-128"/>
                <a:cs typeface="Arial Unicode MS" pitchFamily="34" charset="-128"/>
              </a:rPr>
              <a:t> </a:t>
            </a:r>
            <a:r>
              <a:rPr lang="en-GB" sz="2800" dirty="0" smtClean="0">
                <a:solidFill>
                  <a:srgbClr val="800000"/>
                </a:solidFill>
                <a:latin typeface="+mn-lt"/>
                <a:ea typeface="Arial Unicode MS" pitchFamily="34" charset="-128"/>
                <a:cs typeface="Arial Unicode MS" pitchFamily="34" charset="-128"/>
              </a:rPr>
              <a:t>/</a:t>
            </a:r>
            <a:r>
              <a:rPr lang="el-GR" sz="2800" dirty="0" smtClean="0">
                <a:solidFill>
                  <a:srgbClr val="800000"/>
                </a:solidFill>
                <a:latin typeface="+mn-lt"/>
                <a:ea typeface="Arial Unicode MS" pitchFamily="34" charset="-128"/>
                <a:cs typeface="Arial Unicode MS" pitchFamily="34" charset="-128"/>
              </a:rPr>
              <a:t> </a:t>
            </a:r>
            <a:r>
              <a:rPr lang="en-GB" sz="2800" dirty="0" smtClean="0">
                <a:solidFill>
                  <a:srgbClr val="800000"/>
                </a:solidFill>
                <a:latin typeface="+mn-lt"/>
                <a:ea typeface="Arial Unicode MS" pitchFamily="34" charset="-128"/>
                <a:cs typeface="Arial Unicode MS" pitchFamily="34" charset="-128"/>
              </a:rPr>
              <a:t>b</a:t>
            </a:r>
            <a:r>
              <a:rPr lang="el-GR" sz="2800" dirty="0" smtClean="0">
                <a:solidFill>
                  <a:srgbClr val="800000"/>
                </a:solidFill>
                <a:latin typeface="+mn-lt"/>
                <a:ea typeface="Arial Unicode MS" pitchFamily="34" charset="-128"/>
                <a:cs typeface="Arial Unicode MS" pitchFamily="34" charset="-128"/>
              </a:rPr>
              <a:t>, </a:t>
            </a:r>
            <a:r>
              <a:rPr lang="en-GB" sz="2800" dirty="0" smtClean="0">
                <a:solidFill>
                  <a:srgbClr val="800000"/>
                </a:solidFill>
                <a:latin typeface="+mn-lt"/>
                <a:ea typeface="Arial Unicode MS" pitchFamily="34" charset="-128"/>
                <a:cs typeface="Arial Unicode MS" pitchFamily="34" charset="-128"/>
              </a:rPr>
              <a:t>-(a + b)</a:t>
            </a:r>
            <a:r>
              <a:rPr lang="el-GR" sz="2800" dirty="0" smtClean="0">
                <a:solidFill>
                  <a:srgbClr val="800000"/>
                </a:solidFill>
                <a:latin typeface="+mn-lt"/>
                <a:ea typeface="Arial Unicode MS" pitchFamily="34" charset="-128"/>
                <a:cs typeface="Arial Unicode MS" pitchFamily="34" charset="-128"/>
              </a:rPr>
              <a:t>, </a:t>
            </a:r>
          </a:p>
          <a:p>
            <a:pPr eaLnBrk="1" hangingPunct="1">
              <a:buSzPct val="45000"/>
              <a:buFont typeface="Wingdings" pitchFamily="2" charset="2"/>
              <a:buNone/>
              <a:defRPr/>
            </a:pPr>
            <a:r>
              <a:rPr lang="en-GB" sz="2800" dirty="0" smtClean="0">
                <a:solidFill>
                  <a:srgbClr val="800000"/>
                </a:solidFill>
                <a:latin typeface="+mn-lt"/>
                <a:ea typeface="Arial Unicode MS" pitchFamily="34" charset="-128"/>
                <a:cs typeface="Arial Unicode MS" pitchFamily="34" charset="-128"/>
              </a:rPr>
              <a:t>*(x + y)</a:t>
            </a:r>
            <a:r>
              <a:rPr lang="el-GR" sz="2800" dirty="0" smtClean="0">
                <a:solidFill>
                  <a:srgbClr val="800000"/>
                </a:solidFill>
                <a:latin typeface="+mn-lt"/>
                <a:ea typeface="Arial Unicode MS" pitchFamily="34" charset="-128"/>
                <a:cs typeface="Arial Unicode MS" pitchFamily="34" charset="-128"/>
              </a:rPr>
              <a:t>, </a:t>
            </a:r>
            <a:r>
              <a:rPr lang="en-GB" sz="2800" dirty="0" smtClean="0">
                <a:solidFill>
                  <a:srgbClr val="800000"/>
                </a:solidFill>
                <a:latin typeface="+mn-lt"/>
                <a:ea typeface="Arial Unicode MS" pitchFamily="34" charset="-128"/>
                <a:cs typeface="Arial Unicode MS" pitchFamily="34" charset="-128"/>
              </a:rPr>
              <a:t>/4</a:t>
            </a:r>
            <a:r>
              <a:rPr lang="el-GR" sz="2800" dirty="0" smtClean="0">
                <a:solidFill>
                  <a:srgbClr val="800000"/>
                </a:solidFill>
                <a:latin typeface="+mn-lt"/>
                <a:ea typeface="Arial Unicode MS" pitchFamily="34" charset="-128"/>
                <a:cs typeface="Arial Unicode MS" pitchFamily="34" charset="-128"/>
              </a:rPr>
              <a:t>.</a:t>
            </a:r>
            <a:endParaRPr lang="en-GB" sz="2800" dirty="0" smtClean="0">
              <a:solidFill>
                <a:srgbClr val="800000"/>
              </a:solidFill>
              <a:latin typeface="+mn-lt"/>
              <a:ea typeface="Arial Unicode MS" pitchFamily="34" charset="-128"/>
              <a:cs typeface="Arial Unicode MS" pitchFamily="34" charset="-128"/>
            </a:endParaRPr>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Συναρτήσεις Εισόδου / Εξόδου</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9</a:t>
            </a:fld>
            <a:endParaRPr lang="el-GR"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2/9/2013 11:39:42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13314,3,4,5,6,2,7,9,"/>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14338,3,2,6,5,7,"/>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16386,3,5,2,4,"/>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18434,18435,2,3,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19458,3,2,4,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1506,2,4,5,"/>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3554,4,13,2,3,"/>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5602,3,2,4,6,"/>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28674,4,9,3,2,5,"/>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READINGORDER" val="29698,5,7,29701,2,3,8,"/>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READINGORDER" val="33794,3,5,2,4,"/>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READINGORDER" val="34818,3,5,2,4,"/>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2,3,"/>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READINGORDER" val="38914,3,4,2,5,8,"/>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39938,4,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2,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14,9,10,11,12,15,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10242,10243,11268,10245,11270,2,3,"/>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12290,12291,12292,12293,12294,12295,2,3,"/>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CFC9E4E-8009-488A-B396-168B7984EBD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1829</TotalTime>
  <Words>2413</Words>
  <Application>Microsoft Office PowerPoint</Application>
  <PresentationFormat>Προβολή στην οθόνη (4:3)</PresentationFormat>
  <Paragraphs>448</Paragraphs>
  <Slides>38</Slides>
  <Notes>0</Notes>
  <HiddenSlides>0</HiddenSlides>
  <MMClips>0</MMClips>
  <ScaleCrop>false</ScaleCrop>
  <HeadingPairs>
    <vt:vector size="4" baseType="variant">
      <vt:variant>
        <vt:lpstr>Θέμα</vt:lpstr>
      </vt:variant>
      <vt:variant>
        <vt:i4>4</vt:i4>
      </vt:variant>
      <vt:variant>
        <vt:lpstr>Τίτλοι διαφανειών</vt:lpstr>
      </vt:variant>
      <vt:variant>
        <vt:i4>38</vt:i4>
      </vt:variant>
    </vt:vector>
  </HeadingPairs>
  <TitlesOfParts>
    <vt:vector size="42" baseType="lpstr">
      <vt:lpstr>Θέμα του Office</vt:lpstr>
      <vt:lpstr>1_Θέμα του Office</vt:lpstr>
      <vt:lpstr>2_Θέμα του Office</vt:lpstr>
      <vt:lpstr>3_Θέμα του Office</vt:lpstr>
      <vt:lpstr>Προγραμματισμός ΗΥ</vt:lpstr>
      <vt:lpstr>Άδειες χρήσης </vt:lpstr>
      <vt:lpstr>Χρηματοδότηση </vt:lpstr>
      <vt:lpstr>Σκοποί ενότητας </vt:lpstr>
      <vt:lpstr>Περιεχόμενα ενότητας</vt:lpstr>
      <vt:lpstr>Αριθμητικοί τελεστές</vt:lpstr>
      <vt:lpstr>Ακέραιη διαίρεση και υπόλοιπο</vt:lpstr>
      <vt:lpstr>Αριθμητική</vt:lpstr>
      <vt:lpstr>Παραδείγματα προτεραιότητας  </vt:lpstr>
      <vt:lpstr>Προσδιοριστές (1 από 2)</vt:lpstr>
      <vt:lpstr>Προσδιοριστές (2 από 2)</vt:lpstr>
      <vt:lpstr>Λέξεις κλειδιά (Keywords - reserved words)</vt:lpstr>
      <vt:lpstr>Έξοδος (Output): printf</vt:lpstr>
      <vt:lpstr>Έξοδος: printf</vt:lpstr>
      <vt:lpstr>Αθροίζοντας δύο ακεραίους</vt:lpstr>
      <vt:lpstr>Βελτιώνοντας το πρόγραμμα</vt:lpstr>
      <vt:lpstr>Βελτιώθηκε?</vt:lpstr>
      <vt:lpstr>Είσοδος: scanf</vt:lpstr>
      <vt:lpstr>Παράδειγμα μετατροπής μέτρων σε ίντσες</vt:lpstr>
      <vt:lpstr>Το πρόγραμμα</vt:lpstr>
      <vt:lpstr>Σχόλια /*… */</vt:lpstr>
      <vt:lpstr>Άλλο ένα πρόγραμμα.</vt:lpstr>
      <vt:lpstr>Ανάλυση</vt:lpstr>
      <vt:lpstr>Και… το πρόγραμμα</vt:lpstr>
      <vt:lpstr>Δομή ενός προγράμματος</vt:lpstr>
      <vt:lpstr>Αριθμητικό παράδειγμα</vt:lpstr>
      <vt:lpstr>Άλλο ένα πρόγραμμα... αλλά με πρόβλημα</vt:lpstr>
      <vt:lpstr>Σπάζοντας την σειρά</vt:lpstr>
      <vt:lpstr>Οι προτάσεις if και if-else</vt:lpstr>
      <vt:lpstr>Λογικοί τελεστές</vt:lpstr>
      <vt:lpstr>Συσχέτιση λογικών εκφράσεων</vt:lpstr>
      <vt:lpstr>Παραδείγματα (1 από 3)</vt:lpstr>
      <vt:lpstr>Παραδείγματα (2 από 3)</vt:lpstr>
      <vt:lpstr>Παραδείγματα (3 από 3)</vt:lpstr>
      <vt:lpstr>Σημαντική τεχνική (1 από 2)</vt:lpstr>
      <vt:lpstr>Σημαντική τεχνική (2 από 2)</vt:lpstr>
      <vt:lpstr>Το header file &lt;math.h&gt;</vt:lpstr>
      <vt:lpstr>Τέλος δεύτερης ενότητας </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Συναρτήσεις Εισόδου / Εξόδου</dc:subject>
  <dc:creator>Σάββας Ηλίας</dc:creator>
  <cp:keywords>Εντολές εισόδου εξόδου, μεταβλητές,  printf, scanf, identifiers</cp:keywords>
  <dc:description>Πλήρης εκμάθηση και χρήση των εντολών printf και scanf. Απλές πράξεις με την C και στην συνέχεια εκμάθηση της έννοιας της μεταβλητής. Χρήση των μεταβλητών για δημιουργία προγραμμάτων που λύνουν γενικά προβλήματα.</dc:description>
  <cp:lastModifiedBy>Georgia</cp:lastModifiedBy>
  <cp:revision>232</cp:revision>
  <dcterms:created xsi:type="dcterms:W3CDTF">2013-07-19T12:27:48Z</dcterms:created>
  <dcterms:modified xsi:type="dcterms:W3CDTF">2013-09-16T08:31:00Z</dcterms:modified>
  <cp:category>Εκπαιδευτικό Υλικό</cp:category>
  <cp:contentStatus>Τελικό</cp:contentStatus>
</cp:coreProperties>
</file>