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3" r:id="rId1"/>
  </p:sldMasterIdLst>
  <p:notesMasterIdLst>
    <p:notesMasterId r:id="rId59"/>
  </p:notesMasterIdLst>
  <p:handoutMasterIdLst>
    <p:handoutMasterId r:id="rId60"/>
  </p:handoutMasterIdLst>
  <p:sldIdLst>
    <p:sldId id="339" r:id="rId2"/>
    <p:sldId id="256" r:id="rId3"/>
    <p:sldId id="282" r:id="rId4"/>
    <p:sldId id="284" r:id="rId5"/>
    <p:sldId id="283" r:id="rId6"/>
    <p:sldId id="285" r:id="rId7"/>
    <p:sldId id="306" r:id="rId8"/>
    <p:sldId id="307" r:id="rId9"/>
    <p:sldId id="308" r:id="rId10"/>
    <p:sldId id="309" r:id="rId11"/>
    <p:sldId id="310" r:id="rId12"/>
    <p:sldId id="311" r:id="rId13"/>
    <p:sldId id="312" r:id="rId14"/>
    <p:sldId id="287" r:id="rId15"/>
    <p:sldId id="314" r:id="rId16"/>
    <p:sldId id="313" r:id="rId17"/>
    <p:sldId id="315" r:id="rId18"/>
    <p:sldId id="316" r:id="rId19"/>
    <p:sldId id="317" r:id="rId20"/>
    <p:sldId id="318" r:id="rId21"/>
    <p:sldId id="319" r:id="rId22"/>
    <p:sldId id="320" r:id="rId23"/>
    <p:sldId id="321" r:id="rId24"/>
    <p:sldId id="322" r:id="rId25"/>
    <p:sldId id="323" r:id="rId26"/>
    <p:sldId id="325" r:id="rId27"/>
    <p:sldId id="326" r:id="rId28"/>
    <p:sldId id="327" r:id="rId29"/>
    <p:sldId id="328" r:id="rId30"/>
    <p:sldId id="288" r:id="rId31"/>
    <p:sldId id="289" r:id="rId32"/>
    <p:sldId id="334" r:id="rId33"/>
    <p:sldId id="335" r:id="rId34"/>
    <p:sldId id="336" r:id="rId35"/>
    <p:sldId id="337" r:id="rId36"/>
    <p:sldId id="338" r:id="rId37"/>
    <p:sldId id="290" r:id="rId38"/>
    <p:sldId id="304" r:id="rId39"/>
    <p:sldId id="291" r:id="rId40"/>
    <p:sldId id="292" r:id="rId41"/>
    <p:sldId id="329" r:id="rId42"/>
    <p:sldId id="305" r:id="rId43"/>
    <p:sldId id="293" r:id="rId44"/>
    <p:sldId id="330" r:id="rId45"/>
    <p:sldId id="294" r:id="rId46"/>
    <p:sldId id="295" r:id="rId47"/>
    <p:sldId id="331" r:id="rId48"/>
    <p:sldId id="296" r:id="rId49"/>
    <p:sldId id="332" r:id="rId50"/>
    <p:sldId id="297" r:id="rId51"/>
    <p:sldId id="333" r:id="rId52"/>
    <p:sldId id="298" r:id="rId53"/>
    <p:sldId id="324" r:id="rId54"/>
    <p:sldId id="340" r:id="rId55"/>
    <p:sldId id="341" r:id="rId56"/>
    <p:sldId id="342" r:id="rId57"/>
    <p:sldId id="343" r:id="rId5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968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0"/>
    <p:restoredTop sz="94600"/>
  </p:normalViewPr>
  <p:slideViewPr>
    <p:cSldViewPr>
      <p:cViewPr varScale="1">
        <p:scale>
          <a:sx n="106" d="100"/>
          <a:sy n="106" d="100"/>
        </p:scale>
        <p:origin x="1686"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885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200">
                <a:latin typeface="Times New Roman" panose="02020603050405020304" pitchFamily="18" charset="0"/>
              </a:defRPr>
            </a:lvl1pPr>
          </a:lstStyle>
          <a:p>
            <a:endParaRPr lang="el-GR" altLang="el-GR"/>
          </a:p>
        </p:txBody>
      </p:sp>
      <p:sp>
        <p:nvSpPr>
          <p:cNvPr id="1433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200">
                <a:latin typeface="Times New Roman" panose="02020603050405020304" pitchFamily="18" charset="0"/>
              </a:defRPr>
            </a:lvl1pPr>
          </a:lstStyle>
          <a:p>
            <a:endParaRPr lang="el-GR" altLang="el-GR"/>
          </a:p>
        </p:txBody>
      </p:sp>
      <p:sp>
        <p:nvSpPr>
          <p:cNvPr id="1434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0" hangingPunct="0">
              <a:defRPr sz="1200">
                <a:latin typeface="Times New Roman" panose="02020603050405020304" pitchFamily="18" charset="0"/>
              </a:defRPr>
            </a:lvl1pPr>
          </a:lstStyle>
          <a:p>
            <a:endParaRPr lang="el-GR" altLang="el-GR"/>
          </a:p>
        </p:txBody>
      </p:sp>
      <p:sp>
        <p:nvSpPr>
          <p:cNvPr id="1434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0" hangingPunct="0">
              <a:defRPr sz="1200">
                <a:latin typeface="Times New Roman" panose="02020603050405020304" pitchFamily="18" charset="0"/>
              </a:defRPr>
            </a:lvl1pPr>
          </a:lstStyle>
          <a:p>
            <a:fld id="{72756331-EF0D-436D-AB9A-7E0D31476C00}" type="slidenum">
              <a:rPr lang="el-GR" altLang="el-GR"/>
              <a:pPr/>
              <a:t>‹#›</a:t>
            </a:fld>
            <a:endParaRPr lang="el-GR" altLang="el-GR"/>
          </a:p>
        </p:txBody>
      </p:sp>
    </p:spTree>
    <p:extLst>
      <p:ext uri="{BB962C8B-B14F-4D97-AF65-F5344CB8AC3E}">
        <p14:creationId xmlns:p14="http://schemas.microsoft.com/office/powerpoint/2010/main" val="7969863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200">
                <a:latin typeface="Times New Roman" panose="02020603050405020304" pitchFamily="18" charset="0"/>
              </a:defRPr>
            </a:lvl1pPr>
          </a:lstStyle>
          <a:p>
            <a:endParaRPr lang="el-GR" altLang="el-GR"/>
          </a:p>
        </p:txBody>
      </p:sp>
      <p:sp>
        <p:nvSpPr>
          <p:cNvPr id="1229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200">
                <a:latin typeface="Times New Roman" panose="02020603050405020304" pitchFamily="18" charset="0"/>
              </a:defRPr>
            </a:lvl1pPr>
          </a:lstStyle>
          <a:p>
            <a:endParaRPr lang="el-GR" altLang="el-GR"/>
          </a:p>
        </p:txBody>
      </p:sp>
      <p:sp>
        <p:nvSpPr>
          <p:cNvPr id="12292"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29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l-GR" altLang="el-GR" smtClean="0"/>
              <a:t>Κάντε κλικ για να επεξεργαστείτε τα στυλ κειμένου του υποδείγματος</a:t>
            </a:r>
          </a:p>
          <a:p>
            <a:pPr lvl="1"/>
            <a:r>
              <a:rPr lang="el-GR" altLang="el-GR" smtClean="0"/>
              <a:t>Δεύτερου επιπέδου</a:t>
            </a:r>
          </a:p>
          <a:p>
            <a:pPr lvl="2"/>
            <a:r>
              <a:rPr lang="el-GR" altLang="el-GR" smtClean="0"/>
              <a:t>Τρίτου επιπέδου</a:t>
            </a:r>
          </a:p>
          <a:p>
            <a:pPr lvl="3"/>
            <a:r>
              <a:rPr lang="el-GR" altLang="el-GR" smtClean="0"/>
              <a:t>Τέταρτου επιπέδου</a:t>
            </a:r>
          </a:p>
          <a:p>
            <a:pPr lvl="4"/>
            <a:r>
              <a:rPr lang="el-GR" altLang="el-GR" smtClean="0"/>
              <a:t>Πέμπτου επιπέδου</a:t>
            </a:r>
          </a:p>
        </p:txBody>
      </p:sp>
      <p:sp>
        <p:nvSpPr>
          <p:cNvPr id="1229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0" hangingPunct="0">
              <a:defRPr sz="1200">
                <a:latin typeface="Times New Roman" panose="02020603050405020304" pitchFamily="18" charset="0"/>
              </a:defRPr>
            </a:lvl1pPr>
          </a:lstStyle>
          <a:p>
            <a:endParaRPr lang="el-GR" altLang="el-GR"/>
          </a:p>
        </p:txBody>
      </p:sp>
      <p:sp>
        <p:nvSpPr>
          <p:cNvPr id="1229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0" hangingPunct="0">
              <a:defRPr sz="1200">
                <a:latin typeface="Times New Roman" panose="02020603050405020304" pitchFamily="18" charset="0"/>
              </a:defRPr>
            </a:lvl1pPr>
          </a:lstStyle>
          <a:p>
            <a:fld id="{C1561ADC-6C9D-42DF-8490-6411AB0446B8}" type="slidenum">
              <a:rPr lang="el-GR" altLang="el-GR"/>
              <a:pPr/>
              <a:t>‹#›</a:t>
            </a:fld>
            <a:endParaRPr lang="el-GR" altLang="el-GR"/>
          </a:p>
        </p:txBody>
      </p:sp>
    </p:spTree>
    <p:extLst>
      <p:ext uri="{BB962C8B-B14F-4D97-AF65-F5344CB8AC3E}">
        <p14:creationId xmlns:p14="http://schemas.microsoft.com/office/powerpoint/2010/main" val="400038914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Times New Roman" panose="02020603050405020304" pitchFamily="18" charset="0"/>
        <a:ea typeface="+mn-ea"/>
        <a:cs typeface="+mn-cs"/>
      </a:defRPr>
    </a:lvl1pPr>
    <a:lvl2pPr marL="457200" algn="l" rtl="0" fontAlgn="base">
      <a:spcBef>
        <a:spcPct val="30000"/>
      </a:spcBef>
      <a:spcAft>
        <a:spcPct val="0"/>
      </a:spcAft>
      <a:defRPr kumimoji="1" sz="1200" kern="1200">
        <a:solidFill>
          <a:schemeClr val="tx1"/>
        </a:solidFill>
        <a:latin typeface="Times New Roman" panose="02020603050405020304" pitchFamily="18" charset="0"/>
        <a:ea typeface="+mn-ea"/>
        <a:cs typeface="+mn-cs"/>
      </a:defRPr>
    </a:lvl2pPr>
    <a:lvl3pPr marL="914400" algn="l" rtl="0" fontAlgn="base">
      <a:spcBef>
        <a:spcPct val="30000"/>
      </a:spcBef>
      <a:spcAft>
        <a:spcPct val="0"/>
      </a:spcAft>
      <a:defRPr kumimoji="1" sz="1200" kern="1200">
        <a:solidFill>
          <a:schemeClr val="tx1"/>
        </a:solidFill>
        <a:latin typeface="Times New Roman" panose="02020603050405020304" pitchFamily="18" charset="0"/>
        <a:ea typeface="+mn-ea"/>
        <a:cs typeface="+mn-cs"/>
      </a:defRPr>
    </a:lvl3pPr>
    <a:lvl4pPr marL="1371600" algn="l" rtl="0" fontAlgn="base">
      <a:spcBef>
        <a:spcPct val="30000"/>
      </a:spcBef>
      <a:spcAft>
        <a:spcPct val="0"/>
      </a:spcAft>
      <a:defRPr kumimoji="1" sz="1200" kern="1200">
        <a:solidFill>
          <a:schemeClr val="tx1"/>
        </a:solidFill>
        <a:latin typeface="Times New Roman" panose="02020603050405020304" pitchFamily="18" charset="0"/>
        <a:ea typeface="+mn-ea"/>
        <a:cs typeface="+mn-cs"/>
      </a:defRPr>
    </a:lvl4pPr>
    <a:lvl5pPr marL="1828800" algn="l" rtl="0" fontAlgn="base">
      <a:spcBef>
        <a:spcPct val="30000"/>
      </a:spcBef>
      <a:spcAft>
        <a:spcPct val="0"/>
      </a:spcAft>
      <a:defRPr kumimoji="1"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a:t>
            </a:fld>
            <a:endParaRPr lang="el-GR"/>
          </a:p>
        </p:txBody>
      </p:sp>
    </p:spTree>
    <p:extLst>
      <p:ext uri="{BB962C8B-B14F-4D97-AF65-F5344CB8AC3E}">
        <p14:creationId xmlns:p14="http://schemas.microsoft.com/office/powerpoint/2010/main" val="1163744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7C8EC1-D95C-444E-BFBE-26154B3DBEC4}" type="slidenum">
              <a:rPr lang="el-GR" altLang="el-GR"/>
              <a:pPr/>
              <a:t>2</a:t>
            </a:fld>
            <a:endParaRPr lang="el-GR" altLang="el-GR"/>
          </a:p>
        </p:txBody>
      </p:sp>
      <p:sp>
        <p:nvSpPr>
          <p:cNvPr id="13314" name="Rectangle 2"/>
          <p:cNvSpPr>
            <a:spLocks noRot="1" noChangeArrowheads="1" noTextEdit="1"/>
          </p:cNvSpPr>
          <p:nvPr>
            <p:ph type="sldImg"/>
          </p:nvPr>
        </p:nvSpPr>
        <p:spPr>
          <a:ln/>
        </p:spPr>
      </p:sp>
      <p:sp>
        <p:nvSpPr>
          <p:cNvPr id="13315" name="Rectangle 3"/>
          <p:cNvSpPr>
            <a:spLocks noGrp="1" noChangeArrowheads="1"/>
          </p:cNvSpPr>
          <p:nvPr>
            <p:ph type="body" idx="1"/>
          </p:nvPr>
        </p:nvSpPr>
        <p:spPr/>
        <p:txBody>
          <a:bodyPr/>
          <a:lstStyle/>
          <a:p>
            <a:endParaRPr lang="el-GR" altLang="el-GR"/>
          </a:p>
        </p:txBody>
      </p:sp>
    </p:spTree>
    <p:extLst>
      <p:ext uri="{BB962C8B-B14F-4D97-AF65-F5344CB8AC3E}">
        <p14:creationId xmlns:p14="http://schemas.microsoft.com/office/powerpoint/2010/main" val="617313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54</a:t>
            </a:fld>
            <a:endParaRPr lang="el-GR"/>
          </a:p>
        </p:txBody>
      </p:sp>
    </p:spTree>
    <p:extLst>
      <p:ext uri="{BB962C8B-B14F-4D97-AF65-F5344CB8AC3E}">
        <p14:creationId xmlns:p14="http://schemas.microsoft.com/office/powerpoint/2010/main" val="435445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55</a:t>
            </a:fld>
            <a:endParaRPr lang="el-GR"/>
          </a:p>
        </p:txBody>
      </p:sp>
    </p:spTree>
    <p:extLst>
      <p:ext uri="{BB962C8B-B14F-4D97-AF65-F5344CB8AC3E}">
        <p14:creationId xmlns:p14="http://schemas.microsoft.com/office/powerpoint/2010/main" val="1808073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56</a:t>
            </a:fld>
            <a:endParaRPr lang="el-GR"/>
          </a:p>
        </p:txBody>
      </p:sp>
    </p:spTree>
    <p:extLst>
      <p:ext uri="{BB962C8B-B14F-4D97-AF65-F5344CB8AC3E}">
        <p14:creationId xmlns:p14="http://schemas.microsoft.com/office/powerpoint/2010/main" val="1179047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57</a:t>
            </a:fld>
            <a:endParaRPr lang="el-GR"/>
          </a:p>
        </p:txBody>
      </p:sp>
    </p:spTree>
    <p:extLst>
      <p:ext uri="{BB962C8B-B14F-4D97-AF65-F5344CB8AC3E}">
        <p14:creationId xmlns:p14="http://schemas.microsoft.com/office/powerpoint/2010/main" val="1103133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grpSp>
        <p:nvGrpSpPr>
          <p:cNvPr id="79874" name="Group 2"/>
          <p:cNvGrpSpPr>
            <a:grpSpLocks/>
          </p:cNvGrpSpPr>
          <p:nvPr/>
        </p:nvGrpSpPr>
        <p:grpSpPr bwMode="auto">
          <a:xfrm>
            <a:off x="0" y="0"/>
            <a:ext cx="8763000" cy="5943600"/>
            <a:chOff x="0" y="0"/>
            <a:chExt cx="5520" cy="3744"/>
          </a:xfrm>
        </p:grpSpPr>
        <p:sp>
          <p:nvSpPr>
            <p:cNvPr id="79875" name="Rectangle 3"/>
            <p:cNvSpPr>
              <a:spLocks noChangeArrowheads="1"/>
            </p:cNvSpPr>
            <p:nvPr/>
          </p:nvSpPr>
          <p:spPr bwMode="auto">
            <a:xfrm>
              <a:off x="0" y="0"/>
              <a:ext cx="1104" cy="3072"/>
            </a:xfrm>
            <a:prstGeom prst="rect">
              <a:avLst/>
            </a:prstGeom>
            <a:solidFill>
              <a:schemeClr val="accent1"/>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l-GR" altLang="el-GR" sz="2400">
                <a:latin typeface="Times New Roman" panose="02020603050405020304" pitchFamily="18" charset="0"/>
              </a:endParaRPr>
            </a:p>
          </p:txBody>
        </p:sp>
        <p:grpSp>
          <p:nvGrpSpPr>
            <p:cNvPr id="79876" name="Group 4"/>
            <p:cNvGrpSpPr>
              <a:grpSpLocks/>
            </p:cNvGrpSpPr>
            <p:nvPr userDrawn="1"/>
          </p:nvGrpSpPr>
          <p:grpSpPr bwMode="auto">
            <a:xfrm>
              <a:off x="0" y="2208"/>
              <a:ext cx="5520" cy="1536"/>
              <a:chOff x="0" y="2208"/>
              <a:chExt cx="5520" cy="1536"/>
            </a:xfrm>
          </p:grpSpPr>
          <p:sp>
            <p:nvSpPr>
              <p:cNvPr id="79877" name="Rectangle 5"/>
              <p:cNvSpPr>
                <a:spLocks noChangeArrowheads="1"/>
              </p:cNvSpPr>
              <p:nvPr/>
            </p:nvSpPr>
            <p:spPr bwMode="ltGray">
              <a:xfrm>
                <a:off x="624" y="2208"/>
                <a:ext cx="4896" cy="1536"/>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l-GR" altLang="el-GR" sz="2400">
                  <a:latin typeface="Times New Roman" panose="02020603050405020304" pitchFamily="18" charset="0"/>
                </a:endParaRPr>
              </a:p>
            </p:txBody>
          </p:sp>
          <p:sp>
            <p:nvSpPr>
              <p:cNvPr id="79878" name="Rectangle 6"/>
              <p:cNvSpPr>
                <a:spLocks noChangeArrowheads="1"/>
              </p:cNvSpPr>
              <p:nvPr/>
            </p:nvSpPr>
            <p:spPr bwMode="white">
              <a:xfrm>
                <a:off x="654" y="2352"/>
                <a:ext cx="4818" cy="134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l-GR" altLang="el-GR" sz="2400">
                  <a:latin typeface="Times New Roman" panose="02020603050405020304" pitchFamily="18" charset="0"/>
                </a:endParaRPr>
              </a:p>
            </p:txBody>
          </p:sp>
          <p:sp>
            <p:nvSpPr>
              <p:cNvPr id="79879" name="Line 7"/>
              <p:cNvSpPr>
                <a:spLocks noChangeShapeType="1"/>
              </p:cNvSpPr>
              <p:nvPr/>
            </p:nvSpPr>
            <p:spPr bwMode="auto">
              <a:xfrm>
                <a:off x="0" y="3072"/>
                <a:ext cx="624"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grpSp>
        <p:grpSp>
          <p:nvGrpSpPr>
            <p:cNvPr id="79880" name="Group 8"/>
            <p:cNvGrpSpPr>
              <a:grpSpLocks/>
            </p:cNvGrpSpPr>
            <p:nvPr userDrawn="1"/>
          </p:nvGrpSpPr>
          <p:grpSpPr bwMode="auto">
            <a:xfrm>
              <a:off x="400" y="336"/>
              <a:ext cx="5088" cy="192"/>
              <a:chOff x="400" y="336"/>
              <a:chExt cx="5088" cy="192"/>
            </a:xfrm>
          </p:grpSpPr>
          <p:sp>
            <p:nvSpPr>
              <p:cNvPr id="79881" name="Rectangle 9"/>
              <p:cNvSpPr>
                <a:spLocks noChangeArrowheads="1"/>
              </p:cNvSpPr>
              <p:nvPr/>
            </p:nvSpPr>
            <p:spPr bwMode="auto">
              <a:xfrm>
                <a:off x="3952" y="336"/>
                <a:ext cx="1536" cy="19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l-GR" altLang="el-GR" sz="2400">
                  <a:latin typeface="Times New Roman" panose="02020603050405020304" pitchFamily="18" charset="0"/>
                </a:endParaRPr>
              </a:p>
            </p:txBody>
          </p:sp>
          <p:sp>
            <p:nvSpPr>
              <p:cNvPr id="79882" name="Line 10"/>
              <p:cNvSpPr>
                <a:spLocks noChangeShapeType="1"/>
              </p:cNvSpPr>
              <p:nvPr/>
            </p:nvSpPr>
            <p:spPr bwMode="auto">
              <a:xfrm>
                <a:off x="400" y="432"/>
                <a:ext cx="5088"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grpSp>
      </p:grpSp>
      <p:sp>
        <p:nvSpPr>
          <p:cNvPr id="79883" name="Rectangle 11"/>
          <p:cNvSpPr>
            <a:spLocks noGrp="1" noChangeArrowheads="1"/>
          </p:cNvSpPr>
          <p:nvPr>
            <p:ph type="ctrTitle"/>
          </p:nvPr>
        </p:nvSpPr>
        <p:spPr>
          <a:xfrm>
            <a:off x="2057400" y="1143000"/>
            <a:ext cx="6629400" cy="2209800"/>
          </a:xfrm>
        </p:spPr>
        <p:txBody>
          <a:bodyPr/>
          <a:lstStyle>
            <a:lvl1pPr>
              <a:defRPr sz="4800"/>
            </a:lvl1pPr>
          </a:lstStyle>
          <a:p>
            <a:pPr lvl="0"/>
            <a:r>
              <a:rPr lang="el-GR" altLang="el-GR" noProof="0" smtClean="0"/>
              <a:t>Κάντε κλικ για επεξεργασία του τίτλου</a:t>
            </a:r>
          </a:p>
        </p:txBody>
      </p:sp>
      <p:sp>
        <p:nvSpPr>
          <p:cNvPr id="79884" name="Rectangle 12"/>
          <p:cNvSpPr>
            <a:spLocks noGrp="1" noChangeArrowheads="1"/>
          </p:cNvSpPr>
          <p:nvPr>
            <p:ph type="subTitle" idx="1"/>
          </p:nvPr>
        </p:nvSpPr>
        <p:spPr>
          <a:xfrm>
            <a:off x="1371600" y="3962400"/>
            <a:ext cx="6858000" cy="1600200"/>
          </a:xfrm>
        </p:spPr>
        <p:txBody>
          <a:bodyPr anchor="ctr"/>
          <a:lstStyle>
            <a:lvl1pPr marL="0" indent="0" algn="ctr">
              <a:buFont typeface="Wingdings" panose="05000000000000000000" pitchFamily="2" charset="2"/>
              <a:buNone/>
              <a:defRPr/>
            </a:lvl1pPr>
          </a:lstStyle>
          <a:p>
            <a:pPr lvl="0"/>
            <a:r>
              <a:rPr lang="el-GR" altLang="el-GR" noProof="0" smtClean="0"/>
              <a:t>Κάντε κλικ για να επεξεργαστείτε τον υπότιτλο του υποδείγματος</a:t>
            </a:r>
          </a:p>
        </p:txBody>
      </p:sp>
      <p:sp>
        <p:nvSpPr>
          <p:cNvPr id="79885" name="Rectangle 13"/>
          <p:cNvSpPr>
            <a:spLocks noGrp="1" noChangeArrowheads="1"/>
          </p:cNvSpPr>
          <p:nvPr>
            <p:ph type="dt" sz="half" idx="2"/>
          </p:nvPr>
        </p:nvSpPr>
        <p:spPr>
          <a:xfrm>
            <a:off x="912813" y="6251575"/>
            <a:ext cx="1905000" cy="457200"/>
          </a:xfrm>
        </p:spPr>
        <p:txBody>
          <a:bodyPr/>
          <a:lstStyle>
            <a:lvl1pPr>
              <a:defRPr/>
            </a:lvl1pPr>
          </a:lstStyle>
          <a:p>
            <a:endParaRPr lang="el-GR" altLang="el-GR"/>
          </a:p>
        </p:txBody>
      </p:sp>
      <p:sp>
        <p:nvSpPr>
          <p:cNvPr id="79886" name="Rectangle 14"/>
          <p:cNvSpPr>
            <a:spLocks noGrp="1" noChangeArrowheads="1"/>
          </p:cNvSpPr>
          <p:nvPr>
            <p:ph type="ftr" sz="quarter" idx="3"/>
          </p:nvPr>
        </p:nvSpPr>
        <p:spPr>
          <a:xfrm>
            <a:off x="3354388" y="6248400"/>
            <a:ext cx="2895600" cy="457200"/>
          </a:xfrm>
        </p:spPr>
        <p:txBody>
          <a:bodyPr/>
          <a:lstStyle>
            <a:lvl1pPr>
              <a:defRPr/>
            </a:lvl1pPr>
          </a:lstStyle>
          <a:p>
            <a:endParaRPr lang="el-GR" altLang="el-GR"/>
          </a:p>
        </p:txBody>
      </p:sp>
      <p:sp>
        <p:nvSpPr>
          <p:cNvPr id="79887" name="Rectangle 15"/>
          <p:cNvSpPr>
            <a:spLocks noGrp="1" noChangeArrowheads="1"/>
          </p:cNvSpPr>
          <p:nvPr>
            <p:ph type="sldNum" sz="quarter" idx="4"/>
          </p:nvPr>
        </p:nvSpPr>
        <p:spPr/>
        <p:txBody>
          <a:bodyPr/>
          <a:lstStyle>
            <a:lvl1pPr>
              <a:defRPr/>
            </a:lvl1pPr>
          </a:lstStyle>
          <a:p>
            <a:fld id="{B598DDB3-F0D7-4347-B524-FEC3C367B3D9}" type="slidenum">
              <a:rPr lang="el-GR" altLang="el-GR"/>
              <a:pPr/>
              <a:t>‹#›</a:t>
            </a:fld>
            <a:endParaRPr lang="el-GR" alt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lvl1pPr>
              <a:defRPr/>
            </a:lvl1pPr>
          </a:lstStyle>
          <a:p>
            <a:endParaRPr lang="el-GR" altLang="el-GR"/>
          </a:p>
        </p:txBody>
      </p:sp>
      <p:sp>
        <p:nvSpPr>
          <p:cNvPr id="5" name="Θέση υποσέλιδου 4"/>
          <p:cNvSpPr>
            <a:spLocks noGrp="1"/>
          </p:cNvSpPr>
          <p:nvPr>
            <p:ph type="ftr" sz="quarter" idx="11"/>
          </p:nvPr>
        </p:nvSpPr>
        <p:spPr/>
        <p:txBody>
          <a:bodyPr/>
          <a:lstStyle>
            <a:lvl1pPr>
              <a:defRPr/>
            </a:lvl1pPr>
          </a:lstStyle>
          <a:p>
            <a:endParaRPr lang="el-GR" altLang="el-GR"/>
          </a:p>
        </p:txBody>
      </p:sp>
      <p:sp>
        <p:nvSpPr>
          <p:cNvPr id="6" name="Θέση αριθμού διαφάνειας 5"/>
          <p:cNvSpPr>
            <a:spLocks noGrp="1"/>
          </p:cNvSpPr>
          <p:nvPr>
            <p:ph type="sldNum" sz="quarter" idx="12"/>
          </p:nvPr>
        </p:nvSpPr>
        <p:spPr/>
        <p:txBody>
          <a:bodyPr/>
          <a:lstStyle>
            <a:lvl1pPr>
              <a:defRPr/>
            </a:lvl1pPr>
          </a:lstStyle>
          <a:p>
            <a:fld id="{9CA36ACD-6238-42F9-A63D-B08E42A41434}" type="slidenum">
              <a:rPr lang="el-GR" altLang="el-GR"/>
              <a:pPr/>
              <a:t>‹#›</a:t>
            </a:fld>
            <a:endParaRPr lang="el-GR" altLang="el-GR"/>
          </a:p>
        </p:txBody>
      </p:sp>
    </p:spTree>
    <p:extLst>
      <p:ext uri="{BB962C8B-B14F-4D97-AF65-F5344CB8AC3E}">
        <p14:creationId xmlns:p14="http://schemas.microsoft.com/office/powerpoint/2010/main" val="2809662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743700" y="277813"/>
            <a:ext cx="1943100" cy="5853112"/>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914400" y="277813"/>
            <a:ext cx="5676900" cy="5853112"/>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lvl1pPr>
              <a:defRPr/>
            </a:lvl1pPr>
          </a:lstStyle>
          <a:p>
            <a:endParaRPr lang="el-GR" altLang="el-GR"/>
          </a:p>
        </p:txBody>
      </p:sp>
      <p:sp>
        <p:nvSpPr>
          <p:cNvPr id="5" name="Θέση υποσέλιδου 4"/>
          <p:cNvSpPr>
            <a:spLocks noGrp="1"/>
          </p:cNvSpPr>
          <p:nvPr>
            <p:ph type="ftr" sz="quarter" idx="11"/>
          </p:nvPr>
        </p:nvSpPr>
        <p:spPr/>
        <p:txBody>
          <a:bodyPr/>
          <a:lstStyle>
            <a:lvl1pPr>
              <a:defRPr/>
            </a:lvl1pPr>
          </a:lstStyle>
          <a:p>
            <a:endParaRPr lang="el-GR" altLang="el-GR"/>
          </a:p>
        </p:txBody>
      </p:sp>
      <p:sp>
        <p:nvSpPr>
          <p:cNvPr id="6" name="Θέση αριθμού διαφάνειας 5"/>
          <p:cNvSpPr>
            <a:spLocks noGrp="1"/>
          </p:cNvSpPr>
          <p:nvPr>
            <p:ph type="sldNum" sz="quarter" idx="12"/>
          </p:nvPr>
        </p:nvSpPr>
        <p:spPr/>
        <p:txBody>
          <a:bodyPr/>
          <a:lstStyle>
            <a:lvl1pPr>
              <a:defRPr/>
            </a:lvl1pPr>
          </a:lstStyle>
          <a:p>
            <a:fld id="{322572A2-F2B2-4FDC-9866-6522FC939CE0}" type="slidenum">
              <a:rPr lang="el-GR" altLang="el-GR"/>
              <a:pPr/>
              <a:t>‹#›</a:t>
            </a:fld>
            <a:endParaRPr lang="el-GR" altLang="el-GR"/>
          </a:p>
        </p:txBody>
      </p:sp>
    </p:spTree>
    <p:extLst>
      <p:ext uri="{BB962C8B-B14F-4D97-AF65-F5344CB8AC3E}">
        <p14:creationId xmlns:p14="http://schemas.microsoft.com/office/powerpoint/2010/main" val="3314709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lvl1pPr>
              <a:defRPr/>
            </a:lvl1pPr>
          </a:lstStyle>
          <a:p>
            <a:endParaRPr lang="el-GR" altLang="el-GR"/>
          </a:p>
        </p:txBody>
      </p:sp>
      <p:sp>
        <p:nvSpPr>
          <p:cNvPr id="5" name="Θέση υποσέλιδου 4"/>
          <p:cNvSpPr>
            <a:spLocks noGrp="1"/>
          </p:cNvSpPr>
          <p:nvPr>
            <p:ph type="ftr" sz="quarter" idx="11"/>
          </p:nvPr>
        </p:nvSpPr>
        <p:spPr/>
        <p:txBody>
          <a:bodyPr/>
          <a:lstStyle>
            <a:lvl1pPr>
              <a:defRPr/>
            </a:lvl1pPr>
          </a:lstStyle>
          <a:p>
            <a:endParaRPr lang="el-GR" altLang="el-GR"/>
          </a:p>
        </p:txBody>
      </p:sp>
      <p:sp>
        <p:nvSpPr>
          <p:cNvPr id="6" name="Θέση αριθμού διαφάνειας 5"/>
          <p:cNvSpPr>
            <a:spLocks noGrp="1"/>
          </p:cNvSpPr>
          <p:nvPr>
            <p:ph type="sldNum" sz="quarter" idx="12"/>
          </p:nvPr>
        </p:nvSpPr>
        <p:spPr/>
        <p:txBody>
          <a:bodyPr/>
          <a:lstStyle>
            <a:lvl1pPr>
              <a:defRPr/>
            </a:lvl1pPr>
          </a:lstStyle>
          <a:p>
            <a:fld id="{8E2FF2CB-5898-497E-AA0E-A7F8D3AFB673}" type="slidenum">
              <a:rPr lang="el-GR" altLang="el-GR"/>
              <a:pPr/>
              <a:t>‹#›</a:t>
            </a:fld>
            <a:endParaRPr lang="el-GR" altLang="el-GR"/>
          </a:p>
        </p:txBody>
      </p:sp>
    </p:spTree>
    <p:extLst>
      <p:ext uri="{BB962C8B-B14F-4D97-AF65-F5344CB8AC3E}">
        <p14:creationId xmlns:p14="http://schemas.microsoft.com/office/powerpoint/2010/main" val="3220628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623888" y="1709738"/>
            <a:ext cx="7886700" cy="2852737"/>
          </a:xfrm>
        </p:spPr>
        <p:txBody>
          <a:bodyPr anchor="b"/>
          <a:lstStyle>
            <a:lvl1pPr>
              <a:defRPr sz="6000"/>
            </a:lvl1pPr>
          </a:lstStyle>
          <a:p>
            <a:r>
              <a:rPr lang="el-GR" smtClean="0"/>
              <a:t>Στυλ κύριου τίτλου</a:t>
            </a:r>
            <a:endParaRPr lang="el-GR"/>
          </a:p>
        </p:txBody>
      </p:sp>
      <p:sp>
        <p:nvSpPr>
          <p:cNvPr id="3" name="Θέση κειμένου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lvl1pPr>
              <a:defRPr/>
            </a:lvl1pPr>
          </a:lstStyle>
          <a:p>
            <a:endParaRPr lang="el-GR" altLang="el-GR"/>
          </a:p>
        </p:txBody>
      </p:sp>
      <p:sp>
        <p:nvSpPr>
          <p:cNvPr id="5" name="Θέση υποσέλιδου 4"/>
          <p:cNvSpPr>
            <a:spLocks noGrp="1"/>
          </p:cNvSpPr>
          <p:nvPr>
            <p:ph type="ftr" sz="quarter" idx="11"/>
          </p:nvPr>
        </p:nvSpPr>
        <p:spPr/>
        <p:txBody>
          <a:bodyPr/>
          <a:lstStyle>
            <a:lvl1pPr>
              <a:defRPr/>
            </a:lvl1pPr>
          </a:lstStyle>
          <a:p>
            <a:endParaRPr lang="el-GR" altLang="el-GR"/>
          </a:p>
        </p:txBody>
      </p:sp>
      <p:sp>
        <p:nvSpPr>
          <p:cNvPr id="6" name="Θέση αριθμού διαφάνειας 5"/>
          <p:cNvSpPr>
            <a:spLocks noGrp="1"/>
          </p:cNvSpPr>
          <p:nvPr>
            <p:ph type="sldNum" sz="quarter" idx="12"/>
          </p:nvPr>
        </p:nvSpPr>
        <p:spPr/>
        <p:txBody>
          <a:bodyPr/>
          <a:lstStyle>
            <a:lvl1pPr>
              <a:defRPr/>
            </a:lvl1pPr>
          </a:lstStyle>
          <a:p>
            <a:fld id="{2D13741B-55E8-46FC-8A7F-731534C2F9A2}" type="slidenum">
              <a:rPr lang="el-GR" altLang="el-GR"/>
              <a:pPr/>
              <a:t>‹#›</a:t>
            </a:fld>
            <a:endParaRPr lang="el-GR" altLang="el-GR"/>
          </a:p>
        </p:txBody>
      </p:sp>
    </p:spTree>
    <p:extLst>
      <p:ext uri="{BB962C8B-B14F-4D97-AF65-F5344CB8AC3E}">
        <p14:creationId xmlns:p14="http://schemas.microsoft.com/office/powerpoint/2010/main" val="4176432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914400" y="1600200"/>
            <a:ext cx="3810000" cy="453072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876800" y="1600200"/>
            <a:ext cx="3810000" cy="453072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lvl1pPr>
              <a:defRPr/>
            </a:lvl1pPr>
          </a:lstStyle>
          <a:p>
            <a:endParaRPr lang="el-GR" altLang="el-GR"/>
          </a:p>
        </p:txBody>
      </p:sp>
      <p:sp>
        <p:nvSpPr>
          <p:cNvPr id="6" name="Θέση υποσέλιδου 5"/>
          <p:cNvSpPr>
            <a:spLocks noGrp="1"/>
          </p:cNvSpPr>
          <p:nvPr>
            <p:ph type="ftr" sz="quarter" idx="11"/>
          </p:nvPr>
        </p:nvSpPr>
        <p:spPr/>
        <p:txBody>
          <a:bodyPr/>
          <a:lstStyle>
            <a:lvl1pPr>
              <a:defRPr/>
            </a:lvl1pPr>
          </a:lstStyle>
          <a:p>
            <a:endParaRPr lang="el-GR" altLang="el-GR"/>
          </a:p>
        </p:txBody>
      </p:sp>
      <p:sp>
        <p:nvSpPr>
          <p:cNvPr id="7" name="Θέση αριθμού διαφάνειας 6"/>
          <p:cNvSpPr>
            <a:spLocks noGrp="1"/>
          </p:cNvSpPr>
          <p:nvPr>
            <p:ph type="sldNum" sz="quarter" idx="12"/>
          </p:nvPr>
        </p:nvSpPr>
        <p:spPr/>
        <p:txBody>
          <a:bodyPr/>
          <a:lstStyle>
            <a:lvl1pPr>
              <a:defRPr/>
            </a:lvl1pPr>
          </a:lstStyle>
          <a:p>
            <a:fld id="{ABE1194C-C61D-4126-956D-88605C375407}" type="slidenum">
              <a:rPr lang="el-GR" altLang="el-GR"/>
              <a:pPr/>
              <a:t>‹#›</a:t>
            </a:fld>
            <a:endParaRPr lang="el-GR" altLang="el-GR"/>
          </a:p>
        </p:txBody>
      </p:sp>
    </p:spTree>
    <p:extLst>
      <p:ext uri="{BB962C8B-B14F-4D97-AF65-F5344CB8AC3E}">
        <p14:creationId xmlns:p14="http://schemas.microsoft.com/office/powerpoint/2010/main" val="1213400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630238" y="365125"/>
            <a:ext cx="7886700" cy="1325563"/>
          </a:xfrm>
        </p:spPr>
        <p:txBody>
          <a:bodyPr/>
          <a:lstStyle/>
          <a:p>
            <a:r>
              <a:rPr lang="el-GR" smtClean="0"/>
              <a:t>Στυλ κύριου τίτλου</a:t>
            </a:r>
            <a:endParaRPr lang="el-GR"/>
          </a:p>
        </p:txBody>
      </p:sp>
      <p:sp>
        <p:nvSpPr>
          <p:cNvPr id="3" name="Θέση κειμένου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630238" y="2505075"/>
            <a:ext cx="3868737"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29150" y="2505075"/>
            <a:ext cx="3887788"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lvl1pPr>
              <a:defRPr/>
            </a:lvl1pPr>
          </a:lstStyle>
          <a:p>
            <a:endParaRPr lang="el-GR" altLang="el-GR"/>
          </a:p>
        </p:txBody>
      </p:sp>
      <p:sp>
        <p:nvSpPr>
          <p:cNvPr id="8" name="Θέση υποσέλιδου 7"/>
          <p:cNvSpPr>
            <a:spLocks noGrp="1"/>
          </p:cNvSpPr>
          <p:nvPr>
            <p:ph type="ftr" sz="quarter" idx="11"/>
          </p:nvPr>
        </p:nvSpPr>
        <p:spPr/>
        <p:txBody>
          <a:bodyPr/>
          <a:lstStyle>
            <a:lvl1pPr>
              <a:defRPr/>
            </a:lvl1pPr>
          </a:lstStyle>
          <a:p>
            <a:endParaRPr lang="el-GR" altLang="el-GR"/>
          </a:p>
        </p:txBody>
      </p:sp>
      <p:sp>
        <p:nvSpPr>
          <p:cNvPr id="9" name="Θέση αριθμού διαφάνειας 8"/>
          <p:cNvSpPr>
            <a:spLocks noGrp="1"/>
          </p:cNvSpPr>
          <p:nvPr>
            <p:ph type="sldNum" sz="quarter" idx="12"/>
          </p:nvPr>
        </p:nvSpPr>
        <p:spPr/>
        <p:txBody>
          <a:bodyPr/>
          <a:lstStyle>
            <a:lvl1pPr>
              <a:defRPr/>
            </a:lvl1pPr>
          </a:lstStyle>
          <a:p>
            <a:fld id="{DD9D0102-C278-4C62-91E3-F35606B1750B}" type="slidenum">
              <a:rPr lang="el-GR" altLang="el-GR"/>
              <a:pPr/>
              <a:t>‹#›</a:t>
            </a:fld>
            <a:endParaRPr lang="el-GR" altLang="el-GR"/>
          </a:p>
        </p:txBody>
      </p:sp>
    </p:spTree>
    <p:extLst>
      <p:ext uri="{BB962C8B-B14F-4D97-AF65-F5344CB8AC3E}">
        <p14:creationId xmlns:p14="http://schemas.microsoft.com/office/powerpoint/2010/main" val="2380783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lvl1pPr>
              <a:defRPr/>
            </a:lvl1pPr>
          </a:lstStyle>
          <a:p>
            <a:endParaRPr lang="el-GR" altLang="el-GR"/>
          </a:p>
        </p:txBody>
      </p:sp>
      <p:sp>
        <p:nvSpPr>
          <p:cNvPr id="4" name="Θέση υποσέλιδου 3"/>
          <p:cNvSpPr>
            <a:spLocks noGrp="1"/>
          </p:cNvSpPr>
          <p:nvPr>
            <p:ph type="ftr" sz="quarter" idx="11"/>
          </p:nvPr>
        </p:nvSpPr>
        <p:spPr/>
        <p:txBody>
          <a:bodyPr/>
          <a:lstStyle>
            <a:lvl1pPr>
              <a:defRPr/>
            </a:lvl1pPr>
          </a:lstStyle>
          <a:p>
            <a:endParaRPr lang="el-GR" altLang="el-GR"/>
          </a:p>
        </p:txBody>
      </p:sp>
      <p:sp>
        <p:nvSpPr>
          <p:cNvPr id="5" name="Θέση αριθμού διαφάνειας 4"/>
          <p:cNvSpPr>
            <a:spLocks noGrp="1"/>
          </p:cNvSpPr>
          <p:nvPr>
            <p:ph type="sldNum" sz="quarter" idx="12"/>
          </p:nvPr>
        </p:nvSpPr>
        <p:spPr/>
        <p:txBody>
          <a:bodyPr/>
          <a:lstStyle>
            <a:lvl1pPr>
              <a:defRPr/>
            </a:lvl1pPr>
          </a:lstStyle>
          <a:p>
            <a:fld id="{11E8F52C-8548-4A61-B1AB-9BF866EFDBC7}" type="slidenum">
              <a:rPr lang="el-GR" altLang="el-GR"/>
              <a:pPr/>
              <a:t>‹#›</a:t>
            </a:fld>
            <a:endParaRPr lang="el-GR" altLang="el-GR"/>
          </a:p>
        </p:txBody>
      </p:sp>
    </p:spTree>
    <p:extLst>
      <p:ext uri="{BB962C8B-B14F-4D97-AF65-F5344CB8AC3E}">
        <p14:creationId xmlns:p14="http://schemas.microsoft.com/office/powerpoint/2010/main" val="14198367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lvl1pPr>
              <a:defRPr/>
            </a:lvl1pPr>
          </a:lstStyle>
          <a:p>
            <a:endParaRPr lang="el-GR" altLang="el-GR"/>
          </a:p>
        </p:txBody>
      </p:sp>
      <p:sp>
        <p:nvSpPr>
          <p:cNvPr id="3" name="Θέση υποσέλιδου 2"/>
          <p:cNvSpPr>
            <a:spLocks noGrp="1"/>
          </p:cNvSpPr>
          <p:nvPr>
            <p:ph type="ftr" sz="quarter" idx="11"/>
          </p:nvPr>
        </p:nvSpPr>
        <p:spPr/>
        <p:txBody>
          <a:bodyPr/>
          <a:lstStyle>
            <a:lvl1pPr>
              <a:defRPr/>
            </a:lvl1pPr>
          </a:lstStyle>
          <a:p>
            <a:endParaRPr lang="el-GR" altLang="el-GR"/>
          </a:p>
        </p:txBody>
      </p:sp>
      <p:sp>
        <p:nvSpPr>
          <p:cNvPr id="4" name="Θέση αριθμού διαφάνειας 3"/>
          <p:cNvSpPr>
            <a:spLocks noGrp="1"/>
          </p:cNvSpPr>
          <p:nvPr>
            <p:ph type="sldNum" sz="quarter" idx="12"/>
          </p:nvPr>
        </p:nvSpPr>
        <p:spPr/>
        <p:txBody>
          <a:bodyPr/>
          <a:lstStyle>
            <a:lvl1pPr>
              <a:defRPr/>
            </a:lvl1pPr>
          </a:lstStyle>
          <a:p>
            <a:fld id="{E45A0367-31FF-4F8C-A813-C51810E634C6}" type="slidenum">
              <a:rPr lang="el-GR" altLang="el-GR"/>
              <a:pPr/>
              <a:t>‹#›</a:t>
            </a:fld>
            <a:endParaRPr lang="el-GR" altLang="el-GR"/>
          </a:p>
        </p:txBody>
      </p:sp>
    </p:spTree>
    <p:extLst>
      <p:ext uri="{BB962C8B-B14F-4D97-AF65-F5344CB8AC3E}">
        <p14:creationId xmlns:p14="http://schemas.microsoft.com/office/powerpoint/2010/main" val="408446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630238" y="457200"/>
            <a:ext cx="2949575" cy="1600200"/>
          </a:xfrm>
        </p:spPr>
        <p:txBody>
          <a:bodyPr anchor="b"/>
          <a:lstStyle>
            <a:lvl1pPr>
              <a:defRPr sz="3200"/>
            </a:lvl1pPr>
          </a:lstStyle>
          <a:p>
            <a:r>
              <a:rPr lang="el-GR" smtClean="0"/>
              <a:t>Στυλ κύριου τίτλου</a:t>
            </a:r>
            <a:endParaRPr lang="el-GR"/>
          </a:p>
        </p:txBody>
      </p:sp>
      <p:sp>
        <p:nvSpPr>
          <p:cNvPr id="3" name="Θέση περιεχομένου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lvl1pPr>
              <a:defRPr/>
            </a:lvl1pPr>
          </a:lstStyle>
          <a:p>
            <a:endParaRPr lang="el-GR" altLang="el-GR"/>
          </a:p>
        </p:txBody>
      </p:sp>
      <p:sp>
        <p:nvSpPr>
          <p:cNvPr id="6" name="Θέση υποσέλιδου 5"/>
          <p:cNvSpPr>
            <a:spLocks noGrp="1"/>
          </p:cNvSpPr>
          <p:nvPr>
            <p:ph type="ftr" sz="quarter" idx="11"/>
          </p:nvPr>
        </p:nvSpPr>
        <p:spPr/>
        <p:txBody>
          <a:bodyPr/>
          <a:lstStyle>
            <a:lvl1pPr>
              <a:defRPr/>
            </a:lvl1pPr>
          </a:lstStyle>
          <a:p>
            <a:endParaRPr lang="el-GR" altLang="el-GR"/>
          </a:p>
        </p:txBody>
      </p:sp>
      <p:sp>
        <p:nvSpPr>
          <p:cNvPr id="7" name="Θέση αριθμού διαφάνειας 6"/>
          <p:cNvSpPr>
            <a:spLocks noGrp="1"/>
          </p:cNvSpPr>
          <p:nvPr>
            <p:ph type="sldNum" sz="quarter" idx="12"/>
          </p:nvPr>
        </p:nvSpPr>
        <p:spPr/>
        <p:txBody>
          <a:bodyPr/>
          <a:lstStyle>
            <a:lvl1pPr>
              <a:defRPr/>
            </a:lvl1pPr>
          </a:lstStyle>
          <a:p>
            <a:fld id="{9C581477-1E31-4DC0-BC0A-929079DCA038}" type="slidenum">
              <a:rPr lang="el-GR" altLang="el-GR"/>
              <a:pPr/>
              <a:t>‹#›</a:t>
            </a:fld>
            <a:endParaRPr lang="el-GR" altLang="el-GR"/>
          </a:p>
        </p:txBody>
      </p:sp>
    </p:spTree>
    <p:extLst>
      <p:ext uri="{BB962C8B-B14F-4D97-AF65-F5344CB8AC3E}">
        <p14:creationId xmlns:p14="http://schemas.microsoft.com/office/powerpoint/2010/main" val="6150365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630238" y="457200"/>
            <a:ext cx="2949575" cy="1600200"/>
          </a:xfrm>
        </p:spPr>
        <p:txBody>
          <a:bodyPr anchor="b"/>
          <a:lstStyle>
            <a:lvl1pPr>
              <a:defRPr sz="3200"/>
            </a:lvl1pPr>
          </a:lstStyle>
          <a:p>
            <a:r>
              <a:rPr lang="el-GR" smtClean="0"/>
              <a:t>Στυλ κύριου τίτλου</a:t>
            </a:r>
            <a:endParaRPr lang="el-GR"/>
          </a:p>
        </p:txBody>
      </p:sp>
      <p:sp>
        <p:nvSpPr>
          <p:cNvPr id="3" name="Θέση εικόνας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lvl1pPr>
              <a:defRPr/>
            </a:lvl1pPr>
          </a:lstStyle>
          <a:p>
            <a:endParaRPr lang="el-GR" altLang="el-GR"/>
          </a:p>
        </p:txBody>
      </p:sp>
      <p:sp>
        <p:nvSpPr>
          <p:cNvPr id="6" name="Θέση υποσέλιδου 5"/>
          <p:cNvSpPr>
            <a:spLocks noGrp="1"/>
          </p:cNvSpPr>
          <p:nvPr>
            <p:ph type="ftr" sz="quarter" idx="11"/>
          </p:nvPr>
        </p:nvSpPr>
        <p:spPr/>
        <p:txBody>
          <a:bodyPr/>
          <a:lstStyle>
            <a:lvl1pPr>
              <a:defRPr/>
            </a:lvl1pPr>
          </a:lstStyle>
          <a:p>
            <a:endParaRPr lang="el-GR" altLang="el-GR"/>
          </a:p>
        </p:txBody>
      </p:sp>
      <p:sp>
        <p:nvSpPr>
          <p:cNvPr id="7" name="Θέση αριθμού διαφάνειας 6"/>
          <p:cNvSpPr>
            <a:spLocks noGrp="1"/>
          </p:cNvSpPr>
          <p:nvPr>
            <p:ph type="sldNum" sz="quarter" idx="12"/>
          </p:nvPr>
        </p:nvSpPr>
        <p:spPr/>
        <p:txBody>
          <a:bodyPr/>
          <a:lstStyle>
            <a:lvl1pPr>
              <a:defRPr/>
            </a:lvl1pPr>
          </a:lstStyle>
          <a:p>
            <a:fld id="{D6674866-58C2-4EE0-B955-5153C63E8283}" type="slidenum">
              <a:rPr lang="el-GR" altLang="el-GR"/>
              <a:pPr/>
              <a:t>‹#›</a:t>
            </a:fld>
            <a:endParaRPr lang="el-GR" altLang="el-GR"/>
          </a:p>
        </p:txBody>
      </p:sp>
    </p:spTree>
    <p:extLst>
      <p:ext uri="{BB962C8B-B14F-4D97-AF65-F5344CB8AC3E}">
        <p14:creationId xmlns:p14="http://schemas.microsoft.com/office/powerpoint/2010/main" val="9783303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8850" name="Group 2"/>
          <p:cNvGrpSpPr>
            <a:grpSpLocks/>
          </p:cNvGrpSpPr>
          <p:nvPr/>
        </p:nvGrpSpPr>
        <p:grpSpPr bwMode="auto">
          <a:xfrm>
            <a:off x="0" y="0"/>
            <a:ext cx="8686800" cy="4876800"/>
            <a:chOff x="0" y="0"/>
            <a:chExt cx="5472" cy="3072"/>
          </a:xfrm>
        </p:grpSpPr>
        <p:sp>
          <p:nvSpPr>
            <p:cNvPr id="78851" name="Rectangle 3"/>
            <p:cNvSpPr>
              <a:spLocks noChangeArrowheads="1"/>
            </p:cNvSpPr>
            <p:nvPr/>
          </p:nvSpPr>
          <p:spPr bwMode="auto">
            <a:xfrm>
              <a:off x="0" y="0"/>
              <a:ext cx="384" cy="3072"/>
            </a:xfrm>
            <a:prstGeom prst="rect">
              <a:avLst/>
            </a:prstGeom>
            <a:solidFill>
              <a:schemeClr val="accent1"/>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l-GR" altLang="el-GR" sz="2400">
                <a:latin typeface="Times New Roman" panose="02020603050405020304" pitchFamily="18" charset="0"/>
              </a:endParaRPr>
            </a:p>
          </p:txBody>
        </p:sp>
        <p:grpSp>
          <p:nvGrpSpPr>
            <p:cNvPr id="78852" name="Group 4"/>
            <p:cNvGrpSpPr>
              <a:grpSpLocks/>
            </p:cNvGrpSpPr>
            <p:nvPr/>
          </p:nvGrpSpPr>
          <p:grpSpPr bwMode="auto">
            <a:xfrm>
              <a:off x="240" y="893"/>
              <a:ext cx="5232" cy="115"/>
              <a:chOff x="240" y="893"/>
              <a:chExt cx="5232" cy="115"/>
            </a:xfrm>
          </p:grpSpPr>
          <p:sp>
            <p:nvSpPr>
              <p:cNvPr id="78853" name="Rectangle 5"/>
              <p:cNvSpPr>
                <a:spLocks noChangeArrowheads="1"/>
              </p:cNvSpPr>
              <p:nvPr/>
            </p:nvSpPr>
            <p:spPr bwMode="auto">
              <a:xfrm>
                <a:off x="4320" y="893"/>
                <a:ext cx="1152" cy="11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l-GR" altLang="el-GR" sz="2400">
                  <a:latin typeface="Times New Roman" panose="02020603050405020304" pitchFamily="18" charset="0"/>
                </a:endParaRPr>
              </a:p>
            </p:txBody>
          </p:sp>
          <p:sp>
            <p:nvSpPr>
              <p:cNvPr id="78854" name="Line 6"/>
              <p:cNvSpPr>
                <a:spLocks noChangeShapeType="1"/>
              </p:cNvSpPr>
              <p:nvPr/>
            </p:nvSpPr>
            <p:spPr bwMode="auto">
              <a:xfrm>
                <a:off x="240" y="941"/>
                <a:ext cx="5232" cy="0"/>
              </a:xfrm>
              <a:prstGeom prst="line">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grpSp>
      </p:grpSp>
      <p:sp>
        <p:nvSpPr>
          <p:cNvPr id="78855" name="Rectangle 7"/>
          <p:cNvSpPr>
            <a:spLocks noGrp="1" noChangeArrowheads="1"/>
          </p:cNvSpPr>
          <p:nvPr>
            <p:ph type="title"/>
          </p:nvPr>
        </p:nvSpPr>
        <p:spPr bwMode="auto">
          <a:xfrm>
            <a:off x="914400" y="277813"/>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l-GR" altLang="el-GR" smtClean="0"/>
              <a:t>Κάντε κλικ για επεξεργασία του τίτλου</a:t>
            </a:r>
          </a:p>
        </p:txBody>
      </p:sp>
      <p:sp>
        <p:nvSpPr>
          <p:cNvPr id="78856" name="Rectangle 8"/>
          <p:cNvSpPr>
            <a:spLocks noGrp="1" noChangeArrowheads="1"/>
          </p:cNvSpPr>
          <p:nvPr>
            <p:ph type="body" idx="1"/>
          </p:nvPr>
        </p:nvSpPr>
        <p:spPr bwMode="auto">
          <a:xfrm>
            <a:off x="914400" y="1600200"/>
            <a:ext cx="77724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l-GR" altLang="el-GR" smtClean="0"/>
              <a:t>Κάντε κλικ για να επεξεργαστείτε τα στυλ κειμένου του υποδείγματος</a:t>
            </a:r>
          </a:p>
          <a:p>
            <a:pPr lvl="1"/>
            <a:r>
              <a:rPr lang="el-GR" altLang="el-GR" smtClean="0"/>
              <a:t>Δεύτερου επιπέδου</a:t>
            </a:r>
          </a:p>
          <a:p>
            <a:pPr lvl="2"/>
            <a:r>
              <a:rPr lang="el-GR" altLang="el-GR" smtClean="0"/>
              <a:t>Τρίτου επιπέδου</a:t>
            </a:r>
          </a:p>
          <a:p>
            <a:pPr lvl="3"/>
            <a:r>
              <a:rPr lang="el-GR" altLang="el-GR" smtClean="0"/>
              <a:t>Τέταρτου επιπέδου</a:t>
            </a:r>
          </a:p>
          <a:p>
            <a:pPr lvl="4"/>
            <a:r>
              <a:rPr lang="el-GR" altLang="el-GR" smtClean="0"/>
              <a:t>Πέμπτου επιπέδου</a:t>
            </a:r>
          </a:p>
        </p:txBody>
      </p:sp>
      <p:sp>
        <p:nvSpPr>
          <p:cNvPr id="78857" name="Rectangle 9"/>
          <p:cNvSpPr>
            <a:spLocks noGrp="1" noChangeArrowheads="1"/>
          </p:cNvSpPr>
          <p:nvPr>
            <p:ph type="dt" sz="half" idx="2"/>
          </p:nvPr>
        </p:nvSpPr>
        <p:spPr bwMode="auto">
          <a:xfrm>
            <a:off x="914400" y="6251575"/>
            <a:ext cx="1981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vl1pPr>
          </a:lstStyle>
          <a:p>
            <a:endParaRPr lang="el-GR" altLang="el-GR"/>
          </a:p>
        </p:txBody>
      </p:sp>
      <p:sp>
        <p:nvSpPr>
          <p:cNvPr id="78858" name="Rectangle 10"/>
          <p:cNvSpPr>
            <a:spLocks noGrp="1" noChangeArrowheads="1"/>
          </p:cNvSpPr>
          <p:nvPr>
            <p:ph type="ftr" sz="quarter" idx="3"/>
          </p:nvPr>
        </p:nvSpPr>
        <p:spPr bwMode="auto">
          <a:xfrm>
            <a:off x="3352800" y="62484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vl1pPr>
          </a:lstStyle>
          <a:p>
            <a:endParaRPr lang="el-GR" altLang="el-GR"/>
          </a:p>
        </p:txBody>
      </p:sp>
      <p:sp>
        <p:nvSpPr>
          <p:cNvPr id="78859" name="Rectangle 11"/>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lvl1pPr>
          </a:lstStyle>
          <a:p>
            <a:fld id="{0BBCB08F-CE25-4D53-B6E8-4C2AA90BF71F}" type="slidenum">
              <a:rPr lang="el-GR" altLang="el-GR"/>
              <a:pPr/>
              <a:t>‹#›</a:t>
            </a:fld>
            <a:endParaRPr lang="el-GR" altLang="el-GR"/>
          </a:p>
        </p:txBody>
      </p:sp>
      <p:sp>
        <p:nvSpPr>
          <p:cNvPr id="78860" name="Line 12"/>
          <p:cNvSpPr>
            <a:spLocks noChangeShapeType="1"/>
          </p:cNvSpPr>
          <p:nvPr/>
        </p:nvSpPr>
        <p:spPr bwMode="auto">
          <a:xfrm>
            <a:off x="0" y="4876800"/>
            <a:ext cx="609600"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Tree>
  </p:cSld>
  <p:clrMap bg1="dk2" tx1="lt1" bg2="dk1"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iming>
    <p:tnLst>
      <p:par>
        <p:cTn id="1" dur="indefinite" restart="never" nodeType="tmRoot"/>
      </p:par>
    </p:tnLst>
  </p:timing>
  <p:txStyles>
    <p:titleStyle>
      <a:lvl1pPr algn="l" rtl="0" fontAlgn="base">
        <a:spcBef>
          <a:spcPct val="0"/>
        </a:spcBef>
        <a:spcAft>
          <a:spcPct val="0"/>
        </a:spcAft>
        <a:defRPr sz="4200" kern="1200">
          <a:solidFill>
            <a:schemeClr val="tx2"/>
          </a:solidFill>
          <a:latin typeface="+mj-lt"/>
          <a:ea typeface="+mj-ea"/>
          <a:cs typeface="+mj-cs"/>
        </a:defRPr>
      </a:lvl1pPr>
      <a:lvl2pPr algn="l" rtl="0" fontAlgn="base">
        <a:spcBef>
          <a:spcPct val="0"/>
        </a:spcBef>
        <a:spcAft>
          <a:spcPct val="0"/>
        </a:spcAft>
        <a:defRPr sz="4200">
          <a:solidFill>
            <a:schemeClr val="tx2"/>
          </a:solidFill>
          <a:latin typeface="Times New Roman" panose="02020603050405020304" pitchFamily="18" charset="0"/>
        </a:defRPr>
      </a:lvl2pPr>
      <a:lvl3pPr algn="l" rtl="0" fontAlgn="base">
        <a:spcBef>
          <a:spcPct val="0"/>
        </a:spcBef>
        <a:spcAft>
          <a:spcPct val="0"/>
        </a:spcAft>
        <a:defRPr sz="4200">
          <a:solidFill>
            <a:schemeClr val="tx2"/>
          </a:solidFill>
          <a:latin typeface="Times New Roman" panose="02020603050405020304" pitchFamily="18" charset="0"/>
        </a:defRPr>
      </a:lvl3pPr>
      <a:lvl4pPr algn="l" rtl="0" fontAlgn="base">
        <a:spcBef>
          <a:spcPct val="0"/>
        </a:spcBef>
        <a:spcAft>
          <a:spcPct val="0"/>
        </a:spcAft>
        <a:defRPr sz="4200">
          <a:solidFill>
            <a:schemeClr val="tx2"/>
          </a:solidFill>
          <a:latin typeface="Times New Roman" panose="02020603050405020304" pitchFamily="18" charset="0"/>
        </a:defRPr>
      </a:lvl4pPr>
      <a:lvl5pPr algn="l" rtl="0" fontAlgn="base">
        <a:spcBef>
          <a:spcPct val="0"/>
        </a:spcBef>
        <a:spcAft>
          <a:spcPct val="0"/>
        </a:spcAft>
        <a:defRPr sz="4200">
          <a:solidFill>
            <a:schemeClr val="tx2"/>
          </a:solidFill>
          <a:latin typeface="Times New Roman" panose="02020603050405020304" pitchFamily="18" charset="0"/>
        </a:defRPr>
      </a:lvl5pPr>
      <a:lvl6pPr marL="457200" algn="l" rtl="0" fontAlgn="base">
        <a:spcBef>
          <a:spcPct val="0"/>
        </a:spcBef>
        <a:spcAft>
          <a:spcPct val="0"/>
        </a:spcAft>
        <a:defRPr sz="4200">
          <a:solidFill>
            <a:schemeClr val="tx2"/>
          </a:solidFill>
          <a:latin typeface="Times New Roman" panose="02020603050405020304" pitchFamily="18" charset="0"/>
        </a:defRPr>
      </a:lvl6pPr>
      <a:lvl7pPr marL="914400" algn="l" rtl="0" fontAlgn="base">
        <a:spcBef>
          <a:spcPct val="0"/>
        </a:spcBef>
        <a:spcAft>
          <a:spcPct val="0"/>
        </a:spcAft>
        <a:defRPr sz="4200">
          <a:solidFill>
            <a:schemeClr val="tx2"/>
          </a:solidFill>
          <a:latin typeface="Times New Roman" panose="02020603050405020304" pitchFamily="18" charset="0"/>
        </a:defRPr>
      </a:lvl7pPr>
      <a:lvl8pPr marL="1371600" algn="l" rtl="0" fontAlgn="base">
        <a:spcBef>
          <a:spcPct val="0"/>
        </a:spcBef>
        <a:spcAft>
          <a:spcPct val="0"/>
        </a:spcAft>
        <a:defRPr sz="4200">
          <a:solidFill>
            <a:schemeClr val="tx2"/>
          </a:solidFill>
          <a:latin typeface="Times New Roman" panose="02020603050405020304" pitchFamily="18" charset="0"/>
        </a:defRPr>
      </a:lvl8pPr>
      <a:lvl9pPr marL="1828800" algn="l" rtl="0" fontAlgn="base">
        <a:spcBef>
          <a:spcPct val="0"/>
        </a:spcBef>
        <a:spcAft>
          <a:spcPct val="0"/>
        </a:spcAft>
        <a:defRPr sz="4200">
          <a:solidFill>
            <a:schemeClr val="tx2"/>
          </a:solidFill>
          <a:latin typeface="Times New Roman" panose="02020603050405020304" pitchFamily="18" charset="0"/>
        </a:defRPr>
      </a:lvl9pPr>
    </p:titleStyle>
    <p:bodyStyle>
      <a:lvl1pPr marL="342900" indent="-342900" algn="l" rtl="0" fontAlgn="base">
        <a:spcBef>
          <a:spcPct val="20000"/>
        </a:spcBef>
        <a:spcAft>
          <a:spcPct val="0"/>
        </a:spcAft>
        <a:buClr>
          <a:schemeClr val="folHlink"/>
        </a:buClr>
        <a:buSzPct val="90000"/>
        <a:buFont typeface="Wingdings" panose="05000000000000000000" pitchFamily="2" charset="2"/>
        <a:buChar char="n"/>
        <a:defRPr sz="2800" kern="1200">
          <a:solidFill>
            <a:schemeClr val="tx1"/>
          </a:solidFill>
          <a:latin typeface="+mn-lt"/>
          <a:ea typeface="+mn-ea"/>
          <a:cs typeface="+mn-cs"/>
        </a:defRPr>
      </a:lvl1pPr>
      <a:lvl2pPr marL="742950" indent="-285750" algn="l" rtl="0" fontAlgn="base">
        <a:spcBef>
          <a:spcPct val="20000"/>
        </a:spcBef>
        <a:spcAft>
          <a:spcPct val="0"/>
        </a:spcAft>
        <a:buClr>
          <a:schemeClr val="accent1"/>
        </a:buClr>
        <a:buSzPct val="75000"/>
        <a:buFont typeface="Wingdings" panose="05000000000000000000" pitchFamily="2" charset="2"/>
        <a:buChar char="n"/>
        <a:defRPr sz="2600" kern="1200">
          <a:solidFill>
            <a:schemeClr val="tx1"/>
          </a:solidFill>
          <a:latin typeface="+mn-lt"/>
          <a:ea typeface="+mn-ea"/>
          <a:cs typeface="+mn-cs"/>
        </a:defRPr>
      </a:lvl2pPr>
      <a:lvl3pPr marL="1143000" indent="-228600" algn="l" rtl="0" fontAlgn="base">
        <a:spcBef>
          <a:spcPct val="20000"/>
        </a:spcBef>
        <a:spcAft>
          <a:spcPct val="0"/>
        </a:spcAft>
        <a:buClr>
          <a:schemeClr val="folHlink"/>
        </a:buClr>
        <a:buSzPct val="55000"/>
        <a:buFont typeface="Wingdings" panose="05000000000000000000" pitchFamily="2" charset="2"/>
        <a:buChar char="n"/>
        <a:defRPr sz="2300" kern="1200">
          <a:solidFill>
            <a:schemeClr val="tx1"/>
          </a:solidFill>
          <a:latin typeface="+mn-lt"/>
          <a:ea typeface="+mn-ea"/>
          <a:cs typeface="+mn-cs"/>
        </a:defRPr>
      </a:lvl3pPr>
      <a:lvl4pPr marL="1600200" indent="-228600" algn="l" rtl="0" fontAlgn="base">
        <a:spcBef>
          <a:spcPct val="20000"/>
        </a:spcBef>
        <a:spcAft>
          <a:spcPct val="0"/>
        </a:spcAft>
        <a:buClr>
          <a:schemeClr val="accent1"/>
        </a:buClr>
        <a:buFont typeface="Wingdings" panose="05000000000000000000" pitchFamily="2" charset="2"/>
        <a:buChar char="§"/>
        <a:defRPr sz="2000" kern="1200">
          <a:solidFill>
            <a:schemeClr val="tx1"/>
          </a:solidFill>
          <a:latin typeface="+mn-lt"/>
          <a:ea typeface="+mn-ea"/>
          <a:cs typeface="+mn-cs"/>
        </a:defRPr>
      </a:lvl4pPr>
      <a:lvl5pPr marL="2057400" indent="-228600" algn="l" rtl="0" fontAlgn="base">
        <a:spcBef>
          <a:spcPct val="20000"/>
        </a:spcBef>
        <a:spcAft>
          <a:spcPct val="0"/>
        </a:spcAft>
        <a:buClr>
          <a:schemeClr val="accent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ezinearticles.com/?expert=Nic_Breedlove"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11560" y="1268760"/>
            <a:ext cx="7772400" cy="1440160"/>
          </a:xfrm>
        </p:spPr>
        <p:txBody>
          <a:bodyPr>
            <a:noAutofit/>
          </a:bodyPr>
          <a:lstStyle/>
          <a:p>
            <a:pPr algn="ctr"/>
            <a:r>
              <a:rPr lang="el-GR" sz="5400" b="1" dirty="0">
                <a:solidFill>
                  <a:srgbClr val="5075BC"/>
                </a:solidFill>
              </a:rPr>
              <a:t>Το παιχνίδι στην εκπαιδευτική </a:t>
            </a:r>
            <a:r>
              <a:rPr lang="el-GR" sz="5400" b="1" dirty="0" smtClean="0">
                <a:solidFill>
                  <a:srgbClr val="5075BC"/>
                </a:solidFill>
              </a:rPr>
              <a:t>διαδικασία</a:t>
            </a:r>
            <a:endParaRPr lang="el-GR" sz="6600" b="1" dirty="0">
              <a:solidFill>
                <a:srgbClr val="0070C0"/>
              </a:solidFill>
            </a:endParaRPr>
          </a:p>
        </p:txBody>
      </p:sp>
      <p:sp>
        <p:nvSpPr>
          <p:cNvPr id="3" name="Υπότιτλος 2"/>
          <p:cNvSpPr>
            <a:spLocks noGrp="1"/>
          </p:cNvSpPr>
          <p:nvPr>
            <p:ph type="subTitle" idx="1"/>
          </p:nvPr>
        </p:nvSpPr>
        <p:spPr>
          <a:xfrm>
            <a:off x="395536" y="2996952"/>
            <a:ext cx="8322644" cy="3456384"/>
          </a:xfrm>
        </p:spPr>
        <p:txBody>
          <a:bodyPr>
            <a:noAutofit/>
          </a:bodyPr>
          <a:lstStyle/>
          <a:p>
            <a:r>
              <a:rPr lang="el-GR" sz="2800" b="1" dirty="0" smtClean="0">
                <a:latin typeface="+mj-lt"/>
                <a:ea typeface="+mj-ea"/>
                <a:cs typeface="+mj-cs"/>
              </a:rPr>
              <a:t>Ενότητα </a:t>
            </a:r>
            <a:r>
              <a:rPr lang="el-GR" sz="2800" b="1" dirty="0" smtClean="0">
                <a:latin typeface="+mj-lt"/>
                <a:ea typeface="+mj-ea"/>
                <a:cs typeface="+mj-cs"/>
              </a:rPr>
              <a:t>6Α</a:t>
            </a:r>
            <a:r>
              <a:rPr lang="en-US" sz="2800" dirty="0" smtClean="0">
                <a:latin typeface="+mj-lt"/>
                <a:ea typeface="+mj-ea"/>
                <a:cs typeface="+mj-cs"/>
              </a:rPr>
              <a:t> </a:t>
            </a:r>
            <a:endParaRPr lang="el-GR" sz="2800" dirty="0" smtClean="0">
              <a:latin typeface="+mj-lt"/>
              <a:ea typeface="+mj-ea"/>
              <a:cs typeface="+mj-cs"/>
            </a:endParaRPr>
          </a:p>
          <a:p>
            <a:r>
              <a:rPr lang="el-GR" sz="3600" b="1" dirty="0" smtClean="0">
                <a:solidFill>
                  <a:srgbClr val="0070C0"/>
                </a:solidFill>
                <a:latin typeface="+mj-lt"/>
                <a:ea typeface="+mj-ea"/>
                <a:cs typeface="+mj-cs"/>
              </a:rPr>
              <a:t>      Υπαίθριοι χώροι παιχνιδιού και παιδί</a:t>
            </a:r>
            <a:endParaRPr lang="en-US" sz="3600" b="1" dirty="0" smtClean="0">
              <a:solidFill>
                <a:srgbClr val="0070C0"/>
              </a:solidFill>
              <a:latin typeface="+mj-lt"/>
              <a:ea typeface="+mj-ea"/>
              <a:cs typeface="+mj-cs"/>
            </a:endParaRPr>
          </a:p>
          <a:p>
            <a:endParaRPr lang="en-US" sz="2800" dirty="0" smtClean="0"/>
          </a:p>
          <a:p>
            <a:r>
              <a:rPr lang="el-GR" sz="2400" dirty="0" err="1" smtClean="0"/>
              <a:t>Καφένια</a:t>
            </a:r>
            <a:r>
              <a:rPr lang="el-GR" sz="2400" dirty="0" smtClean="0"/>
              <a:t> </a:t>
            </a:r>
            <a:r>
              <a:rPr lang="el-GR" sz="2400" dirty="0" err="1" smtClean="0"/>
              <a:t>Μπότσογλου</a:t>
            </a:r>
            <a:endParaRPr lang="el-GR" sz="2400" dirty="0" smtClean="0"/>
          </a:p>
          <a:p>
            <a:r>
              <a:rPr lang="el-GR" sz="2400" dirty="0" smtClean="0"/>
              <a:t>Σχολή </a:t>
            </a:r>
            <a:r>
              <a:rPr lang="el-GR" sz="2400" dirty="0" smtClean="0"/>
              <a:t>Ανθρωπιστικών και Κοινωνικών Επιστημών  Παιδαγωγικό Τμήμα Ειδικής Αγωγής</a:t>
            </a:r>
            <a:endParaRPr lang="en-US" sz="2400" dirty="0" smtClean="0"/>
          </a:p>
          <a:p>
            <a:endParaRPr lang="el-GR" sz="2800" dirty="0" smtClean="0"/>
          </a:p>
        </p:txBody>
      </p:sp>
      <p:pic>
        <p:nvPicPr>
          <p:cNvPr id="9" name="Logo" descr="Λογότυπο ΠΘ"/>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776" y="296652"/>
            <a:ext cx="3477085" cy="756084"/>
          </a:xfrm>
          <a:prstGeom prst="rect">
            <a:avLst/>
          </a:prstGeom>
        </p:spPr>
      </p:pic>
    </p:spTree>
    <p:extLst>
      <p:ext uri="{BB962C8B-B14F-4D97-AF65-F5344CB8AC3E}">
        <p14:creationId xmlns:p14="http://schemas.microsoft.com/office/powerpoint/2010/main" val="17631213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endParaRPr lang="el-GR" altLang="el-GR"/>
          </a:p>
        </p:txBody>
      </p:sp>
      <p:sp>
        <p:nvSpPr>
          <p:cNvPr id="83971" name="Rectangle 3"/>
          <p:cNvSpPr>
            <a:spLocks noGrp="1" noChangeArrowheads="1"/>
          </p:cNvSpPr>
          <p:nvPr>
            <p:ph type="body" idx="1"/>
          </p:nvPr>
        </p:nvSpPr>
        <p:spPr/>
        <p:txBody>
          <a:bodyPr/>
          <a:lstStyle/>
          <a:p>
            <a:r>
              <a:rPr lang="el-GR" altLang="el-GR"/>
              <a:t>Η επόμενη περίοδος, η «περίοδος του σιδήρου», ξεκίνησε γύρω στο 1910. Το σίδερο και ο χάλυβας ήταν βασικό χαρακτηριστικό των υπαίθριων χώρων παιχνιδιού που εξέθετε τα παιδιά στον μόλυβδο και σε πολλούς τραυματισμούς.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endParaRPr lang="el-GR" altLang="el-GR"/>
          </a:p>
        </p:txBody>
      </p:sp>
      <p:sp>
        <p:nvSpPr>
          <p:cNvPr id="84995" name="Rectangle 3"/>
          <p:cNvSpPr>
            <a:spLocks noGrp="1" noChangeArrowheads="1"/>
          </p:cNvSpPr>
          <p:nvPr>
            <p:ph type="body" idx="1"/>
          </p:nvPr>
        </p:nvSpPr>
        <p:spPr/>
        <p:txBody>
          <a:bodyPr/>
          <a:lstStyle/>
          <a:p>
            <a:r>
              <a:rPr lang="el-GR" altLang="el-GR"/>
              <a:t>Η δεκαετία, 1950-1960 ήταν η «περίοδος της καινοτομίας», και ήταν έντονα επηρεασμένη από τους καλλιτέχνες και  τους αρχιτέκτονες. Η καινοτομία και η φαντασία στον σχεδιασμό των παιχνιδοκατασκευών,  είχε σκοπό να υποκινήσει την φαντασία των παιδιών. </a:t>
            </a:r>
          </a:p>
          <a:p>
            <a:pPr>
              <a:buFont typeface="Wingdings" panose="05000000000000000000" pitchFamily="2" charset="2"/>
              <a:buNone/>
            </a:pPr>
            <a:endParaRPr lang="el-GR" altLang="el-G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endParaRPr lang="el-GR" altLang="el-GR"/>
          </a:p>
        </p:txBody>
      </p:sp>
      <p:sp>
        <p:nvSpPr>
          <p:cNvPr id="86019" name="Rectangle 3"/>
          <p:cNvSpPr>
            <a:spLocks noGrp="1" noChangeArrowheads="1"/>
          </p:cNvSpPr>
          <p:nvPr>
            <p:ph type="body" idx="1"/>
          </p:nvPr>
        </p:nvSpPr>
        <p:spPr/>
        <p:txBody>
          <a:bodyPr/>
          <a:lstStyle/>
          <a:p>
            <a:r>
              <a:rPr lang="el-GR" altLang="el-GR" sz="2400"/>
              <a:t>Η δεκαετία του 1970 και στην αρχή του 1980 χαρακτηρίστηκε από την «Μοντέρνα εποχή», με μεγάλη ποικιλία στις παιχνιδοκατασκευές. Η ασφάλεια των παιδιών ήταν ένα από τα βασικότερα στοιχεία στο σχεδιασμό. Ήταν εκείνη την εποχή που οι υπεύθυνοι άρχισαν να αντιλαμβάνονται τις ανάγκες των παιδιών σχετικά με τις παιχνιδοκατασκευές και τον χώρο.</a:t>
            </a:r>
          </a:p>
          <a:p>
            <a:r>
              <a:rPr lang="el-GR" altLang="el-GR" sz="2400"/>
              <a:t>Σήμερα μπορούμε να υποστηρίξουμε, βρισκόμαστε στην  «περίοδο φιλικής προς τη φύση», όχι μόνο του περιβάλλοντος, αλλά και της ανθρώπινης. </a:t>
            </a:r>
          </a:p>
          <a:p>
            <a:endParaRPr lang="el-GR" altLang="el-GR" sz="240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l-GR" altLang="el-GR">
                <a:cs typeface="Times New Roman" panose="02020603050405020304" pitchFamily="18" charset="0"/>
              </a:rPr>
              <a:t> Είδη Παιχνιδοτόπων</a:t>
            </a:r>
            <a:r>
              <a:rPr lang="el-GR" altLang="el-GR" b="1">
                <a:cs typeface="Times New Roman" panose="02020603050405020304" pitchFamily="18" charset="0"/>
              </a:rPr>
              <a:t/>
            </a:r>
            <a:br>
              <a:rPr lang="el-GR" altLang="el-GR" b="1">
                <a:cs typeface="Times New Roman" panose="02020603050405020304" pitchFamily="18" charset="0"/>
              </a:rPr>
            </a:br>
            <a:endParaRPr lang="el-GR" altLang="el-GR" b="1">
              <a:cs typeface="Times New Roman" panose="02020603050405020304" pitchFamily="18" charset="0"/>
            </a:endParaRPr>
          </a:p>
        </p:txBody>
      </p:sp>
      <p:sp>
        <p:nvSpPr>
          <p:cNvPr id="87043" name="Rectangle 3"/>
          <p:cNvSpPr>
            <a:spLocks noGrp="1" noChangeArrowheads="1"/>
          </p:cNvSpPr>
          <p:nvPr>
            <p:ph type="body" idx="1"/>
          </p:nvPr>
        </p:nvSpPr>
        <p:spPr/>
        <p:txBody>
          <a:bodyPr/>
          <a:lstStyle/>
          <a:p>
            <a:pPr>
              <a:lnSpc>
                <a:spcPct val="80000"/>
              </a:lnSpc>
              <a:buFont typeface="Wingdings" panose="05000000000000000000" pitchFamily="2" charset="2"/>
              <a:buNone/>
            </a:pPr>
            <a:endParaRPr lang="el-GR" altLang="el-GR">
              <a:cs typeface="Times New Roman" panose="02020603050405020304" pitchFamily="18" charset="0"/>
            </a:endParaRPr>
          </a:p>
          <a:p>
            <a:pPr algn="just">
              <a:lnSpc>
                <a:spcPct val="80000"/>
              </a:lnSpc>
            </a:pPr>
            <a:r>
              <a:rPr lang="el-GR" altLang="el-GR" sz="2400">
                <a:cs typeface="Times New Roman" panose="02020603050405020304" pitchFamily="18" charset="0"/>
              </a:rPr>
              <a:t>Οι παραδοσιακοί παιχνιδότοποι είναι συνήθως εξοπλισμένοι με παιχνιδοκατασκευές όπως τσουλήθρες, κούνιες, δοκούς, τραμπάλες. Καλύπτονται από σκληρές επιφάνειες και προορίζονται για παιχνίδι σωματικής άσκησης, το οποίο είναι δυνατόν να μην επιβλέπεται από ενήλικες. </a:t>
            </a:r>
          </a:p>
          <a:p>
            <a:pPr algn="just">
              <a:lnSpc>
                <a:spcPct val="80000"/>
              </a:lnSpc>
            </a:pPr>
            <a:r>
              <a:rPr lang="el-GR" altLang="el-GR" sz="2400">
                <a:cs typeface="Times New Roman" panose="02020603050405020304" pitchFamily="18" charset="0"/>
              </a:rPr>
              <a:t>Οι παιχνιδότοποι περιπέτειας χαρακτηρίζονται από ευελιξία τόσο στον σχεδιασμό τους, όσο και στα δομικά στοιχεία των χώρων τους. Η ευέλικτη αυτή ατμόσφαιρα πολλαπλασιάζει τις δυνατότητες και διευρύνει το φάσμα των δραστηριοτήτων παιχνιδιού οι οποίες μπορούν να αναπτυχθούν σε αυτούς.</a:t>
            </a:r>
          </a:p>
          <a:p>
            <a:pPr>
              <a:lnSpc>
                <a:spcPct val="80000"/>
              </a:lnSpc>
            </a:pPr>
            <a:endParaRPr lang="el-GR" altLang="el-GR" sz="240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noChangeArrowheads="1"/>
          </p:cNvSpPr>
          <p:nvPr>
            <p:ph type="body" idx="1"/>
          </p:nvPr>
        </p:nvSpPr>
        <p:spPr>
          <a:xfrm>
            <a:off x="1143000" y="838200"/>
            <a:ext cx="7772400" cy="5257800"/>
          </a:xfrm>
        </p:spPr>
        <p:txBody>
          <a:bodyPr/>
          <a:lstStyle/>
          <a:p>
            <a:pPr algn="just">
              <a:lnSpc>
                <a:spcPct val="80000"/>
              </a:lnSpc>
            </a:pPr>
            <a:r>
              <a:rPr lang="el-GR" altLang="el-GR" sz="2400">
                <a:latin typeface="Times New Roman" panose="02020603050405020304" pitchFamily="18" charset="0"/>
                <a:cs typeface="Times New Roman" panose="02020603050405020304" pitchFamily="18" charset="0"/>
              </a:rPr>
              <a:t>Οι στόχοι ενός τέτοιου χωροπαιδαγωγικού περιβάλλοντος είναι: </a:t>
            </a:r>
          </a:p>
          <a:p>
            <a:pPr algn="just">
              <a:lnSpc>
                <a:spcPct val="80000"/>
              </a:lnSpc>
            </a:pPr>
            <a:r>
              <a:rPr lang="el-GR" altLang="el-GR" sz="2400">
                <a:latin typeface="Times New Roman" panose="02020603050405020304" pitchFamily="18" charset="0"/>
                <a:cs typeface="Times New Roman" panose="02020603050405020304" pitchFamily="18" charset="0"/>
              </a:rPr>
              <a:t>η διευκόλυνση της πρόσβασης των παιδιών σε διαδικασίες δημιουργικότητας</a:t>
            </a:r>
          </a:p>
          <a:p>
            <a:pPr algn="just">
              <a:lnSpc>
                <a:spcPct val="80000"/>
              </a:lnSpc>
            </a:pPr>
            <a:r>
              <a:rPr lang="el-GR" altLang="el-GR" sz="2400">
                <a:latin typeface="Times New Roman" panose="02020603050405020304" pitchFamily="18" charset="0"/>
                <a:cs typeface="Times New Roman" panose="02020603050405020304" pitchFamily="18" charset="0"/>
              </a:rPr>
              <a:t> η ανάπτυξη διαπροσωπικών και κοινωνικών σχέσεων μεταξύ τους</a:t>
            </a:r>
          </a:p>
          <a:p>
            <a:pPr algn="just">
              <a:lnSpc>
                <a:spcPct val="80000"/>
              </a:lnSpc>
            </a:pPr>
            <a:r>
              <a:rPr lang="el-GR" altLang="el-GR" sz="2400">
                <a:latin typeface="Times New Roman" panose="02020603050405020304" pitchFamily="18" charset="0"/>
                <a:cs typeface="Times New Roman" panose="02020603050405020304" pitchFamily="18" charset="0"/>
              </a:rPr>
              <a:t>η καλλιέργεια στα παιδιά τάσεων ανεξαρτησίας και αυτενέργεια η σύνδεση δραστηριοτήτων αυτής της «παιδικής κοινωνίας» με την ζωή της γειτονιάς</a:t>
            </a:r>
          </a:p>
          <a:p>
            <a:pPr algn="just">
              <a:lnSpc>
                <a:spcPct val="80000"/>
              </a:lnSpc>
            </a:pPr>
            <a:r>
              <a:rPr lang="el-GR" altLang="el-GR" sz="2400">
                <a:latin typeface="Times New Roman" panose="02020603050405020304" pitchFamily="18" charset="0"/>
                <a:cs typeface="Times New Roman" panose="02020603050405020304" pitchFamily="18" charset="0"/>
              </a:rPr>
              <a:t> η εξέλιξη των σχέσεων των παιδιά με την κοινωνία των ενηλίκων</a:t>
            </a:r>
          </a:p>
          <a:p>
            <a:pPr>
              <a:lnSpc>
                <a:spcPct val="80000"/>
              </a:lnSpc>
              <a:buFont typeface="Wingdings" panose="05000000000000000000" pitchFamily="2" charset="2"/>
              <a:buNone/>
            </a:pPr>
            <a:r>
              <a:rPr lang="el-GR" altLang="el-GR" sz="2400">
                <a:latin typeface="Times New Roman" panose="02020603050405020304" pitchFamily="18" charset="0"/>
                <a:cs typeface="Times New Roman" panose="02020603050405020304" pitchFamily="18" charset="0"/>
              </a:rPr>
              <a:t>Ο πρώτος παιχνιδότοπος περιπέτειας που λειτούργησε ήταν στο </a:t>
            </a:r>
            <a:r>
              <a:rPr lang="en-US" altLang="el-GR" sz="2400">
                <a:latin typeface="Times New Roman" panose="02020603050405020304" pitchFamily="18" charset="0"/>
                <a:cs typeface="Times New Roman" panose="02020603050405020304" pitchFamily="18" charset="0"/>
              </a:rPr>
              <a:t>Emdur</a:t>
            </a:r>
            <a:r>
              <a:rPr lang="el-GR" altLang="el-GR" sz="2400">
                <a:latin typeface="Times New Roman" panose="02020603050405020304" pitchFamily="18" charset="0"/>
                <a:cs typeface="Times New Roman" panose="02020603050405020304" pitchFamily="18" charset="0"/>
              </a:rPr>
              <a:t> της Δανίας το 1943, στην διάρκεια της Γερμανικής κατοχής. Αργότερα, δημιουργήθηκαν και άλλοι παιχνιδότοποι περιπέτειας στην Ελβετία και στην Αγγλία.</a:t>
            </a:r>
            <a:r>
              <a:rPr lang="el-GR" altLang="el-GR" sz="2000"/>
              <a:t>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r>
              <a:rPr lang="el-GR" altLang="el-GR"/>
              <a:t>Προβλήματα στη λειτουργία τους</a:t>
            </a:r>
          </a:p>
        </p:txBody>
      </p:sp>
      <p:sp>
        <p:nvSpPr>
          <p:cNvPr id="89091" name="Rectangle 3"/>
          <p:cNvSpPr>
            <a:spLocks noGrp="1" noChangeArrowheads="1"/>
          </p:cNvSpPr>
          <p:nvPr>
            <p:ph type="body" idx="1"/>
          </p:nvPr>
        </p:nvSpPr>
        <p:spPr/>
        <p:txBody>
          <a:bodyPr/>
          <a:lstStyle/>
          <a:p>
            <a:pPr>
              <a:lnSpc>
                <a:spcPct val="80000"/>
              </a:lnSpc>
            </a:pPr>
            <a:r>
              <a:rPr lang="el-GR" altLang="el-GR" sz="2400"/>
              <a:t>- η άνοδος της αξίας των οικοπέδων, που οδήγησε στην οικονομική τους αξιοποίηση αντί για τη συνέχιση της παραχώρησης τους στα παιδιά.</a:t>
            </a:r>
          </a:p>
          <a:p>
            <a:pPr>
              <a:lnSpc>
                <a:spcPct val="80000"/>
              </a:lnSpc>
            </a:pPr>
            <a:r>
              <a:rPr lang="el-GR" altLang="el-GR" sz="2400"/>
              <a:t>- οι φορείς χρηματοδότησης θεωρούσαν ότι το κόστος του πειράματος ήταν υψηλό τόσο απόλυτα, όσο και σε σχέση με τα επιζητούμενα αποτελέσματα που αφορούσαν κυρίως στην ενσωμάτωση των παιδιών στην κοινωνική ζωή της γειτονιάς, καθώς και στη μείωση της παιδικής εγκληματικότητας</a:t>
            </a:r>
          </a:p>
          <a:p>
            <a:pPr>
              <a:lnSpc>
                <a:spcPct val="80000"/>
              </a:lnSpc>
            </a:pPr>
            <a:r>
              <a:rPr lang="el-GR" altLang="el-GR" sz="2400"/>
              <a:t>- οι υπεύθυνοι δεν κατάφεραν πάντα να ελέγξουν την κοινωνική και πολιτισμική δυναμική που αναπτύσσονταν σε αυτά τα περιβάλλοντα και η οποία οδηγούσε κάποιες φορές σε εντάσεις και συγκρούσεις</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endParaRPr lang="el-GR" altLang="el-GR"/>
          </a:p>
        </p:txBody>
      </p:sp>
      <p:sp>
        <p:nvSpPr>
          <p:cNvPr id="88067" name="Rectangle 3"/>
          <p:cNvSpPr>
            <a:spLocks noGrp="1" noChangeArrowheads="1"/>
          </p:cNvSpPr>
          <p:nvPr>
            <p:ph type="body" idx="1"/>
          </p:nvPr>
        </p:nvSpPr>
        <p:spPr/>
        <p:txBody>
          <a:bodyPr/>
          <a:lstStyle/>
          <a:p>
            <a:r>
              <a:rPr lang="el-GR" altLang="el-GR"/>
              <a:t>Σήμερα υπάρχουν περίπου 1.000 παιχνιδότοποι περιπέτειας  στην Ευρώπη οι περισσότεροι από αυτούς βρίσκονται στη  Γερμανία, στην Αγγλία, στην Ολλανδία, τη Γαλλία και τη Δανία. Συγκεκριμένα, στη Γερμανία υπάρχουν σήμερα πάνω από 400 παιχνιδότοποι περιπέτειας (Solomon, 2005) ενώ στη Σουηδία τέσσερις (IPA, 2007), και στις Ηνωμένες Πολιτείες, δύο (Arieff, 2007).</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l-GR" altLang="el-GR"/>
              <a:t>Άλλα είδη παιχνιδοτόπων</a:t>
            </a:r>
          </a:p>
        </p:txBody>
      </p:sp>
      <p:sp>
        <p:nvSpPr>
          <p:cNvPr id="90115" name="Rectangle 3"/>
          <p:cNvSpPr>
            <a:spLocks noGrp="1" noChangeArrowheads="1"/>
          </p:cNvSpPr>
          <p:nvPr>
            <p:ph type="body" idx="1"/>
          </p:nvPr>
        </p:nvSpPr>
        <p:spPr/>
        <p:txBody>
          <a:bodyPr/>
          <a:lstStyle/>
          <a:p>
            <a:r>
              <a:rPr lang="el-GR" altLang="el-GR" i="1"/>
              <a:t>Πάρκα παιχνιδιού, (Play parks)</a:t>
            </a:r>
          </a:p>
          <a:p>
            <a:r>
              <a:rPr lang="el-GR" altLang="el-GR" i="1"/>
              <a:t>Παιχνιδότοποι γειτονιάς (Νeighbourhood playgrounds)</a:t>
            </a:r>
            <a:r>
              <a:rPr lang="el-GR" altLang="el-GR"/>
              <a:t> </a:t>
            </a:r>
          </a:p>
          <a:p>
            <a:r>
              <a:rPr lang="el-GR" altLang="el-GR" i="1"/>
              <a:t>Άτυποι / περιστασιακοί χώροι παιχνιδιού (Informal Playscapes / Ιncidental play areas)</a:t>
            </a:r>
          </a:p>
          <a:p>
            <a:r>
              <a:rPr lang="el-GR" altLang="el-GR" i="1"/>
              <a:t>Χώροι παιχνιδιού μικρών παιδιών - δίπλα στο σπίτι (Doorstep / toddler play areas )</a:t>
            </a:r>
          </a:p>
          <a:p>
            <a:r>
              <a:rPr lang="el-GR" altLang="el-GR" i="1"/>
              <a:t>Τοπικοί παιχνιδότοποι (Area playgrounds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r>
              <a:rPr lang="en-US" altLang="el-GR"/>
              <a:t>Imagination Playground</a:t>
            </a:r>
            <a:endParaRPr lang="el-GR" altLang="el-GR"/>
          </a:p>
        </p:txBody>
      </p:sp>
      <p:sp>
        <p:nvSpPr>
          <p:cNvPr id="91139" name="Rectangle 3"/>
          <p:cNvSpPr>
            <a:spLocks noGrp="1" noChangeArrowheads="1"/>
          </p:cNvSpPr>
          <p:nvPr>
            <p:ph type="body" idx="1"/>
          </p:nvPr>
        </p:nvSpPr>
        <p:spPr/>
        <p:txBody>
          <a:bodyPr/>
          <a:lstStyle/>
          <a:p>
            <a:endParaRPr lang="el-GR" altLang="el-GR"/>
          </a:p>
        </p:txBody>
      </p:sp>
      <p:pic>
        <p:nvPicPr>
          <p:cNvPr id="91140" name="Picture 4" descr="IMG_039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8000" y="-4191000"/>
            <a:ext cx="20320000" cy="15240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endParaRPr lang="el-GR" altLang="el-GR"/>
          </a:p>
        </p:txBody>
      </p:sp>
      <p:sp>
        <p:nvSpPr>
          <p:cNvPr id="92163" name="Rectangle 3"/>
          <p:cNvSpPr>
            <a:spLocks noGrp="1" noChangeArrowheads="1"/>
          </p:cNvSpPr>
          <p:nvPr>
            <p:ph type="body" idx="1"/>
          </p:nvPr>
        </p:nvSpPr>
        <p:spPr/>
        <p:txBody>
          <a:bodyPr/>
          <a:lstStyle/>
          <a:p>
            <a:endParaRPr lang="el-GR" altLang="el-GR"/>
          </a:p>
        </p:txBody>
      </p:sp>
      <p:pic>
        <p:nvPicPr>
          <p:cNvPr id="92164" name="Picture 4" descr="IMG_039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8000" y="-4191000"/>
            <a:ext cx="20320000" cy="15240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ctrTitle"/>
          </p:nvPr>
        </p:nvSpPr>
        <p:spPr>
          <a:xfrm>
            <a:off x="457200" y="990600"/>
            <a:ext cx="7772400" cy="1524000"/>
          </a:xfrm>
        </p:spPr>
        <p:txBody>
          <a:bodyPr/>
          <a:lstStyle/>
          <a:p>
            <a:r>
              <a:rPr lang="el-GR" altLang="el-GR" sz="3200" b="1"/>
              <a:t>Καφένια Μπότσογλου</a:t>
            </a:r>
          </a:p>
        </p:txBody>
      </p:sp>
      <p:sp>
        <p:nvSpPr>
          <p:cNvPr id="10243" name="Rectangle 3"/>
          <p:cNvSpPr>
            <a:spLocks noGrp="1" noChangeArrowheads="1"/>
          </p:cNvSpPr>
          <p:nvPr>
            <p:ph type="subTitle" idx="1"/>
          </p:nvPr>
        </p:nvSpPr>
        <p:spPr>
          <a:xfrm>
            <a:off x="457200" y="2438400"/>
            <a:ext cx="7772400" cy="2286000"/>
          </a:xfrm>
        </p:spPr>
        <p:txBody>
          <a:bodyPr/>
          <a:lstStyle/>
          <a:p>
            <a:endParaRPr lang="el-GR" altLang="el-GR" sz="2000" b="1"/>
          </a:p>
          <a:p>
            <a:r>
              <a:rPr lang="el-GR" altLang="el-GR" b="1">
                <a:latin typeface="Times New Roman" panose="02020603050405020304" pitchFamily="18" charset="0"/>
              </a:rPr>
              <a:t>ΥΠΑΙΘΡΙΟΙ ΧΩΡΟΙ ΠΑΙΧΝΙΔΙΟΥ και Παιδί </a:t>
            </a:r>
          </a:p>
          <a:p>
            <a:r>
              <a:rPr lang="el-GR" altLang="el-GR" b="1"/>
              <a:t> </a:t>
            </a:r>
          </a:p>
          <a:p>
            <a:endParaRPr lang="el-GR" altLang="el-GR" b="1"/>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endParaRPr lang="el-GR" altLang="el-GR"/>
          </a:p>
        </p:txBody>
      </p:sp>
      <p:sp>
        <p:nvSpPr>
          <p:cNvPr id="93187" name="Rectangle 3"/>
          <p:cNvSpPr>
            <a:spLocks noGrp="1" noChangeArrowheads="1"/>
          </p:cNvSpPr>
          <p:nvPr>
            <p:ph type="body" idx="1"/>
          </p:nvPr>
        </p:nvSpPr>
        <p:spPr/>
        <p:txBody>
          <a:bodyPr/>
          <a:lstStyle/>
          <a:p>
            <a:endParaRPr lang="el-GR" altLang="el-GR"/>
          </a:p>
        </p:txBody>
      </p:sp>
      <p:pic>
        <p:nvPicPr>
          <p:cNvPr id="93188" name="Picture 4" descr="IMG_039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8000" y="-4191000"/>
            <a:ext cx="20320000" cy="15240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endParaRPr lang="el-GR" altLang="el-GR"/>
          </a:p>
        </p:txBody>
      </p:sp>
      <p:sp>
        <p:nvSpPr>
          <p:cNvPr id="94211" name="Rectangle 3"/>
          <p:cNvSpPr>
            <a:spLocks noGrp="1" noChangeArrowheads="1"/>
          </p:cNvSpPr>
          <p:nvPr>
            <p:ph type="body" idx="1"/>
          </p:nvPr>
        </p:nvSpPr>
        <p:spPr/>
        <p:txBody>
          <a:bodyPr/>
          <a:lstStyle/>
          <a:p>
            <a:endParaRPr lang="el-GR" altLang="el-GR"/>
          </a:p>
        </p:txBody>
      </p:sp>
      <p:pic>
        <p:nvPicPr>
          <p:cNvPr id="94212" name="Picture 4" descr="IMG_04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8000" y="-4191000"/>
            <a:ext cx="20320000" cy="15240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endParaRPr lang="el-GR" altLang="el-GR"/>
          </a:p>
        </p:txBody>
      </p:sp>
      <p:sp>
        <p:nvSpPr>
          <p:cNvPr id="95235" name="Rectangle 3"/>
          <p:cNvSpPr>
            <a:spLocks noGrp="1" noChangeArrowheads="1"/>
          </p:cNvSpPr>
          <p:nvPr>
            <p:ph type="body" idx="1"/>
          </p:nvPr>
        </p:nvSpPr>
        <p:spPr/>
        <p:txBody>
          <a:bodyPr/>
          <a:lstStyle/>
          <a:p>
            <a:endParaRPr lang="el-GR" altLang="el-GR"/>
          </a:p>
        </p:txBody>
      </p:sp>
      <p:pic>
        <p:nvPicPr>
          <p:cNvPr id="95236" name="Picture 4" descr="IMG_04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8000" y="-4191000"/>
            <a:ext cx="20320000" cy="15240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endParaRPr lang="el-GR" altLang="el-GR"/>
          </a:p>
        </p:txBody>
      </p:sp>
      <p:sp>
        <p:nvSpPr>
          <p:cNvPr id="96259" name="Rectangle 3"/>
          <p:cNvSpPr>
            <a:spLocks noGrp="1" noChangeArrowheads="1"/>
          </p:cNvSpPr>
          <p:nvPr>
            <p:ph type="body" idx="1"/>
          </p:nvPr>
        </p:nvSpPr>
        <p:spPr/>
        <p:txBody>
          <a:bodyPr/>
          <a:lstStyle/>
          <a:p>
            <a:endParaRPr lang="el-GR" altLang="el-GR"/>
          </a:p>
        </p:txBody>
      </p:sp>
      <p:pic>
        <p:nvPicPr>
          <p:cNvPr id="96260" name="Picture 4" descr="IMG_04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8000" y="-4191000"/>
            <a:ext cx="20320000" cy="15240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endParaRPr lang="el-GR" altLang="el-GR"/>
          </a:p>
        </p:txBody>
      </p:sp>
      <p:sp>
        <p:nvSpPr>
          <p:cNvPr id="97283" name="Rectangle 3"/>
          <p:cNvSpPr>
            <a:spLocks noGrp="1" noChangeArrowheads="1"/>
          </p:cNvSpPr>
          <p:nvPr>
            <p:ph type="body" idx="1"/>
          </p:nvPr>
        </p:nvSpPr>
        <p:spPr/>
        <p:txBody>
          <a:bodyPr/>
          <a:lstStyle/>
          <a:p>
            <a:endParaRPr lang="el-GR" altLang="el-GR"/>
          </a:p>
        </p:txBody>
      </p:sp>
      <p:pic>
        <p:nvPicPr>
          <p:cNvPr id="97284" name="Picture 4" descr="IMG_04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8000" y="-4191000"/>
            <a:ext cx="20320000" cy="15240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r>
              <a:rPr lang="en-US" altLang="el-GR"/>
              <a:t>Imagination Playground</a:t>
            </a:r>
            <a:endParaRPr lang="el-GR" altLang="el-GR"/>
          </a:p>
        </p:txBody>
      </p:sp>
      <p:sp>
        <p:nvSpPr>
          <p:cNvPr id="98307" name="Rectangle 3"/>
          <p:cNvSpPr>
            <a:spLocks noGrp="1" noChangeArrowheads="1"/>
          </p:cNvSpPr>
          <p:nvPr>
            <p:ph type="body" idx="1"/>
          </p:nvPr>
        </p:nvSpPr>
        <p:spPr/>
        <p:txBody>
          <a:bodyPr/>
          <a:lstStyle/>
          <a:p>
            <a:r>
              <a:rPr lang="el-GR" altLang="el-GR"/>
              <a:t>Ο παιχνιδότοπος της φαντασίας είναι μια προοδευτική αντίληψη στους υπαίθριους χώρους παιχνιδιού που προσφέρει ένα πλούσιο περιβάλλον διαφορετικών υλικών, τα οποία ενθαρρύνουν τις αυθόρμητες, δραστηριότητες των παιδιών. </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endParaRPr lang="el-GR" altLang="el-GR"/>
          </a:p>
        </p:txBody>
      </p:sp>
      <p:sp>
        <p:nvSpPr>
          <p:cNvPr id="100355" name="Rectangle 3"/>
          <p:cNvSpPr>
            <a:spLocks noGrp="1" noChangeArrowheads="1"/>
          </p:cNvSpPr>
          <p:nvPr>
            <p:ph type="body" idx="1"/>
          </p:nvPr>
        </p:nvSpPr>
        <p:spPr/>
        <p:txBody>
          <a:bodyPr/>
          <a:lstStyle/>
          <a:p>
            <a:r>
              <a:rPr lang="el-GR" altLang="el-GR" sz="2400"/>
              <a:t>Έχει τρία βασικά συστατικά για την επίτευξη αυτού του στόχου: </a:t>
            </a:r>
            <a:endParaRPr lang="en-US" altLang="el-GR" sz="2400"/>
          </a:p>
          <a:p>
            <a:r>
              <a:rPr lang="el-GR" altLang="el-GR" sz="2400"/>
              <a:t>ένα περιβάλλον που τα παιδιά μπορούν να το χρησιμοποιήσουν όπως θέλουν,</a:t>
            </a:r>
            <a:endParaRPr lang="en-US" altLang="el-GR" sz="2400"/>
          </a:p>
          <a:p>
            <a:r>
              <a:rPr lang="el-GR" altLang="el-GR" sz="2400"/>
              <a:t> μια τεράστια ποικιλία από "κινητά στοιχεία," που ουσιαστικά είναι μη σταθερές παιχνιδοκατασκεύες. </a:t>
            </a:r>
            <a:endParaRPr lang="en-US" altLang="el-GR" sz="2400"/>
          </a:p>
          <a:p>
            <a:r>
              <a:rPr lang="el-GR" altLang="el-GR" sz="2400"/>
              <a:t>Εκπαιδευμένο προσωπικό (βοηθοί παιχνιδιού) το οποίο διαχειρίζεται το παιχνίδι και διατηρήσει το χώρο και "τα κινητά στοιχεία"  σε καλή κατάσταση (</a:t>
            </a:r>
            <a:r>
              <a:rPr lang="en-US" altLang="el-GR" sz="2400"/>
              <a:t>Duda</a:t>
            </a:r>
            <a:r>
              <a:rPr lang="el-GR" altLang="el-GR" sz="2400"/>
              <a:t>, 2009). </a:t>
            </a:r>
          </a:p>
          <a:p>
            <a:endParaRPr lang="el-GR" altLang="el-GR" sz="240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r>
              <a:rPr lang="el-GR" altLang="el-GR" b="1"/>
              <a:t>Περιβάλλον</a:t>
            </a:r>
          </a:p>
        </p:txBody>
      </p:sp>
      <p:sp>
        <p:nvSpPr>
          <p:cNvPr id="101379" name="Rectangle 3"/>
          <p:cNvSpPr>
            <a:spLocks noGrp="1" noChangeArrowheads="1"/>
          </p:cNvSpPr>
          <p:nvPr>
            <p:ph type="body" idx="1"/>
          </p:nvPr>
        </p:nvSpPr>
        <p:spPr/>
        <p:txBody>
          <a:bodyPr/>
          <a:lstStyle/>
          <a:p>
            <a:r>
              <a:rPr lang="el-GR" altLang="el-GR" sz="2400"/>
              <a:t>Ο παιχνιδότοπος της φαντασίας προσφέρει ένα μεταβαλλόμενο περιβάλλον, το οποίο μπορεί να χρησιμοποιηθεί για πολλά είδη δραστηριοτήτων. </a:t>
            </a:r>
            <a:endParaRPr lang="en-US" altLang="el-GR" sz="2400"/>
          </a:p>
          <a:p>
            <a:r>
              <a:rPr lang="el-GR" altLang="el-GR" sz="2400"/>
              <a:t>Χώροι με πολλά επίπεδα, καθώς και με άμμο και νερό τα οποία χρησιμεύουν ως πρώτες ύλες για τη δημιουργικές δραστηριότητες και εξερεύνηση, και κάνουν τα παιδιά να οικειοποιούνται το χώρο,  έχοντας τη δυνατότητα να τον αλλάζουν και να τον προσαρμόζουν στις ανάγκες και τις επιθυμίες τους.</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r>
              <a:rPr lang="el-GR" altLang="el-GR" b="1"/>
              <a:t>Κινητά στοιχεία παιχνιδιού:</a:t>
            </a:r>
          </a:p>
        </p:txBody>
      </p:sp>
      <p:sp>
        <p:nvSpPr>
          <p:cNvPr id="102403" name="Rectangle 3"/>
          <p:cNvSpPr>
            <a:spLocks noGrp="1" noChangeArrowheads="1"/>
          </p:cNvSpPr>
          <p:nvPr>
            <p:ph type="body" idx="1"/>
          </p:nvPr>
        </p:nvSpPr>
        <p:spPr/>
        <p:txBody>
          <a:bodyPr/>
          <a:lstStyle/>
          <a:p>
            <a:pPr>
              <a:lnSpc>
                <a:spcPct val="80000"/>
              </a:lnSpc>
            </a:pPr>
            <a:r>
              <a:rPr lang="el-GR" altLang="el-GR" sz="2400"/>
              <a:t>Η δυνατότητα αλλαγής στη σειρά  των αντικειμένων επιτρέπει στα παιδιά να κάνουν κάθε επίσκεψη και μια νέα εμπειρία. </a:t>
            </a:r>
            <a:endParaRPr lang="en-US" altLang="el-GR" sz="2400"/>
          </a:p>
          <a:p>
            <a:pPr>
              <a:lnSpc>
                <a:spcPct val="80000"/>
              </a:lnSpc>
            </a:pPr>
            <a:r>
              <a:rPr lang="el-GR" altLang="el-GR" sz="2400"/>
              <a:t>Χρησιμοποιώντας αντικείμενα, κιβώτια, και άλλα κινητά στοιχεία, τα παιδιά μπορούν να κατασκευάσουν κάτι, να το αλλάξουν, να το καταστρέψουν και να το αρχίσουν ξανά από την αρχή. </a:t>
            </a:r>
            <a:endParaRPr lang="en-US" altLang="el-GR" sz="2400"/>
          </a:p>
          <a:p>
            <a:pPr>
              <a:lnSpc>
                <a:spcPct val="80000"/>
              </a:lnSpc>
            </a:pPr>
            <a:r>
              <a:rPr lang="el-GR" altLang="el-GR" sz="2400"/>
              <a:t>Μπορούν επίσης να ταξινομήσουν τα αντικείμενα ή να τα  μεταφέρουν από μια περιοχή στην άλλη. Τα κινητά στοιχεία παιχνιδιού επιτρέπουν στα παιδιά να δημιουργήσουν τις δικές τους αφηγήσεις, ή απλώς να παίζουν για τη χαρά της απόλαυσης με χαλαρά σχήματα, χρώματα και υφή.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r>
              <a:rPr lang="el-GR" altLang="el-GR" b="1"/>
              <a:t>Βοηθοί παιχνιδιού</a:t>
            </a:r>
            <a:r>
              <a:rPr lang="el-GR" altLang="el-GR"/>
              <a:t>:</a:t>
            </a:r>
          </a:p>
        </p:txBody>
      </p:sp>
      <p:sp>
        <p:nvSpPr>
          <p:cNvPr id="103427" name="Rectangle 3"/>
          <p:cNvSpPr>
            <a:spLocks noGrp="1" noChangeArrowheads="1"/>
          </p:cNvSpPr>
          <p:nvPr>
            <p:ph type="body" idx="1"/>
          </p:nvPr>
        </p:nvSpPr>
        <p:spPr/>
        <p:txBody>
          <a:bodyPr/>
          <a:lstStyle/>
          <a:p>
            <a:r>
              <a:rPr lang="el-GR" altLang="el-GR" sz="2400"/>
              <a:t>Αναπόσπαστο τμήμα του παιχνιδότοπου φαντασίας είναι οι βοηθοί παιχνιδιού. Παρέχουν ένα ανοικτό χώρο στον οποίο τα παιδιά μπορεί να αναδιοργανώνουν κατά  τη διάρκεια του παιχνιδιού. Ως διευθυντής σκηνής διευκολύνει  το  παιχνίδι των παιδιών από τα παρασκήνια. </a:t>
            </a:r>
            <a:endParaRPr lang="en-US" altLang="el-GR" sz="2400"/>
          </a:p>
          <a:p>
            <a:r>
              <a:rPr lang="el-GR" altLang="el-GR" sz="2400"/>
              <a:t>Η παρουσία του επιτρέπει τον παιχνιδότοπο  να διατηρήσει  ένα  ασφαλές, φιλόξενο περιβάλλον, καθώς και την ανανέωση και την αλλαγή των κινητών στοιχείων παιχνιδιού όταν χρειάζεται.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l-GR" altLang="el-GR" sz="2500">
                <a:cs typeface="Times New Roman" panose="02020603050405020304" pitchFamily="18" charset="0"/>
              </a:rPr>
              <a:t>Οι υπαίθριοι χώροι παιχνιδιού: σύντομη αναφορά στην ιστορία τους σε Ευρώπη, Αμερική και Ελλάδα</a:t>
            </a:r>
          </a:p>
        </p:txBody>
      </p:sp>
      <p:sp>
        <p:nvSpPr>
          <p:cNvPr id="40963" name="Rectangle 3"/>
          <p:cNvSpPr>
            <a:spLocks noGrp="1" noChangeArrowheads="1"/>
          </p:cNvSpPr>
          <p:nvPr>
            <p:ph type="body" idx="1"/>
          </p:nvPr>
        </p:nvSpPr>
        <p:spPr/>
        <p:txBody>
          <a:bodyPr/>
          <a:lstStyle/>
          <a:p>
            <a:pPr>
              <a:lnSpc>
                <a:spcPct val="90000"/>
              </a:lnSpc>
            </a:pPr>
            <a:r>
              <a:rPr lang="el-GR" altLang="el-GR" sz="2400">
                <a:cs typeface="Times New Roman" panose="02020603050405020304" pitchFamily="18" charset="0"/>
              </a:rPr>
              <a:t>Μία από τις χώρες που θεωρήθηκε πρωτοπόρος στην δημιουργία και στην ανάπτυξη των παιχνιδοτόπων  ήταν η Δανία.</a:t>
            </a:r>
            <a:endParaRPr lang="el-GR" altLang="el-GR" sz="2400"/>
          </a:p>
          <a:p>
            <a:pPr>
              <a:lnSpc>
                <a:spcPct val="90000"/>
              </a:lnSpc>
            </a:pPr>
            <a:r>
              <a:rPr lang="el-GR" altLang="el-GR" sz="2400">
                <a:cs typeface="Times New Roman" panose="02020603050405020304" pitchFamily="18" charset="0"/>
              </a:rPr>
              <a:t>Σ’ αυτή την χώρα πρώτη φορά ψηφίστηκαν νόμοι που προϋπόθεταν διευκολύνσεις παιχνιδιού για τα παιδιά στους χώρους κατοικίας. </a:t>
            </a:r>
            <a:endParaRPr lang="el-GR" altLang="el-GR" sz="2400"/>
          </a:p>
          <a:p>
            <a:pPr>
              <a:lnSpc>
                <a:spcPct val="90000"/>
              </a:lnSpc>
            </a:pPr>
            <a:r>
              <a:rPr lang="el-GR" altLang="el-GR" sz="2400">
                <a:latin typeface="Times New Roman" panose="02020603050405020304" pitchFamily="18" charset="0"/>
                <a:cs typeface="Times New Roman" panose="02020603050405020304" pitchFamily="18" charset="0"/>
              </a:rPr>
              <a:t> </a:t>
            </a:r>
            <a:r>
              <a:rPr lang="el-GR" altLang="el-GR" sz="2400">
                <a:cs typeface="Times New Roman" panose="02020603050405020304" pitchFamily="18" charset="0"/>
              </a:rPr>
              <a:t>Στην ίδια χώρα άλλωστε δημιουργήθηκε και ο πρώτος παιχνιδότοπος περιπέτειας που αποτέλεσε μια τελείως διαφορετική πρόταση για τους υπαίθριους χώρους παιχνιδιού</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l-GR" altLang="el-GR" sz="3400" b="1">
                <a:cs typeface="Times New Roman" panose="02020603050405020304" pitchFamily="18" charset="0"/>
              </a:rPr>
              <a:t>Παιχνιδοκατασκευές: τάσεις στον σχεδιασμό τους.</a:t>
            </a:r>
            <a:br>
              <a:rPr lang="el-GR" altLang="el-GR" sz="3400" b="1">
                <a:cs typeface="Times New Roman" panose="02020603050405020304" pitchFamily="18" charset="0"/>
              </a:rPr>
            </a:br>
            <a:endParaRPr lang="el-GR" altLang="el-GR" sz="3400" b="1">
              <a:cs typeface="Times New Roman" panose="02020603050405020304" pitchFamily="18" charset="0"/>
            </a:endParaRPr>
          </a:p>
        </p:txBody>
      </p:sp>
      <p:sp>
        <p:nvSpPr>
          <p:cNvPr id="47107" name="Rectangle 3"/>
          <p:cNvSpPr>
            <a:spLocks noGrp="1" noChangeArrowheads="1"/>
          </p:cNvSpPr>
          <p:nvPr>
            <p:ph type="body" idx="1"/>
          </p:nvPr>
        </p:nvSpPr>
        <p:spPr/>
        <p:txBody>
          <a:bodyPr/>
          <a:lstStyle/>
          <a:p>
            <a:pPr>
              <a:lnSpc>
                <a:spcPct val="90000"/>
              </a:lnSpc>
              <a:buFont typeface="Wingdings" panose="05000000000000000000" pitchFamily="2" charset="2"/>
              <a:buNone/>
            </a:pPr>
            <a:endParaRPr lang="el-GR" altLang="el-GR" sz="3200">
              <a:cs typeface="Times New Roman" panose="02020603050405020304" pitchFamily="18" charset="0"/>
            </a:endParaRPr>
          </a:p>
          <a:p>
            <a:pPr algn="just">
              <a:lnSpc>
                <a:spcPct val="90000"/>
              </a:lnSpc>
            </a:pPr>
            <a:r>
              <a:rPr lang="el-GR" altLang="el-GR">
                <a:cs typeface="Times New Roman" panose="02020603050405020304" pitchFamily="18" charset="0"/>
              </a:rPr>
              <a:t>τα καρούλια καλωδίων είναι ιδανικά για πολλές χρήσεις. Μετατρέπονται εύκολα σε σπιτάκια, αυτοκίνητα, μύλους, τραμπάλες, τραπέζια και καθιστικά. Η χρήσή τους μπορεί να ευνοήσει την σωματική άσκηση και της ανάπτυξη της αίσθησης της ισορροπίας στα παιδιά.</a:t>
            </a:r>
          </a:p>
          <a:p>
            <a:pPr algn="just">
              <a:lnSpc>
                <a:spcPct val="90000"/>
              </a:lnSpc>
            </a:pPr>
            <a:r>
              <a:rPr lang="el-GR" altLang="el-GR">
                <a:cs typeface="Times New Roman" panose="02020603050405020304" pitchFamily="18" charset="0"/>
              </a:rPr>
              <a:t>οι παλιές δεξαμενές και τα βαρέλια μπορούν να μετατραπούν σε μεγάλες τσουλήθρες, κούνιες και άλλες παιχνιδοκατασκευές.</a:t>
            </a:r>
          </a:p>
          <a:p>
            <a:pPr algn="just">
              <a:lnSpc>
                <a:spcPct val="90000"/>
              </a:lnSpc>
            </a:pPr>
            <a:endParaRPr lang="el-GR" altLang="el-G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endParaRPr lang="el-GR" altLang="el-GR"/>
          </a:p>
        </p:txBody>
      </p:sp>
      <p:sp>
        <p:nvSpPr>
          <p:cNvPr id="48131" name="Rectangle 3"/>
          <p:cNvSpPr>
            <a:spLocks noGrp="1" noChangeArrowheads="1"/>
          </p:cNvSpPr>
          <p:nvPr>
            <p:ph type="body" idx="1"/>
          </p:nvPr>
        </p:nvSpPr>
        <p:spPr/>
        <p:txBody>
          <a:bodyPr/>
          <a:lstStyle/>
          <a:p>
            <a:pPr algn="just">
              <a:lnSpc>
                <a:spcPct val="90000"/>
              </a:lnSpc>
            </a:pPr>
            <a:r>
              <a:rPr lang="el-GR" altLang="el-GR">
                <a:cs typeface="Times New Roman" panose="02020603050405020304" pitchFamily="18" charset="0"/>
              </a:rPr>
              <a:t>οι τσιμεντένιοι σωλήνες σε τούνελ, ή να πάρουν την μορφή κάποιων ζώων αν ζωγραφιστούν κατάλληλα</a:t>
            </a:r>
          </a:p>
          <a:p>
            <a:pPr algn="just">
              <a:lnSpc>
                <a:spcPct val="90000"/>
              </a:lnSpc>
            </a:pPr>
            <a:r>
              <a:rPr lang="el-GR" altLang="el-GR">
                <a:cs typeface="Times New Roman" panose="02020603050405020304" pitchFamily="18" charset="0"/>
              </a:rPr>
              <a:t>τα λάστιχα αυτοκινήτων μπορούν να χρησιμοποιηθούν με διάφορους τρόπους όπως για παράδειγμα κούνιες, πυραμίδες σκαρφαλώματος, κ.α.</a:t>
            </a:r>
          </a:p>
          <a:p>
            <a:pPr>
              <a:lnSpc>
                <a:spcPct val="90000"/>
              </a:lnSpc>
            </a:pPr>
            <a:r>
              <a:rPr lang="el-GR" altLang="el-GR">
                <a:cs typeface="Times New Roman" panose="02020603050405020304" pitchFamily="18" charset="0"/>
              </a:rPr>
              <a:t>τα εγκαταλελειμμένα οχήματα όπως φορτηγά, αυτοκίνητα, ελικόπτερα, βάρκες μπορούν μετά από τροποποίηση να ξαναχρησιμοποιηθούν για το παιχνίδι των παιδιών.</a:t>
            </a:r>
            <a:r>
              <a:rPr lang="el-GR" altLang="el-GR"/>
              <a:t> </a:t>
            </a:r>
          </a:p>
          <a:p>
            <a:pPr>
              <a:lnSpc>
                <a:spcPct val="90000"/>
              </a:lnSpc>
              <a:buFont typeface="Wingdings" panose="05000000000000000000" pitchFamily="2" charset="2"/>
              <a:buNone/>
            </a:pPr>
            <a:endParaRPr lang="el-GR" altLang="el-GR" sz="320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r>
              <a:rPr lang="el-GR" altLang="el-GR" sz="3800"/>
              <a:t>Υλικά κατασκευής Παιχνιδοκατασκευών</a:t>
            </a:r>
          </a:p>
        </p:txBody>
      </p:sp>
      <p:sp>
        <p:nvSpPr>
          <p:cNvPr id="109571" name="Rectangle 3"/>
          <p:cNvSpPr>
            <a:spLocks noGrp="1" noChangeArrowheads="1"/>
          </p:cNvSpPr>
          <p:nvPr>
            <p:ph type="body" idx="1"/>
          </p:nvPr>
        </p:nvSpPr>
        <p:spPr/>
        <p:txBody>
          <a:bodyPr/>
          <a:lstStyle/>
          <a:p>
            <a:r>
              <a:rPr lang="el-GR" altLang="el-GR"/>
              <a:t>Τα υλικά που επιλέγονται κατά καιρούς για την κατασκευή των παιχνιδοκατασκευών ποικίλουν. </a:t>
            </a:r>
          </a:p>
          <a:p>
            <a:r>
              <a:rPr lang="el-GR" altLang="el-GR"/>
              <a:t>Παράγοντες που επηρεάζουν την επιλογή τους είναι: το κόστος τους, η ανθεκτικότητα τους, η συντήρηση που χρειάζονται καθώς επίσης, και η υιοθέτηση νέων τάσεων θεώρησης του ρόλου του παιδιού στην κοινωνία.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endParaRPr lang="el-GR" altLang="el-GR"/>
          </a:p>
        </p:txBody>
      </p:sp>
      <p:sp>
        <p:nvSpPr>
          <p:cNvPr id="110595" name="Rectangle 3"/>
          <p:cNvSpPr>
            <a:spLocks noGrp="1" noChangeArrowheads="1"/>
          </p:cNvSpPr>
          <p:nvPr>
            <p:ph type="body" idx="1"/>
          </p:nvPr>
        </p:nvSpPr>
        <p:spPr/>
        <p:txBody>
          <a:bodyPr/>
          <a:lstStyle/>
          <a:p>
            <a:r>
              <a:rPr lang="el-GR" altLang="el-GR" sz="2400"/>
              <a:t>Νέα υλικά καθώς και νέα σχέδια άρχισαν να εμφανίζονται στους παιχνιδότοπους το 1950 και το 1960. </a:t>
            </a:r>
          </a:p>
          <a:p>
            <a:r>
              <a:rPr lang="el-GR" altLang="el-GR" sz="2400"/>
              <a:t>Οι σωλήνες από ατσάλι χρησιμοποιήθηκαν πολύ για να στηρίζουν τις κούνιες και άλλες παιχνιδοκατασκευές. </a:t>
            </a:r>
          </a:p>
          <a:p>
            <a:r>
              <a:rPr lang="el-GR" altLang="el-GR" sz="2400"/>
              <a:t>Το τσιμέντο και η πέτρα έγινε συνηθισμένο υλικό για των εξοπλισμό των παιχνιδοτόπων για ένα διάστημα, καθώς η σταθερότητα τους επέτρεπε  την εύκολη συντήρησή τους. Έτσι, δημιουργήθηκαν τούνελς, σπίτια, βουνά από πέτρα (stone mounds).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endParaRPr lang="el-GR" altLang="el-GR"/>
          </a:p>
        </p:txBody>
      </p:sp>
      <p:sp>
        <p:nvSpPr>
          <p:cNvPr id="111619" name="Rectangle 3"/>
          <p:cNvSpPr>
            <a:spLocks noGrp="1" noChangeArrowheads="1"/>
          </p:cNvSpPr>
          <p:nvPr>
            <p:ph type="body" idx="1"/>
          </p:nvPr>
        </p:nvSpPr>
        <p:spPr/>
        <p:txBody>
          <a:bodyPr/>
          <a:lstStyle/>
          <a:p>
            <a:r>
              <a:rPr lang="el-GR" altLang="el-GR"/>
              <a:t>Πιο μαλακά και φυσικά υλικά όπως το ξύλο άρχισαν να εμφανίζονται στην συνέχεια, αλλά, η χρήση τους δεν αυξήθηκε ιδιαίτερα, παρά μετά το 1970. </a:t>
            </a:r>
          </a:p>
          <a:p>
            <a:r>
              <a:rPr lang="el-GR" altLang="el-GR"/>
              <a:t>Τα τελευταία χρόνια οι ξύλινες παιχνιδοκατασκεύες έχουν αρχίσει να αντικαθιστούν αυτές από τσιμέντο και από ατσάλι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endParaRPr lang="el-GR" altLang="el-GR"/>
          </a:p>
        </p:txBody>
      </p:sp>
      <p:sp>
        <p:nvSpPr>
          <p:cNvPr id="112643" name="Rectangle 3"/>
          <p:cNvSpPr>
            <a:spLocks noGrp="1" noChangeArrowheads="1"/>
          </p:cNvSpPr>
          <p:nvPr>
            <p:ph type="body" idx="1"/>
          </p:nvPr>
        </p:nvSpPr>
        <p:spPr/>
        <p:txBody>
          <a:bodyPr/>
          <a:lstStyle/>
          <a:p>
            <a:r>
              <a:rPr lang="el-GR" altLang="el-GR" sz="2400"/>
              <a:t>Η τελευταία τάση που φαίνεται να εμφανίζεται στα υλικά κατασκευής των παιχνιδοκατασκευών, είναι τα ανακυκλωμένα υλικά. Υπάρχει η άποψη ότι η χρήση τους στους χώρους παιχνιδιού, βοηθά τόσο τα παιδιά όσο και τους γονείς να καταλάβουν την αξία της ανακύκλωσης (</a:t>
            </a:r>
            <a:r>
              <a:rPr lang="en-GB" altLang="el-GR" sz="2400">
                <a:hlinkClick r:id="rId2"/>
              </a:rPr>
              <a:t>Breedlove</a:t>
            </a:r>
            <a:r>
              <a:rPr lang="el-GR" altLang="el-GR" sz="2400"/>
              <a:t>,2004). Ο ανακυκλωμένος πλαστικός εξοπλισμός των υπαίθριων χώρων παιχνιδιού, φαίνεται να είναι ανθεκτικότερος από το ξύλο και ακόμη, παρουσιάζει τα παρακάτω πλεονεκτήματα σε σχέση  με τον ξύλινο εξοπλισμό: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endParaRPr lang="el-GR" altLang="el-GR"/>
          </a:p>
        </p:txBody>
      </p:sp>
      <p:sp>
        <p:nvSpPr>
          <p:cNvPr id="113667" name="Rectangle 3"/>
          <p:cNvSpPr>
            <a:spLocks noGrp="1" noChangeArrowheads="1"/>
          </p:cNvSpPr>
          <p:nvPr>
            <p:ph type="body" idx="1"/>
          </p:nvPr>
        </p:nvSpPr>
        <p:spPr/>
        <p:txBody>
          <a:bodyPr/>
          <a:lstStyle/>
          <a:p>
            <a:r>
              <a:rPr lang="el-GR" altLang="el-GR" sz="2400"/>
              <a:t>1. Αντιστέκεται στην υγρασία, τα έντομα, και τα βακτηρίδια </a:t>
            </a:r>
          </a:p>
          <a:p>
            <a:r>
              <a:rPr lang="el-GR" altLang="el-GR" sz="2400"/>
              <a:t>2. Είναι ανθεκτικός στα γκράφιτι και το βανδαλισμό </a:t>
            </a:r>
          </a:p>
          <a:p>
            <a:r>
              <a:rPr lang="el-GR" altLang="el-GR" sz="2400"/>
              <a:t>3. Δεν έχει τα θραύσματα </a:t>
            </a:r>
          </a:p>
          <a:p>
            <a:r>
              <a:rPr lang="el-GR" altLang="el-GR" sz="2400"/>
              <a:t>4. Δεν χρειάζεται καμιά  στεγανωτική ουσία ή συντηρητικό </a:t>
            </a:r>
          </a:p>
          <a:p>
            <a:r>
              <a:rPr lang="el-GR" altLang="el-GR" sz="2400"/>
              <a:t>5. Μπορεί να καμφθεί και διαμορφωθεί εύκολα</a:t>
            </a:r>
          </a:p>
          <a:p>
            <a:r>
              <a:rPr lang="el-GR" altLang="el-GR" sz="2400"/>
              <a:t>6. Ουσιαστικά δεν χρειάζεται καμιά ιδιαίτερη συντήρηση.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l-GR" altLang="el-GR" sz="3400" b="1">
                <a:cs typeface="Times New Roman" panose="02020603050405020304" pitchFamily="18" charset="0"/>
              </a:rPr>
              <a:t>Η χρήση των υπαίθριων χώρων παιχνιδιού από τα παιδιά</a:t>
            </a:r>
          </a:p>
        </p:txBody>
      </p:sp>
      <p:sp>
        <p:nvSpPr>
          <p:cNvPr id="49155" name="Rectangle 3"/>
          <p:cNvSpPr>
            <a:spLocks noGrp="1" noChangeArrowheads="1"/>
          </p:cNvSpPr>
          <p:nvPr>
            <p:ph type="body" idx="1"/>
          </p:nvPr>
        </p:nvSpPr>
        <p:spPr>
          <a:xfrm>
            <a:off x="533400" y="1916113"/>
            <a:ext cx="8382000" cy="4179887"/>
          </a:xfrm>
        </p:spPr>
        <p:txBody>
          <a:bodyPr/>
          <a:lstStyle/>
          <a:p>
            <a:pPr algn="just">
              <a:lnSpc>
                <a:spcPct val="80000"/>
              </a:lnSpc>
              <a:buFont typeface="Wingdings" panose="05000000000000000000" pitchFamily="2" charset="2"/>
              <a:buNone/>
            </a:pPr>
            <a:r>
              <a:rPr lang="el-GR" altLang="el-GR" sz="1300">
                <a:latin typeface="Times New Roman" panose="02020603050405020304" pitchFamily="18" charset="0"/>
                <a:cs typeface="Times New Roman" panose="02020603050405020304" pitchFamily="18" charset="0"/>
              </a:rPr>
              <a:t> </a:t>
            </a:r>
            <a:r>
              <a:rPr lang="el-GR" altLang="el-GR" sz="1800">
                <a:latin typeface="Times New Roman" panose="02020603050405020304" pitchFamily="18" charset="0"/>
                <a:cs typeface="Times New Roman" panose="02020603050405020304" pitchFamily="18" charset="0"/>
              </a:rPr>
              <a:t>‘</a:t>
            </a:r>
            <a:r>
              <a:rPr lang="el-GR" altLang="el-GR" sz="2200">
                <a:latin typeface="Times New Roman" panose="02020603050405020304" pitchFamily="18" charset="0"/>
                <a:cs typeface="Times New Roman" panose="02020603050405020304" pitchFamily="18" charset="0"/>
              </a:rPr>
              <a:t>Έρευνες αναφέρουν σημαντικές διαφορές στην χρήση των παραδοσιακών και των σύγχρονων παιχνιδοτόπων από τα παιδιά. Συγκεκριμένα:</a:t>
            </a:r>
            <a:endParaRPr lang="en-US" altLang="el-GR" sz="2200">
              <a:latin typeface="Times New Roman" panose="02020603050405020304" pitchFamily="18" charset="0"/>
              <a:cs typeface="Times New Roman" panose="02020603050405020304" pitchFamily="18" charset="0"/>
            </a:endParaRPr>
          </a:p>
          <a:p>
            <a:pPr algn="just">
              <a:lnSpc>
                <a:spcPct val="80000"/>
              </a:lnSpc>
            </a:pPr>
            <a:r>
              <a:rPr lang="el-GR" altLang="el-GR" sz="2200">
                <a:latin typeface="Times New Roman" panose="02020603050405020304" pitchFamily="18" charset="0"/>
                <a:cs typeface="Times New Roman" panose="02020603050405020304" pitchFamily="18" charset="0"/>
              </a:rPr>
              <a:t> τα παιδιά περνούν περισσότερο χρόνο και αναπτύσσουν περισσότερο δραστηριότητες γνωστικού παιχνιδιού στους παιχνιδότοπους περιπέτειας απ’ ότι στους σύγχρονους και στους παραδοσιακούς.</a:t>
            </a:r>
          </a:p>
          <a:p>
            <a:pPr algn="just">
              <a:lnSpc>
                <a:spcPct val="80000"/>
              </a:lnSpc>
            </a:pPr>
            <a:r>
              <a:rPr lang="el-GR" altLang="el-GR" sz="2200">
                <a:latin typeface="Times New Roman" panose="02020603050405020304" pitchFamily="18" charset="0"/>
                <a:cs typeface="Times New Roman" panose="02020603050405020304" pitchFamily="18" charset="0"/>
              </a:rPr>
              <a:t>   Οι ενήλικες παίζουν περισσότερο παιχνιδότοπους περιπέτειας</a:t>
            </a:r>
          </a:p>
          <a:p>
            <a:pPr algn="just">
              <a:lnSpc>
                <a:spcPct val="80000"/>
              </a:lnSpc>
            </a:pPr>
            <a:r>
              <a:rPr lang="el-GR" altLang="el-GR" sz="2200">
                <a:latin typeface="Times New Roman" panose="02020603050405020304" pitchFamily="18" charset="0"/>
                <a:cs typeface="Times New Roman" panose="02020603050405020304" pitchFamily="18" charset="0"/>
              </a:rPr>
              <a:t>  τα παιδιά προτιμούν περισσότερο τον κινητό από τον σταθερό εξοπλισμό, στους σύγχρονους τον πολλαπλό εξοπλισμό από τα μεμονωμένα στοιχεία στους παραδοσιακούς παιχνιδότοπους και στους παιχνιδότοπους περιπέτειας τις δραστηριότητες σε σπίτια και περίπτερα (</a:t>
            </a:r>
            <a:r>
              <a:rPr lang="en-US" altLang="el-GR" sz="2200">
                <a:latin typeface="Times New Roman" panose="02020603050405020304" pitchFamily="18" charset="0"/>
                <a:cs typeface="Times New Roman" panose="02020603050405020304" pitchFamily="18" charset="0"/>
              </a:rPr>
              <a:t>building and clubhouse activities</a:t>
            </a:r>
            <a:r>
              <a:rPr lang="el-GR" altLang="el-GR" sz="2200">
                <a:latin typeface="Times New Roman" panose="02020603050405020304" pitchFamily="18" charset="0"/>
                <a:cs typeface="Times New Roman" panose="02020603050405020304" pitchFamily="18" charset="0"/>
              </a:rPr>
              <a:t>)</a:t>
            </a:r>
            <a:endParaRPr lang="el-GR" altLang="el-GR" sz="2200">
              <a:latin typeface="Times New Roman" panose="02020603050405020304" pitchFamily="18" charset="0"/>
            </a:endParaRPr>
          </a:p>
          <a:p>
            <a:pPr algn="just">
              <a:lnSpc>
                <a:spcPct val="80000"/>
              </a:lnSpc>
              <a:buFont typeface="Wingdings" panose="05000000000000000000" pitchFamily="2" charset="2"/>
              <a:buNone/>
            </a:pPr>
            <a:r>
              <a:rPr lang="el-GR" altLang="el-GR" sz="2200">
                <a:latin typeface="Times New Roman" panose="02020603050405020304" pitchFamily="18" charset="0"/>
                <a:cs typeface="Times New Roman" panose="02020603050405020304" pitchFamily="18" charset="0"/>
              </a:rPr>
              <a:t> </a:t>
            </a:r>
            <a:r>
              <a:rPr lang="el-GR" altLang="el-GR" sz="2200">
                <a:latin typeface="Times New Roman" panose="02020603050405020304" pitchFamily="18" charset="0"/>
              </a:rPr>
              <a:t>	</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endParaRPr lang="el-GR" altLang="el-GR"/>
          </a:p>
        </p:txBody>
      </p:sp>
      <p:sp>
        <p:nvSpPr>
          <p:cNvPr id="63491" name="Rectangle 3"/>
          <p:cNvSpPr>
            <a:spLocks noGrp="1" noChangeArrowheads="1"/>
          </p:cNvSpPr>
          <p:nvPr>
            <p:ph type="body" idx="1"/>
          </p:nvPr>
        </p:nvSpPr>
        <p:spPr/>
        <p:txBody>
          <a:bodyPr/>
          <a:lstStyle/>
          <a:p>
            <a:pPr algn="just">
              <a:lnSpc>
                <a:spcPct val="90000"/>
              </a:lnSpc>
            </a:pPr>
            <a:r>
              <a:rPr lang="el-GR" altLang="el-GR" sz="2400">
                <a:latin typeface="Times New Roman" panose="02020603050405020304" pitchFamily="18" charset="0"/>
                <a:cs typeface="Times New Roman" panose="02020603050405020304" pitchFamily="18" charset="0"/>
              </a:rPr>
              <a:t>οι σύγχρονοι παιχνιδότοποι χρησιμοποιούνται για περισσότερο χρόνο  και σε μεγαλύτερη ποικιλία από τους παραδοσιακούς παιχνιδότοπους.</a:t>
            </a:r>
          </a:p>
          <a:p>
            <a:pPr algn="just">
              <a:lnSpc>
                <a:spcPct val="90000"/>
              </a:lnSpc>
            </a:pPr>
            <a:r>
              <a:rPr lang="el-GR" altLang="el-GR" sz="2400">
                <a:latin typeface="Times New Roman" panose="02020603050405020304" pitchFamily="18" charset="0"/>
                <a:cs typeface="Times New Roman" panose="02020603050405020304" pitchFamily="18" charset="0"/>
              </a:rPr>
              <a:t>τα παιδιά παραμένουν πολύ μικρό χρονικό διάστημα σε χώρους παιχνιδιού με εξοπλισμό που στερείται πλαστικότητας και περιορίζει το είδος της δραστηριότητας   </a:t>
            </a:r>
            <a:endParaRPr lang="el-GR" altLang="el-GR" sz="2400">
              <a:latin typeface="Times New Roman" panose="02020603050405020304" pitchFamily="18" charset="0"/>
            </a:endParaRPr>
          </a:p>
          <a:p>
            <a:pPr algn="just">
              <a:lnSpc>
                <a:spcPct val="90000"/>
              </a:lnSpc>
            </a:pPr>
            <a:r>
              <a:rPr lang="el-GR" altLang="el-GR" sz="2400">
                <a:latin typeface="Century" panose="02040604050505020304" pitchFamily="18" charset="0"/>
                <a:cs typeface="Times New Roman" panose="02020603050405020304" pitchFamily="18" charset="0"/>
              </a:rPr>
              <a:t>οι παιχνιδοκατασκευές πολλαπλής δραστηριότητας (</a:t>
            </a:r>
            <a:r>
              <a:rPr lang="en-US" altLang="el-GR" sz="2400">
                <a:latin typeface="Century" panose="02040604050505020304" pitchFamily="18" charset="0"/>
                <a:cs typeface="Times New Roman" panose="02020603050405020304" pitchFamily="18" charset="0"/>
              </a:rPr>
              <a:t>multifunctional play structures</a:t>
            </a:r>
            <a:r>
              <a:rPr lang="el-GR" altLang="el-GR" sz="2400">
                <a:latin typeface="Century" panose="02040604050505020304" pitchFamily="18" charset="0"/>
                <a:cs typeface="Times New Roman" panose="02020603050405020304" pitchFamily="18" charset="0"/>
              </a:rPr>
              <a:t>)  ενθάρρυναν περισσότερο κατά την χρήση τους από τα παιδιά την λεκτική και κοινωνική συμπεριφορά από ότι οι παιχνιδοκατασκευές με μία χρήση (</a:t>
            </a:r>
            <a:r>
              <a:rPr lang="en-US" altLang="el-GR" sz="2400">
                <a:latin typeface="Century" panose="02040604050505020304" pitchFamily="18" charset="0"/>
                <a:cs typeface="Times New Roman" panose="02020603050405020304" pitchFamily="18" charset="0"/>
              </a:rPr>
              <a:t>single</a:t>
            </a:r>
            <a:r>
              <a:rPr lang="el-GR" altLang="el-GR" sz="2400">
                <a:latin typeface="Century" panose="02040604050505020304" pitchFamily="18" charset="0"/>
                <a:cs typeface="Times New Roman" panose="02020603050405020304" pitchFamily="18" charset="0"/>
              </a:rPr>
              <a:t>-</a:t>
            </a:r>
            <a:r>
              <a:rPr lang="en-US" altLang="el-GR" sz="2400">
                <a:latin typeface="Century" panose="02040604050505020304" pitchFamily="18" charset="0"/>
                <a:cs typeface="Times New Roman" panose="02020603050405020304" pitchFamily="18" charset="0"/>
              </a:rPr>
              <a:t>use equipment</a:t>
            </a:r>
            <a:r>
              <a:rPr lang="el-GR" altLang="el-GR" sz="2400">
                <a:latin typeface="Century" panose="02040604050505020304" pitchFamily="18" charset="0"/>
                <a:cs typeface="Times New Roman" panose="02020603050405020304" pitchFamily="18" charset="0"/>
              </a:rPr>
              <a:t>).</a:t>
            </a:r>
          </a:p>
          <a:p>
            <a:pPr algn="just">
              <a:lnSpc>
                <a:spcPct val="90000"/>
              </a:lnSpc>
              <a:buFont typeface="Wingdings" panose="05000000000000000000" pitchFamily="2" charset="2"/>
              <a:buNone/>
            </a:pPr>
            <a:endParaRPr lang="el-GR" altLang="el-GR" sz="2400">
              <a:latin typeface="Times New Roman" panose="02020603050405020304" pitchFamily="18" charset="0"/>
            </a:endParaRPr>
          </a:p>
          <a:p>
            <a:pPr algn="just">
              <a:lnSpc>
                <a:spcPct val="90000"/>
              </a:lnSpc>
              <a:buFont typeface="Wingdings" panose="05000000000000000000" pitchFamily="2" charset="2"/>
              <a:buNone/>
            </a:pPr>
            <a:endParaRPr lang="el-GR" altLang="el-GR">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p:cNvSpPr>
            <a:spLocks noGrp="1" noChangeArrowheads="1"/>
          </p:cNvSpPr>
          <p:nvPr>
            <p:ph type="body" idx="1"/>
          </p:nvPr>
        </p:nvSpPr>
        <p:spPr>
          <a:xfrm>
            <a:off x="762000" y="1916113"/>
            <a:ext cx="8153400" cy="4179887"/>
          </a:xfrm>
        </p:spPr>
        <p:txBody>
          <a:bodyPr/>
          <a:lstStyle/>
          <a:p>
            <a:r>
              <a:rPr lang="el-GR" altLang="el-GR" sz="2000">
                <a:latin typeface="Century" panose="02040604050505020304" pitchFamily="18" charset="0"/>
                <a:cs typeface="Times New Roman" panose="02020603050405020304" pitchFamily="18" charset="0"/>
              </a:rPr>
              <a:t>    </a:t>
            </a:r>
            <a:r>
              <a:rPr lang="el-GR" altLang="el-GR" sz="2400">
                <a:latin typeface="Tahoma" panose="020B0604030504040204" pitchFamily="34" charset="0"/>
                <a:cs typeface="Times New Roman" panose="02020603050405020304" pitchFamily="18" charset="0"/>
              </a:rPr>
              <a:t>Ο παραδοσιακός εξοπλισμός παιχνιδοκατασκευών μειώνει το επίπεδο δημιουργικού παιχνιδιού</a:t>
            </a:r>
          </a:p>
          <a:p>
            <a:r>
              <a:rPr lang="el-GR" altLang="el-GR" sz="2400">
                <a:latin typeface="Tahoma" panose="020B0604030504040204" pitchFamily="34" charset="0"/>
                <a:cs typeface="Times New Roman" panose="02020603050405020304" pitchFamily="18" charset="0"/>
              </a:rPr>
              <a:t>  Οι παιχνιδότοποι που έχουν οικήματα, περιοχές με νερό, κινούμενο εξοπλισμό, αμμοδόχο, ή άλλες παιχνιδοτασκευές οι οποίες ευνοούν την αλληλεπίδραση των παιδιών, συντελούν στην ανάπτυξη δραστηριοτήτων παιχνιδιού με καλύτερη ισορροπία στα διάφορα είδη του.</a:t>
            </a:r>
          </a:p>
          <a:p>
            <a:r>
              <a:rPr lang="el-GR" altLang="el-GR" sz="2400">
                <a:latin typeface="Tahoma" panose="020B0604030504040204" pitchFamily="34" charset="0"/>
                <a:cs typeface="Times New Roman" panose="02020603050405020304" pitchFamily="18" charset="0"/>
              </a:rPr>
              <a:t>   Ο παραδοσιακός εξοπλισμός μπορεί να μην φαίνεται ενδιαφέρον για τους ενήλικες που τον επιλέγουν, αλλά παρόλα αυτά τα μικρά παιδιά τον προτιμούν.</a:t>
            </a:r>
          </a:p>
          <a:p>
            <a:endParaRPr lang="el-GR" altLang="el-GR" sz="2400">
              <a:latin typeface="Tahoma" panose="020B0604030504040204" pitchFamily="34" charset="0"/>
            </a:endParaRPr>
          </a:p>
          <a:p>
            <a:endParaRPr lang="el-GR" altLang="el-GR" sz="2400">
              <a:latin typeface="Tahoma" panose="020B0604030504040204"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endParaRPr lang="el-GR" altLang="el-GR"/>
          </a:p>
        </p:txBody>
      </p:sp>
      <p:sp>
        <p:nvSpPr>
          <p:cNvPr id="43011" name="Rectangle 3"/>
          <p:cNvSpPr>
            <a:spLocks noGrp="1" noChangeArrowheads="1"/>
          </p:cNvSpPr>
          <p:nvPr>
            <p:ph type="body" idx="1"/>
          </p:nvPr>
        </p:nvSpPr>
        <p:spPr/>
        <p:txBody>
          <a:bodyPr/>
          <a:lstStyle/>
          <a:p>
            <a:pPr>
              <a:lnSpc>
                <a:spcPct val="90000"/>
              </a:lnSpc>
            </a:pPr>
            <a:r>
              <a:rPr lang="el-GR" altLang="el-GR" sz="2400">
                <a:latin typeface="Comic Sans MS" panose="030F0702030302020204" pitchFamily="66" charset="0"/>
                <a:cs typeface="Times New Roman" panose="02020603050405020304" pitchFamily="18" charset="0"/>
              </a:rPr>
              <a:t>Οι σύγχρονες τάσεις στον σχεδιασμό των παιχνιδοτόπων στην Αμερική φαίνεται να εμφανίστηκαν με την προσθήκη αμμοδόχου </a:t>
            </a:r>
            <a:r>
              <a:rPr lang="el-GR" altLang="el-GR" sz="2400">
                <a:latin typeface="Times New Roman" panose="02020603050405020304" pitchFamily="18" charset="0"/>
                <a:cs typeface="Times New Roman" panose="02020603050405020304" pitchFamily="18" charset="0"/>
              </a:rPr>
              <a:t>(</a:t>
            </a:r>
            <a:r>
              <a:rPr lang="en-US" altLang="el-GR" sz="2400">
                <a:latin typeface="Times New Roman" panose="02020603050405020304" pitchFamily="18" charset="0"/>
                <a:cs typeface="Times New Roman" panose="02020603050405020304" pitchFamily="18" charset="0"/>
              </a:rPr>
              <a:t>sand garden</a:t>
            </a:r>
            <a:r>
              <a:rPr lang="el-GR" altLang="el-GR" sz="2400">
                <a:latin typeface="Times New Roman" panose="02020603050405020304" pitchFamily="18" charset="0"/>
                <a:cs typeface="Times New Roman" panose="02020603050405020304" pitchFamily="18" charset="0"/>
              </a:rPr>
              <a:t>). Αυτή ήταν ένα μεγάλο ξύλινο κουτί άμμου και η πρώτη τοποθέτηση του έγινε στο </a:t>
            </a:r>
            <a:r>
              <a:rPr lang="en-US" altLang="el-GR" sz="2400">
                <a:latin typeface="Times New Roman" panose="02020603050405020304" pitchFamily="18" charset="0"/>
                <a:cs typeface="Times New Roman" panose="02020603050405020304" pitchFamily="18" charset="0"/>
              </a:rPr>
              <a:t>Parmentert Street Chapel and West end Nursery</a:t>
            </a:r>
            <a:r>
              <a:rPr lang="el-GR" altLang="el-GR" sz="2400">
                <a:latin typeface="Times New Roman" panose="02020603050405020304" pitchFamily="18" charset="0"/>
                <a:cs typeface="Times New Roman" panose="02020603050405020304" pitchFamily="18" charset="0"/>
              </a:rPr>
              <a:t> στην Βοστόνη το 1895.</a:t>
            </a:r>
            <a:endParaRPr lang="el-GR" altLang="el-GR" sz="2400">
              <a:latin typeface="Times New Roman" panose="02020603050405020304" pitchFamily="18" charset="0"/>
            </a:endParaRPr>
          </a:p>
          <a:p>
            <a:pPr>
              <a:lnSpc>
                <a:spcPct val="90000"/>
              </a:lnSpc>
            </a:pPr>
            <a:r>
              <a:rPr lang="el-GR" altLang="el-GR" sz="2400">
                <a:latin typeface="Comic Sans MS" panose="030F0702030302020204" pitchFamily="66" charset="0"/>
                <a:cs typeface="Times New Roman" panose="02020603050405020304" pitchFamily="18" charset="0"/>
              </a:rPr>
              <a:t> </a:t>
            </a:r>
            <a:r>
              <a:rPr lang="el-GR" altLang="el-GR" sz="2400">
                <a:latin typeface="Times New Roman" panose="02020603050405020304" pitchFamily="18" charset="0"/>
                <a:cs typeface="Times New Roman" panose="02020603050405020304" pitchFamily="18" charset="0"/>
              </a:rPr>
              <a:t>Το 1891, η </a:t>
            </a:r>
            <a:r>
              <a:rPr lang="en-US" altLang="el-GR" sz="2400">
                <a:latin typeface="Times New Roman" panose="02020603050405020304" pitchFamily="18" charset="0"/>
                <a:cs typeface="Times New Roman" panose="02020603050405020304" pitchFamily="18" charset="0"/>
              </a:rPr>
              <a:t>New York Society of Parks</a:t>
            </a:r>
            <a:r>
              <a:rPr lang="el-GR" altLang="el-GR" sz="2400">
                <a:latin typeface="Times New Roman" panose="02020603050405020304" pitchFamily="18" charset="0"/>
                <a:cs typeface="Times New Roman" panose="02020603050405020304" pitchFamily="18" charset="0"/>
              </a:rPr>
              <a:t> δημιούργησε τους πρώτους παιχνιδότοπους στο </a:t>
            </a:r>
            <a:r>
              <a:rPr lang="en-US" altLang="el-GR" sz="2400">
                <a:latin typeface="Times New Roman" panose="02020603050405020304" pitchFamily="18" charset="0"/>
                <a:cs typeface="Times New Roman" panose="02020603050405020304" pitchFamily="18" charset="0"/>
              </a:rPr>
              <a:t>Upper East Side</a:t>
            </a:r>
            <a:r>
              <a:rPr lang="el-GR" altLang="el-GR" sz="2400">
                <a:latin typeface="Times New Roman" panose="02020603050405020304" pitchFamily="18" charset="0"/>
                <a:cs typeface="Times New Roman" panose="02020603050405020304" pitchFamily="18" charset="0"/>
              </a:rPr>
              <a:t>. Ξεφεύγοντας από το «κλασσικό» μοντέλο που βρίσκουμε στην Ευρώπη, αυτοί οι παιχνιδότοποι ήταν εξοπλισμένοι με αμμοδόχους, μικρά βαγόνια, λάστιχα, κούνιες, μπάλες καθώς και άλλο εξοπλισμό.</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Grp="1" noChangeArrowheads="1"/>
          </p:cNvSpPr>
          <p:nvPr>
            <p:ph type="body" idx="1"/>
          </p:nvPr>
        </p:nvSpPr>
        <p:spPr>
          <a:xfrm>
            <a:off x="914400" y="1628775"/>
            <a:ext cx="7772400" cy="4502150"/>
          </a:xfrm>
        </p:spPr>
        <p:txBody>
          <a:bodyPr/>
          <a:lstStyle/>
          <a:p>
            <a:pPr>
              <a:lnSpc>
                <a:spcPct val="90000"/>
              </a:lnSpc>
              <a:buFont typeface="Wingdings" panose="05000000000000000000" pitchFamily="2" charset="2"/>
              <a:buNone/>
            </a:pPr>
            <a:r>
              <a:rPr lang="el-GR" altLang="el-GR" sz="1200">
                <a:latin typeface="Symbol" panose="05050102010706020507" pitchFamily="18" charset="2"/>
                <a:cs typeface="Times New Roman" panose="02020603050405020304" pitchFamily="18" charset="0"/>
              </a:rPr>
              <a:t>·</a:t>
            </a:r>
            <a:r>
              <a:rPr lang="el-GR" altLang="el-GR" sz="1200">
                <a:latin typeface="Times New Roman" panose="02020603050405020304" pitchFamily="18" charset="0"/>
                <a:cs typeface="Times New Roman" panose="02020603050405020304" pitchFamily="18" charset="0"/>
              </a:rPr>
              <a:t>      </a:t>
            </a:r>
            <a:r>
              <a:rPr lang="el-GR" altLang="el-GR" sz="2400">
                <a:cs typeface="Times New Roman" panose="02020603050405020304" pitchFamily="18" charset="0"/>
              </a:rPr>
              <a:t>τα παιδιά, χρησιμοποιούν με δημιουργικότερο τρόπο τις παιχνιδοκατασκευές και βρίσκουν νέους τρόπους για παιχνίδι ουσιαστικά, «παρεκκλίνοντας» από τον τυπικό τρόπο χρήσης της κάθε παιχνιδοκατασκευής. Οι παρεκκλίσεις  χρησιμοποίησης των παιχνιδοκατασκευών συνίστανται κατά κύριο λόγο σε τρεις μορφές:</a:t>
            </a:r>
          </a:p>
          <a:p>
            <a:pPr>
              <a:lnSpc>
                <a:spcPct val="90000"/>
              </a:lnSpc>
              <a:buFont typeface="Wingdings" panose="05000000000000000000" pitchFamily="2" charset="2"/>
              <a:buNone/>
            </a:pPr>
            <a:r>
              <a:rPr lang="el-GR" altLang="el-GR" sz="2400">
                <a:latin typeface="Wingdings" panose="05000000000000000000" pitchFamily="2" charset="2"/>
                <a:cs typeface="Times New Roman" panose="02020603050405020304" pitchFamily="18" charset="0"/>
              </a:rPr>
              <a:t>n</a:t>
            </a:r>
            <a:r>
              <a:rPr lang="el-GR" altLang="el-GR" sz="2400">
                <a:latin typeface="Times New Roman" panose="02020603050405020304" pitchFamily="18" charset="0"/>
                <a:cs typeface="Times New Roman" panose="02020603050405020304" pitchFamily="18" charset="0"/>
              </a:rPr>
              <a:t>   </a:t>
            </a:r>
            <a:r>
              <a:rPr lang="el-GR" altLang="el-GR" sz="2400">
                <a:cs typeface="Times New Roman" panose="02020603050405020304" pitchFamily="18" charset="0"/>
              </a:rPr>
              <a:t>Διαφορετικές θέσεις και στάσεις του σώματος των παιδιών</a:t>
            </a:r>
          </a:p>
          <a:p>
            <a:pPr>
              <a:lnSpc>
                <a:spcPct val="90000"/>
              </a:lnSpc>
              <a:buFont typeface="Wingdings" panose="05000000000000000000" pitchFamily="2" charset="2"/>
              <a:buNone/>
            </a:pPr>
            <a:r>
              <a:rPr lang="el-GR" altLang="el-GR" sz="2400" i="1">
                <a:latin typeface="Times New Roman" panose="02020603050405020304" pitchFamily="18" charset="0"/>
                <a:cs typeface="Times New Roman" panose="02020603050405020304" pitchFamily="18" charset="0"/>
              </a:rPr>
              <a:t>-Κρύβονται κάτω από την τσουλήθρα, βάζουν το σώμα τους όριο στην έξοδο της τσουλήθρας εμποδίζοντας τα άλλα παιδιά να κατέβουν.</a:t>
            </a:r>
            <a:endParaRPr lang="el-GR" altLang="el-GR" sz="2400" i="1">
              <a:cs typeface="Times New Roman" panose="02020603050405020304" pitchFamily="18" charset="0"/>
            </a:endParaRPr>
          </a:p>
          <a:p>
            <a:pPr>
              <a:lnSpc>
                <a:spcPct val="90000"/>
              </a:lnSpc>
              <a:buFont typeface="Wingdings" panose="05000000000000000000" pitchFamily="2" charset="2"/>
              <a:buNone/>
            </a:pPr>
            <a:endParaRPr lang="el-GR" altLang="el-GR" sz="2400">
              <a:cs typeface="Times New Roman" panose="02020603050405020304" pitchFamily="18" charset="0"/>
            </a:endParaRPr>
          </a:p>
          <a:p>
            <a:pPr algn="just">
              <a:lnSpc>
                <a:spcPct val="90000"/>
              </a:lnSpc>
            </a:pPr>
            <a:endParaRPr lang="el-GR" altLang="el-GR" sz="2400">
              <a:cs typeface="Times New Roman" panose="02020603050405020304" pitchFamily="18" charset="0"/>
            </a:endParaRPr>
          </a:p>
          <a:p>
            <a:pPr>
              <a:lnSpc>
                <a:spcPct val="90000"/>
              </a:lnSpc>
            </a:pPr>
            <a:endParaRPr lang="el-GR" altLang="el-GR" sz="240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endParaRPr lang="el-GR" altLang="el-GR"/>
          </a:p>
        </p:txBody>
      </p:sp>
      <p:sp>
        <p:nvSpPr>
          <p:cNvPr id="104451" name="Rectangle 3"/>
          <p:cNvSpPr>
            <a:spLocks noGrp="1" noChangeArrowheads="1"/>
          </p:cNvSpPr>
          <p:nvPr>
            <p:ph type="body" idx="1"/>
          </p:nvPr>
        </p:nvSpPr>
        <p:spPr/>
        <p:txBody>
          <a:bodyPr/>
          <a:lstStyle/>
          <a:p>
            <a:pPr>
              <a:lnSpc>
                <a:spcPct val="90000"/>
              </a:lnSpc>
              <a:buFont typeface="Wingdings" panose="05000000000000000000" pitchFamily="2" charset="2"/>
              <a:buNone/>
            </a:pPr>
            <a:r>
              <a:rPr lang="el-GR" altLang="el-GR" sz="3600">
                <a:latin typeface="Wingdings" panose="05000000000000000000" pitchFamily="2" charset="2"/>
                <a:cs typeface="Times New Roman" panose="02020603050405020304" pitchFamily="18" charset="0"/>
              </a:rPr>
              <a:t>n</a:t>
            </a:r>
            <a:r>
              <a:rPr lang="el-GR" altLang="el-GR" sz="3600">
                <a:latin typeface="Times New Roman" panose="02020603050405020304" pitchFamily="18" charset="0"/>
                <a:cs typeface="Times New Roman" panose="02020603050405020304" pitchFamily="18" charset="0"/>
              </a:rPr>
              <a:t>   </a:t>
            </a:r>
            <a:r>
              <a:rPr lang="el-GR" altLang="el-GR" sz="3600">
                <a:cs typeface="Times New Roman" panose="02020603050405020304" pitchFamily="18" charset="0"/>
              </a:rPr>
              <a:t>Διαφορετικό είδος μετακινήσεων στον χώρο της κάθε παιχνιδοκατασκευής</a:t>
            </a:r>
          </a:p>
          <a:p>
            <a:pPr>
              <a:lnSpc>
                <a:spcPct val="90000"/>
              </a:lnSpc>
              <a:buFont typeface="Wingdings" panose="05000000000000000000" pitchFamily="2" charset="2"/>
              <a:buNone/>
            </a:pPr>
            <a:r>
              <a:rPr lang="el-GR" altLang="el-GR" sz="3600">
                <a:cs typeface="Times New Roman" panose="02020603050405020304" pitchFamily="18" charset="0"/>
              </a:rPr>
              <a:t> </a:t>
            </a:r>
            <a:r>
              <a:rPr lang="el-GR" altLang="el-GR" sz="3600" i="1">
                <a:cs typeface="Times New Roman" panose="02020603050405020304" pitchFamily="18" charset="0"/>
              </a:rPr>
              <a:t>Τα παιδιά ανεβαίνουν στην τσουλήθρα από το μπροστινό μέρος και όχι από τις σκάλες, ξαπλώνουν πάνω στις θέσεις του μύλου, κάθονται στα χωρίσματα του μύλου, κυλιούνται στο σκάμμα.</a:t>
            </a:r>
            <a:endParaRPr lang="el-GR" altLang="el-GR" sz="3600">
              <a:cs typeface="Times New Roman" panose="02020603050405020304" pitchFamily="18" charset="0"/>
            </a:endParaRPr>
          </a:p>
          <a:p>
            <a:pPr>
              <a:lnSpc>
                <a:spcPct val="90000"/>
              </a:lnSpc>
            </a:pPr>
            <a:endParaRPr lang="el-GR" altLang="el-G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endParaRPr lang="el-GR" altLang="el-GR"/>
          </a:p>
        </p:txBody>
      </p:sp>
      <p:sp>
        <p:nvSpPr>
          <p:cNvPr id="64515" name="Rectangle 3"/>
          <p:cNvSpPr>
            <a:spLocks noGrp="1" noChangeArrowheads="1"/>
          </p:cNvSpPr>
          <p:nvPr>
            <p:ph type="body" idx="1"/>
          </p:nvPr>
        </p:nvSpPr>
        <p:spPr>
          <a:xfrm>
            <a:off x="838200" y="1600200"/>
            <a:ext cx="8077200" cy="4495800"/>
          </a:xfrm>
        </p:spPr>
        <p:txBody>
          <a:bodyPr/>
          <a:lstStyle/>
          <a:p>
            <a:r>
              <a:rPr lang="el-GR" altLang="el-GR" sz="2400">
                <a:latin typeface="Tahoma" panose="020B0604030504040204" pitchFamily="34" charset="0"/>
                <a:cs typeface="Times New Roman" panose="02020603050405020304" pitchFamily="18" charset="0"/>
              </a:rPr>
              <a:t>Απόδοση «προσωρινών  ταυτοτήτων» στα στοιχεία του χώρου, με την διαδικασία των σημειολογικών μεταλλάξεων-</a:t>
            </a:r>
            <a:endParaRPr lang="el-GR" altLang="el-GR" sz="2400">
              <a:latin typeface="Tahoma" panose="020B0604030504040204" pitchFamily="34" charset="0"/>
            </a:endParaRPr>
          </a:p>
          <a:p>
            <a:r>
              <a:rPr lang="el-GR" altLang="el-GR" sz="2400">
                <a:latin typeface="Tahoma" panose="020B0604030504040204" pitchFamily="34" charset="0"/>
                <a:cs typeface="Times New Roman" panose="02020603050405020304" pitchFamily="18" charset="0"/>
              </a:rPr>
              <a:t>Ο σωλήνας της τέντας μετατρέπεται σε «γαϊτανάκι», </a:t>
            </a:r>
            <a:endParaRPr lang="el-GR" altLang="el-GR" sz="2400">
              <a:latin typeface="Tahoma" panose="020B0604030504040204" pitchFamily="34" charset="0"/>
            </a:endParaRPr>
          </a:p>
          <a:p>
            <a:r>
              <a:rPr lang="el-GR" altLang="el-GR" sz="2400">
                <a:latin typeface="Tahoma" panose="020B0604030504040204" pitchFamily="34" charset="0"/>
                <a:cs typeface="Times New Roman" panose="02020603050405020304" pitchFamily="18" charset="0"/>
              </a:rPr>
              <a:t>Η τσουλήθρα σε «κάστρο», «φυλακή» και τα παιδιά αναλαμβάνουν ρόλους «κλέφτη» και «αστυνόμου». </a:t>
            </a:r>
            <a:endParaRPr lang="el-GR" altLang="el-GR" sz="2400">
              <a:latin typeface="Tahoma" panose="020B0604030504040204" pitchFamily="34" charset="0"/>
            </a:endParaRPr>
          </a:p>
          <a:p>
            <a:r>
              <a:rPr lang="el-GR" altLang="el-GR" sz="2400">
                <a:latin typeface="Tahoma" panose="020B0604030504040204" pitchFamily="34" charset="0"/>
                <a:cs typeface="Times New Roman" panose="02020603050405020304" pitchFamily="18" charset="0"/>
              </a:rPr>
              <a:t>Το σκάμμα μεταλλάσσεται σε έδαφος ερήμου, και τα παιδιά σε ερευνητές πετρελαίου. </a:t>
            </a:r>
            <a:endParaRPr lang="el-GR" altLang="el-GR" sz="2400">
              <a:latin typeface="Tahoma" panose="020B0604030504040204" pitchFamily="34" charset="0"/>
            </a:endParaRPr>
          </a:p>
          <a:p>
            <a:r>
              <a:rPr lang="el-GR" altLang="el-GR" sz="2400">
                <a:latin typeface="Tahoma" panose="020B0604030504040204" pitchFamily="34" charset="0"/>
                <a:cs typeface="Times New Roman" panose="02020603050405020304" pitchFamily="18" charset="0"/>
              </a:rPr>
              <a:t>Η ανάβαση στην τσουλήθρα μετατρέπεται σε ορειβασία σε βουνό.</a:t>
            </a:r>
          </a:p>
          <a:p>
            <a:endParaRPr lang="el-GR" altLang="el-GR" sz="2400">
              <a:latin typeface="Tahoma" panose="020B060403050404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p:cNvSpPr>
            <a:spLocks noGrp="1" noChangeArrowheads="1"/>
          </p:cNvSpPr>
          <p:nvPr>
            <p:ph type="body" idx="1"/>
          </p:nvPr>
        </p:nvSpPr>
        <p:spPr>
          <a:xfrm>
            <a:off x="1143000" y="1066800"/>
            <a:ext cx="7772400" cy="5029200"/>
          </a:xfrm>
        </p:spPr>
        <p:txBody>
          <a:bodyPr/>
          <a:lstStyle/>
          <a:p>
            <a:pPr algn="just">
              <a:buFont typeface="Wingdings" panose="05000000000000000000" pitchFamily="2" charset="2"/>
              <a:buNone/>
            </a:pPr>
            <a:r>
              <a:rPr lang="el-GR" altLang="el-GR">
                <a:latin typeface="Symbol" panose="05050102010706020507" pitchFamily="18" charset="2"/>
                <a:cs typeface="Times New Roman" panose="02020603050405020304" pitchFamily="18" charset="0"/>
              </a:rPr>
              <a:t>·</a:t>
            </a:r>
            <a:r>
              <a:rPr lang="el-GR" altLang="el-GR">
                <a:latin typeface="Times New Roman" panose="02020603050405020304" pitchFamily="18" charset="0"/>
                <a:cs typeface="Times New Roman" panose="02020603050405020304" pitchFamily="18" charset="0"/>
              </a:rPr>
              <a:t>     </a:t>
            </a:r>
            <a:r>
              <a:rPr lang="el-GR" altLang="el-GR">
                <a:cs typeface="Times New Roman" panose="02020603050405020304" pitchFamily="18" charset="0"/>
              </a:rPr>
              <a:t>Ακόμα, διαπιστώθηκε ότι όσο περισσότερο ευέλικτα σχεδιασμένη είναι μια παιχνιδοκατασκευή, τόσο περισσότερες δυνατότητες προφέρει για δημιουργικές δραστηριότητες παιχνιδιού.  Ιδιαίτερα, όταν περιλαμβάνει πολλούς και διαφορετικούς χώρους, προσφέρει στα παιδιά την δυνατότητα να αποδώσουν σ’ αυτούς διαφορετικές ταυτότητες και χρήσεις, και να στηρίξουν με αυτό τον τρόπο το παιχνίδι τους.</a:t>
            </a:r>
          </a:p>
          <a:p>
            <a:pPr algn="just">
              <a:buFont typeface="Wingdings" panose="05000000000000000000" pitchFamily="2" charset="2"/>
              <a:buNone/>
            </a:pPr>
            <a:endParaRPr lang="el-GR" altLang="el-GR">
              <a:cs typeface="Times New Roman" panose="02020603050405020304" pitchFamily="18"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endParaRPr lang="el-GR" altLang="el-GR"/>
          </a:p>
        </p:txBody>
      </p:sp>
      <p:sp>
        <p:nvSpPr>
          <p:cNvPr id="105475" name="Rectangle 3"/>
          <p:cNvSpPr>
            <a:spLocks noGrp="1" noChangeArrowheads="1"/>
          </p:cNvSpPr>
          <p:nvPr>
            <p:ph type="body" idx="1"/>
          </p:nvPr>
        </p:nvSpPr>
        <p:spPr/>
        <p:txBody>
          <a:bodyPr/>
          <a:lstStyle/>
          <a:p>
            <a:pPr algn="just">
              <a:buFont typeface="Wingdings" panose="05000000000000000000" pitchFamily="2" charset="2"/>
              <a:buNone/>
            </a:pPr>
            <a:r>
              <a:rPr lang="el-GR" altLang="el-GR">
                <a:latin typeface="Times New Roman" panose="02020603050405020304" pitchFamily="18" charset="0"/>
                <a:cs typeface="Times New Roman" panose="02020603050405020304" pitchFamily="18" charset="0"/>
              </a:rPr>
              <a:t>  </a:t>
            </a:r>
            <a:r>
              <a:rPr lang="el-GR" altLang="el-GR">
                <a:cs typeface="Times New Roman" panose="02020603050405020304" pitchFamily="18" charset="0"/>
              </a:rPr>
              <a:t>Επιπλέον, στις παιχνιδοκατασκευές που διαθέτουν μεγάλο χώρο για μετακίνησης και ενεργοποιούν ολόκληρο το σώμα των παιδιών, τα παιδιά επιλέγουν συχνότερα παιχνίδια ρόλων. Αντίθετα, σε αυτές που προτείνουν μικρότερη ευελιξία στις πρακτικές χώρου (ενεργοποίηση μόνο</a:t>
            </a:r>
            <a:r>
              <a:rPr lang="el-GR" altLang="el-GR"/>
              <a:t> </a:t>
            </a:r>
            <a:r>
              <a:rPr lang="el-GR" altLang="el-GR">
                <a:cs typeface="Times New Roman" panose="02020603050405020304" pitchFamily="18" charset="0"/>
              </a:rPr>
              <a:t>κάποιου μέρους τους σώματος, προκαθορισμό της θέσης και των μετακινήσεων των παιδιών) παρατηρήθηκαν συχνότερα δραστηριότητες παιχνιδιού σωματικής άσκησης.</a:t>
            </a:r>
          </a:p>
          <a:p>
            <a:endParaRPr lang="el-GR" altLang="el-G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l-GR" altLang="el-GR" sz="2900" b="1">
                <a:cs typeface="Times New Roman" panose="02020603050405020304" pitchFamily="18" charset="0"/>
              </a:rPr>
              <a:t>Παιχνιδότοποι: Η παιδαγωγική τους ποιότητα</a:t>
            </a:r>
            <a:br>
              <a:rPr lang="el-GR" altLang="el-GR" sz="2900" b="1">
                <a:cs typeface="Times New Roman" panose="02020603050405020304" pitchFamily="18" charset="0"/>
              </a:rPr>
            </a:br>
            <a:endParaRPr lang="el-GR" altLang="el-GR" sz="2900" b="1">
              <a:cs typeface="Times New Roman" panose="02020603050405020304" pitchFamily="18" charset="0"/>
            </a:endParaRPr>
          </a:p>
        </p:txBody>
      </p:sp>
      <p:sp>
        <p:nvSpPr>
          <p:cNvPr id="53251" name="Rectangle 3"/>
          <p:cNvSpPr>
            <a:spLocks noGrp="1" noChangeArrowheads="1"/>
          </p:cNvSpPr>
          <p:nvPr>
            <p:ph type="body" idx="1"/>
          </p:nvPr>
        </p:nvSpPr>
        <p:spPr/>
        <p:txBody>
          <a:bodyPr/>
          <a:lstStyle/>
          <a:p>
            <a:pPr algn="just"/>
            <a:r>
              <a:rPr lang="el-GR" altLang="el-GR">
                <a:cs typeface="Times New Roman" panose="02020603050405020304" pitchFamily="18" charset="0"/>
              </a:rPr>
              <a:t>Η παιδαγωγική ποιότητα (</a:t>
            </a:r>
            <a:r>
              <a:rPr lang="en-US" altLang="el-GR">
                <a:cs typeface="Times New Roman" panose="02020603050405020304" pitchFamily="18" charset="0"/>
              </a:rPr>
              <a:t>quality of play</a:t>
            </a:r>
            <a:r>
              <a:rPr lang="el-GR" altLang="el-GR">
                <a:cs typeface="Times New Roman" panose="02020603050405020304" pitchFamily="18" charset="0"/>
              </a:rPr>
              <a:t>) των παιχνιδοτόπων συνδέεται άμεσα με την ποιότητα των δραστηριοτήτων παιχνιδιού οι οποίες μπορούν ν΄ αναπτυχθούν σ’ αυτούς</a:t>
            </a:r>
            <a:r>
              <a:rPr lang="el-GR" altLang="el-GR"/>
              <a:t>:</a:t>
            </a:r>
          </a:p>
          <a:p>
            <a:r>
              <a:rPr lang="el-GR" altLang="el-GR" b="1">
                <a:cs typeface="Times New Roman" panose="02020603050405020304" pitchFamily="18" charset="0"/>
              </a:rPr>
              <a:t>Το χρόνο.</a:t>
            </a:r>
            <a:r>
              <a:rPr lang="el-GR" altLang="el-GR">
                <a:cs typeface="Times New Roman" panose="02020603050405020304" pitchFamily="18" charset="0"/>
              </a:rPr>
              <a:t> Όσο περισσότερο χρόνο μπορεί να κρατήσει μια δραστηριότητα παιχνιδιού και να κρατήσει το ενδιαφέρον του παιδιού ζωντανό, τόσο μεγαλύτερη αξία παιχνιδιού έχει.</a:t>
            </a:r>
            <a:r>
              <a:rPr lang="el-GR" altLang="el-GR"/>
              <a:t>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endParaRPr lang="el-GR" altLang="el-GR"/>
          </a:p>
        </p:txBody>
      </p:sp>
      <p:sp>
        <p:nvSpPr>
          <p:cNvPr id="54275" name="Rectangle 3"/>
          <p:cNvSpPr>
            <a:spLocks noGrp="1" noChangeArrowheads="1"/>
          </p:cNvSpPr>
          <p:nvPr>
            <p:ph type="body" idx="1"/>
          </p:nvPr>
        </p:nvSpPr>
        <p:spPr/>
        <p:txBody>
          <a:bodyPr/>
          <a:lstStyle/>
          <a:p>
            <a:pPr algn="just">
              <a:spcBef>
                <a:spcPct val="0"/>
              </a:spcBef>
              <a:buClrTx/>
              <a:buSzTx/>
              <a:buFontTx/>
              <a:buChar char="•"/>
            </a:pPr>
            <a:r>
              <a:rPr lang="en-US" altLang="el-GR" sz="2000">
                <a:latin typeface="Symbol" panose="05050102010706020507" pitchFamily="18" charset="2"/>
                <a:cs typeface="Times New Roman" panose="02020603050405020304" pitchFamily="18" charset="0"/>
              </a:rPr>
              <a:t>·</a:t>
            </a:r>
            <a:r>
              <a:rPr lang="en-US" altLang="el-GR" sz="2000">
                <a:latin typeface="Times New Roman" panose="02020603050405020304" pitchFamily="18" charset="0"/>
                <a:cs typeface="Times New Roman" panose="02020603050405020304" pitchFamily="18" charset="0"/>
              </a:rPr>
              <a:t>      </a:t>
            </a:r>
            <a:r>
              <a:rPr lang="en-US" altLang="el-GR" b="1">
                <a:latin typeface="Times New Roman" panose="02020603050405020304" pitchFamily="18" charset="0"/>
                <a:cs typeface="Times New Roman" panose="02020603050405020304" pitchFamily="18" charset="0"/>
              </a:rPr>
              <a:t>Την εγγύτητα</a:t>
            </a:r>
            <a:r>
              <a:rPr lang="en-US" altLang="el-GR">
                <a:latin typeface="Times New Roman" panose="02020603050405020304" pitchFamily="18" charset="0"/>
                <a:cs typeface="Times New Roman" panose="02020603050405020304" pitchFamily="18" charset="0"/>
              </a:rPr>
              <a:t>. Όσο πιο κοντά στις ανάγκες και τις επιθυμίες του παιδιού είναι σχεδιασμένος ένας παιχνιδότοπος, τόσο δημιουργικότερες μορφές παιχνιδιού αναπτύσσονται.</a:t>
            </a:r>
            <a:endParaRPr lang="el-GR" altLang="el-GR">
              <a:latin typeface="Times New Roman" panose="02020603050405020304" pitchFamily="18" charset="0"/>
            </a:endParaRPr>
          </a:p>
          <a:p>
            <a:pPr algn="just">
              <a:spcBef>
                <a:spcPct val="0"/>
              </a:spcBef>
              <a:buClrTx/>
              <a:buSzTx/>
              <a:buFontTx/>
              <a:buChar char="•"/>
            </a:pPr>
            <a:r>
              <a:rPr lang="en-US" altLang="el-GR" b="1">
                <a:latin typeface="Times New Roman" panose="02020603050405020304" pitchFamily="18" charset="0"/>
                <a:cs typeface="Times New Roman" panose="02020603050405020304" pitchFamily="18" charset="0"/>
              </a:rPr>
              <a:t> Τις προκλήσεις.</a:t>
            </a:r>
            <a:r>
              <a:rPr lang="en-US" altLang="el-GR">
                <a:latin typeface="Times New Roman" panose="02020603050405020304" pitchFamily="18" charset="0"/>
                <a:cs typeface="Times New Roman" panose="02020603050405020304" pitchFamily="18" charset="0"/>
              </a:rPr>
              <a:t> Όσο περισσότερες δυνατότητες προσφέρει ο παιχνιδότοπος και ο εξοπλισμός του στα παιδιά τόσο αυξάνει και το επίπεδο των προκλήσεων</a:t>
            </a:r>
            <a:endParaRPr lang="el-GR" altLang="el-GR">
              <a:latin typeface="Times New Roman" panose="02020603050405020304" pitchFamily="18" charset="0"/>
            </a:endParaRPr>
          </a:p>
          <a:p>
            <a:pPr algn="just">
              <a:spcBef>
                <a:spcPct val="0"/>
              </a:spcBef>
              <a:buClrTx/>
              <a:buSzTx/>
              <a:buFontTx/>
              <a:buNone/>
            </a:pPr>
            <a:endParaRPr lang="el-GR" altLang="el-GR">
              <a:latin typeface="Times New Roman" panose="02020603050405020304" pitchFamily="18" charset="0"/>
            </a:endParaRPr>
          </a:p>
          <a:p>
            <a:endParaRPr lang="el-GR" altLang="el-G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endParaRPr lang="el-GR" altLang="el-GR"/>
          </a:p>
        </p:txBody>
      </p:sp>
      <p:sp>
        <p:nvSpPr>
          <p:cNvPr id="106499" name="Rectangle 3"/>
          <p:cNvSpPr>
            <a:spLocks noGrp="1" noChangeArrowheads="1"/>
          </p:cNvSpPr>
          <p:nvPr>
            <p:ph type="body" idx="1"/>
          </p:nvPr>
        </p:nvSpPr>
        <p:spPr/>
        <p:txBody>
          <a:bodyPr/>
          <a:lstStyle/>
          <a:p>
            <a:pPr algn="just">
              <a:spcBef>
                <a:spcPct val="0"/>
              </a:spcBef>
              <a:buClrTx/>
              <a:buSzTx/>
              <a:buFontTx/>
              <a:buChar char="•"/>
            </a:pPr>
            <a:r>
              <a:rPr lang="en-US" altLang="el-GR" b="1">
                <a:latin typeface="Times New Roman" panose="02020603050405020304" pitchFamily="18" charset="0"/>
                <a:cs typeface="Times New Roman" panose="02020603050405020304" pitchFamily="18" charset="0"/>
              </a:rPr>
              <a:t>Την καταλληλότητα.</a:t>
            </a:r>
            <a:r>
              <a:rPr lang="en-US" altLang="el-GR">
                <a:latin typeface="Times New Roman" panose="02020603050405020304" pitchFamily="18" charset="0"/>
                <a:cs typeface="Times New Roman" panose="02020603050405020304" pitchFamily="18" charset="0"/>
              </a:rPr>
              <a:t> Η δυνατότητα του παιχνιδότοπου να ταιριάζει σε διαφορετικές ηλικίες και ανάγκες των παιδιών την ίδια στιγμή</a:t>
            </a:r>
          </a:p>
          <a:p>
            <a:pPr>
              <a:spcBef>
                <a:spcPct val="0"/>
              </a:spcBef>
              <a:buClrTx/>
              <a:buSzTx/>
              <a:buFontTx/>
              <a:buChar char="•"/>
            </a:pPr>
            <a:r>
              <a:rPr lang="el-GR" altLang="el-GR" b="1">
                <a:latin typeface="Times New Roman" panose="02020603050405020304" pitchFamily="18" charset="0"/>
                <a:cs typeface="Times New Roman" panose="02020603050405020304" pitchFamily="18" charset="0"/>
              </a:rPr>
              <a:t>Τη συνεργασία.</a:t>
            </a:r>
            <a:r>
              <a:rPr lang="el-GR" altLang="el-GR">
                <a:latin typeface="Times New Roman" panose="02020603050405020304" pitchFamily="18" charset="0"/>
                <a:cs typeface="Times New Roman" panose="02020603050405020304" pitchFamily="18" charset="0"/>
              </a:rPr>
              <a:t> Η δυνατότητα που μπορεί να προσφέρει ο παιχνιδότοπος και οι παιχνιδοκατασκευές για ανάπτυξη δραστηριοτήτων ομαδικού  παιχνιδιού και συνεργασίας.</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3"/>
          <p:cNvSpPr>
            <a:spLocks noGrp="1" noChangeArrowheads="1"/>
          </p:cNvSpPr>
          <p:nvPr>
            <p:ph type="body" idx="1"/>
          </p:nvPr>
        </p:nvSpPr>
        <p:spPr>
          <a:xfrm>
            <a:off x="1143000" y="1700213"/>
            <a:ext cx="7772400" cy="4395787"/>
          </a:xfrm>
        </p:spPr>
        <p:txBody>
          <a:bodyPr/>
          <a:lstStyle/>
          <a:p>
            <a:pPr algn="just">
              <a:lnSpc>
                <a:spcPct val="90000"/>
              </a:lnSpc>
              <a:buFont typeface="Wingdings" panose="05000000000000000000" pitchFamily="2" charset="2"/>
              <a:buNone/>
            </a:pPr>
            <a:r>
              <a:rPr lang="el-GR" altLang="el-GR">
                <a:latin typeface="Tahoma" panose="020B0604030504040204" pitchFamily="34" charset="0"/>
                <a:cs typeface="Times New Roman" panose="02020603050405020304" pitchFamily="18" charset="0"/>
              </a:rPr>
              <a:t>ένας παιχνιδότοπος</a:t>
            </a:r>
            <a:r>
              <a:rPr lang="el-GR" altLang="el-GR">
                <a:latin typeface="Tahoma" panose="020B0604030504040204" pitchFamily="34" charset="0"/>
              </a:rPr>
              <a:t> προκειμένου</a:t>
            </a:r>
            <a:r>
              <a:rPr lang="el-GR" altLang="el-GR">
                <a:latin typeface="Tahoma" panose="020B0604030504040204" pitchFamily="34" charset="0"/>
                <a:cs typeface="Times New Roman" panose="02020603050405020304" pitchFamily="18" charset="0"/>
              </a:rPr>
              <a:t> να χαρακτηρίζεται από παιδαγωγική ποιότητα πρέπει να προσφέρει στα παιδιά την δυνατότητα για </a:t>
            </a:r>
            <a:r>
              <a:rPr lang="el-GR" altLang="el-GR" b="1">
                <a:latin typeface="Tahoma" panose="020B0604030504040204" pitchFamily="34" charset="0"/>
                <a:cs typeface="Times New Roman" panose="02020603050405020304" pitchFamily="18" charset="0"/>
              </a:rPr>
              <a:t>κινητικό παιχνίδι</a:t>
            </a:r>
            <a:r>
              <a:rPr lang="el-GR" altLang="el-GR">
                <a:latin typeface="Tahoma" panose="020B0604030504040204" pitchFamily="34" charset="0"/>
                <a:cs typeface="Times New Roman" panose="02020603050405020304" pitchFamily="18" charset="0"/>
              </a:rPr>
              <a:t> (</a:t>
            </a:r>
            <a:r>
              <a:rPr lang="en-US" altLang="el-GR">
                <a:latin typeface="Tahoma" panose="020B0604030504040204" pitchFamily="34" charset="0"/>
                <a:cs typeface="Times New Roman" panose="02020603050405020304" pitchFamily="18" charset="0"/>
              </a:rPr>
              <a:t>physical play</a:t>
            </a:r>
            <a:r>
              <a:rPr lang="el-GR" altLang="el-GR">
                <a:latin typeface="Tahoma" panose="020B0604030504040204" pitchFamily="34" charset="0"/>
                <a:cs typeface="Times New Roman" panose="02020603050405020304" pitchFamily="18" charset="0"/>
              </a:rPr>
              <a:t>) το οποίο περιλαμβάνει: μυϊκή ανάπτυξη, ανάπτυξη της οπτικοκινητικής αντίληψης, της αδρής και της λεπτής κινητικότητας, και γενικότερα στην κατανόηση του </a:t>
            </a:r>
            <a:r>
              <a:rPr lang="el-GR" altLang="el-GR" i="1">
                <a:latin typeface="Tahoma" panose="020B0604030504040204" pitchFamily="34" charset="0"/>
                <a:cs typeface="Times New Roman" panose="02020603050405020304" pitchFamily="18" charset="0"/>
              </a:rPr>
              <a:t>σωματικού σχήματος.</a:t>
            </a:r>
            <a:endParaRPr lang="el-GR" altLang="el-GR">
              <a:latin typeface="Tahoma" panose="020B0604030504040204"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l-GR" altLang="el-GR" sz="3800" b="1">
                <a:cs typeface="Times New Roman" panose="02020603050405020304" pitchFamily="18" charset="0"/>
              </a:rPr>
              <a:t>Συναισθηματικό παιχνίδι</a:t>
            </a:r>
            <a:r>
              <a:rPr lang="el-GR" altLang="el-GR" sz="3800">
                <a:cs typeface="Times New Roman" panose="02020603050405020304" pitchFamily="18" charset="0"/>
              </a:rPr>
              <a:t> (</a:t>
            </a:r>
            <a:r>
              <a:rPr lang="en-US" altLang="el-GR" sz="3800">
                <a:cs typeface="Times New Roman" panose="02020603050405020304" pitchFamily="18" charset="0"/>
              </a:rPr>
              <a:t>emotional play</a:t>
            </a:r>
            <a:r>
              <a:rPr lang="el-GR" altLang="el-GR" sz="3800">
                <a:cs typeface="Times New Roman" panose="02020603050405020304" pitchFamily="18" charset="0"/>
              </a:rPr>
              <a:t>)</a:t>
            </a:r>
          </a:p>
        </p:txBody>
      </p:sp>
      <p:sp>
        <p:nvSpPr>
          <p:cNvPr id="107523" name="Rectangle 3"/>
          <p:cNvSpPr>
            <a:spLocks noGrp="1" noChangeArrowheads="1"/>
          </p:cNvSpPr>
          <p:nvPr>
            <p:ph type="body" idx="1"/>
          </p:nvPr>
        </p:nvSpPr>
        <p:spPr/>
        <p:txBody>
          <a:bodyPr/>
          <a:lstStyle/>
          <a:p>
            <a:pPr algn="just"/>
            <a:r>
              <a:rPr lang="el-GR" altLang="el-GR">
                <a:cs typeface="Times New Roman" panose="02020603050405020304" pitchFamily="18" charset="0"/>
              </a:rPr>
              <a:t>που αφορά στην ανάπτυξη των  ικανοτήτων του παιδιού τόσο κατά την διάρκεια αυτόνομων δραστηριοτήτων, όσο και εκείνων που απαιτούν συνεργασία. </a:t>
            </a:r>
            <a:endParaRPr lang="en-US" altLang="el-GR">
              <a:cs typeface="Times New Roman" panose="02020603050405020304" pitchFamily="18" charset="0"/>
            </a:endParaRPr>
          </a:p>
          <a:p>
            <a:pPr algn="just"/>
            <a:r>
              <a:rPr lang="el-GR" altLang="el-GR">
                <a:cs typeface="Times New Roman" panose="02020603050405020304" pitchFamily="18" charset="0"/>
              </a:rPr>
              <a:t>Περιλαμβάνει το ατομικό και το ομαδικό παιχνίδι, τη συμμετοχή σε παιχνίδια κατασκευών, τη συνεργασία και την αλληλοβοήθεια , την αποδοχή της συνεργασίας από τους άλλους.</a:t>
            </a:r>
          </a:p>
          <a:p>
            <a:pPr algn="just">
              <a:buFont typeface="Wingdings" panose="05000000000000000000" pitchFamily="2" charset="2"/>
              <a:buNone/>
            </a:pPr>
            <a:r>
              <a:rPr lang="el-GR" altLang="el-GR" sz="3200">
                <a:latin typeface="Times New Roman" panose="02020603050405020304" pitchFamily="18" charset="0"/>
                <a:cs typeface="Times New Roman" panose="02020603050405020304" pitchFamily="18" charset="0"/>
              </a:rPr>
              <a:t> </a:t>
            </a:r>
            <a:endParaRPr lang="el-GR" altLang="el-GR" sz="3200"/>
          </a:p>
          <a:p>
            <a:endParaRPr lang="el-GR" altLang="el-G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endParaRPr lang="el-GR" altLang="el-GR"/>
          </a:p>
        </p:txBody>
      </p:sp>
      <p:sp>
        <p:nvSpPr>
          <p:cNvPr id="41987" name="Rectangle 3"/>
          <p:cNvSpPr>
            <a:spLocks noGrp="1" noChangeArrowheads="1"/>
          </p:cNvSpPr>
          <p:nvPr>
            <p:ph type="body" idx="1"/>
          </p:nvPr>
        </p:nvSpPr>
        <p:spPr/>
        <p:txBody>
          <a:bodyPr/>
          <a:lstStyle/>
          <a:p>
            <a:pPr>
              <a:lnSpc>
                <a:spcPct val="90000"/>
              </a:lnSpc>
            </a:pPr>
            <a:r>
              <a:rPr lang="el-GR" altLang="el-GR" sz="2400">
                <a:latin typeface="Times New Roman" panose="02020603050405020304" pitchFamily="18" charset="0"/>
                <a:cs typeface="Times New Roman" panose="02020603050405020304" pitchFamily="18" charset="0"/>
              </a:rPr>
              <a:t>Ο πρώτος Αγγλικός παιχνιδότοπος, εξοπλισμένος με παιχνιδοκατασκευές, δημιουργήθηκε στο </a:t>
            </a:r>
            <a:r>
              <a:rPr lang="en-US" altLang="el-GR" sz="2400">
                <a:latin typeface="Times New Roman" panose="02020603050405020304" pitchFamily="18" charset="0"/>
                <a:cs typeface="Times New Roman" panose="02020603050405020304" pitchFamily="18" charset="0"/>
              </a:rPr>
              <a:t>Birmingham</a:t>
            </a:r>
            <a:r>
              <a:rPr lang="el-GR" altLang="el-GR" sz="2400">
                <a:latin typeface="Times New Roman" panose="02020603050405020304" pitchFamily="18" charset="0"/>
                <a:cs typeface="Times New Roman" panose="02020603050405020304" pitchFamily="18" charset="0"/>
              </a:rPr>
              <a:t> το 1877. Το 1925 ιδρύθηκε η </a:t>
            </a:r>
            <a:r>
              <a:rPr lang="en-US" altLang="el-GR" sz="2400">
                <a:latin typeface="Times New Roman" panose="02020603050405020304" pitchFamily="18" charset="0"/>
                <a:cs typeface="Times New Roman" panose="02020603050405020304" pitchFamily="18" charset="0"/>
              </a:rPr>
              <a:t>National Playing Fields Association</a:t>
            </a:r>
            <a:r>
              <a:rPr lang="el-GR" altLang="el-GR" sz="2400">
                <a:latin typeface="Times New Roman" panose="02020603050405020304" pitchFamily="18" charset="0"/>
                <a:cs typeface="Times New Roman" panose="02020603050405020304" pitchFamily="18" charset="0"/>
              </a:rPr>
              <a:t> (</a:t>
            </a:r>
            <a:r>
              <a:rPr lang="en-US" altLang="el-GR" sz="2400">
                <a:latin typeface="Times New Roman" panose="02020603050405020304" pitchFamily="18" charset="0"/>
                <a:cs typeface="Times New Roman" panose="02020603050405020304" pitchFamily="18" charset="0"/>
              </a:rPr>
              <a:t>N</a:t>
            </a:r>
            <a:r>
              <a:rPr lang="el-GR" altLang="el-GR" sz="2400">
                <a:latin typeface="Times New Roman" panose="02020603050405020304" pitchFamily="18" charset="0"/>
                <a:cs typeface="Times New Roman" panose="02020603050405020304" pitchFamily="18" charset="0"/>
              </a:rPr>
              <a:t>.</a:t>
            </a:r>
            <a:r>
              <a:rPr lang="en-US" altLang="el-GR" sz="2400">
                <a:latin typeface="Times New Roman" panose="02020603050405020304" pitchFamily="18" charset="0"/>
                <a:cs typeface="Times New Roman" panose="02020603050405020304" pitchFamily="18" charset="0"/>
              </a:rPr>
              <a:t>P</a:t>
            </a:r>
            <a:r>
              <a:rPr lang="el-GR" altLang="el-GR" sz="2400">
                <a:latin typeface="Times New Roman" panose="02020603050405020304" pitchFamily="18" charset="0"/>
                <a:cs typeface="Times New Roman" panose="02020603050405020304" pitchFamily="18" charset="0"/>
              </a:rPr>
              <a:t>.</a:t>
            </a:r>
            <a:r>
              <a:rPr lang="en-US" altLang="el-GR" sz="2400">
                <a:latin typeface="Times New Roman" panose="02020603050405020304" pitchFamily="18" charset="0"/>
                <a:cs typeface="Times New Roman" panose="02020603050405020304" pitchFamily="18" charset="0"/>
              </a:rPr>
              <a:t>F</a:t>
            </a:r>
            <a:r>
              <a:rPr lang="el-GR" altLang="el-GR" sz="2400">
                <a:latin typeface="Times New Roman" panose="02020603050405020304" pitchFamily="18" charset="0"/>
                <a:cs typeface="Times New Roman" panose="02020603050405020304" pitchFamily="18" charset="0"/>
              </a:rPr>
              <a:t>.</a:t>
            </a:r>
            <a:r>
              <a:rPr lang="en-US" altLang="el-GR" sz="2400">
                <a:latin typeface="Times New Roman" panose="02020603050405020304" pitchFamily="18" charset="0"/>
                <a:cs typeface="Times New Roman" panose="02020603050405020304" pitchFamily="18" charset="0"/>
              </a:rPr>
              <a:t>A</a:t>
            </a:r>
            <a:r>
              <a:rPr lang="el-GR" altLang="el-GR" sz="2400">
                <a:latin typeface="Times New Roman" panose="02020603050405020304" pitchFamily="18" charset="0"/>
                <a:cs typeface="Times New Roman" panose="02020603050405020304" pitchFamily="18" charset="0"/>
              </a:rPr>
              <a:t>) η οποία ασχολήθηκε με την πρόβλεψη υπαίθριων χώρων παιχνιδιού για παιδιά.</a:t>
            </a:r>
            <a:endParaRPr lang="el-GR" altLang="el-GR" sz="2400">
              <a:latin typeface="Times New Roman" panose="02020603050405020304" pitchFamily="18" charset="0"/>
            </a:endParaRPr>
          </a:p>
          <a:p>
            <a:pPr>
              <a:lnSpc>
                <a:spcPct val="90000"/>
              </a:lnSpc>
            </a:pPr>
            <a:r>
              <a:rPr lang="el-GR" altLang="el-GR" sz="2400">
                <a:latin typeface="Times New Roman" panose="02020603050405020304" pitchFamily="18" charset="0"/>
                <a:cs typeface="Times New Roman" panose="02020603050405020304" pitchFamily="18" charset="0"/>
              </a:rPr>
              <a:t>Στις Η.Π.Α, οι πρώτοι παιχνιδότοποι εμφανίστηκαν γύρω στο 1890. Ιδρύθηκαν με την υποστήριξη φιλανθρωπικών οργανισμών και είχαν σαν κύριο στόχο να δημιουργήσουν χώρους παιχνιδιού ώστε να σταματήσουν τα παιδιά να παίζουν στους δρόμους όπου οι κίνδυνοι για την σωματική τους ακεραιότητα ήταν πολλοί. </a:t>
            </a:r>
            <a:br>
              <a:rPr lang="el-GR" altLang="el-GR" sz="2400">
                <a:latin typeface="Times New Roman" panose="02020603050405020304" pitchFamily="18" charset="0"/>
                <a:cs typeface="Times New Roman" panose="02020603050405020304" pitchFamily="18" charset="0"/>
              </a:rPr>
            </a:br>
            <a:endParaRPr lang="el-GR" altLang="el-GR" sz="24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3"/>
          <p:cNvSpPr>
            <a:spLocks noGrp="1" noChangeArrowheads="1"/>
          </p:cNvSpPr>
          <p:nvPr>
            <p:ph type="body" idx="1"/>
          </p:nvPr>
        </p:nvSpPr>
        <p:spPr>
          <a:xfrm>
            <a:off x="838200" y="1066800"/>
            <a:ext cx="7772400" cy="4876800"/>
          </a:xfrm>
        </p:spPr>
        <p:txBody>
          <a:bodyPr/>
          <a:lstStyle/>
          <a:p>
            <a:pPr algn="just">
              <a:lnSpc>
                <a:spcPct val="90000"/>
              </a:lnSpc>
              <a:buFont typeface="Wingdings" panose="05000000000000000000" pitchFamily="2" charset="2"/>
              <a:buNone/>
            </a:pPr>
            <a:r>
              <a:rPr lang="el-GR" altLang="el-GR" sz="2400" b="1">
                <a:latin typeface="Times New Roman" panose="02020603050405020304" pitchFamily="18" charset="0"/>
                <a:cs typeface="Times New Roman" panose="02020603050405020304" pitchFamily="18" charset="0"/>
              </a:rPr>
              <a:t>Κοινωνικό παιχνίδι</a:t>
            </a:r>
            <a:r>
              <a:rPr lang="el-GR" altLang="el-GR" sz="2400">
                <a:latin typeface="Times New Roman" panose="02020603050405020304" pitchFamily="18" charset="0"/>
                <a:cs typeface="Times New Roman" panose="02020603050405020304" pitchFamily="18" charset="0"/>
              </a:rPr>
              <a:t> (</a:t>
            </a:r>
            <a:r>
              <a:rPr lang="en-US" altLang="el-GR" sz="2400">
                <a:latin typeface="Times New Roman" panose="02020603050405020304" pitchFamily="18" charset="0"/>
                <a:cs typeface="Times New Roman" panose="02020603050405020304" pitchFamily="18" charset="0"/>
              </a:rPr>
              <a:t>social play</a:t>
            </a:r>
            <a:r>
              <a:rPr lang="el-GR" altLang="el-GR" sz="2400">
                <a:latin typeface="Times New Roman" panose="02020603050405020304" pitchFamily="18" charset="0"/>
                <a:cs typeface="Times New Roman" panose="02020603050405020304" pitchFamily="18" charset="0"/>
              </a:rPr>
              <a:t>) το οποίο αφορά στην ανάπτυξη τρόπων συνεργασίας των παιδιών  και άλλων μορφών κοινωνικής αλληλεπίδρασης. Περιλαμβάνει παιχνίδια σε ομάδες, παρατήρηση ή απλή συζήτηση. Ακόμη, δραστηριότητες οι οποίες αποτελούν μορφές κοινωνικού παιχνιδιού κατά τις οποίες τα παιδιά αναλαμβάνουν ρόλους. </a:t>
            </a:r>
          </a:p>
          <a:p>
            <a:pPr algn="just">
              <a:lnSpc>
                <a:spcPct val="90000"/>
              </a:lnSpc>
              <a:buFont typeface="Wingdings" panose="05000000000000000000" pitchFamily="2" charset="2"/>
              <a:buNone/>
            </a:pPr>
            <a:endParaRPr lang="el-GR" altLang="el-GR" sz="2400">
              <a:latin typeface="Times New Roman" panose="02020603050405020304" pitchFamily="18"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r>
              <a:rPr lang="el-GR" altLang="el-GR">
                <a:cs typeface="Times New Roman" panose="02020603050405020304" pitchFamily="18" charset="0"/>
              </a:rPr>
              <a:t>Γνωστικό παιχνίδι, (</a:t>
            </a:r>
            <a:r>
              <a:rPr lang="en-US" altLang="el-GR">
                <a:cs typeface="Times New Roman" panose="02020603050405020304" pitchFamily="18" charset="0"/>
              </a:rPr>
              <a:t>cognitive play</a:t>
            </a:r>
            <a:r>
              <a:rPr lang="el-GR" altLang="el-GR">
                <a:cs typeface="Times New Roman" panose="02020603050405020304" pitchFamily="18" charset="0"/>
              </a:rPr>
              <a:t>)</a:t>
            </a:r>
          </a:p>
        </p:txBody>
      </p:sp>
      <p:sp>
        <p:nvSpPr>
          <p:cNvPr id="108547" name="Rectangle 3"/>
          <p:cNvSpPr>
            <a:spLocks noGrp="1" noChangeArrowheads="1"/>
          </p:cNvSpPr>
          <p:nvPr>
            <p:ph type="body" idx="1"/>
          </p:nvPr>
        </p:nvSpPr>
        <p:spPr/>
        <p:txBody>
          <a:bodyPr/>
          <a:lstStyle/>
          <a:p>
            <a:pPr algn="just">
              <a:buFont typeface="Wingdings" panose="05000000000000000000" pitchFamily="2" charset="2"/>
              <a:buNone/>
            </a:pPr>
            <a:r>
              <a:rPr lang="el-GR" altLang="el-GR">
                <a:latin typeface="Times New Roman" panose="02020603050405020304" pitchFamily="18" charset="0"/>
                <a:cs typeface="Times New Roman" panose="02020603050405020304" pitchFamily="18" charset="0"/>
              </a:rPr>
              <a:t>     το οποίο αφορά στον χειρισμό, στην ανάληψη ρόλων, στην λύση προβλημάτων και σε δραστηριότητες που απαιτούν δραστηριότητες που απαιτούν ενεργοποίηση της φαντασίας του παιδιού.</a:t>
            </a:r>
          </a:p>
          <a:p>
            <a:pPr algn="just">
              <a:buFont typeface="Wingdings" panose="05000000000000000000" pitchFamily="2" charset="2"/>
              <a:buNone/>
            </a:pPr>
            <a:endParaRPr lang="el-GR" altLang="el-GR">
              <a:latin typeface="Times New Roman" panose="02020603050405020304" pitchFamily="18" charset="0"/>
            </a:endParaRPr>
          </a:p>
          <a:p>
            <a:endParaRPr lang="el-GR" altLang="el-G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l-GR" altLang="el-GR" sz="2800" b="1"/>
              <a:t>Στοιχεία στον σχεδιασμό που αυξάνουν την παιδαγωγική ποιότητα των υπαίθριων χώρων παιχνιδιού είναι:</a:t>
            </a:r>
            <a:br>
              <a:rPr lang="el-GR" altLang="el-GR" sz="2800" b="1"/>
            </a:br>
            <a:endParaRPr lang="el-GR" altLang="el-GR" sz="2800" b="1"/>
          </a:p>
        </p:txBody>
      </p:sp>
      <p:sp>
        <p:nvSpPr>
          <p:cNvPr id="57347" name="Rectangle 3"/>
          <p:cNvSpPr>
            <a:spLocks noGrp="1" noChangeArrowheads="1"/>
          </p:cNvSpPr>
          <p:nvPr>
            <p:ph type="body" idx="1"/>
          </p:nvPr>
        </p:nvSpPr>
        <p:spPr>
          <a:xfrm>
            <a:off x="914400" y="1676400"/>
            <a:ext cx="7772400" cy="4495800"/>
          </a:xfrm>
        </p:spPr>
        <p:txBody>
          <a:bodyPr/>
          <a:lstStyle/>
          <a:p>
            <a:r>
              <a:rPr lang="el-GR" altLang="el-GR" b="1"/>
              <a:t>• υπερυψωμένοι χώροι</a:t>
            </a:r>
          </a:p>
          <a:p>
            <a:r>
              <a:rPr lang="el-GR" altLang="el-GR" b="1"/>
              <a:t>• «άγριοι χώροι»</a:t>
            </a:r>
          </a:p>
          <a:p>
            <a:r>
              <a:rPr lang="el-GR" altLang="el-GR" b="1"/>
              <a:t>• χώροι που τα παιδιά μπορούν να εξερευνήσουν και να ανακαλύψουν</a:t>
            </a:r>
          </a:p>
          <a:p>
            <a:r>
              <a:rPr lang="el-GR" altLang="el-GR" b="1"/>
              <a:t>•  χώροι που περικλείουν κάποιο μυστήριο και είναι γοητευτικοί για τα παιδιά</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endParaRPr lang="el-GR" altLang="el-GR"/>
          </a:p>
        </p:txBody>
      </p:sp>
      <p:sp>
        <p:nvSpPr>
          <p:cNvPr id="99331" name="Rectangle 3"/>
          <p:cNvSpPr>
            <a:spLocks noGrp="1" noChangeArrowheads="1"/>
          </p:cNvSpPr>
          <p:nvPr>
            <p:ph type="body" idx="1"/>
          </p:nvPr>
        </p:nvSpPr>
        <p:spPr/>
        <p:txBody>
          <a:bodyPr/>
          <a:lstStyle/>
          <a:p>
            <a:pPr>
              <a:lnSpc>
                <a:spcPct val="90000"/>
              </a:lnSpc>
            </a:pPr>
            <a:r>
              <a:rPr lang="el-GR" altLang="el-GR" b="1"/>
              <a:t>•  χώροι με πράσινο, δέντρα, άμμο</a:t>
            </a:r>
          </a:p>
          <a:p>
            <a:pPr>
              <a:lnSpc>
                <a:spcPct val="90000"/>
              </a:lnSpc>
            </a:pPr>
            <a:r>
              <a:rPr lang="el-GR" altLang="el-GR" b="1"/>
              <a:t>•  χώροι που επιτρέπουν την φαντασία του παιδιού να αναπτυχθεί</a:t>
            </a:r>
          </a:p>
          <a:p>
            <a:pPr>
              <a:lnSpc>
                <a:spcPct val="90000"/>
              </a:lnSpc>
            </a:pPr>
            <a:r>
              <a:rPr lang="el-GR" altLang="el-GR" b="1"/>
              <a:t>• χώροι που επιτρέπουν στα παιδιά να τρέξουν  αλλά και χώροι απομονωμένοι</a:t>
            </a:r>
          </a:p>
          <a:p>
            <a:pPr>
              <a:lnSpc>
                <a:spcPct val="90000"/>
              </a:lnSpc>
            </a:pPr>
            <a:r>
              <a:rPr lang="el-GR" altLang="el-GR" b="1"/>
              <a:t>• χώροι που επιτρέπουν στα παιδιά να αλληλεπιδράσουν κοινωνικά με τους συνομηλίκους  τους αλλά και τους ενήλικες </a:t>
            </a:r>
          </a:p>
          <a:p>
            <a:pPr>
              <a:lnSpc>
                <a:spcPct val="90000"/>
              </a:lnSpc>
            </a:pPr>
            <a:r>
              <a:rPr lang="el-GR" altLang="el-GR" b="1"/>
              <a:t>• Χώροι με νερό.</a:t>
            </a:r>
            <a:r>
              <a:rPr lang="el-GR" altLang="el-GR"/>
              <a:t> </a:t>
            </a:r>
          </a:p>
          <a:p>
            <a:pPr>
              <a:lnSpc>
                <a:spcPct val="90000"/>
              </a:lnSpc>
            </a:pPr>
            <a:endParaRPr lang="el-GR" altLang="el-GR" sz="200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b="1" dirty="0" smtClean="0"/>
              <a:t>Τέλος Ενότητας</a:t>
            </a:r>
            <a:endParaRPr lang="el-GR" b="1" dirty="0"/>
          </a:p>
        </p:txBody>
      </p:sp>
    </p:spTree>
    <p:extLst>
      <p:ext uri="{BB962C8B-B14F-4D97-AF65-F5344CB8AC3E}">
        <p14:creationId xmlns:p14="http://schemas.microsoft.com/office/powerpoint/2010/main" val="72982049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smtClean="0"/>
              <a:t>Χρηματοδότηση</a:t>
            </a:r>
            <a:endParaRPr lang="el-GR" b="1" dirty="0"/>
          </a:p>
        </p:txBody>
      </p:sp>
      <p:sp>
        <p:nvSpPr>
          <p:cNvPr id="3" name="Content Placeholder 2"/>
          <p:cNvSpPr>
            <a:spLocks noGrp="1"/>
          </p:cNvSpPr>
          <p:nvPr>
            <p:ph idx="1"/>
          </p:nvPr>
        </p:nvSpPr>
        <p:spPr>
          <a:xfrm>
            <a:off x="685800" y="1687213"/>
            <a:ext cx="8229600" cy="3168352"/>
          </a:xfrm>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Πανεπιστήμιο Αθηνών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Logo espa"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5736" y="5157192"/>
            <a:ext cx="5501640" cy="1386840"/>
          </a:xfrm>
          <a:prstGeom prst="rect">
            <a:avLst/>
          </a:prstGeom>
        </p:spPr>
      </p:pic>
    </p:spTree>
    <p:extLst>
      <p:ext uri="{BB962C8B-B14F-4D97-AF65-F5344CB8AC3E}">
        <p14:creationId xmlns:p14="http://schemas.microsoft.com/office/powerpoint/2010/main" val="352072806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510952" y="44623"/>
            <a:ext cx="8229600" cy="792088"/>
          </a:xfrm>
        </p:spPr>
        <p:txBody>
          <a:bodyPr>
            <a:normAutofit/>
          </a:bodyPr>
          <a:lstStyle/>
          <a:p>
            <a:r>
              <a:rPr lang="el-GR" b="1" dirty="0"/>
              <a:t>Σημείωμα </a:t>
            </a:r>
            <a:r>
              <a:rPr lang="el-GR" b="1" dirty="0" smtClean="0"/>
              <a:t>Αδειοδότησης</a:t>
            </a:r>
            <a:endParaRPr lang="el-GR" b="1" dirty="0"/>
          </a:p>
        </p:txBody>
      </p:sp>
      <p:sp>
        <p:nvSpPr>
          <p:cNvPr id="3" name="Content Placeholder"/>
          <p:cNvSpPr>
            <a:spLocks noGrp="1"/>
          </p:cNvSpPr>
          <p:nvPr>
            <p:ph idx="1"/>
          </p:nvPr>
        </p:nvSpPr>
        <p:spPr>
          <a:xfrm>
            <a:off x="611559" y="800708"/>
            <a:ext cx="8437525" cy="1656184"/>
          </a:xfrm>
        </p:spPr>
        <p:txBody>
          <a:bodyPr>
            <a:noAutofit/>
          </a:bodyPr>
          <a:lstStyle/>
          <a:p>
            <a:pPr marL="0" indent="0">
              <a:buNone/>
            </a:pPr>
            <a:r>
              <a:rPr lang="el-GR" sz="1800" dirty="0" smtClean="0"/>
              <a:t>Το </a:t>
            </a:r>
            <a:r>
              <a:rPr lang="el-GR" sz="1800" dirty="0"/>
              <a:t>παρόν υλικό διατίθεται με τους όρους </a:t>
            </a:r>
            <a:r>
              <a:rPr lang="el-GR" sz="1800" b="1" dirty="0"/>
              <a:t>της</a:t>
            </a:r>
            <a:r>
              <a:rPr lang="el-GR" sz="1800" dirty="0"/>
              <a:t>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a:t>
            </a:r>
            <a:r>
              <a:rPr lang="el-GR" sz="1800" dirty="0" err="1"/>
              <a:t>κ.λ.π</a:t>
            </a:r>
            <a:r>
              <a:rPr lang="el-GR" sz="1800" dirty="0"/>
              <a:t>.,  τα οποία εμπεριέχονται σε αυτό και τα οποία αναφέρονται μαζί με τους όρους χρήσης τους στο «Σημείωμα Χρήσης Έργων Τρίτων</a:t>
            </a:r>
            <a:r>
              <a:rPr lang="el-GR" sz="1800" dirty="0" smtClean="0"/>
              <a:t>».                     </a:t>
            </a:r>
          </a:p>
          <a:p>
            <a:pPr marL="0" indent="0">
              <a:buNone/>
            </a:pPr>
            <a:endParaRPr lang="el-GR" sz="1800" dirty="0"/>
          </a:p>
        </p:txBody>
      </p:sp>
      <p:pic>
        <p:nvPicPr>
          <p:cNvPr id="2056" name="Picture copyright"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7670" y="2420888"/>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p:cNvSpPr txBox="1"/>
          <p:nvPr/>
        </p:nvSpPr>
        <p:spPr>
          <a:xfrm>
            <a:off x="755576" y="3068960"/>
            <a:ext cx="7984976" cy="3456384"/>
          </a:xfrm>
          <a:prstGeom prst="rect">
            <a:avLst/>
          </a:prstGeom>
        </p:spPr>
        <p:txBody>
          <a:bodyPr vert="horz" wrap="square" lIns="91440" tIns="45720" rIns="91440" bIns="45720" rtlCol="0" anchor="ctr">
            <a:normAutofit lnSpcReduction="10000"/>
          </a:bodyPr>
          <a:lstStyle/>
          <a:p>
            <a:r>
              <a:rPr lang="el-GR" dirty="0"/>
              <a:t>[1] http://creativecommons.org/licenses/by-nc-sa/4.0/ </a:t>
            </a:r>
            <a:endParaRPr lang="en-US" dirty="0" smtClean="0"/>
          </a:p>
          <a:p>
            <a:endParaRPr lang="el-GR" dirty="0"/>
          </a:p>
          <a:p>
            <a:r>
              <a:rPr lang="el-GR" dirty="0"/>
              <a:t>Ως </a:t>
            </a:r>
            <a:r>
              <a:rPr lang="el-GR" b="1" dirty="0"/>
              <a:t>Μη Εμπορική</a:t>
            </a:r>
            <a:r>
              <a:rPr lang="el-GR" dirty="0"/>
              <a:t> ορίζεται η χρήση:</a:t>
            </a:r>
          </a:p>
          <a:p>
            <a:pPr marL="342900" lvl="0" indent="-342900">
              <a:buFont typeface="Arial" panose="020B0604020202020204" pitchFamily="34" charset="0"/>
              <a:buChar char="•"/>
            </a:pPr>
            <a:r>
              <a:rPr lang="el-GR" dirty="0"/>
              <a:t>που δεν περιλαμβάνει άμεσο ή έμμεσο οικονομικό όφελος από την χρήση του έργου, για το διανομέα του έργου και αδειοδόχο</a:t>
            </a:r>
          </a:p>
          <a:p>
            <a:pPr marL="342900" lvl="0" indent="-342900">
              <a:buFont typeface="Arial" panose="020B0604020202020204" pitchFamily="34" charset="0"/>
              <a:buChar char="•"/>
            </a:pPr>
            <a:r>
              <a:rPr lang="el-GR" dirty="0"/>
              <a:t>που</a:t>
            </a:r>
            <a:r>
              <a:rPr lang="en-GB" dirty="0"/>
              <a:t> </a:t>
            </a:r>
            <a:r>
              <a:rPr lang="el-GR" dirty="0"/>
              <a:t>δεν περιλαμβάνει οικονομική συναλλαγή ως προϋπόθεση για τη χρήση ή πρόσβαση στο έργο</a:t>
            </a:r>
          </a:p>
          <a:p>
            <a:pPr marL="342900" lvl="0" indent="-342900">
              <a:buFont typeface="Arial" panose="020B0604020202020204" pitchFamily="34" charset="0"/>
              <a:buChar char="•"/>
            </a:pPr>
            <a:r>
              <a:rPr lang="el-GR" dirty="0"/>
              <a:t>που</a:t>
            </a:r>
            <a:r>
              <a:rPr lang="en-GB" dirty="0"/>
              <a:t> </a:t>
            </a:r>
            <a:r>
              <a:rPr lang="el-GR" dirty="0"/>
              <a:t>δεν προσπορίζει στο διανομέα του έργου και</a:t>
            </a:r>
            <a:r>
              <a:rPr lang="en-GB" dirty="0"/>
              <a:t> </a:t>
            </a:r>
            <a:r>
              <a:rPr lang="el-GR" dirty="0"/>
              <a:t>αδειοδόχο</a:t>
            </a:r>
            <a:r>
              <a:rPr lang="en-GB" dirty="0"/>
              <a:t> </a:t>
            </a:r>
            <a:r>
              <a:rPr lang="el-GR" dirty="0"/>
              <a:t>έμμεσο οικονομικό όφελος (π.χ. διαφημίσεις) από την προβολή του έργου σε διαδικτυακό </a:t>
            </a:r>
            <a:r>
              <a:rPr lang="el-GR" dirty="0" smtClean="0"/>
              <a:t>τόπο</a:t>
            </a:r>
            <a:endParaRPr lang="en-US" dirty="0" smtClean="0"/>
          </a:p>
          <a:p>
            <a:pPr marL="342900" lvl="0" indent="-342900">
              <a:buFont typeface="Arial" panose="020B0604020202020204" pitchFamily="34" charset="0"/>
              <a:buChar char="•"/>
            </a:pPr>
            <a:endParaRPr lang="el-GR" dirty="0"/>
          </a:p>
          <a:p>
            <a:r>
              <a:rPr lang="el-GR" dirty="0" smtClean="0"/>
              <a:t>Ο </a:t>
            </a:r>
            <a:r>
              <a:rPr lang="el-GR" dirty="0"/>
              <a:t>δικαιούχος μπορεί να παρέχει στον αδειοδόχο ξεχωριστή άδεια να χρησιμοποιεί το έργο για εμπορική χρήση, εφόσον αυτό του ζητηθεί</a:t>
            </a:r>
            <a:r>
              <a:rPr lang="el-GR" dirty="0" smtClean="0"/>
              <a:t>.</a:t>
            </a:r>
            <a:endParaRPr lang="el-GR" dirty="0"/>
          </a:p>
        </p:txBody>
      </p:sp>
    </p:spTree>
    <p:extLst>
      <p:ext uri="{BB962C8B-B14F-4D97-AF65-F5344CB8AC3E}">
        <p14:creationId xmlns:p14="http://schemas.microsoft.com/office/powerpoint/2010/main" val="378025233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116632"/>
            <a:ext cx="7848872" cy="1143000"/>
          </a:xfrm>
        </p:spPr>
        <p:txBody>
          <a:bodyPr>
            <a:noAutofit/>
          </a:bodyPr>
          <a:lstStyle/>
          <a:p>
            <a:r>
              <a:rPr lang="el-GR" dirty="0"/>
              <a:t>Σημείωμα Χρήσης Έργων </a:t>
            </a:r>
            <a:r>
              <a:rPr lang="el-GR" dirty="0" smtClean="0"/>
              <a:t>Τρίτων</a:t>
            </a:r>
            <a:endParaRPr lang="el-GR" dirty="0"/>
          </a:p>
        </p:txBody>
      </p:sp>
      <p:sp>
        <p:nvSpPr>
          <p:cNvPr id="3" name="Content Placeholder 2"/>
          <p:cNvSpPr>
            <a:spLocks noGrp="1"/>
          </p:cNvSpPr>
          <p:nvPr>
            <p:ph idx="1"/>
          </p:nvPr>
        </p:nvSpPr>
        <p:spPr>
          <a:xfrm>
            <a:off x="971600" y="1722218"/>
            <a:ext cx="7704856" cy="4443086"/>
          </a:xfrm>
        </p:spPr>
        <p:txBody>
          <a:bodyPr>
            <a:noAutofit/>
          </a:bodyPr>
          <a:lstStyle/>
          <a:p>
            <a:pPr marL="0" indent="0" algn="ctr">
              <a:buNone/>
            </a:pPr>
            <a:endParaRPr lang="en-US" sz="2400" dirty="0" smtClean="0"/>
          </a:p>
          <a:p>
            <a:pPr marL="0" indent="0" algn="ctr">
              <a:buNone/>
            </a:pPr>
            <a:endParaRPr lang="en-US" sz="2400" dirty="0"/>
          </a:p>
          <a:p>
            <a:pPr marL="0" indent="0" algn="ctr">
              <a:buNone/>
            </a:pPr>
            <a:r>
              <a:rPr lang="el-GR" sz="2400" dirty="0" smtClean="0"/>
              <a:t>Το </a:t>
            </a:r>
            <a:r>
              <a:rPr lang="el-GR" sz="2400" dirty="0"/>
              <a:t>Έργο αυτό κάνει χρήση των ακόλουθων έργων:</a:t>
            </a:r>
          </a:p>
          <a:p>
            <a:pPr marL="0" indent="0" algn="ctr">
              <a:buNone/>
            </a:pPr>
            <a:r>
              <a:rPr lang="el-GR" sz="2400" b="1" dirty="0" smtClean="0"/>
              <a:t>Εικόνες</a:t>
            </a:r>
            <a:r>
              <a:rPr lang="en-US" sz="2400" b="1" dirty="0" smtClean="0"/>
              <a:t>/</a:t>
            </a:r>
            <a:r>
              <a:rPr lang="el-GR" sz="2400" b="1" dirty="0" smtClean="0"/>
              <a:t>Φωτογραφίες</a:t>
            </a:r>
            <a:endParaRPr lang="en-US" sz="2400" b="1" dirty="0" smtClean="0"/>
          </a:p>
          <a:p>
            <a:pPr marL="0" indent="0" algn="ctr">
              <a:buNone/>
            </a:pPr>
            <a:endParaRPr lang="el-GR" sz="2400" b="1" dirty="0" smtClean="0"/>
          </a:p>
          <a:p>
            <a:pPr marL="0" indent="0" algn="ctr">
              <a:buNone/>
            </a:pPr>
            <a:r>
              <a:rPr lang="el-GR" sz="2400" i="1" dirty="0" smtClean="0"/>
              <a:t>Τα εν λόγω έργα έχουν ανακτηθεί από το διαδίκτυο για εκπαιδευτικούς σκοπούς</a:t>
            </a:r>
            <a:endParaRPr lang="el-GR" sz="2400" i="1" dirty="0"/>
          </a:p>
        </p:txBody>
      </p:sp>
    </p:spTree>
    <p:extLst>
      <p:ext uri="{BB962C8B-B14F-4D97-AF65-F5344CB8AC3E}">
        <p14:creationId xmlns:p14="http://schemas.microsoft.com/office/powerpoint/2010/main" val="14780703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endParaRPr lang="el-GR" altLang="el-GR"/>
          </a:p>
        </p:txBody>
      </p:sp>
      <p:sp>
        <p:nvSpPr>
          <p:cNvPr id="44035" name="Rectangle 3"/>
          <p:cNvSpPr>
            <a:spLocks noGrp="1" noChangeArrowheads="1"/>
          </p:cNvSpPr>
          <p:nvPr>
            <p:ph type="body" idx="1"/>
          </p:nvPr>
        </p:nvSpPr>
        <p:spPr/>
        <p:txBody>
          <a:bodyPr/>
          <a:lstStyle/>
          <a:p>
            <a:pPr algn="just">
              <a:lnSpc>
                <a:spcPct val="90000"/>
              </a:lnSpc>
            </a:pPr>
            <a:r>
              <a:rPr lang="el-GR" altLang="el-GR">
                <a:cs typeface="Times New Roman" panose="02020603050405020304" pitchFamily="18" charset="0"/>
              </a:rPr>
              <a:t>Οι παιχνιδότοποι αυτοί είχαν μια σειρά από ορισμένα κοινά χαρακτηριστικά:</a:t>
            </a:r>
          </a:p>
          <a:p>
            <a:pPr algn="just">
              <a:lnSpc>
                <a:spcPct val="90000"/>
              </a:lnSpc>
              <a:buFont typeface="Wingdings" panose="05000000000000000000" pitchFamily="2" charset="2"/>
              <a:buNone/>
            </a:pPr>
            <a:r>
              <a:rPr lang="el-GR" altLang="el-GR">
                <a:latin typeface="Symbol" panose="05050102010706020507" pitchFamily="18" charset="2"/>
                <a:cs typeface="Times New Roman" panose="02020603050405020304" pitchFamily="18" charset="0"/>
              </a:rPr>
              <a:t>·</a:t>
            </a:r>
            <a:r>
              <a:rPr lang="el-GR" altLang="el-GR">
                <a:latin typeface="Times New Roman" panose="02020603050405020304" pitchFamily="18" charset="0"/>
                <a:cs typeface="Times New Roman" panose="02020603050405020304" pitchFamily="18" charset="0"/>
              </a:rPr>
              <a:t>     </a:t>
            </a:r>
            <a:r>
              <a:rPr lang="el-GR" altLang="el-GR">
                <a:cs typeface="Times New Roman" panose="02020603050405020304" pitchFamily="18" charset="0"/>
              </a:rPr>
              <a:t>η χρήση τους απευθύνονταν σε μικρά παιδιά</a:t>
            </a:r>
          </a:p>
          <a:p>
            <a:pPr algn="just">
              <a:lnSpc>
                <a:spcPct val="90000"/>
              </a:lnSpc>
              <a:buFont typeface="Wingdings" panose="05000000000000000000" pitchFamily="2" charset="2"/>
              <a:buNone/>
            </a:pPr>
            <a:r>
              <a:rPr lang="el-GR" altLang="el-GR">
                <a:latin typeface="Symbol" panose="05050102010706020507" pitchFamily="18" charset="2"/>
                <a:cs typeface="Times New Roman" panose="02020603050405020304" pitchFamily="18" charset="0"/>
              </a:rPr>
              <a:t>·</a:t>
            </a:r>
            <a:r>
              <a:rPr lang="el-GR" altLang="el-GR">
                <a:latin typeface="Times New Roman" panose="02020603050405020304" pitchFamily="18" charset="0"/>
                <a:cs typeface="Times New Roman" panose="02020603050405020304" pitchFamily="18" charset="0"/>
              </a:rPr>
              <a:t>    </a:t>
            </a:r>
            <a:r>
              <a:rPr lang="el-GR" altLang="el-GR">
                <a:cs typeface="Times New Roman" panose="02020603050405020304" pitchFamily="18" charset="0"/>
              </a:rPr>
              <a:t>δημιουργήθηκαν σε πυκνοκατοικημένες περιοχές πόλεων</a:t>
            </a:r>
          </a:p>
          <a:p>
            <a:pPr algn="just">
              <a:lnSpc>
                <a:spcPct val="90000"/>
              </a:lnSpc>
              <a:buFont typeface="Wingdings" panose="05000000000000000000" pitchFamily="2" charset="2"/>
              <a:buNone/>
            </a:pPr>
            <a:r>
              <a:rPr lang="el-GR" altLang="el-GR">
                <a:latin typeface="Symbol" panose="05050102010706020507" pitchFamily="18" charset="2"/>
                <a:cs typeface="Times New Roman" panose="02020603050405020304" pitchFamily="18" charset="0"/>
              </a:rPr>
              <a:t>·</a:t>
            </a:r>
            <a:r>
              <a:rPr lang="el-GR" altLang="el-GR">
                <a:latin typeface="Times New Roman" panose="02020603050405020304" pitchFamily="18" charset="0"/>
                <a:cs typeface="Times New Roman" panose="02020603050405020304" pitchFamily="18" charset="0"/>
              </a:rPr>
              <a:t> </a:t>
            </a:r>
            <a:r>
              <a:rPr lang="el-GR" altLang="el-GR">
                <a:cs typeface="Times New Roman" panose="02020603050405020304" pitchFamily="18" charset="0"/>
              </a:rPr>
              <a:t>στηρίχθηκαν οικονομικά από φιλανθρωπικούς πόρους</a:t>
            </a:r>
          </a:p>
          <a:p>
            <a:pPr algn="just">
              <a:lnSpc>
                <a:spcPct val="90000"/>
              </a:lnSpc>
              <a:buFont typeface="Wingdings" panose="05000000000000000000" pitchFamily="2" charset="2"/>
              <a:buNone/>
            </a:pPr>
            <a:r>
              <a:rPr lang="el-GR" altLang="el-GR">
                <a:latin typeface="Symbol" panose="05050102010706020507" pitchFamily="18" charset="2"/>
                <a:cs typeface="Times New Roman" panose="02020603050405020304" pitchFamily="18" charset="0"/>
              </a:rPr>
              <a:t>·</a:t>
            </a:r>
            <a:r>
              <a:rPr lang="el-GR" altLang="el-GR">
                <a:latin typeface="Times New Roman" panose="02020603050405020304" pitchFamily="18" charset="0"/>
                <a:cs typeface="Times New Roman" panose="02020603050405020304" pitchFamily="18" charset="0"/>
              </a:rPr>
              <a:t> </a:t>
            </a:r>
            <a:r>
              <a:rPr lang="el-GR" altLang="el-GR">
                <a:cs typeface="Times New Roman" panose="02020603050405020304" pitchFamily="18" charset="0"/>
              </a:rPr>
              <a:t>λειτουργούσαν κατά τους καλοκαιρινούς μήνες</a:t>
            </a:r>
          </a:p>
          <a:p>
            <a:pPr algn="just">
              <a:lnSpc>
                <a:spcPct val="90000"/>
              </a:lnSpc>
              <a:buFont typeface="Wingdings" panose="05000000000000000000" pitchFamily="2" charset="2"/>
              <a:buNone/>
            </a:pPr>
            <a:r>
              <a:rPr lang="el-GR" altLang="el-GR">
                <a:latin typeface="Symbol" panose="05050102010706020507" pitchFamily="18" charset="2"/>
                <a:cs typeface="Times New Roman" panose="02020603050405020304" pitchFamily="18" charset="0"/>
              </a:rPr>
              <a:t>·</a:t>
            </a:r>
            <a:r>
              <a:rPr lang="el-GR" altLang="el-GR">
                <a:cs typeface="Times New Roman" panose="02020603050405020304" pitchFamily="18" charset="0"/>
              </a:rPr>
              <a:t>ήταν εξοπλισμένοι με παιχνιδοκατασκευές κατάλληλες μόνο για χρήση σε εξωτερικό χώρο.</a:t>
            </a:r>
          </a:p>
          <a:p>
            <a:pPr>
              <a:lnSpc>
                <a:spcPct val="90000"/>
              </a:lnSpc>
              <a:buFont typeface="Wingdings" panose="05000000000000000000" pitchFamily="2" charset="2"/>
              <a:buNone/>
            </a:pPr>
            <a:endParaRPr lang="el-GR" altLang="el-GR" sz="320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endParaRPr lang="el-GR" altLang="el-GR"/>
          </a:p>
        </p:txBody>
      </p:sp>
      <p:sp>
        <p:nvSpPr>
          <p:cNvPr id="80899" name="Rectangle 3"/>
          <p:cNvSpPr>
            <a:spLocks noGrp="1" noChangeArrowheads="1"/>
          </p:cNvSpPr>
          <p:nvPr>
            <p:ph type="body" idx="1"/>
          </p:nvPr>
        </p:nvSpPr>
        <p:spPr/>
        <p:txBody>
          <a:bodyPr/>
          <a:lstStyle/>
          <a:p>
            <a:r>
              <a:rPr lang="el-GR" altLang="el-GR"/>
              <a:t>Στην Ελλάδα οι χώροι παιχνιδιού, γνωστοί ως παιδικές χαρές, βρίσκονται συνήθως σε τμήματα κάποιου μεγάλου πάρκου, αυτόνομες σε κάθε γειτονιά, μέσα στις αυλές των σχολείων, σε κεντρικά σημεία των χωριών.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endParaRPr lang="el-GR" altLang="el-GR"/>
          </a:p>
        </p:txBody>
      </p:sp>
      <p:sp>
        <p:nvSpPr>
          <p:cNvPr id="81923" name="Rectangle 3"/>
          <p:cNvSpPr>
            <a:spLocks noGrp="1" noChangeArrowheads="1"/>
          </p:cNvSpPr>
          <p:nvPr>
            <p:ph type="body" idx="1"/>
          </p:nvPr>
        </p:nvSpPr>
        <p:spPr/>
        <p:txBody>
          <a:bodyPr/>
          <a:lstStyle/>
          <a:p>
            <a:r>
              <a:rPr lang="el-GR" altLang="el-GR"/>
              <a:t>Αποτελούν κατά κύριο λόγο τους βασικούς χώρους πρασίνου στις πόλεις, μια και συνήθως περιστοιχίζονται με δέντρα και βλάστηση. Σύμφωνα με το άρθρο 21 εδάφ. 3. κεφ.Δ΄ του Δημοτικού και Κοινοτικού κώδικα: "Η κατασκευή, συντήρηση, και λειτουργία των δημοτικών και κοινοτικών αλσών, υπαίθριων κοινοχρήστων χώρων αναψυχής και εν γένει έργων εξωραϊστικών είναι ευθύνη των δήμων και κοινοτήτων" (Δαράκη,1979). </a:t>
            </a:r>
          </a:p>
          <a:p>
            <a:endParaRPr lang="el-GR" altLang="el-G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el-GR" altLang="el-GR" sz="3800"/>
              <a:t>Η εξέλιξη των υπαίθριων χώρων παιχνιδιού</a:t>
            </a:r>
          </a:p>
        </p:txBody>
      </p:sp>
      <p:sp>
        <p:nvSpPr>
          <p:cNvPr id="82947" name="Rectangle 3"/>
          <p:cNvSpPr>
            <a:spLocks noGrp="1" noChangeArrowheads="1"/>
          </p:cNvSpPr>
          <p:nvPr>
            <p:ph type="body" idx="1"/>
          </p:nvPr>
        </p:nvSpPr>
        <p:spPr/>
        <p:txBody>
          <a:bodyPr/>
          <a:lstStyle/>
          <a:p>
            <a:r>
              <a:rPr lang="el-GR" altLang="el-GR" sz="2400"/>
              <a:t>Ο </a:t>
            </a:r>
            <a:r>
              <a:rPr lang="en-GB" altLang="el-GR" sz="2400"/>
              <a:t>Davis</a:t>
            </a:r>
            <a:r>
              <a:rPr lang="el-GR" altLang="el-GR" sz="2400"/>
              <a:t>, διακρίνει περιόδους στην ανάπτυξη των υπαίθριων χώρων παιχνιδιού ανάλογα με τα στοιχεία που επικράτησαν στον σχεδιασμό τους. </a:t>
            </a:r>
          </a:p>
          <a:p>
            <a:r>
              <a:rPr lang="el-GR" altLang="el-GR" sz="2400"/>
              <a:t>Η «περίοδος της φυλακής»,  "</a:t>
            </a:r>
            <a:r>
              <a:rPr lang="en-GB" altLang="el-GR" sz="2400"/>
              <a:t>The Prison Period</a:t>
            </a:r>
            <a:r>
              <a:rPr lang="el-GR" altLang="el-GR" sz="2400"/>
              <a:t>" στα τέλη του 1800 και στην αρχή του  1900 που ήταν ένας « παράδεισος για τους ενήλικες και μία κόλαση για τα παιδιά» " (</a:t>
            </a:r>
            <a:r>
              <a:rPr lang="en-GB" altLang="el-GR" sz="2400"/>
              <a:t>Frost and Wortham</a:t>
            </a:r>
            <a:r>
              <a:rPr lang="el-GR" altLang="el-GR" sz="2400"/>
              <a:t>, 1988, αναφέρεται στο  Davi</a:t>
            </a:r>
            <a:r>
              <a:rPr lang="en-US" altLang="el-GR" sz="2400"/>
              <a:t>s</a:t>
            </a:r>
            <a:r>
              <a:rPr lang="el-GR" altLang="el-GR" sz="2400"/>
              <a:t>, 2005)</a:t>
            </a:r>
          </a:p>
          <a:p>
            <a:r>
              <a:rPr lang="el-GR" altLang="el-GR" sz="2400"/>
              <a:t>. Οι παιχνιδότοποι ήταν  χώροι περιορισμένοι και καθόλου ελκυστικοί για τα παιδιά.</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Στρώσεις">
  <a:themeElements>
    <a:clrScheme name="Στρώσεις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fontScheme name="Στρώσεις">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Στρώσεις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Στρώσεις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Στρώσεις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Στρώσεις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Στρώσεις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Στρώσεις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Στρώσεις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Στρώσεις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Στρώσεις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Στρώσεις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Layers</Template>
  <TotalTime>811</TotalTime>
  <Words>2501</Words>
  <Application>Microsoft Office PowerPoint</Application>
  <PresentationFormat>Προβολή στην οθόνη (4:3)</PresentationFormat>
  <Paragraphs>172</Paragraphs>
  <Slides>57</Slides>
  <Notes>6</Notes>
  <HiddenSlides>0</HiddenSlides>
  <MMClips>0</MMClips>
  <ScaleCrop>false</ScaleCrop>
  <HeadingPairs>
    <vt:vector size="6" baseType="variant">
      <vt:variant>
        <vt:lpstr>Γραμματοσειρές που χρησιμοποιούνται</vt:lpstr>
      </vt:variant>
      <vt:variant>
        <vt:i4>7</vt:i4>
      </vt:variant>
      <vt:variant>
        <vt:lpstr>Θέμα</vt:lpstr>
      </vt:variant>
      <vt:variant>
        <vt:i4>1</vt:i4>
      </vt:variant>
      <vt:variant>
        <vt:lpstr>Τίτλοι διαφανειών</vt:lpstr>
      </vt:variant>
      <vt:variant>
        <vt:i4>57</vt:i4>
      </vt:variant>
    </vt:vector>
  </HeadingPairs>
  <TitlesOfParts>
    <vt:vector size="65" baseType="lpstr">
      <vt:lpstr>Times New Roman</vt:lpstr>
      <vt:lpstr>Arial</vt:lpstr>
      <vt:lpstr>Wingdings</vt:lpstr>
      <vt:lpstr>Comic Sans MS</vt:lpstr>
      <vt:lpstr>Symbol</vt:lpstr>
      <vt:lpstr>Century</vt:lpstr>
      <vt:lpstr>Tahoma</vt:lpstr>
      <vt:lpstr>Στρώσεις</vt:lpstr>
      <vt:lpstr>Το παιχνίδι στην εκπαιδευτική διαδικασία</vt:lpstr>
      <vt:lpstr>Καφένια Μπότσογλου</vt:lpstr>
      <vt:lpstr>Οι υπαίθριοι χώροι παιχνιδιού: σύντομη αναφορά στην ιστορία τους σε Ευρώπη, Αμερική και Ελλάδα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Η εξέλιξη των υπαίθριων χώρων παιχνιδιού</vt:lpstr>
      <vt:lpstr>Παρουσίαση του PowerPoint</vt:lpstr>
      <vt:lpstr>Παρουσίαση του PowerPoint</vt:lpstr>
      <vt:lpstr>Παρουσίαση του PowerPoint</vt:lpstr>
      <vt:lpstr> Είδη Παιχνιδοτόπων </vt:lpstr>
      <vt:lpstr>Παρουσίαση του PowerPoint</vt:lpstr>
      <vt:lpstr>Προβλήματα στη λειτουργία τους</vt:lpstr>
      <vt:lpstr>Παρουσίαση του PowerPoint</vt:lpstr>
      <vt:lpstr>Άλλα είδη παιχνιδοτόπων</vt:lpstr>
      <vt:lpstr>Imagination Playground</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Imagination Playground</vt:lpstr>
      <vt:lpstr>Παρουσίαση του PowerPoint</vt:lpstr>
      <vt:lpstr>Περιβάλλον</vt:lpstr>
      <vt:lpstr>Κινητά στοιχεία παιχνιδιού:</vt:lpstr>
      <vt:lpstr>Βοηθοί παιχνιδιού:</vt:lpstr>
      <vt:lpstr>Παιχνιδοκατασκευές: τάσεις στον σχεδιασμό τους. </vt:lpstr>
      <vt:lpstr>Παρουσίαση του PowerPoint</vt:lpstr>
      <vt:lpstr>Υλικά κατασκευής Παιχνιδοκατασκευών</vt:lpstr>
      <vt:lpstr>Παρουσίαση του PowerPoint</vt:lpstr>
      <vt:lpstr>Παρουσίαση του PowerPoint</vt:lpstr>
      <vt:lpstr>Παρουσίαση του PowerPoint</vt:lpstr>
      <vt:lpstr>Παρουσίαση του PowerPoint</vt:lpstr>
      <vt:lpstr>Η χρήση των υπαίθριων χώρων παιχνιδιού από τα παιδιά</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Παιχνιδότοποι: Η παιδαγωγική τους ποιότητα </vt:lpstr>
      <vt:lpstr>Παρουσίαση του PowerPoint</vt:lpstr>
      <vt:lpstr>Παρουσίαση του PowerPoint</vt:lpstr>
      <vt:lpstr>Παρουσίαση του PowerPoint</vt:lpstr>
      <vt:lpstr>Συναισθηματικό παιχνίδι (emotional play)</vt:lpstr>
      <vt:lpstr>Παρουσίαση του PowerPoint</vt:lpstr>
      <vt:lpstr>Γνωστικό παιχνίδι, (cognitive play)</vt:lpstr>
      <vt:lpstr>Στοιχεία στον σχεδιασμό που αυξάνουν την παιδαγωγική ποιότητα των υπαίθριων χώρων παιχνιδιού είναι: </vt:lpstr>
      <vt:lpstr>Παρουσίαση του PowerPoint</vt:lpstr>
      <vt:lpstr>Τέλος Ενότητας</vt:lpstr>
      <vt:lpstr>Χρηματοδότηση</vt:lpstr>
      <vt:lpstr>Σημείωμα Αδειοδότησης</vt:lpstr>
      <vt:lpstr>Σημείωμα Χρήσης Έργων Τρίτων</vt:lpstr>
    </vt:vector>
  </TitlesOfParts>
  <Manager/>
  <Company>UTH</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Μπότσολγου Καφένια-Ποιοτικές Μέθοδοι έρευνας</dc:title>
  <dc:subject/>
  <dc:creator>Ελένη Διδασκάλου</dc:creator>
  <cp:keywords/>
  <dc:description/>
  <cp:lastModifiedBy>Kiriazis Vaitsis</cp:lastModifiedBy>
  <cp:revision>6</cp:revision>
  <dcterms:created xsi:type="dcterms:W3CDTF">2006-04-05T08:14:22Z</dcterms:created>
  <dcterms:modified xsi:type="dcterms:W3CDTF">2015-07-02T10:33:53Z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TC011408101032</vt:lpwstr>
  </property>
</Properties>
</file>