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8.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9.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10.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1.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12.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13.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14.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15.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16.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17.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18.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19.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20.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21.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notesSlides/notesSlide22.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notesSlides/notesSlide23.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24.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25.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notesSlides/notesSlide26.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notesSlides/notesSlide27.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notesSlides/notesSlide28.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notesSlides/notesSlide29.xml" ContentType="application/vnd.openxmlformats-officedocument.presentationml.notesSlide+xml"/>
  <Override PartName="/ppt/tags/tag130.xml" ContentType="application/vnd.openxmlformats-officedocument.presentationml.tags+xml"/>
  <Override PartName="/ppt/tags/tag131.xml" ContentType="application/vnd.openxmlformats-officedocument.presentationml.tags+xml"/>
  <Override PartName="/ppt/notesSlides/notesSlide30.xml" ContentType="application/vnd.openxmlformats-officedocument.presentationml.notesSlide+xml"/>
  <Override PartName="/ppt/tags/tag132.xml" ContentType="application/vnd.openxmlformats-officedocument.presentationml.tags+xml"/>
  <Override PartName="/ppt/tags/tag133.xml" ContentType="application/vnd.openxmlformats-officedocument.presentationml.tags+xml"/>
  <Override PartName="/ppt/notesSlides/notesSlide31.xml" ContentType="application/vnd.openxmlformats-officedocument.presentationml.notesSlide+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notesSlides/notesSlide32.xml" ContentType="application/vnd.openxmlformats-officedocument.presentationml.notesSlide+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notesSlides/notesSlide33.xml" ContentType="application/vnd.openxmlformats-officedocument.presentationml.notesSlide+xml"/>
  <Override PartName="/ppt/tags/tag142.xml" ContentType="application/vnd.openxmlformats-officedocument.presentationml.tags+xml"/>
  <Override PartName="/ppt/tags/tag143.xml" ContentType="application/vnd.openxmlformats-officedocument.presentationml.tags+xml"/>
  <Override PartName="/ppt/notesSlides/notesSlide34.xml" ContentType="application/vnd.openxmlformats-officedocument.presentationml.notesSlide+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notesSlides/notesSlide35.xml" ContentType="application/vnd.openxmlformats-officedocument.presentationml.notesSlide+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notesSlides/notesSlide36.xml" ContentType="application/vnd.openxmlformats-officedocument.presentationml.notesSlide+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notesSlides/notesSlide37.xml" ContentType="application/vnd.openxmlformats-officedocument.presentationml.notesSlide+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notesSlides/notesSlide38.xml" ContentType="application/vnd.openxmlformats-officedocument.presentationml.notesSlide+xml"/>
  <Override PartName="/ppt/tags/tag165.xml" ContentType="application/vnd.openxmlformats-officedocument.presentationml.tags+xml"/>
  <Override PartName="/ppt/tags/tag166.xml" ContentType="application/vnd.openxmlformats-officedocument.presentationml.tags+xml"/>
  <Override PartName="/ppt/notesSlides/notesSlide39.xml" ContentType="application/vnd.openxmlformats-officedocument.presentationml.notesSlide+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notesSlides/notesSlide40.xml" ContentType="application/vnd.openxmlformats-officedocument.presentationml.notesSlide+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notesSlides/notesSlide41.xml" ContentType="application/vnd.openxmlformats-officedocument.presentationml.notesSlide+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notesSlides/notesSlide42.xml" ContentType="application/vnd.openxmlformats-officedocument.presentationml.notesSlide+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notesSlides/notesSlide43.xml" ContentType="application/vnd.openxmlformats-officedocument.presentationml.notesSlide+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notesSlides/notesSlide44.xml" ContentType="application/vnd.openxmlformats-officedocument.presentationml.notesSlide+xml"/>
  <Override PartName="/ppt/tags/tag194.xml" ContentType="application/vnd.openxmlformats-officedocument.presentationml.tags+xml"/>
  <Override PartName="/ppt/tags/tag195.xml" ContentType="application/vnd.openxmlformats-officedocument.presentationml.tags+xml"/>
  <Override PartName="/ppt/notesSlides/notesSlide45.xml" ContentType="application/vnd.openxmlformats-officedocument.presentationml.notesSlide+xml"/>
  <Override PartName="/ppt/tags/tag196.xml" ContentType="application/vnd.openxmlformats-officedocument.presentationml.tags+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50"/>
  </p:notesMasterIdLst>
  <p:sldIdLst>
    <p:sldId id="256" r:id="rId3"/>
    <p:sldId id="257" r:id="rId4"/>
    <p:sldId id="259" r:id="rId5"/>
    <p:sldId id="261" r:id="rId6"/>
    <p:sldId id="262" r:id="rId7"/>
    <p:sldId id="264" r:id="rId8"/>
    <p:sldId id="266" r:id="rId9"/>
    <p:sldId id="265" r:id="rId10"/>
    <p:sldId id="274" r:id="rId11"/>
    <p:sldId id="288" r:id="rId12"/>
    <p:sldId id="277" r:id="rId13"/>
    <p:sldId id="269" r:id="rId14"/>
    <p:sldId id="289" r:id="rId15"/>
    <p:sldId id="290" r:id="rId16"/>
    <p:sldId id="291" r:id="rId17"/>
    <p:sldId id="292" r:id="rId18"/>
    <p:sldId id="293" r:id="rId19"/>
    <p:sldId id="294" r:id="rId20"/>
    <p:sldId id="295" r:id="rId21"/>
    <p:sldId id="296" r:id="rId22"/>
    <p:sldId id="297" r:id="rId23"/>
    <p:sldId id="298" r:id="rId24"/>
    <p:sldId id="300" r:id="rId25"/>
    <p:sldId id="301" r:id="rId26"/>
    <p:sldId id="302" r:id="rId27"/>
    <p:sldId id="303" r:id="rId28"/>
    <p:sldId id="304" r:id="rId29"/>
    <p:sldId id="305" r:id="rId30"/>
    <p:sldId id="306" r:id="rId31"/>
    <p:sldId id="307" r:id="rId32"/>
    <p:sldId id="308" r:id="rId33"/>
    <p:sldId id="309" r:id="rId34"/>
    <p:sldId id="310" r:id="rId35"/>
    <p:sldId id="311" r:id="rId36"/>
    <p:sldId id="312" r:id="rId37"/>
    <p:sldId id="313" r:id="rId38"/>
    <p:sldId id="314" r:id="rId39"/>
    <p:sldId id="315" r:id="rId40"/>
    <p:sldId id="316" r:id="rId41"/>
    <p:sldId id="317" r:id="rId42"/>
    <p:sldId id="318" r:id="rId43"/>
    <p:sldId id="319" r:id="rId44"/>
    <p:sldId id="320" r:id="rId45"/>
    <p:sldId id="321" r:id="rId46"/>
    <p:sldId id="322" r:id="rId47"/>
    <p:sldId id="323" r:id="rId48"/>
    <p:sldId id="280" r:id="rId49"/>
  </p:sldIdLst>
  <p:sldSz cx="9144000" cy="6858000" type="screen4x3"/>
  <p:notesSz cx="6858000" cy="9144000"/>
  <p:custDataLst>
    <p:tags r:id="rId51"/>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41" autoAdjust="0"/>
    <p:restoredTop sz="99339" autoAdjust="0"/>
  </p:normalViewPr>
  <p:slideViewPr>
    <p:cSldViewPr>
      <p:cViewPr>
        <p:scale>
          <a:sx n="50" d="100"/>
          <a:sy n="50" d="100"/>
        </p:scale>
        <p:origin x="-564" y="-636"/>
      </p:cViewPr>
      <p:guideLst>
        <p:guide orient="horz" pos="2160"/>
        <p:guide pos="2880"/>
      </p:guideLst>
    </p:cSldViewPr>
  </p:slideViewPr>
  <p:outlineViewPr>
    <p:cViewPr>
      <p:scale>
        <a:sx n="33" d="100"/>
        <a:sy n="33" d="100"/>
      </p:scale>
      <p:origin x="48" y="644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tags" Target="tags/tag1.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16/10/2013</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4124343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307016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37</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38</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39</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40</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41</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42</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43</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44</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45</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47</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98172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edulll.gr/" TargetMode="External"/><Relationship Id="rId5" Type="http://schemas.openxmlformats.org/officeDocument/2006/relationships/image" Target="../media/image1.jpeg"/><Relationship Id="rId4" Type="http://schemas.openxmlformats.org/officeDocument/2006/relationships/hyperlink" Target="http://www.teilar.gr/" TargetMode="Externa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11.xml"/><Relationship Id="rId3" Type="http://schemas.openxmlformats.org/officeDocument/2006/relationships/tags" Target="../tags/tag21.xml"/><Relationship Id="rId7" Type="http://schemas.openxmlformats.org/officeDocument/2006/relationships/slideLayout" Target="../slideLayouts/slideLayout5.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s>
</file>

<file path=ppt/slides/_rels/slide13.xml.rels><?xml version="1.0" encoding="UTF-8" standalone="yes"?>
<Relationships xmlns="http://schemas.openxmlformats.org/package/2006/relationships"><Relationship Id="rId8" Type="http://schemas.openxmlformats.org/officeDocument/2006/relationships/tags" Target="../tags/tag32.xml"/><Relationship Id="rId13" Type="http://schemas.openxmlformats.org/officeDocument/2006/relationships/tags" Target="../tags/tag37.xml"/><Relationship Id="rId18" Type="http://schemas.openxmlformats.org/officeDocument/2006/relationships/tags" Target="../tags/tag42.xml"/><Relationship Id="rId3" Type="http://schemas.openxmlformats.org/officeDocument/2006/relationships/tags" Target="../tags/tag27.xml"/><Relationship Id="rId21" Type="http://schemas.openxmlformats.org/officeDocument/2006/relationships/tags" Target="../tags/tag45.xml"/><Relationship Id="rId7" Type="http://schemas.openxmlformats.org/officeDocument/2006/relationships/tags" Target="../tags/tag31.xml"/><Relationship Id="rId12" Type="http://schemas.openxmlformats.org/officeDocument/2006/relationships/tags" Target="../tags/tag36.xml"/><Relationship Id="rId17" Type="http://schemas.openxmlformats.org/officeDocument/2006/relationships/tags" Target="../tags/tag41.xml"/><Relationship Id="rId2" Type="http://schemas.openxmlformats.org/officeDocument/2006/relationships/tags" Target="../tags/tag26.xml"/><Relationship Id="rId16" Type="http://schemas.openxmlformats.org/officeDocument/2006/relationships/tags" Target="../tags/tag40.xml"/><Relationship Id="rId20" Type="http://schemas.openxmlformats.org/officeDocument/2006/relationships/tags" Target="../tags/tag44.xml"/><Relationship Id="rId1" Type="http://schemas.openxmlformats.org/officeDocument/2006/relationships/tags" Target="../tags/tag25.xml"/><Relationship Id="rId6" Type="http://schemas.openxmlformats.org/officeDocument/2006/relationships/tags" Target="../tags/tag30.xml"/><Relationship Id="rId11" Type="http://schemas.openxmlformats.org/officeDocument/2006/relationships/tags" Target="../tags/tag35.xml"/><Relationship Id="rId5" Type="http://schemas.openxmlformats.org/officeDocument/2006/relationships/tags" Target="../tags/tag29.xml"/><Relationship Id="rId15" Type="http://schemas.openxmlformats.org/officeDocument/2006/relationships/tags" Target="../tags/tag39.xml"/><Relationship Id="rId23" Type="http://schemas.openxmlformats.org/officeDocument/2006/relationships/notesSlide" Target="../notesSlides/notesSlide12.xml"/><Relationship Id="rId10" Type="http://schemas.openxmlformats.org/officeDocument/2006/relationships/tags" Target="../tags/tag34.xml"/><Relationship Id="rId19" Type="http://schemas.openxmlformats.org/officeDocument/2006/relationships/tags" Target="../tags/tag43.xml"/><Relationship Id="rId4" Type="http://schemas.openxmlformats.org/officeDocument/2006/relationships/tags" Target="../tags/tag28.xml"/><Relationship Id="rId9" Type="http://schemas.openxmlformats.org/officeDocument/2006/relationships/tags" Target="../tags/tag33.xml"/><Relationship Id="rId14" Type="http://schemas.openxmlformats.org/officeDocument/2006/relationships/tags" Target="../tags/tag38.xml"/><Relationship Id="rId2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tags" Target="../tags/tag53.xml"/><Relationship Id="rId13" Type="http://schemas.openxmlformats.org/officeDocument/2006/relationships/notesSlide" Target="../notesSlides/notesSlide13.xml"/><Relationship Id="rId3" Type="http://schemas.openxmlformats.org/officeDocument/2006/relationships/tags" Target="../tags/tag48.xml"/><Relationship Id="rId7" Type="http://schemas.openxmlformats.org/officeDocument/2006/relationships/tags" Target="../tags/tag52.xml"/><Relationship Id="rId12" Type="http://schemas.openxmlformats.org/officeDocument/2006/relationships/slideLayout" Target="../slideLayouts/slideLayout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11" Type="http://schemas.openxmlformats.org/officeDocument/2006/relationships/tags" Target="../tags/tag56.xml"/><Relationship Id="rId5" Type="http://schemas.openxmlformats.org/officeDocument/2006/relationships/tags" Target="../tags/tag50.xml"/><Relationship Id="rId10" Type="http://schemas.openxmlformats.org/officeDocument/2006/relationships/tags" Target="../tags/tag55.xml"/><Relationship Id="rId4" Type="http://schemas.openxmlformats.org/officeDocument/2006/relationships/tags" Target="../tags/tag49.xml"/><Relationship Id="rId9" Type="http://schemas.openxmlformats.org/officeDocument/2006/relationships/tags" Target="../tags/tag54.xml"/></Relationships>
</file>

<file path=ppt/slides/_rels/slide15.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5" Type="http://schemas.openxmlformats.org/officeDocument/2006/relationships/notesSlide" Target="../notesSlides/notesSlide15.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 Id="rId9"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72.xml"/><Relationship Id="rId7" Type="http://schemas.openxmlformats.org/officeDocument/2006/relationships/tags" Target="../tags/tag76.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tags" Target="../tags/tag75.xml"/><Relationship Id="rId5" Type="http://schemas.openxmlformats.org/officeDocument/2006/relationships/tags" Target="../tags/tag74.xml"/><Relationship Id="rId4" Type="http://schemas.openxmlformats.org/officeDocument/2006/relationships/tags" Target="../tags/tag73.xml"/><Relationship Id="rId9"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 Id="rId5" Type="http://schemas.openxmlformats.org/officeDocument/2006/relationships/notesSlide" Target="../notesSlides/notesSlide18.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20.xml.rels><?xml version="1.0" encoding="UTF-8" standalone="yes"?>
<Relationships xmlns="http://schemas.openxmlformats.org/package/2006/relationships"><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tags" Target="../tags/tag80.xml"/><Relationship Id="rId5" Type="http://schemas.openxmlformats.org/officeDocument/2006/relationships/notesSlide" Target="../notesSlides/notesSlide19.xml"/><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tags" Target="../tags/tag90.xml"/><Relationship Id="rId3" Type="http://schemas.openxmlformats.org/officeDocument/2006/relationships/tags" Target="../tags/tag85.xml"/><Relationship Id="rId7" Type="http://schemas.openxmlformats.org/officeDocument/2006/relationships/tags" Target="../tags/tag89.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tags" Target="../tags/tag88.xml"/><Relationship Id="rId5" Type="http://schemas.openxmlformats.org/officeDocument/2006/relationships/tags" Target="../tags/tag87.xml"/><Relationship Id="rId10" Type="http://schemas.openxmlformats.org/officeDocument/2006/relationships/notesSlide" Target="../notesSlides/notesSlide20.xml"/><Relationship Id="rId4" Type="http://schemas.openxmlformats.org/officeDocument/2006/relationships/tags" Target="../tags/tag86.xml"/><Relationship Id="rId9"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tags" Target="../tags/tag98.xml"/><Relationship Id="rId3" Type="http://schemas.openxmlformats.org/officeDocument/2006/relationships/tags" Target="../tags/tag93.xml"/><Relationship Id="rId7" Type="http://schemas.openxmlformats.org/officeDocument/2006/relationships/tags" Target="../tags/tag97.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tags" Target="../tags/tag96.xml"/><Relationship Id="rId5" Type="http://schemas.openxmlformats.org/officeDocument/2006/relationships/tags" Target="../tags/tag95.xml"/><Relationship Id="rId10" Type="http://schemas.openxmlformats.org/officeDocument/2006/relationships/notesSlide" Target="../notesSlides/notesSlide21.xml"/><Relationship Id="rId4" Type="http://schemas.openxmlformats.org/officeDocument/2006/relationships/tags" Target="../tags/tag94.xml"/><Relationship Id="rId9"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tags" Target="../tags/tag99.xml"/><Relationship Id="rId5" Type="http://schemas.openxmlformats.org/officeDocument/2006/relationships/notesSlide" Target="../notesSlides/notesSlide22.xml"/><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tags" Target="../tags/tag102.xml"/><Relationship Id="rId5" Type="http://schemas.openxmlformats.org/officeDocument/2006/relationships/notesSlide" Target="../notesSlides/notesSlide23.xml"/><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tags" Target="../tags/tag105.xml"/><Relationship Id="rId5" Type="http://schemas.openxmlformats.org/officeDocument/2006/relationships/notesSlide" Target="../notesSlides/notesSlide24.xml"/><Relationship Id="rId4"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 Id="rId5" Type="http://schemas.openxmlformats.org/officeDocument/2006/relationships/notesSlide" Target="../notesSlides/notesSlide25.xml"/><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 Id="rId5" Type="http://schemas.openxmlformats.org/officeDocument/2006/relationships/notesSlide" Target="../notesSlides/notesSlide26.xml"/><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16.xml"/><Relationship Id="rId7" Type="http://schemas.openxmlformats.org/officeDocument/2006/relationships/tags" Target="../tags/tag120.xml"/><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tags" Target="../tags/tag119.xml"/><Relationship Id="rId5" Type="http://schemas.openxmlformats.org/officeDocument/2006/relationships/tags" Target="../tags/tag118.xml"/><Relationship Id="rId4" Type="http://schemas.openxmlformats.org/officeDocument/2006/relationships/tags" Target="../tags/tag117.xml"/><Relationship Id="rId9"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23.xml"/><Relationship Id="rId7" Type="http://schemas.openxmlformats.org/officeDocument/2006/relationships/tags" Target="../tags/tag127.xml"/><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tags" Target="../tags/tag126.xml"/><Relationship Id="rId5" Type="http://schemas.openxmlformats.org/officeDocument/2006/relationships/tags" Target="../tags/tag125.xml"/><Relationship Id="rId4" Type="http://schemas.openxmlformats.org/officeDocument/2006/relationships/tags" Target="../tags/tag124.xml"/><Relationship Id="rId9"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2.jpeg"/><Relationship Id="rId4" Type="http://schemas.openxmlformats.org/officeDocument/2006/relationships/hyperlink" Target="http://www.edulll.gr/" TargetMode="Externa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9.xml"/><Relationship Id="rId1" Type="http://schemas.openxmlformats.org/officeDocument/2006/relationships/tags" Target="../tags/tag128.xml"/><Relationship Id="rId4"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1.xml"/><Relationship Id="rId1" Type="http://schemas.openxmlformats.org/officeDocument/2006/relationships/tags" Target="../tags/tag130.xml"/><Relationship Id="rId4"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3.xml"/><Relationship Id="rId1" Type="http://schemas.openxmlformats.org/officeDocument/2006/relationships/tags" Target="../tags/tag132.xml"/><Relationship Id="rId4"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3" Type="http://schemas.openxmlformats.org/officeDocument/2006/relationships/tags" Target="../tags/tag136.xml"/><Relationship Id="rId2" Type="http://schemas.openxmlformats.org/officeDocument/2006/relationships/tags" Target="../tags/tag135.xml"/><Relationship Id="rId1" Type="http://schemas.openxmlformats.org/officeDocument/2006/relationships/tags" Target="../tags/tag134.xml"/><Relationship Id="rId5" Type="http://schemas.openxmlformats.org/officeDocument/2006/relationships/notesSlide" Target="../notesSlides/notesSlide32.xml"/><Relationship Id="rId4"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tags" Target="../tags/tag139.xml"/><Relationship Id="rId7" Type="http://schemas.openxmlformats.org/officeDocument/2006/relationships/notesSlide" Target="../notesSlides/notesSlide33.xml"/><Relationship Id="rId2" Type="http://schemas.openxmlformats.org/officeDocument/2006/relationships/tags" Target="../tags/tag138.xml"/><Relationship Id="rId1" Type="http://schemas.openxmlformats.org/officeDocument/2006/relationships/tags" Target="../tags/tag137.xml"/><Relationship Id="rId6" Type="http://schemas.openxmlformats.org/officeDocument/2006/relationships/slideLayout" Target="../slideLayouts/slideLayout2.xml"/><Relationship Id="rId5" Type="http://schemas.openxmlformats.org/officeDocument/2006/relationships/tags" Target="../tags/tag141.xml"/><Relationship Id="rId4" Type="http://schemas.openxmlformats.org/officeDocument/2006/relationships/tags" Target="../tags/tag140.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3.xml"/><Relationship Id="rId1" Type="http://schemas.openxmlformats.org/officeDocument/2006/relationships/tags" Target="../tags/tag142.xml"/><Relationship Id="rId4"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3" Type="http://schemas.openxmlformats.org/officeDocument/2006/relationships/tags" Target="../tags/tag146.xml"/><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notesSlide" Target="../notesSlides/notesSlide35.xml"/><Relationship Id="rId5" Type="http://schemas.openxmlformats.org/officeDocument/2006/relationships/slideLayout" Target="../slideLayouts/slideLayout2.xml"/><Relationship Id="rId4" Type="http://schemas.openxmlformats.org/officeDocument/2006/relationships/tags" Target="../tags/tag147.xml"/></Relationships>
</file>

<file path=ppt/slides/_rels/slide37.xml.rels><?xml version="1.0" encoding="UTF-8" standalone="yes"?>
<Relationships xmlns="http://schemas.openxmlformats.org/package/2006/relationships"><Relationship Id="rId8" Type="http://schemas.openxmlformats.org/officeDocument/2006/relationships/tags" Target="../tags/tag155.xml"/><Relationship Id="rId3" Type="http://schemas.openxmlformats.org/officeDocument/2006/relationships/tags" Target="../tags/tag150.xml"/><Relationship Id="rId7" Type="http://schemas.openxmlformats.org/officeDocument/2006/relationships/tags" Target="../tags/tag154.xml"/><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tags" Target="../tags/tag153.xml"/><Relationship Id="rId5" Type="http://schemas.openxmlformats.org/officeDocument/2006/relationships/tags" Target="../tags/tag152.xml"/><Relationship Id="rId10" Type="http://schemas.openxmlformats.org/officeDocument/2006/relationships/notesSlide" Target="../notesSlides/notesSlide36.xml"/><Relationship Id="rId4" Type="http://schemas.openxmlformats.org/officeDocument/2006/relationships/tags" Target="../tags/tag151.xml"/><Relationship Id="rId9"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tags" Target="../tags/tag158.xml"/><Relationship Id="rId7" Type="http://schemas.openxmlformats.org/officeDocument/2006/relationships/notesSlide" Target="../notesSlides/notesSlide37.xml"/><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slideLayout" Target="../slideLayouts/slideLayout2.xml"/><Relationship Id="rId5" Type="http://schemas.openxmlformats.org/officeDocument/2006/relationships/tags" Target="../tags/tag160.xml"/><Relationship Id="rId4" Type="http://schemas.openxmlformats.org/officeDocument/2006/relationships/tags" Target="../tags/tag159.xml"/></Relationships>
</file>

<file path=ppt/slides/_rels/slide39.xml.rels><?xml version="1.0" encoding="UTF-8" standalone="yes"?>
<Relationships xmlns="http://schemas.openxmlformats.org/package/2006/relationships"><Relationship Id="rId3" Type="http://schemas.openxmlformats.org/officeDocument/2006/relationships/tags" Target="../tags/tag163.xml"/><Relationship Id="rId2" Type="http://schemas.openxmlformats.org/officeDocument/2006/relationships/tags" Target="../tags/tag162.xml"/><Relationship Id="rId1" Type="http://schemas.openxmlformats.org/officeDocument/2006/relationships/tags" Target="../tags/tag161.xml"/><Relationship Id="rId6" Type="http://schemas.openxmlformats.org/officeDocument/2006/relationships/notesSlide" Target="../notesSlides/notesSlide38.xml"/><Relationship Id="rId5" Type="http://schemas.openxmlformats.org/officeDocument/2006/relationships/slideLayout" Target="../slideLayouts/slideLayout2.xml"/><Relationship Id="rId4" Type="http://schemas.openxmlformats.org/officeDocument/2006/relationships/tags" Target="../tags/tag16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6.xml"/><Relationship Id="rId1" Type="http://schemas.openxmlformats.org/officeDocument/2006/relationships/tags" Target="../tags/tag165.xml"/><Relationship Id="rId4"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3" Type="http://schemas.openxmlformats.org/officeDocument/2006/relationships/tags" Target="../tags/tag169.xml"/><Relationship Id="rId2" Type="http://schemas.openxmlformats.org/officeDocument/2006/relationships/tags" Target="../tags/tag168.xml"/><Relationship Id="rId1" Type="http://schemas.openxmlformats.org/officeDocument/2006/relationships/tags" Target="../tags/tag167.xml"/><Relationship Id="rId6" Type="http://schemas.openxmlformats.org/officeDocument/2006/relationships/notesSlide" Target="../notesSlides/notesSlide40.xml"/><Relationship Id="rId5" Type="http://schemas.openxmlformats.org/officeDocument/2006/relationships/slideLayout" Target="../slideLayouts/slideLayout2.xml"/><Relationship Id="rId4" Type="http://schemas.openxmlformats.org/officeDocument/2006/relationships/tags" Target="../tags/tag170.xml"/></Relationships>
</file>

<file path=ppt/slides/_rels/slide42.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73.xml"/><Relationship Id="rId7" Type="http://schemas.openxmlformats.org/officeDocument/2006/relationships/tags" Target="../tags/tag177.xml"/><Relationship Id="rId2" Type="http://schemas.openxmlformats.org/officeDocument/2006/relationships/tags" Target="../tags/tag172.xml"/><Relationship Id="rId1" Type="http://schemas.openxmlformats.org/officeDocument/2006/relationships/tags" Target="../tags/tag171.xml"/><Relationship Id="rId6" Type="http://schemas.openxmlformats.org/officeDocument/2006/relationships/tags" Target="../tags/tag176.xml"/><Relationship Id="rId5" Type="http://schemas.openxmlformats.org/officeDocument/2006/relationships/tags" Target="../tags/tag175.xml"/><Relationship Id="rId4" Type="http://schemas.openxmlformats.org/officeDocument/2006/relationships/tags" Target="../tags/tag174.xml"/><Relationship Id="rId9"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8" Type="http://schemas.openxmlformats.org/officeDocument/2006/relationships/notesSlide" Target="../notesSlides/notesSlide42.xml"/><Relationship Id="rId3" Type="http://schemas.openxmlformats.org/officeDocument/2006/relationships/tags" Target="../tags/tag180.xml"/><Relationship Id="rId7" Type="http://schemas.openxmlformats.org/officeDocument/2006/relationships/slideLayout" Target="../slideLayouts/slideLayout2.xml"/><Relationship Id="rId2" Type="http://schemas.openxmlformats.org/officeDocument/2006/relationships/tags" Target="../tags/tag179.xml"/><Relationship Id="rId1" Type="http://schemas.openxmlformats.org/officeDocument/2006/relationships/tags" Target="../tags/tag178.xml"/><Relationship Id="rId6" Type="http://schemas.openxmlformats.org/officeDocument/2006/relationships/tags" Target="../tags/tag183.xml"/><Relationship Id="rId5" Type="http://schemas.openxmlformats.org/officeDocument/2006/relationships/tags" Target="../tags/tag182.xml"/><Relationship Id="rId4" Type="http://schemas.openxmlformats.org/officeDocument/2006/relationships/tags" Target="../tags/tag181.xml"/></Relationships>
</file>

<file path=ppt/slides/_rels/slide44.xml.rels><?xml version="1.0" encoding="UTF-8" standalone="yes"?>
<Relationships xmlns="http://schemas.openxmlformats.org/package/2006/relationships"><Relationship Id="rId8" Type="http://schemas.openxmlformats.org/officeDocument/2006/relationships/notesSlide" Target="../notesSlides/notesSlide43.xml"/><Relationship Id="rId3" Type="http://schemas.openxmlformats.org/officeDocument/2006/relationships/tags" Target="../tags/tag186.xml"/><Relationship Id="rId7" Type="http://schemas.openxmlformats.org/officeDocument/2006/relationships/slideLayout" Target="../slideLayouts/slideLayout2.xml"/><Relationship Id="rId2" Type="http://schemas.openxmlformats.org/officeDocument/2006/relationships/tags" Target="../tags/tag185.xml"/><Relationship Id="rId1" Type="http://schemas.openxmlformats.org/officeDocument/2006/relationships/tags" Target="../tags/tag184.xml"/><Relationship Id="rId6" Type="http://schemas.openxmlformats.org/officeDocument/2006/relationships/tags" Target="../tags/tag189.xml"/><Relationship Id="rId5" Type="http://schemas.openxmlformats.org/officeDocument/2006/relationships/tags" Target="../tags/tag188.xml"/><Relationship Id="rId4" Type="http://schemas.openxmlformats.org/officeDocument/2006/relationships/tags" Target="../tags/tag187.xml"/></Relationships>
</file>

<file path=ppt/slides/_rels/slide45.xml.rels><?xml version="1.0" encoding="UTF-8" standalone="yes"?>
<Relationships xmlns="http://schemas.openxmlformats.org/package/2006/relationships"><Relationship Id="rId3" Type="http://schemas.openxmlformats.org/officeDocument/2006/relationships/tags" Target="../tags/tag192.xml"/><Relationship Id="rId2" Type="http://schemas.openxmlformats.org/officeDocument/2006/relationships/tags" Target="../tags/tag191.xml"/><Relationship Id="rId1" Type="http://schemas.openxmlformats.org/officeDocument/2006/relationships/tags" Target="../tags/tag190.xml"/><Relationship Id="rId6" Type="http://schemas.openxmlformats.org/officeDocument/2006/relationships/notesSlide" Target="../notesSlides/notesSlide44.xml"/><Relationship Id="rId5" Type="http://schemas.openxmlformats.org/officeDocument/2006/relationships/slideLayout" Target="../slideLayouts/slideLayout2.xml"/><Relationship Id="rId4" Type="http://schemas.openxmlformats.org/officeDocument/2006/relationships/tags" Target="../tags/tag193.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5.xml"/><Relationship Id="rId1" Type="http://schemas.openxmlformats.org/officeDocument/2006/relationships/tags" Target="../tags/tag194.xml"/><Relationship Id="rId4" Type="http://schemas.openxmlformats.org/officeDocument/2006/relationships/notesSlide" Target="../notesSlides/notesSlide45.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196.xml"/><Relationship Id="rId6" Type="http://schemas.openxmlformats.org/officeDocument/2006/relationships/hyperlink" Target="http://www.edulll.gr/" TargetMode="Externa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slide" Target="slide17.xml"/><Relationship Id="rId5" Type="http://schemas.openxmlformats.org/officeDocument/2006/relationships/slide" Target="slide14.xml"/><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nvPr>
        </p:nvSpPr>
        <p:spPr>
          <a:xfrm>
            <a:off x="685800" y="1382911"/>
            <a:ext cx="7772400" cy="1470025"/>
          </a:xfrm>
        </p:spPr>
        <p:txBody>
          <a:bodyPr/>
          <a:lstStyle/>
          <a:p>
            <a:r>
              <a:rPr lang="el-GR" dirty="0" smtClean="0"/>
              <a:t>Αντικειμενοστραφής Προγραμματισμός ΙΙ</a:t>
            </a:r>
            <a:endParaRPr lang="el-GR" dirty="0"/>
          </a:p>
        </p:txBody>
      </p:sp>
      <p:sp>
        <p:nvSpPr>
          <p:cNvPr id="3" name="Υπότιτλος 2" descr="Διδάκτωρ Ηλίας Κ. Σάββας, &#10;Αναπληρωτής Καθηγητής,&#10;Τμήμα Μηχανικών Πληροφορικής Τεχνολογικής Εκπαίδευσης,&#10;Tεχνολογικό Εκπαιδευτικό Ίδρυμα Θεσσαλίας&#10;"/>
          <p:cNvSpPr>
            <a:spLocks noGrp="1"/>
          </p:cNvSpPr>
          <p:nvPr>
            <p:ph type="subTitle" idx="1"/>
          </p:nvPr>
        </p:nvSpPr>
        <p:spPr>
          <a:xfrm>
            <a:off x="683568" y="2924944"/>
            <a:ext cx="7776864" cy="4056856"/>
          </a:xfrm>
        </p:spPr>
        <p:txBody>
          <a:bodyPr>
            <a:noAutofit/>
          </a:bodyPr>
          <a:lstStyle/>
          <a:p>
            <a:r>
              <a:rPr lang="el-GR" sz="2800" b="1" dirty="0"/>
              <a:t>Ενότητα 6</a:t>
            </a:r>
            <a:r>
              <a:rPr lang="el-GR" sz="2800" b="1" dirty="0" smtClean="0"/>
              <a:t>:</a:t>
            </a:r>
            <a:r>
              <a:rPr lang="en-US" sz="2800" b="1" dirty="0" smtClean="0"/>
              <a:t> </a:t>
            </a:r>
            <a:r>
              <a:rPr lang="el-GR" altLang="el-GR" sz="2800" b="1" dirty="0"/>
              <a:t>Απλές Δομές </a:t>
            </a:r>
            <a:r>
              <a:rPr lang="el-GR" altLang="el-GR" sz="2800" b="1" dirty="0" smtClean="0"/>
              <a:t>Ελέγχου</a:t>
            </a:r>
          </a:p>
          <a:p>
            <a:endParaRPr lang="el-GR" sz="2800" b="1" dirty="0"/>
          </a:p>
          <a:p>
            <a:r>
              <a:rPr lang="el-GR" sz="2800" dirty="0" smtClean="0"/>
              <a:t>Νικόλαος </a:t>
            </a:r>
            <a:r>
              <a:rPr lang="el-GR" sz="2800" dirty="0"/>
              <a:t>Θ. </a:t>
            </a:r>
            <a:r>
              <a:rPr lang="el-GR" sz="2800" dirty="0" err="1" smtClean="0"/>
              <a:t>Λιόλιος</a:t>
            </a:r>
            <a:r>
              <a:rPr lang="en-US"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Καθηγητής</a:t>
            </a:r>
            <a:r>
              <a:rPr lang="fi-FI" sz="2800" dirty="0"/>
              <a:t>,</a:t>
            </a:r>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Μηχανικών Πληροφορικής Τ.Ε.</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6"/>
          </p:cNvPr>
          <p:cNvPicPr>
            <a:picLocks noChangeAspect="1" noChangeArrowheads="1"/>
          </p:cNvPicPr>
          <p:nvPr/>
        </p:nvPicPr>
        <p:blipFill>
          <a:blip r:embed="rId7" cstate="print"/>
          <a:srcRect/>
          <a:stretch>
            <a:fillRect/>
          </a:stretch>
        </p:blipFill>
        <p:spPr bwMode="auto">
          <a:xfrm>
            <a:off x="2416856" y="5643487"/>
            <a:ext cx="4310289" cy="1025873"/>
          </a:xfrm>
          <a:prstGeom prst="rect">
            <a:avLst/>
          </a:prstGeom>
          <a:noFill/>
        </p:spPr>
      </p:pic>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p:cNvSpPr>
          <p:nvPr>
            <p:ph type="title"/>
          </p:nvPr>
        </p:nvSpPr>
        <p:spPr>
          <a:xfrm>
            <a:off x="457200" y="-27384"/>
            <a:ext cx="8229600" cy="1143000"/>
          </a:xfrm>
        </p:spPr>
        <p:txBody>
          <a:bodyPr>
            <a:normAutofit/>
          </a:bodyPr>
          <a:lstStyle/>
          <a:p>
            <a:r>
              <a:rPr lang="el-GR" altLang="el-GR" u="sng" dirty="0" smtClean="0">
                <a:solidFill>
                  <a:schemeClr val="tx2"/>
                </a:solidFill>
                <a:latin typeface="+mn-lt"/>
              </a:rPr>
              <a:t>Πιο ενδιαφέρον: Εντολές ελέγχου</a:t>
            </a:r>
            <a:endParaRPr lang="el-GR" dirty="0">
              <a:solidFill>
                <a:schemeClr val="tx2"/>
              </a:solidFill>
              <a:latin typeface="+mn-lt"/>
            </a:endParaRPr>
          </a:p>
        </p:txBody>
      </p:sp>
      <p:sp>
        <p:nvSpPr>
          <p:cNvPr id="20" name="Rectangle 3" descr="Επιλογής (ή αλλιώς εντολές συνθήκης): οι οποίες αποφασίζουν εάν κάποιο statement θα εκτελεσθεί ή όχι; Παραδείγματα:&#10;if selection (μια επιλογή),&#10;if/else selection (δύο επιλογές),&#10;Επίσης: ο τριπλός operator συνθήκης   e1 ? e2 άνω κάτω τελεία e3,&#10;Το switch statement (πολλαπλές επιλογές).&#10;Επανάληψη ( loop statements): επαναληπτική εκτέλεση κάποιων εντολών  (για ένα συγκεκριμένο αριθμό επαναλήψεων ή μέχρι να ικανοποιείται κάποια συνθήκη),&#10;while structure,&#10;do/while structure,&#10;for structure,&#10;foreach structure."/>
          <p:cNvSpPr>
            <a:spLocks noChangeArrowheads="1"/>
          </p:cNvSpPr>
          <p:nvPr/>
        </p:nvSpPr>
        <p:spPr bwMode="auto">
          <a:xfrm>
            <a:off x="304800" y="980728"/>
            <a:ext cx="8382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20000"/>
              </a:spcBef>
              <a:buClr>
                <a:schemeClr val="tx1"/>
              </a:buClr>
              <a:buSzPct val="85000"/>
              <a:buFont typeface="ZapfDingbats" pitchFamily="82" charset="2"/>
              <a:buChar char="r"/>
            </a:pPr>
            <a:r>
              <a:rPr lang="el-GR" altLang="el-GR" sz="2400" dirty="0">
                <a:solidFill>
                  <a:schemeClr val="accent4"/>
                </a:solidFill>
                <a:latin typeface="+mn-lt"/>
              </a:rPr>
              <a:t>Επιλογής</a:t>
            </a:r>
            <a:r>
              <a:rPr lang="en-US" altLang="el-GR" sz="2400" dirty="0">
                <a:solidFill>
                  <a:schemeClr val="accent4"/>
                </a:solidFill>
                <a:latin typeface="+mn-lt"/>
              </a:rPr>
              <a:t> (</a:t>
            </a:r>
            <a:r>
              <a:rPr lang="el-GR" altLang="el-GR" sz="2400" dirty="0">
                <a:solidFill>
                  <a:schemeClr val="accent4"/>
                </a:solidFill>
                <a:latin typeface="+mn-lt"/>
              </a:rPr>
              <a:t>ή αλλιώς εντολές συνθήκης</a:t>
            </a:r>
            <a:r>
              <a:rPr lang="en-US" altLang="el-GR" sz="2400" dirty="0">
                <a:solidFill>
                  <a:schemeClr val="accent4"/>
                </a:solidFill>
                <a:latin typeface="+mn-lt"/>
              </a:rPr>
              <a:t>): </a:t>
            </a:r>
            <a:r>
              <a:rPr lang="el-GR" altLang="el-GR" sz="2400" dirty="0">
                <a:latin typeface="+mn-lt"/>
              </a:rPr>
              <a:t>οι οποίες αποφασίζουν εάν κάποιο </a:t>
            </a:r>
            <a:r>
              <a:rPr lang="en-US" altLang="el-GR" sz="2400" dirty="0">
                <a:latin typeface="+mn-lt"/>
              </a:rPr>
              <a:t>statement</a:t>
            </a:r>
            <a:r>
              <a:rPr lang="el-GR" altLang="el-GR" sz="2400" dirty="0">
                <a:latin typeface="+mn-lt"/>
              </a:rPr>
              <a:t> θα εκτελεσθεί ή όχι</a:t>
            </a:r>
            <a:r>
              <a:rPr lang="en-US" altLang="el-GR" sz="2400" dirty="0">
                <a:latin typeface="+mn-lt"/>
              </a:rPr>
              <a:t>; </a:t>
            </a:r>
            <a:r>
              <a:rPr lang="el-GR" altLang="el-GR" sz="2400" dirty="0">
                <a:latin typeface="+mn-lt"/>
              </a:rPr>
              <a:t>Παραδείγματα:</a:t>
            </a:r>
            <a:endParaRPr lang="en-US" altLang="el-GR" sz="2400" dirty="0">
              <a:solidFill>
                <a:srgbClr val="CC0000"/>
              </a:solidFill>
              <a:latin typeface="+mn-lt"/>
            </a:endParaRPr>
          </a:p>
          <a:p>
            <a:pPr lvl="2" algn="l">
              <a:spcBef>
                <a:spcPct val="20000"/>
              </a:spcBef>
              <a:buClr>
                <a:schemeClr val="tx1"/>
              </a:buClr>
              <a:buFontTx/>
              <a:buChar char="•"/>
            </a:pPr>
            <a:r>
              <a:rPr lang="en-US" altLang="el-GR" sz="2400" b="1" dirty="0">
                <a:latin typeface="+mn-lt"/>
              </a:rPr>
              <a:t>if</a:t>
            </a:r>
            <a:r>
              <a:rPr lang="en-US" altLang="el-GR" sz="2400" dirty="0">
                <a:latin typeface="+mn-lt"/>
              </a:rPr>
              <a:t> selection (</a:t>
            </a:r>
            <a:r>
              <a:rPr lang="el-GR" altLang="el-GR" sz="2400" dirty="0">
                <a:latin typeface="+mn-lt"/>
              </a:rPr>
              <a:t>μια επιλογή</a:t>
            </a:r>
            <a:r>
              <a:rPr lang="en-US" altLang="el-GR" sz="2400" dirty="0">
                <a:latin typeface="+mn-lt"/>
              </a:rPr>
              <a:t>)</a:t>
            </a:r>
          </a:p>
          <a:p>
            <a:pPr lvl="2" algn="l">
              <a:spcBef>
                <a:spcPct val="20000"/>
              </a:spcBef>
              <a:buClr>
                <a:schemeClr val="tx1"/>
              </a:buClr>
              <a:buFontTx/>
              <a:buChar char="•"/>
            </a:pPr>
            <a:r>
              <a:rPr lang="en-US" altLang="el-GR" sz="2400" b="1" dirty="0">
                <a:latin typeface="+mn-lt"/>
              </a:rPr>
              <a:t>if/else</a:t>
            </a:r>
            <a:r>
              <a:rPr lang="en-US" altLang="el-GR" sz="2400" dirty="0">
                <a:latin typeface="+mn-lt"/>
              </a:rPr>
              <a:t> selection (</a:t>
            </a:r>
            <a:r>
              <a:rPr lang="el-GR" altLang="el-GR" sz="2400" dirty="0">
                <a:latin typeface="+mn-lt"/>
              </a:rPr>
              <a:t>δύο επιλογές</a:t>
            </a:r>
            <a:r>
              <a:rPr lang="en-US" altLang="el-GR" sz="2400" dirty="0">
                <a:latin typeface="+mn-lt"/>
              </a:rPr>
              <a:t>)</a:t>
            </a:r>
          </a:p>
          <a:p>
            <a:pPr lvl="3" algn="l">
              <a:spcBef>
                <a:spcPct val="20000"/>
              </a:spcBef>
              <a:buClr>
                <a:schemeClr val="tx1"/>
              </a:buClr>
              <a:buFontTx/>
              <a:buChar char="–"/>
            </a:pPr>
            <a:r>
              <a:rPr lang="el-GR" altLang="el-GR" sz="2400" dirty="0">
                <a:latin typeface="+mn-lt"/>
              </a:rPr>
              <a:t>Επίσης</a:t>
            </a:r>
            <a:r>
              <a:rPr lang="en-US" altLang="el-GR" sz="2400" dirty="0">
                <a:latin typeface="+mn-lt"/>
              </a:rPr>
              <a:t>: </a:t>
            </a:r>
            <a:r>
              <a:rPr lang="el-GR" altLang="el-GR" sz="2400" dirty="0">
                <a:latin typeface="+mn-lt"/>
              </a:rPr>
              <a:t>ο τριπλός </a:t>
            </a:r>
            <a:r>
              <a:rPr lang="en-US" altLang="el-GR" sz="2400" dirty="0">
                <a:latin typeface="+mn-lt"/>
              </a:rPr>
              <a:t>operator</a:t>
            </a:r>
            <a:r>
              <a:rPr lang="el-GR" altLang="el-GR" sz="2400" dirty="0">
                <a:latin typeface="+mn-lt"/>
              </a:rPr>
              <a:t> συνθήκης</a:t>
            </a:r>
            <a:r>
              <a:rPr lang="en-US" altLang="el-GR" sz="2400" dirty="0">
                <a:latin typeface="+mn-lt"/>
              </a:rPr>
              <a:t>   </a:t>
            </a:r>
            <a:r>
              <a:rPr lang="en-US" altLang="el-GR" sz="2400" b="1" dirty="0">
                <a:latin typeface="+mn-lt"/>
              </a:rPr>
              <a:t>e</a:t>
            </a:r>
            <a:r>
              <a:rPr lang="en-US" altLang="el-GR" sz="2400" b="1" baseline="-25000" dirty="0">
                <a:latin typeface="+mn-lt"/>
              </a:rPr>
              <a:t>1</a:t>
            </a:r>
            <a:r>
              <a:rPr lang="en-US" altLang="el-GR" sz="2400" b="1" dirty="0">
                <a:latin typeface="+mn-lt"/>
              </a:rPr>
              <a:t>?e</a:t>
            </a:r>
            <a:r>
              <a:rPr lang="en-US" altLang="el-GR" sz="2400" b="1" baseline="-25000" dirty="0">
                <a:latin typeface="+mn-lt"/>
              </a:rPr>
              <a:t>2</a:t>
            </a:r>
            <a:r>
              <a:rPr lang="en-US" altLang="el-GR" sz="2400" b="1" dirty="0">
                <a:latin typeface="+mn-lt"/>
              </a:rPr>
              <a:t>:e</a:t>
            </a:r>
            <a:r>
              <a:rPr lang="en-US" altLang="el-GR" sz="2400" b="1" baseline="-25000" dirty="0">
                <a:latin typeface="+mn-lt"/>
              </a:rPr>
              <a:t>3</a:t>
            </a:r>
            <a:endParaRPr lang="en-US" altLang="el-GR" sz="2400" b="1" dirty="0">
              <a:latin typeface="+mn-lt"/>
            </a:endParaRPr>
          </a:p>
          <a:p>
            <a:pPr lvl="2" algn="l">
              <a:spcBef>
                <a:spcPct val="20000"/>
              </a:spcBef>
              <a:buClr>
                <a:schemeClr val="tx1"/>
              </a:buClr>
              <a:buFontTx/>
              <a:buChar char="•"/>
            </a:pPr>
            <a:r>
              <a:rPr lang="el-GR" altLang="el-GR" sz="2400" b="1" dirty="0">
                <a:latin typeface="+mn-lt"/>
              </a:rPr>
              <a:t>Το </a:t>
            </a:r>
            <a:r>
              <a:rPr lang="en-US" altLang="el-GR" sz="2400" b="1" dirty="0">
                <a:latin typeface="+mn-lt"/>
              </a:rPr>
              <a:t>switch</a:t>
            </a:r>
            <a:r>
              <a:rPr lang="en-US" altLang="el-GR" sz="2400" dirty="0">
                <a:latin typeface="+mn-lt"/>
              </a:rPr>
              <a:t> statement (</a:t>
            </a:r>
            <a:r>
              <a:rPr lang="el-GR" altLang="el-GR" sz="2400" dirty="0">
                <a:latin typeface="+mn-lt"/>
              </a:rPr>
              <a:t>πολλαπλές επιλογές</a:t>
            </a:r>
            <a:r>
              <a:rPr lang="en-US" altLang="el-GR" sz="2400" dirty="0" smtClean="0">
                <a:latin typeface="+mn-lt"/>
              </a:rPr>
              <a:t>)</a:t>
            </a:r>
            <a:endParaRPr lang="en-US" altLang="el-GR" sz="2400" dirty="0">
              <a:latin typeface="+mn-lt"/>
            </a:endParaRPr>
          </a:p>
          <a:p>
            <a:pPr algn="l">
              <a:spcBef>
                <a:spcPct val="20000"/>
              </a:spcBef>
              <a:buClr>
                <a:schemeClr val="tx1"/>
              </a:buClr>
              <a:buSzPct val="85000"/>
              <a:buFont typeface="ZapfDingbats" pitchFamily="82" charset="2"/>
              <a:buChar char="r"/>
            </a:pPr>
            <a:r>
              <a:rPr lang="el-GR" altLang="el-GR" sz="2400" dirty="0">
                <a:solidFill>
                  <a:schemeClr val="accent4"/>
                </a:solidFill>
                <a:latin typeface="+mn-lt"/>
              </a:rPr>
              <a:t>Επανάληψη</a:t>
            </a:r>
            <a:r>
              <a:rPr lang="en-US" altLang="el-GR" sz="2400" dirty="0">
                <a:solidFill>
                  <a:schemeClr val="accent4"/>
                </a:solidFill>
                <a:latin typeface="+mn-lt"/>
              </a:rPr>
              <a:t> ( loop statements): </a:t>
            </a:r>
            <a:r>
              <a:rPr lang="el-GR" altLang="el-GR" sz="2400" dirty="0">
                <a:latin typeface="+mn-lt"/>
              </a:rPr>
              <a:t>επαναληπτική εκτέλεση κάποιων εντολών </a:t>
            </a:r>
            <a:r>
              <a:rPr lang="en-US" altLang="el-GR" sz="2400" dirty="0">
                <a:latin typeface="+mn-lt"/>
              </a:rPr>
              <a:t> (</a:t>
            </a:r>
            <a:r>
              <a:rPr lang="el-GR" altLang="el-GR" sz="2400" dirty="0">
                <a:latin typeface="+mn-lt"/>
              </a:rPr>
              <a:t>για ένα συγκεκριμένο αριθμό επαναλήψεων ή μέχρι να ικανοποιείται κάποια συνθήκη</a:t>
            </a:r>
            <a:r>
              <a:rPr lang="en-US" altLang="el-GR" sz="2400" dirty="0">
                <a:latin typeface="+mn-lt"/>
              </a:rPr>
              <a:t>). </a:t>
            </a:r>
          </a:p>
          <a:p>
            <a:pPr lvl="2" algn="l">
              <a:spcBef>
                <a:spcPct val="20000"/>
              </a:spcBef>
              <a:buClr>
                <a:schemeClr val="tx1"/>
              </a:buClr>
              <a:buFontTx/>
              <a:buChar char="•"/>
            </a:pPr>
            <a:r>
              <a:rPr lang="en-US" altLang="el-GR" sz="2400" b="1" dirty="0">
                <a:latin typeface="+mn-lt"/>
              </a:rPr>
              <a:t>while</a:t>
            </a:r>
            <a:r>
              <a:rPr lang="en-US" altLang="el-GR" sz="2400" dirty="0">
                <a:latin typeface="+mn-lt"/>
              </a:rPr>
              <a:t> structure</a:t>
            </a:r>
          </a:p>
          <a:p>
            <a:pPr lvl="2" algn="l">
              <a:spcBef>
                <a:spcPct val="20000"/>
              </a:spcBef>
              <a:buClr>
                <a:schemeClr val="tx1"/>
              </a:buClr>
              <a:buFontTx/>
              <a:buChar char="•"/>
            </a:pPr>
            <a:r>
              <a:rPr lang="en-US" altLang="el-GR" sz="2400" b="1" dirty="0">
                <a:latin typeface="+mn-lt"/>
              </a:rPr>
              <a:t>do/while</a:t>
            </a:r>
            <a:r>
              <a:rPr lang="en-US" altLang="el-GR" sz="2400" dirty="0">
                <a:latin typeface="+mn-lt"/>
              </a:rPr>
              <a:t> structure</a:t>
            </a:r>
          </a:p>
          <a:p>
            <a:pPr lvl="2" algn="l">
              <a:spcBef>
                <a:spcPct val="20000"/>
              </a:spcBef>
              <a:buClr>
                <a:schemeClr val="tx1"/>
              </a:buClr>
              <a:buFontTx/>
              <a:buChar char="•"/>
            </a:pPr>
            <a:r>
              <a:rPr lang="en-US" altLang="el-GR" sz="2400" b="1" dirty="0">
                <a:latin typeface="+mn-lt"/>
              </a:rPr>
              <a:t>for</a:t>
            </a:r>
            <a:r>
              <a:rPr lang="en-US" altLang="el-GR" sz="2400" dirty="0">
                <a:latin typeface="+mn-lt"/>
              </a:rPr>
              <a:t> structure</a:t>
            </a:r>
          </a:p>
          <a:p>
            <a:pPr lvl="2" algn="l">
              <a:spcBef>
                <a:spcPct val="20000"/>
              </a:spcBef>
              <a:buClr>
                <a:schemeClr val="tx1"/>
              </a:buClr>
              <a:buFontTx/>
              <a:buChar char="•"/>
            </a:pPr>
            <a:r>
              <a:rPr lang="en-US" altLang="el-GR" sz="2400" b="1" dirty="0" err="1">
                <a:latin typeface="+mn-lt"/>
              </a:rPr>
              <a:t>foreach</a:t>
            </a:r>
            <a:r>
              <a:rPr lang="en-US" altLang="el-GR" sz="2400" dirty="0">
                <a:latin typeface="+mn-lt"/>
              </a:rPr>
              <a:t> structure </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Απλές Δομές Ελέγχου</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20667560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84"/>
            <a:ext cx="8229600" cy="1143000"/>
          </a:xfrm>
        </p:spPr>
        <p:txBody>
          <a:bodyPr/>
          <a:lstStyle/>
          <a:p>
            <a:r>
              <a:rPr lang="el-GR" altLang="el-GR" u="sng" dirty="0">
                <a:solidFill>
                  <a:schemeClr val="tx2"/>
                </a:solidFill>
              </a:rPr>
              <a:t>Γιατί δομές </a:t>
            </a:r>
            <a:r>
              <a:rPr lang="el-GR" altLang="el-GR" u="sng" dirty="0" smtClean="0">
                <a:solidFill>
                  <a:schemeClr val="tx2"/>
                </a:solidFill>
              </a:rPr>
              <a:t>ελέγχου;</a:t>
            </a:r>
            <a:endParaRPr lang="el-GR" u="sng" dirty="0">
              <a:solidFill>
                <a:schemeClr val="tx2"/>
              </a:solidFill>
            </a:endParaRPr>
          </a:p>
        </p:txBody>
      </p:sp>
      <p:sp>
        <p:nvSpPr>
          <p:cNvPr id="18" name="Rectangle 3"/>
          <p:cNvSpPr txBox="1">
            <a:spLocks noChangeArrowheads="1"/>
          </p:cNvSpPr>
          <p:nvPr/>
        </p:nvSpPr>
        <p:spPr>
          <a:xfrm>
            <a:off x="760040" y="1340768"/>
            <a:ext cx="7772400" cy="464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buFont typeface="Wingdings" panose="05000000000000000000" pitchFamily="2" charset="2"/>
              <a:buChar char="q"/>
            </a:pPr>
            <a:endParaRPr lang="el-GR" altLang="el-GR" dirty="0" smtClean="0"/>
          </a:p>
          <a:p>
            <a:pPr>
              <a:buFont typeface="Wingdings" panose="05000000000000000000" pitchFamily="2" charset="2"/>
              <a:buChar char="q"/>
            </a:pPr>
            <a:r>
              <a:rPr lang="el-GR" altLang="el-GR" dirty="0" smtClean="0"/>
              <a:t>Τα περισσότερα προγράμματα χρειάζονται περισσότερη ευελιξία με την σειρά εκτέλεσης των εντολών</a:t>
            </a:r>
          </a:p>
          <a:p>
            <a:pPr>
              <a:buFont typeface="Wingdings" panose="05000000000000000000" pitchFamily="2" charset="2"/>
              <a:buChar char="q"/>
            </a:pPr>
            <a:endParaRPr lang="el-GR" altLang="el-GR" dirty="0" smtClean="0"/>
          </a:p>
          <a:p>
            <a:pPr>
              <a:buFont typeface="Wingdings" panose="05000000000000000000" pitchFamily="2" charset="2"/>
              <a:buChar char="q"/>
            </a:pPr>
            <a:r>
              <a:rPr lang="el-GR" altLang="el-GR" dirty="0" smtClean="0"/>
              <a:t>Η σειρά εκτέλεσης των εντολών ονομάζεται </a:t>
            </a:r>
            <a:r>
              <a:rPr lang="el-GR" altLang="el-GR" dirty="0" smtClean="0">
                <a:solidFill>
                  <a:srgbClr val="FF3300"/>
                </a:solidFill>
              </a:rPr>
              <a:t>ροή ελέγχου (</a:t>
            </a:r>
            <a:r>
              <a:rPr lang="en-US" altLang="el-GR" dirty="0" smtClean="0">
                <a:solidFill>
                  <a:srgbClr val="FF3300"/>
                </a:solidFill>
              </a:rPr>
              <a:t>flow of control</a:t>
            </a:r>
            <a:r>
              <a:rPr lang="el-GR" altLang="el-GR" dirty="0" smtClean="0">
                <a:solidFill>
                  <a:srgbClr val="FF3300"/>
                </a:solidFill>
              </a:rPr>
              <a:t>)</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Απλές Δομές Ελέγχου</a:t>
            </a:r>
            <a:endParaRPr lang="en-US" sz="1400" dirty="0"/>
          </a:p>
        </p:txBody>
      </p:sp>
      <p:sp>
        <p:nvSpPr>
          <p:cNvPr id="13"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34675035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
          <p:cNvSpPr>
            <a:spLocks noGrp="1" noChangeArrowheads="1"/>
          </p:cNvSpPr>
          <p:nvPr>
            <p:ph type="title"/>
            <p:custDataLst>
              <p:tags r:id="rId2"/>
            </p:custDataLst>
          </p:nvPr>
        </p:nvSpPr>
        <p:spPr>
          <a:xfrm>
            <a:off x="323528" y="-27384"/>
            <a:ext cx="8496944" cy="1548507"/>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r>
              <a:rPr lang="el-GR" altLang="el-GR" u="sng" dirty="0">
                <a:solidFill>
                  <a:schemeClr val="tx2"/>
                </a:solidFill>
              </a:rPr>
              <a:t>Σειριακή Δομή</a:t>
            </a:r>
            <a:endParaRPr lang="el-GR" altLang="el-GR" u="sng" dirty="0">
              <a:solidFill>
                <a:schemeClr val="tx2"/>
              </a:solidFill>
              <a:latin typeface="+mn-lt"/>
            </a:endParaRPr>
          </a:p>
        </p:txBody>
      </p:sp>
      <p:grpSp>
        <p:nvGrpSpPr>
          <p:cNvPr id="10" name="Group 3" descr="Σχεδιάγραμμα σειριακής δομής."/>
          <p:cNvGrpSpPr>
            <a:grpSpLocks/>
          </p:cNvGrpSpPr>
          <p:nvPr/>
        </p:nvGrpSpPr>
        <p:grpSpPr bwMode="auto">
          <a:xfrm>
            <a:off x="1828800" y="2227312"/>
            <a:ext cx="5689600" cy="2209800"/>
            <a:chOff x="1104" y="624"/>
            <a:chExt cx="3584" cy="1392"/>
          </a:xfrm>
        </p:grpSpPr>
        <p:grpSp>
          <p:nvGrpSpPr>
            <p:cNvPr id="11" name="Group 4"/>
            <p:cNvGrpSpPr>
              <a:grpSpLocks/>
            </p:cNvGrpSpPr>
            <p:nvPr/>
          </p:nvGrpSpPr>
          <p:grpSpPr bwMode="auto">
            <a:xfrm>
              <a:off x="1104" y="624"/>
              <a:ext cx="1536" cy="1392"/>
              <a:chOff x="2496" y="240"/>
              <a:chExt cx="1536" cy="1392"/>
            </a:xfrm>
          </p:grpSpPr>
          <p:grpSp>
            <p:nvGrpSpPr>
              <p:cNvPr id="17" name="Group 5"/>
              <p:cNvGrpSpPr>
                <a:grpSpLocks/>
              </p:cNvGrpSpPr>
              <p:nvPr/>
            </p:nvGrpSpPr>
            <p:grpSpPr bwMode="auto">
              <a:xfrm>
                <a:off x="3168" y="240"/>
                <a:ext cx="98" cy="291"/>
                <a:chOff x="1681" y="477"/>
                <a:chExt cx="98" cy="291"/>
              </a:xfrm>
            </p:grpSpPr>
            <p:sp>
              <p:nvSpPr>
                <p:cNvPr id="27" name="Oval 6"/>
                <p:cNvSpPr>
                  <a:spLocks noChangeArrowheads="1"/>
                </p:cNvSpPr>
                <p:nvPr/>
              </p:nvSpPr>
              <p:spPr bwMode="auto">
                <a:xfrm>
                  <a:off x="1681" y="477"/>
                  <a:ext cx="98" cy="98"/>
                </a:xfrm>
                <a:prstGeom prst="ellipse">
                  <a:avLst/>
                </a:prstGeom>
                <a:solidFill>
                  <a:srgbClr val="FFFFFF"/>
                </a:solidFill>
                <a:ln w="25400">
                  <a:solidFill>
                    <a:schemeClr val="tx1"/>
                  </a:solidFill>
                  <a:round/>
                  <a:headEnd/>
                  <a:tailEnd/>
                </a:ln>
              </p:spPr>
              <p:txBody>
                <a:bodyPr wrap="none" anchor="ct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28" name="Line 7"/>
                <p:cNvSpPr>
                  <a:spLocks noChangeShapeType="1"/>
                </p:cNvSpPr>
                <p:nvPr/>
              </p:nvSpPr>
              <p:spPr bwMode="auto">
                <a:xfrm>
                  <a:off x="1728" y="576"/>
                  <a:ext cx="0" cy="19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l-GR"/>
                </a:p>
              </p:txBody>
            </p:sp>
          </p:grpSp>
          <p:grpSp>
            <p:nvGrpSpPr>
              <p:cNvPr id="18" name="Group 8"/>
              <p:cNvGrpSpPr>
                <a:grpSpLocks/>
              </p:cNvGrpSpPr>
              <p:nvPr/>
            </p:nvGrpSpPr>
            <p:grpSpPr bwMode="auto">
              <a:xfrm>
                <a:off x="3168" y="1344"/>
                <a:ext cx="96" cy="288"/>
                <a:chOff x="1920" y="576"/>
                <a:chExt cx="96" cy="288"/>
              </a:xfrm>
            </p:grpSpPr>
            <p:sp>
              <p:nvSpPr>
                <p:cNvPr id="23" name="Oval 9"/>
                <p:cNvSpPr>
                  <a:spLocks noChangeArrowheads="1"/>
                </p:cNvSpPr>
                <p:nvPr/>
              </p:nvSpPr>
              <p:spPr bwMode="auto">
                <a:xfrm>
                  <a:off x="1920" y="768"/>
                  <a:ext cx="96" cy="96"/>
                </a:xfrm>
                <a:prstGeom prst="ellipse">
                  <a:avLst/>
                </a:prstGeom>
                <a:solidFill>
                  <a:srgbClr val="FFFFFF"/>
                </a:solidFill>
                <a:ln w="25400">
                  <a:solidFill>
                    <a:schemeClr val="tx1"/>
                  </a:solidFill>
                  <a:round/>
                  <a:headEnd/>
                  <a:tailEnd/>
                </a:ln>
              </p:spPr>
              <p:txBody>
                <a:bodyPr wrap="none" anchor="ct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26" name="Line 10"/>
                <p:cNvSpPr>
                  <a:spLocks noChangeShapeType="1"/>
                </p:cNvSpPr>
                <p:nvPr/>
              </p:nvSpPr>
              <p:spPr bwMode="auto">
                <a:xfrm>
                  <a:off x="1968" y="576"/>
                  <a:ext cx="0" cy="19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l-GR"/>
                </a:p>
              </p:txBody>
            </p:sp>
          </p:grpSp>
          <p:sp>
            <p:nvSpPr>
              <p:cNvPr id="19" name="Text Box 11" descr="."/>
              <p:cNvSpPr txBox="1">
                <a:spLocks noChangeArrowheads="1"/>
              </p:cNvSpPr>
              <p:nvPr>
                <p:custDataLst>
                  <p:tags r:id="rId5"/>
                </p:custDataLst>
              </p:nvPr>
            </p:nvSpPr>
            <p:spPr bwMode="auto">
              <a:xfrm>
                <a:off x="2496" y="529"/>
                <a:ext cx="1536" cy="228"/>
              </a:xfrm>
              <a:prstGeom prst="rect">
                <a:avLst/>
              </a:prstGeom>
              <a:solidFill>
                <a:srgbClr val="CCECFF"/>
              </a:solidFill>
              <a:ln w="25400">
                <a:solidFill>
                  <a:schemeClr val="tx1"/>
                </a:solidFill>
                <a:miter lim="800000"/>
                <a:headEnd/>
                <a:tailEnd/>
              </a:ln>
            </p:spPr>
            <p:txBody>
              <a:bodyP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eaLnBrk="1" hangingPunct="1"/>
                <a:r>
                  <a:rPr lang="en-US" altLang="el-GR" sz="1600" dirty="0">
                    <a:solidFill>
                      <a:schemeClr val="tx2"/>
                    </a:solidFill>
                    <a:latin typeface="Courier New" pitchFamily="49" charset="0"/>
                  </a:rPr>
                  <a:t>add grade to total</a:t>
                </a:r>
              </a:p>
            </p:txBody>
          </p:sp>
          <p:sp>
            <p:nvSpPr>
              <p:cNvPr id="20" name="Text Box 12" descr="."/>
              <p:cNvSpPr txBox="1">
                <a:spLocks noChangeArrowheads="1"/>
              </p:cNvSpPr>
              <p:nvPr>
                <p:custDataLst>
                  <p:tags r:id="rId6"/>
                </p:custDataLst>
              </p:nvPr>
            </p:nvSpPr>
            <p:spPr bwMode="auto">
              <a:xfrm>
                <a:off x="2496" y="1104"/>
                <a:ext cx="1536" cy="228"/>
              </a:xfrm>
              <a:prstGeom prst="rect">
                <a:avLst/>
              </a:prstGeom>
              <a:solidFill>
                <a:srgbClr val="CCECFF"/>
              </a:solidFill>
              <a:ln w="25400">
                <a:solidFill>
                  <a:schemeClr val="tx1"/>
                </a:solidFill>
                <a:miter lim="800000"/>
                <a:headEnd/>
                <a:tailEnd/>
              </a:ln>
            </p:spPr>
            <p:txBody>
              <a:bodyP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eaLnBrk="1" hangingPunct="1"/>
                <a:r>
                  <a:rPr lang="en-US" altLang="el-GR" sz="1600" dirty="0">
                    <a:solidFill>
                      <a:schemeClr val="tx2"/>
                    </a:solidFill>
                    <a:latin typeface="Courier New" pitchFamily="49" charset="0"/>
                  </a:rPr>
                  <a:t>add 1 to counter</a:t>
                </a:r>
              </a:p>
            </p:txBody>
          </p:sp>
          <p:sp>
            <p:nvSpPr>
              <p:cNvPr id="21" name="Line 13"/>
              <p:cNvSpPr>
                <a:spLocks noChangeShapeType="1"/>
              </p:cNvSpPr>
              <p:nvPr/>
            </p:nvSpPr>
            <p:spPr bwMode="auto">
              <a:xfrm>
                <a:off x="3216" y="768"/>
                <a:ext cx="0" cy="336"/>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l-GR"/>
              </a:p>
            </p:txBody>
          </p:sp>
        </p:grpSp>
        <p:sp>
          <p:nvSpPr>
            <p:cNvPr id="12" name="Text Box 14" descr="."/>
            <p:cNvSpPr txBox="1">
              <a:spLocks noChangeArrowheads="1"/>
            </p:cNvSpPr>
            <p:nvPr>
              <p:custDataLst>
                <p:tags r:id="rId3"/>
              </p:custDataLst>
            </p:nvPr>
          </p:nvSpPr>
          <p:spPr bwMode="auto">
            <a:xfrm>
              <a:off x="2832" y="885"/>
              <a:ext cx="174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eaLnBrk="1" hangingPunct="1"/>
              <a:r>
                <a:rPr lang="en-US" altLang="el-GR" sz="2400" dirty="0">
                  <a:latin typeface="+mn-lt"/>
                </a:rPr>
                <a:t>total = total + grade;</a:t>
              </a:r>
            </a:p>
          </p:txBody>
        </p:sp>
        <p:sp>
          <p:nvSpPr>
            <p:cNvPr id="14" name="Text Box 15" descr="."/>
            <p:cNvSpPr txBox="1">
              <a:spLocks noChangeArrowheads="1"/>
            </p:cNvSpPr>
            <p:nvPr>
              <p:custDataLst>
                <p:tags r:id="rId4"/>
              </p:custDataLst>
            </p:nvPr>
          </p:nvSpPr>
          <p:spPr bwMode="auto">
            <a:xfrm>
              <a:off x="2832" y="1448"/>
              <a:ext cx="185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eaLnBrk="1" hangingPunct="1"/>
              <a:r>
                <a:rPr lang="en-US" altLang="el-GR" sz="2400" dirty="0">
                  <a:latin typeface="+mn-lt"/>
                </a:rPr>
                <a:t>counter = counter + 1;</a:t>
              </a:r>
            </a:p>
          </p:txBody>
        </p:sp>
      </p:gr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Απλές Δομές Ελέγχου</a:t>
            </a:r>
            <a:endParaRPr lang="en-US" sz="1400" dirty="0"/>
          </a:p>
        </p:txBody>
      </p:sp>
      <p:sp>
        <p:nvSpPr>
          <p:cNvPr id="1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14190802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27384"/>
            <a:ext cx="8229600" cy="1296144"/>
          </a:xfrm>
        </p:spPr>
        <p:txBody>
          <a:bodyPr>
            <a:noAutofit/>
          </a:bodyPr>
          <a:lstStyle/>
          <a:p>
            <a:pPr marL="342900" indent="-342900">
              <a:spcBef>
                <a:spcPct val="20000"/>
              </a:spcBef>
              <a:defRPr/>
            </a:pPr>
            <a:r>
              <a:rPr lang="el-GR" altLang="el-GR" u="sng" dirty="0" smtClean="0">
                <a:solidFill>
                  <a:schemeClr val="tx2"/>
                </a:solidFill>
              </a:rPr>
              <a:t>Δομές Ελέγχου της </a:t>
            </a:r>
            <a:r>
              <a:rPr lang="en-US" altLang="el-GR" u="sng" dirty="0" smtClean="0">
                <a:solidFill>
                  <a:schemeClr val="tx2"/>
                </a:solidFill>
              </a:rPr>
              <a:t>C#</a:t>
            </a:r>
            <a:r>
              <a:rPr lang="el-GR" altLang="el-GR" u="sng" dirty="0" smtClean="0">
                <a:solidFill>
                  <a:schemeClr val="tx2"/>
                </a:solidFill>
              </a:rPr>
              <a:t> (επιλογές)</a:t>
            </a:r>
            <a:endParaRPr lang="el-GR" u="sng" dirty="0">
              <a:solidFill>
                <a:schemeClr val="tx2"/>
              </a:solidFill>
              <a:latin typeface="+mn-lt"/>
            </a:endParaRPr>
          </a:p>
        </p:txBody>
      </p:sp>
      <p:grpSp>
        <p:nvGrpSpPr>
          <p:cNvPr id="15" name="Group 3"/>
          <p:cNvGrpSpPr>
            <a:grpSpLocks/>
          </p:cNvGrpSpPr>
          <p:nvPr/>
        </p:nvGrpSpPr>
        <p:grpSpPr bwMode="auto">
          <a:xfrm>
            <a:off x="611560" y="1260499"/>
            <a:ext cx="8001000" cy="4976813"/>
            <a:chOff x="432" y="515"/>
            <a:chExt cx="4896" cy="3135"/>
          </a:xfrm>
        </p:grpSpPr>
        <p:grpSp>
          <p:nvGrpSpPr>
            <p:cNvPr id="16" name="Group 4"/>
            <p:cNvGrpSpPr>
              <a:grpSpLocks/>
            </p:cNvGrpSpPr>
            <p:nvPr/>
          </p:nvGrpSpPr>
          <p:grpSpPr bwMode="auto">
            <a:xfrm>
              <a:off x="432" y="515"/>
              <a:ext cx="4896" cy="3135"/>
              <a:chOff x="432" y="515"/>
              <a:chExt cx="4896" cy="3135"/>
            </a:xfrm>
          </p:grpSpPr>
          <p:grpSp>
            <p:nvGrpSpPr>
              <p:cNvPr id="18" name="Group 5"/>
              <p:cNvGrpSpPr>
                <a:grpSpLocks/>
              </p:cNvGrpSpPr>
              <p:nvPr/>
            </p:nvGrpSpPr>
            <p:grpSpPr bwMode="auto">
              <a:xfrm>
                <a:off x="588" y="2173"/>
                <a:ext cx="1676" cy="1253"/>
                <a:chOff x="1684" y="1555"/>
                <a:chExt cx="1676" cy="1253"/>
              </a:xfrm>
            </p:grpSpPr>
            <p:sp>
              <p:nvSpPr>
                <p:cNvPr id="107" name="Oval 6" descr="."/>
                <p:cNvSpPr>
                  <a:spLocks noChangeArrowheads="1"/>
                </p:cNvSpPr>
                <p:nvPr/>
              </p:nvSpPr>
              <p:spPr bwMode="auto">
                <a:xfrm>
                  <a:off x="2014" y="1752"/>
                  <a:ext cx="144" cy="144"/>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108" name="Oval 7" descr="."/>
                <p:cNvSpPr>
                  <a:spLocks noChangeArrowheads="1"/>
                </p:cNvSpPr>
                <p:nvPr/>
              </p:nvSpPr>
              <p:spPr bwMode="auto">
                <a:xfrm>
                  <a:off x="2014" y="2664"/>
                  <a:ext cx="144" cy="144"/>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109" name="Freeform 8"/>
                <p:cNvSpPr>
                  <a:spLocks/>
                </p:cNvSpPr>
                <p:nvPr/>
              </p:nvSpPr>
              <p:spPr bwMode="auto">
                <a:xfrm>
                  <a:off x="1684" y="2112"/>
                  <a:ext cx="759" cy="154"/>
                </a:xfrm>
                <a:custGeom>
                  <a:avLst/>
                  <a:gdLst>
                    <a:gd name="T0" fmla="*/ 149 w 915"/>
                    <a:gd name="T1" fmla="*/ 0 h 230"/>
                    <a:gd name="T2" fmla="*/ 0 w 915"/>
                    <a:gd name="T3" fmla="*/ 10 h 230"/>
                    <a:gd name="T4" fmla="*/ 149 w 915"/>
                    <a:gd name="T5" fmla="*/ 21 h 230"/>
                    <a:gd name="T6" fmla="*/ 299 w 915"/>
                    <a:gd name="T7" fmla="*/ 10 h 230"/>
                    <a:gd name="T8" fmla="*/ 149 w 915"/>
                    <a:gd name="T9" fmla="*/ 0 h 230"/>
                    <a:gd name="T10" fmla="*/ 0 60000 65536"/>
                    <a:gd name="T11" fmla="*/ 0 60000 65536"/>
                    <a:gd name="T12" fmla="*/ 0 60000 65536"/>
                    <a:gd name="T13" fmla="*/ 0 60000 65536"/>
                    <a:gd name="T14" fmla="*/ 0 60000 65536"/>
                    <a:gd name="T15" fmla="*/ 0 w 915"/>
                    <a:gd name="T16" fmla="*/ 0 h 230"/>
                    <a:gd name="T17" fmla="*/ 915 w 915"/>
                    <a:gd name="T18" fmla="*/ 230 h 230"/>
                  </a:gdLst>
                  <a:ahLst/>
                  <a:cxnLst>
                    <a:cxn ang="T10">
                      <a:pos x="T0" y="T1"/>
                    </a:cxn>
                    <a:cxn ang="T11">
                      <a:pos x="T2" y="T3"/>
                    </a:cxn>
                    <a:cxn ang="T12">
                      <a:pos x="T4" y="T5"/>
                    </a:cxn>
                    <a:cxn ang="T13">
                      <a:pos x="T6" y="T7"/>
                    </a:cxn>
                    <a:cxn ang="T14">
                      <a:pos x="T8" y="T9"/>
                    </a:cxn>
                  </a:cxnLst>
                  <a:rect l="T15" t="T16" r="T17" b="T18"/>
                  <a:pathLst>
                    <a:path w="915" h="230">
                      <a:moveTo>
                        <a:pt x="458" y="0"/>
                      </a:moveTo>
                      <a:lnTo>
                        <a:pt x="0" y="115"/>
                      </a:lnTo>
                      <a:lnTo>
                        <a:pt x="458" y="230"/>
                      </a:lnTo>
                      <a:lnTo>
                        <a:pt x="915" y="115"/>
                      </a:lnTo>
                      <a:lnTo>
                        <a:pt x="458" y="0"/>
                      </a:lnTo>
                      <a:close/>
                    </a:path>
                  </a:pathLst>
                </a:custGeom>
                <a:solidFill>
                  <a:srgbClr val="99CCFF"/>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l-GR"/>
                </a:p>
              </p:txBody>
            </p:sp>
            <p:sp>
              <p:nvSpPr>
                <p:cNvPr id="110" name="Line 9" descr="."/>
                <p:cNvSpPr>
                  <a:spLocks noChangeShapeType="1"/>
                </p:cNvSpPr>
                <p:nvPr/>
              </p:nvSpPr>
              <p:spPr bwMode="auto">
                <a:xfrm>
                  <a:off x="2086" y="2112"/>
                  <a:ext cx="357" cy="7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l-GR"/>
                </a:p>
              </p:txBody>
            </p:sp>
            <p:sp>
              <p:nvSpPr>
                <p:cNvPr id="111" name="Line 10" descr="."/>
                <p:cNvSpPr>
                  <a:spLocks noChangeShapeType="1"/>
                </p:cNvSpPr>
                <p:nvPr/>
              </p:nvSpPr>
              <p:spPr bwMode="auto">
                <a:xfrm flipH="1">
                  <a:off x="1684" y="2112"/>
                  <a:ext cx="402" cy="7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l-GR"/>
                </a:p>
              </p:txBody>
            </p:sp>
            <p:sp>
              <p:nvSpPr>
                <p:cNvPr id="112" name="Line 11" descr="."/>
                <p:cNvSpPr>
                  <a:spLocks noChangeShapeType="1"/>
                </p:cNvSpPr>
                <p:nvPr/>
              </p:nvSpPr>
              <p:spPr bwMode="auto">
                <a:xfrm>
                  <a:off x="1684" y="2189"/>
                  <a:ext cx="402" cy="7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l-GR"/>
                </a:p>
              </p:txBody>
            </p:sp>
            <p:sp>
              <p:nvSpPr>
                <p:cNvPr id="113" name="Line 12" descr="."/>
                <p:cNvSpPr>
                  <a:spLocks noChangeShapeType="1"/>
                </p:cNvSpPr>
                <p:nvPr/>
              </p:nvSpPr>
              <p:spPr bwMode="auto">
                <a:xfrm flipV="1">
                  <a:off x="2086" y="2189"/>
                  <a:ext cx="357" cy="7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l-GR"/>
                </a:p>
              </p:txBody>
            </p:sp>
            <p:cxnSp>
              <p:nvCxnSpPr>
                <p:cNvPr id="114" name="AutoShape 13" descr="."/>
                <p:cNvCxnSpPr>
                  <a:cxnSpLocks noChangeShapeType="1"/>
                  <a:stCxn id="107" idx="4"/>
                  <a:endCxn id="111" idx="0"/>
                </p:cNvCxnSpPr>
                <p:nvPr/>
              </p:nvCxnSpPr>
              <p:spPr bwMode="auto">
                <a:xfrm>
                  <a:off x="2086" y="1904"/>
                  <a:ext cx="0" cy="200"/>
                </a:xfrm>
                <a:prstGeom prst="straightConnector1">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15" name="AutoShape 14" descr="."/>
                <p:cNvCxnSpPr>
                  <a:cxnSpLocks noChangeShapeType="1"/>
                  <a:stCxn id="113" idx="0"/>
                  <a:endCxn id="108" idx="0"/>
                </p:cNvCxnSpPr>
                <p:nvPr/>
              </p:nvCxnSpPr>
              <p:spPr bwMode="auto">
                <a:xfrm>
                  <a:off x="2086" y="2275"/>
                  <a:ext cx="0" cy="381"/>
                </a:xfrm>
                <a:prstGeom prst="straightConnector1">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16" name="Rectangle 15" descr="."/>
                <p:cNvSpPr>
                  <a:spLocks noChangeArrowheads="1"/>
                </p:cNvSpPr>
                <p:nvPr/>
              </p:nvSpPr>
              <p:spPr bwMode="auto">
                <a:xfrm>
                  <a:off x="2640" y="2121"/>
                  <a:ext cx="528" cy="154"/>
                </a:xfrm>
                <a:prstGeom prst="rect">
                  <a:avLst/>
                </a:prstGeom>
                <a:solidFill>
                  <a:srgbClr val="99CCFF"/>
                </a:solidFill>
                <a:ln w="25400">
                  <a:solidFill>
                    <a:schemeClr val="tx1"/>
                  </a:solidFill>
                  <a:miter lim="800000"/>
                  <a:headEnd/>
                  <a:tailEnd/>
                </a:ln>
              </p:spPr>
              <p:txBody>
                <a:bodyPr anchor="ct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cxnSp>
              <p:nvCxnSpPr>
                <p:cNvPr id="117" name="AutoShape 16" descr="."/>
                <p:cNvCxnSpPr>
                  <a:cxnSpLocks noChangeShapeType="1"/>
                  <a:stCxn id="113" idx="1"/>
                  <a:endCxn id="116" idx="1"/>
                </p:cNvCxnSpPr>
                <p:nvPr/>
              </p:nvCxnSpPr>
              <p:spPr bwMode="auto">
                <a:xfrm>
                  <a:off x="2442" y="2182"/>
                  <a:ext cx="190" cy="16"/>
                </a:xfrm>
                <a:prstGeom prst="straightConnector1">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18" name="AutoShape 17" descr="."/>
                <p:cNvCxnSpPr>
                  <a:cxnSpLocks noChangeShapeType="1"/>
                  <a:stCxn id="116" idx="2"/>
                </p:cNvCxnSpPr>
                <p:nvPr/>
              </p:nvCxnSpPr>
              <p:spPr bwMode="auto">
                <a:xfrm rot="5400000">
                  <a:off x="2388" y="1981"/>
                  <a:ext cx="213" cy="818"/>
                </a:xfrm>
                <a:prstGeom prst="bentConnector2">
                  <a:avLst/>
                </a:prstGeom>
                <a:noFill/>
                <a:ln w="25400">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119" name="Text Box 18" descr="."/>
                <p:cNvSpPr txBox="1">
                  <a:spLocks noChangeArrowheads="1"/>
                </p:cNvSpPr>
                <p:nvPr>
                  <p:custDataLst>
                    <p:tags r:id="rId19"/>
                  </p:custDataLst>
                </p:nvPr>
              </p:nvSpPr>
              <p:spPr bwMode="auto">
                <a:xfrm>
                  <a:off x="2389" y="1977"/>
                  <a:ext cx="18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1600" dirty="0">
                      <a:cs typeface="Times New Roman" pitchFamily="18" charset="0"/>
                    </a:rPr>
                    <a:t>T</a:t>
                  </a:r>
                </a:p>
              </p:txBody>
            </p:sp>
            <p:sp>
              <p:nvSpPr>
                <p:cNvPr id="120" name="Text Box 19" descr="."/>
                <p:cNvSpPr txBox="1">
                  <a:spLocks noChangeArrowheads="1"/>
                </p:cNvSpPr>
                <p:nvPr>
                  <p:custDataLst>
                    <p:tags r:id="rId20"/>
                  </p:custDataLst>
                </p:nvPr>
              </p:nvSpPr>
              <p:spPr bwMode="auto">
                <a:xfrm>
                  <a:off x="1899" y="2266"/>
                  <a:ext cx="18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1600" dirty="0">
                      <a:cs typeface="Times New Roman" pitchFamily="18" charset="0"/>
                    </a:rPr>
                    <a:t>F</a:t>
                  </a:r>
                </a:p>
              </p:txBody>
            </p:sp>
            <p:sp>
              <p:nvSpPr>
                <p:cNvPr id="121" name="Text Box 20" descr="."/>
                <p:cNvSpPr txBox="1">
                  <a:spLocks noChangeArrowheads="1"/>
                </p:cNvSpPr>
                <p:nvPr>
                  <p:custDataLst>
                    <p:tags r:id="rId21"/>
                  </p:custDataLst>
                </p:nvPr>
              </p:nvSpPr>
              <p:spPr bwMode="auto">
                <a:xfrm>
                  <a:off x="2338" y="1555"/>
                  <a:ext cx="1022"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1600" b="1" dirty="0">
                      <a:solidFill>
                        <a:srgbClr val="FF3300"/>
                      </a:solidFill>
                      <a:latin typeface="Courier New" pitchFamily="49" charset="0"/>
                      <a:cs typeface="Times New Roman" pitchFamily="18" charset="0"/>
                    </a:rPr>
                    <a:t>if</a:t>
                  </a:r>
                  <a:r>
                    <a:rPr lang="en-US" altLang="el-GR" sz="1600" dirty="0">
                      <a:solidFill>
                        <a:srgbClr val="FF3300"/>
                      </a:solidFill>
                      <a:cs typeface="Times New Roman" pitchFamily="18" charset="0"/>
                    </a:rPr>
                    <a:t> structure</a:t>
                  </a:r>
                  <a:r>
                    <a:rPr lang="en-US" altLang="el-GR" sz="1600" dirty="0">
                      <a:cs typeface="Times New Roman" pitchFamily="18" charset="0"/>
                    </a:rPr>
                    <a:t> (single selection)</a:t>
                  </a:r>
                </a:p>
              </p:txBody>
            </p:sp>
          </p:grpSp>
          <p:grpSp>
            <p:nvGrpSpPr>
              <p:cNvPr id="19" name="Group 21"/>
              <p:cNvGrpSpPr>
                <a:grpSpLocks/>
              </p:cNvGrpSpPr>
              <p:nvPr/>
            </p:nvGrpSpPr>
            <p:grpSpPr bwMode="auto">
              <a:xfrm>
                <a:off x="477" y="818"/>
                <a:ext cx="2158" cy="1253"/>
                <a:chOff x="290" y="1122"/>
                <a:chExt cx="2158" cy="1253"/>
              </a:xfrm>
            </p:grpSpPr>
            <p:grpSp>
              <p:nvGrpSpPr>
                <p:cNvPr id="87" name="Group 22"/>
                <p:cNvGrpSpPr>
                  <a:grpSpLocks/>
                </p:cNvGrpSpPr>
                <p:nvPr/>
              </p:nvGrpSpPr>
              <p:grpSpPr bwMode="auto">
                <a:xfrm>
                  <a:off x="697" y="1535"/>
                  <a:ext cx="759" cy="154"/>
                  <a:chOff x="624" y="2595"/>
                  <a:chExt cx="1047" cy="212"/>
                </a:xfrm>
              </p:grpSpPr>
              <p:sp>
                <p:nvSpPr>
                  <p:cNvPr id="102" name="Freeform 23"/>
                  <p:cNvSpPr>
                    <a:spLocks/>
                  </p:cNvSpPr>
                  <p:nvPr/>
                </p:nvSpPr>
                <p:spPr bwMode="auto">
                  <a:xfrm>
                    <a:off x="624" y="2595"/>
                    <a:ext cx="1047" cy="212"/>
                  </a:xfrm>
                  <a:custGeom>
                    <a:avLst/>
                    <a:gdLst>
                      <a:gd name="T0" fmla="*/ 1029 w 915"/>
                      <a:gd name="T1" fmla="*/ 0 h 230"/>
                      <a:gd name="T2" fmla="*/ 0 w 915"/>
                      <a:gd name="T3" fmla="*/ 71 h 230"/>
                      <a:gd name="T4" fmla="*/ 1029 w 915"/>
                      <a:gd name="T5" fmla="*/ 141 h 230"/>
                      <a:gd name="T6" fmla="*/ 2054 w 915"/>
                      <a:gd name="T7" fmla="*/ 71 h 230"/>
                      <a:gd name="T8" fmla="*/ 1029 w 915"/>
                      <a:gd name="T9" fmla="*/ 0 h 230"/>
                      <a:gd name="T10" fmla="*/ 0 60000 65536"/>
                      <a:gd name="T11" fmla="*/ 0 60000 65536"/>
                      <a:gd name="T12" fmla="*/ 0 60000 65536"/>
                      <a:gd name="T13" fmla="*/ 0 60000 65536"/>
                      <a:gd name="T14" fmla="*/ 0 60000 65536"/>
                      <a:gd name="T15" fmla="*/ 0 w 915"/>
                      <a:gd name="T16" fmla="*/ 0 h 230"/>
                      <a:gd name="T17" fmla="*/ 915 w 915"/>
                      <a:gd name="T18" fmla="*/ 230 h 230"/>
                    </a:gdLst>
                    <a:ahLst/>
                    <a:cxnLst>
                      <a:cxn ang="T10">
                        <a:pos x="T0" y="T1"/>
                      </a:cxn>
                      <a:cxn ang="T11">
                        <a:pos x="T2" y="T3"/>
                      </a:cxn>
                      <a:cxn ang="T12">
                        <a:pos x="T4" y="T5"/>
                      </a:cxn>
                      <a:cxn ang="T13">
                        <a:pos x="T6" y="T7"/>
                      </a:cxn>
                      <a:cxn ang="T14">
                        <a:pos x="T8" y="T9"/>
                      </a:cxn>
                    </a:cxnLst>
                    <a:rect l="T15" t="T16" r="T17" b="T18"/>
                    <a:pathLst>
                      <a:path w="915" h="230">
                        <a:moveTo>
                          <a:pt x="458" y="0"/>
                        </a:moveTo>
                        <a:lnTo>
                          <a:pt x="0" y="115"/>
                        </a:lnTo>
                        <a:lnTo>
                          <a:pt x="458" y="230"/>
                        </a:lnTo>
                        <a:lnTo>
                          <a:pt x="915" y="115"/>
                        </a:lnTo>
                        <a:lnTo>
                          <a:pt x="458" y="0"/>
                        </a:lnTo>
                        <a:close/>
                      </a:path>
                    </a:pathLst>
                  </a:custGeom>
                  <a:solidFill>
                    <a:srgbClr val="99CCFF"/>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l-GR"/>
                  </a:p>
                </p:txBody>
              </p:sp>
              <p:sp>
                <p:nvSpPr>
                  <p:cNvPr id="103" name="Line 24" descr="."/>
                  <p:cNvSpPr>
                    <a:spLocks noChangeShapeType="1"/>
                  </p:cNvSpPr>
                  <p:nvPr/>
                </p:nvSpPr>
                <p:spPr bwMode="auto">
                  <a:xfrm>
                    <a:off x="1178" y="2595"/>
                    <a:ext cx="493" cy="10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l-GR"/>
                  </a:p>
                </p:txBody>
              </p:sp>
              <p:sp>
                <p:nvSpPr>
                  <p:cNvPr id="104" name="Line 25" descr="."/>
                  <p:cNvSpPr>
                    <a:spLocks noChangeShapeType="1"/>
                  </p:cNvSpPr>
                  <p:nvPr/>
                </p:nvSpPr>
                <p:spPr bwMode="auto">
                  <a:xfrm flipH="1">
                    <a:off x="624" y="2595"/>
                    <a:ext cx="554" cy="10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l-GR"/>
                  </a:p>
                </p:txBody>
              </p:sp>
              <p:sp>
                <p:nvSpPr>
                  <p:cNvPr id="105" name="Line 26" descr="."/>
                  <p:cNvSpPr>
                    <a:spLocks noChangeShapeType="1"/>
                  </p:cNvSpPr>
                  <p:nvPr/>
                </p:nvSpPr>
                <p:spPr bwMode="auto">
                  <a:xfrm>
                    <a:off x="624" y="2701"/>
                    <a:ext cx="554" cy="10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l-GR"/>
                  </a:p>
                </p:txBody>
              </p:sp>
              <p:sp>
                <p:nvSpPr>
                  <p:cNvPr id="106" name="Line 27" descr="."/>
                  <p:cNvSpPr>
                    <a:spLocks noChangeShapeType="1"/>
                  </p:cNvSpPr>
                  <p:nvPr/>
                </p:nvSpPr>
                <p:spPr bwMode="auto">
                  <a:xfrm flipV="1">
                    <a:off x="1178" y="2701"/>
                    <a:ext cx="493" cy="10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l-GR"/>
                  </a:p>
                </p:txBody>
              </p:sp>
            </p:grpSp>
            <p:sp>
              <p:nvSpPr>
                <p:cNvPr id="88" name="Rectangle 28" descr="."/>
                <p:cNvSpPr>
                  <a:spLocks noChangeArrowheads="1"/>
                </p:cNvSpPr>
                <p:nvPr/>
              </p:nvSpPr>
              <p:spPr bwMode="auto">
                <a:xfrm>
                  <a:off x="290" y="1863"/>
                  <a:ext cx="528" cy="154"/>
                </a:xfrm>
                <a:prstGeom prst="rect">
                  <a:avLst/>
                </a:prstGeom>
                <a:solidFill>
                  <a:srgbClr val="99CCFF"/>
                </a:solidFill>
                <a:ln w="25400">
                  <a:solidFill>
                    <a:schemeClr val="tx1"/>
                  </a:solidFill>
                  <a:miter lim="800000"/>
                  <a:headEnd/>
                  <a:tailEnd/>
                </a:ln>
              </p:spPr>
              <p:txBody>
                <a:bodyPr anchor="ct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89" name="Rectangle 29" descr="."/>
                <p:cNvSpPr>
                  <a:spLocks noChangeArrowheads="1"/>
                </p:cNvSpPr>
                <p:nvPr/>
              </p:nvSpPr>
              <p:spPr bwMode="auto">
                <a:xfrm>
                  <a:off x="1384" y="1871"/>
                  <a:ext cx="528" cy="154"/>
                </a:xfrm>
                <a:prstGeom prst="rect">
                  <a:avLst/>
                </a:prstGeom>
                <a:solidFill>
                  <a:srgbClr val="99CCFF"/>
                </a:solidFill>
                <a:ln w="25400">
                  <a:solidFill>
                    <a:schemeClr val="tx1"/>
                  </a:solidFill>
                  <a:miter lim="800000"/>
                  <a:headEnd/>
                  <a:tailEnd/>
                </a:ln>
              </p:spPr>
              <p:txBody>
                <a:bodyPr anchor="ct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cxnSp>
              <p:nvCxnSpPr>
                <p:cNvPr id="90" name="AutoShape 30" descr="."/>
                <p:cNvCxnSpPr>
                  <a:cxnSpLocks noChangeShapeType="1"/>
                  <a:stCxn id="102" idx="3"/>
                  <a:endCxn id="89" idx="0"/>
                </p:cNvCxnSpPr>
                <p:nvPr/>
              </p:nvCxnSpPr>
              <p:spPr bwMode="auto">
                <a:xfrm>
                  <a:off x="1456" y="1612"/>
                  <a:ext cx="192" cy="251"/>
                </a:xfrm>
                <a:prstGeom prst="bentConnector2">
                  <a:avLst/>
                </a:prstGeom>
                <a:noFill/>
                <a:ln w="2540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91" name="AutoShape 31" descr="."/>
                <p:cNvCxnSpPr>
                  <a:cxnSpLocks noChangeShapeType="1"/>
                  <a:stCxn id="102" idx="1"/>
                  <a:endCxn id="88" idx="0"/>
                </p:cNvCxnSpPr>
                <p:nvPr/>
              </p:nvCxnSpPr>
              <p:spPr bwMode="auto">
                <a:xfrm rot="10800000" flipV="1">
                  <a:off x="554" y="1612"/>
                  <a:ext cx="143" cy="243"/>
                </a:xfrm>
                <a:prstGeom prst="bentConnector2">
                  <a:avLst/>
                </a:prstGeom>
                <a:noFill/>
                <a:ln w="25400">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92" name="Oval 32" descr="."/>
                <p:cNvSpPr>
                  <a:spLocks noChangeArrowheads="1"/>
                </p:cNvSpPr>
                <p:nvPr/>
              </p:nvSpPr>
              <p:spPr bwMode="auto">
                <a:xfrm>
                  <a:off x="1027" y="1863"/>
                  <a:ext cx="144" cy="144"/>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cxnSp>
              <p:nvCxnSpPr>
                <p:cNvPr id="93" name="AutoShape 33" descr="."/>
                <p:cNvCxnSpPr>
                  <a:cxnSpLocks noChangeShapeType="1"/>
                  <a:stCxn id="88" idx="3"/>
                  <a:endCxn id="92" idx="2"/>
                </p:cNvCxnSpPr>
                <p:nvPr/>
              </p:nvCxnSpPr>
              <p:spPr bwMode="auto">
                <a:xfrm flipV="1">
                  <a:off x="826" y="1935"/>
                  <a:ext cx="193" cy="5"/>
                </a:xfrm>
                <a:prstGeom prst="straightConnector1">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94" name="AutoShape 34" descr="."/>
                <p:cNvCxnSpPr>
                  <a:cxnSpLocks noChangeShapeType="1"/>
                  <a:stCxn id="89" idx="1"/>
                  <a:endCxn id="92" idx="6"/>
                </p:cNvCxnSpPr>
                <p:nvPr/>
              </p:nvCxnSpPr>
              <p:spPr bwMode="auto">
                <a:xfrm flipH="1" flipV="1">
                  <a:off x="1179" y="1935"/>
                  <a:ext cx="197" cy="13"/>
                </a:xfrm>
                <a:prstGeom prst="straightConnector1">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95" name="Oval 35" descr="."/>
                <p:cNvSpPr>
                  <a:spLocks noChangeArrowheads="1"/>
                </p:cNvSpPr>
                <p:nvPr/>
              </p:nvSpPr>
              <p:spPr bwMode="auto">
                <a:xfrm>
                  <a:off x="1027" y="2231"/>
                  <a:ext cx="144" cy="144"/>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cxnSp>
              <p:nvCxnSpPr>
                <p:cNvPr id="96" name="AutoShape 36" descr="."/>
                <p:cNvCxnSpPr>
                  <a:cxnSpLocks noChangeShapeType="1"/>
                  <a:stCxn id="92" idx="4"/>
                  <a:endCxn id="95" idx="0"/>
                </p:cNvCxnSpPr>
                <p:nvPr/>
              </p:nvCxnSpPr>
              <p:spPr bwMode="auto">
                <a:xfrm>
                  <a:off x="1099" y="2015"/>
                  <a:ext cx="0" cy="208"/>
                </a:xfrm>
                <a:prstGeom prst="straightConnector1">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97" name="Oval 37" descr="."/>
                <p:cNvSpPr>
                  <a:spLocks noChangeArrowheads="1"/>
                </p:cNvSpPr>
                <p:nvPr/>
              </p:nvSpPr>
              <p:spPr bwMode="auto">
                <a:xfrm>
                  <a:off x="1035" y="1161"/>
                  <a:ext cx="144" cy="144"/>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cxnSp>
              <p:nvCxnSpPr>
                <p:cNvPr id="98" name="AutoShape 38" descr="."/>
                <p:cNvCxnSpPr>
                  <a:cxnSpLocks noChangeShapeType="1"/>
                  <a:stCxn id="97" idx="4"/>
                  <a:endCxn id="104" idx="0"/>
                </p:cNvCxnSpPr>
                <p:nvPr/>
              </p:nvCxnSpPr>
              <p:spPr bwMode="auto">
                <a:xfrm flipH="1">
                  <a:off x="1099" y="1313"/>
                  <a:ext cx="8" cy="214"/>
                </a:xfrm>
                <a:prstGeom prst="straightConnector1">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99" name="Text Box 39" descr="."/>
                <p:cNvSpPr txBox="1">
                  <a:spLocks noChangeArrowheads="1"/>
                </p:cNvSpPr>
                <p:nvPr>
                  <p:custDataLst>
                    <p:tags r:id="rId16"/>
                  </p:custDataLst>
                </p:nvPr>
              </p:nvSpPr>
              <p:spPr bwMode="auto">
                <a:xfrm>
                  <a:off x="1283" y="1122"/>
                  <a:ext cx="1165"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1600" b="1" dirty="0">
                      <a:solidFill>
                        <a:srgbClr val="FF3300"/>
                      </a:solidFill>
                      <a:latin typeface="Courier New" pitchFamily="49" charset="0"/>
                      <a:cs typeface="Times New Roman" pitchFamily="18" charset="0"/>
                    </a:rPr>
                    <a:t>if/else</a:t>
                  </a:r>
                  <a:r>
                    <a:rPr lang="en-US" altLang="el-GR" sz="1600" dirty="0">
                      <a:solidFill>
                        <a:srgbClr val="FF3300"/>
                      </a:solidFill>
                      <a:cs typeface="Times New Roman" pitchFamily="18" charset="0"/>
                    </a:rPr>
                    <a:t> structure</a:t>
                  </a:r>
                  <a:r>
                    <a:rPr lang="en-US" altLang="el-GR" sz="1600" dirty="0">
                      <a:cs typeface="Times New Roman" pitchFamily="18" charset="0"/>
                    </a:rPr>
                    <a:t> (double selection)</a:t>
                  </a:r>
                </a:p>
              </p:txBody>
            </p:sp>
            <p:sp>
              <p:nvSpPr>
                <p:cNvPr id="100" name="Text Box 40" descr="."/>
                <p:cNvSpPr txBox="1">
                  <a:spLocks noChangeArrowheads="1"/>
                </p:cNvSpPr>
                <p:nvPr>
                  <p:custDataLst>
                    <p:tags r:id="rId17"/>
                  </p:custDataLst>
                </p:nvPr>
              </p:nvSpPr>
              <p:spPr bwMode="auto">
                <a:xfrm>
                  <a:off x="1359" y="1421"/>
                  <a:ext cx="18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1600" dirty="0">
                      <a:cs typeface="Times New Roman" pitchFamily="18" charset="0"/>
                    </a:rPr>
                    <a:t>T</a:t>
                  </a:r>
                </a:p>
              </p:txBody>
            </p:sp>
            <p:sp>
              <p:nvSpPr>
                <p:cNvPr id="101" name="Text Box 41"/>
                <p:cNvSpPr txBox="1">
                  <a:spLocks noChangeArrowheads="1"/>
                </p:cNvSpPr>
                <p:nvPr>
                  <p:custDataLst>
                    <p:tags r:id="rId18"/>
                  </p:custDataLst>
                </p:nvPr>
              </p:nvSpPr>
              <p:spPr bwMode="auto">
                <a:xfrm>
                  <a:off x="602" y="1421"/>
                  <a:ext cx="18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1600" dirty="0">
                      <a:cs typeface="Times New Roman" pitchFamily="18" charset="0"/>
                    </a:rPr>
                    <a:t>F</a:t>
                  </a:r>
                </a:p>
              </p:txBody>
            </p:sp>
          </p:grpSp>
          <p:grpSp>
            <p:nvGrpSpPr>
              <p:cNvPr id="20" name="Group 42"/>
              <p:cNvGrpSpPr>
                <a:grpSpLocks/>
              </p:cNvGrpSpPr>
              <p:nvPr/>
            </p:nvGrpSpPr>
            <p:grpSpPr bwMode="auto">
              <a:xfrm>
                <a:off x="2609" y="515"/>
                <a:ext cx="2427" cy="3104"/>
                <a:chOff x="2609" y="515"/>
                <a:chExt cx="2427" cy="3104"/>
              </a:xfrm>
            </p:grpSpPr>
            <p:sp>
              <p:nvSpPr>
                <p:cNvPr id="27" name="Text Box 43" descr="."/>
                <p:cNvSpPr txBox="1">
                  <a:spLocks noChangeArrowheads="1"/>
                </p:cNvSpPr>
                <p:nvPr>
                  <p:custDataLst>
                    <p:tags r:id="rId4"/>
                  </p:custDataLst>
                </p:nvPr>
              </p:nvSpPr>
              <p:spPr bwMode="auto">
                <a:xfrm>
                  <a:off x="3062" y="515"/>
                  <a:ext cx="1200"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1600" b="1" dirty="0">
                      <a:solidFill>
                        <a:srgbClr val="FF3300"/>
                      </a:solidFill>
                      <a:latin typeface="Courier New" pitchFamily="49" charset="0"/>
                      <a:cs typeface="Times New Roman" pitchFamily="18" charset="0"/>
                    </a:rPr>
                    <a:t>switch</a:t>
                  </a:r>
                  <a:r>
                    <a:rPr lang="en-US" altLang="el-GR" sz="1600" dirty="0">
                      <a:solidFill>
                        <a:srgbClr val="FF3300"/>
                      </a:solidFill>
                      <a:cs typeface="Times New Roman" pitchFamily="18" charset="0"/>
                    </a:rPr>
                    <a:t> structure</a:t>
                  </a:r>
                  <a:r>
                    <a:rPr lang="en-US" altLang="el-GR" sz="1600" dirty="0">
                      <a:cs typeface="Times New Roman" pitchFamily="18" charset="0"/>
                    </a:rPr>
                    <a:t> (multiple selections)</a:t>
                  </a:r>
                </a:p>
              </p:txBody>
            </p:sp>
            <p:sp>
              <p:nvSpPr>
                <p:cNvPr id="28" name="Oval 44" descr="."/>
                <p:cNvSpPr>
                  <a:spLocks noChangeArrowheads="1"/>
                </p:cNvSpPr>
                <p:nvPr/>
              </p:nvSpPr>
              <p:spPr bwMode="auto">
                <a:xfrm>
                  <a:off x="2907" y="657"/>
                  <a:ext cx="138" cy="137"/>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grpSp>
              <p:nvGrpSpPr>
                <p:cNvPr id="29" name="Group 45"/>
                <p:cNvGrpSpPr>
                  <a:grpSpLocks/>
                </p:cNvGrpSpPr>
                <p:nvPr/>
              </p:nvGrpSpPr>
              <p:grpSpPr bwMode="auto">
                <a:xfrm>
                  <a:off x="2610" y="1010"/>
                  <a:ext cx="724" cy="147"/>
                  <a:chOff x="624" y="2595"/>
                  <a:chExt cx="1047" cy="212"/>
                </a:xfrm>
              </p:grpSpPr>
              <p:sp>
                <p:nvSpPr>
                  <p:cNvPr id="82" name="Freeform 46"/>
                  <p:cNvSpPr>
                    <a:spLocks/>
                  </p:cNvSpPr>
                  <p:nvPr/>
                </p:nvSpPr>
                <p:spPr bwMode="auto">
                  <a:xfrm>
                    <a:off x="624" y="2595"/>
                    <a:ext cx="1047" cy="212"/>
                  </a:xfrm>
                  <a:custGeom>
                    <a:avLst/>
                    <a:gdLst>
                      <a:gd name="T0" fmla="*/ 1029 w 915"/>
                      <a:gd name="T1" fmla="*/ 0 h 230"/>
                      <a:gd name="T2" fmla="*/ 0 w 915"/>
                      <a:gd name="T3" fmla="*/ 71 h 230"/>
                      <a:gd name="T4" fmla="*/ 1029 w 915"/>
                      <a:gd name="T5" fmla="*/ 141 h 230"/>
                      <a:gd name="T6" fmla="*/ 2054 w 915"/>
                      <a:gd name="T7" fmla="*/ 71 h 230"/>
                      <a:gd name="T8" fmla="*/ 1029 w 915"/>
                      <a:gd name="T9" fmla="*/ 0 h 230"/>
                      <a:gd name="T10" fmla="*/ 0 60000 65536"/>
                      <a:gd name="T11" fmla="*/ 0 60000 65536"/>
                      <a:gd name="T12" fmla="*/ 0 60000 65536"/>
                      <a:gd name="T13" fmla="*/ 0 60000 65536"/>
                      <a:gd name="T14" fmla="*/ 0 60000 65536"/>
                      <a:gd name="T15" fmla="*/ 0 w 915"/>
                      <a:gd name="T16" fmla="*/ 0 h 230"/>
                      <a:gd name="T17" fmla="*/ 915 w 915"/>
                      <a:gd name="T18" fmla="*/ 230 h 230"/>
                    </a:gdLst>
                    <a:ahLst/>
                    <a:cxnLst>
                      <a:cxn ang="T10">
                        <a:pos x="T0" y="T1"/>
                      </a:cxn>
                      <a:cxn ang="T11">
                        <a:pos x="T2" y="T3"/>
                      </a:cxn>
                      <a:cxn ang="T12">
                        <a:pos x="T4" y="T5"/>
                      </a:cxn>
                      <a:cxn ang="T13">
                        <a:pos x="T6" y="T7"/>
                      </a:cxn>
                      <a:cxn ang="T14">
                        <a:pos x="T8" y="T9"/>
                      </a:cxn>
                    </a:cxnLst>
                    <a:rect l="T15" t="T16" r="T17" b="T18"/>
                    <a:pathLst>
                      <a:path w="915" h="230">
                        <a:moveTo>
                          <a:pt x="458" y="0"/>
                        </a:moveTo>
                        <a:lnTo>
                          <a:pt x="0" y="115"/>
                        </a:lnTo>
                        <a:lnTo>
                          <a:pt x="458" y="230"/>
                        </a:lnTo>
                        <a:lnTo>
                          <a:pt x="915" y="115"/>
                        </a:lnTo>
                        <a:lnTo>
                          <a:pt x="458" y="0"/>
                        </a:lnTo>
                        <a:close/>
                      </a:path>
                    </a:pathLst>
                  </a:custGeom>
                  <a:solidFill>
                    <a:srgbClr val="99CCFF"/>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l-GR"/>
                  </a:p>
                </p:txBody>
              </p:sp>
              <p:sp>
                <p:nvSpPr>
                  <p:cNvPr id="83" name="Line 47" descr="."/>
                  <p:cNvSpPr>
                    <a:spLocks noChangeShapeType="1"/>
                  </p:cNvSpPr>
                  <p:nvPr/>
                </p:nvSpPr>
                <p:spPr bwMode="auto">
                  <a:xfrm>
                    <a:off x="1178" y="2595"/>
                    <a:ext cx="493" cy="10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l-GR"/>
                  </a:p>
                </p:txBody>
              </p:sp>
              <p:sp>
                <p:nvSpPr>
                  <p:cNvPr id="84" name="Line 48" descr="."/>
                  <p:cNvSpPr>
                    <a:spLocks noChangeShapeType="1"/>
                  </p:cNvSpPr>
                  <p:nvPr/>
                </p:nvSpPr>
                <p:spPr bwMode="auto">
                  <a:xfrm flipH="1">
                    <a:off x="624" y="2595"/>
                    <a:ext cx="554" cy="10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l-GR"/>
                  </a:p>
                </p:txBody>
              </p:sp>
              <p:sp>
                <p:nvSpPr>
                  <p:cNvPr id="85" name="Line 49" descr="."/>
                  <p:cNvSpPr>
                    <a:spLocks noChangeShapeType="1"/>
                  </p:cNvSpPr>
                  <p:nvPr/>
                </p:nvSpPr>
                <p:spPr bwMode="auto">
                  <a:xfrm>
                    <a:off x="624" y="2701"/>
                    <a:ext cx="554" cy="10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l-GR"/>
                  </a:p>
                </p:txBody>
              </p:sp>
              <p:sp>
                <p:nvSpPr>
                  <p:cNvPr id="86" name="Line 50" descr="."/>
                  <p:cNvSpPr>
                    <a:spLocks noChangeShapeType="1"/>
                  </p:cNvSpPr>
                  <p:nvPr/>
                </p:nvSpPr>
                <p:spPr bwMode="auto">
                  <a:xfrm flipV="1">
                    <a:off x="1178" y="2701"/>
                    <a:ext cx="493" cy="10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l-GR"/>
                  </a:p>
                </p:txBody>
              </p:sp>
            </p:grpSp>
            <p:grpSp>
              <p:nvGrpSpPr>
                <p:cNvPr id="30" name="Group 51"/>
                <p:cNvGrpSpPr>
                  <a:grpSpLocks/>
                </p:cNvGrpSpPr>
                <p:nvPr/>
              </p:nvGrpSpPr>
              <p:grpSpPr bwMode="auto">
                <a:xfrm>
                  <a:off x="2609" y="2400"/>
                  <a:ext cx="724" cy="147"/>
                  <a:chOff x="624" y="2595"/>
                  <a:chExt cx="1047" cy="212"/>
                </a:xfrm>
              </p:grpSpPr>
              <p:sp>
                <p:nvSpPr>
                  <p:cNvPr id="77" name="Freeform 52"/>
                  <p:cNvSpPr>
                    <a:spLocks/>
                  </p:cNvSpPr>
                  <p:nvPr/>
                </p:nvSpPr>
                <p:spPr bwMode="auto">
                  <a:xfrm>
                    <a:off x="624" y="2595"/>
                    <a:ext cx="1047" cy="212"/>
                  </a:xfrm>
                  <a:custGeom>
                    <a:avLst/>
                    <a:gdLst>
                      <a:gd name="T0" fmla="*/ 1029 w 915"/>
                      <a:gd name="T1" fmla="*/ 0 h 230"/>
                      <a:gd name="T2" fmla="*/ 0 w 915"/>
                      <a:gd name="T3" fmla="*/ 71 h 230"/>
                      <a:gd name="T4" fmla="*/ 1029 w 915"/>
                      <a:gd name="T5" fmla="*/ 141 h 230"/>
                      <a:gd name="T6" fmla="*/ 2054 w 915"/>
                      <a:gd name="T7" fmla="*/ 71 h 230"/>
                      <a:gd name="T8" fmla="*/ 1029 w 915"/>
                      <a:gd name="T9" fmla="*/ 0 h 230"/>
                      <a:gd name="T10" fmla="*/ 0 60000 65536"/>
                      <a:gd name="T11" fmla="*/ 0 60000 65536"/>
                      <a:gd name="T12" fmla="*/ 0 60000 65536"/>
                      <a:gd name="T13" fmla="*/ 0 60000 65536"/>
                      <a:gd name="T14" fmla="*/ 0 60000 65536"/>
                      <a:gd name="T15" fmla="*/ 0 w 915"/>
                      <a:gd name="T16" fmla="*/ 0 h 230"/>
                      <a:gd name="T17" fmla="*/ 915 w 915"/>
                      <a:gd name="T18" fmla="*/ 230 h 230"/>
                    </a:gdLst>
                    <a:ahLst/>
                    <a:cxnLst>
                      <a:cxn ang="T10">
                        <a:pos x="T0" y="T1"/>
                      </a:cxn>
                      <a:cxn ang="T11">
                        <a:pos x="T2" y="T3"/>
                      </a:cxn>
                      <a:cxn ang="T12">
                        <a:pos x="T4" y="T5"/>
                      </a:cxn>
                      <a:cxn ang="T13">
                        <a:pos x="T6" y="T7"/>
                      </a:cxn>
                      <a:cxn ang="T14">
                        <a:pos x="T8" y="T9"/>
                      </a:cxn>
                    </a:cxnLst>
                    <a:rect l="T15" t="T16" r="T17" b="T18"/>
                    <a:pathLst>
                      <a:path w="915" h="230">
                        <a:moveTo>
                          <a:pt x="458" y="0"/>
                        </a:moveTo>
                        <a:lnTo>
                          <a:pt x="0" y="115"/>
                        </a:lnTo>
                        <a:lnTo>
                          <a:pt x="458" y="230"/>
                        </a:lnTo>
                        <a:lnTo>
                          <a:pt x="915" y="115"/>
                        </a:lnTo>
                        <a:lnTo>
                          <a:pt x="458" y="0"/>
                        </a:lnTo>
                        <a:close/>
                      </a:path>
                    </a:pathLst>
                  </a:custGeom>
                  <a:solidFill>
                    <a:srgbClr val="99CCFF"/>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l-GR"/>
                  </a:p>
                </p:txBody>
              </p:sp>
              <p:sp>
                <p:nvSpPr>
                  <p:cNvPr id="78" name="Line 53" descr="."/>
                  <p:cNvSpPr>
                    <a:spLocks noChangeShapeType="1"/>
                  </p:cNvSpPr>
                  <p:nvPr/>
                </p:nvSpPr>
                <p:spPr bwMode="auto">
                  <a:xfrm>
                    <a:off x="1178" y="2595"/>
                    <a:ext cx="493" cy="10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l-GR"/>
                  </a:p>
                </p:txBody>
              </p:sp>
              <p:sp>
                <p:nvSpPr>
                  <p:cNvPr id="79" name="Line 54" descr="."/>
                  <p:cNvSpPr>
                    <a:spLocks noChangeShapeType="1"/>
                  </p:cNvSpPr>
                  <p:nvPr/>
                </p:nvSpPr>
                <p:spPr bwMode="auto">
                  <a:xfrm flipH="1">
                    <a:off x="624" y="2595"/>
                    <a:ext cx="554" cy="10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l-GR"/>
                  </a:p>
                </p:txBody>
              </p:sp>
              <p:sp>
                <p:nvSpPr>
                  <p:cNvPr id="80" name="Line 55" descr="."/>
                  <p:cNvSpPr>
                    <a:spLocks noChangeShapeType="1"/>
                  </p:cNvSpPr>
                  <p:nvPr/>
                </p:nvSpPr>
                <p:spPr bwMode="auto">
                  <a:xfrm>
                    <a:off x="624" y="2701"/>
                    <a:ext cx="554" cy="10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l-GR"/>
                  </a:p>
                </p:txBody>
              </p:sp>
              <p:sp>
                <p:nvSpPr>
                  <p:cNvPr id="81" name="Line 56" descr="."/>
                  <p:cNvSpPr>
                    <a:spLocks noChangeShapeType="1"/>
                  </p:cNvSpPr>
                  <p:nvPr/>
                </p:nvSpPr>
                <p:spPr bwMode="auto">
                  <a:xfrm flipV="1">
                    <a:off x="1178" y="2701"/>
                    <a:ext cx="493" cy="10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l-GR"/>
                  </a:p>
                </p:txBody>
              </p:sp>
            </p:grpSp>
            <p:grpSp>
              <p:nvGrpSpPr>
                <p:cNvPr id="31" name="Group 57"/>
                <p:cNvGrpSpPr>
                  <a:grpSpLocks/>
                </p:cNvGrpSpPr>
                <p:nvPr/>
              </p:nvGrpSpPr>
              <p:grpSpPr bwMode="auto">
                <a:xfrm>
                  <a:off x="2610" y="1476"/>
                  <a:ext cx="724" cy="147"/>
                  <a:chOff x="624" y="2595"/>
                  <a:chExt cx="1047" cy="212"/>
                </a:xfrm>
              </p:grpSpPr>
              <p:sp>
                <p:nvSpPr>
                  <p:cNvPr id="72" name="Freeform 58"/>
                  <p:cNvSpPr>
                    <a:spLocks/>
                  </p:cNvSpPr>
                  <p:nvPr/>
                </p:nvSpPr>
                <p:spPr bwMode="auto">
                  <a:xfrm>
                    <a:off x="624" y="2595"/>
                    <a:ext cx="1047" cy="212"/>
                  </a:xfrm>
                  <a:custGeom>
                    <a:avLst/>
                    <a:gdLst>
                      <a:gd name="T0" fmla="*/ 1029 w 915"/>
                      <a:gd name="T1" fmla="*/ 0 h 230"/>
                      <a:gd name="T2" fmla="*/ 0 w 915"/>
                      <a:gd name="T3" fmla="*/ 71 h 230"/>
                      <a:gd name="T4" fmla="*/ 1029 w 915"/>
                      <a:gd name="T5" fmla="*/ 141 h 230"/>
                      <a:gd name="T6" fmla="*/ 2054 w 915"/>
                      <a:gd name="T7" fmla="*/ 71 h 230"/>
                      <a:gd name="T8" fmla="*/ 1029 w 915"/>
                      <a:gd name="T9" fmla="*/ 0 h 230"/>
                      <a:gd name="T10" fmla="*/ 0 60000 65536"/>
                      <a:gd name="T11" fmla="*/ 0 60000 65536"/>
                      <a:gd name="T12" fmla="*/ 0 60000 65536"/>
                      <a:gd name="T13" fmla="*/ 0 60000 65536"/>
                      <a:gd name="T14" fmla="*/ 0 60000 65536"/>
                      <a:gd name="T15" fmla="*/ 0 w 915"/>
                      <a:gd name="T16" fmla="*/ 0 h 230"/>
                      <a:gd name="T17" fmla="*/ 915 w 915"/>
                      <a:gd name="T18" fmla="*/ 230 h 230"/>
                    </a:gdLst>
                    <a:ahLst/>
                    <a:cxnLst>
                      <a:cxn ang="T10">
                        <a:pos x="T0" y="T1"/>
                      </a:cxn>
                      <a:cxn ang="T11">
                        <a:pos x="T2" y="T3"/>
                      </a:cxn>
                      <a:cxn ang="T12">
                        <a:pos x="T4" y="T5"/>
                      </a:cxn>
                      <a:cxn ang="T13">
                        <a:pos x="T6" y="T7"/>
                      </a:cxn>
                      <a:cxn ang="T14">
                        <a:pos x="T8" y="T9"/>
                      </a:cxn>
                    </a:cxnLst>
                    <a:rect l="T15" t="T16" r="T17" b="T18"/>
                    <a:pathLst>
                      <a:path w="915" h="230">
                        <a:moveTo>
                          <a:pt x="458" y="0"/>
                        </a:moveTo>
                        <a:lnTo>
                          <a:pt x="0" y="115"/>
                        </a:lnTo>
                        <a:lnTo>
                          <a:pt x="458" y="230"/>
                        </a:lnTo>
                        <a:lnTo>
                          <a:pt x="915" y="115"/>
                        </a:lnTo>
                        <a:lnTo>
                          <a:pt x="458" y="0"/>
                        </a:lnTo>
                        <a:close/>
                      </a:path>
                    </a:pathLst>
                  </a:custGeom>
                  <a:solidFill>
                    <a:srgbClr val="99CCFF"/>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l-GR"/>
                  </a:p>
                </p:txBody>
              </p:sp>
              <p:sp>
                <p:nvSpPr>
                  <p:cNvPr id="73" name="Line 59" descr="."/>
                  <p:cNvSpPr>
                    <a:spLocks noChangeShapeType="1"/>
                  </p:cNvSpPr>
                  <p:nvPr/>
                </p:nvSpPr>
                <p:spPr bwMode="auto">
                  <a:xfrm>
                    <a:off x="1178" y="2595"/>
                    <a:ext cx="493" cy="10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l-GR"/>
                  </a:p>
                </p:txBody>
              </p:sp>
              <p:sp>
                <p:nvSpPr>
                  <p:cNvPr id="74" name="Line 60" descr="."/>
                  <p:cNvSpPr>
                    <a:spLocks noChangeShapeType="1"/>
                  </p:cNvSpPr>
                  <p:nvPr/>
                </p:nvSpPr>
                <p:spPr bwMode="auto">
                  <a:xfrm flipH="1">
                    <a:off x="624" y="2595"/>
                    <a:ext cx="554" cy="10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l-GR"/>
                  </a:p>
                </p:txBody>
              </p:sp>
              <p:sp>
                <p:nvSpPr>
                  <p:cNvPr id="75" name="Line 61" descr="."/>
                  <p:cNvSpPr>
                    <a:spLocks noChangeShapeType="1"/>
                  </p:cNvSpPr>
                  <p:nvPr/>
                </p:nvSpPr>
                <p:spPr bwMode="auto">
                  <a:xfrm>
                    <a:off x="624" y="2701"/>
                    <a:ext cx="554" cy="10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l-GR"/>
                  </a:p>
                </p:txBody>
              </p:sp>
              <p:sp>
                <p:nvSpPr>
                  <p:cNvPr id="76" name="Line 62" descr="."/>
                  <p:cNvSpPr>
                    <a:spLocks noChangeShapeType="1"/>
                  </p:cNvSpPr>
                  <p:nvPr/>
                </p:nvSpPr>
                <p:spPr bwMode="auto">
                  <a:xfrm flipV="1">
                    <a:off x="1178" y="2701"/>
                    <a:ext cx="493" cy="10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l-GR"/>
                  </a:p>
                </p:txBody>
              </p:sp>
            </p:grpSp>
            <p:cxnSp>
              <p:nvCxnSpPr>
                <p:cNvPr id="32" name="AutoShape 63" descr="."/>
                <p:cNvCxnSpPr>
                  <a:cxnSpLocks noChangeShapeType="1"/>
                  <a:stCxn id="86" idx="0"/>
                  <a:endCxn id="74" idx="0"/>
                </p:cNvCxnSpPr>
                <p:nvPr/>
              </p:nvCxnSpPr>
              <p:spPr bwMode="auto">
                <a:xfrm>
                  <a:off x="2993" y="1165"/>
                  <a:ext cx="0" cy="303"/>
                </a:xfrm>
                <a:prstGeom prst="straightConnector1">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3" name="Text Box 64"/>
                <p:cNvSpPr txBox="1">
                  <a:spLocks noChangeArrowheads="1"/>
                </p:cNvSpPr>
                <p:nvPr>
                  <p:custDataLst>
                    <p:tags r:id="rId5"/>
                  </p:custDataLst>
                </p:nvPr>
              </p:nvSpPr>
              <p:spPr bwMode="auto">
                <a:xfrm>
                  <a:off x="2917" y="1842"/>
                  <a:ext cx="145"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1800" b="1" dirty="0">
                      <a:cs typeface="Times New Roman" pitchFamily="18" charset="0"/>
                    </a:rPr>
                    <a:t>.</a:t>
                  </a:r>
                  <a:br>
                    <a:rPr lang="en-US" altLang="el-GR" sz="1800" b="1" dirty="0">
                      <a:cs typeface="Times New Roman" pitchFamily="18" charset="0"/>
                    </a:rPr>
                  </a:br>
                  <a:r>
                    <a:rPr lang="en-US" altLang="el-GR" sz="1800" b="1" dirty="0">
                      <a:cs typeface="Times New Roman" pitchFamily="18" charset="0"/>
                    </a:rPr>
                    <a:t>.</a:t>
                  </a:r>
                </a:p>
              </p:txBody>
            </p:sp>
            <p:cxnSp>
              <p:nvCxnSpPr>
                <p:cNvPr id="34" name="AutoShape 65" descr="."/>
                <p:cNvCxnSpPr>
                  <a:cxnSpLocks noChangeShapeType="1"/>
                  <a:stCxn id="76" idx="0"/>
                  <a:endCxn id="33" idx="0"/>
                </p:cNvCxnSpPr>
                <p:nvPr/>
              </p:nvCxnSpPr>
              <p:spPr bwMode="auto">
                <a:xfrm flipH="1">
                  <a:off x="2989" y="1631"/>
                  <a:ext cx="4" cy="211"/>
                </a:xfrm>
                <a:prstGeom prst="straightConnector1">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5" name="AutoShape 66"/>
                <p:cNvCxnSpPr>
                  <a:cxnSpLocks noChangeShapeType="1"/>
                  <a:stCxn id="33" idx="2"/>
                  <a:endCxn id="77" idx="4"/>
                </p:cNvCxnSpPr>
                <p:nvPr/>
              </p:nvCxnSpPr>
              <p:spPr bwMode="auto">
                <a:xfrm flipH="1">
                  <a:off x="2971" y="2227"/>
                  <a:ext cx="18" cy="173"/>
                </a:xfrm>
                <a:prstGeom prst="straightConnector1">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6" name="Rectangle 67" descr="."/>
                <p:cNvSpPr>
                  <a:spLocks noChangeArrowheads="1"/>
                </p:cNvSpPr>
                <p:nvPr/>
              </p:nvSpPr>
              <p:spPr bwMode="auto">
                <a:xfrm>
                  <a:off x="3576" y="1010"/>
                  <a:ext cx="503" cy="147"/>
                </a:xfrm>
                <a:prstGeom prst="rect">
                  <a:avLst/>
                </a:prstGeom>
                <a:solidFill>
                  <a:srgbClr val="99CCFF"/>
                </a:solidFill>
                <a:ln w="25400">
                  <a:solidFill>
                    <a:schemeClr val="tx1"/>
                  </a:solidFill>
                  <a:miter lim="800000"/>
                  <a:headEnd/>
                  <a:tailEnd/>
                </a:ln>
              </p:spPr>
              <p:txBody>
                <a:bodyPr anchor="ct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37" name="Rectangle 68" descr="."/>
                <p:cNvSpPr>
                  <a:spLocks noChangeArrowheads="1"/>
                </p:cNvSpPr>
                <p:nvPr/>
              </p:nvSpPr>
              <p:spPr bwMode="auto">
                <a:xfrm>
                  <a:off x="3576" y="1468"/>
                  <a:ext cx="503" cy="147"/>
                </a:xfrm>
                <a:prstGeom prst="rect">
                  <a:avLst/>
                </a:prstGeom>
                <a:solidFill>
                  <a:srgbClr val="99CCFF"/>
                </a:solidFill>
                <a:ln w="25400">
                  <a:solidFill>
                    <a:schemeClr val="tx1"/>
                  </a:solidFill>
                  <a:miter lim="800000"/>
                  <a:headEnd/>
                  <a:tailEnd/>
                </a:ln>
              </p:spPr>
              <p:txBody>
                <a:bodyPr anchor="ct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38" name="Rectangle 69" descr="."/>
                <p:cNvSpPr>
                  <a:spLocks noChangeArrowheads="1"/>
                </p:cNvSpPr>
                <p:nvPr/>
              </p:nvSpPr>
              <p:spPr bwMode="auto">
                <a:xfrm>
                  <a:off x="3575" y="2400"/>
                  <a:ext cx="504" cy="147"/>
                </a:xfrm>
                <a:prstGeom prst="rect">
                  <a:avLst/>
                </a:prstGeom>
                <a:solidFill>
                  <a:srgbClr val="99CCFF"/>
                </a:solidFill>
                <a:ln w="25400">
                  <a:solidFill>
                    <a:schemeClr val="tx1"/>
                  </a:solidFill>
                  <a:miter lim="800000"/>
                  <a:headEnd/>
                  <a:tailEnd/>
                </a:ln>
              </p:spPr>
              <p:txBody>
                <a:bodyPr anchor="ct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grpSp>
              <p:nvGrpSpPr>
                <p:cNvPr id="39" name="Group 70"/>
                <p:cNvGrpSpPr>
                  <a:grpSpLocks/>
                </p:cNvGrpSpPr>
                <p:nvPr/>
              </p:nvGrpSpPr>
              <p:grpSpPr bwMode="auto">
                <a:xfrm>
                  <a:off x="4377" y="992"/>
                  <a:ext cx="504" cy="212"/>
                  <a:chOff x="502" y="2083"/>
                  <a:chExt cx="528" cy="223"/>
                </a:xfrm>
              </p:grpSpPr>
              <p:sp>
                <p:nvSpPr>
                  <p:cNvPr id="70" name="Rectangle 71"/>
                  <p:cNvSpPr>
                    <a:spLocks noChangeArrowheads="1"/>
                  </p:cNvSpPr>
                  <p:nvPr/>
                </p:nvSpPr>
                <p:spPr bwMode="auto">
                  <a:xfrm>
                    <a:off x="502" y="2104"/>
                    <a:ext cx="528" cy="154"/>
                  </a:xfrm>
                  <a:prstGeom prst="rect">
                    <a:avLst/>
                  </a:prstGeom>
                  <a:solidFill>
                    <a:srgbClr val="99CCFF"/>
                  </a:solidFill>
                  <a:ln w="25400">
                    <a:solidFill>
                      <a:schemeClr val="tx1"/>
                    </a:solidFill>
                    <a:miter lim="800000"/>
                    <a:headEnd/>
                    <a:tailEnd/>
                  </a:ln>
                </p:spPr>
                <p:txBody>
                  <a:bodyPr anchor="ct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71" name="Text Box 72" descr="."/>
                  <p:cNvSpPr txBox="1">
                    <a:spLocks noChangeArrowheads="1"/>
                  </p:cNvSpPr>
                  <p:nvPr>
                    <p:custDataLst>
                      <p:tags r:id="rId15"/>
                    </p:custDataLst>
                  </p:nvPr>
                </p:nvSpPr>
                <p:spPr bwMode="auto">
                  <a:xfrm>
                    <a:off x="502" y="2083"/>
                    <a:ext cx="510"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1600" b="1" dirty="0">
                        <a:solidFill>
                          <a:schemeClr val="tx2"/>
                        </a:solidFill>
                        <a:latin typeface="Courier New" pitchFamily="49" charset="0"/>
                        <a:cs typeface="Times New Roman" pitchFamily="18" charset="0"/>
                      </a:rPr>
                      <a:t>break</a:t>
                    </a:r>
                  </a:p>
                </p:txBody>
              </p:sp>
            </p:grpSp>
            <p:grpSp>
              <p:nvGrpSpPr>
                <p:cNvPr id="40" name="Group 73"/>
                <p:cNvGrpSpPr>
                  <a:grpSpLocks/>
                </p:cNvGrpSpPr>
                <p:nvPr/>
              </p:nvGrpSpPr>
              <p:grpSpPr bwMode="auto">
                <a:xfrm>
                  <a:off x="4377" y="1448"/>
                  <a:ext cx="504" cy="212"/>
                  <a:chOff x="502" y="2083"/>
                  <a:chExt cx="528" cy="222"/>
                </a:xfrm>
              </p:grpSpPr>
              <p:sp>
                <p:nvSpPr>
                  <p:cNvPr id="68" name="Rectangle 74"/>
                  <p:cNvSpPr>
                    <a:spLocks noChangeArrowheads="1"/>
                  </p:cNvSpPr>
                  <p:nvPr/>
                </p:nvSpPr>
                <p:spPr bwMode="auto">
                  <a:xfrm>
                    <a:off x="502" y="2104"/>
                    <a:ext cx="528" cy="154"/>
                  </a:xfrm>
                  <a:prstGeom prst="rect">
                    <a:avLst/>
                  </a:prstGeom>
                  <a:solidFill>
                    <a:srgbClr val="99CCFF"/>
                  </a:solidFill>
                  <a:ln w="25400">
                    <a:solidFill>
                      <a:schemeClr val="tx1"/>
                    </a:solidFill>
                    <a:miter lim="800000"/>
                    <a:headEnd/>
                    <a:tailEnd/>
                  </a:ln>
                </p:spPr>
                <p:txBody>
                  <a:bodyPr anchor="ct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69" name="Text Box 75" descr="."/>
                  <p:cNvSpPr txBox="1">
                    <a:spLocks noChangeArrowheads="1"/>
                  </p:cNvSpPr>
                  <p:nvPr>
                    <p:custDataLst>
                      <p:tags r:id="rId14"/>
                    </p:custDataLst>
                  </p:nvPr>
                </p:nvSpPr>
                <p:spPr bwMode="auto">
                  <a:xfrm>
                    <a:off x="502" y="2083"/>
                    <a:ext cx="510"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1600" b="1" dirty="0">
                        <a:solidFill>
                          <a:schemeClr val="tx2"/>
                        </a:solidFill>
                        <a:latin typeface="Courier New" pitchFamily="49" charset="0"/>
                        <a:cs typeface="Times New Roman" pitchFamily="18" charset="0"/>
                      </a:rPr>
                      <a:t>break</a:t>
                    </a:r>
                  </a:p>
                </p:txBody>
              </p:sp>
            </p:grpSp>
            <p:grpSp>
              <p:nvGrpSpPr>
                <p:cNvPr id="41" name="Group 76"/>
                <p:cNvGrpSpPr>
                  <a:grpSpLocks/>
                </p:cNvGrpSpPr>
                <p:nvPr/>
              </p:nvGrpSpPr>
              <p:grpSpPr bwMode="auto">
                <a:xfrm>
                  <a:off x="4376" y="2372"/>
                  <a:ext cx="504" cy="212"/>
                  <a:chOff x="502" y="2083"/>
                  <a:chExt cx="528" cy="222"/>
                </a:xfrm>
              </p:grpSpPr>
              <p:sp>
                <p:nvSpPr>
                  <p:cNvPr id="66" name="Rectangle 77"/>
                  <p:cNvSpPr>
                    <a:spLocks noChangeArrowheads="1"/>
                  </p:cNvSpPr>
                  <p:nvPr/>
                </p:nvSpPr>
                <p:spPr bwMode="auto">
                  <a:xfrm>
                    <a:off x="502" y="2104"/>
                    <a:ext cx="528" cy="154"/>
                  </a:xfrm>
                  <a:prstGeom prst="rect">
                    <a:avLst/>
                  </a:prstGeom>
                  <a:solidFill>
                    <a:srgbClr val="99CCFF"/>
                  </a:solidFill>
                  <a:ln w="25400">
                    <a:solidFill>
                      <a:schemeClr val="tx1"/>
                    </a:solidFill>
                    <a:miter lim="800000"/>
                    <a:headEnd/>
                    <a:tailEnd/>
                  </a:ln>
                </p:spPr>
                <p:txBody>
                  <a:bodyPr anchor="ct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67" name="Text Box 78" descr="."/>
                  <p:cNvSpPr txBox="1">
                    <a:spLocks noChangeArrowheads="1"/>
                  </p:cNvSpPr>
                  <p:nvPr>
                    <p:custDataLst>
                      <p:tags r:id="rId13"/>
                    </p:custDataLst>
                  </p:nvPr>
                </p:nvSpPr>
                <p:spPr bwMode="auto">
                  <a:xfrm>
                    <a:off x="502" y="2083"/>
                    <a:ext cx="510"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1600" b="1" dirty="0">
                        <a:solidFill>
                          <a:schemeClr val="tx2"/>
                        </a:solidFill>
                        <a:latin typeface="Courier New" pitchFamily="49" charset="0"/>
                        <a:cs typeface="Times New Roman" pitchFamily="18" charset="0"/>
                      </a:rPr>
                      <a:t>break</a:t>
                    </a:r>
                  </a:p>
                </p:txBody>
              </p:sp>
            </p:grpSp>
            <p:cxnSp>
              <p:nvCxnSpPr>
                <p:cNvPr id="42" name="AutoShape 79" descr="."/>
                <p:cNvCxnSpPr>
                  <a:cxnSpLocks noChangeShapeType="1"/>
                  <a:stCxn id="36" idx="3"/>
                  <a:endCxn id="70" idx="1"/>
                </p:cNvCxnSpPr>
                <p:nvPr/>
              </p:nvCxnSpPr>
              <p:spPr bwMode="auto">
                <a:xfrm>
                  <a:off x="4087" y="1083"/>
                  <a:ext cx="282" cy="2"/>
                </a:xfrm>
                <a:prstGeom prst="straightConnector1">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3" name="AutoShape 80" descr="."/>
                <p:cNvCxnSpPr>
                  <a:cxnSpLocks noChangeShapeType="1"/>
                  <a:stCxn id="37" idx="3"/>
                  <a:endCxn id="69" idx="1"/>
                </p:cNvCxnSpPr>
                <p:nvPr/>
              </p:nvCxnSpPr>
              <p:spPr bwMode="auto">
                <a:xfrm>
                  <a:off x="4087" y="1542"/>
                  <a:ext cx="290" cy="7"/>
                </a:xfrm>
                <a:prstGeom prst="straightConnector1">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4" name="AutoShape 81" descr="."/>
                <p:cNvCxnSpPr>
                  <a:cxnSpLocks noChangeShapeType="1"/>
                  <a:stCxn id="38" idx="3"/>
                  <a:endCxn id="67" idx="1"/>
                </p:cNvCxnSpPr>
                <p:nvPr/>
              </p:nvCxnSpPr>
              <p:spPr bwMode="auto">
                <a:xfrm>
                  <a:off x="4086" y="2473"/>
                  <a:ext cx="290" cy="0"/>
                </a:xfrm>
                <a:prstGeom prst="straightConnector1">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5" name="AutoShape 82" descr="."/>
                <p:cNvCxnSpPr>
                  <a:cxnSpLocks noChangeShapeType="1"/>
                  <a:stCxn id="81" idx="1"/>
                  <a:endCxn id="38" idx="1"/>
                </p:cNvCxnSpPr>
                <p:nvPr/>
              </p:nvCxnSpPr>
              <p:spPr bwMode="auto">
                <a:xfrm>
                  <a:off x="3332" y="2467"/>
                  <a:ext cx="235" cy="6"/>
                </a:xfrm>
                <a:prstGeom prst="straightConnector1">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6" name="AutoShape 83" descr="."/>
                <p:cNvCxnSpPr>
                  <a:cxnSpLocks noChangeShapeType="1"/>
                  <a:stCxn id="76" idx="1"/>
                  <a:endCxn id="37" idx="1"/>
                </p:cNvCxnSpPr>
                <p:nvPr/>
              </p:nvCxnSpPr>
              <p:spPr bwMode="auto">
                <a:xfrm flipV="1">
                  <a:off x="3333" y="1542"/>
                  <a:ext cx="235" cy="1"/>
                </a:xfrm>
                <a:prstGeom prst="straightConnector1">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7" name="AutoShape 84"/>
                <p:cNvCxnSpPr>
                  <a:cxnSpLocks noChangeShapeType="1"/>
                  <a:stCxn id="86" idx="1"/>
                  <a:endCxn id="36" idx="1"/>
                </p:cNvCxnSpPr>
                <p:nvPr/>
              </p:nvCxnSpPr>
              <p:spPr bwMode="auto">
                <a:xfrm>
                  <a:off x="3333" y="1077"/>
                  <a:ext cx="235" cy="6"/>
                </a:xfrm>
                <a:prstGeom prst="straightConnector1">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cxnSp>
            <p:grpSp>
              <p:nvGrpSpPr>
                <p:cNvPr id="48" name="Group 85"/>
                <p:cNvGrpSpPr>
                  <a:grpSpLocks/>
                </p:cNvGrpSpPr>
                <p:nvPr/>
              </p:nvGrpSpPr>
              <p:grpSpPr bwMode="auto">
                <a:xfrm>
                  <a:off x="2737" y="3131"/>
                  <a:ext cx="503" cy="212"/>
                  <a:chOff x="502" y="2083"/>
                  <a:chExt cx="528" cy="222"/>
                </a:xfrm>
              </p:grpSpPr>
              <p:sp>
                <p:nvSpPr>
                  <p:cNvPr id="64" name="Rectangle 86"/>
                  <p:cNvSpPr>
                    <a:spLocks noChangeArrowheads="1"/>
                  </p:cNvSpPr>
                  <p:nvPr/>
                </p:nvSpPr>
                <p:spPr bwMode="auto">
                  <a:xfrm>
                    <a:off x="502" y="2104"/>
                    <a:ext cx="528" cy="154"/>
                  </a:xfrm>
                  <a:prstGeom prst="rect">
                    <a:avLst/>
                  </a:prstGeom>
                  <a:solidFill>
                    <a:srgbClr val="99CCFF"/>
                  </a:solidFill>
                  <a:ln w="25400">
                    <a:solidFill>
                      <a:schemeClr val="tx1"/>
                    </a:solidFill>
                    <a:miter lim="800000"/>
                    <a:headEnd/>
                    <a:tailEnd/>
                  </a:ln>
                </p:spPr>
                <p:txBody>
                  <a:bodyPr anchor="ct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65" name="Text Box 87" descr="."/>
                  <p:cNvSpPr txBox="1">
                    <a:spLocks noChangeArrowheads="1"/>
                  </p:cNvSpPr>
                  <p:nvPr>
                    <p:custDataLst>
                      <p:tags r:id="rId12"/>
                    </p:custDataLst>
                  </p:nvPr>
                </p:nvSpPr>
                <p:spPr bwMode="auto">
                  <a:xfrm>
                    <a:off x="502" y="2083"/>
                    <a:ext cx="511"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1600" b="1" dirty="0">
                        <a:solidFill>
                          <a:schemeClr val="tx2"/>
                        </a:solidFill>
                        <a:latin typeface="Courier New" pitchFamily="49" charset="0"/>
                        <a:cs typeface="Times New Roman" pitchFamily="18" charset="0"/>
                      </a:rPr>
                      <a:t>break</a:t>
                    </a:r>
                  </a:p>
                </p:txBody>
              </p:sp>
            </p:grpSp>
            <p:sp>
              <p:nvSpPr>
                <p:cNvPr id="49" name="Rectangle 88" descr="."/>
                <p:cNvSpPr>
                  <a:spLocks noChangeArrowheads="1"/>
                </p:cNvSpPr>
                <p:nvPr/>
              </p:nvSpPr>
              <p:spPr bwMode="auto">
                <a:xfrm>
                  <a:off x="2724" y="2784"/>
                  <a:ext cx="504" cy="147"/>
                </a:xfrm>
                <a:prstGeom prst="rect">
                  <a:avLst/>
                </a:prstGeom>
                <a:solidFill>
                  <a:srgbClr val="99CCFF"/>
                </a:solidFill>
                <a:ln w="25400">
                  <a:solidFill>
                    <a:schemeClr val="tx1"/>
                  </a:solidFill>
                  <a:miter lim="800000"/>
                  <a:headEnd/>
                  <a:tailEnd/>
                </a:ln>
              </p:spPr>
              <p:txBody>
                <a:bodyPr anchor="ct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cxnSp>
              <p:nvCxnSpPr>
                <p:cNvPr id="50" name="AutoShape 89" descr="."/>
                <p:cNvCxnSpPr>
                  <a:cxnSpLocks noChangeShapeType="1"/>
                  <a:stCxn id="77" idx="2"/>
                  <a:endCxn id="49" idx="0"/>
                </p:cNvCxnSpPr>
                <p:nvPr/>
              </p:nvCxnSpPr>
              <p:spPr bwMode="auto">
                <a:xfrm>
                  <a:off x="2971" y="2547"/>
                  <a:ext cx="5" cy="230"/>
                </a:xfrm>
                <a:prstGeom prst="straightConnector1">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1" name="AutoShape 90" descr="."/>
                <p:cNvCxnSpPr>
                  <a:cxnSpLocks noChangeShapeType="1"/>
                  <a:stCxn id="49" idx="2"/>
                  <a:endCxn id="65" idx="0"/>
                </p:cNvCxnSpPr>
                <p:nvPr/>
              </p:nvCxnSpPr>
              <p:spPr bwMode="auto">
                <a:xfrm>
                  <a:off x="2976" y="2939"/>
                  <a:ext cx="0" cy="192"/>
                </a:xfrm>
                <a:prstGeom prst="straightConnector1">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2" name="AutoShape 91" descr="."/>
                <p:cNvCxnSpPr>
                  <a:cxnSpLocks noChangeShapeType="1"/>
                  <a:stCxn id="28" idx="4"/>
                  <a:endCxn id="82" idx="4"/>
                </p:cNvCxnSpPr>
                <p:nvPr/>
              </p:nvCxnSpPr>
              <p:spPr bwMode="auto">
                <a:xfrm flipH="1">
                  <a:off x="2972" y="802"/>
                  <a:ext cx="4" cy="208"/>
                </a:xfrm>
                <a:prstGeom prst="straightConnector1">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53" name="Oval 92" descr="."/>
                <p:cNvSpPr>
                  <a:spLocks noChangeArrowheads="1"/>
                </p:cNvSpPr>
                <p:nvPr/>
              </p:nvSpPr>
              <p:spPr bwMode="auto">
                <a:xfrm>
                  <a:off x="2903" y="3482"/>
                  <a:ext cx="137" cy="137"/>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cxnSp>
              <p:nvCxnSpPr>
                <p:cNvPr id="54" name="AutoShape 93" descr="."/>
                <p:cNvCxnSpPr>
                  <a:cxnSpLocks noChangeShapeType="1"/>
                  <a:stCxn id="65" idx="2"/>
                  <a:endCxn id="53" idx="0"/>
                </p:cNvCxnSpPr>
                <p:nvPr/>
              </p:nvCxnSpPr>
              <p:spPr bwMode="auto">
                <a:xfrm flipH="1">
                  <a:off x="2972" y="3343"/>
                  <a:ext cx="16" cy="131"/>
                </a:xfrm>
                <a:prstGeom prst="straightConnector1">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5" name="AutoShape 94" descr="."/>
                <p:cNvCxnSpPr>
                  <a:cxnSpLocks noChangeShapeType="1"/>
                  <a:stCxn id="66" idx="3"/>
                </p:cNvCxnSpPr>
                <p:nvPr/>
              </p:nvCxnSpPr>
              <p:spPr bwMode="auto">
                <a:xfrm flipH="1">
                  <a:off x="2977" y="2466"/>
                  <a:ext cx="1911" cy="867"/>
                </a:xfrm>
                <a:prstGeom prst="bentConnector3">
                  <a:avLst>
                    <a:gd name="adj1" fmla="val -7644"/>
                  </a:avLst>
                </a:prstGeom>
                <a:noFill/>
                <a:ln w="2540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56" name="AutoShape 95" descr="."/>
                <p:cNvCxnSpPr>
                  <a:cxnSpLocks noChangeShapeType="1"/>
                  <a:stCxn id="68" idx="3"/>
                </p:cNvCxnSpPr>
                <p:nvPr/>
              </p:nvCxnSpPr>
              <p:spPr bwMode="auto">
                <a:xfrm>
                  <a:off x="4889" y="1542"/>
                  <a:ext cx="147" cy="1756"/>
                </a:xfrm>
                <a:prstGeom prst="bentConnector2">
                  <a:avLst/>
                </a:prstGeom>
                <a:noFill/>
                <a:ln w="25400">
                  <a:solidFill>
                    <a:schemeClr val="tx1"/>
                  </a:solidFill>
                  <a:miter lim="800000"/>
                  <a:headEnd/>
                  <a:tailEnd/>
                </a:ln>
                <a:extLst>
                  <a:ext uri="{909E8E84-426E-40DD-AFC4-6F175D3DCCD1}">
                    <a14:hiddenFill xmlns:a14="http://schemas.microsoft.com/office/drawing/2010/main">
                      <a:noFill/>
                    </a14:hiddenFill>
                  </a:ext>
                </a:extLst>
              </p:spPr>
            </p:cxnSp>
            <p:cxnSp>
              <p:nvCxnSpPr>
                <p:cNvPr id="57" name="AutoShape 96"/>
                <p:cNvCxnSpPr>
                  <a:cxnSpLocks noChangeShapeType="1"/>
                  <a:stCxn id="70" idx="3"/>
                </p:cNvCxnSpPr>
                <p:nvPr/>
              </p:nvCxnSpPr>
              <p:spPr bwMode="auto">
                <a:xfrm>
                  <a:off x="4889" y="1085"/>
                  <a:ext cx="147" cy="1142"/>
                </a:xfrm>
                <a:prstGeom prst="bentConnector2">
                  <a:avLst/>
                </a:prstGeom>
                <a:noFill/>
                <a:ln w="25400">
                  <a:solidFill>
                    <a:schemeClr val="tx1"/>
                  </a:solidFill>
                  <a:miter lim="800000"/>
                  <a:headEnd/>
                  <a:tailEnd/>
                </a:ln>
                <a:extLst>
                  <a:ext uri="{909E8E84-426E-40DD-AFC4-6F175D3DCCD1}">
                    <a14:hiddenFill xmlns:a14="http://schemas.microsoft.com/office/drawing/2010/main">
                      <a:noFill/>
                    </a14:hiddenFill>
                  </a:ext>
                </a:extLst>
              </p:spPr>
            </p:cxnSp>
            <p:sp>
              <p:nvSpPr>
                <p:cNvPr id="58" name="Text Box 97" descr="."/>
                <p:cNvSpPr txBox="1">
                  <a:spLocks noChangeArrowheads="1"/>
                </p:cNvSpPr>
                <p:nvPr>
                  <p:custDataLst>
                    <p:tags r:id="rId6"/>
                  </p:custDataLst>
                </p:nvPr>
              </p:nvSpPr>
              <p:spPr bwMode="auto">
                <a:xfrm>
                  <a:off x="3332" y="911"/>
                  <a:ext cx="18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1600" dirty="0">
                      <a:cs typeface="Times New Roman" pitchFamily="18" charset="0"/>
                    </a:rPr>
                    <a:t>T</a:t>
                  </a:r>
                </a:p>
              </p:txBody>
            </p:sp>
            <p:sp>
              <p:nvSpPr>
                <p:cNvPr id="59" name="Text Box 98" descr="."/>
                <p:cNvSpPr txBox="1">
                  <a:spLocks noChangeArrowheads="1"/>
                </p:cNvSpPr>
                <p:nvPr>
                  <p:custDataLst>
                    <p:tags r:id="rId7"/>
                  </p:custDataLst>
                </p:nvPr>
              </p:nvSpPr>
              <p:spPr bwMode="auto">
                <a:xfrm>
                  <a:off x="3334" y="1367"/>
                  <a:ext cx="18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1600" dirty="0">
                      <a:cs typeface="Times New Roman" pitchFamily="18" charset="0"/>
                    </a:rPr>
                    <a:t>T</a:t>
                  </a:r>
                </a:p>
              </p:txBody>
            </p:sp>
            <p:sp>
              <p:nvSpPr>
                <p:cNvPr id="60" name="Text Box 99" descr="."/>
                <p:cNvSpPr txBox="1">
                  <a:spLocks noChangeArrowheads="1"/>
                </p:cNvSpPr>
                <p:nvPr>
                  <p:custDataLst>
                    <p:tags r:id="rId8"/>
                  </p:custDataLst>
                </p:nvPr>
              </p:nvSpPr>
              <p:spPr bwMode="auto">
                <a:xfrm>
                  <a:off x="3332" y="2302"/>
                  <a:ext cx="18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1600" dirty="0">
                      <a:cs typeface="Times New Roman" pitchFamily="18" charset="0"/>
                    </a:rPr>
                    <a:t>T</a:t>
                  </a:r>
                </a:p>
              </p:txBody>
            </p:sp>
            <p:sp>
              <p:nvSpPr>
                <p:cNvPr id="61" name="Text Box 100" descr="."/>
                <p:cNvSpPr txBox="1">
                  <a:spLocks noChangeArrowheads="1"/>
                </p:cNvSpPr>
                <p:nvPr>
                  <p:custDataLst>
                    <p:tags r:id="rId9"/>
                  </p:custDataLst>
                </p:nvPr>
              </p:nvSpPr>
              <p:spPr bwMode="auto">
                <a:xfrm>
                  <a:off x="2993" y="1201"/>
                  <a:ext cx="18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1600" dirty="0">
                      <a:cs typeface="Times New Roman" pitchFamily="18" charset="0"/>
                    </a:rPr>
                    <a:t>F</a:t>
                  </a:r>
                </a:p>
              </p:txBody>
            </p:sp>
            <p:sp>
              <p:nvSpPr>
                <p:cNvPr id="62" name="Text Box 101" descr="."/>
                <p:cNvSpPr txBox="1">
                  <a:spLocks noChangeArrowheads="1"/>
                </p:cNvSpPr>
                <p:nvPr>
                  <p:custDataLst>
                    <p:tags r:id="rId10"/>
                  </p:custDataLst>
                </p:nvPr>
              </p:nvSpPr>
              <p:spPr bwMode="auto">
                <a:xfrm>
                  <a:off x="2993" y="1623"/>
                  <a:ext cx="17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1600" dirty="0">
                      <a:cs typeface="Times New Roman" pitchFamily="18" charset="0"/>
                    </a:rPr>
                    <a:t>F</a:t>
                  </a:r>
                </a:p>
              </p:txBody>
            </p:sp>
            <p:sp>
              <p:nvSpPr>
                <p:cNvPr id="63" name="Text Box 102" descr="."/>
                <p:cNvSpPr txBox="1">
                  <a:spLocks noChangeArrowheads="1"/>
                </p:cNvSpPr>
                <p:nvPr>
                  <p:custDataLst>
                    <p:tags r:id="rId11"/>
                  </p:custDataLst>
                </p:nvPr>
              </p:nvSpPr>
              <p:spPr bwMode="auto">
                <a:xfrm>
                  <a:off x="2989" y="2539"/>
                  <a:ext cx="18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1600" dirty="0">
                      <a:cs typeface="Times New Roman" pitchFamily="18" charset="0"/>
                    </a:rPr>
                    <a:t>F</a:t>
                  </a:r>
                </a:p>
              </p:txBody>
            </p:sp>
          </p:grpSp>
          <p:grpSp>
            <p:nvGrpSpPr>
              <p:cNvPr id="21" name="Group 103"/>
              <p:cNvGrpSpPr>
                <a:grpSpLocks/>
              </p:cNvGrpSpPr>
              <p:nvPr/>
            </p:nvGrpSpPr>
            <p:grpSpPr bwMode="auto">
              <a:xfrm>
                <a:off x="432" y="531"/>
                <a:ext cx="4896" cy="3119"/>
                <a:chOff x="432" y="531"/>
                <a:chExt cx="4896" cy="3119"/>
              </a:xfrm>
            </p:grpSpPr>
            <p:sp>
              <p:nvSpPr>
                <p:cNvPr id="23" name="Rectangle 104"/>
                <p:cNvSpPr>
                  <a:spLocks noChangeArrowheads="1"/>
                </p:cNvSpPr>
                <p:nvPr/>
              </p:nvSpPr>
              <p:spPr bwMode="auto">
                <a:xfrm>
                  <a:off x="432" y="762"/>
                  <a:ext cx="2128" cy="1351"/>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25" name="Rectangle 105"/>
                <p:cNvSpPr>
                  <a:spLocks noChangeArrowheads="1"/>
                </p:cNvSpPr>
                <p:nvPr/>
              </p:nvSpPr>
              <p:spPr bwMode="auto">
                <a:xfrm>
                  <a:off x="432" y="2113"/>
                  <a:ext cx="2128" cy="1393"/>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26" name="Rectangle 106"/>
                <p:cNvSpPr>
                  <a:spLocks noChangeArrowheads="1"/>
                </p:cNvSpPr>
                <p:nvPr/>
              </p:nvSpPr>
              <p:spPr bwMode="auto">
                <a:xfrm>
                  <a:off x="2560" y="531"/>
                  <a:ext cx="2768" cy="3119"/>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grpSp>
        </p:grpSp>
        <p:sp>
          <p:nvSpPr>
            <p:cNvPr id="17" name="Text Box 107" descr="."/>
            <p:cNvSpPr txBox="1">
              <a:spLocks noChangeArrowheads="1"/>
            </p:cNvSpPr>
            <p:nvPr>
              <p:custDataLst>
                <p:tags r:id="rId3"/>
              </p:custDataLst>
            </p:nvPr>
          </p:nvSpPr>
          <p:spPr bwMode="auto">
            <a:xfrm>
              <a:off x="2917" y="1955"/>
              <a:ext cx="14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1800" b="1" dirty="0">
                  <a:cs typeface="Times New Roman" pitchFamily="18" charset="0"/>
                </a:rPr>
                <a:t>.</a:t>
              </a:r>
            </a:p>
          </p:txBody>
        </p:sp>
      </p:gr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Απλές Δομές Ελέγχου</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Tree>
    <p:custDataLst>
      <p:tags r:id="rId1"/>
    </p:custDataLst>
    <p:extLst>
      <p:ext uri="{BB962C8B-B14F-4D97-AF65-F5344CB8AC3E}">
        <p14:creationId xmlns:p14="http://schemas.microsoft.com/office/powerpoint/2010/main" val="21850298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116632"/>
            <a:ext cx="8229600" cy="1296144"/>
          </a:xfrm>
        </p:spPr>
        <p:txBody>
          <a:bodyPr>
            <a:noAutofit/>
          </a:bodyPr>
          <a:lstStyle/>
          <a:p>
            <a:pPr marL="342900" indent="-342900">
              <a:spcBef>
                <a:spcPct val="20000"/>
              </a:spcBef>
              <a:defRPr/>
            </a:pPr>
            <a:r>
              <a:rPr lang="el-GR" altLang="el-GR" u="sng" dirty="0" smtClean="0">
                <a:solidFill>
                  <a:schemeClr val="tx2"/>
                </a:solidFill>
              </a:rPr>
              <a:t>Δομές Ελέγχου της </a:t>
            </a:r>
            <a:r>
              <a:rPr lang="en-US" altLang="el-GR" u="sng" dirty="0" smtClean="0">
                <a:solidFill>
                  <a:schemeClr val="tx2"/>
                </a:solidFill>
              </a:rPr>
              <a:t>C#</a:t>
            </a:r>
            <a:r>
              <a:rPr lang="el-GR" altLang="el-GR" u="sng" dirty="0" smtClean="0">
                <a:solidFill>
                  <a:schemeClr val="tx2"/>
                </a:solidFill>
              </a:rPr>
              <a:t> : Επαναλήψεις</a:t>
            </a:r>
            <a:endParaRPr lang="el-GR" u="sng" dirty="0">
              <a:solidFill>
                <a:schemeClr val="tx2"/>
              </a:solidFill>
              <a:latin typeface="+mn-lt"/>
            </a:endParaRPr>
          </a:p>
        </p:txBody>
      </p:sp>
      <p:grpSp>
        <p:nvGrpSpPr>
          <p:cNvPr id="18" name="Group 3"/>
          <p:cNvGrpSpPr>
            <a:grpSpLocks/>
          </p:cNvGrpSpPr>
          <p:nvPr/>
        </p:nvGrpSpPr>
        <p:grpSpPr bwMode="auto">
          <a:xfrm>
            <a:off x="539552" y="1700808"/>
            <a:ext cx="8045450" cy="4587875"/>
            <a:chOff x="97" y="760"/>
            <a:chExt cx="5231" cy="2890"/>
          </a:xfrm>
        </p:grpSpPr>
        <p:grpSp>
          <p:nvGrpSpPr>
            <p:cNvPr id="19" name="Group 4"/>
            <p:cNvGrpSpPr>
              <a:grpSpLocks/>
            </p:cNvGrpSpPr>
            <p:nvPr/>
          </p:nvGrpSpPr>
          <p:grpSpPr bwMode="auto">
            <a:xfrm>
              <a:off x="260" y="912"/>
              <a:ext cx="1575" cy="984"/>
              <a:chOff x="364" y="2586"/>
              <a:chExt cx="1575" cy="984"/>
            </a:xfrm>
          </p:grpSpPr>
          <p:grpSp>
            <p:nvGrpSpPr>
              <p:cNvPr id="68" name="Group 5"/>
              <p:cNvGrpSpPr>
                <a:grpSpLocks/>
              </p:cNvGrpSpPr>
              <p:nvPr/>
            </p:nvGrpSpPr>
            <p:grpSpPr bwMode="auto">
              <a:xfrm>
                <a:off x="364" y="2687"/>
                <a:ext cx="1575" cy="883"/>
                <a:chOff x="364" y="2687"/>
                <a:chExt cx="1575" cy="883"/>
              </a:xfrm>
            </p:grpSpPr>
            <p:grpSp>
              <p:nvGrpSpPr>
                <p:cNvPr id="72" name="Group 6"/>
                <p:cNvGrpSpPr>
                  <a:grpSpLocks/>
                </p:cNvGrpSpPr>
                <p:nvPr/>
              </p:nvGrpSpPr>
              <p:grpSpPr bwMode="auto">
                <a:xfrm>
                  <a:off x="364" y="2996"/>
                  <a:ext cx="759" cy="154"/>
                  <a:chOff x="624" y="2595"/>
                  <a:chExt cx="1047" cy="212"/>
                </a:xfrm>
              </p:grpSpPr>
              <p:sp>
                <p:nvSpPr>
                  <p:cNvPr id="80" name="Freeform 7"/>
                  <p:cNvSpPr>
                    <a:spLocks/>
                  </p:cNvSpPr>
                  <p:nvPr/>
                </p:nvSpPr>
                <p:spPr bwMode="auto">
                  <a:xfrm>
                    <a:off x="624" y="2595"/>
                    <a:ext cx="1047" cy="212"/>
                  </a:xfrm>
                  <a:custGeom>
                    <a:avLst/>
                    <a:gdLst>
                      <a:gd name="T0" fmla="*/ 1029 w 915"/>
                      <a:gd name="T1" fmla="*/ 0 h 230"/>
                      <a:gd name="T2" fmla="*/ 0 w 915"/>
                      <a:gd name="T3" fmla="*/ 71 h 230"/>
                      <a:gd name="T4" fmla="*/ 1029 w 915"/>
                      <a:gd name="T5" fmla="*/ 141 h 230"/>
                      <a:gd name="T6" fmla="*/ 2054 w 915"/>
                      <a:gd name="T7" fmla="*/ 71 h 230"/>
                      <a:gd name="T8" fmla="*/ 1029 w 915"/>
                      <a:gd name="T9" fmla="*/ 0 h 230"/>
                      <a:gd name="T10" fmla="*/ 0 60000 65536"/>
                      <a:gd name="T11" fmla="*/ 0 60000 65536"/>
                      <a:gd name="T12" fmla="*/ 0 60000 65536"/>
                      <a:gd name="T13" fmla="*/ 0 60000 65536"/>
                      <a:gd name="T14" fmla="*/ 0 60000 65536"/>
                      <a:gd name="T15" fmla="*/ 0 w 915"/>
                      <a:gd name="T16" fmla="*/ 0 h 230"/>
                      <a:gd name="T17" fmla="*/ 915 w 915"/>
                      <a:gd name="T18" fmla="*/ 230 h 230"/>
                    </a:gdLst>
                    <a:ahLst/>
                    <a:cxnLst>
                      <a:cxn ang="T10">
                        <a:pos x="T0" y="T1"/>
                      </a:cxn>
                      <a:cxn ang="T11">
                        <a:pos x="T2" y="T3"/>
                      </a:cxn>
                      <a:cxn ang="T12">
                        <a:pos x="T4" y="T5"/>
                      </a:cxn>
                      <a:cxn ang="T13">
                        <a:pos x="T6" y="T7"/>
                      </a:cxn>
                      <a:cxn ang="T14">
                        <a:pos x="T8" y="T9"/>
                      </a:cxn>
                    </a:cxnLst>
                    <a:rect l="T15" t="T16" r="T17" b="T18"/>
                    <a:pathLst>
                      <a:path w="915" h="230">
                        <a:moveTo>
                          <a:pt x="458" y="0"/>
                        </a:moveTo>
                        <a:lnTo>
                          <a:pt x="0" y="115"/>
                        </a:lnTo>
                        <a:lnTo>
                          <a:pt x="458" y="230"/>
                        </a:lnTo>
                        <a:lnTo>
                          <a:pt x="915" y="115"/>
                        </a:lnTo>
                        <a:lnTo>
                          <a:pt x="458" y="0"/>
                        </a:lnTo>
                        <a:close/>
                      </a:path>
                    </a:pathLst>
                  </a:custGeom>
                  <a:solidFill>
                    <a:srgbClr val="99CCFF"/>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l-GR"/>
                  </a:p>
                </p:txBody>
              </p:sp>
              <p:sp>
                <p:nvSpPr>
                  <p:cNvPr id="81" name="Line 8"/>
                  <p:cNvSpPr>
                    <a:spLocks noChangeShapeType="1"/>
                  </p:cNvSpPr>
                  <p:nvPr/>
                </p:nvSpPr>
                <p:spPr bwMode="auto">
                  <a:xfrm>
                    <a:off x="1178" y="2595"/>
                    <a:ext cx="493" cy="10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l-GR"/>
                  </a:p>
                </p:txBody>
              </p:sp>
              <p:sp>
                <p:nvSpPr>
                  <p:cNvPr id="82" name="Line 9"/>
                  <p:cNvSpPr>
                    <a:spLocks noChangeShapeType="1"/>
                  </p:cNvSpPr>
                  <p:nvPr/>
                </p:nvSpPr>
                <p:spPr bwMode="auto">
                  <a:xfrm flipH="1">
                    <a:off x="624" y="2595"/>
                    <a:ext cx="554" cy="10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l-GR"/>
                  </a:p>
                </p:txBody>
              </p:sp>
              <p:sp>
                <p:nvSpPr>
                  <p:cNvPr id="83" name="Line 10"/>
                  <p:cNvSpPr>
                    <a:spLocks noChangeShapeType="1"/>
                  </p:cNvSpPr>
                  <p:nvPr/>
                </p:nvSpPr>
                <p:spPr bwMode="auto">
                  <a:xfrm>
                    <a:off x="624" y="2701"/>
                    <a:ext cx="554" cy="10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l-GR"/>
                  </a:p>
                </p:txBody>
              </p:sp>
              <p:sp>
                <p:nvSpPr>
                  <p:cNvPr id="84" name="Line 11"/>
                  <p:cNvSpPr>
                    <a:spLocks noChangeShapeType="1"/>
                  </p:cNvSpPr>
                  <p:nvPr/>
                </p:nvSpPr>
                <p:spPr bwMode="auto">
                  <a:xfrm flipV="1">
                    <a:off x="1178" y="2701"/>
                    <a:ext cx="493" cy="10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l-GR"/>
                  </a:p>
                </p:txBody>
              </p:sp>
            </p:grpSp>
            <p:sp>
              <p:nvSpPr>
                <p:cNvPr id="73" name="Rectangle 12"/>
                <p:cNvSpPr>
                  <a:spLocks noChangeArrowheads="1"/>
                </p:cNvSpPr>
                <p:nvPr/>
              </p:nvSpPr>
              <p:spPr bwMode="auto">
                <a:xfrm>
                  <a:off x="1411" y="2994"/>
                  <a:ext cx="528" cy="154"/>
                </a:xfrm>
                <a:prstGeom prst="rect">
                  <a:avLst/>
                </a:prstGeom>
                <a:solidFill>
                  <a:srgbClr val="99CCFF"/>
                </a:solidFill>
                <a:ln w="25400">
                  <a:solidFill>
                    <a:schemeClr val="tx1"/>
                  </a:solidFill>
                  <a:miter lim="800000"/>
                  <a:headEnd/>
                  <a:tailEnd/>
                </a:ln>
              </p:spPr>
              <p:txBody>
                <a:bodyPr anchor="ct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74" name="Oval 13"/>
                <p:cNvSpPr>
                  <a:spLocks noChangeArrowheads="1"/>
                </p:cNvSpPr>
                <p:nvPr/>
              </p:nvSpPr>
              <p:spPr bwMode="auto">
                <a:xfrm>
                  <a:off x="694" y="3426"/>
                  <a:ext cx="144" cy="144"/>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75" name="Oval 14"/>
                <p:cNvSpPr>
                  <a:spLocks noChangeArrowheads="1"/>
                </p:cNvSpPr>
                <p:nvPr/>
              </p:nvSpPr>
              <p:spPr bwMode="auto">
                <a:xfrm>
                  <a:off x="694" y="2687"/>
                  <a:ext cx="144" cy="144"/>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cxnSp>
              <p:nvCxnSpPr>
                <p:cNvPr id="76" name="AutoShape 15"/>
                <p:cNvCxnSpPr>
                  <a:cxnSpLocks noChangeShapeType="1"/>
                  <a:stCxn id="84" idx="1"/>
                  <a:endCxn id="73" idx="1"/>
                </p:cNvCxnSpPr>
                <p:nvPr/>
              </p:nvCxnSpPr>
              <p:spPr bwMode="auto">
                <a:xfrm>
                  <a:off x="1122" y="3066"/>
                  <a:ext cx="281" cy="5"/>
                </a:xfrm>
                <a:prstGeom prst="straightConnector1">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7" name="AutoShape 16"/>
                <p:cNvCxnSpPr>
                  <a:cxnSpLocks noChangeShapeType="1"/>
                  <a:stCxn id="75" idx="4"/>
                  <a:endCxn id="80" idx="4"/>
                </p:cNvCxnSpPr>
                <p:nvPr/>
              </p:nvCxnSpPr>
              <p:spPr bwMode="auto">
                <a:xfrm flipH="1">
                  <a:off x="744" y="2839"/>
                  <a:ext cx="22" cy="157"/>
                </a:xfrm>
                <a:prstGeom prst="straightConnector1">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8" name="AutoShape 17"/>
                <p:cNvCxnSpPr>
                  <a:cxnSpLocks noChangeShapeType="1"/>
                  <a:stCxn id="84" idx="0"/>
                  <a:endCxn id="74" idx="0"/>
                </p:cNvCxnSpPr>
                <p:nvPr/>
              </p:nvCxnSpPr>
              <p:spPr bwMode="auto">
                <a:xfrm>
                  <a:off x="766" y="3159"/>
                  <a:ext cx="0" cy="259"/>
                </a:xfrm>
                <a:prstGeom prst="straightConnector1">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9" name="AutoShape 18"/>
                <p:cNvCxnSpPr>
                  <a:cxnSpLocks noChangeShapeType="1"/>
                  <a:stCxn id="73" idx="0"/>
                </p:cNvCxnSpPr>
                <p:nvPr/>
              </p:nvCxnSpPr>
              <p:spPr bwMode="auto">
                <a:xfrm rot="5400000" flipH="1">
                  <a:off x="1166" y="2476"/>
                  <a:ext cx="110" cy="909"/>
                </a:xfrm>
                <a:prstGeom prst="bentConnector2">
                  <a:avLst/>
                </a:prstGeom>
                <a:noFill/>
                <a:ln w="25400">
                  <a:solidFill>
                    <a:schemeClr val="tx1"/>
                  </a:solidFill>
                  <a:miter lim="800000"/>
                  <a:headEnd/>
                  <a:tailEnd type="triangle" w="med" len="med"/>
                </a:ln>
                <a:extLst>
                  <a:ext uri="{909E8E84-426E-40DD-AFC4-6F175D3DCCD1}">
                    <a14:hiddenFill xmlns:a14="http://schemas.microsoft.com/office/drawing/2010/main">
                      <a:noFill/>
                    </a14:hiddenFill>
                  </a:ext>
                </a:extLst>
              </p:spPr>
            </p:cxnSp>
          </p:grpSp>
          <p:sp>
            <p:nvSpPr>
              <p:cNvPr id="69" name="Text Box 19"/>
              <p:cNvSpPr txBox="1">
                <a:spLocks noChangeArrowheads="1"/>
              </p:cNvSpPr>
              <p:nvPr>
                <p:custDataLst>
                  <p:tags r:id="rId9"/>
                </p:custDataLst>
              </p:nvPr>
            </p:nvSpPr>
            <p:spPr bwMode="auto">
              <a:xfrm>
                <a:off x="1150" y="2890"/>
                <a:ext cx="19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1600" dirty="0">
                    <a:cs typeface="Times New Roman" pitchFamily="18" charset="0"/>
                  </a:rPr>
                  <a:t>T</a:t>
                </a:r>
              </a:p>
            </p:txBody>
          </p:sp>
          <p:sp>
            <p:nvSpPr>
              <p:cNvPr id="70" name="Text Box 20"/>
              <p:cNvSpPr txBox="1">
                <a:spLocks noChangeArrowheads="1"/>
              </p:cNvSpPr>
              <p:nvPr>
                <p:custDataLst>
                  <p:tags r:id="rId10"/>
                </p:custDataLst>
              </p:nvPr>
            </p:nvSpPr>
            <p:spPr bwMode="auto">
              <a:xfrm>
                <a:off x="766" y="3150"/>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1600" dirty="0">
                    <a:cs typeface="Times New Roman" pitchFamily="18" charset="0"/>
                  </a:rPr>
                  <a:t>F</a:t>
                </a:r>
              </a:p>
            </p:txBody>
          </p:sp>
          <p:sp>
            <p:nvSpPr>
              <p:cNvPr id="71" name="Text Box 21"/>
              <p:cNvSpPr txBox="1">
                <a:spLocks noChangeArrowheads="1"/>
              </p:cNvSpPr>
              <p:nvPr>
                <p:custDataLst>
                  <p:tags r:id="rId11"/>
                </p:custDataLst>
              </p:nvPr>
            </p:nvSpPr>
            <p:spPr bwMode="auto">
              <a:xfrm>
                <a:off x="852" y="2586"/>
                <a:ext cx="98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1600" b="1" dirty="0">
                    <a:solidFill>
                      <a:srgbClr val="FF3300"/>
                    </a:solidFill>
                    <a:latin typeface="Courier New" pitchFamily="49" charset="0"/>
                    <a:cs typeface="Times New Roman" pitchFamily="18" charset="0"/>
                  </a:rPr>
                  <a:t>while</a:t>
                </a:r>
                <a:r>
                  <a:rPr lang="en-US" altLang="el-GR" sz="1600" dirty="0">
                    <a:solidFill>
                      <a:srgbClr val="FF3300"/>
                    </a:solidFill>
                    <a:cs typeface="Times New Roman" pitchFamily="18" charset="0"/>
                  </a:rPr>
                  <a:t> structure</a:t>
                </a:r>
              </a:p>
            </p:txBody>
          </p:sp>
        </p:grpSp>
        <p:grpSp>
          <p:nvGrpSpPr>
            <p:cNvPr id="20" name="Group 22"/>
            <p:cNvGrpSpPr>
              <a:grpSpLocks/>
            </p:cNvGrpSpPr>
            <p:nvPr/>
          </p:nvGrpSpPr>
          <p:grpSpPr bwMode="auto">
            <a:xfrm>
              <a:off x="1316" y="2091"/>
              <a:ext cx="1214" cy="1521"/>
              <a:chOff x="1384" y="2112"/>
              <a:chExt cx="1214" cy="1521"/>
            </a:xfrm>
          </p:grpSpPr>
          <p:sp>
            <p:nvSpPr>
              <p:cNvPr id="50" name="Oval 23"/>
              <p:cNvSpPr>
                <a:spLocks noChangeArrowheads="1"/>
              </p:cNvSpPr>
              <p:nvPr/>
            </p:nvSpPr>
            <p:spPr bwMode="auto">
              <a:xfrm>
                <a:off x="1717" y="2359"/>
                <a:ext cx="144" cy="144"/>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grpSp>
            <p:nvGrpSpPr>
              <p:cNvPr id="51" name="Group 24"/>
              <p:cNvGrpSpPr>
                <a:grpSpLocks/>
              </p:cNvGrpSpPr>
              <p:nvPr/>
            </p:nvGrpSpPr>
            <p:grpSpPr bwMode="auto">
              <a:xfrm>
                <a:off x="1387" y="3068"/>
                <a:ext cx="759" cy="154"/>
                <a:chOff x="624" y="2595"/>
                <a:chExt cx="1047" cy="212"/>
              </a:xfrm>
            </p:grpSpPr>
            <p:sp>
              <p:nvSpPr>
                <p:cNvPr id="63" name="Freeform 25"/>
                <p:cNvSpPr>
                  <a:spLocks/>
                </p:cNvSpPr>
                <p:nvPr/>
              </p:nvSpPr>
              <p:spPr bwMode="auto">
                <a:xfrm>
                  <a:off x="624" y="2595"/>
                  <a:ext cx="1047" cy="212"/>
                </a:xfrm>
                <a:custGeom>
                  <a:avLst/>
                  <a:gdLst>
                    <a:gd name="T0" fmla="*/ 1029 w 915"/>
                    <a:gd name="T1" fmla="*/ 0 h 230"/>
                    <a:gd name="T2" fmla="*/ 0 w 915"/>
                    <a:gd name="T3" fmla="*/ 71 h 230"/>
                    <a:gd name="T4" fmla="*/ 1029 w 915"/>
                    <a:gd name="T5" fmla="*/ 141 h 230"/>
                    <a:gd name="T6" fmla="*/ 2054 w 915"/>
                    <a:gd name="T7" fmla="*/ 71 h 230"/>
                    <a:gd name="T8" fmla="*/ 1029 w 915"/>
                    <a:gd name="T9" fmla="*/ 0 h 230"/>
                    <a:gd name="T10" fmla="*/ 0 60000 65536"/>
                    <a:gd name="T11" fmla="*/ 0 60000 65536"/>
                    <a:gd name="T12" fmla="*/ 0 60000 65536"/>
                    <a:gd name="T13" fmla="*/ 0 60000 65536"/>
                    <a:gd name="T14" fmla="*/ 0 60000 65536"/>
                    <a:gd name="T15" fmla="*/ 0 w 915"/>
                    <a:gd name="T16" fmla="*/ 0 h 230"/>
                    <a:gd name="T17" fmla="*/ 915 w 915"/>
                    <a:gd name="T18" fmla="*/ 230 h 230"/>
                  </a:gdLst>
                  <a:ahLst/>
                  <a:cxnLst>
                    <a:cxn ang="T10">
                      <a:pos x="T0" y="T1"/>
                    </a:cxn>
                    <a:cxn ang="T11">
                      <a:pos x="T2" y="T3"/>
                    </a:cxn>
                    <a:cxn ang="T12">
                      <a:pos x="T4" y="T5"/>
                    </a:cxn>
                    <a:cxn ang="T13">
                      <a:pos x="T6" y="T7"/>
                    </a:cxn>
                    <a:cxn ang="T14">
                      <a:pos x="T8" y="T9"/>
                    </a:cxn>
                  </a:cxnLst>
                  <a:rect l="T15" t="T16" r="T17" b="T18"/>
                  <a:pathLst>
                    <a:path w="915" h="230">
                      <a:moveTo>
                        <a:pt x="458" y="0"/>
                      </a:moveTo>
                      <a:lnTo>
                        <a:pt x="0" y="115"/>
                      </a:lnTo>
                      <a:lnTo>
                        <a:pt x="458" y="230"/>
                      </a:lnTo>
                      <a:lnTo>
                        <a:pt x="915" y="115"/>
                      </a:lnTo>
                      <a:lnTo>
                        <a:pt x="458" y="0"/>
                      </a:lnTo>
                      <a:close/>
                    </a:path>
                  </a:pathLst>
                </a:custGeom>
                <a:solidFill>
                  <a:srgbClr val="99CCFF"/>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l-GR"/>
                </a:p>
              </p:txBody>
            </p:sp>
            <p:sp>
              <p:nvSpPr>
                <p:cNvPr id="64" name="Line 26"/>
                <p:cNvSpPr>
                  <a:spLocks noChangeShapeType="1"/>
                </p:cNvSpPr>
                <p:nvPr/>
              </p:nvSpPr>
              <p:spPr bwMode="auto">
                <a:xfrm>
                  <a:off x="1178" y="2595"/>
                  <a:ext cx="493" cy="10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l-GR"/>
                </a:p>
              </p:txBody>
            </p:sp>
            <p:sp>
              <p:nvSpPr>
                <p:cNvPr id="65" name="Line 27"/>
                <p:cNvSpPr>
                  <a:spLocks noChangeShapeType="1"/>
                </p:cNvSpPr>
                <p:nvPr/>
              </p:nvSpPr>
              <p:spPr bwMode="auto">
                <a:xfrm flipH="1">
                  <a:off x="624" y="2595"/>
                  <a:ext cx="554" cy="10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l-GR"/>
                </a:p>
              </p:txBody>
            </p:sp>
            <p:sp>
              <p:nvSpPr>
                <p:cNvPr id="66" name="Line 28"/>
                <p:cNvSpPr>
                  <a:spLocks noChangeShapeType="1"/>
                </p:cNvSpPr>
                <p:nvPr/>
              </p:nvSpPr>
              <p:spPr bwMode="auto">
                <a:xfrm>
                  <a:off x="624" y="2701"/>
                  <a:ext cx="554" cy="10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l-GR"/>
                </a:p>
              </p:txBody>
            </p:sp>
            <p:sp>
              <p:nvSpPr>
                <p:cNvPr id="67" name="Line 29"/>
                <p:cNvSpPr>
                  <a:spLocks noChangeShapeType="1"/>
                </p:cNvSpPr>
                <p:nvPr/>
              </p:nvSpPr>
              <p:spPr bwMode="auto">
                <a:xfrm flipV="1">
                  <a:off x="1178" y="2701"/>
                  <a:ext cx="493" cy="10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l-GR"/>
                </a:p>
              </p:txBody>
            </p:sp>
          </p:grpSp>
          <p:sp>
            <p:nvSpPr>
              <p:cNvPr id="52" name="Rectangle 30"/>
              <p:cNvSpPr>
                <a:spLocks noChangeArrowheads="1"/>
              </p:cNvSpPr>
              <p:nvPr/>
            </p:nvSpPr>
            <p:spPr bwMode="auto">
              <a:xfrm>
                <a:off x="1525" y="2709"/>
                <a:ext cx="528" cy="154"/>
              </a:xfrm>
              <a:prstGeom prst="rect">
                <a:avLst/>
              </a:prstGeom>
              <a:solidFill>
                <a:srgbClr val="99CCFF"/>
              </a:solidFill>
              <a:ln w="25400">
                <a:solidFill>
                  <a:schemeClr val="tx1"/>
                </a:solidFill>
                <a:miter lim="800000"/>
                <a:headEnd/>
                <a:tailEnd/>
              </a:ln>
            </p:spPr>
            <p:txBody>
              <a:bodyPr anchor="ct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53" name="Oval 31"/>
              <p:cNvSpPr>
                <a:spLocks noChangeArrowheads="1"/>
              </p:cNvSpPr>
              <p:nvPr/>
            </p:nvSpPr>
            <p:spPr bwMode="auto">
              <a:xfrm>
                <a:off x="1717" y="3489"/>
                <a:ext cx="144" cy="144"/>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54" name="Text Box 32"/>
              <p:cNvSpPr txBox="1">
                <a:spLocks noChangeArrowheads="1"/>
              </p:cNvSpPr>
              <p:nvPr>
                <p:custDataLst>
                  <p:tags r:id="rId6"/>
                </p:custDataLst>
              </p:nvPr>
            </p:nvSpPr>
            <p:spPr bwMode="auto">
              <a:xfrm>
                <a:off x="2158" y="2926"/>
                <a:ext cx="19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1600" dirty="0">
                    <a:cs typeface="Times New Roman" pitchFamily="18" charset="0"/>
                  </a:rPr>
                  <a:t>T</a:t>
                </a:r>
              </a:p>
            </p:txBody>
          </p:sp>
          <p:sp>
            <p:nvSpPr>
              <p:cNvPr id="55" name="Text Box 33"/>
              <p:cNvSpPr txBox="1">
                <a:spLocks noChangeArrowheads="1"/>
              </p:cNvSpPr>
              <p:nvPr>
                <p:custDataLst>
                  <p:tags r:id="rId7"/>
                </p:custDataLst>
              </p:nvPr>
            </p:nvSpPr>
            <p:spPr bwMode="auto">
              <a:xfrm>
                <a:off x="1789" y="3222"/>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1600" dirty="0">
                    <a:cs typeface="Times New Roman" pitchFamily="18" charset="0"/>
                  </a:rPr>
                  <a:t>F</a:t>
                </a:r>
              </a:p>
            </p:txBody>
          </p:sp>
          <p:cxnSp>
            <p:nvCxnSpPr>
              <p:cNvPr id="56" name="AutoShape 34"/>
              <p:cNvCxnSpPr>
                <a:cxnSpLocks noChangeShapeType="1"/>
                <a:stCxn id="50" idx="4"/>
                <a:endCxn id="52" idx="0"/>
              </p:cNvCxnSpPr>
              <p:nvPr/>
            </p:nvCxnSpPr>
            <p:spPr bwMode="auto">
              <a:xfrm>
                <a:off x="1789" y="2511"/>
                <a:ext cx="0" cy="190"/>
              </a:xfrm>
              <a:prstGeom prst="straightConnector1">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7" name="AutoShape 35"/>
              <p:cNvCxnSpPr>
                <a:cxnSpLocks noChangeShapeType="1"/>
                <a:stCxn id="52" idx="2"/>
                <a:endCxn id="65" idx="0"/>
              </p:cNvCxnSpPr>
              <p:nvPr/>
            </p:nvCxnSpPr>
            <p:spPr bwMode="auto">
              <a:xfrm>
                <a:off x="1789" y="2871"/>
                <a:ext cx="0" cy="189"/>
              </a:xfrm>
              <a:prstGeom prst="straightConnector1">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8" name="AutoShape 36"/>
              <p:cNvCxnSpPr>
                <a:cxnSpLocks noChangeShapeType="1"/>
                <a:stCxn id="67" idx="0"/>
                <a:endCxn id="53" idx="0"/>
              </p:cNvCxnSpPr>
              <p:nvPr/>
            </p:nvCxnSpPr>
            <p:spPr bwMode="auto">
              <a:xfrm>
                <a:off x="1789" y="3231"/>
                <a:ext cx="0" cy="250"/>
              </a:xfrm>
              <a:prstGeom prst="straightConnector1">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9" name="AutoShape 37"/>
              <p:cNvCxnSpPr>
                <a:cxnSpLocks noChangeShapeType="1"/>
                <a:stCxn id="67" idx="1"/>
              </p:cNvCxnSpPr>
              <p:nvPr/>
            </p:nvCxnSpPr>
            <p:spPr bwMode="auto">
              <a:xfrm>
                <a:off x="2145" y="3138"/>
                <a:ext cx="207" cy="0"/>
              </a:xfrm>
              <a:prstGeom prst="straightConnector1">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60" name="AutoShape 38"/>
              <p:cNvCxnSpPr>
                <a:cxnSpLocks noChangeShapeType="1"/>
              </p:cNvCxnSpPr>
              <p:nvPr/>
            </p:nvCxnSpPr>
            <p:spPr bwMode="auto">
              <a:xfrm flipV="1">
                <a:off x="2352" y="2586"/>
                <a:ext cx="0" cy="552"/>
              </a:xfrm>
              <a:prstGeom prst="straightConnector1">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61" name="AutoShape 39"/>
              <p:cNvCxnSpPr>
                <a:cxnSpLocks noChangeShapeType="1"/>
              </p:cNvCxnSpPr>
              <p:nvPr/>
            </p:nvCxnSpPr>
            <p:spPr bwMode="auto">
              <a:xfrm flipH="1">
                <a:off x="1789" y="2586"/>
                <a:ext cx="563" cy="0"/>
              </a:xfrm>
              <a:prstGeom prst="straightConnector1">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62" name="Text Box 40"/>
              <p:cNvSpPr txBox="1">
                <a:spLocks noChangeArrowheads="1"/>
              </p:cNvSpPr>
              <p:nvPr>
                <p:custDataLst>
                  <p:tags r:id="rId8"/>
                </p:custDataLst>
              </p:nvPr>
            </p:nvSpPr>
            <p:spPr bwMode="auto">
              <a:xfrm>
                <a:off x="1384" y="2112"/>
                <a:ext cx="121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1600" b="1" dirty="0">
                    <a:solidFill>
                      <a:srgbClr val="FF3300"/>
                    </a:solidFill>
                    <a:latin typeface="Courier New" pitchFamily="49" charset="0"/>
                    <a:cs typeface="Times New Roman" pitchFamily="18" charset="0"/>
                  </a:rPr>
                  <a:t>do/while</a:t>
                </a:r>
                <a:r>
                  <a:rPr lang="en-US" altLang="el-GR" sz="1600" dirty="0">
                    <a:solidFill>
                      <a:srgbClr val="FF3300"/>
                    </a:solidFill>
                    <a:cs typeface="Times New Roman" pitchFamily="18" charset="0"/>
                  </a:rPr>
                  <a:t> structure</a:t>
                </a:r>
              </a:p>
            </p:txBody>
          </p:sp>
        </p:grpSp>
        <p:grpSp>
          <p:nvGrpSpPr>
            <p:cNvPr id="21" name="Group 41"/>
            <p:cNvGrpSpPr>
              <a:grpSpLocks/>
            </p:cNvGrpSpPr>
            <p:nvPr/>
          </p:nvGrpSpPr>
          <p:grpSpPr bwMode="auto">
            <a:xfrm>
              <a:off x="2433" y="871"/>
              <a:ext cx="2670" cy="1611"/>
              <a:chOff x="1773" y="2010"/>
              <a:chExt cx="2670" cy="1611"/>
            </a:xfrm>
          </p:grpSpPr>
          <p:grpSp>
            <p:nvGrpSpPr>
              <p:cNvPr id="30" name="Group 42"/>
              <p:cNvGrpSpPr>
                <a:grpSpLocks/>
              </p:cNvGrpSpPr>
              <p:nvPr/>
            </p:nvGrpSpPr>
            <p:grpSpPr bwMode="auto">
              <a:xfrm>
                <a:off x="2031" y="2996"/>
                <a:ext cx="759" cy="154"/>
                <a:chOff x="624" y="2595"/>
                <a:chExt cx="1047" cy="212"/>
              </a:xfrm>
            </p:grpSpPr>
            <p:sp>
              <p:nvSpPr>
                <p:cNvPr id="45" name="Freeform 43"/>
                <p:cNvSpPr>
                  <a:spLocks/>
                </p:cNvSpPr>
                <p:nvPr/>
              </p:nvSpPr>
              <p:spPr bwMode="auto">
                <a:xfrm>
                  <a:off x="624" y="2595"/>
                  <a:ext cx="1047" cy="212"/>
                </a:xfrm>
                <a:custGeom>
                  <a:avLst/>
                  <a:gdLst>
                    <a:gd name="T0" fmla="*/ 1029 w 915"/>
                    <a:gd name="T1" fmla="*/ 0 h 230"/>
                    <a:gd name="T2" fmla="*/ 0 w 915"/>
                    <a:gd name="T3" fmla="*/ 71 h 230"/>
                    <a:gd name="T4" fmla="*/ 1029 w 915"/>
                    <a:gd name="T5" fmla="*/ 141 h 230"/>
                    <a:gd name="T6" fmla="*/ 2054 w 915"/>
                    <a:gd name="T7" fmla="*/ 71 h 230"/>
                    <a:gd name="T8" fmla="*/ 1029 w 915"/>
                    <a:gd name="T9" fmla="*/ 0 h 230"/>
                    <a:gd name="T10" fmla="*/ 0 60000 65536"/>
                    <a:gd name="T11" fmla="*/ 0 60000 65536"/>
                    <a:gd name="T12" fmla="*/ 0 60000 65536"/>
                    <a:gd name="T13" fmla="*/ 0 60000 65536"/>
                    <a:gd name="T14" fmla="*/ 0 60000 65536"/>
                    <a:gd name="T15" fmla="*/ 0 w 915"/>
                    <a:gd name="T16" fmla="*/ 0 h 230"/>
                    <a:gd name="T17" fmla="*/ 915 w 915"/>
                    <a:gd name="T18" fmla="*/ 230 h 230"/>
                  </a:gdLst>
                  <a:ahLst/>
                  <a:cxnLst>
                    <a:cxn ang="T10">
                      <a:pos x="T0" y="T1"/>
                    </a:cxn>
                    <a:cxn ang="T11">
                      <a:pos x="T2" y="T3"/>
                    </a:cxn>
                    <a:cxn ang="T12">
                      <a:pos x="T4" y="T5"/>
                    </a:cxn>
                    <a:cxn ang="T13">
                      <a:pos x="T6" y="T7"/>
                    </a:cxn>
                    <a:cxn ang="T14">
                      <a:pos x="T8" y="T9"/>
                    </a:cxn>
                  </a:cxnLst>
                  <a:rect l="T15" t="T16" r="T17" b="T18"/>
                  <a:pathLst>
                    <a:path w="915" h="230">
                      <a:moveTo>
                        <a:pt x="458" y="0"/>
                      </a:moveTo>
                      <a:lnTo>
                        <a:pt x="0" y="115"/>
                      </a:lnTo>
                      <a:lnTo>
                        <a:pt x="458" y="230"/>
                      </a:lnTo>
                      <a:lnTo>
                        <a:pt x="915" y="115"/>
                      </a:lnTo>
                      <a:lnTo>
                        <a:pt x="458" y="0"/>
                      </a:lnTo>
                      <a:close/>
                    </a:path>
                  </a:pathLst>
                </a:custGeom>
                <a:solidFill>
                  <a:srgbClr val="99CCFF"/>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l-GR"/>
                </a:p>
              </p:txBody>
            </p:sp>
            <p:sp>
              <p:nvSpPr>
                <p:cNvPr id="46" name="Line 44"/>
                <p:cNvSpPr>
                  <a:spLocks noChangeShapeType="1"/>
                </p:cNvSpPr>
                <p:nvPr/>
              </p:nvSpPr>
              <p:spPr bwMode="auto">
                <a:xfrm>
                  <a:off x="1178" y="2595"/>
                  <a:ext cx="493" cy="10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l-GR"/>
                </a:p>
              </p:txBody>
            </p:sp>
            <p:sp>
              <p:nvSpPr>
                <p:cNvPr id="47" name="Line 45"/>
                <p:cNvSpPr>
                  <a:spLocks noChangeShapeType="1"/>
                </p:cNvSpPr>
                <p:nvPr/>
              </p:nvSpPr>
              <p:spPr bwMode="auto">
                <a:xfrm flipH="1">
                  <a:off x="624" y="2595"/>
                  <a:ext cx="554" cy="10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l-GR"/>
                </a:p>
              </p:txBody>
            </p:sp>
            <p:sp>
              <p:nvSpPr>
                <p:cNvPr id="48" name="Line 46"/>
                <p:cNvSpPr>
                  <a:spLocks noChangeShapeType="1"/>
                </p:cNvSpPr>
                <p:nvPr/>
              </p:nvSpPr>
              <p:spPr bwMode="auto">
                <a:xfrm>
                  <a:off x="624" y="2701"/>
                  <a:ext cx="554" cy="10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l-GR"/>
                </a:p>
              </p:txBody>
            </p:sp>
            <p:sp>
              <p:nvSpPr>
                <p:cNvPr id="49" name="Line 47"/>
                <p:cNvSpPr>
                  <a:spLocks noChangeShapeType="1"/>
                </p:cNvSpPr>
                <p:nvPr/>
              </p:nvSpPr>
              <p:spPr bwMode="auto">
                <a:xfrm flipV="1">
                  <a:off x="1178" y="2701"/>
                  <a:ext cx="493" cy="10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l-GR"/>
                </a:p>
              </p:txBody>
            </p:sp>
          </p:grpSp>
          <p:sp>
            <p:nvSpPr>
              <p:cNvPr id="31" name="Rectangle 48"/>
              <p:cNvSpPr>
                <a:spLocks noChangeArrowheads="1"/>
              </p:cNvSpPr>
              <p:nvPr/>
            </p:nvSpPr>
            <p:spPr bwMode="auto">
              <a:xfrm>
                <a:off x="3118" y="2996"/>
                <a:ext cx="528" cy="154"/>
              </a:xfrm>
              <a:prstGeom prst="rect">
                <a:avLst/>
              </a:prstGeom>
              <a:solidFill>
                <a:srgbClr val="99CCFF"/>
              </a:solidFill>
              <a:ln w="25400">
                <a:solidFill>
                  <a:schemeClr val="tx1"/>
                </a:solidFill>
                <a:miter lim="800000"/>
                <a:headEnd/>
                <a:tailEnd/>
              </a:ln>
            </p:spPr>
            <p:txBody>
              <a:bodyPr anchor="ct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32" name="Rectangle 49"/>
              <p:cNvSpPr>
                <a:spLocks noChangeArrowheads="1"/>
              </p:cNvSpPr>
              <p:nvPr/>
            </p:nvSpPr>
            <p:spPr bwMode="auto">
              <a:xfrm>
                <a:off x="3907" y="2991"/>
                <a:ext cx="528" cy="154"/>
              </a:xfrm>
              <a:prstGeom prst="rect">
                <a:avLst/>
              </a:prstGeom>
              <a:solidFill>
                <a:srgbClr val="99CCFF"/>
              </a:solidFill>
              <a:ln w="25400">
                <a:solidFill>
                  <a:schemeClr val="tx1"/>
                </a:solidFill>
                <a:miter lim="800000"/>
                <a:headEnd/>
                <a:tailEnd/>
              </a:ln>
            </p:spPr>
            <p:txBody>
              <a:bodyPr anchor="ct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33" name="Rectangle 50"/>
              <p:cNvSpPr>
                <a:spLocks noChangeArrowheads="1"/>
              </p:cNvSpPr>
              <p:nvPr/>
            </p:nvSpPr>
            <p:spPr bwMode="auto">
              <a:xfrm>
                <a:off x="2147" y="2631"/>
                <a:ext cx="528" cy="154"/>
              </a:xfrm>
              <a:prstGeom prst="rect">
                <a:avLst/>
              </a:prstGeom>
              <a:solidFill>
                <a:srgbClr val="99CCFF"/>
              </a:solidFill>
              <a:ln w="25400">
                <a:solidFill>
                  <a:schemeClr val="tx1"/>
                </a:solidFill>
                <a:miter lim="800000"/>
                <a:headEnd/>
                <a:tailEnd/>
              </a:ln>
            </p:spPr>
            <p:txBody>
              <a:bodyPr anchor="ct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34" name="Oval 51"/>
              <p:cNvSpPr>
                <a:spLocks noChangeArrowheads="1"/>
              </p:cNvSpPr>
              <p:nvPr/>
            </p:nvSpPr>
            <p:spPr bwMode="auto">
              <a:xfrm>
                <a:off x="2361" y="2287"/>
                <a:ext cx="144" cy="144"/>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35" name="Oval 52"/>
              <p:cNvSpPr>
                <a:spLocks noChangeArrowheads="1"/>
              </p:cNvSpPr>
              <p:nvPr/>
            </p:nvSpPr>
            <p:spPr bwMode="auto">
              <a:xfrm>
                <a:off x="2361" y="3477"/>
                <a:ext cx="144" cy="144"/>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36" name="Text Box 53"/>
              <p:cNvSpPr txBox="1">
                <a:spLocks noChangeArrowheads="1"/>
              </p:cNvSpPr>
              <p:nvPr>
                <p:custDataLst>
                  <p:tags r:id="rId3"/>
                </p:custDataLst>
              </p:nvPr>
            </p:nvSpPr>
            <p:spPr bwMode="auto">
              <a:xfrm>
                <a:off x="2433" y="3159"/>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1600" dirty="0">
                    <a:cs typeface="Times New Roman" pitchFamily="18" charset="0"/>
                  </a:rPr>
                  <a:t>F</a:t>
                </a:r>
              </a:p>
            </p:txBody>
          </p:sp>
          <p:sp>
            <p:nvSpPr>
              <p:cNvPr id="37" name="Text Box 54"/>
              <p:cNvSpPr txBox="1">
                <a:spLocks noChangeArrowheads="1"/>
              </p:cNvSpPr>
              <p:nvPr>
                <p:custDataLst>
                  <p:tags r:id="rId4"/>
                </p:custDataLst>
              </p:nvPr>
            </p:nvSpPr>
            <p:spPr bwMode="auto">
              <a:xfrm>
                <a:off x="2822" y="2890"/>
                <a:ext cx="19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1600" dirty="0">
                    <a:cs typeface="Times New Roman" pitchFamily="18" charset="0"/>
                  </a:rPr>
                  <a:t>T</a:t>
                </a:r>
              </a:p>
            </p:txBody>
          </p:sp>
          <p:sp>
            <p:nvSpPr>
              <p:cNvPr id="38" name="Text Box 55"/>
              <p:cNvSpPr txBox="1">
                <a:spLocks noChangeArrowheads="1"/>
              </p:cNvSpPr>
              <p:nvPr>
                <p:custDataLst>
                  <p:tags r:id="rId5"/>
                </p:custDataLst>
              </p:nvPr>
            </p:nvSpPr>
            <p:spPr bwMode="auto">
              <a:xfrm>
                <a:off x="1773" y="2010"/>
                <a:ext cx="188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1600" b="1" dirty="0">
                    <a:solidFill>
                      <a:srgbClr val="FF3300"/>
                    </a:solidFill>
                    <a:latin typeface="Courier New" pitchFamily="49" charset="0"/>
                    <a:cs typeface="Times New Roman" pitchFamily="18" charset="0"/>
                  </a:rPr>
                  <a:t>for</a:t>
                </a:r>
                <a:r>
                  <a:rPr lang="en-US" altLang="el-GR" sz="1600" dirty="0">
                    <a:solidFill>
                      <a:srgbClr val="FF3300"/>
                    </a:solidFill>
                    <a:cs typeface="Times New Roman" pitchFamily="18" charset="0"/>
                  </a:rPr>
                  <a:t> structure/</a:t>
                </a:r>
                <a:r>
                  <a:rPr lang="en-US" altLang="el-GR" sz="1600" b="1" dirty="0" err="1">
                    <a:solidFill>
                      <a:srgbClr val="FF3300"/>
                    </a:solidFill>
                    <a:latin typeface="Courier New" pitchFamily="49" charset="0"/>
                    <a:cs typeface="Times New Roman" pitchFamily="18" charset="0"/>
                  </a:rPr>
                  <a:t>foreach</a:t>
                </a:r>
                <a:r>
                  <a:rPr lang="en-US" altLang="el-GR" sz="1600" dirty="0">
                    <a:solidFill>
                      <a:srgbClr val="FF3300"/>
                    </a:solidFill>
                    <a:cs typeface="Times New Roman" pitchFamily="18" charset="0"/>
                  </a:rPr>
                  <a:t> structure</a:t>
                </a:r>
              </a:p>
            </p:txBody>
          </p:sp>
          <p:cxnSp>
            <p:nvCxnSpPr>
              <p:cNvPr id="39" name="AutoShape 56"/>
              <p:cNvCxnSpPr>
                <a:cxnSpLocks noChangeShapeType="1"/>
                <a:stCxn id="49" idx="1"/>
                <a:endCxn id="31" idx="1"/>
              </p:cNvCxnSpPr>
              <p:nvPr/>
            </p:nvCxnSpPr>
            <p:spPr bwMode="auto">
              <a:xfrm>
                <a:off x="2789" y="3066"/>
                <a:ext cx="321" cy="7"/>
              </a:xfrm>
              <a:prstGeom prst="straightConnector1">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0" name="AutoShape 57"/>
              <p:cNvCxnSpPr>
                <a:cxnSpLocks noChangeShapeType="1"/>
                <a:stCxn id="31" idx="3"/>
                <a:endCxn id="32" idx="1"/>
              </p:cNvCxnSpPr>
              <p:nvPr/>
            </p:nvCxnSpPr>
            <p:spPr bwMode="auto">
              <a:xfrm flipV="1">
                <a:off x="3654" y="3068"/>
                <a:ext cx="245" cy="5"/>
              </a:xfrm>
              <a:prstGeom prst="straightConnector1">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1" name="AutoShape 58"/>
              <p:cNvCxnSpPr>
                <a:cxnSpLocks noChangeShapeType="1"/>
                <a:stCxn id="33" idx="2"/>
                <a:endCxn id="45" idx="4"/>
              </p:cNvCxnSpPr>
              <p:nvPr/>
            </p:nvCxnSpPr>
            <p:spPr bwMode="auto">
              <a:xfrm>
                <a:off x="2411" y="2793"/>
                <a:ext cx="0" cy="203"/>
              </a:xfrm>
              <a:prstGeom prst="straightConnector1">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2" name="AutoShape 59"/>
              <p:cNvCxnSpPr>
                <a:cxnSpLocks noChangeShapeType="1"/>
                <a:stCxn id="49" idx="0"/>
                <a:endCxn id="35" idx="0"/>
              </p:cNvCxnSpPr>
              <p:nvPr/>
            </p:nvCxnSpPr>
            <p:spPr bwMode="auto">
              <a:xfrm>
                <a:off x="2433" y="3159"/>
                <a:ext cx="0" cy="310"/>
              </a:xfrm>
              <a:prstGeom prst="straightConnector1">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3" name="AutoShape 60"/>
              <p:cNvCxnSpPr>
                <a:cxnSpLocks noChangeShapeType="1"/>
                <a:stCxn id="34" idx="4"/>
                <a:endCxn id="33" idx="0"/>
              </p:cNvCxnSpPr>
              <p:nvPr/>
            </p:nvCxnSpPr>
            <p:spPr bwMode="auto">
              <a:xfrm flipH="1">
                <a:off x="2411" y="2439"/>
                <a:ext cx="22" cy="184"/>
              </a:xfrm>
              <a:prstGeom prst="straightConnector1">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4" name="AutoShape 61"/>
              <p:cNvCxnSpPr>
                <a:cxnSpLocks noChangeShapeType="1"/>
                <a:stCxn id="32" idx="3"/>
              </p:cNvCxnSpPr>
              <p:nvPr/>
            </p:nvCxnSpPr>
            <p:spPr bwMode="auto">
              <a:xfrm flipH="1" flipV="1">
                <a:off x="2433" y="2879"/>
                <a:ext cx="2010" cy="189"/>
              </a:xfrm>
              <a:prstGeom prst="bentConnector3">
                <a:avLst>
                  <a:gd name="adj1" fmla="val -6764"/>
                </a:avLst>
              </a:prstGeom>
              <a:noFill/>
              <a:ln w="25400">
                <a:solidFill>
                  <a:schemeClr val="tx1"/>
                </a:solidFill>
                <a:miter lim="800000"/>
                <a:headEnd/>
                <a:tailEnd type="triangle" w="med" len="med"/>
              </a:ln>
              <a:extLst>
                <a:ext uri="{909E8E84-426E-40DD-AFC4-6F175D3DCCD1}">
                  <a14:hiddenFill xmlns:a14="http://schemas.microsoft.com/office/drawing/2010/main">
                    <a:noFill/>
                  </a14:hiddenFill>
                </a:ext>
              </a:extLst>
            </p:spPr>
          </p:cxnSp>
        </p:grpSp>
        <p:grpSp>
          <p:nvGrpSpPr>
            <p:cNvPr id="23" name="Group 62"/>
            <p:cNvGrpSpPr>
              <a:grpSpLocks/>
            </p:cNvGrpSpPr>
            <p:nvPr/>
          </p:nvGrpSpPr>
          <p:grpSpPr bwMode="auto">
            <a:xfrm>
              <a:off x="97" y="760"/>
              <a:ext cx="5231" cy="2890"/>
              <a:chOff x="97" y="760"/>
              <a:chExt cx="5231" cy="2890"/>
            </a:xfrm>
          </p:grpSpPr>
          <p:sp>
            <p:nvSpPr>
              <p:cNvPr id="25" name="Rectangle 63"/>
              <p:cNvSpPr>
                <a:spLocks noChangeArrowheads="1"/>
              </p:cNvSpPr>
              <p:nvPr/>
            </p:nvSpPr>
            <p:spPr bwMode="auto">
              <a:xfrm>
                <a:off x="97" y="760"/>
                <a:ext cx="1981" cy="1329"/>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26" name="Rectangle 64"/>
              <p:cNvSpPr>
                <a:spLocks noChangeArrowheads="1"/>
              </p:cNvSpPr>
              <p:nvPr/>
            </p:nvSpPr>
            <p:spPr bwMode="auto">
              <a:xfrm>
                <a:off x="849" y="2089"/>
                <a:ext cx="1887" cy="1561"/>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27" name="Line 65"/>
              <p:cNvSpPr>
                <a:spLocks noChangeShapeType="1"/>
              </p:cNvSpPr>
              <p:nvPr/>
            </p:nvSpPr>
            <p:spPr bwMode="auto">
              <a:xfrm>
                <a:off x="2077" y="760"/>
                <a:ext cx="3251"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l-GR"/>
              </a:p>
            </p:txBody>
          </p:sp>
          <p:sp>
            <p:nvSpPr>
              <p:cNvPr id="28" name="Line 66"/>
              <p:cNvSpPr>
                <a:spLocks noChangeShapeType="1"/>
              </p:cNvSpPr>
              <p:nvPr/>
            </p:nvSpPr>
            <p:spPr bwMode="auto">
              <a:xfrm>
                <a:off x="5328" y="760"/>
                <a:ext cx="0" cy="209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l-GR"/>
              </a:p>
            </p:txBody>
          </p:sp>
          <p:sp>
            <p:nvSpPr>
              <p:cNvPr id="29" name="Line 67"/>
              <p:cNvSpPr>
                <a:spLocks noChangeShapeType="1"/>
              </p:cNvSpPr>
              <p:nvPr/>
            </p:nvSpPr>
            <p:spPr bwMode="auto">
              <a:xfrm flipH="1">
                <a:off x="2736" y="2842"/>
                <a:ext cx="259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l-GR"/>
              </a:p>
            </p:txBody>
          </p:sp>
        </p:grpSp>
      </p:gr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Απλές Δομές Ελέγχου</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21850298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27384"/>
            <a:ext cx="8229600" cy="1296144"/>
          </a:xfrm>
        </p:spPr>
        <p:txBody>
          <a:bodyPr>
            <a:noAutofit/>
          </a:bodyPr>
          <a:lstStyle/>
          <a:p>
            <a:pPr marL="342900" indent="-342900">
              <a:spcBef>
                <a:spcPct val="20000"/>
              </a:spcBef>
              <a:defRPr/>
            </a:pPr>
            <a:r>
              <a:rPr lang="en-US" altLang="el-GR" u="sng" dirty="0" smtClean="0">
                <a:solidFill>
                  <a:schemeClr val="tx2"/>
                </a:solidFill>
                <a:latin typeface="+mn-lt"/>
              </a:rPr>
              <a:t>if Statement (</a:t>
            </a:r>
            <a:r>
              <a:rPr lang="el-GR" altLang="el-GR" u="sng" dirty="0" smtClean="0">
                <a:solidFill>
                  <a:schemeClr val="tx2"/>
                </a:solidFill>
                <a:latin typeface="+mn-lt"/>
              </a:rPr>
              <a:t>1 από 4</a:t>
            </a:r>
            <a:r>
              <a:rPr lang="en-US" altLang="el-GR" u="sng" dirty="0" smtClean="0">
                <a:solidFill>
                  <a:schemeClr val="tx2"/>
                </a:solidFill>
                <a:latin typeface="+mn-lt"/>
              </a:rPr>
              <a:t>)</a:t>
            </a:r>
            <a:endParaRPr lang="en-US" u="sng" dirty="0">
              <a:solidFill>
                <a:schemeClr val="tx2"/>
              </a:solidFill>
              <a:latin typeface="+mn-lt"/>
            </a:endParaRPr>
          </a:p>
        </p:txBody>
      </p:sp>
      <p:sp>
        <p:nvSpPr>
          <p:cNvPr id="26" name="Rectangle 3" descr="       if  &lt;συνθήκη&gt;,  &#10;         &lt;εκτέλεση κώδικα ΑΝ, &lt;συνθήκη&gt; true&gt;.&#10;&#10;Το if statement,&#10;Προκαλεί το πρόγραμμα να κάνει μια επιλογή,&#10;Επιλέγει με βάση κάποια συνθήκη,&#10;&lt;συνθήκη&gt;: όποια έκφραση απαντά ένα  bool type,&#10;True: εκτέλεση εντολής/ών,&#10;False: μη εκτέλεση,&#10;Ένα σημείο entry/ Ένα σημείο exit.&#10;"/>
          <p:cNvSpPr txBox="1">
            <a:spLocks noChangeArrowheads="1"/>
          </p:cNvSpPr>
          <p:nvPr>
            <p:custDataLst>
              <p:tags r:id="rId3"/>
            </p:custDataLst>
          </p:nvPr>
        </p:nvSpPr>
        <p:spPr>
          <a:xfrm>
            <a:off x="533400" y="1052736"/>
            <a:ext cx="7772400" cy="5121275"/>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ZapfDingbats" pitchFamily="82" charset="2"/>
              <a:buNone/>
            </a:pPr>
            <a:r>
              <a:rPr lang="en-US" altLang="el-GR" sz="2400" b="1" dirty="0" smtClean="0">
                <a:solidFill>
                  <a:schemeClr val="accent2"/>
                </a:solidFill>
              </a:rPr>
              <a:t>       if </a:t>
            </a:r>
            <a:r>
              <a:rPr lang="en-US" altLang="el-GR" sz="2400" b="1" dirty="0" smtClean="0"/>
              <a:t>( </a:t>
            </a:r>
            <a:r>
              <a:rPr lang="en-US" altLang="el-GR" sz="2400" b="1" i="1" dirty="0" smtClean="0"/>
              <a:t>&lt;</a:t>
            </a:r>
            <a:r>
              <a:rPr lang="el-GR" altLang="el-GR" sz="2400" b="1" i="1" dirty="0" smtClean="0"/>
              <a:t>συνθήκη</a:t>
            </a:r>
            <a:r>
              <a:rPr lang="en-US" altLang="el-GR" sz="2400" b="1" i="1" dirty="0" smtClean="0"/>
              <a:t>&gt;</a:t>
            </a:r>
            <a:r>
              <a:rPr lang="en-US" altLang="el-GR" sz="2400" b="1" dirty="0" smtClean="0"/>
              <a:t> ) </a:t>
            </a:r>
          </a:p>
          <a:p>
            <a:pPr>
              <a:buFont typeface="ZapfDingbats" pitchFamily="82" charset="2"/>
              <a:buNone/>
            </a:pPr>
            <a:r>
              <a:rPr lang="en-US" altLang="el-GR" sz="2400" b="1" dirty="0" smtClean="0"/>
              <a:t>         &lt;</a:t>
            </a:r>
            <a:r>
              <a:rPr lang="el-GR" altLang="el-GR" sz="2400" b="1" i="1" dirty="0" smtClean="0"/>
              <a:t>εκτέλεση κώδικα ΑΝ </a:t>
            </a:r>
            <a:r>
              <a:rPr lang="en-US" altLang="el-GR" sz="2400" b="1" i="1" dirty="0" smtClean="0"/>
              <a:t>&lt;</a:t>
            </a:r>
            <a:r>
              <a:rPr lang="el-GR" altLang="el-GR" sz="2400" b="1" i="1" dirty="0" smtClean="0"/>
              <a:t>συνθήκη</a:t>
            </a:r>
            <a:r>
              <a:rPr lang="en-US" altLang="el-GR" sz="2400" b="1" i="1" dirty="0" smtClean="0"/>
              <a:t>&gt; true</a:t>
            </a:r>
            <a:r>
              <a:rPr lang="en-US" altLang="el-GR" sz="2400" b="1" dirty="0" smtClean="0"/>
              <a:t>&gt; ;</a:t>
            </a:r>
          </a:p>
          <a:p>
            <a:endParaRPr lang="en-US" altLang="el-GR" sz="2400" dirty="0" smtClean="0"/>
          </a:p>
          <a:p>
            <a:pPr>
              <a:buFont typeface="Wingdings" panose="05000000000000000000" pitchFamily="2" charset="2"/>
              <a:buChar char="q"/>
            </a:pPr>
            <a:r>
              <a:rPr lang="el-GR" altLang="el-GR" sz="2400" dirty="0" smtClean="0"/>
              <a:t>Το</a:t>
            </a:r>
            <a:r>
              <a:rPr lang="en-US" altLang="el-GR" sz="2400" dirty="0" smtClean="0"/>
              <a:t> </a:t>
            </a:r>
            <a:r>
              <a:rPr lang="en-US" altLang="el-GR" sz="2400" b="1" dirty="0" smtClean="0"/>
              <a:t>if</a:t>
            </a:r>
            <a:r>
              <a:rPr lang="en-US" altLang="el-GR" sz="2400" dirty="0" smtClean="0"/>
              <a:t> </a:t>
            </a:r>
            <a:r>
              <a:rPr lang="en-US" altLang="el-GR" sz="2400" dirty="0" smtClean="0"/>
              <a:t>statement,</a:t>
            </a:r>
            <a:endParaRPr lang="en-US" altLang="el-GR" sz="2400" dirty="0" smtClean="0"/>
          </a:p>
          <a:p>
            <a:pPr lvl="1">
              <a:buFont typeface="Wingdings" panose="05000000000000000000" pitchFamily="2" charset="2"/>
              <a:buChar char="§"/>
            </a:pPr>
            <a:r>
              <a:rPr lang="el-GR" altLang="el-GR" sz="2400" dirty="0" smtClean="0"/>
              <a:t>Προκαλεί το πρόγραμμα να κάνει μια </a:t>
            </a:r>
            <a:r>
              <a:rPr lang="el-GR" altLang="el-GR" sz="2400" dirty="0" smtClean="0"/>
              <a:t>επιλογή</a:t>
            </a:r>
            <a:r>
              <a:rPr lang="en-US" altLang="el-GR" sz="2400" dirty="0" smtClean="0"/>
              <a:t>,</a:t>
            </a:r>
            <a:endParaRPr lang="el-GR" altLang="el-GR" sz="2400" dirty="0" smtClean="0"/>
          </a:p>
          <a:p>
            <a:pPr lvl="1">
              <a:buFont typeface="Wingdings" panose="05000000000000000000" pitchFamily="2" charset="2"/>
              <a:buChar char="§"/>
            </a:pPr>
            <a:r>
              <a:rPr lang="el-GR" altLang="el-GR" sz="2400" dirty="0" smtClean="0"/>
              <a:t>Επιλέγει με βάση κάποια </a:t>
            </a:r>
            <a:r>
              <a:rPr lang="el-GR" altLang="el-GR" sz="2400" dirty="0" smtClean="0"/>
              <a:t>συνθήκη</a:t>
            </a:r>
            <a:r>
              <a:rPr lang="en-US" altLang="el-GR" sz="2400" dirty="0" smtClean="0"/>
              <a:t>,</a:t>
            </a:r>
            <a:endParaRPr lang="en-US" altLang="el-GR" sz="2400" dirty="0" smtClean="0"/>
          </a:p>
          <a:p>
            <a:pPr lvl="2"/>
            <a:r>
              <a:rPr lang="en-US" altLang="el-GR" b="1" i="1" dirty="0" smtClean="0"/>
              <a:t>&lt;</a:t>
            </a:r>
            <a:r>
              <a:rPr lang="el-GR" altLang="el-GR" b="1" i="1" dirty="0" smtClean="0"/>
              <a:t>συνθήκη</a:t>
            </a:r>
            <a:r>
              <a:rPr lang="en-US" altLang="el-GR" b="1" i="1" dirty="0" smtClean="0"/>
              <a:t>&gt;:</a:t>
            </a:r>
            <a:r>
              <a:rPr lang="en-US" altLang="el-GR" dirty="0" smtClean="0"/>
              <a:t> </a:t>
            </a:r>
            <a:r>
              <a:rPr lang="el-GR" altLang="el-GR" dirty="0" smtClean="0"/>
              <a:t>όποια έκφραση απαντά ένα </a:t>
            </a:r>
            <a:r>
              <a:rPr lang="en-US" altLang="el-GR" b="1" dirty="0" err="1" smtClean="0"/>
              <a:t>bool</a:t>
            </a:r>
            <a:r>
              <a:rPr lang="en-US" altLang="el-GR" dirty="0" smtClean="0"/>
              <a:t> type,</a:t>
            </a:r>
            <a:endParaRPr lang="en-US" altLang="el-GR" dirty="0" smtClean="0"/>
          </a:p>
          <a:p>
            <a:pPr lvl="2"/>
            <a:r>
              <a:rPr lang="en-US" altLang="el-GR" b="1" dirty="0" smtClean="0"/>
              <a:t>True</a:t>
            </a:r>
            <a:r>
              <a:rPr lang="en-US" altLang="el-GR" dirty="0" smtClean="0"/>
              <a:t>: </a:t>
            </a:r>
            <a:r>
              <a:rPr lang="el-GR" altLang="el-GR" dirty="0" smtClean="0"/>
              <a:t>εκτέλεση </a:t>
            </a:r>
            <a:r>
              <a:rPr lang="el-GR" altLang="el-GR" dirty="0" smtClean="0"/>
              <a:t>εντολής/</a:t>
            </a:r>
            <a:r>
              <a:rPr lang="el-GR" altLang="el-GR" dirty="0" err="1" smtClean="0"/>
              <a:t>ών</a:t>
            </a:r>
            <a:r>
              <a:rPr lang="en-US" altLang="el-GR" dirty="0" smtClean="0"/>
              <a:t>,</a:t>
            </a:r>
            <a:endParaRPr lang="en-US" altLang="el-GR" dirty="0" smtClean="0"/>
          </a:p>
          <a:p>
            <a:pPr lvl="2"/>
            <a:r>
              <a:rPr lang="en-US" altLang="el-GR" b="1" dirty="0" smtClean="0"/>
              <a:t>False</a:t>
            </a:r>
            <a:r>
              <a:rPr lang="en-US" altLang="el-GR" dirty="0" smtClean="0"/>
              <a:t>: </a:t>
            </a:r>
            <a:r>
              <a:rPr lang="el-GR" altLang="el-GR" dirty="0" smtClean="0"/>
              <a:t>μη </a:t>
            </a:r>
            <a:r>
              <a:rPr lang="el-GR" altLang="el-GR" dirty="0" smtClean="0"/>
              <a:t>εκτέλεση</a:t>
            </a:r>
            <a:r>
              <a:rPr lang="en-US" altLang="el-GR" dirty="0" smtClean="0"/>
              <a:t>,</a:t>
            </a:r>
            <a:endParaRPr lang="en-US" altLang="el-GR" dirty="0" smtClean="0"/>
          </a:p>
          <a:p>
            <a:pPr lvl="1">
              <a:buFont typeface="Wingdings" panose="05000000000000000000" pitchFamily="2" charset="2"/>
              <a:buChar char="§"/>
            </a:pPr>
            <a:r>
              <a:rPr lang="el-GR" altLang="el-GR" sz="2400" dirty="0" smtClean="0"/>
              <a:t>Ένα σημείο</a:t>
            </a:r>
            <a:r>
              <a:rPr lang="en-US" altLang="el-GR" sz="2400" dirty="0" smtClean="0"/>
              <a:t> entry/</a:t>
            </a:r>
            <a:r>
              <a:rPr lang="el-GR" altLang="el-GR" sz="2400" dirty="0" smtClean="0"/>
              <a:t> Ένα σημείο</a:t>
            </a:r>
            <a:r>
              <a:rPr lang="en-US" altLang="el-GR" sz="2400" dirty="0" smtClean="0"/>
              <a:t> </a:t>
            </a:r>
            <a:r>
              <a:rPr lang="en-US" altLang="el-GR" sz="2400" dirty="0" smtClean="0"/>
              <a:t>exit.</a:t>
            </a:r>
            <a:endParaRPr lang="en-US" altLang="el-GR" sz="2400" dirty="0" smtClean="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Απλές Δομές Ελέγχου</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21850298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96144"/>
          </a:xfrm>
        </p:spPr>
        <p:txBody>
          <a:bodyPr>
            <a:noAutofit/>
          </a:bodyPr>
          <a:lstStyle/>
          <a:p>
            <a:pPr marL="342900" indent="-342900">
              <a:spcBef>
                <a:spcPct val="20000"/>
              </a:spcBef>
              <a:defRPr/>
            </a:pPr>
            <a:r>
              <a:rPr lang="en-US" altLang="el-GR" sz="4000" u="sng" dirty="0" smtClean="0">
                <a:solidFill>
                  <a:schemeClr val="tx2"/>
                </a:solidFill>
              </a:rPr>
              <a:t>if Statement (</a:t>
            </a:r>
            <a:r>
              <a:rPr lang="el-GR" altLang="el-GR" sz="4000" u="sng" dirty="0" smtClean="0">
                <a:solidFill>
                  <a:schemeClr val="tx2"/>
                </a:solidFill>
              </a:rPr>
              <a:t>2 από 4</a:t>
            </a:r>
            <a:r>
              <a:rPr lang="en-US" altLang="el-GR" sz="4000" u="sng" dirty="0" smtClean="0">
                <a:solidFill>
                  <a:schemeClr val="tx2"/>
                </a:solidFill>
              </a:rPr>
              <a:t>)</a:t>
            </a:r>
            <a:endParaRPr lang="en-US" sz="4000" u="sng" dirty="0">
              <a:solidFill>
                <a:schemeClr val="tx2"/>
              </a:solidFill>
              <a:latin typeface="+mn-lt"/>
            </a:endParaRPr>
          </a:p>
        </p:txBody>
      </p:sp>
      <p:sp>
        <p:nvSpPr>
          <p:cNvPr id="30" name="Rectangle 3" descr="       if  &lt;συνθήκη&gt;, &#10;       άγκιστρο,&#10;         &lt;εκτέλεση  if &lt;συνθήκη&gt; είναι true,&#10;         ……,&#10;         &lt;περισσότερος κώδικας εδώ&gt;,&#10;       άγκιστρο.&#10;&#10;Το σώμα της συνθήκης μπορεί να έχει και άλλη δομή ελέγχου,&#10;Όχι ερωτηματικό μετά τη συνθήκη.&#10;&#10;"/>
          <p:cNvSpPr txBox="1">
            <a:spLocks noChangeArrowheads="1"/>
          </p:cNvSpPr>
          <p:nvPr>
            <p:custDataLst>
              <p:tags r:id="rId3"/>
            </p:custDataLst>
          </p:nvPr>
        </p:nvSpPr>
        <p:spPr>
          <a:xfrm>
            <a:off x="533400" y="1196752"/>
            <a:ext cx="7772400" cy="5032746"/>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ZapfDingbats" pitchFamily="82" charset="2"/>
              <a:buNone/>
            </a:pPr>
            <a:r>
              <a:rPr lang="en-US" altLang="el-GR" sz="2400" b="1" dirty="0" smtClean="0">
                <a:solidFill>
                  <a:schemeClr val="accent2"/>
                </a:solidFill>
              </a:rPr>
              <a:t>       if </a:t>
            </a:r>
            <a:r>
              <a:rPr lang="en-US" altLang="el-GR" sz="2400" b="1" dirty="0" smtClean="0"/>
              <a:t>( </a:t>
            </a:r>
            <a:r>
              <a:rPr lang="en-US" altLang="el-GR" sz="2400" b="1" i="1" dirty="0" smtClean="0"/>
              <a:t>&lt;</a:t>
            </a:r>
            <a:r>
              <a:rPr lang="el-GR" altLang="el-GR" sz="2400" b="1" i="1" dirty="0" smtClean="0"/>
              <a:t>συνθήκη</a:t>
            </a:r>
            <a:r>
              <a:rPr lang="en-US" altLang="el-GR" sz="2400" b="1" i="1" dirty="0" smtClean="0"/>
              <a:t>&gt;</a:t>
            </a:r>
            <a:r>
              <a:rPr lang="en-US" altLang="el-GR" sz="2400" b="1" dirty="0" smtClean="0"/>
              <a:t> ) </a:t>
            </a:r>
          </a:p>
          <a:p>
            <a:pPr>
              <a:buFont typeface="ZapfDingbats" pitchFamily="82" charset="2"/>
              <a:buNone/>
            </a:pPr>
            <a:r>
              <a:rPr lang="en-US" altLang="el-GR" sz="2400" b="1" dirty="0" smtClean="0"/>
              <a:t>       {</a:t>
            </a:r>
          </a:p>
          <a:p>
            <a:pPr>
              <a:buFont typeface="ZapfDingbats" pitchFamily="82" charset="2"/>
              <a:buNone/>
            </a:pPr>
            <a:r>
              <a:rPr lang="en-US" altLang="el-GR" sz="2400" b="1" dirty="0" smtClean="0"/>
              <a:t>         &lt;</a:t>
            </a:r>
            <a:r>
              <a:rPr lang="el-GR" altLang="el-GR" sz="2400" b="1" i="1" dirty="0" smtClean="0"/>
              <a:t>εκτέλεση  </a:t>
            </a:r>
            <a:r>
              <a:rPr lang="en-US" altLang="el-GR" sz="2400" b="1" i="1" dirty="0" smtClean="0"/>
              <a:t>if &lt;</a:t>
            </a:r>
            <a:r>
              <a:rPr lang="el-GR" altLang="el-GR" sz="2400" b="1" i="1" dirty="0" smtClean="0"/>
              <a:t>συνθήκη</a:t>
            </a:r>
            <a:r>
              <a:rPr lang="en-US" altLang="el-GR" sz="2400" b="1" i="1" dirty="0" smtClean="0"/>
              <a:t>&gt; </a:t>
            </a:r>
            <a:r>
              <a:rPr lang="el-GR" altLang="el-GR" sz="2400" b="1" i="1" dirty="0" smtClean="0"/>
              <a:t>είναι</a:t>
            </a:r>
            <a:r>
              <a:rPr lang="en-US" altLang="el-GR" sz="2400" b="1" i="1" dirty="0" smtClean="0"/>
              <a:t> true</a:t>
            </a:r>
            <a:r>
              <a:rPr lang="en-US" altLang="el-GR" sz="2400" b="1" dirty="0" smtClean="0"/>
              <a:t>&gt; ;</a:t>
            </a:r>
          </a:p>
          <a:p>
            <a:pPr>
              <a:buFont typeface="ZapfDingbats" pitchFamily="82" charset="2"/>
              <a:buNone/>
            </a:pPr>
            <a:r>
              <a:rPr lang="en-US" altLang="el-GR" sz="2400" b="1" dirty="0" smtClean="0"/>
              <a:t>         ……</a:t>
            </a:r>
          </a:p>
          <a:p>
            <a:pPr>
              <a:buFont typeface="ZapfDingbats" pitchFamily="82" charset="2"/>
              <a:buNone/>
            </a:pPr>
            <a:r>
              <a:rPr lang="en-US" altLang="el-GR" sz="2400" b="1" dirty="0" smtClean="0"/>
              <a:t>         &lt;</a:t>
            </a:r>
            <a:r>
              <a:rPr lang="el-GR" altLang="el-GR" sz="2400" b="1" i="1" dirty="0" smtClean="0"/>
              <a:t>περισσότερος κώδικας εδώ</a:t>
            </a:r>
            <a:r>
              <a:rPr lang="en-US" altLang="el-GR" sz="2400" b="1" dirty="0" smtClean="0"/>
              <a:t>&gt; ;</a:t>
            </a:r>
          </a:p>
          <a:p>
            <a:pPr>
              <a:buFont typeface="ZapfDingbats" pitchFamily="82" charset="2"/>
              <a:buNone/>
            </a:pPr>
            <a:r>
              <a:rPr lang="en-US" altLang="el-GR" sz="2400" b="1" dirty="0" smtClean="0"/>
              <a:t>       }</a:t>
            </a:r>
          </a:p>
          <a:p>
            <a:pPr>
              <a:buFont typeface="ZapfDingbats" pitchFamily="82" charset="2"/>
              <a:buNone/>
            </a:pPr>
            <a:endParaRPr lang="en-US" altLang="el-GR" sz="2400" dirty="0" smtClean="0"/>
          </a:p>
          <a:p>
            <a:pPr lvl="1">
              <a:buClr>
                <a:schemeClr val="tx1"/>
              </a:buClr>
              <a:buFont typeface="Wingdings" panose="05000000000000000000" pitchFamily="2" charset="2"/>
              <a:buChar char="q"/>
            </a:pPr>
            <a:r>
              <a:rPr lang="el-GR" altLang="el-GR" sz="2400" dirty="0" smtClean="0"/>
              <a:t>Το σώμα της συνθήκης μπορεί να έχει και άλλη δομή </a:t>
            </a:r>
            <a:r>
              <a:rPr lang="el-GR" altLang="el-GR" sz="2400" dirty="0" smtClean="0"/>
              <a:t>ελέγχου,</a:t>
            </a:r>
            <a:endParaRPr lang="en-US" altLang="el-GR" sz="2400" dirty="0" smtClean="0"/>
          </a:p>
          <a:p>
            <a:pPr lvl="1">
              <a:buClr>
                <a:schemeClr val="tx1"/>
              </a:buClr>
              <a:buFont typeface="Wingdings" panose="05000000000000000000" pitchFamily="2" charset="2"/>
              <a:buChar char="q"/>
            </a:pPr>
            <a:r>
              <a:rPr lang="el-GR" altLang="el-GR" sz="2400" i="1" dirty="0" smtClean="0">
                <a:solidFill>
                  <a:srgbClr val="FF3300"/>
                </a:solidFill>
              </a:rPr>
              <a:t>Όχι ερωτηματικό μετά τη </a:t>
            </a:r>
            <a:r>
              <a:rPr lang="el-GR" altLang="el-GR" sz="2400" i="1" dirty="0" smtClean="0">
                <a:solidFill>
                  <a:srgbClr val="FF3300"/>
                </a:solidFill>
              </a:rPr>
              <a:t>συνθήκη.</a:t>
            </a:r>
            <a:endParaRPr lang="en-US" altLang="el-GR" sz="2400" i="1" dirty="0" smtClean="0">
              <a:solidFill>
                <a:srgbClr val="FF3300"/>
              </a:solidFill>
            </a:endParaRPr>
          </a:p>
          <a:p>
            <a:pPr lvl="1">
              <a:buClr>
                <a:schemeClr val="tx1"/>
              </a:buClr>
              <a:buFont typeface="Wingdings" panose="05000000000000000000" pitchFamily="2" charset="2"/>
              <a:buChar char="q"/>
            </a:pPr>
            <a:endParaRPr lang="en-US" altLang="el-GR" sz="2400" dirty="0" smtClean="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Απλές Δομές Ελέγχου</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16</a:t>
            </a:fld>
            <a:endParaRPr lang="el-GR" sz="1400" dirty="0"/>
          </a:p>
        </p:txBody>
      </p:sp>
    </p:spTree>
    <p:custDataLst>
      <p:tags r:id="rId1"/>
    </p:custDataLst>
    <p:extLst>
      <p:ext uri="{BB962C8B-B14F-4D97-AF65-F5344CB8AC3E}">
        <p14:creationId xmlns:p14="http://schemas.microsoft.com/office/powerpoint/2010/main" val="21850298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99392"/>
            <a:ext cx="8229600" cy="1296144"/>
          </a:xfrm>
        </p:spPr>
        <p:txBody>
          <a:bodyPr>
            <a:noAutofit/>
          </a:bodyPr>
          <a:lstStyle/>
          <a:p>
            <a:r>
              <a:rPr lang="en-US" altLang="el-GR" sz="4000" u="sng" dirty="0" smtClean="0">
                <a:solidFill>
                  <a:schemeClr val="tx2"/>
                </a:solidFill>
              </a:rPr>
              <a:t>if Statement (</a:t>
            </a:r>
            <a:r>
              <a:rPr lang="el-GR" altLang="el-GR" sz="4000" u="sng" dirty="0" smtClean="0">
                <a:solidFill>
                  <a:schemeClr val="tx2"/>
                </a:solidFill>
              </a:rPr>
              <a:t>3 από 4</a:t>
            </a:r>
            <a:r>
              <a:rPr lang="en-US" altLang="el-GR" sz="4000" u="sng" dirty="0" smtClean="0">
                <a:solidFill>
                  <a:schemeClr val="tx2"/>
                </a:solidFill>
              </a:rPr>
              <a:t>)</a:t>
            </a:r>
            <a:endParaRPr lang="en-US" altLang="el-GR" sz="4000" u="sng" dirty="0">
              <a:solidFill>
                <a:schemeClr val="tx2"/>
              </a:solidFill>
              <a:latin typeface="+mn-lt"/>
            </a:endParaRPr>
          </a:p>
        </p:txBody>
      </p:sp>
      <p:grpSp>
        <p:nvGrpSpPr>
          <p:cNvPr id="6" name="Group 3"/>
          <p:cNvGrpSpPr>
            <a:grpSpLocks/>
          </p:cNvGrpSpPr>
          <p:nvPr/>
        </p:nvGrpSpPr>
        <p:grpSpPr bwMode="auto">
          <a:xfrm>
            <a:off x="771004" y="1628800"/>
            <a:ext cx="4737100" cy="2286000"/>
            <a:chOff x="1248" y="1152"/>
            <a:chExt cx="2984" cy="1440"/>
          </a:xfrm>
        </p:grpSpPr>
        <p:grpSp>
          <p:nvGrpSpPr>
            <p:cNvPr id="7" name="Group 4"/>
            <p:cNvGrpSpPr>
              <a:grpSpLocks/>
            </p:cNvGrpSpPr>
            <p:nvPr/>
          </p:nvGrpSpPr>
          <p:grpSpPr bwMode="auto">
            <a:xfrm>
              <a:off x="1248" y="1152"/>
              <a:ext cx="2984" cy="1440"/>
              <a:chOff x="1056" y="912"/>
              <a:chExt cx="2984" cy="1440"/>
            </a:xfrm>
          </p:grpSpPr>
          <p:sp>
            <p:nvSpPr>
              <p:cNvPr id="11" name="Text Box 5" descr="."/>
              <p:cNvSpPr txBox="1">
                <a:spLocks noChangeArrowheads="1"/>
              </p:cNvSpPr>
              <p:nvPr>
                <p:custDataLst>
                  <p:tags r:id="rId6"/>
                </p:custDataLst>
              </p:nvPr>
            </p:nvSpPr>
            <p:spPr bwMode="auto">
              <a:xfrm>
                <a:off x="2835" y="1488"/>
                <a:ext cx="1205" cy="213"/>
              </a:xfrm>
              <a:prstGeom prst="rect">
                <a:avLst/>
              </a:prstGeom>
              <a:solidFill>
                <a:srgbClr val="CCECFF"/>
              </a:solidFill>
              <a:ln w="25400">
                <a:solidFill>
                  <a:schemeClr val="tx1"/>
                </a:solidFill>
                <a:miter lim="800000"/>
                <a:headEnd/>
                <a:tailEnd/>
              </a:ln>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eaLnBrk="1" hangingPunct="1"/>
                <a:r>
                  <a:rPr lang="en-US" altLang="el-GR" sz="1600" dirty="0">
                    <a:solidFill>
                      <a:schemeClr val="tx2"/>
                    </a:solidFill>
                    <a:latin typeface="Courier New" pitchFamily="49" charset="0"/>
                  </a:rPr>
                  <a:t>print “</a:t>
                </a:r>
                <a:r>
                  <a:rPr lang="el-GR" altLang="el-GR" sz="1600" dirty="0">
                    <a:solidFill>
                      <a:schemeClr val="tx2"/>
                    </a:solidFill>
                    <a:latin typeface="Courier New" pitchFamily="49" charset="0"/>
                  </a:rPr>
                  <a:t>Πέρασε</a:t>
                </a:r>
                <a:r>
                  <a:rPr lang="en-US" altLang="el-GR" sz="1600" dirty="0">
                    <a:solidFill>
                      <a:schemeClr val="tx2"/>
                    </a:solidFill>
                    <a:latin typeface="Courier New" pitchFamily="49" charset="0"/>
                  </a:rPr>
                  <a:t>”</a:t>
                </a:r>
              </a:p>
            </p:txBody>
          </p:sp>
          <p:grpSp>
            <p:nvGrpSpPr>
              <p:cNvPr id="12" name="Group 6"/>
              <p:cNvGrpSpPr>
                <a:grpSpLocks/>
              </p:cNvGrpSpPr>
              <p:nvPr/>
            </p:nvGrpSpPr>
            <p:grpSpPr bwMode="auto">
              <a:xfrm>
                <a:off x="1056" y="1248"/>
                <a:ext cx="1505" cy="674"/>
                <a:chOff x="1104" y="912"/>
                <a:chExt cx="1505" cy="674"/>
              </a:xfrm>
            </p:grpSpPr>
            <p:grpSp>
              <p:nvGrpSpPr>
                <p:cNvPr id="20" name="Group 7"/>
                <p:cNvGrpSpPr>
                  <a:grpSpLocks/>
                </p:cNvGrpSpPr>
                <p:nvPr/>
              </p:nvGrpSpPr>
              <p:grpSpPr bwMode="auto">
                <a:xfrm>
                  <a:off x="1104" y="912"/>
                  <a:ext cx="1505" cy="674"/>
                  <a:chOff x="1104" y="912"/>
                  <a:chExt cx="1505" cy="674"/>
                </a:xfrm>
              </p:grpSpPr>
              <p:sp>
                <p:nvSpPr>
                  <p:cNvPr id="23" name="Freeform 8"/>
                  <p:cNvSpPr>
                    <a:spLocks/>
                  </p:cNvSpPr>
                  <p:nvPr/>
                </p:nvSpPr>
                <p:spPr bwMode="auto">
                  <a:xfrm>
                    <a:off x="1104" y="912"/>
                    <a:ext cx="1505" cy="674"/>
                  </a:xfrm>
                  <a:custGeom>
                    <a:avLst/>
                    <a:gdLst>
                      <a:gd name="T0" fmla="*/ 752 w 1505"/>
                      <a:gd name="T1" fmla="*/ 0 h 674"/>
                      <a:gd name="T2" fmla="*/ 0 w 1505"/>
                      <a:gd name="T3" fmla="*/ 345 h 674"/>
                      <a:gd name="T4" fmla="*/ 752 w 1505"/>
                      <a:gd name="T5" fmla="*/ 674 h 674"/>
                      <a:gd name="T6" fmla="*/ 1505 w 1505"/>
                      <a:gd name="T7" fmla="*/ 345 h 674"/>
                      <a:gd name="T8" fmla="*/ 752 w 1505"/>
                      <a:gd name="T9" fmla="*/ 0 h 674"/>
                      <a:gd name="T10" fmla="*/ 0 60000 65536"/>
                      <a:gd name="T11" fmla="*/ 0 60000 65536"/>
                      <a:gd name="T12" fmla="*/ 0 60000 65536"/>
                      <a:gd name="T13" fmla="*/ 0 60000 65536"/>
                      <a:gd name="T14" fmla="*/ 0 60000 65536"/>
                      <a:gd name="T15" fmla="*/ 0 w 1505"/>
                      <a:gd name="T16" fmla="*/ 0 h 674"/>
                      <a:gd name="T17" fmla="*/ 1505 w 1505"/>
                      <a:gd name="T18" fmla="*/ 674 h 674"/>
                    </a:gdLst>
                    <a:ahLst/>
                    <a:cxnLst>
                      <a:cxn ang="T10">
                        <a:pos x="T0" y="T1"/>
                      </a:cxn>
                      <a:cxn ang="T11">
                        <a:pos x="T2" y="T3"/>
                      </a:cxn>
                      <a:cxn ang="T12">
                        <a:pos x="T4" y="T5"/>
                      </a:cxn>
                      <a:cxn ang="T13">
                        <a:pos x="T6" y="T7"/>
                      </a:cxn>
                      <a:cxn ang="T14">
                        <a:pos x="T8" y="T9"/>
                      </a:cxn>
                    </a:cxnLst>
                    <a:rect l="T15" t="T16" r="T17" b="T18"/>
                    <a:pathLst>
                      <a:path w="1505" h="674">
                        <a:moveTo>
                          <a:pt x="752" y="0"/>
                        </a:moveTo>
                        <a:lnTo>
                          <a:pt x="0" y="345"/>
                        </a:lnTo>
                        <a:lnTo>
                          <a:pt x="752" y="674"/>
                        </a:lnTo>
                        <a:lnTo>
                          <a:pt x="1505" y="345"/>
                        </a:lnTo>
                        <a:lnTo>
                          <a:pt x="752" y="0"/>
                        </a:lnTo>
                        <a:close/>
                      </a:path>
                    </a:pathLst>
                  </a:custGeom>
                  <a:solidFill>
                    <a:srgbClr val="CCE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5" name="Line 9" descr="."/>
                  <p:cNvSpPr>
                    <a:spLocks noChangeShapeType="1"/>
                  </p:cNvSpPr>
                  <p:nvPr/>
                </p:nvSpPr>
                <p:spPr bwMode="auto">
                  <a:xfrm>
                    <a:off x="1872" y="912"/>
                    <a:ext cx="720" cy="33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l-GR"/>
                  </a:p>
                </p:txBody>
              </p:sp>
              <p:sp>
                <p:nvSpPr>
                  <p:cNvPr id="26" name="Line 10" descr="."/>
                  <p:cNvSpPr>
                    <a:spLocks noChangeShapeType="1"/>
                  </p:cNvSpPr>
                  <p:nvPr/>
                </p:nvSpPr>
                <p:spPr bwMode="auto">
                  <a:xfrm flipV="1">
                    <a:off x="1104" y="912"/>
                    <a:ext cx="768" cy="33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l-GR"/>
                  </a:p>
                </p:txBody>
              </p:sp>
              <p:sp>
                <p:nvSpPr>
                  <p:cNvPr id="27" name="Line 11" descr="."/>
                  <p:cNvSpPr>
                    <a:spLocks noChangeShapeType="1"/>
                  </p:cNvSpPr>
                  <p:nvPr/>
                </p:nvSpPr>
                <p:spPr bwMode="auto">
                  <a:xfrm>
                    <a:off x="1104" y="1248"/>
                    <a:ext cx="768" cy="33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l-GR"/>
                  </a:p>
                </p:txBody>
              </p:sp>
              <p:sp>
                <p:nvSpPr>
                  <p:cNvPr id="28" name="Line 12" descr="."/>
                  <p:cNvSpPr>
                    <a:spLocks noChangeShapeType="1"/>
                  </p:cNvSpPr>
                  <p:nvPr/>
                </p:nvSpPr>
                <p:spPr bwMode="auto">
                  <a:xfrm flipV="1">
                    <a:off x="1872" y="1248"/>
                    <a:ext cx="720" cy="33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l-GR"/>
                  </a:p>
                </p:txBody>
              </p:sp>
            </p:grpSp>
            <p:sp>
              <p:nvSpPr>
                <p:cNvPr id="21" name="Text Box 13" descr="."/>
                <p:cNvSpPr txBox="1">
                  <a:spLocks noChangeArrowheads="1"/>
                </p:cNvSpPr>
                <p:nvPr>
                  <p:custDataLst>
                    <p:tags r:id="rId7"/>
                  </p:custDataLst>
                </p:nvPr>
              </p:nvSpPr>
              <p:spPr bwMode="auto">
                <a:xfrm>
                  <a:off x="1392" y="1152"/>
                  <a:ext cx="96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eaLnBrk="1" hangingPunct="1"/>
                  <a:r>
                    <a:rPr lang="en-US" altLang="el-GR" sz="1600" dirty="0">
                      <a:solidFill>
                        <a:schemeClr val="tx2"/>
                      </a:solidFill>
                      <a:latin typeface="Courier New" pitchFamily="49" charset="0"/>
                    </a:rPr>
                    <a:t>Grade &gt;= 60</a:t>
                  </a:r>
                </a:p>
              </p:txBody>
            </p:sp>
          </p:grpSp>
          <p:sp>
            <p:nvSpPr>
              <p:cNvPr id="13" name="Line 14" descr="."/>
              <p:cNvSpPr>
                <a:spLocks noChangeShapeType="1"/>
              </p:cNvSpPr>
              <p:nvPr/>
            </p:nvSpPr>
            <p:spPr bwMode="auto">
              <a:xfrm>
                <a:off x="1824" y="1008"/>
                <a:ext cx="0" cy="24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l-GR"/>
              </a:p>
            </p:txBody>
          </p:sp>
          <p:sp>
            <p:nvSpPr>
              <p:cNvPr id="14" name="Oval 15" descr="."/>
              <p:cNvSpPr>
                <a:spLocks noChangeArrowheads="1"/>
              </p:cNvSpPr>
              <p:nvPr/>
            </p:nvSpPr>
            <p:spPr bwMode="auto">
              <a:xfrm>
                <a:off x="1776" y="912"/>
                <a:ext cx="96" cy="96"/>
              </a:xfrm>
              <a:prstGeom prst="ellipse">
                <a:avLst/>
              </a:prstGeom>
              <a:solidFill>
                <a:srgbClr val="FFFFFF"/>
              </a:solidFill>
              <a:ln w="25400">
                <a:solidFill>
                  <a:schemeClr val="tx1"/>
                </a:solidFill>
                <a:round/>
                <a:headEnd/>
                <a:tailEnd/>
              </a:ln>
            </p:spPr>
            <p:txBody>
              <a:bodyPr wrap="none" anchor="ct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15" name="Oval 16" descr="."/>
              <p:cNvSpPr>
                <a:spLocks noChangeArrowheads="1"/>
              </p:cNvSpPr>
              <p:nvPr/>
            </p:nvSpPr>
            <p:spPr bwMode="auto">
              <a:xfrm>
                <a:off x="1776" y="2256"/>
                <a:ext cx="96" cy="96"/>
              </a:xfrm>
              <a:prstGeom prst="ellipse">
                <a:avLst/>
              </a:prstGeom>
              <a:solidFill>
                <a:srgbClr val="FFFFFF"/>
              </a:solidFill>
              <a:ln w="25400">
                <a:solidFill>
                  <a:schemeClr val="tx1"/>
                </a:solidFill>
                <a:round/>
                <a:headEnd/>
                <a:tailEnd/>
              </a:ln>
            </p:spPr>
            <p:txBody>
              <a:bodyPr wrap="none" anchor="ct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16" name="Line 17" descr="."/>
              <p:cNvSpPr>
                <a:spLocks noChangeShapeType="1"/>
              </p:cNvSpPr>
              <p:nvPr/>
            </p:nvSpPr>
            <p:spPr bwMode="auto">
              <a:xfrm>
                <a:off x="1824" y="1920"/>
                <a:ext cx="0" cy="336"/>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l-GR"/>
              </a:p>
            </p:txBody>
          </p:sp>
          <p:sp>
            <p:nvSpPr>
              <p:cNvPr id="17" name="Line 18" descr="."/>
              <p:cNvSpPr>
                <a:spLocks noChangeShapeType="1"/>
              </p:cNvSpPr>
              <p:nvPr/>
            </p:nvSpPr>
            <p:spPr bwMode="auto">
              <a:xfrm>
                <a:off x="2544" y="1584"/>
                <a:ext cx="288"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l-GR"/>
              </a:p>
            </p:txBody>
          </p:sp>
          <p:sp>
            <p:nvSpPr>
              <p:cNvPr id="18" name="Line 19" descr="."/>
              <p:cNvSpPr>
                <a:spLocks noChangeShapeType="1"/>
              </p:cNvSpPr>
              <p:nvPr/>
            </p:nvSpPr>
            <p:spPr bwMode="auto">
              <a:xfrm flipH="1">
                <a:off x="1824" y="2112"/>
                <a:ext cx="1584"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l-GR"/>
              </a:p>
            </p:txBody>
          </p:sp>
          <p:sp>
            <p:nvSpPr>
              <p:cNvPr id="19" name="Line 20" descr="."/>
              <p:cNvSpPr>
                <a:spLocks noChangeShapeType="1"/>
              </p:cNvSpPr>
              <p:nvPr/>
            </p:nvSpPr>
            <p:spPr bwMode="auto">
              <a:xfrm flipV="1">
                <a:off x="3408" y="1728"/>
                <a:ext cx="0" cy="38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l-GR"/>
              </a:p>
            </p:txBody>
          </p:sp>
        </p:grpSp>
        <p:sp>
          <p:nvSpPr>
            <p:cNvPr id="8" name="Text Box 21" descr="."/>
            <p:cNvSpPr txBox="1">
              <a:spLocks noChangeArrowheads="1"/>
            </p:cNvSpPr>
            <p:nvPr>
              <p:custDataLst>
                <p:tags r:id="rId4"/>
              </p:custDataLst>
            </p:nvPr>
          </p:nvSpPr>
          <p:spPr bwMode="auto">
            <a:xfrm>
              <a:off x="2688" y="1536"/>
              <a:ext cx="3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eaLnBrk="1" hangingPunct="1"/>
              <a:r>
                <a:rPr lang="en-US" altLang="el-GR" sz="1800" dirty="0">
                  <a:solidFill>
                    <a:schemeClr val="tx2"/>
                  </a:solidFill>
                </a:rPr>
                <a:t>true</a:t>
              </a:r>
            </a:p>
          </p:txBody>
        </p:sp>
        <p:sp>
          <p:nvSpPr>
            <p:cNvPr id="10" name="Text Box 22" descr="."/>
            <p:cNvSpPr txBox="1">
              <a:spLocks noChangeArrowheads="1"/>
            </p:cNvSpPr>
            <p:nvPr>
              <p:custDataLst>
                <p:tags r:id="rId5"/>
              </p:custDataLst>
            </p:nvPr>
          </p:nvSpPr>
          <p:spPr bwMode="auto">
            <a:xfrm>
              <a:off x="1584" y="2160"/>
              <a:ext cx="3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eaLnBrk="1" hangingPunct="1"/>
              <a:r>
                <a:rPr lang="en-US" altLang="el-GR" sz="1800" dirty="0">
                  <a:solidFill>
                    <a:schemeClr val="tx2"/>
                  </a:solidFill>
                </a:rPr>
                <a:t>false</a:t>
              </a:r>
            </a:p>
          </p:txBody>
        </p:sp>
      </p:grpSp>
      <p:sp>
        <p:nvSpPr>
          <p:cNvPr id="29" name="Text Box 23" descr="if student Grade μεγαλύτερο ή ίσο του 60,&#10;  Console τελεία Write Line, Πέρασε,&#10;// επόμενες εντολές.&#10;"/>
          <p:cNvSpPr txBox="1">
            <a:spLocks noChangeArrowheads="1"/>
          </p:cNvSpPr>
          <p:nvPr>
            <p:custDataLst>
              <p:tags r:id="rId3"/>
            </p:custDataLst>
          </p:nvPr>
        </p:nvSpPr>
        <p:spPr bwMode="auto">
          <a:xfrm>
            <a:off x="4114800" y="4067200"/>
            <a:ext cx="4495800" cy="156966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eaLnBrk="1" hangingPunct="1">
              <a:spcBef>
                <a:spcPct val="50000"/>
              </a:spcBef>
            </a:pPr>
            <a:r>
              <a:rPr lang="en-US" altLang="el-GR" sz="2400" b="1" dirty="0">
                <a:solidFill>
                  <a:schemeClr val="accent4">
                    <a:lumMod val="75000"/>
                  </a:schemeClr>
                </a:solidFill>
                <a:latin typeface="+mn-lt"/>
                <a:cs typeface="Times New Roman" pitchFamily="18" charset="0"/>
              </a:rPr>
              <a:t>if</a:t>
            </a:r>
            <a:r>
              <a:rPr lang="en-US" altLang="el-GR" sz="2400" b="1" dirty="0">
                <a:solidFill>
                  <a:schemeClr val="accent2"/>
                </a:solidFill>
                <a:latin typeface="+mn-lt"/>
                <a:cs typeface="Times New Roman" pitchFamily="18" charset="0"/>
              </a:rPr>
              <a:t> </a:t>
            </a:r>
            <a:r>
              <a:rPr lang="en-US" altLang="el-GR" sz="2400" b="1" dirty="0">
                <a:latin typeface="+mn-lt"/>
                <a:cs typeface="Times New Roman" pitchFamily="18" charset="0"/>
              </a:rPr>
              <a:t>(</a:t>
            </a:r>
            <a:r>
              <a:rPr lang="en-US" altLang="el-GR" sz="2400" b="1" dirty="0" err="1">
                <a:latin typeface="+mn-lt"/>
                <a:cs typeface="Times New Roman" pitchFamily="18" charset="0"/>
              </a:rPr>
              <a:t>studentGrade</a:t>
            </a:r>
            <a:r>
              <a:rPr lang="en-US" altLang="el-GR" sz="2400" b="1" dirty="0">
                <a:latin typeface="+mn-lt"/>
                <a:cs typeface="Times New Roman" pitchFamily="18" charset="0"/>
              </a:rPr>
              <a:t> &gt;= 60)</a:t>
            </a:r>
          </a:p>
          <a:p>
            <a:pPr algn="l" eaLnBrk="1" hangingPunct="1">
              <a:spcBef>
                <a:spcPct val="50000"/>
              </a:spcBef>
            </a:pPr>
            <a:r>
              <a:rPr lang="en-US" altLang="el-GR" sz="2400" b="1" dirty="0">
                <a:latin typeface="+mn-lt"/>
                <a:cs typeface="Times New Roman" pitchFamily="18" charset="0"/>
              </a:rPr>
              <a:t>  </a:t>
            </a:r>
            <a:r>
              <a:rPr lang="en-US" altLang="el-GR" sz="2400" b="1" dirty="0" err="1">
                <a:latin typeface="+mn-lt"/>
                <a:cs typeface="Times New Roman" pitchFamily="18" charset="0"/>
              </a:rPr>
              <a:t>Console.WriteLine</a:t>
            </a:r>
            <a:r>
              <a:rPr lang="en-US" altLang="el-GR" sz="2400" b="1" dirty="0">
                <a:latin typeface="+mn-lt"/>
                <a:cs typeface="Times New Roman" pitchFamily="18" charset="0"/>
              </a:rPr>
              <a:t> (“</a:t>
            </a:r>
            <a:r>
              <a:rPr lang="el-GR" altLang="el-GR" sz="2400" b="1" dirty="0">
                <a:latin typeface="+mn-lt"/>
                <a:cs typeface="Times New Roman" pitchFamily="18" charset="0"/>
              </a:rPr>
              <a:t>Πέρασε</a:t>
            </a:r>
            <a:r>
              <a:rPr lang="en-US" altLang="el-GR" sz="2400" b="1" dirty="0">
                <a:latin typeface="+mn-lt"/>
                <a:cs typeface="Times New Roman" pitchFamily="18" charset="0"/>
              </a:rPr>
              <a:t>”);</a:t>
            </a:r>
          </a:p>
          <a:p>
            <a:pPr algn="l" eaLnBrk="1" hangingPunct="1">
              <a:spcBef>
                <a:spcPct val="50000"/>
              </a:spcBef>
            </a:pPr>
            <a:r>
              <a:rPr lang="en-US" altLang="el-GR" sz="2400" b="1" dirty="0" smtClean="0">
                <a:solidFill>
                  <a:srgbClr val="FF3300"/>
                </a:solidFill>
                <a:latin typeface="+mn-lt"/>
                <a:cs typeface="Times New Roman" pitchFamily="18" charset="0"/>
              </a:rPr>
              <a:t>// </a:t>
            </a:r>
            <a:r>
              <a:rPr lang="el-GR" altLang="el-GR" sz="2400" b="1" dirty="0">
                <a:solidFill>
                  <a:srgbClr val="FF3300"/>
                </a:solidFill>
                <a:latin typeface="+mn-lt"/>
                <a:cs typeface="Times New Roman" pitchFamily="18" charset="0"/>
              </a:rPr>
              <a:t>επόμενες εντολές</a:t>
            </a:r>
            <a:endParaRPr lang="en-US" altLang="el-GR" sz="2400" b="1" dirty="0">
              <a:solidFill>
                <a:srgbClr val="FF3300"/>
              </a:solidFill>
              <a:latin typeface="+mn-lt"/>
              <a:cs typeface="Times New Roman" pitchFamily="18" charset="0"/>
            </a:endParaRP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Απλές Δομές Ελέγχου</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17</a:t>
            </a:fld>
            <a:endParaRPr lang="el-GR" sz="1400" dirty="0"/>
          </a:p>
        </p:txBody>
      </p:sp>
    </p:spTree>
    <p:custDataLst>
      <p:tags r:id="rId1"/>
    </p:custDataLst>
    <p:extLst>
      <p:ext uri="{BB962C8B-B14F-4D97-AF65-F5344CB8AC3E}">
        <p14:creationId xmlns:p14="http://schemas.microsoft.com/office/powerpoint/2010/main" val="21850298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96144"/>
          </a:xfrm>
        </p:spPr>
        <p:txBody>
          <a:bodyPr>
            <a:noAutofit/>
          </a:bodyPr>
          <a:lstStyle/>
          <a:p>
            <a:pPr marL="342900" indent="-342900">
              <a:spcBef>
                <a:spcPct val="20000"/>
              </a:spcBef>
              <a:defRPr/>
            </a:pPr>
            <a:r>
              <a:rPr lang="en-US" altLang="el-GR" sz="4000" u="sng" dirty="0" smtClean="0">
                <a:solidFill>
                  <a:schemeClr val="tx2"/>
                </a:solidFill>
              </a:rPr>
              <a:t>if Statement (</a:t>
            </a:r>
            <a:r>
              <a:rPr lang="el-GR" altLang="el-GR" sz="4000" u="sng" dirty="0" smtClean="0">
                <a:solidFill>
                  <a:schemeClr val="tx2"/>
                </a:solidFill>
              </a:rPr>
              <a:t>4 από 4</a:t>
            </a:r>
            <a:r>
              <a:rPr lang="en-US" altLang="el-GR" sz="4000" u="sng" dirty="0" smtClean="0">
                <a:solidFill>
                  <a:schemeClr val="tx2"/>
                </a:solidFill>
              </a:rPr>
              <a:t>)</a:t>
            </a:r>
            <a:endParaRPr lang="en-US" sz="4000" u="sng" dirty="0">
              <a:solidFill>
                <a:schemeClr val="tx2"/>
              </a:solidFill>
              <a:latin typeface="+mn-lt"/>
            </a:endParaRPr>
          </a:p>
        </p:txBody>
      </p:sp>
      <p:grpSp>
        <p:nvGrpSpPr>
          <p:cNvPr id="9" name="Group 3"/>
          <p:cNvGrpSpPr>
            <a:grpSpLocks/>
          </p:cNvGrpSpPr>
          <p:nvPr/>
        </p:nvGrpSpPr>
        <p:grpSpPr bwMode="auto">
          <a:xfrm>
            <a:off x="685800" y="1340768"/>
            <a:ext cx="4737100" cy="2286000"/>
            <a:chOff x="1248" y="1152"/>
            <a:chExt cx="2984" cy="1440"/>
          </a:xfrm>
        </p:grpSpPr>
        <p:grpSp>
          <p:nvGrpSpPr>
            <p:cNvPr id="10" name="Group 4"/>
            <p:cNvGrpSpPr>
              <a:grpSpLocks/>
            </p:cNvGrpSpPr>
            <p:nvPr/>
          </p:nvGrpSpPr>
          <p:grpSpPr bwMode="auto">
            <a:xfrm>
              <a:off x="1248" y="1152"/>
              <a:ext cx="2984" cy="1440"/>
              <a:chOff x="1056" y="912"/>
              <a:chExt cx="2984" cy="1440"/>
            </a:xfrm>
          </p:grpSpPr>
          <p:sp>
            <p:nvSpPr>
              <p:cNvPr id="13" name="Text Box 5" descr="."/>
              <p:cNvSpPr txBox="1">
                <a:spLocks noChangeArrowheads="1"/>
              </p:cNvSpPr>
              <p:nvPr>
                <p:custDataLst>
                  <p:tags r:id="rId6"/>
                </p:custDataLst>
              </p:nvPr>
            </p:nvSpPr>
            <p:spPr bwMode="auto">
              <a:xfrm>
                <a:off x="2835" y="1488"/>
                <a:ext cx="1205" cy="213"/>
              </a:xfrm>
              <a:prstGeom prst="rect">
                <a:avLst/>
              </a:prstGeom>
              <a:solidFill>
                <a:srgbClr val="CCECFF"/>
              </a:solidFill>
              <a:ln w="25400">
                <a:solidFill>
                  <a:schemeClr val="tx1"/>
                </a:solidFill>
                <a:miter lim="800000"/>
                <a:headEnd/>
                <a:tailEnd/>
              </a:ln>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eaLnBrk="1" hangingPunct="1"/>
                <a:r>
                  <a:rPr lang="en-US" altLang="el-GR" sz="1600" dirty="0">
                    <a:solidFill>
                      <a:schemeClr val="tx2"/>
                    </a:solidFill>
                    <a:latin typeface="Courier New" pitchFamily="49" charset="0"/>
                  </a:rPr>
                  <a:t>print “</a:t>
                </a:r>
                <a:r>
                  <a:rPr lang="el-GR" altLang="el-GR" sz="1600" dirty="0">
                    <a:solidFill>
                      <a:schemeClr val="tx2"/>
                    </a:solidFill>
                    <a:latin typeface="Courier New" pitchFamily="49" charset="0"/>
                  </a:rPr>
                  <a:t>Πέρασε</a:t>
                </a:r>
                <a:r>
                  <a:rPr lang="en-US" altLang="el-GR" sz="1600" dirty="0">
                    <a:solidFill>
                      <a:schemeClr val="tx2"/>
                    </a:solidFill>
                    <a:latin typeface="Courier New" pitchFamily="49" charset="0"/>
                  </a:rPr>
                  <a:t>”</a:t>
                </a:r>
              </a:p>
            </p:txBody>
          </p:sp>
          <p:grpSp>
            <p:nvGrpSpPr>
              <p:cNvPr id="14" name="Group 6"/>
              <p:cNvGrpSpPr>
                <a:grpSpLocks/>
              </p:cNvGrpSpPr>
              <p:nvPr/>
            </p:nvGrpSpPr>
            <p:grpSpPr bwMode="auto">
              <a:xfrm>
                <a:off x="1056" y="1248"/>
                <a:ext cx="1505" cy="674"/>
                <a:chOff x="1104" y="912"/>
                <a:chExt cx="1505" cy="674"/>
              </a:xfrm>
            </p:grpSpPr>
            <p:grpSp>
              <p:nvGrpSpPr>
                <p:cNvPr id="23" name="Group 7"/>
                <p:cNvGrpSpPr>
                  <a:grpSpLocks/>
                </p:cNvGrpSpPr>
                <p:nvPr/>
              </p:nvGrpSpPr>
              <p:grpSpPr bwMode="auto">
                <a:xfrm>
                  <a:off x="1104" y="912"/>
                  <a:ext cx="1505" cy="674"/>
                  <a:chOff x="1104" y="912"/>
                  <a:chExt cx="1505" cy="674"/>
                </a:xfrm>
              </p:grpSpPr>
              <p:sp>
                <p:nvSpPr>
                  <p:cNvPr id="26" name="Freeform 8"/>
                  <p:cNvSpPr>
                    <a:spLocks/>
                  </p:cNvSpPr>
                  <p:nvPr/>
                </p:nvSpPr>
                <p:spPr bwMode="auto">
                  <a:xfrm>
                    <a:off x="1104" y="912"/>
                    <a:ext cx="1505" cy="674"/>
                  </a:xfrm>
                  <a:custGeom>
                    <a:avLst/>
                    <a:gdLst>
                      <a:gd name="T0" fmla="*/ 752 w 1505"/>
                      <a:gd name="T1" fmla="*/ 0 h 674"/>
                      <a:gd name="T2" fmla="*/ 0 w 1505"/>
                      <a:gd name="T3" fmla="*/ 345 h 674"/>
                      <a:gd name="T4" fmla="*/ 752 w 1505"/>
                      <a:gd name="T5" fmla="*/ 674 h 674"/>
                      <a:gd name="T6" fmla="*/ 1505 w 1505"/>
                      <a:gd name="T7" fmla="*/ 345 h 674"/>
                      <a:gd name="T8" fmla="*/ 752 w 1505"/>
                      <a:gd name="T9" fmla="*/ 0 h 674"/>
                      <a:gd name="T10" fmla="*/ 0 60000 65536"/>
                      <a:gd name="T11" fmla="*/ 0 60000 65536"/>
                      <a:gd name="T12" fmla="*/ 0 60000 65536"/>
                      <a:gd name="T13" fmla="*/ 0 60000 65536"/>
                      <a:gd name="T14" fmla="*/ 0 60000 65536"/>
                      <a:gd name="T15" fmla="*/ 0 w 1505"/>
                      <a:gd name="T16" fmla="*/ 0 h 674"/>
                      <a:gd name="T17" fmla="*/ 1505 w 1505"/>
                      <a:gd name="T18" fmla="*/ 674 h 674"/>
                    </a:gdLst>
                    <a:ahLst/>
                    <a:cxnLst>
                      <a:cxn ang="T10">
                        <a:pos x="T0" y="T1"/>
                      </a:cxn>
                      <a:cxn ang="T11">
                        <a:pos x="T2" y="T3"/>
                      </a:cxn>
                      <a:cxn ang="T12">
                        <a:pos x="T4" y="T5"/>
                      </a:cxn>
                      <a:cxn ang="T13">
                        <a:pos x="T6" y="T7"/>
                      </a:cxn>
                      <a:cxn ang="T14">
                        <a:pos x="T8" y="T9"/>
                      </a:cxn>
                    </a:cxnLst>
                    <a:rect l="T15" t="T16" r="T17" b="T18"/>
                    <a:pathLst>
                      <a:path w="1505" h="674">
                        <a:moveTo>
                          <a:pt x="752" y="0"/>
                        </a:moveTo>
                        <a:lnTo>
                          <a:pt x="0" y="345"/>
                        </a:lnTo>
                        <a:lnTo>
                          <a:pt x="752" y="674"/>
                        </a:lnTo>
                        <a:lnTo>
                          <a:pt x="1505" y="345"/>
                        </a:lnTo>
                        <a:lnTo>
                          <a:pt x="752" y="0"/>
                        </a:lnTo>
                        <a:close/>
                      </a:path>
                    </a:pathLst>
                  </a:custGeom>
                  <a:solidFill>
                    <a:srgbClr val="CCE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7" name="Line 9" descr="."/>
                  <p:cNvSpPr>
                    <a:spLocks noChangeShapeType="1"/>
                  </p:cNvSpPr>
                  <p:nvPr/>
                </p:nvSpPr>
                <p:spPr bwMode="auto">
                  <a:xfrm>
                    <a:off x="1872" y="912"/>
                    <a:ext cx="720" cy="33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l-GR"/>
                  </a:p>
                </p:txBody>
              </p:sp>
              <p:sp>
                <p:nvSpPr>
                  <p:cNvPr id="28" name="Line 10" descr="."/>
                  <p:cNvSpPr>
                    <a:spLocks noChangeShapeType="1"/>
                  </p:cNvSpPr>
                  <p:nvPr/>
                </p:nvSpPr>
                <p:spPr bwMode="auto">
                  <a:xfrm flipV="1">
                    <a:off x="1104" y="912"/>
                    <a:ext cx="768" cy="33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l-GR"/>
                  </a:p>
                </p:txBody>
              </p:sp>
              <p:sp>
                <p:nvSpPr>
                  <p:cNvPr id="29" name="Line 11" descr="."/>
                  <p:cNvSpPr>
                    <a:spLocks noChangeShapeType="1"/>
                  </p:cNvSpPr>
                  <p:nvPr/>
                </p:nvSpPr>
                <p:spPr bwMode="auto">
                  <a:xfrm>
                    <a:off x="1104" y="1248"/>
                    <a:ext cx="768" cy="33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l-GR"/>
                  </a:p>
                </p:txBody>
              </p:sp>
              <p:sp>
                <p:nvSpPr>
                  <p:cNvPr id="30" name="Line 12" descr="."/>
                  <p:cNvSpPr>
                    <a:spLocks noChangeShapeType="1"/>
                  </p:cNvSpPr>
                  <p:nvPr/>
                </p:nvSpPr>
                <p:spPr bwMode="auto">
                  <a:xfrm flipV="1">
                    <a:off x="1872" y="1248"/>
                    <a:ext cx="720" cy="33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l-GR"/>
                  </a:p>
                </p:txBody>
              </p:sp>
            </p:grpSp>
            <p:sp>
              <p:nvSpPr>
                <p:cNvPr id="25" name="Text Box 13" descr="."/>
                <p:cNvSpPr txBox="1">
                  <a:spLocks noChangeArrowheads="1"/>
                </p:cNvSpPr>
                <p:nvPr>
                  <p:custDataLst>
                    <p:tags r:id="rId7"/>
                  </p:custDataLst>
                </p:nvPr>
              </p:nvSpPr>
              <p:spPr bwMode="auto">
                <a:xfrm>
                  <a:off x="1392" y="1152"/>
                  <a:ext cx="96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eaLnBrk="1" hangingPunct="1"/>
                  <a:r>
                    <a:rPr lang="en-US" altLang="el-GR" sz="1600" dirty="0">
                      <a:solidFill>
                        <a:schemeClr val="tx2"/>
                      </a:solidFill>
                      <a:latin typeface="Courier New" pitchFamily="49" charset="0"/>
                    </a:rPr>
                    <a:t>Grade &gt;= 60</a:t>
                  </a:r>
                </a:p>
              </p:txBody>
            </p:sp>
          </p:grpSp>
          <p:sp>
            <p:nvSpPr>
              <p:cNvPr id="15" name="Line 14" descr="."/>
              <p:cNvSpPr>
                <a:spLocks noChangeShapeType="1"/>
              </p:cNvSpPr>
              <p:nvPr/>
            </p:nvSpPr>
            <p:spPr bwMode="auto">
              <a:xfrm>
                <a:off x="1824" y="1008"/>
                <a:ext cx="0" cy="24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l-GR"/>
              </a:p>
            </p:txBody>
          </p:sp>
          <p:sp>
            <p:nvSpPr>
              <p:cNvPr id="16" name="Oval 15" descr="."/>
              <p:cNvSpPr>
                <a:spLocks noChangeArrowheads="1"/>
              </p:cNvSpPr>
              <p:nvPr/>
            </p:nvSpPr>
            <p:spPr bwMode="auto">
              <a:xfrm>
                <a:off x="1776" y="912"/>
                <a:ext cx="96" cy="96"/>
              </a:xfrm>
              <a:prstGeom prst="ellipse">
                <a:avLst/>
              </a:prstGeom>
              <a:solidFill>
                <a:srgbClr val="FFFFFF"/>
              </a:solidFill>
              <a:ln w="25400">
                <a:solidFill>
                  <a:schemeClr val="tx1"/>
                </a:solidFill>
                <a:round/>
                <a:headEnd/>
                <a:tailEnd/>
              </a:ln>
            </p:spPr>
            <p:txBody>
              <a:bodyPr wrap="none" anchor="ct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17" name="Oval 16" descr="."/>
              <p:cNvSpPr>
                <a:spLocks noChangeArrowheads="1"/>
              </p:cNvSpPr>
              <p:nvPr/>
            </p:nvSpPr>
            <p:spPr bwMode="auto">
              <a:xfrm>
                <a:off x="1776" y="2256"/>
                <a:ext cx="96" cy="96"/>
              </a:xfrm>
              <a:prstGeom prst="ellipse">
                <a:avLst/>
              </a:prstGeom>
              <a:solidFill>
                <a:srgbClr val="FFFFFF"/>
              </a:solidFill>
              <a:ln w="25400">
                <a:solidFill>
                  <a:schemeClr val="tx1"/>
                </a:solidFill>
                <a:round/>
                <a:headEnd/>
                <a:tailEnd/>
              </a:ln>
            </p:spPr>
            <p:txBody>
              <a:bodyPr wrap="none" anchor="ct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18" name="Line 17" descr="."/>
              <p:cNvSpPr>
                <a:spLocks noChangeShapeType="1"/>
              </p:cNvSpPr>
              <p:nvPr/>
            </p:nvSpPr>
            <p:spPr bwMode="auto">
              <a:xfrm>
                <a:off x="1824" y="1920"/>
                <a:ext cx="0" cy="336"/>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l-GR"/>
              </a:p>
            </p:txBody>
          </p:sp>
          <p:sp>
            <p:nvSpPr>
              <p:cNvPr id="19" name="Line 18" descr="."/>
              <p:cNvSpPr>
                <a:spLocks noChangeShapeType="1"/>
              </p:cNvSpPr>
              <p:nvPr/>
            </p:nvSpPr>
            <p:spPr bwMode="auto">
              <a:xfrm>
                <a:off x="2544" y="1584"/>
                <a:ext cx="288"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l-GR"/>
              </a:p>
            </p:txBody>
          </p:sp>
          <p:sp>
            <p:nvSpPr>
              <p:cNvPr id="20" name="Line 19" descr="."/>
              <p:cNvSpPr>
                <a:spLocks noChangeShapeType="1"/>
              </p:cNvSpPr>
              <p:nvPr/>
            </p:nvSpPr>
            <p:spPr bwMode="auto">
              <a:xfrm flipH="1">
                <a:off x="1824" y="2112"/>
                <a:ext cx="1584"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l-GR"/>
              </a:p>
            </p:txBody>
          </p:sp>
          <p:sp>
            <p:nvSpPr>
              <p:cNvPr id="21" name="Line 20" descr="."/>
              <p:cNvSpPr>
                <a:spLocks noChangeShapeType="1"/>
              </p:cNvSpPr>
              <p:nvPr/>
            </p:nvSpPr>
            <p:spPr bwMode="auto">
              <a:xfrm flipV="1">
                <a:off x="3408" y="1728"/>
                <a:ext cx="0" cy="38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l-GR"/>
              </a:p>
            </p:txBody>
          </p:sp>
        </p:grpSp>
        <p:sp>
          <p:nvSpPr>
            <p:cNvPr id="11" name="Text Box 21" descr="."/>
            <p:cNvSpPr txBox="1">
              <a:spLocks noChangeArrowheads="1"/>
            </p:cNvSpPr>
            <p:nvPr>
              <p:custDataLst>
                <p:tags r:id="rId4"/>
              </p:custDataLst>
            </p:nvPr>
          </p:nvSpPr>
          <p:spPr bwMode="auto">
            <a:xfrm>
              <a:off x="2688" y="1536"/>
              <a:ext cx="3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eaLnBrk="1" hangingPunct="1"/>
              <a:r>
                <a:rPr lang="en-US" altLang="el-GR" sz="1800" dirty="0">
                  <a:solidFill>
                    <a:schemeClr val="tx2"/>
                  </a:solidFill>
                </a:rPr>
                <a:t>true</a:t>
              </a:r>
            </a:p>
          </p:txBody>
        </p:sp>
        <p:sp>
          <p:nvSpPr>
            <p:cNvPr id="12" name="Text Box 22" descr="."/>
            <p:cNvSpPr txBox="1">
              <a:spLocks noChangeArrowheads="1"/>
            </p:cNvSpPr>
            <p:nvPr>
              <p:custDataLst>
                <p:tags r:id="rId5"/>
              </p:custDataLst>
            </p:nvPr>
          </p:nvSpPr>
          <p:spPr bwMode="auto">
            <a:xfrm>
              <a:off x="1584" y="2160"/>
              <a:ext cx="3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eaLnBrk="1" hangingPunct="1"/>
              <a:r>
                <a:rPr lang="en-US" altLang="el-GR" sz="1800" dirty="0">
                  <a:solidFill>
                    <a:schemeClr val="tx2"/>
                  </a:solidFill>
                </a:rPr>
                <a:t>false</a:t>
              </a:r>
            </a:p>
          </p:txBody>
        </p:sp>
      </p:grpSp>
      <p:sp>
        <p:nvSpPr>
          <p:cNvPr id="31" name="Text Box 23" descr="if studentGrade μεγαλύτερο ή ίσο του 60,&#10;άγκιστρο,&#10;  Console τελεία Write Line, Πέρασε,&#10;άγκιστρο,&#10;// επόμενες εντολές.&#10;"/>
          <p:cNvSpPr txBox="1">
            <a:spLocks noChangeArrowheads="1"/>
          </p:cNvSpPr>
          <p:nvPr>
            <p:custDataLst>
              <p:tags r:id="rId3"/>
            </p:custDataLst>
          </p:nvPr>
        </p:nvSpPr>
        <p:spPr bwMode="auto">
          <a:xfrm>
            <a:off x="4114800" y="3487648"/>
            <a:ext cx="4495800" cy="2677656"/>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eaLnBrk="1" hangingPunct="1">
              <a:spcBef>
                <a:spcPct val="50000"/>
              </a:spcBef>
            </a:pPr>
            <a:r>
              <a:rPr lang="en-US" altLang="el-GR" sz="2400" b="1" dirty="0">
                <a:solidFill>
                  <a:schemeClr val="accent2"/>
                </a:solidFill>
                <a:latin typeface="+mn-lt"/>
                <a:cs typeface="Times New Roman" pitchFamily="18" charset="0"/>
              </a:rPr>
              <a:t>if </a:t>
            </a:r>
            <a:r>
              <a:rPr lang="en-US" altLang="el-GR" sz="2400" b="1" dirty="0">
                <a:latin typeface="+mn-lt"/>
                <a:cs typeface="Times New Roman" pitchFamily="18" charset="0"/>
              </a:rPr>
              <a:t>(</a:t>
            </a:r>
            <a:r>
              <a:rPr lang="en-US" altLang="el-GR" sz="2400" b="1" dirty="0" err="1">
                <a:latin typeface="+mn-lt"/>
                <a:cs typeface="Times New Roman" pitchFamily="18" charset="0"/>
              </a:rPr>
              <a:t>studentGrade</a:t>
            </a:r>
            <a:r>
              <a:rPr lang="en-US" altLang="el-GR" sz="2400" b="1" dirty="0">
                <a:latin typeface="+mn-lt"/>
                <a:cs typeface="Times New Roman" pitchFamily="18" charset="0"/>
              </a:rPr>
              <a:t> &gt;= 60)</a:t>
            </a:r>
          </a:p>
          <a:p>
            <a:pPr algn="l" eaLnBrk="1" hangingPunct="1">
              <a:spcBef>
                <a:spcPct val="50000"/>
              </a:spcBef>
            </a:pPr>
            <a:r>
              <a:rPr lang="en-US" altLang="el-GR" sz="2400" b="1" dirty="0">
                <a:latin typeface="+mn-lt"/>
                <a:cs typeface="Times New Roman" pitchFamily="18" charset="0"/>
              </a:rPr>
              <a:t>{</a:t>
            </a:r>
          </a:p>
          <a:p>
            <a:pPr algn="l" eaLnBrk="1" hangingPunct="1">
              <a:spcBef>
                <a:spcPct val="50000"/>
              </a:spcBef>
            </a:pPr>
            <a:r>
              <a:rPr lang="en-US" altLang="el-GR" sz="2400" b="1" dirty="0">
                <a:latin typeface="+mn-lt"/>
                <a:cs typeface="Times New Roman" pitchFamily="18" charset="0"/>
              </a:rPr>
              <a:t>  </a:t>
            </a:r>
            <a:r>
              <a:rPr lang="en-US" altLang="el-GR" sz="2400" b="1" dirty="0" err="1">
                <a:latin typeface="+mn-lt"/>
                <a:cs typeface="Times New Roman" pitchFamily="18" charset="0"/>
              </a:rPr>
              <a:t>Console.WriteLine</a:t>
            </a:r>
            <a:r>
              <a:rPr lang="en-US" altLang="el-GR" sz="2400" b="1" dirty="0">
                <a:latin typeface="+mn-lt"/>
                <a:cs typeface="Times New Roman" pitchFamily="18" charset="0"/>
              </a:rPr>
              <a:t> (“</a:t>
            </a:r>
            <a:r>
              <a:rPr lang="el-GR" altLang="el-GR" sz="2400" b="1" dirty="0">
                <a:latin typeface="+mn-lt"/>
                <a:cs typeface="Times New Roman" pitchFamily="18" charset="0"/>
              </a:rPr>
              <a:t>Πέρασε</a:t>
            </a:r>
            <a:r>
              <a:rPr lang="en-US" altLang="el-GR" sz="2400" b="1" dirty="0">
                <a:latin typeface="+mn-lt"/>
                <a:cs typeface="Times New Roman" pitchFamily="18" charset="0"/>
              </a:rPr>
              <a:t>”);</a:t>
            </a:r>
          </a:p>
          <a:p>
            <a:pPr algn="l" eaLnBrk="1" hangingPunct="1">
              <a:spcBef>
                <a:spcPct val="50000"/>
              </a:spcBef>
            </a:pPr>
            <a:r>
              <a:rPr lang="en-US" altLang="el-GR" sz="2400" b="1" dirty="0">
                <a:latin typeface="+mn-lt"/>
                <a:cs typeface="Times New Roman" pitchFamily="18" charset="0"/>
              </a:rPr>
              <a:t>}</a:t>
            </a:r>
          </a:p>
          <a:p>
            <a:pPr algn="l" eaLnBrk="1" hangingPunct="1">
              <a:spcBef>
                <a:spcPct val="50000"/>
              </a:spcBef>
            </a:pPr>
            <a:r>
              <a:rPr lang="en-US" altLang="el-GR" sz="2400" b="1" dirty="0" smtClean="0">
                <a:solidFill>
                  <a:srgbClr val="FF3300"/>
                </a:solidFill>
                <a:latin typeface="+mn-lt"/>
                <a:cs typeface="Times New Roman" pitchFamily="18" charset="0"/>
              </a:rPr>
              <a:t>// </a:t>
            </a:r>
            <a:r>
              <a:rPr lang="el-GR" altLang="el-GR" sz="2400" b="1" dirty="0">
                <a:solidFill>
                  <a:srgbClr val="FF3300"/>
                </a:solidFill>
                <a:latin typeface="+mn-lt"/>
                <a:cs typeface="Times New Roman" pitchFamily="18" charset="0"/>
              </a:rPr>
              <a:t>επόμενες εντολές</a:t>
            </a:r>
            <a:endParaRPr lang="en-US" altLang="el-GR" sz="2400" b="1" dirty="0">
              <a:solidFill>
                <a:srgbClr val="FF3300"/>
              </a:solidFill>
              <a:latin typeface="+mn-lt"/>
              <a:cs typeface="Times New Roman" pitchFamily="18" charset="0"/>
            </a:endParaRP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Απλές Δομές Ελέγχου</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18</a:t>
            </a:fld>
            <a:endParaRPr lang="el-GR" sz="1400" dirty="0"/>
          </a:p>
        </p:txBody>
      </p:sp>
    </p:spTree>
    <p:custDataLst>
      <p:tags r:id="rId1"/>
    </p:custDataLst>
    <p:extLst>
      <p:ext uri="{BB962C8B-B14F-4D97-AF65-F5344CB8AC3E}">
        <p14:creationId xmlns:p14="http://schemas.microsoft.com/office/powerpoint/2010/main" val="21850298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27384"/>
            <a:ext cx="8229600" cy="1296144"/>
          </a:xfrm>
        </p:spPr>
        <p:txBody>
          <a:bodyPr>
            <a:noAutofit/>
          </a:bodyPr>
          <a:lstStyle/>
          <a:p>
            <a:r>
              <a:rPr lang="en-US" altLang="el-GR" u="sng" dirty="0" smtClean="0">
                <a:solidFill>
                  <a:schemeClr val="tx2"/>
                </a:solidFill>
                <a:latin typeface="+mn-lt"/>
              </a:rPr>
              <a:t>if/else Statement (</a:t>
            </a:r>
            <a:r>
              <a:rPr lang="el-GR" altLang="el-GR" u="sng" dirty="0" smtClean="0">
                <a:solidFill>
                  <a:schemeClr val="tx2"/>
                </a:solidFill>
                <a:latin typeface="+mn-lt"/>
              </a:rPr>
              <a:t>1 από 4</a:t>
            </a:r>
            <a:r>
              <a:rPr lang="en-US" altLang="el-GR" u="sng" dirty="0" smtClean="0">
                <a:solidFill>
                  <a:schemeClr val="tx2"/>
                </a:solidFill>
                <a:latin typeface="+mn-lt"/>
              </a:rPr>
              <a:t>)</a:t>
            </a:r>
            <a:endParaRPr lang="en-US" altLang="el-GR" u="sng" dirty="0">
              <a:solidFill>
                <a:schemeClr val="tx2"/>
              </a:solidFill>
              <a:latin typeface="+mn-lt"/>
            </a:endParaRPr>
          </a:p>
        </p:txBody>
      </p:sp>
      <p:sp>
        <p:nvSpPr>
          <p:cNvPr id="9" name="Rectangle 3" descr="       if &lt;συνθήκη&gt;,&#10;         &lt;εκτέλεση  if &lt;συνθήκη&gt; είναι true&gt;,&#10;       else,&#10;         &lt;εκτέλεση  if &lt;συνθήκη&gt; είναι false&gt;.&#10;&#10;Η δομή if/else, &#10;Εναλλαγή όταν η δήλωση είναι ψεύτικη,&#10;Υπάρχουν δύο επιλογές,&#10;Φωλιασμένες δομές μπορούν να υπάρχουν.&#10;"/>
          <p:cNvSpPr txBox="1">
            <a:spLocks noChangeArrowheads="1"/>
          </p:cNvSpPr>
          <p:nvPr>
            <p:custDataLst>
              <p:tags r:id="rId3"/>
            </p:custDataLst>
          </p:nvPr>
        </p:nvSpPr>
        <p:spPr>
          <a:xfrm>
            <a:off x="616024" y="1484784"/>
            <a:ext cx="7772400" cy="434908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ZapfDingbats" pitchFamily="82" charset="2"/>
              <a:buNone/>
            </a:pPr>
            <a:r>
              <a:rPr lang="en-US" altLang="el-GR" sz="2400" b="1" dirty="0" smtClean="0">
                <a:solidFill>
                  <a:schemeClr val="accent4"/>
                </a:solidFill>
              </a:rPr>
              <a:t>       if </a:t>
            </a:r>
            <a:r>
              <a:rPr lang="en-US" altLang="el-GR" sz="2400" b="1" dirty="0" smtClean="0"/>
              <a:t>( </a:t>
            </a:r>
            <a:r>
              <a:rPr lang="en-US" altLang="el-GR" sz="2400" b="1" i="1" dirty="0" smtClean="0"/>
              <a:t>&lt;</a:t>
            </a:r>
            <a:r>
              <a:rPr lang="el-GR" altLang="el-GR" sz="2400" b="1" i="1" dirty="0" smtClean="0"/>
              <a:t>συνθήκη</a:t>
            </a:r>
            <a:r>
              <a:rPr lang="en-US" altLang="el-GR" sz="2400" b="1" i="1" dirty="0" smtClean="0"/>
              <a:t>&gt;</a:t>
            </a:r>
            <a:r>
              <a:rPr lang="en-US" altLang="el-GR" sz="2400" b="1" dirty="0" smtClean="0"/>
              <a:t> ) </a:t>
            </a:r>
          </a:p>
          <a:p>
            <a:pPr>
              <a:buFont typeface="ZapfDingbats" pitchFamily="82" charset="2"/>
              <a:buNone/>
            </a:pPr>
            <a:r>
              <a:rPr lang="en-US" altLang="el-GR" sz="2400" b="1" dirty="0" smtClean="0"/>
              <a:t> </a:t>
            </a:r>
            <a:r>
              <a:rPr lang="el-GR" altLang="el-GR" sz="2400" b="1" dirty="0" smtClean="0"/>
              <a:t>        </a:t>
            </a:r>
            <a:r>
              <a:rPr lang="en-US" altLang="el-GR" sz="2400" b="1" dirty="0" smtClean="0"/>
              <a:t>&lt;</a:t>
            </a:r>
            <a:r>
              <a:rPr lang="el-GR" altLang="el-GR" sz="2400" b="1" i="1" dirty="0" smtClean="0"/>
              <a:t>εκτέλεση  </a:t>
            </a:r>
            <a:r>
              <a:rPr lang="en-US" altLang="el-GR" sz="2400" b="1" i="1" dirty="0" smtClean="0"/>
              <a:t>if &lt;</a:t>
            </a:r>
            <a:r>
              <a:rPr lang="el-GR" altLang="el-GR" sz="2400" b="1" i="1" dirty="0" smtClean="0"/>
              <a:t>συνθήκη</a:t>
            </a:r>
            <a:r>
              <a:rPr lang="en-US" altLang="el-GR" sz="2400" b="1" i="1" dirty="0" smtClean="0"/>
              <a:t>&gt; </a:t>
            </a:r>
            <a:r>
              <a:rPr lang="el-GR" altLang="el-GR" sz="2400" b="1" i="1" dirty="0" smtClean="0"/>
              <a:t>είναι</a:t>
            </a:r>
            <a:r>
              <a:rPr lang="en-US" altLang="el-GR" sz="2400" b="1" i="1" dirty="0" smtClean="0"/>
              <a:t> true</a:t>
            </a:r>
            <a:r>
              <a:rPr lang="en-US" altLang="el-GR" sz="2400" b="1" dirty="0" smtClean="0"/>
              <a:t>&gt; ;</a:t>
            </a:r>
          </a:p>
          <a:p>
            <a:pPr>
              <a:buFont typeface="ZapfDingbats" pitchFamily="82" charset="2"/>
              <a:buNone/>
            </a:pPr>
            <a:r>
              <a:rPr lang="en-US" altLang="el-GR" sz="2400" b="1" dirty="0" smtClean="0">
                <a:solidFill>
                  <a:schemeClr val="accent2"/>
                </a:solidFill>
              </a:rPr>
              <a:t>       </a:t>
            </a:r>
            <a:r>
              <a:rPr lang="en-US" altLang="el-GR" sz="2400" b="1" dirty="0" smtClean="0">
                <a:solidFill>
                  <a:schemeClr val="accent4"/>
                </a:solidFill>
              </a:rPr>
              <a:t>else</a:t>
            </a:r>
          </a:p>
          <a:p>
            <a:pPr>
              <a:buFont typeface="ZapfDingbats" pitchFamily="82" charset="2"/>
              <a:buNone/>
            </a:pPr>
            <a:r>
              <a:rPr lang="en-US" altLang="el-GR" sz="2400" b="1" dirty="0" smtClean="0"/>
              <a:t> </a:t>
            </a:r>
            <a:r>
              <a:rPr lang="el-GR" altLang="el-GR" sz="2400" b="1" dirty="0" smtClean="0"/>
              <a:t>        </a:t>
            </a:r>
            <a:r>
              <a:rPr lang="en-US" altLang="el-GR" sz="2400" b="1" dirty="0" smtClean="0"/>
              <a:t>&lt;</a:t>
            </a:r>
            <a:r>
              <a:rPr lang="el-GR" altLang="el-GR" sz="2400" b="1" i="1" dirty="0" smtClean="0"/>
              <a:t>εκτέλεση  </a:t>
            </a:r>
            <a:r>
              <a:rPr lang="en-US" altLang="el-GR" sz="2400" b="1" i="1" dirty="0" smtClean="0"/>
              <a:t>if &lt;</a:t>
            </a:r>
            <a:r>
              <a:rPr lang="el-GR" altLang="el-GR" sz="2400" b="1" i="1" dirty="0" smtClean="0"/>
              <a:t>συνθήκη</a:t>
            </a:r>
            <a:r>
              <a:rPr lang="en-US" altLang="el-GR" sz="2400" b="1" i="1" dirty="0" smtClean="0"/>
              <a:t>&gt; </a:t>
            </a:r>
            <a:r>
              <a:rPr lang="el-GR" altLang="el-GR" sz="2400" b="1" i="1" dirty="0" smtClean="0"/>
              <a:t>είναι</a:t>
            </a:r>
            <a:r>
              <a:rPr lang="en-US" altLang="el-GR" sz="2400" b="1" i="1" dirty="0" smtClean="0"/>
              <a:t> false</a:t>
            </a:r>
            <a:r>
              <a:rPr lang="en-US" altLang="el-GR" sz="2400" b="1" dirty="0" smtClean="0"/>
              <a:t>&gt; ;</a:t>
            </a:r>
            <a:endParaRPr lang="en-US" altLang="el-GR" sz="2400" dirty="0" smtClean="0"/>
          </a:p>
          <a:p>
            <a:pPr>
              <a:buFont typeface="Wingdings" panose="05000000000000000000" pitchFamily="2" charset="2"/>
              <a:buChar char="q"/>
            </a:pPr>
            <a:r>
              <a:rPr lang="el-GR" altLang="el-GR" sz="2400" dirty="0" smtClean="0"/>
              <a:t>Η δομή </a:t>
            </a:r>
            <a:r>
              <a:rPr lang="en-US" altLang="el-GR" sz="2400" b="1" dirty="0" smtClean="0"/>
              <a:t>if/else</a:t>
            </a:r>
            <a:r>
              <a:rPr lang="el-GR" altLang="el-GR" sz="2400" b="1" dirty="0" smtClean="0"/>
              <a:t>,</a:t>
            </a:r>
            <a:r>
              <a:rPr lang="en-US" altLang="el-GR" sz="2400" dirty="0" smtClean="0"/>
              <a:t> </a:t>
            </a:r>
            <a:endParaRPr lang="en-US" altLang="el-GR" sz="2400" dirty="0" smtClean="0"/>
          </a:p>
          <a:p>
            <a:pPr lvl="1">
              <a:buFont typeface="Wingdings" panose="05000000000000000000" pitchFamily="2" charset="2"/>
              <a:buChar char="§"/>
            </a:pPr>
            <a:r>
              <a:rPr lang="el-GR" altLang="el-GR" sz="2400" dirty="0" smtClean="0"/>
              <a:t>Εναλλαγή όταν η δήλωση είναι </a:t>
            </a:r>
            <a:r>
              <a:rPr lang="el-GR" altLang="el-GR" sz="2400" dirty="0" smtClean="0"/>
              <a:t>ψεύτικη,</a:t>
            </a:r>
            <a:endParaRPr lang="el-GR" altLang="el-GR" sz="2400" dirty="0" smtClean="0"/>
          </a:p>
          <a:p>
            <a:pPr lvl="1">
              <a:buFont typeface="Wingdings" panose="05000000000000000000" pitchFamily="2" charset="2"/>
              <a:buChar char="§"/>
            </a:pPr>
            <a:r>
              <a:rPr lang="el-GR" altLang="el-GR" sz="2400" dirty="0" smtClean="0"/>
              <a:t>Υπάρχουν δύο </a:t>
            </a:r>
            <a:r>
              <a:rPr lang="el-GR" altLang="el-GR" sz="2400" dirty="0" smtClean="0"/>
              <a:t>επιλογές,</a:t>
            </a:r>
            <a:endParaRPr lang="en-US" altLang="el-GR" sz="2400" dirty="0" smtClean="0"/>
          </a:p>
          <a:p>
            <a:pPr lvl="1">
              <a:buFont typeface="Wingdings" panose="05000000000000000000" pitchFamily="2" charset="2"/>
              <a:buChar char="§"/>
            </a:pPr>
            <a:r>
              <a:rPr lang="el-GR" altLang="el-GR" sz="2400" dirty="0" smtClean="0"/>
              <a:t>Φωλιασμένες δομές μπορούν να </a:t>
            </a:r>
            <a:r>
              <a:rPr lang="el-GR" altLang="el-GR" sz="2400" dirty="0" smtClean="0"/>
              <a:t>υπάρχουν.</a:t>
            </a:r>
            <a:endParaRPr lang="en-US" altLang="el-GR" sz="2400" dirty="0" smtClean="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Απλές Δομές Ελέγχου</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19</a:t>
            </a:fld>
            <a:endParaRPr lang="el-GR" sz="1400" dirty="0"/>
          </a:p>
        </p:txBody>
      </p:sp>
    </p:spTree>
    <p:custDataLst>
      <p:tags r:id="rId1"/>
    </p:custDataLst>
    <p:extLst>
      <p:ext uri="{BB962C8B-B14F-4D97-AF65-F5344CB8AC3E}">
        <p14:creationId xmlns:p14="http://schemas.microsoft.com/office/powerpoint/2010/main" val="21850298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4"/>
          </p:cNvPr>
          <p:cNvPicPr>
            <a:picLocks noChangeAspect="1"/>
          </p:cNvPicPr>
          <p:nvPr/>
        </p:nvPicPr>
        <p:blipFill>
          <a:blip r:embed="rId5" cstate="print"/>
          <a:stretch>
            <a:fillRect/>
          </a:stretch>
        </p:blipFill>
        <p:spPr>
          <a:xfrm>
            <a:off x="3707904" y="4941168"/>
            <a:ext cx="1581685" cy="553393"/>
          </a:xfrm>
          <a:prstGeom prst="rect">
            <a:avLst/>
          </a:prstGeom>
        </p:spPr>
      </p:pic>
      <p:sp>
        <p:nvSpPr>
          <p:cNvPr id="3" name="Θέση αριθμού διαφάνειας 2" hidden="1"/>
          <p:cNvSpPr>
            <a:spLocks noGrp="1"/>
          </p:cNvSpPr>
          <p:nvPr>
            <p:ph type="sldNum" sz="quarter" idx="12"/>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noChangeArrowheads="1"/>
          </p:cNvSpPr>
          <p:nvPr>
            <p:ph type="title"/>
            <p:custDataLst>
              <p:tags r:id="rId2"/>
            </p:custDataLst>
          </p:nvPr>
        </p:nvSpPr>
        <p:spPr>
          <a:xfrm>
            <a:off x="457200" y="-99392"/>
            <a:ext cx="8229600" cy="1296144"/>
          </a:xfrm>
        </p:spPr>
        <p:txBody>
          <a:bodyPr>
            <a:noAutofit/>
          </a:bodyPr>
          <a:lstStyle/>
          <a:p>
            <a:r>
              <a:rPr lang="en-US" altLang="el-GR" sz="4000" u="sng" dirty="0" smtClean="0">
                <a:solidFill>
                  <a:schemeClr val="tx2"/>
                </a:solidFill>
                <a:latin typeface="+mn-lt"/>
              </a:rPr>
              <a:t>if/else Statement </a:t>
            </a:r>
            <a:r>
              <a:rPr lang="el-GR" altLang="el-GR" sz="4000" u="sng" dirty="0" smtClean="0">
                <a:solidFill>
                  <a:schemeClr val="tx2"/>
                </a:solidFill>
                <a:latin typeface="+mn-lt"/>
              </a:rPr>
              <a:t>(</a:t>
            </a:r>
            <a:r>
              <a:rPr lang="el-GR" altLang="el-GR" sz="4000" u="sng" dirty="0" smtClean="0">
                <a:solidFill>
                  <a:schemeClr val="tx2"/>
                </a:solidFill>
                <a:latin typeface="+mn-lt"/>
              </a:rPr>
              <a:t>2 </a:t>
            </a:r>
            <a:r>
              <a:rPr lang="el-GR" altLang="el-GR" sz="4000" u="sng" dirty="0">
                <a:solidFill>
                  <a:schemeClr val="tx2"/>
                </a:solidFill>
                <a:latin typeface="+mn-lt"/>
              </a:rPr>
              <a:t>από 4)</a:t>
            </a:r>
            <a:endParaRPr lang="en-US" altLang="el-GR" sz="4000" u="sng" dirty="0">
              <a:solidFill>
                <a:schemeClr val="tx2"/>
              </a:solidFill>
              <a:latin typeface="+mn-lt"/>
            </a:endParaRPr>
          </a:p>
        </p:txBody>
      </p:sp>
      <p:sp>
        <p:nvSpPr>
          <p:cNvPr id="12" name="Rectangle 3" descr="       if &lt;test&gt;,&#10;       άγκιστρο, &#10;         &lt;εκτέλεση  if &lt;συνθήκη&gt; είναι true&gt;,&#10;         ……,&#10;       άγκιστρο,&#10;       else,&#10;       άγκιστρο,&#10;         &lt;εκτέλεση  if &lt;συνθήκη&gt; είναι false&gt;,&#10;         ……,&#10;       άγκιστρο.&#10;&#10;Μπορούμε να έχουμε κάποιο μπλοκ μέσα σε μια επιλογή.&#10;"/>
          <p:cNvSpPr txBox="1">
            <a:spLocks noChangeArrowheads="1"/>
          </p:cNvSpPr>
          <p:nvPr>
            <p:custDataLst>
              <p:tags r:id="rId3"/>
            </p:custDataLst>
          </p:nvPr>
        </p:nvSpPr>
        <p:spPr>
          <a:xfrm>
            <a:off x="533400" y="980728"/>
            <a:ext cx="7772400" cy="5645224"/>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Font typeface="ZapfDingbats" pitchFamily="82" charset="2"/>
              <a:buNone/>
            </a:pPr>
            <a:r>
              <a:rPr lang="en-US" altLang="el-GR" sz="2400" b="1" dirty="0" smtClean="0">
                <a:solidFill>
                  <a:schemeClr val="accent4"/>
                </a:solidFill>
              </a:rPr>
              <a:t>       if ( </a:t>
            </a:r>
            <a:r>
              <a:rPr lang="en-US" altLang="el-GR" sz="2400" b="1" i="1" dirty="0" smtClean="0"/>
              <a:t>&lt;test&gt;</a:t>
            </a:r>
            <a:r>
              <a:rPr lang="en-US" altLang="el-GR" sz="2400" b="1" dirty="0" smtClean="0"/>
              <a:t> </a:t>
            </a:r>
            <a:r>
              <a:rPr lang="en-US" altLang="el-GR" sz="2400" b="1" dirty="0" smtClean="0">
                <a:solidFill>
                  <a:schemeClr val="accent4"/>
                </a:solidFill>
              </a:rPr>
              <a:t>)</a:t>
            </a:r>
          </a:p>
          <a:p>
            <a:pPr>
              <a:lnSpc>
                <a:spcPct val="90000"/>
              </a:lnSpc>
              <a:buFont typeface="ZapfDingbats" pitchFamily="82" charset="2"/>
              <a:buNone/>
            </a:pPr>
            <a:r>
              <a:rPr lang="en-US" altLang="el-GR" sz="2400" b="1" dirty="0" smtClean="0">
                <a:solidFill>
                  <a:schemeClr val="accent4"/>
                </a:solidFill>
              </a:rPr>
              <a:t>       { </a:t>
            </a:r>
          </a:p>
          <a:p>
            <a:pPr>
              <a:lnSpc>
                <a:spcPct val="90000"/>
              </a:lnSpc>
              <a:buFont typeface="ZapfDingbats" pitchFamily="82" charset="2"/>
              <a:buNone/>
            </a:pPr>
            <a:r>
              <a:rPr lang="en-US" altLang="el-GR" sz="2400" b="1" dirty="0" smtClean="0"/>
              <a:t> </a:t>
            </a:r>
            <a:r>
              <a:rPr lang="el-GR" altLang="el-GR" sz="2400" b="1" dirty="0" smtClean="0"/>
              <a:t>        </a:t>
            </a:r>
            <a:r>
              <a:rPr lang="en-US" altLang="el-GR" sz="2400" b="1" dirty="0" smtClean="0"/>
              <a:t>&lt;</a:t>
            </a:r>
            <a:r>
              <a:rPr lang="el-GR" altLang="el-GR" sz="2400" b="1" i="1" dirty="0" smtClean="0"/>
              <a:t>εκτέλεση  </a:t>
            </a:r>
            <a:r>
              <a:rPr lang="en-US" altLang="el-GR" sz="2400" b="1" i="1" dirty="0" smtClean="0"/>
              <a:t>if &lt;</a:t>
            </a:r>
            <a:r>
              <a:rPr lang="el-GR" altLang="el-GR" sz="2400" b="1" i="1" dirty="0" smtClean="0"/>
              <a:t>συνθήκη</a:t>
            </a:r>
            <a:r>
              <a:rPr lang="en-US" altLang="el-GR" sz="2400" b="1" i="1" dirty="0" smtClean="0"/>
              <a:t>&gt; </a:t>
            </a:r>
            <a:r>
              <a:rPr lang="el-GR" altLang="el-GR" sz="2400" b="1" i="1" dirty="0" smtClean="0"/>
              <a:t>είναι</a:t>
            </a:r>
            <a:r>
              <a:rPr lang="en-US" altLang="el-GR" sz="2400" b="1" i="1" dirty="0" smtClean="0"/>
              <a:t> true</a:t>
            </a:r>
            <a:r>
              <a:rPr lang="en-US" altLang="el-GR" sz="2400" b="1" dirty="0" smtClean="0"/>
              <a:t>&gt; ;</a:t>
            </a:r>
            <a:endParaRPr lang="en-US" altLang="el-GR" sz="2400" b="1" dirty="0" smtClean="0">
              <a:solidFill>
                <a:schemeClr val="accent2"/>
              </a:solidFill>
            </a:endParaRPr>
          </a:p>
          <a:p>
            <a:pPr>
              <a:lnSpc>
                <a:spcPct val="90000"/>
              </a:lnSpc>
              <a:buFont typeface="ZapfDingbats" pitchFamily="82" charset="2"/>
              <a:buNone/>
            </a:pPr>
            <a:r>
              <a:rPr lang="en-US" altLang="el-GR" sz="2400" b="1" dirty="0" smtClean="0">
                <a:solidFill>
                  <a:schemeClr val="accent2"/>
                </a:solidFill>
              </a:rPr>
              <a:t>         </a:t>
            </a:r>
            <a:r>
              <a:rPr lang="en-US" altLang="el-GR" sz="2400" b="1" dirty="0" smtClean="0"/>
              <a:t>……</a:t>
            </a:r>
          </a:p>
          <a:p>
            <a:pPr>
              <a:lnSpc>
                <a:spcPct val="90000"/>
              </a:lnSpc>
              <a:buFont typeface="ZapfDingbats" pitchFamily="82" charset="2"/>
              <a:buNone/>
            </a:pPr>
            <a:r>
              <a:rPr lang="en-US" altLang="el-GR" sz="2400" b="1" dirty="0" smtClean="0">
                <a:solidFill>
                  <a:schemeClr val="accent4"/>
                </a:solidFill>
              </a:rPr>
              <a:t>       } </a:t>
            </a:r>
          </a:p>
          <a:p>
            <a:pPr>
              <a:lnSpc>
                <a:spcPct val="90000"/>
              </a:lnSpc>
              <a:buFont typeface="ZapfDingbats" pitchFamily="82" charset="2"/>
              <a:buNone/>
            </a:pPr>
            <a:r>
              <a:rPr lang="en-US" altLang="el-GR" sz="2400" b="1" dirty="0" smtClean="0">
                <a:solidFill>
                  <a:schemeClr val="accent4"/>
                </a:solidFill>
              </a:rPr>
              <a:t>       else</a:t>
            </a:r>
          </a:p>
          <a:p>
            <a:pPr>
              <a:lnSpc>
                <a:spcPct val="90000"/>
              </a:lnSpc>
              <a:buFont typeface="ZapfDingbats" pitchFamily="82" charset="2"/>
              <a:buNone/>
            </a:pPr>
            <a:r>
              <a:rPr lang="en-US" altLang="el-GR" sz="2400" b="1" dirty="0" smtClean="0">
                <a:solidFill>
                  <a:schemeClr val="accent4"/>
                </a:solidFill>
              </a:rPr>
              <a:t>       {</a:t>
            </a:r>
          </a:p>
          <a:p>
            <a:pPr>
              <a:lnSpc>
                <a:spcPct val="90000"/>
              </a:lnSpc>
              <a:buFont typeface="ZapfDingbats" pitchFamily="82" charset="2"/>
              <a:buNone/>
            </a:pPr>
            <a:r>
              <a:rPr lang="en-US" altLang="el-GR" sz="2400" b="1" dirty="0" smtClean="0"/>
              <a:t> </a:t>
            </a:r>
            <a:r>
              <a:rPr lang="el-GR" altLang="el-GR" sz="2400" b="1" dirty="0" smtClean="0"/>
              <a:t>        </a:t>
            </a:r>
            <a:r>
              <a:rPr lang="en-US" altLang="el-GR" sz="2400" b="1" dirty="0" smtClean="0"/>
              <a:t>&lt;</a:t>
            </a:r>
            <a:r>
              <a:rPr lang="el-GR" altLang="el-GR" sz="2400" b="1" i="1" dirty="0" smtClean="0"/>
              <a:t>εκτέλεση  </a:t>
            </a:r>
            <a:r>
              <a:rPr lang="en-US" altLang="el-GR" sz="2400" b="1" i="1" dirty="0" smtClean="0"/>
              <a:t>if &lt;</a:t>
            </a:r>
            <a:r>
              <a:rPr lang="el-GR" altLang="el-GR" sz="2400" b="1" i="1" dirty="0" smtClean="0"/>
              <a:t>συνθήκη</a:t>
            </a:r>
            <a:r>
              <a:rPr lang="en-US" altLang="el-GR" sz="2400" b="1" i="1" dirty="0" smtClean="0"/>
              <a:t>&gt; </a:t>
            </a:r>
            <a:r>
              <a:rPr lang="el-GR" altLang="el-GR" sz="2400" b="1" i="1" dirty="0" smtClean="0"/>
              <a:t>είναι</a:t>
            </a:r>
            <a:r>
              <a:rPr lang="en-US" altLang="el-GR" sz="2400" b="1" i="1" dirty="0" smtClean="0"/>
              <a:t> false</a:t>
            </a:r>
            <a:r>
              <a:rPr lang="en-US" altLang="el-GR" sz="2400" b="1" dirty="0" smtClean="0"/>
              <a:t>&gt; ;</a:t>
            </a:r>
            <a:endParaRPr lang="en-US" altLang="el-GR" sz="2400" b="1" dirty="0" smtClean="0">
              <a:solidFill>
                <a:schemeClr val="accent2"/>
              </a:solidFill>
            </a:endParaRPr>
          </a:p>
          <a:p>
            <a:pPr>
              <a:lnSpc>
                <a:spcPct val="90000"/>
              </a:lnSpc>
              <a:buFont typeface="ZapfDingbats" pitchFamily="82" charset="2"/>
              <a:buNone/>
            </a:pPr>
            <a:r>
              <a:rPr lang="en-US" altLang="el-GR" sz="2400" b="1" dirty="0" smtClean="0">
                <a:solidFill>
                  <a:schemeClr val="accent2"/>
                </a:solidFill>
              </a:rPr>
              <a:t>         </a:t>
            </a:r>
            <a:r>
              <a:rPr lang="en-US" altLang="el-GR" sz="2400" b="1" dirty="0" smtClean="0"/>
              <a:t>……</a:t>
            </a:r>
          </a:p>
          <a:p>
            <a:pPr>
              <a:lnSpc>
                <a:spcPct val="90000"/>
              </a:lnSpc>
              <a:buFont typeface="ZapfDingbats" pitchFamily="82" charset="2"/>
              <a:buNone/>
            </a:pPr>
            <a:r>
              <a:rPr lang="en-US" altLang="el-GR" sz="2400" b="1" dirty="0" smtClean="0">
                <a:solidFill>
                  <a:schemeClr val="accent2"/>
                </a:solidFill>
              </a:rPr>
              <a:t>       </a:t>
            </a:r>
            <a:r>
              <a:rPr lang="en-US" altLang="el-GR" sz="2400" b="1" dirty="0" smtClean="0">
                <a:solidFill>
                  <a:schemeClr val="accent4"/>
                </a:solidFill>
              </a:rPr>
              <a:t>}</a:t>
            </a:r>
            <a:endParaRPr lang="en-US" altLang="el-GR" sz="2400" dirty="0" smtClean="0">
              <a:solidFill>
                <a:schemeClr val="accent4"/>
              </a:solidFill>
            </a:endParaRPr>
          </a:p>
          <a:p>
            <a:pPr lvl="1">
              <a:lnSpc>
                <a:spcPct val="90000"/>
              </a:lnSpc>
              <a:buFont typeface="Wingdings" panose="05000000000000000000" pitchFamily="2" charset="2"/>
              <a:buChar char="q"/>
            </a:pPr>
            <a:r>
              <a:rPr lang="el-GR" altLang="el-GR" sz="2400" dirty="0" smtClean="0"/>
              <a:t>Μπορούμε να έχουμε κάποιο μπλοκ μέσα σε μια επιλογή</a:t>
            </a:r>
            <a:endParaRPr lang="en-US" altLang="el-GR" sz="2400" dirty="0" smtClean="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Απλές Δομές Ελέγχου</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20</a:t>
            </a:fld>
            <a:endParaRPr lang="el-GR" sz="1400" dirty="0"/>
          </a:p>
        </p:txBody>
      </p:sp>
    </p:spTree>
    <p:custDataLst>
      <p:tags r:id="rId1"/>
    </p:custDataLst>
    <p:extLst>
      <p:ext uri="{BB962C8B-B14F-4D97-AF65-F5344CB8AC3E}">
        <p14:creationId xmlns:p14="http://schemas.microsoft.com/office/powerpoint/2010/main" val="21850298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noChangeArrowheads="1"/>
          </p:cNvSpPr>
          <p:nvPr>
            <p:ph type="title"/>
            <p:custDataLst>
              <p:tags r:id="rId2"/>
            </p:custDataLst>
          </p:nvPr>
        </p:nvSpPr>
        <p:spPr>
          <a:xfrm>
            <a:off x="457200" y="-27384"/>
            <a:ext cx="8229600" cy="1296144"/>
          </a:xfrm>
        </p:spPr>
        <p:txBody>
          <a:bodyPr>
            <a:noAutofit/>
          </a:bodyPr>
          <a:lstStyle/>
          <a:p>
            <a:r>
              <a:rPr lang="en-US" altLang="el-GR" sz="4000" u="sng" dirty="0" smtClean="0">
                <a:solidFill>
                  <a:schemeClr val="tx2"/>
                </a:solidFill>
                <a:latin typeface="+mn-lt"/>
              </a:rPr>
              <a:t>if/else Statement (</a:t>
            </a:r>
            <a:r>
              <a:rPr lang="el-GR" altLang="el-GR" sz="4000" u="sng" dirty="0" smtClean="0">
                <a:solidFill>
                  <a:schemeClr val="tx2"/>
                </a:solidFill>
                <a:latin typeface="+mn-lt"/>
              </a:rPr>
              <a:t>3 από 4</a:t>
            </a:r>
            <a:r>
              <a:rPr lang="en-US" altLang="el-GR" sz="4000" u="sng" dirty="0" smtClean="0">
                <a:solidFill>
                  <a:schemeClr val="tx2"/>
                </a:solidFill>
                <a:latin typeface="+mn-lt"/>
              </a:rPr>
              <a:t>)</a:t>
            </a:r>
            <a:endParaRPr lang="en-US" altLang="el-GR" sz="4000" u="sng" dirty="0">
              <a:solidFill>
                <a:schemeClr val="tx2"/>
              </a:solidFill>
              <a:latin typeface="+mn-lt"/>
            </a:endParaRPr>
          </a:p>
        </p:txBody>
      </p:sp>
      <p:grpSp>
        <p:nvGrpSpPr>
          <p:cNvPr id="18" name="Group 3"/>
          <p:cNvGrpSpPr>
            <a:grpSpLocks/>
          </p:cNvGrpSpPr>
          <p:nvPr/>
        </p:nvGrpSpPr>
        <p:grpSpPr bwMode="auto">
          <a:xfrm>
            <a:off x="400050" y="1340768"/>
            <a:ext cx="6851650" cy="2590800"/>
            <a:chOff x="492" y="384"/>
            <a:chExt cx="4316" cy="1632"/>
          </a:xfrm>
        </p:grpSpPr>
        <p:grpSp>
          <p:nvGrpSpPr>
            <p:cNvPr id="19" name="Group 4"/>
            <p:cNvGrpSpPr>
              <a:grpSpLocks/>
            </p:cNvGrpSpPr>
            <p:nvPr/>
          </p:nvGrpSpPr>
          <p:grpSpPr bwMode="auto">
            <a:xfrm>
              <a:off x="1920" y="672"/>
              <a:ext cx="1505" cy="674"/>
              <a:chOff x="1104" y="912"/>
              <a:chExt cx="1505" cy="674"/>
            </a:xfrm>
          </p:grpSpPr>
          <p:grpSp>
            <p:nvGrpSpPr>
              <p:cNvPr id="37" name="Group 5"/>
              <p:cNvGrpSpPr>
                <a:grpSpLocks/>
              </p:cNvGrpSpPr>
              <p:nvPr/>
            </p:nvGrpSpPr>
            <p:grpSpPr bwMode="auto">
              <a:xfrm>
                <a:off x="1104" y="912"/>
                <a:ext cx="1505" cy="674"/>
                <a:chOff x="1104" y="912"/>
                <a:chExt cx="1505" cy="674"/>
              </a:xfrm>
            </p:grpSpPr>
            <p:sp>
              <p:nvSpPr>
                <p:cNvPr id="39" name="Freeform 6"/>
                <p:cNvSpPr>
                  <a:spLocks/>
                </p:cNvSpPr>
                <p:nvPr/>
              </p:nvSpPr>
              <p:spPr bwMode="auto">
                <a:xfrm>
                  <a:off x="1104" y="912"/>
                  <a:ext cx="1505" cy="674"/>
                </a:xfrm>
                <a:custGeom>
                  <a:avLst/>
                  <a:gdLst>
                    <a:gd name="T0" fmla="*/ 752 w 1505"/>
                    <a:gd name="T1" fmla="*/ 0 h 674"/>
                    <a:gd name="T2" fmla="*/ 0 w 1505"/>
                    <a:gd name="T3" fmla="*/ 345 h 674"/>
                    <a:gd name="T4" fmla="*/ 752 w 1505"/>
                    <a:gd name="T5" fmla="*/ 674 h 674"/>
                    <a:gd name="T6" fmla="*/ 1505 w 1505"/>
                    <a:gd name="T7" fmla="*/ 345 h 674"/>
                    <a:gd name="T8" fmla="*/ 752 w 1505"/>
                    <a:gd name="T9" fmla="*/ 0 h 674"/>
                    <a:gd name="T10" fmla="*/ 0 60000 65536"/>
                    <a:gd name="T11" fmla="*/ 0 60000 65536"/>
                    <a:gd name="T12" fmla="*/ 0 60000 65536"/>
                    <a:gd name="T13" fmla="*/ 0 60000 65536"/>
                    <a:gd name="T14" fmla="*/ 0 60000 65536"/>
                    <a:gd name="T15" fmla="*/ 0 w 1505"/>
                    <a:gd name="T16" fmla="*/ 0 h 674"/>
                    <a:gd name="T17" fmla="*/ 1505 w 1505"/>
                    <a:gd name="T18" fmla="*/ 674 h 674"/>
                  </a:gdLst>
                  <a:ahLst/>
                  <a:cxnLst>
                    <a:cxn ang="T10">
                      <a:pos x="T0" y="T1"/>
                    </a:cxn>
                    <a:cxn ang="T11">
                      <a:pos x="T2" y="T3"/>
                    </a:cxn>
                    <a:cxn ang="T12">
                      <a:pos x="T4" y="T5"/>
                    </a:cxn>
                    <a:cxn ang="T13">
                      <a:pos x="T6" y="T7"/>
                    </a:cxn>
                    <a:cxn ang="T14">
                      <a:pos x="T8" y="T9"/>
                    </a:cxn>
                  </a:cxnLst>
                  <a:rect l="T15" t="T16" r="T17" b="T18"/>
                  <a:pathLst>
                    <a:path w="1505" h="674">
                      <a:moveTo>
                        <a:pt x="752" y="0"/>
                      </a:moveTo>
                      <a:lnTo>
                        <a:pt x="0" y="345"/>
                      </a:lnTo>
                      <a:lnTo>
                        <a:pt x="752" y="674"/>
                      </a:lnTo>
                      <a:lnTo>
                        <a:pt x="1505" y="345"/>
                      </a:lnTo>
                      <a:lnTo>
                        <a:pt x="752" y="0"/>
                      </a:lnTo>
                      <a:close/>
                    </a:path>
                  </a:pathLst>
                </a:custGeom>
                <a:solidFill>
                  <a:srgbClr val="CCE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0" name="Line 7" descr="."/>
                <p:cNvSpPr>
                  <a:spLocks noChangeShapeType="1"/>
                </p:cNvSpPr>
                <p:nvPr/>
              </p:nvSpPr>
              <p:spPr bwMode="auto">
                <a:xfrm>
                  <a:off x="1872" y="912"/>
                  <a:ext cx="720" cy="33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l-GR"/>
                </a:p>
              </p:txBody>
            </p:sp>
            <p:sp>
              <p:nvSpPr>
                <p:cNvPr id="41" name="Line 8" descr="."/>
                <p:cNvSpPr>
                  <a:spLocks noChangeShapeType="1"/>
                </p:cNvSpPr>
                <p:nvPr/>
              </p:nvSpPr>
              <p:spPr bwMode="auto">
                <a:xfrm flipV="1">
                  <a:off x="1104" y="912"/>
                  <a:ext cx="768" cy="33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l-GR"/>
                </a:p>
              </p:txBody>
            </p:sp>
            <p:sp>
              <p:nvSpPr>
                <p:cNvPr id="42" name="Line 9" descr="."/>
                <p:cNvSpPr>
                  <a:spLocks noChangeShapeType="1"/>
                </p:cNvSpPr>
                <p:nvPr/>
              </p:nvSpPr>
              <p:spPr bwMode="auto">
                <a:xfrm>
                  <a:off x="1104" y="1248"/>
                  <a:ext cx="768" cy="33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l-GR"/>
                </a:p>
              </p:txBody>
            </p:sp>
            <p:sp>
              <p:nvSpPr>
                <p:cNvPr id="43" name="Line 10" descr="."/>
                <p:cNvSpPr>
                  <a:spLocks noChangeShapeType="1"/>
                </p:cNvSpPr>
                <p:nvPr/>
              </p:nvSpPr>
              <p:spPr bwMode="auto">
                <a:xfrm flipV="1">
                  <a:off x="1872" y="1248"/>
                  <a:ext cx="720" cy="33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l-GR"/>
                </a:p>
              </p:txBody>
            </p:sp>
          </p:grpSp>
          <p:sp>
            <p:nvSpPr>
              <p:cNvPr id="38" name="Text Box 11" descr="."/>
              <p:cNvSpPr txBox="1">
                <a:spLocks noChangeArrowheads="1"/>
              </p:cNvSpPr>
              <p:nvPr>
                <p:custDataLst>
                  <p:tags r:id="rId8"/>
                </p:custDataLst>
              </p:nvPr>
            </p:nvSpPr>
            <p:spPr bwMode="auto">
              <a:xfrm>
                <a:off x="1392" y="1152"/>
                <a:ext cx="96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eaLnBrk="1" hangingPunct="1"/>
                <a:r>
                  <a:rPr lang="en-US" altLang="el-GR" sz="1600" dirty="0">
                    <a:solidFill>
                      <a:schemeClr val="tx2"/>
                    </a:solidFill>
                    <a:latin typeface="Courier New" pitchFamily="49" charset="0"/>
                  </a:rPr>
                  <a:t>Grade &gt;= 60</a:t>
                </a:r>
              </a:p>
            </p:txBody>
          </p:sp>
        </p:grpSp>
        <p:sp>
          <p:nvSpPr>
            <p:cNvPr id="20" name="Text Box 12" descr="."/>
            <p:cNvSpPr txBox="1">
              <a:spLocks noChangeArrowheads="1"/>
            </p:cNvSpPr>
            <p:nvPr>
              <p:custDataLst>
                <p:tags r:id="rId4"/>
              </p:custDataLst>
            </p:nvPr>
          </p:nvSpPr>
          <p:spPr bwMode="auto">
            <a:xfrm>
              <a:off x="3603" y="1296"/>
              <a:ext cx="1205" cy="213"/>
            </a:xfrm>
            <a:prstGeom prst="rect">
              <a:avLst/>
            </a:prstGeom>
            <a:solidFill>
              <a:srgbClr val="CCECFF"/>
            </a:solidFill>
            <a:ln w="25400">
              <a:solidFill>
                <a:schemeClr val="tx1"/>
              </a:solidFill>
              <a:miter lim="800000"/>
              <a:headEnd/>
              <a:tailEnd/>
            </a:ln>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eaLnBrk="1" hangingPunct="1"/>
              <a:r>
                <a:rPr lang="en-US" altLang="el-GR" sz="1600" dirty="0">
                  <a:solidFill>
                    <a:schemeClr val="tx2"/>
                  </a:solidFill>
                  <a:latin typeface="Courier New" pitchFamily="49" charset="0"/>
                </a:rPr>
                <a:t>print “</a:t>
              </a:r>
              <a:r>
                <a:rPr lang="el-GR" altLang="el-GR" sz="1600" dirty="0">
                  <a:solidFill>
                    <a:schemeClr val="tx2"/>
                  </a:solidFill>
                  <a:latin typeface="Courier New" pitchFamily="49" charset="0"/>
                </a:rPr>
                <a:t>Πέρασε</a:t>
              </a:r>
              <a:r>
                <a:rPr lang="en-US" altLang="el-GR" sz="1600" dirty="0">
                  <a:solidFill>
                    <a:schemeClr val="tx2"/>
                  </a:solidFill>
                  <a:latin typeface="Courier New" pitchFamily="49" charset="0"/>
                </a:rPr>
                <a:t>”</a:t>
              </a:r>
            </a:p>
          </p:txBody>
        </p:sp>
        <p:sp>
          <p:nvSpPr>
            <p:cNvPr id="21" name="Text Box 13" descr="."/>
            <p:cNvSpPr txBox="1">
              <a:spLocks noChangeArrowheads="1"/>
            </p:cNvSpPr>
            <p:nvPr>
              <p:custDataLst>
                <p:tags r:id="rId5"/>
              </p:custDataLst>
            </p:nvPr>
          </p:nvSpPr>
          <p:spPr bwMode="auto">
            <a:xfrm>
              <a:off x="492" y="1296"/>
              <a:ext cx="1283" cy="213"/>
            </a:xfrm>
            <a:prstGeom prst="rect">
              <a:avLst/>
            </a:prstGeom>
            <a:solidFill>
              <a:srgbClr val="CCECFF"/>
            </a:solidFill>
            <a:ln w="25400">
              <a:solidFill>
                <a:schemeClr val="tx1"/>
              </a:solidFill>
              <a:miter lim="800000"/>
              <a:headEnd/>
              <a:tailEnd/>
            </a:ln>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eaLnBrk="1" hangingPunct="1"/>
              <a:r>
                <a:rPr lang="en-US" altLang="el-GR" sz="1600" dirty="0">
                  <a:solidFill>
                    <a:schemeClr val="tx2"/>
                  </a:solidFill>
                  <a:latin typeface="Courier New" pitchFamily="49" charset="0"/>
                </a:rPr>
                <a:t>print “</a:t>
              </a:r>
              <a:r>
                <a:rPr lang="el-GR" altLang="el-GR" sz="1600" dirty="0">
                  <a:solidFill>
                    <a:schemeClr val="tx2"/>
                  </a:solidFill>
                  <a:latin typeface="Courier New" pitchFamily="49" charset="0"/>
                </a:rPr>
                <a:t>Απέτυχε</a:t>
              </a:r>
              <a:r>
                <a:rPr lang="en-US" altLang="el-GR" sz="1600" dirty="0">
                  <a:solidFill>
                    <a:schemeClr val="tx2"/>
                  </a:solidFill>
                  <a:latin typeface="Courier New" pitchFamily="49" charset="0"/>
                </a:rPr>
                <a:t>”</a:t>
              </a:r>
            </a:p>
          </p:txBody>
        </p:sp>
        <p:sp>
          <p:nvSpPr>
            <p:cNvPr id="22" name="Line 14" descr="."/>
            <p:cNvSpPr>
              <a:spLocks noChangeShapeType="1"/>
            </p:cNvSpPr>
            <p:nvPr/>
          </p:nvSpPr>
          <p:spPr bwMode="auto">
            <a:xfrm flipH="1">
              <a:off x="1056" y="1008"/>
              <a:ext cx="864"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l-GR"/>
            </a:p>
          </p:txBody>
        </p:sp>
        <p:sp>
          <p:nvSpPr>
            <p:cNvPr id="23" name="Line 15" descr="."/>
            <p:cNvSpPr>
              <a:spLocks noChangeShapeType="1"/>
            </p:cNvSpPr>
            <p:nvPr/>
          </p:nvSpPr>
          <p:spPr bwMode="auto">
            <a:xfrm>
              <a:off x="3408" y="1008"/>
              <a:ext cx="91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l-GR"/>
            </a:p>
          </p:txBody>
        </p:sp>
        <p:sp>
          <p:nvSpPr>
            <p:cNvPr id="25" name="Line 16" descr="."/>
            <p:cNvSpPr>
              <a:spLocks noChangeShapeType="1"/>
            </p:cNvSpPr>
            <p:nvPr/>
          </p:nvSpPr>
          <p:spPr bwMode="auto">
            <a:xfrm>
              <a:off x="1056" y="1008"/>
              <a:ext cx="0" cy="288"/>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l-GR"/>
            </a:p>
          </p:txBody>
        </p:sp>
        <p:sp>
          <p:nvSpPr>
            <p:cNvPr id="26" name="Line 17" descr="."/>
            <p:cNvSpPr>
              <a:spLocks noChangeShapeType="1"/>
            </p:cNvSpPr>
            <p:nvPr/>
          </p:nvSpPr>
          <p:spPr bwMode="auto">
            <a:xfrm>
              <a:off x="4320" y="1008"/>
              <a:ext cx="0" cy="288"/>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l-GR"/>
            </a:p>
          </p:txBody>
        </p:sp>
        <p:sp>
          <p:nvSpPr>
            <p:cNvPr id="27" name="Line 18" descr="."/>
            <p:cNvSpPr>
              <a:spLocks noChangeShapeType="1"/>
            </p:cNvSpPr>
            <p:nvPr/>
          </p:nvSpPr>
          <p:spPr bwMode="auto">
            <a:xfrm>
              <a:off x="2688" y="480"/>
              <a:ext cx="0" cy="19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l-GR"/>
            </a:p>
          </p:txBody>
        </p:sp>
        <p:sp>
          <p:nvSpPr>
            <p:cNvPr id="28" name="Oval 19" descr="."/>
            <p:cNvSpPr>
              <a:spLocks noChangeArrowheads="1"/>
            </p:cNvSpPr>
            <p:nvPr/>
          </p:nvSpPr>
          <p:spPr bwMode="auto">
            <a:xfrm>
              <a:off x="2640" y="384"/>
              <a:ext cx="96" cy="96"/>
            </a:xfrm>
            <a:prstGeom prst="ellipse">
              <a:avLst/>
            </a:prstGeom>
            <a:solidFill>
              <a:srgbClr val="FFFFFF"/>
            </a:solidFill>
            <a:ln w="25400">
              <a:solidFill>
                <a:schemeClr val="tx1"/>
              </a:solidFill>
              <a:round/>
              <a:headEnd/>
              <a:tailEnd/>
            </a:ln>
          </p:spPr>
          <p:txBody>
            <a:bodyPr wrap="none" anchor="ct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29" name="Text Box 20" descr="."/>
            <p:cNvSpPr txBox="1">
              <a:spLocks noChangeArrowheads="1"/>
            </p:cNvSpPr>
            <p:nvPr>
              <p:custDataLst>
                <p:tags r:id="rId6"/>
              </p:custDataLst>
            </p:nvPr>
          </p:nvSpPr>
          <p:spPr bwMode="auto">
            <a:xfrm>
              <a:off x="1296" y="720"/>
              <a:ext cx="3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eaLnBrk="1" hangingPunct="1"/>
              <a:r>
                <a:rPr lang="en-US" altLang="el-GR" sz="1800" dirty="0">
                  <a:solidFill>
                    <a:schemeClr val="tx2"/>
                  </a:solidFill>
                </a:rPr>
                <a:t>false</a:t>
              </a:r>
            </a:p>
          </p:txBody>
        </p:sp>
        <p:sp>
          <p:nvSpPr>
            <p:cNvPr id="30" name="Text Box 21" descr="."/>
            <p:cNvSpPr txBox="1">
              <a:spLocks noChangeArrowheads="1"/>
            </p:cNvSpPr>
            <p:nvPr>
              <p:custDataLst>
                <p:tags r:id="rId7"/>
              </p:custDataLst>
            </p:nvPr>
          </p:nvSpPr>
          <p:spPr bwMode="auto">
            <a:xfrm>
              <a:off x="3744" y="720"/>
              <a:ext cx="3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eaLnBrk="1" hangingPunct="1"/>
              <a:r>
                <a:rPr lang="en-US" altLang="el-GR" sz="1800" dirty="0">
                  <a:solidFill>
                    <a:schemeClr val="tx2"/>
                  </a:solidFill>
                </a:rPr>
                <a:t>true</a:t>
              </a:r>
            </a:p>
          </p:txBody>
        </p:sp>
        <p:sp>
          <p:nvSpPr>
            <p:cNvPr id="31" name="Oval 22" descr="."/>
            <p:cNvSpPr>
              <a:spLocks noChangeArrowheads="1"/>
            </p:cNvSpPr>
            <p:nvPr/>
          </p:nvSpPr>
          <p:spPr bwMode="auto">
            <a:xfrm>
              <a:off x="2640" y="1680"/>
              <a:ext cx="96" cy="96"/>
            </a:xfrm>
            <a:prstGeom prst="ellipse">
              <a:avLst/>
            </a:prstGeom>
            <a:solidFill>
              <a:srgbClr val="FFFFFF"/>
            </a:solidFill>
            <a:ln w="25400">
              <a:solidFill>
                <a:schemeClr val="tx1"/>
              </a:solidFill>
              <a:round/>
              <a:headEnd/>
              <a:tailEnd/>
            </a:ln>
          </p:spPr>
          <p:txBody>
            <a:bodyPr wrap="none" anchor="ct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32" name="Line 23" descr="."/>
            <p:cNvSpPr>
              <a:spLocks noChangeShapeType="1"/>
            </p:cNvSpPr>
            <p:nvPr/>
          </p:nvSpPr>
          <p:spPr bwMode="auto">
            <a:xfrm>
              <a:off x="1056" y="1536"/>
              <a:ext cx="0" cy="19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l-GR"/>
            </a:p>
          </p:txBody>
        </p:sp>
        <p:sp>
          <p:nvSpPr>
            <p:cNvPr id="33" name="Line 24" descr="."/>
            <p:cNvSpPr>
              <a:spLocks noChangeShapeType="1"/>
            </p:cNvSpPr>
            <p:nvPr/>
          </p:nvSpPr>
          <p:spPr bwMode="auto">
            <a:xfrm>
              <a:off x="1056" y="1728"/>
              <a:ext cx="1584"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l-GR"/>
            </a:p>
          </p:txBody>
        </p:sp>
        <p:sp>
          <p:nvSpPr>
            <p:cNvPr id="34" name="Line 25" descr="."/>
            <p:cNvSpPr>
              <a:spLocks noChangeShapeType="1"/>
            </p:cNvSpPr>
            <p:nvPr/>
          </p:nvSpPr>
          <p:spPr bwMode="auto">
            <a:xfrm flipH="1">
              <a:off x="2736" y="1728"/>
              <a:ext cx="1584"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l-GR"/>
            </a:p>
          </p:txBody>
        </p:sp>
        <p:sp>
          <p:nvSpPr>
            <p:cNvPr id="35" name="Line 26" descr="."/>
            <p:cNvSpPr>
              <a:spLocks noChangeShapeType="1"/>
            </p:cNvSpPr>
            <p:nvPr/>
          </p:nvSpPr>
          <p:spPr bwMode="auto">
            <a:xfrm flipV="1">
              <a:off x="4320" y="1536"/>
              <a:ext cx="0" cy="19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l-GR"/>
            </a:p>
          </p:txBody>
        </p:sp>
        <p:sp>
          <p:nvSpPr>
            <p:cNvPr id="36" name="Line 27" descr="."/>
            <p:cNvSpPr>
              <a:spLocks noChangeShapeType="1"/>
            </p:cNvSpPr>
            <p:nvPr/>
          </p:nvSpPr>
          <p:spPr bwMode="auto">
            <a:xfrm>
              <a:off x="2688" y="1776"/>
              <a:ext cx="0" cy="24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l-GR"/>
            </a:p>
          </p:txBody>
        </p:sp>
      </p:grpSp>
      <p:sp>
        <p:nvSpPr>
          <p:cNvPr id="44" name="Text Box 28" descr="if student Grade μεγαλύτερο ή ίσο του 60,&#10;  Console τελεία Write Line, Πέρασε,&#10;else,&#10;  Console τελεία Write Line, Απέτυχε,&#10;// Επόμενες εντολές.&#10;"/>
          <p:cNvSpPr txBox="1">
            <a:spLocks noChangeArrowheads="1"/>
          </p:cNvSpPr>
          <p:nvPr>
            <p:custDataLst>
              <p:tags r:id="rId3"/>
            </p:custDataLst>
          </p:nvPr>
        </p:nvSpPr>
        <p:spPr bwMode="auto">
          <a:xfrm>
            <a:off x="4114800" y="3931568"/>
            <a:ext cx="4495800" cy="2246769"/>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eaLnBrk="1" hangingPunct="1">
              <a:spcBef>
                <a:spcPct val="50000"/>
              </a:spcBef>
            </a:pPr>
            <a:r>
              <a:rPr lang="en-US" altLang="el-GR" sz="2000" b="1" dirty="0">
                <a:solidFill>
                  <a:schemeClr val="accent4"/>
                </a:solidFill>
                <a:latin typeface="+mn-lt"/>
                <a:cs typeface="Times New Roman" pitchFamily="18" charset="0"/>
              </a:rPr>
              <a:t>if </a:t>
            </a:r>
            <a:r>
              <a:rPr lang="en-US" altLang="el-GR" sz="2000" b="1" dirty="0">
                <a:latin typeface="+mn-lt"/>
                <a:cs typeface="Times New Roman" pitchFamily="18" charset="0"/>
              </a:rPr>
              <a:t>(</a:t>
            </a:r>
            <a:r>
              <a:rPr lang="en-US" altLang="el-GR" sz="2000" b="1" dirty="0" err="1">
                <a:latin typeface="+mn-lt"/>
                <a:cs typeface="Times New Roman" pitchFamily="18" charset="0"/>
              </a:rPr>
              <a:t>studentGrade</a:t>
            </a:r>
            <a:r>
              <a:rPr lang="en-US" altLang="el-GR" sz="2000" b="1" dirty="0">
                <a:latin typeface="+mn-lt"/>
                <a:cs typeface="Times New Roman" pitchFamily="18" charset="0"/>
              </a:rPr>
              <a:t> &gt;= 60)</a:t>
            </a:r>
          </a:p>
          <a:p>
            <a:pPr algn="l" eaLnBrk="1" hangingPunct="1">
              <a:spcBef>
                <a:spcPct val="50000"/>
              </a:spcBef>
            </a:pPr>
            <a:r>
              <a:rPr lang="en-US" altLang="el-GR" sz="2000" b="1" dirty="0">
                <a:latin typeface="+mn-lt"/>
                <a:cs typeface="Times New Roman" pitchFamily="18" charset="0"/>
              </a:rPr>
              <a:t>  </a:t>
            </a:r>
            <a:r>
              <a:rPr lang="en-US" altLang="el-GR" sz="2000" b="1" dirty="0" err="1">
                <a:latin typeface="+mn-lt"/>
                <a:cs typeface="Times New Roman" pitchFamily="18" charset="0"/>
              </a:rPr>
              <a:t>Console.WriteLine</a:t>
            </a:r>
            <a:r>
              <a:rPr lang="en-US" altLang="el-GR" sz="2000" b="1" dirty="0">
                <a:latin typeface="+mn-lt"/>
                <a:cs typeface="Times New Roman" pitchFamily="18" charset="0"/>
              </a:rPr>
              <a:t> (“</a:t>
            </a:r>
            <a:r>
              <a:rPr lang="el-GR" altLang="el-GR" sz="2000" b="1" dirty="0">
                <a:latin typeface="+mn-lt"/>
                <a:cs typeface="Times New Roman" pitchFamily="18" charset="0"/>
              </a:rPr>
              <a:t>Πέρασε</a:t>
            </a:r>
            <a:r>
              <a:rPr lang="en-US" altLang="el-GR" sz="2000" b="1" dirty="0">
                <a:latin typeface="+mn-lt"/>
                <a:cs typeface="Times New Roman" pitchFamily="18" charset="0"/>
              </a:rPr>
              <a:t>”);</a:t>
            </a:r>
          </a:p>
          <a:p>
            <a:pPr algn="l" eaLnBrk="1" hangingPunct="1">
              <a:spcBef>
                <a:spcPct val="50000"/>
              </a:spcBef>
            </a:pPr>
            <a:r>
              <a:rPr lang="en-US" altLang="el-GR" sz="2000" b="1" dirty="0">
                <a:solidFill>
                  <a:schemeClr val="accent4"/>
                </a:solidFill>
                <a:latin typeface="+mn-lt"/>
                <a:cs typeface="Times New Roman" pitchFamily="18" charset="0"/>
              </a:rPr>
              <a:t>else</a:t>
            </a:r>
          </a:p>
          <a:p>
            <a:pPr algn="l" eaLnBrk="1" hangingPunct="1">
              <a:spcBef>
                <a:spcPct val="50000"/>
              </a:spcBef>
            </a:pPr>
            <a:r>
              <a:rPr lang="en-US" altLang="el-GR" sz="2000" b="1" dirty="0">
                <a:latin typeface="+mn-lt"/>
                <a:cs typeface="Times New Roman" pitchFamily="18" charset="0"/>
              </a:rPr>
              <a:t>  </a:t>
            </a:r>
            <a:r>
              <a:rPr lang="en-US" altLang="el-GR" sz="2000" b="1" dirty="0" err="1">
                <a:latin typeface="+mn-lt"/>
                <a:cs typeface="Times New Roman" pitchFamily="18" charset="0"/>
              </a:rPr>
              <a:t>Console.WriteLine</a:t>
            </a:r>
            <a:r>
              <a:rPr lang="en-US" altLang="el-GR" sz="2000" b="1" dirty="0">
                <a:latin typeface="+mn-lt"/>
                <a:cs typeface="Times New Roman" pitchFamily="18" charset="0"/>
              </a:rPr>
              <a:t> (“</a:t>
            </a:r>
            <a:r>
              <a:rPr lang="el-GR" altLang="el-GR" sz="2000" b="1" dirty="0">
                <a:latin typeface="+mn-lt"/>
                <a:cs typeface="Times New Roman" pitchFamily="18" charset="0"/>
              </a:rPr>
              <a:t>Απέτυχε</a:t>
            </a:r>
            <a:r>
              <a:rPr lang="en-US" altLang="el-GR" sz="2000" b="1" dirty="0">
                <a:latin typeface="+mn-lt"/>
                <a:cs typeface="Times New Roman" pitchFamily="18" charset="0"/>
              </a:rPr>
              <a:t>”);</a:t>
            </a:r>
          </a:p>
          <a:p>
            <a:pPr algn="l" eaLnBrk="1" hangingPunct="1">
              <a:spcBef>
                <a:spcPct val="50000"/>
              </a:spcBef>
            </a:pPr>
            <a:r>
              <a:rPr lang="en-US" altLang="el-GR" sz="2000" b="1" dirty="0">
                <a:solidFill>
                  <a:srgbClr val="FF3300"/>
                </a:solidFill>
                <a:latin typeface="+mn-lt"/>
                <a:cs typeface="Times New Roman" pitchFamily="18" charset="0"/>
              </a:rPr>
              <a:t>// </a:t>
            </a:r>
            <a:r>
              <a:rPr lang="el-GR" altLang="el-GR" sz="2000" b="1" dirty="0">
                <a:solidFill>
                  <a:srgbClr val="FF3300"/>
                </a:solidFill>
                <a:latin typeface="+mn-lt"/>
                <a:cs typeface="Times New Roman" pitchFamily="18" charset="0"/>
              </a:rPr>
              <a:t>Επόμενες εντολές</a:t>
            </a:r>
            <a:endParaRPr lang="en-US" altLang="el-GR" sz="2000" b="1" dirty="0">
              <a:solidFill>
                <a:srgbClr val="FF3300"/>
              </a:solidFill>
              <a:latin typeface="+mn-lt"/>
              <a:cs typeface="Times New Roman" pitchFamily="18" charset="0"/>
            </a:endParaRP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Απλές Δομές Ελέγχου</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21</a:t>
            </a:fld>
            <a:endParaRPr lang="el-GR" sz="1400" dirty="0"/>
          </a:p>
        </p:txBody>
      </p:sp>
    </p:spTree>
    <p:custDataLst>
      <p:tags r:id="rId1"/>
    </p:custDataLst>
    <p:extLst>
      <p:ext uri="{BB962C8B-B14F-4D97-AF65-F5344CB8AC3E}">
        <p14:creationId xmlns:p14="http://schemas.microsoft.com/office/powerpoint/2010/main" val="21850298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noChangeArrowheads="1"/>
          </p:cNvSpPr>
          <p:nvPr>
            <p:ph type="title"/>
            <p:custDataLst>
              <p:tags r:id="rId2"/>
            </p:custDataLst>
          </p:nvPr>
        </p:nvSpPr>
        <p:spPr>
          <a:xfrm>
            <a:off x="457200" y="-99392"/>
            <a:ext cx="8229600" cy="1296144"/>
          </a:xfrm>
        </p:spPr>
        <p:txBody>
          <a:bodyPr>
            <a:noAutofit/>
          </a:bodyPr>
          <a:lstStyle/>
          <a:p>
            <a:r>
              <a:rPr lang="en-US" altLang="el-GR" sz="4000" u="sng" dirty="0" smtClean="0">
                <a:solidFill>
                  <a:schemeClr val="tx2"/>
                </a:solidFill>
                <a:latin typeface="+mn-lt"/>
              </a:rPr>
              <a:t>if/else Statement (</a:t>
            </a:r>
            <a:r>
              <a:rPr lang="el-GR" altLang="el-GR" sz="4000" u="sng" dirty="0" smtClean="0">
                <a:solidFill>
                  <a:schemeClr val="tx2"/>
                </a:solidFill>
                <a:latin typeface="+mn-lt"/>
              </a:rPr>
              <a:t>4 από 4</a:t>
            </a:r>
            <a:r>
              <a:rPr lang="en-US" altLang="el-GR" sz="4000" u="sng" dirty="0" smtClean="0">
                <a:solidFill>
                  <a:schemeClr val="tx2"/>
                </a:solidFill>
                <a:latin typeface="+mn-lt"/>
              </a:rPr>
              <a:t>)</a:t>
            </a:r>
            <a:endParaRPr lang="en-US" altLang="el-GR" sz="4000" u="sng" dirty="0">
              <a:solidFill>
                <a:schemeClr val="tx2"/>
              </a:solidFill>
              <a:latin typeface="+mn-lt"/>
            </a:endParaRPr>
          </a:p>
        </p:txBody>
      </p:sp>
      <p:grpSp>
        <p:nvGrpSpPr>
          <p:cNvPr id="9" name="Group 3"/>
          <p:cNvGrpSpPr>
            <a:grpSpLocks/>
          </p:cNvGrpSpPr>
          <p:nvPr/>
        </p:nvGrpSpPr>
        <p:grpSpPr bwMode="auto">
          <a:xfrm>
            <a:off x="816694" y="980728"/>
            <a:ext cx="6851650" cy="2590800"/>
            <a:chOff x="492" y="384"/>
            <a:chExt cx="4316" cy="1632"/>
          </a:xfrm>
        </p:grpSpPr>
        <p:grpSp>
          <p:nvGrpSpPr>
            <p:cNvPr id="10" name="Group 4"/>
            <p:cNvGrpSpPr>
              <a:grpSpLocks/>
            </p:cNvGrpSpPr>
            <p:nvPr/>
          </p:nvGrpSpPr>
          <p:grpSpPr bwMode="auto">
            <a:xfrm>
              <a:off x="1920" y="672"/>
              <a:ext cx="1505" cy="674"/>
              <a:chOff x="1104" y="912"/>
              <a:chExt cx="1505" cy="674"/>
            </a:xfrm>
          </p:grpSpPr>
          <p:grpSp>
            <p:nvGrpSpPr>
              <p:cNvPr id="31" name="Group 5"/>
              <p:cNvGrpSpPr>
                <a:grpSpLocks/>
              </p:cNvGrpSpPr>
              <p:nvPr/>
            </p:nvGrpSpPr>
            <p:grpSpPr bwMode="auto">
              <a:xfrm>
                <a:off x="1104" y="912"/>
                <a:ext cx="1505" cy="674"/>
                <a:chOff x="1104" y="912"/>
                <a:chExt cx="1505" cy="674"/>
              </a:xfrm>
            </p:grpSpPr>
            <p:sp>
              <p:nvSpPr>
                <p:cNvPr id="33" name="Freeform 6"/>
                <p:cNvSpPr>
                  <a:spLocks/>
                </p:cNvSpPr>
                <p:nvPr/>
              </p:nvSpPr>
              <p:spPr bwMode="auto">
                <a:xfrm>
                  <a:off x="1104" y="912"/>
                  <a:ext cx="1505" cy="674"/>
                </a:xfrm>
                <a:custGeom>
                  <a:avLst/>
                  <a:gdLst>
                    <a:gd name="T0" fmla="*/ 752 w 1505"/>
                    <a:gd name="T1" fmla="*/ 0 h 674"/>
                    <a:gd name="T2" fmla="*/ 0 w 1505"/>
                    <a:gd name="T3" fmla="*/ 345 h 674"/>
                    <a:gd name="T4" fmla="*/ 752 w 1505"/>
                    <a:gd name="T5" fmla="*/ 674 h 674"/>
                    <a:gd name="T6" fmla="*/ 1505 w 1505"/>
                    <a:gd name="T7" fmla="*/ 345 h 674"/>
                    <a:gd name="T8" fmla="*/ 752 w 1505"/>
                    <a:gd name="T9" fmla="*/ 0 h 674"/>
                    <a:gd name="T10" fmla="*/ 0 60000 65536"/>
                    <a:gd name="T11" fmla="*/ 0 60000 65536"/>
                    <a:gd name="T12" fmla="*/ 0 60000 65536"/>
                    <a:gd name="T13" fmla="*/ 0 60000 65536"/>
                    <a:gd name="T14" fmla="*/ 0 60000 65536"/>
                    <a:gd name="T15" fmla="*/ 0 w 1505"/>
                    <a:gd name="T16" fmla="*/ 0 h 674"/>
                    <a:gd name="T17" fmla="*/ 1505 w 1505"/>
                    <a:gd name="T18" fmla="*/ 674 h 674"/>
                  </a:gdLst>
                  <a:ahLst/>
                  <a:cxnLst>
                    <a:cxn ang="T10">
                      <a:pos x="T0" y="T1"/>
                    </a:cxn>
                    <a:cxn ang="T11">
                      <a:pos x="T2" y="T3"/>
                    </a:cxn>
                    <a:cxn ang="T12">
                      <a:pos x="T4" y="T5"/>
                    </a:cxn>
                    <a:cxn ang="T13">
                      <a:pos x="T6" y="T7"/>
                    </a:cxn>
                    <a:cxn ang="T14">
                      <a:pos x="T8" y="T9"/>
                    </a:cxn>
                  </a:cxnLst>
                  <a:rect l="T15" t="T16" r="T17" b="T18"/>
                  <a:pathLst>
                    <a:path w="1505" h="674">
                      <a:moveTo>
                        <a:pt x="752" y="0"/>
                      </a:moveTo>
                      <a:lnTo>
                        <a:pt x="0" y="345"/>
                      </a:lnTo>
                      <a:lnTo>
                        <a:pt x="752" y="674"/>
                      </a:lnTo>
                      <a:lnTo>
                        <a:pt x="1505" y="345"/>
                      </a:lnTo>
                      <a:lnTo>
                        <a:pt x="752" y="0"/>
                      </a:lnTo>
                      <a:close/>
                    </a:path>
                  </a:pathLst>
                </a:custGeom>
                <a:solidFill>
                  <a:srgbClr val="CCE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34" name="Line 7" descr="."/>
                <p:cNvSpPr>
                  <a:spLocks noChangeShapeType="1"/>
                </p:cNvSpPr>
                <p:nvPr/>
              </p:nvSpPr>
              <p:spPr bwMode="auto">
                <a:xfrm>
                  <a:off x="1872" y="912"/>
                  <a:ext cx="720" cy="33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l-GR"/>
                </a:p>
              </p:txBody>
            </p:sp>
            <p:sp>
              <p:nvSpPr>
                <p:cNvPr id="35" name="Line 8" descr="."/>
                <p:cNvSpPr>
                  <a:spLocks noChangeShapeType="1"/>
                </p:cNvSpPr>
                <p:nvPr/>
              </p:nvSpPr>
              <p:spPr bwMode="auto">
                <a:xfrm flipV="1">
                  <a:off x="1104" y="912"/>
                  <a:ext cx="768" cy="33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l-GR"/>
                </a:p>
              </p:txBody>
            </p:sp>
            <p:sp>
              <p:nvSpPr>
                <p:cNvPr id="36" name="Line 9" descr="."/>
                <p:cNvSpPr>
                  <a:spLocks noChangeShapeType="1"/>
                </p:cNvSpPr>
                <p:nvPr/>
              </p:nvSpPr>
              <p:spPr bwMode="auto">
                <a:xfrm>
                  <a:off x="1104" y="1248"/>
                  <a:ext cx="768" cy="33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l-GR"/>
                </a:p>
              </p:txBody>
            </p:sp>
            <p:sp>
              <p:nvSpPr>
                <p:cNvPr id="37" name="Line 10" descr="."/>
                <p:cNvSpPr>
                  <a:spLocks noChangeShapeType="1"/>
                </p:cNvSpPr>
                <p:nvPr/>
              </p:nvSpPr>
              <p:spPr bwMode="auto">
                <a:xfrm flipV="1">
                  <a:off x="1872" y="1248"/>
                  <a:ext cx="720" cy="33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l-GR"/>
                </a:p>
              </p:txBody>
            </p:sp>
          </p:grpSp>
          <p:sp>
            <p:nvSpPr>
              <p:cNvPr id="32" name="Text Box 11" descr="."/>
              <p:cNvSpPr txBox="1">
                <a:spLocks noChangeArrowheads="1"/>
              </p:cNvSpPr>
              <p:nvPr>
                <p:custDataLst>
                  <p:tags r:id="rId8"/>
                </p:custDataLst>
              </p:nvPr>
            </p:nvSpPr>
            <p:spPr bwMode="auto">
              <a:xfrm>
                <a:off x="1392" y="1152"/>
                <a:ext cx="96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eaLnBrk="1" hangingPunct="1"/>
                <a:r>
                  <a:rPr lang="en-US" altLang="el-GR" sz="1600" dirty="0">
                    <a:solidFill>
                      <a:schemeClr val="tx2"/>
                    </a:solidFill>
                    <a:latin typeface="Courier New" pitchFamily="49" charset="0"/>
                  </a:rPr>
                  <a:t>Grade &gt;= 60</a:t>
                </a:r>
              </a:p>
            </p:txBody>
          </p:sp>
        </p:grpSp>
        <p:sp>
          <p:nvSpPr>
            <p:cNvPr id="11" name="Text Box 12" descr="."/>
            <p:cNvSpPr txBox="1">
              <a:spLocks noChangeArrowheads="1"/>
            </p:cNvSpPr>
            <p:nvPr>
              <p:custDataLst>
                <p:tags r:id="rId4"/>
              </p:custDataLst>
            </p:nvPr>
          </p:nvSpPr>
          <p:spPr bwMode="auto">
            <a:xfrm>
              <a:off x="3603" y="1296"/>
              <a:ext cx="1205" cy="213"/>
            </a:xfrm>
            <a:prstGeom prst="rect">
              <a:avLst/>
            </a:prstGeom>
            <a:solidFill>
              <a:srgbClr val="CCECFF"/>
            </a:solidFill>
            <a:ln w="25400">
              <a:solidFill>
                <a:schemeClr val="tx1"/>
              </a:solidFill>
              <a:miter lim="800000"/>
              <a:headEnd/>
              <a:tailEnd/>
            </a:ln>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eaLnBrk="1" hangingPunct="1"/>
              <a:r>
                <a:rPr lang="en-US" altLang="el-GR" sz="1600" dirty="0">
                  <a:solidFill>
                    <a:schemeClr val="tx2"/>
                  </a:solidFill>
                  <a:latin typeface="Courier New" pitchFamily="49" charset="0"/>
                </a:rPr>
                <a:t>print “</a:t>
              </a:r>
              <a:r>
                <a:rPr lang="el-GR" altLang="el-GR" sz="1600" dirty="0">
                  <a:solidFill>
                    <a:schemeClr val="tx2"/>
                  </a:solidFill>
                  <a:latin typeface="Courier New" pitchFamily="49" charset="0"/>
                </a:rPr>
                <a:t>Πέρασε</a:t>
              </a:r>
              <a:r>
                <a:rPr lang="en-US" altLang="el-GR" sz="1600" dirty="0">
                  <a:solidFill>
                    <a:schemeClr val="tx2"/>
                  </a:solidFill>
                  <a:latin typeface="Courier New" pitchFamily="49" charset="0"/>
                </a:rPr>
                <a:t>”</a:t>
              </a:r>
            </a:p>
          </p:txBody>
        </p:sp>
        <p:sp>
          <p:nvSpPr>
            <p:cNvPr id="15" name="Text Box 13" descr="."/>
            <p:cNvSpPr txBox="1">
              <a:spLocks noChangeArrowheads="1"/>
            </p:cNvSpPr>
            <p:nvPr>
              <p:custDataLst>
                <p:tags r:id="rId5"/>
              </p:custDataLst>
            </p:nvPr>
          </p:nvSpPr>
          <p:spPr bwMode="auto">
            <a:xfrm>
              <a:off x="492" y="1296"/>
              <a:ext cx="1283" cy="213"/>
            </a:xfrm>
            <a:prstGeom prst="rect">
              <a:avLst/>
            </a:prstGeom>
            <a:solidFill>
              <a:srgbClr val="CCECFF"/>
            </a:solidFill>
            <a:ln w="25400">
              <a:solidFill>
                <a:schemeClr val="tx1"/>
              </a:solidFill>
              <a:miter lim="800000"/>
              <a:headEnd/>
              <a:tailEnd/>
            </a:ln>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eaLnBrk="1" hangingPunct="1"/>
              <a:r>
                <a:rPr lang="en-US" altLang="el-GR" sz="1600" dirty="0">
                  <a:solidFill>
                    <a:schemeClr val="tx2"/>
                  </a:solidFill>
                  <a:latin typeface="Courier New" pitchFamily="49" charset="0"/>
                </a:rPr>
                <a:t>print “</a:t>
              </a:r>
              <a:r>
                <a:rPr lang="el-GR" altLang="el-GR" sz="1600" dirty="0">
                  <a:solidFill>
                    <a:schemeClr val="tx2"/>
                  </a:solidFill>
                  <a:latin typeface="Courier New" pitchFamily="49" charset="0"/>
                </a:rPr>
                <a:t>Απέτυχε</a:t>
              </a:r>
              <a:r>
                <a:rPr lang="en-US" altLang="el-GR" sz="1600" dirty="0">
                  <a:solidFill>
                    <a:schemeClr val="tx2"/>
                  </a:solidFill>
                  <a:latin typeface="Courier New" pitchFamily="49" charset="0"/>
                </a:rPr>
                <a:t>”</a:t>
              </a:r>
            </a:p>
          </p:txBody>
        </p:sp>
        <p:sp>
          <p:nvSpPr>
            <p:cNvPr id="16" name="Line 14" descr="."/>
            <p:cNvSpPr>
              <a:spLocks noChangeShapeType="1"/>
            </p:cNvSpPr>
            <p:nvPr/>
          </p:nvSpPr>
          <p:spPr bwMode="auto">
            <a:xfrm flipH="1">
              <a:off x="1056" y="1008"/>
              <a:ext cx="864"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l-GR"/>
            </a:p>
          </p:txBody>
        </p:sp>
        <p:sp>
          <p:nvSpPr>
            <p:cNvPr id="17" name="Line 15" descr="."/>
            <p:cNvSpPr>
              <a:spLocks noChangeShapeType="1"/>
            </p:cNvSpPr>
            <p:nvPr/>
          </p:nvSpPr>
          <p:spPr bwMode="auto">
            <a:xfrm>
              <a:off x="3408" y="1008"/>
              <a:ext cx="91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l-GR"/>
            </a:p>
          </p:txBody>
        </p:sp>
        <p:sp>
          <p:nvSpPr>
            <p:cNvPr id="18" name="Line 16" descr="."/>
            <p:cNvSpPr>
              <a:spLocks noChangeShapeType="1"/>
            </p:cNvSpPr>
            <p:nvPr/>
          </p:nvSpPr>
          <p:spPr bwMode="auto">
            <a:xfrm>
              <a:off x="1056" y="1008"/>
              <a:ext cx="0" cy="288"/>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l-GR"/>
            </a:p>
          </p:txBody>
        </p:sp>
        <p:sp>
          <p:nvSpPr>
            <p:cNvPr id="19" name="Line 17" descr="."/>
            <p:cNvSpPr>
              <a:spLocks noChangeShapeType="1"/>
            </p:cNvSpPr>
            <p:nvPr/>
          </p:nvSpPr>
          <p:spPr bwMode="auto">
            <a:xfrm>
              <a:off x="4320" y="1008"/>
              <a:ext cx="0" cy="288"/>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l-GR"/>
            </a:p>
          </p:txBody>
        </p:sp>
        <p:sp>
          <p:nvSpPr>
            <p:cNvPr id="20" name="Line 18" descr="."/>
            <p:cNvSpPr>
              <a:spLocks noChangeShapeType="1"/>
            </p:cNvSpPr>
            <p:nvPr/>
          </p:nvSpPr>
          <p:spPr bwMode="auto">
            <a:xfrm>
              <a:off x="2688" y="480"/>
              <a:ext cx="0" cy="19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l-GR"/>
            </a:p>
          </p:txBody>
        </p:sp>
        <p:sp>
          <p:nvSpPr>
            <p:cNvPr id="21" name="Oval 19" descr="."/>
            <p:cNvSpPr>
              <a:spLocks noChangeArrowheads="1"/>
            </p:cNvSpPr>
            <p:nvPr/>
          </p:nvSpPr>
          <p:spPr bwMode="auto">
            <a:xfrm>
              <a:off x="2640" y="384"/>
              <a:ext cx="96" cy="96"/>
            </a:xfrm>
            <a:prstGeom prst="ellipse">
              <a:avLst/>
            </a:prstGeom>
            <a:solidFill>
              <a:srgbClr val="FFFFFF"/>
            </a:solidFill>
            <a:ln w="25400">
              <a:solidFill>
                <a:schemeClr val="tx1"/>
              </a:solidFill>
              <a:round/>
              <a:headEnd/>
              <a:tailEnd/>
            </a:ln>
          </p:spPr>
          <p:txBody>
            <a:bodyPr wrap="none" anchor="ct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22" name="Text Box 20" descr="."/>
            <p:cNvSpPr txBox="1">
              <a:spLocks noChangeArrowheads="1"/>
            </p:cNvSpPr>
            <p:nvPr>
              <p:custDataLst>
                <p:tags r:id="rId6"/>
              </p:custDataLst>
            </p:nvPr>
          </p:nvSpPr>
          <p:spPr bwMode="auto">
            <a:xfrm>
              <a:off x="1296" y="720"/>
              <a:ext cx="3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eaLnBrk="1" hangingPunct="1"/>
              <a:r>
                <a:rPr lang="en-US" altLang="el-GR" sz="1800" dirty="0">
                  <a:solidFill>
                    <a:schemeClr val="tx2"/>
                  </a:solidFill>
                </a:rPr>
                <a:t>false</a:t>
              </a:r>
            </a:p>
          </p:txBody>
        </p:sp>
        <p:sp>
          <p:nvSpPr>
            <p:cNvPr id="23" name="Text Box 21" descr="."/>
            <p:cNvSpPr txBox="1">
              <a:spLocks noChangeArrowheads="1"/>
            </p:cNvSpPr>
            <p:nvPr>
              <p:custDataLst>
                <p:tags r:id="rId7"/>
              </p:custDataLst>
            </p:nvPr>
          </p:nvSpPr>
          <p:spPr bwMode="auto">
            <a:xfrm>
              <a:off x="3744" y="720"/>
              <a:ext cx="3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eaLnBrk="1" hangingPunct="1"/>
              <a:r>
                <a:rPr lang="en-US" altLang="el-GR" sz="1800" dirty="0">
                  <a:solidFill>
                    <a:schemeClr val="tx2"/>
                  </a:solidFill>
                </a:rPr>
                <a:t>true</a:t>
              </a:r>
            </a:p>
          </p:txBody>
        </p:sp>
        <p:sp>
          <p:nvSpPr>
            <p:cNvPr id="25" name="Oval 22" descr="."/>
            <p:cNvSpPr>
              <a:spLocks noChangeArrowheads="1"/>
            </p:cNvSpPr>
            <p:nvPr/>
          </p:nvSpPr>
          <p:spPr bwMode="auto">
            <a:xfrm>
              <a:off x="2640" y="1680"/>
              <a:ext cx="96" cy="96"/>
            </a:xfrm>
            <a:prstGeom prst="ellipse">
              <a:avLst/>
            </a:prstGeom>
            <a:solidFill>
              <a:srgbClr val="FFFFFF"/>
            </a:solidFill>
            <a:ln w="25400">
              <a:solidFill>
                <a:schemeClr val="tx1"/>
              </a:solidFill>
              <a:round/>
              <a:headEnd/>
              <a:tailEnd/>
            </a:ln>
          </p:spPr>
          <p:txBody>
            <a:bodyPr wrap="none" anchor="ct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26" name="Line 23" descr="."/>
            <p:cNvSpPr>
              <a:spLocks noChangeShapeType="1"/>
            </p:cNvSpPr>
            <p:nvPr/>
          </p:nvSpPr>
          <p:spPr bwMode="auto">
            <a:xfrm>
              <a:off x="1056" y="1536"/>
              <a:ext cx="0" cy="19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l-GR"/>
            </a:p>
          </p:txBody>
        </p:sp>
        <p:sp>
          <p:nvSpPr>
            <p:cNvPr id="27" name="Line 24" descr="."/>
            <p:cNvSpPr>
              <a:spLocks noChangeShapeType="1"/>
            </p:cNvSpPr>
            <p:nvPr/>
          </p:nvSpPr>
          <p:spPr bwMode="auto">
            <a:xfrm>
              <a:off x="1056" y="1728"/>
              <a:ext cx="1584"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l-GR"/>
            </a:p>
          </p:txBody>
        </p:sp>
        <p:sp>
          <p:nvSpPr>
            <p:cNvPr id="28" name="Line 25" descr="."/>
            <p:cNvSpPr>
              <a:spLocks noChangeShapeType="1"/>
            </p:cNvSpPr>
            <p:nvPr/>
          </p:nvSpPr>
          <p:spPr bwMode="auto">
            <a:xfrm flipH="1">
              <a:off x="2736" y="1728"/>
              <a:ext cx="1584"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l-GR"/>
            </a:p>
          </p:txBody>
        </p:sp>
        <p:sp>
          <p:nvSpPr>
            <p:cNvPr id="29" name="Line 26" descr="."/>
            <p:cNvSpPr>
              <a:spLocks noChangeShapeType="1"/>
            </p:cNvSpPr>
            <p:nvPr/>
          </p:nvSpPr>
          <p:spPr bwMode="auto">
            <a:xfrm flipV="1">
              <a:off x="4320" y="1536"/>
              <a:ext cx="0" cy="19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l-GR"/>
            </a:p>
          </p:txBody>
        </p:sp>
        <p:sp>
          <p:nvSpPr>
            <p:cNvPr id="30" name="Line 27" descr="."/>
            <p:cNvSpPr>
              <a:spLocks noChangeShapeType="1"/>
            </p:cNvSpPr>
            <p:nvPr/>
          </p:nvSpPr>
          <p:spPr bwMode="auto">
            <a:xfrm>
              <a:off x="2688" y="1776"/>
              <a:ext cx="0" cy="24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l-GR"/>
            </a:p>
          </p:txBody>
        </p:sp>
      </p:grpSp>
      <p:sp>
        <p:nvSpPr>
          <p:cNvPr id="38" name="Text Box 28" descr="if student Grade μεγαλύτερο ή ίσο του 60,&#10;άγκιστρο,&#10;  Console τελεία Write Line, Πέρασε,&#10;άγκιστρο,&#10;else,&#10;  Console τελεία Write Line, Απέτυχε,&#10;// Επόμενες εντολές.&#10;"/>
          <p:cNvSpPr txBox="1">
            <a:spLocks noChangeArrowheads="1"/>
          </p:cNvSpPr>
          <p:nvPr>
            <p:custDataLst>
              <p:tags r:id="rId3"/>
            </p:custDataLst>
          </p:nvPr>
        </p:nvSpPr>
        <p:spPr bwMode="auto">
          <a:xfrm>
            <a:off x="4396680" y="3212976"/>
            <a:ext cx="4495800" cy="3170099"/>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eaLnBrk="1" hangingPunct="1">
              <a:spcBef>
                <a:spcPct val="50000"/>
              </a:spcBef>
            </a:pPr>
            <a:r>
              <a:rPr lang="en-US" altLang="el-GR" sz="2000" b="1" dirty="0">
                <a:solidFill>
                  <a:schemeClr val="accent4"/>
                </a:solidFill>
                <a:latin typeface="+mn-lt"/>
                <a:cs typeface="Times New Roman" pitchFamily="18" charset="0"/>
              </a:rPr>
              <a:t>if </a:t>
            </a:r>
            <a:r>
              <a:rPr lang="en-US" altLang="el-GR" sz="2000" b="1" dirty="0">
                <a:latin typeface="+mn-lt"/>
                <a:cs typeface="Times New Roman" pitchFamily="18" charset="0"/>
              </a:rPr>
              <a:t>(</a:t>
            </a:r>
            <a:r>
              <a:rPr lang="en-US" altLang="el-GR" sz="2000" b="1" dirty="0" err="1">
                <a:latin typeface="+mn-lt"/>
                <a:cs typeface="Times New Roman" pitchFamily="18" charset="0"/>
              </a:rPr>
              <a:t>studentGrade</a:t>
            </a:r>
            <a:r>
              <a:rPr lang="en-US" altLang="el-GR" sz="2000" b="1" dirty="0">
                <a:latin typeface="+mn-lt"/>
                <a:cs typeface="Times New Roman" pitchFamily="18" charset="0"/>
              </a:rPr>
              <a:t> &gt;= 60)</a:t>
            </a:r>
          </a:p>
          <a:p>
            <a:pPr algn="l" eaLnBrk="1" hangingPunct="1">
              <a:spcBef>
                <a:spcPct val="50000"/>
              </a:spcBef>
            </a:pPr>
            <a:r>
              <a:rPr lang="en-US" altLang="el-GR" sz="2000" b="1" dirty="0">
                <a:latin typeface="+mn-lt"/>
                <a:cs typeface="Times New Roman" pitchFamily="18" charset="0"/>
              </a:rPr>
              <a:t>{</a:t>
            </a:r>
          </a:p>
          <a:p>
            <a:pPr algn="l" eaLnBrk="1" hangingPunct="1">
              <a:spcBef>
                <a:spcPct val="50000"/>
              </a:spcBef>
            </a:pPr>
            <a:r>
              <a:rPr lang="en-US" altLang="el-GR" sz="2000" b="1" dirty="0">
                <a:latin typeface="+mn-lt"/>
                <a:cs typeface="Times New Roman" pitchFamily="18" charset="0"/>
              </a:rPr>
              <a:t>  </a:t>
            </a:r>
            <a:r>
              <a:rPr lang="en-US" altLang="el-GR" sz="2000" b="1" dirty="0" err="1">
                <a:latin typeface="+mn-lt"/>
                <a:cs typeface="Times New Roman" pitchFamily="18" charset="0"/>
              </a:rPr>
              <a:t>Console.WriteLine</a:t>
            </a:r>
            <a:r>
              <a:rPr lang="en-US" altLang="el-GR" sz="2000" b="1" dirty="0">
                <a:latin typeface="+mn-lt"/>
                <a:cs typeface="Times New Roman" pitchFamily="18" charset="0"/>
              </a:rPr>
              <a:t> (“</a:t>
            </a:r>
            <a:r>
              <a:rPr lang="el-GR" altLang="el-GR" sz="2000" b="1" dirty="0">
                <a:latin typeface="+mn-lt"/>
                <a:cs typeface="Times New Roman" pitchFamily="18" charset="0"/>
              </a:rPr>
              <a:t>Πέρασε</a:t>
            </a:r>
            <a:r>
              <a:rPr lang="en-US" altLang="el-GR" sz="2000" b="1" dirty="0">
                <a:latin typeface="+mn-lt"/>
                <a:cs typeface="Times New Roman" pitchFamily="18" charset="0"/>
              </a:rPr>
              <a:t>”);</a:t>
            </a:r>
          </a:p>
          <a:p>
            <a:pPr algn="l" eaLnBrk="1" hangingPunct="1">
              <a:spcBef>
                <a:spcPct val="50000"/>
              </a:spcBef>
            </a:pPr>
            <a:r>
              <a:rPr lang="en-US" altLang="el-GR" sz="2000" b="1" dirty="0">
                <a:latin typeface="+mn-lt"/>
                <a:cs typeface="Times New Roman" pitchFamily="18" charset="0"/>
              </a:rPr>
              <a:t>}</a:t>
            </a:r>
          </a:p>
          <a:p>
            <a:pPr algn="l" eaLnBrk="1" hangingPunct="1">
              <a:spcBef>
                <a:spcPct val="50000"/>
              </a:spcBef>
            </a:pPr>
            <a:r>
              <a:rPr lang="en-US" altLang="el-GR" sz="2000" b="1" dirty="0">
                <a:solidFill>
                  <a:schemeClr val="accent4"/>
                </a:solidFill>
                <a:latin typeface="+mn-lt"/>
                <a:cs typeface="Times New Roman" pitchFamily="18" charset="0"/>
              </a:rPr>
              <a:t>else</a:t>
            </a:r>
          </a:p>
          <a:p>
            <a:pPr algn="l" eaLnBrk="1" hangingPunct="1">
              <a:spcBef>
                <a:spcPct val="50000"/>
              </a:spcBef>
            </a:pPr>
            <a:r>
              <a:rPr lang="en-US" altLang="el-GR" sz="2000" b="1" dirty="0">
                <a:latin typeface="+mn-lt"/>
                <a:cs typeface="Times New Roman" pitchFamily="18" charset="0"/>
              </a:rPr>
              <a:t>  </a:t>
            </a:r>
            <a:r>
              <a:rPr lang="en-US" altLang="el-GR" sz="2000" b="1" dirty="0" err="1">
                <a:latin typeface="+mn-lt"/>
                <a:cs typeface="Times New Roman" pitchFamily="18" charset="0"/>
              </a:rPr>
              <a:t>Console.WriteLine</a:t>
            </a:r>
            <a:r>
              <a:rPr lang="en-US" altLang="el-GR" sz="2000" b="1" dirty="0">
                <a:latin typeface="+mn-lt"/>
                <a:cs typeface="Times New Roman" pitchFamily="18" charset="0"/>
              </a:rPr>
              <a:t> (“</a:t>
            </a:r>
            <a:r>
              <a:rPr lang="el-GR" altLang="el-GR" sz="2000" b="1" dirty="0">
                <a:latin typeface="+mn-lt"/>
                <a:cs typeface="Times New Roman" pitchFamily="18" charset="0"/>
              </a:rPr>
              <a:t>Απέτυχε</a:t>
            </a:r>
            <a:r>
              <a:rPr lang="en-US" altLang="el-GR" sz="2000" b="1" dirty="0">
                <a:latin typeface="+mn-lt"/>
                <a:cs typeface="Times New Roman" pitchFamily="18" charset="0"/>
              </a:rPr>
              <a:t>”);</a:t>
            </a:r>
          </a:p>
          <a:p>
            <a:pPr algn="l" eaLnBrk="1" hangingPunct="1">
              <a:spcBef>
                <a:spcPct val="50000"/>
              </a:spcBef>
            </a:pPr>
            <a:r>
              <a:rPr lang="en-US" altLang="el-GR" sz="2000" b="1" dirty="0">
                <a:solidFill>
                  <a:srgbClr val="FF3300"/>
                </a:solidFill>
                <a:latin typeface="+mn-lt"/>
                <a:cs typeface="Times New Roman" pitchFamily="18" charset="0"/>
              </a:rPr>
              <a:t>// </a:t>
            </a:r>
            <a:r>
              <a:rPr lang="el-GR" altLang="el-GR" sz="2000" b="1" dirty="0">
                <a:solidFill>
                  <a:srgbClr val="FF3300"/>
                </a:solidFill>
                <a:latin typeface="+mn-lt"/>
                <a:cs typeface="Times New Roman" pitchFamily="18" charset="0"/>
              </a:rPr>
              <a:t>Επόμενες εντολές</a:t>
            </a:r>
            <a:endParaRPr lang="en-US" altLang="el-GR" sz="2000" b="1" dirty="0">
              <a:solidFill>
                <a:srgbClr val="FF3300"/>
              </a:solidFill>
              <a:latin typeface="+mn-lt"/>
              <a:cs typeface="Times New Roman" pitchFamily="18" charset="0"/>
            </a:endParaRP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Απλές Δομές Ελέγχου</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22</a:t>
            </a:fld>
            <a:endParaRPr lang="el-GR" sz="1400" dirty="0"/>
          </a:p>
        </p:txBody>
      </p:sp>
    </p:spTree>
    <p:custDataLst>
      <p:tags r:id="rId1"/>
    </p:custDataLst>
    <p:extLst>
      <p:ext uri="{BB962C8B-B14F-4D97-AF65-F5344CB8AC3E}">
        <p14:creationId xmlns:p14="http://schemas.microsoft.com/office/powerpoint/2010/main" val="21850298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99392"/>
            <a:ext cx="8229600" cy="1296144"/>
          </a:xfrm>
        </p:spPr>
        <p:txBody>
          <a:bodyPr>
            <a:noAutofit/>
          </a:bodyPr>
          <a:lstStyle/>
          <a:p>
            <a:pPr marL="342900" indent="-342900">
              <a:spcBef>
                <a:spcPct val="20000"/>
              </a:spcBef>
              <a:defRPr/>
            </a:pPr>
            <a:r>
              <a:rPr lang="el-GR" altLang="el-GR" sz="4000" u="sng" dirty="0" smtClean="0">
                <a:solidFill>
                  <a:schemeClr val="tx2"/>
                </a:solidFill>
                <a:latin typeface="+mn-lt"/>
              </a:rPr>
              <a:t>Φωλιασμένα</a:t>
            </a:r>
            <a:r>
              <a:rPr lang="en-US" altLang="el-GR" sz="4000" u="sng" dirty="0" smtClean="0">
                <a:solidFill>
                  <a:schemeClr val="tx2"/>
                </a:solidFill>
                <a:latin typeface="+mn-lt"/>
              </a:rPr>
              <a:t> if/else Statements</a:t>
            </a:r>
            <a:endParaRPr lang="en-US" sz="4000" u="sng" dirty="0">
              <a:solidFill>
                <a:schemeClr val="tx2"/>
              </a:solidFill>
              <a:latin typeface="+mn-lt"/>
            </a:endParaRPr>
          </a:p>
        </p:txBody>
      </p:sp>
      <p:sp>
        <p:nvSpPr>
          <p:cNvPr id="9" name="Text Box 3" descr="if student Grade μεγαλύτερο ή ίσο του 90,&#10;  Console τελεία Write Line, A,&#10;else if student Grade μεγαλύτερο ή ίσο του 80,&#10;  Console τελεία Write Line, B,&#10;else if student Grade μεγαλύτερο ή ίσο του 70,&#10;  Console τελεία Write Line, C,&#10;else if student Grade μεγαλύτερο ή ίσο του 60,&#10;  Console τελεία Write Line, D,&#10;else,&#10;  Console τελεία Write Line, F,&#10;// Επόμενες εντολές.&#10;&#10;"/>
          <p:cNvSpPr txBox="1">
            <a:spLocks noChangeArrowheads="1"/>
          </p:cNvSpPr>
          <p:nvPr>
            <p:custDataLst>
              <p:tags r:id="rId3"/>
            </p:custDataLst>
          </p:nvPr>
        </p:nvSpPr>
        <p:spPr bwMode="auto">
          <a:xfrm>
            <a:off x="539552" y="1196752"/>
            <a:ext cx="8153400" cy="5016758"/>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eaLnBrk="1" hangingPunct="1">
              <a:spcBef>
                <a:spcPct val="50000"/>
              </a:spcBef>
            </a:pPr>
            <a:r>
              <a:rPr lang="en-US" altLang="el-GR" sz="2000" b="1" dirty="0">
                <a:solidFill>
                  <a:schemeClr val="accent4"/>
                </a:solidFill>
                <a:latin typeface="+mn-lt"/>
                <a:cs typeface="Times New Roman" pitchFamily="18" charset="0"/>
              </a:rPr>
              <a:t>if</a:t>
            </a:r>
            <a:r>
              <a:rPr lang="en-US" altLang="el-GR" sz="2000" b="1" dirty="0">
                <a:solidFill>
                  <a:schemeClr val="accent2"/>
                </a:solidFill>
                <a:latin typeface="+mn-lt"/>
                <a:cs typeface="Times New Roman" pitchFamily="18" charset="0"/>
              </a:rPr>
              <a:t> </a:t>
            </a:r>
            <a:r>
              <a:rPr lang="en-US" altLang="el-GR" sz="2000" b="1" dirty="0">
                <a:latin typeface="+mn-lt"/>
                <a:cs typeface="Times New Roman" pitchFamily="18" charset="0"/>
              </a:rPr>
              <a:t>(</a:t>
            </a:r>
            <a:r>
              <a:rPr lang="en-US" altLang="el-GR" sz="2000" b="1" dirty="0" err="1">
                <a:latin typeface="+mn-lt"/>
                <a:cs typeface="Times New Roman" pitchFamily="18" charset="0"/>
              </a:rPr>
              <a:t>studentGrade</a:t>
            </a:r>
            <a:r>
              <a:rPr lang="en-US" altLang="el-GR" sz="2000" b="1" dirty="0">
                <a:latin typeface="+mn-lt"/>
                <a:cs typeface="Times New Roman" pitchFamily="18" charset="0"/>
              </a:rPr>
              <a:t> &gt;= 90)</a:t>
            </a:r>
          </a:p>
          <a:p>
            <a:pPr algn="l" eaLnBrk="1" hangingPunct="1">
              <a:spcBef>
                <a:spcPct val="50000"/>
              </a:spcBef>
            </a:pPr>
            <a:r>
              <a:rPr lang="en-US" altLang="el-GR" sz="2000" b="1" dirty="0">
                <a:latin typeface="+mn-lt"/>
                <a:cs typeface="Times New Roman" pitchFamily="18" charset="0"/>
              </a:rPr>
              <a:t>  </a:t>
            </a:r>
            <a:r>
              <a:rPr lang="en-US" altLang="el-GR" sz="2000" b="1" dirty="0" err="1">
                <a:latin typeface="+mn-lt"/>
                <a:cs typeface="Times New Roman" pitchFamily="18" charset="0"/>
              </a:rPr>
              <a:t>Console.WriteLine</a:t>
            </a:r>
            <a:r>
              <a:rPr lang="en-US" altLang="el-GR" sz="2000" b="1" dirty="0">
                <a:latin typeface="+mn-lt"/>
                <a:cs typeface="Times New Roman" pitchFamily="18" charset="0"/>
              </a:rPr>
              <a:t>(“A”);</a:t>
            </a:r>
          </a:p>
          <a:p>
            <a:pPr algn="l" eaLnBrk="1" hangingPunct="1">
              <a:spcBef>
                <a:spcPct val="50000"/>
              </a:spcBef>
            </a:pPr>
            <a:r>
              <a:rPr lang="en-US" altLang="el-GR" sz="2000" b="1" dirty="0">
                <a:solidFill>
                  <a:schemeClr val="accent4"/>
                </a:solidFill>
                <a:latin typeface="+mn-lt"/>
                <a:cs typeface="Times New Roman" pitchFamily="18" charset="0"/>
              </a:rPr>
              <a:t>else if</a:t>
            </a:r>
            <a:r>
              <a:rPr lang="en-US" altLang="el-GR" sz="2000" b="1" dirty="0">
                <a:solidFill>
                  <a:schemeClr val="accent2"/>
                </a:solidFill>
                <a:latin typeface="+mn-lt"/>
                <a:cs typeface="Times New Roman" pitchFamily="18" charset="0"/>
              </a:rPr>
              <a:t> </a:t>
            </a:r>
            <a:r>
              <a:rPr lang="en-US" altLang="el-GR" sz="2000" b="1" dirty="0">
                <a:latin typeface="+mn-lt"/>
                <a:cs typeface="Times New Roman" pitchFamily="18" charset="0"/>
              </a:rPr>
              <a:t>(</a:t>
            </a:r>
            <a:r>
              <a:rPr lang="en-US" altLang="el-GR" sz="2000" b="1" dirty="0" err="1">
                <a:latin typeface="+mn-lt"/>
                <a:cs typeface="Times New Roman" pitchFamily="18" charset="0"/>
              </a:rPr>
              <a:t>studentGrade</a:t>
            </a:r>
            <a:r>
              <a:rPr lang="en-US" altLang="el-GR" sz="2000" b="1" dirty="0">
                <a:latin typeface="+mn-lt"/>
                <a:cs typeface="Times New Roman" pitchFamily="18" charset="0"/>
              </a:rPr>
              <a:t> &gt;= 80)</a:t>
            </a:r>
          </a:p>
          <a:p>
            <a:pPr algn="l" eaLnBrk="1" hangingPunct="1">
              <a:spcBef>
                <a:spcPct val="50000"/>
              </a:spcBef>
            </a:pPr>
            <a:r>
              <a:rPr lang="en-US" altLang="el-GR" sz="2000" b="1" dirty="0">
                <a:latin typeface="+mn-lt"/>
                <a:cs typeface="Times New Roman" pitchFamily="18" charset="0"/>
              </a:rPr>
              <a:t>  </a:t>
            </a:r>
            <a:r>
              <a:rPr lang="en-US" altLang="el-GR" sz="2000" b="1" dirty="0" err="1">
                <a:latin typeface="+mn-lt"/>
                <a:cs typeface="Times New Roman" pitchFamily="18" charset="0"/>
              </a:rPr>
              <a:t>Console.WriteLine</a:t>
            </a:r>
            <a:r>
              <a:rPr lang="en-US" altLang="el-GR" sz="2000" b="1" dirty="0">
                <a:latin typeface="+mn-lt"/>
                <a:cs typeface="Times New Roman" pitchFamily="18" charset="0"/>
              </a:rPr>
              <a:t>(“B”);</a:t>
            </a:r>
          </a:p>
          <a:p>
            <a:pPr algn="l" eaLnBrk="1" hangingPunct="1">
              <a:spcBef>
                <a:spcPct val="50000"/>
              </a:spcBef>
            </a:pPr>
            <a:r>
              <a:rPr lang="en-US" altLang="el-GR" sz="2000" b="1" dirty="0">
                <a:solidFill>
                  <a:schemeClr val="accent4"/>
                </a:solidFill>
                <a:latin typeface="+mn-lt"/>
                <a:cs typeface="Times New Roman" pitchFamily="18" charset="0"/>
              </a:rPr>
              <a:t>else if </a:t>
            </a:r>
            <a:r>
              <a:rPr lang="en-US" altLang="el-GR" sz="2000" b="1" dirty="0">
                <a:latin typeface="+mn-lt"/>
                <a:cs typeface="Times New Roman" pitchFamily="18" charset="0"/>
              </a:rPr>
              <a:t>(</a:t>
            </a:r>
            <a:r>
              <a:rPr lang="en-US" altLang="el-GR" sz="2000" b="1" dirty="0" err="1">
                <a:latin typeface="+mn-lt"/>
                <a:cs typeface="Times New Roman" pitchFamily="18" charset="0"/>
              </a:rPr>
              <a:t>studentGrade</a:t>
            </a:r>
            <a:r>
              <a:rPr lang="en-US" altLang="el-GR" sz="2000" b="1" dirty="0">
                <a:latin typeface="+mn-lt"/>
                <a:cs typeface="Times New Roman" pitchFamily="18" charset="0"/>
              </a:rPr>
              <a:t> &gt;= 70)</a:t>
            </a:r>
          </a:p>
          <a:p>
            <a:pPr algn="l" eaLnBrk="1" hangingPunct="1">
              <a:spcBef>
                <a:spcPct val="50000"/>
              </a:spcBef>
            </a:pPr>
            <a:r>
              <a:rPr lang="en-US" altLang="el-GR" sz="2000" b="1" dirty="0">
                <a:latin typeface="+mn-lt"/>
                <a:cs typeface="Times New Roman" pitchFamily="18" charset="0"/>
              </a:rPr>
              <a:t>  </a:t>
            </a:r>
            <a:r>
              <a:rPr lang="en-US" altLang="el-GR" sz="2000" b="1" dirty="0" err="1">
                <a:latin typeface="+mn-lt"/>
                <a:cs typeface="Times New Roman" pitchFamily="18" charset="0"/>
              </a:rPr>
              <a:t>Console.WriteLine</a:t>
            </a:r>
            <a:r>
              <a:rPr lang="en-US" altLang="el-GR" sz="2000" b="1" dirty="0">
                <a:latin typeface="+mn-lt"/>
                <a:cs typeface="Times New Roman" pitchFamily="18" charset="0"/>
              </a:rPr>
              <a:t>(“C”);</a:t>
            </a:r>
          </a:p>
          <a:p>
            <a:pPr algn="l" eaLnBrk="1" hangingPunct="1">
              <a:spcBef>
                <a:spcPct val="50000"/>
              </a:spcBef>
            </a:pPr>
            <a:r>
              <a:rPr lang="en-US" altLang="el-GR" sz="2000" b="1" dirty="0">
                <a:solidFill>
                  <a:schemeClr val="accent4"/>
                </a:solidFill>
                <a:latin typeface="+mn-lt"/>
                <a:cs typeface="Times New Roman" pitchFamily="18" charset="0"/>
              </a:rPr>
              <a:t>else if</a:t>
            </a:r>
            <a:r>
              <a:rPr lang="en-US" altLang="el-GR" sz="2000" b="1" dirty="0">
                <a:solidFill>
                  <a:schemeClr val="accent2"/>
                </a:solidFill>
                <a:latin typeface="+mn-lt"/>
                <a:cs typeface="Times New Roman" pitchFamily="18" charset="0"/>
              </a:rPr>
              <a:t> </a:t>
            </a:r>
            <a:r>
              <a:rPr lang="en-US" altLang="el-GR" sz="2000" b="1" dirty="0">
                <a:latin typeface="+mn-lt"/>
                <a:cs typeface="Times New Roman" pitchFamily="18" charset="0"/>
              </a:rPr>
              <a:t>(</a:t>
            </a:r>
            <a:r>
              <a:rPr lang="en-US" altLang="el-GR" sz="2000" b="1" dirty="0" err="1">
                <a:latin typeface="+mn-lt"/>
                <a:cs typeface="Times New Roman" pitchFamily="18" charset="0"/>
              </a:rPr>
              <a:t>studentGrade</a:t>
            </a:r>
            <a:r>
              <a:rPr lang="en-US" altLang="el-GR" sz="2000" b="1" dirty="0">
                <a:latin typeface="+mn-lt"/>
                <a:cs typeface="Times New Roman" pitchFamily="18" charset="0"/>
              </a:rPr>
              <a:t> &gt;= 60)</a:t>
            </a:r>
          </a:p>
          <a:p>
            <a:pPr algn="l" eaLnBrk="1" hangingPunct="1">
              <a:spcBef>
                <a:spcPct val="50000"/>
              </a:spcBef>
            </a:pPr>
            <a:r>
              <a:rPr lang="en-US" altLang="el-GR" sz="2000" b="1" dirty="0">
                <a:latin typeface="+mn-lt"/>
                <a:cs typeface="Times New Roman" pitchFamily="18" charset="0"/>
              </a:rPr>
              <a:t>  </a:t>
            </a:r>
            <a:r>
              <a:rPr lang="en-US" altLang="el-GR" sz="2000" b="1" dirty="0" err="1">
                <a:latin typeface="+mn-lt"/>
                <a:cs typeface="Times New Roman" pitchFamily="18" charset="0"/>
              </a:rPr>
              <a:t>Console.WriteLine</a:t>
            </a:r>
            <a:r>
              <a:rPr lang="en-US" altLang="el-GR" sz="2000" b="1" dirty="0">
                <a:latin typeface="+mn-lt"/>
                <a:cs typeface="Times New Roman" pitchFamily="18" charset="0"/>
              </a:rPr>
              <a:t>(“D”);</a:t>
            </a:r>
          </a:p>
          <a:p>
            <a:pPr algn="l" eaLnBrk="1" hangingPunct="1">
              <a:spcBef>
                <a:spcPct val="50000"/>
              </a:spcBef>
            </a:pPr>
            <a:r>
              <a:rPr lang="en-US" altLang="el-GR" sz="2000" b="1" dirty="0">
                <a:solidFill>
                  <a:schemeClr val="accent4"/>
                </a:solidFill>
                <a:latin typeface="+mn-lt"/>
                <a:cs typeface="Times New Roman" pitchFamily="18" charset="0"/>
              </a:rPr>
              <a:t>else</a:t>
            </a:r>
          </a:p>
          <a:p>
            <a:pPr algn="l" eaLnBrk="1" hangingPunct="1">
              <a:spcBef>
                <a:spcPct val="50000"/>
              </a:spcBef>
            </a:pPr>
            <a:r>
              <a:rPr lang="en-US" altLang="el-GR" sz="2000" b="1" dirty="0">
                <a:latin typeface="+mn-lt"/>
                <a:cs typeface="Times New Roman" pitchFamily="18" charset="0"/>
              </a:rPr>
              <a:t>  </a:t>
            </a:r>
            <a:r>
              <a:rPr lang="en-US" altLang="el-GR" sz="2000" b="1" dirty="0" err="1">
                <a:latin typeface="+mn-lt"/>
                <a:cs typeface="Times New Roman" pitchFamily="18" charset="0"/>
              </a:rPr>
              <a:t>Console.WriteLine</a:t>
            </a:r>
            <a:r>
              <a:rPr lang="en-US" altLang="el-GR" sz="2000" b="1" dirty="0">
                <a:latin typeface="+mn-lt"/>
                <a:cs typeface="Times New Roman" pitchFamily="18" charset="0"/>
              </a:rPr>
              <a:t>(“F”);</a:t>
            </a:r>
          </a:p>
          <a:p>
            <a:pPr algn="l" eaLnBrk="1" hangingPunct="1">
              <a:spcBef>
                <a:spcPct val="50000"/>
              </a:spcBef>
            </a:pPr>
            <a:r>
              <a:rPr lang="en-US" altLang="el-GR" sz="2000" b="1" dirty="0" smtClean="0">
                <a:solidFill>
                  <a:srgbClr val="FF3300"/>
                </a:solidFill>
                <a:latin typeface="+mn-lt"/>
                <a:cs typeface="Times New Roman" pitchFamily="18" charset="0"/>
              </a:rPr>
              <a:t>// </a:t>
            </a:r>
            <a:r>
              <a:rPr lang="el-GR" altLang="el-GR" sz="2000" b="1" dirty="0">
                <a:solidFill>
                  <a:srgbClr val="FF3300"/>
                </a:solidFill>
                <a:latin typeface="+mn-lt"/>
                <a:cs typeface="Times New Roman" pitchFamily="18" charset="0"/>
              </a:rPr>
              <a:t>Επόμενες εντολές</a:t>
            </a:r>
            <a:endParaRPr lang="en-US" altLang="el-GR" sz="2000" b="1" dirty="0">
              <a:solidFill>
                <a:srgbClr val="FF3300"/>
              </a:solidFill>
              <a:latin typeface="+mn-lt"/>
              <a:cs typeface="Times New Roman" pitchFamily="18" charset="0"/>
            </a:endParaRP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Απλές Δομές Ελέγχου</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23</a:t>
            </a:fld>
            <a:endParaRPr lang="el-GR" sz="1400" dirty="0"/>
          </a:p>
        </p:txBody>
      </p:sp>
    </p:spTree>
    <p:custDataLst>
      <p:tags r:id="rId1"/>
    </p:custDataLst>
    <p:extLst>
      <p:ext uri="{BB962C8B-B14F-4D97-AF65-F5344CB8AC3E}">
        <p14:creationId xmlns:p14="http://schemas.microsoft.com/office/powerpoint/2010/main" val="21850298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1143000"/>
          </a:xfrm>
        </p:spPr>
        <p:txBody>
          <a:bodyPr>
            <a:normAutofit fontScale="90000"/>
          </a:bodyPr>
          <a:lstStyle/>
          <a:p>
            <a:r>
              <a:rPr lang="el-GR" altLang="el-GR" u="sng" dirty="0" smtClean="0">
                <a:solidFill>
                  <a:schemeClr val="tx2"/>
                </a:solidFill>
                <a:latin typeface="+mn-lt"/>
              </a:rPr>
              <a:t>Μη ισορροπημένα </a:t>
            </a:r>
            <a:r>
              <a:rPr lang="en-US" altLang="el-GR" u="sng" dirty="0" smtClean="0">
                <a:solidFill>
                  <a:schemeClr val="tx2"/>
                </a:solidFill>
                <a:latin typeface="+mn-lt"/>
              </a:rPr>
              <a:t>if-else Statements</a:t>
            </a:r>
            <a:endParaRPr lang="en-US" u="sng" dirty="0">
              <a:solidFill>
                <a:schemeClr val="tx2"/>
              </a:solidFill>
              <a:latin typeface="+mn-lt"/>
            </a:endParaRPr>
          </a:p>
        </p:txBody>
      </p:sp>
      <p:sp>
        <p:nvSpPr>
          <p:cNvPr id="8" name="Text Box 4" descr="if favorite == apple,&#10;   if price μικρότερο ή ίσο του 10,&#10;      Console τελεία Write Line, 10,&#10;   else,&#10;      Console τελεία Write Line, 1.&#10;"/>
          <p:cNvSpPr txBox="1">
            <a:spLocks noChangeArrowheads="1"/>
          </p:cNvSpPr>
          <p:nvPr>
            <p:custDataLst>
              <p:tags r:id="rId2"/>
            </p:custDataLst>
          </p:nvPr>
        </p:nvSpPr>
        <p:spPr bwMode="auto">
          <a:xfrm>
            <a:off x="457200" y="1672208"/>
            <a:ext cx="3581400" cy="3046988"/>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eaLnBrk="1" hangingPunct="1">
              <a:spcBef>
                <a:spcPct val="50000"/>
              </a:spcBef>
            </a:pPr>
            <a:r>
              <a:rPr lang="en-US" altLang="el-GR" sz="2400" b="1" dirty="0">
                <a:solidFill>
                  <a:schemeClr val="accent4"/>
                </a:solidFill>
                <a:latin typeface="+mn-lt"/>
                <a:cs typeface="Times New Roman" pitchFamily="18" charset="0"/>
              </a:rPr>
              <a:t>if</a:t>
            </a:r>
            <a:r>
              <a:rPr lang="en-US" altLang="el-GR" sz="2400" b="1" dirty="0">
                <a:solidFill>
                  <a:schemeClr val="accent2"/>
                </a:solidFill>
                <a:latin typeface="+mn-lt"/>
                <a:cs typeface="Times New Roman" pitchFamily="18" charset="0"/>
              </a:rPr>
              <a:t> </a:t>
            </a:r>
            <a:r>
              <a:rPr lang="en-US" altLang="el-GR" sz="2400" b="1" dirty="0">
                <a:latin typeface="+mn-lt"/>
                <a:cs typeface="Times New Roman" pitchFamily="18" charset="0"/>
              </a:rPr>
              <a:t>(favorite == “apple”)</a:t>
            </a:r>
          </a:p>
          <a:p>
            <a:pPr algn="l" eaLnBrk="1" hangingPunct="1">
              <a:spcBef>
                <a:spcPct val="50000"/>
              </a:spcBef>
            </a:pPr>
            <a:r>
              <a:rPr lang="en-US" altLang="el-GR" sz="2400" b="1" dirty="0">
                <a:latin typeface="+mn-lt"/>
                <a:cs typeface="Times New Roman" pitchFamily="18" charset="0"/>
              </a:rPr>
              <a:t>   if (price &lt;= 10 )</a:t>
            </a:r>
          </a:p>
          <a:p>
            <a:pPr algn="l" eaLnBrk="1" hangingPunct="1">
              <a:spcBef>
                <a:spcPct val="50000"/>
              </a:spcBef>
            </a:pPr>
            <a:r>
              <a:rPr lang="en-US" altLang="el-GR" sz="2400" b="1" dirty="0">
                <a:latin typeface="+mn-lt"/>
                <a:cs typeface="Times New Roman" pitchFamily="18" charset="0"/>
              </a:rPr>
              <a:t>      </a:t>
            </a:r>
            <a:r>
              <a:rPr lang="en-US" altLang="el-GR" sz="2400" b="1" dirty="0" err="1">
                <a:latin typeface="+mn-lt"/>
                <a:cs typeface="Times New Roman" pitchFamily="18" charset="0"/>
              </a:rPr>
              <a:t>Console.WriteLine</a:t>
            </a:r>
            <a:r>
              <a:rPr lang="en-US" altLang="el-GR" sz="2400" b="1" dirty="0">
                <a:latin typeface="+mn-lt"/>
                <a:cs typeface="Times New Roman" pitchFamily="18" charset="0"/>
              </a:rPr>
              <a:t>(“10”);</a:t>
            </a:r>
            <a:br>
              <a:rPr lang="en-US" altLang="el-GR" sz="2400" b="1" dirty="0">
                <a:latin typeface="+mn-lt"/>
                <a:cs typeface="Times New Roman" pitchFamily="18" charset="0"/>
              </a:rPr>
            </a:br>
            <a:r>
              <a:rPr lang="en-US" altLang="el-GR" sz="2400" b="1" dirty="0">
                <a:latin typeface="+mn-lt"/>
                <a:cs typeface="Times New Roman" pitchFamily="18" charset="0"/>
              </a:rPr>
              <a:t>   else</a:t>
            </a:r>
            <a:br>
              <a:rPr lang="en-US" altLang="el-GR" sz="2400" b="1" dirty="0">
                <a:latin typeface="+mn-lt"/>
                <a:cs typeface="Times New Roman" pitchFamily="18" charset="0"/>
              </a:rPr>
            </a:br>
            <a:r>
              <a:rPr lang="en-US" altLang="el-GR" sz="2400" b="1" dirty="0">
                <a:latin typeface="+mn-lt"/>
                <a:cs typeface="Times New Roman" pitchFamily="18" charset="0"/>
              </a:rPr>
              <a:t>      </a:t>
            </a:r>
            <a:r>
              <a:rPr lang="en-US" altLang="el-GR" sz="2400" b="1" dirty="0" err="1">
                <a:latin typeface="+mn-lt"/>
                <a:cs typeface="Times New Roman" pitchFamily="18" charset="0"/>
              </a:rPr>
              <a:t>Console.WriteLine</a:t>
            </a:r>
            <a:r>
              <a:rPr lang="en-US" altLang="el-GR" sz="2400" b="1" dirty="0">
                <a:latin typeface="+mn-lt"/>
                <a:cs typeface="Times New Roman" pitchFamily="18" charset="0"/>
              </a:rPr>
              <a:t>(“1”);</a:t>
            </a:r>
          </a:p>
        </p:txBody>
      </p:sp>
      <p:sp>
        <p:nvSpPr>
          <p:cNvPr id="9" name="Text Box 5" descr="if favorite == apple,&#10;   if price μικρότερο ή ίσο του 10,&#10;      Console τελεία Write Line, 10,&#10;else,&#10;   Console τελεία Write Line, not my favorite.&#10;"/>
          <p:cNvSpPr txBox="1">
            <a:spLocks noChangeArrowheads="1"/>
          </p:cNvSpPr>
          <p:nvPr>
            <p:custDataLst>
              <p:tags r:id="rId3"/>
            </p:custDataLst>
          </p:nvPr>
        </p:nvSpPr>
        <p:spPr bwMode="auto">
          <a:xfrm>
            <a:off x="4038600" y="1672208"/>
            <a:ext cx="4495800" cy="2677656"/>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eaLnBrk="1" hangingPunct="1">
              <a:spcBef>
                <a:spcPct val="50000"/>
              </a:spcBef>
            </a:pPr>
            <a:r>
              <a:rPr lang="en-US" altLang="el-GR" sz="2400" b="1" dirty="0">
                <a:solidFill>
                  <a:schemeClr val="accent4"/>
                </a:solidFill>
                <a:latin typeface="+mn-lt"/>
                <a:cs typeface="Times New Roman" pitchFamily="18" charset="0"/>
              </a:rPr>
              <a:t>if</a:t>
            </a:r>
            <a:r>
              <a:rPr lang="en-US" altLang="el-GR" sz="2400" b="1" dirty="0">
                <a:solidFill>
                  <a:schemeClr val="accent2"/>
                </a:solidFill>
                <a:latin typeface="+mn-lt"/>
                <a:cs typeface="Times New Roman" pitchFamily="18" charset="0"/>
              </a:rPr>
              <a:t> </a:t>
            </a:r>
            <a:r>
              <a:rPr lang="en-US" altLang="el-GR" sz="2400" b="1" dirty="0">
                <a:latin typeface="+mn-lt"/>
                <a:cs typeface="Times New Roman" pitchFamily="18" charset="0"/>
              </a:rPr>
              <a:t>(favorite == “apple”)</a:t>
            </a:r>
          </a:p>
          <a:p>
            <a:pPr algn="l" eaLnBrk="1" hangingPunct="1">
              <a:spcBef>
                <a:spcPct val="50000"/>
              </a:spcBef>
            </a:pPr>
            <a:r>
              <a:rPr lang="en-US" altLang="el-GR" sz="2400" b="1" dirty="0">
                <a:latin typeface="+mn-lt"/>
                <a:cs typeface="Times New Roman" pitchFamily="18" charset="0"/>
              </a:rPr>
              <a:t>   if (price &lt;= 10 )</a:t>
            </a:r>
          </a:p>
          <a:p>
            <a:pPr algn="l" eaLnBrk="1" hangingPunct="1">
              <a:spcBef>
                <a:spcPct val="50000"/>
              </a:spcBef>
            </a:pPr>
            <a:r>
              <a:rPr lang="en-US" altLang="el-GR" sz="2400" b="1" dirty="0">
                <a:latin typeface="+mn-lt"/>
                <a:cs typeface="Times New Roman" pitchFamily="18" charset="0"/>
              </a:rPr>
              <a:t>      </a:t>
            </a:r>
            <a:r>
              <a:rPr lang="en-US" altLang="el-GR" sz="2400" b="1" dirty="0" err="1">
                <a:latin typeface="+mn-lt"/>
                <a:cs typeface="Times New Roman" pitchFamily="18" charset="0"/>
              </a:rPr>
              <a:t>Console.WriteLine</a:t>
            </a:r>
            <a:r>
              <a:rPr lang="en-US" altLang="el-GR" sz="2400" b="1" dirty="0">
                <a:latin typeface="+mn-lt"/>
                <a:cs typeface="Times New Roman" pitchFamily="18" charset="0"/>
              </a:rPr>
              <a:t>(“10”);</a:t>
            </a:r>
            <a:br>
              <a:rPr lang="en-US" altLang="el-GR" sz="2400" b="1" dirty="0">
                <a:latin typeface="+mn-lt"/>
                <a:cs typeface="Times New Roman" pitchFamily="18" charset="0"/>
              </a:rPr>
            </a:br>
            <a:r>
              <a:rPr lang="en-US" altLang="el-GR" sz="2400" b="1" dirty="0">
                <a:latin typeface="+mn-lt"/>
                <a:cs typeface="Times New Roman" pitchFamily="18" charset="0"/>
              </a:rPr>
              <a:t>else</a:t>
            </a:r>
            <a:br>
              <a:rPr lang="en-US" altLang="el-GR" sz="2400" b="1" dirty="0">
                <a:latin typeface="+mn-lt"/>
                <a:cs typeface="Times New Roman" pitchFamily="18" charset="0"/>
              </a:rPr>
            </a:br>
            <a:r>
              <a:rPr lang="en-US" altLang="el-GR" sz="2400" b="1" dirty="0">
                <a:latin typeface="+mn-lt"/>
                <a:cs typeface="Times New Roman" pitchFamily="18" charset="0"/>
              </a:rPr>
              <a:t>   </a:t>
            </a:r>
            <a:r>
              <a:rPr lang="en-US" altLang="el-GR" sz="2400" b="1" dirty="0" err="1">
                <a:latin typeface="+mn-lt"/>
                <a:cs typeface="Times New Roman" pitchFamily="18" charset="0"/>
              </a:rPr>
              <a:t>Console.WriteLine</a:t>
            </a:r>
            <a:r>
              <a:rPr lang="en-US" altLang="el-GR" sz="2400" b="1" dirty="0">
                <a:latin typeface="+mn-lt"/>
                <a:cs typeface="Times New Roman" pitchFamily="18" charset="0"/>
              </a:rPr>
              <a:t>(“not my favorite”);</a:t>
            </a:r>
          </a:p>
        </p:txBody>
      </p:sp>
      <p:sp>
        <p:nvSpPr>
          <p:cNvPr id="7" name="Rectangle 3"/>
          <p:cNvSpPr txBox="1">
            <a:spLocks noChangeArrowheads="1"/>
          </p:cNvSpPr>
          <p:nvPr/>
        </p:nvSpPr>
        <p:spPr>
          <a:xfrm>
            <a:off x="609600" y="5098504"/>
            <a:ext cx="8153400" cy="1066800"/>
          </a:xfrm>
          <a:prstGeom prst="rect">
            <a:avLst/>
          </a:prstGeom>
          <a:noFill/>
        </p:spPr>
        <p:txBody>
          <a:bodyPr vert="horz" lIns="92075" tIns="46038" rIns="92075" bIns="46038"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ZapfDingbats" pitchFamily="82" charset="2"/>
              <a:buNone/>
            </a:pPr>
            <a:r>
              <a:rPr lang="el-GR" altLang="el-GR" sz="2400" dirty="0" smtClean="0"/>
              <a:t>Κανόνας: Το </a:t>
            </a:r>
            <a:r>
              <a:rPr lang="en-US" altLang="el-GR" sz="2400" dirty="0" smtClean="0">
                <a:solidFill>
                  <a:srgbClr val="7030A0"/>
                </a:solidFill>
              </a:rPr>
              <a:t>else</a:t>
            </a:r>
            <a:r>
              <a:rPr lang="el-GR" altLang="el-GR" sz="2400" dirty="0" smtClean="0"/>
              <a:t> σχετίζεται ΠΑΝΤΑ με το ΠΡΟΗΓΟΥΜΕΝΟ </a:t>
            </a:r>
            <a:r>
              <a:rPr lang="en-US" altLang="el-GR" sz="2400" dirty="0" smtClean="0">
                <a:solidFill>
                  <a:srgbClr val="7030A0"/>
                </a:solidFill>
              </a:rPr>
              <a:t>if</a:t>
            </a:r>
            <a:r>
              <a:rPr lang="el-GR" altLang="el-GR" sz="2400" dirty="0" smtClean="0">
                <a:solidFill>
                  <a:srgbClr val="7030A0"/>
                </a:solidFill>
              </a:rPr>
              <a:t>. </a:t>
            </a:r>
            <a:endParaRPr lang="el-GR" altLang="el-GR" sz="2400" dirty="0" smtClean="0">
              <a:solidFill>
                <a:srgbClr val="7030A0"/>
              </a:solidFill>
            </a:endParaRP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Απλές Δομές Ελέγχου</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24</a:t>
            </a:fld>
            <a:endParaRPr lang="el-GR" sz="1400" dirty="0"/>
          </a:p>
        </p:txBody>
      </p:sp>
    </p:spTree>
    <p:custDataLst>
      <p:tags r:id="rId1"/>
    </p:custDataLst>
    <p:extLst>
      <p:ext uri="{BB962C8B-B14F-4D97-AF65-F5344CB8AC3E}">
        <p14:creationId xmlns:p14="http://schemas.microsoft.com/office/powerpoint/2010/main" val="21850298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44624"/>
            <a:ext cx="8229600" cy="1143000"/>
          </a:xfrm>
        </p:spPr>
        <p:txBody>
          <a:bodyPr>
            <a:normAutofit/>
          </a:bodyPr>
          <a:lstStyle/>
          <a:p>
            <a:r>
              <a:rPr lang="el-GR" altLang="el-GR" u="sng" dirty="0" smtClean="0">
                <a:solidFill>
                  <a:schemeClr val="tx2"/>
                </a:solidFill>
              </a:rPr>
              <a:t>Τριπλός </a:t>
            </a:r>
            <a:r>
              <a:rPr lang="en-US" altLang="el-GR" u="sng" dirty="0" smtClean="0">
                <a:solidFill>
                  <a:schemeClr val="tx2"/>
                </a:solidFill>
              </a:rPr>
              <a:t>Operator</a:t>
            </a:r>
            <a:r>
              <a:rPr lang="el-GR" altLang="el-GR" u="sng" dirty="0" smtClean="0">
                <a:solidFill>
                  <a:schemeClr val="tx2"/>
                </a:solidFill>
              </a:rPr>
              <a:t> Συνθήκης </a:t>
            </a:r>
            <a:endParaRPr lang="el-GR" u="sng" dirty="0">
              <a:solidFill>
                <a:schemeClr val="tx2"/>
              </a:solidFill>
            </a:endParaRP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Απλές Δομές Ελέγχου</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25</a:t>
            </a:fld>
            <a:endParaRPr lang="el-GR" sz="1400" dirty="0"/>
          </a:p>
        </p:txBody>
      </p:sp>
      <p:sp>
        <p:nvSpPr>
          <p:cNvPr id="7" name="Rectangle 3"/>
          <p:cNvSpPr txBox="1">
            <a:spLocks noChangeArrowheads="1"/>
          </p:cNvSpPr>
          <p:nvPr>
            <p:custDataLst>
              <p:tags r:id="rId2"/>
            </p:custDataLst>
          </p:nvPr>
        </p:nvSpPr>
        <p:spPr>
          <a:xfrm>
            <a:off x="533400" y="1240160"/>
            <a:ext cx="7772400" cy="233285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q"/>
            </a:pPr>
            <a:r>
              <a:rPr lang="en-US" altLang="el-GR" sz="2400" dirty="0" smtClean="0"/>
              <a:t>Operator</a:t>
            </a:r>
            <a:r>
              <a:rPr lang="el-GR" altLang="el-GR" sz="2400" dirty="0" smtClean="0"/>
              <a:t> Συνθήκης (</a:t>
            </a:r>
            <a:r>
              <a:rPr lang="en-US" altLang="el-GR" sz="2400" b="1" dirty="0" smtClean="0"/>
              <a:t>e</a:t>
            </a:r>
            <a:r>
              <a:rPr lang="en-US" altLang="el-GR" sz="2400" b="1" baseline="-25000" dirty="0" smtClean="0"/>
              <a:t>1</a:t>
            </a:r>
            <a:r>
              <a:rPr lang="en-US" altLang="el-GR" sz="2400" b="1" dirty="0" smtClean="0"/>
              <a:t>?e</a:t>
            </a:r>
            <a:r>
              <a:rPr lang="en-US" altLang="el-GR" sz="2400" b="1" baseline="-25000" dirty="0" smtClean="0"/>
              <a:t>2</a:t>
            </a:r>
            <a:r>
              <a:rPr lang="en-US" altLang="el-GR" sz="2400" b="1" dirty="0" smtClean="0"/>
              <a:t>:e</a:t>
            </a:r>
            <a:r>
              <a:rPr lang="en-US" altLang="el-GR" sz="2400" b="1" baseline="-25000" dirty="0" smtClean="0"/>
              <a:t>3</a:t>
            </a:r>
            <a:r>
              <a:rPr lang="el-GR" altLang="el-GR" sz="2400" dirty="0" smtClean="0"/>
              <a:t>),</a:t>
            </a:r>
          </a:p>
          <a:p>
            <a:pPr lvl="1">
              <a:buFont typeface="Wingdings" panose="05000000000000000000" pitchFamily="2" charset="2"/>
              <a:buChar char="§"/>
            </a:pPr>
            <a:r>
              <a:rPr lang="el-GR" altLang="el-GR" sz="2400" dirty="0" smtClean="0"/>
              <a:t>Ο μόνο τριπλός,</a:t>
            </a:r>
          </a:p>
          <a:p>
            <a:pPr lvl="1">
              <a:buFont typeface="Wingdings" panose="05000000000000000000" pitchFamily="2" charset="2"/>
              <a:buChar char="§"/>
            </a:pPr>
            <a:r>
              <a:rPr lang="el-GR" altLang="el-GR" sz="2400" dirty="0" smtClean="0"/>
              <a:t>Χρησιμοποιείται για να κάνουμε εκφράσεις ελέγχου σε μια γραμμή κώδικα,</a:t>
            </a:r>
          </a:p>
          <a:p>
            <a:pPr lvl="1">
              <a:buFont typeface="Wingdings" panose="05000000000000000000" pitchFamily="2" charset="2"/>
              <a:buChar char="§"/>
            </a:pPr>
            <a:r>
              <a:rPr lang="el-GR" altLang="el-GR" sz="2400" dirty="0" smtClean="0"/>
              <a:t>Ίδιο με μια δομή  </a:t>
            </a:r>
            <a:r>
              <a:rPr lang="en-US" altLang="el-GR" sz="2400" b="1" dirty="0" smtClean="0"/>
              <a:t>if/else</a:t>
            </a:r>
            <a:r>
              <a:rPr lang="el-GR" altLang="el-GR" sz="2400" b="1" dirty="0" smtClean="0"/>
              <a:t>.</a:t>
            </a:r>
            <a:r>
              <a:rPr lang="en-US" altLang="el-GR" sz="2400" dirty="0" smtClean="0"/>
              <a:t> </a:t>
            </a:r>
          </a:p>
          <a:p>
            <a:pPr>
              <a:buFont typeface="Wingdings" panose="05000000000000000000" pitchFamily="2" charset="2"/>
              <a:buChar char="§"/>
            </a:pPr>
            <a:endParaRPr lang="el-GR" altLang="el-GR" sz="2400" dirty="0" smtClean="0"/>
          </a:p>
        </p:txBody>
      </p:sp>
      <p:sp>
        <p:nvSpPr>
          <p:cNvPr id="8" name="Text Box 4" descr="string result,&#10;int numQ,&#10;…………,&#10;result ίσο με numQ == 1, ? Τρίμηνο άνω κάτω τελεία Τρίμηνα,&#10;// Επόμενες εντολές.&#10;"/>
          <p:cNvSpPr txBox="1">
            <a:spLocks noChangeArrowheads="1"/>
          </p:cNvSpPr>
          <p:nvPr>
            <p:custDataLst>
              <p:tags r:id="rId3"/>
            </p:custDataLst>
          </p:nvPr>
        </p:nvSpPr>
        <p:spPr bwMode="auto">
          <a:xfrm>
            <a:off x="533400" y="3717032"/>
            <a:ext cx="8153400" cy="2246769"/>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eaLnBrk="1" hangingPunct="1">
              <a:spcBef>
                <a:spcPct val="50000"/>
              </a:spcBef>
            </a:pPr>
            <a:r>
              <a:rPr lang="en-US" altLang="el-GR" sz="2000" b="1" dirty="0">
                <a:solidFill>
                  <a:schemeClr val="accent4"/>
                </a:solidFill>
                <a:latin typeface="+mn-lt"/>
                <a:cs typeface="Times New Roman" pitchFamily="18" charset="0"/>
              </a:rPr>
              <a:t>string </a:t>
            </a:r>
            <a:r>
              <a:rPr lang="en-US" altLang="el-GR" sz="2000" b="1" dirty="0">
                <a:latin typeface="+mn-lt"/>
                <a:cs typeface="Times New Roman" pitchFamily="18" charset="0"/>
              </a:rPr>
              <a:t>result;</a:t>
            </a:r>
          </a:p>
          <a:p>
            <a:pPr algn="l" eaLnBrk="1" hangingPunct="1">
              <a:spcBef>
                <a:spcPct val="50000"/>
              </a:spcBef>
            </a:pPr>
            <a:r>
              <a:rPr lang="en-US" altLang="el-GR" sz="2000" b="1" dirty="0" err="1">
                <a:solidFill>
                  <a:schemeClr val="accent4"/>
                </a:solidFill>
                <a:latin typeface="+mn-lt"/>
                <a:cs typeface="Times New Roman" pitchFamily="18" charset="0"/>
              </a:rPr>
              <a:t>int</a:t>
            </a:r>
            <a:r>
              <a:rPr lang="en-US" altLang="el-GR" sz="2000" b="1" dirty="0">
                <a:solidFill>
                  <a:schemeClr val="accent2"/>
                </a:solidFill>
                <a:latin typeface="+mn-lt"/>
                <a:cs typeface="Times New Roman" pitchFamily="18" charset="0"/>
              </a:rPr>
              <a:t> </a:t>
            </a:r>
            <a:r>
              <a:rPr lang="en-US" altLang="el-GR" sz="2000" b="1" dirty="0" err="1">
                <a:latin typeface="+mn-lt"/>
                <a:cs typeface="Times New Roman" pitchFamily="18" charset="0"/>
              </a:rPr>
              <a:t>numQ</a:t>
            </a:r>
            <a:r>
              <a:rPr lang="en-US" altLang="el-GR" sz="2000" b="1" dirty="0">
                <a:latin typeface="+mn-lt"/>
                <a:cs typeface="Times New Roman" pitchFamily="18" charset="0"/>
              </a:rPr>
              <a:t>;</a:t>
            </a:r>
          </a:p>
          <a:p>
            <a:pPr algn="l" eaLnBrk="1" hangingPunct="1">
              <a:spcBef>
                <a:spcPct val="50000"/>
              </a:spcBef>
            </a:pPr>
            <a:r>
              <a:rPr lang="en-US" altLang="el-GR" sz="2000" b="1" dirty="0">
                <a:latin typeface="+mn-lt"/>
                <a:cs typeface="Times New Roman" pitchFamily="18" charset="0"/>
              </a:rPr>
              <a:t>…………</a:t>
            </a:r>
          </a:p>
          <a:p>
            <a:pPr algn="l" eaLnBrk="1" hangingPunct="1">
              <a:spcBef>
                <a:spcPct val="50000"/>
              </a:spcBef>
            </a:pPr>
            <a:r>
              <a:rPr lang="en-US" altLang="el-GR" sz="2000" b="1" dirty="0">
                <a:latin typeface="+mn-lt"/>
                <a:cs typeface="Times New Roman" pitchFamily="18" charset="0"/>
              </a:rPr>
              <a:t>result = (</a:t>
            </a:r>
            <a:r>
              <a:rPr lang="en-US" altLang="el-GR" sz="2000" b="1" dirty="0" err="1">
                <a:latin typeface="+mn-lt"/>
                <a:cs typeface="Times New Roman" pitchFamily="18" charset="0"/>
              </a:rPr>
              <a:t>numQ</a:t>
            </a:r>
            <a:r>
              <a:rPr lang="en-US" altLang="el-GR" sz="2000" b="1" dirty="0">
                <a:latin typeface="+mn-lt"/>
                <a:cs typeface="Times New Roman" pitchFamily="18" charset="0"/>
              </a:rPr>
              <a:t>==1) ? “</a:t>
            </a:r>
            <a:r>
              <a:rPr lang="el-GR" altLang="el-GR" sz="2000" b="1" dirty="0">
                <a:latin typeface="+mn-lt"/>
                <a:cs typeface="Times New Roman" pitchFamily="18" charset="0"/>
              </a:rPr>
              <a:t>Τρίμηνο</a:t>
            </a:r>
            <a:r>
              <a:rPr lang="en-US" altLang="el-GR" sz="2000" b="1" dirty="0">
                <a:latin typeface="+mn-lt"/>
                <a:cs typeface="Times New Roman" pitchFamily="18" charset="0"/>
              </a:rPr>
              <a:t>” : “</a:t>
            </a:r>
            <a:r>
              <a:rPr lang="el-GR" altLang="el-GR" sz="2000" b="1" dirty="0">
                <a:latin typeface="+mn-lt"/>
                <a:cs typeface="Times New Roman" pitchFamily="18" charset="0"/>
              </a:rPr>
              <a:t>Τρίμηνα</a:t>
            </a:r>
            <a:r>
              <a:rPr lang="en-US" altLang="el-GR" sz="2000" b="1" dirty="0">
                <a:latin typeface="+mn-lt"/>
                <a:cs typeface="Times New Roman" pitchFamily="18" charset="0"/>
              </a:rPr>
              <a:t>”;</a:t>
            </a:r>
          </a:p>
          <a:p>
            <a:pPr algn="l" eaLnBrk="1" hangingPunct="1">
              <a:spcBef>
                <a:spcPct val="50000"/>
              </a:spcBef>
            </a:pPr>
            <a:r>
              <a:rPr lang="en-US" altLang="el-GR" sz="2000" b="1" dirty="0" smtClean="0">
                <a:solidFill>
                  <a:srgbClr val="7030A0"/>
                </a:solidFill>
                <a:latin typeface="+mn-lt"/>
                <a:cs typeface="Times New Roman" pitchFamily="18" charset="0"/>
              </a:rPr>
              <a:t>// </a:t>
            </a:r>
            <a:r>
              <a:rPr lang="el-GR" altLang="el-GR" sz="2000" b="1" dirty="0">
                <a:solidFill>
                  <a:srgbClr val="7030A0"/>
                </a:solidFill>
                <a:latin typeface="+mn-lt"/>
                <a:cs typeface="Times New Roman" pitchFamily="18" charset="0"/>
              </a:rPr>
              <a:t>Επόμενες εντολές</a:t>
            </a:r>
            <a:endParaRPr lang="en-US" altLang="el-GR" sz="2000" b="1" dirty="0">
              <a:solidFill>
                <a:srgbClr val="7030A0"/>
              </a:solidFill>
              <a:latin typeface="+mn-lt"/>
              <a:cs typeface="Times New Roman" pitchFamily="18" charset="0"/>
            </a:endParaRPr>
          </a:p>
        </p:txBody>
      </p:sp>
    </p:spTree>
    <p:custDataLst>
      <p:tags r:id="rId1"/>
    </p:custDataLst>
    <p:extLst>
      <p:ext uri="{BB962C8B-B14F-4D97-AF65-F5344CB8AC3E}">
        <p14:creationId xmlns:p14="http://schemas.microsoft.com/office/powerpoint/2010/main" val="21850298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96144"/>
          </a:xfrm>
        </p:spPr>
        <p:txBody>
          <a:bodyPr>
            <a:noAutofit/>
          </a:bodyPr>
          <a:lstStyle/>
          <a:p>
            <a:pPr marL="342900" indent="-342900">
              <a:spcBef>
                <a:spcPct val="20000"/>
              </a:spcBef>
              <a:defRPr/>
            </a:pPr>
            <a:r>
              <a:rPr lang="en-US" altLang="el-GR" u="sng" dirty="0" smtClean="0">
                <a:solidFill>
                  <a:schemeClr val="tx2"/>
                </a:solidFill>
                <a:latin typeface="+mn-lt"/>
              </a:rPr>
              <a:t>while Statement (</a:t>
            </a:r>
            <a:r>
              <a:rPr lang="el-GR" altLang="el-GR" u="sng" dirty="0" smtClean="0">
                <a:solidFill>
                  <a:schemeClr val="tx2"/>
                </a:solidFill>
                <a:latin typeface="+mn-lt"/>
              </a:rPr>
              <a:t>1 από 5</a:t>
            </a:r>
            <a:r>
              <a:rPr lang="en-US" altLang="el-GR" u="sng" dirty="0" smtClean="0">
                <a:solidFill>
                  <a:schemeClr val="tx2"/>
                </a:solidFill>
                <a:latin typeface="+mn-lt"/>
              </a:rPr>
              <a:t>)</a:t>
            </a:r>
            <a:endParaRPr lang="en-US" u="sng" dirty="0">
              <a:solidFill>
                <a:schemeClr val="tx2"/>
              </a:solidFill>
              <a:latin typeface="+mn-lt"/>
            </a:endParaRPr>
          </a:p>
        </p:txBody>
      </p:sp>
      <p:sp>
        <p:nvSpPr>
          <p:cNvPr id="7" name="Rectangle 3"/>
          <p:cNvSpPr txBox="1">
            <a:spLocks noChangeArrowheads="1"/>
          </p:cNvSpPr>
          <p:nvPr/>
        </p:nvSpPr>
        <p:spPr>
          <a:xfrm>
            <a:off x="533400" y="1196752"/>
            <a:ext cx="7772400" cy="914400"/>
          </a:xfrm>
          <a:prstGeom prst="rect">
            <a:avLst/>
          </a:prstGeom>
          <a:noFill/>
        </p:spPr>
        <p:txBody>
          <a:bodyPr vert="horz" lIns="92075" tIns="46038" rIns="92075" bIns="46038"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q"/>
            </a:pPr>
            <a:r>
              <a:rPr lang="el-GR" altLang="el-GR" sz="2800" dirty="0" smtClean="0"/>
              <a:t>Σύνταξη:</a:t>
            </a:r>
            <a:endParaRPr lang="el-GR" altLang="el-GR" sz="2800" dirty="0" smtClean="0"/>
          </a:p>
        </p:txBody>
      </p:sp>
      <p:sp>
        <p:nvSpPr>
          <p:cNvPr id="8" name="Text Box 4" descr="while, Το while Είναι Δεσμευμένη λέξη,&#10;condition, Αν η συνθήκη είναι αληθής, το statement εκτελείται.&#10;Κατόπιν ελέγχεται ξανά η συνθήκη,&#10;statement.,Το statement (ή ένα block από statements) εκτελούνται &#10;επαναληπτικά μέχρις ότου η συνθήκη να γίνει false. &#10;&#10;"/>
          <p:cNvSpPr txBox="1">
            <a:spLocks noChangeArrowheads="1"/>
          </p:cNvSpPr>
          <p:nvPr>
            <p:custDataLst>
              <p:tags r:id="rId3"/>
            </p:custDataLst>
          </p:nvPr>
        </p:nvSpPr>
        <p:spPr bwMode="auto">
          <a:xfrm>
            <a:off x="3079141" y="3356992"/>
            <a:ext cx="209147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r>
              <a:rPr lang="en-US" altLang="el-GR" sz="2000" b="1" dirty="0">
                <a:latin typeface="+mn-lt"/>
              </a:rPr>
              <a:t>while ( </a:t>
            </a:r>
            <a:r>
              <a:rPr lang="en-US" altLang="el-GR" sz="2000" b="1" i="1" dirty="0">
                <a:latin typeface="+mn-lt"/>
              </a:rPr>
              <a:t>condition</a:t>
            </a:r>
            <a:r>
              <a:rPr lang="en-US" altLang="el-GR" sz="2000" b="1" dirty="0">
                <a:latin typeface="+mn-lt"/>
              </a:rPr>
              <a:t> )</a:t>
            </a:r>
          </a:p>
          <a:p>
            <a:pPr algn="l"/>
            <a:r>
              <a:rPr lang="en-US" altLang="el-GR" sz="2000" b="1" dirty="0">
                <a:latin typeface="+mn-lt"/>
              </a:rPr>
              <a:t>   </a:t>
            </a:r>
            <a:r>
              <a:rPr lang="en-US" altLang="el-GR" sz="2000" b="1" i="1" dirty="0">
                <a:latin typeface="+mn-lt"/>
              </a:rPr>
              <a:t>statement</a:t>
            </a:r>
            <a:r>
              <a:rPr lang="en-US" altLang="el-GR" sz="2000" b="1" dirty="0">
                <a:latin typeface="+mn-lt"/>
              </a:rPr>
              <a:t>;</a:t>
            </a:r>
          </a:p>
        </p:txBody>
      </p:sp>
      <p:grpSp>
        <p:nvGrpSpPr>
          <p:cNvPr id="9" name="Group 13" descr="[DECORATIVE]"/>
          <p:cNvGrpSpPr>
            <a:grpSpLocks/>
          </p:cNvGrpSpPr>
          <p:nvPr/>
        </p:nvGrpSpPr>
        <p:grpSpPr bwMode="auto">
          <a:xfrm>
            <a:off x="509910" y="2663825"/>
            <a:ext cx="2355851" cy="841375"/>
            <a:chOff x="307" y="1678"/>
            <a:chExt cx="1484" cy="530"/>
          </a:xfrm>
        </p:grpSpPr>
        <p:sp>
          <p:nvSpPr>
            <p:cNvPr id="10" name="Text Box 6" descr="[DECORATIVE]"/>
            <p:cNvSpPr txBox="1">
              <a:spLocks noChangeArrowheads="1"/>
            </p:cNvSpPr>
            <p:nvPr/>
          </p:nvSpPr>
          <p:spPr bwMode="auto">
            <a:xfrm>
              <a:off x="307" y="1678"/>
              <a:ext cx="1290" cy="446"/>
            </a:xfrm>
            <a:prstGeom prst="rect">
              <a:avLst/>
            </a:prstGeom>
            <a:noFill/>
            <a:ln w="12700">
              <a:noFill/>
              <a:miter lim="800000"/>
              <a:headEnd type="none" w="sm" len="sm"/>
              <a:tailEnd type="none" w="sm" len="sm"/>
            </a:ln>
            <a:effectLst/>
          </p:spPr>
          <p:txBody>
            <a:bodyPr wrap="none" anchor="ctr">
              <a:spAutoFit/>
            </a:bodyPr>
            <a:lstStyle/>
            <a:p>
              <a:pPr>
                <a:defRPr/>
              </a:pPr>
              <a:r>
                <a:rPr lang="el-GR" sz="2000" b="1" dirty="0">
                  <a:solidFill>
                    <a:srgbClr val="6600CC"/>
                  </a:solidFill>
                  <a:effectLst>
                    <a:outerShdw blurRad="38100" dist="38100" dir="2700000" algn="tl">
                      <a:srgbClr val="C0C0C0"/>
                    </a:outerShdw>
                  </a:effectLst>
                </a:rPr>
                <a:t>Το </a:t>
              </a:r>
              <a:r>
                <a:rPr lang="en-US" sz="2000" b="1" dirty="0">
                  <a:solidFill>
                    <a:srgbClr val="6600CC"/>
                  </a:solidFill>
                  <a:effectLst>
                    <a:outerShdw blurRad="38100" dist="38100" dir="2700000" algn="tl">
                      <a:srgbClr val="C0C0C0"/>
                    </a:outerShdw>
                  </a:effectLst>
                </a:rPr>
                <a:t>while </a:t>
              </a:r>
              <a:r>
                <a:rPr lang="el-GR" sz="2000" b="1" dirty="0">
                  <a:solidFill>
                    <a:srgbClr val="6600CC"/>
                  </a:solidFill>
                  <a:effectLst>
                    <a:outerShdw blurRad="38100" dist="38100" dir="2700000" algn="tl">
                      <a:srgbClr val="C0C0C0"/>
                    </a:outerShdw>
                  </a:effectLst>
                </a:rPr>
                <a:t>Είναι</a:t>
              </a:r>
            </a:p>
            <a:p>
              <a:pPr>
                <a:defRPr/>
              </a:pPr>
              <a:r>
                <a:rPr lang="el-GR" sz="2000" b="1" dirty="0">
                  <a:solidFill>
                    <a:srgbClr val="6600CC"/>
                  </a:solidFill>
                  <a:effectLst>
                    <a:outerShdw blurRad="38100" dist="38100" dir="2700000" algn="tl">
                      <a:srgbClr val="C0C0C0"/>
                    </a:outerShdw>
                  </a:effectLst>
                </a:rPr>
                <a:t>Δεσμευμένη λέξη</a:t>
              </a:r>
              <a:endParaRPr lang="en-US" sz="2400" dirty="0">
                <a:solidFill>
                  <a:srgbClr val="6600CC"/>
                </a:solidFill>
              </a:endParaRPr>
            </a:p>
          </p:txBody>
        </p:sp>
        <p:sp>
          <p:nvSpPr>
            <p:cNvPr id="11" name="Line 7" descr="[DECORATIVE]"/>
            <p:cNvSpPr>
              <a:spLocks noChangeShapeType="1"/>
            </p:cNvSpPr>
            <p:nvPr/>
          </p:nvSpPr>
          <p:spPr bwMode="auto">
            <a:xfrm>
              <a:off x="1551" y="2064"/>
              <a:ext cx="240" cy="144"/>
            </a:xfrm>
            <a:prstGeom prst="line">
              <a:avLst/>
            </a:prstGeom>
            <a:noFill/>
            <a:ln w="31750">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12" name="Group 14" descr="[DECORATIVE]"/>
          <p:cNvGrpSpPr>
            <a:grpSpLocks/>
          </p:cNvGrpSpPr>
          <p:nvPr/>
        </p:nvGrpSpPr>
        <p:grpSpPr bwMode="auto">
          <a:xfrm>
            <a:off x="3103885" y="2511425"/>
            <a:ext cx="5582915" cy="993775"/>
            <a:chOff x="1941" y="1582"/>
            <a:chExt cx="3601" cy="626"/>
          </a:xfrm>
        </p:grpSpPr>
        <p:sp>
          <p:nvSpPr>
            <p:cNvPr id="13" name="Text Box 9" descr="[DECORATIVE]"/>
            <p:cNvSpPr txBox="1">
              <a:spLocks noChangeArrowheads="1"/>
            </p:cNvSpPr>
            <p:nvPr/>
          </p:nvSpPr>
          <p:spPr bwMode="auto">
            <a:xfrm>
              <a:off x="1941" y="1582"/>
              <a:ext cx="3601" cy="446"/>
            </a:xfrm>
            <a:prstGeom prst="rect">
              <a:avLst/>
            </a:prstGeom>
            <a:noFill/>
            <a:ln w="12700">
              <a:noFill/>
              <a:miter lim="800000"/>
              <a:headEnd type="none" w="sm" len="sm"/>
              <a:tailEnd type="none" w="sm" len="sm"/>
            </a:ln>
            <a:effectLst/>
          </p:spPr>
          <p:txBody>
            <a:bodyPr wrap="none" anchor="ctr">
              <a:spAutoFit/>
            </a:bodyPr>
            <a:lstStyle/>
            <a:p>
              <a:pPr>
                <a:defRPr/>
              </a:pPr>
              <a:r>
                <a:rPr lang="el-GR" sz="2000" b="1" dirty="0">
                  <a:solidFill>
                    <a:srgbClr val="6600CC"/>
                  </a:solidFill>
                  <a:effectLst>
                    <a:outerShdw blurRad="38100" dist="38100" dir="2700000" algn="tl">
                      <a:srgbClr val="C0C0C0"/>
                    </a:outerShdw>
                  </a:effectLst>
                </a:rPr>
                <a:t>Αν η συνθήκη είναι </a:t>
              </a:r>
              <a:r>
                <a:rPr lang="en-US" sz="2000" b="1" dirty="0">
                  <a:solidFill>
                    <a:srgbClr val="6600CC"/>
                  </a:solidFill>
                  <a:effectLst>
                    <a:outerShdw blurRad="38100" dist="38100" dir="2700000" algn="tl">
                      <a:srgbClr val="C0C0C0"/>
                    </a:outerShdw>
                  </a:effectLst>
                </a:rPr>
                <a:t>true, </a:t>
              </a:r>
              <a:r>
                <a:rPr lang="el-GR" sz="2000" b="1" dirty="0">
                  <a:solidFill>
                    <a:srgbClr val="6600CC"/>
                  </a:solidFill>
                  <a:effectLst>
                    <a:outerShdw blurRad="38100" dist="38100" dir="2700000" algn="tl">
                      <a:srgbClr val="C0C0C0"/>
                    </a:outerShdw>
                  </a:effectLst>
                </a:rPr>
                <a:t>το</a:t>
              </a:r>
              <a:r>
                <a:rPr lang="en-US" sz="2000" b="1" dirty="0">
                  <a:solidFill>
                    <a:srgbClr val="6600CC"/>
                  </a:solidFill>
                  <a:effectLst>
                    <a:outerShdw blurRad="38100" dist="38100" dir="2700000" algn="tl">
                      <a:srgbClr val="C0C0C0"/>
                    </a:outerShdw>
                  </a:effectLst>
                </a:rPr>
                <a:t> statement </a:t>
              </a:r>
              <a:r>
                <a:rPr lang="el-GR" sz="2000" b="1" dirty="0">
                  <a:solidFill>
                    <a:srgbClr val="6600CC"/>
                  </a:solidFill>
                  <a:effectLst>
                    <a:outerShdw blurRad="38100" dist="38100" dir="2700000" algn="tl">
                      <a:srgbClr val="C0C0C0"/>
                    </a:outerShdw>
                  </a:effectLst>
                </a:rPr>
                <a:t>εκτελείται</a:t>
              </a:r>
              <a:r>
                <a:rPr lang="en-US" sz="2000" b="1" dirty="0">
                  <a:solidFill>
                    <a:srgbClr val="6600CC"/>
                  </a:solidFill>
                  <a:effectLst>
                    <a:outerShdw blurRad="38100" dist="38100" dir="2700000" algn="tl">
                      <a:srgbClr val="C0C0C0"/>
                    </a:outerShdw>
                  </a:effectLst>
                </a:rPr>
                <a:t>.</a:t>
              </a:r>
            </a:p>
            <a:p>
              <a:pPr>
                <a:defRPr/>
              </a:pPr>
              <a:r>
                <a:rPr lang="el-GR" sz="2000" b="1" dirty="0">
                  <a:solidFill>
                    <a:srgbClr val="6600CC"/>
                  </a:solidFill>
                  <a:effectLst>
                    <a:outerShdw blurRad="38100" dist="38100" dir="2700000" algn="tl">
                      <a:srgbClr val="C0C0C0"/>
                    </a:outerShdw>
                  </a:effectLst>
                </a:rPr>
                <a:t>Κατόπιν </a:t>
              </a:r>
              <a:r>
                <a:rPr lang="el-GR" sz="2000" b="1" dirty="0" smtClean="0">
                  <a:solidFill>
                    <a:srgbClr val="6600CC"/>
                  </a:solidFill>
                  <a:effectLst>
                    <a:outerShdw blurRad="38100" dist="38100" dir="2700000" algn="tl">
                      <a:srgbClr val="C0C0C0"/>
                    </a:outerShdw>
                  </a:effectLst>
                </a:rPr>
                <a:t>ελέγχεται ξανά η </a:t>
              </a:r>
              <a:r>
                <a:rPr lang="el-GR" sz="2000" b="1" dirty="0">
                  <a:solidFill>
                    <a:srgbClr val="6600CC"/>
                  </a:solidFill>
                  <a:effectLst>
                    <a:outerShdw blurRad="38100" dist="38100" dir="2700000" algn="tl">
                      <a:srgbClr val="C0C0C0"/>
                    </a:outerShdw>
                  </a:effectLst>
                </a:rPr>
                <a:t>συνθήκη</a:t>
              </a:r>
              <a:r>
                <a:rPr lang="en-US" sz="2000" b="1" dirty="0">
                  <a:solidFill>
                    <a:srgbClr val="6600CC"/>
                  </a:solidFill>
                  <a:effectLst>
                    <a:outerShdw blurRad="38100" dist="38100" dir="2700000" algn="tl">
                      <a:srgbClr val="C0C0C0"/>
                    </a:outerShdw>
                  </a:effectLst>
                </a:rPr>
                <a:t>.</a:t>
              </a:r>
              <a:endParaRPr lang="en-US" sz="2400" dirty="0">
                <a:solidFill>
                  <a:srgbClr val="6600CC"/>
                </a:solidFill>
              </a:endParaRPr>
            </a:p>
          </p:txBody>
        </p:sp>
        <p:sp>
          <p:nvSpPr>
            <p:cNvPr id="14" name="Line 10" descr="[DECORATIVE]"/>
            <p:cNvSpPr>
              <a:spLocks noChangeShapeType="1"/>
            </p:cNvSpPr>
            <p:nvPr/>
          </p:nvSpPr>
          <p:spPr bwMode="auto">
            <a:xfrm flipH="1">
              <a:off x="3312" y="2016"/>
              <a:ext cx="384" cy="192"/>
            </a:xfrm>
            <a:prstGeom prst="line">
              <a:avLst/>
            </a:prstGeom>
            <a:noFill/>
            <a:ln w="31750">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15" name="Group 15" descr="[DECORATIVE]"/>
          <p:cNvGrpSpPr>
            <a:grpSpLocks/>
          </p:cNvGrpSpPr>
          <p:nvPr/>
        </p:nvGrpSpPr>
        <p:grpSpPr bwMode="auto">
          <a:xfrm>
            <a:off x="1386210" y="4114800"/>
            <a:ext cx="6310312" cy="1543050"/>
            <a:chOff x="859" y="2592"/>
            <a:chExt cx="3975" cy="972"/>
          </a:xfrm>
        </p:grpSpPr>
        <p:sp>
          <p:nvSpPr>
            <p:cNvPr id="16" name="Text Box 11" descr="[DECORATIVE]"/>
            <p:cNvSpPr txBox="1">
              <a:spLocks noChangeArrowheads="1"/>
            </p:cNvSpPr>
            <p:nvPr/>
          </p:nvSpPr>
          <p:spPr bwMode="auto">
            <a:xfrm>
              <a:off x="859" y="3118"/>
              <a:ext cx="3975" cy="446"/>
            </a:xfrm>
            <a:prstGeom prst="rect">
              <a:avLst/>
            </a:prstGeom>
            <a:noFill/>
            <a:ln w="12700">
              <a:noFill/>
              <a:miter lim="800000"/>
              <a:headEnd type="none" w="sm" len="sm"/>
              <a:tailEnd type="none" w="sm" len="sm"/>
            </a:ln>
            <a:effectLst/>
          </p:spPr>
          <p:txBody>
            <a:bodyPr wrap="none" anchor="ctr">
              <a:spAutoFit/>
            </a:bodyPr>
            <a:lstStyle/>
            <a:p>
              <a:pPr>
                <a:defRPr/>
              </a:pPr>
              <a:r>
                <a:rPr lang="el-GR" sz="2000" b="1" dirty="0">
                  <a:solidFill>
                    <a:srgbClr val="6600CC"/>
                  </a:solidFill>
                  <a:effectLst>
                    <a:outerShdw blurRad="38100" dist="38100" dir="2700000" algn="tl">
                      <a:srgbClr val="C0C0C0"/>
                    </a:outerShdw>
                  </a:effectLst>
                </a:rPr>
                <a:t>Το</a:t>
              </a:r>
              <a:r>
                <a:rPr lang="en-US" sz="2000" b="1" dirty="0">
                  <a:solidFill>
                    <a:srgbClr val="6600CC"/>
                  </a:solidFill>
                  <a:effectLst>
                    <a:outerShdw blurRad="38100" dist="38100" dir="2700000" algn="tl">
                      <a:srgbClr val="C0C0C0"/>
                    </a:outerShdw>
                  </a:effectLst>
                </a:rPr>
                <a:t> statement (</a:t>
              </a:r>
              <a:r>
                <a:rPr lang="el-GR" sz="2000" b="1" dirty="0">
                  <a:solidFill>
                    <a:srgbClr val="6600CC"/>
                  </a:solidFill>
                  <a:effectLst>
                    <a:outerShdw blurRad="38100" dist="38100" dir="2700000" algn="tl">
                      <a:srgbClr val="C0C0C0"/>
                    </a:outerShdw>
                  </a:effectLst>
                </a:rPr>
                <a:t>ή ένα </a:t>
              </a:r>
              <a:r>
                <a:rPr lang="en-US" sz="2000" b="1" dirty="0">
                  <a:solidFill>
                    <a:srgbClr val="6600CC"/>
                  </a:solidFill>
                  <a:effectLst>
                    <a:outerShdw blurRad="38100" dist="38100" dir="2700000" algn="tl">
                      <a:srgbClr val="C0C0C0"/>
                    </a:outerShdw>
                  </a:effectLst>
                </a:rPr>
                <a:t>block </a:t>
              </a:r>
              <a:r>
                <a:rPr lang="el-GR" sz="2000" b="1" dirty="0">
                  <a:solidFill>
                    <a:srgbClr val="6600CC"/>
                  </a:solidFill>
                  <a:effectLst>
                    <a:outerShdw blurRad="38100" dist="38100" dir="2700000" algn="tl">
                      <a:srgbClr val="C0C0C0"/>
                    </a:outerShdw>
                  </a:effectLst>
                </a:rPr>
                <a:t>από</a:t>
              </a:r>
              <a:r>
                <a:rPr lang="en-US" sz="2000" b="1" dirty="0">
                  <a:solidFill>
                    <a:srgbClr val="6600CC"/>
                  </a:solidFill>
                  <a:effectLst>
                    <a:outerShdw blurRad="38100" dist="38100" dir="2700000" algn="tl">
                      <a:srgbClr val="C0C0C0"/>
                    </a:outerShdw>
                  </a:effectLst>
                </a:rPr>
                <a:t> statements) </a:t>
              </a:r>
              <a:r>
                <a:rPr lang="el-GR" sz="2000" b="1" dirty="0">
                  <a:solidFill>
                    <a:srgbClr val="6600CC"/>
                  </a:solidFill>
                  <a:effectLst>
                    <a:outerShdw blurRad="38100" dist="38100" dir="2700000" algn="tl">
                      <a:srgbClr val="C0C0C0"/>
                    </a:outerShdw>
                  </a:effectLst>
                </a:rPr>
                <a:t>εκτελούνται</a:t>
              </a:r>
              <a:r>
                <a:rPr lang="en-US" sz="2000" b="1" dirty="0">
                  <a:solidFill>
                    <a:srgbClr val="6600CC"/>
                  </a:solidFill>
                  <a:effectLst>
                    <a:outerShdw blurRad="38100" dist="38100" dir="2700000" algn="tl">
                      <a:srgbClr val="C0C0C0"/>
                    </a:outerShdw>
                  </a:effectLst>
                </a:rPr>
                <a:t> </a:t>
              </a:r>
              <a:br>
                <a:rPr lang="en-US" sz="2000" b="1" dirty="0">
                  <a:solidFill>
                    <a:srgbClr val="6600CC"/>
                  </a:solidFill>
                  <a:effectLst>
                    <a:outerShdw blurRad="38100" dist="38100" dir="2700000" algn="tl">
                      <a:srgbClr val="C0C0C0"/>
                    </a:outerShdw>
                  </a:effectLst>
                </a:rPr>
              </a:br>
              <a:r>
                <a:rPr lang="el-GR" sz="2000" b="1" dirty="0">
                  <a:solidFill>
                    <a:srgbClr val="6600CC"/>
                  </a:solidFill>
                  <a:effectLst>
                    <a:outerShdw blurRad="38100" dist="38100" dir="2700000" algn="tl">
                      <a:srgbClr val="C0C0C0"/>
                    </a:outerShdw>
                  </a:effectLst>
                </a:rPr>
                <a:t>επαναληπτικά μέχρις ότου η συνθήκη να γίνει</a:t>
              </a:r>
              <a:r>
                <a:rPr lang="en-US" sz="2000" b="1" dirty="0">
                  <a:solidFill>
                    <a:srgbClr val="6600CC"/>
                  </a:solidFill>
                  <a:effectLst>
                    <a:outerShdw blurRad="38100" dist="38100" dir="2700000" algn="tl">
                      <a:srgbClr val="C0C0C0"/>
                    </a:outerShdw>
                  </a:effectLst>
                </a:rPr>
                <a:t> false. </a:t>
              </a:r>
            </a:p>
          </p:txBody>
        </p:sp>
        <p:sp>
          <p:nvSpPr>
            <p:cNvPr id="17" name="Line 12" descr="[DECORATIVE]"/>
            <p:cNvSpPr>
              <a:spLocks noChangeShapeType="1"/>
            </p:cNvSpPr>
            <p:nvPr/>
          </p:nvSpPr>
          <p:spPr bwMode="auto">
            <a:xfrm flipH="1" flipV="1">
              <a:off x="2640" y="2592"/>
              <a:ext cx="192" cy="528"/>
            </a:xfrm>
            <a:prstGeom prst="line">
              <a:avLst/>
            </a:prstGeom>
            <a:noFill/>
            <a:ln w="31750">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l-GR"/>
            </a:p>
          </p:txBody>
        </p:sp>
      </p:gr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Απλές Δομές Ελέγχου</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26</a:t>
            </a:fld>
            <a:endParaRPr lang="el-GR" sz="1400" dirty="0"/>
          </a:p>
        </p:txBody>
      </p:sp>
    </p:spTree>
    <p:custDataLst>
      <p:tags r:id="rId1"/>
    </p:custDataLst>
    <p:extLst>
      <p:ext uri="{BB962C8B-B14F-4D97-AF65-F5344CB8AC3E}">
        <p14:creationId xmlns:p14="http://schemas.microsoft.com/office/powerpoint/2010/main" val="42506050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116632"/>
            <a:ext cx="8229600" cy="1296144"/>
          </a:xfrm>
        </p:spPr>
        <p:txBody>
          <a:bodyPr>
            <a:noAutofit/>
          </a:bodyPr>
          <a:lstStyle/>
          <a:p>
            <a:r>
              <a:rPr lang="en-US" altLang="el-GR" sz="4000" u="sng" dirty="0" smtClean="0">
                <a:solidFill>
                  <a:schemeClr val="tx2"/>
                </a:solidFill>
              </a:rPr>
              <a:t>while Statement (</a:t>
            </a:r>
            <a:r>
              <a:rPr lang="el-GR" altLang="el-GR" sz="4000" u="sng" dirty="0" smtClean="0">
                <a:solidFill>
                  <a:schemeClr val="tx2"/>
                </a:solidFill>
              </a:rPr>
              <a:t>2 από 5</a:t>
            </a:r>
            <a:r>
              <a:rPr lang="en-US" altLang="el-GR" sz="4000" u="sng" dirty="0" smtClean="0">
                <a:solidFill>
                  <a:schemeClr val="tx2"/>
                </a:solidFill>
              </a:rPr>
              <a:t>)</a:t>
            </a:r>
            <a:endParaRPr lang="en-US" altLang="el-GR" sz="4000" u="sng" dirty="0">
              <a:solidFill>
                <a:schemeClr val="tx2"/>
              </a:solidFill>
              <a:latin typeface="+mn-lt"/>
            </a:endParaRPr>
          </a:p>
        </p:txBody>
      </p:sp>
      <p:sp>
        <p:nvSpPr>
          <p:cNvPr id="6" name="Rectangle 3" descr="       while &lt;συνθήκη&gt;, &#10;       άγκιστρο,&#10;         &lt;εκτέλεση κώδικα αν &lt;συνθήκη&gt; true&gt;,&#10;       άγκιστρο.&#10;&#10;Δομή Επανάληψης,&#10;Μια εντολή εκτελείται επαναληπτικά,&#10;Συνεχίζει  ΕΦΟΣΟΝ  η &lt;ΣΥΝΘΗΚΗ&gt; είναι  true,&#10;Τελειώνει όταν &lt;ΣΥΝΘΗΚΗ&gt; είναι false,&#10;Περιέχει είτε μια γραμμή κώδικα είτε ένα block κώδικα.&#10;"/>
          <p:cNvSpPr txBox="1">
            <a:spLocks noChangeArrowheads="1"/>
          </p:cNvSpPr>
          <p:nvPr>
            <p:custDataLst>
              <p:tags r:id="rId3"/>
            </p:custDataLst>
          </p:nvPr>
        </p:nvSpPr>
        <p:spPr>
          <a:xfrm>
            <a:off x="533400" y="1196752"/>
            <a:ext cx="7772400" cy="5015582"/>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Font typeface="ZapfDingbats" pitchFamily="82" charset="2"/>
              <a:buNone/>
            </a:pPr>
            <a:r>
              <a:rPr lang="en-US" altLang="el-GR" sz="2400" b="1" dirty="0" smtClean="0">
                <a:solidFill>
                  <a:schemeClr val="accent2"/>
                </a:solidFill>
              </a:rPr>
              <a:t>       </a:t>
            </a:r>
            <a:r>
              <a:rPr lang="en-US" altLang="el-GR" sz="2400" b="1" dirty="0" smtClean="0">
                <a:solidFill>
                  <a:schemeClr val="accent4"/>
                </a:solidFill>
              </a:rPr>
              <a:t>while </a:t>
            </a:r>
            <a:r>
              <a:rPr lang="en-US" altLang="el-GR" sz="2400" b="1" dirty="0" smtClean="0"/>
              <a:t>( </a:t>
            </a:r>
            <a:r>
              <a:rPr lang="en-US" altLang="el-GR" sz="2400" b="1" i="1" dirty="0" smtClean="0"/>
              <a:t>&lt;</a:t>
            </a:r>
            <a:r>
              <a:rPr lang="el-GR" altLang="el-GR" sz="2400" b="1" i="1" dirty="0" smtClean="0"/>
              <a:t>συνθήκη</a:t>
            </a:r>
            <a:r>
              <a:rPr lang="en-US" altLang="el-GR" sz="2400" b="1" i="1" dirty="0" smtClean="0"/>
              <a:t>&gt;</a:t>
            </a:r>
            <a:r>
              <a:rPr lang="en-US" altLang="el-GR" sz="2400" b="1" dirty="0" smtClean="0"/>
              <a:t> ) </a:t>
            </a:r>
          </a:p>
          <a:p>
            <a:pPr>
              <a:lnSpc>
                <a:spcPct val="90000"/>
              </a:lnSpc>
              <a:buFont typeface="ZapfDingbats" pitchFamily="82" charset="2"/>
              <a:buNone/>
            </a:pPr>
            <a:r>
              <a:rPr lang="en-US" altLang="el-GR" sz="2400" b="1" dirty="0" smtClean="0"/>
              <a:t>       {</a:t>
            </a:r>
          </a:p>
          <a:p>
            <a:pPr>
              <a:lnSpc>
                <a:spcPct val="90000"/>
              </a:lnSpc>
              <a:buFont typeface="ZapfDingbats" pitchFamily="82" charset="2"/>
              <a:buNone/>
            </a:pPr>
            <a:r>
              <a:rPr lang="en-US" altLang="el-GR" sz="2400" b="1" dirty="0" smtClean="0"/>
              <a:t>         &lt;</a:t>
            </a:r>
            <a:r>
              <a:rPr lang="el-GR" altLang="el-GR" sz="2400" b="1" i="1" dirty="0" smtClean="0"/>
              <a:t>εκτέλεση κώδικα αν </a:t>
            </a:r>
            <a:r>
              <a:rPr lang="en-US" altLang="el-GR" sz="2400" b="1" i="1" dirty="0" smtClean="0"/>
              <a:t>&lt;</a:t>
            </a:r>
            <a:r>
              <a:rPr lang="el-GR" altLang="el-GR" sz="2400" b="1" i="1" dirty="0" smtClean="0"/>
              <a:t>συνθήκη</a:t>
            </a:r>
            <a:r>
              <a:rPr lang="en-US" altLang="el-GR" sz="2400" b="1" i="1" dirty="0" smtClean="0"/>
              <a:t>&gt; true</a:t>
            </a:r>
            <a:r>
              <a:rPr lang="en-US" altLang="el-GR" sz="2400" b="1" dirty="0" smtClean="0"/>
              <a:t>&gt; ;</a:t>
            </a:r>
          </a:p>
          <a:p>
            <a:pPr>
              <a:lnSpc>
                <a:spcPct val="90000"/>
              </a:lnSpc>
              <a:buFont typeface="ZapfDingbats" pitchFamily="82" charset="2"/>
              <a:buNone/>
            </a:pPr>
            <a:r>
              <a:rPr lang="en-US" altLang="el-GR" sz="2400" b="1" dirty="0" smtClean="0"/>
              <a:t>       }</a:t>
            </a:r>
          </a:p>
          <a:p>
            <a:pPr>
              <a:lnSpc>
                <a:spcPct val="90000"/>
              </a:lnSpc>
              <a:buFont typeface="ZapfDingbats" pitchFamily="82" charset="2"/>
              <a:buNone/>
            </a:pPr>
            <a:endParaRPr lang="en-US" altLang="el-GR" sz="2400" dirty="0" smtClean="0"/>
          </a:p>
          <a:p>
            <a:pPr>
              <a:lnSpc>
                <a:spcPct val="90000"/>
              </a:lnSpc>
              <a:buFont typeface="Wingdings" panose="05000000000000000000" pitchFamily="2" charset="2"/>
              <a:buChar char="q"/>
            </a:pPr>
            <a:r>
              <a:rPr lang="el-GR" altLang="el-GR" sz="2400" dirty="0" smtClean="0"/>
              <a:t>Δομή </a:t>
            </a:r>
            <a:r>
              <a:rPr lang="el-GR" altLang="el-GR" sz="2400" dirty="0" smtClean="0"/>
              <a:t>Επανάληψης,</a:t>
            </a:r>
            <a:endParaRPr lang="en-US" altLang="el-GR" sz="2400" dirty="0" smtClean="0"/>
          </a:p>
          <a:p>
            <a:pPr lvl="1">
              <a:lnSpc>
                <a:spcPct val="90000"/>
              </a:lnSpc>
              <a:buFont typeface="Wingdings" panose="05000000000000000000" pitchFamily="2" charset="2"/>
              <a:buChar char="§"/>
            </a:pPr>
            <a:r>
              <a:rPr lang="el-GR" altLang="el-GR" sz="2400" dirty="0" smtClean="0"/>
              <a:t>Μια εντολή εκτελείται </a:t>
            </a:r>
            <a:r>
              <a:rPr lang="el-GR" altLang="el-GR" sz="2400" dirty="0" smtClean="0"/>
              <a:t>επαναληπτικά,</a:t>
            </a:r>
            <a:endParaRPr lang="en-US" altLang="el-GR" sz="2400" dirty="0" smtClean="0"/>
          </a:p>
          <a:p>
            <a:pPr lvl="2">
              <a:lnSpc>
                <a:spcPct val="90000"/>
              </a:lnSpc>
            </a:pPr>
            <a:r>
              <a:rPr lang="el-GR" altLang="el-GR" dirty="0" smtClean="0"/>
              <a:t>Συνεχίζει </a:t>
            </a:r>
            <a:r>
              <a:rPr lang="en-US" altLang="el-GR" dirty="0" smtClean="0"/>
              <a:t> </a:t>
            </a:r>
            <a:r>
              <a:rPr lang="el-GR" altLang="el-GR" dirty="0" smtClean="0"/>
              <a:t>εφόσον</a:t>
            </a:r>
            <a:r>
              <a:rPr lang="en-US" altLang="el-GR" dirty="0" smtClean="0"/>
              <a:t> </a:t>
            </a:r>
            <a:r>
              <a:rPr lang="el-GR" altLang="el-GR" dirty="0" smtClean="0"/>
              <a:t>η </a:t>
            </a:r>
            <a:r>
              <a:rPr lang="el-GR" altLang="el-GR" dirty="0" smtClean="0"/>
              <a:t> </a:t>
            </a:r>
            <a:r>
              <a:rPr lang="en-US" altLang="el-GR" dirty="0" smtClean="0"/>
              <a:t>&lt;</a:t>
            </a:r>
            <a:r>
              <a:rPr lang="el-GR" altLang="el-GR" dirty="0" smtClean="0"/>
              <a:t>συνθήκη</a:t>
            </a:r>
            <a:r>
              <a:rPr lang="en-US" altLang="el-GR" dirty="0" smtClean="0"/>
              <a:t>&gt; </a:t>
            </a:r>
            <a:r>
              <a:rPr lang="el-GR" altLang="el-GR" dirty="0" smtClean="0"/>
              <a:t>είναι </a:t>
            </a:r>
            <a:r>
              <a:rPr lang="en-US" altLang="el-GR" dirty="0" smtClean="0"/>
              <a:t> </a:t>
            </a:r>
            <a:r>
              <a:rPr lang="en-US" altLang="el-GR" dirty="0" smtClean="0"/>
              <a:t>true</a:t>
            </a:r>
            <a:r>
              <a:rPr lang="el-GR" altLang="el-GR" dirty="0" smtClean="0"/>
              <a:t>,</a:t>
            </a:r>
            <a:endParaRPr lang="el-GR" altLang="el-GR" dirty="0" smtClean="0"/>
          </a:p>
          <a:p>
            <a:pPr lvl="2">
              <a:lnSpc>
                <a:spcPct val="90000"/>
              </a:lnSpc>
            </a:pPr>
            <a:r>
              <a:rPr lang="el-GR" altLang="el-GR" dirty="0" smtClean="0"/>
              <a:t>Τελειώνει όταν </a:t>
            </a:r>
            <a:r>
              <a:rPr lang="en-US" altLang="el-GR" dirty="0" smtClean="0"/>
              <a:t>&lt;</a:t>
            </a:r>
            <a:r>
              <a:rPr lang="el-GR" altLang="el-GR" dirty="0" smtClean="0"/>
              <a:t>συνθήκη</a:t>
            </a:r>
            <a:r>
              <a:rPr lang="en-US" altLang="el-GR" dirty="0" smtClean="0"/>
              <a:t>&gt; </a:t>
            </a:r>
            <a:r>
              <a:rPr lang="el-GR" altLang="el-GR" dirty="0" smtClean="0"/>
              <a:t>είναι</a:t>
            </a:r>
            <a:r>
              <a:rPr lang="en-US" altLang="el-GR" dirty="0" smtClean="0"/>
              <a:t> </a:t>
            </a:r>
            <a:r>
              <a:rPr lang="en-US" altLang="el-GR" dirty="0" smtClean="0"/>
              <a:t>false</a:t>
            </a:r>
            <a:r>
              <a:rPr lang="el-GR" altLang="el-GR" dirty="0" smtClean="0"/>
              <a:t>,</a:t>
            </a:r>
            <a:endParaRPr lang="en-US" altLang="el-GR" dirty="0" smtClean="0"/>
          </a:p>
          <a:p>
            <a:pPr lvl="1">
              <a:lnSpc>
                <a:spcPct val="90000"/>
              </a:lnSpc>
              <a:buClr>
                <a:schemeClr val="tx1"/>
              </a:buClr>
              <a:buFont typeface="Wingdings" panose="05000000000000000000" pitchFamily="2" charset="2"/>
              <a:buChar char="§"/>
            </a:pPr>
            <a:r>
              <a:rPr lang="el-GR" altLang="el-GR" sz="2400" i="1" dirty="0" smtClean="0">
                <a:solidFill>
                  <a:srgbClr val="FF3300"/>
                </a:solidFill>
              </a:rPr>
              <a:t>Περιέχει είτε μια γραμμή κώδικα είτε ένα </a:t>
            </a:r>
            <a:r>
              <a:rPr lang="en-US" altLang="el-GR" sz="2400" i="1" dirty="0" smtClean="0">
                <a:solidFill>
                  <a:srgbClr val="FF3300"/>
                </a:solidFill>
              </a:rPr>
              <a:t>block </a:t>
            </a:r>
            <a:r>
              <a:rPr lang="el-GR" altLang="el-GR" sz="2400" i="1" dirty="0" smtClean="0">
                <a:solidFill>
                  <a:srgbClr val="FF3300"/>
                </a:solidFill>
              </a:rPr>
              <a:t>κώδικα.</a:t>
            </a:r>
            <a:endParaRPr lang="en-US" altLang="el-GR" sz="2400" i="1" dirty="0" smtClean="0">
              <a:solidFill>
                <a:srgbClr val="FF3300"/>
              </a:solidFill>
            </a:endParaRP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Απλές Δομές Ελέγχου</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27</a:t>
            </a:fld>
            <a:endParaRPr lang="el-GR" sz="1400" dirty="0"/>
          </a:p>
        </p:txBody>
      </p:sp>
    </p:spTree>
    <p:custDataLst>
      <p:tags r:id="rId1"/>
    </p:custDataLst>
    <p:extLst>
      <p:ext uri="{BB962C8B-B14F-4D97-AF65-F5344CB8AC3E}">
        <p14:creationId xmlns:p14="http://schemas.microsoft.com/office/powerpoint/2010/main" val="13616172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116632"/>
            <a:ext cx="8229600" cy="1296144"/>
          </a:xfrm>
        </p:spPr>
        <p:txBody>
          <a:bodyPr>
            <a:noAutofit/>
          </a:bodyPr>
          <a:lstStyle/>
          <a:p>
            <a:r>
              <a:rPr lang="en-US" altLang="el-GR" sz="4000" u="sng" dirty="0" smtClean="0">
                <a:solidFill>
                  <a:schemeClr val="tx2"/>
                </a:solidFill>
              </a:rPr>
              <a:t>while Statement (</a:t>
            </a:r>
            <a:r>
              <a:rPr lang="el-GR" altLang="el-GR" sz="4000" u="sng" dirty="0" smtClean="0">
                <a:solidFill>
                  <a:schemeClr val="tx2"/>
                </a:solidFill>
              </a:rPr>
              <a:t>3 από 5</a:t>
            </a:r>
            <a:r>
              <a:rPr lang="en-US" altLang="el-GR" sz="4000" u="sng" dirty="0" smtClean="0">
                <a:solidFill>
                  <a:schemeClr val="tx2"/>
                </a:solidFill>
              </a:rPr>
              <a:t>)</a:t>
            </a:r>
            <a:endParaRPr lang="en-US" altLang="el-GR" sz="4000" u="sng" dirty="0">
              <a:solidFill>
                <a:schemeClr val="tx2"/>
              </a:solidFill>
              <a:latin typeface="+mn-lt"/>
            </a:endParaRPr>
          </a:p>
        </p:txBody>
      </p:sp>
      <p:grpSp>
        <p:nvGrpSpPr>
          <p:cNvPr id="6" name="Group 3"/>
          <p:cNvGrpSpPr>
            <a:grpSpLocks/>
          </p:cNvGrpSpPr>
          <p:nvPr/>
        </p:nvGrpSpPr>
        <p:grpSpPr bwMode="auto">
          <a:xfrm>
            <a:off x="603448" y="1556792"/>
            <a:ext cx="5943600" cy="2438400"/>
            <a:chOff x="672" y="1200"/>
            <a:chExt cx="3744" cy="1536"/>
          </a:xfrm>
        </p:grpSpPr>
        <p:grpSp>
          <p:nvGrpSpPr>
            <p:cNvPr id="7" name="Group 4"/>
            <p:cNvGrpSpPr>
              <a:grpSpLocks/>
            </p:cNvGrpSpPr>
            <p:nvPr/>
          </p:nvGrpSpPr>
          <p:grpSpPr bwMode="auto">
            <a:xfrm>
              <a:off x="672" y="1200"/>
              <a:ext cx="3744" cy="1536"/>
              <a:chOff x="1008" y="144"/>
              <a:chExt cx="3744" cy="1536"/>
            </a:xfrm>
          </p:grpSpPr>
          <p:sp>
            <p:nvSpPr>
              <p:cNvPr id="10" name="Rectangle 5" descr="."/>
              <p:cNvSpPr>
                <a:spLocks noChangeArrowheads="1"/>
              </p:cNvSpPr>
              <p:nvPr>
                <p:custDataLst>
                  <p:tags r:id="rId4"/>
                </p:custDataLst>
              </p:nvPr>
            </p:nvSpPr>
            <p:spPr bwMode="auto">
              <a:xfrm>
                <a:off x="2656" y="672"/>
                <a:ext cx="22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eaLnBrk="1" hangingPunct="1"/>
                <a:r>
                  <a:rPr lang="en-US" altLang="el-GR" sz="1800" dirty="0">
                    <a:solidFill>
                      <a:srgbClr val="000000"/>
                    </a:solidFill>
                  </a:rPr>
                  <a:t>true</a:t>
                </a:r>
                <a:endParaRPr lang="en-US" altLang="el-GR" sz="1600" dirty="0">
                  <a:solidFill>
                    <a:schemeClr val="tx2"/>
                  </a:solidFill>
                </a:endParaRPr>
              </a:p>
            </p:txBody>
          </p:sp>
          <p:sp>
            <p:nvSpPr>
              <p:cNvPr id="11" name="Rectangle 6" descr="."/>
              <p:cNvSpPr>
                <a:spLocks noChangeArrowheads="1"/>
              </p:cNvSpPr>
              <p:nvPr>
                <p:custDataLst>
                  <p:tags r:id="rId5"/>
                </p:custDataLst>
              </p:nvPr>
            </p:nvSpPr>
            <p:spPr bwMode="auto">
              <a:xfrm>
                <a:off x="1872" y="1296"/>
                <a:ext cx="2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eaLnBrk="1" hangingPunct="1"/>
                <a:r>
                  <a:rPr lang="en-US" altLang="el-GR" sz="1800" dirty="0">
                    <a:solidFill>
                      <a:srgbClr val="000000"/>
                    </a:solidFill>
                  </a:rPr>
                  <a:t>false</a:t>
                </a:r>
                <a:endParaRPr lang="en-US" altLang="el-GR" sz="1600" dirty="0">
                  <a:solidFill>
                    <a:schemeClr val="tx2"/>
                  </a:solidFill>
                </a:endParaRPr>
              </a:p>
            </p:txBody>
          </p:sp>
          <p:grpSp>
            <p:nvGrpSpPr>
              <p:cNvPr id="12" name="Group 7"/>
              <p:cNvGrpSpPr>
                <a:grpSpLocks/>
              </p:cNvGrpSpPr>
              <p:nvPr/>
            </p:nvGrpSpPr>
            <p:grpSpPr bwMode="auto">
              <a:xfrm>
                <a:off x="1008" y="144"/>
                <a:ext cx="3744" cy="1536"/>
                <a:chOff x="432" y="432"/>
                <a:chExt cx="3744" cy="1536"/>
              </a:xfrm>
            </p:grpSpPr>
            <p:sp>
              <p:nvSpPr>
                <p:cNvPr id="13" name="Text Box 8" descr="."/>
                <p:cNvSpPr txBox="1">
                  <a:spLocks noChangeArrowheads="1"/>
                </p:cNvSpPr>
                <p:nvPr>
                  <p:custDataLst>
                    <p:tags r:id="rId6"/>
                  </p:custDataLst>
                </p:nvPr>
              </p:nvSpPr>
              <p:spPr bwMode="auto">
                <a:xfrm>
                  <a:off x="2400" y="1104"/>
                  <a:ext cx="1776" cy="228"/>
                </a:xfrm>
                <a:prstGeom prst="rect">
                  <a:avLst/>
                </a:prstGeom>
                <a:solidFill>
                  <a:srgbClr val="CCECFF"/>
                </a:solidFill>
                <a:ln w="25400">
                  <a:solidFill>
                    <a:schemeClr val="tx1"/>
                  </a:solidFill>
                  <a:miter lim="800000"/>
                  <a:headEnd/>
                  <a:tailEnd/>
                </a:ln>
              </p:spPr>
              <p:txBody>
                <a:bodyP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eaLnBrk="1" hangingPunct="1"/>
                  <a:r>
                    <a:rPr lang="en-US" altLang="el-GR" sz="1600" b="1" dirty="0">
                      <a:solidFill>
                        <a:schemeClr val="tx2"/>
                      </a:solidFill>
                      <a:latin typeface="Courier New" pitchFamily="49" charset="0"/>
                    </a:rPr>
                    <a:t>Product = 2 * product</a:t>
                  </a:r>
                </a:p>
              </p:txBody>
            </p:sp>
            <p:grpSp>
              <p:nvGrpSpPr>
                <p:cNvPr id="14" name="Group 9"/>
                <p:cNvGrpSpPr>
                  <a:grpSpLocks/>
                </p:cNvGrpSpPr>
                <p:nvPr/>
              </p:nvGrpSpPr>
              <p:grpSpPr bwMode="auto">
                <a:xfrm>
                  <a:off x="432" y="432"/>
                  <a:ext cx="1632" cy="1536"/>
                  <a:chOff x="432" y="432"/>
                  <a:chExt cx="1632" cy="1536"/>
                </a:xfrm>
              </p:grpSpPr>
              <p:grpSp>
                <p:nvGrpSpPr>
                  <p:cNvPr id="16" name="Group 10"/>
                  <p:cNvGrpSpPr>
                    <a:grpSpLocks/>
                  </p:cNvGrpSpPr>
                  <p:nvPr/>
                </p:nvGrpSpPr>
                <p:grpSpPr bwMode="auto">
                  <a:xfrm>
                    <a:off x="1200" y="432"/>
                    <a:ext cx="96" cy="384"/>
                    <a:chOff x="1536" y="576"/>
                    <a:chExt cx="96" cy="384"/>
                  </a:xfrm>
                </p:grpSpPr>
                <p:sp>
                  <p:nvSpPr>
                    <p:cNvPr id="31" name="Oval 11" descr="."/>
                    <p:cNvSpPr>
                      <a:spLocks noChangeArrowheads="1"/>
                    </p:cNvSpPr>
                    <p:nvPr/>
                  </p:nvSpPr>
                  <p:spPr bwMode="auto">
                    <a:xfrm>
                      <a:off x="1536" y="576"/>
                      <a:ext cx="96" cy="96"/>
                    </a:xfrm>
                    <a:prstGeom prst="ellipse">
                      <a:avLst/>
                    </a:prstGeom>
                    <a:solidFill>
                      <a:srgbClr val="FFFFFF"/>
                    </a:solidFill>
                    <a:ln w="25400">
                      <a:solidFill>
                        <a:schemeClr val="tx1"/>
                      </a:solidFill>
                      <a:round/>
                      <a:headEnd/>
                      <a:tailEnd/>
                    </a:ln>
                  </p:spPr>
                  <p:txBody>
                    <a:bodyPr wrap="none" anchor="ct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32" name="Line 12" descr="."/>
                    <p:cNvSpPr>
                      <a:spLocks noChangeShapeType="1"/>
                    </p:cNvSpPr>
                    <p:nvPr/>
                  </p:nvSpPr>
                  <p:spPr bwMode="auto">
                    <a:xfrm>
                      <a:off x="1584" y="672"/>
                      <a:ext cx="0" cy="288"/>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l-GR"/>
                    </a:p>
                  </p:txBody>
                </p:sp>
              </p:grpSp>
              <p:grpSp>
                <p:nvGrpSpPr>
                  <p:cNvPr id="17" name="Group 13"/>
                  <p:cNvGrpSpPr>
                    <a:grpSpLocks/>
                  </p:cNvGrpSpPr>
                  <p:nvPr/>
                </p:nvGrpSpPr>
                <p:grpSpPr bwMode="auto">
                  <a:xfrm>
                    <a:off x="432" y="816"/>
                    <a:ext cx="1632" cy="1152"/>
                    <a:chOff x="2112" y="240"/>
                    <a:chExt cx="1632" cy="1152"/>
                  </a:xfrm>
                </p:grpSpPr>
                <p:grpSp>
                  <p:nvGrpSpPr>
                    <p:cNvPr id="18" name="Group 14"/>
                    <p:cNvGrpSpPr>
                      <a:grpSpLocks/>
                    </p:cNvGrpSpPr>
                    <p:nvPr/>
                  </p:nvGrpSpPr>
                  <p:grpSpPr bwMode="auto">
                    <a:xfrm>
                      <a:off x="2880" y="1008"/>
                      <a:ext cx="96" cy="384"/>
                      <a:chOff x="2016" y="672"/>
                      <a:chExt cx="96" cy="384"/>
                    </a:xfrm>
                  </p:grpSpPr>
                  <p:sp>
                    <p:nvSpPr>
                      <p:cNvPr id="29" name="Oval 15" descr="."/>
                      <p:cNvSpPr>
                        <a:spLocks noChangeArrowheads="1"/>
                      </p:cNvSpPr>
                      <p:nvPr/>
                    </p:nvSpPr>
                    <p:spPr bwMode="auto">
                      <a:xfrm>
                        <a:off x="2016" y="960"/>
                        <a:ext cx="96" cy="96"/>
                      </a:xfrm>
                      <a:prstGeom prst="ellipse">
                        <a:avLst/>
                      </a:prstGeom>
                      <a:solidFill>
                        <a:srgbClr val="FFFFFF"/>
                      </a:solidFill>
                      <a:ln w="25400">
                        <a:solidFill>
                          <a:schemeClr val="tx1"/>
                        </a:solidFill>
                        <a:round/>
                        <a:headEnd/>
                        <a:tailEnd/>
                      </a:ln>
                    </p:spPr>
                    <p:txBody>
                      <a:bodyPr wrap="none" anchor="ct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30" name="Line 16" descr="."/>
                      <p:cNvSpPr>
                        <a:spLocks noChangeShapeType="1"/>
                      </p:cNvSpPr>
                      <p:nvPr/>
                    </p:nvSpPr>
                    <p:spPr bwMode="auto">
                      <a:xfrm>
                        <a:off x="2064" y="672"/>
                        <a:ext cx="0" cy="288"/>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l-GR"/>
                      </a:p>
                    </p:txBody>
                  </p:sp>
                </p:grpSp>
                <p:grpSp>
                  <p:nvGrpSpPr>
                    <p:cNvPr id="19" name="Group 17"/>
                    <p:cNvGrpSpPr>
                      <a:grpSpLocks/>
                    </p:cNvGrpSpPr>
                    <p:nvPr/>
                  </p:nvGrpSpPr>
                  <p:grpSpPr bwMode="auto">
                    <a:xfrm>
                      <a:off x="2112" y="240"/>
                      <a:ext cx="1632" cy="768"/>
                      <a:chOff x="2304" y="528"/>
                      <a:chExt cx="1632" cy="768"/>
                    </a:xfrm>
                  </p:grpSpPr>
                  <p:sp>
                    <p:nvSpPr>
                      <p:cNvPr id="21" name="Freeform 18"/>
                      <p:cNvSpPr>
                        <a:spLocks/>
                      </p:cNvSpPr>
                      <p:nvPr/>
                    </p:nvSpPr>
                    <p:spPr bwMode="auto">
                      <a:xfrm>
                        <a:off x="2304" y="528"/>
                        <a:ext cx="1632" cy="758"/>
                      </a:xfrm>
                      <a:custGeom>
                        <a:avLst/>
                        <a:gdLst>
                          <a:gd name="T0" fmla="*/ 686 w 1689"/>
                          <a:gd name="T1" fmla="*/ 0 h 758"/>
                          <a:gd name="T2" fmla="*/ 0 w 1689"/>
                          <a:gd name="T3" fmla="*/ 388 h 758"/>
                          <a:gd name="T4" fmla="*/ 686 w 1689"/>
                          <a:gd name="T5" fmla="*/ 758 h 758"/>
                          <a:gd name="T6" fmla="*/ 1375 w 1689"/>
                          <a:gd name="T7" fmla="*/ 388 h 758"/>
                          <a:gd name="T8" fmla="*/ 686 w 1689"/>
                          <a:gd name="T9" fmla="*/ 0 h 758"/>
                          <a:gd name="T10" fmla="*/ 0 60000 65536"/>
                          <a:gd name="T11" fmla="*/ 0 60000 65536"/>
                          <a:gd name="T12" fmla="*/ 0 60000 65536"/>
                          <a:gd name="T13" fmla="*/ 0 60000 65536"/>
                          <a:gd name="T14" fmla="*/ 0 60000 65536"/>
                          <a:gd name="T15" fmla="*/ 0 w 1689"/>
                          <a:gd name="T16" fmla="*/ 0 h 758"/>
                          <a:gd name="T17" fmla="*/ 1689 w 1689"/>
                          <a:gd name="T18" fmla="*/ 758 h 758"/>
                        </a:gdLst>
                        <a:ahLst/>
                        <a:cxnLst>
                          <a:cxn ang="T10">
                            <a:pos x="T0" y="T1"/>
                          </a:cxn>
                          <a:cxn ang="T11">
                            <a:pos x="T2" y="T3"/>
                          </a:cxn>
                          <a:cxn ang="T12">
                            <a:pos x="T4" y="T5"/>
                          </a:cxn>
                          <a:cxn ang="T13">
                            <a:pos x="T6" y="T7"/>
                          </a:cxn>
                          <a:cxn ang="T14">
                            <a:pos x="T8" y="T9"/>
                          </a:cxn>
                        </a:cxnLst>
                        <a:rect l="T15" t="T16" r="T17" b="T18"/>
                        <a:pathLst>
                          <a:path w="1689" h="758">
                            <a:moveTo>
                              <a:pt x="844" y="0"/>
                            </a:moveTo>
                            <a:lnTo>
                              <a:pt x="0" y="388"/>
                            </a:lnTo>
                            <a:lnTo>
                              <a:pt x="844" y="758"/>
                            </a:lnTo>
                            <a:lnTo>
                              <a:pt x="1689" y="388"/>
                            </a:lnTo>
                            <a:lnTo>
                              <a:pt x="844" y="0"/>
                            </a:lnTo>
                            <a:close/>
                          </a:path>
                        </a:pathLst>
                      </a:custGeom>
                      <a:solidFill>
                        <a:srgbClr val="CCE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grpSp>
                    <p:nvGrpSpPr>
                      <p:cNvPr id="23" name="Group 19"/>
                      <p:cNvGrpSpPr>
                        <a:grpSpLocks/>
                      </p:cNvGrpSpPr>
                      <p:nvPr/>
                    </p:nvGrpSpPr>
                    <p:grpSpPr bwMode="auto">
                      <a:xfrm>
                        <a:off x="2304" y="528"/>
                        <a:ext cx="1632" cy="768"/>
                        <a:chOff x="2400" y="528"/>
                        <a:chExt cx="1632" cy="768"/>
                      </a:xfrm>
                    </p:grpSpPr>
                    <p:sp>
                      <p:nvSpPr>
                        <p:cNvPr id="25" name="Line 20" descr="."/>
                        <p:cNvSpPr>
                          <a:spLocks noChangeShapeType="1"/>
                        </p:cNvSpPr>
                        <p:nvPr/>
                      </p:nvSpPr>
                      <p:spPr bwMode="auto">
                        <a:xfrm flipV="1">
                          <a:off x="3216" y="912"/>
                          <a:ext cx="816" cy="38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l-GR"/>
                        </a:p>
                      </p:txBody>
                    </p:sp>
                    <p:sp>
                      <p:nvSpPr>
                        <p:cNvPr id="26" name="Line 21" descr="."/>
                        <p:cNvSpPr>
                          <a:spLocks noChangeShapeType="1"/>
                        </p:cNvSpPr>
                        <p:nvPr/>
                      </p:nvSpPr>
                      <p:spPr bwMode="auto">
                        <a:xfrm flipH="1" flipV="1">
                          <a:off x="3216" y="528"/>
                          <a:ext cx="816" cy="38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l-GR"/>
                        </a:p>
                      </p:txBody>
                    </p:sp>
                    <p:sp>
                      <p:nvSpPr>
                        <p:cNvPr id="27" name="Line 22" descr="."/>
                        <p:cNvSpPr>
                          <a:spLocks noChangeShapeType="1"/>
                        </p:cNvSpPr>
                        <p:nvPr/>
                      </p:nvSpPr>
                      <p:spPr bwMode="auto">
                        <a:xfrm flipV="1">
                          <a:off x="2400" y="528"/>
                          <a:ext cx="816" cy="38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l-GR"/>
                        </a:p>
                      </p:txBody>
                    </p:sp>
                    <p:sp>
                      <p:nvSpPr>
                        <p:cNvPr id="28" name="Line 23" descr="."/>
                        <p:cNvSpPr>
                          <a:spLocks noChangeShapeType="1"/>
                        </p:cNvSpPr>
                        <p:nvPr/>
                      </p:nvSpPr>
                      <p:spPr bwMode="auto">
                        <a:xfrm>
                          <a:off x="2400" y="912"/>
                          <a:ext cx="816" cy="38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l-GR"/>
                        </a:p>
                      </p:txBody>
                    </p:sp>
                  </p:grpSp>
                </p:grpSp>
                <p:sp>
                  <p:nvSpPr>
                    <p:cNvPr id="20" name="Text Box 24"/>
                    <p:cNvSpPr txBox="1">
                      <a:spLocks noChangeArrowheads="1"/>
                    </p:cNvSpPr>
                    <p:nvPr>
                      <p:custDataLst>
                        <p:tags r:id="rId7"/>
                      </p:custDataLst>
                    </p:nvPr>
                  </p:nvSpPr>
                  <p:spPr bwMode="auto">
                    <a:xfrm>
                      <a:off x="2304" y="528"/>
                      <a:ext cx="127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eaLnBrk="1" hangingPunct="1"/>
                      <a:r>
                        <a:rPr lang="en-US" altLang="el-GR" sz="1600" b="1" dirty="0">
                          <a:solidFill>
                            <a:schemeClr val="tx2"/>
                          </a:solidFill>
                          <a:latin typeface="Courier New" pitchFamily="49" charset="0"/>
                        </a:rPr>
                        <a:t>Product &lt;= 1000</a:t>
                      </a:r>
                    </a:p>
                  </p:txBody>
                </p:sp>
              </p:grpSp>
            </p:grpSp>
            <p:sp>
              <p:nvSpPr>
                <p:cNvPr id="15" name="Line 25" descr="."/>
                <p:cNvSpPr>
                  <a:spLocks noChangeShapeType="1"/>
                </p:cNvSpPr>
                <p:nvPr/>
              </p:nvSpPr>
              <p:spPr bwMode="auto">
                <a:xfrm>
                  <a:off x="2064" y="1200"/>
                  <a:ext cx="336"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l-GR"/>
                </a:p>
              </p:txBody>
            </p:sp>
          </p:grpSp>
        </p:grpSp>
        <p:sp>
          <p:nvSpPr>
            <p:cNvPr id="8" name="Line 26" descr="."/>
            <p:cNvSpPr>
              <a:spLocks noChangeShapeType="1"/>
            </p:cNvSpPr>
            <p:nvPr/>
          </p:nvSpPr>
          <p:spPr bwMode="auto">
            <a:xfrm flipV="1">
              <a:off x="3360" y="1392"/>
              <a:ext cx="0" cy="48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l-GR"/>
            </a:p>
          </p:txBody>
        </p:sp>
        <p:sp>
          <p:nvSpPr>
            <p:cNvPr id="9" name="Line 27" descr="."/>
            <p:cNvSpPr>
              <a:spLocks noChangeShapeType="1"/>
            </p:cNvSpPr>
            <p:nvPr/>
          </p:nvSpPr>
          <p:spPr bwMode="auto">
            <a:xfrm flipH="1" flipV="1">
              <a:off x="1536" y="1392"/>
              <a:ext cx="1824"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l-GR"/>
            </a:p>
          </p:txBody>
        </p:sp>
      </p:grpSp>
      <p:sp>
        <p:nvSpPr>
          <p:cNvPr id="33" name="Text Box 28" descr="int product,&#10;product ίσο με 2,&#10;while product μικρότερο ή ίσο του 1000,&#10;  product ίσο με 2 επί product,&#10;// Επόμενες εντολές.&#10;"/>
          <p:cNvSpPr txBox="1">
            <a:spLocks noChangeArrowheads="1"/>
          </p:cNvSpPr>
          <p:nvPr>
            <p:custDataLst>
              <p:tags r:id="rId3"/>
            </p:custDataLst>
          </p:nvPr>
        </p:nvSpPr>
        <p:spPr bwMode="auto">
          <a:xfrm>
            <a:off x="4108648" y="3758208"/>
            <a:ext cx="4495800" cy="2246769"/>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eaLnBrk="1" hangingPunct="1">
              <a:spcBef>
                <a:spcPct val="50000"/>
              </a:spcBef>
            </a:pPr>
            <a:r>
              <a:rPr lang="en-US" altLang="el-GR" sz="2000" b="1" dirty="0" err="1">
                <a:solidFill>
                  <a:schemeClr val="accent4"/>
                </a:solidFill>
                <a:latin typeface="+mn-lt"/>
                <a:cs typeface="Times New Roman" pitchFamily="18" charset="0"/>
              </a:rPr>
              <a:t>int</a:t>
            </a:r>
            <a:r>
              <a:rPr lang="en-US" altLang="el-GR" sz="2000" b="1" dirty="0">
                <a:solidFill>
                  <a:schemeClr val="accent4"/>
                </a:solidFill>
                <a:latin typeface="+mn-lt"/>
                <a:cs typeface="Times New Roman" pitchFamily="18" charset="0"/>
              </a:rPr>
              <a:t> </a:t>
            </a:r>
            <a:r>
              <a:rPr lang="en-US" altLang="el-GR" sz="2000" b="1" dirty="0">
                <a:latin typeface="+mn-lt"/>
                <a:cs typeface="Times New Roman" pitchFamily="18" charset="0"/>
              </a:rPr>
              <a:t>product;</a:t>
            </a:r>
          </a:p>
          <a:p>
            <a:pPr algn="l" eaLnBrk="1" hangingPunct="1">
              <a:spcBef>
                <a:spcPct val="50000"/>
              </a:spcBef>
            </a:pPr>
            <a:r>
              <a:rPr lang="en-US" altLang="el-GR" sz="2000" b="1" dirty="0">
                <a:latin typeface="+mn-lt"/>
                <a:cs typeface="Times New Roman" pitchFamily="18" charset="0"/>
              </a:rPr>
              <a:t>product = 2;</a:t>
            </a:r>
          </a:p>
          <a:p>
            <a:pPr algn="l" eaLnBrk="1" hangingPunct="1">
              <a:spcBef>
                <a:spcPct val="50000"/>
              </a:spcBef>
            </a:pPr>
            <a:r>
              <a:rPr lang="en-US" altLang="el-GR" sz="2000" b="1" dirty="0">
                <a:solidFill>
                  <a:schemeClr val="accent4"/>
                </a:solidFill>
                <a:latin typeface="+mn-lt"/>
                <a:cs typeface="Times New Roman" pitchFamily="18" charset="0"/>
              </a:rPr>
              <a:t>while</a:t>
            </a:r>
            <a:r>
              <a:rPr lang="en-US" altLang="el-GR" sz="2000" b="1" dirty="0">
                <a:solidFill>
                  <a:schemeClr val="accent2"/>
                </a:solidFill>
                <a:latin typeface="+mn-lt"/>
                <a:cs typeface="Times New Roman" pitchFamily="18" charset="0"/>
              </a:rPr>
              <a:t> </a:t>
            </a:r>
            <a:r>
              <a:rPr lang="en-US" altLang="el-GR" sz="2000" b="1" dirty="0">
                <a:latin typeface="+mn-lt"/>
                <a:cs typeface="Times New Roman" pitchFamily="18" charset="0"/>
              </a:rPr>
              <a:t>(product &lt;= 1000)</a:t>
            </a:r>
          </a:p>
          <a:p>
            <a:pPr algn="l" eaLnBrk="1" hangingPunct="1">
              <a:spcBef>
                <a:spcPct val="50000"/>
              </a:spcBef>
            </a:pPr>
            <a:r>
              <a:rPr lang="en-US" altLang="el-GR" sz="2000" b="1" dirty="0">
                <a:latin typeface="+mn-lt"/>
                <a:cs typeface="Times New Roman" pitchFamily="18" charset="0"/>
              </a:rPr>
              <a:t>  product = 2 * product;</a:t>
            </a:r>
          </a:p>
          <a:p>
            <a:pPr algn="l" eaLnBrk="1" hangingPunct="1">
              <a:spcBef>
                <a:spcPct val="50000"/>
              </a:spcBef>
            </a:pPr>
            <a:r>
              <a:rPr lang="en-US" altLang="el-GR" sz="2000" b="1" dirty="0" smtClean="0">
                <a:solidFill>
                  <a:srgbClr val="FF3300"/>
                </a:solidFill>
                <a:latin typeface="+mn-lt"/>
                <a:cs typeface="Times New Roman" pitchFamily="18" charset="0"/>
              </a:rPr>
              <a:t>// </a:t>
            </a:r>
            <a:r>
              <a:rPr lang="el-GR" altLang="el-GR" sz="2000" b="1" dirty="0">
                <a:solidFill>
                  <a:srgbClr val="FF3300"/>
                </a:solidFill>
                <a:latin typeface="+mn-lt"/>
                <a:cs typeface="Times New Roman" pitchFamily="18" charset="0"/>
              </a:rPr>
              <a:t>Επόμενες εντολές</a:t>
            </a:r>
            <a:endParaRPr lang="en-US" altLang="el-GR" sz="2000" b="1" dirty="0">
              <a:solidFill>
                <a:srgbClr val="FF3300"/>
              </a:solidFill>
              <a:latin typeface="+mn-lt"/>
              <a:cs typeface="Times New Roman" pitchFamily="18" charset="0"/>
            </a:endParaRP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Απλές Δομές Ελέγχου</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28</a:t>
            </a:fld>
            <a:endParaRPr lang="el-GR" sz="1400" dirty="0"/>
          </a:p>
        </p:txBody>
      </p:sp>
    </p:spTree>
    <p:custDataLst>
      <p:tags r:id="rId1"/>
    </p:custDataLst>
    <p:extLst>
      <p:ext uri="{BB962C8B-B14F-4D97-AF65-F5344CB8AC3E}">
        <p14:creationId xmlns:p14="http://schemas.microsoft.com/office/powerpoint/2010/main" val="13616172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116632"/>
            <a:ext cx="8229600" cy="1296144"/>
          </a:xfrm>
        </p:spPr>
        <p:txBody>
          <a:bodyPr>
            <a:noAutofit/>
          </a:bodyPr>
          <a:lstStyle/>
          <a:p>
            <a:r>
              <a:rPr lang="en-US" altLang="el-GR" sz="4000" u="sng" dirty="0" smtClean="0">
                <a:solidFill>
                  <a:schemeClr val="tx2"/>
                </a:solidFill>
              </a:rPr>
              <a:t>while Statement (</a:t>
            </a:r>
            <a:r>
              <a:rPr lang="el-GR" altLang="el-GR" sz="4000" u="sng" dirty="0" smtClean="0">
                <a:solidFill>
                  <a:schemeClr val="tx2"/>
                </a:solidFill>
              </a:rPr>
              <a:t>4 από 5</a:t>
            </a:r>
            <a:r>
              <a:rPr lang="en-US" altLang="el-GR" sz="4000" u="sng" dirty="0" smtClean="0">
                <a:solidFill>
                  <a:schemeClr val="tx2"/>
                </a:solidFill>
              </a:rPr>
              <a:t>)</a:t>
            </a:r>
            <a:endParaRPr lang="en-US" altLang="el-GR" sz="4000" u="sng" dirty="0">
              <a:solidFill>
                <a:schemeClr val="tx2"/>
              </a:solidFill>
              <a:latin typeface="+mn-lt"/>
            </a:endParaRPr>
          </a:p>
        </p:txBody>
      </p:sp>
      <p:grpSp>
        <p:nvGrpSpPr>
          <p:cNvPr id="6" name="Group 3" descr="."/>
          <p:cNvGrpSpPr>
            <a:grpSpLocks/>
          </p:cNvGrpSpPr>
          <p:nvPr/>
        </p:nvGrpSpPr>
        <p:grpSpPr bwMode="auto">
          <a:xfrm>
            <a:off x="533400" y="1484784"/>
            <a:ext cx="5943600" cy="2438400"/>
            <a:chOff x="672" y="1200"/>
            <a:chExt cx="3744" cy="1536"/>
          </a:xfrm>
        </p:grpSpPr>
        <p:grpSp>
          <p:nvGrpSpPr>
            <p:cNvPr id="7" name="Group 4"/>
            <p:cNvGrpSpPr>
              <a:grpSpLocks/>
            </p:cNvGrpSpPr>
            <p:nvPr/>
          </p:nvGrpSpPr>
          <p:grpSpPr bwMode="auto">
            <a:xfrm>
              <a:off x="672" y="1200"/>
              <a:ext cx="3744" cy="1536"/>
              <a:chOff x="1008" y="144"/>
              <a:chExt cx="3744" cy="1536"/>
            </a:xfrm>
          </p:grpSpPr>
          <p:sp>
            <p:nvSpPr>
              <p:cNvPr id="10" name="Rectangle 5" descr="."/>
              <p:cNvSpPr>
                <a:spLocks noChangeArrowheads="1"/>
              </p:cNvSpPr>
              <p:nvPr>
                <p:custDataLst>
                  <p:tags r:id="rId4"/>
                </p:custDataLst>
              </p:nvPr>
            </p:nvSpPr>
            <p:spPr bwMode="auto">
              <a:xfrm>
                <a:off x="2656" y="672"/>
                <a:ext cx="22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eaLnBrk="1" hangingPunct="1"/>
                <a:r>
                  <a:rPr lang="en-US" altLang="el-GR" sz="1800" dirty="0">
                    <a:solidFill>
                      <a:srgbClr val="000000"/>
                    </a:solidFill>
                  </a:rPr>
                  <a:t>true</a:t>
                </a:r>
                <a:endParaRPr lang="en-US" altLang="el-GR" sz="1600" dirty="0">
                  <a:solidFill>
                    <a:schemeClr val="tx2"/>
                  </a:solidFill>
                </a:endParaRPr>
              </a:p>
            </p:txBody>
          </p:sp>
          <p:sp>
            <p:nvSpPr>
              <p:cNvPr id="11" name="Rectangle 6" descr="."/>
              <p:cNvSpPr>
                <a:spLocks noChangeArrowheads="1"/>
              </p:cNvSpPr>
              <p:nvPr>
                <p:custDataLst>
                  <p:tags r:id="rId5"/>
                </p:custDataLst>
              </p:nvPr>
            </p:nvSpPr>
            <p:spPr bwMode="auto">
              <a:xfrm>
                <a:off x="1872" y="1296"/>
                <a:ext cx="2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eaLnBrk="1" hangingPunct="1"/>
                <a:r>
                  <a:rPr lang="en-US" altLang="el-GR" sz="1800" dirty="0">
                    <a:solidFill>
                      <a:srgbClr val="000000"/>
                    </a:solidFill>
                  </a:rPr>
                  <a:t>false</a:t>
                </a:r>
                <a:endParaRPr lang="en-US" altLang="el-GR" sz="1600" dirty="0">
                  <a:solidFill>
                    <a:schemeClr val="tx2"/>
                  </a:solidFill>
                </a:endParaRPr>
              </a:p>
            </p:txBody>
          </p:sp>
          <p:grpSp>
            <p:nvGrpSpPr>
              <p:cNvPr id="12" name="Group 7"/>
              <p:cNvGrpSpPr>
                <a:grpSpLocks/>
              </p:cNvGrpSpPr>
              <p:nvPr/>
            </p:nvGrpSpPr>
            <p:grpSpPr bwMode="auto">
              <a:xfrm>
                <a:off x="1008" y="144"/>
                <a:ext cx="3744" cy="1536"/>
                <a:chOff x="432" y="432"/>
                <a:chExt cx="3744" cy="1536"/>
              </a:xfrm>
            </p:grpSpPr>
            <p:sp>
              <p:nvSpPr>
                <p:cNvPr id="13" name="Text Box 8" descr="."/>
                <p:cNvSpPr txBox="1">
                  <a:spLocks noChangeArrowheads="1"/>
                </p:cNvSpPr>
                <p:nvPr>
                  <p:custDataLst>
                    <p:tags r:id="rId6"/>
                  </p:custDataLst>
                </p:nvPr>
              </p:nvSpPr>
              <p:spPr bwMode="auto">
                <a:xfrm>
                  <a:off x="2400" y="1104"/>
                  <a:ext cx="1776" cy="228"/>
                </a:xfrm>
                <a:prstGeom prst="rect">
                  <a:avLst/>
                </a:prstGeom>
                <a:solidFill>
                  <a:srgbClr val="CCECFF"/>
                </a:solidFill>
                <a:ln w="25400">
                  <a:solidFill>
                    <a:schemeClr val="tx1"/>
                  </a:solidFill>
                  <a:miter lim="800000"/>
                  <a:headEnd/>
                  <a:tailEnd/>
                </a:ln>
              </p:spPr>
              <p:txBody>
                <a:bodyP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eaLnBrk="1" hangingPunct="1"/>
                  <a:r>
                    <a:rPr lang="en-US" altLang="el-GR" sz="1600" b="1" dirty="0">
                      <a:solidFill>
                        <a:schemeClr val="tx2"/>
                      </a:solidFill>
                      <a:latin typeface="Courier New" pitchFamily="49" charset="0"/>
                    </a:rPr>
                    <a:t>Product = 2 * product</a:t>
                  </a:r>
                </a:p>
              </p:txBody>
            </p:sp>
            <p:grpSp>
              <p:nvGrpSpPr>
                <p:cNvPr id="14" name="Group 9"/>
                <p:cNvGrpSpPr>
                  <a:grpSpLocks/>
                </p:cNvGrpSpPr>
                <p:nvPr/>
              </p:nvGrpSpPr>
              <p:grpSpPr bwMode="auto">
                <a:xfrm>
                  <a:off x="432" y="432"/>
                  <a:ext cx="1632" cy="1536"/>
                  <a:chOff x="432" y="432"/>
                  <a:chExt cx="1632" cy="1536"/>
                </a:xfrm>
              </p:grpSpPr>
              <p:grpSp>
                <p:nvGrpSpPr>
                  <p:cNvPr id="16" name="Group 10"/>
                  <p:cNvGrpSpPr>
                    <a:grpSpLocks/>
                  </p:cNvGrpSpPr>
                  <p:nvPr/>
                </p:nvGrpSpPr>
                <p:grpSpPr bwMode="auto">
                  <a:xfrm>
                    <a:off x="1200" y="432"/>
                    <a:ext cx="96" cy="384"/>
                    <a:chOff x="1536" y="576"/>
                    <a:chExt cx="96" cy="384"/>
                  </a:xfrm>
                </p:grpSpPr>
                <p:sp>
                  <p:nvSpPr>
                    <p:cNvPr id="31" name="Oval 11" descr="."/>
                    <p:cNvSpPr>
                      <a:spLocks noChangeArrowheads="1"/>
                    </p:cNvSpPr>
                    <p:nvPr/>
                  </p:nvSpPr>
                  <p:spPr bwMode="auto">
                    <a:xfrm>
                      <a:off x="1536" y="576"/>
                      <a:ext cx="96" cy="96"/>
                    </a:xfrm>
                    <a:prstGeom prst="ellipse">
                      <a:avLst/>
                    </a:prstGeom>
                    <a:solidFill>
                      <a:srgbClr val="FFFFFF"/>
                    </a:solidFill>
                    <a:ln w="25400">
                      <a:solidFill>
                        <a:schemeClr val="tx1"/>
                      </a:solidFill>
                      <a:round/>
                      <a:headEnd/>
                      <a:tailEnd/>
                    </a:ln>
                  </p:spPr>
                  <p:txBody>
                    <a:bodyPr wrap="none" anchor="ct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32" name="Line 12" descr="."/>
                    <p:cNvSpPr>
                      <a:spLocks noChangeShapeType="1"/>
                    </p:cNvSpPr>
                    <p:nvPr/>
                  </p:nvSpPr>
                  <p:spPr bwMode="auto">
                    <a:xfrm>
                      <a:off x="1584" y="672"/>
                      <a:ext cx="0" cy="288"/>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l-GR"/>
                    </a:p>
                  </p:txBody>
                </p:sp>
              </p:grpSp>
              <p:grpSp>
                <p:nvGrpSpPr>
                  <p:cNvPr id="17" name="Group 13"/>
                  <p:cNvGrpSpPr>
                    <a:grpSpLocks/>
                  </p:cNvGrpSpPr>
                  <p:nvPr/>
                </p:nvGrpSpPr>
                <p:grpSpPr bwMode="auto">
                  <a:xfrm>
                    <a:off x="432" y="816"/>
                    <a:ext cx="1632" cy="1152"/>
                    <a:chOff x="2112" y="240"/>
                    <a:chExt cx="1632" cy="1152"/>
                  </a:xfrm>
                </p:grpSpPr>
                <p:grpSp>
                  <p:nvGrpSpPr>
                    <p:cNvPr id="18" name="Group 14"/>
                    <p:cNvGrpSpPr>
                      <a:grpSpLocks/>
                    </p:cNvGrpSpPr>
                    <p:nvPr/>
                  </p:nvGrpSpPr>
                  <p:grpSpPr bwMode="auto">
                    <a:xfrm>
                      <a:off x="2880" y="1008"/>
                      <a:ext cx="96" cy="384"/>
                      <a:chOff x="2016" y="672"/>
                      <a:chExt cx="96" cy="384"/>
                    </a:xfrm>
                  </p:grpSpPr>
                  <p:sp>
                    <p:nvSpPr>
                      <p:cNvPr id="29" name="Oval 15" descr="."/>
                      <p:cNvSpPr>
                        <a:spLocks noChangeArrowheads="1"/>
                      </p:cNvSpPr>
                      <p:nvPr/>
                    </p:nvSpPr>
                    <p:spPr bwMode="auto">
                      <a:xfrm>
                        <a:off x="2016" y="960"/>
                        <a:ext cx="96" cy="96"/>
                      </a:xfrm>
                      <a:prstGeom prst="ellipse">
                        <a:avLst/>
                      </a:prstGeom>
                      <a:solidFill>
                        <a:srgbClr val="FFFFFF"/>
                      </a:solidFill>
                      <a:ln w="25400">
                        <a:solidFill>
                          <a:schemeClr val="tx1"/>
                        </a:solidFill>
                        <a:round/>
                        <a:headEnd/>
                        <a:tailEnd/>
                      </a:ln>
                    </p:spPr>
                    <p:txBody>
                      <a:bodyPr wrap="none" anchor="ct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30" name="Line 16" descr="."/>
                      <p:cNvSpPr>
                        <a:spLocks noChangeShapeType="1"/>
                      </p:cNvSpPr>
                      <p:nvPr/>
                    </p:nvSpPr>
                    <p:spPr bwMode="auto">
                      <a:xfrm>
                        <a:off x="2064" y="672"/>
                        <a:ext cx="0" cy="288"/>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l-GR"/>
                      </a:p>
                    </p:txBody>
                  </p:sp>
                </p:grpSp>
                <p:grpSp>
                  <p:nvGrpSpPr>
                    <p:cNvPr id="19" name="Group 17"/>
                    <p:cNvGrpSpPr>
                      <a:grpSpLocks/>
                    </p:cNvGrpSpPr>
                    <p:nvPr/>
                  </p:nvGrpSpPr>
                  <p:grpSpPr bwMode="auto">
                    <a:xfrm>
                      <a:off x="2112" y="240"/>
                      <a:ext cx="1632" cy="768"/>
                      <a:chOff x="2304" y="528"/>
                      <a:chExt cx="1632" cy="768"/>
                    </a:xfrm>
                  </p:grpSpPr>
                  <p:sp>
                    <p:nvSpPr>
                      <p:cNvPr id="21" name="Freeform 18"/>
                      <p:cNvSpPr>
                        <a:spLocks/>
                      </p:cNvSpPr>
                      <p:nvPr/>
                    </p:nvSpPr>
                    <p:spPr bwMode="auto">
                      <a:xfrm>
                        <a:off x="2304" y="528"/>
                        <a:ext cx="1632" cy="758"/>
                      </a:xfrm>
                      <a:custGeom>
                        <a:avLst/>
                        <a:gdLst>
                          <a:gd name="T0" fmla="*/ 686 w 1689"/>
                          <a:gd name="T1" fmla="*/ 0 h 758"/>
                          <a:gd name="T2" fmla="*/ 0 w 1689"/>
                          <a:gd name="T3" fmla="*/ 388 h 758"/>
                          <a:gd name="T4" fmla="*/ 686 w 1689"/>
                          <a:gd name="T5" fmla="*/ 758 h 758"/>
                          <a:gd name="T6" fmla="*/ 1375 w 1689"/>
                          <a:gd name="T7" fmla="*/ 388 h 758"/>
                          <a:gd name="T8" fmla="*/ 686 w 1689"/>
                          <a:gd name="T9" fmla="*/ 0 h 758"/>
                          <a:gd name="T10" fmla="*/ 0 60000 65536"/>
                          <a:gd name="T11" fmla="*/ 0 60000 65536"/>
                          <a:gd name="T12" fmla="*/ 0 60000 65536"/>
                          <a:gd name="T13" fmla="*/ 0 60000 65536"/>
                          <a:gd name="T14" fmla="*/ 0 60000 65536"/>
                          <a:gd name="T15" fmla="*/ 0 w 1689"/>
                          <a:gd name="T16" fmla="*/ 0 h 758"/>
                          <a:gd name="T17" fmla="*/ 1689 w 1689"/>
                          <a:gd name="T18" fmla="*/ 758 h 758"/>
                        </a:gdLst>
                        <a:ahLst/>
                        <a:cxnLst>
                          <a:cxn ang="T10">
                            <a:pos x="T0" y="T1"/>
                          </a:cxn>
                          <a:cxn ang="T11">
                            <a:pos x="T2" y="T3"/>
                          </a:cxn>
                          <a:cxn ang="T12">
                            <a:pos x="T4" y="T5"/>
                          </a:cxn>
                          <a:cxn ang="T13">
                            <a:pos x="T6" y="T7"/>
                          </a:cxn>
                          <a:cxn ang="T14">
                            <a:pos x="T8" y="T9"/>
                          </a:cxn>
                        </a:cxnLst>
                        <a:rect l="T15" t="T16" r="T17" b="T18"/>
                        <a:pathLst>
                          <a:path w="1689" h="758">
                            <a:moveTo>
                              <a:pt x="844" y="0"/>
                            </a:moveTo>
                            <a:lnTo>
                              <a:pt x="0" y="388"/>
                            </a:lnTo>
                            <a:lnTo>
                              <a:pt x="844" y="758"/>
                            </a:lnTo>
                            <a:lnTo>
                              <a:pt x="1689" y="388"/>
                            </a:lnTo>
                            <a:lnTo>
                              <a:pt x="844" y="0"/>
                            </a:lnTo>
                            <a:close/>
                          </a:path>
                        </a:pathLst>
                      </a:custGeom>
                      <a:solidFill>
                        <a:srgbClr val="CCE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grpSp>
                    <p:nvGrpSpPr>
                      <p:cNvPr id="23" name="Group 19"/>
                      <p:cNvGrpSpPr>
                        <a:grpSpLocks/>
                      </p:cNvGrpSpPr>
                      <p:nvPr/>
                    </p:nvGrpSpPr>
                    <p:grpSpPr bwMode="auto">
                      <a:xfrm>
                        <a:off x="2304" y="528"/>
                        <a:ext cx="1632" cy="768"/>
                        <a:chOff x="2400" y="528"/>
                        <a:chExt cx="1632" cy="768"/>
                      </a:xfrm>
                    </p:grpSpPr>
                    <p:sp>
                      <p:nvSpPr>
                        <p:cNvPr id="25" name="Line 20" descr="."/>
                        <p:cNvSpPr>
                          <a:spLocks noChangeShapeType="1"/>
                        </p:cNvSpPr>
                        <p:nvPr/>
                      </p:nvSpPr>
                      <p:spPr bwMode="auto">
                        <a:xfrm flipV="1">
                          <a:off x="3216" y="912"/>
                          <a:ext cx="816" cy="38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l-GR"/>
                        </a:p>
                      </p:txBody>
                    </p:sp>
                    <p:sp>
                      <p:nvSpPr>
                        <p:cNvPr id="26" name="Line 21" descr="."/>
                        <p:cNvSpPr>
                          <a:spLocks noChangeShapeType="1"/>
                        </p:cNvSpPr>
                        <p:nvPr/>
                      </p:nvSpPr>
                      <p:spPr bwMode="auto">
                        <a:xfrm flipH="1" flipV="1">
                          <a:off x="3216" y="528"/>
                          <a:ext cx="816" cy="38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l-GR"/>
                        </a:p>
                      </p:txBody>
                    </p:sp>
                    <p:sp>
                      <p:nvSpPr>
                        <p:cNvPr id="27" name="Line 22" descr="."/>
                        <p:cNvSpPr>
                          <a:spLocks noChangeShapeType="1"/>
                        </p:cNvSpPr>
                        <p:nvPr/>
                      </p:nvSpPr>
                      <p:spPr bwMode="auto">
                        <a:xfrm flipV="1">
                          <a:off x="2400" y="528"/>
                          <a:ext cx="816" cy="38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l-GR"/>
                        </a:p>
                      </p:txBody>
                    </p:sp>
                    <p:sp>
                      <p:nvSpPr>
                        <p:cNvPr id="28" name="Line 23" descr="."/>
                        <p:cNvSpPr>
                          <a:spLocks noChangeShapeType="1"/>
                        </p:cNvSpPr>
                        <p:nvPr/>
                      </p:nvSpPr>
                      <p:spPr bwMode="auto">
                        <a:xfrm>
                          <a:off x="2400" y="912"/>
                          <a:ext cx="816" cy="38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l-GR"/>
                        </a:p>
                      </p:txBody>
                    </p:sp>
                  </p:grpSp>
                </p:grpSp>
                <p:sp>
                  <p:nvSpPr>
                    <p:cNvPr id="20" name="Text Box 24" descr="."/>
                    <p:cNvSpPr txBox="1">
                      <a:spLocks noChangeArrowheads="1"/>
                    </p:cNvSpPr>
                    <p:nvPr>
                      <p:custDataLst>
                        <p:tags r:id="rId7"/>
                      </p:custDataLst>
                    </p:nvPr>
                  </p:nvSpPr>
                  <p:spPr bwMode="auto">
                    <a:xfrm>
                      <a:off x="2304" y="528"/>
                      <a:ext cx="127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eaLnBrk="1" hangingPunct="1"/>
                      <a:r>
                        <a:rPr lang="en-US" altLang="el-GR" sz="1600" b="1" dirty="0">
                          <a:solidFill>
                            <a:schemeClr val="tx2"/>
                          </a:solidFill>
                          <a:latin typeface="Courier New" pitchFamily="49" charset="0"/>
                        </a:rPr>
                        <a:t>Product &lt;= 1000</a:t>
                      </a:r>
                    </a:p>
                  </p:txBody>
                </p:sp>
              </p:grpSp>
            </p:grpSp>
            <p:sp>
              <p:nvSpPr>
                <p:cNvPr id="15" name="Line 25" descr="."/>
                <p:cNvSpPr>
                  <a:spLocks noChangeShapeType="1"/>
                </p:cNvSpPr>
                <p:nvPr/>
              </p:nvSpPr>
              <p:spPr bwMode="auto">
                <a:xfrm>
                  <a:off x="2064" y="1200"/>
                  <a:ext cx="336"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l-GR"/>
                </a:p>
              </p:txBody>
            </p:sp>
          </p:grpSp>
        </p:grpSp>
        <p:sp>
          <p:nvSpPr>
            <p:cNvPr id="8" name="Line 26" descr="."/>
            <p:cNvSpPr>
              <a:spLocks noChangeShapeType="1"/>
            </p:cNvSpPr>
            <p:nvPr/>
          </p:nvSpPr>
          <p:spPr bwMode="auto">
            <a:xfrm flipV="1">
              <a:off x="3360" y="1392"/>
              <a:ext cx="0" cy="48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l-GR"/>
            </a:p>
          </p:txBody>
        </p:sp>
        <p:sp>
          <p:nvSpPr>
            <p:cNvPr id="9" name="Line 27"/>
            <p:cNvSpPr>
              <a:spLocks noChangeShapeType="1"/>
            </p:cNvSpPr>
            <p:nvPr/>
          </p:nvSpPr>
          <p:spPr bwMode="auto">
            <a:xfrm flipH="1" flipV="1">
              <a:off x="1536" y="1392"/>
              <a:ext cx="1824"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l-GR"/>
            </a:p>
          </p:txBody>
        </p:sp>
      </p:grpSp>
      <p:sp>
        <p:nvSpPr>
          <p:cNvPr id="33" name="Text Box 28" descr="int product,&#10;product ίσο με 2,&#10;while product μικρότερο ή ίσο του 1000,&#10;άγκιστρο,&#10;  product ίσο με 2 επί product,&#10;άγκιστρο,&#10;// Επόμενες εντολές.&#10;"/>
          <p:cNvSpPr txBox="1">
            <a:spLocks noChangeArrowheads="1"/>
          </p:cNvSpPr>
          <p:nvPr>
            <p:custDataLst>
              <p:tags r:id="rId3"/>
            </p:custDataLst>
          </p:nvPr>
        </p:nvSpPr>
        <p:spPr bwMode="auto">
          <a:xfrm>
            <a:off x="4038600" y="3140968"/>
            <a:ext cx="4495800" cy="3170099"/>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eaLnBrk="1" hangingPunct="1">
              <a:spcBef>
                <a:spcPct val="50000"/>
              </a:spcBef>
            </a:pPr>
            <a:r>
              <a:rPr lang="en-US" altLang="el-GR" sz="2000" b="1" dirty="0" err="1" smtClean="0">
                <a:solidFill>
                  <a:schemeClr val="accent4"/>
                </a:solidFill>
                <a:latin typeface="+mn-lt"/>
                <a:cs typeface="Times New Roman" pitchFamily="18" charset="0"/>
              </a:rPr>
              <a:t>int</a:t>
            </a:r>
            <a:r>
              <a:rPr lang="en-US" altLang="el-GR" sz="2000" b="1" dirty="0" smtClean="0">
                <a:solidFill>
                  <a:schemeClr val="accent4"/>
                </a:solidFill>
                <a:latin typeface="+mn-lt"/>
                <a:cs typeface="Times New Roman" pitchFamily="18" charset="0"/>
              </a:rPr>
              <a:t> </a:t>
            </a:r>
            <a:r>
              <a:rPr lang="en-US" altLang="el-GR" sz="2000" b="1" dirty="0" smtClean="0">
                <a:latin typeface="+mn-lt"/>
                <a:cs typeface="Times New Roman" pitchFamily="18" charset="0"/>
              </a:rPr>
              <a:t>product;</a:t>
            </a:r>
          </a:p>
          <a:p>
            <a:pPr algn="l" eaLnBrk="1" hangingPunct="1">
              <a:spcBef>
                <a:spcPct val="50000"/>
              </a:spcBef>
            </a:pPr>
            <a:r>
              <a:rPr lang="en-US" altLang="el-GR" sz="2000" b="1" dirty="0" smtClean="0">
                <a:latin typeface="+mn-lt"/>
                <a:cs typeface="Times New Roman" pitchFamily="18" charset="0"/>
              </a:rPr>
              <a:t>product = 2;</a:t>
            </a:r>
          </a:p>
          <a:p>
            <a:pPr algn="l" eaLnBrk="1" hangingPunct="1">
              <a:spcBef>
                <a:spcPct val="50000"/>
              </a:spcBef>
            </a:pPr>
            <a:r>
              <a:rPr lang="en-US" altLang="el-GR" sz="2000" b="1" dirty="0" smtClean="0">
                <a:solidFill>
                  <a:schemeClr val="accent4"/>
                </a:solidFill>
                <a:latin typeface="+mn-lt"/>
                <a:cs typeface="Times New Roman" pitchFamily="18" charset="0"/>
              </a:rPr>
              <a:t>while</a:t>
            </a:r>
            <a:r>
              <a:rPr lang="en-US" altLang="el-GR" sz="2000" b="1" dirty="0" smtClean="0">
                <a:solidFill>
                  <a:schemeClr val="accent2"/>
                </a:solidFill>
                <a:latin typeface="+mn-lt"/>
                <a:cs typeface="Times New Roman" pitchFamily="18" charset="0"/>
              </a:rPr>
              <a:t> </a:t>
            </a:r>
            <a:r>
              <a:rPr lang="en-US" altLang="el-GR" sz="2000" b="1" dirty="0" smtClean="0">
                <a:latin typeface="+mn-lt"/>
                <a:cs typeface="Times New Roman" pitchFamily="18" charset="0"/>
              </a:rPr>
              <a:t>(product &lt;= 1000)</a:t>
            </a:r>
          </a:p>
          <a:p>
            <a:pPr algn="l" eaLnBrk="1" hangingPunct="1">
              <a:spcBef>
                <a:spcPct val="50000"/>
              </a:spcBef>
            </a:pPr>
            <a:r>
              <a:rPr lang="en-US" altLang="el-GR" sz="2000" b="1" dirty="0" smtClean="0">
                <a:latin typeface="+mn-lt"/>
                <a:cs typeface="Times New Roman" pitchFamily="18" charset="0"/>
              </a:rPr>
              <a:t>{</a:t>
            </a:r>
          </a:p>
          <a:p>
            <a:pPr algn="l" eaLnBrk="1" hangingPunct="1">
              <a:spcBef>
                <a:spcPct val="50000"/>
              </a:spcBef>
            </a:pPr>
            <a:r>
              <a:rPr lang="en-US" altLang="el-GR" sz="2000" b="1" dirty="0" smtClean="0">
                <a:latin typeface="+mn-lt"/>
                <a:cs typeface="Times New Roman" pitchFamily="18" charset="0"/>
              </a:rPr>
              <a:t>  product = 2 * product;</a:t>
            </a:r>
          </a:p>
          <a:p>
            <a:pPr algn="l" eaLnBrk="1" hangingPunct="1">
              <a:spcBef>
                <a:spcPct val="50000"/>
              </a:spcBef>
            </a:pPr>
            <a:r>
              <a:rPr lang="en-US" altLang="el-GR" sz="2000" b="1" dirty="0" smtClean="0">
                <a:latin typeface="+mn-lt"/>
                <a:cs typeface="Times New Roman" pitchFamily="18" charset="0"/>
              </a:rPr>
              <a:t>}</a:t>
            </a:r>
          </a:p>
          <a:p>
            <a:pPr algn="l" eaLnBrk="1" hangingPunct="1">
              <a:spcBef>
                <a:spcPct val="50000"/>
              </a:spcBef>
            </a:pPr>
            <a:r>
              <a:rPr lang="en-US" altLang="el-GR" sz="2000" b="1" dirty="0" smtClean="0">
                <a:solidFill>
                  <a:srgbClr val="FF3300"/>
                </a:solidFill>
                <a:latin typeface="+mn-lt"/>
                <a:cs typeface="Times New Roman" pitchFamily="18" charset="0"/>
              </a:rPr>
              <a:t>// </a:t>
            </a:r>
            <a:r>
              <a:rPr lang="el-GR" altLang="el-GR" sz="2000" b="1" dirty="0" smtClean="0">
                <a:solidFill>
                  <a:srgbClr val="FF3300"/>
                </a:solidFill>
                <a:latin typeface="+mn-lt"/>
                <a:cs typeface="Times New Roman" pitchFamily="18" charset="0"/>
              </a:rPr>
              <a:t>Επόμενες εντολές</a:t>
            </a:r>
            <a:endParaRPr lang="en-US" altLang="el-GR" sz="2000" b="1" dirty="0">
              <a:solidFill>
                <a:srgbClr val="FF3300"/>
              </a:solidFill>
              <a:latin typeface="+mn-lt"/>
              <a:cs typeface="Times New Roman" pitchFamily="18" charset="0"/>
            </a:endParaRP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Απλές Δομές Ελέγχου</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29</a:t>
            </a:fld>
            <a:endParaRPr lang="el-GR" sz="1400" dirty="0"/>
          </a:p>
        </p:txBody>
      </p:sp>
    </p:spTree>
    <p:custDataLst>
      <p:tags r:id="rId1"/>
    </p:custDataLst>
    <p:extLst>
      <p:ext uri="{BB962C8B-B14F-4D97-AF65-F5344CB8AC3E}">
        <p14:creationId xmlns:p14="http://schemas.microsoft.com/office/powerpoint/2010/main" val="13616172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4"/>
          </p:cNvPr>
          <p:cNvPicPr>
            <a:picLocks noChangeAspect="1" noChangeArrowheads="1"/>
          </p:cNvPicPr>
          <p:nvPr/>
        </p:nvPicPr>
        <p:blipFill>
          <a:blip r:embed="rId5"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t>3</a:t>
            </a:fld>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116632"/>
            <a:ext cx="8229600" cy="1296144"/>
          </a:xfrm>
        </p:spPr>
        <p:txBody>
          <a:bodyPr>
            <a:noAutofit/>
          </a:bodyPr>
          <a:lstStyle/>
          <a:p>
            <a:r>
              <a:rPr lang="en-US" altLang="el-GR" sz="4000" u="sng" dirty="0" smtClean="0">
                <a:solidFill>
                  <a:schemeClr val="tx2"/>
                </a:solidFill>
              </a:rPr>
              <a:t>while Statement (</a:t>
            </a:r>
            <a:r>
              <a:rPr lang="el-GR" altLang="el-GR" sz="4000" u="sng" dirty="0" smtClean="0">
                <a:solidFill>
                  <a:schemeClr val="tx2"/>
                </a:solidFill>
              </a:rPr>
              <a:t>5 από 5</a:t>
            </a:r>
            <a:r>
              <a:rPr lang="en-US" altLang="el-GR" sz="4000" u="sng" dirty="0" smtClean="0">
                <a:solidFill>
                  <a:schemeClr val="tx2"/>
                </a:solidFill>
              </a:rPr>
              <a:t>)</a:t>
            </a:r>
            <a:endParaRPr lang="en-US" altLang="el-GR" sz="4000" u="sng" dirty="0">
              <a:solidFill>
                <a:schemeClr val="tx2"/>
              </a:solidFill>
              <a:latin typeface="+mn-lt"/>
            </a:endParaRPr>
          </a:p>
        </p:txBody>
      </p:sp>
      <p:sp>
        <p:nvSpPr>
          <p:cNvPr id="6" name="Rectangle 3"/>
          <p:cNvSpPr txBox="1">
            <a:spLocks noChangeArrowheads="1"/>
          </p:cNvSpPr>
          <p:nvPr/>
        </p:nvSpPr>
        <p:spPr>
          <a:xfrm>
            <a:off x="533400" y="1672208"/>
            <a:ext cx="7772400" cy="1540768"/>
          </a:xfrm>
          <a:prstGeom prst="rect">
            <a:avLst/>
          </a:prstGeom>
          <a:noFill/>
        </p:spPr>
        <p:txBody>
          <a:bodyPr vert="horz" lIns="92075" tIns="46038" rIns="92075" bIns="46038"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q"/>
            </a:pPr>
            <a:r>
              <a:rPr lang="el-GR" altLang="el-GR" sz="2800" dirty="0" smtClean="0"/>
              <a:t>Παρατηρείστε ότι αν η συνθήκη στο </a:t>
            </a:r>
            <a:r>
              <a:rPr lang="en-US" altLang="el-GR" sz="2800" dirty="0" smtClean="0"/>
              <a:t>while statement</a:t>
            </a:r>
            <a:r>
              <a:rPr lang="el-GR" altLang="el-GR" sz="2800" dirty="0" smtClean="0"/>
              <a:t> είναι </a:t>
            </a:r>
            <a:r>
              <a:rPr lang="en-US" altLang="el-GR" sz="2800" dirty="0" smtClean="0"/>
              <a:t>false</a:t>
            </a:r>
            <a:r>
              <a:rPr lang="el-GR" altLang="el-GR" sz="2800" dirty="0" smtClean="0"/>
              <a:t> αρχικά , δεν μπαίνουμε ποτέ μέσα στο </a:t>
            </a:r>
            <a:r>
              <a:rPr lang="en-US" altLang="el-GR" sz="2800" dirty="0" smtClean="0"/>
              <a:t>while</a:t>
            </a:r>
            <a:r>
              <a:rPr lang="el-GR" altLang="el-GR" sz="2800" dirty="0" smtClean="0"/>
              <a:t>.</a:t>
            </a:r>
            <a:endParaRPr lang="el-GR" altLang="el-GR" sz="2800" dirty="0" smtClean="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Απλές Δομές Ελέγχου</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30</a:t>
            </a:fld>
            <a:endParaRPr lang="el-GR" sz="1400" dirty="0"/>
          </a:p>
        </p:txBody>
      </p:sp>
    </p:spTree>
    <p:custDataLst>
      <p:tags r:id="rId1"/>
    </p:custDataLst>
    <p:extLst>
      <p:ext uri="{BB962C8B-B14F-4D97-AF65-F5344CB8AC3E}">
        <p14:creationId xmlns:p14="http://schemas.microsoft.com/office/powerpoint/2010/main" val="13616172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116632"/>
            <a:ext cx="8229600" cy="1296144"/>
          </a:xfrm>
        </p:spPr>
        <p:txBody>
          <a:bodyPr>
            <a:noAutofit/>
          </a:bodyPr>
          <a:lstStyle/>
          <a:p>
            <a:r>
              <a:rPr lang="en-US" altLang="el-GR" u="sng" dirty="0">
                <a:solidFill>
                  <a:schemeClr val="tx2"/>
                </a:solidFill>
              </a:rPr>
              <a:t>Infinite Loops</a:t>
            </a:r>
            <a:endParaRPr lang="en-US" altLang="el-GR" u="sng" dirty="0">
              <a:solidFill>
                <a:schemeClr val="tx2"/>
              </a:solidFill>
              <a:latin typeface="+mn-lt"/>
            </a:endParaRPr>
          </a:p>
        </p:txBody>
      </p:sp>
      <p:sp>
        <p:nvSpPr>
          <p:cNvPr id="6" name="Rectangle 3"/>
          <p:cNvSpPr txBox="1">
            <a:spLocks noChangeArrowheads="1"/>
          </p:cNvSpPr>
          <p:nvPr/>
        </p:nvSpPr>
        <p:spPr>
          <a:xfrm>
            <a:off x="533400" y="1672208"/>
            <a:ext cx="7772400" cy="3845024"/>
          </a:xfrm>
          <a:prstGeom prst="rect">
            <a:avLst/>
          </a:prstGeom>
          <a:noFill/>
        </p:spPr>
        <p:txBody>
          <a:bodyPr vert="horz" lIns="92075" tIns="46038" rIns="92075" bIns="46038"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q"/>
            </a:pPr>
            <a:r>
              <a:rPr lang="el-GR" altLang="el-GR" sz="2400" dirty="0" smtClean="0"/>
              <a:t>Το σώμα ενός </a:t>
            </a:r>
            <a:r>
              <a:rPr lang="en-US" altLang="el-GR" sz="2400" dirty="0" smtClean="0"/>
              <a:t>while loop </a:t>
            </a:r>
            <a:r>
              <a:rPr lang="el-GR" altLang="el-GR" sz="2400" dirty="0" smtClean="0"/>
              <a:t>πρέπει κάποτε να μετατρέψει τη συνθήκη σε </a:t>
            </a:r>
            <a:r>
              <a:rPr lang="en-US" altLang="el-GR" sz="2400" dirty="0" smtClean="0"/>
              <a:t>false,</a:t>
            </a:r>
          </a:p>
          <a:p>
            <a:pPr>
              <a:buFont typeface="Wingdings" panose="05000000000000000000" pitchFamily="2" charset="2"/>
              <a:buChar char="q"/>
            </a:pPr>
            <a:r>
              <a:rPr lang="el-GR" altLang="el-GR" sz="2400" dirty="0" smtClean="0"/>
              <a:t>Αν όχι τότε έχουμε </a:t>
            </a:r>
            <a:r>
              <a:rPr lang="en-US" altLang="el-GR" sz="2400" i="1" dirty="0" smtClean="0">
                <a:solidFill>
                  <a:schemeClr val="accent4"/>
                </a:solidFill>
              </a:rPr>
              <a:t>infinite loop</a:t>
            </a:r>
            <a:r>
              <a:rPr lang="el-GR" altLang="el-GR" sz="2400" dirty="0" smtClean="0"/>
              <a:t>, το οποίο θα εκτελείται για πάντα ή μέχρις ότου σταματήσουμε επίτηδες την εκτέλεση του προγράμματος</a:t>
            </a:r>
            <a:r>
              <a:rPr lang="en-GB" altLang="el-GR" sz="2400" dirty="0" smtClean="0"/>
              <a:t>,</a:t>
            </a:r>
            <a:endParaRPr lang="el-GR" altLang="el-GR" sz="2400" dirty="0" smtClean="0"/>
          </a:p>
          <a:p>
            <a:pPr>
              <a:buFont typeface="Wingdings" panose="05000000000000000000" pitchFamily="2" charset="2"/>
              <a:buChar char="q"/>
            </a:pPr>
            <a:r>
              <a:rPr lang="el-GR" altLang="el-GR" sz="2400" dirty="0" smtClean="0"/>
              <a:t>Αυτή η περίπτωση είναι μια τυπική περίπτωση δημιουργίας λογικών λαθών στα προγράμματα</a:t>
            </a:r>
            <a:r>
              <a:rPr lang="en-GB" altLang="el-GR" sz="2400" dirty="0" smtClean="0"/>
              <a:t>,</a:t>
            </a:r>
            <a:endParaRPr lang="el-GR" altLang="el-GR" sz="2400" dirty="0" smtClean="0"/>
          </a:p>
          <a:p>
            <a:pPr>
              <a:buFont typeface="Wingdings" panose="05000000000000000000" pitchFamily="2" charset="2"/>
              <a:buChar char="q"/>
            </a:pPr>
            <a:r>
              <a:rPr lang="el-GR" altLang="el-GR" sz="2400" dirty="0" smtClean="0"/>
              <a:t>Πρέπει να σιγουρευόμαστε ότι δεν έχουμε τέτοια </a:t>
            </a:r>
            <a:r>
              <a:rPr lang="en-US" altLang="el-GR" sz="2400" dirty="0" smtClean="0"/>
              <a:t>loops</a:t>
            </a:r>
            <a:r>
              <a:rPr lang="el-GR" altLang="el-GR" sz="2400" dirty="0" smtClean="0"/>
              <a:t> </a:t>
            </a:r>
            <a:endParaRPr lang="el-GR" altLang="el-GR" sz="2400" dirty="0" smtClean="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Απλές Δομές Ελέγχου</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31</a:t>
            </a:fld>
            <a:endParaRPr lang="el-GR" sz="1400" dirty="0"/>
          </a:p>
        </p:txBody>
      </p:sp>
    </p:spTree>
    <p:custDataLst>
      <p:tags r:id="rId1"/>
    </p:custDataLst>
    <p:extLst>
      <p:ext uri="{BB962C8B-B14F-4D97-AF65-F5344CB8AC3E}">
        <p14:creationId xmlns:p14="http://schemas.microsoft.com/office/powerpoint/2010/main" val="13616172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116632"/>
            <a:ext cx="8229600" cy="1296144"/>
          </a:xfrm>
        </p:spPr>
        <p:txBody>
          <a:bodyPr>
            <a:noAutofit/>
          </a:bodyPr>
          <a:lstStyle/>
          <a:p>
            <a:r>
              <a:rPr lang="el-GR" altLang="el-GR" sz="4000" u="sng" dirty="0" smtClean="0">
                <a:solidFill>
                  <a:schemeClr val="tx2"/>
                </a:solidFill>
                <a:latin typeface="+mn-lt"/>
              </a:rPr>
              <a:t>Παράδειγμα 1: </a:t>
            </a:r>
            <a:r>
              <a:rPr lang="en-US" altLang="el-GR" sz="4000" u="sng" dirty="0" smtClean="0">
                <a:solidFill>
                  <a:schemeClr val="tx2"/>
                </a:solidFill>
                <a:latin typeface="+mn-lt"/>
              </a:rPr>
              <a:t>While Loop </a:t>
            </a:r>
            <a:r>
              <a:rPr lang="el-GR" altLang="el-GR" sz="4000" u="sng" dirty="0" smtClean="0">
                <a:solidFill>
                  <a:schemeClr val="tx2"/>
                </a:solidFill>
                <a:latin typeface="+mn-lt"/>
              </a:rPr>
              <a:t>ελεγχόμενο με μετρητή (1 από 3)</a:t>
            </a:r>
            <a:endParaRPr lang="el-GR" altLang="el-GR" sz="4000" u="sng" dirty="0">
              <a:solidFill>
                <a:schemeClr val="tx2"/>
              </a:solidFill>
              <a:latin typeface="+mn-lt"/>
            </a:endParaRPr>
          </a:p>
        </p:txBody>
      </p:sp>
      <p:sp>
        <p:nvSpPr>
          <p:cNvPr id="2" name="Ορθογώνιο 1"/>
          <p:cNvSpPr/>
          <p:nvPr/>
        </p:nvSpPr>
        <p:spPr>
          <a:xfrm>
            <a:off x="539552" y="1812880"/>
            <a:ext cx="8147248" cy="3416320"/>
          </a:xfrm>
          <a:prstGeom prst="rect">
            <a:avLst/>
          </a:prstGeom>
        </p:spPr>
        <p:txBody>
          <a:bodyPr wrap="square">
            <a:spAutoFit/>
          </a:bodyPr>
          <a:lstStyle/>
          <a:p>
            <a:pPr marL="342900" indent="-342900">
              <a:buFont typeface="Wingdings" panose="05000000000000000000" pitchFamily="2" charset="2"/>
              <a:buChar char="q"/>
            </a:pPr>
            <a:r>
              <a:rPr lang="el-GR" altLang="el-GR" sz="2400" dirty="0" smtClean="0"/>
              <a:t>Μεταβλητή ελέγχου</a:t>
            </a:r>
          </a:p>
          <a:p>
            <a:pPr marL="1257300" lvl="2" indent="-342900">
              <a:buFont typeface="Wingdings" panose="05000000000000000000" pitchFamily="2" charset="2"/>
              <a:buChar char="§"/>
            </a:pPr>
            <a:r>
              <a:rPr lang="el-GR" altLang="el-GR" sz="2400" dirty="0" smtClean="0"/>
              <a:t>Η μεταβλητή χρησιμοποιείται σαν μετρητής (</a:t>
            </a:r>
            <a:r>
              <a:rPr lang="en-US" altLang="el-GR" sz="2400" dirty="0" smtClean="0"/>
              <a:t>counter</a:t>
            </a:r>
            <a:r>
              <a:rPr lang="el-GR" altLang="el-GR" sz="2400" dirty="0" smtClean="0"/>
              <a:t>) για να καθορίσει πότε το </a:t>
            </a:r>
            <a:r>
              <a:rPr lang="en-US" altLang="el-GR" sz="2400" dirty="0" smtClean="0"/>
              <a:t>loop</a:t>
            </a:r>
            <a:r>
              <a:rPr lang="el-GR" altLang="el-GR" sz="2400" dirty="0" smtClean="0"/>
              <a:t> θα τελειώσει,</a:t>
            </a:r>
          </a:p>
          <a:p>
            <a:pPr marL="1257300" lvl="2" indent="-342900">
              <a:buFont typeface="Wingdings" panose="05000000000000000000" pitchFamily="2" charset="2"/>
              <a:buChar char="q"/>
            </a:pPr>
            <a:endParaRPr lang="el-GR" altLang="el-GR" sz="2400" dirty="0" smtClean="0"/>
          </a:p>
          <a:p>
            <a:pPr marL="342900" indent="-342900">
              <a:buFont typeface="Wingdings" panose="05000000000000000000" pitchFamily="2" charset="2"/>
              <a:buChar char="q"/>
            </a:pPr>
            <a:r>
              <a:rPr lang="el-GR" altLang="el-GR" sz="2400" dirty="0" smtClean="0"/>
              <a:t>Τ</a:t>
            </a:r>
            <a:r>
              <a:rPr lang="el-GR" altLang="el-GR" sz="2400" dirty="0" smtClean="0"/>
              <a:t>ρία κομμάτια,</a:t>
            </a:r>
            <a:endParaRPr lang="el-GR" altLang="el-GR" sz="2400" dirty="0" smtClean="0"/>
          </a:p>
          <a:p>
            <a:pPr marL="1257300" lvl="2" indent="-342900">
              <a:buFont typeface="Wingdings" panose="05000000000000000000" pitchFamily="2" charset="2"/>
              <a:buChar char="§"/>
            </a:pPr>
            <a:r>
              <a:rPr lang="el-GR" altLang="el-GR" sz="2400" dirty="0" smtClean="0"/>
              <a:t>Αρχική τιμή του μετρητή,</a:t>
            </a:r>
          </a:p>
          <a:p>
            <a:pPr marL="1257300" lvl="2" indent="-342900">
              <a:buFont typeface="Wingdings" panose="05000000000000000000" pitchFamily="2" charset="2"/>
              <a:buChar char="§"/>
            </a:pPr>
            <a:r>
              <a:rPr lang="el-GR" altLang="el-GR" sz="2400" dirty="0" smtClean="0"/>
              <a:t>Έλεγχος αν ο μετρητής έχει φθάσει στην τελική τιμή,</a:t>
            </a:r>
          </a:p>
          <a:p>
            <a:pPr marL="1714500" lvl="3" indent="-342900">
              <a:buFont typeface="Arial" panose="020B0604020202020204" pitchFamily="34" charset="0"/>
              <a:buChar char="•"/>
            </a:pPr>
            <a:r>
              <a:rPr lang="el-GR" altLang="el-GR" sz="2400" dirty="0" smtClean="0"/>
              <a:t>Αν όχι το </a:t>
            </a:r>
            <a:r>
              <a:rPr lang="en-US" altLang="el-GR" sz="2400" dirty="0" smtClean="0"/>
              <a:t>loop</a:t>
            </a:r>
            <a:r>
              <a:rPr lang="el-GR" altLang="el-GR" sz="2400" dirty="0" smtClean="0"/>
              <a:t> συνεχίζεται,</a:t>
            </a:r>
          </a:p>
          <a:p>
            <a:pPr marL="1257300" lvl="2" indent="-342900">
              <a:buFont typeface="Wingdings" panose="05000000000000000000" pitchFamily="2" charset="2"/>
              <a:buChar char="§"/>
            </a:pPr>
            <a:r>
              <a:rPr lang="el-GR" altLang="el-GR" sz="2400" dirty="0" smtClean="0"/>
              <a:t>Αύξηση ή μείωση της τιμής του μετρητή.</a:t>
            </a:r>
            <a:endParaRPr lang="el-GR" altLang="el-GR" sz="2400"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Απλές Δομές Ελέγχου</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32</a:t>
            </a:fld>
            <a:endParaRPr lang="el-GR" sz="1400" dirty="0"/>
          </a:p>
        </p:txBody>
      </p:sp>
    </p:spTree>
    <p:custDataLst>
      <p:tags r:id="rId1"/>
    </p:custDataLst>
    <p:extLst>
      <p:ext uri="{BB962C8B-B14F-4D97-AF65-F5344CB8AC3E}">
        <p14:creationId xmlns:p14="http://schemas.microsoft.com/office/powerpoint/2010/main" val="13616172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116632"/>
            <a:ext cx="8229600" cy="1296144"/>
          </a:xfrm>
        </p:spPr>
        <p:txBody>
          <a:bodyPr>
            <a:noAutofit/>
          </a:bodyPr>
          <a:lstStyle/>
          <a:p>
            <a:r>
              <a:rPr lang="el-GR" altLang="el-GR" sz="4000" u="sng" dirty="0" smtClean="0">
                <a:solidFill>
                  <a:schemeClr val="tx2"/>
                </a:solidFill>
                <a:latin typeface="+mn-lt"/>
              </a:rPr>
              <a:t>Παράδειγμα 1: </a:t>
            </a:r>
            <a:r>
              <a:rPr lang="en-US" altLang="el-GR" sz="4000" u="sng" dirty="0" smtClean="0">
                <a:solidFill>
                  <a:schemeClr val="tx2"/>
                </a:solidFill>
                <a:latin typeface="+mn-lt"/>
              </a:rPr>
              <a:t>While Loop </a:t>
            </a:r>
            <a:r>
              <a:rPr lang="el-GR" altLang="el-GR" sz="4000" u="sng" dirty="0" smtClean="0">
                <a:solidFill>
                  <a:schemeClr val="tx2"/>
                </a:solidFill>
                <a:latin typeface="+mn-lt"/>
              </a:rPr>
              <a:t>ελεγχόμενο με μετρητή (2 από 3)</a:t>
            </a:r>
            <a:endParaRPr lang="el-GR" altLang="el-GR" sz="4000" u="sng" dirty="0">
              <a:solidFill>
                <a:schemeClr val="tx2"/>
              </a:solidFill>
              <a:latin typeface="+mn-lt"/>
            </a:endParaRPr>
          </a:p>
        </p:txBody>
      </p:sp>
      <p:sp>
        <p:nvSpPr>
          <p:cNvPr id="2" name="Ορθογώνιο 1" descr="// While Counter τελεία cs,&#10;// Counter controlled repetition.&#10;    &#10;using System,&#10;    &#10;class While Counter,&#10;άγκιστρο,&#10;static void Main,  string[] args,&#10;άγκιστρο,&#10;int counter ίσο με 1, (σχόλιο: Εδώ ο μετρητής αρχικοποιείται στη μονάδα).          // initialization,&#10;   &#10;while counter μικρότερο ή ίσο του 5, (σχόλιο: Το loop συνεχίζεται μέχρι ο μετρητής να γίνει μεγαλύτερος του 5).    // repetition condition,&#10;άγκιστρο,&#10;"/>
          <p:cNvSpPr/>
          <p:nvPr>
            <p:custDataLst>
              <p:tags r:id="rId3"/>
            </p:custDataLst>
          </p:nvPr>
        </p:nvSpPr>
        <p:spPr>
          <a:xfrm>
            <a:off x="529208" y="1639828"/>
            <a:ext cx="8147248" cy="4093428"/>
          </a:xfrm>
          <a:prstGeom prst="rect">
            <a:avLst/>
          </a:prstGeom>
        </p:spPr>
        <p:txBody>
          <a:bodyPr wrap="square">
            <a:spAutoFit/>
          </a:bodyPr>
          <a:lstStyle/>
          <a:p>
            <a:r>
              <a:rPr lang="en-US" altLang="el-GR" sz="2000" dirty="0">
                <a:solidFill>
                  <a:srgbClr val="5F5F5F"/>
                </a:solidFill>
                <a:cs typeface="Times New Roman" pitchFamily="18" charset="0"/>
              </a:rPr>
              <a:t>1    </a:t>
            </a:r>
            <a:r>
              <a:rPr lang="en-US" altLang="el-GR" sz="2000" dirty="0">
                <a:solidFill>
                  <a:schemeClr val="accent5">
                    <a:lumMod val="75000"/>
                  </a:schemeClr>
                </a:solidFill>
                <a:cs typeface="Times New Roman" pitchFamily="18" charset="0"/>
              </a:rPr>
              <a:t>// </a:t>
            </a:r>
            <a:r>
              <a:rPr lang="en-US" altLang="el-GR" sz="2000" dirty="0" err="1">
                <a:solidFill>
                  <a:schemeClr val="accent5">
                    <a:lumMod val="75000"/>
                  </a:schemeClr>
                </a:solidFill>
                <a:cs typeface="Times New Roman" pitchFamily="18" charset="0"/>
              </a:rPr>
              <a:t>WhileCounter.cs</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2    </a:t>
            </a:r>
            <a:r>
              <a:rPr lang="en-US" altLang="el-GR" sz="2000" dirty="0">
                <a:solidFill>
                  <a:schemeClr val="accent5">
                    <a:lumMod val="75000"/>
                  </a:schemeClr>
                </a:solidFill>
                <a:cs typeface="Times New Roman" pitchFamily="18" charset="0"/>
              </a:rPr>
              <a:t>// Counter-controlled repetition.</a:t>
            </a:r>
          </a:p>
          <a:p>
            <a:r>
              <a:rPr lang="en-US" altLang="el-GR" sz="2000" dirty="0">
                <a:solidFill>
                  <a:srgbClr val="5F5F5F"/>
                </a:solidFill>
                <a:cs typeface="Times New Roman" pitchFamily="18" charset="0"/>
              </a:rPr>
              <a:t>3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4    </a:t>
            </a:r>
            <a:r>
              <a:rPr lang="en-US" altLang="el-GR" sz="2000" dirty="0">
                <a:solidFill>
                  <a:srgbClr val="275AFF"/>
                </a:solidFill>
                <a:cs typeface="Times New Roman" pitchFamily="18" charset="0"/>
              </a:rPr>
              <a:t>using</a:t>
            </a:r>
            <a:r>
              <a:rPr lang="en-US" altLang="el-GR" sz="2000" dirty="0">
                <a:solidFill>
                  <a:srgbClr val="000000"/>
                </a:solidFill>
                <a:cs typeface="Times New Roman" pitchFamily="18" charset="0"/>
              </a:rPr>
              <a:t> System;</a:t>
            </a:r>
          </a:p>
          <a:p>
            <a:r>
              <a:rPr lang="en-US" altLang="el-GR" sz="2000" dirty="0">
                <a:solidFill>
                  <a:srgbClr val="5F5F5F"/>
                </a:solidFill>
                <a:cs typeface="Times New Roman" pitchFamily="18" charset="0"/>
              </a:rPr>
              <a:t>5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6    </a:t>
            </a:r>
            <a:r>
              <a:rPr lang="en-US" altLang="el-GR" sz="2000" dirty="0">
                <a:solidFill>
                  <a:srgbClr val="275AFF"/>
                </a:solidFill>
                <a:cs typeface="Times New Roman" pitchFamily="18" charset="0"/>
              </a:rPr>
              <a:t>class</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WhileCounter</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7    </a:t>
            </a:r>
            <a:r>
              <a:rPr lang="en-US" altLang="el-GR" sz="2000" dirty="0">
                <a:solidFill>
                  <a:srgbClr val="000000"/>
                </a:solidFill>
                <a:cs typeface="Times New Roman" pitchFamily="18" charset="0"/>
              </a:rPr>
              <a:t>{</a:t>
            </a:r>
          </a:p>
          <a:p>
            <a:r>
              <a:rPr lang="en-US" altLang="el-GR" sz="2000" dirty="0">
                <a:solidFill>
                  <a:srgbClr val="5F5F5F"/>
                </a:solidFill>
                <a:cs typeface="Times New Roman" pitchFamily="18" charset="0"/>
              </a:rPr>
              <a:t>8    </a:t>
            </a:r>
            <a:r>
              <a:rPr lang="en-US" altLang="el-GR" sz="2000" dirty="0">
                <a:solidFill>
                  <a:srgbClr val="000000"/>
                </a:solidFill>
                <a:cs typeface="Times New Roman" pitchFamily="18" charset="0"/>
              </a:rPr>
              <a:t>   </a:t>
            </a:r>
            <a:r>
              <a:rPr lang="en-US" altLang="el-GR" sz="2000" dirty="0">
                <a:solidFill>
                  <a:srgbClr val="275AFF"/>
                </a:solidFill>
                <a:cs typeface="Times New Roman" pitchFamily="18" charset="0"/>
              </a:rPr>
              <a:t>static</a:t>
            </a:r>
            <a:r>
              <a:rPr lang="en-US" altLang="el-GR" sz="2000" dirty="0">
                <a:solidFill>
                  <a:srgbClr val="000000"/>
                </a:solidFill>
                <a:cs typeface="Times New Roman" pitchFamily="18" charset="0"/>
              </a:rPr>
              <a:t> </a:t>
            </a:r>
            <a:r>
              <a:rPr lang="en-US" altLang="el-GR" sz="2000" dirty="0">
                <a:solidFill>
                  <a:srgbClr val="275AFF"/>
                </a:solidFill>
                <a:cs typeface="Times New Roman" pitchFamily="18" charset="0"/>
              </a:rPr>
              <a:t>void</a:t>
            </a:r>
            <a:r>
              <a:rPr lang="en-US" altLang="el-GR" sz="2000" dirty="0">
                <a:solidFill>
                  <a:srgbClr val="000000"/>
                </a:solidFill>
                <a:cs typeface="Times New Roman" pitchFamily="18" charset="0"/>
              </a:rPr>
              <a:t> Main( </a:t>
            </a:r>
            <a:r>
              <a:rPr lang="en-US" altLang="el-GR" sz="2000" dirty="0">
                <a:solidFill>
                  <a:srgbClr val="275AFF"/>
                </a:solidFill>
                <a:cs typeface="Times New Roman" pitchFamily="18" charset="0"/>
              </a:rPr>
              <a:t>string</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args</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9    </a:t>
            </a:r>
            <a:r>
              <a:rPr lang="en-US" altLang="el-GR" sz="2000" dirty="0">
                <a:solidFill>
                  <a:srgbClr val="000000"/>
                </a:solidFill>
                <a:cs typeface="Times New Roman" pitchFamily="18" charset="0"/>
              </a:rPr>
              <a:t>   {</a:t>
            </a:r>
          </a:p>
          <a:p>
            <a:r>
              <a:rPr lang="en-US" altLang="el-GR" sz="2000" u="sng" dirty="0">
                <a:solidFill>
                  <a:srgbClr val="5F5F5F"/>
                </a:solidFill>
                <a:cs typeface="Times New Roman" pitchFamily="18" charset="0"/>
              </a:rPr>
              <a:t>10</a:t>
            </a:r>
            <a:r>
              <a:rPr lang="en-US" altLang="el-GR" sz="2000" dirty="0">
                <a:solidFill>
                  <a:srgbClr val="5F5F5F"/>
                </a:solidFill>
                <a:cs typeface="Times New Roman" pitchFamily="18" charset="0"/>
              </a:rPr>
              <a:t>   </a:t>
            </a:r>
            <a:r>
              <a:rPr lang="en-US" altLang="el-GR" sz="2000" dirty="0">
                <a:solidFill>
                  <a:srgbClr val="000000"/>
                </a:solidFill>
                <a:cs typeface="Times New Roman" pitchFamily="18" charset="0"/>
              </a:rPr>
              <a:t>      </a:t>
            </a:r>
            <a:r>
              <a:rPr lang="en-US" altLang="el-GR" sz="2000" dirty="0" err="1">
                <a:solidFill>
                  <a:srgbClr val="275AFF"/>
                </a:solidFill>
                <a:cs typeface="Times New Roman" pitchFamily="18" charset="0"/>
              </a:rPr>
              <a:t>int</a:t>
            </a:r>
            <a:r>
              <a:rPr lang="en-US" altLang="el-GR" sz="2000" dirty="0">
                <a:solidFill>
                  <a:srgbClr val="000000"/>
                </a:solidFill>
                <a:cs typeface="Times New Roman" pitchFamily="18" charset="0"/>
              </a:rPr>
              <a:t> counter = </a:t>
            </a:r>
            <a:r>
              <a:rPr lang="en-US" altLang="el-GR" sz="2000" dirty="0">
                <a:solidFill>
                  <a:srgbClr val="99CCFF"/>
                </a:solidFill>
                <a:cs typeface="Times New Roman" pitchFamily="18" charset="0"/>
              </a:rPr>
              <a:t>1</a:t>
            </a:r>
            <a:r>
              <a:rPr lang="en-US" altLang="el-GR" sz="2000" dirty="0">
                <a:solidFill>
                  <a:srgbClr val="000000"/>
                </a:solidFill>
                <a:cs typeface="Times New Roman" pitchFamily="18" charset="0"/>
              </a:rPr>
              <a:t>;         </a:t>
            </a:r>
            <a:r>
              <a:rPr lang="en-US" altLang="el-GR" sz="2000" dirty="0">
                <a:solidFill>
                  <a:srgbClr val="008000"/>
                </a:solidFill>
                <a:cs typeface="Times New Roman" pitchFamily="18" charset="0"/>
              </a:rPr>
              <a:t> </a:t>
            </a:r>
            <a:r>
              <a:rPr lang="en-US" altLang="el-GR" sz="2000" dirty="0">
                <a:solidFill>
                  <a:schemeClr val="accent5">
                    <a:lumMod val="75000"/>
                  </a:schemeClr>
                </a:solidFill>
                <a:cs typeface="Times New Roman" pitchFamily="18" charset="0"/>
              </a:rPr>
              <a:t>// initialization</a:t>
            </a:r>
          </a:p>
          <a:p>
            <a:r>
              <a:rPr lang="en-US" altLang="el-GR" sz="2000" dirty="0">
                <a:solidFill>
                  <a:srgbClr val="5F5F5F"/>
                </a:solidFill>
                <a:cs typeface="Times New Roman" pitchFamily="18" charset="0"/>
              </a:rPr>
              <a:t>11   </a:t>
            </a:r>
            <a:endParaRPr lang="en-US" altLang="el-GR" sz="2000" dirty="0">
              <a:solidFill>
                <a:srgbClr val="000000"/>
              </a:solidFill>
              <a:cs typeface="Times New Roman" pitchFamily="18" charset="0"/>
            </a:endParaRPr>
          </a:p>
          <a:p>
            <a:r>
              <a:rPr lang="en-US" altLang="el-GR" sz="2000" u="sng" dirty="0">
                <a:solidFill>
                  <a:srgbClr val="5F5F5F"/>
                </a:solidFill>
                <a:cs typeface="Times New Roman" pitchFamily="18" charset="0"/>
              </a:rPr>
              <a:t>12</a:t>
            </a:r>
            <a:r>
              <a:rPr lang="en-US" altLang="el-GR" sz="2000" dirty="0">
                <a:solidFill>
                  <a:srgbClr val="5F5F5F"/>
                </a:solidFill>
                <a:cs typeface="Times New Roman" pitchFamily="18" charset="0"/>
              </a:rPr>
              <a:t>   </a:t>
            </a:r>
            <a:r>
              <a:rPr lang="en-US" altLang="el-GR" sz="2000" dirty="0">
                <a:solidFill>
                  <a:srgbClr val="000000"/>
                </a:solidFill>
                <a:cs typeface="Times New Roman" pitchFamily="18" charset="0"/>
              </a:rPr>
              <a:t>      </a:t>
            </a:r>
            <a:r>
              <a:rPr lang="en-US" altLang="el-GR" sz="2000" dirty="0">
                <a:solidFill>
                  <a:srgbClr val="275AFF"/>
                </a:solidFill>
                <a:cs typeface="Times New Roman" pitchFamily="18" charset="0"/>
              </a:rPr>
              <a:t>while</a:t>
            </a:r>
            <a:r>
              <a:rPr lang="en-US" altLang="el-GR" sz="2000" dirty="0">
                <a:solidFill>
                  <a:srgbClr val="000000"/>
                </a:solidFill>
                <a:cs typeface="Times New Roman" pitchFamily="18" charset="0"/>
              </a:rPr>
              <a:t> ( counter &lt;= </a:t>
            </a:r>
            <a:r>
              <a:rPr lang="en-US" altLang="el-GR" sz="2000" dirty="0">
                <a:solidFill>
                  <a:srgbClr val="99CCFF"/>
                </a:solidFill>
                <a:cs typeface="Times New Roman" pitchFamily="18" charset="0"/>
              </a:rPr>
              <a:t>5</a:t>
            </a:r>
            <a:r>
              <a:rPr lang="en-US" altLang="el-GR" sz="2000" dirty="0">
                <a:solidFill>
                  <a:srgbClr val="000000"/>
                </a:solidFill>
                <a:cs typeface="Times New Roman" pitchFamily="18" charset="0"/>
              </a:rPr>
              <a:t> )    </a:t>
            </a:r>
            <a:r>
              <a:rPr lang="en-US" altLang="el-GR" sz="2000" dirty="0">
                <a:solidFill>
                  <a:schemeClr val="accent5">
                    <a:lumMod val="75000"/>
                  </a:schemeClr>
                </a:solidFill>
                <a:cs typeface="Times New Roman" pitchFamily="18" charset="0"/>
              </a:rPr>
              <a:t>// repetition condition</a:t>
            </a:r>
          </a:p>
          <a:p>
            <a:r>
              <a:rPr lang="en-US" altLang="el-GR" sz="2000" dirty="0">
                <a:solidFill>
                  <a:srgbClr val="5F5F5F"/>
                </a:solidFill>
                <a:cs typeface="Times New Roman" pitchFamily="18" charset="0"/>
              </a:rPr>
              <a:t>13   </a:t>
            </a:r>
            <a:r>
              <a:rPr lang="en-US" altLang="el-GR" sz="2000" dirty="0">
                <a:solidFill>
                  <a:srgbClr val="000000"/>
                </a:solidFill>
                <a:cs typeface="Times New Roman" pitchFamily="18" charset="0"/>
              </a:rPr>
              <a:t>      </a:t>
            </a:r>
            <a:r>
              <a:rPr lang="en-US" altLang="el-GR" sz="2000" dirty="0" smtClean="0">
                <a:solidFill>
                  <a:srgbClr val="000000"/>
                </a:solidFill>
                <a:cs typeface="Times New Roman" pitchFamily="18" charset="0"/>
              </a:rPr>
              <a:t>{</a:t>
            </a:r>
            <a:endParaRPr lang="en-US" altLang="el-GR" sz="2000" dirty="0">
              <a:solidFill>
                <a:srgbClr val="000000"/>
              </a:solidFill>
              <a:cs typeface="Times New Roman" pitchFamily="18" charset="0"/>
            </a:endParaRPr>
          </a:p>
        </p:txBody>
      </p:sp>
      <p:sp>
        <p:nvSpPr>
          <p:cNvPr id="6" name="Text Box 6" descr="."/>
          <p:cNvSpPr txBox="1">
            <a:spLocks noChangeArrowheads="1"/>
          </p:cNvSpPr>
          <p:nvPr/>
        </p:nvSpPr>
        <p:spPr bwMode="auto">
          <a:xfrm>
            <a:off x="4533504" y="3686542"/>
            <a:ext cx="3494880" cy="707886"/>
          </a:xfrm>
          <a:prstGeom prst="rect">
            <a:avLst/>
          </a:prstGeom>
          <a:solidFill>
            <a:schemeClr val="accent1"/>
          </a:solidFill>
          <a:ln w="9525">
            <a:solidFill>
              <a:schemeClr val="tx1"/>
            </a:solidFill>
            <a:miter lim="800000"/>
            <a:headEnd/>
            <a:tailEnd/>
          </a:ln>
        </p:spPr>
        <p:txBody>
          <a:bodyPr wrap="squar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l-GR" altLang="el-GR" sz="2000" dirty="0">
                <a:latin typeface="+mn-lt"/>
                <a:cs typeface="Times New Roman" pitchFamily="18" charset="0"/>
              </a:rPr>
              <a:t>Εδώ ο μετρητής αρχικοποιείται στη μονάδα</a:t>
            </a:r>
            <a:r>
              <a:rPr lang="en-US" altLang="el-GR" sz="2000" dirty="0">
                <a:latin typeface="+mn-lt"/>
                <a:cs typeface="Times New Roman" pitchFamily="18" charset="0"/>
              </a:rPr>
              <a:t>.</a:t>
            </a:r>
          </a:p>
        </p:txBody>
      </p:sp>
      <p:sp>
        <p:nvSpPr>
          <p:cNvPr id="7" name="Line 7" descr="."/>
          <p:cNvSpPr>
            <a:spLocks noChangeShapeType="1"/>
          </p:cNvSpPr>
          <p:nvPr/>
        </p:nvSpPr>
        <p:spPr bwMode="auto">
          <a:xfrm flipH="1">
            <a:off x="3098328" y="4149080"/>
            <a:ext cx="1401664" cy="27277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8" name="Text Box 9" descr="."/>
          <p:cNvSpPr txBox="1">
            <a:spLocks noChangeArrowheads="1"/>
          </p:cNvSpPr>
          <p:nvPr/>
        </p:nvSpPr>
        <p:spPr bwMode="auto">
          <a:xfrm>
            <a:off x="4219922" y="5457418"/>
            <a:ext cx="4240510" cy="707886"/>
          </a:xfrm>
          <a:prstGeom prst="rect">
            <a:avLst/>
          </a:prstGeom>
          <a:solidFill>
            <a:schemeClr val="accent1"/>
          </a:solidFill>
          <a:ln w="9525">
            <a:solidFill>
              <a:schemeClr val="tx1"/>
            </a:solidFill>
            <a:miter lim="800000"/>
            <a:headEnd/>
            <a:tailEnd/>
          </a:ln>
        </p:spPr>
        <p:txBody>
          <a:bodyPr wrap="squar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l-GR" altLang="el-GR" sz="2000" dirty="0">
                <a:latin typeface="+mn-lt"/>
                <a:cs typeface="Times New Roman" pitchFamily="18" charset="0"/>
              </a:rPr>
              <a:t>Το </a:t>
            </a:r>
            <a:r>
              <a:rPr lang="en-US" altLang="el-GR" sz="2000" dirty="0">
                <a:latin typeface="+mn-lt"/>
                <a:cs typeface="Times New Roman" pitchFamily="18" charset="0"/>
              </a:rPr>
              <a:t>loop </a:t>
            </a:r>
            <a:r>
              <a:rPr lang="el-GR" altLang="el-GR" sz="2000" dirty="0">
                <a:latin typeface="+mn-lt"/>
                <a:cs typeface="Times New Roman" pitchFamily="18" charset="0"/>
              </a:rPr>
              <a:t>συνεχίζεται μέχρι ο </a:t>
            </a:r>
            <a:r>
              <a:rPr lang="el-GR" altLang="el-GR" sz="2000" dirty="0" smtClean="0">
                <a:latin typeface="+mn-lt"/>
                <a:cs typeface="Times New Roman" pitchFamily="18" charset="0"/>
              </a:rPr>
              <a:t>μετρητής να </a:t>
            </a:r>
            <a:r>
              <a:rPr lang="el-GR" altLang="el-GR" sz="2000" dirty="0">
                <a:latin typeface="+mn-lt"/>
                <a:cs typeface="Times New Roman" pitchFamily="18" charset="0"/>
              </a:rPr>
              <a:t>γίνει μεγαλύτερος του 5</a:t>
            </a:r>
            <a:endParaRPr lang="en-US" altLang="el-GR" sz="2000" dirty="0">
              <a:latin typeface="+mn-lt"/>
              <a:cs typeface="Times New Roman" pitchFamily="18" charset="0"/>
            </a:endParaRPr>
          </a:p>
        </p:txBody>
      </p:sp>
      <p:sp>
        <p:nvSpPr>
          <p:cNvPr id="9" name="Line 10" descr="."/>
          <p:cNvSpPr>
            <a:spLocks noChangeShapeType="1"/>
          </p:cNvSpPr>
          <p:nvPr/>
        </p:nvSpPr>
        <p:spPr bwMode="auto">
          <a:xfrm rot="1800000" flipH="1">
            <a:off x="3268667" y="5558526"/>
            <a:ext cx="990600" cy="76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l-G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Απλές Δομές Ελέγχου</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33</a:t>
            </a:fld>
            <a:endParaRPr lang="el-GR" sz="1400" dirty="0"/>
          </a:p>
        </p:txBody>
      </p:sp>
    </p:spTree>
    <p:custDataLst>
      <p:tags r:id="rId1"/>
    </p:custDataLst>
    <p:extLst>
      <p:ext uri="{BB962C8B-B14F-4D97-AF65-F5344CB8AC3E}">
        <p14:creationId xmlns:p14="http://schemas.microsoft.com/office/powerpoint/2010/main" val="20955001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116632"/>
            <a:ext cx="8229600" cy="1296144"/>
          </a:xfrm>
        </p:spPr>
        <p:txBody>
          <a:bodyPr>
            <a:noAutofit/>
          </a:bodyPr>
          <a:lstStyle/>
          <a:p>
            <a:r>
              <a:rPr lang="el-GR" altLang="el-GR" sz="4000" u="sng" dirty="0" smtClean="0">
                <a:solidFill>
                  <a:schemeClr val="tx2"/>
                </a:solidFill>
                <a:latin typeface="+mn-lt"/>
              </a:rPr>
              <a:t>Παράδειγμα 1: </a:t>
            </a:r>
            <a:r>
              <a:rPr lang="en-US" altLang="el-GR" sz="4000" u="sng" dirty="0" smtClean="0">
                <a:solidFill>
                  <a:schemeClr val="tx2"/>
                </a:solidFill>
                <a:latin typeface="+mn-lt"/>
              </a:rPr>
              <a:t>While Loop </a:t>
            </a:r>
            <a:r>
              <a:rPr lang="el-GR" altLang="el-GR" sz="4000" u="sng" dirty="0" smtClean="0">
                <a:solidFill>
                  <a:schemeClr val="tx2"/>
                </a:solidFill>
                <a:latin typeface="+mn-lt"/>
              </a:rPr>
              <a:t>ελεγχόμενο με μετρητή (3 από 3)</a:t>
            </a:r>
            <a:endParaRPr lang="el-GR" altLang="el-GR" sz="4000" u="sng" dirty="0">
              <a:solidFill>
                <a:schemeClr val="tx2"/>
              </a:solidFill>
              <a:latin typeface="+mn-lt"/>
            </a:endParaRPr>
          </a:p>
        </p:txBody>
      </p:sp>
      <p:sp>
        <p:nvSpPr>
          <p:cNvPr id="2" name="Ορθογώνιο 1" descr="Console τελεία Write Line, counter,&#10;counter++, (σχόλιο: Ο μετρητής αυξάνεται κατά 1).             // increment,&#10;   &#10;άγκιστρο, // end while,&#10;   &#10;άγκιστρο, // end method Main,&#10;   &#10;άγκιστρο, // end class While Counter.&#10;"/>
          <p:cNvSpPr/>
          <p:nvPr>
            <p:custDataLst>
              <p:tags r:id="rId3"/>
            </p:custDataLst>
          </p:nvPr>
        </p:nvSpPr>
        <p:spPr>
          <a:xfrm>
            <a:off x="539552" y="2170599"/>
            <a:ext cx="8147248" cy="2554545"/>
          </a:xfrm>
          <a:prstGeom prst="rect">
            <a:avLst/>
          </a:prstGeom>
        </p:spPr>
        <p:txBody>
          <a:bodyPr wrap="square">
            <a:spAutoFit/>
          </a:bodyPr>
          <a:lstStyle/>
          <a:p>
            <a:r>
              <a:rPr lang="en-US" altLang="el-GR" sz="2000" dirty="0">
                <a:solidFill>
                  <a:srgbClr val="5F5F5F"/>
                </a:solidFill>
                <a:cs typeface="Times New Roman" pitchFamily="18" charset="0"/>
              </a:rPr>
              <a:t>14   </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Console.WriteLine</a:t>
            </a:r>
            <a:r>
              <a:rPr lang="en-US" altLang="el-GR" sz="2000" dirty="0">
                <a:solidFill>
                  <a:srgbClr val="000000"/>
                </a:solidFill>
                <a:cs typeface="Times New Roman" pitchFamily="18" charset="0"/>
              </a:rPr>
              <a:t>( counter );</a:t>
            </a:r>
          </a:p>
          <a:p>
            <a:r>
              <a:rPr lang="en-US" altLang="el-GR" sz="2000" u="sng" dirty="0">
                <a:solidFill>
                  <a:srgbClr val="5F5F5F"/>
                </a:solidFill>
                <a:cs typeface="Times New Roman" pitchFamily="18" charset="0"/>
              </a:rPr>
              <a:t>15</a:t>
            </a:r>
            <a:r>
              <a:rPr lang="en-US" altLang="el-GR" sz="2000" dirty="0">
                <a:solidFill>
                  <a:srgbClr val="5F5F5F"/>
                </a:solidFill>
                <a:cs typeface="Times New Roman" pitchFamily="18" charset="0"/>
              </a:rPr>
              <a:t>   </a:t>
            </a:r>
            <a:r>
              <a:rPr lang="en-US" altLang="el-GR" sz="2000" dirty="0">
                <a:solidFill>
                  <a:srgbClr val="000000"/>
                </a:solidFill>
                <a:cs typeface="Times New Roman" pitchFamily="18" charset="0"/>
              </a:rPr>
              <a:t>         counter++;            </a:t>
            </a:r>
            <a:r>
              <a:rPr lang="en-US" altLang="el-GR" sz="2000" dirty="0">
                <a:solidFill>
                  <a:srgbClr val="008000"/>
                </a:solidFill>
                <a:cs typeface="Times New Roman" pitchFamily="18" charset="0"/>
              </a:rPr>
              <a:t> </a:t>
            </a:r>
            <a:r>
              <a:rPr lang="en-US" altLang="el-GR" sz="2000" dirty="0">
                <a:solidFill>
                  <a:schemeClr val="accent5">
                    <a:lumMod val="75000"/>
                  </a:schemeClr>
                </a:solidFill>
                <a:cs typeface="Times New Roman" pitchFamily="18" charset="0"/>
              </a:rPr>
              <a:t>// increment</a:t>
            </a:r>
          </a:p>
          <a:p>
            <a:r>
              <a:rPr lang="en-US" altLang="el-GR" sz="2000" dirty="0">
                <a:solidFill>
                  <a:srgbClr val="5F5F5F"/>
                </a:solidFill>
                <a:cs typeface="Times New Roman" pitchFamily="18" charset="0"/>
              </a:rPr>
              <a:t>16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17   </a:t>
            </a:r>
            <a:r>
              <a:rPr lang="en-US" altLang="el-GR" sz="2000" dirty="0">
                <a:solidFill>
                  <a:srgbClr val="000000"/>
                </a:solidFill>
                <a:cs typeface="Times New Roman" pitchFamily="18" charset="0"/>
              </a:rPr>
              <a:t>      } </a:t>
            </a:r>
            <a:r>
              <a:rPr lang="en-US" altLang="el-GR" sz="2000" dirty="0">
                <a:solidFill>
                  <a:schemeClr val="accent5">
                    <a:lumMod val="75000"/>
                  </a:schemeClr>
                </a:solidFill>
                <a:cs typeface="Times New Roman" pitchFamily="18" charset="0"/>
              </a:rPr>
              <a:t>// end while</a:t>
            </a:r>
          </a:p>
          <a:p>
            <a:r>
              <a:rPr lang="en-US" altLang="el-GR" sz="2000" dirty="0">
                <a:solidFill>
                  <a:srgbClr val="5F5F5F"/>
                </a:solidFill>
                <a:cs typeface="Times New Roman" pitchFamily="18" charset="0"/>
              </a:rPr>
              <a:t>18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19   </a:t>
            </a:r>
            <a:r>
              <a:rPr lang="en-US" altLang="el-GR" sz="2000" dirty="0">
                <a:solidFill>
                  <a:srgbClr val="000000"/>
                </a:solidFill>
                <a:cs typeface="Times New Roman" pitchFamily="18" charset="0"/>
              </a:rPr>
              <a:t>   } </a:t>
            </a:r>
            <a:r>
              <a:rPr lang="en-US" altLang="el-GR" sz="2000" dirty="0">
                <a:solidFill>
                  <a:schemeClr val="accent5">
                    <a:lumMod val="75000"/>
                  </a:schemeClr>
                </a:solidFill>
                <a:cs typeface="Times New Roman" pitchFamily="18" charset="0"/>
              </a:rPr>
              <a:t>// end method Main</a:t>
            </a:r>
          </a:p>
          <a:p>
            <a:r>
              <a:rPr lang="en-US" altLang="el-GR" sz="2000" dirty="0">
                <a:solidFill>
                  <a:srgbClr val="5F5F5F"/>
                </a:solidFill>
                <a:cs typeface="Times New Roman" pitchFamily="18" charset="0"/>
              </a:rPr>
              <a:t>20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21   </a:t>
            </a:r>
            <a:r>
              <a:rPr lang="en-US" altLang="el-GR" sz="2000" dirty="0">
                <a:solidFill>
                  <a:srgbClr val="000000"/>
                </a:solidFill>
                <a:cs typeface="Times New Roman" pitchFamily="18" charset="0"/>
              </a:rPr>
              <a:t>} </a:t>
            </a:r>
            <a:r>
              <a:rPr lang="en-US" altLang="el-GR" sz="2000" dirty="0">
                <a:solidFill>
                  <a:schemeClr val="accent5">
                    <a:lumMod val="75000"/>
                  </a:schemeClr>
                </a:solidFill>
                <a:cs typeface="Times New Roman" pitchFamily="18" charset="0"/>
              </a:rPr>
              <a:t>// end class </a:t>
            </a:r>
            <a:r>
              <a:rPr lang="en-US" altLang="el-GR" sz="2000" dirty="0" err="1">
                <a:solidFill>
                  <a:schemeClr val="accent5">
                    <a:lumMod val="75000"/>
                  </a:schemeClr>
                </a:solidFill>
                <a:cs typeface="Times New Roman" pitchFamily="18" charset="0"/>
              </a:rPr>
              <a:t>WhileCounter</a:t>
            </a:r>
            <a:endParaRPr lang="en-US" altLang="el-GR" sz="2000" dirty="0">
              <a:solidFill>
                <a:schemeClr val="accent5">
                  <a:lumMod val="75000"/>
                </a:schemeClr>
              </a:solidFill>
              <a:cs typeface="Times New Roman" pitchFamily="18" charset="0"/>
            </a:endParaRPr>
          </a:p>
        </p:txBody>
      </p:sp>
      <p:sp>
        <p:nvSpPr>
          <p:cNvPr id="6" name="Text Box 12" descr="."/>
          <p:cNvSpPr txBox="1">
            <a:spLocks noChangeArrowheads="1"/>
          </p:cNvSpPr>
          <p:nvPr/>
        </p:nvSpPr>
        <p:spPr bwMode="auto">
          <a:xfrm>
            <a:off x="4485605" y="2937138"/>
            <a:ext cx="2606675" cy="707886"/>
          </a:xfrm>
          <a:prstGeom prst="rect">
            <a:avLst/>
          </a:prstGeom>
          <a:solidFill>
            <a:schemeClr val="accent1"/>
          </a:solidFill>
          <a:ln w="9525">
            <a:solidFill>
              <a:schemeClr val="tx1"/>
            </a:solidFill>
            <a:miter lim="800000"/>
            <a:headEnd/>
            <a:tailEnd/>
          </a:ln>
        </p:spPr>
        <p:txBody>
          <a:bodyP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l-GR" altLang="el-GR" sz="2000" dirty="0">
                <a:latin typeface="+mn-lt"/>
                <a:cs typeface="Times New Roman" pitchFamily="18" charset="0"/>
              </a:rPr>
              <a:t>Ο μετρητής αυξάνεται κατά 1</a:t>
            </a:r>
            <a:endParaRPr lang="en-US" altLang="el-GR" sz="2000" dirty="0">
              <a:latin typeface="+mn-lt"/>
              <a:cs typeface="Times New Roman" pitchFamily="18" charset="0"/>
            </a:endParaRPr>
          </a:p>
        </p:txBody>
      </p:sp>
      <p:sp>
        <p:nvSpPr>
          <p:cNvPr id="7" name="Line 13" descr="."/>
          <p:cNvSpPr>
            <a:spLocks noChangeShapeType="1"/>
          </p:cNvSpPr>
          <p:nvPr/>
        </p:nvSpPr>
        <p:spPr bwMode="auto">
          <a:xfrm rot="900000" flipH="1" flipV="1">
            <a:off x="2832430" y="2923266"/>
            <a:ext cx="16764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l-GR"/>
          </a:p>
        </p:txBody>
      </p:sp>
      <p:sp>
        <p:nvSpPr>
          <p:cNvPr id="8" name="Rectangle 2" descr="."/>
          <p:cNvSpPr txBox="1">
            <a:spLocks noChangeArrowheads="1"/>
          </p:cNvSpPr>
          <p:nvPr>
            <p:custDataLst>
              <p:tags r:id="rId4"/>
            </p:custDataLst>
          </p:nvPr>
        </p:nvSpPr>
        <p:spPr>
          <a:xfrm>
            <a:off x="6979096" y="5013176"/>
            <a:ext cx="2057400"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n-US" altLang="el-GR" sz="2400" dirty="0" smtClean="0"/>
              <a:t>Output</a:t>
            </a:r>
          </a:p>
        </p:txBody>
      </p:sp>
      <p:sp>
        <p:nvSpPr>
          <p:cNvPr id="9" name="Rectangle 4" descr="program output."/>
          <p:cNvSpPr>
            <a:spLocks noChangeArrowheads="1"/>
          </p:cNvSpPr>
          <p:nvPr>
            <p:custDataLst>
              <p:tags r:id="rId5"/>
            </p:custDataLst>
          </p:nvPr>
        </p:nvSpPr>
        <p:spPr bwMode="auto">
          <a:xfrm>
            <a:off x="590128" y="4725144"/>
            <a:ext cx="6934200" cy="1524000"/>
          </a:xfrm>
          <a:prstGeom prst="rect">
            <a:avLst/>
          </a:prstGeom>
          <a:solidFill>
            <a:schemeClr val="bg1">
              <a:lumMod val="85000"/>
            </a:schemeClr>
          </a:solidFill>
          <a:ln>
            <a:noFill/>
          </a:ln>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eaLnBrk="1" hangingPunct="1"/>
            <a:r>
              <a:rPr lang="en-US" altLang="el-GR" sz="2000" b="1" dirty="0">
                <a:solidFill>
                  <a:srgbClr val="000000"/>
                </a:solidFill>
                <a:latin typeface="+mn-lt"/>
                <a:cs typeface="Times New Roman" pitchFamily="18" charset="0"/>
              </a:rPr>
              <a:t>1</a:t>
            </a:r>
          </a:p>
          <a:p>
            <a:pPr algn="l" eaLnBrk="1" hangingPunct="1"/>
            <a:r>
              <a:rPr lang="en-US" altLang="el-GR" sz="2000" b="1" dirty="0">
                <a:solidFill>
                  <a:srgbClr val="000000"/>
                </a:solidFill>
                <a:latin typeface="+mn-lt"/>
                <a:cs typeface="Times New Roman" pitchFamily="18" charset="0"/>
              </a:rPr>
              <a:t>2</a:t>
            </a:r>
          </a:p>
          <a:p>
            <a:pPr algn="l" eaLnBrk="1" hangingPunct="1"/>
            <a:r>
              <a:rPr lang="en-US" altLang="el-GR" sz="2000" b="1" dirty="0">
                <a:solidFill>
                  <a:srgbClr val="000000"/>
                </a:solidFill>
                <a:latin typeface="+mn-lt"/>
                <a:cs typeface="Times New Roman" pitchFamily="18" charset="0"/>
              </a:rPr>
              <a:t>3</a:t>
            </a:r>
          </a:p>
          <a:p>
            <a:pPr algn="l" eaLnBrk="1" hangingPunct="1"/>
            <a:r>
              <a:rPr lang="en-US" altLang="el-GR" sz="2000" b="1" dirty="0">
                <a:solidFill>
                  <a:srgbClr val="000000"/>
                </a:solidFill>
                <a:latin typeface="+mn-lt"/>
                <a:cs typeface="Times New Roman" pitchFamily="18" charset="0"/>
              </a:rPr>
              <a:t>4</a:t>
            </a:r>
          </a:p>
          <a:p>
            <a:pPr algn="l" eaLnBrk="1" hangingPunct="1"/>
            <a:r>
              <a:rPr lang="en-US" altLang="el-GR" sz="2000" b="1" dirty="0">
                <a:solidFill>
                  <a:srgbClr val="000000"/>
                </a:solidFill>
                <a:latin typeface="+mn-lt"/>
                <a:cs typeface="Times New Roman" pitchFamily="18" charset="0"/>
              </a:rPr>
              <a:t>5 </a:t>
            </a: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Απλές Δομές Ελέγχου</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34</a:t>
            </a:fld>
            <a:endParaRPr lang="el-GR" sz="1400" dirty="0"/>
          </a:p>
        </p:txBody>
      </p:sp>
    </p:spTree>
    <p:custDataLst>
      <p:tags r:id="rId1"/>
    </p:custDataLst>
    <p:extLst>
      <p:ext uri="{BB962C8B-B14F-4D97-AF65-F5344CB8AC3E}">
        <p14:creationId xmlns:p14="http://schemas.microsoft.com/office/powerpoint/2010/main" val="20955001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116632"/>
            <a:ext cx="8229600" cy="1296144"/>
          </a:xfrm>
        </p:spPr>
        <p:txBody>
          <a:bodyPr>
            <a:noAutofit/>
          </a:bodyPr>
          <a:lstStyle/>
          <a:p>
            <a:r>
              <a:rPr lang="el-GR" altLang="el-GR" sz="4000" u="sng" dirty="0" smtClean="0">
                <a:solidFill>
                  <a:schemeClr val="tx2"/>
                </a:solidFill>
              </a:rPr>
              <a:t>Άσκηση: Υπολογισμός </a:t>
            </a:r>
            <a:r>
              <a:rPr lang="el-GR" altLang="el-GR" sz="4000" u="sng" dirty="0">
                <a:solidFill>
                  <a:schemeClr val="tx2"/>
                </a:solidFill>
              </a:rPr>
              <a:t>του μέσου όρου της </a:t>
            </a:r>
            <a:r>
              <a:rPr lang="el-GR" altLang="el-GR" sz="4000" u="sng" dirty="0" smtClean="0">
                <a:solidFill>
                  <a:schemeClr val="tx2"/>
                </a:solidFill>
              </a:rPr>
              <a:t>τάξης (1 από 5)</a:t>
            </a:r>
            <a:endParaRPr lang="el-GR" altLang="el-GR" sz="4000" u="sng" dirty="0">
              <a:solidFill>
                <a:schemeClr val="tx2"/>
              </a:solidFill>
              <a:latin typeface="+mn-lt"/>
            </a:endParaRPr>
          </a:p>
        </p:txBody>
      </p:sp>
      <p:sp>
        <p:nvSpPr>
          <p:cNvPr id="2" name="Ορθογώνιο 1"/>
          <p:cNvSpPr/>
          <p:nvPr/>
        </p:nvSpPr>
        <p:spPr>
          <a:xfrm>
            <a:off x="539552" y="1812880"/>
            <a:ext cx="8147248" cy="830997"/>
          </a:xfrm>
          <a:prstGeom prst="rect">
            <a:avLst/>
          </a:prstGeom>
        </p:spPr>
        <p:txBody>
          <a:bodyPr wrap="square">
            <a:spAutoFit/>
          </a:bodyPr>
          <a:lstStyle/>
          <a:p>
            <a:r>
              <a:rPr lang="el-GR" altLang="el-GR" sz="2400" dirty="0" smtClean="0">
                <a:cs typeface="Times New Roman" pitchFamily="18" charset="0"/>
              </a:rPr>
              <a:t>Πρόβλημα: Πάρε 10 βαθμούς από το χρήστη και υπολόγισε το Μέσο Όρο.</a:t>
            </a:r>
            <a:endParaRPr lang="el-GR" altLang="el-GR" sz="2400" dirty="0">
              <a:cs typeface="Times New Roman" pitchFamily="18" charset="0"/>
            </a:endParaRP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Απλές Δομές Ελέγχου</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35</a:t>
            </a:fld>
            <a:endParaRPr lang="el-GR" sz="1400" dirty="0"/>
          </a:p>
        </p:txBody>
      </p:sp>
    </p:spTree>
    <p:custDataLst>
      <p:tags r:id="rId1"/>
    </p:custDataLst>
    <p:extLst>
      <p:ext uri="{BB962C8B-B14F-4D97-AF65-F5344CB8AC3E}">
        <p14:creationId xmlns:p14="http://schemas.microsoft.com/office/powerpoint/2010/main" val="20955001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116632"/>
            <a:ext cx="8229600" cy="1296144"/>
          </a:xfrm>
        </p:spPr>
        <p:txBody>
          <a:bodyPr>
            <a:noAutofit/>
          </a:bodyPr>
          <a:lstStyle/>
          <a:p>
            <a:r>
              <a:rPr lang="el-GR" altLang="el-GR" sz="4000" u="sng" dirty="0">
                <a:solidFill>
                  <a:schemeClr val="tx2"/>
                </a:solidFill>
              </a:rPr>
              <a:t>Άσκηση: Υπολογισμός του μέσου όρου της τάξης </a:t>
            </a:r>
            <a:r>
              <a:rPr lang="el-GR" altLang="el-GR" sz="4000" u="sng" dirty="0" smtClean="0">
                <a:solidFill>
                  <a:schemeClr val="tx2"/>
                </a:solidFill>
              </a:rPr>
              <a:t>(2 </a:t>
            </a:r>
            <a:r>
              <a:rPr lang="el-GR" altLang="el-GR" sz="4000" u="sng" dirty="0">
                <a:solidFill>
                  <a:schemeClr val="tx2"/>
                </a:solidFill>
              </a:rPr>
              <a:t>από 5</a:t>
            </a:r>
            <a:r>
              <a:rPr lang="el-GR" altLang="el-GR" sz="4000" u="sng" dirty="0" smtClean="0">
                <a:solidFill>
                  <a:schemeClr val="tx2"/>
                </a:solidFill>
              </a:rPr>
              <a:t>)</a:t>
            </a:r>
            <a:endParaRPr lang="el-GR" altLang="el-GR" sz="4000" u="sng" dirty="0">
              <a:solidFill>
                <a:schemeClr val="tx2"/>
              </a:solidFill>
              <a:latin typeface="+mn-lt"/>
            </a:endParaRPr>
          </a:p>
        </p:txBody>
      </p:sp>
      <p:sp>
        <p:nvSpPr>
          <p:cNvPr id="9" name="Ορθογώνιο 8" descr="// Average1 τελεία cs.&#10;// Class average with counter-controlled repetition.&#10;    &#10;using System,&#10;    &#10;class Average1,&#10;άγκιστρο,&#10;static void Main, string[] args,&#10;άγκιστρο,&#10;int total,          // sum of grades,&#10;grade Counter,   // number of grades entered,&#10;grade Value,     // grade value,&#10;average,        // average of all grades,&#10;   &#10;// initialization phase,&#10;total ίσο με 0, (σχόλιο: Initialize total to 0).          // clear total,&#10;&#10;"/>
          <p:cNvSpPr/>
          <p:nvPr>
            <p:custDataLst>
              <p:tags r:id="rId3"/>
            </p:custDataLst>
          </p:nvPr>
        </p:nvSpPr>
        <p:spPr>
          <a:xfrm>
            <a:off x="529208" y="1344825"/>
            <a:ext cx="8147248" cy="5324535"/>
          </a:xfrm>
          <a:prstGeom prst="rect">
            <a:avLst/>
          </a:prstGeom>
        </p:spPr>
        <p:txBody>
          <a:bodyPr wrap="square">
            <a:spAutoFit/>
          </a:bodyPr>
          <a:lstStyle/>
          <a:p>
            <a:r>
              <a:rPr lang="en-US" altLang="el-GR" sz="2000" dirty="0">
                <a:solidFill>
                  <a:srgbClr val="5F5F5F"/>
                </a:solidFill>
                <a:cs typeface="Times New Roman" pitchFamily="18" charset="0"/>
              </a:rPr>
              <a:t>1    </a:t>
            </a:r>
            <a:r>
              <a:rPr lang="en-US" altLang="el-GR" sz="2000" dirty="0">
                <a:solidFill>
                  <a:schemeClr val="accent5">
                    <a:lumMod val="75000"/>
                  </a:schemeClr>
                </a:solidFill>
                <a:cs typeface="Courier New" pitchFamily="49" charset="0"/>
              </a:rPr>
              <a:t>// Average1.cs</a:t>
            </a:r>
            <a:r>
              <a:rPr lang="en-US" altLang="el-GR" sz="2000" dirty="0">
                <a:solidFill>
                  <a:srgbClr val="000000"/>
                </a:solidFill>
                <a:cs typeface="Times New Roman" pitchFamily="18" charset="0"/>
              </a:rPr>
              <a:t/>
            </a:r>
            <a:br>
              <a:rPr lang="en-US" altLang="el-GR" sz="2000" dirty="0">
                <a:solidFill>
                  <a:srgbClr val="000000"/>
                </a:solidFill>
                <a:cs typeface="Times New Roman" pitchFamily="18" charset="0"/>
              </a:rPr>
            </a:br>
            <a:r>
              <a:rPr lang="en-US" altLang="el-GR" sz="2000" dirty="0">
                <a:solidFill>
                  <a:srgbClr val="5F5F5F"/>
                </a:solidFill>
                <a:cs typeface="Times New Roman" pitchFamily="18" charset="0"/>
              </a:rPr>
              <a:t>2    </a:t>
            </a:r>
            <a:r>
              <a:rPr lang="en-US" altLang="el-GR" sz="2000" dirty="0">
                <a:solidFill>
                  <a:schemeClr val="accent5">
                    <a:lumMod val="75000"/>
                  </a:schemeClr>
                </a:solidFill>
                <a:cs typeface="Courier New" pitchFamily="49" charset="0"/>
              </a:rPr>
              <a:t>// Class average with counter-controlled repetition.</a:t>
            </a:r>
            <a:r>
              <a:rPr lang="en-US" altLang="el-GR" sz="2000" dirty="0">
                <a:solidFill>
                  <a:srgbClr val="000000"/>
                </a:solidFill>
                <a:cs typeface="Times New Roman" pitchFamily="18" charset="0"/>
              </a:rPr>
              <a:t/>
            </a:r>
            <a:br>
              <a:rPr lang="en-US" altLang="el-GR" sz="2000" dirty="0">
                <a:solidFill>
                  <a:srgbClr val="000000"/>
                </a:solidFill>
                <a:cs typeface="Times New Roman" pitchFamily="18" charset="0"/>
              </a:rPr>
            </a:br>
            <a:r>
              <a:rPr lang="en-US" altLang="el-GR" sz="2000" dirty="0">
                <a:solidFill>
                  <a:srgbClr val="5F5F5F"/>
                </a:solidFill>
                <a:cs typeface="Times New Roman" pitchFamily="18" charset="0"/>
              </a:rPr>
              <a:t>3    </a:t>
            </a:r>
            <a:r>
              <a:rPr lang="en-US" altLang="el-GR" sz="2000" dirty="0">
                <a:solidFill>
                  <a:srgbClr val="000000"/>
                </a:solidFill>
                <a:cs typeface="Times New Roman" pitchFamily="18" charset="0"/>
              </a:rPr>
              <a:t/>
            </a:r>
            <a:br>
              <a:rPr lang="en-US" altLang="el-GR" sz="2000" dirty="0">
                <a:solidFill>
                  <a:srgbClr val="000000"/>
                </a:solidFill>
                <a:cs typeface="Times New Roman" pitchFamily="18" charset="0"/>
              </a:rPr>
            </a:br>
            <a:r>
              <a:rPr lang="en-US" altLang="el-GR" sz="2000" dirty="0">
                <a:solidFill>
                  <a:srgbClr val="5F5F5F"/>
                </a:solidFill>
                <a:cs typeface="Times New Roman" pitchFamily="18" charset="0"/>
              </a:rPr>
              <a:t>4    </a:t>
            </a:r>
            <a:r>
              <a:rPr lang="en-US" altLang="el-GR" sz="2000" dirty="0">
                <a:solidFill>
                  <a:srgbClr val="0000FF"/>
                </a:solidFill>
                <a:cs typeface="Courier New" pitchFamily="49" charset="0"/>
              </a:rPr>
              <a:t>using</a:t>
            </a:r>
            <a:r>
              <a:rPr lang="en-US" altLang="el-GR" sz="2000" dirty="0">
                <a:solidFill>
                  <a:srgbClr val="000000"/>
                </a:solidFill>
                <a:cs typeface="Courier New" pitchFamily="49" charset="0"/>
              </a:rPr>
              <a:t> System;</a:t>
            </a:r>
            <a:r>
              <a:rPr lang="en-US" altLang="el-GR" sz="2000" dirty="0">
                <a:solidFill>
                  <a:srgbClr val="000000"/>
                </a:solidFill>
                <a:cs typeface="Times New Roman" pitchFamily="18" charset="0"/>
              </a:rPr>
              <a:t/>
            </a:r>
            <a:br>
              <a:rPr lang="en-US" altLang="el-GR" sz="2000" dirty="0">
                <a:solidFill>
                  <a:srgbClr val="000000"/>
                </a:solidFill>
                <a:cs typeface="Times New Roman" pitchFamily="18" charset="0"/>
              </a:rPr>
            </a:br>
            <a:r>
              <a:rPr lang="en-US" altLang="el-GR" sz="2000" dirty="0">
                <a:solidFill>
                  <a:srgbClr val="5F5F5F"/>
                </a:solidFill>
                <a:cs typeface="Times New Roman" pitchFamily="18" charset="0"/>
              </a:rPr>
              <a:t>5    </a:t>
            </a:r>
            <a:r>
              <a:rPr lang="en-US" altLang="el-GR" sz="2000" dirty="0">
                <a:solidFill>
                  <a:srgbClr val="000000"/>
                </a:solidFill>
                <a:cs typeface="Times New Roman" pitchFamily="18" charset="0"/>
              </a:rPr>
              <a:t/>
            </a:r>
            <a:br>
              <a:rPr lang="en-US" altLang="el-GR" sz="2000" dirty="0">
                <a:solidFill>
                  <a:srgbClr val="000000"/>
                </a:solidFill>
                <a:cs typeface="Times New Roman" pitchFamily="18" charset="0"/>
              </a:rPr>
            </a:br>
            <a:r>
              <a:rPr lang="en-US" altLang="el-GR" sz="2000" dirty="0">
                <a:solidFill>
                  <a:srgbClr val="5F5F5F"/>
                </a:solidFill>
                <a:cs typeface="Times New Roman" pitchFamily="18" charset="0"/>
              </a:rPr>
              <a:t>6    </a:t>
            </a:r>
            <a:r>
              <a:rPr lang="en-US" altLang="el-GR" sz="2000" dirty="0">
                <a:solidFill>
                  <a:srgbClr val="0000FF"/>
                </a:solidFill>
                <a:cs typeface="Courier New" pitchFamily="49" charset="0"/>
              </a:rPr>
              <a:t>class</a:t>
            </a:r>
            <a:r>
              <a:rPr lang="en-US" altLang="el-GR" sz="2000" dirty="0">
                <a:solidFill>
                  <a:srgbClr val="000000"/>
                </a:solidFill>
                <a:cs typeface="Courier New" pitchFamily="49" charset="0"/>
              </a:rPr>
              <a:t> Average1</a:t>
            </a:r>
            <a:r>
              <a:rPr lang="en-US" altLang="el-GR" sz="2000" dirty="0">
                <a:solidFill>
                  <a:srgbClr val="000000"/>
                </a:solidFill>
                <a:cs typeface="Times New Roman" pitchFamily="18" charset="0"/>
              </a:rPr>
              <a:t/>
            </a:r>
            <a:br>
              <a:rPr lang="en-US" altLang="el-GR" sz="2000" dirty="0">
                <a:solidFill>
                  <a:srgbClr val="000000"/>
                </a:solidFill>
                <a:cs typeface="Times New Roman" pitchFamily="18" charset="0"/>
              </a:rPr>
            </a:br>
            <a:r>
              <a:rPr lang="en-US" altLang="el-GR" sz="2000" dirty="0">
                <a:solidFill>
                  <a:srgbClr val="5F5F5F"/>
                </a:solidFill>
                <a:cs typeface="Times New Roman" pitchFamily="18" charset="0"/>
              </a:rPr>
              <a:t>7    </a:t>
            </a:r>
            <a:r>
              <a:rPr lang="en-US" altLang="el-GR" sz="2000" dirty="0">
                <a:solidFill>
                  <a:srgbClr val="000000"/>
                </a:solidFill>
                <a:cs typeface="Courier New" pitchFamily="49" charset="0"/>
              </a:rPr>
              <a:t>{</a:t>
            </a:r>
            <a:r>
              <a:rPr lang="en-US" altLang="el-GR" sz="2000" dirty="0">
                <a:solidFill>
                  <a:srgbClr val="000000"/>
                </a:solidFill>
                <a:cs typeface="Times New Roman" pitchFamily="18" charset="0"/>
              </a:rPr>
              <a:t/>
            </a:r>
            <a:br>
              <a:rPr lang="en-US" altLang="el-GR" sz="2000" dirty="0">
                <a:solidFill>
                  <a:srgbClr val="000000"/>
                </a:solidFill>
                <a:cs typeface="Times New Roman" pitchFamily="18" charset="0"/>
              </a:rPr>
            </a:br>
            <a:r>
              <a:rPr lang="en-US" altLang="el-GR" sz="2000" dirty="0">
                <a:solidFill>
                  <a:srgbClr val="5F5F5F"/>
                </a:solidFill>
                <a:cs typeface="Times New Roman" pitchFamily="18" charset="0"/>
              </a:rPr>
              <a:t>8    </a:t>
            </a:r>
            <a:r>
              <a:rPr lang="en-US" altLang="el-GR" sz="2000" dirty="0">
                <a:solidFill>
                  <a:srgbClr val="000000"/>
                </a:solidFill>
                <a:cs typeface="Courier New" pitchFamily="49" charset="0"/>
              </a:rPr>
              <a:t>   </a:t>
            </a:r>
            <a:r>
              <a:rPr lang="en-US" altLang="el-GR" sz="2000" dirty="0">
                <a:solidFill>
                  <a:srgbClr val="0000FF"/>
                </a:solidFill>
                <a:cs typeface="Courier New" pitchFamily="49" charset="0"/>
              </a:rPr>
              <a:t>static</a:t>
            </a:r>
            <a:r>
              <a:rPr lang="en-US" altLang="el-GR" sz="2000" dirty="0">
                <a:solidFill>
                  <a:srgbClr val="000000"/>
                </a:solidFill>
                <a:cs typeface="Courier New" pitchFamily="49" charset="0"/>
              </a:rPr>
              <a:t> </a:t>
            </a:r>
            <a:r>
              <a:rPr lang="en-US" altLang="el-GR" sz="2000" dirty="0">
                <a:solidFill>
                  <a:srgbClr val="0000FF"/>
                </a:solidFill>
                <a:cs typeface="Courier New" pitchFamily="49" charset="0"/>
              </a:rPr>
              <a:t>void</a:t>
            </a:r>
            <a:r>
              <a:rPr lang="en-US" altLang="el-GR" sz="2000" dirty="0">
                <a:solidFill>
                  <a:srgbClr val="000000"/>
                </a:solidFill>
                <a:cs typeface="Courier New" pitchFamily="49" charset="0"/>
              </a:rPr>
              <a:t> Main( </a:t>
            </a:r>
            <a:r>
              <a:rPr lang="en-US" altLang="el-GR" sz="2000" dirty="0">
                <a:solidFill>
                  <a:srgbClr val="0000FF"/>
                </a:solidFill>
                <a:cs typeface="Courier New" pitchFamily="49" charset="0"/>
              </a:rPr>
              <a:t>string</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args</a:t>
            </a:r>
            <a:r>
              <a:rPr lang="en-US" altLang="el-GR" sz="2000" dirty="0">
                <a:solidFill>
                  <a:srgbClr val="000000"/>
                </a:solidFill>
                <a:cs typeface="Courier New" pitchFamily="49" charset="0"/>
              </a:rPr>
              <a:t> )</a:t>
            </a:r>
            <a:r>
              <a:rPr lang="en-US" altLang="el-GR" sz="2000" dirty="0">
                <a:solidFill>
                  <a:srgbClr val="000000"/>
                </a:solidFill>
                <a:cs typeface="Times New Roman" pitchFamily="18" charset="0"/>
              </a:rPr>
              <a:t/>
            </a:r>
            <a:br>
              <a:rPr lang="en-US" altLang="el-GR" sz="2000" dirty="0">
                <a:solidFill>
                  <a:srgbClr val="000000"/>
                </a:solidFill>
                <a:cs typeface="Times New Roman" pitchFamily="18" charset="0"/>
              </a:rPr>
            </a:br>
            <a:r>
              <a:rPr lang="en-US" altLang="el-GR" sz="2000" dirty="0">
                <a:solidFill>
                  <a:srgbClr val="5F5F5F"/>
                </a:solidFill>
                <a:cs typeface="Times New Roman" pitchFamily="18" charset="0"/>
              </a:rPr>
              <a:t>9    </a:t>
            </a:r>
            <a:r>
              <a:rPr lang="en-US" altLang="el-GR" sz="2000" dirty="0">
                <a:solidFill>
                  <a:srgbClr val="000000"/>
                </a:solidFill>
                <a:cs typeface="Courier New" pitchFamily="49" charset="0"/>
              </a:rPr>
              <a:t>   {</a:t>
            </a:r>
            <a:r>
              <a:rPr lang="en-US" altLang="el-GR" sz="2000" dirty="0">
                <a:solidFill>
                  <a:srgbClr val="000000"/>
                </a:solidFill>
                <a:cs typeface="Times New Roman" pitchFamily="18" charset="0"/>
              </a:rPr>
              <a:t/>
            </a:r>
            <a:br>
              <a:rPr lang="en-US" altLang="el-GR" sz="2000" dirty="0">
                <a:solidFill>
                  <a:srgbClr val="000000"/>
                </a:solidFill>
                <a:cs typeface="Times New Roman" pitchFamily="18" charset="0"/>
              </a:rPr>
            </a:br>
            <a:r>
              <a:rPr lang="en-US" altLang="el-GR" sz="2000" dirty="0">
                <a:solidFill>
                  <a:srgbClr val="5F5F5F"/>
                </a:solidFill>
                <a:cs typeface="Times New Roman" pitchFamily="18" charset="0"/>
              </a:rPr>
              <a:t>10   </a:t>
            </a:r>
            <a:r>
              <a:rPr lang="en-US" altLang="el-GR" sz="2000" dirty="0">
                <a:solidFill>
                  <a:srgbClr val="000000"/>
                </a:solidFill>
                <a:cs typeface="Courier New" pitchFamily="49" charset="0"/>
              </a:rPr>
              <a:t>      </a:t>
            </a:r>
            <a:r>
              <a:rPr lang="en-US" altLang="el-GR" sz="2000" dirty="0" err="1">
                <a:solidFill>
                  <a:srgbClr val="0000FF"/>
                </a:solidFill>
                <a:cs typeface="Courier New" pitchFamily="49" charset="0"/>
              </a:rPr>
              <a:t>int</a:t>
            </a:r>
            <a:r>
              <a:rPr lang="en-US" altLang="el-GR" sz="2000" dirty="0">
                <a:solidFill>
                  <a:srgbClr val="000000"/>
                </a:solidFill>
                <a:cs typeface="Courier New" pitchFamily="49" charset="0"/>
              </a:rPr>
              <a:t> total,          </a:t>
            </a:r>
            <a:r>
              <a:rPr lang="en-US" altLang="el-GR" sz="2000" dirty="0">
                <a:solidFill>
                  <a:schemeClr val="accent5">
                    <a:lumMod val="75000"/>
                  </a:schemeClr>
                </a:solidFill>
                <a:cs typeface="Courier New" pitchFamily="49" charset="0"/>
              </a:rPr>
              <a:t>// sum of grades</a:t>
            </a:r>
            <a:r>
              <a:rPr lang="en-US" altLang="el-GR" sz="2000" dirty="0">
                <a:solidFill>
                  <a:srgbClr val="000000"/>
                </a:solidFill>
                <a:cs typeface="Times New Roman" pitchFamily="18" charset="0"/>
              </a:rPr>
              <a:t/>
            </a:r>
            <a:br>
              <a:rPr lang="en-US" altLang="el-GR" sz="2000" dirty="0">
                <a:solidFill>
                  <a:srgbClr val="000000"/>
                </a:solidFill>
                <a:cs typeface="Times New Roman" pitchFamily="18" charset="0"/>
              </a:rPr>
            </a:br>
            <a:r>
              <a:rPr lang="en-US" altLang="el-GR" sz="2000" dirty="0">
                <a:solidFill>
                  <a:srgbClr val="5F5F5F"/>
                </a:solidFill>
                <a:cs typeface="Times New Roman" pitchFamily="18" charset="0"/>
              </a:rPr>
              <a:t>11   </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gradeCounter</a:t>
            </a:r>
            <a:r>
              <a:rPr lang="en-US" altLang="el-GR" sz="2000" dirty="0">
                <a:solidFill>
                  <a:srgbClr val="000000"/>
                </a:solidFill>
                <a:cs typeface="Courier New" pitchFamily="49" charset="0"/>
              </a:rPr>
              <a:t>,   </a:t>
            </a:r>
            <a:r>
              <a:rPr lang="en-US" altLang="el-GR" sz="2000" dirty="0">
                <a:solidFill>
                  <a:schemeClr val="accent5">
                    <a:lumMod val="75000"/>
                  </a:schemeClr>
                </a:solidFill>
                <a:cs typeface="Courier New" pitchFamily="49" charset="0"/>
              </a:rPr>
              <a:t>// number of grades entered</a:t>
            </a:r>
            <a:r>
              <a:rPr lang="en-US" altLang="el-GR" sz="2000" dirty="0">
                <a:solidFill>
                  <a:srgbClr val="000000"/>
                </a:solidFill>
                <a:cs typeface="Times New Roman" pitchFamily="18" charset="0"/>
              </a:rPr>
              <a:t/>
            </a:r>
            <a:br>
              <a:rPr lang="en-US" altLang="el-GR" sz="2000" dirty="0">
                <a:solidFill>
                  <a:srgbClr val="000000"/>
                </a:solidFill>
                <a:cs typeface="Times New Roman" pitchFamily="18" charset="0"/>
              </a:rPr>
            </a:br>
            <a:r>
              <a:rPr lang="en-US" altLang="el-GR" sz="2000" dirty="0">
                <a:solidFill>
                  <a:srgbClr val="5F5F5F"/>
                </a:solidFill>
                <a:cs typeface="Times New Roman" pitchFamily="18" charset="0"/>
              </a:rPr>
              <a:t>12   </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gradeValue</a:t>
            </a:r>
            <a:r>
              <a:rPr lang="en-US" altLang="el-GR" sz="2000" dirty="0">
                <a:solidFill>
                  <a:srgbClr val="000000"/>
                </a:solidFill>
                <a:cs typeface="Courier New" pitchFamily="49" charset="0"/>
              </a:rPr>
              <a:t>,     </a:t>
            </a:r>
            <a:r>
              <a:rPr lang="en-US" altLang="el-GR" sz="2000" dirty="0">
                <a:solidFill>
                  <a:schemeClr val="accent5">
                    <a:lumMod val="75000"/>
                  </a:schemeClr>
                </a:solidFill>
                <a:cs typeface="Courier New" pitchFamily="49" charset="0"/>
              </a:rPr>
              <a:t>// grade value</a:t>
            </a:r>
            <a:r>
              <a:rPr lang="en-US" altLang="el-GR" sz="2000" dirty="0">
                <a:solidFill>
                  <a:srgbClr val="000000"/>
                </a:solidFill>
                <a:cs typeface="Times New Roman" pitchFamily="18" charset="0"/>
              </a:rPr>
              <a:t/>
            </a:r>
            <a:br>
              <a:rPr lang="en-US" altLang="el-GR" sz="2000" dirty="0">
                <a:solidFill>
                  <a:srgbClr val="000000"/>
                </a:solidFill>
                <a:cs typeface="Times New Roman" pitchFamily="18" charset="0"/>
              </a:rPr>
            </a:br>
            <a:r>
              <a:rPr lang="en-US" altLang="el-GR" sz="2000" dirty="0">
                <a:solidFill>
                  <a:srgbClr val="5F5F5F"/>
                </a:solidFill>
                <a:cs typeface="Times New Roman" pitchFamily="18" charset="0"/>
              </a:rPr>
              <a:t>13   </a:t>
            </a:r>
            <a:r>
              <a:rPr lang="en-US" altLang="el-GR" sz="2000" dirty="0">
                <a:solidFill>
                  <a:srgbClr val="000000"/>
                </a:solidFill>
                <a:cs typeface="Courier New" pitchFamily="49" charset="0"/>
              </a:rPr>
              <a:t>          average;        </a:t>
            </a:r>
            <a:r>
              <a:rPr lang="en-US" altLang="el-GR" sz="2000" dirty="0">
                <a:solidFill>
                  <a:schemeClr val="accent5">
                    <a:lumMod val="75000"/>
                  </a:schemeClr>
                </a:solidFill>
                <a:cs typeface="Courier New" pitchFamily="49" charset="0"/>
              </a:rPr>
              <a:t>// average of all grades</a:t>
            </a:r>
            <a:r>
              <a:rPr lang="en-US" altLang="el-GR" sz="2000" dirty="0">
                <a:solidFill>
                  <a:srgbClr val="000000"/>
                </a:solidFill>
                <a:cs typeface="Times New Roman" pitchFamily="18" charset="0"/>
              </a:rPr>
              <a:t/>
            </a:r>
            <a:br>
              <a:rPr lang="en-US" altLang="el-GR" sz="2000" dirty="0">
                <a:solidFill>
                  <a:srgbClr val="000000"/>
                </a:solidFill>
                <a:cs typeface="Times New Roman" pitchFamily="18" charset="0"/>
              </a:rPr>
            </a:br>
            <a:r>
              <a:rPr lang="en-US" altLang="el-GR" sz="2000" dirty="0">
                <a:solidFill>
                  <a:srgbClr val="5F5F5F"/>
                </a:solidFill>
                <a:cs typeface="Times New Roman" pitchFamily="18" charset="0"/>
              </a:rPr>
              <a:t>14   </a:t>
            </a:r>
            <a:r>
              <a:rPr lang="en-US" altLang="el-GR" sz="2000" dirty="0">
                <a:solidFill>
                  <a:srgbClr val="000000"/>
                </a:solidFill>
                <a:cs typeface="Times New Roman" pitchFamily="18" charset="0"/>
              </a:rPr>
              <a:t/>
            </a:r>
            <a:br>
              <a:rPr lang="en-US" altLang="el-GR" sz="2000" dirty="0">
                <a:solidFill>
                  <a:srgbClr val="000000"/>
                </a:solidFill>
                <a:cs typeface="Times New Roman" pitchFamily="18" charset="0"/>
              </a:rPr>
            </a:br>
            <a:r>
              <a:rPr lang="en-US" altLang="el-GR" sz="2000" dirty="0">
                <a:solidFill>
                  <a:srgbClr val="5F5F5F"/>
                </a:solidFill>
                <a:cs typeface="Times New Roman" pitchFamily="18" charset="0"/>
              </a:rPr>
              <a:t>15   </a:t>
            </a:r>
            <a:r>
              <a:rPr lang="en-US" altLang="el-GR" sz="2000" dirty="0">
                <a:solidFill>
                  <a:srgbClr val="008000"/>
                </a:solidFill>
                <a:cs typeface="Courier New" pitchFamily="49" charset="0"/>
              </a:rPr>
              <a:t>      </a:t>
            </a:r>
            <a:r>
              <a:rPr lang="en-US" altLang="el-GR" sz="2000" dirty="0">
                <a:solidFill>
                  <a:schemeClr val="accent5">
                    <a:lumMod val="75000"/>
                  </a:schemeClr>
                </a:solidFill>
                <a:cs typeface="Courier New" pitchFamily="49" charset="0"/>
              </a:rPr>
              <a:t>// initialization phase</a:t>
            </a:r>
            <a:r>
              <a:rPr lang="en-US" altLang="el-GR" sz="2000" dirty="0">
                <a:solidFill>
                  <a:srgbClr val="000000"/>
                </a:solidFill>
                <a:cs typeface="Times New Roman" pitchFamily="18" charset="0"/>
              </a:rPr>
              <a:t/>
            </a:r>
            <a:br>
              <a:rPr lang="en-US" altLang="el-GR" sz="2000" dirty="0">
                <a:solidFill>
                  <a:srgbClr val="000000"/>
                </a:solidFill>
                <a:cs typeface="Times New Roman" pitchFamily="18" charset="0"/>
              </a:rPr>
            </a:br>
            <a:r>
              <a:rPr lang="en-US" altLang="el-GR" sz="2000" u="sng" dirty="0">
                <a:solidFill>
                  <a:srgbClr val="5F5F5F"/>
                </a:solidFill>
                <a:cs typeface="Times New Roman" pitchFamily="18" charset="0"/>
              </a:rPr>
              <a:t>16</a:t>
            </a:r>
            <a:r>
              <a:rPr lang="en-US" altLang="el-GR" sz="2000" dirty="0">
                <a:solidFill>
                  <a:srgbClr val="5F5F5F"/>
                </a:solidFill>
                <a:cs typeface="Times New Roman" pitchFamily="18" charset="0"/>
              </a:rPr>
              <a:t>   </a:t>
            </a:r>
            <a:r>
              <a:rPr lang="en-US" altLang="el-GR" sz="2000" dirty="0">
                <a:solidFill>
                  <a:srgbClr val="000000"/>
                </a:solidFill>
                <a:cs typeface="Courier New" pitchFamily="49" charset="0"/>
              </a:rPr>
              <a:t>      total = 0;          </a:t>
            </a:r>
            <a:r>
              <a:rPr lang="en-US" altLang="el-GR" sz="2000" dirty="0">
                <a:solidFill>
                  <a:schemeClr val="accent5">
                    <a:lumMod val="75000"/>
                  </a:schemeClr>
                </a:solidFill>
                <a:cs typeface="Courier New" pitchFamily="49" charset="0"/>
              </a:rPr>
              <a:t>// clear total</a:t>
            </a:r>
            <a:r>
              <a:rPr lang="en-US" altLang="el-GR" sz="2000" dirty="0">
                <a:solidFill>
                  <a:srgbClr val="000000"/>
                </a:solidFill>
                <a:cs typeface="Times New Roman" pitchFamily="18" charset="0"/>
              </a:rPr>
              <a:t/>
            </a:r>
            <a:br>
              <a:rPr lang="en-US" altLang="el-GR" sz="2000" dirty="0">
                <a:solidFill>
                  <a:srgbClr val="000000"/>
                </a:solidFill>
                <a:cs typeface="Times New Roman" pitchFamily="18" charset="0"/>
              </a:rPr>
            </a:br>
            <a:endParaRPr lang="en-US" altLang="el-GR" sz="2000" dirty="0"/>
          </a:p>
        </p:txBody>
      </p:sp>
      <p:sp>
        <p:nvSpPr>
          <p:cNvPr id="10" name="Text Box 17" descr="."/>
          <p:cNvSpPr txBox="1">
            <a:spLocks noChangeArrowheads="1"/>
          </p:cNvSpPr>
          <p:nvPr>
            <p:custDataLst>
              <p:tags r:id="rId4"/>
            </p:custDataLst>
          </p:nvPr>
        </p:nvSpPr>
        <p:spPr bwMode="auto">
          <a:xfrm>
            <a:off x="5308848" y="5569321"/>
            <a:ext cx="2064989" cy="400110"/>
          </a:xfrm>
          <a:prstGeom prst="rect">
            <a:avLst/>
          </a:prstGeom>
          <a:solidFill>
            <a:schemeClr val="accent1"/>
          </a:solidFill>
          <a:ln w="9525">
            <a:solidFill>
              <a:schemeClr val="tx1"/>
            </a:solidFill>
            <a:miter lim="800000"/>
            <a:headEnd/>
            <a:tailEnd/>
          </a:ln>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2000" dirty="0">
                <a:latin typeface="+mn-lt"/>
                <a:cs typeface="Times New Roman" pitchFamily="18" charset="0"/>
              </a:rPr>
              <a:t>Initialize total to 0</a:t>
            </a:r>
          </a:p>
        </p:txBody>
      </p:sp>
      <p:sp>
        <p:nvSpPr>
          <p:cNvPr id="11" name="Line 18" descr="."/>
          <p:cNvSpPr>
            <a:spLocks noChangeShapeType="1"/>
          </p:cNvSpPr>
          <p:nvPr/>
        </p:nvSpPr>
        <p:spPr bwMode="auto">
          <a:xfrm rot="900000" flipH="1">
            <a:off x="3497358" y="5525231"/>
            <a:ext cx="17526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l-G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Απλές Δομές Ελέγχου</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36</a:t>
            </a:fld>
            <a:endParaRPr lang="el-GR" sz="1400" dirty="0"/>
          </a:p>
        </p:txBody>
      </p:sp>
    </p:spTree>
    <p:custDataLst>
      <p:tags r:id="rId1"/>
    </p:custDataLst>
    <p:extLst>
      <p:ext uri="{BB962C8B-B14F-4D97-AF65-F5344CB8AC3E}">
        <p14:creationId xmlns:p14="http://schemas.microsoft.com/office/powerpoint/2010/main" val="20955001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116632"/>
            <a:ext cx="8229600" cy="1296144"/>
          </a:xfrm>
        </p:spPr>
        <p:txBody>
          <a:bodyPr>
            <a:noAutofit/>
          </a:bodyPr>
          <a:lstStyle/>
          <a:p>
            <a:r>
              <a:rPr lang="el-GR" altLang="el-GR" sz="4000" u="sng" dirty="0">
                <a:solidFill>
                  <a:schemeClr val="tx2"/>
                </a:solidFill>
              </a:rPr>
              <a:t>Άσκηση: Υπολογισμός του μέσου όρου της τάξης </a:t>
            </a:r>
            <a:r>
              <a:rPr lang="el-GR" altLang="el-GR" sz="4000" u="sng" dirty="0" smtClean="0">
                <a:solidFill>
                  <a:schemeClr val="tx2"/>
                </a:solidFill>
              </a:rPr>
              <a:t>(3 </a:t>
            </a:r>
            <a:r>
              <a:rPr lang="el-GR" altLang="el-GR" sz="4000" u="sng" dirty="0">
                <a:solidFill>
                  <a:schemeClr val="tx2"/>
                </a:solidFill>
              </a:rPr>
              <a:t>από 5</a:t>
            </a:r>
            <a:r>
              <a:rPr lang="el-GR" altLang="el-GR" sz="4000" u="sng" dirty="0" smtClean="0">
                <a:solidFill>
                  <a:schemeClr val="tx2"/>
                </a:solidFill>
              </a:rPr>
              <a:t>)</a:t>
            </a:r>
            <a:endParaRPr lang="el-GR" altLang="el-GR" sz="4000" u="sng" dirty="0">
              <a:solidFill>
                <a:schemeClr val="tx2"/>
              </a:solidFill>
              <a:latin typeface="+mn-lt"/>
            </a:endParaRPr>
          </a:p>
        </p:txBody>
      </p:sp>
      <p:sp>
        <p:nvSpPr>
          <p:cNvPr id="3" name="Ορθογώνιο 2" descr="grade Counter ίσο με 1, (σχόλιο: Initialize gradeCounter to 1).   // prepare to loop,&#10;   &#10;// processing phase,&#10;while grade Counter μικρότερο ή ίσο του 10, (σχόιο: The while loop will loop through 10 times to get the grades of the 10 students).&#10; // loop 10 times,&#10;άγκιστρο,&#10;// prompt for input and read grade from user,&#10;Console τελεία Write, Enter integer grade άνω κάτω τελεία, (σχόλιο: Prompt the user to enter a grade).&#10;&#10;   &#10;// read input and convert to integer,&#10;grade Value ίσο με Int32 τελεία Parse, Console τελεία Read Line(),&#10;   &#10;// add grade Value to total,&#10;total ίσο με total σύν grade Value, (σχόλιο: Accumulate the total of the 10 grades).&#10;&#10;   &#10;// add 1 to grade Counter,&#10;grade Counter ίσο με grade Counter σύν 1, (σχόλιο: Add 1 to the counter so the loop will eventually end).&#10;άγκιστρο,&#10;"/>
          <p:cNvSpPr/>
          <p:nvPr>
            <p:custDataLst>
              <p:tags r:id="rId3"/>
            </p:custDataLst>
          </p:nvPr>
        </p:nvSpPr>
        <p:spPr>
          <a:xfrm>
            <a:off x="467544" y="1508006"/>
            <a:ext cx="8219256" cy="4801314"/>
          </a:xfrm>
          <a:prstGeom prst="rect">
            <a:avLst/>
          </a:prstGeom>
        </p:spPr>
        <p:txBody>
          <a:bodyPr wrap="square">
            <a:spAutoFit/>
          </a:bodyPr>
          <a:lstStyle/>
          <a:p>
            <a:r>
              <a:rPr lang="en-US" altLang="el-GR" u="sng" dirty="0">
                <a:solidFill>
                  <a:srgbClr val="5F5F5F"/>
                </a:solidFill>
                <a:cs typeface="Times New Roman" pitchFamily="18" charset="0"/>
              </a:rPr>
              <a:t>17</a:t>
            </a:r>
            <a:r>
              <a:rPr lang="en-US" altLang="el-GR" dirty="0">
                <a:solidFill>
                  <a:srgbClr val="5F5F5F"/>
                </a:solidFill>
                <a:cs typeface="Times New Roman" pitchFamily="18" charset="0"/>
              </a:rPr>
              <a:t>   </a:t>
            </a:r>
            <a:r>
              <a:rPr lang="en-US" altLang="el-GR" dirty="0">
                <a:solidFill>
                  <a:srgbClr val="000000"/>
                </a:solidFill>
                <a:cs typeface="Courier New" pitchFamily="49" charset="0"/>
              </a:rPr>
              <a:t>      </a:t>
            </a:r>
            <a:r>
              <a:rPr lang="en-US" altLang="el-GR" dirty="0" err="1">
                <a:solidFill>
                  <a:srgbClr val="000000"/>
                </a:solidFill>
                <a:cs typeface="Courier New" pitchFamily="49" charset="0"/>
              </a:rPr>
              <a:t>gradeCounter</a:t>
            </a:r>
            <a:r>
              <a:rPr lang="en-US" altLang="el-GR" dirty="0">
                <a:solidFill>
                  <a:srgbClr val="000000"/>
                </a:solidFill>
                <a:cs typeface="Courier New" pitchFamily="49" charset="0"/>
              </a:rPr>
              <a:t> = 1;   </a:t>
            </a:r>
            <a:r>
              <a:rPr lang="en-US" altLang="el-GR" dirty="0">
                <a:solidFill>
                  <a:schemeClr val="accent5">
                    <a:lumMod val="75000"/>
                  </a:schemeClr>
                </a:solidFill>
                <a:cs typeface="Courier New" pitchFamily="49" charset="0"/>
              </a:rPr>
              <a:t>// prepare to loop</a:t>
            </a:r>
            <a:r>
              <a:rPr lang="en-US" altLang="el-GR" dirty="0">
                <a:solidFill>
                  <a:schemeClr val="accent5">
                    <a:lumMod val="75000"/>
                  </a:schemeClr>
                </a:solidFill>
                <a:cs typeface="Times New Roman" pitchFamily="18" charset="0"/>
              </a:rPr>
              <a:t/>
            </a:r>
            <a:br>
              <a:rPr lang="en-US" altLang="el-GR" dirty="0">
                <a:solidFill>
                  <a:schemeClr val="accent5">
                    <a:lumMod val="75000"/>
                  </a:schemeClr>
                </a:solidFill>
                <a:cs typeface="Times New Roman" pitchFamily="18" charset="0"/>
              </a:rPr>
            </a:br>
            <a:r>
              <a:rPr lang="en-US" altLang="el-GR" dirty="0">
                <a:solidFill>
                  <a:srgbClr val="5F5F5F"/>
                </a:solidFill>
                <a:cs typeface="Times New Roman" pitchFamily="18" charset="0"/>
              </a:rPr>
              <a:t>18   </a:t>
            </a:r>
            <a:r>
              <a:rPr lang="en-US" altLang="el-GR" dirty="0">
                <a:solidFill>
                  <a:srgbClr val="000000"/>
                </a:solidFill>
                <a:cs typeface="Times New Roman" pitchFamily="18" charset="0"/>
              </a:rPr>
              <a:t/>
            </a:r>
            <a:br>
              <a:rPr lang="en-US" altLang="el-GR" dirty="0">
                <a:solidFill>
                  <a:srgbClr val="000000"/>
                </a:solidFill>
                <a:cs typeface="Times New Roman" pitchFamily="18" charset="0"/>
              </a:rPr>
            </a:br>
            <a:r>
              <a:rPr lang="en-US" altLang="el-GR" dirty="0">
                <a:solidFill>
                  <a:srgbClr val="5F5F5F"/>
                </a:solidFill>
                <a:cs typeface="Times New Roman" pitchFamily="18" charset="0"/>
              </a:rPr>
              <a:t>19   </a:t>
            </a:r>
            <a:r>
              <a:rPr lang="en-US" altLang="el-GR" dirty="0">
                <a:solidFill>
                  <a:srgbClr val="008000"/>
                </a:solidFill>
                <a:cs typeface="Courier New" pitchFamily="49" charset="0"/>
              </a:rPr>
              <a:t>      </a:t>
            </a:r>
            <a:r>
              <a:rPr lang="en-US" altLang="el-GR" dirty="0">
                <a:solidFill>
                  <a:schemeClr val="accent5">
                    <a:lumMod val="75000"/>
                  </a:schemeClr>
                </a:solidFill>
                <a:cs typeface="Courier New" pitchFamily="49" charset="0"/>
              </a:rPr>
              <a:t>// processing phase</a:t>
            </a:r>
            <a:r>
              <a:rPr lang="en-US" altLang="el-GR" dirty="0">
                <a:solidFill>
                  <a:srgbClr val="000000"/>
                </a:solidFill>
                <a:cs typeface="Times New Roman" pitchFamily="18" charset="0"/>
              </a:rPr>
              <a:t/>
            </a:r>
            <a:br>
              <a:rPr lang="en-US" altLang="el-GR" dirty="0">
                <a:solidFill>
                  <a:srgbClr val="000000"/>
                </a:solidFill>
                <a:cs typeface="Times New Roman" pitchFamily="18" charset="0"/>
              </a:rPr>
            </a:br>
            <a:r>
              <a:rPr lang="en-US" altLang="el-GR" u="sng" dirty="0">
                <a:solidFill>
                  <a:srgbClr val="5F5F5F"/>
                </a:solidFill>
                <a:cs typeface="Times New Roman" pitchFamily="18" charset="0"/>
              </a:rPr>
              <a:t>20</a:t>
            </a:r>
            <a:r>
              <a:rPr lang="en-US" altLang="el-GR" dirty="0">
                <a:solidFill>
                  <a:srgbClr val="5F5F5F"/>
                </a:solidFill>
                <a:cs typeface="Times New Roman" pitchFamily="18" charset="0"/>
              </a:rPr>
              <a:t>   </a:t>
            </a:r>
            <a:r>
              <a:rPr lang="en-US" altLang="el-GR" dirty="0">
                <a:solidFill>
                  <a:srgbClr val="000000"/>
                </a:solidFill>
                <a:cs typeface="Courier New" pitchFamily="49" charset="0"/>
              </a:rPr>
              <a:t>      </a:t>
            </a:r>
            <a:r>
              <a:rPr lang="en-US" altLang="el-GR" dirty="0">
                <a:solidFill>
                  <a:srgbClr val="0000FF"/>
                </a:solidFill>
                <a:cs typeface="Courier New" pitchFamily="49" charset="0"/>
              </a:rPr>
              <a:t>while</a:t>
            </a:r>
            <a:r>
              <a:rPr lang="en-US" altLang="el-GR" dirty="0">
                <a:solidFill>
                  <a:srgbClr val="000000"/>
                </a:solidFill>
                <a:cs typeface="Courier New" pitchFamily="49" charset="0"/>
              </a:rPr>
              <a:t> ( </a:t>
            </a:r>
            <a:r>
              <a:rPr lang="en-US" altLang="el-GR" dirty="0" err="1">
                <a:solidFill>
                  <a:srgbClr val="000000"/>
                </a:solidFill>
                <a:cs typeface="Courier New" pitchFamily="49" charset="0"/>
              </a:rPr>
              <a:t>gradeCounter</a:t>
            </a:r>
            <a:r>
              <a:rPr lang="en-US" altLang="el-GR" dirty="0">
                <a:solidFill>
                  <a:srgbClr val="000000"/>
                </a:solidFill>
                <a:cs typeface="Courier New" pitchFamily="49" charset="0"/>
              </a:rPr>
              <a:t> &lt;= 10 )  </a:t>
            </a:r>
            <a:r>
              <a:rPr lang="en-US" altLang="el-GR" dirty="0">
                <a:solidFill>
                  <a:schemeClr val="accent5">
                    <a:lumMod val="75000"/>
                  </a:schemeClr>
                </a:solidFill>
                <a:cs typeface="Courier New" pitchFamily="49" charset="0"/>
              </a:rPr>
              <a:t>// loop 10 times</a:t>
            </a:r>
            <a:r>
              <a:rPr lang="en-US" altLang="el-GR" dirty="0">
                <a:solidFill>
                  <a:srgbClr val="000000"/>
                </a:solidFill>
                <a:cs typeface="Times New Roman" pitchFamily="18" charset="0"/>
              </a:rPr>
              <a:t/>
            </a:r>
            <a:br>
              <a:rPr lang="en-US" altLang="el-GR" dirty="0">
                <a:solidFill>
                  <a:srgbClr val="000000"/>
                </a:solidFill>
                <a:cs typeface="Times New Roman" pitchFamily="18" charset="0"/>
              </a:rPr>
            </a:br>
            <a:r>
              <a:rPr lang="en-US" altLang="el-GR" dirty="0">
                <a:solidFill>
                  <a:srgbClr val="5F5F5F"/>
                </a:solidFill>
                <a:cs typeface="Times New Roman" pitchFamily="18" charset="0"/>
              </a:rPr>
              <a:t>21   </a:t>
            </a:r>
            <a:r>
              <a:rPr lang="en-US" altLang="el-GR" dirty="0">
                <a:solidFill>
                  <a:srgbClr val="000000"/>
                </a:solidFill>
                <a:cs typeface="Courier New" pitchFamily="49" charset="0"/>
              </a:rPr>
              <a:t>      {</a:t>
            </a:r>
            <a:r>
              <a:rPr lang="en-US" altLang="el-GR" dirty="0">
                <a:solidFill>
                  <a:srgbClr val="000000"/>
                </a:solidFill>
                <a:cs typeface="Times New Roman" pitchFamily="18" charset="0"/>
              </a:rPr>
              <a:t/>
            </a:r>
            <a:br>
              <a:rPr lang="en-US" altLang="el-GR" dirty="0">
                <a:solidFill>
                  <a:srgbClr val="000000"/>
                </a:solidFill>
                <a:cs typeface="Times New Roman" pitchFamily="18" charset="0"/>
              </a:rPr>
            </a:br>
            <a:r>
              <a:rPr lang="en-US" altLang="el-GR" dirty="0">
                <a:solidFill>
                  <a:srgbClr val="5F5F5F"/>
                </a:solidFill>
                <a:cs typeface="Times New Roman" pitchFamily="18" charset="0"/>
              </a:rPr>
              <a:t>22   </a:t>
            </a:r>
            <a:r>
              <a:rPr lang="en-US" altLang="el-GR" dirty="0">
                <a:solidFill>
                  <a:srgbClr val="000000"/>
                </a:solidFill>
                <a:cs typeface="Courier New" pitchFamily="49" charset="0"/>
              </a:rPr>
              <a:t>        </a:t>
            </a:r>
            <a:r>
              <a:rPr lang="en-US" altLang="el-GR" dirty="0">
                <a:solidFill>
                  <a:srgbClr val="008000"/>
                </a:solidFill>
                <a:cs typeface="Courier New" pitchFamily="49" charset="0"/>
              </a:rPr>
              <a:t> </a:t>
            </a:r>
            <a:r>
              <a:rPr lang="en-US" altLang="el-GR" dirty="0">
                <a:solidFill>
                  <a:schemeClr val="accent5">
                    <a:lumMod val="75000"/>
                  </a:schemeClr>
                </a:solidFill>
                <a:cs typeface="Courier New" pitchFamily="49" charset="0"/>
              </a:rPr>
              <a:t>// prompt for input and read grade from user</a:t>
            </a:r>
            <a:r>
              <a:rPr lang="en-US" altLang="el-GR" dirty="0">
                <a:solidFill>
                  <a:srgbClr val="000000"/>
                </a:solidFill>
                <a:cs typeface="Times New Roman" pitchFamily="18" charset="0"/>
              </a:rPr>
              <a:t/>
            </a:r>
            <a:br>
              <a:rPr lang="en-US" altLang="el-GR" dirty="0">
                <a:solidFill>
                  <a:srgbClr val="000000"/>
                </a:solidFill>
                <a:cs typeface="Times New Roman" pitchFamily="18" charset="0"/>
              </a:rPr>
            </a:br>
            <a:r>
              <a:rPr lang="en-US" altLang="el-GR" u="sng" dirty="0">
                <a:solidFill>
                  <a:srgbClr val="5F5F5F"/>
                </a:solidFill>
                <a:cs typeface="Times New Roman" pitchFamily="18" charset="0"/>
              </a:rPr>
              <a:t>23</a:t>
            </a:r>
            <a:r>
              <a:rPr lang="en-US" altLang="el-GR" dirty="0">
                <a:solidFill>
                  <a:srgbClr val="5F5F5F"/>
                </a:solidFill>
                <a:cs typeface="Times New Roman" pitchFamily="18" charset="0"/>
              </a:rPr>
              <a:t>   </a:t>
            </a:r>
            <a:r>
              <a:rPr lang="en-US" altLang="el-GR" dirty="0">
                <a:solidFill>
                  <a:srgbClr val="000000"/>
                </a:solidFill>
                <a:cs typeface="Courier New" pitchFamily="49" charset="0"/>
              </a:rPr>
              <a:t>         </a:t>
            </a:r>
            <a:r>
              <a:rPr lang="en-US" altLang="el-GR" dirty="0" err="1">
                <a:solidFill>
                  <a:srgbClr val="000000"/>
                </a:solidFill>
                <a:cs typeface="Courier New" pitchFamily="49" charset="0"/>
              </a:rPr>
              <a:t>Console.Write</a:t>
            </a:r>
            <a:r>
              <a:rPr lang="en-US" altLang="el-GR" dirty="0">
                <a:solidFill>
                  <a:srgbClr val="000000"/>
                </a:solidFill>
                <a:cs typeface="Courier New" pitchFamily="49" charset="0"/>
              </a:rPr>
              <a:t>( </a:t>
            </a:r>
            <a:r>
              <a:rPr lang="en-US" altLang="el-GR" dirty="0">
                <a:solidFill>
                  <a:srgbClr val="40D9FF"/>
                </a:solidFill>
                <a:cs typeface="Courier New" pitchFamily="49" charset="0"/>
              </a:rPr>
              <a:t>"Enter integer grade: "</a:t>
            </a:r>
            <a:r>
              <a:rPr lang="en-US" altLang="el-GR" dirty="0">
                <a:solidFill>
                  <a:srgbClr val="000000"/>
                </a:solidFill>
                <a:cs typeface="Courier New" pitchFamily="49" charset="0"/>
              </a:rPr>
              <a:t> );</a:t>
            </a:r>
            <a:r>
              <a:rPr lang="en-US" altLang="el-GR" dirty="0">
                <a:solidFill>
                  <a:srgbClr val="000000"/>
                </a:solidFill>
                <a:cs typeface="Times New Roman" pitchFamily="18" charset="0"/>
              </a:rPr>
              <a:t/>
            </a:r>
            <a:br>
              <a:rPr lang="en-US" altLang="el-GR" dirty="0">
                <a:solidFill>
                  <a:srgbClr val="000000"/>
                </a:solidFill>
                <a:cs typeface="Times New Roman" pitchFamily="18" charset="0"/>
              </a:rPr>
            </a:br>
            <a:r>
              <a:rPr lang="en-US" altLang="el-GR" dirty="0">
                <a:solidFill>
                  <a:srgbClr val="5F5F5F"/>
                </a:solidFill>
                <a:cs typeface="Times New Roman" pitchFamily="18" charset="0"/>
              </a:rPr>
              <a:t>24   </a:t>
            </a:r>
            <a:r>
              <a:rPr lang="en-US" altLang="el-GR" dirty="0">
                <a:solidFill>
                  <a:srgbClr val="000000"/>
                </a:solidFill>
                <a:cs typeface="Times New Roman" pitchFamily="18" charset="0"/>
              </a:rPr>
              <a:t/>
            </a:r>
            <a:br>
              <a:rPr lang="en-US" altLang="el-GR" dirty="0">
                <a:solidFill>
                  <a:srgbClr val="000000"/>
                </a:solidFill>
                <a:cs typeface="Times New Roman" pitchFamily="18" charset="0"/>
              </a:rPr>
            </a:br>
            <a:r>
              <a:rPr lang="en-US" altLang="el-GR" dirty="0">
                <a:solidFill>
                  <a:srgbClr val="5F5F5F"/>
                </a:solidFill>
                <a:cs typeface="Times New Roman" pitchFamily="18" charset="0"/>
              </a:rPr>
              <a:t>25   </a:t>
            </a:r>
            <a:r>
              <a:rPr lang="en-US" altLang="el-GR" dirty="0">
                <a:solidFill>
                  <a:srgbClr val="000000"/>
                </a:solidFill>
                <a:cs typeface="Courier New" pitchFamily="49" charset="0"/>
              </a:rPr>
              <a:t>        </a:t>
            </a:r>
            <a:r>
              <a:rPr lang="en-US" altLang="el-GR" dirty="0">
                <a:solidFill>
                  <a:srgbClr val="008000"/>
                </a:solidFill>
                <a:cs typeface="Courier New" pitchFamily="49" charset="0"/>
              </a:rPr>
              <a:t> </a:t>
            </a:r>
            <a:r>
              <a:rPr lang="en-US" altLang="el-GR" dirty="0">
                <a:solidFill>
                  <a:schemeClr val="accent5">
                    <a:lumMod val="75000"/>
                  </a:schemeClr>
                </a:solidFill>
                <a:cs typeface="Courier New" pitchFamily="49" charset="0"/>
              </a:rPr>
              <a:t>// read input and convert to integer</a:t>
            </a:r>
            <a:r>
              <a:rPr lang="en-US" altLang="el-GR" dirty="0">
                <a:solidFill>
                  <a:srgbClr val="000000"/>
                </a:solidFill>
                <a:cs typeface="Times New Roman" pitchFamily="18" charset="0"/>
              </a:rPr>
              <a:t/>
            </a:r>
            <a:br>
              <a:rPr lang="en-US" altLang="el-GR" dirty="0">
                <a:solidFill>
                  <a:srgbClr val="000000"/>
                </a:solidFill>
                <a:cs typeface="Times New Roman" pitchFamily="18" charset="0"/>
              </a:rPr>
            </a:br>
            <a:r>
              <a:rPr lang="en-US" altLang="el-GR" dirty="0">
                <a:solidFill>
                  <a:srgbClr val="5F5F5F"/>
                </a:solidFill>
                <a:cs typeface="Times New Roman" pitchFamily="18" charset="0"/>
              </a:rPr>
              <a:t>26   </a:t>
            </a:r>
            <a:r>
              <a:rPr lang="en-US" altLang="el-GR" dirty="0">
                <a:solidFill>
                  <a:srgbClr val="000000"/>
                </a:solidFill>
                <a:cs typeface="Courier New" pitchFamily="49" charset="0"/>
              </a:rPr>
              <a:t>         </a:t>
            </a:r>
            <a:r>
              <a:rPr lang="en-US" altLang="el-GR" dirty="0" err="1">
                <a:solidFill>
                  <a:srgbClr val="000000"/>
                </a:solidFill>
                <a:cs typeface="Courier New" pitchFamily="49" charset="0"/>
              </a:rPr>
              <a:t>gradeValue</a:t>
            </a:r>
            <a:r>
              <a:rPr lang="en-US" altLang="el-GR" dirty="0">
                <a:solidFill>
                  <a:srgbClr val="000000"/>
                </a:solidFill>
                <a:cs typeface="Courier New" pitchFamily="49" charset="0"/>
              </a:rPr>
              <a:t> = Int32.Parse( </a:t>
            </a:r>
            <a:r>
              <a:rPr lang="en-US" altLang="el-GR" dirty="0" err="1">
                <a:solidFill>
                  <a:srgbClr val="000000"/>
                </a:solidFill>
                <a:cs typeface="Courier New" pitchFamily="49" charset="0"/>
              </a:rPr>
              <a:t>Console.ReadLine</a:t>
            </a:r>
            <a:r>
              <a:rPr lang="en-US" altLang="el-GR" dirty="0">
                <a:solidFill>
                  <a:srgbClr val="000000"/>
                </a:solidFill>
                <a:cs typeface="Courier New" pitchFamily="49" charset="0"/>
              </a:rPr>
              <a:t>() );</a:t>
            </a:r>
            <a:r>
              <a:rPr lang="en-US" altLang="el-GR" dirty="0">
                <a:solidFill>
                  <a:srgbClr val="000000"/>
                </a:solidFill>
                <a:cs typeface="Times New Roman" pitchFamily="18" charset="0"/>
              </a:rPr>
              <a:t/>
            </a:r>
            <a:br>
              <a:rPr lang="en-US" altLang="el-GR" dirty="0">
                <a:solidFill>
                  <a:srgbClr val="000000"/>
                </a:solidFill>
                <a:cs typeface="Times New Roman" pitchFamily="18" charset="0"/>
              </a:rPr>
            </a:br>
            <a:r>
              <a:rPr lang="en-US" altLang="el-GR" dirty="0">
                <a:solidFill>
                  <a:srgbClr val="5F5F5F"/>
                </a:solidFill>
                <a:cs typeface="Times New Roman" pitchFamily="18" charset="0"/>
              </a:rPr>
              <a:t>27   </a:t>
            </a:r>
            <a:r>
              <a:rPr lang="en-US" altLang="el-GR" dirty="0">
                <a:solidFill>
                  <a:srgbClr val="000000"/>
                </a:solidFill>
                <a:cs typeface="Times New Roman" pitchFamily="18" charset="0"/>
              </a:rPr>
              <a:t/>
            </a:r>
            <a:br>
              <a:rPr lang="en-US" altLang="el-GR" dirty="0">
                <a:solidFill>
                  <a:srgbClr val="000000"/>
                </a:solidFill>
                <a:cs typeface="Times New Roman" pitchFamily="18" charset="0"/>
              </a:rPr>
            </a:br>
            <a:r>
              <a:rPr lang="en-US" altLang="el-GR" dirty="0">
                <a:solidFill>
                  <a:srgbClr val="5F5F5F"/>
                </a:solidFill>
                <a:cs typeface="Times New Roman" pitchFamily="18" charset="0"/>
              </a:rPr>
              <a:t>28   </a:t>
            </a:r>
            <a:r>
              <a:rPr lang="en-US" altLang="el-GR" dirty="0">
                <a:solidFill>
                  <a:srgbClr val="000000"/>
                </a:solidFill>
                <a:cs typeface="Courier New" pitchFamily="49" charset="0"/>
              </a:rPr>
              <a:t>        </a:t>
            </a:r>
            <a:r>
              <a:rPr lang="en-US" altLang="el-GR" dirty="0">
                <a:solidFill>
                  <a:srgbClr val="008000"/>
                </a:solidFill>
                <a:cs typeface="Courier New" pitchFamily="49" charset="0"/>
              </a:rPr>
              <a:t> </a:t>
            </a:r>
            <a:r>
              <a:rPr lang="en-US" altLang="el-GR" dirty="0">
                <a:solidFill>
                  <a:schemeClr val="accent5">
                    <a:lumMod val="75000"/>
                  </a:schemeClr>
                </a:solidFill>
                <a:cs typeface="Courier New" pitchFamily="49" charset="0"/>
              </a:rPr>
              <a:t>// add </a:t>
            </a:r>
            <a:r>
              <a:rPr lang="en-US" altLang="el-GR" dirty="0" err="1">
                <a:solidFill>
                  <a:schemeClr val="accent5">
                    <a:lumMod val="75000"/>
                  </a:schemeClr>
                </a:solidFill>
                <a:cs typeface="Courier New" pitchFamily="49" charset="0"/>
              </a:rPr>
              <a:t>gradeValue</a:t>
            </a:r>
            <a:r>
              <a:rPr lang="en-US" altLang="el-GR" dirty="0">
                <a:solidFill>
                  <a:schemeClr val="accent5">
                    <a:lumMod val="75000"/>
                  </a:schemeClr>
                </a:solidFill>
                <a:cs typeface="Courier New" pitchFamily="49" charset="0"/>
              </a:rPr>
              <a:t> to total</a:t>
            </a:r>
            <a:r>
              <a:rPr lang="en-US" altLang="el-GR" dirty="0">
                <a:solidFill>
                  <a:schemeClr val="accent5">
                    <a:lumMod val="75000"/>
                  </a:schemeClr>
                </a:solidFill>
                <a:cs typeface="Times New Roman" pitchFamily="18" charset="0"/>
              </a:rPr>
              <a:t/>
            </a:r>
            <a:br>
              <a:rPr lang="en-US" altLang="el-GR" dirty="0">
                <a:solidFill>
                  <a:schemeClr val="accent5">
                    <a:lumMod val="75000"/>
                  </a:schemeClr>
                </a:solidFill>
                <a:cs typeface="Times New Roman" pitchFamily="18" charset="0"/>
              </a:rPr>
            </a:br>
            <a:r>
              <a:rPr lang="en-US" altLang="el-GR" u="sng" dirty="0">
                <a:solidFill>
                  <a:srgbClr val="5F5F5F"/>
                </a:solidFill>
                <a:cs typeface="Times New Roman" pitchFamily="18" charset="0"/>
              </a:rPr>
              <a:t>29</a:t>
            </a:r>
            <a:r>
              <a:rPr lang="en-US" altLang="el-GR" dirty="0">
                <a:solidFill>
                  <a:srgbClr val="5F5F5F"/>
                </a:solidFill>
                <a:cs typeface="Times New Roman" pitchFamily="18" charset="0"/>
              </a:rPr>
              <a:t>   </a:t>
            </a:r>
            <a:r>
              <a:rPr lang="en-US" altLang="el-GR" dirty="0">
                <a:solidFill>
                  <a:srgbClr val="000000"/>
                </a:solidFill>
                <a:cs typeface="Courier New" pitchFamily="49" charset="0"/>
              </a:rPr>
              <a:t>         total = total + </a:t>
            </a:r>
            <a:r>
              <a:rPr lang="en-US" altLang="el-GR" dirty="0" err="1">
                <a:solidFill>
                  <a:srgbClr val="000000"/>
                </a:solidFill>
                <a:cs typeface="Courier New" pitchFamily="49" charset="0"/>
              </a:rPr>
              <a:t>gradeValue</a:t>
            </a:r>
            <a:r>
              <a:rPr lang="en-US" altLang="el-GR" dirty="0">
                <a:solidFill>
                  <a:srgbClr val="000000"/>
                </a:solidFill>
                <a:cs typeface="Courier New" pitchFamily="49" charset="0"/>
              </a:rPr>
              <a:t>;</a:t>
            </a:r>
            <a:r>
              <a:rPr lang="en-US" altLang="el-GR" dirty="0">
                <a:solidFill>
                  <a:srgbClr val="000000"/>
                </a:solidFill>
                <a:cs typeface="Times New Roman" pitchFamily="18" charset="0"/>
              </a:rPr>
              <a:t/>
            </a:r>
            <a:br>
              <a:rPr lang="en-US" altLang="el-GR" dirty="0">
                <a:solidFill>
                  <a:srgbClr val="000000"/>
                </a:solidFill>
                <a:cs typeface="Times New Roman" pitchFamily="18" charset="0"/>
              </a:rPr>
            </a:br>
            <a:r>
              <a:rPr lang="en-US" altLang="el-GR" dirty="0">
                <a:solidFill>
                  <a:srgbClr val="5F5F5F"/>
                </a:solidFill>
                <a:cs typeface="Times New Roman" pitchFamily="18" charset="0"/>
              </a:rPr>
              <a:t>30   </a:t>
            </a:r>
            <a:r>
              <a:rPr lang="en-US" altLang="el-GR" dirty="0">
                <a:solidFill>
                  <a:srgbClr val="000000"/>
                </a:solidFill>
                <a:cs typeface="Times New Roman" pitchFamily="18" charset="0"/>
              </a:rPr>
              <a:t/>
            </a:r>
            <a:br>
              <a:rPr lang="en-US" altLang="el-GR" dirty="0">
                <a:solidFill>
                  <a:srgbClr val="000000"/>
                </a:solidFill>
                <a:cs typeface="Times New Roman" pitchFamily="18" charset="0"/>
              </a:rPr>
            </a:br>
            <a:r>
              <a:rPr lang="en-US" altLang="el-GR" dirty="0">
                <a:solidFill>
                  <a:srgbClr val="5F5F5F"/>
                </a:solidFill>
                <a:cs typeface="Times New Roman" pitchFamily="18" charset="0"/>
              </a:rPr>
              <a:t>31   </a:t>
            </a:r>
            <a:r>
              <a:rPr lang="en-US" altLang="el-GR" dirty="0">
                <a:solidFill>
                  <a:srgbClr val="000000"/>
                </a:solidFill>
                <a:cs typeface="Courier New" pitchFamily="49" charset="0"/>
              </a:rPr>
              <a:t>      </a:t>
            </a:r>
            <a:r>
              <a:rPr lang="en-US" altLang="el-GR" dirty="0">
                <a:solidFill>
                  <a:srgbClr val="008000"/>
                </a:solidFill>
                <a:cs typeface="Courier New" pitchFamily="49" charset="0"/>
              </a:rPr>
              <a:t>   </a:t>
            </a:r>
            <a:r>
              <a:rPr lang="en-US" altLang="el-GR" dirty="0">
                <a:solidFill>
                  <a:schemeClr val="accent5">
                    <a:lumMod val="75000"/>
                  </a:schemeClr>
                </a:solidFill>
                <a:cs typeface="Courier New" pitchFamily="49" charset="0"/>
              </a:rPr>
              <a:t>// add 1 to </a:t>
            </a:r>
            <a:r>
              <a:rPr lang="en-US" altLang="el-GR" dirty="0" err="1">
                <a:solidFill>
                  <a:schemeClr val="accent5">
                    <a:lumMod val="75000"/>
                  </a:schemeClr>
                </a:solidFill>
                <a:cs typeface="Courier New" pitchFamily="49" charset="0"/>
              </a:rPr>
              <a:t>gradeCounter</a:t>
            </a:r>
            <a:r>
              <a:rPr lang="en-US" altLang="el-GR" dirty="0">
                <a:solidFill>
                  <a:schemeClr val="accent5">
                    <a:lumMod val="75000"/>
                  </a:schemeClr>
                </a:solidFill>
                <a:cs typeface="Times New Roman" pitchFamily="18" charset="0"/>
              </a:rPr>
              <a:t/>
            </a:r>
            <a:br>
              <a:rPr lang="en-US" altLang="el-GR" dirty="0">
                <a:solidFill>
                  <a:schemeClr val="accent5">
                    <a:lumMod val="75000"/>
                  </a:schemeClr>
                </a:solidFill>
                <a:cs typeface="Times New Roman" pitchFamily="18" charset="0"/>
              </a:rPr>
            </a:br>
            <a:r>
              <a:rPr lang="en-US" altLang="el-GR" u="sng" dirty="0">
                <a:solidFill>
                  <a:srgbClr val="5F5F5F"/>
                </a:solidFill>
                <a:cs typeface="Times New Roman" pitchFamily="18" charset="0"/>
              </a:rPr>
              <a:t>32</a:t>
            </a:r>
            <a:r>
              <a:rPr lang="en-US" altLang="el-GR" dirty="0">
                <a:solidFill>
                  <a:srgbClr val="5F5F5F"/>
                </a:solidFill>
                <a:cs typeface="Times New Roman" pitchFamily="18" charset="0"/>
              </a:rPr>
              <a:t>   </a:t>
            </a:r>
            <a:r>
              <a:rPr lang="en-US" altLang="el-GR" dirty="0">
                <a:solidFill>
                  <a:srgbClr val="000000"/>
                </a:solidFill>
                <a:cs typeface="Courier New" pitchFamily="49" charset="0"/>
              </a:rPr>
              <a:t>         </a:t>
            </a:r>
            <a:r>
              <a:rPr lang="en-US" altLang="el-GR" dirty="0" err="1">
                <a:solidFill>
                  <a:srgbClr val="000000"/>
                </a:solidFill>
                <a:cs typeface="Courier New" pitchFamily="49" charset="0"/>
              </a:rPr>
              <a:t>gradeCounter</a:t>
            </a:r>
            <a:r>
              <a:rPr lang="en-US" altLang="el-GR" dirty="0">
                <a:solidFill>
                  <a:srgbClr val="000000"/>
                </a:solidFill>
                <a:cs typeface="Courier New" pitchFamily="49" charset="0"/>
              </a:rPr>
              <a:t> = </a:t>
            </a:r>
            <a:r>
              <a:rPr lang="en-US" altLang="el-GR" dirty="0" err="1">
                <a:solidFill>
                  <a:srgbClr val="000000"/>
                </a:solidFill>
                <a:cs typeface="Courier New" pitchFamily="49" charset="0"/>
              </a:rPr>
              <a:t>gradeCounter</a:t>
            </a:r>
            <a:r>
              <a:rPr lang="en-US" altLang="el-GR" dirty="0">
                <a:solidFill>
                  <a:srgbClr val="000000"/>
                </a:solidFill>
                <a:cs typeface="Courier New" pitchFamily="49" charset="0"/>
              </a:rPr>
              <a:t> + 1;</a:t>
            </a:r>
            <a:r>
              <a:rPr lang="en-US" altLang="el-GR" dirty="0">
                <a:solidFill>
                  <a:srgbClr val="000000"/>
                </a:solidFill>
                <a:cs typeface="Times New Roman" pitchFamily="18" charset="0"/>
              </a:rPr>
              <a:t/>
            </a:r>
            <a:br>
              <a:rPr lang="en-US" altLang="el-GR" dirty="0">
                <a:solidFill>
                  <a:srgbClr val="000000"/>
                </a:solidFill>
                <a:cs typeface="Times New Roman" pitchFamily="18" charset="0"/>
              </a:rPr>
            </a:br>
            <a:r>
              <a:rPr lang="en-US" altLang="el-GR" dirty="0">
                <a:solidFill>
                  <a:srgbClr val="5F5F5F"/>
                </a:solidFill>
                <a:cs typeface="Times New Roman" pitchFamily="18" charset="0"/>
              </a:rPr>
              <a:t>33   </a:t>
            </a:r>
            <a:r>
              <a:rPr lang="en-US" altLang="el-GR" dirty="0">
                <a:solidFill>
                  <a:srgbClr val="000000"/>
                </a:solidFill>
                <a:cs typeface="Courier New" pitchFamily="49" charset="0"/>
              </a:rPr>
              <a:t>      </a:t>
            </a:r>
            <a:r>
              <a:rPr lang="en-US" altLang="el-GR" dirty="0" smtClean="0">
                <a:solidFill>
                  <a:srgbClr val="000000"/>
                </a:solidFill>
                <a:cs typeface="Courier New" pitchFamily="49" charset="0"/>
              </a:rPr>
              <a:t>}</a:t>
            </a:r>
            <a:endParaRPr lang="en-US" altLang="el-GR" dirty="0"/>
          </a:p>
        </p:txBody>
      </p:sp>
      <p:sp>
        <p:nvSpPr>
          <p:cNvPr id="9" name="Text Box 8" descr="."/>
          <p:cNvSpPr txBox="1">
            <a:spLocks noChangeArrowheads="1"/>
          </p:cNvSpPr>
          <p:nvPr>
            <p:custDataLst>
              <p:tags r:id="rId4"/>
            </p:custDataLst>
          </p:nvPr>
        </p:nvSpPr>
        <p:spPr bwMode="auto">
          <a:xfrm>
            <a:off x="4830008" y="1798876"/>
            <a:ext cx="3005951" cy="400110"/>
          </a:xfrm>
          <a:prstGeom prst="rect">
            <a:avLst/>
          </a:prstGeom>
          <a:solidFill>
            <a:schemeClr val="accent1"/>
          </a:solidFill>
          <a:ln w="9525">
            <a:solidFill>
              <a:schemeClr val="tx1"/>
            </a:solidFill>
            <a:miter lim="800000"/>
            <a:headEnd/>
            <a:tailEnd/>
          </a:ln>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2000" dirty="0">
                <a:latin typeface="+mn-lt"/>
                <a:cs typeface="Times New Roman" pitchFamily="18" charset="0"/>
              </a:rPr>
              <a:t>Initialize </a:t>
            </a:r>
            <a:r>
              <a:rPr lang="en-US" altLang="el-GR" sz="2000" dirty="0" err="1">
                <a:latin typeface="+mn-lt"/>
                <a:cs typeface="Times New Roman" pitchFamily="18" charset="0"/>
              </a:rPr>
              <a:t>gradeCounter</a:t>
            </a:r>
            <a:r>
              <a:rPr lang="en-US" altLang="el-GR" sz="2000" dirty="0">
                <a:latin typeface="+mn-lt"/>
                <a:cs typeface="Times New Roman" pitchFamily="18" charset="0"/>
              </a:rPr>
              <a:t> to 1</a:t>
            </a:r>
          </a:p>
        </p:txBody>
      </p:sp>
      <p:sp>
        <p:nvSpPr>
          <p:cNvPr id="10" name="Line 9" descr="."/>
          <p:cNvSpPr>
            <a:spLocks noChangeShapeType="1"/>
          </p:cNvSpPr>
          <p:nvPr/>
        </p:nvSpPr>
        <p:spPr bwMode="auto">
          <a:xfrm rot="900000" flipH="1">
            <a:off x="3142724" y="1832330"/>
            <a:ext cx="16764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l-GR"/>
          </a:p>
        </p:txBody>
      </p:sp>
      <p:sp>
        <p:nvSpPr>
          <p:cNvPr id="11" name="Text Box 5" descr="."/>
          <p:cNvSpPr txBox="1">
            <a:spLocks noChangeArrowheads="1"/>
          </p:cNvSpPr>
          <p:nvPr>
            <p:custDataLst>
              <p:tags r:id="rId5"/>
            </p:custDataLst>
          </p:nvPr>
        </p:nvSpPr>
        <p:spPr bwMode="auto">
          <a:xfrm>
            <a:off x="6031160" y="2276872"/>
            <a:ext cx="2285256" cy="1631216"/>
          </a:xfrm>
          <a:prstGeom prst="rect">
            <a:avLst/>
          </a:prstGeom>
          <a:solidFill>
            <a:schemeClr val="accent1"/>
          </a:solidFill>
          <a:ln w="9525">
            <a:solidFill>
              <a:schemeClr val="tx1"/>
            </a:solidFill>
            <a:miter lim="800000"/>
            <a:headEnd/>
            <a:tailEnd/>
          </a:ln>
        </p:spPr>
        <p:txBody>
          <a:bodyPr wrap="squar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2000" dirty="0">
                <a:latin typeface="+mn-lt"/>
                <a:cs typeface="Times New Roman" pitchFamily="18" charset="0"/>
              </a:rPr>
              <a:t>The </a:t>
            </a:r>
            <a:r>
              <a:rPr lang="en-US" altLang="el-GR" sz="2000" b="1" dirty="0">
                <a:latin typeface="+mn-lt"/>
                <a:cs typeface="Times New Roman" pitchFamily="18" charset="0"/>
              </a:rPr>
              <a:t>while</a:t>
            </a:r>
            <a:r>
              <a:rPr lang="en-US" altLang="el-GR" sz="2000" dirty="0">
                <a:latin typeface="+mn-lt"/>
                <a:cs typeface="Times New Roman" pitchFamily="18" charset="0"/>
              </a:rPr>
              <a:t> loop will loop </a:t>
            </a:r>
            <a:r>
              <a:rPr lang="en-US" altLang="el-GR" sz="2000" dirty="0" smtClean="0">
                <a:latin typeface="+mn-lt"/>
                <a:cs typeface="Times New Roman" pitchFamily="18" charset="0"/>
              </a:rPr>
              <a:t>through </a:t>
            </a:r>
            <a:r>
              <a:rPr lang="en-US" altLang="el-GR" sz="2000" dirty="0">
                <a:latin typeface="+mn-lt"/>
                <a:cs typeface="Times New Roman" pitchFamily="18" charset="0"/>
              </a:rPr>
              <a:t>10 times to get the grades of the 10 students</a:t>
            </a:r>
          </a:p>
        </p:txBody>
      </p:sp>
      <p:sp>
        <p:nvSpPr>
          <p:cNvPr id="12" name="Line 6" descr="."/>
          <p:cNvSpPr>
            <a:spLocks noChangeShapeType="1"/>
          </p:cNvSpPr>
          <p:nvPr/>
        </p:nvSpPr>
        <p:spPr bwMode="auto">
          <a:xfrm rot="1800000" flipH="1">
            <a:off x="3776326" y="2482767"/>
            <a:ext cx="2177556" cy="81658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13" name="Text Box 20" descr="."/>
          <p:cNvSpPr txBox="1">
            <a:spLocks noChangeArrowheads="1"/>
          </p:cNvSpPr>
          <p:nvPr>
            <p:custDataLst>
              <p:tags r:id="rId6"/>
            </p:custDataLst>
          </p:nvPr>
        </p:nvSpPr>
        <p:spPr bwMode="auto">
          <a:xfrm>
            <a:off x="5987157" y="4005064"/>
            <a:ext cx="2617291" cy="707886"/>
          </a:xfrm>
          <a:prstGeom prst="rect">
            <a:avLst/>
          </a:prstGeom>
          <a:solidFill>
            <a:schemeClr val="accent1"/>
          </a:solidFill>
          <a:ln w="9525">
            <a:solidFill>
              <a:schemeClr val="tx1"/>
            </a:solidFill>
            <a:miter lim="800000"/>
            <a:headEnd/>
            <a:tailEnd/>
          </a:ln>
        </p:spPr>
        <p:txBody>
          <a:bodyPr wrap="squar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2000" dirty="0">
                <a:latin typeface="+mn-lt"/>
                <a:cs typeface="Times New Roman" pitchFamily="18" charset="0"/>
              </a:rPr>
              <a:t>Prompt the user to enter a grade</a:t>
            </a:r>
          </a:p>
        </p:txBody>
      </p:sp>
      <p:sp>
        <p:nvSpPr>
          <p:cNvPr id="14" name="Line 21" descr="."/>
          <p:cNvSpPr>
            <a:spLocks noChangeShapeType="1"/>
          </p:cNvSpPr>
          <p:nvPr/>
        </p:nvSpPr>
        <p:spPr bwMode="auto">
          <a:xfrm rot="1800000" flipH="1">
            <a:off x="4773405" y="3969797"/>
            <a:ext cx="129319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15" name="Text Box 11" descr="."/>
          <p:cNvSpPr txBox="1">
            <a:spLocks noChangeArrowheads="1"/>
          </p:cNvSpPr>
          <p:nvPr>
            <p:custDataLst>
              <p:tags r:id="rId7"/>
            </p:custDataLst>
          </p:nvPr>
        </p:nvSpPr>
        <p:spPr bwMode="auto">
          <a:xfrm>
            <a:off x="4490821" y="4876800"/>
            <a:ext cx="4113627" cy="400110"/>
          </a:xfrm>
          <a:prstGeom prst="rect">
            <a:avLst/>
          </a:prstGeom>
          <a:solidFill>
            <a:schemeClr val="accent1"/>
          </a:solidFill>
          <a:ln w="9525">
            <a:solidFill>
              <a:schemeClr val="tx1"/>
            </a:solidFill>
            <a:miter lim="800000"/>
            <a:headEnd/>
            <a:tailEnd/>
          </a:ln>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2000" dirty="0">
                <a:latin typeface="+mn-lt"/>
                <a:cs typeface="Times New Roman" pitchFamily="18" charset="0"/>
              </a:rPr>
              <a:t>Accumulate the total of the 10 grades</a:t>
            </a:r>
          </a:p>
        </p:txBody>
      </p:sp>
      <p:sp>
        <p:nvSpPr>
          <p:cNvPr id="16" name="Line 12" descr="."/>
          <p:cNvSpPr>
            <a:spLocks noChangeShapeType="1"/>
          </p:cNvSpPr>
          <p:nvPr/>
        </p:nvSpPr>
        <p:spPr bwMode="auto">
          <a:xfrm rot="900000" flipH="1">
            <a:off x="3924730" y="5015070"/>
            <a:ext cx="582015" cy="8314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17" name="Text Box 14" descr="."/>
          <p:cNvSpPr txBox="1">
            <a:spLocks noChangeArrowheads="1"/>
          </p:cNvSpPr>
          <p:nvPr>
            <p:custDataLst>
              <p:tags r:id="rId8"/>
            </p:custDataLst>
          </p:nvPr>
        </p:nvSpPr>
        <p:spPr bwMode="auto">
          <a:xfrm>
            <a:off x="5323721" y="5373216"/>
            <a:ext cx="2920687" cy="1015663"/>
          </a:xfrm>
          <a:prstGeom prst="rect">
            <a:avLst/>
          </a:prstGeom>
          <a:solidFill>
            <a:schemeClr val="accent1"/>
          </a:solidFill>
          <a:ln w="9525">
            <a:solidFill>
              <a:schemeClr val="tx1"/>
            </a:solidFill>
            <a:miter lim="800000"/>
            <a:headEnd/>
            <a:tailEnd/>
          </a:ln>
        </p:spPr>
        <p:txBody>
          <a:bodyPr wrap="squar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2000" dirty="0">
                <a:latin typeface="+mn-lt"/>
                <a:cs typeface="Times New Roman" pitchFamily="18" charset="0"/>
              </a:rPr>
              <a:t>Add 1 to the counter so the loop will eventually end</a:t>
            </a:r>
          </a:p>
        </p:txBody>
      </p:sp>
      <p:sp>
        <p:nvSpPr>
          <p:cNvPr id="18" name="Line 15" descr="."/>
          <p:cNvSpPr>
            <a:spLocks noChangeShapeType="1"/>
          </p:cNvSpPr>
          <p:nvPr/>
        </p:nvSpPr>
        <p:spPr bwMode="auto">
          <a:xfrm rot="900000" flipH="1">
            <a:off x="4590311" y="5738962"/>
            <a:ext cx="694678" cy="14624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Απλές Δομές Ελέγχου</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37</a:t>
            </a:fld>
            <a:endParaRPr lang="el-GR" sz="1400" dirty="0"/>
          </a:p>
        </p:txBody>
      </p:sp>
    </p:spTree>
    <p:custDataLst>
      <p:tags r:id="rId1"/>
    </p:custDataLst>
    <p:extLst>
      <p:ext uri="{BB962C8B-B14F-4D97-AF65-F5344CB8AC3E}">
        <p14:creationId xmlns:p14="http://schemas.microsoft.com/office/powerpoint/2010/main" val="20955001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116632"/>
            <a:ext cx="8229600" cy="1296144"/>
          </a:xfrm>
        </p:spPr>
        <p:txBody>
          <a:bodyPr>
            <a:noAutofit/>
          </a:bodyPr>
          <a:lstStyle/>
          <a:p>
            <a:r>
              <a:rPr lang="el-GR" altLang="el-GR" sz="4000" u="sng" dirty="0" smtClean="0">
                <a:solidFill>
                  <a:schemeClr val="tx2"/>
                </a:solidFill>
              </a:rPr>
              <a:t>Άσκηση: Υπολογισμός </a:t>
            </a:r>
            <a:r>
              <a:rPr lang="el-GR" altLang="el-GR" sz="4000" u="sng" dirty="0">
                <a:solidFill>
                  <a:schemeClr val="tx2"/>
                </a:solidFill>
              </a:rPr>
              <a:t>του μέσου όρου της </a:t>
            </a:r>
            <a:r>
              <a:rPr lang="el-GR" altLang="el-GR" sz="4000" u="sng" dirty="0" smtClean="0">
                <a:solidFill>
                  <a:schemeClr val="tx2"/>
                </a:solidFill>
              </a:rPr>
              <a:t>τάξης (4 από 5)</a:t>
            </a:r>
            <a:endParaRPr lang="el-GR" altLang="el-GR" sz="4000" u="sng" dirty="0">
              <a:solidFill>
                <a:schemeClr val="tx2"/>
              </a:solidFill>
              <a:latin typeface="+mn-lt"/>
            </a:endParaRPr>
          </a:p>
        </p:txBody>
      </p:sp>
      <p:sp>
        <p:nvSpPr>
          <p:cNvPr id="2" name="Ορθογώνιο 1" descr="  &#10;// termination phase,&#10;average ίσο με total διά 10, (σχόλιο: Divide the total by ten to get the average of the ten grades). // integer division,&#10;   &#10;// display average of exam grades,&#10;Console τελεία Write Line, \ n Class average is {0}, average, (σχόλιο: Display the results).&#10;       &#10;άγκιστρο, // end Main,&#10;      &#10;άγκιστρο, // end class Average1.&#10;"/>
          <p:cNvSpPr/>
          <p:nvPr>
            <p:custDataLst>
              <p:tags r:id="rId3"/>
            </p:custDataLst>
          </p:nvPr>
        </p:nvSpPr>
        <p:spPr>
          <a:xfrm>
            <a:off x="539552" y="1915085"/>
            <a:ext cx="8147248" cy="3170099"/>
          </a:xfrm>
          <a:prstGeom prst="rect">
            <a:avLst/>
          </a:prstGeom>
        </p:spPr>
        <p:txBody>
          <a:bodyPr wrap="square">
            <a:spAutoFit/>
          </a:bodyPr>
          <a:lstStyle/>
          <a:p>
            <a:r>
              <a:rPr lang="en-US" altLang="el-GR" sz="2000" dirty="0">
                <a:solidFill>
                  <a:srgbClr val="5F5F5F"/>
                </a:solidFill>
                <a:cs typeface="Times New Roman" pitchFamily="18" charset="0"/>
              </a:rPr>
              <a:t>34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35   </a:t>
            </a:r>
            <a:r>
              <a:rPr lang="en-US" altLang="el-GR" sz="2000" dirty="0">
                <a:solidFill>
                  <a:srgbClr val="000000"/>
                </a:solidFill>
                <a:cs typeface="Times New Roman" pitchFamily="18" charset="0"/>
              </a:rPr>
              <a:t>  </a:t>
            </a:r>
            <a:r>
              <a:rPr lang="en-US" altLang="el-GR" sz="2000" dirty="0">
                <a:solidFill>
                  <a:srgbClr val="008000"/>
                </a:solidFill>
                <a:cs typeface="Times New Roman" pitchFamily="18" charset="0"/>
              </a:rPr>
              <a:t>    </a:t>
            </a:r>
            <a:r>
              <a:rPr lang="en-US" altLang="el-GR" sz="2000" dirty="0">
                <a:solidFill>
                  <a:schemeClr val="accent5">
                    <a:lumMod val="75000"/>
                  </a:schemeClr>
                </a:solidFill>
                <a:cs typeface="Times New Roman" pitchFamily="18" charset="0"/>
              </a:rPr>
              <a:t>// termination phase</a:t>
            </a:r>
          </a:p>
          <a:p>
            <a:r>
              <a:rPr lang="en-US" altLang="el-GR" sz="2000" u="sng" dirty="0">
                <a:solidFill>
                  <a:srgbClr val="5F5F5F"/>
                </a:solidFill>
                <a:cs typeface="Times New Roman" pitchFamily="18" charset="0"/>
              </a:rPr>
              <a:t>36</a:t>
            </a:r>
            <a:r>
              <a:rPr lang="en-US" altLang="el-GR" sz="2000" dirty="0">
                <a:solidFill>
                  <a:srgbClr val="5F5F5F"/>
                </a:solidFill>
                <a:cs typeface="Times New Roman" pitchFamily="18" charset="0"/>
              </a:rPr>
              <a:t>   </a:t>
            </a:r>
            <a:r>
              <a:rPr lang="en-US" altLang="el-GR" sz="2000" dirty="0">
                <a:solidFill>
                  <a:srgbClr val="000000"/>
                </a:solidFill>
                <a:cs typeface="Times New Roman" pitchFamily="18" charset="0"/>
              </a:rPr>
              <a:t>      average = total / 10;  </a:t>
            </a:r>
            <a:r>
              <a:rPr lang="en-US" altLang="el-GR" sz="2000" dirty="0">
                <a:solidFill>
                  <a:schemeClr val="accent5">
                    <a:lumMod val="75000"/>
                  </a:schemeClr>
                </a:solidFill>
                <a:cs typeface="Times New Roman" pitchFamily="18" charset="0"/>
              </a:rPr>
              <a:t>// integer division</a:t>
            </a:r>
          </a:p>
          <a:p>
            <a:r>
              <a:rPr lang="en-US" altLang="el-GR" sz="2000" dirty="0">
                <a:solidFill>
                  <a:srgbClr val="5F5F5F"/>
                </a:solidFill>
                <a:cs typeface="Times New Roman" pitchFamily="18" charset="0"/>
              </a:rPr>
              <a:t>37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38   </a:t>
            </a:r>
            <a:r>
              <a:rPr lang="en-US" altLang="el-GR" sz="2000" dirty="0">
                <a:solidFill>
                  <a:srgbClr val="008000"/>
                </a:solidFill>
                <a:cs typeface="Times New Roman" pitchFamily="18" charset="0"/>
              </a:rPr>
              <a:t>      </a:t>
            </a:r>
            <a:r>
              <a:rPr lang="en-US" altLang="el-GR" sz="2000" dirty="0">
                <a:solidFill>
                  <a:schemeClr val="accent5">
                    <a:lumMod val="75000"/>
                  </a:schemeClr>
                </a:solidFill>
                <a:cs typeface="Times New Roman" pitchFamily="18" charset="0"/>
              </a:rPr>
              <a:t>// display average of exam grades</a:t>
            </a:r>
          </a:p>
          <a:p>
            <a:r>
              <a:rPr lang="en-US" altLang="el-GR" sz="2000" u="sng" dirty="0">
                <a:solidFill>
                  <a:srgbClr val="5F5F5F"/>
                </a:solidFill>
                <a:cs typeface="Times New Roman" pitchFamily="18" charset="0"/>
              </a:rPr>
              <a:t>39</a:t>
            </a:r>
            <a:r>
              <a:rPr lang="en-US" altLang="el-GR" sz="2000" dirty="0">
                <a:solidFill>
                  <a:srgbClr val="5F5F5F"/>
                </a:solidFill>
                <a:cs typeface="Times New Roman" pitchFamily="18" charset="0"/>
              </a:rPr>
              <a:t>   </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Console.WriteLine</a:t>
            </a:r>
            <a:r>
              <a:rPr lang="en-US" altLang="el-GR" sz="2000" dirty="0">
                <a:solidFill>
                  <a:srgbClr val="000000"/>
                </a:solidFill>
                <a:cs typeface="Times New Roman" pitchFamily="18" charset="0"/>
              </a:rPr>
              <a:t>( </a:t>
            </a:r>
            <a:r>
              <a:rPr lang="en-US" altLang="el-GR" sz="2000" dirty="0">
                <a:solidFill>
                  <a:srgbClr val="40D9FF"/>
                </a:solidFill>
                <a:cs typeface="Times New Roman" pitchFamily="18" charset="0"/>
              </a:rPr>
              <a:t>"\</a:t>
            </a:r>
            <a:r>
              <a:rPr lang="en-US" altLang="el-GR" sz="2000" dirty="0" err="1">
                <a:solidFill>
                  <a:srgbClr val="40D9FF"/>
                </a:solidFill>
                <a:cs typeface="Times New Roman" pitchFamily="18" charset="0"/>
              </a:rPr>
              <a:t>nClass</a:t>
            </a:r>
            <a:r>
              <a:rPr lang="en-US" altLang="el-GR" sz="2000" dirty="0">
                <a:solidFill>
                  <a:srgbClr val="40D9FF"/>
                </a:solidFill>
                <a:cs typeface="Times New Roman" pitchFamily="18" charset="0"/>
              </a:rPr>
              <a:t> average is {0}"</a:t>
            </a:r>
            <a:r>
              <a:rPr lang="en-US" altLang="el-GR" sz="2000" dirty="0">
                <a:solidFill>
                  <a:srgbClr val="000000"/>
                </a:solidFill>
                <a:cs typeface="Times New Roman" pitchFamily="18" charset="0"/>
              </a:rPr>
              <a:t>, average );</a:t>
            </a:r>
          </a:p>
          <a:p>
            <a:r>
              <a:rPr lang="en-US" altLang="el-GR" sz="2000" dirty="0">
                <a:solidFill>
                  <a:srgbClr val="5F5F5F"/>
                </a:solidFill>
                <a:cs typeface="Times New Roman" pitchFamily="18" charset="0"/>
              </a:rPr>
              <a:t>40   </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41   </a:t>
            </a:r>
            <a:r>
              <a:rPr lang="en-US" altLang="el-GR" sz="2000" dirty="0">
                <a:solidFill>
                  <a:srgbClr val="000000"/>
                </a:solidFill>
                <a:cs typeface="Times New Roman" pitchFamily="18" charset="0"/>
              </a:rPr>
              <a:t>   } </a:t>
            </a:r>
            <a:r>
              <a:rPr lang="en-US" altLang="el-GR" sz="2000" dirty="0">
                <a:solidFill>
                  <a:srgbClr val="008000"/>
                </a:solidFill>
                <a:cs typeface="Times New Roman" pitchFamily="18" charset="0"/>
              </a:rPr>
              <a:t>/</a:t>
            </a:r>
            <a:r>
              <a:rPr lang="en-US" altLang="el-GR" sz="2000" dirty="0">
                <a:solidFill>
                  <a:schemeClr val="accent5">
                    <a:lumMod val="75000"/>
                  </a:schemeClr>
                </a:solidFill>
                <a:cs typeface="Times New Roman" pitchFamily="18" charset="0"/>
              </a:rPr>
              <a:t>/ end Main</a:t>
            </a:r>
          </a:p>
          <a:p>
            <a:r>
              <a:rPr lang="en-US" altLang="el-GR" sz="2000" dirty="0">
                <a:solidFill>
                  <a:srgbClr val="5F5F5F"/>
                </a:solidFill>
                <a:cs typeface="Times New Roman" pitchFamily="18" charset="0"/>
              </a:rPr>
              <a:t>42   </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43   </a:t>
            </a:r>
            <a:r>
              <a:rPr lang="en-US" altLang="el-GR" sz="2000" dirty="0">
                <a:solidFill>
                  <a:srgbClr val="000000"/>
                </a:solidFill>
                <a:cs typeface="Times New Roman" pitchFamily="18" charset="0"/>
              </a:rPr>
              <a:t>} </a:t>
            </a:r>
            <a:r>
              <a:rPr lang="en-US" altLang="el-GR" sz="2000" dirty="0">
                <a:solidFill>
                  <a:schemeClr val="accent5">
                    <a:lumMod val="75000"/>
                  </a:schemeClr>
                </a:solidFill>
                <a:cs typeface="Times New Roman" pitchFamily="18" charset="0"/>
              </a:rPr>
              <a:t>// end class Average1</a:t>
            </a:r>
            <a:endParaRPr lang="en-US" altLang="el-GR" sz="2000" dirty="0">
              <a:solidFill>
                <a:schemeClr val="accent5">
                  <a:lumMod val="75000"/>
                </a:schemeClr>
              </a:solidFill>
            </a:endParaRPr>
          </a:p>
        </p:txBody>
      </p:sp>
      <p:sp>
        <p:nvSpPr>
          <p:cNvPr id="6" name="Text Box 6" descr="."/>
          <p:cNvSpPr txBox="1">
            <a:spLocks noChangeArrowheads="1"/>
          </p:cNvSpPr>
          <p:nvPr>
            <p:custDataLst>
              <p:tags r:id="rId4"/>
            </p:custDataLst>
          </p:nvPr>
        </p:nvSpPr>
        <p:spPr bwMode="auto">
          <a:xfrm>
            <a:off x="5777557" y="2413337"/>
            <a:ext cx="2682875" cy="1015663"/>
          </a:xfrm>
          <a:prstGeom prst="rect">
            <a:avLst/>
          </a:prstGeom>
          <a:solidFill>
            <a:schemeClr val="accent1"/>
          </a:solidFill>
          <a:ln w="9525">
            <a:solidFill>
              <a:schemeClr val="tx1"/>
            </a:solidFill>
            <a:miter lim="800000"/>
            <a:headEnd/>
            <a:tailEnd/>
          </a:ln>
        </p:spPr>
        <p:txBody>
          <a:bodyP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2000" dirty="0">
                <a:latin typeface="+mn-lt"/>
                <a:cs typeface="Times New Roman" pitchFamily="18" charset="0"/>
              </a:rPr>
              <a:t>Divide the total by ten to get the average of the ten grades</a:t>
            </a:r>
          </a:p>
        </p:txBody>
      </p:sp>
      <p:sp>
        <p:nvSpPr>
          <p:cNvPr id="7" name="Line 7" descr="."/>
          <p:cNvSpPr>
            <a:spLocks noChangeShapeType="1"/>
          </p:cNvSpPr>
          <p:nvPr/>
        </p:nvSpPr>
        <p:spPr bwMode="auto">
          <a:xfrm rot="20700000" flipH="1" flipV="1">
            <a:off x="3594272" y="2532447"/>
            <a:ext cx="21336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l-GR"/>
          </a:p>
        </p:txBody>
      </p:sp>
      <p:sp>
        <p:nvSpPr>
          <p:cNvPr id="8" name="Text Box 9" descr="."/>
          <p:cNvSpPr txBox="1">
            <a:spLocks noChangeArrowheads="1"/>
          </p:cNvSpPr>
          <p:nvPr>
            <p:custDataLst>
              <p:tags r:id="rId5"/>
            </p:custDataLst>
          </p:nvPr>
        </p:nvSpPr>
        <p:spPr bwMode="auto">
          <a:xfrm>
            <a:off x="4067143" y="4265861"/>
            <a:ext cx="2089033" cy="400110"/>
          </a:xfrm>
          <a:prstGeom prst="rect">
            <a:avLst/>
          </a:prstGeom>
          <a:solidFill>
            <a:schemeClr val="accent1"/>
          </a:solidFill>
          <a:ln w="9525">
            <a:solidFill>
              <a:schemeClr val="tx1"/>
            </a:solidFill>
            <a:miter lim="800000"/>
            <a:headEnd/>
            <a:tailEnd/>
          </a:ln>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2000" dirty="0">
                <a:latin typeface="+mn-lt"/>
                <a:cs typeface="Times New Roman" pitchFamily="18" charset="0"/>
              </a:rPr>
              <a:t>Display the results</a:t>
            </a:r>
          </a:p>
        </p:txBody>
      </p:sp>
      <p:sp>
        <p:nvSpPr>
          <p:cNvPr id="9" name="Line 10" descr="."/>
          <p:cNvSpPr>
            <a:spLocks noChangeShapeType="1"/>
          </p:cNvSpPr>
          <p:nvPr/>
        </p:nvSpPr>
        <p:spPr bwMode="auto">
          <a:xfrm flipH="1" flipV="1">
            <a:off x="4159218" y="3861048"/>
            <a:ext cx="152400" cy="4191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Απλές Δομές Ελέγχου</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38</a:t>
            </a:fld>
            <a:endParaRPr lang="el-GR" sz="1400" dirty="0"/>
          </a:p>
        </p:txBody>
      </p:sp>
    </p:spTree>
    <p:custDataLst>
      <p:tags r:id="rId1"/>
    </p:custDataLst>
    <p:extLst>
      <p:ext uri="{BB962C8B-B14F-4D97-AF65-F5344CB8AC3E}">
        <p14:creationId xmlns:p14="http://schemas.microsoft.com/office/powerpoint/2010/main" val="3346441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116632"/>
            <a:ext cx="8229600" cy="1296144"/>
          </a:xfrm>
        </p:spPr>
        <p:txBody>
          <a:bodyPr>
            <a:noAutofit/>
          </a:bodyPr>
          <a:lstStyle/>
          <a:p>
            <a:r>
              <a:rPr lang="el-GR" altLang="el-GR" sz="4000" u="sng" dirty="0" smtClean="0">
                <a:solidFill>
                  <a:schemeClr val="tx2"/>
                </a:solidFill>
              </a:rPr>
              <a:t>Άσκηση: Υπολογισμός </a:t>
            </a:r>
            <a:r>
              <a:rPr lang="el-GR" altLang="el-GR" sz="4000" u="sng" dirty="0">
                <a:solidFill>
                  <a:schemeClr val="tx2"/>
                </a:solidFill>
              </a:rPr>
              <a:t>του μέσου όρου της </a:t>
            </a:r>
            <a:r>
              <a:rPr lang="el-GR" altLang="el-GR" sz="4000" u="sng" dirty="0" smtClean="0">
                <a:solidFill>
                  <a:schemeClr val="tx2"/>
                </a:solidFill>
              </a:rPr>
              <a:t>τάξης (5 από 5)</a:t>
            </a:r>
            <a:endParaRPr lang="el-GR" altLang="el-GR" sz="4000" u="sng" dirty="0">
              <a:solidFill>
                <a:schemeClr val="tx2"/>
              </a:solidFill>
              <a:latin typeface="+mn-lt"/>
            </a:endParaRPr>
          </a:p>
        </p:txBody>
      </p:sp>
      <p:sp>
        <p:nvSpPr>
          <p:cNvPr id="6" name="Rectangle 4" descr=" Program Output.&#10;"/>
          <p:cNvSpPr>
            <a:spLocks noChangeArrowheads="1"/>
          </p:cNvSpPr>
          <p:nvPr>
            <p:custDataLst>
              <p:tags r:id="rId3"/>
            </p:custDataLst>
          </p:nvPr>
        </p:nvSpPr>
        <p:spPr bwMode="auto">
          <a:xfrm>
            <a:off x="658961" y="1844824"/>
            <a:ext cx="6937375" cy="3785652"/>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609600" algn="l"/>
                <a:tab pos="914400" algn="l"/>
                <a:tab pos="1219200" algn="l"/>
                <a:tab pos="1524000" algn="l"/>
                <a:tab pos="1828800" algn="l"/>
                <a:tab pos="2133600" algn="l"/>
                <a:tab pos="2438400" algn="l"/>
                <a:tab pos="2743200" algn="l"/>
                <a:tab pos="3048000" algn="l"/>
                <a:tab pos="3352800" algn="l"/>
                <a:tab pos="3657600" algn="l"/>
                <a:tab pos="3962400" algn="l"/>
                <a:tab pos="4267200" algn="l"/>
                <a:tab pos="4572000" algn="l"/>
              </a:tabLst>
              <a:defRPr sz="500">
                <a:solidFill>
                  <a:schemeClr val="tx1"/>
                </a:solidFill>
                <a:latin typeface="Times New Roman" pitchFamily="18" charset="0"/>
              </a:defRPr>
            </a:lvl1pPr>
            <a:lvl2pPr marL="742950" indent="-285750">
              <a:tabLst>
                <a:tab pos="609600" algn="l"/>
                <a:tab pos="914400" algn="l"/>
                <a:tab pos="1219200" algn="l"/>
                <a:tab pos="1524000" algn="l"/>
                <a:tab pos="1828800" algn="l"/>
                <a:tab pos="2133600" algn="l"/>
                <a:tab pos="2438400" algn="l"/>
                <a:tab pos="2743200" algn="l"/>
                <a:tab pos="3048000" algn="l"/>
                <a:tab pos="3352800" algn="l"/>
                <a:tab pos="3657600" algn="l"/>
                <a:tab pos="3962400" algn="l"/>
                <a:tab pos="4267200" algn="l"/>
                <a:tab pos="4572000" algn="l"/>
              </a:tabLst>
              <a:defRPr sz="500">
                <a:solidFill>
                  <a:schemeClr val="tx1"/>
                </a:solidFill>
                <a:latin typeface="Times New Roman" pitchFamily="18" charset="0"/>
              </a:defRPr>
            </a:lvl2pPr>
            <a:lvl3pPr marL="1143000" indent="-228600">
              <a:tabLst>
                <a:tab pos="609600" algn="l"/>
                <a:tab pos="914400" algn="l"/>
                <a:tab pos="1219200" algn="l"/>
                <a:tab pos="1524000" algn="l"/>
                <a:tab pos="1828800" algn="l"/>
                <a:tab pos="2133600" algn="l"/>
                <a:tab pos="2438400" algn="l"/>
                <a:tab pos="2743200" algn="l"/>
                <a:tab pos="3048000" algn="l"/>
                <a:tab pos="3352800" algn="l"/>
                <a:tab pos="3657600" algn="l"/>
                <a:tab pos="3962400" algn="l"/>
                <a:tab pos="4267200" algn="l"/>
                <a:tab pos="4572000" algn="l"/>
              </a:tabLst>
              <a:defRPr sz="500">
                <a:solidFill>
                  <a:schemeClr val="tx1"/>
                </a:solidFill>
                <a:latin typeface="Times New Roman" pitchFamily="18" charset="0"/>
              </a:defRPr>
            </a:lvl3pPr>
            <a:lvl4pPr marL="1600200" indent="-228600">
              <a:tabLst>
                <a:tab pos="609600" algn="l"/>
                <a:tab pos="914400" algn="l"/>
                <a:tab pos="1219200" algn="l"/>
                <a:tab pos="1524000" algn="l"/>
                <a:tab pos="1828800" algn="l"/>
                <a:tab pos="2133600" algn="l"/>
                <a:tab pos="2438400" algn="l"/>
                <a:tab pos="2743200" algn="l"/>
                <a:tab pos="3048000" algn="l"/>
                <a:tab pos="3352800" algn="l"/>
                <a:tab pos="3657600" algn="l"/>
                <a:tab pos="3962400" algn="l"/>
                <a:tab pos="4267200" algn="l"/>
                <a:tab pos="4572000" algn="l"/>
              </a:tabLst>
              <a:defRPr sz="500">
                <a:solidFill>
                  <a:schemeClr val="tx1"/>
                </a:solidFill>
                <a:latin typeface="Times New Roman" pitchFamily="18" charset="0"/>
              </a:defRPr>
            </a:lvl4pPr>
            <a:lvl5pPr marL="2057400" indent="-228600">
              <a:tabLst>
                <a:tab pos="609600" algn="l"/>
                <a:tab pos="914400" algn="l"/>
                <a:tab pos="1219200" algn="l"/>
                <a:tab pos="1524000" algn="l"/>
                <a:tab pos="1828800" algn="l"/>
                <a:tab pos="2133600" algn="l"/>
                <a:tab pos="2438400" algn="l"/>
                <a:tab pos="2743200" algn="l"/>
                <a:tab pos="3048000" algn="l"/>
                <a:tab pos="3352800" algn="l"/>
                <a:tab pos="3657600" algn="l"/>
                <a:tab pos="3962400" algn="l"/>
                <a:tab pos="4267200" algn="l"/>
                <a:tab pos="4572000" algn="l"/>
              </a:tabLst>
              <a:defRPr sz="500">
                <a:solidFill>
                  <a:schemeClr val="tx1"/>
                </a:solidFill>
                <a:latin typeface="Times New Roman" pitchFamily="18" charset="0"/>
              </a:defRPr>
            </a:lvl5pPr>
            <a:lvl6pPr marL="2514600" indent="-228600" algn="ctr" eaLnBrk="0" fontAlgn="base" hangingPunct="0">
              <a:spcBef>
                <a:spcPct val="0"/>
              </a:spcBef>
              <a:spcAft>
                <a:spcPct val="0"/>
              </a:spcAft>
              <a:tabLst>
                <a:tab pos="609600" algn="l"/>
                <a:tab pos="914400" algn="l"/>
                <a:tab pos="1219200" algn="l"/>
                <a:tab pos="1524000" algn="l"/>
                <a:tab pos="1828800" algn="l"/>
                <a:tab pos="2133600" algn="l"/>
                <a:tab pos="2438400" algn="l"/>
                <a:tab pos="2743200" algn="l"/>
                <a:tab pos="3048000" algn="l"/>
                <a:tab pos="3352800" algn="l"/>
                <a:tab pos="3657600" algn="l"/>
                <a:tab pos="3962400" algn="l"/>
                <a:tab pos="4267200" algn="l"/>
                <a:tab pos="4572000" algn="l"/>
              </a:tabLst>
              <a:defRPr sz="500">
                <a:solidFill>
                  <a:schemeClr val="tx1"/>
                </a:solidFill>
                <a:latin typeface="Times New Roman" pitchFamily="18" charset="0"/>
              </a:defRPr>
            </a:lvl6pPr>
            <a:lvl7pPr marL="2971800" indent="-228600" algn="ctr" eaLnBrk="0" fontAlgn="base" hangingPunct="0">
              <a:spcBef>
                <a:spcPct val="0"/>
              </a:spcBef>
              <a:spcAft>
                <a:spcPct val="0"/>
              </a:spcAft>
              <a:tabLst>
                <a:tab pos="609600" algn="l"/>
                <a:tab pos="914400" algn="l"/>
                <a:tab pos="1219200" algn="l"/>
                <a:tab pos="1524000" algn="l"/>
                <a:tab pos="1828800" algn="l"/>
                <a:tab pos="2133600" algn="l"/>
                <a:tab pos="2438400" algn="l"/>
                <a:tab pos="2743200" algn="l"/>
                <a:tab pos="3048000" algn="l"/>
                <a:tab pos="3352800" algn="l"/>
                <a:tab pos="3657600" algn="l"/>
                <a:tab pos="3962400" algn="l"/>
                <a:tab pos="4267200" algn="l"/>
                <a:tab pos="4572000" algn="l"/>
              </a:tabLst>
              <a:defRPr sz="500">
                <a:solidFill>
                  <a:schemeClr val="tx1"/>
                </a:solidFill>
                <a:latin typeface="Times New Roman" pitchFamily="18" charset="0"/>
              </a:defRPr>
            </a:lvl7pPr>
            <a:lvl8pPr marL="3429000" indent="-228600" algn="ctr" eaLnBrk="0" fontAlgn="base" hangingPunct="0">
              <a:spcBef>
                <a:spcPct val="0"/>
              </a:spcBef>
              <a:spcAft>
                <a:spcPct val="0"/>
              </a:spcAft>
              <a:tabLst>
                <a:tab pos="609600" algn="l"/>
                <a:tab pos="914400" algn="l"/>
                <a:tab pos="1219200" algn="l"/>
                <a:tab pos="1524000" algn="l"/>
                <a:tab pos="1828800" algn="l"/>
                <a:tab pos="2133600" algn="l"/>
                <a:tab pos="2438400" algn="l"/>
                <a:tab pos="2743200" algn="l"/>
                <a:tab pos="3048000" algn="l"/>
                <a:tab pos="3352800" algn="l"/>
                <a:tab pos="3657600" algn="l"/>
                <a:tab pos="3962400" algn="l"/>
                <a:tab pos="4267200" algn="l"/>
                <a:tab pos="4572000" algn="l"/>
              </a:tabLst>
              <a:defRPr sz="500">
                <a:solidFill>
                  <a:schemeClr val="tx1"/>
                </a:solidFill>
                <a:latin typeface="Times New Roman" pitchFamily="18" charset="0"/>
              </a:defRPr>
            </a:lvl8pPr>
            <a:lvl9pPr marL="3886200" indent="-228600" algn="ctr" eaLnBrk="0" fontAlgn="base" hangingPunct="0">
              <a:spcBef>
                <a:spcPct val="0"/>
              </a:spcBef>
              <a:spcAft>
                <a:spcPct val="0"/>
              </a:spcAft>
              <a:tabLst>
                <a:tab pos="609600" algn="l"/>
                <a:tab pos="914400" algn="l"/>
                <a:tab pos="1219200" algn="l"/>
                <a:tab pos="1524000" algn="l"/>
                <a:tab pos="1828800" algn="l"/>
                <a:tab pos="2133600" algn="l"/>
                <a:tab pos="2438400" algn="l"/>
                <a:tab pos="2743200" algn="l"/>
                <a:tab pos="3048000" algn="l"/>
                <a:tab pos="3352800" algn="l"/>
                <a:tab pos="3657600" algn="l"/>
                <a:tab pos="3962400" algn="l"/>
                <a:tab pos="4267200" algn="l"/>
                <a:tab pos="4572000" algn="l"/>
              </a:tabLst>
              <a:defRPr sz="500">
                <a:solidFill>
                  <a:schemeClr val="tx1"/>
                </a:solidFill>
                <a:latin typeface="Times New Roman" pitchFamily="18" charset="0"/>
              </a:defRPr>
            </a:lvl9pPr>
          </a:lstStyle>
          <a:p>
            <a:pPr algn="l" eaLnBrk="1" hangingPunct="1"/>
            <a:r>
              <a:rPr lang="en-US" altLang="el-GR" sz="2000" b="1" dirty="0">
                <a:solidFill>
                  <a:srgbClr val="000000"/>
                </a:solidFill>
                <a:latin typeface="+mn-lt"/>
                <a:cs typeface="Courier New" pitchFamily="49" charset="0"/>
              </a:rPr>
              <a:t>Enter integer grade: 100</a:t>
            </a:r>
            <a:endParaRPr lang="en-US" altLang="el-GR" sz="2000" b="1" dirty="0">
              <a:solidFill>
                <a:srgbClr val="000000"/>
              </a:solidFill>
              <a:latin typeface="+mn-lt"/>
              <a:cs typeface="Times New Roman" pitchFamily="18" charset="0"/>
            </a:endParaRPr>
          </a:p>
          <a:p>
            <a:pPr algn="l"/>
            <a:r>
              <a:rPr lang="en-US" altLang="el-GR" sz="2000" b="1" dirty="0">
                <a:solidFill>
                  <a:srgbClr val="000000"/>
                </a:solidFill>
                <a:latin typeface="+mn-lt"/>
                <a:cs typeface="Courier New" pitchFamily="49" charset="0"/>
              </a:rPr>
              <a:t>Enter integer grade: 88</a:t>
            </a:r>
            <a:endParaRPr lang="en-US" altLang="el-GR" sz="2000" b="1" dirty="0">
              <a:solidFill>
                <a:srgbClr val="000000"/>
              </a:solidFill>
              <a:latin typeface="+mn-lt"/>
              <a:cs typeface="Times New Roman" pitchFamily="18" charset="0"/>
            </a:endParaRPr>
          </a:p>
          <a:p>
            <a:pPr algn="l"/>
            <a:r>
              <a:rPr lang="en-US" altLang="el-GR" sz="2000" b="1" dirty="0">
                <a:solidFill>
                  <a:srgbClr val="000000"/>
                </a:solidFill>
                <a:latin typeface="+mn-lt"/>
                <a:cs typeface="Courier New" pitchFamily="49" charset="0"/>
              </a:rPr>
              <a:t>Enter integer grade: 93</a:t>
            </a:r>
            <a:endParaRPr lang="en-US" altLang="el-GR" sz="2000" b="1" dirty="0">
              <a:solidFill>
                <a:srgbClr val="000000"/>
              </a:solidFill>
              <a:latin typeface="+mn-lt"/>
              <a:cs typeface="Times New Roman" pitchFamily="18" charset="0"/>
            </a:endParaRPr>
          </a:p>
          <a:p>
            <a:pPr algn="l"/>
            <a:r>
              <a:rPr lang="en-US" altLang="el-GR" sz="2000" b="1" dirty="0">
                <a:solidFill>
                  <a:srgbClr val="000000"/>
                </a:solidFill>
                <a:latin typeface="+mn-lt"/>
                <a:cs typeface="Courier New" pitchFamily="49" charset="0"/>
              </a:rPr>
              <a:t>Enter integer grade: 55</a:t>
            </a:r>
            <a:endParaRPr lang="en-US" altLang="el-GR" sz="2000" b="1" dirty="0">
              <a:solidFill>
                <a:srgbClr val="000000"/>
              </a:solidFill>
              <a:latin typeface="+mn-lt"/>
              <a:cs typeface="Times New Roman" pitchFamily="18" charset="0"/>
            </a:endParaRPr>
          </a:p>
          <a:p>
            <a:pPr algn="l"/>
            <a:r>
              <a:rPr lang="en-US" altLang="el-GR" sz="2000" b="1" dirty="0">
                <a:solidFill>
                  <a:srgbClr val="000000"/>
                </a:solidFill>
                <a:latin typeface="+mn-lt"/>
                <a:cs typeface="Courier New" pitchFamily="49" charset="0"/>
              </a:rPr>
              <a:t>Enter integer grade: 68</a:t>
            </a:r>
            <a:endParaRPr lang="en-US" altLang="el-GR" sz="2000" b="1" dirty="0">
              <a:solidFill>
                <a:srgbClr val="000000"/>
              </a:solidFill>
              <a:latin typeface="+mn-lt"/>
              <a:cs typeface="Times New Roman" pitchFamily="18" charset="0"/>
            </a:endParaRPr>
          </a:p>
          <a:p>
            <a:pPr algn="l"/>
            <a:r>
              <a:rPr lang="en-US" altLang="el-GR" sz="2000" b="1" dirty="0">
                <a:solidFill>
                  <a:srgbClr val="000000"/>
                </a:solidFill>
                <a:latin typeface="+mn-lt"/>
                <a:cs typeface="Courier New" pitchFamily="49" charset="0"/>
              </a:rPr>
              <a:t>Enter integer grade: 77</a:t>
            </a:r>
            <a:endParaRPr lang="en-US" altLang="el-GR" sz="2000" b="1" dirty="0">
              <a:solidFill>
                <a:srgbClr val="000000"/>
              </a:solidFill>
              <a:latin typeface="+mn-lt"/>
              <a:cs typeface="Times New Roman" pitchFamily="18" charset="0"/>
            </a:endParaRPr>
          </a:p>
          <a:p>
            <a:pPr algn="l"/>
            <a:r>
              <a:rPr lang="en-US" altLang="el-GR" sz="2000" b="1" dirty="0">
                <a:solidFill>
                  <a:srgbClr val="000000"/>
                </a:solidFill>
                <a:latin typeface="+mn-lt"/>
                <a:cs typeface="Courier New" pitchFamily="49" charset="0"/>
              </a:rPr>
              <a:t>Enter integer grade: 83</a:t>
            </a:r>
            <a:endParaRPr lang="en-US" altLang="el-GR" sz="2000" b="1" dirty="0">
              <a:solidFill>
                <a:srgbClr val="000000"/>
              </a:solidFill>
              <a:latin typeface="+mn-lt"/>
              <a:cs typeface="Times New Roman" pitchFamily="18" charset="0"/>
            </a:endParaRPr>
          </a:p>
          <a:p>
            <a:pPr algn="l"/>
            <a:r>
              <a:rPr lang="en-US" altLang="el-GR" sz="2000" b="1" dirty="0">
                <a:solidFill>
                  <a:srgbClr val="000000"/>
                </a:solidFill>
                <a:latin typeface="+mn-lt"/>
                <a:cs typeface="Courier New" pitchFamily="49" charset="0"/>
              </a:rPr>
              <a:t>Enter integer grade: 95</a:t>
            </a:r>
            <a:endParaRPr lang="en-US" altLang="el-GR" sz="2000" b="1" dirty="0">
              <a:solidFill>
                <a:srgbClr val="000000"/>
              </a:solidFill>
              <a:latin typeface="+mn-lt"/>
              <a:cs typeface="Times New Roman" pitchFamily="18" charset="0"/>
            </a:endParaRPr>
          </a:p>
          <a:p>
            <a:pPr algn="l"/>
            <a:r>
              <a:rPr lang="en-US" altLang="el-GR" sz="2000" b="1" dirty="0">
                <a:solidFill>
                  <a:srgbClr val="000000"/>
                </a:solidFill>
                <a:latin typeface="+mn-lt"/>
                <a:cs typeface="Courier New" pitchFamily="49" charset="0"/>
              </a:rPr>
              <a:t>Enter integer grade: 73</a:t>
            </a:r>
            <a:endParaRPr lang="en-US" altLang="el-GR" sz="2000" b="1" dirty="0">
              <a:solidFill>
                <a:srgbClr val="000000"/>
              </a:solidFill>
              <a:latin typeface="+mn-lt"/>
              <a:cs typeface="Times New Roman" pitchFamily="18" charset="0"/>
            </a:endParaRPr>
          </a:p>
          <a:p>
            <a:pPr algn="l"/>
            <a:r>
              <a:rPr lang="en-US" altLang="el-GR" sz="2000" b="1" dirty="0">
                <a:solidFill>
                  <a:srgbClr val="000000"/>
                </a:solidFill>
                <a:latin typeface="+mn-lt"/>
                <a:cs typeface="Courier New" pitchFamily="49" charset="0"/>
              </a:rPr>
              <a:t>Enter integer grade: 62</a:t>
            </a:r>
            <a:endParaRPr lang="en-US" altLang="el-GR" sz="2000" b="1" dirty="0">
              <a:solidFill>
                <a:srgbClr val="000000"/>
              </a:solidFill>
              <a:latin typeface="+mn-lt"/>
              <a:cs typeface="Times New Roman" pitchFamily="18" charset="0"/>
            </a:endParaRPr>
          </a:p>
          <a:p>
            <a:pPr algn="l"/>
            <a:r>
              <a:rPr lang="en-US" altLang="el-GR" sz="2000" b="1" dirty="0">
                <a:solidFill>
                  <a:srgbClr val="000000"/>
                </a:solidFill>
                <a:latin typeface="+mn-lt"/>
                <a:cs typeface="Courier New" pitchFamily="49" charset="0"/>
              </a:rPr>
              <a:t> </a:t>
            </a:r>
            <a:endParaRPr lang="en-US" altLang="el-GR" sz="2000" b="1" dirty="0">
              <a:solidFill>
                <a:srgbClr val="000000"/>
              </a:solidFill>
              <a:latin typeface="+mn-lt"/>
              <a:cs typeface="Times New Roman" pitchFamily="18" charset="0"/>
            </a:endParaRPr>
          </a:p>
          <a:p>
            <a:pPr algn="l"/>
            <a:r>
              <a:rPr lang="en-US" altLang="el-GR" sz="2000" b="1" dirty="0">
                <a:solidFill>
                  <a:schemeClr val="tx2"/>
                </a:solidFill>
                <a:latin typeface="+mn-lt"/>
                <a:cs typeface="Times New Roman" pitchFamily="18" charset="0"/>
              </a:rPr>
              <a:t>Class average is 79</a:t>
            </a:r>
            <a:r>
              <a:rPr lang="en-US" altLang="el-GR" sz="2000" dirty="0">
                <a:latin typeface="+mn-lt"/>
              </a:rPr>
              <a:t> </a:t>
            </a:r>
          </a:p>
        </p:txBody>
      </p:sp>
      <p:sp>
        <p:nvSpPr>
          <p:cNvPr id="3" name="Ορθογώνιο 2" descr="."/>
          <p:cNvSpPr/>
          <p:nvPr>
            <p:custDataLst>
              <p:tags r:id="rId4"/>
            </p:custDataLst>
          </p:nvPr>
        </p:nvSpPr>
        <p:spPr>
          <a:xfrm>
            <a:off x="5318148" y="1844824"/>
            <a:ext cx="2278188" cy="461665"/>
          </a:xfrm>
          <a:prstGeom prst="rect">
            <a:avLst/>
          </a:prstGeom>
        </p:spPr>
        <p:txBody>
          <a:bodyPr wrap="none">
            <a:spAutoFit/>
          </a:bodyPr>
          <a:lstStyle/>
          <a:p>
            <a:r>
              <a:rPr lang="en-US" altLang="el-GR" sz="2400" dirty="0"/>
              <a:t> Program Output</a:t>
            </a:r>
            <a:endParaRPr lang="el-GR" sz="2400"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Απλές Δομές Ελέγχου</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39</a:t>
            </a:fld>
            <a:endParaRPr lang="el-GR" sz="1400" dirty="0"/>
          </a:p>
        </p:txBody>
      </p:sp>
    </p:spTree>
    <p:custDataLst>
      <p:tags r:id="rId1"/>
    </p:custDataLst>
    <p:extLst>
      <p:ext uri="{BB962C8B-B14F-4D97-AF65-F5344CB8AC3E}">
        <p14:creationId xmlns:p14="http://schemas.microsoft.com/office/powerpoint/2010/main" val="3346441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r>
              <a:rPr lang="el-GR" u="sng" dirty="0" smtClean="0">
                <a:solidFill>
                  <a:schemeClr val="tx2"/>
                </a:solidFill>
              </a:rPr>
              <a:t>Σκοποί  ενότητας</a:t>
            </a:r>
            <a:endParaRPr lang="el-GR" u="sng" dirty="0">
              <a:solidFill>
                <a:schemeClr val="tx2"/>
              </a:solidFill>
            </a:endParaRPr>
          </a:p>
        </p:txBody>
      </p:sp>
      <p:sp>
        <p:nvSpPr>
          <p:cNvPr id="3" name="Content Placeholder 2" descr="Σκοπός μας είναι να μάθουμε:&#10; &#10;Βασικές τεχνικές προγραμματισμού,&#10;&#10;Πώς να γράφουμε μικρού και μεσαίου μεγέθους προγράμματα,&#10;&#10;Τη γλώσσα προγραμματισμού C#,  (μοιάζει με τη Java),&#10;&#10;Βασικούς αλγόριθμους και δομές δεδομένων,&#10;&#10;Εργαλεία συγγραφής προγραμμάτων, (παραδείγματος χάρην Visual Studio),&#10;&#10;Να διευρύνουμε τις γνώσεις μας στην Επιστήμη της Πληροφορικής,&#10;&#10;Θα ασχοληθούμε πολύ με τον προγραμματισμό,&#10;&#10;Θα μάθουμε το Microsoft Visual Studio, τελεία NET C# Compiler.&#10;"/>
          <p:cNvSpPr>
            <a:spLocks noGrp="1"/>
          </p:cNvSpPr>
          <p:nvPr>
            <p:ph idx="1"/>
          </p:nvPr>
        </p:nvSpPr>
        <p:spPr>
          <a:xfrm>
            <a:off x="467544" y="1268760"/>
            <a:ext cx="8229600" cy="4968552"/>
          </a:xfrm>
        </p:spPr>
        <p:txBody>
          <a:bodyPr>
            <a:noAutofit/>
          </a:bodyPr>
          <a:lstStyle/>
          <a:p>
            <a:pPr>
              <a:lnSpc>
                <a:spcPct val="90000"/>
              </a:lnSpc>
              <a:buFont typeface="Wingdings" panose="05000000000000000000" pitchFamily="2" charset="2"/>
              <a:buChar char="q"/>
            </a:pPr>
            <a:r>
              <a:rPr lang="el-GR" altLang="el-GR" sz="2400" b="1" dirty="0"/>
              <a:t>Σκοπός μας είναι να μάθουμε:</a:t>
            </a:r>
            <a:r>
              <a:rPr lang="en-US" altLang="el-GR" sz="2400" b="1" dirty="0"/>
              <a:t> </a:t>
            </a:r>
          </a:p>
          <a:p>
            <a:pPr lvl="1">
              <a:lnSpc>
                <a:spcPct val="90000"/>
              </a:lnSpc>
              <a:buFont typeface="Wingdings" panose="05000000000000000000" pitchFamily="2" charset="2"/>
              <a:buChar char="§"/>
            </a:pPr>
            <a:r>
              <a:rPr lang="el-GR" altLang="el-GR" sz="2400" dirty="0"/>
              <a:t>Βασικές τεχνικές προγραμματισμού</a:t>
            </a:r>
            <a:endParaRPr lang="en-US" altLang="el-GR" sz="2400" dirty="0"/>
          </a:p>
          <a:p>
            <a:pPr lvl="1">
              <a:lnSpc>
                <a:spcPct val="90000"/>
              </a:lnSpc>
              <a:buFont typeface="Wingdings" panose="05000000000000000000" pitchFamily="2" charset="2"/>
              <a:buChar char="§"/>
            </a:pPr>
            <a:r>
              <a:rPr lang="el-GR" altLang="el-GR" sz="2400" dirty="0"/>
              <a:t>Πώς να γράφουμε μικρού και μεσαίου μεγέθους προγράμματα</a:t>
            </a:r>
            <a:endParaRPr lang="en-US" altLang="el-GR" sz="2400" dirty="0"/>
          </a:p>
          <a:p>
            <a:pPr lvl="1">
              <a:lnSpc>
                <a:spcPct val="90000"/>
              </a:lnSpc>
              <a:buFont typeface="Wingdings" panose="05000000000000000000" pitchFamily="2" charset="2"/>
              <a:buChar char="§"/>
            </a:pPr>
            <a:r>
              <a:rPr lang="el-GR" altLang="el-GR" sz="2400" dirty="0"/>
              <a:t>Τη γλώσσα προγραμματισμού </a:t>
            </a:r>
            <a:r>
              <a:rPr lang="en-US" altLang="el-GR" sz="2400" dirty="0"/>
              <a:t>C#  (</a:t>
            </a:r>
            <a:r>
              <a:rPr lang="el-GR" altLang="el-GR" sz="2400" dirty="0"/>
              <a:t>μοιάζει με τη </a:t>
            </a:r>
            <a:r>
              <a:rPr lang="en-US" altLang="el-GR" sz="2400" dirty="0"/>
              <a:t>Java)</a:t>
            </a:r>
          </a:p>
          <a:p>
            <a:pPr lvl="1">
              <a:lnSpc>
                <a:spcPct val="90000"/>
              </a:lnSpc>
              <a:buFont typeface="Wingdings" panose="05000000000000000000" pitchFamily="2" charset="2"/>
              <a:buChar char="§"/>
            </a:pPr>
            <a:r>
              <a:rPr lang="el-GR" altLang="el-GR" sz="2400" dirty="0"/>
              <a:t>Βασικούς αλγόριθμους και δομές δεδομένων</a:t>
            </a:r>
            <a:endParaRPr lang="en-US" altLang="el-GR" sz="2400" dirty="0"/>
          </a:p>
          <a:p>
            <a:pPr lvl="1">
              <a:lnSpc>
                <a:spcPct val="90000"/>
              </a:lnSpc>
              <a:buFont typeface="Wingdings" panose="05000000000000000000" pitchFamily="2" charset="2"/>
              <a:buChar char="§"/>
            </a:pPr>
            <a:r>
              <a:rPr lang="el-GR" altLang="el-GR" sz="2400" dirty="0"/>
              <a:t>Εργαλεία συγγραφής προγραμμάτων (π.χ. </a:t>
            </a:r>
            <a:r>
              <a:rPr lang="en-US" altLang="el-GR" sz="2400" dirty="0"/>
              <a:t>Visual Studio)</a:t>
            </a:r>
          </a:p>
          <a:p>
            <a:pPr lvl="1">
              <a:lnSpc>
                <a:spcPct val="90000"/>
              </a:lnSpc>
              <a:buFont typeface="Wingdings" panose="05000000000000000000" pitchFamily="2" charset="2"/>
              <a:buChar char="§"/>
            </a:pPr>
            <a:r>
              <a:rPr lang="el-GR" altLang="el-GR" sz="2400" dirty="0"/>
              <a:t>Να διευρύνουμε τις γνώσεις μας στην Επιστήμη της Πληροφορικής</a:t>
            </a:r>
            <a:endParaRPr lang="en-US" altLang="el-GR" sz="2400" dirty="0"/>
          </a:p>
          <a:p>
            <a:pPr>
              <a:lnSpc>
                <a:spcPct val="90000"/>
              </a:lnSpc>
              <a:buFont typeface="Wingdings" panose="05000000000000000000" pitchFamily="2" charset="2"/>
              <a:buChar char="q"/>
            </a:pPr>
            <a:r>
              <a:rPr lang="el-GR" altLang="el-GR" sz="2400" dirty="0" smtClean="0"/>
              <a:t>Θα ασχοληθούμε </a:t>
            </a:r>
            <a:r>
              <a:rPr lang="el-GR" altLang="el-GR" sz="2400" dirty="0"/>
              <a:t>πολύ με τον προγραμματισμό</a:t>
            </a:r>
            <a:endParaRPr lang="en-US" altLang="el-GR" sz="2400" dirty="0"/>
          </a:p>
          <a:p>
            <a:pPr>
              <a:lnSpc>
                <a:spcPct val="90000"/>
              </a:lnSpc>
              <a:buFont typeface="Wingdings" panose="05000000000000000000" pitchFamily="2" charset="2"/>
              <a:buChar char="q"/>
            </a:pPr>
            <a:r>
              <a:rPr lang="el-GR" altLang="el-GR" sz="2400" dirty="0" smtClean="0"/>
              <a:t>Θα </a:t>
            </a:r>
            <a:r>
              <a:rPr lang="el-GR" altLang="el-GR" sz="2400" dirty="0"/>
              <a:t>μάθουμε το</a:t>
            </a:r>
            <a:r>
              <a:rPr lang="en-US" altLang="el-GR" sz="2400" dirty="0"/>
              <a:t> </a:t>
            </a:r>
            <a:r>
              <a:rPr lang="en-US" altLang="el-GR" sz="2400" i="1" dirty="0">
                <a:solidFill>
                  <a:srgbClr val="FF0066"/>
                </a:solidFill>
              </a:rPr>
              <a:t>Microsoft Visual Studio . NET C# Compiler</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Απλές Δομές Ελέγχου</a:t>
            </a:r>
            <a:endParaRPr lang="en-US" sz="1400" dirty="0"/>
          </a:p>
        </p:txBody>
      </p:sp>
      <p:sp>
        <p:nvSpPr>
          <p:cNvPr id="6" name="Slide Number Placeholder 5" descr="."/>
          <p:cNvSpPr>
            <a:spLocks noGrp="1"/>
          </p:cNvSpPr>
          <p:nvPr>
            <p:ph type="sldNum" sz="quarter" idx="12"/>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116632"/>
            <a:ext cx="8229600" cy="1696248"/>
          </a:xfrm>
        </p:spPr>
        <p:txBody>
          <a:bodyPr>
            <a:noAutofit/>
          </a:bodyPr>
          <a:lstStyle/>
          <a:p>
            <a:r>
              <a:rPr lang="el-GR" altLang="el-GR" sz="4000" u="sng" dirty="0" smtClean="0">
                <a:solidFill>
                  <a:schemeClr val="tx2"/>
                </a:solidFill>
                <a:latin typeface="+mn-lt"/>
              </a:rPr>
              <a:t>Παράδειγμα 2: </a:t>
            </a:r>
            <a:r>
              <a:rPr lang="en-US" altLang="el-GR" sz="4000" u="sng" dirty="0" smtClean="0">
                <a:solidFill>
                  <a:schemeClr val="tx2"/>
                </a:solidFill>
                <a:latin typeface="+mn-lt"/>
              </a:rPr>
              <a:t>while Loops </a:t>
            </a:r>
            <a:r>
              <a:rPr lang="el-GR" altLang="el-GR" sz="4000" u="sng" dirty="0" smtClean="0">
                <a:solidFill>
                  <a:schemeClr val="tx2"/>
                </a:solidFill>
                <a:latin typeface="+mn-lt"/>
              </a:rPr>
              <a:t>ελεγχόμενα με </a:t>
            </a:r>
            <a:r>
              <a:rPr lang="en-US" altLang="el-GR" sz="4000" u="sng" dirty="0" smtClean="0">
                <a:solidFill>
                  <a:schemeClr val="tx2"/>
                </a:solidFill>
                <a:latin typeface="+mn-lt"/>
              </a:rPr>
              <a:t>Sentinel</a:t>
            </a:r>
            <a:r>
              <a:rPr lang="el-GR" altLang="el-GR" sz="4000" u="sng" dirty="0" smtClean="0">
                <a:solidFill>
                  <a:schemeClr val="tx2"/>
                </a:solidFill>
                <a:latin typeface="+mn-lt"/>
              </a:rPr>
              <a:t> (σημαία) (1 από 6)</a:t>
            </a:r>
            <a:endParaRPr lang="el-GR" altLang="el-GR" sz="4000" u="sng" dirty="0">
              <a:solidFill>
                <a:schemeClr val="tx2"/>
              </a:solidFill>
              <a:latin typeface="+mn-lt"/>
            </a:endParaRPr>
          </a:p>
        </p:txBody>
      </p:sp>
      <p:sp>
        <p:nvSpPr>
          <p:cNvPr id="2" name="Ορθογώνιο 1"/>
          <p:cNvSpPr/>
          <p:nvPr/>
        </p:nvSpPr>
        <p:spPr>
          <a:xfrm>
            <a:off x="539552" y="2254220"/>
            <a:ext cx="8147248" cy="3046988"/>
          </a:xfrm>
          <a:prstGeom prst="rect">
            <a:avLst/>
          </a:prstGeom>
        </p:spPr>
        <p:txBody>
          <a:bodyPr wrap="square">
            <a:spAutoFit/>
          </a:bodyPr>
          <a:lstStyle/>
          <a:p>
            <a:pPr marL="342900" indent="-342900">
              <a:buFont typeface="Wingdings" panose="05000000000000000000" pitchFamily="2" charset="2"/>
              <a:buChar char="q"/>
            </a:pPr>
            <a:r>
              <a:rPr lang="el-GR" altLang="el-GR" sz="2400" dirty="0" smtClean="0"/>
              <a:t>Τυπική περίπτωση </a:t>
            </a:r>
            <a:r>
              <a:rPr lang="en-US" altLang="el-GR" sz="2400" dirty="0" smtClean="0"/>
              <a:t>input-driven</a:t>
            </a:r>
            <a:r>
              <a:rPr lang="el-GR" altLang="el-GR" sz="2400" dirty="0" smtClean="0"/>
              <a:t> προγραμμάτων,</a:t>
            </a:r>
          </a:p>
          <a:p>
            <a:pPr marL="342900" indent="-342900">
              <a:buFont typeface="Wingdings" panose="05000000000000000000" pitchFamily="2" charset="2"/>
              <a:buChar char="q"/>
            </a:pPr>
            <a:endParaRPr lang="el-GR" altLang="el-GR" sz="2400" dirty="0" smtClean="0"/>
          </a:p>
          <a:p>
            <a:pPr marL="342900" indent="-342900">
              <a:buFont typeface="Wingdings" panose="05000000000000000000" pitchFamily="2" charset="2"/>
              <a:buChar char="q"/>
            </a:pPr>
            <a:r>
              <a:rPr lang="el-GR" altLang="el-GR" sz="2400" dirty="0" smtClean="0"/>
              <a:t>Το </a:t>
            </a:r>
            <a:r>
              <a:rPr lang="en-US" altLang="el-GR" sz="2400" dirty="0" smtClean="0"/>
              <a:t>loop</a:t>
            </a:r>
            <a:r>
              <a:rPr lang="el-GR" altLang="el-GR" sz="2400" dirty="0" smtClean="0"/>
              <a:t> συνεχίζει για ακαθόριστο αριθμό επαναλήψεων,</a:t>
            </a:r>
          </a:p>
          <a:p>
            <a:pPr marL="342900" indent="-342900">
              <a:buFont typeface="Wingdings" panose="05000000000000000000" pitchFamily="2" charset="2"/>
              <a:buChar char="q"/>
            </a:pPr>
            <a:endParaRPr lang="el-GR" altLang="el-GR" sz="2400" dirty="0" smtClean="0"/>
          </a:p>
          <a:p>
            <a:pPr marL="342900" indent="-342900">
              <a:buFont typeface="Wingdings" panose="05000000000000000000" pitchFamily="2" charset="2"/>
              <a:buChar char="q"/>
            </a:pPr>
            <a:r>
              <a:rPr lang="el-GR" altLang="el-GR" sz="2400" dirty="0" smtClean="0"/>
              <a:t>Η τιμή της σημαίας,</a:t>
            </a:r>
          </a:p>
          <a:p>
            <a:pPr marL="1257300" lvl="2" indent="-342900">
              <a:buFont typeface="Wingdings" panose="05000000000000000000" pitchFamily="2" charset="2"/>
              <a:buChar char="§"/>
            </a:pPr>
            <a:r>
              <a:rPr lang="el-GR" altLang="el-GR" sz="2400" dirty="0" smtClean="0"/>
              <a:t>Κάνει το  </a:t>
            </a:r>
            <a:r>
              <a:rPr lang="en-US" altLang="el-GR" sz="2400" dirty="0" smtClean="0"/>
              <a:t>loop</a:t>
            </a:r>
            <a:r>
              <a:rPr lang="el-GR" altLang="el-GR" sz="2400" dirty="0" smtClean="0"/>
              <a:t> να κάνει </a:t>
            </a:r>
            <a:r>
              <a:rPr lang="en-US" altLang="el-GR" sz="2400" dirty="0" smtClean="0"/>
              <a:t>break</a:t>
            </a:r>
            <a:r>
              <a:rPr lang="el-GR" altLang="el-GR" sz="2400" dirty="0" smtClean="0"/>
              <a:t>,</a:t>
            </a:r>
          </a:p>
          <a:p>
            <a:pPr marL="1257300" lvl="2" indent="-342900">
              <a:buFont typeface="Wingdings" panose="05000000000000000000" pitchFamily="2" charset="2"/>
              <a:buChar char="§"/>
            </a:pPr>
            <a:r>
              <a:rPr lang="el-GR" altLang="el-GR" sz="2400" dirty="0" smtClean="0"/>
              <a:t>Προσοχή στα </a:t>
            </a:r>
            <a:r>
              <a:rPr lang="en-US" altLang="el-GR" sz="2400" dirty="0" smtClean="0"/>
              <a:t>collisions</a:t>
            </a:r>
            <a:r>
              <a:rPr lang="el-GR" altLang="el-GR" sz="2400" dirty="0" smtClean="0"/>
              <a:t> (συγκρούσεις τιμών),</a:t>
            </a:r>
          </a:p>
          <a:p>
            <a:pPr marL="1714500" lvl="3" indent="-342900">
              <a:buFont typeface="Arial" panose="020B0604020202020204" pitchFamily="34" charset="0"/>
              <a:buChar char="•"/>
            </a:pPr>
            <a:r>
              <a:rPr lang="el-GR" altLang="el-GR" sz="2400" dirty="0" smtClean="0"/>
              <a:t>Όταν η τιμή του </a:t>
            </a:r>
            <a:r>
              <a:rPr lang="en-US" altLang="el-GR" sz="2400" dirty="0" smtClean="0"/>
              <a:t>flag</a:t>
            </a:r>
            <a:r>
              <a:rPr lang="el-GR" altLang="el-GR" sz="2400" dirty="0" smtClean="0"/>
              <a:t>  </a:t>
            </a:r>
            <a:r>
              <a:rPr lang="el-GR" altLang="el-GR" sz="2400" dirty="0" smtClean="0">
                <a:sym typeface="Wingdings" pitchFamily="2" charset="2"/>
              </a:rPr>
              <a:t></a:t>
            </a:r>
            <a:r>
              <a:rPr lang="el-GR" altLang="el-GR" sz="2400" dirty="0" smtClean="0"/>
              <a:t> μια τιμή από το χρήστη.</a:t>
            </a:r>
            <a:endParaRPr lang="el-GR" altLang="el-GR" sz="2400"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Απλές Δομές Ελέγχου</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40</a:t>
            </a:fld>
            <a:endParaRPr lang="el-GR" sz="1400" dirty="0"/>
          </a:p>
        </p:txBody>
      </p:sp>
    </p:spTree>
    <p:custDataLst>
      <p:tags r:id="rId1"/>
    </p:custDataLst>
    <p:extLst>
      <p:ext uri="{BB962C8B-B14F-4D97-AF65-F5344CB8AC3E}">
        <p14:creationId xmlns:p14="http://schemas.microsoft.com/office/powerpoint/2010/main" val="3346441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116632"/>
            <a:ext cx="8229600" cy="1696248"/>
          </a:xfrm>
        </p:spPr>
        <p:txBody>
          <a:bodyPr>
            <a:noAutofit/>
          </a:bodyPr>
          <a:lstStyle/>
          <a:p>
            <a:r>
              <a:rPr lang="el-GR" altLang="el-GR" sz="4000" u="sng" dirty="0">
                <a:solidFill>
                  <a:schemeClr val="tx2"/>
                </a:solidFill>
              </a:rPr>
              <a:t>Παράδειγμα</a:t>
            </a:r>
            <a:r>
              <a:rPr lang="en-US" altLang="el-GR" sz="4000" u="sng" dirty="0">
                <a:solidFill>
                  <a:schemeClr val="tx2"/>
                </a:solidFill>
              </a:rPr>
              <a:t> 2: while Loops</a:t>
            </a:r>
            <a:r>
              <a:rPr lang="el-GR" altLang="el-GR" sz="4000" u="sng" dirty="0">
                <a:solidFill>
                  <a:schemeClr val="tx2"/>
                </a:solidFill>
              </a:rPr>
              <a:t> ελεγχόμενα με </a:t>
            </a:r>
            <a:r>
              <a:rPr lang="en-US" altLang="el-GR" sz="4000" u="sng" dirty="0">
                <a:solidFill>
                  <a:schemeClr val="tx2"/>
                </a:solidFill>
              </a:rPr>
              <a:t>Sentinel (</a:t>
            </a:r>
            <a:r>
              <a:rPr lang="el-GR" altLang="el-GR" sz="4000" u="sng" dirty="0">
                <a:solidFill>
                  <a:schemeClr val="tx2"/>
                </a:solidFill>
              </a:rPr>
              <a:t>σημαία) </a:t>
            </a:r>
            <a:r>
              <a:rPr lang="el-GR" altLang="el-GR" sz="4000" u="sng" dirty="0" smtClean="0">
                <a:solidFill>
                  <a:schemeClr val="tx2"/>
                </a:solidFill>
              </a:rPr>
              <a:t>(2 </a:t>
            </a:r>
            <a:r>
              <a:rPr lang="el-GR" altLang="el-GR" sz="4000" u="sng" dirty="0">
                <a:solidFill>
                  <a:schemeClr val="tx2"/>
                </a:solidFill>
              </a:rPr>
              <a:t>από </a:t>
            </a:r>
            <a:r>
              <a:rPr lang="el-GR" altLang="el-GR" sz="4000" u="sng" dirty="0" smtClean="0">
                <a:solidFill>
                  <a:schemeClr val="tx2"/>
                </a:solidFill>
              </a:rPr>
              <a:t>6)</a:t>
            </a:r>
            <a:endParaRPr lang="el-GR" altLang="el-GR" sz="4000" u="sng" dirty="0">
              <a:solidFill>
                <a:schemeClr val="tx2"/>
              </a:solidFill>
              <a:latin typeface="+mn-lt"/>
            </a:endParaRPr>
          </a:p>
        </p:txBody>
      </p:sp>
      <p:sp>
        <p:nvSpPr>
          <p:cNvPr id="2" name="Ορθογώνιο 1" descr="// Average2 τελεία cs,&#10;// Class average with sentinel-controlled repetition.&#10;    &#10;using System,&#10;    &#10;class Average2,&#10;άγκιστρο,&#10;static void Main, string[] args,&#10;άγκιστρο,&#10;int total,           // sum of grades,&#10;grade Counter,    // number of grades entered,&#10;grade Value,      // grade value,&#10;   &#10;double average,      // average of all grades, (σχόλιο: The variable average is set to a double so that it can be more exact and have an answer with decimals).&#10;&#10;"/>
          <p:cNvSpPr/>
          <p:nvPr>
            <p:custDataLst>
              <p:tags r:id="rId3"/>
            </p:custDataLst>
          </p:nvPr>
        </p:nvSpPr>
        <p:spPr>
          <a:xfrm>
            <a:off x="539552" y="1812880"/>
            <a:ext cx="8147248" cy="4401205"/>
          </a:xfrm>
          <a:prstGeom prst="rect">
            <a:avLst/>
          </a:prstGeom>
        </p:spPr>
        <p:txBody>
          <a:bodyPr wrap="square">
            <a:spAutoFit/>
          </a:bodyPr>
          <a:lstStyle/>
          <a:p>
            <a:r>
              <a:rPr lang="en-US" altLang="el-GR" sz="2000" dirty="0">
                <a:solidFill>
                  <a:srgbClr val="5F5F5F"/>
                </a:solidFill>
                <a:cs typeface="Times New Roman" pitchFamily="18" charset="0"/>
              </a:rPr>
              <a:t>1    </a:t>
            </a:r>
            <a:r>
              <a:rPr lang="en-US" altLang="el-GR" sz="2000" dirty="0">
                <a:solidFill>
                  <a:schemeClr val="accent5">
                    <a:lumMod val="75000"/>
                  </a:schemeClr>
                </a:solidFill>
                <a:cs typeface="Times New Roman" pitchFamily="18" charset="0"/>
              </a:rPr>
              <a:t>// Average2.cs</a:t>
            </a:r>
          </a:p>
          <a:p>
            <a:r>
              <a:rPr lang="en-US" altLang="el-GR" sz="2000" dirty="0">
                <a:solidFill>
                  <a:srgbClr val="5F5F5F"/>
                </a:solidFill>
                <a:cs typeface="Times New Roman" pitchFamily="18" charset="0"/>
              </a:rPr>
              <a:t>2    </a:t>
            </a:r>
            <a:r>
              <a:rPr lang="en-US" altLang="el-GR" sz="2000" dirty="0">
                <a:solidFill>
                  <a:schemeClr val="accent5">
                    <a:lumMod val="75000"/>
                  </a:schemeClr>
                </a:solidFill>
                <a:cs typeface="Times New Roman" pitchFamily="18" charset="0"/>
              </a:rPr>
              <a:t>// Class average with sentinel-controlled repetition.</a:t>
            </a:r>
          </a:p>
          <a:p>
            <a:r>
              <a:rPr lang="en-US" altLang="el-GR" sz="2000" dirty="0">
                <a:solidFill>
                  <a:srgbClr val="5F5F5F"/>
                </a:solidFill>
                <a:cs typeface="Times New Roman" pitchFamily="18" charset="0"/>
              </a:rPr>
              <a:t>3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4    </a:t>
            </a:r>
            <a:r>
              <a:rPr lang="en-US" altLang="el-GR" sz="2000" dirty="0">
                <a:solidFill>
                  <a:srgbClr val="0000FF"/>
                </a:solidFill>
                <a:cs typeface="Times New Roman" pitchFamily="18" charset="0"/>
              </a:rPr>
              <a:t>using</a:t>
            </a:r>
            <a:r>
              <a:rPr lang="en-US" altLang="el-GR" sz="2000" dirty="0">
                <a:solidFill>
                  <a:srgbClr val="000000"/>
                </a:solidFill>
                <a:cs typeface="Times New Roman" pitchFamily="18" charset="0"/>
              </a:rPr>
              <a:t> System;</a:t>
            </a:r>
          </a:p>
          <a:p>
            <a:r>
              <a:rPr lang="en-US" altLang="el-GR" sz="2000" dirty="0">
                <a:solidFill>
                  <a:srgbClr val="5F5F5F"/>
                </a:solidFill>
                <a:cs typeface="Times New Roman" pitchFamily="18" charset="0"/>
              </a:rPr>
              <a:t>5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6    </a:t>
            </a:r>
            <a:r>
              <a:rPr lang="en-US" altLang="el-GR" sz="2000" dirty="0">
                <a:solidFill>
                  <a:srgbClr val="0000FF"/>
                </a:solidFill>
                <a:cs typeface="Times New Roman" pitchFamily="18" charset="0"/>
              </a:rPr>
              <a:t>class</a:t>
            </a:r>
            <a:r>
              <a:rPr lang="en-US" altLang="el-GR" sz="2000" dirty="0">
                <a:solidFill>
                  <a:srgbClr val="000000"/>
                </a:solidFill>
                <a:cs typeface="Times New Roman" pitchFamily="18" charset="0"/>
              </a:rPr>
              <a:t> Average2</a:t>
            </a:r>
          </a:p>
          <a:p>
            <a:r>
              <a:rPr lang="en-US" altLang="el-GR" sz="2000" dirty="0">
                <a:solidFill>
                  <a:srgbClr val="5F5F5F"/>
                </a:solidFill>
                <a:cs typeface="Times New Roman" pitchFamily="18" charset="0"/>
              </a:rPr>
              <a:t>7    </a:t>
            </a:r>
            <a:r>
              <a:rPr lang="en-US" altLang="el-GR" sz="2000" dirty="0">
                <a:solidFill>
                  <a:srgbClr val="000000"/>
                </a:solidFill>
                <a:cs typeface="Times New Roman" pitchFamily="18" charset="0"/>
              </a:rPr>
              <a:t>{</a:t>
            </a:r>
          </a:p>
          <a:p>
            <a:r>
              <a:rPr lang="en-US" altLang="el-GR" sz="2000" dirty="0">
                <a:solidFill>
                  <a:srgbClr val="5F5F5F"/>
                </a:solidFill>
                <a:cs typeface="Times New Roman" pitchFamily="18" charset="0"/>
              </a:rPr>
              <a:t>8    </a:t>
            </a:r>
            <a:r>
              <a:rPr lang="en-US" altLang="el-GR" sz="2000" dirty="0">
                <a:solidFill>
                  <a:srgbClr val="000000"/>
                </a:solidFill>
                <a:cs typeface="Times New Roman" pitchFamily="18" charset="0"/>
              </a:rPr>
              <a:t>   </a:t>
            </a:r>
            <a:r>
              <a:rPr lang="en-US" altLang="el-GR" sz="2000" dirty="0">
                <a:solidFill>
                  <a:srgbClr val="0000FF"/>
                </a:solidFill>
                <a:cs typeface="Times New Roman" pitchFamily="18" charset="0"/>
              </a:rPr>
              <a:t>static</a:t>
            </a:r>
            <a:r>
              <a:rPr lang="en-US" altLang="el-GR" sz="2000" dirty="0">
                <a:solidFill>
                  <a:srgbClr val="000000"/>
                </a:solidFill>
                <a:cs typeface="Times New Roman" pitchFamily="18" charset="0"/>
              </a:rPr>
              <a:t> </a:t>
            </a:r>
            <a:r>
              <a:rPr lang="en-US" altLang="el-GR" sz="2000" dirty="0">
                <a:solidFill>
                  <a:srgbClr val="0000FF"/>
                </a:solidFill>
                <a:cs typeface="Times New Roman" pitchFamily="18" charset="0"/>
              </a:rPr>
              <a:t>void</a:t>
            </a:r>
            <a:r>
              <a:rPr lang="en-US" altLang="el-GR" sz="2000" dirty="0">
                <a:solidFill>
                  <a:srgbClr val="000000"/>
                </a:solidFill>
                <a:cs typeface="Times New Roman" pitchFamily="18" charset="0"/>
              </a:rPr>
              <a:t> Main( </a:t>
            </a:r>
            <a:r>
              <a:rPr lang="en-US" altLang="el-GR" sz="2000" dirty="0">
                <a:solidFill>
                  <a:srgbClr val="0000FF"/>
                </a:solidFill>
                <a:cs typeface="Times New Roman" pitchFamily="18" charset="0"/>
              </a:rPr>
              <a:t>string</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args</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9    </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10   </a:t>
            </a:r>
            <a:r>
              <a:rPr lang="en-US" altLang="el-GR" sz="2000" dirty="0">
                <a:solidFill>
                  <a:srgbClr val="000000"/>
                </a:solidFill>
                <a:cs typeface="Times New Roman" pitchFamily="18" charset="0"/>
              </a:rPr>
              <a:t>      </a:t>
            </a:r>
            <a:r>
              <a:rPr lang="en-US" altLang="el-GR" sz="2000" dirty="0" err="1">
                <a:solidFill>
                  <a:srgbClr val="0000FF"/>
                </a:solidFill>
                <a:cs typeface="Times New Roman" pitchFamily="18" charset="0"/>
              </a:rPr>
              <a:t>int</a:t>
            </a:r>
            <a:r>
              <a:rPr lang="en-US" altLang="el-GR" sz="2000" dirty="0">
                <a:solidFill>
                  <a:srgbClr val="000000"/>
                </a:solidFill>
                <a:cs typeface="Times New Roman" pitchFamily="18" charset="0"/>
              </a:rPr>
              <a:t> total,          </a:t>
            </a:r>
            <a:r>
              <a:rPr lang="en-US" altLang="el-GR" sz="2000" dirty="0">
                <a:solidFill>
                  <a:srgbClr val="008000"/>
                </a:solidFill>
                <a:cs typeface="Times New Roman" pitchFamily="18" charset="0"/>
              </a:rPr>
              <a:t> </a:t>
            </a:r>
            <a:r>
              <a:rPr lang="en-US" altLang="el-GR" sz="2000" dirty="0">
                <a:solidFill>
                  <a:schemeClr val="accent5">
                    <a:lumMod val="75000"/>
                  </a:schemeClr>
                </a:solidFill>
                <a:cs typeface="Times New Roman" pitchFamily="18" charset="0"/>
              </a:rPr>
              <a:t>// sum of grades</a:t>
            </a:r>
          </a:p>
          <a:p>
            <a:r>
              <a:rPr lang="en-US" altLang="el-GR" sz="2000" dirty="0">
                <a:solidFill>
                  <a:srgbClr val="5F5F5F"/>
                </a:solidFill>
                <a:cs typeface="Times New Roman" pitchFamily="18" charset="0"/>
              </a:rPr>
              <a:t>11   </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gradeCounter</a:t>
            </a:r>
            <a:r>
              <a:rPr lang="en-US" altLang="el-GR" sz="2000" dirty="0">
                <a:solidFill>
                  <a:srgbClr val="000000"/>
                </a:solidFill>
                <a:cs typeface="Times New Roman" pitchFamily="18" charset="0"/>
              </a:rPr>
              <a:t>,    </a:t>
            </a:r>
            <a:r>
              <a:rPr lang="en-US" altLang="el-GR" sz="2000" dirty="0">
                <a:solidFill>
                  <a:schemeClr val="accent5">
                    <a:lumMod val="75000"/>
                  </a:schemeClr>
                </a:solidFill>
                <a:cs typeface="Times New Roman" pitchFamily="18" charset="0"/>
              </a:rPr>
              <a:t>// number of grades entered</a:t>
            </a:r>
          </a:p>
          <a:p>
            <a:r>
              <a:rPr lang="en-US" altLang="el-GR" sz="2000" dirty="0">
                <a:solidFill>
                  <a:srgbClr val="5F5F5F"/>
                </a:solidFill>
                <a:cs typeface="Times New Roman" pitchFamily="18" charset="0"/>
              </a:rPr>
              <a:t>12   </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gradeValue</a:t>
            </a:r>
            <a:r>
              <a:rPr lang="en-US" altLang="el-GR" sz="2000" dirty="0">
                <a:solidFill>
                  <a:srgbClr val="000000"/>
                </a:solidFill>
                <a:cs typeface="Times New Roman" pitchFamily="18" charset="0"/>
              </a:rPr>
              <a:t>;      </a:t>
            </a:r>
            <a:r>
              <a:rPr lang="en-US" altLang="el-GR" sz="2000" dirty="0">
                <a:solidFill>
                  <a:schemeClr val="accent5">
                    <a:lumMod val="75000"/>
                  </a:schemeClr>
                </a:solidFill>
                <a:cs typeface="Times New Roman" pitchFamily="18" charset="0"/>
              </a:rPr>
              <a:t>// grade value</a:t>
            </a:r>
          </a:p>
          <a:p>
            <a:r>
              <a:rPr lang="en-US" altLang="el-GR" sz="2000" dirty="0">
                <a:solidFill>
                  <a:srgbClr val="5F5F5F"/>
                </a:solidFill>
                <a:cs typeface="Times New Roman" pitchFamily="18" charset="0"/>
              </a:rPr>
              <a:t>13   </a:t>
            </a:r>
            <a:endParaRPr lang="en-US" altLang="el-GR" sz="2000" dirty="0">
              <a:solidFill>
                <a:srgbClr val="000000"/>
              </a:solidFill>
              <a:cs typeface="Times New Roman" pitchFamily="18" charset="0"/>
            </a:endParaRPr>
          </a:p>
          <a:p>
            <a:r>
              <a:rPr lang="en-US" altLang="el-GR" sz="2000" u="sng" dirty="0">
                <a:solidFill>
                  <a:srgbClr val="5F5F5F"/>
                </a:solidFill>
                <a:cs typeface="Times New Roman" pitchFamily="18" charset="0"/>
              </a:rPr>
              <a:t>14</a:t>
            </a:r>
            <a:r>
              <a:rPr lang="en-US" altLang="el-GR" sz="2000" dirty="0">
                <a:solidFill>
                  <a:srgbClr val="5F5F5F"/>
                </a:solidFill>
                <a:cs typeface="Times New Roman" pitchFamily="18" charset="0"/>
              </a:rPr>
              <a:t>   </a:t>
            </a:r>
            <a:r>
              <a:rPr lang="en-US" altLang="el-GR" sz="2000" dirty="0">
                <a:solidFill>
                  <a:srgbClr val="000000"/>
                </a:solidFill>
                <a:cs typeface="Times New Roman" pitchFamily="18" charset="0"/>
              </a:rPr>
              <a:t>      </a:t>
            </a:r>
            <a:r>
              <a:rPr lang="en-US" altLang="el-GR" sz="2000" dirty="0">
                <a:solidFill>
                  <a:srgbClr val="0000FF"/>
                </a:solidFill>
                <a:cs typeface="Times New Roman" pitchFamily="18" charset="0"/>
              </a:rPr>
              <a:t>double</a:t>
            </a:r>
            <a:r>
              <a:rPr lang="en-US" altLang="el-GR" sz="2000" dirty="0">
                <a:solidFill>
                  <a:srgbClr val="000000"/>
                </a:solidFill>
                <a:cs typeface="Times New Roman" pitchFamily="18" charset="0"/>
              </a:rPr>
              <a:t> average;     </a:t>
            </a:r>
            <a:r>
              <a:rPr lang="en-US" altLang="el-GR" sz="2000" dirty="0">
                <a:solidFill>
                  <a:srgbClr val="008000"/>
                </a:solidFill>
                <a:cs typeface="Times New Roman" pitchFamily="18" charset="0"/>
              </a:rPr>
              <a:t> </a:t>
            </a:r>
            <a:r>
              <a:rPr lang="en-US" altLang="el-GR" sz="2000" dirty="0">
                <a:solidFill>
                  <a:schemeClr val="accent5">
                    <a:lumMod val="75000"/>
                  </a:schemeClr>
                </a:solidFill>
                <a:cs typeface="Times New Roman" pitchFamily="18" charset="0"/>
              </a:rPr>
              <a:t>// average of all grades</a:t>
            </a:r>
          </a:p>
        </p:txBody>
      </p:sp>
      <p:sp>
        <p:nvSpPr>
          <p:cNvPr id="6" name="Text Box 5" descr="."/>
          <p:cNvSpPr txBox="1">
            <a:spLocks noChangeArrowheads="1"/>
          </p:cNvSpPr>
          <p:nvPr>
            <p:custDataLst>
              <p:tags r:id="rId4"/>
            </p:custDataLst>
          </p:nvPr>
        </p:nvSpPr>
        <p:spPr bwMode="auto">
          <a:xfrm>
            <a:off x="6732240" y="3702511"/>
            <a:ext cx="1872208" cy="2246769"/>
          </a:xfrm>
          <a:prstGeom prst="rect">
            <a:avLst/>
          </a:prstGeom>
          <a:solidFill>
            <a:schemeClr val="accent1"/>
          </a:solidFill>
          <a:ln w="9525">
            <a:solidFill>
              <a:schemeClr val="tx1"/>
            </a:solidFill>
            <a:miter lim="800000"/>
            <a:headEnd/>
            <a:tailEnd/>
          </a:ln>
        </p:spPr>
        <p:txBody>
          <a:bodyPr wrap="squar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2000" dirty="0" smtClean="0">
                <a:latin typeface="+mn-lt"/>
                <a:cs typeface="Times New Roman" pitchFamily="18" charset="0"/>
              </a:rPr>
              <a:t>The variable average is set to a double so that it can be more exact and have an answer with decimals</a:t>
            </a:r>
            <a:endParaRPr lang="en-US" altLang="el-GR" sz="2000" dirty="0">
              <a:latin typeface="+mn-lt"/>
              <a:cs typeface="Times New Roman" pitchFamily="18" charset="0"/>
            </a:endParaRPr>
          </a:p>
        </p:txBody>
      </p:sp>
      <p:sp>
        <p:nvSpPr>
          <p:cNvPr id="7" name="Line 6" descr="."/>
          <p:cNvSpPr>
            <a:spLocks noChangeShapeType="1"/>
          </p:cNvSpPr>
          <p:nvPr/>
        </p:nvSpPr>
        <p:spPr bwMode="auto">
          <a:xfrm rot="20700000" flipH="1">
            <a:off x="4067522" y="5210401"/>
            <a:ext cx="26670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l-G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Απλές Δομές Ελέγχου</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41</a:t>
            </a:fld>
            <a:endParaRPr lang="el-GR" sz="1400" dirty="0"/>
          </a:p>
        </p:txBody>
      </p:sp>
    </p:spTree>
    <p:custDataLst>
      <p:tags r:id="rId1"/>
    </p:custDataLst>
    <p:extLst>
      <p:ext uri="{BB962C8B-B14F-4D97-AF65-F5344CB8AC3E}">
        <p14:creationId xmlns:p14="http://schemas.microsoft.com/office/powerpoint/2010/main" val="3346441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116632"/>
            <a:ext cx="8229600" cy="1696248"/>
          </a:xfrm>
        </p:spPr>
        <p:txBody>
          <a:bodyPr>
            <a:noAutofit/>
          </a:bodyPr>
          <a:lstStyle/>
          <a:p>
            <a:r>
              <a:rPr lang="el-GR" altLang="el-GR" sz="4000" u="sng" dirty="0" smtClean="0">
                <a:solidFill>
                  <a:schemeClr val="tx2"/>
                </a:solidFill>
              </a:rPr>
              <a:t>Παράδειγμα 2: </a:t>
            </a:r>
            <a:r>
              <a:rPr lang="en-US" altLang="el-GR" sz="4000" u="sng" dirty="0" smtClean="0">
                <a:solidFill>
                  <a:schemeClr val="tx2"/>
                </a:solidFill>
              </a:rPr>
              <a:t>while Loops </a:t>
            </a:r>
            <a:r>
              <a:rPr lang="el-GR" altLang="el-GR" sz="4000" u="sng" dirty="0" smtClean="0">
                <a:solidFill>
                  <a:schemeClr val="tx2"/>
                </a:solidFill>
              </a:rPr>
              <a:t>ελεγχόμενα με </a:t>
            </a:r>
            <a:r>
              <a:rPr lang="en-US" altLang="el-GR" sz="4000" u="sng" dirty="0" smtClean="0">
                <a:solidFill>
                  <a:schemeClr val="tx2"/>
                </a:solidFill>
              </a:rPr>
              <a:t>Sentinel</a:t>
            </a:r>
            <a:r>
              <a:rPr lang="el-GR" altLang="el-GR" sz="4000" u="sng" dirty="0" smtClean="0">
                <a:solidFill>
                  <a:schemeClr val="tx2"/>
                </a:solidFill>
              </a:rPr>
              <a:t> (σημαία) (3 από 6)</a:t>
            </a:r>
            <a:endParaRPr lang="el-GR" altLang="el-GR" sz="4000" u="sng" dirty="0">
              <a:solidFill>
                <a:schemeClr val="tx2"/>
              </a:solidFill>
              <a:latin typeface="+mn-lt"/>
            </a:endParaRPr>
          </a:p>
        </p:txBody>
      </p:sp>
      <p:sp>
        <p:nvSpPr>
          <p:cNvPr id="2" name="Ορθογώνιο 1" descr="   &#10;// initialization phase,&#10;total ίσο με 0,           // clear total,&#10;grade Counter ίσο με 0,    // prepare to loop, (σχόλιο: Variables gradeCounter and total are set to zero at the beginning).&#10;   &#10;// processing phase,&#10;// prompt for input and convert to integer,&#10;Console τελεία Write,  Enter Integer Grade, μείον 1 to Quit άνω κάτω τελεία,&#10;grade Value ίσο με Int32 τελεία Parse, Console τελεία Read Line(), (σχόλιο: Get a value from the user and store it in gradeValue).&#10;   &#10;// loop until a μείον 1 is entered by user,&#10;while grade Value != μείον 1, (σχόλιο: Have the program loop as long as gradeValue is not μείον1).&#10;άγκιστρο,&#10;// add grade Value to total,&#10;total ίσο με total σύν grade Value, (σχόλιο: Accumulate the total of the grades).&#10;&#10;&#10;"/>
          <p:cNvSpPr/>
          <p:nvPr>
            <p:custDataLst>
              <p:tags r:id="rId3"/>
            </p:custDataLst>
          </p:nvPr>
        </p:nvSpPr>
        <p:spPr>
          <a:xfrm>
            <a:off x="539552" y="1772816"/>
            <a:ext cx="8147248" cy="5016758"/>
          </a:xfrm>
          <a:prstGeom prst="rect">
            <a:avLst/>
          </a:prstGeom>
        </p:spPr>
        <p:txBody>
          <a:bodyPr wrap="square">
            <a:spAutoFit/>
          </a:bodyPr>
          <a:lstStyle/>
          <a:p>
            <a:r>
              <a:rPr lang="en-US" altLang="el-GR" sz="2000" dirty="0">
                <a:solidFill>
                  <a:srgbClr val="5F5F5F"/>
                </a:solidFill>
                <a:cs typeface="Times New Roman" pitchFamily="18" charset="0"/>
              </a:rPr>
              <a:t>15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16   </a:t>
            </a:r>
            <a:r>
              <a:rPr lang="en-US" altLang="el-GR" sz="2000" dirty="0">
                <a:solidFill>
                  <a:srgbClr val="000000"/>
                </a:solidFill>
                <a:cs typeface="Times New Roman" pitchFamily="18" charset="0"/>
              </a:rPr>
              <a:t>   </a:t>
            </a:r>
            <a:r>
              <a:rPr lang="en-US" altLang="el-GR" sz="2000" dirty="0">
                <a:solidFill>
                  <a:srgbClr val="008000"/>
                </a:solidFill>
                <a:cs typeface="Times New Roman" pitchFamily="18" charset="0"/>
              </a:rPr>
              <a:t>   </a:t>
            </a:r>
            <a:r>
              <a:rPr lang="en-US" altLang="el-GR" sz="2000" dirty="0">
                <a:solidFill>
                  <a:schemeClr val="accent5">
                    <a:lumMod val="75000"/>
                  </a:schemeClr>
                </a:solidFill>
                <a:cs typeface="Times New Roman" pitchFamily="18" charset="0"/>
              </a:rPr>
              <a:t>// initialization phase</a:t>
            </a:r>
          </a:p>
          <a:p>
            <a:r>
              <a:rPr lang="en-US" altLang="el-GR" sz="2000" u="sng" dirty="0">
                <a:solidFill>
                  <a:srgbClr val="5F5F5F"/>
                </a:solidFill>
                <a:cs typeface="Times New Roman" pitchFamily="18" charset="0"/>
              </a:rPr>
              <a:t>17</a:t>
            </a:r>
            <a:r>
              <a:rPr lang="en-US" altLang="el-GR" sz="2000" dirty="0">
                <a:solidFill>
                  <a:srgbClr val="5F5F5F"/>
                </a:solidFill>
                <a:cs typeface="Times New Roman" pitchFamily="18" charset="0"/>
              </a:rPr>
              <a:t>   </a:t>
            </a:r>
            <a:r>
              <a:rPr lang="en-US" altLang="el-GR" sz="2000" dirty="0">
                <a:solidFill>
                  <a:srgbClr val="000000"/>
                </a:solidFill>
                <a:cs typeface="Times New Roman" pitchFamily="18" charset="0"/>
              </a:rPr>
              <a:t>      total = 0;         </a:t>
            </a:r>
            <a:r>
              <a:rPr lang="en-US" altLang="el-GR" sz="2000" dirty="0">
                <a:solidFill>
                  <a:srgbClr val="008000"/>
                </a:solidFill>
                <a:cs typeface="Times New Roman" pitchFamily="18" charset="0"/>
              </a:rPr>
              <a:t>  </a:t>
            </a:r>
            <a:r>
              <a:rPr lang="en-US" altLang="el-GR" sz="2000" dirty="0">
                <a:solidFill>
                  <a:schemeClr val="accent5">
                    <a:lumMod val="75000"/>
                  </a:schemeClr>
                </a:solidFill>
                <a:cs typeface="Times New Roman" pitchFamily="18" charset="0"/>
              </a:rPr>
              <a:t>// clear total</a:t>
            </a:r>
          </a:p>
          <a:p>
            <a:r>
              <a:rPr lang="en-US" altLang="el-GR" sz="2000" dirty="0">
                <a:solidFill>
                  <a:srgbClr val="5F5F5F"/>
                </a:solidFill>
                <a:cs typeface="Times New Roman" pitchFamily="18" charset="0"/>
              </a:rPr>
              <a:t>18   </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gradeCounter</a:t>
            </a:r>
            <a:r>
              <a:rPr lang="en-US" altLang="el-GR" sz="2000" dirty="0">
                <a:solidFill>
                  <a:srgbClr val="000000"/>
                </a:solidFill>
                <a:cs typeface="Times New Roman" pitchFamily="18" charset="0"/>
              </a:rPr>
              <a:t> = 0;   </a:t>
            </a:r>
            <a:r>
              <a:rPr lang="en-US" altLang="el-GR" sz="2000" dirty="0">
                <a:solidFill>
                  <a:srgbClr val="008000"/>
                </a:solidFill>
                <a:cs typeface="Times New Roman" pitchFamily="18" charset="0"/>
              </a:rPr>
              <a:t> </a:t>
            </a:r>
            <a:r>
              <a:rPr lang="en-US" altLang="el-GR" sz="2000" dirty="0">
                <a:solidFill>
                  <a:schemeClr val="accent5">
                    <a:lumMod val="75000"/>
                  </a:schemeClr>
                </a:solidFill>
                <a:cs typeface="Times New Roman" pitchFamily="18" charset="0"/>
              </a:rPr>
              <a:t>// prepare to loop</a:t>
            </a:r>
          </a:p>
          <a:p>
            <a:r>
              <a:rPr lang="en-US" altLang="el-GR" sz="2000" dirty="0">
                <a:solidFill>
                  <a:srgbClr val="5F5F5F"/>
                </a:solidFill>
                <a:cs typeface="Times New Roman" pitchFamily="18" charset="0"/>
              </a:rPr>
              <a:t>19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20   </a:t>
            </a:r>
            <a:r>
              <a:rPr lang="en-US" altLang="el-GR" sz="2000" dirty="0">
                <a:solidFill>
                  <a:srgbClr val="008000"/>
                </a:solidFill>
                <a:cs typeface="Times New Roman" pitchFamily="18" charset="0"/>
              </a:rPr>
              <a:t>      </a:t>
            </a:r>
            <a:r>
              <a:rPr lang="en-US" altLang="el-GR" sz="2000" dirty="0">
                <a:solidFill>
                  <a:schemeClr val="accent5">
                    <a:lumMod val="75000"/>
                  </a:schemeClr>
                </a:solidFill>
                <a:cs typeface="Times New Roman" pitchFamily="18" charset="0"/>
              </a:rPr>
              <a:t>// processing phase</a:t>
            </a:r>
          </a:p>
          <a:p>
            <a:r>
              <a:rPr lang="en-US" altLang="el-GR" sz="2000" dirty="0">
                <a:solidFill>
                  <a:srgbClr val="5F5F5F"/>
                </a:solidFill>
                <a:cs typeface="Times New Roman" pitchFamily="18" charset="0"/>
              </a:rPr>
              <a:t>21   </a:t>
            </a:r>
            <a:r>
              <a:rPr lang="en-US" altLang="el-GR" sz="2000" dirty="0">
                <a:solidFill>
                  <a:srgbClr val="008000"/>
                </a:solidFill>
                <a:cs typeface="Times New Roman" pitchFamily="18" charset="0"/>
              </a:rPr>
              <a:t>      </a:t>
            </a:r>
            <a:r>
              <a:rPr lang="en-US" altLang="el-GR" sz="2000" dirty="0">
                <a:solidFill>
                  <a:schemeClr val="accent5">
                    <a:lumMod val="75000"/>
                  </a:schemeClr>
                </a:solidFill>
                <a:cs typeface="Times New Roman" pitchFamily="18" charset="0"/>
              </a:rPr>
              <a:t>// prompt for input and convert to integer</a:t>
            </a:r>
          </a:p>
          <a:p>
            <a:r>
              <a:rPr lang="en-US" altLang="el-GR" sz="2000" u="sng" dirty="0">
                <a:solidFill>
                  <a:srgbClr val="5F5F5F"/>
                </a:solidFill>
                <a:cs typeface="Times New Roman" pitchFamily="18" charset="0"/>
              </a:rPr>
              <a:t>22</a:t>
            </a:r>
            <a:r>
              <a:rPr lang="en-US" altLang="el-GR" sz="2000" dirty="0">
                <a:solidFill>
                  <a:srgbClr val="5F5F5F"/>
                </a:solidFill>
                <a:cs typeface="Times New Roman" pitchFamily="18" charset="0"/>
              </a:rPr>
              <a:t>   </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Console.Write</a:t>
            </a:r>
            <a:r>
              <a:rPr lang="en-US" altLang="el-GR" sz="2000" dirty="0">
                <a:solidFill>
                  <a:srgbClr val="000000"/>
                </a:solidFill>
                <a:cs typeface="Times New Roman" pitchFamily="18" charset="0"/>
              </a:rPr>
              <a:t>( </a:t>
            </a:r>
            <a:r>
              <a:rPr lang="en-US" altLang="el-GR" sz="2000" dirty="0">
                <a:solidFill>
                  <a:srgbClr val="40D9FF"/>
                </a:solidFill>
                <a:cs typeface="Times New Roman" pitchFamily="18" charset="0"/>
              </a:rPr>
              <a:t>"Enter Integer Grade, -1 to Quit: "</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23   </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gradeValue</a:t>
            </a:r>
            <a:r>
              <a:rPr lang="en-US" altLang="el-GR" sz="2000" dirty="0">
                <a:solidFill>
                  <a:srgbClr val="000000"/>
                </a:solidFill>
                <a:cs typeface="Times New Roman" pitchFamily="18" charset="0"/>
              </a:rPr>
              <a:t> = Int32.Parse( </a:t>
            </a:r>
            <a:r>
              <a:rPr lang="en-US" altLang="el-GR" sz="2000" dirty="0" err="1">
                <a:solidFill>
                  <a:srgbClr val="000000"/>
                </a:solidFill>
                <a:cs typeface="Times New Roman" pitchFamily="18" charset="0"/>
              </a:rPr>
              <a:t>Console.ReadLine</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24   </a:t>
            </a:r>
            <a:endParaRPr lang="el-GR" altLang="el-GR" sz="2000" dirty="0" smtClean="0">
              <a:solidFill>
                <a:srgbClr val="5F5F5F"/>
              </a:solidFill>
              <a:cs typeface="Times New Roman" pitchFamily="18" charset="0"/>
            </a:endParaRPr>
          </a:p>
          <a:p>
            <a:r>
              <a:rPr lang="en-US" altLang="el-GR" sz="2000" dirty="0" smtClean="0">
                <a:solidFill>
                  <a:srgbClr val="5F5F5F"/>
                </a:solidFill>
                <a:cs typeface="Times New Roman" pitchFamily="18" charset="0"/>
              </a:rPr>
              <a:t>25   </a:t>
            </a:r>
            <a:r>
              <a:rPr lang="en-US" altLang="el-GR" sz="2000" dirty="0" smtClean="0">
                <a:solidFill>
                  <a:srgbClr val="000000"/>
                </a:solidFill>
                <a:cs typeface="Times New Roman" pitchFamily="18" charset="0"/>
              </a:rPr>
              <a:t>     </a:t>
            </a:r>
            <a:r>
              <a:rPr lang="en-US" altLang="el-GR" sz="2000" dirty="0" smtClean="0">
                <a:solidFill>
                  <a:srgbClr val="008000"/>
                </a:solidFill>
                <a:cs typeface="Times New Roman" pitchFamily="18" charset="0"/>
              </a:rPr>
              <a:t> </a:t>
            </a:r>
            <a:r>
              <a:rPr lang="en-US" altLang="el-GR" sz="2000" dirty="0">
                <a:solidFill>
                  <a:schemeClr val="accent5">
                    <a:lumMod val="75000"/>
                  </a:schemeClr>
                </a:solidFill>
                <a:cs typeface="Times New Roman" pitchFamily="18" charset="0"/>
              </a:rPr>
              <a:t>// loop until a -1 is entered by user</a:t>
            </a:r>
          </a:p>
          <a:p>
            <a:r>
              <a:rPr lang="en-US" altLang="el-GR" sz="2000" u="sng" dirty="0">
                <a:solidFill>
                  <a:srgbClr val="5F5F5F"/>
                </a:solidFill>
                <a:cs typeface="Times New Roman" pitchFamily="18" charset="0"/>
              </a:rPr>
              <a:t>26</a:t>
            </a:r>
            <a:r>
              <a:rPr lang="en-US" altLang="el-GR" sz="2000" dirty="0">
                <a:solidFill>
                  <a:srgbClr val="5F5F5F"/>
                </a:solidFill>
                <a:cs typeface="Times New Roman" pitchFamily="18" charset="0"/>
              </a:rPr>
              <a:t>   </a:t>
            </a:r>
            <a:r>
              <a:rPr lang="en-US" altLang="el-GR" sz="2000" dirty="0">
                <a:solidFill>
                  <a:srgbClr val="000000"/>
                </a:solidFill>
                <a:cs typeface="Times New Roman" pitchFamily="18" charset="0"/>
              </a:rPr>
              <a:t>      </a:t>
            </a:r>
            <a:r>
              <a:rPr lang="en-US" altLang="el-GR" sz="2000" dirty="0">
                <a:solidFill>
                  <a:srgbClr val="0000FF"/>
                </a:solidFill>
                <a:cs typeface="Times New Roman" pitchFamily="18" charset="0"/>
              </a:rPr>
              <a:t>while</a:t>
            </a:r>
            <a:r>
              <a:rPr lang="en-US" altLang="el-GR" sz="2000" dirty="0">
                <a:solidFill>
                  <a:srgbClr val="000000"/>
                </a:solidFill>
                <a:cs typeface="Times New Roman" pitchFamily="18" charset="0"/>
              </a:rPr>
              <a:t> ( </a:t>
            </a:r>
            <a:r>
              <a:rPr lang="en-US" altLang="el-GR" sz="2000" dirty="0" err="1">
                <a:solidFill>
                  <a:srgbClr val="000000"/>
                </a:solidFill>
                <a:cs typeface="Times New Roman" pitchFamily="18" charset="0"/>
              </a:rPr>
              <a:t>gradeValue</a:t>
            </a:r>
            <a:r>
              <a:rPr lang="en-US" altLang="el-GR" sz="2000" dirty="0">
                <a:solidFill>
                  <a:srgbClr val="000000"/>
                </a:solidFill>
                <a:cs typeface="Times New Roman" pitchFamily="18" charset="0"/>
              </a:rPr>
              <a:t> != -1 )</a:t>
            </a:r>
          </a:p>
          <a:p>
            <a:r>
              <a:rPr lang="en-US" altLang="el-GR" sz="2000" dirty="0">
                <a:solidFill>
                  <a:srgbClr val="5F5F5F"/>
                </a:solidFill>
                <a:cs typeface="Times New Roman" pitchFamily="18" charset="0"/>
              </a:rPr>
              <a:t>27   </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28   </a:t>
            </a:r>
            <a:r>
              <a:rPr lang="en-US" altLang="el-GR" sz="2000" dirty="0">
                <a:solidFill>
                  <a:srgbClr val="000000"/>
                </a:solidFill>
                <a:cs typeface="Times New Roman" pitchFamily="18" charset="0"/>
              </a:rPr>
              <a:t>  </a:t>
            </a:r>
            <a:r>
              <a:rPr lang="en-US" altLang="el-GR" sz="2000" dirty="0">
                <a:solidFill>
                  <a:srgbClr val="008000"/>
                </a:solidFill>
                <a:cs typeface="Times New Roman" pitchFamily="18" charset="0"/>
              </a:rPr>
              <a:t>       </a:t>
            </a:r>
            <a:r>
              <a:rPr lang="en-US" altLang="el-GR" sz="2000" dirty="0">
                <a:solidFill>
                  <a:schemeClr val="accent5">
                    <a:lumMod val="75000"/>
                  </a:schemeClr>
                </a:solidFill>
                <a:cs typeface="Times New Roman" pitchFamily="18" charset="0"/>
              </a:rPr>
              <a:t>// add </a:t>
            </a:r>
            <a:r>
              <a:rPr lang="en-US" altLang="el-GR" sz="2000" dirty="0" err="1">
                <a:solidFill>
                  <a:schemeClr val="accent5">
                    <a:lumMod val="75000"/>
                  </a:schemeClr>
                </a:solidFill>
                <a:cs typeface="Times New Roman" pitchFamily="18" charset="0"/>
              </a:rPr>
              <a:t>gradeValue</a:t>
            </a:r>
            <a:r>
              <a:rPr lang="en-US" altLang="el-GR" sz="2000" dirty="0">
                <a:solidFill>
                  <a:schemeClr val="accent5">
                    <a:lumMod val="75000"/>
                  </a:schemeClr>
                </a:solidFill>
                <a:cs typeface="Times New Roman" pitchFamily="18" charset="0"/>
              </a:rPr>
              <a:t> to total</a:t>
            </a:r>
          </a:p>
          <a:p>
            <a:r>
              <a:rPr lang="en-US" altLang="el-GR" sz="2000" u="sng" dirty="0">
                <a:solidFill>
                  <a:srgbClr val="5F5F5F"/>
                </a:solidFill>
                <a:cs typeface="Times New Roman" pitchFamily="18" charset="0"/>
              </a:rPr>
              <a:t>29</a:t>
            </a:r>
            <a:r>
              <a:rPr lang="en-US" altLang="el-GR" sz="2000" dirty="0">
                <a:solidFill>
                  <a:srgbClr val="5F5F5F"/>
                </a:solidFill>
                <a:cs typeface="Times New Roman" pitchFamily="18" charset="0"/>
              </a:rPr>
              <a:t>   </a:t>
            </a:r>
            <a:r>
              <a:rPr lang="en-US" altLang="el-GR" sz="2000" dirty="0">
                <a:solidFill>
                  <a:srgbClr val="000000"/>
                </a:solidFill>
                <a:cs typeface="Times New Roman" pitchFamily="18" charset="0"/>
              </a:rPr>
              <a:t>         total = total + </a:t>
            </a:r>
            <a:r>
              <a:rPr lang="en-US" altLang="el-GR" sz="2000" dirty="0" err="1">
                <a:solidFill>
                  <a:srgbClr val="000000"/>
                </a:solidFill>
                <a:cs typeface="Times New Roman" pitchFamily="18" charset="0"/>
              </a:rPr>
              <a:t>gradeValue</a:t>
            </a:r>
            <a:r>
              <a:rPr lang="en-US" altLang="el-GR" sz="2000" dirty="0">
                <a:solidFill>
                  <a:srgbClr val="000000"/>
                </a:solidFill>
                <a:cs typeface="Times New Roman" pitchFamily="18" charset="0"/>
              </a:rPr>
              <a:t>;</a:t>
            </a:r>
          </a:p>
          <a:p>
            <a:endParaRPr lang="en-US" altLang="el-GR" sz="2000" dirty="0"/>
          </a:p>
        </p:txBody>
      </p:sp>
      <p:sp>
        <p:nvSpPr>
          <p:cNvPr id="6" name="Text Box 8" descr="."/>
          <p:cNvSpPr txBox="1">
            <a:spLocks noChangeArrowheads="1"/>
          </p:cNvSpPr>
          <p:nvPr>
            <p:custDataLst>
              <p:tags r:id="rId4"/>
            </p:custDataLst>
          </p:nvPr>
        </p:nvSpPr>
        <p:spPr bwMode="auto">
          <a:xfrm>
            <a:off x="5868144" y="1412776"/>
            <a:ext cx="1608138" cy="1631216"/>
          </a:xfrm>
          <a:prstGeom prst="rect">
            <a:avLst/>
          </a:prstGeom>
          <a:solidFill>
            <a:schemeClr val="accent1"/>
          </a:solidFill>
          <a:ln w="9525">
            <a:solidFill>
              <a:schemeClr val="tx1"/>
            </a:solidFill>
            <a:miter lim="800000"/>
            <a:headEnd/>
            <a:tailEnd/>
          </a:ln>
        </p:spPr>
        <p:txBody>
          <a:bodyPr wrap="squar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2000" dirty="0">
                <a:latin typeface="+mn-lt"/>
                <a:cs typeface="Times New Roman" pitchFamily="18" charset="0"/>
              </a:rPr>
              <a:t>Variables </a:t>
            </a:r>
            <a:r>
              <a:rPr lang="en-US" altLang="el-GR" sz="2000" dirty="0" err="1">
                <a:latin typeface="+mn-lt"/>
                <a:cs typeface="Times New Roman" pitchFamily="18" charset="0"/>
              </a:rPr>
              <a:t>gradeCounter</a:t>
            </a:r>
            <a:r>
              <a:rPr lang="en-US" altLang="el-GR" sz="2000" dirty="0">
                <a:latin typeface="+mn-lt"/>
                <a:cs typeface="Times New Roman" pitchFamily="18" charset="0"/>
              </a:rPr>
              <a:t> and total are set to zero at the beginning</a:t>
            </a:r>
          </a:p>
        </p:txBody>
      </p:sp>
      <p:sp>
        <p:nvSpPr>
          <p:cNvPr id="7" name="Line 9" descr="."/>
          <p:cNvSpPr>
            <a:spLocks noChangeShapeType="1"/>
          </p:cNvSpPr>
          <p:nvPr/>
        </p:nvSpPr>
        <p:spPr bwMode="auto">
          <a:xfrm rot="20700000" flipH="1">
            <a:off x="3754385" y="2483146"/>
            <a:ext cx="215039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8" name="Text Box 11" descr="."/>
          <p:cNvSpPr txBox="1">
            <a:spLocks noChangeArrowheads="1"/>
          </p:cNvSpPr>
          <p:nvPr>
            <p:custDataLst>
              <p:tags r:id="rId5"/>
            </p:custDataLst>
          </p:nvPr>
        </p:nvSpPr>
        <p:spPr bwMode="auto">
          <a:xfrm>
            <a:off x="7266756" y="3165936"/>
            <a:ext cx="1409700" cy="1631216"/>
          </a:xfrm>
          <a:prstGeom prst="rect">
            <a:avLst/>
          </a:prstGeom>
          <a:solidFill>
            <a:schemeClr val="accent1"/>
          </a:solidFill>
          <a:ln w="9525">
            <a:solidFill>
              <a:schemeClr val="tx1"/>
            </a:solidFill>
            <a:miter lim="800000"/>
            <a:headEnd/>
            <a:tailEnd/>
          </a:ln>
        </p:spPr>
        <p:txBody>
          <a:bodyPr wrap="squar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2000" dirty="0">
                <a:latin typeface="+mn-lt"/>
                <a:cs typeface="Times New Roman" pitchFamily="18" charset="0"/>
              </a:rPr>
              <a:t>Get a value from the user and store it in </a:t>
            </a:r>
            <a:r>
              <a:rPr lang="en-US" altLang="el-GR" sz="2000" dirty="0" err="1">
                <a:latin typeface="+mn-lt"/>
                <a:cs typeface="Times New Roman" pitchFamily="18" charset="0"/>
              </a:rPr>
              <a:t>gradeValue</a:t>
            </a:r>
            <a:endParaRPr lang="en-US" altLang="el-GR" sz="2000" dirty="0">
              <a:latin typeface="+mn-lt"/>
              <a:cs typeface="Times New Roman" pitchFamily="18" charset="0"/>
            </a:endParaRPr>
          </a:p>
        </p:txBody>
      </p:sp>
      <p:sp>
        <p:nvSpPr>
          <p:cNvPr id="9" name="Line 12" descr="."/>
          <p:cNvSpPr>
            <a:spLocks noChangeShapeType="1"/>
          </p:cNvSpPr>
          <p:nvPr/>
        </p:nvSpPr>
        <p:spPr bwMode="auto">
          <a:xfrm rot="19800000" flipH="1" flipV="1">
            <a:off x="5836347" y="3897041"/>
            <a:ext cx="1398278" cy="38134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10" name="Text Box 5" descr="."/>
          <p:cNvSpPr txBox="1">
            <a:spLocks noChangeArrowheads="1"/>
          </p:cNvSpPr>
          <p:nvPr>
            <p:custDataLst>
              <p:tags r:id="rId6"/>
            </p:custDataLst>
          </p:nvPr>
        </p:nvSpPr>
        <p:spPr bwMode="auto">
          <a:xfrm>
            <a:off x="5215880" y="4869160"/>
            <a:ext cx="3460576" cy="707886"/>
          </a:xfrm>
          <a:prstGeom prst="rect">
            <a:avLst/>
          </a:prstGeom>
          <a:solidFill>
            <a:schemeClr val="accent1"/>
          </a:solidFill>
          <a:ln w="9525">
            <a:solidFill>
              <a:schemeClr val="tx1"/>
            </a:solidFill>
            <a:miter lim="800000"/>
            <a:headEnd/>
            <a:tailEnd/>
          </a:ln>
        </p:spPr>
        <p:txBody>
          <a:bodyPr wrap="squar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2000" dirty="0">
                <a:latin typeface="+mn-lt"/>
                <a:cs typeface="Times New Roman" pitchFamily="18" charset="0"/>
              </a:rPr>
              <a:t>Have the program loop as long as </a:t>
            </a:r>
            <a:r>
              <a:rPr lang="en-US" altLang="el-GR" sz="2000" dirty="0" err="1">
                <a:latin typeface="+mn-lt"/>
                <a:cs typeface="Times New Roman" pitchFamily="18" charset="0"/>
              </a:rPr>
              <a:t>gradeValue</a:t>
            </a:r>
            <a:r>
              <a:rPr lang="en-US" altLang="el-GR" sz="2000" dirty="0">
                <a:latin typeface="+mn-lt"/>
                <a:cs typeface="Times New Roman" pitchFamily="18" charset="0"/>
              </a:rPr>
              <a:t> is not -1</a:t>
            </a:r>
          </a:p>
        </p:txBody>
      </p:sp>
      <p:sp>
        <p:nvSpPr>
          <p:cNvPr id="11" name="Line 6" descr="."/>
          <p:cNvSpPr>
            <a:spLocks noChangeShapeType="1"/>
          </p:cNvSpPr>
          <p:nvPr/>
        </p:nvSpPr>
        <p:spPr bwMode="auto">
          <a:xfrm rot="19800000" flipH="1" flipV="1">
            <a:off x="4091307" y="5038097"/>
            <a:ext cx="1088302" cy="45345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12" name="Text Box 8" descr="."/>
          <p:cNvSpPr txBox="1">
            <a:spLocks noChangeArrowheads="1"/>
          </p:cNvSpPr>
          <p:nvPr>
            <p:custDataLst>
              <p:tags r:id="rId7"/>
            </p:custDataLst>
          </p:nvPr>
        </p:nvSpPr>
        <p:spPr bwMode="auto">
          <a:xfrm>
            <a:off x="4889376" y="5949280"/>
            <a:ext cx="3796232" cy="400110"/>
          </a:xfrm>
          <a:prstGeom prst="rect">
            <a:avLst/>
          </a:prstGeom>
          <a:solidFill>
            <a:schemeClr val="accent1"/>
          </a:solidFill>
          <a:ln w="9525">
            <a:solidFill>
              <a:schemeClr val="tx1"/>
            </a:solidFill>
            <a:miter lim="800000"/>
            <a:headEnd/>
            <a:tailEnd/>
          </a:ln>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2000" dirty="0">
                <a:latin typeface="+mn-lt"/>
                <a:cs typeface="Times New Roman" pitchFamily="18" charset="0"/>
              </a:rPr>
              <a:t>Accumulate the total of the grades</a:t>
            </a:r>
          </a:p>
        </p:txBody>
      </p:sp>
      <p:sp>
        <p:nvSpPr>
          <p:cNvPr id="13" name="Line 9" descr="."/>
          <p:cNvSpPr>
            <a:spLocks noChangeShapeType="1"/>
          </p:cNvSpPr>
          <p:nvPr/>
        </p:nvSpPr>
        <p:spPr bwMode="auto">
          <a:xfrm rot="20700000" flipH="1" flipV="1">
            <a:off x="4351819" y="6136796"/>
            <a:ext cx="533400" cy="381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Απλές Δομές Ελέγχου</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42</a:t>
            </a:fld>
            <a:endParaRPr lang="el-GR" sz="1400" dirty="0"/>
          </a:p>
        </p:txBody>
      </p:sp>
    </p:spTree>
    <p:custDataLst>
      <p:tags r:id="rId1"/>
    </p:custDataLst>
    <p:extLst>
      <p:ext uri="{BB962C8B-B14F-4D97-AF65-F5344CB8AC3E}">
        <p14:creationId xmlns:p14="http://schemas.microsoft.com/office/powerpoint/2010/main" val="33464413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116632"/>
            <a:ext cx="8229600" cy="1696248"/>
          </a:xfrm>
        </p:spPr>
        <p:txBody>
          <a:bodyPr>
            <a:noAutofit/>
          </a:bodyPr>
          <a:lstStyle/>
          <a:p>
            <a:r>
              <a:rPr lang="el-GR" altLang="el-GR" sz="4000" u="sng" dirty="0" smtClean="0">
                <a:solidFill>
                  <a:schemeClr val="tx2"/>
                </a:solidFill>
              </a:rPr>
              <a:t>Παράδειγμα 2: </a:t>
            </a:r>
            <a:r>
              <a:rPr lang="en-US" altLang="el-GR" sz="4000" u="sng" dirty="0" smtClean="0">
                <a:solidFill>
                  <a:schemeClr val="tx2"/>
                </a:solidFill>
              </a:rPr>
              <a:t>while Loops </a:t>
            </a:r>
            <a:r>
              <a:rPr lang="el-GR" altLang="el-GR" sz="4000" u="sng" dirty="0" smtClean="0">
                <a:solidFill>
                  <a:schemeClr val="tx2"/>
                </a:solidFill>
              </a:rPr>
              <a:t>ελεγχόμενα με </a:t>
            </a:r>
            <a:r>
              <a:rPr lang="en-US" altLang="el-GR" sz="4000" u="sng" dirty="0" smtClean="0">
                <a:solidFill>
                  <a:schemeClr val="tx2"/>
                </a:solidFill>
              </a:rPr>
              <a:t>Sentinel</a:t>
            </a:r>
            <a:r>
              <a:rPr lang="el-GR" altLang="el-GR" sz="4000" u="sng" dirty="0" smtClean="0">
                <a:solidFill>
                  <a:schemeClr val="tx2"/>
                </a:solidFill>
              </a:rPr>
              <a:t> (σημαία) (4 από 6)</a:t>
            </a:r>
            <a:endParaRPr lang="el-GR" altLang="el-GR" sz="4000" u="sng" dirty="0">
              <a:solidFill>
                <a:schemeClr val="tx2"/>
              </a:solidFill>
              <a:latin typeface="+mn-lt"/>
            </a:endParaRPr>
          </a:p>
        </p:txBody>
      </p:sp>
      <p:sp>
        <p:nvSpPr>
          <p:cNvPr id="2" name="Ορθογώνιο 1" descr="  &#10;// add 1 to grade Counter,&#10;grade Counter ίσο με grade Counter σύν 1, (σχόλιο: Add 1 to the counter in order to know the student count).&#10;   &#10;// prompt for input and read grade from user,&#10;// convert grade from string to integer,&#10;Console τελεία Write, Enter Integer Grade, μείον 1 to Quit άνω κάτω τελεία,&#10;grade Value ίσο με Int32 τελεία Parse, Console τελεία Read Line(), (σχόλιο: Prompt the user for another grade, this time it is in the loop so it can happen repeatedly). &#10;   &#10;άγκιστρο, // end while,&#10;   &#10;// termination phase,&#10;if grade Counter != 0, (σχόλιο: Make sure the total amount of entered grades was not zero to prevent any errors). &#10;άγκιστρο,&#10;"/>
          <p:cNvSpPr/>
          <p:nvPr>
            <p:custDataLst>
              <p:tags r:id="rId3"/>
            </p:custDataLst>
          </p:nvPr>
        </p:nvSpPr>
        <p:spPr>
          <a:xfrm>
            <a:off x="539552" y="1772816"/>
            <a:ext cx="8147248" cy="4401205"/>
          </a:xfrm>
          <a:prstGeom prst="rect">
            <a:avLst/>
          </a:prstGeom>
        </p:spPr>
        <p:txBody>
          <a:bodyPr wrap="square">
            <a:spAutoFit/>
          </a:bodyPr>
          <a:lstStyle/>
          <a:p>
            <a:r>
              <a:rPr lang="en-US" altLang="el-GR" sz="2000" dirty="0">
                <a:solidFill>
                  <a:srgbClr val="5F5F5F"/>
                </a:solidFill>
                <a:cs typeface="Times New Roman" pitchFamily="18" charset="0"/>
              </a:rPr>
              <a:t>30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31   </a:t>
            </a:r>
            <a:r>
              <a:rPr lang="en-US" altLang="el-GR" sz="2000" dirty="0">
                <a:solidFill>
                  <a:srgbClr val="000000"/>
                </a:solidFill>
                <a:cs typeface="Times New Roman" pitchFamily="18" charset="0"/>
              </a:rPr>
              <a:t>      </a:t>
            </a:r>
            <a:r>
              <a:rPr lang="en-US" altLang="el-GR" sz="2000" dirty="0">
                <a:solidFill>
                  <a:srgbClr val="008000"/>
                </a:solidFill>
                <a:cs typeface="Times New Roman" pitchFamily="18" charset="0"/>
              </a:rPr>
              <a:t>   </a:t>
            </a:r>
            <a:r>
              <a:rPr lang="en-US" altLang="el-GR" sz="2000" dirty="0">
                <a:solidFill>
                  <a:schemeClr val="accent5">
                    <a:lumMod val="75000"/>
                  </a:schemeClr>
                </a:solidFill>
                <a:cs typeface="Times New Roman" pitchFamily="18" charset="0"/>
              </a:rPr>
              <a:t>// add 1 to </a:t>
            </a:r>
            <a:r>
              <a:rPr lang="en-US" altLang="el-GR" sz="2000" dirty="0" err="1">
                <a:solidFill>
                  <a:schemeClr val="accent5">
                    <a:lumMod val="75000"/>
                  </a:schemeClr>
                </a:solidFill>
                <a:cs typeface="Times New Roman" pitchFamily="18" charset="0"/>
              </a:rPr>
              <a:t>gradeCounter</a:t>
            </a:r>
            <a:endParaRPr lang="en-US" altLang="el-GR" sz="2000" dirty="0">
              <a:solidFill>
                <a:schemeClr val="accent5">
                  <a:lumMod val="75000"/>
                </a:schemeClr>
              </a:solidFill>
              <a:cs typeface="Times New Roman" pitchFamily="18" charset="0"/>
            </a:endParaRPr>
          </a:p>
          <a:p>
            <a:r>
              <a:rPr lang="en-US" altLang="el-GR" sz="2000" u="sng" dirty="0">
                <a:solidFill>
                  <a:srgbClr val="5F5F5F"/>
                </a:solidFill>
                <a:cs typeface="Times New Roman" pitchFamily="18" charset="0"/>
              </a:rPr>
              <a:t>32</a:t>
            </a:r>
            <a:r>
              <a:rPr lang="en-US" altLang="el-GR" sz="2000" dirty="0">
                <a:solidFill>
                  <a:srgbClr val="5F5F5F"/>
                </a:solidFill>
                <a:cs typeface="Times New Roman" pitchFamily="18" charset="0"/>
              </a:rPr>
              <a:t>   </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gradeCounter</a:t>
            </a:r>
            <a:r>
              <a:rPr lang="en-US" altLang="el-GR" sz="2000" dirty="0">
                <a:solidFill>
                  <a:srgbClr val="000000"/>
                </a:solidFill>
                <a:cs typeface="Times New Roman" pitchFamily="18" charset="0"/>
              </a:rPr>
              <a:t> = </a:t>
            </a:r>
            <a:r>
              <a:rPr lang="en-US" altLang="el-GR" sz="2000" dirty="0" err="1">
                <a:solidFill>
                  <a:srgbClr val="000000"/>
                </a:solidFill>
                <a:cs typeface="Times New Roman" pitchFamily="18" charset="0"/>
              </a:rPr>
              <a:t>gradeCounter</a:t>
            </a:r>
            <a:r>
              <a:rPr lang="en-US" altLang="el-GR" sz="2000" dirty="0">
                <a:solidFill>
                  <a:srgbClr val="000000"/>
                </a:solidFill>
                <a:cs typeface="Times New Roman" pitchFamily="18" charset="0"/>
              </a:rPr>
              <a:t> + 1;</a:t>
            </a:r>
          </a:p>
          <a:p>
            <a:r>
              <a:rPr lang="en-US" altLang="el-GR" sz="2000" dirty="0">
                <a:solidFill>
                  <a:srgbClr val="5F5F5F"/>
                </a:solidFill>
                <a:cs typeface="Times New Roman" pitchFamily="18" charset="0"/>
              </a:rPr>
              <a:t>33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34   </a:t>
            </a:r>
            <a:r>
              <a:rPr lang="en-US" altLang="el-GR" sz="2000" dirty="0">
                <a:solidFill>
                  <a:srgbClr val="008000"/>
                </a:solidFill>
                <a:cs typeface="Times New Roman" pitchFamily="18" charset="0"/>
              </a:rPr>
              <a:t>         </a:t>
            </a:r>
            <a:r>
              <a:rPr lang="en-US" altLang="el-GR" sz="2000" dirty="0">
                <a:solidFill>
                  <a:schemeClr val="accent5">
                    <a:lumMod val="75000"/>
                  </a:schemeClr>
                </a:solidFill>
                <a:cs typeface="Times New Roman" pitchFamily="18" charset="0"/>
              </a:rPr>
              <a:t>// prompt for input and read grade from user</a:t>
            </a:r>
          </a:p>
          <a:p>
            <a:r>
              <a:rPr lang="en-US" altLang="el-GR" sz="2000" dirty="0">
                <a:solidFill>
                  <a:srgbClr val="5F5F5F"/>
                </a:solidFill>
                <a:cs typeface="Times New Roman" pitchFamily="18" charset="0"/>
              </a:rPr>
              <a:t>35   </a:t>
            </a:r>
            <a:r>
              <a:rPr lang="en-US" altLang="el-GR" sz="2000" dirty="0">
                <a:solidFill>
                  <a:srgbClr val="008000"/>
                </a:solidFill>
                <a:cs typeface="Times New Roman" pitchFamily="18" charset="0"/>
              </a:rPr>
              <a:t>         </a:t>
            </a:r>
            <a:r>
              <a:rPr lang="en-US" altLang="el-GR" sz="2000" dirty="0">
                <a:solidFill>
                  <a:schemeClr val="accent5">
                    <a:lumMod val="75000"/>
                  </a:schemeClr>
                </a:solidFill>
                <a:cs typeface="Times New Roman" pitchFamily="18" charset="0"/>
              </a:rPr>
              <a:t>// convert grade from string to integer</a:t>
            </a:r>
          </a:p>
          <a:p>
            <a:r>
              <a:rPr lang="en-US" altLang="el-GR" sz="2000" u="sng" dirty="0">
                <a:solidFill>
                  <a:srgbClr val="5F5F5F"/>
                </a:solidFill>
                <a:cs typeface="Times New Roman" pitchFamily="18" charset="0"/>
              </a:rPr>
              <a:t>36</a:t>
            </a:r>
            <a:r>
              <a:rPr lang="en-US" altLang="el-GR" sz="2000" dirty="0">
                <a:solidFill>
                  <a:srgbClr val="5F5F5F"/>
                </a:solidFill>
                <a:cs typeface="Times New Roman" pitchFamily="18" charset="0"/>
              </a:rPr>
              <a:t>   </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Console.Write</a:t>
            </a:r>
            <a:r>
              <a:rPr lang="en-US" altLang="el-GR" sz="2000" dirty="0">
                <a:solidFill>
                  <a:srgbClr val="000000"/>
                </a:solidFill>
                <a:cs typeface="Times New Roman" pitchFamily="18" charset="0"/>
              </a:rPr>
              <a:t>( </a:t>
            </a:r>
            <a:r>
              <a:rPr lang="en-US" altLang="el-GR" sz="2000" dirty="0">
                <a:solidFill>
                  <a:srgbClr val="40D9FF"/>
                </a:solidFill>
                <a:cs typeface="Times New Roman" pitchFamily="18" charset="0"/>
              </a:rPr>
              <a:t>"Enter Integer Grade, -1 to Quit: "</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37   </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gradeValue</a:t>
            </a:r>
            <a:r>
              <a:rPr lang="en-US" altLang="el-GR" sz="2000" dirty="0">
                <a:solidFill>
                  <a:srgbClr val="000000"/>
                </a:solidFill>
                <a:cs typeface="Times New Roman" pitchFamily="18" charset="0"/>
              </a:rPr>
              <a:t> = Int32.Parse( </a:t>
            </a:r>
            <a:r>
              <a:rPr lang="en-US" altLang="el-GR" sz="2000" dirty="0" err="1">
                <a:solidFill>
                  <a:srgbClr val="000000"/>
                </a:solidFill>
                <a:cs typeface="Times New Roman" pitchFamily="18" charset="0"/>
              </a:rPr>
              <a:t>Console.ReadLine</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38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39   </a:t>
            </a:r>
            <a:r>
              <a:rPr lang="en-US" altLang="el-GR" sz="2000" dirty="0">
                <a:solidFill>
                  <a:srgbClr val="000000"/>
                </a:solidFill>
                <a:cs typeface="Times New Roman" pitchFamily="18" charset="0"/>
              </a:rPr>
              <a:t>      } </a:t>
            </a:r>
            <a:r>
              <a:rPr lang="en-US" altLang="el-GR" sz="2000" dirty="0">
                <a:solidFill>
                  <a:schemeClr val="accent5">
                    <a:lumMod val="75000"/>
                  </a:schemeClr>
                </a:solidFill>
                <a:cs typeface="Times New Roman" pitchFamily="18" charset="0"/>
              </a:rPr>
              <a:t>// end while</a:t>
            </a:r>
          </a:p>
          <a:p>
            <a:r>
              <a:rPr lang="en-US" altLang="el-GR" sz="2000" dirty="0">
                <a:solidFill>
                  <a:srgbClr val="5F5F5F"/>
                </a:solidFill>
                <a:cs typeface="Times New Roman" pitchFamily="18" charset="0"/>
              </a:rPr>
              <a:t>40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41   </a:t>
            </a:r>
            <a:r>
              <a:rPr lang="en-US" altLang="el-GR" sz="2000" dirty="0">
                <a:solidFill>
                  <a:srgbClr val="000000"/>
                </a:solidFill>
                <a:cs typeface="Times New Roman" pitchFamily="18" charset="0"/>
              </a:rPr>
              <a:t>     </a:t>
            </a:r>
            <a:r>
              <a:rPr lang="en-US" altLang="el-GR" sz="2000" dirty="0">
                <a:solidFill>
                  <a:srgbClr val="008000"/>
                </a:solidFill>
                <a:cs typeface="Times New Roman" pitchFamily="18" charset="0"/>
              </a:rPr>
              <a:t> </a:t>
            </a:r>
            <a:r>
              <a:rPr lang="en-US" altLang="el-GR" sz="2000" dirty="0">
                <a:solidFill>
                  <a:schemeClr val="accent5">
                    <a:lumMod val="75000"/>
                  </a:schemeClr>
                </a:solidFill>
                <a:cs typeface="Times New Roman" pitchFamily="18" charset="0"/>
              </a:rPr>
              <a:t>// termination phase</a:t>
            </a:r>
          </a:p>
          <a:p>
            <a:r>
              <a:rPr lang="en-US" altLang="el-GR" sz="2000" u="sng" dirty="0">
                <a:solidFill>
                  <a:srgbClr val="5F5F5F"/>
                </a:solidFill>
                <a:cs typeface="Times New Roman" pitchFamily="18" charset="0"/>
              </a:rPr>
              <a:t>42</a:t>
            </a:r>
            <a:r>
              <a:rPr lang="en-US" altLang="el-GR" sz="2000" dirty="0">
                <a:solidFill>
                  <a:srgbClr val="5F5F5F"/>
                </a:solidFill>
                <a:cs typeface="Times New Roman" pitchFamily="18" charset="0"/>
              </a:rPr>
              <a:t>   </a:t>
            </a:r>
            <a:r>
              <a:rPr lang="en-US" altLang="el-GR" sz="2000" dirty="0">
                <a:solidFill>
                  <a:srgbClr val="000000"/>
                </a:solidFill>
                <a:cs typeface="Times New Roman" pitchFamily="18" charset="0"/>
              </a:rPr>
              <a:t>      </a:t>
            </a:r>
            <a:r>
              <a:rPr lang="en-US" altLang="el-GR" sz="2000" dirty="0">
                <a:solidFill>
                  <a:srgbClr val="0000FF"/>
                </a:solidFill>
                <a:cs typeface="Times New Roman" pitchFamily="18" charset="0"/>
              </a:rPr>
              <a:t>if</a:t>
            </a:r>
            <a:r>
              <a:rPr lang="en-US" altLang="el-GR" sz="2000" dirty="0">
                <a:solidFill>
                  <a:srgbClr val="000000"/>
                </a:solidFill>
                <a:cs typeface="Times New Roman" pitchFamily="18" charset="0"/>
              </a:rPr>
              <a:t> ( </a:t>
            </a:r>
            <a:r>
              <a:rPr lang="en-US" altLang="el-GR" sz="2000" dirty="0" err="1">
                <a:solidFill>
                  <a:srgbClr val="000000"/>
                </a:solidFill>
                <a:cs typeface="Times New Roman" pitchFamily="18" charset="0"/>
              </a:rPr>
              <a:t>gradeCounter</a:t>
            </a:r>
            <a:r>
              <a:rPr lang="en-US" altLang="el-GR" sz="2000" dirty="0">
                <a:solidFill>
                  <a:srgbClr val="000000"/>
                </a:solidFill>
                <a:cs typeface="Times New Roman" pitchFamily="18" charset="0"/>
              </a:rPr>
              <a:t> != 0 ) </a:t>
            </a:r>
          </a:p>
          <a:p>
            <a:r>
              <a:rPr lang="en-US" altLang="el-GR" sz="2000" dirty="0">
                <a:solidFill>
                  <a:srgbClr val="5F5F5F"/>
                </a:solidFill>
                <a:cs typeface="Times New Roman" pitchFamily="18" charset="0"/>
              </a:rPr>
              <a:t>43   </a:t>
            </a:r>
            <a:r>
              <a:rPr lang="en-US" altLang="el-GR" sz="2000" dirty="0">
                <a:solidFill>
                  <a:srgbClr val="000000"/>
                </a:solidFill>
                <a:cs typeface="Times New Roman" pitchFamily="18" charset="0"/>
              </a:rPr>
              <a:t>      </a:t>
            </a:r>
            <a:r>
              <a:rPr lang="en-US" altLang="el-GR" sz="2000" dirty="0" smtClean="0">
                <a:solidFill>
                  <a:srgbClr val="000000"/>
                </a:solidFill>
                <a:cs typeface="Times New Roman" pitchFamily="18" charset="0"/>
              </a:rPr>
              <a:t>{</a:t>
            </a:r>
            <a:endParaRPr lang="en-US" altLang="el-GR" sz="2000" dirty="0">
              <a:solidFill>
                <a:srgbClr val="000000"/>
              </a:solidFill>
              <a:cs typeface="Times New Roman" pitchFamily="18" charset="0"/>
            </a:endParaRPr>
          </a:p>
        </p:txBody>
      </p:sp>
      <p:sp>
        <p:nvSpPr>
          <p:cNvPr id="6" name="Text Box 11" descr="."/>
          <p:cNvSpPr txBox="1">
            <a:spLocks noChangeArrowheads="1"/>
          </p:cNvSpPr>
          <p:nvPr>
            <p:custDataLst>
              <p:tags r:id="rId4"/>
            </p:custDataLst>
          </p:nvPr>
        </p:nvSpPr>
        <p:spPr bwMode="auto">
          <a:xfrm>
            <a:off x="5580112" y="1477233"/>
            <a:ext cx="3024336" cy="1015663"/>
          </a:xfrm>
          <a:prstGeom prst="rect">
            <a:avLst/>
          </a:prstGeom>
          <a:solidFill>
            <a:schemeClr val="accent1"/>
          </a:solidFill>
          <a:ln w="9525">
            <a:solidFill>
              <a:schemeClr val="tx1"/>
            </a:solidFill>
            <a:miter lim="800000"/>
            <a:headEnd/>
            <a:tailEnd/>
          </a:ln>
        </p:spPr>
        <p:txBody>
          <a:bodyPr wrap="squar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2000" dirty="0">
                <a:latin typeface="+mn-lt"/>
                <a:cs typeface="Times New Roman" pitchFamily="18" charset="0"/>
              </a:rPr>
              <a:t>Add 1 to the counter in order to know the student count</a:t>
            </a:r>
          </a:p>
        </p:txBody>
      </p:sp>
      <p:sp>
        <p:nvSpPr>
          <p:cNvPr id="7" name="Line 12" descr="."/>
          <p:cNvSpPr>
            <a:spLocks noChangeShapeType="1"/>
          </p:cNvSpPr>
          <p:nvPr/>
        </p:nvSpPr>
        <p:spPr bwMode="auto">
          <a:xfrm rot="19800000" flipH="1">
            <a:off x="4869156" y="2158379"/>
            <a:ext cx="762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l-GR"/>
          </a:p>
        </p:txBody>
      </p:sp>
      <p:sp>
        <p:nvSpPr>
          <p:cNvPr id="8" name="Text Box 14" descr="."/>
          <p:cNvSpPr txBox="1">
            <a:spLocks noChangeArrowheads="1"/>
          </p:cNvSpPr>
          <p:nvPr>
            <p:custDataLst>
              <p:tags r:id="rId5"/>
            </p:custDataLst>
          </p:nvPr>
        </p:nvSpPr>
        <p:spPr bwMode="auto">
          <a:xfrm>
            <a:off x="6876256" y="2564904"/>
            <a:ext cx="1728192" cy="2246769"/>
          </a:xfrm>
          <a:prstGeom prst="rect">
            <a:avLst/>
          </a:prstGeom>
          <a:solidFill>
            <a:schemeClr val="accent1"/>
          </a:solidFill>
          <a:ln w="9525">
            <a:solidFill>
              <a:schemeClr val="tx1"/>
            </a:solidFill>
            <a:miter lim="800000"/>
            <a:headEnd/>
            <a:tailEnd/>
          </a:ln>
        </p:spPr>
        <p:txBody>
          <a:bodyPr wrap="squar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2000" dirty="0">
                <a:latin typeface="+mn-lt"/>
                <a:cs typeface="Times New Roman" pitchFamily="18" charset="0"/>
              </a:rPr>
              <a:t>Prompt the user for another grade, this time it is in the loop so it can happen repeatedly</a:t>
            </a:r>
          </a:p>
        </p:txBody>
      </p:sp>
      <p:sp>
        <p:nvSpPr>
          <p:cNvPr id="9" name="Line 15" descr="."/>
          <p:cNvSpPr>
            <a:spLocks noChangeShapeType="1"/>
          </p:cNvSpPr>
          <p:nvPr/>
        </p:nvSpPr>
        <p:spPr bwMode="auto">
          <a:xfrm rot="20700000" flipH="1" flipV="1">
            <a:off x="6540003" y="4047956"/>
            <a:ext cx="336760" cy="4041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12" name="Text Box 17" descr="."/>
          <p:cNvSpPr txBox="1">
            <a:spLocks noChangeArrowheads="1"/>
          </p:cNvSpPr>
          <p:nvPr>
            <p:custDataLst>
              <p:tags r:id="rId6"/>
            </p:custDataLst>
          </p:nvPr>
        </p:nvSpPr>
        <p:spPr bwMode="auto">
          <a:xfrm>
            <a:off x="4884195" y="4906888"/>
            <a:ext cx="3757060" cy="1015663"/>
          </a:xfrm>
          <a:prstGeom prst="rect">
            <a:avLst/>
          </a:prstGeom>
          <a:solidFill>
            <a:schemeClr val="accent1"/>
          </a:solidFill>
          <a:ln w="9525">
            <a:solidFill>
              <a:schemeClr val="tx1"/>
            </a:solidFill>
            <a:miter lim="800000"/>
            <a:headEnd/>
            <a:tailEnd/>
          </a:ln>
        </p:spPr>
        <p:txBody>
          <a:bodyPr wrap="squar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2000" dirty="0">
                <a:latin typeface="+mn-lt"/>
                <a:cs typeface="Times New Roman" pitchFamily="18" charset="0"/>
              </a:rPr>
              <a:t>Make sure the total amount of entered grades was not zero to prevent any errors</a:t>
            </a:r>
          </a:p>
        </p:txBody>
      </p:sp>
      <p:sp>
        <p:nvSpPr>
          <p:cNvPr id="13" name="Line 18" descr="."/>
          <p:cNvSpPr>
            <a:spLocks noChangeShapeType="1"/>
          </p:cNvSpPr>
          <p:nvPr/>
        </p:nvSpPr>
        <p:spPr bwMode="auto">
          <a:xfrm rot="19800000" flipH="1" flipV="1">
            <a:off x="3837134" y="5372167"/>
            <a:ext cx="1024860" cy="26675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Απλές Δομές Ελέγχου</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43</a:t>
            </a:fld>
            <a:endParaRPr lang="el-GR" sz="1400" dirty="0"/>
          </a:p>
        </p:txBody>
      </p:sp>
    </p:spTree>
    <p:custDataLst>
      <p:tags r:id="rId1"/>
    </p:custDataLst>
    <p:extLst>
      <p:ext uri="{BB962C8B-B14F-4D97-AF65-F5344CB8AC3E}">
        <p14:creationId xmlns:p14="http://schemas.microsoft.com/office/powerpoint/2010/main" val="310115505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116632"/>
            <a:ext cx="8229600" cy="1696248"/>
          </a:xfrm>
        </p:spPr>
        <p:txBody>
          <a:bodyPr>
            <a:noAutofit/>
          </a:bodyPr>
          <a:lstStyle/>
          <a:p>
            <a:r>
              <a:rPr lang="el-GR" altLang="el-GR" sz="4000" u="sng" dirty="0" smtClean="0">
                <a:solidFill>
                  <a:schemeClr val="tx2"/>
                </a:solidFill>
              </a:rPr>
              <a:t>Παράδειγμα 2: </a:t>
            </a:r>
            <a:r>
              <a:rPr lang="en-US" altLang="el-GR" sz="4000" u="sng" dirty="0" smtClean="0">
                <a:solidFill>
                  <a:schemeClr val="tx2"/>
                </a:solidFill>
              </a:rPr>
              <a:t>while Loops </a:t>
            </a:r>
            <a:r>
              <a:rPr lang="el-GR" altLang="el-GR" sz="4000" u="sng" dirty="0" smtClean="0">
                <a:solidFill>
                  <a:schemeClr val="tx2"/>
                </a:solidFill>
              </a:rPr>
              <a:t>ελεγχόμενα με </a:t>
            </a:r>
            <a:r>
              <a:rPr lang="en-US" altLang="el-GR" sz="4000" u="sng" dirty="0" smtClean="0">
                <a:solidFill>
                  <a:schemeClr val="tx2"/>
                </a:solidFill>
              </a:rPr>
              <a:t>Sentinel</a:t>
            </a:r>
            <a:r>
              <a:rPr lang="el-GR" altLang="el-GR" sz="4000" u="sng" dirty="0" smtClean="0">
                <a:solidFill>
                  <a:schemeClr val="tx2"/>
                </a:solidFill>
              </a:rPr>
              <a:t> (σημαία) (5 από 6)</a:t>
            </a:r>
            <a:endParaRPr lang="el-GR" altLang="el-GR" sz="4000" u="sng" dirty="0">
              <a:solidFill>
                <a:schemeClr val="tx2"/>
              </a:solidFill>
              <a:latin typeface="+mn-lt"/>
            </a:endParaRPr>
          </a:p>
        </p:txBody>
      </p:sp>
      <p:sp>
        <p:nvSpPr>
          <p:cNvPr id="2" name="Ορθογώνιο 1" descr="average ίσο με double total διά grade Counter, (σχόλιο: Divide the total by the number of times the program looped to find the average).&#10;   &#10;// display average of exam grades,&#10;Console τελεία Write Line, \ n Class average is {0}, average, (σχόλιο: Display the average).&#10;άγκιστρο,&#10;else,&#10;άγκιστρο,&#10;Console τελεία Write Line, \ n No grades were entered, (σχόλιο: Inform user if no grades were entered).&#10;άγκιστρο,&#10;   &#10;άγκιστρο, // end method Main,&#10;   &#10;άγκιστρο, // end class Average2.&#10;"/>
          <p:cNvSpPr/>
          <p:nvPr>
            <p:custDataLst>
              <p:tags r:id="rId3"/>
            </p:custDataLst>
          </p:nvPr>
        </p:nvSpPr>
        <p:spPr>
          <a:xfrm>
            <a:off x="467544" y="1999868"/>
            <a:ext cx="8147248" cy="4093428"/>
          </a:xfrm>
          <a:prstGeom prst="rect">
            <a:avLst/>
          </a:prstGeom>
        </p:spPr>
        <p:txBody>
          <a:bodyPr wrap="square">
            <a:spAutoFit/>
          </a:bodyPr>
          <a:lstStyle/>
          <a:p>
            <a:r>
              <a:rPr lang="en-US" altLang="el-GR" sz="2000" u="sng" dirty="0">
                <a:solidFill>
                  <a:srgbClr val="5F5F5F"/>
                </a:solidFill>
                <a:cs typeface="Times New Roman" pitchFamily="18" charset="0"/>
              </a:rPr>
              <a:t>44</a:t>
            </a:r>
            <a:r>
              <a:rPr lang="en-US" altLang="el-GR" sz="2000" dirty="0">
                <a:solidFill>
                  <a:srgbClr val="5F5F5F"/>
                </a:solidFill>
                <a:cs typeface="Times New Roman" pitchFamily="18" charset="0"/>
              </a:rPr>
              <a:t>   </a:t>
            </a:r>
            <a:r>
              <a:rPr lang="en-US" altLang="el-GR" sz="2000" dirty="0">
                <a:solidFill>
                  <a:srgbClr val="000000"/>
                </a:solidFill>
                <a:cs typeface="Times New Roman" pitchFamily="18" charset="0"/>
              </a:rPr>
              <a:t>         average = ( </a:t>
            </a:r>
            <a:r>
              <a:rPr lang="en-US" altLang="el-GR" sz="2000" dirty="0">
                <a:solidFill>
                  <a:srgbClr val="0000FF"/>
                </a:solidFill>
                <a:cs typeface="Times New Roman" pitchFamily="18" charset="0"/>
              </a:rPr>
              <a:t>double</a:t>
            </a:r>
            <a:r>
              <a:rPr lang="en-US" altLang="el-GR" sz="2000" dirty="0">
                <a:solidFill>
                  <a:srgbClr val="000000"/>
                </a:solidFill>
                <a:cs typeface="Times New Roman" pitchFamily="18" charset="0"/>
              </a:rPr>
              <a:t> ) total / </a:t>
            </a:r>
            <a:r>
              <a:rPr lang="en-US" altLang="el-GR" sz="2000" dirty="0" err="1">
                <a:solidFill>
                  <a:srgbClr val="000000"/>
                </a:solidFill>
                <a:cs typeface="Times New Roman" pitchFamily="18" charset="0"/>
              </a:rPr>
              <a:t>gradeCounter</a:t>
            </a:r>
            <a:r>
              <a:rPr lang="en-US" altLang="el-GR" sz="2000" dirty="0">
                <a:solidFill>
                  <a:srgbClr val="000000"/>
                </a:solidFill>
                <a:cs typeface="Times New Roman" pitchFamily="18" charset="0"/>
              </a:rPr>
              <a:t>;</a:t>
            </a:r>
          </a:p>
          <a:p>
            <a:r>
              <a:rPr lang="en-US" altLang="el-GR" sz="2000" dirty="0" smtClean="0">
                <a:solidFill>
                  <a:srgbClr val="5F5F5F"/>
                </a:solidFill>
                <a:cs typeface="Times New Roman" pitchFamily="18" charset="0"/>
              </a:rPr>
              <a:t>45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46   </a:t>
            </a:r>
            <a:r>
              <a:rPr lang="en-US" altLang="el-GR" sz="2000" dirty="0">
                <a:solidFill>
                  <a:srgbClr val="000000"/>
                </a:solidFill>
                <a:cs typeface="Times New Roman" pitchFamily="18" charset="0"/>
              </a:rPr>
              <a:t>      </a:t>
            </a:r>
            <a:r>
              <a:rPr lang="en-US" altLang="el-GR" sz="2000" dirty="0">
                <a:solidFill>
                  <a:srgbClr val="008000"/>
                </a:solidFill>
                <a:cs typeface="Times New Roman" pitchFamily="18" charset="0"/>
              </a:rPr>
              <a:t>   </a:t>
            </a:r>
            <a:r>
              <a:rPr lang="en-US" altLang="el-GR" sz="2000" dirty="0">
                <a:solidFill>
                  <a:schemeClr val="accent5">
                    <a:lumMod val="75000"/>
                  </a:schemeClr>
                </a:solidFill>
                <a:cs typeface="Times New Roman" pitchFamily="18" charset="0"/>
              </a:rPr>
              <a:t>// display average of exam grades</a:t>
            </a:r>
          </a:p>
          <a:p>
            <a:r>
              <a:rPr lang="en-US" altLang="el-GR" sz="2000" u="sng" dirty="0">
                <a:solidFill>
                  <a:srgbClr val="5F5F5F"/>
                </a:solidFill>
                <a:cs typeface="Times New Roman" pitchFamily="18" charset="0"/>
              </a:rPr>
              <a:t>47</a:t>
            </a:r>
            <a:r>
              <a:rPr lang="en-US" altLang="el-GR" sz="2000" dirty="0">
                <a:solidFill>
                  <a:srgbClr val="5F5F5F"/>
                </a:solidFill>
                <a:cs typeface="Times New Roman" pitchFamily="18" charset="0"/>
              </a:rPr>
              <a:t>   </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Console.WriteLine</a:t>
            </a:r>
            <a:r>
              <a:rPr lang="en-US" altLang="el-GR" sz="2000" dirty="0">
                <a:solidFill>
                  <a:srgbClr val="000000"/>
                </a:solidFill>
                <a:cs typeface="Times New Roman" pitchFamily="18" charset="0"/>
              </a:rPr>
              <a:t>( </a:t>
            </a:r>
            <a:r>
              <a:rPr lang="en-US" altLang="el-GR" sz="2000" dirty="0">
                <a:solidFill>
                  <a:srgbClr val="40D9FF"/>
                </a:solidFill>
                <a:cs typeface="Times New Roman" pitchFamily="18" charset="0"/>
              </a:rPr>
              <a:t>"\</a:t>
            </a:r>
            <a:r>
              <a:rPr lang="en-US" altLang="el-GR" sz="2000" dirty="0" err="1">
                <a:solidFill>
                  <a:srgbClr val="40D9FF"/>
                </a:solidFill>
                <a:cs typeface="Times New Roman" pitchFamily="18" charset="0"/>
              </a:rPr>
              <a:t>nClass</a:t>
            </a:r>
            <a:r>
              <a:rPr lang="en-US" altLang="el-GR" sz="2000" dirty="0">
                <a:solidFill>
                  <a:srgbClr val="40D9FF"/>
                </a:solidFill>
                <a:cs typeface="Times New Roman" pitchFamily="18" charset="0"/>
              </a:rPr>
              <a:t> average is {0}"</a:t>
            </a:r>
            <a:r>
              <a:rPr lang="en-US" altLang="el-GR" sz="2000" dirty="0">
                <a:solidFill>
                  <a:srgbClr val="000000"/>
                </a:solidFill>
                <a:cs typeface="Times New Roman" pitchFamily="18" charset="0"/>
              </a:rPr>
              <a:t>, average );</a:t>
            </a:r>
          </a:p>
          <a:p>
            <a:r>
              <a:rPr lang="en-US" altLang="el-GR" sz="2000" dirty="0">
                <a:solidFill>
                  <a:srgbClr val="5F5F5F"/>
                </a:solidFill>
                <a:cs typeface="Times New Roman" pitchFamily="18" charset="0"/>
              </a:rPr>
              <a:t>48</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49  </a:t>
            </a:r>
            <a:r>
              <a:rPr lang="en-US" altLang="el-GR" sz="2000" dirty="0">
                <a:solidFill>
                  <a:srgbClr val="000000"/>
                </a:solidFill>
                <a:cs typeface="Times New Roman" pitchFamily="18" charset="0"/>
              </a:rPr>
              <a:t>       </a:t>
            </a:r>
            <a:r>
              <a:rPr lang="en-US" altLang="el-GR" sz="2000" dirty="0">
                <a:solidFill>
                  <a:srgbClr val="0000FF"/>
                </a:solidFill>
                <a:cs typeface="Times New Roman" pitchFamily="18" charset="0"/>
              </a:rPr>
              <a:t>else</a:t>
            </a:r>
          </a:p>
          <a:p>
            <a:r>
              <a:rPr lang="en-US" altLang="el-GR" sz="2000" dirty="0">
                <a:solidFill>
                  <a:srgbClr val="5F5F5F"/>
                </a:solidFill>
                <a:cs typeface="Times New Roman" pitchFamily="18" charset="0"/>
              </a:rPr>
              <a:t>50</a:t>
            </a:r>
            <a:r>
              <a:rPr lang="en-US" altLang="el-GR" sz="2000" dirty="0">
                <a:solidFill>
                  <a:srgbClr val="0000FF"/>
                </a:solidFill>
                <a:cs typeface="Times New Roman" pitchFamily="18" charset="0"/>
              </a:rPr>
              <a:t>         </a:t>
            </a:r>
            <a:r>
              <a:rPr lang="en-US" altLang="el-GR" sz="2000" dirty="0">
                <a:cs typeface="Times New Roman" pitchFamily="18" charset="0"/>
              </a:rPr>
              <a:t>{</a:t>
            </a:r>
          </a:p>
          <a:p>
            <a:r>
              <a:rPr lang="en-US" altLang="el-GR" sz="2000" u="sng" dirty="0">
                <a:solidFill>
                  <a:srgbClr val="5F5F5F"/>
                </a:solidFill>
                <a:cs typeface="Times New Roman" pitchFamily="18" charset="0"/>
              </a:rPr>
              <a:t>51</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Console.WriteLine</a:t>
            </a:r>
            <a:r>
              <a:rPr lang="en-US" altLang="el-GR" sz="2000" dirty="0">
                <a:solidFill>
                  <a:srgbClr val="000000"/>
                </a:solidFill>
                <a:cs typeface="Times New Roman" pitchFamily="18" charset="0"/>
              </a:rPr>
              <a:t>( </a:t>
            </a:r>
            <a:r>
              <a:rPr lang="en-US" altLang="el-GR" sz="2000" dirty="0">
                <a:solidFill>
                  <a:srgbClr val="40D9FF"/>
                </a:solidFill>
                <a:cs typeface="Times New Roman" pitchFamily="18" charset="0"/>
              </a:rPr>
              <a:t>"\</a:t>
            </a:r>
            <a:r>
              <a:rPr lang="en-US" altLang="el-GR" sz="2000" dirty="0" err="1">
                <a:solidFill>
                  <a:srgbClr val="40D9FF"/>
                </a:solidFill>
                <a:cs typeface="Times New Roman" pitchFamily="18" charset="0"/>
              </a:rPr>
              <a:t>nNo</a:t>
            </a:r>
            <a:r>
              <a:rPr lang="en-US" altLang="el-GR" sz="2000" dirty="0">
                <a:solidFill>
                  <a:srgbClr val="40D9FF"/>
                </a:solidFill>
                <a:cs typeface="Times New Roman" pitchFamily="18" charset="0"/>
              </a:rPr>
              <a:t> grades were entered"</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52</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53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54   </a:t>
            </a:r>
            <a:r>
              <a:rPr lang="en-US" altLang="el-GR" sz="2000" dirty="0">
                <a:solidFill>
                  <a:srgbClr val="000000"/>
                </a:solidFill>
                <a:cs typeface="Times New Roman" pitchFamily="18" charset="0"/>
              </a:rPr>
              <a:t>   } </a:t>
            </a:r>
            <a:r>
              <a:rPr lang="en-US" altLang="el-GR" sz="2000" dirty="0">
                <a:solidFill>
                  <a:schemeClr val="accent5">
                    <a:lumMod val="75000"/>
                  </a:schemeClr>
                </a:solidFill>
                <a:cs typeface="Times New Roman" pitchFamily="18" charset="0"/>
              </a:rPr>
              <a:t>// end method Main</a:t>
            </a:r>
          </a:p>
          <a:p>
            <a:r>
              <a:rPr lang="en-US" altLang="el-GR" sz="2000" dirty="0">
                <a:solidFill>
                  <a:srgbClr val="5F5F5F"/>
                </a:solidFill>
                <a:cs typeface="Times New Roman" pitchFamily="18" charset="0"/>
              </a:rPr>
              <a:t>55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56   </a:t>
            </a:r>
            <a:r>
              <a:rPr lang="en-US" altLang="el-GR" sz="2000" dirty="0">
                <a:solidFill>
                  <a:srgbClr val="000000"/>
                </a:solidFill>
                <a:cs typeface="Times New Roman" pitchFamily="18" charset="0"/>
              </a:rPr>
              <a:t>} </a:t>
            </a:r>
            <a:r>
              <a:rPr lang="en-US" altLang="el-GR" sz="2000" dirty="0">
                <a:solidFill>
                  <a:schemeClr val="accent5">
                    <a:lumMod val="75000"/>
                  </a:schemeClr>
                </a:solidFill>
                <a:cs typeface="Times New Roman" pitchFamily="18" charset="0"/>
              </a:rPr>
              <a:t>// end class Average2</a:t>
            </a:r>
          </a:p>
        </p:txBody>
      </p:sp>
      <p:sp>
        <p:nvSpPr>
          <p:cNvPr id="6" name="Text Box 20" descr="."/>
          <p:cNvSpPr txBox="1">
            <a:spLocks noChangeArrowheads="1"/>
          </p:cNvSpPr>
          <p:nvPr>
            <p:custDataLst>
              <p:tags r:id="rId4"/>
            </p:custDataLst>
          </p:nvPr>
        </p:nvSpPr>
        <p:spPr bwMode="auto">
          <a:xfrm>
            <a:off x="6073824" y="1412776"/>
            <a:ext cx="2674640" cy="1323439"/>
          </a:xfrm>
          <a:prstGeom prst="rect">
            <a:avLst/>
          </a:prstGeom>
          <a:solidFill>
            <a:schemeClr val="accent1"/>
          </a:solidFill>
          <a:ln w="9525">
            <a:solidFill>
              <a:schemeClr val="tx1"/>
            </a:solidFill>
            <a:miter lim="800000"/>
            <a:headEnd/>
            <a:tailEnd/>
          </a:ln>
        </p:spPr>
        <p:txBody>
          <a:bodyPr wrap="squar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2000" dirty="0">
                <a:latin typeface="+mn-lt"/>
                <a:cs typeface="Times New Roman" pitchFamily="18" charset="0"/>
              </a:rPr>
              <a:t>Divide the total by the number of times the program looped to find the average</a:t>
            </a:r>
          </a:p>
        </p:txBody>
      </p:sp>
      <p:sp>
        <p:nvSpPr>
          <p:cNvPr id="7" name="Line 21" descr="."/>
          <p:cNvSpPr>
            <a:spLocks noChangeShapeType="1"/>
          </p:cNvSpPr>
          <p:nvPr/>
        </p:nvSpPr>
        <p:spPr bwMode="auto">
          <a:xfrm rot="19800000" flipH="1" flipV="1">
            <a:off x="5788906" y="2139963"/>
            <a:ext cx="31646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8" name="Text Box 23" descr="."/>
          <p:cNvSpPr txBox="1">
            <a:spLocks noChangeArrowheads="1"/>
          </p:cNvSpPr>
          <p:nvPr>
            <p:custDataLst>
              <p:tags r:id="rId5"/>
            </p:custDataLst>
          </p:nvPr>
        </p:nvSpPr>
        <p:spPr bwMode="auto">
          <a:xfrm>
            <a:off x="6097539" y="3645024"/>
            <a:ext cx="2218877" cy="400110"/>
          </a:xfrm>
          <a:prstGeom prst="rect">
            <a:avLst/>
          </a:prstGeom>
          <a:solidFill>
            <a:schemeClr val="accent1"/>
          </a:solidFill>
          <a:ln w="9525">
            <a:solidFill>
              <a:schemeClr val="tx1"/>
            </a:solidFill>
            <a:miter lim="800000"/>
            <a:headEnd/>
            <a:tailEnd/>
          </a:ln>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2000" dirty="0">
                <a:latin typeface="+mn-lt"/>
                <a:cs typeface="Times New Roman" pitchFamily="18" charset="0"/>
              </a:rPr>
              <a:t>Display the average</a:t>
            </a:r>
          </a:p>
        </p:txBody>
      </p:sp>
      <p:sp>
        <p:nvSpPr>
          <p:cNvPr id="9" name="Line 24" descr="."/>
          <p:cNvSpPr>
            <a:spLocks noChangeShapeType="1"/>
          </p:cNvSpPr>
          <p:nvPr/>
        </p:nvSpPr>
        <p:spPr bwMode="auto">
          <a:xfrm rot="20700000" flipH="1" flipV="1">
            <a:off x="5131437" y="3242210"/>
            <a:ext cx="875790" cy="70985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10" name="Text Box 26" descr="."/>
          <p:cNvSpPr txBox="1">
            <a:spLocks noChangeArrowheads="1"/>
          </p:cNvSpPr>
          <p:nvPr>
            <p:custDataLst>
              <p:tags r:id="rId6"/>
            </p:custDataLst>
          </p:nvPr>
        </p:nvSpPr>
        <p:spPr bwMode="auto">
          <a:xfrm>
            <a:off x="4354165" y="4970512"/>
            <a:ext cx="2378075" cy="707886"/>
          </a:xfrm>
          <a:prstGeom prst="rect">
            <a:avLst/>
          </a:prstGeom>
          <a:solidFill>
            <a:schemeClr val="accent1"/>
          </a:solidFill>
          <a:ln w="9525">
            <a:solidFill>
              <a:schemeClr val="tx1"/>
            </a:solidFill>
            <a:miter lim="800000"/>
            <a:headEnd/>
            <a:tailEnd/>
          </a:ln>
        </p:spPr>
        <p:txBody>
          <a:bodyP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2000" dirty="0">
                <a:latin typeface="+mn-lt"/>
                <a:cs typeface="Times New Roman" pitchFamily="18" charset="0"/>
              </a:rPr>
              <a:t>Inform user if no grades were entered</a:t>
            </a:r>
          </a:p>
        </p:txBody>
      </p:sp>
      <p:sp>
        <p:nvSpPr>
          <p:cNvPr id="11" name="Line 27" descr="."/>
          <p:cNvSpPr>
            <a:spLocks noChangeShapeType="1"/>
          </p:cNvSpPr>
          <p:nvPr/>
        </p:nvSpPr>
        <p:spPr bwMode="auto">
          <a:xfrm flipV="1">
            <a:off x="5400005" y="4437112"/>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l-G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Απλές Δομές Ελέγχου</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44</a:t>
            </a:fld>
            <a:endParaRPr lang="el-GR" sz="1400" dirty="0"/>
          </a:p>
        </p:txBody>
      </p:sp>
    </p:spTree>
    <p:custDataLst>
      <p:tags r:id="rId1"/>
    </p:custDataLst>
    <p:extLst>
      <p:ext uri="{BB962C8B-B14F-4D97-AF65-F5344CB8AC3E}">
        <p14:creationId xmlns:p14="http://schemas.microsoft.com/office/powerpoint/2010/main" val="310115505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116632"/>
            <a:ext cx="8229600" cy="1696248"/>
          </a:xfrm>
        </p:spPr>
        <p:txBody>
          <a:bodyPr>
            <a:noAutofit/>
          </a:bodyPr>
          <a:lstStyle/>
          <a:p>
            <a:r>
              <a:rPr lang="el-GR" altLang="el-GR" sz="4000" u="sng" dirty="0" smtClean="0">
                <a:solidFill>
                  <a:schemeClr val="tx2"/>
                </a:solidFill>
              </a:rPr>
              <a:t>Παράδειγμα 2: </a:t>
            </a:r>
            <a:r>
              <a:rPr lang="en-US" altLang="el-GR" sz="4000" u="sng" dirty="0" smtClean="0">
                <a:solidFill>
                  <a:schemeClr val="tx2"/>
                </a:solidFill>
              </a:rPr>
              <a:t>while Loops </a:t>
            </a:r>
            <a:r>
              <a:rPr lang="el-GR" altLang="el-GR" sz="4000" u="sng" dirty="0" smtClean="0">
                <a:solidFill>
                  <a:schemeClr val="tx2"/>
                </a:solidFill>
              </a:rPr>
              <a:t>ελεγχόμενα με </a:t>
            </a:r>
            <a:r>
              <a:rPr lang="en-US" altLang="el-GR" sz="4000" u="sng" dirty="0" smtClean="0">
                <a:solidFill>
                  <a:schemeClr val="tx2"/>
                </a:solidFill>
              </a:rPr>
              <a:t>Sentinel</a:t>
            </a:r>
            <a:r>
              <a:rPr lang="el-GR" altLang="el-GR" sz="4000" u="sng" dirty="0" smtClean="0">
                <a:solidFill>
                  <a:schemeClr val="tx2"/>
                </a:solidFill>
              </a:rPr>
              <a:t> (σημαία) (6 από 6)</a:t>
            </a:r>
            <a:endParaRPr lang="el-GR" altLang="el-GR" sz="4000" u="sng" dirty="0">
              <a:solidFill>
                <a:schemeClr val="tx2"/>
              </a:solidFill>
              <a:latin typeface="+mn-lt"/>
            </a:endParaRPr>
          </a:p>
        </p:txBody>
      </p:sp>
      <p:sp>
        <p:nvSpPr>
          <p:cNvPr id="6" name="Rectangle 3" descr="Program Output.&#10;"/>
          <p:cNvSpPr txBox="1">
            <a:spLocks noChangeArrowheads="1"/>
          </p:cNvSpPr>
          <p:nvPr>
            <p:custDataLst>
              <p:tags r:id="rId3"/>
            </p:custDataLst>
          </p:nvPr>
        </p:nvSpPr>
        <p:spPr>
          <a:xfrm>
            <a:off x="518120" y="2316832"/>
            <a:ext cx="8168680" cy="2768352"/>
          </a:xfrm>
          <a:prstGeom prst="rect">
            <a:avLst/>
          </a:prstGeom>
          <a:solidFill>
            <a:srgbClr val="CCCCFF"/>
          </a:solidFill>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tabLst>
                <a:tab pos="609600" algn="l"/>
                <a:tab pos="914400" algn="l"/>
                <a:tab pos="1219200" algn="l"/>
                <a:tab pos="1524000" algn="l"/>
                <a:tab pos="1828800" algn="l"/>
                <a:tab pos="2133600" algn="l"/>
                <a:tab pos="2438400" algn="l"/>
                <a:tab pos="2743200" algn="l"/>
                <a:tab pos="3048000" algn="l"/>
                <a:tab pos="3352800" algn="l"/>
                <a:tab pos="3657600" algn="l"/>
                <a:tab pos="3962400" algn="l"/>
                <a:tab pos="4267200" algn="l"/>
                <a:tab pos="4572000" algn="l"/>
              </a:tabLst>
            </a:pPr>
            <a:r>
              <a:rPr lang="en-US" altLang="el-GR" sz="2000" dirty="0" smtClean="0">
                <a:solidFill>
                  <a:srgbClr val="000000"/>
                </a:solidFill>
                <a:cs typeface="Times New Roman" pitchFamily="18" charset="0"/>
              </a:rPr>
              <a:t>Enter Integer Grade, -1 to Quit: 97</a:t>
            </a:r>
          </a:p>
          <a:p>
            <a:pPr>
              <a:tabLst>
                <a:tab pos="609600" algn="l"/>
                <a:tab pos="914400" algn="l"/>
                <a:tab pos="1219200" algn="l"/>
                <a:tab pos="1524000" algn="l"/>
                <a:tab pos="1828800" algn="l"/>
                <a:tab pos="2133600" algn="l"/>
                <a:tab pos="2438400" algn="l"/>
                <a:tab pos="2743200" algn="l"/>
                <a:tab pos="3048000" algn="l"/>
                <a:tab pos="3352800" algn="l"/>
                <a:tab pos="3657600" algn="l"/>
                <a:tab pos="3962400" algn="l"/>
                <a:tab pos="4267200" algn="l"/>
                <a:tab pos="4572000" algn="l"/>
              </a:tabLst>
            </a:pPr>
            <a:r>
              <a:rPr lang="en-US" altLang="el-GR" sz="2000" dirty="0" smtClean="0">
                <a:solidFill>
                  <a:srgbClr val="000000"/>
                </a:solidFill>
                <a:cs typeface="Times New Roman" pitchFamily="18" charset="0"/>
              </a:rPr>
              <a:t>Enter Integer Grade, -1 to Quit: 88</a:t>
            </a:r>
          </a:p>
          <a:p>
            <a:pPr>
              <a:tabLst>
                <a:tab pos="609600" algn="l"/>
                <a:tab pos="914400" algn="l"/>
                <a:tab pos="1219200" algn="l"/>
                <a:tab pos="1524000" algn="l"/>
                <a:tab pos="1828800" algn="l"/>
                <a:tab pos="2133600" algn="l"/>
                <a:tab pos="2438400" algn="l"/>
                <a:tab pos="2743200" algn="l"/>
                <a:tab pos="3048000" algn="l"/>
                <a:tab pos="3352800" algn="l"/>
                <a:tab pos="3657600" algn="l"/>
                <a:tab pos="3962400" algn="l"/>
                <a:tab pos="4267200" algn="l"/>
                <a:tab pos="4572000" algn="l"/>
              </a:tabLst>
            </a:pPr>
            <a:r>
              <a:rPr lang="en-US" altLang="el-GR" sz="2000" dirty="0" smtClean="0">
                <a:solidFill>
                  <a:srgbClr val="000000"/>
                </a:solidFill>
                <a:cs typeface="Times New Roman" pitchFamily="18" charset="0"/>
              </a:rPr>
              <a:t>Enter Integer Grade, -1 to Quit: 72</a:t>
            </a:r>
          </a:p>
          <a:p>
            <a:pPr>
              <a:tabLst>
                <a:tab pos="609600" algn="l"/>
                <a:tab pos="914400" algn="l"/>
                <a:tab pos="1219200" algn="l"/>
                <a:tab pos="1524000" algn="l"/>
                <a:tab pos="1828800" algn="l"/>
                <a:tab pos="2133600" algn="l"/>
                <a:tab pos="2438400" algn="l"/>
                <a:tab pos="2743200" algn="l"/>
                <a:tab pos="3048000" algn="l"/>
                <a:tab pos="3352800" algn="l"/>
                <a:tab pos="3657600" algn="l"/>
                <a:tab pos="3962400" algn="l"/>
                <a:tab pos="4267200" algn="l"/>
                <a:tab pos="4572000" algn="l"/>
              </a:tabLst>
            </a:pPr>
            <a:r>
              <a:rPr lang="en-US" altLang="el-GR" sz="2000" dirty="0" smtClean="0">
                <a:solidFill>
                  <a:srgbClr val="000000"/>
                </a:solidFill>
                <a:cs typeface="Times New Roman" pitchFamily="18" charset="0"/>
              </a:rPr>
              <a:t>Enter Integer Grade, -1 to Quit: -1</a:t>
            </a:r>
          </a:p>
          <a:p>
            <a:pPr>
              <a:tabLst>
                <a:tab pos="609600" algn="l"/>
                <a:tab pos="914400" algn="l"/>
                <a:tab pos="1219200" algn="l"/>
                <a:tab pos="1524000" algn="l"/>
                <a:tab pos="1828800" algn="l"/>
                <a:tab pos="2133600" algn="l"/>
                <a:tab pos="2438400" algn="l"/>
                <a:tab pos="2743200" algn="l"/>
                <a:tab pos="3048000" algn="l"/>
                <a:tab pos="3352800" algn="l"/>
                <a:tab pos="3657600" algn="l"/>
                <a:tab pos="3962400" algn="l"/>
                <a:tab pos="4267200" algn="l"/>
                <a:tab pos="4572000" algn="l"/>
              </a:tabLst>
            </a:pPr>
            <a:endParaRPr lang="en-US" altLang="el-GR" sz="2000" dirty="0" smtClean="0">
              <a:solidFill>
                <a:srgbClr val="000000"/>
              </a:solidFill>
              <a:cs typeface="Times New Roman" pitchFamily="18" charset="0"/>
            </a:endParaRPr>
          </a:p>
          <a:p>
            <a:pPr>
              <a:tabLst>
                <a:tab pos="609600" algn="l"/>
                <a:tab pos="914400" algn="l"/>
                <a:tab pos="1219200" algn="l"/>
                <a:tab pos="1524000" algn="l"/>
                <a:tab pos="1828800" algn="l"/>
                <a:tab pos="2133600" algn="l"/>
                <a:tab pos="2438400" algn="l"/>
                <a:tab pos="2743200" algn="l"/>
                <a:tab pos="3048000" algn="l"/>
                <a:tab pos="3352800" algn="l"/>
                <a:tab pos="3657600" algn="l"/>
                <a:tab pos="3962400" algn="l"/>
                <a:tab pos="4267200" algn="l"/>
                <a:tab pos="4572000" algn="l"/>
              </a:tabLst>
            </a:pPr>
            <a:r>
              <a:rPr lang="en-US" altLang="el-GR" sz="2000" dirty="0" smtClean="0">
                <a:solidFill>
                  <a:srgbClr val="000000"/>
                </a:solidFill>
                <a:cs typeface="Times New Roman" pitchFamily="18" charset="0"/>
              </a:rPr>
              <a:t>Class average is 85.6666666666667</a:t>
            </a:r>
          </a:p>
        </p:txBody>
      </p:sp>
      <p:sp>
        <p:nvSpPr>
          <p:cNvPr id="3" name="Ορθογώνιο 2" descr="."/>
          <p:cNvSpPr/>
          <p:nvPr>
            <p:custDataLst>
              <p:tags r:id="rId4"/>
            </p:custDataLst>
          </p:nvPr>
        </p:nvSpPr>
        <p:spPr>
          <a:xfrm>
            <a:off x="6323181" y="2348880"/>
            <a:ext cx="2209259" cy="461665"/>
          </a:xfrm>
          <a:prstGeom prst="rect">
            <a:avLst/>
          </a:prstGeom>
        </p:spPr>
        <p:txBody>
          <a:bodyPr wrap="none">
            <a:spAutoFit/>
          </a:bodyPr>
          <a:lstStyle/>
          <a:p>
            <a:r>
              <a:rPr lang="en-US" altLang="el-GR" sz="2400" dirty="0"/>
              <a:t>Program Output</a:t>
            </a:r>
            <a:endParaRPr lang="el-GR" sz="2400"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Απλές Δομές Ελέγχου</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45</a:t>
            </a:fld>
            <a:endParaRPr lang="el-GR" sz="1400" dirty="0"/>
          </a:p>
        </p:txBody>
      </p:sp>
    </p:spTree>
    <p:custDataLst>
      <p:tags r:id="rId1"/>
    </p:custDataLst>
    <p:extLst>
      <p:ext uri="{BB962C8B-B14F-4D97-AF65-F5344CB8AC3E}">
        <p14:creationId xmlns:p14="http://schemas.microsoft.com/office/powerpoint/2010/main" val="31011550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116632"/>
            <a:ext cx="8229600" cy="1696248"/>
          </a:xfrm>
        </p:spPr>
        <p:txBody>
          <a:bodyPr>
            <a:noAutofit/>
          </a:bodyPr>
          <a:lstStyle/>
          <a:p>
            <a:r>
              <a:rPr lang="el-GR" altLang="el-GR" sz="4000" u="sng" dirty="0" smtClean="0">
                <a:solidFill>
                  <a:schemeClr val="tx2"/>
                </a:solidFill>
              </a:rPr>
              <a:t>Παράδειγμα 3: Συνθήκη Προγράμματος</a:t>
            </a:r>
            <a:endParaRPr lang="el-GR" altLang="el-GR" sz="4000" u="sng" dirty="0">
              <a:solidFill>
                <a:schemeClr val="tx2"/>
              </a:solidFill>
              <a:latin typeface="+mn-lt"/>
            </a:endParaRPr>
          </a:p>
        </p:txBody>
      </p:sp>
      <p:sp>
        <p:nvSpPr>
          <p:cNvPr id="2" name="Ορθογώνιο 1"/>
          <p:cNvSpPr/>
          <p:nvPr/>
        </p:nvSpPr>
        <p:spPr>
          <a:xfrm>
            <a:off x="539552" y="2128788"/>
            <a:ext cx="8147248" cy="2308324"/>
          </a:xfrm>
          <a:prstGeom prst="rect">
            <a:avLst/>
          </a:prstGeom>
        </p:spPr>
        <p:txBody>
          <a:bodyPr wrap="square">
            <a:spAutoFit/>
          </a:bodyPr>
          <a:lstStyle/>
          <a:p>
            <a:pPr marL="342900" indent="-342900">
              <a:buFont typeface="Wingdings" panose="05000000000000000000" pitchFamily="2" charset="2"/>
              <a:buChar char="q"/>
            </a:pPr>
            <a:r>
              <a:rPr lang="el-GR" altLang="el-GR" sz="2400" dirty="0" smtClean="0"/>
              <a:t>Συνεχόμενα αλλάζουμε την τιμή μιας μεταβλητής μέχρις ότου η συνθήκη να μην ικανοποιείται και επομένως να βγούμε από το </a:t>
            </a:r>
            <a:r>
              <a:rPr lang="en-US" altLang="el-GR" sz="2400" dirty="0" smtClean="0"/>
              <a:t>loop</a:t>
            </a:r>
            <a:r>
              <a:rPr lang="el-GR" altLang="el-GR" sz="2400" dirty="0" smtClean="0"/>
              <a:t>.</a:t>
            </a:r>
          </a:p>
          <a:p>
            <a:pPr marL="342900" indent="-342900">
              <a:buFont typeface="Wingdings" panose="05000000000000000000" pitchFamily="2" charset="2"/>
              <a:buChar char="q"/>
            </a:pPr>
            <a:r>
              <a:rPr lang="el-GR" altLang="el-GR" sz="2400" dirty="0" smtClean="0"/>
              <a:t>Όπως η τιμή της μεταβλητής δεν παίρνεται από το χρήστη αλλά αλλάζει συνέχεια μέσα στο πρόγραμμα.</a:t>
            </a:r>
          </a:p>
          <a:p>
            <a:endParaRPr lang="el-GR" altLang="el-GR" sz="2400"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Απλές Δομές Ελέγχου</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46</a:t>
            </a:fld>
            <a:endParaRPr lang="el-GR" sz="1400" dirty="0"/>
          </a:p>
        </p:txBody>
      </p:sp>
    </p:spTree>
    <p:custDataLst>
      <p:tags r:id="rId1"/>
    </p:custDataLst>
    <p:extLst>
      <p:ext uri="{BB962C8B-B14F-4D97-AF65-F5344CB8AC3E}">
        <p14:creationId xmlns:p14="http://schemas.microsoft.com/office/powerpoint/2010/main" val="310115505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5800" y="2030983"/>
            <a:ext cx="7772400" cy="1470025"/>
          </a:xfrm>
        </p:spPr>
        <p:txBody>
          <a:bodyPr/>
          <a:lstStyle/>
          <a:p>
            <a:r>
              <a:rPr lang="el-GR" dirty="0" smtClean="0"/>
              <a:t>Τέλος Ενότητας</a:t>
            </a:r>
            <a:endParaRPr lang="el-GR" dirty="0"/>
          </a:p>
        </p:txBody>
      </p:sp>
      <p:pic>
        <p:nvPicPr>
          <p:cNvPr id="9" name="7 - Εικόνα" descr="εικόνα Λογότυπο για Άδειες χρήσης Creative Commons">
            <a:hlinkClick r:id="rId4"/>
          </p:cNvPr>
          <p:cNvPicPr>
            <a:picLocks noChangeAspect="1"/>
          </p:cNvPicPr>
          <p:nvPr/>
        </p:nvPicPr>
        <p:blipFill>
          <a:blip r:embed="rId5"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6"/>
          </p:cNvPr>
          <p:cNvPicPr>
            <a:picLocks noChangeAspect="1" noChangeArrowheads="1"/>
          </p:cNvPicPr>
          <p:nvPr/>
        </p:nvPicPr>
        <p:blipFill>
          <a:blip r:embed="rId7"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274638"/>
            <a:ext cx="8229600" cy="1143000"/>
          </a:xfrm>
        </p:spPr>
        <p:txBody>
          <a:bodyPr/>
          <a:lstStyle/>
          <a:p>
            <a:r>
              <a:rPr lang="el-GR" u="sng" dirty="0" smtClean="0">
                <a:solidFill>
                  <a:schemeClr val="tx2"/>
                </a:solidFill>
              </a:rPr>
              <a:t>Περιεχόμενα ενότητας</a:t>
            </a:r>
            <a:endParaRPr lang="el-GR" u="sng" dirty="0">
              <a:solidFill>
                <a:schemeClr val="tx2"/>
              </a:solidFill>
            </a:endParaRPr>
          </a:p>
        </p:txBody>
      </p:sp>
      <p:sp>
        <p:nvSpPr>
          <p:cNvPr id="3" name="Content Placeholder 2"/>
          <p:cNvSpPr>
            <a:spLocks noGrp="1"/>
          </p:cNvSpPr>
          <p:nvPr>
            <p:ph idx="1"/>
          </p:nvPr>
        </p:nvSpPr>
        <p:spPr>
          <a:xfrm>
            <a:off x="467544" y="2143397"/>
            <a:ext cx="8208912" cy="2005683"/>
          </a:xfrm>
        </p:spPr>
        <p:txBody>
          <a:bodyPr>
            <a:noAutofit/>
          </a:bodyPr>
          <a:lstStyle/>
          <a:p>
            <a:pPr>
              <a:spcBef>
                <a:spcPct val="20000"/>
              </a:spcBef>
              <a:buClr>
                <a:schemeClr val="tx1"/>
              </a:buClr>
              <a:buSzPct val="85000"/>
              <a:buFont typeface="Wingdings" panose="05000000000000000000" pitchFamily="2" charset="2"/>
              <a:buChar char="q"/>
            </a:pPr>
            <a:r>
              <a:rPr lang="el-GR" altLang="el-GR" sz="2800" dirty="0" smtClean="0">
                <a:hlinkClick r:id="rId4" action="ppaction://hlinksldjump"/>
              </a:rPr>
              <a:t>Εντολές Ανάθεσης/εκχώρησης</a:t>
            </a:r>
            <a:r>
              <a:rPr lang="el-GR" altLang="el-GR" sz="2800" dirty="0" smtClean="0"/>
              <a:t>,</a:t>
            </a:r>
          </a:p>
          <a:p>
            <a:pPr>
              <a:spcBef>
                <a:spcPct val="20000"/>
              </a:spcBef>
              <a:buClr>
                <a:schemeClr val="tx1"/>
              </a:buClr>
              <a:buSzPct val="85000"/>
              <a:buFont typeface="Wingdings" panose="05000000000000000000" pitchFamily="2" charset="2"/>
              <a:buChar char="q"/>
            </a:pPr>
            <a:r>
              <a:rPr lang="el-GR" altLang="el-GR" sz="2800" dirty="0" smtClean="0">
                <a:hlinkClick r:id="rId5" action="ppaction://hlinksldjump"/>
              </a:rPr>
              <a:t>Η εντολή </a:t>
            </a:r>
            <a:r>
              <a:rPr lang="en-US" altLang="el-GR" sz="2800" dirty="0" smtClean="0">
                <a:hlinkClick r:id="rId5" action="ppaction://hlinksldjump"/>
              </a:rPr>
              <a:t>if</a:t>
            </a:r>
            <a:r>
              <a:rPr lang="el-GR" altLang="el-GR" sz="2800" dirty="0" smtClean="0"/>
              <a:t>,</a:t>
            </a:r>
          </a:p>
          <a:p>
            <a:pPr>
              <a:spcBef>
                <a:spcPct val="20000"/>
              </a:spcBef>
              <a:buClr>
                <a:schemeClr val="tx1"/>
              </a:buClr>
              <a:buSzPct val="85000"/>
              <a:buFont typeface="Wingdings" panose="05000000000000000000" pitchFamily="2" charset="2"/>
              <a:buChar char="q"/>
            </a:pPr>
            <a:r>
              <a:rPr lang="el-GR" altLang="el-GR" sz="2800" dirty="0" smtClean="0">
                <a:hlinkClick r:id="rId6" action="ppaction://hlinksldjump"/>
              </a:rPr>
              <a:t>Οι εντολές τύπου </a:t>
            </a:r>
            <a:r>
              <a:rPr lang="en-US" altLang="el-GR" sz="2800" dirty="0" smtClean="0">
                <a:hlinkClick r:id="rId6" action="ppaction://hlinksldjump"/>
              </a:rPr>
              <a:t>logical</a:t>
            </a:r>
            <a:r>
              <a:rPr lang="el-GR" altLang="el-GR" sz="2800" dirty="0" smtClean="0">
                <a:hlinkClick r:id="rId6" action="ppaction://hlinksldjump"/>
              </a:rPr>
              <a:t>/</a:t>
            </a:r>
            <a:r>
              <a:rPr lang="en-US" altLang="el-GR" sz="2800" dirty="0" err="1" smtClean="0">
                <a:hlinkClick r:id="rId6" action="ppaction://hlinksldjump"/>
              </a:rPr>
              <a:t>boolean</a:t>
            </a:r>
            <a:r>
              <a:rPr lang="el-GR" altLang="el-GR" sz="2800" dirty="0" smtClean="0"/>
              <a:t>. </a:t>
            </a:r>
            <a:endParaRPr lang="el-GR" altLang="el-GR" sz="2800" dirty="0"/>
          </a:p>
        </p:txBody>
      </p:sp>
      <p:sp>
        <p:nvSpPr>
          <p:cNvPr id="5"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Απλές Δομές Ελέγχου</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a:t>
            </a:fld>
            <a:endParaRPr lang="el-GR"/>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116632"/>
            <a:ext cx="8229600" cy="1296144"/>
          </a:xfrm>
        </p:spPr>
        <p:txBody>
          <a:bodyPr>
            <a:noAutofit/>
          </a:bodyPr>
          <a:lstStyle/>
          <a:p>
            <a:pPr marL="342900" indent="-342900">
              <a:spcBef>
                <a:spcPct val="20000"/>
              </a:spcBef>
              <a:defRPr/>
            </a:pPr>
            <a:r>
              <a:rPr lang="el-GR" altLang="el-GR" sz="4000" u="sng" dirty="0" smtClean="0">
                <a:solidFill>
                  <a:schemeClr val="tx2"/>
                </a:solidFill>
              </a:rPr>
              <a:t>Η ιδέα της σειριακής εκτέλεσης προγραμμάτων (1 από 3)</a:t>
            </a:r>
            <a:endParaRPr lang="el-GR" sz="4000" u="sng" dirty="0">
              <a:solidFill>
                <a:schemeClr val="tx2"/>
              </a:solidFill>
              <a:latin typeface="+mn-lt"/>
            </a:endParaRPr>
          </a:p>
        </p:txBody>
      </p:sp>
      <p:sp>
        <p:nvSpPr>
          <p:cNvPr id="19" name="Rectangle 3" descr="//  Addition τελεία cs,&#10;// An addition program.&#10;    &#10;using System,&#10;    &#10;class Addition,&#10;άγκιστρο,&#10; static void Main, string[] args,&#10;άγκιστρο,&#10;string first Number,   // first string entered by user,&#10;secondNumber,  // second string entered by user,&#10;   &#10;&#10;"/>
          <p:cNvSpPr txBox="1">
            <a:spLocks noChangeArrowheads="1"/>
          </p:cNvSpPr>
          <p:nvPr>
            <p:custDataLst>
              <p:tags r:id="rId3"/>
            </p:custDataLst>
          </p:nvPr>
        </p:nvSpPr>
        <p:spPr>
          <a:xfrm>
            <a:off x="609600" y="1447800"/>
            <a:ext cx="7772400" cy="5257800"/>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buFont typeface="ZapfDingbats" pitchFamily="82" charset="2"/>
              <a:buNone/>
            </a:pPr>
            <a:r>
              <a:rPr lang="en-US" altLang="el-GR" sz="2000" dirty="0" smtClean="0">
                <a:solidFill>
                  <a:srgbClr val="5F5F5F"/>
                </a:solidFill>
                <a:cs typeface="Times New Roman" pitchFamily="18" charset="0"/>
              </a:rPr>
              <a:t>1    </a:t>
            </a:r>
            <a:r>
              <a:rPr lang="en-US" altLang="el-GR" sz="2000" dirty="0" smtClean="0">
                <a:solidFill>
                  <a:schemeClr val="accent5">
                    <a:lumMod val="75000"/>
                  </a:schemeClr>
                </a:solidFill>
                <a:cs typeface="Courier New" pitchFamily="49" charset="0"/>
              </a:rPr>
              <a:t>//  </a:t>
            </a:r>
            <a:r>
              <a:rPr lang="en-US" altLang="el-GR" sz="2000" dirty="0" err="1" smtClean="0">
                <a:solidFill>
                  <a:schemeClr val="accent5">
                    <a:lumMod val="75000"/>
                  </a:schemeClr>
                </a:solidFill>
                <a:cs typeface="Courier New" pitchFamily="49" charset="0"/>
              </a:rPr>
              <a:t>Addition.cs</a:t>
            </a:r>
            <a:endParaRPr lang="en-US" altLang="el-GR" sz="2000" dirty="0" smtClean="0">
              <a:solidFill>
                <a:schemeClr val="accent5">
                  <a:lumMod val="75000"/>
                </a:schemeClr>
              </a:solidFill>
              <a:cs typeface="Times New Roman" pitchFamily="18" charset="0"/>
            </a:endParaRPr>
          </a:p>
          <a:p>
            <a:pPr>
              <a:lnSpc>
                <a:spcPct val="80000"/>
              </a:lnSpc>
              <a:buFont typeface="ZapfDingbats" pitchFamily="82" charset="2"/>
              <a:buNone/>
            </a:pPr>
            <a:r>
              <a:rPr lang="en-US" altLang="el-GR" sz="2000" dirty="0" smtClean="0">
                <a:solidFill>
                  <a:srgbClr val="5F5F5F"/>
                </a:solidFill>
                <a:cs typeface="Times New Roman" pitchFamily="18" charset="0"/>
              </a:rPr>
              <a:t>2    </a:t>
            </a:r>
            <a:r>
              <a:rPr lang="en-US" altLang="el-GR" sz="2000" dirty="0" smtClean="0">
                <a:solidFill>
                  <a:schemeClr val="accent5">
                    <a:lumMod val="75000"/>
                  </a:schemeClr>
                </a:solidFill>
                <a:cs typeface="Courier New" pitchFamily="49" charset="0"/>
              </a:rPr>
              <a:t>// An addition program.</a:t>
            </a:r>
            <a:endParaRPr lang="en-US" altLang="el-GR" sz="2000" dirty="0" smtClean="0">
              <a:solidFill>
                <a:schemeClr val="accent5">
                  <a:lumMod val="75000"/>
                </a:schemeClr>
              </a:solidFill>
              <a:cs typeface="Times New Roman" pitchFamily="18" charset="0"/>
            </a:endParaRPr>
          </a:p>
          <a:p>
            <a:pPr>
              <a:lnSpc>
                <a:spcPct val="80000"/>
              </a:lnSpc>
              <a:buFont typeface="ZapfDingbats" pitchFamily="82" charset="2"/>
              <a:buNone/>
            </a:pPr>
            <a:r>
              <a:rPr lang="en-US" altLang="el-GR" sz="2000" dirty="0" smtClean="0">
                <a:solidFill>
                  <a:srgbClr val="5F5F5F"/>
                </a:solidFill>
                <a:cs typeface="Times New Roman" pitchFamily="18" charset="0"/>
              </a:rPr>
              <a:t>3    </a:t>
            </a:r>
            <a:endParaRPr lang="en-US" altLang="el-GR" sz="2000" dirty="0" smtClean="0">
              <a:solidFill>
                <a:srgbClr val="000000"/>
              </a:solidFill>
              <a:cs typeface="Times New Roman" pitchFamily="18" charset="0"/>
            </a:endParaRPr>
          </a:p>
          <a:p>
            <a:pPr>
              <a:lnSpc>
                <a:spcPct val="80000"/>
              </a:lnSpc>
              <a:buFont typeface="ZapfDingbats" pitchFamily="82" charset="2"/>
              <a:buNone/>
            </a:pPr>
            <a:r>
              <a:rPr lang="en-US" altLang="el-GR" sz="2000" dirty="0" smtClean="0">
                <a:solidFill>
                  <a:srgbClr val="5F5F5F"/>
                </a:solidFill>
                <a:cs typeface="Times New Roman" pitchFamily="18" charset="0"/>
              </a:rPr>
              <a:t>4    </a:t>
            </a:r>
            <a:r>
              <a:rPr lang="en-US" altLang="el-GR" sz="2000" dirty="0" smtClean="0">
                <a:solidFill>
                  <a:srgbClr val="275AFF"/>
                </a:solidFill>
                <a:cs typeface="Courier New" pitchFamily="49" charset="0"/>
              </a:rPr>
              <a:t>using</a:t>
            </a:r>
            <a:r>
              <a:rPr lang="en-US" altLang="el-GR" sz="2000" dirty="0" smtClean="0">
                <a:solidFill>
                  <a:srgbClr val="000000"/>
                </a:solidFill>
                <a:cs typeface="Courier New" pitchFamily="49" charset="0"/>
              </a:rPr>
              <a:t> System;</a:t>
            </a:r>
            <a:endParaRPr lang="en-US" altLang="el-GR" sz="2000" dirty="0" smtClean="0">
              <a:solidFill>
                <a:srgbClr val="000000"/>
              </a:solidFill>
              <a:cs typeface="Times New Roman" pitchFamily="18" charset="0"/>
            </a:endParaRPr>
          </a:p>
          <a:p>
            <a:pPr>
              <a:lnSpc>
                <a:spcPct val="80000"/>
              </a:lnSpc>
              <a:buFont typeface="ZapfDingbats" pitchFamily="82" charset="2"/>
              <a:buNone/>
            </a:pPr>
            <a:r>
              <a:rPr lang="en-US" altLang="el-GR" sz="2000" dirty="0" smtClean="0">
                <a:solidFill>
                  <a:srgbClr val="5F5F5F"/>
                </a:solidFill>
                <a:cs typeface="Times New Roman" pitchFamily="18" charset="0"/>
              </a:rPr>
              <a:t>5    </a:t>
            </a:r>
            <a:endParaRPr lang="en-US" altLang="el-GR" sz="2000" dirty="0" smtClean="0">
              <a:solidFill>
                <a:srgbClr val="000000"/>
              </a:solidFill>
              <a:cs typeface="Times New Roman" pitchFamily="18" charset="0"/>
            </a:endParaRPr>
          </a:p>
          <a:p>
            <a:pPr>
              <a:lnSpc>
                <a:spcPct val="80000"/>
              </a:lnSpc>
              <a:buFont typeface="ZapfDingbats" pitchFamily="82" charset="2"/>
              <a:buNone/>
            </a:pPr>
            <a:r>
              <a:rPr lang="en-US" altLang="el-GR" sz="2000" u="sng" dirty="0" smtClean="0">
                <a:solidFill>
                  <a:srgbClr val="5F5F5F"/>
                </a:solidFill>
                <a:cs typeface="Times New Roman" pitchFamily="18" charset="0"/>
              </a:rPr>
              <a:t>6</a:t>
            </a:r>
            <a:r>
              <a:rPr lang="en-US" altLang="el-GR" sz="2000" dirty="0" smtClean="0">
                <a:solidFill>
                  <a:srgbClr val="5F5F5F"/>
                </a:solidFill>
                <a:cs typeface="Times New Roman" pitchFamily="18" charset="0"/>
              </a:rPr>
              <a:t>    </a:t>
            </a:r>
            <a:r>
              <a:rPr lang="en-US" altLang="el-GR" sz="2000" dirty="0" smtClean="0">
                <a:solidFill>
                  <a:srgbClr val="275AFF"/>
                </a:solidFill>
                <a:cs typeface="Courier New" pitchFamily="49" charset="0"/>
              </a:rPr>
              <a:t>class</a:t>
            </a:r>
            <a:r>
              <a:rPr lang="en-US" altLang="el-GR" sz="2000" dirty="0" smtClean="0">
                <a:solidFill>
                  <a:srgbClr val="000000"/>
                </a:solidFill>
                <a:cs typeface="Courier New" pitchFamily="49" charset="0"/>
              </a:rPr>
              <a:t> Addition</a:t>
            </a:r>
            <a:endParaRPr lang="en-US" altLang="el-GR" sz="2000" dirty="0" smtClean="0">
              <a:solidFill>
                <a:srgbClr val="000000"/>
              </a:solidFill>
              <a:cs typeface="Times New Roman" pitchFamily="18" charset="0"/>
            </a:endParaRPr>
          </a:p>
          <a:p>
            <a:pPr>
              <a:lnSpc>
                <a:spcPct val="80000"/>
              </a:lnSpc>
              <a:buFont typeface="ZapfDingbats" pitchFamily="82" charset="2"/>
              <a:buNone/>
            </a:pPr>
            <a:r>
              <a:rPr lang="en-US" altLang="el-GR" sz="2000" dirty="0" smtClean="0">
                <a:solidFill>
                  <a:srgbClr val="5F5F5F"/>
                </a:solidFill>
                <a:cs typeface="Times New Roman" pitchFamily="18" charset="0"/>
              </a:rPr>
              <a:t>7    </a:t>
            </a:r>
            <a:r>
              <a:rPr lang="en-US" altLang="el-GR" sz="2000" dirty="0" smtClean="0">
                <a:solidFill>
                  <a:srgbClr val="000000"/>
                </a:solidFill>
                <a:cs typeface="Courier New" pitchFamily="49" charset="0"/>
              </a:rPr>
              <a:t>{</a:t>
            </a:r>
            <a:endParaRPr lang="en-US" altLang="el-GR" sz="2000" dirty="0" smtClean="0">
              <a:solidFill>
                <a:srgbClr val="000000"/>
              </a:solidFill>
              <a:cs typeface="Times New Roman" pitchFamily="18" charset="0"/>
            </a:endParaRPr>
          </a:p>
          <a:p>
            <a:pPr>
              <a:lnSpc>
                <a:spcPct val="80000"/>
              </a:lnSpc>
              <a:buFont typeface="ZapfDingbats" pitchFamily="82" charset="2"/>
              <a:buNone/>
            </a:pPr>
            <a:r>
              <a:rPr lang="en-US" altLang="el-GR" sz="2000" dirty="0" smtClean="0">
                <a:solidFill>
                  <a:srgbClr val="5F5F5F"/>
                </a:solidFill>
                <a:cs typeface="Times New Roman" pitchFamily="18" charset="0"/>
              </a:rPr>
              <a:t>8    </a:t>
            </a:r>
            <a:r>
              <a:rPr lang="en-US" altLang="el-GR" sz="2000" dirty="0" smtClean="0">
                <a:solidFill>
                  <a:srgbClr val="000000"/>
                </a:solidFill>
                <a:cs typeface="Courier New" pitchFamily="49" charset="0"/>
              </a:rPr>
              <a:t>   </a:t>
            </a:r>
            <a:r>
              <a:rPr lang="en-US" altLang="el-GR" sz="2000" dirty="0" smtClean="0">
                <a:solidFill>
                  <a:srgbClr val="275AFF"/>
                </a:solidFill>
                <a:cs typeface="Courier New" pitchFamily="49" charset="0"/>
              </a:rPr>
              <a:t>static</a:t>
            </a:r>
            <a:r>
              <a:rPr lang="en-US" altLang="el-GR" sz="2000" dirty="0" smtClean="0">
                <a:solidFill>
                  <a:srgbClr val="000000"/>
                </a:solidFill>
                <a:cs typeface="Courier New" pitchFamily="49" charset="0"/>
              </a:rPr>
              <a:t> </a:t>
            </a:r>
            <a:r>
              <a:rPr lang="en-US" altLang="el-GR" sz="2000" dirty="0" smtClean="0">
                <a:solidFill>
                  <a:srgbClr val="275AFF"/>
                </a:solidFill>
                <a:cs typeface="Courier New" pitchFamily="49" charset="0"/>
              </a:rPr>
              <a:t>void</a:t>
            </a:r>
            <a:r>
              <a:rPr lang="en-US" altLang="el-GR" sz="2000" dirty="0" smtClean="0">
                <a:solidFill>
                  <a:srgbClr val="000000"/>
                </a:solidFill>
                <a:cs typeface="Courier New" pitchFamily="49" charset="0"/>
              </a:rPr>
              <a:t> Main( </a:t>
            </a:r>
            <a:r>
              <a:rPr lang="en-US" altLang="el-GR" sz="2000" dirty="0" smtClean="0">
                <a:solidFill>
                  <a:srgbClr val="275AFF"/>
                </a:solidFill>
                <a:cs typeface="Courier New" pitchFamily="49" charset="0"/>
              </a:rPr>
              <a:t>string</a:t>
            </a:r>
            <a:r>
              <a:rPr lang="en-US" altLang="el-GR" sz="2000" dirty="0" smtClean="0">
                <a:solidFill>
                  <a:srgbClr val="000000"/>
                </a:solidFill>
                <a:cs typeface="Courier New" pitchFamily="49" charset="0"/>
              </a:rPr>
              <a:t>[] </a:t>
            </a:r>
            <a:r>
              <a:rPr lang="en-US" altLang="el-GR" sz="2000" dirty="0" err="1" smtClean="0">
                <a:solidFill>
                  <a:srgbClr val="000000"/>
                </a:solidFill>
                <a:cs typeface="Courier New" pitchFamily="49" charset="0"/>
              </a:rPr>
              <a:t>args</a:t>
            </a:r>
            <a:r>
              <a:rPr lang="en-US" altLang="el-GR" sz="2000" dirty="0" smtClean="0">
                <a:solidFill>
                  <a:srgbClr val="000000"/>
                </a:solidFill>
                <a:cs typeface="Courier New" pitchFamily="49" charset="0"/>
              </a:rPr>
              <a:t> )</a:t>
            </a:r>
            <a:endParaRPr lang="en-US" altLang="el-GR" sz="2000" dirty="0" smtClean="0">
              <a:solidFill>
                <a:srgbClr val="000000"/>
              </a:solidFill>
              <a:cs typeface="Times New Roman" pitchFamily="18" charset="0"/>
            </a:endParaRPr>
          </a:p>
          <a:p>
            <a:pPr>
              <a:lnSpc>
                <a:spcPct val="80000"/>
              </a:lnSpc>
              <a:buFont typeface="ZapfDingbats" pitchFamily="82" charset="2"/>
              <a:buNone/>
            </a:pPr>
            <a:r>
              <a:rPr lang="en-US" altLang="el-GR" sz="2000" dirty="0" smtClean="0">
                <a:solidFill>
                  <a:srgbClr val="5F5F5F"/>
                </a:solidFill>
                <a:cs typeface="Times New Roman" pitchFamily="18" charset="0"/>
              </a:rPr>
              <a:t>9    </a:t>
            </a:r>
            <a:r>
              <a:rPr lang="en-US" altLang="el-GR" sz="2000" dirty="0" smtClean="0">
                <a:solidFill>
                  <a:srgbClr val="000000"/>
                </a:solidFill>
                <a:cs typeface="Courier New" pitchFamily="49" charset="0"/>
              </a:rPr>
              <a:t>   {</a:t>
            </a:r>
            <a:endParaRPr lang="en-US" altLang="el-GR" sz="2000" dirty="0" smtClean="0">
              <a:solidFill>
                <a:srgbClr val="000000"/>
              </a:solidFill>
              <a:cs typeface="Times New Roman" pitchFamily="18" charset="0"/>
            </a:endParaRPr>
          </a:p>
          <a:p>
            <a:pPr>
              <a:lnSpc>
                <a:spcPct val="80000"/>
              </a:lnSpc>
              <a:buFont typeface="ZapfDingbats" pitchFamily="82" charset="2"/>
              <a:buNone/>
            </a:pPr>
            <a:r>
              <a:rPr lang="en-US" altLang="el-GR" sz="2000" u="sng" dirty="0" smtClean="0">
                <a:solidFill>
                  <a:srgbClr val="5F5F5F"/>
                </a:solidFill>
                <a:cs typeface="Times New Roman" pitchFamily="18" charset="0"/>
              </a:rPr>
              <a:t>10</a:t>
            </a:r>
            <a:r>
              <a:rPr lang="en-US" altLang="el-GR" sz="2000" dirty="0" smtClean="0">
                <a:solidFill>
                  <a:srgbClr val="5F5F5F"/>
                </a:solidFill>
                <a:cs typeface="Times New Roman" pitchFamily="18" charset="0"/>
              </a:rPr>
              <a:t>   </a:t>
            </a:r>
            <a:r>
              <a:rPr lang="en-US" altLang="el-GR" sz="2000" dirty="0" smtClean="0">
                <a:solidFill>
                  <a:srgbClr val="000000"/>
                </a:solidFill>
                <a:cs typeface="Courier New" pitchFamily="49" charset="0"/>
              </a:rPr>
              <a:t>      </a:t>
            </a:r>
            <a:r>
              <a:rPr lang="en-US" altLang="el-GR" sz="2000" dirty="0" smtClean="0">
                <a:solidFill>
                  <a:srgbClr val="275AFF"/>
                </a:solidFill>
                <a:cs typeface="Courier New" pitchFamily="49" charset="0"/>
              </a:rPr>
              <a:t>string</a:t>
            </a:r>
            <a:r>
              <a:rPr lang="en-US" altLang="el-GR" sz="2000" dirty="0" smtClean="0">
                <a:solidFill>
                  <a:srgbClr val="000000"/>
                </a:solidFill>
                <a:cs typeface="Courier New" pitchFamily="49" charset="0"/>
              </a:rPr>
              <a:t> </a:t>
            </a:r>
            <a:r>
              <a:rPr lang="en-US" altLang="el-GR" sz="2000" dirty="0" err="1" smtClean="0">
                <a:solidFill>
                  <a:srgbClr val="000000"/>
                </a:solidFill>
                <a:cs typeface="Courier New" pitchFamily="49" charset="0"/>
              </a:rPr>
              <a:t>firstNumber</a:t>
            </a:r>
            <a:r>
              <a:rPr lang="en-US" altLang="el-GR" sz="2000" dirty="0" smtClean="0">
                <a:solidFill>
                  <a:srgbClr val="000000"/>
                </a:solidFill>
                <a:cs typeface="Courier New" pitchFamily="49" charset="0"/>
              </a:rPr>
              <a:t>,   </a:t>
            </a:r>
            <a:r>
              <a:rPr lang="en-US" altLang="el-GR" sz="2000" dirty="0" smtClean="0">
                <a:solidFill>
                  <a:schemeClr val="accent5">
                    <a:lumMod val="75000"/>
                  </a:schemeClr>
                </a:solidFill>
                <a:cs typeface="Courier New" pitchFamily="49" charset="0"/>
              </a:rPr>
              <a:t>// first string entered by user</a:t>
            </a:r>
            <a:endParaRPr lang="en-US" altLang="el-GR" sz="2000" dirty="0" smtClean="0">
              <a:solidFill>
                <a:schemeClr val="accent5">
                  <a:lumMod val="75000"/>
                </a:schemeClr>
              </a:solidFill>
              <a:cs typeface="Times New Roman" pitchFamily="18" charset="0"/>
            </a:endParaRPr>
          </a:p>
          <a:p>
            <a:pPr>
              <a:lnSpc>
                <a:spcPct val="80000"/>
              </a:lnSpc>
              <a:buFont typeface="ZapfDingbats" pitchFamily="82" charset="2"/>
              <a:buNone/>
            </a:pPr>
            <a:r>
              <a:rPr lang="en-US" altLang="el-GR" sz="2000" u="sng" dirty="0" smtClean="0">
                <a:solidFill>
                  <a:srgbClr val="5F5F5F"/>
                </a:solidFill>
                <a:cs typeface="Times New Roman" pitchFamily="18" charset="0"/>
              </a:rPr>
              <a:t>11</a:t>
            </a:r>
            <a:r>
              <a:rPr lang="en-US" altLang="el-GR" sz="2000" dirty="0" smtClean="0">
                <a:solidFill>
                  <a:srgbClr val="5F5F5F"/>
                </a:solidFill>
                <a:cs typeface="Times New Roman" pitchFamily="18" charset="0"/>
              </a:rPr>
              <a:t>   </a:t>
            </a:r>
            <a:r>
              <a:rPr lang="en-US" altLang="el-GR" sz="2000" dirty="0" smtClean="0">
                <a:solidFill>
                  <a:srgbClr val="000000"/>
                </a:solidFill>
                <a:cs typeface="Courier New" pitchFamily="49" charset="0"/>
              </a:rPr>
              <a:t>             </a:t>
            </a:r>
            <a:r>
              <a:rPr lang="en-US" altLang="el-GR" sz="2000" dirty="0" err="1" smtClean="0">
                <a:solidFill>
                  <a:srgbClr val="000000"/>
                </a:solidFill>
                <a:cs typeface="Courier New" pitchFamily="49" charset="0"/>
              </a:rPr>
              <a:t>secondNumber</a:t>
            </a:r>
            <a:r>
              <a:rPr lang="en-US" altLang="el-GR" sz="2000" dirty="0" smtClean="0">
                <a:solidFill>
                  <a:srgbClr val="000000"/>
                </a:solidFill>
                <a:cs typeface="Courier New" pitchFamily="49" charset="0"/>
              </a:rPr>
              <a:t>;  </a:t>
            </a:r>
            <a:r>
              <a:rPr lang="en-US" altLang="el-GR" sz="2000" dirty="0" smtClean="0">
                <a:solidFill>
                  <a:schemeClr val="accent5">
                    <a:lumMod val="75000"/>
                  </a:schemeClr>
                </a:solidFill>
                <a:cs typeface="Courier New" pitchFamily="49" charset="0"/>
              </a:rPr>
              <a:t>// second string entered by user</a:t>
            </a:r>
            <a:endParaRPr lang="en-US" altLang="el-GR" sz="2000" dirty="0" smtClean="0">
              <a:solidFill>
                <a:schemeClr val="accent5">
                  <a:lumMod val="75000"/>
                </a:schemeClr>
              </a:solidFill>
              <a:cs typeface="Times New Roman" pitchFamily="18" charset="0"/>
            </a:endParaRPr>
          </a:p>
          <a:p>
            <a:pPr>
              <a:lnSpc>
                <a:spcPct val="80000"/>
              </a:lnSpc>
              <a:buFont typeface="ZapfDingbats" pitchFamily="82" charset="2"/>
              <a:buNone/>
            </a:pPr>
            <a:r>
              <a:rPr lang="en-US" altLang="el-GR" sz="2000" dirty="0" smtClean="0">
                <a:solidFill>
                  <a:srgbClr val="5F5F5F"/>
                </a:solidFill>
                <a:cs typeface="Times New Roman" pitchFamily="18" charset="0"/>
              </a:rPr>
              <a:t>12   </a:t>
            </a:r>
            <a:endParaRPr lang="en-US" altLang="el-GR" sz="2000" dirty="0" smtClean="0">
              <a:solidFill>
                <a:srgbClr val="000000"/>
              </a:solidFill>
              <a:cs typeface="Times New Roman" pitchFamily="18" charset="0"/>
            </a:endParaRPr>
          </a:p>
          <a:p>
            <a:pPr>
              <a:lnSpc>
                <a:spcPct val="80000"/>
              </a:lnSpc>
              <a:buFont typeface="ZapfDingbats" pitchFamily="82" charset="2"/>
              <a:buNone/>
            </a:pPr>
            <a:endParaRPr lang="en-US" altLang="el-GR" sz="2000" dirty="0" smtClean="0">
              <a:solidFill>
                <a:srgbClr val="008000"/>
              </a:solidFill>
              <a:cs typeface="Courier New" pitchFamily="49" charset="0"/>
            </a:endParaRP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Απλές Δομές Ελέγχου</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ctrTitle"/>
          </p:nvPr>
        </p:nvSpPr>
        <p:spPr>
          <a:xfrm>
            <a:off x="685800" y="44624"/>
            <a:ext cx="7772400" cy="1470025"/>
          </a:xfrm>
        </p:spPr>
        <p:txBody>
          <a:bodyPr>
            <a:normAutofit/>
          </a:bodyPr>
          <a:lstStyle/>
          <a:p>
            <a:r>
              <a:rPr lang="el-GR" altLang="el-GR" u="sng" dirty="0" smtClean="0">
                <a:solidFill>
                  <a:schemeClr val="tx2"/>
                </a:solidFill>
              </a:rPr>
              <a:t>Η ιδέα της σειριακής εκτέλεσης προγραμμάτων (2 από 3)</a:t>
            </a:r>
            <a:endParaRPr lang="el-GR" dirty="0"/>
          </a:p>
        </p:txBody>
      </p:sp>
      <p:sp>
        <p:nvSpPr>
          <p:cNvPr id="2" name="Ορθογώνιο 1" descr="int number 1,          // first number to add,&#10;number 2,          // second number to add,&#10; sum,              // sum of number 1 and number 2,&#10;   &#10;// prompt for and read first number from user as string,&#10;Console τελεία Write, Please enter the first integer άνω κάτω τελεία,&#10;first Number ίσο με Console τελεία Read Line(),&#10;         &#10;// read second number from user as string,&#10;Console τελεία Write, \ n Please enter the second integer άνω κάτω τελεία,&#10;second Number ίσο με Console τελεία Read Line(),&#10;   &#10;// convert numbers from type string to type int,&#10;number 1 ίσο με  Int 32 τελεία Parse,  first Number,&#10;number 2 ίσο με  Int32 τελεία Parse,  second Number, &#10;        &#10;// add numbers,&#10;sum ίσο με number 1 σύν number 2,&#10;"/>
          <p:cNvSpPr/>
          <p:nvPr>
            <p:custDataLst>
              <p:tags r:id="rId2"/>
            </p:custDataLst>
          </p:nvPr>
        </p:nvSpPr>
        <p:spPr>
          <a:xfrm>
            <a:off x="467544" y="1717640"/>
            <a:ext cx="8219256" cy="4524315"/>
          </a:xfrm>
          <a:prstGeom prst="rect">
            <a:avLst/>
          </a:prstGeom>
        </p:spPr>
        <p:txBody>
          <a:bodyPr wrap="square">
            <a:spAutoFit/>
          </a:bodyPr>
          <a:lstStyle/>
          <a:p>
            <a:pPr>
              <a:lnSpc>
                <a:spcPct val="80000"/>
              </a:lnSpc>
              <a:buFont typeface="ZapfDingbats" pitchFamily="82" charset="2"/>
              <a:buNone/>
            </a:pPr>
            <a:r>
              <a:rPr lang="en-US" altLang="el-GR" sz="2000" u="sng" dirty="0">
                <a:solidFill>
                  <a:srgbClr val="5F5F5F"/>
                </a:solidFill>
                <a:cs typeface="Times New Roman" pitchFamily="18" charset="0"/>
              </a:rPr>
              <a:t>13</a:t>
            </a:r>
            <a:r>
              <a:rPr lang="en-US" altLang="el-GR" sz="2000" dirty="0">
                <a:solidFill>
                  <a:srgbClr val="5F5F5F"/>
                </a:solidFill>
                <a:cs typeface="Times New Roman" pitchFamily="18" charset="0"/>
              </a:rPr>
              <a:t>   </a:t>
            </a:r>
            <a:r>
              <a:rPr lang="en-US" altLang="el-GR" sz="2000" dirty="0">
                <a:solidFill>
                  <a:srgbClr val="000000"/>
                </a:solidFill>
                <a:cs typeface="Courier New" pitchFamily="49" charset="0"/>
              </a:rPr>
              <a:t>      </a:t>
            </a:r>
            <a:r>
              <a:rPr lang="en-US" altLang="el-GR" sz="2000" dirty="0" err="1">
                <a:solidFill>
                  <a:srgbClr val="275AFF"/>
                </a:solidFill>
                <a:cs typeface="Courier New" pitchFamily="49" charset="0"/>
              </a:rPr>
              <a:t>int</a:t>
            </a:r>
            <a:r>
              <a:rPr lang="en-US" altLang="el-GR" sz="2000" dirty="0">
                <a:solidFill>
                  <a:srgbClr val="000000"/>
                </a:solidFill>
                <a:cs typeface="Courier New" pitchFamily="49" charset="0"/>
              </a:rPr>
              <a:t> number1,          </a:t>
            </a:r>
            <a:r>
              <a:rPr lang="en-US" altLang="el-GR" sz="2000" dirty="0">
                <a:solidFill>
                  <a:schemeClr val="accent5">
                    <a:lumMod val="75000"/>
                  </a:schemeClr>
                </a:solidFill>
                <a:cs typeface="Courier New" pitchFamily="49" charset="0"/>
              </a:rPr>
              <a:t>// first number to add</a:t>
            </a:r>
            <a:endParaRPr lang="en-US" altLang="el-GR" sz="2000" dirty="0">
              <a:solidFill>
                <a:schemeClr val="accent5">
                  <a:lumMod val="75000"/>
                </a:schemeClr>
              </a:solidFill>
              <a:cs typeface="Times New Roman" pitchFamily="18" charset="0"/>
            </a:endParaRPr>
          </a:p>
          <a:p>
            <a:pPr>
              <a:lnSpc>
                <a:spcPct val="80000"/>
              </a:lnSpc>
              <a:buFont typeface="ZapfDingbats" pitchFamily="82" charset="2"/>
              <a:buNone/>
            </a:pPr>
            <a:r>
              <a:rPr lang="en-US" altLang="el-GR" sz="2000" dirty="0">
                <a:solidFill>
                  <a:srgbClr val="5F5F5F"/>
                </a:solidFill>
                <a:cs typeface="Times New Roman" pitchFamily="18" charset="0"/>
              </a:rPr>
              <a:t>14   </a:t>
            </a:r>
            <a:r>
              <a:rPr lang="en-US" altLang="el-GR" sz="2000" dirty="0">
                <a:solidFill>
                  <a:srgbClr val="000000"/>
                </a:solidFill>
                <a:cs typeface="Courier New" pitchFamily="49" charset="0"/>
              </a:rPr>
              <a:t>          number2,         </a:t>
            </a:r>
            <a:r>
              <a:rPr lang="en-US" altLang="el-GR" sz="2000" dirty="0">
                <a:solidFill>
                  <a:srgbClr val="008000"/>
                </a:solidFill>
                <a:cs typeface="Courier New" pitchFamily="49" charset="0"/>
              </a:rPr>
              <a:t> </a:t>
            </a:r>
            <a:r>
              <a:rPr lang="en-US" altLang="el-GR" sz="2000" dirty="0">
                <a:solidFill>
                  <a:schemeClr val="accent5">
                    <a:lumMod val="75000"/>
                  </a:schemeClr>
                </a:solidFill>
                <a:cs typeface="Courier New" pitchFamily="49" charset="0"/>
              </a:rPr>
              <a:t>// second number to add</a:t>
            </a:r>
            <a:endParaRPr lang="en-US" altLang="el-GR" sz="2000" dirty="0">
              <a:solidFill>
                <a:schemeClr val="accent5">
                  <a:lumMod val="75000"/>
                </a:schemeClr>
              </a:solidFill>
              <a:cs typeface="Times New Roman" pitchFamily="18" charset="0"/>
            </a:endParaRPr>
          </a:p>
          <a:p>
            <a:pPr>
              <a:lnSpc>
                <a:spcPct val="80000"/>
              </a:lnSpc>
              <a:buFont typeface="ZapfDingbats" pitchFamily="82" charset="2"/>
              <a:buNone/>
            </a:pPr>
            <a:r>
              <a:rPr lang="en-US" altLang="el-GR" sz="2000" dirty="0">
                <a:solidFill>
                  <a:srgbClr val="5F5F5F"/>
                </a:solidFill>
                <a:cs typeface="Times New Roman" pitchFamily="18" charset="0"/>
              </a:rPr>
              <a:t>15   </a:t>
            </a:r>
            <a:r>
              <a:rPr lang="en-US" altLang="el-GR" sz="2000" dirty="0">
                <a:solidFill>
                  <a:srgbClr val="000000"/>
                </a:solidFill>
                <a:cs typeface="Courier New" pitchFamily="49" charset="0"/>
              </a:rPr>
              <a:t>          sum;             </a:t>
            </a:r>
            <a:r>
              <a:rPr lang="en-US" altLang="el-GR" sz="2000" dirty="0">
                <a:solidFill>
                  <a:srgbClr val="008000"/>
                </a:solidFill>
                <a:cs typeface="Courier New" pitchFamily="49" charset="0"/>
              </a:rPr>
              <a:t> </a:t>
            </a:r>
            <a:r>
              <a:rPr lang="en-US" altLang="el-GR" sz="2000" dirty="0">
                <a:solidFill>
                  <a:schemeClr val="accent5">
                    <a:lumMod val="75000"/>
                  </a:schemeClr>
                </a:solidFill>
                <a:cs typeface="Courier New" pitchFamily="49" charset="0"/>
              </a:rPr>
              <a:t>// sum of number1 and number2</a:t>
            </a:r>
            <a:endParaRPr lang="en-US" altLang="el-GR" sz="2000" dirty="0">
              <a:solidFill>
                <a:schemeClr val="accent5">
                  <a:lumMod val="75000"/>
                </a:schemeClr>
              </a:solidFill>
              <a:cs typeface="Times New Roman" pitchFamily="18" charset="0"/>
            </a:endParaRPr>
          </a:p>
          <a:p>
            <a:pPr>
              <a:lnSpc>
                <a:spcPct val="80000"/>
              </a:lnSpc>
              <a:buFont typeface="ZapfDingbats" pitchFamily="82" charset="2"/>
              <a:buNone/>
            </a:pPr>
            <a:r>
              <a:rPr lang="en-US" altLang="el-GR" sz="2000" dirty="0">
                <a:solidFill>
                  <a:srgbClr val="5F5F5F"/>
                </a:solidFill>
                <a:cs typeface="Times New Roman" pitchFamily="18" charset="0"/>
              </a:rPr>
              <a:t>16   </a:t>
            </a:r>
            <a:endParaRPr lang="en-US" altLang="el-GR" sz="2000" dirty="0">
              <a:solidFill>
                <a:srgbClr val="000000"/>
              </a:solidFill>
              <a:cs typeface="Times New Roman" pitchFamily="18" charset="0"/>
            </a:endParaRPr>
          </a:p>
          <a:p>
            <a:pPr>
              <a:lnSpc>
                <a:spcPct val="80000"/>
              </a:lnSpc>
              <a:buFont typeface="ZapfDingbats" pitchFamily="82" charset="2"/>
              <a:buNone/>
            </a:pPr>
            <a:r>
              <a:rPr lang="en-US" altLang="el-GR" sz="2000" dirty="0">
                <a:solidFill>
                  <a:srgbClr val="5F5F5F"/>
                </a:solidFill>
                <a:cs typeface="Times New Roman" pitchFamily="18" charset="0"/>
              </a:rPr>
              <a:t>17   </a:t>
            </a:r>
            <a:r>
              <a:rPr lang="en-US" altLang="el-GR" sz="2000" dirty="0">
                <a:solidFill>
                  <a:srgbClr val="000000"/>
                </a:solidFill>
                <a:cs typeface="Courier New" pitchFamily="49" charset="0"/>
              </a:rPr>
              <a:t>      </a:t>
            </a:r>
            <a:r>
              <a:rPr lang="en-US" altLang="el-GR" sz="2000" dirty="0">
                <a:solidFill>
                  <a:schemeClr val="accent5">
                    <a:lumMod val="75000"/>
                  </a:schemeClr>
                </a:solidFill>
                <a:cs typeface="Courier New" pitchFamily="49" charset="0"/>
              </a:rPr>
              <a:t>// prompt for and read first number from user as string</a:t>
            </a:r>
            <a:endParaRPr lang="en-US" altLang="el-GR" sz="2000" dirty="0">
              <a:solidFill>
                <a:schemeClr val="accent5">
                  <a:lumMod val="75000"/>
                </a:schemeClr>
              </a:solidFill>
              <a:cs typeface="Times New Roman" pitchFamily="18" charset="0"/>
            </a:endParaRPr>
          </a:p>
          <a:p>
            <a:pPr>
              <a:lnSpc>
                <a:spcPct val="80000"/>
              </a:lnSpc>
              <a:buFont typeface="ZapfDingbats" pitchFamily="82" charset="2"/>
              <a:buNone/>
            </a:pPr>
            <a:r>
              <a:rPr lang="en-US" altLang="el-GR" sz="2000" u="sng" dirty="0">
                <a:solidFill>
                  <a:srgbClr val="5F5F5F"/>
                </a:solidFill>
                <a:cs typeface="Times New Roman" pitchFamily="18" charset="0"/>
              </a:rPr>
              <a:t>18</a:t>
            </a:r>
            <a:r>
              <a:rPr lang="en-US" altLang="el-GR" sz="2000" dirty="0">
                <a:solidFill>
                  <a:srgbClr val="5F5F5F"/>
                </a:solidFill>
                <a:cs typeface="Times New Roman" pitchFamily="18" charset="0"/>
              </a:rPr>
              <a:t>   </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Console.Write</a:t>
            </a:r>
            <a:r>
              <a:rPr lang="en-US" altLang="el-GR" sz="2000" dirty="0">
                <a:solidFill>
                  <a:srgbClr val="000000"/>
                </a:solidFill>
                <a:cs typeface="Courier New" pitchFamily="49" charset="0"/>
              </a:rPr>
              <a:t>( </a:t>
            </a:r>
            <a:r>
              <a:rPr lang="en-US" altLang="el-GR" sz="2000" dirty="0">
                <a:solidFill>
                  <a:srgbClr val="40D9FF"/>
                </a:solidFill>
                <a:cs typeface="Courier New" pitchFamily="49" charset="0"/>
              </a:rPr>
              <a:t>"Please enter the first integer: "</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pPr>
              <a:lnSpc>
                <a:spcPct val="80000"/>
              </a:lnSpc>
              <a:buFont typeface="ZapfDingbats" pitchFamily="82" charset="2"/>
              <a:buNone/>
            </a:pPr>
            <a:r>
              <a:rPr lang="en-US" altLang="el-GR" sz="2000" u="sng" dirty="0">
                <a:solidFill>
                  <a:srgbClr val="5F5F5F"/>
                </a:solidFill>
                <a:cs typeface="Times New Roman" pitchFamily="18" charset="0"/>
              </a:rPr>
              <a:t>19</a:t>
            </a:r>
            <a:r>
              <a:rPr lang="en-US" altLang="el-GR" sz="2000" dirty="0">
                <a:solidFill>
                  <a:srgbClr val="5F5F5F"/>
                </a:solidFill>
                <a:cs typeface="Times New Roman" pitchFamily="18" charset="0"/>
              </a:rPr>
              <a:t>   </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firstNumber</a:t>
            </a:r>
            <a:r>
              <a:rPr lang="en-US" altLang="el-GR" sz="2000" dirty="0">
                <a:solidFill>
                  <a:srgbClr val="000000"/>
                </a:solidFill>
                <a:cs typeface="Courier New" pitchFamily="49" charset="0"/>
              </a:rPr>
              <a:t> = </a:t>
            </a:r>
            <a:r>
              <a:rPr lang="en-US" altLang="el-GR" sz="2000" dirty="0" err="1">
                <a:solidFill>
                  <a:srgbClr val="000000"/>
                </a:solidFill>
                <a:cs typeface="Courier New" pitchFamily="49" charset="0"/>
              </a:rPr>
              <a:t>Console.ReadLine</a:t>
            </a:r>
            <a:r>
              <a:rPr lang="en-US" altLang="el-GR" sz="2000" dirty="0">
                <a:solidFill>
                  <a:srgbClr val="000000"/>
                </a:solidFill>
                <a:cs typeface="Courier New" pitchFamily="49" charset="0"/>
              </a:rPr>
              <a:t>();</a:t>
            </a:r>
            <a:endParaRPr lang="en-US" altLang="el-GR" sz="2000" dirty="0">
              <a:solidFill>
                <a:srgbClr val="000000"/>
              </a:solidFill>
              <a:cs typeface="Times New Roman" pitchFamily="18" charset="0"/>
            </a:endParaRPr>
          </a:p>
          <a:p>
            <a:pPr>
              <a:lnSpc>
                <a:spcPct val="80000"/>
              </a:lnSpc>
              <a:buFont typeface="ZapfDingbats" pitchFamily="82" charset="2"/>
              <a:buNone/>
            </a:pPr>
            <a:r>
              <a:rPr lang="en-US" altLang="el-GR" sz="2000" dirty="0">
                <a:solidFill>
                  <a:srgbClr val="5F5F5F"/>
                </a:solidFill>
                <a:cs typeface="Times New Roman" pitchFamily="18" charset="0"/>
              </a:rPr>
              <a:t>20   </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pPr>
              <a:lnSpc>
                <a:spcPct val="80000"/>
              </a:lnSpc>
              <a:buFont typeface="ZapfDingbats" pitchFamily="82" charset="2"/>
              <a:buNone/>
            </a:pPr>
            <a:r>
              <a:rPr lang="en-US" altLang="el-GR" sz="2000" dirty="0">
                <a:solidFill>
                  <a:srgbClr val="5F5F5F"/>
                </a:solidFill>
                <a:cs typeface="Times New Roman" pitchFamily="18" charset="0"/>
              </a:rPr>
              <a:t>21   </a:t>
            </a:r>
            <a:r>
              <a:rPr lang="en-US" altLang="el-GR" sz="2000" dirty="0">
                <a:solidFill>
                  <a:srgbClr val="000000"/>
                </a:solidFill>
                <a:cs typeface="Courier New" pitchFamily="49" charset="0"/>
              </a:rPr>
              <a:t>      </a:t>
            </a:r>
            <a:r>
              <a:rPr lang="en-US" altLang="el-GR" sz="2000" dirty="0">
                <a:solidFill>
                  <a:schemeClr val="accent5">
                    <a:lumMod val="75000"/>
                  </a:schemeClr>
                </a:solidFill>
                <a:cs typeface="Courier New" pitchFamily="49" charset="0"/>
              </a:rPr>
              <a:t>// read second number from user as string</a:t>
            </a:r>
            <a:endParaRPr lang="en-US" altLang="el-GR" sz="2000" dirty="0">
              <a:solidFill>
                <a:schemeClr val="accent5">
                  <a:lumMod val="75000"/>
                </a:schemeClr>
              </a:solidFill>
              <a:cs typeface="Times New Roman" pitchFamily="18" charset="0"/>
            </a:endParaRPr>
          </a:p>
          <a:p>
            <a:pPr>
              <a:lnSpc>
                <a:spcPct val="80000"/>
              </a:lnSpc>
              <a:buFont typeface="ZapfDingbats" pitchFamily="82" charset="2"/>
              <a:buNone/>
            </a:pPr>
            <a:r>
              <a:rPr lang="en-US" altLang="el-GR" sz="2000" dirty="0">
                <a:solidFill>
                  <a:srgbClr val="5F5F5F"/>
                </a:solidFill>
                <a:cs typeface="Times New Roman" pitchFamily="18" charset="0"/>
              </a:rPr>
              <a:t>22   </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Console.Write</a:t>
            </a:r>
            <a:r>
              <a:rPr lang="en-US" altLang="el-GR" sz="2000" dirty="0">
                <a:solidFill>
                  <a:srgbClr val="000000"/>
                </a:solidFill>
                <a:cs typeface="Courier New" pitchFamily="49" charset="0"/>
              </a:rPr>
              <a:t>( </a:t>
            </a:r>
            <a:r>
              <a:rPr lang="en-US" altLang="el-GR" sz="2000" dirty="0">
                <a:solidFill>
                  <a:srgbClr val="40D9FF"/>
                </a:solidFill>
                <a:cs typeface="Courier New" pitchFamily="49" charset="0"/>
              </a:rPr>
              <a:t>"\</a:t>
            </a:r>
            <a:r>
              <a:rPr lang="en-US" altLang="el-GR" sz="2000" dirty="0" err="1">
                <a:solidFill>
                  <a:srgbClr val="40D9FF"/>
                </a:solidFill>
                <a:cs typeface="Courier New" pitchFamily="49" charset="0"/>
              </a:rPr>
              <a:t>nPlease</a:t>
            </a:r>
            <a:r>
              <a:rPr lang="en-US" altLang="el-GR" sz="2000" dirty="0">
                <a:solidFill>
                  <a:srgbClr val="40D9FF"/>
                </a:solidFill>
                <a:cs typeface="Courier New" pitchFamily="49" charset="0"/>
              </a:rPr>
              <a:t> enter the second integer: "</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pPr>
              <a:lnSpc>
                <a:spcPct val="80000"/>
              </a:lnSpc>
              <a:buFont typeface="ZapfDingbats" pitchFamily="82" charset="2"/>
              <a:buNone/>
            </a:pPr>
            <a:r>
              <a:rPr lang="en-US" altLang="el-GR" sz="2000" dirty="0">
                <a:solidFill>
                  <a:srgbClr val="5F5F5F"/>
                </a:solidFill>
                <a:cs typeface="Times New Roman" pitchFamily="18" charset="0"/>
              </a:rPr>
              <a:t>23   </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secondNumber</a:t>
            </a:r>
            <a:r>
              <a:rPr lang="en-US" altLang="el-GR" sz="2000" dirty="0">
                <a:solidFill>
                  <a:srgbClr val="000000"/>
                </a:solidFill>
                <a:cs typeface="Courier New" pitchFamily="49" charset="0"/>
              </a:rPr>
              <a:t> = </a:t>
            </a:r>
            <a:r>
              <a:rPr lang="en-US" altLang="el-GR" sz="2000" dirty="0" err="1">
                <a:solidFill>
                  <a:srgbClr val="000000"/>
                </a:solidFill>
                <a:cs typeface="Courier New" pitchFamily="49" charset="0"/>
              </a:rPr>
              <a:t>Console.ReadLine</a:t>
            </a:r>
            <a:r>
              <a:rPr lang="en-US" altLang="el-GR" sz="2000" dirty="0">
                <a:solidFill>
                  <a:srgbClr val="000000"/>
                </a:solidFill>
                <a:cs typeface="Courier New" pitchFamily="49" charset="0"/>
              </a:rPr>
              <a:t>();</a:t>
            </a:r>
            <a:endParaRPr lang="en-US" altLang="el-GR" sz="2000" dirty="0">
              <a:solidFill>
                <a:srgbClr val="000000"/>
              </a:solidFill>
              <a:cs typeface="Times New Roman" pitchFamily="18" charset="0"/>
            </a:endParaRPr>
          </a:p>
          <a:p>
            <a:pPr>
              <a:lnSpc>
                <a:spcPct val="80000"/>
              </a:lnSpc>
              <a:buFont typeface="ZapfDingbats" pitchFamily="82" charset="2"/>
              <a:buNone/>
            </a:pPr>
            <a:r>
              <a:rPr lang="en-US" altLang="el-GR" sz="2000" dirty="0">
                <a:solidFill>
                  <a:srgbClr val="5F5F5F"/>
                </a:solidFill>
                <a:cs typeface="Times New Roman" pitchFamily="18" charset="0"/>
              </a:rPr>
              <a:t>24   </a:t>
            </a:r>
            <a:endParaRPr lang="en-US" altLang="el-GR" sz="2000" dirty="0">
              <a:solidFill>
                <a:srgbClr val="000000"/>
              </a:solidFill>
              <a:cs typeface="Times New Roman" pitchFamily="18" charset="0"/>
            </a:endParaRPr>
          </a:p>
          <a:p>
            <a:pPr>
              <a:lnSpc>
                <a:spcPct val="80000"/>
              </a:lnSpc>
              <a:buFont typeface="ZapfDingbats" pitchFamily="82" charset="2"/>
              <a:buNone/>
            </a:pPr>
            <a:r>
              <a:rPr lang="en-US" altLang="el-GR" sz="2000" dirty="0">
                <a:solidFill>
                  <a:srgbClr val="5F5F5F"/>
                </a:solidFill>
                <a:cs typeface="Times New Roman" pitchFamily="18" charset="0"/>
              </a:rPr>
              <a:t>25   </a:t>
            </a:r>
            <a:r>
              <a:rPr lang="en-US" altLang="el-GR" sz="2000" dirty="0">
                <a:solidFill>
                  <a:srgbClr val="000000"/>
                </a:solidFill>
                <a:cs typeface="Courier New" pitchFamily="49" charset="0"/>
              </a:rPr>
              <a:t>   </a:t>
            </a:r>
            <a:r>
              <a:rPr lang="en-US" altLang="el-GR" sz="2000" dirty="0">
                <a:solidFill>
                  <a:srgbClr val="008000"/>
                </a:solidFill>
                <a:cs typeface="Courier New" pitchFamily="49" charset="0"/>
              </a:rPr>
              <a:t>   </a:t>
            </a:r>
            <a:r>
              <a:rPr lang="en-US" altLang="el-GR" sz="2000" dirty="0">
                <a:solidFill>
                  <a:schemeClr val="accent5">
                    <a:lumMod val="75000"/>
                  </a:schemeClr>
                </a:solidFill>
                <a:cs typeface="Courier New" pitchFamily="49" charset="0"/>
              </a:rPr>
              <a:t>// convert numbers from type string to type </a:t>
            </a:r>
            <a:r>
              <a:rPr lang="en-US" altLang="el-GR" sz="2000" dirty="0" err="1">
                <a:solidFill>
                  <a:schemeClr val="accent5">
                    <a:lumMod val="75000"/>
                  </a:schemeClr>
                </a:solidFill>
                <a:cs typeface="Courier New" pitchFamily="49" charset="0"/>
              </a:rPr>
              <a:t>int</a:t>
            </a:r>
            <a:endParaRPr lang="en-US" altLang="el-GR" sz="2000" dirty="0">
              <a:solidFill>
                <a:schemeClr val="accent5">
                  <a:lumMod val="75000"/>
                </a:schemeClr>
              </a:solidFill>
              <a:cs typeface="Times New Roman" pitchFamily="18" charset="0"/>
            </a:endParaRPr>
          </a:p>
          <a:p>
            <a:pPr>
              <a:lnSpc>
                <a:spcPct val="80000"/>
              </a:lnSpc>
              <a:buFont typeface="ZapfDingbats" pitchFamily="82" charset="2"/>
              <a:buNone/>
            </a:pPr>
            <a:r>
              <a:rPr lang="en-US" altLang="el-GR" sz="2000" u="sng" dirty="0">
                <a:solidFill>
                  <a:srgbClr val="5F5F5F"/>
                </a:solidFill>
                <a:cs typeface="Times New Roman" pitchFamily="18" charset="0"/>
              </a:rPr>
              <a:t>26</a:t>
            </a:r>
            <a:r>
              <a:rPr lang="en-US" altLang="el-GR" sz="2000" dirty="0">
                <a:solidFill>
                  <a:srgbClr val="5F5F5F"/>
                </a:solidFill>
                <a:cs typeface="Times New Roman" pitchFamily="18" charset="0"/>
              </a:rPr>
              <a:t>   </a:t>
            </a:r>
            <a:r>
              <a:rPr lang="en-US" altLang="el-GR" sz="2000" dirty="0">
                <a:solidFill>
                  <a:srgbClr val="000000"/>
                </a:solidFill>
                <a:cs typeface="Courier New" pitchFamily="49" charset="0"/>
              </a:rPr>
              <a:t>      number1 = Int32.Parse( </a:t>
            </a:r>
            <a:r>
              <a:rPr lang="en-US" altLang="el-GR" sz="2000" dirty="0" err="1">
                <a:solidFill>
                  <a:srgbClr val="000000"/>
                </a:solidFill>
                <a:cs typeface="Courier New" pitchFamily="49" charset="0"/>
              </a:rPr>
              <a:t>firstNumber</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pPr>
              <a:lnSpc>
                <a:spcPct val="80000"/>
              </a:lnSpc>
              <a:buFont typeface="ZapfDingbats" pitchFamily="82" charset="2"/>
              <a:buNone/>
            </a:pPr>
            <a:r>
              <a:rPr lang="en-US" altLang="el-GR" sz="2000" dirty="0">
                <a:solidFill>
                  <a:srgbClr val="5F5F5F"/>
                </a:solidFill>
                <a:cs typeface="Times New Roman" pitchFamily="18" charset="0"/>
              </a:rPr>
              <a:t>27   </a:t>
            </a:r>
            <a:r>
              <a:rPr lang="en-US" altLang="el-GR" sz="2000" dirty="0">
                <a:solidFill>
                  <a:srgbClr val="000000"/>
                </a:solidFill>
                <a:cs typeface="Courier New" pitchFamily="49" charset="0"/>
              </a:rPr>
              <a:t>      number2 = Int32.Parse( </a:t>
            </a:r>
            <a:r>
              <a:rPr lang="en-US" altLang="el-GR" sz="2000" dirty="0" err="1">
                <a:solidFill>
                  <a:srgbClr val="000000"/>
                </a:solidFill>
                <a:cs typeface="Courier New" pitchFamily="49" charset="0"/>
              </a:rPr>
              <a:t>secondNumber</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pPr>
              <a:lnSpc>
                <a:spcPct val="80000"/>
              </a:lnSpc>
              <a:buFont typeface="ZapfDingbats" pitchFamily="82" charset="2"/>
              <a:buNone/>
            </a:pPr>
            <a:r>
              <a:rPr lang="en-US" altLang="el-GR" sz="2000" dirty="0">
                <a:solidFill>
                  <a:srgbClr val="5F5F5F"/>
                </a:solidFill>
                <a:cs typeface="Times New Roman" pitchFamily="18" charset="0"/>
              </a:rPr>
              <a:t>28   </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pPr>
              <a:lnSpc>
                <a:spcPct val="80000"/>
              </a:lnSpc>
              <a:buFont typeface="ZapfDingbats" pitchFamily="82" charset="2"/>
              <a:buNone/>
            </a:pPr>
            <a:r>
              <a:rPr lang="en-US" altLang="el-GR" sz="2000" dirty="0">
                <a:solidFill>
                  <a:srgbClr val="5F5F5F"/>
                </a:solidFill>
                <a:cs typeface="Times New Roman" pitchFamily="18" charset="0"/>
              </a:rPr>
              <a:t>29   </a:t>
            </a:r>
            <a:r>
              <a:rPr lang="en-US" altLang="el-GR" sz="2000" dirty="0">
                <a:solidFill>
                  <a:srgbClr val="000000"/>
                </a:solidFill>
                <a:cs typeface="Courier New" pitchFamily="49" charset="0"/>
              </a:rPr>
              <a:t>     </a:t>
            </a:r>
            <a:r>
              <a:rPr lang="en-US" altLang="el-GR" sz="2000" dirty="0">
                <a:solidFill>
                  <a:srgbClr val="008000"/>
                </a:solidFill>
                <a:cs typeface="Courier New" pitchFamily="49" charset="0"/>
              </a:rPr>
              <a:t> </a:t>
            </a:r>
            <a:r>
              <a:rPr lang="en-US" altLang="el-GR" sz="2000" dirty="0">
                <a:solidFill>
                  <a:schemeClr val="accent5">
                    <a:lumMod val="75000"/>
                  </a:schemeClr>
                </a:solidFill>
                <a:cs typeface="Courier New" pitchFamily="49" charset="0"/>
              </a:rPr>
              <a:t>// add numbers</a:t>
            </a:r>
            <a:endParaRPr lang="en-US" altLang="el-GR" sz="2000" dirty="0">
              <a:solidFill>
                <a:schemeClr val="accent5">
                  <a:lumMod val="75000"/>
                </a:schemeClr>
              </a:solidFill>
              <a:cs typeface="Times New Roman" pitchFamily="18" charset="0"/>
            </a:endParaRPr>
          </a:p>
          <a:p>
            <a:pPr>
              <a:lnSpc>
                <a:spcPct val="80000"/>
              </a:lnSpc>
              <a:buFont typeface="ZapfDingbats" pitchFamily="82" charset="2"/>
              <a:buNone/>
            </a:pPr>
            <a:r>
              <a:rPr lang="en-US" altLang="el-GR" sz="2000" u="sng" dirty="0">
                <a:solidFill>
                  <a:srgbClr val="5F5F5F"/>
                </a:solidFill>
                <a:cs typeface="Times New Roman" pitchFamily="18" charset="0"/>
              </a:rPr>
              <a:t>30</a:t>
            </a:r>
            <a:r>
              <a:rPr lang="en-US" altLang="el-GR" sz="2000" dirty="0">
                <a:solidFill>
                  <a:srgbClr val="5F5F5F"/>
                </a:solidFill>
                <a:cs typeface="Times New Roman" pitchFamily="18" charset="0"/>
              </a:rPr>
              <a:t>   </a:t>
            </a:r>
            <a:r>
              <a:rPr lang="en-US" altLang="el-GR" sz="2000" dirty="0">
                <a:solidFill>
                  <a:srgbClr val="000000"/>
                </a:solidFill>
                <a:cs typeface="Courier New" pitchFamily="49" charset="0"/>
              </a:rPr>
              <a:t>      sum = number1 + number2</a:t>
            </a:r>
            <a:r>
              <a:rPr lang="en-US" altLang="el-GR" sz="2000" dirty="0" smtClean="0">
                <a:solidFill>
                  <a:srgbClr val="000000"/>
                </a:solidFill>
                <a:cs typeface="Courier New" pitchFamily="49" charset="0"/>
              </a:rPr>
              <a:t>;</a:t>
            </a:r>
            <a:endParaRPr lang="en-US" altLang="el-GR" sz="2000" dirty="0">
              <a:solidFill>
                <a:srgbClr val="000000"/>
              </a:solidFill>
              <a:cs typeface="Times New Roman" pitchFamily="18" charset="0"/>
            </a:endParaRPr>
          </a:p>
        </p:txBody>
      </p:sp>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Απλές Δομές Ελέγχου</a:t>
            </a:r>
            <a:endParaRPr lang="en-US"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ltLang="el-GR" u="sng" dirty="0">
                <a:solidFill>
                  <a:schemeClr val="tx2"/>
                </a:solidFill>
              </a:rPr>
              <a:t>Η ιδέα της σειριακής εκτέλεσης προγραμμάτων</a:t>
            </a:r>
            <a:r>
              <a:rPr lang="en-US" altLang="el-GR" u="sng" dirty="0">
                <a:solidFill>
                  <a:schemeClr val="tx2"/>
                </a:solidFill>
              </a:rPr>
              <a:t> </a:t>
            </a:r>
            <a:r>
              <a:rPr lang="en-US" altLang="el-GR" u="sng" dirty="0" smtClean="0">
                <a:solidFill>
                  <a:schemeClr val="tx2"/>
                </a:solidFill>
              </a:rPr>
              <a:t>(</a:t>
            </a:r>
            <a:r>
              <a:rPr lang="el-GR" altLang="el-GR" u="sng" dirty="0" smtClean="0">
                <a:solidFill>
                  <a:schemeClr val="tx2"/>
                </a:solidFill>
              </a:rPr>
              <a:t>3 </a:t>
            </a:r>
            <a:r>
              <a:rPr lang="el-GR" altLang="el-GR" u="sng" dirty="0">
                <a:solidFill>
                  <a:schemeClr val="tx2"/>
                </a:solidFill>
              </a:rPr>
              <a:t>από 3)</a:t>
            </a:r>
            <a:endParaRPr lang="el-GR" u="sng" dirty="0">
              <a:solidFill>
                <a:schemeClr val="tx2"/>
              </a:solidFill>
            </a:endParaRPr>
          </a:p>
        </p:txBody>
      </p:sp>
      <p:sp>
        <p:nvSpPr>
          <p:cNvPr id="3" name="Ορθογώνιο 2" descr="   &#10;// display results,&#10;Console τελεία Write Line, \ n The sum is {0} τελεία, sum,&#10;   &#10;άγκιστρο, // end method Main,&#10;   &#10;άγκιστρο, // end class Addition.&#10;"/>
          <p:cNvSpPr/>
          <p:nvPr>
            <p:custDataLst>
              <p:tags r:id="rId2"/>
            </p:custDataLst>
          </p:nvPr>
        </p:nvSpPr>
        <p:spPr>
          <a:xfrm>
            <a:off x="539552" y="1844824"/>
            <a:ext cx="8147248" cy="1815882"/>
          </a:xfrm>
          <a:prstGeom prst="rect">
            <a:avLst/>
          </a:prstGeom>
        </p:spPr>
        <p:txBody>
          <a:bodyPr wrap="square">
            <a:spAutoFit/>
          </a:bodyPr>
          <a:lstStyle/>
          <a:p>
            <a:pPr>
              <a:lnSpc>
                <a:spcPct val="80000"/>
              </a:lnSpc>
              <a:buFont typeface="ZapfDingbats" pitchFamily="82" charset="2"/>
              <a:buNone/>
            </a:pPr>
            <a:r>
              <a:rPr lang="en-US" altLang="el-GR" sz="2000" dirty="0">
                <a:solidFill>
                  <a:srgbClr val="5F5F5F"/>
                </a:solidFill>
                <a:cs typeface="Times New Roman" pitchFamily="18" charset="0"/>
              </a:rPr>
              <a:t>31   </a:t>
            </a:r>
            <a:endParaRPr lang="en-US" altLang="el-GR" sz="2000" dirty="0">
              <a:solidFill>
                <a:srgbClr val="000000"/>
              </a:solidFill>
              <a:cs typeface="Times New Roman" pitchFamily="18" charset="0"/>
            </a:endParaRPr>
          </a:p>
          <a:p>
            <a:pPr>
              <a:lnSpc>
                <a:spcPct val="80000"/>
              </a:lnSpc>
              <a:buFont typeface="ZapfDingbats" pitchFamily="82" charset="2"/>
              <a:buNone/>
            </a:pPr>
            <a:r>
              <a:rPr lang="en-US" altLang="el-GR" sz="2000" dirty="0">
                <a:solidFill>
                  <a:srgbClr val="5F5F5F"/>
                </a:solidFill>
                <a:cs typeface="Times New Roman" pitchFamily="18" charset="0"/>
              </a:rPr>
              <a:t>32   </a:t>
            </a:r>
            <a:r>
              <a:rPr lang="en-US" altLang="el-GR" sz="2000" dirty="0">
                <a:solidFill>
                  <a:srgbClr val="000000"/>
                </a:solidFill>
                <a:cs typeface="Courier New" pitchFamily="49" charset="0"/>
              </a:rPr>
              <a:t>  </a:t>
            </a:r>
            <a:r>
              <a:rPr lang="en-US" altLang="el-GR" sz="2000" dirty="0">
                <a:solidFill>
                  <a:srgbClr val="008000"/>
                </a:solidFill>
                <a:cs typeface="Courier New" pitchFamily="49" charset="0"/>
              </a:rPr>
              <a:t>    </a:t>
            </a:r>
            <a:r>
              <a:rPr lang="en-US" altLang="el-GR" sz="2000" dirty="0">
                <a:solidFill>
                  <a:schemeClr val="accent5">
                    <a:lumMod val="75000"/>
                  </a:schemeClr>
                </a:solidFill>
                <a:cs typeface="Courier New" pitchFamily="49" charset="0"/>
              </a:rPr>
              <a:t>// display results</a:t>
            </a:r>
            <a:endParaRPr lang="en-US" altLang="el-GR" sz="2000" dirty="0">
              <a:solidFill>
                <a:schemeClr val="accent5">
                  <a:lumMod val="75000"/>
                </a:schemeClr>
              </a:solidFill>
              <a:cs typeface="Times New Roman" pitchFamily="18" charset="0"/>
            </a:endParaRPr>
          </a:p>
          <a:p>
            <a:pPr>
              <a:lnSpc>
                <a:spcPct val="80000"/>
              </a:lnSpc>
              <a:buFont typeface="ZapfDingbats" pitchFamily="82" charset="2"/>
              <a:buNone/>
            </a:pPr>
            <a:r>
              <a:rPr lang="en-US" altLang="el-GR" sz="2000" u="sng" dirty="0">
                <a:solidFill>
                  <a:srgbClr val="5F5F5F"/>
                </a:solidFill>
                <a:cs typeface="Times New Roman" pitchFamily="18" charset="0"/>
              </a:rPr>
              <a:t>33</a:t>
            </a:r>
            <a:r>
              <a:rPr lang="en-US" altLang="el-GR" sz="2000" dirty="0">
                <a:solidFill>
                  <a:srgbClr val="5F5F5F"/>
                </a:solidFill>
                <a:cs typeface="Times New Roman" pitchFamily="18" charset="0"/>
              </a:rPr>
              <a:t>   </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Console.WriteLine</a:t>
            </a:r>
            <a:r>
              <a:rPr lang="en-US" altLang="el-GR" sz="2000" dirty="0">
                <a:solidFill>
                  <a:srgbClr val="000000"/>
                </a:solidFill>
                <a:cs typeface="Courier New" pitchFamily="49" charset="0"/>
              </a:rPr>
              <a:t>( </a:t>
            </a:r>
            <a:r>
              <a:rPr lang="en-US" altLang="el-GR" sz="2000" dirty="0">
                <a:solidFill>
                  <a:srgbClr val="40D9FF"/>
                </a:solidFill>
                <a:cs typeface="Courier New" pitchFamily="49" charset="0"/>
              </a:rPr>
              <a:t>"\</a:t>
            </a:r>
            <a:r>
              <a:rPr lang="en-US" altLang="el-GR" sz="2000" dirty="0" err="1">
                <a:solidFill>
                  <a:srgbClr val="40D9FF"/>
                </a:solidFill>
                <a:cs typeface="Courier New" pitchFamily="49" charset="0"/>
              </a:rPr>
              <a:t>nThe</a:t>
            </a:r>
            <a:r>
              <a:rPr lang="en-US" altLang="el-GR" sz="2000" dirty="0">
                <a:solidFill>
                  <a:srgbClr val="40D9FF"/>
                </a:solidFill>
                <a:cs typeface="Courier New" pitchFamily="49" charset="0"/>
              </a:rPr>
              <a:t> sum is {0}."</a:t>
            </a:r>
            <a:r>
              <a:rPr lang="en-US" altLang="el-GR" sz="2000" dirty="0">
                <a:solidFill>
                  <a:srgbClr val="000000"/>
                </a:solidFill>
                <a:cs typeface="Courier New" pitchFamily="49" charset="0"/>
              </a:rPr>
              <a:t>, sum );</a:t>
            </a:r>
            <a:endParaRPr lang="en-US" altLang="el-GR" sz="2000" dirty="0">
              <a:solidFill>
                <a:srgbClr val="000000"/>
              </a:solidFill>
              <a:cs typeface="Times New Roman" pitchFamily="18" charset="0"/>
            </a:endParaRPr>
          </a:p>
          <a:p>
            <a:pPr>
              <a:lnSpc>
                <a:spcPct val="80000"/>
              </a:lnSpc>
              <a:buFont typeface="ZapfDingbats" pitchFamily="82" charset="2"/>
              <a:buNone/>
            </a:pPr>
            <a:r>
              <a:rPr lang="en-US" altLang="el-GR" sz="2000" dirty="0">
                <a:solidFill>
                  <a:srgbClr val="5F5F5F"/>
                </a:solidFill>
                <a:cs typeface="Times New Roman" pitchFamily="18" charset="0"/>
              </a:rPr>
              <a:t>34   </a:t>
            </a:r>
            <a:endParaRPr lang="en-US" altLang="el-GR" sz="2000" dirty="0">
              <a:solidFill>
                <a:srgbClr val="000000"/>
              </a:solidFill>
              <a:cs typeface="Times New Roman" pitchFamily="18" charset="0"/>
            </a:endParaRPr>
          </a:p>
          <a:p>
            <a:pPr>
              <a:lnSpc>
                <a:spcPct val="80000"/>
              </a:lnSpc>
              <a:buFont typeface="ZapfDingbats" pitchFamily="82" charset="2"/>
              <a:buNone/>
            </a:pPr>
            <a:r>
              <a:rPr lang="en-US" altLang="el-GR" sz="2000" dirty="0">
                <a:solidFill>
                  <a:srgbClr val="5F5F5F"/>
                </a:solidFill>
                <a:cs typeface="Times New Roman" pitchFamily="18" charset="0"/>
              </a:rPr>
              <a:t>35   </a:t>
            </a:r>
            <a:r>
              <a:rPr lang="en-US" altLang="el-GR" sz="2000" dirty="0">
                <a:solidFill>
                  <a:srgbClr val="000000"/>
                </a:solidFill>
                <a:cs typeface="Courier New" pitchFamily="49" charset="0"/>
              </a:rPr>
              <a:t>   } </a:t>
            </a:r>
            <a:r>
              <a:rPr lang="en-US" altLang="el-GR" sz="2000" dirty="0">
                <a:solidFill>
                  <a:schemeClr val="accent5">
                    <a:lumMod val="75000"/>
                  </a:schemeClr>
                </a:solidFill>
                <a:cs typeface="Courier New" pitchFamily="49" charset="0"/>
              </a:rPr>
              <a:t>// end method Main</a:t>
            </a:r>
            <a:endParaRPr lang="en-US" altLang="el-GR" sz="2000" dirty="0">
              <a:solidFill>
                <a:schemeClr val="accent5">
                  <a:lumMod val="75000"/>
                </a:schemeClr>
              </a:solidFill>
              <a:cs typeface="Times New Roman" pitchFamily="18" charset="0"/>
            </a:endParaRPr>
          </a:p>
          <a:p>
            <a:pPr>
              <a:lnSpc>
                <a:spcPct val="80000"/>
              </a:lnSpc>
              <a:buFont typeface="ZapfDingbats" pitchFamily="82" charset="2"/>
              <a:buNone/>
            </a:pPr>
            <a:r>
              <a:rPr lang="en-US" altLang="el-GR" sz="2000" dirty="0">
                <a:solidFill>
                  <a:srgbClr val="5F5F5F"/>
                </a:solidFill>
                <a:cs typeface="Times New Roman" pitchFamily="18" charset="0"/>
              </a:rPr>
              <a:t>36   </a:t>
            </a:r>
            <a:endParaRPr lang="en-US" altLang="el-GR" sz="2000" dirty="0">
              <a:solidFill>
                <a:srgbClr val="000000"/>
              </a:solidFill>
              <a:cs typeface="Times New Roman" pitchFamily="18" charset="0"/>
            </a:endParaRPr>
          </a:p>
          <a:p>
            <a:pPr>
              <a:lnSpc>
                <a:spcPct val="80000"/>
              </a:lnSpc>
              <a:buFont typeface="ZapfDingbats" pitchFamily="82" charset="2"/>
              <a:buNone/>
            </a:pPr>
            <a:r>
              <a:rPr lang="en-US" altLang="el-GR" sz="2000" dirty="0">
                <a:solidFill>
                  <a:srgbClr val="5F5F5F"/>
                </a:solidFill>
                <a:cs typeface="Times New Roman" pitchFamily="18" charset="0"/>
              </a:rPr>
              <a:t>37   </a:t>
            </a:r>
            <a:r>
              <a:rPr lang="en-US" altLang="el-GR" sz="2000" dirty="0">
                <a:solidFill>
                  <a:srgbClr val="000000"/>
                </a:solidFill>
                <a:cs typeface="Courier New" pitchFamily="49" charset="0"/>
              </a:rPr>
              <a:t>}</a:t>
            </a:r>
            <a:r>
              <a:rPr lang="en-US" altLang="el-GR" sz="2000" dirty="0">
                <a:solidFill>
                  <a:srgbClr val="008000"/>
                </a:solidFill>
                <a:cs typeface="Courier New" pitchFamily="49" charset="0"/>
              </a:rPr>
              <a:t> </a:t>
            </a:r>
            <a:r>
              <a:rPr lang="en-US" altLang="el-GR" sz="2000" dirty="0">
                <a:solidFill>
                  <a:schemeClr val="accent5">
                    <a:lumMod val="75000"/>
                  </a:schemeClr>
                </a:solidFill>
                <a:cs typeface="Courier New" pitchFamily="49" charset="0"/>
              </a:rPr>
              <a:t>// end class Addition</a:t>
            </a:r>
            <a:endParaRPr lang="el-GR" sz="2000" dirty="0">
              <a:solidFill>
                <a:schemeClr val="accent5">
                  <a:lumMod val="75000"/>
                </a:schemeClr>
              </a:solidFill>
            </a:endParaRPr>
          </a:p>
        </p:txBody>
      </p:sp>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Απλές Δομές Ελέγχου</a:t>
            </a:r>
            <a:endParaRPr lang="en-US"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custDataLst>
              <p:tags r:id="rId2"/>
            </p:custDataLst>
          </p:nvPr>
        </p:nvSpPr>
        <p:spPr>
          <a:xfrm>
            <a:off x="533400" y="228600"/>
            <a:ext cx="7772400" cy="1143000"/>
          </a:xfrm>
        </p:spPr>
        <p:txBody>
          <a:bodyPr>
            <a:noAutofit/>
          </a:bodyPr>
          <a:lstStyle/>
          <a:p>
            <a:r>
              <a:rPr lang="el-GR" altLang="el-GR" u="sng" dirty="0" smtClean="0">
                <a:solidFill>
                  <a:schemeClr val="tx2"/>
                </a:solidFill>
              </a:rPr>
              <a:t>Σειριακή Δομή (</a:t>
            </a:r>
            <a:r>
              <a:rPr lang="en-US" altLang="el-GR" u="sng" dirty="0" smtClean="0">
                <a:solidFill>
                  <a:schemeClr val="tx2"/>
                </a:solidFill>
              </a:rPr>
              <a:t>Flowchart</a:t>
            </a:r>
            <a:r>
              <a:rPr lang="el-GR" altLang="el-GR" u="sng" dirty="0" smtClean="0">
                <a:solidFill>
                  <a:schemeClr val="tx2"/>
                </a:solidFill>
              </a:rPr>
              <a:t>)</a:t>
            </a:r>
          </a:p>
        </p:txBody>
      </p:sp>
      <p:grpSp>
        <p:nvGrpSpPr>
          <p:cNvPr id="6" name="Group 3" descr="Διάγραμμα ροής Flowchart."/>
          <p:cNvGrpSpPr>
            <a:grpSpLocks/>
          </p:cNvGrpSpPr>
          <p:nvPr/>
        </p:nvGrpSpPr>
        <p:grpSpPr bwMode="auto">
          <a:xfrm>
            <a:off x="1187624" y="1931640"/>
            <a:ext cx="2057400" cy="3657600"/>
            <a:chOff x="1008" y="1008"/>
            <a:chExt cx="528" cy="2304"/>
          </a:xfrm>
        </p:grpSpPr>
        <p:sp>
          <p:nvSpPr>
            <p:cNvPr id="7" name="Rectangle 4" descr="Διάγραμμα ροής Flowchart."/>
            <p:cNvSpPr>
              <a:spLocks noChangeArrowheads="1"/>
            </p:cNvSpPr>
            <p:nvPr/>
          </p:nvSpPr>
          <p:spPr bwMode="auto">
            <a:xfrm>
              <a:off x="1008" y="1700"/>
              <a:ext cx="528" cy="154"/>
            </a:xfrm>
            <a:prstGeom prst="rect">
              <a:avLst/>
            </a:prstGeom>
            <a:solidFill>
              <a:srgbClr val="99CCFF"/>
            </a:solidFill>
            <a:ln w="25400">
              <a:solidFill>
                <a:schemeClr val="tx1"/>
              </a:solidFill>
              <a:miter lim="800000"/>
              <a:headEnd/>
              <a:tailEnd/>
            </a:ln>
          </p:spPr>
          <p:txBody>
            <a:bodyPr anchor="ct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8" name="Oval 5" descr="[DECORATIVE]"/>
            <p:cNvSpPr>
              <a:spLocks noChangeArrowheads="1"/>
            </p:cNvSpPr>
            <p:nvPr/>
          </p:nvSpPr>
          <p:spPr bwMode="auto">
            <a:xfrm>
              <a:off x="1200" y="1008"/>
              <a:ext cx="144" cy="144"/>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10" name="Rectangle 6" descr="[DECORATIVE]"/>
            <p:cNvSpPr>
              <a:spLocks noChangeArrowheads="1"/>
            </p:cNvSpPr>
            <p:nvPr/>
          </p:nvSpPr>
          <p:spPr bwMode="auto">
            <a:xfrm>
              <a:off x="1008" y="1344"/>
              <a:ext cx="528" cy="154"/>
            </a:xfrm>
            <a:prstGeom prst="rect">
              <a:avLst/>
            </a:prstGeom>
            <a:solidFill>
              <a:srgbClr val="99CCFF"/>
            </a:solidFill>
            <a:ln w="25400">
              <a:solidFill>
                <a:schemeClr val="tx1"/>
              </a:solidFill>
              <a:miter lim="800000"/>
              <a:headEnd/>
              <a:tailEnd/>
            </a:ln>
          </p:spPr>
          <p:txBody>
            <a:bodyPr anchor="ct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11" name="Rectangle 7" descr="[DECORATIVE]"/>
            <p:cNvSpPr>
              <a:spLocks noChangeArrowheads="1"/>
            </p:cNvSpPr>
            <p:nvPr/>
          </p:nvSpPr>
          <p:spPr bwMode="auto">
            <a:xfrm>
              <a:off x="1008" y="2794"/>
              <a:ext cx="528" cy="154"/>
            </a:xfrm>
            <a:prstGeom prst="rect">
              <a:avLst/>
            </a:prstGeom>
            <a:solidFill>
              <a:srgbClr val="99CCFF"/>
            </a:solidFill>
            <a:ln w="25400">
              <a:solidFill>
                <a:schemeClr val="tx1"/>
              </a:solidFill>
              <a:miter lim="800000"/>
              <a:headEnd/>
              <a:tailEnd/>
            </a:ln>
          </p:spPr>
          <p:txBody>
            <a:bodyPr anchor="ct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12" name="Text Box 8" descr="[DECORATIVE]."/>
            <p:cNvSpPr txBox="1">
              <a:spLocks noChangeArrowheads="1"/>
            </p:cNvSpPr>
            <p:nvPr>
              <p:custDataLst>
                <p:tags r:id="rId3"/>
              </p:custDataLst>
            </p:nvPr>
          </p:nvSpPr>
          <p:spPr bwMode="auto">
            <a:xfrm>
              <a:off x="1196" y="2150"/>
              <a:ext cx="6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1800" b="1" dirty="0">
                  <a:cs typeface="Times New Roman" pitchFamily="18" charset="0"/>
                </a:rPr>
                <a:t>.</a:t>
              </a:r>
              <a:br>
                <a:rPr lang="en-US" altLang="el-GR" sz="1800" b="1" dirty="0">
                  <a:cs typeface="Times New Roman" pitchFamily="18" charset="0"/>
                </a:rPr>
              </a:br>
              <a:r>
                <a:rPr lang="en-US" altLang="el-GR" sz="1800" b="1" dirty="0">
                  <a:cs typeface="Times New Roman" pitchFamily="18" charset="0"/>
                </a:rPr>
                <a:t>.</a:t>
              </a:r>
            </a:p>
          </p:txBody>
        </p:sp>
        <p:cxnSp>
          <p:nvCxnSpPr>
            <p:cNvPr id="13" name="AutoShape 9" descr="[DECORATIVE]"/>
            <p:cNvCxnSpPr>
              <a:cxnSpLocks noChangeShapeType="1"/>
              <a:stCxn id="10" idx="2"/>
              <a:endCxn id="7" idx="0"/>
            </p:cNvCxnSpPr>
            <p:nvPr/>
          </p:nvCxnSpPr>
          <p:spPr bwMode="auto">
            <a:xfrm>
              <a:off x="1272" y="1506"/>
              <a:ext cx="0" cy="186"/>
            </a:xfrm>
            <a:prstGeom prst="straightConnector1">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4" name="AutoShape 10" descr="[DECORATIVE]"/>
            <p:cNvCxnSpPr>
              <a:cxnSpLocks noChangeShapeType="1"/>
              <a:stCxn id="7" idx="2"/>
              <a:endCxn id="12" idx="0"/>
            </p:cNvCxnSpPr>
            <p:nvPr/>
          </p:nvCxnSpPr>
          <p:spPr bwMode="auto">
            <a:xfrm>
              <a:off x="1272" y="1862"/>
              <a:ext cx="0" cy="288"/>
            </a:xfrm>
            <a:prstGeom prst="straightConnector1">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5" name="AutoShape 11" descr="[DECORATIVE]"/>
            <p:cNvCxnSpPr>
              <a:cxnSpLocks noChangeShapeType="1"/>
              <a:stCxn id="12" idx="2"/>
              <a:endCxn id="11" idx="0"/>
            </p:cNvCxnSpPr>
            <p:nvPr/>
          </p:nvCxnSpPr>
          <p:spPr bwMode="auto">
            <a:xfrm>
              <a:off x="1272" y="2554"/>
              <a:ext cx="0" cy="232"/>
            </a:xfrm>
            <a:prstGeom prst="straightConnector1">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6" name="AutoShape 12" descr="[DECORATIVE]"/>
            <p:cNvCxnSpPr>
              <a:cxnSpLocks noChangeShapeType="1"/>
              <a:stCxn id="8" idx="4"/>
              <a:endCxn id="10" idx="0"/>
            </p:cNvCxnSpPr>
            <p:nvPr/>
          </p:nvCxnSpPr>
          <p:spPr bwMode="auto">
            <a:xfrm>
              <a:off x="1272" y="1160"/>
              <a:ext cx="0" cy="176"/>
            </a:xfrm>
            <a:prstGeom prst="straightConnector1">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7" name="Oval 13" descr="[DECORATIVE]"/>
            <p:cNvSpPr>
              <a:spLocks noChangeArrowheads="1"/>
            </p:cNvSpPr>
            <p:nvPr/>
          </p:nvSpPr>
          <p:spPr bwMode="auto">
            <a:xfrm>
              <a:off x="1196" y="3168"/>
              <a:ext cx="144" cy="144"/>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cxnSp>
          <p:nvCxnSpPr>
            <p:cNvPr id="18" name="AutoShape 14" descr="[DECORATIVE]"/>
            <p:cNvCxnSpPr>
              <a:cxnSpLocks noChangeShapeType="1"/>
              <a:stCxn id="11" idx="2"/>
              <a:endCxn id="17" idx="0"/>
            </p:cNvCxnSpPr>
            <p:nvPr/>
          </p:nvCxnSpPr>
          <p:spPr bwMode="auto">
            <a:xfrm flipH="1">
              <a:off x="1268" y="2956"/>
              <a:ext cx="4" cy="204"/>
            </a:xfrm>
            <a:prstGeom prst="straightConnector1">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cxnSp>
      </p:grpSp>
      <p:sp>
        <p:nvSpPr>
          <p:cNvPr id="19" name="Text Box 15" descr="Καθεμία από αυτές τις εντολές μπορεί να είναι :&#10;  Μια δήλωση μεταβλητής,&#10;  Μια εντολή εκχώρησης τιμών,&#10;  Ένα κάλεσμα μεθόδου,&#10;   όπως για παράδειγμα  Console τελεία WriteLine (example), &#10; ή άλλες πιο πολύπλοκες εντολές.&#10;"/>
          <p:cNvSpPr txBox="1">
            <a:spLocks noChangeArrowheads="1"/>
          </p:cNvSpPr>
          <p:nvPr/>
        </p:nvSpPr>
        <p:spPr bwMode="auto">
          <a:xfrm>
            <a:off x="4067944" y="1650280"/>
            <a:ext cx="42672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eaLnBrk="1" hangingPunct="1">
              <a:spcBef>
                <a:spcPct val="50000"/>
              </a:spcBef>
            </a:pPr>
            <a:r>
              <a:rPr lang="el-GR" altLang="el-GR" sz="2400" b="1" i="1" dirty="0">
                <a:latin typeface="+mn-lt"/>
                <a:cs typeface="Times New Roman" pitchFamily="18" charset="0"/>
              </a:rPr>
              <a:t>Καθεμία από αυτές τις εντολές μπορεί να είναι </a:t>
            </a:r>
            <a:r>
              <a:rPr lang="en-US" altLang="el-GR" sz="2400" b="1" i="1" dirty="0">
                <a:latin typeface="+mn-lt"/>
                <a:cs typeface="Times New Roman" pitchFamily="18" charset="0"/>
              </a:rPr>
              <a:t>:</a:t>
            </a:r>
          </a:p>
          <a:p>
            <a:pPr algn="l" eaLnBrk="1" hangingPunct="1">
              <a:spcBef>
                <a:spcPct val="50000"/>
              </a:spcBef>
              <a:buFontTx/>
              <a:buChar char="•"/>
            </a:pPr>
            <a:r>
              <a:rPr lang="en-US" altLang="el-GR" sz="2400" dirty="0">
                <a:latin typeface="+mn-lt"/>
                <a:cs typeface="Times New Roman" pitchFamily="18" charset="0"/>
              </a:rPr>
              <a:t>  </a:t>
            </a:r>
            <a:r>
              <a:rPr lang="el-GR" altLang="el-GR" sz="2400" dirty="0">
                <a:latin typeface="+mn-lt"/>
                <a:cs typeface="Times New Roman" pitchFamily="18" charset="0"/>
              </a:rPr>
              <a:t>Μια δήλωση μεταβλητής</a:t>
            </a:r>
            <a:endParaRPr lang="en-US" altLang="el-GR" sz="2400" dirty="0">
              <a:latin typeface="+mn-lt"/>
              <a:cs typeface="Times New Roman" pitchFamily="18" charset="0"/>
            </a:endParaRPr>
          </a:p>
          <a:p>
            <a:pPr algn="l" eaLnBrk="1" hangingPunct="1">
              <a:spcBef>
                <a:spcPct val="50000"/>
              </a:spcBef>
              <a:buFontTx/>
              <a:buChar char="•"/>
            </a:pPr>
            <a:r>
              <a:rPr lang="en-US" altLang="el-GR" sz="2400" dirty="0">
                <a:latin typeface="+mn-lt"/>
                <a:cs typeface="Times New Roman" pitchFamily="18" charset="0"/>
              </a:rPr>
              <a:t>  </a:t>
            </a:r>
            <a:r>
              <a:rPr lang="el-GR" altLang="el-GR" sz="2400" dirty="0">
                <a:latin typeface="+mn-lt"/>
                <a:cs typeface="Times New Roman" pitchFamily="18" charset="0"/>
              </a:rPr>
              <a:t>Μια εντολή εκχώρησης τιμών</a:t>
            </a:r>
            <a:endParaRPr lang="en-US" altLang="el-GR" sz="2400" dirty="0">
              <a:latin typeface="+mn-lt"/>
              <a:cs typeface="Times New Roman" pitchFamily="18" charset="0"/>
            </a:endParaRPr>
          </a:p>
          <a:p>
            <a:pPr algn="l" eaLnBrk="1" hangingPunct="1">
              <a:spcBef>
                <a:spcPct val="50000"/>
              </a:spcBef>
              <a:buFontTx/>
              <a:buChar char="•"/>
            </a:pPr>
            <a:r>
              <a:rPr lang="en-US" altLang="el-GR" sz="2400" dirty="0">
                <a:latin typeface="+mn-lt"/>
                <a:cs typeface="Times New Roman" pitchFamily="18" charset="0"/>
              </a:rPr>
              <a:t>  </a:t>
            </a:r>
            <a:r>
              <a:rPr lang="el-GR" altLang="el-GR" sz="2400" dirty="0">
                <a:latin typeface="+mn-lt"/>
                <a:cs typeface="Times New Roman" pitchFamily="18" charset="0"/>
              </a:rPr>
              <a:t>Ένα κάλεσμα μεθόδου   όπως για παράδειγμα </a:t>
            </a:r>
            <a:r>
              <a:rPr lang="en-US" altLang="el-GR" sz="2400" dirty="0">
                <a:latin typeface="+mn-lt"/>
                <a:cs typeface="Times New Roman" pitchFamily="18" charset="0"/>
              </a:rPr>
              <a:t> </a:t>
            </a:r>
            <a:r>
              <a:rPr lang="en-US" altLang="el-GR" sz="2400" b="1" dirty="0" err="1">
                <a:solidFill>
                  <a:schemeClr val="accent4"/>
                </a:solidFill>
                <a:latin typeface="+mn-lt"/>
                <a:cs typeface="Times New Roman" pitchFamily="18" charset="0"/>
              </a:rPr>
              <a:t>Console.WriteLine</a:t>
            </a:r>
            <a:r>
              <a:rPr lang="en-US" altLang="el-GR" sz="2400" b="1" dirty="0">
                <a:solidFill>
                  <a:schemeClr val="accent4"/>
                </a:solidFill>
                <a:latin typeface="+mn-lt"/>
                <a:cs typeface="Times New Roman" pitchFamily="18" charset="0"/>
              </a:rPr>
              <a:t>( …);</a:t>
            </a:r>
            <a:r>
              <a:rPr lang="en-US" altLang="el-GR" sz="2400" dirty="0">
                <a:solidFill>
                  <a:schemeClr val="accent4"/>
                </a:solidFill>
                <a:latin typeface="+mn-lt"/>
                <a:cs typeface="Times New Roman" pitchFamily="18" charset="0"/>
              </a:rPr>
              <a:t> </a:t>
            </a:r>
          </a:p>
          <a:p>
            <a:pPr algn="l" eaLnBrk="1" hangingPunct="1">
              <a:spcBef>
                <a:spcPct val="50000"/>
              </a:spcBef>
            </a:pPr>
            <a:r>
              <a:rPr lang="en-US" altLang="el-GR" sz="2400" dirty="0">
                <a:latin typeface="+mn-lt"/>
                <a:cs typeface="Times New Roman" pitchFamily="18" charset="0"/>
              </a:rPr>
              <a:t> </a:t>
            </a:r>
            <a:r>
              <a:rPr lang="el-GR" altLang="el-GR" sz="2400" dirty="0">
                <a:latin typeface="+mn-lt"/>
                <a:cs typeface="Times New Roman" pitchFamily="18" charset="0"/>
              </a:rPr>
              <a:t>ή άλλες πιο πολύπλοκες εντολές</a:t>
            </a:r>
            <a:endParaRPr lang="en-US" altLang="el-GR" sz="2400" dirty="0">
              <a:latin typeface="+mn-lt"/>
              <a:cs typeface="Times New Roman" pitchFamily="18" charset="0"/>
            </a:endParaRPr>
          </a:p>
        </p:txBody>
      </p:sp>
      <p:sp>
        <p:nvSpPr>
          <p:cNvPr id="5" name="Θέση υποσέλιδου 3" descr="."/>
          <p:cNvSpPr txBox="1">
            <a:spLocks/>
          </p:cNvSpPr>
          <p:nvPr/>
        </p:nvSpPr>
        <p:spPr>
          <a:xfrm>
            <a:off x="3181325" y="633429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Απλές Δομές Ελέγχου</a:t>
            </a:r>
            <a:endParaRPr lang="en-US" sz="1400" dirty="0"/>
          </a:p>
        </p:txBody>
      </p:sp>
      <p:sp>
        <p:nvSpPr>
          <p:cNvPr id="9" name="Θέση αριθμού διαφάνειας 5" descr="."/>
          <p:cNvSpPr txBox="1">
            <a:spLocks/>
          </p:cNvSpPr>
          <p:nvPr/>
        </p:nvSpPr>
        <p:spPr>
          <a:xfrm>
            <a:off x="6553200" y="630932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10/16/2013 2:27:53 P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5,2,4,14,"/>
</p:tagLst>
</file>

<file path=ppt/tags/tag10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0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02.xml><?xml version="1.0" encoding="utf-8"?>
<p:tagLst xmlns:a="http://schemas.openxmlformats.org/drawingml/2006/main" xmlns:r="http://schemas.openxmlformats.org/officeDocument/2006/relationships" xmlns:p="http://schemas.openxmlformats.org/presentationml/2006/main">
  <p:tag name="ZHAW.ACCESSIBILITYADDIN.READINGORDER" val="2,8,9,7,5,24,"/>
</p:tagLst>
</file>

<file path=ppt/tags/tag10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0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05.xml><?xml version="1.0" encoding="utf-8"?>
<p:tagLst xmlns:a="http://schemas.openxmlformats.org/drawingml/2006/main" xmlns:r="http://schemas.openxmlformats.org/officeDocument/2006/relationships" xmlns:p="http://schemas.openxmlformats.org/presentationml/2006/main">
  <p:tag name="ZHAW.ACCESSIBILITYADDIN.READINGORDER" val="2,5,24,7,8,"/>
</p:tagLst>
</file>

<file path=ppt/tags/tag10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0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08.xml><?xml version="1.0" encoding="utf-8"?>
<p:tagLst xmlns:a="http://schemas.openxmlformats.org/drawingml/2006/main" xmlns:r="http://schemas.openxmlformats.org/officeDocument/2006/relationships" xmlns:p="http://schemas.openxmlformats.org/presentationml/2006/main">
  <p:tag name="ZHAW.ACCESSIBILITYADDIN.READINGORDER" val="22,7,8,9,12,15,5,24,"/>
</p:tagLst>
</file>

<file path=ppt/tags/tag10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1.xml><?xml version="1.0" encoding="utf-8"?>
<p:tagLst xmlns:a="http://schemas.openxmlformats.org/drawingml/2006/main" xmlns:r="http://schemas.openxmlformats.org/officeDocument/2006/relationships" xmlns:p="http://schemas.openxmlformats.org/presentationml/2006/main">
  <p:tag name="ZHAW.ACCESSIBILITYADDIN.READINGORDER" val="22,6,5,24,"/>
</p:tagLst>
</file>

<file path=ppt/tags/tag1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4.xml><?xml version="1.0" encoding="utf-8"?>
<p:tagLst xmlns:a="http://schemas.openxmlformats.org/drawingml/2006/main" xmlns:r="http://schemas.openxmlformats.org/officeDocument/2006/relationships" xmlns:p="http://schemas.openxmlformats.org/presentationml/2006/main">
  <p:tag name="ZHAW.ACCESSIBILITYADDIN.READINGORDER" val="22,6,33,5,24,"/>
</p:tagLst>
</file>

<file path=ppt/tags/tag1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xml><?xml version="1.0" encoding="utf-8"?>
<p:tagLst xmlns:a="http://schemas.openxmlformats.org/drawingml/2006/main" xmlns:r="http://schemas.openxmlformats.org/officeDocument/2006/relationships" xmlns:p="http://schemas.openxmlformats.org/presentationml/2006/main">
  <p:tag name="ZHAW.ACCESSIBILITYADDIN.READINGORDER" val="2,3,6,12,"/>
</p:tagLst>
</file>

<file path=ppt/tags/tag1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1.xml><?xml version="1.0" encoding="utf-8"?>
<p:tagLst xmlns:a="http://schemas.openxmlformats.org/drawingml/2006/main" xmlns:r="http://schemas.openxmlformats.org/officeDocument/2006/relationships" xmlns:p="http://schemas.openxmlformats.org/presentationml/2006/main">
  <p:tag name="ZHAW.ACCESSIBILITYADDIN.READINGORDER" val="22,6,33,5,24,"/>
</p:tagLst>
</file>

<file path=ppt/tags/tag1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8.xml><?xml version="1.0" encoding="utf-8"?>
<p:tagLst xmlns:a="http://schemas.openxmlformats.org/drawingml/2006/main" xmlns:r="http://schemas.openxmlformats.org/officeDocument/2006/relationships" xmlns:p="http://schemas.openxmlformats.org/presentationml/2006/main">
  <p:tag name="ZHAW.ACCESSIBILITYADDIN.READINGORDER" val="22,6,5,24,"/>
</p:tagLst>
</file>

<file path=ppt/tags/tag1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30.xml><?xml version="1.0" encoding="utf-8"?>
<p:tagLst xmlns:a="http://schemas.openxmlformats.org/drawingml/2006/main" xmlns:r="http://schemas.openxmlformats.org/officeDocument/2006/relationships" xmlns:p="http://schemas.openxmlformats.org/presentationml/2006/main">
  <p:tag name="ZHAW.ACCESSIBILITYADDIN.READINGORDER" val="22,6,5,24,"/>
</p:tagLst>
</file>

<file path=ppt/tags/tag1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32.xml><?xml version="1.0" encoding="utf-8"?>
<p:tagLst xmlns:a="http://schemas.openxmlformats.org/drawingml/2006/main" xmlns:r="http://schemas.openxmlformats.org/officeDocument/2006/relationships" xmlns:p="http://schemas.openxmlformats.org/presentationml/2006/main">
  <p:tag name="ZHAW.ACCESSIBILITYADDIN.READINGORDER" val="22,2,5,24,"/>
</p:tagLst>
</file>

<file path=ppt/tags/tag13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34.xml><?xml version="1.0" encoding="utf-8"?>
<p:tagLst xmlns:a="http://schemas.openxmlformats.org/drawingml/2006/main" xmlns:r="http://schemas.openxmlformats.org/officeDocument/2006/relationships" xmlns:p="http://schemas.openxmlformats.org/presentationml/2006/main">
  <p:tag name="ZHAW.ACCESSIBILITYADDIN.READINGORDER" val="22,2,6,7,8,9,5,24,"/>
</p:tagLst>
</file>

<file path=ppt/tags/tag1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37.xml><?xml version="1.0" encoding="utf-8"?>
<p:tagLst xmlns:a="http://schemas.openxmlformats.org/drawingml/2006/main" xmlns:r="http://schemas.openxmlformats.org/officeDocument/2006/relationships" xmlns:p="http://schemas.openxmlformats.org/presentationml/2006/main">
  <p:tag name="ZHAW.ACCESSIBILITYADDIN.READINGORDER" val="22,2,6,7,8,9,5,24,"/>
</p:tagLst>
</file>

<file path=ppt/tags/tag13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4,6,19,5,9,"/>
</p:tagLst>
</file>

<file path=ppt/tags/tag1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42.xml><?xml version="1.0" encoding="utf-8"?>
<p:tagLst xmlns:a="http://schemas.openxmlformats.org/drawingml/2006/main" xmlns:r="http://schemas.openxmlformats.org/officeDocument/2006/relationships" xmlns:p="http://schemas.openxmlformats.org/presentationml/2006/main">
  <p:tag name="ZHAW.ACCESSIBILITYADDIN.READINGORDER" val="22,2,5,24,"/>
</p:tagLst>
</file>

<file path=ppt/tags/tag14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44.xml><?xml version="1.0" encoding="utf-8"?>
<p:tagLst xmlns:a="http://schemas.openxmlformats.org/drawingml/2006/main" xmlns:r="http://schemas.openxmlformats.org/officeDocument/2006/relationships" xmlns:p="http://schemas.openxmlformats.org/presentationml/2006/main">
  <p:tag name="ZHAW.ACCESSIBILITYADDIN.READINGORDER" val="22,9,10,11,5,24,"/>
</p:tagLst>
</file>

<file path=ppt/tags/tag1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48.xml><?xml version="1.0" encoding="utf-8"?>
<p:tagLst xmlns:a="http://schemas.openxmlformats.org/drawingml/2006/main" xmlns:r="http://schemas.openxmlformats.org/officeDocument/2006/relationships" xmlns:p="http://schemas.openxmlformats.org/presentationml/2006/main">
  <p:tag name="ZHAW.ACCESSIBILITYADDIN.READINGORDER" val="22,3,9,10,11,12,13,14,15,16,17,18,5,24,"/>
</p:tagLst>
</file>

<file path=ppt/tags/tag14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5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5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5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5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56.xml><?xml version="1.0" encoding="utf-8"?>
<p:tagLst xmlns:a="http://schemas.openxmlformats.org/drawingml/2006/main" xmlns:r="http://schemas.openxmlformats.org/officeDocument/2006/relationships" xmlns:p="http://schemas.openxmlformats.org/presentationml/2006/main">
  <p:tag name="ZHAW.ACCESSIBILITYADDIN.READINGORDER" val="22,2,6,7,8,9,5,24,"/>
</p:tagLst>
</file>

<file path=ppt/tags/tag15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5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5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6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61.xml><?xml version="1.0" encoding="utf-8"?>
<p:tagLst xmlns:a="http://schemas.openxmlformats.org/drawingml/2006/main" xmlns:r="http://schemas.openxmlformats.org/officeDocument/2006/relationships" xmlns:p="http://schemas.openxmlformats.org/presentationml/2006/main">
  <p:tag name="ZHAW.ACCESSIBILITYADDIN.READINGORDER" val="22,6,3,5,24,"/>
</p:tagLst>
</file>

<file path=ppt/tags/tag16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6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6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65.xml><?xml version="1.0" encoding="utf-8"?>
<p:tagLst xmlns:a="http://schemas.openxmlformats.org/drawingml/2006/main" xmlns:r="http://schemas.openxmlformats.org/officeDocument/2006/relationships" xmlns:p="http://schemas.openxmlformats.org/presentationml/2006/main">
  <p:tag name="ZHAW.ACCESSIBILITYADDIN.READINGORDER" val="22,2,5,24,"/>
</p:tagLst>
</file>

<file path=ppt/tags/tag16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67.xml><?xml version="1.0" encoding="utf-8"?>
<p:tagLst xmlns:a="http://schemas.openxmlformats.org/drawingml/2006/main" xmlns:r="http://schemas.openxmlformats.org/officeDocument/2006/relationships" xmlns:p="http://schemas.openxmlformats.org/presentationml/2006/main">
  <p:tag name="ZHAW.ACCESSIBILITYADDIN.READINGORDER" val="22,2,6,7,5,24,"/>
</p:tagLst>
</file>

<file path=ppt/tags/tag16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6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7.xml><?xml version="1.0" encoding="utf-8"?>
<p:tagLst xmlns:a="http://schemas.openxmlformats.org/drawingml/2006/main" xmlns:r="http://schemas.openxmlformats.org/officeDocument/2006/relationships" xmlns:p="http://schemas.openxmlformats.org/presentationml/2006/main">
  <p:tag name="ZHAW.ACCESSIBILITYADDIN.READINGORDER" val="6,20,5,11,"/>
</p:tagLst>
</file>

<file path=ppt/tags/tag17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71.xml><?xml version="1.0" encoding="utf-8"?>
<p:tagLst xmlns:a="http://schemas.openxmlformats.org/drawingml/2006/main" xmlns:r="http://schemas.openxmlformats.org/officeDocument/2006/relationships" xmlns:p="http://schemas.openxmlformats.org/presentationml/2006/main">
  <p:tag name="ZHAW.ACCESSIBILITYADDIN.READINGORDER" val="22,2,6,7,8,9,10,11,12,13,5,24,"/>
</p:tagLst>
</file>

<file path=ppt/tags/tag17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7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7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7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7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7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78.xml><?xml version="1.0" encoding="utf-8"?>
<p:tagLst xmlns:a="http://schemas.openxmlformats.org/drawingml/2006/main" xmlns:r="http://schemas.openxmlformats.org/officeDocument/2006/relationships" xmlns:p="http://schemas.openxmlformats.org/presentationml/2006/main">
  <p:tag name="ZHAW.ACCESSIBILITYADDIN.READINGORDER" val="22,2,6,7,8,9,12,13,5,24,"/>
</p:tagLst>
</file>

<file path=ppt/tags/tag17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2,18,9,13,"/>
</p:tagLst>
</file>

<file path=ppt/tags/tag18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8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8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8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84.xml><?xml version="1.0" encoding="utf-8"?>
<p:tagLst xmlns:a="http://schemas.openxmlformats.org/drawingml/2006/main" xmlns:r="http://schemas.openxmlformats.org/officeDocument/2006/relationships" xmlns:p="http://schemas.openxmlformats.org/presentationml/2006/main">
  <p:tag name="ZHAW.ACCESSIBILITYADDIN.READINGORDER" val="22,2,6,7,8,9,10,11,5,24,"/>
</p:tagLst>
</file>

<file path=ppt/tags/tag18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8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8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8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8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9.xml><?xml version="1.0" encoding="utf-8"?>
<p:tagLst xmlns:a="http://schemas.openxmlformats.org/drawingml/2006/main" xmlns:r="http://schemas.openxmlformats.org/officeDocument/2006/relationships" xmlns:p="http://schemas.openxmlformats.org/presentationml/2006/main">
  <p:tag name="ZHAW.ACCESSIBILITYADDIN.READINGORDER" val="13,10,5,15,"/>
</p:tagLst>
</file>

<file path=ppt/tags/tag190.xml><?xml version="1.0" encoding="utf-8"?>
<p:tagLst xmlns:a="http://schemas.openxmlformats.org/drawingml/2006/main" xmlns:r="http://schemas.openxmlformats.org/officeDocument/2006/relationships" xmlns:p="http://schemas.openxmlformats.org/presentationml/2006/main">
  <p:tag name="ZHAW.ACCESSIBILITYADDIN.READINGORDER" val="22,6,3,5,24,"/>
</p:tagLst>
</file>

<file path=ppt/tags/tag19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9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9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94.xml><?xml version="1.0" encoding="utf-8"?>
<p:tagLst xmlns:a="http://schemas.openxmlformats.org/drawingml/2006/main" xmlns:r="http://schemas.openxmlformats.org/officeDocument/2006/relationships" xmlns:p="http://schemas.openxmlformats.org/presentationml/2006/main">
  <p:tag name="ZHAW.ACCESSIBILITYADDIN.READINGORDER" val="22,2,5,24,"/>
</p:tagLst>
</file>

<file path=ppt/tags/tag19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96.xml><?xml version="1.0" encoding="utf-8"?>
<p:tagLst xmlns:a="http://schemas.openxmlformats.org/drawingml/2006/main" xmlns:r="http://schemas.openxmlformats.org/officeDocument/2006/relationships" xmlns:p="http://schemas.openxmlformats.org/presentationml/2006/main">
  <p:tag name="ZHAW.ACCESSIBILITYADDIN.READINGORDER" val="7,9,10,"/>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5.xml><?xml version="1.0" encoding="utf-8"?>
<p:tagLst xmlns:a="http://schemas.openxmlformats.org/drawingml/2006/main" xmlns:r="http://schemas.openxmlformats.org/officeDocument/2006/relationships" xmlns:p="http://schemas.openxmlformats.org/presentationml/2006/main">
  <p:tag name="ZHAW.ACCESSIBILITYADDIN.READINGORDER" val="22,15,5,24,"/>
</p:tagLst>
</file>

<file path=ppt/tags/tag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6.xml><?xml version="1.0" encoding="utf-8"?>
<p:tagLst xmlns:a="http://schemas.openxmlformats.org/drawingml/2006/main" xmlns:r="http://schemas.openxmlformats.org/officeDocument/2006/relationships" xmlns:p="http://schemas.openxmlformats.org/presentationml/2006/main">
  <p:tag name="ZHAW.ACCESSIBILITYADDIN.READINGORDER" val="22,18,5,24,"/>
</p:tagLst>
</file>

<file path=ppt/tags/tag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7.xml><?xml version="1.0" encoding="utf-8"?>
<p:tagLst xmlns:a="http://schemas.openxmlformats.org/drawingml/2006/main" xmlns:r="http://schemas.openxmlformats.org/officeDocument/2006/relationships" xmlns:p="http://schemas.openxmlformats.org/presentationml/2006/main">
  <p:tag name="ZHAW.ACCESSIBILITYADDIN.READINGORDER" val="22,26,5,24,"/>
</p:tagLst>
</file>

<file path=ppt/tags/tag5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60.xml><?xml version="1.0" encoding="utf-8"?>
<p:tagLst xmlns:a="http://schemas.openxmlformats.org/drawingml/2006/main" xmlns:r="http://schemas.openxmlformats.org/officeDocument/2006/relationships" xmlns:p="http://schemas.openxmlformats.org/presentationml/2006/main">
  <p:tag name="ZHAW.ACCESSIBILITYADDIN.READINGORDER" val="22,30,5,24,"/>
</p:tagLst>
</file>

<file path=ppt/tags/tag6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3.xml><?xml version="1.0" encoding="utf-8"?>
<p:tagLst xmlns:a="http://schemas.openxmlformats.org/drawingml/2006/main" xmlns:r="http://schemas.openxmlformats.org/officeDocument/2006/relationships" xmlns:p="http://schemas.openxmlformats.org/presentationml/2006/main">
  <p:tag name="ZHAW.ACCESSIBILITYADDIN.READINGORDER" val="22,6,29,5,24,"/>
</p:tagLst>
</file>

<file path=ppt/tags/tag6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2,19,5,24,"/>
</p:tagLst>
</file>

<file path=ppt/tags/tag70.xml><?xml version="1.0" encoding="utf-8"?>
<p:tagLst xmlns:a="http://schemas.openxmlformats.org/drawingml/2006/main" xmlns:r="http://schemas.openxmlformats.org/officeDocument/2006/relationships" xmlns:p="http://schemas.openxmlformats.org/presentationml/2006/main">
  <p:tag name="ZHAW.ACCESSIBILITYADDIN.READINGORDER" val="22,9,31,5,24,"/>
</p:tagLst>
</file>

<file path=ppt/tags/tag7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7.xml><?xml version="1.0" encoding="utf-8"?>
<p:tagLst xmlns:a="http://schemas.openxmlformats.org/drawingml/2006/main" xmlns:r="http://schemas.openxmlformats.org/officeDocument/2006/relationships" xmlns:p="http://schemas.openxmlformats.org/presentationml/2006/main">
  <p:tag name="ZHAW.ACCESSIBILITYADDIN.READINGORDER" val="22,9,5,24,"/>
</p:tagLst>
</file>

<file path=ppt/tags/tag7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0.xml><?xml version="1.0" encoding="utf-8"?>
<p:tagLst xmlns:a="http://schemas.openxmlformats.org/drawingml/2006/main" xmlns:r="http://schemas.openxmlformats.org/officeDocument/2006/relationships" xmlns:p="http://schemas.openxmlformats.org/presentationml/2006/main">
  <p:tag name="ZHAW.ACCESSIBILITYADDIN.READINGORDER" val="18,12,5,24,"/>
</p:tagLst>
</file>

<file path=ppt/tags/tag8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3.xml><?xml version="1.0" encoding="utf-8"?>
<p:tagLst xmlns:a="http://schemas.openxmlformats.org/drawingml/2006/main" xmlns:r="http://schemas.openxmlformats.org/officeDocument/2006/relationships" xmlns:p="http://schemas.openxmlformats.org/presentationml/2006/main">
  <p:tag name="ZHAW.ACCESSIBILITYADDIN.READINGORDER" val="11,18,44,5,24,"/>
</p:tagLst>
</file>

<file path=ppt/tags/tag8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1.xml><?xml version="1.0" encoding="utf-8"?>
<p:tagLst xmlns:a="http://schemas.openxmlformats.org/drawingml/2006/main" xmlns:r="http://schemas.openxmlformats.org/officeDocument/2006/relationships" xmlns:p="http://schemas.openxmlformats.org/presentationml/2006/main">
  <p:tag name="ZHAW.ACCESSIBILITYADDIN.READINGORDER" val="7,9,38,5,24,"/>
</p:tagLst>
</file>

<file path=ppt/tags/tag9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9.xml><?xml version="1.0" encoding="utf-8"?>
<p:tagLst xmlns:a="http://schemas.openxmlformats.org/drawingml/2006/main" xmlns:r="http://schemas.openxmlformats.org/officeDocument/2006/relationships" xmlns:p="http://schemas.openxmlformats.org/presentationml/2006/main">
  <p:tag name="ZHAW.ACCESSIBILITYADDIN.READINGORDER" val="22,9,5,24,"/>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6D3E9C47-AB03-4333-B57A-7FE473F80861}">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5224</TotalTime>
  <Words>2843</Words>
  <Application>Microsoft Office PowerPoint</Application>
  <PresentationFormat>Προβολή στην οθόνη (4:3)</PresentationFormat>
  <Paragraphs>600</Paragraphs>
  <Slides>47</Slides>
  <Notes>46</Notes>
  <HiddenSlides>0</HiddenSlides>
  <MMClips>0</MMClips>
  <ScaleCrop>false</ScaleCrop>
  <HeadingPairs>
    <vt:vector size="4" baseType="variant">
      <vt:variant>
        <vt:lpstr>Θέμα</vt:lpstr>
      </vt:variant>
      <vt:variant>
        <vt:i4>1</vt:i4>
      </vt:variant>
      <vt:variant>
        <vt:lpstr>Τίτλοι διαφανειών</vt:lpstr>
      </vt:variant>
      <vt:variant>
        <vt:i4>47</vt:i4>
      </vt:variant>
    </vt:vector>
  </HeadingPairs>
  <TitlesOfParts>
    <vt:vector size="48" baseType="lpstr">
      <vt:lpstr>Θέμα του Office</vt:lpstr>
      <vt:lpstr>Αντικειμενοστραφής Προγραμματισμός ΙΙ</vt:lpstr>
      <vt:lpstr>Άδειες Χρήσης</vt:lpstr>
      <vt:lpstr>Χρηματοδότηση</vt:lpstr>
      <vt:lpstr>Σκοποί  ενότητας</vt:lpstr>
      <vt:lpstr>Περιεχόμενα ενότητας</vt:lpstr>
      <vt:lpstr>Η ιδέα της σειριακής εκτέλεσης προγραμμάτων (1 από 3)</vt:lpstr>
      <vt:lpstr>Η ιδέα της σειριακής εκτέλεσης προγραμμάτων (2 από 3)</vt:lpstr>
      <vt:lpstr>Η ιδέα της σειριακής εκτέλεσης προγραμμάτων (3 από 3)</vt:lpstr>
      <vt:lpstr>Σειριακή Δομή (Flowchart)</vt:lpstr>
      <vt:lpstr>Πιο ενδιαφέρον: Εντολές ελέγχου</vt:lpstr>
      <vt:lpstr>Γιατί δομές ελέγχου;</vt:lpstr>
      <vt:lpstr>Σειριακή Δομή</vt:lpstr>
      <vt:lpstr>Δομές Ελέγχου της C# (επιλογές)</vt:lpstr>
      <vt:lpstr>Δομές Ελέγχου της C# : Επαναλήψεις</vt:lpstr>
      <vt:lpstr>if Statement (1 από 4)</vt:lpstr>
      <vt:lpstr>if Statement (2 από 4)</vt:lpstr>
      <vt:lpstr>if Statement (3 από 4)</vt:lpstr>
      <vt:lpstr>if Statement (4 από 4)</vt:lpstr>
      <vt:lpstr>if/else Statement (1 από 4)</vt:lpstr>
      <vt:lpstr>if/else Statement (2 από 4)</vt:lpstr>
      <vt:lpstr>if/else Statement (3 από 4)</vt:lpstr>
      <vt:lpstr>if/else Statement (4 από 4)</vt:lpstr>
      <vt:lpstr>Φωλιασμένα if/else Statements</vt:lpstr>
      <vt:lpstr>Μη ισορροπημένα if-else Statements</vt:lpstr>
      <vt:lpstr>Τριπλός Operator Συνθήκης </vt:lpstr>
      <vt:lpstr>while Statement (1 από 5)</vt:lpstr>
      <vt:lpstr>while Statement (2 από 5)</vt:lpstr>
      <vt:lpstr>while Statement (3 από 5)</vt:lpstr>
      <vt:lpstr>while Statement (4 από 5)</vt:lpstr>
      <vt:lpstr>while Statement (5 από 5)</vt:lpstr>
      <vt:lpstr>Infinite Loops</vt:lpstr>
      <vt:lpstr>Παράδειγμα 1: While Loop ελεγχόμενο με μετρητή (1 από 3)</vt:lpstr>
      <vt:lpstr>Παράδειγμα 1: While Loop ελεγχόμενο με μετρητή (2 από 3)</vt:lpstr>
      <vt:lpstr>Παράδειγμα 1: While Loop ελεγχόμενο με μετρητή (3 από 3)</vt:lpstr>
      <vt:lpstr>Άσκηση: Υπολογισμός του μέσου όρου της τάξης (1 από 5)</vt:lpstr>
      <vt:lpstr>Άσκηση: Υπολογισμός του μέσου όρου της τάξης (2 από 5)</vt:lpstr>
      <vt:lpstr>Άσκηση: Υπολογισμός του μέσου όρου της τάξης (3 από 5)</vt:lpstr>
      <vt:lpstr>Άσκηση: Υπολογισμός του μέσου όρου της τάξης (4 από 5)</vt:lpstr>
      <vt:lpstr>Άσκηση: Υπολογισμός του μέσου όρου της τάξης (5 από 5)</vt:lpstr>
      <vt:lpstr>Παράδειγμα 2: while Loops ελεγχόμενα με Sentinel (σημαία) (1 από 6)</vt:lpstr>
      <vt:lpstr>Παράδειγμα 2: while Loops ελεγχόμενα με Sentinel (σημαία) (2 από 6)</vt:lpstr>
      <vt:lpstr>Παράδειγμα 2: while Loops ελεγχόμενα με Sentinel (σημαία) (3 από 6)</vt:lpstr>
      <vt:lpstr>Παράδειγμα 2: while Loops ελεγχόμενα με Sentinel (σημαία) (4 από 6)</vt:lpstr>
      <vt:lpstr>Παράδειγμα 2: while Loops ελεγχόμενα με Sentinel (σημαία) (5 από 6)</vt:lpstr>
      <vt:lpstr>Παράδειγμα 2: while Loops ελεγχόμενα με Sentinel (σημαία) (6 από 6)</vt:lpstr>
      <vt:lpstr>Παράδειγμα 3: Συνθήκη Προγράμματος</vt:lpstr>
      <vt:lpstr>Τέλος Ενότητας</vt:lpstr>
    </vt:vector>
  </TitlesOfParts>
  <Company>Τεχνολογικό Εκπαιδευτικό Ίδρυμα Θεσσαλίας</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Αντικειμενοστραφής προγραμματισμός:  Απλές Δομές Ελέγχου</dc:title>
  <dc:creator>Νικόλαος Θ. Λιόλιος</dc:creator>
  <cp:keywords>Αντικειμενοστραφής Προγραμματισμός ΙΙ, Απλές Δομές Ελέγχου, Εντολές Ανάθεσης/εκχώρησης, Η εντολή if, Οι εντολές τύπου logical/boolean.</cp:keywords>
  <cp:lastModifiedBy>Windows User</cp:lastModifiedBy>
  <cp:revision>449</cp:revision>
  <dcterms:created xsi:type="dcterms:W3CDTF">2012-09-06T09:03:05Z</dcterms:created>
  <dcterms:modified xsi:type="dcterms:W3CDTF">2013-10-16T11:28:56Z</dcterms:modified>
</cp:coreProperties>
</file>