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46"/>
  </p:notesMasterIdLst>
  <p:sldIdLst>
    <p:sldId id="257" r:id="rId3"/>
    <p:sldId id="264" r:id="rId4"/>
    <p:sldId id="268" r:id="rId5"/>
    <p:sldId id="329" r:id="rId6"/>
    <p:sldId id="270" r:id="rId7"/>
    <p:sldId id="297" r:id="rId8"/>
    <p:sldId id="299" r:id="rId9"/>
    <p:sldId id="300" r:id="rId10"/>
    <p:sldId id="301" r:id="rId11"/>
    <p:sldId id="302" r:id="rId12"/>
    <p:sldId id="303" r:id="rId13"/>
    <p:sldId id="304" r:id="rId14"/>
    <p:sldId id="305" r:id="rId15"/>
    <p:sldId id="306" r:id="rId16"/>
    <p:sldId id="307" r:id="rId17"/>
    <p:sldId id="308" r:id="rId18"/>
    <p:sldId id="309" r:id="rId19"/>
    <p:sldId id="310" r:id="rId20"/>
    <p:sldId id="311" r:id="rId21"/>
    <p:sldId id="312" r:id="rId22"/>
    <p:sldId id="313" r:id="rId23"/>
    <p:sldId id="314" r:id="rId24"/>
    <p:sldId id="276" r:id="rId25"/>
    <p:sldId id="316" r:id="rId26"/>
    <p:sldId id="317" r:id="rId27"/>
    <p:sldId id="318" r:id="rId28"/>
    <p:sldId id="319" r:id="rId29"/>
    <p:sldId id="315" r:id="rId30"/>
    <p:sldId id="320" r:id="rId31"/>
    <p:sldId id="321" r:id="rId32"/>
    <p:sldId id="322" r:id="rId33"/>
    <p:sldId id="323" r:id="rId34"/>
    <p:sldId id="324" r:id="rId35"/>
    <p:sldId id="328" r:id="rId36"/>
    <p:sldId id="326" r:id="rId37"/>
    <p:sldId id="325" r:id="rId38"/>
    <p:sldId id="271" r:id="rId39"/>
    <p:sldId id="258" r:id="rId40"/>
    <p:sldId id="259" r:id="rId41"/>
    <p:sldId id="260" r:id="rId42"/>
    <p:sldId id="272" r:id="rId43"/>
    <p:sldId id="273" r:id="rId44"/>
    <p:sldId id="261" r:id="rId45"/>
  </p:sldIdLst>
  <p:sldSz cx="9144000" cy="6858000" type="screen4x3"/>
  <p:notesSz cx="6858000" cy="9144000"/>
  <p:custDataLst>
    <p:tags r:id="rId47"/>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102" y="2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1FAE34-A9BA-4005-8175-E6F8E72C8B1C}" type="datetimeFigureOut">
              <a:rPr lang="el-GR" smtClean="0"/>
              <a:t>25/1/2016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40790D-22C5-45BB-A770-83CDE294324C}" type="slidenum">
              <a:rPr lang="el-GR" smtClean="0"/>
              <a:t>‹#›</a:t>
            </a:fld>
            <a:endParaRPr lang="el-GR"/>
          </a:p>
        </p:txBody>
      </p:sp>
    </p:spTree>
    <p:extLst>
      <p:ext uri="{BB962C8B-B14F-4D97-AF65-F5344CB8AC3E}">
        <p14:creationId xmlns:p14="http://schemas.microsoft.com/office/powerpoint/2010/main" val="3796082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0DCCA508-3B63-4BA9-93AF-AA2EFF565143}" type="slidenum">
              <a:rPr lang="el-GR" smtClean="0">
                <a:solidFill>
                  <a:prstClr val="black"/>
                </a:solidFill>
              </a:rPr>
              <a:pPr/>
              <a:t>2</a:t>
            </a:fld>
            <a:endParaRPr lang="el-GR">
              <a:solidFill>
                <a:prstClr val="black"/>
              </a:solidFill>
            </a:endParaRPr>
          </a:p>
        </p:txBody>
      </p:sp>
    </p:spTree>
    <p:extLst>
      <p:ext uri="{BB962C8B-B14F-4D97-AF65-F5344CB8AC3E}">
        <p14:creationId xmlns:p14="http://schemas.microsoft.com/office/powerpoint/2010/main" val="836342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38</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39</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40</a:t>
            </a:fld>
            <a:endParaRPr lang="el-GR"/>
          </a:p>
        </p:txBody>
      </p:sp>
    </p:spTree>
    <p:extLst>
      <p:ext uri="{BB962C8B-B14F-4D97-AF65-F5344CB8AC3E}">
        <p14:creationId xmlns:p14="http://schemas.microsoft.com/office/powerpoint/2010/main" val="3310165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41</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42</a:t>
            </a:fld>
            <a:endParaRPr lang="el-GR"/>
          </a:p>
        </p:txBody>
      </p:sp>
    </p:spTree>
    <p:extLst>
      <p:ext uri="{BB962C8B-B14F-4D97-AF65-F5344CB8AC3E}">
        <p14:creationId xmlns:p14="http://schemas.microsoft.com/office/powerpoint/2010/main" val="1187057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43</a:t>
            </a:fld>
            <a:endParaRPr lang="el-GR"/>
          </a:p>
        </p:txBody>
      </p:sp>
    </p:spTree>
    <p:extLst>
      <p:ext uri="{BB962C8B-B14F-4D97-AF65-F5344CB8AC3E}">
        <p14:creationId xmlns:p14="http://schemas.microsoft.com/office/powerpoint/2010/main" val="4075370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F72778FE-CCD2-41F1-8A84-4E6A2B90B8E0}" type="datetimeFigureOut">
              <a:rPr lang="el-GR" smtClean="0"/>
              <a:t>25/1/2016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F6EEB8D-302B-4BB7-AB7B-5E18E67E8EEA}" type="slidenum">
              <a:rPr lang="el-GR" smtClean="0"/>
              <a:t>‹#›</a:t>
            </a:fld>
            <a:endParaRPr lang="el-GR"/>
          </a:p>
        </p:txBody>
      </p:sp>
    </p:spTree>
    <p:extLst>
      <p:ext uri="{BB962C8B-B14F-4D97-AF65-F5344CB8AC3E}">
        <p14:creationId xmlns:p14="http://schemas.microsoft.com/office/powerpoint/2010/main" val="182162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72778FE-CCD2-41F1-8A84-4E6A2B90B8E0}" type="datetimeFigureOut">
              <a:rPr lang="el-GR" smtClean="0"/>
              <a:t>25/1/2016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F6EEB8D-302B-4BB7-AB7B-5E18E67E8EEA}" type="slidenum">
              <a:rPr lang="el-GR" smtClean="0"/>
              <a:t>‹#›</a:t>
            </a:fld>
            <a:endParaRPr lang="el-GR"/>
          </a:p>
        </p:txBody>
      </p:sp>
    </p:spTree>
    <p:extLst>
      <p:ext uri="{BB962C8B-B14F-4D97-AF65-F5344CB8AC3E}">
        <p14:creationId xmlns:p14="http://schemas.microsoft.com/office/powerpoint/2010/main" val="2144907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72778FE-CCD2-41F1-8A84-4E6A2B90B8E0}" type="datetimeFigureOut">
              <a:rPr lang="el-GR" smtClean="0"/>
              <a:t>25/1/2016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F6EEB8D-302B-4BB7-AB7B-5E18E67E8EEA}" type="slidenum">
              <a:rPr lang="el-GR" smtClean="0"/>
              <a:t>‹#›</a:t>
            </a:fld>
            <a:endParaRPr lang="el-GR"/>
          </a:p>
        </p:txBody>
      </p:sp>
    </p:spTree>
    <p:extLst>
      <p:ext uri="{BB962C8B-B14F-4D97-AF65-F5344CB8AC3E}">
        <p14:creationId xmlns:p14="http://schemas.microsoft.com/office/powerpoint/2010/main" val="4107737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72778FE-CCD2-41F1-8A84-4E6A2B90B8E0}" type="datetimeFigureOut">
              <a:rPr lang="el-GR" smtClean="0"/>
              <a:t>25/1/2016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F6EEB8D-302B-4BB7-AB7B-5E18E67E8EEA}" type="slidenum">
              <a:rPr lang="el-GR" smtClean="0"/>
              <a:t>‹#›</a:t>
            </a:fld>
            <a:endParaRPr lang="el-GR"/>
          </a:p>
        </p:txBody>
      </p:sp>
    </p:spTree>
    <p:extLst>
      <p:ext uri="{BB962C8B-B14F-4D97-AF65-F5344CB8AC3E}">
        <p14:creationId xmlns:p14="http://schemas.microsoft.com/office/powerpoint/2010/main" val="3971063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F72778FE-CCD2-41F1-8A84-4E6A2B90B8E0}" type="datetimeFigureOut">
              <a:rPr lang="el-GR" smtClean="0"/>
              <a:t>25/1/2016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F6EEB8D-302B-4BB7-AB7B-5E18E67E8EEA}" type="slidenum">
              <a:rPr lang="el-GR" smtClean="0"/>
              <a:t>‹#›</a:t>
            </a:fld>
            <a:endParaRPr lang="el-GR"/>
          </a:p>
        </p:txBody>
      </p:sp>
    </p:spTree>
    <p:extLst>
      <p:ext uri="{BB962C8B-B14F-4D97-AF65-F5344CB8AC3E}">
        <p14:creationId xmlns:p14="http://schemas.microsoft.com/office/powerpoint/2010/main" val="456059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F72778FE-CCD2-41F1-8A84-4E6A2B90B8E0}" type="datetimeFigureOut">
              <a:rPr lang="el-GR" smtClean="0"/>
              <a:t>25/1/2016</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F6EEB8D-302B-4BB7-AB7B-5E18E67E8EEA}" type="slidenum">
              <a:rPr lang="el-GR" smtClean="0"/>
              <a:t>‹#›</a:t>
            </a:fld>
            <a:endParaRPr lang="el-GR"/>
          </a:p>
        </p:txBody>
      </p:sp>
    </p:spTree>
    <p:extLst>
      <p:ext uri="{BB962C8B-B14F-4D97-AF65-F5344CB8AC3E}">
        <p14:creationId xmlns:p14="http://schemas.microsoft.com/office/powerpoint/2010/main" val="3115588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F72778FE-CCD2-41F1-8A84-4E6A2B90B8E0}" type="datetimeFigureOut">
              <a:rPr lang="el-GR" smtClean="0"/>
              <a:t>25/1/2016</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2F6EEB8D-302B-4BB7-AB7B-5E18E67E8EEA}" type="slidenum">
              <a:rPr lang="el-GR" smtClean="0"/>
              <a:t>‹#›</a:t>
            </a:fld>
            <a:endParaRPr lang="el-GR"/>
          </a:p>
        </p:txBody>
      </p:sp>
    </p:spTree>
    <p:extLst>
      <p:ext uri="{BB962C8B-B14F-4D97-AF65-F5344CB8AC3E}">
        <p14:creationId xmlns:p14="http://schemas.microsoft.com/office/powerpoint/2010/main" val="111046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F72778FE-CCD2-41F1-8A84-4E6A2B90B8E0}" type="datetimeFigureOut">
              <a:rPr lang="el-GR" smtClean="0"/>
              <a:t>25/1/2016</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2F6EEB8D-302B-4BB7-AB7B-5E18E67E8EEA}" type="slidenum">
              <a:rPr lang="el-GR" smtClean="0"/>
              <a:t>‹#›</a:t>
            </a:fld>
            <a:endParaRPr lang="el-GR"/>
          </a:p>
        </p:txBody>
      </p:sp>
    </p:spTree>
    <p:extLst>
      <p:ext uri="{BB962C8B-B14F-4D97-AF65-F5344CB8AC3E}">
        <p14:creationId xmlns:p14="http://schemas.microsoft.com/office/powerpoint/2010/main" val="4204798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F72778FE-CCD2-41F1-8A84-4E6A2B90B8E0}" type="datetimeFigureOut">
              <a:rPr lang="el-GR" smtClean="0"/>
              <a:t>25/1/2016</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2F6EEB8D-302B-4BB7-AB7B-5E18E67E8EEA}" type="slidenum">
              <a:rPr lang="el-GR" smtClean="0"/>
              <a:t>‹#›</a:t>
            </a:fld>
            <a:endParaRPr lang="el-GR"/>
          </a:p>
        </p:txBody>
      </p:sp>
    </p:spTree>
    <p:extLst>
      <p:ext uri="{BB962C8B-B14F-4D97-AF65-F5344CB8AC3E}">
        <p14:creationId xmlns:p14="http://schemas.microsoft.com/office/powerpoint/2010/main" val="74397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F72778FE-CCD2-41F1-8A84-4E6A2B90B8E0}" type="datetimeFigureOut">
              <a:rPr lang="el-GR" smtClean="0"/>
              <a:t>25/1/2016</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F6EEB8D-302B-4BB7-AB7B-5E18E67E8EEA}" type="slidenum">
              <a:rPr lang="el-GR" smtClean="0"/>
              <a:t>‹#›</a:t>
            </a:fld>
            <a:endParaRPr lang="el-GR"/>
          </a:p>
        </p:txBody>
      </p:sp>
    </p:spTree>
    <p:extLst>
      <p:ext uri="{BB962C8B-B14F-4D97-AF65-F5344CB8AC3E}">
        <p14:creationId xmlns:p14="http://schemas.microsoft.com/office/powerpoint/2010/main" val="1177292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F72778FE-CCD2-41F1-8A84-4E6A2B90B8E0}" type="datetimeFigureOut">
              <a:rPr lang="el-GR" smtClean="0"/>
              <a:t>25/1/2016</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F6EEB8D-302B-4BB7-AB7B-5E18E67E8EEA}" type="slidenum">
              <a:rPr lang="el-GR" smtClean="0"/>
              <a:t>‹#›</a:t>
            </a:fld>
            <a:endParaRPr lang="el-GR"/>
          </a:p>
        </p:txBody>
      </p:sp>
    </p:spTree>
    <p:extLst>
      <p:ext uri="{BB962C8B-B14F-4D97-AF65-F5344CB8AC3E}">
        <p14:creationId xmlns:p14="http://schemas.microsoft.com/office/powerpoint/2010/main" val="416752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2778FE-CCD2-41F1-8A84-4E6A2B90B8E0}" type="datetimeFigureOut">
              <a:rPr lang="el-GR" smtClean="0"/>
              <a:t>25/1/2016</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EEB8D-302B-4BB7-AB7B-5E18E67E8EEA}" type="slidenum">
              <a:rPr lang="el-GR" smtClean="0"/>
              <a:t>‹#›</a:t>
            </a:fld>
            <a:endParaRPr lang="el-GR"/>
          </a:p>
        </p:txBody>
      </p:sp>
    </p:spTree>
    <p:extLst>
      <p:ext uri="{BB962C8B-B14F-4D97-AF65-F5344CB8AC3E}">
        <p14:creationId xmlns:p14="http://schemas.microsoft.com/office/powerpoint/2010/main" val="116253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www.teilar.gr/" TargetMode="External"/><Relationship Id="rId7" Type="http://schemas.openxmlformats.org/officeDocument/2006/relationships/hyperlink" Target="http://www.edulll.gr/" TargetMode="Externa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hyperlink" Target="http://creativecommons.org/licenses/by-nc-sa/4.0/deed.el"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hyperlink" Target="http://www.edulll.gr/"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6.xml.rels><?xml version="1.0" encoding="UTF-8" standalone="yes"?>
<Relationships xmlns="http://schemas.openxmlformats.org/package/2006/relationships"><Relationship Id="rId3" Type="http://schemas.openxmlformats.org/officeDocument/2006/relationships/hyperlink" Target="http://creativecommons.org/licenses/by-nc-sa/4.0/deed.el" TargetMode="Externa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hyperlink" Target="http://www.edulll.gr/" TargetMode="Externa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cdev.teilar.gr/courses/DDE105/index.php"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28.xml"/><Relationship Id="rId7" Type="http://schemas.openxmlformats.org/officeDocument/2006/relationships/slide" Target="slide18.xml"/><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slide" Target="slide13.xml"/><Relationship Id="rId11" Type="http://schemas.openxmlformats.org/officeDocument/2006/relationships/slide" Target="slide35.xml"/><Relationship Id="rId5" Type="http://schemas.openxmlformats.org/officeDocument/2006/relationships/slide" Target="slide10.xml"/><Relationship Id="rId10" Type="http://schemas.openxmlformats.org/officeDocument/2006/relationships/slide" Target="slide32.xml"/><Relationship Id="rId4" Type="http://schemas.openxmlformats.org/officeDocument/2006/relationships/slide" Target="slide5.xml"/><Relationship Id="rId9" Type="http://schemas.openxmlformats.org/officeDocument/2006/relationships/slide" Target="slide3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1.png"/><Relationship Id="rId4" Type="http://schemas.openxmlformats.org/officeDocument/2006/relationships/hyperlink" Target="http://creativecommons.org/licenses/by-nc-sa/4.0/deed.el"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Ομάδα 1" descr="Λογότυπο του Τεϊ Θεσσαλίας. Τεχνολογικό εκπαιδευτικό ίδρυμα Θεσσαλίας."/>
          <p:cNvGrpSpPr>
            <a:grpSpLocks/>
          </p:cNvGrpSpPr>
          <p:nvPr/>
        </p:nvGrpSpPr>
        <p:grpSpPr bwMode="auto">
          <a:xfrm>
            <a:off x="611188" y="406400"/>
            <a:ext cx="3455987" cy="1093420"/>
            <a:chOff x="611559" y="406230"/>
            <a:chExt cx="3456384" cy="1093809"/>
          </a:xfrm>
        </p:grpSpPr>
        <p:pic>
          <p:nvPicPr>
            <p:cNvPr id="3" name="Εικόνα 1" descr="Λογότυπο του Τεϊ Θεσσαλίας." title="Λογότυπο του Ιδρύματος.">
              <a:hlinkClick r:id="rId3" tooltip="Μετάβαση στην ιστοσελίδα του Ιδρύματος"/>
            </p:cNvPr>
            <p:cNvPicPr>
              <a:picLocks noChangeAspect="1" noChangeArrowheads="1"/>
            </p:cNvPicPr>
            <p:nvPr/>
          </p:nvPicPr>
          <p:blipFill>
            <a:blip r:embed="rId4"/>
            <a:srcRect/>
            <a:stretch>
              <a:fillRect/>
            </a:stretch>
          </p:blipFill>
          <p:spPr bwMode="gray">
            <a:xfrm>
              <a:off x="611559" y="406230"/>
              <a:ext cx="1079624" cy="104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Θέση περιεχομένου 1"/>
            <p:cNvSpPr txBox="1">
              <a:spLocks noChangeArrowheads="1"/>
            </p:cNvSpPr>
            <p:nvPr/>
          </p:nvSpPr>
          <p:spPr bwMode="auto">
            <a:xfrm>
              <a:off x="1810182" y="484376"/>
              <a:ext cx="225776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sz="2000" dirty="0"/>
                <a:t>Τεχνολογικό Εκπαιδευτικό </a:t>
              </a:r>
            </a:p>
            <a:p>
              <a:pPr eaLnBrk="1" hangingPunct="1"/>
              <a:r>
                <a:rPr lang="el-GR" sz="2000" dirty="0"/>
                <a:t>Ίδρυμα Θεσσαλίας</a:t>
              </a:r>
            </a:p>
          </p:txBody>
        </p:sp>
      </p:grpSp>
      <p:sp>
        <p:nvSpPr>
          <p:cNvPr id="2" name="Τίτλος 1"/>
          <p:cNvSpPr>
            <a:spLocks noGrp="1"/>
          </p:cNvSpPr>
          <p:nvPr>
            <p:ph type="ctrTitle"/>
          </p:nvPr>
        </p:nvSpPr>
        <p:spPr>
          <a:xfrm>
            <a:off x="76200" y="1676400"/>
            <a:ext cx="8839200" cy="1470025"/>
          </a:xfrm>
        </p:spPr>
        <p:txBody>
          <a:bodyPr>
            <a:normAutofit/>
          </a:bodyPr>
          <a:lstStyle/>
          <a:p>
            <a:r>
              <a:rPr lang="el-GR" b="1" dirty="0" smtClean="0">
                <a:solidFill>
                  <a:prstClr val="black"/>
                </a:solidFill>
              </a:rPr>
              <a:t>Αρδευτική Μηχανική</a:t>
            </a:r>
            <a:endParaRPr lang="el-GR" dirty="0"/>
          </a:p>
        </p:txBody>
      </p:sp>
      <p:sp>
        <p:nvSpPr>
          <p:cNvPr id="6" name="Θέση περιεχομένου 2"/>
          <p:cNvSpPr txBox="1">
            <a:spLocks/>
          </p:cNvSpPr>
          <p:nvPr/>
        </p:nvSpPr>
        <p:spPr>
          <a:xfrm>
            <a:off x="1295400" y="3323930"/>
            <a:ext cx="6588967" cy="23622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buFont typeface="Arial" pitchFamily="34" charset="0"/>
              <a:buNone/>
              <a:defRPr/>
            </a:pPr>
            <a:r>
              <a:rPr lang="el-GR" sz="2800" b="1" dirty="0" smtClean="0">
                <a:solidFill>
                  <a:prstClr val="black"/>
                </a:solidFill>
                <a:ea typeface="+mj-ea"/>
                <a:cs typeface="+mj-cs"/>
              </a:rPr>
              <a:t>Ενότητα </a:t>
            </a:r>
            <a:r>
              <a:rPr lang="en-US" sz="2800" b="1" dirty="0" smtClean="0">
                <a:solidFill>
                  <a:prstClr val="black"/>
                </a:solidFill>
                <a:ea typeface="+mj-ea"/>
                <a:cs typeface="+mj-cs"/>
              </a:rPr>
              <a:t>1:</a:t>
            </a:r>
            <a:r>
              <a:rPr lang="el-GR" sz="2800" b="1" dirty="0" smtClean="0">
                <a:solidFill>
                  <a:prstClr val="black"/>
                </a:solidFill>
                <a:ea typeface="+mj-ea"/>
                <a:cs typeface="+mj-cs"/>
              </a:rPr>
              <a:t>  </a:t>
            </a:r>
            <a:r>
              <a:rPr lang="el-GR" sz="2800" dirty="0" smtClean="0">
                <a:solidFill>
                  <a:prstClr val="black"/>
                </a:solidFill>
                <a:ea typeface="+mj-ea"/>
                <a:cs typeface="+mj-cs"/>
              </a:rPr>
              <a:t>Εισαγωγή </a:t>
            </a:r>
            <a:r>
              <a:rPr lang="el-GR" sz="2800" dirty="0" smtClean="0">
                <a:solidFill>
                  <a:prstClr val="black"/>
                </a:solidFill>
                <a:ea typeface="+mj-ea"/>
                <a:cs typeface="+mj-cs"/>
              </a:rPr>
              <a:t>Μέθοδοι και Συστήματ</a:t>
            </a:r>
            <a:r>
              <a:rPr lang="el-GR" sz="2800" dirty="0" smtClean="0">
                <a:solidFill>
                  <a:prstClr val="black"/>
                </a:solidFill>
                <a:ea typeface="+mj-ea"/>
                <a:cs typeface="+mj-cs"/>
              </a:rPr>
              <a:t>α Άρδευσης</a:t>
            </a:r>
            <a:endParaRPr lang="el-GR" sz="2800" dirty="0" smtClean="0">
              <a:solidFill>
                <a:prstClr val="black"/>
              </a:solidFill>
              <a:ea typeface="+mj-ea"/>
              <a:cs typeface="+mj-cs"/>
            </a:endParaRPr>
          </a:p>
          <a:p>
            <a:pPr marL="0" indent="0" algn="ctr" fontAlgn="auto">
              <a:spcBef>
                <a:spcPts val="0"/>
              </a:spcBef>
              <a:buFont typeface="Arial" pitchFamily="34" charset="0"/>
              <a:buNone/>
              <a:defRPr/>
            </a:pPr>
            <a:r>
              <a:rPr lang="el-GR" sz="2800" dirty="0" smtClean="0">
                <a:solidFill>
                  <a:prstClr val="black"/>
                </a:solidFill>
                <a:ea typeface="+mj-ea"/>
                <a:cs typeface="+mj-cs"/>
              </a:rPr>
              <a:t> </a:t>
            </a:r>
            <a:r>
              <a:rPr lang="el-GR" sz="2800" dirty="0" smtClean="0"/>
              <a:t>   Καθηγητής </a:t>
            </a:r>
            <a:r>
              <a:rPr lang="el-GR" sz="2800" dirty="0" smtClean="0">
                <a:solidFill>
                  <a:prstClr val="black"/>
                </a:solidFill>
                <a:ea typeface="+mj-ea"/>
                <a:cs typeface="+mj-cs"/>
              </a:rPr>
              <a:t>Παναγιώτης </a:t>
            </a:r>
            <a:r>
              <a:rPr lang="el-GR" sz="2800" dirty="0" err="1" smtClean="0">
                <a:solidFill>
                  <a:prstClr val="black"/>
                </a:solidFill>
                <a:ea typeface="+mj-ea"/>
                <a:cs typeface="+mj-cs"/>
              </a:rPr>
              <a:t>Βύρλας</a:t>
            </a:r>
            <a:r>
              <a:rPr lang="el-GR" sz="2800" dirty="0" smtClean="0">
                <a:solidFill>
                  <a:prstClr val="black"/>
                </a:solidFill>
                <a:ea typeface="+mj-ea"/>
                <a:cs typeface="+mj-cs"/>
              </a:rPr>
              <a:t> </a:t>
            </a:r>
          </a:p>
          <a:p>
            <a:pPr marL="0" indent="0" algn="ctr" fontAlgn="auto">
              <a:spcBef>
                <a:spcPts val="0"/>
              </a:spcBef>
              <a:buFont typeface="Arial" pitchFamily="34" charset="0"/>
              <a:buNone/>
              <a:defRPr/>
            </a:pPr>
            <a:r>
              <a:rPr lang="el-GR" sz="2800" dirty="0" smtClean="0">
                <a:solidFill>
                  <a:prstClr val="black"/>
                </a:solidFill>
                <a:ea typeface="+mj-ea"/>
                <a:cs typeface="+mj-cs"/>
              </a:rPr>
              <a:t>Σχολή Τεχνολόγων Γεωπόνων</a:t>
            </a:r>
          </a:p>
          <a:p>
            <a:pPr marL="0" indent="0" algn="ctr">
              <a:spcBef>
                <a:spcPts val="0"/>
              </a:spcBef>
              <a:buNone/>
              <a:defRPr/>
            </a:pPr>
            <a:r>
              <a:rPr lang="el-GR" sz="2800" dirty="0">
                <a:solidFill>
                  <a:prstClr val="black"/>
                </a:solidFill>
              </a:rPr>
              <a:t>Τμήμα </a:t>
            </a:r>
            <a:r>
              <a:rPr lang="el-GR" sz="2800" dirty="0" smtClean="0">
                <a:solidFill>
                  <a:prstClr val="black"/>
                </a:solidFill>
              </a:rPr>
              <a:t>Τεχνολόγων </a:t>
            </a:r>
            <a:r>
              <a:rPr lang="el-GR" sz="2800" dirty="0" err="1" smtClean="0">
                <a:solidFill>
                  <a:prstClr val="black"/>
                </a:solidFill>
              </a:rPr>
              <a:t>Γεοπόνων</a:t>
            </a:r>
            <a:r>
              <a:rPr lang="el-GR" sz="2800" dirty="0" smtClean="0">
                <a:solidFill>
                  <a:prstClr val="black"/>
                </a:solidFill>
              </a:rPr>
              <a:t> </a:t>
            </a:r>
            <a:endParaRPr lang="el-GR" sz="2800" dirty="0">
              <a:solidFill>
                <a:prstClr val="black"/>
              </a:solidFill>
            </a:endParaRPr>
          </a:p>
        </p:txBody>
      </p:sp>
      <p:pic>
        <p:nvPicPr>
          <p:cNvPr id="9" name="Εικόνα 2" descr=" Λογότυπο για άδειες χρήσης creative commons, b y, n c, s a ">
            <a:hlinkClick r:id="rId5" tooltip="Μετάβαση στην Άδεια Χρήσης"/>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8175" y="5971167"/>
            <a:ext cx="1583921" cy="554177"/>
          </a:xfrm>
          <a:prstGeom prst="rect">
            <a:avLst/>
          </a:prstGeom>
        </p:spPr>
      </p:pic>
      <p:pic>
        <p:nvPicPr>
          <p:cNvPr id="8" name="Εικόνα 3" descr="Λογότυπο επιχειρησιακού προγράμματος εκπαίδευση και δια βίου μάθηση του υπουργείου παιδείας, ΕΣΠΑ 2007 - 2013, με τη σημαία της Ευρωπαϊκής Ένωσης, το οποίο συγχρηματοδοτείται από την Ευρωπαϊκή Ένωση (Ευρωπαϊκό κοινωνικό ταμείο) και από εθνικούς πόρους. " title="Λογότυπο χρηματοδότησης">
            <a:hlinkClick r:id="rId7" tooltip="Μετάβαση σε www.edulll.gr"/>
          </p:cNvPr>
          <p:cNvPicPr>
            <a:picLocks noChangeAspect="1" noChangeArrowheads="1"/>
          </p:cNvPicPr>
          <p:nvPr/>
        </p:nvPicPr>
        <p:blipFill>
          <a:blip r:embed="rId8"/>
          <a:srcRect/>
          <a:stretch>
            <a:fillRect/>
          </a:stretch>
        </p:blipFill>
        <p:spPr bwMode="auto">
          <a:xfrm>
            <a:off x="3492500" y="5657850"/>
            <a:ext cx="4310063"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89166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Μέθοδοι άρδευσης 1</a:t>
            </a:r>
            <a:endParaRPr lang="el-GR" b="1" dirty="0"/>
          </a:p>
        </p:txBody>
      </p:sp>
      <p:sp>
        <p:nvSpPr>
          <p:cNvPr id="3" name="Θέση περιεχομένου 1"/>
          <p:cNvSpPr>
            <a:spLocks noGrp="1"/>
          </p:cNvSpPr>
          <p:nvPr>
            <p:ph idx="1"/>
          </p:nvPr>
        </p:nvSpPr>
        <p:spPr/>
        <p:txBody>
          <a:bodyPr>
            <a:normAutofit/>
          </a:bodyPr>
          <a:lstStyle/>
          <a:p>
            <a:r>
              <a:rPr lang="el-GR" sz="2400" dirty="0"/>
              <a:t>Άρδευση είναι η παροχή πρόσθετου νερού στις καλλιέργειες, ώστε να καλυφθούν οι ανάγκες τους σε νερό και να πραγματοποιηθεί κανονική ανάπτυξη αυτών με στόχο την  ενίσχυση της παραγωγής ή της αισθητικής αξίας τους.</a:t>
            </a:r>
          </a:p>
          <a:p>
            <a:r>
              <a:rPr lang="el-GR" sz="2400" dirty="0"/>
              <a:t>Ο τρόπος με τον οποίο εφαρμόζεται το νερό στο χωράφι ονομάζεται μέθοδος άρδευσης.</a:t>
            </a:r>
          </a:p>
          <a:p>
            <a:r>
              <a:rPr lang="el-GR" sz="2400" dirty="0"/>
              <a:t>Το αρδευτικό σύστημα είναι το σύνολο των μηχανισμών,  αγωγών, εξαρτημάτων και συσκευών εφαρμογής που πρέπει να εγκατασταθούν ώστε το νερό ξεκινώντας από την πηγή να φτάνει στην υπό άρδευση περιοχή με την απαιτούμενη παροχή, στο χρόνο που χρειάζεται.</a:t>
            </a:r>
          </a:p>
          <a:p>
            <a:pPr marL="0" indent="0">
              <a:buNone/>
            </a:pPr>
            <a:endParaRPr lang="el-GR" sz="2800"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10</a:t>
            </a:fld>
            <a:endParaRPr lang="el-GR" sz="1400" dirty="0">
              <a:solidFill>
                <a:schemeClr val="tx1"/>
              </a:solidFill>
            </a:endParaRPr>
          </a:p>
        </p:txBody>
      </p:sp>
    </p:spTree>
    <p:extLst>
      <p:ext uri="{BB962C8B-B14F-4D97-AF65-F5344CB8AC3E}">
        <p14:creationId xmlns:p14="http://schemas.microsoft.com/office/powerpoint/2010/main" val="7996071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Μέθοδοι άρδευσης 2</a:t>
            </a:r>
            <a:endParaRPr lang="el-GR" b="1" dirty="0"/>
          </a:p>
        </p:txBody>
      </p:sp>
      <p:sp>
        <p:nvSpPr>
          <p:cNvPr id="3" name="Θέση περιεχομένου 1"/>
          <p:cNvSpPr>
            <a:spLocks noGrp="1"/>
          </p:cNvSpPr>
          <p:nvPr>
            <p:ph idx="1"/>
          </p:nvPr>
        </p:nvSpPr>
        <p:spPr/>
        <p:txBody>
          <a:bodyPr>
            <a:normAutofit lnSpcReduction="10000"/>
          </a:bodyPr>
          <a:lstStyle/>
          <a:p>
            <a:r>
              <a:rPr lang="el-GR" sz="2400" dirty="0"/>
              <a:t>Η επιλογή μιας μεθόδου είναι συνάρτηση πολλών παραγόντων. Αυτοί είναι τι κλίμα, το έδαφος, το είδος του φυτού και ο τρόπος καλλιέργειας, η διαθέσιμη ποσότητα και ποιότητα νερού, το διαθέσιμο εργατικό προσωπικό και τεχνικό δυναμικό, το επίπεδο ανάπτυξης των αγροτών και το κόστος των διάφορων μεθόδων άρδευσης.</a:t>
            </a:r>
          </a:p>
          <a:p>
            <a:r>
              <a:rPr lang="el-GR" sz="2400" dirty="0"/>
              <a:t>Ανάλογα με το κριτήριο που λαμβάνεται υπόψη οι μέθοδοι άρδευσης διακρίνεται ως προς:</a:t>
            </a:r>
          </a:p>
          <a:p>
            <a:r>
              <a:rPr lang="el-GR" sz="2400" dirty="0"/>
              <a:t>α) την έκταση διαβροχής: ολική ή τοπική</a:t>
            </a:r>
          </a:p>
          <a:p>
            <a:r>
              <a:rPr lang="el-GR" sz="2400" dirty="0"/>
              <a:t>β) το σημείο εφαρμογής: επιφανειακό, </a:t>
            </a:r>
            <a:r>
              <a:rPr lang="el-GR" sz="2400" dirty="0" err="1"/>
              <a:t>υποεπιφανειακό</a:t>
            </a:r>
            <a:r>
              <a:rPr lang="el-GR" sz="2400" dirty="0"/>
              <a:t> ή υπόγειο</a:t>
            </a:r>
          </a:p>
          <a:p>
            <a:r>
              <a:rPr lang="el-GR" sz="2400" dirty="0"/>
              <a:t>γ) την πίεση: ελεύθερα ή υπό πίεση.</a:t>
            </a:r>
          </a:p>
          <a:p>
            <a:pPr marL="0" indent="0">
              <a:buNone/>
            </a:pPr>
            <a:endParaRPr lang="el-GR" sz="2800"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11</a:t>
            </a:fld>
            <a:endParaRPr lang="el-GR" sz="1400" dirty="0">
              <a:solidFill>
                <a:schemeClr val="tx1"/>
              </a:solidFill>
            </a:endParaRPr>
          </a:p>
        </p:txBody>
      </p:sp>
    </p:spTree>
    <p:extLst>
      <p:ext uri="{BB962C8B-B14F-4D97-AF65-F5344CB8AC3E}">
        <p14:creationId xmlns:p14="http://schemas.microsoft.com/office/powerpoint/2010/main" val="40833612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Μέθοδοι άρδευσης 3</a:t>
            </a:r>
            <a:endParaRPr lang="el-GR" b="1" dirty="0"/>
          </a:p>
        </p:txBody>
      </p:sp>
      <p:sp>
        <p:nvSpPr>
          <p:cNvPr id="3" name="Θέση περιεχομένου 1"/>
          <p:cNvSpPr>
            <a:spLocks noGrp="1"/>
          </p:cNvSpPr>
          <p:nvPr>
            <p:ph idx="1"/>
          </p:nvPr>
        </p:nvSpPr>
        <p:spPr/>
        <p:txBody>
          <a:bodyPr>
            <a:normAutofit/>
          </a:bodyPr>
          <a:lstStyle/>
          <a:p>
            <a:r>
              <a:rPr lang="el-GR" sz="2400" dirty="0"/>
              <a:t>Οι μέθοδοι με τις οποίες εφαρμόζεται το νερό στο έδαφος είναι:</a:t>
            </a:r>
            <a:endParaRPr lang="en-US" sz="2400" dirty="0"/>
          </a:p>
          <a:p>
            <a:r>
              <a:rPr lang="el-GR" sz="2400" dirty="0"/>
              <a:t>Επιφανειακή άρδευση</a:t>
            </a:r>
          </a:p>
          <a:p>
            <a:r>
              <a:rPr lang="el-GR" sz="2400" dirty="0"/>
              <a:t>Καταιονισμός</a:t>
            </a:r>
          </a:p>
          <a:p>
            <a:r>
              <a:rPr lang="el-GR" sz="2400" dirty="0" err="1"/>
              <a:t>Μικροάρδευση</a:t>
            </a:r>
            <a:endParaRPr lang="el-GR" sz="2400" dirty="0"/>
          </a:p>
          <a:p>
            <a:r>
              <a:rPr lang="el-GR" sz="2400" dirty="0" err="1"/>
              <a:t>Υπάρδευση</a:t>
            </a:r>
            <a:endParaRPr lang="el-GR" sz="2400" dirty="0"/>
          </a:p>
          <a:p>
            <a:pPr marL="0" indent="0">
              <a:buNone/>
            </a:pPr>
            <a:endParaRPr lang="el-GR" sz="2800"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12</a:t>
            </a:fld>
            <a:endParaRPr lang="el-GR" sz="1400" dirty="0">
              <a:solidFill>
                <a:schemeClr val="tx1"/>
              </a:solidFill>
            </a:endParaRPr>
          </a:p>
        </p:txBody>
      </p:sp>
    </p:spTree>
    <p:extLst>
      <p:ext uri="{BB962C8B-B14F-4D97-AF65-F5344CB8AC3E}">
        <p14:creationId xmlns:p14="http://schemas.microsoft.com/office/powerpoint/2010/main" val="31696228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Επιφανειακή άρδευση</a:t>
            </a:r>
            <a:endParaRPr lang="el-GR" b="1" dirty="0"/>
          </a:p>
        </p:txBody>
      </p:sp>
      <p:sp>
        <p:nvSpPr>
          <p:cNvPr id="3" name="Θέση περιεχομένου 1"/>
          <p:cNvSpPr>
            <a:spLocks noGrp="1"/>
          </p:cNvSpPr>
          <p:nvPr>
            <p:ph idx="1"/>
          </p:nvPr>
        </p:nvSpPr>
        <p:spPr/>
        <p:txBody>
          <a:bodyPr>
            <a:normAutofit/>
          </a:bodyPr>
          <a:lstStyle/>
          <a:p>
            <a:r>
              <a:rPr lang="el-GR" sz="2400" dirty="0"/>
              <a:t>Εφαρμόζεται στην επιφάνεια του εδάφους κατά δύο τρόπους:</a:t>
            </a:r>
          </a:p>
          <a:p>
            <a:r>
              <a:rPr lang="el-GR" sz="2400" dirty="0"/>
              <a:t> Διήθηση του νερού με ροή (κεκλιμένη άρδευση)</a:t>
            </a:r>
          </a:p>
          <a:p>
            <a:pPr marL="457200" indent="-457200"/>
            <a:r>
              <a:rPr lang="el-GR" sz="2400" dirty="0" smtClean="0"/>
              <a:t>Αυλάκια</a:t>
            </a:r>
            <a:endParaRPr lang="el-GR" sz="2400" dirty="0"/>
          </a:p>
          <a:p>
            <a:pPr marL="457200" indent="-457200"/>
            <a:r>
              <a:rPr lang="el-GR" sz="2400" dirty="0" smtClean="0"/>
              <a:t>Λωρίδες </a:t>
            </a:r>
            <a:r>
              <a:rPr lang="el-GR" sz="2400" dirty="0"/>
              <a:t>ή περιορισμένη διάχυση</a:t>
            </a:r>
          </a:p>
          <a:p>
            <a:r>
              <a:rPr lang="el-GR" sz="2400" dirty="0"/>
              <a:t> Διήθηση του νερού με παραμονή (οριζόντια άρδευση)</a:t>
            </a:r>
          </a:p>
          <a:p>
            <a:pPr marL="457200" indent="-457200"/>
            <a:r>
              <a:rPr lang="el-GR" sz="2400" dirty="0" smtClean="0"/>
              <a:t>Λεκάνες</a:t>
            </a:r>
            <a:endParaRPr lang="el-GR" sz="2400" dirty="0"/>
          </a:p>
          <a:p>
            <a:pPr marL="457200" indent="-457200"/>
            <a:r>
              <a:rPr lang="el-GR" sz="2400" dirty="0" smtClean="0"/>
              <a:t>Κατάκλιση</a:t>
            </a:r>
            <a:endParaRPr lang="el-GR" sz="2400" dirty="0"/>
          </a:p>
          <a:p>
            <a:pPr marL="0" indent="0">
              <a:buNone/>
            </a:pPr>
            <a:endParaRPr lang="el-GR" sz="2800"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13</a:t>
            </a:fld>
            <a:endParaRPr lang="el-GR" sz="1400" dirty="0">
              <a:solidFill>
                <a:schemeClr val="tx1"/>
              </a:solidFill>
            </a:endParaRPr>
          </a:p>
        </p:txBody>
      </p:sp>
    </p:spTree>
    <p:extLst>
      <p:ext uri="{BB962C8B-B14F-4D97-AF65-F5344CB8AC3E}">
        <p14:creationId xmlns:p14="http://schemas.microsoft.com/office/powerpoint/2010/main" val="27775859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Επιφανειακή άρδευση 1</a:t>
            </a:r>
            <a:endParaRPr lang="el-GR" b="1"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14</a:t>
            </a:fld>
            <a:endParaRPr lang="el-GR" sz="1400" dirty="0">
              <a:solidFill>
                <a:schemeClr val="tx1"/>
              </a:solidFill>
            </a:endParaRPr>
          </a:p>
        </p:txBody>
      </p:sp>
      <p:pic>
        <p:nvPicPr>
          <p:cNvPr id="9" name="Picture 5" descr="Αυλάκια στην εικόνα επιφανειακής άρδευσης"/>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7795" y="1600200"/>
            <a:ext cx="724841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3686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Επιφανειακή άρδευση 2</a:t>
            </a:r>
            <a:endParaRPr lang="el-GR" b="1"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15</a:t>
            </a:fld>
            <a:endParaRPr lang="el-GR" sz="1400" dirty="0">
              <a:solidFill>
                <a:schemeClr val="tx1"/>
              </a:solidFill>
            </a:endParaRPr>
          </a:p>
        </p:txBody>
      </p:sp>
      <p:pic>
        <p:nvPicPr>
          <p:cNvPr id="9" name="Θέση περιεχομένου 8" descr="Υπερχείλιση σε αυλάκια άρδευσης"/>
          <p:cNvPicPr>
            <a:picLocks noGrp="1" noChangeAspect="1"/>
          </p:cNvPicPr>
          <p:nvPr>
            <p:ph idx="1"/>
          </p:nvPr>
        </p:nvPicPr>
        <p:blipFill>
          <a:blip r:embed="rId2"/>
          <a:stretch>
            <a:fillRect/>
          </a:stretch>
        </p:blipFill>
        <p:spPr>
          <a:xfrm>
            <a:off x="1183129" y="1600200"/>
            <a:ext cx="6777741" cy="4525963"/>
          </a:xfrm>
          <a:prstGeom prst="rect">
            <a:avLst/>
          </a:prstGeom>
        </p:spPr>
      </p:pic>
    </p:spTree>
    <p:extLst>
      <p:ext uri="{BB962C8B-B14F-4D97-AF65-F5344CB8AC3E}">
        <p14:creationId xmlns:p14="http://schemas.microsoft.com/office/powerpoint/2010/main" val="36253062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Επιφανειακή άρδευση 3</a:t>
            </a:r>
            <a:endParaRPr lang="el-GR" b="1"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16</a:t>
            </a:fld>
            <a:endParaRPr lang="el-GR" sz="1400" dirty="0">
              <a:solidFill>
                <a:schemeClr val="tx1"/>
              </a:solidFill>
            </a:endParaRPr>
          </a:p>
        </p:txBody>
      </p:sp>
      <p:pic>
        <p:nvPicPr>
          <p:cNvPr id="4" name="Θέση περιεχομένου 3" descr="Άρδευση χωρίς αυλάκια"/>
          <p:cNvPicPr>
            <a:picLocks noGrp="1" noChangeAspect="1"/>
          </p:cNvPicPr>
          <p:nvPr>
            <p:ph idx="1"/>
          </p:nvPr>
        </p:nvPicPr>
        <p:blipFill>
          <a:blip r:embed="rId2"/>
          <a:stretch>
            <a:fillRect/>
          </a:stretch>
        </p:blipFill>
        <p:spPr>
          <a:xfrm>
            <a:off x="1584701" y="1714155"/>
            <a:ext cx="5974598" cy="4298053"/>
          </a:xfrm>
          <a:prstGeom prst="rect">
            <a:avLst/>
          </a:prstGeom>
        </p:spPr>
      </p:pic>
    </p:spTree>
    <p:extLst>
      <p:ext uri="{BB962C8B-B14F-4D97-AF65-F5344CB8AC3E}">
        <p14:creationId xmlns:p14="http://schemas.microsoft.com/office/powerpoint/2010/main" val="35897504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Επιφανειακή άρδευση 4</a:t>
            </a:r>
            <a:endParaRPr lang="el-GR" b="1"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17</a:t>
            </a:fld>
            <a:endParaRPr lang="el-GR" sz="1400" dirty="0">
              <a:solidFill>
                <a:schemeClr val="tx1"/>
              </a:solidFill>
            </a:endParaRPr>
          </a:p>
        </p:txBody>
      </p:sp>
      <p:pic>
        <p:nvPicPr>
          <p:cNvPr id="9" name="Θέση περιεχομένου 8" descr="Τμηματική επιφανειακή άρδευση"/>
          <p:cNvPicPr>
            <a:picLocks noGrp="1" noChangeAspect="1"/>
          </p:cNvPicPr>
          <p:nvPr>
            <p:ph idx="1"/>
          </p:nvPr>
        </p:nvPicPr>
        <p:blipFill>
          <a:blip r:embed="rId2"/>
          <a:stretch>
            <a:fillRect/>
          </a:stretch>
        </p:blipFill>
        <p:spPr>
          <a:xfrm>
            <a:off x="1782172" y="1600200"/>
            <a:ext cx="5579655" cy="4525963"/>
          </a:xfrm>
          <a:prstGeom prst="rect">
            <a:avLst/>
          </a:prstGeom>
        </p:spPr>
      </p:pic>
    </p:spTree>
    <p:extLst>
      <p:ext uri="{BB962C8B-B14F-4D97-AF65-F5344CB8AC3E}">
        <p14:creationId xmlns:p14="http://schemas.microsoft.com/office/powerpoint/2010/main" val="29399238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Καταιονισμός</a:t>
            </a:r>
            <a:endParaRPr lang="el-GR" b="1" dirty="0"/>
          </a:p>
        </p:txBody>
      </p:sp>
      <p:sp>
        <p:nvSpPr>
          <p:cNvPr id="3" name="Θέση περιεχομένου 1"/>
          <p:cNvSpPr>
            <a:spLocks noGrp="1"/>
          </p:cNvSpPr>
          <p:nvPr>
            <p:ph idx="1"/>
          </p:nvPr>
        </p:nvSpPr>
        <p:spPr/>
        <p:txBody>
          <a:bodyPr>
            <a:normAutofit/>
          </a:bodyPr>
          <a:lstStyle/>
          <a:p>
            <a:r>
              <a:rPr lang="el-GR" sz="2400" dirty="0"/>
              <a:t>Στις </a:t>
            </a:r>
            <a:r>
              <a:rPr lang="el-GR" sz="2400" dirty="0" smtClean="0"/>
              <a:t>νεότερες </a:t>
            </a:r>
            <a:r>
              <a:rPr lang="el-GR" sz="2400" dirty="0"/>
              <a:t>μεθόδους άρδευσης αναφέρεται ο καταιονισμός ή τεχνητή βροχή, όπου το νερό εφαρμόζεται σε όλη την επιφάνεια του εδάφους υπό μορφή βροχής και διηθείται στο έδαφος.</a:t>
            </a:r>
          </a:p>
          <a:p>
            <a:r>
              <a:rPr lang="el-GR" sz="2400" dirty="0" smtClean="0"/>
              <a:t>Στον </a:t>
            </a:r>
            <a:r>
              <a:rPr lang="el-GR" sz="2400" dirty="0"/>
              <a:t>καταιονισμό, το νερό εκτοξεύεται μέσω του αέρα και διασκορπίζεται στο έδαφος. Αυτό εμπεριέχει μια αβεβαιότητα στην άρδευση με καταιονισμό, από την στιγμή που ο άνεμος και οι άλλες ατμοσφαιρικές συνθήκες επηρεάζουν την αποδοτικότητα της άρδευσης. Ο συνήθης στόχος στον καταιονισμό είναι η ομοιόμορφη διαβροχή σε ολόκληρο το αγροτεμάχιο.</a:t>
            </a:r>
          </a:p>
          <a:p>
            <a:pPr marL="0" indent="0">
              <a:buNone/>
            </a:pPr>
            <a:endParaRPr lang="el-GR" sz="2800"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18</a:t>
            </a:fld>
            <a:endParaRPr lang="el-GR" sz="1400" dirty="0">
              <a:solidFill>
                <a:schemeClr val="tx1"/>
              </a:solidFill>
            </a:endParaRPr>
          </a:p>
        </p:txBody>
      </p:sp>
    </p:spTree>
    <p:extLst>
      <p:ext uri="{BB962C8B-B14F-4D97-AF65-F5344CB8AC3E}">
        <p14:creationId xmlns:p14="http://schemas.microsoft.com/office/powerpoint/2010/main" val="25265972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t>Καταιονισμός </a:t>
            </a:r>
            <a:r>
              <a:rPr lang="el-GR" b="1" dirty="0" smtClean="0"/>
              <a:t>1</a:t>
            </a:r>
            <a:endParaRPr lang="el-GR" b="1"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19</a:t>
            </a:fld>
            <a:endParaRPr lang="el-GR" sz="1400" dirty="0">
              <a:solidFill>
                <a:schemeClr val="tx1"/>
              </a:solidFill>
            </a:endParaRPr>
          </a:p>
        </p:txBody>
      </p:sp>
      <p:pic>
        <p:nvPicPr>
          <p:cNvPr id="4" name="Θέση περιεχομένου 3" descr="Πότισμα με μορφή βροχής από κεντρικό σωλήνα"/>
          <p:cNvPicPr>
            <a:picLocks noGrp="1" noChangeAspect="1"/>
          </p:cNvPicPr>
          <p:nvPr>
            <p:ph idx="1"/>
          </p:nvPr>
        </p:nvPicPr>
        <p:blipFill>
          <a:blip r:embed="rId2"/>
          <a:stretch>
            <a:fillRect/>
          </a:stretch>
        </p:blipFill>
        <p:spPr>
          <a:xfrm>
            <a:off x="1583347" y="1600200"/>
            <a:ext cx="5977305" cy="4525963"/>
          </a:xfrm>
          <a:prstGeom prst="rect">
            <a:avLst/>
          </a:prstGeom>
        </p:spPr>
      </p:pic>
    </p:spTree>
    <p:extLst>
      <p:ext uri="{BB962C8B-B14F-4D97-AF65-F5344CB8AC3E}">
        <p14:creationId xmlns:p14="http://schemas.microsoft.com/office/powerpoint/2010/main" val="22205437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Τίτλος 1"/>
          <p:cNvSpPr>
            <a:spLocks noGrp="1"/>
          </p:cNvSpPr>
          <p:nvPr>
            <p:ph type="title"/>
          </p:nvPr>
        </p:nvSpPr>
        <p:spPr/>
        <p:txBody>
          <a:bodyPr/>
          <a:lstStyle/>
          <a:p>
            <a:pPr eaLnBrk="1" hangingPunct="1"/>
            <a:r>
              <a:rPr lang="el-GR" b="1" dirty="0" smtClean="0">
                <a:latin typeface="Calibri" panose="020F0502020204030204" pitchFamily="34" charset="0"/>
              </a:rPr>
              <a:t>Χρηματοδότηση</a:t>
            </a:r>
            <a:r>
              <a:rPr lang="el-GR" b="1" dirty="0" smtClean="0"/>
              <a:t> </a:t>
            </a:r>
          </a:p>
        </p:txBody>
      </p:sp>
      <p:sp>
        <p:nvSpPr>
          <p:cNvPr id="4099" name="Θέση περιεχομένου 1"/>
          <p:cNvSpPr>
            <a:spLocks noGrp="1"/>
          </p:cNvSpPr>
          <p:nvPr>
            <p:ph idx="1"/>
          </p:nvPr>
        </p:nvSpPr>
        <p:spPr/>
        <p:txBody>
          <a:bodyPr>
            <a:normAutofit/>
          </a:bodyPr>
          <a:lstStyle/>
          <a:p>
            <a:pPr eaLnBrk="1" hangingPunct="1">
              <a:spcBef>
                <a:spcPts val="0"/>
              </a:spcBef>
              <a:spcAft>
                <a:spcPts val="600"/>
              </a:spcAft>
            </a:pPr>
            <a:r>
              <a:rPr lang="el-GR" sz="2000" dirty="0" smtClean="0">
                <a:latin typeface="Calibri" panose="020F0502020204030204" pitchFamily="34" charset="0"/>
              </a:rPr>
              <a:t>Το παρόν εκπαιδευτικό υλικό έχει αναπτυχθεί στο πλαίσιο του εκπαιδευτικού έργου του διδάσκοντα</a:t>
            </a:r>
            <a:r>
              <a:rPr lang="en-US" sz="2000" dirty="0" smtClean="0">
                <a:latin typeface="Calibri" panose="020F0502020204030204" pitchFamily="34" charset="0"/>
              </a:rPr>
              <a:t>.</a:t>
            </a:r>
            <a:r>
              <a:rPr lang="el-GR" sz="2000" dirty="0" smtClean="0">
                <a:latin typeface="Calibri" panose="020F0502020204030204" pitchFamily="34" charset="0"/>
              </a:rPr>
              <a:t> </a:t>
            </a:r>
            <a:endParaRPr lang="en-US" sz="2000" dirty="0" smtClean="0">
              <a:latin typeface="Calibri" panose="020F0502020204030204" pitchFamily="34" charset="0"/>
            </a:endParaRPr>
          </a:p>
          <a:p>
            <a:pPr lvl="0">
              <a:spcBef>
                <a:spcPts val="0"/>
              </a:spcBef>
              <a:spcAft>
                <a:spcPts val="600"/>
              </a:spcAft>
            </a:pPr>
            <a:r>
              <a:rPr lang="el-GR" sz="2000" dirty="0">
                <a:solidFill>
                  <a:prstClr val="black"/>
                </a:solidFill>
                <a:latin typeface="Calibri" panose="020F0502020204030204" pitchFamily="34" charset="0"/>
              </a:rPr>
              <a:t>Το έργο «</a:t>
            </a:r>
            <a:r>
              <a:rPr lang="el-GR" sz="2000" b="1" dirty="0">
                <a:solidFill>
                  <a:prstClr val="black"/>
                </a:solidFill>
                <a:latin typeface="Calibri" panose="020F0502020204030204" pitchFamily="34" charset="0"/>
              </a:rPr>
              <a:t>Ανοικτά Ακαδημαϊκά Μαθήματα στο </a:t>
            </a:r>
            <a:r>
              <a:rPr lang="el-GR" sz="2000" b="1" dirty="0" smtClean="0">
                <a:solidFill>
                  <a:prstClr val="black"/>
                </a:solidFill>
                <a:latin typeface="Calibri" panose="020F0502020204030204" pitchFamily="34" charset="0"/>
              </a:rPr>
              <a:t>Τ.Ε.Ι. </a:t>
            </a:r>
            <a:r>
              <a:rPr lang="el-GR" sz="2000" b="1" dirty="0">
                <a:solidFill>
                  <a:prstClr val="black"/>
                </a:solidFill>
                <a:latin typeface="Calibri" panose="020F0502020204030204" pitchFamily="34" charset="0"/>
              </a:rPr>
              <a:t>Θεσσαλίας</a:t>
            </a:r>
            <a:r>
              <a:rPr lang="el-GR" sz="2000" dirty="0">
                <a:solidFill>
                  <a:prstClr val="black"/>
                </a:solidFill>
                <a:latin typeface="Calibri" panose="020F0502020204030204" pitchFamily="34" charset="0"/>
              </a:rPr>
              <a:t>» έχει χρηματοδοτήσει μόνο τη αναδιαμόρφωση του εκπαιδευτικού υλικού</a:t>
            </a:r>
            <a:r>
              <a:rPr lang="el-GR" sz="2000" dirty="0" smtClean="0">
                <a:solidFill>
                  <a:prstClr val="black"/>
                </a:solidFill>
                <a:latin typeface="Calibri" panose="020F0502020204030204" pitchFamily="34" charset="0"/>
              </a:rPr>
              <a:t>.</a:t>
            </a:r>
            <a:endParaRPr lang="el-GR" sz="2000" dirty="0" smtClean="0">
              <a:latin typeface="Calibri" panose="020F0502020204030204" pitchFamily="34" charset="0"/>
            </a:endParaRPr>
          </a:p>
          <a:p>
            <a:pPr eaLnBrk="1" hangingPunct="1">
              <a:spcBef>
                <a:spcPts val="0"/>
              </a:spcBef>
            </a:pPr>
            <a:r>
              <a:rPr lang="el-GR" sz="2000" dirty="0" smtClean="0">
                <a:latin typeface="Calibri" panose="020F0502020204030204" pitchFamily="34" charset="0"/>
              </a:rPr>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r>
              <a:rPr lang="en-US" sz="2000" dirty="0" smtClean="0">
                <a:latin typeface="Calibri" panose="020F0502020204030204" pitchFamily="34" charset="0"/>
              </a:rPr>
              <a:t>. </a:t>
            </a:r>
            <a:endParaRPr lang="el-GR" sz="2000" dirty="0" smtClean="0">
              <a:latin typeface="Calibri" panose="020F0502020204030204" pitchFamily="34" charset="0"/>
            </a:endParaRPr>
          </a:p>
        </p:txBody>
      </p:sp>
      <p:pic>
        <p:nvPicPr>
          <p:cNvPr id="6" name="Εικόνα 1" descr=" Λογότυπο επιχειρησιακού προγράμματος εκπαίδευση και δια βίου μάθηση.   ">
            <a:hlinkClick r:id="rId4" tooltip="Μετάβαση σε www.edulll.gr"/>
          </p:cNvPr>
          <p:cNvPicPr>
            <a:picLocks noChangeAspect="1" noChangeArrowheads="1"/>
          </p:cNvPicPr>
          <p:nvPr/>
        </p:nvPicPr>
        <p:blipFill>
          <a:blip r:embed="rId5" cstate="print"/>
          <a:srcRect/>
          <a:stretch>
            <a:fillRect/>
          </a:stretch>
        </p:blipFill>
        <p:spPr bwMode="auto">
          <a:xfrm>
            <a:off x="684213" y="4221163"/>
            <a:ext cx="7848600"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Θέση αριθμού διαφάνειας 1" descr="."/>
          <p:cNvSpPr>
            <a:spLocks noGrp="1"/>
          </p:cNvSpPr>
          <p:nvPr>
            <p:ph type="sldNum" sz="quarter" idx="12"/>
          </p:nvPr>
        </p:nvSpPr>
        <p:spPr/>
        <p:txBody>
          <a:bodyPr/>
          <a:lstStyle/>
          <a:p>
            <a:pPr>
              <a:defRPr/>
            </a:pPr>
            <a:fld id="{E034B054-DA0D-4AD9-A3C5-59235BE4FE8B}" type="slidenum">
              <a:rPr lang="el-GR" sz="1400" smtClean="0">
                <a:solidFill>
                  <a:prstClr val="black"/>
                </a:solidFill>
              </a:rPr>
              <a:pPr>
                <a:defRPr/>
              </a:pPr>
              <a:t>2</a:t>
            </a:fld>
            <a:endParaRPr lang="el-GR" sz="1400" dirty="0">
              <a:solidFill>
                <a:prstClr val="black"/>
              </a:solidFill>
            </a:endParaRPr>
          </a:p>
        </p:txBody>
      </p:sp>
    </p:spTree>
    <p:custDataLst>
      <p:tags r:id="rId1"/>
    </p:custDataLst>
    <p:extLst>
      <p:ext uri="{BB962C8B-B14F-4D97-AF65-F5344CB8AC3E}">
        <p14:creationId xmlns:p14="http://schemas.microsoft.com/office/powerpoint/2010/main" val="25734755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t>Καταιονισμός </a:t>
            </a:r>
            <a:r>
              <a:rPr lang="el-GR" b="1" dirty="0" smtClean="0"/>
              <a:t>2</a:t>
            </a:r>
            <a:endParaRPr lang="el-GR" b="1"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20</a:t>
            </a:fld>
            <a:endParaRPr lang="el-GR" sz="1400" dirty="0">
              <a:solidFill>
                <a:schemeClr val="tx1"/>
              </a:solidFill>
            </a:endParaRPr>
          </a:p>
        </p:txBody>
      </p:sp>
      <p:pic>
        <p:nvPicPr>
          <p:cNvPr id="8" name="Θέση περιεχομένου 7" descr="Πότισμα με κανόνι"/>
          <p:cNvPicPr>
            <a:picLocks noGrp="1" noChangeAspect="1"/>
          </p:cNvPicPr>
          <p:nvPr>
            <p:ph idx="1"/>
          </p:nvPr>
        </p:nvPicPr>
        <p:blipFill>
          <a:blip r:embed="rId2"/>
          <a:stretch>
            <a:fillRect/>
          </a:stretch>
        </p:blipFill>
        <p:spPr>
          <a:xfrm>
            <a:off x="1556577" y="1600200"/>
            <a:ext cx="6030845" cy="4525963"/>
          </a:xfrm>
          <a:prstGeom prst="rect">
            <a:avLst/>
          </a:prstGeom>
        </p:spPr>
      </p:pic>
    </p:spTree>
    <p:extLst>
      <p:ext uri="{BB962C8B-B14F-4D97-AF65-F5344CB8AC3E}">
        <p14:creationId xmlns:p14="http://schemas.microsoft.com/office/powerpoint/2010/main" val="5191315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Καταιονισμός 3</a:t>
            </a:r>
            <a:endParaRPr lang="el-GR" b="1" dirty="0"/>
          </a:p>
        </p:txBody>
      </p:sp>
      <p:pic>
        <p:nvPicPr>
          <p:cNvPr id="8" name="Θέση περιεχομένου 7" descr="Εικόα όπου εμφανίζεται πότισμα με ράμπα."/>
          <p:cNvPicPr>
            <a:picLocks noGrp="1" noChangeAspect="1"/>
          </p:cNvPicPr>
          <p:nvPr>
            <p:ph idx="1"/>
          </p:nvPr>
        </p:nvPicPr>
        <p:blipFill>
          <a:blip r:embed="rId2"/>
          <a:stretch>
            <a:fillRect/>
          </a:stretch>
        </p:blipFill>
        <p:spPr>
          <a:xfrm>
            <a:off x="1013462" y="1600200"/>
            <a:ext cx="7117076" cy="4525963"/>
          </a:xfrm>
          <a:prstGeom prst="rect">
            <a:avLst/>
          </a:prstGeom>
        </p:spPr>
      </p:pic>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21</a:t>
            </a:fld>
            <a:endParaRPr lang="el-GR" sz="1400" dirty="0">
              <a:solidFill>
                <a:schemeClr val="tx1"/>
              </a:solidFill>
            </a:endParaRPr>
          </a:p>
        </p:txBody>
      </p:sp>
    </p:spTree>
    <p:extLst>
      <p:ext uri="{BB962C8B-B14F-4D97-AF65-F5344CB8AC3E}">
        <p14:creationId xmlns:p14="http://schemas.microsoft.com/office/powerpoint/2010/main" val="27896702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Καταιονισμός 4</a:t>
            </a:r>
            <a:endParaRPr lang="el-GR" b="1" dirty="0"/>
          </a:p>
        </p:txBody>
      </p:sp>
      <p:pic>
        <p:nvPicPr>
          <p:cNvPr id="4" name="Θέση περιεχομένου 3" descr="Στοχευμένο πότισμα."/>
          <p:cNvPicPr>
            <a:picLocks noGrp="1" noChangeAspect="1"/>
          </p:cNvPicPr>
          <p:nvPr>
            <p:ph idx="1"/>
          </p:nvPr>
        </p:nvPicPr>
        <p:blipFill>
          <a:blip r:embed="rId2"/>
          <a:stretch>
            <a:fillRect/>
          </a:stretch>
        </p:blipFill>
        <p:spPr>
          <a:xfrm>
            <a:off x="1142734" y="1600200"/>
            <a:ext cx="6858531" cy="4525963"/>
          </a:xfrm>
          <a:prstGeom prst="rect">
            <a:avLst/>
          </a:prstGeom>
        </p:spPr>
      </p:pic>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22</a:t>
            </a:fld>
            <a:endParaRPr lang="el-GR" sz="1400" dirty="0">
              <a:solidFill>
                <a:schemeClr val="tx1"/>
              </a:solidFill>
            </a:endParaRPr>
          </a:p>
        </p:txBody>
      </p:sp>
    </p:spTree>
    <p:extLst>
      <p:ext uri="{BB962C8B-B14F-4D97-AF65-F5344CB8AC3E}">
        <p14:creationId xmlns:p14="http://schemas.microsoft.com/office/powerpoint/2010/main" val="14349464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b="1" dirty="0" smtClean="0"/>
              <a:t>Συστήματα </a:t>
            </a:r>
            <a:r>
              <a:rPr lang="el-GR" b="1" dirty="0" err="1" smtClean="0"/>
              <a:t>Μικροάρδευσης</a:t>
            </a:r>
            <a:endParaRPr lang="el-GR" b="1" dirty="0"/>
          </a:p>
        </p:txBody>
      </p:sp>
      <p:sp>
        <p:nvSpPr>
          <p:cNvPr id="8" name="Content Placeholder 2"/>
          <p:cNvSpPr>
            <a:spLocks noGrp="1"/>
          </p:cNvSpPr>
          <p:nvPr>
            <p:ph idx="1"/>
          </p:nvPr>
        </p:nvSpPr>
        <p:spPr>
          <a:xfrm>
            <a:off x="228600" y="1600200"/>
            <a:ext cx="8686800" cy="4648200"/>
          </a:xfrm>
        </p:spPr>
        <p:txBody>
          <a:bodyPr>
            <a:noAutofit/>
          </a:bodyPr>
          <a:lstStyle/>
          <a:p>
            <a:r>
              <a:rPr lang="el-GR" sz="2200" dirty="0"/>
              <a:t>Με τον όρο </a:t>
            </a:r>
            <a:r>
              <a:rPr lang="el-GR" sz="2200" dirty="0" err="1"/>
              <a:t>μικροάρδευση</a:t>
            </a:r>
            <a:r>
              <a:rPr lang="el-GR" sz="2200" dirty="0"/>
              <a:t> (</a:t>
            </a:r>
            <a:r>
              <a:rPr lang="el-GR" sz="2200" dirty="0" err="1"/>
              <a:t>microirrigation</a:t>
            </a:r>
            <a:r>
              <a:rPr lang="el-GR" sz="2200" dirty="0"/>
              <a:t>) εννοείται η συχνή και με αργούς ρυθμούς εφαρμογή του αρδευτικού νερού απευθείας στην επιφάνεια του εδάφους ή στο </a:t>
            </a:r>
            <a:r>
              <a:rPr lang="el-GR" sz="2200" dirty="0" err="1"/>
              <a:t>ριζόστρωμα</a:t>
            </a:r>
            <a:r>
              <a:rPr lang="el-GR" sz="2200" dirty="0"/>
              <a:t> των φυτών.</a:t>
            </a:r>
          </a:p>
          <a:p>
            <a:r>
              <a:rPr lang="el-GR" sz="2200" dirty="0"/>
              <a:t>Η </a:t>
            </a:r>
            <a:r>
              <a:rPr lang="el-GR" sz="2200" dirty="0" err="1"/>
              <a:t>μικροάρδευση</a:t>
            </a:r>
            <a:r>
              <a:rPr lang="el-GR" sz="2200" dirty="0"/>
              <a:t> βασίζεται στις θεμελιώδεις έννοιες της άρδευσης μόνον του ριζικού συστήματος των φυτών παρά της συνολικής εδαφικής επιφάνειας (και όγκου) και της διατήρησης της περιεχόμενης υγρασίας στο </a:t>
            </a:r>
            <a:r>
              <a:rPr lang="el-GR" sz="2200" dirty="0" err="1"/>
              <a:t>ριζόστρωμα</a:t>
            </a:r>
            <a:r>
              <a:rPr lang="el-GR" sz="2200" dirty="0"/>
              <a:t> σε ιδανικά επίπεδα (τοπική άρδευση</a:t>
            </a:r>
            <a:r>
              <a:rPr lang="el-GR" sz="2200" dirty="0" smtClean="0"/>
              <a:t>).</a:t>
            </a:r>
          </a:p>
          <a:p>
            <a:r>
              <a:rPr lang="el-GR" sz="2200" dirty="0"/>
              <a:t>Στάγδην άρδευση (</a:t>
            </a:r>
            <a:r>
              <a:rPr lang="el-GR" sz="2200" dirty="0" err="1"/>
              <a:t>drip</a:t>
            </a:r>
            <a:r>
              <a:rPr lang="el-GR" sz="2200" dirty="0"/>
              <a:t> ή </a:t>
            </a:r>
            <a:r>
              <a:rPr lang="el-GR" sz="2200" dirty="0" err="1"/>
              <a:t>trickle</a:t>
            </a:r>
            <a:r>
              <a:rPr lang="el-GR" sz="2200" dirty="0"/>
              <a:t> </a:t>
            </a:r>
            <a:r>
              <a:rPr lang="el-GR" sz="2200" dirty="0" err="1"/>
              <a:t>irrigation</a:t>
            </a:r>
            <a:r>
              <a:rPr lang="el-GR" sz="2200" dirty="0"/>
              <a:t>) είναι η αργή, σχεδόν συνεχής εφαρμογή του αρδευτικού νερού υπό μορφή σταγόνων. Οι </a:t>
            </a:r>
            <a:r>
              <a:rPr lang="el-GR" sz="2200" dirty="0" err="1"/>
              <a:t>σταλάκτες</a:t>
            </a:r>
            <a:r>
              <a:rPr lang="el-GR" sz="2200" dirty="0"/>
              <a:t> και οι πλευρικοί αγωγοί κείτονται στην επιφάνεια του εδάφους. Γενικά, οι ρυθμοί παροχής είναι μικρότεροι από 12 L/h για </a:t>
            </a:r>
            <a:r>
              <a:rPr lang="el-GR" sz="2200" dirty="0" err="1"/>
              <a:t>σταλακτηφόρους</a:t>
            </a:r>
            <a:r>
              <a:rPr lang="el-GR" sz="2200" dirty="0"/>
              <a:t> σημειακής εκροής και μικρότεροι από 12 L/h/m για </a:t>
            </a:r>
            <a:r>
              <a:rPr lang="el-GR" sz="2200" dirty="0" err="1"/>
              <a:t>σταλακτηφόρους</a:t>
            </a:r>
            <a:r>
              <a:rPr lang="el-GR" sz="2200" dirty="0"/>
              <a:t> γραμμικής εκροής</a:t>
            </a:r>
            <a:r>
              <a:rPr lang="el-GR" sz="2200" dirty="0" smtClean="0"/>
              <a:t>.</a:t>
            </a:r>
          </a:p>
          <a:p>
            <a:endParaRPr lang="el-GR" sz="2200"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23</a:t>
            </a:fld>
            <a:endParaRPr lang="el-GR" sz="1400" dirty="0">
              <a:solidFill>
                <a:schemeClr val="tx1"/>
              </a:solidFill>
            </a:endParaRPr>
          </a:p>
        </p:txBody>
      </p:sp>
    </p:spTree>
    <p:extLst>
      <p:ext uri="{BB962C8B-B14F-4D97-AF65-F5344CB8AC3E}">
        <p14:creationId xmlns:p14="http://schemas.microsoft.com/office/powerpoint/2010/main" val="24698989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t>Συστήματα </a:t>
            </a:r>
            <a:r>
              <a:rPr lang="el-GR" b="1" dirty="0" err="1" smtClean="0"/>
              <a:t>Μικροάρδευσης</a:t>
            </a:r>
            <a:r>
              <a:rPr lang="el-GR" b="1" dirty="0" smtClean="0"/>
              <a:t> 1</a:t>
            </a:r>
            <a:endParaRPr lang="el-GR" b="1"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24</a:t>
            </a:fld>
            <a:endParaRPr lang="el-GR" sz="1400" dirty="0">
              <a:solidFill>
                <a:schemeClr val="tx1"/>
              </a:solidFill>
            </a:endParaRPr>
          </a:p>
        </p:txBody>
      </p:sp>
      <p:pic>
        <p:nvPicPr>
          <p:cNvPr id="8" name="Θέση περιεχομένου 7" descr="Άρδευση σταγόνας"/>
          <p:cNvPicPr>
            <a:picLocks noGrp="1" noChangeAspect="1"/>
          </p:cNvPicPr>
          <p:nvPr>
            <p:ph idx="1"/>
          </p:nvPr>
        </p:nvPicPr>
        <p:blipFill>
          <a:blip r:embed="rId2"/>
          <a:stretch>
            <a:fillRect/>
          </a:stretch>
        </p:blipFill>
        <p:spPr>
          <a:xfrm>
            <a:off x="1553829" y="1600200"/>
            <a:ext cx="6036342" cy="4525963"/>
          </a:xfrm>
          <a:prstGeom prst="rect">
            <a:avLst/>
          </a:prstGeom>
        </p:spPr>
      </p:pic>
    </p:spTree>
    <p:extLst>
      <p:ext uri="{BB962C8B-B14F-4D97-AF65-F5344CB8AC3E}">
        <p14:creationId xmlns:p14="http://schemas.microsoft.com/office/powerpoint/2010/main" val="8775660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t>Συστήματα </a:t>
            </a:r>
            <a:r>
              <a:rPr lang="el-GR" b="1" dirty="0" err="1"/>
              <a:t>Μικροάρδευσης</a:t>
            </a:r>
            <a:r>
              <a:rPr lang="el-GR" b="1" dirty="0"/>
              <a:t> 2</a:t>
            </a:r>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25</a:t>
            </a:fld>
            <a:endParaRPr lang="el-GR" sz="1400" dirty="0">
              <a:solidFill>
                <a:schemeClr val="tx1"/>
              </a:solidFill>
            </a:endParaRPr>
          </a:p>
        </p:txBody>
      </p:sp>
      <p:pic>
        <p:nvPicPr>
          <p:cNvPr id="4" name="Θέση περιεχομένου 3" descr="Πότισμα με σταγόνα"/>
          <p:cNvPicPr>
            <a:picLocks noGrp="1" noChangeAspect="1"/>
          </p:cNvPicPr>
          <p:nvPr>
            <p:ph idx="1"/>
          </p:nvPr>
        </p:nvPicPr>
        <p:blipFill>
          <a:blip r:embed="rId2"/>
          <a:stretch>
            <a:fillRect/>
          </a:stretch>
        </p:blipFill>
        <p:spPr>
          <a:xfrm>
            <a:off x="1557231" y="1600200"/>
            <a:ext cx="6029537" cy="4525963"/>
          </a:xfrm>
          <a:prstGeom prst="rect">
            <a:avLst/>
          </a:prstGeom>
        </p:spPr>
      </p:pic>
    </p:spTree>
    <p:extLst>
      <p:ext uri="{BB962C8B-B14F-4D97-AF65-F5344CB8AC3E}">
        <p14:creationId xmlns:p14="http://schemas.microsoft.com/office/powerpoint/2010/main" val="31241169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t>Συστήματα </a:t>
            </a:r>
            <a:r>
              <a:rPr lang="el-GR" b="1" dirty="0" err="1"/>
              <a:t>Μικροάρδευσης</a:t>
            </a:r>
            <a:r>
              <a:rPr lang="el-GR" b="1" dirty="0"/>
              <a:t> 3</a:t>
            </a:r>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26</a:t>
            </a:fld>
            <a:endParaRPr lang="el-GR" sz="1400" dirty="0">
              <a:solidFill>
                <a:schemeClr val="tx1"/>
              </a:solidFill>
            </a:endParaRPr>
          </a:p>
        </p:txBody>
      </p:sp>
      <p:pic>
        <p:nvPicPr>
          <p:cNvPr id="11" name="Θέση περιεχομένου 10" descr="Σταγόνα σε θερμοκήπιο"/>
          <p:cNvPicPr>
            <a:picLocks noGrp="1" noChangeAspect="1"/>
          </p:cNvPicPr>
          <p:nvPr>
            <p:ph idx="1"/>
          </p:nvPr>
        </p:nvPicPr>
        <p:blipFill>
          <a:blip r:embed="rId2"/>
          <a:stretch>
            <a:fillRect/>
          </a:stretch>
        </p:blipFill>
        <p:spPr>
          <a:xfrm>
            <a:off x="2339953" y="1600200"/>
            <a:ext cx="4464094" cy="4525963"/>
          </a:xfrm>
          <a:prstGeom prst="rect">
            <a:avLst/>
          </a:prstGeom>
        </p:spPr>
      </p:pic>
    </p:spTree>
    <p:extLst>
      <p:ext uri="{BB962C8B-B14F-4D97-AF65-F5344CB8AC3E}">
        <p14:creationId xmlns:p14="http://schemas.microsoft.com/office/powerpoint/2010/main" val="16032995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t>Συστήματα </a:t>
            </a:r>
            <a:r>
              <a:rPr lang="el-GR" b="1" dirty="0" err="1"/>
              <a:t>Μικροάρδευσης</a:t>
            </a:r>
            <a:r>
              <a:rPr lang="el-GR" b="1" dirty="0"/>
              <a:t> 4</a:t>
            </a:r>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27</a:t>
            </a:fld>
            <a:endParaRPr lang="el-GR" sz="1400" dirty="0">
              <a:solidFill>
                <a:schemeClr val="tx1"/>
              </a:solidFill>
            </a:endParaRPr>
          </a:p>
        </p:txBody>
      </p:sp>
      <p:pic>
        <p:nvPicPr>
          <p:cNvPr id="8" name="Θέση περιεχομένου 7" descr="Πότισμα με σταγόνα σε πλαγιά"/>
          <p:cNvPicPr>
            <a:picLocks noGrp="1" noChangeAspect="1"/>
          </p:cNvPicPr>
          <p:nvPr>
            <p:ph idx="1"/>
          </p:nvPr>
        </p:nvPicPr>
        <p:blipFill>
          <a:blip r:embed="rId2"/>
          <a:stretch>
            <a:fillRect/>
          </a:stretch>
        </p:blipFill>
        <p:spPr>
          <a:xfrm>
            <a:off x="1554692" y="1600200"/>
            <a:ext cx="6034616" cy="4525963"/>
          </a:xfrm>
          <a:prstGeom prst="rect">
            <a:avLst/>
          </a:prstGeom>
        </p:spPr>
      </p:pic>
    </p:spTree>
    <p:extLst>
      <p:ext uri="{BB962C8B-B14F-4D97-AF65-F5344CB8AC3E}">
        <p14:creationId xmlns:p14="http://schemas.microsoft.com/office/powerpoint/2010/main" val="34000280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err="1"/>
              <a:t>Υποεπιφανειακή</a:t>
            </a:r>
            <a:r>
              <a:rPr lang="el-GR" b="1" dirty="0"/>
              <a:t> στάγδην</a:t>
            </a:r>
          </a:p>
        </p:txBody>
      </p:sp>
      <p:sp>
        <p:nvSpPr>
          <p:cNvPr id="3" name="Θέση περιεχομένου 1"/>
          <p:cNvSpPr>
            <a:spLocks noGrp="1"/>
          </p:cNvSpPr>
          <p:nvPr>
            <p:ph idx="1"/>
          </p:nvPr>
        </p:nvSpPr>
        <p:spPr/>
        <p:txBody>
          <a:bodyPr>
            <a:normAutofit/>
          </a:bodyPr>
          <a:lstStyle/>
          <a:p>
            <a:pPr>
              <a:lnSpc>
                <a:spcPct val="120000"/>
              </a:lnSpc>
              <a:spcAft>
                <a:spcPct val="30000"/>
              </a:spcAft>
            </a:pPr>
            <a:r>
              <a:rPr lang="el-GR" sz="2400" dirty="0"/>
              <a:t>Στην </a:t>
            </a:r>
            <a:r>
              <a:rPr lang="el-GR" sz="2400" dirty="0" err="1"/>
              <a:t>υποεπιφανειακή</a:t>
            </a:r>
            <a:r>
              <a:rPr lang="el-GR" sz="2400" dirty="0"/>
              <a:t> στάγδην άρδευση, το νερό εφαρμόζεται κάτω από την επιφάνεια του εδάφους </a:t>
            </a:r>
            <a:r>
              <a:rPr lang="el-GR" sz="2400" dirty="0" err="1"/>
              <a:t>διαμέσω</a:t>
            </a:r>
            <a:r>
              <a:rPr lang="el-GR" sz="2400" dirty="0"/>
              <a:t> </a:t>
            </a:r>
            <a:r>
              <a:rPr lang="el-GR" sz="2400" dirty="0" err="1"/>
              <a:t>σταλακτών</a:t>
            </a:r>
            <a:r>
              <a:rPr lang="el-GR" sz="2400" dirty="0"/>
              <a:t> με ρυθμούς παροχής στο ίδιο εύρος σαν αυτούς για ένα επιφανειακό σύστημα.</a:t>
            </a:r>
          </a:p>
          <a:p>
            <a:pPr marL="0" indent="0">
              <a:buNone/>
            </a:pPr>
            <a:endParaRPr lang="el-GR" sz="2800"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28</a:t>
            </a:fld>
            <a:endParaRPr lang="el-GR" sz="1400" dirty="0">
              <a:solidFill>
                <a:schemeClr val="tx1"/>
              </a:solidFill>
            </a:endParaRPr>
          </a:p>
        </p:txBody>
      </p:sp>
    </p:spTree>
    <p:extLst>
      <p:ext uri="{BB962C8B-B14F-4D97-AF65-F5344CB8AC3E}">
        <p14:creationId xmlns:p14="http://schemas.microsoft.com/office/powerpoint/2010/main" val="37685523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err="1"/>
              <a:t>Υποεπιφανειακή</a:t>
            </a:r>
            <a:r>
              <a:rPr lang="el-GR" b="1" dirty="0"/>
              <a:t> στάγδην</a:t>
            </a:r>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29</a:t>
            </a:fld>
            <a:endParaRPr lang="el-GR" sz="1400" dirty="0">
              <a:solidFill>
                <a:schemeClr val="tx1"/>
              </a:solidFill>
            </a:endParaRPr>
          </a:p>
        </p:txBody>
      </p:sp>
      <p:pic>
        <p:nvPicPr>
          <p:cNvPr id="4" name="Θέση περιεχομένου 3" descr="Εικόνα με υποεπιφανειακή στάγδην"/>
          <p:cNvPicPr>
            <a:picLocks noGrp="1" noChangeAspect="1"/>
          </p:cNvPicPr>
          <p:nvPr>
            <p:ph idx="1"/>
          </p:nvPr>
        </p:nvPicPr>
        <p:blipFill>
          <a:blip r:embed="rId2"/>
          <a:stretch>
            <a:fillRect/>
          </a:stretch>
        </p:blipFill>
        <p:spPr>
          <a:xfrm>
            <a:off x="2002545" y="1600200"/>
            <a:ext cx="5138910" cy="4525963"/>
          </a:xfrm>
          <a:prstGeom prst="rect">
            <a:avLst/>
          </a:prstGeom>
        </p:spPr>
      </p:pic>
    </p:spTree>
    <p:extLst>
      <p:ext uri="{BB962C8B-B14F-4D97-AF65-F5344CB8AC3E}">
        <p14:creationId xmlns:p14="http://schemas.microsoft.com/office/powerpoint/2010/main" val="29794393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Τίτλος 1"/>
          <p:cNvSpPr>
            <a:spLocks noGrp="1"/>
          </p:cNvSpPr>
          <p:nvPr>
            <p:ph type="title"/>
          </p:nvPr>
        </p:nvSpPr>
        <p:spPr/>
        <p:txBody>
          <a:bodyPr/>
          <a:lstStyle/>
          <a:p>
            <a:pPr eaLnBrk="1" hangingPunct="1"/>
            <a:r>
              <a:rPr lang="el-GR" b="1" dirty="0" smtClean="0"/>
              <a:t>Σκοποί ενότητας </a:t>
            </a:r>
          </a:p>
        </p:txBody>
      </p:sp>
      <p:sp>
        <p:nvSpPr>
          <p:cNvPr id="5122" name="Θέση περιεχομένου 1"/>
          <p:cNvSpPr>
            <a:spLocks noGrp="1"/>
          </p:cNvSpPr>
          <p:nvPr>
            <p:ph idx="1"/>
          </p:nvPr>
        </p:nvSpPr>
        <p:spPr/>
        <p:txBody>
          <a:bodyPr>
            <a:normAutofit/>
          </a:bodyPr>
          <a:lstStyle/>
          <a:p>
            <a:pPr marL="0" indent="0" eaLnBrk="1" hangingPunct="1">
              <a:spcBef>
                <a:spcPts val="0"/>
              </a:spcBef>
              <a:spcAft>
                <a:spcPts val="1800"/>
              </a:spcAft>
              <a:buNone/>
            </a:pPr>
            <a:r>
              <a:rPr lang="el-GR" sz="2400" dirty="0" smtClean="0"/>
              <a:t>Ο αναγνώστης να μπορεί να</a:t>
            </a:r>
            <a:r>
              <a:rPr lang="el-GR" sz="2400" dirty="0" smtClean="0"/>
              <a:t>:</a:t>
            </a:r>
          </a:p>
          <a:p>
            <a:pPr marL="1314450" lvl="2" indent="-514350" eaLnBrk="1" hangingPunct="1">
              <a:spcBef>
                <a:spcPts val="0"/>
              </a:spcBef>
              <a:buFont typeface="+mj-lt"/>
              <a:buAutoNum type="arabicParenR"/>
            </a:pPr>
            <a:endParaRPr lang="el-GR" dirty="0" smtClean="0"/>
          </a:p>
          <a:p>
            <a:pPr marL="1314450" lvl="2" indent="-514350" eaLnBrk="1" hangingPunct="1">
              <a:spcBef>
                <a:spcPts val="0"/>
              </a:spcBef>
              <a:buFont typeface="+mj-lt"/>
              <a:buAutoNum type="arabicParenR"/>
            </a:pPr>
            <a:r>
              <a:rPr lang="el-GR" dirty="0" smtClean="0"/>
              <a:t>Ορίσει την έννοια της άρδευσης</a:t>
            </a:r>
          </a:p>
          <a:p>
            <a:pPr marL="1314450" lvl="2" indent="-514350" eaLnBrk="1" hangingPunct="1">
              <a:spcBef>
                <a:spcPts val="0"/>
              </a:spcBef>
              <a:buFont typeface="+mj-lt"/>
              <a:buAutoNum type="arabicParenR"/>
            </a:pPr>
            <a:r>
              <a:rPr lang="el-GR" dirty="0" smtClean="0"/>
              <a:t>Περιγράφει τις μεθόδους άρδευσης</a:t>
            </a:r>
          </a:p>
          <a:p>
            <a:pPr marL="1314450" lvl="2" indent="-514350" eaLnBrk="1" hangingPunct="1">
              <a:spcBef>
                <a:spcPts val="0"/>
              </a:spcBef>
              <a:buFont typeface="+mj-lt"/>
              <a:buAutoNum type="arabicParenR"/>
            </a:pPr>
            <a:r>
              <a:rPr lang="el-GR" dirty="0" smtClean="0"/>
              <a:t>Καταγράψει μεθόδους και συστήματα άρδευσης</a:t>
            </a:r>
          </a:p>
          <a:p>
            <a:pPr marL="1314450" lvl="2" indent="-514350" eaLnBrk="1" hangingPunct="1">
              <a:spcBef>
                <a:spcPts val="0"/>
              </a:spcBef>
              <a:buFont typeface="+mj-lt"/>
              <a:buAutoNum type="arabicParenR"/>
            </a:pPr>
            <a:r>
              <a:rPr lang="el-GR" dirty="0" smtClean="0"/>
              <a:t>Κατανοήσεις μειονεκτήματα – πλεονεκτήματα αυτών </a:t>
            </a:r>
            <a:endParaRPr lang="el-GR" dirty="0"/>
          </a:p>
          <a:p>
            <a:pPr marL="1314450" lvl="2" indent="-514350" eaLnBrk="1" hangingPunct="1">
              <a:spcBef>
                <a:spcPts val="0"/>
              </a:spcBef>
              <a:buFont typeface="+mj-lt"/>
              <a:buAutoNum type="arabicParenR"/>
            </a:pPr>
            <a:r>
              <a:rPr lang="el-GR" dirty="0" smtClean="0"/>
              <a:t>Καταγράφει διαφορές από παραδείγματα άρδευσης μέσα από εικόνες</a:t>
            </a:r>
          </a:p>
          <a:p>
            <a:pPr marL="1314450" lvl="2" indent="-514350" eaLnBrk="1" hangingPunct="1">
              <a:spcBef>
                <a:spcPts val="0"/>
              </a:spcBef>
              <a:buFont typeface="+mj-lt"/>
              <a:buAutoNum type="arabicParenR"/>
            </a:pPr>
            <a:endParaRPr lang="el-GR" dirty="0" smtClean="0"/>
          </a:p>
          <a:p>
            <a:pPr marL="1314450" lvl="2" indent="-514350" eaLnBrk="1" hangingPunct="1">
              <a:spcBef>
                <a:spcPts val="0"/>
              </a:spcBef>
              <a:buFont typeface="+mj-lt"/>
              <a:buAutoNum type="arabicParenR"/>
            </a:pPr>
            <a:endParaRPr lang="el-GR" dirty="0" smtClean="0"/>
          </a:p>
        </p:txBody>
      </p:sp>
      <p:sp>
        <p:nvSpPr>
          <p:cNvPr id="2" name="Θέση υποσέλιδου 1" descr="."/>
          <p:cNvSpPr>
            <a:spLocks noGrp="1"/>
          </p:cNvSpPr>
          <p:nvPr>
            <p:ph type="ftr" sz="quarter" idx="11"/>
          </p:nvPr>
        </p:nvSpPr>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3" name="Θέση αριθμού διαφάνειας 1" descr="."/>
          <p:cNvSpPr>
            <a:spLocks noGrp="1"/>
          </p:cNvSpPr>
          <p:nvPr>
            <p:ph type="sldNum" sz="quarter" idx="12"/>
          </p:nvPr>
        </p:nvSpPr>
        <p:spPr/>
        <p:txBody>
          <a:bodyPr/>
          <a:lstStyle/>
          <a:p>
            <a:pPr>
              <a:defRPr/>
            </a:pPr>
            <a:fld id="{E034B054-DA0D-4AD9-A3C5-59235BE4FE8B}" type="slidenum">
              <a:rPr lang="el-GR" sz="1400" smtClean="0">
                <a:solidFill>
                  <a:schemeClr val="tx1"/>
                </a:solidFill>
              </a:rPr>
              <a:pPr>
                <a:defRPr/>
              </a:pPr>
              <a:t>3</a:t>
            </a:fld>
            <a:endParaRPr lang="el-GR" sz="1400" dirty="0">
              <a:solidFill>
                <a:schemeClr val="tx1"/>
              </a:solidFill>
            </a:endParaRPr>
          </a:p>
        </p:txBody>
      </p:sp>
    </p:spTree>
    <p:extLst>
      <p:ext uri="{BB962C8B-B14F-4D97-AF65-F5344CB8AC3E}">
        <p14:creationId xmlns:p14="http://schemas.microsoft.com/office/powerpoint/2010/main" val="42383662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b="1" dirty="0" err="1" smtClean="0"/>
              <a:t>Μικροκαταιονισμός</a:t>
            </a:r>
            <a:r>
              <a:rPr lang="el-GR" b="1" dirty="0" smtClean="0"/>
              <a:t> 1</a:t>
            </a:r>
            <a:endParaRPr lang="el-GR" b="1" dirty="0"/>
          </a:p>
        </p:txBody>
      </p:sp>
      <p:sp>
        <p:nvSpPr>
          <p:cNvPr id="3" name="Θέση περιεχομένου 1"/>
          <p:cNvSpPr>
            <a:spLocks noGrp="1"/>
          </p:cNvSpPr>
          <p:nvPr>
            <p:ph idx="1"/>
          </p:nvPr>
        </p:nvSpPr>
        <p:spPr/>
        <p:txBody>
          <a:bodyPr>
            <a:normAutofit/>
          </a:bodyPr>
          <a:lstStyle/>
          <a:p>
            <a:pPr marL="0" indent="0">
              <a:buNone/>
            </a:pPr>
            <a:r>
              <a:rPr lang="el-GR" sz="2400" dirty="0" smtClean="0"/>
              <a:t>Στον </a:t>
            </a:r>
            <a:r>
              <a:rPr lang="el-GR" sz="2400" dirty="0" err="1"/>
              <a:t>μικροκαταιονισμό</a:t>
            </a:r>
            <a:r>
              <a:rPr lang="el-GR" sz="2400" dirty="0"/>
              <a:t> (</a:t>
            </a:r>
            <a:r>
              <a:rPr lang="el-GR" sz="2400" dirty="0" err="1"/>
              <a:t>microsprinkle</a:t>
            </a:r>
            <a:r>
              <a:rPr lang="el-GR" sz="2400" dirty="0"/>
              <a:t>) </a:t>
            </a:r>
            <a:r>
              <a:rPr lang="el-GR" sz="2400" dirty="0" err="1"/>
              <a:t>μικροεκτοξευτές</a:t>
            </a:r>
            <a:r>
              <a:rPr lang="el-GR" sz="2400" dirty="0"/>
              <a:t> και </a:t>
            </a:r>
            <a:r>
              <a:rPr lang="el-GR" sz="2400" dirty="0" err="1"/>
              <a:t>μικροψεκαστές</a:t>
            </a:r>
            <a:r>
              <a:rPr lang="el-GR" sz="2400" dirty="0"/>
              <a:t> εκτοξεύουν ή ψεκάζουν νερό  στην επιφάνεια του εδάφους. Οι παροχές των </a:t>
            </a:r>
            <a:r>
              <a:rPr lang="el-GR" sz="2400" dirty="0" err="1"/>
              <a:t>μικροεκτοξευτών</a:t>
            </a:r>
            <a:r>
              <a:rPr lang="el-GR" sz="2400" dirty="0"/>
              <a:t> φθάνουν τα 120 L/h. Ο άνεμος επιδρά στην κατανομή του νερού ενόσω στις άλλες μεθόδους </a:t>
            </a:r>
            <a:r>
              <a:rPr lang="el-GR" sz="2400" dirty="0" err="1"/>
              <a:t>μικροάρδευσης</a:t>
            </a:r>
            <a:r>
              <a:rPr lang="el-GR" sz="2400" dirty="0"/>
              <a:t> το έδαφος είναι ο κυρίαρχος παράγοντας που επηρεάζει την κατανομή του νερού.</a:t>
            </a:r>
          </a:p>
          <a:p>
            <a:pPr marL="0" indent="0">
              <a:buNone/>
            </a:pPr>
            <a:endParaRPr lang="el-GR" sz="2400"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30</a:t>
            </a:fld>
            <a:endParaRPr lang="el-GR" sz="1400" dirty="0">
              <a:solidFill>
                <a:schemeClr val="tx1"/>
              </a:solidFill>
            </a:endParaRPr>
          </a:p>
        </p:txBody>
      </p:sp>
    </p:spTree>
    <p:extLst>
      <p:ext uri="{BB962C8B-B14F-4D97-AF65-F5344CB8AC3E}">
        <p14:creationId xmlns:p14="http://schemas.microsoft.com/office/powerpoint/2010/main" val="1858781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err="1" smtClean="0"/>
              <a:t>Μικροκαταιονισμός</a:t>
            </a:r>
            <a:r>
              <a:rPr lang="el-GR" b="1" dirty="0" smtClean="0"/>
              <a:t> 2</a:t>
            </a:r>
            <a:endParaRPr lang="el-GR" b="1"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31</a:t>
            </a:fld>
            <a:endParaRPr lang="el-GR" sz="1400" dirty="0">
              <a:solidFill>
                <a:schemeClr val="tx1"/>
              </a:solidFill>
            </a:endParaRPr>
          </a:p>
        </p:txBody>
      </p:sp>
      <p:pic>
        <p:nvPicPr>
          <p:cNvPr id="8" name="Θέση περιεχομένου 7" descr="Εικόνα με μικροκαταιονισμό"/>
          <p:cNvPicPr>
            <a:picLocks noGrp="1" noChangeAspect="1"/>
          </p:cNvPicPr>
          <p:nvPr>
            <p:ph idx="1"/>
          </p:nvPr>
        </p:nvPicPr>
        <p:blipFill>
          <a:blip r:embed="rId2"/>
          <a:stretch>
            <a:fillRect/>
          </a:stretch>
        </p:blipFill>
        <p:spPr>
          <a:xfrm>
            <a:off x="2415911" y="1600200"/>
            <a:ext cx="4312178" cy="4525963"/>
          </a:xfrm>
          <a:prstGeom prst="rect">
            <a:avLst/>
          </a:prstGeom>
        </p:spPr>
      </p:pic>
    </p:spTree>
    <p:extLst>
      <p:ext uri="{BB962C8B-B14F-4D97-AF65-F5344CB8AC3E}">
        <p14:creationId xmlns:p14="http://schemas.microsoft.com/office/powerpoint/2010/main" val="29915005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t>Άρδευση με έκχυση </a:t>
            </a:r>
            <a:r>
              <a:rPr lang="el-GR" b="1" dirty="0" smtClean="0"/>
              <a:t>1</a:t>
            </a:r>
            <a:endParaRPr lang="el-GR" b="1" dirty="0"/>
          </a:p>
        </p:txBody>
      </p:sp>
      <p:sp>
        <p:nvSpPr>
          <p:cNvPr id="3" name="Θέση περιεχομένου 1"/>
          <p:cNvSpPr>
            <a:spLocks noGrp="1"/>
          </p:cNvSpPr>
          <p:nvPr>
            <p:ph idx="1"/>
          </p:nvPr>
        </p:nvSpPr>
        <p:spPr/>
        <p:txBody>
          <a:bodyPr>
            <a:normAutofit/>
          </a:bodyPr>
          <a:lstStyle/>
          <a:p>
            <a:pPr>
              <a:lnSpc>
                <a:spcPct val="120000"/>
              </a:lnSpc>
              <a:spcAft>
                <a:spcPct val="30000"/>
              </a:spcAft>
            </a:pPr>
            <a:r>
              <a:rPr lang="el-GR" sz="2400" dirty="0"/>
              <a:t>Με την μέθοδο αυτή (</a:t>
            </a:r>
            <a:r>
              <a:rPr lang="el-GR" sz="2400" dirty="0" err="1"/>
              <a:t>bubbler</a:t>
            </a:r>
            <a:r>
              <a:rPr lang="el-GR" sz="2400" dirty="0"/>
              <a:t> </a:t>
            </a:r>
            <a:r>
              <a:rPr lang="el-GR" sz="2400" dirty="0" err="1"/>
              <a:t>irrigation</a:t>
            </a:r>
            <a:r>
              <a:rPr lang="el-GR" sz="2400" dirty="0"/>
              <a:t>),το νερό εφαρμόζεται στην επιφάνεια του εδάφους με την μορφή μικρού πίδακα ή ρυακιού από σωληνίσκους με ρυθμούς παροχής μεγαλύτερους από ότι στην στάγδην αλλά συνήθως μικρότερους από 200 L/h. Επειδή η παροχή των διανεμητών συνήθως υπερβαίνει την </a:t>
            </a:r>
            <a:r>
              <a:rPr lang="el-GR" sz="2400" dirty="0" err="1"/>
              <a:t>διηθητικότητα</a:t>
            </a:r>
            <a:r>
              <a:rPr lang="el-GR" sz="2400" dirty="0"/>
              <a:t> του εδάφους κατασκευάζονται μικρών διαστάσεων λεκάνες για τον έλεγχο της διανομής του νερού.</a:t>
            </a:r>
          </a:p>
          <a:p>
            <a:pPr marL="0" indent="0">
              <a:buNone/>
            </a:pPr>
            <a:endParaRPr lang="el-GR" sz="2800"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32</a:t>
            </a:fld>
            <a:endParaRPr lang="el-GR" sz="1400" dirty="0">
              <a:solidFill>
                <a:schemeClr val="tx1"/>
              </a:solidFill>
            </a:endParaRPr>
          </a:p>
        </p:txBody>
      </p:sp>
    </p:spTree>
    <p:extLst>
      <p:ext uri="{BB962C8B-B14F-4D97-AF65-F5344CB8AC3E}">
        <p14:creationId xmlns:p14="http://schemas.microsoft.com/office/powerpoint/2010/main" val="10396798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Άρδευση με έκχυση 2</a:t>
            </a:r>
            <a:endParaRPr lang="el-GR" b="1"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33</a:t>
            </a:fld>
            <a:endParaRPr lang="el-GR" sz="1400" dirty="0">
              <a:solidFill>
                <a:schemeClr val="tx1"/>
              </a:solidFill>
            </a:endParaRPr>
          </a:p>
        </p:txBody>
      </p:sp>
      <p:pic>
        <p:nvPicPr>
          <p:cNvPr id="10" name="Θέση περιεχομένου 9" descr="Εικόνα άρδευσης με έκχυση"/>
          <p:cNvPicPr>
            <a:picLocks noGrp="1" noChangeAspect="1"/>
          </p:cNvPicPr>
          <p:nvPr>
            <p:ph idx="1"/>
          </p:nvPr>
        </p:nvPicPr>
        <p:blipFill>
          <a:blip r:embed="rId2"/>
          <a:stretch>
            <a:fillRect/>
          </a:stretch>
        </p:blipFill>
        <p:spPr>
          <a:xfrm>
            <a:off x="1552988" y="1600200"/>
            <a:ext cx="6038023" cy="4525963"/>
          </a:xfrm>
          <a:prstGeom prst="rect">
            <a:avLst/>
          </a:prstGeom>
        </p:spPr>
      </p:pic>
    </p:spTree>
    <p:extLst>
      <p:ext uri="{BB962C8B-B14F-4D97-AF65-F5344CB8AC3E}">
        <p14:creationId xmlns:p14="http://schemas.microsoft.com/office/powerpoint/2010/main" val="26276655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t>Άρδευση με έκχυση 3</a:t>
            </a:r>
          </a:p>
        </p:txBody>
      </p:sp>
      <p:pic>
        <p:nvPicPr>
          <p:cNvPr id="15" name="Θέση περιεχομένου 14" descr="Εικόνες της μεθόδου άρδευσης &#10;με έκχυση"/>
          <p:cNvPicPr>
            <a:picLocks noGrp="1" noChangeAspect="1"/>
          </p:cNvPicPr>
          <p:nvPr>
            <p:ph idx="1"/>
          </p:nvPr>
        </p:nvPicPr>
        <p:blipFill>
          <a:blip r:embed="rId2"/>
          <a:stretch>
            <a:fillRect/>
          </a:stretch>
        </p:blipFill>
        <p:spPr>
          <a:xfrm>
            <a:off x="1298164" y="1945823"/>
            <a:ext cx="6547671" cy="3834716"/>
          </a:xfrm>
          <a:prstGeom prst="rect">
            <a:avLst/>
          </a:prstGeom>
        </p:spPr>
      </p:pic>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34</a:t>
            </a:fld>
            <a:endParaRPr lang="el-GR" sz="1400" dirty="0">
              <a:solidFill>
                <a:schemeClr val="tx1"/>
              </a:solidFill>
            </a:endParaRPr>
          </a:p>
        </p:txBody>
      </p:sp>
    </p:spTree>
    <p:extLst>
      <p:ext uri="{BB962C8B-B14F-4D97-AF65-F5344CB8AC3E}">
        <p14:creationId xmlns:p14="http://schemas.microsoft.com/office/powerpoint/2010/main" val="15620187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Βιβλιογραφία</a:t>
            </a:r>
            <a:endParaRPr lang="el-GR" b="1" dirty="0"/>
          </a:p>
        </p:txBody>
      </p:sp>
      <p:sp>
        <p:nvSpPr>
          <p:cNvPr id="3" name="Θέση περιεχομένου 1"/>
          <p:cNvSpPr>
            <a:spLocks noGrp="1"/>
          </p:cNvSpPr>
          <p:nvPr>
            <p:ph idx="1"/>
            <p:custDataLst>
              <p:tags r:id="rId1"/>
            </p:custDataLst>
          </p:nvPr>
        </p:nvSpPr>
        <p:spPr/>
        <p:txBody>
          <a:bodyPr>
            <a:normAutofit fontScale="77500" lnSpcReduction="20000"/>
          </a:bodyPr>
          <a:lstStyle/>
          <a:p>
            <a:pPr>
              <a:lnSpc>
                <a:spcPct val="100000"/>
              </a:lnSpc>
            </a:pPr>
            <a:r>
              <a:rPr lang="en-US" sz="2400" dirty="0"/>
              <a:t>James, L.G., 1988. Principles of Farm Irrigation System Design. New York : Wiley.</a:t>
            </a:r>
            <a:endParaRPr lang="el-GR" sz="2400" dirty="0"/>
          </a:p>
          <a:p>
            <a:pPr>
              <a:lnSpc>
                <a:spcPct val="100000"/>
              </a:lnSpc>
            </a:pPr>
            <a:r>
              <a:rPr lang="en-US" sz="2400" dirty="0"/>
              <a:t>Kay, M., 1988. Sprinkler Irrigation : equipment and practice. </a:t>
            </a:r>
            <a:r>
              <a:rPr lang="en-US" sz="2400" dirty="0" err="1"/>
              <a:t>Batsford</a:t>
            </a:r>
            <a:r>
              <a:rPr lang="en-US" sz="2400" dirty="0"/>
              <a:t> : London.</a:t>
            </a:r>
            <a:endParaRPr lang="el-GR" sz="2400" dirty="0"/>
          </a:p>
          <a:p>
            <a:pPr>
              <a:lnSpc>
                <a:spcPct val="100000"/>
              </a:lnSpc>
            </a:pPr>
            <a:r>
              <a:rPr lang="en-US" sz="2400" dirty="0"/>
              <a:t>Keller, J. and R.D. </a:t>
            </a:r>
            <a:r>
              <a:rPr lang="en-US" sz="2400" dirty="0" err="1"/>
              <a:t>Bliesner</a:t>
            </a:r>
            <a:r>
              <a:rPr lang="en-US" sz="2400" dirty="0"/>
              <a:t>, 1990. Sprinkle and Trickle Irrigation. New York : Van </a:t>
            </a:r>
            <a:r>
              <a:rPr lang="en-US" sz="2400" dirty="0" err="1"/>
              <a:t>Nostrand</a:t>
            </a:r>
            <a:r>
              <a:rPr lang="en-US" sz="2400" dirty="0"/>
              <a:t> Reinhold. </a:t>
            </a:r>
            <a:endParaRPr lang="el-GR" sz="2400" dirty="0"/>
          </a:p>
          <a:p>
            <a:pPr>
              <a:lnSpc>
                <a:spcPct val="100000"/>
              </a:lnSpc>
            </a:pPr>
            <a:r>
              <a:rPr lang="el-GR" sz="2400" dirty="0"/>
              <a:t>Κωνσταντινίδης, Κ. Α. 1975. Η μέθοδος αρδεύσεως δια </a:t>
            </a:r>
            <a:r>
              <a:rPr lang="el-GR" sz="2400" dirty="0" err="1"/>
              <a:t>καταιονίσεως</a:t>
            </a:r>
            <a:r>
              <a:rPr lang="el-GR" sz="2400" dirty="0"/>
              <a:t>. </a:t>
            </a:r>
            <a:r>
              <a:rPr lang="el-GR" sz="2400" dirty="0" err="1"/>
              <a:t>Αφοι</a:t>
            </a:r>
            <a:r>
              <a:rPr lang="el-GR" sz="2400" dirty="0"/>
              <a:t> </a:t>
            </a:r>
            <a:r>
              <a:rPr lang="el-GR" sz="2400" dirty="0" err="1"/>
              <a:t>Σάκκουλα</a:t>
            </a:r>
            <a:r>
              <a:rPr lang="el-GR" sz="2400" dirty="0"/>
              <a:t>: Θεσσαλονίκη.</a:t>
            </a:r>
          </a:p>
          <a:p>
            <a:pPr>
              <a:lnSpc>
                <a:spcPct val="100000"/>
              </a:lnSpc>
            </a:pPr>
            <a:r>
              <a:rPr lang="el-GR" sz="2400" dirty="0" err="1"/>
              <a:t>Λουιζάκης</a:t>
            </a:r>
            <a:r>
              <a:rPr lang="el-GR" sz="2400" dirty="0"/>
              <a:t>, Α. 1986. Συγκρότημα τεχνητής βροχής με </a:t>
            </a:r>
            <a:r>
              <a:rPr lang="el-GR" sz="2400" dirty="0" err="1"/>
              <a:t>αυτοπροωθούμενο</a:t>
            </a:r>
            <a:r>
              <a:rPr lang="el-GR" sz="2400" dirty="0"/>
              <a:t> εκτοξευτήρα. Ι.Ε.Β. (Νο.54), </a:t>
            </a:r>
            <a:r>
              <a:rPr lang="el-GR" sz="2400" dirty="0" err="1"/>
              <a:t>Σίνδος</a:t>
            </a:r>
            <a:r>
              <a:rPr lang="el-GR" sz="2400" dirty="0"/>
              <a:t>.</a:t>
            </a:r>
          </a:p>
          <a:p>
            <a:pPr>
              <a:lnSpc>
                <a:spcPct val="100000"/>
              </a:lnSpc>
            </a:pPr>
            <a:r>
              <a:rPr lang="el-GR" sz="2400" dirty="0" err="1"/>
              <a:t>Mιχελάκις</a:t>
            </a:r>
            <a:r>
              <a:rPr lang="el-GR" sz="2400" dirty="0"/>
              <a:t> Ν., 1988. Συστήματα Αυτόματης Άρδευσης: Άρδευση με Σταγόνες. Αθήνα : Εκδοτική Αγροτεχνική. </a:t>
            </a:r>
          </a:p>
          <a:p>
            <a:pPr>
              <a:lnSpc>
                <a:spcPct val="100000"/>
              </a:lnSpc>
            </a:pPr>
            <a:r>
              <a:rPr lang="en-US" sz="2400" dirty="0"/>
              <a:t>Pair, C. H., W. H. </a:t>
            </a:r>
            <a:r>
              <a:rPr lang="en-US" sz="2400" dirty="0" err="1"/>
              <a:t>Hing</a:t>
            </a:r>
            <a:r>
              <a:rPr lang="en-US" sz="2400" dirty="0"/>
              <a:t>, K. R. Frost, R. E. Sneed, and T. J. </a:t>
            </a:r>
            <a:r>
              <a:rPr lang="en-US" sz="2400" dirty="0" err="1"/>
              <a:t>Schilty</a:t>
            </a:r>
            <a:r>
              <a:rPr lang="en-US" sz="2400" dirty="0"/>
              <a:t> (Eds.) 1983. Irrigation, (formerly Sprinkler Irrigation), 5th ed. Arlington, Virginia : The Irrigation Association.</a:t>
            </a:r>
            <a:endParaRPr lang="el-GR" sz="2400" dirty="0"/>
          </a:p>
          <a:p>
            <a:pPr>
              <a:lnSpc>
                <a:spcPct val="100000"/>
              </a:lnSpc>
            </a:pPr>
            <a:r>
              <a:rPr lang="en-US" sz="2400" dirty="0"/>
              <a:t>Solomon, K. 1988. Irrigation system selection. Irrigation Notes, Center for Irrigation Technology, CATI Publication No. 880105.</a:t>
            </a:r>
            <a:endParaRPr lang="el-GR" sz="2400" dirty="0"/>
          </a:p>
          <a:p>
            <a:pPr marL="0" indent="0">
              <a:buNone/>
            </a:pPr>
            <a:endParaRPr lang="el-GR" sz="2800"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35</a:t>
            </a:fld>
            <a:endParaRPr lang="el-GR" sz="1400" dirty="0">
              <a:solidFill>
                <a:schemeClr val="tx1"/>
              </a:solidFill>
            </a:endParaRPr>
          </a:p>
        </p:txBody>
      </p:sp>
    </p:spTree>
    <p:extLst>
      <p:ext uri="{BB962C8B-B14F-4D97-AF65-F5344CB8AC3E}">
        <p14:creationId xmlns:p14="http://schemas.microsoft.com/office/powerpoint/2010/main" val="11975893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normAutofit/>
          </a:bodyPr>
          <a:lstStyle/>
          <a:p>
            <a:r>
              <a:rPr lang="el-GR" b="1" smtClean="0"/>
              <a:t>Τέλος ενότητας</a:t>
            </a:r>
            <a:endParaRPr lang="el-GR" b="1" dirty="0"/>
          </a:p>
        </p:txBody>
      </p:sp>
      <p:sp>
        <p:nvSpPr>
          <p:cNvPr id="3" name="Υπότιτλος 1"/>
          <p:cNvSpPr>
            <a:spLocks noGrp="1"/>
          </p:cNvSpPr>
          <p:nvPr>
            <p:ph type="subTitle" idx="1"/>
          </p:nvPr>
        </p:nvSpPr>
        <p:spPr bwMode="gray"/>
        <p:txBody>
          <a:bodyPr>
            <a:normAutofit/>
          </a:bodyPr>
          <a:lstStyle/>
          <a:p>
            <a:pPr algn="r"/>
            <a:endParaRPr lang="el-GR" sz="4400" dirty="0" smtClean="0">
              <a:solidFill>
                <a:schemeClr val="tx1">
                  <a:lumMod val="65000"/>
                  <a:lumOff val="35000"/>
                </a:schemeClr>
              </a:solidFill>
            </a:endParaRPr>
          </a:p>
          <a:p>
            <a:pPr algn="r"/>
            <a:r>
              <a:rPr lang="el-GR" sz="2000" dirty="0" smtClean="0">
                <a:solidFill>
                  <a:schemeClr val="tx1">
                    <a:lumMod val="65000"/>
                    <a:lumOff val="35000"/>
                  </a:schemeClr>
                </a:solidFill>
              </a:rPr>
              <a:t>Επεξεργασία: Μέγας Χρήστος</a:t>
            </a:r>
            <a:endParaRPr lang="el-GR" sz="2000" dirty="0">
              <a:solidFill>
                <a:schemeClr val="tx1">
                  <a:lumMod val="65000"/>
                  <a:lumOff val="35000"/>
                </a:schemeClr>
              </a:solidFill>
            </a:endParaRPr>
          </a:p>
        </p:txBody>
      </p:sp>
      <p:pic>
        <p:nvPicPr>
          <p:cNvPr id="6" name="Εικόνα 1" descr=" Λογότυπο για άδειες χρήσης creative commons, b y, n c, s a ">
            <a:hlinkClick r:id="rId3" tooltip="Μετάβαση στην Άδεια Χρήσης"/>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959" y="5949280"/>
            <a:ext cx="1583921" cy="554177"/>
          </a:xfrm>
          <a:prstGeom prst="rect">
            <a:avLst/>
          </a:prstGeom>
        </p:spPr>
      </p:pic>
      <p:pic>
        <p:nvPicPr>
          <p:cNvPr id="7" name="Εικόνα 2" descr="Λογότυπο επιχειρησιακού προγράμματος εκπαίδευση και δια βίου μάθηση ">
            <a:hlinkClick r:id="rId5" tooltip="Μετάβαση στο www.edulll.gr/"/>
          </p:cNvPr>
          <p:cNvPicPr>
            <a:picLocks noChangeAspect="1" noChangeArrowheads="1"/>
          </p:cNvPicPr>
          <p:nvPr/>
        </p:nvPicPr>
        <p:blipFill>
          <a:blip r:embed="rId6" cstate="print"/>
          <a:srcRect/>
          <a:stretch>
            <a:fillRect/>
          </a:stretch>
        </p:blipFill>
        <p:spPr bwMode="auto">
          <a:xfrm>
            <a:off x="3492500" y="5638800"/>
            <a:ext cx="4310063"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375658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cap="none" dirty="0" smtClean="0"/>
              <a:t>Σημειώματα</a:t>
            </a:r>
            <a:endParaRPr lang="el-GR" cap="none" dirty="0"/>
          </a:p>
        </p:txBody>
      </p:sp>
    </p:spTree>
    <p:extLst>
      <p:ext uri="{BB962C8B-B14F-4D97-AF65-F5344CB8AC3E}">
        <p14:creationId xmlns:p14="http://schemas.microsoft.com/office/powerpoint/2010/main" val="25434299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nvPr>
        </p:nvSpPr>
        <p:spPr/>
        <p:txBody>
          <a:bodyPr>
            <a:noAutofit/>
          </a:bodyPr>
          <a:lstStyle/>
          <a:p>
            <a:r>
              <a:rPr lang="el-GR" sz="4000" b="1" dirty="0"/>
              <a:t>Σημείωμα Ιστορικού </a:t>
            </a:r>
            <a:r>
              <a:rPr lang="el-GR" sz="4000" b="1" dirty="0" smtClean="0"/>
              <a:t/>
            </a:r>
            <a:br>
              <a:rPr lang="el-GR" sz="4000" b="1" dirty="0" smtClean="0"/>
            </a:br>
            <a:r>
              <a:rPr lang="el-GR" sz="4000" b="1" dirty="0" smtClean="0"/>
              <a:t>Εκδόσεων</a:t>
            </a:r>
            <a:r>
              <a:rPr lang="en-US" sz="4000" b="1" dirty="0" smtClean="0"/>
              <a:t> </a:t>
            </a:r>
            <a:r>
              <a:rPr lang="el-GR" sz="4000" b="1" dirty="0" smtClean="0"/>
              <a:t>Έργου</a:t>
            </a:r>
            <a:endParaRPr lang="el-GR" sz="4000" b="1" dirty="0"/>
          </a:p>
        </p:txBody>
      </p:sp>
      <p:sp>
        <p:nvSpPr>
          <p:cNvPr id="5" name="Θέση περιεχομένου 1"/>
          <p:cNvSpPr>
            <a:spLocks noGrp="1"/>
          </p:cNvSpPr>
          <p:nvPr>
            <p:ph idx="1"/>
          </p:nvPr>
        </p:nvSpPr>
        <p:spPr/>
        <p:txBody>
          <a:bodyPr>
            <a:normAutofit/>
          </a:bodyPr>
          <a:lstStyle/>
          <a:p>
            <a:pPr marL="0" indent="0">
              <a:spcBef>
                <a:spcPts val="0"/>
              </a:spcBef>
              <a:buNone/>
            </a:pPr>
            <a:endParaRPr lang="el-GR" sz="2000" dirty="0" smtClean="0"/>
          </a:p>
          <a:p>
            <a:pPr marL="0" indent="0">
              <a:spcBef>
                <a:spcPts val="0"/>
              </a:spcBef>
              <a:spcAft>
                <a:spcPts val="4200"/>
              </a:spcAft>
              <a:buNone/>
            </a:pPr>
            <a:r>
              <a:rPr lang="el-GR" sz="2800" dirty="0" smtClean="0"/>
              <a:t>Το </a:t>
            </a:r>
            <a:r>
              <a:rPr lang="el-GR" sz="2800" dirty="0"/>
              <a:t>παρόν έργο αποτελεί την έκδοση </a:t>
            </a:r>
            <a:r>
              <a:rPr lang="en-US" sz="2800" dirty="0" smtClean="0"/>
              <a:t>1</a:t>
            </a:r>
            <a:r>
              <a:rPr lang="el-GR" sz="2800" dirty="0" smtClean="0"/>
              <a:t>.</a:t>
            </a:r>
            <a:r>
              <a:rPr lang="en-US" sz="2800" dirty="0" smtClean="0"/>
              <a:t>00</a:t>
            </a:r>
            <a:r>
              <a:rPr lang="el-GR" sz="2800" dirty="0" smtClean="0"/>
              <a:t>.</a:t>
            </a:r>
            <a:endParaRPr lang="el-GR" sz="2800" dirty="0"/>
          </a:p>
          <a:p>
            <a:pPr marL="0" indent="0">
              <a:spcBef>
                <a:spcPts val="0"/>
              </a:spcBef>
              <a:spcAft>
                <a:spcPts val="1800"/>
              </a:spcAft>
              <a:buNone/>
            </a:pPr>
            <a:r>
              <a:rPr lang="el-GR" sz="2400" dirty="0" smtClean="0"/>
              <a:t>Έχουν προηγηθεί οι κάτωθι εκδόσεις:</a:t>
            </a:r>
          </a:p>
          <a:p>
            <a:pPr lvl="1">
              <a:spcBef>
                <a:spcPts val="0"/>
              </a:spcBef>
              <a:spcAft>
                <a:spcPts val="1200"/>
              </a:spcAft>
              <a:buFont typeface="Arial" panose="020B0604020202020204" pitchFamily="34" charset="0"/>
              <a:buChar char="•"/>
            </a:pPr>
            <a:r>
              <a:rPr lang="el-GR" sz="2000" dirty="0" smtClean="0"/>
              <a:t>Έκδοση </a:t>
            </a:r>
            <a:r>
              <a:rPr lang="el-GR" sz="2000" dirty="0" smtClean="0">
                <a:solidFill>
                  <a:srgbClr val="FF0000"/>
                </a:solidFill>
              </a:rPr>
              <a:t>Χ1</a:t>
            </a:r>
            <a:r>
              <a:rPr lang="el-GR" sz="2000" dirty="0" smtClean="0"/>
              <a:t>.</a:t>
            </a:r>
            <a:r>
              <a:rPr lang="el-GR" sz="2000" dirty="0" smtClean="0">
                <a:solidFill>
                  <a:srgbClr val="FF0000"/>
                </a:solidFill>
              </a:rPr>
              <a:t>Υ1Ζ1</a:t>
            </a:r>
            <a:r>
              <a:rPr lang="el-GR" sz="2000" dirty="0" smtClean="0"/>
              <a:t> διαθέσιμη εδώ. </a:t>
            </a:r>
            <a:r>
              <a:rPr lang="el-GR" sz="2000" dirty="0" smtClean="0">
                <a:solidFill>
                  <a:srgbClr val="92D050"/>
                </a:solidFill>
              </a:rPr>
              <a:t>(Συνδέστε στο «εδώ» τον </a:t>
            </a:r>
            <a:r>
              <a:rPr lang="el-GR" sz="2000" dirty="0" err="1" smtClean="0">
                <a:solidFill>
                  <a:srgbClr val="92D050"/>
                </a:solidFill>
              </a:rPr>
              <a:t>υπερσύνδεσμο</a:t>
            </a:r>
            <a:r>
              <a:rPr lang="el-GR" sz="2000" dirty="0" smtClean="0">
                <a:solidFill>
                  <a:srgbClr val="92D050"/>
                </a:solidFill>
              </a:rPr>
              <a:t>). </a:t>
            </a:r>
          </a:p>
          <a:p>
            <a:pPr lvl="1">
              <a:spcBef>
                <a:spcPts val="0"/>
              </a:spcBef>
              <a:spcAft>
                <a:spcPts val="1200"/>
              </a:spcAft>
              <a:buFont typeface="Arial" panose="020B0604020202020204" pitchFamily="34" charset="0"/>
              <a:buChar char="•"/>
            </a:pPr>
            <a:r>
              <a:rPr lang="el-GR" sz="2000" dirty="0" smtClean="0"/>
              <a:t>Έκδοση </a:t>
            </a:r>
            <a:r>
              <a:rPr lang="el-GR" sz="2000" dirty="0" smtClean="0">
                <a:solidFill>
                  <a:srgbClr val="FF0000"/>
                </a:solidFill>
              </a:rPr>
              <a:t>Χ2</a:t>
            </a:r>
            <a:r>
              <a:rPr lang="el-GR" sz="2000" dirty="0" smtClean="0"/>
              <a:t>.</a:t>
            </a:r>
            <a:r>
              <a:rPr lang="el-GR" sz="2000" dirty="0" smtClean="0">
                <a:solidFill>
                  <a:srgbClr val="FF0000"/>
                </a:solidFill>
              </a:rPr>
              <a:t>Υ2Ζ2</a:t>
            </a:r>
            <a:r>
              <a:rPr lang="el-GR" sz="2000" dirty="0" smtClean="0"/>
              <a:t> διαθέσιμη εδώ. </a:t>
            </a:r>
            <a:r>
              <a:rPr lang="el-GR" sz="2000" dirty="0" smtClean="0">
                <a:solidFill>
                  <a:srgbClr val="92D050"/>
                </a:solidFill>
              </a:rPr>
              <a:t>(Συνδέστε στο «εδώ» τον </a:t>
            </a:r>
            <a:r>
              <a:rPr lang="el-GR" sz="2000" dirty="0" err="1" smtClean="0">
                <a:solidFill>
                  <a:srgbClr val="92D050"/>
                </a:solidFill>
              </a:rPr>
              <a:t>υπερσύνδεσμο</a:t>
            </a:r>
            <a:r>
              <a:rPr lang="el-GR" sz="2000" dirty="0" smtClean="0">
                <a:solidFill>
                  <a:srgbClr val="92D050"/>
                </a:solidFill>
              </a:rPr>
              <a:t>). </a:t>
            </a:r>
          </a:p>
          <a:p>
            <a:pPr lvl="1">
              <a:spcBef>
                <a:spcPts val="0"/>
              </a:spcBef>
              <a:buFont typeface="Arial" panose="020B0604020202020204" pitchFamily="34" charset="0"/>
              <a:buChar char="•"/>
            </a:pPr>
            <a:r>
              <a:rPr lang="el-GR" sz="2000" dirty="0" smtClean="0"/>
              <a:t>Έκδοση </a:t>
            </a:r>
            <a:r>
              <a:rPr lang="el-GR" sz="2000" dirty="0" smtClean="0">
                <a:solidFill>
                  <a:srgbClr val="FF0000"/>
                </a:solidFill>
              </a:rPr>
              <a:t>Χ3</a:t>
            </a:r>
            <a:r>
              <a:rPr lang="el-GR" sz="2000" dirty="0" smtClean="0"/>
              <a:t>.</a:t>
            </a:r>
            <a:r>
              <a:rPr lang="el-GR" sz="2000" dirty="0" smtClean="0">
                <a:solidFill>
                  <a:srgbClr val="FF0000"/>
                </a:solidFill>
              </a:rPr>
              <a:t>Υ3Ζ3</a:t>
            </a:r>
            <a:r>
              <a:rPr lang="el-GR" sz="2000" dirty="0" smtClean="0"/>
              <a:t> διαθέσιμη εδώ. </a:t>
            </a:r>
            <a:r>
              <a:rPr lang="el-GR" sz="2000" dirty="0" smtClean="0">
                <a:solidFill>
                  <a:srgbClr val="92D050"/>
                </a:solidFill>
              </a:rPr>
              <a:t>(Συνδέστε στο «εδώ» τον </a:t>
            </a:r>
            <a:r>
              <a:rPr lang="el-GR" sz="2000" dirty="0" err="1" smtClean="0">
                <a:solidFill>
                  <a:srgbClr val="92D050"/>
                </a:solidFill>
              </a:rPr>
              <a:t>υπερσύνδεσμο</a:t>
            </a:r>
            <a:r>
              <a:rPr lang="el-GR" sz="2000" dirty="0" smtClean="0">
                <a:solidFill>
                  <a:srgbClr val="92D050"/>
                </a:solidFill>
              </a:rPr>
              <a:t>). </a:t>
            </a:r>
          </a:p>
          <a:p>
            <a:endParaRPr lang="el-GR" sz="2000" dirty="0"/>
          </a:p>
        </p:txBody>
      </p:sp>
    </p:spTree>
    <p:extLst>
      <p:ext uri="{BB962C8B-B14F-4D97-AF65-F5344CB8AC3E}">
        <p14:creationId xmlns:p14="http://schemas.microsoft.com/office/powerpoint/2010/main" val="24025970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b="1" dirty="0"/>
              <a:t>Σημείωμα </a:t>
            </a:r>
            <a:r>
              <a:rPr lang="el-GR" b="1" dirty="0" smtClean="0"/>
              <a:t>Αναφοράς</a:t>
            </a:r>
            <a:endParaRPr lang="el-GR" b="1" dirty="0"/>
          </a:p>
        </p:txBody>
      </p:sp>
      <p:sp>
        <p:nvSpPr>
          <p:cNvPr id="3" name="Θέση περιεχομένου 1"/>
          <p:cNvSpPr>
            <a:spLocks noGrp="1"/>
          </p:cNvSpPr>
          <p:nvPr>
            <p:ph idx="1"/>
          </p:nvPr>
        </p:nvSpPr>
        <p:spPr/>
        <p:txBody>
          <a:bodyPr>
            <a:normAutofit/>
          </a:bodyPr>
          <a:lstStyle/>
          <a:p>
            <a:pPr marL="0" indent="0">
              <a:buNone/>
            </a:pPr>
            <a:endParaRPr lang="el-GR" sz="2400" dirty="0" smtClean="0"/>
          </a:p>
          <a:p>
            <a:pPr marL="0" indent="0">
              <a:buNone/>
            </a:pPr>
            <a:endParaRPr lang="el-GR" sz="2400" dirty="0"/>
          </a:p>
          <a:p>
            <a:pPr marL="0" indent="0">
              <a:buNone/>
            </a:pPr>
            <a:r>
              <a:rPr lang="en-US" sz="2400" dirty="0" smtClean="0"/>
              <a:t>Copyright</a:t>
            </a:r>
            <a:r>
              <a:rPr lang="el-GR" sz="2400" dirty="0" smtClean="0"/>
              <a:t> Τεχνολογικό Εκπαιδευτικό Ίδρυμα Θεσσαλίας</a:t>
            </a:r>
            <a:r>
              <a:rPr lang="en-US" sz="2400" dirty="0" smtClean="0"/>
              <a:t>, </a:t>
            </a:r>
            <a:r>
              <a:rPr lang="el-GR" sz="2400" dirty="0" smtClean="0"/>
              <a:t>Παναγιώτης </a:t>
            </a:r>
            <a:r>
              <a:rPr lang="el-GR" sz="2400" dirty="0" err="1" smtClean="0"/>
              <a:t>Βύρλας</a:t>
            </a:r>
            <a:r>
              <a:rPr lang="el-GR" sz="2400" dirty="0" smtClean="0"/>
              <a:t> 2015. Παναγιώτης </a:t>
            </a:r>
            <a:r>
              <a:rPr lang="el-GR" sz="2400" dirty="0" err="1" smtClean="0"/>
              <a:t>Βύρλας</a:t>
            </a:r>
            <a:r>
              <a:rPr lang="el-GR" sz="2400" dirty="0" smtClean="0"/>
              <a:t> </a:t>
            </a:r>
            <a:br>
              <a:rPr lang="el-GR" sz="2400" dirty="0" smtClean="0"/>
            </a:br>
            <a:r>
              <a:rPr lang="el-GR" sz="2400" dirty="0" smtClean="0"/>
              <a:t>«Αρδευτική Μηχανική» Έκδοση 1.0 Λάρισα  01/09/2015 . </a:t>
            </a:r>
            <a:r>
              <a:rPr lang="el-GR" sz="2400" dirty="0"/>
              <a:t>Διαθέσιμο από τη δικτυακή </a:t>
            </a:r>
            <a:r>
              <a:rPr lang="el-GR" sz="2400" dirty="0" smtClean="0"/>
              <a:t>διεύθυνση: </a:t>
            </a:r>
            <a:r>
              <a:rPr lang="en-US" sz="2400" dirty="0" smtClean="0">
                <a:solidFill>
                  <a:srgbClr val="FF0000"/>
                </a:solidFill>
                <a:hlinkClick r:id="rId3" tooltip="Μετάβαση στην ιστοσελίδα του μαθήματος"/>
              </a:rPr>
              <a:t>http://cdev.teilar.gr/courses/AGR100/index.php</a:t>
            </a:r>
            <a:r>
              <a:rPr lang="el-GR" sz="2400" dirty="0" smtClean="0"/>
              <a:t>.</a:t>
            </a:r>
            <a:endParaRPr lang="el-GR" sz="2400" dirty="0"/>
          </a:p>
          <a:p>
            <a:endParaRPr lang="el-GR" sz="2000" dirty="0"/>
          </a:p>
        </p:txBody>
      </p:sp>
    </p:spTree>
    <p:extLst>
      <p:ext uri="{BB962C8B-B14F-4D97-AF65-F5344CB8AC3E}">
        <p14:creationId xmlns:p14="http://schemas.microsoft.com/office/powerpoint/2010/main" val="8351068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Τίτλος 1"/>
          <p:cNvSpPr>
            <a:spLocks noGrp="1"/>
          </p:cNvSpPr>
          <p:nvPr>
            <p:ph type="title"/>
          </p:nvPr>
        </p:nvSpPr>
        <p:spPr/>
        <p:txBody>
          <a:bodyPr/>
          <a:lstStyle/>
          <a:p>
            <a:pPr eaLnBrk="1" hangingPunct="1"/>
            <a:r>
              <a:rPr lang="el-GR" b="1" dirty="0" smtClean="0"/>
              <a:t>Περιεχόμενα ενότητας</a:t>
            </a:r>
          </a:p>
        </p:txBody>
      </p:sp>
      <p:sp>
        <p:nvSpPr>
          <p:cNvPr id="14" name="Θέση περιεχομένου 1">
            <a:hlinkClick r:id="rId3" action="ppaction://hlinksldjump" tooltip="Μετάβαση στη Διαφάνεια 6"/>
          </p:cNvPr>
          <p:cNvSpPr txBox="1"/>
          <p:nvPr/>
        </p:nvSpPr>
        <p:spPr>
          <a:xfrm>
            <a:off x="809254" y="1556792"/>
            <a:ext cx="7435151" cy="3785652"/>
          </a:xfrm>
          <a:prstGeom prst="rect">
            <a:avLst/>
          </a:prstGeom>
          <a:noFill/>
        </p:spPr>
        <p:txBody>
          <a:bodyPr wrap="square" rtlCol="0">
            <a:spAutoFit/>
          </a:bodyPr>
          <a:lstStyle/>
          <a:p>
            <a:pPr marL="457200" indent="-457200">
              <a:buFont typeface="Arial" panose="020B0604020202020204" pitchFamily="34" charset="0"/>
              <a:buChar char="•"/>
            </a:pPr>
            <a:r>
              <a:rPr lang="el-GR" sz="2400" dirty="0" smtClean="0">
                <a:solidFill>
                  <a:srgbClr val="0070C0"/>
                </a:solidFill>
                <a:hlinkClick r:id="rId4" action="ppaction://hlinksldjump"/>
              </a:rPr>
              <a:t>Εισαγωγή</a:t>
            </a:r>
            <a:endParaRPr lang="en-US" sz="2400" dirty="0" smtClean="0">
              <a:solidFill>
                <a:srgbClr val="0070C0"/>
              </a:solidFill>
            </a:endParaRPr>
          </a:p>
          <a:p>
            <a:pPr marL="457200" indent="-457200">
              <a:buFont typeface="Arial" panose="020B0604020202020204" pitchFamily="34" charset="0"/>
              <a:buChar char="•"/>
            </a:pPr>
            <a:r>
              <a:rPr lang="el-GR" sz="2400" dirty="0" smtClean="0">
                <a:solidFill>
                  <a:srgbClr val="0070C0"/>
                </a:solidFill>
                <a:hlinkClick r:id="rId5" action="ppaction://hlinksldjump"/>
              </a:rPr>
              <a:t>Μέθοδοι άρδευσης</a:t>
            </a:r>
            <a:endParaRPr lang="en-US" sz="2400" dirty="0" smtClean="0">
              <a:solidFill>
                <a:srgbClr val="0070C0"/>
              </a:solidFill>
            </a:endParaRPr>
          </a:p>
          <a:p>
            <a:pPr marL="457200" indent="-457200">
              <a:buFont typeface="Arial" panose="020B0604020202020204" pitchFamily="34" charset="0"/>
              <a:buChar char="•"/>
            </a:pPr>
            <a:r>
              <a:rPr lang="el-GR" sz="2400" dirty="0" smtClean="0">
                <a:solidFill>
                  <a:srgbClr val="0070C0"/>
                </a:solidFill>
                <a:hlinkClick r:id="rId6" action="ppaction://hlinksldjump"/>
              </a:rPr>
              <a:t>Επιφανειακή άρδευση</a:t>
            </a:r>
            <a:endParaRPr lang="en-US" sz="2400" dirty="0" smtClean="0">
              <a:solidFill>
                <a:srgbClr val="0070C0"/>
              </a:solidFill>
            </a:endParaRPr>
          </a:p>
          <a:p>
            <a:pPr marL="457200" indent="-457200">
              <a:buFont typeface="Arial" panose="020B0604020202020204" pitchFamily="34" charset="0"/>
              <a:buChar char="•"/>
            </a:pPr>
            <a:r>
              <a:rPr lang="el-GR" sz="2400" dirty="0" smtClean="0">
                <a:solidFill>
                  <a:srgbClr val="0070C0"/>
                </a:solidFill>
                <a:hlinkClick r:id="rId7" action="ppaction://hlinksldjump"/>
              </a:rPr>
              <a:t>Καταιονισμός</a:t>
            </a:r>
            <a:endParaRPr lang="en-US" sz="2400" dirty="0" smtClean="0">
              <a:solidFill>
                <a:srgbClr val="0070C0"/>
              </a:solidFill>
            </a:endParaRPr>
          </a:p>
          <a:p>
            <a:pPr marL="457200" indent="-457200">
              <a:buFont typeface="Arial" panose="020B0604020202020204" pitchFamily="34" charset="0"/>
              <a:buChar char="•"/>
            </a:pPr>
            <a:r>
              <a:rPr lang="el-GR" sz="2400" dirty="0" smtClean="0">
                <a:solidFill>
                  <a:srgbClr val="0070C0"/>
                </a:solidFill>
                <a:hlinkClick r:id="rId8" action="ppaction://hlinksldjump"/>
              </a:rPr>
              <a:t>Συστήματα </a:t>
            </a:r>
            <a:r>
              <a:rPr lang="el-GR" sz="2400" dirty="0" err="1" smtClean="0">
                <a:solidFill>
                  <a:srgbClr val="0070C0"/>
                </a:solidFill>
                <a:hlinkClick r:id="rId8" action="ppaction://hlinksldjump"/>
              </a:rPr>
              <a:t>Μικροάρδευσης</a:t>
            </a:r>
            <a:endParaRPr lang="en-US" sz="2400" dirty="0" smtClean="0">
              <a:solidFill>
                <a:srgbClr val="0070C0"/>
              </a:solidFill>
            </a:endParaRPr>
          </a:p>
          <a:p>
            <a:pPr marL="457200" indent="-457200">
              <a:buFont typeface="Arial" panose="020B0604020202020204" pitchFamily="34" charset="0"/>
              <a:buChar char="•"/>
            </a:pPr>
            <a:r>
              <a:rPr lang="el-GR" sz="2400" dirty="0" err="1" smtClean="0">
                <a:solidFill>
                  <a:srgbClr val="0070C0"/>
                </a:solidFill>
                <a:hlinkClick r:id="rId3" action="ppaction://hlinksldjump"/>
              </a:rPr>
              <a:t>Υποεπιφανειακή</a:t>
            </a:r>
            <a:r>
              <a:rPr lang="el-GR" sz="2400" dirty="0" smtClean="0">
                <a:solidFill>
                  <a:srgbClr val="0070C0"/>
                </a:solidFill>
                <a:hlinkClick r:id="rId3" action="ppaction://hlinksldjump"/>
              </a:rPr>
              <a:t> στάγδην</a:t>
            </a:r>
            <a:endParaRPr lang="el-GR" sz="2400" dirty="0" smtClean="0">
              <a:solidFill>
                <a:srgbClr val="0070C0"/>
              </a:solidFill>
            </a:endParaRPr>
          </a:p>
          <a:p>
            <a:pPr marL="457200" indent="-457200">
              <a:buFont typeface="Arial" panose="020B0604020202020204" pitchFamily="34" charset="0"/>
              <a:buChar char="•"/>
            </a:pPr>
            <a:r>
              <a:rPr lang="el-GR" sz="2400" dirty="0" err="1" smtClean="0">
                <a:solidFill>
                  <a:srgbClr val="0070C0"/>
                </a:solidFill>
                <a:hlinkClick r:id="rId9" action="ppaction://hlinksldjump"/>
              </a:rPr>
              <a:t>Μικροκαταιονισμός</a:t>
            </a:r>
            <a:r>
              <a:rPr lang="el-GR" sz="2400" dirty="0" smtClean="0">
                <a:solidFill>
                  <a:srgbClr val="0070C0"/>
                </a:solidFill>
                <a:hlinkClick r:id="rId9" action="ppaction://hlinksldjump"/>
              </a:rPr>
              <a:t> 1</a:t>
            </a:r>
            <a:endParaRPr lang="el-GR" sz="2400" dirty="0" smtClean="0">
              <a:solidFill>
                <a:srgbClr val="0070C0"/>
              </a:solidFill>
            </a:endParaRPr>
          </a:p>
          <a:p>
            <a:pPr marL="457200" indent="-457200">
              <a:buFont typeface="Arial" panose="020B0604020202020204" pitchFamily="34" charset="0"/>
              <a:buChar char="•"/>
            </a:pPr>
            <a:r>
              <a:rPr lang="el-GR" sz="2400" dirty="0" smtClean="0">
                <a:solidFill>
                  <a:srgbClr val="0070C0"/>
                </a:solidFill>
                <a:hlinkClick r:id="rId10" action="ppaction://hlinksldjump"/>
              </a:rPr>
              <a:t>Άρδευση με έκχυση 1</a:t>
            </a:r>
            <a:endParaRPr lang="el-GR" sz="2400" dirty="0" smtClean="0">
              <a:solidFill>
                <a:srgbClr val="0070C0"/>
              </a:solidFill>
            </a:endParaRPr>
          </a:p>
          <a:p>
            <a:pPr marL="457200" indent="-457200">
              <a:buFont typeface="Arial" panose="020B0604020202020204" pitchFamily="34" charset="0"/>
              <a:buChar char="•"/>
            </a:pPr>
            <a:r>
              <a:rPr lang="el-GR" sz="2400" dirty="0" smtClean="0">
                <a:solidFill>
                  <a:srgbClr val="0070C0"/>
                </a:solidFill>
                <a:hlinkClick r:id="rId11" action="ppaction://hlinksldjump"/>
              </a:rPr>
              <a:t>Βιβλιογραφία</a:t>
            </a:r>
            <a:endParaRPr lang="en-US" sz="2400" dirty="0" smtClean="0">
              <a:solidFill>
                <a:srgbClr val="0070C0"/>
              </a:solidFill>
            </a:endParaRPr>
          </a:p>
          <a:p>
            <a:pPr marL="457200" indent="-457200">
              <a:buFont typeface="Arial" panose="020B0604020202020204" pitchFamily="34" charset="0"/>
              <a:buChar char="•"/>
            </a:pPr>
            <a:endParaRPr lang="en-US" sz="2400" dirty="0" smtClean="0">
              <a:solidFill>
                <a:srgbClr val="0070C0"/>
              </a:solidFill>
            </a:endParaRPr>
          </a:p>
        </p:txBody>
      </p:sp>
      <p:sp>
        <p:nvSpPr>
          <p:cNvPr id="13"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6" name="Θέση αριθμού διαφάνειας 1" descr="."/>
          <p:cNvSpPr>
            <a:spLocks noGrp="1"/>
          </p:cNvSpPr>
          <p:nvPr>
            <p:ph type="sldNum" sz="quarter" idx="12"/>
          </p:nvPr>
        </p:nvSpPr>
        <p:spPr/>
        <p:txBody>
          <a:bodyPr/>
          <a:lstStyle/>
          <a:p>
            <a:pPr>
              <a:defRPr/>
            </a:pPr>
            <a:fld id="{00AE728C-E611-4819-AE43-A6ECB79E445A}" type="slidenum">
              <a:rPr lang="el-GR" sz="1400" smtClean="0">
                <a:solidFill>
                  <a:schemeClr val="tx1"/>
                </a:solidFill>
              </a:rPr>
              <a:pPr>
                <a:defRPr/>
              </a:pPr>
              <a:t>4</a:t>
            </a:fld>
            <a:endParaRPr lang="el-GR" sz="1400" dirty="0">
              <a:solidFill>
                <a:schemeClr val="tx1"/>
              </a:solidFill>
            </a:endParaRPr>
          </a:p>
        </p:txBody>
      </p:sp>
    </p:spTree>
    <p:custDataLst>
      <p:tags r:id="rId1"/>
    </p:custDataLst>
    <p:extLst>
      <p:ext uri="{BB962C8B-B14F-4D97-AF65-F5344CB8AC3E}">
        <p14:creationId xmlns:p14="http://schemas.microsoft.com/office/powerpoint/2010/main" val="11220603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b="1" dirty="0"/>
              <a:t>Σημείωμα </a:t>
            </a:r>
            <a:r>
              <a:rPr lang="el-GR" b="1" dirty="0" smtClean="0"/>
              <a:t>Αδειοδότησης</a:t>
            </a:r>
            <a:endParaRPr lang="el-GR" b="1" dirty="0"/>
          </a:p>
        </p:txBody>
      </p:sp>
      <p:sp>
        <p:nvSpPr>
          <p:cNvPr id="3" name="Θέση περιεχομένου 1"/>
          <p:cNvSpPr>
            <a:spLocks noGrp="1"/>
          </p:cNvSpPr>
          <p:nvPr>
            <p:ph idx="1"/>
          </p:nvPr>
        </p:nvSpPr>
        <p:spPr>
          <a:xfrm>
            <a:off x="457200" y="1524000"/>
            <a:ext cx="8229600" cy="1905000"/>
          </a:xfrm>
        </p:spPr>
        <p:txBody>
          <a:bodyPr>
            <a:noAutofit/>
          </a:bodyPr>
          <a:lstStyle/>
          <a:p>
            <a:pPr>
              <a:spcBef>
                <a:spcPts val="0"/>
              </a:spcBef>
            </a:pPr>
            <a:r>
              <a:rPr lang="el-GR" sz="2000" dirty="0" smtClean="0"/>
              <a:t>Το </a:t>
            </a:r>
            <a:r>
              <a:rPr lang="el-GR" sz="2000" dirty="0"/>
              <a:t>παρόν υλικό διατίθεται με τους όρους της άδειας χρήσης </a:t>
            </a:r>
            <a:r>
              <a:rPr lang="en-US" sz="2000" dirty="0" smtClean="0"/>
              <a:t>Creative Commons</a:t>
            </a:r>
            <a:r>
              <a:rPr lang="el-GR" sz="2000" dirty="0" smtClean="0"/>
              <a:t>: Αναφορά - </a:t>
            </a:r>
            <a:r>
              <a:rPr lang="el-GR" sz="2000" dirty="0"/>
              <a:t>Μη Εμπορική </a:t>
            </a:r>
            <a:r>
              <a:rPr lang="el-GR" sz="2000" dirty="0" smtClean="0"/>
              <a:t>Χρήση - </a:t>
            </a:r>
            <a:r>
              <a:rPr lang="el-GR" sz="2000" dirty="0"/>
              <a:t>Παρόμοια </a:t>
            </a:r>
            <a:r>
              <a:rPr lang="el-GR" sz="2000" dirty="0" smtClean="0"/>
              <a:t>Διανομή, </a:t>
            </a:r>
            <a:r>
              <a:rPr lang="el-GR" sz="2000" dirty="0"/>
              <a:t>4.0 [1] ή μεταγενέστερη, Διεθνής </a:t>
            </a:r>
            <a:r>
              <a:rPr lang="el-GR" sz="2000" dirty="0" smtClean="0"/>
              <a:t>Έκδοση.</a:t>
            </a:r>
            <a:r>
              <a:rPr lang="en-US" sz="2000" dirty="0" smtClean="0"/>
              <a:t> </a:t>
            </a:r>
            <a:r>
              <a:rPr lang="el-GR" sz="2000" dirty="0" smtClean="0"/>
              <a:t>Εξαιρούνται </a:t>
            </a:r>
            <a:r>
              <a:rPr lang="el-GR" sz="2000" dirty="0"/>
              <a:t>τα αυτοτελή έργα τρίτων π.χ. φωτογραφίες, διαγράμματα </a:t>
            </a:r>
            <a:r>
              <a:rPr lang="el-GR" sz="2000" dirty="0" smtClean="0"/>
              <a:t>κ.λπ., τα </a:t>
            </a:r>
            <a:r>
              <a:rPr lang="el-GR" sz="2000" dirty="0"/>
              <a:t>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Εικόνα 1" descr=" Λογότυπο για άδειες χρήσης creative commons, b y, n c, s a " title="Λογότυπο creative commons">
            <a:hlinkClick r:id="rId4" tooltip="Μετάβαση στην Άδεια Χρήσης"/>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1422" y="358140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Θέση περιεχομένου 2"/>
          <p:cNvSpPr txBox="1"/>
          <p:nvPr/>
        </p:nvSpPr>
        <p:spPr>
          <a:xfrm>
            <a:off x="533400" y="4224704"/>
            <a:ext cx="8229600" cy="2252296"/>
          </a:xfrm>
          <a:prstGeom prst="rect">
            <a:avLst/>
          </a:prstGeom>
        </p:spPr>
        <p:txBody>
          <a:bodyPr vert="horz" wrap="square" lIns="91440" tIns="45720" rIns="91440" bIns="45720" rtlCol="0" anchor="ctr">
            <a:normAutofit/>
          </a:bodyPr>
          <a:lstStyle/>
          <a:p>
            <a:pPr>
              <a:spcAft>
                <a:spcPts val="600"/>
              </a:spcAft>
            </a:pPr>
            <a:r>
              <a:rPr lang="el-GR" sz="1400" dirty="0"/>
              <a:t>[1] </a:t>
            </a:r>
            <a:r>
              <a:rPr lang="en-US" sz="1400" dirty="0" smtClean="0">
                <a:hlinkClick r:id="rId4" tooltip="Μετάβαση στην Άδεια Χρήσης"/>
              </a:rPr>
              <a:t>http://creativecommons.org/licenses/by-nc-sa/4.0/</a:t>
            </a:r>
            <a:endParaRPr lang="el-GR" sz="1400" dirty="0"/>
          </a:p>
          <a:p>
            <a:r>
              <a:rPr lang="el-GR" sz="1400" dirty="0"/>
              <a:t>Ως </a:t>
            </a:r>
            <a:r>
              <a:rPr lang="el-GR" sz="1400" b="1" dirty="0"/>
              <a:t>Μη Εμπορική</a:t>
            </a:r>
            <a:r>
              <a:rPr lang="el-GR" sz="1400" dirty="0"/>
              <a:t> ορίζεται η χρήση:</a:t>
            </a:r>
          </a:p>
          <a:p>
            <a:pPr marL="800100" lvl="1" indent="-342900">
              <a:buFont typeface="Arial" panose="020B0604020202020204" pitchFamily="34" charset="0"/>
              <a:buChar char="•"/>
            </a:pPr>
            <a:r>
              <a:rPr lang="el-GR" sz="1400" dirty="0"/>
              <a:t>που δεν περιλαμβάνει άμεσο ή έμμεσο οικονομικό όφελος από την χρήση του έργου, για το διανομέα του έργου και </a:t>
            </a:r>
            <a:r>
              <a:rPr lang="el-GR" sz="1400" dirty="0" err="1" smtClean="0"/>
              <a:t>αδειοδόχο</a:t>
            </a:r>
            <a:r>
              <a:rPr lang="el-GR" sz="1400" dirty="0"/>
              <a:t>,</a:t>
            </a:r>
          </a:p>
          <a:p>
            <a:pPr marL="800100" lvl="1" indent="-342900">
              <a:buFont typeface="Arial" panose="020B0604020202020204" pitchFamily="34" charset="0"/>
              <a:buChar char="•"/>
            </a:pPr>
            <a:r>
              <a:rPr lang="el-GR" sz="1400" dirty="0"/>
              <a:t>που</a:t>
            </a:r>
            <a:r>
              <a:rPr lang="en-GB" sz="1400" dirty="0"/>
              <a:t> </a:t>
            </a:r>
            <a:r>
              <a:rPr lang="el-GR" sz="1400" dirty="0"/>
              <a:t>δεν περιλαμβάνει οικονομική συναλλαγή ως προϋπόθεση για τη χρήση ή πρόσβαση στο </a:t>
            </a:r>
            <a:r>
              <a:rPr lang="el-GR" sz="1400" dirty="0" smtClean="0"/>
              <a:t>έργο,</a:t>
            </a:r>
            <a:endParaRPr lang="el-GR" sz="1400" dirty="0"/>
          </a:p>
          <a:p>
            <a:pPr marL="800100" lvl="1" indent="-342900">
              <a:spcAft>
                <a:spcPts val="600"/>
              </a:spcAft>
              <a:buFont typeface="Arial" panose="020B0604020202020204" pitchFamily="34" charset="0"/>
              <a:buChar char="•"/>
            </a:pPr>
            <a:r>
              <a:rPr lang="el-GR" sz="1400" dirty="0"/>
              <a:t>που</a:t>
            </a:r>
            <a:r>
              <a:rPr lang="en-GB" sz="1400" dirty="0"/>
              <a:t> </a:t>
            </a:r>
            <a:r>
              <a:rPr lang="el-GR" sz="1400" dirty="0"/>
              <a:t>δεν προσπορίζει στο διανομέα του έργου και</a:t>
            </a:r>
            <a:r>
              <a:rPr lang="en-GB" sz="1400" dirty="0"/>
              <a:t> </a:t>
            </a:r>
            <a:r>
              <a:rPr lang="el-GR" sz="1400" dirty="0" err="1"/>
              <a:t>αδειοδόχο</a:t>
            </a:r>
            <a:r>
              <a:rPr lang="en-GB" sz="1400" dirty="0"/>
              <a:t> </a:t>
            </a:r>
            <a:r>
              <a:rPr lang="el-GR" sz="1400" dirty="0"/>
              <a:t>έμμεσο οικονομικό όφελος (π.χ. διαφημίσεις) από την προβολή του έργου σε διαδικτυακό </a:t>
            </a:r>
            <a:r>
              <a:rPr lang="el-GR" sz="1400" dirty="0" smtClean="0"/>
              <a:t>τόπο.</a:t>
            </a:r>
            <a:endParaRPr lang="el-GR" sz="1400" dirty="0"/>
          </a:p>
          <a:p>
            <a:r>
              <a:rPr lang="el-GR" sz="1400" dirty="0" smtClean="0"/>
              <a:t>Ο </a:t>
            </a:r>
            <a:r>
              <a:rPr lang="el-GR" sz="1400" dirty="0"/>
              <a:t>δικαιούχος μπορεί να παρέχει στον </a:t>
            </a:r>
            <a:r>
              <a:rPr lang="el-GR" sz="1400" dirty="0" err="1"/>
              <a:t>αδειοδόχο</a:t>
            </a:r>
            <a:r>
              <a:rPr lang="el-GR" sz="1400" dirty="0"/>
              <a:t> ξεχωριστή άδεια να χρησιμοποιεί το έργο για εμπορική χρήση, εφόσον αυτό του ζητηθεί</a:t>
            </a:r>
            <a:r>
              <a:rPr lang="el-GR" sz="1400" dirty="0" smtClean="0"/>
              <a:t>.</a:t>
            </a:r>
            <a:endParaRPr lang="el-GR" sz="1400" dirty="0"/>
          </a:p>
        </p:txBody>
      </p:sp>
    </p:spTree>
    <p:custDataLst>
      <p:tags r:id="rId1"/>
    </p:custDataLst>
    <p:extLst>
      <p:ext uri="{BB962C8B-B14F-4D97-AF65-F5344CB8AC3E}">
        <p14:creationId xmlns:p14="http://schemas.microsoft.com/office/powerpoint/2010/main" val="11516761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b="1" dirty="0"/>
              <a:t>Σημείωμα Χρήσης </a:t>
            </a:r>
            <a:r>
              <a:rPr lang="el-GR" sz="4000" b="1" dirty="0" smtClean="0"/>
              <a:t>Έργων Τρίτων</a:t>
            </a:r>
            <a:r>
              <a:rPr lang="en-US" sz="4000" b="1" dirty="0" smtClean="0"/>
              <a:t> </a:t>
            </a:r>
            <a:r>
              <a:rPr lang="el-GR" sz="4000" b="1" dirty="0" smtClean="0"/>
              <a:t/>
            </a:r>
            <a:br>
              <a:rPr lang="el-GR" sz="4000" b="1" dirty="0" smtClean="0"/>
            </a:br>
            <a:r>
              <a:rPr lang="en-US" sz="4000" b="1" dirty="0" smtClean="0"/>
              <a:t>(1/2)</a:t>
            </a:r>
            <a:endParaRPr lang="el-GR" sz="4000" b="1" dirty="0"/>
          </a:p>
        </p:txBody>
      </p:sp>
      <p:sp>
        <p:nvSpPr>
          <p:cNvPr id="3" name="Θέση περιεχομένου 1"/>
          <p:cNvSpPr>
            <a:spLocks noGrp="1"/>
          </p:cNvSpPr>
          <p:nvPr>
            <p:ph idx="1"/>
          </p:nvPr>
        </p:nvSpPr>
        <p:spPr/>
        <p:txBody>
          <a:bodyPr>
            <a:noAutofit/>
          </a:bodyPr>
          <a:lstStyle/>
          <a:p>
            <a:pPr marL="0" indent="0">
              <a:buNone/>
            </a:pPr>
            <a:r>
              <a:rPr lang="el-GR" sz="2400" dirty="0" smtClean="0"/>
              <a:t>Το </a:t>
            </a:r>
            <a:r>
              <a:rPr lang="el-GR" sz="2400" dirty="0"/>
              <a:t>Έργο αυτό κάνει χρήση των ακόλουθων έργων:</a:t>
            </a:r>
          </a:p>
          <a:p>
            <a:pPr marL="0" indent="0">
              <a:buNone/>
            </a:pPr>
            <a:r>
              <a:rPr lang="el-GR" sz="2400" b="1" dirty="0" smtClean="0"/>
              <a:t>Εικόνες/Σχήματα/Διαγράμματα</a:t>
            </a:r>
            <a:r>
              <a:rPr lang="en-US" sz="2400" b="1" dirty="0" smtClean="0"/>
              <a:t>/</a:t>
            </a:r>
            <a:r>
              <a:rPr lang="el-GR" sz="2400" b="1" dirty="0" smtClean="0"/>
              <a:t>Φωτογραφίες</a:t>
            </a:r>
          </a:p>
          <a:p>
            <a:pPr marL="0" indent="0">
              <a:buNone/>
            </a:pPr>
            <a:r>
              <a:rPr lang="el-GR" sz="2000" dirty="0" smtClean="0">
                <a:solidFill>
                  <a:srgbClr val="FF0000"/>
                </a:solidFill>
              </a:rPr>
              <a:t>Εικόνα 1: &lt;αναφορά</a:t>
            </a:r>
            <a:r>
              <a:rPr lang="el-GR" sz="2000" dirty="0">
                <a:solidFill>
                  <a:srgbClr val="FF0000"/>
                </a:solidFill>
              </a:rPr>
              <a:t>&gt;&lt;άδεια με την οποία διατίθεται&gt; </a:t>
            </a:r>
            <a:r>
              <a:rPr lang="el-GR" sz="2000" dirty="0" smtClean="0">
                <a:solidFill>
                  <a:srgbClr val="FF0000"/>
                </a:solidFill>
              </a:rPr>
              <a:t>&lt;σύνδεσμος&gt;&lt;πηγή&gt;&lt;</a:t>
            </a:r>
            <a:r>
              <a:rPr lang="el-GR" sz="2000" dirty="0" err="1" smtClean="0">
                <a:solidFill>
                  <a:srgbClr val="FF0000"/>
                </a:solidFill>
              </a:rPr>
              <a:t>κ.τ.λ</a:t>
            </a:r>
            <a:r>
              <a:rPr lang="el-GR" sz="2000" dirty="0" smtClean="0">
                <a:solidFill>
                  <a:srgbClr val="FF0000"/>
                </a:solidFill>
              </a:rPr>
              <a:t>&gt;</a:t>
            </a:r>
          </a:p>
          <a:p>
            <a:pPr marL="0" indent="0">
              <a:buNone/>
            </a:pPr>
            <a:r>
              <a:rPr lang="el-GR" sz="2000" dirty="0">
                <a:solidFill>
                  <a:srgbClr val="FF0000"/>
                </a:solidFill>
              </a:rPr>
              <a:t>Εικόνα </a:t>
            </a:r>
            <a:r>
              <a:rPr lang="el-GR" sz="2000" dirty="0" smtClean="0">
                <a:solidFill>
                  <a:srgbClr val="FF0000"/>
                </a:solidFill>
              </a:rPr>
              <a:t>2: </a:t>
            </a:r>
            <a:r>
              <a:rPr lang="el-GR" sz="2000" dirty="0">
                <a:solidFill>
                  <a:srgbClr val="FF0000"/>
                </a:solidFill>
              </a:rPr>
              <a:t>&lt;αναφορά&gt;&lt;άδεια με την οποία διατίθεται&gt; &lt;σύνδεσμος</a:t>
            </a:r>
            <a:r>
              <a:rPr lang="el-GR" sz="2000" dirty="0" smtClean="0">
                <a:solidFill>
                  <a:srgbClr val="FF0000"/>
                </a:solidFill>
              </a:rPr>
              <a:t>&gt;&lt;</a:t>
            </a:r>
            <a:r>
              <a:rPr lang="el-GR" sz="2000" dirty="0">
                <a:solidFill>
                  <a:srgbClr val="FF0000"/>
                </a:solidFill>
              </a:rPr>
              <a:t>πηγή</a:t>
            </a:r>
            <a:r>
              <a:rPr lang="el-GR" sz="2000" dirty="0" smtClean="0">
                <a:solidFill>
                  <a:srgbClr val="FF0000"/>
                </a:solidFill>
              </a:rPr>
              <a:t>&gt;&lt;</a:t>
            </a:r>
            <a:r>
              <a:rPr lang="el-GR" sz="2000" dirty="0" err="1">
                <a:solidFill>
                  <a:srgbClr val="FF0000"/>
                </a:solidFill>
              </a:rPr>
              <a:t>κ.τ.λ</a:t>
            </a:r>
            <a:r>
              <a:rPr lang="el-GR" sz="2000" dirty="0">
                <a:solidFill>
                  <a:srgbClr val="FF0000"/>
                </a:solidFill>
              </a:rPr>
              <a:t>&gt;</a:t>
            </a:r>
          </a:p>
          <a:p>
            <a:pPr marL="0" indent="0">
              <a:buNone/>
            </a:pPr>
            <a:r>
              <a:rPr lang="el-GR" sz="2000" dirty="0">
                <a:solidFill>
                  <a:srgbClr val="FF0000"/>
                </a:solidFill>
              </a:rPr>
              <a:t>Εικόνα </a:t>
            </a:r>
            <a:r>
              <a:rPr lang="el-GR" sz="2000" dirty="0" smtClean="0">
                <a:solidFill>
                  <a:srgbClr val="FF0000"/>
                </a:solidFill>
              </a:rPr>
              <a:t>3: </a:t>
            </a:r>
            <a:r>
              <a:rPr lang="el-GR" sz="2000" dirty="0">
                <a:solidFill>
                  <a:srgbClr val="FF0000"/>
                </a:solidFill>
              </a:rPr>
              <a:t>&lt;αναφορά&gt;&lt;άδεια με την οποία διατίθεται&gt; &lt;σύνδεσμος</a:t>
            </a:r>
            <a:r>
              <a:rPr lang="el-GR" sz="2000" dirty="0" smtClean="0">
                <a:solidFill>
                  <a:srgbClr val="FF0000"/>
                </a:solidFill>
              </a:rPr>
              <a:t>&gt;&lt;πηγή&gt;&lt;</a:t>
            </a:r>
            <a:r>
              <a:rPr lang="el-GR" sz="2000" dirty="0" err="1">
                <a:solidFill>
                  <a:srgbClr val="FF0000"/>
                </a:solidFill>
              </a:rPr>
              <a:t>κ.τ.λ</a:t>
            </a:r>
            <a:r>
              <a:rPr lang="el-GR" sz="2000" dirty="0">
                <a:solidFill>
                  <a:srgbClr val="FF0000"/>
                </a:solidFill>
              </a:rPr>
              <a:t>&gt;</a:t>
            </a:r>
          </a:p>
          <a:p>
            <a:pPr marL="0" indent="0">
              <a:buNone/>
            </a:pPr>
            <a:r>
              <a:rPr lang="el-GR" sz="2000" dirty="0">
                <a:solidFill>
                  <a:srgbClr val="FF0000"/>
                </a:solidFill>
              </a:rPr>
              <a:t>Εικόνα </a:t>
            </a:r>
            <a:r>
              <a:rPr lang="el-GR" sz="2000" dirty="0" smtClean="0">
                <a:solidFill>
                  <a:srgbClr val="FF0000"/>
                </a:solidFill>
              </a:rPr>
              <a:t>4: </a:t>
            </a:r>
            <a:r>
              <a:rPr lang="el-GR" sz="2000" dirty="0">
                <a:solidFill>
                  <a:srgbClr val="FF0000"/>
                </a:solidFill>
              </a:rPr>
              <a:t>&lt;αναφορά&gt;&lt;άδεια με την οποία διατίθεται&gt; &lt;σύνδεσμος</a:t>
            </a:r>
            <a:r>
              <a:rPr lang="el-GR" sz="2000" dirty="0" smtClean="0">
                <a:solidFill>
                  <a:srgbClr val="FF0000"/>
                </a:solidFill>
              </a:rPr>
              <a:t>&gt;&lt;πηγή&gt;&lt;</a:t>
            </a:r>
            <a:r>
              <a:rPr lang="el-GR" sz="2000" dirty="0" err="1">
                <a:solidFill>
                  <a:srgbClr val="FF0000"/>
                </a:solidFill>
              </a:rPr>
              <a:t>κ.τ.λ</a:t>
            </a:r>
            <a:r>
              <a:rPr lang="el-GR" sz="2000" dirty="0">
                <a:solidFill>
                  <a:srgbClr val="FF0000"/>
                </a:solidFill>
              </a:rPr>
              <a:t>&gt;</a:t>
            </a:r>
          </a:p>
          <a:p>
            <a:pPr marL="0" indent="0">
              <a:buNone/>
            </a:pPr>
            <a:r>
              <a:rPr lang="el-GR" sz="2000" dirty="0">
                <a:solidFill>
                  <a:srgbClr val="FF0000"/>
                </a:solidFill>
              </a:rPr>
              <a:t>Εικόνα </a:t>
            </a:r>
            <a:r>
              <a:rPr lang="el-GR" sz="2000" dirty="0" smtClean="0">
                <a:solidFill>
                  <a:srgbClr val="FF0000"/>
                </a:solidFill>
              </a:rPr>
              <a:t>5: </a:t>
            </a:r>
            <a:r>
              <a:rPr lang="el-GR" sz="2000" dirty="0">
                <a:solidFill>
                  <a:srgbClr val="FF0000"/>
                </a:solidFill>
              </a:rPr>
              <a:t>&lt;αναφορά&gt;&lt;άδεια με την οποία διατίθεται&gt; &lt;</a:t>
            </a:r>
            <a:r>
              <a:rPr lang="el-GR" sz="2000" dirty="0" err="1">
                <a:solidFill>
                  <a:srgbClr val="FF0000"/>
                </a:solidFill>
              </a:rPr>
              <a:t>σύνδεσμος</a:t>
            </a:r>
            <a:r>
              <a:rPr lang="el-GR" sz="2000" dirty="0" err="1" smtClean="0">
                <a:solidFill>
                  <a:srgbClr val="FF0000"/>
                </a:solidFill>
              </a:rPr>
              <a:t>&gt;&lt;πηγή&gt;&lt;</a:t>
            </a:r>
            <a:r>
              <a:rPr lang="el-GR" sz="2000" dirty="0" err="1">
                <a:solidFill>
                  <a:srgbClr val="FF0000"/>
                </a:solidFill>
              </a:rPr>
              <a:t>κ.τ.λ</a:t>
            </a:r>
            <a:r>
              <a:rPr lang="el-GR" sz="2000" dirty="0" smtClean="0">
                <a:solidFill>
                  <a:srgbClr val="FF0000"/>
                </a:solidFill>
              </a:rPr>
              <a:t>&gt;</a:t>
            </a:r>
            <a:endParaRPr lang="el-GR" sz="2000" dirty="0">
              <a:solidFill>
                <a:srgbClr val="FF0000"/>
              </a:solidFill>
            </a:endParaRPr>
          </a:p>
        </p:txBody>
      </p:sp>
    </p:spTree>
    <p:extLst>
      <p:ext uri="{BB962C8B-B14F-4D97-AF65-F5344CB8AC3E}">
        <p14:creationId xmlns:p14="http://schemas.microsoft.com/office/powerpoint/2010/main" val="28976229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b="1" dirty="0"/>
              <a:t>Σημείωμα Χρήσης </a:t>
            </a:r>
            <a:r>
              <a:rPr lang="el-GR" sz="4000" b="1" dirty="0" smtClean="0"/>
              <a:t>Έργων Τρίτων</a:t>
            </a:r>
            <a:r>
              <a:rPr lang="en-US" sz="4000" b="1" dirty="0" smtClean="0"/>
              <a:t> </a:t>
            </a:r>
            <a:r>
              <a:rPr lang="el-GR" sz="4000" b="1" dirty="0" smtClean="0"/>
              <a:t/>
            </a:r>
            <a:br>
              <a:rPr lang="el-GR" sz="4000" b="1" dirty="0" smtClean="0"/>
            </a:br>
            <a:r>
              <a:rPr lang="en-US" sz="4000" b="1" dirty="0" smtClean="0"/>
              <a:t>(2/2)</a:t>
            </a:r>
            <a:r>
              <a:rPr lang="el-GR" sz="4000" b="1" dirty="0" smtClean="0"/>
              <a:t> </a:t>
            </a:r>
            <a:endParaRPr lang="el-GR" sz="4000" b="1" dirty="0"/>
          </a:p>
        </p:txBody>
      </p:sp>
      <p:sp>
        <p:nvSpPr>
          <p:cNvPr id="3" name="Θέση περιεχομένου 1"/>
          <p:cNvSpPr>
            <a:spLocks noGrp="1"/>
          </p:cNvSpPr>
          <p:nvPr>
            <p:ph idx="1"/>
          </p:nvPr>
        </p:nvSpPr>
        <p:spPr/>
        <p:txBody>
          <a:bodyPr>
            <a:normAutofit/>
          </a:bodyPr>
          <a:lstStyle/>
          <a:p>
            <a:pPr marL="0" indent="0">
              <a:buNone/>
            </a:pPr>
            <a:r>
              <a:rPr lang="el-GR" sz="2400" dirty="0" smtClean="0"/>
              <a:t>Το </a:t>
            </a:r>
            <a:r>
              <a:rPr lang="el-GR" sz="2400" dirty="0"/>
              <a:t>Έργο αυτό κάνει χρήση των ακόλουθων έργων:</a:t>
            </a:r>
          </a:p>
          <a:p>
            <a:pPr marL="0" indent="0">
              <a:buNone/>
            </a:pPr>
            <a:r>
              <a:rPr lang="el-GR" sz="2400" b="1" dirty="0" smtClean="0"/>
              <a:t>Πίνακες</a:t>
            </a:r>
          </a:p>
          <a:p>
            <a:pPr marL="0" indent="0">
              <a:buNone/>
            </a:pPr>
            <a:r>
              <a:rPr lang="el-GR" sz="2000" dirty="0" smtClean="0">
                <a:solidFill>
                  <a:srgbClr val="FF0000"/>
                </a:solidFill>
              </a:rPr>
              <a:t>Πίνακας 1: &lt;αναφορά</a:t>
            </a:r>
            <a:r>
              <a:rPr lang="el-GR" sz="2000" dirty="0">
                <a:solidFill>
                  <a:srgbClr val="FF0000"/>
                </a:solidFill>
              </a:rPr>
              <a:t>&gt;&lt;άδεια με την οποία διατίθεται&gt; </a:t>
            </a:r>
            <a:r>
              <a:rPr lang="el-GR" sz="2000" dirty="0" smtClean="0">
                <a:solidFill>
                  <a:srgbClr val="FF0000"/>
                </a:solidFill>
              </a:rPr>
              <a:t>&lt;σύνδεσμος&gt;&lt;πηγή&gt;&lt;</a:t>
            </a:r>
            <a:r>
              <a:rPr lang="el-GR" sz="2000" dirty="0" err="1" smtClean="0">
                <a:solidFill>
                  <a:srgbClr val="FF0000"/>
                </a:solidFill>
              </a:rPr>
              <a:t>κ.τ.λ</a:t>
            </a:r>
            <a:r>
              <a:rPr lang="el-GR" sz="2000" dirty="0" smtClean="0">
                <a:solidFill>
                  <a:srgbClr val="FF0000"/>
                </a:solidFill>
              </a:rPr>
              <a:t>&gt;</a:t>
            </a:r>
          </a:p>
          <a:p>
            <a:pPr marL="0" indent="0">
              <a:buNone/>
            </a:pPr>
            <a:r>
              <a:rPr lang="el-GR" sz="2000" dirty="0" smtClean="0">
                <a:solidFill>
                  <a:srgbClr val="FF0000"/>
                </a:solidFill>
              </a:rPr>
              <a:t>Πίνακας 2: </a:t>
            </a:r>
            <a:r>
              <a:rPr lang="el-GR" sz="2000" dirty="0">
                <a:solidFill>
                  <a:srgbClr val="FF0000"/>
                </a:solidFill>
              </a:rPr>
              <a:t>&lt;αναφορά&gt;&lt;άδεια με την οποία διατίθεται&gt; &lt;σύνδεσμος</a:t>
            </a:r>
            <a:r>
              <a:rPr lang="el-GR" sz="2000" dirty="0" smtClean="0">
                <a:solidFill>
                  <a:srgbClr val="FF0000"/>
                </a:solidFill>
              </a:rPr>
              <a:t>&gt;&lt;πηγή&gt;&lt;</a:t>
            </a:r>
            <a:r>
              <a:rPr lang="el-GR" sz="2000" dirty="0" err="1">
                <a:solidFill>
                  <a:srgbClr val="FF0000"/>
                </a:solidFill>
              </a:rPr>
              <a:t>κ.τ.λ</a:t>
            </a:r>
            <a:r>
              <a:rPr lang="el-GR" sz="2000" dirty="0">
                <a:solidFill>
                  <a:srgbClr val="FF0000"/>
                </a:solidFill>
              </a:rPr>
              <a:t>&gt;</a:t>
            </a:r>
          </a:p>
          <a:p>
            <a:pPr marL="0" indent="0">
              <a:buNone/>
            </a:pPr>
            <a:r>
              <a:rPr lang="el-GR" sz="2000" dirty="0" smtClean="0">
                <a:solidFill>
                  <a:srgbClr val="FF0000"/>
                </a:solidFill>
              </a:rPr>
              <a:t>Πίνακας 3: </a:t>
            </a:r>
            <a:r>
              <a:rPr lang="el-GR" sz="2000" dirty="0">
                <a:solidFill>
                  <a:srgbClr val="FF0000"/>
                </a:solidFill>
              </a:rPr>
              <a:t>&lt;αναφορά&gt;&lt;άδεια με την οποία διατίθεται&gt; &lt;σύνδεσμος</a:t>
            </a:r>
            <a:r>
              <a:rPr lang="el-GR" sz="2000" dirty="0" smtClean="0">
                <a:solidFill>
                  <a:srgbClr val="FF0000"/>
                </a:solidFill>
              </a:rPr>
              <a:t>&gt;&lt;πηγή&gt;&lt;</a:t>
            </a:r>
            <a:r>
              <a:rPr lang="el-GR" sz="2000" dirty="0" err="1" smtClean="0">
                <a:solidFill>
                  <a:srgbClr val="FF0000"/>
                </a:solidFill>
              </a:rPr>
              <a:t>κ.τ.λ</a:t>
            </a:r>
            <a:r>
              <a:rPr lang="el-GR" sz="2000" dirty="0" smtClean="0">
                <a:solidFill>
                  <a:srgbClr val="FF0000"/>
                </a:solidFill>
              </a:rPr>
              <a:t>&gt;</a:t>
            </a:r>
            <a:endParaRPr lang="el-GR" sz="2000" dirty="0">
              <a:solidFill>
                <a:srgbClr val="FF0000"/>
              </a:solidFill>
            </a:endParaRPr>
          </a:p>
        </p:txBody>
      </p:sp>
    </p:spTree>
    <p:extLst>
      <p:ext uri="{BB962C8B-B14F-4D97-AF65-F5344CB8AC3E}">
        <p14:creationId xmlns:p14="http://schemas.microsoft.com/office/powerpoint/2010/main" val="7621430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b="1" dirty="0"/>
              <a:t>Διατήρηση </a:t>
            </a:r>
            <a:r>
              <a:rPr lang="el-GR" b="1" dirty="0" smtClean="0"/>
              <a:t>Σημειωμάτων</a:t>
            </a:r>
            <a:endParaRPr lang="el-GR" b="1" dirty="0"/>
          </a:p>
        </p:txBody>
      </p:sp>
      <p:sp>
        <p:nvSpPr>
          <p:cNvPr id="3" name="Θέση περιεχομένου 1"/>
          <p:cNvSpPr>
            <a:spLocks noGrp="1"/>
          </p:cNvSpPr>
          <p:nvPr>
            <p:ph idx="1"/>
          </p:nvPr>
        </p:nvSpPr>
        <p:spPr/>
        <p:txBody>
          <a:bodyPr>
            <a:normAutofit/>
          </a:bodyPr>
          <a:lstStyle/>
          <a:p>
            <a:pPr marL="0" indent="0">
              <a:spcBef>
                <a:spcPts val="0"/>
              </a:spcBef>
              <a:buNone/>
            </a:pPr>
            <a:endParaRPr lang="el-GR" sz="2400" dirty="0" smtClean="0"/>
          </a:p>
          <a:p>
            <a:pPr marL="0" indent="0">
              <a:spcBef>
                <a:spcPts val="0"/>
              </a:spcBef>
              <a:spcAft>
                <a:spcPts val="1800"/>
              </a:spcAft>
              <a:buNone/>
            </a:pPr>
            <a:r>
              <a:rPr lang="el-GR" sz="2400" dirty="0" smtClean="0"/>
              <a:t>Οποιαδήποτε </a:t>
            </a:r>
            <a:r>
              <a:rPr lang="el-GR" sz="2400" dirty="0"/>
              <a:t>αναπαραγωγή ή διασκευή του υλικού θα πρέπει να συμπεριλαμβάνει:</a:t>
            </a:r>
          </a:p>
          <a:p>
            <a:pPr lvl="2" indent="-347472">
              <a:spcBef>
                <a:spcPts val="0"/>
              </a:spcBef>
              <a:spcAft>
                <a:spcPts val="600"/>
              </a:spcAft>
              <a:buFont typeface="Wingdings" panose="05000000000000000000" pitchFamily="2" charset="2"/>
              <a:buChar char="§"/>
            </a:pPr>
            <a:r>
              <a:rPr lang="el-GR" sz="2000" dirty="0" smtClean="0"/>
              <a:t>το</a:t>
            </a:r>
            <a:r>
              <a:rPr lang="en-US" sz="2000" dirty="0" smtClean="0"/>
              <a:t> </a:t>
            </a:r>
            <a:r>
              <a:rPr lang="el-GR" sz="2000" dirty="0" smtClean="0"/>
              <a:t>Σημείωμα</a:t>
            </a:r>
            <a:r>
              <a:rPr lang="en-US" sz="2000" dirty="0" smtClean="0"/>
              <a:t> Αναφοράς</a:t>
            </a:r>
            <a:r>
              <a:rPr lang="el-GR" sz="2000" dirty="0" smtClean="0"/>
              <a:t>,</a:t>
            </a:r>
            <a:endParaRPr lang="el-GR" sz="2000" dirty="0"/>
          </a:p>
          <a:p>
            <a:pPr lvl="2" indent="-347472">
              <a:spcBef>
                <a:spcPts val="0"/>
              </a:spcBef>
              <a:spcAft>
                <a:spcPts val="600"/>
              </a:spcAft>
              <a:buFont typeface="Wingdings" panose="05000000000000000000" pitchFamily="2" charset="2"/>
              <a:buChar char="§"/>
            </a:pPr>
            <a:r>
              <a:rPr lang="el-GR" sz="2000" dirty="0" smtClean="0"/>
              <a:t>το</a:t>
            </a:r>
            <a:r>
              <a:rPr lang="en-US" sz="2000" dirty="0" smtClean="0"/>
              <a:t> </a:t>
            </a:r>
            <a:r>
              <a:rPr lang="el-GR" sz="2000" dirty="0" smtClean="0"/>
              <a:t>Σημείωμα</a:t>
            </a:r>
            <a:r>
              <a:rPr lang="en-US" sz="2000" dirty="0" smtClean="0"/>
              <a:t> Αδειοδότησης</a:t>
            </a:r>
            <a:r>
              <a:rPr lang="el-GR" sz="2000" dirty="0" smtClean="0"/>
              <a:t>,</a:t>
            </a:r>
            <a:endParaRPr lang="el-GR" sz="2000" dirty="0"/>
          </a:p>
          <a:p>
            <a:pPr lvl="2" indent="-347472">
              <a:spcBef>
                <a:spcPts val="0"/>
              </a:spcBef>
              <a:spcAft>
                <a:spcPts val="600"/>
              </a:spcAft>
              <a:buFont typeface="Wingdings" panose="05000000000000000000" pitchFamily="2" charset="2"/>
              <a:buChar char="§"/>
            </a:pPr>
            <a:r>
              <a:rPr lang="el-GR" sz="2000" dirty="0" smtClean="0"/>
              <a:t>τη</a:t>
            </a:r>
            <a:r>
              <a:rPr lang="en-US" sz="2000" dirty="0" smtClean="0"/>
              <a:t> </a:t>
            </a:r>
            <a:r>
              <a:rPr lang="el-GR" sz="2000" dirty="0"/>
              <a:t>Δ</a:t>
            </a:r>
            <a:r>
              <a:rPr lang="el-GR" sz="2000" dirty="0" smtClean="0"/>
              <a:t>ήλωση</a:t>
            </a:r>
            <a:r>
              <a:rPr lang="en-US" sz="2000" dirty="0" smtClean="0"/>
              <a:t> </a:t>
            </a:r>
            <a:r>
              <a:rPr lang="el-GR" sz="2000" dirty="0" smtClean="0"/>
              <a:t>Διατήρησης Σημειωμάτων,</a:t>
            </a:r>
            <a:endParaRPr lang="el-GR" sz="2000" dirty="0"/>
          </a:p>
          <a:p>
            <a:pPr lvl="2" indent="-347472">
              <a:spcBef>
                <a:spcPts val="0"/>
              </a:spcBef>
              <a:spcAft>
                <a:spcPts val="1800"/>
              </a:spcAft>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a:spcBef>
                <a:spcPts val="0"/>
              </a:spcBef>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1684982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Εισαγωγή 1</a:t>
            </a:r>
            <a:endParaRPr lang="el-GR" b="1" dirty="0"/>
          </a:p>
        </p:txBody>
      </p:sp>
      <p:sp>
        <p:nvSpPr>
          <p:cNvPr id="3" name="Θέση περιεχομένου 1"/>
          <p:cNvSpPr>
            <a:spLocks noGrp="1"/>
          </p:cNvSpPr>
          <p:nvPr>
            <p:ph idx="1"/>
          </p:nvPr>
        </p:nvSpPr>
        <p:spPr/>
        <p:txBody>
          <a:bodyPr>
            <a:noAutofit/>
          </a:bodyPr>
          <a:lstStyle/>
          <a:p>
            <a:r>
              <a:rPr lang="el-GR" sz="2200" dirty="0"/>
              <a:t>Η αρδευόμενη γεωργία βρίσκεται και καλείται να λειτουργήσει ανάμεσα σε δύο αντικρουόμενες πραγματικότητες.</a:t>
            </a:r>
          </a:p>
          <a:p>
            <a:r>
              <a:rPr lang="el-GR" sz="2200" dirty="0"/>
              <a:t>Η μία πραγματικότητα είναι το γεγονός, ότι πρέπει να ικανοποιήσει τις ανάγκες διατροφής και τις αυξανόμενες προσδοκίες για πιο άνετη ζωή όλο και περισσότερων ατόμων. </a:t>
            </a:r>
          </a:p>
          <a:p>
            <a:r>
              <a:rPr lang="el-GR" sz="2200" dirty="0"/>
              <a:t>Η άλλη, είναι οι περιορισμοί που υπάρχουν στην εκμετάλλευση των φυσικών πόρων και στη δυνατότητα απορρόφησης των περιβαλλοντικών στρεβλώσεων που δημιουργούνται από την εκμετάλλευσή τους</a:t>
            </a:r>
            <a:r>
              <a:rPr lang="el-GR" sz="2200" dirty="0" smtClean="0"/>
              <a:t>.</a:t>
            </a:r>
          </a:p>
          <a:p>
            <a:r>
              <a:rPr lang="el-GR" sz="2200" dirty="0"/>
              <a:t>Το γεγονός αυτό επιβάλλει την ορθολογική διαχείριση του αρδευτικού νερού και δημιουργεί τη συνεχή ανάγκη για βελτίωση ή ανάπτυξη νέων μεθόδων και τεχνικών εξοικονόμησης.</a:t>
            </a:r>
          </a:p>
          <a:p>
            <a:endParaRPr lang="el-GR" sz="2200" dirty="0"/>
          </a:p>
          <a:p>
            <a:pPr marL="0" indent="0">
              <a:buNone/>
            </a:pPr>
            <a:endParaRPr lang="el-GR" sz="2200"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5</a:t>
            </a:fld>
            <a:endParaRPr lang="el-GR" sz="1400" dirty="0">
              <a:solidFill>
                <a:schemeClr val="tx1"/>
              </a:solidFill>
            </a:endParaRPr>
          </a:p>
        </p:txBody>
      </p:sp>
    </p:spTree>
    <p:extLst>
      <p:ext uri="{BB962C8B-B14F-4D97-AF65-F5344CB8AC3E}">
        <p14:creationId xmlns:p14="http://schemas.microsoft.com/office/powerpoint/2010/main" val="33651005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Εισαγωγή 2</a:t>
            </a:r>
            <a:endParaRPr lang="el-GR" b="1" dirty="0"/>
          </a:p>
        </p:txBody>
      </p:sp>
      <p:sp>
        <p:nvSpPr>
          <p:cNvPr id="3" name="Θέση περιεχομένου 1"/>
          <p:cNvSpPr>
            <a:spLocks noGrp="1"/>
          </p:cNvSpPr>
          <p:nvPr>
            <p:ph idx="1"/>
          </p:nvPr>
        </p:nvSpPr>
        <p:spPr/>
        <p:txBody>
          <a:bodyPr>
            <a:normAutofit/>
          </a:bodyPr>
          <a:lstStyle/>
          <a:p>
            <a:r>
              <a:rPr lang="el-GR" sz="2400" dirty="0"/>
              <a:t>Για να αυξηθεί η συμβολή της άρδευσης στην παραγωγή τροφίμων, ο FAO (2002) δηλώνει ότι «αυτό που απαιτείται είναι βελτιωμένη αποδοτικότητα στη χρήση του νερού άρδευσης. Δεδομένου ότι η δυνατότητα διάθεσης περισσότερου νερού για την άρδευση είναι ένα απίθανο σενάριο, υπάρχει μια επείγουσα ανάγκη να βελτιωθεί η άρδευση και η αποδοτικότητα χρήσης νερού των συμβατικών πρακτικών άρδευσης προκειμένου να στηριχτούν η γεωργία και η παραγωγή τροφίμων».</a:t>
            </a:r>
          </a:p>
          <a:p>
            <a:pPr marL="0" indent="0">
              <a:buNone/>
            </a:pPr>
            <a:endParaRPr lang="el-GR" sz="2800"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6</a:t>
            </a:fld>
            <a:endParaRPr lang="el-GR" sz="1400" dirty="0">
              <a:solidFill>
                <a:schemeClr val="tx1"/>
              </a:solidFill>
            </a:endParaRPr>
          </a:p>
        </p:txBody>
      </p:sp>
    </p:spTree>
    <p:extLst>
      <p:ext uri="{BB962C8B-B14F-4D97-AF65-F5344CB8AC3E}">
        <p14:creationId xmlns:p14="http://schemas.microsoft.com/office/powerpoint/2010/main" val="26744374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Εισαγωγή 3</a:t>
            </a:r>
            <a:endParaRPr lang="el-GR" b="1" dirty="0"/>
          </a:p>
        </p:txBody>
      </p:sp>
      <p:sp>
        <p:nvSpPr>
          <p:cNvPr id="3" name="Θέση περιεχομένου 1"/>
          <p:cNvSpPr>
            <a:spLocks noGrp="1"/>
          </p:cNvSpPr>
          <p:nvPr>
            <p:ph idx="1"/>
          </p:nvPr>
        </p:nvSpPr>
        <p:spPr/>
        <p:txBody>
          <a:bodyPr>
            <a:normAutofit fontScale="92500" lnSpcReduction="20000"/>
          </a:bodyPr>
          <a:lstStyle/>
          <a:p>
            <a:r>
              <a:rPr lang="el-GR" sz="2400" dirty="0" smtClean="0"/>
              <a:t>Με γνώμονα την αρχή της βελτιστοποίησης της παραγωγής ανά μονάδα διαθέσιμου νερού, αντί αυτής της μεγιστοποίησης της παραγωγής ανά μονάδα επιφανείας γης, που επικρατούσε, κυρίαρχο ζητούμενο στον τομέα των αρδεύσεων είναι η ανάπτυξη συστημάτων με υψηλή αποτελεσματικότητα και μεγάλες δυνατότητες για μείωση των απωλειών κατά την εφαρμογή του νερού.</a:t>
            </a:r>
          </a:p>
          <a:p>
            <a:r>
              <a:rPr lang="el-GR" sz="2400" dirty="0"/>
              <a:t>Σημαντικότατη πρόοδος έχει γίνει στην ανάπτυξη της αρδευτικής τεχνολογίας από τη δεκαετία του '70. Το βασικό κίνητρο για έρευνα στην άρδευση αποτέλεσε η απαίτηση των καλλιεργητών για τεχνολογίες άρδευσης που μειώνουν τις εισροές νερού και εργασίας. Η μετάβαση από τις επιφανειακές μεθόδους στην άρδευση με σωλήνες, που ακολουθήθηκε από μια μετάβαση από τη χρήση των εκτοξευτών στην στάγδην άρδευση, έχει πραγματοποιηθεί μετά από εντατική έρευνα στους τομείς της γεωργίας και της μηχανικής των τεχνολογιών άρδευσης.</a:t>
            </a:r>
          </a:p>
          <a:p>
            <a:endParaRPr lang="el-GR" sz="2400" dirty="0" smtClean="0"/>
          </a:p>
          <a:p>
            <a:pPr marL="0" indent="0">
              <a:buNone/>
            </a:pPr>
            <a:endParaRPr lang="el-GR" sz="2800"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7</a:t>
            </a:fld>
            <a:endParaRPr lang="el-GR" sz="1400" dirty="0">
              <a:solidFill>
                <a:schemeClr val="tx1"/>
              </a:solidFill>
            </a:endParaRPr>
          </a:p>
        </p:txBody>
      </p:sp>
    </p:spTree>
    <p:extLst>
      <p:ext uri="{BB962C8B-B14F-4D97-AF65-F5344CB8AC3E}">
        <p14:creationId xmlns:p14="http://schemas.microsoft.com/office/powerpoint/2010/main" val="36540565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Εισαγωγή 4</a:t>
            </a:r>
            <a:endParaRPr lang="el-GR" b="1" dirty="0"/>
          </a:p>
        </p:txBody>
      </p:sp>
      <p:sp>
        <p:nvSpPr>
          <p:cNvPr id="3" name="Θέση περιεχομένου 1"/>
          <p:cNvSpPr>
            <a:spLocks noGrp="1"/>
          </p:cNvSpPr>
          <p:nvPr>
            <p:ph idx="1"/>
          </p:nvPr>
        </p:nvSpPr>
        <p:spPr/>
        <p:txBody>
          <a:bodyPr>
            <a:normAutofit lnSpcReduction="10000"/>
          </a:bodyPr>
          <a:lstStyle/>
          <a:p>
            <a:r>
              <a:rPr lang="el-GR" sz="2400" dirty="0"/>
              <a:t>Η αρδευόμενη γεωργία συμβάλλει κατά 40% στην παγκόσμια παραγωγή τροφίμων.  Οι επιφανειακές μέθοδοι κατά κύριο λόγο και ο καταιονισμός είναι οι πλέον χρησιμοποιούμενες μέθοδοι άρδευσης ανά τον κόσμο. Εντούτοις, η αποδοτικότητα αυτών των μεθόδων είναι φτωχή.</a:t>
            </a:r>
          </a:p>
          <a:p>
            <a:r>
              <a:rPr lang="el-GR" sz="2400" dirty="0"/>
              <a:t>Το αυξανόμενο κόστος του νερού, η δημόσια πίεση για μεγαλύτερο έλεγχο των περιβαλλοντικών στρεβλώσεων, η αυξανόμενη αστική χρήση και η μειωμένη διαθεσιμότητα υπόγειου νερού, έχουν οδηγήσει σε μια τάση για μειωμένη παροχέτευση προς τη γεωργία, που αναγκάζει τους καλλιεργητές να ψάξουν τις εναλλακτικές λύσεις που βελτιώνουν την αποδοτικότητα της χρήσης νερού. </a:t>
            </a:r>
          </a:p>
          <a:p>
            <a:pPr marL="0" indent="0">
              <a:buNone/>
            </a:pPr>
            <a:endParaRPr lang="el-GR" sz="2800"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8</a:t>
            </a:fld>
            <a:endParaRPr lang="el-GR" sz="1400" dirty="0">
              <a:solidFill>
                <a:schemeClr val="tx1"/>
              </a:solidFill>
            </a:endParaRPr>
          </a:p>
        </p:txBody>
      </p:sp>
    </p:spTree>
    <p:extLst>
      <p:ext uri="{BB962C8B-B14F-4D97-AF65-F5344CB8AC3E}">
        <p14:creationId xmlns:p14="http://schemas.microsoft.com/office/powerpoint/2010/main" val="33604358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Εισαγωγή 5</a:t>
            </a:r>
            <a:endParaRPr lang="el-GR" b="1" dirty="0"/>
          </a:p>
        </p:txBody>
      </p:sp>
      <p:sp>
        <p:nvSpPr>
          <p:cNvPr id="3" name="Θέση περιεχομένου 1"/>
          <p:cNvSpPr>
            <a:spLocks noGrp="1"/>
          </p:cNvSpPr>
          <p:nvPr>
            <p:ph idx="1"/>
          </p:nvPr>
        </p:nvSpPr>
        <p:spPr/>
        <p:txBody>
          <a:bodyPr>
            <a:normAutofit/>
          </a:bodyPr>
          <a:lstStyle/>
          <a:p>
            <a:r>
              <a:rPr lang="el-GR" sz="2400" dirty="0"/>
              <a:t>Με δεδομένη την αυξανόμενη τάση περιορισμού του νερού άρδευσης, συστήματα με φτωχή αποδοτικότητα δεν θα είναι σε θέση να παραγάγουν επαρκής ποσότητες τροφίμων για τον πληθυσμό των εννέα δισεκατομμυρίων όπως  αναμένεται να φθάσει στα μέσα αυτού του αιώνα. Ως εκ τούτου, η χρήση σύγχρονων και καινοτόμων τεχνολογιών για να αυξηθεί η αποδοτικότητα της χρήσης νερού είναι  επιτακτικός. Η προσπάθεια για την επίτευξη μεγαλύτερης αποδοτικότητας κατά την εφαρμογή του νερού, είχε ως αποτέλεσμα την ανάπτυξη πολλών και ποικίλων τύπων συστημάτων άρδευσης.</a:t>
            </a:r>
          </a:p>
          <a:p>
            <a:pPr marL="0" indent="0">
              <a:buNone/>
            </a:pPr>
            <a:endParaRPr lang="el-GR" sz="2800" dirty="0"/>
          </a:p>
        </p:txBody>
      </p:sp>
      <p:sp>
        <p:nvSpPr>
          <p:cNvPr id="6" name="Θέση υποσέλιδου 1" descr="."/>
          <p:cNvSpPr>
            <a:spLocks noGrp="1"/>
          </p:cNvSpPr>
          <p:nvPr>
            <p:ph type="ftr" sz="quarter" idx="11"/>
          </p:nvPr>
        </p:nvSpPr>
        <p:spPr>
          <a:xfrm>
            <a:off x="3124200" y="6356350"/>
            <a:ext cx="2895600" cy="365125"/>
          </a:xfrm>
        </p:spPr>
        <p:txBody>
          <a:bodyPr/>
          <a:lstStyle/>
          <a:p>
            <a:pPr>
              <a:defRPr/>
            </a:pPr>
            <a:r>
              <a:rPr lang="el-GR" sz="1400" dirty="0" smtClean="0">
                <a:solidFill>
                  <a:schemeClr val="tx1"/>
                </a:solidFill>
              </a:rPr>
              <a:t>Εισαγωγή</a:t>
            </a:r>
            <a:endParaRPr lang="el-GR" sz="1400" dirty="0">
              <a:solidFill>
                <a:schemeClr val="tx1"/>
              </a:solidFill>
            </a:endParaRPr>
          </a:p>
        </p:txBody>
      </p:sp>
      <p:sp>
        <p:nvSpPr>
          <p:cNvPr id="5" name="Θέση αριθμού διαφάνειας 1" descr="."/>
          <p:cNvSpPr>
            <a:spLocks noGrp="1"/>
          </p:cNvSpPr>
          <p:nvPr>
            <p:ph type="sldNum" sz="quarter" idx="12"/>
          </p:nvPr>
        </p:nvSpPr>
        <p:spPr>
          <a:xfrm>
            <a:off x="6553200" y="6356350"/>
            <a:ext cx="2133600" cy="365125"/>
          </a:xfrm>
        </p:spPr>
        <p:txBody>
          <a:bodyPr/>
          <a:lstStyle/>
          <a:p>
            <a:pPr>
              <a:defRPr/>
            </a:pPr>
            <a:fld id="{00AE728C-E611-4819-AE43-A6ECB79E445A}" type="slidenum">
              <a:rPr lang="el-GR" sz="1400" smtClean="0">
                <a:solidFill>
                  <a:schemeClr val="tx1"/>
                </a:solidFill>
              </a:rPr>
              <a:pPr>
                <a:defRPr/>
              </a:pPr>
              <a:t>9</a:t>
            </a:fld>
            <a:endParaRPr lang="el-GR" sz="1400" dirty="0">
              <a:solidFill>
                <a:schemeClr val="tx1"/>
              </a:solidFill>
            </a:endParaRPr>
          </a:p>
        </p:txBody>
      </p:sp>
    </p:spTree>
    <p:extLst>
      <p:ext uri="{BB962C8B-B14F-4D97-AF65-F5344CB8AC3E}">
        <p14:creationId xmlns:p14="http://schemas.microsoft.com/office/powerpoint/2010/main" val="23418292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ZHAW.ACCESSIBILITYADDIN.CHECKTIMEDATE" val="25/1/2016 16:23:47 μμ"/>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2050,2,6,9,8,"/>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4098,4099,6,3,"/>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6146,14,13,6,"/>
</p:tagLst>
</file>

<file path=ppt/tags/tag5.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2,3,6,7,"/>
</p:tagLst>
</file>

<file path=ppt/tags/tag7.xml><?xml version="1.0" encoding="utf-8"?>
<p:tagLst xmlns:a="http://schemas.openxmlformats.org/drawingml/2006/main" xmlns:r="http://schemas.openxmlformats.org/officeDocument/2006/relationships" xmlns:p="http://schemas.openxmlformats.org/presentationml/2006/main">
  <p:tag name="ZHAW.ACCESSIBILITYADDIN.READINGORDER" val="2,3,2056,6,"/>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d = " h t t p : / / w w w . w 3 . o r g / 2 0 0 1 / X M L S c h e m a "   x m l n s : x s i = " h t t p : / / w w w . w 3 . o r g / 2 0 0 1 / X M L S c h e m a - i n s t a n c e " 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6A57C9A1-13FF-4788-A3C2-4712146B9110}">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877</TotalTime>
  <Words>1970</Words>
  <Application>Microsoft Office PowerPoint</Application>
  <PresentationFormat>Προβολή στην οθόνη (4:3)</PresentationFormat>
  <Paragraphs>225</Paragraphs>
  <Slides>43</Slides>
  <Notes>7</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43</vt:i4>
      </vt:variant>
    </vt:vector>
  </HeadingPairs>
  <TitlesOfParts>
    <vt:vector size="47" baseType="lpstr">
      <vt:lpstr>Arial</vt:lpstr>
      <vt:lpstr>Calibri</vt:lpstr>
      <vt:lpstr>Wingdings</vt:lpstr>
      <vt:lpstr>Θέμα του Office</vt:lpstr>
      <vt:lpstr>Αρδευτική Μηχανική</vt:lpstr>
      <vt:lpstr>Χρηματοδότηση </vt:lpstr>
      <vt:lpstr>Σκοποί ενότητας </vt:lpstr>
      <vt:lpstr>Περιεχόμενα ενότητας</vt:lpstr>
      <vt:lpstr>Εισαγωγή 1</vt:lpstr>
      <vt:lpstr>Εισαγωγή 2</vt:lpstr>
      <vt:lpstr>Εισαγωγή 3</vt:lpstr>
      <vt:lpstr>Εισαγωγή 4</vt:lpstr>
      <vt:lpstr>Εισαγωγή 5</vt:lpstr>
      <vt:lpstr>Μέθοδοι άρδευσης 1</vt:lpstr>
      <vt:lpstr>Μέθοδοι άρδευσης 2</vt:lpstr>
      <vt:lpstr>Μέθοδοι άρδευσης 3</vt:lpstr>
      <vt:lpstr>Επιφανειακή άρδευση</vt:lpstr>
      <vt:lpstr>Επιφανειακή άρδευση 1</vt:lpstr>
      <vt:lpstr>Επιφανειακή άρδευση 2</vt:lpstr>
      <vt:lpstr>Επιφανειακή άρδευση 3</vt:lpstr>
      <vt:lpstr>Επιφανειακή άρδευση 4</vt:lpstr>
      <vt:lpstr>Καταιονισμός</vt:lpstr>
      <vt:lpstr>Καταιονισμός 1</vt:lpstr>
      <vt:lpstr>Καταιονισμός 2</vt:lpstr>
      <vt:lpstr>Καταιονισμός 3</vt:lpstr>
      <vt:lpstr>Καταιονισμός 4</vt:lpstr>
      <vt:lpstr>Συστήματα Μικροάρδευσης</vt:lpstr>
      <vt:lpstr>Συστήματα Μικροάρδευσης 1</vt:lpstr>
      <vt:lpstr>Συστήματα Μικροάρδευσης 2</vt:lpstr>
      <vt:lpstr>Συστήματα Μικροάρδευσης 3</vt:lpstr>
      <vt:lpstr>Συστήματα Μικροάρδευσης 4</vt:lpstr>
      <vt:lpstr>Υποεπιφανειακή στάγδην</vt:lpstr>
      <vt:lpstr>Υποεπιφανειακή στάγδην</vt:lpstr>
      <vt:lpstr>Μικροκαταιονισμός 1</vt:lpstr>
      <vt:lpstr>Μικροκαταιονισμός 2</vt:lpstr>
      <vt:lpstr>Άρδευση με έκχυση 1</vt:lpstr>
      <vt:lpstr>Άρδευση με έκχυση 2</vt:lpstr>
      <vt:lpstr>Άρδευση με έκχυση 3</vt:lpstr>
      <vt:lpstr>Βιβλιογραφία</vt:lpstr>
      <vt:lpstr>Τέλος ενότητας</vt:lpstr>
      <vt:lpstr>Σημειώματα</vt:lpstr>
      <vt:lpstr>Σημείωμα Ιστορικού  Εκδόσεων Έργου</vt:lpstr>
      <vt:lpstr>Σημείωμα Αναφοράς</vt:lpstr>
      <vt:lpstr>Σημείωμα Αδειοδότησης</vt:lpstr>
      <vt:lpstr>Σημείωμα Χρήσης Έργων Τρίτων  (1/2)</vt:lpstr>
      <vt:lpstr>Σημείωμα Χρήσης Έργων Τρίτων  (2/2) </vt:lpstr>
      <vt:lpstr>Διατήρηση Σημειωμάτων</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Προγραμματισμός Επιχειρησιακών Πόρων ERP</dc:title>
  <dc:creator>IOANNIS TZIGOYRAS</dc:creator>
  <cp:lastModifiedBy>I.B.ΤΖΙΓΚ</cp:lastModifiedBy>
  <cp:revision>65</cp:revision>
  <dcterms:created xsi:type="dcterms:W3CDTF">2014-09-20T14:32:06Z</dcterms:created>
  <dcterms:modified xsi:type="dcterms:W3CDTF">2016-01-25T14:23:54Z</dcterms:modified>
</cp:coreProperties>
</file>