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4"/>
  </p:notesMasterIdLst>
  <p:sldIdLst>
    <p:sldId id="256" r:id="rId3"/>
    <p:sldId id="257" r:id="rId4"/>
    <p:sldId id="312" r:id="rId5"/>
    <p:sldId id="261" r:id="rId6"/>
    <p:sldId id="262" r:id="rId7"/>
    <p:sldId id="264" r:id="rId8"/>
    <p:sldId id="266" r:id="rId9"/>
    <p:sldId id="265" r:id="rId10"/>
    <p:sldId id="274" r:id="rId11"/>
    <p:sldId id="288" r:id="rId12"/>
    <p:sldId id="277" r:id="rId13"/>
    <p:sldId id="269" r:id="rId14"/>
    <p:sldId id="278" r:id="rId15"/>
    <p:sldId id="310" r:id="rId16"/>
    <p:sldId id="270" r:id="rId17"/>
    <p:sldId id="272" r:id="rId18"/>
    <p:sldId id="279" r:id="rId19"/>
    <p:sldId id="273" r:id="rId20"/>
    <p:sldId id="281" r:id="rId21"/>
    <p:sldId id="284" r:id="rId22"/>
    <p:sldId id="282" r:id="rId23"/>
    <p:sldId id="283" r:id="rId24"/>
    <p:sldId id="285" r:id="rId25"/>
    <p:sldId id="289" r:id="rId26"/>
    <p:sldId id="311" r:id="rId27"/>
    <p:sldId id="308" r:id="rId28"/>
    <p:sldId id="290" r:id="rId29"/>
    <p:sldId id="291" r:id="rId30"/>
    <p:sldId id="292" r:id="rId31"/>
    <p:sldId id="309" r:id="rId32"/>
    <p:sldId id="280" r:id="rId33"/>
  </p:sldIdLst>
  <p:sldSz cx="9144000" cy="6858000" type="screen4x3"/>
  <p:notesSz cx="6858000" cy="9144000"/>
  <p:custDataLst>
    <p:tags r:id="rId3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3456" y="-144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Microsoft_Word_97_-_2003_Document1.doc"/><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Microsoft_Word_97_-_2003_Document2.doc"/><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8.xml"/><Relationship Id="rId7" Type="http://schemas.openxmlformats.org/officeDocument/2006/relationships/oleObject" Target="../embeddings/Microsoft_Word_97_-_2003_Document4.doc"/><Relationship Id="rId2" Type="http://schemas.openxmlformats.org/officeDocument/2006/relationships/tags" Target="../tags/tag20.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Microsoft_Word_97_-_2003_Document3.doc"/><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vmlDrawing" Target="../drawings/vmlDrawing7.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vmlDrawing" Target="../drawings/vmlDrawing8.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vmlDrawing" Target="../drawings/vmlDrawing9.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Microsoft_Word_97_-_2003_Document5.doc"/></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Microsoft_Word_97_-_2003_Document6.doc"/></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vmlDrawing" Target="../drawings/vmlDrawing12.vml"/><Relationship Id="rId5" Type="http://schemas.openxmlformats.org/officeDocument/2006/relationships/image" Target="../media/image17.wmf"/><Relationship Id="rId4" Type="http://schemas.openxmlformats.org/officeDocument/2006/relationships/oleObject" Target="../embeddings/Microsoft_Word_97_-_2003_Document7.doc"/></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notesSlide" Target="../notesSlides/notesSlide5.xml"/><Relationship Id="rId7" Type="http://schemas.openxmlformats.org/officeDocument/2006/relationships/slide" Target="slide1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5.xml"/><Relationship Id="rId5" Type="http://schemas.openxmlformats.org/officeDocument/2006/relationships/slide" Target="slide7.xml"/><Relationship Id="rId10" Type="http://schemas.openxmlformats.org/officeDocument/2006/relationships/slide" Target="slide29.xml"/><Relationship Id="rId4" Type="http://schemas.openxmlformats.org/officeDocument/2006/relationships/slide" Target="slide6.xml"/><Relationship Id="rId9" Type="http://schemas.openxmlformats.org/officeDocument/2006/relationships/slide" Target="slide2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a:t>
            </a:r>
            <a:r>
              <a:rPr lang="en-US" dirty="0" smtClean="0"/>
              <a:t> II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7:</a:t>
            </a:r>
            <a:r>
              <a:rPr lang="en-US" sz="2800" dirty="0" smtClean="0"/>
              <a:t> </a:t>
            </a:r>
            <a:r>
              <a:rPr lang="el-GR" altLang="el-GR" sz="2800" b="1" dirty="0"/>
              <a:t>Ταυτοχρονισμός</a:t>
            </a:r>
            <a:endParaRPr lang="en-GB" altLang="el-GR" sz="28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Το πρόβλημα της εξάρτησης από ανεπικύρωτη μεταβολή </a:t>
            </a:r>
            <a:r>
              <a:rPr lang="el-GR" altLang="el-GR" dirty="0" smtClean="0">
                <a:cs typeface="Times New Roman" pitchFamily="18" charset="0"/>
              </a:rPr>
              <a:t>(2 </a:t>
            </a:r>
            <a:r>
              <a:rPr lang="el-GR" altLang="el-GR" dirty="0">
                <a:cs typeface="Times New Roman" pitchFamily="18" charset="0"/>
              </a:rPr>
              <a:t>από 3)</a:t>
            </a:r>
            <a:endParaRPr lang="el-GR" dirty="0"/>
          </a:p>
        </p:txBody>
      </p:sp>
      <p:graphicFrame>
        <p:nvGraphicFramePr>
          <p:cNvPr id="6" name="Object 5" descr="."/>
          <p:cNvGraphicFramePr>
            <a:graphicFrameLocks noChangeAspect="1"/>
          </p:cNvGraphicFramePr>
          <p:nvPr>
            <p:extLst>
              <p:ext uri="{D42A27DB-BD31-4B8C-83A1-F6EECF244321}">
                <p14:modId xmlns:p14="http://schemas.microsoft.com/office/powerpoint/2010/main" val="334638922"/>
              </p:ext>
            </p:extLst>
          </p:nvPr>
        </p:nvGraphicFramePr>
        <p:xfrm>
          <a:off x="1046930" y="1772816"/>
          <a:ext cx="7459663" cy="4176713"/>
        </p:xfrm>
        <a:graphic>
          <a:graphicData uri="http://schemas.openxmlformats.org/presentationml/2006/ole">
            <mc:AlternateContent xmlns:mc="http://schemas.openxmlformats.org/markup-compatibility/2006">
              <mc:Choice xmlns:v="urn:schemas-microsoft-com:vml" Requires="v">
                <p:oleObj spid="_x0000_s17448" name="Document" r:id="rId4" imgW="7485840" imgH="4191120" progId="Word.Document.8">
                  <p:embed/>
                </p:oleObj>
              </mc:Choice>
              <mc:Fallback>
                <p:oleObj name="Document" r:id="rId4" imgW="7485840" imgH="41911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930" y="1772816"/>
                        <a:ext cx="7459663" cy="417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6"/>
          <p:cNvSpPr>
            <a:spLocks noChangeArrowheads="1"/>
          </p:cNvSpPr>
          <p:nvPr/>
        </p:nvSpPr>
        <p:spPr bwMode="auto">
          <a:xfrm>
            <a:off x="467544" y="5046275"/>
            <a:ext cx="82192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altLang="el-GR" sz="2400" dirty="0" smtClean="0">
                <a:solidFill>
                  <a:schemeClr val="tx1"/>
                </a:solidFill>
                <a:cs typeface="Times New Roman" pitchFamily="18" charset="0"/>
              </a:rPr>
              <a:t>Η συναλλαγή Α γίνεται εξαρτημένη από μια ανεπικύρωτη μεταβολή τη χρονική στιγμή </a:t>
            </a:r>
            <a:r>
              <a:rPr lang="en-US" altLang="el-GR" sz="2400" dirty="0" smtClean="0">
                <a:solidFill>
                  <a:schemeClr val="tx1"/>
                </a:solidFill>
                <a:cs typeface="Times New Roman" pitchFamily="18" charset="0"/>
              </a:rPr>
              <a:t>t</a:t>
            </a:r>
            <a:r>
              <a:rPr lang="el-GR" altLang="el-GR" sz="2400" dirty="0" smtClean="0">
                <a:solidFill>
                  <a:schemeClr val="tx1"/>
                </a:solidFill>
                <a:cs typeface="Times New Roman" pitchFamily="18" charset="0"/>
              </a:rPr>
              <a:t>2,</a:t>
            </a:r>
            <a:endParaRPr lang="el-GR" altLang="el-GR" sz="2400" dirty="0">
              <a:solidFill>
                <a:schemeClr val="tx1"/>
              </a:solidFill>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2"/>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16632"/>
            <a:ext cx="8352928"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Το πρόβλημα της εξάρτησης από ανεπικύρωτη μεταβολή </a:t>
            </a:r>
            <a:r>
              <a:rPr lang="el-GR" altLang="el-GR" dirty="0" smtClean="0">
                <a:cs typeface="Times New Roman" pitchFamily="18" charset="0"/>
              </a:rPr>
              <a:t>(3 </a:t>
            </a:r>
            <a:r>
              <a:rPr lang="el-GR" altLang="el-GR" dirty="0">
                <a:cs typeface="Times New Roman" pitchFamily="18" charset="0"/>
              </a:rPr>
              <a:t>από 3)</a:t>
            </a:r>
            <a:endParaRPr lang="el-GR" dirty="0">
              <a:latin typeface="+mn-lt"/>
            </a:endParaRPr>
          </a:p>
        </p:txBody>
      </p:sp>
      <p:graphicFrame>
        <p:nvGraphicFramePr>
          <p:cNvPr id="6" name="Object 2" descr="."/>
          <p:cNvGraphicFramePr>
            <a:graphicFrameLocks noChangeAspect="1"/>
          </p:cNvGraphicFramePr>
          <p:nvPr>
            <p:extLst>
              <p:ext uri="{D42A27DB-BD31-4B8C-83A1-F6EECF244321}">
                <p14:modId xmlns:p14="http://schemas.microsoft.com/office/powerpoint/2010/main" val="1152047802"/>
              </p:ext>
            </p:extLst>
          </p:nvPr>
        </p:nvGraphicFramePr>
        <p:xfrm>
          <a:off x="1066800" y="1771749"/>
          <a:ext cx="6765925" cy="3673475"/>
        </p:xfrm>
        <a:graphic>
          <a:graphicData uri="http://schemas.openxmlformats.org/presentationml/2006/ole">
            <mc:AlternateContent xmlns:mc="http://schemas.openxmlformats.org/markup-compatibility/2006">
              <mc:Choice xmlns:v="urn:schemas-microsoft-com:vml" Requires="v">
                <p:oleObj spid="_x0000_s18472" name="Document" r:id="rId5" imgW="7532280" imgH="4091040" progId="Word.Document.8">
                  <p:embed/>
                </p:oleObj>
              </mc:Choice>
              <mc:Fallback>
                <p:oleObj name="Document" r:id="rId5" imgW="7532280" imgH="409104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771749"/>
                        <a:ext cx="6765925" cy="367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3"/>
          <p:cNvSpPr>
            <a:spLocks noChangeArrowheads="1"/>
          </p:cNvSpPr>
          <p:nvPr/>
        </p:nvSpPr>
        <p:spPr bwMode="auto">
          <a:xfrm>
            <a:off x="467544" y="4748951"/>
            <a:ext cx="82192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altLang="el-GR" sz="2400" dirty="0" smtClean="0">
                <a:solidFill>
                  <a:schemeClr val="tx1"/>
                </a:solidFill>
                <a:cs typeface="Times New Roman" pitchFamily="18" charset="0"/>
              </a:rPr>
              <a:t>Η συναλλαγή Α ενημερώνει μια ανεπικύρωτη μεταβολή τη χρονική στιγμή </a:t>
            </a:r>
            <a:r>
              <a:rPr lang="en-US" altLang="el-GR" sz="2400" dirty="0" smtClean="0">
                <a:solidFill>
                  <a:schemeClr val="tx1"/>
                </a:solidFill>
                <a:cs typeface="Times New Roman" pitchFamily="18" charset="0"/>
              </a:rPr>
              <a:t>t</a:t>
            </a:r>
            <a:r>
              <a:rPr lang="el-GR" altLang="el-GR" sz="2400" dirty="0" smtClean="0">
                <a:solidFill>
                  <a:schemeClr val="tx1"/>
                </a:solidFill>
                <a:cs typeface="Times New Roman" pitchFamily="18" charset="0"/>
              </a:rPr>
              <a:t>2 και χάνει αυτή την ενημέρωση τη χρονική στιγμή </a:t>
            </a:r>
            <a:r>
              <a:rPr lang="en-US" altLang="el-GR" sz="2400" dirty="0" smtClean="0">
                <a:solidFill>
                  <a:schemeClr val="tx1"/>
                </a:solidFill>
                <a:cs typeface="Times New Roman" pitchFamily="18" charset="0"/>
              </a:rPr>
              <a:t>t</a:t>
            </a:r>
            <a:r>
              <a:rPr lang="el-GR" altLang="el-GR" sz="2400" dirty="0" smtClean="0">
                <a:solidFill>
                  <a:schemeClr val="tx1"/>
                </a:solidFill>
                <a:cs typeface="Times New Roman" pitchFamily="18" charset="0"/>
              </a:rPr>
              <a:t>3.</a:t>
            </a:r>
            <a:endParaRPr lang="el-GR" altLang="el-GR" sz="2400" dirty="0">
              <a:solidFill>
                <a:schemeClr val="tx1"/>
              </a:solidFill>
            </a:endParaRP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2"/>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116632"/>
            <a:ext cx="8219256" cy="1440160"/>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lnSpc>
                <a:spcPct val="125000"/>
              </a:lnSpc>
            </a:pPr>
            <a:r>
              <a:rPr lang="el-GR" altLang="el-GR" dirty="0" smtClean="0">
                <a:latin typeface="+mn-lt"/>
                <a:cs typeface="Times New Roman" pitchFamily="18" charset="0"/>
              </a:rPr>
              <a:t>Το πρόβλημα της ασυνεπούς ανάλυσης (1 από 3)</a:t>
            </a:r>
            <a:endParaRPr lang="el-GR" altLang="el-GR" dirty="0">
              <a:latin typeface="+mn-lt"/>
              <a:cs typeface="Times New Roman" pitchFamily="18" charset="0"/>
            </a:endParaRPr>
          </a:p>
        </p:txBody>
      </p:sp>
      <p:sp>
        <p:nvSpPr>
          <p:cNvPr id="6" name="Rectangle 3"/>
          <p:cNvSpPr>
            <a:spLocks noGrp="1" noChangeArrowheads="1"/>
          </p:cNvSpPr>
          <p:nvPr>
            <p:ph type="body" idx="1"/>
          </p:nvPr>
        </p:nvSpPr>
        <p:spPr>
          <a:xfrm>
            <a:off x="467544" y="2492896"/>
            <a:ext cx="8219256" cy="1152128"/>
          </a:xfrm>
        </p:spPr>
        <p:txBody>
          <a:bodyPr>
            <a:noAutofit/>
          </a:bodyPr>
          <a:lstStyle/>
          <a:p>
            <a:pPr algn="just" eaLnBrk="0" hangingPunct="0">
              <a:lnSpc>
                <a:spcPct val="125000"/>
              </a:lnSpc>
            </a:pPr>
            <a:r>
              <a:rPr lang="el-GR" altLang="el-GR" u="sng" dirty="0" smtClean="0">
                <a:solidFill>
                  <a:srgbClr val="7030A0"/>
                </a:solidFill>
              </a:rPr>
              <a:t>Παράδειγμα:</a:t>
            </a:r>
          </a:p>
          <a:p>
            <a:pPr algn="ctr" eaLnBrk="0" hangingPunct="0">
              <a:lnSpc>
                <a:spcPct val="125000"/>
              </a:lnSpc>
            </a:pPr>
            <a:r>
              <a:rPr lang="el-GR" altLang="el-GR" sz="2800" b="0" dirty="0" smtClean="0">
                <a:cs typeface="Times New Roman" pitchFamily="18" charset="0"/>
              </a:rPr>
              <a:t>Η συναλλαγή Α πραγματοποιεί μια ασυνεπή ανάλυση</a:t>
            </a:r>
            <a:endParaRPr lang="el-GR" altLang="el-GR" sz="2800" b="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44911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cs typeface="Times New Roman" pitchFamily="18" charset="0"/>
              </a:rPr>
              <a:t>Το πρόβλημα της ασυνεπούς ανάλυσης </a:t>
            </a:r>
            <a:r>
              <a:rPr lang="el-GR" altLang="el-GR" dirty="0" smtClean="0">
                <a:cs typeface="Times New Roman" pitchFamily="18" charset="0"/>
              </a:rPr>
              <a:t>(2 </a:t>
            </a:r>
            <a:r>
              <a:rPr lang="el-GR" altLang="el-GR" dirty="0">
                <a:cs typeface="Times New Roman" pitchFamily="18" charset="0"/>
              </a:rPr>
              <a:t>από </a:t>
            </a:r>
            <a:r>
              <a:rPr lang="el-GR" altLang="el-GR" dirty="0" smtClean="0">
                <a:cs typeface="Times New Roman" pitchFamily="18" charset="0"/>
              </a:rPr>
              <a:t>3)</a:t>
            </a:r>
            <a:endParaRPr lang="el-GR" altLang="el-GR" dirty="0"/>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3791131372"/>
              </p:ext>
            </p:extLst>
          </p:nvPr>
        </p:nvGraphicFramePr>
        <p:xfrm>
          <a:off x="534838" y="1714500"/>
          <a:ext cx="10229850" cy="9419356"/>
        </p:xfrm>
        <a:graphic>
          <a:graphicData uri="http://schemas.openxmlformats.org/presentationml/2006/ole">
            <mc:AlternateContent xmlns:mc="http://schemas.openxmlformats.org/markup-compatibility/2006">
              <mc:Choice xmlns:v="urn:schemas-microsoft-com:vml" Requires="v">
                <p:oleObj spid="_x0000_s19497" name="Document" r:id="rId5" imgW="7438735" imgH="8373308" progId="Word.Document.8">
                  <p:embed/>
                </p:oleObj>
              </mc:Choice>
              <mc:Fallback>
                <p:oleObj name="Document" r:id="rId5" imgW="7438735" imgH="8373308" progId="Word.Document.8">
                  <p:embed/>
                  <p:pic>
                    <p:nvPicPr>
                      <p:cNvPr id="0" name="Αντικείμενο 1"/>
                      <p:cNvPicPr>
                        <a:picLocks noChangeAspect="1" noChangeArrowheads="1"/>
                      </p:cNvPicPr>
                      <p:nvPr/>
                    </p:nvPicPr>
                    <p:blipFill>
                      <a:blip r:embed="rId6"/>
                      <a:srcRect/>
                      <a:stretch>
                        <a:fillRect/>
                      </a:stretch>
                    </p:blipFill>
                    <p:spPr bwMode="auto">
                      <a:xfrm>
                        <a:off x="534838" y="1714500"/>
                        <a:ext cx="10229850" cy="9419356"/>
                      </a:xfrm>
                      <a:prstGeom prst="rect">
                        <a:avLst/>
                      </a:prstGeom>
                      <a:noFill/>
                      <a:ln>
                        <a:noFill/>
                      </a:ln>
                      <a:effectLst/>
                    </p:spPr>
                  </p:pic>
                </p:oleObj>
              </mc:Fallback>
            </mc:AlternateContent>
          </a:graphicData>
        </a:graphic>
      </p:graphicFrame>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2"/>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44911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cs typeface="Times New Roman" pitchFamily="18" charset="0"/>
              </a:rPr>
              <a:t>Το πρόβλημα της ασυνεπούς ανάλυσης </a:t>
            </a:r>
            <a:r>
              <a:rPr lang="el-GR" altLang="el-GR" dirty="0" smtClean="0">
                <a:cs typeface="Times New Roman" pitchFamily="18" charset="0"/>
              </a:rPr>
              <a:t>(3 </a:t>
            </a:r>
            <a:r>
              <a:rPr lang="el-GR" altLang="el-GR" dirty="0">
                <a:cs typeface="Times New Roman" pitchFamily="18" charset="0"/>
              </a:rPr>
              <a:t>από </a:t>
            </a:r>
            <a:r>
              <a:rPr lang="el-GR" altLang="el-GR" dirty="0" smtClean="0">
                <a:cs typeface="Times New Roman" pitchFamily="18" charset="0"/>
              </a:rPr>
              <a:t>3)</a:t>
            </a:r>
            <a:endParaRPr lang="el-GR" altLang="el-GR" dirty="0"/>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2380821342"/>
              </p:ext>
            </p:extLst>
          </p:nvPr>
        </p:nvGraphicFramePr>
        <p:xfrm>
          <a:off x="476250" y="1714500"/>
          <a:ext cx="10229850" cy="8195220"/>
        </p:xfrm>
        <a:graphic>
          <a:graphicData uri="http://schemas.openxmlformats.org/presentationml/2006/ole">
            <mc:AlternateContent xmlns:mc="http://schemas.openxmlformats.org/markup-compatibility/2006">
              <mc:Choice xmlns:v="urn:schemas-microsoft-com:vml" Requires="v">
                <p:oleObj spid="_x0000_s22550" name="Document" r:id="rId5" imgW="7438735" imgH="8373308" progId="Word.Document.8">
                  <p:embed/>
                </p:oleObj>
              </mc:Choice>
              <mc:Fallback>
                <p:oleObj name="Document" r:id="rId5" imgW="7438735" imgH="8373308" progId="Word.Document.8">
                  <p:embed/>
                  <p:pic>
                    <p:nvPicPr>
                      <p:cNvPr id="0" name=""/>
                      <p:cNvPicPr>
                        <a:picLocks noChangeAspect="1" noChangeArrowheads="1"/>
                      </p:cNvPicPr>
                      <p:nvPr/>
                    </p:nvPicPr>
                    <p:blipFill>
                      <a:blip r:embed="rId6"/>
                      <a:srcRect/>
                      <a:stretch>
                        <a:fillRect/>
                      </a:stretch>
                    </p:blipFill>
                    <p:spPr bwMode="auto">
                      <a:xfrm>
                        <a:off x="476250" y="1714500"/>
                        <a:ext cx="10229850" cy="8195220"/>
                      </a:xfrm>
                      <a:prstGeom prst="rect">
                        <a:avLst/>
                      </a:prstGeom>
                      <a:noFill/>
                      <a:ln>
                        <a:noFill/>
                      </a:ln>
                      <a:effectLst/>
                    </p:spPr>
                  </p:pic>
                </p:oleObj>
              </mc:Fallback>
            </mc:AlternateContent>
          </a:graphicData>
        </a:graphic>
      </p:graphicFrame>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2"/>
    </p:custDataLst>
    <p:extLst>
      <p:ext uri="{BB962C8B-B14F-4D97-AF65-F5344CB8AC3E}">
        <p14:creationId xmlns:p14="http://schemas.microsoft.com/office/powerpoint/2010/main" val="2812196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27384"/>
            <a:ext cx="821925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lnSpc>
                <a:spcPct val="120000"/>
              </a:lnSpc>
            </a:pPr>
            <a:r>
              <a:rPr lang="el-GR" altLang="el-GR" dirty="0">
                <a:cs typeface="Times New Roman" pitchFamily="18" charset="0"/>
              </a:rPr>
              <a:t>Κλείδωμα</a:t>
            </a:r>
          </a:p>
        </p:txBody>
      </p:sp>
      <p:sp>
        <p:nvSpPr>
          <p:cNvPr id="18" name="TextBox 4"/>
          <p:cNvSpPr txBox="1">
            <a:spLocks noChangeArrowheads="1"/>
          </p:cNvSpPr>
          <p:nvPr/>
        </p:nvSpPr>
        <p:spPr bwMode="auto">
          <a:xfrm>
            <a:off x="467545" y="980728"/>
            <a:ext cx="8219256"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lnSpc>
                <a:spcPct val="120000"/>
              </a:lnSpc>
            </a:pPr>
            <a:r>
              <a:rPr lang="el-GR" altLang="el-GR" sz="2400" dirty="0" smtClean="0">
                <a:cs typeface="Times New Roman" pitchFamily="18" charset="0"/>
              </a:rPr>
              <a:t>Όταν μια συναλλαγή χρειάζεται διαβεβαίωση ότι κάποιο αντικείμενο για το οποίο ενδιαφέρεται -κατά κανόνα μια συστοιχία της βάσης δεδομένων- δε θα μεταβληθεί με κάποιον απρόβλεπτο τρόπο ενώ η συναλλαγή έχει γυρισμένη την πλάτη της, τότε η συναλλαγή αποκτά ένα </a:t>
            </a:r>
            <a:r>
              <a:rPr lang="el-GR" altLang="el-GR" sz="2400" b="1" dirty="0" smtClean="0">
                <a:solidFill>
                  <a:srgbClr val="FF66FF"/>
                </a:solidFill>
                <a:cs typeface="Times New Roman" pitchFamily="18" charset="0"/>
              </a:rPr>
              <a:t>κλείδωμα</a:t>
            </a:r>
            <a:r>
              <a:rPr lang="el-GR" altLang="el-GR" sz="2400" dirty="0" smtClean="0">
                <a:cs typeface="Times New Roman" pitchFamily="18" charset="0"/>
              </a:rPr>
              <a:t> σε αυτό το αντικείμενο. </a:t>
            </a:r>
            <a:endParaRPr lang="el-GR" altLang="el-GR" sz="1400" dirty="0" smtClean="0"/>
          </a:p>
          <a:p>
            <a:pPr algn="just" eaLnBrk="0" hangingPunct="0">
              <a:lnSpc>
                <a:spcPct val="120000"/>
              </a:lnSpc>
            </a:pPr>
            <a:r>
              <a:rPr lang="el-GR" altLang="el-GR" sz="2400" dirty="0" smtClean="0">
                <a:cs typeface="Times New Roman" pitchFamily="18" charset="0"/>
              </a:rPr>
              <a:t>Το αποτέλεσμα είναι να αποκλειστούν οι άλλες συναλλαγές από το αντικείμενο και έτσι να μην μπορούν να το μεταβάλουν. </a:t>
            </a:r>
          </a:p>
          <a:p>
            <a:pPr algn="just" eaLnBrk="0" hangingPunct="0">
              <a:lnSpc>
                <a:spcPct val="120000"/>
              </a:lnSpc>
            </a:pPr>
            <a:r>
              <a:rPr lang="el-GR" altLang="el-GR" sz="2400" dirty="0" smtClean="0">
                <a:cs typeface="Times New Roman" pitchFamily="18" charset="0"/>
              </a:rPr>
              <a:t>Η πρώτη συναλλαγή έχει έτσι τη δυνατότητα να πραγματοποιήσει την επεξεργασία της, γνωρίζοντας με βεβαιότητα ότι το δεδομένο αντικείμενο θα παραμείνει σε σταθερή κατάσταση για όσο χρόνο επιθυμεί η συναλλαγή.</a:t>
            </a:r>
            <a:endParaRPr lang="el-GR" altLang="el-GR" sz="2400" dirty="0"/>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altLang="el-GR" dirty="0" smtClean="0">
                <a:cs typeface="Times New Roman" pitchFamily="18" charset="0"/>
              </a:rPr>
              <a:t>Είδη κλειδωμάτων (1 από 4)</a:t>
            </a:r>
            <a:endParaRPr lang="el-GR" dirty="0">
              <a:cs typeface="Times New Roman" pitchFamily="18" charset="0"/>
            </a:endParaRPr>
          </a:p>
        </p:txBody>
      </p:sp>
      <p:sp>
        <p:nvSpPr>
          <p:cNvPr id="10" name="Rectangle 4" descr="Το σύστημα υποστηρίζει δύο είδη κλειδωμάτων:&#10;τα αποκλειστικά ή κλειδώματα Χ και &#10;τα μεριζόμενα ή κλειδώματα S.&#10;&#10;Αν η συναλλαγή Α κατέχει ένα αποκλειστικό (Χ) κλείδωμα πάνω στη συστοιχία p, τότε μια αίτηση από κάποια άλλη συναλλαγή Β για ένα κλείδωμα οποιουδήποτε από τους δύο τύπους στην p θα απορριφθεί.&#10;"/>
          <p:cNvSpPr>
            <a:spLocks noChangeArrowheads="1"/>
          </p:cNvSpPr>
          <p:nvPr/>
        </p:nvSpPr>
        <p:spPr bwMode="auto">
          <a:xfrm>
            <a:off x="467544" y="1772816"/>
            <a:ext cx="821925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pPr>
            <a:r>
              <a:rPr lang="el-GR" altLang="el-GR" sz="2400" dirty="0">
                <a:cs typeface="Times New Roman" pitchFamily="18" charset="0"/>
              </a:rPr>
              <a:t>Το σύστημα υποστηρίζει δύο είδη κλειδωμάτων</a:t>
            </a:r>
            <a:r>
              <a:rPr lang="el-GR" altLang="el-GR" sz="2400" dirty="0"/>
              <a:t>:</a:t>
            </a:r>
          </a:p>
          <a:p>
            <a:pPr algn="just">
              <a:lnSpc>
                <a:spcPct val="125000"/>
              </a:lnSpc>
            </a:pPr>
            <a:r>
              <a:rPr lang="el-GR" altLang="el-GR" sz="2400" dirty="0">
                <a:cs typeface="Times New Roman" pitchFamily="18" charset="0"/>
              </a:rPr>
              <a:t>τα </a:t>
            </a:r>
            <a:r>
              <a:rPr lang="el-GR" altLang="el-GR" sz="2400" b="1" dirty="0">
                <a:solidFill>
                  <a:schemeClr val="accent1"/>
                </a:solidFill>
                <a:cs typeface="Times New Roman" pitchFamily="18" charset="0"/>
              </a:rPr>
              <a:t>αποκλειστικά</a:t>
            </a:r>
            <a:r>
              <a:rPr lang="el-GR" altLang="el-GR" sz="2400" dirty="0">
                <a:cs typeface="Times New Roman" pitchFamily="18" charset="0"/>
              </a:rPr>
              <a:t> ή κλειδώματα </a:t>
            </a:r>
            <a:r>
              <a:rPr lang="el-GR" altLang="el-GR" sz="2400" b="1" dirty="0">
                <a:solidFill>
                  <a:schemeClr val="accent1"/>
                </a:solidFill>
                <a:cs typeface="Times New Roman" pitchFamily="18" charset="0"/>
              </a:rPr>
              <a:t>Χ</a:t>
            </a:r>
            <a:r>
              <a:rPr lang="el-GR" altLang="el-GR" sz="2400" dirty="0">
                <a:cs typeface="Times New Roman" pitchFamily="18" charset="0"/>
              </a:rPr>
              <a:t> και </a:t>
            </a:r>
            <a:endParaRPr lang="el-GR" altLang="el-GR" sz="2400" dirty="0"/>
          </a:p>
          <a:p>
            <a:pPr algn="just">
              <a:lnSpc>
                <a:spcPct val="125000"/>
              </a:lnSpc>
            </a:pPr>
            <a:r>
              <a:rPr lang="el-GR" altLang="el-GR" sz="2400" dirty="0">
                <a:cs typeface="Times New Roman" pitchFamily="18" charset="0"/>
              </a:rPr>
              <a:t>τα </a:t>
            </a:r>
            <a:r>
              <a:rPr lang="el-GR" altLang="el-GR" sz="2400" b="1" dirty="0">
                <a:solidFill>
                  <a:schemeClr val="accent1"/>
                </a:solidFill>
                <a:cs typeface="Times New Roman" pitchFamily="18" charset="0"/>
              </a:rPr>
              <a:t>μεριζόμενα</a:t>
            </a:r>
            <a:r>
              <a:rPr lang="el-GR" altLang="el-GR" sz="2400" dirty="0">
                <a:cs typeface="Times New Roman" pitchFamily="18" charset="0"/>
              </a:rPr>
              <a:t> ή κλειδώματα </a:t>
            </a:r>
            <a:r>
              <a:rPr lang="en-GB" altLang="el-GR" sz="2400" b="1" dirty="0">
                <a:solidFill>
                  <a:schemeClr val="accent1"/>
                </a:solidFill>
                <a:cs typeface="Times New Roman" pitchFamily="18" charset="0"/>
              </a:rPr>
              <a:t>S</a:t>
            </a:r>
            <a:r>
              <a:rPr lang="el-GR" altLang="el-GR" sz="2400" dirty="0" smtClean="0">
                <a:cs typeface="Times New Roman" pitchFamily="18" charset="0"/>
              </a:rPr>
              <a:t>.</a:t>
            </a:r>
          </a:p>
          <a:p>
            <a:pPr algn="just">
              <a:lnSpc>
                <a:spcPct val="125000"/>
              </a:lnSpc>
            </a:pPr>
            <a:endParaRPr lang="el-GR" altLang="el-GR" sz="2400" dirty="0">
              <a:cs typeface="Times New Roman" pitchFamily="18" charset="0"/>
            </a:endParaRPr>
          </a:p>
          <a:p>
            <a:pPr eaLnBrk="0" hangingPunct="0">
              <a:lnSpc>
                <a:spcPct val="125000"/>
              </a:lnSpc>
            </a:pPr>
            <a:r>
              <a:rPr lang="el-GR" altLang="el-GR" sz="2400" dirty="0">
                <a:cs typeface="Times New Roman" pitchFamily="18" charset="0"/>
              </a:rPr>
              <a:t>Αν η συναλλαγή Α κατέχει ένα </a:t>
            </a:r>
            <a:r>
              <a:rPr lang="el-GR" altLang="el-GR" sz="2400" b="1" dirty="0">
                <a:solidFill>
                  <a:schemeClr val="accent1"/>
                </a:solidFill>
                <a:cs typeface="Times New Roman" pitchFamily="18" charset="0"/>
              </a:rPr>
              <a:t>αποκλειστικό</a:t>
            </a:r>
            <a:r>
              <a:rPr lang="el-GR" altLang="el-GR" sz="2400" dirty="0">
                <a:cs typeface="Times New Roman" pitchFamily="18" charset="0"/>
              </a:rPr>
              <a:t> (Χ) κλείδωμα πάνω στη συστοιχία </a:t>
            </a:r>
            <a:r>
              <a:rPr lang="en-GB" altLang="el-GR" sz="2400" dirty="0">
                <a:cs typeface="Times New Roman" pitchFamily="18" charset="0"/>
              </a:rPr>
              <a:t>p</a:t>
            </a:r>
            <a:r>
              <a:rPr lang="el-GR" altLang="el-GR" sz="2400" dirty="0">
                <a:cs typeface="Times New Roman" pitchFamily="18" charset="0"/>
              </a:rPr>
              <a:t>, τότε μια αίτηση από κάποια άλλη συναλλαγή Β για ένα κλείδωμα οποιουδήποτε από τους δύο τύπους στην </a:t>
            </a:r>
            <a:r>
              <a:rPr lang="en-GB" altLang="el-GR" sz="2400" dirty="0">
                <a:cs typeface="Times New Roman" pitchFamily="18" charset="0"/>
              </a:rPr>
              <a:t>p</a:t>
            </a:r>
            <a:r>
              <a:rPr lang="el-GR" altLang="el-GR" sz="2400" dirty="0">
                <a:cs typeface="Times New Roman" pitchFamily="18" charset="0"/>
              </a:rPr>
              <a:t> θα </a:t>
            </a:r>
            <a:r>
              <a:rPr lang="el-GR" altLang="el-GR" sz="2400" dirty="0">
                <a:solidFill>
                  <a:srgbClr val="FF66FF"/>
                </a:solidFill>
                <a:cs typeface="Times New Roman" pitchFamily="18" charset="0"/>
              </a:rPr>
              <a:t>απορριφθεί</a:t>
            </a:r>
            <a:r>
              <a:rPr lang="el-GR" altLang="el-GR" sz="2400" dirty="0" smtClean="0">
                <a:cs typeface="Times New Roman" pitchFamily="18" charset="0"/>
              </a:rPr>
              <a:t>.</a:t>
            </a:r>
            <a:endParaRPr lang="el-GR" altLang="el-GR" sz="240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285"/>
            <a:ext cx="8208913" cy="1188467"/>
          </a:xfrm>
        </p:spPr>
        <p:txBody>
          <a:bodyPr>
            <a:noAutofit/>
          </a:bodyPr>
          <a:lstStyle/>
          <a:p>
            <a:pPr eaLnBrk="0" hangingPunct="0">
              <a:lnSpc>
                <a:spcPct val="125000"/>
              </a:lnSpc>
            </a:pPr>
            <a:r>
              <a:rPr lang="el-GR" altLang="el-GR" dirty="0">
                <a:cs typeface="Times New Roman" pitchFamily="18" charset="0"/>
              </a:rPr>
              <a:t>Είδη κλειδωμάτων </a:t>
            </a:r>
            <a:r>
              <a:rPr lang="el-GR" altLang="el-GR" dirty="0" smtClean="0">
                <a:cs typeface="Times New Roman" pitchFamily="18" charset="0"/>
              </a:rPr>
              <a:t>(2 </a:t>
            </a:r>
            <a:r>
              <a:rPr lang="el-GR" altLang="el-GR" dirty="0">
                <a:cs typeface="Times New Roman" pitchFamily="18" charset="0"/>
              </a:rPr>
              <a:t>από </a:t>
            </a:r>
            <a:r>
              <a:rPr lang="el-GR" altLang="el-GR" dirty="0" smtClean="0">
                <a:cs typeface="Times New Roman" pitchFamily="18" charset="0"/>
              </a:rPr>
              <a:t>4)</a:t>
            </a:r>
            <a:endParaRPr lang="el-GR" altLang="el-GR" dirty="0">
              <a:cs typeface="Times New Roman" pitchFamily="18" charset="0"/>
            </a:endParaRPr>
          </a:p>
        </p:txBody>
      </p:sp>
      <p:sp>
        <p:nvSpPr>
          <p:cNvPr id="10" name="Rectangle 5" descr="Αν η συναλλαγή Α κατέχει ένα μεριζόμενο (S) κλείδωμα πάνω στη συστοιχία p, τότε:&#10;Μια αίτηση από κάποια άλλη συναλλαγή Β για ένα κλείδωμα Χ στην p θα απορριφθεί.&#10;Μια αίτηση από κάποια άλλη συναλλαγή Β για ένα κλείδωμα S στην p θα γίνει δεκτή (δηλαδή, και η Β θα διατηρεί τώρα ένα κλείδωμα S στην p).&#10;"/>
          <p:cNvSpPr>
            <a:spLocks noChangeArrowheads="1"/>
          </p:cNvSpPr>
          <p:nvPr/>
        </p:nvSpPr>
        <p:spPr bwMode="auto">
          <a:xfrm>
            <a:off x="467544" y="980728"/>
            <a:ext cx="820891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l-GR" altLang="el-GR" sz="2400" dirty="0">
                <a:cs typeface="Times New Roman" pitchFamily="18" charset="0"/>
              </a:rPr>
              <a:t>Αν η συναλλαγή Α κατέχει ένα </a:t>
            </a:r>
            <a:r>
              <a:rPr lang="el-GR" altLang="el-GR" sz="2400" b="1" dirty="0">
                <a:solidFill>
                  <a:schemeClr val="accent1"/>
                </a:solidFill>
                <a:cs typeface="Times New Roman" pitchFamily="18" charset="0"/>
              </a:rPr>
              <a:t>μεριζόμενο</a:t>
            </a:r>
            <a:r>
              <a:rPr lang="el-GR" altLang="el-GR" sz="2400" dirty="0">
                <a:cs typeface="Times New Roman" pitchFamily="18" charset="0"/>
              </a:rPr>
              <a:t> (</a:t>
            </a:r>
            <a:r>
              <a:rPr lang="en-GB" altLang="el-GR" sz="2400" dirty="0">
                <a:cs typeface="Times New Roman" pitchFamily="18" charset="0"/>
              </a:rPr>
              <a:t>S</a:t>
            </a:r>
            <a:r>
              <a:rPr lang="el-GR" altLang="el-GR" sz="2400" dirty="0">
                <a:cs typeface="Times New Roman" pitchFamily="18" charset="0"/>
              </a:rPr>
              <a:t>) κλείδωμα πάνω στη συστοιχία </a:t>
            </a:r>
            <a:r>
              <a:rPr lang="en-GB" altLang="el-GR" sz="2400" dirty="0">
                <a:cs typeface="Times New Roman" pitchFamily="18" charset="0"/>
              </a:rPr>
              <a:t>p</a:t>
            </a:r>
            <a:r>
              <a:rPr lang="el-GR" altLang="el-GR" sz="2400" dirty="0">
                <a:cs typeface="Times New Roman" pitchFamily="18" charset="0"/>
              </a:rPr>
              <a:t>, τότε:</a:t>
            </a:r>
            <a:endParaRPr lang="el-GR" altLang="el-GR" sz="2400" dirty="0"/>
          </a:p>
          <a:p>
            <a:pPr marL="342900" indent="-342900" algn="just" eaLnBrk="0" hangingPunct="0">
              <a:buFont typeface="Wingdings" panose="05000000000000000000" pitchFamily="2" charset="2"/>
              <a:buChar char="§"/>
            </a:pPr>
            <a:r>
              <a:rPr lang="el-GR" altLang="el-GR" sz="2400" dirty="0" smtClean="0">
                <a:cs typeface="Times New Roman" pitchFamily="18" charset="0"/>
              </a:rPr>
              <a:t>Μια </a:t>
            </a:r>
            <a:r>
              <a:rPr lang="el-GR" altLang="el-GR" sz="2400" dirty="0">
                <a:cs typeface="Times New Roman" pitchFamily="18" charset="0"/>
              </a:rPr>
              <a:t>αίτηση από κάποια άλλη συναλλαγή Β για ένα κλείδωμα </a:t>
            </a:r>
            <a:r>
              <a:rPr lang="el-GR" altLang="el-GR" sz="2400" b="1" dirty="0">
                <a:solidFill>
                  <a:schemeClr val="accent1"/>
                </a:solidFill>
                <a:cs typeface="Times New Roman" pitchFamily="18" charset="0"/>
              </a:rPr>
              <a:t>Χ</a:t>
            </a:r>
            <a:r>
              <a:rPr lang="el-GR" altLang="el-GR" sz="2400" dirty="0">
                <a:cs typeface="Times New Roman" pitchFamily="18" charset="0"/>
              </a:rPr>
              <a:t> στην </a:t>
            </a:r>
            <a:r>
              <a:rPr lang="en-GB" altLang="el-GR" sz="2400" dirty="0">
                <a:cs typeface="Times New Roman" pitchFamily="18" charset="0"/>
              </a:rPr>
              <a:t>p</a:t>
            </a:r>
            <a:r>
              <a:rPr lang="el-GR" altLang="el-GR" sz="2400" dirty="0">
                <a:cs typeface="Times New Roman" pitchFamily="18" charset="0"/>
              </a:rPr>
              <a:t> θα </a:t>
            </a:r>
            <a:r>
              <a:rPr lang="el-GR" altLang="el-GR" sz="2400" dirty="0">
                <a:solidFill>
                  <a:srgbClr val="FF66FF"/>
                </a:solidFill>
                <a:cs typeface="Times New Roman" pitchFamily="18" charset="0"/>
              </a:rPr>
              <a:t>απορριφθεί</a:t>
            </a:r>
            <a:r>
              <a:rPr lang="el-GR" altLang="el-GR" sz="2400" dirty="0">
                <a:cs typeface="Times New Roman" pitchFamily="18" charset="0"/>
              </a:rPr>
              <a:t>.</a:t>
            </a:r>
            <a:endParaRPr lang="en-GB" altLang="el-GR" sz="2400" dirty="0">
              <a:cs typeface="Times New Roman" pitchFamily="18" charset="0"/>
            </a:endParaRPr>
          </a:p>
          <a:p>
            <a:pPr marL="342900" indent="-342900" algn="just" eaLnBrk="0" hangingPunct="0">
              <a:buFont typeface="Wingdings" panose="05000000000000000000" pitchFamily="2" charset="2"/>
              <a:buChar char="§"/>
            </a:pPr>
            <a:r>
              <a:rPr lang="el-GR" altLang="el-GR" sz="2400" dirty="0" smtClean="0">
                <a:cs typeface="Times New Roman" pitchFamily="18" charset="0"/>
              </a:rPr>
              <a:t>Μια </a:t>
            </a:r>
            <a:r>
              <a:rPr lang="el-GR" altLang="el-GR" sz="2400" dirty="0">
                <a:cs typeface="Times New Roman" pitchFamily="18" charset="0"/>
              </a:rPr>
              <a:t>αίτηση από κάποια άλλη συναλλαγή Β για ένα κλείδωμα </a:t>
            </a:r>
            <a:r>
              <a:rPr lang="en-GB" altLang="el-GR" sz="2400" b="1" dirty="0">
                <a:solidFill>
                  <a:schemeClr val="accent1"/>
                </a:solidFill>
                <a:cs typeface="Times New Roman" pitchFamily="18" charset="0"/>
              </a:rPr>
              <a:t>S</a:t>
            </a:r>
            <a:r>
              <a:rPr lang="el-GR" altLang="el-GR" sz="2400" dirty="0">
                <a:cs typeface="Times New Roman" pitchFamily="18" charset="0"/>
              </a:rPr>
              <a:t> στην </a:t>
            </a:r>
            <a:r>
              <a:rPr lang="en-GB" altLang="el-GR" sz="2400" dirty="0">
                <a:cs typeface="Times New Roman" pitchFamily="18" charset="0"/>
              </a:rPr>
              <a:t>p</a:t>
            </a:r>
            <a:r>
              <a:rPr lang="el-GR" altLang="el-GR" sz="2400" dirty="0">
                <a:cs typeface="Times New Roman" pitchFamily="18" charset="0"/>
              </a:rPr>
              <a:t> θα γίνει </a:t>
            </a:r>
            <a:r>
              <a:rPr lang="el-GR" altLang="el-GR" sz="2400" dirty="0">
                <a:solidFill>
                  <a:srgbClr val="FF66FF"/>
                </a:solidFill>
                <a:cs typeface="Times New Roman" pitchFamily="18" charset="0"/>
              </a:rPr>
              <a:t>δεκτή</a:t>
            </a:r>
            <a:r>
              <a:rPr lang="el-GR" altLang="el-GR" sz="2400" dirty="0">
                <a:cs typeface="Times New Roman" pitchFamily="18" charset="0"/>
              </a:rPr>
              <a:t> (δηλαδή, και η Β θα διατηρεί τώρα ένα κλείδωμα </a:t>
            </a:r>
            <a:r>
              <a:rPr lang="en-GB" altLang="el-GR" sz="2400" dirty="0">
                <a:cs typeface="Times New Roman" pitchFamily="18" charset="0"/>
              </a:rPr>
              <a:t>S</a:t>
            </a:r>
            <a:r>
              <a:rPr lang="el-GR" altLang="el-GR" sz="2400" dirty="0">
                <a:cs typeface="Times New Roman" pitchFamily="18" charset="0"/>
              </a:rPr>
              <a:t> στην </a:t>
            </a:r>
            <a:r>
              <a:rPr lang="en-GB" altLang="el-GR" sz="2400" dirty="0">
                <a:cs typeface="Times New Roman" pitchFamily="18" charset="0"/>
              </a:rPr>
              <a:t>p</a:t>
            </a:r>
            <a:r>
              <a:rPr lang="el-GR" altLang="el-GR" sz="2400" dirty="0">
                <a:cs typeface="Times New Roman" pitchFamily="18" charset="0"/>
              </a:rPr>
              <a:t>).</a:t>
            </a:r>
            <a:endParaRPr lang="el-GR" altLang="el-GR" sz="2400" dirty="0"/>
          </a:p>
        </p:txBody>
      </p:sp>
      <p:graphicFrame>
        <p:nvGraphicFramePr>
          <p:cNvPr id="3" name="Αντικείμενο 2" descr="Οι κανόνες αυτοί μπορούν να συνοψιστούν σε ένα μητρώο συμβατότητας. &#10;&#10;"/>
          <p:cNvGraphicFramePr>
            <a:graphicFrameLocks noChangeAspect="1"/>
          </p:cNvGraphicFramePr>
          <p:nvPr>
            <p:extLst>
              <p:ext uri="{D42A27DB-BD31-4B8C-83A1-F6EECF244321}">
                <p14:modId xmlns:p14="http://schemas.microsoft.com/office/powerpoint/2010/main" val="1395338665"/>
              </p:ext>
            </p:extLst>
          </p:nvPr>
        </p:nvGraphicFramePr>
        <p:xfrm>
          <a:off x="467544" y="3717032"/>
          <a:ext cx="8143056" cy="2038350"/>
        </p:xfrm>
        <a:graphic>
          <a:graphicData uri="http://schemas.openxmlformats.org/presentationml/2006/ole">
            <mc:AlternateContent xmlns:mc="http://schemas.openxmlformats.org/markup-compatibility/2006">
              <mc:Choice xmlns:v="urn:schemas-microsoft-com:vml" Requires="v">
                <p:oleObj spid="_x0000_s20552" name="Document" r:id="rId5" imgW="8330870" imgH="2056894" progId="Word.Document.8">
                  <p:embed/>
                </p:oleObj>
              </mc:Choice>
              <mc:Fallback>
                <p:oleObj name="Document" r:id="rId5" imgW="8330870" imgH="2056894" progId="Word.Document.8">
                  <p:embed/>
                  <p:pic>
                    <p:nvPicPr>
                      <p:cNvPr id="0" name="Object 7"/>
                      <p:cNvPicPr>
                        <a:picLocks noChangeAspect="1" noChangeArrowheads="1"/>
                      </p:cNvPicPr>
                      <p:nvPr/>
                    </p:nvPicPr>
                    <p:blipFill>
                      <a:blip r:embed="rId6"/>
                      <a:srcRect/>
                      <a:stretch>
                        <a:fillRect/>
                      </a:stretch>
                    </p:blipFill>
                    <p:spPr bwMode="auto">
                      <a:xfrm>
                        <a:off x="467544" y="3717032"/>
                        <a:ext cx="8143056" cy="2038350"/>
                      </a:xfrm>
                      <a:prstGeom prst="rect">
                        <a:avLst/>
                      </a:prstGeom>
                      <a:noFill/>
                      <a:ln>
                        <a:noFill/>
                      </a:ln>
                      <a:effectLst/>
                    </p:spPr>
                  </p:pic>
                </p:oleObj>
              </mc:Fallback>
            </mc:AlternateContent>
          </a:graphicData>
        </a:graphic>
      </p:graphicFrame>
      <p:graphicFrame>
        <p:nvGraphicFramePr>
          <p:cNvPr id="2" name="Αντικείμενο 1" descr="Πίνακας συναλλαγών Α και Β σε κλείδωμα Χ και S αντίστοιχα.&#10;&#10;παύλα=χωρίς κλείδωμα,&#10;«Ο»: όχι-σύγκρουση,&#10;«Ν»: ναι-η αίτηση της Β ικανοποιείται.&#10;"/>
          <p:cNvGraphicFramePr>
            <a:graphicFrameLocks noChangeAspect="1"/>
          </p:cNvGraphicFramePr>
          <p:nvPr>
            <p:extLst>
              <p:ext uri="{D42A27DB-BD31-4B8C-83A1-F6EECF244321}">
                <p14:modId xmlns:p14="http://schemas.microsoft.com/office/powerpoint/2010/main" val="3024848269"/>
              </p:ext>
            </p:extLst>
          </p:nvPr>
        </p:nvGraphicFramePr>
        <p:xfrm>
          <a:off x="-180528" y="5028733"/>
          <a:ext cx="6232525" cy="4592955"/>
        </p:xfrm>
        <a:graphic>
          <a:graphicData uri="http://schemas.openxmlformats.org/presentationml/2006/ole">
            <mc:AlternateContent xmlns:mc="http://schemas.openxmlformats.org/markup-compatibility/2006">
              <mc:Choice xmlns:v="urn:schemas-microsoft-com:vml" Requires="v">
                <p:oleObj spid="_x0000_s20553" name="Document" r:id="rId7" imgW="6233160" imgH="4064508" progId="Word.Document.8">
                  <p:embed/>
                </p:oleObj>
              </mc:Choice>
              <mc:Fallback>
                <p:oleObj name="Document" r:id="rId7" imgW="6233160" imgH="4064508" progId="Word.Document.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528" y="5028733"/>
                        <a:ext cx="6232525" cy="4592955"/>
                      </a:xfrm>
                      <a:prstGeom prst="rect">
                        <a:avLst/>
                      </a:prstGeom>
                      <a:noFill/>
                      <a:ln>
                        <a:noFill/>
                      </a:ln>
                      <a:effectLst/>
                    </p:spPr>
                  </p:pic>
                </p:oleObj>
              </mc:Fallback>
            </mc:AlternateContent>
          </a:graphicData>
        </a:graphic>
      </p:graphicFrame>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2"/>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918923"/>
          </a:xfrm>
        </p:spPr>
        <p:txBody>
          <a:bodyPr>
            <a:noAutofit/>
          </a:bodyPr>
          <a:lstStyle/>
          <a:p>
            <a:r>
              <a:rPr lang="el-GR" altLang="el-GR" dirty="0">
                <a:cs typeface="Times New Roman" pitchFamily="18" charset="0"/>
              </a:rPr>
              <a:t>Είδη κλειδωμάτων </a:t>
            </a:r>
            <a:r>
              <a:rPr lang="el-GR" altLang="el-GR" dirty="0" smtClean="0">
                <a:cs typeface="Times New Roman" pitchFamily="18" charset="0"/>
              </a:rPr>
              <a:t>(3 </a:t>
            </a:r>
            <a:r>
              <a:rPr lang="el-GR" altLang="el-GR" dirty="0">
                <a:cs typeface="Times New Roman" pitchFamily="18" charset="0"/>
              </a:rPr>
              <a:t>από 4)</a:t>
            </a:r>
          </a:p>
        </p:txBody>
      </p:sp>
      <p:sp>
        <p:nvSpPr>
          <p:cNvPr id="10" name="TextBox 4" descr="Ένα πρωτόκολλο προσπέλασης δεδομένων χρησιμοποιεί τα κλειδώματα X και S, για να εξασφαλίσει ότι δε θα μπορούν να παρουσιαστούν προβλήματα σαν εκείνα που περιγράψαμε παραπάνω:&#10;1. Μια συναλλαγή που θέλει να ανακαλέσει (RETRIEVE) μια συστοιχία πρέπει πρώτα να αποκτήσει ένα κλείδωμα S σε αυτή τη συστοιχία.&#10;2. Μια συναλλαγή που θέλει να ενημερώσει (UPDATE) μια συστοιχία πρέπει πρώτα να αποκτήσει ένα κλείδωμα Χ σε αυτή τη συστοιχία. Εναλλακτικά, αν κατέχει ήδη ένα κλείδωμα S στη συστοιχία, τότε θα πρέπει να προαγάγει το κλείδωμα S σε κλείδωμα επιπέδου Χ. &#10;"/>
          <p:cNvSpPr txBox="1">
            <a:spLocks noChangeArrowheads="1"/>
          </p:cNvSpPr>
          <p:nvPr>
            <p:custDataLst>
              <p:tags r:id="rId2"/>
            </p:custDataLst>
          </p:nvPr>
        </p:nvSpPr>
        <p:spPr bwMode="auto">
          <a:xfrm>
            <a:off x="467544" y="836712"/>
            <a:ext cx="8174484" cy="559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lnSpc>
                <a:spcPct val="125000"/>
              </a:lnSpc>
            </a:pPr>
            <a:r>
              <a:rPr lang="el-GR" altLang="el-GR" sz="2400" dirty="0">
                <a:cs typeface="Times New Roman" pitchFamily="18" charset="0"/>
              </a:rPr>
              <a:t>Ένα </a:t>
            </a:r>
            <a:r>
              <a:rPr lang="el-GR" altLang="el-GR" sz="2400" b="1" dirty="0">
                <a:solidFill>
                  <a:schemeClr val="accent1"/>
                </a:solidFill>
                <a:cs typeface="Times New Roman" pitchFamily="18" charset="0"/>
              </a:rPr>
              <a:t>πρωτόκολλο προσπέλασης δεδομένων</a:t>
            </a:r>
            <a:r>
              <a:rPr lang="el-GR" altLang="el-GR" sz="2400" dirty="0">
                <a:cs typeface="Times New Roman" pitchFamily="18" charset="0"/>
              </a:rPr>
              <a:t> χρησιμοποιεί τα κλειδώματα </a:t>
            </a:r>
            <a:r>
              <a:rPr lang="en-GB" altLang="el-GR" sz="2400" dirty="0">
                <a:cs typeface="Times New Roman" pitchFamily="18" charset="0"/>
              </a:rPr>
              <a:t>X</a:t>
            </a:r>
            <a:r>
              <a:rPr lang="el-GR" altLang="el-GR" sz="2400" dirty="0">
                <a:cs typeface="Times New Roman" pitchFamily="18" charset="0"/>
              </a:rPr>
              <a:t> και </a:t>
            </a:r>
            <a:r>
              <a:rPr lang="en-GB" altLang="el-GR" sz="2400" dirty="0">
                <a:cs typeface="Times New Roman" pitchFamily="18" charset="0"/>
              </a:rPr>
              <a:t>S</a:t>
            </a:r>
            <a:r>
              <a:rPr lang="el-GR" altLang="el-GR" sz="2400" dirty="0">
                <a:cs typeface="Times New Roman" pitchFamily="18" charset="0"/>
              </a:rPr>
              <a:t>, για να εξασφαλίσει ότι δε θα μπορούν να παρουσιαστούν προβλήματα σαν εκείνα που περιγράψαμε παραπάνω:</a:t>
            </a:r>
            <a:endParaRPr lang="en-GB" altLang="el-GR" sz="2400" dirty="0">
              <a:cs typeface="Times New Roman" pitchFamily="18" charset="0"/>
            </a:endParaRPr>
          </a:p>
          <a:p>
            <a:pPr algn="just" eaLnBrk="0" hangingPunct="0">
              <a:lnSpc>
                <a:spcPct val="125000"/>
              </a:lnSpc>
            </a:pPr>
            <a:r>
              <a:rPr lang="el-GR" altLang="el-GR" sz="2400" dirty="0" smtClean="0">
                <a:cs typeface="Times New Roman" pitchFamily="18" charset="0"/>
              </a:rPr>
              <a:t>1</a:t>
            </a:r>
            <a:r>
              <a:rPr lang="el-GR" altLang="el-GR" sz="2400" dirty="0">
                <a:cs typeface="Times New Roman" pitchFamily="18" charset="0"/>
              </a:rPr>
              <a:t>.</a:t>
            </a:r>
            <a:r>
              <a:rPr lang="en-GB" altLang="el-GR" sz="2400" dirty="0">
                <a:cs typeface="Times New Roman" pitchFamily="18" charset="0"/>
              </a:rPr>
              <a:t> </a:t>
            </a:r>
            <a:r>
              <a:rPr lang="el-GR" altLang="el-GR" sz="2400" dirty="0">
                <a:cs typeface="Times New Roman" pitchFamily="18" charset="0"/>
              </a:rPr>
              <a:t>Μια συναλλαγή που θέλει να </a:t>
            </a:r>
            <a:r>
              <a:rPr lang="el-GR" altLang="el-GR" sz="2400" dirty="0">
                <a:solidFill>
                  <a:srgbClr val="FF66FF"/>
                </a:solidFill>
                <a:cs typeface="Times New Roman" pitchFamily="18" charset="0"/>
              </a:rPr>
              <a:t>ανακαλέσει</a:t>
            </a:r>
            <a:r>
              <a:rPr lang="el-GR" altLang="el-GR" sz="2400" dirty="0">
                <a:cs typeface="Times New Roman" pitchFamily="18" charset="0"/>
              </a:rPr>
              <a:t> (</a:t>
            </a:r>
            <a:r>
              <a:rPr lang="en-GB" altLang="el-GR" sz="2400" dirty="0">
                <a:solidFill>
                  <a:srgbClr val="FF66FF"/>
                </a:solidFill>
                <a:cs typeface="Times New Roman" pitchFamily="18" charset="0"/>
              </a:rPr>
              <a:t>RETRIEVE</a:t>
            </a:r>
            <a:r>
              <a:rPr lang="el-GR" altLang="el-GR" sz="2400" dirty="0">
                <a:cs typeface="Times New Roman" pitchFamily="18" charset="0"/>
              </a:rPr>
              <a:t>) μια συστοιχία πρέπει πρώτα να αποκτήσει ένα κλείδωμα </a:t>
            </a:r>
            <a:r>
              <a:rPr lang="en-GB" altLang="el-GR" sz="2400" dirty="0">
                <a:cs typeface="Times New Roman" pitchFamily="18" charset="0"/>
              </a:rPr>
              <a:t>S</a:t>
            </a:r>
            <a:r>
              <a:rPr lang="el-GR" altLang="el-GR" sz="2400" dirty="0">
                <a:cs typeface="Times New Roman" pitchFamily="18" charset="0"/>
              </a:rPr>
              <a:t> σε αυτή τη συστοιχία.</a:t>
            </a:r>
            <a:endParaRPr lang="en-GB" altLang="el-GR" sz="2400" dirty="0">
              <a:cs typeface="Times New Roman" pitchFamily="18" charset="0"/>
            </a:endParaRPr>
          </a:p>
          <a:p>
            <a:pPr algn="just" eaLnBrk="0" hangingPunct="0">
              <a:lnSpc>
                <a:spcPct val="125000"/>
              </a:lnSpc>
            </a:pPr>
            <a:r>
              <a:rPr lang="en-GB" altLang="el-GR" sz="2400" dirty="0">
                <a:cs typeface="Times New Roman" pitchFamily="18" charset="0"/>
              </a:rPr>
              <a:t>2. </a:t>
            </a:r>
            <a:r>
              <a:rPr lang="el-GR" altLang="el-GR" sz="2400" dirty="0">
                <a:cs typeface="Times New Roman" pitchFamily="18" charset="0"/>
              </a:rPr>
              <a:t>Μια συναλλαγή που θέλει να </a:t>
            </a:r>
            <a:r>
              <a:rPr lang="el-GR" altLang="el-GR" sz="2400" dirty="0">
                <a:solidFill>
                  <a:srgbClr val="FF66FF"/>
                </a:solidFill>
                <a:cs typeface="Times New Roman" pitchFamily="18" charset="0"/>
              </a:rPr>
              <a:t>ενημερώσει</a:t>
            </a:r>
            <a:r>
              <a:rPr lang="el-GR" altLang="el-GR" sz="2400" dirty="0">
                <a:cs typeface="Times New Roman" pitchFamily="18" charset="0"/>
              </a:rPr>
              <a:t> (</a:t>
            </a:r>
            <a:r>
              <a:rPr lang="en-GB" altLang="el-GR" sz="2400" dirty="0">
                <a:solidFill>
                  <a:srgbClr val="FF66FF"/>
                </a:solidFill>
                <a:cs typeface="Times New Roman" pitchFamily="18" charset="0"/>
              </a:rPr>
              <a:t>UPDATE</a:t>
            </a:r>
            <a:r>
              <a:rPr lang="el-GR" altLang="el-GR" sz="2400" dirty="0">
                <a:cs typeface="Times New Roman" pitchFamily="18" charset="0"/>
              </a:rPr>
              <a:t>) μια συστοιχία πρέπει πρώτα να αποκτήσει ένα κλείδωμα Χ σε αυτή τη συστοιχία. Εναλλακτικά, αν κατέχει ήδη ένα κλείδωμα </a:t>
            </a:r>
            <a:r>
              <a:rPr lang="en-GB" altLang="el-GR" sz="2400" dirty="0">
                <a:cs typeface="Times New Roman" pitchFamily="18" charset="0"/>
              </a:rPr>
              <a:t>S</a:t>
            </a:r>
            <a:r>
              <a:rPr lang="el-GR" altLang="el-GR" sz="2400" dirty="0">
                <a:cs typeface="Times New Roman" pitchFamily="18" charset="0"/>
              </a:rPr>
              <a:t> στη συστοιχία, τότε θα πρέπει να προαγάγει το κλείδωμα </a:t>
            </a:r>
            <a:r>
              <a:rPr lang="en-GB" altLang="el-GR" sz="2400" dirty="0">
                <a:cs typeface="Times New Roman" pitchFamily="18" charset="0"/>
              </a:rPr>
              <a:t>S</a:t>
            </a:r>
            <a:r>
              <a:rPr lang="el-GR" altLang="el-GR" sz="2400" dirty="0">
                <a:cs typeface="Times New Roman" pitchFamily="18" charset="0"/>
              </a:rPr>
              <a:t> σε κλείδωμα επιπέδου Χ.</a:t>
            </a:r>
            <a:r>
              <a:rPr lang="en-GB" altLang="el-GR" sz="2400" dirty="0"/>
              <a:t> </a:t>
            </a:r>
            <a:endParaRPr lang="el-GR" altLang="el-GR" sz="2400" dirty="0"/>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88640"/>
            <a:ext cx="7772400" cy="1152128"/>
          </a:xfrm>
        </p:spPr>
        <p:txBody>
          <a:bodyPr>
            <a:normAutofit/>
          </a:bodyPr>
          <a:lstStyle/>
          <a:p>
            <a:pPr algn="ctr"/>
            <a:r>
              <a:rPr lang="el-GR" altLang="el-GR" sz="4400" dirty="0">
                <a:cs typeface="Times New Roman" pitchFamily="18" charset="0"/>
              </a:rPr>
              <a:t>Είδη κλειδωμάτων </a:t>
            </a:r>
            <a:r>
              <a:rPr lang="el-GR" altLang="el-GR" sz="4400" dirty="0" smtClean="0">
                <a:cs typeface="Times New Roman" pitchFamily="18" charset="0"/>
              </a:rPr>
              <a:t>(4 </a:t>
            </a:r>
            <a:r>
              <a:rPr lang="el-GR" altLang="el-GR" sz="4400" dirty="0">
                <a:cs typeface="Times New Roman" pitchFamily="18" charset="0"/>
              </a:rPr>
              <a:t>από 4)</a:t>
            </a:r>
            <a:endParaRPr lang="el-GR" sz="4400" dirty="0">
              <a:latin typeface="+mn-lt"/>
            </a:endParaRPr>
          </a:p>
        </p:txBody>
      </p:sp>
      <p:sp>
        <p:nvSpPr>
          <p:cNvPr id="2" name="Ορθογώνιο 1"/>
          <p:cNvSpPr/>
          <p:nvPr/>
        </p:nvSpPr>
        <p:spPr>
          <a:xfrm>
            <a:off x="467544" y="1628800"/>
            <a:ext cx="8219256" cy="3785652"/>
          </a:xfrm>
          <a:prstGeom prst="rect">
            <a:avLst/>
          </a:prstGeom>
        </p:spPr>
        <p:txBody>
          <a:bodyPr wrap="square">
            <a:spAutoFit/>
          </a:bodyPr>
          <a:lstStyle/>
          <a:p>
            <a:pPr algn="just">
              <a:lnSpc>
                <a:spcPct val="125000"/>
              </a:lnSpc>
            </a:pPr>
            <a:r>
              <a:rPr lang="el-GR" altLang="el-GR" sz="2400" dirty="0" smtClean="0">
                <a:cs typeface="Times New Roman" pitchFamily="18" charset="0"/>
              </a:rPr>
              <a:t>Αν μια αίτηση κλειδώματος από τη συναλλαγή Β απορριφθεί, επειδή έρχεται σε σύγκρουση με ένα κλείδωμα που κατέχει ήδη η συναλλαγή Α, τότε η συναλλαγή Β περνάει σε κατάσταση αναμονής. </a:t>
            </a:r>
          </a:p>
          <a:p>
            <a:pPr algn="just">
              <a:lnSpc>
                <a:spcPct val="125000"/>
              </a:lnSpc>
            </a:pPr>
            <a:r>
              <a:rPr lang="el-GR" altLang="el-GR" sz="2400" dirty="0" smtClean="0">
                <a:cs typeface="Times New Roman" pitchFamily="18" charset="0"/>
              </a:rPr>
              <a:t>Η Β θα περιμένει μέχρι να απελευθερωθεί το κλείδωμα της Α.</a:t>
            </a:r>
          </a:p>
          <a:p>
            <a:pPr algn="just">
              <a:lnSpc>
                <a:spcPct val="125000"/>
              </a:lnSpc>
            </a:pPr>
            <a:endParaRPr lang="el-GR" altLang="el-GR" sz="2400" dirty="0" smtClean="0">
              <a:cs typeface="Times New Roman" pitchFamily="18" charset="0"/>
            </a:endParaRPr>
          </a:p>
          <a:p>
            <a:pPr algn="just">
              <a:lnSpc>
                <a:spcPct val="125000"/>
              </a:lnSpc>
            </a:pPr>
            <a:r>
              <a:rPr lang="el-GR" altLang="el-GR" sz="2400" dirty="0" smtClean="0">
                <a:cs typeface="Times New Roman" pitchFamily="18" charset="0"/>
              </a:rPr>
              <a:t>Τα κλειδώματα διατηρούνται μέχρι το τέλος της συναλλαγής (</a:t>
            </a:r>
            <a:r>
              <a:rPr lang="en-US" altLang="el-GR" sz="2400" b="1" dirty="0" smtClean="0">
                <a:solidFill>
                  <a:srgbClr val="FF66FF"/>
                </a:solidFill>
                <a:cs typeface="Times New Roman" pitchFamily="18" charset="0"/>
              </a:rPr>
              <a:t>COMMIT</a:t>
            </a:r>
            <a:r>
              <a:rPr lang="el-GR" altLang="el-GR" sz="2400" dirty="0" smtClean="0">
                <a:cs typeface="Times New Roman" pitchFamily="18" charset="0"/>
              </a:rPr>
              <a:t> ή </a:t>
            </a:r>
            <a:r>
              <a:rPr lang="en-US" altLang="el-GR" sz="2400" b="1" dirty="0" smtClean="0">
                <a:solidFill>
                  <a:srgbClr val="FF66FF"/>
                </a:solidFill>
                <a:cs typeface="Times New Roman" pitchFamily="18" charset="0"/>
              </a:rPr>
              <a:t>ROLLBACK</a:t>
            </a:r>
            <a:r>
              <a:rPr lang="el-GR" altLang="el-GR" sz="2400" dirty="0" smtClean="0">
                <a:cs typeface="Times New Roman" pitchFamily="18" charset="0"/>
              </a:rPr>
              <a:t>).</a:t>
            </a:r>
            <a:r>
              <a:rPr lang="el-GR" altLang="el-GR" sz="2400" dirty="0" smtClean="0"/>
              <a:t> </a:t>
            </a:r>
            <a:endParaRPr lang="el-GR" altLang="el-GR" sz="2400" dirty="0"/>
          </a:p>
        </p:txBody>
      </p:sp>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115000"/>
              </a:lnSpc>
            </a:pPr>
            <a:r>
              <a:rPr lang="el-GR" altLang="el-GR" dirty="0" smtClean="0">
                <a:latin typeface="+mn-lt"/>
              </a:rPr>
              <a:t>Λύσεις στα τρία προβλήματα ταυτοχρονισμού (1 από 6)</a:t>
            </a:r>
            <a:endParaRPr lang="el-GR" altLang="el-GR" dirty="0">
              <a:latin typeface="+mn-lt"/>
              <a:cs typeface="Times New Roman" pitchFamily="18" charset="0"/>
            </a:endParaRPr>
          </a:p>
        </p:txBody>
      </p:sp>
      <p:sp>
        <p:nvSpPr>
          <p:cNvPr id="7" name="Rectangle 2"/>
          <p:cNvSpPr>
            <a:spLocks noChangeArrowheads="1"/>
          </p:cNvSpPr>
          <p:nvPr/>
        </p:nvSpPr>
        <p:spPr bwMode="auto">
          <a:xfrm>
            <a:off x="216818" y="1340768"/>
            <a:ext cx="8534400" cy="49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7200" algn="l"/>
              </a:tabLst>
              <a:defRPr sz="2400">
                <a:solidFill>
                  <a:schemeClr val="tx1"/>
                </a:solidFill>
                <a:latin typeface="Times New Roman" pitchFamily="18" charset="0"/>
              </a:defRPr>
            </a:lvl1pPr>
            <a:lvl2pPr marL="663575" algn="l">
              <a:tabLst>
                <a:tab pos="457200" algn="l"/>
              </a:tabLst>
              <a:defRPr sz="2400">
                <a:solidFill>
                  <a:schemeClr val="tx1"/>
                </a:solidFill>
                <a:latin typeface="Times New Roman" pitchFamily="18" charset="0"/>
              </a:defRPr>
            </a:lvl2pPr>
            <a:lvl3pPr algn="l">
              <a:tabLst>
                <a:tab pos="457200" algn="l"/>
              </a:tabLst>
              <a:defRPr sz="2400">
                <a:solidFill>
                  <a:schemeClr val="tx1"/>
                </a:solidFill>
                <a:latin typeface="Times New Roman" pitchFamily="18" charset="0"/>
              </a:defRPr>
            </a:lvl3pPr>
            <a:lvl4pPr algn="l">
              <a:tabLst>
                <a:tab pos="457200" algn="l"/>
              </a:tabLst>
              <a:defRPr sz="2400">
                <a:solidFill>
                  <a:schemeClr val="tx1"/>
                </a:solidFill>
                <a:latin typeface="Times New Roman" pitchFamily="18" charset="0"/>
              </a:defRPr>
            </a:lvl4pPr>
            <a:lvl5pPr algn="l">
              <a:tabLst>
                <a:tab pos="457200" algn="l"/>
              </a:tabLst>
              <a:defRPr sz="2400">
                <a:solidFill>
                  <a:schemeClr val="tx1"/>
                </a:solidFill>
                <a:latin typeface="Times New Roman" pitchFamily="18" charset="0"/>
              </a:defRPr>
            </a:lvl5pPr>
            <a:lvl6pPr fontAlgn="base">
              <a:spcBef>
                <a:spcPct val="0"/>
              </a:spcBef>
              <a:spcAft>
                <a:spcPct val="0"/>
              </a:spcAft>
              <a:tabLst>
                <a:tab pos="457200" algn="l"/>
              </a:tabLst>
              <a:defRPr sz="2400">
                <a:solidFill>
                  <a:schemeClr val="tx1"/>
                </a:solidFill>
                <a:latin typeface="Times New Roman" pitchFamily="18" charset="0"/>
              </a:defRPr>
            </a:lvl6pPr>
            <a:lvl7pPr fontAlgn="base">
              <a:spcBef>
                <a:spcPct val="0"/>
              </a:spcBef>
              <a:spcAft>
                <a:spcPct val="0"/>
              </a:spcAft>
              <a:tabLst>
                <a:tab pos="457200" algn="l"/>
              </a:tabLst>
              <a:defRPr sz="2400">
                <a:solidFill>
                  <a:schemeClr val="tx1"/>
                </a:solidFill>
                <a:latin typeface="Times New Roman" pitchFamily="18" charset="0"/>
              </a:defRPr>
            </a:lvl7pPr>
            <a:lvl8pPr fontAlgn="base">
              <a:spcBef>
                <a:spcPct val="0"/>
              </a:spcBef>
              <a:spcAft>
                <a:spcPct val="0"/>
              </a:spcAft>
              <a:tabLst>
                <a:tab pos="457200" algn="l"/>
              </a:tabLst>
              <a:defRPr sz="2400">
                <a:solidFill>
                  <a:schemeClr val="tx1"/>
                </a:solidFill>
                <a:latin typeface="Times New Roman" pitchFamily="18" charset="0"/>
              </a:defRPr>
            </a:lvl8pPr>
            <a:lvl9pPr fontAlgn="base">
              <a:spcBef>
                <a:spcPct val="0"/>
              </a:spcBef>
              <a:spcAft>
                <a:spcPct val="0"/>
              </a:spcAft>
              <a:tabLst>
                <a:tab pos="457200" algn="l"/>
              </a:tabLst>
              <a:defRPr sz="2400">
                <a:solidFill>
                  <a:schemeClr val="tx1"/>
                </a:solidFill>
                <a:latin typeface="Times New Roman" pitchFamily="18" charset="0"/>
              </a:defRPr>
            </a:lvl9pPr>
          </a:lstStyle>
          <a:p>
            <a:pPr marL="342900" indent="-342900" algn="just">
              <a:lnSpc>
                <a:spcPct val="115000"/>
              </a:lnSpc>
              <a:buFont typeface="Wingdings" panose="05000000000000000000" pitchFamily="2" charset="2"/>
              <a:buChar char="§"/>
            </a:pPr>
            <a:r>
              <a:rPr lang="el-GR" altLang="el-GR" b="1" dirty="0" smtClean="0">
                <a:latin typeface="+mn-lt"/>
              </a:rPr>
              <a:t>Το πρόβλημα της χαμένης ενημέρωσης</a:t>
            </a:r>
            <a:endParaRPr lang="el-GR" altLang="el-GR" dirty="0">
              <a:latin typeface="+mn-lt"/>
            </a:endParaRPr>
          </a:p>
        </p:txBody>
      </p:sp>
      <p:graphicFrame>
        <p:nvGraphicFramePr>
          <p:cNvPr id="8" name="Object 3"/>
          <p:cNvGraphicFramePr>
            <a:graphicFrameLocks noChangeAspect="1"/>
          </p:cNvGraphicFramePr>
          <p:nvPr>
            <p:extLst>
              <p:ext uri="{D42A27DB-BD31-4B8C-83A1-F6EECF244321}">
                <p14:modId xmlns:p14="http://schemas.microsoft.com/office/powerpoint/2010/main" val="4197852920"/>
              </p:ext>
            </p:extLst>
          </p:nvPr>
        </p:nvGraphicFramePr>
        <p:xfrm>
          <a:off x="611560" y="1844824"/>
          <a:ext cx="10118725" cy="8169275"/>
        </p:xfrm>
        <a:graphic>
          <a:graphicData uri="http://schemas.openxmlformats.org/presentationml/2006/ole">
            <mc:AlternateContent xmlns:mc="http://schemas.openxmlformats.org/markup-compatibility/2006">
              <mc:Choice xmlns:v="urn:schemas-microsoft-com:vml" Requires="v">
                <p:oleObj spid="_x0000_s14394" name="Document" r:id="rId5" imgW="10134720" imgH="8183520" progId="Word.Document.8">
                  <p:embed/>
                </p:oleObj>
              </mc:Choice>
              <mc:Fallback>
                <p:oleObj name="Document" r:id="rId5" imgW="10134720" imgH="818352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1844824"/>
                        <a:ext cx="10118725" cy="8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2"/>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l-GR" altLang="el-GR" dirty="0"/>
              <a:t>Λύσεις στα τρία προβλήματα ταυτοχρονισμού </a:t>
            </a:r>
            <a:r>
              <a:rPr lang="el-GR" altLang="el-GR" dirty="0" smtClean="0"/>
              <a:t>(2 </a:t>
            </a:r>
            <a:r>
              <a:rPr lang="el-GR" altLang="el-GR" dirty="0"/>
              <a:t>από </a:t>
            </a:r>
            <a:r>
              <a:rPr lang="el-GR" altLang="el-GR" dirty="0" smtClean="0"/>
              <a:t>6)</a:t>
            </a:r>
            <a:endParaRPr lang="el-GR" dirty="0"/>
          </a:p>
        </p:txBody>
      </p:sp>
      <p:sp>
        <p:nvSpPr>
          <p:cNvPr id="10" name="Rectangle 4"/>
          <p:cNvSpPr>
            <a:spLocks noChangeArrowheads="1"/>
          </p:cNvSpPr>
          <p:nvPr/>
        </p:nvSpPr>
        <p:spPr bwMode="auto">
          <a:xfrm>
            <a:off x="467544" y="1340768"/>
            <a:ext cx="82089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l-GR" sz="2400" dirty="0" smtClean="0">
                <a:solidFill>
                  <a:schemeClr val="tx1"/>
                </a:solidFill>
                <a:cs typeface="Times New Roman" pitchFamily="18" charset="0"/>
              </a:rPr>
              <a:t>Καμιά ενημέρωση δε χάνεται, αλλά παρουσιάζεται αδιέξοδο τη χρονική στιγμή </a:t>
            </a:r>
            <a:r>
              <a:rPr lang="en-US" altLang="el-GR" sz="2400" dirty="0" smtClean="0">
                <a:solidFill>
                  <a:schemeClr val="tx1"/>
                </a:solidFill>
                <a:cs typeface="Times New Roman" pitchFamily="18" charset="0"/>
              </a:rPr>
              <a:t>t</a:t>
            </a:r>
            <a:r>
              <a:rPr lang="el-GR" altLang="el-GR" sz="2400" dirty="0" smtClean="0">
                <a:solidFill>
                  <a:schemeClr val="tx1"/>
                </a:solidFill>
                <a:cs typeface="Times New Roman" pitchFamily="18" charset="0"/>
              </a:rPr>
              <a:t>4</a:t>
            </a:r>
            <a:r>
              <a:rPr lang="el-GR" altLang="el-GR" sz="2400" dirty="0" smtClean="0"/>
              <a:t>.</a:t>
            </a:r>
            <a:endParaRPr lang="el-GR" altLang="el-GR" sz="2400" dirty="0">
              <a:solidFill>
                <a:schemeClr val="tx1"/>
              </a:solidFill>
              <a:cs typeface="Times New Roman" pitchFamily="18" charset="0"/>
            </a:endParaRPr>
          </a:p>
        </p:txBody>
      </p:sp>
      <p:sp>
        <p:nvSpPr>
          <p:cNvPr id="11" name="Rectangle 3"/>
          <p:cNvSpPr>
            <a:spLocks noChangeArrowheads="1"/>
          </p:cNvSpPr>
          <p:nvPr/>
        </p:nvSpPr>
        <p:spPr bwMode="auto">
          <a:xfrm>
            <a:off x="454224" y="2238301"/>
            <a:ext cx="822223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marL="342900" indent="-342900" algn="just">
              <a:buFont typeface="Wingdings" panose="05000000000000000000" pitchFamily="2" charset="2"/>
              <a:buChar char="§"/>
            </a:pPr>
            <a:r>
              <a:rPr lang="el-GR" altLang="el-GR" sz="2400" b="1" dirty="0">
                <a:cs typeface="Times New Roman" pitchFamily="18" charset="0"/>
              </a:rPr>
              <a:t>Το πρόβλημα της εξάρτησης από ανεπικύρωτη μεταβολή</a:t>
            </a:r>
            <a:endParaRPr lang="el-GR" altLang="el-GR" sz="2400" dirty="0"/>
          </a:p>
        </p:txBody>
      </p:sp>
      <p:graphicFrame>
        <p:nvGraphicFramePr>
          <p:cNvPr id="12" name="Object 5"/>
          <p:cNvGraphicFramePr>
            <a:graphicFrameLocks noChangeAspect="1"/>
          </p:cNvGraphicFramePr>
          <p:nvPr>
            <p:extLst>
              <p:ext uri="{D42A27DB-BD31-4B8C-83A1-F6EECF244321}">
                <p14:modId xmlns:p14="http://schemas.microsoft.com/office/powerpoint/2010/main" val="3897418736"/>
              </p:ext>
            </p:extLst>
          </p:nvPr>
        </p:nvGraphicFramePr>
        <p:xfrm>
          <a:off x="-396552" y="2740347"/>
          <a:ext cx="10657184" cy="4937125"/>
        </p:xfrm>
        <a:graphic>
          <a:graphicData uri="http://schemas.openxmlformats.org/presentationml/2006/ole">
            <mc:AlternateContent xmlns:mc="http://schemas.openxmlformats.org/markup-compatibility/2006">
              <mc:Choice xmlns:v="urn:schemas-microsoft-com:vml" Requires="v">
                <p:oleObj spid="_x0000_s21537" name="Document" r:id="rId5" imgW="11294280" imgH="4937760" progId="Word.Document.8">
                  <p:embed/>
                </p:oleObj>
              </mc:Choice>
              <mc:Fallback>
                <p:oleObj name="Document" r:id="rId5" imgW="11294280" imgH="493776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552" y="2740347"/>
                        <a:ext cx="10657184" cy="4937125"/>
                      </a:xfrm>
                      <a:prstGeom prst="rect">
                        <a:avLst/>
                      </a:prstGeom>
                      <a:noFill/>
                      <a:ln>
                        <a:noFill/>
                      </a:ln>
                      <a:effectLst/>
                    </p:spPr>
                  </p:pic>
                </p:oleObj>
              </mc:Fallback>
            </mc:AlternateContent>
          </a:graphicData>
        </a:graphic>
      </p:graphicFrame>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2"/>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162150"/>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altLang="el-GR" dirty="0"/>
              <a:t>Λύσεις στα τρία προβλήματα ταυτοχρονισμού </a:t>
            </a:r>
            <a:r>
              <a:rPr lang="el-GR" altLang="el-GR" dirty="0" smtClean="0"/>
              <a:t>(3 </a:t>
            </a:r>
            <a:r>
              <a:rPr lang="el-GR" altLang="el-GR" dirty="0"/>
              <a:t>από </a:t>
            </a:r>
            <a:r>
              <a:rPr lang="el-GR" altLang="el-GR" dirty="0" smtClean="0"/>
              <a:t>6)</a:t>
            </a:r>
            <a:endParaRPr lang="el-GR" dirty="0"/>
          </a:p>
        </p:txBody>
      </p:sp>
      <p:sp>
        <p:nvSpPr>
          <p:cNvPr id="3" name="Ορθογώνιο 2"/>
          <p:cNvSpPr/>
          <p:nvPr/>
        </p:nvSpPr>
        <p:spPr>
          <a:xfrm>
            <a:off x="467544" y="1301859"/>
            <a:ext cx="8208912" cy="830997"/>
          </a:xfrm>
          <a:prstGeom prst="rect">
            <a:avLst/>
          </a:prstGeom>
        </p:spPr>
        <p:txBody>
          <a:bodyPr wrap="square">
            <a:spAutoFit/>
          </a:bodyPr>
          <a:lstStyle/>
          <a:p>
            <a:r>
              <a:rPr lang="el-GR" altLang="el-GR" sz="2400" dirty="0" smtClean="0">
                <a:cs typeface="Times New Roman" pitchFamily="18" charset="0"/>
              </a:rPr>
              <a:t>Η συναλλαγή Α εμποδίζεται να δει μια ανεπικύρωτη μεταβολή τη χρονική στιγμή </a:t>
            </a:r>
            <a:r>
              <a:rPr lang="en-US" altLang="el-GR" sz="2400" dirty="0" smtClean="0">
                <a:cs typeface="Times New Roman" pitchFamily="18" charset="0"/>
              </a:rPr>
              <a:t>t</a:t>
            </a:r>
            <a:r>
              <a:rPr lang="el-GR" altLang="el-GR" sz="2400" dirty="0" smtClean="0">
                <a:cs typeface="Times New Roman" pitchFamily="18" charset="0"/>
              </a:rPr>
              <a:t>2</a:t>
            </a:r>
            <a:r>
              <a:rPr lang="el-GR" altLang="el-GR" sz="2400" dirty="0" smtClean="0"/>
              <a:t>.</a:t>
            </a:r>
            <a:endParaRPr lang="el-GR" altLang="el-GR" sz="2400" dirty="0">
              <a:cs typeface="Times New Roman" pitchFamily="18" charset="0"/>
            </a:endParaRPr>
          </a:p>
        </p:txBody>
      </p:sp>
      <p:graphicFrame>
        <p:nvGraphicFramePr>
          <p:cNvPr id="8" name="Object 3"/>
          <p:cNvGraphicFramePr>
            <a:graphicFrameLocks noChangeAspect="1"/>
          </p:cNvGraphicFramePr>
          <p:nvPr>
            <p:extLst>
              <p:ext uri="{D42A27DB-BD31-4B8C-83A1-F6EECF244321}">
                <p14:modId xmlns:p14="http://schemas.microsoft.com/office/powerpoint/2010/main" val="2970512674"/>
              </p:ext>
            </p:extLst>
          </p:nvPr>
        </p:nvGraphicFramePr>
        <p:xfrm>
          <a:off x="566365" y="2267272"/>
          <a:ext cx="7966075" cy="5410200"/>
        </p:xfrm>
        <a:graphic>
          <a:graphicData uri="http://schemas.openxmlformats.org/presentationml/2006/ole">
            <mc:AlternateContent xmlns:mc="http://schemas.openxmlformats.org/markup-compatibility/2006">
              <mc:Choice xmlns:v="urn:schemas-microsoft-com:vml" Requires="v">
                <p:oleObj spid="_x0000_s10304" name="Document" r:id="rId5" imgW="7986240" imgH="5424480" progId="Word.Document.8">
                  <p:embed/>
                </p:oleObj>
              </mc:Choice>
              <mc:Fallback>
                <p:oleObj name="Document" r:id="rId5" imgW="7986240" imgH="54244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65" y="2267272"/>
                        <a:ext cx="7966075"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2"/>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404491"/>
          </a:xfrm>
        </p:spPr>
        <p:txBody>
          <a:bodyPr>
            <a:noAutofit/>
          </a:bodyPr>
          <a:lstStyle/>
          <a:p>
            <a:r>
              <a:rPr lang="el-GR" altLang="el-GR" dirty="0" smtClean="0"/>
              <a:t>Λύσεις στα τρία προβλήματα ταυτοχρονισμού (4 από 6)</a:t>
            </a:r>
            <a:endParaRPr lang="el-GR" altLang="el-GR" dirty="0"/>
          </a:p>
        </p:txBody>
      </p:sp>
      <p:sp>
        <p:nvSpPr>
          <p:cNvPr id="6" name="Rectangle 4"/>
          <p:cNvSpPr>
            <a:spLocks noChangeArrowheads="1"/>
          </p:cNvSpPr>
          <p:nvPr/>
        </p:nvSpPr>
        <p:spPr bwMode="auto">
          <a:xfrm>
            <a:off x="467543" y="1589891"/>
            <a:ext cx="82089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l-GR" sz="2400" dirty="0" smtClean="0">
                <a:solidFill>
                  <a:schemeClr val="tx1"/>
                </a:solidFill>
                <a:cs typeface="Times New Roman" pitchFamily="18" charset="0"/>
              </a:rPr>
              <a:t>Η συναλλαγή Α εμποδίζεται να ενημερώσει μια ανεπικύρωτη μεταβολή τη χρονική στιγμή </a:t>
            </a:r>
            <a:r>
              <a:rPr lang="en-US" altLang="el-GR" sz="2400" dirty="0" smtClean="0">
                <a:solidFill>
                  <a:schemeClr val="tx1"/>
                </a:solidFill>
                <a:cs typeface="Times New Roman" pitchFamily="18" charset="0"/>
              </a:rPr>
              <a:t>t</a:t>
            </a:r>
            <a:r>
              <a:rPr lang="el-GR" altLang="el-GR" sz="2400" dirty="0" smtClean="0">
                <a:solidFill>
                  <a:schemeClr val="tx1"/>
                </a:solidFill>
                <a:cs typeface="Times New Roman" pitchFamily="18" charset="0"/>
              </a:rPr>
              <a:t>2</a:t>
            </a:r>
            <a:r>
              <a:rPr lang="el-GR" altLang="el-GR" sz="2400" dirty="0" smtClean="0"/>
              <a:t>.</a:t>
            </a:r>
            <a:endParaRPr lang="el-GR" altLang="el-GR" sz="2400" dirty="0">
              <a:solidFill>
                <a:schemeClr val="tx1"/>
              </a:solidFill>
              <a:cs typeface="Times New Roman" pitchFamily="18" charset="0"/>
            </a:endParaRPr>
          </a:p>
        </p:txBody>
      </p:sp>
      <p:sp>
        <p:nvSpPr>
          <p:cNvPr id="9" name="Rectangle 2"/>
          <p:cNvSpPr>
            <a:spLocks noChangeArrowheads="1"/>
          </p:cNvSpPr>
          <p:nvPr/>
        </p:nvSpPr>
        <p:spPr bwMode="auto">
          <a:xfrm>
            <a:off x="467542" y="2900551"/>
            <a:ext cx="829545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125000"/>
              </a:lnSpc>
              <a:buFont typeface="Wingdings" panose="05000000000000000000" pitchFamily="2" charset="2"/>
              <a:buChar char="§"/>
            </a:pPr>
            <a:r>
              <a:rPr lang="el-GR" altLang="el-GR" sz="2400" b="1" dirty="0" smtClean="0">
                <a:cs typeface="Times New Roman" pitchFamily="18" charset="0"/>
              </a:rPr>
              <a:t>Το πρόβλημα της ασυνεπούς ανάλυσης</a:t>
            </a:r>
          </a:p>
          <a:p>
            <a:pPr>
              <a:lnSpc>
                <a:spcPct val="125000"/>
              </a:lnSpc>
            </a:pPr>
            <a:endParaRPr lang="el-GR" altLang="el-GR" sz="2400" b="1" dirty="0" smtClean="0">
              <a:solidFill>
                <a:schemeClr val="accent2"/>
              </a:solidFill>
              <a:cs typeface="Times New Roman" pitchFamily="18" charset="0"/>
            </a:endParaRPr>
          </a:p>
          <a:p>
            <a:pPr algn="just">
              <a:lnSpc>
                <a:spcPct val="125000"/>
              </a:lnSpc>
            </a:pPr>
            <a:r>
              <a:rPr lang="el-GR" altLang="el-GR" sz="2400" b="1" u="sng" dirty="0" smtClean="0">
                <a:solidFill>
                  <a:srgbClr val="7030A0"/>
                </a:solidFill>
                <a:cs typeface="Times New Roman" pitchFamily="18" charset="0"/>
              </a:rPr>
              <a:t>Παράδειγμα</a:t>
            </a:r>
            <a:r>
              <a:rPr lang="el-GR" altLang="el-GR" sz="2400" b="1" dirty="0" smtClean="0">
                <a:solidFill>
                  <a:srgbClr val="7030A0"/>
                </a:solidFill>
                <a:cs typeface="Times New Roman" pitchFamily="18" charset="0"/>
              </a:rPr>
              <a:t>:</a:t>
            </a:r>
          </a:p>
          <a:p>
            <a:pPr algn="just">
              <a:lnSpc>
                <a:spcPct val="125000"/>
              </a:lnSpc>
            </a:pPr>
            <a:r>
              <a:rPr lang="el-GR" altLang="el-GR" sz="2400" dirty="0" smtClean="0">
                <a:solidFill>
                  <a:schemeClr val="tx1"/>
                </a:solidFill>
                <a:cs typeface="Times New Roman" pitchFamily="18" charset="0"/>
              </a:rPr>
              <a:t>Η ασυνεπής ανάλυση αποτρέπεται, αλλά παρουσιάζεται αδιέξοδο τη χρονική στιγμή </a:t>
            </a:r>
            <a:r>
              <a:rPr lang="en-US" altLang="el-GR" sz="2400" dirty="0" smtClean="0">
                <a:solidFill>
                  <a:schemeClr val="tx1"/>
                </a:solidFill>
                <a:cs typeface="Times New Roman" pitchFamily="18" charset="0"/>
              </a:rPr>
              <a:t>t</a:t>
            </a:r>
            <a:r>
              <a:rPr lang="el-GR" altLang="el-GR" sz="2400" dirty="0" smtClean="0">
                <a:solidFill>
                  <a:schemeClr val="tx1"/>
                </a:solidFill>
                <a:cs typeface="Times New Roman" pitchFamily="18" charset="0"/>
              </a:rPr>
              <a:t>7</a:t>
            </a:r>
            <a:r>
              <a:rPr lang="el-GR" altLang="el-GR" sz="2400" dirty="0" smtClean="0"/>
              <a:t>.</a:t>
            </a:r>
            <a:endParaRPr lang="el-GR" altLang="el-GR" sz="2400" dirty="0">
              <a:solidFill>
                <a:schemeClr val="tx1"/>
              </a:solidFill>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27384"/>
            <a:ext cx="8424936" cy="1260475"/>
          </a:xfrm>
        </p:spPr>
        <p:txBody>
          <a:bodyPr>
            <a:noAutofit/>
          </a:bodyPr>
          <a:lstStyle/>
          <a:p>
            <a:pPr>
              <a:lnSpc>
                <a:spcPct val="125000"/>
              </a:lnSpc>
            </a:pPr>
            <a:r>
              <a:rPr lang="el-GR" altLang="el-GR" dirty="0"/>
              <a:t>Λύσεις στα τρία προβλήματα ταυτοχρονισμού </a:t>
            </a:r>
            <a:r>
              <a:rPr lang="el-GR" altLang="el-GR" dirty="0" smtClean="0"/>
              <a:t>(5 </a:t>
            </a:r>
            <a:r>
              <a:rPr lang="el-GR" altLang="el-GR" dirty="0"/>
              <a:t>από </a:t>
            </a:r>
            <a:r>
              <a:rPr lang="el-GR" altLang="el-GR" dirty="0" smtClean="0"/>
              <a:t>6)</a:t>
            </a:r>
            <a:endParaRPr lang="el-GR" altLang="el-GR" dirty="0">
              <a:cs typeface="Times New Roman" pitchFamily="18"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3871226837"/>
              </p:ext>
            </p:extLst>
          </p:nvPr>
        </p:nvGraphicFramePr>
        <p:xfrm>
          <a:off x="520724" y="1428750"/>
          <a:ext cx="11468100" cy="10641210"/>
        </p:xfrm>
        <a:graphic>
          <a:graphicData uri="http://schemas.openxmlformats.org/presentationml/2006/ole">
            <mc:AlternateContent xmlns:mc="http://schemas.openxmlformats.org/markup-compatibility/2006">
              <mc:Choice xmlns:v="urn:schemas-microsoft-com:vml" Requires="v">
                <p:oleObj spid="_x0000_s11327" name="Document" r:id="rId4" imgW="8202571" imgH="9454059" progId="Word.Document.8">
                  <p:embed/>
                </p:oleObj>
              </mc:Choice>
              <mc:Fallback>
                <p:oleObj name="Document" r:id="rId4" imgW="8202571" imgH="9454059" progId="Word.Document.8">
                  <p:embed/>
                  <p:pic>
                    <p:nvPicPr>
                      <p:cNvPr id="0" name="Object 2"/>
                      <p:cNvPicPr>
                        <a:picLocks noChangeAspect="1" noChangeArrowheads="1"/>
                      </p:cNvPicPr>
                      <p:nvPr/>
                    </p:nvPicPr>
                    <p:blipFill>
                      <a:blip r:embed="rId5"/>
                      <a:srcRect/>
                      <a:stretch>
                        <a:fillRect/>
                      </a:stretch>
                    </p:blipFill>
                    <p:spPr bwMode="auto">
                      <a:xfrm>
                        <a:off x="520724" y="1428750"/>
                        <a:ext cx="11468100" cy="10641210"/>
                      </a:xfrm>
                      <a:prstGeom prst="rect">
                        <a:avLst/>
                      </a:prstGeom>
                      <a:noFill/>
                      <a:ln>
                        <a:noFill/>
                      </a:ln>
                      <a:effectLst/>
                    </p:spPr>
                  </p:pic>
                </p:oleObj>
              </mc:Fallback>
            </mc:AlternateContent>
          </a:graphicData>
        </a:graphic>
      </p:graphicFrame>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2"/>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44624"/>
            <a:ext cx="8424936" cy="1260475"/>
          </a:xfrm>
        </p:spPr>
        <p:txBody>
          <a:bodyPr>
            <a:noAutofit/>
          </a:bodyPr>
          <a:lstStyle/>
          <a:p>
            <a:pPr>
              <a:lnSpc>
                <a:spcPct val="125000"/>
              </a:lnSpc>
            </a:pPr>
            <a:r>
              <a:rPr lang="el-GR" altLang="el-GR" dirty="0"/>
              <a:t>Λύσεις στα τρία προβλήματα ταυτοχρονισμού </a:t>
            </a:r>
            <a:r>
              <a:rPr lang="el-GR" altLang="el-GR" dirty="0" smtClean="0"/>
              <a:t>(6 </a:t>
            </a:r>
            <a:r>
              <a:rPr lang="el-GR" altLang="el-GR" dirty="0"/>
              <a:t>από </a:t>
            </a:r>
            <a:r>
              <a:rPr lang="el-GR" altLang="el-GR" dirty="0" smtClean="0"/>
              <a:t>6)</a:t>
            </a:r>
            <a:endParaRPr lang="el-GR" altLang="el-GR" dirty="0">
              <a:cs typeface="Times New Roman" pitchFamily="18"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3272577770"/>
              </p:ext>
            </p:extLst>
          </p:nvPr>
        </p:nvGraphicFramePr>
        <p:xfrm>
          <a:off x="476250" y="1500758"/>
          <a:ext cx="11468100" cy="15033698"/>
        </p:xfrm>
        <a:graphic>
          <a:graphicData uri="http://schemas.openxmlformats.org/presentationml/2006/ole">
            <mc:AlternateContent xmlns:mc="http://schemas.openxmlformats.org/markup-compatibility/2006">
              <mc:Choice xmlns:v="urn:schemas-microsoft-com:vml" Requires="v">
                <p:oleObj spid="_x0000_s23571" name="Document" r:id="rId4" imgW="8202571" imgH="9458741" progId="Word.Document.8">
                  <p:embed/>
                </p:oleObj>
              </mc:Choice>
              <mc:Fallback>
                <p:oleObj name="Document" r:id="rId4" imgW="8202571" imgH="9458741" progId="Word.Document.8">
                  <p:embed/>
                  <p:pic>
                    <p:nvPicPr>
                      <p:cNvPr id="0" name=""/>
                      <p:cNvPicPr>
                        <a:picLocks noChangeAspect="1" noChangeArrowheads="1"/>
                      </p:cNvPicPr>
                      <p:nvPr/>
                    </p:nvPicPr>
                    <p:blipFill>
                      <a:blip r:embed="rId5"/>
                      <a:srcRect/>
                      <a:stretch>
                        <a:fillRect/>
                      </a:stretch>
                    </p:blipFill>
                    <p:spPr bwMode="auto">
                      <a:xfrm>
                        <a:off x="476250" y="1500758"/>
                        <a:ext cx="11468100" cy="15033698"/>
                      </a:xfrm>
                      <a:prstGeom prst="rect">
                        <a:avLst/>
                      </a:prstGeom>
                      <a:noFill/>
                      <a:ln>
                        <a:noFill/>
                      </a:ln>
                      <a:effectLst/>
                    </p:spPr>
                  </p:pic>
                </p:oleObj>
              </mc:Fallback>
            </mc:AlternateContent>
          </a:graphicData>
        </a:graphic>
      </p:graphicFrame>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2"/>
    </p:custDataLst>
    <p:extLst>
      <p:ext uri="{BB962C8B-B14F-4D97-AF65-F5344CB8AC3E}">
        <p14:creationId xmlns:p14="http://schemas.microsoft.com/office/powerpoint/2010/main" val="1783478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080120"/>
          </a:xfrm>
        </p:spPr>
        <p:txBody>
          <a:bodyPr>
            <a:noAutofit/>
          </a:bodyPr>
          <a:lstStyle/>
          <a:p>
            <a:pPr>
              <a:lnSpc>
                <a:spcPct val="125000"/>
              </a:lnSpc>
            </a:pPr>
            <a:r>
              <a:rPr lang="el-GR" altLang="el-GR" dirty="0" smtClean="0">
                <a:cs typeface="Times New Roman" pitchFamily="18" charset="0"/>
              </a:rPr>
              <a:t>Αδιέξοδο (</a:t>
            </a:r>
            <a:r>
              <a:rPr lang="en-US" altLang="el-GR" dirty="0" smtClean="0">
                <a:cs typeface="Times New Roman" pitchFamily="18" charset="0"/>
              </a:rPr>
              <a:t>Deadlock</a:t>
            </a:r>
            <a:r>
              <a:rPr lang="el-GR" altLang="el-GR" dirty="0" smtClean="0">
                <a:cs typeface="Times New Roman" pitchFamily="18" charset="0"/>
              </a:rPr>
              <a:t>) (1 από 3)</a:t>
            </a:r>
            <a:endParaRPr lang="el-GR" altLang="el-GR" dirty="0">
              <a:cs typeface="Times New Roman" pitchFamily="18" charset="0"/>
            </a:endParaRPr>
          </a:p>
        </p:txBody>
      </p:sp>
      <p:sp>
        <p:nvSpPr>
          <p:cNvPr id="8" name="Rectangle 2"/>
          <p:cNvSpPr>
            <a:spLocks noChangeArrowheads="1"/>
          </p:cNvSpPr>
          <p:nvPr/>
        </p:nvSpPr>
        <p:spPr bwMode="auto">
          <a:xfrm>
            <a:off x="467544" y="980728"/>
            <a:ext cx="8208912" cy="190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lnSpc>
                <a:spcPct val="125000"/>
              </a:lnSpc>
            </a:pPr>
            <a:r>
              <a:rPr lang="el-GR" altLang="el-GR" sz="2400" dirty="0" smtClean="0">
                <a:cs typeface="Times New Roman" pitchFamily="18" charset="0"/>
              </a:rPr>
              <a:t>Το αδιέξοδο είναι μια κατάσταση όπου δύο ή περισσότερες συναλλαγές είναι ταυτόχρονα σε κατάσταση αναμονής, και η κάθε μία περιμένει μια από τις άλλες να απελευθερώσει ένα κλείδωμα, πριν μπορέσει να προχωρήσει.</a:t>
            </a:r>
            <a:endParaRPr lang="el-GR" altLang="el-GR" sz="2400" dirty="0">
              <a:cs typeface="Times New Roman" pitchFamily="18" charset="0"/>
            </a:endParaRPr>
          </a:p>
        </p:txBody>
      </p:sp>
      <p:graphicFrame>
        <p:nvGraphicFramePr>
          <p:cNvPr id="4" name="Αντικείμενο 3" descr="Παράδειγμα αδιεξόδου."/>
          <p:cNvGraphicFramePr>
            <a:graphicFrameLocks noChangeAspect="1"/>
          </p:cNvGraphicFramePr>
          <p:nvPr>
            <p:extLst>
              <p:ext uri="{D42A27DB-BD31-4B8C-83A1-F6EECF244321}">
                <p14:modId xmlns:p14="http://schemas.microsoft.com/office/powerpoint/2010/main" val="3230537902"/>
              </p:ext>
            </p:extLst>
          </p:nvPr>
        </p:nvGraphicFramePr>
        <p:xfrm>
          <a:off x="865187" y="2886289"/>
          <a:ext cx="7413625" cy="6048672"/>
        </p:xfrm>
        <a:graphic>
          <a:graphicData uri="http://schemas.openxmlformats.org/presentationml/2006/ole">
            <mc:AlternateContent xmlns:mc="http://schemas.openxmlformats.org/markup-compatibility/2006">
              <mc:Choice xmlns:v="urn:schemas-microsoft-com:vml" Requires="v">
                <p:oleObj spid="_x0000_s12376" name="Document" r:id="rId4" imgW="7414260" imgH="6461760" progId="Word.Document.8">
                  <p:embed/>
                </p:oleObj>
              </mc:Choice>
              <mc:Fallback>
                <p:oleObj name="Document" r:id="rId4" imgW="7414260" imgH="646176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87" y="2886289"/>
                        <a:ext cx="7413625" cy="6048672"/>
                      </a:xfrm>
                      <a:prstGeom prst="rect">
                        <a:avLst/>
                      </a:prstGeom>
                      <a:noFill/>
                      <a:ln>
                        <a:noFill/>
                      </a:ln>
                      <a:effectLst/>
                    </p:spPr>
                  </p:pic>
                </p:oleObj>
              </mc:Fallback>
            </mc:AlternateContent>
          </a:graphicData>
        </a:graphic>
      </p:graphicFrame>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2"/>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27384"/>
            <a:ext cx="8208912" cy="1296144"/>
          </a:xfrm>
        </p:spPr>
        <p:txBody>
          <a:bodyPr>
            <a:noAutofit/>
          </a:bodyPr>
          <a:lstStyle/>
          <a:p>
            <a:pPr eaLnBrk="0" hangingPunct="0">
              <a:tabLst>
                <a:tab pos="457200" algn="l"/>
                <a:tab pos="1584325" algn="l"/>
              </a:tabLst>
            </a:pPr>
            <a:r>
              <a:rPr lang="el-GR" altLang="el-GR" dirty="0" smtClean="0">
                <a:cs typeface="Times New Roman" pitchFamily="18" charset="0"/>
              </a:rPr>
              <a:t>Αδιέξοδο (</a:t>
            </a:r>
            <a:r>
              <a:rPr lang="en-US" altLang="el-GR" dirty="0" smtClean="0">
                <a:cs typeface="Times New Roman" pitchFamily="18" charset="0"/>
              </a:rPr>
              <a:t>Deadlock</a:t>
            </a:r>
            <a:r>
              <a:rPr lang="el-GR" altLang="el-GR" dirty="0" smtClean="0">
                <a:cs typeface="Times New Roman" pitchFamily="18" charset="0"/>
              </a:rPr>
              <a:t>) (2 από 3)</a:t>
            </a:r>
            <a:endParaRPr lang="el-GR" dirty="0">
              <a:latin typeface="+mn-lt"/>
              <a:cs typeface="Times New Roman" pitchFamily="18" charset="0"/>
            </a:endParaRPr>
          </a:p>
        </p:txBody>
      </p:sp>
      <p:sp>
        <p:nvSpPr>
          <p:cNvPr id="6" name="Rectangle 2"/>
          <p:cNvSpPr>
            <a:spLocks noChangeArrowheads="1"/>
          </p:cNvSpPr>
          <p:nvPr/>
        </p:nvSpPr>
        <p:spPr bwMode="auto">
          <a:xfrm>
            <a:off x="467544" y="1822172"/>
            <a:ext cx="829545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l-GR" altLang="el-GR" sz="2400" dirty="0" smtClean="0">
                <a:cs typeface="Times New Roman" pitchFamily="18" charset="0"/>
              </a:rPr>
              <a:t>Οι εντολές “LOCK, EXCLUSIVE” αντιπροσωπεύουν οποιεσδήποτε πράξεις που αποκτούν (αποκλειστικά) κλειδώματα, είτε με ρητό είτε με υπονοούμενο τρόπο.</a:t>
            </a:r>
          </a:p>
          <a:p>
            <a:pPr algn="just" eaLnBrk="0" hangingPunct="0"/>
            <a:endParaRPr lang="el-GR" altLang="el-GR" sz="2400" dirty="0" smtClean="0">
              <a:cs typeface="Times New Roman" pitchFamily="18" charset="0"/>
            </a:endParaRPr>
          </a:p>
          <a:p>
            <a:pPr algn="just" eaLnBrk="0" hangingPunct="0"/>
            <a:r>
              <a:rPr lang="el-GR" altLang="el-GR" sz="2400" dirty="0" smtClean="0">
                <a:cs typeface="Times New Roman" pitchFamily="18" charset="0"/>
              </a:rPr>
              <a:t>Αν συμβεί ένα αδιέξοδο, είναι επιθυμητό το σύστημα να το εντοπίσει και να το σπάσει. Ο εντοπισμός του αδιεξόδου σημαίνει τον εντοπισμό ενός κύκλου στο </a:t>
            </a:r>
            <a:r>
              <a:rPr lang="el-GR" altLang="el-GR" sz="2400" b="1" dirty="0" smtClean="0">
                <a:solidFill>
                  <a:schemeClr val="accent1"/>
                </a:solidFill>
                <a:cs typeface="Times New Roman" pitchFamily="18" charset="0"/>
              </a:rPr>
              <a:t>γράφημα αναμονών</a:t>
            </a:r>
            <a:r>
              <a:rPr lang="el-GR" altLang="el-GR" sz="2400" dirty="0" smtClean="0">
                <a:cs typeface="Times New Roman" pitchFamily="18" charset="0"/>
              </a:rPr>
              <a:t>, δηλ. στο γράφημα που δείχνει «</a:t>
            </a:r>
            <a:r>
              <a:rPr lang="el-GR" altLang="el-GR" sz="2400" dirty="0" smtClean="0">
                <a:solidFill>
                  <a:srgbClr val="FF66FF"/>
                </a:solidFill>
                <a:cs typeface="Times New Roman" pitchFamily="18" charset="0"/>
              </a:rPr>
              <a:t>ποιος περιμένει ποιον</a:t>
            </a:r>
            <a:r>
              <a:rPr lang="el-GR" altLang="el-GR" sz="2400" dirty="0" smtClean="0">
                <a:cs typeface="Times New Roman" pitchFamily="18" charset="0"/>
              </a:rPr>
              <a:t>». </a:t>
            </a:r>
            <a:endParaRPr lang="el-GR"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cs typeface="Times New Roman" pitchFamily="18" charset="0"/>
              </a:rPr>
              <a:t>Αδιέξοδο (</a:t>
            </a:r>
            <a:r>
              <a:rPr lang="en-US" altLang="el-GR" dirty="0" smtClean="0">
                <a:cs typeface="Times New Roman" pitchFamily="18" charset="0"/>
              </a:rPr>
              <a:t>Deadlock</a:t>
            </a:r>
            <a:r>
              <a:rPr lang="el-GR" altLang="el-GR" dirty="0" smtClean="0">
                <a:cs typeface="Times New Roman" pitchFamily="18" charset="0"/>
              </a:rPr>
              <a:t>) (3 από 3)</a:t>
            </a:r>
            <a:endParaRPr lang="el-GR" dirty="0">
              <a:cs typeface="Times New Roman" pitchFamily="18" charset="0"/>
            </a:endParaRPr>
          </a:p>
        </p:txBody>
      </p:sp>
      <p:sp>
        <p:nvSpPr>
          <p:cNvPr id="8" name="Rectangle 2"/>
          <p:cNvSpPr>
            <a:spLocks noChangeArrowheads="1"/>
          </p:cNvSpPr>
          <p:nvPr/>
        </p:nvSpPr>
        <p:spPr bwMode="auto">
          <a:xfrm>
            <a:off x="539552" y="1196752"/>
            <a:ext cx="8147248"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buClr>
                <a:srgbClr val="FF5050"/>
              </a:buClr>
              <a:buFont typeface="Wingdings" pitchFamily="2" charset="2"/>
              <a:buNone/>
            </a:pPr>
            <a:r>
              <a:rPr lang="el-GR" altLang="el-GR" sz="2400" b="1" dirty="0" smtClean="0">
                <a:solidFill>
                  <a:schemeClr val="accent1"/>
                </a:solidFill>
                <a:cs typeface="Times New Roman" pitchFamily="18" charset="0"/>
              </a:rPr>
              <a:t>Σπάσιμο του αδιεξόδου</a:t>
            </a:r>
            <a:r>
              <a:rPr lang="el-GR" altLang="el-GR" sz="2400" dirty="0" smtClean="0">
                <a:cs typeface="Times New Roman" pitchFamily="18" charset="0"/>
              </a:rPr>
              <a:t> σημαίνει να διαλέξουμε για θύμα μία από τις συναλλαγές που βρίσκονται σε αδιέξοδο –δηλαδή μία από τις συναλλαγές του κύκλου στο γράφημα- και να την ανασκευάσουμε, απελευθερώνοντας έτσι τα κλειδώματά της και επιτρέποντας να προχωρήσει κάποια άλλη συναλλαγή.</a:t>
            </a:r>
          </a:p>
          <a:p>
            <a:pPr algn="just">
              <a:lnSpc>
                <a:spcPct val="125000"/>
              </a:lnSpc>
              <a:buClr>
                <a:srgbClr val="FF5050"/>
              </a:buClr>
              <a:buFont typeface="Wingdings" pitchFamily="2" charset="2"/>
              <a:buNone/>
            </a:pPr>
            <a:endParaRPr lang="el-GR" altLang="el-GR" sz="2400" dirty="0" smtClean="0">
              <a:cs typeface="Times New Roman" pitchFamily="18" charset="0"/>
            </a:endParaRPr>
          </a:p>
          <a:p>
            <a:pPr algn="just">
              <a:lnSpc>
                <a:spcPct val="125000"/>
              </a:lnSpc>
              <a:buClr>
                <a:srgbClr val="FF5050"/>
              </a:buClr>
            </a:pPr>
            <a:r>
              <a:rPr lang="el-GR" altLang="el-GR" sz="2400" dirty="0" smtClean="0">
                <a:cs typeface="Times New Roman" pitchFamily="18" charset="0"/>
              </a:rPr>
              <a:t>Στην πράξη δεν εντοπίζουν όλα τα συστήματα τα αδιέξοδα –μερικά χρησιμοποιούν απλώς ένα μηχανισμό χρονικού ορίου και θεωρούν ότι μια συναλλαγή που δεν έχει κάνει καμιά δουλειά για ένα προκαθορισμένο χρονικό διάστημα είναι σε </a:t>
            </a:r>
            <a:r>
              <a:rPr lang="el-GR" altLang="el-GR" sz="2400" b="1" dirty="0" smtClean="0">
                <a:solidFill>
                  <a:schemeClr val="accent1"/>
                </a:solidFill>
                <a:cs typeface="Times New Roman" pitchFamily="18" charset="0"/>
              </a:rPr>
              <a:t>αδιέξοδο</a:t>
            </a:r>
            <a:r>
              <a:rPr lang="el-GR" altLang="el-GR" sz="2400" dirty="0" smtClean="0">
                <a:cs typeface="Times New Roman" pitchFamily="18" charset="0"/>
              </a:rPr>
              <a:t>.</a:t>
            </a: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80920" cy="1152128"/>
          </a:xfrm>
        </p:spPr>
        <p:txBody>
          <a:bodyPr>
            <a:noAutofit/>
          </a:bodyPr>
          <a:lstStyle/>
          <a:p>
            <a:pPr>
              <a:lnSpc>
                <a:spcPct val="120000"/>
              </a:lnSpc>
            </a:pPr>
            <a:r>
              <a:rPr lang="el-GR" altLang="el-GR" dirty="0" smtClean="0">
                <a:cs typeface="Times New Roman" pitchFamily="18" charset="0"/>
              </a:rPr>
              <a:t>Σειροποιησιμότητα (1 από 2)</a:t>
            </a:r>
            <a:endParaRPr lang="el-GR" altLang="el-GR" dirty="0">
              <a:cs typeface="Times New Roman" pitchFamily="18" charset="0"/>
            </a:endParaRPr>
          </a:p>
        </p:txBody>
      </p:sp>
      <p:sp>
        <p:nvSpPr>
          <p:cNvPr id="2" name="Ορθογώνιο 1"/>
          <p:cNvSpPr/>
          <p:nvPr/>
        </p:nvSpPr>
        <p:spPr>
          <a:xfrm>
            <a:off x="467544" y="1556792"/>
            <a:ext cx="8280920" cy="4051558"/>
          </a:xfrm>
          <a:prstGeom prst="rect">
            <a:avLst/>
          </a:prstGeom>
        </p:spPr>
        <p:txBody>
          <a:bodyPr wrap="square">
            <a:spAutoFit/>
          </a:bodyPr>
          <a:lstStyle/>
          <a:p>
            <a:pPr algn="just" eaLnBrk="0" hangingPunct="0">
              <a:lnSpc>
                <a:spcPct val="120000"/>
              </a:lnSpc>
            </a:pPr>
            <a:r>
              <a:rPr lang="el-GR" altLang="el-GR" sz="2400" dirty="0" smtClean="0">
                <a:cs typeface="Times New Roman" pitchFamily="18" charset="0"/>
              </a:rPr>
              <a:t>Η </a:t>
            </a:r>
            <a:r>
              <a:rPr lang="el-GR" altLang="el-GR" sz="2400" dirty="0" err="1" smtClean="0">
                <a:cs typeface="Times New Roman" pitchFamily="18" charset="0"/>
              </a:rPr>
              <a:t>σειροποιησιμότητα</a:t>
            </a:r>
            <a:r>
              <a:rPr lang="el-GR" altLang="el-GR" sz="2400" dirty="0" smtClean="0">
                <a:cs typeface="Times New Roman" pitchFamily="18" charset="0"/>
              </a:rPr>
              <a:t> είναι το γενικά αποδεκτό κριτήριο ορθότητας για τον έλεγχο των συναλλαγών. Μια δεδομένη πλεκτή εκτέλεση ενός συνόλου συναλλαγών θεωρείται σωστή αν είναι </a:t>
            </a:r>
            <a:r>
              <a:rPr lang="el-GR" altLang="el-GR" sz="2400" dirty="0" err="1" smtClean="0">
                <a:cs typeface="Times New Roman" pitchFamily="18" charset="0"/>
              </a:rPr>
              <a:t>σειροποιήσιμη</a:t>
            </a:r>
            <a:r>
              <a:rPr lang="el-GR" altLang="el-GR" sz="2400" dirty="0" smtClean="0">
                <a:cs typeface="Times New Roman" pitchFamily="18" charset="0"/>
              </a:rPr>
              <a:t> –δηλαδή αν παράγει το ίδιο αποτέλεσμα με κάποια σειριακή εκτέλεση των ίδιων συναλλαγών, όπου εκτελούνται μία μία.</a:t>
            </a:r>
          </a:p>
          <a:p>
            <a:pPr algn="just" eaLnBrk="0" hangingPunct="0">
              <a:lnSpc>
                <a:spcPct val="120000"/>
              </a:lnSpc>
            </a:pPr>
            <a:r>
              <a:rPr lang="el-GR" altLang="el-GR" sz="2400" dirty="0" smtClean="0">
                <a:cs typeface="Times New Roman" pitchFamily="18" charset="0"/>
              </a:rPr>
              <a:t> </a:t>
            </a:r>
          </a:p>
          <a:p>
            <a:pPr algn="just" eaLnBrk="0" hangingPunct="0">
              <a:lnSpc>
                <a:spcPct val="120000"/>
              </a:lnSpc>
            </a:pPr>
            <a:r>
              <a:rPr lang="el-GR" altLang="el-GR" sz="2400" dirty="0" smtClean="0">
                <a:cs typeface="Times New Roman" pitchFamily="18" charset="0"/>
              </a:rPr>
              <a:t>Ο μηχανισμός κλειδώματος επιβάλλει τη </a:t>
            </a:r>
            <a:r>
              <a:rPr lang="el-GR" altLang="el-GR" sz="2400" dirty="0" err="1" smtClean="0">
                <a:cs typeface="Times New Roman" pitchFamily="18" charset="0"/>
              </a:rPr>
              <a:t>σειροποιησιμότητα</a:t>
            </a:r>
            <a:r>
              <a:rPr lang="el-GR" altLang="el-GR" sz="2400" dirty="0" smtClean="0">
                <a:cs typeface="Times New Roman" pitchFamily="18" charset="0"/>
              </a:rPr>
              <a:t> σε κάθε περίπτωση.</a:t>
            </a:r>
            <a:endParaRPr lang="el-GR" altLang="el-GR" sz="2400" dirty="0">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196493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80920" cy="1152128"/>
          </a:xfrm>
        </p:spPr>
        <p:txBody>
          <a:bodyPr>
            <a:noAutofit/>
          </a:bodyPr>
          <a:lstStyle/>
          <a:p>
            <a:pPr marL="198438" indent="92075" defTabSz="669925" eaLnBrk="0" hangingPunct="0">
              <a:tabLst>
                <a:tab pos="457200" algn="l"/>
              </a:tabLst>
            </a:pPr>
            <a:r>
              <a:rPr lang="el-GR" altLang="el-GR" dirty="0">
                <a:cs typeface="Times New Roman" pitchFamily="18" charset="0"/>
              </a:rPr>
              <a:t>Σειροποιησιμότητα </a:t>
            </a:r>
            <a:r>
              <a:rPr lang="el-GR" altLang="el-GR" dirty="0" smtClean="0">
                <a:cs typeface="Times New Roman" pitchFamily="18" charset="0"/>
              </a:rPr>
              <a:t>(2 </a:t>
            </a:r>
            <a:r>
              <a:rPr lang="el-GR" altLang="el-GR" dirty="0">
                <a:cs typeface="Times New Roman" pitchFamily="18" charset="0"/>
              </a:rPr>
              <a:t>από 2)</a:t>
            </a:r>
            <a:endParaRPr lang="el-GR" dirty="0">
              <a:cs typeface="Times New Roman" pitchFamily="18" charset="0"/>
            </a:endParaRPr>
          </a:p>
        </p:txBody>
      </p:sp>
      <p:sp>
        <p:nvSpPr>
          <p:cNvPr id="2" name="Ορθογώνιο 1"/>
          <p:cNvSpPr/>
          <p:nvPr/>
        </p:nvSpPr>
        <p:spPr>
          <a:xfrm>
            <a:off x="467544" y="1424965"/>
            <a:ext cx="8280920" cy="4524315"/>
          </a:xfrm>
          <a:prstGeom prst="rect">
            <a:avLst/>
          </a:prstGeom>
        </p:spPr>
        <p:txBody>
          <a:bodyPr wrap="square">
            <a:spAutoFit/>
          </a:bodyPr>
          <a:lstStyle/>
          <a:p>
            <a:pPr algn="just" eaLnBrk="0" hangingPunct="0"/>
            <a:r>
              <a:rPr lang="el-GR" altLang="el-GR" sz="2400" dirty="0" smtClean="0">
                <a:cs typeface="Times New Roman" pitchFamily="18" charset="0"/>
              </a:rPr>
              <a:t>Με δεδομένο ένα σύνολο συναλλαγών, οποιαδήποτε εκτέλεση αυτών των συναλλαγών (πλεκτή ή όχι) ονομάζεται </a:t>
            </a:r>
            <a:r>
              <a:rPr lang="el-GR" altLang="el-GR" sz="2400" b="1" dirty="0" smtClean="0">
                <a:solidFill>
                  <a:schemeClr val="accent1"/>
                </a:solidFill>
                <a:cs typeface="Times New Roman" pitchFamily="18" charset="0"/>
              </a:rPr>
              <a:t>χρονοδιάγραμμα</a:t>
            </a:r>
            <a:r>
              <a:rPr lang="el-GR" altLang="el-GR" sz="2400" dirty="0" smtClean="0">
                <a:cs typeface="Times New Roman" pitchFamily="18" charset="0"/>
              </a:rPr>
              <a:t>. </a:t>
            </a:r>
          </a:p>
          <a:p>
            <a:pPr algn="just" eaLnBrk="0" hangingPunct="0"/>
            <a:endParaRPr lang="el-GR" altLang="el-GR" sz="2400" dirty="0" smtClean="0">
              <a:cs typeface="Times New Roman" pitchFamily="18" charset="0"/>
            </a:endParaRPr>
          </a:p>
          <a:p>
            <a:pPr algn="just" eaLnBrk="0" hangingPunct="0"/>
            <a:r>
              <a:rPr lang="el-GR" altLang="el-GR" sz="2400" dirty="0" smtClean="0">
                <a:cs typeface="Times New Roman" pitchFamily="18" charset="0"/>
              </a:rPr>
              <a:t>Η εκτέλεση των συναλλαγών μίας προς μία, χωρίς διαπλοκή, αποτελεί ένα </a:t>
            </a:r>
            <a:r>
              <a:rPr lang="el-GR" altLang="el-GR" sz="2400" b="1" dirty="0" smtClean="0">
                <a:solidFill>
                  <a:srgbClr val="FF66FF"/>
                </a:solidFill>
                <a:cs typeface="Times New Roman" pitchFamily="18" charset="0"/>
              </a:rPr>
              <a:t>σειριακό</a:t>
            </a:r>
            <a:r>
              <a:rPr lang="el-GR" altLang="el-GR" sz="2400" dirty="0" smtClean="0">
                <a:solidFill>
                  <a:srgbClr val="FF66FF"/>
                </a:solidFill>
                <a:cs typeface="Times New Roman" pitchFamily="18" charset="0"/>
              </a:rPr>
              <a:t> χρονοδιάγραμμα</a:t>
            </a:r>
            <a:r>
              <a:rPr lang="el-GR" altLang="el-GR" sz="2400" dirty="0" smtClean="0">
                <a:cs typeface="Times New Roman" pitchFamily="18" charset="0"/>
              </a:rPr>
              <a:t>.</a:t>
            </a:r>
          </a:p>
          <a:p>
            <a:pPr algn="just" eaLnBrk="0" hangingPunct="0"/>
            <a:r>
              <a:rPr lang="el-GR" altLang="el-GR" sz="2400" dirty="0" smtClean="0">
                <a:cs typeface="Times New Roman" pitchFamily="18" charset="0"/>
              </a:rPr>
              <a:t>Ένα χρονοδιάγραμμα που δεν είναι σειριακό είναι ένα </a:t>
            </a:r>
            <a:r>
              <a:rPr lang="el-GR" altLang="el-GR" sz="2400" b="1" dirty="0" smtClean="0">
                <a:solidFill>
                  <a:srgbClr val="FF66FF"/>
                </a:solidFill>
                <a:cs typeface="Times New Roman" pitchFamily="18" charset="0"/>
              </a:rPr>
              <a:t>πλεκτό</a:t>
            </a:r>
            <a:r>
              <a:rPr lang="el-GR" altLang="el-GR" sz="2400" dirty="0" smtClean="0">
                <a:solidFill>
                  <a:srgbClr val="FF66FF"/>
                </a:solidFill>
                <a:cs typeface="Times New Roman" pitchFamily="18" charset="0"/>
              </a:rPr>
              <a:t> χρονοδιάγραμμα</a:t>
            </a:r>
            <a:r>
              <a:rPr lang="el-GR" altLang="el-GR" sz="2400" dirty="0" smtClean="0">
                <a:cs typeface="Times New Roman" pitchFamily="18" charset="0"/>
              </a:rPr>
              <a:t>. </a:t>
            </a:r>
          </a:p>
          <a:p>
            <a:pPr algn="just" eaLnBrk="0" hangingPunct="0"/>
            <a:endParaRPr lang="el-GR" altLang="el-GR" sz="2400" dirty="0" smtClean="0">
              <a:cs typeface="Times New Roman" pitchFamily="18" charset="0"/>
            </a:endParaRPr>
          </a:p>
          <a:p>
            <a:pPr algn="just" eaLnBrk="0" hangingPunct="0"/>
            <a:r>
              <a:rPr lang="el-GR" altLang="el-GR" sz="2400" dirty="0" smtClean="0">
                <a:cs typeface="Times New Roman" pitchFamily="18" charset="0"/>
              </a:rPr>
              <a:t>Δύο χρονοδιαγράμματα λέγονται </a:t>
            </a:r>
            <a:r>
              <a:rPr lang="el-GR" altLang="el-GR" sz="2400" b="1" dirty="0" smtClean="0">
                <a:solidFill>
                  <a:srgbClr val="FF66FF"/>
                </a:solidFill>
                <a:cs typeface="Times New Roman" pitchFamily="18" charset="0"/>
              </a:rPr>
              <a:t>ισοδύναμα</a:t>
            </a:r>
            <a:r>
              <a:rPr lang="el-GR" altLang="el-GR" sz="2400" dirty="0" smtClean="0">
                <a:cs typeface="Times New Roman" pitchFamily="18" charset="0"/>
              </a:rPr>
              <a:t> αν είναι εγγυημένο ότι δίνουν το ίδιο αποτέλεσμα, ανεξάρτητα από την αρχική κατάσταση της βάσης δεδομένων.</a:t>
            </a:r>
            <a:endParaRPr lang="el-GR" altLang="el-GR" sz="2400" dirty="0">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4032061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3894147"/>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196752"/>
            <a:ext cx="8229600" cy="5040560"/>
          </a:xfrm>
        </p:spPr>
        <p:txBody>
          <a:bodyPr>
            <a:noAutofit/>
          </a:bodyPr>
          <a:lstStyle/>
          <a:p>
            <a:pPr marL="800100" lvl="1" indent="-457200">
              <a:lnSpc>
                <a:spcPct val="90000"/>
              </a:lnSpc>
              <a:buFont typeface="Wingdings" panose="05000000000000000000" pitchFamily="2" charset="2"/>
              <a:buChar char="§"/>
            </a:pPr>
            <a:r>
              <a:rPr lang="el-GR" altLang="el-GR" sz="2400" dirty="0" smtClean="0"/>
              <a:t>Λόγοι εμφάνισης του φαινομένου του ταυτοχρονισμού,</a:t>
            </a:r>
          </a:p>
          <a:p>
            <a:pPr marL="800100" lvl="1" indent="-457200">
              <a:lnSpc>
                <a:spcPct val="90000"/>
              </a:lnSpc>
              <a:buFont typeface="Wingdings" panose="05000000000000000000" pitchFamily="2" charset="2"/>
              <a:buChar char="§"/>
            </a:pPr>
            <a:r>
              <a:rPr lang="el-GR" altLang="el-GR" sz="2400" dirty="0" smtClean="0"/>
              <a:t>Ικανότητα διαχωρισμού των τριών προβλημάτων του ταυτοχρονισμού,</a:t>
            </a:r>
          </a:p>
          <a:p>
            <a:pPr marL="800100" lvl="1" indent="-457200">
              <a:lnSpc>
                <a:spcPct val="90000"/>
              </a:lnSpc>
              <a:buFont typeface="Wingdings" panose="05000000000000000000" pitchFamily="2" charset="2"/>
              <a:buChar char="§"/>
            </a:pPr>
            <a:r>
              <a:rPr lang="el-GR" altLang="el-GR" sz="2400" dirty="0" smtClean="0"/>
              <a:t>Ικανότητα διαχωρισμού των δύο διαφορετικών κλειδωμάτων που υποστηρίζει το σύστημα,</a:t>
            </a:r>
          </a:p>
          <a:p>
            <a:pPr marL="800100" lvl="1" indent="-457200">
              <a:lnSpc>
                <a:spcPct val="90000"/>
              </a:lnSpc>
              <a:buFont typeface="Wingdings" panose="05000000000000000000" pitchFamily="2" charset="2"/>
              <a:buChar char="§"/>
            </a:pPr>
            <a:r>
              <a:rPr lang="el-GR" altLang="el-GR" sz="2400" dirty="0" smtClean="0"/>
              <a:t>Κατανόηση του τρόπου με τον οποίο λειτουργούν τα κλειδώματα στις συναλλαγές,</a:t>
            </a:r>
          </a:p>
          <a:p>
            <a:pPr marL="800100" lvl="1" indent="-457200">
              <a:lnSpc>
                <a:spcPct val="90000"/>
              </a:lnSpc>
              <a:buFont typeface="Wingdings" panose="05000000000000000000" pitchFamily="2" charset="2"/>
              <a:buChar char="§"/>
            </a:pPr>
            <a:r>
              <a:rPr lang="el-GR" altLang="el-GR" sz="2400" dirty="0" smtClean="0"/>
              <a:t>Γιατί μπορεί ένα σύστημα να οδηγηθεί σε αδιέξοδο,</a:t>
            </a:r>
          </a:p>
          <a:p>
            <a:pPr marL="800100" lvl="1" indent="-457200">
              <a:lnSpc>
                <a:spcPct val="90000"/>
              </a:lnSpc>
              <a:buFont typeface="Wingdings" panose="05000000000000000000" pitchFamily="2" charset="2"/>
              <a:buChar char="§"/>
            </a:pPr>
            <a:r>
              <a:rPr lang="el-GR" altLang="el-GR" sz="2400" dirty="0" smtClean="0"/>
              <a:t>Κατανόηση του τρόπου με τον οποίο σπάει ένα αδιέξοδο.</a:t>
            </a:r>
          </a:p>
          <a:p>
            <a:pPr marL="0" indent="0">
              <a:spcBef>
                <a:spcPts val="0"/>
              </a:spcBef>
              <a:buNone/>
            </a:pPr>
            <a:r>
              <a:rPr lang="el-GR" sz="2000" dirty="0" smtClean="0"/>
              <a:t>Σημείωση:</a:t>
            </a:r>
          </a:p>
          <a:p>
            <a:pPr marL="0" indent="0">
              <a:spcBef>
                <a:spcPts val="0"/>
              </a:spcBef>
              <a:buNone/>
            </a:pPr>
            <a:r>
              <a:rPr lang="el-GR" sz="2000" dirty="0" smtClean="0"/>
              <a:t>Οι διαφάνειες βασίζονται στο σύγγραμμα:</a:t>
            </a:r>
          </a:p>
          <a:p>
            <a:pPr marL="0" lvl="0" indent="0">
              <a:spcBef>
                <a:spcPts val="0"/>
              </a:spcBef>
              <a:buNone/>
            </a:pPr>
            <a:r>
              <a:rPr lang="en-US" sz="2000" dirty="0" smtClean="0"/>
              <a:t>C. J. Date</a:t>
            </a:r>
            <a:r>
              <a:rPr lang="el-GR" sz="2000" dirty="0" smtClean="0"/>
              <a:t>. </a:t>
            </a:r>
            <a:r>
              <a:rPr lang="el-GR" sz="2000" i="1" dirty="0" smtClean="0"/>
              <a:t>Εισαγωγή στα Συστήματα Βάσεων Δεδομένων</a:t>
            </a:r>
            <a:r>
              <a:rPr lang="el-GR" sz="2000" dirty="0" smtClean="0"/>
              <a:t>. 6</a:t>
            </a:r>
            <a:r>
              <a:rPr lang="el-GR" sz="2000" baseline="30000" dirty="0" smtClean="0"/>
              <a:t>η</a:t>
            </a:r>
            <a:r>
              <a:rPr lang="el-GR" sz="2000" dirty="0" smtClean="0"/>
              <a:t> έκδοση, Κλειδάριθμος, 1998. </a:t>
            </a:r>
          </a:p>
          <a:p>
            <a:pPr marL="800100" lvl="1" indent="-457200">
              <a:lnSpc>
                <a:spcPct val="90000"/>
              </a:lnSpc>
              <a:buFont typeface="Wingdings" panose="05000000000000000000" pitchFamily="2" charset="2"/>
              <a:buChar char="§"/>
            </a:pP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3888432"/>
          </a:xfrm>
        </p:spPr>
        <p:txBody>
          <a:bodyPr>
            <a:noAutofit/>
          </a:bodyPr>
          <a:lstStyle/>
          <a:p>
            <a:pPr marL="538163" lvl="1" indent="-342900">
              <a:lnSpc>
                <a:spcPct val="90000"/>
              </a:lnSpc>
              <a:buFont typeface="Wingdings" panose="05000000000000000000" pitchFamily="2" charset="2"/>
              <a:buChar char="§"/>
            </a:pPr>
            <a:r>
              <a:rPr lang="el-GR" altLang="el-GR" dirty="0" smtClean="0">
                <a:hlinkClick r:id="rId4" action="ppaction://hlinksldjump"/>
              </a:rPr>
              <a:t>Έννοια του ταυτοχρονισμού,</a:t>
            </a:r>
            <a:endParaRPr lang="el-GR" altLang="el-GR" dirty="0" smtClean="0"/>
          </a:p>
          <a:p>
            <a:pPr marL="538163" lvl="1" indent="-342900">
              <a:lnSpc>
                <a:spcPct val="90000"/>
              </a:lnSpc>
              <a:buFont typeface="Wingdings" panose="05000000000000000000" pitchFamily="2" charset="2"/>
              <a:buChar char="§"/>
            </a:pPr>
            <a:r>
              <a:rPr lang="el-GR" altLang="el-GR" dirty="0" smtClean="0">
                <a:hlinkClick r:id="rId5" action="ppaction://hlinksldjump"/>
              </a:rPr>
              <a:t>Τα τρία προβλήματα ταυτοχρονισμού,</a:t>
            </a:r>
            <a:endParaRPr lang="el-GR" altLang="el-GR" dirty="0" smtClean="0"/>
          </a:p>
          <a:p>
            <a:pPr marL="538163" lvl="1" indent="-342900">
              <a:lnSpc>
                <a:spcPct val="90000"/>
              </a:lnSpc>
              <a:buFont typeface="Wingdings" panose="05000000000000000000" pitchFamily="2" charset="2"/>
              <a:buChar char="§"/>
            </a:pPr>
            <a:r>
              <a:rPr lang="el-GR" altLang="el-GR" dirty="0" smtClean="0">
                <a:hlinkClick r:id="rId6" action="ppaction://hlinksldjump"/>
              </a:rPr>
              <a:t>Έννοια του κλειδώματος μιας συναλλαγής,</a:t>
            </a:r>
            <a:endParaRPr lang="el-GR" altLang="el-GR" dirty="0" smtClean="0"/>
          </a:p>
          <a:p>
            <a:pPr marL="538163" lvl="1" indent="-342900">
              <a:lnSpc>
                <a:spcPct val="90000"/>
              </a:lnSpc>
              <a:buFont typeface="Wingdings" panose="05000000000000000000" pitchFamily="2" charset="2"/>
              <a:buChar char="§"/>
            </a:pPr>
            <a:r>
              <a:rPr lang="el-GR" altLang="el-GR" dirty="0" smtClean="0">
                <a:hlinkClick r:id="rId7" action="ppaction://hlinksldjump"/>
              </a:rPr>
              <a:t>Είδη κλειδωμάτων,</a:t>
            </a:r>
            <a:endParaRPr lang="el-GR" altLang="el-GR" dirty="0" smtClean="0"/>
          </a:p>
          <a:p>
            <a:pPr marL="538163" lvl="1" indent="-342900">
              <a:lnSpc>
                <a:spcPct val="90000"/>
              </a:lnSpc>
              <a:buFont typeface="Wingdings" panose="05000000000000000000" pitchFamily="2" charset="2"/>
              <a:buChar char="§"/>
            </a:pPr>
            <a:r>
              <a:rPr lang="el-GR" altLang="el-GR" dirty="0" smtClean="0">
                <a:hlinkClick r:id="rId8" action="ppaction://hlinksldjump"/>
              </a:rPr>
              <a:t>Λύσεις στα τρία προβλήματα του ταυτοχρονισμού,</a:t>
            </a:r>
            <a:endParaRPr lang="el-GR" altLang="el-GR" dirty="0" smtClean="0"/>
          </a:p>
          <a:p>
            <a:pPr marL="538163" lvl="1" indent="-342900">
              <a:lnSpc>
                <a:spcPct val="90000"/>
              </a:lnSpc>
              <a:buFont typeface="Wingdings" panose="05000000000000000000" pitchFamily="2" charset="2"/>
              <a:buChar char="§"/>
            </a:pPr>
            <a:r>
              <a:rPr lang="el-GR" altLang="el-GR" dirty="0" smtClean="0">
                <a:hlinkClick r:id="rId9" action="ppaction://hlinksldjump"/>
              </a:rPr>
              <a:t>Έννοια του αδιεξόδου,</a:t>
            </a:r>
            <a:endParaRPr lang="el-GR" altLang="el-GR" dirty="0" smtClean="0"/>
          </a:p>
          <a:p>
            <a:pPr marL="538163" lvl="1" indent="-342900">
              <a:lnSpc>
                <a:spcPct val="90000"/>
              </a:lnSpc>
              <a:buFont typeface="Wingdings" panose="05000000000000000000" pitchFamily="2" charset="2"/>
              <a:buChar char="§"/>
            </a:pPr>
            <a:r>
              <a:rPr lang="el-GR" altLang="el-GR" dirty="0" smtClean="0">
                <a:hlinkClick r:id="rId10" action="ppaction://hlinksldjump"/>
              </a:rPr>
              <a:t>Σειροποιησιμότητα.</a:t>
            </a:r>
            <a:endParaRPr lang="el-GR" altLang="el-GR" dirty="0" smtClean="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r>
              <a:rPr lang="el-GR" altLang="el-GR" dirty="0" smtClean="0">
                <a:latin typeface="+mn-lt"/>
                <a:cs typeface="Times New Roman" pitchFamily="18" charset="0"/>
              </a:rPr>
              <a:t>Ταυτοχρονισμός</a:t>
            </a:r>
            <a:endParaRPr lang="el-GR" altLang="el-GR" dirty="0">
              <a:latin typeface="+mn-lt"/>
              <a:cs typeface="Times New Roman" pitchFamily="18" charset="0"/>
            </a:endParaRPr>
          </a:p>
        </p:txBody>
      </p:sp>
      <p:sp>
        <p:nvSpPr>
          <p:cNvPr id="7" name="Rectangle 330"/>
          <p:cNvSpPr>
            <a:spLocks noChangeArrowheads="1"/>
          </p:cNvSpPr>
          <p:nvPr/>
        </p:nvSpPr>
        <p:spPr bwMode="auto">
          <a:xfrm>
            <a:off x="467544" y="1484784"/>
            <a:ext cx="8219256" cy="431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just">
              <a:lnSpc>
                <a:spcPct val="125000"/>
              </a:lnSpc>
            </a:pPr>
            <a:r>
              <a:rPr lang="el-GR" altLang="el-GR" sz="2800" dirty="0" smtClean="0">
                <a:cs typeface="Times New Roman" pitchFamily="18" charset="0"/>
              </a:rPr>
              <a:t>Ο όρος </a:t>
            </a:r>
            <a:r>
              <a:rPr lang="el-GR" altLang="el-GR" sz="2800" b="1" dirty="0" smtClean="0">
                <a:solidFill>
                  <a:schemeClr val="accent1"/>
                </a:solidFill>
                <a:cs typeface="Times New Roman" pitchFamily="18" charset="0"/>
              </a:rPr>
              <a:t>ταυτοχρονισμός </a:t>
            </a:r>
            <a:r>
              <a:rPr lang="el-GR" altLang="el-GR" sz="2800" b="1" dirty="0" smtClean="0">
                <a:solidFill>
                  <a:schemeClr val="accent1"/>
                </a:solidFill>
              </a:rPr>
              <a:t>(</a:t>
            </a:r>
            <a:r>
              <a:rPr lang="el-GR" altLang="el-GR" sz="2800" b="1" dirty="0" err="1" smtClean="0">
                <a:solidFill>
                  <a:schemeClr val="accent1"/>
                </a:solidFill>
              </a:rPr>
              <a:t>συνδρομικότητα</a:t>
            </a:r>
            <a:r>
              <a:rPr lang="el-GR" altLang="el-GR" sz="2800" b="1" dirty="0" smtClean="0">
                <a:solidFill>
                  <a:schemeClr val="accent1"/>
                </a:solidFill>
              </a:rPr>
              <a:t>)</a:t>
            </a:r>
            <a:r>
              <a:rPr lang="el-GR" altLang="el-GR" sz="2800" dirty="0" smtClean="0"/>
              <a:t> </a:t>
            </a:r>
            <a:r>
              <a:rPr lang="el-GR" altLang="el-GR" sz="2800" dirty="0" smtClean="0">
                <a:cs typeface="Times New Roman" pitchFamily="18" charset="0"/>
              </a:rPr>
              <a:t>αναφέρεται στο γεγονός ότι τα </a:t>
            </a:r>
            <a:r>
              <a:rPr lang="en-US" altLang="el-GR" sz="2800" dirty="0" smtClean="0">
                <a:cs typeface="Times New Roman" pitchFamily="18" charset="0"/>
              </a:rPr>
              <a:t>DBMS</a:t>
            </a:r>
            <a:r>
              <a:rPr lang="el-GR" altLang="el-GR" sz="2800" dirty="0" smtClean="0">
                <a:cs typeface="Times New Roman" pitchFamily="18" charset="0"/>
              </a:rPr>
              <a:t> κατά κανόνα επιτρέπουν σε πολλές συναλλαγές να προσπελάζουν τα ίδια δεδομένα την ίδια στιγμή –και σε ένα τέτοιο σύστημα, χρειάζεται ένας </a:t>
            </a:r>
            <a:r>
              <a:rPr lang="el-GR" altLang="el-GR" sz="2800" b="1" dirty="0" smtClean="0">
                <a:solidFill>
                  <a:schemeClr val="accent1"/>
                </a:solidFill>
                <a:cs typeface="Times New Roman" pitchFamily="18" charset="0"/>
              </a:rPr>
              <a:t>μηχανισμός ελέγχου ταυτοχρονισμού</a:t>
            </a:r>
            <a:r>
              <a:rPr lang="el-GR" altLang="el-GR" sz="2800" dirty="0" smtClean="0">
                <a:cs typeface="Times New Roman" pitchFamily="18" charset="0"/>
              </a:rPr>
              <a:t> για να εξασφαλίζει ότι οι ταυτόχρονες συναλλαγές δε θα παρεμβάλλονται η μία στη λειτουργία της άλλης.</a:t>
            </a:r>
            <a:endParaRPr lang="el-GR" altLang="el-GR" sz="2800" dirty="0"/>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3465"/>
          </a:xfrm>
        </p:spPr>
        <p:txBody>
          <a:bodyPr>
            <a:noAutofit/>
          </a:bodyPr>
          <a:lstStyle/>
          <a:p>
            <a:pPr>
              <a:lnSpc>
                <a:spcPct val="120000"/>
              </a:lnSpc>
            </a:pPr>
            <a:r>
              <a:rPr lang="el-GR" altLang="el-GR" dirty="0">
                <a:cs typeface="Times New Roman" pitchFamily="18" charset="0"/>
              </a:rPr>
              <a:t>Τρία προβλήματα ταυτοχρονισμού</a:t>
            </a:r>
          </a:p>
        </p:txBody>
      </p:sp>
      <p:sp>
        <p:nvSpPr>
          <p:cNvPr id="20" name="Rectangle 17"/>
          <p:cNvSpPr txBox="1">
            <a:spLocks noChangeArrowheads="1"/>
          </p:cNvSpPr>
          <p:nvPr/>
        </p:nvSpPr>
        <p:spPr>
          <a:xfrm>
            <a:off x="467544" y="1700808"/>
            <a:ext cx="8219256" cy="39604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eaLnBrk="0" hangingPunct="0">
              <a:lnSpc>
                <a:spcPct val="120000"/>
              </a:lnSpc>
            </a:pPr>
            <a:r>
              <a:rPr lang="el-GR" altLang="el-GR" sz="2400" dirty="0" smtClean="0">
                <a:cs typeface="Times New Roman" pitchFamily="18" charset="0"/>
              </a:rPr>
              <a:t>Κάθε </a:t>
            </a:r>
            <a:r>
              <a:rPr lang="el-GR" altLang="el-GR" sz="2400" dirty="0">
                <a:cs typeface="Times New Roman" pitchFamily="18" charset="0"/>
              </a:rPr>
              <a:t>μηχανισμός ελέγχου ταυτοχρονισμού αντιμετωπίζει τα παρακάτω τρία προβλήματα (</a:t>
            </a:r>
            <a:r>
              <a:rPr lang="el-GR" altLang="el-GR" sz="2400" dirty="0" smtClean="0">
                <a:cs typeface="Times New Roman" pitchFamily="18" charset="0"/>
              </a:rPr>
              <a:t>δηλαδή </a:t>
            </a:r>
            <a:r>
              <a:rPr lang="el-GR" altLang="el-GR" sz="2400" dirty="0">
                <a:cs typeface="Times New Roman" pitchFamily="18" charset="0"/>
              </a:rPr>
              <a:t>τρεις τρόποι με τους οποίους μπορεί μια συναλλαγή, αν και σωστή από μόνη της, να δώσει λανθασμένη απάντηση αν συμβεί παρεμβολή από κάποια άλλη συναλλαγή):</a:t>
            </a:r>
          </a:p>
          <a:p>
            <a:pPr algn="just" eaLnBrk="0" hangingPunct="0">
              <a:lnSpc>
                <a:spcPct val="120000"/>
              </a:lnSpc>
            </a:pPr>
            <a:r>
              <a:rPr lang="el-GR" altLang="el-GR" sz="2400" dirty="0">
                <a:cs typeface="Times New Roman" pitchFamily="18" charset="0"/>
              </a:rPr>
              <a:t>1.     </a:t>
            </a:r>
            <a:r>
              <a:rPr lang="el-GR" altLang="el-GR" sz="2400" b="1" dirty="0">
                <a:solidFill>
                  <a:srgbClr val="FF66FF"/>
                </a:solidFill>
                <a:cs typeface="Times New Roman" pitchFamily="18" charset="0"/>
              </a:rPr>
              <a:t>Το πρόβλημα της χαμένης </a:t>
            </a:r>
            <a:r>
              <a:rPr lang="el-GR" altLang="el-GR" sz="2400" b="1" dirty="0" smtClean="0">
                <a:solidFill>
                  <a:srgbClr val="FF66FF"/>
                </a:solidFill>
                <a:cs typeface="Times New Roman" pitchFamily="18" charset="0"/>
              </a:rPr>
              <a:t>ενημέρωσης,</a:t>
            </a:r>
            <a:endParaRPr lang="el-GR" altLang="el-GR" sz="2400" b="1" dirty="0">
              <a:solidFill>
                <a:srgbClr val="FF66FF"/>
              </a:solidFill>
              <a:cs typeface="Times New Roman" pitchFamily="18" charset="0"/>
            </a:endParaRPr>
          </a:p>
          <a:p>
            <a:pPr algn="just" eaLnBrk="0" hangingPunct="0">
              <a:lnSpc>
                <a:spcPct val="120000"/>
              </a:lnSpc>
            </a:pPr>
            <a:r>
              <a:rPr lang="el-GR" altLang="el-GR" sz="2400" dirty="0">
                <a:cs typeface="Times New Roman" pitchFamily="18" charset="0"/>
              </a:rPr>
              <a:t>2. </a:t>
            </a:r>
            <a:r>
              <a:rPr lang="el-GR" altLang="el-GR" sz="2400" dirty="0">
                <a:solidFill>
                  <a:srgbClr val="FF66FF"/>
                </a:solidFill>
                <a:cs typeface="Times New Roman" pitchFamily="18" charset="0"/>
              </a:rPr>
              <a:t>  </a:t>
            </a:r>
            <a:r>
              <a:rPr lang="el-GR" altLang="el-GR" sz="2400" b="1" dirty="0">
                <a:solidFill>
                  <a:srgbClr val="FF66FF"/>
                </a:solidFill>
                <a:cs typeface="Times New Roman" pitchFamily="18" charset="0"/>
              </a:rPr>
              <a:t>  Το πρόβλημα της εξάρτησης από ανεπικύρωτη </a:t>
            </a:r>
            <a:r>
              <a:rPr lang="el-GR" altLang="el-GR" sz="2400" b="1" dirty="0" smtClean="0">
                <a:solidFill>
                  <a:srgbClr val="FF66FF"/>
                </a:solidFill>
                <a:cs typeface="Times New Roman" pitchFamily="18" charset="0"/>
              </a:rPr>
              <a:t>μεταβολή,</a:t>
            </a:r>
            <a:endParaRPr lang="el-GR" altLang="el-GR" sz="2400" b="1" dirty="0">
              <a:solidFill>
                <a:srgbClr val="FF66FF"/>
              </a:solidFill>
              <a:cs typeface="Times New Roman" pitchFamily="18" charset="0"/>
            </a:endParaRPr>
          </a:p>
          <a:p>
            <a:pPr algn="just" eaLnBrk="0" hangingPunct="0">
              <a:lnSpc>
                <a:spcPct val="120000"/>
              </a:lnSpc>
            </a:pPr>
            <a:r>
              <a:rPr lang="el-GR" altLang="el-GR" sz="2400" dirty="0">
                <a:cs typeface="Times New Roman" pitchFamily="18" charset="0"/>
              </a:rPr>
              <a:t>3.   </a:t>
            </a:r>
            <a:r>
              <a:rPr lang="el-GR" altLang="el-GR" sz="2400" b="1" dirty="0">
                <a:solidFill>
                  <a:srgbClr val="FF66FF"/>
                </a:solidFill>
                <a:cs typeface="Times New Roman" pitchFamily="18" charset="0"/>
              </a:rPr>
              <a:t>  Το πρόβλημα της ασυνεπούς </a:t>
            </a:r>
            <a:r>
              <a:rPr lang="el-GR" altLang="el-GR" sz="2400" b="1" dirty="0" smtClean="0">
                <a:solidFill>
                  <a:srgbClr val="FF66FF"/>
                </a:solidFill>
                <a:cs typeface="Times New Roman" pitchFamily="18" charset="0"/>
              </a:rPr>
              <a:t>ανάλυσης.</a:t>
            </a:r>
            <a:endParaRPr lang="el-GR" altLang="el-GR" sz="2400" b="1" dirty="0">
              <a:solidFill>
                <a:srgbClr val="FF66FF"/>
              </a:solidFill>
              <a:cs typeface="Times New Roman" pitchFamily="18" charset="0"/>
            </a:endParaRPr>
          </a:p>
          <a:p>
            <a:pPr eaLnBrk="0" hangingPunct="0">
              <a:lnSpc>
                <a:spcPct val="120000"/>
              </a:lnSpc>
            </a:pPr>
            <a:endParaRPr lang="el-GR" altLang="el-GR" sz="2400" b="1" dirty="0">
              <a:solidFill>
                <a:srgbClr val="FF66FF"/>
              </a:solidFill>
            </a:endParaRP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72008"/>
            <a:ext cx="8305800" cy="141277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lnSpc>
                <a:spcPct val="125000"/>
              </a:lnSpc>
            </a:pPr>
            <a:r>
              <a:rPr lang="el-GR" altLang="el-GR" dirty="0" smtClean="0">
                <a:latin typeface="+mn-lt"/>
                <a:cs typeface="Times New Roman" pitchFamily="18" charset="0"/>
              </a:rPr>
              <a:t>Το πρόβλημα της χαμένης ενημέρωσης </a:t>
            </a:r>
            <a:endParaRPr lang="el-GR" altLang="el-GR" dirty="0">
              <a:latin typeface="+mn-lt"/>
              <a:cs typeface="Times New Roman" pitchFamily="18" charset="0"/>
            </a:endParaRPr>
          </a:p>
        </p:txBody>
      </p:sp>
      <p:graphicFrame>
        <p:nvGraphicFramePr>
          <p:cNvPr id="7" name="Object 5" descr="."/>
          <p:cNvGraphicFramePr>
            <a:graphicFrameLocks noChangeAspect="1"/>
          </p:cNvGraphicFramePr>
          <p:nvPr>
            <p:extLst>
              <p:ext uri="{D42A27DB-BD31-4B8C-83A1-F6EECF244321}">
                <p14:modId xmlns:p14="http://schemas.microsoft.com/office/powerpoint/2010/main" val="2879986842"/>
              </p:ext>
            </p:extLst>
          </p:nvPr>
        </p:nvGraphicFramePr>
        <p:xfrm>
          <a:off x="1460908" y="1772816"/>
          <a:ext cx="6232525" cy="7254875"/>
        </p:xfrm>
        <a:graphic>
          <a:graphicData uri="http://schemas.openxmlformats.org/presentationml/2006/ole">
            <mc:AlternateContent xmlns:mc="http://schemas.openxmlformats.org/markup-compatibility/2006">
              <mc:Choice xmlns:v="urn:schemas-microsoft-com:vml" Requires="v">
                <p:oleObj spid="_x0000_s16424" name="Document" r:id="rId5" imgW="6236280" imgH="7264080" progId="Word.Document.8">
                  <p:embed/>
                </p:oleObj>
              </mc:Choice>
              <mc:Fallback>
                <p:oleObj name="Document" r:id="rId5" imgW="6236280" imgH="72640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908" y="1772816"/>
                        <a:ext cx="6232525" cy="725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6"/>
          <p:cNvSpPr>
            <a:spLocks noChangeArrowheads="1"/>
          </p:cNvSpPr>
          <p:nvPr/>
        </p:nvSpPr>
        <p:spPr bwMode="auto">
          <a:xfrm>
            <a:off x="467543" y="5589240"/>
            <a:ext cx="82192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altLang="el-GR" sz="2400" dirty="0" smtClean="0">
                <a:solidFill>
                  <a:schemeClr val="tx1"/>
                </a:solidFill>
                <a:cs typeface="Times New Roman" pitchFamily="18" charset="0"/>
              </a:rPr>
              <a:t>Η συναλλαγή Α χάνει μια ενημέρωση τη στιγμή t4</a:t>
            </a:r>
            <a:r>
              <a:rPr lang="el-GR" altLang="el-GR" sz="2400" dirty="0" smtClean="0">
                <a:solidFill>
                  <a:schemeClr val="tx1"/>
                </a:solidFill>
              </a:rPr>
              <a:t> </a:t>
            </a:r>
            <a:endParaRPr lang="el-GR" altLang="el-GR" sz="2400" dirty="0">
              <a:solidFill>
                <a:schemeClr val="tx1"/>
              </a:solidFill>
            </a:endParaRPr>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2"/>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cs typeface="Times New Roman" pitchFamily="18" charset="0"/>
              </a:rPr>
              <a:t>Το πρόβλημα της εξάρτησης από ανεπικύρωτη </a:t>
            </a:r>
            <a:r>
              <a:rPr lang="el-GR" altLang="el-GR" dirty="0" smtClean="0">
                <a:cs typeface="Times New Roman" pitchFamily="18" charset="0"/>
              </a:rPr>
              <a:t>μεταβολή (1 από 3)</a:t>
            </a:r>
            <a:endParaRPr lang="el-GR" altLang="el-GR" dirty="0">
              <a:cs typeface="Times New Roman" pitchFamily="18" charset="0"/>
            </a:endParaRPr>
          </a:p>
        </p:txBody>
      </p:sp>
      <p:sp>
        <p:nvSpPr>
          <p:cNvPr id="3" name="Ορθογώνιο 2"/>
          <p:cNvSpPr/>
          <p:nvPr/>
        </p:nvSpPr>
        <p:spPr>
          <a:xfrm>
            <a:off x="642036" y="1825714"/>
            <a:ext cx="7856008" cy="4051558"/>
          </a:xfrm>
          <a:prstGeom prst="rect">
            <a:avLst/>
          </a:prstGeom>
        </p:spPr>
        <p:txBody>
          <a:bodyPr wrap="square">
            <a:spAutoFit/>
          </a:bodyPr>
          <a:lstStyle/>
          <a:p>
            <a:pPr algn="just" eaLnBrk="0" hangingPunct="0">
              <a:lnSpc>
                <a:spcPct val="120000"/>
              </a:lnSpc>
            </a:pPr>
            <a:r>
              <a:rPr lang="el-GR" altLang="el-GR" sz="2400" dirty="0" smtClean="0">
                <a:cs typeface="Times New Roman" pitchFamily="18" charset="0"/>
              </a:rPr>
              <a:t>Το πρόβλημα της εξάρτησης από ανεπικύρωτη μεταβολή προκύπτει αν επιτραπεί σε μια συναλλαγή να ανακαλέσει –ή ακόμα χειρότερα να ενημερώσει- μια συστοιχία που έχει ενημερωθεί από μία άλλη συναλλαγή, αλλά δεν έχει ακόμα </a:t>
            </a:r>
            <a:r>
              <a:rPr lang="el-GR" altLang="el-GR" sz="2400" dirty="0" smtClean="0">
                <a:solidFill>
                  <a:srgbClr val="FF66FF"/>
                </a:solidFill>
                <a:cs typeface="Times New Roman" pitchFamily="18" charset="0"/>
              </a:rPr>
              <a:t>επικυρωθεί</a:t>
            </a:r>
            <a:r>
              <a:rPr lang="el-GR" altLang="el-GR" sz="2400" dirty="0" smtClean="0">
                <a:cs typeface="Times New Roman" pitchFamily="18" charset="0"/>
              </a:rPr>
              <a:t> (</a:t>
            </a:r>
            <a:r>
              <a:rPr lang="en-US" altLang="el-GR" sz="2400" dirty="0" smtClean="0">
                <a:solidFill>
                  <a:srgbClr val="FF66FF"/>
                </a:solidFill>
                <a:cs typeface="Times New Roman" pitchFamily="18" charset="0"/>
              </a:rPr>
              <a:t>COMMIT</a:t>
            </a:r>
            <a:r>
              <a:rPr lang="el-GR" altLang="el-GR" sz="2400" dirty="0" smtClean="0">
                <a:cs typeface="Times New Roman" pitchFamily="18" charset="0"/>
              </a:rPr>
              <a:t>) από αυτή την άλλη συναλλαγή. Γιατί, αν δεν έχει επικυρωθεί ακόμα, πάντα υπάρχει περίπτωση να μην επικυρωθεί ποτέ, αλλά να </a:t>
            </a:r>
            <a:r>
              <a:rPr lang="el-GR" altLang="el-GR" sz="2400" dirty="0" smtClean="0">
                <a:solidFill>
                  <a:srgbClr val="FF66FF"/>
                </a:solidFill>
                <a:cs typeface="Times New Roman" pitchFamily="18" charset="0"/>
              </a:rPr>
              <a:t>ανασκευαστεί</a:t>
            </a:r>
            <a:r>
              <a:rPr lang="el-GR" altLang="el-GR" sz="2400" dirty="0" smtClean="0">
                <a:cs typeface="Times New Roman" pitchFamily="18" charset="0"/>
              </a:rPr>
              <a:t> (</a:t>
            </a:r>
            <a:r>
              <a:rPr lang="en-US" altLang="el-GR" sz="2400" dirty="0" smtClean="0">
                <a:solidFill>
                  <a:srgbClr val="FF66FF"/>
                </a:solidFill>
                <a:cs typeface="Times New Roman" pitchFamily="18" charset="0"/>
              </a:rPr>
              <a:t>ROLLBACK</a:t>
            </a:r>
            <a:r>
              <a:rPr lang="el-GR" altLang="el-GR" sz="2400" dirty="0" smtClean="0">
                <a:cs typeface="Times New Roman" pitchFamily="18" charset="0"/>
              </a:rPr>
              <a:t>) –οπότε η πρώτη συναλλαγή θα έχει δει κάποια δεδομένα που τώρα δεν υπάρχουν πια.</a:t>
            </a:r>
            <a:endParaRPr lang="el-GR" altLang="el-GR" sz="2400" dirty="0"/>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Ταυτοχρονισμός</a:t>
            </a:r>
            <a:endParaRPr lang="en-GB" altLang="el-GR"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0/2014 10:31:0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8,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3,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6,7,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6,7,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6,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3,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5,3,4,1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10,3,2,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7,8,11,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10,11,12,9,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7,3,8,10,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6,9,10,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8,4,5,3,"/>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A53F7D0-04D5-45A3-9415-2502CA3769E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6407</TotalTime>
  <Words>1521</Words>
  <Application>Microsoft Office PowerPoint</Application>
  <PresentationFormat>Προβολή στην οθόνη (4:3)</PresentationFormat>
  <Paragraphs>201</Paragraphs>
  <Slides>31</Slides>
  <Notes>23</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31</vt:i4>
      </vt:variant>
    </vt:vector>
  </HeadingPairs>
  <TitlesOfParts>
    <vt:vector size="33" baseType="lpstr">
      <vt:lpstr>Θέμα του Office</vt:lpstr>
      <vt:lpstr>Document</vt:lpstr>
      <vt:lpstr>Βάσεις Δεδομένων II</vt:lpstr>
      <vt:lpstr>Άδειες Χρήσης</vt:lpstr>
      <vt:lpstr>Χρηματοδότηση </vt:lpstr>
      <vt:lpstr>Σκοποί  ενότητας</vt:lpstr>
      <vt:lpstr>Περιεχόμενα ενότητας</vt:lpstr>
      <vt:lpstr>Ταυτοχρονισμός</vt:lpstr>
      <vt:lpstr>Τρία προβλήματα ταυτοχρονισμού</vt:lpstr>
      <vt:lpstr>Το πρόβλημα της χαμένης ενημέρωσης </vt:lpstr>
      <vt:lpstr>Το πρόβλημα της εξάρτησης από ανεπικύρωτη μεταβολή (1 από 3)</vt:lpstr>
      <vt:lpstr>Το πρόβλημα της εξάρτησης από ανεπικύρωτη μεταβολή (2 από 3)</vt:lpstr>
      <vt:lpstr>Το πρόβλημα της εξάρτησης από ανεπικύρωτη μεταβολή (3 από 3)</vt:lpstr>
      <vt:lpstr>Το πρόβλημα της ασυνεπούς ανάλυσης (1 από 3)</vt:lpstr>
      <vt:lpstr>Το πρόβλημα της ασυνεπούς ανάλυσης (2 από 3)</vt:lpstr>
      <vt:lpstr>Το πρόβλημα της ασυνεπούς ανάλυσης (3 από 3)</vt:lpstr>
      <vt:lpstr>Κλείδωμα</vt:lpstr>
      <vt:lpstr>Είδη κλειδωμάτων (1 από 4)</vt:lpstr>
      <vt:lpstr>Είδη κλειδωμάτων (2 από 4)</vt:lpstr>
      <vt:lpstr>Είδη κλειδωμάτων (3 από 4)</vt:lpstr>
      <vt:lpstr>Είδη κλειδωμάτων (4 από 4)</vt:lpstr>
      <vt:lpstr>Λύσεις στα τρία προβλήματα ταυτοχρονισμού (1 από 6)</vt:lpstr>
      <vt:lpstr>Λύσεις στα τρία προβλήματα ταυτοχρονισμού (2 από 6)</vt:lpstr>
      <vt:lpstr>Λύσεις στα τρία προβλήματα ταυτοχρονισμού (3 από 6)</vt:lpstr>
      <vt:lpstr>Λύσεις στα τρία προβλήματα ταυτοχρονισμού (4 από 6)</vt:lpstr>
      <vt:lpstr>Λύσεις στα τρία προβλήματα ταυτοχρονισμού (5 από 6)</vt:lpstr>
      <vt:lpstr>Λύσεις στα τρία προβλήματα ταυτοχρονισμού (6 από 6)</vt:lpstr>
      <vt:lpstr>Αδιέξοδο (Deadlock) (1 από 3)</vt:lpstr>
      <vt:lpstr>Αδιέξοδο (Deadlock) (2 από 3)</vt:lpstr>
      <vt:lpstr>Αδιέξοδο (Deadlock) (3 από 3)</vt:lpstr>
      <vt:lpstr>Σειροποιησιμότητα (1 από 2)</vt:lpstr>
      <vt:lpstr>Σειροποιησιμότητα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ΙΙ:  Ταυτοχρονισμός</dc:title>
  <dc:creator>Γεωργία Γκαράνη</dc:creator>
  <cp:keywords>Βάσεις Δεδομένων ΙΙ, Ταυτοχρονισμός, Έννοια του ταυτοχρονισμού, Τα τρία προβλήματα ταυτοχρονισμού, Έννοια του κλειδώματος μιας συναλλαγής, Είδη κλειδωμάτων, Λύσεις στα τρία προβλήματα του ταυτοχρονισμού, Έννοια του αδιεξόδου, Σειροποιησιμότητα.</cp:keywords>
  <cp:lastModifiedBy>Alex</cp:lastModifiedBy>
  <cp:revision>496</cp:revision>
  <dcterms:created xsi:type="dcterms:W3CDTF">2012-09-06T09:03:05Z</dcterms:created>
  <dcterms:modified xsi:type="dcterms:W3CDTF">2014-02-20T08:42:58Z</dcterms:modified>
</cp:coreProperties>
</file>