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49"/>
  </p:notesMasterIdLst>
  <p:handoutMasterIdLst>
    <p:handoutMasterId r:id="rId50"/>
  </p:handoutMasterIdLst>
  <p:sldIdLst>
    <p:sldId id="256" r:id="rId3"/>
    <p:sldId id="493" r:id="rId4"/>
    <p:sldId id="494" r:id="rId5"/>
    <p:sldId id="549" r:id="rId6"/>
    <p:sldId id="501" r:id="rId7"/>
    <p:sldId id="507" r:id="rId8"/>
    <p:sldId id="508" r:id="rId9"/>
    <p:sldId id="509" r:id="rId10"/>
    <p:sldId id="510" r:id="rId11"/>
    <p:sldId id="511" r:id="rId12"/>
    <p:sldId id="512" r:id="rId13"/>
    <p:sldId id="513" r:id="rId14"/>
    <p:sldId id="514" r:id="rId15"/>
    <p:sldId id="515" r:id="rId16"/>
    <p:sldId id="516" r:id="rId17"/>
    <p:sldId id="517" r:id="rId18"/>
    <p:sldId id="518" r:id="rId19"/>
    <p:sldId id="519" r:id="rId20"/>
    <p:sldId id="520" r:id="rId21"/>
    <p:sldId id="521" r:id="rId22"/>
    <p:sldId id="522" r:id="rId23"/>
    <p:sldId id="523" r:id="rId24"/>
    <p:sldId id="526" r:id="rId25"/>
    <p:sldId id="528" r:id="rId26"/>
    <p:sldId id="529" r:id="rId27"/>
    <p:sldId id="530" r:id="rId28"/>
    <p:sldId id="531" r:id="rId29"/>
    <p:sldId id="532" r:id="rId30"/>
    <p:sldId id="533" r:id="rId31"/>
    <p:sldId id="534" r:id="rId32"/>
    <p:sldId id="535" r:id="rId33"/>
    <p:sldId id="536" r:id="rId34"/>
    <p:sldId id="539" r:id="rId35"/>
    <p:sldId id="540" r:id="rId36"/>
    <p:sldId id="541" r:id="rId37"/>
    <p:sldId id="542" r:id="rId38"/>
    <p:sldId id="543" r:id="rId39"/>
    <p:sldId id="544" r:id="rId40"/>
    <p:sldId id="545" r:id="rId41"/>
    <p:sldId id="546" r:id="rId42"/>
    <p:sldId id="547" r:id="rId43"/>
    <p:sldId id="548" r:id="rId44"/>
    <p:sldId id="399" r:id="rId45"/>
    <p:sldId id="290" r:id="rId46"/>
    <p:sldId id="291" r:id="rId47"/>
    <p:sldId id="306" r:id="rId4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493"/>
            <p14:sldId id="494"/>
            <p14:sldId id="549"/>
            <p14:sldId id="501"/>
            <p14:sldId id="507"/>
            <p14:sldId id="508"/>
            <p14:sldId id="509"/>
            <p14:sldId id="510"/>
            <p14:sldId id="511"/>
            <p14:sldId id="512"/>
            <p14:sldId id="513"/>
            <p14:sldId id="514"/>
            <p14:sldId id="515"/>
            <p14:sldId id="516"/>
            <p14:sldId id="517"/>
            <p14:sldId id="518"/>
            <p14:sldId id="519"/>
            <p14:sldId id="520"/>
            <p14:sldId id="521"/>
            <p14:sldId id="522"/>
            <p14:sldId id="523"/>
            <p14:sldId id="526"/>
            <p14:sldId id="528"/>
            <p14:sldId id="529"/>
            <p14:sldId id="530"/>
            <p14:sldId id="531"/>
            <p14:sldId id="532"/>
            <p14:sldId id="533"/>
            <p14:sldId id="534"/>
            <p14:sldId id="535"/>
            <p14:sldId id="536"/>
            <p14:sldId id="539"/>
            <p14:sldId id="540"/>
            <p14:sldId id="541"/>
            <p14:sldId id="542"/>
            <p14:sldId id="543"/>
            <p14:sldId id="544"/>
            <p14:sldId id="545"/>
            <p14:sldId id="546"/>
            <p14:sldId id="547"/>
            <p14:sldId id="548"/>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091" autoAdjust="0"/>
    <p:restoredTop sz="98901" autoAdjust="0"/>
  </p:normalViewPr>
  <p:slideViewPr>
    <p:cSldViewPr>
      <p:cViewPr varScale="1">
        <p:scale>
          <a:sx n="116" d="100"/>
          <a:sy n="116" d="100"/>
        </p:scale>
        <p:origin x="1668"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264383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115997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561578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1312669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920687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4902179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0760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7357231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81824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1521667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25108150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1908820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9933509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4274289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4496859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476168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510046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7443723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903720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3962187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339226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5898355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14547275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422864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26406491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40718375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3430457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219804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6505796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1569184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700405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2953537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0744511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6184305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36089840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289564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580937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808257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336612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4127931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685589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258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04418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54964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2865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021461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92C6037-5A62-4D65-8826-EA1D785A985E}" type="datetimeFigureOut">
              <a:rPr lang="el-GR" smtClean="0"/>
              <a:t>25/5/2015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923044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92C6037-5A62-4D65-8826-EA1D785A985E}" type="datetimeFigureOut">
              <a:rPr lang="el-GR" smtClean="0"/>
              <a:t>25/5/2015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91491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92C6037-5A62-4D65-8826-EA1D785A985E}" type="datetimeFigureOut">
              <a:rPr lang="el-GR" smtClean="0"/>
              <a:t>25/5/2015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4886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9433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10: Εγκεφαλική ασυμμετρία και εκπαίδευση</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4545716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67033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28650" y="365125"/>
            <a:ext cx="5762625"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88630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C6037-5A62-4D65-8826-EA1D785A985E}" type="datetimeFigureOut">
              <a:rPr lang="el-GR" smtClean="0"/>
              <a:t>25/5/2015</a:t>
            </a:fld>
            <a:endParaRPr lang="el-GR"/>
          </a:p>
        </p:txBody>
      </p:sp>
      <p:sp>
        <p:nvSpPr>
          <p:cNvPr id="5" name="Θέση υποσέλιδου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48884-E490-4C32-BBAD-628F2F93B4E9}" type="slidenum">
              <a:rPr lang="el-GR" smtClean="0"/>
              <a:t>‹#›</a:t>
            </a:fld>
            <a:endParaRPr lang="el-GR"/>
          </a:p>
        </p:txBody>
      </p:sp>
    </p:spTree>
    <p:extLst>
      <p:ext uri="{BB962C8B-B14F-4D97-AF65-F5344CB8AC3E}">
        <p14:creationId xmlns:p14="http://schemas.microsoft.com/office/powerpoint/2010/main" val="310062686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1.bp.blogspot.com/-G0_HKx-u7nU/Up6wpl91uDI/AAAAAAADCLU/HT8YxI2HebU/s1600/1.jp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10:</a:t>
            </a:r>
            <a:r>
              <a:rPr lang="en-US" sz="2800" dirty="0" smtClean="0">
                <a:latin typeface="+mj-lt"/>
                <a:ea typeface="+mj-ea"/>
                <a:cs typeface="+mj-cs"/>
              </a:rPr>
              <a:t> </a:t>
            </a:r>
            <a:endParaRPr lang="el-GR" sz="2800" dirty="0" smtClean="0">
              <a:latin typeface="+mj-lt"/>
              <a:ea typeface="+mj-ea"/>
              <a:cs typeface="+mj-cs"/>
            </a:endParaRPr>
          </a:p>
          <a:p>
            <a:r>
              <a:rPr lang="el-GR" sz="2800" b="1" dirty="0"/>
              <a:t>ΕΓΚΕΦΑΛΙΚΗ   ΑΣΥΜΜΕΤΡΙΑ  ΚΑΙ  </a:t>
            </a:r>
            <a:r>
              <a:rPr lang="el-GR" sz="2800" b="1" dirty="0" smtClean="0"/>
              <a:t>ΕΚΠΑΙΔΕΥΣΗ</a:t>
            </a:r>
          </a:p>
          <a:p>
            <a:endParaRPr lang="el-GR" sz="2800" dirty="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5/8</a:t>
            </a:r>
            <a:endParaRPr lang="el-GR" b="1" dirty="0"/>
          </a:p>
        </p:txBody>
      </p:sp>
      <p:sp>
        <p:nvSpPr>
          <p:cNvPr id="3" name="Θέση περιεχομένου 2"/>
          <p:cNvSpPr>
            <a:spLocks noGrp="1"/>
          </p:cNvSpPr>
          <p:nvPr>
            <p:ph idx="1"/>
          </p:nvPr>
        </p:nvSpPr>
        <p:spPr>
          <a:xfrm>
            <a:off x="539552" y="1772816"/>
            <a:ext cx="8424936" cy="4320480"/>
          </a:xfrm>
        </p:spPr>
        <p:txBody>
          <a:bodyPr>
            <a:normAutofit fontScale="32500" lnSpcReduction="20000"/>
          </a:bodyPr>
          <a:lstStyle/>
          <a:p>
            <a:pPr marL="0" lvl="0" indent="0">
              <a:buNone/>
            </a:pPr>
            <a:r>
              <a:rPr lang="el-GR" sz="4400" b="1" dirty="0"/>
              <a:t>Η </a:t>
            </a:r>
            <a:r>
              <a:rPr lang="el-GR" sz="4400" b="1" u="sng" dirty="0"/>
              <a:t>διαφοροποίηση του εγκεφάλου</a:t>
            </a:r>
            <a:r>
              <a:rPr lang="el-GR" sz="4400" b="1" dirty="0"/>
              <a:t> ανάλογα με το φύλο επιτυγχάνεται με τη δράση των ορμονών των </a:t>
            </a:r>
            <a:r>
              <a:rPr lang="el-GR" sz="4400" b="1" dirty="0" err="1"/>
              <a:t>γονάδων</a:t>
            </a:r>
            <a:r>
              <a:rPr lang="el-GR" sz="4400" b="1" dirty="0" smtClean="0"/>
              <a:t>.</a:t>
            </a:r>
          </a:p>
          <a:p>
            <a:pPr marL="0" lvl="0" indent="0">
              <a:buNone/>
            </a:pPr>
            <a:endParaRPr lang="el-GR" b="1" dirty="0"/>
          </a:p>
          <a:p>
            <a:pPr marL="0" indent="0">
              <a:lnSpc>
                <a:spcPct val="120000"/>
              </a:lnSpc>
              <a:buNone/>
            </a:pPr>
            <a:r>
              <a:rPr lang="el-GR" sz="4500" b="1" dirty="0"/>
              <a:t>Αρσενικός      </a:t>
            </a:r>
            <a:r>
              <a:rPr lang="el-GR" sz="4500" b="1" dirty="0">
                <a:sym typeface="Symbol"/>
              </a:rPr>
              <a:t></a:t>
            </a:r>
            <a:r>
              <a:rPr lang="el-GR" sz="4500" b="1" dirty="0"/>
              <a:t>  τεστοστερόνη </a:t>
            </a:r>
            <a:r>
              <a:rPr lang="el-GR" sz="4500" b="1" dirty="0" smtClean="0"/>
              <a:t>    </a:t>
            </a:r>
            <a:r>
              <a:rPr lang="el-GR" sz="4500" b="1" dirty="0" smtClean="0">
                <a:sym typeface="Symbol"/>
              </a:rPr>
              <a:t></a:t>
            </a:r>
            <a:r>
              <a:rPr lang="el-GR" sz="4500" b="1" dirty="0" smtClean="0"/>
              <a:t>     Κ </a:t>
            </a:r>
            <a:r>
              <a:rPr lang="el-GR" sz="4500" b="1" dirty="0"/>
              <a:t>Ν Σ    </a:t>
            </a:r>
            <a:r>
              <a:rPr lang="el-GR" sz="4500" b="1" dirty="0" smtClean="0"/>
              <a:t>    </a:t>
            </a:r>
            <a:r>
              <a:rPr lang="el-GR" sz="4500" b="1" dirty="0" smtClean="0">
                <a:sym typeface="Symbol"/>
              </a:rPr>
              <a:t></a:t>
            </a:r>
            <a:r>
              <a:rPr lang="el-GR" sz="4500" b="1" dirty="0" smtClean="0"/>
              <a:t>     </a:t>
            </a:r>
            <a:r>
              <a:rPr lang="el-GR" sz="4500" b="1" dirty="0" err="1"/>
              <a:t>Αρρενοποίηση</a:t>
            </a:r>
            <a:r>
              <a:rPr lang="el-GR" sz="4500" b="1" dirty="0"/>
              <a:t> του εγκεφάλου </a:t>
            </a:r>
          </a:p>
          <a:p>
            <a:pPr marL="0" indent="0">
              <a:lnSpc>
                <a:spcPct val="120000"/>
              </a:lnSpc>
              <a:buNone/>
            </a:pPr>
            <a:r>
              <a:rPr lang="el-GR" sz="4500" b="1" dirty="0" smtClean="0"/>
              <a:t>οργανισμός                                                                           (</a:t>
            </a:r>
            <a:r>
              <a:rPr lang="el-GR" sz="4500" b="1" dirty="0"/>
              <a:t>3</a:t>
            </a:r>
            <a:r>
              <a:rPr lang="el-GR" sz="4500" b="1" baseline="30000" dirty="0"/>
              <a:t>ο</a:t>
            </a:r>
            <a:r>
              <a:rPr lang="el-GR" sz="4500" b="1" dirty="0"/>
              <a:t> – 4</a:t>
            </a:r>
            <a:r>
              <a:rPr lang="el-GR" sz="4500" b="1" baseline="30000" dirty="0"/>
              <a:t>ος </a:t>
            </a:r>
            <a:r>
              <a:rPr lang="el-GR" sz="4500" b="1" dirty="0"/>
              <a:t>μήνας κύησης)</a:t>
            </a:r>
          </a:p>
          <a:p>
            <a:pPr marL="0" indent="0">
              <a:lnSpc>
                <a:spcPct val="120000"/>
              </a:lnSpc>
              <a:buNone/>
            </a:pPr>
            <a:endParaRPr lang="el-GR" sz="4500" b="1" dirty="0" smtClean="0"/>
          </a:p>
          <a:p>
            <a:pPr marL="0" indent="0">
              <a:lnSpc>
                <a:spcPct val="120000"/>
              </a:lnSpc>
              <a:buNone/>
            </a:pPr>
            <a:endParaRPr lang="el-GR" sz="4500" b="1" dirty="0"/>
          </a:p>
          <a:p>
            <a:pPr marL="0" indent="0">
              <a:lnSpc>
                <a:spcPct val="120000"/>
              </a:lnSpc>
              <a:buNone/>
            </a:pPr>
            <a:r>
              <a:rPr lang="el-GR" sz="4500" b="1" dirty="0" smtClean="0"/>
              <a:t>Τεστοστερόνη </a:t>
            </a:r>
            <a:r>
              <a:rPr lang="el-GR" sz="4500" b="1" dirty="0">
                <a:sym typeface="Symbol"/>
              </a:rPr>
              <a:t></a:t>
            </a:r>
            <a:r>
              <a:rPr lang="el-GR" sz="4500" b="1" dirty="0"/>
              <a:t> </a:t>
            </a:r>
            <a:r>
              <a:rPr lang="el-GR" sz="4500" b="1" dirty="0" err="1" smtClean="0"/>
              <a:t>οιστραδιόλη</a:t>
            </a:r>
            <a:r>
              <a:rPr lang="el-GR" sz="4500" b="1" dirty="0" smtClean="0"/>
              <a:t> </a:t>
            </a:r>
            <a:r>
              <a:rPr lang="el-GR" sz="4500" b="1" dirty="0" smtClean="0">
                <a:sym typeface="Symbol"/>
              </a:rPr>
              <a:t></a:t>
            </a:r>
            <a:r>
              <a:rPr lang="el-GR" sz="4500" b="1" dirty="0" smtClean="0"/>
              <a:t>  </a:t>
            </a:r>
            <a:r>
              <a:rPr lang="el-GR" sz="4500" b="1" dirty="0"/>
              <a:t>σύμπλεγμα </a:t>
            </a:r>
            <a:r>
              <a:rPr lang="el-GR" sz="4500" b="1" dirty="0" smtClean="0"/>
              <a:t> </a:t>
            </a:r>
            <a:r>
              <a:rPr lang="el-GR" sz="4500" b="1" dirty="0" smtClean="0">
                <a:sym typeface="Symbol"/>
              </a:rPr>
              <a:t></a:t>
            </a:r>
            <a:r>
              <a:rPr lang="el-GR" sz="4500" b="1" dirty="0" smtClean="0"/>
              <a:t>     </a:t>
            </a:r>
            <a:r>
              <a:rPr lang="el-GR" sz="4500" b="1" dirty="0"/>
              <a:t>στον πυρήνα   </a:t>
            </a:r>
            <a:r>
              <a:rPr lang="el-GR" sz="4500" b="1" dirty="0">
                <a:sym typeface="Symbol"/>
              </a:rPr>
              <a:t></a:t>
            </a:r>
            <a:r>
              <a:rPr lang="el-GR" sz="4500" b="1" dirty="0"/>
              <a:t>   </a:t>
            </a:r>
            <a:r>
              <a:rPr lang="el-GR" sz="4500" b="1" dirty="0" smtClean="0"/>
              <a:t>  αλληλεπιδρά </a:t>
            </a:r>
            <a:r>
              <a:rPr lang="el-GR" sz="4500" b="1" dirty="0"/>
              <a:t>με </a:t>
            </a:r>
          </a:p>
          <a:p>
            <a:pPr marL="0" indent="0">
              <a:lnSpc>
                <a:spcPct val="120000"/>
              </a:lnSpc>
              <a:buNone/>
            </a:pPr>
            <a:r>
              <a:rPr lang="el-GR" sz="4500" b="1" dirty="0" smtClean="0"/>
              <a:t>στον                                                      με </a:t>
            </a:r>
            <a:r>
              <a:rPr lang="el-GR" sz="4500" b="1" dirty="0"/>
              <a:t>ειδικούς           του κυττάρου          </a:t>
            </a:r>
            <a:r>
              <a:rPr lang="el-GR" sz="4500" b="1" dirty="0" smtClean="0"/>
              <a:t> τα </a:t>
            </a:r>
            <a:r>
              <a:rPr lang="el-GR" sz="4500" b="1" dirty="0"/>
              <a:t>γονίδια και </a:t>
            </a:r>
          </a:p>
          <a:p>
            <a:pPr marL="0" indent="0">
              <a:lnSpc>
                <a:spcPct val="120000"/>
              </a:lnSpc>
              <a:buNone/>
            </a:pPr>
            <a:r>
              <a:rPr lang="el-GR" sz="4500" b="1" dirty="0" smtClean="0"/>
              <a:t>εγκέφαλο                                            υποδοχείς                                                  επηρεάζει </a:t>
            </a:r>
            <a:r>
              <a:rPr lang="el-GR" sz="4500" b="1" dirty="0"/>
              <a:t>την </a:t>
            </a:r>
          </a:p>
          <a:p>
            <a:pPr marL="0" indent="0">
              <a:lnSpc>
                <a:spcPct val="120000"/>
              </a:lnSpc>
              <a:buNone/>
            </a:pPr>
            <a:r>
              <a:rPr lang="el-GR" sz="4500" b="1" dirty="0"/>
              <a:t>                                                                                                                            </a:t>
            </a:r>
            <a:r>
              <a:rPr lang="el-GR" sz="4500" b="1" dirty="0" smtClean="0"/>
              <a:t>       την </a:t>
            </a:r>
            <a:r>
              <a:rPr lang="el-GR" sz="4500" b="1" dirty="0"/>
              <a:t>πρωτεϊνική </a:t>
            </a:r>
          </a:p>
          <a:p>
            <a:pPr marL="0" indent="0">
              <a:lnSpc>
                <a:spcPct val="120000"/>
              </a:lnSpc>
              <a:buNone/>
            </a:pPr>
            <a:r>
              <a:rPr lang="el-GR" sz="4500" b="1" dirty="0"/>
              <a:t>                                                                                                                                </a:t>
            </a:r>
            <a:r>
              <a:rPr lang="el-GR" sz="4500" b="1" dirty="0" smtClean="0"/>
              <a:t>   σύνθεση</a:t>
            </a:r>
            <a:endParaRPr lang="el-GR" sz="4500" b="1" dirty="0"/>
          </a:p>
          <a:p>
            <a:pPr marL="0" indent="0">
              <a:lnSpc>
                <a:spcPct val="120000"/>
              </a:lnSpc>
              <a:buNone/>
            </a:pPr>
            <a:endParaRPr lang="el-GR" sz="4500" b="1" dirty="0"/>
          </a:p>
        </p:txBody>
      </p:sp>
    </p:spTree>
    <p:extLst>
      <p:ext uri="{BB962C8B-B14F-4D97-AF65-F5344CB8AC3E}">
        <p14:creationId xmlns:p14="http://schemas.microsoft.com/office/powerpoint/2010/main" val="3602647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6/8</a:t>
            </a:r>
            <a:endParaRPr lang="el-GR" b="1" dirty="0"/>
          </a:p>
        </p:txBody>
      </p:sp>
      <p:sp>
        <p:nvSpPr>
          <p:cNvPr id="3" name="Θέση περιεχομένου 2"/>
          <p:cNvSpPr>
            <a:spLocks noGrp="1"/>
          </p:cNvSpPr>
          <p:nvPr>
            <p:ph idx="1"/>
          </p:nvPr>
        </p:nvSpPr>
        <p:spPr>
          <a:xfrm>
            <a:off x="179512" y="1628800"/>
            <a:ext cx="8856984" cy="4608512"/>
          </a:xfrm>
        </p:spPr>
        <p:txBody>
          <a:bodyPr>
            <a:normAutofit fontScale="70000" lnSpcReduction="20000"/>
          </a:bodyPr>
          <a:lstStyle/>
          <a:p>
            <a:pPr marL="0" indent="0">
              <a:buNone/>
            </a:pPr>
            <a:r>
              <a:rPr lang="el-GR" dirty="0"/>
              <a:t>Αν και οι κοινωνικοί παράγοντες παίζουν προφανώς κάποιο ρόλο, έχει προταθεί ότι οι διαφορές μεταξύ των δύο φύλων που αφορούν λεκτικές και χωροταξικές ικανότητες, αλλά και γενικότερες επιδόσεις, οφείλονται σε διαφορές ρυθμού ωρίμανσης. </a:t>
            </a:r>
            <a:endParaRPr lang="el-GR" dirty="0" smtClean="0"/>
          </a:p>
          <a:p>
            <a:pPr marL="0" indent="0">
              <a:buNone/>
            </a:pPr>
            <a:r>
              <a:rPr lang="el-GR" b="1" dirty="0" smtClean="0"/>
              <a:t>Οι </a:t>
            </a:r>
            <a:r>
              <a:rPr lang="el-GR" b="1" dirty="0"/>
              <a:t>γυναίκες ωριμάζουν γρηγορότερα από τους άνδρες. </a:t>
            </a:r>
            <a:endParaRPr lang="el-GR" b="1" dirty="0" smtClean="0"/>
          </a:p>
          <a:p>
            <a:r>
              <a:rPr lang="el-GR" dirty="0" smtClean="0"/>
              <a:t>Το </a:t>
            </a:r>
            <a:r>
              <a:rPr lang="el-GR" dirty="0"/>
              <a:t>νεογέννητο κορίτσι είναι 4 εβδομάδες πιο ώριμο από το νεογέννητο αγόρι.  </a:t>
            </a:r>
            <a:endParaRPr lang="el-GR" dirty="0" smtClean="0"/>
          </a:p>
          <a:p>
            <a:r>
              <a:rPr lang="el-GR" dirty="0" smtClean="0"/>
              <a:t>Το </a:t>
            </a:r>
            <a:r>
              <a:rPr lang="el-GR" dirty="0"/>
              <a:t>κορίτσι περπατάει, μιλάει και εξελίσσεται ψυχοκινητικά γρηγορότερα από το αγόρι. </a:t>
            </a:r>
            <a:endParaRPr lang="el-GR" dirty="0" smtClean="0"/>
          </a:p>
          <a:p>
            <a:r>
              <a:rPr lang="el-GR" dirty="0" smtClean="0"/>
              <a:t>Κορίτσια </a:t>
            </a:r>
            <a:r>
              <a:rPr lang="el-GR" dirty="0"/>
              <a:t>της ίδιας ηλικίας είναι σ’ όλες τις φάσεις σχολικής ηλικίας περισσότερο ώριμα τόσο φυσικά όσο και συναισθηματικά, και μπαίνουν στην εφηβεία σε νεαρότερη ηλικία (2-3 χρόνια νωρίτερα) από τα αγόρια. </a:t>
            </a:r>
          </a:p>
        </p:txBody>
      </p:sp>
    </p:spTree>
    <p:extLst>
      <p:ext uri="{BB962C8B-B14F-4D97-AF65-F5344CB8AC3E}">
        <p14:creationId xmlns:p14="http://schemas.microsoft.com/office/powerpoint/2010/main" val="2980301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066130"/>
          </a:xfrm>
        </p:spPr>
        <p:txBody>
          <a:bodyPr>
            <a:normAutofit fontScale="90000"/>
          </a:bodyPr>
          <a:lstStyle/>
          <a:p>
            <a:r>
              <a:rPr lang="el-GR" b="1" dirty="0"/>
              <a:t>Η επεξεργασία των πληροφοριών από τα εγκεφαλικά </a:t>
            </a:r>
            <a:r>
              <a:rPr lang="el-GR" b="1" dirty="0" smtClean="0"/>
              <a:t>ημισφαίρια 7/8</a:t>
            </a:r>
            <a:endParaRPr lang="el-GR" b="1" dirty="0"/>
          </a:p>
        </p:txBody>
      </p:sp>
      <p:sp>
        <p:nvSpPr>
          <p:cNvPr id="3" name="Θέση περιεχομένου 2"/>
          <p:cNvSpPr>
            <a:spLocks noGrp="1"/>
          </p:cNvSpPr>
          <p:nvPr>
            <p:ph idx="1"/>
          </p:nvPr>
        </p:nvSpPr>
        <p:spPr>
          <a:xfrm>
            <a:off x="179512" y="1556792"/>
            <a:ext cx="8856984" cy="4752528"/>
          </a:xfrm>
        </p:spPr>
        <p:txBody>
          <a:bodyPr>
            <a:normAutofit fontScale="47500" lnSpcReduction="20000"/>
          </a:bodyPr>
          <a:lstStyle/>
          <a:p>
            <a:pPr marL="0" indent="0">
              <a:buNone/>
            </a:pPr>
            <a:r>
              <a:rPr lang="el-GR" sz="4400" dirty="0" smtClean="0"/>
              <a:t>Έχει </a:t>
            </a:r>
            <a:r>
              <a:rPr lang="el-GR" sz="4400" dirty="0"/>
              <a:t>προταθεί ότι οι διαφορές μεταξύ των δυο φύλων που αφορούν λεκτικές και χωροταξικές ικανότητες, αλλά και γενικότερες επιδόσεις οφείλονται σε διαφορετικούς ρυθμούς ωρίμανσης </a:t>
            </a:r>
          </a:p>
          <a:p>
            <a:pPr marL="0" indent="0">
              <a:buNone/>
            </a:pPr>
            <a:r>
              <a:rPr lang="el-GR" sz="3800" b="1" dirty="0"/>
              <a:t>Η γρηγορότερη ωρίμανση στις γυναίκες σημαίνει:</a:t>
            </a:r>
          </a:p>
          <a:p>
            <a:pPr marL="0" indent="0">
              <a:buNone/>
            </a:pPr>
            <a:r>
              <a:rPr lang="el-GR" sz="3800" dirty="0"/>
              <a:t>α) </a:t>
            </a:r>
            <a:r>
              <a:rPr lang="el-GR" sz="3800" dirty="0" smtClean="0"/>
              <a:t>  μικρότερη </a:t>
            </a:r>
            <a:r>
              <a:rPr lang="el-GR" sz="3800" dirty="0"/>
              <a:t>τελική </a:t>
            </a:r>
            <a:r>
              <a:rPr lang="el-GR" sz="3800" dirty="0" err="1"/>
              <a:t>πλαγίωση</a:t>
            </a:r>
            <a:r>
              <a:rPr lang="el-GR" sz="3800" dirty="0"/>
              <a:t> ( ή χαμηλότερη εξειδίκευση των ημισφαιρίων ) και </a:t>
            </a:r>
          </a:p>
          <a:p>
            <a:pPr marL="0" indent="0">
              <a:buNone/>
            </a:pPr>
            <a:r>
              <a:rPr lang="el-GR" sz="3800" dirty="0"/>
              <a:t>β)  </a:t>
            </a:r>
            <a:r>
              <a:rPr lang="el-GR" sz="3800" dirty="0" smtClean="0"/>
              <a:t>  μεγαλύτερη </a:t>
            </a:r>
            <a:r>
              <a:rPr lang="el-GR" sz="3800" dirty="0"/>
              <a:t>ανάπτυξη του λόγου (γεγονός που πιθανώς οδηγεί σε περισσότερες γυναίκες συγγραφείς )</a:t>
            </a:r>
          </a:p>
          <a:p>
            <a:pPr marL="0" indent="0">
              <a:buNone/>
            </a:pPr>
            <a:endParaRPr lang="el-GR" sz="3800" dirty="0"/>
          </a:p>
          <a:p>
            <a:pPr marL="0" indent="0">
              <a:buNone/>
            </a:pPr>
            <a:r>
              <a:rPr lang="el-GR" sz="3800" b="1" dirty="0"/>
              <a:t>Η παρατεταμένη ωρίμανση στους άντρες οδηγεί:</a:t>
            </a:r>
          </a:p>
          <a:p>
            <a:pPr marL="0" indent="0">
              <a:buNone/>
            </a:pPr>
            <a:r>
              <a:rPr lang="el-GR" sz="3800" dirty="0"/>
              <a:t>α</a:t>
            </a:r>
            <a:r>
              <a:rPr lang="el-GR" sz="3800" dirty="0" smtClean="0"/>
              <a:t>) </a:t>
            </a:r>
            <a:r>
              <a:rPr lang="el-GR" sz="3800" dirty="0"/>
              <a:t>σε ισχυρότερη </a:t>
            </a:r>
            <a:r>
              <a:rPr lang="el-GR" sz="3800" dirty="0" err="1"/>
              <a:t>πλαγίωση</a:t>
            </a:r>
            <a:r>
              <a:rPr lang="el-GR" sz="3800" dirty="0"/>
              <a:t> ή υψηλότερη εξειδίκευση των ημισφαιρίων </a:t>
            </a:r>
          </a:p>
          <a:p>
            <a:pPr marL="0" indent="0">
              <a:buNone/>
            </a:pPr>
            <a:r>
              <a:rPr lang="el-GR" sz="3800" dirty="0" smtClean="0"/>
              <a:t>β) σε </a:t>
            </a:r>
            <a:r>
              <a:rPr lang="el-GR" sz="3800" dirty="0"/>
              <a:t>μεγαλύτερη ανάπτυξη </a:t>
            </a:r>
            <a:r>
              <a:rPr lang="el-GR" sz="3800" dirty="0" err="1"/>
              <a:t>οπτικο-χωρικοταξικών</a:t>
            </a:r>
            <a:r>
              <a:rPr lang="el-GR" sz="3800" dirty="0"/>
              <a:t> ικανοτήτων και δημιουργικής  σκέψης </a:t>
            </a:r>
            <a:r>
              <a:rPr lang="el-GR" sz="3800" dirty="0" smtClean="0"/>
              <a:t>(που πιθανώς  </a:t>
            </a:r>
            <a:r>
              <a:rPr lang="el-GR" sz="3800" dirty="0"/>
              <a:t>οδηγεί σε  περισσότερους άντρες μουσικούς,  ζωγράφους</a:t>
            </a:r>
            <a:r>
              <a:rPr lang="el-GR" sz="3800" dirty="0" smtClean="0"/>
              <a:t>, αθλητές</a:t>
            </a:r>
            <a:r>
              <a:rPr lang="el-GR" sz="3800" dirty="0"/>
              <a:t>)</a:t>
            </a:r>
          </a:p>
          <a:p>
            <a:pPr marL="0" indent="0">
              <a:buNone/>
            </a:pPr>
            <a:r>
              <a:rPr lang="el-GR" sz="3800" dirty="0"/>
              <a:t>γ) </a:t>
            </a:r>
            <a:r>
              <a:rPr lang="el-GR" sz="3800" dirty="0" smtClean="0"/>
              <a:t>σε </a:t>
            </a:r>
            <a:r>
              <a:rPr lang="el-GR" sz="3800" dirty="0"/>
              <a:t>υψηλότερο κίνδυνο ανάπτυξης δυσλειτουργιών αναφορικά με την εδραίωση των λεκτικών ικανοτήτων</a:t>
            </a:r>
            <a:r>
              <a:rPr lang="el-GR" sz="3800" dirty="0" smtClean="0"/>
              <a:t>.</a:t>
            </a:r>
            <a:endParaRPr lang="el-GR" sz="3800" dirty="0"/>
          </a:p>
        </p:txBody>
      </p:sp>
    </p:spTree>
    <p:extLst>
      <p:ext uri="{BB962C8B-B14F-4D97-AF65-F5344CB8AC3E}">
        <p14:creationId xmlns:p14="http://schemas.microsoft.com/office/powerpoint/2010/main" val="411497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8/8</a:t>
            </a:r>
            <a:endParaRPr lang="el-GR" b="1" dirty="0"/>
          </a:p>
        </p:txBody>
      </p:sp>
      <p:sp>
        <p:nvSpPr>
          <p:cNvPr id="3" name="Θέση περιεχομένου 2"/>
          <p:cNvSpPr>
            <a:spLocks noGrp="1"/>
          </p:cNvSpPr>
          <p:nvPr>
            <p:ph idx="1"/>
          </p:nvPr>
        </p:nvSpPr>
        <p:spPr>
          <a:xfrm>
            <a:off x="436372" y="1772816"/>
            <a:ext cx="8312091" cy="4525963"/>
          </a:xfrm>
        </p:spPr>
        <p:txBody>
          <a:bodyPr>
            <a:normAutofit fontScale="85000" lnSpcReduction="20000"/>
          </a:bodyPr>
          <a:lstStyle/>
          <a:p>
            <a:pPr lvl="0"/>
            <a:r>
              <a:rPr lang="el-GR" b="1" dirty="0"/>
              <a:t>Η ενήλικη γυναίκα διαθέτει δυο ημισφαίρια λιγότερο εξειδικευμένα</a:t>
            </a:r>
            <a:r>
              <a:rPr lang="el-GR" dirty="0"/>
              <a:t>, άρα με μεγαλύτερη τάση συμμετρίας και κατά συνέπεια περισσότερο συνεργαζόμενα (πιθανώς παράγων υπεροχής των γυναικών σε ακρίβεια, ταχύτητα και σαφήνεια σε λεκτικές δοκιμασίες και στην καθημερινή  κοινή λογική</a:t>
            </a:r>
            <a:r>
              <a:rPr lang="el-GR" dirty="0" smtClean="0"/>
              <a:t>).</a:t>
            </a:r>
            <a:r>
              <a:rPr lang="el-GR" dirty="0"/>
              <a:t> </a:t>
            </a:r>
          </a:p>
          <a:p>
            <a:pPr lvl="0"/>
            <a:r>
              <a:rPr lang="el-GR" b="1" dirty="0" smtClean="0"/>
              <a:t>Ο ενήλικας </a:t>
            </a:r>
            <a:r>
              <a:rPr lang="el-GR" b="1" dirty="0"/>
              <a:t>άντρας διαθέτει δυο ημισφαίρια </a:t>
            </a:r>
            <a:r>
              <a:rPr lang="el-GR" b="1" dirty="0" smtClean="0"/>
              <a:t>περισσότερο </a:t>
            </a:r>
            <a:r>
              <a:rPr lang="el-GR" b="1" dirty="0"/>
              <a:t>εξειδικευμένα</a:t>
            </a:r>
            <a:r>
              <a:rPr lang="el-GR" dirty="0"/>
              <a:t>, άρα πιο ανεξάρτητα  λειτουργούντα, περισσότερο απομονωμένα και λιγότερο συνεργαζόμενα, με πιθανό προτέρημα τη μεγαλύτερη ανάπτυξη των </a:t>
            </a:r>
            <a:r>
              <a:rPr lang="el-GR" dirty="0" err="1"/>
              <a:t>οπτικο</a:t>
            </a:r>
            <a:r>
              <a:rPr lang="el-GR" dirty="0"/>
              <a:t>-χωροταξικών ικανοτήτων και την ολιστική προσέγγιση τύπου δεξιού ημισφαιρίου.</a:t>
            </a:r>
          </a:p>
          <a:p>
            <a:endParaRPr lang="el-GR" dirty="0"/>
          </a:p>
        </p:txBody>
      </p:sp>
    </p:spTree>
    <p:extLst>
      <p:ext uri="{BB962C8B-B14F-4D97-AF65-F5344CB8AC3E}">
        <p14:creationId xmlns:p14="http://schemas.microsoft.com/office/powerpoint/2010/main" val="1429404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8705" y="188640"/>
            <a:ext cx="8640960" cy="1008112"/>
          </a:xfrm>
        </p:spPr>
        <p:txBody>
          <a:bodyPr>
            <a:noAutofit/>
          </a:bodyPr>
          <a:lstStyle/>
          <a:p>
            <a:r>
              <a:rPr lang="el-GR" sz="3200" b="1" dirty="0"/>
              <a:t>Διαφορετική η «καλωδίωση» </a:t>
            </a:r>
            <a:r>
              <a:rPr lang="el-GR" sz="3200" b="1" dirty="0" smtClean="0"/>
              <a:t/>
            </a:r>
            <a:br>
              <a:rPr lang="el-GR" sz="3200" b="1" dirty="0" smtClean="0"/>
            </a:br>
            <a:r>
              <a:rPr lang="el-GR" sz="3200" b="1" dirty="0" smtClean="0"/>
              <a:t>γυναικείου </a:t>
            </a:r>
            <a:r>
              <a:rPr lang="el-GR" sz="3200" b="1" dirty="0"/>
              <a:t>και ανδρικού </a:t>
            </a:r>
            <a:r>
              <a:rPr lang="el-GR" sz="3200" b="1" dirty="0" smtClean="0"/>
              <a:t>εγκεφάλου 1/6 </a:t>
            </a:r>
            <a:endParaRPr lang="el-GR" sz="3200" b="1" dirty="0"/>
          </a:p>
        </p:txBody>
      </p:sp>
      <p:sp>
        <p:nvSpPr>
          <p:cNvPr id="3" name="Θέση περιεχομένου 2"/>
          <p:cNvSpPr>
            <a:spLocks noGrp="1"/>
          </p:cNvSpPr>
          <p:nvPr>
            <p:ph idx="1"/>
          </p:nvPr>
        </p:nvSpPr>
        <p:spPr>
          <a:xfrm>
            <a:off x="298556" y="1340768"/>
            <a:ext cx="8665932" cy="4824536"/>
          </a:xfrm>
        </p:spPr>
        <p:txBody>
          <a:bodyPr>
            <a:normAutofit fontScale="62500" lnSpcReduction="20000"/>
          </a:bodyPr>
          <a:lstStyle/>
          <a:p>
            <a:pPr marL="0" indent="0">
              <a:buNone/>
            </a:pPr>
            <a:r>
              <a:rPr lang="el-GR" dirty="0"/>
              <a:t>Σημαντικές διαφορές ως προς την «καλωδίωση» του εγκεφάλου ανδρών και γυναικών </a:t>
            </a:r>
            <a:r>
              <a:rPr lang="el-GR" dirty="0" smtClean="0"/>
              <a:t>εντόπισε πρόσφατη </a:t>
            </a:r>
            <a:r>
              <a:rPr lang="el-GR" dirty="0"/>
              <a:t>μελέτη, ενισχύοντας παλαιά στερεότυπα για τα δυνατά και αδύνατα σημεία των δύο </a:t>
            </a:r>
            <a:r>
              <a:rPr lang="el-GR" dirty="0" smtClean="0"/>
              <a:t>φύλων.</a:t>
            </a:r>
            <a:endParaRPr lang="el-GR" dirty="0"/>
          </a:p>
          <a:p>
            <a:pPr marL="0" indent="0">
              <a:buNone/>
            </a:pPr>
            <a:r>
              <a:rPr lang="el-GR" dirty="0"/>
              <a:t>Η συγκριτική απεικόνιση </a:t>
            </a:r>
            <a:r>
              <a:rPr lang="el-GR" dirty="0" smtClean="0"/>
              <a:t>της </a:t>
            </a:r>
            <a:r>
              <a:rPr lang="el-GR" dirty="0"/>
              <a:t>«</a:t>
            </a:r>
            <a:r>
              <a:rPr lang="el-GR" dirty="0" smtClean="0"/>
              <a:t>συνδεσμολογίας» </a:t>
            </a:r>
            <a:r>
              <a:rPr lang="el-GR" dirty="0"/>
              <a:t>σχεδόν 1.000 εγκεφάλων (521 γυναικών και 428 ανδρών), ηλικίας 8 - 22 </a:t>
            </a:r>
            <a:r>
              <a:rPr lang="el-GR" dirty="0" smtClean="0"/>
              <a:t>ετών έδειξε </a:t>
            </a:r>
            <a:r>
              <a:rPr lang="el-GR" dirty="0"/>
              <a:t>ότι στον εγκέφαλο των ανδρών υπάρχουν περισσότερες νευρικές συνάψεις μεταξύ του πρόσθιου και του οπίσθιου λοβού του εγκεφάλου. Αυτό σημαίνει ότι ο ανδρικός εγκέφαλος είναι δομημένος έτσι ώστε να διευκολύνει τη διασύνδεση ανάμεσα στην αντίληψη και στη συντονισμένη δράση των κινήσεων.</a:t>
            </a:r>
            <a:br>
              <a:rPr lang="el-GR" dirty="0"/>
            </a:br>
            <a:r>
              <a:rPr lang="el-GR" dirty="0"/>
              <a:t/>
            </a:r>
            <a:br>
              <a:rPr lang="el-GR" dirty="0"/>
            </a:br>
            <a:r>
              <a:rPr lang="el-GR" dirty="0"/>
              <a:t>Από την άλλη, ο εγκέφαλος των γυναικών έχει σαφώς μεγαλύτερη «καλωδίωση» μεταξύ του αριστερού και του δεξιού ημισφαιρίου, πράγμα που διευκολύνει την επικοινωνία ανάμεσα στη λογική ανάλυση και στη διαίσθηση.</a:t>
            </a:r>
            <a:br>
              <a:rPr lang="el-GR" dirty="0"/>
            </a:br>
            <a:r>
              <a:rPr lang="el-GR" dirty="0"/>
              <a:t/>
            </a:r>
            <a:br>
              <a:rPr lang="el-GR" dirty="0"/>
            </a:br>
            <a:r>
              <a:rPr lang="el-GR" dirty="0" smtClean="0"/>
              <a:t>Η </a:t>
            </a:r>
            <a:r>
              <a:rPr lang="el-GR" dirty="0"/>
              <a:t>χαρτογράφηση του ανθρωπίνου εγκεφάλου δείχνει μια ξεκάθαρη διαφορά -και συμπληρωματικότητα- στην αρχιτεκτονική του και αυτή η διαφορετική νευρωνική βάση εξηγεί γιατί οι άνδρες υπερέχουν σε ορισμένα πράγματα και οι γυναίκες σε </a:t>
            </a:r>
            <a:r>
              <a:rPr lang="el-GR" dirty="0" smtClean="0"/>
              <a:t>άλλα.</a:t>
            </a:r>
            <a:endParaRPr lang="el-GR" dirty="0"/>
          </a:p>
          <a:p>
            <a:pPr marL="0" indent="0">
              <a:buNone/>
            </a:pPr>
            <a:endParaRPr lang="el-GR" dirty="0"/>
          </a:p>
        </p:txBody>
      </p:sp>
    </p:spTree>
    <p:extLst>
      <p:ext uri="{BB962C8B-B14F-4D97-AF65-F5344CB8AC3E}">
        <p14:creationId xmlns:p14="http://schemas.microsoft.com/office/powerpoint/2010/main" val="3551607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395536" y="188640"/>
            <a:ext cx="8229600" cy="1143000"/>
          </a:xfrm>
        </p:spPr>
        <p:txBody>
          <a:bodyPr>
            <a:noAutofit/>
          </a:bodyPr>
          <a:lstStyle/>
          <a:p>
            <a:r>
              <a:rPr lang="el-GR" sz="3600" b="1" dirty="0"/>
              <a:t>Διαφορετική η «καλωδίωση» </a:t>
            </a:r>
            <a:br>
              <a:rPr lang="el-GR" sz="3600" b="1" dirty="0"/>
            </a:br>
            <a:r>
              <a:rPr lang="el-GR" sz="3600" b="1" dirty="0"/>
              <a:t>γυναικείου και ανδρικού εγκεφάλου </a:t>
            </a:r>
            <a:r>
              <a:rPr lang="el-GR" sz="3600" b="1" dirty="0" smtClean="0"/>
              <a:t>2/6 </a:t>
            </a:r>
            <a:endParaRPr lang="el-GR" sz="3600" dirty="0"/>
          </a:p>
        </p:txBody>
      </p:sp>
      <p:sp>
        <p:nvSpPr>
          <p:cNvPr id="3" name="Θέση περιεχομένου 2"/>
          <p:cNvSpPr>
            <a:spLocks noGrp="1"/>
          </p:cNvSpPr>
          <p:nvPr>
            <p:ph idx="1"/>
          </p:nvPr>
        </p:nvSpPr>
        <p:spPr>
          <a:xfrm>
            <a:off x="6876256" y="1772816"/>
            <a:ext cx="2088232" cy="3888432"/>
          </a:xfrm>
        </p:spPr>
        <p:txBody>
          <a:bodyPr>
            <a:normAutofit fontScale="77500" lnSpcReduction="20000"/>
          </a:bodyPr>
          <a:lstStyle/>
          <a:p>
            <a:pPr marL="0" indent="0">
              <a:buNone/>
            </a:pPr>
            <a:r>
              <a:rPr lang="el-GR" b="1" dirty="0" smtClean="0"/>
              <a:t>Εικόνα </a:t>
            </a:r>
            <a:r>
              <a:rPr lang="el-GR" b="1" dirty="0" smtClean="0"/>
              <a:t>1. </a:t>
            </a:r>
            <a:r>
              <a:rPr lang="el-GR" dirty="0"/>
              <a:t>Φ</a:t>
            </a:r>
            <a:r>
              <a:rPr lang="el-GR" dirty="0" smtClean="0"/>
              <a:t>αίνονται </a:t>
            </a:r>
            <a:r>
              <a:rPr lang="el-GR" dirty="0"/>
              <a:t>οι διαφορές στην καλωδίωση μεταξύ ανδρών (μπλε χρώμα) και γυναικών (πορτοκαλί) </a:t>
            </a:r>
            <a:endParaRPr lang="en-US" dirty="0" smtClean="0"/>
          </a:p>
          <a:p>
            <a:pPr marL="0" indent="0">
              <a:buNone/>
            </a:pPr>
            <a:r>
              <a:rPr lang="el-GR" sz="2000" dirty="0" err="1" smtClean="0"/>
              <a:t>Credit</a:t>
            </a:r>
            <a:r>
              <a:rPr lang="el-GR" sz="2000" dirty="0"/>
              <a:t>: </a:t>
            </a:r>
            <a:r>
              <a:rPr lang="el-GR" sz="2000" dirty="0" err="1"/>
              <a:t>Proceedings</a:t>
            </a:r>
            <a:r>
              <a:rPr lang="el-GR" sz="2000" dirty="0"/>
              <a:t> </a:t>
            </a:r>
            <a:r>
              <a:rPr lang="el-GR" sz="2000" dirty="0" err="1"/>
              <a:t>of</a:t>
            </a:r>
            <a:r>
              <a:rPr lang="el-GR" sz="2000" dirty="0"/>
              <a:t> </a:t>
            </a:r>
            <a:r>
              <a:rPr lang="el-GR" sz="2000" dirty="0" err="1"/>
              <a:t>the</a:t>
            </a:r>
            <a:r>
              <a:rPr lang="el-GR" sz="2000" dirty="0"/>
              <a:t> </a:t>
            </a:r>
            <a:r>
              <a:rPr lang="el-GR" sz="2000" dirty="0" err="1"/>
              <a:t>National</a:t>
            </a:r>
            <a:r>
              <a:rPr lang="el-GR" sz="2000" dirty="0"/>
              <a:t> </a:t>
            </a:r>
            <a:r>
              <a:rPr lang="el-GR" sz="2000" dirty="0" err="1"/>
              <a:t>Academy</a:t>
            </a:r>
            <a:r>
              <a:rPr lang="el-GR" sz="2000" dirty="0"/>
              <a:t> </a:t>
            </a:r>
            <a:r>
              <a:rPr lang="el-GR" sz="2000" dirty="0" err="1"/>
              <a:t>of</a:t>
            </a:r>
            <a:r>
              <a:rPr lang="el-GR" sz="2000" dirty="0"/>
              <a:t> </a:t>
            </a:r>
            <a:r>
              <a:rPr lang="el-GR" sz="2000" dirty="0" err="1" smtClean="0"/>
              <a:t>Sciences</a:t>
            </a:r>
            <a:endParaRPr lang="en-US" sz="2000" dirty="0"/>
          </a:p>
          <a:p>
            <a:pPr marL="0" indent="0">
              <a:buNone/>
            </a:pPr>
            <a:endParaRPr lang="en-US" dirty="0"/>
          </a:p>
        </p:txBody>
      </p:sp>
      <p:pic>
        <p:nvPicPr>
          <p:cNvPr id="5" name="Εικόνα 4" descr="Εικόνα 5. &#10;Φαίνονται οι διαφορές στην καλωδίωση μεταξύ ανδρών (μπλε χρώμα) και γυναικών (πορτοκαλί) &#10;">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395536" y="1532176"/>
            <a:ext cx="6192688" cy="4417104"/>
          </a:xfrm>
          <a:prstGeom prst="rect">
            <a:avLst/>
          </a:prstGeom>
          <a:noFill/>
          <a:ln>
            <a:noFill/>
          </a:ln>
        </p:spPr>
      </p:pic>
    </p:spTree>
    <p:extLst>
      <p:ext uri="{BB962C8B-B14F-4D97-AF65-F5344CB8AC3E}">
        <p14:creationId xmlns:p14="http://schemas.microsoft.com/office/powerpoint/2010/main" val="3480747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3"/>
          <p:cNvSpPr>
            <a:spLocks noGrp="1"/>
          </p:cNvSpPr>
          <p:nvPr>
            <p:ph type="title"/>
          </p:nvPr>
        </p:nvSpPr>
        <p:spPr>
          <a:xfrm>
            <a:off x="395536" y="188640"/>
            <a:ext cx="8229600" cy="1143000"/>
          </a:xfrm>
        </p:spPr>
        <p:txBody>
          <a:bodyPr>
            <a:noAutofit/>
          </a:bodyPr>
          <a:lstStyle/>
          <a:p>
            <a:r>
              <a:rPr lang="el-GR" sz="3600" b="1" dirty="0"/>
              <a:t>Διαφορετική η «καλωδίωση» </a:t>
            </a:r>
            <a:br>
              <a:rPr lang="el-GR" sz="3600" b="1" dirty="0"/>
            </a:br>
            <a:r>
              <a:rPr lang="el-GR" sz="3600" b="1" dirty="0"/>
              <a:t>γυναικείου και ανδρικού εγκεφάλου </a:t>
            </a:r>
            <a:r>
              <a:rPr lang="el-GR" sz="3600" b="1" dirty="0"/>
              <a:t>3</a:t>
            </a:r>
            <a:r>
              <a:rPr lang="el-GR" sz="3600" b="1" dirty="0" smtClean="0"/>
              <a:t>/6 </a:t>
            </a:r>
            <a:endParaRPr lang="el-GR" sz="3600" dirty="0"/>
          </a:p>
        </p:txBody>
      </p:sp>
      <p:sp>
        <p:nvSpPr>
          <p:cNvPr id="3" name="Θέση περιεχομένου 2"/>
          <p:cNvSpPr>
            <a:spLocks noGrp="1"/>
          </p:cNvSpPr>
          <p:nvPr>
            <p:ph idx="1"/>
          </p:nvPr>
        </p:nvSpPr>
        <p:spPr>
          <a:xfrm>
            <a:off x="395536" y="1700808"/>
            <a:ext cx="8461448" cy="4680520"/>
          </a:xfrm>
        </p:spPr>
        <p:txBody>
          <a:bodyPr>
            <a:normAutofit fontScale="85000" lnSpcReduction="10000"/>
          </a:bodyPr>
          <a:lstStyle/>
          <a:p>
            <a:pPr marL="0" indent="0">
              <a:buNone/>
            </a:pPr>
            <a:r>
              <a:rPr lang="el-GR" b="1" dirty="0"/>
              <a:t>Τα πλεονεκτήματα ανδρών και γυναικών</a:t>
            </a:r>
            <a:r>
              <a:rPr lang="el-GR" dirty="0"/>
              <a:t/>
            </a:r>
            <a:br>
              <a:rPr lang="el-GR" dirty="0"/>
            </a:br>
            <a:r>
              <a:rPr lang="el-GR" dirty="0" smtClean="0"/>
              <a:t>Σύμφωνα </a:t>
            </a:r>
            <a:r>
              <a:rPr lang="el-GR" dirty="0"/>
              <a:t>με τους ερευνητές, κατά μέσο όρο οι άνδρες μαθαίνουν και εκτελούν καλύτερα μια μεμονωμένη εργασία, όπως να κάνουν ποδήλατο ή να προσανατολίζονται στον χώρο (π.χ. διαβάζοντας χάρτες). </a:t>
            </a:r>
            <a:endParaRPr lang="el-GR" dirty="0" smtClean="0"/>
          </a:p>
          <a:p>
            <a:pPr marL="0" indent="0">
              <a:buNone/>
            </a:pPr>
            <a:r>
              <a:rPr lang="el-GR" dirty="0" smtClean="0"/>
              <a:t>Από </a:t>
            </a:r>
            <a:r>
              <a:rPr lang="el-GR" dirty="0"/>
              <a:t>την άλλη, οι γυναίκες έχουν καλύτερη προσοχή, ανώτερη μνήμη και συναισθηματική νοημοσύνη, καθώς και μεγαλύτερες κοινωνικές δεξιότητες, με αποτέλεσμα να είναι καλύτερα εφοδιασμένες για εργασίες που απαιτούν να γίνουν πολλά πράγματα ταυτόχρονα ή να βρεθούν λύσεις μέσα από ομαδική εργασία</a:t>
            </a:r>
            <a:r>
              <a:rPr lang="el-GR" dirty="0" smtClean="0"/>
              <a:t>.</a:t>
            </a:r>
            <a:endParaRPr lang="el-GR" dirty="0"/>
          </a:p>
        </p:txBody>
      </p:sp>
    </p:spTree>
    <p:extLst>
      <p:ext uri="{BB962C8B-B14F-4D97-AF65-F5344CB8AC3E}">
        <p14:creationId xmlns:p14="http://schemas.microsoft.com/office/powerpoint/2010/main" val="2964005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3"/>
          <p:cNvSpPr>
            <a:spLocks noGrp="1"/>
          </p:cNvSpPr>
          <p:nvPr>
            <p:ph type="title"/>
          </p:nvPr>
        </p:nvSpPr>
        <p:spPr>
          <a:xfrm>
            <a:off x="395536" y="188640"/>
            <a:ext cx="8229600" cy="1143000"/>
          </a:xfrm>
        </p:spPr>
        <p:txBody>
          <a:bodyPr>
            <a:noAutofit/>
          </a:bodyPr>
          <a:lstStyle/>
          <a:p>
            <a:r>
              <a:rPr lang="el-GR" sz="3600" b="1" dirty="0"/>
              <a:t>Διαφορετική η «καλωδίωση» </a:t>
            </a:r>
            <a:br>
              <a:rPr lang="el-GR" sz="3600" b="1" dirty="0"/>
            </a:br>
            <a:r>
              <a:rPr lang="el-GR" sz="3600" b="1" dirty="0"/>
              <a:t>γυναικείου και ανδρικού εγκεφάλου </a:t>
            </a:r>
            <a:r>
              <a:rPr lang="el-GR" sz="3600" b="1" dirty="0" smtClean="0"/>
              <a:t>4/6 </a:t>
            </a:r>
            <a:endParaRPr lang="el-GR" sz="3600" dirty="0"/>
          </a:p>
        </p:txBody>
      </p:sp>
      <p:sp>
        <p:nvSpPr>
          <p:cNvPr id="3" name="Θέση περιεχομένου 2"/>
          <p:cNvSpPr>
            <a:spLocks noGrp="1"/>
          </p:cNvSpPr>
          <p:nvPr>
            <p:ph idx="1"/>
          </p:nvPr>
        </p:nvSpPr>
        <p:spPr>
          <a:xfrm>
            <a:off x="287016" y="1700808"/>
            <a:ext cx="8856984" cy="4320480"/>
          </a:xfrm>
        </p:spPr>
        <p:txBody>
          <a:bodyPr>
            <a:normAutofit fontScale="85000" lnSpcReduction="10000"/>
          </a:bodyPr>
          <a:lstStyle/>
          <a:p>
            <a:pPr marL="0" indent="0">
              <a:buNone/>
            </a:pPr>
            <a:r>
              <a:rPr lang="el-GR" dirty="0"/>
              <a:t>Όσον αφορά την «καλωδίωση» μεταξύ των δύο ημισφαιρίων, κατ' εξαίρεση στους άνδρες αυτή είναι μεγαλύτερη μόνο στην παρεγκεφαλίδα, που αφορά τον έλεγχο των κινήσεων, ενώ αντίθετα σε αυτή την περιοχή οι γυναίκες έχουν περισσότερες συνδέσεις μέσα σε κάθε ημισφαίριο ξεχωριστά. </a:t>
            </a:r>
            <a:endParaRPr lang="el-GR" dirty="0" smtClean="0"/>
          </a:p>
          <a:p>
            <a:pPr marL="0" indent="0">
              <a:buNone/>
            </a:pPr>
            <a:r>
              <a:rPr lang="el-GR" dirty="0" smtClean="0"/>
              <a:t>Αυτό </a:t>
            </a:r>
            <a:r>
              <a:rPr lang="el-GR" dirty="0"/>
              <a:t>δίνει ένα πλεονέκτημα στους άνδρες αναφορικά με τον έλεγχο των μυών τους και τη συντονισμένη αισθητικοκινητική αντίληψη, κάτι που τους επιτρέπει για παράδειγμα να μάθουν ευκολότερα να κάνουν καλό σκι.</a:t>
            </a:r>
            <a:br>
              <a:rPr lang="el-GR" dirty="0"/>
            </a:br>
            <a:endParaRPr lang="el-GR" dirty="0"/>
          </a:p>
        </p:txBody>
      </p:sp>
    </p:spTree>
    <p:extLst>
      <p:ext uri="{BB962C8B-B14F-4D97-AF65-F5344CB8AC3E}">
        <p14:creationId xmlns:p14="http://schemas.microsoft.com/office/powerpoint/2010/main" val="2052202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3"/>
          <p:cNvSpPr>
            <a:spLocks noGrp="1"/>
          </p:cNvSpPr>
          <p:nvPr>
            <p:ph type="title"/>
          </p:nvPr>
        </p:nvSpPr>
        <p:spPr>
          <a:xfrm>
            <a:off x="395536" y="188640"/>
            <a:ext cx="8229600" cy="1143000"/>
          </a:xfrm>
        </p:spPr>
        <p:txBody>
          <a:bodyPr>
            <a:noAutofit/>
          </a:bodyPr>
          <a:lstStyle/>
          <a:p>
            <a:r>
              <a:rPr lang="el-GR" sz="3600" b="1" dirty="0"/>
              <a:t>Διαφορετική η «καλωδίωση» </a:t>
            </a:r>
            <a:br>
              <a:rPr lang="el-GR" sz="3600" b="1" dirty="0"/>
            </a:br>
            <a:r>
              <a:rPr lang="el-GR" sz="3600" b="1" dirty="0"/>
              <a:t>γυναικείου και ανδρικού εγκεφάλου </a:t>
            </a:r>
            <a:r>
              <a:rPr lang="el-GR" sz="3600" b="1" dirty="0"/>
              <a:t>5</a:t>
            </a:r>
            <a:r>
              <a:rPr lang="el-GR" sz="3600" b="1" dirty="0" smtClean="0"/>
              <a:t>/6 </a:t>
            </a:r>
            <a:endParaRPr lang="el-GR" sz="3600" dirty="0"/>
          </a:p>
        </p:txBody>
      </p:sp>
      <p:sp>
        <p:nvSpPr>
          <p:cNvPr id="3" name="Θέση περιεχομένου 2"/>
          <p:cNvSpPr>
            <a:spLocks noGrp="1"/>
          </p:cNvSpPr>
          <p:nvPr>
            <p:ph idx="1"/>
          </p:nvPr>
        </p:nvSpPr>
        <p:spPr>
          <a:xfrm>
            <a:off x="467544" y="1484784"/>
            <a:ext cx="8496944" cy="4752528"/>
          </a:xfrm>
        </p:spPr>
        <p:txBody>
          <a:bodyPr>
            <a:noAutofit/>
          </a:bodyPr>
          <a:lstStyle/>
          <a:p>
            <a:pPr marL="0" indent="0">
              <a:buNone/>
            </a:pPr>
            <a:r>
              <a:rPr lang="el-GR" sz="2200" dirty="0"/>
              <a:t>Όσον αφορά την «καλωδίωση» μεταξύ των δύο ημισφαιρίων, κατ' εξαίρεση στους άνδρες αυτή είναι μεγαλύτερη μόνο στην παρεγκεφαλίδα, που αφορά τον έλεγχο των κινήσεων, ενώ αντίθετα σε αυτή την περιοχή οι γυναίκες έχουν περισσότερες συνδέσεις μέσα σε κάθε ημισφαίριο ξεχωριστά. </a:t>
            </a:r>
            <a:endParaRPr lang="el-GR" sz="2200" dirty="0" smtClean="0"/>
          </a:p>
          <a:p>
            <a:pPr marL="0" indent="0">
              <a:buNone/>
            </a:pPr>
            <a:r>
              <a:rPr lang="el-GR" sz="2200" dirty="0" smtClean="0"/>
              <a:t>Αυτό </a:t>
            </a:r>
            <a:r>
              <a:rPr lang="el-GR" sz="2200" dirty="0"/>
              <a:t>δίνει ένα πλεονέκτημα στους άνδρες αναφορικά με τον έλεγχο των μυών τους και τη συντονισμένη αισθητικοκινητική αντίληψη, κάτι που τους επιτρέπει για παράδειγμα να μάθουν ευκολότερα να κάνουν καλό σκι. </a:t>
            </a:r>
            <a:endParaRPr lang="el-GR" sz="2200" dirty="0" smtClean="0"/>
          </a:p>
          <a:p>
            <a:pPr marL="0" indent="0">
              <a:buNone/>
            </a:pPr>
            <a:r>
              <a:rPr lang="el-GR" sz="2200" dirty="0" smtClean="0"/>
              <a:t>Όσο </a:t>
            </a:r>
            <a:r>
              <a:rPr lang="el-GR" sz="2200" dirty="0"/>
              <a:t>μεγαλώνουν τα αγόρια και τα κορίτσια, τόσο οι διαφορές στους εγκεφάλους τους γίνονται πιο αισθητές, ενώ πριν την ηλικία των 13 ετών είναι πολύ λιγότερες, δηλαδή οι εγκέφαλοι των δύο φύλων στην παιδική ηλικία μοιάζουν περισσότερο μεταξύ τους.</a:t>
            </a:r>
            <a:br>
              <a:rPr lang="el-GR" sz="2200" dirty="0"/>
            </a:br>
            <a:endParaRPr lang="el-GR" sz="2200" dirty="0"/>
          </a:p>
        </p:txBody>
      </p:sp>
    </p:spTree>
    <p:extLst>
      <p:ext uri="{BB962C8B-B14F-4D97-AF65-F5344CB8AC3E}">
        <p14:creationId xmlns:p14="http://schemas.microsoft.com/office/powerpoint/2010/main" val="2541579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3"/>
          <p:cNvSpPr>
            <a:spLocks noGrp="1"/>
          </p:cNvSpPr>
          <p:nvPr>
            <p:ph type="title"/>
          </p:nvPr>
        </p:nvSpPr>
        <p:spPr>
          <a:xfrm>
            <a:off x="493204" y="9540"/>
            <a:ext cx="8229600" cy="1143000"/>
          </a:xfrm>
        </p:spPr>
        <p:txBody>
          <a:bodyPr>
            <a:noAutofit/>
          </a:bodyPr>
          <a:lstStyle/>
          <a:p>
            <a:r>
              <a:rPr lang="el-GR" sz="3600" b="1" dirty="0"/>
              <a:t>Διαφορετική η «καλωδίωση» </a:t>
            </a:r>
            <a:br>
              <a:rPr lang="el-GR" sz="3600" b="1" dirty="0"/>
            </a:br>
            <a:r>
              <a:rPr lang="el-GR" sz="3600" b="1" dirty="0"/>
              <a:t>γυναικείου και ανδρικού εγκεφάλου </a:t>
            </a:r>
            <a:r>
              <a:rPr lang="el-GR" sz="3600" b="1" dirty="0"/>
              <a:t>6</a:t>
            </a:r>
            <a:r>
              <a:rPr lang="el-GR" sz="3600" b="1" dirty="0" smtClean="0"/>
              <a:t>/6 </a:t>
            </a:r>
            <a:endParaRPr lang="el-GR" sz="3600" dirty="0"/>
          </a:p>
        </p:txBody>
      </p:sp>
      <p:sp>
        <p:nvSpPr>
          <p:cNvPr id="3" name="Θέση περιεχομένου 2"/>
          <p:cNvSpPr>
            <a:spLocks noGrp="1"/>
          </p:cNvSpPr>
          <p:nvPr>
            <p:ph idx="1"/>
          </p:nvPr>
        </p:nvSpPr>
        <p:spPr>
          <a:xfrm>
            <a:off x="323528" y="1152540"/>
            <a:ext cx="8568952" cy="5300796"/>
          </a:xfrm>
        </p:spPr>
        <p:txBody>
          <a:bodyPr>
            <a:noAutofit/>
          </a:bodyPr>
          <a:lstStyle/>
          <a:p>
            <a:pPr marL="0" indent="0">
              <a:lnSpc>
                <a:spcPct val="120000"/>
              </a:lnSpc>
              <a:spcBef>
                <a:spcPts val="600"/>
              </a:spcBef>
              <a:buNone/>
            </a:pPr>
            <a:r>
              <a:rPr lang="el-GR" sz="2000" b="1" dirty="0"/>
              <a:t>Σημαντικές γενετικές διαφορές</a:t>
            </a:r>
            <a:r>
              <a:rPr lang="el-GR" sz="2000" dirty="0"/>
              <a:t/>
            </a:r>
            <a:br>
              <a:rPr lang="el-GR" sz="2000" dirty="0"/>
            </a:br>
            <a:r>
              <a:rPr lang="el-GR" sz="2000" dirty="0" smtClean="0"/>
              <a:t>Την </a:t>
            </a:r>
            <a:r>
              <a:rPr lang="el-GR" sz="2000" dirty="0"/>
              <a:t>ύπαρξη βιολογικών διαφορών δείχνει και μια άλλη πρόσφατη έρευνα, που διαπίστωσε ότι τα γονίδια εκφράζονται με διαφορετικό τρόπο στον ανδρικό εγκέφαλο από ό,τι στον γυναικείο. Μια σειρά από, μετά θάνατον, αναλύσεις σε 100 άτομα έδειξε σημαντικές γενετικές διαφορές μεταξύ των δύο φύλων</a:t>
            </a:r>
            <a:r>
              <a:rPr lang="el-GR" sz="2000" dirty="0" smtClean="0"/>
              <a:t>.</a:t>
            </a:r>
          </a:p>
          <a:p>
            <a:pPr marL="0" indent="0">
              <a:lnSpc>
                <a:spcPct val="120000"/>
              </a:lnSpc>
              <a:spcBef>
                <a:spcPts val="600"/>
              </a:spcBef>
              <a:buNone/>
            </a:pPr>
            <a:r>
              <a:rPr lang="el-GR" sz="2000" dirty="0" smtClean="0"/>
              <a:t>Αυτό </a:t>
            </a:r>
            <a:r>
              <a:rPr lang="el-GR" sz="2000" dirty="0"/>
              <a:t>μπορεί να εξηγεί γιατί παρατηρούνται διαφορές μεταξύ ανδρών-γυναικών, όσον αφορά τις νευροψυχικές διαταραχές, όπως ο αυτισμός, ο οποίος πλήττει περίπου πενταπλάσια αγόρια σε σχέση με τα κορίτσια. Μια θεωρία μάλιστα υποστηρίζει ότι, στην ουσία ο αυτισμός είναι μια έκφραση του «ακραίου αρσενικού εγκεφάλου», ο οποίος αποτυγχάνει πλήρως να ανοιχτεί συναισθηματικά στους γύρω του</a:t>
            </a:r>
            <a:r>
              <a:rPr lang="el-GR" sz="2000" dirty="0" smtClean="0"/>
              <a:t>.</a:t>
            </a:r>
          </a:p>
          <a:p>
            <a:pPr marL="0" indent="0">
              <a:lnSpc>
                <a:spcPct val="120000"/>
              </a:lnSpc>
              <a:spcBef>
                <a:spcPts val="600"/>
              </a:spcBef>
              <a:buNone/>
            </a:pPr>
            <a:r>
              <a:rPr lang="el-GR" sz="2000" dirty="0" smtClean="0"/>
              <a:t>Οι </a:t>
            </a:r>
            <a:r>
              <a:rPr lang="el-GR" sz="2000" dirty="0"/>
              <a:t>αμερικανοί ερευνητές, που έκαναν την παρούσα έρευνα τόνισαν ότι η μελέτη των διαφορών στην εγκεφαλική «συνδεσμολογία» μεταξύ των δύο φύλων μπορεί </a:t>
            </a:r>
            <a:r>
              <a:rPr lang="el-GR" sz="2000" dirty="0" smtClean="0"/>
              <a:t>να </a:t>
            </a:r>
            <a:r>
              <a:rPr lang="el-GR" sz="2000" dirty="0"/>
              <a:t>ρίξει φως στις ρίζες διαφόρων νευρολογικών παθήσεων</a:t>
            </a:r>
            <a:r>
              <a:rPr lang="el-GR" sz="2000" dirty="0" smtClean="0"/>
              <a:t>.</a:t>
            </a:r>
            <a:endParaRPr lang="el-GR" sz="2000" dirty="0"/>
          </a:p>
        </p:txBody>
      </p:sp>
    </p:spTree>
    <p:extLst>
      <p:ext uri="{BB962C8B-B14F-4D97-AF65-F5344CB8AC3E}">
        <p14:creationId xmlns:p14="http://schemas.microsoft.com/office/powerpoint/2010/main" val="391746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755576" y="1484784"/>
            <a:ext cx="7848872" cy="4525963"/>
          </a:xfrm>
        </p:spPr>
        <p:txBody>
          <a:bodyPr>
            <a:normAutofit/>
          </a:bodyPr>
          <a:lstStyle/>
          <a:p>
            <a:pPr marL="0" indent="0">
              <a:buNone/>
            </a:pPr>
            <a:r>
              <a:rPr lang="el-GR" dirty="0" smtClean="0"/>
              <a:t>Να </a:t>
            </a:r>
            <a:r>
              <a:rPr lang="el-GR" dirty="0"/>
              <a:t>δώσουμε απάντηση </a:t>
            </a:r>
            <a:r>
              <a:rPr lang="el-GR" dirty="0" smtClean="0"/>
              <a:t>σε </a:t>
            </a:r>
            <a:r>
              <a:rPr lang="el-GR" dirty="0"/>
              <a:t>ερωτήματα, που απασχολούν </a:t>
            </a:r>
            <a:r>
              <a:rPr lang="el-GR" dirty="0" smtClean="0"/>
              <a:t>όσους </a:t>
            </a:r>
            <a:r>
              <a:rPr lang="el-GR" dirty="0"/>
              <a:t>ασχολούνται με τις επιπτώσεις της έρευνας του εγκεφάλου στην καθημερινή ζωή και στην εκπαίδευση. </a:t>
            </a:r>
            <a:br>
              <a:rPr lang="el-GR" dirty="0"/>
            </a:br>
            <a:endParaRPr lang="el-GR" dirty="0"/>
          </a:p>
        </p:txBody>
      </p:sp>
    </p:spTree>
    <p:extLst>
      <p:ext uri="{BB962C8B-B14F-4D97-AF65-F5344CB8AC3E}">
        <p14:creationId xmlns:p14="http://schemas.microsoft.com/office/powerpoint/2010/main" val="265324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1152128"/>
          </a:xfrm>
        </p:spPr>
        <p:txBody>
          <a:bodyPr>
            <a:normAutofit fontScale="90000"/>
          </a:bodyPr>
          <a:lstStyle/>
          <a:p>
            <a:r>
              <a:rPr lang="el-GR" b="1" dirty="0"/>
              <a:t>Η επεξεργασία των πληροφοριών από τα εγκεφαλικά ημισφαίρια</a:t>
            </a:r>
          </a:p>
        </p:txBody>
      </p:sp>
      <p:sp>
        <p:nvSpPr>
          <p:cNvPr id="3" name="Θέση περιεχομένου 2"/>
          <p:cNvSpPr>
            <a:spLocks noGrp="1"/>
          </p:cNvSpPr>
          <p:nvPr>
            <p:ph idx="1"/>
          </p:nvPr>
        </p:nvSpPr>
        <p:spPr>
          <a:xfrm>
            <a:off x="251520" y="1700808"/>
            <a:ext cx="8856984" cy="4464496"/>
          </a:xfrm>
        </p:spPr>
        <p:txBody>
          <a:bodyPr>
            <a:normAutofit fontScale="70000" lnSpcReduction="20000"/>
          </a:bodyPr>
          <a:lstStyle/>
          <a:p>
            <a:r>
              <a:rPr lang="el-GR" b="1" dirty="0"/>
              <a:t>Λίγο πολύ, όλοι λειτουργούμε ως ένα βαθμό, άλλοτε με το δεξί και άλλοτε με το αριστερό ημισφαίριο, όμως χρησιμοποιούμε το ένα ημισφαίριο περισσότερο από το άλλο. </a:t>
            </a:r>
            <a:endParaRPr lang="el-GR" b="1" dirty="0" smtClean="0"/>
          </a:p>
          <a:p>
            <a:r>
              <a:rPr lang="el-GR" dirty="0" smtClean="0"/>
              <a:t>Για </a:t>
            </a:r>
            <a:r>
              <a:rPr lang="el-GR" dirty="0"/>
              <a:t>παράδειγμα, μπορεί να έχουμε κυρίαρχο το δεξί ημισφαίριο γεγονός που σημαίνει ότι είναι αυτό που προτιμάμε περισσότερο ή ότι είναι το δυνατότερο από τα δύο ημισφαίρια. Είναι δηλαδή αυτό που επεξεργάζεται  συχνότερα τις περισσότερες από τις πληροφορίες που δεχόμαστε. </a:t>
            </a:r>
            <a:endParaRPr lang="el-GR" dirty="0" smtClean="0"/>
          </a:p>
          <a:p>
            <a:r>
              <a:rPr lang="el-GR" dirty="0" smtClean="0"/>
              <a:t>Αυτό </a:t>
            </a:r>
            <a:r>
              <a:rPr lang="el-GR" dirty="0"/>
              <a:t>όμως δεν αποκλείει τη χρήση και του αριστερού ημισφαιρίου. Μπορεί για παράδειγμα να χρησιμοποιούμε το δεξί ημισφαίριο για το εξήντα τοις εκατό των περιπτώσεων και το αριστερό για το υπόλοιπο σαράντα. </a:t>
            </a:r>
            <a:endParaRPr lang="el-GR" dirty="0" smtClean="0"/>
          </a:p>
          <a:p>
            <a:r>
              <a:rPr lang="el-GR" b="1" dirty="0" smtClean="0"/>
              <a:t>Επομένως </a:t>
            </a:r>
            <a:r>
              <a:rPr lang="el-GR" b="1" dirty="0"/>
              <a:t>κυρίαρχο ημισφαίριο είναι αυτό που επεξεργάζεται με μεγαλύτερη ευχέρεια τα διάφορα ερεθίσματα. </a:t>
            </a:r>
          </a:p>
        </p:txBody>
      </p:sp>
    </p:spTree>
    <p:extLst>
      <p:ext uri="{BB962C8B-B14F-4D97-AF65-F5344CB8AC3E}">
        <p14:creationId xmlns:p14="http://schemas.microsoft.com/office/powerpoint/2010/main" val="602290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1/18</a:t>
            </a:r>
            <a:endParaRPr lang="el-GR" sz="3600" b="1" dirty="0"/>
          </a:p>
        </p:txBody>
      </p:sp>
      <p:sp>
        <p:nvSpPr>
          <p:cNvPr id="3" name="Θέση περιεχομένου 2"/>
          <p:cNvSpPr>
            <a:spLocks noGrp="1"/>
          </p:cNvSpPr>
          <p:nvPr>
            <p:ph idx="1"/>
          </p:nvPr>
        </p:nvSpPr>
        <p:spPr>
          <a:xfrm>
            <a:off x="251520" y="1556792"/>
            <a:ext cx="8640960" cy="4525963"/>
          </a:xfrm>
        </p:spPr>
        <p:txBody>
          <a:bodyPr>
            <a:normAutofit fontScale="85000" lnSpcReduction="10000"/>
          </a:bodyPr>
          <a:lstStyle/>
          <a:p>
            <a:r>
              <a:rPr lang="el-GR" dirty="0" smtClean="0"/>
              <a:t>Τα </a:t>
            </a:r>
            <a:r>
              <a:rPr lang="el-GR" dirty="0"/>
              <a:t>δυο ημισφαίρια δέχονται, οργανώνουν και επεξεργάζονται την πληροφορία κατά διαφορετικούς τρόπους. </a:t>
            </a:r>
            <a:endParaRPr lang="el-GR" dirty="0" smtClean="0"/>
          </a:p>
          <a:p>
            <a:r>
              <a:rPr lang="el-GR" dirty="0" smtClean="0"/>
              <a:t>Το </a:t>
            </a:r>
            <a:r>
              <a:rPr lang="el-GR" dirty="0"/>
              <a:t>αριστερό ημισφαίριο που ονομάζεται και </a:t>
            </a:r>
            <a:r>
              <a:rPr lang="el-GR" dirty="0" smtClean="0"/>
              <a:t>«κυρίαρχο</a:t>
            </a:r>
            <a:r>
              <a:rPr lang="el-GR" dirty="0"/>
              <a:t>» επεξεργάζεται τις πληροφορίες κατά τρόπο </a:t>
            </a:r>
            <a:r>
              <a:rPr lang="el-GR" dirty="0" smtClean="0"/>
              <a:t>αναλυτικό-γραμμικό (</a:t>
            </a:r>
            <a:r>
              <a:rPr lang="el-GR" dirty="0" err="1"/>
              <a:t>π.χ.εκτελεί</a:t>
            </a:r>
            <a:r>
              <a:rPr lang="el-GR" dirty="0"/>
              <a:t> μαθηματικές πράξεις). </a:t>
            </a:r>
            <a:endParaRPr lang="el-GR" dirty="0" smtClean="0"/>
          </a:p>
          <a:p>
            <a:r>
              <a:rPr lang="el-GR" dirty="0" smtClean="0"/>
              <a:t>Το </a:t>
            </a:r>
            <a:r>
              <a:rPr lang="el-GR" dirty="0"/>
              <a:t>δεξί ημισφαίριο επεξεργάζεται  συνήθως  γεωμετρικά σχήματα, εικόνες και μουσικούς ήχους κατά τρόπο συνθετικό- ολιστικό δηλ. τα μέρη αποκτούν νόημα μέσα από τη σχέση τους με τα άλλα μέρη.</a:t>
            </a:r>
          </a:p>
        </p:txBody>
      </p:sp>
    </p:spTree>
    <p:extLst>
      <p:ext uri="{BB962C8B-B14F-4D97-AF65-F5344CB8AC3E}">
        <p14:creationId xmlns:p14="http://schemas.microsoft.com/office/powerpoint/2010/main" val="2239109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2/18</a:t>
            </a:r>
            <a:endParaRPr lang="el-GR" sz="3600" b="1" dirty="0"/>
          </a:p>
        </p:txBody>
      </p:sp>
      <p:sp>
        <p:nvSpPr>
          <p:cNvPr id="3" name="Θέση περιεχομένου 2"/>
          <p:cNvSpPr>
            <a:spLocks noGrp="1"/>
          </p:cNvSpPr>
          <p:nvPr>
            <p:ph idx="1"/>
          </p:nvPr>
        </p:nvSpPr>
        <p:spPr>
          <a:xfrm>
            <a:off x="107504" y="1556792"/>
            <a:ext cx="8928992" cy="4525963"/>
          </a:xfrm>
        </p:spPr>
        <p:txBody>
          <a:bodyPr>
            <a:normAutofit fontScale="92500" lnSpcReduction="10000"/>
          </a:bodyPr>
          <a:lstStyle/>
          <a:p>
            <a:r>
              <a:rPr lang="el-GR" dirty="0" smtClean="0"/>
              <a:t>Οι </a:t>
            </a:r>
            <a:r>
              <a:rPr lang="el-GR" dirty="0"/>
              <a:t>στρατηγικές μάθησης στο σύγχρονο εκπαιδευτικό σύστημα αναφέρονται κατά κανόνα  (αν όχι κατ’ </a:t>
            </a:r>
            <a:r>
              <a:rPr lang="el-GR" dirty="0" smtClean="0"/>
              <a:t>αποκλειστικότητα) </a:t>
            </a:r>
            <a:r>
              <a:rPr lang="el-GR" dirty="0"/>
              <a:t>στο αριστερό ομιλούν  ημισφαίριο. </a:t>
            </a:r>
            <a:endParaRPr lang="el-GR" dirty="0" smtClean="0"/>
          </a:p>
          <a:p>
            <a:r>
              <a:rPr lang="el-GR" dirty="0" smtClean="0"/>
              <a:t>Το </a:t>
            </a:r>
            <a:r>
              <a:rPr lang="el-GR" dirty="0"/>
              <a:t>σημερινό εκπαιδευτικό σύστημα δυσχεραίνει τη μάθηση σε παιδιά με κυρίαρχο το δεξί ημισφαίριο.</a:t>
            </a:r>
          </a:p>
          <a:p>
            <a:r>
              <a:rPr lang="el-GR" dirty="0" smtClean="0"/>
              <a:t>Υπάρχει </a:t>
            </a:r>
            <a:r>
              <a:rPr lang="el-GR" dirty="0"/>
              <a:t>όμως συνείδηση και πέρα από τη λεκτική- αναλυτική σκέψη όπως π.χ. στους αθλητές, χορευτές, ζωγράφους και στην εκμάθηση του σκι, του ποδηλάτου κ.α</a:t>
            </a:r>
            <a:r>
              <a:rPr lang="el-GR" dirty="0" smtClean="0"/>
              <a:t>.</a:t>
            </a:r>
            <a:endParaRPr lang="el-GR" dirty="0"/>
          </a:p>
        </p:txBody>
      </p:sp>
    </p:spTree>
    <p:extLst>
      <p:ext uri="{BB962C8B-B14F-4D97-AF65-F5344CB8AC3E}">
        <p14:creationId xmlns:p14="http://schemas.microsoft.com/office/powerpoint/2010/main" val="1133124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3</a:t>
            </a:r>
            <a:r>
              <a:rPr lang="el-GR" sz="3600" b="1" dirty="0" smtClean="0"/>
              <a:t>/18</a:t>
            </a:r>
            <a:endParaRPr lang="el-GR" sz="3600" b="1" dirty="0"/>
          </a:p>
        </p:txBody>
      </p:sp>
      <p:sp>
        <p:nvSpPr>
          <p:cNvPr id="3" name="Θέση περιεχομένου 2"/>
          <p:cNvSpPr>
            <a:spLocks noGrp="1"/>
          </p:cNvSpPr>
          <p:nvPr>
            <p:ph idx="1"/>
          </p:nvPr>
        </p:nvSpPr>
        <p:spPr>
          <a:xfrm>
            <a:off x="323528" y="1484784"/>
            <a:ext cx="8640960" cy="4752528"/>
          </a:xfrm>
        </p:spPr>
        <p:txBody>
          <a:bodyPr>
            <a:normAutofit fontScale="85000" lnSpcReduction="20000"/>
          </a:bodyPr>
          <a:lstStyle/>
          <a:p>
            <a:r>
              <a:rPr lang="el-GR" b="1" dirty="0" err="1" smtClean="0"/>
              <a:t>Εdwards</a:t>
            </a:r>
            <a:r>
              <a:rPr lang="el-GR" b="1" dirty="0"/>
              <a:t>: </a:t>
            </a:r>
            <a:r>
              <a:rPr lang="el-GR" dirty="0"/>
              <a:t>Η ικανότητα ενός ατόμου να ζωγραφίζει, ελέγχεται από τον τρόπο επεξεργασίας της οπτικής πληροφορίας.</a:t>
            </a:r>
          </a:p>
          <a:p>
            <a:r>
              <a:rPr lang="el-GR" dirty="0" smtClean="0"/>
              <a:t>Ο </a:t>
            </a:r>
            <a:r>
              <a:rPr lang="el-GR" dirty="0"/>
              <a:t>κοινός τρόπος επεξεργασίας των οπτικών πληροφοριών, είναι ο λεκτικός-συμβολικός τρόπος  χαρακτηριστικός της λειτουργίας του αριστερού ημισφαιρίου. Ο τρόπος που απαιτείται στο σχέδιο  είναι ο συνθετικός -ολιστικός με ευαισθητοποιημένη την αντίληψη του χώρου, χαρακτηριστικός τρόπος λειτουργίας του δεξιού ημισφαιρίου.</a:t>
            </a:r>
          </a:p>
          <a:p>
            <a:r>
              <a:rPr lang="el-GR" dirty="0" smtClean="0"/>
              <a:t>Σχεδιασμός </a:t>
            </a:r>
            <a:r>
              <a:rPr lang="el-GR" dirty="0"/>
              <a:t>με το δεξί ημισφαίριο σημαίνει ότι συνδέει κανείς τον εαυτό του με το ουσιαστικό περιεχόμενο του σχεδίου χωρίς να παρεμβάλλει λέξεις</a:t>
            </a:r>
            <a:r>
              <a:rPr lang="el-GR" dirty="0" smtClean="0"/>
              <a:t>.</a:t>
            </a:r>
            <a:endParaRPr lang="el-GR" dirty="0"/>
          </a:p>
        </p:txBody>
      </p:sp>
    </p:spTree>
    <p:extLst>
      <p:ext uri="{BB962C8B-B14F-4D97-AF65-F5344CB8AC3E}">
        <p14:creationId xmlns:p14="http://schemas.microsoft.com/office/powerpoint/2010/main" val="1673667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 4/18</a:t>
            </a:r>
            <a:endParaRPr lang="el-GR" sz="3600" b="1" dirty="0"/>
          </a:p>
        </p:txBody>
      </p:sp>
      <p:sp>
        <p:nvSpPr>
          <p:cNvPr id="3" name="Θέση περιεχομένου 2"/>
          <p:cNvSpPr>
            <a:spLocks noGrp="1"/>
          </p:cNvSpPr>
          <p:nvPr>
            <p:ph idx="1"/>
          </p:nvPr>
        </p:nvSpPr>
        <p:spPr>
          <a:xfrm>
            <a:off x="225636" y="1556792"/>
            <a:ext cx="8810859" cy="4525963"/>
          </a:xfrm>
        </p:spPr>
        <p:txBody>
          <a:bodyPr>
            <a:normAutofit fontScale="92500" lnSpcReduction="10000"/>
          </a:bodyPr>
          <a:lstStyle/>
          <a:p>
            <a:r>
              <a:rPr lang="el-GR" b="1" dirty="0"/>
              <a:t>«</a:t>
            </a:r>
            <a:r>
              <a:rPr lang="el-GR" b="1" dirty="0" err="1"/>
              <a:t>Δυσκαλλιτεχνία</a:t>
            </a:r>
            <a:r>
              <a:rPr lang="el-GR" b="1" dirty="0" smtClean="0"/>
              <a:t>»: </a:t>
            </a:r>
            <a:r>
              <a:rPr lang="el-GR" dirty="0" smtClean="0"/>
              <a:t>Το </a:t>
            </a:r>
            <a:r>
              <a:rPr lang="el-GR" dirty="0"/>
              <a:t>φαινόμενο όπου τα  παιδιά ζωγραφίζουν σαν παιδιά και οι ενήλικοι επίσης σαν παιδιά. </a:t>
            </a:r>
            <a:endParaRPr lang="el-GR" dirty="0" smtClean="0"/>
          </a:p>
          <a:p>
            <a:r>
              <a:rPr lang="el-GR" dirty="0" smtClean="0"/>
              <a:t>Αποδίδεται </a:t>
            </a:r>
            <a:r>
              <a:rPr lang="el-GR" dirty="0"/>
              <a:t>στην παντελή έλλειψη εκπαίδευσης του δεξιού ημισφαιρίου με το τρέχον εκπαιδευτικό σύστημα. </a:t>
            </a:r>
            <a:endParaRPr lang="el-GR" dirty="0" smtClean="0"/>
          </a:p>
          <a:p>
            <a:r>
              <a:rPr lang="el-GR" dirty="0" smtClean="0"/>
              <a:t>Δεν </a:t>
            </a:r>
            <a:r>
              <a:rPr lang="el-GR" dirty="0"/>
              <a:t>έχουμε μάθει να σχεδιάζουμε, γιατί δεν έχουμε μάθει να  «βλέπουμε» το πραγματικό αντικείμενο, αλλά τη μεταφρασμένη οπτική αντίληψη σε «λέξεις- σύμβολα</a:t>
            </a:r>
            <a:r>
              <a:rPr lang="el-GR" dirty="0" smtClean="0"/>
              <a:t>».</a:t>
            </a:r>
            <a:endParaRPr lang="el-GR" dirty="0"/>
          </a:p>
        </p:txBody>
      </p:sp>
    </p:spTree>
    <p:extLst>
      <p:ext uri="{BB962C8B-B14F-4D97-AF65-F5344CB8AC3E}">
        <p14:creationId xmlns:p14="http://schemas.microsoft.com/office/powerpoint/2010/main" val="2384678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 5/18</a:t>
            </a:r>
            <a:endParaRPr lang="el-GR" sz="3600" b="1" dirty="0"/>
          </a:p>
        </p:txBody>
      </p:sp>
      <p:sp>
        <p:nvSpPr>
          <p:cNvPr id="3" name="Θέση περιεχομένου 2"/>
          <p:cNvSpPr>
            <a:spLocks noGrp="1"/>
          </p:cNvSpPr>
          <p:nvPr>
            <p:ph idx="1"/>
          </p:nvPr>
        </p:nvSpPr>
        <p:spPr>
          <a:xfrm>
            <a:off x="539552" y="1556792"/>
            <a:ext cx="8208912" cy="4525963"/>
          </a:xfrm>
        </p:spPr>
        <p:txBody>
          <a:bodyPr>
            <a:normAutofit fontScale="92500"/>
          </a:bodyPr>
          <a:lstStyle/>
          <a:p>
            <a:pPr marL="0" indent="0">
              <a:buNone/>
            </a:pPr>
            <a:r>
              <a:rPr lang="el-GR" dirty="0"/>
              <a:t>Ένας καλλιτέχνης απενεργοποιεί τη λεκτική ταξινόμηση τύπου αριστερού ημισφαιρίου και δραστηριοποιεί την ολιστική αντίληψη  εικόνας τύπου δεξιού ημισφαιρίου, έτσι ώστε να βλέπει την εικόνα «όπως είναι» κι όχι όπως τη φαντάζεται δια μέσου λέξεων και συμβόλων.  </a:t>
            </a:r>
            <a:endParaRPr lang="el-GR" dirty="0" smtClean="0"/>
          </a:p>
          <a:p>
            <a:pPr marL="0" indent="0">
              <a:buNone/>
            </a:pPr>
            <a:r>
              <a:rPr lang="el-GR" dirty="0" smtClean="0"/>
              <a:t>Η </a:t>
            </a:r>
            <a:r>
              <a:rPr lang="el-GR" dirty="0"/>
              <a:t>δημιουργικότητα λοιπόν του καλλιτέχνη βασίζεται σύμφωνα με την </a:t>
            </a:r>
            <a:r>
              <a:rPr lang="el-GR" dirty="0" err="1"/>
              <a:t>Edwards</a:t>
            </a:r>
            <a:r>
              <a:rPr lang="el-GR" dirty="0"/>
              <a:t> σε λειτουργίες του δεξιού / μη λεκτικού ημισφαιρίου.</a:t>
            </a:r>
          </a:p>
        </p:txBody>
      </p:sp>
    </p:spTree>
    <p:extLst>
      <p:ext uri="{BB962C8B-B14F-4D97-AF65-F5344CB8AC3E}">
        <p14:creationId xmlns:p14="http://schemas.microsoft.com/office/powerpoint/2010/main" val="4109823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 6/18</a:t>
            </a:r>
            <a:endParaRPr lang="el-GR" sz="3600" b="1" dirty="0"/>
          </a:p>
        </p:txBody>
      </p:sp>
      <p:sp>
        <p:nvSpPr>
          <p:cNvPr id="3" name="Θέση περιεχομένου 2"/>
          <p:cNvSpPr>
            <a:spLocks noGrp="1"/>
          </p:cNvSpPr>
          <p:nvPr>
            <p:ph idx="1"/>
          </p:nvPr>
        </p:nvSpPr>
        <p:spPr>
          <a:xfrm>
            <a:off x="611560" y="1556792"/>
            <a:ext cx="7848872" cy="4525963"/>
          </a:xfrm>
        </p:spPr>
        <p:txBody>
          <a:bodyPr>
            <a:normAutofit fontScale="92500" lnSpcReduction="10000"/>
          </a:bodyPr>
          <a:lstStyle/>
          <a:p>
            <a:pPr marL="0" indent="0" hangingPunct="0">
              <a:buNone/>
            </a:pPr>
            <a:r>
              <a:rPr lang="el-GR" dirty="0"/>
              <a:t>Τα δημιουργικά άτομα που φαίνεται να βασίζονται στις λειτουργίες του δεξιού ημισφαιρίου, βρίσκονται σε μειονεκτική θέση μέσα στο σημερινό σχολείο, γιατί ενώ το παιδί αυτό έχει μεγάλες δυνατότητες, εφευρετικότητα και πρωτοτυπία και θα μπορούσε να εξελιχθεί σε ένα δυναμικό παραγωγικό άτομο, βρίσκεται συνήθως στο περιθώριο της σχολικής ζωής καθώς το εκπαιδευτικό σύστημα δε του δίνει τις ευκαιρίες ανάδειξης των δυνατοτήτων του. </a:t>
            </a:r>
          </a:p>
        </p:txBody>
      </p:sp>
    </p:spTree>
    <p:extLst>
      <p:ext uri="{BB962C8B-B14F-4D97-AF65-F5344CB8AC3E}">
        <p14:creationId xmlns:p14="http://schemas.microsoft.com/office/powerpoint/2010/main" val="451840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6" y="188640"/>
            <a:ext cx="8640960" cy="1080120"/>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 7/18</a:t>
            </a:r>
            <a:endParaRPr lang="el-GR" sz="3600" b="1" dirty="0"/>
          </a:p>
        </p:txBody>
      </p:sp>
      <p:sp>
        <p:nvSpPr>
          <p:cNvPr id="3" name="Θέση περιεχομένου 2"/>
          <p:cNvSpPr>
            <a:spLocks noGrp="1"/>
          </p:cNvSpPr>
          <p:nvPr>
            <p:ph idx="1"/>
          </p:nvPr>
        </p:nvSpPr>
        <p:spPr>
          <a:xfrm>
            <a:off x="225636" y="1340768"/>
            <a:ext cx="8640961" cy="5040560"/>
          </a:xfrm>
        </p:spPr>
        <p:txBody>
          <a:bodyPr>
            <a:normAutofit fontScale="85000" lnSpcReduction="10000"/>
          </a:bodyPr>
          <a:lstStyle/>
          <a:p>
            <a:pPr hangingPunct="0"/>
            <a:r>
              <a:rPr lang="el-GR" dirty="0" smtClean="0"/>
              <a:t>Έχει </a:t>
            </a:r>
            <a:r>
              <a:rPr lang="el-GR" dirty="0"/>
              <a:t>διαπιστωθεί ότι περί την Δ’  τάξη του δημοτικού σχολείου τα παιδιά παρουσιάζουν μια αισθητή κάμψη στις δημιουργικές τους ικανότητες. </a:t>
            </a:r>
            <a:endParaRPr lang="el-GR" dirty="0" smtClean="0"/>
          </a:p>
          <a:p>
            <a:pPr hangingPunct="0"/>
            <a:r>
              <a:rPr lang="el-GR" dirty="0" smtClean="0"/>
              <a:t>Ενώ </a:t>
            </a:r>
            <a:r>
              <a:rPr lang="el-GR" dirty="0"/>
              <a:t>στις προηγούμενες ηλικίες υπάρχει μια αυξανόμενη πρωτοτυπία στις συλλήψεις και δράσεις του παιδιού, περί το 9ο έτος παρατηρείται μια απότομη πτώση. </a:t>
            </a:r>
            <a:endParaRPr lang="el-GR" dirty="0" smtClean="0"/>
          </a:p>
          <a:p>
            <a:pPr hangingPunct="0"/>
            <a:r>
              <a:rPr lang="el-GR" dirty="0" smtClean="0"/>
              <a:t>Το </a:t>
            </a:r>
            <a:r>
              <a:rPr lang="el-GR" dirty="0"/>
              <a:t>φαινόμενο αυτό μπορεί να αποδοθεί κυρίως στη διαδικασία της κοινωνικοποίησης και της συμμόρφωσης προς ορισμένα πρότυπα - στερεότυπα συμπεριφοράς που η σχολική ζωή επιβάλλει στο παιδί τόσο στον τρόπο του σκέπτεσθαι όσο και στις καθημερινές εκδηλώσεις (Παρασκευόπουλος, 1985). </a:t>
            </a:r>
          </a:p>
        </p:txBody>
      </p:sp>
    </p:spTree>
    <p:extLst>
      <p:ext uri="{BB962C8B-B14F-4D97-AF65-F5344CB8AC3E}">
        <p14:creationId xmlns:p14="http://schemas.microsoft.com/office/powerpoint/2010/main" val="77866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8/18</a:t>
            </a:r>
            <a:endParaRPr lang="el-GR" sz="3600" b="1" dirty="0"/>
          </a:p>
        </p:txBody>
      </p:sp>
      <p:sp>
        <p:nvSpPr>
          <p:cNvPr id="3" name="Θέση περιεχομένου 2"/>
          <p:cNvSpPr>
            <a:spLocks noGrp="1"/>
          </p:cNvSpPr>
          <p:nvPr>
            <p:ph idx="1"/>
          </p:nvPr>
        </p:nvSpPr>
        <p:spPr>
          <a:xfrm>
            <a:off x="251520" y="1556792"/>
            <a:ext cx="8640960" cy="4525963"/>
          </a:xfrm>
        </p:spPr>
        <p:txBody>
          <a:bodyPr>
            <a:normAutofit fontScale="92500"/>
          </a:bodyPr>
          <a:lstStyle/>
          <a:p>
            <a:r>
              <a:rPr lang="el-GR" b="1" dirty="0" err="1" smtClean="0"/>
              <a:t>Barbara</a:t>
            </a:r>
            <a:r>
              <a:rPr lang="el-GR" b="1" dirty="0" smtClean="0"/>
              <a:t> </a:t>
            </a:r>
            <a:r>
              <a:rPr lang="el-GR" b="1" dirty="0" err="1"/>
              <a:t>Vitale</a:t>
            </a:r>
            <a:r>
              <a:rPr lang="el-GR" b="1" dirty="0"/>
              <a:t> (παιδαγωγός): </a:t>
            </a:r>
            <a:r>
              <a:rPr lang="el-GR" dirty="0"/>
              <a:t>Τα  παιδιά που λειτουργούν σχεδόν πάντα με το δεξί ημισφαίριο, συχνά αποτυγχάνουν στο σχολείο, γεγονός που οφείλεται στη μεθοδολογία μάθησης που χρησιμοποιείται σήμερα και στηρίζεται σε λειτουργίες του αριστερού ημισφαιρίου.</a:t>
            </a:r>
          </a:p>
          <a:p>
            <a:r>
              <a:rPr lang="el-GR" dirty="0" smtClean="0"/>
              <a:t>Τα </a:t>
            </a:r>
            <a:r>
              <a:rPr lang="el-GR" dirty="0"/>
              <a:t>παιδιά με κυρίαρχο το δεξί ημισφαίριο συχνά έχουν καλές επιδόσεις στον αθλητισμό ή σε κάποια καλλιτεχνική δραστηριότητα</a:t>
            </a:r>
            <a:r>
              <a:rPr lang="el-GR" dirty="0" smtClean="0"/>
              <a:t>.</a:t>
            </a:r>
            <a:r>
              <a:rPr lang="el-GR" dirty="0"/>
              <a:t>	</a:t>
            </a:r>
          </a:p>
        </p:txBody>
      </p:sp>
    </p:spTree>
    <p:extLst>
      <p:ext uri="{BB962C8B-B14F-4D97-AF65-F5344CB8AC3E}">
        <p14:creationId xmlns:p14="http://schemas.microsoft.com/office/powerpoint/2010/main" val="2169988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 9/18</a:t>
            </a:r>
            <a:endParaRPr lang="el-GR" sz="3600" b="1" dirty="0"/>
          </a:p>
        </p:txBody>
      </p:sp>
      <p:sp>
        <p:nvSpPr>
          <p:cNvPr id="3" name="Θέση περιεχομένου 2"/>
          <p:cNvSpPr>
            <a:spLocks noGrp="1"/>
          </p:cNvSpPr>
          <p:nvPr>
            <p:ph idx="1"/>
          </p:nvPr>
        </p:nvSpPr>
        <p:spPr>
          <a:xfrm>
            <a:off x="323528" y="1556792"/>
            <a:ext cx="8712968" cy="4752528"/>
          </a:xfrm>
        </p:spPr>
        <p:txBody>
          <a:bodyPr>
            <a:normAutofit fontScale="62500" lnSpcReduction="20000"/>
          </a:bodyPr>
          <a:lstStyle/>
          <a:p>
            <a:pPr marL="0" indent="0">
              <a:buNone/>
            </a:pPr>
            <a:r>
              <a:rPr lang="el-GR" b="1" dirty="0" err="1" smtClean="0"/>
              <a:t>Barbara</a:t>
            </a:r>
            <a:r>
              <a:rPr lang="el-GR" b="1" dirty="0" smtClean="0"/>
              <a:t> </a:t>
            </a:r>
            <a:r>
              <a:rPr lang="el-GR" b="1" dirty="0" err="1"/>
              <a:t>Vitale</a:t>
            </a:r>
            <a:r>
              <a:rPr lang="el-GR" b="1" dirty="0"/>
              <a:t> (παιδαγωγός): </a:t>
            </a:r>
            <a:r>
              <a:rPr lang="el-GR" dirty="0"/>
              <a:t>Τα  παιδιά που λειτουργούν σχεδόν πάντα με το δεξί </a:t>
            </a:r>
            <a:r>
              <a:rPr lang="el-GR" dirty="0" smtClean="0"/>
              <a:t>ημισφαίριο</a:t>
            </a:r>
          </a:p>
          <a:p>
            <a:pPr>
              <a:lnSpc>
                <a:spcPct val="120000"/>
              </a:lnSpc>
              <a:spcBef>
                <a:spcPts val="600"/>
              </a:spcBef>
            </a:pPr>
            <a:r>
              <a:rPr lang="el-GR" dirty="0" smtClean="0"/>
              <a:t>Μαθαίνουν </a:t>
            </a:r>
            <a:r>
              <a:rPr lang="el-GR" dirty="0"/>
              <a:t>ακολουθώντας πορεία από το ολικό στο μερικό.</a:t>
            </a:r>
          </a:p>
          <a:p>
            <a:pPr>
              <a:lnSpc>
                <a:spcPct val="120000"/>
              </a:lnSpc>
              <a:spcBef>
                <a:spcPts val="600"/>
              </a:spcBef>
            </a:pPr>
            <a:r>
              <a:rPr lang="el-GR" dirty="0" smtClean="0"/>
              <a:t>Συχνά </a:t>
            </a:r>
            <a:r>
              <a:rPr lang="el-GR" dirty="0"/>
              <a:t>δε μπορούν να βάλουν σε τάξη τις σκέψεις τους </a:t>
            </a:r>
          </a:p>
          <a:p>
            <a:pPr>
              <a:lnSpc>
                <a:spcPct val="120000"/>
              </a:lnSpc>
              <a:spcBef>
                <a:spcPts val="600"/>
              </a:spcBef>
            </a:pPr>
            <a:r>
              <a:rPr lang="el-GR" dirty="0" smtClean="0"/>
              <a:t>Χρειάζονται </a:t>
            </a:r>
            <a:r>
              <a:rPr lang="el-GR" dirty="0"/>
              <a:t>άμεση επαφή με το νέο ερέθισμα  για </a:t>
            </a:r>
            <a:r>
              <a:rPr lang="el-GR" dirty="0" smtClean="0"/>
              <a:t>να το </a:t>
            </a:r>
            <a:r>
              <a:rPr lang="el-GR" dirty="0"/>
              <a:t>συνειδητοποιήσουν, ενώ το σύμβολο δεν επαρκεί.</a:t>
            </a:r>
          </a:p>
          <a:p>
            <a:pPr>
              <a:lnSpc>
                <a:spcPct val="120000"/>
              </a:lnSpc>
              <a:spcBef>
                <a:spcPts val="600"/>
              </a:spcBef>
            </a:pPr>
            <a:r>
              <a:rPr lang="el-GR" dirty="0" smtClean="0"/>
              <a:t>Συμπεριφέρονται </a:t>
            </a:r>
            <a:r>
              <a:rPr lang="el-GR" dirty="0"/>
              <a:t>συχνά παρορμητικά.</a:t>
            </a:r>
          </a:p>
          <a:p>
            <a:pPr>
              <a:lnSpc>
                <a:spcPct val="120000"/>
              </a:lnSpc>
              <a:spcBef>
                <a:spcPts val="600"/>
              </a:spcBef>
            </a:pPr>
            <a:r>
              <a:rPr lang="el-GR" dirty="0" smtClean="0"/>
              <a:t>Δεν </a:t>
            </a:r>
            <a:r>
              <a:rPr lang="el-GR" dirty="0"/>
              <a:t>είναι ιδιαίτερα ομιλητικά και συχνά  </a:t>
            </a:r>
            <a:r>
              <a:rPr lang="el-GR" dirty="0" smtClean="0"/>
              <a:t>εκφράζονται  </a:t>
            </a:r>
            <a:r>
              <a:rPr lang="el-GR" dirty="0"/>
              <a:t>περιφραστικά.</a:t>
            </a:r>
          </a:p>
          <a:p>
            <a:pPr>
              <a:lnSpc>
                <a:spcPct val="120000"/>
              </a:lnSpc>
              <a:spcBef>
                <a:spcPts val="600"/>
              </a:spcBef>
            </a:pPr>
            <a:r>
              <a:rPr lang="el-GR" dirty="0" smtClean="0"/>
              <a:t>Δεν </a:t>
            </a:r>
            <a:r>
              <a:rPr lang="el-GR" dirty="0"/>
              <a:t>συνειδητοποιούν τα χρονικά όρια.</a:t>
            </a:r>
          </a:p>
          <a:p>
            <a:pPr>
              <a:lnSpc>
                <a:spcPct val="120000"/>
              </a:lnSpc>
              <a:spcBef>
                <a:spcPts val="600"/>
              </a:spcBef>
            </a:pPr>
            <a:r>
              <a:rPr lang="el-GR" dirty="0" smtClean="0"/>
              <a:t>Ονειροπολούν </a:t>
            </a:r>
            <a:r>
              <a:rPr lang="el-GR" dirty="0"/>
              <a:t>και παίρνουν στα σοβαρά </a:t>
            </a:r>
            <a:r>
              <a:rPr lang="el-GR" dirty="0" smtClean="0"/>
              <a:t>παράλογους </a:t>
            </a:r>
            <a:r>
              <a:rPr lang="el-GR" dirty="0"/>
              <a:t>συλλογισμούς άλλων.</a:t>
            </a:r>
          </a:p>
          <a:p>
            <a:pPr>
              <a:lnSpc>
                <a:spcPct val="120000"/>
              </a:lnSpc>
              <a:spcBef>
                <a:spcPts val="600"/>
              </a:spcBef>
            </a:pPr>
            <a:r>
              <a:rPr lang="el-GR" dirty="0" smtClean="0"/>
              <a:t>Μετρούν </a:t>
            </a:r>
            <a:r>
              <a:rPr lang="el-GR" dirty="0"/>
              <a:t>με τα δάκτυλα.</a:t>
            </a:r>
          </a:p>
          <a:p>
            <a:pPr>
              <a:lnSpc>
                <a:spcPct val="120000"/>
              </a:lnSpc>
              <a:spcBef>
                <a:spcPts val="600"/>
              </a:spcBef>
            </a:pPr>
            <a:r>
              <a:rPr lang="el-GR" dirty="0" smtClean="0"/>
              <a:t>Βρίσκονται </a:t>
            </a:r>
            <a:r>
              <a:rPr lang="el-GR" dirty="0"/>
              <a:t>σε διαρκή κίνηση και </a:t>
            </a:r>
            <a:r>
              <a:rPr lang="el-GR" dirty="0" smtClean="0"/>
              <a:t>μοιάζουν υπερκινητικά </a:t>
            </a:r>
            <a:r>
              <a:rPr lang="el-GR" dirty="0"/>
              <a:t>.</a:t>
            </a:r>
          </a:p>
          <a:p>
            <a:pPr>
              <a:lnSpc>
                <a:spcPct val="120000"/>
              </a:lnSpc>
              <a:spcBef>
                <a:spcPts val="600"/>
              </a:spcBef>
            </a:pPr>
            <a:r>
              <a:rPr lang="el-GR" dirty="0" smtClean="0"/>
              <a:t>Στέκουν </a:t>
            </a:r>
            <a:r>
              <a:rPr lang="el-GR" dirty="0"/>
              <a:t>όρθια ή πρέπει να κινούνται για να μάθουν</a:t>
            </a:r>
            <a:r>
              <a:rPr lang="el-GR" dirty="0" smtClean="0"/>
              <a:t>.</a:t>
            </a:r>
            <a:r>
              <a:rPr lang="el-GR" dirty="0"/>
              <a:t>	</a:t>
            </a:r>
          </a:p>
        </p:txBody>
      </p:sp>
    </p:spTree>
    <p:extLst>
      <p:ext uri="{BB962C8B-B14F-4D97-AF65-F5344CB8AC3E}">
        <p14:creationId xmlns:p14="http://schemas.microsoft.com/office/powerpoint/2010/main" val="627846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a:xfrm>
            <a:off x="464156" y="1556793"/>
            <a:ext cx="8229600" cy="3744416"/>
          </a:xfrm>
        </p:spPr>
        <p:txBody>
          <a:bodyPr>
            <a:normAutofit/>
          </a:bodyPr>
          <a:lstStyle/>
          <a:p>
            <a:r>
              <a:rPr lang="el-GR" dirty="0"/>
              <a:t>Η  επεξεργασία των πληροφοριών από τα εγκεφαλικά ημισφαίρια</a:t>
            </a:r>
          </a:p>
          <a:p>
            <a:r>
              <a:rPr lang="el-GR" dirty="0" smtClean="0"/>
              <a:t>Η </a:t>
            </a:r>
            <a:r>
              <a:rPr lang="el-GR" dirty="0"/>
              <a:t>εκπαίδευση των ημισφαιρίων και η ανάπτυξη της δημιουργικότητας</a:t>
            </a:r>
          </a:p>
          <a:p>
            <a:r>
              <a:rPr lang="el-GR" dirty="0" smtClean="0"/>
              <a:t>Τεχνικές </a:t>
            </a:r>
            <a:r>
              <a:rPr lang="el-GR" dirty="0"/>
              <a:t>διδασκαλίας και στρατηγικές μάθησης </a:t>
            </a:r>
          </a:p>
        </p:txBody>
      </p:sp>
    </p:spTree>
    <p:extLst>
      <p:ext uri="{BB962C8B-B14F-4D97-AF65-F5344CB8AC3E}">
        <p14:creationId xmlns:p14="http://schemas.microsoft.com/office/powerpoint/2010/main" val="425574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10/18</a:t>
            </a:r>
            <a:endParaRPr lang="el-GR" sz="3600" b="1" dirty="0"/>
          </a:p>
        </p:txBody>
      </p:sp>
      <p:sp>
        <p:nvSpPr>
          <p:cNvPr id="3" name="Θέση περιεχομένου 2"/>
          <p:cNvSpPr>
            <a:spLocks noGrp="1"/>
          </p:cNvSpPr>
          <p:nvPr>
            <p:ph idx="1"/>
          </p:nvPr>
        </p:nvSpPr>
        <p:spPr>
          <a:xfrm>
            <a:off x="657685" y="1772816"/>
            <a:ext cx="7776864" cy="3888432"/>
          </a:xfrm>
        </p:spPr>
        <p:txBody>
          <a:bodyPr>
            <a:normAutofit/>
          </a:bodyPr>
          <a:lstStyle/>
          <a:p>
            <a:pPr marL="0" indent="0">
              <a:buNone/>
            </a:pPr>
            <a:r>
              <a:rPr lang="el-GR" dirty="0"/>
              <a:t>Πολλά από αυτά τα άτομα είναι συχνά αριστερόχειρα και για να διευκολυνθούν στην μάθηση </a:t>
            </a:r>
            <a:r>
              <a:rPr lang="el-GR" b="1" dirty="0"/>
              <a:t>χρειάζονται στρατηγικές που να εμπλέκουν τόσο το αριστερό  όσο και το δεξί ημισφαίριο,</a:t>
            </a:r>
            <a:r>
              <a:rPr lang="el-GR" dirty="0"/>
              <a:t> με λεκτικά, οπτικά, ακουστικά, απτικά, κιναισθητικά, γευστικά και οσφρητικά πρότυπα. </a:t>
            </a:r>
          </a:p>
        </p:txBody>
      </p:sp>
    </p:spTree>
    <p:extLst>
      <p:ext uri="{BB962C8B-B14F-4D97-AF65-F5344CB8AC3E}">
        <p14:creationId xmlns:p14="http://schemas.microsoft.com/office/powerpoint/2010/main" val="8957023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79512" y="116632"/>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11/18</a:t>
            </a:r>
            <a:endParaRPr lang="el-GR" sz="3600" b="1" dirty="0"/>
          </a:p>
        </p:txBody>
      </p:sp>
      <p:sp>
        <p:nvSpPr>
          <p:cNvPr id="3" name="Θέση περιεχομένου 2"/>
          <p:cNvSpPr>
            <a:spLocks noGrp="1"/>
          </p:cNvSpPr>
          <p:nvPr>
            <p:ph idx="1"/>
          </p:nvPr>
        </p:nvSpPr>
        <p:spPr>
          <a:xfrm>
            <a:off x="323528" y="1412776"/>
            <a:ext cx="8712968" cy="4968552"/>
          </a:xfrm>
        </p:spPr>
        <p:txBody>
          <a:bodyPr>
            <a:normAutofit fontScale="62500" lnSpcReduction="20000"/>
          </a:bodyPr>
          <a:lstStyle/>
          <a:p>
            <a:pPr marL="0" indent="0">
              <a:buNone/>
            </a:pPr>
            <a:r>
              <a:rPr lang="el-GR" dirty="0"/>
              <a:t>Η </a:t>
            </a:r>
            <a:r>
              <a:rPr lang="el-GR" dirty="0" err="1"/>
              <a:t>Vitale</a:t>
            </a:r>
            <a:r>
              <a:rPr lang="el-GR" dirty="0"/>
              <a:t> (1982) έχει προτείνει μεθόδους εκμάθησης λέξεων από παιδιά με δεξί κυρίαρχο ημισφαίριο: </a:t>
            </a:r>
            <a:endParaRPr lang="el-GR" dirty="0" smtClean="0"/>
          </a:p>
          <a:p>
            <a:r>
              <a:rPr lang="el-GR" dirty="0" smtClean="0"/>
              <a:t>Γραφή </a:t>
            </a:r>
            <a:r>
              <a:rPr lang="el-GR" dirty="0"/>
              <a:t>με το φακό στο σκοτάδι στον τοίχο. </a:t>
            </a:r>
            <a:endParaRPr lang="el-GR" dirty="0" smtClean="0"/>
          </a:p>
          <a:p>
            <a:r>
              <a:rPr lang="el-GR" dirty="0" smtClean="0"/>
              <a:t>Γραφή </a:t>
            </a:r>
            <a:r>
              <a:rPr lang="el-GR" dirty="0"/>
              <a:t>της λέξης με χρησιμοποίηση διαφορετικού χρώματος για κάθε γράμμα. </a:t>
            </a:r>
            <a:endParaRPr lang="el-GR" dirty="0" smtClean="0"/>
          </a:p>
          <a:p>
            <a:r>
              <a:rPr lang="el-GR" dirty="0" smtClean="0"/>
              <a:t>Γραφή </a:t>
            </a:r>
            <a:r>
              <a:rPr lang="el-GR" dirty="0"/>
              <a:t>λέξης με το δάχτυλο πάνω στο χώμα. </a:t>
            </a:r>
            <a:endParaRPr lang="el-GR" dirty="0" smtClean="0"/>
          </a:p>
          <a:p>
            <a:r>
              <a:rPr lang="el-GR" dirty="0" smtClean="0"/>
              <a:t>Γραφή </a:t>
            </a:r>
            <a:r>
              <a:rPr lang="el-GR" dirty="0"/>
              <a:t>της λέξης στον αέρα με ανοιχτά κι ύστερα με κλειστά μάτια. </a:t>
            </a:r>
            <a:endParaRPr lang="el-GR" dirty="0" smtClean="0"/>
          </a:p>
          <a:p>
            <a:r>
              <a:rPr lang="el-GR" dirty="0" smtClean="0"/>
              <a:t>Γραφή </a:t>
            </a:r>
            <a:r>
              <a:rPr lang="el-GR" dirty="0"/>
              <a:t>με οδοντογλυφίδες. </a:t>
            </a:r>
            <a:endParaRPr lang="el-GR" dirty="0" smtClean="0"/>
          </a:p>
          <a:p>
            <a:r>
              <a:rPr lang="el-GR" dirty="0" smtClean="0"/>
              <a:t>Γραφή </a:t>
            </a:r>
            <a:r>
              <a:rPr lang="el-GR" dirty="0"/>
              <a:t>λέξης κατακόρυφα. </a:t>
            </a:r>
            <a:endParaRPr lang="el-GR" dirty="0" smtClean="0"/>
          </a:p>
          <a:p>
            <a:r>
              <a:rPr lang="el-GR" dirty="0" smtClean="0"/>
              <a:t>Να </a:t>
            </a:r>
            <a:r>
              <a:rPr lang="el-GR" dirty="0"/>
              <a:t>φέρει τη λέξη στο μυαλό του με κλειστά μάτια και μετά να φέρει το αντικείμενο στο μυαλό του. </a:t>
            </a:r>
            <a:endParaRPr lang="el-GR" dirty="0" smtClean="0"/>
          </a:p>
          <a:p>
            <a:r>
              <a:rPr lang="el-GR" dirty="0" smtClean="0"/>
              <a:t>Να </a:t>
            </a:r>
            <a:r>
              <a:rPr lang="el-GR" dirty="0"/>
              <a:t>νιώσει τη λέξη με την αφή (ανάγλυφα γράμματα). </a:t>
            </a:r>
            <a:endParaRPr lang="el-GR" dirty="0" smtClean="0"/>
          </a:p>
          <a:p>
            <a:r>
              <a:rPr lang="el-GR" dirty="0" smtClean="0"/>
              <a:t>Να </a:t>
            </a:r>
            <a:r>
              <a:rPr lang="el-GR" dirty="0"/>
              <a:t>φανταστεί τα γράμματα της λέξης σαν εμπόδια (να μπουσουλίσει κάτω από το π, να πηδήξει πάνω από το υ, να περάσει μέσα από το ο, να σκαρφαλώσει πάνω στο ε).	</a:t>
            </a:r>
          </a:p>
        </p:txBody>
      </p:sp>
    </p:spTree>
    <p:extLst>
      <p:ext uri="{BB962C8B-B14F-4D97-AF65-F5344CB8AC3E}">
        <p14:creationId xmlns:p14="http://schemas.microsoft.com/office/powerpoint/2010/main" val="180190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12/18</a:t>
            </a:r>
            <a:endParaRPr lang="el-GR" sz="3600" b="1" dirty="0"/>
          </a:p>
        </p:txBody>
      </p:sp>
      <p:sp>
        <p:nvSpPr>
          <p:cNvPr id="3" name="Θέση περιεχομένου 2"/>
          <p:cNvSpPr>
            <a:spLocks noGrp="1"/>
          </p:cNvSpPr>
          <p:nvPr>
            <p:ph idx="1"/>
          </p:nvPr>
        </p:nvSpPr>
        <p:spPr>
          <a:xfrm>
            <a:off x="323528" y="1412776"/>
            <a:ext cx="8640960" cy="4824536"/>
          </a:xfrm>
        </p:spPr>
        <p:txBody>
          <a:bodyPr>
            <a:normAutofit fontScale="92500" lnSpcReduction="20000"/>
          </a:bodyPr>
          <a:lstStyle/>
          <a:p>
            <a:pPr marL="0" indent="0">
              <a:buNone/>
            </a:pPr>
            <a:r>
              <a:rPr lang="el-GR" dirty="0"/>
              <a:t>Τα παιδιά που λειτουργούν  κυρίως με το δεξί ημισφαίριο έχουν δυσκολία στο να εκτιμήσουν το χρόνο και στο να μάθουν την ώρα. </a:t>
            </a:r>
            <a:endParaRPr lang="el-GR" dirty="0" smtClean="0"/>
          </a:p>
          <a:p>
            <a:pPr marL="0" indent="0">
              <a:buNone/>
            </a:pPr>
            <a:r>
              <a:rPr lang="el-GR" dirty="0" smtClean="0"/>
              <a:t>Μια </a:t>
            </a:r>
            <a:r>
              <a:rPr lang="el-GR" dirty="0"/>
              <a:t>αποτελεσματική μέθοδος είναι «</a:t>
            </a:r>
            <a:r>
              <a:rPr lang="el-GR" b="1" dirty="0"/>
              <a:t>το σώμα ρολόι</a:t>
            </a:r>
            <a:r>
              <a:rPr lang="el-GR" dirty="0"/>
              <a:t>». Το κεφάλι τους είναι ο αριθμός 12 και τα πόδια το 6, ενώ τα χέρια τους είναι οι δείκτες του ρολογιού. Η ώρα είναι 12:00 όταν και τα δύο χέρια είναι τεντωμένα πάνω από το κεφάλι.  </a:t>
            </a:r>
            <a:endParaRPr lang="el-GR" dirty="0" smtClean="0"/>
          </a:p>
          <a:p>
            <a:pPr marL="0" indent="0">
              <a:buNone/>
            </a:pPr>
            <a:r>
              <a:rPr lang="el-GR" dirty="0" smtClean="0"/>
              <a:t>Αυτή </a:t>
            </a:r>
            <a:r>
              <a:rPr lang="el-GR" dirty="0"/>
              <a:t>η αναφορά στο σώμα τους, με τα κιναισθητικά ερεθίσματα σε κάθε αλλαγή των χεριών-δεικτών του ρολογιού, βοηθάει την αντίληψη της ώρας από το δεξί ημισφαίριο</a:t>
            </a:r>
            <a:r>
              <a:rPr lang="el-GR" dirty="0" smtClean="0"/>
              <a:t>. </a:t>
            </a:r>
            <a:endParaRPr lang="el-GR" dirty="0"/>
          </a:p>
        </p:txBody>
      </p:sp>
    </p:spTree>
    <p:extLst>
      <p:ext uri="{BB962C8B-B14F-4D97-AF65-F5344CB8AC3E}">
        <p14:creationId xmlns:p14="http://schemas.microsoft.com/office/powerpoint/2010/main" val="925708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8229600" cy="778098"/>
          </a:xfrm>
        </p:spPr>
        <p:txBody>
          <a:bodyPr>
            <a:normAutofit/>
          </a:bodyPr>
          <a:lstStyle/>
          <a:p>
            <a:r>
              <a:rPr lang="el-GR" b="1" dirty="0" smtClean="0"/>
              <a:t>Δραστηριότητα Αφής</a:t>
            </a:r>
            <a:endParaRPr lang="el-GR" b="1" dirty="0"/>
          </a:p>
        </p:txBody>
      </p:sp>
      <p:sp>
        <p:nvSpPr>
          <p:cNvPr id="3" name="Θέση περιεχομένου 2"/>
          <p:cNvSpPr>
            <a:spLocks noGrp="1"/>
          </p:cNvSpPr>
          <p:nvPr>
            <p:ph idx="1"/>
          </p:nvPr>
        </p:nvSpPr>
        <p:spPr>
          <a:xfrm>
            <a:off x="323528" y="1052736"/>
            <a:ext cx="8712968" cy="5112568"/>
          </a:xfrm>
        </p:spPr>
        <p:txBody>
          <a:bodyPr>
            <a:normAutofit fontScale="70000" lnSpcReduction="20000"/>
          </a:bodyPr>
          <a:lstStyle/>
          <a:p>
            <a:pPr marL="0" indent="0" hangingPunct="0">
              <a:buNone/>
            </a:pPr>
            <a:r>
              <a:rPr lang="el-GR" dirty="0" smtClean="0"/>
              <a:t>Το </a:t>
            </a:r>
            <a:r>
              <a:rPr lang="el-GR" dirty="0"/>
              <a:t>σύστημα της αφής είναι το σύστημα των πληροφοριών που έχουν την προέλευσή τους το δέρμα μας, στις κινήσεις των αρθρώσεών μας και γενικά στην κίνηση του σώματος μας στο χώρο. </a:t>
            </a:r>
            <a:endParaRPr lang="el-GR" dirty="0" smtClean="0"/>
          </a:p>
          <a:p>
            <a:pPr marL="0" indent="0" hangingPunct="0">
              <a:buNone/>
            </a:pPr>
            <a:r>
              <a:rPr lang="el-GR" dirty="0"/>
              <a:t> </a:t>
            </a:r>
            <a:r>
              <a:rPr lang="el-GR" dirty="0" smtClean="0"/>
              <a:t>Αν </a:t>
            </a:r>
            <a:r>
              <a:rPr lang="el-GR" dirty="0"/>
              <a:t>και το σύστημα αφής </a:t>
            </a:r>
            <a:r>
              <a:rPr lang="el-GR" dirty="0" err="1"/>
              <a:t>ενεργοποείται</a:t>
            </a:r>
            <a:r>
              <a:rPr lang="el-GR" dirty="0"/>
              <a:t> κάθε φορά που κινείται το σώμα, λειτουργεί σε μεγαλύτερο βαθμό όταν παρεμποδίσουμε την οπτική αντίληψη, με το κλείσιμο των ματιών.  Όλες οι ασκήσεις που ακολουθούν πρέπει να γίνουν πρώτα με τα μάτια των παιδιών ανοιχτά και μετά να επαναληφθούν πολλές φορές με τα μάτια τους </a:t>
            </a:r>
            <a:r>
              <a:rPr lang="el-GR" dirty="0" smtClean="0"/>
              <a:t>κλειστά.</a:t>
            </a:r>
          </a:p>
          <a:p>
            <a:pPr hangingPunct="0"/>
            <a:r>
              <a:rPr lang="el-GR" dirty="0" smtClean="0"/>
              <a:t>Γράψιμο </a:t>
            </a:r>
            <a:r>
              <a:rPr lang="el-GR" dirty="0"/>
              <a:t>στον </a:t>
            </a:r>
            <a:r>
              <a:rPr lang="el-GR" dirty="0" smtClean="0"/>
              <a:t>αέρα.</a:t>
            </a:r>
          </a:p>
          <a:p>
            <a:pPr hangingPunct="0"/>
            <a:r>
              <a:rPr lang="el-GR" dirty="0" smtClean="0"/>
              <a:t>Κίνηση </a:t>
            </a:r>
            <a:r>
              <a:rPr lang="el-GR" dirty="0"/>
              <a:t>του σώματος για τον σχηματισμό μιας μορφής, ενός αριθμού ή ενός </a:t>
            </a:r>
            <a:r>
              <a:rPr lang="el-GR" dirty="0" smtClean="0"/>
              <a:t> γράμματος.</a:t>
            </a:r>
          </a:p>
          <a:p>
            <a:pPr hangingPunct="0"/>
            <a:r>
              <a:rPr lang="el-GR" dirty="0" smtClean="0"/>
              <a:t>Γράψιμο </a:t>
            </a:r>
            <a:r>
              <a:rPr lang="el-GR" dirty="0"/>
              <a:t>στην πλάτη του </a:t>
            </a:r>
            <a:r>
              <a:rPr lang="el-GR" dirty="0" smtClean="0"/>
              <a:t>παιδιού.</a:t>
            </a:r>
          </a:p>
          <a:p>
            <a:pPr hangingPunct="0"/>
            <a:r>
              <a:rPr lang="el-GR" dirty="0" smtClean="0"/>
              <a:t>Βάδισμα </a:t>
            </a:r>
            <a:r>
              <a:rPr lang="el-GR" dirty="0"/>
              <a:t>για τον σχηματισμό ενός αριθμού γράμματος, ή λέξης και </a:t>
            </a:r>
          </a:p>
          <a:p>
            <a:pPr hangingPunct="0"/>
            <a:r>
              <a:rPr lang="el-GR" dirty="0" smtClean="0"/>
              <a:t>Κίνηση </a:t>
            </a:r>
            <a:r>
              <a:rPr lang="el-GR" dirty="0"/>
              <a:t>του σώματος για τον σχηματισμό της εικόνας ενός συμβόλου ή </a:t>
            </a:r>
            <a:r>
              <a:rPr lang="el-GR" dirty="0" smtClean="0"/>
              <a:t>ομάδας </a:t>
            </a:r>
            <a:r>
              <a:rPr lang="el-GR" dirty="0"/>
              <a:t>συμβόλων</a:t>
            </a:r>
            <a:r>
              <a:rPr lang="el-GR" dirty="0" smtClean="0"/>
              <a:t>.</a:t>
            </a:r>
            <a:endParaRPr lang="el-GR" dirty="0"/>
          </a:p>
        </p:txBody>
      </p:sp>
    </p:spTree>
    <p:extLst>
      <p:ext uri="{BB962C8B-B14F-4D97-AF65-F5344CB8AC3E}">
        <p14:creationId xmlns:p14="http://schemas.microsoft.com/office/powerpoint/2010/main" val="42203978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720080"/>
          </a:xfrm>
        </p:spPr>
        <p:txBody>
          <a:bodyPr>
            <a:noAutofit/>
          </a:bodyPr>
          <a:lstStyle/>
          <a:p>
            <a:r>
              <a:rPr lang="el-GR" b="1" dirty="0"/>
              <a:t>Οπτικά </a:t>
            </a:r>
            <a:r>
              <a:rPr lang="el-GR" b="1" dirty="0" smtClean="0"/>
              <a:t>Πρότυπα</a:t>
            </a:r>
            <a:endParaRPr lang="el-GR" dirty="0"/>
          </a:p>
        </p:txBody>
      </p:sp>
      <p:sp>
        <p:nvSpPr>
          <p:cNvPr id="3" name="Θέση περιεχομένου 2"/>
          <p:cNvSpPr>
            <a:spLocks noGrp="1"/>
          </p:cNvSpPr>
          <p:nvPr>
            <p:ph idx="1"/>
          </p:nvPr>
        </p:nvSpPr>
        <p:spPr>
          <a:xfrm>
            <a:off x="395536" y="1052736"/>
            <a:ext cx="8640960" cy="5184576"/>
          </a:xfrm>
        </p:spPr>
        <p:txBody>
          <a:bodyPr>
            <a:normAutofit fontScale="62500" lnSpcReduction="20000"/>
          </a:bodyPr>
          <a:lstStyle/>
          <a:p>
            <a:pPr marL="0" indent="0" hangingPunct="0">
              <a:buNone/>
            </a:pPr>
            <a:r>
              <a:rPr lang="el-GR" dirty="0" smtClean="0"/>
              <a:t>Τα </a:t>
            </a:r>
            <a:r>
              <a:rPr lang="el-GR" dirty="0"/>
              <a:t>παιδιά που λειτουργούν με το δεξί ημισφαίριο συχνά είναι οπτικοί τύποι.  Έχουν την ανάγκη να δουν μια εικόνα του τελικού αποτελέσματος για να συνειδητοποιήσουν τι πρόκειται να κάνουν.  Δάσκαλοι και γονείς μπορούν να βοηθήσουν εδώ με τους ακόλουθους τρόπους</a:t>
            </a:r>
            <a:r>
              <a:rPr lang="el-GR" dirty="0" smtClean="0"/>
              <a:t>:</a:t>
            </a:r>
            <a:r>
              <a:rPr lang="el-GR" dirty="0"/>
              <a:t> </a:t>
            </a:r>
            <a:endParaRPr lang="el-GR" dirty="0" smtClean="0"/>
          </a:p>
          <a:p>
            <a:pPr hangingPunct="0"/>
            <a:r>
              <a:rPr lang="el-GR" dirty="0" smtClean="0"/>
              <a:t>Όταν ζητάτε απ' το παιδί να φτιάξει ένα </a:t>
            </a:r>
            <a:r>
              <a:rPr lang="el-GR" dirty="0" err="1" smtClean="0"/>
              <a:t>συναρμολογούμενο</a:t>
            </a:r>
            <a:r>
              <a:rPr lang="el-GR" dirty="0" smtClean="0"/>
              <a:t> χειροτέχνημα, δείξτε του πρώτα ένα ολοκληρωμένο ομοίωμα του.</a:t>
            </a:r>
          </a:p>
          <a:p>
            <a:pPr hangingPunct="0"/>
            <a:r>
              <a:rPr lang="el-GR" dirty="0" smtClean="0"/>
              <a:t>Όταν </a:t>
            </a:r>
            <a:r>
              <a:rPr lang="el-GR" dirty="0"/>
              <a:t>ζητάτε απ' το παιδί να χρησιμοποιήσει μια νέα μέθοδο, κάντε του πρώτα ένα παράδειγμα.</a:t>
            </a:r>
          </a:p>
          <a:p>
            <a:pPr hangingPunct="0"/>
            <a:r>
              <a:rPr lang="el-GR" dirty="0" smtClean="0"/>
              <a:t>Λύστε </a:t>
            </a:r>
            <a:r>
              <a:rPr lang="el-GR" dirty="0"/>
              <a:t>το πρώτο πρόβλημα στο τετράδιο της αριθμητικής του ή στο βιβλίο ασκήσεων.</a:t>
            </a:r>
          </a:p>
          <a:p>
            <a:pPr hangingPunct="0"/>
            <a:r>
              <a:rPr lang="el-GR" dirty="0" smtClean="0"/>
              <a:t>Τοποθετήστε </a:t>
            </a:r>
            <a:r>
              <a:rPr lang="el-GR" dirty="0"/>
              <a:t>στο δωμάτιο πίνακες με οδηγίες που να υπενθυμίζουν στο παιδί πως να γράφει τα στοιχεία του προβλήματος στα χαρτιά του.</a:t>
            </a:r>
          </a:p>
          <a:p>
            <a:pPr hangingPunct="0"/>
            <a:r>
              <a:rPr lang="el-GR" dirty="0" smtClean="0"/>
              <a:t>Αν </a:t>
            </a:r>
            <a:r>
              <a:rPr lang="el-GR" dirty="0"/>
              <a:t>χρησιμοποιείτε το "γράψιμο με χρώμα" πολύ, να θυμάστε να δίνετε πάντα βοηθητικό οπτικό σημάδι.  Για παράδειγμα, αν τα παιδιά χρησιμοποιούν κίτρινους </a:t>
            </a:r>
            <a:r>
              <a:rPr lang="el-GR" dirty="0" smtClean="0"/>
              <a:t>φακέλους </a:t>
            </a:r>
            <a:r>
              <a:rPr lang="el-GR" dirty="0"/>
              <a:t>για να βάζουν τα χαρτιά της αριθμητικής τους, τότε χρησιμοποιήστε ένα κίτρινο κουτί όταν παραδίνουν τη δουλειά τους στην αριθμητική.</a:t>
            </a:r>
          </a:p>
          <a:p>
            <a:endParaRPr lang="el-GR" dirty="0"/>
          </a:p>
        </p:txBody>
      </p:sp>
    </p:spTree>
    <p:extLst>
      <p:ext uri="{BB962C8B-B14F-4D97-AF65-F5344CB8AC3E}">
        <p14:creationId xmlns:p14="http://schemas.microsoft.com/office/powerpoint/2010/main" val="1176902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6674" y="188640"/>
            <a:ext cx="8229600" cy="778098"/>
          </a:xfrm>
        </p:spPr>
        <p:txBody>
          <a:bodyPr>
            <a:normAutofit/>
          </a:bodyPr>
          <a:lstStyle/>
          <a:p>
            <a:r>
              <a:rPr lang="el-GR" b="1" dirty="0"/>
              <a:t>Τρώγοντας </a:t>
            </a:r>
            <a:r>
              <a:rPr lang="el-GR" b="1" dirty="0" smtClean="0"/>
              <a:t>Χρώμα</a:t>
            </a:r>
            <a:endParaRPr lang="el-GR" b="1" dirty="0"/>
          </a:p>
        </p:txBody>
      </p:sp>
      <p:sp>
        <p:nvSpPr>
          <p:cNvPr id="3" name="Θέση περιεχομένου 2"/>
          <p:cNvSpPr>
            <a:spLocks noGrp="1"/>
          </p:cNvSpPr>
          <p:nvPr>
            <p:ph idx="1"/>
          </p:nvPr>
        </p:nvSpPr>
        <p:spPr>
          <a:xfrm>
            <a:off x="426674" y="1052736"/>
            <a:ext cx="8177774" cy="5040560"/>
          </a:xfrm>
        </p:spPr>
        <p:txBody>
          <a:bodyPr>
            <a:normAutofit fontScale="62500" lnSpcReduction="20000"/>
          </a:bodyPr>
          <a:lstStyle/>
          <a:p>
            <a:pPr marL="0" indent="0" hangingPunct="0">
              <a:buNone/>
            </a:pPr>
            <a:r>
              <a:rPr lang="el-GR" dirty="0" smtClean="0"/>
              <a:t>Κάθε </a:t>
            </a:r>
            <a:r>
              <a:rPr lang="el-GR" dirty="0"/>
              <a:t>φορά που ο γονιός ή ο δάσκαλος ενεργοποιεί και ένα μεγαλύτερο επίπεδο αντίληψης, δυναμώνει παράλληλα και η λειτουργία της μάθησης.  Η γεύση και η όσφρηση αποτελούν δύο πρωταρχικά συστήματα αντίληψης.</a:t>
            </a:r>
          </a:p>
          <a:p>
            <a:pPr marL="0" indent="0" hangingPunct="0">
              <a:buNone/>
            </a:pPr>
            <a:r>
              <a:rPr lang="el-GR" dirty="0"/>
              <a:t> </a:t>
            </a:r>
            <a:r>
              <a:rPr lang="el-GR" dirty="0" smtClean="0"/>
              <a:t>Χρησιμοποιώντας </a:t>
            </a:r>
            <a:r>
              <a:rPr lang="el-GR" dirty="0"/>
              <a:t>ζελέδες με διαφορετικά χρώματα και γεύσεις, δημιουργείτε την ευκαιρία πολλαπλής αίσθηση του χρώματος με την όραση, την όσφρηση και τη γεύση.  Έχοντας μαζέψει πολλά διαφορετικά πακέτα χρωματιστών ζελέ φρούτων, πείτε στα παιδιά να ανοίξουν κάθε πακέτο και να το μυρίσουν.  Πείτε τους να διακρίνουν τις διαφορές στις μυρωδιές.  Πείτε τους  να κλείσουν τα μάτια τους και να φανταστούν κάθε χρώμα καθώς το μυρίζουν.</a:t>
            </a:r>
          </a:p>
          <a:p>
            <a:pPr marL="0" indent="0" hangingPunct="0">
              <a:buNone/>
            </a:pPr>
            <a:r>
              <a:rPr lang="el-GR" dirty="0"/>
              <a:t> </a:t>
            </a:r>
            <a:r>
              <a:rPr lang="el-GR" dirty="0" smtClean="0"/>
              <a:t>Αφήστε </a:t>
            </a:r>
            <a:r>
              <a:rPr lang="el-GR" dirty="0"/>
              <a:t>τα παιδιά να διαλέξουν τη γεύση που το καθένα επιθυμεί να φτιάξει.  Όταν παρασκευαστεί το ζελέ είναι έτοιμη δώστε τους πλαστικά </a:t>
            </a:r>
            <a:r>
              <a:rPr lang="el-GR" dirty="0" err="1"/>
              <a:t>πηρούνια</a:t>
            </a:r>
            <a:r>
              <a:rPr lang="el-GR" dirty="0"/>
              <a:t> να τη δοκιμάσουν. </a:t>
            </a:r>
            <a:endParaRPr lang="el-GR" dirty="0" smtClean="0"/>
          </a:p>
          <a:p>
            <a:pPr marL="0" indent="0" hangingPunct="0">
              <a:buNone/>
            </a:pPr>
            <a:r>
              <a:rPr lang="el-GR" dirty="0" smtClean="0"/>
              <a:t>Αν </a:t>
            </a:r>
            <a:r>
              <a:rPr lang="el-GR" dirty="0"/>
              <a:t>το ζελέ έχει γεύση φρούτου, κρατήστε ένα πραγματικό φρούτο στο χέρι.  </a:t>
            </a:r>
            <a:endParaRPr lang="el-GR" dirty="0" smtClean="0"/>
          </a:p>
          <a:p>
            <a:pPr marL="0" indent="0" hangingPunct="0">
              <a:buNone/>
            </a:pPr>
            <a:r>
              <a:rPr lang="el-GR" dirty="0" smtClean="0"/>
              <a:t>Έχει </a:t>
            </a:r>
            <a:r>
              <a:rPr lang="el-GR" dirty="0"/>
              <a:t>μεγάλη σημασία να επαναλαμβάνετε το όνομα του χρώματος μετά από κάθε εμπειρία -  κατά τη διάρκεια της άσκησης -  τόσο εσείς όσο και τα παιδιά σας.</a:t>
            </a:r>
          </a:p>
          <a:p>
            <a:endParaRPr lang="el-GR" dirty="0"/>
          </a:p>
        </p:txBody>
      </p:sp>
    </p:spTree>
    <p:extLst>
      <p:ext uri="{BB962C8B-B14F-4D97-AF65-F5344CB8AC3E}">
        <p14:creationId xmlns:p14="http://schemas.microsoft.com/office/powerpoint/2010/main" val="3145651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166"/>
            <a:ext cx="8229600" cy="562074"/>
          </a:xfrm>
        </p:spPr>
        <p:txBody>
          <a:bodyPr>
            <a:normAutofit fontScale="90000"/>
          </a:bodyPr>
          <a:lstStyle/>
          <a:p>
            <a:r>
              <a:rPr lang="el-GR" b="1" dirty="0"/>
              <a:t>Γράψιμο με την </a:t>
            </a:r>
            <a:r>
              <a:rPr lang="el-GR" b="1" dirty="0" smtClean="0"/>
              <a:t>Αφή</a:t>
            </a:r>
            <a:endParaRPr lang="el-GR" dirty="0"/>
          </a:p>
        </p:txBody>
      </p:sp>
      <p:sp>
        <p:nvSpPr>
          <p:cNvPr id="3" name="Θέση περιεχομένου 2"/>
          <p:cNvSpPr>
            <a:spLocks noGrp="1"/>
          </p:cNvSpPr>
          <p:nvPr>
            <p:ph idx="1"/>
          </p:nvPr>
        </p:nvSpPr>
        <p:spPr>
          <a:xfrm>
            <a:off x="115536" y="709889"/>
            <a:ext cx="9036496" cy="5694053"/>
          </a:xfrm>
        </p:spPr>
        <p:txBody>
          <a:bodyPr>
            <a:normAutofit fontScale="70000" lnSpcReduction="20000"/>
          </a:bodyPr>
          <a:lstStyle/>
          <a:p>
            <a:pPr marL="0" indent="0" hangingPunct="0">
              <a:buNone/>
            </a:pPr>
            <a:r>
              <a:rPr lang="el-GR" dirty="0" smtClean="0"/>
              <a:t>Η </a:t>
            </a:r>
            <a:r>
              <a:rPr lang="el-GR" dirty="0"/>
              <a:t>γραφή με την αφή  προϋποθέτει ότι τα παιδιά αντιλαμβάνονται τα αισθητικά ερεθίσματα που δέχονται στα άκρα των δαχτύλων τους.  Για τον σκοπό αυτό μπορεί να χρησιμοποιηθεί οποιοδήποτε στερεό αντικείμενο.</a:t>
            </a:r>
          </a:p>
          <a:p>
            <a:pPr marL="0" indent="0" hangingPunct="0">
              <a:buNone/>
            </a:pPr>
            <a:r>
              <a:rPr lang="el-GR" dirty="0"/>
              <a:t> </a:t>
            </a:r>
            <a:r>
              <a:rPr lang="el-GR" dirty="0" smtClean="0"/>
              <a:t>Γράψτε </a:t>
            </a:r>
            <a:r>
              <a:rPr lang="el-GR" dirty="0"/>
              <a:t>μια άγνωστη λέξη πάνω σ' ένα χαρτί και τοποθετήστε το </a:t>
            </a:r>
            <a:r>
              <a:rPr lang="el-GR" b="1" dirty="0"/>
              <a:t>χαρτί κάτω από ένα κομμάτι</a:t>
            </a:r>
            <a:r>
              <a:rPr lang="el-GR" dirty="0"/>
              <a:t> τζάμι.  Πείτε σε κάθε παιδί να "περάσει" τη λέξη με το δείχτη του κυρίαρχου χεριού του.  Η άσκηση πρέπει να γίνει πρώτα με τα μάτια ανοιχτά και μετά με τα μάτια κλειστά.</a:t>
            </a:r>
          </a:p>
          <a:p>
            <a:pPr marL="0" indent="0" hangingPunct="0">
              <a:buNone/>
            </a:pPr>
            <a:r>
              <a:rPr lang="el-GR" dirty="0" smtClean="0"/>
              <a:t>Κόψτε </a:t>
            </a:r>
            <a:r>
              <a:rPr lang="el-GR" dirty="0"/>
              <a:t>γράμματα, αριθμούς ή λέξεις από διάφορους τύπους </a:t>
            </a:r>
            <a:r>
              <a:rPr lang="el-GR" b="1" dirty="0"/>
              <a:t>γυαλόχαρτου</a:t>
            </a:r>
            <a:r>
              <a:rPr lang="el-GR" dirty="0"/>
              <a:t> με απαλή ή τραχιά επιφάνεια.  Βάλτε πάλι κάθε παιδί να περάσει τη λέξη με τον </a:t>
            </a:r>
            <a:r>
              <a:rPr lang="el-GR" dirty="0" err="1" smtClean="0"/>
              <a:t>δέικτη</a:t>
            </a:r>
            <a:r>
              <a:rPr lang="el-GR" dirty="0" smtClean="0"/>
              <a:t> </a:t>
            </a:r>
            <a:r>
              <a:rPr lang="el-GR" dirty="0"/>
              <a:t>του κυριάρχου χεριού του. </a:t>
            </a:r>
            <a:endParaRPr lang="el-GR" dirty="0" smtClean="0"/>
          </a:p>
          <a:p>
            <a:pPr marL="0" indent="0" hangingPunct="0">
              <a:buNone/>
            </a:pPr>
            <a:r>
              <a:rPr lang="el-GR" dirty="0" smtClean="0"/>
              <a:t>Πείτε </a:t>
            </a:r>
            <a:r>
              <a:rPr lang="el-GR" dirty="0"/>
              <a:t>στα παιδιά να κρατήσουν  τα γράμματα ή τους αριθμούς </a:t>
            </a:r>
            <a:r>
              <a:rPr lang="el-GR" b="1" dirty="0"/>
              <a:t>πίσω απ' τις πλάτες τους </a:t>
            </a:r>
            <a:r>
              <a:rPr lang="el-GR" dirty="0"/>
              <a:t>και να προσπαθήσουν να τα αναγνωρίσουν με την αφή και μόνο.  </a:t>
            </a:r>
          </a:p>
          <a:p>
            <a:pPr marL="0" indent="0" hangingPunct="0">
              <a:buNone/>
            </a:pPr>
            <a:r>
              <a:rPr lang="el-GR" dirty="0" smtClean="0"/>
              <a:t>Μπορείτε </a:t>
            </a:r>
            <a:r>
              <a:rPr lang="el-GR" dirty="0"/>
              <a:t>να δώσετε στα παιδιά ένα μικρό </a:t>
            </a:r>
            <a:r>
              <a:rPr lang="el-GR" b="1" dirty="0"/>
              <a:t>δίσκο ή κουτί με άμμο</a:t>
            </a:r>
            <a:r>
              <a:rPr lang="el-GR" dirty="0"/>
              <a:t>, μέσα στο οποίο να αντιγράψουν γράμματα, λέξεις ή αριθμούς από κάποιο οπτικό μοντέλο.</a:t>
            </a:r>
          </a:p>
          <a:p>
            <a:pPr marL="0" indent="0" hangingPunct="0">
              <a:buNone/>
            </a:pPr>
            <a:r>
              <a:rPr lang="el-GR" dirty="0" smtClean="0"/>
              <a:t>Χρησιμοποιήστε </a:t>
            </a:r>
            <a:r>
              <a:rPr lang="el-GR" dirty="0"/>
              <a:t>ένα κασετόφωνο για να </a:t>
            </a:r>
            <a:r>
              <a:rPr lang="el-GR" b="1" dirty="0"/>
              <a:t>δώσετε στα παιδιά και το ακουστικό ερέθισμα</a:t>
            </a:r>
            <a:r>
              <a:rPr lang="el-GR" dirty="0" smtClean="0"/>
              <a:t>.</a:t>
            </a:r>
            <a:endParaRPr lang="el-GR" dirty="0"/>
          </a:p>
        </p:txBody>
      </p:sp>
    </p:spTree>
    <p:extLst>
      <p:ext uri="{BB962C8B-B14F-4D97-AF65-F5344CB8AC3E}">
        <p14:creationId xmlns:p14="http://schemas.microsoft.com/office/powerpoint/2010/main" val="38188152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13/18</a:t>
            </a:r>
            <a:endParaRPr lang="el-GR" sz="3600" b="1" dirty="0"/>
          </a:p>
        </p:txBody>
      </p:sp>
      <p:sp>
        <p:nvSpPr>
          <p:cNvPr id="3" name="Θέση περιεχομένου 2"/>
          <p:cNvSpPr>
            <a:spLocks noGrp="1"/>
          </p:cNvSpPr>
          <p:nvPr>
            <p:ph idx="1"/>
          </p:nvPr>
        </p:nvSpPr>
        <p:spPr>
          <a:xfrm>
            <a:off x="323528" y="1412776"/>
            <a:ext cx="8640960" cy="4824536"/>
          </a:xfrm>
        </p:spPr>
        <p:txBody>
          <a:bodyPr>
            <a:normAutofit fontScale="92500"/>
          </a:bodyPr>
          <a:lstStyle/>
          <a:p>
            <a:pPr marL="0" indent="0">
              <a:buNone/>
            </a:pPr>
            <a:r>
              <a:rPr lang="el-GR" dirty="0" smtClean="0"/>
              <a:t>Τέτοιες </a:t>
            </a:r>
            <a:r>
              <a:rPr lang="el-GR" dirty="0"/>
              <a:t>στρατηγικές μάθησης είναι απαραίτητες για την κινητοποίηση του συνόλου των ικανοτήτων </a:t>
            </a:r>
            <a:r>
              <a:rPr lang="el-GR" b="1" dirty="0"/>
              <a:t>όλων των παιδιών </a:t>
            </a:r>
            <a:r>
              <a:rPr lang="el-GR" dirty="0"/>
              <a:t>και την ολοκληρωμένη εκπαίδευσή τους. </a:t>
            </a:r>
            <a:endParaRPr lang="el-GR" dirty="0" smtClean="0"/>
          </a:p>
          <a:p>
            <a:pPr marL="0" indent="0">
              <a:buNone/>
            </a:pPr>
            <a:r>
              <a:rPr lang="el-GR" dirty="0" smtClean="0"/>
              <a:t>Είναι </a:t>
            </a:r>
            <a:r>
              <a:rPr lang="el-GR" dirty="0"/>
              <a:t>όμως επιτακτική η χρήση τους αν θέλουμε να βοηθήσουμε τα παιδιά που λειτουργούν κυρίως με το δεξί ημισφαίριο, πολλά από τα οποία είναι αριστερόχειρα, να ξεδιπλώσουν τις δυνατότητες και τις ιδιαιτερότητές τους, να τις εκμεταλλευτούν στο μέγιστο και να αποκτήσουν ισότιμη συμμετοχή στο εκπαιδευτικό μας σύστημα. </a:t>
            </a:r>
          </a:p>
          <a:p>
            <a:pPr marL="0" indent="0">
              <a:buNone/>
            </a:pPr>
            <a:endParaRPr lang="el-GR" dirty="0"/>
          </a:p>
        </p:txBody>
      </p:sp>
    </p:spTree>
    <p:extLst>
      <p:ext uri="{BB962C8B-B14F-4D97-AF65-F5344CB8AC3E}">
        <p14:creationId xmlns:p14="http://schemas.microsoft.com/office/powerpoint/2010/main" val="2340428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14/18</a:t>
            </a:r>
            <a:endParaRPr lang="el-GR" sz="3600" b="1" dirty="0"/>
          </a:p>
        </p:txBody>
      </p:sp>
      <p:sp>
        <p:nvSpPr>
          <p:cNvPr id="3" name="Θέση περιεχομένου 2"/>
          <p:cNvSpPr>
            <a:spLocks noGrp="1"/>
          </p:cNvSpPr>
          <p:nvPr>
            <p:ph idx="1"/>
          </p:nvPr>
        </p:nvSpPr>
        <p:spPr>
          <a:xfrm>
            <a:off x="225637" y="1412776"/>
            <a:ext cx="8888215" cy="4968552"/>
          </a:xfrm>
        </p:spPr>
        <p:txBody>
          <a:bodyPr>
            <a:noAutofit/>
          </a:bodyPr>
          <a:lstStyle/>
          <a:p>
            <a:pPr marL="0" indent="0">
              <a:buNone/>
            </a:pPr>
            <a:r>
              <a:rPr lang="el-GR" sz="2100" dirty="0"/>
              <a:t>Παρ’ όλα τα οπτικά βοηθήματα που χορηγούνται μαζί με τα θεωρητικά κείμενα στους μαθητές, καμιά προσπάθεια ισόρροπης ανάπτυξης μεταξύ λεκτικής και διαισθητικής σκέψης δεν γίνεται σήμερα στα σχολεία, και δεν επιτυγχάνεται η συμμετοχή και η ισότιμη συμβολή και των δύο ημισφαιρίων στη διαδικασία μάθησης.  </a:t>
            </a:r>
            <a:endParaRPr lang="el-GR" sz="2100" dirty="0" smtClean="0"/>
          </a:p>
          <a:p>
            <a:pPr marL="0" indent="0">
              <a:buNone/>
            </a:pPr>
            <a:r>
              <a:rPr lang="el-GR" sz="2100" dirty="0" smtClean="0"/>
              <a:t>Θα </a:t>
            </a:r>
            <a:r>
              <a:rPr lang="el-GR" sz="2100" dirty="0"/>
              <a:t>μπορούσαν ν’ αναπτύσσονται θέματα φαντασίας, αισθητηριακής αντίληψης, δεξιοτεχνίας, δημιουργικότητας, διαίσθησης, εφευρετικότητας, καλλιτεχνικής αντίληψης και έκφρασης, κινησιολογίας, </a:t>
            </a:r>
            <a:r>
              <a:rPr lang="el-GR" sz="2100" dirty="0" err="1"/>
              <a:t>εξωλεκτικής</a:t>
            </a:r>
            <a:r>
              <a:rPr lang="el-GR" sz="2100" dirty="0"/>
              <a:t> συνείδησης και επικοινωνίας, ενδοσκόπησης, αυτοσυγκέντρωσης και στοχασμού. </a:t>
            </a:r>
            <a:endParaRPr lang="el-GR" sz="2100" dirty="0" smtClean="0"/>
          </a:p>
          <a:p>
            <a:pPr marL="0" indent="0">
              <a:buNone/>
            </a:pPr>
            <a:r>
              <a:rPr lang="el-GR" sz="2100" b="1" dirty="0" smtClean="0"/>
              <a:t>Υπέρ </a:t>
            </a:r>
            <a:r>
              <a:rPr lang="el-GR" sz="2100" b="1" dirty="0"/>
              <a:t>τη σύνδεσης της εκπαίδευσης με το καινούργιο και το δημιουργικό τάσσονται πολλοί διακεκριμένοι ψυχολόγοι και παιδαγωγοί  </a:t>
            </a:r>
            <a:r>
              <a:rPr lang="el-GR" sz="2100" dirty="0" smtClean="0">
                <a:solidFill>
                  <a:schemeClr val="accent1"/>
                </a:solidFill>
              </a:rPr>
              <a:t>(</a:t>
            </a:r>
            <a:r>
              <a:rPr lang="el-GR" sz="2100" dirty="0" smtClean="0"/>
              <a:t>π.χ</a:t>
            </a:r>
            <a:r>
              <a:rPr lang="el-GR" sz="2100" dirty="0"/>
              <a:t>. </a:t>
            </a:r>
            <a:r>
              <a:rPr lang="el-GR" sz="2100" dirty="0" err="1" smtClean="0"/>
              <a:t>Piaget</a:t>
            </a:r>
            <a:r>
              <a:rPr lang="el-GR" sz="2100" dirty="0" smtClean="0"/>
              <a:t>)  </a:t>
            </a:r>
            <a:r>
              <a:rPr lang="el-GR" sz="2100" dirty="0"/>
              <a:t>που αναφέρει ότι ο κύριος σκοπός της αγωγής είναι να δημιουργήσει ανθρώπους ικανούς στην πραγματοποίηση νέων επιτεύξεων, ανθρώπους που να είναι δημιουργικοί, εφευρετικοί, εξερευνητές</a:t>
            </a:r>
            <a:r>
              <a:rPr lang="el-GR" sz="2100" dirty="0" smtClean="0"/>
              <a:t>.</a:t>
            </a:r>
            <a:endParaRPr lang="el-GR" sz="2100" dirty="0"/>
          </a:p>
        </p:txBody>
      </p:sp>
    </p:spTree>
    <p:extLst>
      <p:ext uri="{BB962C8B-B14F-4D97-AF65-F5344CB8AC3E}">
        <p14:creationId xmlns:p14="http://schemas.microsoft.com/office/powerpoint/2010/main" val="32563663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15/18</a:t>
            </a:r>
            <a:endParaRPr lang="el-GR" sz="3600" b="1" dirty="0"/>
          </a:p>
        </p:txBody>
      </p:sp>
      <p:sp>
        <p:nvSpPr>
          <p:cNvPr id="3" name="Θέση περιεχομένου 2"/>
          <p:cNvSpPr>
            <a:spLocks noGrp="1"/>
          </p:cNvSpPr>
          <p:nvPr>
            <p:ph idx="1"/>
          </p:nvPr>
        </p:nvSpPr>
        <p:spPr>
          <a:xfrm>
            <a:off x="323528" y="1484784"/>
            <a:ext cx="8712968" cy="4824536"/>
          </a:xfrm>
        </p:spPr>
        <p:txBody>
          <a:bodyPr>
            <a:normAutofit/>
          </a:bodyPr>
          <a:lstStyle/>
          <a:p>
            <a:pPr lvl="0"/>
            <a:r>
              <a:rPr lang="el-GR" sz="2800" dirty="0" smtClean="0"/>
              <a:t>Το </a:t>
            </a:r>
            <a:r>
              <a:rPr lang="el-GR" sz="2800" b="1" dirty="0"/>
              <a:t>σημερινό εκπαιδευτικό σύστημα </a:t>
            </a:r>
            <a:r>
              <a:rPr lang="el-GR" sz="2800" dirty="0"/>
              <a:t>εκπαίδευσης ασχολείται με την ανάπτυξη λεκτικών και λογικών ικανοτήτων σειριακού τύπου, δηλ. απευθύνεται στο αριστερό ημισφαίριο. </a:t>
            </a:r>
            <a:endParaRPr lang="el-GR" sz="2800" dirty="0" smtClean="0"/>
          </a:p>
          <a:p>
            <a:pPr lvl="0"/>
            <a:r>
              <a:rPr lang="el-GR" sz="2800" dirty="0" smtClean="0"/>
              <a:t>Η </a:t>
            </a:r>
            <a:r>
              <a:rPr lang="el-GR" sz="2800" dirty="0" err="1"/>
              <a:t>εξωλεκτική</a:t>
            </a:r>
            <a:r>
              <a:rPr lang="el-GR" sz="2800" dirty="0"/>
              <a:t> πλευρά της γνώσης σχεδόν αγνοείται, ενώ η διαισθητική σκέψη αποθαρρύνεται στο σχολείο. </a:t>
            </a:r>
            <a:endParaRPr lang="el-GR" sz="2800" dirty="0" smtClean="0"/>
          </a:p>
          <a:p>
            <a:pPr lvl="0"/>
            <a:r>
              <a:rPr lang="el-GR" sz="2800" dirty="0" smtClean="0"/>
              <a:t>Όσο </a:t>
            </a:r>
            <a:r>
              <a:rPr lang="el-GR" sz="2800" dirty="0"/>
              <a:t>προοδεύει το παιδί στο σχολείο, τόσο οι δημιουργικές – καλλιτεχνικές του επιδόσεις (π.χ. </a:t>
            </a:r>
            <a:r>
              <a:rPr lang="el-GR" sz="2800" dirty="0" smtClean="0"/>
              <a:t>ζωγραφική) </a:t>
            </a:r>
            <a:r>
              <a:rPr lang="el-GR" sz="2800" dirty="0"/>
              <a:t>χάνουν τη γνησιότητά τους και γίνονται στερεότυπες</a:t>
            </a:r>
            <a:r>
              <a:rPr lang="el-GR" sz="2800" dirty="0" smtClean="0"/>
              <a:t>.</a:t>
            </a:r>
            <a:endParaRPr lang="el-GR" sz="2800" dirty="0"/>
          </a:p>
        </p:txBody>
      </p:sp>
    </p:spTree>
    <p:extLst>
      <p:ext uri="{BB962C8B-B14F-4D97-AF65-F5344CB8AC3E}">
        <p14:creationId xmlns:p14="http://schemas.microsoft.com/office/powerpoint/2010/main" val="329672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663227" y="1063239"/>
            <a:ext cx="7889553" cy="5184576"/>
          </a:xfrm>
        </p:spPr>
        <p:txBody>
          <a:bodyPr>
            <a:normAutofit fontScale="90000"/>
          </a:bodyPr>
          <a:lstStyle/>
          <a:p>
            <a:pPr algn="l"/>
            <a:r>
              <a:rPr lang="el-GR" sz="2700" b="1" dirty="0">
                <a:solidFill>
                  <a:schemeClr val="tx1"/>
                </a:solidFill>
              </a:rPr>
              <a:t>Οι καθημερινά αυξανόμενες γνώσεις και πληροφορίες γύρω από το θέμα της εγκεφαλικής ασυμμετρίας, είναι φυσικό να οδηγήσουν σε θεωρίες  και υποθέσεις σχετικά με τις ενδεχόμενες επιπτώσεις αυτής της ασυμμετρίας στην καθημερινή συμπεριφορά. </a:t>
            </a:r>
            <a:r>
              <a:rPr lang="el-GR" sz="2700" dirty="0">
                <a:solidFill>
                  <a:schemeClr val="tx1"/>
                </a:solidFill>
              </a:rPr>
              <a:t/>
            </a:r>
            <a:br>
              <a:rPr lang="el-GR" sz="2700" dirty="0">
                <a:solidFill>
                  <a:schemeClr val="tx1"/>
                </a:solidFill>
              </a:rPr>
            </a:br>
            <a:r>
              <a:rPr lang="el-GR" sz="2700" dirty="0" smtClean="0">
                <a:solidFill>
                  <a:schemeClr val="tx1"/>
                </a:solidFill>
              </a:rPr>
              <a:t>Μήπως </a:t>
            </a:r>
            <a:r>
              <a:rPr lang="el-GR" sz="2700" dirty="0">
                <a:solidFill>
                  <a:schemeClr val="tx1"/>
                </a:solidFill>
              </a:rPr>
              <a:t>διαφορές στην εξειδίκευση των ημισφαιρίων αντικατοπτρίζουν διαφορετικούς τρόπους σκέψης στα φυσιολογικά άτομα; </a:t>
            </a:r>
            <a:r>
              <a:rPr lang="el-GR" sz="2700" dirty="0" smtClean="0">
                <a:solidFill>
                  <a:schemeClr val="tx1"/>
                </a:solidFill>
              </a:rPr>
              <a:t/>
            </a:r>
            <a:br>
              <a:rPr lang="el-GR" sz="2700" dirty="0" smtClean="0">
                <a:solidFill>
                  <a:schemeClr val="tx1"/>
                </a:solidFill>
              </a:rPr>
            </a:br>
            <a:r>
              <a:rPr lang="el-GR" sz="2700" dirty="0" smtClean="0">
                <a:solidFill>
                  <a:schemeClr val="tx1"/>
                </a:solidFill>
              </a:rPr>
              <a:t>Μήπως </a:t>
            </a:r>
            <a:r>
              <a:rPr lang="el-GR" sz="2700" dirty="0">
                <a:solidFill>
                  <a:schemeClr val="tx1"/>
                </a:solidFill>
              </a:rPr>
              <a:t>ορισμένα άτομα βασίζονται περισσότερο στην αριστερή πλευρά του εγκεφάλου, ενώ άλλα στη δεξιά; </a:t>
            </a:r>
            <a:br>
              <a:rPr lang="el-GR" sz="2700" dirty="0">
                <a:solidFill>
                  <a:schemeClr val="tx1"/>
                </a:solidFill>
              </a:rPr>
            </a:br>
            <a:r>
              <a:rPr lang="el-GR" sz="2700" dirty="0" smtClean="0">
                <a:solidFill>
                  <a:schemeClr val="tx1"/>
                </a:solidFill>
              </a:rPr>
              <a:t>Αξιοποιεί </a:t>
            </a:r>
            <a:r>
              <a:rPr lang="el-GR" sz="2700" dirty="0">
                <a:solidFill>
                  <a:schemeClr val="tx1"/>
                </a:solidFill>
              </a:rPr>
              <a:t>το εκπαιδευτικό σύστημα όλες τις δυνατότητες του ανθρώπινου εγκεφάλου ή μήπως καλλιεργεί ιδιαίτερα έναν συγκεκριμένο τρόπο σκέψης; </a:t>
            </a:r>
            <a:endParaRPr lang="el-GR" sz="2200" dirty="0"/>
          </a:p>
        </p:txBody>
      </p:sp>
      <p:sp>
        <p:nvSpPr>
          <p:cNvPr id="5" name="Θέση κειμένου 2"/>
          <p:cNvSpPr txBox="1">
            <a:spLocks/>
          </p:cNvSpPr>
          <p:nvPr/>
        </p:nvSpPr>
        <p:spPr>
          <a:xfrm>
            <a:off x="251520" y="260648"/>
            <a:ext cx="8712968" cy="792088"/>
          </a:xfrm>
          <a:prstGeom prst="rect">
            <a:avLst/>
          </a:prstGeom>
        </p:spPr>
        <p:txBody>
          <a:bodyPr vert="horz" lIns="91440" tIns="45720" rIns="91440" bIns="45720" rtlCol="0">
            <a:normAutofit/>
          </a:bodyPr>
          <a:lstStyle>
            <a:lvl1pPr marL="342900" indent="-342900" algn="l" defTabSz="914400" rtl="0" eaLnBrk="1" latinLnBrk="0" hangingPunct="1">
              <a:spcBef>
                <a:spcPts val="12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ts val="12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l-GR" sz="4400" b="1" dirty="0" smtClean="0">
                <a:solidFill>
                  <a:srgbClr val="5075BC"/>
                </a:solidFill>
              </a:rPr>
              <a:t>Εγκεφαλική ασυμμετρία</a:t>
            </a:r>
            <a:endParaRPr lang="el-GR" sz="3600" b="1" dirty="0">
              <a:solidFill>
                <a:srgbClr val="5075BC"/>
              </a:solidFill>
            </a:endParaRPr>
          </a:p>
        </p:txBody>
      </p:sp>
    </p:spTree>
    <p:extLst>
      <p:ext uri="{BB962C8B-B14F-4D97-AF65-F5344CB8AC3E}">
        <p14:creationId xmlns:p14="http://schemas.microsoft.com/office/powerpoint/2010/main" val="14059297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994122"/>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16/18</a:t>
            </a:r>
            <a:endParaRPr lang="el-GR" sz="3600" b="1" dirty="0"/>
          </a:p>
        </p:txBody>
      </p:sp>
      <p:sp>
        <p:nvSpPr>
          <p:cNvPr id="3" name="Θέση περιεχομένου 2"/>
          <p:cNvSpPr>
            <a:spLocks noGrp="1"/>
          </p:cNvSpPr>
          <p:nvPr>
            <p:ph idx="1"/>
          </p:nvPr>
        </p:nvSpPr>
        <p:spPr>
          <a:xfrm>
            <a:off x="683568" y="1772816"/>
            <a:ext cx="7920880" cy="3816424"/>
          </a:xfrm>
        </p:spPr>
        <p:txBody>
          <a:bodyPr>
            <a:normAutofit/>
          </a:bodyPr>
          <a:lstStyle/>
          <a:p>
            <a:pPr marL="0" lvl="0" indent="0">
              <a:buNone/>
            </a:pPr>
            <a:r>
              <a:rPr lang="el-GR" sz="2400" dirty="0"/>
              <a:t>Ο πραγματικός ανασχηματισμός της εκπαίδευσης, απαιτεί από το σύστημα, τους δασκάλους και τους γονείς, να διεγείρουν τόσο τη λεκτική, όσο και την </a:t>
            </a:r>
            <a:r>
              <a:rPr lang="el-GR" sz="2400" dirty="0" err="1"/>
              <a:t>εξωλεκτική</a:t>
            </a:r>
            <a:r>
              <a:rPr lang="el-GR" sz="2400" dirty="0"/>
              <a:t> σκέψη των μαθητών, να τους μάθουν να αισθάνονται την </a:t>
            </a:r>
            <a:r>
              <a:rPr lang="el-GR" sz="2400" dirty="0" err="1"/>
              <a:t>εξωλεκτική</a:t>
            </a:r>
            <a:r>
              <a:rPr lang="el-GR" sz="2400" dirty="0"/>
              <a:t> τους συνείδηση και να σέβονται τη διαίσθηση και την </a:t>
            </a:r>
            <a:r>
              <a:rPr lang="el-GR" sz="2400" dirty="0" err="1"/>
              <a:t>εξωλεκτική</a:t>
            </a:r>
            <a:r>
              <a:rPr lang="el-GR" sz="2400" dirty="0"/>
              <a:t> νοητική διαδικασία. </a:t>
            </a:r>
            <a:endParaRPr lang="el-GR" sz="2400" dirty="0" smtClean="0"/>
          </a:p>
          <a:p>
            <a:pPr marL="0" lvl="0" indent="0">
              <a:buNone/>
            </a:pPr>
            <a:r>
              <a:rPr lang="el-GR" sz="2400" dirty="0" err="1" smtClean="0"/>
              <a:t>Σ’αυτή</a:t>
            </a:r>
            <a:r>
              <a:rPr lang="el-GR" sz="2400" dirty="0" smtClean="0"/>
              <a:t> </a:t>
            </a:r>
            <a:r>
              <a:rPr lang="el-GR" sz="2400" dirty="0"/>
              <a:t>τη νοητική διαδικασία στοχεύει η στρατηγική διδασκαλίας βασικών επιστημών μέσα από το  </a:t>
            </a:r>
            <a:r>
              <a:rPr lang="el-GR" sz="2400" b="1" dirty="0"/>
              <a:t>«πείραμα</a:t>
            </a:r>
            <a:r>
              <a:rPr lang="el-GR" sz="2400" b="1" dirty="0" smtClean="0"/>
              <a:t>»</a:t>
            </a:r>
            <a:r>
              <a:rPr lang="en-US" sz="2400" b="1" dirty="0" smtClean="0"/>
              <a:t> </a:t>
            </a:r>
            <a:r>
              <a:rPr lang="el-GR" sz="2400" dirty="0" smtClean="0"/>
              <a:t>και </a:t>
            </a:r>
            <a:r>
              <a:rPr lang="el-GR" sz="2400" dirty="0"/>
              <a:t>την </a:t>
            </a:r>
            <a:r>
              <a:rPr lang="el-GR" sz="2400" b="1" dirty="0"/>
              <a:t>«εμπειρική παρατήρηση</a:t>
            </a:r>
            <a:r>
              <a:rPr lang="el-GR" sz="2400" b="1" dirty="0" smtClean="0"/>
              <a:t>».</a:t>
            </a:r>
            <a:endParaRPr lang="el-GR" sz="2400" b="1" dirty="0"/>
          </a:p>
        </p:txBody>
      </p:sp>
    </p:spTree>
    <p:extLst>
      <p:ext uri="{BB962C8B-B14F-4D97-AF65-F5344CB8AC3E}">
        <p14:creationId xmlns:p14="http://schemas.microsoft.com/office/powerpoint/2010/main" val="33112497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1152128"/>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17/18</a:t>
            </a:r>
            <a:endParaRPr lang="el-GR" sz="3600" b="1" dirty="0"/>
          </a:p>
        </p:txBody>
      </p:sp>
      <p:sp>
        <p:nvSpPr>
          <p:cNvPr id="3" name="Θέση περιεχομένου 2"/>
          <p:cNvSpPr>
            <a:spLocks noGrp="1"/>
          </p:cNvSpPr>
          <p:nvPr>
            <p:ph idx="1"/>
          </p:nvPr>
        </p:nvSpPr>
        <p:spPr>
          <a:xfrm>
            <a:off x="323528" y="1700808"/>
            <a:ext cx="8712968" cy="4320480"/>
          </a:xfrm>
        </p:spPr>
        <p:txBody>
          <a:bodyPr>
            <a:normAutofit/>
          </a:bodyPr>
          <a:lstStyle/>
          <a:p>
            <a:pPr marL="0" lvl="0" indent="0">
              <a:buNone/>
            </a:pPr>
            <a:r>
              <a:rPr lang="el-GR" dirty="0" smtClean="0"/>
              <a:t>Η </a:t>
            </a:r>
            <a:r>
              <a:rPr lang="el-GR" dirty="0"/>
              <a:t>«</a:t>
            </a:r>
            <a:r>
              <a:rPr lang="el-GR" b="1" dirty="0"/>
              <a:t>διαίσθηση</a:t>
            </a:r>
            <a:r>
              <a:rPr lang="el-GR" dirty="0"/>
              <a:t>» και η «</a:t>
            </a:r>
            <a:r>
              <a:rPr lang="el-GR" b="1" dirty="0"/>
              <a:t>λογική</a:t>
            </a:r>
            <a:r>
              <a:rPr lang="el-GR" dirty="0"/>
              <a:t>» απορρέουν από τη λειτουργία διαφορετικών εγκεφαλικών  υποσυστημάτων, που λειτουργούν ανεξάρτητα και με τα σημερινά δεδομένα μοιάζει να εντοπίζονται στο δεξί και αριστερό ημισφαίριο αντίστοιχα. </a:t>
            </a:r>
            <a:endParaRPr lang="el-GR" dirty="0" smtClean="0"/>
          </a:p>
          <a:p>
            <a:pPr marL="0" lvl="0" indent="0">
              <a:buNone/>
            </a:pPr>
            <a:r>
              <a:rPr lang="el-GR" dirty="0" smtClean="0"/>
              <a:t>Το </a:t>
            </a:r>
            <a:r>
              <a:rPr lang="el-GR" dirty="0"/>
              <a:t>δημιουργικό άτομο χρησιμοποιεί τη λεκτική λογική σαν </a:t>
            </a:r>
            <a:r>
              <a:rPr lang="el-GR" b="1" dirty="0"/>
              <a:t>εργαλείο</a:t>
            </a:r>
            <a:r>
              <a:rPr lang="el-GR" dirty="0"/>
              <a:t> και τη διαίσθηση σαν </a:t>
            </a:r>
            <a:r>
              <a:rPr lang="el-GR" b="1" dirty="0"/>
              <a:t>πηγή </a:t>
            </a:r>
            <a:r>
              <a:rPr lang="el-GR" b="1" dirty="0" smtClean="0"/>
              <a:t>έμπνευσης </a:t>
            </a:r>
            <a:r>
              <a:rPr lang="en-US" b="1" dirty="0" smtClean="0"/>
              <a:t> </a:t>
            </a:r>
            <a:r>
              <a:rPr lang="el-GR" dirty="0" smtClean="0"/>
              <a:t>(</a:t>
            </a:r>
            <a:r>
              <a:rPr lang="de-DE" dirty="0" smtClean="0"/>
              <a:t>Einstein</a:t>
            </a:r>
            <a:r>
              <a:rPr lang="de-DE" dirty="0"/>
              <a:t>, Mozart</a:t>
            </a:r>
            <a:r>
              <a:rPr lang="de-DE" dirty="0" smtClean="0"/>
              <a:t>).</a:t>
            </a:r>
            <a:endParaRPr lang="el-GR" dirty="0"/>
          </a:p>
        </p:txBody>
      </p:sp>
    </p:spTree>
    <p:extLst>
      <p:ext uri="{BB962C8B-B14F-4D97-AF65-F5344CB8AC3E}">
        <p14:creationId xmlns:p14="http://schemas.microsoft.com/office/powerpoint/2010/main" val="20183736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25637" y="260648"/>
            <a:ext cx="8640960" cy="1152128"/>
          </a:xfrm>
        </p:spPr>
        <p:txBody>
          <a:bodyPr>
            <a:noAutofit/>
          </a:bodyPr>
          <a:lstStyle/>
          <a:p>
            <a:r>
              <a:rPr lang="el-GR" sz="3600" b="1" dirty="0" smtClean="0"/>
              <a:t>Η εκπαίδευση των </a:t>
            </a:r>
            <a:r>
              <a:rPr lang="el-GR" sz="3600" b="1" dirty="0"/>
              <a:t>ημισφαιρίων     </a:t>
            </a:r>
            <a:r>
              <a:rPr lang="el-GR" sz="3600" b="1" dirty="0" smtClean="0"/>
              <a:t/>
            </a:r>
            <a:br>
              <a:rPr lang="el-GR" sz="3600" b="1" dirty="0" smtClean="0"/>
            </a:br>
            <a:r>
              <a:rPr lang="el-GR" sz="3600" b="1" dirty="0" smtClean="0"/>
              <a:t>και η ανάπτυξη της δημιουργικότητας </a:t>
            </a:r>
            <a:r>
              <a:rPr lang="el-GR" sz="3600" b="1" dirty="0" smtClean="0"/>
              <a:t>18/18</a:t>
            </a:r>
            <a:endParaRPr lang="el-GR" sz="3600" b="1" dirty="0"/>
          </a:p>
        </p:txBody>
      </p:sp>
      <p:sp>
        <p:nvSpPr>
          <p:cNvPr id="3" name="Θέση περιεχομένου 2"/>
          <p:cNvSpPr>
            <a:spLocks noGrp="1"/>
          </p:cNvSpPr>
          <p:nvPr>
            <p:ph idx="1"/>
          </p:nvPr>
        </p:nvSpPr>
        <p:spPr>
          <a:xfrm>
            <a:off x="431032" y="1556792"/>
            <a:ext cx="8533456" cy="4680520"/>
          </a:xfrm>
        </p:spPr>
        <p:txBody>
          <a:bodyPr>
            <a:normAutofit lnSpcReduction="10000"/>
          </a:bodyPr>
          <a:lstStyle/>
          <a:p>
            <a:pPr marL="0" indent="0">
              <a:buNone/>
            </a:pPr>
            <a:r>
              <a:rPr lang="el-GR" dirty="0"/>
              <a:t>Την αρμονική συνεργασία των δύο εγκεφαλικών ημισφαιρίων απεικονίζει σύμφωνα με τον Σ. Λυμπεράκη (1997) ο ελληνικός κλασικός πολιτισμός </a:t>
            </a:r>
            <a:r>
              <a:rPr lang="el-GR" dirty="0" smtClean="0"/>
              <a:t>.</a:t>
            </a:r>
          </a:p>
          <a:p>
            <a:pPr marL="0" indent="0">
              <a:buNone/>
            </a:pPr>
            <a:r>
              <a:rPr lang="el-GR" dirty="0" smtClean="0"/>
              <a:t>Περιέχει </a:t>
            </a:r>
            <a:r>
              <a:rPr lang="el-GR" dirty="0"/>
              <a:t>τόσο λεκτικά όσο και διαισθητικά στοιχεία, όπου τα «λόγια» υπάρχουν στα έργα (πόση ποίηση π.χ. υπάρχει στον Παρθενώνα!) και τα έργα μέσα στα λόγια  (π.χ. επική ποίηση) και συνδυάζει αυτό που σήμερα θα ονομάζουμε δυτική και ανατολική σκέψη.</a:t>
            </a:r>
          </a:p>
          <a:p>
            <a:pPr marL="0" lvl="0" indent="0">
              <a:buNone/>
            </a:pPr>
            <a:endParaRPr lang="el-GR" dirty="0"/>
          </a:p>
        </p:txBody>
      </p:sp>
    </p:spTree>
    <p:extLst>
      <p:ext uri="{BB962C8B-B14F-4D97-AF65-F5344CB8AC3E}">
        <p14:creationId xmlns:p14="http://schemas.microsoft.com/office/powerpoint/2010/main" val="3265067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n-US" sz="2000" b="1" dirty="0" smtClean="0"/>
              <a:t>E</a:t>
            </a:r>
            <a:r>
              <a:rPr lang="el-GR" sz="2000" b="1" dirty="0" err="1" smtClean="0"/>
              <a:t>ικόνα</a:t>
            </a:r>
            <a:r>
              <a:rPr lang="el-GR" sz="2000" b="1" dirty="0" smtClean="0"/>
              <a:t> 1.</a:t>
            </a:r>
            <a:endParaRPr lang="el-GR" sz="2000" b="1" dirty="0" smtClean="0"/>
          </a:p>
          <a:p>
            <a:pPr marL="0" indent="0">
              <a:spcBef>
                <a:spcPts val="0"/>
              </a:spcBef>
              <a:buNone/>
            </a:pPr>
            <a:r>
              <a:rPr lang="en-US" sz="2000" dirty="0" err="1"/>
              <a:t>Ingalhalikar</a:t>
            </a:r>
            <a:r>
              <a:rPr lang="en-US" sz="2000" dirty="0"/>
              <a:t> M, Smith A, Parker D, </a:t>
            </a:r>
            <a:r>
              <a:rPr lang="en-US" sz="2000" dirty="0" err="1"/>
              <a:t>Satterthwaite</a:t>
            </a:r>
            <a:r>
              <a:rPr lang="en-US" sz="2000" dirty="0"/>
              <a:t> TD, Elliott MA, </a:t>
            </a:r>
            <a:r>
              <a:rPr lang="en-US" sz="2000" dirty="0" err="1"/>
              <a:t>Ruparel</a:t>
            </a:r>
            <a:r>
              <a:rPr lang="en-US" sz="2000" dirty="0"/>
              <a:t> K, </a:t>
            </a:r>
            <a:r>
              <a:rPr lang="en-US" sz="2000" dirty="0" err="1"/>
              <a:t>Hakonarson</a:t>
            </a:r>
            <a:r>
              <a:rPr lang="en-US" sz="2000" dirty="0"/>
              <a:t> H, Gur RE, Gur RC, </a:t>
            </a:r>
            <a:r>
              <a:rPr lang="en-US" sz="2000" dirty="0" err="1"/>
              <a:t>Verma</a:t>
            </a:r>
            <a:r>
              <a:rPr lang="en-US" sz="2000" dirty="0"/>
              <a:t> R. (2014). Sex differences in the structural connectome of the human brain. </a:t>
            </a:r>
            <a:r>
              <a:rPr lang="en-US" sz="2000" dirty="0" err="1"/>
              <a:t>Proc</a:t>
            </a:r>
            <a:r>
              <a:rPr lang="en-US" sz="2000" dirty="0"/>
              <a:t> Natl </a:t>
            </a:r>
            <a:r>
              <a:rPr lang="en-US" sz="2000" dirty="0" err="1"/>
              <a:t>Acad</a:t>
            </a:r>
            <a:r>
              <a:rPr lang="en-US" sz="2000" dirty="0"/>
              <a:t> </a:t>
            </a:r>
            <a:r>
              <a:rPr lang="en-US" sz="2000" dirty="0" err="1"/>
              <a:t>Sci</a:t>
            </a:r>
            <a:r>
              <a:rPr lang="en-US" sz="2000" dirty="0"/>
              <a:t> USA, 111, 823-828.</a:t>
            </a:r>
            <a:br>
              <a:rPr lang="en-US" sz="2000" dirty="0"/>
            </a:br>
            <a:endParaRPr lang="en-US" sz="2000" dirty="0" smtClean="0"/>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1143000"/>
          </a:xfrm>
        </p:spPr>
        <p:txBody>
          <a:bodyPr>
            <a:normAutofit fontScale="90000"/>
          </a:bodyPr>
          <a:lstStyle/>
          <a:p>
            <a:r>
              <a:rPr lang="el-GR" b="1" dirty="0"/>
              <a:t>Η επεξεργασία των πληροφοριών από τα εγκεφαλικά ημισφαίρια</a:t>
            </a:r>
          </a:p>
        </p:txBody>
      </p:sp>
      <p:sp>
        <p:nvSpPr>
          <p:cNvPr id="3" name="Θέση περιεχομένου 2"/>
          <p:cNvSpPr>
            <a:spLocks noGrp="1"/>
          </p:cNvSpPr>
          <p:nvPr>
            <p:ph idx="1"/>
          </p:nvPr>
        </p:nvSpPr>
        <p:spPr>
          <a:xfrm>
            <a:off x="395536" y="1556792"/>
            <a:ext cx="8568952" cy="4752528"/>
          </a:xfrm>
        </p:spPr>
        <p:txBody>
          <a:bodyPr>
            <a:noAutofit/>
          </a:bodyPr>
          <a:lstStyle/>
          <a:p>
            <a:r>
              <a:rPr lang="el-GR" sz="2400" dirty="0"/>
              <a:t>Υπάρχουν σήμερα αποδείξεις  ότι μετά από χειρουργική διατομή των δύο εγκεφαλικών ημισφαιρίων, η μάθηση και η μνήμη μπορούν να διατηρούνται ξεχωριστά στο αριστερό και στο δεξί ημισφαίριο. </a:t>
            </a:r>
            <a:endParaRPr lang="el-GR" sz="2400" dirty="0" smtClean="0"/>
          </a:p>
          <a:p>
            <a:r>
              <a:rPr lang="el-GR" sz="2400" dirty="0" smtClean="0"/>
              <a:t>Το </a:t>
            </a:r>
            <a:r>
              <a:rPr lang="el-GR" sz="2400" dirty="0"/>
              <a:t>κάθε ήμισυ του εγκεφάλου ενός ασθενή που έχει υποστεί χειρουργική διατομή του μεσολοβίου, είναι ικανό να αισθανθεί, να παρατηρήσει και πιθανώς να συλλάβει εννοιολογικά ένα αντικείμενο ή κάποιο γεγονός ανεξάρτητα από το άλλο μισό. </a:t>
            </a:r>
            <a:endParaRPr lang="el-GR" sz="2400" dirty="0" smtClean="0"/>
          </a:p>
          <a:p>
            <a:r>
              <a:rPr lang="el-GR" sz="2400" dirty="0" smtClean="0"/>
              <a:t>Επιπλέον</a:t>
            </a:r>
            <a:r>
              <a:rPr lang="el-GR" sz="2400" dirty="0"/>
              <a:t>, σχεδόν σε κάθε απόπειρα μελέτης των ημισφαιρικών διεργασιών, συμπεριλαμβανομένων και των μελετών που χρησιμοποιούν φυσιολογικά άτομα, τα ευρήματα υποστηρίζουν  την ύπαρξη ημισφαιρικών διαφορών. </a:t>
            </a:r>
          </a:p>
          <a:p>
            <a:endParaRPr lang="el-GR" sz="2400" dirty="0"/>
          </a:p>
          <a:p>
            <a:endParaRPr lang="el-GR" sz="2400" dirty="0"/>
          </a:p>
        </p:txBody>
      </p:sp>
    </p:spTree>
    <p:extLst>
      <p:ext uri="{BB962C8B-B14F-4D97-AF65-F5344CB8AC3E}">
        <p14:creationId xmlns:p14="http://schemas.microsoft.com/office/powerpoint/2010/main" val="3592409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210146"/>
          </a:xfrm>
        </p:spPr>
        <p:txBody>
          <a:bodyPr>
            <a:normAutofit fontScale="90000"/>
          </a:bodyPr>
          <a:lstStyle/>
          <a:p>
            <a:r>
              <a:rPr lang="el-GR" b="1" dirty="0"/>
              <a:t>Η επεξεργασία των πληροφοριών από τα εγκεφαλικά </a:t>
            </a:r>
            <a:r>
              <a:rPr lang="el-GR" b="1" dirty="0" smtClean="0"/>
              <a:t>ημισφαίρια  1/8</a:t>
            </a:r>
            <a:endParaRPr lang="el-GR" b="1" dirty="0"/>
          </a:p>
        </p:txBody>
      </p:sp>
      <p:sp>
        <p:nvSpPr>
          <p:cNvPr id="3" name="Θέση περιεχομένου 2"/>
          <p:cNvSpPr>
            <a:spLocks noGrp="1"/>
          </p:cNvSpPr>
          <p:nvPr>
            <p:ph idx="1"/>
          </p:nvPr>
        </p:nvSpPr>
        <p:spPr>
          <a:xfrm>
            <a:off x="464156" y="2060848"/>
            <a:ext cx="8229600" cy="4021907"/>
          </a:xfrm>
        </p:spPr>
        <p:txBody>
          <a:bodyPr>
            <a:normAutofit/>
          </a:bodyPr>
          <a:lstStyle/>
          <a:p>
            <a:pPr marL="0" indent="0">
              <a:buNone/>
            </a:pPr>
            <a:r>
              <a:rPr lang="el-GR" dirty="0"/>
              <a:t>Υπάρχει ιδιαίτερη δυσκολία στο χαρακτηρισμό αυτών των διαφορών και ορισμένοι μιλούν για διάκριση λεκτικών-μη λεκτικών </a:t>
            </a:r>
            <a:r>
              <a:rPr lang="el-GR" dirty="0" smtClean="0"/>
              <a:t>διεργασιών. </a:t>
            </a:r>
          </a:p>
          <a:p>
            <a:pPr marL="0" indent="0">
              <a:buNone/>
            </a:pPr>
            <a:r>
              <a:rPr lang="el-GR" dirty="0" smtClean="0"/>
              <a:t>Άλλοι </a:t>
            </a:r>
            <a:r>
              <a:rPr lang="el-GR" dirty="0"/>
              <a:t>θεωρούν ότι τα δύο μισά του εγκεφάλου διαφέρουν ως προς τον τρόπο που χειρίζονται  τις πληροφορίες. </a:t>
            </a:r>
          </a:p>
          <a:p>
            <a:endParaRPr lang="el-GR" dirty="0"/>
          </a:p>
          <a:p>
            <a:endParaRPr lang="el-GR" dirty="0"/>
          </a:p>
        </p:txBody>
      </p:sp>
    </p:spTree>
    <p:extLst>
      <p:ext uri="{BB962C8B-B14F-4D97-AF65-F5344CB8AC3E}">
        <p14:creationId xmlns:p14="http://schemas.microsoft.com/office/powerpoint/2010/main" val="2518399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2/8</a:t>
            </a:r>
            <a:endParaRPr lang="el-GR" b="1" dirty="0"/>
          </a:p>
        </p:txBody>
      </p:sp>
      <p:sp>
        <p:nvSpPr>
          <p:cNvPr id="3" name="Θέση περιεχομένου 2"/>
          <p:cNvSpPr>
            <a:spLocks noGrp="1"/>
          </p:cNvSpPr>
          <p:nvPr>
            <p:ph idx="1"/>
          </p:nvPr>
        </p:nvSpPr>
        <p:spPr>
          <a:xfrm>
            <a:off x="268738" y="1628800"/>
            <a:ext cx="8779090" cy="1728192"/>
          </a:xfrm>
        </p:spPr>
        <p:txBody>
          <a:bodyPr>
            <a:normAutofit/>
          </a:bodyPr>
          <a:lstStyle/>
          <a:p>
            <a:pPr marL="0" indent="0">
              <a:buNone/>
            </a:pPr>
            <a:r>
              <a:rPr lang="el-GR" sz="2000" dirty="0"/>
              <a:t>Τα χαρακτηριστικά που αποδίδονται συχνότερα στα δύο εγκεφαλικά ημισφαίρια, μπορούν να διακριθούν σε πέντε κύριες ομάδες που δημιουργούν ένα τύπο ιεραρχίας. Κάθε χαρακτηρισμός συνήθως περιλαμβάνει τα χαρακτηριστικά που βρίσκονται από πάνω του και προχωρά και πέρα απ’ αυτά</a:t>
            </a:r>
            <a:r>
              <a:rPr lang="el-GR" sz="2000" dirty="0" smtClean="0"/>
              <a:t>.</a:t>
            </a:r>
            <a:endParaRPr lang="el-GR" sz="2000" dirty="0"/>
          </a:p>
        </p:txBody>
      </p:sp>
      <p:pic>
        <p:nvPicPr>
          <p:cNvPr id="1029" name="Picture 5" descr="Αριστερό και δεξί ημισφαίριο"/>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8738" y="3140968"/>
            <a:ext cx="8407717"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280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3/8</a:t>
            </a:r>
            <a:endParaRPr lang="el-GR" b="1" dirty="0"/>
          </a:p>
        </p:txBody>
      </p:sp>
      <p:sp>
        <p:nvSpPr>
          <p:cNvPr id="3" name="Θέση περιεχομένου 2"/>
          <p:cNvSpPr>
            <a:spLocks noGrp="1"/>
          </p:cNvSpPr>
          <p:nvPr>
            <p:ph idx="1"/>
          </p:nvPr>
        </p:nvSpPr>
        <p:spPr>
          <a:xfrm>
            <a:off x="611560" y="1700808"/>
            <a:ext cx="8208912" cy="4021907"/>
          </a:xfrm>
        </p:spPr>
        <p:txBody>
          <a:bodyPr>
            <a:normAutofit/>
          </a:bodyPr>
          <a:lstStyle/>
          <a:p>
            <a:pPr marL="0" indent="0">
              <a:buNone/>
            </a:pPr>
            <a:r>
              <a:rPr lang="el-GR" dirty="0"/>
              <a:t>Η άποψη ότι τα δύο  ημισφαίρια είναι εξειδικευμένα για διαφορετικούς τρόπους σκέψης, έχει οδηγήσει στην έννοια της </a:t>
            </a:r>
            <a:r>
              <a:rPr lang="el-GR" dirty="0" err="1"/>
              <a:t>ημισφαιρικότητας</a:t>
            </a:r>
            <a:r>
              <a:rPr lang="el-GR" dirty="0"/>
              <a:t>, στη θέση δηλαδή ότι ένα άτομο βασίζεται περισσότερο σε ένα συγκεκριμένο τρόπο σκέψης ή με άλλα λόγια βασίζεται περισσότερο στο ένα ημισφαίριο απ’ ότι στο άλλο (</a:t>
            </a:r>
            <a:r>
              <a:rPr lang="el-GR" dirty="0" err="1"/>
              <a:t>Springer</a:t>
            </a:r>
            <a:r>
              <a:rPr lang="el-GR" dirty="0"/>
              <a:t> &amp; </a:t>
            </a:r>
            <a:r>
              <a:rPr lang="el-GR" dirty="0" err="1"/>
              <a:t>Deurch</a:t>
            </a:r>
            <a:r>
              <a:rPr lang="el-GR" dirty="0"/>
              <a:t>, 1989). </a:t>
            </a:r>
            <a:endParaRPr lang="el-GR" dirty="0" smtClean="0"/>
          </a:p>
          <a:p>
            <a:endParaRPr lang="el-GR" dirty="0"/>
          </a:p>
          <a:p>
            <a:endParaRPr lang="el-GR" dirty="0"/>
          </a:p>
        </p:txBody>
      </p:sp>
    </p:spTree>
    <p:extLst>
      <p:ext uri="{BB962C8B-B14F-4D97-AF65-F5344CB8AC3E}">
        <p14:creationId xmlns:p14="http://schemas.microsoft.com/office/powerpoint/2010/main" val="913542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επεξεργασία των πληροφοριών από τα εγκεφαλικά </a:t>
            </a:r>
            <a:r>
              <a:rPr lang="el-GR" b="1" dirty="0" smtClean="0"/>
              <a:t>ημισφαίρια  4/8</a:t>
            </a:r>
            <a:endParaRPr lang="el-GR" b="1" dirty="0"/>
          </a:p>
        </p:txBody>
      </p:sp>
      <p:sp>
        <p:nvSpPr>
          <p:cNvPr id="3" name="Θέση περιεχομένου 2"/>
          <p:cNvSpPr>
            <a:spLocks noGrp="1"/>
          </p:cNvSpPr>
          <p:nvPr>
            <p:ph idx="1"/>
          </p:nvPr>
        </p:nvSpPr>
        <p:spPr/>
        <p:txBody>
          <a:bodyPr>
            <a:normAutofit/>
          </a:bodyPr>
          <a:lstStyle/>
          <a:p>
            <a:r>
              <a:rPr lang="el-GR" dirty="0" smtClean="0"/>
              <a:t>Η </a:t>
            </a:r>
            <a:r>
              <a:rPr lang="el-GR" dirty="0"/>
              <a:t>επικράτηση του ενός ημισφαιρίου είναι περισσότερο έκδηλη σε δεξιόχειρες ενήλικες άνδρες, ενώ η τάση συμμετρίας είναι μεγαλύτερη στις γυναίκες .</a:t>
            </a:r>
          </a:p>
          <a:p>
            <a:r>
              <a:rPr lang="el-GR" dirty="0" smtClean="0"/>
              <a:t>Οι </a:t>
            </a:r>
            <a:r>
              <a:rPr lang="el-GR" dirty="0"/>
              <a:t>γυναίκες πετυχαίνουν σταθερά υψηλότερη βαθμολογία σε λεκτικές δοκιμασίες και </a:t>
            </a:r>
            <a:r>
              <a:rPr lang="el-GR" dirty="0" smtClean="0"/>
              <a:t>        </a:t>
            </a:r>
            <a:r>
              <a:rPr lang="el-GR" dirty="0"/>
              <a:t>χαμηλότερη  σε </a:t>
            </a:r>
            <a:r>
              <a:rPr lang="el-GR" dirty="0" err="1"/>
              <a:t>χωρoταξικές</a:t>
            </a:r>
            <a:r>
              <a:rPr lang="el-GR" dirty="0"/>
              <a:t> σε σχέση με τους άντρες.</a:t>
            </a:r>
          </a:p>
          <a:p>
            <a:endParaRPr lang="el-GR" dirty="0"/>
          </a:p>
          <a:p>
            <a:endParaRPr lang="el-GR" dirty="0"/>
          </a:p>
        </p:txBody>
      </p:sp>
    </p:spTree>
    <p:extLst>
      <p:ext uri="{BB962C8B-B14F-4D97-AF65-F5344CB8AC3E}">
        <p14:creationId xmlns:p14="http://schemas.microsoft.com/office/powerpoint/2010/main" val="125584729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2339</TotalTime>
  <Words>3188</Words>
  <Application>Microsoft Office PowerPoint</Application>
  <PresentationFormat>Προβολή στην οθόνη (4:3)</PresentationFormat>
  <Paragraphs>266</Paragraphs>
  <Slides>46</Slides>
  <Notes>45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46</vt:i4>
      </vt:variant>
    </vt:vector>
  </HeadingPairs>
  <TitlesOfParts>
    <vt:vector size="53" baseType="lpstr">
      <vt:lpstr>ＭＳ Ｐゴシック</vt:lpstr>
      <vt:lpstr>Arial</vt:lpstr>
      <vt:lpstr>Calibri</vt:lpstr>
      <vt:lpstr>Calibri Light</vt:lpstr>
      <vt:lpstr>Symbol</vt:lpstr>
      <vt:lpstr>Θέμα του Office</vt:lpstr>
      <vt:lpstr>Προσαρμοσμένη σχεδίαση</vt:lpstr>
      <vt:lpstr>Ψυχοφυσιολογία</vt:lpstr>
      <vt:lpstr>Σκοποί  ενότητας</vt:lpstr>
      <vt:lpstr>Περιεχόμενα ενότητας</vt:lpstr>
      <vt:lpstr>Οι καθημερινά αυξανόμενες γνώσεις και πληροφορίες γύρω από το θέμα της εγκεφαλικής ασυμμετρίας, είναι φυσικό να οδηγήσουν σε θεωρίες  και υποθέσεις σχετικά με τις ενδεχόμενες επιπτώσεις αυτής της ασυμμετρίας στην καθημερινή συμπεριφορά.  Μήπως διαφορές στην εξειδίκευση των ημισφαιρίων αντικατοπτρίζουν διαφορετικούς τρόπους σκέψης στα φυσιολογικά άτομα;  Μήπως ορισμένα άτομα βασίζονται περισσότερο στην αριστερή πλευρά του εγκεφάλου, ενώ άλλα στη δεξιά;  Αξιοποιεί το εκπαιδευτικό σύστημα όλες τις δυνατότητες του ανθρώπινου εγκεφάλου ή μήπως καλλιεργεί ιδιαίτερα έναν συγκεκριμένο τρόπο σκέψης; </vt:lpstr>
      <vt:lpstr>Η επεξεργασία των πληροφοριών από τα εγκεφαλικά ημισφαίρια</vt:lpstr>
      <vt:lpstr>Η επεξεργασία των πληροφοριών από τα εγκεφαλικά ημισφαίρια  1/8</vt:lpstr>
      <vt:lpstr>Η επεξεργασία των πληροφοριών από τα εγκεφαλικά ημισφαίρια  2/8</vt:lpstr>
      <vt:lpstr>Η επεξεργασία των πληροφοριών από τα εγκεφαλικά ημισφαίρια  3/8</vt:lpstr>
      <vt:lpstr>Η επεξεργασία των πληροφοριών από τα εγκεφαλικά ημισφαίρια  4/8</vt:lpstr>
      <vt:lpstr>Η επεξεργασία των πληροφοριών από τα εγκεφαλικά ημισφαίρια  5/8</vt:lpstr>
      <vt:lpstr>Η επεξεργασία των πληροφοριών από τα εγκεφαλικά ημισφαίρια  6/8</vt:lpstr>
      <vt:lpstr>Η επεξεργασία των πληροφοριών από τα εγκεφαλικά ημισφαίρια 7/8</vt:lpstr>
      <vt:lpstr>Η επεξεργασία των πληροφοριών από τα εγκεφαλικά ημισφαίρια  8/8</vt:lpstr>
      <vt:lpstr>Διαφορετική η «καλωδίωση»  γυναικείου και ανδρικού εγκεφάλου 1/6 </vt:lpstr>
      <vt:lpstr>Διαφορετική η «καλωδίωση»  γυναικείου και ανδρικού εγκεφάλου 2/6 </vt:lpstr>
      <vt:lpstr>Διαφορετική η «καλωδίωση»  γυναικείου και ανδρικού εγκεφάλου 3/6 </vt:lpstr>
      <vt:lpstr>Διαφορετική η «καλωδίωση»  γυναικείου και ανδρικού εγκεφάλου 4/6 </vt:lpstr>
      <vt:lpstr>Διαφορετική η «καλωδίωση»  γυναικείου και ανδρικού εγκεφάλου 5/6 </vt:lpstr>
      <vt:lpstr>Διαφορετική η «καλωδίωση»  γυναικείου και ανδρικού εγκεφάλου 6/6 </vt:lpstr>
      <vt:lpstr>Η επεξεργασία των πληροφοριών από τα εγκεφαλικά ημισφαίρια</vt:lpstr>
      <vt:lpstr>Η εκπαίδευση των ημισφαιρίων      και η ανάπτυξη της δημιουργικότητας 1/18</vt:lpstr>
      <vt:lpstr>Η εκπαίδευση των ημισφαιρίων      και η ανάπτυξη της δημιουργικότητας 2/18</vt:lpstr>
      <vt:lpstr>Η εκπαίδευση των ημισφαιρίων      και η ανάπτυξη της δημιουργικότητας 3/18</vt:lpstr>
      <vt:lpstr>Η εκπαίδευση των ημισφαιρίων      και η ανάπτυξη της δημιουργικότητας  4/18</vt:lpstr>
      <vt:lpstr>Η εκπαίδευση των ημισφαιρίων      και η ανάπτυξη της δημιουργικότητας  5/18</vt:lpstr>
      <vt:lpstr>Η εκπαίδευση των ημισφαιρίων      και η ανάπτυξη της δημιουργικότητας  6/18</vt:lpstr>
      <vt:lpstr>Η εκπαίδευση των ημισφαιρίων      και η ανάπτυξη της δημιουργικότητας  7/18</vt:lpstr>
      <vt:lpstr>Η εκπαίδευση των ημισφαιρίων      και η ανάπτυξη της δημιουργικότητας 8/18</vt:lpstr>
      <vt:lpstr>Η εκπαίδευση των ημισφαιρίων      και η ανάπτυξη της δημιουργικότητας  9/18</vt:lpstr>
      <vt:lpstr>Η εκπαίδευση των ημισφαιρίων      και η ανάπτυξη της δημιουργικότητας 10/18</vt:lpstr>
      <vt:lpstr>Η εκπαίδευση των ημισφαιρίων      και η ανάπτυξη της δημιουργικότητας 11/18</vt:lpstr>
      <vt:lpstr>Η εκπαίδευση των ημισφαιρίων      και η ανάπτυξη της δημιουργικότητας 12/18</vt:lpstr>
      <vt:lpstr>Δραστηριότητα Αφής</vt:lpstr>
      <vt:lpstr>Οπτικά Πρότυπα</vt:lpstr>
      <vt:lpstr>Τρώγοντας Χρώμα</vt:lpstr>
      <vt:lpstr>Γράψιμο με την Αφή</vt:lpstr>
      <vt:lpstr>Η εκπαίδευση των ημισφαιρίων      και η ανάπτυξη της δημιουργικότητας 13/18</vt:lpstr>
      <vt:lpstr>Η εκπαίδευση των ημισφαιρίων      και η ανάπτυξη της δημιουργικότητας 14/18</vt:lpstr>
      <vt:lpstr>Η εκπαίδευση των ημισφαιρίων      και η ανάπτυξη της δημιουργικότητας 15/18</vt:lpstr>
      <vt:lpstr>Η εκπαίδευση των ημισφαιρίων      και η ανάπτυξη της δημιουργικότητας 16/18</vt:lpstr>
      <vt:lpstr>Η εκπαίδευση των ημισφαιρίων      και η ανάπτυξη της δημιουργικότητας 17/18</vt:lpstr>
      <vt:lpstr>Η εκπαίδευση των ημισφαιρίων      και η ανάπτυξη της δημιουργικότητας 18/18</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325</cp:revision>
  <dcterms:created xsi:type="dcterms:W3CDTF">2012-09-06T09:03:05Z</dcterms:created>
  <dcterms:modified xsi:type="dcterms:W3CDTF">2015-05-25T07:04:33Z</dcterms:modified>
</cp:coreProperties>
</file>