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2"/>
  </p:notesMasterIdLst>
  <p:sldIdLst>
    <p:sldId id="256" r:id="rId3"/>
    <p:sldId id="316" r:id="rId4"/>
    <p:sldId id="315"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6" r:id="rId39"/>
    <p:sldId id="335" r:id="rId40"/>
    <p:sldId id="280" r:id="rId41"/>
  </p:sldIdLst>
  <p:sldSz cx="9144000" cy="6858000" type="screen4x3"/>
  <p:notesSz cx="6858000" cy="9144000"/>
  <p:custDataLst>
    <p:tags r:id="rId4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99339" autoAdjust="0"/>
  </p:normalViewPr>
  <p:slideViewPr>
    <p:cSldViewPr>
      <p:cViewPr>
        <p:scale>
          <a:sx n="50" d="100"/>
          <a:sy n="50" d="100"/>
        </p:scale>
        <p:origin x="-1692" y="-648"/>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89B26E-9493-4CD3-B903-8ED35BE5D735}" type="doc">
      <dgm:prSet loTypeId="urn:microsoft.com/office/officeart/2005/8/layout/cycle1" loCatId="cycle" qsTypeId="urn:microsoft.com/office/officeart/2005/8/quickstyle/simple1" qsCatId="simple" csTypeId="urn:microsoft.com/office/officeart/2005/8/colors/accent1_2" csCatId="accent1" phldr="1"/>
      <dgm:spPr/>
    </dgm:pt>
    <dgm:pt modelId="{212B75E3-7F19-4F05-A819-83B33D58C6B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b="0" i="0" u="none" strike="noStrike" cap="none" normalizeH="0" baseline="0" smtClean="0">
            <a:ln>
              <a:noFill/>
            </a:ln>
            <a:solidFill>
              <a:schemeClr val="tx1"/>
            </a:solidFill>
            <a:effectLst/>
            <a:latin typeface="Verdana" pitchFamily="34" charset="0"/>
          </a:endParaRPr>
        </a:p>
      </dgm:t>
    </dgm:pt>
    <dgm:pt modelId="{92FECC24-A932-4B3F-BE7B-B2E96BF65D37}" type="parTrans" cxnId="{5E326AEA-41A9-4731-A15C-484EB60B25C2}">
      <dgm:prSet/>
      <dgm:spPr/>
      <dgm:t>
        <a:bodyPr/>
        <a:lstStyle/>
        <a:p>
          <a:endParaRPr lang="el-GR"/>
        </a:p>
      </dgm:t>
    </dgm:pt>
    <dgm:pt modelId="{B4C0E811-962D-4772-9A5F-718F811BD9AE}" type="sibTrans" cxnId="{5E326AEA-41A9-4731-A15C-484EB60B25C2}">
      <dgm:prSet/>
      <dgm:spPr/>
      <dgm:t>
        <a:bodyPr/>
        <a:lstStyle/>
        <a:p>
          <a:endParaRPr lang="el-GR"/>
        </a:p>
      </dgm:t>
    </dgm:pt>
    <dgm:pt modelId="{D9790761-C34B-4BD0-A93B-603831F17D9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b="0" i="0" u="none" strike="noStrike" cap="none" normalizeH="0" baseline="0" smtClean="0">
            <a:ln>
              <a:noFill/>
            </a:ln>
            <a:solidFill>
              <a:schemeClr val="tx1"/>
            </a:solidFill>
            <a:effectLst/>
            <a:latin typeface="Verdana" pitchFamily="34" charset="0"/>
          </a:endParaRPr>
        </a:p>
      </dgm:t>
    </dgm:pt>
    <dgm:pt modelId="{BD1FC5FF-C2AA-4257-B618-352B50265B6E}" type="parTrans" cxnId="{44CABEB4-B4C5-4ECB-961C-B0E15875FDD9}">
      <dgm:prSet/>
      <dgm:spPr/>
      <dgm:t>
        <a:bodyPr/>
        <a:lstStyle/>
        <a:p>
          <a:endParaRPr lang="el-GR"/>
        </a:p>
      </dgm:t>
    </dgm:pt>
    <dgm:pt modelId="{9619A241-D2A0-4528-A0BB-2AEBB4582689}" type="sibTrans" cxnId="{44CABEB4-B4C5-4ECB-961C-B0E15875FDD9}">
      <dgm:prSet/>
      <dgm:spPr/>
      <dgm:t>
        <a:bodyPr/>
        <a:lstStyle/>
        <a:p>
          <a:endParaRPr lang="el-GR"/>
        </a:p>
      </dgm:t>
    </dgm:pt>
    <dgm:pt modelId="{C6E07CDF-36A5-4A58-AC31-8FDAE7FFA36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b="0" i="0" u="none" strike="noStrike" cap="none" normalizeH="0" baseline="0" smtClean="0">
            <a:ln>
              <a:noFill/>
            </a:ln>
            <a:solidFill>
              <a:schemeClr val="tx1"/>
            </a:solidFill>
            <a:effectLst/>
            <a:latin typeface="Verdana" pitchFamily="34" charset="0"/>
          </a:endParaRPr>
        </a:p>
      </dgm:t>
    </dgm:pt>
    <dgm:pt modelId="{AE774641-DF5A-4A94-BA9B-3453A58684BD}" type="parTrans" cxnId="{5AFC4815-D614-4AD7-A408-56F56C5062ED}">
      <dgm:prSet/>
      <dgm:spPr/>
      <dgm:t>
        <a:bodyPr/>
        <a:lstStyle/>
        <a:p>
          <a:endParaRPr lang="el-GR"/>
        </a:p>
      </dgm:t>
    </dgm:pt>
    <dgm:pt modelId="{6B794232-814E-4564-8FCB-46109D087EB2}" type="sibTrans" cxnId="{5AFC4815-D614-4AD7-A408-56F56C5062ED}">
      <dgm:prSet/>
      <dgm:spPr/>
      <dgm:t>
        <a:bodyPr/>
        <a:lstStyle/>
        <a:p>
          <a:endParaRPr lang="el-GR"/>
        </a:p>
      </dgm:t>
      <dgm:extLst>
        <a:ext uri="{E40237B7-FDA0-4F09-8148-C483321AD2D9}">
          <dgm14:cNvPr xmlns:dgm14="http://schemas.microsoft.com/office/drawing/2010/diagram" id="0" name="" descr="."/>
        </a:ext>
      </dgm:extLst>
    </dgm:pt>
    <dgm:pt modelId="{3D4A6E0F-2D4A-4A8F-A407-4BE48493D553}" type="pres">
      <dgm:prSet presAssocID="{AC89B26E-9493-4CD3-B903-8ED35BE5D735}" presName="cycle" presStyleCnt="0">
        <dgm:presLayoutVars>
          <dgm:dir/>
          <dgm:resizeHandles val="exact"/>
        </dgm:presLayoutVars>
      </dgm:prSet>
      <dgm:spPr/>
    </dgm:pt>
    <dgm:pt modelId="{D28AC55F-A44D-41D9-B900-BD176000D916}" type="pres">
      <dgm:prSet presAssocID="{212B75E3-7F19-4F05-A819-83B33D58C6BE}" presName="dummy" presStyleCnt="0"/>
      <dgm:spPr/>
    </dgm:pt>
    <dgm:pt modelId="{5CF5E744-6780-49C9-9A03-CB04B0A9937F}" type="pres">
      <dgm:prSet presAssocID="{212B75E3-7F19-4F05-A819-83B33D58C6BE}" presName="node" presStyleLbl="revTx" presStyleIdx="0" presStyleCnt="3">
        <dgm:presLayoutVars>
          <dgm:bulletEnabled val="1"/>
        </dgm:presLayoutVars>
      </dgm:prSet>
      <dgm:spPr/>
      <dgm:t>
        <a:bodyPr/>
        <a:lstStyle/>
        <a:p>
          <a:endParaRPr lang="el-GR"/>
        </a:p>
      </dgm:t>
    </dgm:pt>
    <dgm:pt modelId="{BC0346C0-D3CA-4B15-AD3C-40B17B9799DA}" type="pres">
      <dgm:prSet presAssocID="{B4C0E811-962D-4772-9A5F-718F811BD9AE}" presName="sibTrans" presStyleLbl="node1" presStyleIdx="0" presStyleCnt="3"/>
      <dgm:spPr/>
      <dgm:t>
        <a:bodyPr/>
        <a:lstStyle/>
        <a:p>
          <a:endParaRPr lang="el-GR"/>
        </a:p>
      </dgm:t>
    </dgm:pt>
    <dgm:pt modelId="{7871C2E4-EC34-4812-B1B4-0AB3AC1F912D}" type="pres">
      <dgm:prSet presAssocID="{D9790761-C34B-4BD0-A93B-603831F17D98}" presName="dummy" presStyleCnt="0"/>
      <dgm:spPr/>
    </dgm:pt>
    <dgm:pt modelId="{C5CA827A-57AF-4F18-9EB3-EA2D045ABBE5}" type="pres">
      <dgm:prSet presAssocID="{D9790761-C34B-4BD0-A93B-603831F17D98}" presName="node" presStyleLbl="revTx" presStyleIdx="1" presStyleCnt="3">
        <dgm:presLayoutVars>
          <dgm:bulletEnabled val="1"/>
        </dgm:presLayoutVars>
      </dgm:prSet>
      <dgm:spPr/>
      <dgm:t>
        <a:bodyPr/>
        <a:lstStyle/>
        <a:p>
          <a:endParaRPr lang="el-GR"/>
        </a:p>
      </dgm:t>
    </dgm:pt>
    <dgm:pt modelId="{3AC4CF42-6D77-47ED-9F8C-4B9657C99C95}" type="pres">
      <dgm:prSet presAssocID="{9619A241-D2A0-4528-A0BB-2AEBB4582689}" presName="sibTrans" presStyleLbl="node1" presStyleIdx="1" presStyleCnt="3"/>
      <dgm:spPr/>
      <dgm:t>
        <a:bodyPr/>
        <a:lstStyle/>
        <a:p>
          <a:endParaRPr lang="el-GR"/>
        </a:p>
      </dgm:t>
    </dgm:pt>
    <dgm:pt modelId="{037913FF-D784-472D-A56B-03FFF9AE4A4D}" type="pres">
      <dgm:prSet presAssocID="{C6E07CDF-36A5-4A58-AC31-8FDAE7FFA360}" presName="dummy" presStyleCnt="0"/>
      <dgm:spPr/>
    </dgm:pt>
    <dgm:pt modelId="{DE7859CF-4770-40BC-BA7F-FE0ACD83C2E9}" type="pres">
      <dgm:prSet presAssocID="{C6E07CDF-36A5-4A58-AC31-8FDAE7FFA360}" presName="node" presStyleLbl="revTx" presStyleIdx="2" presStyleCnt="3">
        <dgm:presLayoutVars>
          <dgm:bulletEnabled val="1"/>
        </dgm:presLayoutVars>
      </dgm:prSet>
      <dgm:spPr/>
      <dgm:t>
        <a:bodyPr/>
        <a:lstStyle/>
        <a:p>
          <a:endParaRPr lang="el-GR"/>
        </a:p>
      </dgm:t>
    </dgm:pt>
    <dgm:pt modelId="{459E0304-F774-41F0-814F-C9D132929B74}" type="pres">
      <dgm:prSet presAssocID="{6B794232-814E-4564-8FCB-46109D087EB2}" presName="sibTrans" presStyleLbl="node1" presStyleIdx="2" presStyleCnt="3"/>
      <dgm:spPr/>
      <dgm:t>
        <a:bodyPr/>
        <a:lstStyle/>
        <a:p>
          <a:endParaRPr lang="el-GR"/>
        </a:p>
      </dgm:t>
    </dgm:pt>
  </dgm:ptLst>
  <dgm:cxnLst>
    <dgm:cxn modelId="{806EE13C-B4C0-4C3B-BF2D-03D4DD3A8367}" type="presOf" srcId="{6B794232-814E-4564-8FCB-46109D087EB2}" destId="{459E0304-F774-41F0-814F-C9D132929B74}" srcOrd="0" destOrd="0" presId="urn:microsoft.com/office/officeart/2005/8/layout/cycle1"/>
    <dgm:cxn modelId="{480600B8-0DD0-49DF-9C4D-9C7C022F24D2}" type="presOf" srcId="{AC89B26E-9493-4CD3-B903-8ED35BE5D735}" destId="{3D4A6E0F-2D4A-4A8F-A407-4BE48493D553}" srcOrd="0" destOrd="0" presId="urn:microsoft.com/office/officeart/2005/8/layout/cycle1"/>
    <dgm:cxn modelId="{44CABEB4-B4C5-4ECB-961C-B0E15875FDD9}" srcId="{AC89B26E-9493-4CD3-B903-8ED35BE5D735}" destId="{D9790761-C34B-4BD0-A93B-603831F17D98}" srcOrd="1" destOrd="0" parTransId="{BD1FC5FF-C2AA-4257-B618-352B50265B6E}" sibTransId="{9619A241-D2A0-4528-A0BB-2AEBB4582689}"/>
    <dgm:cxn modelId="{5DE8FC01-A651-4BBF-A7A1-D14FBCFFCA87}" type="presOf" srcId="{9619A241-D2A0-4528-A0BB-2AEBB4582689}" destId="{3AC4CF42-6D77-47ED-9F8C-4B9657C99C95}" srcOrd="0" destOrd="0" presId="urn:microsoft.com/office/officeart/2005/8/layout/cycle1"/>
    <dgm:cxn modelId="{E585BB6D-2033-4BFD-9B8C-92C78976E89C}" type="presOf" srcId="{212B75E3-7F19-4F05-A819-83B33D58C6BE}" destId="{5CF5E744-6780-49C9-9A03-CB04B0A9937F}" srcOrd="0" destOrd="0" presId="urn:microsoft.com/office/officeart/2005/8/layout/cycle1"/>
    <dgm:cxn modelId="{A937F30B-4B85-42E5-8E49-2363D2D767D0}" type="presOf" srcId="{D9790761-C34B-4BD0-A93B-603831F17D98}" destId="{C5CA827A-57AF-4F18-9EB3-EA2D045ABBE5}" srcOrd="0" destOrd="0" presId="urn:microsoft.com/office/officeart/2005/8/layout/cycle1"/>
    <dgm:cxn modelId="{83D5AA5A-BFAE-45E9-91D2-4BE55628B326}" type="presOf" srcId="{B4C0E811-962D-4772-9A5F-718F811BD9AE}" destId="{BC0346C0-D3CA-4B15-AD3C-40B17B9799DA}" srcOrd="0" destOrd="0" presId="urn:microsoft.com/office/officeart/2005/8/layout/cycle1"/>
    <dgm:cxn modelId="{5EFB3A6C-122D-4ECB-B1C2-5EA122253B91}" type="presOf" srcId="{C6E07CDF-36A5-4A58-AC31-8FDAE7FFA360}" destId="{DE7859CF-4770-40BC-BA7F-FE0ACD83C2E9}" srcOrd="0" destOrd="0" presId="urn:microsoft.com/office/officeart/2005/8/layout/cycle1"/>
    <dgm:cxn modelId="{5E326AEA-41A9-4731-A15C-484EB60B25C2}" srcId="{AC89B26E-9493-4CD3-B903-8ED35BE5D735}" destId="{212B75E3-7F19-4F05-A819-83B33D58C6BE}" srcOrd="0" destOrd="0" parTransId="{92FECC24-A932-4B3F-BE7B-B2E96BF65D37}" sibTransId="{B4C0E811-962D-4772-9A5F-718F811BD9AE}"/>
    <dgm:cxn modelId="{5AFC4815-D614-4AD7-A408-56F56C5062ED}" srcId="{AC89B26E-9493-4CD3-B903-8ED35BE5D735}" destId="{C6E07CDF-36A5-4A58-AC31-8FDAE7FFA360}" srcOrd="2" destOrd="0" parTransId="{AE774641-DF5A-4A94-BA9B-3453A58684BD}" sibTransId="{6B794232-814E-4564-8FCB-46109D087EB2}"/>
    <dgm:cxn modelId="{C7D8481E-1BBD-4188-901F-116DF7A62E52}" type="presParOf" srcId="{3D4A6E0F-2D4A-4A8F-A407-4BE48493D553}" destId="{D28AC55F-A44D-41D9-B900-BD176000D916}" srcOrd="0" destOrd="0" presId="urn:microsoft.com/office/officeart/2005/8/layout/cycle1"/>
    <dgm:cxn modelId="{1EEB684B-366A-423A-ADF2-7160FF865217}" type="presParOf" srcId="{3D4A6E0F-2D4A-4A8F-A407-4BE48493D553}" destId="{5CF5E744-6780-49C9-9A03-CB04B0A9937F}" srcOrd="1" destOrd="0" presId="urn:microsoft.com/office/officeart/2005/8/layout/cycle1"/>
    <dgm:cxn modelId="{56FF7F50-798D-40CB-A201-CB11FAF6FADB}" type="presParOf" srcId="{3D4A6E0F-2D4A-4A8F-A407-4BE48493D553}" destId="{BC0346C0-D3CA-4B15-AD3C-40B17B9799DA}" srcOrd="2" destOrd="0" presId="urn:microsoft.com/office/officeart/2005/8/layout/cycle1"/>
    <dgm:cxn modelId="{2C666A9B-2552-4E3E-95EA-15535ADBE506}" type="presParOf" srcId="{3D4A6E0F-2D4A-4A8F-A407-4BE48493D553}" destId="{7871C2E4-EC34-4812-B1B4-0AB3AC1F912D}" srcOrd="3" destOrd="0" presId="urn:microsoft.com/office/officeart/2005/8/layout/cycle1"/>
    <dgm:cxn modelId="{254548A2-DB9D-488E-B75D-DF02BF724C97}" type="presParOf" srcId="{3D4A6E0F-2D4A-4A8F-A407-4BE48493D553}" destId="{C5CA827A-57AF-4F18-9EB3-EA2D045ABBE5}" srcOrd="4" destOrd="0" presId="urn:microsoft.com/office/officeart/2005/8/layout/cycle1"/>
    <dgm:cxn modelId="{3EBAA7D4-5CA3-4EC4-9798-32FE3F05ECA8}" type="presParOf" srcId="{3D4A6E0F-2D4A-4A8F-A407-4BE48493D553}" destId="{3AC4CF42-6D77-47ED-9F8C-4B9657C99C95}" srcOrd="5" destOrd="0" presId="urn:microsoft.com/office/officeart/2005/8/layout/cycle1"/>
    <dgm:cxn modelId="{49B37671-CAED-4830-920C-A844C736CF98}" type="presParOf" srcId="{3D4A6E0F-2D4A-4A8F-A407-4BE48493D553}" destId="{037913FF-D784-472D-A56B-03FFF9AE4A4D}" srcOrd="6" destOrd="0" presId="urn:microsoft.com/office/officeart/2005/8/layout/cycle1"/>
    <dgm:cxn modelId="{600C186F-3445-4E49-B5B2-6C24F4544FC1}" type="presParOf" srcId="{3D4A6E0F-2D4A-4A8F-A407-4BE48493D553}" destId="{DE7859CF-4770-40BC-BA7F-FE0ACD83C2E9}" srcOrd="7" destOrd="0" presId="urn:microsoft.com/office/officeart/2005/8/layout/cycle1"/>
    <dgm:cxn modelId="{F9B7E4F1-F41F-460C-85A9-FCC0886DDB29}" type="presParOf" srcId="{3D4A6E0F-2D4A-4A8F-A407-4BE48493D553}" destId="{459E0304-F774-41F0-814F-C9D132929B74}" srcOrd="8" destOrd="0" presId="urn:microsoft.com/office/officeart/2005/8/layout/cycle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5E744-6780-49C9-9A03-CB04B0A9937F}">
      <dsp:nvSpPr>
        <dsp:cNvPr id="0" name=""/>
        <dsp:cNvSpPr/>
      </dsp:nvSpPr>
      <dsp:spPr>
        <a:xfrm>
          <a:off x="2338601" y="249387"/>
          <a:ext cx="1268759"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6500" b="0" i="0" u="none" strike="noStrike" kern="1200" cap="none" normalizeH="0" baseline="0" smtClean="0">
            <a:ln>
              <a:noFill/>
            </a:ln>
            <a:solidFill>
              <a:schemeClr val="tx1"/>
            </a:solidFill>
            <a:effectLst/>
            <a:latin typeface="Verdana" pitchFamily="34" charset="0"/>
          </a:endParaRPr>
        </a:p>
      </dsp:txBody>
      <dsp:txXfrm>
        <a:off x="2338601" y="249387"/>
        <a:ext cx="1268759" cy="1268759"/>
      </dsp:txXfrm>
    </dsp:sp>
    <dsp:sp modelId="{BC0346C0-D3CA-4B15-AD3C-40B17B9799DA}">
      <dsp:nvSpPr>
        <dsp:cNvPr id="0" name=""/>
        <dsp:cNvSpPr/>
      </dsp:nvSpPr>
      <dsp:spPr>
        <a:xfrm>
          <a:off x="403775" y="-857"/>
          <a:ext cx="3002448" cy="3002448"/>
        </a:xfrm>
        <a:prstGeom prst="circularArrow">
          <a:avLst>
            <a:gd name="adj1" fmla="val 8240"/>
            <a:gd name="adj2" fmla="val 575414"/>
            <a:gd name="adj3" fmla="val 2967072"/>
            <a:gd name="adj4" fmla="val 49568"/>
            <a:gd name="adj5" fmla="val 961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A827A-57AF-4F18-9EB3-EA2D045ABBE5}">
      <dsp:nvSpPr>
        <dsp:cNvPr id="0" name=""/>
        <dsp:cNvSpPr/>
      </dsp:nvSpPr>
      <dsp:spPr>
        <a:xfrm>
          <a:off x="1270620" y="2099186"/>
          <a:ext cx="1268759"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6500" b="0" i="0" u="none" strike="noStrike" kern="1200" cap="none" normalizeH="0" baseline="0" smtClean="0">
            <a:ln>
              <a:noFill/>
            </a:ln>
            <a:solidFill>
              <a:schemeClr val="tx1"/>
            </a:solidFill>
            <a:effectLst/>
            <a:latin typeface="Verdana" pitchFamily="34" charset="0"/>
          </a:endParaRPr>
        </a:p>
      </dsp:txBody>
      <dsp:txXfrm>
        <a:off x="1270620" y="2099186"/>
        <a:ext cx="1268759" cy="1268759"/>
      </dsp:txXfrm>
    </dsp:sp>
    <dsp:sp modelId="{3AC4CF42-6D77-47ED-9F8C-4B9657C99C95}">
      <dsp:nvSpPr>
        <dsp:cNvPr id="0" name=""/>
        <dsp:cNvSpPr/>
      </dsp:nvSpPr>
      <dsp:spPr>
        <a:xfrm>
          <a:off x="403775" y="-857"/>
          <a:ext cx="3002448" cy="3002448"/>
        </a:xfrm>
        <a:prstGeom prst="circularArrow">
          <a:avLst>
            <a:gd name="adj1" fmla="val 8240"/>
            <a:gd name="adj2" fmla="val 575414"/>
            <a:gd name="adj3" fmla="val 10175018"/>
            <a:gd name="adj4" fmla="val 7257514"/>
            <a:gd name="adj5" fmla="val 961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7859CF-4770-40BC-BA7F-FE0ACD83C2E9}">
      <dsp:nvSpPr>
        <dsp:cNvPr id="0" name=""/>
        <dsp:cNvSpPr/>
      </dsp:nvSpPr>
      <dsp:spPr>
        <a:xfrm>
          <a:off x="202638" y="249387"/>
          <a:ext cx="1268759"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6500" b="0" i="0" u="none" strike="noStrike" kern="1200" cap="none" normalizeH="0" baseline="0" smtClean="0">
            <a:ln>
              <a:noFill/>
            </a:ln>
            <a:solidFill>
              <a:schemeClr val="tx1"/>
            </a:solidFill>
            <a:effectLst/>
            <a:latin typeface="Verdana" pitchFamily="34" charset="0"/>
          </a:endParaRPr>
        </a:p>
      </dsp:txBody>
      <dsp:txXfrm>
        <a:off x="202638" y="249387"/>
        <a:ext cx="1268759" cy="1268759"/>
      </dsp:txXfrm>
    </dsp:sp>
    <dsp:sp modelId="{459E0304-F774-41F0-814F-C9D132929B74}">
      <dsp:nvSpPr>
        <dsp:cNvPr id="0" name=""/>
        <dsp:cNvSpPr/>
      </dsp:nvSpPr>
      <dsp:spPr>
        <a:xfrm>
          <a:off x="403775" y="-857"/>
          <a:ext cx="3002448" cy="3002448"/>
        </a:xfrm>
        <a:prstGeom prst="circularArrow">
          <a:avLst>
            <a:gd name="adj1" fmla="val 8240"/>
            <a:gd name="adj2" fmla="val 575414"/>
            <a:gd name="adj3" fmla="val 16859725"/>
            <a:gd name="adj4" fmla="val 14964861"/>
            <a:gd name="adj5" fmla="val 961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28/3/2005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7.emf"/><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47.xml"/><Relationship Id="rId6" Type="http://schemas.openxmlformats.org/officeDocument/2006/relationships/hyperlink" Target="http://www.edulll.gr/" TargetMode="External"/><Relationship Id="rId5" Type="http://schemas.openxmlformats.org/officeDocument/2006/relationships/image" Target="../media/image17.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microsoft.com/office/2007/relationships/diagramDrawing" Target="../diagrams/drawing1.xml"/><Relationship Id="rId3" Type="http://schemas.openxmlformats.org/officeDocument/2006/relationships/tags" Target="../tags/tag9.xml"/><Relationship Id="rId7" Type="http://schemas.openxmlformats.org/officeDocument/2006/relationships/slideLayout" Target="../slideLayouts/slideLayout2.xml"/><Relationship Id="rId12" Type="http://schemas.openxmlformats.org/officeDocument/2006/relationships/diagramColors" Target="../diagrams/colors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diagramQuickStyle" Target="../diagrams/quickStyle1.xml"/><Relationship Id="rId5" Type="http://schemas.openxmlformats.org/officeDocument/2006/relationships/tags" Target="../tags/tag11.xml"/><Relationship Id="rId10" Type="http://schemas.openxmlformats.org/officeDocument/2006/relationships/diagramLayout" Target="../diagrams/layout1.xml"/><Relationship Id="rId4" Type="http://schemas.openxmlformats.org/officeDocument/2006/relationships/tags" Target="../tags/tag10.xml"/><Relationship Id="rId9"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altLang="el-GR" dirty="0"/>
              <a:t>Χρονικός Προγραμματισμός </a:t>
            </a:r>
            <a:r>
              <a:rPr lang="el-GR" altLang="el-GR" dirty="0" smtClean="0"/>
              <a:t>Έργων</a:t>
            </a:r>
            <a:r>
              <a:rPr lang="en-US" altLang="el-GR" dirty="0" smtClean="0"/>
              <a:t> (</a:t>
            </a:r>
            <a:r>
              <a:rPr lang="el-GR" altLang="el-GR" dirty="0" smtClean="0"/>
              <a:t>Εργαστήριο)</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a:t>2</a:t>
            </a:r>
            <a:r>
              <a:rPr lang="el-GR" sz="2800" b="1" dirty="0" smtClean="0"/>
              <a:t>: </a:t>
            </a:r>
            <a:r>
              <a:rPr lang="el-GR" sz="2800" b="1" dirty="0">
                <a:solidFill>
                  <a:prstClr val="black"/>
                </a:solidFill>
              </a:rPr>
              <a:t>Βασικές έννοιες στο σχεδιασμό και τη διαχείριση έργου </a:t>
            </a:r>
            <a:endParaRPr lang="el-GR" altLang="el-GR"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endParaRPr lang="en-US" altLang="el-GR"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Κλεάνθης </a:t>
            </a:r>
            <a:r>
              <a:rPr lang="el-GR" sz="2800" dirty="0" err="1" smtClean="0"/>
              <a:t>Συρακούλης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Διοίκησης Επιχειρήσεων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Το έργο Νεολαία </a:t>
            </a:r>
            <a:r>
              <a:rPr lang="el-GR" altLang="el-GR" dirty="0" smtClean="0"/>
              <a:t>(3 </a:t>
            </a:r>
            <a:r>
              <a:rPr lang="el-GR" altLang="el-GR" dirty="0"/>
              <a:t>από 8)</a:t>
            </a:r>
            <a:endParaRPr lang="el-GR" dirty="0"/>
          </a:p>
        </p:txBody>
      </p:sp>
      <p:sp>
        <p:nvSpPr>
          <p:cNvPr id="2" name="Ορθογώνιο 1" descr="Πιο συγκεκριμένα το έργο είναι στο σημείο:&#10;&#10;D1- Σύλληψη ιδέας.&#10;Έγινε από άλλους, οι οποίοι μας ανέθεσαν την υλοποίηση.&#10;Συζητάμε μαζί τους για να αντιληφθούμε τους στόχους τους σε σχέση με το έργο.&#10;&#10;"/>
          <p:cNvSpPr/>
          <p:nvPr/>
        </p:nvSpPr>
        <p:spPr>
          <a:xfrm>
            <a:off x="467544" y="1988840"/>
            <a:ext cx="8219256" cy="3231654"/>
          </a:xfrm>
          <a:prstGeom prst="rect">
            <a:avLst/>
          </a:prstGeom>
        </p:spPr>
        <p:txBody>
          <a:bodyPr wrap="square">
            <a:spAutoFit/>
          </a:bodyPr>
          <a:lstStyle/>
          <a:p>
            <a:pPr>
              <a:lnSpc>
                <a:spcPct val="150000"/>
              </a:lnSpc>
              <a:defRPr/>
            </a:pPr>
            <a:r>
              <a:rPr lang="el-GR" altLang="el-GR" sz="2400" dirty="0"/>
              <a:t>Πιο συγκεκριμένα το έργο είναι στο </a:t>
            </a:r>
            <a:r>
              <a:rPr lang="el-GR" altLang="el-GR" sz="2400" dirty="0" smtClean="0"/>
              <a:t>σημείο:</a:t>
            </a:r>
          </a:p>
          <a:p>
            <a:pPr>
              <a:lnSpc>
                <a:spcPct val="150000"/>
              </a:lnSpc>
              <a:defRPr/>
            </a:pPr>
            <a:endParaRPr lang="el-GR" altLang="el-GR" sz="2400" dirty="0"/>
          </a:p>
          <a:p>
            <a:pPr marL="342900" indent="-342900" fontAlgn="base">
              <a:buFont typeface="Wingdings" panose="05000000000000000000" pitchFamily="2" charset="2"/>
              <a:buChar char="§"/>
            </a:pPr>
            <a:r>
              <a:rPr lang="en-US" sz="2400" dirty="0"/>
              <a:t>D1- </a:t>
            </a:r>
            <a:r>
              <a:rPr lang="el-GR" sz="2400" dirty="0"/>
              <a:t>Σύλληψη </a:t>
            </a:r>
            <a:r>
              <a:rPr lang="el-GR" sz="2400" dirty="0" smtClean="0"/>
              <a:t>ιδέας.</a:t>
            </a:r>
            <a:endParaRPr lang="el-GR" sz="2400" dirty="0"/>
          </a:p>
          <a:p>
            <a:pPr fontAlgn="base"/>
            <a:r>
              <a:rPr lang="el-GR" sz="2400" dirty="0"/>
              <a:t>Έγινε από άλλους, οι οποίοι μας ανέθεσαν την υλοποίηση.</a:t>
            </a:r>
          </a:p>
          <a:p>
            <a:pPr fontAlgn="base"/>
            <a:r>
              <a:rPr lang="el-GR" sz="2400" dirty="0"/>
              <a:t>Συζητάμε μαζί τους για να αντιληφθούμε τους στόχους τους σε σχέση με το </a:t>
            </a:r>
            <a:r>
              <a:rPr lang="el-GR" sz="2400" dirty="0" smtClean="0"/>
              <a:t>έργο.</a:t>
            </a:r>
            <a:endParaRPr lang="el-GR" sz="2400" dirty="0"/>
          </a:p>
          <a:p>
            <a:pPr>
              <a:lnSpc>
                <a:spcPct val="150000"/>
              </a:lnSpc>
              <a:defRPr/>
            </a:pPr>
            <a:endParaRPr lang="el-GR" alt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44624"/>
            <a:ext cx="8352928" cy="1044451"/>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Το έργο Νεολαία </a:t>
            </a:r>
            <a:r>
              <a:rPr lang="el-GR" altLang="el-GR" dirty="0" smtClean="0"/>
              <a:t>(4 </a:t>
            </a:r>
            <a:r>
              <a:rPr lang="el-GR" altLang="el-GR" dirty="0"/>
              <a:t>από 8)</a:t>
            </a:r>
            <a:endParaRPr lang="el-GR" dirty="0">
              <a:latin typeface="+mn-lt"/>
            </a:endParaRPr>
          </a:p>
        </p:txBody>
      </p:sp>
      <p:sp>
        <p:nvSpPr>
          <p:cNvPr id="10" name="Rectangle 3" descr="Το επόμενο βήμα:&#10;&#10;D1- Ανάλυση.&#10;Έχει ήδη γίνει και αποτυπώνεται στην πρόταση η οποία εγκρίθηκε από το χρηματοδότη. Οφείλουμε να κατανοήσουμε το τι μπορεί να επιτευχθεί.&#10;&#10;"/>
          <p:cNvSpPr txBox="1">
            <a:spLocks noChangeArrowheads="1"/>
          </p:cNvSpPr>
          <p:nvPr/>
        </p:nvSpPr>
        <p:spPr>
          <a:xfrm>
            <a:off x="467544" y="1772816"/>
            <a:ext cx="8219256" cy="25922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l-GR" altLang="el-GR" sz="2400" dirty="0"/>
              <a:t>Το επόμενο </a:t>
            </a:r>
            <a:r>
              <a:rPr lang="el-GR" altLang="el-GR" sz="2400" dirty="0" smtClean="0"/>
              <a:t>βήμα:</a:t>
            </a:r>
          </a:p>
          <a:p>
            <a:pPr marL="0" indent="0">
              <a:buNone/>
            </a:pPr>
            <a:endParaRPr lang="el-GR" altLang="el-GR" sz="2400" dirty="0" smtClean="0"/>
          </a:p>
          <a:p>
            <a:pPr fontAlgn="base">
              <a:buFont typeface="Wingdings" panose="05000000000000000000" pitchFamily="2" charset="2"/>
              <a:buChar char="§"/>
            </a:pPr>
            <a:r>
              <a:rPr lang="en-US" sz="2400" dirty="0"/>
              <a:t>D1- </a:t>
            </a:r>
            <a:r>
              <a:rPr lang="el-GR" sz="2400" dirty="0" smtClean="0"/>
              <a:t>Ανάλυση.</a:t>
            </a:r>
            <a:endParaRPr lang="el-GR" sz="2400" dirty="0"/>
          </a:p>
          <a:p>
            <a:pPr marL="0" indent="0" fontAlgn="base">
              <a:buNone/>
            </a:pPr>
            <a:r>
              <a:rPr lang="el-GR" sz="2400" dirty="0"/>
              <a:t>Έχει ήδη γίνει και αποτυπώνεται στην πρόταση η οποία εγκρίθηκε από το χρηματοδότη. Οφείλουμε να κατανοήσουμε το τι μπορεί να </a:t>
            </a:r>
            <a:r>
              <a:rPr lang="el-GR" sz="2400" dirty="0" smtClean="0"/>
              <a:t>επιτευχθεί.</a:t>
            </a:r>
            <a:endParaRPr lang="el-GR" sz="2400" dirty="0"/>
          </a:p>
          <a:p>
            <a:pPr marL="0" indent="0">
              <a:buNone/>
            </a:pPr>
            <a:endParaRPr lang="el-GR" altLang="el-GR" sz="2400" dirty="0"/>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10369"/>
            <a:ext cx="8219256" cy="111437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dirty="0"/>
              <a:t>Το έργο Νεολαία </a:t>
            </a:r>
            <a:r>
              <a:rPr lang="el-GR" altLang="el-GR" dirty="0" smtClean="0"/>
              <a:t>(5 </a:t>
            </a:r>
            <a:r>
              <a:rPr lang="el-GR" altLang="el-GR" dirty="0"/>
              <a:t>από 8)</a:t>
            </a:r>
            <a:endParaRPr lang="el-GR" dirty="0">
              <a:latin typeface="+mn-lt"/>
              <a:cs typeface="Times New Roman" pitchFamily="18" charset="0"/>
            </a:endParaRPr>
          </a:p>
        </p:txBody>
      </p:sp>
      <p:sp>
        <p:nvSpPr>
          <p:cNvPr id="2" name="Ορθογώνιο 1"/>
          <p:cNvSpPr/>
          <p:nvPr/>
        </p:nvSpPr>
        <p:spPr>
          <a:xfrm>
            <a:off x="467544" y="980728"/>
            <a:ext cx="8219256" cy="830997"/>
          </a:xfrm>
          <a:prstGeom prst="rect">
            <a:avLst/>
          </a:prstGeom>
        </p:spPr>
        <p:txBody>
          <a:bodyPr wrap="square">
            <a:spAutoFit/>
          </a:bodyPr>
          <a:lstStyle/>
          <a:p>
            <a:pPr>
              <a:defRPr/>
            </a:pPr>
            <a:r>
              <a:rPr lang="el-GR" sz="2400" dirty="0" smtClean="0"/>
              <a:t>                                Στη συνέχεια ακολουθεί ο σχεδιασμός του      		     έργου.</a:t>
            </a:r>
            <a:endParaRPr lang="el-GR" sz="2400" dirty="0"/>
          </a:p>
        </p:txBody>
      </p:sp>
      <p:pic>
        <p:nvPicPr>
          <p:cNvPr id="6" name="Εικόνα 3" descr="Θα επιχειρήσουμε πάλι με ένα λογικό διάγραμμα ροής να περιγράψουμε οτιδήποτε αφορά στο σχεδιασμό του έργου. Το επάνω ορθογώνιο παραλληλόγραμμο με τη λέξη έγκριση του έργου δηλώνει την έναρξη των ενεργειών του σχεδιασμού. Με ένα βέλος οδηγούμαστε προς τα κάτω στο παραλληλόγραμμο σχέδιο του έργου ή αλλιώς project plan. Το τι πρέπει να περιέχεται εδώ αρχίζει με το πρώτο παραλληλόγραμμο κάτω από το σχέδιο που περιέχει την έκφραση ορισμός προβλήματος. Εδώ πρέπει να γίνεται ξεκάθαρο ποιο είναι τα πρόβλημα στο οποίο επιχειρεί να απαντήσει το έργο μας. Με ένα βέλος που έχει έναρξη στο παραλληλόγραμμο αυτό και διακλαδώνεται σε δύο απολήξεις οδηγούμαστε σε δύο παραλληλόγραμμα που βρίσκονται από κάτω είναι του αυτού επιπέδου. Στο αριστερό περιέχεται η έκφραση επιλογή στρατηγικής, ενώ στο δεξί η έκφραση καθορισμός αντικειμένων. Τα βέλη που ξεκινούν από τα δύο αυτά παραλληλόγραμμα, συναντώνται και έχουν κοινή κατάληξη σε ένα άλλο παραλληλόγραμμο που βρίσκεται πιο κάτω και περιέχει την έκφραση προσδιορισμός εύρους. Όλες οι ενέργειες αυτές από τον ορισμό του προβλήματος μέχρι τον προσδιορισμό του εύρους συνιστούν τον καθορισμό της αποστολής μας για το έργο που σχεδιάζουμε. Έρχονται να απαντήσουν στο τι πρέπει να γίνει καθώς και στο τι δεν είναι αναγκαίο να γίνει έτσι ώστε να επιτευχθεί το τελικό αποτέλεσμα. Για να προχωρήσουμε σε λεπτομέρειες θα πρέπει εξαντλητικά και προσεκτικά να γίνει ξεκάθαρη η αποστολή του έργου. Αμέσως μετά τον προσδιορισμό του εύρους ένα βέλος προς τα κάτω μας βάζει στο σύνολο των ενεργειών που θα μας οδηγήσουν στο χρονοδιάγραμμα, δηλαδή στο λεπτομερές σχέδιο του έργου όπου θα γνωρίζουμε τι πρέπει να γίνει, πότε πρέπει να γίνει, ποιος θα πρέπει να το κάνει, πόσο θα κοστίσει και τι αποτέλεσμα θα φέρει η σειρά των δραστηριοτήτων που αποτελούν το έργο μας. &#10;Αρχικά το βέλος οδηγεί σε ένα παραλληλόγραμμο που περιέχει τη φράση καταγραφή δραστηριοτήτων (WBS) και μετά από αυτό το βέλος προς τα κάτω αριστερά μας οδηγεί στην εκτίμηση της διάρκεια των δραστηριοτήτων, ενώ ένα βέλος προς τα δεξιά και κάτω στην εκτίμηση των αλληλουχιών μεταξύ των δραστηριοτήτων. Με ένα βέλος κάτω από την εκτίμηση των αλληλουχιών οδηγούμαστε στην ανάθεση των δραστηριοτήτων σε πόρους και αμέσως πιο κάτω στο συντονισμό του χρονοδιαγράμματος. Παράλληλα από την αριστερή πλευρά και μετά από την εκτίμηση των δραστηριοτήτων και μετά από τις αναθέσεις στους πόρους ένα βέλος μας οδηγεί στη δημιουργία του προϋπολογισμού. Όλες αυτές οι κινήσεις μαζί μας οδηγούν στο τελευταίο παραλληλόγραμμο το οποίο δηλώνει ότι έχουμε ένα πλήρες χρονοδιάγραμμα.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943740"/>
            <a:ext cx="4653061" cy="588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101706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t>Το έργο Νεολαία </a:t>
            </a:r>
            <a:r>
              <a:rPr lang="el-GR" altLang="el-GR" dirty="0" smtClean="0"/>
              <a:t>(</a:t>
            </a:r>
            <a:r>
              <a:rPr lang="el-GR" altLang="el-GR" dirty="0"/>
              <a:t>6</a:t>
            </a:r>
            <a:r>
              <a:rPr lang="el-GR" altLang="el-GR" dirty="0" smtClean="0"/>
              <a:t> </a:t>
            </a:r>
            <a:r>
              <a:rPr lang="el-GR" altLang="el-GR" dirty="0"/>
              <a:t>από 8)</a:t>
            </a:r>
            <a:endParaRPr lang="el-GR" dirty="0">
              <a:cs typeface="Times New Roman" pitchFamily="18" charset="0"/>
            </a:endParaRPr>
          </a:p>
        </p:txBody>
      </p:sp>
      <p:sp>
        <p:nvSpPr>
          <p:cNvPr id="13" name="Rectangle 3" descr="Το έργο πλέον βρίσκεται στο σημείο:&#10;&#10;D2- Πρόταση, Αιτιολόγηση και Συμφωνία.&#10;Είναι η σύμβαση που έχει υπογράψει ο κύριος του έργου (“εργοδότης” μας στην παρούσα περίπτωση) με το χρηματοδότη.&#10;&#10;"/>
          <p:cNvSpPr>
            <a:spLocks noGrp="1" noChangeArrowheads="1"/>
          </p:cNvSpPr>
          <p:nvPr>
            <p:ph type="body" idx="1"/>
          </p:nvPr>
        </p:nvSpPr>
        <p:spPr>
          <a:xfrm>
            <a:off x="408112" y="1916832"/>
            <a:ext cx="8295456" cy="2880320"/>
          </a:xfrm>
        </p:spPr>
        <p:txBody>
          <a:bodyPr>
            <a:noAutofit/>
          </a:bodyPr>
          <a:lstStyle/>
          <a:p>
            <a:pPr>
              <a:buClr>
                <a:schemeClr val="tx1"/>
              </a:buClr>
            </a:pPr>
            <a:r>
              <a:rPr lang="el-GR" altLang="el-GR" b="0" dirty="0" smtClean="0"/>
              <a:t>Το έργο πλέον βρίσκεται στο σημείο:</a:t>
            </a:r>
          </a:p>
          <a:p>
            <a:pPr>
              <a:buClr>
                <a:schemeClr val="tx1"/>
              </a:buClr>
            </a:pPr>
            <a:endParaRPr lang="el-GR" altLang="el-GR" b="0" dirty="0"/>
          </a:p>
          <a:p>
            <a:pPr marL="342900" indent="-342900" fontAlgn="base">
              <a:buFont typeface="Wingdings" panose="05000000000000000000" pitchFamily="2" charset="2"/>
              <a:buChar char="§"/>
            </a:pPr>
            <a:r>
              <a:rPr lang="en-US" b="0" dirty="0"/>
              <a:t>D</a:t>
            </a:r>
            <a:r>
              <a:rPr lang="el-GR" b="0" dirty="0"/>
              <a:t>2- Πρόταση, Αιτιολόγηση και </a:t>
            </a:r>
            <a:r>
              <a:rPr lang="el-GR" b="0" dirty="0" smtClean="0"/>
              <a:t>Συμφωνία.</a:t>
            </a:r>
            <a:endParaRPr lang="el-GR" b="0" dirty="0"/>
          </a:p>
          <a:p>
            <a:pPr fontAlgn="base"/>
            <a:r>
              <a:rPr lang="el-GR" b="0" dirty="0"/>
              <a:t>Είναι η σύμβαση που έχει υπογράψει ο κύριος του έργου (“εργοδότης” μας στην παρούσα περίπτωση) με το </a:t>
            </a:r>
            <a:r>
              <a:rPr lang="el-GR" b="0" dirty="0" smtClean="0"/>
              <a:t>χρηματοδότη.</a:t>
            </a:r>
            <a:endParaRPr lang="el-GR" b="0" dirty="0"/>
          </a:p>
          <a:p>
            <a:pPr>
              <a:buClr>
                <a:schemeClr val="tx1"/>
              </a:buClr>
            </a:pPr>
            <a:endParaRPr lang="el-GR" altLang="el-GR" b="0" dirty="0"/>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80293"/>
            <a:ext cx="8219256"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dirty="0"/>
              <a:t>Το έργο Νεολαία </a:t>
            </a:r>
            <a:r>
              <a:rPr lang="el-GR" altLang="el-GR" dirty="0" smtClean="0"/>
              <a:t>(7 </a:t>
            </a:r>
            <a:r>
              <a:rPr lang="el-GR" altLang="el-GR" dirty="0"/>
              <a:t>από 8)</a:t>
            </a:r>
            <a:endParaRPr lang="el-GR" dirty="0">
              <a:cs typeface="Times New Roman" pitchFamily="18" charset="0"/>
            </a:endParaRPr>
          </a:p>
        </p:txBody>
      </p:sp>
      <p:sp>
        <p:nvSpPr>
          <p:cNvPr id="2" name="Ορθογώνιο 1" descr="Το επόμενο σημείο:&#10;&#10;D2- Σχεδιασμός.&#10;Με βάση τη συμφωνία γνωρίζουμε ότι:&#10;Με ημερομηνία έναρξης την πρώτη Νοεμβρίου και περιθώριο υλοποίηση 6 μήνες θα πρέπει να ολοκληρώσουμε μια σειρά από δραστηριότητες το κόστος των οποίων δεν θα πρέπει να υπερβεί τα τέσσερις χιλιάδες ευρώ."/>
          <p:cNvSpPr/>
          <p:nvPr/>
        </p:nvSpPr>
        <p:spPr>
          <a:xfrm>
            <a:off x="433264" y="1988840"/>
            <a:ext cx="8219256" cy="3416320"/>
          </a:xfrm>
          <a:prstGeom prst="rect">
            <a:avLst/>
          </a:prstGeom>
        </p:spPr>
        <p:txBody>
          <a:bodyPr wrap="square">
            <a:spAutoFit/>
          </a:bodyPr>
          <a:lstStyle/>
          <a:p>
            <a:r>
              <a:rPr lang="el-GR" altLang="el-GR" sz="2400" dirty="0"/>
              <a:t>Το επόμενο </a:t>
            </a:r>
            <a:r>
              <a:rPr lang="el-GR" altLang="el-GR" sz="2400" dirty="0" smtClean="0"/>
              <a:t>σημείο:</a:t>
            </a:r>
          </a:p>
          <a:p>
            <a:endParaRPr lang="el-GR" sz="2400" dirty="0"/>
          </a:p>
          <a:p>
            <a:pPr marL="342900" indent="-342900" fontAlgn="base">
              <a:buFont typeface="Wingdings" panose="05000000000000000000" pitchFamily="2" charset="2"/>
              <a:buChar char="§"/>
            </a:pPr>
            <a:r>
              <a:rPr lang="en-US" sz="2400" dirty="0"/>
              <a:t>D2- </a:t>
            </a:r>
            <a:r>
              <a:rPr lang="el-GR" sz="2400" dirty="0" smtClean="0"/>
              <a:t>Σχεδιασμός.</a:t>
            </a:r>
            <a:endParaRPr lang="el-GR" sz="2400" dirty="0"/>
          </a:p>
          <a:p>
            <a:pPr fontAlgn="base"/>
            <a:r>
              <a:rPr lang="el-GR" sz="2400" dirty="0"/>
              <a:t>Με βάση τη συμφωνία γνωρίζουμε ότι:</a:t>
            </a:r>
          </a:p>
          <a:p>
            <a:pPr fontAlgn="base"/>
            <a:r>
              <a:rPr lang="el-GR" sz="2400" dirty="0"/>
              <a:t>Με ημερομηνία έναρξης την 1</a:t>
            </a:r>
            <a:r>
              <a:rPr lang="el-GR" sz="2400" baseline="30000" dirty="0"/>
              <a:t>η</a:t>
            </a:r>
            <a:r>
              <a:rPr lang="el-GR" sz="2400" dirty="0"/>
              <a:t> Νοεμβρίου και περιθώριο υλοποίηση 6 μήνες θα πρέπει να ολοκληρώσουμε μια σειρά από δραστηριότητες το κόστος των οποίων δεν θα πρέπει να υπερβεί τα 4.000,00</a:t>
            </a:r>
            <a:r>
              <a:rPr lang="el-GR" sz="2400" dirty="0" smtClean="0"/>
              <a:t>€.</a:t>
            </a:r>
            <a:endParaRPr lang="el-GR" sz="2400" dirty="0"/>
          </a:p>
          <a:p>
            <a:endParaRPr lang="el-GR" sz="2400" dirty="0"/>
          </a:p>
        </p:txBody>
      </p:sp>
      <p:sp>
        <p:nvSpPr>
          <p:cNvPr id="1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0293"/>
            <a:ext cx="8291264" cy="90043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tabLst>
                <a:tab pos="457200" algn="l"/>
              </a:tabLst>
            </a:pPr>
            <a:r>
              <a:rPr lang="el-GR" altLang="el-GR" dirty="0"/>
              <a:t>Το έργο Νεολαία </a:t>
            </a:r>
            <a:r>
              <a:rPr lang="el-GR" altLang="el-GR" dirty="0" smtClean="0"/>
              <a:t>(8 </a:t>
            </a:r>
            <a:r>
              <a:rPr lang="el-GR" altLang="el-GR" dirty="0"/>
              <a:t>από 8)</a:t>
            </a:r>
            <a:endParaRPr lang="el-GR" dirty="0">
              <a:latin typeface="+mn-lt"/>
              <a:cs typeface="Times New Roman" pitchFamily="18" charset="0"/>
            </a:endParaRPr>
          </a:p>
        </p:txBody>
      </p:sp>
      <p:sp>
        <p:nvSpPr>
          <p:cNvPr id="10" name="Rectangle 4" descr="Στοιχεία για το χρονοδιάγραμμα.&#10;&#10;D2- Σχεδιασμός.&#10;Δραστηριότητες και χρονικές εκτιμήσεις, WBS.&#10;&#10;"/>
          <p:cNvSpPr>
            <a:spLocks noChangeArrowheads="1"/>
          </p:cNvSpPr>
          <p:nvPr/>
        </p:nvSpPr>
        <p:spPr bwMode="auto">
          <a:xfrm>
            <a:off x="446212" y="2132856"/>
            <a:ext cx="8219256"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el-GR" altLang="el-GR" sz="2400" dirty="0"/>
              <a:t>Στοιχεία για το </a:t>
            </a:r>
            <a:r>
              <a:rPr lang="el-GR" altLang="el-GR" sz="2400" dirty="0" smtClean="0"/>
              <a:t>χρονοδιάγραμμα.</a:t>
            </a:r>
          </a:p>
          <a:p>
            <a:pPr>
              <a:lnSpc>
                <a:spcPct val="150000"/>
              </a:lnSpc>
            </a:pPr>
            <a:endParaRPr lang="el-GR" altLang="el-GR" sz="2400" dirty="0"/>
          </a:p>
          <a:p>
            <a:pPr marL="342900" indent="-342900" fontAlgn="base">
              <a:buFont typeface="Wingdings" panose="05000000000000000000" pitchFamily="2" charset="2"/>
              <a:buChar char="§"/>
            </a:pPr>
            <a:r>
              <a:rPr lang="en-US" sz="2400" dirty="0"/>
              <a:t>D2- </a:t>
            </a:r>
            <a:r>
              <a:rPr lang="el-GR" sz="2400" dirty="0" smtClean="0"/>
              <a:t>Σχεδιασμός.</a:t>
            </a:r>
            <a:endParaRPr lang="el-GR" sz="2400" dirty="0"/>
          </a:p>
          <a:p>
            <a:pPr fontAlgn="base"/>
            <a:r>
              <a:rPr lang="el-GR" sz="2400" dirty="0"/>
              <a:t>Δραστηριότητες και χρονικές εκτιμήσεις, </a:t>
            </a:r>
            <a:r>
              <a:rPr lang="en-US" sz="2400" dirty="0" smtClean="0"/>
              <a:t>WBS</a:t>
            </a:r>
            <a:r>
              <a:rPr lang="el-GR" sz="2400" dirty="0" smtClean="0"/>
              <a:t>.</a:t>
            </a:r>
            <a:endParaRPr lang="el-GR" sz="2400" dirty="0"/>
          </a:p>
          <a:p>
            <a:pPr>
              <a:lnSpc>
                <a:spcPct val="150000"/>
              </a:lnSpc>
            </a:pPr>
            <a:endParaRPr lang="el-GR" alt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3" y="44624"/>
            <a:ext cx="8208913" cy="1080120"/>
          </a:xfrm>
        </p:spPr>
        <p:txBody>
          <a:bodyPr>
            <a:noAutofit/>
          </a:bodyPr>
          <a:lstStyle/>
          <a:p>
            <a:r>
              <a:rPr lang="el-GR" altLang="el-GR" dirty="0" smtClean="0"/>
              <a:t>Το Έργο (1 από 3)</a:t>
            </a:r>
            <a:endParaRPr lang="el-GR" dirty="0">
              <a:latin typeface="+mn-lt"/>
              <a:cs typeface="Times New Roman" pitchFamily="18" charset="0"/>
            </a:endParaRPr>
          </a:p>
        </p:txBody>
      </p:sp>
      <p:sp>
        <p:nvSpPr>
          <p:cNvPr id="2" name="Ορθογώνιο 1"/>
          <p:cNvSpPr/>
          <p:nvPr/>
        </p:nvSpPr>
        <p:spPr>
          <a:xfrm>
            <a:off x="467544" y="1352957"/>
            <a:ext cx="8208912" cy="4524315"/>
          </a:xfrm>
          <a:prstGeom prst="rect">
            <a:avLst/>
          </a:prstGeom>
        </p:spPr>
        <p:txBody>
          <a:bodyPr wrap="square">
            <a:spAutoFit/>
          </a:bodyPr>
          <a:lstStyle/>
          <a:p>
            <a:pPr marL="342900" indent="-342900">
              <a:lnSpc>
                <a:spcPct val="80000"/>
              </a:lnSpc>
              <a:buFont typeface="Arial" panose="020B0604020202020204" pitchFamily="34" charset="0"/>
              <a:buChar char="•"/>
            </a:pPr>
            <a:r>
              <a:rPr lang="el-GR" altLang="el-GR" sz="2400" u="sng" dirty="0"/>
              <a:t>Η φάση της προετοιμασίας</a:t>
            </a:r>
            <a:r>
              <a:rPr lang="el-GR" altLang="el-GR" sz="2400" dirty="0"/>
              <a:t>, στην οποία περιλαμβάνονται: </a:t>
            </a:r>
          </a:p>
          <a:p>
            <a:pPr marL="800100" lvl="1" indent="-342900">
              <a:lnSpc>
                <a:spcPct val="80000"/>
              </a:lnSpc>
              <a:buFont typeface="Arial" panose="020B0604020202020204" pitchFamily="34" charset="0"/>
              <a:buChar char="•"/>
            </a:pPr>
            <a:r>
              <a:rPr lang="el-GR" altLang="el-GR" sz="2400" dirty="0"/>
              <a:t>Έρευνα στο διαδίκτυο για τον αθλητισμό και τη χρήση απαγορευμένων </a:t>
            </a:r>
            <a:r>
              <a:rPr lang="el-GR" altLang="el-GR" sz="2400" dirty="0" smtClean="0"/>
              <a:t>ουσιών, </a:t>
            </a:r>
            <a:endParaRPr lang="el-GR" altLang="el-GR" sz="2400" dirty="0"/>
          </a:p>
          <a:p>
            <a:pPr marL="800100" lvl="1" indent="-342900">
              <a:lnSpc>
                <a:spcPct val="80000"/>
              </a:lnSpc>
              <a:buFont typeface="Arial" panose="020B0604020202020204" pitchFamily="34" charset="0"/>
              <a:buChar char="•"/>
            </a:pPr>
            <a:r>
              <a:rPr lang="el-GR" altLang="el-GR" sz="2400" dirty="0"/>
              <a:t>Συλλογή στοιχείων και βίντεο από το διαδίκτυο για τη χρήση απαγορευμένων </a:t>
            </a:r>
            <a:r>
              <a:rPr lang="el-GR" altLang="el-GR" sz="2400" dirty="0" smtClean="0"/>
              <a:t>ουσιών,  </a:t>
            </a:r>
            <a:endParaRPr lang="el-GR" altLang="el-GR" sz="2400" dirty="0"/>
          </a:p>
          <a:p>
            <a:pPr marL="800100" lvl="1" indent="-342900">
              <a:lnSpc>
                <a:spcPct val="80000"/>
              </a:lnSpc>
              <a:buFont typeface="Arial" panose="020B0604020202020204" pitchFamily="34" charset="0"/>
              <a:buChar char="•"/>
            </a:pPr>
            <a:r>
              <a:rPr lang="el-GR" altLang="el-GR" sz="2400" dirty="0"/>
              <a:t>Σχεδιασμός της υλοποίησης έρευνας πεδίου σε αθλητικές τοπικές ομάδες και σε νέους που ασχολούνται με τον </a:t>
            </a:r>
            <a:r>
              <a:rPr lang="el-GR" altLang="el-GR" sz="2400" dirty="0" smtClean="0"/>
              <a:t>αθλητισμό, </a:t>
            </a:r>
            <a:endParaRPr lang="el-GR" altLang="el-GR" sz="2400" dirty="0"/>
          </a:p>
          <a:p>
            <a:pPr marL="800100" lvl="1" indent="-342900">
              <a:lnSpc>
                <a:spcPct val="80000"/>
              </a:lnSpc>
              <a:buFont typeface="Arial" panose="020B0604020202020204" pitchFamily="34" charset="0"/>
              <a:buChar char="•"/>
            </a:pPr>
            <a:r>
              <a:rPr lang="el-GR" altLang="el-GR" sz="2400" dirty="0"/>
              <a:t>Ανάπτυξη και διαμόρφωση ερωτηματολογίου που θα χρησιμοποιηθεί στην </a:t>
            </a:r>
            <a:r>
              <a:rPr lang="el-GR" altLang="el-GR" sz="2400" dirty="0" smtClean="0"/>
              <a:t>έρευνα, </a:t>
            </a:r>
            <a:endParaRPr lang="el-GR" altLang="el-GR" sz="2400" dirty="0"/>
          </a:p>
          <a:p>
            <a:pPr marL="800100" lvl="1" indent="-342900">
              <a:lnSpc>
                <a:spcPct val="80000"/>
              </a:lnSpc>
              <a:buFont typeface="Arial" panose="020B0604020202020204" pitchFamily="34" charset="0"/>
              <a:buChar char="•"/>
            </a:pPr>
            <a:r>
              <a:rPr lang="el-GR" altLang="el-GR" sz="2400" dirty="0"/>
              <a:t>Ανάπτυξη αφίσας και ενημερωτικού φυλλαδίου για διανομή και ενημέρωση των κατοίκων της περιοχής σχετικά με την </a:t>
            </a:r>
            <a:r>
              <a:rPr lang="el-GR" altLang="el-GR" sz="2400" dirty="0" smtClean="0"/>
              <a:t>πρωτοβουλία. </a:t>
            </a:r>
          </a:p>
          <a:p>
            <a:pPr marL="800100" lvl="1" indent="-342900">
              <a:lnSpc>
                <a:spcPct val="80000"/>
              </a:lnSpc>
              <a:buFont typeface="Arial" panose="020B0604020202020204" pitchFamily="34" charset="0"/>
              <a:buChar char="•"/>
            </a:pPr>
            <a:endParaRPr lang="el-GR" altLang="el-GR" sz="2400" u="sng" dirty="0"/>
          </a:p>
          <a:p>
            <a:pPr marL="800100" lvl="1" indent="-342900">
              <a:lnSpc>
                <a:spcPct val="80000"/>
              </a:lnSpc>
              <a:buFont typeface="Arial" panose="020B0604020202020204" pitchFamily="34" charset="0"/>
              <a:buChar char="•"/>
            </a:pPr>
            <a:endParaRPr lang="el-GR" altLang="el-GR" sz="2400" u="sng"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44624"/>
            <a:ext cx="8174484" cy="1152128"/>
          </a:xfrm>
        </p:spPr>
        <p:txBody>
          <a:bodyPr>
            <a:noAutofit/>
          </a:bodyPr>
          <a:lstStyle/>
          <a:p>
            <a:r>
              <a:rPr lang="el-GR" altLang="el-GR" dirty="0"/>
              <a:t>Το Έργο </a:t>
            </a:r>
            <a:r>
              <a:rPr lang="el-GR" altLang="el-GR" dirty="0" smtClean="0"/>
              <a:t>(2 </a:t>
            </a:r>
            <a:r>
              <a:rPr lang="el-GR" altLang="el-GR" dirty="0"/>
              <a:t>από 3)</a:t>
            </a:r>
            <a:endParaRPr lang="el-GR" dirty="0">
              <a:latin typeface="+mn-lt"/>
              <a:cs typeface="Times New Roman" pitchFamily="18" charset="0"/>
            </a:endParaRPr>
          </a:p>
        </p:txBody>
      </p:sp>
      <p:sp>
        <p:nvSpPr>
          <p:cNvPr id="10" name="TextBox 4" descr="Η φάση της υλοποίησης όπου θα πραγματοποιηθούν οι εξής δραστηριότητες:&#10;Διεξαγωγή της έρευνας πεδίου και διανομή του ενημερωτικού φυλλαδίου, &#10;Κωδικοποίηση των ερωτηματολογίων, εισαγωγή δεδομένων και ανάλυση των αποτελεσμάτων, &#10;Προετοιμασία αγώνων, διαμόρφωση χώρου, στήσιμο κατασκευών και αποστολή προσκλήσεων σε ομιλητές και αθλητές για την παρουσίαση των εμπειριών τους από τον αθλητισμό. Για την υλοποίηση των αγώνων θα κατασκευαστούν και θα στηθούν διάφορες κατασκευές – εμπόδια διαμορφώνοντας το χώρο των αγώνων σαν ένα «κύκλο περιπέτειας». Κάποιες από τις κατασκευές θα είναι αναρριχητικό δίχτυ, κρίκοι, εμπόδια, τούνελ, και λοιπά,   &#10;Διοργάνωση αγώνων «κύκλος περιπέτειας» με τη συμμετοχή των νέων της περιοχής και παρουσίαση των αποτελεσμάτων της έρευνας, καθώς και ενημέρωση των κατοίκων και των νέων, &#10;"/>
          <p:cNvSpPr txBox="1">
            <a:spLocks noChangeArrowheads="1"/>
          </p:cNvSpPr>
          <p:nvPr>
            <p:custDataLst>
              <p:tags r:id="rId2"/>
            </p:custDataLst>
          </p:nvPr>
        </p:nvSpPr>
        <p:spPr bwMode="auto">
          <a:xfrm>
            <a:off x="467544" y="1124744"/>
            <a:ext cx="8174484"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80000"/>
              </a:lnSpc>
              <a:buFont typeface="Arial" panose="020B0604020202020204" pitchFamily="34" charset="0"/>
              <a:buChar char="•"/>
            </a:pPr>
            <a:r>
              <a:rPr lang="el-GR" altLang="el-GR" sz="2400" u="sng" dirty="0"/>
              <a:t>Η φάση της υλοποίησης</a:t>
            </a:r>
            <a:r>
              <a:rPr lang="el-GR" altLang="el-GR" sz="2400" dirty="0"/>
              <a:t> όπου θα πραγματοποιηθούν οι εξής δραστηριότητες:</a:t>
            </a:r>
          </a:p>
          <a:p>
            <a:pPr marL="800100" lvl="1" indent="-342900">
              <a:lnSpc>
                <a:spcPct val="80000"/>
              </a:lnSpc>
              <a:buFont typeface="Wingdings" panose="05000000000000000000" pitchFamily="2" charset="2"/>
              <a:buChar char="§"/>
            </a:pPr>
            <a:r>
              <a:rPr lang="el-GR" altLang="el-GR" sz="2400" dirty="0"/>
              <a:t>Διεξαγωγή της έρευνας πεδίου και διανομή του ενημερωτικού </a:t>
            </a:r>
            <a:r>
              <a:rPr lang="el-GR" altLang="el-GR" sz="2400" dirty="0" smtClean="0"/>
              <a:t>φυλλαδίου, </a:t>
            </a:r>
            <a:endParaRPr lang="el-GR" altLang="el-GR" sz="2400" dirty="0"/>
          </a:p>
          <a:p>
            <a:pPr marL="800100" lvl="1" indent="-342900">
              <a:lnSpc>
                <a:spcPct val="80000"/>
              </a:lnSpc>
              <a:buFont typeface="Wingdings" panose="05000000000000000000" pitchFamily="2" charset="2"/>
              <a:buChar char="§"/>
            </a:pPr>
            <a:r>
              <a:rPr lang="el-GR" altLang="el-GR" sz="2400" dirty="0"/>
              <a:t>Κωδικοποίηση των ερωτηματολογίων, εισαγωγή δεδομένων και ανάλυση των </a:t>
            </a:r>
            <a:r>
              <a:rPr lang="el-GR" altLang="el-GR" sz="2400" dirty="0" smtClean="0"/>
              <a:t>αποτελεσμάτων, </a:t>
            </a:r>
            <a:endParaRPr lang="el-GR" altLang="el-GR" sz="2400" dirty="0"/>
          </a:p>
          <a:p>
            <a:pPr marL="800100" lvl="1" indent="-342900">
              <a:lnSpc>
                <a:spcPct val="80000"/>
              </a:lnSpc>
              <a:buFont typeface="Wingdings" panose="05000000000000000000" pitchFamily="2" charset="2"/>
              <a:buChar char="§"/>
            </a:pPr>
            <a:r>
              <a:rPr lang="el-GR" altLang="el-GR" sz="2400" dirty="0"/>
              <a:t>Προετοιμασία αγώνων, διαμόρφωση χώρου, στήσιμο κατασκευών και αποστολή προσκλήσεων σε ομιλητές και αθλητές για την παρουσίαση των εμπειριών τους από τον αθλητισμό. Για την υλοποίηση των αγώνων θα κατασκευαστούν και θα στηθούν διάφορες κατασκευές – εμπόδια διαμορφώνοντας το χώρο των αγώνων σαν ένα «κύκλο περιπέτειας». Κάποιες από τις κατασκευές θα είναι αναρριχητικό δίχτυ, κρίκοι, εμπόδια, τούνελ, </a:t>
            </a:r>
            <a:r>
              <a:rPr lang="el-GR" altLang="el-GR" sz="2400" dirty="0" err="1"/>
              <a:t>κ.λ.π</a:t>
            </a:r>
            <a:r>
              <a:rPr lang="el-GR" altLang="el-GR" sz="2400" dirty="0" smtClean="0"/>
              <a:t>.,   </a:t>
            </a:r>
            <a:endParaRPr lang="el-GR" altLang="el-GR" sz="2400" dirty="0"/>
          </a:p>
          <a:p>
            <a:pPr marL="800100" lvl="1" indent="-342900">
              <a:lnSpc>
                <a:spcPct val="80000"/>
              </a:lnSpc>
              <a:buFont typeface="Wingdings" panose="05000000000000000000" pitchFamily="2" charset="2"/>
              <a:buChar char="§"/>
            </a:pPr>
            <a:r>
              <a:rPr lang="el-GR" altLang="el-GR" sz="2400" dirty="0"/>
              <a:t>Διοργάνωση αγώνων «κύκλος περιπέτειας» με τη συμμετοχή των νέων της περιοχής και παρουσίαση των αποτελεσμάτων της έρευνας, καθώς και ενημέρωση των κατοίκων και των </a:t>
            </a:r>
            <a:r>
              <a:rPr lang="el-GR" altLang="el-GR" sz="2400" dirty="0" smtClean="0"/>
              <a:t>νέων, </a:t>
            </a:r>
            <a:endParaRPr lang="el-GR" altLang="el-GR" sz="2400" dirty="0"/>
          </a:p>
        </p:txBody>
      </p:sp>
      <p:sp>
        <p:nvSpPr>
          <p:cNvPr id="1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88640"/>
            <a:ext cx="7772400" cy="1080120"/>
          </a:xfrm>
        </p:spPr>
        <p:txBody>
          <a:bodyPr>
            <a:noAutofit/>
          </a:bodyPr>
          <a:lstStyle/>
          <a:p>
            <a:pPr algn="ctr"/>
            <a:r>
              <a:rPr lang="el-GR" altLang="el-GR" sz="4400" dirty="0"/>
              <a:t>Το Έργο </a:t>
            </a:r>
            <a:r>
              <a:rPr lang="el-GR" altLang="el-GR" sz="4400" dirty="0" smtClean="0"/>
              <a:t>(3 </a:t>
            </a:r>
            <a:r>
              <a:rPr lang="el-GR" altLang="el-GR" sz="4400" dirty="0"/>
              <a:t>από 3)</a:t>
            </a:r>
            <a:endParaRPr lang="el-GR" sz="4400" dirty="0">
              <a:latin typeface="+mn-lt"/>
            </a:endParaRPr>
          </a:p>
        </p:txBody>
      </p:sp>
      <p:sp>
        <p:nvSpPr>
          <p:cNvPr id="2" name="Ορθογώνιο 1"/>
          <p:cNvSpPr/>
          <p:nvPr/>
        </p:nvSpPr>
        <p:spPr>
          <a:xfrm>
            <a:off x="476300" y="1606148"/>
            <a:ext cx="8219256" cy="3046988"/>
          </a:xfrm>
          <a:prstGeom prst="rect">
            <a:avLst/>
          </a:prstGeom>
        </p:spPr>
        <p:txBody>
          <a:bodyPr wrap="square">
            <a:spAutoFit/>
          </a:bodyPr>
          <a:lstStyle/>
          <a:p>
            <a:pPr marL="800100" lvl="1" indent="-342900">
              <a:lnSpc>
                <a:spcPct val="80000"/>
              </a:lnSpc>
              <a:buFont typeface="Wingdings" panose="05000000000000000000" pitchFamily="2" charset="2"/>
              <a:buChar char="§"/>
            </a:pPr>
            <a:r>
              <a:rPr lang="el-GR" altLang="el-GR" sz="2400" dirty="0"/>
              <a:t>Ανάπτυξη και παραγωγή ενημερωτικού </a:t>
            </a:r>
            <a:r>
              <a:rPr lang="en-US" altLang="el-GR" sz="2400" dirty="0" smtClean="0"/>
              <a:t>DVD</a:t>
            </a:r>
            <a:r>
              <a:rPr lang="el-GR" altLang="el-GR" sz="2400" dirty="0" smtClean="0"/>
              <a:t> </a:t>
            </a:r>
            <a:r>
              <a:rPr lang="el-GR" altLang="el-GR" sz="2400" dirty="0"/>
              <a:t>με υλικό που θα συλλεχθεί κατά τη διάρκεια των δραστηριοτήτων και προβολή/ παρουσίασή του τόσο κατά τη διάρκεια των αγώνων αλλά και σε προγραμματισμένες εκδηλώσεις του Δήμου. </a:t>
            </a:r>
            <a:endParaRPr lang="el-GR" altLang="el-GR" sz="2400" dirty="0" smtClean="0"/>
          </a:p>
          <a:p>
            <a:pPr lvl="1">
              <a:lnSpc>
                <a:spcPct val="80000"/>
              </a:lnSpc>
            </a:pPr>
            <a:endParaRPr lang="el-GR" altLang="el-GR" sz="2400" dirty="0"/>
          </a:p>
          <a:p>
            <a:pPr marL="342900" indent="-342900">
              <a:lnSpc>
                <a:spcPct val="80000"/>
              </a:lnSpc>
              <a:buFont typeface="Arial" panose="020B0604020202020204" pitchFamily="34" charset="0"/>
              <a:buChar char="•"/>
            </a:pPr>
            <a:r>
              <a:rPr lang="el-GR" altLang="el-GR" sz="2400" dirty="0"/>
              <a:t>Τέλος, </a:t>
            </a:r>
            <a:r>
              <a:rPr lang="el-GR" altLang="el-GR" sz="2400" u="sng" dirty="0"/>
              <a:t>η φάση της αξιολόγησης</a:t>
            </a:r>
            <a:r>
              <a:rPr lang="el-GR" altLang="el-GR" sz="2400" dirty="0"/>
              <a:t>, κατά την οποία θα  πραγματοποιηθεί εσωτερική αξιολόγηση από τα μέλη της ομάδας και εξωτερική αξιολόγηση από νέους που θα συμμετάσχουν στις δράσεις. </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sz="4000" dirty="0"/>
              <a:t>Κατανοώντας τις δραστηριότητες</a:t>
            </a:r>
            <a:endParaRPr lang="el-GR" sz="4000" dirty="0"/>
          </a:p>
        </p:txBody>
      </p:sp>
      <p:sp>
        <p:nvSpPr>
          <p:cNvPr id="2" name="Ορθογώνιο 1" descr="Παραδείγματος χάρην τι σημαίνει η δραστηριότητα:&#10; “Σχεδιασμός της υλοποίησης έρευνας πεδίου σε  αθλητικές τοπικές ομάδες και σε νέους που ασχολούνται  με τον αθλητισμό”&#10;&#10;"/>
          <p:cNvSpPr/>
          <p:nvPr/>
        </p:nvSpPr>
        <p:spPr>
          <a:xfrm>
            <a:off x="467544" y="1484784"/>
            <a:ext cx="8219256" cy="1877437"/>
          </a:xfrm>
          <a:prstGeom prst="rect">
            <a:avLst/>
          </a:prstGeom>
        </p:spPr>
        <p:txBody>
          <a:bodyPr wrap="square">
            <a:spAutoFit/>
          </a:bodyPr>
          <a:lstStyle/>
          <a:p>
            <a:r>
              <a:rPr lang="el-GR" altLang="el-GR" sz="2400" dirty="0" smtClean="0"/>
              <a:t>Π.χ. </a:t>
            </a:r>
            <a:r>
              <a:rPr lang="el-GR" altLang="el-GR" sz="2400" dirty="0"/>
              <a:t>τι σημαίνει η δραστηριότητα:</a:t>
            </a:r>
          </a:p>
          <a:p>
            <a:r>
              <a:rPr lang="el-GR" altLang="el-GR" sz="2400" dirty="0"/>
              <a:t>	</a:t>
            </a:r>
            <a:r>
              <a:rPr lang="en-US" altLang="el-GR" sz="2400" dirty="0"/>
              <a:t>“</a:t>
            </a:r>
            <a:r>
              <a:rPr lang="el-GR" altLang="el-GR" sz="2400" dirty="0"/>
              <a:t>Σχεδιασμός της υλοποίησης έρευνας πεδίου σε </a:t>
            </a:r>
            <a:r>
              <a:rPr lang="el-GR" altLang="el-GR" sz="2400" dirty="0" smtClean="0"/>
              <a:t>	αθλητικές </a:t>
            </a:r>
            <a:r>
              <a:rPr lang="el-GR" altLang="el-GR" sz="2400" dirty="0"/>
              <a:t>τοπικές ομάδες και σε νέους που ασχολούνται </a:t>
            </a:r>
            <a:r>
              <a:rPr lang="el-GR" altLang="el-GR" sz="2400" dirty="0" smtClean="0"/>
              <a:t>	με </a:t>
            </a:r>
            <a:r>
              <a:rPr lang="el-GR" altLang="el-GR" sz="2400" dirty="0"/>
              <a:t>τον αθλητισμό</a:t>
            </a:r>
            <a:r>
              <a:rPr lang="en-US" altLang="el-GR" sz="2400" dirty="0" smtClean="0"/>
              <a:t>”</a:t>
            </a:r>
            <a:r>
              <a:rPr lang="el-GR" altLang="el-GR" sz="2400" dirty="0" smtClean="0"/>
              <a:t>.</a:t>
            </a:r>
            <a:endParaRPr lang="el-GR" altLang="el-GR" sz="3400" dirty="0"/>
          </a:p>
          <a:p>
            <a:endParaRPr lang="el-GR" altLang="el-GR" sz="2000" b="1" dirty="0"/>
          </a:p>
        </p:txBody>
      </p:sp>
      <p:sp>
        <p:nvSpPr>
          <p:cNvPr id="6" name="Rectangle 4" descr="ΕΙΣΟΔΟΣ&#10;"/>
          <p:cNvSpPr>
            <a:spLocks noChangeArrowheads="1"/>
          </p:cNvSpPr>
          <p:nvPr/>
        </p:nvSpPr>
        <p:spPr bwMode="auto">
          <a:xfrm>
            <a:off x="457200" y="3733800"/>
            <a:ext cx="1905000" cy="609600"/>
          </a:xfrm>
          <a:prstGeom prst="rect">
            <a:avLst/>
          </a:prstGeom>
          <a:solidFill>
            <a:schemeClr val="accent1">
              <a:alpha val="30196"/>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Cambri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Cambri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Cambri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Cambria" pitchFamily="18" charset="0"/>
              </a:defRPr>
            </a:lvl4pPr>
            <a:lvl5pPr marL="2057400" indent="-228600" eaLnBrk="0" hangingPunct="0">
              <a:spcBef>
                <a:spcPts val="375"/>
              </a:spcBef>
              <a:buClr>
                <a:srgbClr val="A28E6A"/>
              </a:buClr>
              <a:buChar char="o"/>
              <a:defRPr sz="2000">
                <a:solidFill>
                  <a:schemeClr val="tx1"/>
                </a:solidFill>
                <a:latin typeface="Cambri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itchFamily="18" charset="0"/>
              </a:defRPr>
            </a:lvl9pPr>
          </a:lstStyle>
          <a:p>
            <a:pPr algn="ctr" eaLnBrk="1" hangingPunct="1">
              <a:spcBef>
                <a:spcPct val="0"/>
              </a:spcBef>
              <a:buClrTx/>
              <a:buSzTx/>
              <a:buFontTx/>
              <a:buNone/>
            </a:pPr>
            <a:r>
              <a:rPr lang="el-GR" altLang="el-GR" sz="1800" dirty="0">
                <a:latin typeface="Verdana" pitchFamily="34" charset="0"/>
              </a:rPr>
              <a:t>ΕΙΣΟΔΟΣ</a:t>
            </a:r>
          </a:p>
        </p:txBody>
      </p:sp>
      <p:sp>
        <p:nvSpPr>
          <p:cNvPr id="8" name="Rectangle 6" descr="Πόσα και ποια αθλητικά σωματεία υπάρχουν;&#10;Πόσοι νέοι ασχολούνται με τον αθλητισμό;&#10;Που μπορούμε να τους βρούμε;&#10;"/>
          <p:cNvSpPr>
            <a:spLocks noChangeArrowheads="1"/>
          </p:cNvSpPr>
          <p:nvPr/>
        </p:nvSpPr>
        <p:spPr bwMode="auto">
          <a:xfrm>
            <a:off x="3505200" y="3657600"/>
            <a:ext cx="5105400" cy="838200"/>
          </a:xfrm>
          <a:prstGeom prst="rect">
            <a:avLst/>
          </a:prstGeom>
          <a:solidFill>
            <a:schemeClr val="accent1">
              <a:alpha val="30196"/>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Cambri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Cambri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Cambri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Cambria" pitchFamily="18" charset="0"/>
              </a:defRPr>
            </a:lvl4pPr>
            <a:lvl5pPr marL="2057400" indent="-228600" eaLnBrk="0" hangingPunct="0">
              <a:spcBef>
                <a:spcPts val="375"/>
              </a:spcBef>
              <a:buClr>
                <a:srgbClr val="A28E6A"/>
              </a:buClr>
              <a:buChar char="o"/>
              <a:defRPr sz="2000">
                <a:solidFill>
                  <a:schemeClr val="tx1"/>
                </a:solidFill>
                <a:latin typeface="Cambri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itchFamily="18" charset="0"/>
              </a:defRPr>
            </a:lvl9pPr>
          </a:lstStyle>
          <a:p>
            <a:pPr algn="ctr" eaLnBrk="1" hangingPunct="1">
              <a:spcBef>
                <a:spcPct val="0"/>
              </a:spcBef>
              <a:buClrTx/>
              <a:buSzTx/>
              <a:buFontTx/>
              <a:buNone/>
            </a:pPr>
            <a:r>
              <a:rPr lang="el-GR" altLang="el-GR" sz="1600" dirty="0">
                <a:latin typeface="Verdana" pitchFamily="34" charset="0"/>
              </a:rPr>
              <a:t>Πόσα και ποια αθλητικά σωματεία υπάρχουν;</a:t>
            </a:r>
          </a:p>
          <a:p>
            <a:pPr algn="ctr" eaLnBrk="1" hangingPunct="1">
              <a:spcBef>
                <a:spcPct val="0"/>
              </a:spcBef>
              <a:buClrTx/>
              <a:buSzTx/>
              <a:buFontTx/>
              <a:buNone/>
            </a:pPr>
            <a:r>
              <a:rPr lang="el-GR" altLang="el-GR" sz="1600" dirty="0">
                <a:latin typeface="Verdana" pitchFamily="34" charset="0"/>
              </a:rPr>
              <a:t>Πόσοι νέοι ασχολούνται με τον αθλητισμό;</a:t>
            </a:r>
          </a:p>
          <a:p>
            <a:pPr algn="ctr" eaLnBrk="1" hangingPunct="1">
              <a:spcBef>
                <a:spcPct val="0"/>
              </a:spcBef>
              <a:buClrTx/>
              <a:buSzTx/>
              <a:buFontTx/>
              <a:buNone/>
            </a:pPr>
            <a:r>
              <a:rPr lang="el-GR" altLang="el-GR" sz="1600" dirty="0">
                <a:latin typeface="Verdana" pitchFamily="34" charset="0"/>
              </a:rPr>
              <a:t>Που μπορούμε να τους βρούμε;</a:t>
            </a:r>
          </a:p>
        </p:txBody>
      </p:sp>
      <p:sp>
        <p:nvSpPr>
          <p:cNvPr id="10" name="Rectangle 7" descr="ΕΞΟΔΟΣ&#10;"/>
          <p:cNvSpPr>
            <a:spLocks noChangeArrowheads="1"/>
          </p:cNvSpPr>
          <p:nvPr/>
        </p:nvSpPr>
        <p:spPr bwMode="auto">
          <a:xfrm>
            <a:off x="533400" y="5181600"/>
            <a:ext cx="1905000" cy="609600"/>
          </a:xfrm>
          <a:prstGeom prst="rect">
            <a:avLst/>
          </a:prstGeom>
          <a:solidFill>
            <a:schemeClr val="accent1">
              <a:alpha val="7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Cambri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Cambri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Cambri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Cambria" pitchFamily="18" charset="0"/>
              </a:defRPr>
            </a:lvl4pPr>
            <a:lvl5pPr marL="2057400" indent="-228600" eaLnBrk="0" hangingPunct="0">
              <a:spcBef>
                <a:spcPts val="375"/>
              </a:spcBef>
              <a:buClr>
                <a:srgbClr val="A28E6A"/>
              </a:buClr>
              <a:buChar char="o"/>
              <a:defRPr sz="2000">
                <a:solidFill>
                  <a:schemeClr val="tx1"/>
                </a:solidFill>
                <a:latin typeface="Cambri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itchFamily="18" charset="0"/>
              </a:defRPr>
            </a:lvl9pPr>
          </a:lstStyle>
          <a:p>
            <a:pPr algn="ctr" eaLnBrk="1" hangingPunct="1">
              <a:spcBef>
                <a:spcPct val="0"/>
              </a:spcBef>
              <a:buClrTx/>
              <a:buSzTx/>
              <a:buFontTx/>
              <a:buNone/>
            </a:pPr>
            <a:r>
              <a:rPr lang="el-GR" altLang="el-GR" sz="1800" dirty="0">
                <a:latin typeface="Verdana" pitchFamily="34" charset="0"/>
              </a:rPr>
              <a:t>ΕΞΟΔΟΣ</a:t>
            </a:r>
          </a:p>
        </p:txBody>
      </p:sp>
      <p:sp>
        <p:nvSpPr>
          <p:cNvPr id="13" name="Rectangle 9" descr="Σε ποια σωματεία θα πάμε; &#10;Με ποιους θα επικοινωνήσουμε;&#10;Πόσα ερωτηματολόγια θα πρέπει να συμπληρωθούν;&#10;Θα γίνουν συνεντεύξεις; Αν ναι με ποιους;&#10;"/>
          <p:cNvSpPr>
            <a:spLocks noChangeArrowheads="1"/>
          </p:cNvSpPr>
          <p:nvPr/>
        </p:nvSpPr>
        <p:spPr bwMode="auto">
          <a:xfrm>
            <a:off x="3505200" y="4953000"/>
            <a:ext cx="5486400" cy="1066800"/>
          </a:xfrm>
          <a:prstGeom prst="rect">
            <a:avLst/>
          </a:prstGeom>
          <a:solidFill>
            <a:schemeClr val="accent1">
              <a:alpha val="7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Cambri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Cambri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Cambri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Cambria" pitchFamily="18" charset="0"/>
              </a:defRPr>
            </a:lvl4pPr>
            <a:lvl5pPr marL="2057400" indent="-228600" eaLnBrk="0" hangingPunct="0">
              <a:spcBef>
                <a:spcPts val="375"/>
              </a:spcBef>
              <a:buClr>
                <a:srgbClr val="A28E6A"/>
              </a:buClr>
              <a:buChar char="o"/>
              <a:defRPr sz="2000">
                <a:solidFill>
                  <a:schemeClr val="tx1"/>
                </a:solidFill>
                <a:latin typeface="Cambri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itchFamily="18" charset="0"/>
              </a:defRPr>
            </a:lvl9pPr>
          </a:lstStyle>
          <a:p>
            <a:pPr algn="ctr" eaLnBrk="1" hangingPunct="1">
              <a:spcBef>
                <a:spcPct val="0"/>
              </a:spcBef>
              <a:buClrTx/>
              <a:buSzTx/>
              <a:buFontTx/>
              <a:buNone/>
            </a:pPr>
            <a:r>
              <a:rPr lang="el-GR" altLang="el-GR" sz="1600" dirty="0">
                <a:latin typeface="Verdana" pitchFamily="34" charset="0"/>
              </a:rPr>
              <a:t>Σε ποια σωματεία θα πάμε; </a:t>
            </a:r>
          </a:p>
          <a:p>
            <a:pPr algn="ctr" eaLnBrk="1" hangingPunct="1">
              <a:spcBef>
                <a:spcPct val="0"/>
              </a:spcBef>
              <a:buClrTx/>
              <a:buSzTx/>
              <a:buFontTx/>
              <a:buNone/>
            </a:pPr>
            <a:r>
              <a:rPr lang="el-GR" altLang="el-GR" sz="1600" dirty="0">
                <a:latin typeface="Verdana" pitchFamily="34" charset="0"/>
              </a:rPr>
              <a:t>Με ποιους θα επικοινωνήσουμε;</a:t>
            </a:r>
          </a:p>
          <a:p>
            <a:pPr algn="ctr" eaLnBrk="1" hangingPunct="1">
              <a:spcBef>
                <a:spcPct val="0"/>
              </a:spcBef>
              <a:buClrTx/>
              <a:buSzTx/>
              <a:buFontTx/>
              <a:buNone/>
            </a:pPr>
            <a:r>
              <a:rPr lang="el-GR" altLang="el-GR" sz="1600" dirty="0">
                <a:latin typeface="Verdana" pitchFamily="34" charset="0"/>
              </a:rPr>
              <a:t>Πόσα ερωτηματολόγια θα πρέπει να συμπληρωθούν;</a:t>
            </a:r>
          </a:p>
          <a:p>
            <a:pPr algn="ctr" eaLnBrk="1" hangingPunct="1">
              <a:spcBef>
                <a:spcPct val="0"/>
              </a:spcBef>
              <a:buClrTx/>
              <a:buSzTx/>
              <a:buFontTx/>
              <a:buNone/>
            </a:pPr>
            <a:r>
              <a:rPr lang="el-GR" altLang="el-GR" sz="1600" dirty="0">
                <a:latin typeface="Verdana" pitchFamily="34" charset="0"/>
              </a:rPr>
              <a:t>Θα γίνουν συνεντεύξεις; Αν ναι με ποιους;</a:t>
            </a:r>
          </a:p>
        </p:txBody>
      </p:sp>
      <p:sp>
        <p:nvSpPr>
          <p:cNvPr id="7" name="AutoShape 5" descr="."/>
          <p:cNvSpPr>
            <a:spLocks noChangeArrowheads="1"/>
          </p:cNvSpPr>
          <p:nvPr/>
        </p:nvSpPr>
        <p:spPr bwMode="auto">
          <a:xfrm>
            <a:off x="2590800" y="3962400"/>
            <a:ext cx="533400" cy="228600"/>
          </a:xfrm>
          <a:prstGeom prst="rightArrow">
            <a:avLst>
              <a:gd name="adj1" fmla="val 50000"/>
              <a:gd name="adj2" fmla="val 58333"/>
            </a:avLst>
          </a:prstGeom>
          <a:solidFill>
            <a:schemeClr val="accent1">
              <a:alpha val="30196"/>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Cambri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Cambri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Cambri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Cambria" pitchFamily="18" charset="0"/>
              </a:defRPr>
            </a:lvl4pPr>
            <a:lvl5pPr marL="2057400" indent="-228600" eaLnBrk="0" hangingPunct="0">
              <a:spcBef>
                <a:spcPts val="375"/>
              </a:spcBef>
              <a:buClr>
                <a:srgbClr val="A28E6A"/>
              </a:buClr>
              <a:buChar char="o"/>
              <a:defRPr sz="2000">
                <a:solidFill>
                  <a:schemeClr val="tx1"/>
                </a:solidFill>
                <a:latin typeface="Cambri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itchFamily="18" charset="0"/>
              </a:defRPr>
            </a:lvl9pPr>
          </a:lstStyle>
          <a:p>
            <a:pPr eaLnBrk="1" hangingPunct="1">
              <a:spcBef>
                <a:spcPct val="0"/>
              </a:spcBef>
              <a:buClrTx/>
              <a:buSzTx/>
              <a:buFontTx/>
              <a:buNone/>
            </a:pPr>
            <a:endParaRPr lang="el-GR" altLang="el-GR" sz="1800">
              <a:latin typeface="Verdana" pitchFamily="34" charset="0"/>
            </a:endParaRPr>
          </a:p>
        </p:txBody>
      </p:sp>
      <p:sp>
        <p:nvSpPr>
          <p:cNvPr id="12" name="AutoShape 8" descr="."/>
          <p:cNvSpPr>
            <a:spLocks noChangeArrowheads="1"/>
          </p:cNvSpPr>
          <p:nvPr/>
        </p:nvSpPr>
        <p:spPr bwMode="auto">
          <a:xfrm>
            <a:off x="2743200" y="5410200"/>
            <a:ext cx="533400" cy="228600"/>
          </a:xfrm>
          <a:prstGeom prst="rightArrow">
            <a:avLst>
              <a:gd name="adj1" fmla="val 50000"/>
              <a:gd name="adj2" fmla="val 58333"/>
            </a:avLst>
          </a:prstGeom>
          <a:solidFill>
            <a:schemeClr val="accent1">
              <a:alpha val="7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Cambri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Cambri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Cambri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Cambria" pitchFamily="18" charset="0"/>
              </a:defRPr>
            </a:lvl4pPr>
            <a:lvl5pPr marL="2057400" indent="-228600" eaLnBrk="0" hangingPunct="0">
              <a:spcBef>
                <a:spcPts val="375"/>
              </a:spcBef>
              <a:buClr>
                <a:srgbClr val="A28E6A"/>
              </a:buClr>
              <a:buChar char="o"/>
              <a:defRPr sz="2000">
                <a:solidFill>
                  <a:schemeClr val="tx1"/>
                </a:solidFill>
                <a:latin typeface="Cambri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itchFamily="18" charset="0"/>
              </a:defRPr>
            </a:lvl9pPr>
          </a:lstStyle>
          <a:p>
            <a:pPr eaLnBrk="1" hangingPunct="1">
              <a:spcBef>
                <a:spcPct val="0"/>
              </a:spcBef>
              <a:buClrTx/>
              <a:buSzTx/>
              <a:buFontTx/>
              <a:buNone/>
            </a:pPr>
            <a:endParaRPr lang="el-GR" altLang="el-GR" sz="1800">
              <a:latin typeface="Verdana" pitchFamily="34" charset="0"/>
            </a:endParaRP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400786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val="2464309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Τι πρέπει να βλέπουμε στην οθόνη</a:t>
            </a:r>
            <a:endParaRPr lang="el-GR" sz="4000" dirty="0"/>
          </a:p>
        </p:txBody>
      </p:sp>
      <p:sp>
        <p:nvSpPr>
          <p:cNvPr id="2" name="Ορθογώνιο 1" descr="Με τη δημιουργία ενός νέου αρχείου στην οθόνη εμφανίζεται η όψη Gantt Chart με τον πίνακα Καταχώρηση αριστερά και το χώρο για το γράφημα Gantt με κλίμακα χρόνου δεξιά. Αν είναι προεπιλεγμένη κάποια άλλη όψη (πλην της Gantt Chart), επιλέγουμε Εργασία/ Προβολή/ Γράφημα Gantt.&#10;"/>
          <p:cNvSpPr/>
          <p:nvPr/>
        </p:nvSpPr>
        <p:spPr>
          <a:xfrm>
            <a:off x="467544" y="1772816"/>
            <a:ext cx="8219256" cy="2308324"/>
          </a:xfrm>
          <a:prstGeom prst="rect">
            <a:avLst/>
          </a:prstGeom>
        </p:spPr>
        <p:txBody>
          <a:bodyPr wrap="square">
            <a:spAutoFit/>
          </a:bodyPr>
          <a:lstStyle/>
          <a:p>
            <a:pPr marL="342900" indent="-342900">
              <a:buFont typeface="Arial" panose="020B0604020202020204" pitchFamily="34" charset="0"/>
              <a:buChar char="•"/>
            </a:pPr>
            <a:r>
              <a:rPr lang="el-GR" altLang="el-GR" sz="2400" dirty="0"/>
              <a:t>Με τη δημιουργία ενός νέου αρχείου στην οθόνη εμφανίζεται η όψη </a:t>
            </a:r>
            <a:r>
              <a:rPr lang="el-GR" altLang="el-GR" sz="2400" b="1" dirty="0" err="1"/>
              <a:t>Gantt</a:t>
            </a:r>
            <a:r>
              <a:rPr lang="el-GR" altLang="el-GR" sz="2400" b="1" dirty="0"/>
              <a:t> </a:t>
            </a:r>
            <a:r>
              <a:rPr lang="el-GR" altLang="el-GR" sz="2400" b="1" dirty="0" err="1"/>
              <a:t>Chart</a:t>
            </a:r>
            <a:r>
              <a:rPr lang="el-GR" altLang="el-GR" sz="2400" dirty="0"/>
              <a:t> με τον πίνακα </a:t>
            </a:r>
            <a:r>
              <a:rPr lang="el-GR" altLang="el-GR" sz="2400" b="1" dirty="0"/>
              <a:t>Καταχώρηση</a:t>
            </a:r>
            <a:r>
              <a:rPr lang="el-GR" altLang="el-GR" sz="2400" dirty="0"/>
              <a:t> αριστερά και το χώρο για το </a:t>
            </a:r>
            <a:r>
              <a:rPr lang="el-GR" altLang="el-GR" sz="2400" b="1" dirty="0"/>
              <a:t>γράφημα </a:t>
            </a:r>
            <a:r>
              <a:rPr lang="el-GR" altLang="el-GR" sz="2400" b="1" dirty="0" err="1"/>
              <a:t>Gantt</a:t>
            </a:r>
            <a:r>
              <a:rPr lang="el-GR" altLang="el-GR" sz="2400" dirty="0"/>
              <a:t> με κλίμακα χρόνου δεξιά. Αν είναι προεπιλεγμένη κάποια άλλη όψη (πλην της </a:t>
            </a:r>
            <a:r>
              <a:rPr lang="el-GR" altLang="el-GR" sz="2400" dirty="0" err="1"/>
              <a:t>Gantt</a:t>
            </a:r>
            <a:r>
              <a:rPr lang="el-GR" altLang="el-GR" sz="2400" dirty="0"/>
              <a:t> </a:t>
            </a:r>
            <a:r>
              <a:rPr lang="el-GR" altLang="el-GR" sz="2400" dirty="0" err="1" smtClean="0"/>
              <a:t>Chart</a:t>
            </a:r>
            <a:r>
              <a:rPr lang="el-GR" altLang="el-GR" sz="2400" dirty="0" smtClean="0"/>
              <a:t>), </a:t>
            </a:r>
            <a:r>
              <a:rPr lang="el-GR" altLang="el-GR" sz="2400" dirty="0"/>
              <a:t>επιλέγουμε </a:t>
            </a:r>
            <a:r>
              <a:rPr lang="el-GR" altLang="el-GR" sz="2400" b="1" dirty="0"/>
              <a:t>Εργασία</a:t>
            </a:r>
            <a:r>
              <a:rPr lang="el-GR" altLang="el-GR" sz="2400" dirty="0"/>
              <a:t>/ </a:t>
            </a:r>
            <a:r>
              <a:rPr lang="el-GR" altLang="el-GR" sz="2400" b="1" dirty="0"/>
              <a:t>Προβολή</a:t>
            </a:r>
            <a:r>
              <a:rPr lang="el-GR" altLang="el-GR" sz="2400" dirty="0"/>
              <a:t>/ </a:t>
            </a:r>
            <a:r>
              <a:rPr lang="el-GR" altLang="el-GR" sz="2400" b="1" dirty="0"/>
              <a:t>Γράφημα </a:t>
            </a:r>
            <a:r>
              <a:rPr lang="el-GR" altLang="el-GR" sz="2400" b="1" dirty="0" err="1"/>
              <a:t>Gantt</a:t>
            </a:r>
            <a:r>
              <a:rPr lang="el-GR" altLang="el-GR" sz="2400" dirty="0"/>
              <a:t>.</a:t>
            </a: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3400786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smtClean="0"/>
              <a:t>Προετοιμασία εισαγωγής της </a:t>
            </a:r>
            <a:r>
              <a:rPr lang="en-US" altLang="el-GR" sz="4000" dirty="0" smtClean="0"/>
              <a:t>WBS</a:t>
            </a:r>
            <a:r>
              <a:rPr lang="el-GR" altLang="el-GR" sz="4000" dirty="0" smtClean="0"/>
              <a:t> </a:t>
            </a:r>
            <a:br>
              <a:rPr lang="el-GR" altLang="el-GR" sz="4000" dirty="0" smtClean="0"/>
            </a:br>
            <a:r>
              <a:rPr lang="el-GR" altLang="el-GR" sz="4000" dirty="0" smtClean="0"/>
              <a:t>(1 από 13)</a:t>
            </a:r>
            <a:endParaRPr lang="en-US" sz="4000" dirty="0"/>
          </a:p>
        </p:txBody>
      </p:sp>
      <p:sp>
        <p:nvSpPr>
          <p:cNvPr id="2" name="Ορθογώνιο 1" descr="Βήμα 1.  Αν η στήλη με τη WBS (Δομή ανάλυσης εργασιών) δεν εμφανίζεται στον πίνακα Καταχώρηση, πατάμε δεξί click στην επικεφαλίδα του πεδίου (στήλης) Όνομα εργασίας και επιλέγουμε από το κουτί διαλόγου Εισαγωγή στήλης. Το λογισμικό θα προσθέσει μια νέα στήλη αριστερά από εκείνη με το Όνομα εργασίας&#10;Βήμα 2. Πληκτρολογούμε Δομή ανάλυσης εργασίας και πατάμε Enter. Εναλλακτικά, μπορούμε να επιλέξουμε τη χρήση της λίστας όπως φαίνεται και στο επόμενο σχήμα.&#10;&#10;"/>
          <p:cNvSpPr/>
          <p:nvPr/>
        </p:nvSpPr>
        <p:spPr>
          <a:xfrm>
            <a:off x="469454" y="1803588"/>
            <a:ext cx="8219256" cy="3785652"/>
          </a:xfrm>
          <a:prstGeom prst="rect">
            <a:avLst/>
          </a:prstGeom>
        </p:spPr>
        <p:txBody>
          <a:bodyPr wrap="square">
            <a:spAutoFit/>
          </a:bodyPr>
          <a:lstStyle/>
          <a:p>
            <a:pPr marL="342900" indent="-342900">
              <a:buFont typeface="Arial" panose="020B0604020202020204" pitchFamily="34" charset="0"/>
              <a:buChar char="•"/>
            </a:pPr>
            <a:r>
              <a:rPr lang="el-GR" altLang="el-GR" sz="2400" b="1" dirty="0" smtClean="0"/>
              <a:t>Βήμα </a:t>
            </a:r>
            <a:r>
              <a:rPr lang="el-GR" altLang="el-GR" sz="2400" b="1" dirty="0"/>
              <a:t>1</a:t>
            </a:r>
            <a:r>
              <a:rPr lang="el-GR" altLang="el-GR" sz="2400" dirty="0"/>
              <a:t>.  Αν η στήλη με τη WBS (Δομή ανάλυσης εργασιών) δεν εμφανίζεται στον πίνακα Καταχώρηση, πατάμε δεξί </a:t>
            </a:r>
            <a:r>
              <a:rPr lang="el-GR" altLang="el-GR" sz="2400" dirty="0" err="1"/>
              <a:t>click</a:t>
            </a:r>
            <a:r>
              <a:rPr lang="el-GR" altLang="el-GR" sz="2400" dirty="0"/>
              <a:t> στην επικεφαλίδα του πεδίου (στήλης) Όνομα εργασίας και επιλέγουμε από το κουτί διαλόγου Εισαγωγή στήλης. Το λογισμικό θα προσθέσει μια νέα στήλη αριστερά από εκείνη με το Όνομα εργασίας</a:t>
            </a:r>
          </a:p>
          <a:p>
            <a:pPr marL="342900" indent="-342900">
              <a:buFont typeface="Arial" panose="020B0604020202020204" pitchFamily="34" charset="0"/>
              <a:buChar char="•"/>
            </a:pPr>
            <a:r>
              <a:rPr lang="el-GR" altLang="el-GR" sz="2400" b="1" dirty="0" smtClean="0"/>
              <a:t>Βήμα </a:t>
            </a:r>
            <a:r>
              <a:rPr lang="el-GR" altLang="el-GR" sz="2400" b="1" dirty="0"/>
              <a:t>2</a:t>
            </a:r>
            <a:r>
              <a:rPr lang="el-GR" altLang="el-GR" sz="2400" dirty="0"/>
              <a:t>. Πληκτρολογούμε Δομή ανάλυσης εργασίας και πατάμε </a:t>
            </a:r>
            <a:r>
              <a:rPr lang="el-GR" altLang="el-GR" sz="2400" dirty="0" err="1"/>
              <a:t>Enter</a:t>
            </a:r>
            <a:r>
              <a:rPr lang="el-GR" altLang="el-GR" sz="2400" dirty="0"/>
              <a:t>. Εναλλακτικά, μπορούμε να επιλέξουμε τη χρήση της λίστας όπως φαίνεται και στο επόμενο σχήμα.</a:t>
            </a:r>
          </a:p>
          <a:p>
            <a:pPr marL="342900" indent="-342900">
              <a:buFont typeface="Arial" panose="020B0604020202020204" pitchFamily="34" charset="0"/>
              <a:buChar char="•"/>
            </a:pPr>
            <a:endParaRPr lang="el-GR" alt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3400786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51216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Προετοιμασία εισαγωγής της </a:t>
            </a:r>
            <a:r>
              <a:rPr lang="en-US" altLang="el-GR" sz="4000" dirty="0"/>
              <a:t>WBS</a:t>
            </a:r>
            <a:r>
              <a:rPr lang="el-GR" altLang="el-GR" sz="4000" dirty="0"/>
              <a:t> </a:t>
            </a:r>
            <a:br>
              <a:rPr lang="el-GR" altLang="el-GR" sz="4000" dirty="0"/>
            </a:br>
            <a:r>
              <a:rPr lang="el-GR" altLang="el-GR" sz="4000" dirty="0" smtClean="0"/>
              <a:t>(2 </a:t>
            </a:r>
            <a:r>
              <a:rPr lang="el-GR" altLang="el-GR" sz="4000" dirty="0"/>
              <a:t>από </a:t>
            </a:r>
            <a:r>
              <a:rPr lang="el-GR" altLang="el-GR" sz="4000" dirty="0" smtClean="0"/>
              <a:t>13)</a:t>
            </a:r>
            <a:endParaRPr lang="el-GR" sz="4000" dirty="0"/>
          </a:p>
        </p:txBody>
      </p:sp>
      <p:pic>
        <p:nvPicPr>
          <p:cNvPr id="6" name="Picture 1"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493475"/>
            <a:ext cx="6415554" cy="4815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3400786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Προετοιμασία εισαγωγής της </a:t>
            </a:r>
            <a:r>
              <a:rPr lang="en-US" altLang="el-GR" sz="4000" dirty="0"/>
              <a:t>WBS</a:t>
            </a:r>
            <a:r>
              <a:rPr lang="el-GR" altLang="el-GR" sz="4000" dirty="0"/>
              <a:t> </a:t>
            </a:r>
            <a:br>
              <a:rPr lang="el-GR" altLang="el-GR" sz="4000" dirty="0"/>
            </a:br>
            <a:r>
              <a:rPr lang="el-GR" altLang="el-GR" sz="4000" dirty="0" smtClean="0"/>
              <a:t>(3 </a:t>
            </a:r>
            <a:r>
              <a:rPr lang="el-GR" altLang="el-GR" sz="4000" dirty="0"/>
              <a:t>από </a:t>
            </a:r>
            <a:r>
              <a:rPr lang="el-GR" altLang="el-GR" sz="4000" dirty="0" smtClean="0"/>
              <a:t>13)</a:t>
            </a:r>
            <a:endParaRPr lang="el-GR" sz="4000" dirty="0"/>
          </a:p>
        </p:txBody>
      </p:sp>
      <p:sp>
        <p:nvSpPr>
          <p:cNvPr id="2" name="Ορθογώνιο 1" descr="Πρώτα οι εργασίες σύνοψης.&#10;&#10;BHMA 3. Στον πίνακα Καταχώρηση και στην πρώτη γραμμή πληκτρολογούμε στο πεδίο Όνομα εργασίας το όνομα που επιθυμούμε. Στην περίπτωση του παραδείγματός μας είναι μια εργασία σύνοψης. Πατάμε Enter για να εισαχθεί η δραστηριότητα και συνεχίζουμε με τις υπόλοιπες φάσεις του παραδείγματος.&#10;Παρατήρηση: Δεν χρειάζεται να δημιουργήσουμε μια υψηλού επιπέδου δραστηριότητα σύνοψης (για όλο το έργο) το λογισμικό μπορεί να αποδώσει μια τέτοια η οποία αυτόματα τοποθετείται ως υπερ-σύνοψη με ID μηδέν και στην οποία συνοψίζονται οι πληροφορίες όλου του έργου. &#10;"/>
          <p:cNvSpPr/>
          <p:nvPr/>
        </p:nvSpPr>
        <p:spPr>
          <a:xfrm>
            <a:off x="467544" y="1271657"/>
            <a:ext cx="8219256" cy="4893647"/>
          </a:xfrm>
          <a:prstGeom prst="rect">
            <a:avLst/>
          </a:prstGeom>
        </p:spPr>
        <p:txBody>
          <a:bodyPr wrap="square">
            <a:spAutoFit/>
          </a:bodyPr>
          <a:lstStyle/>
          <a:p>
            <a:pPr>
              <a:defRPr/>
            </a:pPr>
            <a:r>
              <a:rPr lang="el-GR" altLang="el-GR" sz="2400" dirty="0"/>
              <a:t>Πρώτα οι εργασίες </a:t>
            </a:r>
            <a:r>
              <a:rPr lang="el-GR" altLang="el-GR" sz="2400" dirty="0" smtClean="0"/>
              <a:t>σύνοψης.</a:t>
            </a:r>
          </a:p>
          <a:p>
            <a:pPr>
              <a:defRPr/>
            </a:pPr>
            <a:endParaRPr lang="el-GR" altLang="el-GR" sz="2400" b="1" dirty="0" smtClean="0"/>
          </a:p>
          <a:p>
            <a:pPr marL="342900" indent="-342900">
              <a:buFont typeface="Arial" panose="020B0604020202020204" pitchFamily="34" charset="0"/>
              <a:buChar char="•"/>
              <a:defRPr/>
            </a:pPr>
            <a:r>
              <a:rPr lang="en-US" altLang="el-GR" sz="2400" b="1" dirty="0" smtClean="0"/>
              <a:t>BHMA </a:t>
            </a:r>
            <a:r>
              <a:rPr lang="en-US" altLang="el-GR" sz="2400" b="1" dirty="0"/>
              <a:t>3</a:t>
            </a:r>
            <a:r>
              <a:rPr lang="el-GR" altLang="el-GR" sz="2400" dirty="0"/>
              <a:t>. Στον πίνακα </a:t>
            </a:r>
            <a:r>
              <a:rPr lang="el-GR" altLang="el-GR" sz="2400" b="1" dirty="0"/>
              <a:t>Καταχώρηση</a:t>
            </a:r>
            <a:r>
              <a:rPr lang="el-GR" altLang="el-GR" sz="2400" dirty="0"/>
              <a:t> και στην πρώτη γραμμή πληκτρολογούμε στο πεδίο </a:t>
            </a:r>
            <a:r>
              <a:rPr lang="el-GR" altLang="el-GR" sz="2400" i="1" dirty="0"/>
              <a:t>Όνομα εργασίας</a:t>
            </a:r>
            <a:r>
              <a:rPr lang="el-GR" altLang="el-GR" sz="2400" dirty="0"/>
              <a:t> το όνομα που επιθυμούμε. Στην περίπτωση του παραδείγματός μας είναι μια εργασία σύνοψης. Πατάμε </a:t>
            </a:r>
            <a:r>
              <a:rPr lang="el-GR" altLang="el-GR" sz="2400" dirty="0" err="1"/>
              <a:t>Enter</a:t>
            </a:r>
            <a:r>
              <a:rPr lang="el-GR" altLang="el-GR" sz="2400" dirty="0"/>
              <a:t> για να εισαχθεί η δραστηριότητα και συνεχίζουμε με τις υπόλοιπες φάσεις του παραδείγματος.</a:t>
            </a:r>
          </a:p>
          <a:p>
            <a:pPr>
              <a:defRPr/>
            </a:pPr>
            <a:r>
              <a:rPr lang="el-GR" altLang="el-GR" sz="2400" b="1" dirty="0">
                <a:solidFill>
                  <a:schemeClr val="accent4"/>
                </a:solidFill>
              </a:rPr>
              <a:t>Παρατήρηση</a:t>
            </a:r>
            <a:r>
              <a:rPr lang="el-GR" altLang="el-GR" sz="2400" dirty="0"/>
              <a:t>: Δεν χρειάζεται να δημιουργήσουμε μια υψηλού επιπέδου δραστηριότητα σύνοψης (για όλο το έργο) το λογισμικό μπορεί να αποδώσει μια τέτοια η οποία αυτόματα τοποθετείται ως </a:t>
            </a:r>
            <a:r>
              <a:rPr lang="el-GR" altLang="el-GR" sz="2400" dirty="0" err="1"/>
              <a:t>υπερ</a:t>
            </a:r>
            <a:r>
              <a:rPr lang="el-GR" altLang="el-GR" sz="2400" dirty="0"/>
              <a:t>-σύνοψη με ID 0 και στην οποία συνοψίζονται οι πληροφορίες όλου του έργου. </a:t>
            </a: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3400786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51216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Προετοιμασία εισαγωγής της </a:t>
            </a:r>
            <a:r>
              <a:rPr lang="en-US" altLang="el-GR" sz="4000" dirty="0"/>
              <a:t>WBS</a:t>
            </a:r>
            <a:r>
              <a:rPr lang="el-GR" altLang="el-GR" sz="4000" dirty="0"/>
              <a:t> </a:t>
            </a:r>
            <a:br>
              <a:rPr lang="el-GR" altLang="el-GR" sz="4000" dirty="0"/>
            </a:br>
            <a:r>
              <a:rPr lang="el-GR" altLang="el-GR" sz="4000" dirty="0" smtClean="0"/>
              <a:t>(4 </a:t>
            </a:r>
            <a:r>
              <a:rPr lang="el-GR" altLang="el-GR" sz="4000" dirty="0"/>
              <a:t>από </a:t>
            </a:r>
            <a:r>
              <a:rPr lang="el-GR" altLang="el-GR" sz="4000" dirty="0" smtClean="0"/>
              <a:t>13)</a:t>
            </a:r>
            <a:endParaRPr lang="el-GR" sz="4000" dirty="0"/>
          </a:p>
        </p:txBody>
      </p:sp>
      <p:sp>
        <p:nvSpPr>
          <p:cNvPr id="2" name="Ορθογώνιο 1" descr="Μπορούμε να την εμφανίσουμε ή να την αποκρύψουμε με την επιλογή Μορφή/ Εμφάνιση/απόκρυψη / Εργασία σύνοψης έργων. &#10;&#10;BHMA 4. Επαναλαμβάνουμε το βήμα 3 για κάθε εργασία σύνοψης (φάση) της WBS. &#10;&#10;Και τώρα οι δραστηριότητες.&#10;Βήμα 5. Για να προσθέσουμε τις δραστηριότητες της φάσης ΠΡΟΕΤΟΙΜΑΣΙΑ, πατάμε δεξί κλικ πάνω στην ακριβώς επόμενη φάση (δηλαδή πάνω στην ΥΛΟΠΟΙΗΣΗ). &#10;&#10;"/>
          <p:cNvSpPr/>
          <p:nvPr/>
        </p:nvSpPr>
        <p:spPr>
          <a:xfrm>
            <a:off x="467544" y="1484784"/>
            <a:ext cx="8219256" cy="4893647"/>
          </a:xfrm>
          <a:prstGeom prst="rect">
            <a:avLst/>
          </a:prstGeom>
        </p:spPr>
        <p:txBody>
          <a:bodyPr wrap="square">
            <a:spAutoFit/>
          </a:bodyPr>
          <a:lstStyle/>
          <a:p>
            <a:pPr>
              <a:defRPr/>
            </a:pPr>
            <a:r>
              <a:rPr lang="el-GR" altLang="el-GR" sz="2400" dirty="0"/>
              <a:t>Μπορούμε να την εμφανίσουμε ή να την αποκρύψουμε με την επιλογή </a:t>
            </a:r>
            <a:r>
              <a:rPr lang="el-GR" altLang="el-GR" sz="2400" b="1" dirty="0"/>
              <a:t>Μορφή</a:t>
            </a:r>
            <a:r>
              <a:rPr lang="el-GR" altLang="el-GR" sz="2400" dirty="0"/>
              <a:t>/ </a:t>
            </a:r>
            <a:r>
              <a:rPr lang="el-GR" altLang="el-GR" sz="2400" b="1" dirty="0"/>
              <a:t>Εμφάνιση/απόκρυψη</a:t>
            </a:r>
            <a:r>
              <a:rPr lang="el-GR" altLang="el-GR" sz="2400" dirty="0"/>
              <a:t> / </a:t>
            </a:r>
            <a:r>
              <a:rPr lang="el-GR" altLang="el-GR" sz="2400" b="1" dirty="0"/>
              <a:t>Εργασία σύνοψης έργων</a:t>
            </a:r>
            <a:r>
              <a:rPr lang="el-GR" altLang="el-GR" sz="2400" dirty="0"/>
              <a:t>. </a:t>
            </a:r>
            <a:endParaRPr lang="el-GR" altLang="el-GR" sz="2400" dirty="0" smtClean="0"/>
          </a:p>
          <a:p>
            <a:pPr>
              <a:defRPr/>
            </a:pPr>
            <a:endParaRPr lang="el-GR" altLang="el-GR" sz="2400" dirty="0"/>
          </a:p>
          <a:p>
            <a:pPr marL="342900" indent="-342900">
              <a:buFont typeface="Arial" panose="020B0604020202020204" pitchFamily="34" charset="0"/>
              <a:buChar char="•"/>
              <a:defRPr/>
            </a:pPr>
            <a:r>
              <a:rPr lang="en-US" altLang="el-GR" sz="2400" b="1" dirty="0"/>
              <a:t>BHMA 4</a:t>
            </a:r>
            <a:r>
              <a:rPr lang="el-GR" altLang="el-GR" sz="2400" dirty="0"/>
              <a:t>. Επαναλαμβάνουμε το βήμα </a:t>
            </a:r>
            <a:r>
              <a:rPr lang="en-US" altLang="el-GR" sz="2400" dirty="0"/>
              <a:t>3</a:t>
            </a:r>
            <a:r>
              <a:rPr lang="el-GR" altLang="el-GR" sz="2400" dirty="0"/>
              <a:t> για κάθε εργασία σύνοψης (φάση) της WBS. </a:t>
            </a:r>
            <a:endParaRPr lang="el-GR" altLang="el-GR" sz="2400" dirty="0" smtClean="0"/>
          </a:p>
          <a:p>
            <a:pPr marL="342900" indent="-342900">
              <a:buFont typeface="Arial" panose="020B0604020202020204" pitchFamily="34" charset="0"/>
              <a:buChar char="•"/>
              <a:defRPr/>
            </a:pPr>
            <a:endParaRPr lang="el-GR" altLang="el-GR" sz="2400" dirty="0"/>
          </a:p>
          <a:p>
            <a:pPr>
              <a:defRPr/>
            </a:pPr>
            <a:r>
              <a:rPr lang="el-GR" altLang="el-GR" sz="2400" dirty="0"/>
              <a:t>Και τώρα οι </a:t>
            </a:r>
            <a:r>
              <a:rPr lang="el-GR" altLang="el-GR" sz="2400" dirty="0" smtClean="0"/>
              <a:t>δραστηριότητες.</a:t>
            </a:r>
          </a:p>
          <a:p>
            <a:pPr>
              <a:defRPr/>
            </a:pPr>
            <a:endParaRPr lang="el-GR" altLang="el-GR" sz="2400" dirty="0" smtClean="0"/>
          </a:p>
          <a:p>
            <a:pPr marL="342900" indent="-342900">
              <a:buFont typeface="Arial" panose="020B0604020202020204" pitchFamily="34" charset="0"/>
              <a:buChar char="•"/>
              <a:defRPr/>
            </a:pPr>
            <a:r>
              <a:rPr lang="el-GR" altLang="el-GR" sz="2400" b="1" dirty="0" smtClean="0"/>
              <a:t>Βήμα </a:t>
            </a:r>
            <a:r>
              <a:rPr lang="el-GR" altLang="el-GR" sz="2400" b="1" dirty="0"/>
              <a:t>5</a:t>
            </a:r>
            <a:r>
              <a:rPr lang="el-GR" altLang="el-GR" sz="2400" dirty="0"/>
              <a:t>. Για να προσθέσουμε τις δραστηριότητες της φάσης ΠΡΟΕΤΟΙΜΑΣΙΑ, πατάμε δεξί κλικ πάνω στην ακριβώς επόμενη φάση (δηλαδή πάνω στην ΥΛΟΠΟΙΗΣΗ). </a:t>
            </a:r>
          </a:p>
          <a:p>
            <a:pPr>
              <a:defRPr/>
            </a:pPr>
            <a:endParaRPr lang="el-GR" alt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1764654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Προετοιμασία εισαγωγής της </a:t>
            </a:r>
            <a:r>
              <a:rPr lang="en-US" altLang="el-GR" sz="4000" dirty="0"/>
              <a:t>WBS</a:t>
            </a:r>
            <a:r>
              <a:rPr lang="el-GR" altLang="el-GR" sz="4000" dirty="0"/>
              <a:t> </a:t>
            </a:r>
            <a:br>
              <a:rPr lang="el-GR" altLang="el-GR" sz="4000" dirty="0"/>
            </a:br>
            <a:r>
              <a:rPr lang="el-GR" altLang="el-GR" sz="4000" dirty="0" smtClean="0"/>
              <a:t>(5 </a:t>
            </a:r>
            <a:r>
              <a:rPr lang="el-GR" altLang="el-GR" sz="4000" dirty="0"/>
              <a:t>από </a:t>
            </a:r>
            <a:r>
              <a:rPr lang="el-GR" altLang="el-GR" sz="4000" dirty="0" smtClean="0"/>
              <a:t>13)</a:t>
            </a:r>
            <a:endParaRPr lang="el-GR" sz="4000" dirty="0"/>
          </a:p>
        </p:txBody>
      </p:sp>
      <p:pic>
        <p:nvPicPr>
          <p:cNvPr id="6" name="Picture 1"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340768"/>
            <a:ext cx="6846540" cy="507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17646540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51216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Προετοιμασία εισαγωγής της </a:t>
            </a:r>
            <a:r>
              <a:rPr lang="en-US" altLang="el-GR" sz="4000" dirty="0"/>
              <a:t>WBS</a:t>
            </a:r>
            <a:r>
              <a:rPr lang="el-GR" altLang="el-GR" sz="4000" dirty="0"/>
              <a:t> </a:t>
            </a:r>
            <a:br>
              <a:rPr lang="el-GR" altLang="el-GR" sz="4000" dirty="0"/>
            </a:br>
            <a:r>
              <a:rPr lang="el-GR" altLang="el-GR" sz="4000" dirty="0" smtClean="0"/>
              <a:t>(6 </a:t>
            </a:r>
            <a:r>
              <a:rPr lang="el-GR" altLang="el-GR" sz="4000" dirty="0"/>
              <a:t>από </a:t>
            </a:r>
            <a:r>
              <a:rPr lang="el-GR" altLang="el-GR" sz="4000" dirty="0" smtClean="0"/>
              <a:t>13)</a:t>
            </a:r>
            <a:endParaRPr lang="el-GR" sz="4000" dirty="0"/>
          </a:p>
        </p:txBody>
      </p:sp>
      <p:sp>
        <p:nvSpPr>
          <p:cNvPr id="2" name="Ορθογώνιο 1"/>
          <p:cNvSpPr/>
          <p:nvPr/>
        </p:nvSpPr>
        <p:spPr>
          <a:xfrm>
            <a:off x="467544" y="2132856"/>
            <a:ext cx="8219256" cy="2308324"/>
          </a:xfrm>
          <a:prstGeom prst="rect">
            <a:avLst/>
          </a:prstGeom>
        </p:spPr>
        <p:txBody>
          <a:bodyPr wrap="square">
            <a:spAutoFit/>
          </a:bodyPr>
          <a:lstStyle/>
          <a:p>
            <a:r>
              <a:rPr lang="el-GR" altLang="el-GR" sz="2400" dirty="0"/>
              <a:t>Εισαγωγή </a:t>
            </a:r>
            <a:r>
              <a:rPr lang="el-GR" altLang="el-GR" sz="2400" dirty="0" smtClean="0"/>
              <a:t>εργασίας.</a:t>
            </a:r>
          </a:p>
          <a:p>
            <a:endParaRPr lang="el-GR" sz="2400" dirty="0"/>
          </a:p>
          <a:p>
            <a:pPr marL="342900" indent="-342900">
              <a:buFont typeface="Arial" panose="020B0604020202020204" pitchFamily="34" charset="0"/>
              <a:buChar char="•"/>
            </a:pPr>
            <a:r>
              <a:rPr lang="el-GR" altLang="el-GR" sz="2400" dirty="0"/>
              <a:t>Εισάγουμε όσες δραστηριότητες (δηλαδή όσες γραμμές επιθυμούμε – στην περίπτωση του παραδείγματος πέντε) και η εικόνα στην οθόνη θα είναι όπως στο επόμενο σχήμα.</a:t>
            </a:r>
          </a:p>
          <a:p>
            <a:endParaRPr 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17646540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51216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Προετοιμασία εισαγωγής της </a:t>
            </a:r>
            <a:r>
              <a:rPr lang="en-US" altLang="el-GR" sz="4000" dirty="0"/>
              <a:t>WBS</a:t>
            </a:r>
            <a:r>
              <a:rPr lang="el-GR" altLang="el-GR" sz="4000" dirty="0"/>
              <a:t> </a:t>
            </a:r>
            <a:br>
              <a:rPr lang="el-GR" altLang="el-GR" sz="4000" dirty="0"/>
            </a:br>
            <a:r>
              <a:rPr lang="el-GR" altLang="el-GR" sz="4000" dirty="0" smtClean="0"/>
              <a:t>(7 </a:t>
            </a:r>
            <a:r>
              <a:rPr lang="el-GR" altLang="el-GR" sz="4000" dirty="0"/>
              <a:t>από </a:t>
            </a:r>
            <a:r>
              <a:rPr lang="el-GR" altLang="el-GR" sz="4000" dirty="0" smtClean="0"/>
              <a:t>13)</a:t>
            </a:r>
            <a:endParaRPr lang="el-GR" sz="4000" dirty="0"/>
          </a:p>
        </p:txBody>
      </p:sp>
      <p:pic>
        <p:nvPicPr>
          <p:cNvPr id="6" name="Picture 1"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41825"/>
            <a:ext cx="6580287" cy="493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1764654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Προετοιμασία εισαγωγής της </a:t>
            </a:r>
            <a:r>
              <a:rPr lang="en-US" altLang="el-GR" sz="4000" dirty="0"/>
              <a:t>WBS</a:t>
            </a:r>
            <a:r>
              <a:rPr lang="el-GR" altLang="el-GR" sz="4000" dirty="0"/>
              <a:t> </a:t>
            </a:r>
            <a:br>
              <a:rPr lang="el-GR" altLang="el-GR" sz="4000" dirty="0"/>
            </a:br>
            <a:r>
              <a:rPr lang="el-GR" altLang="el-GR" sz="4000" dirty="0" smtClean="0"/>
              <a:t>(8 </a:t>
            </a:r>
            <a:r>
              <a:rPr lang="el-GR" altLang="el-GR" sz="4000" dirty="0"/>
              <a:t>από </a:t>
            </a:r>
            <a:r>
              <a:rPr lang="el-GR" altLang="el-GR" sz="4000" dirty="0" smtClean="0"/>
              <a:t>13)</a:t>
            </a:r>
            <a:endParaRPr lang="el-GR" sz="4000" dirty="0"/>
          </a:p>
        </p:txBody>
      </p:sp>
      <p:sp>
        <p:nvSpPr>
          <p:cNvPr id="2" name="Ορθογώνιο 1"/>
          <p:cNvSpPr/>
          <p:nvPr/>
        </p:nvSpPr>
        <p:spPr>
          <a:xfrm>
            <a:off x="467544" y="2254220"/>
            <a:ext cx="8219256" cy="1938992"/>
          </a:xfrm>
          <a:prstGeom prst="rect">
            <a:avLst/>
          </a:prstGeom>
        </p:spPr>
        <p:txBody>
          <a:bodyPr wrap="square">
            <a:spAutoFit/>
          </a:bodyPr>
          <a:lstStyle/>
          <a:p>
            <a:pPr marL="342900" indent="-342900">
              <a:buFont typeface="Arial" panose="020B0604020202020204" pitchFamily="34" charset="0"/>
              <a:buChar char="•"/>
            </a:pPr>
            <a:r>
              <a:rPr lang="el-GR" altLang="el-GR" sz="2400" b="1" dirty="0" smtClean="0"/>
              <a:t>Βήμα </a:t>
            </a:r>
            <a:r>
              <a:rPr lang="el-GR" altLang="el-GR" sz="2400" b="1" dirty="0"/>
              <a:t>6</a:t>
            </a:r>
            <a:r>
              <a:rPr lang="el-GR" altLang="el-GR" sz="2400" dirty="0"/>
              <a:t>. γράφουμε τα ονόματα των δραστηριοτήτων οι οποίες ανήκουν στη φάση ΠΡΟΕΤΟΙΜΑΣΙΑ, αλλά παρατηρούμε ότι βρίσκονται όλες οι δραστηριότητες ακόμα στο ίδιο </a:t>
            </a:r>
            <a:r>
              <a:rPr lang="el-GR" altLang="el-GR" sz="2400" dirty="0" smtClean="0"/>
              <a:t>επίπεδο. </a:t>
            </a:r>
            <a:endParaRPr lang="el-GR" altLang="el-GR" sz="2400" dirty="0"/>
          </a:p>
          <a:p>
            <a:endParaRPr lang="el-GR" alt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1764654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Προετοιμασία εισαγωγής της </a:t>
            </a:r>
            <a:r>
              <a:rPr lang="en-US" altLang="el-GR" sz="4000" dirty="0"/>
              <a:t>WBS</a:t>
            </a:r>
            <a:r>
              <a:rPr lang="el-GR" altLang="el-GR" sz="4000" dirty="0"/>
              <a:t> </a:t>
            </a:r>
            <a:br>
              <a:rPr lang="el-GR" altLang="el-GR" sz="4000" dirty="0"/>
            </a:br>
            <a:r>
              <a:rPr lang="el-GR" altLang="el-GR" sz="4000" dirty="0" smtClean="0"/>
              <a:t>(9 </a:t>
            </a:r>
            <a:r>
              <a:rPr lang="el-GR" altLang="el-GR" sz="4000" dirty="0"/>
              <a:t>από </a:t>
            </a:r>
            <a:r>
              <a:rPr lang="el-GR" altLang="el-GR" sz="4000" dirty="0" smtClean="0"/>
              <a:t>13)</a:t>
            </a:r>
            <a:endParaRPr lang="el-GR" sz="4000" dirty="0"/>
          </a:p>
        </p:txBody>
      </p:sp>
      <p:pic>
        <p:nvPicPr>
          <p:cNvPr id="6" name="Picture 1"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342383"/>
            <a:ext cx="6768752" cy="501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1764654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01596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Προετοιμασία εισαγωγής της </a:t>
            </a:r>
            <a:r>
              <a:rPr lang="en-US" altLang="el-GR" sz="4000" dirty="0"/>
              <a:t>WBS</a:t>
            </a:r>
            <a:r>
              <a:rPr lang="el-GR" altLang="el-GR" sz="4000" dirty="0"/>
              <a:t> </a:t>
            </a:r>
            <a:br>
              <a:rPr lang="el-GR" altLang="el-GR" sz="4000" dirty="0"/>
            </a:br>
            <a:r>
              <a:rPr lang="el-GR" altLang="el-GR" sz="4000" dirty="0"/>
              <a:t>(</a:t>
            </a:r>
            <a:r>
              <a:rPr lang="el-GR" altLang="el-GR" sz="4000" dirty="0" smtClean="0"/>
              <a:t>10 </a:t>
            </a:r>
            <a:r>
              <a:rPr lang="el-GR" altLang="el-GR" sz="4000" dirty="0"/>
              <a:t>από </a:t>
            </a:r>
            <a:r>
              <a:rPr lang="el-GR" altLang="el-GR" sz="4000" dirty="0" smtClean="0"/>
              <a:t>13)</a:t>
            </a:r>
            <a:endParaRPr lang="el-GR" sz="4000" dirty="0"/>
          </a:p>
        </p:txBody>
      </p:sp>
      <p:sp>
        <p:nvSpPr>
          <p:cNvPr id="2" name="Ορθογώνιο 1" descr="Αλλαγή επιπέδου στη WBS.&#10;&#10;Βήμα 7. για να δημιουργήσουμε εσοχή στις δραστηριότητες που ανήκουν στη φάση ΠΡΟΕΤΟΙΜΑΣΙΑ, επιλέγουμε όλες τις δραστηριότητες και πατάμε είτε Alt σύν Shift σύν δεξί βέλος, ή Εργασία/ Χρονοδιάγραμμα/ Εσοχή εργασίας. &#10;&#10;&#10;"/>
          <p:cNvSpPr/>
          <p:nvPr/>
        </p:nvSpPr>
        <p:spPr>
          <a:xfrm>
            <a:off x="467544" y="2254220"/>
            <a:ext cx="8219256" cy="3046988"/>
          </a:xfrm>
          <a:prstGeom prst="rect">
            <a:avLst/>
          </a:prstGeom>
        </p:spPr>
        <p:txBody>
          <a:bodyPr wrap="square">
            <a:spAutoFit/>
          </a:bodyPr>
          <a:lstStyle/>
          <a:p>
            <a:r>
              <a:rPr lang="el-GR" altLang="el-GR" sz="2400" dirty="0"/>
              <a:t>Αλλαγή επιπέδου στη </a:t>
            </a:r>
            <a:r>
              <a:rPr lang="en-US" altLang="el-GR" sz="2400" dirty="0" smtClean="0"/>
              <a:t>WBS</a:t>
            </a:r>
            <a:r>
              <a:rPr lang="el-GR" altLang="el-GR" sz="2400" dirty="0" smtClean="0"/>
              <a:t>.</a:t>
            </a:r>
          </a:p>
          <a:p>
            <a:endParaRPr lang="el-GR" sz="2400" dirty="0"/>
          </a:p>
          <a:p>
            <a:pPr marL="342900" indent="-342900">
              <a:buFont typeface="Arial" panose="020B0604020202020204" pitchFamily="34" charset="0"/>
              <a:buChar char="•"/>
            </a:pPr>
            <a:r>
              <a:rPr lang="el-GR" altLang="el-GR" sz="2400" b="1" dirty="0" smtClean="0"/>
              <a:t>Βήμα </a:t>
            </a:r>
            <a:r>
              <a:rPr lang="el-GR" altLang="el-GR" sz="2400" b="1" dirty="0"/>
              <a:t>7</a:t>
            </a:r>
            <a:r>
              <a:rPr lang="el-GR" altLang="el-GR" sz="2400" dirty="0"/>
              <a:t>. για να δημιουργήσουμε εσοχή στις δραστηριότητες που ανήκουν στη φάση ΠΡΟΕΤΟΙΜΑΣΙΑ, επιλέγουμε όλες τις δραστηριότητες και πατάμε είτε </a:t>
            </a:r>
            <a:r>
              <a:rPr lang="el-GR" altLang="el-GR" sz="2400" b="1" dirty="0" err="1"/>
              <a:t>Alt+Shift+δεξί</a:t>
            </a:r>
            <a:r>
              <a:rPr lang="el-GR" altLang="el-GR" sz="2400" b="1" dirty="0"/>
              <a:t> βέλος</a:t>
            </a:r>
            <a:r>
              <a:rPr lang="el-GR" altLang="el-GR" sz="2400" dirty="0"/>
              <a:t>, ή </a:t>
            </a:r>
            <a:r>
              <a:rPr lang="el-GR" altLang="el-GR" sz="2400" b="1" dirty="0"/>
              <a:t>Εργασία</a:t>
            </a:r>
            <a:r>
              <a:rPr lang="el-GR" altLang="el-GR" sz="2400" dirty="0"/>
              <a:t>/ </a:t>
            </a:r>
            <a:r>
              <a:rPr lang="el-GR" altLang="el-GR" sz="2400" b="1" dirty="0"/>
              <a:t>Χρονοδιάγραμμα</a:t>
            </a:r>
            <a:r>
              <a:rPr lang="el-GR" altLang="el-GR" sz="2400" dirty="0"/>
              <a:t>/ </a:t>
            </a:r>
            <a:r>
              <a:rPr lang="el-GR" altLang="el-GR" sz="2400" b="1" dirty="0"/>
              <a:t>Εσοχή εργασίας</a:t>
            </a:r>
            <a:r>
              <a:rPr lang="el-GR" altLang="el-GR" sz="2400" dirty="0"/>
              <a:t>. </a:t>
            </a:r>
          </a:p>
          <a:p>
            <a:endParaRPr lang="el-GR" altLang="el-GR" sz="2400" dirty="0"/>
          </a:p>
          <a:p>
            <a:endParaRPr 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17646540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51216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Προετοιμασία εισαγωγής της </a:t>
            </a:r>
            <a:r>
              <a:rPr lang="en-US" altLang="el-GR" sz="4000" dirty="0"/>
              <a:t>WBS</a:t>
            </a:r>
            <a:r>
              <a:rPr lang="el-GR" altLang="el-GR" sz="4000" dirty="0"/>
              <a:t> </a:t>
            </a:r>
            <a:br>
              <a:rPr lang="el-GR" altLang="el-GR" sz="4000" dirty="0"/>
            </a:br>
            <a:r>
              <a:rPr lang="el-GR" altLang="el-GR" sz="4000" dirty="0"/>
              <a:t>(</a:t>
            </a:r>
            <a:r>
              <a:rPr lang="el-GR" altLang="el-GR" sz="4000" dirty="0" smtClean="0"/>
              <a:t>11 </a:t>
            </a:r>
            <a:r>
              <a:rPr lang="el-GR" altLang="el-GR" sz="4000" dirty="0"/>
              <a:t>από </a:t>
            </a:r>
            <a:r>
              <a:rPr lang="el-GR" altLang="el-GR" sz="4000" dirty="0" smtClean="0"/>
              <a:t>13)</a:t>
            </a:r>
            <a:endParaRPr lang="el-GR" sz="4000" dirty="0"/>
          </a:p>
        </p:txBody>
      </p:sp>
      <p:pic>
        <p:nvPicPr>
          <p:cNvPr id="6" name="Picture 1"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48686"/>
            <a:ext cx="6580287" cy="493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17646540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51216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Προετοιμασία εισαγωγής της </a:t>
            </a:r>
            <a:r>
              <a:rPr lang="en-US" altLang="el-GR" sz="4000" dirty="0"/>
              <a:t>WBS</a:t>
            </a:r>
            <a:r>
              <a:rPr lang="el-GR" altLang="el-GR" sz="4000" dirty="0"/>
              <a:t> </a:t>
            </a:r>
            <a:br>
              <a:rPr lang="el-GR" altLang="el-GR" sz="4000" dirty="0"/>
            </a:br>
            <a:r>
              <a:rPr lang="el-GR" altLang="el-GR" sz="4000" dirty="0"/>
              <a:t>(</a:t>
            </a:r>
            <a:r>
              <a:rPr lang="el-GR" altLang="el-GR" sz="4000" dirty="0" smtClean="0"/>
              <a:t>12 </a:t>
            </a:r>
            <a:r>
              <a:rPr lang="el-GR" altLang="el-GR" sz="4000" dirty="0"/>
              <a:t>από </a:t>
            </a:r>
            <a:r>
              <a:rPr lang="el-GR" altLang="el-GR" sz="4000" dirty="0" smtClean="0"/>
              <a:t>13)</a:t>
            </a:r>
            <a:endParaRPr lang="el-GR" sz="4000" dirty="0"/>
          </a:p>
        </p:txBody>
      </p:sp>
      <p:sp>
        <p:nvSpPr>
          <p:cNvPr id="2" name="Ορθογώνιο 1" descr="Ολοκλήρωση εισαγωγής.&#10;&#10;Βήμα 8. Επαναλαμβάνουμε τα βήματα 5 έως 7 για κάθε φάση του έργου και έτσι έχουμε δημιουργήσει την WBS του έργου. Η δημιουργία και η τροποποίηση μιας WBS μπορεί να γίνει είτε με διαδικασία από πάνω προς τα κάτω όπως μεθοδικά είδαμε ως τώρα, αλλά και κατά την εισαγωγή των δεδομένων (on the Fly). Το αποτέλεσμα θα είναι ακριβώς το ίδιο.&#10;&#10;"/>
          <p:cNvSpPr/>
          <p:nvPr/>
        </p:nvSpPr>
        <p:spPr>
          <a:xfrm>
            <a:off x="467544" y="2254220"/>
            <a:ext cx="8219256" cy="3785652"/>
          </a:xfrm>
          <a:prstGeom prst="rect">
            <a:avLst/>
          </a:prstGeom>
        </p:spPr>
        <p:txBody>
          <a:bodyPr wrap="square">
            <a:spAutoFit/>
          </a:bodyPr>
          <a:lstStyle/>
          <a:p>
            <a:r>
              <a:rPr lang="el-GR" altLang="el-GR" sz="2400" dirty="0"/>
              <a:t>Ολοκλήρωση </a:t>
            </a:r>
            <a:r>
              <a:rPr lang="el-GR" altLang="el-GR" sz="2400" dirty="0" smtClean="0"/>
              <a:t>εισαγωγής.</a:t>
            </a:r>
          </a:p>
          <a:p>
            <a:endParaRPr lang="el-GR" sz="2400" dirty="0"/>
          </a:p>
          <a:p>
            <a:pPr marL="342900" indent="-342900">
              <a:buFont typeface="Arial" panose="020B0604020202020204" pitchFamily="34" charset="0"/>
              <a:buChar char="•"/>
            </a:pPr>
            <a:r>
              <a:rPr lang="el-GR" altLang="el-GR" sz="2400" b="1" dirty="0" smtClean="0"/>
              <a:t>Βήμα </a:t>
            </a:r>
            <a:r>
              <a:rPr lang="el-GR" altLang="el-GR" sz="2400" b="1" dirty="0"/>
              <a:t>8</a:t>
            </a:r>
            <a:r>
              <a:rPr lang="el-GR" altLang="el-GR" sz="2400" dirty="0"/>
              <a:t>. Επαναλαμβάνουμε τα βήματα 5 έως 7 για κάθε φάση του έργου και έτσι έχουμε δημιουργήσει την WBS του έργου. Η δημιουργία και η τροποποίηση μιας WBS μπορεί να γίνει είτε με διαδικασία από πάνω προς τα κάτω όπως μεθοδικά είδαμε ως τώρα, αλλά και κατά την εισαγωγή των δεδομένων (</a:t>
            </a:r>
            <a:r>
              <a:rPr lang="el-GR" altLang="el-GR" sz="2400" dirty="0" err="1"/>
              <a:t>on</a:t>
            </a:r>
            <a:r>
              <a:rPr lang="el-GR" altLang="el-GR" sz="2400" dirty="0"/>
              <a:t> </a:t>
            </a:r>
            <a:r>
              <a:rPr lang="el-GR" altLang="el-GR" sz="2400" dirty="0" err="1"/>
              <a:t>the</a:t>
            </a:r>
            <a:r>
              <a:rPr lang="el-GR" altLang="el-GR" sz="2400" dirty="0"/>
              <a:t> </a:t>
            </a:r>
            <a:r>
              <a:rPr lang="el-GR" altLang="el-GR" sz="2400" dirty="0" err="1"/>
              <a:t>Fly</a:t>
            </a:r>
            <a:r>
              <a:rPr lang="el-GR" altLang="el-GR" sz="2400" dirty="0"/>
              <a:t>). Το αποτέλεσμα θα είναι ακριβώς το ίδιο.</a:t>
            </a:r>
          </a:p>
          <a:p>
            <a:endParaRPr 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r>
              <a:rPr lang="el-GR" sz="1400" b="1" dirty="0"/>
              <a:t> </a:t>
            </a:r>
            <a:r>
              <a:rPr lang="el-GR" altLang="el-GR" sz="1400" dirty="0"/>
              <a:t>Δομής ανάλυσης εργασιών </a:t>
            </a:r>
            <a:r>
              <a:rPr lang="en-US" altLang="el-GR" sz="1400" dirty="0"/>
              <a:t>WBS</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17646540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Προετοιμασία εισαγωγής της </a:t>
            </a:r>
            <a:r>
              <a:rPr lang="en-US" altLang="el-GR" sz="4000" dirty="0"/>
              <a:t>WBS</a:t>
            </a:r>
            <a:r>
              <a:rPr lang="el-GR" altLang="el-GR" sz="4000" dirty="0"/>
              <a:t> </a:t>
            </a:r>
            <a:br>
              <a:rPr lang="el-GR" altLang="el-GR" sz="4000" dirty="0"/>
            </a:br>
            <a:r>
              <a:rPr lang="el-GR" altLang="el-GR" sz="4000" dirty="0"/>
              <a:t>(</a:t>
            </a:r>
            <a:r>
              <a:rPr lang="el-GR" altLang="el-GR" sz="4000" dirty="0" smtClean="0"/>
              <a:t>13 </a:t>
            </a:r>
            <a:r>
              <a:rPr lang="el-GR" altLang="el-GR" sz="4000" dirty="0"/>
              <a:t>από </a:t>
            </a:r>
            <a:r>
              <a:rPr lang="el-GR" altLang="el-GR" sz="4000" dirty="0" smtClean="0"/>
              <a:t>13)</a:t>
            </a:r>
            <a:endParaRPr lang="el-GR" sz="4000" dirty="0"/>
          </a:p>
        </p:txBody>
      </p:sp>
      <p:pic>
        <p:nvPicPr>
          <p:cNvPr id="6" name="Picture 1"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073" y="1377054"/>
            <a:ext cx="6724303" cy="504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r>
              <a:rPr lang="el-GR" sz="1400" b="1" dirty="0"/>
              <a:t> </a:t>
            </a:r>
            <a:r>
              <a:rPr lang="el-GR" altLang="el-GR" sz="1400" dirty="0"/>
              <a:t>Δομής ανάλυσης εργασιών </a:t>
            </a:r>
            <a:r>
              <a:rPr lang="en-US" altLang="el-GR" sz="1400" dirty="0"/>
              <a:t>WBS</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17646540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Μικρές </a:t>
            </a:r>
            <a:r>
              <a:rPr lang="el-GR" altLang="el-GR" sz="4000" dirty="0" smtClean="0"/>
              <a:t>λεπτομέρειες (1 από 2)</a:t>
            </a:r>
            <a:endParaRPr lang="el-GR" sz="4000" dirty="0"/>
          </a:p>
        </p:txBody>
      </p:sp>
      <p:sp>
        <p:nvSpPr>
          <p:cNvPr id="2" name="Ορθογώνιο 1" descr="Διαγραφή εργασίας. Επιλέγουμε την εργασία (στο ID της) και πατάμε Delete ή δεξί κλικ και Διαγραφή εργασίας.&#10;Διαγραφή εργασίας σύνοψης. Αν επιλέξουμε τη διαγραφή εργασίας σύνοψης (τεχνικά γίνεται όπως και σε οποιαδήποτε άλλη εργασία) θα πρέπει να γνωρίζουμε ότι διαγράφονται και όλες οι υποκείμενες δραστηριότητες της (όλες όσες ανήκουν σ’ αυτή). Αν δεν επιθυμούμε τη διαγραφή των υποκείμενων δραστηριοτήτων, αλλά μόνο της εργασίας σύνοψης τότε πρέπει (α) να επιλέξουμε όλες τις υποκείμενες, (β) να δώσουμε Εργασία/ Χρονοδιάγραμμα/ Προεξοχή εργασίας και (γ) να διαγράψουμε την εργασία σύνοψης.&#10; Εισαγωγή WBS από το Word&#10;"/>
          <p:cNvSpPr/>
          <p:nvPr/>
        </p:nvSpPr>
        <p:spPr>
          <a:xfrm>
            <a:off x="467544" y="1340768"/>
            <a:ext cx="8219256" cy="4524315"/>
          </a:xfrm>
          <a:prstGeom prst="rect">
            <a:avLst/>
          </a:prstGeom>
        </p:spPr>
        <p:txBody>
          <a:bodyPr wrap="square">
            <a:spAutoFit/>
          </a:bodyPr>
          <a:lstStyle/>
          <a:p>
            <a:pPr marL="342900" indent="-342900">
              <a:buFont typeface="Arial" panose="020B0604020202020204" pitchFamily="34" charset="0"/>
              <a:buChar char="•"/>
              <a:defRPr/>
            </a:pPr>
            <a:r>
              <a:rPr lang="el-GR" altLang="el-GR" sz="2400" b="1" dirty="0"/>
              <a:t>Διαγραφή εργασίας</a:t>
            </a:r>
            <a:r>
              <a:rPr lang="el-GR" altLang="el-GR" sz="2400" dirty="0"/>
              <a:t>. Επιλέγουμε την εργασία (στο ID της) και πατάμε </a:t>
            </a:r>
            <a:r>
              <a:rPr lang="el-GR" altLang="el-GR" sz="2400" dirty="0" err="1"/>
              <a:t>Delete</a:t>
            </a:r>
            <a:r>
              <a:rPr lang="el-GR" altLang="el-GR" sz="2400" dirty="0"/>
              <a:t> ή δεξί κλικ και Διαγραφή εργασίας.</a:t>
            </a:r>
          </a:p>
          <a:p>
            <a:pPr marL="342900" indent="-342900">
              <a:buFont typeface="Arial" panose="020B0604020202020204" pitchFamily="34" charset="0"/>
              <a:buChar char="•"/>
              <a:defRPr/>
            </a:pPr>
            <a:r>
              <a:rPr lang="el-GR" altLang="el-GR" sz="2400" b="1" dirty="0"/>
              <a:t>Διαγραφή εργασίας σύνοψης</a:t>
            </a:r>
            <a:r>
              <a:rPr lang="el-GR" altLang="el-GR" sz="2400" dirty="0"/>
              <a:t>. Αν επιλέξουμε τη διαγραφή εργασίας σύνοψης (τεχνικά γίνεται όπως και σε οποιαδήποτε άλλη εργασία) θα πρέπει να γνωρίζουμε ότι διαγράφονται και όλες οι υποκείμενες δραστηριότητες της (όλες όσες ανήκουν σ’ αυτή). Αν δεν επιθυμούμε τη διαγραφή των υποκείμενων δραστηριοτήτων, αλλά μόνο της εργασίας σύνοψης τότε πρέπει (α) να επιλέξουμε όλες τις υποκείμενες, (β) να δώσουμε </a:t>
            </a:r>
            <a:r>
              <a:rPr lang="el-GR" altLang="el-GR" sz="2400" b="1" dirty="0"/>
              <a:t>Εργασία</a:t>
            </a:r>
            <a:r>
              <a:rPr lang="el-GR" altLang="el-GR" sz="2400" dirty="0"/>
              <a:t>/ </a:t>
            </a:r>
            <a:r>
              <a:rPr lang="el-GR" altLang="el-GR" sz="2400" b="1" dirty="0"/>
              <a:t>Χρονοδιάγραμμα</a:t>
            </a:r>
            <a:r>
              <a:rPr lang="el-GR" altLang="el-GR" sz="2400" dirty="0"/>
              <a:t>/ </a:t>
            </a:r>
            <a:r>
              <a:rPr lang="el-GR" altLang="el-GR" sz="2400" b="1" dirty="0"/>
              <a:t>Προεξοχή εργασίας </a:t>
            </a:r>
            <a:r>
              <a:rPr lang="el-GR" altLang="el-GR" sz="2400" dirty="0"/>
              <a:t>και (γ) να διαγράψουμε την εργασία σύνοψης.</a:t>
            </a:r>
          </a:p>
          <a:p>
            <a:pPr>
              <a:defRPr/>
            </a:pPr>
            <a:r>
              <a:rPr lang="el-GR" altLang="el-GR" sz="2400" dirty="0"/>
              <a:t>	</a:t>
            </a:r>
            <a:r>
              <a:rPr lang="el-GR" altLang="el-GR" sz="2400" b="1" dirty="0"/>
              <a:t>Εισαγωγή WBS από το </a:t>
            </a:r>
            <a:r>
              <a:rPr lang="el-GR" altLang="el-GR" sz="2400" b="1" dirty="0" smtClean="0"/>
              <a:t>Word</a:t>
            </a:r>
            <a:endParaRPr lang="el-GR" altLang="el-GR" sz="2400" b="1"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17646540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Μικρές λεπτομέρειες </a:t>
            </a:r>
            <a:r>
              <a:rPr lang="el-GR" altLang="el-GR" sz="4000" dirty="0" smtClean="0"/>
              <a:t>(2 </a:t>
            </a:r>
            <a:r>
              <a:rPr lang="el-GR" altLang="el-GR" sz="4000" dirty="0"/>
              <a:t>από 2)</a:t>
            </a:r>
            <a:endParaRPr lang="el-GR" sz="4000" dirty="0"/>
          </a:p>
        </p:txBody>
      </p:sp>
      <p:sp>
        <p:nvSpPr>
          <p:cNvPr id="2" name="Ορθογώνιο 1" descr="Αν γράψουμε την WBS σε ένα έγγραφο του Word και για τη διάρθρωσή της χρησιμοποιήσουμε είτε το πλήκτρο Tab, είτε βάλουμε Κεντρική/ Παράγραφος/ Κουκίδες ή Κεντρική/ Παράγραφος/ Αρίθμηση, τότε με αντιγραφή και επικόλληση στο λογισμικό μπορούμε να έχουμε ακριβώς το ίδιο αποτέλεσμα.&#10;&#10;"/>
          <p:cNvSpPr/>
          <p:nvPr/>
        </p:nvSpPr>
        <p:spPr>
          <a:xfrm>
            <a:off x="467544" y="2060848"/>
            <a:ext cx="8219256" cy="2677656"/>
          </a:xfrm>
          <a:prstGeom prst="rect">
            <a:avLst/>
          </a:prstGeom>
        </p:spPr>
        <p:txBody>
          <a:bodyPr wrap="square">
            <a:spAutoFit/>
          </a:bodyPr>
          <a:lstStyle/>
          <a:p>
            <a:pPr marL="342900" indent="-342900">
              <a:buFont typeface="Arial" panose="020B0604020202020204" pitchFamily="34" charset="0"/>
              <a:buChar char="•"/>
              <a:defRPr/>
            </a:pPr>
            <a:r>
              <a:rPr lang="el-GR" altLang="el-GR" sz="2400" dirty="0"/>
              <a:t>Αν γράψουμε την WBS σε ένα έγγραφο του Word και για τη διάρθρωσή της χρησιμοποιήσουμε είτε το πλήκτρο </a:t>
            </a:r>
            <a:r>
              <a:rPr lang="el-GR" altLang="el-GR" sz="2400" dirty="0" err="1"/>
              <a:t>Tab</a:t>
            </a:r>
            <a:r>
              <a:rPr lang="el-GR" altLang="el-GR" sz="2400" dirty="0"/>
              <a:t>, είτε βάλουμε Κεντρική/ Παράγραφος/ Κουκίδες ή Κεντρική/ Παράγραφος/ Αρίθμηση, τότε με αντιγραφή και επικόλληση στο λογισμικό μπορούμε να έχουμε ακριβώς το ίδιο αποτέλεσμα.</a:t>
            </a:r>
          </a:p>
          <a:p>
            <a:pPr>
              <a:defRPr/>
            </a:pPr>
            <a:endParaRPr lang="el-GR" alt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17646540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Αλλαγή κωδικοποίησης </a:t>
            </a:r>
            <a:r>
              <a:rPr lang="el-GR" altLang="el-GR" sz="4000" dirty="0" smtClean="0"/>
              <a:t>(1 από 3)</a:t>
            </a:r>
            <a:endParaRPr lang="el-GR" sz="4000" dirty="0"/>
          </a:p>
        </p:txBody>
      </p:sp>
      <p:sp>
        <p:nvSpPr>
          <p:cNvPr id="2" name="Ορθογώνιο 1" descr="Δημιουργία δικής μας κωδικοποίησης στη WBS,&#10;Αν επιθυμούμε να χρησιμοποιήσουμε δική μας κωδικοποίηση έργο, αντί της προεπιλεγμένης από το λογισμικό, αυτό γίνεται με την επιλογή Έργο/ Ιδιότητες/ Δομή ανάλυσης εργασίας / Ορισμός κωδικού η οποία θα μας δώσει το παρακάτω πλαίσιο διαλόγου.&#10;"/>
          <p:cNvSpPr/>
          <p:nvPr/>
        </p:nvSpPr>
        <p:spPr>
          <a:xfrm>
            <a:off x="467544" y="1048668"/>
            <a:ext cx="8219256" cy="2308324"/>
          </a:xfrm>
          <a:prstGeom prst="rect">
            <a:avLst/>
          </a:prstGeom>
        </p:spPr>
        <p:txBody>
          <a:bodyPr wrap="square">
            <a:spAutoFit/>
          </a:bodyPr>
          <a:lstStyle/>
          <a:p>
            <a:pPr marL="342900" indent="-342900">
              <a:buFont typeface="Arial" panose="020B0604020202020204" pitchFamily="34" charset="0"/>
              <a:buChar char="•"/>
            </a:pPr>
            <a:r>
              <a:rPr lang="el-GR" altLang="el-GR" sz="2400" dirty="0"/>
              <a:t>Δημιουργία δικής μας κωδικοποίησης στη </a:t>
            </a:r>
            <a:r>
              <a:rPr lang="el-GR" altLang="el-GR" sz="2400" dirty="0" smtClean="0"/>
              <a:t>WBS,</a:t>
            </a:r>
            <a:endParaRPr lang="el-GR" altLang="el-GR" sz="2400" dirty="0"/>
          </a:p>
          <a:p>
            <a:pPr marL="342900" indent="-342900">
              <a:buFont typeface="Arial" panose="020B0604020202020204" pitchFamily="34" charset="0"/>
              <a:buChar char="•"/>
            </a:pPr>
            <a:r>
              <a:rPr lang="el-GR" altLang="el-GR" sz="2400" dirty="0"/>
              <a:t>Αν επιθυμούμε να χρησιμοποιήσουμε δική μας κωδικοποίηση έργο, αντί της προεπιλεγμένης από το λογισμικό, αυτό γίνεται με την επιλογή </a:t>
            </a:r>
            <a:r>
              <a:rPr lang="el-GR" altLang="el-GR" sz="2400" b="1" dirty="0"/>
              <a:t>Έργο</a:t>
            </a:r>
            <a:r>
              <a:rPr lang="el-GR" altLang="el-GR" sz="2400" dirty="0"/>
              <a:t>/ </a:t>
            </a:r>
            <a:r>
              <a:rPr lang="el-GR" altLang="el-GR" sz="2400" b="1" dirty="0"/>
              <a:t>Ιδιότητες</a:t>
            </a:r>
            <a:r>
              <a:rPr lang="el-GR" altLang="el-GR" sz="2400" dirty="0"/>
              <a:t>/ </a:t>
            </a:r>
            <a:r>
              <a:rPr lang="el-GR" altLang="el-GR" sz="2400" b="1" dirty="0"/>
              <a:t>Δομή ανάλυσης εργασίας</a:t>
            </a:r>
            <a:r>
              <a:rPr lang="el-GR" altLang="el-GR" sz="2400" dirty="0"/>
              <a:t> / </a:t>
            </a:r>
            <a:r>
              <a:rPr lang="el-GR" altLang="el-GR" sz="2400" b="1" dirty="0"/>
              <a:t>Ορισμός κωδικού </a:t>
            </a:r>
            <a:r>
              <a:rPr lang="el-GR" altLang="el-GR" sz="2400" dirty="0"/>
              <a:t>η οποία θα μας δώσει το παρακάτω πλαίσιο </a:t>
            </a:r>
            <a:r>
              <a:rPr lang="el-GR" altLang="el-GR" sz="2400" dirty="0" smtClean="0"/>
              <a:t>διαλόγου.</a:t>
            </a:r>
            <a:endParaRPr lang="el-GR" altLang="el-GR" sz="2400" dirty="0"/>
          </a:p>
        </p:txBody>
      </p:sp>
      <p:pic>
        <p:nvPicPr>
          <p:cNvPr id="6" name="Picture 3"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356992"/>
            <a:ext cx="4896544" cy="300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17646540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Αλλαγή κωδικοποίησης </a:t>
            </a:r>
            <a:r>
              <a:rPr lang="el-GR" altLang="el-GR" sz="4000" dirty="0" smtClean="0"/>
              <a:t>(2 </a:t>
            </a:r>
            <a:r>
              <a:rPr lang="el-GR" altLang="el-GR" sz="4000" dirty="0"/>
              <a:t>από 3)</a:t>
            </a:r>
            <a:endParaRPr lang="el-GR" sz="4000" dirty="0"/>
          </a:p>
        </p:txBody>
      </p:sp>
      <p:sp>
        <p:nvSpPr>
          <p:cNvPr id="2" name="Ορθογώνιο 1" descr="Αν θέλαμε για παράδειγμα να έχουμε το πρόθεμα ΝΕΟΛΑΙΑ σε όλες τις δραστηριότητες και μετά να ακολουθεί σε πρώτο επίπεδο ο χαρακτηρισμός των φάσεων με 2 λατινικούς χαρακτήρες (πχ AA για την πρώτη φάση, AB για τη δεύτερη, AC για την τρίτη κοκ), ενώ για τις απλές δραστηριότητες να χρησιμοποιούμε τρία ψηφία τότε θα πρέπει να συμπληρώσουμε.&#10;"/>
          <p:cNvSpPr/>
          <p:nvPr/>
        </p:nvSpPr>
        <p:spPr>
          <a:xfrm>
            <a:off x="467544" y="1039376"/>
            <a:ext cx="8219256" cy="2677656"/>
          </a:xfrm>
          <a:prstGeom prst="rect">
            <a:avLst/>
          </a:prstGeom>
        </p:spPr>
        <p:txBody>
          <a:bodyPr wrap="square">
            <a:spAutoFit/>
          </a:bodyPr>
          <a:lstStyle/>
          <a:p>
            <a:pPr marL="342900" indent="-342900">
              <a:buFont typeface="Arial" panose="020B0604020202020204" pitchFamily="34" charset="0"/>
              <a:buChar char="•"/>
            </a:pPr>
            <a:r>
              <a:rPr lang="el-GR" altLang="el-GR" sz="2400" dirty="0"/>
              <a:t>Αν θέλαμε για παράδειγμα να έχουμε το πρόθεμα ΝΕΟΛΑΙΑ σε όλες τις δραστηριότητες και μετά να ακολουθεί σε πρώτο επίπεδο ο χαρακτηρισμός των φάσεων με </a:t>
            </a:r>
            <a:r>
              <a:rPr lang="el-GR" altLang="el-GR" sz="2400" b="1" dirty="0"/>
              <a:t>2 λατινικούς χαρακτήρες </a:t>
            </a:r>
            <a:r>
              <a:rPr lang="el-GR" altLang="el-GR" sz="2400" dirty="0"/>
              <a:t>(πχ AA για την πρώτη φάση, AB για τη δεύτερη, AC για την τρίτη κοκ), ενώ για τις απλές δραστηριότητες να χρησιμοποιούμε </a:t>
            </a:r>
            <a:r>
              <a:rPr lang="el-GR" altLang="el-GR" sz="2400" b="1" dirty="0"/>
              <a:t>τρία ψηφία</a:t>
            </a:r>
            <a:r>
              <a:rPr lang="el-GR" altLang="el-GR" sz="2400" dirty="0"/>
              <a:t> τότε θα πρέπει να </a:t>
            </a:r>
            <a:r>
              <a:rPr lang="el-GR" altLang="el-GR" sz="2400" dirty="0" smtClean="0"/>
              <a:t>συμπληρώσουμε.</a:t>
            </a:r>
            <a:endParaRPr lang="el-GR" altLang="el-GR" sz="2400" dirty="0"/>
          </a:p>
        </p:txBody>
      </p:sp>
      <p:pic>
        <p:nvPicPr>
          <p:cNvPr id="6" name="Picture 1"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645024"/>
            <a:ext cx="4587875"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13488344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Αλλαγή κωδικοποίησης </a:t>
            </a:r>
            <a:r>
              <a:rPr lang="el-GR" altLang="el-GR" sz="4000" dirty="0" smtClean="0"/>
              <a:t>(3 </a:t>
            </a:r>
            <a:r>
              <a:rPr lang="el-GR" altLang="el-GR" sz="4000" dirty="0"/>
              <a:t>από 3)</a:t>
            </a:r>
            <a:endParaRPr lang="el-GR" sz="4000" dirty="0"/>
          </a:p>
        </p:txBody>
      </p:sp>
      <p:pic>
        <p:nvPicPr>
          <p:cNvPr id="6" name="Picture 1"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052736"/>
            <a:ext cx="7012335" cy="526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17646540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617587"/>
            <a:ext cx="8229600" cy="3971653"/>
          </a:xfrm>
        </p:spPr>
        <p:txBody>
          <a:bodyPr>
            <a:noAutofit/>
          </a:bodyPr>
          <a:lstStyle/>
          <a:p>
            <a:pPr lvl="0">
              <a:buFont typeface="Wingdings" panose="05000000000000000000" pitchFamily="2" charset="2"/>
              <a:buChar char="§"/>
            </a:pPr>
            <a:r>
              <a:rPr lang="el-GR" sz="2800" dirty="0" smtClean="0">
                <a:solidFill>
                  <a:prstClr val="black"/>
                </a:solidFill>
              </a:rPr>
              <a:t>Κατανόηση της σημασίας του σχεδιασμού,</a:t>
            </a:r>
          </a:p>
          <a:p>
            <a:pPr lvl="0">
              <a:buFont typeface="Wingdings" panose="05000000000000000000" pitchFamily="2" charset="2"/>
              <a:buChar char="§"/>
            </a:pPr>
            <a:r>
              <a:rPr lang="el-GR" sz="2800" dirty="0" smtClean="0">
                <a:solidFill>
                  <a:prstClr val="black"/>
                </a:solidFill>
              </a:rPr>
              <a:t>Κατανόηση αναγκαιότητας του χρονοδιαγράμματος,</a:t>
            </a:r>
          </a:p>
          <a:p>
            <a:pPr>
              <a:buFont typeface="Wingdings" pitchFamily="2" charset="2"/>
              <a:buChar char="§"/>
            </a:pPr>
            <a:r>
              <a:rPr lang="el-GR" sz="2800" dirty="0" smtClean="0"/>
              <a:t>Κατανόηση αναγκαιότητα οργάνωσης του έργου στο λογισμικό.</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72816"/>
            <a:ext cx="8208912" cy="3096344"/>
          </a:xfrm>
        </p:spPr>
        <p:txBody>
          <a:bodyPr>
            <a:noAutofit/>
          </a:bodyPr>
          <a:lstStyle/>
          <a:p>
            <a:pPr>
              <a:lnSpc>
                <a:spcPct val="90000"/>
              </a:lnSpc>
              <a:buFont typeface="Wingdings" panose="05000000000000000000" pitchFamily="2" charset="2"/>
              <a:buChar char="§"/>
            </a:pPr>
            <a:r>
              <a:rPr lang="el-GR" altLang="el-GR" sz="2800" dirty="0" smtClean="0"/>
              <a:t>Σύντομη αναφορά στη θεωρία,</a:t>
            </a:r>
          </a:p>
          <a:p>
            <a:pPr>
              <a:lnSpc>
                <a:spcPct val="90000"/>
              </a:lnSpc>
              <a:buFont typeface="Wingdings" panose="05000000000000000000" pitchFamily="2" charset="2"/>
              <a:buChar char="§"/>
            </a:pPr>
            <a:r>
              <a:rPr lang="el-GR" altLang="el-GR" sz="2800" dirty="0" smtClean="0"/>
              <a:t>Προετοιμασία και οργάνωση της </a:t>
            </a:r>
            <a:r>
              <a:rPr lang="en-US" altLang="el-GR" sz="2800" dirty="0" smtClean="0"/>
              <a:t>WBS</a:t>
            </a:r>
            <a:r>
              <a:rPr lang="el-GR" altLang="el-GR" sz="2800" dirty="0" smtClean="0"/>
              <a:t> στο λογισμικό,</a:t>
            </a:r>
          </a:p>
          <a:p>
            <a:pPr>
              <a:lnSpc>
                <a:spcPct val="90000"/>
              </a:lnSpc>
              <a:buFont typeface="Wingdings" panose="05000000000000000000" pitchFamily="2" charset="2"/>
              <a:buChar char="§"/>
            </a:pPr>
            <a:r>
              <a:rPr lang="el-GR" altLang="el-GR" sz="2800" dirty="0" smtClean="0"/>
              <a:t>Η εντολή Εργασία/Χρονοδιάγραμμα/Εσοχή εργασίας,</a:t>
            </a:r>
          </a:p>
          <a:p>
            <a:pPr>
              <a:lnSpc>
                <a:spcPct val="90000"/>
              </a:lnSpc>
              <a:buFont typeface="Wingdings" panose="05000000000000000000" pitchFamily="2" charset="2"/>
              <a:buChar char="§"/>
            </a:pPr>
            <a:r>
              <a:rPr lang="el-GR" altLang="el-GR" sz="2800" dirty="0" smtClean="0"/>
              <a:t>Η κωδικοποίηση της </a:t>
            </a:r>
            <a:r>
              <a:rPr lang="en-US" altLang="el-GR" sz="2800" dirty="0" smtClean="0"/>
              <a:t>WBS</a:t>
            </a:r>
            <a:r>
              <a:rPr lang="el-GR" altLang="el-GR" sz="2800" dirty="0" smtClean="0"/>
              <a:t>,</a:t>
            </a:r>
          </a:p>
          <a:p>
            <a:pPr>
              <a:lnSpc>
                <a:spcPct val="90000"/>
              </a:lnSpc>
              <a:buFont typeface="Wingdings" panose="05000000000000000000" pitchFamily="2" charset="2"/>
              <a:buChar char="§"/>
            </a:pPr>
            <a:r>
              <a:rPr lang="el-GR" altLang="el-GR" sz="2800" dirty="0" smtClean="0"/>
              <a:t>Παράδειγμα.</a:t>
            </a:r>
          </a:p>
          <a:p>
            <a:pPr>
              <a:lnSpc>
                <a:spcPct val="150000"/>
              </a:lnSpc>
              <a:buFont typeface="Wingdings" panose="05000000000000000000" pitchFamily="2" charset="2"/>
              <a:buChar char="§"/>
            </a:pPr>
            <a:endParaRPr lang="el-GR" altLang="el-GR" sz="2800"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296144"/>
          </a:xfrm>
        </p:spPr>
        <p:txBody>
          <a:bodyPr>
            <a:noAutofit/>
          </a:bodyPr>
          <a:lstStyle/>
          <a:p>
            <a:pPr eaLnBrk="0" hangingPunct="0"/>
            <a:r>
              <a:rPr lang="el-GR" altLang="el-GR" dirty="0" smtClean="0"/>
              <a:t>Το μοντέλο </a:t>
            </a:r>
            <a:r>
              <a:rPr lang="en-US" altLang="el-GR" dirty="0" smtClean="0"/>
              <a:t>4D</a:t>
            </a:r>
            <a:endParaRPr lang="en-US" dirty="0">
              <a:latin typeface="+mn-lt"/>
            </a:endParaRPr>
          </a:p>
        </p:txBody>
      </p:sp>
      <p:sp>
        <p:nvSpPr>
          <p:cNvPr id="10" name="Oval 16" descr="Το προτεινόμενο από τον Maylor υπόδειγμα 4D, στηρίζεται στα αρχικά των προτάσεων: D1 δηλαδή define the project, το οποίο είναι και το σημείο έναρξης δηλαδή ένα κουμπί στο πάνω μέρος της διαφάνειας. Ακριβώς από κάτω βρίσκεται ένα βέλος που οδηγεί στο δεύτερο D, το D2 δηλαδή το design project process. Στο κουμπί αυτό σχεδιάζουμε αφού ορίσαμε το έργο πως θα εξελιχθούν όλες οι διαδικασίες που αφορούν στην υλοποίησή του. Ακριβώς δεξιά του ξεκινά ένα βέλος το οποίο μας οδηγεί στο τρίτο κουμπί, δηλαδή στο D3, deliver project. Στο κουμπί αυτό αναπαριστούμε την υλοποίηση του έργου στην πραγματικότητα. Κάτω από τα δύο κουμπιά αυτά βρίσκεται το τέταρτο D, δηλαδή το D4, develop process, στο οποίο έρχεται ένα βέλος από το D3 καθώς για την ανάπτυξη των διαδικασιών της διαχείρισης οι ανάγκες θα προκύψουν μέσα από την υλοποίησή του. Από το κουμπί αυτό επίσης ξεκινά ένα βέλος το οποίο συνδέει το D4 με το D2, καθώς η όποια κίνηση ανάπτυξης κι βελτίωσης των διαδικασιών ουσιαστικά βελτιώνει τις διαδικασίες σχεδιασμού."/>
          <p:cNvSpPr>
            <a:spLocks noChangeArrowheads="1"/>
          </p:cNvSpPr>
          <p:nvPr>
            <p:custDataLst>
              <p:tags r:id="rId3"/>
            </p:custDataLst>
          </p:nvPr>
        </p:nvSpPr>
        <p:spPr bwMode="auto">
          <a:xfrm>
            <a:off x="228600" y="3182144"/>
            <a:ext cx="4343400" cy="914400"/>
          </a:xfrm>
          <a:prstGeom prst="ellipse">
            <a:avLst/>
          </a:prstGeom>
          <a:solidFill>
            <a:schemeClr val="accent5"/>
          </a:solidFill>
          <a:ln w="9525">
            <a:solidFill>
              <a:schemeClr val="tx1"/>
            </a:solidFill>
            <a:round/>
            <a:headEnd/>
            <a:tailEnd/>
          </a:ln>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Cambri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Cambri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Cambri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Cambria" pitchFamily="18" charset="0"/>
              </a:defRPr>
            </a:lvl4pPr>
            <a:lvl5pPr marL="2057400" indent="-228600" eaLnBrk="0" hangingPunct="0">
              <a:spcBef>
                <a:spcPts val="375"/>
              </a:spcBef>
              <a:buClr>
                <a:srgbClr val="A28E6A"/>
              </a:buClr>
              <a:buChar char="o"/>
              <a:defRPr sz="2000">
                <a:solidFill>
                  <a:schemeClr val="tx1"/>
                </a:solidFill>
                <a:latin typeface="Cambri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itchFamily="18" charset="0"/>
              </a:defRPr>
            </a:lvl9pPr>
          </a:lstStyle>
          <a:p>
            <a:pPr algn="ctr" eaLnBrk="1" hangingPunct="1">
              <a:spcBef>
                <a:spcPct val="0"/>
              </a:spcBef>
              <a:buClrTx/>
              <a:buSzTx/>
              <a:buFontTx/>
              <a:buNone/>
            </a:pPr>
            <a:r>
              <a:rPr lang="en-US" altLang="el-GR" sz="2000" b="1" dirty="0">
                <a:latin typeface="Verdana" pitchFamily="34" charset="0"/>
              </a:rPr>
              <a:t>D2 – Design project process</a:t>
            </a:r>
            <a:endParaRPr lang="el-GR" altLang="el-GR" sz="2000" b="1" dirty="0">
              <a:latin typeface="Verdana" pitchFamily="34" charset="0"/>
            </a:endParaRPr>
          </a:p>
        </p:txBody>
      </p:sp>
      <p:sp>
        <p:nvSpPr>
          <p:cNvPr id="5" name="Θέση υποσέλιδου 3" descr="."/>
          <p:cNvSpPr txBox="1">
            <a:spLocks/>
          </p:cNvSpPr>
          <p:nvPr/>
        </p:nvSpPr>
        <p:spPr>
          <a:xfrm>
            <a:off x="3120356"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graphicFrame>
        <p:nvGraphicFramePr>
          <p:cNvPr id="2" name="Διάγραμμα 1" descr="."/>
          <p:cNvGraphicFramePr/>
          <p:nvPr>
            <p:extLst>
              <p:ext uri="{D42A27DB-BD31-4B8C-83A1-F6EECF244321}">
                <p14:modId xmlns:p14="http://schemas.microsoft.com/office/powerpoint/2010/main" val="4156990841"/>
              </p:ext>
            </p:extLst>
          </p:nvPr>
        </p:nvGraphicFramePr>
        <p:xfrm>
          <a:off x="3276600" y="2496344"/>
          <a:ext cx="3810000" cy="33686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Rectangle 6" descr="."/>
          <p:cNvSpPr>
            <a:spLocks noChangeArrowheads="1"/>
          </p:cNvSpPr>
          <p:nvPr>
            <p:custDataLst>
              <p:tags r:id="rId4"/>
            </p:custDataLst>
          </p:nvPr>
        </p:nvSpPr>
        <p:spPr bwMode="auto">
          <a:xfrm>
            <a:off x="1066800" y="1124744"/>
            <a:ext cx="3429000" cy="685800"/>
          </a:xfrm>
          <a:prstGeom prst="rect">
            <a:avLst/>
          </a:prstGeom>
          <a:solidFill>
            <a:schemeClr val="accent5"/>
          </a:solidFill>
          <a:ln w="9525">
            <a:solidFill>
              <a:schemeClr val="tx1"/>
            </a:solidFill>
            <a:miter lim="800000"/>
            <a:headEnd/>
            <a:tailEnd/>
          </a:ln>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Cambri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Cambri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Cambri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Cambria" pitchFamily="18" charset="0"/>
              </a:defRPr>
            </a:lvl4pPr>
            <a:lvl5pPr marL="2057400" indent="-228600" eaLnBrk="0" hangingPunct="0">
              <a:spcBef>
                <a:spcPts val="375"/>
              </a:spcBef>
              <a:buClr>
                <a:srgbClr val="A28E6A"/>
              </a:buClr>
              <a:buChar char="o"/>
              <a:defRPr sz="2000">
                <a:solidFill>
                  <a:schemeClr val="tx1"/>
                </a:solidFill>
                <a:latin typeface="Cambri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itchFamily="18" charset="0"/>
              </a:defRPr>
            </a:lvl9pPr>
          </a:lstStyle>
          <a:p>
            <a:pPr algn="ctr" eaLnBrk="1" hangingPunct="1">
              <a:spcBef>
                <a:spcPct val="0"/>
              </a:spcBef>
              <a:buClrTx/>
              <a:buSzTx/>
              <a:buFontTx/>
              <a:buNone/>
            </a:pPr>
            <a:r>
              <a:rPr lang="en-US" altLang="el-GR" sz="2000" b="1" dirty="0">
                <a:latin typeface="Verdana" pitchFamily="34" charset="0"/>
              </a:rPr>
              <a:t>D1 – define the project</a:t>
            </a:r>
            <a:endParaRPr lang="el-GR" altLang="el-GR" sz="2000" b="1" dirty="0">
              <a:latin typeface="Verdana" pitchFamily="34" charset="0"/>
            </a:endParaRPr>
          </a:p>
        </p:txBody>
      </p:sp>
      <p:sp>
        <p:nvSpPr>
          <p:cNvPr id="9" name="AutoShape 7" descr="."/>
          <p:cNvSpPr>
            <a:spLocks noChangeArrowheads="1"/>
          </p:cNvSpPr>
          <p:nvPr/>
        </p:nvSpPr>
        <p:spPr bwMode="auto">
          <a:xfrm>
            <a:off x="2438400" y="1962944"/>
            <a:ext cx="838200" cy="990600"/>
          </a:xfrm>
          <a:prstGeom prst="downArrow">
            <a:avLst>
              <a:gd name="adj1" fmla="val 50000"/>
              <a:gd name="adj2" fmla="val 295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Cambri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Cambri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Cambri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Cambria" pitchFamily="18" charset="0"/>
              </a:defRPr>
            </a:lvl4pPr>
            <a:lvl5pPr marL="2057400" indent="-228600" eaLnBrk="0" hangingPunct="0">
              <a:spcBef>
                <a:spcPts val="375"/>
              </a:spcBef>
              <a:buClr>
                <a:srgbClr val="A28E6A"/>
              </a:buClr>
              <a:buChar char="o"/>
              <a:defRPr sz="2000">
                <a:solidFill>
                  <a:schemeClr val="tx1"/>
                </a:solidFill>
                <a:latin typeface="Cambri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itchFamily="18" charset="0"/>
              </a:defRPr>
            </a:lvl9pPr>
          </a:lstStyle>
          <a:p>
            <a:pPr eaLnBrk="1" hangingPunct="1">
              <a:spcBef>
                <a:spcPct val="0"/>
              </a:spcBef>
              <a:buClrTx/>
              <a:buSzTx/>
              <a:buFontTx/>
              <a:buNone/>
            </a:pPr>
            <a:endParaRPr lang="el-GR" altLang="el-GR" sz="1800">
              <a:latin typeface="Verdana" pitchFamily="34" charset="0"/>
            </a:endParaRPr>
          </a:p>
        </p:txBody>
      </p:sp>
      <p:sp>
        <p:nvSpPr>
          <p:cNvPr id="11" name="Oval 17" descr="."/>
          <p:cNvSpPr>
            <a:spLocks noChangeArrowheads="1"/>
          </p:cNvSpPr>
          <p:nvPr>
            <p:custDataLst>
              <p:tags r:id="rId5"/>
            </p:custDataLst>
          </p:nvPr>
        </p:nvSpPr>
        <p:spPr bwMode="auto">
          <a:xfrm>
            <a:off x="5638800" y="3182144"/>
            <a:ext cx="3352800" cy="685800"/>
          </a:xfrm>
          <a:prstGeom prst="ellipse">
            <a:avLst/>
          </a:prstGeom>
          <a:solidFill>
            <a:schemeClr val="accent5"/>
          </a:solidFill>
          <a:ln w="9525">
            <a:solidFill>
              <a:schemeClr val="tx1"/>
            </a:solidFill>
            <a:round/>
            <a:headEnd/>
            <a:tailEnd/>
          </a:ln>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Cambri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Cambri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Cambri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Cambria" pitchFamily="18" charset="0"/>
              </a:defRPr>
            </a:lvl4pPr>
            <a:lvl5pPr marL="2057400" indent="-228600" eaLnBrk="0" hangingPunct="0">
              <a:spcBef>
                <a:spcPts val="375"/>
              </a:spcBef>
              <a:buClr>
                <a:srgbClr val="A28E6A"/>
              </a:buClr>
              <a:buChar char="o"/>
              <a:defRPr sz="2000">
                <a:solidFill>
                  <a:schemeClr val="tx1"/>
                </a:solidFill>
                <a:latin typeface="Cambri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itchFamily="18" charset="0"/>
              </a:defRPr>
            </a:lvl9pPr>
          </a:lstStyle>
          <a:p>
            <a:pPr algn="ctr" eaLnBrk="1" hangingPunct="1">
              <a:spcBef>
                <a:spcPct val="0"/>
              </a:spcBef>
              <a:buClrTx/>
              <a:buSzTx/>
              <a:buFontTx/>
              <a:buNone/>
            </a:pPr>
            <a:r>
              <a:rPr lang="en-US" altLang="el-GR" sz="2000" b="1" dirty="0">
                <a:latin typeface="Verdana" pitchFamily="34" charset="0"/>
              </a:rPr>
              <a:t>D3 – Deliver project</a:t>
            </a:r>
            <a:endParaRPr lang="el-GR" altLang="el-GR" sz="2000" b="1" dirty="0">
              <a:latin typeface="Verdana" pitchFamily="34" charset="0"/>
            </a:endParaRPr>
          </a:p>
        </p:txBody>
      </p:sp>
      <p:sp>
        <p:nvSpPr>
          <p:cNvPr id="12" name="Oval 18" descr="."/>
          <p:cNvSpPr>
            <a:spLocks noChangeArrowheads="1"/>
          </p:cNvSpPr>
          <p:nvPr>
            <p:custDataLst>
              <p:tags r:id="rId6"/>
            </p:custDataLst>
          </p:nvPr>
        </p:nvSpPr>
        <p:spPr bwMode="auto">
          <a:xfrm>
            <a:off x="3752850" y="5415756"/>
            <a:ext cx="3581400" cy="838200"/>
          </a:xfrm>
          <a:prstGeom prst="ellipse">
            <a:avLst/>
          </a:prstGeom>
          <a:solidFill>
            <a:schemeClr val="accent5"/>
          </a:solidFill>
          <a:ln w="9525">
            <a:solidFill>
              <a:schemeClr val="tx1"/>
            </a:solidFill>
            <a:round/>
            <a:headEnd/>
            <a:tailEnd/>
          </a:ln>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Cambri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Cambri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Cambri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Cambria" pitchFamily="18" charset="0"/>
              </a:defRPr>
            </a:lvl4pPr>
            <a:lvl5pPr marL="2057400" indent="-228600" eaLnBrk="0" hangingPunct="0">
              <a:spcBef>
                <a:spcPts val="375"/>
              </a:spcBef>
              <a:buClr>
                <a:srgbClr val="A28E6A"/>
              </a:buClr>
              <a:buChar char="o"/>
              <a:defRPr sz="2000">
                <a:solidFill>
                  <a:schemeClr val="tx1"/>
                </a:solidFill>
                <a:latin typeface="Cambri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itchFamily="18" charset="0"/>
              </a:defRPr>
            </a:lvl9pPr>
          </a:lstStyle>
          <a:p>
            <a:pPr algn="ctr" eaLnBrk="1" hangingPunct="1">
              <a:spcBef>
                <a:spcPct val="0"/>
              </a:spcBef>
              <a:buClrTx/>
              <a:buSzTx/>
              <a:buFontTx/>
              <a:buNone/>
            </a:pPr>
            <a:r>
              <a:rPr lang="en-US" altLang="el-GR" sz="2000" b="1" dirty="0">
                <a:latin typeface="Verdana" pitchFamily="34" charset="0"/>
              </a:rPr>
              <a:t>D4 – Develop process</a:t>
            </a:r>
            <a:endParaRPr lang="el-GR" altLang="el-GR" sz="2000" b="1" dirty="0">
              <a:latin typeface="Verdana" pitchFamily="34" charset="0"/>
            </a:endParaRPr>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5"/>
            <a:ext cx="8352928" cy="905544"/>
          </a:xfrm>
        </p:spPr>
        <p:txBody>
          <a:bodyPr>
            <a:noAutofit/>
          </a:bodyPr>
          <a:lstStyle/>
          <a:p>
            <a:pPr eaLnBrk="0" hangingPunct="0"/>
            <a:r>
              <a:rPr lang="el-GR" altLang="el-GR" dirty="0"/>
              <a:t>Η πορεία ενός έργου</a:t>
            </a:r>
            <a:endParaRPr lang="el-GR" dirty="0"/>
          </a:p>
        </p:txBody>
      </p:sp>
      <p:pic>
        <p:nvPicPr>
          <p:cNvPr id="6" name="Θέση περιεχομένου 3" descr="Η όλη πορεία ενός έργου την οποία περιγράφει το υπόδειγμα του Maylor μπορεί να περιγραφεί επίσης και με ένα λογικό διάγραμμα ροής. Πάνω βρίσκεται ένα ορθογώνιο παραλληλόγραμμο μέσα στο οποίο βάζουμε τη λέξη Αρχικοποίηση η οποία περιλαμβάνει τον εντοπισμό της ανάγκης για ένα έργο και τον αρχικό ορισμό του. Με ένα βέλος οδηγούμαστε στο επόμενο παραλληλόγραμμο που περιλαμβάνει τη λέξη Σχεδιασμός, η οποία πρακτικά αντιστοιχίζεται στο D2 του προηγούμενου υποδείγματος. Με ένα κόμη βέλος προς τα κάτω οδηγούμαστε στο επόμενο παραλληλόγραμμο που είναι η αρχή του D3 και περιλαμβάνει τις λέξεις Υλοποίηση και Παρακολούθηση. Το επόμενο προς τα κάτω βέλος οδηγεί σε ένα ρόμβο, δηλαδή σε ένα σημείο λήψης απόφασης. Ο ρόμβος περιέχει το ερώτημα Υλοποιείται κανονικά? Εδώ, έχουμε δύο απαντήσεις. Αν η απάντηση είναι όχι επιστρέφουμε με ένα βέλος πίσω στο παραλληλόγραμμο το σχεδιασμού, δηλαδή δηλώνουμε το D4 του υποδείγματος με την ανάδραση η οποία οδηγεί στη διόρθωση – βελτίωση του σχεδιασμού και των διαδικασιών. Αν η απάντηση είναι Ναι, ένα βέλος μας οδηγεί προς τα κάτω σε ένα ακόμη σημείο απόφασης, δηλαδή ένα ρόμβο πάλι που περιέχει το ερώτημα αν τελείωσε το έργο. Αν η απάντηση είναι αρνητική, δηλαδή το έργο συνεχίζεται ένα βέλος μας οδηγεί προς τα πίσω στο παραλληλόγραμμο Υλοποίηση και Παρακολούθηση. Αν η απάντηση είναι Ναι, οδηγούμαστε με ένα βέλος προς τα κάτω στο παραλληλόγραμμο που περιέχει το Κλείσιμο και την παράδοση του έργου."/>
          <p:cNvPicPr>
            <a:picLocks/>
          </p:cNvPicPr>
          <p:nvPr/>
        </p:nvPicPr>
        <p:blipFill>
          <a:blip r:embed="rId4" cstate="print">
            <a:extLst>
              <a:ext uri="{28A0092B-C50C-407E-A947-70E740481C1C}">
                <a14:useLocalDpi xmlns:a14="http://schemas.microsoft.com/office/drawing/2010/main" val="0"/>
              </a:ext>
            </a:extLst>
          </a:blip>
          <a:srcRect/>
          <a:stretch>
            <a:fillRect/>
          </a:stretch>
        </p:blipFill>
        <p:spPr>
          <a:xfrm>
            <a:off x="1210841" y="842565"/>
            <a:ext cx="6096000" cy="5791200"/>
          </a:xfrm>
          <a:prstGeom prst="rect">
            <a:avLst/>
          </a:prstGeom>
        </p:spPr>
      </p:pic>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144016"/>
            <a:ext cx="8305800" cy="10527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t>Το έργο </a:t>
            </a:r>
            <a:r>
              <a:rPr lang="el-GR" altLang="el-GR" dirty="0" smtClean="0"/>
              <a:t>Νεολαία (1 από 8)</a:t>
            </a:r>
            <a:endParaRPr lang="el-GR" dirty="0">
              <a:latin typeface="+mn-lt"/>
            </a:endParaRPr>
          </a:p>
        </p:txBody>
      </p:sp>
      <p:sp>
        <p:nvSpPr>
          <p:cNvPr id="11" name="Rectangle 83" descr="Προσδιορίστε σε ποιο σημείο βρίσκετε το έργο αυτή τη στιγμή,&#10;Σε ποιο από τα 4D βρισκόμαστε;&#10;"/>
          <p:cNvSpPr>
            <a:spLocks noChangeArrowheads="1"/>
          </p:cNvSpPr>
          <p:nvPr/>
        </p:nvSpPr>
        <p:spPr bwMode="auto">
          <a:xfrm>
            <a:off x="381000" y="2132856"/>
            <a:ext cx="8305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ct val="150000"/>
              </a:lnSpc>
              <a:buFont typeface="Wingdings" panose="05000000000000000000" pitchFamily="2" charset="2"/>
              <a:buChar char="§"/>
            </a:pPr>
            <a:r>
              <a:rPr lang="el-GR" altLang="el-GR" sz="2400" dirty="0"/>
              <a:t>Προσδιορίστε σε ποιο σημείο βρίσκετε το έργο αυτή τη </a:t>
            </a:r>
            <a:r>
              <a:rPr lang="el-GR" altLang="el-GR" sz="2400" dirty="0" smtClean="0"/>
              <a:t>στιγμή,</a:t>
            </a:r>
            <a:endParaRPr lang="el-GR" altLang="el-GR" sz="2400" dirty="0"/>
          </a:p>
          <a:p>
            <a:pPr marL="342900" indent="-342900">
              <a:lnSpc>
                <a:spcPct val="150000"/>
              </a:lnSpc>
              <a:buFont typeface="Wingdings" panose="05000000000000000000" pitchFamily="2" charset="2"/>
              <a:buChar char="§"/>
            </a:pPr>
            <a:r>
              <a:rPr lang="el-GR" altLang="el-GR" sz="2400" dirty="0"/>
              <a:t>Σε ποιο από τα 4</a:t>
            </a:r>
            <a:r>
              <a:rPr lang="en-US" altLang="el-GR" sz="2400" dirty="0"/>
              <a:t>D </a:t>
            </a:r>
            <a:r>
              <a:rPr lang="el-GR" altLang="el-GR" sz="2400" dirty="0"/>
              <a:t>βρισκόμαστε</a:t>
            </a:r>
            <a:r>
              <a:rPr lang="el-GR" altLang="el-GR" sz="2400" dirty="0" smtClean="0"/>
              <a:t>;</a:t>
            </a:r>
            <a:endParaRPr lang="el-GR" altLang="el-GR" sz="2400" dirty="0"/>
          </a:p>
        </p:txBody>
      </p:sp>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4462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Το έργο Νεολαία </a:t>
            </a:r>
            <a:r>
              <a:rPr lang="el-GR" altLang="el-GR" dirty="0" smtClean="0"/>
              <a:t>(2 </a:t>
            </a:r>
            <a:r>
              <a:rPr lang="el-GR" altLang="el-GR" dirty="0"/>
              <a:t>από 8)</a:t>
            </a:r>
            <a:endParaRPr lang="el-GR" dirty="0">
              <a:latin typeface="+mn-lt"/>
            </a:endParaRPr>
          </a:p>
        </p:txBody>
      </p:sp>
      <p:pic>
        <p:nvPicPr>
          <p:cNvPr id="10" name="Θέση περιεχομένου 3" descr="Στο λογικό διάγραμμα ροής με το οποίο περιγράψαμε νωρίτερα το υπόδειγμα του Maylor θα πρέπει να τονίσουμε πχ με χρήση κόκκινου χρώματος το πάνω ορθογώνιο παραλληλόγραμμο τη λέξη Αρχικοποίηση η οποία περιλαμβάνει τον εντοπισμό της ανάγκης για ένα έργο και τον αρχικό ορισμό του καθώς το παράδειγμά μας βρίσκεται ακριβώς στη φάση αυτή. "/>
          <p:cNvPicPr>
            <a:picLocks noGrp="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a:xfrm>
            <a:off x="971600" y="954360"/>
            <a:ext cx="6324600" cy="5715000"/>
          </a:xfrm>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Βασικές έννοιες στο σχεδιασμό και τη διαχείριση έργου </a:t>
            </a:r>
            <a:endParaRPr lang="el-GR" altLang="el-GR"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3/28/2005 1:01:25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6,4,14,"/>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11,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7,10,5,9,"/>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10,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13,2,6,5,1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6,2,17,5,"/>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9,10,5,11,"/>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9,2,5,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2,6,8,10,13,7,12,5,11,"/>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9,2,6,5,11,"/>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9,2,6,5,11,"/>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10,5,24,2,8,9,11,12,"/>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090C88CE-5094-485C-912F-917747A75D03}">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6059</TotalTime>
  <Words>1990</Words>
  <Application>Microsoft Office PowerPoint</Application>
  <PresentationFormat>Προβολή στην οθόνη (4:3)</PresentationFormat>
  <Paragraphs>240</Paragraphs>
  <Slides>39</Slides>
  <Notes>17</Notes>
  <HiddenSlides>0</HiddenSlides>
  <MMClips>0</MMClips>
  <ScaleCrop>false</ScaleCrop>
  <HeadingPairs>
    <vt:vector size="4" baseType="variant">
      <vt:variant>
        <vt:lpstr>Θέμα</vt:lpstr>
      </vt:variant>
      <vt:variant>
        <vt:i4>1</vt:i4>
      </vt:variant>
      <vt:variant>
        <vt:lpstr>Τίτλοι διαφανειών</vt:lpstr>
      </vt:variant>
      <vt:variant>
        <vt:i4>39</vt:i4>
      </vt:variant>
    </vt:vector>
  </HeadingPairs>
  <TitlesOfParts>
    <vt:vector size="40" baseType="lpstr">
      <vt:lpstr>Θέμα του Office</vt:lpstr>
      <vt:lpstr>Χρονικός Προγραμματισμός Έργων (Εργαστήριο)</vt:lpstr>
      <vt:lpstr>Άδειες χρήσης </vt:lpstr>
      <vt:lpstr>Χρηματοδότηση </vt:lpstr>
      <vt:lpstr>Σκοποί  ενότητας</vt:lpstr>
      <vt:lpstr>Περιεχόμενα ενότητας</vt:lpstr>
      <vt:lpstr>Το μοντέλο 4D</vt:lpstr>
      <vt:lpstr>Η πορεία ενός έργου</vt:lpstr>
      <vt:lpstr>Το έργο Νεολαία (1 από 8)</vt:lpstr>
      <vt:lpstr>Το έργο Νεολαία (2 από 8)</vt:lpstr>
      <vt:lpstr>Το έργο Νεολαία (3 από 8)</vt:lpstr>
      <vt:lpstr>Το έργο Νεολαία (4 από 8)</vt:lpstr>
      <vt:lpstr>Το έργο Νεολαία (5 από 8)</vt:lpstr>
      <vt:lpstr>Το έργο Νεολαία (6 από 8)</vt:lpstr>
      <vt:lpstr>Το έργο Νεολαία (7 από 8)</vt:lpstr>
      <vt:lpstr>Το έργο Νεολαία (8 από 8)</vt:lpstr>
      <vt:lpstr>Το Έργο (1 από 3)</vt:lpstr>
      <vt:lpstr>Το Έργο (2 από 3)</vt:lpstr>
      <vt:lpstr>Το Έργο (3 από 3)</vt:lpstr>
      <vt:lpstr>Κατανοώντας τις δραστηριότητες</vt:lpstr>
      <vt:lpstr>Τι πρέπει να βλέπουμε στην οθόνη</vt:lpstr>
      <vt:lpstr>Προετοιμασία εισαγωγής της WBS  (1 από 13)</vt:lpstr>
      <vt:lpstr>Προετοιμασία εισαγωγής της WBS  (2 από 13)</vt:lpstr>
      <vt:lpstr>Προετοιμασία εισαγωγής της WBS  (3 από 13)</vt:lpstr>
      <vt:lpstr>Προετοιμασία εισαγωγής της WBS  (4 από 13)</vt:lpstr>
      <vt:lpstr>Προετοιμασία εισαγωγής της WBS  (5 από 13)</vt:lpstr>
      <vt:lpstr>Προετοιμασία εισαγωγής της WBS  (6 από 13)</vt:lpstr>
      <vt:lpstr>Προετοιμασία εισαγωγής της WBS  (7 από 13)</vt:lpstr>
      <vt:lpstr>Προετοιμασία εισαγωγής της WBS  (8 από 13)</vt:lpstr>
      <vt:lpstr>Προετοιμασία εισαγωγής της WBS  (9 από 13)</vt:lpstr>
      <vt:lpstr>Προετοιμασία εισαγωγής της WBS  (10 από 13)</vt:lpstr>
      <vt:lpstr>Προετοιμασία εισαγωγής της WBS  (11 από 13)</vt:lpstr>
      <vt:lpstr>Προετοιμασία εισαγωγής της WBS  (12 από 13)</vt:lpstr>
      <vt:lpstr>Προετοιμασία εισαγωγής της WBS  (13 από 13)</vt:lpstr>
      <vt:lpstr>Μικρές λεπτομέρειες (1 από 2)</vt:lpstr>
      <vt:lpstr>Μικρές λεπτομέρειες (2 από 2)</vt:lpstr>
      <vt:lpstr>Αλλαγή κωδικοποίησης (1 από 3)</vt:lpstr>
      <vt:lpstr>Αλλαγή κωδικοποίησης (2 από 3)</vt:lpstr>
      <vt:lpstr>Αλλαγή κωδικοποίησης (3 από 3)</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Χρονικός Προγραμματισμός Έργων:  Βασικές έννοιες στο σχεδιασμό και τη διαχείριση έργου.</dc:title>
  <dc:creator>Κλεάνθης Συρακούλης</dc:creator>
  <cp:keywords>Εισαγωγή Δομής ανάλυσης εργασιών WBS, Κατανόηση της σημασίας του σχεδιασμού, Κατανόηση αναγκαιότητας του χρονοδιαγράμματος, Κατανόηση αναγκαιότητα οργάνωσης του έργου στο λογισμικό,  Βασικές έννοιες στο σχεδιασμό και τη διαχείριση έργου.</cp:keywords>
  <cp:lastModifiedBy>Windows User</cp:lastModifiedBy>
  <cp:revision>464</cp:revision>
  <dcterms:created xsi:type="dcterms:W3CDTF">2012-09-06T09:03:05Z</dcterms:created>
  <dcterms:modified xsi:type="dcterms:W3CDTF">2005-03-27T22:42:42Z</dcterms:modified>
</cp:coreProperties>
</file>