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0"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latin typeface="Arial" charset="0"/>
                <a:cs typeface="Arial" charset="0"/>
              </a:rPr>
              <a:t>Μικροβιολογία </a:t>
            </a:r>
            <a:r>
              <a:rPr lang="el-GR" dirty="0" smtClean="0">
                <a:latin typeface="Arial" charset="0"/>
                <a:cs typeface="Arial" charset="0"/>
              </a:rPr>
              <a:t>Τροφίμων </a:t>
            </a:r>
            <a:r>
              <a:rPr lang="en-GB" dirty="0" smtClean="0">
                <a:latin typeface="Arial" charset="0"/>
                <a:cs typeface="Arial" charset="0"/>
              </a:rPr>
              <a:t>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852936"/>
            <a:ext cx="7776864" cy="4056856"/>
          </a:xfrm>
        </p:spPr>
        <p:txBody>
          <a:bodyPr>
            <a:noAutofit/>
          </a:bodyPr>
          <a:lstStyle/>
          <a:p>
            <a:pPr lvl="0"/>
            <a:r>
              <a:rPr lang="el-GR" sz="2800" b="1" dirty="0" smtClean="0"/>
              <a:t>Ενότητα </a:t>
            </a:r>
            <a:r>
              <a:rPr lang="en-US" sz="2800" b="1" dirty="0"/>
              <a:t>2</a:t>
            </a:r>
            <a:r>
              <a:rPr lang="el-GR" sz="2800" b="1" dirty="0" smtClean="0"/>
              <a:t>:</a:t>
            </a:r>
            <a:r>
              <a:rPr lang="en-US" sz="2800" dirty="0" smtClean="0"/>
              <a:t> </a:t>
            </a:r>
            <a:r>
              <a:rPr lang="el-GR" sz="2800" dirty="0"/>
              <a:t>Παρασκευή Υποστρωμάτων και Αραιωτικών </a:t>
            </a:r>
            <a:r>
              <a:rPr lang="el-GR" sz="2800" dirty="0" smtClean="0"/>
              <a:t>υγρών.</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Δρ. Ιωάννης </a:t>
            </a:r>
            <a:r>
              <a:rPr lang="el-GR" sz="2800" dirty="0" err="1">
                <a:cs typeface="Arial" charset="0"/>
              </a:rPr>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πίκουρος </a:t>
            </a:r>
            <a:r>
              <a:rPr lang="el-GR" sz="2800" dirty="0">
                <a:cs typeface="Arial" charset="0"/>
              </a:rPr>
              <a:t>Καθηγητής</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Θρεπτικά Υποστρώματα </a:t>
            </a:r>
            <a:r>
              <a:rPr lang="el-GR" dirty="0" smtClean="0"/>
              <a:t>(5 </a:t>
            </a:r>
            <a:r>
              <a:rPr lang="el-GR" dirty="0"/>
              <a:t>από </a:t>
            </a:r>
            <a:r>
              <a:rPr lang="el-GR" dirty="0" smtClean="0"/>
              <a:t>10) </a:t>
            </a:r>
            <a:endParaRPr lang="el-GR" dirty="0"/>
          </a:p>
        </p:txBody>
      </p:sp>
      <p:sp>
        <p:nvSpPr>
          <p:cNvPr id="2" name="Ορθογώνιο 1" descr="Τα θρεπτικά υποστρώματα μπορούν να διαχωριστούν στις παρακάτω κατηγορίες:&#10;Α) Ως προς την στερεή ή υγρή φάση&#10;Α1. Υγρά (broth ή liquid media). Σε αυτά δεν προστίθεται άγαρ (παραδείγματος χάριν MRS broth). Το πρόβλημα με τα υγρά θρεπτικά υποστρώματα είναι ότι οι μικροοργανισμοί αναμιγνύονται και συχνά ο μικροοργανισμός στόχος δεν αναπτύσσεται σε συγκεντρώσεις αρκετά υψηλές, που να επιτρέπουν την ανίχνευσή του.&#10;Α2. Στερεά (solid media). Αυτά διαφέρουν από τα υγρά στο ότι έχει προστεθεί ένας πηκτικός παράγοντας συνήθως άγαρ –ένας πολυσακχαρίτης που εκχυλίζεται από θαλάσσια φύκη- το οποίο λειτουργεί ως πηκτική ουσία και όχι ως θρεπτικό συστατικό (παραδείγματος χάριν MRS agar). &#10;"/>
          <p:cNvSpPr/>
          <p:nvPr/>
        </p:nvSpPr>
        <p:spPr>
          <a:xfrm>
            <a:off x="467544" y="980728"/>
            <a:ext cx="8219256" cy="5262979"/>
          </a:xfrm>
          <a:prstGeom prst="rect">
            <a:avLst/>
          </a:prstGeom>
        </p:spPr>
        <p:txBody>
          <a:bodyPr wrap="square">
            <a:spAutoFit/>
          </a:bodyPr>
          <a:lstStyle/>
          <a:p>
            <a:r>
              <a:rPr lang="el-GR" sz="2400" dirty="0"/>
              <a:t>Τα θρεπτικά υποστρώματα μπορούν να διαχωριστούν στις παρακάτω κατηγορίες:</a:t>
            </a:r>
          </a:p>
          <a:p>
            <a:r>
              <a:rPr lang="el-GR" sz="2400" dirty="0"/>
              <a:t>Α) Ως προς την στερεή ή υγρή φάση</a:t>
            </a:r>
          </a:p>
          <a:p>
            <a:pPr marL="342900" indent="-342900">
              <a:buFont typeface="Wingdings" panose="05000000000000000000" pitchFamily="2" charset="2"/>
              <a:buChar char="§"/>
            </a:pPr>
            <a:r>
              <a:rPr lang="el-GR" sz="2400" dirty="0"/>
              <a:t>Α</a:t>
            </a:r>
            <a:r>
              <a:rPr lang="en-GB" sz="2400" dirty="0"/>
              <a:t>1. </a:t>
            </a:r>
            <a:r>
              <a:rPr lang="el-GR" sz="2400" dirty="0"/>
              <a:t>Υγρά</a:t>
            </a:r>
            <a:r>
              <a:rPr lang="en-GB" sz="2400" dirty="0"/>
              <a:t> (</a:t>
            </a:r>
            <a:r>
              <a:rPr lang="en-US" sz="2400" dirty="0"/>
              <a:t>broth </a:t>
            </a:r>
            <a:r>
              <a:rPr lang="el-GR" sz="2400" dirty="0"/>
              <a:t>ή </a:t>
            </a:r>
            <a:r>
              <a:rPr lang="en-US" sz="2400" dirty="0"/>
              <a:t>liquid media</a:t>
            </a:r>
            <a:r>
              <a:rPr lang="en-GB" sz="2400" dirty="0"/>
              <a:t>). </a:t>
            </a:r>
            <a:r>
              <a:rPr lang="el-GR" sz="2400" dirty="0"/>
              <a:t>Σε αυτά δεν προστίθεται </a:t>
            </a:r>
            <a:r>
              <a:rPr lang="el-GR" sz="2400" dirty="0" err="1"/>
              <a:t>άγαρ</a:t>
            </a:r>
            <a:r>
              <a:rPr lang="el-GR" sz="2400" dirty="0"/>
              <a:t> (π.χ. </a:t>
            </a:r>
            <a:r>
              <a:rPr lang="en-US" sz="2400" dirty="0"/>
              <a:t>MRS broth</a:t>
            </a:r>
            <a:r>
              <a:rPr lang="el-GR" sz="2400" dirty="0"/>
              <a:t>). Το πρόβλημα με τα υγρά θρεπτικά υποστρώματα είναι ότι οι μικροοργανισμοί αναμιγνύονται και συχνά ο μικροοργανισμός στόχος δεν αναπτύσσεται σε συγκεντρώσεις αρκετά υψηλές, που να επιτρέπουν την ανίχνευσή του</a:t>
            </a:r>
            <a:r>
              <a:rPr lang="el-GR" sz="2400" dirty="0" smtClean="0"/>
              <a:t>.</a:t>
            </a:r>
          </a:p>
          <a:p>
            <a:pPr marL="342900" indent="-342900">
              <a:buFont typeface="Wingdings" panose="05000000000000000000" pitchFamily="2" charset="2"/>
              <a:buChar char="§"/>
            </a:pPr>
            <a:r>
              <a:rPr lang="el-GR" sz="2400" dirty="0"/>
              <a:t>Α2. Στερεά (</a:t>
            </a:r>
            <a:r>
              <a:rPr lang="en-US" sz="2400" dirty="0"/>
              <a:t>solid media</a:t>
            </a:r>
            <a:r>
              <a:rPr lang="el-GR" sz="2400" dirty="0"/>
              <a:t>). Αυτά διαφέρουν από τα υγρά στο ότι έχει προστεθεί ένας πηκτικός παράγοντας συνήθως </a:t>
            </a:r>
            <a:r>
              <a:rPr lang="el-GR" sz="2400" dirty="0" err="1"/>
              <a:t>άγαρ</a:t>
            </a:r>
            <a:r>
              <a:rPr lang="el-GR" sz="2400" dirty="0"/>
              <a:t> –ένας πολυσακχαρίτης που εκχυλίζεται από θαλάσσια </a:t>
            </a:r>
            <a:r>
              <a:rPr lang="el-GR" sz="2400" dirty="0" err="1"/>
              <a:t>φύκη</a:t>
            </a:r>
            <a:r>
              <a:rPr lang="el-GR" sz="2400" dirty="0"/>
              <a:t>- το οποίο λειτουργεί ως πηκτική ουσία και όχι ως θρεπτικό συστατικό (π.χ. </a:t>
            </a:r>
            <a:r>
              <a:rPr lang="en-US" sz="2400" dirty="0"/>
              <a:t>MRS agar</a:t>
            </a:r>
            <a:r>
              <a:rPr lang="el-GR" sz="2400" dirty="0"/>
              <a:t>).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dirty="0"/>
              <a:t>Θρεπτικά Υποστρώματα </a:t>
            </a:r>
            <a:r>
              <a:rPr lang="el-GR" dirty="0" smtClean="0"/>
              <a:t>(6 </a:t>
            </a:r>
            <a:r>
              <a:rPr lang="el-GR" dirty="0"/>
              <a:t>από </a:t>
            </a:r>
            <a:r>
              <a:rPr lang="el-GR" dirty="0" smtClean="0"/>
              <a:t>10) </a:t>
            </a:r>
            <a:endParaRPr lang="el-GR" dirty="0"/>
          </a:p>
        </p:txBody>
      </p:sp>
      <p:sp>
        <p:nvSpPr>
          <p:cNvPr id="2" name="Ορθογώνιο 1" descr="Το άγαρ κυκλοφορεί στο εμπόριο σε μορφή σκόνης και έχει τις παρακάτω ιδιότητες:&#10;Είναι ουδέτερο συστατικό και δεν επιδρά αρνητικά ή θετικά στη φυσιολογία του μικροοργανισμού.&#10;Δεν υδρολύεται από τους μικροοργανισμούς.&#10;Χρησιμοποιείται συνήθως σε περιεκτικότητα ένα κόμμα δύο εώς ένα κόμμα πέντε τοις εκατό. Η χρήση του σε μεγαλύτερη περιεκτικότητα έχει σαν αποτέλεσμα την παρεμπόδιση της ανάπτυξης των μικροοργανισμών λόγω μείωσης της ενεργότητας του νερού.&#10;Έχει σημείο τήξης γύρω στους εκατό βαθμούς κελσίου και σημείο πήξης γύρω στους σαράντα με σαραντα τρείς βαθμούς κελσίου. Έτσι αφού βράσουμε ή αποστειρώσουμε ένα θρεπτικό υπόστρωμα με άγαρ, αυτό θα πήξει καθώς θα ψύχεται κάτω από τους σαράντα βαθμούς κελσίου. Όταν χρησιμοποιείται για εμβολιασμό θα πρέπει να βρίσκεται σε θερμοκρασία σαραντα πέντε ώς σαραντα επτά βαθμούς κελσίου, μια θερμοκρασία όπου οι περισσότεροι μικροοργανισμοί αντέχουν.&#10;"/>
          <p:cNvSpPr/>
          <p:nvPr/>
        </p:nvSpPr>
        <p:spPr>
          <a:xfrm>
            <a:off x="444674" y="1066666"/>
            <a:ext cx="8219256" cy="5170646"/>
          </a:xfrm>
          <a:prstGeom prst="rect">
            <a:avLst/>
          </a:prstGeom>
        </p:spPr>
        <p:txBody>
          <a:bodyPr wrap="square">
            <a:spAutoFit/>
          </a:bodyPr>
          <a:lstStyle/>
          <a:p>
            <a:r>
              <a:rPr lang="el-GR" sz="2200" dirty="0"/>
              <a:t>Το </a:t>
            </a:r>
            <a:r>
              <a:rPr lang="el-GR" sz="2200" dirty="0" err="1"/>
              <a:t>άγαρ</a:t>
            </a:r>
            <a:r>
              <a:rPr lang="el-GR" sz="2200" dirty="0"/>
              <a:t> κυκλοφορεί στο εμπόριο σε μορφή σκόνης και έχει τις παρακάτω ιδιότητες:</a:t>
            </a:r>
          </a:p>
          <a:p>
            <a:pPr marL="342900" lvl="0" indent="-342900">
              <a:buFont typeface="Arial" panose="020B0604020202020204" pitchFamily="34" charset="0"/>
              <a:buChar char="•"/>
            </a:pPr>
            <a:r>
              <a:rPr lang="el-GR" sz="2200" dirty="0"/>
              <a:t>Είναι ουδέτερο συστατικό και δεν επιδρά αρνητικά ή θετικά στη φυσιολογία του μικροοργανισμού.</a:t>
            </a:r>
          </a:p>
          <a:p>
            <a:pPr marL="342900" lvl="0" indent="-342900">
              <a:buFont typeface="Arial" panose="020B0604020202020204" pitchFamily="34" charset="0"/>
              <a:buChar char="•"/>
            </a:pPr>
            <a:r>
              <a:rPr lang="el-GR" sz="2200" dirty="0"/>
              <a:t>Δεν </a:t>
            </a:r>
            <a:r>
              <a:rPr lang="el-GR" sz="2200" dirty="0" err="1"/>
              <a:t>υδρολύεται</a:t>
            </a:r>
            <a:r>
              <a:rPr lang="el-GR" sz="2200" dirty="0"/>
              <a:t> από τους μικροοργανισμούς.</a:t>
            </a:r>
          </a:p>
          <a:p>
            <a:pPr marL="342900" lvl="0" indent="-342900">
              <a:buFont typeface="Arial" panose="020B0604020202020204" pitchFamily="34" charset="0"/>
              <a:buChar char="•"/>
            </a:pPr>
            <a:r>
              <a:rPr lang="el-GR" sz="2200" dirty="0"/>
              <a:t>Χρησιμοποιείται συνήθως σε περιεκτικότητα 1.2-1.5%. Η χρήση του σε μεγαλύτερη περιεκτικότητα έχει σαν αποτέλεσμα την παρεμπόδιση της ανάπτυξης των μικροοργανισμών λόγω μείωσης της </a:t>
            </a:r>
            <a:r>
              <a:rPr lang="el-GR" sz="2200" dirty="0" err="1"/>
              <a:t>ενεργότητας</a:t>
            </a:r>
            <a:r>
              <a:rPr lang="el-GR" sz="2200" dirty="0"/>
              <a:t> του νερού</a:t>
            </a:r>
            <a:r>
              <a:rPr lang="el-GR" sz="2200" dirty="0" smtClean="0"/>
              <a:t>.</a:t>
            </a:r>
          </a:p>
          <a:p>
            <a:pPr marL="342900" indent="-342900">
              <a:buFont typeface="Arial" panose="020B0604020202020204" pitchFamily="34" charset="0"/>
              <a:buChar char="•"/>
            </a:pPr>
            <a:r>
              <a:rPr lang="el-GR" sz="2200" dirty="0"/>
              <a:t>Έχει σημείο τήξης γύρω στους 100</a:t>
            </a:r>
            <a:r>
              <a:rPr lang="el-GR" sz="2200" dirty="0">
                <a:sym typeface="Symbol"/>
              </a:rPr>
              <a:t></a:t>
            </a:r>
            <a:r>
              <a:rPr lang="en-US" sz="2200" dirty="0"/>
              <a:t>C</a:t>
            </a:r>
            <a:r>
              <a:rPr lang="el-GR" sz="2200" dirty="0"/>
              <a:t> και σημείο πήξης γύρω στους 40-43</a:t>
            </a:r>
            <a:r>
              <a:rPr lang="el-GR" sz="2200" dirty="0">
                <a:sym typeface="Symbol"/>
              </a:rPr>
              <a:t></a:t>
            </a:r>
            <a:r>
              <a:rPr lang="en-US" sz="2200" dirty="0"/>
              <a:t>C</a:t>
            </a:r>
            <a:r>
              <a:rPr lang="el-GR" sz="2200" dirty="0"/>
              <a:t>. Έτσι αφού βράσουμε ή αποστειρώσουμε ένα θρεπτικό υπόστρωμα με </a:t>
            </a:r>
            <a:r>
              <a:rPr lang="el-GR" sz="2200" dirty="0" err="1"/>
              <a:t>άγαρ</a:t>
            </a:r>
            <a:r>
              <a:rPr lang="el-GR" sz="2200" dirty="0"/>
              <a:t>, αυτό θα πήξει καθώς θα ψύχεται κάτω από τους 40</a:t>
            </a:r>
            <a:r>
              <a:rPr lang="el-GR" sz="2200" dirty="0">
                <a:sym typeface="Symbol"/>
              </a:rPr>
              <a:t></a:t>
            </a:r>
            <a:r>
              <a:rPr lang="en-US" sz="2200" dirty="0"/>
              <a:t>C</a:t>
            </a:r>
            <a:r>
              <a:rPr lang="el-GR" sz="2200" dirty="0"/>
              <a:t>. Όταν χρησιμοποιείται για εμβολιασμό θα πρέπει να βρίσκεται σε θερμοκρασία 45-47</a:t>
            </a:r>
            <a:r>
              <a:rPr lang="el-GR" sz="2200" dirty="0">
                <a:sym typeface="Symbol"/>
              </a:rPr>
              <a:t></a:t>
            </a:r>
            <a:r>
              <a:rPr lang="en-US" sz="2200" dirty="0"/>
              <a:t>C</a:t>
            </a:r>
            <a:r>
              <a:rPr lang="el-GR" sz="2200" dirty="0"/>
              <a:t>, μια θερμοκρασία όπου οι περισσότεροι μικροοργανισμοί αντέχουν</a:t>
            </a:r>
            <a:r>
              <a:rPr lang="el-GR" sz="2200" dirty="0" smtClean="0"/>
              <a:t>.</a:t>
            </a:r>
            <a:endParaRPr 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152128"/>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Θρεπτικά Υποστρώματα </a:t>
            </a:r>
            <a:r>
              <a:rPr lang="el-GR" dirty="0" smtClean="0"/>
              <a:t>(7 </a:t>
            </a:r>
            <a:r>
              <a:rPr lang="el-GR" dirty="0"/>
              <a:t>από </a:t>
            </a:r>
            <a:r>
              <a:rPr lang="el-GR" dirty="0" smtClean="0"/>
              <a:t>10) </a:t>
            </a:r>
            <a:endParaRPr lang="el-GR" dirty="0"/>
          </a:p>
        </p:txBody>
      </p:sp>
      <p:sp>
        <p:nvSpPr>
          <p:cNvPr id="3" name="Ορθογώνιο 2" descr="Έκτος από το άγαρ ένα άλλο συστατικό, που χρησιμοποιείται ως πηκτικός παράγοντας είναι η ζελατίνη, η οποία όμως έχει τα εξής μειονεκτήματα σε σχέση με το άγαρ:&#10;Προστίθεται σε μεγαλύτερη περιεκτικότητα (δώδεκα ως δεκαπέντε τοις εκατό)&#10;Ρευστοποιείται σε θερμοκρασία μεγαλύτερη των εικοσιπέντε βαθμών κελσίου.&#10;Επηρεάζεται από το χαμηλό pHκαι συχνά υδρολύεται από τα πρωτεολυτικά ένζυμα των μικροοργανισμών.&#10;&#10;Β) Ως προς την σύσταση (γνωστή ή άγνωστη)&#10;Β1. Συνθετικά. Αυτά παρασκευάζονται βιομηχανικά ή στο εργαστήριο και έχουν συγκεκριμένη, καθορισμένη σύσταση από θρεπτικά συστατικά σε καθαρή μορφή. &#10;"/>
          <p:cNvSpPr/>
          <p:nvPr/>
        </p:nvSpPr>
        <p:spPr>
          <a:xfrm>
            <a:off x="467544" y="1352957"/>
            <a:ext cx="8219256" cy="4524315"/>
          </a:xfrm>
          <a:prstGeom prst="rect">
            <a:avLst/>
          </a:prstGeom>
        </p:spPr>
        <p:txBody>
          <a:bodyPr wrap="square">
            <a:spAutoFit/>
          </a:bodyPr>
          <a:lstStyle/>
          <a:p>
            <a:r>
              <a:rPr lang="el-GR" sz="2400" dirty="0"/>
              <a:t>Έκτος από το </a:t>
            </a:r>
            <a:r>
              <a:rPr lang="el-GR" sz="2400" dirty="0" err="1"/>
              <a:t>άγαρ</a:t>
            </a:r>
            <a:r>
              <a:rPr lang="el-GR" sz="2400" dirty="0"/>
              <a:t> ένα άλλο συστατικό, που χρησιμοποιείται ως πηκτικός παράγοντας είναι η ζελατίνη, η οποία όμως έχει τα εξής μειονεκτήματα σε σχέση με το </a:t>
            </a:r>
            <a:r>
              <a:rPr lang="el-GR" sz="2400" dirty="0" err="1"/>
              <a:t>άγαρ</a:t>
            </a:r>
            <a:r>
              <a:rPr lang="el-GR" sz="2400" dirty="0"/>
              <a:t>:</a:t>
            </a:r>
          </a:p>
          <a:p>
            <a:pPr marL="342900" lvl="0" indent="-342900">
              <a:buFont typeface="Arial" panose="020B0604020202020204" pitchFamily="34" charset="0"/>
              <a:buChar char="•"/>
            </a:pPr>
            <a:r>
              <a:rPr lang="el-GR" sz="2400" dirty="0"/>
              <a:t>Προστίθεται σε μεγαλύτερη περιεκτικότητα (12-15%)</a:t>
            </a:r>
          </a:p>
          <a:p>
            <a:pPr marL="342900" lvl="0" indent="-342900">
              <a:buFont typeface="Arial" panose="020B0604020202020204" pitchFamily="34" charset="0"/>
              <a:buChar char="•"/>
            </a:pPr>
            <a:r>
              <a:rPr lang="el-GR" sz="2400" dirty="0"/>
              <a:t>Ρευστοποιείται σε θερμοκρασία &gt;25</a:t>
            </a:r>
            <a:r>
              <a:rPr lang="el-GR" sz="2400" dirty="0">
                <a:sym typeface="Symbol"/>
              </a:rPr>
              <a:t></a:t>
            </a:r>
            <a:r>
              <a:rPr lang="en-US" sz="2400" dirty="0"/>
              <a:t>C</a:t>
            </a:r>
            <a:r>
              <a:rPr lang="el-GR" sz="2400" dirty="0"/>
              <a:t>.</a:t>
            </a:r>
          </a:p>
          <a:p>
            <a:pPr marL="342900" lvl="0" indent="-342900">
              <a:buFont typeface="Arial" panose="020B0604020202020204" pitchFamily="34" charset="0"/>
              <a:buChar char="•"/>
            </a:pPr>
            <a:r>
              <a:rPr lang="el-GR" sz="2400" dirty="0"/>
              <a:t>Επηρεάζεται από το χαμηλό </a:t>
            </a:r>
            <a:r>
              <a:rPr lang="en-US" sz="2400" dirty="0"/>
              <a:t>pH</a:t>
            </a:r>
            <a:r>
              <a:rPr lang="el-GR" sz="2400" dirty="0"/>
              <a:t>και συχνά </a:t>
            </a:r>
            <a:r>
              <a:rPr lang="el-GR" sz="2400" dirty="0" err="1"/>
              <a:t>υδρολύεται</a:t>
            </a:r>
            <a:r>
              <a:rPr lang="el-GR" sz="2400" dirty="0"/>
              <a:t> από τα πρωτεολυτικά ένζυμα των μικροοργανισμών</a:t>
            </a:r>
            <a:r>
              <a:rPr lang="el-GR" sz="2400" dirty="0" smtClean="0"/>
              <a:t>.</a:t>
            </a:r>
          </a:p>
          <a:p>
            <a:pPr marL="342900" lvl="0" indent="-342900">
              <a:buFont typeface="Arial" panose="020B0604020202020204" pitchFamily="34" charset="0"/>
              <a:buChar char="•"/>
            </a:pPr>
            <a:endParaRPr lang="el-GR" sz="2400" dirty="0"/>
          </a:p>
          <a:p>
            <a:r>
              <a:rPr lang="el-GR" sz="2400" dirty="0"/>
              <a:t>Β) Ως προς την σύσταση (γνωστή ή άγνωστη)</a:t>
            </a:r>
          </a:p>
          <a:p>
            <a:pPr marL="342900" indent="-342900">
              <a:buFont typeface="Wingdings" panose="05000000000000000000" pitchFamily="2" charset="2"/>
              <a:buChar char="§"/>
            </a:pPr>
            <a:r>
              <a:rPr lang="el-GR" sz="2400" dirty="0"/>
              <a:t>Β1. Συνθετικά. Αυτά παρασκευάζονται βιομηχανικά ή στο εργαστήριο και έχουν συγκεκριμένη, καθορισμένη σύσταση από θρεπτικά συστατικά σε καθαρή μορφή.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Θρεπτικά Υποστρώματα </a:t>
            </a:r>
            <a:r>
              <a:rPr lang="el-GR" sz="4000" dirty="0" smtClean="0"/>
              <a:t>(8 </a:t>
            </a:r>
            <a:r>
              <a:rPr lang="el-GR" sz="4000" dirty="0"/>
              <a:t>από </a:t>
            </a:r>
            <a:r>
              <a:rPr lang="el-GR" sz="4000" dirty="0" smtClean="0"/>
              <a:t>10) </a:t>
            </a:r>
            <a:endParaRPr lang="el-GR" sz="4000" dirty="0"/>
          </a:p>
        </p:txBody>
      </p:sp>
      <p:sp>
        <p:nvSpPr>
          <p:cNvPr id="4" name="Ορθογώνιο 3" descr="Β2. Φυσικά / Εμπειρικά. Είναι αυτά που λαμβάνονται από φυσικές πηγές (παραδείγματος χάριν μελάσσα, πούλπα φρούτων, μούστος), περιέχουν μεγάλη ποικιλία θρεπτικών στοιχείων, των οποίων όμως η ακριβής συγκέντρωση είναι άγνωστη και έτσι η σύσταση και αποτελεσματικότητα αυτών των υποστρωμάτων δεν είναι σταθερή.&#10;&#10;Γ) Ως προς το είδος εφαρμογής τους και τα είδη μικροοργανισμών που αναπτύσσονται σε αυτό&#10;Γ1. Γενικής χρήσης-εφαρμογής (complex media). Σε αυτά μπορεί να αναπτυχθεί μεγάλος αριθμός διαφορετικών μικροοργανισμών (παραδείγματος χάριν θρεπτικός ζωμός, Plate Count agar, Yeast extract).&#10;"/>
          <p:cNvSpPr/>
          <p:nvPr/>
        </p:nvSpPr>
        <p:spPr>
          <a:xfrm>
            <a:off x="467544" y="1124744"/>
            <a:ext cx="8219256" cy="4893647"/>
          </a:xfrm>
          <a:prstGeom prst="rect">
            <a:avLst/>
          </a:prstGeom>
        </p:spPr>
        <p:txBody>
          <a:bodyPr wrap="square">
            <a:spAutoFit/>
          </a:bodyPr>
          <a:lstStyle/>
          <a:p>
            <a:pPr marL="342900" indent="-342900">
              <a:buFont typeface="Wingdings" panose="05000000000000000000" pitchFamily="2" charset="2"/>
              <a:buChar char="§"/>
            </a:pPr>
            <a:r>
              <a:rPr lang="el-GR" sz="2400" dirty="0"/>
              <a:t>Β2. Φυσικά / Εμπειρικά. Είναι αυτά που λαμβάνονται από φυσικές πηγές (π.χ. </a:t>
            </a:r>
            <a:r>
              <a:rPr lang="el-GR" sz="2400" dirty="0" err="1"/>
              <a:t>μελάσσα</a:t>
            </a:r>
            <a:r>
              <a:rPr lang="el-GR" sz="2400" dirty="0"/>
              <a:t>, </a:t>
            </a:r>
            <a:r>
              <a:rPr lang="el-GR" sz="2400" dirty="0" err="1"/>
              <a:t>πούλπα</a:t>
            </a:r>
            <a:r>
              <a:rPr lang="el-GR" sz="2400" dirty="0"/>
              <a:t> φρούτων, μούστος), περιέχουν μεγάλη ποικιλία θρεπτικών στοιχείων, των οποίων όμως η ακριβής συγκέντρωση είναι άγνωστη και έτσι η σύσταση και αποτελεσματικότητα αυτών των υποστρωμάτων δεν είναι σταθερή</a:t>
            </a:r>
            <a:r>
              <a:rPr lang="el-GR" sz="2400" dirty="0" smtClean="0"/>
              <a:t>.</a:t>
            </a:r>
          </a:p>
          <a:p>
            <a:pPr marL="342900" indent="-342900">
              <a:buFont typeface="Wingdings" panose="05000000000000000000" pitchFamily="2" charset="2"/>
              <a:buChar char="§"/>
            </a:pPr>
            <a:endParaRPr lang="el-GR" sz="2400" dirty="0"/>
          </a:p>
          <a:p>
            <a:r>
              <a:rPr lang="el-GR" sz="2400" dirty="0"/>
              <a:t>Γ) Ως προς το είδος εφαρμογής τους και τα είδη μικροοργανισμών που αναπτύσσονται σε αυτό</a:t>
            </a:r>
          </a:p>
          <a:p>
            <a:pPr marL="342900" indent="-342900">
              <a:buFont typeface="Wingdings" panose="05000000000000000000" pitchFamily="2" charset="2"/>
              <a:buChar char="§"/>
            </a:pPr>
            <a:r>
              <a:rPr lang="el-GR" sz="2400" dirty="0"/>
              <a:t>Γ1. Γενικής χρήσης-εφαρμογής (</a:t>
            </a:r>
            <a:r>
              <a:rPr lang="en-US" sz="2400" dirty="0"/>
              <a:t>complex media</a:t>
            </a:r>
            <a:r>
              <a:rPr lang="el-GR" sz="2400" dirty="0"/>
              <a:t>). Σε αυτά μπορεί να αναπτυχθεί μεγάλος αριθμός διαφορετικών μικροοργανισμών (π.χ. θρεπτικός ζωμός, </a:t>
            </a:r>
            <a:r>
              <a:rPr lang="en-US" sz="2400" dirty="0"/>
              <a:t>Plate Count agar</a:t>
            </a:r>
            <a:r>
              <a:rPr lang="el-GR" sz="2400" dirty="0"/>
              <a:t>, </a:t>
            </a:r>
            <a:r>
              <a:rPr lang="en-US" sz="2400" dirty="0"/>
              <a:t>Yeast extract</a:t>
            </a:r>
            <a:r>
              <a:rPr lang="el-GR" sz="2400" dirty="0" smtClean="0"/>
              <a:t>).</a:t>
            </a:r>
            <a:endParaRPr 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Θρεπτικά Υποστρώματα </a:t>
            </a:r>
            <a:r>
              <a:rPr lang="el-GR" dirty="0" smtClean="0"/>
              <a:t>(9 </a:t>
            </a:r>
            <a:r>
              <a:rPr lang="el-GR" dirty="0"/>
              <a:t>από </a:t>
            </a:r>
            <a:r>
              <a:rPr lang="el-GR" dirty="0" smtClean="0"/>
              <a:t>10) </a:t>
            </a:r>
            <a:endParaRPr lang="el-GR" dirty="0"/>
          </a:p>
        </p:txBody>
      </p:sp>
      <p:sp>
        <p:nvSpPr>
          <p:cNvPr id="13" name="Rectangle 3" descr="Γ2. Εκλεκτικά (selective). Σε αυτά μπορεί να αναπτυχθεί μόνο μία μικρή ομάδα μικροοργανισμών (παραδείγματος χάριν MacConkey agar για κολοβακτηριοειδή) ή μόνο ένα είδος βακτηρίων (παραδείγματος χάριν Bacillus cereus agar). Σε αυτά τα υποστρώματα υπάρχουν ουσίες που προάγουν την ανάπτυξη κάποιων μικροοργανισμών ή/και αναστέλλουν την ανάπτυξη άλλων.&#10;Γ3. Διαγνωστικά . Είναι αυτά που περιέχουν ουσίες που διευκολύνουν τον διαχωρισμό και την αναγνώριση συγκεκριμένων μικροοργανισμών, λόγω σχηματισμού χρωστικών ουσιών που χρωματίζουν τις αποικίες (π.χ. σχηματισμός κόκκινων αποικιών E. coli και άχρωμων αποικιών Salmonella σε MacConkey agar), λόγω ενζυμικής υδρόλυσης κάποιου συστατικού και σχηματισμού διαφανούς δακτυλίου (άλω) γύρω από τις αποικίες (παραδείγματος χάριν Baird Parker agar με λεκιθίνη αυγού, για εντοπισμό μαύρων αποικιών S. aureus με διαφανή άλω), λόγω παραγωγής αερίων, και λοιπά.&#10;"/>
          <p:cNvSpPr>
            <a:spLocks noGrp="1" noChangeArrowheads="1"/>
          </p:cNvSpPr>
          <p:nvPr>
            <p:ph type="body" idx="1"/>
          </p:nvPr>
        </p:nvSpPr>
        <p:spPr>
          <a:xfrm>
            <a:off x="467544" y="1196752"/>
            <a:ext cx="8219256" cy="5112568"/>
          </a:xfrm>
        </p:spPr>
        <p:txBody>
          <a:bodyPr>
            <a:noAutofit/>
          </a:bodyPr>
          <a:lstStyle/>
          <a:p>
            <a:pPr marL="342900" indent="-342900">
              <a:buFont typeface="Wingdings" panose="05000000000000000000" pitchFamily="2" charset="2"/>
              <a:buChar char="§"/>
            </a:pPr>
            <a:r>
              <a:rPr lang="el-GR" sz="2200" b="0" dirty="0"/>
              <a:t>Γ2. Εκλεκτικά (</a:t>
            </a:r>
            <a:r>
              <a:rPr lang="en-US" sz="2200" b="0" dirty="0"/>
              <a:t>selective</a:t>
            </a:r>
            <a:r>
              <a:rPr lang="el-GR" sz="2200" b="0" dirty="0"/>
              <a:t>). Σε αυτά μπορεί να αναπτυχθεί μόνο μία μικρή ομάδα μικροοργανισμών (π.χ. </a:t>
            </a:r>
            <a:r>
              <a:rPr lang="en-US" sz="2200" b="0" dirty="0" err="1"/>
              <a:t>MacConkey</a:t>
            </a:r>
            <a:r>
              <a:rPr lang="en-US" sz="2200" b="0" dirty="0"/>
              <a:t> agar </a:t>
            </a:r>
            <a:r>
              <a:rPr lang="el-GR" sz="2200" b="0" dirty="0"/>
              <a:t>για </a:t>
            </a:r>
            <a:r>
              <a:rPr lang="el-GR" sz="2200" b="0" dirty="0" err="1"/>
              <a:t>κολοβακτηριοειδή</a:t>
            </a:r>
            <a:r>
              <a:rPr lang="el-GR" sz="2200" b="0" dirty="0"/>
              <a:t>) ή μόνο ένα είδος βακτηρίων (π.χ. </a:t>
            </a:r>
            <a:r>
              <a:rPr lang="en-US" sz="2200" b="0" dirty="0"/>
              <a:t>Bacillus cereus agar</a:t>
            </a:r>
            <a:r>
              <a:rPr lang="el-GR" sz="2200" b="0" dirty="0"/>
              <a:t>). Σε αυτά τα υποστρώματα υπάρχουν ουσίες που προάγουν την ανάπτυξη κάποιων μικροοργανισμών ή/και αναστέλλουν την ανάπτυξη άλλων.</a:t>
            </a:r>
          </a:p>
          <a:p>
            <a:pPr marL="342900" indent="-342900">
              <a:buFont typeface="Wingdings" panose="05000000000000000000" pitchFamily="2" charset="2"/>
              <a:buChar char="§"/>
            </a:pPr>
            <a:r>
              <a:rPr lang="el-GR" sz="2200" b="0" dirty="0"/>
              <a:t>Γ3. Διαγνωστικά . Είναι αυτά που περιέχουν ουσίες που διευκολύνουν τον διαχωρισμό και την αναγνώριση συγκεκριμένων μικροοργανισμών, λόγω σχηματισμού χρωστικών ουσιών που χρωματίζουν τις αποικίες (π.χ. σχηματισμός κόκκινων αποικιών </a:t>
            </a:r>
            <a:r>
              <a:rPr lang="en-US" sz="2200" b="0" dirty="0"/>
              <a:t>E</a:t>
            </a:r>
            <a:r>
              <a:rPr lang="el-GR" sz="2200" b="0" dirty="0"/>
              <a:t>. </a:t>
            </a:r>
            <a:r>
              <a:rPr lang="en-US" sz="2200" b="0" dirty="0"/>
              <a:t>coli </a:t>
            </a:r>
            <a:r>
              <a:rPr lang="el-GR" sz="2200" b="0" dirty="0"/>
              <a:t>και άχρωμων αποικιών </a:t>
            </a:r>
            <a:r>
              <a:rPr lang="en-US" sz="2200" b="0" dirty="0"/>
              <a:t>Salmonella</a:t>
            </a:r>
            <a:r>
              <a:rPr lang="el-GR" sz="2200" b="0" dirty="0"/>
              <a:t> σε </a:t>
            </a:r>
            <a:r>
              <a:rPr lang="en-US" sz="2200" b="0" dirty="0" err="1"/>
              <a:t>MacConkey</a:t>
            </a:r>
            <a:r>
              <a:rPr lang="en-US" sz="2200" b="0" dirty="0"/>
              <a:t> agar</a:t>
            </a:r>
            <a:r>
              <a:rPr lang="el-GR" sz="2200" b="0" dirty="0"/>
              <a:t>), λόγω </a:t>
            </a:r>
            <a:r>
              <a:rPr lang="el-GR" sz="2200" b="0" dirty="0" err="1"/>
              <a:t>ενζυμικής</a:t>
            </a:r>
            <a:r>
              <a:rPr lang="el-GR" sz="2200" b="0" dirty="0"/>
              <a:t> υδρόλυσης κάποιου συστατικού και σχηματισμού διαφανούς δακτυλίου (άλω) γύρω από τις αποικίες (π.χ. </a:t>
            </a:r>
            <a:r>
              <a:rPr lang="en-US" sz="2200" b="0" dirty="0"/>
              <a:t>Baird Parker agar</a:t>
            </a:r>
            <a:r>
              <a:rPr lang="el-GR" sz="2200" b="0" dirty="0"/>
              <a:t> με λεκιθίνη αυγού, για εντοπισμό μαύρων αποικιών </a:t>
            </a:r>
            <a:r>
              <a:rPr lang="en-US" sz="2200" b="0" dirty="0"/>
              <a:t>S</a:t>
            </a:r>
            <a:r>
              <a:rPr lang="el-GR" sz="2200" b="0" dirty="0"/>
              <a:t>. </a:t>
            </a:r>
            <a:r>
              <a:rPr lang="en-US" sz="2200" b="0" dirty="0"/>
              <a:t>aureus</a:t>
            </a:r>
            <a:r>
              <a:rPr lang="el-GR" sz="2200" b="0" dirty="0"/>
              <a:t> με διαφανή άλω), λόγω παραγωγής αερίων, κλπ.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Θρεπτικά Υποστρώματα </a:t>
            </a:r>
            <a:r>
              <a:rPr lang="el-GR" sz="4000" dirty="0" smtClean="0"/>
              <a:t>(10 </a:t>
            </a:r>
            <a:r>
              <a:rPr lang="el-GR" sz="4000" dirty="0"/>
              <a:t>από </a:t>
            </a:r>
            <a:r>
              <a:rPr lang="el-GR" sz="4000" dirty="0" smtClean="0"/>
              <a:t>10) </a:t>
            </a:r>
            <a:endParaRPr lang="el-GR" sz="4000" dirty="0"/>
          </a:p>
        </p:txBody>
      </p:sp>
      <p:sp>
        <p:nvSpPr>
          <p:cNvPr id="3" name="Ορθογώνιο 2" descr="Παρακάτω δίνεται η σύσταση δύο συνθετικών θρεπτικών υποστρωμάτων (ένα γενικής χρήσης και ένα εκλεκτικό) σε g/l :&#10;&#10;Plate Count Agar : Πεπτόνη 5.0, Εκχύλισμα ζύμης 2.5, Γλυκόζη 1.0, Άγαρ 14.0&#10;Baird Parker Agar: Πεπτόνη 10.0, Εκχύλισμα βοδινού 5.0, Εκχύλισμα ζύμης 1.0, Χλωριούχο λίθιο 5.0, Γλυκίνη 12.0, Πυρουβικό νάτριο 10.0, Άγαρ 17.0, και κρόκο αυγού (egg yolk tellurite) 50ml/l. &#10;"/>
          <p:cNvSpPr/>
          <p:nvPr/>
        </p:nvSpPr>
        <p:spPr>
          <a:xfrm>
            <a:off x="467544" y="1668864"/>
            <a:ext cx="8219256" cy="3416320"/>
          </a:xfrm>
          <a:prstGeom prst="rect">
            <a:avLst/>
          </a:prstGeom>
        </p:spPr>
        <p:txBody>
          <a:bodyPr wrap="square">
            <a:spAutoFit/>
          </a:bodyPr>
          <a:lstStyle/>
          <a:p>
            <a:r>
              <a:rPr lang="el-GR" sz="2400" dirty="0"/>
              <a:t>Παρακάτω δίνεται η σύσταση δύο συνθετικών θρεπτικών υποστρωμάτων (ένα γενικής χρήσης και ένα εκλεκτικό) σε </a:t>
            </a:r>
            <a:r>
              <a:rPr lang="en-US" sz="2400" dirty="0"/>
              <a:t>g</a:t>
            </a:r>
            <a:r>
              <a:rPr lang="el-GR" sz="2400" dirty="0"/>
              <a:t>/</a:t>
            </a:r>
            <a:r>
              <a:rPr lang="en-US" sz="2400" dirty="0"/>
              <a:t>l </a:t>
            </a:r>
            <a:r>
              <a:rPr lang="el-GR" sz="2400" dirty="0" smtClean="0"/>
              <a:t>:</a:t>
            </a:r>
          </a:p>
          <a:p>
            <a:endParaRPr lang="el-GR" sz="2400" dirty="0"/>
          </a:p>
          <a:p>
            <a:pPr marL="342900" indent="-342900">
              <a:buFont typeface="Wingdings" panose="05000000000000000000" pitchFamily="2" charset="2"/>
              <a:buChar char="§"/>
            </a:pPr>
            <a:r>
              <a:rPr lang="en-US" sz="2400" dirty="0"/>
              <a:t>Plate Count Agar</a:t>
            </a:r>
            <a:r>
              <a:rPr lang="el-GR" sz="2400" dirty="0"/>
              <a:t> : Πεπτόνη 5.0, Εκχύλισμα ζύμης 2.5, Γλυκόζη 1.0, Άγαρ 14.0</a:t>
            </a:r>
          </a:p>
          <a:p>
            <a:pPr marL="342900" indent="-342900">
              <a:buFont typeface="Wingdings" panose="05000000000000000000" pitchFamily="2" charset="2"/>
              <a:buChar char="§"/>
            </a:pPr>
            <a:r>
              <a:rPr lang="en-US" sz="2400" dirty="0"/>
              <a:t>Baird Parker Agar</a:t>
            </a:r>
            <a:r>
              <a:rPr lang="el-GR" sz="2400" dirty="0"/>
              <a:t>: Πεπτόνη 10.0, Εκχύλισμα βοδινού 5.0, Εκχύλισμα ζύμης 1.0, Χλωριούχο </a:t>
            </a:r>
            <a:r>
              <a:rPr lang="el-GR" sz="2400" dirty="0" err="1"/>
              <a:t>λίθιο</a:t>
            </a:r>
            <a:r>
              <a:rPr lang="el-GR" sz="2400" dirty="0"/>
              <a:t> 5.0, </a:t>
            </a:r>
            <a:r>
              <a:rPr lang="el-GR" sz="2400" dirty="0" err="1"/>
              <a:t>Γλυκίνη</a:t>
            </a:r>
            <a:r>
              <a:rPr lang="el-GR" sz="2400" dirty="0"/>
              <a:t> 12.0, </a:t>
            </a:r>
            <a:r>
              <a:rPr lang="el-GR" sz="2400" dirty="0" err="1"/>
              <a:t>Πυρουβικό</a:t>
            </a:r>
            <a:r>
              <a:rPr lang="el-GR" sz="2400" dirty="0"/>
              <a:t> νάτριο 10.0, Άγαρ 17.0, και κρόκο αυγού (</a:t>
            </a:r>
            <a:r>
              <a:rPr lang="en-US" sz="2400" dirty="0"/>
              <a:t>egg yolk </a:t>
            </a:r>
            <a:r>
              <a:rPr lang="en-US" sz="2400" dirty="0" err="1"/>
              <a:t>tellurite</a:t>
            </a:r>
            <a:r>
              <a:rPr lang="el-GR" sz="2400" dirty="0"/>
              <a:t>) 50</a:t>
            </a:r>
            <a:r>
              <a:rPr lang="en-US" sz="2400" dirty="0"/>
              <a:t>ml</a:t>
            </a:r>
            <a:r>
              <a:rPr lang="el-GR" sz="2400" dirty="0"/>
              <a:t>/</a:t>
            </a:r>
            <a:r>
              <a:rPr lang="en-US" sz="2400" dirty="0"/>
              <a:t>l</a:t>
            </a:r>
            <a:r>
              <a:rPr lang="el-GR" sz="2400" dirty="0"/>
              <a:t>. </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Αραιωτικά Υγρά (1 από 4) </a:t>
            </a:r>
            <a:endParaRPr lang="el-GR" dirty="0"/>
          </a:p>
        </p:txBody>
      </p:sp>
      <p:sp>
        <p:nvSpPr>
          <p:cNvPr id="2" name="Ορθογώνιο 1" descr="Πολλά μικροβιολογικά tests έχουν σχεδιαστεί για να παρέχουν ποσοτικά αποτελέσματα. Το γεγονός αυτό προϋποθέτει (1) τη σωστή αραίωση του προς εξέταση δείγματος, το οποίο με τη σειρά του απαιτεί ένα κατάλληλο αραιωτικό και (2) τα στερεά τρόφιμα απαιτούν αρχικά την προετοιμασία αυτών ως εναιώρημα σε αραιωτικό υγρό πριν τον τελικό χειρισμό και τις περαιτέρω αραιώσεις.&#10;&#10;Τα αραιωτικά υγρά, λοιπόν είναι αραιά διαλύματα αλάτων ή και άλλων ουσιών, τα οποία χρησιμοποιούνται για την παραγωγή αραιώσεων σε μικροβιολογικά δείγματα. &#10;"/>
          <p:cNvSpPr/>
          <p:nvPr/>
        </p:nvSpPr>
        <p:spPr>
          <a:xfrm>
            <a:off x="467544" y="1362248"/>
            <a:ext cx="8219256" cy="4154984"/>
          </a:xfrm>
          <a:prstGeom prst="rect">
            <a:avLst/>
          </a:prstGeom>
        </p:spPr>
        <p:txBody>
          <a:bodyPr wrap="square">
            <a:spAutoFit/>
          </a:bodyPr>
          <a:lstStyle/>
          <a:p>
            <a:r>
              <a:rPr lang="el-GR" sz="2400" dirty="0"/>
              <a:t>Πολλά μικροβιολογικά </a:t>
            </a:r>
            <a:r>
              <a:rPr lang="en-US" sz="2400" dirty="0"/>
              <a:t>tests </a:t>
            </a:r>
            <a:r>
              <a:rPr lang="el-GR" sz="2400" dirty="0"/>
              <a:t>έχουν σχεδιαστεί για να παρέχουν ποσοτικά αποτελέσματα. Το γεγονός αυτό προϋποθέτει (1) τη σωστή αραίωση του προς εξέταση δείγματος, το οποίο με τη σειρά του απαιτεί ένα κατάλληλο αραιωτικό και (2) τα στερεά τρόφιμα απαιτούν αρχικά την προετοιμασία αυτών ως εναιώρημα σε αραιωτικό υγρό πριν τον τελικό χειρισμό και τις περαιτέρω αραιώσεις</a:t>
            </a:r>
            <a:r>
              <a:rPr lang="el-GR" sz="2400" dirty="0" smtClean="0"/>
              <a:t>.</a:t>
            </a:r>
          </a:p>
          <a:p>
            <a:endParaRPr lang="el-GR" sz="2400" dirty="0"/>
          </a:p>
          <a:p>
            <a:r>
              <a:rPr lang="el-GR" sz="2400" dirty="0"/>
              <a:t>Τα αραιωτικά υγρά, λοιπόν είναι αραιά διαλύματα αλάτων ή και άλλων ουσιών, τα οποία χρησιμοποιούνται για την παραγωγή αραιώσεων σε μικροβιολογικά δείγματα.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8285"/>
            <a:ext cx="8208912" cy="900435"/>
          </a:xfrm>
        </p:spPr>
        <p:txBody>
          <a:bodyPr>
            <a:normAutofit/>
          </a:bodyPr>
          <a:lstStyle/>
          <a:p>
            <a:r>
              <a:rPr lang="el-GR" dirty="0"/>
              <a:t>Αραιωτικά Υγρά </a:t>
            </a:r>
            <a:r>
              <a:rPr lang="el-GR" dirty="0" smtClean="0"/>
              <a:t>(2 </a:t>
            </a:r>
            <a:r>
              <a:rPr lang="el-GR" dirty="0"/>
              <a:t>από </a:t>
            </a:r>
            <a:r>
              <a:rPr lang="el-GR" dirty="0" smtClean="0"/>
              <a:t>4) </a:t>
            </a:r>
            <a:endParaRPr lang="el-GR" dirty="0"/>
          </a:p>
        </p:txBody>
      </p:sp>
      <p:sp>
        <p:nvSpPr>
          <p:cNvPr id="6" name="Ορθογώνιο 5"/>
          <p:cNvSpPr/>
          <p:nvPr/>
        </p:nvSpPr>
        <p:spPr>
          <a:xfrm>
            <a:off x="467544" y="1208941"/>
            <a:ext cx="8208912" cy="4524315"/>
          </a:xfrm>
          <a:prstGeom prst="rect">
            <a:avLst/>
          </a:prstGeom>
        </p:spPr>
        <p:txBody>
          <a:bodyPr wrap="square">
            <a:spAutoFit/>
          </a:bodyPr>
          <a:lstStyle/>
          <a:p>
            <a:r>
              <a:rPr lang="el-GR" sz="2400" dirty="0"/>
              <a:t>Η συγκέντρωση των αλάτων σε αυτά τα διαλύματα είναι τέτοια ώστε να διατηρούν την κατάλληλη οσμωτική πίεση εντός και εκτός των κυττάρων των μικροοργανισμών, ώστε αυτά να μην τραυματίζονται ή καταστρέφονται, κάτι που θα μπορούσε να συμβεί με τη χρήση </a:t>
            </a:r>
            <a:r>
              <a:rPr lang="el-GR" sz="2400" dirty="0" err="1"/>
              <a:t>απεσταγμένου</a:t>
            </a:r>
            <a:r>
              <a:rPr lang="el-GR" sz="2400" dirty="0"/>
              <a:t> νερού ή πυκνού αραιωτικού υγρού. Επίσης τα αραιωτικά υγρά δεν θα πρέπει να έχουν θρεπτικά στοιχεία που να επιτρέπουν την ανάπτυξη και τον πολλαπλασιασμό των μικροβίων, αλλά μπορούν να έχουν ουσίες (όπως άλατα, πεπτόνη) που επιτρέπουν την επιδιόρθωση τυχόν κυτταρικών βλαβών σε τραυματισμένα κύτταρα, ώστε αυτά να μπορούν να αναπτυχθούν καλά σε θρεπτικά υποστρώματα μετά τον εμβολιασμό.</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57956" y="8285"/>
            <a:ext cx="8318500" cy="1044451"/>
          </a:xfrm>
        </p:spPr>
        <p:txBody>
          <a:bodyPr>
            <a:noAutofit/>
          </a:bodyPr>
          <a:lstStyle/>
          <a:p>
            <a:r>
              <a:rPr lang="el-GR" sz="4000" dirty="0"/>
              <a:t>Αραιωτικά Υγρά </a:t>
            </a:r>
            <a:r>
              <a:rPr lang="el-GR" sz="4000" dirty="0" smtClean="0"/>
              <a:t>(3 </a:t>
            </a:r>
            <a:r>
              <a:rPr lang="el-GR" sz="4000" dirty="0"/>
              <a:t>από </a:t>
            </a:r>
            <a:r>
              <a:rPr lang="el-GR" sz="4000" dirty="0" smtClean="0"/>
              <a:t>4) </a:t>
            </a:r>
            <a:endParaRPr lang="el-GR" sz="4000" dirty="0"/>
          </a:p>
        </p:txBody>
      </p:sp>
      <p:sp>
        <p:nvSpPr>
          <p:cNvPr id="10" name="TextBox 4" descr="Τα κύρια αραιωτικά υγρά και η σύστασή τους (g/l) είναι:&#10; &#10;Διάλυμα Ringer: NaCl 2.25, KCl 0.105, CaCl2 0.12, NaHCO3 0.05,&#10;&#10;Πεπτονούχο νερό: Πεπτόνη 15.0, NaCl 5.0,&#10; &#10;Πεπτονούχος φυσιολογικός ορός : Tρυπτόνη 1.0, ΝaCl 8.5.&#10;"/>
          <p:cNvSpPr txBox="1">
            <a:spLocks noChangeArrowheads="1"/>
          </p:cNvSpPr>
          <p:nvPr>
            <p:custDataLst>
              <p:tags r:id="rId3"/>
            </p:custDataLst>
          </p:nvPr>
        </p:nvSpPr>
        <p:spPr bwMode="auto">
          <a:xfrm>
            <a:off x="357956" y="1831464"/>
            <a:ext cx="83185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dirty="0"/>
              <a:t>Τα κύρια αραιωτικά υγρά και η σύστασή τους (</a:t>
            </a:r>
            <a:r>
              <a:rPr lang="en-US" sz="2400" dirty="0"/>
              <a:t>g</a:t>
            </a:r>
            <a:r>
              <a:rPr lang="el-GR" sz="2400" dirty="0"/>
              <a:t>/</a:t>
            </a:r>
            <a:r>
              <a:rPr lang="en-US" sz="2400" dirty="0"/>
              <a:t>l</a:t>
            </a:r>
            <a:r>
              <a:rPr lang="el-GR" sz="2400" dirty="0"/>
              <a:t>) είναι:</a:t>
            </a:r>
          </a:p>
          <a:p>
            <a:r>
              <a:rPr lang="el-GR" sz="2400" dirty="0"/>
              <a:t> </a:t>
            </a:r>
          </a:p>
          <a:p>
            <a:pPr marL="342900" indent="-342900">
              <a:buFont typeface="Arial" panose="020B0604020202020204" pitchFamily="34" charset="0"/>
              <a:buChar char="•"/>
            </a:pPr>
            <a:r>
              <a:rPr lang="el-GR" sz="2400" dirty="0"/>
              <a:t>Διάλυμα </a:t>
            </a:r>
            <a:r>
              <a:rPr lang="en-US" sz="2400" dirty="0"/>
              <a:t>Ringer: </a:t>
            </a:r>
            <a:r>
              <a:rPr lang="en-US" sz="2400" dirty="0" err="1"/>
              <a:t>NaCl</a:t>
            </a:r>
            <a:r>
              <a:rPr lang="en-US" sz="2400" dirty="0"/>
              <a:t> 2.25, </a:t>
            </a:r>
            <a:r>
              <a:rPr lang="en-US" sz="2400" dirty="0" err="1"/>
              <a:t>KCl</a:t>
            </a:r>
            <a:r>
              <a:rPr lang="en-US" sz="2400" dirty="0"/>
              <a:t> 0.105, CaCl</a:t>
            </a:r>
            <a:r>
              <a:rPr lang="en-US" sz="2400" baseline="-25000" dirty="0"/>
              <a:t>2</a:t>
            </a:r>
            <a:r>
              <a:rPr lang="en-US" sz="2400" dirty="0"/>
              <a:t> 0.12, NaHCO</a:t>
            </a:r>
            <a:r>
              <a:rPr lang="en-US" sz="2400" baseline="-25000" dirty="0"/>
              <a:t>3</a:t>
            </a:r>
            <a:r>
              <a:rPr lang="en-US" sz="2400" dirty="0"/>
              <a:t> </a:t>
            </a:r>
            <a:r>
              <a:rPr lang="en-US" sz="2400" dirty="0" smtClean="0"/>
              <a:t>0.05</a:t>
            </a:r>
            <a:r>
              <a:rPr lang="el-GR" sz="2400" dirty="0" smtClean="0"/>
              <a:t>,</a:t>
            </a:r>
            <a:endParaRPr lang="el-GR" sz="2400" dirty="0"/>
          </a:p>
          <a:p>
            <a:endParaRPr lang="el-GR" sz="2400" dirty="0"/>
          </a:p>
          <a:p>
            <a:pPr marL="342900" indent="-342900">
              <a:buFont typeface="Arial" panose="020B0604020202020204" pitchFamily="34" charset="0"/>
              <a:buChar char="•"/>
            </a:pPr>
            <a:r>
              <a:rPr lang="el-GR" sz="2400" dirty="0" err="1"/>
              <a:t>Πεπτονούχο</a:t>
            </a:r>
            <a:r>
              <a:rPr lang="el-GR" sz="2400" dirty="0"/>
              <a:t> νερό: Πεπτόνη 15.0, </a:t>
            </a:r>
            <a:r>
              <a:rPr lang="en-US" sz="2400" dirty="0" err="1"/>
              <a:t>NaCl</a:t>
            </a:r>
            <a:r>
              <a:rPr lang="el-GR" sz="2400" dirty="0"/>
              <a:t> </a:t>
            </a:r>
            <a:r>
              <a:rPr lang="el-GR" sz="2400" dirty="0" smtClean="0"/>
              <a:t>5.0,</a:t>
            </a:r>
            <a:endParaRPr lang="el-GR" sz="2400" dirty="0"/>
          </a:p>
          <a:p>
            <a:r>
              <a:rPr lang="el-GR" sz="2400" dirty="0"/>
              <a:t> </a:t>
            </a:r>
          </a:p>
          <a:p>
            <a:pPr marL="342900" indent="-342900">
              <a:buFont typeface="Arial" panose="020B0604020202020204" pitchFamily="34" charset="0"/>
              <a:buChar char="•"/>
            </a:pPr>
            <a:r>
              <a:rPr lang="el-GR" sz="2400" dirty="0" err="1"/>
              <a:t>Πεπτονούχος</a:t>
            </a:r>
            <a:r>
              <a:rPr lang="el-GR" sz="2400" dirty="0"/>
              <a:t> φυσιολογικός ορός : </a:t>
            </a:r>
            <a:r>
              <a:rPr lang="en-US" sz="2400" dirty="0"/>
              <a:t>T</a:t>
            </a:r>
            <a:r>
              <a:rPr lang="el-GR" sz="2400" dirty="0" err="1"/>
              <a:t>ρυπτόνη</a:t>
            </a:r>
            <a:r>
              <a:rPr lang="el-GR" sz="2400" dirty="0"/>
              <a:t> 1.0, Ν</a:t>
            </a:r>
            <a:r>
              <a:rPr lang="en-US" sz="2400" dirty="0" err="1"/>
              <a:t>aCl</a:t>
            </a:r>
            <a:r>
              <a:rPr lang="el-GR" sz="2400" dirty="0"/>
              <a:t> </a:t>
            </a:r>
            <a:r>
              <a:rPr lang="el-GR" sz="2400" dirty="0" smtClean="0"/>
              <a:t>8.5.</a:t>
            </a:r>
            <a:endParaRPr 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122709"/>
            <a:ext cx="7772400" cy="786011"/>
          </a:xfrm>
        </p:spPr>
        <p:txBody>
          <a:bodyPr/>
          <a:lstStyle/>
          <a:p>
            <a:pPr algn="ctr"/>
            <a:r>
              <a:rPr lang="el-GR" dirty="0"/>
              <a:t>Αραιωτικά Υγρά </a:t>
            </a:r>
            <a:r>
              <a:rPr lang="el-GR" dirty="0" smtClean="0"/>
              <a:t>(4 </a:t>
            </a:r>
            <a:r>
              <a:rPr lang="el-GR" dirty="0"/>
              <a:t>από </a:t>
            </a:r>
            <a:r>
              <a:rPr lang="el-GR" dirty="0" smtClean="0"/>
              <a:t>4) </a:t>
            </a:r>
            <a:endParaRPr lang="el-GR" dirty="0"/>
          </a:p>
        </p:txBody>
      </p:sp>
      <p:sp>
        <p:nvSpPr>
          <p:cNvPr id="11" name="TextBox 4" descr="Ασκήσεις:&#10; &#10;Προετοιμάστε τα υποστρώματα PCA και BPA για όγκο πεντακόσια ml και δύο λίτρα.&#10;&#10;Υπολογίστε τον κρόκο αυγού που χρειάζεται να προσθέσουμε σε BPA για να εμβολιάζουμε τέσσερις δεκαδικές αραιώσεις, εις διπλούν, με δεκαπέντε ml στερεού υποστρώματος ανά τρυβλίο.&#10;&#10;Υπολογίστε τον όγκο διαλύματος Ringer που απαιτείται, και την αντίστοιχη ποσότητα αλάτων που χρειάζονται για την παρασκευή είκοσι δοκιμαστικών σωλήνων με αραιωτικό υγρό (όγκος εννέα ml αραιωτικού ανά σωλήνα). &#10;"/>
          <p:cNvSpPr txBox="1">
            <a:spLocks noChangeArrowheads="1"/>
          </p:cNvSpPr>
          <p:nvPr>
            <p:custDataLst>
              <p:tags r:id="rId3"/>
            </p:custDataLst>
          </p:nvPr>
        </p:nvSpPr>
        <p:spPr bwMode="auto">
          <a:xfrm>
            <a:off x="529406" y="980728"/>
            <a:ext cx="81470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smtClean="0"/>
              <a:t>Ασκήσεις:</a:t>
            </a:r>
          </a:p>
          <a:p>
            <a:r>
              <a:rPr lang="el-GR" sz="2400" dirty="0" smtClean="0"/>
              <a:t> </a:t>
            </a:r>
            <a:endParaRPr lang="el-GR" sz="2400" dirty="0"/>
          </a:p>
          <a:p>
            <a:pPr marL="342900" lvl="0" indent="-342900">
              <a:buFont typeface="Arial" panose="020B0604020202020204" pitchFamily="34" charset="0"/>
              <a:buChar char="•"/>
            </a:pPr>
            <a:r>
              <a:rPr lang="el-GR" sz="2400" dirty="0"/>
              <a:t>Προετοιμάστε τα υποστρώματα </a:t>
            </a:r>
            <a:r>
              <a:rPr lang="en-US" sz="2400" dirty="0"/>
              <a:t>PCA </a:t>
            </a:r>
            <a:r>
              <a:rPr lang="el-GR" sz="2400" dirty="0"/>
              <a:t>και </a:t>
            </a:r>
            <a:r>
              <a:rPr lang="en-US" sz="2400" dirty="0"/>
              <a:t>BPA</a:t>
            </a:r>
            <a:r>
              <a:rPr lang="el-GR" sz="2400" dirty="0"/>
              <a:t> για όγκο 500</a:t>
            </a:r>
            <a:r>
              <a:rPr lang="en-US" sz="2400" dirty="0"/>
              <a:t>ml </a:t>
            </a:r>
            <a:r>
              <a:rPr lang="el-GR" sz="2400" dirty="0"/>
              <a:t>και 2</a:t>
            </a:r>
            <a:r>
              <a:rPr lang="en-US" sz="2400" dirty="0"/>
              <a:t>l</a:t>
            </a:r>
            <a:r>
              <a:rPr lang="el-GR" sz="2400" dirty="0" smtClean="0"/>
              <a:t>.</a:t>
            </a:r>
          </a:p>
          <a:p>
            <a:pPr marL="342900" lvl="0" indent="-342900">
              <a:buFont typeface="Arial" panose="020B0604020202020204" pitchFamily="34" charset="0"/>
              <a:buChar char="•"/>
            </a:pPr>
            <a:endParaRPr lang="el-GR" sz="2400" dirty="0"/>
          </a:p>
          <a:p>
            <a:pPr marL="342900" lvl="0" indent="-342900">
              <a:buFont typeface="Arial" panose="020B0604020202020204" pitchFamily="34" charset="0"/>
              <a:buChar char="•"/>
            </a:pPr>
            <a:r>
              <a:rPr lang="el-GR" sz="2400" dirty="0"/>
              <a:t>Υπολογίστε τον κρόκο αυγού που χρειάζεται να προσθέσουμε σε </a:t>
            </a:r>
            <a:r>
              <a:rPr lang="en-US" sz="2400" dirty="0"/>
              <a:t>BPA</a:t>
            </a:r>
            <a:r>
              <a:rPr lang="el-GR" sz="2400" dirty="0"/>
              <a:t> για να εμβολιάζουμε 4 δεκαδικές αραιώσεις, εις διπλούν, με 15</a:t>
            </a:r>
            <a:r>
              <a:rPr lang="en-US" sz="2400" dirty="0"/>
              <a:t>ml </a:t>
            </a:r>
            <a:r>
              <a:rPr lang="el-GR" sz="2400" dirty="0"/>
              <a:t>στερεού υποστρώματος ανά </a:t>
            </a:r>
            <a:r>
              <a:rPr lang="el-GR" sz="2400" dirty="0" err="1"/>
              <a:t>τρυβλίο</a:t>
            </a:r>
            <a:r>
              <a:rPr lang="el-GR" sz="2400" dirty="0"/>
              <a:t>.</a:t>
            </a:r>
          </a:p>
          <a:p>
            <a:pPr marL="342900" lvl="0" indent="-342900">
              <a:buFont typeface="Arial" panose="020B0604020202020204" pitchFamily="34" charset="0"/>
              <a:buChar char="•"/>
            </a:pPr>
            <a:endParaRPr lang="el-GR" sz="2400" dirty="0" smtClean="0"/>
          </a:p>
          <a:p>
            <a:pPr marL="342900" lvl="0" indent="-342900">
              <a:buFont typeface="Arial" panose="020B0604020202020204" pitchFamily="34" charset="0"/>
              <a:buChar char="•"/>
            </a:pPr>
            <a:r>
              <a:rPr lang="el-GR" sz="2400" dirty="0" smtClean="0"/>
              <a:t>Υπολογίστε </a:t>
            </a:r>
            <a:r>
              <a:rPr lang="el-GR" sz="2400" dirty="0"/>
              <a:t>τον όγκο διαλύματος </a:t>
            </a:r>
            <a:r>
              <a:rPr lang="en-US" sz="2400" dirty="0"/>
              <a:t>Ringer </a:t>
            </a:r>
            <a:r>
              <a:rPr lang="el-GR" sz="2400" dirty="0"/>
              <a:t>που απαιτείται, και την αντίστοιχη ποσότητα αλάτων που χρειάζονται για την παρασκευή 20 δοκιμαστικών σωλήνων με αραιωτικό υγρό (όγκος 9</a:t>
            </a:r>
            <a:r>
              <a:rPr lang="en-US" sz="2400" dirty="0"/>
              <a:t>ml </a:t>
            </a:r>
            <a:r>
              <a:rPr lang="el-GR" sz="2400" dirty="0"/>
              <a:t>αραιωτικού ανά σωλήνα). </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a:bodyPr>
          <a:lstStyle/>
          <a:p>
            <a:pPr marL="0"/>
            <a:r>
              <a:rPr lang="el-GR" sz="2800" dirty="0" smtClean="0"/>
              <a:t>Εξοικείωση των φοιτητών με την σύνθεση, τη χρήση, το ρόλο και την παρασκευή των θρεπτικών υποστρωμάτων και αραιωτικών υγρών</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204864"/>
            <a:ext cx="8280920" cy="1584176"/>
          </a:xfrm>
        </p:spPr>
        <p:txBody>
          <a:bodyPr>
            <a:noAutofit/>
          </a:bodyPr>
          <a:lstStyle/>
          <a:p>
            <a:pPr>
              <a:buFont typeface="Wingdings" pitchFamily="2" charset="2"/>
              <a:buChar char="§"/>
            </a:pPr>
            <a:r>
              <a:rPr lang="el-GR" dirty="0" smtClean="0"/>
              <a:t>Σύνθεση, χρήση, ρόλος και την παρασκευή των θρεπτικών υποστρωμάτων και αραιωτικών υγρών.</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152128"/>
          </a:xfrm>
        </p:spPr>
        <p:txBody>
          <a:bodyPr>
            <a:noAutofit/>
          </a:bodyPr>
          <a:lstStyle/>
          <a:p>
            <a:r>
              <a:rPr lang="el-GR" sz="4000" dirty="0" smtClean="0"/>
              <a:t>Θρεπτικά Υποστρώματα (1 από 10) </a:t>
            </a:r>
            <a:endParaRPr lang="el-GR" sz="4000" dirty="0"/>
          </a:p>
        </p:txBody>
      </p:sp>
      <p:sp>
        <p:nvSpPr>
          <p:cNvPr id="23" name="Rectangle 3" descr="Οι μικροοργανισμοί αναπτύσσονται όταν οι συνθήκες, που επικρατούν γύρω από το μικροπεριβάλλον τους είναι ιδανικές για τον πολλαπλασιασμό τους. Στην πράξη η απομόνωση, διατήρηση και πολλαπλασιασμός των μικροοργανισμών επιτυγχάνεται σε θρεπτικά υποστρώματα, τα οποία ονομάζουμε αλλιώς θρεπτικά υλικό/α (medium-media).&#10;Τα μικροβιολογικά θρεπτικά υποστρώματα είναι διαλύματα υγρά ή στερεοποιημένα (με άγαρ ή κάποιον παρόμοιο πηκτικό πολυσακχαρίτη), τα οποία περιέχουν θρεπτικά συστατικά που είναι απαραίτητα για την ανάπτυξη των μικροοργανισμών (είτε μιας μεγάλης αμάδας αυτών είτε ορισμένων μόνο γενών ή ειδών). &#10;"/>
          <p:cNvSpPr>
            <a:spLocks noGrp="1" noChangeArrowheads="1"/>
          </p:cNvSpPr>
          <p:nvPr>
            <p:ph idx="1"/>
            <p:custDataLst>
              <p:tags r:id="rId3"/>
            </p:custDataLst>
          </p:nvPr>
        </p:nvSpPr>
        <p:spPr>
          <a:xfrm>
            <a:off x="457200" y="1196752"/>
            <a:ext cx="8229600" cy="5040560"/>
          </a:xfrm>
        </p:spPr>
        <p:txBody>
          <a:bodyPr>
            <a:noAutofit/>
          </a:bodyPr>
          <a:lstStyle/>
          <a:p>
            <a:pPr marL="0" indent="0">
              <a:buNone/>
            </a:pPr>
            <a:r>
              <a:rPr lang="el-GR" sz="2400" dirty="0"/>
              <a:t>Οι μικροοργανισμοί αναπτύσσονται όταν οι συνθήκες, που επικρατούν γύρω από το </a:t>
            </a:r>
            <a:r>
              <a:rPr lang="el-GR" sz="2400" dirty="0" err="1"/>
              <a:t>μικροπεριβάλλον</a:t>
            </a:r>
            <a:r>
              <a:rPr lang="el-GR" sz="2400" dirty="0"/>
              <a:t> τους είναι ιδανικές για τον πολλαπλασιασμό τους. Στην πράξη η απομόνωση, διατήρηση και πολλαπλασιασμός των μικροοργανισμών επιτυγχάνεται σε θρεπτικά υποστρώματα, τα οποία ονομάζουμε αλλιώς θρεπτικά υλικό/α (</a:t>
            </a:r>
            <a:r>
              <a:rPr lang="en-US" sz="2400" dirty="0"/>
              <a:t>medium</a:t>
            </a:r>
            <a:r>
              <a:rPr lang="el-GR" sz="2400" dirty="0"/>
              <a:t>-</a:t>
            </a:r>
            <a:r>
              <a:rPr lang="en-US" sz="2400" dirty="0"/>
              <a:t>media</a:t>
            </a:r>
            <a:r>
              <a:rPr lang="el-GR" sz="2400" dirty="0"/>
              <a:t>).</a:t>
            </a:r>
          </a:p>
          <a:p>
            <a:pPr marL="0" indent="0">
              <a:buNone/>
            </a:pPr>
            <a:r>
              <a:rPr lang="el-GR" sz="2400" dirty="0"/>
              <a:t>Τα μικροβιολογικά θρεπτικά υποστρώματα είναι διαλύματα υγρά ή στερεοποιημένα (με </a:t>
            </a:r>
            <a:r>
              <a:rPr lang="el-GR" sz="2400" dirty="0" err="1"/>
              <a:t>άγαρ</a:t>
            </a:r>
            <a:r>
              <a:rPr lang="el-GR" sz="2400" dirty="0"/>
              <a:t> ή κάποιον παρόμοιο πηκτικό πολυσακχαρίτη), τα οποία περιέχουν θρεπτικά συστατικά που είναι απαραίτητα για την ανάπτυξη των μικροοργανισμών (είτε μιας μεγάλης αμάδας αυτών είτε ορισμένων μόνο γενών ή ειδών).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080120"/>
          </a:xfrm>
        </p:spPr>
        <p:txBody>
          <a:bodyPr>
            <a:noAutofit/>
          </a:bodyPr>
          <a:lstStyle/>
          <a:p>
            <a:r>
              <a:rPr lang="el-GR" sz="4000" dirty="0"/>
              <a:t>Θρεπτικά Υποστρώματα </a:t>
            </a:r>
            <a:r>
              <a:rPr lang="el-GR" sz="4000" dirty="0" smtClean="0"/>
              <a:t>(2 </a:t>
            </a:r>
            <a:r>
              <a:rPr lang="el-GR" sz="4000" dirty="0"/>
              <a:t>από </a:t>
            </a:r>
            <a:r>
              <a:rPr lang="el-GR" sz="4000" dirty="0" smtClean="0"/>
              <a:t>10) </a:t>
            </a:r>
            <a:endParaRPr lang="el-GR" sz="4000" dirty="0"/>
          </a:p>
        </p:txBody>
      </p:sp>
      <p:sp>
        <p:nvSpPr>
          <p:cNvPr id="9" name="Rectangle 3" descr="Τα θρεπτικά υποστρώματα πρέπει να περιέχουν τα εξής συστατικά:&#10;Πηγή C: Σχεδόν όλοι οι μικροοργανισμοί χρησιμοποιούν ως πηγή άνθρακα τους μονο- και δισακχαρίτες και σπανιότερα ολιγο- και πολυσακχαρίτες. Σημαντικότερη και πιο εύκολα αξιοποιήσιμη πηγή άνθρακα είναι η γλυκόζη.&#10;Πηγή N: Οργανική (πρωτεΐνες – πεπτόνη, τρυπτόνη) ή ανόργανη (αμμωνία και αμμωνιακά άλατα).&#10;Βιταμίνες: Οι μικροοργανισμοί έχουν ανάγκη από ορισμένες βιταμίνες από είδος σε είδος και κυρίως από υδατοδιαλυτές.&#10;Ανόργανα άλατα: Σημαντικά είναι τα φωσφορικά άλατα καθώς και τα άλατα νατρίου, καλίου, ασβεστίου και μαγνησίου.&#10;"/>
          <p:cNvSpPr txBox="1">
            <a:spLocks noChangeArrowheads="1"/>
          </p:cNvSpPr>
          <p:nvPr>
            <p:custDataLst>
              <p:tags r:id="rId2"/>
            </p:custDataLst>
          </p:nvPr>
        </p:nvSpPr>
        <p:spPr>
          <a:xfrm>
            <a:off x="467544" y="1052736"/>
            <a:ext cx="8219256" cy="51845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dirty="0"/>
              <a:t>Τα θρεπτικά υποστρώματα πρέπει να περιέχουν τα εξής συστατικά:</a:t>
            </a:r>
          </a:p>
          <a:p>
            <a:pPr marL="342900" indent="-342900" algn="l">
              <a:buFont typeface="Wingdings" panose="05000000000000000000" pitchFamily="2" charset="2"/>
              <a:buChar char="§"/>
            </a:pPr>
            <a:r>
              <a:rPr lang="el-GR" sz="2400" dirty="0"/>
              <a:t>Πηγή </a:t>
            </a:r>
            <a:r>
              <a:rPr lang="en-US" sz="2400" dirty="0"/>
              <a:t>C</a:t>
            </a:r>
            <a:r>
              <a:rPr lang="el-GR" sz="2400" dirty="0"/>
              <a:t>: Σχεδόν όλοι οι μικροοργανισμοί χρησιμοποιούν ως πηγή άνθρακα τους </a:t>
            </a:r>
            <a:r>
              <a:rPr lang="el-GR" sz="2400" dirty="0" err="1"/>
              <a:t>μονο</a:t>
            </a:r>
            <a:r>
              <a:rPr lang="el-GR" sz="2400" dirty="0"/>
              <a:t>- και </a:t>
            </a:r>
            <a:r>
              <a:rPr lang="el-GR" sz="2400" dirty="0" err="1"/>
              <a:t>δισακχαρίτες</a:t>
            </a:r>
            <a:r>
              <a:rPr lang="el-GR" sz="2400" dirty="0"/>
              <a:t> και σπανιότερα </a:t>
            </a:r>
            <a:r>
              <a:rPr lang="el-GR" sz="2400" dirty="0" err="1"/>
              <a:t>ολιγο</a:t>
            </a:r>
            <a:r>
              <a:rPr lang="el-GR" sz="2400" dirty="0"/>
              <a:t>- και πολυσακχαρίτες. Σημαντικότερη και πιο εύκολα αξιοποιήσιμη πηγή άνθρακα είναι η γλυκόζη.</a:t>
            </a:r>
          </a:p>
          <a:p>
            <a:pPr marL="342900" indent="-342900" algn="l">
              <a:buFont typeface="Wingdings" panose="05000000000000000000" pitchFamily="2" charset="2"/>
              <a:buChar char="§"/>
            </a:pPr>
            <a:r>
              <a:rPr lang="el-GR" sz="2400" dirty="0"/>
              <a:t>Πηγή </a:t>
            </a:r>
            <a:r>
              <a:rPr lang="en-US" sz="2400" dirty="0"/>
              <a:t>N</a:t>
            </a:r>
            <a:r>
              <a:rPr lang="el-GR" sz="2400" dirty="0"/>
              <a:t>: Οργανική (πρωτεΐνες – πεπτόνη, </a:t>
            </a:r>
            <a:r>
              <a:rPr lang="el-GR" sz="2400" dirty="0" err="1"/>
              <a:t>τρυπτόνη</a:t>
            </a:r>
            <a:r>
              <a:rPr lang="el-GR" sz="2400" dirty="0"/>
              <a:t>) ή ανόργανη (αμμωνία και αμμωνιακά άλατα).</a:t>
            </a:r>
          </a:p>
          <a:p>
            <a:pPr marL="342900" indent="-342900" algn="l">
              <a:buFont typeface="Wingdings" panose="05000000000000000000" pitchFamily="2" charset="2"/>
              <a:buChar char="§"/>
            </a:pPr>
            <a:r>
              <a:rPr lang="el-GR" sz="2400" dirty="0"/>
              <a:t>Βιταμίνες: Οι μικροοργανισμοί έχουν ανάγκη από ορισμένες βιταμίνες από είδος σε είδος και κυρίως από </a:t>
            </a:r>
            <a:r>
              <a:rPr lang="el-GR" sz="2400" dirty="0" err="1"/>
              <a:t>υδατοδιαλυτές</a:t>
            </a:r>
            <a:r>
              <a:rPr lang="el-GR" sz="2400" dirty="0"/>
              <a:t>.</a:t>
            </a:r>
          </a:p>
          <a:p>
            <a:pPr marL="342900" indent="-342900" algn="l">
              <a:buFont typeface="Wingdings" panose="05000000000000000000" pitchFamily="2" charset="2"/>
              <a:buChar char="§"/>
            </a:pPr>
            <a:r>
              <a:rPr lang="el-GR" sz="2400" dirty="0"/>
              <a:t>Ανόργανα άλατα: Σημαντικά είναι τα φωσφορικά άλατα καθώς και τα άλατα νατρίου, καλίου, ασβεστίου και μαγνησίου</a:t>
            </a:r>
            <a:r>
              <a:rPr lang="el-GR" sz="2400" dirty="0" smtClean="0"/>
              <a:t>.</a:t>
            </a:r>
            <a:endParaRPr 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Θρεπτικά Υποστρώματα </a:t>
            </a:r>
            <a:r>
              <a:rPr lang="el-GR" dirty="0" smtClean="0"/>
              <a:t>(3 </a:t>
            </a:r>
            <a:r>
              <a:rPr lang="el-GR" dirty="0"/>
              <a:t>από </a:t>
            </a:r>
            <a:r>
              <a:rPr lang="el-GR" dirty="0" smtClean="0"/>
              <a:t>10) </a:t>
            </a:r>
            <a:endParaRPr lang="el-GR" dirty="0"/>
          </a:p>
        </p:txBody>
      </p:sp>
      <p:sp>
        <p:nvSpPr>
          <p:cNvPr id="7" name="2 - Θέση περιεχομένου" descr="Ιχνοστοιχεία: Ο σίδηρος, χαλκός, μαγγάνιο, ψευδάργυρος, μαγγάνιο και μολυβδαίνιο είναι απαραίτητα για την ανάπτυξη ορισμένων μικροοργανισμών.&#10;Τα θρεπτικά υποστρώματα μπορούν να χρησιμοποιηθούν:&#10;για την καταμέτρηση μικροοργανισμών σε τρυβλία (στερεά υποστρώματα), ή σε δοκιμαστικούς σωλήνες (υγρά υποστρώματα – μέθοδος ΜΡΝ), μετά από κατάλληλη δειγματοληψία, εμβολιασμό και επώαση,&#10;για την απομόνωση καθαρών αποικιών βακτηρίων, ζυμών ή μυκήτων (streak) σε στερεό υπόστρωμα,&#10;&#10;"/>
          <p:cNvSpPr>
            <a:spLocks noGrp="1"/>
          </p:cNvSpPr>
          <p:nvPr>
            <p:ph idx="1"/>
          </p:nvPr>
        </p:nvSpPr>
        <p:spPr>
          <a:xfrm>
            <a:off x="467544" y="1484784"/>
            <a:ext cx="8219256" cy="4295502"/>
          </a:xfrm>
        </p:spPr>
        <p:txBody>
          <a:bodyPr>
            <a:noAutofit/>
          </a:bodyPr>
          <a:lstStyle/>
          <a:p>
            <a:pPr>
              <a:buFont typeface="Wingdings" panose="05000000000000000000" pitchFamily="2" charset="2"/>
              <a:buChar char="§"/>
            </a:pPr>
            <a:r>
              <a:rPr lang="el-GR" sz="2400" dirty="0"/>
              <a:t>Ιχνοστοιχεία: Ο σίδηρος, χαλκός, μαγγάνιο, ψευδάργυρος, μαγγάνιο και μολυβδαίνιο είναι απαραίτητα για την ανάπτυξη ορισμένων μικροοργανισμών</a:t>
            </a:r>
            <a:r>
              <a:rPr lang="el-GR" sz="2400" dirty="0" smtClean="0"/>
              <a:t>.</a:t>
            </a:r>
          </a:p>
          <a:p>
            <a:pPr marL="0" indent="0">
              <a:buNone/>
            </a:pPr>
            <a:r>
              <a:rPr lang="el-GR" sz="2400" dirty="0"/>
              <a:t>Τα θρεπτικά υποστρώματα μπορούν να χρησιμοποιηθούν:</a:t>
            </a:r>
          </a:p>
          <a:p>
            <a:pPr lvl="0">
              <a:buFont typeface="Wingdings" panose="05000000000000000000" pitchFamily="2" charset="2"/>
              <a:buChar char="§"/>
            </a:pPr>
            <a:r>
              <a:rPr lang="el-GR" sz="2400" dirty="0"/>
              <a:t>για την καταμέτρηση μικροοργανισμών σε </a:t>
            </a:r>
            <a:r>
              <a:rPr lang="el-GR" sz="2400" dirty="0" err="1"/>
              <a:t>τρυβλία</a:t>
            </a:r>
            <a:r>
              <a:rPr lang="el-GR" sz="2400" dirty="0"/>
              <a:t> (στερεά υποστρώματα), ή σε δοκιμαστικούς σωλήνες (υγρά υποστρώματα – μέθοδος ΜΡΝ), μετά από κατάλληλη δειγματοληψία, εμβολιασμό και </a:t>
            </a:r>
            <a:r>
              <a:rPr lang="el-GR" sz="2400" dirty="0" smtClean="0"/>
              <a:t>επώαση,</a:t>
            </a:r>
            <a:endParaRPr lang="el-GR" sz="2400" dirty="0"/>
          </a:p>
          <a:p>
            <a:pPr lvl="0">
              <a:buFont typeface="Wingdings" panose="05000000000000000000" pitchFamily="2" charset="2"/>
              <a:buChar char="§"/>
            </a:pPr>
            <a:r>
              <a:rPr lang="el-GR" sz="2400" dirty="0"/>
              <a:t>για την απομόνωση καθαρών αποικιών βακτηρίων, ζυμών ή μυκήτων (</a:t>
            </a:r>
            <a:r>
              <a:rPr lang="el-GR" sz="2400" dirty="0" err="1"/>
              <a:t>streak</a:t>
            </a:r>
            <a:r>
              <a:rPr lang="el-GR" sz="2400" dirty="0"/>
              <a:t>) σε στερεό </a:t>
            </a:r>
            <a:r>
              <a:rPr lang="el-GR" sz="2400" dirty="0" smtClean="0"/>
              <a:t>υπόστρωμα,</a:t>
            </a:r>
            <a:endParaRPr lang="el-GR" sz="2400" dirty="0"/>
          </a:p>
          <a:p>
            <a:pPr marL="0" indent="0">
              <a:buNone/>
            </a:pPr>
            <a:endParaRPr 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1884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Θρεπτικά Υποστρώματα </a:t>
            </a:r>
            <a:r>
              <a:rPr lang="el-GR" dirty="0" smtClean="0"/>
              <a:t>(4 </a:t>
            </a:r>
            <a:r>
              <a:rPr lang="el-GR" dirty="0"/>
              <a:t>από </a:t>
            </a:r>
            <a:r>
              <a:rPr lang="el-GR" dirty="0" smtClean="0"/>
              <a:t>10) </a:t>
            </a:r>
            <a:endParaRPr lang="el-GR" dirty="0"/>
          </a:p>
        </p:txBody>
      </p:sp>
      <p:sp>
        <p:nvSpPr>
          <p:cNvPr id="2" name="Ορθογώνιο 1" descr="για την διεξαγωγή βιοχημικών ή άλλων δοκιμών, με σκοπό την ταξινόμηση μικροοργανισμών (παραδείγματος χάριν έλεγχος ανάπτυξης παρουσία χολικών αλάτων, αντιβιοτικών, όξινου pH, και λοιπά),&#10;για την παραγωγή και διατήρηση υπομητρικών καλλιεργειών από μία μητρική καλλιέργεια μικροοργανισμών (συνδυασμός στερεών και υγρών υποστρωμάτων). Για παράδειγμα, στη βιομηχανία γάλακτος ή κρέατος μια αρχική μητρική καλλιέργεια γαλακτοβακίλλων που αγοράζεται σε μία μοναδική συσκευασία, πρέπει να ανακαλλιεργηθεί και να δημιουργηθούν νέες γενιές βακτηριών για επαναλαμβανόμενη χρήση. &#10;"/>
          <p:cNvSpPr/>
          <p:nvPr/>
        </p:nvSpPr>
        <p:spPr>
          <a:xfrm>
            <a:off x="467544" y="1484784"/>
            <a:ext cx="8219256" cy="4154984"/>
          </a:xfrm>
          <a:prstGeom prst="rect">
            <a:avLst/>
          </a:prstGeom>
        </p:spPr>
        <p:txBody>
          <a:bodyPr wrap="square">
            <a:spAutoFit/>
          </a:bodyPr>
          <a:lstStyle/>
          <a:p>
            <a:pPr marL="342900" lvl="0" indent="-342900">
              <a:buFont typeface="Wingdings" panose="05000000000000000000" pitchFamily="2" charset="2"/>
              <a:buChar char="§"/>
            </a:pPr>
            <a:r>
              <a:rPr lang="el-GR" sz="2400" dirty="0"/>
              <a:t>για την διεξαγωγή βιοχημικών ή άλλων δοκιμών, με σκοπό την ταξινόμηση μικροοργανισμών (π.χ. έλεγχος ανάπτυξης παρουσία χολικών αλάτων, αντιβιοτικών, όξινου </a:t>
            </a:r>
            <a:r>
              <a:rPr lang="el-GR" sz="2400" dirty="0" err="1"/>
              <a:t>pH</a:t>
            </a:r>
            <a:r>
              <a:rPr lang="el-GR" sz="2400" dirty="0"/>
              <a:t>, κλπ</a:t>
            </a:r>
            <a:r>
              <a:rPr lang="el-GR" sz="2400" dirty="0" smtClean="0"/>
              <a:t>),</a:t>
            </a:r>
            <a:endParaRPr lang="el-GR" sz="2400" dirty="0"/>
          </a:p>
          <a:p>
            <a:pPr marL="342900" lvl="0" indent="-342900">
              <a:buFont typeface="Wingdings" panose="05000000000000000000" pitchFamily="2" charset="2"/>
              <a:buChar char="§"/>
            </a:pPr>
            <a:r>
              <a:rPr lang="el-GR" sz="2400" dirty="0"/>
              <a:t>για την παραγωγή και διατήρηση </a:t>
            </a:r>
            <a:r>
              <a:rPr lang="el-GR" sz="2400" dirty="0" err="1"/>
              <a:t>υπομητρικών</a:t>
            </a:r>
            <a:r>
              <a:rPr lang="el-GR" sz="2400" dirty="0"/>
              <a:t> καλλιεργειών από μία μητρική καλλιέργεια μικροοργανισμών (συνδυασμός στερεών και υγρών υποστρωμάτων). Για παράδειγμα, στη βιομηχανία γάλακτος ή κρέατος μια αρχική μητρική καλλιέργεια </a:t>
            </a:r>
            <a:r>
              <a:rPr lang="el-GR" sz="2400" dirty="0" err="1"/>
              <a:t>γαλακτοβακίλλων</a:t>
            </a:r>
            <a:r>
              <a:rPr lang="el-GR" sz="2400" dirty="0"/>
              <a:t> που αγοράζεται σε μία μοναδική συσκευασία, πρέπει να </a:t>
            </a:r>
            <a:r>
              <a:rPr lang="el-GR" sz="2400" dirty="0" err="1"/>
              <a:t>ανακαλλιεργηθεί</a:t>
            </a:r>
            <a:r>
              <a:rPr lang="el-GR" sz="2400" dirty="0"/>
              <a:t> και να δημιουργηθούν νέες γενιές βακτηριών για επαναλαμβανόμενη χρήση.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Παρασκευή Υποστρωμάτων και Αραιωτικών υγρών</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29/2005 10:15:36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3,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0CEC9BD-47F6-4FC7-83D6-6197AFD4DFA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4532</TotalTime>
  <Words>1657</Words>
  <Application>Microsoft Office PowerPoint</Application>
  <PresentationFormat>Προβολή στην οθόνη (4:3)</PresentationFormat>
  <Paragraphs>149</Paragraphs>
  <Slides>20</Slides>
  <Notes>19</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Μικροβιολογία Τροφίμων I</vt:lpstr>
      <vt:lpstr>Άδειες Χρήσης</vt:lpstr>
      <vt:lpstr>Χρηματοδότηση</vt:lpstr>
      <vt:lpstr>Σκοποί  ενότητας</vt:lpstr>
      <vt:lpstr>Περιεχόμενα ενότητας</vt:lpstr>
      <vt:lpstr>Θρεπτικά Υποστρώματα (1 από 10) </vt:lpstr>
      <vt:lpstr>Θρεπτικά Υποστρώματα (2 από 10) </vt:lpstr>
      <vt:lpstr>Θρεπτικά Υποστρώματα (3 από 10) </vt:lpstr>
      <vt:lpstr>Θρεπτικά Υποστρώματα (4 από 10) </vt:lpstr>
      <vt:lpstr>Θρεπτικά Υποστρώματα (5 από 10) </vt:lpstr>
      <vt:lpstr>Θρεπτικά Υποστρώματα (6 από 10) </vt:lpstr>
      <vt:lpstr>Θρεπτικά Υποστρώματα (7 από 10) </vt:lpstr>
      <vt:lpstr>Θρεπτικά Υποστρώματα (8 από 10) </vt:lpstr>
      <vt:lpstr>Θρεπτικά Υποστρώματα (9 από 10) </vt:lpstr>
      <vt:lpstr>Θρεπτικά Υποστρώματα (10 από 10) </vt:lpstr>
      <vt:lpstr>Αραιωτικά Υγρά (1 από 4) </vt:lpstr>
      <vt:lpstr>Αραιωτικά Υγρά (2 από 4) </vt:lpstr>
      <vt:lpstr>Αραιωτικά Υγρά (3 από 4) </vt:lpstr>
      <vt:lpstr>Αραιωτικά Υγρά (4 από 4) </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Μικροβιολογία Τροφίμων I</dc:title>
  <dc:subject>Παρασκευή Υποστρωμάτων και Αραιωτικών υγρών.</dc:subject>
  <dc:creator>Δρ. Ιωάννης Γιαβάσης</dc:creator>
  <cp:keywords>Παρασκευή Υποστρωμάτων και Αραιωτικών υγρών</cp:keywords>
  <cp:lastModifiedBy>Windows User</cp:lastModifiedBy>
  <cp:revision>404</cp:revision>
  <dcterms:created xsi:type="dcterms:W3CDTF">2012-09-06T09:03:05Z</dcterms:created>
  <dcterms:modified xsi:type="dcterms:W3CDTF">2005-10-02T04:09:59Z</dcterms:modified>
</cp:coreProperties>
</file>