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39"/>
  </p:notesMasterIdLst>
  <p:sldIdLst>
    <p:sldId id="273" r:id="rId2"/>
    <p:sldId id="258" r:id="rId3"/>
    <p:sldId id="265" r:id="rId4"/>
    <p:sldId id="257" r:id="rId5"/>
    <p:sldId id="286" r:id="rId6"/>
    <p:sldId id="287" r:id="rId7"/>
    <p:sldId id="259" r:id="rId8"/>
    <p:sldId id="260" r:id="rId9"/>
    <p:sldId id="297" r:id="rId10"/>
    <p:sldId id="274" r:id="rId11"/>
    <p:sldId id="262" r:id="rId12"/>
    <p:sldId id="277" r:id="rId13"/>
    <p:sldId id="278" r:id="rId14"/>
    <p:sldId id="279" r:id="rId15"/>
    <p:sldId id="280" r:id="rId16"/>
    <p:sldId id="281" r:id="rId17"/>
    <p:sldId id="292" r:id="rId18"/>
    <p:sldId id="270" r:id="rId19"/>
    <p:sldId id="263" r:id="rId20"/>
    <p:sldId id="293" r:id="rId21"/>
    <p:sldId id="264" r:id="rId22"/>
    <p:sldId id="268" r:id="rId23"/>
    <p:sldId id="300" r:id="rId24"/>
    <p:sldId id="301" r:id="rId25"/>
    <p:sldId id="302" r:id="rId26"/>
    <p:sldId id="298" r:id="rId27"/>
    <p:sldId id="299" r:id="rId28"/>
    <p:sldId id="288" r:id="rId29"/>
    <p:sldId id="291" r:id="rId30"/>
    <p:sldId id="290" r:id="rId31"/>
    <p:sldId id="267" r:id="rId32"/>
    <p:sldId id="276" r:id="rId33"/>
    <p:sldId id="275" r:id="rId34"/>
    <p:sldId id="295" r:id="rId35"/>
    <p:sldId id="283" r:id="rId36"/>
    <p:sldId id="284" r:id="rId37"/>
    <p:sldId id="285"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90844" autoAdjust="0"/>
  </p:normalViewPr>
  <p:slideViewPr>
    <p:cSldViewPr snapToGrid="0">
      <p:cViewPr varScale="1">
        <p:scale>
          <a:sx n="68" d="100"/>
          <a:sy n="68" d="100"/>
        </p:scale>
        <p:origin x="1188"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1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BF47A-6906-497F-AA03-417284A8C918}" type="datetimeFigureOut">
              <a:rPr lang="el-GR" smtClean="0"/>
              <a:t>8/3/2018</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0BF9E-217C-4953-963F-FB0FCB106F1B}" type="slidenum">
              <a:rPr lang="el-GR" smtClean="0"/>
              <a:t>‹#›</a:t>
            </a:fld>
            <a:endParaRPr lang="el-GR"/>
          </a:p>
        </p:txBody>
      </p:sp>
    </p:spTree>
    <p:extLst>
      <p:ext uri="{BB962C8B-B14F-4D97-AF65-F5344CB8AC3E}">
        <p14:creationId xmlns:p14="http://schemas.microsoft.com/office/powerpoint/2010/main" val="80226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ikihow.com/Improve-Children's-Perceptual-Reasoning#_note-2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lnSpc>
                <a:spcPct val="107000"/>
              </a:lnSpc>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Cerebral Palsy affects the global development and quality of life, since   movement and posture   disorders are often accompanied   by other disabilities, due to cerebral lesions modifying structure, function and connectivity of several parts of the developing brain, in addition to the   motor cortex lesion. Movement and posture disorders are essential in diagnosing CP, but their assessment is just one of the parameters of clinical evaluation, as the comorbid impairments of communication and behavior, cognitive deficits, epilepsy,   allow us to consider CP as a global developmental disorder and not just a mobility disorder. </a:t>
            </a:r>
            <a:endParaRPr lang="el-GR"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0"/>
          </p:nvPr>
        </p:nvSpPr>
        <p:spPr/>
        <p:txBody>
          <a:bodyPr/>
          <a:lstStyle/>
          <a:p>
            <a:fld id="{8570BF9E-217C-4953-963F-FB0FCB106F1B}" type="slidenum">
              <a:rPr lang="el-GR" smtClean="0"/>
              <a:t>1</a:t>
            </a:fld>
            <a:endParaRPr lang="el-GR"/>
          </a:p>
        </p:txBody>
      </p:sp>
    </p:spTree>
    <p:extLst>
      <p:ext uri="{BB962C8B-B14F-4D97-AF65-F5344CB8AC3E}">
        <p14:creationId xmlns:p14="http://schemas.microsoft.com/office/powerpoint/2010/main" val="844258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0BF9E-217C-4953-963F-FB0FCB106F1B}" type="slidenum">
              <a:rPr lang="el-GR" smtClean="0"/>
              <a:t>13</a:t>
            </a:fld>
            <a:endParaRPr lang="el-GR"/>
          </a:p>
        </p:txBody>
      </p:sp>
    </p:spTree>
    <p:extLst>
      <p:ext uri="{BB962C8B-B14F-4D97-AF65-F5344CB8AC3E}">
        <p14:creationId xmlns:p14="http://schemas.microsoft.com/office/powerpoint/2010/main" val="12690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570BF9E-217C-4953-963F-FB0FCB106F1B}" type="slidenum">
              <a:rPr lang="el-GR" smtClean="0"/>
              <a:t>21</a:t>
            </a:fld>
            <a:endParaRPr lang="el-GR"/>
          </a:p>
        </p:txBody>
      </p:sp>
    </p:spTree>
    <p:extLst>
      <p:ext uri="{BB962C8B-B14F-4D97-AF65-F5344CB8AC3E}">
        <p14:creationId xmlns:p14="http://schemas.microsoft.com/office/powerpoint/2010/main" val="3496454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570BF9E-217C-4953-963F-FB0FCB106F1B}" type="slidenum">
              <a:rPr lang="el-GR" smtClean="0"/>
              <a:t>30</a:t>
            </a:fld>
            <a:endParaRPr lang="el-GR"/>
          </a:p>
        </p:txBody>
      </p:sp>
    </p:spTree>
    <p:extLst>
      <p:ext uri="{BB962C8B-B14F-4D97-AF65-F5344CB8AC3E}">
        <p14:creationId xmlns:p14="http://schemas.microsoft.com/office/powerpoint/2010/main" val="3597197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Full participation of children with motor and speech impairments in academic activities using these technologies requires another adult in class and adequate strategies to manage the extra time the child with disabilities may require to complete the activities.</a:t>
            </a: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8570BF9E-217C-4953-963F-FB0FCB106F1B}" type="slidenum">
              <a:rPr lang="el-GR" smtClean="0"/>
              <a:t>31</a:t>
            </a:fld>
            <a:endParaRPr lang="el-GR"/>
          </a:p>
        </p:txBody>
      </p:sp>
    </p:spTree>
    <p:extLst>
      <p:ext uri="{BB962C8B-B14F-4D97-AF65-F5344CB8AC3E}">
        <p14:creationId xmlns:p14="http://schemas.microsoft.com/office/powerpoint/2010/main" val="373226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By means of  a systematic review of the literature,  (over one thousand papers), in order to summarize the rates of co-occurring impairments and functional limitations,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Novac</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and her collaborates, from Australia, concluded that ……</a:t>
            </a:r>
            <a:endParaRPr lang="el-GR" dirty="0"/>
          </a:p>
        </p:txBody>
      </p:sp>
      <p:sp>
        <p:nvSpPr>
          <p:cNvPr id="4" name="Θέση αριθμού διαφάνειας 3"/>
          <p:cNvSpPr>
            <a:spLocks noGrp="1"/>
          </p:cNvSpPr>
          <p:nvPr>
            <p:ph type="sldNum" sz="quarter" idx="10"/>
          </p:nvPr>
        </p:nvSpPr>
        <p:spPr/>
        <p:txBody>
          <a:bodyPr/>
          <a:lstStyle/>
          <a:p>
            <a:fld id="{8570BF9E-217C-4953-963F-FB0FCB106F1B}" type="slidenum">
              <a:rPr lang="el-GR" smtClean="0"/>
              <a:t>2</a:t>
            </a:fld>
            <a:endParaRPr lang="el-GR"/>
          </a:p>
        </p:txBody>
      </p:sp>
    </p:spTree>
    <p:extLst>
      <p:ext uri="{BB962C8B-B14F-4D97-AF65-F5344CB8AC3E}">
        <p14:creationId xmlns:p14="http://schemas.microsoft.com/office/powerpoint/2010/main" val="2854715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Experience- dependent synaptogenesis and formation of a huge number of synapses during the first year of life and the pre-school period enhances memory and learning, as well as behavior modification  and social adaptation. Early intervention takes advantage of this “opportunity window”: </a:t>
            </a:r>
            <a:endParaRPr lang="el-GR" sz="900" dirty="0" smtClean="0"/>
          </a:p>
          <a:p>
            <a:endParaRPr lang="el-GR" dirty="0"/>
          </a:p>
        </p:txBody>
      </p:sp>
      <p:sp>
        <p:nvSpPr>
          <p:cNvPr id="4" name="Θέση αριθμού διαφάνειας 3"/>
          <p:cNvSpPr>
            <a:spLocks noGrp="1"/>
          </p:cNvSpPr>
          <p:nvPr>
            <p:ph type="sldNum" sz="quarter" idx="10"/>
          </p:nvPr>
        </p:nvSpPr>
        <p:spPr/>
        <p:txBody>
          <a:bodyPr/>
          <a:lstStyle/>
          <a:p>
            <a:fld id="{8570BF9E-217C-4953-963F-FB0FCB106F1B}" type="slidenum">
              <a:rPr lang="el-GR" smtClean="0"/>
              <a:t>3</a:t>
            </a:fld>
            <a:endParaRPr lang="el-GR"/>
          </a:p>
        </p:txBody>
      </p:sp>
    </p:spTree>
    <p:extLst>
      <p:ext uri="{BB962C8B-B14F-4D97-AF65-F5344CB8AC3E}">
        <p14:creationId xmlns:p14="http://schemas.microsoft.com/office/powerpoint/2010/main" val="339866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lnSpc>
                <a:spcPct val="107000"/>
              </a:lnSpc>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Experience- dependent synaptogenesis and formation of a huge number of synapses during the first year of life and the pre-school period enhances memory and learning, as well as behavior modification  and social adaptation. Early intervention takes advantage of this “opportunity window”: parents, therapists and teachers have to collaborate to minimize the adverse results and offer a better future to children with CP.</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8570BF9E-217C-4953-963F-FB0FCB106F1B}" type="slidenum">
              <a:rPr lang="el-GR" smtClean="0"/>
              <a:t>4</a:t>
            </a:fld>
            <a:endParaRPr lang="el-GR"/>
          </a:p>
        </p:txBody>
      </p:sp>
    </p:spTree>
    <p:extLst>
      <p:ext uri="{BB962C8B-B14F-4D97-AF65-F5344CB8AC3E}">
        <p14:creationId xmlns:p14="http://schemas.microsoft.com/office/powerpoint/2010/main" val="249426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Nowadays, early, accurate diagnosis of cerebral palsy, within the first year of life, allows   specific early intervention to optimize neuroplasticity and function. A</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s they grow up, children with CP will have to make more transitions and to face more challenges : from primary to high school, to university, may be, from the protecting school world to work, but, fro the pediatric point of view, these first adaptations are crucial for the whole life trajectory and worth every effort from those who take care of a child at risk.</a:t>
            </a:r>
            <a:endParaRPr lang="el-GR" dirty="0"/>
          </a:p>
        </p:txBody>
      </p:sp>
      <p:sp>
        <p:nvSpPr>
          <p:cNvPr id="4" name="Θέση αριθμού διαφάνειας 3"/>
          <p:cNvSpPr>
            <a:spLocks noGrp="1"/>
          </p:cNvSpPr>
          <p:nvPr>
            <p:ph type="sldNum" sz="quarter" idx="10"/>
          </p:nvPr>
        </p:nvSpPr>
        <p:spPr/>
        <p:txBody>
          <a:bodyPr/>
          <a:lstStyle/>
          <a:p>
            <a:fld id="{8570BF9E-217C-4953-963F-FB0FCB106F1B}" type="slidenum">
              <a:rPr lang="el-GR" smtClean="0"/>
              <a:t>5</a:t>
            </a:fld>
            <a:endParaRPr lang="el-GR"/>
          </a:p>
        </p:txBody>
      </p:sp>
    </p:spTree>
    <p:extLst>
      <p:ext uri="{BB962C8B-B14F-4D97-AF65-F5344CB8AC3E}">
        <p14:creationId xmlns:p14="http://schemas.microsoft.com/office/powerpoint/2010/main" val="264758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Most of the children with low CQ have  quadriplegic C.P, but children with average CQ  may have several impairments  I will focus on the most important of them. </a:t>
            </a:r>
          </a:p>
          <a:p>
            <a:endParaRPr lang="el-GR" dirty="0"/>
          </a:p>
        </p:txBody>
      </p:sp>
      <p:sp>
        <p:nvSpPr>
          <p:cNvPr id="4" name="Θέση αριθμού διαφάνειας 3"/>
          <p:cNvSpPr>
            <a:spLocks noGrp="1"/>
          </p:cNvSpPr>
          <p:nvPr>
            <p:ph type="sldNum" sz="quarter" idx="10"/>
          </p:nvPr>
        </p:nvSpPr>
        <p:spPr/>
        <p:txBody>
          <a:bodyPr/>
          <a:lstStyle/>
          <a:p>
            <a:fld id="{8570BF9E-217C-4953-963F-FB0FCB106F1B}" type="slidenum">
              <a:rPr lang="el-GR" smtClean="0"/>
              <a:t>6</a:t>
            </a:fld>
            <a:endParaRPr lang="el-GR"/>
          </a:p>
        </p:txBody>
      </p:sp>
    </p:spTree>
    <p:extLst>
      <p:ext uri="{BB962C8B-B14F-4D97-AF65-F5344CB8AC3E}">
        <p14:creationId xmlns:p14="http://schemas.microsoft.com/office/powerpoint/2010/main" val="1493934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kids have the words to describe an object they are seeing or manipulating, it can help them think about it in more complex ways.</a:t>
            </a:r>
            <a:endParaRPr lang="el-GR" dirty="0"/>
          </a:p>
        </p:txBody>
      </p:sp>
      <p:sp>
        <p:nvSpPr>
          <p:cNvPr id="4" name="Θέση αριθμού διαφάνειας 3"/>
          <p:cNvSpPr>
            <a:spLocks noGrp="1"/>
          </p:cNvSpPr>
          <p:nvPr>
            <p:ph type="sldNum" sz="quarter" idx="10"/>
          </p:nvPr>
        </p:nvSpPr>
        <p:spPr/>
        <p:txBody>
          <a:bodyPr/>
          <a:lstStyle/>
          <a:p>
            <a:fld id="{8570BF9E-217C-4953-963F-FB0FCB106F1B}" type="slidenum">
              <a:rPr lang="el-GR" smtClean="0"/>
              <a:t>8</a:t>
            </a:fld>
            <a:endParaRPr lang="el-GR"/>
          </a:p>
        </p:txBody>
      </p:sp>
    </p:spTree>
    <p:extLst>
      <p:ext uri="{BB962C8B-B14F-4D97-AF65-F5344CB8AC3E}">
        <p14:creationId xmlns:p14="http://schemas.microsoft.com/office/powerpoint/2010/main" val="735944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342900" marR="0" lvl="0" indent="-342900" algn="l" defTabSz="914400" rtl="0" eaLnBrk="1" fontAlgn="auto" latinLnBrk="0" hangingPunct="1">
              <a:lnSpc>
                <a:spcPct val="107000"/>
              </a:lnSpc>
              <a:spcBef>
                <a:spcPts val="1000"/>
              </a:spcBef>
              <a:spcAft>
                <a:spcPts val="800"/>
              </a:spcAft>
              <a:buClrTx/>
              <a:buSzPts val="1000"/>
              <a:buFont typeface="Symbol" panose="05050102010706020507" pitchFamily="18" charset="2"/>
              <a:buChar char=""/>
              <a:tabLst>
                <a:tab pos="457200" algn="l"/>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Children with perceptual reasoning issues may also have trouble in social situations because they do not pick up on subtle facial expressions and other nonverbal cues.</a:t>
            </a:r>
            <a:r>
              <a:rPr kumimoji="0" lang="el-GR" sz="1600" b="0" i="0" u="sng" strike="noStrike" kern="1200" cap="none" spc="0" normalizeH="0" baseline="30000" noProof="0" dirty="0" smtClean="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a:t>
            </a:r>
            <a:endParaRPr kumimoji="0" lang="el-GR"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0"/>
          </p:nvPr>
        </p:nvSpPr>
        <p:spPr/>
        <p:txBody>
          <a:bodyPr/>
          <a:lstStyle/>
          <a:p>
            <a:fld id="{8570BF9E-217C-4953-963F-FB0FCB106F1B}" type="slidenum">
              <a:rPr lang="el-GR" smtClean="0"/>
              <a:t>11</a:t>
            </a:fld>
            <a:endParaRPr lang="el-GR"/>
          </a:p>
        </p:txBody>
      </p:sp>
    </p:spTree>
    <p:extLst>
      <p:ext uri="{BB962C8B-B14F-4D97-AF65-F5344CB8AC3E}">
        <p14:creationId xmlns:p14="http://schemas.microsoft.com/office/powerpoint/2010/main" val="2495233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just"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Special education teachers and</a:t>
            </a:r>
            <a:r>
              <a:rPr kumimoji="0" lang="en-US" sz="28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Speech and Language Therapists. </a:t>
            </a:r>
            <a:endParaRPr kumimoji="0" lang="el-GR"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0"/>
          </p:nvPr>
        </p:nvSpPr>
        <p:spPr/>
        <p:txBody>
          <a:bodyPr/>
          <a:lstStyle/>
          <a:p>
            <a:fld id="{8570BF9E-217C-4953-963F-FB0FCB106F1B}" type="slidenum">
              <a:rPr lang="el-GR" smtClean="0"/>
              <a:t>12</a:t>
            </a:fld>
            <a:endParaRPr lang="el-GR"/>
          </a:p>
        </p:txBody>
      </p:sp>
    </p:spTree>
    <p:extLst>
      <p:ext uri="{BB962C8B-B14F-4D97-AF65-F5344CB8AC3E}">
        <p14:creationId xmlns:p14="http://schemas.microsoft.com/office/powerpoint/2010/main" val="113412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smtClean="0"/>
              <a:t>7th International Cerebral Palsy and Development Disorders Congress</a:t>
            </a:r>
            <a:endParaRPr lang="el-GR"/>
          </a:p>
        </p:txBody>
      </p:sp>
      <p:sp>
        <p:nvSpPr>
          <p:cNvPr id="6" name="Slide Number Placeholder 5"/>
          <p:cNvSpPr>
            <a:spLocks noGrp="1"/>
          </p:cNvSpPr>
          <p:nvPr>
            <p:ph type="sldNum" sz="quarter" idx="12"/>
          </p:nvPr>
        </p:nvSpPr>
        <p:spPr/>
        <p:txBody>
          <a:bodyPr/>
          <a:lstStyle/>
          <a:p>
            <a:fld id="{7643A90F-CC1B-4BA7-8C64-1E2E93281407}"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6765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l-GR" smtClean="0"/>
              <a:t>25-27 February 2018, Istanbul</a:t>
            </a:r>
            <a:endParaRPr lang="el-GR"/>
          </a:p>
        </p:txBody>
      </p:sp>
      <p:sp>
        <p:nvSpPr>
          <p:cNvPr id="5" name="Footer Placeholder 4"/>
          <p:cNvSpPr>
            <a:spLocks noGrp="1"/>
          </p:cNvSpPr>
          <p:nvPr>
            <p:ph type="ftr" sz="quarter" idx="11"/>
          </p:nvPr>
        </p:nvSpPr>
        <p:spPr/>
        <p:txBody>
          <a:bodyPr/>
          <a:lstStyle/>
          <a:p>
            <a:r>
              <a:rPr lang="en-US" smtClean="0"/>
              <a:t>7th International Cerebral Palsy and Development Disorders Congress</a:t>
            </a:r>
            <a:endParaRPr lang="el-GR"/>
          </a:p>
        </p:txBody>
      </p:sp>
      <p:sp>
        <p:nvSpPr>
          <p:cNvPr id="6" name="Slide Number Placeholder 5"/>
          <p:cNvSpPr>
            <a:spLocks noGrp="1"/>
          </p:cNvSpPr>
          <p:nvPr>
            <p:ph type="sldNum" sz="quarter" idx="12"/>
          </p:nvPr>
        </p:nvSpPr>
        <p:spPr/>
        <p:txBody>
          <a:bodyPr/>
          <a:lstStyle/>
          <a:p>
            <a:fld id="{7643A90F-CC1B-4BA7-8C64-1E2E93281407}" type="slidenum">
              <a:rPr lang="el-GR" smtClean="0"/>
              <a:t>‹#›</a:t>
            </a:fld>
            <a:endParaRPr lang="el-GR"/>
          </a:p>
        </p:txBody>
      </p:sp>
    </p:spTree>
    <p:extLst>
      <p:ext uri="{BB962C8B-B14F-4D97-AF65-F5344CB8AC3E}">
        <p14:creationId xmlns:p14="http://schemas.microsoft.com/office/powerpoint/2010/main" val="369447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l-GR" smtClean="0"/>
              <a:t>25-27 February 2018, Istanbul</a:t>
            </a:r>
            <a:endParaRPr lang="el-GR"/>
          </a:p>
        </p:txBody>
      </p:sp>
      <p:sp>
        <p:nvSpPr>
          <p:cNvPr id="5" name="Footer Placeholder 4"/>
          <p:cNvSpPr>
            <a:spLocks noGrp="1"/>
          </p:cNvSpPr>
          <p:nvPr>
            <p:ph type="ftr" sz="quarter" idx="11"/>
          </p:nvPr>
        </p:nvSpPr>
        <p:spPr/>
        <p:txBody>
          <a:bodyPr/>
          <a:lstStyle/>
          <a:p>
            <a:r>
              <a:rPr lang="en-US" smtClean="0"/>
              <a:t>7th International Cerebral Palsy and Development Disorders Congress</a:t>
            </a:r>
            <a:endParaRPr lang="el-GR"/>
          </a:p>
        </p:txBody>
      </p:sp>
      <p:sp>
        <p:nvSpPr>
          <p:cNvPr id="6" name="Slide Number Placeholder 5"/>
          <p:cNvSpPr>
            <a:spLocks noGrp="1"/>
          </p:cNvSpPr>
          <p:nvPr>
            <p:ph type="sldNum" sz="quarter" idx="12"/>
          </p:nvPr>
        </p:nvSpPr>
        <p:spPr/>
        <p:txBody>
          <a:bodyPr/>
          <a:lstStyle/>
          <a:p>
            <a:fld id="{7643A90F-CC1B-4BA7-8C64-1E2E93281407}" type="slidenum">
              <a:rPr lang="el-GR" smtClean="0"/>
              <a:t>‹#›</a:t>
            </a:fld>
            <a:endParaRPr lang="el-GR"/>
          </a:p>
        </p:txBody>
      </p:sp>
    </p:spTree>
    <p:extLst>
      <p:ext uri="{BB962C8B-B14F-4D97-AF65-F5344CB8AC3E}">
        <p14:creationId xmlns:p14="http://schemas.microsoft.com/office/powerpoint/2010/main" val="1357018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Development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a:t>
            </a:fld>
            <a:endParaRPr lang="el-GR" dirty="0"/>
          </a:p>
        </p:txBody>
      </p:sp>
    </p:spTree>
    <p:extLst>
      <p:ext uri="{BB962C8B-B14F-4D97-AF65-F5344CB8AC3E}">
        <p14:creationId xmlns:p14="http://schemas.microsoft.com/office/powerpoint/2010/main" val="3575455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l-GR" smtClean="0"/>
              <a:t>25-27 February 2018, Istanbul</a:t>
            </a:r>
            <a:endParaRPr lang="el-GR"/>
          </a:p>
        </p:txBody>
      </p:sp>
      <p:sp>
        <p:nvSpPr>
          <p:cNvPr id="5" name="Footer Placeholder 4"/>
          <p:cNvSpPr>
            <a:spLocks noGrp="1"/>
          </p:cNvSpPr>
          <p:nvPr>
            <p:ph type="ftr" sz="quarter" idx="11"/>
          </p:nvPr>
        </p:nvSpPr>
        <p:spPr/>
        <p:txBody>
          <a:bodyPr/>
          <a:lstStyle/>
          <a:p>
            <a:r>
              <a:rPr lang="en-US" smtClean="0"/>
              <a:t>7th International Cerebral Palsy and Development Disorders Congress</a:t>
            </a:r>
            <a:endParaRPr lang="el-GR"/>
          </a:p>
        </p:txBody>
      </p:sp>
      <p:sp>
        <p:nvSpPr>
          <p:cNvPr id="6" name="Slide Number Placeholder 5"/>
          <p:cNvSpPr>
            <a:spLocks noGrp="1"/>
          </p:cNvSpPr>
          <p:nvPr>
            <p:ph type="sldNum" sz="quarter" idx="12"/>
          </p:nvPr>
        </p:nvSpPr>
        <p:spPr/>
        <p:txBody>
          <a:bodyPr/>
          <a:lstStyle/>
          <a:p>
            <a:fld id="{7643A90F-CC1B-4BA7-8C64-1E2E93281407}"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00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l-GR" smtClean="0"/>
              <a:t>25-27 February 2018, Istanbul</a:t>
            </a:r>
            <a:endParaRPr lang="el-GR"/>
          </a:p>
        </p:txBody>
      </p:sp>
      <p:sp>
        <p:nvSpPr>
          <p:cNvPr id="6" name="Footer Placeholder 5"/>
          <p:cNvSpPr>
            <a:spLocks noGrp="1"/>
          </p:cNvSpPr>
          <p:nvPr>
            <p:ph type="ftr" sz="quarter" idx="11"/>
          </p:nvPr>
        </p:nvSpPr>
        <p:spPr/>
        <p:txBody>
          <a:bodyPr/>
          <a:lstStyle/>
          <a:p>
            <a:r>
              <a:rPr lang="en-US" smtClean="0"/>
              <a:t>7th International Cerebral Palsy and Development Disorders Congress</a:t>
            </a:r>
            <a:endParaRPr lang="el-GR"/>
          </a:p>
        </p:txBody>
      </p:sp>
      <p:sp>
        <p:nvSpPr>
          <p:cNvPr id="7" name="Slide Number Placeholder 6"/>
          <p:cNvSpPr>
            <a:spLocks noGrp="1"/>
          </p:cNvSpPr>
          <p:nvPr>
            <p:ph type="sldNum" sz="quarter" idx="12"/>
          </p:nvPr>
        </p:nvSpPr>
        <p:spPr/>
        <p:txBody>
          <a:bodyPr/>
          <a:lstStyle/>
          <a:p>
            <a:fld id="{7643A90F-CC1B-4BA7-8C64-1E2E93281407}" type="slidenum">
              <a:rPr lang="el-GR" smtClean="0"/>
              <a:t>‹#›</a:t>
            </a:fld>
            <a:endParaRPr lang="el-GR"/>
          </a:p>
        </p:txBody>
      </p:sp>
    </p:spTree>
    <p:extLst>
      <p:ext uri="{BB962C8B-B14F-4D97-AF65-F5344CB8AC3E}">
        <p14:creationId xmlns:p14="http://schemas.microsoft.com/office/powerpoint/2010/main" val="148390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l-GR" smtClean="0"/>
              <a:t>25-27 February 2018, Istanbul</a:t>
            </a:r>
            <a:endParaRPr lang="el-GR"/>
          </a:p>
        </p:txBody>
      </p:sp>
      <p:sp>
        <p:nvSpPr>
          <p:cNvPr id="8" name="Footer Placeholder 7"/>
          <p:cNvSpPr>
            <a:spLocks noGrp="1"/>
          </p:cNvSpPr>
          <p:nvPr>
            <p:ph type="ftr" sz="quarter" idx="11"/>
          </p:nvPr>
        </p:nvSpPr>
        <p:spPr/>
        <p:txBody>
          <a:bodyPr/>
          <a:lstStyle/>
          <a:p>
            <a:r>
              <a:rPr lang="en-US" smtClean="0"/>
              <a:t>7th International Cerebral Palsy and Development Disorders Congress</a:t>
            </a:r>
            <a:endParaRPr lang="el-GR"/>
          </a:p>
        </p:txBody>
      </p:sp>
      <p:sp>
        <p:nvSpPr>
          <p:cNvPr id="9" name="Slide Number Placeholder 8"/>
          <p:cNvSpPr>
            <a:spLocks noGrp="1"/>
          </p:cNvSpPr>
          <p:nvPr>
            <p:ph type="sldNum" sz="quarter" idx="12"/>
          </p:nvPr>
        </p:nvSpPr>
        <p:spPr/>
        <p:txBody>
          <a:bodyPr/>
          <a:lstStyle/>
          <a:p>
            <a:fld id="{7643A90F-CC1B-4BA7-8C64-1E2E93281407}" type="slidenum">
              <a:rPr lang="el-GR" smtClean="0"/>
              <a:t>‹#›</a:t>
            </a:fld>
            <a:endParaRPr lang="el-GR"/>
          </a:p>
        </p:txBody>
      </p:sp>
    </p:spTree>
    <p:extLst>
      <p:ext uri="{BB962C8B-B14F-4D97-AF65-F5344CB8AC3E}">
        <p14:creationId xmlns:p14="http://schemas.microsoft.com/office/powerpoint/2010/main" val="280520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l-GR" smtClean="0"/>
              <a:t>25-27 February 2018, Istanbul</a:t>
            </a:r>
            <a:endParaRPr lang="el-GR"/>
          </a:p>
        </p:txBody>
      </p:sp>
      <p:sp>
        <p:nvSpPr>
          <p:cNvPr id="4" name="Footer Placeholder 3"/>
          <p:cNvSpPr>
            <a:spLocks noGrp="1"/>
          </p:cNvSpPr>
          <p:nvPr>
            <p:ph type="ftr" sz="quarter" idx="11"/>
          </p:nvPr>
        </p:nvSpPr>
        <p:spPr/>
        <p:txBody>
          <a:bodyPr/>
          <a:lstStyle/>
          <a:p>
            <a:r>
              <a:rPr lang="en-US" smtClean="0"/>
              <a:t>7th International Cerebral Palsy and Development Disorders Congress</a:t>
            </a:r>
            <a:endParaRPr lang="el-GR"/>
          </a:p>
        </p:txBody>
      </p:sp>
      <p:sp>
        <p:nvSpPr>
          <p:cNvPr id="5" name="Slide Number Placeholder 4"/>
          <p:cNvSpPr>
            <a:spLocks noGrp="1"/>
          </p:cNvSpPr>
          <p:nvPr>
            <p:ph type="sldNum" sz="quarter" idx="12"/>
          </p:nvPr>
        </p:nvSpPr>
        <p:spPr/>
        <p:txBody>
          <a:bodyPr/>
          <a:lstStyle/>
          <a:p>
            <a:fld id="{7643A90F-CC1B-4BA7-8C64-1E2E93281407}" type="slidenum">
              <a:rPr lang="el-GR" smtClean="0"/>
              <a:t>‹#›</a:t>
            </a:fld>
            <a:endParaRPr lang="el-GR"/>
          </a:p>
        </p:txBody>
      </p:sp>
    </p:spTree>
    <p:extLst>
      <p:ext uri="{BB962C8B-B14F-4D97-AF65-F5344CB8AC3E}">
        <p14:creationId xmlns:p14="http://schemas.microsoft.com/office/powerpoint/2010/main" val="379938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l-GR" smtClean="0"/>
              <a:t>25-27 February 2018, Istanbul</a:t>
            </a:r>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7th International Cerebral Palsy and Development Disorders Congress</a:t>
            </a:r>
            <a:endParaRPr lang="el-GR"/>
          </a:p>
        </p:txBody>
      </p:sp>
      <p:sp>
        <p:nvSpPr>
          <p:cNvPr id="9" name="Slide Number Placeholder 8"/>
          <p:cNvSpPr>
            <a:spLocks noGrp="1"/>
          </p:cNvSpPr>
          <p:nvPr>
            <p:ph type="sldNum" sz="quarter" idx="12"/>
          </p:nvPr>
        </p:nvSpPr>
        <p:spPr/>
        <p:txBody>
          <a:bodyPr/>
          <a:lstStyle/>
          <a:p>
            <a:fld id="{7643A90F-CC1B-4BA7-8C64-1E2E93281407}" type="slidenum">
              <a:rPr lang="el-GR" smtClean="0"/>
              <a:t>‹#›</a:t>
            </a:fld>
            <a:endParaRPr lang="el-GR"/>
          </a:p>
        </p:txBody>
      </p:sp>
    </p:spTree>
    <p:extLst>
      <p:ext uri="{BB962C8B-B14F-4D97-AF65-F5344CB8AC3E}">
        <p14:creationId xmlns:p14="http://schemas.microsoft.com/office/powerpoint/2010/main" val="371567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l-GR" smtClean="0"/>
              <a:t>25-27 February 2018, Istanbul</a:t>
            </a:r>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7th International Cerebral Palsy and Development Disorders Congress</a:t>
            </a:r>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43A90F-CC1B-4BA7-8C64-1E2E93281407}" type="slidenum">
              <a:rPr lang="el-GR" smtClean="0"/>
              <a:t>‹#›</a:t>
            </a:fld>
            <a:endParaRPr lang="el-GR"/>
          </a:p>
        </p:txBody>
      </p:sp>
    </p:spTree>
    <p:extLst>
      <p:ext uri="{BB962C8B-B14F-4D97-AF65-F5344CB8AC3E}">
        <p14:creationId xmlns:p14="http://schemas.microsoft.com/office/powerpoint/2010/main" val="274469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l-GR" smtClean="0"/>
              <a:t>25-27 February 2018, Istanbul</a:t>
            </a:r>
            <a:endParaRPr lang="el-GR"/>
          </a:p>
        </p:txBody>
      </p:sp>
      <p:sp>
        <p:nvSpPr>
          <p:cNvPr id="6" name="Footer Placeholder 5"/>
          <p:cNvSpPr>
            <a:spLocks noGrp="1"/>
          </p:cNvSpPr>
          <p:nvPr>
            <p:ph type="ftr" sz="quarter" idx="11"/>
          </p:nvPr>
        </p:nvSpPr>
        <p:spPr/>
        <p:txBody>
          <a:bodyPr/>
          <a:lstStyle/>
          <a:p>
            <a:r>
              <a:rPr lang="en-US" smtClean="0"/>
              <a:t>7th International Cerebral Palsy and Development Disorders Congress</a:t>
            </a:r>
            <a:endParaRPr lang="el-GR"/>
          </a:p>
        </p:txBody>
      </p:sp>
      <p:sp>
        <p:nvSpPr>
          <p:cNvPr id="7" name="Slide Number Placeholder 6"/>
          <p:cNvSpPr>
            <a:spLocks noGrp="1"/>
          </p:cNvSpPr>
          <p:nvPr>
            <p:ph type="sldNum" sz="quarter" idx="12"/>
          </p:nvPr>
        </p:nvSpPr>
        <p:spPr/>
        <p:txBody>
          <a:bodyPr/>
          <a:lstStyle/>
          <a:p>
            <a:fld id="{7643A90F-CC1B-4BA7-8C64-1E2E93281407}" type="slidenum">
              <a:rPr lang="el-GR" smtClean="0"/>
              <a:t>‹#›</a:t>
            </a:fld>
            <a:endParaRPr lang="el-GR"/>
          </a:p>
        </p:txBody>
      </p:sp>
    </p:spTree>
    <p:extLst>
      <p:ext uri="{BB962C8B-B14F-4D97-AF65-F5344CB8AC3E}">
        <p14:creationId xmlns:p14="http://schemas.microsoft.com/office/powerpoint/2010/main" val="246776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1050">
                <a:solidFill>
                  <a:srgbClr val="FFFFFF"/>
                </a:solidFill>
              </a:defRPr>
            </a:lvl1pPr>
          </a:lstStyle>
          <a:p>
            <a:r>
              <a:rPr lang="el-GR" smtClean="0"/>
              <a:t>25-27 February 2018, Istanbul</a:t>
            </a:r>
            <a:endParaRPr lang="el-GR" dirty="0"/>
          </a:p>
        </p:txBody>
      </p:sp>
      <p:sp>
        <p:nvSpPr>
          <p:cNvPr id="5" name="Footer Placeholder 4"/>
          <p:cNvSpPr>
            <a:spLocks noGrp="1"/>
          </p:cNvSpPr>
          <p:nvPr>
            <p:ph type="ftr" sz="quarter" idx="3"/>
          </p:nvPr>
        </p:nvSpPr>
        <p:spPr>
          <a:xfrm>
            <a:off x="3686184" y="6459785"/>
            <a:ext cx="4935301" cy="365125"/>
          </a:xfrm>
          <a:prstGeom prst="rect">
            <a:avLst/>
          </a:prstGeom>
        </p:spPr>
        <p:txBody>
          <a:bodyPr vert="horz" lIns="91440" tIns="45720" rIns="91440" bIns="45720" rtlCol="0" anchor="ctr"/>
          <a:lstStyle>
            <a:lvl1pPr algn="ctr">
              <a:defRPr sz="1050" cap="all" baseline="0">
                <a:solidFill>
                  <a:srgbClr val="FFFFFF"/>
                </a:solidFill>
              </a:defRPr>
            </a:lvl1pPr>
          </a:lstStyle>
          <a:p>
            <a:r>
              <a:rPr lang="en-US" smtClean="0"/>
              <a:t>7th International Cerebral Palsy and Development Disorders Congress</a:t>
            </a:r>
            <a:endParaRPr lang="el-GR"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643A90F-CC1B-4BA7-8C64-1E2E93281407}" type="slidenum">
              <a:rPr lang="el-GR" smtClean="0"/>
              <a:t>‹#›</a:t>
            </a:fld>
            <a:endParaRPr lang="el-GR"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233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300-maladies-neuromuscu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496" y="1887214"/>
            <a:ext cx="4254109" cy="417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fontScale="90000"/>
          </a:bodyPr>
          <a:lstStyle/>
          <a:p>
            <a:r>
              <a:rPr lang="en-US" dirty="0">
                <a:latin typeface="Calibri" panose="020F0502020204030204" pitchFamily="34" charset="0"/>
                <a:ea typeface="Calibri" panose="020F0502020204030204" pitchFamily="34" charset="0"/>
                <a:cs typeface="Times New Roman" panose="02020603050405020304" pitchFamily="18" charset="0"/>
              </a:rPr>
              <a:t>Early intervention, Transition and School Integration of Children with Cerebral </a:t>
            </a:r>
            <a:r>
              <a:rPr lang="en-US" dirty="0" smtClean="0">
                <a:latin typeface="Calibri" panose="020F0502020204030204" pitchFamily="34" charset="0"/>
                <a:ea typeface="Calibri" panose="020F0502020204030204" pitchFamily="34" charset="0"/>
                <a:cs typeface="Times New Roman" panose="02020603050405020304" pitchFamily="18" charset="0"/>
              </a:rPr>
              <a:t>Palsy</a:t>
            </a:r>
            <a:endParaRPr lang="en-US" dirty="0"/>
          </a:p>
        </p:txBody>
      </p:sp>
      <p:sp>
        <p:nvSpPr>
          <p:cNvPr id="6" name="Υπότιτλος 5"/>
          <p:cNvSpPr>
            <a:spLocks noGrp="1"/>
          </p:cNvSpPr>
          <p:nvPr>
            <p:ph idx="1"/>
          </p:nvPr>
        </p:nvSpPr>
        <p:spPr>
          <a:xfrm>
            <a:off x="6535132" y="2606040"/>
            <a:ext cx="4075730" cy="2880361"/>
          </a:xfrm>
        </p:spPr>
        <p:txBody>
          <a:bodyPr>
            <a:noAutofit/>
          </a:bodyPr>
          <a:lstStyle/>
          <a:p>
            <a:r>
              <a:rPr lang="en-US" sz="2400" b="1" dirty="0" smtClean="0"/>
              <a:t>Dr. </a:t>
            </a:r>
            <a:r>
              <a:rPr lang="en-US" sz="2400" b="1" dirty="0" err="1" smtClean="0"/>
              <a:t>Ioulia</a:t>
            </a:r>
            <a:r>
              <a:rPr lang="en-US" sz="2400" b="1" dirty="0" smtClean="0"/>
              <a:t> </a:t>
            </a:r>
            <a:r>
              <a:rPr lang="en-US" sz="2400" b="1" dirty="0" err="1" smtClean="0"/>
              <a:t>Nisiotou</a:t>
            </a:r>
            <a:endParaRPr lang="en-US" sz="2400" b="1" dirty="0" smtClean="0"/>
          </a:p>
          <a:p>
            <a:pPr>
              <a:lnSpc>
                <a:spcPct val="100000"/>
              </a:lnSpc>
              <a:spcBef>
                <a:spcPts val="0"/>
              </a:spcBef>
              <a:spcAft>
                <a:spcPts val="0"/>
              </a:spcAft>
            </a:pPr>
            <a:r>
              <a:rPr lang="en-US" dirty="0" smtClean="0"/>
              <a:t>Special Education Department</a:t>
            </a:r>
          </a:p>
          <a:p>
            <a:pPr>
              <a:lnSpc>
                <a:spcPct val="100000"/>
              </a:lnSpc>
              <a:spcBef>
                <a:spcPts val="0"/>
              </a:spcBef>
              <a:spcAft>
                <a:spcPts val="0"/>
              </a:spcAft>
            </a:pPr>
            <a:r>
              <a:rPr lang="en-US" dirty="0" smtClean="0"/>
              <a:t>University of Thessaly, Volos, Greece</a:t>
            </a:r>
          </a:p>
          <a:p>
            <a:pPr>
              <a:lnSpc>
                <a:spcPct val="100000"/>
              </a:lnSpc>
              <a:spcBef>
                <a:spcPts val="0"/>
              </a:spcBef>
              <a:spcAft>
                <a:spcPts val="0"/>
              </a:spcAft>
            </a:pPr>
            <a:endParaRPr lang="en-US" dirty="0"/>
          </a:p>
          <a:p>
            <a:pPr>
              <a:lnSpc>
                <a:spcPct val="100000"/>
              </a:lnSpc>
              <a:spcBef>
                <a:spcPts val="0"/>
              </a:spcBef>
              <a:spcAft>
                <a:spcPts val="0"/>
              </a:spcAft>
            </a:pPr>
            <a:r>
              <a:rPr lang="en-US" dirty="0"/>
              <a:t>e</a:t>
            </a:r>
            <a:r>
              <a:rPr lang="en-US" dirty="0" smtClean="0"/>
              <a:t>mail: </a:t>
            </a:r>
            <a:r>
              <a:rPr lang="en-US" dirty="0" smtClean="0">
                <a:solidFill>
                  <a:srgbClr val="0070C0"/>
                </a:solidFill>
              </a:rPr>
              <a:t>nisiotou@uth.gr</a:t>
            </a:r>
            <a:endParaRPr lang="el-GR" dirty="0">
              <a:solidFill>
                <a:srgbClr val="0070C0"/>
              </a:solidFill>
            </a:endParaRPr>
          </a:p>
        </p:txBody>
      </p:sp>
      <p:sp>
        <p:nvSpPr>
          <p:cNvPr id="8" name="Date Placeholder 7"/>
          <p:cNvSpPr>
            <a:spLocks noGrp="1"/>
          </p:cNvSpPr>
          <p:nvPr>
            <p:ph type="dt" sz="half" idx="10"/>
          </p:nvPr>
        </p:nvSpPr>
        <p:spPr/>
        <p:txBody>
          <a:bodyPr/>
          <a:lstStyle/>
          <a:p>
            <a:r>
              <a:rPr lang="el-GR" dirty="0" smtClean="0"/>
              <a:t>25-27 </a:t>
            </a:r>
            <a:r>
              <a:rPr lang="el-GR" dirty="0" err="1" smtClean="0"/>
              <a:t>February</a:t>
            </a:r>
            <a:r>
              <a:rPr lang="el-GR" dirty="0" smtClean="0"/>
              <a:t> 2018, </a:t>
            </a:r>
            <a:r>
              <a:rPr lang="el-GR" dirty="0" err="1" smtClean="0"/>
              <a:t>Istanbul</a:t>
            </a:r>
            <a:endParaRPr lang="el-GR" dirty="0"/>
          </a:p>
        </p:txBody>
      </p:sp>
      <p:sp>
        <p:nvSpPr>
          <p:cNvPr id="9" name="Footer Placeholder 8"/>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10" name="Slide Number Placeholder 9"/>
          <p:cNvSpPr>
            <a:spLocks noGrp="1"/>
          </p:cNvSpPr>
          <p:nvPr>
            <p:ph type="sldNum" sz="quarter" idx="12"/>
          </p:nvPr>
        </p:nvSpPr>
        <p:spPr/>
        <p:txBody>
          <a:bodyPr/>
          <a:lstStyle/>
          <a:p>
            <a:fld id="{7643A90F-CC1B-4BA7-8C64-1E2E93281407}" type="slidenum">
              <a:rPr lang="el-GR" smtClean="0"/>
              <a:t>1</a:t>
            </a:fld>
            <a:endParaRPr lang="el-GR" dirty="0"/>
          </a:p>
        </p:txBody>
      </p:sp>
      <p:pic>
        <p:nvPicPr>
          <p:cNvPr id="11"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380" y="4487595"/>
            <a:ext cx="1898513" cy="1572366"/>
          </a:xfrm>
          <a:prstGeom prst="rect">
            <a:avLst/>
          </a:prstGeom>
        </p:spPr>
      </p:pic>
    </p:spTree>
    <p:extLst>
      <p:ext uri="{BB962C8B-B14F-4D97-AF65-F5344CB8AC3E}">
        <p14:creationId xmlns:p14="http://schemas.microsoft.com/office/powerpoint/2010/main" val="1095264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186019"/>
            <a:ext cx="10058400" cy="1450757"/>
          </a:xfrm>
        </p:spPr>
        <p:txBody>
          <a:bodyPr>
            <a:normAutofit/>
          </a:bodyPr>
          <a:lstStyle/>
          <a:p>
            <a:pPr lvl="0" algn="l" eaLnBrk="1" fontAlgn="auto" hangingPunct="1">
              <a:lnSpc>
                <a:spcPct val="107000"/>
              </a:lnSpc>
              <a:spcBef>
                <a:spcPts val="1000"/>
              </a:spcBef>
              <a:spcAft>
                <a:spcPts val="800"/>
              </a:spcAft>
            </a:pPr>
            <a:r>
              <a:rPr lang="en-US" sz="3600" dirty="0" smtClean="0">
                <a:latin typeface="Calibri" panose="020F0502020204030204" pitchFamily="34" charset="0"/>
                <a:ea typeface="Calibri" panose="020F0502020204030204" pitchFamily="34" charset="0"/>
                <a:cs typeface="Times New Roman" panose="02020603050405020304" pitchFamily="18" charset="0"/>
              </a:rPr>
              <a:t>Games </a:t>
            </a:r>
            <a:r>
              <a:rPr lang="en-US" sz="3600" dirty="0">
                <a:latin typeface="Calibri" panose="020F0502020204030204" pitchFamily="34" charset="0"/>
                <a:ea typeface="Calibri" panose="020F0502020204030204" pitchFamily="34" charset="0"/>
                <a:cs typeface="Times New Roman" panose="02020603050405020304" pitchFamily="18" charset="0"/>
              </a:rPr>
              <a:t>and activities that children find </a:t>
            </a:r>
            <a:r>
              <a:rPr lang="en-US" sz="3600" dirty="0" smtClean="0">
                <a:latin typeface="Calibri" panose="020F0502020204030204" pitchFamily="34" charset="0"/>
                <a:ea typeface="Calibri" panose="020F0502020204030204" pitchFamily="34" charset="0"/>
                <a:cs typeface="Times New Roman" panose="02020603050405020304" pitchFamily="18" charset="0"/>
              </a:rPr>
              <a:t>enjoyable</a:t>
            </a:r>
            <a:endParaRPr lang="el-GR" sz="3600" dirty="0"/>
          </a:p>
        </p:txBody>
      </p:sp>
      <p:pic>
        <p:nvPicPr>
          <p:cNvPr id="4" name="Picture 15" descr="ANd9GcS7Q-oW9ywHV2yCwuyXM9Ccv55rq5HPA-bUMYCKzyqmJ5bQ5hSoB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0015" y="2930619"/>
            <a:ext cx="4009379" cy="223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Εικόνα 5"/>
          <p:cNvPicPr>
            <a:picLocks noChangeAspect="1"/>
          </p:cNvPicPr>
          <p:nvPr/>
        </p:nvPicPr>
        <p:blipFill>
          <a:blip r:embed="rId3"/>
          <a:stretch>
            <a:fillRect/>
          </a:stretch>
        </p:blipFill>
        <p:spPr>
          <a:xfrm>
            <a:off x="7522029" y="2196840"/>
            <a:ext cx="2911674" cy="2969102"/>
          </a:xfrm>
          <a:prstGeom prst="rect">
            <a:avLst/>
          </a:prstGeom>
        </p:spPr>
      </p:pic>
      <p:sp>
        <p:nvSpPr>
          <p:cNvPr id="3" name="Date Placeholder 2"/>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7" name="Slide Number Placeholder 6"/>
          <p:cNvSpPr>
            <a:spLocks noGrp="1"/>
          </p:cNvSpPr>
          <p:nvPr>
            <p:ph type="sldNum" sz="quarter" idx="12"/>
          </p:nvPr>
        </p:nvSpPr>
        <p:spPr/>
        <p:txBody>
          <a:bodyPr/>
          <a:lstStyle/>
          <a:p>
            <a:fld id="{7643A90F-CC1B-4BA7-8C64-1E2E93281407}" type="slidenum">
              <a:rPr lang="el-GR" smtClean="0"/>
              <a:t>10</a:t>
            </a:fld>
            <a:endParaRPr lang="el-GR" dirty="0"/>
          </a:p>
        </p:txBody>
      </p:sp>
      <p:pic>
        <p:nvPicPr>
          <p:cNvPr id="8" name="Εικόνα 7"/>
          <p:cNvPicPr>
            <a:picLocks noChangeAspect="1"/>
          </p:cNvPicPr>
          <p:nvPr/>
        </p:nvPicPr>
        <p:blipFill>
          <a:blip r:embed="rId4"/>
          <a:stretch>
            <a:fillRect/>
          </a:stretch>
        </p:blipFill>
        <p:spPr>
          <a:xfrm>
            <a:off x="990247" y="2386903"/>
            <a:ext cx="3069768" cy="2779038"/>
          </a:xfrm>
          <a:prstGeom prst="rect">
            <a:avLst/>
          </a:prstGeom>
        </p:spPr>
      </p:pic>
    </p:spTree>
    <p:extLst>
      <p:ext uri="{BB962C8B-B14F-4D97-AF65-F5344CB8AC3E}">
        <p14:creationId xmlns:p14="http://schemas.microsoft.com/office/powerpoint/2010/main" val="439947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140299"/>
            <a:ext cx="10844784" cy="1450757"/>
          </a:xfrm>
        </p:spPr>
        <p:txBody>
          <a:bodyPr>
            <a:noAutofit/>
          </a:bodyPr>
          <a:lstStyle/>
          <a:p>
            <a:r>
              <a:rPr lang="en-US" sz="3600" dirty="0" smtClean="0">
                <a:latin typeface="Calibri" panose="020F0502020204030204" pitchFamily="34" charset="0"/>
                <a:ea typeface="Calibri" panose="020F0502020204030204" pitchFamily="34" charset="0"/>
                <a:cs typeface="Times New Roman" panose="02020603050405020304" pitchFamily="18" charset="0"/>
              </a:rPr>
              <a:t/>
            </a:r>
            <a:br>
              <a:rPr lang="en-US" sz="3600" dirty="0" smtClean="0">
                <a:latin typeface="Calibri" panose="020F0502020204030204" pitchFamily="34" charset="0"/>
                <a:ea typeface="Calibri" panose="020F0502020204030204" pitchFamily="34" charset="0"/>
                <a:cs typeface="Times New Roman" panose="02020603050405020304" pitchFamily="18" charset="0"/>
              </a:rPr>
            </a:br>
            <a:r>
              <a:rPr lang="en-US" sz="3600" dirty="0">
                <a:latin typeface="Calibri" panose="020F0502020204030204" pitchFamily="34" charset="0"/>
                <a:ea typeface="Calibri" panose="020F0502020204030204" pitchFamily="34" charset="0"/>
                <a:cs typeface="Times New Roman" panose="02020603050405020304" pitchFamily="18" charset="0"/>
              </a:rPr>
              <a:t/>
            </a:r>
            <a:br>
              <a:rPr lang="en-US" sz="3600" dirty="0">
                <a:latin typeface="Calibri" panose="020F0502020204030204" pitchFamily="34" charset="0"/>
                <a:ea typeface="Calibri" panose="020F0502020204030204" pitchFamily="34" charset="0"/>
                <a:cs typeface="Times New Roman" panose="02020603050405020304" pitchFamily="18" charset="0"/>
              </a:rPr>
            </a:br>
            <a:r>
              <a:rPr lang="en-US" sz="3600" dirty="0" smtClean="0">
                <a:latin typeface="Calibri" panose="020F0502020204030204" pitchFamily="34" charset="0"/>
                <a:ea typeface="Calibri" panose="020F0502020204030204" pitchFamily="34" charset="0"/>
                <a:cs typeface="Times New Roman" panose="02020603050405020304" pitchFamily="18" charset="0"/>
              </a:rPr>
              <a:t/>
            </a:r>
            <a:br>
              <a:rPr lang="en-US" sz="3600" dirty="0" smtClean="0">
                <a:latin typeface="Calibri" panose="020F0502020204030204" pitchFamily="34" charset="0"/>
                <a:ea typeface="Calibri" panose="020F0502020204030204" pitchFamily="34" charset="0"/>
                <a:cs typeface="Times New Roman" panose="02020603050405020304" pitchFamily="18" charset="0"/>
              </a:rPr>
            </a:br>
            <a:r>
              <a:rPr lang="en-US" sz="3600" dirty="0">
                <a:latin typeface="Calibri" panose="020F0502020204030204" pitchFamily="34" charset="0"/>
                <a:ea typeface="Calibri" panose="020F0502020204030204" pitchFamily="34" charset="0"/>
                <a:cs typeface="Times New Roman" panose="02020603050405020304" pitchFamily="18" charset="0"/>
              </a:rPr>
              <a:t/>
            </a:r>
            <a:br>
              <a:rPr lang="en-US" sz="3600" dirty="0">
                <a:latin typeface="Calibri" panose="020F0502020204030204" pitchFamily="34" charset="0"/>
                <a:ea typeface="Calibri" panose="020F0502020204030204" pitchFamily="34" charset="0"/>
                <a:cs typeface="Times New Roman" panose="02020603050405020304" pitchFamily="18" charset="0"/>
              </a:rPr>
            </a:br>
            <a:r>
              <a:rPr lang="en-US" sz="3600" dirty="0" smtClean="0">
                <a:latin typeface="Calibri" panose="020F0502020204030204" pitchFamily="34" charset="0"/>
                <a:ea typeface="Calibri" panose="020F0502020204030204" pitchFamily="34" charset="0"/>
                <a:cs typeface="Times New Roman" panose="02020603050405020304" pitchFamily="18" charset="0"/>
              </a:rPr>
              <a:t/>
            </a:r>
            <a:br>
              <a:rPr lang="en-US" sz="3600" dirty="0" smtClean="0">
                <a:latin typeface="Calibri" panose="020F0502020204030204" pitchFamily="34" charset="0"/>
                <a:ea typeface="Calibri" panose="020F0502020204030204" pitchFamily="34" charset="0"/>
                <a:cs typeface="Times New Roman" panose="02020603050405020304" pitchFamily="18" charset="0"/>
              </a:rPr>
            </a:br>
            <a:r>
              <a:rPr lang="en-US" sz="3600" dirty="0">
                <a:latin typeface="Calibri" panose="020F0502020204030204" pitchFamily="34" charset="0"/>
                <a:ea typeface="Calibri" panose="020F0502020204030204" pitchFamily="34" charset="0"/>
                <a:cs typeface="Times New Roman" panose="02020603050405020304" pitchFamily="18" charset="0"/>
              </a:rPr>
              <a:t/>
            </a:r>
            <a:br>
              <a:rPr lang="en-US" sz="3600" dirty="0">
                <a:latin typeface="Calibri" panose="020F0502020204030204" pitchFamily="34" charset="0"/>
                <a:ea typeface="Calibri" panose="020F0502020204030204" pitchFamily="34" charset="0"/>
                <a:cs typeface="Times New Roman" panose="02020603050405020304" pitchFamily="18" charset="0"/>
              </a:rPr>
            </a:br>
            <a:r>
              <a:rPr lang="en-US" sz="3600" dirty="0" smtClean="0">
                <a:latin typeface="Calibri" panose="020F0502020204030204" pitchFamily="34" charset="0"/>
                <a:ea typeface="Calibri" panose="020F0502020204030204" pitchFamily="34" charset="0"/>
                <a:cs typeface="Times New Roman" panose="02020603050405020304" pitchFamily="18" charset="0"/>
              </a:rPr>
              <a:t>Everyday situations can be used as </a:t>
            </a:r>
            <a:r>
              <a:rPr lang="en-US" sz="3600" dirty="0">
                <a:latin typeface="Calibri" panose="020F0502020204030204" pitchFamily="34" charset="0"/>
                <a:ea typeface="Calibri" panose="020F0502020204030204" pitchFamily="34" charset="0"/>
                <a:cs typeface="Times New Roman" panose="02020603050405020304" pitchFamily="18" charset="0"/>
              </a:rPr>
              <a:t>learning opportunities</a:t>
            </a:r>
            <a:endParaRPr lang="el-GR" sz="3600" dirty="0"/>
          </a:p>
        </p:txBody>
      </p:sp>
      <p:sp>
        <p:nvSpPr>
          <p:cNvPr id="3" name="Θέση περιεχομένου 2"/>
          <p:cNvSpPr>
            <a:spLocks noGrp="1"/>
          </p:cNvSpPr>
          <p:nvPr>
            <p:ph sz="half" idx="1"/>
          </p:nvPr>
        </p:nvSpPr>
        <p:spPr/>
        <p:txBody>
          <a:bodyPr>
            <a:normAutofit/>
          </a:bodyPr>
          <a:lstStyle/>
          <a:p>
            <a:pPr>
              <a:lnSpc>
                <a:spcPct val="107000"/>
              </a:lnSpc>
              <a:spcAft>
                <a:spcPts val="800"/>
              </a:spcAft>
            </a:pP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Encourage  children to actively explore and observe the world around them. </a:t>
            </a:r>
          </a:p>
          <a:p>
            <a:pPr>
              <a:lnSpc>
                <a:spcPct val="107000"/>
              </a:lnSpc>
              <a:spcAft>
                <a:spcPts val="800"/>
              </a:spcAf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E</a:t>
            </a:r>
            <a:r>
              <a:rPr lang="en-US" dirty="0" smtClean="0">
                <a:effectLst/>
                <a:latin typeface="Calibri" panose="020F0502020204030204" pitchFamily="34" charset="0"/>
                <a:ea typeface="Calibri" panose="020F0502020204030204" pitchFamily="34" charset="0"/>
                <a:cs typeface="Times New Roman" panose="02020603050405020304" pitchFamily="18" charset="0"/>
              </a:rPr>
              <a:t>ncourage them to touch and handle objects.</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7" descr="ANd9GcT18xIWRX9B80lAntOikQYLgCLpofG9uGKVT96KL8RsTMXQM1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480" y="2008441"/>
            <a:ext cx="3973481" cy="35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r>
              <a:rPr lang="el-GR" smtClean="0"/>
              <a:t>25-27 February 2018, Istanbul</a:t>
            </a:r>
            <a:endParaRPr lang="el-GR"/>
          </a:p>
        </p:txBody>
      </p:sp>
      <p:sp>
        <p:nvSpPr>
          <p:cNvPr id="8" name="Footer Placeholder 7"/>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9" name="Slide Number Placeholder 8"/>
          <p:cNvSpPr>
            <a:spLocks noGrp="1"/>
          </p:cNvSpPr>
          <p:nvPr>
            <p:ph type="sldNum" sz="quarter" idx="12"/>
          </p:nvPr>
        </p:nvSpPr>
        <p:spPr/>
        <p:txBody>
          <a:bodyPr/>
          <a:lstStyle/>
          <a:p>
            <a:fld id="{7643A90F-CC1B-4BA7-8C64-1E2E93281407}" type="slidenum">
              <a:rPr lang="el-GR" smtClean="0"/>
              <a:t>11</a:t>
            </a:fld>
            <a:endParaRPr lang="el-GR"/>
          </a:p>
        </p:txBody>
      </p:sp>
    </p:spTree>
    <p:extLst>
      <p:ext uri="{BB962C8B-B14F-4D97-AF65-F5344CB8AC3E}">
        <p14:creationId xmlns:p14="http://schemas.microsoft.com/office/powerpoint/2010/main" val="1333099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1097280" y="414619"/>
            <a:ext cx="10058400" cy="1450757"/>
          </a:xfrm>
        </p:spPr>
        <p:txBody>
          <a:bodyPr>
            <a:noAutofit/>
          </a:bodyPr>
          <a:lstStyle/>
          <a:p>
            <a:pPr>
              <a:lnSpc>
                <a:spcPct val="107000"/>
              </a:lnSpc>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Verbal comprehension and speech </a:t>
            </a:r>
            <a:r>
              <a:rPr lang="en-US" sz="3600" dirty="0" smtClean="0">
                <a:latin typeface="Calibri" panose="020F0502020204030204" pitchFamily="34" charset="0"/>
                <a:ea typeface="Calibri" panose="020F0502020204030204" pitchFamily="34" charset="0"/>
                <a:cs typeface="Times New Roman" panose="02020603050405020304" pitchFamily="18" charset="0"/>
              </a:rPr>
              <a:t>impairment </a:t>
            </a:r>
            <a:r>
              <a:rPr lang="el-GR" sz="3600" dirty="0">
                <a:latin typeface="Calibri" panose="020F0502020204030204" pitchFamily="34" charset="0"/>
                <a:ea typeface="Calibri" panose="020F0502020204030204" pitchFamily="34" charset="0"/>
                <a:cs typeface="Times New Roman" panose="02020603050405020304" pitchFamily="18" charset="0"/>
              </a:rPr>
              <a:t/>
            </a:r>
            <a:br>
              <a:rPr lang="el-GR" sz="3600" dirty="0">
                <a:latin typeface="Calibri" panose="020F0502020204030204" pitchFamily="34" charset="0"/>
                <a:ea typeface="Calibri" panose="020F0502020204030204" pitchFamily="34" charset="0"/>
                <a:cs typeface="Times New Roman" panose="02020603050405020304" pitchFamily="18" charset="0"/>
              </a:rPr>
            </a:br>
            <a:endParaRPr lang="el-GR" sz="2800" dirty="0"/>
          </a:p>
        </p:txBody>
      </p:sp>
      <p:sp>
        <p:nvSpPr>
          <p:cNvPr id="9" name="Θέση περιεχομένου 8"/>
          <p:cNvSpPr>
            <a:spLocks noGrp="1"/>
          </p:cNvSpPr>
          <p:nvPr>
            <p:ph idx="1"/>
          </p:nvPr>
        </p:nvSpPr>
        <p:spPr>
          <a:xfrm>
            <a:off x="868680" y="1998270"/>
            <a:ext cx="10515600" cy="3451554"/>
          </a:xfrm>
        </p:spPr>
        <p:txBody>
          <a:bodyPr>
            <a:normAutofit fontScale="92500" lnSpcReduction="10000"/>
          </a:bodyPr>
          <a:lstStyle/>
          <a:p>
            <a:pPr algn="just">
              <a:lnSpc>
                <a:spcPct val="150000"/>
              </a:lnSpc>
              <a:spcBef>
                <a:spcPts val="600"/>
              </a:spcBef>
              <a:spcAft>
                <a:spcPts val="1200"/>
              </a:spcAft>
            </a:pPr>
            <a:r>
              <a:rPr lang="en-US" dirty="0">
                <a:ea typeface="Calibri" panose="020F0502020204030204" pitchFamily="34" charset="0"/>
                <a:cs typeface="Times New Roman" panose="02020603050405020304" pitchFamily="18" charset="0"/>
              </a:rPr>
              <a:t>D</a:t>
            </a:r>
            <a:r>
              <a:rPr lang="en-US" dirty="0" smtClean="0">
                <a:ea typeface="Calibri" panose="020F0502020204030204" pitchFamily="34" charset="0"/>
                <a:cs typeface="Times New Roman" panose="02020603050405020304" pitchFamily="18" charset="0"/>
              </a:rPr>
              <a:t>ifficulties </a:t>
            </a:r>
            <a:r>
              <a:rPr lang="en-US" dirty="0">
                <a:ea typeface="Calibri" panose="020F0502020204030204" pitchFamily="34" charset="0"/>
                <a:cs typeface="Times New Roman" panose="02020603050405020304" pitchFamily="18" charset="0"/>
              </a:rPr>
              <a:t>in understanding spoken language/expressing </a:t>
            </a:r>
            <a:r>
              <a:rPr lang="en-US" dirty="0" smtClean="0">
                <a:ea typeface="Calibri" panose="020F0502020204030204" pitchFamily="34" charset="0"/>
                <a:cs typeface="Times New Roman" panose="02020603050405020304" pitchFamily="18" charset="0"/>
              </a:rPr>
              <a:t>language.</a:t>
            </a:r>
          </a:p>
          <a:p>
            <a:pPr algn="just">
              <a:lnSpc>
                <a:spcPct val="150000"/>
              </a:lnSpc>
              <a:spcBef>
                <a:spcPts val="600"/>
              </a:spcBef>
              <a:spcAft>
                <a:spcPts val="1200"/>
              </a:spcAft>
            </a:pPr>
            <a:r>
              <a:rPr lang="en-US" dirty="0">
                <a:ea typeface="Calibri" panose="020F0502020204030204" pitchFamily="34" charset="0"/>
                <a:cs typeface="Times New Roman" panose="02020603050405020304" pitchFamily="18" charset="0"/>
              </a:rPr>
              <a:t>D</a:t>
            </a:r>
            <a:r>
              <a:rPr lang="en-US" dirty="0" smtClean="0">
                <a:ea typeface="Calibri" panose="020F0502020204030204" pitchFamily="34" charset="0"/>
                <a:cs typeface="Times New Roman" panose="02020603050405020304" pitchFamily="18" charset="0"/>
              </a:rPr>
              <a:t>ysfunction of </a:t>
            </a:r>
            <a:r>
              <a:rPr lang="en-US" dirty="0">
                <a:ea typeface="Calibri" panose="020F0502020204030204" pitchFamily="34" charset="0"/>
                <a:cs typeface="Times New Roman" panose="02020603050405020304" pitchFamily="18" charset="0"/>
              </a:rPr>
              <a:t>auditory short-term memory and long-term memory</a:t>
            </a:r>
            <a:r>
              <a:rPr lang="en-US" dirty="0" smtClean="0">
                <a:ea typeface="Calibri" panose="020F0502020204030204" pitchFamily="34" charset="0"/>
                <a:cs typeface="Times New Roman" panose="02020603050405020304" pitchFamily="18" charset="0"/>
              </a:rPr>
              <a:t>.</a:t>
            </a:r>
            <a:r>
              <a:rPr lang="en-US" dirty="0">
                <a:ea typeface="Calibri" panose="020F0502020204030204" pitchFamily="34" charset="0"/>
                <a:cs typeface="Times New Roman" panose="02020603050405020304" pitchFamily="18" charset="0"/>
              </a:rPr>
              <a:t> </a:t>
            </a:r>
            <a:endParaRPr lang="en-US" dirty="0" smtClean="0">
              <a:ea typeface="Calibri" panose="020F0502020204030204" pitchFamily="34" charset="0"/>
              <a:cs typeface="Times New Roman" panose="02020603050405020304" pitchFamily="18" charset="0"/>
            </a:endParaRPr>
          </a:p>
          <a:p>
            <a:pPr>
              <a:lnSpc>
                <a:spcPct val="150000"/>
              </a:lnSpc>
              <a:spcBef>
                <a:spcPts val="600"/>
              </a:spcBef>
              <a:spcAft>
                <a:spcPts val="1200"/>
              </a:spcAft>
            </a:pPr>
            <a:r>
              <a:rPr lang="en-US" dirty="0">
                <a:ea typeface="Calibri" panose="020F0502020204030204" pitchFamily="34" charset="0"/>
                <a:cs typeface="Times New Roman" panose="02020603050405020304" pitchFamily="18" charset="0"/>
              </a:rPr>
              <a:t>E</a:t>
            </a:r>
            <a:r>
              <a:rPr lang="en-US" dirty="0" smtClean="0">
                <a:ea typeface="Calibri" panose="020F0502020204030204" pitchFamily="34" charset="0"/>
                <a:cs typeface="Times New Roman" panose="02020603050405020304" pitchFamily="18" charset="0"/>
              </a:rPr>
              <a:t>xpressive </a:t>
            </a:r>
            <a:r>
              <a:rPr lang="en-US" dirty="0">
                <a:ea typeface="Calibri" panose="020F0502020204030204" pitchFamily="34" charset="0"/>
                <a:cs typeface="Times New Roman" panose="02020603050405020304" pitchFamily="18" charset="0"/>
              </a:rPr>
              <a:t>and receptive language correlates with </a:t>
            </a:r>
            <a:r>
              <a:rPr lang="en-US" dirty="0" smtClean="0">
                <a:ea typeface="Calibri" panose="020F0502020204030204" pitchFamily="34" charset="0"/>
                <a:cs typeface="Times New Roman" panose="02020603050405020304" pitchFamily="18" charset="0"/>
              </a:rPr>
              <a:t>narrative (story retelling) </a:t>
            </a:r>
            <a:r>
              <a:rPr lang="en-US" dirty="0">
                <a:ea typeface="Calibri" panose="020F0502020204030204" pitchFamily="34" charset="0"/>
                <a:cs typeface="Times New Roman" panose="02020603050405020304" pitchFamily="18" charset="0"/>
              </a:rPr>
              <a:t>ability and auditory memory</a:t>
            </a:r>
            <a:r>
              <a:rPr lang="en-US" dirty="0" smtClean="0">
                <a:ea typeface="Calibri" panose="020F0502020204030204" pitchFamily="34" charset="0"/>
                <a:cs typeface="Times New Roman" panose="02020603050405020304" pitchFamily="18" charset="0"/>
              </a:rPr>
              <a:t>. </a:t>
            </a:r>
          </a:p>
          <a:p>
            <a:pPr>
              <a:lnSpc>
                <a:spcPct val="150000"/>
              </a:lnSpc>
              <a:spcBef>
                <a:spcPts val="600"/>
              </a:spcBef>
              <a:spcAft>
                <a:spcPts val="1200"/>
              </a:spcAft>
            </a:pPr>
            <a:r>
              <a:rPr lang="en-US" dirty="0"/>
              <a:t>D</a:t>
            </a:r>
            <a:r>
              <a:rPr lang="en-US" dirty="0" smtClean="0"/>
              <a:t>ifficulties </a:t>
            </a:r>
            <a:r>
              <a:rPr lang="en-US" dirty="0"/>
              <a:t>with </a:t>
            </a:r>
            <a:r>
              <a:rPr lang="en-US" dirty="0" smtClean="0"/>
              <a:t>following </a:t>
            </a:r>
            <a:r>
              <a:rPr lang="en-US" dirty="0"/>
              <a:t>instructions and understanding concepts. </a:t>
            </a:r>
          </a:p>
          <a:p>
            <a:pPr>
              <a:lnSpc>
                <a:spcPct val="110000"/>
              </a:lnSpc>
            </a:pPr>
            <a:r>
              <a:rPr lang="en-US" dirty="0"/>
              <a:t>D</a:t>
            </a:r>
            <a:r>
              <a:rPr lang="en-US" dirty="0" smtClean="0"/>
              <a:t>ifficulty </a:t>
            </a:r>
            <a:r>
              <a:rPr lang="en-US" dirty="0"/>
              <a:t>expressing themselves e.g. </a:t>
            </a:r>
            <a:r>
              <a:rPr lang="en-US" dirty="0" smtClean="0"/>
              <a:t>naming </a:t>
            </a:r>
            <a:r>
              <a:rPr lang="en-US" dirty="0"/>
              <a:t>objects, maintaining a conversation, making a choice </a:t>
            </a:r>
            <a:r>
              <a:rPr lang="en-US" dirty="0" smtClean="0"/>
              <a:t>or request </a:t>
            </a:r>
            <a:r>
              <a:rPr lang="en-US" dirty="0"/>
              <a:t>and finding the words they need.</a:t>
            </a:r>
          </a:p>
          <a:p>
            <a:pPr marL="0" indent="0" algn="just">
              <a:lnSpc>
                <a:spcPct val="150000"/>
              </a:lnSpc>
              <a:spcAft>
                <a:spcPts val="800"/>
              </a:spcAft>
              <a:buNone/>
            </a:pPr>
            <a:endParaRPr lang="en-US" dirty="0" smtClean="0">
              <a:ea typeface="Calibri" panose="020F0502020204030204" pitchFamily="34" charset="0"/>
              <a:cs typeface="Times New Roman" panose="02020603050405020304" pitchFamily="18" charset="0"/>
            </a:endParaRPr>
          </a:p>
          <a:p>
            <a:pPr marL="0" indent="0">
              <a:lnSpc>
                <a:spcPct val="150000"/>
              </a:lnSpc>
              <a:buNone/>
            </a:pPr>
            <a:endParaRPr lang="el-GR" dirty="0"/>
          </a:p>
        </p:txBody>
      </p:sp>
      <p:sp>
        <p:nvSpPr>
          <p:cNvPr id="2" name="Date Placeholder 1"/>
          <p:cNvSpPr>
            <a:spLocks noGrp="1"/>
          </p:cNvSpPr>
          <p:nvPr>
            <p:ph type="dt" sz="half" idx="10"/>
          </p:nvPr>
        </p:nvSpPr>
        <p:spPr/>
        <p:txBody>
          <a:bodyPr/>
          <a:lstStyle/>
          <a:p>
            <a:r>
              <a:rPr lang="el-GR" smtClean="0"/>
              <a:t>25-27 February 2018, Istanbul</a:t>
            </a:r>
            <a:endParaRPr lang="el-GR" dirty="0"/>
          </a:p>
        </p:txBody>
      </p:sp>
      <p:sp>
        <p:nvSpPr>
          <p:cNvPr id="3" name="Footer Placeholder 2"/>
          <p:cNvSpPr>
            <a:spLocks noGrp="1"/>
          </p:cNvSpPr>
          <p:nvPr>
            <p:ph type="ftr" sz="quarter" idx="11"/>
          </p:nvPr>
        </p:nvSpPr>
        <p:spPr/>
        <p:txBody>
          <a:bodyPr/>
          <a:lstStyle/>
          <a:p>
            <a:r>
              <a:rPr lang="en-US" dirty="0" smtClean="0"/>
              <a:t>7th International Cerebral Palsy and </a:t>
            </a:r>
            <a:r>
              <a:rPr lang="en-US" dirty="0" err="1" smtClean="0"/>
              <a:t>DevelopmentAL</a:t>
            </a:r>
            <a:r>
              <a:rPr lang="en-US" dirty="0" smtClean="0"/>
              <a:t> Disorders Congress</a:t>
            </a:r>
            <a:endParaRPr lang="el-GR" dirty="0"/>
          </a:p>
        </p:txBody>
      </p:sp>
      <p:sp>
        <p:nvSpPr>
          <p:cNvPr id="4" name="Slide Number Placeholder 3"/>
          <p:cNvSpPr>
            <a:spLocks noGrp="1"/>
          </p:cNvSpPr>
          <p:nvPr>
            <p:ph type="sldNum" sz="quarter" idx="12"/>
          </p:nvPr>
        </p:nvSpPr>
        <p:spPr/>
        <p:txBody>
          <a:bodyPr/>
          <a:lstStyle/>
          <a:p>
            <a:fld id="{7643A90F-CC1B-4BA7-8C64-1E2E93281407}" type="slidenum">
              <a:rPr lang="el-GR" smtClean="0"/>
              <a:t>12</a:t>
            </a:fld>
            <a:endParaRPr lang="el-GR" dirty="0"/>
          </a:p>
        </p:txBody>
      </p:sp>
    </p:spTree>
    <p:extLst>
      <p:ext uri="{BB962C8B-B14F-4D97-AF65-F5344CB8AC3E}">
        <p14:creationId xmlns:p14="http://schemas.microsoft.com/office/powerpoint/2010/main" val="3117987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nSpc>
                <a:spcPct val="107000"/>
              </a:lnSpc>
              <a:spcAft>
                <a:spcPts val="800"/>
              </a:spcAft>
            </a:pPr>
            <a:r>
              <a:rPr lang="en-US" sz="3600" b="1" dirty="0" smtClean="0">
                <a:latin typeface="Calibri" panose="020F0502020204030204" pitchFamily="34" charset="0"/>
                <a:ea typeface="Calibri" panose="020F0502020204030204" pitchFamily="34" charset="0"/>
                <a:cs typeface="Times New Roman" panose="02020603050405020304" pitchFamily="18" charset="0"/>
              </a:rPr>
              <a:t/>
            </a:r>
            <a:br>
              <a:rPr lang="en-US" sz="3600" b="1" dirty="0" smtClean="0">
                <a:latin typeface="Calibri" panose="020F0502020204030204" pitchFamily="34" charset="0"/>
                <a:ea typeface="Calibri" panose="020F0502020204030204" pitchFamily="34" charset="0"/>
                <a:cs typeface="Times New Roman" panose="02020603050405020304" pitchFamily="18" charset="0"/>
              </a:rPr>
            </a:br>
            <a:r>
              <a:rPr lang="en-US" sz="3600" dirty="0" smtClean="0">
                <a:latin typeface="Calibri" panose="020F0502020204030204" pitchFamily="34" charset="0"/>
                <a:ea typeface="Calibri" panose="020F0502020204030204" pitchFamily="34" charset="0"/>
                <a:cs typeface="Times New Roman" panose="02020603050405020304" pitchFamily="18" charset="0"/>
              </a:rPr>
              <a:t>Communication impairment: </a:t>
            </a:r>
            <a:r>
              <a:rPr lang="el-GR" sz="3600" dirty="0">
                <a:latin typeface="Calibri" panose="020F0502020204030204" pitchFamily="34" charset="0"/>
                <a:ea typeface="Calibri" panose="020F0502020204030204" pitchFamily="34" charset="0"/>
                <a:cs typeface="Times New Roman" panose="02020603050405020304" pitchFamily="18" charset="0"/>
              </a:rPr>
              <a:t/>
            </a:r>
            <a:br>
              <a:rPr lang="el-GR" sz="3600" dirty="0">
                <a:latin typeface="Calibri" panose="020F0502020204030204" pitchFamily="34" charset="0"/>
                <a:ea typeface="Calibri" panose="020F0502020204030204" pitchFamily="34" charset="0"/>
                <a:cs typeface="Times New Roman" panose="02020603050405020304" pitchFamily="18" charset="0"/>
              </a:rPr>
            </a:br>
            <a:r>
              <a:rPr lang="en-US" sz="2800" dirty="0" smtClean="0">
                <a:latin typeface="Calibri" panose="020F0502020204030204" pitchFamily="34" charset="0"/>
                <a:ea typeface="Calibri" panose="020F0502020204030204" pitchFamily="34" charset="0"/>
                <a:cs typeface="Times New Roman" panose="02020603050405020304" pitchFamily="18" charset="0"/>
              </a:rPr>
              <a:t>This complex function is essential to school and social inclusion</a:t>
            </a:r>
            <a:endParaRPr lang="en-US" sz="2800" dirty="0"/>
          </a:p>
        </p:txBody>
      </p:sp>
      <p:sp>
        <p:nvSpPr>
          <p:cNvPr id="3" name="Θέση περιεχομένου 2"/>
          <p:cNvSpPr>
            <a:spLocks noGrp="1"/>
          </p:cNvSpPr>
          <p:nvPr>
            <p:ph idx="1"/>
          </p:nvPr>
        </p:nvSpPr>
        <p:spPr>
          <a:xfrm>
            <a:off x="1097280" y="2001182"/>
            <a:ext cx="10058400" cy="4023360"/>
          </a:xfrm>
        </p:spPr>
        <p:txBody>
          <a:bodyPr>
            <a:noAutofit/>
          </a:bodyPr>
          <a:lstStyle/>
          <a:p>
            <a:pPr algn="just">
              <a:lnSpc>
                <a:spcPct val="100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Production </a:t>
            </a:r>
            <a:r>
              <a:rPr lang="en-US" dirty="0">
                <a:latin typeface="Calibri" panose="020F0502020204030204" pitchFamily="34" charset="0"/>
                <a:ea typeface="Calibri" panose="020F0502020204030204" pitchFamily="34" charset="0"/>
                <a:cs typeface="Times New Roman" panose="02020603050405020304" pitchFamily="18" charset="0"/>
              </a:rPr>
              <a:t>of speech, language and gesture for communication is often affected </a:t>
            </a:r>
            <a:r>
              <a:rPr lang="en-US" dirty="0" smtClean="0">
                <a:latin typeface="Calibri" panose="020F0502020204030204" pitchFamily="34" charset="0"/>
                <a:ea typeface="Calibri" panose="020F0502020204030204" pitchFamily="34" charset="0"/>
                <a:cs typeface="Times New Roman" panose="02020603050405020304" pitchFamily="18" charset="0"/>
              </a:rPr>
              <a:t>by C.P. </a:t>
            </a:r>
          </a:p>
          <a:p>
            <a:pPr algn="just">
              <a:lnSpc>
                <a:spcPct val="100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Communication </a:t>
            </a:r>
            <a:r>
              <a:rPr lang="en-US" dirty="0">
                <a:latin typeface="Calibri" panose="020F0502020204030204" pitchFamily="34" charset="0"/>
                <a:ea typeface="Calibri" panose="020F0502020204030204" pitchFamily="34" charset="0"/>
                <a:cs typeface="Times New Roman" panose="02020603050405020304" pitchFamily="18" charset="0"/>
              </a:rPr>
              <a:t>difficulties </a:t>
            </a:r>
            <a:r>
              <a:rPr lang="en-US" dirty="0" smtClean="0">
                <a:latin typeface="Calibri" panose="020F0502020204030204" pitchFamily="34" charset="0"/>
                <a:ea typeface="Calibri" panose="020F0502020204030204" pitchFamily="34" charset="0"/>
                <a:cs typeface="Times New Roman" panose="02020603050405020304" pitchFamily="18" charset="0"/>
              </a:rPr>
              <a:t>can </a:t>
            </a:r>
            <a:r>
              <a:rPr lang="en-US" dirty="0">
                <a:latin typeface="Calibri" panose="020F0502020204030204" pitchFamily="34" charset="0"/>
                <a:ea typeface="Calibri" panose="020F0502020204030204" pitchFamily="34" charset="0"/>
                <a:cs typeface="Times New Roman" panose="02020603050405020304" pitchFamily="18" charset="0"/>
              </a:rPr>
              <a:t>be multifactorial, arising from motor, intellectual and / or sensory </a:t>
            </a:r>
            <a:r>
              <a:rPr lang="en-US" dirty="0" smtClean="0">
                <a:latin typeface="Calibri" panose="020F0502020204030204" pitchFamily="34" charset="0"/>
                <a:ea typeface="Calibri" panose="020F0502020204030204" pitchFamily="34" charset="0"/>
                <a:cs typeface="Times New Roman" panose="02020603050405020304" pitchFamily="18" charset="0"/>
              </a:rPr>
              <a:t>impairments.</a:t>
            </a:r>
          </a:p>
          <a:p>
            <a:pPr algn="just">
              <a:lnSpc>
                <a:spcPct val="100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Use of </a:t>
            </a:r>
            <a:r>
              <a:rPr lang="en-US" dirty="0">
                <a:latin typeface="Calibri" panose="020F0502020204030204" pitchFamily="34" charset="0"/>
                <a:ea typeface="Calibri" panose="020F0502020204030204" pitchFamily="34" charset="0"/>
                <a:cs typeface="Times New Roman" panose="02020603050405020304" pitchFamily="18" charset="0"/>
              </a:rPr>
              <a:t>augmentative and alternative communication (AAC) systems, such as symbol charts or speech </a:t>
            </a:r>
            <a:r>
              <a:rPr lang="en-US" dirty="0" smtClean="0">
                <a:latin typeface="Calibri" panose="020F0502020204030204" pitchFamily="34" charset="0"/>
                <a:ea typeface="Calibri" panose="020F0502020204030204" pitchFamily="34" charset="0"/>
                <a:cs typeface="Times New Roman" panose="02020603050405020304" pitchFamily="18" charset="0"/>
              </a:rPr>
              <a:t>synthesizers.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Some children may be slow to respond - so allow adequate time for responses. </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Encourage and accept every attempt made by the child to communicate whether by speaking, looking or gesturing.</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endParaRPr lang="el-GR" dirty="0"/>
          </a:p>
        </p:txBody>
      </p:sp>
      <p:sp>
        <p:nvSpPr>
          <p:cNvPr id="4" name="Date Placeholder 3"/>
          <p:cNvSpPr>
            <a:spLocks noGrp="1"/>
          </p:cNvSpPr>
          <p:nvPr>
            <p:ph type="dt" sz="half" idx="10"/>
          </p:nvPr>
        </p:nvSpPr>
        <p:spPr/>
        <p:txBody>
          <a:bodyPr/>
          <a:lstStyle/>
          <a:p>
            <a:r>
              <a:rPr lang="el-GR" dirty="0" smtClean="0"/>
              <a:t>25-27 </a:t>
            </a:r>
            <a:r>
              <a:rPr lang="el-GR" dirty="0" err="1" smtClean="0"/>
              <a:t>February</a:t>
            </a:r>
            <a:r>
              <a:rPr lang="el-GR" dirty="0" smtClean="0"/>
              <a:t> 2018, </a:t>
            </a:r>
            <a:r>
              <a:rPr lang="el-GR" dirty="0" err="1" smtClean="0"/>
              <a:t>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a:t>
            </a:r>
            <a:r>
              <a:rPr lang="en-US" dirty="0" err="1" smtClean="0"/>
              <a:t>DevelopmentAL</a:t>
            </a:r>
            <a:r>
              <a:rPr lang="en-US" dirty="0" smtClean="0"/>
              <a:t>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13</a:t>
            </a:fld>
            <a:endParaRPr lang="el-GR" dirty="0"/>
          </a:p>
        </p:txBody>
      </p:sp>
    </p:spTree>
    <p:extLst>
      <p:ext uri="{BB962C8B-B14F-4D97-AF65-F5344CB8AC3E}">
        <p14:creationId xmlns:p14="http://schemas.microsoft.com/office/powerpoint/2010/main" val="780301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περιεχομένου 7"/>
          <p:cNvSpPr>
            <a:spLocks noGrp="1"/>
          </p:cNvSpPr>
          <p:nvPr>
            <p:ph idx="4294967295"/>
          </p:nvPr>
        </p:nvSpPr>
        <p:spPr>
          <a:xfrm>
            <a:off x="5443093" y="1292351"/>
            <a:ext cx="5520563" cy="3894071"/>
          </a:xfrm>
        </p:spPr>
        <p:txBody>
          <a:bodyPr>
            <a:normAutofit lnSpcReduction="10000"/>
          </a:bodyPr>
          <a:lstStyle/>
          <a:p>
            <a:pPr marL="0" indent="0" algn="just">
              <a:lnSpc>
                <a:spcPct val="100000"/>
              </a:lnSpc>
              <a:spcBef>
                <a:spcPts val="600"/>
              </a:spcBef>
              <a:spcAft>
                <a:spcPts val="600"/>
              </a:spcAft>
              <a:buNone/>
            </a:pPr>
            <a:r>
              <a:rPr lang="en-US" dirty="0">
                <a:latin typeface="Calibri" panose="020F0502020204030204" pitchFamily="34" charset="0"/>
                <a:ea typeface="Calibri" panose="020F0502020204030204" pitchFamily="34" charset="0"/>
                <a:cs typeface="Times New Roman" panose="02020603050405020304" pitchFamily="18" charset="0"/>
              </a:rPr>
              <a:t>Children with motor impairments often have dysarthria, which affects the tone, strength and </a:t>
            </a:r>
            <a:r>
              <a:rPr lang="en-US" dirty="0" smtClean="0">
                <a:latin typeface="Calibri" panose="020F0502020204030204" pitchFamily="34" charset="0"/>
                <a:ea typeface="Calibri" panose="020F0502020204030204" pitchFamily="34" charset="0"/>
                <a:cs typeface="Times New Roman" panose="02020603050405020304" pitchFamily="18" charset="0"/>
              </a:rPr>
              <a:t>coordination </a:t>
            </a:r>
            <a:r>
              <a:rPr lang="en-US" dirty="0">
                <a:latin typeface="Calibri" panose="020F0502020204030204" pitchFamily="34" charset="0"/>
                <a:ea typeface="Calibri" panose="020F0502020204030204" pitchFamily="34" charset="0"/>
                <a:cs typeface="Times New Roman" panose="02020603050405020304" pitchFamily="18" charset="0"/>
              </a:rPr>
              <a:t>of the muscles used for speech.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600"/>
              </a:spcBef>
              <a:spcAft>
                <a:spcPts val="600"/>
              </a:spcAft>
              <a:buNone/>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600"/>
              </a:spcBef>
              <a:spcAft>
                <a:spcPts val="6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Resulting </a:t>
            </a:r>
            <a:r>
              <a:rPr lang="en-US" dirty="0">
                <a:latin typeface="Calibri" panose="020F0502020204030204" pitchFamily="34" charset="0"/>
                <a:ea typeface="Calibri" panose="020F0502020204030204" pitchFamily="34" charset="0"/>
                <a:cs typeface="Times New Roman" panose="02020603050405020304" pitchFamily="18" charset="0"/>
              </a:rPr>
              <a:t>speech difficulties can range from mild, with slightly slurred articulation and breathy voice, to profound, with an inability to produce any recognizable words</a:t>
            </a:r>
            <a:r>
              <a:rPr lang="en-US"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00000"/>
              </a:lnSpc>
              <a:spcBef>
                <a:spcPts val="600"/>
              </a:spcBef>
              <a:spcAft>
                <a:spcPts val="6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600"/>
              </a:spcBef>
              <a:spcAft>
                <a:spcPts val="6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Recommendation </a:t>
            </a:r>
            <a:r>
              <a:rPr lang="en-US" dirty="0">
                <a:latin typeface="Calibri" panose="020F0502020204030204" pitchFamily="34" charset="0"/>
                <a:ea typeface="Calibri" panose="020F0502020204030204" pitchFamily="34" charset="0"/>
                <a:cs typeface="Times New Roman" panose="02020603050405020304" pitchFamily="18" charset="0"/>
              </a:rPr>
              <a:t>guidelines include parent-infant transaction programs.</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endParaRPr lang="el-GR" dirty="0"/>
          </a:p>
        </p:txBody>
      </p:sp>
      <p:pic>
        <p:nvPicPr>
          <p:cNvPr id="10" name="Picture 5" descr="ANd9GcQg9B9kFzYVCDKtgvDDq67aWB3Loy-1B3vV-E_Getc8WUCAaYkzL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510" y="1292351"/>
            <a:ext cx="4027991" cy="3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l-GR" smtClean="0"/>
              <a:t>25-27 February 2018, Istanbul</a:t>
            </a:r>
            <a:endParaRPr lang="el-GR"/>
          </a:p>
        </p:txBody>
      </p:sp>
      <p:sp>
        <p:nvSpPr>
          <p:cNvPr id="3" name="Footer Placeholder 2"/>
          <p:cNvSpPr>
            <a:spLocks noGrp="1"/>
          </p:cNvSpPr>
          <p:nvPr>
            <p:ph type="ftr" sz="quarter" idx="11"/>
          </p:nvPr>
        </p:nvSpPr>
        <p:spPr>
          <a:xfrm>
            <a:off x="3569551" y="6305551"/>
            <a:ext cx="4935301" cy="735012"/>
          </a:xfrm>
        </p:spPr>
        <p:txBody>
          <a:bodyPr/>
          <a:lstStyle/>
          <a:p>
            <a:r>
              <a:rPr lang="en-US" dirty="0" smtClean="0"/>
              <a:t>7th International Cerebral Palsy and Developmental Disorders Congress</a:t>
            </a:r>
            <a:endParaRPr lang="el-GR" dirty="0"/>
          </a:p>
        </p:txBody>
      </p:sp>
      <p:sp>
        <p:nvSpPr>
          <p:cNvPr id="4" name="Slide Number Placeholder 3"/>
          <p:cNvSpPr>
            <a:spLocks noGrp="1"/>
          </p:cNvSpPr>
          <p:nvPr>
            <p:ph type="sldNum" sz="quarter" idx="12"/>
          </p:nvPr>
        </p:nvSpPr>
        <p:spPr/>
        <p:txBody>
          <a:bodyPr/>
          <a:lstStyle/>
          <a:p>
            <a:fld id="{7643A90F-CC1B-4BA7-8C64-1E2E93281407}" type="slidenum">
              <a:rPr lang="el-GR" smtClean="0"/>
              <a:t>14</a:t>
            </a:fld>
            <a:endParaRPr lang="el-GR"/>
          </a:p>
        </p:txBody>
      </p:sp>
    </p:spTree>
    <p:extLst>
      <p:ext uri="{BB962C8B-B14F-4D97-AF65-F5344CB8AC3E}">
        <p14:creationId xmlns:p14="http://schemas.microsoft.com/office/powerpoint/2010/main" val="2296296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1097280" y="502920"/>
            <a:ext cx="10058400" cy="996696"/>
          </a:xfrm>
        </p:spPr>
        <p:txBody>
          <a:bodyPr>
            <a:normAutofit/>
          </a:bodyPr>
          <a:lstStyle/>
          <a:p>
            <a:pPr>
              <a:lnSpc>
                <a:spcPct val="107000"/>
              </a:lnSpc>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Difficulty to explore </a:t>
            </a:r>
            <a:r>
              <a:rPr lang="en-US" sz="3600" dirty="0" smtClean="0">
                <a:latin typeface="Calibri" panose="020F0502020204030204" pitchFamily="34" charset="0"/>
                <a:ea typeface="Calibri" panose="020F0502020204030204" pitchFamily="34" charset="0"/>
                <a:cs typeface="Times New Roman" panose="02020603050405020304" pitchFamily="18" charset="0"/>
              </a:rPr>
              <a:t> </a:t>
            </a:r>
            <a:r>
              <a:rPr lang="en-US" sz="3600" dirty="0">
                <a:latin typeface="Calibri" panose="020F0502020204030204" pitchFamily="34" charset="0"/>
                <a:ea typeface="Calibri" panose="020F0502020204030204" pitchFamily="34" charset="0"/>
                <a:cs typeface="Times New Roman" panose="02020603050405020304" pitchFamily="18" charset="0"/>
              </a:rPr>
              <a:t>environment </a:t>
            </a:r>
            <a:endParaRPr lang="el-GR" sz="3600" dirty="0"/>
          </a:p>
        </p:txBody>
      </p:sp>
      <p:sp>
        <p:nvSpPr>
          <p:cNvPr id="6" name="Θέση περιεχομένου 5"/>
          <p:cNvSpPr>
            <a:spLocks noGrp="1"/>
          </p:cNvSpPr>
          <p:nvPr>
            <p:ph idx="1"/>
          </p:nvPr>
        </p:nvSpPr>
        <p:spPr>
          <a:xfrm>
            <a:off x="1097280" y="2211494"/>
            <a:ext cx="10058400" cy="4023360"/>
          </a:xfrm>
        </p:spPr>
        <p:txBody>
          <a:bodyPr/>
          <a:lstStyle/>
          <a:p>
            <a:pPr marL="0" indent="0" algn="just">
              <a:lnSpc>
                <a:spcPct val="107000"/>
              </a:lnSpc>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Weakness, muscle </a:t>
            </a:r>
            <a:r>
              <a:rPr lang="en-US" dirty="0" smtClean="0">
                <a:latin typeface="Calibri" panose="020F0502020204030204" pitchFamily="34" charset="0"/>
                <a:ea typeface="Calibri" panose="020F0502020204030204" pitchFamily="34" charset="0"/>
                <a:cs typeface="Times New Roman" panose="02020603050405020304" pitchFamily="18" charset="0"/>
              </a:rPr>
              <a:t>spasticity </a:t>
            </a:r>
            <a:r>
              <a:rPr lang="en-US" dirty="0">
                <a:latin typeface="Calibri" panose="020F0502020204030204" pitchFamily="34" charset="0"/>
                <a:ea typeface="Calibri" panose="020F0502020204030204" pitchFamily="34" charset="0"/>
                <a:cs typeface="Times New Roman" panose="02020603050405020304" pitchFamily="18" charset="0"/>
              </a:rPr>
              <a:t>and deficient balance make it difficult for children with CP to participate in outdoors games and activities with their peers. </a:t>
            </a:r>
          </a:p>
          <a:p>
            <a:pPr marL="0" indent="0" algn="just">
              <a:lnSpc>
                <a:spcPct val="107000"/>
              </a:lnSpc>
              <a:spcAft>
                <a:spcPts val="800"/>
              </a:spcAft>
              <a:buNone/>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Lack </a:t>
            </a:r>
            <a:r>
              <a:rPr lang="en-US" dirty="0">
                <a:latin typeface="Calibri" panose="020F0502020204030204" pitchFamily="34" charset="0"/>
                <a:ea typeface="Calibri" panose="020F0502020204030204" pitchFamily="34" charset="0"/>
                <a:cs typeface="Times New Roman" panose="02020603050405020304" pitchFamily="18" charset="0"/>
              </a:rPr>
              <a:t>of motivation and confidence, negative experiences, poor support from </a:t>
            </a:r>
            <a:r>
              <a:rPr lang="en-US" dirty="0" smtClean="0">
                <a:latin typeface="Calibri" panose="020F0502020204030204" pitchFamily="34" charset="0"/>
                <a:ea typeface="Calibri" panose="020F0502020204030204" pitchFamily="34" charset="0"/>
                <a:cs typeface="Times New Roman" panose="02020603050405020304" pitchFamily="18" charset="0"/>
              </a:rPr>
              <a:t>family </a:t>
            </a:r>
            <a:r>
              <a:rPr lang="en-US" dirty="0">
                <a:latin typeface="Calibri" panose="020F0502020204030204" pitchFamily="34" charset="0"/>
                <a:ea typeface="Calibri" panose="020F0502020204030204" pitchFamily="34" charset="0"/>
                <a:cs typeface="Times New Roman" panose="02020603050405020304" pitchFamily="18" charset="0"/>
              </a:rPr>
              <a:t>diminish the child’s opportunities to explore environment and confine it in a restricted circle of routine activities within a well-known and never changing world. </a:t>
            </a:r>
            <a:endParaRPr lang="el-GR"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2" name="Date Placeholder 1"/>
          <p:cNvSpPr>
            <a:spLocks noGrp="1"/>
          </p:cNvSpPr>
          <p:nvPr>
            <p:ph type="dt" sz="half" idx="10"/>
          </p:nvPr>
        </p:nvSpPr>
        <p:spPr/>
        <p:txBody>
          <a:bodyPr/>
          <a:lstStyle/>
          <a:p>
            <a:r>
              <a:rPr lang="el-GR" smtClean="0"/>
              <a:t>25-27 February 2018, Istanbul</a:t>
            </a:r>
            <a:endParaRPr lang="el-GR" dirty="0"/>
          </a:p>
        </p:txBody>
      </p:sp>
      <p:sp>
        <p:nvSpPr>
          <p:cNvPr id="3" name="Footer Placeholder 2"/>
          <p:cNvSpPr>
            <a:spLocks noGrp="1"/>
          </p:cNvSpPr>
          <p:nvPr>
            <p:ph type="ftr" sz="quarter" idx="11"/>
          </p:nvPr>
        </p:nvSpPr>
        <p:spPr/>
        <p:txBody>
          <a:bodyPr/>
          <a:lstStyle/>
          <a:p>
            <a:r>
              <a:rPr lang="en-US" dirty="0" smtClean="0"/>
              <a:t>7th International Cerebral Palsy and </a:t>
            </a:r>
            <a:r>
              <a:rPr lang="en-US" dirty="0" err="1" smtClean="0"/>
              <a:t>DevelopmentAL</a:t>
            </a:r>
            <a:r>
              <a:rPr lang="en-US" dirty="0" smtClean="0"/>
              <a:t> Disorders Congress</a:t>
            </a:r>
            <a:endParaRPr lang="el-GR" dirty="0"/>
          </a:p>
        </p:txBody>
      </p:sp>
      <p:sp>
        <p:nvSpPr>
          <p:cNvPr id="4" name="Slide Number Placeholder 3"/>
          <p:cNvSpPr>
            <a:spLocks noGrp="1"/>
          </p:cNvSpPr>
          <p:nvPr>
            <p:ph type="sldNum" sz="quarter" idx="12"/>
          </p:nvPr>
        </p:nvSpPr>
        <p:spPr/>
        <p:txBody>
          <a:bodyPr/>
          <a:lstStyle/>
          <a:p>
            <a:fld id="{7643A90F-CC1B-4BA7-8C64-1E2E93281407}" type="slidenum">
              <a:rPr lang="el-GR" smtClean="0"/>
              <a:t>15</a:t>
            </a:fld>
            <a:endParaRPr lang="el-GR" dirty="0"/>
          </a:p>
        </p:txBody>
      </p:sp>
    </p:spTree>
    <p:extLst>
      <p:ext uri="{BB962C8B-B14F-4D97-AF65-F5344CB8AC3E}">
        <p14:creationId xmlns:p14="http://schemas.microsoft.com/office/powerpoint/2010/main" val="4104179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nSpc>
                <a:spcPct val="107000"/>
              </a:lnSpc>
              <a:spcAft>
                <a:spcPts val="800"/>
              </a:spcAft>
            </a:pPr>
            <a:r>
              <a:rPr lang="en-US" sz="3600" dirty="0" smtClean="0">
                <a:latin typeface="Calibri" panose="020F0502020204030204" pitchFamily="34" charset="0"/>
                <a:ea typeface="Calibri" panose="020F0502020204030204" pitchFamily="34" charset="0"/>
                <a:cs typeface="Times New Roman" panose="02020603050405020304" pitchFamily="18" charset="0"/>
              </a:rPr>
              <a:t>Barriers </a:t>
            </a:r>
            <a:r>
              <a:rPr lang="en-US" sz="3600" dirty="0">
                <a:latin typeface="Calibri" panose="020F0502020204030204" pitchFamily="34" charset="0"/>
                <a:ea typeface="Calibri" panose="020F0502020204030204" pitchFamily="34" charset="0"/>
                <a:cs typeface="Times New Roman" panose="02020603050405020304" pitchFamily="18" charset="0"/>
              </a:rPr>
              <a:t>to physical activity </a:t>
            </a:r>
            <a:r>
              <a:rPr lang="en-US" sz="3600" dirty="0" smtClean="0">
                <a:latin typeface="Calibri" panose="020F0502020204030204" pitchFamily="34" charset="0"/>
                <a:ea typeface="Calibri" panose="020F0502020204030204" pitchFamily="34" charset="0"/>
                <a:cs typeface="Times New Roman" panose="02020603050405020304" pitchFamily="18" charset="0"/>
              </a:rPr>
              <a:t>participation</a:t>
            </a:r>
            <a:endParaRPr lang="el-GR" sz="3600" dirty="0"/>
          </a:p>
        </p:txBody>
      </p:sp>
      <p:sp>
        <p:nvSpPr>
          <p:cNvPr id="3" name="Θέση περιεχομένου 2"/>
          <p:cNvSpPr>
            <a:spLocks noGrp="1"/>
          </p:cNvSpPr>
          <p:nvPr>
            <p:ph sz="half" idx="1"/>
          </p:nvPr>
        </p:nvSpPr>
        <p:spPr>
          <a:xfrm>
            <a:off x="1097279" y="1845734"/>
            <a:ext cx="4557933" cy="4023360"/>
          </a:xfrm>
        </p:spPr>
        <p:txBody>
          <a:bodyPr>
            <a:normAutofit/>
          </a:bodyPr>
          <a:lstStyle/>
          <a:p>
            <a:pPr marL="0" indent="0" algn="just">
              <a:lnSpc>
                <a:spcPct val="107000"/>
              </a:lnSpc>
              <a:spcAft>
                <a:spcPts val="800"/>
              </a:spcAft>
              <a:buNone/>
            </a:pPr>
            <a:endParaRPr lang="en-US" dirty="0" smtClean="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dirty="0" smtClean="0">
                <a:ea typeface="Calibri" panose="020F0502020204030204" pitchFamily="34" charset="0"/>
                <a:cs typeface="Times New Roman" panose="02020603050405020304" pitchFamily="18" charset="0"/>
              </a:rPr>
              <a:t>Usual </a:t>
            </a:r>
            <a:r>
              <a:rPr lang="en-US" dirty="0">
                <a:ea typeface="Calibri" panose="020F0502020204030204" pitchFamily="34" charset="0"/>
                <a:cs typeface="Times New Roman" panose="02020603050405020304" pitchFamily="18" charset="0"/>
              </a:rPr>
              <a:t>barriers </a:t>
            </a:r>
            <a:r>
              <a:rPr lang="en-US" dirty="0" smtClean="0">
                <a:ea typeface="Calibri" panose="020F0502020204030204" pitchFamily="34" charset="0"/>
                <a:cs typeface="Times New Roman" panose="02020603050405020304" pitchFamily="18" charset="0"/>
              </a:rPr>
              <a:t>are </a:t>
            </a:r>
            <a:r>
              <a:rPr lang="en-US" dirty="0">
                <a:ea typeface="Calibri" panose="020F0502020204030204" pitchFamily="34" charset="0"/>
                <a:cs typeface="Times New Roman" panose="02020603050405020304" pitchFamily="18" charset="0"/>
              </a:rPr>
              <a:t>practical limitations, time constraints and priorities, lack of accessible and inclusive opportunities</a:t>
            </a:r>
            <a:r>
              <a:rPr lang="en-US" dirty="0" smtClean="0">
                <a:ea typeface="Calibri" panose="020F0502020204030204" pitchFamily="34" charset="0"/>
                <a:cs typeface="Times New Roman" panose="02020603050405020304" pitchFamily="18" charset="0"/>
              </a:rPr>
              <a:t>.</a:t>
            </a:r>
          </a:p>
          <a:p>
            <a:pPr marL="0" indent="0" algn="just">
              <a:lnSpc>
                <a:spcPct val="107000"/>
              </a:lnSpc>
              <a:spcBef>
                <a:spcPts val="600"/>
              </a:spcBef>
              <a:spcAft>
                <a:spcPts val="600"/>
              </a:spcAft>
              <a:buNone/>
            </a:pPr>
            <a:endParaRPr lang="en-US" sz="1000" dirty="0" smtClean="0">
              <a:ea typeface="Calibri" panose="020F0502020204030204" pitchFamily="34" charset="0"/>
              <a:cs typeface="Times New Roman" panose="02020603050405020304" pitchFamily="18" charset="0"/>
            </a:endParaRPr>
          </a:p>
        </p:txBody>
      </p:sp>
      <p:pic>
        <p:nvPicPr>
          <p:cNvPr id="8" name="Θέση περιεχομένου 7"/>
          <p:cNvPicPr>
            <a:picLocks noGrp="1" noChangeAspect="1"/>
          </p:cNvPicPr>
          <p:nvPr>
            <p:ph sz="half" idx="2"/>
          </p:nvPr>
        </p:nvPicPr>
        <p:blipFill>
          <a:blip r:embed="rId2"/>
          <a:stretch>
            <a:fillRect/>
          </a:stretch>
        </p:blipFill>
        <p:spPr>
          <a:xfrm>
            <a:off x="6218555" y="2067189"/>
            <a:ext cx="4937125" cy="3911580"/>
          </a:xfrm>
          <a:prstGeom prst="rect">
            <a:avLst/>
          </a:prstGeom>
        </p:spPr>
      </p:pic>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a:t>
            </a:r>
            <a:r>
              <a:rPr lang="en-US" dirty="0" err="1" smtClean="0"/>
              <a:t>DevelopmentAL</a:t>
            </a:r>
            <a:r>
              <a:rPr lang="en-US" dirty="0" smtClean="0"/>
              <a:t>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16</a:t>
            </a:fld>
            <a:endParaRPr lang="el-GR" dirty="0"/>
          </a:p>
        </p:txBody>
      </p:sp>
    </p:spTree>
    <p:extLst>
      <p:ext uri="{BB962C8B-B14F-4D97-AF65-F5344CB8AC3E}">
        <p14:creationId xmlns:p14="http://schemas.microsoft.com/office/powerpoint/2010/main" val="3839564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186019"/>
            <a:ext cx="10058400" cy="1450757"/>
          </a:xfrm>
        </p:spPr>
        <p:txBody>
          <a:bodyPr>
            <a:normAutofit/>
          </a:bodyPr>
          <a:lstStyle/>
          <a:p>
            <a:r>
              <a:rPr lang="en-US" sz="3600" dirty="0" smtClean="0">
                <a:latin typeface="Calibri" panose="020F0502020204030204" pitchFamily="34" charset="0"/>
                <a:ea typeface="Calibri" panose="020F0502020204030204" pitchFamily="34" charset="0"/>
                <a:cs typeface="Times New Roman" panose="02020603050405020304" pitchFamily="18" charset="0"/>
              </a:rPr>
              <a:t>Facilitators </a:t>
            </a:r>
            <a:r>
              <a:rPr lang="en-US" sz="3600" dirty="0">
                <a:latin typeface="Calibri" panose="020F0502020204030204" pitchFamily="34" charset="0"/>
                <a:ea typeface="Calibri" panose="020F0502020204030204" pitchFamily="34" charset="0"/>
                <a:cs typeface="Times New Roman" panose="02020603050405020304" pitchFamily="18" charset="0"/>
              </a:rPr>
              <a:t>to physical activity </a:t>
            </a:r>
            <a:r>
              <a:rPr lang="en-US" sz="3600" dirty="0" smtClean="0">
                <a:latin typeface="Calibri" panose="020F0502020204030204" pitchFamily="34" charset="0"/>
                <a:ea typeface="Calibri" panose="020F0502020204030204" pitchFamily="34" charset="0"/>
                <a:cs typeface="Times New Roman" panose="02020603050405020304" pitchFamily="18" charset="0"/>
              </a:rPr>
              <a:t>participation </a:t>
            </a:r>
            <a:endParaRPr lang="el-GR" sz="3600" dirty="0"/>
          </a:p>
        </p:txBody>
      </p:sp>
      <p:sp>
        <p:nvSpPr>
          <p:cNvPr id="3" name="Θέση περιεχομένου 2"/>
          <p:cNvSpPr>
            <a:spLocks noGrp="1"/>
          </p:cNvSpPr>
          <p:nvPr>
            <p:ph idx="1"/>
          </p:nvPr>
        </p:nvSpPr>
        <p:spPr>
          <a:xfrm>
            <a:off x="1097280" y="1982214"/>
            <a:ext cx="10058400" cy="4023360"/>
          </a:xfrm>
        </p:spPr>
        <p:txBody>
          <a:bodyPr>
            <a:normAutofit/>
          </a:bodyPr>
          <a:lstStyle/>
          <a:p>
            <a:pPr marL="0" lvl="0" indent="0" algn="just">
              <a:lnSpc>
                <a:spcPct val="107000"/>
              </a:lnSpc>
              <a:spcAft>
                <a:spcPts val="800"/>
              </a:spcAft>
              <a:buClr>
                <a:srgbClr val="E48312"/>
              </a:buClr>
              <a:buNone/>
            </a:pPr>
            <a:r>
              <a:rPr lang="en-US" dirty="0" smtClean="0">
                <a:solidFill>
                  <a:srgbClr val="000000">
                    <a:lumMod val="75000"/>
                    <a:lumOff val="25000"/>
                  </a:srgbClr>
                </a:solidFill>
                <a:ea typeface="Calibri" panose="020F0502020204030204" pitchFamily="34" charset="0"/>
                <a:cs typeface="Times New Roman" panose="02020603050405020304" pitchFamily="18" charset="0"/>
              </a:rPr>
              <a:t>Planning </a:t>
            </a:r>
            <a:r>
              <a:rPr lang="en-US" dirty="0">
                <a:solidFill>
                  <a:srgbClr val="000000">
                    <a:lumMod val="75000"/>
                    <a:lumOff val="25000"/>
                  </a:srgbClr>
                </a:solidFill>
                <a:ea typeface="Calibri" panose="020F0502020204030204" pitchFamily="34" charset="0"/>
                <a:cs typeface="Times New Roman" panose="02020603050405020304" pitchFamily="18" charset="0"/>
              </a:rPr>
              <a:t>programs of appropriate and inclusive opportunities to be active, make physical </a:t>
            </a:r>
            <a:r>
              <a:rPr lang="en-US" dirty="0" smtClean="0">
                <a:solidFill>
                  <a:srgbClr val="000000">
                    <a:lumMod val="75000"/>
                    <a:lumOff val="25000"/>
                  </a:srgbClr>
                </a:solidFill>
                <a:ea typeface="Calibri" panose="020F0502020204030204" pitchFamily="34" charset="0"/>
                <a:cs typeface="Times New Roman" panose="02020603050405020304" pitchFamily="18" charset="0"/>
              </a:rPr>
              <a:t>activity  look  </a:t>
            </a:r>
            <a:r>
              <a:rPr lang="en-US" dirty="0">
                <a:solidFill>
                  <a:srgbClr val="000000">
                    <a:lumMod val="75000"/>
                    <a:lumOff val="25000"/>
                  </a:srgbClr>
                </a:solidFill>
                <a:ea typeface="Calibri" panose="020F0502020204030204" pitchFamily="34" charset="0"/>
                <a:cs typeface="Times New Roman" panose="02020603050405020304" pitchFamily="18" charset="0"/>
              </a:rPr>
              <a:t>fun, enroll parents. Both parent and child commitment to a physical activity</a:t>
            </a:r>
            <a:r>
              <a:rPr lang="en-US" dirty="0" smtClean="0">
                <a:solidFill>
                  <a:srgbClr val="000000">
                    <a:lumMod val="75000"/>
                    <a:lumOff val="25000"/>
                  </a:srgbClr>
                </a:solidFill>
                <a:ea typeface="Calibri" panose="020F0502020204030204" pitchFamily="34" charset="0"/>
                <a:cs typeface="Times New Roman" panose="02020603050405020304" pitchFamily="18" charset="0"/>
              </a:rPr>
              <a:t>.</a:t>
            </a:r>
          </a:p>
          <a:p>
            <a:pPr marL="0" lvl="0" indent="0" algn="just">
              <a:lnSpc>
                <a:spcPct val="107000"/>
              </a:lnSpc>
              <a:spcAft>
                <a:spcPts val="800"/>
              </a:spcAft>
              <a:buClr>
                <a:srgbClr val="E48312"/>
              </a:buClr>
              <a:buNone/>
            </a:pPr>
            <a:endParaRPr lang="en-US" sz="800" dirty="0">
              <a:solidFill>
                <a:srgbClr val="000000">
                  <a:lumMod val="75000"/>
                  <a:lumOff val="25000"/>
                </a:srgbClr>
              </a:solidFill>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Parents </a:t>
            </a:r>
            <a:r>
              <a:rPr lang="en-US" dirty="0">
                <a:latin typeface="Calibri" panose="020F0502020204030204" pitchFamily="34" charset="0"/>
                <a:ea typeface="Calibri" panose="020F0502020204030204" pitchFamily="34" charset="0"/>
                <a:cs typeface="Times New Roman" panose="02020603050405020304" pitchFamily="18" charset="0"/>
              </a:rPr>
              <a:t>enable and support performance of meaningful activities and  enable, change and use the environment either by choosing the right type of </a:t>
            </a:r>
            <a:r>
              <a:rPr lang="en-US" dirty="0" smtClean="0">
                <a:latin typeface="Calibri" panose="020F0502020204030204" pitchFamily="34" charset="0"/>
                <a:ea typeface="Calibri" panose="020F0502020204030204" pitchFamily="34" charset="0"/>
                <a:cs typeface="Times New Roman" panose="02020603050405020304" pitchFamily="18" charset="0"/>
              </a:rPr>
              <a:t>activities </a:t>
            </a:r>
            <a:r>
              <a:rPr lang="en-US" dirty="0">
                <a:latin typeface="Calibri" panose="020F0502020204030204" pitchFamily="34" charset="0"/>
                <a:ea typeface="Calibri" panose="020F0502020204030204" pitchFamily="34" charset="0"/>
                <a:cs typeface="Times New Roman" panose="02020603050405020304" pitchFamily="18" charset="0"/>
              </a:rPr>
              <a:t>for facilitating social contacts, either by avoiding dangers or negative attitudes of other people</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0" indent="0" algn="just">
              <a:lnSpc>
                <a:spcPct val="107000"/>
              </a:lnSpc>
              <a:spcAft>
                <a:spcPts val="800"/>
              </a:spcAft>
              <a:buNone/>
            </a:pPr>
            <a:endParaRPr lang="en-US" sz="8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Family-to-family </a:t>
            </a:r>
            <a:r>
              <a:rPr lang="en-US" dirty="0">
                <a:latin typeface="Calibri" panose="020F0502020204030204" pitchFamily="34" charset="0"/>
                <a:ea typeface="Calibri" panose="020F0502020204030204" pitchFamily="34" charset="0"/>
                <a:cs typeface="Times New Roman" panose="02020603050405020304" pitchFamily="18" charset="0"/>
              </a:rPr>
              <a:t>support may enhance physical activity participation. </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17</a:t>
            </a:fld>
            <a:endParaRPr lang="el-GR" dirty="0"/>
          </a:p>
        </p:txBody>
      </p:sp>
    </p:spTree>
    <p:extLst>
      <p:ext uri="{BB962C8B-B14F-4D97-AF65-F5344CB8AC3E}">
        <p14:creationId xmlns:p14="http://schemas.microsoft.com/office/powerpoint/2010/main" val="2939336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ANd9GcRBFW_KA6mgkX1ARrJ2tcCjRpqfwcW3_RdtZbG0JGpi5ObX9h9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659" y="857765"/>
            <a:ext cx="3280362" cy="4006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sxMovieShowsHowSh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180" y="1092983"/>
            <a:ext cx="3795228" cy="37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IMAG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294" y="1845734"/>
            <a:ext cx="3131024" cy="345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Τίτλος 12"/>
          <p:cNvSpPr>
            <a:spLocks noGrp="1"/>
          </p:cNvSpPr>
          <p:nvPr>
            <p:ph type="title"/>
          </p:nvPr>
        </p:nvSpPr>
        <p:spPr>
          <a:xfrm>
            <a:off x="1097280" y="-737411"/>
            <a:ext cx="10058400" cy="1595176"/>
          </a:xfrm>
        </p:spPr>
        <p:txBody>
          <a:bodyPr/>
          <a:lstStyle/>
          <a:p>
            <a:pPr lvl="0">
              <a:lnSpc>
                <a:spcPct val="107000"/>
              </a:lnSpc>
              <a:spcBef>
                <a:spcPts val="1200"/>
              </a:spcBef>
              <a:spcAft>
                <a:spcPts val="800"/>
              </a:spcAft>
            </a:pPr>
            <a:r>
              <a:rPr lang="en-US" sz="2000" spc="0" dirty="0">
                <a:solidFill>
                  <a:srgbClr val="000000">
                    <a:lumMod val="75000"/>
                    <a:lumOff val="25000"/>
                  </a:srgbClr>
                </a:solidFill>
                <a:latin typeface="Calibri" panose="020F0502020204030204"/>
                <a:ea typeface="Calibri" panose="020F0502020204030204" pitchFamily="34" charset="0"/>
                <a:cs typeface="Times New Roman" panose="02020603050405020304" pitchFamily="18" charset="0"/>
              </a:rPr>
              <a:t>Frustration must be avoided by starting with activities that are manageable and </a:t>
            </a:r>
            <a:r>
              <a:rPr lang="en-US" sz="2000" spc="0" dirty="0" smtClean="0">
                <a:solidFill>
                  <a:srgbClr val="000000">
                    <a:lumMod val="75000"/>
                    <a:lumOff val="25000"/>
                  </a:srgbClr>
                </a:solidFill>
                <a:latin typeface="Calibri" panose="020F0502020204030204"/>
                <a:ea typeface="Calibri" panose="020F0502020204030204" pitchFamily="34" charset="0"/>
                <a:cs typeface="Times New Roman" panose="02020603050405020304" pitchFamily="18" charset="0"/>
              </a:rPr>
              <a:t>rewarding.</a:t>
            </a:r>
            <a:endParaRPr lang="el-GR" sz="2000" spc="0" dirty="0">
              <a:solidFill>
                <a:srgbClr val="000000">
                  <a:lumMod val="75000"/>
                  <a:lumOff val="25000"/>
                </a:srgbClr>
              </a:solidFill>
              <a:latin typeface="Calibri" panose="020F0502020204030204"/>
              <a:ea typeface="Calibri" panose="020F0502020204030204" pitchFamily="34" charset="0"/>
              <a:cs typeface="Times New Roman" panose="02020603050405020304" pitchFamily="18" charset="0"/>
            </a:endParaRPr>
          </a:p>
        </p:txBody>
      </p:sp>
      <p:sp>
        <p:nvSpPr>
          <p:cNvPr id="14" name="Θέση περιεχομένου 13"/>
          <p:cNvSpPr>
            <a:spLocks noGrp="1"/>
          </p:cNvSpPr>
          <p:nvPr>
            <p:ph idx="1"/>
          </p:nvPr>
        </p:nvSpPr>
        <p:spPr/>
        <p:txBody>
          <a:bodyPr/>
          <a:lstStyle/>
          <a:p>
            <a:endParaRPr lang="el-GR" dirty="0"/>
          </a:p>
        </p:txBody>
      </p:sp>
      <p:sp>
        <p:nvSpPr>
          <p:cNvPr id="7" name="Date Placeholder 6"/>
          <p:cNvSpPr>
            <a:spLocks noGrp="1"/>
          </p:cNvSpPr>
          <p:nvPr>
            <p:ph type="dt" sz="half" idx="10"/>
          </p:nvPr>
        </p:nvSpPr>
        <p:spPr/>
        <p:txBody>
          <a:bodyPr/>
          <a:lstStyle/>
          <a:p>
            <a:r>
              <a:rPr lang="el-GR" smtClean="0"/>
              <a:t>25-27 February 2018, Istanbul</a:t>
            </a:r>
            <a:endParaRPr lang="el-GR"/>
          </a:p>
        </p:txBody>
      </p:sp>
      <p:sp>
        <p:nvSpPr>
          <p:cNvPr id="8" name="Footer Placeholder 7"/>
          <p:cNvSpPr>
            <a:spLocks noGrp="1"/>
          </p:cNvSpPr>
          <p:nvPr>
            <p:ph type="ftr" sz="quarter" idx="11"/>
          </p:nvPr>
        </p:nvSpPr>
        <p:spPr/>
        <p:txBody>
          <a:bodyPr/>
          <a:lstStyle/>
          <a:p>
            <a:r>
              <a:rPr lang="en-US" dirty="0" smtClean="0"/>
              <a:t>7th International Cerebral Palsy and </a:t>
            </a:r>
            <a:r>
              <a:rPr lang="en-US" dirty="0" err="1" smtClean="0"/>
              <a:t>DevelopmentAL</a:t>
            </a:r>
            <a:r>
              <a:rPr lang="en-US" dirty="0" smtClean="0"/>
              <a:t>  Disorders Congress</a:t>
            </a:r>
            <a:endParaRPr lang="el-GR" dirty="0"/>
          </a:p>
        </p:txBody>
      </p:sp>
      <p:sp>
        <p:nvSpPr>
          <p:cNvPr id="9" name="Slide Number Placeholder 8"/>
          <p:cNvSpPr>
            <a:spLocks noGrp="1"/>
          </p:cNvSpPr>
          <p:nvPr>
            <p:ph type="sldNum" sz="quarter" idx="12"/>
          </p:nvPr>
        </p:nvSpPr>
        <p:spPr/>
        <p:txBody>
          <a:bodyPr/>
          <a:lstStyle/>
          <a:p>
            <a:fld id="{7643A90F-CC1B-4BA7-8C64-1E2E93281407}" type="slidenum">
              <a:rPr lang="el-GR" smtClean="0"/>
              <a:t>18</a:t>
            </a:fld>
            <a:endParaRPr lang="el-GR"/>
          </a:p>
        </p:txBody>
      </p:sp>
    </p:spTree>
    <p:extLst>
      <p:ext uri="{BB962C8B-B14F-4D97-AF65-F5344CB8AC3E}">
        <p14:creationId xmlns:p14="http://schemas.microsoft.com/office/powerpoint/2010/main" val="2568538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67147"/>
            <a:ext cx="10058400" cy="1450757"/>
          </a:xfrm>
        </p:spPr>
        <p:txBody>
          <a:bodyPr>
            <a:normAutofit/>
          </a:bodyPr>
          <a:lstStyle/>
          <a:p>
            <a:pPr>
              <a:lnSpc>
                <a:spcPct val="107000"/>
              </a:lnSpc>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Diminished </a:t>
            </a:r>
            <a:r>
              <a:rPr lang="en-US" sz="3600" dirty="0" smtClean="0">
                <a:latin typeface="Calibri" panose="020F0502020204030204" pitchFamily="34" charset="0"/>
                <a:ea typeface="Calibri" panose="020F0502020204030204" pitchFamily="34" charset="0"/>
                <a:cs typeface="Times New Roman" panose="02020603050405020304" pitchFamily="18" charset="0"/>
              </a:rPr>
              <a:t>self-esteem</a:t>
            </a:r>
            <a:endParaRPr lang="el-GR"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pPr algn="just"/>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12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Children </a:t>
            </a:r>
            <a:r>
              <a:rPr lang="en-US" dirty="0">
                <a:latin typeface="Calibri" panose="020F0502020204030204" pitchFamily="34" charset="0"/>
                <a:ea typeface="Calibri" panose="020F0502020204030204" pitchFamily="34" charset="0"/>
                <a:cs typeface="Times New Roman" panose="02020603050405020304" pitchFamily="18" charset="0"/>
              </a:rPr>
              <a:t>with </a:t>
            </a:r>
            <a:r>
              <a:rPr lang="en-US" dirty="0" smtClean="0">
                <a:latin typeface="Calibri" panose="020F0502020204030204" pitchFamily="34" charset="0"/>
                <a:ea typeface="Calibri" panose="020F0502020204030204" pitchFamily="34" charset="0"/>
                <a:cs typeface="Times New Roman" panose="02020603050405020304" pitchFamily="18" charset="0"/>
              </a:rPr>
              <a:t>C.P. </a:t>
            </a:r>
            <a:r>
              <a:rPr lang="en-US" dirty="0">
                <a:latin typeface="Calibri" panose="020F0502020204030204" pitchFamily="34" charset="0"/>
                <a:ea typeface="Calibri" panose="020F0502020204030204" pitchFamily="34" charset="0"/>
                <a:cs typeface="Times New Roman" panose="02020603050405020304" pitchFamily="18" charset="0"/>
              </a:rPr>
              <a:t>experience reduced quality of life and self-concept compared with typically developing peers</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12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They may differ </a:t>
            </a:r>
            <a:r>
              <a:rPr lang="en-US" dirty="0">
                <a:latin typeface="Calibri" panose="020F0502020204030204" pitchFamily="34" charset="0"/>
                <a:ea typeface="Calibri" panose="020F0502020204030204" pitchFamily="34" charset="0"/>
                <a:cs typeface="Times New Roman" panose="02020603050405020304" pitchFamily="18" charset="0"/>
              </a:rPr>
              <a:t>from their classmates with respect to social status, number of reciprocated friendships, </a:t>
            </a:r>
            <a:r>
              <a:rPr lang="en-US" dirty="0" smtClean="0">
                <a:latin typeface="Calibri" panose="020F0502020204030204" pitchFamily="34" charset="0"/>
                <a:ea typeface="Calibri" panose="020F0502020204030204" pitchFamily="34" charset="0"/>
                <a:cs typeface="Times New Roman" panose="02020603050405020304" pitchFamily="18" charset="0"/>
              </a:rPr>
              <a:t>sociability/leadership</a:t>
            </a:r>
            <a:r>
              <a:rPr lang="en-US" dirty="0">
                <a:latin typeface="Calibri" panose="020F0502020204030204" pitchFamily="34" charset="0"/>
                <a:ea typeface="Calibri" panose="020F0502020204030204" pitchFamily="34" charset="0"/>
                <a:cs typeface="Times New Roman" panose="02020603050405020304" pitchFamily="18" charset="0"/>
              </a:rPr>
              <a:t>, social isolation </a:t>
            </a:r>
            <a:r>
              <a:rPr lang="en-US" dirty="0" smtClean="0">
                <a:latin typeface="Calibri" panose="020F0502020204030204" pitchFamily="34" charset="0"/>
                <a:ea typeface="Calibri" panose="020F0502020204030204" pitchFamily="34" charset="0"/>
                <a:cs typeface="Times New Roman" panose="02020603050405020304" pitchFamily="18" charset="0"/>
              </a:rPr>
              <a:t>behavior, verbal </a:t>
            </a:r>
            <a:r>
              <a:rPr lang="en-US" dirty="0">
                <a:latin typeface="Calibri" panose="020F0502020204030204" pitchFamily="34" charset="0"/>
                <a:ea typeface="Calibri" panose="020F0502020204030204" pitchFamily="34" charset="0"/>
                <a:cs typeface="Times New Roman" panose="02020603050405020304" pitchFamily="18" charset="0"/>
              </a:rPr>
              <a:t>and physical </a:t>
            </a:r>
            <a:r>
              <a:rPr lang="en-US" dirty="0" smtClean="0">
                <a:latin typeface="Calibri" panose="020F0502020204030204" pitchFamily="34" charset="0"/>
                <a:ea typeface="Calibri" panose="020F0502020204030204" pitchFamily="34" charset="0"/>
                <a:cs typeface="Times New Roman" panose="02020603050405020304" pitchFamily="18" charset="0"/>
              </a:rPr>
              <a:t>victimization.</a:t>
            </a:r>
          </a:p>
          <a:p>
            <a:pPr marL="0" indent="0" algn="just">
              <a:lnSpc>
                <a:spcPct val="107000"/>
              </a:lnSpc>
              <a:spcBef>
                <a:spcPts val="600"/>
              </a:spcBef>
              <a:spcAft>
                <a:spcPts val="12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There </a:t>
            </a:r>
            <a:r>
              <a:rPr lang="en-US" dirty="0">
                <a:latin typeface="Calibri" panose="020F0502020204030204" pitchFamily="34" charset="0"/>
                <a:ea typeface="Calibri" panose="020F0502020204030204" pitchFamily="34" charset="0"/>
                <a:cs typeface="Times New Roman" panose="02020603050405020304" pitchFamily="18" charset="0"/>
              </a:rPr>
              <a:t>is a hypothesis that children with cerebral palsy begin to regard themselves as different as early as four years of age. </a:t>
            </a:r>
          </a:p>
          <a:p>
            <a:pPr marL="0" indent="0" algn="just">
              <a:lnSpc>
                <a:spcPct val="107000"/>
              </a:lnSpc>
              <a:spcBef>
                <a:spcPts val="600"/>
              </a:spcBef>
              <a:spcAft>
                <a:spcPts val="1200"/>
              </a:spcAft>
              <a:buNone/>
            </a:pPr>
            <a:r>
              <a:rPr lang="en-US" dirty="0">
                <a:latin typeface="Calibri" panose="020F0502020204030204" pitchFamily="34" charset="0"/>
                <a:ea typeface="Calibri" panose="020F0502020204030204" pitchFamily="34" charset="0"/>
                <a:cs typeface="Times New Roman" panose="02020603050405020304" pitchFamily="18" charset="0"/>
              </a:rPr>
              <a:t>However, these self-views and their potentially negative effects on self-esteem do not appear to crystallize until the children are in the primary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school.</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endParaRPr lang="el-GR" dirty="0"/>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19</a:t>
            </a:fld>
            <a:endParaRPr lang="el-GR" dirty="0"/>
          </a:p>
        </p:txBody>
      </p:sp>
    </p:spTree>
    <p:extLst>
      <p:ext uri="{BB962C8B-B14F-4D97-AF65-F5344CB8AC3E}">
        <p14:creationId xmlns:p14="http://schemas.microsoft.com/office/powerpoint/2010/main" val="1157222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191067"/>
            <a:ext cx="10058400" cy="1450757"/>
          </a:xfrm>
        </p:spPr>
        <p:txBody>
          <a:bodyPr>
            <a:normAutofit/>
          </a:bodyPr>
          <a:lstStyle/>
          <a:p>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Co-occurring impairments and functional limitations</a:t>
            </a:r>
            <a:endParaRPr lang="el-GR" sz="3600" dirty="0"/>
          </a:p>
        </p:txBody>
      </p:sp>
      <p:sp>
        <p:nvSpPr>
          <p:cNvPr id="3" name="Θέση περιεχομένου 2"/>
          <p:cNvSpPr>
            <a:spLocks noGrp="1"/>
          </p:cNvSpPr>
          <p:nvPr>
            <p:ph idx="1"/>
          </p:nvPr>
        </p:nvSpPr>
        <p:spPr>
          <a:xfrm>
            <a:off x="1097280" y="2037758"/>
            <a:ext cx="10058400" cy="4023360"/>
          </a:xfrm>
        </p:spPr>
        <p:txBody>
          <a:bodyPr/>
          <a:lstStyle/>
          <a:p>
            <a:pPr marL="0" indent="0" algn="just">
              <a:lnSpc>
                <a:spcPct val="107000"/>
              </a:lnSpc>
              <a:spcAft>
                <a:spcPts val="800"/>
              </a:spcAft>
              <a:buNone/>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“Among children with cerebral palsy, </a:t>
            </a:r>
          </a:p>
          <a:p>
            <a:pPr marL="0" indent="0" algn="just">
              <a:lnSpc>
                <a:spcPct val="107000"/>
              </a:lnSpc>
              <a:spcAft>
                <a:spcPts val="800"/>
              </a:spcAft>
              <a:buNone/>
            </a:pPr>
            <a:r>
              <a:rPr lang="en-US" dirty="0" smtClean="0">
                <a:effectLst/>
                <a:latin typeface="Calibri" panose="020F0502020204030204" pitchFamily="34" charset="0"/>
                <a:ea typeface="Calibri" panose="020F0502020204030204" pitchFamily="34" charset="0"/>
                <a:cs typeface="Times New Roman" panose="02020603050405020304" pitchFamily="18" charset="0"/>
              </a:rPr>
              <a:t>3 in 4 are in pain; 1 in 2 has an intellectual disability; 1 in 3 cannot walk; 1 in 3 has a hip displacement; 1 in 4 cannot talk; 1 in 4 has epilepsy; 1 in 4 has a behavior disorder; 1 in 4 has bladder control problems; 1 in 5 has  sleep disorders; 1 in 5 dribbles; 1 in 10 is blind; 1 in 15 is tube-fed; and 1 in 25 is deaf”.</a:t>
            </a:r>
            <a:endParaRPr lang="el-GR"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endParaRPr lang="en-US" i="1" dirty="0" smtClean="0"/>
          </a:p>
          <a:p>
            <a:pPr marL="0" indent="0" algn="r">
              <a:buNone/>
            </a:pPr>
            <a:r>
              <a:rPr lang="en-US" i="1" dirty="0" err="1" smtClean="0"/>
              <a:t>Novac</a:t>
            </a:r>
            <a:r>
              <a:rPr lang="en-US" i="1" dirty="0" smtClean="0"/>
              <a:t> et al.,2012</a:t>
            </a:r>
            <a:endParaRPr lang="el-GR" i="1" dirty="0"/>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a:t>
            </a:r>
            <a:r>
              <a:rPr lang="en-US" dirty="0" err="1" smtClean="0"/>
              <a:t>DevelopmentAL</a:t>
            </a:r>
            <a:r>
              <a:rPr lang="en-US" dirty="0" smtClean="0"/>
              <a:t>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2</a:t>
            </a:fld>
            <a:endParaRPr lang="el-GR" dirty="0"/>
          </a:p>
        </p:txBody>
      </p:sp>
    </p:spTree>
    <p:extLst>
      <p:ext uri="{BB962C8B-B14F-4D97-AF65-F5344CB8AC3E}">
        <p14:creationId xmlns:p14="http://schemas.microsoft.com/office/powerpoint/2010/main" val="773997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621792"/>
            <a:ext cx="10058400" cy="1024128"/>
          </a:xfrm>
        </p:spPr>
        <p:txBody>
          <a:bodyPr>
            <a:normAutofit/>
          </a:bodyPr>
          <a:lstStyle/>
          <a:p>
            <a:r>
              <a:rPr lang="en-US" sz="3600" dirty="0" smtClean="0">
                <a:latin typeface="+mn-lt"/>
              </a:rPr>
              <a:t>Additional difficulties…</a:t>
            </a:r>
            <a:endParaRPr lang="el-GR" sz="3600" dirty="0">
              <a:latin typeface="+mn-lt"/>
            </a:endParaRPr>
          </a:p>
        </p:txBody>
      </p:sp>
      <p:sp>
        <p:nvSpPr>
          <p:cNvPr id="3" name="Θέση περιεχομένου 2"/>
          <p:cNvSpPr>
            <a:spLocks noGrp="1"/>
          </p:cNvSpPr>
          <p:nvPr>
            <p:ph idx="1"/>
          </p:nvPr>
        </p:nvSpPr>
        <p:spPr/>
        <p:txBody>
          <a:bodyPr/>
          <a:lstStyle/>
          <a:p>
            <a:pPr marL="0" indent="0">
              <a:buNone/>
            </a:pPr>
            <a:r>
              <a:rPr lang="en-US" dirty="0" smtClean="0"/>
              <a:t> </a:t>
            </a:r>
          </a:p>
          <a:p>
            <a:pPr>
              <a:lnSpc>
                <a:spcPct val="150000"/>
              </a:lnSpc>
              <a:buFont typeface="Wingdings" panose="05000000000000000000" pitchFamily="2" charset="2"/>
              <a:buChar char="§"/>
            </a:pPr>
            <a:r>
              <a:rPr lang="en-US" dirty="0" smtClean="0"/>
              <a:t> Slowness of thought and reaction</a:t>
            </a:r>
          </a:p>
          <a:p>
            <a:pPr>
              <a:lnSpc>
                <a:spcPct val="150000"/>
              </a:lnSpc>
              <a:buFont typeface="Wingdings" panose="05000000000000000000" pitchFamily="2" charset="2"/>
              <a:buChar char="§"/>
            </a:pPr>
            <a:r>
              <a:rPr lang="en-US" dirty="0" smtClean="0"/>
              <a:t> Attention deficit disorder</a:t>
            </a:r>
          </a:p>
          <a:p>
            <a:pPr>
              <a:lnSpc>
                <a:spcPct val="150000"/>
              </a:lnSpc>
              <a:buFont typeface="Wingdings" panose="05000000000000000000" pitchFamily="2" charset="2"/>
              <a:buChar char="§"/>
            </a:pPr>
            <a:r>
              <a:rPr lang="en-US" dirty="0" smtClean="0"/>
              <a:t> Obsessive Compulsive Disorder</a:t>
            </a:r>
          </a:p>
          <a:p>
            <a:pPr lvl="0">
              <a:lnSpc>
                <a:spcPct val="150000"/>
              </a:lnSpc>
              <a:buFont typeface="Wingdings" panose="05000000000000000000" pitchFamily="2" charset="2"/>
              <a:buChar char="§"/>
            </a:pPr>
            <a:r>
              <a:rPr lang="en-US" dirty="0" smtClean="0"/>
              <a:t> Oppositional Defiance Disorder</a:t>
            </a:r>
            <a:endParaRPr lang="en-US" dirty="0">
              <a:solidFill>
                <a:prstClr val="black"/>
              </a:solidFill>
            </a:endParaRPr>
          </a:p>
          <a:p>
            <a:pPr lvl="0">
              <a:lnSpc>
                <a:spcPct val="150000"/>
              </a:lnSpc>
              <a:buFont typeface="Wingdings" panose="05000000000000000000" pitchFamily="2" charset="2"/>
              <a:buChar char="§"/>
            </a:pPr>
            <a:r>
              <a:rPr lang="en-US" dirty="0" smtClean="0">
                <a:solidFill>
                  <a:prstClr val="black"/>
                </a:solidFill>
              </a:rPr>
              <a:t> </a:t>
            </a:r>
            <a:r>
              <a:rPr lang="en-US" dirty="0" smtClean="0"/>
              <a:t>Autism</a:t>
            </a:r>
            <a:endParaRPr lang="en-US" dirty="0"/>
          </a:p>
          <a:p>
            <a:endParaRPr lang="en-US" dirty="0" smtClean="0"/>
          </a:p>
          <a:p>
            <a:endParaRPr lang="el-GR" dirty="0"/>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20</a:t>
            </a:fld>
            <a:endParaRPr lang="el-GR" dirty="0"/>
          </a:p>
        </p:txBody>
      </p:sp>
    </p:spTree>
    <p:extLst>
      <p:ext uri="{BB962C8B-B14F-4D97-AF65-F5344CB8AC3E}">
        <p14:creationId xmlns:p14="http://schemas.microsoft.com/office/powerpoint/2010/main" val="2385909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539496"/>
            <a:ext cx="10058400" cy="1051560"/>
          </a:xfrm>
        </p:spPr>
        <p:txBody>
          <a:bodyPr>
            <a:normAutofit/>
          </a:bodyPr>
          <a:lstStyle/>
          <a:p>
            <a:r>
              <a:rPr lang="en-US" sz="3600" dirty="0" smtClean="0">
                <a:latin typeface="Calibri" panose="020F0502020204030204" pitchFamily="34" charset="0"/>
                <a:ea typeface="Calibri" panose="020F0502020204030204" pitchFamily="34" charset="0"/>
                <a:cs typeface="Times New Roman" panose="02020603050405020304" pitchFamily="18" charset="0"/>
              </a:rPr>
              <a:t>“Opportunity window”</a:t>
            </a:r>
            <a:endParaRPr lang="el-GR" sz="3600" dirty="0">
              <a:solidFill>
                <a:srgbClr val="FF0000"/>
              </a:solidFill>
              <a:latin typeface="+mn-lt"/>
            </a:endParaRPr>
          </a:p>
        </p:txBody>
      </p:sp>
      <p:sp>
        <p:nvSpPr>
          <p:cNvPr id="3" name="Θέση περιεχομένου 2"/>
          <p:cNvSpPr>
            <a:spLocks noGrp="1"/>
          </p:cNvSpPr>
          <p:nvPr>
            <p:ph idx="1"/>
          </p:nvPr>
        </p:nvSpPr>
        <p:spPr>
          <a:xfrm>
            <a:off x="1097280" y="2147486"/>
            <a:ext cx="10058400" cy="4023360"/>
          </a:xfrm>
        </p:spPr>
        <p:txBody>
          <a:bodyPr>
            <a:normAutofit/>
          </a:bodyPr>
          <a:lstStyle/>
          <a:p>
            <a:pPr marL="0" indent="0" algn="just">
              <a:lnSpc>
                <a:spcPct val="107000"/>
              </a:lnSpc>
              <a:spcAft>
                <a:spcPts val="800"/>
              </a:spcAft>
              <a:buNone/>
            </a:pPr>
            <a:r>
              <a:rPr lang="en-US" dirty="0" smtClean="0">
                <a:effectLst/>
                <a:latin typeface="Calibri" panose="020F0502020204030204" pitchFamily="34" charset="0"/>
                <a:ea typeface="Calibri" panose="020F0502020204030204" pitchFamily="34" charset="0"/>
                <a:cs typeface="Times New Roman" panose="02020603050405020304" pitchFamily="18" charset="0"/>
              </a:rPr>
              <a:t>Formation of a huge number of synapses during the first year of life and the pre-school period enhances memory and learning, as well as behavior modification and social adaptation. Early intervention takes advantage of this “opportunity window”.</a:t>
            </a:r>
          </a:p>
          <a:p>
            <a:pPr marL="0" indent="0" algn="just">
              <a:lnSpc>
                <a:spcPct val="107000"/>
              </a:lnSpc>
              <a:spcAft>
                <a:spcPts val="8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early childhood field should therefore combine cognitive-linguistic enrichment with greater attention to preventing, reducing, or mitigating the consequences of significant adversity on the developing </a:t>
            </a:r>
            <a:r>
              <a:rPr lang="en-US" dirty="0" smtClean="0">
                <a:latin typeface="Calibri" panose="020F0502020204030204" pitchFamily="34" charset="0"/>
                <a:ea typeface="Calibri" panose="020F0502020204030204" pitchFamily="34" charset="0"/>
                <a:cs typeface="Times New Roman" panose="02020603050405020304" pitchFamily="18" charset="0"/>
              </a:rPr>
              <a:t>brain, in order to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offer a better future to children with CP.</a:t>
            </a:r>
            <a:endParaRPr lang="el-GR"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smtClean="0"/>
              <a:t>Parent empowerment and  enrollment is the key to successful intervention.</a:t>
            </a:r>
            <a:endParaRPr lang="el-GR" dirty="0"/>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21</a:t>
            </a:fld>
            <a:endParaRPr lang="el-GR" dirty="0"/>
          </a:p>
        </p:txBody>
      </p:sp>
    </p:spTree>
    <p:extLst>
      <p:ext uri="{BB962C8B-B14F-4D97-AF65-F5344CB8AC3E}">
        <p14:creationId xmlns:p14="http://schemas.microsoft.com/office/powerpoint/2010/main" val="1623292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713232"/>
            <a:ext cx="10058400" cy="868680"/>
          </a:xfrm>
        </p:spPr>
        <p:txBody>
          <a:bodyPr>
            <a:normAutofit/>
          </a:bodyPr>
          <a:lstStyle/>
          <a:p>
            <a:pPr>
              <a:lnSpc>
                <a:spcPct val="107000"/>
              </a:lnSpc>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Parent </a:t>
            </a:r>
            <a:r>
              <a:rPr lang="en-US" sz="3600" dirty="0" smtClean="0">
                <a:latin typeface="Calibri" panose="020F0502020204030204" pitchFamily="34" charset="0"/>
                <a:ea typeface="Calibri" panose="020F0502020204030204" pitchFamily="34" charset="0"/>
                <a:cs typeface="Times New Roman" panose="02020603050405020304" pitchFamily="18" charset="0"/>
              </a:rPr>
              <a:t>enrollment</a:t>
            </a:r>
            <a:endParaRPr lang="el-GR" sz="3600" dirty="0"/>
          </a:p>
        </p:txBody>
      </p:sp>
      <p:sp>
        <p:nvSpPr>
          <p:cNvPr id="3" name="Θέση περιεχομένου 2"/>
          <p:cNvSpPr>
            <a:spLocks noGrp="1"/>
          </p:cNvSpPr>
          <p:nvPr>
            <p:ph idx="1"/>
          </p:nvPr>
        </p:nvSpPr>
        <p:spPr>
          <a:xfrm>
            <a:off x="1097280" y="2494958"/>
            <a:ext cx="10058400" cy="3046306"/>
          </a:xfrm>
        </p:spPr>
        <p:txBody>
          <a:bodyPr/>
          <a:lstStyle/>
          <a:p>
            <a:pPr marL="0" indent="0" algn="just">
              <a:buNone/>
            </a:pPr>
            <a:r>
              <a:rPr lang="en-US" dirty="0">
                <a:latin typeface="Calibri" panose="020F0502020204030204" pitchFamily="34" charset="0"/>
                <a:ea typeface="Calibri" panose="020F0502020204030204" pitchFamily="34" charset="0"/>
                <a:cs typeface="Times New Roman" panose="02020603050405020304" pitchFamily="18" charset="0"/>
              </a:rPr>
              <a:t>Understanding the experiences of parents with their child's intervention might help meet the needs of parents and, subsequently get them engaged in their child's intervention</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0" indent="0" algn="just">
              <a:buNone/>
            </a:pPr>
            <a:r>
              <a:rPr lang="en-US"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gn="just">
              <a:buNone/>
            </a:pPr>
            <a:r>
              <a:rPr lang="en-US" dirty="0" smtClean="0">
                <a:latin typeface="Calibri" panose="020F0502020204030204" pitchFamily="34" charset="0"/>
                <a:ea typeface="Calibri" panose="020F0502020204030204" pitchFamily="34" charset="0"/>
                <a:cs typeface="Times New Roman" panose="02020603050405020304" pitchFamily="18" charset="0"/>
              </a:rPr>
              <a:t>As </a:t>
            </a:r>
            <a:r>
              <a:rPr lang="en-US" dirty="0">
                <a:latin typeface="Calibri" panose="020F0502020204030204" pitchFamily="34" charset="0"/>
                <a:ea typeface="Calibri" panose="020F0502020204030204" pitchFamily="34" charset="0"/>
                <a:cs typeface="Times New Roman" panose="02020603050405020304" pitchFamily="18" charset="0"/>
              </a:rPr>
              <a:t>parents' early beliefs regarding their child's intervention </a:t>
            </a:r>
            <a:r>
              <a:rPr lang="en-US" dirty="0" smtClean="0">
                <a:latin typeface="Calibri" panose="020F0502020204030204" pitchFamily="34" charset="0"/>
                <a:ea typeface="Calibri" panose="020F0502020204030204" pitchFamily="34" charset="0"/>
                <a:cs typeface="Times New Roman" panose="02020603050405020304" pitchFamily="18" charset="0"/>
              </a:rPr>
              <a:t>have </a:t>
            </a:r>
            <a:r>
              <a:rPr lang="en-US" dirty="0">
                <a:latin typeface="Calibri" panose="020F0502020204030204" pitchFamily="34" charset="0"/>
                <a:ea typeface="Calibri" panose="020F0502020204030204" pitchFamily="34" charset="0"/>
                <a:cs typeface="Times New Roman" panose="02020603050405020304" pitchFamily="18" charset="0"/>
              </a:rPr>
              <a:t>consequences for treatment participation, it is important to understand these parental perspectives. </a:t>
            </a:r>
            <a:endParaRPr lang="el-GR" dirty="0"/>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22</a:t>
            </a:fld>
            <a:endParaRPr lang="el-GR" dirty="0"/>
          </a:p>
        </p:txBody>
      </p:sp>
    </p:spTree>
    <p:extLst>
      <p:ext uri="{BB962C8B-B14F-4D97-AF65-F5344CB8AC3E}">
        <p14:creationId xmlns:p14="http://schemas.microsoft.com/office/powerpoint/2010/main" val="272580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a:solidFill>
                  <a:srgbClr val="000000">
                    <a:lumMod val="75000"/>
                    <a:lumOff val="25000"/>
                  </a:srgbClr>
                </a:solidFill>
              </a:rPr>
              <a:t>Evidence </a:t>
            </a:r>
            <a:r>
              <a:rPr lang="en-US" sz="3600" dirty="0" smtClean="0">
                <a:solidFill>
                  <a:srgbClr val="000000">
                    <a:lumMod val="75000"/>
                    <a:lumOff val="25000"/>
                  </a:srgbClr>
                </a:solidFill>
              </a:rPr>
              <a:t>for the effectiveness </a:t>
            </a:r>
            <a:r>
              <a:rPr lang="en-US" sz="3600" dirty="0">
                <a:solidFill>
                  <a:srgbClr val="000000">
                    <a:lumMod val="75000"/>
                    <a:lumOff val="25000"/>
                  </a:srgbClr>
                </a:solidFill>
              </a:rPr>
              <a:t>of </a:t>
            </a:r>
            <a:r>
              <a:rPr lang="en-US" sz="3600" dirty="0" smtClean="0">
                <a:solidFill>
                  <a:srgbClr val="000000">
                    <a:lumMod val="75000"/>
                    <a:lumOff val="25000"/>
                  </a:srgbClr>
                </a:solidFill>
              </a:rPr>
              <a:t>Early Intervention (1)</a:t>
            </a:r>
            <a:endParaRPr lang="el-GR" dirty="0"/>
          </a:p>
        </p:txBody>
      </p:sp>
      <p:sp>
        <p:nvSpPr>
          <p:cNvPr id="3" name="Θέση περιεχομένου 2"/>
          <p:cNvSpPr>
            <a:spLocks noGrp="1"/>
          </p:cNvSpPr>
          <p:nvPr>
            <p:ph idx="1"/>
          </p:nvPr>
        </p:nvSpPr>
        <p:spPr/>
        <p:txBody>
          <a:bodyPr/>
          <a:lstStyle/>
          <a:p>
            <a:pPr algn="just"/>
            <a:endParaRPr lang="en-US" dirty="0" smtClean="0"/>
          </a:p>
          <a:p>
            <a:pPr algn="just"/>
            <a:r>
              <a:rPr lang="en-US" dirty="0" smtClean="0"/>
              <a:t>Spittle et al., (2015), </a:t>
            </a:r>
            <a:r>
              <a:rPr lang="en-US" dirty="0"/>
              <a:t>with a meta-analysis of 25 studies (3,615 children) on early intervention results in infants born prematurely, concluded that the long-term benefits of relevant programs remain </a:t>
            </a:r>
            <a:r>
              <a:rPr lang="en-US" dirty="0" smtClean="0"/>
              <a:t>unclear and controversial.</a:t>
            </a:r>
          </a:p>
          <a:p>
            <a:endParaRPr lang="en-US" dirty="0"/>
          </a:p>
          <a:p>
            <a:endParaRPr lang="en-US" dirty="0"/>
          </a:p>
          <a:p>
            <a:pPr algn="just"/>
            <a:r>
              <a:rPr lang="en-US" dirty="0"/>
              <a:t>Recently, </a:t>
            </a:r>
            <a:r>
              <a:rPr lang="en-US" dirty="0" err="1" smtClean="0"/>
              <a:t>Hadders-Algra</a:t>
            </a:r>
            <a:r>
              <a:rPr lang="en-US" dirty="0" smtClean="0"/>
              <a:t> et al. (</a:t>
            </a:r>
            <a:r>
              <a:rPr lang="en-US" dirty="0"/>
              <a:t>2017) also reviewed the literature on the outcomes of intervention in infants with </a:t>
            </a:r>
            <a:r>
              <a:rPr lang="en-US" dirty="0" smtClean="0"/>
              <a:t>CP. They </a:t>
            </a:r>
            <a:r>
              <a:rPr lang="en-US" dirty="0"/>
              <a:t>found a positive correlation </a:t>
            </a:r>
            <a:r>
              <a:rPr lang="en-US" dirty="0" smtClean="0"/>
              <a:t>between the </a:t>
            </a:r>
            <a:r>
              <a:rPr lang="en-US" dirty="0"/>
              <a:t>intensity and extent of the interventions involving the child and his / her family </a:t>
            </a:r>
            <a:r>
              <a:rPr lang="en-US" dirty="0" smtClean="0"/>
              <a:t>and </a:t>
            </a:r>
            <a:r>
              <a:rPr lang="en-US" dirty="0"/>
              <a:t>the final results, but considered that the literature was limited and heterogeneous and a systematic inquiry into the relationship between early intervention and outcome had to be done. </a:t>
            </a:r>
            <a:endParaRPr lang="en-US" dirty="0" smtClean="0"/>
          </a:p>
        </p:txBody>
      </p:sp>
      <p:sp>
        <p:nvSpPr>
          <p:cNvPr id="4" name="Θέση ημερομηνίας 3"/>
          <p:cNvSpPr>
            <a:spLocks noGrp="1"/>
          </p:cNvSpPr>
          <p:nvPr>
            <p:ph type="dt" sz="half" idx="10"/>
          </p:nvPr>
        </p:nvSpPr>
        <p:spPr/>
        <p:txBody>
          <a:bodyPr/>
          <a:lstStyle/>
          <a:p>
            <a:r>
              <a:rPr lang="el-GR" smtClean="0"/>
              <a:t>25-27 February 2018, Istanbul</a:t>
            </a:r>
            <a:endParaRPr lang="el-GR" dirty="0"/>
          </a:p>
        </p:txBody>
      </p:sp>
      <p:sp>
        <p:nvSpPr>
          <p:cNvPr id="5" name="Θέση υποσέλιδου 4"/>
          <p:cNvSpPr>
            <a:spLocks noGrp="1"/>
          </p:cNvSpPr>
          <p:nvPr>
            <p:ph type="ftr" sz="quarter" idx="11"/>
          </p:nvPr>
        </p:nvSpPr>
        <p:spPr/>
        <p:txBody>
          <a:bodyPr/>
          <a:lstStyle/>
          <a:p>
            <a:r>
              <a:rPr lang="en-US" smtClean="0"/>
              <a:t>7th International Cerebral Palsy and Development Disorders Congress</a:t>
            </a:r>
            <a:endParaRPr lang="el-GR" dirty="0"/>
          </a:p>
        </p:txBody>
      </p:sp>
      <p:sp>
        <p:nvSpPr>
          <p:cNvPr id="6" name="Θέση αριθμού διαφάνειας 5"/>
          <p:cNvSpPr>
            <a:spLocks noGrp="1"/>
          </p:cNvSpPr>
          <p:nvPr>
            <p:ph type="sldNum" sz="quarter" idx="12"/>
          </p:nvPr>
        </p:nvSpPr>
        <p:spPr/>
        <p:txBody>
          <a:bodyPr/>
          <a:lstStyle/>
          <a:p>
            <a:fld id="{7643A90F-CC1B-4BA7-8C64-1E2E93281407}" type="slidenum">
              <a:rPr lang="el-GR" smtClean="0"/>
              <a:t>23</a:t>
            </a:fld>
            <a:endParaRPr lang="el-GR" dirty="0"/>
          </a:p>
        </p:txBody>
      </p:sp>
    </p:spTree>
    <p:extLst>
      <p:ext uri="{BB962C8B-B14F-4D97-AF65-F5344CB8AC3E}">
        <p14:creationId xmlns:p14="http://schemas.microsoft.com/office/powerpoint/2010/main" val="1193871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a:solidFill>
                  <a:srgbClr val="000000">
                    <a:lumMod val="75000"/>
                    <a:lumOff val="25000"/>
                  </a:srgbClr>
                </a:solidFill>
              </a:rPr>
              <a:t>Evidence </a:t>
            </a:r>
            <a:r>
              <a:rPr lang="en-US" sz="3600" dirty="0" smtClean="0">
                <a:solidFill>
                  <a:srgbClr val="000000">
                    <a:lumMod val="75000"/>
                    <a:lumOff val="25000"/>
                  </a:srgbClr>
                </a:solidFill>
              </a:rPr>
              <a:t>for the </a:t>
            </a:r>
            <a:r>
              <a:rPr lang="en-US" sz="3600" dirty="0">
                <a:solidFill>
                  <a:srgbClr val="000000">
                    <a:lumMod val="75000"/>
                    <a:lumOff val="25000"/>
                  </a:srgbClr>
                </a:solidFill>
              </a:rPr>
              <a:t>effectiveness of </a:t>
            </a:r>
            <a:r>
              <a:rPr lang="en-US" sz="3600" dirty="0" smtClean="0">
                <a:solidFill>
                  <a:srgbClr val="000000">
                    <a:lumMod val="75000"/>
                    <a:lumOff val="25000"/>
                  </a:srgbClr>
                </a:solidFill>
              </a:rPr>
              <a:t> E.I. (2)</a:t>
            </a:r>
            <a:endParaRPr lang="el-GR" dirty="0"/>
          </a:p>
        </p:txBody>
      </p:sp>
      <p:sp>
        <p:nvSpPr>
          <p:cNvPr id="3" name="Θέση περιεχομένου 2"/>
          <p:cNvSpPr>
            <a:spLocks noGrp="1"/>
          </p:cNvSpPr>
          <p:nvPr>
            <p:ph idx="1"/>
          </p:nvPr>
        </p:nvSpPr>
        <p:spPr/>
        <p:txBody>
          <a:bodyPr/>
          <a:lstStyle/>
          <a:p>
            <a:endParaRPr lang="en-US" dirty="0" smtClean="0"/>
          </a:p>
          <a:p>
            <a:endParaRPr lang="en-US" dirty="0"/>
          </a:p>
          <a:p>
            <a:pPr algn="just"/>
            <a:r>
              <a:rPr lang="en-US" dirty="0" smtClean="0"/>
              <a:t>According </a:t>
            </a:r>
            <a:r>
              <a:rPr lang="en-US" dirty="0"/>
              <a:t>to </a:t>
            </a:r>
            <a:r>
              <a:rPr lang="en-US" dirty="0" err="1"/>
              <a:t>Gannotti</a:t>
            </a:r>
            <a:r>
              <a:rPr lang="en-US" dirty="0"/>
              <a:t> (2017), the intensity of physiotherapy programs (increased frequency and duration of sessions) in infancy, utilizes intense neuroplasticity and can improve lasting improvement</a:t>
            </a:r>
            <a:r>
              <a:rPr lang="en-US" dirty="0" smtClean="0"/>
              <a:t>.</a:t>
            </a:r>
          </a:p>
          <a:p>
            <a:pPr marL="0" indent="0">
              <a:buNone/>
            </a:pPr>
            <a:endParaRPr lang="en-US" dirty="0"/>
          </a:p>
          <a:p>
            <a:pPr marL="0" indent="0" algn="just">
              <a:buNone/>
            </a:pPr>
            <a:r>
              <a:rPr lang="en-US" dirty="0" smtClean="0"/>
              <a:t>New </a:t>
            </a:r>
            <a:r>
              <a:rPr lang="en-US" dirty="0"/>
              <a:t>technology, social support for the family, adaptations of the natural environment </a:t>
            </a:r>
            <a:r>
              <a:rPr lang="en-US" dirty="0" smtClean="0"/>
              <a:t>enhance participation </a:t>
            </a:r>
            <a:r>
              <a:rPr lang="en-US" dirty="0"/>
              <a:t>and </a:t>
            </a:r>
            <a:r>
              <a:rPr lang="en-US" dirty="0" smtClean="0"/>
              <a:t>stability </a:t>
            </a:r>
            <a:r>
              <a:rPr lang="en-US" dirty="0"/>
              <a:t>in high intensity programs. </a:t>
            </a:r>
            <a:endParaRPr lang="en-US" dirty="0" smtClean="0"/>
          </a:p>
          <a:p>
            <a:endParaRPr lang="en-US" dirty="0" smtClean="0"/>
          </a:p>
          <a:p>
            <a:endParaRPr lang="el-GR" dirty="0"/>
          </a:p>
        </p:txBody>
      </p:sp>
      <p:sp>
        <p:nvSpPr>
          <p:cNvPr id="4" name="Θέση ημερομηνίας 3"/>
          <p:cNvSpPr>
            <a:spLocks noGrp="1"/>
          </p:cNvSpPr>
          <p:nvPr>
            <p:ph type="dt" sz="half" idx="10"/>
          </p:nvPr>
        </p:nvSpPr>
        <p:spPr/>
        <p:txBody>
          <a:bodyPr/>
          <a:lstStyle/>
          <a:p>
            <a:r>
              <a:rPr lang="el-GR" smtClean="0"/>
              <a:t>25-27 February 2018, Istanbul</a:t>
            </a:r>
            <a:endParaRPr lang="el-GR" dirty="0"/>
          </a:p>
        </p:txBody>
      </p:sp>
      <p:sp>
        <p:nvSpPr>
          <p:cNvPr id="5" name="Θέση υποσέλιδου 4"/>
          <p:cNvSpPr>
            <a:spLocks noGrp="1"/>
          </p:cNvSpPr>
          <p:nvPr>
            <p:ph type="ftr" sz="quarter" idx="11"/>
          </p:nvPr>
        </p:nvSpPr>
        <p:spPr/>
        <p:txBody>
          <a:bodyPr/>
          <a:lstStyle/>
          <a:p>
            <a:r>
              <a:rPr lang="en-US" smtClean="0"/>
              <a:t>7th International Cerebral Palsy and Development Disorders Congress</a:t>
            </a:r>
            <a:endParaRPr lang="el-GR" dirty="0"/>
          </a:p>
        </p:txBody>
      </p:sp>
      <p:sp>
        <p:nvSpPr>
          <p:cNvPr id="6" name="Θέση αριθμού διαφάνειας 5"/>
          <p:cNvSpPr>
            <a:spLocks noGrp="1"/>
          </p:cNvSpPr>
          <p:nvPr>
            <p:ph type="sldNum" sz="quarter" idx="12"/>
          </p:nvPr>
        </p:nvSpPr>
        <p:spPr/>
        <p:txBody>
          <a:bodyPr/>
          <a:lstStyle/>
          <a:p>
            <a:fld id="{7643A90F-CC1B-4BA7-8C64-1E2E93281407}" type="slidenum">
              <a:rPr lang="el-GR" smtClean="0"/>
              <a:t>24</a:t>
            </a:fld>
            <a:endParaRPr lang="el-GR" dirty="0"/>
          </a:p>
        </p:txBody>
      </p:sp>
      <p:sp>
        <p:nvSpPr>
          <p:cNvPr id="9" name="Rectangle 3"/>
          <p:cNvSpPr>
            <a:spLocks noChangeArrowheads="1"/>
          </p:cNvSpPr>
          <p:nvPr/>
        </p:nvSpPr>
        <p:spPr bwMode="auto">
          <a:xfrm>
            <a:off x="0" y="97795"/>
            <a:ext cx="25199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dirty="0" smtClean="0">
                <a:ln>
                  <a:noFill/>
                </a:ln>
                <a:solidFill>
                  <a:schemeClr val="tx1"/>
                </a:solidFill>
                <a:effectLst/>
                <a:latin typeface="Arial Unicode MS" panose="020B0604020202020204" pitchFamily="34" charset="-128"/>
              </a:rPr>
              <a:t>.</a:t>
            </a:r>
            <a:r>
              <a:rPr kumimoji="0" lang="el-GR" altLang="el-GR" sz="1100" b="0" i="0" u="none" strike="noStrike" cap="none" normalizeH="0" baseline="0" dirty="0" smtClean="0">
                <a:ln>
                  <a:noFill/>
                </a:ln>
                <a:solidFill>
                  <a:schemeClr val="tx1"/>
                </a:solidFill>
                <a:effectLst/>
              </a:rPr>
              <a:t> </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5465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600" dirty="0" smtClean="0"/>
              <a:t>Evidence for the effectiveness of E.I. (3)</a:t>
            </a:r>
            <a:endParaRPr lang="el-GR" sz="3600" dirty="0"/>
          </a:p>
        </p:txBody>
      </p:sp>
      <p:sp>
        <p:nvSpPr>
          <p:cNvPr id="3" name="Θέση περιεχομένου 2"/>
          <p:cNvSpPr>
            <a:spLocks noGrp="1"/>
          </p:cNvSpPr>
          <p:nvPr>
            <p:ph idx="1"/>
          </p:nvPr>
        </p:nvSpPr>
        <p:spPr/>
        <p:txBody>
          <a:bodyPr/>
          <a:lstStyle/>
          <a:p>
            <a:pPr algn="just"/>
            <a:r>
              <a:rPr lang="en-US" dirty="0"/>
              <a:t>In order to evaluate the Early Intervention results, well-designed surveys involving a large number of </a:t>
            </a:r>
            <a:r>
              <a:rPr lang="en-US" dirty="0" smtClean="0"/>
              <a:t>infants</a:t>
            </a:r>
            <a:r>
              <a:rPr lang="en-US" dirty="0"/>
              <a:t> </a:t>
            </a:r>
            <a:r>
              <a:rPr lang="en-US" dirty="0" smtClean="0"/>
              <a:t>and toddlers are </a:t>
            </a:r>
            <a:r>
              <a:rPr lang="en-US" dirty="0"/>
              <a:t>required. The correlation of the effects of rehabilitation with reconstructive plasticity imaging (MRI, fMRI, </a:t>
            </a:r>
            <a:r>
              <a:rPr lang="en-US" dirty="0" err="1"/>
              <a:t>dTI</a:t>
            </a:r>
            <a:r>
              <a:rPr lang="en-US" dirty="0"/>
              <a:t>) can provide evidence </a:t>
            </a:r>
            <a:r>
              <a:rPr lang="en-US" dirty="0" smtClean="0"/>
              <a:t>for </a:t>
            </a:r>
            <a:r>
              <a:rPr lang="en-US" dirty="0"/>
              <a:t>the effectiveness of </a:t>
            </a:r>
            <a:r>
              <a:rPr lang="en-US" dirty="0" smtClean="0"/>
              <a:t> interventions.</a:t>
            </a:r>
            <a:endParaRPr lang="el-GR" dirty="0"/>
          </a:p>
        </p:txBody>
      </p:sp>
      <p:sp>
        <p:nvSpPr>
          <p:cNvPr id="4" name="Θέση ημερομηνίας 3"/>
          <p:cNvSpPr>
            <a:spLocks noGrp="1"/>
          </p:cNvSpPr>
          <p:nvPr>
            <p:ph type="dt" sz="half" idx="10"/>
          </p:nvPr>
        </p:nvSpPr>
        <p:spPr/>
        <p:txBody>
          <a:bodyPr/>
          <a:lstStyle/>
          <a:p>
            <a:r>
              <a:rPr lang="el-GR" smtClean="0"/>
              <a:t>25-27 February 2018, Istanbul</a:t>
            </a:r>
            <a:endParaRPr lang="el-GR" dirty="0"/>
          </a:p>
        </p:txBody>
      </p:sp>
      <p:sp>
        <p:nvSpPr>
          <p:cNvPr id="5" name="Θέση υποσέλιδου 4"/>
          <p:cNvSpPr>
            <a:spLocks noGrp="1"/>
          </p:cNvSpPr>
          <p:nvPr>
            <p:ph type="ftr" sz="quarter" idx="11"/>
          </p:nvPr>
        </p:nvSpPr>
        <p:spPr/>
        <p:txBody>
          <a:bodyPr/>
          <a:lstStyle/>
          <a:p>
            <a:r>
              <a:rPr lang="en-US" smtClean="0"/>
              <a:t>7th International Cerebral Palsy and Development Disorders Congress</a:t>
            </a:r>
            <a:endParaRPr lang="el-GR" dirty="0"/>
          </a:p>
        </p:txBody>
      </p:sp>
      <p:sp>
        <p:nvSpPr>
          <p:cNvPr id="6" name="Θέση αριθμού διαφάνειας 5"/>
          <p:cNvSpPr>
            <a:spLocks noGrp="1"/>
          </p:cNvSpPr>
          <p:nvPr>
            <p:ph type="sldNum" sz="quarter" idx="12"/>
          </p:nvPr>
        </p:nvSpPr>
        <p:spPr/>
        <p:txBody>
          <a:bodyPr/>
          <a:lstStyle/>
          <a:p>
            <a:fld id="{7643A90F-CC1B-4BA7-8C64-1E2E93281407}" type="slidenum">
              <a:rPr lang="el-GR" smtClean="0"/>
              <a:t>25</a:t>
            </a:fld>
            <a:endParaRPr lang="el-GR" dirty="0"/>
          </a:p>
        </p:txBody>
      </p:sp>
    </p:spTree>
    <p:extLst>
      <p:ext uri="{BB962C8B-B14F-4D97-AF65-F5344CB8AC3E}">
        <p14:creationId xmlns:p14="http://schemas.microsoft.com/office/powerpoint/2010/main" val="2885943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600" dirty="0" smtClean="0"/>
              <a:t>Evidence of effectiveness of early intervention (2)</a:t>
            </a:r>
            <a:endParaRPr lang="el-GR" sz="3600" dirty="0"/>
          </a:p>
        </p:txBody>
      </p:sp>
      <p:sp>
        <p:nvSpPr>
          <p:cNvPr id="3" name="Θέση περιεχομένου 2"/>
          <p:cNvSpPr>
            <a:spLocks noGrp="1"/>
          </p:cNvSpPr>
          <p:nvPr>
            <p:ph idx="1"/>
          </p:nvPr>
        </p:nvSpPr>
        <p:spPr/>
        <p:txBody>
          <a:bodyPr/>
          <a:lstStyle/>
          <a:p>
            <a:r>
              <a:rPr lang="en-US" dirty="0"/>
              <a:t>The neuroimaging brain study </a:t>
            </a:r>
            <a:r>
              <a:rPr lang="en-US" dirty="0" smtClean="0"/>
              <a:t>in infants and toddlers  </a:t>
            </a:r>
            <a:r>
              <a:rPr lang="en-US" dirty="0"/>
              <a:t>is not yet affordable and feasible on a large scale, but expanding its use will shed light on the mechanisms of reorganization of the young brain </a:t>
            </a:r>
            <a:r>
              <a:rPr lang="en-US" dirty="0" smtClean="0"/>
              <a:t>and </a:t>
            </a:r>
            <a:r>
              <a:rPr lang="en-US" dirty="0"/>
              <a:t>will </a:t>
            </a:r>
            <a:r>
              <a:rPr lang="en-US" dirty="0" smtClean="0"/>
              <a:t>allow for  more focused  planning and  assessment of early </a:t>
            </a:r>
            <a:r>
              <a:rPr lang="en-US" dirty="0"/>
              <a:t>intervention methods. </a:t>
            </a:r>
            <a:endParaRPr lang="en-US" dirty="0" smtClean="0"/>
          </a:p>
          <a:p>
            <a:endParaRPr lang="en-US" dirty="0"/>
          </a:p>
          <a:p>
            <a:r>
              <a:rPr lang="en-US" dirty="0" smtClean="0"/>
              <a:t>Neuroimaging </a:t>
            </a:r>
            <a:r>
              <a:rPr lang="en-US" dirty="0"/>
              <a:t>allows for better investigation of the etiology and pathogenesis of brain damage in C</a:t>
            </a:r>
            <a:r>
              <a:rPr lang="en-US" dirty="0" smtClean="0"/>
              <a:t>P </a:t>
            </a:r>
            <a:r>
              <a:rPr lang="en-US" dirty="0"/>
              <a:t>and helps to monitor the changes brought about by reconstructive plasticity and therapeutic </a:t>
            </a:r>
            <a:r>
              <a:rPr lang="en-US" dirty="0" smtClean="0"/>
              <a:t>intervention.</a:t>
            </a:r>
          </a:p>
          <a:p>
            <a:endParaRPr lang="en-US" dirty="0"/>
          </a:p>
          <a:p>
            <a:endParaRPr lang="en-US" dirty="0" smtClean="0"/>
          </a:p>
          <a:p>
            <a:endParaRPr lang="el-GR" dirty="0"/>
          </a:p>
        </p:txBody>
      </p:sp>
      <p:sp>
        <p:nvSpPr>
          <p:cNvPr id="4" name="Θέση ημερομηνίας 3"/>
          <p:cNvSpPr>
            <a:spLocks noGrp="1"/>
          </p:cNvSpPr>
          <p:nvPr>
            <p:ph type="dt" sz="half" idx="10"/>
          </p:nvPr>
        </p:nvSpPr>
        <p:spPr/>
        <p:txBody>
          <a:bodyPr/>
          <a:lstStyle/>
          <a:p>
            <a:r>
              <a:rPr lang="el-GR" smtClean="0"/>
              <a:t>25-27 February 2018, Istanbul</a:t>
            </a:r>
            <a:endParaRPr lang="el-GR" dirty="0"/>
          </a:p>
        </p:txBody>
      </p:sp>
      <p:sp>
        <p:nvSpPr>
          <p:cNvPr id="5" name="Θέση υποσέλιδου 4"/>
          <p:cNvSpPr>
            <a:spLocks noGrp="1"/>
          </p:cNvSpPr>
          <p:nvPr>
            <p:ph type="ftr" sz="quarter" idx="11"/>
          </p:nvPr>
        </p:nvSpPr>
        <p:spPr/>
        <p:txBody>
          <a:bodyPr/>
          <a:lstStyle/>
          <a:p>
            <a:r>
              <a:rPr lang="en-US" smtClean="0"/>
              <a:t>7th International Cerebral Palsy and Development Disorders Congress</a:t>
            </a:r>
            <a:endParaRPr lang="el-GR" dirty="0"/>
          </a:p>
        </p:txBody>
      </p:sp>
      <p:sp>
        <p:nvSpPr>
          <p:cNvPr id="6" name="Θέση αριθμού διαφάνειας 5"/>
          <p:cNvSpPr>
            <a:spLocks noGrp="1"/>
          </p:cNvSpPr>
          <p:nvPr>
            <p:ph type="sldNum" sz="quarter" idx="12"/>
          </p:nvPr>
        </p:nvSpPr>
        <p:spPr/>
        <p:txBody>
          <a:bodyPr/>
          <a:lstStyle/>
          <a:p>
            <a:fld id="{7643A90F-CC1B-4BA7-8C64-1E2E93281407}" type="slidenum">
              <a:rPr lang="el-GR" smtClean="0"/>
              <a:t>26</a:t>
            </a:fld>
            <a:endParaRPr lang="el-GR" dirty="0"/>
          </a:p>
        </p:txBody>
      </p:sp>
    </p:spTree>
    <p:extLst>
      <p:ext uri="{BB962C8B-B14F-4D97-AF65-F5344CB8AC3E}">
        <p14:creationId xmlns:p14="http://schemas.microsoft.com/office/powerpoint/2010/main" val="3414586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         </a:t>
            </a:r>
            <a:r>
              <a:rPr lang="en-US" dirty="0" err="1" smtClean="0"/>
              <a:t>dTI</a:t>
            </a:r>
            <a:r>
              <a:rPr lang="en-US" dirty="0" smtClean="0"/>
              <a:t> </a:t>
            </a:r>
            <a:r>
              <a:rPr lang="en-US" dirty="0"/>
              <a:t>(diffusion tensor </a:t>
            </a:r>
            <a:r>
              <a:rPr lang="en-US" dirty="0" smtClean="0"/>
              <a:t>imaging)</a:t>
            </a:r>
            <a:endParaRPr lang="el-GR" dirty="0"/>
          </a:p>
        </p:txBody>
      </p:sp>
      <p:sp>
        <p:nvSpPr>
          <p:cNvPr id="3" name="Θέση περιεχομένου 2"/>
          <p:cNvSpPr>
            <a:spLocks noGrp="1"/>
          </p:cNvSpPr>
          <p:nvPr>
            <p:ph idx="1"/>
          </p:nvPr>
        </p:nvSpPr>
        <p:spPr/>
        <p:txBody>
          <a:bodyPr/>
          <a:lstStyle/>
          <a:p>
            <a:endParaRPr lang="el-GR" dirty="0"/>
          </a:p>
        </p:txBody>
      </p:sp>
      <p:sp>
        <p:nvSpPr>
          <p:cNvPr id="4" name="Θέση ημερομηνίας 3"/>
          <p:cNvSpPr>
            <a:spLocks noGrp="1"/>
          </p:cNvSpPr>
          <p:nvPr>
            <p:ph type="dt" sz="half" idx="10"/>
          </p:nvPr>
        </p:nvSpPr>
        <p:spPr/>
        <p:txBody>
          <a:bodyPr/>
          <a:lstStyle/>
          <a:p>
            <a:r>
              <a:rPr lang="el-GR" smtClean="0"/>
              <a:t>25-27 February 2018, Istanbul</a:t>
            </a:r>
            <a:endParaRPr lang="el-GR" dirty="0"/>
          </a:p>
        </p:txBody>
      </p:sp>
      <p:sp>
        <p:nvSpPr>
          <p:cNvPr id="5" name="Θέση υποσέλιδου 4"/>
          <p:cNvSpPr>
            <a:spLocks noGrp="1"/>
          </p:cNvSpPr>
          <p:nvPr>
            <p:ph type="ftr" sz="quarter" idx="11"/>
          </p:nvPr>
        </p:nvSpPr>
        <p:spPr/>
        <p:txBody>
          <a:bodyPr/>
          <a:lstStyle/>
          <a:p>
            <a:r>
              <a:rPr lang="en-US" smtClean="0"/>
              <a:t>7th International Cerebral Palsy and Development Disorders Congress</a:t>
            </a:r>
            <a:endParaRPr lang="el-GR" dirty="0"/>
          </a:p>
        </p:txBody>
      </p:sp>
      <p:sp>
        <p:nvSpPr>
          <p:cNvPr id="6" name="Θέση αριθμού διαφάνειας 5"/>
          <p:cNvSpPr>
            <a:spLocks noGrp="1"/>
          </p:cNvSpPr>
          <p:nvPr>
            <p:ph type="sldNum" sz="quarter" idx="12"/>
          </p:nvPr>
        </p:nvSpPr>
        <p:spPr/>
        <p:txBody>
          <a:bodyPr/>
          <a:lstStyle/>
          <a:p>
            <a:fld id="{7643A90F-CC1B-4BA7-8C64-1E2E93281407}" type="slidenum">
              <a:rPr lang="el-GR" smtClean="0"/>
              <a:t>27</a:t>
            </a:fld>
            <a:endParaRPr lang="el-GR"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643" y="1737360"/>
            <a:ext cx="6715502" cy="4593102"/>
          </a:xfrm>
          <a:prstGeom prst="rect">
            <a:avLst/>
          </a:prstGeom>
        </p:spPr>
      </p:pic>
    </p:spTree>
    <p:extLst>
      <p:ext uri="{BB962C8B-B14F-4D97-AF65-F5344CB8AC3E}">
        <p14:creationId xmlns:p14="http://schemas.microsoft.com/office/powerpoint/2010/main" val="1168224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434340"/>
            <a:ext cx="10058400" cy="1154430"/>
          </a:xfrm>
        </p:spPr>
        <p:txBody>
          <a:bodyPr>
            <a:normAutofit/>
          </a:bodyPr>
          <a:lstStyle/>
          <a:p>
            <a:r>
              <a:rPr lang="en-US" sz="3600" dirty="0">
                <a:latin typeface="+mn-lt"/>
              </a:rPr>
              <a:t>Transition and inclusion to kindergarten</a:t>
            </a:r>
            <a:endParaRPr lang="el-GR" sz="3600" dirty="0">
              <a:latin typeface="+mn-lt"/>
            </a:endParaRPr>
          </a:p>
        </p:txBody>
      </p:sp>
      <p:sp>
        <p:nvSpPr>
          <p:cNvPr id="3" name="Θέση περιεχομένου 2"/>
          <p:cNvSpPr>
            <a:spLocks noGrp="1"/>
          </p:cNvSpPr>
          <p:nvPr>
            <p:ph idx="1"/>
          </p:nvPr>
        </p:nvSpPr>
        <p:spPr>
          <a:xfrm>
            <a:off x="1097280" y="1854878"/>
            <a:ext cx="10058400" cy="4023360"/>
          </a:xfrm>
        </p:spPr>
        <p:txBody>
          <a:bodyPr/>
          <a:lstStyle/>
          <a:p>
            <a:pPr algn="just">
              <a:lnSpc>
                <a:spcPct val="107000"/>
              </a:lnSpc>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600"/>
              </a:spcBef>
              <a:spcAft>
                <a:spcPts val="1200"/>
              </a:spcAft>
            </a:pPr>
            <a:r>
              <a:rPr lang="en-US" dirty="0" smtClean="0">
                <a:latin typeface="Calibri" panose="020F0502020204030204" pitchFamily="34" charset="0"/>
                <a:ea typeface="Calibri" panose="020F0502020204030204" pitchFamily="34" charset="0"/>
                <a:cs typeface="Times New Roman" panose="02020603050405020304" pitchFamily="18" charset="0"/>
              </a:rPr>
              <a:t>Family</a:t>
            </a:r>
            <a:r>
              <a:rPr lang="en-US" dirty="0">
                <a:latin typeface="Calibri" panose="020F0502020204030204" pitchFamily="34" charset="0"/>
                <a:ea typeface="Calibri" panose="020F0502020204030204" pitchFamily="34" charset="0"/>
                <a:cs typeface="Times New Roman" panose="02020603050405020304" pitchFamily="18" charset="0"/>
              </a:rPr>
              <a:t>, therapists and </a:t>
            </a:r>
            <a:r>
              <a:rPr lang="en-US" dirty="0" smtClean="0">
                <a:latin typeface="Calibri" panose="020F0502020204030204" pitchFamily="34" charset="0"/>
                <a:ea typeface="Calibri" panose="020F0502020204030204" pitchFamily="34" charset="0"/>
                <a:cs typeface="Times New Roman" panose="02020603050405020304" pitchFamily="18" charset="0"/>
              </a:rPr>
              <a:t>staff </a:t>
            </a:r>
            <a:r>
              <a:rPr lang="en-US" dirty="0">
                <a:latin typeface="Calibri" panose="020F0502020204030204" pitchFamily="34" charset="0"/>
                <a:ea typeface="Calibri" panose="020F0502020204030204" pitchFamily="34" charset="0"/>
                <a:cs typeface="Times New Roman" panose="02020603050405020304" pitchFamily="18" charset="0"/>
              </a:rPr>
              <a:t>cooperate in planning a smooth transition, through sharing information and arranging visits before the child </a:t>
            </a:r>
            <a:r>
              <a:rPr lang="en-US" dirty="0" smtClean="0">
                <a:latin typeface="Calibri" panose="020F0502020204030204" pitchFamily="34" charset="0"/>
                <a:ea typeface="Calibri" panose="020F0502020204030204" pitchFamily="34" charset="0"/>
                <a:cs typeface="Times New Roman" panose="02020603050405020304" pitchFamily="18" charset="0"/>
              </a:rPr>
              <a:t>starts</a:t>
            </a:r>
            <a:r>
              <a:rPr lang="el-GR"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600"/>
              </a:spcBef>
              <a:spcAft>
                <a:spcPts val="1200"/>
              </a:spcAft>
            </a:pP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1200"/>
              </a:spcAft>
            </a:pPr>
            <a:r>
              <a:rPr lang="en-US" dirty="0" smtClean="0">
                <a:latin typeface="Calibri" panose="020F0502020204030204" pitchFamily="34" charset="0"/>
                <a:ea typeface="Calibri" panose="020F0502020204030204" pitchFamily="34" charset="0"/>
                <a:cs typeface="Times New Roman" panose="02020603050405020304" pitchFamily="18" charset="0"/>
              </a:rPr>
              <a:t>Inclusion in </a:t>
            </a:r>
            <a:r>
              <a:rPr lang="en-US" dirty="0">
                <a:latin typeface="Calibri" panose="020F0502020204030204" pitchFamily="34" charset="0"/>
                <a:ea typeface="Calibri" panose="020F0502020204030204" pitchFamily="34" charset="0"/>
                <a:cs typeface="Times New Roman" panose="02020603050405020304" pitchFamily="18" charset="0"/>
              </a:rPr>
              <a:t>all the daily activities of the early childhood setting  (free play, group times, routines and alternation of activities), to promote development of social competence and self esteem</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Bef>
                <a:spcPts val="600"/>
              </a:spcBef>
              <a:spcAft>
                <a:spcPts val="1200"/>
              </a:spcAf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At a later stage, </a:t>
            </a:r>
            <a:r>
              <a:rPr lang="en-US" dirty="0" smtClean="0">
                <a:latin typeface="Calibri" panose="020F0502020204030204" pitchFamily="34" charset="0"/>
                <a:ea typeface="Calibri" panose="020F0502020204030204" pitchFamily="34" charset="0"/>
                <a:cs typeface="Times New Roman" panose="02020603050405020304" pitchFamily="18" charset="0"/>
              </a:rPr>
              <a:t> Individualized </a:t>
            </a:r>
            <a:r>
              <a:rPr lang="en-US" dirty="0">
                <a:latin typeface="Calibri" panose="020F0502020204030204" pitchFamily="34" charset="0"/>
                <a:ea typeface="Calibri" panose="020F0502020204030204" pitchFamily="34" charset="0"/>
                <a:cs typeface="Times New Roman" panose="02020603050405020304" pitchFamily="18" charset="0"/>
              </a:rPr>
              <a:t>Education </a:t>
            </a:r>
            <a:r>
              <a:rPr lang="en-US" dirty="0" smtClean="0">
                <a:latin typeface="Calibri" panose="020F0502020204030204" pitchFamily="34" charset="0"/>
                <a:ea typeface="Calibri" panose="020F0502020204030204" pitchFamily="34" charset="0"/>
                <a:cs typeface="Times New Roman" panose="02020603050405020304" pitchFamily="18" charset="0"/>
              </a:rPr>
              <a:t>Program.</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endParaRPr lang="el-GR" b="1" dirty="0" smtClean="0">
              <a:latin typeface="Calibri" panose="020F0502020204030204" pitchFamily="34" charset="0"/>
              <a:ea typeface="Calibri" panose="020F0502020204030204" pitchFamily="34" charset="0"/>
              <a:cs typeface="Times New Roman" panose="02020603050405020304" pitchFamily="18" charset="0"/>
            </a:endParaRPr>
          </a:p>
          <a:p>
            <a:pPr algn="just"/>
            <a:endParaRPr lang="el-GR" b="1" dirty="0">
              <a:latin typeface="Calibri" panose="020F0502020204030204" pitchFamily="34" charset="0"/>
              <a:cs typeface="Times New Roman" panose="02020603050405020304" pitchFamily="18" charset="0"/>
            </a:endParaRPr>
          </a:p>
          <a:p>
            <a:pPr algn="just"/>
            <a:endParaRPr lang="el-GR" dirty="0"/>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28</a:t>
            </a:fld>
            <a:endParaRPr lang="el-GR" dirty="0"/>
          </a:p>
        </p:txBody>
      </p:sp>
    </p:spTree>
    <p:extLst>
      <p:ext uri="{BB962C8B-B14F-4D97-AF65-F5344CB8AC3E}">
        <p14:creationId xmlns:p14="http://schemas.microsoft.com/office/powerpoint/2010/main" val="1582070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1097280" y="576072"/>
            <a:ext cx="10058400" cy="914400"/>
          </a:xfrm>
        </p:spPr>
        <p:txBody>
          <a:bodyPr>
            <a:normAutofit/>
          </a:bodyPr>
          <a:lstStyle/>
          <a:p>
            <a:r>
              <a:rPr lang="en-US" sz="3600" smtClean="0">
                <a:latin typeface="+mn-lt"/>
              </a:rPr>
              <a:t>            Transition </a:t>
            </a:r>
            <a:r>
              <a:rPr lang="en-US" sz="3600" dirty="0">
                <a:latin typeface="+mn-lt"/>
              </a:rPr>
              <a:t>and inclusion to kindergarten</a:t>
            </a:r>
            <a:endParaRPr lang="el-GR" sz="3600" dirty="0">
              <a:latin typeface="+mn-lt"/>
            </a:endParaRPr>
          </a:p>
        </p:txBody>
      </p:sp>
      <p:pic>
        <p:nvPicPr>
          <p:cNvPr id="8" name="Θέση περιεχομένου 7"/>
          <p:cNvPicPr>
            <a:picLocks noGrp="1" noChangeAspect="1"/>
          </p:cNvPicPr>
          <p:nvPr>
            <p:ph idx="1"/>
          </p:nvPr>
        </p:nvPicPr>
        <p:blipFill>
          <a:blip r:embed="rId2"/>
          <a:stretch>
            <a:fillRect/>
          </a:stretch>
        </p:blipFill>
        <p:spPr>
          <a:xfrm>
            <a:off x="3050406" y="1946847"/>
            <a:ext cx="5840617" cy="4022725"/>
          </a:xfrm>
          <a:prstGeom prst="rect">
            <a:avLst/>
          </a:prstGeom>
        </p:spPr>
      </p:pic>
      <p:sp>
        <p:nvSpPr>
          <p:cNvPr id="2" name="Date Placeholder 1"/>
          <p:cNvSpPr>
            <a:spLocks noGrp="1"/>
          </p:cNvSpPr>
          <p:nvPr>
            <p:ph type="dt" sz="half" idx="10"/>
          </p:nvPr>
        </p:nvSpPr>
        <p:spPr/>
        <p:txBody>
          <a:bodyPr/>
          <a:lstStyle/>
          <a:p>
            <a:r>
              <a:rPr lang="el-GR" smtClean="0"/>
              <a:t>25-27 February 2018, Istanbul</a:t>
            </a:r>
            <a:endParaRPr lang="el-GR" dirty="0"/>
          </a:p>
        </p:txBody>
      </p:sp>
      <p:sp>
        <p:nvSpPr>
          <p:cNvPr id="3" name="Footer Placeholder 2"/>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4" name="Slide Number Placeholder 3"/>
          <p:cNvSpPr>
            <a:spLocks noGrp="1"/>
          </p:cNvSpPr>
          <p:nvPr>
            <p:ph type="sldNum" sz="quarter" idx="12"/>
          </p:nvPr>
        </p:nvSpPr>
        <p:spPr/>
        <p:txBody>
          <a:bodyPr/>
          <a:lstStyle/>
          <a:p>
            <a:fld id="{7643A90F-CC1B-4BA7-8C64-1E2E93281407}" type="slidenum">
              <a:rPr lang="el-GR" smtClean="0"/>
              <a:t>29</a:t>
            </a:fld>
            <a:endParaRPr lang="el-GR" dirty="0"/>
          </a:p>
        </p:txBody>
      </p:sp>
    </p:spTree>
    <p:extLst>
      <p:ext uri="{BB962C8B-B14F-4D97-AF65-F5344CB8AC3E}">
        <p14:creationId xmlns:p14="http://schemas.microsoft.com/office/powerpoint/2010/main" val="3913937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95528" y="576072"/>
            <a:ext cx="11091672" cy="768096"/>
          </a:xfrm>
        </p:spPr>
        <p:txBody>
          <a:bodyPr>
            <a:normAutofit/>
          </a:bodyPr>
          <a:lstStyle/>
          <a:p>
            <a:r>
              <a:rPr lang="en-US" sz="3600" dirty="0" smtClean="0">
                <a:latin typeface="+mn-lt"/>
              </a:rPr>
              <a:t>Experience dependent synaptogenesis: memory &amp; learning</a:t>
            </a:r>
            <a:endParaRPr lang="el-GR" sz="3600" dirty="0">
              <a:latin typeface="+mn-lt"/>
            </a:endParaRPr>
          </a:p>
        </p:txBody>
      </p:sp>
      <p:pic>
        <p:nvPicPr>
          <p:cNvPr id="4" name="Θέση περιεχομένου 3" descr="Σχετική εικόνα"/>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1065" y="2073498"/>
            <a:ext cx="6787166" cy="4071003"/>
          </a:xfrm>
          <a:prstGeom prst="rect">
            <a:avLst/>
          </a:prstGeom>
          <a:noFill/>
          <a:ln>
            <a:noFill/>
          </a:ln>
        </p:spPr>
      </p:pic>
      <p:pic>
        <p:nvPicPr>
          <p:cNvPr id="5" name="Εικόνα 4" descr="Cerebral-palsy-treatment-occupational-treatment"/>
          <p:cNvPicPr/>
          <p:nvPr/>
        </p:nvPicPr>
        <p:blipFill>
          <a:blip r:embed="rId4">
            <a:extLst>
              <a:ext uri="{28A0092B-C50C-407E-A947-70E740481C1C}">
                <a14:useLocalDpi xmlns:a14="http://schemas.microsoft.com/office/drawing/2010/main" val="0"/>
              </a:ext>
            </a:extLst>
          </a:blip>
          <a:srcRect/>
          <a:stretch>
            <a:fillRect/>
          </a:stretch>
        </p:blipFill>
        <p:spPr bwMode="auto">
          <a:xfrm>
            <a:off x="7984225" y="2833719"/>
            <a:ext cx="2997835" cy="2246630"/>
          </a:xfrm>
          <a:prstGeom prst="rect">
            <a:avLst/>
          </a:prstGeom>
          <a:noFill/>
          <a:ln>
            <a:noFill/>
          </a:ln>
        </p:spPr>
      </p:pic>
      <p:sp>
        <p:nvSpPr>
          <p:cNvPr id="3" name="Date Placeholder 2"/>
          <p:cNvSpPr>
            <a:spLocks noGrp="1"/>
          </p:cNvSpPr>
          <p:nvPr>
            <p:ph type="dt" sz="half" idx="10"/>
          </p:nvPr>
        </p:nvSpPr>
        <p:spPr/>
        <p:txBody>
          <a:bodyPr/>
          <a:lstStyle/>
          <a:p>
            <a:r>
              <a:rPr lang="el-GR" smtClean="0"/>
              <a:t>25-27 February 2018, Istanbul</a:t>
            </a:r>
            <a:endParaRPr lang="el-GR" dirty="0"/>
          </a:p>
        </p:txBody>
      </p:sp>
      <p:sp>
        <p:nvSpPr>
          <p:cNvPr id="6" name="Footer Placeholder 5"/>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7" name="Slide Number Placeholder 6"/>
          <p:cNvSpPr>
            <a:spLocks noGrp="1"/>
          </p:cNvSpPr>
          <p:nvPr>
            <p:ph type="sldNum" sz="quarter" idx="12"/>
          </p:nvPr>
        </p:nvSpPr>
        <p:spPr/>
        <p:txBody>
          <a:bodyPr/>
          <a:lstStyle/>
          <a:p>
            <a:fld id="{7643A90F-CC1B-4BA7-8C64-1E2E93281407}" type="slidenum">
              <a:rPr lang="el-GR" smtClean="0"/>
              <a:t>3</a:t>
            </a:fld>
            <a:endParaRPr lang="el-GR" dirty="0"/>
          </a:p>
        </p:txBody>
      </p:sp>
    </p:spTree>
    <p:extLst>
      <p:ext uri="{BB962C8B-B14F-4D97-AF65-F5344CB8AC3E}">
        <p14:creationId xmlns:p14="http://schemas.microsoft.com/office/powerpoint/2010/main" val="1422660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600" dirty="0" smtClean="0">
                <a:latin typeface="+mn-lt"/>
              </a:rPr>
              <a:t>Kindergarten: good practices</a:t>
            </a:r>
            <a:endParaRPr lang="el-GR" sz="3600" dirty="0">
              <a:latin typeface="+mn-lt"/>
            </a:endParaRPr>
          </a:p>
        </p:txBody>
      </p:sp>
      <p:sp>
        <p:nvSpPr>
          <p:cNvPr id="3" name="Θέση περιεχομένου 2"/>
          <p:cNvSpPr>
            <a:spLocks noGrp="1"/>
          </p:cNvSpPr>
          <p:nvPr>
            <p:ph sz="half" idx="1"/>
          </p:nvPr>
        </p:nvSpPr>
        <p:spPr/>
        <p:txBody>
          <a:bodyPr>
            <a:normAutofit/>
          </a:bodyPr>
          <a:lstStyle/>
          <a:p>
            <a:pPr algn="just"/>
            <a:r>
              <a:rPr lang="en-US" dirty="0" smtClean="0"/>
              <a:t>Change the equipment and plan how materials will be presented, so that the child with cerebral palsy can participate as much as possible in all areas of play and activities.</a:t>
            </a:r>
          </a:p>
          <a:p>
            <a:pPr algn="just"/>
            <a:endParaRPr lang="en-US" sz="1000" dirty="0" smtClean="0"/>
          </a:p>
          <a:p>
            <a:pPr algn="just"/>
            <a:r>
              <a:rPr lang="en-US" dirty="0" smtClean="0"/>
              <a:t>However</a:t>
            </a:r>
            <a:r>
              <a:rPr lang="en-US" dirty="0"/>
              <a:t>, use the same equipment for all children where </a:t>
            </a:r>
            <a:r>
              <a:rPr lang="en-US" dirty="0" smtClean="0"/>
              <a:t>possible – global design.</a:t>
            </a:r>
            <a:endParaRPr lang="en-US" dirty="0"/>
          </a:p>
          <a:p>
            <a:endParaRPr lang="en-US" sz="1000" dirty="0" smtClean="0"/>
          </a:p>
          <a:p>
            <a:r>
              <a:rPr lang="en-US" dirty="0" smtClean="0"/>
              <a:t> </a:t>
            </a:r>
          </a:p>
        </p:txBody>
      </p:sp>
      <p:pic>
        <p:nvPicPr>
          <p:cNvPr id="8" name="Θέση περιεχομένου 7"/>
          <p:cNvPicPr>
            <a:picLocks noGrp="1" noChangeAspect="1"/>
          </p:cNvPicPr>
          <p:nvPr>
            <p:ph sz="half" idx="2"/>
          </p:nvPr>
        </p:nvPicPr>
        <p:blipFill>
          <a:blip r:embed="rId3"/>
          <a:stretch>
            <a:fillRect/>
          </a:stretch>
        </p:blipFill>
        <p:spPr>
          <a:xfrm>
            <a:off x="7658188" y="1846263"/>
            <a:ext cx="2057224" cy="4022725"/>
          </a:xfrm>
          <a:prstGeom prst="rect">
            <a:avLst/>
          </a:prstGeom>
        </p:spPr>
      </p:pic>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30</a:t>
            </a:fld>
            <a:endParaRPr lang="el-GR" dirty="0"/>
          </a:p>
        </p:txBody>
      </p:sp>
    </p:spTree>
    <p:extLst>
      <p:ext uri="{BB962C8B-B14F-4D97-AF65-F5344CB8AC3E}">
        <p14:creationId xmlns:p14="http://schemas.microsoft.com/office/powerpoint/2010/main" val="1437500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0704" y="492946"/>
            <a:ext cx="10058400" cy="984413"/>
          </a:xfrm>
        </p:spPr>
        <p:txBody>
          <a:bodyPr>
            <a:normAutofit/>
          </a:bodyPr>
          <a:lstStyle/>
          <a:p>
            <a:pPr>
              <a:lnSpc>
                <a:spcPct val="107000"/>
              </a:lnSpc>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Early familiarization with new technology</a:t>
            </a:r>
            <a:endParaRPr lang="el-GR"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Θέση περιεχομένου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35608" y="2020824"/>
            <a:ext cx="5154296" cy="2577148"/>
          </a:xfrm>
        </p:spPr>
      </p:pic>
      <p:pic>
        <p:nvPicPr>
          <p:cNvPr id="4" name="Picture 12" descr="Gan%20-%20OT%20-%20child%20comp%20IMG_1304%281%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9887" y="2020824"/>
            <a:ext cx="3748328" cy="288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σάρωση00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119" y="4125057"/>
            <a:ext cx="3220958" cy="216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l-GR" smtClean="0"/>
              <a:t>25-27 February 2018, Istanbul</a:t>
            </a:r>
            <a:endParaRPr lang="el-GR" dirty="0"/>
          </a:p>
        </p:txBody>
      </p:sp>
      <p:sp>
        <p:nvSpPr>
          <p:cNvPr id="6" name="Footer Placeholder 5"/>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7" name="Slide Number Placeholder 6"/>
          <p:cNvSpPr>
            <a:spLocks noGrp="1"/>
          </p:cNvSpPr>
          <p:nvPr>
            <p:ph type="sldNum" sz="quarter" idx="12"/>
          </p:nvPr>
        </p:nvSpPr>
        <p:spPr/>
        <p:txBody>
          <a:bodyPr/>
          <a:lstStyle/>
          <a:p>
            <a:fld id="{7643A90F-CC1B-4BA7-8C64-1E2E93281407}" type="slidenum">
              <a:rPr lang="el-GR" smtClean="0"/>
              <a:t>31</a:t>
            </a:fld>
            <a:endParaRPr lang="el-GR" dirty="0"/>
          </a:p>
        </p:txBody>
      </p:sp>
    </p:spTree>
    <p:extLst>
      <p:ext uri="{BB962C8B-B14F-4D97-AF65-F5344CB8AC3E}">
        <p14:creationId xmlns:p14="http://schemas.microsoft.com/office/powerpoint/2010/main" val="2381190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Jaece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2933702" y="406015"/>
            <a:ext cx="5687784" cy="52572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Τίτλος 9"/>
          <p:cNvSpPr>
            <a:spLocks noGrp="1"/>
          </p:cNvSpPr>
          <p:nvPr>
            <p:ph type="title"/>
          </p:nvPr>
        </p:nvSpPr>
        <p:spPr>
          <a:xfrm>
            <a:off x="1097280" y="406015"/>
            <a:ext cx="10058400" cy="3566160"/>
          </a:xfrm>
        </p:spPr>
        <p:txBody>
          <a:bodyPr/>
          <a:lstStyle/>
          <a:p>
            <a:endParaRPr lang="el-GR" dirty="0"/>
          </a:p>
        </p:txBody>
      </p:sp>
      <p:sp>
        <p:nvSpPr>
          <p:cNvPr id="11" name="Θέση κειμένου 10"/>
          <p:cNvSpPr>
            <a:spLocks noGrp="1"/>
          </p:cNvSpPr>
          <p:nvPr>
            <p:ph type="body" idx="1"/>
          </p:nvPr>
        </p:nvSpPr>
        <p:spPr>
          <a:xfrm>
            <a:off x="1097280" y="5334338"/>
            <a:ext cx="10058400" cy="952162"/>
          </a:xfrm>
        </p:spPr>
        <p:txBody>
          <a:bodyPr>
            <a:normAutofit fontScale="92500" lnSpcReduction="20000"/>
          </a:bodyPr>
          <a:lstStyle/>
          <a:p>
            <a:pPr lvl="0">
              <a:buClr>
                <a:srgbClr val="E48312"/>
              </a:buClr>
            </a:pPr>
            <a:r>
              <a:rPr lang="en-US" sz="2000" cap="none" spc="0" dirty="0" smtClean="0">
                <a:solidFill>
                  <a:srgbClr val="000000">
                    <a:lumMod val="75000"/>
                    <a:lumOff val="25000"/>
                  </a:srgbClr>
                </a:solidFill>
                <a:latin typeface="Calibri" panose="020F0502020204030204"/>
              </a:rPr>
              <a:t> Ensure </a:t>
            </a:r>
            <a:r>
              <a:rPr lang="en-US" sz="2000" cap="none" spc="0" dirty="0">
                <a:solidFill>
                  <a:srgbClr val="000000">
                    <a:lumMod val="75000"/>
                    <a:lumOff val="25000"/>
                  </a:srgbClr>
                </a:solidFill>
                <a:latin typeface="Calibri" panose="020F0502020204030204"/>
              </a:rPr>
              <a:t>the child is positioned well with good posture and balance.</a:t>
            </a:r>
          </a:p>
          <a:p>
            <a:pPr marL="91440" lvl="0" indent="-91440">
              <a:buClr>
                <a:srgbClr val="E48312"/>
              </a:buClr>
              <a:buFont typeface="Calibri" panose="020F0502020204030204" pitchFamily="34" charset="0"/>
              <a:buChar char=" "/>
            </a:pPr>
            <a:r>
              <a:rPr lang="en-US" sz="2000" cap="none" spc="0" dirty="0" smtClean="0">
                <a:solidFill>
                  <a:srgbClr val="000000">
                    <a:lumMod val="75000"/>
                    <a:lumOff val="25000"/>
                  </a:srgbClr>
                </a:solidFill>
                <a:latin typeface="Calibri" panose="020F0502020204030204"/>
              </a:rPr>
              <a:t>Some </a:t>
            </a:r>
            <a:r>
              <a:rPr lang="en-US" sz="2000" cap="none" spc="0" dirty="0">
                <a:solidFill>
                  <a:srgbClr val="000000">
                    <a:lumMod val="75000"/>
                    <a:lumOff val="25000"/>
                  </a:srgbClr>
                </a:solidFill>
                <a:latin typeface="Calibri" panose="020F0502020204030204"/>
              </a:rPr>
              <a:t>children may need more supportive seating on the floor or a chair. For some children, the use of a standing frame may enable them to participate more independently</a:t>
            </a:r>
          </a:p>
          <a:p>
            <a:pPr marL="91440" lvl="0" indent="-91440">
              <a:buClr>
                <a:srgbClr val="E48312"/>
              </a:buClr>
              <a:buFont typeface="Calibri" panose="020F0502020204030204" pitchFamily="34" charset="0"/>
              <a:buChar char=" "/>
            </a:pPr>
            <a:endParaRPr lang="el-GR" sz="2000" cap="none" spc="0" dirty="0">
              <a:solidFill>
                <a:srgbClr val="000000">
                  <a:lumMod val="75000"/>
                  <a:lumOff val="25000"/>
                </a:srgbClr>
              </a:solidFill>
              <a:latin typeface="Calibri" panose="020F0502020204030204"/>
            </a:endParaRPr>
          </a:p>
        </p:txBody>
      </p:sp>
      <p:sp>
        <p:nvSpPr>
          <p:cNvPr id="2" name="Date Placeholder 1"/>
          <p:cNvSpPr>
            <a:spLocks noGrp="1"/>
          </p:cNvSpPr>
          <p:nvPr>
            <p:ph type="dt" sz="half" idx="10"/>
          </p:nvPr>
        </p:nvSpPr>
        <p:spPr/>
        <p:txBody>
          <a:bodyPr/>
          <a:lstStyle/>
          <a:p>
            <a:r>
              <a:rPr lang="el-GR" smtClean="0"/>
              <a:t>25-27 February 2018, Istanbul</a:t>
            </a:r>
            <a:endParaRPr lang="el-GR"/>
          </a:p>
        </p:txBody>
      </p:sp>
      <p:sp>
        <p:nvSpPr>
          <p:cNvPr id="3" name="Footer Placeholder 2"/>
          <p:cNvSpPr>
            <a:spLocks noGrp="1"/>
          </p:cNvSpPr>
          <p:nvPr>
            <p:ph type="ftr" sz="quarter" idx="11"/>
          </p:nvPr>
        </p:nvSpPr>
        <p:spPr/>
        <p:txBody>
          <a:bodyPr/>
          <a:lstStyle/>
          <a:p>
            <a:r>
              <a:rPr lang="en-US" dirty="0" smtClean="0"/>
              <a:t>7th International Cerebral Palsy and Development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32</a:t>
            </a:fld>
            <a:endParaRPr lang="el-GR"/>
          </a:p>
        </p:txBody>
      </p:sp>
    </p:spTree>
    <p:extLst>
      <p:ext uri="{BB962C8B-B14F-4D97-AF65-F5344CB8AC3E}">
        <p14:creationId xmlns:p14="http://schemas.microsoft.com/office/powerpoint/2010/main" val="6093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σάρωση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592" y="1901529"/>
            <a:ext cx="4531057" cy="348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a:xfrm>
            <a:off x="1139952" y="393192"/>
            <a:ext cx="9860280" cy="1060826"/>
          </a:xfrm>
        </p:spPr>
        <p:txBody>
          <a:bodyPr>
            <a:normAutofit/>
          </a:bodyPr>
          <a:lstStyle/>
          <a:p>
            <a:r>
              <a:rPr lang="en-US" sz="3600" dirty="0" smtClean="0">
                <a:latin typeface="+mn-lt"/>
              </a:rPr>
              <a:t>Mealtimes - Toileting</a:t>
            </a:r>
            <a:endParaRPr lang="el-GR" sz="3600" dirty="0">
              <a:latin typeface="+mn-lt"/>
            </a:endParaRPr>
          </a:p>
        </p:txBody>
      </p:sp>
      <p:pic>
        <p:nvPicPr>
          <p:cNvPr id="5" name="Content Placeholder 4" descr="universal-cuff-for-feeding-occupational-therapy-480x23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14589" y="1901529"/>
            <a:ext cx="4394580" cy="34874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Date Placeholder 2"/>
          <p:cNvSpPr>
            <a:spLocks noGrp="1"/>
          </p:cNvSpPr>
          <p:nvPr>
            <p:ph type="dt" sz="half" idx="10"/>
          </p:nvPr>
        </p:nvSpPr>
        <p:spPr/>
        <p:txBody>
          <a:bodyPr/>
          <a:lstStyle/>
          <a:p>
            <a:r>
              <a:rPr lang="el-GR" smtClean="0"/>
              <a:t>25-27 February 2018, Istanbul</a:t>
            </a:r>
            <a:endParaRPr lang="el-GR" dirty="0"/>
          </a:p>
        </p:txBody>
      </p:sp>
      <p:sp>
        <p:nvSpPr>
          <p:cNvPr id="4" name="Footer Placeholder 3"/>
          <p:cNvSpPr>
            <a:spLocks noGrp="1"/>
          </p:cNvSpPr>
          <p:nvPr>
            <p:ph type="ftr" sz="quarter" idx="11"/>
          </p:nvPr>
        </p:nvSpPr>
        <p:spPr/>
        <p:txBody>
          <a:bodyPr/>
          <a:lstStyle/>
          <a:p>
            <a:r>
              <a:rPr lang="en-US" smtClean="0"/>
              <a:t>7th International Cerebral Palsy and Development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33</a:t>
            </a:fld>
            <a:endParaRPr lang="el-GR" dirty="0"/>
          </a:p>
        </p:txBody>
      </p:sp>
    </p:spTree>
    <p:extLst>
      <p:ext uri="{BB962C8B-B14F-4D97-AF65-F5344CB8AC3E}">
        <p14:creationId xmlns:p14="http://schemas.microsoft.com/office/powerpoint/2010/main" val="2817583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95747"/>
            <a:ext cx="10058400" cy="1194725"/>
          </a:xfrm>
        </p:spPr>
        <p:txBody>
          <a:bodyPr/>
          <a:lstStyle/>
          <a:p>
            <a:pPr marL="342900" lvl="0" indent="-342900">
              <a:lnSpc>
                <a:spcPct val="107000"/>
              </a:lnSpc>
              <a:spcBef>
                <a:spcPct val="20000"/>
              </a:spcBef>
              <a:spcAft>
                <a:spcPts val="800"/>
              </a:spcAft>
            </a:pPr>
            <a:r>
              <a:rPr lang="en-US" sz="3600" b="0" dirty="0" smtClean="0">
                <a:latin typeface="Calibri" panose="020F0502020204030204" pitchFamily="34" charset="0"/>
                <a:ea typeface="Calibri" panose="020F0502020204030204" pitchFamily="34" charset="0"/>
                <a:cs typeface="Times New Roman" panose="02020603050405020304" pitchFamily="18" charset="0"/>
              </a:rPr>
              <a:t>“One </a:t>
            </a:r>
            <a:r>
              <a:rPr lang="en-US" sz="3600" b="0" dirty="0">
                <a:latin typeface="Calibri" panose="020F0502020204030204" pitchFamily="34" charset="0"/>
                <a:ea typeface="Calibri" panose="020F0502020204030204" pitchFamily="34" charset="0"/>
                <a:cs typeface="Times New Roman" panose="02020603050405020304" pitchFamily="18" charset="0"/>
              </a:rPr>
              <a:t>school for </a:t>
            </a:r>
            <a:r>
              <a:rPr lang="en-US" sz="3600" b="0" dirty="0" smtClean="0">
                <a:latin typeface="Calibri" panose="020F0502020204030204" pitchFamily="34" charset="0"/>
                <a:ea typeface="Calibri" panose="020F0502020204030204" pitchFamily="34" charset="0"/>
                <a:cs typeface="Times New Roman" panose="02020603050405020304" pitchFamily="18" charset="0"/>
              </a:rPr>
              <a:t>all</a:t>
            </a:r>
            <a:r>
              <a:rPr lang="en-US" sz="3600" dirty="0" smtClean="0">
                <a:latin typeface="Calibri" panose="020F0502020204030204" pitchFamily="34" charset="0"/>
                <a:ea typeface="Calibri" panose="020F0502020204030204" pitchFamily="34" charset="0"/>
                <a:cs typeface="Times New Roman" panose="02020603050405020304" pitchFamily="18" charset="0"/>
              </a:rPr>
              <a:t>” - </a:t>
            </a:r>
            <a:r>
              <a:rPr lang="en-US" sz="3600" b="0" dirty="0" smtClean="0">
                <a:latin typeface="Calibri" panose="020F0502020204030204" pitchFamily="34" charset="0"/>
                <a:ea typeface="Calibri" panose="020F0502020204030204" pitchFamily="34" charset="0"/>
                <a:cs typeface="Times New Roman" panose="02020603050405020304" pitchFamily="18" charset="0"/>
              </a:rPr>
              <a:t> Inclusion or Integration?</a:t>
            </a:r>
            <a:endParaRPr lang="el-GR" sz="36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pPr marL="0" indent="0" algn="just">
              <a:lnSpc>
                <a:spcPct val="107000"/>
              </a:lnSpc>
              <a:spcAft>
                <a:spcPts val="800"/>
              </a:spcAft>
              <a:buNone/>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12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“If </a:t>
            </a:r>
            <a:r>
              <a:rPr lang="en-US" dirty="0">
                <a:latin typeface="Calibri" panose="020F0502020204030204" pitchFamily="34" charset="0"/>
                <a:ea typeface="Calibri" panose="020F0502020204030204" pitchFamily="34" charset="0"/>
                <a:cs typeface="Times New Roman" panose="02020603050405020304" pitchFamily="18" charset="0"/>
              </a:rPr>
              <a:t>real integration is the aim, then the challenge becomes accepting more diversity. Diversity in learning abilities should be regarded as something positive and valuable, rather than something to eliminate</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0" indent="0" algn="just">
              <a:lnSpc>
                <a:spcPct val="107000"/>
              </a:lnSpc>
              <a:spcBef>
                <a:spcPts val="600"/>
              </a:spcBef>
              <a:spcAft>
                <a:spcPts val="12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Looking </a:t>
            </a:r>
            <a:r>
              <a:rPr lang="en-US" dirty="0">
                <a:latin typeface="Calibri" panose="020F0502020204030204" pitchFamily="34" charset="0"/>
                <a:ea typeface="Calibri" panose="020F0502020204030204" pitchFamily="34" charset="0"/>
                <a:cs typeface="Times New Roman" panose="02020603050405020304" pitchFamily="18" charset="0"/>
              </a:rPr>
              <a:t>at integration in this light will mean challenges for educational research as well, since it will become more important to examine integration processes than to </a:t>
            </a:r>
            <a:r>
              <a:rPr lang="en-US" dirty="0" smtClean="0">
                <a:latin typeface="Calibri" panose="020F0502020204030204" pitchFamily="34" charset="0"/>
                <a:ea typeface="Calibri" panose="020F0502020204030204" pitchFamily="34" charset="0"/>
                <a:cs typeface="Times New Roman" panose="02020603050405020304" pitchFamily="18" charset="0"/>
              </a:rPr>
              <a:t>theorizing about inclusion.”</a:t>
            </a:r>
          </a:p>
          <a:p>
            <a:pPr marL="0" indent="0" algn="just">
              <a:lnSpc>
                <a:spcPct val="107000"/>
              </a:lnSpc>
              <a:spcBef>
                <a:spcPts val="600"/>
              </a:spcBef>
              <a:spcAft>
                <a:spcPts val="1200"/>
              </a:spcAft>
              <a:buNone/>
            </a:pPr>
            <a:endParaRPr lang="en-US" sz="900"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1200"/>
              </a:spcAft>
              <a:buNone/>
            </a:pPr>
            <a:r>
              <a:rPr lang="en-US" i="1" dirty="0" err="1" smtClean="0">
                <a:effectLst/>
                <a:latin typeface="Calibri" panose="020F0502020204030204" pitchFamily="34" charset="0"/>
                <a:ea typeface="Calibri" panose="020F0502020204030204" pitchFamily="34" charset="0"/>
                <a:cs typeface="Times New Roman" panose="02020603050405020304" pitchFamily="18" charset="0"/>
              </a:rPr>
              <a:t>Emanuelsson</a:t>
            </a:r>
            <a:r>
              <a:rPr lang="en-US" i="1" dirty="0" smtClean="0">
                <a:effectLst/>
                <a:latin typeface="Calibri" panose="020F0502020204030204" pitchFamily="34" charset="0"/>
                <a:ea typeface="Calibri" panose="020F0502020204030204" pitchFamily="34" charset="0"/>
                <a:cs typeface="Times New Roman" panose="02020603050405020304" pitchFamily="18" charset="0"/>
              </a:rPr>
              <a:t>, 1997</a:t>
            </a:r>
            <a:endParaRPr lang="el-GR"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smtClean="0"/>
              <a:t>7th International Cerebral Palsy and Development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34</a:t>
            </a:fld>
            <a:endParaRPr lang="el-GR" dirty="0"/>
          </a:p>
        </p:txBody>
      </p:sp>
    </p:spTree>
    <p:extLst>
      <p:ext uri="{BB962C8B-B14F-4D97-AF65-F5344CB8AC3E}">
        <p14:creationId xmlns:p14="http://schemas.microsoft.com/office/powerpoint/2010/main" val="1708338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576072"/>
            <a:ext cx="10058400" cy="859536"/>
          </a:xfrm>
        </p:spPr>
        <p:txBody>
          <a:bodyPr/>
          <a:lstStyle/>
          <a:p>
            <a:pPr>
              <a:lnSpc>
                <a:spcPct val="107000"/>
              </a:lnSpc>
              <a:spcAft>
                <a:spcPts val="800"/>
              </a:spcAft>
            </a:pPr>
            <a:r>
              <a:rPr lang="en-US" sz="3600" dirty="0" smtClean="0">
                <a:latin typeface="Calibri" panose="020F0502020204030204" pitchFamily="34" charset="0"/>
                <a:ea typeface="Calibri" panose="020F0502020204030204" pitchFamily="34" charset="0"/>
                <a:cs typeface="Times New Roman" panose="02020603050405020304" pitchFamily="18" charset="0"/>
              </a:rPr>
              <a:t>“Protecting </a:t>
            </a:r>
            <a:r>
              <a:rPr lang="en-US" sz="3600" dirty="0">
                <a:latin typeface="Calibri" panose="020F0502020204030204" pitchFamily="34" charset="0"/>
                <a:ea typeface="Calibri" panose="020F0502020204030204" pitchFamily="34" charset="0"/>
                <a:cs typeface="Times New Roman" panose="02020603050405020304" pitchFamily="18" charset="0"/>
              </a:rPr>
              <a:t>brains, not simply stimulating </a:t>
            </a:r>
            <a:r>
              <a:rPr lang="en-US" sz="3600" dirty="0" smtClean="0">
                <a:latin typeface="Calibri" panose="020F0502020204030204" pitchFamily="34" charset="0"/>
                <a:ea typeface="Calibri" panose="020F0502020204030204" pitchFamily="34" charset="0"/>
                <a:cs typeface="Times New Roman" panose="02020603050405020304" pitchFamily="18" charset="0"/>
              </a:rPr>
              <a:t>minds”</a:t>
            </a:r>
            <a:endParaRPr lang="el-GR"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Θέση περιεχομένου 2"/>
          <p:cNvSpPr>
            <a:spLocks noGrp="1"/>
          </p:cNvSpPr>
          <p:nvPr>
            <p:ph idx="1"/>
          </p:nvPr>
        </p:nvSpPr>
        <p:spPr>
          <a:xfrm>
            <a:off x="1097280" y="2056046"/>
            <a:ext cx="10058400" cy="4023360"/>
          </a:xfrm>
        </p:spPr>
        <p:txBody>
          <a:bodyPr/>
          <a:lstStyle/>
          <a:p>
            <a:pPr marL="0" indent="0" algn="just">
              <a:lnSpc>
                <a:spcPct val="150000"/>
              </a:lnSpc>
              <a:buNone/>
            </a:pPr>
            <a:r>
              <a:rPr lang="en-US" dirty="0">
                <a:latin typeface="Calibri" panose="020F0502020204030204" pitchFamily="34" charset="0"/>
                <a:ea typeface="Calibri" panose="020F0502020204030204" pitchFamily="34" charset="0"/>
                <a:cs typeface="Times New Roman" panose="02020603050405020304" pitchFamily="18" charset="0"/>
              </a:rPr>
              <a:t>“Curricular enhancements in early childhood education that are guided by the science of learning must be augmented by protective interventions informed by the biology of adversity. The same neuroplasticity that leaves emotional regulation, behavioral adaptation, and executive functioning skills vulnerable to early </a:t>
            </a:r>
            <a:r>
              <a:rPr lang="en-US" dirty="0" smtClean="0">
                <a:latin typeface="Calibri" panose="020F0502020204030204" pitchFamily="34" charset="0"/>
                <a:ea typeface="Calibri" panose="020F0502020204030204" pitchFamily="34" charset="0"/>
                <a:cs typeface="Times New Roman" panose="02020603050405020304" pitchFamily="18" charset="0"/>
              </a:rPr>
              <a:t>disruption, also </a:t>
            </a:r>
            <a:r>
              <a:rPr lang="en-US" dirty="0">
                <a:latin typeface="Calibri" panose="020F0502020204030204" pitchFamily="34" charset="0"/>
                <a:ea typeface="Calibri" panose="020F0502020204030204" pitchFamily="34" charset="0"/>
                <a:cs typeface="Times New Roman" panose="02020603050405020304" pitchFamily="18" charset="0"/>
              </a:rPr>
              <a:t>enables their successful development through focused interventions during sensitive periods in their </a:t>
            </a:r>
            <a:r>
              <a:rPr lang="en-US" dirty="0" smtClean="0">
                <a:latin typeface="Calibri" panose="020F0502020204030204" pitchFamily="34" charset="0"/>
                <a:ea typeface="Calibri" panose="020F0502020204030204" pitchFamily="34" charset="0"/>
                <a:cs typeface="Times New Roman" panose="02020603050405020304" pitchFamily="18" charset="0"/>
              </a:rPr>
              <a:t>maturation.”</a:t>
            </a:r>
          </a:p>
          <a:p>
            <a:pPr marL="0" indent="0" algn="just">
              <a:lnSpc>
                <a:spcPct val="150000"/>
              </a:lnSpc>
              <a:buNone/>
            </a:pPr>
            <a:endParaRPr lang="en-US" sz="8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1800"/>
              </a:spcBef>
              <a:buNone/>
            </a:pPr>
            <a:r>
              <a:rPr lang="en-US" i="1" dirty="0" err="1" smtClean="0">
                <a:latin typeface="Calibri" panose="020F0502020204030204" pitchFamily="34" charset="0"/>
                <a:ea typeface="Calibri" panose="020F0502020204030204" pitchFamily="34" charset="0"/>
                <a:cs typeface="Times New Roman" panose="02020603050405020304" pitchFamily="18" charset="0"/>
              </a:rPr>
              <a:t>Shonkoff</a:t>
            </a:r>
            <a:r>
              <a:rPr lang="en-US" i="1" dirty="0" smtClean="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smtClean="0">
                <a:latin typeface="Calibri" panose="020F0502020204030204" pitchFamily="34" charset="0"/>
                <a:ea typeface="Calibri" panose="020F0502020204030204" pitchFamily="34" charset="0"/>
                <a:cs typeface="Times New Roman" panose="02020603050405020304" pitchFamily="18" charset="0"/>
              </a:rPr>
              <a:t>2011.</a:t>
            </a:r>
          </a:p>
          <a:p>
            <a:pPr marL="0" indent="0" algn="just">
              <a:lnSpc>
                <a:spcPct val="100000"/>
              </a:lnSpc>
              <a:buNone/>
            </a:pPr>
            <a:endParaRPr lang="en-US" sz="1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el-GR" i="1" dirty="0"/>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a:t>
            </a:r>
            <a:r>
              <a:rPr lang="en-US" dirty="0" err="1" smtClean="0"/>
              <a:t>DevelopmentAL</a:t>
            </a:r>
            <a:r>
              <a:rPr lang="en-US" dirty="0" smtClean="0"/>
              <a:t>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35</a:t>
            </a:fld>
            <a:endParaRPr lang="el-GR" dirty="0"/>
          </a:p>
        </p:txBody>
      </p:sp>
    </p:spTree>
    <p:extLst>
      <p:ext uri="{BB962C8B-B14F-4D97-AF65-F5344CB8AC3E}">
        <p14:creationId xmlns:p14="http://schemas.microsoft.com/office/powerpoint/2010/main" val="3723599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548640"/>
            <a:ext cx="10232136" cy="932688"/>
          </a:xfrm>
        </p:spPr>
        <p:txBody>
          <a:bodyPr>
            <a:normAutofit/>
          </a:bodyPr>
          <a:lstStyle/>
          <a:p>
            <a:r>
              <a:rPr lang="en-US" sz="3600" dirty="0" smtClean="0">
                <a:latin typeface="Calibri" panose="020F0502020204030204" pitchFamily="34" charset="0"/>
                <a:ea typeface="Calibri" panose="020F0502020204030204" pitchFamily="34" charset="0"/>
                <a:cs typeface="Times New Roman" panose="02020603050405020304" pitchFamily="18" charset="0"/>
              </a:rPr>
              <a:t>“Protecting </a:t>
            </a:r>
            <a:r>
              <a:rPr lang="en-US" sz="3600" dirty="0">
                <a:latin typeface="Calibri" panose="020F0502020204030204" pitchFamily="34" charset="0"/>
                <a:ea typeface="Calibri" panose="020F0502020204030204" pitchFamily="34" charset="0"/>
                <a:cs typeface="Times New Roman" panose="02020603050405020304" pitchFamily="18" charset="0"/>
              </a:rPr>
              <a:t>brains, not simply stimulating </a:t>
            </a:r>
            <a:r>
              <a:rPr lang="en-US" sz="3600" dirty="0" smtClean="0">
                <a:latin typeface="Calibri" panose="020F0502020204030204" pitchFamily="34" charset="0"/>
                <a:ea typeface="Calibri" panose="020F0502020204030204" pitchFamily="34" charset="0"/>
                <a:cs typeface="Times New Roman" panose="02020603050405020304" pitchFamily="18" charset="0"/>
              </a:rPr>
              <a:t>minds” </a:t>
            </a:r>
            <a:endParaRPr lang="el-GR" sz="3600" dirty="0"/>
          </a:p>
        </p:txBody>
      </p:sp>
      <p:sp>
        <p:nvSpPr>
          <p:cNvPr id="3" name="Θέση περιεχομένου 2"/>
          <p:cNvSpPr>
            <a:spLocks noGrp="1"/>
          </p:cNvSpPr>
          <p:nvPr>
            <p:ph idx="1"/>
          </p:nvPr>
        </p:nvSpPr>
        <p:spPr>
          <a:xfrm>
            <a:off x="1097280" y="2421806"/>
            <a:ext cx="10058400" cy="2671402"/>
          </a:xfrm>
        </p:spPr>
        <p:txBody>
          <a:bodyPr/>
          <a:lstStyle/>
          <a:p>
            <a:pPr marL="0" indent="0" algn="just">
              <a:lnSpc>
                <a:spcPct val="150000"/>
              </a:lnSpc>
              <a:spcAft>
                <a:spcPts val="8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Guided </a:t>
            </a:r>
            <a:r>
              <a:rPr lang="en-US" dirty="0">
                <a:latin typeface="Calibri" panose="020F0502020204030204" pitchFamily="34" charset="0"/>
                <a:ea typeface="Calibri" panose="020F0502020204030204" pitchFamily="34" charset="0"/>
                <a:cs typeface="Times New Roman" panose="02020603050405020304" pitchFamily="18" charset="0"/>
              </a:rPr>
              <a:t>by </a:t>
            </a:r>
            <a:r>
              <a:rPr lang="en-US" dirty="0" smtClean="0">
                <a:latin typeface="Calibri" panose="020F0502020204030204" pitchFamily="34" charset="0"/>
                <a:ea typeface="Calibri" panose="020F0502020204030204" pitchFamily="34" charset="0"/>
                <a:cs typeface="Times New Roman" panose="02020603050405020304" pitchFamily="18" charset="0"/>
              </a:rPr>
              <a:t>the  appealing  </a:t>
            </a:r>
            <a:r>
              <a:rPr lang="en-US" dirty="0">
                <a:latin typeface="Calibri" panose="020F0502020204030204" pitchFamily="34" charset="0"/>
                <a:ea typeface="Calibri" panose="020F0502020204030204" pitchFamily="34" charset="0"/>
                <a:cs typeface="Times New Roman" panose="02020603050405020304" pitchFamily="18" charset="0"/>
              </a:rPr>
              <a:t>theory </a:t>
            </a:r>
            <a:r>
              <a:rPr lang="en-US" dirty="0" smtClean="0">
                <a:latin typeface="Calibri" panose="020F0502020204030204" pitchFamily="34" charset="0"/>
                <a:ea typeface="Calibri" panose="020F0502020204030204" pitchFamily="34" charset="0"/>
                <a:cs typeface="Times New Roman" panose="02020603050405020304" pitchFamily="18" charset="0"/>
              </a:rPr>
              <a:t>of  change and adaptation of the immature brain due to neuroplasticity, researchers, professionals </a:t>
            </a:r>
            <a:r>
              <a:rPr lang="en-US" dirty="0">
                <a:latin typeface="Calibri" panose="020F0502020204030204" pitchFamily="34" charset="0"/>
                <a:ea typeface="Calibri" panose="020F0502020204030204" pitchFamily="34" charset="0"/>
                <a:cs typeface="Times New Roman" panose="02020603050405020304" pitchFamily="18" charset="0"/>
              </a:rPr>
              <a:t>and policy-makers must work together to design, </a:t>
            </a:r>
            <a:r>
              <a:rPr lang="en-US" dirty="0" smtClean="0">
                <a:latin typeface="Calibri" panose="020F0502020204030204" pitchFamily="34" charset="0"/>
                <a:ea typeface="Calibri" panose="020F0502020204030204" pitchFamily="34" charset="0"/>
                <a:cs typeface="Times New Roman" panose="02020603050405020304" pitchFamily="18" charset="0"/>
              </a:rPr>
              <a:t>implement </a:t>
            </a:r>
            <a:r>
              <a:rPr lang="en-US" dirty="0">
                <a:latin typeface="Calibri" panose="020F0502020204030204" pitchFamily="34" charset="0"/>
                <a:ea typeface="Calibri" panose="020F0502020204030204" pitchFamily="34" charset="0"/>
                <a:cs typeface="Times New Roman" panose="02020603050405020304" pitchFamily="18" charset="0"/>
              </a:rPr>
              <a:t>and evaluate innovative strategies to produce substantially greater </a:t>
            </a:r>
            <a:r>
              <a:rPr lang="en-US" dirty="0" smtClean="0">
                <a:latin typeface="Calibri" panose="020F0502020204030204" pitchFamily="34" charset="0"/>
                <a:ea typeface="Calibri" panose="020F0502020204030204" pitchFamily="34" charset="0"/>
                <a:cs typeface="Times New Roman" panose="02020603050405020304" pitchFamily="18" charset="0"/>
              </a:rPr>
              <a:t>impacts.</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l-GR" dirty="0"/>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36</a:t>
            </a:fld>
            <a:endParaRPr lang="el-GR" dirty="0"/>
          </a:p>
        </p:txBody>
      </p:sp>
    </p:spTree>
    <p:extLst>
      <p:ext uri="{BB962C8B-B14F-4D97-AF65-F5344CB8AC3E}">
        <p14:creationId xmlns:p14="http://schemas.microsoft.com/office/powerpoint/2010/main" val="187398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6600" dirty="0" smtClean="0">
                <a:solidFill>
                  <a:schemeClr val="tx1"/>
                </a:solidFill>
                <a:latin typeface="Brush Script Std" panose="03060802040607070404" pitchFamily="66" charset="0"/>
              </a:rPr>
              <a:t>Thank you!</a:t>
            </a:r>
            <a:endParaRPr lang="el-GR" sz="66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090" y="2157165"/>
            <a:ext cx="3603009" cy="337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r>
              <a:rPr lang="el-GR" smtClean="0"/>
              <a:t>25-27 February 2018, Istanbul</a:t>
            </a:r>
            <a:endParaRPr lang="el-GR" dirty="0"/>
          </a:p>
        </p:txBody>
      </p:sp>
      <p:sp>
        <p:nvSpPr>
          <p:cNvPr id="6" name="Footer Placeholder 5"/>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7" name="Slide Number Placeholder 6"/>
          <p:cNvSpPr>
            <a:spLocks noGrp="1"/>
          </p:cNvSpPr>
          <p:nvPr>
            <p:ph type="sldNum" sz="quarter" idx="12"/>
          </p:nvPr>
        </p:nvSpPr>
        <p:spPr/>
        <p:txBody>
          <a:bodyPr/>
          <a:lstStyle/>
          <a:p>
            <a:fld id="{7643A90F-CC1B-4BA7-8C64-1E2E93281407}" type="slidenum">
              <a:rPr lang="el-GR" smtClean="0"/>
              <a:t>37</a:t>
            </a:fld>
            <a:endParaRPr lang="el-GR" dirty="0"/>
          </a:p>
        </p:txBody>
      </p:sp>
    </p:spTree>
    <p:extLst>
      <p:ext uri="{BB962C8B-B14F-4D97-AF65-F5344CB8AC3E}">
        <p14:creationId xmlns:p14="http://schemas.microsoft.com/office/powerpoint/2010/main" val="600488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584672"/>
            <a:ext cx="10716768" cy="886968"/>
          </a:xfrm>
          <a:noFill/>
        </p:spPr>
        <p:txBody>
          <a:bodyPr>
            <a:normAutofit/>
          </a:bodyPr>
          <a:lstStyle/>
          <a:p>
            <a:r>
              <a:rPr lang="en-US" sz="3600" dirty="0" smtClean="0">
                <a:latin typeface="Calibri" panose="020F0502020204030204"/>
              </a:rPr>
              <a:t>Early Intervention</a:t>
            </a:r>
            <a:endParaRPr lang="el-GR" dirty="0"/>
          </a:p>
        </p:txBody>
      </p:sp>
      <p:sp>
        <p:nvSpPr>
          <p:cNvPr id="3" name="Θέση περιεχομένου 2"/>
          <p:cNvSpPr>
            <a:spLocks noGrp="1"/>
          </p:cNvSpPr>
          <p:nvPr>
            <p:ph idx="1"/>
          </p:nvPr>
        </p:nvSpPr>
        <p:spPr>
          <a:xfrm>
            <a:off x="1097280" y="1844222"/>
            <a:ext cx="10058400" cy="4689357"/>
          </a:xfrm>
        </p:spPr>
        <p:txBody>
          <a:bodyPr>
            <a:normAutofit/>
          </a:bodyPr>
          <a:lstStyle/>
          <a:p>
            <a:pPr marL="0" lvl="0" indent="0" algn="just">
              <a:buNone/>
            </a:pPr>
            <a:r>
              <a:rPr lang="en-US" dirty="0" smtClean="0">
                <a:ea typeface="Calibri" panose="020F0502020204030204" pitchFamily="34" charset="0"/>
                <a:cs typeface="Times New Roman" panose="02020603050405020304" pitchFamily="18" charset="0"/>
              </a:rPr>
              <a:t>“A systematic approach to </a:t>
            </a:r>
            <a:r>
              <a:rPr lang="en-US" b="1" dirty="0" smtClean="0">
                <a:ea typeface="Calibri" panose="020F0502020204030204" pitchFamily="34" charset="0"/>
                <a:cs typeface="Times New Roman" panose="02020603050405020304" pitchFamily="18" charset="0"/>
              </a:rPr>
              <a:t>early intervention </a:t>
            </a:r>
            <a:r>
              <a:rPr lang="en-US" dirty="0" smtClean="0">
                <a:ea typeface="Calibri" panose="020F0502020204030204" pitchFamily="34" charset="0"/>
                <a:cs typeface="Times New Roman" panose="02020603050405020304" pitchFamily="18" charset="0"/>
              </a:rPr>
              <a:t>is an ideal framework for integrating new knowledge and making use of it in clear and comprehensive programs for children and their families.” </a:t>
            </a:r>
          </a:p>
          <a:p>
            <a:pPr marL="0" lvl="0" indent="0">
              <a:buNone/>
            </a:pPr>
            <a:r>
              <a:rPr lang="en-US" i="1" dirty="0" err="1" smtClean="0">
                <a:ea typeface="Calibri" panose="020F0502020204030204" pitchFamily="34" charset="0"/>
                <a:cs typeface="Times New Roman" panose="02020603050405020304" pitchFamily="18" charset="0"/>
              </a:rPr>
              <a:t>Guralnick</a:t>
            </a:r>
            <a:r>
              <a:rPr lang="en-US" i="1" dirty="0" smtClean="0">
                <a:ea typeface="Calibri" panose="020F0502020204030204" pitchFamily="34" charset="0"/>
                <a:cs typeface="Times New Roman" panose="02020603050405020304" pitchFamily="18" charset="0"/>
              </a:rPr>
              <a:t>, 2017</a:t>
            </a:r>
            <a:endParaRPr lang="en-US" i="1" dirty="0" smtClean="0"/>
          </a:p>
          <a:p>
            <a:pPr marL="0" indent="0" algn="just">
              <a:lnSpc>
                <a:spcPct val="107000"/>
              </a:lnSpc>
              <a:spcAft>
                <a:spcPts val="800"/>
              </a:spcAft>
              <a:buNone/>
            </a:pPr>
            <a:endParaRPr lang="en-US" dirty="0" smtClean="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dirty="0" smtClean="0">
                <a:ea typeface="Calibri" panose="020F0502020204030204" pitchFamily="34" charset="0"/>
                <a:cs typeface="Times New Roman" panose="02020603050405020304" pitchFamily="18" charset="0"/>
              </a:rPr>
              <a:t>The understanding of developmental mechanisms in vulnerable children, the accumulated knowledge of growth-enhancing strategies and the great  variety of approaches and interventions highlight the complexity of needs, but also the enthusiasm and commitment of the scientists involved in  Early Intervention.</a:t>
            </a:r>
            <a:endParaRPr lang="en-US" dirty="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4</a:t>
            </a:fld>
            <a:endParaRPr lang="el-GR" dirty="0"/>
          </a:p>
        </p:txBody>
      </p:sp>
    </p:spTree>
    <p:extLst>
      <p:ext uri="{BB962C8B-B14F-4D97-AF65-F5344CB8AC3E}">
        <p14:creationId xmlns:p14="http://schemas.microsoft.com/office/powerpoint/2010/main" val="2498828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576072"/>
            <a:ext cx="10058400" cy="1005840"/>
          </a:xfrm>
        </p:spPr>
        <p:txBody>
          <a:bodyPr>
            <a:normAutofit/>
          </a:bodyPr>
          <a:lstStyle/>
          <a:p>
            <a:r>
              <a:rPr lang="en-US" sz="3600" dirty="0" smtClean="0">
                <a:latin typeface="+mn-lt"/>
              </a:rPr>
              <a:t>Early intervention in C.P.</a:t>
            </a:r>
            <a:endParaRPr lang="el-GR" sz="3600" dirty="0">
              <a:latin typeface="+mn-lt"/>
            </a:endParaRPr>
          </a:p>
        </p:txBody>
      </p:sp>
      <p:sp>
        <p:nvSpPr>
          <p:cNvPr id="3" name="Θέση περιεχομένου 2"/>
          <p:cNvSpPr>
            <a:spLocks noGrp="1"/>
          </p:cNvSpPr>
          <p:nvPr>
            <p:ph idx="1"/>
          </p:nvPr>
        </p:nvSpPr>
        <p:spPr/>
        <p:txBody>
          <a:bodyPr/>
          <a:lstStyle/>
          <a:p>
            <a:pPr marL="0" indent="0" algn="just">
              <a:lnSpc>
                <a:spcPct val="107000"/>
              </a:lnSpc>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Early intervention should not be oriented only to gross and fine motor </a:t>
            </a:r>
            <a:r>
              <a:rPr lang="en-US" dirty="0" smtClean="0">
                <a:latin typeface="Calibri" panose="020F0502020204030204" pitchFamily="34" charset="0"/>
                <a:ea typeface="Calibri" panose="020F0502020204030204" pitchFamily="34" charset="0"/>
                <a:cs typeface="Times New Roman" panose="02020603050405020304" pitchFamily="18" charset="0"/>
              </a:rPr>
              <a:t>improvement; children </a:t>
            </a:r>
            <a:r>
              <a:rPr lang="en-US" dirty="0">
                <a:latin typeface="Calibri" panose="020F0502020204030204" pitchFamily="34" charset="0"/>
                <a:ea typeface="Calibri" panose="020F0502020204030204" pitchFamily="34" charset="0"/>
                <a:cs typeface="Times New Roman" panose="02020603050405020304" pitchFamily="18" charset="0"/>
              </a:rPr>
              <a:t>suffering from </a:t>
            </a:r>
            <a:r>
              <a:rPr lang="en-US" dirty="0" smtClean="0">
                <a:latin typeface="Calibri" panose="020F0502020204030204" pitchFamily="34" charset="0"/>
                <a:ea typeface="Calibri" panose="020F0502020204030204" pitchFamily="34" charset="0"/>
                <a:cs typeface="Times New Roman" panose="02020603050405020304" pitchFamily="18" charset="0"/>
              </a:rPr>
              <a:t>C.P. must be prepared to </a:t>
            </a:r>
            <a:r>
              <a:rPr lang="en-US" dirty="0">
                <a:latin typeface="Calibri" panose="020F0502020204030204" pitchFamily="34" charset="0"/>
                <a:ea typeface="Calibri" panose="020F0502020204030204" pitchFamily="34" charset="0"/>
                <a:cs typeface="Times New Roman" panose="02020603050405020304" pitchFamily="18" charset="0"/>
              </a:rPr>
              <a:t>face the “real world”- school and </a:t>
            </a:r>
            <a:r>
              <a:rPr lang="en-US" dirty="0" smtClean="0">
                <a:latin typeface="Calibri" panose="020F0502020204030204" pitchFamily="34" charset="0"/>
                <a:ea typeface="Calibri" panose="020F0502020204030204" pitchFamily="34" charset="0"/>
                <a:cs typeface="Times New Roman" panose="02020603050405020304" pitchFamily="18" charset="0"/>
              </a:rPr>
              <a:t>society -, </a:t>
            </a:r>
            <a:r>
              <a:rPr lang="en-US" dirty="0">
                <a:latin typeface="Calibri" panose="020F0502020204030204" pitchFamily="34" charset="0"/>
                <a:ea typeface="Calibri" panose="020F0502020204030204" pitchFamily="34" charset="0"/>
                <a:cs typeface="Times New Roman" panose="02020603050405020304" pitchFamily="18" charset="0"/>
              </a:rPr>
              <a:t>through educational interventions and family supporting.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Transitions: </a:t>
            </a:r>
          </a:p>
          <a:p>
            <a:pPr algn="just">
              <a:lnSpc>
                <a:spcPct val="107000"/>
              </a:lnSpc>
              <a:spcAft>
                <a:spcPts val="800"/>
              </a:spcAft>
              <a:buFont typeface="Wingdings" panose="05000000000000000000" pitchFamily="2"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 From home to kindergarten</a:t>
            </a:r>
          </a:p>
          <a:p>
            <a:pPr algn="just">
              <a:lnSpc>
                <a:spcPct val="107000"/>
              </a:lnSpc>
              <a:spcAft>
                <a:spcPts val="8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From kindergarten to school</a:t>
            </a:r>
          </a:p>
          <a:p>
            <a:pPr marL="0"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a:t>
            </a:r>
            <a:r>
              <a:rPr lang="en-US" dirty="0" err="1" smtClean="0"/>
              <a:t>DevelopmenALt</a:t>
            </a:r>
            <a:r>
              <a:rPr lang="en-US" dirty="0" smtClean="0"/>
              <a:t>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5</a:t>
            </a:fld>
            <a:endParaRPr lang="el-GR" dirty="0"/>
          </a:p>
        </p:txBody>
      </p:sp>
    </p:spTree>
    <p:extLst>
      <p:ext uri="{BB962C8B-B14F-4D97-AF65-F5344CB8AC3E}">
        <p14:creationId xmlns:p14="http://schemas.microsoft.com/office/powerpoint/2010/main" val="1655866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Cognitive impairment is the most important barrier to school integration  for children </a:t>
            </a:r>
            <a:r>
              <a:rPr lang="en-US" sz="3600" dirty="0" smtClean="0">
                <a:latin typeface="Calibri" panose="020F0502020204030204" pitchFamily="34" charset="0"/>
                <a:ea typeface="Calibri" panose="020F0502020204030204" pitchFamily="34" charset="0"/>
                <a:cs typeface="Times New Roman" panose="02020603050405020304" pitchFamily="18" charset="0"/>
              </a:rPr>
              <a:t>with C.P.</a:t>
            </a:r>
            <a:endParaRPr lang="el-GR" sz="3600" dirty="0"/>
          </a:p>
        </p:txBody>
      </p:sp>
      <p:sp>
        <p:nvSpPr>
          <p:cNvPr id="5" name="Θέση περιεχομένου 4"/>
          <p:cNvSpPr>
            <a:spLocks noGrp="1"/>
          </p:cNvSpPr>
          <p:nvPr>
            <p:ph idx="1"/>
          </p:nvPr>
        </p:nvSpPr>
        <p:spPr/>
        <p:txBody>
          <a:bodyPr>
            <a:normAutofit/>
          </a:bodyPr>
          <a:lstStyle/>
          <a:p>
            <a:pPr marL="0" indent="0" algn="just">
              <a:lnSpc>
                <a:spcPct val="107000"/>
              </a:lnSpc>
              <a:spcAft>
                <a:spcPts val="800"/>
              </a:spcAft>
              <a:buNone/>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Assessment </a:t>
            </a:r>
            <a:r>
              <a:rPr lang="en-US" dirty="0">
                <a:latin typeface="Calibri" panose="020F0502020204030204" pitchFamily="34" charset="0"/>
                <a:ea typeface="Calibri" panose="020F0502020204030204" pitchFamily="34" charset="0"/>
                <a:cs typeface="Times New Roman" panose="02020603050405020304" pitchFamily="18" charset="0"/>
              </a:rPr>
              <a:t>of language comprehension, visual-spatial reasoning, attention, working memory, </a:t>
            </a:r>
            <a:r>
              <a:rPr lang="en-US" dirty="0" smtClean="0">
                <a:latin typeface="Calibri" panose="020F0502020204030204" pitchFamily="34" charset="0"/>
                <a:ea typeface="Calibri" panose="020F0502020204030204" pitchFamily="34" charset="0"/>
                <a:cs typeface="Times New Roman" panose="02020603050405020304" pitchFamily="18" charset="0"/>
              </a:rPr>
              <a:t>memory </a:t>
            </a:r>
            <a:r>
              <a:rPr lang="en-US" dirty="0">
                <a:latin typeface="Calibri" panose="020F0502020204030204" pitchFamily="34" charset="0"/>
                <a:ea typeface="Calibri" panose="020F0502020204030204" pitchFamily="34" charset="0"/>
                <a:cs typeface="Times New Roman" panose="02020603050405020304" pitchFamily="18" charset="0"/>
              </a:rPr>
              <a:t>and executive functioning provide useful information about the neuropsychological profile of children with cerebral </a:t>
            </a:r>
            <a:r>
              <a:rPr lang="en-US" dirty="0" smtClean="0">
                <a:latin typeface="Calibri" panose="020F0502020204030204" pitchFamily="34" charset="0"/>
                <a:ea typeface="Calibri" panose="020F0502020204030204" pitchFamily="34" charset="0"/>
                <a:cs typeface="Times New Roman" panose="02020603050405020304" pitchFamily="18" charset="0"/>
              </a:rPr>
              <a:t>palsy </a:t>
            </a:r>
            <a:r>
              <a:rPr lang="en-US" dirty="0">
                <a:latin typeface="Calibri" panose="020F0502020204030204" pitchFamily="34" charset="0"/>
                <a:ea typeface="Calibri" panose="020F0502020204030204" pitchFamily="34" charset="0"/>
                <a:cs typeface="Times New Roman" panose="02020603050405020304" pitchFamily="18" charset="0"/>
              </a:rPr>
              <a:t>and  their cognitive quotient (</a:t>
            </a:r>
            <a:r>
              <a:rPr lang="en-US" dirty="0" smtClean="0">
                <a:latin typeface="Calibri" panose="020F0502020204030204" pitchFamily="34" charset="0"/>
                <a:ea typeface="Calibri" panose="020F0502020204030204" pitchFamily="34" charset="0"/>
                <a:cs typeface="Times New Roman" panose="02020603050405020304" pitchFamily="18" charset="0"/>
              </a:rPr>
              <a:t>CQ).</a:t>
            </a:r>
          </a:p>
          <a:p>
            <a:pPr marL="0" indent="0" algn="just">
              <a:lnSpc>
                <a:spcPct val="107000"/>
              </a:lnSpc>
              <a:spcAft>
                <a:spcPts val="800"/>
              </a:spcAft>
              <a:buNone/>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Perceptual reasoning, verbal comprehension </a:t>
            </a:r>
            <a:r>
              <a:rPr lang="en-US" dirty="0" smtClean="0"/>
              <a:t>and communication skills may be impaired and have an impact on </a:t>
            </a:r>
            <a:r>
              <a:rPr lang="en-US" dirty="0">
                <a:latin typeface="Calibri" panose="020F0502020204030204" pitchFamily="34" charset="0"/>
                <a:ea typeface="Calibri" panose="020F0502020204030204" pitchFamily="34" charset="0"/>
                <a:cs typeface="Times New Roman" panose="02020603050405020304" pitchFamily="18" charset="0"/>
              </a:rPr>
              <a:t>school </a:t>
            </a:r>
            <a:r>
              <a:rPr lang="en-US" dirty="0" smtClean="0">
                <a:latin typeface="Calibri" panose="020F0502020204030204" pitchFamily="34" charset="0"/>
                <a:ea typeface="Calibri" panose="020F0502020204030204" pitchFamily="34" charset="0"/>
                <a:cs typeface="Times New Roman" panose="02020603050405020304" pitchFamily="18" charset="0"/>
              </a:rPr>
              <a:t>integration. </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dirty="0" smtClean="0">
                <a:latin typeface="Calibri" panose="020F0502020204030204" pitchFamily="34" charset="0"/>
                <a:ea typeface="Calibri" panose="020F0502020204030204" pitchFamily="34" charset="0"/>
                <a:cs typeface="Times New Roman" panose="02020603050405020304" pitchFamily="18" charset="0"/>
              </a:rPr>
              <a:t>ndividual assessment will facilitate  </a:t>
            </a:r>
            <a:r>
              <a:rPr lang="en-US" dirty="0">
                <a:latin typeface="Calibri" panose="020F0502020204030204" pitchFamily="34" charset="0"/>
                <a:ea typeface="Calibri" panose="020F0502020204030204" pitchFamily="34" charset="0"/>
                <a:cs typeface="Times New Roman" panose="02020603050405020304" pitchFamily="18" charset="0"/>
              </a:rPr>
              <a:t>goal </a:t>
            </a:r>
            <a:r>
              <a:rPr lang="en-US" dirty="0" smtClean="0">
                <a:latin typeface="Calibri" panose="020F0502020204030204" pitchFamily="34" charset="0"/>
                <a:ea typeface="Calibri" panose="020F0502020204030204" pitchFamily="34" charset="0"/>
                <a:cs typeface="Times New Roman" panose="02020603050405020304" pitchFamily="18" charset="0"/>
              </a:rPr>
              <a:t>setting </a:t>
            </a:r>
            <a:r>
              <a:rPr lang="en-US" dirty="0">
                <a:latin typeface="Calibri" panose="020F0502020204030204" pitchFamily="34" charset="0"/>
                <a:ea typeface="Calibri" panose="020F0502020204030204" pitchFamily="34" charset="0"/>
                <a:cs typeface="Times New Roman" panose="02020603050405020304" pitchFamily="18" charset="0"/>
              </a:rPr>
              <a:t>and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planning of </a:t>
            </a:r>
            <a:r>
              <a:rPr lang="en-US" dirty="0" smtClean="0">
                <a:latin typeface="Calibri" panose="020F0502020204030204" pitchFamily="34" charset="0"/>
                <a:ea typeface="Calibri" panose="020F0502020204030204" pitchFamily="34" charset="0"/>
                <a:cs typeface="Times New Roman" panose="02020603050405020304" pitchFamily="18" charset="0"/>
              </a:rPr>
              <a:t>interventions.</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p:cNvSpPr>
            <a:spLocks noGrp="1"/>
          </p:cNvSpPr>
          <p:nvPr>
            <p:ph type="dt" sz="half" idx="10"/>
          </p:nvPr>
        </p:nvSpPr>
        <p:spPr/>
        <p:txBody>
          <a:bodyPr/>
          <a:lstStyle/>
          <a:p>
            <a:r>
              <a:rPr lang="el-GR" smtClean="0"/>
              <a:t>25-27 February 2018, Istanbul</a:t>
            </a:r>
            <a:endParaRPr lang="el-GR" dirty="0"/>
          </a:p>
        </p:txBody>
      </p:sp>
      <p:sp>
        <p:nvSpPr>
          <p:cNvPr id="3" name="Footer Placeholder 2"/>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6</a:t>
            </a:fld>
            <a:endParaRPr lang="el-GR" dirty="0"/>
          </a:p>
        </p:txBody>
      </p:sp>
    </p:spTree>
    <p:extLst>
      <p:ext uri="{BB962C8B-B14F-4D97-AF65-F5344CB8AC3E}">
        <p14:creationId xmlns:p14="http://schemas.microsoft.com/office/powerpoint/2010/main" val="1818130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649224"/>
            <a:ext cx="10058400" cy="777240"/>
          </a:xfrm>
        </p:spPr>
        <p:txBody>
          <a:bodyPr>
            <a:noAutofit/>
          </a:bodyPr>
          <a:lstStyle/>
          <a:p>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Perceptual reasoning</a:t>
            </a:r>
            <a:endParaRPr lang="el-GR" sz="3600" dirty="0"/>
          </a:p>
        </p:txBody>
      </p:sp>
      <p:sp>
        <p:nvSpPr>
          <p:cNvPr id="3" name="Θέση περιεχομένου 2"/>
          <p:cNvSpPr>
            <a:spLocks noGrp="1"/>
          </p:cNvSpPr>
          <p:nvPr>
            <p:ph idx="1"/>
          </p:nvPr>
        </p:nvSpPr>
        <p:spPr>
          <a:xfrm>
            <a:off x="1051560" y="1712384"/>
            <a:ext cx="10058400" cy="4023360"/>
          </a:xfrm>
        </p:spPr>
        <p:txBody>
          <a:bodyPr>
            <a:noAutofit/>
          </a:bodyPr>
          <a:lstStyle/>
          <a:p>
            <a:pPr marL="0" lvl="0" indent="0" algn="just">
              <a:buNone/>
            </a:pP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Clr>
                <a:srgbClr val="E48312"/>
              </a:buClr>
              <a:buNone/>
            </a:pPr>
            <a:r>
              <a:rPr lang="en-US" b="1" dirty="0" smtClean="0">
                <a:latin typeface="Calibri" panose="020F0502020204030204" pitchFamily="34" charset="0"/>
                <a:ea typeface="Calibri" panose="020F0502020204030204" pitchFamily="34" charset="0"/>
                <a:cs typeface="Times New Roman" panose="02020603050405020304" pitchFamily="18" charset="0"/>
              </a:rPr>
              <a:t>Perceptual </a:t>
            </a:r>
            <a:r>
              <a:rPr lang="en-US" b="1" dirty="0">
                <a:latin typeface="Calibri" panose="020F0502020204030204" pitchFamily="34" charset="0"/>
                <a:ea typeface="Calibri" panose="020F0502020204030204" pitchFamily="34" charset="0"/>
                <a:cs typeface="Times New Roman" panose="02020603050405020304" pitchFamily="18" charset="0"/>
              </a:rPr>
              <a:t>reasoning</a:t>
            </a:r>
            <a:r>
              <a:rPr lang="en-US" dirty="0">
                <a:latin typeface="Calibri" panose="020F0502020204030204" pitchFamily="34" charset="0"/>
                <a:ea typeface="Calibri" panose="020F0502020204030204" pitchFamily="34" charset="0"/>
                <a:cs typeface="Times New Roman" panose="02020603050405020304" pitchFamily="18" charset="0"/>
              </a:rPr>
              <a:t> is the ability to use sensory (and especially visual) information to understand and interact with the world. </a:t>
            </a:r>
            <a:r>
              <a:rPr lang="en-US" dirty="0" smtClean="0">
                <a:latin typeface="Calibri" panose="020F0502020204030204" pitchFamily="34" charset="0"/>
                <a:ea typeface="Calibri" panose="020F0502020204030204" pitchFamily="34" charset="0"/>
                <a:cs typeface="Times New Roman" panose="02020603050405020304" pitchFamily="18" charset="0"/>
              </a:rPr>
              <a:t>This ability will </a:t>
            </a:r>
            <a:r>
              <a:rPr lang="en-US" dirty="0" smtClean="0">
                <a:solidFill>
                  <a:srgbClr val="000000">
                    <a:lumMod val="75000"/>
                    <a:lumOff val="25000"/>
                  </a:srgbClr>
                </a:solidFill>
                <a:ea typeface="Calibri" panose="020F0502020204030204" pitchFamily="34" charset="0"/>
                <a:cs typeface="Times New Roman" panose="02020603050405020304" pitchFamily="18" charset="0"/>
              </a:rPr>
              <a:t>play </a:t>
            </a:r>
            <a:r>
              <a:rPr lang="en-US" dirty="0">
                <a:solidFill>
                  <a:srgbClr val="000000">
                    <a:lumMod val="75000"/>
                    <a:lumOff val="25000"/>
                  </a:srgbClr>
                </a:solidFill>
                <a:ea typeface="Calibri" panose="020F0502020204030204" pitchFamily="34" charset="0"/>
                <a:cs typeface="Times New Roman" panose="02020603050405020304" pitchFamily="18" charset="0"/>
              </a:rPr>
              <a:t>a major role in children’s academic success, since  </a:t>
            </a:r>
            <a:r>
              <a:rPr lang="en-US" dirty="0">
                <a:solidFill>
                  <a:srgbClr val="000000">
                    <a:lumMod val="75000"/>
                    <a:lumOff val="25000"/>
                  </a:srgbClr>
                </a:solidFill>
              </a:rPr>
              <a:t>perceptual difficulties impact on learning in all areas of development.</a:t>
            </a:r>
          </a:p>
          <a:p>
            <a:pPr marL="0" lvl="0" indent="0" algn="just">
              <a:buNone/>
            </a:pPr>
            <a:endParaRPr lang="en-US" sz="1000" dirty="0" smtClean="0">
              <a:cs typeface="Times New Roman" panose="02020603050405020304" pitchFamily="18" charset="0"/>
            </a:endParaRPr>
          </a:p>
          <a:p>
            <a:pPr marL="0" lvl="0" indent="0" algn="just">
              <a:buNone/>
            </a:pPr>
            <a:r>
              <a:rPr lang="en-US" dirty="0" smtClean="0"/>
              <a:t>Difficulties </a:t>
            </a:r>
            <a:r>
              <a:rPr lang="en-US" dirty="0"/>
              <a:t>with interpreting information from the senses; judging the size and shape of objects, </a:t>
            </a:r>
            <a:r>
              <a:rPr lang="en-US" dirty="0" smtClean="0"/>
              <a:t>moving </a:t>
            </a:r>
            <a:r>
              <a:rPr lang="en-US" dirty="0"/>
              <a:t>around obstacles, distinguishing between different sounds and understanding spatial positions. </a:t>
            </a:r>
            <a:endParaRPr lang="en-US" dirty="0" smtClean="0"/>
          </a:p>
          <a:p>
            <a:pPr marL="0" lvl="0" indent="0" algn="just">
              <a:buNone/>
            </a:pPr>
            <a:endParaRPr lang="en-US" sz="1000" dirty="0"/>
          </a:p>
          <a:p>
            <a:pPr marL="0" lvl="0" indent="0" algn="just">
              <a:lnSpc>
                <a:spcPct val="107000"/>
              </a:lnSpc>
              <a:spcAft>
                <a:spcPts val="800"/>
              </a:spcAft>
              <a:buNone/>
            </a:pPr>
            <a:r>
              <a:rPr lang="en-US" dirty="0" smtClean="0">
                <a:solidFill>
                  <a:srgbClr val="FF0000"/>
                </a:solidFill>
                <a:ea typeface="Calibri" panose="020F0502020204030204" pitchFamily="34" charset="0"/>
                <a:cs typeface="Times New Roman" panose="02020603050405020304" pitchFamily="18" charset="0"/>
              </a:rPr>
              <a:t>WISC-IV </a:t>
            </a:r>
            <a:r>
              <a:rPr lang="en-US" dirty="0">
                <a:solidFill>
                  <a:srgbClr val="FF0000"/>
                </a:solidFill>
                <a:ea typeface="Calibri" panose="020F0502020204030204" pitchFamily="34" charset="0"/>
                <a:cs typeface="Times New Roman" panose="02020603050405020304" pitchFamily="18" charset="0"/>
              </a:rPr>
              <a:t>test </a:t>
            </a:r>
          </a:p>
          <a:p>
            <a:pPr marL="0" indent="0" algn="just">
              <a:lnSpc>
                <a:spcPct val="107000"/>
              </a:lnSpc>
              <a:spcAft>
                <a:spcPts val="800"/>
              </a:spcAft>
              <a:buNone/>
            </a:pPr>
            <a:endParaRPr lang="en-US" dirty="0" smtClean="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dirty="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l-GR" dirty="0" smtClean="0">
              <a:effectLst/>
              <a:ea typeface="Calibri" panose="020F0502020204030204" pitchFamily="34" charset="0"/>
              <a:cs typeface="Times New Roman" panose="02020603050405020304" pitchFamily="18" charset="0"/>
            </a:endParaRPr>
          </a:p>
          <a:p>
            <a:pPr algn="just"/>
            <a:endParaRPr lang="el-GR" dirty="0"/>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7</a:t>
            </a:fld>
            <a:endParaRPr lang="el-GR" dirty="0"/>
          </a:p>
        </p:txBody>
      </p:sp>
    </p:spTree>
    <p:extLst>
      <p:ext uri="{BB962C8B-B14F-4D97-AF65-F5344CB8AC3E}">
        <p14:creationId xmlns:p14="http://schemas.microsoft.com/office/powerpoint/2010/main" val="1377668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6032" y="64009"/>
            <a:ext cx="11695176" cy="1673352"/>
          </a:xfrm>
        </p:spPr>
        <p:txBody>
          <a:bodyPr>
            <a:noAutofit/>
          </a:bodyPr>
          <a:lstStyle/>
          <a:p>
            <a:pPr marL="228600" lvl="0" indent="-228600">
              <a:lnSpc>
                <a:spcPct val="107000"/>
              </a:lnSpc>
              <a:spcBef>
                <a:spcPts val="1000"/>
              </a:spcBef>
              <a:spcAft>
                <a:spcPts val="800"/>
              </a:spcAft>
            </a:pPr>
            <a:r>
              <a:rPr lang="en-US" sz="3600" dirty="0" smtClean="0">
                <a:latin typeface="Calibri" panose="020F0502020204030204" pitchFamily="34" charset="0"/>
                <a:ea typeface="Calibri" panose="020F0502020204030204" pitchFamily="34" charset="0"/>
                <a:cs typeface="Times New Roman" panose="02020603050405020304" pitchFamily="18" charset="0"/>
              </a:rPr>
              <a:t>  Good practices for parents</a:t>
            </a:r>
            <a:r>
              <a:rPr lang="en-US" sz="3600" dirty="0">
                <a:latin typeface="Calibri" panose="020F0502020204030204" pitchFamily="34" charset="0"/>
                <a:ea typeface="Calibri" panose="020F0502020204030204" pitchFamily="34" charset="0"/>
                <a:cs typeface="Times New Roman" panose="02020603050405020304" pitchFamily="18" charset="0"/>
              </a:rPr>
              <a:t>,  special education </a:t>
            </a:r>
            <a:r>
              <a:rPr lang="en-US" sz="3600" dirty="0" smtClean="0">
                <a:latin typeface="Calibri" panose="020F0502020204030204" pitchFamily="34" charset="0"/>
                <a:ea typeface="Calibri" panose="020F0502020204030204" pitchFamily="34" charset="0"/>
                <a:cs typeface="Times New Roman" panose="02020603050405020304" pitchFamily="18" charset="0"/>
              </a:rPr>
              <a:t>teachers and occupational therapists: creating </a:t>
            </a:r>
            <a:r>
              <a:rPr lang="en-US" sz="3600" dirty="0">
                <a:latin typeface="Calibri" panose="020F0502020204030204" pitchFamily="34" charset="0"/>
                <a:ea typeface="Calibri" panose="020F0502020204030204" pitchFamily="34" charset="0"/>
                <a:cs typeface="Times New Roman" panose="02020603050405020304" pitchFamily="18" charset="0"/>
              </a:rPr>
              <a:t>a </a:t>
            </a:r>
            <a:r>
              <a:rPr lang="en-US" sz="3600" dirty="0" smtClean="0">
                <a:latin typeface="Calibri" panose="020F0502020204030204" pitchFamily="34" charset="0"/>
                <a:ea typeface="Calibri" panose="020F0502020204030204" pitchFamily="34" charset="0"/>
                <a:cs typeface="Times New Roman" panose="02020603050405020304" pitchFamily="18" charset="0"/>
              </a:rPr>
              <a:t>good </a:t>
            </a:r>
            <a:r>
              <a:rPr lang="en-US" sz="3600" dirty="0">
                <a:latin typeface="Calibri" panose="020F0502020204030204" pitchFamily="34" charset="0"/>
                <a:ea typeface="Calibri" panose="020F0502020204030204" pitchFamily="34" charset="0"/>
                <a:cs typeface="Times New Roman" panose="02020603050405020304" pitchFamily="18" charset="0"/>
              </a:rPr>
              <a:t>l</a:t>
            </a:r>
            <a:r>
              <a:rPr lang="en-US" sz="3600" dirty="0" smtClean="0">
                <a:latin typeface="Calibri" panose="020F0502020204030204" pitchFamily="34" charset="0"/>
                <a:ea typeface="Calibri" panose="020F0502020204030204" pitchFamily="34" charset="0"/>
                <a:cs typeface="Times New Roman" panose="02020603050405020304" pitchFamily="18" charset="0"/>
              </a:rPr>
              <a:t>earning environment </a:t>
            </a:r>
            <a:endParaRPr lang="el-GR" sz="3600" dirty="0"/>
          </a:p>
        </p:txBody>
      </p:sp>
      <p:sp>
        <p:nvSpPr>
          <p:cNvPr id="3" name="Θέση περιεχομένου 2"/>
          <p:cNvSpPr>
            <a:spLocks noGrp="1"/>
          </p:cNvSpPr>
          <p:nvPr>
            <p:ph idx="1"/>
          </p:nvPr>
        </p:nvSpPr>
        <p:spPr>
          <a:xfrm>
            <a:off x="1097280" y="2028614"/>
            <a:ext cx="10058400" cy="4023360"/>
          </a:xfrm>
        </p:spPr>
        <p:txBody>
          <a:bodyPr>
            <a:noAutofit/>
          </a:bodyPr>
          <a:lstStyle/>
          <a:p>
            <a:pPr marL="0" indent="0" algn="just">
              <a:lnSpc>
                <a:spcPct val="107000"/>
              </a:lnSpc>
              <a:spcAft>
                <a:spcPts val="800"/>
              </a:spcAft>
              <a:buNone/>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Teach the child spatial vocabulary from an early age: teach words that describe shape, size, texture, and the spatial relationships between objects, such as: </a:t>
            </a:r>
            <a:endParaRPr lang="el-GR"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
              <a:tabLst>
                <a:tab pos="457200" algn="l"/>
              </a:tabLs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2 and 3-dimensional shape words</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triangle, circle, cube, sphere.</a:t>
            </a:r>
            <a:endParaRPr lang="el-GR"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
              <a:tabLst>
                <a:tab pos="457200" algn="l"/>
              </a:tabLs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Shape descriptors: </a:t>
            </a:r>
            <a:r>
              <a:rPr lang="en-U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curved, straight,  round.</a:t>
            </a:r>
            <a:endParaRPr lang="el-GR"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
              <a:tabLst>
                <a:tab pos="457200" algn="l"/>
              </a:tabLs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Texture words:  </a:t>
            </a:r>
            <a:r>
              <a:rPr lang="en-U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smooth, rough, soft.</a:t>
            </a:r>
            <a:endParaRPr lang="el-GR"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
              <a:tabLst>
                <a:tab pos="457200" algn="l"/>
              </a:tabLs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Words that describe spatial relationships: </a:t>
            </a:r>
            <a:r>
              <a:rPr lang="en-U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under, over, near, left, and right.</a:t>
            </a:r>
            <a:endParaRPr lang="el-GR"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
              <a:tabLst>
                <a:tab pos="457200" algn="l"/>
              </a:tabLs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Comparative words: </a:t>
            </a:r>
            <a:r>
              <a:rPr lang="en-U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bigger, smaller, shorter, longer</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l-GR"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Date Placeholder 3"/>
          <p:cNvSpPr>
            <a:spLocks noGrp="1"/>
          </p:cNvSpPr>
          <p:nvPr>
            <p:ph type="dt" sz="half" idx="10"/>
          </p:nvPr>
        </p:nvSpPr>
        <p:spPr/>
        <p:txBody>
          <a:bodyPr/>
          <a:lstStyle/>
          <a:p>
            <a:r>
              <a:rPr lang="el-GR" smtClean="0"/>
              <a:t>25-27 February 2018, Istanbul</a:t>
            </a:r>
            <a:endParaRPr lang="el-GR" dirty="0"/>
          </a:p>
        </p:txBody>
      </p:sp>
      <p:sp>
        <p:nvSpPr>
          <p:cNvPr id="5" name="Footer Placeholder 4"/>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6" name="Slide Number Placeholder 5"/>
          <p:cNvSpPr>
            <a:spLocks noGrp="1"/>
          </p:cNvSpPr>
          <p:nvPr>
            <p:ph type="sldNum" sz="quarter" idx="12"/>
          </p:nvPr>
        </p:nvSpPr>
        <p:spPr/>
        <p:txBody>
          <a:bodyPr/>
          <a:lstStyle/>
          <a:p>
            <a:fld id="{7643A90F-CC1B-4BA7-8C64-1E2E93281407}" type="slidenum">
              <a:rPr lang="el-GR" smtClean="0"/>
              <a:t>8</a:t>
            </a:fld>
            <a:endParaRPr lang="el-GR" dirty="0"/>
          </a:p>
        </p:txBody>
      </p:sp>
    </p:spTree>
    <p:extLst>
      <p:ext uri="{BB962C8B-B14F-4D97-AF65-F5344CB8AC3E}">
        <p14:creationId xmlns:p14="http://schemas.microsoft.com/office/powerpoint/2010/main" val="3302028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76875"/>
            <a:ext cx="10058400" cy="1450757"/>
          </a:xfrm>
        </p:spPr>
        <p:txBody>
          <a:bodyPr>
            <a:normAutofit/>
          </a:bodyPr>
          <a:lstStyle/>
          <a:p>
            <a:r>
              <a:rPr lang="en-US" sz="3600" dirty="0">
                <a:latin typeface="+mn-lt"/>
              </a:rPr>
              <a:t>Teaching by playing</a:t>
            </a:r>
          </a:p>
        </p:txBody>
      </p:sp>
      <p:sp>
        <p:nvSpPr>
          <p:cNvPr id="3" name="Content Placeholder 2"/>
          <p:cNvSpPr>
            <a:spLocks noGrp="1"/>
          </p:cNvSpPr>
          <p:nvPr>
            <p:ph idx="1"/>
          </p:nvPr>
        </p:nvSpPr>
        <p:spPr>
          <a:xfrm>
            <a:off x="1097280" y="1845734"/>
            <a:ext cx="5303520" cy="4023360"/>
          </a:xfrm>
        </p:spPr>
        <p:txBody>
          <a:bodyPr/>
          <a:lstStyle/>
          <a:p>
            <a:pPr>
              <a:buFont typeface="Wingdings" panose="05000000000000000000" pitchFamily="2"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 Blocks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 Memory </a:t>
            </a:r>
            <a:r>
              <a:rPr lang="en-US" dirty="0">
                <a:latin typeface="Calibri" panose="020F0502020204030204" pitchFamily="34" charset="0"/>
                <a:ea typeface="Calibri" panose="020F0502020204030204" pitchFamily="34" charset="0"/>
                <a:cs typeface="Times New Roman" panose="02020603050405020304" pitchFamily="18" charset="0"/>
              </a:rPr>
              <a:t>games. </a:t>
            </a:r>
          </a:p>
          <a:p>
            <a:pPr>
              <a:buFont typeface="Wingdings" panose="05000000000000000000" pitchFamily="2"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 Puzzles help </a:t>
            </a:r>
            <a:r>
              <a:rPr lang="en-US" dirty="0">
                <a:latin typeface="Calibri" panose="020F0502020204030204" pitchFamily="34" charset="0"/>
                <a:ea typeface="Calibri" panose="020F0502020204030204" pitchFamily="34" charset="0"/>
                <a:cs typeface="Times New Roman" panose="02020603050405020304" pitchFamily="18" charset="0"/>
              </a:rPr>
              <a:t>kids recognize patterns and understand the relationships between shapes.</a:t>
            </a:r>
            <a:endParaRPr lang="el-GR"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 Pattern-matching </a:t>
            </a:r>
            <a:r>
              <a:rPr lang="en-US" dirty="0">
                <a:latin typeface="Calibri" panose="020F0502020204030204" pitchFamily="34" charset="0"/>
                <a:ea typeface="Calibri" panose="020F0502020204030204" pitchFamily="34" charset="0"/>
                <a:cs typeface="Times New Roman" panose="02020603050405020304" pitchFamily="18" charset="0"/>
              </a:rPr>
              <a:t>games.</a:t>
            </a:r>
          </a:p>
          <a:p>
            <a:pPr>
              <a:buFont typeface="Wingdings" panose="05000000000000000000" pitchFamily="2"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 Video </a:t>
            </a:r>
            <a:r>
              <a:rPr lang="en-US" dirty="0">
                <a:latin typeface="Calibri" panose="020F0502020204030204" pitchFamily="34" charset="0"/>
                <a:ea typeface="Calibri" panose="020F0502020204030204" pitchFamily="34" charset="0"/>
                <a:cs typeface="Times New Roman" panose="02020603050405020304" pitchFamily="18" charset="0"/>
              </a:rPr>
              <a:t>games. </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Improvements in perceptual reasoning take time and </a:t>
            </a:r>
            <a:r>
              <a:rPr lang="en-US" dirty="0" smtClean="0">
                <a:latin typeface="Calibri" panose="020F0502020204030204" pitchFamily="34" charset="0"/>
                <a:ea typeface="Calibri" panose="020F0502020204030204" pitchFamily="34" charset="0"/>
                <a:cs typeface="Times New Roman" panose="02020603050405020304" pitchFamily="18" charset="0"/>
              </a:rPr>
              <a:t>need persistence!</a:t>
            </a:r>
            <a:endParaRPr lang="el-GR" dirty="0"/>
          </a:p>
          <a:p>
            <a:endParaRPr lang="en-US" dirty="0"/>
          </a:p>
        </p:txBody>
      </p:sp>
      <p:pic>
        <p:nvPicPr>
          <p:cNvPr id="4" name="Picture 7" descr="IMG_0177_boy_blocks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252" y="2242802"/>
            <a:ext cx="3531267" cy="307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r>
              <a:rPr lang="el-GR" smtClean="0"/>
              <a:t>25-27 February 2018, Istanbul</a:t>
            </a:r>
            <a:endParaRPr lang="el-GR" dirty="0"/>
          </a:p>
        </p:txBody>
      </p:sp>
      <p:sp>
        <p:nvSpPr>
          <p:cNvPr id="6" name="Footer Placeholder 5"/>
          <p:cNvSpPr>
            <a:spLocks noGrp="1"/>
          </p:cNvSpPr>
          <p:nvPr>
            <p:ph type="ftr" sz="quarter" idx="11"/>
          </p:nvPr>
        </p:nvSpPr>
        <p:spPr/>
        <p:txBody>
          <a:bodyPr/>
          <a:lstStyle/>
          <a:p>
            <a:r>
              <a:rPr lang="en-US" dirty="0" smtClean="0"/>
              <a:t>7th International Cerebral Palsy and Developmental Disorders Congress</a:t>
            </a:r>
            <a:endParaRPr lang="el-GR" dirty="0"/>
          </a:p>
        </p:txBody>
      </p:sp>
      <p:sp>
        <p:nvSpPr>
          <p:cNvPr id="7" name="Slide Number Placeholder 6"/>
          <p:cNvSpPr>
            <a:spLocks noGrp="1"/>
          </p:cNvSpPr>
          <p:nvPr>
            <p:ph type="sldNum" sz="quarter" idx="12"/>
          </p:nvPr>
        </p:nvSpPr>
        <p:spPr/>
        <p:txBody>
          <a:bodyPr/>
          <a:lstStyle/>
          <a:p>
            <a:fld id="{7643A90F-CC1B-4BA7-8C64-1E2E93281407}" type="slidenum">
              <a:rPr lang="el-GR" smtClean="0"/>
              <a:t>9</a:t>
            </a:fld>
            <a:endParaRPr lang="el-GR" dirty="0"/>
          </a:p>
        </p:txBody>
      </p:sp>
    </p:spTree>
    <p:extLst>
      <p:ext uri="{BB962C8B-B14F-4D97-AF65-F5344CB8AC3E}">
        <p14:creationId xmlns:p14="http://schemas.microsoft.com/office/powerpoint/2010/main" val="554819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1229</TotalTime>
  <Words>3038</Words>
  <Application>Microsoft Office PowerPoint</Application>
  <PresentationFormat>Ευρεία οθόνη</PresentationFormat>
  <Paragraphs>297</Paragraphs>
  <Slides>37</Slides>
  <Notes>13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37</vt:i4>
      </vt:variant>
    </vt:vector>
  </HeadingPairs>
  <TitlesOfParts>
    <vt:vector size="46" baseType="lpstr">
      <vt:lpstr>Arial Unicode MS</vt:lpstr>
      <vt:lpstr>Arial</vt:lpstr>
      <vt:lpstr>Brush Script Std</vt:lpstr>
      <vt:lpstr>Calibri</vt:lpstr>
      <vt:lpstr>Calibri Light</vt:lpstr>
      <vt:lpstr>Symbol</vt:lpstr>
      <vt:lpstr>Times New Roman</vt:lpstr>
      <vt:lpstr>Wingdings</vt:lpstr>
      <vt:lpstr>Retrospect</vt:lpstr>
      <vt:lpstr>Early intervention, Transition and School Integration of Children with Cerebral Palsy</vt:lpstr>
      <vt:lpstr>Co-occurring impairments and functional limitations</vt:lpstr>
      <vt:lpstr>Experience dependent synaptogenesis: memory &amp; learning</vt:lpstr>
      <vt:lpstr>Early Intervention</vt:lpstr>
      <vt:lpstr>Early intervention in C.P.</vt:lpstr>
      <vt:lpstr>Cognitive impairment is the most important barrier to school integration  for children with C.P.</vt:lpstr>
      <vt:lpstr>Perceptual reasoning</vt:lpstr>
      <vt:lpstr>  Good practices for parents,  special education teachers and occupational therapists: creating a good learning environment </vt:lpstr>
      <vt:lpstr>Teaching by playing</vt:lpstr>
      <vt:lpstr>Games and activities that children find enjoyable</vt:lpstr>
      <vt:lpstr>      Everyday situations can be used as learning opportunities</vt:lpstr>
      <vt:lpstr>Verbal comprehension and speech impairment  </vt:lpstr>
      <vt:lpstr> Communication impairment:  This complex function is essential to school and social inclusion</vt:lpstr>
      <vt:lpstr>Παρουσίαση του PowerPoint</vt:lpstr>
      <vt:lpstr>Difficulty to explore  environment </vt:lpstr>
      <vt:lpstr>Barriers to physical activity participation</vt:lpstr>
      <vt:lpstr>Facilitators to physical activity participation </vt:lpstr>
      <vt:lpstr>Frustration must be avoided by starting with activities that are manageable and rewarding.</vt:lpstr>
      <vt:lpstr>Diminished self-esteem</vt:lpstr>
      <vt:lpstr>Additional difficulties…</vt:lpstr>
      <vt:lpstr>“Opportunity window”</vt:lpstr>
      <vt:lpstr>Parent enrollment</vt:lpstr>
      <vt:lpstr>Evidence for the effectiveness of Early Intervention (1)</vt:lpstr>
      <vt:lpstr>Evidence for the effectiveness of  E.I. (2)</vt:lpstr>
      <vt:lpstr>Evidence for the effectiveness of E.I. (3)</vt:lpstr>
      <vt:lpstr>Evidence of effectiveness of early intervention (2)</vt:lpstr>
      <vt:lpstr>         dTI (diffusion tensor imaging)</vt:lpstr>
      <vt:lpstr>Transition and inclusion to kindergarten</vt:lpstr>
      <vt:lpstr>            Transition and inclusion to kindergarten</vt:lpstr>
      <vt:lpstr>Kindergarten: good practices</vt:lpstr>
      <vt:lpstr>Early familiarization with new technology</vt:lpstr>
      <vt:lpstr>Παρουσίαση του PowerPoint</vt:lpstr>
      <vt:lpstr>Mealtimes - Toileting</vt:lpstr>
      <vt:lpstr>“One school for all” -  Inclusion or Integration?</vt:lpstr>
      <vt:lpstr>“Protecting brains, not simply stimulating minds”</vt:lpstr>
      <vt:lpstr>“Protecting brains, not simply stimulating minds”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intervention, Transition and School Integration of Children with Cerebral Palsy</dc:title>
  <dc:creator>user</dc:creator>
  <cp:lastModifiedBy>user</cp:lastModifiedBy>
  <cp:revision>133</cp:revision>
  <dcterms:created xsi:type="dcterms:W3CDTF">2018-02-18T21:39:20Z</dcterms:created>
  <dcterms:modified xsi:type="dcterms:W3CDTF">2018-03-08T05:44:43Z</dcterms:modified>
</cp:coreProperties>
</file>