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15"/>
  </p:notesMasterIdLst>
  <p:sldIdLst>
    <p:sldId id="257" r:id="rId3"/>
    <p:sldId id="258" r:id="rId4"/>
    <p:sldId id="324" r:id="rId5"/>
    <p:sldId id="326" r:id="rId6"/>
    <p:sldId id="327" r:id="rId7"/>
    <p:sldId id="328" r:id="rId8"/>
    <p:sldId id="329" r:id="rId9"/>
    <p:sldId id="330" r:id="rId10"/>
    <p:sldId id="331" r:id="rId11"/>
    <p:sldId id="332" r:id="rId12"/>
    <p:sldId id="333" r:id="rId13"/>
    <p:sldId id="325" r:id="rId14"/>
  </p:sldIdLst>
  <p:sldSz cx="9144000" cy="6858000" type="screen4x3"/>
  <p:notesSz cx="6858000" cy="9144000"/>
  <p:custDataLst>
    <p:tags r:id="rId16"/>
  </p:custDataLst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Pet" initials="N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663300"/>
    <a:srgbClr val="6600F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Φωτεινό στυλ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9" d="100"/>
          <a:sy n="89" d="100"/>
        </p:scale>
        <p:origin x="-147" y="-65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commentAuthors" Target="commentAuthors.xml"/><Relationship Id="rId2" Type="http://schemas.openxmlformats.org/officeDocument/2006/relationships/slideMaster" Target="slideMasters/slideMaster1.xml"/><Relationship Id="rId16" Type="http://schemas.openxmlformats.org/officeDocument/2006/relationships/tags" Target="tags/tag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05C097-04B7-44E1-9968-25C5DB2563B3}" type="datetimeFigureOut">
              <a:rPr lang="el-GR" smtClean="0"/>
              <a:pPr/>
              <a:t>16/3/2016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0EBB63-910B-484B-BBB9-ECB9018BB688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166338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CCA508-3B63-4BA9-93AF-AA2EFF565143}" type="slidenum">
              <a:rPr lang="el-GR" smtClean="0"/>
              <a:pPr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363420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1 - Θέση εικόνας διαφάνειας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68963" name="2 - Θέση σημειώσεων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altLang="el-GR" dirty="0" smtClean="0">
              <a:latin typeface="Arial" pitchFamily="34" charset="0"/>
            </a:endParaRPr>
          </a:p>
        </p:txBody>
      </p:sp>
      <p:sp>
        <p:nvSpPr>
          <p:cNvPr id="168964" name="3 - Θέση αριθμού διαφάνειας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2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685817" indent="-263776" defTabSz="91442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055103" indent="-211021" defTabSz="91442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477145" indent="-211021" defTabSz="91442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1899186" indent="-211021" defTabSz="91442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321227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743269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165310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587351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8711E24A-3304-49F4-8475-7023DB8952A9}" type="slidenum">
              <a:rPr lang="en-GB" altLang="el-GR" smtClean="0">
                <a:latin typeface="Tahoma" pitchFamily="34" charset="0"/>
              </a:rPr>
              <a:pPr eaLnBrk="1" hangingPunct="1"/>
              <a:t>5</a:t>
            </a:fld>
            <a:endParaRPr lang="en-GB" altLang="el-GR" dirty="0" smtClean="0">
              <a:latin typeface="Tahoma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1 - Θέση εικόνας διαφάνειας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69987" name="2 - Θέση σημειώσεων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altLang="el-GR" dirty="0" smtClean="0">
              <a:latin typeface="Arial" pitchFamily="34" charset="0"/>
            </a:endParaRPr>
          </a:p>
        </p:txBody>
      </p:sp>
      <p:sp>
        <p:nvSpPr>
          <p:cNvPr id="169988" name="3 - Θέση αριθμού διαφάνειας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2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685817" indent="-263776" defTabSz="91442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055103" indent="-211021" defTabSz="91442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477145" indent="-211021" defTabSz="91442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1899186" indent="-211021" defTabSz="91442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321227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743269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165310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587351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82A1C201-8CDC-4E56-A6A3-9C0392B62F8C}" type="slidenum">
              <a:rPr lang="en-GB" altLang="el-GR" smtClean="0">
                <a:latin typeface="Tahoma" pitchFamily="34" charset="0"/>
              </a:rPr>
              <a:pPr eaLnBrk="1" hangingPunct="1"/>
              <a:t>6</a:t>
            </a:fld>
            <a:endParaRPr lang="en-GB" altLang="el-GR" dirty="0" smtClean="0">
              <a:latin typeface="Tahoma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1 - Θέση εικόνας διαφάνειας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71011" name="2 - Θέση σημειώσεων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altLang="el-GR" dirty="0" smtClean="0">
              <a:latin typeface="Arial" pitchFamily="34" charset="0"/>
            </a:endParaRPr>
          </a:p>
        </p:txBody>
      </p:sp>
      <p:sp>
        <p:nvSpPr>
          <p:cNvPr id="171012" name="3 - Θέση αριθμού διαφάνειας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2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685817" indent="-263776" defTabSz="91442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055103" indent="-211021" defTabSz="91442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477145" indent="-211021" defTabSz="91442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1899186" indent="-211021" defTabSz="91442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321227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743269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165310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587351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16786EBD-503B-469E-8F5B-76B84EE31669}" type="slidenum">
              <a:rPr lang="en-GB" altLang="el-GR" smtClean="0">
                <a:latin typeface="Tahoma" pitchFamily="34" charset="0"/>
              </a:rPr>
              <a:pPr eaLnBrk="1" hangingPunct="1"/>
              <a:t>7</a:t>
            </a:fld>
            <a:endParaRPr lang="en-GB" altLang="el-GR" dirty="0" smtClean="0">
              <a:latin typeface="Tahoma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1 - Θέση εικόνας διαφάνειας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72035" name="2 - Θέση σημειώσεων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altLang="el-GR" dirty="0" smtClean="0">
              <a:latin typeface="Arial" pitchFamily="34" charset="0"/>
            </a:endParaRPr>
          </a:p>
        </p:txBody>
      </p:sp>
      <p:sp>
        <p:nvSpPr>
          <p:cNvPr id="172036" name="3 - Θέση αριθμού διαφάνειας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2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685817" indent="-263776" defTabSz="91442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055103" indent="-211021" defTabSz="91442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477145" indent="-211021" defTabSz="91442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1899186" indent="-211021" defTabSz="91442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321227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743269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165310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587351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BB7DF2DC-4AFE-482E-A9C1-12E6D853AF0A}" type="slidenum">
              <a:rPr lang="en-GB" altLang="el-GR" smtClean="0">
                <a:latin typeface="Tahoma" pitchFamily="34" charset="0"/>
              </a:rPr>
              <a:pPr eaLnBrk="1" hangingPunct="1"/>
              <a:t>8</a:t>
            </a:fld>
            <a:endParaRPr lang="en-GB" altLang="el-GR" dirty="0" smtClean="0">
              <a:latin typeface="Tahoma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1 - Θέση εικόνας διαφάνειας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73059" name="2 - Θέση σημειώσεων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altLang="el-GR" dirty="0" smtClean="0">
              <a:latin typeface="Arial" pitchFamily="34" charset="0"/>
            </a:endParaRPr>
          </a:p>
        </p:txBody>
      </p:sp>
      <p:sp>
        <p:nvSpPr>
          <p:cNvPr id="173060" name="3 - Θέση αριθμού διαφάνειας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2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685817" indent="-263776" defTabSz="91442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055103" indent="-211021" defTabSz="91442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477145" indent="-211021" defTabSz="91442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1899186" indent="-211021" defTabSz="91442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321227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743269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165310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587351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1FD07916-897B-4BBD-B08F-1A8A66C35D5C}" type="slidenum">
              <a:rPr lang="en-GB" altLang="el-GR" smtClean="0">
                <a:latin typeface="Tahoma" pitchFamily="34" charset="0"/>
              </a:rPr>
              <a:pPr eaLnBrk="1" hangingPunct="1"/>
              <a:t>9</a:t>
            </a:fld>
            <a:endParaRPr lang="en-GB" altLang="el-GR" dirty="0" smtClean="0">
              <a:latin typeface="Tahoma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1 - Θέση εικόνας διαφάνειας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74083" name="2 - Θέση σημειώσεων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altLang="el-GR" dirty="0" smtClean="0">
              <a:latin typeface="Arial" pitchFamily="34" charset="0"/>
            </a:endParaRPr>
          </a:p>
        </p:txBody>
      </p:sp>
      <p:sp>
        <p:nvSpPr>
          <p:cNvPr id="174084" name="3 - Θέση αριθμού διαφάνειας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2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685817" indent="-263776" defTabSz="91442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055103" indent="-211021" defTabSz="91442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477145" indent="-211021" defTabSz="91442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1899186" indent="-211021" defTabSz="91442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321227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743269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165310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587351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CC3CEDB-B147-4133-AEFD-BDC2A581884A}" type="slidenum">
              <a:rPr lang="en-GB" altLang="el-GR" smtClean="0">
                <a:latin typeface="Tahoma" pitchFamily="34" charset="0"/>
              </a:rPr>
              <a:pPr eaLnBrk="1" hangingPunct="1"/>
              <a:t>10</a:t>
            </a:fld>
            <a:endParaRPr lang="en-GB" altLang="el-GR" dirty="0" smtClean="0">
              <a:latin typeface="Tahoma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1 - Θέση εικόνας διαφάνειας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75107" name="2 - Θέση σημειώσεων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altLang="el-GR" dirty="0" smtClean="0">
              <a:latin typeface="Arial" pitchFamily="34" charset="0"/>
            </a:endParaRPr>
          </a:p>
        </p:txBody>
      </p:sp>
      <p:sp>
        <p:nvSpPr>
          <p:cNvPr id="175108" name="3 - Θέση αριθμού διαφάνειας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2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685817" indent="-263776" defTabSz="91442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055103" indent="-211021" defTabSz="91442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477145" indent="-211021" defTabSz="91442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1899186" indent="-211021" defTabSz="91442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321227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743269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165310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587351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F6F38623-DE1E-4B4D-B9A1-8C9B0392A634}" type="slidenum">
              <a:rPr lang="en-GB" altLang="el-GR" smtClean="0">
                <a:latin typeface="Tahoma" pitchFamily="34" charset="0"/>
              </a:rPr>
              <a:pPr eaLnBrk="1" hangingPunct="1"/>
              <a:t>11</a:t>
            </a:fld>
            <a:endParaRPr lang="en-GB" altLang="el-GR" dirty="0" smtClean="0">
              <a:latin typeface="Tahoma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27ACE-FA03-481B-A944-F1F9C7A6C06F}" type="datetime1">
              <a:rPr lang="el-GR" smtClean="0"/>
              <a:t>16/3/2016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24041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26B94-859F-45E2-B6D8-3F4AFDAAC21C}" type="datetime1">
              <a:rPr lang="el-GR" smtClean="0"/>
              <a:t>16/3/2016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557663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F0188-CD73-4327-92F5-0C2ACE29070A}" type="datetime1">
              <a:rPr lang="el-GR" smtClean="0"/>
              <a:t>16/3/2016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47411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C11A5-92E4-41C3-A138-80175CE53EEE}" type="datetime1">
              <a:rPr lang="el-GR" smtClean="0"/>
              <a:t>16/3/2016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74036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F53F2-A09B-4F33-86D2-2171A68C2F17}" type="datetime1">
              <a:rPr lang="el-GR" smtClean="0"/>
              <a:t>16/3/2016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52651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C4CEF-F073-49D3-932D-0B9F3A7A3387}" type="datetime1">
              <a:rPr lang="el-GR" smtClean="0"/>
              <a:t>16/3/2016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36594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0F522-D308-4C46-9631-85DCDE932B3B}" type="datetime1">
              <a:rPr lang="el-GR" smtClean="0"/>
              <a:t>16/3/2016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74660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4D696-4110-4762-B606-4FBA003638FA}" type="datetime1">
              <a:rPr lang="el-GR" smtClean="0"/>
              <a:t>16/3/2016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782472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8A22E-252A-4435-8A91-0FD7DD753584}" type="datetime1">
              <a:rPr lang="el-GR" smtClean="0"/>
              <a:t>16/3/2016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67687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B1BFB-F172-4C6C-AD0E-487A054C8E7F}" type="datetime1">
              <a:rPr lang="el-GR" smtClean="0"/>
              <a:t>16/3/2016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37089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213E7-D3A6-48AC-AE05-509EA4E0676C}" type="datetime1">
              <a:rPr lang="el-GR" smtClean="0"/>
              <a:t>16/3/2016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95363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08960F-44CE-484C-879C-8FD0FE5CB10F}" type="datetime1">
              <a:rPr lang="el-GR" smtClean="0"/>
              <a:t>16/3/2016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16209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hyperlink" Target="http://www.teilar.gr/" TargetMode="External"/><Relationship Id="rId7" Type="http://schemas.openxmlformats.org/officeDocument/2006/relationships/hyperlink" Target="http://www.edulll.gr/" TargetMode="Externa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image" Target="../media/image2.png"/><Relationship Id="rId5" Type="http://schemas.openxmlformats.org/officeDocument/2006/relationships/hyperlink" Target="http://creativecommons.org/licenses/by-nc-nd/3.0/deed.el" TargetMode="External"/><Relationship Id="rId4" Type="http://schemas.openxmlformats.org/officeDocument/2006/relationships/image" Target="../media/image1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-nd/3.0/deed.el" TargetMode="Externa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6" Type="http://schemas.openxmlformats.org/officeDocument/2006/relationships/image" Target="../media/image3.png"/><Relationship Id="rId5" Type="http://schemas.openxmlformats.org/officeDocument/2006/relationships/hyperlink" Target="http://www.edulll.gr/" TargetMode="Externa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-nd/3.0/deed.el" TargetMode="Externa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5" Type="http://schemas.openxmlformats.org/officeDocument/2006/relationships/image" Target="../media/image4.png"/><Relationship Id="rId4" Type="http://schemas.openxmlformats.org/officeDocument/2006/relationships/hyperlink" Target="http://www.edulll.gr/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Εικόνα 1" descr="Λογότυπο Τεχνολογικό Εκπαιδευτικό Ίδρυμα Θεσσαλίας.">
            <a:hlinkClick r:id="rId3" tooltip="Μετάβαση στην Ιστοσελίδα του Ιδρύματος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188" y="449376"/>
            <a:ext cx="3456432" cy="1146048"/>
          </a:xfrm>
          <a:prstGeom prst="rect">
            <a:avLst/>
          </a:prstGeom>
        </p:spPr>
      </p:pic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755576" y="1628801"/>
            <a:ext cx="7628012" cy="936103"/>
          </a:xfrm>
        </p:spPr>
        <p:txBody>
          <a:bodyPr>
            <a:noAutofit/>
          </a:bodyPr>
          <a:lstStyle/>
          <a:p>
            <a:r>
              <a:rPr lang="el-GR" sz="4100" b="1" dirty="0" smtClean="0">
                <a:solidFill>
                  <a:prstClr val="black"/>
                </a:solidFill>
              </a:rPr>
              <a:t>Αρχές Διοίκησης και Διαχείρισης Έργων</a:t>
            </a:r>
            <a:endParaRPr lang="el-GR" sz="4100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type="subTitle" idx="1"/>
          </p:nvPr>
        </p:nvSpPr>
        <p:spPr>
          <a:xfrm>
            <a:off x="395536" y="2780928"/>
            <a:ext cx="8352928" cy="2876922"/>
          </a:xfrm>
        </p:spPr>
        <p:txBody>
          <a:bodyPr>
            <a:normAutofit/>
          </a:bodyPr>
          <a:lstStyle/>
          <a:p>
            <a:pPr lvl="0">
              <a:lnSpc>
                <a:spcPct val="110000"/>
              </a:lnSpc>
              <a:spcBef>
                <a:spcPts val="0"/>
              </a:spcBef>
              <a:defRPr/>
            </a:pPr>
            <a:r>
              <a:rPr lang="el-GR" sz="3000" b="1" dirty="0">
                <a:solidFill>
                  <a:prstClr val="black"/>
                </a:solidFill>
                <a:cs typeface="Arial" charset="0"/>
              </a:rPr>
              <a:t>Ενότητα </a:t>
            </a:r>
            <a:r>
              <a:rPr lang="el-GR" sz="3000" b="1" dirty="0" smtClean="0">
                <a:solidFill>
                  <a:prstClr val="black"/>
                </a:solidFill>
                <a:cs typeface="Arial" charset="0"/>
              </a:rPr>
              <a:t>6</a:t>
            </a:r>
            <a:r>
              <a:rPr lang="en-US" sz="3000" b="1" dirty="0" smtClean="0">
                <a:solidFill>
                  <a:prstClr val="black"/>
                </a:solidFill>
                <a:cs typeface="Arial" charset="0"/>
              </a:rPr>
              <a:t>:</a:t>
            </a:r>
            <a:r>
              <a:rPr lang="el-GR" sz="3000" b="1" dirty="0" smtClean="0">
                <a:solidFill>
                  <a:prstClr val="black"/>
                </a:solidFill>
                <a:cs typeface="Arial" charset="0"/>
              </a:rPr>
              <a:t>  </a:t>
            </a:r>
            <a:r>
              <a:rPr lang="el-GR" sz="3000" dirty="0" smtClean="0">
                <a:solidFill>
                  <a:prstClr val="black"/>
                </a:solidFill>
                <a:cs typeface="Arial" charset="0"/>
              </a:rPr>
              <a:t>Οργανωτικές Δομές</a:t>
            </a:r>
            <a:r>
              <a:rPr lang="en-US" sz="3000" dirty="0" smtClean="0">
                <a:solidFill>
                  <a:prstClr val="black"/>
                </a:solidFill>
                <a:cs typeface="Arial" charset="0"/>
              </a:rPr>
              <a:t>.</a:t>
            </a:r>
            <a:endParaRPr lang="el-GR" sz="3000" dirty="0" smtClean="0">
              <a:solidFill>
                <a:prstClr val="black"/>
              </a:solidFill>
              <a:cs typeface="Arial" charset="0"/>
            </a:endParaRPr>
          </a:p>
          <a:p>
            <a:pPr lvl="0">
              <a:lnSpc>
                <a:spcPct val="110000"/>
              </a:lnSpc>
              <a:spcBef>
                <a:spcPts val="0"/>
              </a:spcBef>
              <a:defRPr/>
            </a:pPr>
            <a:r>
              <a:rPr lang="el-GR" sz="3000" dirty="0" smtClean="0">
                <a:solidFill>
                  <a:prstClr val="black"/>
                </a:solidFill>
                <a:cs typeface="Arial" charset="0"/>
              </a:rPr>
              <a:t>Διδάσκων</a:t>
            </a:r>
            <a:r>
              <a:rPr lang="el-GR" sz="3000" dirty="0">
                <a:solidFill>
                  <a:prstClr val="black"/>
                </a:solidFill>
                <a:cs typeface="Arial" charset="0"/>
              </a:rPr>
              <a:t>: </a:t>
            </a:r>
            <a:r>
              <a:rPr lang="el-GR" sz="3000" dirty="0" err="1" smtClean="0">
                <a:solidFill>
                  <a:prstClr val="black"/>
                </a:solidFill>
                <a:cs typeface="Arial" charset="0"/>
              </a:rPr>
              <a:t>Φιτσιλής</a:t>
            </a:r>
            <a:r>
              <a:rPr lang="el-GR" sz="3000" dirty="0" smtClean="0">
                <a:solidFill>
                  <a:prstClr val="black"/>
                </a:solidFill>
                <a:cs typeface="Arial" charset="0"/>
              </a:rPr>
              <a:t> Παναγιώτης,</a:t>
            </a:r>
          </a:p>
          <a:p>
            <a:pPr lvl="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defRPr/>
            </a:pPr>
            <a:r>
              <a:rPr lang="el-GR" sz="3000" dirty="0" smtClean="0">
                <a:solidFill>
                  <a:prstClr val="black"/>
                </a:solidFill>
                <a:cs typeface="Arial" charset="0"/>
              </a:rPr>
              <a:t>Καθηγητής</a:t>
            </a:r>
            <a:r>
              <a:rPr lang="el-GR" sz="3000" dirty="0">
                <a:solidFill>
                  <a:prstClr val="black"/>
                </a:solidFill>
                <a:cs typeface="Arial" charset="0"/>
              </a:rPr>
              <a:t>.</a:t>
            </a:r>
          </a:p>
          <a:p>
            <a:pPr lvl="0">
              <a:lnSpc>
                <a:spcPct val="110000"/>
              </a:lnSpc>
              <a:spcBef>
                <a:spcPts val="0"/>
              </a:spcBef>
              <a:defRPr/>
            </a:pPr>
            <a:r>
              <a:rPr lang="el-GR" sz="3000" dirty="0">
                <a:solidFill>
                  <a:prstClr val="black"/>
                </a:solidFill>
                <a:cs typeface="Arial" charset="0"/>
              </a:rPr>
              <a:t>Τμήμα </a:t>
            </a:r>
            <a:r>
              <a:rPr lang="el-GR" sz="3000" dirty="0" smtClean="0">
                <a:solidFill>
                  <a:prstClr val="black"/>
                </a:solidFill>
                <a:cs typeface="Arial" charset="0"/>
              </a:rPr>
              <a:t>Διοίκησης Επιχειρήσεων</a:t>
            </a:r>
            <a:r>
              <a:rPr lang="el-GR" sz="2800" dirty="0" smtClean="0">
                <a:solidFill>
                  <a:prstClr val="black"/>
                </a:solidFill>
                <a:cs typeface="Arial" charset="0"/>
              </a:rPr>
              <a:t>. </a:t>
            </a:r>
            <a:endParaRPr lang="en-US" sz="2800" b="1" dirty="0">
              <a:solidFill>
                <a:prstClr val="black"/>
              </a:solidFill>
              <a:cs typeface="Arial" charset="0"/>
            </a:endParaRPr>
          </a:p>
          <a:p>
            <a:endParaRPr lang="el-GR" dirty="0"/>
          </a:p>
        </p:txBody>
      </p:sp>
      <p:pic>
        <p:nvPicPr>
          <p:cNvPr id="7" name="Εικόνα 2" descr="Λογότυπο για Άδειες χρήσης Creative Commons, B Y, NC, ND.">
            <a:hlinkClick r:id="rId5" tooltip="Μετάβαση στην Άδεια Χρήσης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908175" y="5949950"/>
            <a:ext cx="1584325" cy="554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Εικόνα 3" descr="Λογότυπο Επιχειρησιακού Προγράμματος Εκπαίδευση και Δια βίου Μάθηση του Υπουργείου Παιδείας, ΕΣΠΑ 2007 - 2013, με τη σημαία της Ευρωπαϊκής Ένωσης, το οποίο συγχρηματοδοτείται από την Ευρωπαϊκή Ένωση (Ευρωπαϊκό Κοινωνικό Ταμείο) και από εθνικούς πόρους. ">
            <a:hlinkClick r:id="rId7" tooltip="Μετάβαση σε www.edulll.gr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492500" y="5657850"/>
            <a:ext cx="4310063" cy="1030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506603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73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42988" y="1989138"/>
            <a:ext cx="6769100" cy="3851275"/>
          </a:xfrm>
          <a:noFill/>
        </p:spPr>
      </p:pic>
      <p:sp>
        <p:nvSpPr>
          <p:cNvPr id="1853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20688"/>
            <a:ext cx="8229600" cy="9144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sz="3500" dirty="0" smtClean="0"/>
              <a:t>Σύνθετη οργάνωση </a:t>
            </a:r>
            <a:r>
              <a:rPr lang="el-GR" sz="3500" dirty="0"/>
              <a:t/>
            </a:r>
            <a:br>
              <a:rPr lang="el-GR" sz="3500" dirty="0"/>
            </a:br>
            <a:r>
              <a:rPr lang="en-US" sz="3500" dirty="0"/>
              <a:t>(Composite </a:t>
            </a:r>
            <a:r>
              <a:rPr lang="en-US" sz="3500" dirty="0" smtClean="0"/>
              <a:t>organization)</a:t>
            </a:r>
            <a:endParaRPr lang="en-GB" sz="3500" dirty="0"/>
          </a:p>
        </p:txBody>
      </p:sp>
    </p:spTree>
    <p:extLst>
      <p:ext uri="{BB962C8B-B14F-4D97-AF65-F5344CB8AC3E}">
        <p14:creationId xmlns:p14="http://schemas.microsoft.com/office/powerpoint/2010/main" val="31048146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75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0063" y="2143125"/>
            <a:ext cx="7551737" cy="3571875"/>
          </a:xfrm>
          <a:noFill/>
        </p:spPr>
      </p:pic>
      <p:sp>
        <p:nvSpPr>
          <p:cNvPr id="179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dirty="0" smtClean="0"/>
              <a:t>Οργανωτικές δομές </a:t>
            </a:r>
            <a:r>
              <a:rPr lang="el-GR" dirty="0"/>
              <a:t>και </a:t>
            </a:r>
            <a:r>
              <a:rPr lang="el-GR" dirty="0" smtClean="0"/>
              <a:t>έργα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621237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b="1" dirty="0"/>
              <a:t>Τέλος </a:t>
            </a:r>
            <a:r>
              <a:rPr lang="el-GR" b="1" dirty="0" smtClean="0"/>
              <a:t>ενότητας</a:t>
            </a:r>
            <a:endParaRPr lang="el-GR" b="1" dirty="0"/>
          </a:p>
        </p:txBody>
      </p:sp>
      <p:sp>
        <p:nvSpPr>
          <p:cNvPr id="3" name="Υπότιτλος 1"/>
          <p:cNvSpPr>
            <a:spLocks noGrp="1"/>
          </p:cNvSpPr>
          <p:nvPr>
            <p:ph type="subTitle" idx="1"/>
          </p:nvPr>
        </p:nvSpPr>
        <p:spPr bwMode="gray"/>
        <p:txBody>
          <a:bodyPr>
            <a:normAutofit/>
          </a:bodyPr>
          <a:lstStyle/>
          <a:p>
            <a:pPr algn="r"/>
            <a:endParaRPr lang="el-GR" sz="20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r"/>
            <a:r>
              <a:rPr lang="el-GR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Επεξεργασία υλικού: </a:t>
            </a:r>
          </a:p>
          <a:p>
            <a:pPr algn="r"/>
            <a:r>
              <a:rPr lang="el-GR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Μέγας Χρήστος</a:t>
            </a:r>
            <a:endParaRPr lang="el-GR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6" name="Εικόνα 1" descr="Λογότυπο για Άδειες χρήσης Creative Commons B Y, NC, ND.">
            <a:hlinkClick r:id="rId3" tooltip="Μετάβαση στην Άδεια Χρήσης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08175" y="5949950"/>
            <a:ext cx="1584325" cy="554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Εικόνα 2" descr="Λογότυπο Επιχειρησιακού Προγράμματος Εκπαίδευση και Δια βίου Μάθηση. ">
            <a:hlinkClick r:id="rId5" tooltip="Μετάβαση στο www.edulll.gr/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492500" y="5638800"/>
            <a:ext cx="4310063" cy="1030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671789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b="1" dirty="0" smtClean="0"/>
              <a:t>Άδειες χρήσης </a:t>
            </a:r>
            <a:endParaRPr lang="el-GR" dirty="0" smtClean="0"/>
          </a:p>
        </p:txBody>
      </p:sp>
      <p:sp>
        <p:nvSpPr>
          <p:cNvPr id="3075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Bef>
                <a:spcPts val="0"/>
              </a:spcBef>
              <a:spcAft>
                <a:spcPts val="1200"/>
              </a:spcAft>
            </a:pPr>
            <a:r>
              <a:rPr lang="el-GR" sz="2800" dirty="0" smtClean="0"/>
              <a:t>Το παρόν εκπαιδευτικό υλικό υπόκειται στην παρακάτω άδεια χρήσ</a:t>
            </a:r>
            <a:r>
              <a:rPr lang="el-GR" sz="2800" dirty="0"/>
              <a:t>η</a:t>
            </a:r>
            <a:r>
              <a:rPr lang="el-GR" sz="2800" dirty="0" smtClean="0"/>
              <a:t>ς </a:t>
            </a:r>
            <a:r>
              <a:rPr lang="en-US" sz="2800" dirty="0" smtClean="0"/>
              <a:t>Creative Commons</a:t>
            </a:r>
            <a:r>
              <a:rPr lang="el-GR" sz="2800" dirty="0" smtClean="0"/>
              <a:t> (</a:t>
            </a:r>
            <a:r>
              <a:rPr lang="en-US" sz="2800" dirty="0" smtClean="0"/>
              <a:t>C C)</a:t>
            </a:r>
            <a:r>
              <a:rPr lang="el-GR" sz="2800" dirty="0" smtClean="0"/>
              <a:t>: </a:t>
            </a:r>
            <a:r>
              <a:rPr lang="el-GR" sz="2400" b="1" dirty="0" smtClean="0"/>
              <a:t>Αναφορά δημιουργού</a:t>
            </a:r>
            <a:r>
              <a:rPr lang="en-US" sz="2400" b="1" dirty="0" smtClean="0"/>
              <a:t> (B</a:t>
            </a:r>
            <a:r>
              <a:rPr lang="el-GR" sz="2400" b="1" dirty="0" smtClean="0"/>
              <a:t> </a:t>
            </a:r>
            <a:r>
              <a:rPr lang="en-US" sz="2400" b="1" dirty="0" smtClean="0"/>
              <a:t>Y)</a:t>
            </a:r>
            <a:r>
              <a:rPr lang="en-US" sz="2400" dirty="0" smtClean="0"/>
              <a:t>,</a:t>
            </a:r>
            <a:r>
              <a:rPr lang="el-GR" sz="2400" dirty="0" smtClean="0"/>
              <a:t> </a:t>
            </a:r>
            <a:r>
              <a:rPr lang="el-GR" sz="2400" b="1" dirty="0" smtClean="0"/>
              <a:t>Μη εμπορική χρήση</a:t>
            </a:r>
            <a:r>
              <a:rPr lang="en-US" sz="2400" b="1" dirty="0" smtClean="0"/>
              <a:t> (N</a:t>
            </a:r>
            <a:r>
              <a:rPr lang="el-GR" sz="2400" b="1" dirty="0" smtClean="0"/>
              <a:t> </a:t>
            </a:r>
            <a:r>
              <a:rPr lang="en-US" sz="2400" b="1" dirty="0" smtClean="0"/>
              <a:t>C)</a:t>
            </a:r>
            <a:r>
              <a:rPr lang="en-US" sz="2400" dirty="0" smtClean="0"/>
              <a:t>,</a:t>
            </a:r>
            <a:r>
              <a:rPr lang="el-GR" sz="2400" dirty="0" smtClean="0"/>
              <a:t> </a:t>
            </a:r>
            <a:r>
              <a:rPr lang="el-GR" sz="2400" b="1" dirty="0" smtClean="0"/>
              <a:t>Μη τροποποίηση</a:t>
            </a:r>
            <a:r>
              <a:rPr lang="en-US" sz="2400" b="1" dirty="0" smtClean="0"/>
              <a:t> (N</a:t>
            </a:r>
            <a:r>
              <a:rPr lang="el-GR" sz="2400" b="1" dirty="0" smtClean="0"/>
              <a:t> </a:t>
            </a:r>
            <a:r>
              <a:rPr lang="en-US" sz="2400" b="1" dirty="0" smtClean="0"/>
              <a:t>D)</a:t>
            </a:r>
            <a:r>
              <a:rPr lang="el-GR" sz="2400" dirty="0"/>
              <a:t>,</a:t>
            </a:r>
            <a:r>
              <a:rPr lang="en-US" sz="2400" dirty="0" smtClean="0"/>
              <a:t> </a:t>
            </a:r>
            <a:r>
              <a:rPr lang="el-GR" sz="2400" b="1" dirty="0" smtClean="0"/>
              <a:t>3.0</a:t>
            </a:r>
            <a:r>
              <a:rPr lang="en-US" sz="2400" b="1" dirty="0" smtClean="0"/>
              <a:t>,</a:t>
            </a:r>
            <a:r>
              <a:rPr lang="el-GR" sz="2400" b="1" dirty="0" smtClean="0"/>
              <a:t> Μη εισαγόμενο</a:t>
            </a:r>
            <a:r>
              <a:rPr lang="en-US" sz="2400" b="1" dirty="0" smtClean="0"/>
              <a:t>.</a:t>
            </a:r>
            <a:r>
              <a:rPr lang="en-US" sz="2400" dirty="0" smtClean="0"/>
              <a:t> </a:t>
            </a:r>
            <a:endParaRPr lang="el-GR" sz="2400" dirty="0" smtClean="0"/>
          </a:p>
          <a:p>
            <a:pPr eaLnBrk="1" hangingPunct="1"/>
            <a:r>
              <a:rPr lang="el-GR" sz="2800" dirty="0" smtClean="0"/>
              <a:t>Για εκπαιδευτικό υλικό, όπως εικόνες, που υπόκειται σε άλλου τύπου άδειας χρήσης, η άδεια χρήσης αναφέρεται ρητώς. </a:t>
            </a:r>
          </a:p>
        </p:txBody>
      </p:sp>
      <p:pic>
        <p:nvPicPr>
          <p:cNvPr id="5" name="Εικόνα 1" descr="  Λογότυπο για Άδειες χρήσης Creative Commons, B Y, NC, ND. ">
            <a:hlinkClick r:id="rId3" tooltip="Μετάβαση στην Άδεια Χρήσης 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79838" y="5516563"/>
            <a:ext cx="1584325" cy="554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34B054-DA0D-4AD9-A3C5-59235BE4FE8B}" type="slidenum">
              <a:rPr lang="el-GR" sz="1400" smtClean="0">
                <a:solidFill>
                  <a:prstClr val="black"/>
                </a:solidFill>
              </a:rPr>
              <a:pPr>
                <a:defRPr/>
              </a:pPr>
              <a:t>2</a:t>
            </a:fld>
            <a:endParaRPr lang="el-GR" sz="14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4690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b="1" dirty="0" smtClean="0"/>
              <a:t>Χρηματοδότηση </a:t>
            </a:r>
          </a:p>
        </p:txBody>
      </p:sp>
      <p:sp>
        <p:nvSpPr>
          <p:cNvPr id="4099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spcBef>
                <a:spcPts val="0"/>
              </a:spcBef>
              <a:spcAft>
                <a:spcPts val="600"/>
              </a:spcAft>
            </a:pPr>
            <a:r>
              <a:rPr lang="el-GR" sz="2000" dirty="0" smtClean="0"/>
              <a:t>Το παρόν εκπαιδευτικό υλικό έχει αναπτυχθεί στα πλαίσια του εκπαιδευτικού έργου του διδάσκοντα</a:t>
            </a:r>
            <a:r>
              <a:rPr lang="en-US" sz="2000" dirty="0" smtClean="0"/>
              <a:t>.</a:t>
            </a:r>
            <a:r>
              <a:rPr lang="el-GR" sz="2000" dirty="0" smtClean="0"/>
              <a:t> </a:t>
            </a:r>
            <a:endParaRPr lang="en-US" sz="2000" dirty="0" smtClean="0"/>
          </a:p>
          <a:p>
            <a:pPr lvl="0">
              <a:spcBef>
                <a:spcPts val="0"/>
              </a:spcBef>
              <a:spcAft>
                <a:spcPts val="600"/>
              </a:spcAft>
            </a:pPr>
            <a:r>
              <a:rPr lang="el-GR" sz="2000" dirty="0">
                <a:solidFill>
                  <a:prstClr val="black"/>
                </a:solidFill>
              </a:rPr>
              <a:t>Το έργο «</a:t>
            </a:r>
            <a:r>
              <a:rPr lang="el-GR" sz="2000" b="1" dirty="0">
                <a:solidFill>
                  <a:prstClr val="black"/>
                </a:solidFill>
              </a:rPr>
              <a:t>Ανοικτά Ακαδημαϊκά Μαθήματα στο ΤΕΙ Θεσσαλίας</a:t>
            </a:r>
            <a:r>
              <a:rPr lang="el-GR" sz="2000" dirty="0">
                <a:solidFill>
                  <a:prstClr val="black"/>
                </a:solidFill>
              </a:rPr>
              <a:t>» έχει χρηματοδοτήσει μόνο τη αναδιαμόρφωση του εκπαιδευτικού υλικού</a:t>
            </a:r>
            <a:r>
              <a:rPr lang="el-GR" sz="2000" dirty="0" smtClean="0">
                <a:solidFill>
                  <a:prstClr val="black"/>
                </a:solidFill>
              </a:rPr>
              <a:t>.</a:t>
            </a:r>
            <a:endParaRPr lang="el-GR" sz="2000" dirty="0" smtClean="0"/>
          </a:p>
          <a:p>
            <a:pPr eaLnBrk="1" hangingPunct="1">
              <a:spcBef>
                <a:spcPts val="0"/>
              </a:spcBef>
            </a:pPr>
            <a:r>
              <a:rPr lang="el-GR" sz="2000" dirty="0" smtClean="0"/>
              <a:t>Το έργο υλοποιείται στο πλαίσιο του Επιχειρησιακού Προγράμματος  «Εκπαίδευση και Δια Βίου Μάθηση» και συγχρηματοδοτείται από την Ευρωπαϊκή Ένωση (Ευρωπαϊκό Κοινωνικό Ταμείο) και από εθνικούς πόρους</a:t>
            </a:r>
            <a:r>
              <a:rPr lang="en-US" sz="2000" dirty="0" smtClean="0"/>
              <a:t>. </a:t>
            </a:r>
            <a:endParaRPr lang="el-GR" sz="2000" dirty="0" smtClean="0"/>
          </a:p>
        </p:txBody>
      </p:sp>
      <p:pic>
        <p:nvPicPr>
          <p:cNvPr id="6" name="Εικόνα 1" descr=" Λογότυπο Επιχειρησιακού Προγράμματος Εκπαίδευση και Δια βίου Μάθηση.   ">
            <a:hlinkClick r:id="rId4" tooltip="Μετάβαση σε www.edulll.gr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4213" y="4221163"/>
            <a:ext cx="7848600" cy="2016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34B054-DA0D-4AD9-A3C5-59235BE4FE8B}" type="slidenum">
              <a:rPr lang="el-GR" sz="1400" smtClean="0">
                <a:solidFill>
                  <a:prstClr val="black"/>
                </a:solidFill>
              </a:rPr>
              <a:pPr>
                <a:defRPr/>
              </a:pPr>
              <a:t>3</a:t>
            </a:fld>
            <a:endParaRPr lang="el-GR" sz="14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01819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Ερώτηση	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Πως είναι οργανωμένη μια εταιρεία?</a:t>
            </a:r>
          </a:p>
          <a:p>
            <a:r>
              <a:rPr lang="el-GR" dirty="0" smtClean="0"/>
              <a:t>Ποια είναι οι διευθύνσεις που έχει μια εταιρεία?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373617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sz="3500" dirty="0" smtClean="0"/>
              <a:t>Λειτουργική οργάνωση </a:t>
            </a:r>
            <a:r>
              <a:rPr lang="el-GR" sz="3500" dirty="0"/>
              <a:t>(</a:t>
            </a:r>
            <a:r>
              <a:rPr lang="en-US" sz="3500" dirty="0"/>
              <a:t>functional </a:t>
            </a:r>
            <a:r>
              <a:rPr lang="en-US" sz="3500" dirty="0" smtClean="0"/>
              <a:t>organization)</a:t>
            </a:r>
            <a:endParaRPr lang="en-GB" sz="3500" dirty="0"/>
          </a:p>
        </p:txBody>
      </p:sp>
      <p:sp>
        <p:nvSpPr>
          <p:cNvPr id="68611" name="Rectangle 7"/>
          <p:cNvSpPr>
            <a:spLocks noChangeArrowheads="1"/>
          </p:cNvSpPr>
          <p:nvPr/>
        </p:nvSpPr>
        <p:spPr bwMode="auto">
          <a:xfrm>
            <a:off x="0" y="22050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el-GR" altLang="el-GR" dirty="0"/>
          </a:p>
        </p:txBody>
      </p:sp>
      <p:pic>
        <p:nvPicPr>
          <p:cNvPr id="68612" name="Picture 6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747"/>
          <a:stretch>
            <a:fillRect/>
          </a:stretch>
        </p:blipFill>
        <p:spPr bwMode="auto">
          <a:xfrm>
            <a:off x="1258888" y="2276475"/>
            <a:ext cx="6337300" cy="3849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631148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sz="3500" dirty="0" smtClean="0"/>
              <a:t>Οργάνωση κατά έργο </a:t>
            </a:r>
            <a:r>
              <a:rPr lang="en-US" sz="3500" dirty="0"/>
              <a:t/>
            </a:r>
            <a:br>
              <a:rPr lang="en-US" sz="3500" dirty="0"/>
            </a:br>
            <a:r>
              <a:rPr lang="el-GR" sz="3500" dirty="0"/>
              <a:t>(</a:t>
            </a:r>
            <a:r>
              <a:rPr lang="en-US" sz="3500" dirty="0"/>
              <a:t>Project </a:t>
            </a:r>
            <a:r>
              <a:rPr lang="en-US" sz="3500" dirty="0" smtClean="0"/>
              <a:t>organization) </a:t>
            </a:r>
            <a:endParaRPr lang="en-GB" sz="3500" dirty="0"/>
          </a:p>
        </p:txBody>
      </p:sp>
      <p:sp>
        <p:nvSpPr>
          <p:cNvPr id="69635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el-GR" altLang="el-GR" dirty="0"/>
          </a:p>
        </p:txBody>
      </p:sp>
      <p:pic>
        <p:nvPicPr>
          <p:cNvPr id="69636" name="Picture 5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487"/>
          <a:stretch>
            <a:fillRect/>
          </a:stretch>
        </p:blipFill>
        <p:spPr bwMode="auto">
          <a:xfrm>
            <a:off x="684213" y="2060575"/>
            <a:ext cx="7343775" cy="4427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064676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659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85813" y="1500188"/>
            <a:ext cx="7429500" cy="4643437"/>
          </a:xfrm>
          <a:noFill/>
        </p:spPr>
      </p:pic>
      <p:sp>
        <p:nvSpPr>
          <p:cNvPr id="1822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48680"/>
            <a:ext cx="8229600" cy="9144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sz="3500" dirty="0" smtClean="0"/>
              <a:t>Ασθενή οργάνωση πινάκα</a:t>
            </a:r>
            <a:r>
              <a:rPr lang="el-GR" sz="3500" dirty="0"/>
              <a:t/>
            </a:r>
            <a:br>
              <a:rPr lang="el-GR" sz="3500" dirty="0"/>
            </a:br>
            <a:r>
              <a:rPr lang="el-GR" sz="3500" dirty="0"/>
              <a:t>(</a:t>
            </a:r>
            <a:r>
              <a:rPr lang="en-US" sz="3500" dirty="0"/>
              <a:t>Weak Matrix </a:t>
            </a:r>
            <a:r>
              <a:rPr lang="en-US" sz="3500" dirty="0" smtClean="0"/>
              <a:t>Organization)</a:t>
            </a:r>
            <a:endParaRPr lang="en-GB" sz="3500" dirty="0"/>
          </a:p>
        </p:txBody>
      </p:sp>
    </p:spTree>
    <p:extLst>
      <p:ext uri="{BB962C8B-B14F-4D97-AF65-F5344CB8AC3E}">
        <p14:creationId xmlns:p14="http://schemas.microsoft.com/office/powerpoint/2010/main" val="19941804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683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00188" y="1714500"/>
            <a:ext cx="6357937" cy="3949700"/>
          </a:xfrm>
          <a:noFill/>
        </p:spPr>
      </p:pic>
      <p:sp>
        <p:nvSpPr>
          <p:cNvPr id="1832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48680"/>
            <a:ext cx="8229600" cy="9144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sz="3500" dirty="0" smtClean="0"/>
              <a:t>Ισορροπημένη οργάνωση πινάκα</a:t>
            </a:r>
            <a:r>
              <a:rPr lang="el-GR" sz="3500" dirty="0"/>
              <a:t/>
            </a:r>
            <a:br>
              <a:rPr lang="el-GR" sz="3500" dirty="0"/>
            </a:br>
            <a:r>
              <a:rPr lang="el-GR" sz="3500" dirty="0"/>
              <a:t>(</a:t>
            </a:r>
            <a:r>
              <a:rPr lang="en-US" sz="3500" dirty="0"/>
              <a:t>Balanced Matrix </a:t>
            </a:r>
            <a:r>
              <a:rPr lang="en-US" sz="3500" dirty="0" smtClean="0"/>
              <a:t>Organization)</a:t>
            </a:r>
            <a:endParaRPr lang="en-GB" sz="3500" dirty="0"/>
          </a:p>
        </p:txBody>
      </p:sp>
    </p:spTree>
    <p:extLst>
      <p:ext uri="{BB962C8B-B14F-4D97-AF65-F5344CB8AC3E}">
        <p14:creationId xmlns:p14="http://schemas.microsoft.com/office/powerpoint/2010/main" val="19187071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70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71563" y="1714500"/>
            <a:ext cx="6662737" cy="4071938"/>
          </a:xfrm>
          <a:noFill/>
        </p:spPr>
      </p:pic>
      <p:sp>
        <p:nvSpPr>
          <p:cNvPr id="1843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48680"/>
            <a:ext cx="8229600" cy="9144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sz="3500" dirty="0" smtClean="0"/>
              <a:t>Ισχυρή οργάνωση πινάκα </a:t>
            </a:r>
            <a:r>
              <a:rPr lang="en-US" sz="3500" dirty="0"/>
              <a:t/>
            </a:r>
            <a:br>
              <a:rPr lang="en-US" sz="3500" dirty="0"/>
            </a:br>
            <a:r>
              <a:rPr lang="el-GR" sz="3500" dirty="0"/>
              <a:t>(</a:t>
            </a:r>
            <a:r>
              <a:rPr lang="en-US" sz="3500" dirty="0"/>
              <a:t>Strong Matrix </a:t>
            </a:r>
            <a:r>
              <a:rPr lang="en-US" sz="3500" dirty="0" smtClean="0"/>
              <a:t>organization)</a:t>
            </a:r>
            <a:endParaRPr lang="en-GB" sz="3500" dirty="0"/>
          </a:p>
        </p:txBody>
      </p:sp>
    </p:spTree>
    <p:extLst>
      <p:ext uri="{BB962C8B-B14F-4D97-AF65-F5344CB8AC3E}">
        <p14:creationId xmlns:p14="http://schemas.microsoft.com/office/powerpoint/2010/main" val="29592168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HECKTIMEDATE" val="3/5/2014 12:50:11 μμ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9,2,3,7,8,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3074,3075,5,3,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4098,4099,6,3,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6,7,"/>
</p:tagLst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��< ? x m l   v e r s i o n = " 1 . 0 "   e n c o d i n g = " u t f - 1 6 " ? > < D o c u m e n t S e t t i n g s   x m l n s : x s d = " h t t p : / / w w w . w 3 . o r g / 2 0 0 1 / X M L S c h e m a "   x m l n s : x s i = " h t t p : / / w w w . w 3 . o r g / 2 0 0 1 / X M L S c h e m a - i n s t a n c e "   x m l n s = " h t t p : / / w w w . z h a w . c h / A c c e s s i b i l i t y A d d I n " >  
     < C h e c k R e a d i n g O r d e r > t r u e < / C h e c k R e a d i n g O r d e r >  
     < C h e c k T a b l e H e a d e r > t r u e < / C h e c k T a b l e H e a d e r >  
     < C h e c k S l i d e T i t l e > t r u e < / C h e c k S l i d e T i t l e >  
     < C h e c k L a n g u a g e S e t t i n g > t r u e < / C h e c k L a n g u a g e S e t t i n g >  
     < C h e c k A l t T e x t > t r u e < / C h e c k A l t T e x t >  
     < C h e c k T e x t S i z e > f a l s e < / C h e c k T e x t S i z e >  
     < C h e c k S c r e e n T i p > f a l s e < / C h e c k S c r e e n T i p >  
     < S h o w S h a p e N a m e C o l u m n > f a l s e < / S h o w S h a p e N a m e C o l u m n >  
     < S h o w I s s u e D e s c r i p t i o n > t r u e < / S h o w I s s u e D e s c r i p t i o n >  
 < / D o c u m e n t S e t t i n g s > 
</file>

<file path=customXml/itemProps1.xml><?xml version="1.0" encoding="utf-8"?>
<ds:datastoreItem xmlns:ds="http://schemas.openxmlformats.org/officeDocument/2006/customXml" ds:itemID="{78789CC2-CC3D-4D5A-AEEB-E159B7FBAFCE}">
  <ds:schemaRefs>
    <ds:schemaRef ds:uri="http://www.w3.org/2001/XMLSchema"/>
    <ds:schemaRef ds:uri="http://www.zhaw.ch/AccessibilityAddI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1184</TotalTime>
  <Words>208</Words>
  <Application>Microsoft Office PowerPoint</Application>
  <PresentationFormat>On-screen Show (4:3)</PresentationFormat>
  <Paragraphs>36</Paragraphs>
  <Slides>12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Θέμα του Office</vt:lpstr>
      <vt:lpstr>Αρχές Διοίκησης και Διαχείρισης Έργων</vt:lpstr>
      <vt:lpstr>Άδειες χρήσης </vt:lpstr>
      <vt:lpstr>Χρηματοδότηση </vt:lpstr>
      <vt:lpstr>Ερώτηση </vt:lpstr>
      <vt:lpstr>Λειτουργική οργάνωση (functional organization)</vt:lpstr>
      <vt:lpstr>Οργάνωση κατά έργο  (Project organization) </vt:lpstr>
      <vt:lpstr>Ασθενή οργάνωση πινάκα (Weak Matrix Organization)</vt:lpstr>
      <vt:lpstr>Ισορροπημένη οργάνωση πινάκα (Balanced Matrix Organization)</vt:lpstr>
      <vt:lpstr>Ισχυρή οργάνωση πινάκα  (Strong Matrix organization)</vt:lpstr>
      <vt:lpstr>Σύνθετη οργάνωση  (Composite organization)</vt:lpstr>
      <vt:lpstr>Οργανωτικές δομές και έργα </vt:lpstr>
      <vt:lpstr>Τέλος ενότητας</vt:lpstr>
    </vt:vector>
  </TitlesOfParts>
  <Company>Τ.Ε.Ι. Θεσσαλίας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Διοίκηση Ανθρώπινου Δυναμικού</dc:title>
  <dc:subject>Διοίκηση Ανθρώπινου Δυναμικού</dc:subject>
  <dc:creator>Ασπρίδης Γεώργιος</dc:creator>
  <cp:keywords>Διοίκηση Ανθρώπινου Δυναμικού</cp:keywords>
  <dc:description>Διοίκηση Ανθρώπινου Δυναμικού</dc:description>
  <cp:lastModifiedBy>chris</cp:lastModifiedBy>
  <cp:revision>263</cp:revision>
  <dcterms:created xsi:type="dcterms:W3CDTF">2013-10-22T19:39:27Z</dcterms:created>
  <dcterms:modified xsi:type="dcterms:W3CDTF">2016-03-16T09:42:19Z</dcterms:modified>
  <cp:category>ΑΝΟΙΧΤΑ ΑΚΑΔΗΜΑΙΚΑ ΜΑΘΗΜΑΤΑ</cp:category>
  <cp:contentStatus>Τελικό</cp:contentStatus>
</cp:coreProperties>
</file>