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7.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3"/>
  </p:notesMasterIdLst>
  <p:sldIdLst>
    <p:sldId id="256" r:id="rId3"/>
    <p:sldId id="257" r:id="rId4"/>
    <p:sldId id="259" r:id="rId5"/>
    <p:sldId id="261" r:id="rId6"/>
    <p:sldId id="262"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16" r:id="rId41"/>
    <p:sldId id="280" r:id="rId42"/>
  </p:sldIdLst>
  <p:sldSz cx="9144000" cy="6858000" type="screen4x3"/>
  <p:notesSz cx="6858000" cy="9144000"/>
  <p:custDataLst>
    <p:tags r:id="rId4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60" d="100"/>
          <a:sy n="60" d="100"/>
        </p:scale>
        <p:origin x="78" y="114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24162BA6-C9DA-4B96-BD9D-9FD5D48EF34A}" type="slidenum">
              <a:rPr lang="el-GR" smtClean="0"/>
              <a:pPr/>
              <a:t>8</a:t>
            </a:fld>
            <a:endParaRPr lang="el-GR"/>
          </a:p>
        </p:txBody>
      </p:sp>
    </p:spTree>
    <p:extLst>
      <p:ext uri="{BB962C8B-B14F-4D97-AF65-F5344CB8AC3E}">
        <p14:creationId xmlns:p14="http://schemas.microsoft.com/office/powerpoint/2010/main" val="66455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emf"/><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6.emf"/><Relationship Id="rId2" Type="http://schemas.openxmlformats.org/officeDocument/2006/relationships/tags" Target="../tags/tag44.xml"/><Relationship Id="rId1" Type="http://schemas.openxmlformats.org/officeDocument/2006/relationships/vmlDrawing" Target="../drawings/vmlDrawing1.vml"/><Relationship Id="rId6" Type="http://schemas.openxmlformats.org/officeDocument/2006/relationships/package" Target="../embeddings/____________Microsoft_Word1.docx"/><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7.emf"/><Relationship Id="rId2" Type="http://schemas.openxmlformats.org/officeDocument/2006/relationships/tags" Target="../tags/tag50.xml"/><Relationship Id="rId1" Type="http://schemas.openxmlformats.org/officeDocument/2006/relationships/vmlDrawing" Target="../drawings/vmlDrawing2.vml"/><Relationship Id="rId6" Type="http://schemas.openxmlformats.org/officeDocument/2006/relationships/package" Target="../embeddings/____________Microsoft_Word2.docx"/><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60.xml"/><Relationship Id="rId7" Type="http://schemas.openxmlformats.org/officeDocument/2006/relationships/package" Target="../embeddings/____________Microsoft_Word3.docx"/><Relationship Id="rId2" Type="http://schemas.openxmlformats.org/officeDocument/2006/relationships/tags" Target="../tags/tag59.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72.xml"/><Relationship Id="rId7" Type="http://schemas.openxmlformats.org/officeDocument/2006/relationships/image" Target="../media/image14.emf"/><Relationship Id="rId2" Type="http://schemas.openxmlformats.org/officeDocument/2006/relationships/tags" Target="../tags/tag71.xml"/><Relationship Id="rId1" Type="http://schemas.openxmlformats.org/officeDocument/2006/relationships/vmlDrawing" Target="../drawings/vmlDrawing4.vml"/><Relationship Id="rId6" Type="http://schemas.openxmlformats.org/officeDocument/2006/relationships/package" Target="../embeddings/____________Microsoft_Word4.docx"/><Relationship Id="rId5" Type="http://schemas.openxmlformats.org/officeDocument/2006/relationships/slideLayout" Target="../slideLayouts/slideLayout2.xml"/><Relationship Id="rId4" Type="http://schemas.openxmlformats.org/officeDocument/2006/relationships/tags" Target="../tags/tag73.xml"/></Relationships>
</file>

<file path=ppt/slides/_rels/slide2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78.xml"/><Relationship Id="rId7" Type="http://schemas.openxmlformats.org/officeDocument/2006/relationships/package" Target="../embeddings/____________Microsoft_Word5.docx"/><Relationship Id="rId2" Type="http://schemas.openxmlformats.org/officeDocument/2006/relationships/tags" Target="../tags/tag77.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package" Target="../embeddings/____________Microsoft_Word7.docx"/><Relationship Id="rId3" Type="http://schemas.openxmlformats.org/officeDocument/2006/relationships/tags" Target="../tags/tag87.xml"/><Relationship Id="rId7" Type="http://schemas.openxmlformats.org/officeDocument/2006/relationships/image" Target="../media/image19.emf"/><Relationship Id="rId2" Type="http://schemas.openxmlformats.org/officeDocument/2006/relationships/tags" Target="../tags/tag86.xml"/><Relationship Id="rId1" Type="http://schemas.openxmlformats.org/officeDocument/2006/relationships/vmlDrawing" Target="../drawings/vmlDrawing6.vml"/><Relationship Id="rId6" Type="http://schemas.openxmlformats.org/officeDocument/2006/relationships/package" Target="../embeddings/____________Microsoft_Word6.docx"/><Relationship Id="rId5" Type="http://schemas.openxmlformats.org/officeDocument/2006/relationships/slideLayout" Target="../slideLayouts/slideLayout2.xml"/><Relationship Id="rId4" Type="http://schemas.openxmlformats.org/officeDocument/2006/relationships/tags" Target="../tags/tag88.xml"/><Relationship Id="rId9"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26.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27.emf"/><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112.xml"/><Relationship Id="rId7" Type="http://schemas.openxmlformats.org/officeDocument/2006/relationships/image" Target="../media/image30.emf"/><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slideLayout" Target="../slideLayouts/slideLayout2.xml"/><Relationship Id="rId9"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35.emf"/><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34.emf"/><Relationship Id="rId5" Type="http://schemas.openxmlformats.org/officeDocument/2006/relationships/slideLayout" Target="../slideLayouts/slideLayout2.xml"/><Relationship Id="rId4" Type="http://schemas.openxmlformats.org/officeDocument/2006/relationships/tags" Target="../tags/tag119.xml"/></Relationships>
</file>

<file path=ppt/slides/_rels/slide38.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slideLayout" Target="../slideLayouts/slideLayout2.xml"/><Relationship Id="rId4" Type="http://schemas.openxmlformats.org/officeDocument/2006/relationships/tags" Target="../tags/tag123.xml"/></Relationships>
</file>

<file path=ppt/slides/_rels/slide39.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8.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2.xml"/><Relationship Id="rId5" Type="http://schemas.openxmlformats.org/officeDocument/2006/relationships/tags" Target="../tags/tag22.xml"/><Relationship Id="rId10" Type="http://schemas.openxmlformats.org/officeDocument/2006/relationships/slide" Target="slide9.xml"/><Relationship Id="rId4" Type="http://schemas.openxmlformats.org/officeDocument/2006/relationships/tags" Target="../tags/tag21.xml"/><Relationship Id="rId9"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Στατιστική Επιχειρήσεων</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3:</a:t>
            </a:r>
            <a:r>
              <a:rPr lang="en-US" sz="2800" dirty="0" smtClean="0"/>
              <a:t> </a:t>
            </a:r>
            <a:r>
              <a:rPr lang="el-GR" sz="2800" dirty="0" smtClean="0"/>
              <a:t>Περιγραφικές Μέθοδοι Αξιολόγησης για              Πολυδιάστατα Δεδομένα.</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l-GR"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Σαντουρίδης</a:t>
            </a:r>
            <a:r>
              <a:rPr lang="el-GR" sz="2800" dirty="0" smtClean="0"/>
              <a:t> Ηλίας </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Λογιστικής και Χρηματοοικονομικής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000" dirty="0" smtClean="0"/>
              <a:t>ΠΙΝΑΚΑΣ ΣΥΝΑΦΕΙΑΣ, ΠΕΡΙΘΩΡΙΑ ΚΑΙ ΥΠΟ ΣΥΝΘΗΚΗ ΣΥΧΝΟΤΗΤΑ, ΔΙΑΓΡΑΜΜΑ </a:t>
            </a:r>
            <a:r>
              <a:rPr lang="el-GR" sz="3000" dirty="0" smtClean="0"/>
              <a:t>ΔΙΑΣΠΟΡΑΣ (2)</a:t>
            </a:r>
            <a:endParaRPr lang="el-GR" sz="3000" dirty="0"/>
          </a:p>
        </p:txBody>
      </p:sp>
      <p:sp>
        <p:nvSpPr>
          <p:cNvPr id="4" name="Θέση περιεχομένου 3"/>
          <p:cNvSpPr>
            <a:spLocks noGrp="1"/>
          </p:cNvSpPr>
          <p:nvPr>
            <p:ph sz="quarter" idx="1"/>
          </p:nvPr>
        </p:nvSpPr>
        <p:spPr/>
        <p:txBody>
          <a:bodyPr>
            <a:normAutofit fontScale="92500" lnSpcReduction="10000"/>
          </a:bodyPr>
          <a:lstStyle/>
          <a:p>
            <a:r>
              <a:rPr lang="el-GR" dirty="0"/>
              <a:t>Η </a:t>
            </a:r>
            <a:r>
              <a:rPr lang="el-GR" dirty="0" smtClean="0"/>
              <a:t>δημιουργία του </a:t>
            </a:r>
            <a:r>
              <a:rPr lang="el-GR" dirty="0">
                <a:solidFill>
                  <a:srgbClr val="FF3300"/>
                </a:solidFill>
              </a:rPr>
              <a:t>πίνακα συνάφειας </a:t>
            </a:r>
            <a:r>
              <a:rPr lang="el-GR" dirty="0"/>
              <a:t>απαιτεί για καθεμία από τις </a:t>
            </a:r>
            <a:r>
              <a:rPr lang="el-GR" dirty="0" smtClean="0"/>
              <a:t>διαφορετικές παρατηρούμενες </a:t>
            </a:r>
            <a:r>
              <a:rPr lang="el-GR" dirty="0"/>
              <a:t>τιμές </a:t>
            </a:r>
            <a:r>
              <a:rPr lang="en-US" dirty="0"/>
              <a:t>a</a:t>
            </a:r>
            <a:r>
              <a:rPr lang="el-GR" baseline="-25000" dirty="0"/>
              <a:t>1</a:t>
            </a:r>
            <a:r>
              <a:rPr lang="el-GR" dirty="0"/>
              <a:t>,…,</a:t>
            </a:r>
            <a:r>
              <a:rPr lang="en-US" dirty="0" err="1"/>
              <a:t>a</a:t>
            </a:r>
            <a:r>
              <a:rPr lang="en-US" baseline="-25000" dirty="0" err="1"/>
              <a:t>k</a:t>
            </a:r>
            <a:r>
              <a:rPr lang="en-US" dirty="0"/>
              <a:t> </a:t>
            </a:r>
            <a:r>
              <a:rPr lang="el-GR" dirty="0"/>
              <a:t>του χαρακτηριστικού Χ και καθεμία από τις διαφορετικές παρατηρούμενες τιμές </a:t>
            </a:r>
            <a:r>
              <a:rPr lang="en-US" dirty="0" smtClean="0"/>
              <a:t>b</a:t>
            </a:r>
            <a:r>
              <a:rPr lang="el-GR" baseline="-25000" dirty="0"/>
              <a:t>1</a:t>
            </a:r>
            <a:r>
              <a:rPr lang="el-GR" dirty="0"/>
              <a:t>,…</a:t>
            </a:r>
            <a:r>
              <a:rPr lang="en-US" dirty="0" err="1"/>
              <a:t>b</a:t>
            </a:r>
            <a:r>
              <a:rPr lang="en-US" baseline="-25000" dirty="0" err="1"/>
              <a:t>l</a:t>
            </a:r>
            <a:r>
              <a:rPr lang="en-US" dirty="0"/>
              <a:t>  </a:t>
            </a:r>
            <a:r>
              <a:rPr lang="el-GR" dirty="0"/>
              <a:t>του χαρακτηριστικού Υ τη μέτρηση εκείνων των ζευγών τιμών της αρχικής λίστας, τα οποία είναι ίδια με (</a:t>
            </a:r>
            <a:r>
              <a:rPr lang="en-US" dirty="0"/>
              <a:t>a</a:t>
            </a:r>
            <a:r>
              <a:rPr lang="en-US" baseline="-25000" dirty="0"/>
              <a:t>i</a:t>
            </a:r>
            <a:r>
              <a:rPr lang="el-GR" dirty="0"/>
              <a:t>, </a:t>
            </a:r>
            <a:r>
              <a:rPr lang="en-US" dirty="0" err="1"/>
              <a:t>b</a:t>
            </a:r>
            <a:r>
              <a:rPr lang="en-US" baseline="-25000" dirty="0" err="1"/>
              <a:t>j</a:t>
            </a:r>
            <a:r>
              <a:rPr lang="el-GR" dirty="0"/>
              <a:t>). </a:t>
            </a:r>
            <a:endParaRPr lang="el-GR" dirty="0" smtClean="0"/>
          </a:p>
          <a:p>
            <a:r>
              <a:rPr lang="el-GR" dirty="0" smtClean="0"/>
              <a:t>Η </a:t>
            </a:r>
            <a:r>
              <a:rPr lang="el-GR" dirty="0"/>
              <a:t>συχνότητα με την οποία εμφανίζεται το ζεύγος (α</a:t>
            </a:r>
            <a:r>
              <a:rPr lang="en-US" baseline="-25000" dirty="0" err="1"/>
              <a:t>i</a:t>
            </a:r>
            <a:r>
              <a:rPr lang="el-GR" dirty="0"/>
              <a:t>, </a:t>
            </a:r>
            <a:r>
              <a:rPr lang="en-US" dirty="0" err="1"/>
              <a:t>b</a:t>
            </a:r>
            <a:r>
              <a:rPr lang="en-US" baseline="-25000" dirty="0" err="1"/>
              <a:t>j</a:t>
            </a:r>
            <a:r>
              <a:rPr lang="el-GR" dirty="0"/>
              <a:t>) στην αρχική λίστα συμβολίζεται </a:t>
            </a:r>
            <a:r>
              <a:rPr lang="el-GR" dirty="0" smtClean="0"/>
              <a:t>με</a:t>
            </a:r>
            <a:r>
              <a:rPr lang="el-GR" dirty="0"/>
              <a:t> </a:t>
            </a:r>
            <a:endParaRPr lang="el-GR" dirty="0" smtClean="0"/>
          </a:p>
          <a:p>
            <a:pPr marL="0" indent="0">
              <a:buNone/>
            </a:pPr>
            <a:r>
              <a:rPr lang="el-GR" dirty="0"/>
              <a:t>	</a:t>
            </a:r>
            <a:r>
              <a:rPr lang="el-GR" dirty="0" smtClean="0"/>
              <a:t>		   </a:t>
            </a:r>
            <a:r>
              <a:rPr lang="en-US" dirty="0" err="1" smtClean="0"/>
              <a:t>h</a:t>
            </a:r>
            <a:r>
              <a:rPr lang="en-US" baseline="-25000" dirty="0" err="1" smtClean="0"/>
              <a:t>ij</a:t>
            </a:r>
            <a:r>
              <a:rPr lang="en-US" dirty="0" smtClean="0"/>
              <a:t> </a:t>
            </a:r>
            <a:r>
              <a:rPr lang="el-GR" dirty="0"/>
              <a:t>= </a:t>
            </a:r>
            <a:r>
              <a:rPr lang="en-US" dirty="0"/>
              <a:t>h</a:t>
            </a:r>
            <a:r>
              <a:rPr lang="el-GR" dirty="0"/>
              <a:t> (</a:t>
            </a:r>
            <a:r>
              <a:rPr lang="en-US" dirty="0" err="1"/>
              <a:t>a</a:t>
            </a:r>
            <a:r>
              <a:rPr lang="en-US" baseline="-25000" dirty="0" err="1"/>
              <a:t>i</a:t>
            </a:r>
            <a:r>
              <a:rPr lang="el-GR" dirty="0"/>
              <a:t>,</a:t>
            </a:r>
            <a:r>
              <a:rPr lang="en-US" dirty="0" err="1"/>
              <a:t>b</a:t>
            </a:r>
            <a:r>
              <a:rPr lang="en-US" baseline="-25000" dirty="0" err="1"/>
              <a:t>j</a:t>
            </a:r>
            <a:r>
              <a:rPr lang="el-GR" dirty="0" smtClean="0"/>
              <a:t>).</a:t>
            </a:r>
            <a:endParaRPr lang="el-GR"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10</a:t>
            </a:fld>
            <a:endParaRPr kumimoji="0" lang="en-US"/>
          </a:p>
        </p:txBody>
      </p:sp>
    </p:spTree>
    <p:custDataLst>
      <p:tags r:id="rId1"/>
    </p:custDataLst>
    <p:extLst>
      <p:ext uri="{BB962C8B-B14F-4D97-AF65-F5344CB8AC3E}">
        <p14:creationId xmlns:p14="http://schemas.microsoft.com/office/powerpoint/2010/main" val="380669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000" dirty="0" smtClean="0"/>
              <a:t>ΠΙΝΑΚΑΣ ΣΥΝΑΦΕΙΑΣ, ΠΕΡΙΘΩΡΙΑ ΚΑΙ ΥΠΟ ΣΥΝΘΗΚΗ ΣΥΧΝΟΤΗΤΑ, ΔΙΑΓΡΑΜΜΑ </a:t>
            </a:r>
            <a:r>
              <a:rPr lang="el-GR" sz="3000" dirty="0" smtClean="0"/>
              <a:t>ΔΙΑΣΠΟΡΑΣ (3)</a:t>
            </a:r>
            <a:endParaRPr lang="el-GR" sz="3000" dirty="0"/>
          </a:p>
        </p:txBody>
      </p:sp>
      <p:sp>
        <p:nvSpPr>
          <p:cNvPr id="4" name="Θέση περιεχομένου 3"/>
          <p:cNvSpPr>
            <a:spLocks noGrp="1"/>
          </p:cNvSpPr>
          <p:nvPr>
            <p:ph sz="quarter" idx="1"/>
          </p:nvPr>
        </p:nvSpPr>
        <p:spPr/>
        <p:txBody>
          <a:bodyPr>
            <a:normAutofit/>
          </a:bodyPr>
          <a:lstStyle/>
          <a:p>
            <a:r>
              <a:rPr lang="el-GR" sz="2000" dirty="0" smtClean="0">
                <a:solidFill>
                  <a:srgbClr val="FF3300"/>
                </a:solidFill>
              </a:rPr>
              <a:t>Παράδειγμα:</a:t>
            </a:r>
            <a:r>
              <a:rPr lang="el-GR" sz="2000" b="1" dirty="0" smtClean="0"/>
              <a:t> </a:t>
            </a:r>
            <a:r>
              <a:rPr lang="el-GR" sz="2000" dirty="0"/>
              <a:t>Η έρευνα μεταξύ </a:t>
            </a:r>
            <a:r>
              <a:rPr lang="en-US" sz="2000" dirty="0"/>
              <a:t>n </a:t>
            </a:r>
            <a:r>
              <a:rPr lang="el-GR" sz="2000" dirty="0"/>
              <a:t>= 1000 εργαζόμενων σχετικά με την επαγγελματική </a:t>
            </a:r>
            <a:r>
              <a:rPr lang="el-GR" sz="2000" dirty="0" smtClean="0"/>
              <a:t>κατηγορία στην οποία ανήκουν και τον βαθμό της αθλητικής δραστηριότητάς τους </a:t>
            </a:r>
            <a:r>
              <a:rPr lang="el-GR" sz="2000" dirty="0"/>
              <a:t>προσφέρει ένα σύνολο δεδομένων, του οποίου ο πίνακας </a:t>
            </a:r>
            <a:r>
              <a:rPr lang="el-GR" sz="2000" dirty="0" smtClean="0"/>
              <a:t>συνάφειας είναι ο παρακάτω:</a:t>
            </a:r>
            <a:endParaRPr lang="el-GR" sz="2000" dirty="0"/>
          </a:p>
        </p:txBody>
      </p:sp>
      <p:pic>
        <p:nvPicPr>
          <p:cNvPr id="9218" name="Picture 2" descr="[DECORAT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536" y="2996952"/>
            <a:ext cx="991900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11</a:t>
            </a:fld>
            <a:endParaRPr kumimoji="0" lang="en-US" dirty="0"/>
          </a:p>
        </p:txBody>
      </p:sp>
    </p:spTree>
    <p:custDataLst>
      <p:tags r:id="rId1"/>
    </p:custDataLst>
    <p:extLst>
      <p:ext uri="{BB962C8B-B14F-4D97-AF65-F5344CB8AC3E}">
        <p14:creationId xmlns:p14="http://schemas.microsoft.com/office/powerpoint/2010/main" val="2808986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000" dirty="0" smtClean="0"/>
              <a:t>ΠΙΝΑΚΑΣ ΣΥΝΑΦΕΙΑΣ, ΠΕΡΙΘΩΡΙΑ ΚΑΙ ΥΠΟ ΣΥΝΘΗΚΗ ΣΥΧΝΟΤΗΤΑ, ΔΙΑΓΡΑΜΜΑ </a:t>
            </a:r>
            <a:r>
              <a:rPr lang="el-GR" sz="3000" dirty="0" smtClean="0"/>
              <a:t>ΔΙΑΣΠΟΡΑΣ (4)</a:t>
            </a:r>
            <a:endParaRPr lang="el-GR" sz="3000" dirty="0"/>
          </a:p>
        </p:txBody>
      </p:sp>
      <mc:AlternateContent xmlns:mc="http://schemas.openxmlformats.org/markup-compatibility/2006">
        <mc:Choice xmlns:a14="http://schemas.microsoft.com/office/drawing/2010/main" Requires="a14">
          <p:sp>
            <p:nvSpPr>
              <p:cNvPr id="4" name="Θέση περιεχομένου 3"/>
              <p:cNvSpPr>
                <a:spLocks noGrp="1"/>
              </p:cNvSpPr>
              <p:nvPr>
                <p:ph sz="quarter" idx="1"/>
              </p:nvPr>
            </p:nvSpPr>
            <p:spPr/>
            <p:txBody>
              <a:bodyPr>
                <a:normAutofit fontScale="92500" lnSpcReduction="20000"/>
              </a:bodyPr>
              <a:lstStyle/>
              <a:p>
                <a:r>
                  <a:rPr lang="el-GR" sz="2400" dirty="0" smtClean="0"/>
                  <a:t>Ο αριθμός των </a:t>
                </a:r>
                <a:r>
                  <a:rPr lang="el-GR" sz="2400" dirty="0"/>
                  <a:t>φορέων χαρακτηριστικού που αναφορικά με το πρώτο </a:t>
                </a:r>
                <a:r>
                  <a:rPr lang="el-GR" sz="2400" dirty="0" smtClean="0"/>
                  <a:t>χαρακτηριστικό έχουν την τιμή </a:t>
                </a:r>
                <a:r>
                  <a:rPr lang="en-US" sz="2400" dirty="0" smtClean="0"/>
                  <a:t>a</a:t>
                </a:r>
                <a:r>
                  <a:rPr lang="en-US" sz="2400" baseline="-25000" dirty="0" smtClean="0"/>
                  <a:t>i</a:t>
                </a:r>
                <a:r>
                  <a:rPr lang="en-US" sz="2400" dirty="0" smtClean="0"/>
                  <a:t> </a:t>
                </a:r>
                <a:r>
                  <a:rPr lang="el-GR" sz="2400" dirty="0"/>
                  <a:t>(ανεξάρτητα </a:t>
                </a:r>
                <a:r>
                  <a:rPr lang="el-GR" sz="2400" dirty="0" smtClean="0"/>
                  <a:t>από το ποια </a:t>
                </a:r>
                <a:r>
                  <a:rPr lang="el-GR" sz="2400" dirty="0"/>
                  <a:t>είναι η εκάστοτε </a:t>
                </a:r>
                <a:r>
                  <a:rPr lang="el-GR" sz="2400" dirty="0" smtClean="0"/>
                  <a:t>τιμή </a:t>
                </a:r>
                <a:r>
                  <a:rPr lang="el-GR" sz="2400" dirty="0"/>
                  <a:t>του δεύτερου χαρακτηριστικού) </a:t>
                </a:r>
                <a:r>
                  <a:rPr lang="el-GR" sz="2400" dirty="0" smtClean="0"/>
                  <a:t>ονομάζεται </a:t>
                </a:r>
                <a:r>
                  <a:rPr lang="el-GR" sz="2400" dirty="0" smtClean="0">
                    <a:solidFill>
                      <a:srgbClr val="FF3300"/>
                    </a:solidFill>
                  </a:rPr>
                  <a:t>περιθώρια</a:t>
                </a:r>
                <a:r>
                  <a:rPr lang="el-GR" sz="2400" dirty="0" smtClean="0"/>
                  <a:t> ή </a:t>
                </a:r>
                <a:r>
                  <a:rPr lang="el-GR" sz="2400" dirty="0" smtClean="0">
                    <a:solidFill>
                      <a:srgbClr val="FF3300"/>
                    </a:solidFill>
                  </a:rPr>
                  <a:t>ακραία</a:t>
                </a:r>
                <a:r>
                  <a:rPr lang="el-GR" sz="2400" dirty="0" smtClean="0"/>
                  <a:t> συχνότητα </a:t>
                </a:r>
                <a:r>
                  <a:rPr lang="en-US" sz="2400" dirty="0" smtClean="0">
                    <a:solidFill>
                      <a:srgbClr val="FF3300"/>
                    </a:solidFill>
                  </a:rPr>
                  <a:t>h</a:t>
                </a:r>
                <a:r>
                  <a:rPr lang="en-US" sz="2400" baseline="-25000" dirty="0">
                    <a:solidFill>
                      <a:srgbClr val="FF3300"/>
                    </a:solidFill>
                  </a:rPr>
                  <a:t>i• </a:t>
                </a:r>
                <a:r>
                  <a:rPr lang="el-GR" sz="2400" dirty="0" smtClean="0"/>
                  <a:t>και δίδεται από τον τύπο:</a:t>
                </a:r>
                <a:endParaRPr lang="en-US" sz="2400" dirty="0" smtClean="0"/>
              </a:p>
              <a:p>
                <a:pPr marL="0"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a:rPr>
                            <m:t>h</m:t>
                          </m:r>
                        </m:e>
                        <m:sub>
                          <m:r>
                            <a:rPr lang="en-US" b="0" i="1" smtClean="0">
                              <a:latin typeface="Cambria Math"/>
                            </a:rPr>
                            <m:t>𝑖</m:t>
                          </m:r>
                          <m:r>
                            <a:rPr lang="en-US" b="0" i="1" smtClean="0">
                              <a:latin typeface="Cambria Math"/>
                            </a:rPr>
                            <m:t>•</m:t>
                          </m:r>
                        </m:sub>
                      </m:sSub>
                      <m:r>
                        <a:rPr lang="en-US" b="0" i="1" smtClean="0">
                          <a:latin typeface="Cambria Math"/>
                        </a:rPr>
                        <m:t>= </m:t>
                      </m:r>
                      <m:nary>
                        <m:naryPr>
                          <m:chr m:val="∑"/>
                          <m:ctrlPr>
                            <a:rPr lang="en-US" b="0" i="1" smtClean="0">
                              <a:latin typeface="Cambria Math" panose="02040503050406030204" pitchFamily="18" charset="0"/>
                            </a:rPr>
                          </m:ctrlPr>
                        </m:naryPr>
                        <m:sub>
                          <m:r>
                            <m:rPr>
                              <m:brk m:alnAt="23"/>
                            </m:rPr>
                            <a:rPr lang="en-US" b="0" i="1" smtClean="0">
                              <a:latin typeface="Cambria Math"/>
                            </a:rPr>
                            <m:t>𝑗</m:t>
                          </m:r>
                          <m:r>
                            <a:rPr lang="en-US" b="0" i="1" smtClean="0">
                              <a:latin typeface="Cambria Math"/>
                            </a:rPr>
                            <m:t>=1</m:t>
                          </m:r>
                        </m:sub>
                        <m:sup>
                          <m:r>
                            <a:rPr lang="en-US" b="0" i="1" smtClean="0">
                              <a:latin typeface="Cambria Math"/>
                            </a:rPr>
                            <m:t>𝑙</m:t>
                          </m:r>
                        </m:sup>
                        <m:e>
                          <m:sSub>
                            <m:sSubPr>
                              <m:ctrlPr>
                                <a:rPr lang="en-US" b="0" i="1" smtClean="0">
                                  <a:latin typeface="Cambria Math" panose="02040503050406030204" pitchFamily="18" charset="0"/>
                                </a:rPr>
                              </m:ctrlPr>
                            </m:sSubPr>
                            <m:e>
                              <m:r>
                                <a:rPr lang="en-US" b="0" i="1" smtClean="0">
                                  <a:latin typeface="Cambria Math"/>
                                </a:rPr>
                                <m:t>h</m:t>
                              </m:r>
                            </m:e>
                            <m:sub>
                              <m:r>
                                <a:rPr lang="en-US" b="0" i="1" smtClean="0">
                                  <a:latin typeface="Cambria Math"/>
                                </a:rPr>
                                <m:t>𝑖𝑗</m:t>
                              </m:r>
                            </m:sub>
                          </m:sSub>
                        </m:e>
                      </m:nary>
                    </m:oMath>
                  </m:oMathPara>
                </a14:m>
                <a:endParaRPr lang="el-GR" dirty="0" smtClean="0"/>
              </a:p>
              <a:p>
                <a:r>
                  <a:rPr lang="el-GR" sz="2400" dirty="0" smtClean="0"/>
                  <a:t>Αντίστοιχα, η </a:t>
                </a:r>
                <a:r>
                  <a:rPr lang="el-GR" sz="2400" dirty="0" smtClean="0">
                    <a:solidFill>
                      <a:srgbClr val="FF3300"/>
                    </a:solidFill>
                  </a:rPr>
                  <a:t>περιθώρια συχνότητα </a:t>
                </a:r>
                <a:r>
                  <a:rPr lang="en-US" sz="2400" dirty="0" err="1" smtClean="0">
                    <a:solidFill>
                      <a:srgbClr val="FF3300"/>
                    </a:solidFill>
                  </a:rPr>
                  <a:t>h</a:t>
                </a:r>
                <a:r>
                  <a:rPr lang="en-US" sz="2400" baseline="-25000" dirty="0" err="1" smtClean="0">
                    <a:solidFill>
                      <a:srgbClr val="FF3300"/>
                    </a:solidFill>
                  </a:rPr>
                  <a:t>•j</a:t>
                </a:r>
                <a:r>
                  <a:rPr lang="en-US" sz="2400" dirty="0" smtClean="0">
                    <a:solidFill>
                      <a:srgbClr val="FF3300"/>
                    </a:solidFill>
                  </a:rPr>
                  <a:t> </a:t>
                </a:r>
                <a:r>
                  <a:rPr lang="el-GR" sz="2400" dirty="0" smtClean="0"/>
                  <a:t>για την τιμή </a:t>
                </a:r>
                <a:r>
                  <a:rPr lang="en-US" sz="2400" dirty="0" err="1" smtClean="0"/>
                  <a:t>y</a:t>
                </a:r>
                <a:r>
                  <a:rPr lang="en-US" sz="2400" baseline="-25000" dirty="0" err="1"/>
                  <a:t>j</a:t>
                </a:r>
                <a:r>
                  <a:rPr lang="en-US" sz="2400" dirty="0" smtClean="0"/>
                  <a:t> </a:t>
                </a:r>
                <a:r>
                  <a:rPr lang="el-GR" sz="2400" dirty="0" smtClean="0"/>
                  <a:t>του δεύτερο</a:t>
                </a:r>
                <a:r>
                  <a:rPr lang="el-GR" sz="2400" dirty="0"/>
                  <a:t>υ</a:t>
                </a:r>
                <a:r>
                  <a:rPr lang="el-GR" sz="2400" dirty="0" smtClean="0"/>
                  <a:t> χαρακτηριστικού δίνεται από τον τύπο:</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n-US" i="1">
                              <a:latin typeface="Cambria Math"/>
                            </a:rPr>
                            <m:t>h</m:t>
                          </m:r>
                        </m:e>
                        <m:sub>
                          <m:r>
                            <a:rPr lang="en-US" i="1">
                              <a:latin typeface="Cambria Math"/>
                            </a:rPr>
                            <m:t>•</m:t>
                          </m:r>
                          <m:r>
                            <a:rPr lang="en-US" b="0" i="1" smtClean="0">
                              <a:latin typeface="Cambria Math"/>
                            </a:rPr>
                            <m:t>𝑗</m:t>
                          </m:r>
                        </m:sub>
                      </m:sSub>
                      <m:r>
                        <a:rPr lang="en-US" i="1">
                          <a:latin typeface="Cambria Math"/>
                        </a:rPr>
                        <m:t>= </m:t>
                      </m:r>
                      <m:nary>
                        <m:naryPr>
                          <m:chr m:val="∑"/>
                          <m:ctrlPr>
                            <a:rPr lang="en-US" i="1">
                              <a:latin typeface="Cambria Math" panose="02040503050406030204" pitchFamily="18" charset="0"/>
                            </a:rPr>
                          </m:ctrlPr>
                        </m:naryPr>
                        <m:sub>
                          <m:r>
                            <a:rPr lang="en-US" b="0" i="1" smtClean="0">
                              <a:latin typeface="Cambria Math"/>
                            </a:rPr>
                            <m:t>𝑖</m:t>
                          </m:r>
                          <m:r>
                            <a:rPr lang="en-US" i="1">
                              <a:latin typeface="Cambria Math"/>
                            </a:rPr>
                            <m:t>=1</m:t>
                          </m:r>
                        </m:sub>
                        <m:sup>
                          <m:r>
                            <a:rPr lang="en-US" b="0" i="1" smtClean="0">
                              <a:latin typeface="Cambria Math"/>
                            </a:rPr>
                            <m:t>𝑘</m:t>
                          </m:r>
                        </m:sup>
                        <m:e>
                          <m:sSub>
                            <m:sSubPr>
                              <m:ctrlPr>
                                <a:rPr lang="en-US" i="1">
                                  <a:latin typeface="Cambria Math" panose="02040503050406030204" pitchFamily="18" charset="0"/>
                                </a:rPr>
                              </m:ctrlPr>
                            </m:sSubPr>
                            <m:e>
                              <m:r>
                                <a:rPr lang="en-US" i="1">
                                  <a:latin typeface="Cambria Math"/>
                                </a:rPr>
                                <m:t>h</m:t>
                              </m:r>
                            </m:e>
                            <m:sub>
                              <m:r>
                                <a:rPr lang="en-US" i="1">
                                  <a:latin typeface="Cambria Math"/>
                                </a:rPr>
                                <m:t>𝑖𝑗</m:t>
                              </m:r>
                            </m:sub>
                          </m:sSub>
                        </m:e>
                      </m:nary>
                    </m:oMath>
                  </m:oMathPara>
                </a14:m>
                <a:endParaRPr lang="el-GR" dirty="0"/>
              </a:p>
              <a:p>
                <a:endParaRPr lang="el-GR" dirty="0"/>
              </a:p>
            </p:txBody>
          </p:sp>
        </mc:Choice>
        <mc:Fallback>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0">
                <a:blip r:embed="rId5"/>
                <a:stretch>
                  <a:fillRect l="-815" t="-2291" r="-889"/>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12</a:t>
            </a:fld>
            <a:endParaRPr kumimoji="0" lang="en-US" dirty="0"/>
          </a:p>
        </p:txBody>
      </p:sp>
    </p:spTree>
    <p:custDataLst>
      <p:tags r:id="rId1"/>
    </p:custDataLst>
    <p:extLst>
      <p:ext uri="{BB962C8B-B14F-4D97-AF65-F5344CB8AC3E}">
        <p14:creationId xmlns:p14="http://schemas.microsoft.com/office/powerpoint/2010/main" val="3845359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000" dirty="0" smtClean="0"/>
              <a:t>ΠΙΝΑΚΑΣ ΣΥΝΑΦΕΙΑΣ, ΠΕΡΙΘΩΡΙΑ ΚΑΙ ΥΠΟ ΣΥΝΘΗΚΗ ΣΥΧΝΟΤΗΤΑ, ΔΙΑΓΡΑΜΜΑ </a:t>
            </a:r>
            <a:r>
              <a:rPr lang="el-GR" sz="3000" dirty="0" smtClean="0"/>
              <a:t>ΔΙΑΣΠΟΡΑΣ (5)</a:t>
            </a:r>
            <a:endParaRPr lang="el-GR" sz="3000" dirty="0"/>
          </a:p>
        </p:txBody>
      </p:sp>
      <p:sp>
        <p:nvSpPr>
          <p:cNvPr id="4" name="Θέση περιεχομένου 3"/>
          <p:cNvSpPr>
            <a:spLocks noGrp="1"/>
          </p:cNvSpPr>
          <p:nvPr>
            <p:ph sz="quarter" idx="1"/>
          </p:nvPr>
        </p:nvSpPr>
        <p:spPr/>
        <p:txBody>
          <a:bodyPr>
            <a:normAutofit lnSpcReduction="10000"/>
          </a:bodyPr>
          <a:lstStyle/>
          <a:p>
            <a:r>
              <a:rPr lang="el-GR" dirty="0">
                <a:solidFill>
                  <a:srgbClr val="FF3300"/>
                </a:solidFill>
              </a:rPr>
              <a:t>Υ</a:t>
            </a:r>
            <a:r>
              <a:rPr lang="el-GR" dirty="0" smtClean="0">
                <a:solidFill>
                  <a:srgbClr val="FF3300"/>
                </a:solidFill>
              </a:rPr>
              <a:t>πό </a:t>
            </a:r>
            <a:r>
              <a:rPr lang="el-GR" dirty="0">
                <a:solidFill>
                  <a:srgbClr val="FF3300"/>
                </a:solidFill>
              </a:rPr>
              <a:t>συνθήκη </a:t>
            </a:r>
            <a:r>
              <a:rPr lang="el-GR" dirty="0"/>
              <a:t>ή </a:t>
            </a:r>
            <a:r>
              <a:rPr lang="el-GR" dirty="0" smtClean="0">
                <a:solidFill>
                  <a:srgbClr val="FF3300"/>
                </a:solidFill>
              </a:rPr>
              <a:t>περιορισμένη σχετική συχνότητα </a:t>
            </a:r>
            <a:r>
              <a:rPr lang="en-US" dirty="0">
                <a:solidFill>
                  <a:srgbClr val="FF3300"/>
                </a:solidFill>
              </a:rPr>
              <a:t>f</a:t>
            </a:r>
            <a:r>
              <a:rPr lang="el-GR" baseline="-25000" dirty="0" smtClean="0">
                <a:solidFill>
                  <a:srgbClr val="FF3300"/>
                </a:solidFill>
              </a:rPr>
              <a:t>1</a:t>
            </a:r>
            <a:r>
              <a:rPr lang="el-GR" dirty="0" smtClean="0">
                <a:solidFill>
                  <a:srgbClr val="FF3300"/>
                </a:solidFill>
              </a:rPr>
              <a:t>(</a:t>
            </a:r>
            <a:r>
              <a:rPr lang="en-US" dirty="0" smtClean="0">
                <a:solidFill>
                  <a:srgbClr val="FF3300"/>
                </a:solidFill>
              </a:rPr>
              <a:t>a</a:t>
            </a:r>
            <a:r>
              <a:rPr lang="en-US" baseline="-25000" dirty="0" smtClean="0">
                <a:solidFill>
                  <a:srgbClr val="FF3300"/>
                </a:solidFill>
              </a:rPr>
              <a:t>i</a:t>
            </a:r>
            <a:r>
              <a:rPr lang="el-GR" dirty="0" smtClean="0">
                <a:solidFill>
                  <a:srgbClr val="FF3300"/>
                </a:solidFill>
              </a:rPr>
              <a:t>|</a:t>
            </a:r>
            <a:r>
              <a:rPr lang="en-US" dirty="0" err="1" smtClean="0">
                <a:solidFill>
                  <a:srgbClr val="FF3300"/>
                </a:solidFill>
              </a:rPr>
              <a:t>b</a:t>
            </a:r>
            <a:r>
              <a:rPr lang="en-US" baseline="-25000" dirty="0" err="1" smtClean="0">
                <a:solidFill>
                  <a:srgbClr val="FF3300"/>
                </a:solidFill>
              </a:rPr>
              <a:t>j</a:t>
            </a:r>
            <a:r>
              <a:rPr lang="el-GR" dirty="0">
                <a:solidFill>
                  <a:srgbClr val="FF3300"/>
                </a:solidFill>
              </a:rPr>
              <a:t>) </a:t>
            </a:r>
            <a:r>
              <a:rPr lang="el-GR" dirty="0" smtClean="0"/>
              <a:t>είναι </a:t>
            </a:r>
            <a:r>
              <a:rPr lang="el-GR" dirty="0"/>
              <a:t>η σχετική συχνότητα με την οποία </a:t>
            </a:r>
            <a:r>
              <a:rPr lang="el-GR" dirty="0" smtClean="0"/>
              <a:t>εμφανίζεται </a:t>
            </a:r>
            <a:r>
              <a:rPr lang="el-GR" dirty="0"/>
              <a:t>η έκφραση α</a:t>
            </a:r>
            <a:r>
              <a:rPr lang="en-US" baseline="-25000" dirty="0"/>
              <a:t>i</a:t>
            </a:r>
            <a:r>
              <a:rPr lang="en-US" dirty="0"/>
              <a:t> </a:t>
            </a:r>
            <a:r>
              <a:rPr lang="el-GR" dirty="0"/>
              <a:t>σε εκείνους τους φορείς χαρακτηριστικών, οι οποίοι </a:t>
            </a:r>
            <a:r>
              <a:rPr lang="el-GR" dirty="0" smtClean="0"/>
              <a:t>έχουν στο </a:t>
            </a:r>
            <a:r>
              <a:rPr lang="el-GR" dirty="0"/>
              <a:t>δεύτερο χαρακτηριστικό την </a:t>
            </a:r>
            <a:r>
              <a:rPr lang="el-GR" dirty="0" smtClean="0"/>
              <a:t>τιμή </a:t>
            </a:r>
            <a:r>
              <a:rPr lang="en-US" dirty="0" err="1"/>
              <a:t>b</a:t>
            </a:r>
            <a:r>
              <a:rPr lang="en-US" baseline="-25000" dirty="0" err="1"/>
              <a:t>j</a:t>
            </a:r>
            <a:r>
              <a:rPr lang="el-GR" dirty="0" smtClean="0"/>
              <a:t>. </a:t>
            </a:r>
            <a:r>
              <a:rPr lang="el-GR" dirty="0"/>
              <a:t> </a:t>
            </a:r>
            <a:r>
              <a:rPr lang="el-GR" dirty="0" smtClean="0"/>
              <a:t>Αντίστοιχος είναι ο ορισμός της </a:t>
            </a:r>
            <a:r>
              <a:rPr lang="el-GR" dirty="0" smtClean="0">
                <a:solidFill>
                  <a:srgbClr val="FF3300"/>
                </a:solidFill>
              </a:rPr>
              <a:t>υπό </a:t>
            </a:r>
            <a:r>
              <a:rPr lang="el-GR" dirty="0">
                <a:solidFill>
                  <a:srgbClr val="FF3300"/>
                </a:solidFill>
              </a:rPr>
              <a:t>συνθήκη </a:t>
            </a:r>
            <a:r>
              <a:rPr lang="el-GR" dirty="0"/>
              <a:t>ή </a:t>
            </a:r>
            <a:r>
              <a:rPr lang="el-GR" dirty="0" smtClean="0">
                <a:solidFill>
                  <a:srgbClr val="FF3300"/>
                </a:solidFill>
              </a:rPr>
              <a:t>περιορισμένης σχετικής συχνότητας </a:t>
            </a:r>
            <a:r>
              <a:rPr lang="en-US" dirty="0">
                <a:solidFill>
                  <a:srgbClr val="FF3300"/>
                </a:solidFill>
              </a:rPr>
              <a:t>f</a:t>
            </a:r>
            <a:r>
              <a:rPr lang="el-GR" baseline="-25000" dirty="0">
                <a:solidFill>
                  <a:srgbClr val="FF3300"/>
                </a:solidFill>
              </a:rPr>
              <a:t>2</a:t>
            </a:r>
            <a:r>
              <a:rPr lang="el-GR" dirty="0" smtClean="0">
                <a:solidFill>
                  <a:srgbClr val="FF3300"/>
                </a:solidFill>
              </a:rPr>
              <a:t>(</a:t>
            </a:r>
            <a:r>
              <a:rPr lang="en-US" dirty="0" err="1" smtClean="0">
                <a:solidFill>
                  <a:srgbClr val="FF3300"/>
                </a:solidFill>
              </a:rPr>
              <a:t>b</a:t>
            </a:r>
            <a:r>
              <a:rPr lang="en-US" baseline="-25000" dirty="0" err="1" smtClean="0">
                <a:solidFill>
                  <a:srgbClr val="FF3300"/>
                </a:solidFill>
              </a:rPr>
              <a:t>j</a:t>
            </a:r>
            <a:r>
              <a:rPr lang="el-GR" dirty="0" smtClean="0">
                <a:solidFill>
                  <a:srgbClr val="FF3300"/>
                </a:solidFill>
              </a:rPr>
              <a:t>|</a:t>
            </a:r>
            <a:r>
              <a:rPr lang="en-US" dirty="0" smtClean="0">
                <a:solidFill>
                  <a:srgbClr val="FF3300"/>
                </a:solidFill>
              </a:rPr>
              <a:t>a</a:t>
            </a:r>
            <a:r>
              <a:rPr lang="en-US" baseline="-25000" dirty="0">
                <a:solidFill>
                  <a:srgbClr val="FF3300"/>
                </a:solidFill>
              </a:rPr>
              <a:t>i</a:t>
            </a:r>
            <a:r>
              <a:rPr lang="el-GR" dirty="0" smtClean="0">
                <a:solidFill>
                  <a:srgbClr val="FF3300"/>
                </a:solidFill>
              </a:rPr>
              <a:t>). </a:t>
            </a:r>
            <a:endParaRPr lang="en-US" dirty="0" smtClean="0">
              <a:solidFill>
                <a:srgbClr val="FF3300"/>
              </a:solidFill>
            </a:endParaRPr>
          </a:p>
          <a:p>
            <a:pPr marL="0" indent="0">
              <a:buNone/>
            </a:pPr>
            <a:r>
              <a:rPr lang="el-GR" dirty="0" smtClean="0"/>
              <a:t>         </a:t>
            </a:r>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4007845921"/>
              </p:ext>
            </p:extLst>
          </p:nvPr>
        </p:nvGraphicFramePr>
        <p:xfrm>
          <a:off x="-2340768" y="5373216"/>
          <a:ext cx="14534316" cy="792088"/>
        </p:xfrm>
        <a:graphic>
          <a:graphicData uri="http://schemas.openxmlformats.org/presentationml/2006/ole">
            <mc:AlternateContent xmlns:mc="http://schemas.openxmlformats.org/markup-compatibility/2006">
              <mc:Choice xmlns:v="urn:schemas-microsoft-com:vml" Requires="v">
                <p:oleObj spid="_x0000_s5152" name="Έγγραφο" r:id="rId6" imgW="6670245" imgH="364203" progId="Word.Document.12">
                  <p:embed/>
                </p:oleObj>
              </mc:Choice>
              <mc:Fallback>
                <p:oleObj name="Έγγραφο" r:id="rId6" imgW="6670245" imgH="364203"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0768" y="5373216"/>
                        <a:ext cx="14534316"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Θέση υποσέλιδου 3" descr="."/>
          <p:cNvSpPr txBox="1">
            <a:spLocks/>
          </p:cNvSpPr>
          <p:nvPr>
            <p:custDataLst>
              <p:tags r:id="rId3"/>
            </p:custDataLst>
          </p:nvPr>
        </p:nvSpPr>
        <p:spPr>
          <a:xfrm>
            <a:off x="2483768" y="6309320"/>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4"/>
            </p:custDataLst>
          </p:nvPr>
        </p:nvSpPr>
        <p:spPr/>
        <p:txBody>
          <a:bodyPr/>
          <a:lstStyle/>
          <a:p>
            <a:fld id="{6F42FDE4-A7DD-41A7-A0A6-9B649FB43336}" type="slidenum">
              <a:rPr kumimoji="0" lang="en-US" smtClean="0"/>
              <a:pPr/>
              <a:t>13</a:t>
            </a:fld>
            <a:endParaRPr kumimoji="0" lang="en-US" dirty="0"/>
          </a:p>
        </p:txBody>
      </p:sp>
    </p:spTree>
    <p:custDataLst>
      <p:tags r:id="rId2"/>
    </p:custDataLst>
    <p:extLst>
      <p:ext uri="{BB962C8B-B14F-4D97-AF65-F5344CB8AC3E}">
        <p14:creationId xmlns:p14="http://schemas.microsoft.com/office/powerpoint/2010/main" val="68460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000" dirty="0" smtClean="0"/>
              <a:t>ΠΙΝΑΚΑΣ ΣΥΝΑΦΕΙΑΣ, ΠΕΡΙΘΩΡΙΑ ΚΑΙ ΥΠΟ ΣΥΝΘΗΚΗ ΣΥΧΝΟΤΗΤΑ, ΔΙΑΓΡΑΜΜΑ </a:t>
            </a:r>
            <a:r>
              <a:rPr lang="el-GR" sz="3000" dirty="0" smtClean="0"/>
              <a:t>ΔΙΑΣΠΟΡΑΣ (6)</a:t>
            </a:r>
            <a:endParaRPr lang="el-GR" sz="3000" dirty="0"/>
          </a:p>
        </p:txBody>
      </p:sp>
      <p:sp>
        <p:nvSpPr>
          <p:cNvPr id="4" name="Θέση περιεχομένου 3"/>
          <p:cNvSpPr>
            <a:spLocks noGrp="1"/>
          </p:cNvSpPr>
          <p:nvPr>
            <p:ph sz="quarter" idx="1"/>
          </p:nvPr>
        </p:nvSpPr>
        <p:spPr/>
        <p:txBody>
          <a:bodyPr>
            <a:normAutofit/>
          </a:bodyPr>
          <a:lstStyle/>
          <a:p>
            <a:r>
              <a:rPr lang="el-GR" sz="3200" dirty="0"/>
              <a:t>Εάν εισαγάγουμε καθένα από τα </a:t>
            </a:r>
            <a:r>
              <a:rPr lang="en-US" sz="3200" dirty="0"/>
              <a:t>n</a:t>
            </a:r>
            <a:r>
              <a:rPr lang="el-GR" sz="3200" dirty="0"/>
              <a:t> ζεύγη </a:t>
            </a:r>
            <a:r>
              <a:rPr lang="el-GR" sz="3200" dirty="0" smtClean="0"/>
              <a:t>παρατήρησης </a:t>
            </a:r>
            <a:r>
              <a:rPr lang="el-GR" sz="3200" dirty="0"/>
              <a:t>(</a:t>
            </a:r>
            <a:r>
              <a:rPr lang="en-US" sz="3200" dirty="0"/>
              <a:t>x</a:t>
            </a:r>
            <a:r>
              <a:rPr lang="en-US" sz="3200" baseline="-25000" dirty="0"/>
              <a:t>i</a:t>
            </a:r>
            <a:r>
              <a:rPr lang="el-GR" sz="3200" dirty="0"/>
              <a:t>, </a:t>
            </a:r>
            <a:r>
              <a:rPr lang="en-US" sz="3200" dirty="0" err="1"/>
              <a:t>y</a:t>
            </a:r>
            <a:r>
              <a:rPr lang="en-US" sz="3200" baseline="-25000" dirty="0" err="1"/>
              <a:t>i</a:t>
            </a:r>
            <a:r>
              <a:rPr lang="el-GR" sz="3200" dirty="0"/>
              <a:t>) σε ένα σύστημα συντεταγμένων (</a:t>
            </a:r>
            <a:r>
              <a:rPr lang="en-US" sz="3200" dirty="0"/>
              <a:t>x</a:t>
            </a:r>
            <a:r>
              <a:rPr lang="el-GR" sz="3200" dirty="0"/>
              <a:t>, </a:t>
            </a:r>
            <a:r>
              <a:rPr lang="en-US" sz="3200" dirty="0"/>
              <a:t>y</a:t>
            </a:r>
            <a:r>
              <a:rPr lang="el-GR" sz="3200" dirty="0"/>
              <a:t>), τότε </a:t>
            </a:r>
            <a:r>
              <a:rPr lang="el-GR" sz="3200" dirty="0" smtClean="0"/>
              <a:t>λαμβάνουμε ένα </a:t>
            </a:r>
            <a:r>
              <a:rPr lang="el-GR" sz="3200" dirty="0"/>
              <a:t>νέφος σημείων που ονομάζεται </a:t>
            </a:r>
            <a:r>
              <a:rPr lang="el-GR" sz="3200" dirty="0" smtClean="0">
                <a:solidFill>
                  <a:srgbClr val="FF3300"/>
                </a:solidFill>
              </a:rPr>
              <a:t>διάγραμμα </a:t>
            </a:r>
            <a:r>
              <a:rPr lang="el-GR" sz="3200" dirty="0">
                <a:solidFill>
                  <a:srgbClr val="FF3300"/>
                </a:solidFill>
              </a:rPr>
              <a:t>διασποράς</a:t>
            </a:r>
            <a:r>
              <a:rPr lang="el-GR" sz="3200" dirty="0"/>
              <a:t>.</a:t>
            </a:r>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14</a:t>
            </a:fld>
            <a:endParaRPr kumimoji="0" lang="en-US" dirty="0"/>
          </a:p>
        </p:txBody>
      </p:sp>
    </p:spTree>
    <p:custDataLst>
      <p:tags r:id="rId1"/>
    </p:custDataLst>
    <p:extLst>
      <p:ext uri="{BB962C8B-B14F-4D97-AF65-F5344CB8AC3E}">
        <p14:creationId xmlns:p14="http://schemas.microsoft.com/office/powerpoint/2010/main" val="629355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000" dirty="0" smtClean="0"/>
              <a:t>ΠΙΝΑΚΑΣ ΣΥΝΑΦΕΙΑΣ, ΠΕΡΙΘΩΡΙΑ ΚΑΙ ΥΠΟ ΣΥΝΘΗΚΗ ΣΥΧΝΟΤΗΤΑ, ΔΙΑΓΡΑΜΜΑ </a:t>
            </a:r>
            <a:r>
              <a:rPr lang="el-GR" sz="3000" dirty="0" smtClean="0"/>
              <a:t>ΔΙΑΣΠΟΡΑΣ (7)</a:t>
            </a:r>
            <a:endParaRPr lang="el-GR" sz="3000" dirty="0"/>
          </a:p>
        </p:txBody>
      </p:sp>
      <p:sp>
        <p:nvSpPr>
          <p:cNvPr id="4" name="Θέση περιεχομένου 3"/>
          <p:cNvSpPr>
            <a:spLocks noGrp="1"/>
          </p:cNvSpPr>
          <p:nvPr>
            <p:ph sz="quarter" idx="1"/>
          </p:nvPr>
        </p:nvSpPr>
        <p:spPr/>
        <p:txBody>
          <a:bodyPr>
            <a:normAutofit/>
          </a:bodyPr>
          <a:lstStyle/>
          <a:p>
            <a:r>
              <a:rPr lang="el-GR" sz="2400" dirty="0" smtClean="0">
                <a:solidFill>
                  <a:srgbClr val="FF3300"/>
                </a:solidFill>
              </a:rPr>
              <a:t>Παράδειγμα: </a:t>
            </a:r>
            <a:r>
              <a:rPr lang="el-GR" sz="2400" dirty="0"/>
              <a:t>Σε έναν ειδικό κλάδο εξετάστηκαν </a:t>
            </a:r>
            <a:r>
              <a:rPr lang="en-US" sz="2400" dirty="0"/>
              <a:t>n </a:t>
            </a:r>
            <a:r>
              <a:rPr lang="el-GR" sz="2400" dirty="0"/>
              <a:t>= 15 επιχειρήσεις σχετικά με τα ετήσια κέρδη τους σε εκατομμύρια ευρώ (= χαρακτηριστικό Χ) και </a:t>
            </a:r>
            <a:r>
              <a:rPr lang="el-GR" sz="2400" dirty="0" smtClean="0"/>
              <a:t>τις ετήσιες δαπάνες </a:t>
            </a:r>
            <a:r>
              <a:rPr lang="el-GR" sz="2400" dirty="0"/>
              <a:t>τους για </a:t>
            </a:r>
            <a:r>
              <a:rPr lang="el-GR" sz="2400" dirty="0" smtClean="0"/>
              <a:t>λύσεις πληροφορικής σε χιλιάδες ευρώ </a:t>
            </a:r>
            <a:r>
              <a:rPr lang="el-GR" sz="2400" dirty="0"/>
              <a:t>(= χαρακτηριστικό Υ</a:t>
            </a:r>
            <a:r>
              <a:rPr lang="el-GR" sz="2400" dirty="0" smtClean="0"/>
              <a:t>). Η ταξινομημένη </a:t>
            </a:r>
            <a:r>
              <a:rPr lang="el-GR" sz="2400" dirty="0"/>
              <a:t>αρχική λίστα </a:t>
            </a:r>
            <a:r>
              <a:rPr lang="el-GR" sz="2400" dirty="0" smtClean="0"/>
              <a:t>για αυξάνουσες </a:t>
            </a:r>
            <a:r>
              <a:rPr lang="el-GR" sz="2400" dirty="0"/>
              <a:t>τιμές του </a:t>
            </a:r>
            <a:r>
              <a:rPr lang="en-US" sz="2400" dirty="0" smtClean="0"/>
              <a:t>x</a:t>
            </a:r>
            <a:r>
              <a:rPr lang="el-GR" sz="2400" dirty="0" smtClean="0"/>
              <a:t> είναι η παρακάτω:</a:t>
            </a:r>
            <a:endParaRPr lang="el-GR" sz="2400" dirty="0"/>
          </a:p>
        </p:txBody>
      </p:sp>
      <p:graphicFrame>
        <p:nvGraphicFramePr>
          <p:cNvPr id="6" name="Αντικείμενο 5"/>
          <p:cNvGraphicFramePr>
            <a:graphicFrameLocks noChangeAspect="1"/>
          </p:cNvGraphicFramePr>
          <p:nvPr>
            <p:extLst/>
          </p:nvPr>
        </p:nvGraphicFramePr>
        <p:xfrm>
          <a:off x="-756592" y="4221088"/>
          <a:ext cx="11161240" cy="1370631"/>
        </p:xfrm>
        <a:graphic>
          <a:graphicData uri="http://schemas.openxmlformats.org/presentationml/2006/ole">
            <mc:AlternateContent xmlns:mc="http://schemas.openxmlformats.org/markup-compatibility/2006">
              <mc:Choice xmlns:v="urn:schemas-microsoft-com:vml" Requires="v">
                <p:oleObj spid="_x0000_s6176" name="Έγγραφο" r:id="rId6" imgW="6682874" imgH="820536" progId="Word.Document.12">
                  <p:embed/>
                </p:oleObj>
              </mc:Choice>
              <mc:Fallback>
                <p:oleObj name="Έγγραφο" r:id="rId6" imgW="6682874" imgH="820536"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592" y="4221088"/>
                        <a:ext cx="11161240" cy="13706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Θέση υποσέλιδου 3" descr="."/>
          <p:cNvSpPr txBox="1">
            <a:spLocks/>
          </p:cNvSpPr>
          <p:nvPr>
            <p:custDataLst>
              <p:tags r:id="rId3"/>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4"/>
            </p:custDataLst>
          </p:nvPr>
        </p:nvSpPr>
        <p:spPr/>
        <p:txBody>
          <a:bodyPr/>
          <a:lstStyle/>
          <a:p>
            <a:fld id="{6F42FDE4-A7DD-41A7-A0A6-9B649FB43336}" type="slidenum">
              <a:rPr kumimoji="0" lang="en-US" smtClean="0"/>
              <a:pPr/>
              <a:t>15</a:t>
            </a:fld>
            <a:endParaRPr kumimoji="0" lang="en-US" dirty="0"/>
          </a:p>
        </p:txBody>
      </p:sp>
    </p:spTree>
    <p:custDataLst>
      <p:tags r:id="rId2"/>
    </p:custDataLst>
    <p:extLst>
      <p:ext uri="{BB962C8B-B14F-4D97-AF65-F5344CB8AC3E}">
        <p14:creationId xmlns:p14="http://schemas.microsoft.com/office/powerpoint/2010/main" val="321547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000" dirty="0"/>
              <a:t>ΠΙΝΑΚΑΣ ΣΥΝΑΦΕΙΑΣ, ΠΕΡΙΘΩΡΙΑ ΚΑΙ ΥΠΟ ΣΥΝΘΗΚΗ ΣΥΧΝΟΤΗΤΑ, ΔΙΑΓΡΑΜΜΑ </a:t>
            </a:r>
            <a:r>
              <a:rPr lang="el-GR" sz="3000" dirty="0" smtClean="0"/>
              <a:t>ΔΙΑΣΠΟΡΑΣ (8)</a:t>
            </a:r>
            <a:endParaRPr lang="el-GR" sz="3000" dirty="0"/>
          </a:p>
        </p:txBody>
      </p:sp>
      <p:pic>
        <p:nvPicPr>
          <p:cNvPr id="12290" name="Picture 2" descr="[DECORATIVE]"/>
          <p:cNvPicPr>
            <a:picLocks noGrp="1" noChangeAspect="1" noChangeArrowheads="1"/>
          </p:cNvPicPr>
          <p:nvPr>
            <p:ph sz="quarter" idx="1"/>
          </p:nvPr>
        </p:nvPicPr>
        <p:blipFill>
          <a:blip r:embed="rId5" cstate="print">
            <a:extLst>
              <a:ext uri="{28A0092B-C50C-407E-A947-70E740481C1C}">
                <a14:useLocalDpi xmlns:a14="http://schemas.microsoft.com/office/drawing/2010/main" val="0"/>
              </a:ext>
            </a:extLst>
          </a:blip>
          <a:srcRect/>
          <a:stretch>
            <a:fillRect/>
          </a:stretch>
        </p:blipFill>
        <p:spPr bwMode="auto">
          <a:xfrm>
            <a:off x="2483768" y="1700808"/>
            <a:ext cx="4176464" cy="375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custDataLst>
              <p:tags r:id="rId2"/>
            </p:custDataLst>
          </p:nvPr>
        </p:nvSpPr>
        <p:spPr>
          <a:xfrm>
            <a:off x="2483768" y="6309320"/>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16</a:t>
            </a:fld>
            <a:endParaRPr kumimoji="0" lang="en-US" dirty="0"/>
          </a:p>
        </p:txBody>
      </p:sp>
    </p:spTree>
    <p:custDataLst>
      <p:tags r:id="rId1"/>
    </p:custDataLst>
    <p:extLst>
      <p:ext uri="{BB962C8B-B14F-4D97-AF65-F5344CB8AC3E}">
        <p14:creationId xmlns:p14="http://schemas.microsoft.com/office/powerpoint/2010/main" val="290807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(1)</a:t>
            </a:r>
            <a:endParaRPr lang="el-GR" dirty="0"/>
          </a:p>
        </p:txBody>
      </p:sp>
      <p:sp>
        <p:nvSpPr>
          <p:cNvPr id="4" name="3 - Θέση περιεχομένου"/>
          <p:cNvSpPr>
            <a:spLocks noGrp="1"/>
          </p:cNvSpPr>
          <p:nvPr>
            <p:ph sz="quarter" idx="1"/>
          </p:nvPr>
        </p:nvSpPr>
        <p:spPr>
          <a:xfrm>
            <a:off x="914400" y="1447800"/>
            <a:ext cx="7772400" cy="5221560"/>
          </a:xfrm>
        </p:spPr>
        <p:txBody>
          <a:bodyPr>
            <a:normAutofit fontScale="85000" lnSpcReduction="20000"/>
          </a:bodyPr>
          <a:lstStyle/>
          <a:p>
            <a:r>
              <a:rPr lang="el-GR" sz="2000" dirty="0" smtClean="0"/>
              <a:t>Η </a:t>
            </a:r>
            <a:r>
              <a:rPr lang="el-GR" sz="2000" dirty="0" smtClean="0">
                <a:solidFill>
                  <a:srgbClr val="FF3300"/>
                </a:solidFill>
              </a:rPr>
              <a:t>ποσοτικοποίηση της αλληλεξάρτησης </a:t>
            </a:r>
            <a:r>
              <a:rPr lang="el-GR" sz="2000" dirty="0" smtClean="0"/>
              <a:t>δύο χαρακτηριστικών Χ και Υ </a:t>
            </a:r>
            <a:r>
              <a:rPr lang="el-GR" sz="2000" dirty="0" smtClean="0">
                <a:solidFill>
                  <a:srgbClr val="FF3300"/>
                </a:solidFill>
              </a:rPr>
              <a:t>εξαρτάται</a:t>
            </a:r>
            <a:r>
              <a:rPr lang="el-GR" sz="2000" dirty="0" smtClean="0"/>
              <a:t> αποφασιστικά από την </a:t>
            </a:r>
            <a:r>
              <a:rPr lang="el-GR" sz="2000" dirty="0" smtClean="0">
                <a:solidFill>
                  <a:srgbClr val="FF3300"/>
                </a:solidFill>
              </a:rPr>
              <a:t>κατηγορία κλιμάκωσης </a:t>
            </a:r>
            <a:r>
              <a:rPr lang="el-GR" sz="2000" dirty="0" smtClean="0"/>
              <a:t>στην οποία ανήκουν, δηλαδή αν είναι ονομαστικές, ιεραρχικές ή αριθμητικές, με τον τρόπο που φαίνεται στον παρακάτω πίνακα:</a:t>
            </a:r>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endParaRPr lang="el-GR" sz="2000" dirty="0" smtClean="0"/>
          </a:p>
          <a:p>
            <a:r>
              <a:rPr lang="el-GR" sz="2000" dirty="0" smtClean="0"/>
              <a:t>Τα</a:t>
            </a:r>
            <a:r>
              <a:rPr lang="el-GR" sz="2000" dirty="0" smtClean="0">
                <a:solidFill>
                  <a:srgbClr val="FF3300"/>
                </a:solidFill>
              </a:rPr>
              <a:t> διαγώνια </a:t>
            </a:r>
            <a:r>
              <a:rPr lang="el-GR" sz="2000" dirty="0" smtClean="0"/>
              <a:t>πεδία του παραπάνω πίνακα αφορούν στις τρεις περιπτώσεις που είναι οι πιο σημαντικές σε επίπεδο πρακτικής. Εάν τα δύο χαρακτηριστικά ανήκουν σε </a:t>
            </a:r>
            <a:r>
              <a:rPr lang="el-GR" sz="2000" dirty="0" smtClean="0">
                <a:solidFill>
                  <a:srgbClr val="FF3300"/>
                </a:solidFill>
              </a:rPr>
              <a:t>διαφορετική κατηγορία κλίμακας</a:t>
            </a:r>
            <a:r>
              <a:rPr lang="el-GR" sz="2000" dirty="0" smtClean="0"/>
              <a:t>, τότε μπορεί να </a:t>
            </a:r>
            <a:r>
              <a:rPr lang="el-GR" sz="2100" dirty="0" smtClean="0">
                <a:solidFill>
                  <a:srgbClr val="FF3300"/>
                </a:solidFill>
              </a:rPr>
              <a:t>υποτιμηθεί</a:t>
            </a:r>
            <a:r>
              <a:rPr lang="el-GR" sz="2000" dirty="0" smtClean="0"/>
              <a:t> το </a:t>
            </a:r>
            <a:r>
              <a:rPr lang="el-GR" sz="2100" dirty="0" smtClean="0">
                <a:solidFill>
                  <a:srgbClr val="FF3300"/>
                </a:solidFill>
              </a:rPr>
              <a:t>υψηλότερο</a:t>
            </a:r>
            <a:r>
              <a:rPr lang="el-GR" sz="2000" dirty="0" smtClean="0"/>
              <a:t> χαρακτηριστικό υψηλότερης κατηγορίας και να χρησιμοποιηθεί ο συντελεστής συσχέτισης που αντιστοιχεί στο χαρακτηριστικό </a:t>
            </a:r>
            <a:r>
              <a:rPr lang="el-GR" sz="2100" dirty="0" smtClean="0">
                <a:solidFill>
                  <a:srgbClr val="FF3300"/>
                </a:solidFill>
              </a:rPr>
              <a:t>χαμηλότερης</a:t>
            </a:r>
            <a:r>
              <a:rPr lang="el-GR" sz="2000" dirty="0" smtClean="0"/>
              <a:t> κατηγορίας. </a:t>
            </a:r>
            <a:endParaRPr lang="el-GR" sz="2400" dirty="0" smtClean="0"/>
          </a:p>
          <a:p>
            <a:endParaRPr lang="el-GR" sz="2400" dirty="0" smtClean="0"/>
          </a:p>
          <a:p>
            <a:endParaRPr lang="el-GR" sz="2400" dirty="0" smtClean="0"/>
          </a:p>
          <a:p>
            <a:endParaRPr lang="el-GR" sz="2400" dirty="0" smtClean="0"/>
          </a:p>
          <a:p>
            <a:endParaRPr lang="el-GR" sz="2400" dirty="0" smtClean="0"/>
          </a:p>
          <a:p>
            <a:endParaRPr lang="el-GR" sz="2400" dirty="0"/>
          </a:p>
        </p:txBody>
      </p:sp>
      <p:pic>
        <p:nvPicPr>
          <p:cNvPr id="5" name="Εικόνα 4" descr="[DECORATIVE]"/>
          <p:cNvPicPr>
            <a:picLocks noChangeAspect="1"/>
          </p:cNvPicPr>
          <p:nvPr/>
        </p:nvPicPr>
        <p:blipFill>
          <a:blip r:embed="rId5"/>
          <a:stretch>
            <a:fillRect/>
          </a:stretch>
        </p:blipFill>
        <p:spPr>
          <a:xfrm>
            <a:off x="1295116" y="2564904"/>
            <a:ext cx="6553768" cy="2103302"/>
          </a:xfrm>
          <a:prstGeom prst="rect">
            <a:avLst/>
          </a:prstGeom>
        </p:spPr>
      </p:pic>
      <p:sp>
        <p:nvSpPr>
          <p:cNvPr id="18"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17</a:t>
            </a:fld>
            <a:endParaRPr kumimoji="0" lang="en-US" dirty="0"/>
          </a:p>
        </p:txBody>
      </p:sp>
    </p:spTree>
    <p:custDataLst>
      <p:tags r:id="rId1"/>
    </p:custDataLst>
    <p:extLst>
      <p:ext uri="{BB962C8B-B14F-4D97-AF65-F5344CB8AC3E}">
        <p14:creationId xmlns:p14="http://schemas.microsoft.com/office/powerpoint/2010/main" val="116109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(2)</a:t>
            </a:r>
            <a:endParaRPr lang="el-GR" dirty="0"/>
          </a:p>
        </p:txBody>
      </p:sp>
      <p:sp>
        <p:nvSpPr>
          <p:cNvPr id="4" name="3 - Θέση περιεχομένου"/>
          <p:cNvSpPr>
            <a:spLocks noGrp="1"/>
          </p:cNvSpPr>
          <p:nvPr>
            <p:ph sz="quarter" idx="1"/>
          </p:nvPr>
        </p:nvSpPr>
        <p:spPr/>
        <p:txBody>
          <a:bodyPr/>
          <a:lstStyle/>
          <a:p>
            <a:r>
              <a:rPr lang="el-GR" dirty="0" smtClean="0">
                <a:solidFill>
                  <a:srgbClr val="FF3300"/>
                </a:solidFill>
              </a:rPr>
              <a:t>Συντελεστής συσχέτισης </a:t>
            </a:r>
            <a:r>
              <a:rPr lang="en-US" dirty="0" smtClean="0">
                <a:solidFill>
                  <a:srgbClr val="FF3300"/>
                </a:solidFill>
              </a:rPr>
              <a:t>Pearson</a:t>
            </a:r>
            <a:r>
              <a:rPr lang="en-US" dirty="0" smtClean="0"/>
              <a:t>:</a:t>
            </a:r>
          </a:p>
          <a:p>
            <a:endParaRPr lang="en-US" dirty="0" smtClean="0"/>
          </a:p>
          <a:p>
            <a:endParaRPr lang="en-US" dirty="0" smtClean="0"/>
          </a:p>
          <a:p>
            <a:endParaRPr lang="en-US" dirty="0" smtClean="0"/>
          </a:p>
          <a:p>
            <a:endParaRPr lang="el-GR" dirty="0" smtClean="0"/>
          </a:p>
          <a:p>
            <a:endParaRPr lang="el-GR" dirty="0" smtClean="0"/>
          </a:p>
          <a:p>
            <a:r>
              <a:rPr lang="el-GR" dirty="0" smtClean="0"/>
              <a:t>Ισχύει:</a:t>
            </a:r>
          </a:p>
          <a:p>
            <a:endParaRPr lang="el-GR" dirty="0" smtClean="0"/>
          </a:p>
          <a:p>
            <a:endParaRPr lang="el-GR" dirty="0" smtClean="0"/>
          </a:p>
          <a:p>
            <a:endParaRPr lang="en-US" dirty="0" smtClean="0"/>
          </a:p>
          <a:p>
            <a:endParaRPr lang="el-GR" dirty="0"/>
          </a:p>
        </p:txBody>
      </p:sp>
      <p:pic>
        <p:nvPicPr>
          <p:cNvPr id="6" name="Picture 2" descr="[DECORATIVE]"/>
          <p:cNvPicPr>
            <a:picLocks noGrp="1" noChangeAspect="1" noChangeArrowheads="1"/>
          </p:cNvPicPr>
          <p:nvPr/>
        </p:nvPicPr>
        <p:blipFill>
          <a:blip r:embed="rId6" cstate="print"/>
          <a:srcRect/>
          <a:stretch>
            <a:fillRect/>
          </a:stretch>
        </p:blipFill>
        <p:spPr bwMode="auto">
          <a:xfrm>
            <a:off x="2843808" y="2276872"/>
            <a:ext cx="3384376" cy="1647263"/>
          </a:xfrm>
          <a:prstGeom prst="rect">
            <a:avLst/>
          </a:prstGeom>
          <a:noFill/>
          <a:ln w="9525">
            <a:noFill/>
            <a:miter lim="800000"/>
            <a:headEnd/>
            <a:tailEnd/>
          </a:ln>
        </p:spPr>
      </p:pic>
      <p:graphicFrame>
        <p:nvGraphicFramePr>
          <p:cNvPr id="36869" name="Object 5"/>
          <p:cNvGraphicFramePr>
            <a:graphicFrameLocks noChangeAspect="1"/>
          </p:cNvGraphicFramePr>
          <p:nvPr>
            <p:extLst>
              <p:ext uri="{D42A27DB-BD31-4B8C-83A1-F6EECF244321}">
                <p14:modId xmlns:p14="http://schemas.microsoft.com/office/powerpoint/2010/main" val="2399590301"/>
              </p:ext>
            </p:extLst>
          </p:nvPr>
        </p:nvGraphicFramePr>
        <p:xfrm>
          <a:off x="-324544" y="5517231"/>
          <a:ext cx="8892982" cy="936105"/>
        </p:xfrm>
        <a:graphic>
          <a:graphicData uri="http://schemas.openxmlformats.org/presentationml/2006/ole">
            <mc:AlternateContent xmlns:mc="http://schemas.openxmlformats.org/markup-compatibility/2006">
              <mc:Choice xmlns:v="urn:schemas-microsoft-com:vml" Requires="v">
                <p:oleObj spid="_x0000_s7200" name="Έγγραφο" r:id="rId7" imgW="5274753" imgH="315371" progId="Word.Document.12">
                  <p:embed/>
                </p:oleObj>
              </mc:Choice>
              <mc:Fallback>
                <p:oleObj name="Έγγραφο" r:id="rId7" imgW="5274753" imgH="315371" progId="Word.Documen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544" y="5517231"/>
                        <a:ext cx="8892982" cy="93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Θέση υποσέλιδου 3" descr="."/>
          <p:cNvSpPr txBox="1">
            <a:spLocks/>
          </p:cNvSpPr>
          <p:nvPr>
            <p:custDataLst>
              <p:tags r:id="rId3"/>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4"/>
            </p:custDataLst>
          </p:nvPr>
        </p:nvSpPr>
        <p:spPr/>
        <p:txBody>
          <a:bodyPr/>
          <a:lstStyle/>
          <a:p>
            <a:fld id="{6F42FDE4-A7DD-41A7-A0A6-9B649FB43336}" type="slidenum">
              <a:rPr kumimoji="0" lang="en-US" smtClean="0"/>
              <a:pPr/>
              <a:t>18</a:t>
            </a:fld>
            <a:endParaRPr kumimoji="0" lang="en-US" dirty="0"/>
          </a:p>
        </p:txBody>
      </p:sp>
    </p:spTree>
    <p:custDataLst>
      <p:tags r:id="rId2"/>
    </p:custDataLst>
    <p:extLst>
      <p:ext uri="{BB962C8B-B14F-4D97-AF65-F5344CB8AC3E}">
        <p14:creationId xmlns:p14="http://schemas.microsoft.com/office/powerpoint/2010/main" val="2258374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(3)</a:t>
            </a:r>
            <a:endParaRPr lang="el-GR" dirty="0"/>
          </a:p>
        </p:txBody>
      </p:sp>
      <p:sp>
        <p:nvSpPr>
          <p:cNvPr id="4" name="3 - Θέση περιεχομένου"/>
          <p:cNvSpPr>
            <a:spLocks noGrp="1"/>
          </p:cNvSpPr>
          <p:nvPr>
            <p:ph sz="quarter" idx="1"/>
          </p:nvPr>
        </p:nvSpPr>
        <p:spPr/>
        <p:txBody>
          <a:bodyPr>
            <a:normAutofit/>
          </a:bodyPr>
          <a:lstStyle/>
          <a:p>
            <a:r>
              <a:rPr lang="el-GR" sz="2000" dirty="0" smtClean="0"/>
              <a:t>Το κλειδί για την κατανόηση του </a:t>
            </a:r>
            <a:r>
              <a:rPr lang="en-US" sz="2000" dirty="0" smtClean="0">
                <a:solidFill>
                  <a:srgbClr val="FF3300"/>
                </a:solidFill>
              </a:rPr>
              <a:t>r</a:t>
            </a:r>
            <a:r>
              <a:rPr lang="el-GR" sz="2000" dirty="0" smtClean="0"/>
              <a:t> προσφέρει ο αριθμητής, στον οποίο αθροίζονται τα </a:t>
            </a:r>
            <a:r>
              <a:rPr lang="el-GR" sz="2000" dirty="0" smtClean="0">
                <a:solidFill>
                  <a:srgbClr val="FF3300"/>
                </a:solidFill>
              </a:rPr>
              <a:t>γινόμενα της απόκλισης</a:t>
            </a:r>
            <a:r>
              <a:rPr lang="el-GR" sz="2000" dirty="0" smtClean="0"/>
              <a:t> και σκεφτόμενοι το </a:t>
            </a:r>
            <a:r>
              <a:rPr lang="el-GR" sz="2000" dirty="0" smtClean="0">
                <a:solidFill>
                  <a:srgbClr val="FF3300"/>
                </a:solidFill>
              </a:rPr>
              <a:t>διάγραμμα διασποράς </a:t>
            </a:r>
            <a:r>
              <a:rPr lang="el-GR" sz="2000" dirty="0" smtClean="0"/>
              <a:t>των </a:t>
            </a:r>
            <a:r>
              <a:rPr lang="en-US" sz="2000" dirty="0" smtClean="0"/>
              <a:t>n </a:t>
            </a:r>
            <a:r>
              <a:rPr lang="el-GR" sz="2000" dirty="0" smtClean="0"/>
              <a:t>ζευγών τιμών (</a:t>
            </a:r>
            <a:r>
              <a:rPr lang="en-US" sz="2000" dirty="0" smtClean="0"/>
              <a:t>x</a:t>
            </a:r>
            <a:r>
              <a:rPr lang="en-US" sz="2000" baseline="-25000" dirty="0" smtClean="0"/>
              <a:t>i</a:t>
            </a:r>
            <a:r>
              <a:rPr lang="el-GR" sz="2000" dirty="0" smtClean="0"/>
              <a:t>, </a:t>
            </a:r>
            <a:r>
              <a:rPr lang="en-US" sz="2000" dirty="0" err="1" smtClean="0"/>
              <a:t>y</a:t>
            </a:r>
            <a:r>
              <a:rPr lang="en-US" sz="2000" baseline="-25000" dirty="0" err="1" smtClean="0"/>
              <a:t>i</a:t>
            </a:r>
            <a:r>
              <a:rPr lang="el-GR" sz="2000" dirty="0" smtClean="0"/>
              <a:t>) και τα 4 τεταρτημόρια που ορίζονται από τον διακεκομμένο σταυρό που έχει στο κέντρο του το ζεύγος          </a:t>
            </a:r>
            <a:r>
              <a:rPr lang="el-GR" sz="2000" dirty="0" smtClean="0"/>
              <a:t>:</a:t>
            </a:r>
            <a:endParaRPr lang="el-GR" sz="2000" dirty="0" smtClean="0"/>
          </a:p>
        </p:txBody>
      </p:sp>
      <p:pic>
        <p:nvPicPr>
          <p:cNvPr id="45057" name="Picture 1" descr="[DECORATIVE]"/>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619672" y="2919353"/>
            <a:ext cx="504056" cy="296504"/>
          </a:xfrm>
          <a:prstGeom prst="rect">
            <a:avLst/>
          </a:prstGeom>
          <a:noFill/>
        </p:spPr>
      </p:pic>
      <p:sp>
        <p:nvSpPr>
          <p:cNvPr id="5" name="Ορθογώνιο 4"/>
          <p:cNvSpPr/>
          <p:nvPr/>
        </p:nvSpPr>
        <p:spPr>
          <a:xfrm>
            <a:off x="462372" y="3307138"/>
            <a:ext cx="8291264" cy="2862322"/>
          </a:xfrm>
          <a:prstGeom prst="rect">
            <a:avLst/>
          </a:prstGeom>
        </p:spPr>
        <p:txBody>
          <a:bodyPr wrap="square">
            <a:spAutoFit/>
          </a:bodyPr>
          <a:lstStyle/>
          <a:p>
            <a:pPr marL="742950" lvl="1" indent="-285750">
              <a:buFont typeface="Arial" panose="020B0604020202020204" pitchFamily="34" charset="0"/>
              <a:buChar char="•"/>
            </a:pPr>
            <a:r>
              <a:rPr lang="el-GR" dirty="0"/>
              <a:t>Τα ζεύγη τιμών στο </a:t>
            </a:r>
            <a:r>
              <a:rPr lang="el-GR" dirty="0">
                <a:solidFill>
                  <a:srgbClr val="FF3300"/>
                </a:solidFill>
              </a:rPr>
              <a:t>επάνω δεξί </a:t>
            </a:r>
            <a:r>
              <a:rPr lang="el-GR" dirty="0"/>
              <a:t>και στο </a:t>
            </a:r>
            <a:r>
              <a:rPr lang="el-GR" dirty="0">
                <a:solidFill>
                  <a:srgbClr val="FF3300"/>
                </a:solidFill>
              </a:rPr>
              <a:t>κάτω αριστερά </a:t>
            </a:r>
            <a:r>
              <a:rPr lang="el-GR" dirty="0"/>
              <a:t>τεταρτημόριο προσφέρουν ένα </a:t>
            </a:r>
            <a:r>
              <a:rPr lang="el-GR" dirty="0">
                <a:solidFill>
                  <a:srgbClr val="FF3300"/>
                </a:solidFill>
              </a:rPr>
              <a:t>θετικό </a:t>
            </a:r>
            <a:r>
              <a:rPr lang="el-GR" dirty="0"/>
              <a:t>γινόμενο απόκλισης. </a:t>
            </a:r>
          </a:p>
          <a:p>
            <a:pPr marL="742950" lvl="1" indent="-285750">
              <a:buFont typeface="Arial" panose="020B0604020202020204" pitchFamily="34" charset="0"/>
              <a:buChar char="•"/>
            </a:pPr>
            <a:r>
              <a:rPr lang="el-GR" dirty="0"/>
              <a:t>Στα άλλα δύο τεταρτημόρια το γινόμενο είναι </a:t>
            </a:r>
            <a:r>
              <a:rPr lang="el-GR" dirty="0">
                <a:solidFill>
                  <a:srgbClr val="FF3300"/>
                </a:solidFill>
              </a:rPr>
              <a:t>αρνητικό</a:t>
            </a:r>
            <a:r>
              <a:rPr lang="el-GR" dirty="0"/>
              <a:t> ή ίσο με το μηδέν. </a:t>
            </a:r>
          </a:p>
          <a:p>
            <a:pPr marL="742950" lvl="1" indent="-285750">
              <a:buFont typeface="Arial" panose="020B0604020202020204" pitchFamily="34" charset="0"/>
              <a:buChar char="•"/>
            </a:pPr>
            <a:r>
              <a:rPr lang="el-GR" dirty="0"/>
              <a:t>Άρα, όσο μεγαλύτερος είναι ο αριθμός των ζευγών τιμών που βρίσκονται στο επάνω δεξί και στο κάτω αριστερά τεταρτημόριο, τόσο μεγαλύτερος είναι ο συντελεστής συσχέτισης.</a:t>
            </a:r>
          </a:p>
          <a:p>
            <a:pPr marL="742950" lvl="1" indent="-285750">
              <a:buFont typeface="Arial" panose="020B0604020202020204" pitchFamily="34" charset="0"/>
              <a:buChar char="•"/>
            </a:pPr>
            <a:r>
              <a:rPr lang="el-GR" dirty="0"/>
              <a:t>Οι </a:t>
            </a:r>
            <a:r>
              <a:rPr lang="el-GR" dirty="0">
                <a:solidFill>
                  <a:srgbClr val="FF3300"/>
                </a:solidFill>
              </a:rPr>
              <a:t>ακραίες περιπτώσεις </a:t>
            </a:r>
            <a:r>
              <a:rPr lang="en-US" dirty="0"/>
              <a:t>r </a:t>
            </a:r>
            <a:r>
              <a:rPr lang="el-GR" dirty="0"/>
              <a:t>= – 1 ή </a:t>
            </a:r>
            <a:r>
              <a:rPr lang="en-US" dirty="0"/>
              <a:t>r </a:t>
            </a:r>
            <a:r>
              <a:rPr lang="el-GR" dirty="0"/>
              <a:t>= +1 υλοποιούνται ακριβώς τότε όταν τα σημεία του διαγράμματος διασποράς βρίσκονται σε μια ευθεία με αρνητική ή θετική κλίση αντίστοιχα.</a:t>
            </a:r>
          </a:p>
          <a:p>
            <a:pPr marL="285750" indent="-285750">
              <a:buFont typeface="Arial" panose="020B0604020202020204" pitchFamily="34" charset="0"/>
              <a:buChar char="•"/>
            </a:pPr>
            <a:endParaRPr lang="el-GR" dirty="0"/>
          </a:p>
        </p:txBody>
      </p:sp>
      <p:sp>
        <p:nvSpPr>
          <p:cNvPr id="8"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19</a:t>
            </a:fld>
            <a:endParaRPr kumimoji="0" lang="en-US" dirty="0"/>
          </a:p>
        </p:txBody>
      </p:sp>
    </p:spTree>
    <p:custDataLst>
      <p:tags r:id="rId1"/>
    </p:custDataLst>
    <p:extLst>
      <p:ext uri="{BB962C8B-B14F-4D97-AF65-F5344CB8AC3E}">
        <p14:creationId xmlns:p14="http://schemas.microsoft.com/office/powerpoint/2010/main" val="84105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(4)</a:t>
            </a:r>
            <a:endParaRPr lang="el-GR" dirty="0"/>
          </a:p>
        </p:txBody>
      </p:sp>
      <p:sp>
        <p:nvSpPr>
          <p:cNvPr id="4" name="3 - Θέση περιεχομένου"/>
          <p:cNvSpPr>
            <a:spLocks noGrp="1"/>
          </p:cNvSpPr>
          <p:nvPr>
            <p:ph sz="quarter" idx="1"/>
          </p:nvPr>
        </p:nvSpPr>
        <p:spPr/>
        <p:txBody>
          <a:bodyPr>
            <a:normAutofit/>
          </a:bodyPr>
          <a:lstStyle/>
          <a:p>
            <a:r>
              <a:rPr lang="el-GR" sz="3200" dirty="0" smtClean="0"/>
              <a:t>Όταν </a:t>
            </a:r>
            <a:r>
              <a:rPr lang="en-US" sz="3200" dirty="0" smtClean="0"/>
              <a:t>r </a:t>
            </a:r>
            <a:r>
              <a:rPr lang="el-GR" sz="3200" dirty="0" smtClean="0"/>
              <a:t>= 0 τα δύο χαρακτηριστικά είναι </a:t>
            </a:r>
            <a:r>
              <a:rPr lang="el-GR" sz="3200" dirty="0" smtClean="0">
                <a:solidFill>
                  <a:srgbClr val="FF3300"/>
                </a:solidFill>
              </a:rPr>
              <a:t>μη συσχετισμένα.</a:t>
            </a:r>
            <a:r>
              <a:rPr lang="en-US" sz="3200" dirty="0" smtClean="0"/>
              <a:t>To </a:t>
            </a:r>
            <a:r>
              <a:rPr lang="el-GR" sz="3200" dirty="0" smtClean="0"/>
              <a:t>διάγραμμα διασποράς σχηματίζει τότε ένα «ακανόνιστο» νέφος σημείων, ενώ οι τάσεις με την ίδια ή την αντίθετη πορεία αντισταθμίζονται. </a:t>
            </a:r>
          </a:p>
          <a:p>
            <a:r>
              <a:rPr lang="el-GR" sz="3200" dirty="0" smtClean="0"/>
              <a:t>Όταν </a:t>
            </a:r>
            <a:r>
              <a:rPr lang="en-US" sz="3200" dirty="0" smtClean="0"/>
              <a:t>r </a:t>
            </a:r>
            <a:r>
              <a:rPr lang="el-GR" sz="3200" dirty="0" smtClean="0"/>
              <a:t>&gt; 0 ή </a:t>
            </a:r>
            <a:r>
              <a:rPr lang="en-US" sz="3200" dirty="0" smtClean="0"/>
              <a:t>r </a:t>
            </a:r>
            <a:r>
              <a:rPr lang="el-GR" sz="3200" dirty="0" smtClean="0"/>
              <a:t>&lt; 0 τα χαρακτηριστικά είναι </a:t>
            </a:r>
            <a:r>
              <a:rPr lang="el-GR" sz="3200" dirty="0" smtClean="0">
                <a:solidFill>
                  <a:srgbClr val="FF3300"/>
                </a:solidFill>
              </a:rPr>
              <a:t>θετικά</a:t>
            </a:r>
            <a:r>
              <a:rPr lang="el-GR" sz="3200" dirty="0" smtClean="0"/>
              <a:t> ή </a:t>
            </a:r>
            <a:r>
              <a:rPr lang="el-GR" sz="3200" dirty="0" smtClean="0">
                <a:solidFill>
                  <a:srgbClr val="FF3300"/>
                </a:solidFill>
              </a:rPr>
              <a:t>αρνητικά</a:t>
            </a:r>
            <a:r>
              <a:rPr lang="el-GR" sz="3200" dirty="0" smtClean="0"/>
              <a:t> συσχετισμένα αντίστοιχα.</a:t>
            </a:r>
            <a:endParaRPr lang="el-GR" sz="3200"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20</a:t>
            </a:fld>
            <a:endParaRPr kumimoji="0" lang="en-US" dirty="0"/>
          </a:p>
        </p:txBody>
      </p:sp>
    </p:spTree>
    <p:custDataLst>
      <p:tags r:id="rId1"/>
    </p:custDataLst>
    <p:extLst>
      <p:ext uri="{BB962C8B-B14F-4D97-AF65-F5344CB8AC3E}">
        <p14:creationId xmlns:p14="http://schemas.microsoft.com/office/powerpoint/2010/main" val="36825838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(5)</a:t>
            </a:r>
            <a:endParaRPr lang="el-GR" dirty="0"/>
          </a:p>
        </p:txBody>
      </p:sp>
      <p:sp>
        <p:nvSpPr>
          <p:cNvPr id="4" name="3 - Θέση περιεχομένου"/>
          <p:cNvSpPr>
            <a:spLocks noGrp="1"/>
          </p:cNvSpPr>
          <p:nvPr>
            <p:ph sz="quarter" idx="1"/>
          </p:nvPr>
        </p:nvSpPr>
        <p:spPr/>
        <p:txBody>
          <a:bodyPr>
            <a:normAutofit/>
          </a:bodyPr>
          <a:lstStyle/>
          <a:p>
            <a:pPr>
              <a:buNone/>
            </a:pPr>
            <a:r>
              <a:rPr lang="el-GR" sz="2000" dirty="0" smtClean="0"/>
              <a:t>Σχέση ανάμεσα στον συντελεστή συσχέτισης </a:t>
            </a:r>
            <a:r>
              <a:rPr lang="en-US" sz="2000" dirty="0" smtClean="0"/>
              <a:t>Pearson r</a:t>
            </a:r>
            <a:r>
              <a:rPr lang="el-GR" sz="2000" dirty="0" smtClean="0"/>
              <a:t> και τη μορφή του διαγράμματος </a:t>
            </a:r>
            <a:r>
              <a:rPr lang="el-GR" sz="2000" dirty="0" smtClean="0"/>
              <a:t>διασποράς :</a:t>
            </a:r>
            <a:endParaRPr lang="el-GR" sz="2000" dirty="0"/>
          </a:p>
        </p:txBody>
      </p:sp>
      <p:pic>
        <p:nvPicPr>
          <p:cNvPr id="43010" name="Picture 2" descr="[DECORATIVE]"/>
          <p:cNvPicPr>
            <a:picLocks noChangeAspect="1" noChangeArrowheads="1"/>
          </p:cNvPicPr>
          <p:nvPr/>
        </p:nvPicPr>
        <p:blipFill>
          <a:blip r:embed="rId5" cstate="print"/>
          <a:srcRect/>
          <a:stretch>
            <a:fillRect/>
          </a:stretch>
        </p:blipFill>
        <p:spPr bwMode="auto">
          <a:xfrm>
            <a:off x="1691680" y="2420888"/>
            <a:ext cx="5832648" cy="3723522"/>
          </a:xfrm>
          <a:prstGeom prst="rect">
            <a:avLst/>
          </a:prstGeom>
          <a:noFill/>
          <a:ln w="9525">
            <a:noFill/>
            <a:miter lim="800000"/>
            <a:headEnd/>
            <a:tailEnd/>
          </a:ln>
          <a:effectLst/>
        </p:spPr>
      </p:pic>
      <p:sp>
        <p:nvSpPr>
          <p:cNvPr id="43011" name="Rectangle 3"/>
          <p:cNvSpPr>
            <a:spLocks noChangeArrowheads="1"/>
          </p:cNvSpPr>
          <p:nvPr/>
        </p:nvSpPr>
        <p:spPr bwMode="auto">
          <a:xfrm>
            <a:off x="2051720" y="4017694"/>
            <a:ext cx="5343129" cy="240065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22600" algn="l"/>
                <a:tab pos="4076700" algn="l"/>
              </a:tabLst>
            </a:pPr>
            <a:r>
              <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rPr>
              <a:t>              </a:t>
            </a:r>
            <a:r>
              <a:rPr kumimoji="0" lang="en-US" sz="1100" b="0" i="0" u="none" strike="noStrike" cap="none" normalizeH="0" baseline="0" dirty="0" smtClean="0">
                <a:ln>
                  <a:noFill/>
                </a:ln>
                <a:solidFill>
                  <a:srgbClr val="231F20"/>
                </a:solidFill>
                <a:effectLst/>
                <a:latin typeface="Calibri" pitchFamily="34" charset="0"/>
                <a:ea typeface="PF Index"/>
                <a:cs typeface="Times New Roman" pitchFamily="18" charset="0"/>
              </a:rPr>
              <a:t>r</a:t>
            </a:r>
            <a:r>
              <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rPr>
              <a:t> = + 1</a:t>
            </a:r>
            <a:r>
              <a:rPr kumimoji="0" lang="el-GR" sz="1100" b="0" i="0" u="none" strike="noStrike" cap="none" normalizeH="0" dirty="0" smtClean="0">
                <a:ln>
                  <a:noFill/>
                </a:ln>
                <a:solidFill>
                  <a:srgbClr val="231F20"/>
                </a:solidFill>
                <a:effectLst/>
                <a:latin typeface="Calibri" pitchFamily="34" charset="0"/>
                <a:ea typeface="PF Index"/>
                <a:cs typeface="Times New Roman" pitchFamily="18" charset="0"/>
              </a:rPr>
              <a:t>                                                     </a:t>
            </a:r>
            <a:r>
              <a:rPr kumimoji="0" lang="en-US" sz="1100" b="0" i="0" u="none" strike="noStrike" cap="none" normalizeH="0" baseline="0" dirty="0" smtClean="0">
                <a:ln>
                  <a:noFill/>
                </a:ln>
                <a:solidFill>
                  <a:srgbClr val="231F20"/>
                </a:solidFill>
                <a:effectLst/>
                <a:latin typeface="Calibri" pitchFamily="34" charset="0"/>
                <a:ea typeface="PF Index"/>
                <a:cs typeface="Times New Roman" pitchFamily="18" charset="0"/>
              </a:rPr>
              <a:t>r</a:t>
            </a:r>
            <a:r>
              <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rPr>
              <a:t> = –1	                                      </a:t>
            </a:r>
            <a:r>
              <a:rPr kumimoji="0" lang="en-US" sz="1100" b="0" i="0" u="none" strike="noStrike" cap="none" normalizeH="0" baseline="0" dirty="0" smtClean="0">
                <a:ln>
                  <a:noFill/>
                </a:ln>
                <a:solidFill>
                  <a:srgbClr val="231F20"/>
                </a:solidFill>
                <a:effectLst/>
                <a:latin typeface="Calibri" pitchFamily="34" charset="0"/>
                <a:ea typeface="PF Index"/>
                <a:cs typeface="Times New Roman" pitchFamily="18" charset="0"/>
              </a:rPr>
              <a:t>r</a:t>
            </a:r>
            <a:r>
              <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rPr>
              <a:t> ισχυρά θετικό</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lang="el-GR" sz="1100" dirty="0" smtClean="0">
              <a:solidFill>
                <a:srgbClr val="231F20"/>
              </a:solidFill>
              <a:latin typeface="Calibri" pitchFamily="34" charset="0"/>
              <a:ea typeface="PF Index"/>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lang="el-GR" sz="1100" dirty="0" smtClean="0">
              <a:solidFill>
                <a:srgbClr val="231F20"/>
              </a:solidFill>
              <a:latin typeface="Calibri" pitchFamily="34" charset="0"/>
              <a:ea typeface="PF Index"/>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lang="el-GR" sz="1100" dirty="0" smtClean="0">
              <a:solidFill>
                <a:srgbClr val="231F20"/>
              </a:solidFill>
              <a:latin typeface="Calibri" pitchFamily="34" charset="0"/>
              <a:ea typeface="PF Index"/>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lang="el-GR" sz="1100" dirty="0" smtClean="0">
              <a:solidFill>
                <a:srgbClr val="231F20"/>
              </a:solidFill>
              <a:latin typeface="Calibri" pitchFamily="34" charset="0"/>
              <a:ea typeface="PF Index"/>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lang="el-GR" sz="1100" dirty="0" smtClean="0">
              <a:solidFill>
                <a:srgbClr val="231F20"/>
              </a:solidFill>
              <a:latin typeface="Calibri" pitchFamily="34" charset="0"/>
              <a:ea typeface="PF Index"/>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r>
              <a:rPr kumimoji="0" lang="en-US" sz="1100" b="0" i="0" u="none" strike="noStrike" cap="none" normalizeH="0" baseline="0" dirty="0" smtClean="0">
                <a:ln>
                  <a:noFill/>
                </a:ln>
                <a:solidFill>
                  <a:srgbClr val="231F20"/>
                </a:solidFill>
                <a:effectLst/>
                <a:latin typeface="Calibri" pitchFamily="34" charset="0"/>
                <a:ea typeface="PF Index"/>
                <a:cs typeface="Times New Roman" pitchFamily="18" charset="0"/>
              </a:rPr>
              <a:t>r</a:t>
            </a:r>
            <a:r>
              <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rPr>
              <a:t> ισχυρά αρνητικό</a:t>
            </a:r>
            <a:r>
              <a:rPr kumimoji="0" lang="el-GR" sz="1100" b="0" i="0" u="none" strike="noStrike" cap="none" normalizeH="0" dirty="0" smtClean="0">
                <a:ln>
                  <a:noFill/>
                </a:ln>
                <a:solidFill>
                  <a:srgbClr val="231F20"/>
                </a:solidFill>
                <a:effectLst/>
                <a:latin typeface="Calibri" pitchFamily="34" charset="0"/>
                <a:ea typeface="PF Index"/>
                <a:cs typeface="Times New Roman" pitchFamily="18" charset="0"/>
              </a:rPr>
              <a:t>                                   </a:t>
            </a:r>
            <a:r>
              <a:rPr kumimoji="0" lang="en-US" sz="1100" b="0" i="0" u="none" strike="noStrike" cap="none" normalizeH="0" baseline="0" dirty="0" smtClean="0">
                <a:ln>
                  <a:noFill/>
                </a:ln>
                <a:solidFill>
                  <a:srgbClr val="231F20"/>
                </a:solidFill>
                <a:effectLst/>
                <a:latin typeface="Calibri" pitchFamily="34" charset="0"/>
                <a:ea typeface="PF Index"/>
                <a:cs typeface="Times New Roman" pitchFamily="18" charset="0"/>
              </a:rPr>
              <a:t>r</a:t>
            </a:r>
            <a:r>
              <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rPr>
              <a:t> αδύναμα θετικό	             </a:t>
            </a:r>
            <a:r>
              <a:rPr kumimoji="0" lang="en-US" sz="1100" b="0" i="0" u="none" strike="noStrike" cap="none" normalizeH="0" baseline="0" dirty="0" smtClean="0">
                <a:ln>
                  <a:noFill/>
                </a:ln>
                <a:solidFill>
                  <a:srgbClr val="231F20"/>
                </a:solidFill>
                <a:effectLst/>
                <a:latin typeface="Calibri" pitchFamily="34" charset="0"/>
                <a:ea typeface="PF Index"/>
                <a:cs typeface="Times New Roman" pitchFamily="18" charset="0"/>
              </a:rPr>
              <a:t>r </a:t>
            </a:r>
            <a:r>
              <a:rPr kumimoji="0" lang="el-GR" sz="1100" b="0" i="0" u="none" strike="noStrike" cap="none" normalizeH="0" baseline="0" dirty="0" smtClean="0">
                <a:ln>
                  <a:noFill/>
                </a:ln>
                <a:solidFill>
                  <a:srgbClr val="231F20"/>
                </a:solidFill>
                <a:effectLst/>
                <a:latin typeface="Calibri" pitchFamily="34" charset="0"/>
                <a:ea typeface="Times New Roman" pitchFamily="18" charset="0"/>
                <a:cs typeface="Times New Roman" pitchFamily="18" charset="0"/>
              </a:rPr>
              <a:t>≈ </a:t>
            </a:r>
            <a:r>
              <a:rPr kumimoji="0" lang="el-GR" sz="1100" b="0" i="0" u="none" strike="noStrike" cap="none" normalizeH="0" baseline="0" dirty="0" smtClean="0">
                <a:ln>
                  <a:noFill/>
                </a:ln>
                <a:solidFill>
                  <a:srgbClr val="231F20"/>
                </a:solidFill>
                <a:effectLst/>
                <a:latin typeface="Calibri" pitchFamily="34" charset="0"/>
                <a:ea typeface="PF Index"/>
                <a:cs typeface="Times New Roman" pitchFamily="18" charset="0"/>
              </a:rPr>
              <a:t>0</a:t>
            </a:r>
            <a:endParaRPr kumimoji="0" lang="el-G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022600" algn="l"/>
                <a:tab pos="40767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21</a:t>
            </a:fld>
            <a:endParaRPr kumimoji="0" lang="en-US" dirty="0"/>
          </a:p>
        </p:txBody>
      </p:sp>
    </p:spTree>
    <p:custDataLst>
      <p:tags r:id="rId1"/>
    </p:custDataLst>
    <p:extLst>
      <p:ext uri="{BB962C8B-B14F-4D97-AF65-F5344CB8AC3E}">
        <p14:creationId xmlns:p14="http://schemas.microsoft.com/office/powerpoint/2010/main" val="1350324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(6)</a:t>
            </a:r>
            <a:endParaRPr lang="el-GR" dirty="0"/>
          </a:p>
        </p:txBody>
      </p:sp>
      <p:sp>
        <p:nvSpPr>
          <p:cNvPr id="4" name="3 - Θέση περιεχομένου"/>
          <p:cNvSpPr>
            <a:spLocks noGrp="1"/>
          </p:cNvSpPr>
          <p:nvPr>
            <p:ph sz="quarter" idx="1"/>
          </p:nvPr>
        </p:nvSpPr>
        <p:spPr/>
        <p:txBody>
          <a:bodyPr>
            <a:normAutofit fontScale="70000" lnSpcReduction="20000"/>
          </a:bodyPr>
          <a:lstStyle/>
          <a:p>
            <a:r>
              <a:rPr lang="el-GR" dirty="0" smtClean="0"/>
              <a:t>Για το παράδειγμα της διαφάνειας 11 ο </a:t>
            </a:r>
            <a:r>
              <a:rPr lang="el-GR" dirty="0" smtClean="0">
                <a:solidFill>
                  <a:srgbClr val="FF3300"/>
                </a:solidFill>
              </a:rPr>
              <a:t>συντελεστής συσχέτισης </a:t>
            </a:r>
            <a:r>
              <a:rPr lang="en-US" dirty="0" smtClean="0">
                <a:solidFill>
                  <a:srgbClr val="FF3300"/>
                </a:solidFill>
              </a:rPr>
              <a:t>Pearson </a:t>
            </a:r>
            <a:r>
              <a:rPr lang="el-GR" dirty="0" smtClean="0"/>
              <a:t>υπολογίζεται ως εξής:</a:t>
            </a:r>
          </a:p>
          <a:p>
            <a:endParaRPr lang="el-GR" dirty="0" smtClean="0"/>
          </a:p>
          <a:p>
            <a:endParaRPr lang="el-GR" dirty="0" smtClean="0"/>
          </a:p>
          <a:p>
            <a:endParaRPr lang="el-GR" dirty="0" smtClean="0"/>
          </a:p>
          <a:p>
            <a:pPr>
              <a:buNone/>
            </a:pPr>
            <a:r>
              <a:rPr lang="el-GR" dirty="0" smtClean="0"/>
              <a:t>	</a:t>
            </a:r>
          </a:p>
          <a:p>
            <a:pPr>
              <a:buNone/>
            </a:pPr>
            <a:r>
              <a:rPr lang="el-GR" dirty="0" smtClean="0"/>
              <a:t>     άρα:</a:t>
            </a:r>
          </a:p>
          <a:p>
            <a:pPr>
              <a:buNone/>
            </a:pPr>
            <a:endParaRPr lang="el-GR" dirty="0" smtClean="0"/>
          </a:p>
          <a:p>
            <a:pPr>
              <a:buNone/>
            </a:pPr>
            <a:endParaRPr lang="el-GR" dirty="0" smtClean="0"/>
          </a:p>
          <a:p>
            <a:endParaRPr lang="el-GR" dirty="0" smtClean="0"/>
          </a:p>
          <a:p>
            <a:pPr>
              <a:buNone/>
            </a:pPr>
            <a:r>
              <a:rPr lang="el-GR" dirty="0" smtClean="0"/>
              <a:t> </a:t>
            </a:r>
            <a:endParaRPr lang="el-GR" dirty="0"/>
          </a:p>
        </p:txBody>
      </p:sp>
      <p:graphicFrame>
        <p:nvGraphicFramePr>
          <p:cNvPr id="41985" name="Object 1"/>
          <p:cNvGraphicFramePr>
            <a:graphicFrameLocks noChangeAspect="1"/>
          </p:cNvGraphicFramePr>
          <p:nvPr/>
        </p:nvGraphicFramePr>
        <p:xfrm>
          <a:off x="827584" y="2492896"/>
          <a:ext cx="8087085" cy="1224136"/>
        </p:xfrm>
        <a:graphic>
          <a:graphicData uri="http://schemas.openxmlformats.org/presentationml/2006/ole">
            <mc:AlternateContent xmlns:mc="http://schemas.openxmlformats.org/markup-compatibility/2006">
              <mc:Choice xmlns:v="urn:schemas-microsoft-com:vml" Requires="v">
                <p:oleObj spid="_x0000_s8224" name="Έγγραφο" r:id="rId6" imgW="5274753" imgH="798149" progId="Word.Document.12">
                  <p:embed/>
                </p:oleObj>
              </mc:Choice>
              <mc:Fallback>
                <p:oleObj name="Έγγραφο" r:id="rId6" imgW="5274753" imgH="798149"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492896"/>
                        <a:ext cx="8087085"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 descr="[DECORATIVE]"/>
          <p:cNvPicPr>
            <a:picLocks noGrp="1" noChangeAspect="1" noChangeArrowheads="1"/>
          </p:cNvPicPr>
          <p:nvPr/>
        </p:nvPicPr>
        <p:blipFill>
          <a:blip r:embed="rId8" cstate="print"/>
          <a:srcRect/>
          <a:stretch>
            <a:fillRect/>
          </a:stretch>
        </p:blipFill>
        <p:spPr bwMode="auto">
          <a:xfrm>
            <a:off x="2915816" y="4437112"/>
            <a:ext cx="2952328" cy="660661"/>
          </a:xfrm>
          <a:prstGeom prst="rect">
            <a:avLst/>
          </a:prstGeom>
          <a:noFill/>
          <a:ln w="9525">
            <a:noFill/>
            <a:miter lim="800000"/>
            <a:headEnd/>
            <a:tailEnd/>
          </a:ln>
          <a:effectLst/>
        </p:spPr>
      </p:pic>
      <p:sp>
        <p:nvSpPr>
          <p:cNvPr id="8" name="Θέση υποσέλιδου 3" descr="."/>
          <p:cNvSpPr txBox="1">
            <a:spLocks/>
          </p:cNvSpPr>
          <p:nvPr>
            <p:custDataLst>
              <p:tags r:id="rId3"/>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4"/>
            </p:custDataLst>
          </p:nvPr>
        </p:nvSpPr>
        <p:spPr/>
        <p:txBody>
          <a:bodyPr/>
          <a:lstStyle/>
          <a:p>
            <a:fld id="{6F42FDE4-A7DD-41A7-A0A6-9B649FB43336}" type="slidenum">
              <a:rPr kumimoji="0" lang="en-US" smtClean="0"/>
              <a:pPr/>
              <a:t>22</a:t>
            </a:fld>
            <a:endParaRPr kumimoji="0" lang="en-US" dirty="0"/>
          </a:p>
        </p:txBody>
      </p:sp>
    </p:spTree>
    <p:custDataLst>
      <p:tags r:id="rId2"/>
    </p:custDataLst>
    <p:extLst>
      <p:ext uri="{BB962C8B-B14F-4D97-AF65-F5344CB8AC3E}">
        <p14:creationId xmlns:p14="http://schemas.microsoft.com/office/powerpoint/2010/main" val="3112206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(7)</a:t>
            </a:r>
            <a:endParaRPr lang="el-GR" dirty="0"/>
          </a:p>
        </p:txBody>
      </p:sp>
      <p:sp>
        <p:nvSpPr>
          <p:cNvPr id="4" name="3 - Θέση περιεχομένου"/>
          <p:cNvSpPr>
            <a:spLocks noGrp="1"/>
          </p:cNvSpPr>
          <p:nvPr>
            <p:ph sz="quarter" idx="1"/>
          </p:nvPr>
        </p:nvSpPr>
        <p:spPr/>
        <p:txBody>
          <a:bodyPr>
            <a:normAutofit fontScale="77500" lnSpcReduction="20000"/>
          </a:bodyPr>
          <a:lstStyle/>
          <a:p>
            <a:r>
              <a:rPr lang="el-GR" dirty="0" smtClean="0"/>
              <a:t>Για δύο </a:t>
            </a:r>
            <a:r>
              <a:rPr lang="el-GR" dirty="0" smtClean="0">
                <a:solidFill>
                  <a:srgbClr val="FF3300"/>
                </a:solidFill>
              </a:rPr>
              <a:t>ιεραρχικά κλιμακούμενα </a:t>
            </a:r>
            <a:r>
              <a:rPr lang="el-GR" dirty="0" smtClean="0"/>
              <a:t>χαρακτηριστικά Χ και Υ οι </a:t>
            </a:r>
            <a:r>
              <a:rPr lang="el-GR" dirty="0" smtClean="0">
                <a:solidFill>
                  <a:srgbClr val="FF3300"/>
                </a:solidFill>
              </a:rPr>
              <a:t>αριθμητικοί τους μέσοι </a:t>
            </a:r>
            <a:r>
              <a:rPr lang="el-GR" dirty="0" smtClean="0"/>
              <a:t>είναι αυθαίρετα μεγέθη και συνεπώς δεν  μπορούν να υπολογιστούν οι αποκλίσεις που χρησιμοποιήθηκαν στον συντελεστή συσχέτισης </a:t>
            </a:r>
            <a:r>
              <a:rPr lang="en-US" dirty="0" smtClean="0"/>
              <a:t>r</a:t>
            </a:r>
            <a:r>
              <a:rPr lang="el-GR" dirty="0" smtClean="0"/>
              <a:t>. Έτσι και το </a:t>
            </a:r>
            <a:r>
              <a:rPr lang="en-US" dirty="0" smtClean="0"/>
              <a:t>r</a:t>
            </a:r>
            <a:r>
              <a:rPr lang="el-GR" dirty="0" smtClean="0"/>
              <a:t> γίνεται ένας απόλυτα αυθαίρετος αριθμός.</a:t>
            </a:r>
          </a:p>
          <a:p>
            <a:r>
              <a:rPr lang="el-GR" dirty="0" smtClean="0"/>
              <a:t>Για ιεραρχικά κλιμακούμενα χαρακτηριστικά χρησιμοποιείται ο </a:t>
            </a:r>
            <a:r>
              <a:rPr lang="el-GR" dirty="0" smtClean="0">
                <a:solidFill>
                  <a:srgbClr val="FF3300"/>
                </a:solidFill>
              </a:rPr>
              <a:t>συντελεστής συσχέτισης του </a:t>
            </a:r>
            <a:r>
              <a:rPr lang="en-US" dirty="0" smtClean="0">
                <a:solidFill>
                  <a:srgbClr val="FF3300"/>
                </a:solidFill>
              </a:rPr>
              <a:t>Spearman</a:t>
            </a:r>
            <a:r>
              <a:rPr lang="el-GR" dirty="0" smtClean="0">
                <a:solidFill>
                  <a:srgbClr val="FF3300"/>
                </a:solidFill>
              </a:rPr>
              <a:t> </a:t>
            </a:r>
            <a:r>
              <a:rPr lang="el-GR" dirty="0" smtClean="0"/>
              <a:t>που:</a:t>
            </a:r>
          </a:p>
          <a:p>
            <a:pPr lvl="1"/>
            <a:r>
              <a:rPr lang="el-GR" dirty="0" smtClean="0"/>
              <a:t>δεν βασίζεται στις άμεσες τιμές των χαρακτηριστικών </a:t>
            </a:r>
            <a:r>
              <a:rPr lang="en-US" dirty="0" smtClean="0"/>
              <a:t>x</a:t>
            </a:r>
            <a:r>
              <a:rPr lang="en-US" baseline="-25000" dirty="0" smtClean="0"/>
              <a:t>i</a:t>
            </a:r>
            <a:r>
              <a:rPr lang="el-GR" dirty="0" smtClean="0"/>
              <a:t>  και </a:t>
            </a:r>
            <a:r>
              <a:rPr lang="en-US" dirty="0" err="1" smtClean="0"/>
              <a:t>y</a:t>
            </a:r>
            <a:r>
              <a:rPr lang="en-US" baseline="-25000" dirty="0" err="1" smtClean="0"/>
              <a:t>i</a:t>
            </a:r>
            <a:r>
              <a:rPr lang="el-GR" dirty="0" smtClean="0"/>
              <a:t>  αλλά στις </a:t>
            </a:r>
            <a:r>
              <a:rPr lang="el-GR" dirty="0" smtClean="0">
                <a:solidFill>
                  <a:srgbClr val="FF3300"/>
                </a:solidFill>
              </a:rPr>
              <a:t>ταξινομημένες βαθμίδες </a:t>
            </a:r>
            <a:r>
              <a:rPr lang="el-GR" dirty="0" smtClean="0"/>
              <a:t>τους </a:t>
            </a:r>
            <a:r>
              <a:rPr lang="en-US" dirty="0" smtClean="0">
                <a:solidFill>
                  <a:srgbClr val="FF3300"/>
                </a:solidFill>
              </a:rPr>
              <a:t>R</a:t>
            </a:r>
            <a:r>
              <a:rPr lang="en-US" baseline="-25000" dirty="0" smtClean="0">
                <a:solidFill>
                  <a:srgbClr val="FF3300"/>
                </a:solidFill>
              </a:rPr>
              <a:t>i</a:t>
            </a:r>
            <a:r>
              <a:rPr lang="el-GR" dirty="0" smtClean="0"/>
              <a:t>  και </a:t>
            </a:r>
            <a:r>
              <a:rPr lang="en-US" dirty="0" smtClean="0">
                <a:solidFill>
                  <a:srgbClr val="FF3300"/>
                </a:solidFill>
              </a:rPr>
              <a:t>R</a:t>
            </a:r>
            <a:r>
              <a:rPr lang="el-GR" dirty="0" smtClean="0">
                <a:solidFill>
                  <a:srgbClr val="FF3300"/>
                </a:solidFill>
              </a:rPr>
              <a:t>’</a:t>
            </a:r>
            <a:r>
              <a:rPr lang="en-US" baseline="-25000" dirty="0" err="1" smtClean="0">
                <a:solidFill>
                  <a:srgbClr val="FF3300"/>
                </a:solidFill>
              </a:rPr>
              <a:t>i</a:t>
            </a:r>
            <a:r>
              <a:rPr lang="el-GR" dirty="0" smtClean="0"/>
              <a:t>. Εάν π.χ. το </a:t>
            </a:r>
            <a:r>
              <a:rPr lang="en-US" dirty="0" smtClean="0"/>
              <a:t>x</a:t>
            </a:r>
            <a:r>
              <a:rPr lang="el-GR" baseline="-25000" dirty="0" smtClean="0"/>
              <a:t>5</a:t>
            </a:r>
            <a:r>
              <a:rPr lang="el-GR" dirty="0" smtClean="0"/>
              <a:t> είναι η μεγαλύτερη έκφραση, τότε </a:t>
            </a:r>
            <a:r>
              <a:rPr lang="en-US" dirty="0" smtClean="0"/>
              <a:t>R</a:t>
            </a:r>
            <a:r>
              <a:rPr lang="el-GR" baseline="-25000" dirty="0" smtClean="0"/>
              <a:t>5</a:t>
            </a:r>
            <a:r>
              <a:rPr lang="el-GR" dirty="0" smtClean="0"/>
              <a:t>  =1. Στη δεύτερη μεγαλύτερη τιμή του </a:t>
            </a:r>
            <a:r>
              <a:rPr lang="en-US" dirty="0" smtClean="0"/>
              <a:t>x</a:t>
            </a:r>
            <a:r>
              <a:rPr lang="el-GR" dirty="0" smtClean="0"/>
              <a:t> δίδεται ο αριθμός με τον βαθμό 2 </a:t>
            </a:r>
            <a:r>
              <a:rPr lang="el-GR" dirty="0" err="1" smtClean="0"/>
              <a:t>κ.ο.κ</a:t>
            </a:r>
            <a:r>
              <a:rPr lang="el-GR" dirty="0" smtClean="0"/>
              <a:t>. Αντίστοιχα ταξινομούνται οι αριθμοί των βαθμίδων </a:t>
            </a:r>
            <a:r>
              <a:rPr lang="en-US" dirty="0" smtClean="0"/>
              <a:t>R</a:t>
            </a:r>
            <a:r>
              <a:rPr lang="el-GR" dirty="0" smtClean="0"/>
              <a:t>’</a:t>
            </a:r>
            <a:r>
              <a:rPr lang="en-US" baseline="-25000" dirty="0" err="1" smtClean="0"/>
              <a:t>i</a:t>
            </a:r>
            <a:r>
              <a:rPr lang="en-US" dirty="0" smtClean="0"/>
              <a:t> </a:t>
            </a:r>
            <a:r>
              <a:rPr lang="el-GR" dirty="0" smtClean="0"/>
              <a:t>στις τιμές </a:t>
            </a:r>
            <a:r>
              <a:rPr lang="en-US" dirty="0" err="1" smtClean="0"/>
              <a:t>y</a:t>
            </a:r>
            <a:r>
              <a:rPr lang="en-US" baseline="-25000" dirty="0" err="1" smtClean="0"/>
              <a:t>i</a:t>
            </a:r>
            <a:r>
              <a:rPr lang="el-GR" dirty="0" smtClean="0"/>
              <a:t>.</a:t>
            </a:r>
          </a:p>
          <a:p>
            <a:endParaRPr lang="el-GR"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23</a:t>
            </a:fld>
            <a:endParaRPr kumimoji="0" lang="en-US" dirty="0"/>
          </a:p>
        </p:txBody>
      </p:sp>
    </p:spTree>
    <p:custDataLst>
      <p:tags r:id="rId1"/>
    </p:custDataLst>
    <p:extLst>
      <p:ext uri="{BB962C8B-B14F-4D97-AF65-F5344CB8AC3E}">
        <p14:creationId xmlns:p14="http://schemas.microsoft.com/office/powerpoint/2010/main" val="3867291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(8)</a:t>
            </a:r>
            <a:endParaRPr lang="el-GR" dirty="0"/>
          </a:p>
        </p:txBody>
      </p:sp>
      <p:sp>
        <p:nvSpPr>
          <p:cNvPr id="4" name="3 - Θέση περιεχομένου"/>
          <p:cNvSpPr>
            <a:spLocks noGrp="1"/>
          </p:cNvSpPr>
          <p:nvPr>
            <p:ph sz="quarter" idx="1"/>
          </p:nvPr>
        </p:nvSpPr>
        <p:spPr/>
        <p:txBody>
          <a:bodyPr/>
          <a:lstStyle/>
          <a:p>
            <a:r>
              <a:rPr lang="el-GR" dirty="0" smtClean="0">
                <a:solidFill>
                  <a:srgbClr val="FF3300"/>
                </a:solidFill>
              </a:rPr>
              <a:t>Συντελεστής συσχέτισης </a:t>
            </a:r>
            <a:r>
              <a:rPr lang="en-US" dirty="0" smtClean="0">
                <a:solidFill>
                  <a:srgbClr val="FF3300"/>
                </a:solidFill>
              </a:rPr>
              <a:t>Spearman</a:t>
            </a:r>
            <a:r>
              <a:rPr lang="en-US" dirty="0" smtClean="0"/>
              <a:t>:</a:t>
            </a:r>
          </a:p>
          <a:p>
            <a:endParaRPr lang="en-US" dirty="0" smtClean="0"/>
          </a:p>
          <a:p>
            <a:endParaRPr lang="en-US" dirty="0" smtClean="0"/>
          </a:p>
          <a:p>
            <a:pPr marL="0" indent="0">
              <a:buNone/>
            </a:pPr>
            <a:endParaRPr lang="en-US" dirty="0" smtClean="0"/>
          </a:p>
          <a:p>
            <a:endParaRPr lang="en-US" dirty="0" smtClean="0"/>
          </a:p>
          <a:p>
            <a:endParaRPr lang="en-US" dirty="0" smtClean="0"/>
          </a:p>
          <a:p>
            <a:r>
              <a:rPr lang="el-GR" dirty="0" smtClean="0"/>
              <a:t>Ισχύει:</a:t>
            </a:r>
          </a:p>
          <a:p>
            <a:endParaRPr lang="en-US" dirty="0" smtClean="0"/>
          </a:p>
          <a:p>
            <a:endParaRPr lang="el-GR" dirty="0"/>
          </a:p>
        </p:txBody>
      </p:sp>
      <p:pic>
        <p:nvPicPr>
          <p:cNvPr id="6" name="Picture 1" descr="[DECORATIVE]"/>
          <p:cNvPicPr>
            <a:picLocks noGrp="1" noChangeAspect="1" noChangeArrowheads="1"/>
          </p:cNvPicPr>
          <p:nvPr/>
        </p:nvPicPr>
        <p:blipFill>
          <a:blip r:embed="rId6" cstate="print"/>
          <a:srcRect/>
          <a:stretch>
            <a:fillRect/>
          </a:stretch>
        </p:blipFill>
        <p:spPr bwMode="auto">
          <a:xfrm>
            <a:off x="2915816" y="2204864"/>
            <a:ext cx="3024336" cy="1383828"/>
          </a:xfrm>
          <a:prstGeom prst="rect">
            <a:avLst/>
          </a:prstGeom>
          <a:noFill/>
        </p:spPr>
      </p:pic>
      <p:graphicFrame>
        <p:nvGraphicFramePr>
          <p:cNvPr id="39968" name="Object 32"/>
          <p:cNvGraphicFramePr>
            <a:graphicFrameLocks noChangeAspect="1"/>
          </p:cNvGraphicFramePr>
          <p:nvPr>
            <p:extLst>
              <p:ext uri="{D42A27DB-BD31-4B8C-83A1-F6EECF244321}">
                <p14:modId xmlns:p14="http://schemas.microsoft.com/office/powerpoint/2010/main" val="297031731"/>
              </p:ext>
            </p:extLst>
          </p:nvPr>
        </p:nvGraphicFramePr>
        <p:xfrm>
          <a:off x="-900608" y="5489351"/>
          <a:ext cx="10888716" cy="819969"/>
        </p:xfrm>
        <a:graphic>
          <a:graphicData uri="http://schemas.openxmlformats.org/presentationml/2006/ole">
            <mc:AlternateContent xmlns:mc="http://schemas.openxmlformats.org/markup-compatibility/2006">
              <mc:Choice xmlns:v="urn:schemas-microsoft-com:vml" Requires="v">
                <p:oleObj spid="_x0000_s9248" name="Έγγραφο" r:id="rId7" imgW="5269437" imgH="315916" progId="Word.Document.12">
                  <p:embed/>
                </p:oleObj>
              </mc:Choice>
              <mc:Fallback>
                <p:oleObj name="Έγγραφο" r:id="rId7" imgW="5269437" imgH="315916" progId="Word.Document.12">
                  <p:embed/>
                  <p:pic>
                    <p:nvPicPr>
                      <p:cNvPr id="0" name=""/>
                      <p:cNvPicPr>
                        <a:picLocks noChangeAspect="1" noChangeArrowheads="1"/>
                      </p:cNvPicPr>
                      <p:nvPr/>
                    </p:nvPicPr>
                    <p:blipFill>
                      <a:blip r:embed="rId8"/>
                      <a:srcRect/>
                      <a:stretch>
                        <a:fillRect/>
                      </a:stretch>
                    </p:blipFill>
                    <p:spPr bwMode="auto">
                      <a:xfrm>
                        <a:off x="-900608" y="5489351"/>
                        <a:ext cx="10888716" cy="81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Θέση υποσέλιδου 3" descr="."/>
          <p:cNvSpPr txBox="1">
            <a:spLocks/>
          </p:cNvSpPr>
          <p:nvPr>
            <p:custDataLst>
              <p:tags r:id="rId3"/>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4"/>
            </p:custDataLst>
          </p:nvPr>
        </p:nvSpPr>
        <p:spPr/>
        <p:txBody>
          <a:bodyPr/>
          <a:lstStyle/>
          <a:p>
            <a:fld id="{6F42FDE4-A7DD-41A7-A0A6-9B649FB43336}" type="slidenum">
              <a:rPr kumimoji="0" lang="en-US" smtClean="0"/>
              <a:pPr/>
              <a:t>24</a:t>
            </a:fld>
            <a:endParaRPr kumimoji="0" lang="en-US" dirty="0"/>
          </a:p>
        </p:txBody>
      </p:sp>
    </p:spTree>
    <p:custDataLst>
      <p:tags r:id="rId2"/>
    </p:custDataLst>
    <p:extLst>
      <p:ext uri="{BB962C8B-B14F-4D97-AF65-F5344CB8AC3E}">
        <p14:creationId xmlns:p14="http://schemas.microsoft.com/office/powerpoint/2010/main" val="487204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(9)</a:t>
            </a:r>
            <a:endParaRPr lang="el-GR" dirty="0"/>
          </a:p>
        </p:txBody>
      </p:sp>
      <p:sp>
        <p:nvSpPr>
          <p:cNvPr id="4" name="3 - Θέση περιεχομένου"/>
          <p:cNvSpPr>
            <a:spLocks noGrp="1"/>
          </p:cNvSpPr>
          <p:nvPr>
            <p:ph sz="quarter" idx="1"/>
          </p:nvPr>
        </p:nvSpPr>
        <p:spPr/>
        <p:txBody>
          <a:bodyPr>
            <a:normAutofit fontScale="92500" lnSpcReduction="10000"/>
          </a:bodyPr>
          <a:lstStyle/>
          <a:p>
            <a:r>
              <a:rPr lang="el-GR" dirty="0" smtClean="0"/>
              <a:t>Ο </a:t>
            </a:r>
            <a:r>
              <a:rPr lang="el-GR" dirty="0" smtClean="0">
                <a:solidFill>
                  <a:srgbClr val="FF3300"/>
                </a:solidFill>
              </a:rPr>
              <a:t>συντελεστής </a:t>
            </a:r>
            <a:r>
              <a:rPr lang="en-US" dirty="0" smtClean="0">
                <a:solidFill>
                  <a:srgbClr val="FF3300"/>
                </a:solidFill>
              </a:rPr>
              <a:t>r</a:t>
            </a:r>
            <a:r>
              <a:rPr lang="en-US" baseline="-25000" dirty="0" smtClean="0">
                <a:solidFill>
                  <a:srgbClr val="FF3300"/>
                </a:solidFill>
              </a:rPr>
              <a:t>SP</a:t>
            </a:r>
            <a:r>
              <a:rPr lang="en-US" dirty="0" smtClean="0">
                <a:solidFill>
                  <a:srgbClr val="FF3300"/>
                </a:solidFill>
              </a:rPr>
              <a:t> </a:t>
            </a:r>
            <a:r>
              <a:rPr lang="el-GR" dirty="0" smtClean="0"/>
              <a:t>παίρνει την ακραία τιμή </a:t>
            </a:r>
            <a:r>
              <a:rPr lang="el-GR" dirty="0" smtClean="0">
                <a:solidFill>
                  <a:srgbClr val="FF3300"/>
                </a:solidFill>
              </a:rPr>
              <a:t>+1</a:t>
            </a:r>
            <a:r>
              <a:rPr lang="el-GR" dirty="0" smtClean="0"/>
              <a:t> όταν οι </a:t>
            </a:r>
            <a:r>
              <a:rPr lang="el-GR" dirty="0" smtClean="0">
                <a:solidFill>
                  <a:srgbClr val="FF3300"/>
                </a:solidFill>
              </a:rPr>
              <a:t>βαθμίδες συμπεριφέρονται με τον ίδιο τρόπο</a:t>
            </a:r>
            <a:r>
              <a:rPr lang="el-GR" dirty="0" smtClean="0"/>
              <a:t>, δηλαδή όταν ισχύει </a:t>
            </a:r>
            <a:r>
              <a:rPr lang="en-US" dirty="0" smtClean="0"/>
              <a:t>R</a:t>
            </a:r>
            <a:r>
              <a:rPr lang="en-US" baseline="-25000" dirty="0" smtClean="0"/>
              <a:t>i</a:t>
            </a:r>
            <a:r>
              <a:rPr lang="el-GR" dirty="0" smtClean="0"/>
              <a:t>  = </a:t>
            </a:r>
            <a:r>
              <a:rPr lang="en-US" dirty="0" smtClean="0"/>
              <a:t>R</a:t>
            </a:r>
            <a:r>
              <a:rPr lang="el-GR" dirty="0" smtClean="0"/>
              <a:t>’</a:t>
            </a:r>
            <a:r>
              <a:rPr lang="en-US" baseline="-25000" dirty="0" smtClean="0"/>
              <a:t>i </a:t>
            </a:r>
            <a:r>
              <a:rPr lang="el-GR" dirty="0" smtClean="0"/>
              <a:t>για </a:t>
            </a:r>
            <a:r>
              <a:rPr lang="en-US" dirty="0" err="1" smtClean="0"/>
              <a:t>i</a:t>
            </a:r>
            <a:r>
              <a:rPr lang="en-US" dirty="0" smtClean="0"/>
              <a:t> </a:t>
            </a:r>
            <a:r>
              <a:rPr lang="el-GR" dirty="0" smtClean="0"/>
              <a:t>= 1, …, </a:t>
            </a:r>
            <a:r>
              <a:rPr lang="en-US" dirty="0" smtClean="0"/>
              <a:t>n</a:t>
            </a:r>
            <a:r>
              <a:rPr lang="el-GR" dirty="0" smtClean="0"/>
              <a:t>. </a:t>
            </a:r>
          </a:p>
          <a:p>
            <a:r>
              <a:rPr lang="el-GR" dirty="0" smtClean="0"/>
              <a:t>Ο συντελεστής </a:t>
            </a:r>
            <a:r>
              <a:rPr lang="en-US" dirty="0" smtClean="0">
                <a:solidFill>
                  <a:srgbClr val="FF3300"/>
                </a:solidFill>
              </a:rPr>
              <a:t>r</a:t>
            </a:r>
            <a:r>
              <a:rPr lang="en-US" baseline="-25000" dirty="0" smtClean="0">
                <a:solidFill>
                  <a:srgbClr val="FF3300"/>
                </a:solidFill>
              </a:rPr>
              <a:t>SP</a:t>
            </a:r>
            <a:r>
              <a:rPr lang="en-US" dirty="0" smtClean="0"/>
              <a:t> </a:t>
            </a:r>
            <a:r>
              <a:rPr lang="el-GR" dirty="0" smtClean="0"/>
              <a:t>παίρνει την ακραία τιμή </a:t>
            </a:r>
            <a:r>
              <a:rPr lang="el-GR" dirty="0" smtClean="0">
                <a:solidFill>
                  <a:srgbClr val="FF3300"/>
                </a:solidFill>
              </a:rPr>
              <a:t>-1</a:t>
            </a:r>
            <a:r>
              <a:rPr lang="el-GR" dirty="0" smtClean="0"/>
              <a:t> όταν </a:t>
            </a:r>
            <a:r>
              <a:rPr lang="el-GR" dirty="0" smtClean="0">
                <a:solidFill>
                  <a:srgbClr val="FF3300"/>
                </a:solidFill>
              </a:rPr>
              <a:t>οι βαθμίδες παίρνουν </a:t>
            </a:r>
            <a:r>
              <a:rPr lang="el-GR" dirty="0" err="1" smtClean="0">
                <a:solidFill>
                  <a:srgbClr val="FF3300"/>
                </a:solidFill>
              </a:rPr>
              <a:t>αντιδιαμετρικές</a:t>
            </a:r>
            <a:r>
              <a:rPr lang="el-GR" dirty="0" smtClean="0">
                <a:solidFill>
                  <a:srgbClr val="FF3300"/>
                </a:solidFill>
              </a:rPr>
              <a:t> τιμές</a:t>
            </a:r>
            <a:r>
              <a:rPr lang="el-GR" dirty="0" smtClean="0"/>
              <a:t>, δηλαδή όταν η πρώτη βαθμίδα αναφορικά με το Χ αντιστοιχεί στο τελευταίο (</a:t>
            </a:r>
            <a:r>
              <a:rPr lang="en-US" dirty="0" smtClean="0"/>
              <a:t>n</a:t>
            </a:r>
            <a:r>
              <a:rPr lang="el-GR" dirty="0" smtClean="0"/>
              <a:t>-οστό) άκρο αναφορικά με το Υ, η δεύτερη βαθμίδα αναφορικά με το Χ με την προτελευταία βαθμίδα αναφορικά με το Υ </a:t>
            </a:r>
            <a:r>
              <a:rPr lang="el-GR" dirty="0" err="1" smtClean="0"/>
              <a:t>κ.ο.κ</a:t>
            </a:r>
            <a:r>
              <a:rPr lang="el-GR" dirty="0" smtClean="0"/>
              <a:t>.</a:t>
            </a:r>
            <a:endParaRPr lang="el-GR"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25</a:t>
            </a:fld>
            <a:endParaRPr kumimoji="0" lang="en-US" dirty="0"/>
          </a:p>
        </p:txBody>
      </p:sp>
    </p:spTree>
    <p:custDataLst>
      <p:tags r:id="rId1"/>
    </p:custDataLst>
    <p:extLst>
      <p:ext uri="{BB962C8B-B14F-4D97-AF65-F5344CB8AC3E}">
        <p14:creationId xmlns:p14="http://schemas.microsoft.com/office/powerpoint/2010/main" val="73943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(10)</a:t>
            </a:r>
            <a:endParaRPr lang="el-GR" dirty="0"/>
          </a:p>
        </p:txBody>
      </p:sp>
      <p:sp>
        <p:nvSpPr>
          <p:cNvPr id="4" name="3 - Θέση περιεχομένου"/>
          <p:cNvSpPr>
            <a:spLocks noGrp="1"/>
          </p:cNvSpPr>
          <p:nvPr>
            <p:ph sz="quarter" idx="1"/>
          </p:nvPr>
        </p:nvSpPr>
        <p:spPr/>
        <p:txBody>
          <a:bodyPr/>
          <a:lstStyle/>
          <a:p>
            <a:r>
              <a:rPr lang="el-GR" sz="2400" dirty="0" smtClean="0">
                <a:solidFill>
                  <a:srgbClr val="FF3300"/>
                </a:solidFill>
              </a:rPr>
              <a:t>Παράδειγμα</a:t>
            </a:r>
            <a:r>
              <a:rPr lang="el-GR" sz="2400" dirty="0" smtClean="0"/>
              <a:t>: Στο πλαίσιο μιας δοκιμαστικής εργασίας προσδιορίστηκε για 10 εργαζόμενους η οργανωτική τους ικανότητα Χ και η προσοχή με την οποία ασκούν το έργο τους Υ. Προέκυψαν οι ακόλουθοι αριθμοί βαθμίδων </a:t>
            </a:r>
            <a:r>
              <a:rPr lang="en-US" sz="2400" dirty="0" smtClean="0"/>
              <a:t>R</a:t>
            </a:r>
            <a:r>
              <a:rPr lang="en-US" sz="2400" baseline="-25000" dirty="0" smtClean="0"/>
              <a:t>i </a:t>
            </a:r>
            <a:r>
              <a:rPr lang="el-GR" sz="2400" dirty="0" smtClean="0"/>
              <a:t>(αναφορικά με την οργανωτική ικανότητα) και </a:t>
            </a:r>
            <a:r>
              <a:rPr lang="en-US" sz="2400" dirty="0" smtClean="0"/>
              <a:t>R</a:t>
            </a:r>
            <a:r>
              <a:rPr lang="el-GR" sz="2400" dirty="0" smtClean="0"/>
              <a:t>’</a:t>
            </a:r>
            <a:r>
              <a:rPr lang="en-US" sz="2400" baseline="-25000" dirty="0" err="1" smtClean="0"/>
              <a:t>i</a:t>
            </a:r>
            <a:r>
              <a:rPr lang="en-US" sz="2400" baseline="-25000" dirty="0" smtClean="0"/>
              <a:t> </a:t>
            </a:r>
            <a:r>
              <a:rPr lang="el-GR" sz="2400" dirty="0" smtClean="0"/>
              <a:t>(αναφορικά με την προσοχή στην άσκηση του έργου):</a:t>
            </a:r>
          </a:p>
          <a:p>
            <a:endParaRPr lang="el-GR" dirty="0"/>
          </a:p>
        </p:txBody>
      </p:sp>
      <p:pic>
        <p:nvPicPr>
          <p:cNvPr id="37890" name="Picture 2" descr="[DECORATIVE]"/>
          <p:cNvPicPr>
            <a:picLocks noChangeAspect="1" noChangeArrowheads="1"/>
          </p:cNvPicPr>
          <p:nvPr/>
        </p:nvPicPr>
        <p:blipFill>
          <a:blip r:embed="rId5" cstate="print"/>
          <a:srcRect/>
          <a:stretch>
            <a:fillRect/>
          </a:stretch>
        </p:blipFill>
        <p:spPr bwMode="auto">
          <a:xfrm>
            <a:off x="-684584" y="4509120"/>
            <a:ext cx="10729192" cy="1339557"/>
          </a:xfrm>
          <a:prstGeom prst="rect">
            <a:avLst/>
          </a:prstGeom>
          <a:noFill/>
          <a:ln w="9525">
            <a:noFill/>
            <a:miter lim="800000"/>
            <a:headEnd/>
            <a:tailEnd/>
          </a:ln>
          <a:effec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26</a:t>
            </a:fld>
            <a:endParaRPr kumimoji="0" lang="en-US" dirty="0"/>
          </a:p>
        </p:txBody>
      </p:sp>
    </p:spTree>
    <p:custDataLst>
      <p:tags r:id="rId1"/>
    </p:custDataLst>
    <p:extLst>
      <p:ext uri="{BB962C8B-B14F-4D97-AF65-F5344CB8AC3E}">
        <p14:creationId xmlns:p14="http://schemas.microsoft.com/office/powerpoint/2010/main" val="366376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ΣΥΝΤΕΛΕΣΤΕΣ </a:t>
            </a:r>
            <a:r>
              <a:rPr lang="el-GR" dirty="0" smtClean="0"/>
              <a:t>ΣΥΣΧΕΤΙΣΗΣ (11)</a:t>
            </a:r>
            <a:endParaRPr lang="el-GR" dirty="0"/>
          </a:p>
        </p:txBody>
      </p:sp>
      <p:sp>
        <p:nvSpPr>
          <p:cNvPr id="4" name="3 - Θέση περιεχομένου"/>
          <p:cNvSpPr>
            <a:spLocks noGrp="1"/>
          </p:cNvSpPr>
          <p:nvPr>
            <p:ph sz="quarter" idx="1"/>
          </p:nvPr>
        </p:nvSpPr>
        <p:spPr>
          <a:xfrm>
            <a:off x="457200" y="1600201"/>
            <a:ext cx="8229600" cy="1108720"/>
          </a:xfrm>
        </p:spPr>
        <p:txBody>
          <a:bodyPr/>
          <a:lstStyle/>
          <a:p>
            <a:r>
              <a:rPr lang="el-GR" dirty="0" smtClean="0"/>
              <a:t>Ο </a:t>
            </a:r>
            <a:r>
              <a:rPr lang="el-GR" dirty="0" smtClean="0">
                <a:solidFill>
                  <a:srgbClr val="FF3300"/>
                </a:solidFill>
              </a:rPr>
              <a:t>συντελεστής συσχέτισης </a:t>
            </a:r>
            <a:r>
              <a:rPr lang="en-US" dirty="0" smtClean="0">
                <a:solidFill>
                  <a:srgbClr val="FF3300"/>
                </a:solidFill>
              </a:rPr>
              <a:t>Spearman </a:t>
            </a:r>
            <a:r>
              <a:rPr lang="el-GR" dirty="0" smtClean="0"/>
              <a:t>υπολογίζεται ως εξής:</a:t>
            </a:r>
            <a:endParaRPr lang="en-US" dirty="0" smtClean="0"/>
          </a:p>
          <a:p>
            <a:pPr marL="0" indent="0">
              <a:buNone/>
            </a:pPr>
            <a:endParaRPr lang="en-US" dirty="0" smtClean="0"/>
          </a:p>
        </p:txBody>
      </p:sp>
      <p:graphicFrame>
        <p:nvGraphicFramePr>
          <p:cNvPr id="47106" name="Object 2"/>
          <p:cNvGraphicFramePr>
            <a:graphicFrameLocks noChangeAspect="1"/>
          </p:cNvGraphicFramePr>
          <p:nvPr>
            <p:extLst>
              <p:ext uri="{D42A27DB-BD31-4B8C-83A1-F6EECF244321}">
                <p14:modId xmlns:p14="http://schemas.microsoft.com/office/powerpoint/2010/main" val="1183845821"/>
              </p:ext>
            </p:extLst>
          </p:nvPr>
        </p:nvGraphicFramePr>
        <p:xfrm>
          <a:off x="224395" y="2708920"/>
          <a:ext cx="8524069" cy="1008112"/>
        </p:xfrm>
        <a:graphic>
          <a:graphicData uri="http://schemas.openxmlformats.org/presentationml/2006/ole">
            <mc:AlternateContent xmlns:mc="http://schemas.openxmlformats.org/markup-compatibility/2006">
              <mc:Choice xmlns:v="urn:schemas-microsoft-com:vml" Requires="v">
                <p:oleObj spid="_x0000_s10302" name="Έγγραφο" r:id="rId6" imgW="5274753" imgH="623542" progId="Word.Document.12">
                  <p:embed/>
                </p:oleObj>
              </mc:Choice>
              <mc:Fallback>
                <p:oleObj name="Έγγραφο" r:id="rId6" imgW="5274753" imgH="623542"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395" y="2708920"/>
                        <a:ext cx="852406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Ορθογώνιο 4"/>
          <p:cNvSpPr/>
          <p:nvPr/>
        </p:nvSpPr>
        <p:spPr>
          <a:xfrm>
            <a:off x="0" y="4358326"/>
            <a:ext cx="3041474" cy="523220"/>
          </a:xfrm>
          <a:prstGeom prst="rect">
            <a:avLst/>
          </a:prstGeom>
        </p:spPr>
        <p:txBody>
          <a:bodyPr wrap="none">
            <a:spAutoFit/>
          </a:bodyPr>
          <a:lstStyle/>
          <a:p>
            <a:pPr>
              <a:buNone/>
            </a:pPr>
            <a:r>
              <a:rPr lang="el-GR" sz="2800" dirty="0"/>
              <a:t>	και </a:t>
            </a:r>
            <a:r>
              <a:rPr lang="el-GR" sz="2800" dirty="0" smtClean="0"/>
              <a:t>συνεπώς:</a:t>
            </a:r>
            <a:endParaRPr lang="el-GR" sz="2800" dirty="0"/>
          </a:p>
        </p:txBody>
      </p:sp>
      <p:graphicFrame>
        <p:nvGraphicFramePr>
          <p:cNvPr id="47107" name="Object 3"/>
          <p:cNvGraphicFramePr>
            <a:graphicFrameLocks noChangeAspect="1"/>
          </p:cNvGraphicFramePr>
          <p:nvPr>
            <p:extLst>
              <p:ext uri="{D42A27DB-BD31-4B8C-83A1-F6EECF244321}">
                <p14:modId xmlns:p14="http://schemas.microsoft.com/office/powerpoint/2010/main" val="2841813318"/>
              </p:ext>
            </p:extLst>
          </p:nvPr>
        </p:nvGraphicFramePr>
        <p:xfrm>
          <a:off x="323528" y="4502342"/>
          <a:ext cx="8414142" cy="1158906"/>
        </p:xfrm>
        <a:graphic>
          <a:graphicData uri="http://schemas.openxmlformats.org/presentationml/2006/ole">
            <mc:AlternateContent xmlns:mc="http://schemas.openxmlformats.org/markup-compatibility/2006">
              <mc:Choice xmlns:v="urn:schemas-microsoft-com:vml" Requires="v">
                <p:oleObj spid="_x0000_s10303" name="Έγγραφο" r:id="rId8" imgW="5269437" imgH="1112181" progId="Word.Document.12">
                  <p:embed/>
                </p:oleObj>
              </mc:Choice>
              <mc:Fallback>
                <p:oleObj name="Έγγραφο" r:id="rId8" imgW="5269437" imgH="1112181" progId="Word.Document.12">
                  <p:embed/>
                  <p:pic>
                    <p:nvPicPr>
                      <p:cNvPr id="0" name=""/>
                      <p:cNvPicPr>
                        <a:picLocks noChangeAspect="1" noChangeArrowheads="1"/>
                      </p:cNvPicPr>
                      <p:nvPr/>
                    </p:nvPicPr>
                    <p:blipFill>
                      <a:blip r:embed="rId9"/>
                      <a:srcRect/>
                      <a:stretch>
                        <a:fillRect/>
                      </a:stretch>
                    </p:blipFill>
                    <p:spPr bwMode="auto">
                      <a:xfrm>
                        <a:off x="323528" y="4502342"/>
                        <a:ext cx="8414142" cy="1158906"/>
                      </a:xfrm>
                      <a:prstGeom prst="rect">
                        <a:avLst/>
                      </a:prstGeom>
                      <a:noFill/>
                      <a:ln>
                        <a:noFill/>
                      </a:ln>
                      <a:effectLst/>
                      <a:extLst/>
                    </p:spPr>
                  </p:pic>
                </p:oleObj>
              </mc:Fallback>
            </mc:AlternateContent>
          </a:graphicData>
        </a:graphic>
      </p:graphicFrame>
      <p:sp>
        <p:nvSpPr>
          <p:cNvPr id="7" name="Θέση υποσέλιδου 3" descr="."/>
          <p:cNvSpPr txBox="1">
            <a:spLocks/>
          </p:cNvSpPr>
          <p:nvPr>
            <p:custDataLst>
              <p:tags r:id="rId3"/>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αριθμού διαφάνειας"/>
          <p:cNvSpPr>
            <a:spLocks noGrp="1"/>
          </p:cNvSpPr>
          <p:nvPr>
            <p:ph type="sldNum" sz="quarter" idx="12"/>
            <p:custDataLst>
              <p:tags r:id="rId4"/>
            </p:custDataLst>
          </p:nvPr>
        </p:nvSpPr>
        <p:spPr/>
        <p:txBody>
          <a:bodyPr/>
          <a:lstStyle/>
          <a:p>
            <a:fld id="{6F42FDE4-A7DD-41A7-A0A6-9B649FB43336}" type="slidenum">
              <a:rPr kumimoji="0" lang="en-US" smtClean="0"/>
              <a:pPr/>
              <a:t>27</a:t>
            </a:fld>
            <a:endParaRPr kumimoji="0" lang="en-US" dirty="0"/>
          </a:p>
        </p:txBody>
      </p:sp>
    </p:spTree>
    <p:custDataLst>
      <p:tags r:id="rId2"/>
    </p:custDataLst>
    <p:extLst>
      <p:ext uri="{BB962C8B-B14F-4D97-AF65-F5344CB8AC3E}">
        <p14:creationId xmlns:p14="http://schemas.microsoft.com/office/powerpoint/2010/main" val="3951726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(1)</a:t>
            </a:r>
            <a:endParaRPr lang="el-GR" dirty="0"/>
          </a:p>
        </p:txBody>
      </p:sp>
      <p:sp>
        <p:nvSpPr>
          <p:cNvPr id="4" name="Θέση περιεχομένου 3"/>
          <p:cNvSpPr>
            <a:spLocks noGrp="1"/>
          </p:cNvSpPr>
          <p:nvPr>
            <p:ph sz="quarter" idx="1"/>
          </p:nvPr>
        </p:nvSpPr>
        <p:spPr/>
        <p:txBody>
          <a:bodyPr>
            <a:normAutofit fontScale="92500" lnSpcReduction="10000"/>
          </a:bodyPr>
          <a:lstStyle/>
          <a:p>
            <a:r>
              <a:rPr lang="el-GR" dirty="0"/>
              <a:t>Ο υπολογισμός της συσχέτισης αντιμετωπίζει </a:t>
            </a:r>
            <a:r>
              <a:rPr lang="el-GR" dirty="0">
                <a:solidFill>
                  <a:srgbClr val="FF3300"/>
                </a:solidFill>
              </a:rPr>
              <a:t>συμμετρικά</a:t>
            </a:r>
            <a:r>
              <a:rPr lang="el-GR" dirty="0"/>
              <a:t> τα δύο χαρακτηριστικά ή τις μεταβλητές </a:t>
            </a:r>
            <a:r>
              <a:rPr lang="en-US" dirty="0"/>
              <a:t>x </a:t>
            </a:r>
            <a:r>
              <a:rPr lang="el-GR" dirty="0"/>
              <a:t>και </a:t>
            </a:r>
            <a:r>
              <a:rPr lang="en-US" dirty="0" smtClean="0"/>
              <a:t>y</a:t>
            </a:r>
            <a:r>
              <a:rPr lang="el-GR" dirty="0"/>
              <a:t> </a:t>
            </a:r>
            <a:r>
              <a:rPr lang="el-GR" dirty="0" smtClean="0"/>
              <a:t>και για </a:t>
            </a:r>
            <a:r>
              <a:rPr lang="el-GR" dirty="0"/>
              <a:t>τον λόγο αυτό μπορεί να ονομαστεί και </a:t>
            </a:r>
            <a:r>
              <a:rPr lang="el-GR" dirty="0">
                <a:solidFill>
                  <a:srgbClr val="FF3300"/>
                </a:solidFill>
              </a:rPr>
              <a:t>ανάλυση </a:t>
            </a:r>
            <a:r>
              <a:rPr lang="el-GR" dirty="0" smtClean="0">
                <a:solidFill>
                  <a:srgbClr val="FF3300"/>
                </a:solidFill>
              </a:rPr>
              <a:t>αλληλεξάρτησης</a:t>
            </a:r>
            <a:r>
              <a:rPr lang="el-GR" b="1" dirty="0" smtClean="0"/>
              <a:t>.</a:t>
            </a:r>
          </a:p>
          <a:p>
            <a:r>
              <a:rPr lang="el-GR" dirty="0" smtClean="0"/>
              <a:t>Αντίθετα </a:t>
            </a:r>
            <a:r>
              <a:rPr lang="el-GR" dirty="0"/>
              <a:t>στην παλινδρόμηση μια μεταβλητή, </a:t>
            </a:r>
            <a:r>
              <a:rPr lang="el-GR" dirty="0" smtClean="0"/>
              <a:t>συνήθως η </a:t>
            </a:r>
            <a:r>
              <a:rPr lang="el-GR" dirty="0"/>
              <a:t>μεταβλητή </a:t>
            </a:r>
            <a:r>
              <a:rPr lang="en-US" dirty="0"/>
              <a:t>y</a:t>
            </a:r>
            <a:r>
              <a:rPr lang="el-GR" dirty="0"/>
              <a:t>, </a:t>
            </a:r>
            <a:r>
              <a:rPr lang="el-GR" dirty="0" smtClean="0"/>
              <a:t>αντιμετωπίζεται </a:t>
            </a:r>
            <a:r>
              <a:rPr lang="el-GR" dirty="0"/>
              <a:t>ως </a:t>
            </a:r>
            <a:r>
              <a:rPr lang="el-GR" dirty="0">
                <a:solidFill>
                  <a:srgbClr val="FF3300"/>
                </a:solidFill>
              </a:rPr>
              <a:t>εξαρτημένη</a:t>
            </a:r>
            <a:r>
              <a:rPr lang="el-GR" dirty="0"/>
              <a:t> και η </a:t>
            </a:r>
            <a:r>
              <a:rPr lang="en-US" dirty="0"/>
              <a:t>x</a:t>
            </a:r>
            <a:r>
              <a:rPr lang="el-GR" dirty="0" smtClean="0"/>
              <a:t> </a:t>
            </a:r>
            <a:r>
              <a:rPr lang="el-GR" dirty="0"/>
              <a:t>ως </a:t>
            </a:r>
            <a:r>
              <a:rPr lang="el-GR" dirty="0">
                <a:solidFill>
                  <a:srgbClr val="FF3300"/>
                </a:solidFill>
              </a:rPr>
              <a:t>ανεξάρτητη</a:t>
            </a:r>
            <a:r>
              <a:rPr lang="el-GR" dirty="0"/>
              <a:t>. Για τον λόγο αυτό </a:t>
            </a:r>
            <a:r>
              <a:rPr lang="el-GR" dirty="0" smtClean="0"/>
              <a:t>για την ανάλυση παλινδρόμησης χρησιμοποιείται </a:t>
            </a:r>
            <a:r>
              <a:rPr lang="el-GR" dirty="0"/>
              <a:t>ο χαρακτηρισμός </a:t>
            </a:r>
            <a:r>
              <a:rPr lang="el-GR" dirty="0">
                <a:solidFill>
                  <a:srgbClr val="FF3300"/>
                </a:solidFill>
              </a:rPr>
              <a:t>ανάλυση εξάρτησης.</a:t>
            </a:r>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28</a:t>
            </a:fld>
            <a:endParaRPr kumimoji="0" lang="en-US" dirty="0"/>
          </a:p>
        </p:txBody>
      </p:sp>
    </p:spTree>
    <p:custDataLst>
      <p:tags r:id="rId1"/>
    </p:custDataLst>
    <p:extLst>
      <p:ext uri="{BB962C8B-B14F-4D97-AF65-F5344CB8AC3E}">
        <p14:creationId xmlns:p14="http://schemas.microsoft.com/office/powerpoint/2010/main" val="3119774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(2)</a:t>
            </a:r>
            <a:endParaRPr lang="el-GR" dirty="0"/>
          </a:p>
        </p:txBody>
      </p:sp>
      <mc:AlternateContent xmlns:mc="http://schemas.openxmlformats.org/markup-compatibility/2006">
        <mc:Choice xmlns:a14="http://schemas.microsoft.com/office/drawing/2010/main" Requires="a14">
          <p:sp>
            <p:nvSpPr>
              <p:cNvPr id="4" name="Θέση περιεχομένου 3"/>
              <p:cNvSpPr>
                <a:spLocks noGrp="1"/>
              </p:cNvSpPr>
              <p:nvPr>
                <p:ph sz="quarter" idx="1"/>
              </p:nvPr>
            </p:nvSpPr>
            <p:spPr/>
            <p:txBody>
              <a:bodyPr>
                <a:normAutofit fontScale="92500"/>
              </a:bodyPr>
              <a:lstStyle/>
              <a:p>
                <a:r>
                  <a:rPr lang="el-GR" dirty="0" smtClean="0"/>
                  <a:t>Για δύο αριθμητικά χαρακτηριστικά Χ και Υ, με τις τιμές </a:t>
                </a:r>
                <a:r>
                  <a:rPr lang="el-GR" dirty="0"/>
                  <a:t>παρατήρησης </a:t>
                </a:r>
                <a:r>
                  <a:rPr lang="en-US" dirty="0"/>
                  <a:t>x</a:t>
                </a:r>
                <a:r>
                  <a:rPr lang="en-US" baseline="-25000" dirty="0"/>
                  <a:t>i</a:t>
                </a:r>
                <a:r>
                  <a:rPr lang="en-US" dirty="0"/>
                  <a:t> </a:t>
                </a:r>
                <a:r>
                  <a:rPr lang="el-GR" dirty="0" smtClean="0"/>
                  <a:t>να μην </a:t>
                </a:r>
                <a:r>
                  <a:rPr lang="el-GR" dirty="0"/>
                  <a:t>είναι όλες ίδιες μεταξύ τους, </a:t>
                </a:r>
                <a:r>
                  <a:rPr lang="el-GR" dirty="0" smtClean="0"/>
                  <a:t>δηλαδή </a:t>
                </a:r>
                <a14:m>
                  <m:oMath xmlns:m="http://schemas.openxmlformats.org/officeDocument/2006/math">
                    <m:sSup>
                      <m:sSupPr>
                        <m:ctrlPr>
                          <a:rPr lang="el-GR" i="1" smtClean="0">
                            <a:latin typeface="Cambria Math" panose="02040503050406030204" pitchFamily="18" charset="0"/>
                          </a:rPr>
                        </m:ctrlPr>
                      </m:sSupPr>
                      <m:e>
                        <m:sSub>
                          <m:sSubPr>
                            <m:ctrlPr>
                              <a:rPr lang="el-GR" i="1" smtClean="0">
                                <a:latin typeface="Cambria Math" panose="02040503050406030204" pitchFamily="18" charset="0"/>
                              </a:rPr>
                            </m:ctrlPr>
                          </m:sSubPr>
                          <m:e>
                            <m:r>
                              <a:rPr lang="en-US" b="0" i="1" smtClean="0">
                                <a:latin typeface="Cambria Math"/>
                              </a:rPr>
                              <m:t>𝑠</m:t>
                            </m:r>
                          </m:e>
                          <m:sub>
                            <m:r>
                              <a:rPr lang="en-US" b="0" i="1" smtClean="0">
                                <a:latin typeface="Cambria Math"/>
                              </a:rPr>
                              <m:t>𝑥</m:t>
                            </m:r>
                          </m:sub>
                        </m:sSub>
                      </m:e>
                      <m:sup>
                        <m:r>
                          <a:rPr lang="en-US" b="0" i="1" smtClean="0">
                            <a:latin typeface="Cambria Math"/>
                          </a:rPr>
                          <m:t>2</m:t>
                        </m:r>
                      </m:sup>
                    </m:sSup>
                    <m:r>
                      <a:rPr lang="el-GR" i="1" smtClean="0">
                        <a:latin typeface="Cambria Math"/>
                        <a:ea typeface="Cambria Math"/>
                      </a:rPr>
                      <m:t>&gt;</m:t>
                    </m:r>
                    <m:r>
                      <a:rPr lang="en-US" b="0" i="1" smtClean="0">
                        <a:latin typeface="Cambria Math"/>
                        <a:ea typeface="Cambria Math"/>
                      </a:rPr>
                      <m:t>0</m:t>
                    </m:r>
                  </m:oMath>
                </a14:m>
                <a:r>
                  <a:rPr lang="en-US" dirty="0" smtClean="0"/>
                  <a:t>, </a:t>
                </a:r>
                <a:r>
                  <a:rPr lang="el-GR" dirty="0" smtClean="0"/>
                  <a:t>ισχύει η </a:t>
                </a:r>
                <a:r>
                  <a:rPr lang="el-GR" dirty="0" smtClean="0">
                    <a:solidFill>
                      <a:srgbClr val="FF3300"/>
                    </a:solidFill>
                  </a:rPr>
                  <a:t>αρχή </a:t>
                </a:r>
                <a:r>
                  <a:rPr lang="el-GR" dirty="0">
                    <a:solidFill>
                      <a:srgbClr val="FF3300"/>
                    </a:solidFill>
                  </a:rPr>
                  <a:t>των ελαχίστων τετραγώνων</a:t>
                </a:r>
                <a:r>
                  <a:rPr lang="el-GR" b="1" dirty="0"/>
                  <a:t> </a:t>
                </a:r>
                <a:r>
                  <a:rPr lang="el-GR" dirty="0" smtClean="0"/>
                  <a:t>του </a:t>
                </a:r>
                <a:r>
                  <a:rPr lang="en-US" dirty="0" smtClean="0">
                    <a:solidFill>
                      <a:srgbClr val="FF3300"/>
                    </a:solidFill>
                  </a:rPr>
                  <a:t>Gauss</a:t>
                </a:r>
                <a:r>
                  <a:rPr lang="el-GR" dirty="0"/>
                  <a:t>, </a:t>
                </a:r>
                <a:r>
                  <a:rPr lang="el-GR" dirty="0" smtClean="0"/>
                  <a:t>που ορίζει ότι: </a:t>
                </a:r>
              </a:p>
              <a:p>
                <a:pPr lvl="1"/>
                <a:r>
                  <a:rPr lang="el-GR" dirty="0" smtClean="0"/>
                  <a:t>όσο μικρότερο είναι </a:t>
                </a:r>
                <a:r>
                  <a:rPr lang="el-GR" dirty="0"/>
                  <a:t>το άθροισμα των τετραγώνων</a:t>
                </a:r>
              </a:p>
              <a:p>
                <a:endParaRPr lang="el-GR" dirty="0" smtClean="0"/>
              </a:p>
              <a:p>
                <a:pPr marL="0" indent="0">
                  <a:buNone/>
                </a:pPr>
                <a:endParaRPr lang="el-GR" dirty="0"/>
              </a:p>
              <a:p>
                <a:pPr marL="594360" lvl="2" indent="0">
                  <a:buNone/>
                </a:pPr>
                <a:r>
                  <a:rPr lang="el-GR" sz="2400" dirty="0" smtClean="0"/>
                  <a:t>τόσο καλύτερη είναι η αντιπροσώπευση του διαγράμματος διασποράς από την ευθεία </a:t>
                </a:r>
                <a:r>
                  <a:rPr lang="en-US" sz="2400" dirty="0" smtClean="0"/>
                  <a:t>y</a:t>
                </a:r>
                <a:r>
                  <a:rPr lang="el-GR" sz="2400" dirty="0" smtClean="0"/>
                  <a:t> </a:t>
                </a:r>
                <a:r>
                  <a:rPr lang="el-GR" sz="2400" dirty="0"/>
                  <a:t>= </a:t>
                </a:r>
                <a:r>
                  <a:rPr lang="en-US" sz="2400" dirty="0"/>
                  <a:t>a</a:t>
                </a:r>
                <a:r>
                  <a:rPr lang="el-GR" sz="2400" dirty="0"/>
                  <a:t> + </a:t>
                </a:r>
                <a:r>
                  <a:rPr lang="en-US" sz="2400" dirty="0" err="1" smtClean="0"/>
                  <a:t>bx</a:t>
                </a:r>
                <a:endParaRPr lang="el-GR" sz="2400" dirty="0"/>
              </a:p>
            </p:txBody>
          </p:sp>
        </mc:Choice>
        <mc:Fallback>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0">
                <a:blip r:embed="rId5"/>
                <a:stretch>
                  <a:fillRect l="-1481" t="-1617" r="-2593" b="-2426"/>
                </a:stretch>
              </a:blipFill>
            </p:spPr>
            <p:txBody>
              <a:bodyPr/>
              <a:lstStyle/>
              <a:p>
                <a:r>
                  <a:rPr lang="el-GR">
                    <a:noFill/>
                  </a:rPr>
                  <a:t> </a:t>
                </a:r>
              </a:p>
            </p:txBody>
          </p:sp>
        </mc:Fallback>
      </mc:AlternateContent>
      <p:pic>
        <p:nvPicPr>
          <p:cNvPr id="48130" name="Picture 2" descr="[DECORA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8840" y="4293096"/>
            <a:ext cx="1530654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29</a:t>
            </a:fld>
            <a:endParaRPr kumimoji="0" lang="en-US" dirty="0"/>
          </a:p>
        </p:txBody>
      </p:sp>
    </p:spTree>
    <p:custDataLst>
      <p:tags r:id="rId1"/>
    </p:custDataLst>
    <p:extLst>
      <p:ext uri="{BB962C8B-B14F-4D97-AF65-F5344CB8AC3E}">
        <p14:creationId xmlns:p14="http://schemas.microsoft.com/office/powerpoint/2010/main" val="348964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(3)</a:t>
            </a:r>
            <a:endParaRPr lang="el-GR" dirty="0"/>
          </a:p>
        </p:txBody>
      </p:sp>
      <p:pic>
        <p:nvPicPr>
          <p:cNvPr id="49154" name="Picture 2" descr="[DECORATIVE]"/>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bwMode="auto">
          <a:xfrm>
            <a:off x="1403648" y="1484784"/>
            <a:ext cx="6606648" cy="468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30</a:t>
            </a:fld>
            <a:endParaRPr kumimoji="0" lang="en-US" dirty="0"/>
          </a:p>
        </p:txBody>
      </p:sp>
    </p:spTree>
    <p:custDataLst>
      <p:tags r:id="rId1"/>
    </p:custDataLst>
    <p:extLst>
      <p:ext uri="{BB962C8B-B14F-4D97-AF65-F5344CB8AC3E}">
        <p14:creationId xmlns:p14="http://schemas.microsoft.com/office/powerpoint/2010/main" val="308348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(4)</a:t>
            </a:r>
            <a:endParaRPr lang="el-GR" dirty="0"/>
          </a:p>
        </p:txBody>
      </p:sp>
      <p:pic>
        <p:nvPicPr>
          <p:cNvPr id="50179" name="Picture 3" descr="[DECORA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3429000"/>
            <a:ext cx="1944216" cy="156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5" name="Ορθογώνιο 4"/>
          <p:cNvSpPr/>
          <p:nvPr/>
        </p:nvSpPr>
        <p:spPr>
          <a:xfrm>
            <a:off x="457200" y="5341062"/>
            <a:ext cx="3610569" cy="584775"/>
          </a:xfrm>
          <a:prstGeom prst="rect">
            <a:avLst/>
          </a:prstGeom>
        </p:spPr>
        <p:txBody>
          <a:bodyPr wrap="square">
            <a:spAutoFit/>
          </a:bodyPr>
          <a:lstStyle/>
          <a:p>
            <a:pPr marL="457200" indent="-457200">
              <a:buFont typeface="Arial" panose="020B0604020202020204" pitchFamily="34" charset="0"/>
              <a:buChar char="•"/>
            </a:pPr>
            <a:r>
              <a:rPr lang="el-GR" sz="3200" dirty="0"/>
              <a:t>Επίσης ισχύει:</a:t>
            </a:r>
          </a:p>
        </p:txBody>
      </p:sp>
      <mc:AlternateContent xmlns:mc="http://schemas.openxmlformats.org/markup-compatibility/2006">
        <mc:Choice xmlns:a14="http://schemas.microsoft.com/office/drawing/2010/main" Requires="a14">
          <p:sp>
            <p:nvSpPr>
              <p:cNvPr id="4" name="Θέση περιεχομένου 3"/>
              <p:cNvSpPr>
                <a:spLocks noGrp="1"/>
              </p:cNvSpPr>
              <p:nvPr>
                <p:ph sz="quarter" idx="1"/>
              </p:nvPr>
            </p:nvSpPr>
            <p:spPr>
              <a:xfrm>
                <a:off x="457200" y="1556792"/>
                <a:ext cx="8229600" cy="4525963"/>
              </a:xfrm>
            </p:spPr>
            <p:txBody>
              <a:bodyPr>
                <a:normAutofit fontScale="92500" lnSpcReduction="20000"/>
              </a:bodyPr>
              <a:lstStyle/>
              <a:p>
                <a:r>
                  <a:rPr lang="el-GR" dirty="0" smtClean="0"/>
                  <a:t>Στην </a:t>
                </a:r>
                <a:r>
                  <a:rPr lang="el-GR" dirty="0" smtClean="0">
                    <a:solidFill>
                      <a:srgbClr val="FF3300"/>
                    </a:solidFill>
                  </a:rPr>
                  <a:t>εξίσωση παλινδρόμησης </a:t>
                </a:r>
                <a:r>
                  <a:rPr lang="en-US" sz="2800" dirty="0"/>
                  <a:t>y</a:t>
                </a:r>
                <a:r>
                  <a:rPr lang="el-GR" sz="2800" dirty="0"/>
                  <a:t> = </a:t>
                </a:r>
                <a:r>
                  <a:rPr lang="en-US" sz="2800" dirty="0"/>
                  <a:t>a</a:t>
                </a:r>
                <a:r>
                  <a:rPr lang="el-GR" sz="2800" dirty="0"/>
                  <a:t> + </a:t>
                </a:r>
                <a:r>
                  <a:rPr lang="en-US" sz="2800" dirty="0" err="1" smtClean="0"/>
                  <a:t>bx</a:t>
                </a:r>
                <a:r>
                  <a:rPr lang="el-GR" sz="2800" dirty="0" smtClean="0"/>
                  <a:t>,</a:t>
                </a:r>
                <a:r>
                  <a:rPr lang="en-US" sz="2800" dirty="0" smtClean="0"/>
                  <a:t> </a:t>
                </a:r>
                <a:r>
                  <a:rPr lang="el-GR" dirty="0"/>
                  <a:t>τ</a:t>
                </a:r>
                <a:r>
                  <a:rPr lang="el-GR" dirty="0" smtClean="0"/>
                  <a:t>α </a:t>
                </a:r>
                <a:r>
                  <a:rPr lang="en-US" dirty="0" smtClean="0"/>
                  <a:t>a </a:t>
                </a:r>
                <a:r>
                  <a:rPr lang="el-GR" dirty="0" smtClean="0"/>
                  <a:t>και </a:t>
                </a:r>
                <a:r>
                  <a:rPr lang="en-US" dirty="0" smtClean="0"/>
                  <a:t>b</a:t>
                </a:r>
                <a:r>
                  <a:rPr lang="el-GR" dirty="0" smtClean="0"/>
                  <a:t> ονομάζονται </a:t>
                </a:r>
                <a:r>
                  <a:rPr lang="el-GR" dirty="0" smtClean="0">
                    <a:solidFill>
                      <a:srgbClr val="FF3300"/>
                    </a:solidFill>
                  </a:rPr>
                  <a:t>συντελεστές </a:t>
                </a:r>
                <a:r>
                  <a:rPr lang="el-GR" dirty="0">
                    <a:solidFill>
                      <a:srgbClr val="FF3300"/>
                    </a:solidFill>
                  </a:rPr>
                  <a:t>παλινδρόμησης </a:t>
                </a:r>
                <a:r>
                  <a:rPr lang="el-GR" dirty="0" smtClean="0">
                    <a:solidFill>
                      <a:srgbClr val="FF3300"/>
                    </a:solidFill>
                  </a:rPr>
                  <a:t> </a:t>
                </a:r>
                <a:r>
                  <a:rPr lang="el-GR" dirty="0" smtClean="0"/>
                  <a:t>(συμβολίζονται με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a:rPr>
                          <m:t>𝑎</m:t>
                        </m:r>
                      </m:e>
                    </m:acc>
                  </m:oMath>
                </a14:m>
                <a:r>
                  <a:rPr lang="el-GR" dirty="0" smtClean="0"/>
                  <a:t> και</a:t>
                </a:r>
                <a:r>
                  <a:rPr lang="el-GR" dirty="0"/>
                  <a:t>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a:rPr>
                          <m:t>𝑏</m:t>
                        </m:r>
                      </m:e>
                    </m:acc>
                  </m:oMath>
                </a14:m>
                <a:r>
                  <a:rPr lang="en-US" dirty="0" smtClean="0"/>
                  <a:t> </a:t>
                </a:r>
                <a:r>
                  <a:rPr lang="el-GR" dirty="0" smtClean="0"/>
                  <a:t>αντίστοιχα) και υπολογίζονται ως εξής:</a:t>
                </a:r>
              </a:p>
              <a:p>
                <a:endParaRPr lang="el-GR" dirty="0"/>
              </a:p>
              <a:p>
                <a:endParaRPr lang="el-GR" dirty="0" smtClean="0"/>
              </a:p>
              <a:p>
                <a:endParaRPr lang="el-GR" dirty="0"/>
              </a:p>
              <a:p>
                <a:pPr marL="0" indent="0">
                  <a:buNone/>
                </a:pPr>
                <a:endParaRPr lang="el-GR" dirty="0" smtClean="0"/>
              </a:p>
              <a:p>
                <a:pPr marL="0" indent="0">
                  <a:buNone/>
                </a:pPr>
                <a14:m>
                  <m:oMathPara xmlns:m="http://schemas.openxmlformats.org/officeDocument/2006/math">
                    <m:oMathParaPr>
                      <m:jc m:val="centerGroup"/>
                    </m:oMathParaPr>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a:rPr>
                            <m:t>𝑏</m:t>
                          </m:r>
                        </m:e>
                      </m:acc>
                      <m:r>
                        <a:rPr lang="en-US" b="0" i="1" smtClean="0">
                          <a:latin typeface="Cambria Math"/>
                        </a:rPr>
                        <m:t>=</m:t>
                      </m:r>
                      <m:r>
                        <a:rPr lang="en-US" b="0" i="1" smtClean="0">
                          <a:latin typeface="Cambria Math"/>
                        </a:rPr>
                        <m:t>𝑟</m:t>
                      </m:r>
                      <m:r>
                        <a:rPr lang="en-US" b="0" i="1" smtClean="0">
                          <a:latin typeface="Cambria Math"/>
                          <a:ea typeface="Cambria Math"/>
                        </a:rPr>
                        <m:t>∙ </m:t>
                      </m:r>
                      <m:f>
                        <m:fPr>
                          <m:ctrlPr>
                            <a:rPr lang="en-US" b="0" i="1" smtClean="0">
                              <a:latin typeface="Cambria Math" panose="02040503050406030204" pitchFamily="18" charset="0"/>
                              <a:ea typeface="Cambria Math"/>
                            </a:rPr>
                          </m:ctrlPr>
                        </m:fPr>
                        <m:num>
                          <m:sSub>
                            <m:sSubPr>
                              <m:ctrlPr>
                                <a:rPr lang="en-US" b="0" i="1" smtClean="0">
                                  <a:latin typeface="Cambria Math" panose="02040503050406030204" pitchFamily="18" charset="0"/>
                                  <a:ea typeface="Cambria Math"/>
                                </a:rPr>
                              </m:ctrlPr>
                            </m:sSubPr>
                            <m:e>
                              <m:r>
                                <a:rPr lang="en-US" b="0" i="1" smtClean="0">
                                  <a:latin typeface="Cambria Math"/>
                                  <a:ea typeface="Cambria Math"/>
                                </a:rPr>
                                <m:t>𝑠</m:t>
                              </m:r>
                            </m:e>
                            <m:sub>
                              <m:r>
                                <a:rPr lang="en-US" b="0" i="1" smtClean="0">
                                  <a:latin typeface="Cambria Math"/>
                                  <a:ea typeface="Cambria Math"/>
                                </a:rPr>
                                <m:t>𝑦</m:t>
                              </m:r>
                            </m:sub>
                          </m:sSub>
                        </m:num>
                        <m:den>
                          <m:sSub>
                            <m:sSubPr>
                              <m:ctrlPr>
                                <a:rPr lang="en-US" b="0" i="1" smtClean="0">
                                  <a:latin typeface="Cambria Math" panose="02040503050406030204" pitchFamily="18" charset="0"/>
                                  <a:ea typeface="Cambria Math"/>
                                </a:rPr>
                              </m:ctrlPr>
                            </m:sSubPr>
                            <m:e>
                              <m:r>
                                <a:rPr lang="en-US" b="0" i="1" smtClean="0">
                                  <a:latin typeface="Cambria Math"/>
                                  <a:ea typeface="Cambria Math"/>
                                </a:rPr>
                                <m:t>𝑠</m:t>
                              </m:r>
                            </m:e>
                            <m:sub>
                              <m:r>
                                <a:rPr lang="en-US" b="0" i="1" smtClean="0">
                                  <a:latin typeface="Cambria Math"/>
                                  <a:ea typeface="Cambria Math"/>
                                </a:rPr>
                                <m:t>𝑥</m:t>
                              </m:r>
                            </m:sub>
                          </m:sSub>
                        </m:den>
                      </m:f>
                    </m:oMath>
                  </m:oMathPara>
                </a14:m>
                <a:endParaRPr lang="el-GR" dirty="0"/>
              </a:p>
            </p:txBody>
          </p:sp>
        </mc:Choice>
        <mc:Fallback>
          <p:sp>
            <p:nvSpPr>
              <p:cNvPr id="4" name="Θέση περιεχομένου 3"/>
              <p:cNvSpPr>
                <a:spLocks noGrp="1" noRot="1" noChangeAspect="1" noMove="1" noResize="1" noEditPoints="1" noAdjustHandles="1" noChangeArrowheads="1" noChangeShapeType="1" noTextEdit="1"/>
              </p:cNvSpPr>
              <p:nvPr>
                <p:ph sz="quarter" idx="1"/>
              </p:nvPr>
            </p:nvSpPr>
            <p:spPr>
              <a:xfrm>
                <a:off x="457200" y="1556792"/>
                <a:ext cx="8229600" cy="4525963"/>
              </a:xfrm>
              <a:blipFill rotWithShape="0">
                <a:blip r:embed="rId6"/>
                <a:stretch>
                  <a:fillRect l="-1481" t="-3499" r="-74"/>
                </a:stretch>
              </a:blipFill>
            </p:spPr>
            <p:txBody>
              <a:bodyPr/>
              <a:lstStyle/>
              <a:p>
                <a:r>
                  <a:rPr lang="el-GR">
                    <a:noFill/>
                  </a:rPr>
                  <a:t> </a:t>
                </a:r>
              </a:p>
            </p:txBody>
          </p:sp>
        </mc:Fallback>
      </mc:AlternateContent>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31</a:t>
            </a:fld>
            <a:endParaRPr kumimoji="0" lang="en-US" dirty="0"/>
          </a:p>
        </p:txBody>
      </p:sp>
    </p:spTree>
    <p:custDataLst>
      <p:tags r:id="rId1"/>
    </p:custDataLst>
    <p:extLst>
      <p:ext uri="{BB962C8B-B14F-4D97-AF65-F5344CB8AC3E}">
        <p14:creationId xmlns:p14="http://schemas.microsoft.com/office/powerpoint/2010/main" val="1761305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(5)</a:t>
            </a:r>
            <a:endParaRPr lang="el-GR" dirty="0"/>
          </a:p>
        </p:txBody>
      </p:sp>
      <mc:AlternateContent xmlns:mc="http://schemas.openxmlformats.org/markup-compatibility/2006">
        <mc:Choice xmlns:a14="http://schemas.microsoft.com/office/drawing/2010/main" Requires="a14">
          <p:sp>
            <p:nvSpPr>
              <p:cNvPr id="4" name="Θέση περιεχομένου 3"/>
              <p:cNvSpPr>
                <a:spLocks noGrp="1"/>
              </p:cNvSpPr>
              <p:nvPr>
                <p:ph sz="quarter" idx="1"/>
              </p:nvPr>
            </p:nvSpPr>
            <p:spPr/>
            <p:txBody>
              <a:bodyPr>
                <a:normAutofit fontScale="77500" lnSpcReduction="20000"/>
              </a:bodyPr>
              <a:lstStyle/>
              <a:p>
                <a:r>
                  <a:rPr lang="el-GR" dirty="0" smtClean="0"/>
                  <a:t>Η ευθεία </a:t>
                </a:r>
                <a14:m>
                  <m:oMath xmlns:m="http://schemas.openxmlformats.org/officeDocument/2006/math">
                    <m:r>
                      <a:rPr lang="en-US" b="0" i="0" smtClean="0">
                        <a:latin typeface="Cambria Math"/>
                      </a:rPr>
                      <m:t> </m:t>
                    </m:r>
                    <m:r>
                      <m:rPr>
                        <m:sty m:val="p"/>
                      </m:rPr>
                      <a:rPr lang="en-US" b="0" i="0" smtClean="0">
                        <a:latin typeface="Cambria Math"/>
                      </a:rPr>
                      <m:t>y</m:t>
                    </m:r>
                    <m:r>
                      <a:rPr lang="en-US" b="0" i="0" smtClean="0">
                        <a:latin typeface="Cambria Math"/>
                      </a:rPr>
                      <m:t>= </m:t>
                    </m:r>
                    <m:acc>
                      <m:accPr>
                        <m:chr m:val="̅"/>
                        <m:ctrlPr>
                          <a:rPr lang="en-US" b="0" i="1" smtClean="0">
                            <a:latin typeface="Cambria Math" panose="02040503050406030204" pitchFamily="18" charset="0"/>
                          </a:rPr>
                        </m:ctrlPr>
                      </m:accPr>
                      <m:e>
                        <m:r>
                          <a:rPr lang="en-US" b="0" i="1" smtClean="0">
                            <a:latin typeface="Cambria Math"/>
                          </a:rPr>
                          <m:t>𝑎</m:t>
                        </m:r>
                      </m:e>
                    </m:acc>
                    <m:r>
                      <a:rPr lang="en-US" b="0" i="1" smtClean="0">
                        <a:latin typeface="Cambria Math"/>
                      </a:rPr>
                      <m:t>+ </m:t>
                    </m:r>
                    <m:acc>
                      <m:accPr>
                        <m:chr m:val="̅"/>
                        <m:ctrlPr>
                          <a:rPr lang="en-US" b="0" i="1" smtClean="0">
                            <a:latin typeface="Cambria Math" panose="02040503050406030204" pitchFamily="18" charset="0"/>
                          </a:rPr>
                        </m:ctrlPr>
                      </m:accPr>
                      <m:e>
                        <m:r>
                          <a:rPr lang="en-US" b="0" i="1" smtClean="0">
                            <a:latin typeface="Cambria Math"/>
                          </a:rPr>
                          <m:t>𝑏</m:t>
                        </m:r>
                      </m:e>
                    </m:acc>
                    <m:r>
                      <a:rPr lang="en-US" b="0" i="1" smtClean="0">
                        <a:latin typeface="Cambria Math"/>
                      </a:rPr>
                      <m:t>𝑥</m:t>
                    </m:r>
                  </m:oMath>
                </a14:m>
                <a:r>
                  <a:rPr lang="en-US" dirty="0" smtClean="0"/>
                  <a:t> </a:t>
                </a:r>
                <a:r>
                  <a:rPr lang="el-GR" dirty="0" smtClean="0"/>
                  <a:t>ονομάζεται </a:t>
                </a:r>
                <a:r>
                  <a:rPr lang="el-GR" dirty="0" smtClean="0">
                    <a:solidFill>
                      <a:srgbClr val="FF3300"/>
                    </a:solidFill>
                  </a:rPr>
                  <a:t>ευθεία</a:t>
                </a:r>
                <a:r>
                  <a:rPr lang="en-US" dirty="0" smtClean="0">
                    <a:solidFill>
                      <a:srgbClr val="FF3300"/>
                    </a:solidFill>
                  </a:rPr>
                  <a:t> </a:t>
                </a:r>
                <a:r>
                  <a:rPr lang="el-GR" dirty="0" smtClean="0">
                    <a:solidFill>
                      <a:srgbClr val="FF3300"/>
                    </a:solidFill>
                  </a:rPr>
                  <a:t>παλινδρόμησης.</a:t>
                </a:r>
                <a:endParaRPr lang="en-US" dirty="0" smtClean="0">
                  <a:solidFill>
                    <a:srgbClr val="FF3300"/>
                  </a:solidFill>
                </a:endParaRPr>
              </a:p>
              <a:p>
                <a:r>
                  <a:rPr lang="el-GR" dirty="0" smtClean="0"/>
                  <a:t>Οι </a:t>
                </a:r>
                <a:r>
                  <a:rPr lang="el-GR" dirty="0"/>
                  <a:t>τιμές του </a:t>
                </a:r>
                <a:r>
                  <a:rPr lang="en-US" dirty="0"/>
                  <a:t>y </a:t>
                </a:r>
                <a:r>
                  <a:rPr lang="el-GR" dirty="0"/>
                  <a:t>που βρίσκονται επάνω </a:t>
                </a:r>
                <a:r>
                  <a:rPr lang="el-GR" dirty="0" smtClean="0"/>
                  <a:t>στην ευθεία παλινδρόμησης, </a:t>
                </a:r>
                <a:r>
                  <a:rPr lang="el-GR" dirty="0"/>
                  <a:t>πχ οι </a:t>
                </a:r>
                <a:r>
                  <a:rPr lang="en-US" dirty="0" smtClean="0"/>
                  <a:t>n </a:t>
                </a:r>
                <a:r>
                  <a:rPr lang="el-GR" dirty="0" smtClean="0"/>
                  <a:t>τιμές:</a:t>
                </a:r>
                <a:r>
                  <a:rPr lang="en-US" dirty="0" smtClean="0"/>
                  <a:t> </a:t>
                </a:r>
              </a:p>
              <a:p>
                <a:pPr marL="0" indent="0">
                  <a:buNone/>
                </a:pPr>
                <a14:m>
                  <m:oMathPara xmlns:m="http://schemas.openxmlformats.org/officeDocument/2006/math">
                    <m:oMathParaPr>
                      <m:jc m:val="center"/>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e>
                      </m:acc>
                      <m:r>
                        <a:rPr lang="en-US" b="0" i="1" smtClean="0">
                          <a:latin typeface="Cambria Math"/>
                        </a:rPr>
                        <m:t>= </m:t>
                      </m:r>
                      <m:acc>
                        <m:accPr>
                          <m:chr m:val="̂"/>
                          <m:ctrlPr>
                            <a:rPr lang="en-US" b="0" i="1" smtClean="0">
                              <a:latin typeface="Cambria Math" panose="02040503050406030204" pitchFamily="18" charset="0"/>
                            </a:rPr>
                          </m:ctrlPr>
                        </m:accPr>
                        <m:e>
                          <m:r>
                            <a:rPr lang="en-US" b="0" i="1" smtClean="0">
                              <a:latin typeface="Cambria Math"/>
                            </a:rPr>
                            <m:t>𝑎</m:t>
                          </m:r>
                        </m:e>
                      </m:acc>
                      <m:r>
                        <a:rPr lang="en-US" b="0" i="1" smtClean="0">
                          <a:latin typeface="Cambria Math"/>
                        </a:rPr>
                        <m:t>+ </m:t>
                      </m:r>
                      <m:acc>
                        <m:accPr>
                          <m:chr m:val="̂"/>
                          <m:ctrlPr>
                            <a:rPr lang="en-US" b="0" i="1" smtClean="0">
                              <a:latin typeface="Cambria Math" panose="02040503050406030204" pitchFamily="18" charset="0"/>
                            </a:rPr>
                          </m:ctrlPr>
                        </m:accPr>
                        <m:e>
                          <m:r>
                            <a:rPr lang="en-US" b="0" i="1" smtClean="0">
                              <a:latin typeface="Cambria Math"/>
                            </a:rPr>
                            <m:t>𝑏</m:t>
                          </m:r>
                        </m:e>
                      </m:acc>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oMath>
                  </m:oMathPara>
                </a14:m>
                <a:endParaRPr lang="en-US" dirty="0" smtClean="0"/>
              </a:p>
              <a:p>
                <a:pPr marL="274320" lvl="1" indent="0">
                  <a:buNone/>
                </a:pPr>
                <a:r>
                  <a:rPr lang="el-GR" dirty="0"/>
                  <a:t>ο</a:t>
                </a:r>
                <a:r>
                  <a:rPr lang="el-GR" dirty="0" smtClean="0"/>
                  <a:t>νομάζονται </a:t>
                </a:r>
                <a:r>
                  <a:rPr lang="el-GR" dirty="0" smtClean="0">
                    <a:solidFill>
                      <a:srgbClr val="FF3300"/>
                    </a:solidFill>
                  </a:rPr>
                  <a:t>θεωρητικές </a:t>
                </a:r>
                <a:r>
                  <a:rPr lang="el-GR" dirty="0">
                    <a:solidFill>
                      <a:srgbClr val="FF3300"/>
                    </a:solidFill>
                  </a:rPr>
                  <a:t>τιμές </a:t>
                </a:r>
                <a:r>
                  <a:rPr lang="en-US" dirty="0">
                    <a:solidFill>
                      <a:srgbClr val="FF3300"/>
                    </a:solidFill>
                  </a:rPr>
                  <a:t>y </a:t>
                </a:r>
                <a:r>
                  <a:rPr lang="el-GR" dirty="0"/>
                  <a:t>ή </a:t>
                </a:r>
                <a:r>
                  <a:rPr lang="el-GR" dirty="0">
                    <a:solidFill>
                      <a:srgbClr val="FF3300"/>
                    </a:solidFill>
                  </a:rPr>
                  <a:t>τιμές που εξηγούνται από την παλινδρόμηση</a:t>
                </a:r>
                <a:r>
                  <a:rPr lang="el-GR" b="1" dirty="0"/>
                  <a:t>. </a:t>
                </a:r>
                <a:endParaRPr lang="el-GR" dirty="0"/>
              </a:p>
              <a:p>
                <a:r>
                  <a:rPr lang="el-GR" dirty="0" smtClean="0"/>
                  <a:t>Οι διαφορές:</a:t>
                </a:r>
                <a:endParaRPr lang="el-GR" dirty="0"/>
              </a:p>
              <a:p>
                <a:pPr marL="0" indent="0">
                  <a:buNone/>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a:rPr>
                                <m:t>𝑢</m:t>
                              </m:r>
                            </m:e>
                            <m:sub>
                              <m:r>
                                <a:rPr lang="en-US" b="0" i="1" smtClean="0">
                                  <a:latin typeface="Cambria Math"/>
                                </a:rPr>
                                <m:t>𝑖</m:t>
                              </m:r>
                            </m:sub>
                          </m:sSub>
                        </m:e>
                      </m:acc>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r>
                        <a:rPr lang="en-US" b="0" i="1" smtClean="0">
                          <a:latin typeface="Cambria Math"/>
                        </a:rPr>
                        <m:t> − </m:t>
                      </m:r>
                      <m:acc>
                        <m:accPr>
                          <m:chr m:val="̂"/>
                          <m:ctrlPr>
                            <a:rPr lang="en-US" b="0" i="1" smtClean="0">
                              <a:latin typeface="Cambria Math" panose="02040503050406030204" pitchFamily="18" charset="0"/>
                            </a:rPr>
                          </m:ctrlPr>
                        </m:accPr>
                        <m:e>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𝑖</m:t>
                              </m:r>
                            </m:sub>
                          </m:sSub>
                        </m:e>
                      </m:acc>
                    </m:oMath>
                  </m:oMathPara>
                </a14:m>
                <a:endParaRPr lang="en-US" dirty="0"/>
              </a:p>
              <a:p>
                <a:pPr marL="0" indent="0">
                  <a:buNone/>
                </a:pPr>
                <a:endParaRPr lang="el-GR" dirty="0"/>
              </a:p>
              <a:p>
                <a:pPr marL="0" indent="0">
                  <a:buNone/>
                </a:pPr>
                <a:r>
                  <a:rPr lang="el-GR" dirty="0" smtClean="0"/>
                  <a:t>    ονομάζονται υπόλοιπα.</a:t>
                </a:r>
                <a:endParaRPr lang="el-GR" dirty="0"/>
              </a:p>
              <a:p>
                <a:endParaRPr lang="el-GR" dirty="0"/>
              </a:p>
            </p:txBody>
          </p:sp>
        </mc:Choice>
        <mc:Fallback>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0">
                <a:blip r:embed="rId5"/>
                <a:stretch>
                  <a:fillRect l="-1037" t="-2561" r="-148"/>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32</a:t>
            </a:fld>
            <a:endParaRPr kumimoji="0" lang="en-US" dirty="0"/>
          </a:p>
        </p:txBody>
      </p:sp>
    </p:spTree>
    <p:custDataLst>
      <p:tags r:id="rId1"/>
    </p:custDataLst>
    <p:extLst>
      <p:ext uri="{BB962C8B-B14F-4D97-AF65-F5344CB8AC3E}">
        <p14:creationId xmlns:p14="http://schemas.microsoft.com/office/powerpoint/2010/main" val="1286126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(6)</a:t>
            </a:r>
            <a:endParaRPr lang="el-GR" dirty="0"/>
          </a:p>
        </p:txBody>
      </p:sp>
      <p:sp>
        <p:nvSpPr>
          <p:cNvPr id="4" name="Θέση περιεχομένου 3"/>
          <p:cNvSpPr>
            <a:spLocks noGrp="1"/>
          </p:cNvSpPr>
          <p:nvPr>
            <p:ph sz="quarter" idx="1"/>
          </p:nvPr>
        </p:nvSpPr>
        <p:spPr/>
        <p:txBody>
          <a:bodyPr/>
          <a:lstStyle/>
          <a:p>
            <a:r>
              <a:rPr lang="el-GR" sz="3200" dirty="0" smtClean="0"/>
              <a:t>Με </a:t>
            </a:r>
            <a:r>
              <a:rPr lang="el-GR" sz="3200" dirty="0"/>
              <a:t>τον </a:t>
            </a:r>
            <a:r>
              <a:rPr lang="el-GR" sz="2800" dirty="0">
                <a:solidFill>
                  <a:srgbClr val="FF3300"/>
                </a:solidFill>
              </a:rPr>
              <a:t>υπολογισμό της ευθείας παλινδρόμησης </a:t>
            </a:r>
            <a:r>
              <a:rPr lang="el-GR" sz="3200" dirty="0" smtClean="0"/>
              <a:t>επιδιώκεται η:</a:t>
            </a:r>
            <a:endParaRPr lang="el-GR" sz="3200" dirty="0"/>
          </a:p>
          <a:p>
            <a:pPr lvl="1"/>
            <a:r>
              <a:rPr lang="el-GR" sz="2800" dirty="0" smtClean="0"/>
              <a:t>απόκτηση </a:t>
            </a:r>
            <a:r>
              <a:rPr lang="el-GR" sz="2800" dirty="0"/>
              <a:t>μιας </a:t>
            </a:r>
            <a:r>
              <a:rPr lang="el-GR" sz="2800" dirty="0">
                <a:solidFill>
                  <a:srgbClr val="FF3300"/>
                </a:solidFill>
              </a:rPr>
              <a:t>χρήσιμης περιγραφής της σχέσης μεταξύ Χ και Υ</a:t>
            </a:r>
            <a:r>
              <a:rPr lang="el-GR" sz="2800" dirty="0"/>
              <a:t>, η οποία μπορεί να συναχθεί (με κάθε </a:t>
            </a:r>
            <a:r>
              <a:rPr lang="el-GR" sz="2800" dirty="0" smtClean="0"/>
              <a:t>επιφύλαξη) </a:t>
            </a:r>
            <a:r>
              <a:rPr lang="el-GR" sz="2800" dirty="0"/>
              <a:t>από τα δεδομένα παρατήρησης.</a:t>
            </a:r>
          </a:p>
          <a:p>
            <a:pPr lvl="1"/>
            <a:r>
              <a:rPr lang="el-GR" sz="2800" dirty="0">
                <a:solidFill>
                  <a:srgbClr val="FF3300"/>
                </a:solidFill>
              </a:rPr>
              <a:t>διατύπωση προγνώσεων </a:t>
            </a:r>
            <a:r>
              <a:rPr lang="el-GR" sz="2800" dirty="0"/>
              <a:t>των αναμενόμενων τιμών </a:t>
            </a:r>
            <a:r>
              <a:rPr lang="en-US" sz="2800" dirty="0"/>
              <a:t>y</a:t>
            </a:r>
            <a:r>
              <a:rPr lang="el-GR" sz="2800" dirty="0"/>
              <a:t>, για μη παρατηρημένες τιμές του </a:t>
            </a:r>
            <a:r>
              <a:rPr lang="en-US" sz="2800" dirty="0"/>
              <a:t>x</a:t>
            </a:r>
            <a:r>
              <a:rPr lang="el-GR" sz="2800" dirty="0" smtClean="0"/>
              <a:t>.</a:t>
            </a:r>
            <a:endParaRPr lang="el-GR" sz="2800" dirty="0"/>
          </a:p>
          <a:p>
            <a:endParaRPr lang="el-GR"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33</a:t>
            </a:fld>
            <a:endParaRPr kumimoji="0" lang="en-US" dirty="0"/>
          </a:p>
        </p:txBody>
      </p:sp>
    </p:spTree>
    <p:custDataLst>
      <p:tags r:id="rId1"/>
    </p:custDataLst>
    <p:extLst>
      <p:ext uri="{BB962C8B-B14F-4D97-AF65-F5344CB8AC3E}">
        <p14:creationId xmlns:p14="http://schemas.microsoft.com/office/powerpoint/2010/main" val="414171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(7)</a:t>
            </a:r>
            <a:endParaRPr lang="el-GR" dirty="0"/>
          </a:p>
        </p:txBody>
      </p:sp>
      <p:sp>
        <p:nvSpPr>
          <p:cNvPr id="4" name="Θέση περιεχομένου 3"/>
          <p:cNvSpPr>
            <a:spLocks noGrp="1"/>
          </p:cNvSpPr>
          <p:nvPr>
            <p:ph sz="quarter" idx="1"/>
          </p:nvPr>
        </p:nvSpPr>
        <p:spPr/>
        <p:txBody>
          <a:bodyPr>
            <a:normAutofit/>
          </a:bodyPr>
          <a:lstStyle/>
          <a:p>
            <a:r>
              <a:rPr lang="el-GR" sz="2200" dirty="0" smtClean="0">
                <a:solidFill>
                  <a:srgbClr val="FF3300"/>
                </a:solidFill>
              </a:rPr>
              <a:t>Παράδειγμα: </a:t>
            </a:r>
            <a:r>
              <a:rPr lang="el-GR" sz="2200" dirty="0"/>
              <a:t>Σε μια επιχείρηση </a:t>
            </a:r>
            <a:r>
              <a:rPr lang="el-GR" sz="2200" dirty="0" smtClean="0"/>
              <a:t>υφαντουργίας</a:t>
            </a:r>
            <a:r>
              <a:rPr lang="en-US" sz="2200" dirty="0" smtClean="0"/>
              <a:t> </a:t>
            </a:r>
            <a:r>
              <a:rPr lang="el-GR" sz="2200" dirty="0" smtClean="0"/>
              <a:t>δουλεύουν </a:t>
            </a:r>
            <a:r>
              <a:rPr lang="el-GR" sz="2200" dirty="0"/>
              <a:t>10 </a:t>
            </a:r>
            <a:r>
              <a:rPr lang="el-GR" sz="2200" dirty="0" smtClean="0"/>
              <a:t>μηχανές </a:t>
            </a:r>
            <a:r>
              <a:rPr lang="el-GR" sz="2200" dirty="0"/>
              <a:t>τυλίγματος κλωστής κατά τη διάρκεια μιας εργάσιμης ημέρας με 10 διαφορετικές </a:t>
            </a:r>
            <a:r>
              <a:rPr lang="el-GR" sz="2200" dirty="0" smtClean="0"/>
              <a:t>ταχύτητες </a:t>
            </a:r>
            <a:r>
              <a:rPr lang="en-US" sz="2200" dirty="0"/>
              <a:t>x</a:t>
            </a:r>
            <a:r>
              <a:rPr lang="el-GR" sz="2200" baseline="-25000" dirty="0"/>
              <a:t>1</a:t>
            </a:r>
            <a:r>
              <a:rPr lang="el-GR" sz="2200" dirty="0"/>
              <a:t>,….,</a:t>
            </a:r>
            <a:r>
              <a:rPr lang="en-US" sz="2200" dirty="0"/>
              <a:t>x</a:t>
            </a:r>
            <a:r>
              <a:rPr lang="el-GR" sz="2200" baseline="-25000" dirty="0"/>
              <a:t>10</a:t>
            </a:r>
            <a:r>
              <a:rPr lang="el-GR" sz="2200" dirty="0"/>
              <a:t> (σε μέτρα/δευτερόλεπτο). </a:t>
            </a:r>
            <a:r>
              <a:rPr lang="el-GR" sz="2200" dirty="0" smtClean="0"/>
              <a:t>Για καθεμιά από αυτές μετρήθηκε ο αριθμός </a:t>
            </a:r>
            <a:r>
              <a:rPr lang="en-US" sz="2200" dirty="0"/>
              <a:t>y </a:t>
            </a:r>
            <a:r>
              <a:rPr lang="el-GR" sz="2200" dirty="0"/>
              <a:t>των διακοπών (σπάσιμο κλωστής, αρχές τυλίγματος</a:t>
            </a:r>
            <a:r>
              <a:rPr lang="el-GR" sz="2200" dirty="0" smtClean="0"/>
              <a:t>), όπως φαίνονται στον παρακάτω πίνακα:</a:t>
            </a:r>
          </a:p>
          <a:p>
            <a:endParaRPr lang="el-GR" sz="2200" dirty="0"/>
          </a:p>
          <a:p>
            <a:endParaRPr lang="el-GR" sz="2200" dirty="0" smtClean="0"/>
          </a:p>
          <a:p>
            <a:endParaRPr lang="el-GR" sz="2200" dirty="0"/>
          </a:p>
          <a:p>
            <a:pPr marL="0" indent="0">
              <a:buNone/>
            </a:pPr>
            <a:r>
              <a:rPr lang="el-GR" sz="2200" dirty="0" smtClean="0"/>
              <a:t>      </a:t>
            </a:r>
          </a:p>
          <a:p>
            <a:endParaRPr lang="el-GR" sz="2200" dirty="0"/>
          </a:p>
          <a:p>
            <a:endParaRPr lang="el-GR" sz="2200" dirty="0" smtClean="0"/>
          </a:p>
          <a:p>
            <a:endParaRPr lang="el-GR" sz="2200" dirty="0"/>
          </a:p>
          <a:p>
            <a:endParaRPr lang="el-GR" sz="2200" dirty="0"/>
          </a:p>
        </p:txBody>
      </p:sp>
      <p:pic>
        <p:nvPicPr>
          <p:cNvPr id="51202" name="Picture 2" descr="[DECORATIV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0634" y="4077072"/>
            <a:ext cx="11892052" cy="146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34</a:t>
            </a:fld>
            <a:endParaRPr kumimoji="0" lang="en-US" dirty="0"/>
          </a:p>
        </p:txBody>
      </p:sp>
    </p:spTree>
    <p:custDataLst>
      <p:tags r:id="rId1"/>
    </p:custDataLst>
    <p:extLst>
      <p:ext uri="{BB962C8B-B14F-4D97-AF65-F5344CB8AC3E}">
        <p14:creationId xmlns:p14="http://schemas.microsoft.com/office/powerpoint/2010/main" val="205804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(8)</a:t>
            </a:r>
            <a:endParaRPr lang="el-GR" dirty="0"/>
          </a:p>
        </p:txBody>
      </p:sp>
      <mc:AlternateContent xmlns:mc="http://schemas.openxmlformats.org/markup-compatibility/2006">
        <mc:Choice xmlns:a14="http://schemas.microsoft.com/office/drawing/2010/main" Requires="a14">
          <p:sp>
            <p:nvSpPr>
              <p:cNvPr id="4" name="Θέση περιεχομένου 3"/>
              <p:cNvSpPr>
                <a:spLocks noGrp="1"/>
              </p:cNvSpPr>
              <p:nvPr>
                <p:ph sz="quarter" idx="1"/>
              </p:nvPr>
            </p:nvSpPr>
            <p:spPr/>
            <p:txBody>
              <a:bodyPr>
                <a:normAutofit fontScale="92500" lnSpcReduction="10000"/>
              </a:bodyPr>
              <a:lstStyle/>
              <a:p>
                <a:r>
                  <a:rPr lang="el-GR" sz="2000" dirty="0" smtClean="0"/>
                  <a:t>Οι </a:t>
                </a:r>
                <a:r>
                  <a:rPr lang="el-GR" sz="2000" dirty="0"/>
                  <a:t>συντελεστές </a:t>
                </a:r>
                <a:r>
                  <a:rPr lang="el-GR" sz="2000" dirty="0" smtClean="0"/>
                  <a:t>παλινδρόμησης υπολογίζονται ως εξής:</a:t>
                </a:r>
                <a:endParaRPr lang="en-US" sz="2000" dirty="0"/>
              </a:p>
              <a:p>
                <a:pPr marL="0" indent="0">
                  <a:buNone/>
                </a:pPr>
                <a:r>
                  <a:rPr lang="en-US" sz="2000" dirty="0" smtClean="0"/>
                  <a:t>      </a:t>
                </a:r>
                <a14:m>
                  <m:oMath xmlns:m="http://schemas.openxmlformats.org/officeDocument/2006/math">
                    <m:acc>
                      <m:accPr>
                        <m:chr m:val="̅"/>
                        <m:ctrlPr>
                          <a:rPr lang="el-GR" sz="2000" i="1" smtClean="0">
                            <a:latin typeface="Cambria Math" panose="02040503050406030204" pitchFamily="18" charset="0"/>
                          </a:rPr>
                        </m:ctrlPr>
                      </m:accPr>
                      <m:e>
                        <m:r>
                          <a:rPr lang="en-US" sz="2000" b="0" i="1" smtClean="0">
                            <a:latin typeface="Cambria Math"/>
                          </a:rPr>
                          <m:t>𝑥</m:t>
                        </m:r>
                      </m:e>
                    </m:acc>
                    <m:r>
                      <a:rPr lang="en-US" sz="2000" b="0" i="1" smtClean="0">
                        <a:latin typeface="Cambria Math"/>
                      </a:rPr>
                      <m:t>=26</m:t>
                    </m:r>
                    <m:r>
                      <a:rPr lang="el-GR" sz="2000" b="0" i="1" smtClean="0">
                        <a:latin typeface="Cambria Math"/>
                      </a:rPr>
                      <m:t> </m:t>
                    </m:r>
                    <m:r>
                      <a:rPr lang="el-GR" sz="2000" b="0" i="1" smtClean="0">
                        <a:latin typeface="Cambria Math"/>
                      </a:rPr>
                      <m:t>𝜅𝛼𝜄</m:t>
                    </m:r>
                    <m:r>
                      <a:rPr lang="el-GR" sz="2000" b="0" i="1" smtClean="0">
                        <a:latin typeface="Cambria Math"/>
                      </a:rPr>
                      <m:t> </m:t>
                    </m:r>
                    <m:acc>
                      <m:accPr>
                        <m:chr m:val="̅"/>
                        <m:ctrlPr>
                          <a:rPr lang="el-GR" sz="2000" b="0" i="1" smtClean="0">
                            <a:latin typeface="Cambria Math" panose="02040503050406030204" pitchFamily="18" charset="0"/>
                          </a:rPr>
                        </m:ctrlPr>
                      </m:accPr>
                      <m:e>
                        <m:r>
                          <a:rPr lang="en-US" sz="2000" b="0" i="1" smtClean="0">
                            <a:latin typeface="Cambria Math"/>
                          </a:rPr>
                          <m:t>𝑦</m:t>
                        </m:r>
                      </m:e>
                    </m:acc>
                    <m:r>
                      <a:rPr lang="en-US" sz="2000" b="0" i="1" smtClean="0">
                        <a:latin typeface="Cambria Math"/>
                      </a:rPr>
                      <m:t>=50</m:t>
                    </m:r>
                  </m:oMath>
                </a14:m>
                <a:endParaRPr lang="en-US" sz="2000" dirty="0" smtClean="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pPr marL="0" indent="0">
                  <a:buNone/>
                </a:pPr>
                <a:r>
                  <a:rPr lang="el-GR" sz="2000" dirty="0"/>
                  <a:t> </a:t>
                </a:r>
                <a:r>
                  <a:rPr lang="el-GR" sz="2000" dirty="0" smtClean="0"/>
                  <a:t>     άρα:</a:t>
                </a:r>
                <a:endParaRPr lang="en-US" sz="2000" dirty="0"/>
              </a:p>
              <a:p>
                <a:pPr marL="0" indent="0">
                  <a:buNone/>
                </a:pPr>
                <a:endParaRPr lang="el-GR" sz="2000" dirty="0"/>
              </a:p>
            </p:txBody>
          </p:sp>
        </mc:Choice>
        <mc:Fallback>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0">
                <a:blip r:embed="rId5"/>
                <a:stretch>
                  <a:fillRect l="-519" t="-1348" b="-1348"/>
                </a:stretch>
              </a:blipFill>
            </p:spPr>
            <p:txBody>
              <a:bodyPr/>
              <a:lstStyle/>
              <a:p>
                <a:r>
                  <a:rPr lang="el-GR">
                    <a:noFill/>
                  </a:rPr>
                  <a:t> </a:t>
                </a:r>
              </a:p>
            </p:txBody>
          </p:sp>
        </mc:Fallback>
      </mc:AlternateContent>
      <p:pic>
        <p:nvPicPr>
          <p:cNvPr id="52226" name="Picture 2" descr="[DECORATI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2499296"/>
            <a:ext cx="5659209" cy="251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0" name="Picture 6" descr="[DECORATI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8760" y="2420888"/>
            <a:ext cx="1058517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DECORATI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1344" y="2523364"/>
            <a:ext cx="10585175" cy="4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DECORATI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609" y="2523364"/>
            <a:ext cx="10585175" cy="4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1" name="Picture 7" descr="[DECORA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1077" y="2538924"/>
            <a:ext cx="8627958" cy="38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descr="[DECORATIV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3768" y="2564904"/>
            <a:ext cx="8627958" cy="38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33" name="Picture 9" descr="[DECORATIV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0688" y="4653135"/>
            <a:ext cx="12469200" cy="17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35</a:t>
            </a:fld>
            <a:endParaRPr kumimoji="0" lang="en-US" dirty="0"/>
          </a:p>
        </p:txBody>
      </p:sp>
    </p:spTree>
    <p:custDataLst>
      <p:tags r:id="rId1"/>
    </p:custDataLst>
    <p:extLst>
      <p:ext uri="{BB962C8B-B14F-4D97-AF65-F5344CB8AC3E}">
        <p14:creationId xmlns:p14="http://schemas.microsoft.com/office/powerpoint/2010/main" val="2680219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(9)</a:t>
            </a:r>
            <a:endParaRPr lang="el-GR" dirty="0"/>
          </a:p>
        </p:txBody>
      </p:sp>
      <mc:AlternateContent xmlns:mc="http://schemas.openxmlformats.org/markup-compatibility/2006">
        <mc:Choice xmlns:a14="http://schemas.microsoft.com/office/drawing/2010/main" Requires="a14">
          <p:sp>
            <p:nvSpPr>
              <p:cNvPr id="4" name="Θέση περιεχομένου 3"/>
              <p:cNvSpPr>
                <a:spLocks noGrp="1"/>
              </p:cNvSpPr>
              <p:nvPr>
                <p:ph sz="quarter" idx="1"/>
              </p:nvPr>
            </p:nvSpPr>
            <p:spPr/>
            <p:txBody>
              <a:bodyPr>
                <a:normAutofit fontScale="92500" lnSpcReduction="10000"/>
              </a:bodyPr>
              <a:lstStyle/>
              <a:p>
                <a:r>
                  <a:rPr lang="el-GR" dirty="0" smtClean="0"/>
                  <a:t>Το </a:t>
                </a:r>
                <a:r>
                  <a:rPr lang="el-GR" dirty="0" smtClean="0">
                    <a:solidFill>
                      <a:srgbClr val="FF3300"/>
                    </a:solidFill>
                  </a:rPr>
                  <a:t>άθροισμα των ελαχίστων τετραγώνων </a:t>
                </a:r>
                <a14:m>
                  <m:oMath xmlns:m="http://schemas.openxmlformats.org/officeDocument/2006/math">
                    <m:r>
                      <a:rPr lang="en-US" b="0" i="1" smtClean="0">
                        <a:latin typeface="Cambria Math"/>
                      </a:rPr>
                      <m:t>𝑄</m:t>
                    </m:r>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𝑎</m:t>
                        </m:r>
                      </m:e>
                    </m:acc>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𝑏</m:t>
                        </m:r>
                      </m:e>
                    </m:acc>
                    <m:r>
                      <a:rPr lang="en-US" b="0" i="0" smtClean="0">
                        <a:latin typeface="Cambria Math"/>
                      </a:rPr>
                      <m:t>)</m:t>
                    </m:r>
                  </m:oMath>
                </a14:m>
                <a:r>
                  <a:rPr lang="en-US" dirty="0" smtClean="0"/>
                  <a:t> </a:t>
                </a:r>
                <a:r>
                  <a:rPr lang="el-GR" dirty="0" smtClean="0">
                    <a:solidFill>
                      <a:srgbClr val="FF3300"/>
                    </a:solidFill>
                  </a:rPr>
                  <a:t>δεν χρησιμοποιείται ως δείκτης προσαρμογής </a:t>
                </a:r>
                <a:r>
                  <a:rPr lang="el-GR" dirty="0" smtClean="0"/>
                  <a:t>της ευθείας παλινδρόμησης στο διάγραμμα διασποράς διότι </a:t>
                </a:r>
                <a:r>
                  <a:rPr lang="el-GR" dirty="0"/>
                  <a:t>μπορεί να λάβει απεριόριστα μεγάλες τιμές και επιπλέον είναι εξαρτημένο από τις μονάδες μέτρησης των </a:t>
                </a:r>
                <a:r>
                  <a:rPr lang="el-GR" dirty="0" smtClean="0"/>
                  <a:t>χαρακτηριστικών.</a:t>
                </a:r>
                <a:endParaRPr lang="el-GR" dirty="0" smtClean="0"/>
              </a:p>
              <a:p>
                <a:r>
                  <a:rPr lang="el-GR" dirty="0" smtClean="0"/>
                  <a:t>Αντί αυτού χρησιμοποιείται ο </a:t>
                </a:r>
                <a:r>
                  <a:rPr lang="el-GR" dirty="0" smtClean="0">
                    <a:solidFill>
                      <a:srgbClr val="FF3300"/>
                    </a:solidFill>
                  </a:rPr>
                  <a:t>συντελεστής </a:t>
                </a:r>
                <a:r>
                  <a:rPr lang="el-GR" dirty="0">
                    <a:solidFill>
                      <a:srgbClr val="FF3300"/>
                    </a:solidFill>
                  </a:rPr>
                  <a:t>προσδιορισμού </a:t>
                </a:r>
                <a:r>
                  <a:rPr lang="en-US" dirty="0" smtClean="0">
                    <a:solidFill>
                      <a:srgbClr val="FF3300"/>
                    </a:solidFill>
                  </a:rPr>
                  <a:t>R</a:t>
                </a:r>
                <a:r>
                  <a:rPr lang="en-US" baseline="30000" dirty="0" smtClean="0">
                    <a:solidFill>
                      <a:srgbClr val="FF3300"/>
                    </a:solidFill>
                  </a:rPr>
                  <a:t>2</a:t>
                </a:r>
                <a:r>
                  <a:rPr lang="en-US" b="1" dirty="0" smtClean="0"/>
                  <a:t> </a:t>
                </a:r>
                <a:r>
                  <a:rPr lang="el-GR" dirty="0" smtClean="0"/>
                  <a:t>που χαρακτηρίζεται και ως </a:t>
                </a:r>
                <a:r>
                  <a:rPr lang="el-GR" dirty="0">
                    <a:solidFill>
                      <a:srgbClr val="FF3300"/>
                    </a:solidFill>
                  </a:rPr>
                  <a:t>ποσοστό της μεταβλητότητας που εξηγείται από την παλινδρόμηση</a:t>
                </a:r>
                <a:r>
                  <a:rPr lang="el-GR" dirty="0" smtClean="0"/>
                  <a:t>.</a:t>
                </a:r>
                <a:endParaRPr lang="el-GR" dirty="0"/>
              </a:p>
            </p:txBody>
          </p:sp>
        </mc:Choice>
        <mc:Fallback>
          <p:sp>
            <p:nvSpPr>
              <p:cNvPr id="4" name="Θέση περιεχομένου 3"/>
              <p:cNvSpPr>
                <a:spLocks noGrp="1" noRot="1" noChangeAspect="1" noMove="1" noResize="1" noEditPoints="1" noAdjustHandles="1" noChangeArrowheads="1" noChangeShapeType="1" noTextEdit="1"/>
              </p:cNvSpPr>
              <p:nvPr>
                <p:ph sz="quarter" idx="1"/>
              </p:nvPr>
            </p:nvSpPr>
            <p:spPr>
              <a:blipFill rotWithShape="0">
                <a:blip r:embed="rId5"/>
                <a:stretch>
                  <a:fillRect l="-1481" t="-2156" r="-889" b="-943"/>
                </a:stretch>
              </a:blipFill>
            </p:spPr>
            <p:txBody>
              <a:bodyPr/>
              <a:lstStyle/>
              <a:p>
                <a:r>
                  <a:rPr lang="el-GR">
                    <a:noFill/>
                  </a:rPr>
                  <a:t> </a:t>
                </a:r>
              </a:p>
            </p:txBody>
          </p:sp>
        </mc:Fallback>
      </mc:AlternateContent>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36</a:t>
            </a:fld>
            <a:endParaRPr kumimoji="0" lang="en-US" dirty="0"/>
          </a:p>
        </p:txBody>
      </p:sp>
    </p:spTree>
    <p:custDataLst>
      <p:tags r:id="rId1"/>
    </p:custDataLst>
    <p:extLst>
      <p:ext uri="{BB962C8B-B14F-4D97-AF65-F5344CB8AC3E}">
        <p14:creationId xmlns:p14="http://schemas.microsoft.com/office/powerpoint/2010/main" val="19215128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(10)</a:t>
            </a:r>
            <a:endParaRPr lang="el-GR" dirty="0"/>
          </a:p>
        </p:txBody>
      </p:sp>
      <p:sp>
        <p:nvSpPr>
          <p:cNvPr id="4" name="Θέση περιεχομένου 3"/>
          <p:cNvSpPr>
            <a:spLocks noGrp="1"/>
          </p:cNvSpPr>
          <p:nvPr>
            <p:ph sz="quarter" idx="1"/>
            <p:custDataLst>
              <p:tags r:id="rId2"/>
            </p:custDataLst>
          </p:nvPr>
        </p:nvSpPr>
        <p:spPr/>
        <p:txBody>
          <a:bodyPr/>
          <a:lstStyle/>
          <a:p>
            <a:r>
              <a:rPr lang="en-US" dirty="0" smtClean="0"/>
              <a:t>O</a:t>
            </a:r>
            <a:r>
              <a:rPr lang="en-US" dirty="0" smtClean="0">
                <a:solidFill>
                  <a:srgbClr val="FF3300"/>
                </a:solidFill>
              </a:rPr>
              <a:t> </a:t>
            </a:r>
            <a:r>
              <a:rPr lang="el-GR" dirty="0" smtClean="0">
                <a:solidFill>
                  <a:srgbClr val="FF3300"/>
                </a:solidFill>
              </a:rPr>
              <a:t>συντελεστής </a:t>
            </a:r>
            <a:r>
              <a:rPr lang="el-GR" dirty="0">
                <a:solidFill>
                  <a:srgbClr val="FF3300"/>
                </a:solidFill>
              </a:rPr>
              <a:t>προσδιορισμού </a:t>
            </a:r>
            <a:r>
              <a:rPr lang="en-US" dirty="0" smtClean="0">
                <a:solidFill>
                  <a:srgbClr val="FF3300"/>
                </a:solidFill>
              </a:rPr>
              <a:t>R</a:t>
            </a:r>
            <a:r>
              <a:rPr lang="en-US" baseline="30000" dirty="0" smtClean="0">
                <a:solidFill>
                  <a:srgbClr val="FF3300"/>
                </a:solidFill>
              </a:rPr>
              <a:t>2 </a:t>
            </a:r>
            <a:r>
              <a:rPr lang="en-US" baseline="30000" dirty="0"/>
              <a:t> </a:t>
            </a:r>
            <a:r>
              <a:rPr lang="el-GR" dirty="0" smtClean="0"/>
              <a:t>παίρνει τιμές στο </a:t>
            </a:r>
            <a:r>
              <a:rPr lang="el-GR" dirty="0"/>
              <a:t>διάστημα [0, 1] </a:t>
            </a:r>
            <a:r>
              <a:rPr lang="el-GR" dirty="0" smtClean="0"/>
              <a:t>και υπολογίζεται ως εξής:</a:t>
            </a:r>
          </a:p>
          <a:p>
            <a:endParaRPr lang="el-GR" dirty="0"/>
          </a:p>
          <a:p>
            <a:endParaRPr lang="el-GR" dirty="0" smtClean="0"/>
          </a:p>
          <a:p>
            <a:endParaRPr lang="el-GR" dirty="0"/>
          </a:p>
          <a:p>
            <a:r>
              <a:rPr lang="el-GR" dirty="0" smtClean="0"/>
              <a:t>Επίσης ισχύουν:</a:t>
            </a:r>
          </a:p>
          <a:p>
            <a:endParaRPr lang="el-GR" dirty="0" smtClean="0"/>
          </a:p>
          <a:p>
            <a:endParaRPr lang="el-GR" dirty="0"/>
          </a:p>
        </p:txBody>
      </p:sp>
      <p:pic>
        <p:nvPicPr>
          <p:cNvPr id="53250" name="Picture 2" descr="[DECORATIV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7929" y="2863726"/>
            <a:ext cx="12846025" cy="13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1" name="Picture 3" descr="[DECORATIV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219" y="4437112"/>
            <a:ext cx="13014091"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Θέση υποσέλιδου 3" descr="."/>
          <p:cNvSpPr txBox="1">
            <a:spLocks/>
          </p:cNvSpPr>
          <p:nvPr>
            <p:custDataLst>
              <p:tags r:id="rId3"/>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4"/>
            </p:custDataLst>
          </p:nvPr>
        </p:nvSpPr>
        <p:spPr/>
        <p:txBody>
          <a:bodyPr/>
          <a:lstStyle/>
          <a:p>
            <a:fld id="{6F42FDE4-A7DD-41A7-A0A6-9B649FB43336}" type="slidenum">
              <a:rPr kumimoji="0" lang="en-US" smtClean="0"/>
              <a:pPr/>
              <a:t>37</a:t>
            </a:fld>
            <a:endParaRPr kumimoji="0" lang="en-US" dirty="0"/>
          </a:p>
        </p:txBody>
      </p:sp>
    </p:spTree>
    <p:custDataLst>
      <p:tags r:id="rId1"/>
    </p:custDataLst>
    <p:extLst>
      <p:ext uri="{BB962C8B-B14F-4D97-AF65-F5344CB8AC3E}">
        <p14:creationId xmlns:p14="http://schemas.microsoft.com/office/powerpoint/2010/main" val="2077316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ΓΡΑΜΜΙΚΗ </a:t>
            </a:r>
            <a:r>
              <a:rPr lang="el-GR" dirty="0" smtClean="0"/>
              <a:t>ΠΑΛΙΝΔΡΟΜΗΣΗ (11)</a:t>
            </a:r>
            <a:endParaRPr lang="el-GR" dirty="0"/>
          </a:p>
        </p:txBody>
      </p:sp>
      <p:sp>
        <p:nvSpPr>
          <p:cNvPr id="4" name="Θέση περιεχομένου 3"/>
          <p:cNvSpPr>
            <a:spLocks noGrp="1"/>
          </p:cNvSpPr>
          <p:nvPr>
            <p:ph sz="quarter" idx="1"/>
            <p:custDataLst>
              <p:tags r:id="rId2"/>
            </p:custDataLst>
          </p:nvPr>
        </p:nvSpPr>
        <p:spPr/>
        <p:txBody>
          <a:bodyPr>
            <a:normAutofit fontScale="92500" lnSpcReduction="20000"/>
          </a:bodyPr>
          <a:lstStyle/>
          <a:p>
            <a:r>
              <a:rPr lang="en-US" dirty="0" smtClean="0"/>
              <a:t>O</a:t>
            </a:r>
            <a:r>
              <a:rPr lang="el-GR" dirty="0" smtClean="0"/>
              <a:t>ι τιμές του</a:t>
            </a:r>
            <a:r>
              <a:rPr lang="en-US" dirty="0" smtClean="0">
                <a:solidFill>
                  <a:srgbClr val="FF3300"/>
                </a:solidFill>
              </a:rPr>
              <a:t> </a:t>
            </a:r>
            <a:r>
              <a:rPr lang="el-GR" dirty="0" smtClean="0">
                <a:solidFill>
                  <a:srgbClr val="FF3300"/>
                </a:solidFill>
              </a:rPr>
              <a:t>συντελεστή </a:t>
            </a:r>
            <a:r>
              <a:rPr lang="el-GR" dirty="0">
                <a:solidFill>
                  <a:srgbClr val="FF3300"/>
                </a:solidFill>
              </a:rPr>
              <a:t>προσδιορισμού </a:t>
            </a:r>
            <a:r>
              <a:rPr lang="en-US" dirty="0">
                <a:solidFill>
                  <a:srgbClr val="FF3300"/>
                </a:solidFill>
              </a:rPr>
              <a:t>R</a:t>
            </a:r>
            <a:r>
              <a:rPr lang="en-US" baseline="30000" dirty="0">
                <a:solidFill>
                  <a:srgbClr val="FF3300"/>
                </a:solidFill>
              </a:rPr>
              <a:t>2 </a:t>
            </a:r>
            <a:r>
              <a:rPr lang="en-US" baseline="30000" dirty="0"/>
              <a:t> </a:t>
            </a:r>
            <a:r>
              <a:rPr lang="el-GR" dirty="0" smtClean="0"/>
              <a:t>ερμηνεύοντ</a:t>
            </a:r>
            <a:r>
              <a:rPr lang="el-GR" dirty="0"/>
              <a:t>αι ως εξής</a:t>
            </a:r>
            <a:r>
              <a:rPr lang="el-GR" dirty="0" smtClean="0"/>
              <a:t>:</a:t>
            </a:r>
          </a:p>
          <a:p>
            <a:pPr lvl="1"/>
            <a:r>
              <a:rPr lang="en-US" dirty="0" smtClean="0"/>
              <a:t>R</a:t>
            </a:r>
            <a:r>
              <a:rPr lang="el-GR" baseline="30000" dirty="0"/>
              <a:t>2</a:t>
            </a:r>
            <a:r>
              <a:rPr lang="el-GR" dirty="0"/>
              <a:t> = 0, </a:t>
            </a:r>
            <a:r>
              <a:rPr lang="el-GR" dirty="0" smtClean="0"/>
              <a:t>τα </a:t>
            </a:r>
            <a:r>
              <a:rPr lang="el-GR" dirty="0"/>
              <a:t>δύο χαρακτηριστικά δεν συσχετίζονται,</a:t>
            </a:r>
          </a:p>
          <a:p>
            <a:pPr lvl="1"/>
            <a:r>
              <a:rPr lang="en-US" dirty="0" smtClean="0"/>
              <a:t>R</a:t>
            </a:r>
            <a:r>
              <a:rPr lang="el-GR" baseline="30000" dirty="0"/>
              <a:t>2</a:t>
            </a:r>
            <a:r>
              <a:rPr lang="el-GR" dirty="0"/>
              <a:t> = 1, </a:t>
            </a:r>
            <a:r>
              <a:rPr lang="el-GR" dirty="0" smtClean="0"/>
              <a:t>τα </a:t>
            </a:r>
            <a:r>
              <a:rPr lang="el-GR" dirty="0"/>
              <a:t>σημεία του διαγράμματος διασποράς </a:t>
            </a:r>
            <a:r>
              <a:rPr lang="el-GR" dirty="0" smtClean="0"/>
              <a:t>βρίσκονται </a:t>
            </a:r>
            <a:r>
              <a:rPr lang="el-GR" dirty="0"/>
              <a:t>επάνω σε μια ευθεία με θετική ή αρνητική κλίση.</a:t>
            </a:r>
          </a:p>
          <a:p>
            <a:pPr lvl="1"/>
            <a:r>
              <a:rPr lang="el-GR" dirty="0" smtClean="0"/>
              <a:t>Όσο </a:t>
            </a:r>
            <a:r>
              <a:rPr lang="el-GR" dirty="0"/>
              <a:t>μεγαλύτερο είναι το </a:t>
            </a:r>
            <a:r>
              <a:rPr lang="en-US" dirty="0"/>
              <a:t>R</a:t>
            </a:r>
            <a:r>
              <a:rPr lang="el-GR" baseline="30000" dirty="0"/>
              <a:t>2</a:t>
            </a:r>
            <a:r>
              <a:rPr lang="el-GR" dirty="0"/>
              <a:t>, τόσο περισσότερο καθορίζονται ή προσδιορίζονται </a:t>
            </a:r>
            <a:r>
              <a:rPr lang="el-GR" dirty="0" smtClean="0"/>
              <a:t>οι εμπειρικές </a:t>
            </a:r>
            <a:r>
              <a:rPr lang="el-GR" dirty="0"/>
              <a:t>τιμές </a:t>
            </a:r>
            <a:r>
              <a:rPr lang="en-US" dirty="0"/>
              <a:t>y</a:t>
            </a:r>
            <a:r>
              <a:rPr lang="el-GR" dirty="0"/>
              <a:t> από τις θεωρητικές τιμές </a:t>
            </a:r>
            <a:r>
              <a:rPr lang="en-US" dirty="0" smtClean="0"/>
              <a:t>y</a:t>
            </a:r>
            <a:r>
              <a:rPr lang="el-GR" dirty="0"/>
              <a:t> </a:t>
            </a:r>
            <a:r>
              <a:rPr lang="el-GR" dirty="0" smtClean="0"/>
              <a:t>και τόσο μεγαλύτερο ποσοστό </a:t>
            </a:r>
            <a:r>
              <a:rPr lang="el-GR" dirty="0"/>
              <a:t>της μεταβλητότητας </a:t>
            </a:r>
            <a:r>
              <a:rPr lang="el-GR" dirty="0" smtClean="0"/>
              <a:t>του </a:t>
            </a:r>
            <a:r>
              <a:rPr lang="en-US" dirty="0" smtClean="0"/>
              <a:t>y</a:t>
            </a:r>
            <a:r>
              <a:rPr lang="el-GR" dirty="0" smtClean="0"/>
              <a:t> </a:t>
            </a:r>
            <a:r>
              <a:rPr lang="el-GR" dirty="0"/>
              <a:t>εξηγείται από την </a:t>
            </a:r>
            <a:r>
              <a:rPr lang="el-GR" dirty="0" smtClean="0"/>
              <a:t>παλινδρόμηση</a:t>
            </a:r>
            <a:r>
              <a:rPr lang="en-US" dirty="0" smtClean="0"/>
              <a:t>.</a:t>
            </a:r>
            <a:endParaRPr lang="el-GR" dirty="0"/>
          </a:p>
        </p:txBody>
      </p:sp>
      <p:sp>
        <p:nvSpPr>
          <p:cNvPr id="5" name="Θέση υποσέλιδου 3" descr="."/>
          <p:cNvSpPr txBox="1">
            <a:spLocks/>
          </p:cNvSpPr>
          <p:nvPr>
            <p:custDataLst>
              <p:tags r:id="rId3"/>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4"/>
            </p:custDataLst>
          </p:nvPr>
        </p:nvSpPr>
        <p:spPr/>
        <p:txBody>
          <a:bodyPr/>
          <a:lstStyle/>
          <a:p>
            <a:fld id="{6F42FDE4-A7DD-41A7-A0A6-9B649FB43336}" type="slidenum">
              <a:rPr kumimoji="0" lang="en-US" smtClean="0"/>
              <a:pPr/>
              <a:t>38</a:t>
            </a:fld>
            <a:endParaRPr kumimoji="0" lang="en-US" dirty="0"/>
          </a:p>
        </p:txBody>
      </p:sp>
    </p:spTree>
    <p:custDataLst>
      <p:tags r:id="rId1"/>
    </p:custDataLst>
    <p:extLst>
      <p:ext uri="{BB962C8B-B14F-4D97-AF65-F5344CB8AC3E}">
        <p14:creationId xmlns:p14="http://schemas.microsoft.com/office/powerpoint/2010/main" val="1258983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nvSpPr>
        <p:spPr>
          <a:xfrm>
            <a:off x="323528" y="1340768"/>
            <a:ext cx="8568952" cy="2031325"/>
          </a:xfrm>
          <a:prstGeom prst="rect">
            <a:avLst/>
          </a:prstGeom>
        </p:spPr>
        <p:txBody>
          <a:bodyPr wrap="square">
            <a:spAutoFit/>
          </a:bodyPr>
          <a:lstStyle/>
          <a:p>
            <a:r>
              <a:rPr lang="el-GR" dirty="0"/>
              <a:t>Μεγάλο μέρος του περιεχομένου των παρουσιάσεων του μαθήματος Στατιστική Επιχειρήσεων που διδάσκεται στο τμήμα Λογιστικής και Χρηματοοικονομικής του ΤΕΙ Θεσσαλίας προέρχεται από το βιβλίο:</a:t>
            </a:r>
          </a:p>
          <a:p>
            <a:endParaRPr lang="el-GR" dirty="0"/>
          </a:p>
          <a:p>
            <a:r>
              <a:rPr lang="el-GR" dirty="0" err="1"/>
              <a:t>Gunter</a:t>
            </a:r>
            <a:r>
              <a:rPr lang="el-GR" dirty="0"/>
              <a:t> </a:t>
            </a:r>
            <a:r>
              <a:rPr lang="el-GR" dirty="0" err="1"/>
              <a:t>Bamberg</a:t>
            </a:r>
            <a:r>
              <a:rPr lang="el-GR" dirty="0"/>
              <a:t>, </a:t>
            </a:r>
            <a:r>
              <a:rPr lang="el-GR" dirty="0" err="1"/>
              <a:t>Franz</a:t>
            </a:r>
            <a:r>
              <a:rPr lang="el-GR" dirty="0"/>
              <a:t> </a:t>
            </a:r>
            <a:r>
              <a:rPr lang="el-GR" dirty="0" err="1"/>
              <a:t>Bauer</a:t>
            </a:r>
            <a:r>
              <a:rPr lang="el-GR" dirty="0"/>
              <a:t> και Michael </a:t>
            </a:r>
            <a:r>
              <a:rPr lang="el-GR" dirty="0" err="1"/>
              <a:t>Krapp</a:t>
            </a:r>
            <a:r>
              <a:rPr lang="el-GR" dirty="0"/>
              <a:t>  (2009) Στατιστική, 15η έκδοση, Εκδόσεις Προπομπός</a:t>
            </a:r>
          </a:p>
          <a:p>
            <a:endParaRPr lang="el-GR" dirty="0"/>
          </a:p>
        </p:txBody>
      </p:sp>
      <p:sp>
        <p:nvSpPr>
          <p:cNvPr id="14" name="Θέση αριθμού διαφάνειας 5" descr="."/>
          <p:cNvSpPr txBox="1">
            <a:spLocks/>
          </p:cNvSpPr>
          <p:nvPr>
            <p:custDataLst>
              <p:tags r:id="rId3"/>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
        <p:nvSpPr>
          <p:cNvPr id="8" name="Θέση υποσέλιδου 3" descr="."/>
          <p:cNvSpPr txBox="1">
            <a:spLocks/>
          </p:cNvSpPr>
          <p:nvPr>
            <p:custDataLst>
              <p:tags r:id="rId4"/>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23260" y="1855365"/>
            <a:ext cx="8229600" cy="4525963"/>
          </a:xfrm>
        </p:spPr>
        <p:txBody>
          <a:bodyPr>
            <a:normAutofit/>
          </a:bodyPr>
          <a:lstStyle/>
          <a:p>
            <a:pPr marL="0" lvl="0" indent="0">
              <a:buNone/>
            </a:pPr>
            <a:r>
              <a:rPr lang="el-GR" sz="2800" dirty="0" smtClean="0"/>
              <a:t>Να μπορεί ο σπουδαστής :</a:t>
            </a:r>
            <a:endParaRPr lang="en-US" sz="2800" dirty="0" smtClean="0"/>
          </a:p>
          <a:p>
            <a:pPr lvl="0"/>
            <a:r>
              <a:rPr lang="el-GR" sz="2800" dirty="0" smtClean="0"/>
              <a:t>…</a:t>
            </a:r>
          </a:p>
          <a:p>
            <a:pPr lvl="0"/>
            <a:r>
              <a:rPr lang="el-GR" sz="2800" dirty="0" smtClean="0"/>
              <a:t>…</a:t>
            </a:r>
          </a:p>
          <a:p>
            <a:pPr lvl="0"/>
            <a:r>
              <a:rPr lang="el-GR" sz="2800" smtClean="0"/>
              <a:t>….   </a:t>
            </a:r>
            <a:endParaRPr lang="el-GR" sz="2800" dirty="0"/>
          </a:p>
        </p:txBody>
      </p:sp>
      <p:sp>
        <p:nvSpPr>
          <p:cNvPr id="5" name="Θέση υποσέλιδου 3" descr="."/>
          <p:cNvSpPr txBox="1">
            <a:spLocks/>
          </p:cNvSpPr>
          <p:nvPr>
            <p:custDataLst>
              <p:tags r:id="rId4"/>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2" name="TextBox 1"/>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17638"/>
            <a:ext cx="9036496" cy="4525963"/>
          </a:xfrm>
        </p:spPr>
        <p:txBody>
          <a:bodyPr>
            <a:noAutofit/>
          </a:bodyPr>
          <a:lstStyle/>
          <a:p>
            <a:pPr lvl="1">
              <a:buFont typeface="Wingdings" pitchFamily="2" charset="2"/>
              <a:buChar char="§"/>
            </a:pPr>
            <a:r>
              <a:rPr lang="el-GR" sz="3200" dirty="0" smtClean="0">
                <a:hlinkClick r:id="rId8" action="ppaction://hlinksldjump"/>
              </a:rPr>
              <a:t>Εισαγωγή</a:t>
            </a:r>
            <a:r>
              <a:rPr lang="el-GR" sz="3200" dirty="0" smtClean="0">
                <a:hlinkClick r:id="rId8" action="ppaction://hlinksldjump"/>
              </a:rPr>
              <a:t>. </a:t>
            </a:r>
            <a:endParaRPr lang="el-GR" sz="3200" dirty="0" smtClean="0">
              <a:hlinkClick r:id="rId9" action="ppaction://hlinksldjump"/>
            </a:endParaRPr>
          </a:p>
          <a:p>
            <a:pPr lvl="1">
              <a:buFont typeface="Wingdings" pitchFamily="2" charset="2"/>
              <a:buChar char="§"/>
            </a:pPr>
            <a:r>
              <a:rPr lang="el-GR" sz="3200" dirty="0" smtClean="0">
                <a:hlinkClick r:id="rId10" action="ppaction://hlinksldjump"/>
              </a:rPr>
              <a:t>Πίνακας Συνάφειας</a:t>
            </a:r>
            <a:r>
              <a:rPr lang="el-GR" sz="3200" dirty="0" smtClean="0">
                <a:hlinkClick r:id="rId8" action="ppaction://hlinksldjump"/>
              </a:rPr>
              <a:t>.</a:t>
            </a:r>
            <a:endParaRPr lang="el-GR" sz="3200" dirty="0" smtClean="0"/>
          </a:p>
          <a:p>
            <a:pPr lvl="1">
              <a:buFont typeface="Wingdings" pitchFamily="2" charset="2"/>
              <a:buChar char="§"/>
            </a:pPr>
            <a:r>
              <a:rPr lang="el-GR" sz="3200" dirty="0" smtClean="0">
                <a:hlinkClick r:id="rId11" action="ppaction://hlinksldjump"/>
              </a:rPr>
              <a:t>Περιθώρια και υπό συνθήκη συχνότητα</a:t>
            </a:r>
            <a:r>
              <a:rPr lang="el-GR" sz="3200" dirty="0" smtClean="0">
                <a:hlinkClick r:id="rId12" action="ppaction://hlinksldjump"/>
              </a:rPr>
              <a:t>.</a:t>
            </a:r>
            <a:endParaRPr lang="el-GR" sz="3200" dirty="0" smtClean="0"/>
          </a:p>
          <a:p>
            <a:pPr lvl="1">
              <a:buFont typeface="Wingdings" pitchFamily="2" charset="2"/>
              <a:buChar char="§"/>
            </a:pPr>
            <a:r>
              <a:rPr lang="el-GR" sz="3200" dirty="0" smtClean="0">
                <a:hlinkClick r:id="rId9" action="ppaction://hlinksldjump"/>
              </a:rPr>
              <a:t>Συντελεστής συσχέτισης</a:t>
            </a:r>
            <a:r>
              <a:rPr lang="el-GR" sz="3200" dirty="0" smtClean="0"/>
              <a:t>.</a:t>
            </a:r>
          </a:p>
          <a:p>
            <a:pPr lvl="1">
              <a:buFont typeface="Wingdings" pitchFamily="2" charset="2"/>
              <a:buChar char="§"/>
            </a:pPr>
            <a:r>
              <a:rPr lang="el-GR" sz="3200" dirty="0" smtClean="0">
                <a:hlinkClick r:id="rId13" action="ppaction://hlinksldjump"/>
              </a:rPr>
              <a:t>Γραμμική παλινδρόμηση</a:t>
            </a:r>
            <a:r>
              <a:rPr lang="el-GR" sz="3200" dirty="0" smtClean="0"/>
              <a:t>.</a:t>
            </a:r>
            <a:endParaRPr lang="en-US" sz="3200" dirty="0"/>
          </a:p>
          <a:p>
            <a:pPr>
              <a:buFont typeface="Wingdings" pitchFamily="2" charset="2"/>
              <a:buChar char="§"/>
            </a:pPr>
            <a:endParaRPr lang="el-GR" sz="3600" dirty="0"/>
          </a:p>
        </p:txBody>
      </p:sp>
      <p:sp>
        <p:nvSpPr>
          <p:cNvPr id="7" name="Θέση υποσέλιδου 3" descr="."/>
          <p:cNvSpPr txBox="1">
            <a:spLocks/>
          </p:cNvSpPr>
          <p:nvPr>
            <p:custDataLst>
              <p:tags r:id="rId4"/>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ΕΙΣΑΓΩΓΗ (1)</a:t>
            </a:r>
            <a:endParaRPr lang="el-GR" dirty="0"/>
          </a:p>
        </p:txBody>
      </p:sp>
      <p:sp>
        <p:nvSpPr>
          <p:cNvPr id="3" name="2 - Θέση περιεχομένου"/>
          <p:cNvSpPr>
            <a:spLocks noGrp="1"/>
          </p:cNvSpPr>
          <p:nvPr>
            <p:ph sz="quarter" idx="1"/>
          </p:nvPr>
        </p:nvSpPr>
        <p:spPr/>
        <p:txBody>
          <a:bodyPr>
            <a:normAutofit lnSpcReduction="10000"/>
          </a:bodyPr>
          <a:lstStyle/>
          <a:p>
            <a:r>
              <a:rPr lang="el-GR" dirty="0" smtClean="0"/>
              <a:t>Όταν η στατιστική έρευνα περιλαμβάνει </a:t>
            </a:r>
            <a:r>
              <a:rPr lang="en-US" dirty="0" smtClean="0">
                <a:solidFill>
                  <a:srgbClr val="FF3300"/>
                </a:solidFill>
              </a:rPr>
              <a:t>m</a:t>
            </a:r>
            <a:r>
              <a:rPr lang="el-GR" dirty="0" smtClean="0"/>
              <a:t> </a:t>
            </a:r>
            <a:r>
              <a:rPr lang="el-GR" dirty="0"/>
              <a:t>ποσοτικά ή </a:t>
            </a:r>
            <a:r>
              <a:rPr lang="el-GR" dirty="0" err="1"/>
              <a:t>ποσοτικοποιημένα</a:t>
            </a:r>
            <a:r>
              <a:rPr lang="el-GR" dirty="0"/>
              <a:t> χαρακτηριστικά, τότε θα </a:t>
            </a:r>
            <a:r>
              <a:rPr lang="el-GR" dirty="0" smtClean="0"/>
              <a:t>πρέπει να λάβουμε </a:t>
            </a:r>
            <a:r>
              <a:rPr lang="el-GR" dirty="0"/>
              <a:t>για καθέναν από τους </a:t>
            </a:r>
            <a:r>
              <a:rPr lang="en-US" dirty="0">
                <a:solidFill>
                  <a:srgbClr val="FF3300"/>
                </a:solidFill>
              </a:rPr>
              <a:t>n</a:t>
            </a:r>
            <a:r>
              <a:rPr lang="el-GR" dirty="0"/>
              <a:t> φορείς χαρακτηριστικών ένα </a:t>
            </a:r>
            <a:r>
              <a:rPr lang="en-US" dirty="0">
                <a:solidFill>
                  <a:srgbClr val="FF3300"/>
                </a:solidFill>
              </a:rPr>
              <a:t>m</a:t>
            </a:r>
            <a:r>
              <a:rPr lang="el-GR" dirty="0">
                <a:solidFill>
                  <a:srgbClr val="FF3300"/>
                </a:solidFill>
              </a:rPr>
              <a:t>-</a:t>
            </a:r>
            <a:r>
              <a:rPr lang="el-GR" dirty="0" err="1">
                <a:solidFill>
                  <a:srgbClr val="FF3300"/>
                </a:solidFill>
              </a:rPr>
              <a:t>διάστατο</a:t>
            </a:r>
            <a:r>
              <a:rPr lang="el-GR" dirty="0">
                <a:solidFill>
                  <a:srgbClr val="FF3300"/>
                </a:solidFill>
              </a:rPr>
              <a:t> </a:t>
            </a:r>
            <a:r>
              <a:rPr lang="el-GR" dirty="0"/>
              <a:t>διάνυσμα από τις </a:t>
            </a:r>
            <a:r>
              <a:rPr lang="el-GR" dirty="0" smtClean="0"/>
              <a:t>τιμές </a:t>
            </a:r>
            <a:r>
              <a:rPr lang="el-GR" dirty="0"/>
              <a:t>παρατήρησης. </a:t>
            </a:r>
            <a:endParaRPr lang="el-GR" dirty="0" smtClean="0"/>
          </a:p>
          <a:p>
            <a:r>
              <a:rPr lang="el-GR" dirty="0" smtClean="0"/>
              <a:t>Η </a:t>
            </a:r>
            <a:r>
              <a:rPr lang="el-GR" dirty="0"/>
              <a:t>αρχική λίστα </a:t>
            </a:r>
            <a:r>
              <a:rPr lang="el-GR" dirty="0" smtClean="0"/>
              <a:t>θα αποτελείται από </a:t>
            </a:r>
            <a:r>
              <a:rPr lang="en-US" dirty="0">
                <a:solidFill>
                  <a:srgbClr val="FF3300"/>
                </a:solidFill>
              </a:rPr>
              <a:t>n</a:t>
            </a:r>
            <a:r>
              <a:rPr lang="en-US" dirty="0"/>
              <a:t> </a:t>
            </a:r>
            <a:r>
              <a:rPr lang="el-GR" dirty="0"/>
              <a:t>τέτοια διανύσματα </a:t>
            </a:r>
            <a:r>
              <a:rPr lang="el-GR" dirty="0" smtClean="0"/>
              <a:t>διάστασης </a:t>
            </a:r>
            <a:r>
              <a:rPr lang="en-US" dirty="0" smtClean="0"/>
              <a:t>m</a:t>
            </a:r>
            <a:r>
              <a:rPr lang="el-GR" dirty="0"/>
              <a:t> </a:t>
            </a:r>
            <a:r>
              <a:rPr lang="el-GR" dirty="0" smtClean="0"/>
              <a:t>και </a:t>
            </a:r>
            <a:r>
              <a:rPr lang="el-GR" dirty="0"/>
              <a:t>επομένως από </a:t>
            </a:r>
            <a:r>
              <a:rPr lang="en-US" dirty="0">
                <a:solidFill>
                  <a:srgbClr val="FF3300"/>
                </a:solidFill>
              </a:rPr>
              <a:t>n x m </a:t>
            </a:r>
            <a:r>
              <a:rPr lang="el-GR" dirty="0" smtClean="0"/>
              <a:t>μεμονωμένα </a:t>
            </a:r>
            <a:r>
              <a:rPr lang="el-GR" dirty="0" smtClean="0"/>
              <a:t>δεδομένα.</a:t>
            </a:r>
            <a:endParaRPr lang="el-GR" dirty="0"/>
          </a:p>
        </p:txBody>
      </p:sp>
      <p:sp>
        <p:nvSpPr>
          <p:cNvPr id="5" name="Θέση υποσέλιδου 3" descr="."/>
          <p:cNvSpPr txBox="1">
            <a:spLocks/>
          </p:cNvSpPr>
          <p:nvPr>
            <p:custDataLst>
              <p:tags r:id="rId2"/>
            </p:custDataLst>
          </p:nvPr>
        </p:nvSpPr>
        <p:spPr>
          <a:xfrm>
            <a:off x="2483768" y="6309320"/>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6</a:t>
            </a:fld>
            <a:endParaRPr kumimoji="0" lang="en-US" dirty="0"/>
          </a:p>
        </p:txBody>
      </p:sp>
    </p:spTree>
    <p:custDataLst>
      <p:tags r:id="rId1"/>
    </p:custDataLst>
    <p:extLst>
      <p:ext uri="{BB962C8B-B14F-4D97-AF65-F5344CB8AC3E}">
        <p14:creationId xmlns:p14="http://schemas.microsoft.com/office/powerpoint/2010/main" val="330603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ΕΙΣΑΓΩΓΗ (2)</a:t>
            </a:r>
            <a:endParaRPr lang="el-GR" dirty="0"/>
          </a:p>
        </p:txBody>
      </p:sp>
      <p:sp>
        <p:nvSpPr>
          <p:cNvPr id="5" name="Θέση υποσέλιδου 3" descr="."/>
          <p:cNvSpPr txBox="1">
            <a:spLocks/>
          </p:cNvSpPr>
          <p:nvPr>
            <p:custDataLst>
              <p:tags r:id="rId2"/>
            </p:custDataLst>
          </p:nvPr>
        </p:nvSpPr>
        <p:spPr>
          <a:xfrm>
            <a:off x="2483768" y="6309320"/>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2 - Θέση περιεχομένου"/>
          <p:cNvSpPr>
            <a:spLocks noGrp="1"/>
          </p:cNvSpPr>
          <p:nvPr>
            <p:ph sz="quarter" idx="1"/>
          </p:nvPr>
        </p:nvSpPr>
        <p:spPr/>
        <p:txBody>
          <a:bodyPr>
            <a:normAutofit fontScale="85000" lnSpcReduction="20000"/>
          </a:bodyPr>
          <a:lstStyle/>
          <a:p>
            <a:r>
              <a:rPr lang="el-GR" dirty="0" smtClean="0"/>
              <a:t>Οι </a:t>
            </a:r>
            <a:r>
              <a:rPr lang="el-GR" dirty="0" smtClean="0">
                <a:solidFill>
                  <a:srgbClr val="FF3300"/>
                </a:solidFill>
              </a:rPr>
              <a:t>παράμετροι </a:t>
            </a:r>
            <a:r>
              <a:rPr lang="el-GR" dirty="0">
                <a:solidFill>
                  <a:srgbClr val="FF3300"/>
                </a:solidFill>
              </a:rPr>
              <a:t>θέσης </a:t>
            </a:r>
            <a:r>
              <a:rPr lang="el-GR" dirty="0"/>
              <a:t>ή </a:t>
            </a:r>
            <a:r>
              <a:rPr lang="el-GR" dirty="0">
                <a:solidFill>
                  <a:srgbClr val="FF3300"/>
                </a:solidFill>
              </a:rPr>
              <a:t>διασποράς</a:t>
            </a:r>
            <a:r>
              <a:rPr lang="el-GR" dirty="0" smtClean="0"/>
              <a:t> θα μπορούσαν </a:t>
            </a:r>
            <a:r>
              <a:rPr lang="el-GR" dirty="0"/>
              <a:t>να χρησιμοποιηθούν </a:t>
            </a:r>
            <a:r>
              <a:rPr lang="el-GR" dirty="0" smtClean="0"/>
              <a:t>και σε </a:t>
            </a:r>
            <a:r>
              <a:rPr lang="el-GR" dirty="0"/>
              <a:t>αυτή την πιο περίπλοκη αρχική λίστα. Τα </a:t>
            </a:r>
            <a:r>
              <a:rPr lang="en-US" dirty="0">
                <a:solidFill>
                  <a:srgbClr val="FF3300"/>
                </a:solidFill>
              </a:rPr>
              <a:t>m</a:t>
            </a:r>
            <a:r>
              <a:rPr lang="el-GR" dirty="0"/>
              <a:t> χαρακτηριστικά </a:t>
            </a:r>
            <a:r>
              <a:rPr lang="el-GR" dirty="0" smtClean="0"/>
              <a:t>θα έπρεπε </a:t>
            </a:r>
            <a:r>
              <a:rPr lang="el-GR" dirty="0"/>
              <a:t>να εξεταστούν </a:t>
            </a:r>
            <a:r>
              <a:rPr lang="el-GR" dirty="0">
                <a:solidFill>
                  <a:srgbClr val="FF3300"/>
                </a:solidFill>
              </a:rPr>
              <a:t>ξεχωριστά</a:t>
            </a:r>
            <a:r>
              <a:rPr lang="el-GR" dirty="0"/>
              <a:t> για τον σκοπό αυτό. </a:t>
            </a:r>
            <a:endParaRPr lang="el-GR" dirty="0" smtClean="0"/>
          </a:p>
          <a:p>
            <a:r>
              <a:rPr lang="el-GR" dirty="0" smtClean="0"/>
              <a:t>Οι </a:t>
            </a:r>
            <a:r>
              <a:rPr lang="el-GR" dirty="0"/>
              <a:t>τυπικές ερωτήσεις ωστόσο δεν μπορούν να αναλυθούν με αυτό τον τρόπο, διότι αναφέρονται στις </a:t>
            </a:r>
            <a:r>
              <a:rPr lang="el-GR" dirty="0">
                <a:solidFill>
                  <a:srgbClr val="FF3300"/>
                </a:solidFill>
              </a:rPr>
              <a:t>μονόπλευρες </a:t>
            </a:r>
            <a:r>
              <a:rPr lang="el-GR" dirty="0"/>
              <a:t>ή</a:t>
            </a:r>
            <a:r>
              <a:rPr lang="el-GR" dirty="0" smtClean="0">
                <a:solidFill>
                  <a:srgbClr val="FF3300"/>
                </a:solidFill>
              </a:rPr>
              <a:t> </a:t>
            </a:r>
            <a:r>
              <a:rPr lang="el-GR" dirty="0">
                <a:solidFill>
                  <a:srgbClr val="FF3300"/>
                </a:solidFill>
              </a:rPr>
              <a:t>αμοιβαίες εξαρτήσεις </a:t>
            </a:r>
            <a:r>
              <a:rPr lang="el-GR" dirty="0"/>
              <a:t>που υπάρχουν ανάμεσα στα διαφορετικά χαρακτηριστικά</a:t>
            </a:r>
            <a:r>
              <a:rPr lang="el-GR" dirty="0" smtClean="0"/>
              <a:t>.</a:t>
            </a:r>
          </a:p>
          <a:p>
            <a:r>
              <a:rPr lang="el-GR" dirty="0" smtClean="0"/>
              <a:t>Ο προσδιορισμός </a:t>
            </a:r>
            <a:r>
              <a:rPr lang="el-GR" dirty="0"/>
              <a:t>τέτοιων εξαρτήσεων </a:t>
            </a:r>
            <a:r>
              <a:rPr lang="el-GR" dirty="0" smtClean="0"/>
              <a:t>γίνεται μέσω </a:t>
            </a:r>
            <a:r>
              <a:rPr lang="el-GR" dirty="0"/>
              <a:t>ενός μοναδικού αριθμού μέτρησης (</a:t>
            </a:r>
            <a:r>
              <a:rPr lang="el-GR" dirty="0">
                <a:solidFill>
                  <a:srgbClr val="FF3300"/>
                </a:solidFill>
              </a:rPr>
              <a:t>συντελεστή συσχέτισης</a:t>
            </a:r>
            <a:r>
              <a:rPr lang="el-GR" dirty="0"/>
              <a:t>) ή μέσω μιας συναρτησιακής σχέσης (</a:t>
            </a:r>
            <a:r>
              <a:rPr lang="el-GR" dirty="0">
                <a:solidFill>
                  <a:srgbClr val="FF3300"/>
                </a:solidFill>
              </a:rPr>
              <a:t>συνάρτηση παλινδρόμησης</a:t>
            </a:r>
            <a:r>
              <a:rPr lang="el-GR" dirty="0" smtClean="0"/>
              <a:t>).</a:t>
            </a:r>
            <a:endParaRPr lang="el-GR" dirty="0"/>
          </a:p>
        </p:txBody>
      </p:sp>
      <p:sp>
        <p:nvSpPr>
          <p:cNvPr id="4" name="3 - Θέση αριθμού διαφάνειας"/>
          <p:cNvSpPr>
            <a:spLocks noGrp="1"/>
          </p:cNvSpPr>
          <p:nvPr>
            <p:ph type="sldNum" sz="quarter" idx="12"/>
            <p:custDataLst>
              <p:tags r:id="rId3"/>
            </p:custDataLst>
          </p:nvPr>
        </p:nvSpPr>
        <p:spPr/>
        <p:txBody>
          <a:bodyPr/>
          <a:lstStyle/>
          <a:p>
            <a:fld id="{6F42FDE4-A7DD-41A7-A0A6-9B649FB43336}" type="slidenum">
              <a:rPr kumimoji="0" lang="en-US" smtClean="0"/>
              <a:pPr/>
              <a:t>7</a:t>
            </a:fld>
            <a:endParaRPr kumimoji="0" lang="en-US" dirty="0"/>
          </a:p>
        </p:txBody>
      </p:sp>
    </p:spTree>
    <p:custDataLst>
      <p:tags r:id="rId1"/>
    </p:custDataLst>
    <p:extLst>
      <p:ext uri="{BB962C8B-B14F-4D97-AF65-F5344CB8AC3E}">
        <p14:creationId xmlns:p14="http://schemas.microsoft.com/office/powerpoint/2010/main" val="109414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ΕΙΣΑΓΩΓΗ (3)</a:t>
            </a:r>
            <a:endParaRPr lang="el-GR" dirty="0"/>
          </a:p>
        </p:txBody>
      </p:sp>
      <p:sp>
        <p:nvSpPr>
          <p:cNvPr id="4" name="Θέση περιεχομένου 3"/>
          <p:cNvSpPr>
            <a:spLocks noGrp="1"/>
          </p:cNvSpPr>
          <p:nvPr>
            <p:ph sz="quarter" idx="1"/>
          </p:nvPr>
        </p:nvSpPr>
        <p:spPr/>
        <p:txBody>
          <a:bodyPr/>
          <a:lstStyle/>
          <a:p>
            <a:r>
              <a:rPr lang="el-GR" sz="3600" dirty="0" smtClean="0"/>
              <a:t>Έστω:</a:t>
            </a:r>
          </a:p>
          <a:p>
            <a:pPr lvl="1"/>
            <a:r>
              <a:rPr lang="el-GR" sz="3200" dirty="0" smtClean="0"/>
              <a:t>Οι </a:t>
            </a:r>
            <a:r>
              <a:rPr lang="el-GR" sz="3200" dirty="0"/>
              <a:t>τιμές παρατήρησης του </a:t>
            </a:r>
            <a:r>
              <a:rPr lang="el-GR" sz="3200" dirty="0" smtClean="0"/>
              <a:t>πρώτου χαρακτηριστικού </a:t>
            </a:r>
            <a:r>
              <a:rPr lang="en-US" sz="3200" dirty="0" smtClean="0"/>
              <a:t>X,</a:t>
            </a:r>
            <a:r>
              <a:rPr lang="el-GR" sz="3200" dirty="0" smtClean="0"/>
              <a:t> </a:t>
            </a:r>
            <a:r>
              <a:rPr lang="en-US" sz="3200" dirty="0" smtClean="0"/>
              <a:t>x</a:t>
            </a:r>
            <a:r>
              <a:rPr lang="el-GR" sz="3200" baseline="-25000" dirty="0"/>
              <a:t>1</a:t>
            </a:r>
            <a:r>
              <a:rPr lang="el-GR" sz="3200" dirty="0"/>
              <a:t>,…., </a:t>
            </a:r>
            <a:r>
              <a:rPr lang="en-US" sz="3200" dirty="0" err="1"/>
              <a:t>x</a:t>
            </a:r>
            <a:r>
              <a:rPr lang="en-US" sz="3200" baseline="-25000" dirty="0" err="1"/>
              <a:t>n</a:t>
            </a:r>
            <a:r>
              <a:rPr lang="el-GR" sz="3200" dirty="0"/>
              <a:t>. </a:t>
            </a:r>
            <a:endParaRPr lang="el-GR" sz="3200" dirty="0" smtClean="0"/>
          </a:p>
          <a:p>
            <a:pPr lvl="1"/>
            <a:r>
              <a:rPr lang="el-GR" sz="3200" dirty="0" smtClean="0"/>
              <a:t>Οι </a:t>
            </a:r>
            <a:r>
              <a:rPr lang="el-GR" sz="3200" dirty="0"/>
              <a:t>τιμές παρατήρησης του δεύτερου χαρακτηριστικού </a:t>
            </a:r>
            <a:r>
              <a:rPr lang="en-US" sz="3200" dirty="0" smtClean="0"/>
              <a:t>Y, y</a:t>
            </a:r>
            <a:r>
              <a:rPr lang="el-GR" sz="3200" baseline="-25000" dirty="0"/>
              <a:t>1</a:t>
            </a:r>
            <a:r>
              <a:rPr lang="el-GR" sz="3200" dirty="0"/>
              <a:t>,….</a:t>
            </a:r>
            <a:r>
              <a:rPr lang="en-US" sz="3200" dirty="0" err="1" smtClean="0"/>
              <a:t>y</a:t>
            </a:r>
            <a:r>
              <a:rPr lang="en-US" sz="3200" baseline="-25000" dirty="0" err="1"/>
              <a:t>n</a:t>
            </a:r>
            <a:endParaRPr lang="en-US" sz="3200" baseline="-25000" dirty="0"/>
          </a:p>
          <a:p>
            <a:pPr lvl="1"/>
            <a:r>
              <a:rPr lang="el-GR" sz="3200" dirty="0"/>
              <a:t>τ</a:t>
            </a:r>
            <a:r>
              <a:rPr lang="el-GR" sz="3200" dirty="0" smtClean="0"/>
              <a:t>ότε η </a:t>
            </a:r>
            <a:r>
              <a:rPr lang="el-GR" sz="3200" dirty="0"/>
              <a:t>αρχική λίστα αποτελείται από τα </a:t>
            </a:r>
            <a:r>
              <a:rPr lang="en-US" sz="3200" dirty="0"/>
              <a:t>n</a:t>
            </a:r>
            <a:r>
              <a:rPr lang="el-GR" sz="3200" dirty="0"/>
              <a:t> ζεύγη </a:t>
            </a:r>
            <a:r>
              <a:rPr lang="el-GR" sz="3200" dirty="0" smtClean="0"/>
              <a:t>τιμών (</a:t>
            </a:r>
            <a:r>
              <a:rPr lang="en-US" sz="3200" dirty="0"/>
              <a:t>x</a:t>
            </a:r>
            <a:r>
              <a:rPr lang="el-GR" sz="3200" baseline="-25000" dirty="0"/>
              <a:t>1</a:t>
            </a:r>
            <a:r>
              <a:rPr lang="el-GR" sz="3200" dirty="0"/>
              <a:t>,</a:t>
            </a:r>
            <a:r>
              <a:rPr lang="en-US" sz="3200" dirty="0"/>
              <a:t>y</a:t>
            </a:r>
            <a:r>
              <a:rPr lang="el-GR" sz="3200" baseline="-25000" dirty="0"/>
              <a:t>1</a:t>
            </a:r>
            <a:r>
              <a:rPr lang="el-GR" sz="3200" dirty="0"/>
              <a:t>), (</a:t>
            </a:r>
            <a:r>
              <a:rPr lang="en-US" sz="3200" dirty="0"/>
              <a:t>x</a:t>
            </a:r>
            <a:r>
              <a:rPr lang="el-GR" sz="3200" baseline="-25000" dirty="0"/>
              <a:t>2</a:t>
            </a:r>
            <a:r>
              <a:rPr lang="el-GR" sz="3200" dirty="0"/>
              <a:t>,</a:t>
            </a:r>
            <a:r>
              <a:rPr lang="en-US" sz="3200" dirty="0"/>
              <a:t>y</a:t>
            </a:r>
            <a:r>
              <a:rPr lang="el-GR" sz="3200" baseline="-25000" dirty="0"/>
              <a:t>2</a:t>
            </a:r>
            <a:r>
              <a:rPr lang="el-GR" sz="3200" dirty="0"/>
              <a:t>),…., (</a:t>
            </a:r>
            <a:r>
              <a:rPr lang="en-US" sz="3200" dirty="0" err="1"/>
              <a:t>x</a:t>
            </a:r>
            <a:r>
              <a:rPr lang="en-US" sz="3200" baseline="-25000" dirty="0" err="1"/>
              <a:t>n</a:t>
            </a:r>
            <a:r>
              <a:rPr lang="el-GR" sz="3200" dirty="0"/>
              <a:t>,</a:t>
            </a:r>
            <a:r>
              <a:rPr lang="en-US" sz="3200" dirty="0" err="1"/>
              <a:t>y</a:t>
            </a:r>
            <a:r>
              <a:rPr lang="en-US" sz="3200" baseline="-25000" dirty="0" err="1"/>
              <a:t>n</a:t>
            </a:r>
            <a:r>
              <a:rPr lang="el-GR" sz="3200" dirty="0"/>
              <a:t>).</a:t>
            </a:r>
          </a:p>
          <a:p>
            <a:endParaRPr lang="el-GR"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8</a:t>
            </a:fld>
            <a:endParaRPr kumimoji="0" lang="en-US" dirty="0"/>
          </a:p>
        </p:txBody>
      </p:sp>
    </p:spTree>
    <p:custDataLst>
      <p:tags r:id="rId1"/>
    </p:custDataLst>
    <p:extLst>
      <p:ext uri="{BB962C8B-B14F-4D97-AF65-F5344CB8AC3E}">
        <p14:creationId xmlns:p14="http://schemas.microsoft.com/office/powerpoint/2010/main" val="434347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000" dirty="0" smtClean="0"/>
              <a:t>ΠΙΝΑΚΑΣ ΣΥΝΑΦΕΙΑΣ, ΠΕΡΙΘΩΡΙΑ ΚΑΙ ΥΠΟ ΣΥΝΘΗΚΗ ΣΥΧΝΟΤΗΤΑ, ΔΙΑΓΡΑΜΜΑ </a:t>
            </a:r>
            <a:r>
              <a:rPr lang="el-GR" sz="3000" dirty="0" smtClean="0"/>
              <a:t>ΔΙΑΣΠΟΡΑΣ (1)</a:t>
            </a:r>
            <a:endParaRPr lang="el-GR" sz="3000" dirty="0"/>
          </a:p>
        </p:txBody>
      </p:sp>
      <p:sp>
        <p:nvSpPr>
          <p:cNvPr id="4" name="Θέση περιεχομένου 3"/>
          <p:cNvSpPr>
            <a:spLocks noGrp="1"/>
          </p:cNvSpPr>
          <p:nvPr>
            <p:ph sz="quarter" idx="1"/>
          </p:nvPr>
        </p:nvSpPr>
        <p:spPr/>
        <p:txBody>
          <a:bodyPr>
            <a:normAutofit lnSpcReduction="10000"/>
          </a:bodyPr>
          <a:lstStyle/>
          <a:p>
            <a:r>
              <a:rPr lang="el-GR" sz="3200" dirty="0" smtClean="0"/>
              <a:t>Η αρχική </a:t>
            </a:r>
            <a:r>
              <a:rPr lang="el-GR" sz="3200" dirty="0"/>
              <a:t>λίστα </a:t>
            </a:r>
            <a:r>
              <a:rPr lang="el-GR" sz="3200" dirty="0" smtClean="0"/>
              <a:t>μπορεί να παρουσιαστεί μέσω ενός:</a:t>
            </a:r>
            <a:endParaRPr lang="el-GR" sz="3200" dirty="0"/>
          </a:p>
          <a:p>
            <a:pPr lvl="1"/>
            <a:r>
              <a:rPr lang="el-GR" sz="2800" dirty="0" smtClean="0">
                <a:solidFill>
                  <a:srgbClr val="FF3300"/>
                </a:solidFill>
              </a:rPr>
              <a:t>πίνακα </a:t>
            </a:r>
            <a:r>
              <a:rPr lang="el-GR" sz="2800" dirty="0">
                <a:solidFill>
                  <a:srgbClr val="FF3300"/>
                </a:solidFill>
              </a:rPr>
              <a:t>συνάφειας</a:t>
            </a:r>
            <a:r>
              <a:rPr lang="el-GR" sz="2800" dirty="0"/>
              <a:t>, όταν πολλά από τα ζεύγη </a:t>
            </a:r>
            <a:r>
              <a:rPr lang="el-GR" sz="2800" dirty="0" smtClean="0"/>
              <a:t>τιμών </a:t>
            </a:r>
            <a:r>
              <a:rPr lang="en-US" sz="2800" dirty="0" smtClean="0"/>
              <a:t>n </a:t>
            </a:r>
            <a:r>
              <a:rPr lang="el-GR" sz="2800" dirty="0"/>
              <a:t>είναι πανομοιότυπα. Κατά κανόνα αυτό συμβαίνει σε 2 χαρακτηριστικά ονομαστικής ή ιεραρχικής </a:t>
            </a:r>
            <a:r>
              <a:rPr lang="el-GR" sz="2800" dirty="0" smtClean="0"/>
              <a:t>κλίμακας</a:t>
            </a:r>
          </a:p>
          <a:p>
            <a:pPr lvl="1"/>
            <a:r>
              <a:rPr lang="el-GR" sz="2800" dirty="0">
                <a:solidFill>
                  <a:srgbClr val="FF3300"/>
                </a:solidFill>
              </a:rPr>
              <a:t>διαγράμματος διασποράς</a:t>
            </a:r>
            <a:r>
              <a:rPr lang="el-GR" sz="2800" dirty="0"/>
              <a:t>, όταν όλα ή σχεδόν όλα τα ζεύγη τιμών </a:t>
            </a:r>
            <a:r>
              <a:rPr lang="en-US" sz="2800" dirty="0"/>
              <a:t>n </a:t>
            </a:r>
            <a:r>
              <a:rPr lang="el-GR" sz="2800" dirty="0"/>
              <a:t>είναι </a:t>
            </a:r>
            <a:r>
              <a:rPr lang="el-GR" sz="2800" dirty="0" smtClean="0"/>
              <a:t>διαφορετικά </a:t>
            </a:r>
            <a:r>
              <a:rPr lang="el-GR" sz="2800" dirty="0"/>
              <a:t>το ένα από το άλλο. Κατά κανόνα αυτό συμβαίνει σε 2 αριθμητικώς </a:t>
            </a:r>
            <a:r>
              <a:rPr lang="el-GR" sz="2800" dirty="0" smtClean="0"/>
              <a:t>κλιμακούμενα χαρακτηριστικά</a:t>
            </a:r>
            <a:endParaRPr lang="el-GR" sz="2800" dirty="0"/>
          </a:p>
        </p:txBody>
      </p:sp>
      <p:sp>
        <p:nvSpPr>
          <p:cNvPr id="5" name="Θέση υποσέλιδου 3" descr="."/>
          <p:cNvSpPr txBox="1">
            <a:spLocks/>
          </p:cNvSpPr>
          <p:nvPr>
            <p:custDataLst>
              <p:tags r:id="rId2"/>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Περιγραφικές Μέθοδοι Αξιολόγησης </a:t>
            </a:r>
            <a:r>
              <a:rPr lang="el-GR" sz="1400" dirty="0" smtClean="0"/>
              <a:t>για Πολυδιάστατα </a:t>
            </a:r>
            <a:r>
              <a:rPr lang="el-GR" sz="1400" dirty="0"/>
              <a:t>Δεδομένα.</a:t>
            </a:r>
            <a:endParaRPr lang="el-GR" sz="1400" dirty="0"/>
          </a:p>
        </p:txBody>
      </p:sp>
      <p:sp>
        <p:nvSpPr>
          <p:cNvPr id="3" name="Θέση αριθμού διαφάνειας 2"/>
          <p:cNvSpPr>
            <a:spLocks noGrp="1"/>
          </p:cNvSpPr>
          <p:nvPr>
            <p:ph type="sldNum" sz="quarter" idx="12"/>
            <p:custDataLst>
              <p:tags r:id="rId3"/>
            </p:custDataLst>
          </p:nvPr>
        </p:nvSpPr>
        <p:spPr/>
        <p:txBody>
          <a:bodyPr/>
          <a:lstStyle/>
          <a:p>
            <a:fld id="{6F42FDE4-A7DD-41A7-A0A6-9B649FB43336}" type="slidenum">
              <a:rPr kumimoji="0" lang="en-US" smtClean="0"/>
              <a:pPr/>
              <a:t>9</a:t>
            </a:fld>
            <a:endParaRPr kumimoji="0" lang="en-US" dirty="0"/>
          </a:p>
        </p:txBody>
      </p:sp>
    </p:spTree>
    <p:custDataLst>
      <p:tags r:id="rId1"/>
    </p:custDataLst>
    <p:extLst>
      <p:ext uri="{BB962C8B-B14F-4D97-AF65-F5344CB8AC3E}">
        <p14:creationId xmlns:p14="http://schemas.microsoft.com/office/powerpoint/2010/main" val="719780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0/10/2015 10:40:55 π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4,51202,6,3,"/>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READINGORDER" val="2,4,52226,52230,10,11,52231,13,52233,12,3,"/>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2,4,53250,53251,7,3,"/>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2,7,14,8,"/>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7,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4,9218,6,3,"/>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4,5,6,3,"/>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4,6,7,3,"/>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12290,5,3,"/>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2,4,5,18,3,"/>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4,6,36869,7,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4,45057,5,8,3,"/>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4,43010,43011,7,3,"/>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4,41985,7,8,3,"/>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4,6,39968,7,3,"/>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4,37890,6,3,"/>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2,4,47106,5,47107,7,3,"/>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4,48130,6,3,"/>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2,49154,5,3,"/>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50179,6,5,4,3,"/>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16E8BA6-3994-4C23-B763-E177F716E3A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1945</TotalTime>
  <Words>2188</Words>
  <Application>Microsoft Office PowerPoint</Application>
  <PresentationFormat>Προβολή στην οθόνη (4:3)</PresentationFormat>
  <Paragraphs>293</Paragraphs>
  <Slides>40</Slides>
  <Notes>8</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40</vt:i4>
      </vt:variant>
    </vt:vector>
  </HeadingPairs>
  <TitlesOfParts>
    <vt:vector size="49" baseType="lpstr">
      <vt:lpstr>Arial</vt:lpstr>
      <vt:lpstr>Calibri</vt:lpstr>
      <vt:lpstr>Cambria Math</vt:lpstr>
      <vt:lpstr>PF Index</vt:lpstr>
      <vt:lpstr>Times New Roman</vt:lpstr>
      <vt:lpstr>Wingdings</vt:lpstr>
      <vt:lpstr>Θέμα του Office</vt:lpstr>
      <vt:lpstr>Έγγραφο</vt:lpstr>
      <vt:lpstr>Έγγραφο του Microsoft Word</vt:lpstr>
      <vt:lpstr>Στατιστική Επιχειρήσεων</vt:lpstr>
      <vt:lpstr>Άδειες Χρήσης</vt:lpstr>
      <vt:lpstr>Χρηματοδότηση</vt:lpstr>
      <vt:lpstr>Σκοποί  ενότητας</vt:lpstr>
      <vt:lpstr>Περιεχόμενα ενότητας</vt:lpstr>
      <vt:lpstr>ΕΙΣΑΓΩΓΗ (1)</vt:lpstr>
      <vt:lpstr>ΕΙΣΑΓΩΓΗ (2)</vt:lpstr>
      <vt:lpstr>ΕΙΣΑΓΩΓΗ (3)</vt:lpstr>
      <vt:lpstr>ΠΙΝΑΚΑΣ ΣΥΝΑΦΕΙΑΣ, ΠΕΡΙΘΩΡΙΑ ΚΑΙ ΥΠΟ ΣΥΝΘΗΚΗ ΣΥΧΝΟΤΗΤΑ, ΔΙΑΓΡΑΜΜΑ ΔΙΑΣΠΟΡΑΣ (1)</vt:lpstr>
      <vt:lpstr>ΠΙΝΑΚΑΣ ΣΥΝΑΦΕΙΑΣ, ΠΕΡΙΘΩΡΙΑ ΚΑΙ ΥΠΟ ΣΥΝΘΗΚΗ ΣΥΧΝΟΤΗΤΑ, ΔΙΑΓΡΑΜΜΑ ΔΙΑΣΠΟΡΑΣ (2)</vt:lpstr>
      <vt:lpstr>ΠΙΝΑΚΑΣ ΣΥΝΑΦΕΙΑΣ, ΠΕΡΙΘΩΡΙΑ ΚΑΙ ΥΠΟ ΣΥΝΘΗΚΗ ΣΥΧΝΟΤΗΤΑ, ΔΙΑΓΡΑΜΜΑ ΔΙΑΣΠΟΡΑΣ (3)</vt:lpstr>
      <vt:lpstr>ΠΙΝΑΚΑΣ ΣΥΝΑΦΕΙΑΣ, ΠΕΡΙΘΩΡΙΑ ΚΑΙ ΥΠΟ ΣΥΝΘΗΚΗ ΣΥΧΝΟΤΗΤΑ, ΔΙΑΓΡΑΜΜΑ ΔΙΑΣΠΟΡΑΣ (4)</vt:lpstr>
      <vt:lpstr>ΠΙΝΑΚΑΣ ΣΥΝΑΦΕΙΑΣ, ΠΕΡΙΘΩΡΙΑ ΚΑΙ ΥΠΟ ΣΥΝΘΗΚΗ ΣΥΧΝΟΤΗΤΑ, ΔΙΑΓΡΑΜΜΑ ΔΙΑΣΠΟΡΑΣ (5)</vt:lpstr>
      <vt:lpstr>ΠΙΝΑΚΑΣ ΣΥΝΑΦΕΙΑΣ, ΠΕΡΙΘΩΡΙΑ ΚΑΙ ΥΠΟ ΣΥΝΘΗΚΗ ΣΥΧΝΟΤΗΤΑ, ΔΙΑΓΡΑΜΜΑ ΔΙΑΣΠΟΡΑΣ (6)</vt:lpstr>
      <vt:lpstr>ΠΙΝΑΚΑΣ ΣΥΝΑΦΕΙΑΣ, ΠΕΡΙΘΩΡΙΑ ΚΑΙ ΥΠΟ ΣΥΝΘΗΚΗ ΣΥΧΝΟΤΗΤΑ, ΔΙΑΓΡΑΜΜΑ ΔΙΑΣΠΟΡΑΣ (7)</vt:lpstr>
      <vt:lpstr>ΠΙΝΑΚΑΣ ΣΥΝΑΦΕΙΑΣ, ΠΕΡΙΘΩΡΙΑ ΚΑΙ ΥΠΟ ΣΥΝΘΗΚΗ ΣΥΧΝΟΤΗΤΑ, ΔΙΑΓΡΑΜΜΑ ΔΙΑΣΠΟΡΑΣ (8)</vt:lpstr>
      <vt:lpstr>ΣΥΝΤΕΛΕΣΤΕΣ ΣΥΣΧΕΤΙΣΗΣ (1)</vt:lpstr>
      <vt:lpstr>ΣΥΝΤΕΛΕΣΤΕΣ ΣΥΣΧΕΤΙΣΗΣ (2)</vt:lpstr>
      <vt:lpstr>ΣΥΝΤΕΛΕΣΤΕΣ ΣΥΣΧΕΤΙΣΗΣ (3)</vt:lpstr>
      <vt:lpstr>ΣΥΝΤΕΛΕΣΤΕΣ ΣΥΣΧΕΤΙΣΗΣ (4)</vt:lpstr>
      <vt:lpstr>ΣΥΝΤΕΛΕΣΤΕΣ ΣΥΣΧΕΤΙΣΗΣ (5)</vt:lpstr>
      <vt:lpstr>ΣΥΝΤΕΛΕΣΤΕΣ ΣΥΣΧΕΤΙΣΗΣ (6)</vt:lpstr>
      <vt:lpstr>ΣΥΝΤΕΛΕΣΤΕΣ ΣΥΣΧΕΤΙΣΗΣ (7)</vt:lpstr>
      <vt:lpstr>ΣΥΝΤΕΛΕΣΤΕΣ ΣΥΣΧΕΤΙΣΗΣ (8)</vt:lpstr>
      <vt:lpstr>ΣΥΝΤΕΛΕΣΤΕΣ ΣΥΣΧΕΤΙΣΗΣ (9)</vt:lpstr>
      <vt:lpstr>ΣΥΝΤΕΛΕΣΤΕΣ ΣΥΣΧΕΤΙΣΗΣ (10)</vt:lpstr>
      <vt:lpstr>ΣΥΝΤΕΛΕΣΤΕΣ ΣΥΣΧΕΤΙΣΗΣ (11)</vt:lpstr>
      <vt:lpstr>ΓΡΑΜΜΙΚΗ ΠΑΛΙΝΔΡΟΜΗΣΗ (1)</vt:lpstr>
      <vt:lpstr>ΓΡΑΜΜΙΚΗ ΠΑΛΙΝΔΡΟΜΗΣΗ (2)</vt:lpstr>
      <vt:lpstr>ΓΡΑΜΜΙΚΗ ΠΑΛΙΝΔΡΟΜΗΣΗ (3)</vt:lpstr>
      <vt:lpstr>ΓΡΑΜΜΙΚΗ ΠΑΛΙΝΔΡΟΜΗΣΗ (4)</vt:lpstr>
      <vt:lpstr>ΓΡΑΜΜΙΚΗ ΠΑΛΙΝΔΡΟΜΗΣΗ (5)</vt:lpstr>
      <vt:lpstr>ΓΡΑΜΜΙΚΗ ΠΑΛΙΝΔΡΟΜΗΣΗ (6)</vt:lpstr>
      <vt:lpstr>ΓΡΑΜΜΙΚΗ ΠΑΛΙΝΔΡΟΜΗΣΗ (7)</vt:lpstr>
      <vt:lpstr>ΓΡΑΜΜΙΚΗ ΠΑΛΙΝΔΡΟΜΗΣΗ (8)</vt:lpstr>
      <vt:lpstr>ΓΡΑΜΜΙΚΗ ΠΑΛΙΝΔΡΟΜΗΣΗ (9)</vt:lpstr>
      <vt:lpstr>ΓΡΑΜΜΙΚΗ ΠΑΛΙΝΔΡΟΜΗΣΗ (10)</vt:lpstr>
      <vt:lpstr>ΓΡΑΜΜΙΚΗ ΠΑΛΙΝΔΡΟΜΗΣΗ (11)</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235</cp:revision>
  <dcterms:created xsi:type="dcterms:W3CDTF">2014-04-07T11:24:35Z</dcterms:created>
  <dcterms:modified xsi:type="dcterms:W3CDTF">2015-10-20T07:40:59Z</dcterms:modified>
</cp:coreProperties>
</file>