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handoutMasterIdLst>
    <p:handoutMasterId r:id="rId48"/>
  </p:handoutMasterIdLst>
  <p:sldIdLst>
    <p:sldId id="256" r:id="rId2"/>
    <p:sldId id="360" r:id="rId3"/>
    <p:sldId id="361" r:id="rId4"/>
    <p:sldId id="366" r:id="rId5"/>
    <p:sldId id="367" r:id="rId6"/>
    <p:sldId id="400" r:id="rId7"/>
    <p:sldId id="401" r:id="rId8"/>
    <p:sldId id="363" r:id="rId9"/>
    <p:sldId id="364" r:id="rId10"/>
    <p:sldId id="365" r:id="rId11"/>
    <p:sldId id="370" r:id="rId12"/>
    <p:sldId id="371" r:id="rId13"/>
    <p:sldId id="372" r:id="rId14"/>
    <p:sldId id="368" r:id="rId15"/>
    <p:sldId id="369" r:id="rId16"/>
    <p:sldId id="373" r:id="rId17"/>
    <p:sldId id="374" r:id="rId18"/>
    <p:sldId id="375" r:id="rId19"/>
    <p:sldId id="376" r:id="rId20"/>
    <p:sldId id="377" r:id="rId21"/>
    <p:sldId id="378" r:id="rId22"/>
    <p:sldId id="379" r:id="rId23"/>
    <p:sldId id="380" r:id="rId24"/>
    <p:sldId id="381" r:id="rId25"/>
    <p:sldId id="382" r:id="rId26"/>
    <p:sldId id="383" r:id="rId27"/>
    <p:sldId id="384" r:id="rId28"/>
    <p:sldId id="385" r:id="rId29"/>
    <p:sldId id="386" r:id="rId30"/>
    <p:sldId id="387" r:id="rId31"/>
    <p:sldId id="388" r:id="rId32"/>
    <p:sldId id="389" r:id="rId33"/>
    <p:sldId id="390" r:id="rId34"/>
    <p:sldId id="391" r:id="rId35"/>
    <p:sldId id="392" r:id="rId36"/>
    <p:sldId id="393" r:id="rId37"/>
    <p:sldId id="394" r:id="rId38"/>
    <p:sldId id="395" r:id="rId39"/>
    <p:sldId id="396" r:id="rId40"/>
    <p:sldId id="397" r:id="rId41"/>
    <p:sldId id="398" r:id="rId42"/>
    <p:sldId id="399" r:id="rId43"/>
    <p:sldId id="290" r:id="rId44"/>
    <p:sldId id="291" r:id="rId45"/>
    <p:sldId id="306" r:id="rId4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360"/>
            <p14:sldId id="361"/>
            <p14:sldId id="366"/>
            <p14:sldId id="367"/>
            <p14:sldId id="400"/>
            <p14:sldId id="401"/>
            <p14:sldId id="363"/>
            <p14:sldId id="364"/>
            <p14:sldId id="365"/>
            <p14:sldId id="370"/>
            <p14:sldId id="371"/>
            <p14:sldId id="372"/>
            <p14:sldId id="368"/>
            <p14:sldId id="369"/>
            <p14:sldId id="373"/>
            <p14:sldId id="374"/>
            <p14:sldId id="375"/>
            <p14:sldId id="376"/>
            <p14:sldId id="377"/>
            <p14:sldId id="378"/>
            <p14:sldId id="379"/>
            <p14:sldId id="380"/>
            <p14:sldId id="381"/>
            <p14:sldId id="382"/>
            <p14:sldId id="383"/>
            <p14:sldId id="384"/>
            <p14:sldId id="385"/>
            <p14:sldId id="386"/>
            <p14:sldId id="387"/>
            <p14:sldId id="388"/>
            <p14:sldId id="389"/>
            <p14:sldId id="390"/>
            <p14:sldId id="391"/>
            <p14:sldId id="392"/>
            <p14:sldId id="393"/>
            <p14:sldId id="394"/>
            <p14:sldId id="395"/>
            <p14:sldId id="396"/>
            <p14:sldId id="397"/>
            <p14:sldId id="398"/>
            <p14:sldId id="399"/>
          </p14:sldIdLst>
        </p14:section>
        <p14:section name="Copyright" id="{94FB528B-2313-4AEB-98F6-8B9532041BB8}">
          <p14:sldIdLst>
            <p14:sldId id="290"/>
            <p14:sldId id="291"/>
            <p14:sldId id="30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091" autoAdjust="0"/>
    <p:restoredTop sz="98901" autoAdjust="0"/>
  </p:normalViewPr>
  <p:slideViewPr>
    <p:cSldViewPr>
      <p:cViewPr varScale="1">
        <p:scale>
          <a:sx n="116" d="100"/>
          <a:sy n="116" d="100"/>
        </p:scale>
        <p:origin x="1668" y="13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6384"/>
    </p:cViewPr>
  </p:sorterViewPr>
  <p:notesViewPr>
    <p:cSldViewPr>
      <p:cViewPr varScale="1">
        <p:scale>
          <a:sx n="88" d="100"/>
          <a:sy n="88" d="100"/>
        </p:scale>
        <p:origin x="3822" y="1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83DBFB5-6AE5-46CB-96E5-3640B0678E76}" type="datetimeFigureOut">
              <a:rPr lang="el-GR" smtClean="0"/>
              <a:t>25/5/2015</a:t>
            </a:fld>
            <a:endParaRPr lang="el-GR"/>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4184AAB-786E-4655-9787-7E4C12EC978E}" type="slidenum">
              <a:rPr lang="el-GR" smtClean="0"/>
              <a:t>‹#›</a:t>
            </a:fld>
            <a:endParaRPr lang="el-GR"/>
          </a:p>
        </p:txBody>
      </p:sp>
    </p:spTree>
    <p:extLst>
      <p:ext uri="{BB962C8B-B14F-4D97-AF65-F5344CB8AC3E}">
        <p14:creationId xmlns:p14="http://schemas.microsoft.com/office/powerpoint/2010/main" val="8338267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25/5/2015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dirty="0"/>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26340523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33450638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42</a:t>
            </a:fld>
            <a:endParaRPr lang="el-GR"/>
          </a:p>
        </p:txBody>
      </p:sp>
    </p:spTree>
    <p:extLst>
      <p:ext uri="{BB962C8B-B14F-4D97-AF65-F5344CB8AC3E}">
        <p14:creationId xmlns:p14="http://schemas.microsoft.com/office/powerpoint/2010/main" val="28210902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43</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44</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45</a:t>
            </a:fld>
            <a:endParaRPr lang="el-GR"/>
          </a:p>
        </p:txBody>
      </p:sp>
    </p:spTree>
    <p:extLst>
      <p:ext uri="{BB962C8B-B14F-4D97-AF65-F5344CB8AC3E}">
        <p14:creationId xmlns:p14="http://schemas.microsoft.com/office/powerpoint/2010/main" val="28956449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chemeClr val="tx1"/>
                </a:solidFill>
              </a:rPr>
              <a:pPr algn="ctr"/>
              <a:t>‹#›</a:t>
            </a:fld>
            <a:endParaRPr lang="el-GR" dirty="0">
              <a:solidFill>
                <a:schemeClr val="tx1"/>
              </a:solidFill>
            </a:endParaRPr>
          </a:p>
        </p:txBody>
      </p:sp>
      <p:sp>
        <p:nvSpPr>
          <p:cNvPr id="5" name="2 - Θέση υποσέλιδου"/>
          <p:cNvSpPr txBox="1">
            <a:spLocks/>
          </p:cNvSpPr>
          <p:nvPr userDrawn="1"/>
        </p:nvSpPr>
        <p:spPr bwMode="auto">
          <a:xfrm>
            <a:off x="251520" y="6441600"/>
            <a:ext cx="8280919" cy="268139"/>
          </a:xfrm>
          <a:prstGeom prst="rect">
            <a:avLst/>
          </a:prstGeom>
          <a:solidFill>
            <a:schemeClr val="bg1">
              <a:lumMod val="95000"/>
            </a:schemeClr>
          </a:solidFill>
          <a:ln>
            <a:miter lim="800000"/>
            <a:headEnd/>
            <a:tailEnd/>
          </a:ln>
        </p:spPr>
        <p:txBody>
          <a:bodyPr anchor="ctr"/>
          <a:lstStyle/>
          <a:p>
            <a:r>
              <a:rPr lang="el-GR" sz="1200" kern="1200" dirty="0" smtClean="0">
                <a:solidFill>
                  <a:schemeClr val="tx1"/>
                </a:solidFill>
                <a:latin typeface="+mn-lt"/>
                <a:ea typeface="+mn-ea"/>
                <a:cs typeface="+mn-cs"/>
              </a:rPr>
              <a:t>Ενότητα 6: Εγκεφαλική ασυμμετρία και αναπτυξιακές διαταραχές</a:t>
            </a:r>
            <a:endParaRPr lang="el-GR" sz="1200" dirty="0" smtClean="0"/>
          </a:p>
        </p:txBody>
      </p:sp>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755576" y="6441600"/>
            <a:ext cx="7776863"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Εικόνα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chemeClr val="tx1"/>
                </a:solidFill>
              </a:rPr>
              <a:pPr algn="ctr"/>
              <a:t>‹#›</a:t>
            </a:fld>
            <a:endParaRPr lang="el-GR" dirty="0">
              <a:solidFill>
                <a:schemeClr val="tx1"/>
              </a:solidFill>
            </a:endParaRPr>
          </a:p>
        </p:txBody>
      </p:sp>
      <p:sp>
        <p:nvSpPr>
          <p:cNvPr id="8" name="2 - Θέση υποσέλιδου"/>
          <p:cNvSpPr txBox="1">
            <a:spLocks/>
          </p:cNvSpPr>
          <p:nvPr userDrawn="1"/>
        </p:nvSpPr>
        <p:spPr bwMode="auto">
          <a:xfrm>
            <a:off x="647688" y="6441600"/>
            <a:ext cx="7884751"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10" name="Εικόνα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647688" y="6441600"/>
            <a:ext cx="7884751"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Εικόνα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755576" y="6441600"/>
            <a:ext cx="7776863"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Εικόνα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647688" y="6441600"/>
            <a:ext cx="7884751"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Εικόνα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Logo" descr="Λογότυπο ΠΘ"/>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35075" y="476672"/>
            <a:ext cx="4248150" cy="857250"/>
          </a:xfrm>
          <a:prstGeom prst="rect">
            <a:avLst/>
          </a:prstGeom>
        </p:spPr>
      </p:pic>
      <p:sp>
        <p:nvSpPr>
          <p:cNvPr id="2" name="Τίτλος 1"/>
          <p:cNvSpPr>
            <a:spLocks noGrp="1"/>
          </p:cNvSpPr>
          <p:nvPr>
            <p:ph type="ctrTitle"/>
          </p:nvPr>
        </p:nvSpPr>
        <p:spPr>
          <a:xfrm>
            <a:off x="685801" y="1412776"/>
            <a:ext cx="7772400" cy="1080120"/>
          </a:xfrm>
        </p:spPr>
        <p:txBody>
          <a:bodyPr>
            <a:normAutofit/>
          </a:bodyPr>
          <a:lstStyle/>
          <a:p>
            <a:r>
              <a:rPr lang="el-GR" sz="5400" b="1" dirty="0" smtClean="0">
                <a:solidFill>
                  <a:schemeClr val="tx1"/>
                </a:solidFill>
              </a:rPr>
              <a:t>Ψυχοφυσιολογία</a:t>
            </a:r>
            <a:endParaRPr lang="el-GR" sz="5400" dirty="0">
              <a:solidFill>
                <a:schemeClr val="tx1"/>
              </a:solidFill>
            </a:endParaRPr>
          </a:p>
        </p:txBody>
      </p:sp>
      <p:sp>
        <p:nvSpPr>
          <p:cNvPr id="3" name="Υπότιτλος 2"/>
          <p:cNvSpPr>
            <a:spLocks noGrp="1"/>
          </p:cNvSpPr>
          <p:nvPr>
            <p:ph type="subTitle" idx="1"/>
          </p:nvPr>
        </p:nvSpPr>
        <p:spPr>
          <a:xfrm>
            <a:off x="497828" y="2852936"/>
            <a:ext cx="8322644" cy="3528392"/>
          </a:xfrm>
        </p:spPr>
        <p:txBody>
          <a:bodyPr>
            <a:noAutofit/>
          </a:bodyPr>
          <a:lstStyle/>
          <a:p>
            <a:r>
              <a:rPr lang="el-GR" sz="2800" dirty="0" smtClean="0">
                <a:latin typeface="+mj-lt"/>
                <a:ea typeface="+mj-ea"/>
                <a:cs typeface="+mj-cs"/>
              </a:rPr>
              <a:t>Ενότητα 6:</a:t>
            </a:r>
            <a:r>
              <a:rPr lang="en-US" sz="2800" dirty="0" smtClean="0">
                <a:latin typeface="+mj-lt"/>
                <a:ea typeface="+mj-ea"/>
                <a:cs typeface="+mj-cs"/>
              </a:rPr>
              <a:t> </a:t>
            </a:r>
            <a:endParaRPr lang="el-GR" sz="2800" dirty="0" smtClean="0">
              <a:latin typeface="+mj-lt"/>
              <a:ea typeface="+mj-ea"/>
              <a:cs typeface="+mj-cs"/>
            </a:endParaRPr>
          </a:p>
          <a:p>
            <a:r>
              <a:rPr lang="el-GR" sz="2800" b="1" dirty="0"/>
              <a:t>ΕΓΚΕΦΑΛΙΚΗ ΑΣΥΜΜΕΤΡΙΑ ΚΑΙ </a:t>
            </a:r>
            <a:endParaRPr lang="el-GR" sz="2800" b="1" dirty="0" smtClean="0"/>
          </a:p>
          <a:p>
            <a:r>
              <a:rPr lang="el-GR" sz="2800" b="1" dirty="0" smtClean="0"/>
              <a:t>ΑΝΑΠΤΥΞΙΑΚΕΣ  ΔΙΑΤΑΡΑΧΕΣ</a:t>
            </a:r>
          </a:p>
          <a:p>
            <a:endParaRPr lang="en-US" sz="2800" dirty="0" smtClean="0"/>
          </a:p>
          <a:p>
            <a:r>
              <a:rPr lang="el-GR" sz="2800" dirty="0" smtClean="0"/>
              <a:t>Φίλιππος Βλάχος</a:t>
            </a:r>
          </a:p>
          <a:p>
            <a:r>
              <a:rPr lang="el-GR" sz="2800" dirty="0" smtClean="0"/>
              <a:t>Σχολή Ανθρωπιστικών και Κοινωνικών Επιστημών  Παιδαγωγικό Τμήμα Ειδικής Αγωγής</a:t>
            </a:r>
            <a:endParaRPr lang="en-US" sz="2800" dirty="0" smtClean="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211998" y="260648"/>
            <a:ext cx="8928992" cy="562074"/>
          </a:xfrm>
        </p:spPr>
        <p:txBody>
          <a:bodyPr>
            <a:normAutofit/>
          </a:bodyPr>
          <a:lstStyle/>
          <a:p>
            <a:r>
              <a:rPr lang="el-GR" sz="2800" b="1" dirty="0"/>
              <a:t>Εγκεφαλική ασυμμετρία και αναπτυξιακές </a:t>
            </a:r>
            <a:r>
              <a:rPr lang="el-GR" sz="2800" b="1" dirty="0" smtClean="0"/>
              <a:t>διαταραχές 3/3</a:t>
            </a:r>
            <a:endParaRPr lang="el-GR" sz="2800" b="1" dirty="0"/>
          </a:p>
        </p:txBody>
      </p:sp>
      <p:sp>
        <p:nvSpPr>
          <p:cNvPr id="3" name="Θέση περιεχομένου 2"/>
          <p:cNvSpPr>
            <a:spLocks noGrp="1"/>
          </p:cNvSpPr>
          <p:nvPr>
            <p:ph idx="1"/>
          </p:nvPr>
        </p:nvSpPr>
        <p:spPr>
          <a:xfrm>
            <a:off x="251520" y="908720"/>
            <a:ext cx="8640960" cy="5174035"/>
          </a:xfrm>
        </p:spPr>
        <p:txBody>
          <a:bodyPr>
            <a:noAutofit/>
          </a:bodyPr>
          <a:lstStyle/>
          <a:p>
            <a:r>
              <a:rPr lang="el-GR" sz="2000" dirty="0"/>
              <a:t>Έτσι μπορεί κανείς να αναρωτηθεί για τις σχέσεις μεταξύ ωρίμανσης του κεντρικού νευρικού συστήματος και </a:t>
            </a:r>
            <a:r>
              <a:rPr lang="el-GR" sz="2000" dirty="0" err="1"/>
              <a:t>πλευρίωσης</a:t>
            </a:r>
            <a:r>
              <a:rPr lang="el-GR" sz="2000" dirty="0"/>
              <a:t> των λειτουργιών στο επίπεδο των ημισφαιρίων, μεταξύ διαταραγμένης </a:t>
            </a:r>
            <a:r>
              <a:rPr lang="el-GR" sz="2000" dirty="0" err="1"/>
              <a:t>πλευρίωσης</a:t>
            </a:r>
            <a:r>
              <a:rPr lang="el-GR" sz="2000" dirty="0"/>
              <a:t> και νοητικού επιπέδου και τέλος για τη σχέση των μαθησιακών διαταραχών με τα προηγούμενα.</a:t>
            </a:r>
          </a:p>
          <a:p>
            <a:r>
              <a:rPr lang="el-GR" sz="2000" dirty="0" smtClean="0"/>
              <a:t>Τα </a:t>
            </a:r>
            <a:r>
              <a:rPr lang="el-GR" sz="2000" dirty="0"/>
              <a:t>τελευταία χρόνια τα ερωτήματα αυτά ήρθαν στην πρώτη γραμμή του ενδιαφέροντος, με τη δημοσίευση της θεωρίας των </a:t>
            </a:r>
            <a:r>
              <a:rPr lang="el-GR" sz="2000" dirty="0" err="1"/>
              <a:t>Geschwind</a:t>
            </a:r>
            <a:r>
              <a:rPr lang="el-GR" sz="2000" dirty="0"/>
              <a:t> και </a:t>
            </a:r>
            <a:r>
              <a:rPr lang="el-GR" sz="2000" dirty="0" err="1"/>
              <a:t>Galaburda</a:t>
            </a:r>
            <a:r>
              <a:rPr lang="el-GR" sz="2000" dirty="0"/>
              <a:t> (1987) για την εγκεφαλική πλευρίωση, η οποία προσφέρει ένα σύνθετο αλλά και ελέγξιμο μοντέλο για την προέλευση και τις συσχετίσεις της εγκεφαλικής πλευρίωσης.  </a:t>
            </a:r>
            <a:endParaRPr lang="el-GR" sz="2000" dirty="0" smtClean="0"/>
          </a:p>
          <a:p>
            <a:r>
              <a:rPr lang="el-GR" sz="2000" dirty="0" smtClean="0"/>
              <a:t>Οι </a:t>
            </a:r>
            <a:r>
              <a:rPr lang="el-GR" sz="2000" dirty="0"/>
              <a:t>παραπάνω ερευνητές ισχυρίστηκαν ότι υπάρχει σχέση ανάμεσα στην προτίμηση χεριού, τη δυσλεξία και άλλες μορφές διαταραχών της γλώσσας.  Οι σκέψεις αυτές έχουν οδηγήσει σε νέο πρόσφατο κύμα ενδιαφέροντος για τις επιπτώσεις της αριστεροχειρίας σε "ιδιαίτερους" πληθυσμούς παιδιών, όπως είναι τα αυτιστικά και τα δυσλεξικά.</a:t>
            </a:r>
          </a:p>
          <a:p>
            <a:endParaRPr lang="el-GR" sz="2000" dirty="0"/>
          </a:p>
        </p:txBody>
      </p:sp>
    </p:spTree>
    <p:extLst>
      <p:ext uri="{BB962C8B-B14F-4D97-AF65-F5344CB8AC3E}">
        <p14:creationId xmlns:p14="http://schemas.microsoft.com/office/powerpoint/2010/main" val="38059839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358" y="13221"/>
            <a:ext cx="8856984" cy="720080"/>
          </a:xfrm>
        </p:spPr>
        <p:txBody>
          <a:bodyPr>
            <a:normAutofit fontScale="90000"/>
          </a:bodyPr>
          <a:lstStyle/>
          <a:p>
            <a:r>
              <a:rPr lang="el-GR" sz="4000" b="1" dirty="0"/>
              <a:t>Αιτιολογία των μαθησιακών </a:t>
            </a:r>
            <a:r>
              <a:rPr lang="el-GR" sz="4000" b="1" dirty="0" smtClean="0"/>
              <a:t>δυσκολιών 1/3</a:t>
            </a:r>
            <a:endParaRPr lang="el-GR" b="1" dirty="0"/>
          </a:p>
        </p:txBody>
      </p:sp>
      <p:sp>
        <p:nvSpPr>
          <p:cNvPr id="3" name="Θέση περιεχομένου 2"/>
          <p:cNvSpPr>
            <a:spLocks noGrp="1"/>
          </p:cNvSpPr>
          <p:nvPr>
            <p:ph idx="1"/>
          </p:nvPr>
        </p:nvSpPr>
        <p:spPr>
          <a:xfrm>
            <a:off x="395535" y="692696"/>
            <a:ext cx="8583707" cy="5760640"/>
          </a:xfrm>
        </p:spPr>
        <p:txBody>
          <a:bodyPr>
            <a:noAutofit/>
          </a:bodyPr>
          <a:lstStyle/>
          <a:p>
            <a:pPr>
              <a:spcBef>
                <a:spcPts val="600"/>
              </a:spcBef>
            </a:pPr>
            <a:r>
              <a:rPr lang="el-GR" sz="1800" b="1" dirty="0" smtClean="0"/>
              <a:t>Βιολογικοί</a:t>
            </a:r>
            <a:r>
              <a:rPr lang="el-GR" sz="1800" b="1" dirty="0"/>
              <a:t>, ψυχολογικοί και κοινωνικοί παράγοντες </a:t>
            </a:r>
            <a:r>
              <a:rPr lang="el-GR" sz="1800" dirty="0" smtClean="0"/>
              <a:t>έχουν μελετηθεί για </a:t>
            </a:r>
            <a:r>
              <a:rPr lang="el-GR" sz="1800" dirty="0"/>
              <a:t>τη συμμετοχή τους στην αιτιολογία των μαθησιακών δυσκολιών, ενώ δεν υπάρχει σήμερα </a:t>
            </a:r>
            <a:r>
              <a:rPr lang="el-GR" sz="1800" dirty="0" smtClean="0"/>
              <a:t>καμιά </a:t>
            </a:r>
            <a:r>
              <a:rPr lang="el-GR" sz="1800" dirty="0"/>
              <a:t>αμφιβολία ότι οι νοητικές λειτουργίες σχετίζονται στενά με τη δραστηριότητα του εγκεφάλου.</a:t>
            </a:r>
          </a:p>
          <a:p>
            <a:pPr>
              <a:spcBef>
                <a:spcPts val="600"/>
              </a:spcBef>
            </a:pPr>
            <a:r>
              <a:rPr lang="el-GR" sz="1800" dirty="0" smtClean="0"/>
              <a:t>Σχετικά </a:t>
            </a:r>
            <a:r>
              <a:rPr lang="el-GR" sz="1800" dirty="0"/>
              <a:t>με τους βιολογικούς παράγοντες, ενώ δεν παρουσιάζουν όλα τα παιδιά που εμφανίζουν μαθησιακές δυσκολίες εγκεφαλική βλάβη ή </a:t>
            </a:r>
            <a:r>
              <a:rPr lang="el-GR" sz="1800" dirty="0" smtClean="0"/>
              <a:t> </a:t>
            </a:r>
            <a:r>
              <a:rPr lang="el-GR" sz="1800" dirty="0"/>
              <a:t>δυσλειτουργία, ένα σημαντικό μέρος της βιβλιογραφίας αντιμετωπίζει αυτές τις καταστάσεις σαν συνώνυμες.  Πάντως, όταν αυτές συνυπάρχουν είναι σημαντικό να δούμε πόσο η οργανική βλάβη σχετίζεται με αντιληπτικές, γνωστικές, κινητικές ή και αισθητικό-κινητικές διαταραχές.</a:t>
            </a:r>
          </a:p>
          <a:p>
            <a:pPr>
              <a:spcBef>
                <a:spcPts val="600"/>
              </a:spcBef>
            </a:pPr>
            <a:r>
              <a:rPr lang="el-GR" sz="1800" dirty="0" smtClean="0"/>
              <a:t>Η </a:t>
            </a:r>
            <a:r>
              <a:rPr lang="el-GR" sz="1800" dirty="0"/>
              <a:t>σχέση ανάμεσα στις δυσκολίες μάθησης και στη διατροφή προκαλεί επίσης το ενδιαφέρον σχετικά με τη συμμετοχή βιολογικών παραγόντων σ’ αυτά τα φαινόμενα.  Έτσι, οι </a:t>
            </a:r>
            <a:r>
              <a:rPr lang="el-GR" sz="1800" dirty="0" err="1"/>
              <a:t>Scrimshaw</a:t>
            </a:r>
            <a:r>
              <a:rPr lang="el-GR" sz="1800" dirty="0"/>
              <a:t> &amp; </a:t>
            </a:r>
            <a:r>
              <a:rPr lang="el-GR" sz="1800" dirty="0" err="1"/>
              <a:t>Cordon</a:t>
            </a:r>
            <a:r>
              <a:rPr lang="el-GR" sz="1800" dirty="0"/>
              <a:t> (1968) συσχετίζουν τη κακή διατροφή με την επιβράδυνση στην ανάπτυξη των νοητικών λειτουργιών.  </a:t>
            </a:r>
            <a:r>
              <a:rPr lang="el-GR" sz="1800" dirty="0" smtClean="0"/>
              <a:t>Μελέτες </a:t>
            </a:r>
            <a:r>
              <a:rPr lang="el-GR" sz="1800" dirty="0"/>
              <a:t>δείχνουν ότι η κακή διατροφή στα ζώα (</a:t>
            </a:r>
            <a:r>
              <a:rPr lang="el-GR" sz="1800" dirty="0" err="1"/>
              <a:t>Cravioto</a:t>
            </a:r>
            <a:r>
              <a:rPr lang="el-GR" sz="1800" dirty="0"/>
              <a:t>, </a:t>
            </a:r>
            <a:r>
              <a:rPr lang="el-GR" sz="1800" dirty="0" err="1"/>
              <a:t>De</a:t>
            </a:r>
            <a:r>
              <a:rPr lang="el-GR" sz="1800" dirty="0"/>
              <a:t> </a:t>
            </a:r>
            <a:r>
              <a:rPr lang="el-GR" sz="1800" dirty="0" err="1"/>
              <a:t>Licardie</a:t>
            </a:r>
            <a:r>
              <a:rPr lang="el-GR" sz="1800" dirty="0"/>
              <a:t> &amp; </a:t>
            </a:r>
            <a:r>
              <a:rPr lang="el-GR" sz="1800" dirty="0" err="1"/>
              <a:t>Birch</a:t>
            </a:r>
            <a:r>
              <a:rPr lang="el-GR" sz="1800" dirty="0"/>
              <a:t>, 1966 - </a:t>
            </a:r>
            <a:r>
              <a:rPr lang="el-GR" sz="1800" dirty="0" err="1"/>
              <a:t>Stewart</a:t>
            </a:r>
            <a:r>
              <a:rPr lang="el-GR" sz="1800" dirty="0"/>
              <a:t> &amp; </a:t>
            </a:r>
            <a:r>
              <a:rPr lang="el-GR" sz="1800" dirty="0" err="1"/>
              <a:t>Platt</a:t>
            </a:r>
            <a:r>
              <a:rPr lang="el-GR" sz="1800" dirty="0"/>
              <a:t>, 1968) και στους ανθρώπους σε κρίσιμες περιόδους για την ανάπτυξή τους  (</a:t>
            </a:r>
            <a:r>
              <a:rPr lang="el-GR" sz="1800" dirty="0" err="1"/>
              <a:t>Stoch</a:t>
            </a:r>
            <a:r>
              <a:rPr lang="el-GR" sz="1800" dirty="0"/>
              <a:t> &amp; </a:t>
            </a:r>
            <a:r>
              <a:rPr lang="el-GR" sz="1800" dirty="0" err="1"/>
              <a:t>Smythe</a:t>
            </a:r>
            <a:r>
              <a:rPr lang="el-GR" sz="1800" dirty="0"/>
              <a:t> 1968), φαίνεται να έχει σαν αποτέλεσμα μικρότερο μέγεθος του εγκεφάλου και επιβράδυνση της νοητικής ανάπτυξης.  Για τον άνθρωπο, η κρίσιμη αυτή περίοδος αφορά το τελευταίο τρίμηνο της ενδομήτριας και τον πρώτο χρόνο της εξωμήτριας ζωής (</a:t>
            </a:r>
            <a:r>
              <a:rPr lang="el-GR" sz="1800" dirty="0" err="1"/>
              <a:t>Birch</a:t>
            </a:r>
            <a:r>
              <a:rPr lang="el-GR" sz="1800" dirty="0"/>
              <a:t>, 1970).</a:t>
            </a:r>
          </a:p>
          <a:p>
            <a:pPr>
              <a:spcBef>
                <a:spcPts val="600"/>
              </a:spcBef>
            </a:pPr>
            <a:endParaRPr lang="el-GR" sz="1800" dirty="0"/>
          </a:p>
        </p:txBody>
      </p:sp>
    </p:spTree>
    <p:extLst>
      <p:ext uri="{BB962C8B-B14F-4D97-AF65-F5344CB8AC3E}">
        <p14:creationId xmlns:p14="http://schemas.microsoft.com/office/powerpoint/2010/main" val="20226616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15516" y="116632"/>
            <a:ext cx="8856984" cy="720080"/>
          </a:xfrm>
        </p:spPr>
        <p:txBody>
          <a:bodyPr>
            <a:normAutofit fontScale="90000"/>
          </a:bodyPr>
          <a:lstStyle/>
          <a:p>
            <a:r>
              <a:rPr lang="el-GR" sz="4000" b="1" dirty="0"/>
              <a:t>Αιτιολογία των μαθησιακών </a:t>
            </a:r>
            <a:r>
              <a:rPr lang="el-GR" sz="4000" b="1" dirty="0" smtClean="0"/>
              <a:t>δυσκολιών 2/3</a:t>
            </a:r>
            <a:endParaRPr lang="el-GR" b="1" dirty="0"/>
          </a:p>
        </p:txBody>
      </p:sp>
      <p:sp>
        <p:nvSpPr>
          <p:cNvPr id="3" name="Θέση περιεχομένου 2"/>
          <p:cNvSpPr>
            <a:spLocks noGrp="1"/>
          </p:cNvSpPr>
          <p:nvPr>
            <p:ph idx="1"/>
          </p:nvPr>
        </p:nvSpPr>
        <p:spPr>
          <a:xfrm>
            <a:off x="611560" y="1124744"/>
            <a:ext cx="8064896" cy="4958011"/>
          </a:xfrm>
        </p:spPr>
        <p:txBody>
          <a:bodyPr>
            <a:noAutofit/>
          </a:bodyPr>
          <a:lstStyle/>
          <a:p>
            <a:r>
              <a:rPr lang="el-GR" sz="2400" dirty="0"/>
              <a:t>Η συμμετοχή των κοινωνικών παραγόντων είναι δύσκολο να εκτιμηθεί καθώς όλοι μαζί, ψυχολογικοί, βιολογικοί και κοινωνικοί παράγοντες διαπλέκονται.  </a:t>
            </a:r>
            <a:endParaRPr lang="el-GR" sz="2400" dirty="0" smtClean="0"/>
          </a:p>
          <a:p>
            <a:r>
              <a:rPr lang="el-GR" sz="2400" dirty="0" smtClean="0"/>
              <a:t>Μολονότι </a:t>
            </a:r>
            <a:r>
              <a:rPr lang="el-GR" sz="2400" dirty="0"/>
              <a:t>φαίνεται ότι η ανάπτυξη του παιδιού στους πρώτους 15 μήνες της ζωής δεν διαφέρει ανάλογα με την κοινωνικοοικονομική κατάσταση της οικογένειας, υπάρχει ένδειξη ότι μετά από τον 3</a:t>
            </a:r>
            <a:r>
              <a:rPr lang="el-GR" sz="2400" baseline="30000" dirty="0"/>
              <a:t>ο</a:t>
            </a:r>
            <a:r>
              <a:rPr lang="el-GR" sz="2400" dirty="0"/>
              <a:t> - 4</a:t>
            </a:r>
            <a:r>
              <a:rPr lang="el-GR" sz="2400" baseline="30000" dirty="0"/>
              <a:t>ο</a:t>
            </a:r>
            <a:r>
              <a:rPr lang="el-GR" sz="2400" dirty="0"/>
              <a:t> χρόνο ζωής, η απόδοση των παιδιών σ’ έναν αριθμό δοκιμασιών (που ελέγχουν τις νοητικές λειτουργίες) σχετίζεται με μεταβλητές που θεωρούνται δείκτες κοινωνικοοικονομικής  τάξης  (</a:t>
            </a:r>
            <a:r>
              <a:rPr lang="en-US" sz="2400" dirty="0"/>
              <a:t>Bayley</a:t>
            </a:r>
            <a:r>
              <a:rPr lang="el-GR" sz="2400" dirty="0"/>
              <a:t>, 1965).</a:t>
            </a:r>
          </a:p>
          <a:p>
            <a:endParaRPr lang="el-GR" sz="2000" dirty="0"/>
          </a:p>
        </p:txBody>
      </p:sp>
    </p:spTree>
    <p:extLst>
      <p:ext uri="{BB962C8B-B14F-4D97-AF65-F5344CB8AC3E}">
        <p14:creationId xmlns:p14="http://schemas.microsoft.com/office/powerpoint/2010/main" val="1758060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9512" y="188640"/>
            <a:ext cx="8856984" cy="576064"/>
          </a:xfrm>
        </p:spPr>
        <p:txBody>
          <a:bodyPr>
            <a:normAutofit fontScale="90000"/>
          </a:bodyPr>
          <a:lstStyle/>
          <a:p>
            <a:r>
              <a:rPr lang="el-GR" sz="4000" b="1" dirty="0"/>
              <a:t>Αιτιολογία των μαθησιακών </a:t>
            </a:r>
            <a:r>
              <a:rPr lang="el-GR" sz="4000" b="1" dirty="0" smtClean="0"/>
              <a:t>δυσκολιών 3/3</a:t>
            </a:r>
            <a:endParaRPr lang="el-GR" b="1" dirty="0"/>
          </a:p>
        </p:txBody>
      </p:sp>
      <p:sp>
        <p:nvSpPr>
          <p:cNvPr id="3" name="Θέση περιεχομένου 2"/>
          <p:cNvSpPr>
            <a:spLocks noGrp="1"/>
          </p:cNvSpPr>
          <p:nvPr>
            <p:ph idx="1"/>
          </p:nvPr>
        </p:nvSpPr>
        <p:spPr>
          <a:xfrm>
            <a:off x="467544" y="1268760"/>
            <a:ext cx="8496944" cy="4813995"/>
          </a:xfrm>
        </p:spPr>
        <p:txBody>
          <a:bodyPr>
            <a:noAutofit/>
          </a:bodyPr>
          <a:lstStyle/>
          <a:p>
            <a:r>
              <a:rPr lang="el-GR" sz="2400" b="1" dirty="0"/>
              <a:t>Ένα κοινά παραδεκτό σημείο στις περιπτώσεις των μαθησιακών δυσκολιών, είναι ότι υπάρχει μία επιβράδυνση (</a:t>
            </a:r>
            <a:r>
              <a:rPr lang="el-GR" sz="2400" b="1" dirty="0" err="1"/>
              <a:t>lag</a:t>
            </a:r>
            <a:r>
              <a:rPr lang="el-GR" sz="2400" b="1" dirty="0"/>
              <a:t>) στην ωρίμανση σε μία ή περισσότερες από τις απαραίτητες διεργασίες για τη διαδικασία της μάθησης.  </a:t>
            </a:r>
            <a:endParaRPr lang="el-GR" sz="2400" b="1" dirty="0" smtClean="0"/>
          </a:p>
          <a:p>
            <a:r>
              <a:rPr lang="el-GR" sz="2400" dirty="0" smtClean="0"/>
              <a:t>Η </a:t>
            </a:r>
            <a:r>
              <a:rPr lang="el-GR" sz="2400" dirty="0"/>
              <a:t>επιβράδυνση αυτή εκτιμάται σε σχέση με τη χρονολογική ηλικία.  Η επιβράδυνση αυτή μπορεί να είναι συνολική, όπως γίνεται στα βαριά καθυστερημένα παιδιά, τα οποία ανάλογα με τη χρονολογική τους ηλικία παρουσιάζουν επιβράδυνση σε πολλές λειτουργίες.  Σύμφωνα όμως με τον ορισμό, οι μαθησιακές δυσκολίες σχετίζονται με ειδική καθυστέρηση ή δυσκολία.</a:t>
            </a:r>
          </a:p>
          <a:p>
            <a:endParaRPr lang="el-GR" sz="1800" dirty="0"/>
          </a:p>
          <a:p>
            <a:endParaRPr lang="el-GR" sz="1800" dirty="0"/>
          </a:p>
          <a:p>
            <a:endParaRPr lang="el-GR" sz="1800" dirty="0"/>
          </a:p>
        </p:txBody>
      </p:sp>
    </p:spTree>
    <p:extLst>
      <p:ext uri="{BB962C8B-B14F-4D97-AF65-F5344CB8AC3E}">
        <p14:creationId xmlns:p14="http://schemas.microsoft.com/office/powerpoint/2010/main" val="8252288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274638"/>
            <a:ext cx="9108504" cy="562074"/>
          </a:xfrm>
        </p:spPr>
        <p:txBody>
          <a:bodyPr>
            <a:normAutofit/>
          </a:bodyPr>
          <a:lstStyle/>
          <a:p>
            <a:r>
              <a:rPr lang="el-GR" sz="2800" b="1" dirty="0" smtClean="0"/>
              <a:t>Εγκεφαλική ασυμμετρία και μαθησιακές δυσκολίες 1/8</a:t>
            </a:r>
            <a:endParaRPr lang="el-GR" sz="2800" b="1" dirty="0"/>
          </a:p>
        </p:txBody>
      </p:sp>
      <p:sp>
        <p:nvSpPr>
          <p:cNvPr id="3" name="Θέση περιεχομένου 2"/>
          <p:cNvSpPr>
            <a:spLocks noGrp="1"/>
          </p:cNvSpPr>
          <p:nvPr>
            <p:ph idx="1"/>
          </p:nvPr>
        </p:nvSpPr>
        <p:spPr>
          <a:xfrm>
            <a:off x="179512" y="1124744"/>
            <a:ext cx="8514244" cy="4958011"/>
          </a:xfrm>
        </p:spPr>
        <p:txBody>
          <a:bodyPr>
            <a:normAutofit fontScale="70000" lnSpcReduction="20000"/>
          </a:bodyPr>
          <a:lstStyle/>
          <a:p>
            <a:pPr marL="0" indent="0">
              <a:buNone/>
            </a:pPr>
            <a:r>
              <a:rPr lang="el-GR" b="1" dirty="0"/>
              <a:t>Τι είναι μαθησιακές δυσκολίες;</a:t>
            </a:r>
          </a:p>
          <a:p>
            <a:pPr marL="0" indent="0">
              <a:buNone/>
            </a:pPr>
            <a:r>
              <a:rPr lang="el-GR" dirty="0" smtClean="0"/>
              <a:t>Οι </a:t>
            </a:r>
            <a:r>
              <a:rPr lang="el-GR" dirty="0"/>
              <a:t>μαθησιακές δυσκολίες μπορούν να οριστούν σαν μια διαταραχή στην αντιληπτική, </a:t>
            </a:r>
            <a:r>
              <a:rPr lang="el-GR" dirty="0" err="1"/>
              <a:t>εννοιοποιητική</a:t>
            </a:r>
            <a:r>
              <a:rPr lang="el-GR" dirty="0"/>
              <a:t>, μνημονική και/ή εκφραστική διαδικασία της μάθησης.  </a:t>
            </a:r>
            <a:endParaRPr lang="el-GR" dirty="0" smtClean="0"/>
          </a:p>
          <a:p>
            <a:pPr marL="0" indent="0">
              <a:buNone/>
            </a:pPr>
            <a:r>
              <a:rPr lang="el-GR" dirty="0" smtClean="0"/>
              <a:t>Αν </a:t>
            </a:r>
            <a:r>
              <a:rPr lang="el-GR" dirty="0"/>
              <a:t>και τέτοιες διαταραχές μπορούμε να τις συναντήσουμε σε κάθε επίπεδο νοημοσύνης, ο όρος «μαθησιακές δυσκολίες» περιορίζεται σε παιδιά με φυσιολογική νοημοσύνη.  </a:t>
            </a:r>
            <a:endParaRPr lang="el-GR" dirty="0" smtClean="0"/>
          </a:p>
          <a:p>
            <a:pPr marL="0" indent="0">
              <a:buNone/>
            </a:pPr>
            <a:r>
              <a:rPr lang="el-GR" dirty="0" smtClean="0"/>
              <a:t>Το </a:t>
            </a:r>
            <a:r>
              <a:rPr lang="el-GR" dirty="0"/>
              <a:t>παιδί με μαθησιακές δυσκολίες έχει δυσλειτουργία των διαδικασιών που επιτρέπουν τη φυσιολογική μάθηση και τούτο προκαλεί ένα βραδύτερο ρυθμό στην εκμάθηση μερικών ειδικών </a:t>
            </a:r>
            <a:r>
              <a:rPr lang="el-GR" dirty="0" err="1"/>
              <a:t>αντιληπτικο</a:t>
            </a:r>
            <a:r>
              <a:rPr lang="el-GR" dirty="0"/>
              <a:t> - κινητικών ή γλωσσικών δοκιμασιών.  </a:t>
            </a:r>
            <a:endParaRPr lang="el-GR" dirty="0" smtClean="0"/>
          </a:p>
          <a:p>
            <a:pPr marL="0" indent="0">
              <a:buNone/>
            </a:pPr>
            <a:r>
              <a:rPr lang="el-GR" dirty="0" smtClean="0"/>
              <a:t>Γενικά </a:t>
            </a:r>
            <a:r>
              <a:rPr lang="el-GR" dirty="0"/>
              <a:t>τα προβλήματα αυτά γίνονται κατ’ αρχή αντιληπτά όταν το παιδί, πηγαίνοντας στο σχολείο, αρχίζει ν’ ασχολείται με τις βασικές γνωστικές διαδικασίες όπως συλλαβισμός, ανάγνωση, γραφή, αριθμητική.</a:t>
            </a:r>
          </a:p>
          <a:p>
            <a:endParaRPr lang="el-GR" dirty="0"/>
          </a:p>
        </p:txBody>
      </p:sp>
    </p:spTree>
    <p:extLst>
      <p:ext uri="{BB962C8B-B14F-4D97-AF65-F5344CB8AC3E}">
        <p14:creationId xmlns:p14="http://schemas.microsoft.com/office/powerpoint/2010/main" val="23819334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0724" y="116632"/>
            <a:ext cx="9108504" cy="562074"/>
          </a:xfrm>
        </p:spPr>
        <p:txBody>
          <a:bodyPr>
            <a:normAutofit/>
          </a:bodyPr>
          <a:lstStyle/>
          <a:p>
            <a:r>
              <a:rPr lang="el-GR" sz="2800" b="1" dirty="0"/>
              <a:t>Εγκεφαλική ασυμμετρία και μαθησιακές δυσκολίες </a:t>
            </a:r>
            <a:r>
              <a:rPr lang="el-GR" sz="2800" b="1" dirty="0" smtClean="0"/>
              <a:t>2/8</a:t>
            </a:r>
            <a:endParaRPr lang="el-GR" sz="2800" b="1" dirty="0"/>
          </a:p>
        </p:txBody>
      </p:sp>
      <p:sp>
        <p:nvSpPr>
          <p:cNvPr id="3" name="Θέση περιεχομένου 2"/>
          <p:cNvSpPr>
            <a:spLocks noGrp="1"/>
          </p:cNvSpPr>
          <p:nvPr>
            <p:ph idx="1"/>
          </p:nvPr>
        </p:nvSpPr>
        <p:spPr>
          <a:xfrm>
            <a:off x="449796" y="837137"/>
            <a:ext cx="8442684" cy="5256159"/>
          </a:xfrm>
        </p:spPr>
        <p:txBody>
          <a:bodyPr>
            <a:normAutofit/>
          </a:bodyPr>
          <a:lstStyle/>
          <a:p>
            <a:pPr marL="0" indent="0">
              <a:buNone/>
            </a:pPr>
            <a:r>
              <a:rPr lang="el-GR" sz="1600" dirty="0"/>
              <a:t>Οι περισσότεροι ορισμοί που έχουν προταθεί, συγκρινόμενοι μεταξύ τους συμπεριλαμβάνουν τα ακόλουθα σημεία:</a:t>
            </a:r>
          </a:p>
          <a:p>
            <a:pPr marL="0" indent="0">
              <a:buNone/>
            </a:pPr>
            <a:r>
              <a:rPr lang="el-GR" sz="1600" dirty="0"/>
              <a:t>Οι μαθησιακές δυσκολίες αφορούν:</a:t>
            </a:r>
          </a:p>
          <a:p>
            <a:pPr marL="360000" indent="-360000">
              <a:lnSpc>
                <a:spcPct val="120000"/>
              </a:lnSpc>
              <a:spcBef>
                <a:spcPts val="0"/>
              </a:spcBef>
              <a:buFont typeface="+mj-lt"/>
              <a:buAutoNum type="arabicPeriod"/>
            </a:pPr>
            <a:r>
              <a:rPr lang="el-GR" sz="1600" dirty="0" smtClean="0"/>
              <a:t>Παιδιά </a:t>
            </a:r>
            <a:r>
              <a:rPr lang="el-GR" sz="1600" dirty="0"/>
              <a:t>σχολικής ηλικίας</a:t>
            </a:r>
          </a:p>
          <a:p>
            <a:pPr marL="360000" indent="-360000">
              <a:lnSpc>
                <a:spcPct val="120000"/>
              </a:lnSpc>
              <a:spcBef>
                <a:spcPts val="0"/>
              </a:spcBef>
              <a:buFont typeface="+mj-lt"/>
              <a:buAutoNum type="arabicPeriod"/>
            </a:pPr>
            <a:r>
              <a:rPr lang="el-GR" sz="1600" dirty="0" smtClean="0"/>
              <a:t>Παιδιά </a:t>
            </a:r>
            <a:r>
              <a:rPr lang="el-GR" sz="1600" dirty="0"/>
              <a:t>με σχεδόν φυσιολογική ή ψηλή νοημοσύνη</a:t>
            </a:r>
          </a:p>
          <a:p>
            <a:pPr marL="360000" indent="-360000">
              <a:lnSpc>
                <a:spcPct val="120000"/>
              </a:lnSpc>
              <a:spcBef>
                <a:spcPts val="0"/>
              </a:spcBef>
              <a:buFont typeface="+mj-lt"/>
              <a:buAutoNum type="arabicPeriod"/>
            </a:pPr>
            <a:r>
              <a:rPr lang="el-GR" sz="1600" dirty="0" smtClean="0"/>
              <a:t>Παιδιά </a:t>
            </a:r>
            <a:r>
              <a:rPr lang="el-GR" sz="1600" dirty="0"/>
              <a:t>που εμφανίζουν κάποια διαταραχή σε μία ή περισσότερες από τις βασικές ψυχολογικές διαδικασίες που συμμετέχουν στη μάθηση, όπως στην αντίληψη και στη γνωστική διεργασία.</a:t>
            </a:r>
          </a:p>
          <a:p>
            <a:pPr marL="360000" indent="-360000">
              <a:lnSpc>
                <a:spcPct val="120000"/>
              </a:lnSpc>
              <a:spcBef>
                <a:spcPts val="0"/>
              </a:spcBef>
              <a:buFont typeface="+mj-lt"/>
              <a:buAutoNum type="arabicPeriod"/>
            </a:pPr>
            <a:r>
              <a:rPr lang="el-GR" sz="1600" dirty="0" smtClean="0"/>
              <a:t>Παιδιά </a:t>
            </a:r>
            <a:r>
              <a:rPr lang="el-GR" sz="1600" dirty="0"/>
              <a:t>που εμφανίζουν δυσκολία ή καθυστέρηση στην ανάπτυξη  του λόγου.</a:t>
            </a:r>
          </a:p>
          <a:p>
            <a:pPr marL="360000" indent="-360000">
              <a:lnSpc>
                <a:spcPct val="120000"/>
              </a:lnSpc>
              <a:spcBef>
                <a:spcPts val="0"/>
              </a:spcBef>
              <a:buFont typeface="+mj-lt"/>
              <a:buAutoNum type="arabicPeriod"/>
            </a:pPr>
            <a:r>
              <a:rPr lang="el-GR" sz="1600" dirty="0" smtClean="0"/>
              <a:t>Παιδιά </a:t>
            </a:r>
            <a:r>
              <a:rPr lang="el-GR" sz="1600" dirty="0"/>
              <a:t>που η μαθησιακή τους δυσκολία δε σχετίζεται με κάποια εγκεφαλική βλάβη, αλλά μπορεί να σχετίζεται με κάποια ανεξακρίβωτη εγκεφαλική δυσλειτουργία του τύπου της ελάχιστης εγκεφαλικής δυσλειτουργίας.</a:t>
            </a:r>
          </a:p>
          <a:p>
            <a:pPr marL="360000" indent="-360000">
              <a:lnSpc>
                <a:spcPct val="120000"/>
              </a:lnSpc>
              <a:spcBef>
                <a:spcPts val="0"/>
              </a:spcBef>
              <a:buFont typeface="+mj-lt"/>
              <a:buAutoNum type="arabicPeriod"/>
            </a:pPr>
            <a:r>
              <a:rPr lang="el-GR" sz="1600" dirty="0" smtClean="0"/>
              <a:t>Παιδιά </a:t>
            </a:r>
            <a:r>
              <a:rPr lang="el-GR" sz="1600" dirty="0"/>
              <a:t>που οι δυσκολίες τους δεν οφείλονται πρωταρχικά σε αισθητικό-κινητική διαταραχή, νοητική καθυστέρηση, συναισθηματικά προβλήματα ή στερητικό περιβάλλον.</a:t>
            </a:r>
          </a:p>
          <a:p>
            <a:pPr marL="360000" indent="-360000">
              <a:lnSpc>
                <a:spcPct val="120000"/>
              </a:lnSpc>
              <a:spcBef>
                <a:spcPts val="0"/>
              </a:spcBef>
              <a:buFont typeface="+mj-lt"/>
              <a:buAutoNum type="arabicPeriod"/>
            </a:pPr>
            <a:r>
              <a:rPr lang="el-GR" sz="1600" dirty="0" smtClean="0"/>
              <a:t>Παιδιά </a:t>
            </a:r>
            <a:r>
              <a:rPr lang="el-GR" sz="1600" dirty="0"/>
              <a:t>που η δυσκολία τους συνοδεύεται συχνά με άρνηση για τη σχολική εκπαίδευση και υποχωρεί με ειδική βοήθεια.</a:t>
            </a:r>
          </a:p>
          <a:p>
            <a:pPr marL="360000" indent="-360000">
              <a:lnSpc>
                <a:spcPct val="120000"/>
              </a:lnSpc>
              <a:spcBef>
                <a:spcPts val="0"/>
              </a:spcBef>
              <a:buFont typeface="+mj-lt"/>
              <a:buAutoNum type="arabicPeriod"/>
            </a:pPr>
            <a:r>
              <a:rPr lang="el-GR" sz="1600" dirty="0" smtClean="0"/>
              <a:t>Είναι </a:t>
            </a:r>
            <a:r>
              <a:rPr lang="el-GR" sz="1600" dirty="0"/>
              <a:t>παιδιά που οι δυσκολίες τους απαιτούν ειδική εκπαίδευση</a:t>
            </a:r>
            <a:r>
              <a:rPr lang="el-GR" sz="1600" dirty="0" smtClean="0"/>
              <a:t>. (</a:t>
            </a:r>
            <a:r>
              <a:rPr lang="el-GR" sz="1600" dirty="0"/>
              <a:t>Βλ. </a:t>
            </a:r>
            <a:r>
              <a:rPr lang="el-GR" sz="1600" dirty="0" err="1"/>
              <a:t>Τσανίρα</a:t>
            </a:r>
            <a:r>
              <a:rPr lang="el-GR" sz="1600" dirty="0"/>
              <a:t>, 1980)</a:t>
            </a:r>
          </a:p>
          <a:p>
            <a:endParaRPr lang="el-GR" sz="1600" dirty="0"/>
          </a:p>
        </p:txBody>
      </p:sp>
    </p:spTree>
    <p:extLst>
      <p:ext uri="{BB962C8B-B14F-4D97-AF65-F5344CB8AC3E}">
        <p14:creationId xmlns:p14="http://schemas.microsoft.com/office/powerpoint/2010/main" val="38035082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40724" y="116632"/>
            <a:ext cx="9108504" cy="562074"/>
          </a:xfrm>
        </p:spPr>
        <p:txBody>
          <a:bodyPr>
            <a:normAutofit/>
          </a:bodyPr>
          <a:lstStyle/>
          <a:p>
            <a:r>
              <a:rPr lang="el-GR" sz="2800" b="1" dirty="0"/>
              <a:t>Εγκεφαλική ασυμμετρία και μαθησιακές δυσκολίες </a:t>
            </a:r>
            <a:r>
              <a:rPr lang="el-GR" sz="2800" b="1" dirty="0" smtClean="0"/>
              <a:t>3/8</a:t>
            </a:r>
            <a:endParaRPr lang="el-GR" sz="2800" b="1" dirty="0"/>
          </a:p>
        </p:txBody>
      </p:sp>
      <p:sp>
        <p:nvSpPr>
          <p:cNvPr id="3" name="Θέση περιεχομένου 2"/>
          <p:cNvSpPr>
            <a:spLocks noGrp="1"/>
          </p:cNvSpPr>
          <p:nvPr>
            <p:ph idx="1"/>
          </p:nvPr>
        </p:nvSpPr>
        <p:spPr>
          <a:xfrm>
            <a:off x="480176" y="1196752"/>
            <a:ext cx="8229600" cy="4525963"/>
          </a:xfrm>
        </p:spPr>
        <p:txBody>
          <a:bodyPr>
            <a:normAutofit fontScale="85000" lnSpcReduction="20000"/>
          </a:bodyPr>
          <a:lstStyle/>
          <a:p>
            <a:r>
              <a:rPr lang="el-GR" dirty="0"/>
              <a:t>Ο </a:t>
            </a:r>
            <a:r>
              <a:rPr lang="el-GR" dirty="0" err="1"/>
              <a:t>Sammel</a:t>
            </a:r>
            <a:r>
              <a:rPr lang="el-GR" dirty="0"/>
              <a:t> </a:t>
            </a:r>
            <a:r>
              <a:rPr lang="el-GR" dirty="0" err="1"/>
              <a:t>Orton</a:t>
            </a:r>
            <a:r>
              <a:rPr lang="el-GR" dirty="0"/>
              <a:t> (1937) είναι ο πρώτος που επισήμανε μια σχέση μεταξύ εγκεφαλικής ασυμμετρίας και ειδικών μαθησιακών δυσκολιών.  </a:t>
            </a:r>
            <a:endParaRPr lang="el-GR" dirty="0" smtClean="0"/>
          </a:p>
          <a:p>
            <a:r>
              <a:rPr lang="el-GR" dirty="0" smtClean="0"/>
              <a:t>Παρά </a:t>
            </a:r>
            <a:r>
              <a:rPr lang="el-GR" dirty="0"/>
              <a:t>το γεγονός ότι η θεωρία του συστηματοποιήθηκε μεταξύ 1925-1937, θεωρώντας τη διαδικασία της ανάγνωσης σαν ένα μέρος των σύνθετων γλωσσικών-γνωστικών λειτουργιών που στηρίζονται στη λειτουργία του αριστερού εγκεφαλικού ημισφαιρίου, συμφωνεί με σύγχρονες αντιλήψεις σχετικά με την εγκεφαλική επικράτηση και τη σχέση της με τις γνωστικές λειτουργίες όπου συμπεριλαμβάνονται η ομιλία, η ανάγνωση, η γραφή, ο συλλαβισμός.</a:t>
            </a:r>
          </a:p>
        </p:txBody>
      </p:sp>
    </p:spTree>
    <p:extLst>
      <p:ext uri="{BB962C8B-B14F-4D97-AF65-F5344CB8AC3E}">
        <p14:creationId xmlns:p14="http://schemas.microsoft.com/office/powerpoint/2010/main" val="41182837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390364" y="116632"/>
            <a:ext cx="8507288" cy="562074"/>
          </a:xfrm>
        </p:spPr>
        <p:txBody>
          <a:bodyPr>
            <a:normAutofit/>
          </a:bodyPr>
          <a:lstStyle/>
          <a:p>
            <a:r>
              <a:rPr lang="el-GR" sz="2800" b="1" dirty="0"/>
              <a:t>Εγκεφαλική ασυμμετρία και μαθησιακές δυσκολίες </a:t>
            </a:r>
            <a:r>
              <a:rPr lang="el-GR" sz="2800" b="1" dirty="0" smtClean="0"/>
              <a:t>4/8</a:t>
            </a:r>
            <a:endParaRPr lang="el-GR" sz="2800" b="1" dirty="0"/>
          </a:p>
        </p:txBody>
      </p:sp>
      <p:sp>
        <p:nvSpPr>
          <p:cNvPr id="3" name="Θέση περιεχομένου 2"/>
          <p:cNvSpPr>
            <a:spLocks noGrp="1"/>
          </p:cNvSpPr>
          <p:nvPr>
            <p:ph idx="1"/>
          </p:nvPr>
        </p:nvSpPr>
        <p:spPr>
          <a:xfrm>
            <a:off x="384259" y="764704"/>
            <a:ext cx="8640960" cy="5472608"/>
          </a:xfrm>
        </p:spPr>
        <p:txBody>
          <a:bodyPr>
            <a:noAutofit/>
          </a:bodyPr>
          <a:lstStyle/>
          <a:p>
            <a:r>
              <a:rPr lang="el-GR" sz="2400" dirty="0"/>
              <a:t>Εξαιρετικά σημαντική είναι η διάκριση που έκανε ο S. </a:t>
            </a:r>
            <a:r>
              <a:rPr lang="el-GR" sz="2400" dirty="0" err="1"/>
              <a:t>Orton</a:t>
            </a:r>
            <a:r>
              <a:rPr lang="el-GR" sz="2400" dirty="0"/>
              <a:t>, ανάμεσα στις επίκτητες διαταραχές στην ανάγνωση στους ενήλικες, μετά από αριστερή εγκεφαλική βλάβη και στις ειδικές διαταραχές ανάγνωσης στα παιδιά, χωρίς </a:t>
            </a:r>
            <a:r>
              <a:rPr lang="el-GR" sz="2400" dirty="0" smtClean="0"/>
              <a:t>καμιά </a:t>
            </a:r>
            <a:r>
              <a:rPr lang="el-GR" sz="2400" dirty="0"/>
              <a:t>σαφή παθολογική βλάβη του ΚΝΣ.  </a:t>
            </a:r>
            <a:endParaRPr lang="el-GR" sz="2400" dirty="0" smtClean="0"/>
          </a:p>
          <a:p>
            <a:r>
              <a:rPr lang="el-GR" sz="2400" dirty="0" smtClean="0"/>
              <a:t>Τονίζοντας </a:t>
            </a:r>
            <a:r>
              <a:rPr lang="el-GR" sz="2400" dirty="0"/>
              <a:t>την ομοιότητα των λαθών στην ανάγνωση ανάμεσα στις δύο αυτές ομάδες, υποστήριξε μια διαφορετική αιτιολογία με σημείο αναφοράς πάντα το αριστερό εγκεφαλικό ημισφαίριο.  </a:t>
            </a:r>
            <a:endParaRPr lang="el-GR" sz="2400" dirty="0" smtClean="0"/>
          </a:p>
          <a:p>
            <a:r>
              <a:rPr lang="el-GR" sz="2400" dirty="0" smtClean="0"/>
              <a:t>Οι </a:t>
            </a:r>
            <a:r>
              <a:rPr lang="el-GR" sz="2400" u="sng" dirty="0"/>
              <a:t>επίκτητες διαταραχές </a:t>
            </a:r>
            <a:r>
              <a:rPr lang="el-GR" sz="2400" dirty="0"/>
              <a:t>συνδέονται με βλάβη και καταλήγουν σε απώλεια της ικανότητας ή διαταραχή της ανάγνωσης, ενώ οι </a:t>
            </a:r>
            <a:r>
              <a:rPr lang="el-GR" sz="2400" u="sng" dirty="0"/>
              <a:t>ειδικές διαταραχές στα παιδιά</a:t>
            </a:r>
            <a:r>
              <a:rPr lang="el-GR" sz="2400" dirty="0"/>
              <a:t>, σχετίζονται με κάποια φυσική ανεπάρκεια ή μειονεξία (</a:t>
            </a:r>
            <a:r>
              <a:rPr lang="el-GR" sz="2400" dirty="0" err="1"/>
              <a:t>defect</a:t>
            </a:r>
            <a:r>
              <a:rPr lang="el-GR" sz="2400" dirty="0"/>
              <a:t>) που εμποδίζει τη φυσιολογική επικράτηση του ενός εγκεφαλικού ημισφαιρίου και την απόκτηση της ικανότητας για ανάγνωση.</a:t>
            </a:r>
          </a:p>
        </p:txBody>
      </p:sp>
    </p:spTree>
    <p:extLst>
      <p:ext uri="{BB962C8B-B14F-4D97-AF65-F5344CB8AC3E}">
        <p14:creationId xmlns:p14="http://schemas.microsoft.com/office/powerpoint/2010/main" val="4892649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35496" y="188640"/>
            <a:ext cx="9108504" cy="562074"/>
          </a:xfrm>
        </p:spPr>
        <p:txBody>
          <a:bodyPr>
            <a:normAutofit/>
          </a:bodyPr>
          <a:lstStyle/>
          <a:p>
            <a:r>
              <a:rPr lang="el-GR" sz="2800" b="1" dirty="0"/>
              <a:t>Εγκεφαλική ασυμμετρία και μαθησιακές δυσκολίες </a:t>
            </a:r>
            <a:r>
              <a:rPr lang="el-GR" sz="2800" b="1" dirty="0" smtClean="0"/>
              <a:t>5/8</a:t>
            </a:r>
            <a:endParaRPr lang="el-GR" sz="2800" b="1" dirty="0"/>
          </a:p>
        </p:txBody>
      </p:sp>
      <p:sp>
        <p:nvSpPr>
          <p:cNvPr id="3" name="Θέση περιεχομένου 2"/>
          <p:cNvSpPr>
            <a:spLocks noGrp="1"/>
          </p:cNvSpPr>
          <p:nvPr>
            <p:ph idx="1"/>
          </p:nvPr>
        </p:nvSpPr>
        <p:spPr>
          <a:xfrm>
            <a:off x="395536" y="1124744"/>
            <a:ext cx="8352928" cy="5040560"/>
          </a:xfrm>
        </p:spPr>
        <p:txBody>
          <a:bodyPr>
            <a:noAutofit/>
          </a:bodyPr>
          <a:lstStyle/>
          <a:p>
            <a:r>
              <a:rPr lang="el-GR" sz="2800" dirty="0"/>
              <a:t>Ο </a:t>
            </a:r>
            <a:r>
              <a:rPr lang="el-GR" sz="2800" dirty="0" err="1"/>
              <a:t>Orton</a:t>
            </a:r>
            <a:r>
              <a:rPr lang="el-GR" sz="2800" dirty="0"/>
              <a:t> υποστήριξε ότι οι αντιστροφές και οι κατοπτρικές εικόνες (</a:t>
            </a:r>
            <a:r>
              <a:rPr lang="el-GR" sz="2800" dirty="0" err="1"/>
              <a:t>mirror</a:t>
            </a:r>
            <a:r>
              <a:rPr lang="el-GR" sz="2800" dirty="0"/>
              <a:t> </a:t>
            </a:r>
            <a:r>
              <a:rPr lang="el-GR" sz="2800" dirty="0" err="1"/>
              <a:t>images</a:t>
            </a:r>
            <a:r>
              <a:rPr lang="el-GR" sz="2800" dirty="0"/>
              <a:t>) των γραμμάτων και των λέξεων που παρατηρούνται στα παιδιά με μαθησιακές δυσκολίες, οφείλονται στη σύγχυση που επικρατεί από τον ανταγωνισμό των εικόνων στα δύο ημισφαίρια λόγω της αδυναμίας για μια εγκεφαλική επικράτηση του ενός ημισφαιρίου.  </a:t>
            </a:r>
            <a:endParaRPr lang="el-GR" sz="2800" dirty="0" smtClean="0"/>
          </a:p>
          <a:p>
            <a:r>
              <a:rPr lang="el-GR" sz="2800" dirty="0" smtClean="0"/>
              <a:t>Ονόμασε </a:t>
            </a:r>
            <a:r>
              <a:rPr lang="el-GR" sz="2800" dirty="0"/>
              <a:t>αυτή τη διαταραχή «</a:t>
            </a:r>
            <a:r>
              <a:rPr lang="el-GR" sz="2800" b="1" dirty="0" err="1"/>
              <a:t>στρεφοσυμβολία</a:t>
            </a:r>
            <a:r>
              <a:rPr lang="el-GR" sz="2800" dirty="0"/>
              <a:t>» για να τη διαχωρίσει από τη συγγενή λεκτική τύφλωση, η οποία αντιστοιχεί σ’ ένα </a:t>
            </a:r>
            <a:r>
              <a:rPr lang="el-GR" sz="2800" dirty="0" err="1"/>
              <a:t>νευροανατομικό</a:t>
            </a:r>
            <a:r>
              <a:rPr lang="el-GR" sz="2800" dirty="0"/>
              <a:t> έλλειμμα.</a:t>
            </a:r>
          </a:p>
        </p:txBody>
      </p:sp>
    </p:spTree>
    <p:extLst>
      <p:ext uri="{BB962C8B-B14F-4D97-AF65-F5344CB8AC3E}">
        <p14:creationId xmlns:p14="http://schemas.microsoft.com/office/powerpoint/2010/main" val="13341065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1"/>
          <p:cNvSpPr>
            <a:spLocks noGrp="1"/>
          </p:cNvSpPr>
          <p:nvPr>
            <p:ph type="title"/>
          </p:nvPr>
        </p:nvSpPr>
        <p:spPr>
          <a:xfrm>
            <a:off x="40724" y="116632"/>
            <a:ext cx="9108504" cy="562074"/>
          </a:xfrm>
        </p:spPr>
        <p:txBody>
          <a:bodyPr>
            <a:normAutofit/>
          </a:bodyPr>
          <a:lstStyle/>
          <a:p>
            <a:r>
              <a:rPr lang="el-GR" sz="2800" b="1" dirty="0"/>
              <a:t>Εγκεφαλική ασυμμετρία και μαθησιακές δυσκολίες </a:t>
            </a:r>
            <a:r>
              <a:rPr lang="el-GR" sz="2800" b="1" dirty="0" smtClean="0"/>
              <a:t>6/8</a:t>
            </a:r>
            <a:endParaRPr lang="el-GR" sz="2800" b="1" dirty="0"/>
          </a:p>
        </p:txBody>
      </p:sp>
      <p:pic>
        <p:nvPicPr>
          <p:cNvPr id="1026" name="Picture 2" descr="Σχήμα 1. &#10;Σχηματική αναπαράσταση της θεωρίας του Orton. O Orton υπέθετε ότι ένα ερέθισμα αναπαριστάται με αντίθετο προσανατολισμό στα δύο ημισφαίρια.&#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7784" y="764704"/>
            <a:ext cx="4196139" cy="4608512"/>
          </a:xfrm>
          <a:prstGeom prst="rect">
            <a:avLst/>
          </a:prstGeom>
          <a:noFill/>
          <a:extLst>
            <a:ext uri="{909E8E84-426E-40DD-AFC4-6F175D3DCCD1}">
              <a14:hiddenFill xmlns:a14="http://schemas.microsoft.com/office/drawing/2010/main">
                <a:solidFill>
                  <a:srgbClr val="FFFFFF"/>
                </a:solidFill>
              </a14:hiddenFill>
            </a:ext>
          </a:extLst>
        </p:spPr>
      </p:pic>
      <p:sp>
        <p:nvSpPr>
          <p:cNvPr id="3" name="Θέση περιεχομένου 2"/>
          <p:cNvSpPr>
            <a:spLocks noGrp="1"/>
          </p:cNvSpPr>
          <p:nvPr>
            <p:ph idx="1"/>
          </p:nvPr>
        </p:nvSpPr>
        <p:spPr>
          <a:xfrm>
            <a:off x="416818" y="5459214"/>
            <a:ext cx="8356316" cy="922114"/>
          </a:xfrm>
        </p:spPr>
        <p:txBody>
          <a:bodyPr>
            <a:normAutofit fontScale="92500" lnSpcReduction="20000"/>
          </a:bodyPr>
          <a:lstStyle/>
          <a:p>
            <a:pPr marL="0" indent="0">
              <a:buNone/>
            </a:pPr>
            <a:r>
              <a:rPr lang="el-GR" sz="1800" b="1" dirty="0"/>
              <a:t>Σχήμα </a:t>
            </a:r>
            <a:r>
              <a:rPr lang="el-GR" sz="1800" b="1" dirty="0" smtClean="0"/>
              <a:t>1</a:t>
            </a:r>
            <a:r>
              <a:rPr lang="el-GR" sz="1800" b="1" dirty="0"/>
              <a:t>.</a:t>
            </a:r>
            <a:r>
              <a:rPr lang="el-GR" sz="1800" dirty="0"/>
              <a:t>	</a:t>
            </a:r>
            <a:r>
              <a:rPr lang="el-GR" sz="1800" dirty="0" smtClean="0"/>
              <a:t>Σχηματική </a:t>
            </a:r>
            <a:r>
              <a:rPr lang="el-GR" sz="1800" dirty="0"/>
              <a:t>αναπαράσταση της θεωρίας του </a:t>
            </a:r>
            <a:r>
              <a:rPr lang="el-GR" sz="1800" dirty="0" err="1"/>
              <a:t>Orton</a:t>
            </a:r>
            <a:r>
              <a:rPr lang="el-GR" sz="1800" dirty="0"/>
              <a:t>. </a:t>
            </a:r>
            <a:endParaRPr lang="el-GR" sz="1800" dirty="0" smtClean="0"/>
          </a:p>
          <a:p>
            <a:pPr marL="0" indent="0">
              <a:buNone/>
            </a:pPr>
            <a:r>
              <a:rPr lang="el-GR" sz="1800" dirty="0" smtClean="0"/>
              <a:t>O </a:t>
            </a:r>
            <a:r>
              <a:rPr lang="el-GR" sz="1800" dirty="0" err="1"/>
              <a:t>Orton</a:t>
            </a:r>
            <a:r>
              <a:rPr lang="el-GR" sz="1800" dirty="0"/>
              <a:t> </a:t>
            </a:r>
            <a:r>
              <a:rPr lang="el-GR" sz="1800" dirty="0" smtClean="0"/>
              <a:t>υπέθετε </a:t>
            </a:r>
            <a:r>
              <a:rPr lang="el-GR" sz="1800" dirty="0"/>
              <a:t>ότι ένα ερέθισμα αναπαριστάται με </a:t>
            </a:r>
            <a:r>
              <a:rPr lang="el-GR" sz="1800" dirty="0" smtClean="0"/>
              <a:t>αντίθετο προσανατολισμό </a:t>
            </a:r>
            <a:r>
              <a:rPr lang="el-GR" sz="1800" dirty="0"/>
              <a:t>στα δύο ημισφαίρια.</a:t>
            </a:r>
          </a:p>
          <a:p>
            <a:endParaRPr lang="el-GR" dirty="0"/>
          </a:p>
          <a:p>
            <a:endParaRPr lang="el-GR" dirty="0"/>
          </a:p>
        </p:txBody>
      </p:sp>
    </p:spTree>
    <p:extLst>
      <p:ext uri="{BB962C8B-B14F-4D97-AF65-F5344CB8AC3E}">
        <p14:creationId xmlns:p14="http://schemas.microsoft.com/office/powerpoint/2010/main" val="723531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Σκοπός  ενότητας</a:t>
            </a:r>
            <a:endParaRPr lang="el-GR" b="1" dirty="0"/>
          </a:p>
        </p:txBody>
      </p:sp>
      <p:sp>
        <p:nvSpPr>
          <p:cNvPr id="3" name="Content Placeholder 2"/>
          <p:cNvSpPr>
            <a:spLocks noGrp="1"/>
          </p:cNvSpPr>
          <p:nvPr>
            <p:ph idx="1"/>
          </p:nvPr>
        </p:nvSpPr>
        <p:spPr>
          <a:xfrm>
            <a:off x="522087" y="1700808"/>
            <a:ext cx="8136904" cy="4525963"/>
          </a:xfrm>
        </p:spPr>
        <p:txBody>
          <a:bodyPr>
            <a:normAutofit/>
          </a:bodyPr>
          <a:lstStyle/>
          <a:p>
            <a:pPr marL="0" indent="0">
              <a:buNone/>
            </a:pPr>
            <a:r>
              <a:rPr lang="el-GR" dirty="0" smtClean="0"/>
              <a:t>Ο προσδιορισμός της σχέσης της εγκεφαλικής ασυμμετρίας με τις μαθησιακές δυσκολίες και άλλες αναπτυξιακές διαταραχές</a:t>
            </a:r>
            <a:endParaRPr lang="el-GR" dirty="0"/>
          </a:p>
          <a:p>
            <a:pPr marL="0"/>
            <a:endParaRPr lang="el-GR" dirty="0"/>
          </a:p>
        </p:txBody>
      </p:sp>
    </p:spTree>
    <p:extLst>
      <p:ext uri="{BB962C8B-B14F-4D97-AF65-F5344CB8AC3E}">
        <p14:creationId xmlns:p14="http://schemas.microsoft.com/office/powerpoint/2010/main" val="16573051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40724" y="116632"/>
            <a:ext cx="9108504" cy="562074"/>
          </a:xfrm>
        </p:spPr>
        <p:txBody>
          <a:bodyPr>
            <a:normAutofit/>
          </a:bodyPr>
          <a:lstStyle/>
          <a:p>
            <a:r>
              <a:rPr lang="el-GR" sz="2800" b="1" dirty="0"/>
              <a:t>Εγκεφαλική ασυμμετρία και μαθησιακές δυσκολίες </a:t>
            </a:r>
            <a:r>
              <a:rPr lang="el-GR" sz="2800" b="1" dirty="0" smtClean="0"/>
              <a:t>7/8</a:t>
            </a:r>
            <a:endParaRPr lang="el-GR" sz="2800" b="1" dirty="0"/>
          </a:p>
        </p:txBody>
      </p:sp>
      <p:sp>
        <p:nvSpPr>
          <p:cNvPr id="3" name="Θέση περιεχομένου 2"/>
          <p:cNvSpPr>
            <a:spLocks noGrp="1"/>
          </p:cNvSpPr>
          <p:nvPr>
            <p:ph idx="1"/>
          </p:nvPr>
        </p:nvSpPr>
        <p:spPr>
          <a:xfrm>
            <a:off x="107504" y="908720"/>
            <a:ext cx="8928992" cy="5616624"/>
          </a:xfrm>
        </p:spPr>
        <p:txBody>
          <a:bodyPr>
            <a:normAutofit fontScale="70000" lnSpcReduction="20000"/>
          </a:bodyPr>
          <a:lstStyle/>
          <a:p>
            <a:r>
              <a:rPr lang="el-GR" dirty="0"/>
              <a:t>Η βάση της θεωρίας του </a:t>
            </a:r>
            <a:r>
              <a:rPr lang="el-GR" dirty="0" err="1"/>
              <a:t>Orton</a:t>
            </a:r>
            <a:r>
              <a:rPr lang="el-GR" dirty="0"/>
              <a:t>, η «ατελής εγκεφαλική επικράτηση» είναι μια υπόθεση που στηρίζεται στο γεγονός ότι διαταραχές του λόγου προέρχονται συστηματικά από βλάβες του αριστερού ημισφαιρίου στους δεξιόχειρες ενήλικες υποστηρίζοντας λιγότερο σαφή, μονόπλευρη αντιπροσώπευση του λόγου στους αριστερόχειρες.</a:t>
            </a:r>
          </a:p>
          <a:p>
            <a:r>
              <a:rPr lang="el-GR" dirty="0" smtClean="0"/>
              <a:t>Το </a:t>
            </a:r>
            <a:r>
              <a:rPr lang="el-GR" dirty="0"/>
              <a:t>γεγονός ότι τα παιδιά με δυσλεξία και φυσιολογική νοημοσύνη συχνά παρουσιάζουν  και διαταραχές ομιλίας (όπως π.χ. τραυλισμός) παρά την απουσία νευρολογικής βλάβης, οδήγησε τον </a:t>
            </a:r>
            <a:r>
              <a:rPr lang="el-GR" dirty="0" err="1"/>
              <a:t>Orton</a:t>
            </a:r>
            <a:r>
              <a:rPr lang="el-GR" dirty="0"/>
              <a:t> να υποθέσει ότι ένας μη παθολογικός μηχανισμός βρίσκεται πίσω από τη λειτουργική οργάνωση του ημισφαιρίου.  </a:t>
            </a:r>
            <a:endParaRPr lang="el-GR" dirty="0" smtClean="0"/>
          </a:p>
          <a:p>
            <a:r>
              <a:rPr lang="el-GR" dirty="0" smtClean="0"/>
              <a:t>Το </a:t>
            </a:r>
            <a:r>
              <a:rPr lang="el-GR" dirty="0"/>
              <a:t>γεγονός επίσης ότι συχνά για τα παιδιά αυτά αναφέρει ότι έχουν μεγαλύτερο ποσοστό αριστεροχειρίας ή μη σαφώς εγκαταστημένης πλευρίωσης για το χέρι ή ακόμα έχουν σταυρωτή πλευρίωση για το χέρι και το μάτι, αποτέλεσε για τον </a:t>
            </a:r>
            <a:r>
              <a:rPr lang="el-GR" dirty="0" err="1"/>
              <a:t>Orton</a:t>
            </a:r>
            <a:r>
              <a:rPr lang="el-GR" dirty="0"/>
              <a:t> τη βάση για την εξής υπόθεση: </a:t>
            </a:r>
            <a:r>
              <a:rPr lang="el-GR" b="1" dirty="0"/>
              <a:t>η ίδια </a:t>
            </a:r>
            <a:r>
              <a:rPr lang="el-GR" b="1" dirty="0" err="1"/>
              <a:t>αμφιπλευρίωση</a:t>
            </a:r>
            <a:r>
              <a:rPr lang="el-GR" b="1" dirty="0"/>
              <a:t> συναντιέται στο επίπεδο του φλοιού (</a:t>
            </a:r>
            <a:r>
              <a:rPr lang="el-GR" b="1" dirty="0" err="1"/>
              <a:t>tertiary</a:t>
            </a:r>
            <a:r>
              <a:rPr lang="el-GR" b="1" dirty="0"/>
              <a:t> </a:t>
            </a:r>
            <a:r>
              <a:rPr lang="el-GR" b="1" dirty="0" err="1"/>
              <a:t>zones</a:t>
            </a:r>
            <a:r>
              <a:rPr lang="el-GR" b="1" dirty="0"/>
              <a:t>) και είναι εκείνη που προκαλεί τον ανταγωνισμό μεταξύ των δύο ημισφαιρίων στην αντίληψη των εικόνων και που οδηγεί σε αντιστροφή γραμμάτων και λέξεων. </a:t>
            </a:r>
            <a:r>
              <a:rPr lang="el-GR" b="1" dirty="0" smtClean="0"/>
              <a:t> </a:t>
            </a:r>
            <a:endParaRPr lang="el-GR" b="1" dirty="0"/>
          </a:p>
          <a:p>
            <a:endParaRPr lang="el-GR" dirty="0"/>
          </a:p>
        </p:txBody>
      </p:sp>
    </p:spTree>
    <p:extLst>
      <p:ext uri="{BB962C8B-B14F-4D97-AF65-F5344CB8AC3E}">
        <p14:creationId xmlns:p14="http://schemas.microsoft.com/office/powerpoint/2010/main" val="18694197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16595" y="260648"/>
            <a:ext cx="9108504" cy="562074"/>
          </a:xfrm>
        </p:spPr>
        <p:txBody>
          <a:bodyPr>
            <a:normAutofit/>
          </a:bodyPr>
          <a:lstStyle/>
          <a:p>
            <a:r>
              <a:rPr lang="el-GR" sz="2800" b="1" dirty="0"/>
              <a:t>Εγκεφαλική ασυμμετρία και μαθησιακές δυσκολίες </a:t>
            </a:r>
            <a:r>
              <a:rPr lang="el-GR" sz="2800" b="1" dirty="0" smtClean="0"/>
              <a:t>8/8</a:t>
            </a:r>
            <a:endParaRPr lang="el-GR" sz="2800" b="1" dirty="0"/>
          </a:p>
        </p:txBody>
      </p:sp>
      <p:sp>
        <p:nvSpPr>
          <p:cNvPr id="3" name="Θέση περιεχομένου 2"/>
          <p:cNvSpPr>
            <a:spLocks noGrp="1"/>
          </p:cNvSpPr>
          <p:nvPr>
            <p:ph idx="1"/>
          </p:nvPr>
        </p:nvSpPr>
        <p:spPr>
          <a:xfrm>
            <a:off x="251520" y="1196752"/>
            <a:ext cx="8586252" cy="4741987"/>
          </a:xfrm>
        </p:spPr>
        <p:txBody>
          <a:bodyPr>
            <a:normAutofit fontScale="92500" lnSpcReduction="20000"/>
          </a:bodyPr>
          <a:lstStyle/>
          <a:p>
            <a:r>
              <a:rPr lang="el-GR" dirty="0" smtClean="0"/>
              <a:t>Η </a:t>
            </a:r>
            <a:r>
              <a:rPr lang="el-GR" dirty="0"/>
              <a:t>υπόθεση του </a:t>
            </a:r>
            <a:r>
              <a:rPr lang="el-GR" dirty="0" err="1"/>
              <a:t>Orton</a:t>
            </a:r>
            <a:r>
              <a:rPr lang="el-GR" dirty="0"/>
              <a:t> ενισχύθηκε από τις θεωρίες για την εξέλιξη της αντίληψης και των γνωστικών λειτουργιών.</a:t>
            </a:r>
          </a:p>
          <a:p>
            <a:r>
              <a:rPr lang="el-GR" dirty="0" smtClean="0"/>
              <a:t>Οι </a:t>
            </a:r>
            <a:r>
              <a:rPr lang="el-GR" dirty="0" err="1"/>
              <a:t>Tschirgi</a:t>
            </a:r>
            <a:r>
              <a:rPr lang="el-GR" dirty="0"/>
              <a:t> (1958) και  </a:t>
            </a:r>
            <a:r>
              <a:rPr lang="el-GR" dirty="0" err="1"/>
              <a:t>Mach</a:t>
            </a:r>
            <a:r>
              <a:rPr lang="el-GR" dirty="0"/>
              <a:t> (1959) υποστηρίζουν ότι η γνώση της θέσης στο χώρο και της κατεύθυνσης (</a:t>
            </a:r>
            <a:r>
              <a:rPr lang="el-GR" dirty="0" err="1"/>
              <a:t>directionality</a:t>
            </a:r>
            <a:r>
              <a:rPr lang="el-GR" dirty="0"/>
              <a:t>), ικανότητα απαραίτητη για τη διαδικασία της ανάγνωσης, εξαρτάται από την ασυμμετρία του αντιληπτικού </a:t>
            </a:r>
            <a:r>
              <a:rPr lang="el-GR" dirty="0" smtClean="0"/>
              <a:t>συστήματος…..  Έτσι, </a:t>
            </a:r>
            <a:r>
              <a:rPr lang="el-GR" dirty="0"/>
              <a:t>ένας εγκέφαλος συμμετρικός και από τις δύο πλευρές δεν έχει τη δυνατότητα να ξεχωρίσει ερεθίσματα που φτάνουν σε ομόλογα σημεία.</a:t>
            </a:r>
          </a:p>
          <a:p>
            <a:endParaRPr lang="el-GR" dirty="0"/>
          </a:p>
        </p:txBody>
      </p:sp>
    </p:spTree>
    <p:extLst>
      <p:ext uri="{BB962C8B-B14F-4D97-AF65-F5344CB8AC3E}">
        <p14:creationId xmlns:p14="http://schemas.microsoft.com/office/powerpoint/2010/main" val="927157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179512" y="116632"/>
            <a:ext cx="8856984" cy="648072"/>
          </a:xfrm>
        </p:spPr>
        <p:txBody>
          <a:bodyPr>
            <a:normAutofit/>
          </a:bodyPr>
          <a:lstStyle/>
          <a:p>
            <a:r>
              <a:rPr lang="el-GR" sz="2800" b="1" dirty="0"/>
              <a:t>Μαθησιακές δυσκολίες και μέθοδος διχωτικής </a:t>
            </a:r>
            <a:r>
              <a:rPr lang="el-GR" sz="2800" b="1" dirty="0" smtClean="0"/>
              <a:t>ακοής 1/6</a:t>
            </a:r>
            <a:endParaRPr lang="el-GR" sz="2800" b="1" dirty="0"/>
          </a:p>
        </p:txBody>
      </p:sp>
      <p:sp>
        <p:nvSpPr>
          <p:cNvPr id="3" name="Θέση περιεχομένου 2"/>
          <p:cNvSpPr>
            <a:spLocks noGrp="1"/>
          </p:cNvSpPr>
          <p:nvPr>
            <p:ph idx="1"/>
          </p:nvPr>
        </p:nvSpPr>
        <p:spPr>
          <a:xfrm>
            <a:off x="395536" y="1124744"/>
            <a:ext cx="8229600" cy="4525963"/>
          </a:xfrm>
        </p:spPr>
        <p:txBody>
          <a:bodyPr>
            <a:normAutofit fontScale="85000" lnSpcReduction="20000"/>
          </a:bodyPr>
          <a:lstStyle/>
          <a:p>
            <a:r>
              <a:rPr lang="el-GR" dirty="0" smtClean="0"/>
              <a:t>Στις </a:t>
            </a:r>
            <a:r>
              <a:rPr lang="el-GR" dirty="0"/>
              <a:t>αρχές του 1960 η ανάπτυξη τεχνικών μεθόδων που επιτρέπουν την εκτίμηση της ακουστικής και οπτικής </a:t>
            </a:r>
            <a:r>
              <a:rPr lang="el-GR" dirty="0" err="1"/>
              <a:t>πλευρίωσης</a:t>
            </a:r>
            <a:r>
              <a:rPr lang="el-GR" dirty="0"/>
              <a:t>, προκαλεί το ενδιαφέρον για μια επανεκτίμηση της θεωρίας του </a:t>
            </a:r>
            <a:r>
              <a:rPr lang="el-GR" dirty="0" err="1"/>
              <a:t>Orton</a:t>
            </a:r>
            <a:r>
              <a:rPr lang="el-GR" dirty="0"/>
              <a:t>.</a:t>
            </a:r>
          </a:p>
          <a:p>
            <a:r>
              <a:rPr lang="el-GR" dirty="0" smtClean="0"/>
              <a:t>Η </a:t>
            </a:r>
            <a:r>
              <a:rPr lang="el-GR" dirty="0" err="1"/>
              <a:t>Kimura</a:t>
            </a:r>
            <a:r>
              <a:rPr lang="el-GR" dirty="0"/>
              <a:t> χρησιμοποίησε τη μέθοδο της διχωτικής ακοής και έδειξε ότι ο κρίσιμος παράγοντας για την ανωτερότητα του δεξιού αυτιού σε λεκτικά ερεθίσματα, ήταν η εξειδίκευση των ημισφαιρίων στο λόγο και όχι το γεγονός της αριστεροχειρίας ή δεξιοχειρίας.  Έγινε έτσι σαφές ότι το </a:t>
            </a:r>
            <a:r>
              <a:rPr lang="el-GR" dirty="0" err="1"/>
              <a:t>ετερόπλευρο</a:t>
            </a:r>
            <a:r>
              <a:rPr lang="el-GR" dirty="0"/>
              <a:t> αυτί του επικρατούντος ημισφαιρίου ήταν το πιο αποτελεσματικό, ανεξάρτητα από την </a:t>
            </a:r>
            <a:r>
              <a:rPr lang="el-GR" dirty="0" err="1"/>
              <a:t>πλευρίωση</a:t>
            </a:r>
            <a:r>
              <a:rPr lang="el-GR" dirty="0"/>
              <a:t> στο χέρι. </a:t>
            </a:r>
          </a:p>
        </p:txBody>
      </p:sp>
    </p:spTree>
    <p:extLst>
      <p:ext uri="{BB962C8B-B14F-4D97-AF65-F5344CB8AC3E}">
        <p14:creationId xmlns:p14="http://schemas.microsoft.com/office/powerpoint/2010/main" val="27361797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9512" y="116632"/>
            <a:ext cx="8856984" cy="648072"/>
          </a:xfrm>
        </p:spPr>
        <p:txBody>
          <a:bodyPr>
            <a:normAutofit/>
          </a:bodyPr>
          <a:lstStyle/>
          <a:p>
            <a:r>
              <a:rPr lang="el-GR" sz="2800" b="1" dirty="0"/>
              <a:t>Μαθησιακές δυσκολίες και μέθοδος διχωτικής </a:t>
            </a:r>
            <a:r>
              <a:rPr lang="el-GR" sz="2800" b="1" dirty="0" smtClean="0"/>
              <a:t>ακοής 2/6</a:t>
            </a:r>
            <a:endParaRPr lang="el-GR" sz="2800" b="1" dirty="0"/>
          </a:p>
        </p:txBody>
      </p:sp>
      <p:sp>
        <p:nvSpPr>
          <p:cNvPr id="3" name="Θέση περιεχομένου 2"/>
          <p:cNvSpPr>
            <a:spLocks noGrp="1"/>
          </p:cNvSpPr>
          <p:nvPr>
            <p:ph idx="1"/>
          </p:nvPr>
        </p:nvSpPr>
        <p:spPr>
          <a:xfrm>
            <a:off x="251520" y="908720"/>
            <a:ext cx="8712968" cy="5174035"/>
          </a:xfrm>
        </p:spPr>
        <p:txBody>
          <a:bodyPr>
            <a:noAutofit/>
          </a:bodyPr>
          <a:lstStyle/>
          <a:p>
            <a:r>
              <a:rPr lang="el-GR" sz="2000" dirty="0" err="1"/>
              <a:t>Taylor</a:t>
            </a:r>
            <a:r>
              <a:rPr lang="el-GR" sz="2000" dirty="0"/>
              <a:t> (1962), </a:t>
            </a:r>
            <a:r>
              <a:rPr lang="el-GR" sz="2000" dirty="0" smtClean="0"/>
              <a:t>βρήκε επικράτηση </a:t>
            </a:r>
            <a:r>
              <a:rPr lang="el-GR" sz="2000" dirty="0"/>
              <a:t>δεξιού αυτιού σε κορίτσια ηλικίας 7-11χρονών, με ή χωρίς μαθησιακό πρόβλημα, αλλά </a:t>
            </a:r>
            <a:r>
              <a:rPr lang="el-GR" sz="2000" dirty="0" smtClean="0"/>
              <a:t>καμιά </a:t>
            </a:r>
            <a:r>
              <a:rPr lang="el-GR" sz="2000" dirty="0"/>
              <a:t>υπεροχή στην απόδοση του δεξιού αυτιού σε αγόρια με το αντίστοιχο πρόβλημα.  Θεώρησε έτσι σαν πιθανή, μια εξελικτική επιβράδυνση του αριστερού ημισφαιρίου σχετικά με τη λειτουργία του λόγου, σ’ αυτή την ομάδα.</a:t>
            </a:r>
          </a:p>
          <a:p>
            <a:r>
              <a:rPr lang="el-GR" sz="2000" dirty="0" err="1" smtClean="0"/>
              <a:t>Kimura</a:t>
            </a:r>
            <a:r>
              <a:rPr lang="el-GR" sz="2000" dirty="0" smtClean="0"/>
              <a:t> </a:t>
            </a:r>
            <a:r>
              <a:rPr lang="el-GR" sz="2000" dirty="0"/>
              <a:t>(1967) αναφέρει ότι βρέθηκε υπεροχή του δεξιού </a:t>
            </a:r>
            <a:r>
              <a:rPr lang="el-GR" sz="2000" dirty="0" smtClean="0"/>
              <a:t>αυτιού</a:t>
            </a:r>
            <a:r>
              <a:rPr lang="en-US" sz="2000" dirty="0" smtClean="0"/>
              <a:t> </a:t>
            </a:r>
            <a:r>
              <a:rPr lang="el-GR" sz="2000" dirty="0" smtClean="0"/>
              <a:t>σε μια </a:t>
            </a:r>
            <a:r>
              <a:rPr lang="el-GR" sz="2000" dirty="0"/>
              <a:t>ομάδα αγοριών </a:t>
            </a:r>
            <a:r>
              <a:rPr lang="el-GR" sz="2000" dirty="0" smtClean="0"/>
              <a:t>με </a:t>
            </a:r>
            <a:r>
              <a:rPr lang="el-GR" sz="2000" dirty="0"/>
              <a:t>μαθησιακό πρόβλημα, και συμπερασματικά κατέληξε ότι «μια φυσιολογική εξελικτική επιβράδυνση (</a:t>
            </a:r>
            <a:r>
              <a:rPr lang="el-GR" sz="2000" dirty="0" err="1"/>
              <a:t>lag</a:t>
            </a:r>
            <a:r>
              <a:rPr lang="el-GR" sz="2000" dirty="0"/>
              <a:t>) απλώς επιτείνεται στα παιδιά με μαθησιακές </a:t>
            </a:r>
            <a:r>
              <a:rPr lang="el-GR" sz="2000" dirty="0" smtClean="0"/>
              <a:t>δυσκολίες»</a:t>
            </a:r>
            <a:endParaRPr lang="el-GR" sz="2000" dirty="0"/>
          </a:p>
          <a:p>
            <a:r>
              <a:rPr lang="el-GR" sz="2000" dirty="0" err="1" smtClean="0"/>
              <a:t>Sparrow</a:t>
            </a:r>
            <a:r>
              <a:rPr lang="el-GR" sz="2000" dirty="0" smtClean="0"/>
              <a:t> </a:t>
            </a:r>
            <a:r>
              <a:rPr lang="el-GR" sz="2000" dirty="0"/>
              <a:t>και </a:t>
            </a:r>
            <a:r>
              <a:rPr lang="el-GR" sz="2000" dirty="0" err="1"/>
              <a:t>Satz</a:t>
            </a:r>
            <a:r>
              <a:rPr lang="el-GR" sz="2000" dirty="0"/>
              <a:t> (1970</a:t>
            </a:r>
            <a:r>
              <a:rPr lang="el-GR" sz="2000" dirty="0" smtClean="0"/>
              <a:t>), μελέτησαν 40 αγόρια, </a:t>
            </a:r>
            <a:r>
              <a:rPr lang="el-GR" sz="2000" dirty="0"/>
              <a:t>ηλικίας 9-12 χρ. με ειδικές μαθησιακές δυσκολίες, </a:t>
            </a:r>
            <a:r>
              <a:rPr lang="el-GR" sz="2000" dirty="0" smtClean="0"/>
              <a:t>και μια ομάδα </a:t>
            </a:r>
            <a:r>
              <a:rPr lang="el-GR" sz="2000" dirty="0"/>
              <a:t>παιδιών, χωρίς </a:t>
            </a:r>
            <a:r>
              <a:rPr lang="el-GR" sz="2000" dirty="0" smtClean="0"/>
              <a:t>μαθησιακές δυσκολίες.  </a:t>
            </a:r>
            <a:r>
              <a:rPr lang="el-GR" sz="2000" dirty="0"/>
              <a:t>Η αρχική ανάλυση των αποτελεσμάτων δείχνει ότι είναι ίδια η απόδοση του δεξιού αυτιού στη </a:t>
            </a:r>
            <a:r>
              <a:rPr lang="el-GR" sz="2000" dirty="0" err="1"/>
              <a:t>διχωτική</a:t>
            </a:r>
            <a:r>
              <a:rPr lang="el-GR" sz="2000" dirty="0"/>
              <a:t> δοκιμασία και τις δύο ομάδες.  </a:t>
            </a:r>
            <a:r>
              <a:rPr lang="el-GR" sz="2000" dirty="0" smtClean="0"/>
              <a:t>Περαιτέρω </a:t>
            </a:r>
            <a:r>
              <a:rPr lang="el-GR" sz="2000" dirty="0"/>
              <a:t>όμως στατιστική επεξεργασία </a:t>
            </a:r>
            <a:r>
              <a:rPr lang="el-GR" sz="2000" dirty="0" smtClean="0"/>
              <a:t>έδειξε </a:t>
            </a:r>
            <a:r>
              <a:rPr lang="el-GR" sz="2000" dirty="0"/>
              <a:t>ότι, τουλάχιστον 4 φορές περισσότερο, τα παιδιά με το μαθησιακό πρόβλημα είχαν επικράτηση αριστερού αυτιού (28% αντί 8%). </a:t>
            </a:r>
          </a:p>
          <a:p>
            <a:endParaRPr lang="el-GR" sz="2000" dirty="0"/>
          </a:p>
        </p:txBody>
      </p:sp>
    </p:spTree>
    <p:extLst>
      <p:ext uri="{BB962C8B-B14F-4D97-AF65-F5344CB8AC3E}">
        <p14:creationId xmlns:p14="http://schemas.microsoft.com/office/powerpoint/2010/main" val="14583054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179512" y="274638"/>
            <a:ext cx="8856984" cy="706090"/>
          </a:xfrm>
        </p:spPr>
        <p:txBody>
          <a:bodyPr>
            <a:noAutofit/>
          </a:bodyPr>
          <a:lstStyle/>
          <a:p>
            <a:r>
              <a:rPr lang="el-GR" sz="2800" b="1" dirty="0"/>
              <a:t>Μαθησιακές δυσκολίες και μέθοδος διχωτικής ακοής </a:t>
            </a:r>
            <a:r>
              <a:rPr lang="el-GR" sz="2800" b="1" dirty="0" smtClean="0"/>
              <a:t>3/6</a:t>
            </a:r>
            <a:endParaRPr lang="el-GR" sz="2800" dirty="0"/>
          </a:p>
        </p:txBody>
      </p:sp>
      <p:sp>
        <p:nvSpPr>
          <p:cNvPr id="3" name="Θέση περιεχομένου 2"/>
          <p:cNvSpPr>
            <a:spLocks noGrp="1"/>
          </p:cNvSpPr>
          <p:nvPr>
            <p:ph idx="1"/>
          </p:nvPr>
        </p:nvSpPr>
        <p:spPr>
          <a:xfrm>
            <a:off x="467544" y="1138734"/>
            <a:ext cx="8229600" cy="4954562"/>
          </a:xfrm>
        </p:spPr>
        <p:txBody>
          <a:bodyPr>
            <a:noAutofit/>
          </a:bodyPr>
          <a:lstStyle/>
          <a:p>
            <a:r>
              <a:rPr lang="el-GR" sz="1600" dirty="0" err="1" smtClean="0"/>
              <a:t>Bryden</a:t>
            </a:r>
            <a:r>
              <a:rPr lang="el-GR" sz="1600" dirty="0" smtClean="0"/>
              <a:t> (1970) μελέτησε ένα πληθυσμό παιδιών με μαθησιακές δυσκολίες μαζί με παιδιά χωρίς καμιά ειδική δυσκολία.  Τα αποτελέσματα έδειξαν υπεροχή του δεξιού αυτιού και για τις δύο ομάδες.</a:t>
            </a:r>
          </a:p>
          <a:p>
            <a:r>
              <a:rPr lang="el-GR" sz="1600" dirty="0" err="1" smtClean="0"/>
              <a:t>Zurif</a:t>
            </a:r>
            <a:r>
              <a:rPr lang="el-GR" sz="1600" dirty="0" smtClean="0"/>
              <a:t> και </a:t>
            </a:r>
            <a:r>
              <a:rPr lang="el-GR" sz="1600" dirty="0" err="1" smtClean="0"/>
              <a:t>Carson</a:t>
            </a:r>
            <a:r>
              <a:rPr lang="el-GR" sz="1600" dirty="0" smtClean="0"/>
              <a:t> (1970) εξέτασαν 14 αγόρια 10 χρόνων με μαθησιακές δυσκολίες. Δε βρήκαν υπεροχή του δεξιού αυτιού.  Στην πραγματικότητα υπήρχε τάση για υπεροχή του αριστερού αυτιού.</a:t>
            </a:r>
          </a:p>
          <a:p>
            <a:r>
              <a:rPr lang="el-GR" sz="1600" dirty="0" err="1" smtClean="0"/>
              <a:t>Satz</a:t>
            </a:r>
            <a:r>
              <a:rPr lang="el-GR" sz="1600" dirty="0" smtClean="0"/>
              <a:t>, </a:t>
            </a:r>
            <a:r>
              <a:rPr lang="el-GR" sz="1600" dirty="0" err="1" smtClean="0"/>
              <a:t>Rardin</a:t>
            </a:r>
            <a:r>
              <a:rPr lang="el-GR" sz="1600" dirty="0" smtClean="0"/>
              <a:t> και </a:t>
            </a:r>
            <a:r>
              <a:rPr lang="el-GR" sz="1600" dirty="0" err="1" smtClean="0"/>
              <a:t>Ross</a:t>
            </a:r>
            <a:r>
              <a:rPr lang="el-GR" sz="1600" dirty="0" smtClean="0"/>
              <a:t> (1971) επιχειρούν να εξετάσουν αν η ασυμμετρία στην απόδοση ανάμεσα στα δύο αυτιά, διαφέρει ανάλογα με την ηλικία στα παιδιά με μαθησιακό πρόβλημα.  Δόθηκε μια δοκιμασία διχωτικής ακοής σε μια ομάδα αγοριών ηλικίας 7-8 χρονών με μαθησιακές δυσκολίες και σε μια άλλη ομάδα που την αποτελούσαν αγόρια ηλικίας 11-12 χρονών και για τις δύο αυτές ομάδες χρησιμοποιήθηκε ομάδα ελέγχου με παιδιά της ίδιας ηλικίας, φύλου, φυλής, και δείκτη νοημοσύνης, όπως τα παιδιά της πειραματικής ομάδας.  Τα αποτελέσματα έδειξαν μια σημαντική επικράτηση του δεξιού αυτιού σε όλες τις ομάδες αλλά ο βαθμός υπεροχής του δεξιού αυτιού ήταν σημαντικά μεγαλύτερος στην ομάδα των φυσιολογικών παιδιών  μεγαλύτερης ηλικίας.  Τούτο ερμηνεύτηκε σαν υποστήριξη της άποψης ότι η ωρίμανση και η λειτουργική πλευρίωση του εγκεφάλου αυξάνει με την ηλικία, αλλά με βραδύτερο ρυθμό στα παιδιά με μαθησιακές δυσκολίες.</a:t>
            </a:r>
          </a:p>
          <a:p>
            <a:endParaRPr lang="el-GR" sz="1600" dirty="0"/>
          </a:p>
        </p:txBody>
      </p:sp>
    </p:spTree>
    <p:extLst>
      <p:ext uri="{BB962C8B-B14F-4D97-AF65-F5344CB8AC3E}">
        <p14:creationId xmlns:p14="http://schemas.microsoft.com/office/powerpoint/2010/main" val="6759760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764704"/>
          </a:xfrm>
        </p:spPr>
        <p:txBody>
          <a:bodyPr>
            <a:normAutofit fontScale="90000"/>
          </a:bodyPr>
          <a:lstStyle/>
          <a:p>
            <a:r>
              <a:rPr lang="el-GR" sz="3200" b="1" dirty="0"/>
              <a:t>Μαθησιακές δυσκολίες και μέθοδος διχωτικής </a:t>
            </a:r>
            <a:r>
              <a:rPr lang="el-GR" sz="3200" b="1" dirty="0" smtClean="0"/>
              <a:t>ακοής 4/6</a:t>
            </a:r>
            <a:endParaRPr lang="el-GR" sz="3200" b="1" dirty="0"/>
          </a:p>
        </p:txBody>
      </p:sp>
      <p:sp>
        <p:nvSpPr>
          <p:cNvPr id="3" name="Θέση περιεχομένου 2"/>
          <p:cNvSpPr>
            <a:spLocks noGrp="1"/>
          </p:cNvSpPr>
          <p:nvPr>
            <p:ph idx="1"/>
          </p:nvPr>
        </p:nvSpPr>
        <p:spPr>
          <a:xfrm>
            <a:off x="464156" y="908720"/>
            <a:ext cx="8229600" cy="5400600"/>
          </a:xfrm>
        </p:spPr>
        <p:txBody>
          <a:bodyPr>
            <a:normAutofit fontScale="70000" lnSpcReduction="20000"/>
          </a:bodyPr>
          <a:lstStyle/>
          <a:p>
            <a:r>
              <a:rPr lang="el-GR" dirty="0" err="1"/>
              <a:t>Witelson</a:t>
            </a:r>
            <a:r>
              <a:rPr lang="el-GR" dirty="0"/>
              <a:t> και </a:t>
            </a:r>
            <a:r>
              <a:rPr lang="el-GR" dirty="0" err="1"/>
              <a:t>Rabinovitch</a:t>
            </a:r>
            <a:r>
              <a:rPr lang="el-GR" dirty="0"/>
              <a:t> (1972) </a:t>
            </a:r>
            <a:r>
              <a:rPr lang="el-GR" dirty="0" smtClean="0"/>
              <a:t>έδωσαν </a:t>
            </a:r>
            <a:r>
              <a:rPr lang="el-GR" dirty="0"/>
              <a:t>μια </a:t>
            </a:r>
            <a:r>
              <a:rPr lang="el-GR" dirty="0" err="1"/>
              <a:t>διχωτική</a:t>
            </a:r>
            <a:r>
              <a:rPr lang="el-GR" dirty="0"/>
              <a:t> δοκιμασία σε μια ομάδα 24 παιδιών με μαθησιακές δυσκολίες, ηλικίας 8-13 ετών και σε μια άλλη αντίστοιχη ομάδα φυσιολογικών παιδιών.  Η πλειοψηφία των παιδιών ήσαν αγόρια,  21 στην πρώτη ομάδα και 17 στη δεύτερη.  </a:t>
            </a:r>
            <a:endParaRPr lang="el-GR" dirty="0" smtClean="0"/>
          </a:p>
          <a:p>
            <a:r>
              <a:rPr lang="el-GR" dirty="0" smtClean="0"/>
              <a:t>Δε βρήκαν </a:t>
            </a:r>
            <a:r>
              <a:rPr lang="el-GR" dirty="0"/>
              <a:t>επικράτηση δεξιού αυτιού στην ομάδα των παιδιών με μαθησιακές δυσκολίες.  Στην πραγματικότητα υπήρξε μια ελαφρά υπεροχή του αριστερού αυτιού.  </a:t>
            </a:r>
            <a:endParaRPr lang="el-GR" dirty="0" smtClean="0"/>
          </a:p>
          <a:p>
            <a:r>
              <a:rPr lang="el-GR" dirty="0" smtClean="0"/>
              <a:t>Αυτό </a:t>
            </a:r>
            <a:r>
              <a:rPr lang="el-GR" dirty="0"/>
              <a:t>οδήγησε τους συγγραφείς στο συμπέρασμα ότι «μερικά παιδιά εμφανίζουν δυσλειτουργία αριστερού ημισφαιρίου και ότι σε μερικές περιπτώσεις, οι λειτουργίες του λόγου έχουν </a:t>
            </a:r>
            <a:r>
              <a:rPr lang="el-GR" dirty="0" err="1"/>
              <a:t>πλευριωθεί</a:t>
            </a:r>
            <a:r>
              <a:rPr lang="el-GR" dirty="0"/>
              <a:t> στο δεξιό ημισφαίριο» (pp422).  Συνεχίζουν επίσης ότι «η δυσλειτουργία του αριστερού ημισφαιρίου είναι ίσως κοινός παράγοντας σε όλες τις περιπτώσεις των παιδιών της ομάδας μελέτης, αλλά διαφέρει ο χρόνος έναρξης της δυσλειτουργίας, η έκταση και/ή  η θέση της βλάβης» (</a:t>
            </a:r>
            <a:r>
              <a:rPr lang="el-GR" dirty="0" err="1"/>
              <a:t>pp</a:t>
            </a:r>
            <a:r>
              <a:rPr lang="el-GR" dirty="0"/>
              <a:t> 432).  Πάντως και οι ομάδα των φυσιολογικών παιδιών απέτυχε να δείξει μια σημαντική ασυμμετρία στην απόδοση ανάμεσα στα δύο αυτιά.</a:t>
            </a:r>
          </a:p>
        </p:txBody>
      </p:sp>
    </p:spTree>
    <p:extLst>
      <p:ext uri="{BB962C8B-B14F-4D97-AF65-F5344CB8AC3E}">
        <p14:creationId xmlns:p14="http://schemas.microsoft.com/office/powerpoint/2010/main" val="13636057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764704"/>
          </a:xfrm>
        </p:spPr>
        <p:txBody>
          <a:bodyPr>
            <a:normAutofit fontScale="90000"/>
          </a:bodyPr>
          <a:lstStyle/>
          <a:p>
            <a:r>
              <a:rPr lang="el-GR" sz="3200" b="1" dirty="0"/>
              <a:t>Μαθησιακές δυσκολίες και μέθοδος διχωτικής </a:t>
            </a:r>
            <a:r>
              <a:rPr lang="el-GR" sz="3200" b="1" dirty="0" smtClean="0"/>
              <a:t>ακοής 5/6</a:t>
            </a:r>
            <a:endParaRPr lang="el-GR" sz="3200" b="1" dirty="0"/>
          </a:p>
        </p:txBody>
      </p:sp>
      <p:sp>
        <p:nvSpPr>
          <p:cNvPr id="3" name="Θέση περιεχομένου 2"/>
          <p:cNvSpPr>
            <a:spLocks noGrp="1"/>
          </p:cNvSpPr>
          <p:nvPr>
            <p:ph idx="1"/>
          </p:nvPr>
        </p:nvSpPr>
        <p:spPr>
          <a:xfrm>
            <a:off x="464156" y="908720"/>
            <a:ext cx="8229600" cy="5472608"/>
          </a:xfrm>
        </p:spPr>
        <p:txBody>
          <a:bodyPr>
            <a:normAutofit fontScale="62500" lnSpcReduction="20000"/>
          </a:bodyPr>
          <a:lstStyle/>
          <a:p>
            <a:r>
              <a:rPr lang="el-GR" dirty="0" err="1"/>
              <a:t>Darby</a:t>
            </a:r>
            <a:r>
              <a:rPr lang="el-GR" dirty="0"/>
              <a:t> (1974).  Πήρε μία ομάδα αγοριών, με σημαντικό πρόβλημα ανάγνωσης, ηλικίας 7 χρ. τα οποία είχαν εξεταστεί στην ηλικία των 5,5 χρ. με μια σειρά δοκιμασιών για την εξέλιξη των αντιληπτικών λειτουργιών καθώς και με δοκιμασία διχωτικής  ακοής.  Τα παιδιά αυτά είχαν πρόβλημα δυσλεξίας.  Χρησιμοποιήθηκαν μάρτυρες με τα ίδια δεδομένα, χωρίς να παρουσιάζουν κανένα πρόβλημα μάθησης και μια τρίτη ομάδα παιδιών δυσλεκτικά, μεγαλύτερης όμως ηλικίας (11-12 χρ.).</a:t>
            </a:r>
          </a:p>
          <a:p>
            <a:r>
              <a:rPr lang="el-GR" b="1" dirty="0" smtClean="0"/>
              <a:t>Τα </a:t>
            </a:r>
            <a:r>
              <a:rPr lang="el-GR" b="1" dirty="0"/>
              <a:t>αποτελέσματα για τα φυσιολογικά παιδιά δείχνουν ότι η ασυμμετρία στην επίδοση δεξιού-αριστερού αυτιού αυξάνει με την ηλικία, με μια σημαντική επικράτηση του δεξιού αυτιού στην ομάδα των μεγαλύτερων παιδιών. </a:t>
            </a:r>
            <a:r>
              <a:rPr lang="el-GR" dirty="0"/>
              <a:t> Η τάση υπερίσχυσης ήταν φανερή από την ηλικία των 5 χρόνων.  </a:t>
            </a:r>
            <a:endParaRPr lang="el-GR" dirty="0" smtClean="0"/>
          </a:p>
          <a:p>
            <a:r>
              <a:rPr lang="el-GR" dirty="0" smtClean="0"/>
              <a:t>Αντίθετα</a:t>
            </a:r>
            <a:r>
              <a:rPr lang="el-GR" dirty="0"/>
              <a:t>, </a:t>
            </a:r>
            <a:r>
              <a:rPr lang="el-GR" b="1" dirty="0"/>
              <a:t>για τα δυσλεκτικά παιδιά, υπάρχει ένα χάσμα στην εξέλιξη που αφορά στην ασυμμετρία ανάμεσα στα δύο αυτιά χωρίς καμμιά σημαντική επικράτηση του δεξιού αυτιού σε όλες τις ηλικίες. </a:t>
            </a:r>
            <a:r>
              <a:rPr lang="el-GR" dirty="0"/>
              <a:t> Τούτο συμφωνεί με τη θεωρία των </a:t>
            </a:r>
            <a:r>
              <a:rPr lang="el-GR" dirty="0" err="1"/>
              <a:t>Satz</a:t>
            </a:r>
            <a:r>
              <a:rPr lang="el-GR" dirty="0"/>
              <a:t> και </a:t>
            </a:r>
            <a:r>
              <a:rPr lang="el-GR" dirty="0" err="1"/>
              <a:t>Sparrow</a:t>
            </a:r>
            <a:r>
              <a:rPr lang="el-GR" dirty="0"/>
              <a:t> (1970), που υποστηρίζει τον ρόλο της ηλικίας στη σχέση ανάμεσα στην ικανότητα ανάγνωσης και ασύμμετρης επίδοσης δεξιού-αριστερού αυτιού, και ειδικά στις μεγαλύτερες ηλικίες, όταν η </a:t>
            </a:r>
            <a:r>
              <a:rPr lang="el-GR" dirty="0" err="1"/>
              <a:t>πλευρίωση</a:t>
            </a:r>
            <a:r>
              <a:rPr lang="el-GR" dirty="0"/>
              <a:t> του λόγου είναι πλέον </a:t>
            </a:r>
            <a:r>
              <a:rPr lang="el-GR" dirty="0" smtClean="0"/>
              <a:t>εγκατεστημένη.</a:t>
            </a:r>
            <a:endParaRPr lang="el-GR" dirty="0"/>
          </a:p>
        </p:txBody>
      </p:sp>
    </p:spTree>
    <p:extLst>
      <p:ext uri="{BB962C8B-B14F-4D97-AF65-F5344CB8AC3E}">
        <p14:creationId xmlns:p14="http://schemas.microsoft.com/office/powerpoint/2010/main" val="41630705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764704"/>
          </a:xfrm>
        </p:spPr>
        <p:txBody>
          <a:bodyPr>
            <a:normAutofit/>
          </a:bodyPr>
          <a:lstStyle/>
          <a:p>
            <a:r>
              <a:rPr lang="el-GR" sz="3200" b="1" dirty="0"/>
              <a:t>Μαθησιακές δυσκολίες και </a:t>
            </a:r>
            <a:r>
              <a:rPr lang="el-GR" sz="3200" b="1" dirty="0" smtClean="0"/>
              <a:t>εγκεφαλική </a:t>
            </a:r>
            <a:r>
              <a:rPr lang="el-GR" sz="3200" b="1" dirty="0" err="1" smtClean="0"/>
              <a:t>πλευρίωση</a:t>
            </a:r>
            <a:endParaRPr lang="el-GR" sz="3200" b="1" dirty="0"/>
          </a:p>
        </p:txBody>
      </p:sp>
      <p:sp>
        <p:nvSpPr>
          <p:cNvPr id="3" name="Θέση περιεχομένου 2"/>
          <p:cNvSpPr>
            <a:spLocks noGrp="1"/>
          </p:cNvSpPr>
          <p:nvPr>
            <p:ph idx="1"/>
          </p:nvPr>
        </p:nvSpPr>
        <p:spPr>
          <a:xfrm>
            <a:off x="251520" y="767262"/>
            <a:ext cx="8640960" cy="5472608"/>
          </a:xfrm>
        </p:spPr>
        <p:txBody>
          <a:bodyPr>
            <a:normAutofit fontScale="77500" lnSpcReduction="20000"/>
          </a:bodyPr>
          <a:lstStyle/>
          <a:p>
            <a:r>
              <a:rPr lang="el-GR" dirty="0" smtClean="0"/>
              <a:t>Τα </a:t>
            </a:r>
            <a:r>
              <a:rPr lang="el-GR" dirty="0"/>
              <a:t>περισσότερα άτομα που εμφανίζουν μικρές ενδείξεις εγκεφαλικής ασυμμετρίας (ή ακόμα και αντεστραμμένη ασυμμετρία) σε δοκιμασίες διχωτικής ακοής ή άλλες μετρήσεις της εγκεφαλικής πλευρίωσης δεν παρουσιάζουν ενδείξεις μαθησιακών προβλημάτων.  </a:t>
            </a:r>
            <a:endParaRPr lang="el-GR" dirty="0" smtClean="0"/>
          </a:p>
          <a:p>
            <a:r>
              <a:rPr lang="el-GR" dirty="0" smtClean="0"/>
              <a:t>Πολλά </a:t>
            </a:r>
            <a:r>
              <a:rPr lang="el-GR" dirty="0"/>
              <a:t>άτομα, με τέτοια προβλήματα έχουν φυσιολογική </a:t>
            </a:r>
            <a:r>
              <a:rPr lang="el-GR" dirty="0" smtClean="0"/>
              <a:t>πλευρίωση.</a:t>
            </a:r>
          </a:p>
          <a:p>
            <a:r>
              <a:rPr lang="el-GR" dirty="0" smtClean="0"/>
              <a:t>Έτσι </a:t>
            </a:r>
            <a:r>
              <a:rPr lang="el-GR" b="1" dirty="0"/>
              <a:t>η μειωμένη εγκεφαλική πλευρίωση δεν μπορεί να αποτελεί από μόνη της ούτε αναγκαίο, ούτε επαρκή παράγοντα για την εμφάνιση μαθησιακών δυσκολιών.  </a:t>
            </a:r>
            <a:endParaRPr lang="el-GR" b="1" dirty="0" smtClean="0"/>
          </a:p>
          <a:p>
            <a:r>
              <a:rPr lang="el-GR" b="1" dirty="0" smtClean="0"/>
              <a:t>Οι μαθησιακές δυσκολίες αποτελούν </a:t>
            </a:r>
            <a:r>
              <a:rPr lang="el-GR" b="1" dirty="0"/>
              <a:t>μια πολυσύνθετη κατηγορία προβλημάτων στην οποία μπορεί να συνεισφέρουν πολλοί παράγοντες.  </a:t>
            </a:r>
            <a:r>
              <a:rPr lang="el-GR" b="1" dirty="0" smtClean="0"/>
              <a:t>Η </a:t>
            </a:r>
            <a:r>
              <a:rPr lang="el-GR" b="1" dirty="0"/>
              <a:t>εγκεφαλική ασυμμετρία αποτελεί μόνο μία όψη των πολύπλοκων εγκεφαλικών λειτουργιών που δημιουργούν το νευρολογικό υπόστρωμα των μαθησιακών </a:t>
            </a:r>
            <a:r>
              <a:rPr lang="el-GR" b="1" dirty="0" smtClean="0"/>
              <a:t>διαδικασιών</a:t>
            </a:r>
            <a:endParaRPr lang="el-GR" b="1" dirty="0"/>
          </a:p>
        </p:txBody>
      </p:sp>
    </p:spTree>
    <p:extLst>
      <p:ext uri="{BB962C8B-B14F-4D97-AF65-F5344CB8AC3E}">
        <p14:creationId xmlns:p14="http://schemas.microsoft.com/office/powerpoint/2010/main" val="12721606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81329" y="188640"/>
            <a:ext cx="8229600" cy="706090"/>
          </a:xfrm>
        </p:spPr>
        <p:txBody>
          <a:bodyPr>
            <a:normAutofit/>
          </a:bodyPr>
          <a:lstStyle/>
          <a:p>
            <a:r>
              <a:rPr lang="el-GR" sz="3600" b="1" dirty="0"/>
              <a:t>Εγκεφαλική ασυμμετρία και </a:t>
            </a:r>
            <a:r>
              <a:rPr lang="el-GR" sz="3600" b="1" dirty="0" smtClean="0"/>
              <a:t>δυσλεξία 1/5</a:t>
            </a:r>
            <a:endParaRPr lang="el-GR" sz="3600" b="1" dirty="0"/>
          </a:p>
        </p:txBody>
      </p:sp>
      <p:sp>
        <p:nvSpPr>
          <p:cNvPr id="3" name="Θέση περιεχομένου 2"/>
          <p:cNvSpPr>
            <a:spLocks noGrp="1"/>
          </p:cNvSpPr>
          <p:nvPr>
            <p:ph idx="1"/>
          </p:nvPr>
        </p:nvSpPr>
        <p:spPr>
          <a:xfrm>
            <a:off x="457200" y="1124744"/>
            <a:ext cx="8229600" cy="5030019"/>
          </a:xfrm>
        </p:spPr>
        <p:txBody>
          <a:bodyPr>
            <a:normAutofit fontScale="85000" lnSpcReduction="20000"/>
          </a:bodyPr>
          <a:lstStyle/>
          <a:p>
            <a:r>
              <a:rPr lang="el-GR" dirty="0" smtClean="0"/>
              <a:t>Η </a:t>
            </a:r>
            <a:r>
              <a:rPr lang="el-GR" dirty="0"/>
              <a:t>αναπτυξιακή δυσλεξία αποτελεί μια ειδική μαθησιακή δυσκολία του γραπτού </a:t>
            </a:r>
            <a:r>
              <a:rPr lang="el-GR" dirty="0" smtClean="0"/>
              <a:t>λόγου.</a:t>
            </a:r>
          </a:p>
          <a:p>
            <a:r>
              <a:rPr lang="el-GR" dirty="0" smtClean="0"/>
              <a:t>Όλες </a:t>
            </a:r>
            <a:r>
              <a:rPr lang="el-GR" dirty="0"/>
              <a:t>σχεδόν οι θεωρίες συμφωνούν ότι η δυσλεξία είναι το αποτέλεσμα </a:t>
            </a:r>
            <a:r>
              <a:rPr lang="el-GR" dirty="0" err="1"/>
              <a:t>νευροβιολογικών</a:t>
            </a:r>
            <a:r>
              <a:rPr lang="el-GR" dirty="0"/>
              <a:t> διαφοροποιήσεων στη λειτουργία του εγκεφάλου των δυσλεξικών, οι οποίες οδηγούν σε γνωστικές διαφορές στην επεξεργασία των πληροφοριών που ο εγκέφαλος λαμβάνει από τις αισθήσεις, καθώς και ότι ένα έλλειμμα στην φωνολογική επεξεργασία αποτελεί κύριο χαρακτηριστικό γνώρισμα των  δυσλεξικών. </a:t>
            </a:r>
            <a:endParaRPr lang="el-GR" dirty="0" smtClean="0"/>
          </a:p>
          <a:p>
            <a:r>
              <a:rPr lang="el-GR" dirty="0" smtClean="0"/>
              <a:t>Με </a:t>
            </a:r>
            <a:r>
              <a:rPr lang="el-GR" dirty="0"/>
              <a:t>δεδομένη επίσης τη σημαντική ετερογένεια που παρουσιάζουν τα παιδιά με δυσλεξία, είναι πολύ πιθανό να ευθύνονται περισσότεροι του ενός μηχανισμοί για την εμφάνισή της.</a:t>
            </a:r>
          </a:p>
          <a:p>
            <a:endParaRPr lang="el-GR" dirty="0"/>
          </a:p>
          <a:p>
            <a:endParaRPr lang="el-GR" dirty="0"/>
          </a:p>
        </p:txBody>
      </p:sp>
    </p:spTree>
    <p:extLst>
      <p:ext uri="{BB962C8B-B14F-4D97-AF65-F5344CB8AC3E}">
        <p14:creationId xmlns:p14="http://schemas.microsoft.com/office/powerpoint/2010/main" val="33537512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49188" y="116632"/>
            <a:ext cx="8229600" cy="706090"/>
          </a:xfrm>
        </p:spPr>
        <p:txBody>
          <a:bodyPr>
            <a:normAutofit/>
          </a:bodyPr>
          <a:lstStyle/>
          <a:p>
            <a:r>
              <a:rPr lang="el-GR" sz="3600" b="1" dirty="0"/>
              <a:t>Εγκεφαλική ασυμμετρία και </a:t>
            </a:r>
            <a:r>
              <a:rPr lang="el-GR" sz="3600" b="1" dirty="0" smtClean="0"/>
              <a:t>δυσλεξία 2/5</a:t>
            </a:r>
            <a:endParaRPr lang="el-GR" sz="3600" b="1" dirty="0"/>
          </a:p>
        </p:txBody>
      </p:sp>
      <p:sp>
        <p:nvSpPr>
          <p:cNvPr id="3" name="Θέση περιεχομένου 2"/>
          <p:cNvSpPr>
            <a:spLocks noGrp="1"/>
          </p:cNvSpPr>
          <p:nvPr>
            <p:ph idx="1"/>
          </p:nvPr>
        </p:nvSpPr>
        <p:spPr>
          <a:xfrm>
            <a:off x="107504" y="980728"/>
            <a:ext cx="8712968" cy="5102027"/>
          </a:xfrm>
        </p:spPr>
        <p:txBody>
          <a:bodyPr>
            <a:noAutofit/>
          </a:bodyPr>
          <a:lstStyle/>
          <a:p>
            <a:r>
              <a:rPr lang="el-GR" sz="1600" dirty="0" smtClean="0"/>
              <a:t>Στα </a:t>
            </a:r>
            <a:r>
              <a:rPr lang="el-GR" sz="1600" dirty="0"/>
              <a:t>συγγράμματα που ασχολούνται με </a:t>
            </a:r>
            <a:r>
              <a:rPr lang="el-GR" sz="1600" dirty="0" smtClean="0"/>
              <a:t>τη δυσλεξία, </a:t>
            </a:r>
            <a:r>
              <a:rPr lang="el-GR" sz="1600" dirty="0"/>
              <a:t>εμφανίζεται πολύ συχνά η εμπειρική άποψη ότι μεταξύ των παιδιών που παρουσιάζουν αναπτυξιακή δυσλεξία υπάρχει μεγάλη συχνότητα αριστερόχειρων ατόμων.  Οι ισχυρές όμως αποδείξεις για την άποψη αυτή είναι σχετικά ασαφείς. </a:t>
            </a:r>
            <a:endParaRPr lang="el-GR" sz="1600" dirty="0" smtClean="0"/>
          </a:p>
          <a:p>
            <a:r>
              <a:rPr lang="el-GR" sz="1600" dirty="0" err="1" smtClean="0"/>
              <a:t>Satz</a:t>
            </a:r>
            <a:r>
              <a:rPr lang="el-GR" sz="1600" dirty="0" smtClean="0"/>
              <a:t> </a:t>
            </a:r>
            <a:r>
              <a:rPr lang="el-GR" sz="1600" dirty="0"/>
              <a:t>και </a:t>
            </a:r>
            <a:r>
              <a:rPr lang="el-GR" sz="1600" dirty="0" err="1"/>
              <a:t>Fletcher</a:t>
            </a:r>
            <a:r>
              <a:rPr lang="el-GR" sz="1600" dirty="0"/>
              <a:t> (1987) </a:t>
            </a:r>
            <a:r>
              <a:rPr lang="el-GR" sz="1600" dirty="0" smtClean="0"/>
              <a:t> διαπίστωσαν </a:t>
            </a:r>
            <a:r>
              <a:rPr lang="el-GR" sz="1600" dirty="0"/>
              <a:t>ότι δεν υπάρχει </a:t>
            </a:r>
            <a:r>
              <a:rPr lang="el-GR" sz="1600" dirty="0" smtClean="0"/>
              <a:t>καμία </a:t>
            </a:r>
            <a:r>
              <a:rPr lang="el-GR" sz="1600" dirty="0"/>
              <a:t>συσχέτιση ανάμεσα σ' αυτές τις δύο μεταβλητές.  </a:t>
            </a:r>
            <a:r>
              <a:rPr lang="el-GR" sz="1600" dirty="0" smtClean="0"/>
              <a:t>Οι </a:t>
            </a:r>
            <a:r>
              <a:rPr lang="el-GR" sz="1600" dirty="0"/>
              <a:t>πιθανές θετικές ενδείξεις για μια τέτοια συσχέτιση προέρχονται συνήθως από έρευνες με μικρό μέγεθος δείγματος, ενώ οι μεγάλες επιδημιολογικές έρευνες αποτυγχάνουν να βρουν ενδείξεις για μια πιθανή σχέση μεταξύ προτίμησης χεριού και αναγνωστικής ικανότητας.  </a:t>
            </a:r>
            <a:endParaRPr lang="el-GR" sz="1600" dirty="0" smtClean="0"/>
          </a:p>
          <a:p>
            <a:r>
              <a:rPr lang="el-GR" sz="1600" dirty="0" err="1" smtClean="0"/>
              <a:t>Annett</a:t>
            </a:r>
            <a:r>
              <a:rPr lang="el-GR" sz="1600" dirty="0" smtClean="0"/>
              <a:t> </a:t>
            </a:r>
            <a:r>
              <a:rPr lang="el-GR" sz="1600" dirty="0"/>
              <a:t>(1985), </a:t>
            </a:r>
            <a:r>
              <a:rPr lang="el-GR" sz="1600" dirty="0" smtClean="0"/>
              <a:t>διαπιστώνει </a:t>
            </a:r>
            <a:r>
              <a:rPr lang="el-GR" sz="1600" dirty="0"/>
              <a:t>ότι υπάρχουν ισχυρές ενδείξεις για αυξημένη συχνότητα εμφάνισης αριστεροχειρίας στα άτομα με φτωχές αναγνωστικές ικανότητες.</a:t>
            </a:r>
          </a:p>
          <a:p>
            <a:r>
              <a:rPr lang="el-GR" sz="1600" dirty="0" err="1" smtClean="0"/>
              <a:t>Bishop</a:t>
            </a:r>
            <a:r>
              <a:rPr lang="el-GR" sz="1600" dirty="0" smtClean="0"/>
              <a:t> </a:t>
            </a:r>
            <a:r>
              <a:rPr lang="el-GR" sz="1600" dirty="0"/>
              <a:t>(</a:t>
            </a:r>
            <a:r>
              <a:rPr lang="el-GR" sz="1600" dirty="0" smtClean="0"/>
              <a:t>1990), συνοψίζει </a:t>
            </a:r>
            <a:r>
              <a:rPr lang="el-GR" sz="1600" dirty="0"/>
              <a:t>τα δεδομένα 25 μελετών </a:t>
            </a:r>
            <a:r>
              <a:rPr lang="el-GR" sz="1600" dirty="0" smtClean="0"/>
              <a:t>και </a:t>
            </a:r>
            <a:r>
              <a:rPr lang="el-GR" sz="1600" dirty="0"/>
              <a:t>συμπεραίνει ότι οι ενδείξεις για μια συσχέτιση μεταξύ προτίμησης χεριού και αναγνωστικών διαταραχών είναι ασθενείς και αντιφατικές.  Σημειώνει όμως ότι τα στοιχεία της επηρεάζονται ισχυρά από την πολύ μεγάλη </a:t>
            </a:r>
            <a:r>
              <a:rPr lang="el-GR" sz="1600" dirty="0" err="1"/>
              <a:t>Βρεττανική</a:t>
            </a:r>
            <a:r>
              <a:rPr lang="el-GR" sz="1600" dirty="0"/>
              <a:t> Εθνική Μελέτη για την Ανάπτυξη του Παιδιού (</a:t>
            </a:r>
            <a:r>
              <a:rPr lang="el-GR" sz="1600" dirty="0" err="1"/>
              <a:t>Bishop</a:t>
            </a:r>
            <a:r>
              <a:rPr lang="el-GR" sz="1600" dirty="0"/>
              <a:t>, 1984), στην οποία δεν βρέθηκαν διαφορές στη συχνότητα εμφάνισης αριστεροχειρίας σε παιδιά με ειδικές αναγνωστικές διαταραχές.  Από τις εναπομείνασες 24 μελέτες της ανασκόπησής της, οι 17 αναφέρουν υψηλότερη συχνότητα εμφάνισης αριστεροχειρίας σε άτομα που εμφανίζουν καθυστέρηση στην ανάγνωση και το συνολικό ποσοστό αριστεροχειρίας σ' αυτές τις μελέτες είναι 11,2% στα δυσλεξικά άτομα, σε αντίθεση με ποσοστό 5,8% στην ομάδα ελέγχου</a:t>
            </a:r>
            <a:r>
              <a:rPr lang="el-GR" sz="1600" dirty="0" smtClean="0"/>
              <a:t>.</a:t>
            </a:r>
            <a:endParaRPr lang="el-GR" sz="1600" dirty="0"/>
          </a:p>
        </p:txBody>
      </p:sp>
    </p:spTree>
    <p:extLst>
      <p:ext uri="{BB962C8B-B14F-4D97-AF65-F5344CB8AC3E}">
        <p14:creationId xmlns:p14="http://schemas.microsoft.com/office/powerpoint/2010/main" val="3115876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el-GR" b="1" dirty="0" smtClean="0"/>
              <a:t>Περιεχόμενα ενότητας</a:t>
            </a:r>
            <a:endParaRPr lang="el-GR" b="1" dirty="0"/>
          </a:p>
        </p:txBody>
      </p:sp>
      <p:sp>
        <p:nvSpPr>
          <p:cNvPr id="3" name="Content Placeholder 2"/>
          <p:cNvSpPr>
            <a:spLocks noGrp="1"/>
          </p:cNvSpPr>
          <p:nvPr>
            <p:ph idx="1"/>
          </p:nvPr>
        </p:nvSpPr>
        <p:spPr>
          <a:xfrm>
            <a:off x="486557" y="1412776"/>
            <a:ext cx="8229600" cy="4525963"/>
          </a:xfrm>
        </p:spPr>
        <p:txBody>
          <a:bodyPr>
            <a:normAutofit/>
          </a:bodyPr>
          <a:lstStyle/>
          <a:p>
            <a:r>
              <a:rPr lang="el-GR" sz="2800" dirty="0"/>
              <a:t>Εγκεφαλική ασυμμετρία και μαθησιακές </a:t>
            </a:r>
            <a:r>
              <a:rPr lang="el-GR" sz="2800" dirty="0" smtClean="0"/>
              <a:t>δυσκολίες</a:t>
            </a:r>
          </a:p>
          <a:p>
            <a:r>
              <a:rPr lang="el-GR" sz="2800" dirty="0" smtClean="0"/>
              <a:t>Εγκεφαλική </a:t>
            </a:r>
            <a:r>
              <a:rPr lang="el-GR" sz="2800" dirty="0"/>
              <a:t>ασυμμετρία και </a:t>
            </a:r>
            <a:r>
              <a:rPr lang="el-GR" sz="2800" dirty="0" smtClean="0"/>
              <a:t>δυσλεξία</a:t>
            </a:r>
          </a:p>
          <a:p>
            <a:r>
              <a:rPr lang="el-GR" sz="2800" dirty="0" smtClean="0"/>
              <a:t>Αριστεροχειρία </a:t>
            </a:r>
            <a:r>
              <a:rPr lang="el-GR" sz="2800" dirty="0"/>
              <a:t>και αναπτυξιακές γλωσσικές </a:t>
            </a:r>
            <a:r>
              <a:rPr lang="el-GR" sz="2800" dirty="0" smtClean="0"/>
              <a:t>διαταραχές</a:t>
            </a:r>
          </a:p>
          <a:p>
            <a:r>
              <a:rPr lang="el-GR" sz="2800" dirty="0" smtClean="0"/>
              <a:t>Εγκεφαλική </a:t>
            </a:r>
            <a:r>
              <a:rPr lang="el-GR" sz="2800" dirty="0" err="1"/>
              <a:t>πλευρίωση</a:t>
            </a:r>
            <a:r>
              <a:rPr lang="el-GR" sz="2800" dirty="0"/>
              <a:t> και </a:t>
            </a:r>
            <a:r>
              <a:rPr lang="el-GR" sz="2800" dirty="0" smtClean="0"/>
              <a:t>αυτισμός</a:t>
            </a:r>
          </a:p>
          <a:p>
            <a:r>
              <a:rPr lang="el-GR" sz="2800" dirty="0" smtClean="0"/>
              <a:t>Αριστεροχειρία </a:t>
            </a:r>
            <a:r>
              <a:rPr lang="el-GR" sz="2800" dirty="0"/>
              <a:t>και νοητική </a:t>
            </a:r>
            <a:r>
              <a:rPr lang="el-GR" sz="2800" dirty="0" smtClean="0"/>
              <a:t>καθυστέρηση</a:t>
            </a:r>
          </a:p>
          <a:p>
            <a:r>
              <a:rPr lang="el-GR" sz="2800" dirty="0" smtClean="0"/>
              <a:t>Αριστεροχειρία </a:t>
            </a:r>
            <a:r>
              <a:rPr lang="el-GR" sz="2800" dirty="0"/>
              <a:t>και </a:t>
            </a:r>
            <a:r>
              <a:rPr lang="el-GR" sz="2800" dirty="0" smtClean="0"/>
              <a:t>τραυλισμός</a:t>
            </a:r>
          </a:p>
          <a:p>
            <a:r>
              <a:rPr lang="el-GR" sz="2800" dirty="0" smtClean="0"/>
              <a:t>Προτίμηση </a:t>
            </a:r>
            <a:r>
              <a:rPr lang="el-GR" sz="2800" dirty="0"/>
              <a:t>χεριού και  σύνδρομο </a:t>
            </a:r>
            <a:r>
              <a:rPr lang="el-GR" sz="2800" dirty="0" err="1" smtClean="0"/>
              <a:t>Tourette</a:t>
            </a:r>
            <a:endParaRPr lang="el-GR" sz="2800" dirty="0"/>
          </a:p>
        </p:txBody>
      </p:sp>
    </p:spTree>
    <p:extLst>
      <p:ext uri="{BB962C8B-B14F-4D97-AF65-F5344CB8AC3E}">
        <p14:creationId xmlns:p14="http://schemas.microsoft.com/office/powerpoint/2010/main" val="370598309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539552" y="188640"/>
            <a:ext cx="8229600" cy="706090"/>
          </a:xfrm>
        </p:spPr>
        <p:txBody>
          <a:bodyPr>
            <a:normAutofit/>
          </a:bodyPr>
          <a:lstStyle/>
          <a:p>
            <a:r>
              <a:rPr lang="el-GR" sz="3600" b="1" dirty="0"/>
              <a:t>Εγκεφαλική ασυμμετρία και </a:t>
            </a:r>
            <a:r>
              <a:rPr lang="el-GR" sz="3600" b="1" dirty="0" smtClean="0"/>
              <a:t>δυσλεξία 3/5</a:t>
            </a:r>
            <a:endParaRPr lang="el-GR" sz="3600" b="1" dirty="0"/>
          </a:p>
        </p:txBody>
      </p:sp>
      <p:sp>
        <p:nvSpPr>
          <p:cNvPr id="3" name="Θέση περιεχομένου 2"/>
          <p:cNvSpPr>
            <a:spLocks noGrp="1"/>
          </p:cNvSpPr>
          <p:nvPr>
            <p:ph idx="1"/>
          </p:nvPr>
        </p:nvSpPr>
        <p:spPr>
          <a:xfrm>
            <a:off x="323528" y="1052736"/>
            <a:ext cx="8640960" cy="5256584"/>
          </a:xfrm>
        </p:spPr>
        <p:txBody>
          <a:bodyPr>
            <a:noAutofit/>
          </a:bodyPr>
          <a:lstStyle/>
          <a:p>
            <a:r>
              <a:rPr lang="el-GR" sz="1800" dirty="0"/>
              <a:t>Ο </a:t>
            </a:r>
            <a:r>
              <a:rPr lang="el-GR" sz="1800" dirty="0" err="1"/>
              <a:t>Hugdahl</a:t>
            </a:r>
            <a:r>
              <a:rPr lang="el-GR" sz="1800" dirty="0"/>
              <a:t> και οι συνεργάτες του (1990), δεν διαπίστωσαν αύξηση της συχνότητας της αριστεροχειρίας σε μία μελέτη 105 δυσλεξικών παιδιών και αντίστοιχων φυσιολογικών.  </a:t>
            </a:r>
          </a:p>
          <a:p>
            <a:r>
              <a:rPr lang="el-GR" sz="1800" dirty="0"/>
              <a:t>Ο </a:t>
            </a:r>
            <a:r>
              <a:rPr lang="el-GR" sz="1800" dirty="0" err="1"/>
              <a:t>Tonnessen</a:t>
            </a:r>
            <a:r>
              <a:rPr lang="el-GR" sz="1800" dirty="0"/>
              <a:t> και οι συνεργάτες του  (1993) εξέτασαν 734 δωδεκάχρονα παιδιά και συγκρίνοντας τα αριστερόχειρα με τα δεξιόχειρα παιδιά, παρατήρησαν ότι το 20,3% της πρώτης ομάδας και το 9,1% της δεύτερης ομάδας ήταν δυσλεξικά, γεγονός που υποδηλώνει ότι το ποσοστό των παιδιών με δυσλεξία είναι δύο φορές υψηλότερο μεταξύ των αριστερόχειρων απ' ότι μεταξύ των δεξιόχειρων ατόμων.  </a:t>
            </a:r>
          </a:p>
          <a:p>
            <a:r>
              <a:rPr lang="el-GR" sz="1800" dirty="0" err="1"/>
              <a:t>Hynd</a:t>
            </a:r>
            <a:r>
              <a:rPr lang="el-GR" sz="1800" dirty="0"/>
              <a:t> και συν. (1990) παρατήρησαν ότι 3 από τα 10 δυσλεξικά παιδιά που εξέτασαν ήταν αριστερόχειρα, ενώ δε συνέβαινε αυτό για κανένα από τα 10 που χαρακτηρίζονταν από διάσπαση της προσοχής συνοδευόμενη από </a:t>
            </a:r>
            <a:r>
              <a:rPr lang="el-GR" sz="1800" dirty="0" err="1"/>
              <a:t>υπερικινητικότητα</a:t>
            </a:r>
            <a:r>
              <a:rPr lang="el-GR" sz="1800" dirty="0"/>
              <a:t> και τα 10 παιδιά της ομάδας ελέγχου.  Όμως, από ένα τόσο μικρό δείγμα είναι σχεδόν αδύνατο να σκιαγραφήσουμε ακλόνητα αποτελέσματα.  </a:t>
            </a:r>
          </a:p>
          <a:p>
            <a:r>
              <a:rPr lang="el-GR" sz="1800" dirty="0" err="1"/>
              <a:t>Gilger</a:t>
            </a:r>
            <a:r>
              <a:rPr lang="el-GR" sz="1800" dirty="0"/>
              <a:t> και συν (1992), βρήκαν ενδείξεις μιας αυξημένης συχνότητας εμφάνισης αριστεροχειρίας στους συγγενείς των ατόμων με αναγνωστικές δυσκολίες στη μία μόνο μελέτη και κατέληξαν έτσι στο συμπέρασμα, ότι η προτίμηση χεριού δεν διαφοροποιείται συστηματικά σε σχέση με τις αναγνωστικές δυσκολίες.</a:t>
            </a:r>
          </a:p>
          <a:p>
            <a:endParaRPr lang="el-GR" sz="1800" dirty="0"/>
          </a:p>
        </p:txBody>
      </p:sp>
    </p:spTree>
    <p:extLst>
      <p:ext uri="{BB962C8B-B14F-4D97-AF65-F5344CB8AC3E}">
        <p14:creationId xmlns:p14="http://schemas.microsoft.com/office/powerpoint/2010/main" val="337196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611560" y="188640"/>
            <a:ext cx="8229600" cy="706090"/>
          </a:xfrm>
        </p:spPr>
        <p:txBody>
          <a:bodyPr>
            <a:normAutofit/>
          </a:bodyPr>
          <a:lstStyle/>
          <a:p>
            <a:r>
              <a:rPr lang="el-GR" sz="3600" b="1" dirty="0"/>
              <a:t>Εγκεφαλική ασυμμετρία και </a:t>
            </a:r>
            <a:r>
              <a:rPr lang="el-GR" sz="3600" b="1" dirty="0" smtClean="0"/>
              <a:t>δυσλεξία 4/5</a:t>
            </a:r>
            <a:endParaRPr lang="el-GR" sz="3600" b="1" dirty="0"/>
          </a:p>
        </p:txBody>
      </p:sp>
      <p:sp>
        <p:nvSpPr>
          <p:cNvPr id="3" name="Θέση περιεχομένου 2"/>
          <p:cNvSpPr>
            <a:spLocks noGrp="1"/>
          </p:cNvSpPr>
          <p:nvPr>
            <p:ph idx="1"/>
          </p:nvPr>
        </p:nvSpPr>
        <p:spPr>
          <a:xfrm>
            <a:off x="259293" y="1052736"/>
            <a:ext cx="8581867" cy="5112568"/>
          </a:xfrm>
        </p:spPr>
        <p:txBody>
          <a:bodyPr>
            <a:normAutofit fontScale="85000" lnSpcReduction="10000"/>
          </a:bodyPr>
          <a:lstStyle/>
          <a:p>
            <a:r>
              <a:rPr lang="el-GR" b="1" dirty="0"/>
              <a:t>Με δεδομένα όλα αυτά τα συγκρουόμενα αποτελέσματα είναι δύσκολο να καταλήξουμε σε ακλόνητα συμπεράσματα</a:t>
            </a:r>
            <a:r>
              <a:rPr lang="el-GR" dirty="0"/>
              <a:t>. </a:t>
            </a:r>
            <a:endParaRPr lang="el-GR" dirty="0" smtClean="0"/>
          </a:p>
          <a:p>
            <a:r>
              <a:rPr lang="el-GR" dirty="0" smtClean="0"/>
              <a:t>Η μελέτη </a:t>
            </a:r>
            <a:r>
              <a:rPr lang="el-GR" dirty="0"/>
              <a:t>της </a:t>
            </a:r>
            <a:r>
              <a:rPr lang="el-GR" dirty="0" err="1"/>
              <a:t>Bishop</a:t>
            </a:r>
            <a:r>
              <a:rPr lang="el-GR" dirty="0"/>
              <a:t> (</a:t>
            </a:r>
            <a:r>
              <a:rPr lang="el-GR" dirty="0" smtClean="0"/>
              <a:t>1990) </a:t>
            </a:r>
            <a:r>
              <a:rPr lang="el-GR" dirty="0"/>
              <a:t>υποδεικνύει ότι η συχνότητα εμφάνισης αριστεροχειρίας είναι δύο φορές μεγαλύτερη στα δυσλεξικά άτομα απ' ότι στα φυσιολογικά, όταν η δυσλεξία θεωρείται ότι αντικατοπτρίζεται από την φτωχή αναγνωστική αλλά κατά τα άλλα φυσιολογική διανοητική λειτουργία.  </a:t>
            </a:r>
            <a:endParaRPr lang="el-GR" dirty="0" smtClean="0"/>
          </a:p>
          <a:p>
            <a:r>
              <a:rPr lang="el-GR" dirty="0" smtClean="0"/>
              <a:t>Αν </a:t>
            </a:r>
            <a:r>
              <a:rPr lang="el-GR" dirty="0"/>
              <a:t>και οι έρευνες που ακολούθησαν τη μελέτη της </a:t>
            </a:r>
            <a:r>
              <a:rPr lang="el-GR" dirty="0" err="1"/>
              <a:t>Bishop</a:t>
            </a:r>
            <a:r>
              <a:rPr lang="el-GR" dirty="0"/>
              <a:t> (</a:t>
            </a:r>
            <a:r>
              <a:rPr lang="el-GR" dirty="0" smtClean="0"/>
              <a:t>1990) </a:t>
            </a:r>
            <a:r>
              <a:rPr lang="el-GR" dirty="0"/>
              <a:t>είναι επίσης αντιφατικές, εμφανίζουν την τάση να αντανακλούν ένα ανάλογο πρότυπο</a:t>
            </a:r>
            <a:r>
              <a:rPr lang="el-GR" dirty="0" smtClean="0"/>
              <a:t>. </a:t>
            </a:r>
            <a:endParaRPr lang="el-GR" dirty="0"/>
          </a:p>
          <a:p>
            <a:endParaRPr lang="el-GR" dirty="0"/>
          </a:p>
        </p:txBody>
      </p:sp>
    </p:spTree>
    <p:extLst>
      <p:ext uri="{BB962C8B-B14F-4D97-AF65-F5344CB8AC3E}">
        <p14:creationId xmlns:p14="http://schemas.microsoft.com/office/powerpoint/2010/main" val="6412577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611560" y="188640"/>
            <a:ext cx="8229600" cy="706090"/>
          </a:xfrm>
        </p:spPr>
        <p:txBody>
          <a:bodyPr>
            <a:normAutofit/>
          </a:bodyPr>
          <a:lstStyle/>
          <a:p>
            <a:r>
              <a:rPr lang="el-GR" sz="3600" b="1" dirty="0"/>
              <a:t>Εγκεφαλική ασυμμετρία και </a:t>
            </a:r>
            <a:r>
              <a:rPr lang="el-GR" sz="3600" b="1" dirty="0" smtClean="0"/>
              <a:t>δυσλεξία 5/5</a:t>
            </a:r>
            <a:endParaRPr lang="el-GR" sz="3600" b="1" dirty="0"/>
          </a:p>
        </p:txBody>
      </p:sp>
      <p:sp>
        <p:nvSpPr>
          <p:cNvPr id="3" name="Θέση περιεχομένου 2"/>
          <p:cNvSpPr>
            <a:spLocks noGrp="1"/>
          </p:cNvSpPr>
          <p:nvPr>
            <p:ph idx="1"/>
          </p:nvPr>
        </p:nvSpPr>
        <p:spPr>
          <a:xfrm>
            <a:off x="107504" y="1052736"/>
            <a:ext cx="8856984" cy="5030019"/>
          </a:xfrm>
        </p:spPr>
        <p:txBody>
          <a:bodyPr>
            <a:normAutofit fontScale="77500" lnSpcReduction="20000"/>
          </a:bodyPr>
          <a:lstStyle/>
          <a:p>
            <a:r>
              <a:rPr lang="el-GR" dirty="0"/>
              <a:t>Συμπερασματικά, τα αποτελέσματα των ερευνών που προαναφέρθηκαν, αλλά και μελετών λειτουργικής απεικόνισης υποδηλώνουν ότι ίσως υπάρχουν μερικές ανεπάρκειες στις διεργασίες του αριστερού ημισφαιρίου στα άτομα με δυσλεξία, πράγμα που υποστηρίζει διαφοροποιήσεις στη δομή ή/και επεξεργασία ανάμεσα στο δεξί και το αριστερό ημισφαίριο του εγκεφάλου των δυσλεξικών ατόμων.  </a:t>
            </a:r>
            <a:endParaRPr lang="el-GR" dirty="0" smtClean="0"/>
          </a:p>
          <a:p>
            <a:r>
              <a:rPr lang="el-GR" b="1" dirty="0" smtClean="0"/>
              <a:t>Το </a:t>
            </a:r>
            <a:r>
              <a:rPr lang="el-GR" b="1" dirty="0"/>
              <a:t>γεγονός ότι η δυσλεξία σχετίζεται με ένα άτυπα διαρθρωμένο εγκεφαλικό μηχανισμό για την ανάγνωση, σε </a:t>
            </a:r>
            <a:r>
              <a:rPr lang="el-GR" b="1" dirty="0" err="1"/>
              <a:t>συνδιασμό</a:t>
            </a:r>
            <a:r>
              <a:rPr lang="el-GR" b="1" dirty="0"/>
              <a:t> με το ότι τα αριστερόχειρα άτομα εμφανίζουν ένα πιο ευμετάβλητο πρότυπο εγκεφαλικής πλευρίωσης σε σχέση με τους δεξιόχειρες, δικαιολογεί σε ένα βαθμό την ελαφρά υψηλότερη συχνότητα εμφάνισης αριστεροχειρίας στα άτομα με φτωχές αναγνωστικές ικανότητες που εμφανίζεται σε πολλές έρευνες</a:t>
            </a:r>
            <a:r>
              <a:rPr lang="el-GR" b="1" dirty="0" smtClean="0"/>
              <a:t>. </a:t>
            </a:r>
            <a:endParaRPr lang="el-GR" b="1" dirty="0"/>
          </a:p>
        </p:txBody>
      </p:sp>
    </p:spTree>
    <p:extLst>
      <p:ext uri="{BB962C8B-B14F-4D97-AF65-F5344CB8AC3E}">
        <p14:creationId xmlns:p14="http://schemas.microsoft.com/office/powerpoint/2010/main" val="36821091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4207" y="188640"/>
            <a:ext cx="9036496" cy="418058"/>
          </a:xfrm>
        </p:spPr>
        <p:txBody>
          <a:bodyPr>
            <a:noAutofit/>
          </a:bodyPr>
          <a:lstStyle/>
          <a:p>
            <a:r>
              <a:rPr lang="el-GR" sz="2800" b="1" dirty="0"/>
              <a:t>Αριστεροχειρία και αναπτυξιακές γλωσσικές </a:t>
            </a:r>
            <a:r>
              <a:rPr lang="el-GR" sz="2800" b="1" dirty="0" smtClean="0"/>
              <a:t>διαταραχές</a:t>
            </a:r>
            <a:endParaRPr lang="el-GR" sz="2800" b="1" dirty="0"/>
          </a:p>
        </p:txBody>
      </p:sp>
      <p:sp>
        <p:nvSpPr>
          <p:cNvPr id="3" name="Θέση περιεχομένου 2"/>
          <p:cNvSpPr>
            <a:spLocks noGrp="1"/>
          </p:cNvSpPr>
          <p:nvPr>
            <p:ph idx="1"/>
          </p:nvPr>
        </p:nvSpPr>
        <p:spPr>
          <a:xfrm>
            <a:off x="159967" y="836712"/>
            <a:ext cx="8732513" cy="5256584"/>
          </a:xfrm>
        </p:spPr>
        <p:txBody>
          <a:bodyPr>
            <a:normAutofit/>
          </a:bodyPr>
          <a:lstStyle/>
          <a:p>
            <a:pPr>
              <a:lnSpc>
                <a:spcPct val="120000"/>
              </a:lnSpc>
              <a:spcBef>
                <a:spcPts val="600"/>
              </a:spcBef>
            </a:pPr>
            <a:r>
              <a:rPr lang="el-GR" sz="1600" dirty="0" smtClean="0"/>
              <a:t>Πολλά </a:t>
            </a:r>
            <a:r>
              <a:rPr lang="el-GR" sz="1600" dirty="0"/>
              <a:t>παιδιά που σε τελική ανάλυση έχουν δυσκολία στην εκμάθηση της ανάγνωσης, εμφανίζουν πρώιμες αναπτυξιακές γλωσσικές διαταραχές που έχουν τη μορφή είτε εξασθενημένης φωνολογίας, είτε σοβαρών γραμματικών δυσκολιών (</a:t>
            </a:r>
            <a:r>
              <a:rPr lang="el-GR" sz="1600" dirty="0" err="1"/>
              <a:t>Tallal</a:t>
            </a:r>
            <a:r>
              <a:rPr lang="el-GR" sz="1600" dirty="0"/>
              <a:t> &amp; </a:t>
            </a:r>
            <a:r>
              <a:rPr lang="el-GR" sz="1600" dirty="0" err="1"/>
              <a:t>Katz</a:t>
            </a:r>
            <a:r>
              <a:rPr lang="el-GR" sz="1600" dirty="0"/>
              <a:t>, 1989).  </a:t>
            </a:r>
            <a:endParaRPr lang="el-GR" sz="1600" dirty="0" smtClean="0"/>
          </a:p>
          <a:p>
            <a:pPr>
              <a:lnSpc>
                <a:spcPct val="120000"/>
              </a:lnSpc>
              <a:spcBef>
                <a:spcPts val="600"/>
              </a:spcBef>
            </a:pPr>
            <a:r>
              <a:rPr lang="el-GR" sz="1600" dirty="0" smtClean="0"/>
              <a:t>Ενώ </a:t>
            </a:r>
            <a:r>
              <a:rPr lang="el-GR" sz="1600" dirty="0"/>
              <a:t>μερικές πρωταρχικές αναφορές (π.χ. </a:t>
            </a:r>
            <a:r>
              <a:rPr lang="el-GR" sz="1600" dirty="0" err="1"/>
              <a:t>McAllister</a:t>
            </a:r>
            <a:r>
              <a:rPr lang="el-GR" sz="1600" dirty="0"/>
              <a:t>, 1937) υποδεικνύουν ότι η συχνότητα εμφάνισης αριστεροχειρίας στα παιδιά με φωνολογικές διαταραχές είναι αρκετά υψηλή οι μεταγενέστερες έρευνες έχουν προσφέρει συγκρατημένη μόνο υποστήριξη σ' αυτή την άποψη</a:t>
            </a:r>
            <a:r>
              <a:rPr lang="el-GR" sz="1600" dirty="0" smtClean="0"/>
              <a:t>.</a:t>
            </a:r>
          </a:p>
          <a:p>
            <a:pPr>
              <a:lnSpc>
                <a:spcPct val="120000"/>
              </a:lnSpc>
              <a:spcBef>
                <a:spcPts val="600"/>
              </a:spcBef>
            </a:pPr>
            <a:r>
              <a:rPr lang="el-GR" sz="1600" dirty="0" smtClean="0"/>
              <a:t>Οι </a:t>
            </a:r>
            <a:r>
              <a:rPr lang="el-GR" sz="1600" dirty="0" err="1"/>
              <a:t>Neils</a:t>
            </a:r>
            <a:r>
              <a:rPr lang="el-GR" sz="1600" dirty="0"/>
              <a:t> και </a:t>
            </a:r>
            <a:r>
              <a:rPr lang="el-GR" sz="1600" dirty="0" err="1"/>
              <a:t>Aram</a:t>
            </a:r>
            <a:r>
              <a:rPr lang="el-GR" sz="1600" dirty="0"/>
              <a:t> (1986) καθώς και η </a:t>
            </a:r>
            <a:r>
              <a:rPr lang="el-GR" sz="1600" dirty="0" err="1"/>
              <a:t>Bishop</a:t>
            </a:r>
            <a:r>
              <a:rPr lang="el-GR" sz="1600" dirty="0"/>
              <a:t> (1990b) δεν βρήκαν σημαντικές διαφορές στην προτίμηση χεριού μεταξύ παιδιών με γλωσσικές διαταραχές και φυσιολογικών, ενώ ο </a:t>
            </a:r>
            <a:r>
              <a:rPr lang="el-GR" sz="1600" dirty="0" err="1"/>
              <a:t>Ingram</a:t>
            </a:r>
            <a:r>
              <a:rPr lang="el-GR" sz="1600" dirty="0"/>
              <a:t> (1959) αναφέρει ότι δεν βρήκε διαφορές μεταξύ των ομάδων στη συχνότητα εμφάνισης αριστεροχειρίας, αλλά παρατήρησε ένα πολύ μεγαλύτερο ποσοστό παιδιών με ασθενή εγκεφαλική ασυμμετρία μέσα στην ομάδα των παιδιών με γλωσσικές διαταραχές.</a:t>
            </a:r>
          </a:p>
          <a:p>
            <a:pPr>
              <a:lnSpc>
                <a:spcPct val="120000"/>
              </a:lnSpc>
              <a:spcBef>
                <a:spcPts val="600"/>
              </a:spcBef>
            </a:pPr>
            <a:r>
              <a:rPr lang="el-GR" sz="1600" dirty="0" smtClean="0"/>
              <a:t>Όμως </a:t>
            </a:r>
            <a:r>
              <a:rPr lang="el-GR" sz="1600" dirty="0"/>
              <a:t>ο </a:t>
            </a:r>
            <a:r>
              <a:rPr lang="el-GR" sz="1600" dirty="0" err="1"/>
              <a:t>Morley</a:t>
            </a:r>
            <a:r>
              <a:rPr lang="el-GR" sz="1600" dirty="0"/>
              <a:t> (1972) βρήκε ότι το 26% περίπου από ένα δείγμα 96 παιδιών με δυσκολίες άρθρωσης ήταν αριστερόχειρες και το 14% είχαν ασθενή εγκεφαλική </a:t>
            </a:r>
            <a:r>
              <a:rPr lang="el-GR" sz="1600" dirty="0" err="1"/>
              <a:t>πλευρίωση</a:t>
            </a:r>
            <a:r>
              <a:rPr lang="el-GR" sz="1600" dirty="0"/>
              <a:t>.  </a:t>
            </a:r>
            <a:endParaRPr lang="el-GR" sz="1600" dirty="0" smtClean="0"/>
          </a:p>
          <a:p>
            <a:pPr>
              <a:lnSpc>
                <a:spcPct val="120000"/>
              </a:lnSpc>
              <a:spcBef>
                <a:spcPts val="600"/>
              </a:spcBef>
            </a:pPr>
            <a:r>
              <a:rPr lang="el-GR" sz="1600" b="1" dirty="0" smtClean="0"/>
              <a:t>Συνεπώς </a:t>
            </a:r>
            <a:r>
              <a:rPr lang="el-GR" sz="1600" b="1" dirty="0"/>
              <a:t>μια αυξημένη συχνότητα εμφάνισης αριστεροχειρίας, μπορεί να παρουσιάζεται ειδικά σε παιδιά που δείχνουν πρώιμα προβλήματα άρθρωσης, παρά να είναι το χαρακτηριστικό όλων των αναπτυξιακών γλωσσικών προβλημάτων </a:t>
            </a:r>
            <a:r>
              <a:rPr lang="el-GR" sz="1600" b="1" dirty="0" smtClean="0"/>
              <a:t>.</a:t>
            </a:r>
            <a:endParaRPr lang="el-GR" sz="1600" dirty="0"/>
          </a:p>
        </p:txBody>
      </p:sp>
    </p:spTree>
    <p:extLst>
      <p:ext uri="{BB962C8B-B14F-4D97-AF65-F5344CB8AC3E}">
        <p14:creationId xmlns:p14="http://schemas.microsoft.com/office/powerpoint/2010/main" val="25577604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3032" y="188640"/>
            <a:ext cx="8964488" cy="562074"/>
          </a:xfrm>
        </p:spPr>
        <p:txBody>
          <a:bodyPr>
            <a:normAutofit fontScale="90000"/>
          </a:bodyPr>
          <a:lstStyle/>
          <a:p>
            <a:r>
              <a:rPr lang="el-GR" b="1" dirty="0"/>
              <a:t>Εγκεφαλική πλευρίωση και </a:t>
            </a:r>
            <a:r>
              <a:rPr lang="el-GR" b="1" dirty="0" smtClean="0"/>
              <a:t>αυτισμός 1/3</a:t>
            </a:r>
            <a:endParaRPr lang="el-GR" b="1" dirty="0"/>
          </a:p>
        </p:txBody>
      </p:sp>
      <p:sp>
        <p:nvSpPr>
          <p:cNvPr id="3" name="Θέση περιεχομένου 2"/>
          <p:cNvSpPr>
            <a:spLocks noGrp="1"/>
          </p:cNvSpPr>
          <p:nvPr>
            <p:ph idx="1"/>
          </p:nvPr>
        </p:nvSpPr>
        <p:spPr>
          <a:xfrm>
            <a:off x="460476" y="908720"/>
            <a:ext cx="8229600" cy="5246043"/>
          </a:xfrm>
        </p:spPr>
        <p:txBody>
          <a:bodyPr>
            <a:normAutofit fontScale="77500" lnSpcReduction="20000"/>
          </a:bodyPr>
          <a:lstStyle/>
          <a:p>
            <a:r>
              <a:rPr lang="el-GR" dirty="0" smtClean="0"/>
              <a:t>Ο </a:t>
            </a:r>
            <a:r>
              <a:rPr lang="el-GR" dirty="0"/>
              <a:t>αυτισμός  αποτελεί μία από τις πιο αινιγματικές διαταραχές της συμπεριφοράς των παιδιών. </a:t>
            </a:r>
            <a:r>
              <a:rPr lang="el-GR" b="1" dirty="0"/>
              <a:t>Τα κλασσικά συμπτώματα του αυτισμού</a:t>
            </a:r>
            <a:r>
              <a:rPr lang="el-GR" dirty="0"/>
              <a:t> συμπεριλαμβάνουν ανικανότητα χρήσης του λόγου για επικοινωνία με το φυσιολογικό τρόπο, στερεότυπες και επίμονες κινήσεις και έλλειψη κοινωνικών σχέσεων και επαφών. </a:t>
            </a:r>
            <a:endParaRPr lang="el-GR" dirty="0" smtClean="0"/>
          </a:p>
          <a:p>
            <a:r>
              <a:rPr lang="el-GR" dirty="0" smtClean="0"/>
              <a:t>Οι </a:t>
            </a:r>
            <a:r>
              <a:rPr lang="el-GR" dirty="0"/>
              <a:t>σύγχρονες όμως αντιλήψεις για τον αυτισμό, συγκεντρώνουν το ενδιαφέρον τους για την </a:t>
            </a:r>
            <a:r>
              <a:rPr lang="el-GR" b="1" dirty="0"/>
              <a:t>αιτιολογία του αυτισμού στη δυσλειτουργία του </a:t>
            </a:r>
            <a:r>
              <a:rPr lang="el-GR" b="1" dirty="0" smtClean="0"/>
              <a:t>εγκεφάλου</a:t>
            </a:r>
            <a:r>
              <a:rPr lang="el-GR" dirty="0" smtClean="0"/>
              <a:t>.  </a:t>
            </a:r>
            <a:r>
              <a:rPr lang="el-GR" dirty="0"/>
              <a:t>Αν και η φύση αυτής της δυσλειτουργίας δεν είναι ξεκάθαρη, αρκετοί ερευνητές έχουν προτείνει ότι η διαταραχή αυτή πιθανώς έχει σχέση με ένα διαφοροποιημένο τρόπο εμπλοκής των λειτουργιών του αριστερού  ημισφαιρίου, καθώς ένα από τα προεξέχοντα χαρακτηριστικά των αυτιστικών παιδιών είναι η αποτυχία τους για φυσιολογική κατάκτηση των μηχανισμών της γλώσσας.  </a:t>
            </a:r>
            <a:endParaRPr lang="el-GR" dirty="0" smtClean="0"/>
          </a:p>
          <a:p>
            <a:endParaRPr lang="el-GR" dirty="0"/>
          </a:p>
          <a:p>
            <a:endParaRPr lang="el-GR" dirty="0"/>
          </a:p>
        </p:txBody>
      </p:sp>
    </p:spTree>
    <p:extLst>
      <p:ext uri="{BB962C8B-B14F-4D97-AF65-F5344CB8AC3E}">
        <p14:creationId xmlns:p14="http://schemas.microsoft.com/office/powerpoint/2010/main" val="12523717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93032" y="188640"/>
            <a:ext cx="8964488" cy="562074"/>
          </a:xfrm>
        </p:spPr>
        <p:txBody>
          <a:bodyPr>
            <a:normAutofit fontScale="90000"/>
          </a:bodyPr>
          <a:lstStyle/>
          <a:p>
            <a:r>
              <a:rPr lang="el-GR" b="1" dirty="0"/>
              <a:t>Εγκεφαλική πλευρίωση και </a:t>
            </a:r>
            <a:r>
              <a:rPr lang="el-GR" b="1" dirty="0" smtClean="0"/>
              <a:t>αυτισμός 2/3</a:t>
            </a:r>
            <a:endParaRPr lang="el-GR" b="1" dirty="0"/>
          </a:p>
        </p:txBody>
      </p:sp>
      <p:sp>
        <p:nvSpPr>
          <p:cNvPr id="3" name="Θέση περιεχομένου 2"/>
          <p:cNvSpPr>
            <a:spLocks noGrp="1"/>
          </p:cNvSpPr>
          <p:nvPr>
            <p:ph idx="1"/>
          </p:nvPr>
        </p:nvSpPr>
        <p:spPr>
          <a:xfrm>
            <a:off x="182788" y="908720"/>
            <a:ext cx="8784976" cy="5328592"/>
          </a:xfrm>
        </p:spPr>
        <p:txBody>
          <a:bodyPr>
            <a:noAutofit/>
          </a:bodyPr>
          <a:lstStyle/>
          <a:p>
            <a:pPr>
              <a:spcBef>
                <a:spcPts val="0"/>
              </a:spcBef>
            </a:pPr>
            <a:r>
              <a:rPr lang="el-GR" sz="2000" dirty="0" smtClean="0"/>
              <a:t>Σε </a:t>
            </a:r>
            <a:r>
              <a:rPr lang="el-GR" sz="2000" dirty="0"/>
              <a:t>αντίθεση με άλλες γλωσσικές διαταραχές, η σχέση μεταξύ εγκεφαλικής </a:t>
            </a:r>
            <a:r>
              <a:rPr lang="el-GR" sz="2000" dirty="0" err="1"/>
              <a:t>πλευρίωσης</a:t>
            </a:r>
            <a:r>
              <a:rPr lang="el-GR" sz="2000" dirty="0"/>
              <a:t> και αυτισμού φαίνεται  να είναι πιο καθαρή.  </a:t>
            </a:r>
            <a:endParaRPr lang="el-GR" sz="2000" dirty="0" smtClean="0"/>
          </a:p>
          <a:p>
            <a:pPr>
              <a:spcBef>
                <a:spcPts val="0"/>
              </a:spcBef>
            </a:pPr>
            <a:r>
              <a:rPr lang="el-GR" sz="2000" dirty="0" smtClean="0"/>
              <a:t>Αν </a:t>
            </a:r>
            <a:r>
              <a:rPr lang="el-GR" sz="2000" dirty="0"/>
              <a:t>και οι ερευνητικές αποδείξεις δεν είναι πάρα πολλές, είναι όλες συνεπείς με την άποψη ότι </a:t>
            </a:r>
            <a:r>
              <a:rPr lang="el-GR" sz="2000" b="1" dirty="0"/>
              <a:t>ο αυτισμός εμπλέκεται με μη φυσιολογικά πρότυπα εγκεφαλικής ασυμμετρίας. </a:t>
            </a:r>
            <a:endParaRPr lang="el-GR" sz="2000" b="1" dirty="0" smtClean="0"/>
          </a:p>
          <a:p>
            <a:pPr>
              <a:spcBef>
                <a:spcPts val="0"/>
              </a:spcBef>
            </a:pPr>
            <a:r>
              <a:rPr lang="el-GR" sz="2000" dirty="0" smtClean="0"/>
              <a:t>Έτσι </a:t>
            </a:r>
            <a:r>
              <a:rPr lang="el-GR" sz="2000" dirty="0"/>
              <a:t>για παράδειγμα φαίνεται ορθή η αυξημένη συχνότητα εμφάνισης αριστεροχειρίας στον αυτισμό.  </a:t>
            </a:r>
            <a:endParaRPr lang="el-GR" sz="2000" dirty="0" smtClean="0"/>
          </a:p>
          <a:p>
            <a:pPr>
              <a:spcBef>
                <a:spcPts val="0"/>
              </a:spcBef>
            </a:pPr>
            <a:r>
              <a:rPr lang="el-GR" sz="2000" dirty="0" smtClean="0"/>
              <a:t>Το </a:t>
            </a:r>
            <a:r>
              <a:rPr lang="el-GR" sz="2000" dirty="0"/>
              <a:t>γενικό μοντέλο που προκύπτει είναι ότι τα αυτιστικά παιδιά δείχνουν αυξημένη συχνότητα εμφάνισης αριστεροχειρίας (18% σύμφωνα με τους </a:t>
            </a:r>
            <a:r>
              <a:rPr lang="el-GR" sz="2000" dirty="0" err="1"/>
              <a:t>Fein</a:t>
            </a:r>
            <a:r>
              <a:rPr lang="el-GR" sz="2000" dirty="0"/>
              <a:t> και </a:t>
            </a:r>
            <a:r>
              <a:rPr lang="el-GR" sz="2000" dirty="0" smtClean="0"/>
              <a:t>συν, 1984) </a:t>
            </a:r>
            <a:r>
              <a:rPr lang="el-GR" sz="2000" dirty="0"/>
              <a:t>και την ίδια στιγμή εμφανίζουν ένα μειωμένο βαθμό στην προτίμηση χεριού, έτσι ώστε το 36% (σύμφωνα με τους </a:t>
            </a:r>
            <a:r>
              <a:rPr lang="el-GR" sz="2000" dirty="0" err="1"/>
              <a:t>Fein</a:t>
            </a:r>
            <a:r>
              <a:rPr lang="el-GR" sz="2000" dirty="0"/>
              <a:t> και </a:t>
            </a:r>
            <a:r>
              <a:rPr lang="el-GR" sz="2000" dirty="0" smtClean="0"/>
              <a:t>συν, 1984) </a:t>
            </a:r>
            <a:r>
              <a:rPr lang="el-GR" sz="2000" dirty="0"/>
              <a:t>να αποτυγχάνουν να δείξουν σαφή προτίμηση σε κάποιο χέρι.  Με άλλα </a:t>
            </a:r>
            <a:r>
              <a:rPr lang="el-GR" sz="2000" dirty="0" smtClean="0"/>
              <a:t>λόγια </a:t>
            </a:r>
            <a:r>
              <a:rPr lang="el-GR" sz="2000" dirty="0"/>
              <a:t>το 52% των αυτιστικών παιδιών ήταν αριστερόχειρες ή δεν είχαν συγκεκριμένη προτίμηση  χεριού, γεγονός που </a:t>
            </a:r>
            <a:r>
              <a:rPr lang="el-GR" sz="2000" b="1" dirty="0"/>
              <a:t>υποδηλώνει διαφορές στην εγκεφαλική ασυμμετρία φυσιολογικών και αυτιστικών παιδιών</a:t>
            </a:r>
            <a:r>
              <a:rPr lang="el-GR" sz="2000" dirty="0"/>
              <a:t>, χωρίς όμως να γνωρίζουμε αν οι διαφορές αυτές έχουν την αιτία τους σε πρώιμη εγκεφαλική κάκωση, σε γενετικούς παράγοντες ή και στα δύο</a:t>
            </a:r>
            <a:r>
              <a:rPr lang="el-GR" sz="2000" dirty="0" smtClean="0"/>
              <a:t>.</a:t>
            </a:r>
            <a:endParaRPr lang="el-GR" sz="2000" dirty="0"/>
          </a:p>
        </p:txBody>
      </p:sp>
    </p:spTree>
    <p:extLst>
      <p:ext uri="{BB962C8B-B14F-4D97-AF65-F5344CB8AC3E}">
        <p14:creationId xmlns:p14="http://schemas.microsoft.com/office/powerpoint/2010/main" val="22044004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93032" y="188640"/>
            <a:ext cx="8964488" cy="562074"/>
          </a:xfrm>
        </p:spPr>
        <p:txBody>
          <a:bodyPr>
            <a:normAutofit fontScale="90000"/>
          </a:bodyPr>
          <a:lstStyle/>
          <a:p>
            <a:r>
              <a:rPr lang="el-GR" b="1" dirty="0"/>
              <a:t>Εγκεφαλική πλευρίωση και </a:t>
            </a:r>
            <a:r>
              <a:rPr lang="el-GR" b="1" dirty="0" smtClean="0"/>
              <a:t>αυτισμός 3/3</a:t>
            </a:r>
            <a:endParaRPr lang="el-GR" b="1" dirty="0"/>
          </a:p>
        </p:txBody>
      </p:sp>
      <p:sp>
        <p:nvSpPr>
          <p:cNvPr id="3" name="Θέση περιεχομένου 2"/>
          <p:cNvSpPr>
            <a:spLocks noGrp="1"/>
          </p:cNvSpPr>
          <p:nvPr>
            <p:ph idx="1"/>
          </p:nvPr>
        </p:nvSpPr>
        <p:spPr>
          <a:xfrm>
            <a:off x="182788" y="836712"/>
            <a:ext cx="8784976" cy="5544616"/>
          </a:xfrm>
        </p:spPr>
        <p:txBody>
          <a:bodyPr>
            <a:noAutofit/>
          </a:bodyPr>
          <a:lstStyle/>
          <a:p>
            <a:pPr>
              <a:spcBef>
                <a:spcPts val="0"/>
              </a:spcBef>
            </a:pPr>
            <a:r>
              <a:rPr lang="el-GR" sz="2400" dirty="0"/>
              <a:t>Οι </a:t>
            </a:r>
            <a:r>
              <a:rPr lang="el-GR" sz="2400" dirty="0" err="1"/>
              <a:t>Prior</a:t>
            </a:r>
            <a:r>
              <a:rPr lang="el-GR" sz="2400" dirty="0"/>
              <a:t> και </a:t>
            </a:r>
            <a:r>
              <a:rPr lang="el-GR" sz="2400" dirty="0" err="1"/>
              <a:t>Bradshaw</a:t>
            </a:r>
            <a:r>
              <a:rPr lang="el-GR" sz="2400" dirty="0"/>
              <a:t> (1979) εξέτασαν αυτιστικά παιδιά με μια δοκιμασία διχωτικής ακοής και βρήκαν ότι δεν εμφανίζουν σαφές πλεονεκτήματα στο δεξί αυτί.  Επιπλέον οι </a:t>
            </a:r>
            <a:r>
              <a:rPr lang="el-GR" sz="2400" dirty="0" err="1"/>
              <a:t>Dawson</a:t>
            </a:r>
            <a:r>
              <a:rPr lang="el-GR" sz="2400" dirty="0"/>
              <a:t>, </a:t>
            </a:r>
            <a:r>
              <a:rPr lang="el-GR" sz="2400" dirty="0" err="1"/>
              <a:t>Finley</a:t>
            </a:r>
            <a:r>
              <a:rPr lang="el-GR" sz="2400" dirty="0"/>
              <a:t>, </a:t>
            </a:r>
            <a:r>
              <a:rPr lang="el-GR" sz="2400" dirty="0" err="1"/>
              <a:t>Phillips</a:t>
            </a:r>
            <a:r>
              <a:rPr lang="el-GR" sz="2400" dirty="0"/>
              <a:t> και </a:t>
            </a:r>
            <a:r>
              <a:rPr lang="el-GR" sz="2400" dirty="0" err="1"/>
              <a:t>Galpert</a:t>
            </a:r>
            <a:r>
              <a:rPr lang="el-GR" sz="2400" dirty="0"/>
              <a:t> (1986) βρήκαν ότι τα αυτιστικά παιδιά δεν εμφανίζουν την ασυμμετρία των </a:t>
            </a:r>
            <a:r>
              <a:rPr lang="el-GR" sz="2400" dirty="0" err="1"/>
              <a:t>προκλητών</a:t>
            </a:r>
            <a:r>
              <a:rPr lang="el-GR" sz="2400" dirty="0"/>
              <a:t> αντιδράσεων σε ακουστικά ερεθίσματα που είναι χαρακτηριστική των φυσιολογικών παιδιών.</a:t>
            </a:r>
          </a:p>
          <a:p>
            <a:pPr>
              <a:spcBef>
                <a:spcPts val="0"/>
              </a:spcBef>
            </a:pPr>
            <a:r>
              <a:rPr lang="el-GR" sz="2400" dirty="0" smtClean="0"/>
              <a:t>Έτσι </a:t>
            </a:r>
            <a:r>
              <a:rPr lang="el-GR" sz="2400" dirty="0"/>
              <a:t>τα δεδομένα από αυτιστικά παιδιά φαίνεται να υποδεικνύουν με πολύ σαφή τρόπο ότι ο αυτισμός σχετίζεται τόσο με ανώμαλη προτίμηση χεριού, όσο και με διαταραγμένη πλευρίωση των γλωσσικών λειτουργιών.  </a:t>
            </a:r>
            <a:endParaRPr lang="el-GR" sz="2400" dirty="0" smtClean="0"/>
          </a:p>
          <a:p>
            <a:pPr>
              <a:spcBef>
                <a:spcPts val="0"/>
              </a:spcBef>
            </a:pPr>
            <a:r>
              <a:rPr lang="el-GR" sz="2400" b="1" dirty="0" smtClean="0"/>
              <a:t>Φαίνεται </a:t>
            </a:r>
            <a:r>
              <a:rPr lang="el-GR" sz="2400" b="1" dirty="0"/>
              <a:t>να υπάρχει και μια ευρύτερη  αύξηση στη συχνότητα εμφάνισης ασθενούς εγκεφαλικής πλευρίωσης και συνεπώς ο αυτισμός μπορεί να συσχετίζεται περισσότερο με μια ανεπάρκεια του φυσιολογικού μηχανισμού πλευρίωσης παρά με μια ειδική αύξηση της αριστεροχειρίας</a:t>
            </a:r>
            <a:r>
              <a:rPr lang="el-GR" sz="2400" b="1" dirty="0" smtClean="0"/>
              <a:t>.</a:t>
            </a:r>
            <a:endParaRPr lang="el-GR" sz="2400" b="1" dirty="0"/>
          </a:p>
        </p:txBody>
      </p:sp>
    </p:spTree>
    <p:extLst>
      <p:ext uri="{BB962C8B-B14F-4D97-AF65-F5344CB8AC3E}">
        <p14:creationId xmlns:p14="http://schemas.microsoft.com/office/powerpoint/2010/main" val="23673325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748" y="0"/>
            <a:ext cx="9036496" cy="634082"/>
          </a:xfrm>
        </p:spPr>
        <p:txBody>
          <a:bodyPr>
            <a:noAutofit/>
          </a:bodyPr>
          <a:lstStyle/>
          <a:p>
            <a:r>
              <a:rPr lang="el-GR" sz="3600" b="1" dirty="0"/>
              <a:t>Αριστεροχειρία και νοητική </a:t>
            </a:r>
            <a:r>
              <a:rPr lang="el-GR" sz="3600" b="1" dirty="0" smtClean="0"/>
              <a:t>καθυστέρηση</a:t>
            </a:r>
            <a:endParaRPr lang="el-GR" sz="3600" b="1" dirty="0"/>
          </a:p>
        </p:txBody>
      </p:sp>
      <p:sp>
        <p:nvSpPr>
          <p:cNvPr id="3" name="Θέση περιεχομένου 2"/>
          <p:cNvSpPr>
            <a:spLocks noGrp="1"/>
          </p:cNvSpPr>
          <p:nvPr>
            <p:ph idx="1"/>
          </p:nvPr>
        </p:nvSpPr>
        <p:spPr>
          <a:xfrm>
            <a:off x="107504" y="620688"/>
            <a:ext cx="8856984" cy="5688632"/>
          </a:xfrm>
        </p:spPr>
        <p:txBody>
          <a:bodyPr>
            <a:noAutofit/>
          </a:bodyPr>
          <a:lstStyle/>
          <a:p>
            <a:pPr>
              <a:spcBef>
                <a:spcPts val="0"/>
              </a:spcBef>
            </a:pPr>
            <a:r>
              <a:rPr lang="el-GR" sz="1800" dirty="0" smtClean="0"/>
              <a:t>Η </a:t>
            </a:r>
            <a:r>
              <a:rPr lang="el-GR" sz="1800" dirty="0"/>
              <a:t>πλειοψηφία </a:t>
            </a:r>
            <a:r>
              <a:rPr lang="el-GR" sz="1800" dirty="0" smtClean="0"/>
              <a:t>των </a:t>
            </a:r>
            <a:r>
              <a:rPr lang="el-GR" sz="1800" dirty="0"/>
              <a:t>ερευνών υποστηρίζει ότι η συχνότητα εμφάνισης αριστεροχειρίας και </a:t>
            </a:r>
            <a:r>
              <a:rPr lang="el-GR" sz="1800" dirty="0" err="1"/>
              <a:t>αμφιχειρίας</a:t>
            </a:r>
            <a:r>
              <a:rPr lang="el-GR" sz="1800" dirty="0"/>
              <a:t> σε αυτό τον πληθυσμό είναι υψηλότερη από ότι </a:t>
            </a:r>
            <a:r>
              <a:rPr lang="el-GR" sz="1800" dirty="0" smtClean="0"/>
              <a:t>στα </a:t>
            </a:r>
            <a:r>
              <a:rPr lang="el-GR" sz="1800" dirty="0"/>
              <a:t>τυπικώς αναπτυσσόμενα </a:t>
            </a:r>
            <a:r>
              <a:rPr lang="el-GR" sz="1800" dirty="0" smtClean="0"/>
              <a:t>άτομα </a:t>
            </a:r>
            <a:r>
              <a:rPr lang="el-GR" sz="1800" dirty="0"/>
              <a:t>(</a:t>
            </a:r>
            <a:r>
              <a:rPr lang="el-GR" sz="1800" dirty="0" err="1"/>
              <a:t>Batheja</a:t>
            </a:r>
            <a:r>
              <a:rPr lang="el-GR" sz="1800" dirty="0"/>
              <a:t> &amp; </a:t>
            </a:r>
            <a:r>
              <a:rPr lang="el-GR" sz="1800" dirty="0" err="1"/>
              <a:t>McManus</a:t>
            </a:r>
            <a:r>
              <a:rPr lang="el-GR" sz="1800" dirty="0"/>
              <a:t>, 1985 -- </a:t>
            </a:r>
            <a:r>
              <a:rPr lang="el-GR" sz="1800" dirty="0" err="1"/>
              <a:t>Lewin</a:t>
            </a:r>
            <a:r>
              <a:rPr lang="el-GR" sz="1800" dirty="0"/>
              <a:t>, </a:t>
            </a:r>
            <a:r>
              <a:rPr lang="el-GR" sz="1800" dirty="0" err="1"/>
              <a:t>Kohen</a:t>
            </a:r>
            <a:r>
              <a:rPr lang="el-GR" sz="1800" dirty="0"/>
              <a:t> &amp; </a:t>
            </a:r>
            <a:r>
              <a:rPr lang="el-GR" sz="1800" dirty="0" err="1"/>
              <a:t>Mathew</a:t>
            </a:r>
            <a:r>
              <a:rPr lang="el-GR" sz="1800" dirty="0"/>
              <a:t>, 1993).</a:t>
            </a:r>
          </a:p>
          <a:p>
            <a:pPr>
              <a:spcBef>
                <a:spcPts val="0"/>
              </a:spcBef>
            </a:pPr>
            <a:r>
              <a:rPr lang="el-GR" sz="1800" dirty="0" smtClean="0"/>
              <a:t>Ομάδες </a:t>
            </a:r>
            <a:r>
              <a:rPr lang="el-GR" sz="1800" dirty="0"/>
              <a:t>Ελλήνων ερευνητών (</a:t>
            </a:r>
            <a:r>
              <a:rPr lang="el-GR" sz="1800" dirty="0" err="1"/>
              <a:t>Vlachos</a:t>
            </a:r>
            <a:r>
              <a:rPr lang="el-GR" sz="1800" dirty="0"/>
              <a:t> &amp; </a:t>
            </a:r>
            <a:r>
              <a:rPr lang="el-GR" sz="1800" dirty="0" err="1"/>
              <a:t>Karapetsas</a:t>
            </a:r>
            <a:r>
              <a:rPr lang="el-GR" sz="1800" dirty="0"/>
              <a:t>, 1999 -- </a:t>
            </a:r>
            <a:r>
              <a:rPr lang="el-GR" sz="1800" dirty="0" err="1"/>
              <a:t>Grouios</a:t>
            </a:r>
            <a:r>
              <a:rPr lang="el-GR" sz="1800" dirty="0"/>
              <a:t>, </a:t>
            </a:r>
            <a:r>
              <a:rPr lang="el-GR" sz="1800" dirty="0" err="1"/>
              <a:t>Sakadami</a:t>
            </a:r>
            <a:r>
              <a:rPr lang="el-GR" sz="1800" dirty="0"/>
              <a:t>, </a:t>
            </a:r>
            <a:r>
              <a:rPr lang="el-GR" sz="1800" dirty="0" err="1"/>
              <a:t>Poderi</a:t>
            </a:r>
            <a:r>
              <a:rPr lang="el-GR" sz="1800" dirty="0"/>
              <a:t> &amp; </a:t>
            </a:r>
            <a:r>
              <a:rPr lang="el-GR" sz="1800" dirty="0" err="1"/>
              <a:t>Alevriadou</a:t>
            </a:r>
            <a:r>
              <a:rPr lang="el-GR" sz="1800" dirty="0"/>
              <a:t>, 1999) εξέτασαν τη συχνότητα εμφάνισης αριστεροχειρίας και </a:t>
            </a:r>
            <a:r>
              <a:rPr lang="el-GR" sz="1800" dirty="0" err="1"/>
              <a:t>αμφιχειρίας</a:t>
            </a:r>
            <a:r>
              <a:rPr lang="el-GR" sz="1800" dirty="0"/>
              <a:t> σε άτομα με νοητική </a:t>
            </a:r>
            <a:r>
              <a:rPr lang="el-GR" sz="1800" dirty="0" smtClean="0"/>
              <a:t>καθυστέρηση και </a:t>
            </a:r>
            <a:r>
              <a:rPr lang="el-GR" sz="1800" dirty="0"/>
              <a:t>διαπίστωσαν </a:t>
            </a:r>
            <a:r>
              <a:rPr lang="el-GR" sz="1800" b="1" dirty="0"/>
              <a:t>σημαντικά υψηλότερα ποσοστά αριστεροχειρίας και </a:t>
            </a:r>
            <a:r>
              <a:rPr lang="el-GR" sz="1800" b="1" dirty="0" err="1"/>
              <a:t>αμφιχειρίας</a:t>
            </a:r>
            <a:r>
              <a:rPr lang="el-GR" sz="1800" b="1" dirty="0"/>
              <a:t> στα νοητικώς καθυστερημένα παιδιά</a:t>
            </a:r>
            <a:r>
              <a:rPr lang="el-GR" sz="1800" dirty="0"/>
              <a:t>. </a:t>
            </a:r>
            <a:endParaRPr lang="el-GR" sz="1800" dirty="0" smtClean="0"/>
          </a:p>
          <a:p>
            <a:pPr>
              <a:spcBef>
                <a:spcPts val="0"/>
              </a:spcBef>
            </a:pPr>
            <a:r>
              <a:rPr lang="el-GR" sz="1800" dirty="0" smtClean="0"/>
              <a:t>Διαπιστώθηκε</a:t>
            </a:r>
            <a:r>
              <a:rPr lang="el-GR" sz="1800" dirty="0"/>
              <a:t>, επίσης, ότι </a:t>
            </a:r>
            <a:r>
              <a:rPr lang="el-GR" sz="1800" b="1" dirty="0"/>
              <a:t>τα ποσοστά σταθερής προτίμησης χεριού αυξάνονταν με την ηλικία</a:t>
            </a:r>
            <a:r>
              <a:rPr lang="el-GR" sz="1800" dirty="0"/>
              <a:t>. Πιο συγκεκριμένα, οι </a:t>
            </a:r>
            <a:r>
              <a:rPr lang="el-GR" sz="1800" dirty="0" err="1"/>
              <a:t>Vlachos</a:t>
            </a:r>
            <a:r>
              <a:rPr lang="el-GR" sz="1800" dirty="0"/>
              <a:t> &amp; </a:t>
            </a:r>
            <a:r>
              <a:rPr lang="el-GR" sz="1800" dirty="0" err="1"/>
              <a:t>Karapetsas</a:t>
            </a:r>
            <a:r>
              <a:rPr lang="el-GR" sz="1800" dirty="0"/>
              <a:t> (1999), βρήκαν ότι ενώ στην ομάδα ελέγχου δεν εμφανίστηκαν στατιστικώς σημαντικές διαφορές στην εδραίωση προτίμησης χεριού μεταξύ των δύο ηλικιακών ομάδων, στους μαθητές με σύνδρομο </a:t>
            </a:r>
            <a:r>
              <a:rPr lang="el-GR" sz="1800" dirty="0" err="1"/>
              <a:t>Down</a:t>
            </a:r>
            <a:r>
              <a:rPr lang="el-GR" sz="1800" dirty="0"/>
              <a:t> η μεγαλύτερη ηλικιακή ομάδα εμφάνιζε στατιστικώς σημαντικά υψηλότερη συχνότητα εδραιωμένης προτίμησης χεριού σε σχέση με τη νεαρότερη ομάδα. </a:t>
            </a:r>
            <a:endParaRPr lang="el-GR" sz="1800" dirty="0" smtClean="0"/>
          </a:p>
          <a:p>
            <a:pPr>
              <a:spcBef>
                <a:spcPts val="0"/>
              </a:spcBef>
            </a:pPr>
            <a:r>
              <a:rPr lang="el-GR" sz="1800" dirty="0" smtClean="0"/>
              <a:t>Η </a:t>
            </a:r>
            <a:r>
              <a:rPr lang="el-GR" sz="1800" dirty="0"/>
              <a:t>σημαντική καθυστέρηση που παρουσιάζουν τα παιδιά με σύνδρομο </a:t>
            </a:r>
            <a:r>
              <a:rPr lang="el-GR" sz="1800" dirty="0" err="1"/>
              <a:t>Down</a:t>
            </a:r>
            <a:r>
              <a:rPr lang="el-GR" sz="1800" dirty="0"/>
              <a:t> σε σχέση με την ομάδα ελέγχου στην εδραίωση σαφούς προτίμησης χεριού, πιθανώς υποδηλώνει ότι </a:t>
            </a:r>
            <a:r>
              <a:rPr lang="el-GR" sz="1800" b="1" dirty="0"/>
              <a:t>τα παιδιά με σύνδρομο </a:t>
            </a:r>
            <a:r>
              <a:rPr lang="el-GR" sz="1800" b="1" dirty="0" err="1"/>
              <a:t>Down</a:t>
            </a:r>
            <a:r>
              <a:rPr lang="el-GR" sz="1800" b="1" dirty="0"/>
              <a:t> παρουσιάζουν κάποια αναπτυξιακή επιβράδυνση ή καθυστέρηση στην ημισφαιρική τους εξειδίκευση</a:t>
            </a:r>
            <a:r>
              <a:rPr lang="el-GR" sz="1800" dirty="0"/>
              <a:t>. Αυτή η σημαντική καθυστέρηση στην ανάπτυξη και εδραίωση της εγκεφαλικής  </a:t>
            </a:r>
            <a:r>
              <a:rPr lang="el-GR" sz="1800" dirty="0" err="1"/>
              <a:t>πλευρίωσης</a:t>
            </a:r>
            <a:r>
              <a:rPr lang="el-GR" sz="1800" dirty="0"/>
              <a:t> στα άτομα με </a:t>
            </a:r>
            <a:r>
              <a:rPr lang="el-GR" sz="1800" dirty="0" smtClean="0"/>
              <a:t>Ν.Κ.,  </a:t>
            </a:r>
            <a:r>
              <a:rPr lang="el-GR" sz="1800" dirty="0"/>
              <a:t>αποτελεί σύμφωνα με τους  </a:t>
            </a:r>
            <a:r>
              <a:rPr lang="el-GR" sz="1800" dirty="0" err="1"/>
              <a:t>Geschwind</a:t>
            </a:r>
            <a:r>
              <a:rPr lang="el-GR" sz="1800" dirty="0"/>
              <a:t> και </a:t>
            </a:r>
            <a:r>
              <a:rPr lang="el-GR" sz="1800" dirty="0" err="1"/>
              <a:t>Galaburda</a:t>
            </a:r>
            <a:r>
              <a:rPr lang="el-GR" sz="1800" dirty="0"/>
              <a:t> (1987) έναν από τους παράγοντες που ευθύνονται για τη μειωμένη λειτουργικότητα που εμφανίζουν τα άτομα αυτά.</a:t>
            </a:r>
          </a:p>
          <a:p>
            <a:pPr>
              <a:spcBef>
                <a:spcPts val="0"/>
              </a:spcBef>
            </a:pPr>
            <a:endParaRPr lang="el-GR" sz="1800" dirty="0"/>
          </a:p>
        </p:txBody>
      </p:sp>
    </p:spTree>
    <p:extLst>
      <p:ext uri="{BB962C8B-B14F-4D97-AF65-F5344CB8AC3E}">
        <p14:creationId xmlns:p14="http://schemas.microsoft.com/office/powerpoint/2010/main" val="35525952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16632"/>
            <a:ext cx="8229600" cy="767667"/>
          </a:xfrm>
        </p:spPr>
        <p:txBody>
          <a:bodyPr>
            <a:normAutofit fontScale="90000"/>
          </a:bodyPr>
          <a:lstStyle/>
          <a:p>
            <a:r>
              <a:rPr lang="el-GR" b="1" dirty="0"/>
              <a:t>Αριστεροχειρία και </a:t>
            </a:r>
            <a:r>
              <a:rPr lang="el-GR" b="1" dirty="0" smtClean="0"/>
              <a:t>τραυλισμός 1/2</a:t>
            </a:r>
            <a:endParaRPr lang="el-GR" b="1" dirty="0"/>
          </a:p>
        </p:txBody>
      </p:sp>
      <p:sp>
        <p:nvSpPr>
          <p:cNvPr id="3" name="Θέση περιεχομένου 2"/>
          <p:cNvSpPr>
            <a:spLocks noGrp="1"/>
          </p:cNvSpPr>
          <p:nvPr>
            <p:ph idx="1"/>
          </p:nvPr>
        </p:nvSpPr>
        <p:spPr>
          <a:xfrm>
            <a:off x="307474" y="980728"/>
            <a:ext cx="8296974" cy="5030019"/>
          </a:xfrm>
        </p:spPr>
        <p:txBody>
          <a:bodyPr>
            <a:normAutofit fontScale="62500" lnSpcReduction="20000"/>
          </a:bodyPr>
          <a:lstStyle/>
          <a:p>
            <a:r>
              <a:rPr lang="el-GR" dirty="0" smtClean="0"/>
              <a:t>Ο </a:t>
            </a:r>
            <a:r>
              <a:rPr lang="el-GR" dirty="0"/>
              <a:t>τραυλισμός είναι μια διαταραχή του προφορικού λόγου που αφορά το ρυθμό, τη μελωδία και την ταχύτητα της ομιλίας ενός ατόμου</a:t>
            </a:r>
            <a:r>
              <a:rPr lang="el-GR" dirty="0" smtClean="0"/>
              <a:t>. </a:t>
            </a:r>
          </a:p>
          <a:p>
            <a:r>
              <a:rPr lang="el-GR" dirty="0" smtClean="0"/>
              <a:t>Τα </a:t>
            </a:r>
            <a:r>
              <a:rPr lang="el-GR" dirty="0"/>
              <a:t>περισσότερα  άτομα έχουν πιθανώς ακούσει τον ισχυρισμό, ότι δεν είναι συνετό ένα παιδί που δείχνει μια φυσική προτίμηση για το </a:t>
            </a:r>
            <a:r>
              <a:rPr lang="el-GR" dirty="0" smtClean="0"/>
              <a:t>αριστερό </a:t>
            </a:r>
            <a:r>
              <a:rPr lang="el-GR" dirty="0"/>
              <a:t>χέρι, να το πιέζουν  οι γονείς για να χρησιμοποιήσει το δεξί του χέρι.  Έχει υποστηριχθεί ότι τέτοιες προσπάθειες έχουν ενδεχομένως σοβαρές συνέπειες για την ανάπτυξη του παιδιού, μεταξύ των οποίων είναι και η αύξηση του κινδύνου για εμφάνιση τραυλισμού στο παιδί</a:t>
            </a:r>
            <a:r>
              <a:rPr lang="el-GR" dirty="0" smtClean="0"/>
              <a:t>. </a:t>
            </a:r>
            <a:endParaRPr lang="el-GR" dirty="0"/>
          </a:p>
          <a:p>
            <a:r>
              <a:rPr lang="el-GR" dirty="0" smtClean="0"/>
              <a:t>Ο </a:t>
            </a:r>
            <a:r>
              <a:rPr lang="el-GR" dirty="0" err="1" smtClean="0"/>
              <a:t>Orton</a:t>
            </a:r>
            <a:r>
              <a:rPr lang="el-GR" dirty="0" smtClean="0"/>
              <a:t> </a:t>
            </a:r>
            <a:r>
              <a:rPr lang="el-GR" dirty="0"/>
              <a:t>έπαιξε σημαντικό ρόλο στην  εγκαθίδρυση αυτής της άποψης. </a:t>
            </a:r>
            <a:r>
              <a:rPr lang="el-GR" dirty="0" smtClean="0"/>
              <a:t> Πίστευε </a:t>
            </a:r>
            <a:r>
              <a:rPr lang="el-GR" dirty="0"/>
              <a:t>ότι μερικές περιπτώσεις τραυλισμού είναι το αποτέλεσμα ανταγωνισμού μεταξύ των εγκεφαλικών ημισφαιρίων για τον έλεγχο του λόγου. </a:t>
            </a:r>
            <a:r>
              <a:rPr lang="el-GR" dirty="0" smtClean="0"/>
              <a:t>Πιέζοντας </a:t>
            </a:r>
            <a:r>
              <a:rPr lang="el-GR" dirty="0"/>
              <a:t>ένα παιδί να αλλάξει το χέρι που χρησιμοποιεί  και ερχόμενοι ενάντια στη φυσική του προτίμηση, μπορεί να διαταράξουμε την εγκεφαλική κυριαρχία με αποτέλεσμα το πρόβλημα του τραυλισμού.  Από την πρακτική του εμπειρία με παιδιά που είχαν πρόβλημα τραυλισμού, ο </a:t>
            </a:r>
            <a:r>
              <a:rPr lang="el-GR" dirty="0" err="1"/>
              <a:t>Orton</a:t>
            </a:r>
            <a:r>
              <a:rPr lang="el-GR" dirty="0"/>
              <a:t> παρατήρησε ότι όταν επέτρεπε σε παιδιά που είχαν πιεσθεί να χρησιμοποιήσουν το δεξί χέρι, να χρησιμοποιήσουν το χέρι προς το οποίο είχαν φυσική προτίμηση, το τραύλισμα σταματούσε.</a:t>
            </a:r>
          </a:p>
          <a:p>
            <a:endParaRPr lang="el-GR" dirty="0"/>
          </a:p>
        </p:txBody>
      </p:sp>
    </p:spTree>
    <p:extLst>
      <p:ext uri="{BB962C8B-B14F-4D97-AF65-F5344CB8AC3E}">
        <p14:creationId xmlns:p14="http://schemas.microsoft.com/office/powerpoint/2010/main" val="32257146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467544" y="116632"/>
            <a:ext cx="8229600" cy="767667"/>
          </a:xfrm>
        </p:spPr>
        <p:txBody>
          <a:bodyPr>
            <a:normAutofit fontScale="90000"/>
          </a:bodyPr>
          <a:lstStyle/>
          <a:p>
            <a:r>
              <a:rPr lang="el-GR" b="1" dirty="0"/>
              <a:t>Αριστεροχειρία και </a:t>
            </a:r>
            <a:r>
              <a:rPr lang="el-GR" b="1" dirty="0" smtClean="0"/>
              <a:t>τραυλισμός 2/2</a:t>
            </a:r>
            <a:endParaRPr lang="el-GR" b="1" dirty="0"/>
          </a:p>
        </p:txBody>
      </p:sp>
      <p:sp>
        <p:nvSpPr>
          <p:cNvPr id="3" name="Θέση περιεχομένου 2"/>
          <p:cNvSpPr>
            <a:spLocks noGrp="1"/>
          </p:cNvSpPr>
          <p:nvPr>
            <p:ph idx="1"/>
          </p:nvPr>
        </p:nvSpPr>
        <p:spPr>
          <a:xfrm>
            <a:off x="395536" y="1052736"/>
            <a:ext cx="8568952" cy="5030019"/>
          </a:xfrm>
        </p:spPr>
        <p:txBody>
          <a:bodyPr>
            <a:noAutofit/>
          </a:bodyPr>
          <a:lstStyle/>
          <a:p>
            <a:pPr>
              <a:spcBef>
                <a:spcPts val="0"/>
              </a:spcBef>
            </a:pPr>
            <a:r>
              <a:rPr lang="el-GR" sz="1600" dirty="0" smtClean="0"/>
              <a:t>Η </a:t>
            </a:r>
            <a:r>
              <a:rPr lang="el-GR" sz="1600" dirty="0"/>
              <a:t>πλειονότητα των ερευνών φαίνεται να βρίσκει αποδείξεις είτε για </a:t>
            </a:r>
            <a:r>
              <a:rPr lang="el-GR" sz="1600" b="1" dirty="0"/>
              <a:t>αυξημένη συχνότητα εμφάνισης αριστεροχειρίας, είτε για μειωμένο βαθμό </a:t>
            </a:r>
            <a:r>
              <a:rPr lang="el-GR" sz="1600" b="1" dirty="0" err="1"/>
              <a:t>δεξιοχειρίας</a:t>
            </a:r>
            <a:r>
              <a:rPr lang="el-GR" sz="1600" b="1" dirty="0"/>
              <a:t> στα άτομα με τραυλισμό </a:t>
            </a:r>
            <a:r>
              <a:rPr lang="el-GR" sz="1600" dirty="0"/>
              <a:t>(</a:t>
            </a:r>
            <a:r>
              <a:rPr lang="el-GR" sz="1600" dirty="0" err="1"/>
              <a:t>Christensen</a:t>
            </a:r>
            <a:r>
              <a:rPr lang="el-GR" sz="1600" dirty="0"/>
              <a:t> &amp; </a:t>
            </a:r>
            <a:r>
              <a:rPr lang="el-GR" sz="1600" dirty="0" err="1"/>
              <a:t>Sacco</a:t>
            </a:r>
            <a:r>
              <a:rPr lang="el-GR" sz="1600" dirty="0"/>
              <a:t>, 1989 - - </a:t>
            </a:r>
            <a:r>
              <a:rPr lang="el-GR" sz="1600" dirty="0" err="1"/>
              <a:t>Records</a:t>
            </a:r>
            <a:r>
              <a:rPr lang="el-GR" sz="1600" dirty="0"/>
              <a:t>, </a:t>
            </a:r>
            <a:r>
              <a:rPr lang="el-GR" sz="1600" dirty="0" err="1"/>
              <a:t>Heimbuch</a:t>
            </a:r>
            <a:r>
              <a:rPr lang="el-GR" sz="1600" dirty="0"/>
              <a:t> &amp; </a:t>
            </a:r>
            <a:r>
              <a:rPr lang="el-GR" sz="1600" dirty="0" err="1"/>
              <a:t>Kidd</a:t>
            </a:r>
            <a:r>
              <a:rPr lang="el-GR" sz="1600" dirty="0"/>
              <a:t>, 1977 -- </a:t>
            </a:r>
            <a:r>
              <a:rPr lang="el-GR" sz="1600" dirty="0" err="1"/>
              <a:t>Rosenfield</a:t>
            </a:r>
            <a:r>
              <a:rPr lang="el-GR" sz="1600" dirty="0"/>
              <a:t>, 1980 - - </a:t>
            </a:r>
            <a:r>
              <a:rPr lang="el-GR" sz="1600" dirty="0" err="1"/>
              <a:t>Vaughn</a:t>
            </a:r>
            <a:r>
              <a:rPr lang="el-GR" sz="1600" dirty="0"/>
              <a:t> &amp; </a:t>
            </a:r>
            <a:r>
              <a:rPr lang="el-GR" sz="1600" dirty="0" err="1"/>
              <a:t>Webster</a:t>
            </a:r>
            <a:r>
              <a:rPr lang="el-GR" sz="1600" dirty="0"/>
              <a:t>, 1989).   </a:t>
            </a:r>
            <a:endParaRPr lang="el-GR" sz="1600" dirty="0" smtClean="0"/>
          </a:p>
          <a:p>
            <a:pPr>
              <a:spcBef>
                <a:spcPts val="0"/>
              </a:spcBef>
            </a:pPr>
            <a:r>
              <a:rPr lang="el-GR" sz="1600" dirty="0" smtClean="0"/>
              <a:t>Οι </a:t>
            </a:r>
            <a:r>
              <a:rPr lang="el-GR" sz="1600" dirty="0" err="1"/>
              <a:t>Strub</a:t>
            </a:r>
            <a:r>
              <a:rPr lang="el-GR" sz="1600" dirty="0"/>
              <a:t>, </a:t>
            </a:r>
            <a:r>
              <a:rPr lang="el-GR" sz="1600" dirty="0" err="1"/>
              <a:t>Black</a:t>
            </a:r>
            <a:r>
              <a:rPr lang="el-GR" sz="1600" dirty="0"/>
              <a:t> και </a:t>
            </a:r>
            <a:r>
              <a:rPr lang="el-GR" sz="1600" dirty="0" err="1"/>
              <a:t>Naeser</a:t>
            </a:r>
            <a:r>
              <a:rPr lang="el-GR" sz="1600" dirty="0"/>
              <a:t> (1987) βρίσκουν αυξημένες ενδείξεις ανώμαλης κυριαρχίας στους συγγενείς των τραυλών.  </a:t>
            </a:r>
            <a:endParaRPr lang="el-GR" sz="1600" dirty="0" smtClean="0"/>
          </a:p>
          <a:p>
            <a:pPr>
              <a:spcBef>
                <a:spcPts val="0"/>
              </a:spcBef>
            </a:pPr>
            <a:r>
              <a:rPr lang="el-GR" sz="1600" dirty="0" smtClean="0"/>
              <a:t>Επιπροσθέτως </a:t>
            </a:r>
            <a:r>
              <a:rPr lang="el-GR" sz="1600" dirty="0"/>
              <a:t>ο </a:t>
            </a:r>
            <a:r>
              <a:rPr lang="el-GR" sz="1600" dirty="0" err="1"/>
              <a:t>Gotestam</a:t>
            </a:r>
            <a:r>
              <a:rPr lang="el-GR" sz="1600" dirty="0"/>
              <a:t> (1990) διαπίστωσε αυξημένη συχνότητα αριστεροχειρίας και τραυλισμού στους αρχιτέκτονες, αν και δεν είναι σαφές ότι τα δύο αυτά στοιχεία έχουν κάποια ειδική σχέση.  </a:t>
            </a:r>
            <a:endParaRPr lang="el-GR" sz="1600" dirty="0" smtClean="0"/>
          </a:p>
          <a:p>
            <a:pPr>
              <a:spcBef>
                <a:spcPts val="0"/>
              </a:spcBef>
            </a:pPr>
            <a:r>
              <a:rPr lang="el-GR" sz="1600" dirty="0" smtClean="0"/>
              <a:t>Εις </a:t>
            </a:r>
            <a:r>
              <a:rPr lang="el-GR" sz="1600" dirty="0"/>
              <a:t>πείσμα τον παραπάνω στοιχείων η </a:t>
            </a:r>
            <a:r>
              <a:rPr lang="el-GR" sz="1600" dirty="0" err="1"/>
              <a:t>Bishop</a:t>
            </a:r>
            <a:r>
              <a:rPr lang="el-GR" sz="1600" dirty="0"/>
              <a:t> (</a:t>
            </a:r>
            <a:r>
              <a:rPr lang="el-GR" sz="1600" dirty="0" smtClean="0"/>
              <a:t>1990) </a:t>
            </a:r>
            <a:r>
              <a:rPr lang="el-GR" sz="1600" dirty="0"/>
              <a:t>καταλήγει στην ανασκόπηση της, ότι ο κύριος όγκος των πρόσφατων ερευνών βρίσκουν λίγα ή καθόλου αποδεικτικά στοιχεία για μια αυξημένη συχνότητα μη </a:t>
            </a:r>
            <a:r>
              <a:rPr lang="el-GR" sz="1600" dirty="0" err="1"/>
              <a:t>δεξιοχειρίας</a:t>
            </a:r>
            <a:r>
              <a:rPr lang="el-GR" sz="1600" dirty="0"/>
              <a:t> στους τραυλούς.</a:t>
            </a:r>
          </a:p>
          <a:p>
            <a:pPr>
              <a:spcBef>
                <a:spcPts val="0"/>
              </a:spcBef>
            </a:pPr>
            <a:r>
              <a:rPr lang="el-GR" sz="1600" dirty="0" smtClean="0"/>
              <a:t>Ορισμένες </a:t>
            </a:r>
            <a:r>
              <a:rPr lang="el-GR" sz="1600" dirty="0"/>
              <a:t>μελέτες  αναφέρουν μειωμένη ισχύ του δεξιού αυτιού σε λεκτικές </a:t>
            </a:r>
            <a:r>
              <a:rPr lang="el-GR" sz="1600" dirty="0" err="1"/>
              <a:t>διχωτικές</a:t>
            </a:r>
            <a:r>
              <a:rPr lang="el-GR" sz="1600" dirty="0"/>
              <a:t> δοκιμασίες στους  τραυλούς (</a:t>
            </a:r>
            <a:r>
              <a:rPr lang="el-GR" sz="1600" dirty="0" err="1"/>
              <a:t>Curry</a:t>
            </a:r>
            <a:r>
              <a:rPr lang="el-GR" sz="1600" dirty="0"/>
              <a:t> &amp; </a:t>
            </a:r>
            <a:r>
              <a:rPr lang="el-GR" sz="1600" dirty="0" err="1"/>
              <a:t>Gregory</a:t>
            </a:r>
            <a:r>
              <a:rPr lang="el-GR" sz="1600" dirty="0"/>
              <a:t>, 1969 - - </a:t>
            </a:r>
            <a:r>
              <a:rPr lang="el-GR" sz="1600" dirty="0" err="1"/>
              <a:t>Sommers</a:t>
            </a:r>
            <a:r>
              <a:rPr lang="el-GR" sz="1600" dirty="0"/>
              <a:t>, </a:t>
            </a:r>
            <a:r>
              <a:rPr lang="el-GR" sz="1600" dirty="0" err="1"/>
              <a:t>Brady</a:t>
            </a:r>
            <a:r>
              <a:rPr lang="el-GR" sz="1600" dirty="0"/>
              <a:t> &amp; </a:t>
            </a:r>
            <a:r>
              <a:rPr lang="el-GR" sz="1600" dirty="0" err="1"/>
              <a:t>Moore</a:t>
            </a:r>
            <a:r>
              <a:rPr lang="el-GR" sz="1600" dirty="0"/>
              <a:t>, 1975), αν και δύο μικρότερου μεγέθους μελέτες απέτυχαν να επιβεβαιώνουν αυτά τα ευρήματα (</a:t>
            </a:r>
            <a:r>
              <a:rPr lang="el-GR" sz="1600" dirty="0" err="1"/>
              <a:t>Brady</a:t>
            </a:r>
            <a:r>
              <a:rPr lang="el-GR" sz="1600" dirty="0"/>
              <a:t> &amp; </a:t>
            </a:r>
            <a:r>
              <a:rPr lang="el-GR" sz="1600" dirty="0" err="1"/>
              <a:t>Berson</a:t>
            </a:r>
            <a:r>
              <a:rPr lang="el-GR" sz="1600" dirty="0"/>
              <a:t>, 1975 - - </a:t>
            </a:r>
            <a:r>
              <a:rPr lang="el-GR" sz="1600" dirty="0" err="1"/>
              <a:t>Slorach</a:t>
            </a:r>
            <a:r>
              <a:rPr lang="el-GR" sz="1600" dirty="0"/>
              <a:t> &amp; </a:t>
            </a:r>
            <a:r>
              <a:rPr lang="el-GR" sz="1600" dirty="0" err="1"/>
              <a:t>Noehr</a:t>
            </a:r>
            <a:r>
              <a:rPr lang="el-GR" sz="1600" dirty="0"/>
              <a:t>, 1973).</a:t>
            </a:r>
          </a:p>
          <a:p>
            <a:pPr>
              <a:spcBef>
                <a:spcPts val="0"/>
              </a:spcBef>
            </a:pPr>
            <a:r>
              <a:rPr lang="el-GR" sz="1600" dirty="0" smtClean="0"/>
              <a:t>Συμπερασματικά </a:t>
            </a:r>
            <a:r>
              <a:rPr lang="el-GR" sz="1600" dirty="0"/>
              <a:t>μπορούμε να πούμε ότι </a:t>
            </a:r>
            <a:r>
              <a:rPr lang="el-GR" sz="1600" b="1" dirty="0"/>
              <a:t>υπάρχουν τουλάχιστον λογικές αποδείξεις για τη συσχέτιση τόσο μεταξύ της προτίμησης χεριού όσο και της μειωμένης </a:t>
            </a:r>
            <a:r>
              <a:rPr lang="el-GR" sz="1600" b="1" dirty="0" err="1"/>
              <a:t>πλευρίωσης</a:t>
            </a:r>
            <a:r>
              <a:rPr lang="el-GR" sz="1600" b="1" dirty="0"/>
              <a:t> του αριστερού ημισφαιρίου για τις γλωσσικές λειτουργίες στους τραυλούς σε σύγκριση με τους μη τραυλούς</a:t>
            </a:r>
            <a:r>
              <a:rPr lang="el-GR" sz="1600" dirty="0"/>
              <a:t>.</a:t>
            </a:r>
          </a:p>
          <a:p>
            <a:pPr>
              <a:spcBef>
                <a:spcPts val="0"/>
              </a:spcBef>
            </a:pPr>
            <a:endParaRPr lang="el-GR" sz="1600" dirty="0"/>
          </a:p>
          <a:p>
            <a:pPr>
              <a:spcBef>
                <a:spcPts val="0"/>
              </a:spcBef>
            </a:pPr>
            <a:endParaRPr lang="el-GR" sz="1600" dirty="0"/>
          </a:p>
        </p:txBody>
      </p:sp>
    </p:spTree>
    <p:extLst>
      <p:ext uri="{BB962C8B-B14F-4D97-AF65-F5344CB8AC3E}">
        <p14:creationId xmlns:p14="http://schemas.microsoft.com/office/powerpoint/2010/main" val="28093795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274638"/>
            <a:ext cx="9001000" cy="490066"/>
          </a:xfrm>
        </p:spPr>
        <p:txBody>
          <a:bodyPr>
            <a:noAutofit/>
          </a:bodyPr>
          <a:lstStyle/>
          <a:p>
            <a:r>
              <a:rPr lang="el-GR" sz="3200" b="1" dirty="0"/>
              <a:t>Αριστεροχειρία και αναπτυξιακές </a:t>
            </a:r>
            <a:r>
              <a:rPr lang="el-GR" sz="3200" b="1" dirty="0" smtClean="0"/>
              <a:t>διαταραχές 1/4</a:t>
            </a:r>
            <a:endParaRPr lang="el-GR" sz="3200" b="1" dirty="0"/>
          </a:p>
        </p:txBody>
      </p:sp>
      <p:sp>
        <p:nvSpPr>
          <p:cNvPr id="3" name="Θέση περιεχομένου 2"/>
          <p:cNvSpPr>
            <a:spLocks noGrp="1"/>
          </p:cNvSpPr>
          <p:nvPr>
            <p:ph idx="1"/>
          </p:nvPr>
        </p:nvSpPr>
        <p:spPr>
          <a:xfrm>
            <a:off x="493204" y="1268760"/>
            <a:ext cx="8229600" cy="4525963"/>
          </a:xfrm>
        </p:spPr>
        <p:txBody>
          <a:bodyPr>
            <a:normAutofit fontScale="85000" lnSpcReduction="10000"/>
          </a:bodyPr>
          <a:lstStyle/>
          <a:p>
            <a:pPr marL="0" indent="0">
              <a:buNone/>
            </a:pPr>
            <a:r>
              <a:rPr lang="el-GR" dirty="0"/>
              <a:t>Επί πολλά χρονιά πολλοί ερευνητές που εργάζονταν είτε σε κλινικές είτε σε εργαστήρια, είχαν την άποψη ότι υπάρχει μια ασυνήθιστα υψηλή  συχνότητα εμφάνισης αριστεροχειρίας μεταξύ εκείνων των παιδιών που εμφανίζουν διάφορες παθολογίες.  </a:t>
            </a:r>
            <a:endParaRPr lang="el-GR" dirty="0" smtClean="0"/>
          </a:p>
          <a:p>
            <a:pPr marL="0" indent="0">
              <a:buNone/>
            </a:pPr>
            <a:endParaRPr lang="el-GR" dirty="0"/>
          </a:p>
          <a:p>
            <a:pPr marL="0" indent="0">
              <a:buNone/>
            </a:pPr>
            <a:r>
              <a:rPr lang="el-GR" dirty="0" smtClean="0"/>
              <a:t>Υποστηρίζεται </a:t>
            </a:r>
            <a:r>
              <a:rPr lang="el-GR" dirty="0"/>
              <a:t>συχνά, ότι οι αριστερόχειρες είναι πιθανότερο να γίνουν κακοί αναγνώστες, να υποφέρουν από αναπτυξιακές γλωσσικές διαταραχές  ή να γίνουν βραδύγλωσσοι ή αυτιστικοί. </a:t>
            </a:r>
          </a:p>
        </p:txBody>
      </p:sp>
    </p:spTree>
    <p:extLst>
      <p:ext uri="{BB962C8B-B14F-4D97-AF65-F5344CB8AC3E}">
        <p14:creationId xmlns:p14="http://schemas.microsoft.com/office/powerpoint/2010/main" val="10488391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260648"/>
            <a:ext cx="9036496" cy="720080"/>
          </a:xfrm>
        </p:spPr>
        <p:txBody>
          <a:bodyPr>
            <a:noAutofit/>
          </a:bodyPr>
          <a:lstStyle/>
          <a:p>
            <a:r>
              <a:rPr lang="el-GR" sz="4000" b="1" dirty="0"/>
              <a:t>Προτίμηση χεριού και σύνδρομο </a:t>
            </a:r>
            <a:r>
              <a:rPr lang="el-GR" sz="4000" b="1" dirty="0" err="1" smtClean="0"/>
              <a:t>Tourette</a:t>
            </a:r>
            <a:endParaRPr lang="el-GR" b="1" dirty="0"/>
          </a:p>
        </p:txBody>
      </p:sp>
      <p:sp>
        <p:nvSpPr>
          <p:cNvPr id="3" name="Θέση περιεχομένου 2"/>
          <p:cNvSpPr>
            <a:spLocks noGrp="1"/>
          </p:cNvSpPr>
          <p:nvPr>
            <p:ph idx="1"/>
          </p:nvPr>
        </p:nvSpPr>
        <p:spPr>
          <a:xfrm>
            <a:off x="464156" y="1124744"/>
            <a:ext cx="8229600" cy="4958011"/>
          </a:xfrm>
        </p:spPr>
        <p:txBody>
          <a:bodyPr>
            <a:normAutofit fontScale="77500" lnSpcReduction="20000"/>
          </a:bodyPr>
          <a:lstStyle/>
          <a:p>
            <a:endParaRPr lang="el-GR" dirty="0"/>
          </a:p>
          <a:p>
            <a:r>
              <a:rPr lang="el-GR" dirty="0"/>
              <a:t>Το σύνδρομο </a:t>
            </a:r>
            <a:r>
              <a:rPr lang="el-GR" dirty="0" err="1"/>
              <a:t>Tourette</a:t>
            </a:r>
            <a:r>
              <a:rPr lang="el-GR" dirty="0"/>
              <a:t> μια κατάσταση της συμπεριφοράς που χαρακτηρίζεται από ακούσιες νευρικές συσπάσεις (τικ) και άλλες επαναλαμβανόμενες κινήσεις, συνδυάζεται με αυξημένη συχνότητα δυσλεξίας και τραυλισμού και ως τέτοιο θα μπορούσε να θεωρηθεί ότι είναι μία διαταραχή που εμπλέκει τους γλωσσικούς μηχανισμούς.  </a:t>
            </a:r>
            <a:endParaRPr lang="el-GR" dirty="0" smtClean="0"/>
          </a:p>
          <a:p>
            <a:endParaRPr lang="el-GR" dirty="0"/>
          </a:p>
          <a:p>
            <a:r>
              <a:rPr lang="el-GR" dirty="0" smtClean="0"/>
              <a:t>Αν </a:t>
            </a:r>
            <a:r>
              <a:rPr lang="el-GR" dirty="0"/>
              <a:t>και οι </a:t>
            </a:r>
            <a:r>
              <a:rPr lang="el-GR" dirty="0" err="1"/>
              <a:t>Shapiro</a:t>
            </a:r>
            <a:r>
              <a:rPr lang="el-GR" dirty="0"/>
              <a:t>, </a:t>
            </a:r>
            <a:r>
              <a:rPr lang="el-GR" dirty="0" err="1"/>
              <a:t>Shapiro</a:t>
            </a:r>
            <a:r>
              <a:rPr lang="el-GR" dirty="0"/>
              <a:t> και </a:t>
            </a:r>
            <a:r>
              <a:rPr lang="el-GR" dirty="0" err="1"/>
              <a:t>Wayne</a:t>
            </a:r>
            <a:r>
              <a:rPr lang="el-GR" dirty="0"/>
              <a:t> (1972) βρήκαν μια πολύ υψηλή συχνότητα αριστεροχειρίας (35%) σε ασθενείς με σύνδρομο </a:t>
            </a:r>
            <a:r>
              <a:rPr lang="el-GR" dirty="0" err="1"/>
              <a:t>Tourette</a:t>
            </a:r>
            <a:r>
              <a:rPr lang="el-GR" dirty="0"/>
              <a:t>, μία πολύ μεγαλύτερη μελέτη από τους </a:t>
            </a:r>
            <a:r>
              <a:rPr lang="el-GR" dirty="0" err="1"/>
              <a:t>Comings</a:t>
            </a:r>
            <a:r>
              <a:rPr lang="el-GR" dirty="0"/>
              <a:t> και </a:t>
            </a:r>
            <a:r>
              <a:rPr lang="el-GR" dirty="0" err="1"/>
              <a:t>Comings</a:t>
            </a:r>
            <a:r>
              <a:rPr lang="el-GR" dirty="0"/>
              <a:t> (1987) απέτυχε να το επιβεβαιώσει.</a:t>
            </a:r>
          </a:p>
          <a:p>
            <a:endParaRPr lang="el-GR" dirty="0"/>
          </a:p>
        </p:txBody>
      </p:sp>
    </p:spTree>
    <p:extLst>
      <p:ext uri="{BB962C8B-B14F-4D97-AF65-F5344CB8AC3E}">
        <p14:creationId xmlns:p14="http://schemas.microsoft.com/office/powerpoint/2010/main" val="348597288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107504" y="188640"/>
            <a:ext cx="8928992" cy="562074"/>
          </a:xfrm>
        </p:spPr>
        <p:txBody>
          <a:bodyPr>
            <a:normAutofit/>
          </a:bodyPr>
          <a:lstStyle/>
          <a:p>
            <a:r>
              <a:rPr lang="el-GR" sz="2800" b="1" dirty="0"/>
              <a:t>Εγκεφαλική ασυμμετρία και αναπτυξιακές </a:t>
            </a:r>
            <a:r>
              <a:rPr lang="el-GR" sz="2800" b="1" dirty="0" smtClean="0"/>
              <a:t>διαταραχές </a:t>
            </a:r>
            <a:endParaRPr lang="el-GR" sz="2800" b="1" dirty="0"/>
          </a:p>
        </p:txBody>
      </p:sp>
      <p:sp>
        <p:nvSpPr>
          <p:cNvPr id="3" name="Θέση περιεχομένου 2"/>
          <p:cNvSpPr>
            <a:spLocks noGrp="1"/>
          </p:cNvSpPr>
          <p:nvPr>
            <p:ph idx="1"/>
          </p:nvPr>
        </p:nvSpPr>
        <p:spPr>
          <a:xfrm>
            <a:off x="539552" y="1052736"/>
            <a:ext cx="8229600" cy="5102027"/>
          </a:xfrm>
        </p:spPr>
        <p:txBody>
          <a:bodyPr>
            <a:normAutofit fontScale="62500" lnSpcReduction="20000"/>
          </a:bodyPr>
          <a:lstStyle/>
          <a:p>
            <a:r>
              <a:rPr lang="el-GR" dirty="0"/>
              <a:t>Συνοψίζοντας </a:t>
            </a:r>
            <a:r>
              <a:rPr lang="el-GR" dirty="0" smtClean="0"/>
              <a:t>την ενότητα </a:t>
            </a:r>
            <a:r>
              <a:rPr lang="el-GR" dirty="0"/>
              <a:t>μπορούμε να υποστηρίξουμε ότι </a:t>
            </a:r>
            <a:r>
              <a:rPr lang="el-GR" b="1" dirty="0"/>
              <a:t>υπάρχουν τουλάχιστον μετριοπαθείς ενδείξεις για μια συσχέτιση μεταξύ της προτίμησης χεριού και ορισμένων αναπτυξιακών διαταραχών της γλωσσικής λειτουργίας.  </a:t>
            </a:r>
            <a:endParaRPr lang="el-GR" b="1" dirty="0" smtClean="0"/>
          </a:p>
          <a:p>
            <a:r>
              <a:rPr lang="el-GR" dirty="0" smtClean="0"/>
              <a:t>Η αριστεροχειρία </a:t>
            </a:r>
            <a:r>
              <a:rPr lang="el-GR" dirty="0"/>
              <a:t>ή η ασαφής προτίμηση χεριού φαίνεται να είναι  πιο συχνή στη δυσλεξία, στον αυτισμό, στις διαταραχές  της άρθρωσης και στον τραυλισμό, αλλά όχι και σε άτομα που παρουσιάζουν το σύνδρομο </a:t>
            </a:r>
            <a:r>
              <a:rPr lang="el-GR" dirty="0" err="1"/>
              <a:t>Tourette</a:t>
            </a:r>
            <a:r>
              <a:rPr lang="el-GR" dirty="0"/>
              <a:t>.  </a:t>
            </a:r>
            <a:endParaRPr lang="el-GR" dirty="0" smtClean="0"/>
          </a:p>
          <a:p>
            <a:r>
              <a:rPr lang="el-GR" dirty="0" smtClean="0"/>
              <a:t>Τα </a:t>
            </a:r>
            <a:r>
              <a:rPr lang="el-GR" dirty="0"/>
              <a:t>στοιχεία που παρουσιάστηκαν αντικατοπτρίζουν μια αυξημένη συχνότητα εμφάνισης των παραπάνω διαταραχών σε άτομα με ασθενή εγκεφαλική πλευρίωση, παρά αύξηση  του ποσοστού της αριστεροχειρίας σ' αυτούς τους πληθυσμούς.  </a:t>
            </a:r>
            <a:endParaRPr lang="el-GR" dirty="0" smtClean="0"/>
          </a:p>
          <a:p>
            <a:r>
              <a:rPr lang="el-GR" dirty="0" smtClean="0"/>
              <a:t>Τέτοια </a:t>
            </a:r>
            <a:r>
              <a:rPr lang="el-GR" dirty="0"/>
              <a:t>δεδομένα υποδηλώνουν πιθανώς ότι </a:t>
            </a:r>
            <a:r>
              <a:rPr lang="el-GR" b="1" dirty="0"/>
              <a:t>σε όλες σχεδόν τις περιπτώσεις αναπτυξιακών διαταραχών που παρουσιάσαμε έχουμε να κάνουμε μάλλον με ένα κλονισμό των φυσιολογικών μηχανισμών της εγκεφαλικής πλευρίωσης, παρά μια πραγματική αύξηση της αριστεροχειρίας.</a:t>
            </a:r>
          </a:p>
        </p:txBody>
      </p:sp>
    </p:spTree>
    <p:extLst>
      <p:ext uri="{BB962C8B-B14F-4D97-AF65-F5344CB8AC3E}">
        <p14:creationId xmlns:p14="http://schemas.microsoft.com/office/powerpoint/2010/main" val="287958538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b="1" dirty="0" smtClean="0"/>
              <a:t>Τέλος Ενότητας</a:t>
            </a:r>
            <a:endParaRPr lang="el-GR" b="1" dirty="0"/>
          </a:p>
        </p:txBody>
      </p:sp>
    </p:spTree>
    <p:extLst>
      <p:ext uri="{BB962C8B-B14F-4D97-AF65-F5344CB8AC3E}">
        <p14:creationId xmlns:p14="http://schemas.microsoft.com/office/powerpoint/2010/main" val="21260897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Χρηματοδότηση</a:t>
            </a:r>
            <a:endParaRPr lang="el-GR" b="1" dirty="0"/>
          </a:p>
        </p:txBody>
      </p:sp>
      <p:sp>
        <p:nvSpPr>
          <p:cNvPr id="3" name="Content Placeholder 2"/>
          <p:cNvSpPr>
            <a:spLocks noGrp="1"/>
          </p:cNvSpPr>
          <p:nvPr>
            <p:ph idx="1"/>
          </p:nvPr>
        </p:nvSpPr>
        <p:spPr>
          <a:xfrm>
            <a:off x="457200" y="1340769"/>
            <a:ext cx="8229600" cy="3168352"/>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Logo espa"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510952" y="44623"/>
            <a:ext cx="8229600" cy="792088"/>
          </a:xfrm>
        </p:spPr>
        <p:txBody>
          <a:bodyPr>
            <a:normAutofit/>
          </a:bodyPr>
          <a:lstStyle/>
          <a:p>
            <a:r>
              <a:rPr lang="el-GR" b="1" dirty="0"/>
              <a:t>Σημείωμα </a:t>
            </a:r>
            <a:r>
              <a:rPr lang="el-GR" b="1" dirty="0" smtClean="0"/>
              <a:t>Αδειοδότησης</a:t>
            </a:r>
            <a:endParaRPr lang="el-GR" b="1" dirty="0"/>
          </a:p>
        </p:txBody>
      </p:sp>
      <p:sp>
        <p:nvSpPr>
          <p:cNvPr id="3" name="Content Placeholder"/>
          <p:cNvSpPr>
            <a:spLocks noGrp="1"/>
          </p:cNvSpPr>
          <p:nvPr>
            <p:ph idx="1"/>
          </p:nvPr>
        </p:nvSpPr>
        <p:spPr>
          <a:xfrm>
            <a:off x="120093" y="800708"/>
            <a:ext cx="8928992" cy="1656184"/>
          </a:xfrm>
        </p:spPr>
        <p:txBody>
          <a:bodyPr>
            <a:noAutofit/>
          </a:bodyPr>
          <a:lstStyle/>
          <a:p>
            <a:pPr marL="0" indent="0">
              <a:buNone/>
            </a:pPr>
            <a:r>
              <a:rPr lang="el-GR" sz="2000" dirty="0" smtClean="0"/>
              <a:t>Το </a:t>
            </a:r>
            <a:r>
              <a:rPr lang="el-GR" sz="2000" dirty="0"/>
              <a:t>παρόν υλικό διατίθεται με τους όρους </a:t>
            </a:r>
            <a:r>
              <a:rPr lang="el-GR" sz="2000" b="1" dirty="0"/>
              <a:t>της</a:t>
            </a:r>
            <a:r>
              <a:rPr lang="el-GR" sz="2000" dirty="0"/>
              <a:t>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copyright"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dirty="0"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αδειοδόχο</a:t>
            </a:r>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αδειοδόχο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92"/>
            <a:ext cx="9144000" cy="1143000"/>
          </a:xfrm>
        </p:spPr>
        <p:txBody>
          <a:bodyPr>
            <a:noAutofit/>
          </a:bodyPr>
          <a:lstStyle/>
          <a:p>
            <a:r>
              <a:rPr lang="el-GR" b="1" dirty="0"/>
              <a:t>Σημείωμα Χρήσης Έργων </a:t>
            </a:r>
            <a:r>
              <a:rPr lang="el-GR" b="1" dirty="0" smtClean="0"/>
              <a:t>Τρίτων</a:t>
            </a:r>
            <a:endParaRPr lang="el-GR" b="1" dirty="0"/>
          </a:p>
        </p:txBody>
      </p:sp>
      <p:sp>
        <p:nvSpPr>
          <p:cNvPr id="3" name="Content Placeholder 2"/>
          <p:cNvSpPr>
            <a:spLocks noGrp="1"/>
          </p:cNvSpPr>
          <p:nvPr>
            <p:ph idx="1"/>
          </p:nvPr>
        </p:nvSpPr>
        <p:spPr>
          <a:xfrm>
            <a:off x="251520" y="1196753"/>
            <a:ext cx="8784976" cy="4104455"/>
          </a:xfrm>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b="1" dirty="0" smtClean="0"/>
              <a:t>Εικόνες/Σχήματα/Διαγράμματα</a:t>
            </a:r>
            <a:r>
              <a:rPr lang="en-US" sz="2000" b="1" dirty="0" smtClean="0"/>
              <a:t>/</a:t>
            </a:r>
            <a:r>
              <a:rPr lang="el-GR" sz="2000" b="1" dirty="0" smtClean="0"/>
              <a:t>Φωτογραφίες</a:t>
            </a:r>
          </a:p>
          <a:p>
            <a:pPr marL="0" indent="0">
              <a:buNone/>
            </a:pPr>
            <a:endParaRPr lang="el-GR" sz="2000" b="1" dirty="0" smtClean="0"/>
          </a:p>
          <a:p>
            <a:pPr marL="0" indent="0">
              <a:spcBef>
                <a:spcPts val="0"/>
              </a:spcBef>
              <a:buNone/>
            </a:pPr>
            <a:r>
              <a:rPr lang="el-GR" sz="2000" b="1" dirty="0" smtClean="0"/>
              <a:t>Σχήμα 1</a:t>
            </a:r>
            <a:r>
              <a:rPr lang="el-GR" sz="2000" b="1" dirty="0"/>
              <a:t>. </a:t>
            </a:r>
            <a:r>
              <a:rPr lang="el-GR" sz="2000" dirty="0"/>
              <a:t>Η δοκιμασία σκόπευσης για τον έλεγχο κυριαρχίας οφθαλμού. </a:t>
            </a:r>
            <a:endParaRPr lang="el-GR" sz="2000" dirty="0" smtClean="0"/>
          </a:p>
          <a:p>
            <a:pPr marL="0" indent="0">
              <a:spcBef>
                <a:spcPts val="0"/>
              </a:spcBef>
              <a:buNone/>
            </a:pPr>
            <a:r>
              <a:rPr lang="el-GR" sz="2000" dirty="0" smtClean="0"/>
              <a:t>Βιβλίο </a:t>
            </a:r>
            <a:r>
              <a:rPr lang="el-GR" sz="2000" dirty="0"/>
              <a:t>«Αριστεροχειρία», Φίλιππος Βλάχος, Εκδόσεις Χριστοδουλίδη.</a:t>
            </a:r>
          </a:p>
          <a:p>
            <a:pPr marL="457200" indent="-457200">
              <a:spcBef>
                <a:spcPts val="0"/>
              </a:spcBef>
              <a:buFont typeface="+mj-lt"/>
              <a:buAutoNum type="arabicPeriod"/>
            </a:pPr>
            <a:endParaRPr lang="el-GR" sz="2000" dirty="0"/>
          </a:p>
          <a:p>
            <a:pPr marL="457200" indent="-457200">
              <a:spcBef>
                <a:spcPts val="0"/>
              </a:spcBef>
              <a:buFont typeface="+mj-lt"/>
              <a:buAutoNum type="arabicPeriod"/>
            </a:pPr>
            <a:endParaRPr lang="el-GR" sz="2000" dirty="0" smtClean="0"/>
          </a:p>
          <a:p>
            <a:pPr marL="457200" indent="-457200">
              <a:spcBef>
                <a:spcPts val="0"/>
              </a:spcBef>
              <a:buFont typeface="+mj-lt"/>
              <a:buAutoNum type="arabicPeriod"/>
            </a:pPr>
            <a:endParaRPr lang="el-GR" sz="2000" dirty="0" smtClean="0"/>
          </a:p>
          <a:p>
            <a:pPr marL="0" indent="0">
              <a:spcBef>
                <a:spcPts val="0"/>
              </a:spcBef>
              <a:buNone/>
            </a:pPr>
            <a:endParaRPr lang="el-GR" sz="2000" dirty="0"/>
          </a:p>
          <a:p>
            <a:pPr marL="0" indent="0">
              <a:spcBef>
                <a:spcPts val="0"/>
              </a:spcBef>
              <a:buNone/>
            </a:pPr>
            <a:endParaRPr lang="el-GR" sz="2000" dirty="0" smtClean="0">
              <a:solidFill>
                <a:srgbClr val="FF0000"/>
              </a:solidFill>
            </a:endParaRPr>
          </a:p>
          <a:p>
            <a:pPr marL="0" indent="0">
              <a:spcBef>
                <a:spcPts val="0"/>
              </a:spcBef>
              <a:buNone/>
            </a:pPr>
            <a:endParaRPr lang="el-GR" sz="2000" dirty="0" smtClean="0">
              <a:solidFill>
                <a:srgbClr val="FF0000"/>
              </a:solidFill>
            </a:endParaRPr>
          </a:p>
          <a:p>
            <a:pPr marL="0" indent="0">
              <a:spcBef>
                <a:spcPts val="0"/>
              </a:spcBef>
              <a:buNone/>
            </a:pPr>
            <a:endParaRPr lang="el-GR" sz="2000" dirty="0">
              <a:solidFill>
                <a:srgbClr val="FF0000"/>
              </a:solidFill>
            </a:endParaRPr>
          </a:p>
          <a:p>
            <a:pPr marL="0" indent="0">
              <a:spcBef>
                <a:spcPts val="0"/>
              </a:spcBef>
              <a:buNone/>
            </a:pPr>
            <a:endParaRPr lang="en-US" sz="2000" dirty="0" smtClean="0"/>
          </a:p>
          <a:p>
            <a:pPr marL="0" indent="0">
              <a:spcBef>
                <a:spcPts val="0"/>
              </a:spcBef>
              <a:buNone/>
            </a:pPr>
            <a:endParaRPr lang="el-GR" sz="2000" dirty="0" smtClean="0"/>
          </a:p>
          <a:p>
            <a:pPr marL="0" indent="0">
              <a:spcBef>
                <a:spcPts val="0"/>
              </a:spcBef>
              <a:buNone/>
            </a:pPr>
            <a:endParaRPr lang="el-GR" sz="2000" dirty="0"/>
          </a:p>
        </p:txBody>
      </p:sp>
    </p:spTree>
    <p:extLst>
      <p:ext uri="{BB962C8B-B14F-4D97-AF65-F5344CB8AC3E}">
        <p14:creationId xmlns:p14="http://schemas.microsoft.com/office/powerpoint/2010/main" val="9735808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107504" y="274638"/>
            <a:ext cx="9001000" cy="490066"/>
          </a:xfrm>
        </p:spPr>
        <p:txBody>
          <a:bodyPr>
            <a:noAutofit/>
          </a:bodyPr>
          <a:lstStyle/>
          <a:p>
            <a:r>
              <a:rPr lang="el-GR" sz="3200" b="1" dirty="0"/>
              <a:t>Αριστεροχειρία και αναπτυξιακές </a:t>
            </a:r>
            <a:r>
              <a:rPr lang="el-GR" sz="3200" b="1" dirty="0" smtClean="0"/>
              <a:t>διαταραχές 2/4</a:t>
            </a:r>
            <a:endParaRPr lang="el-GR" sz="3200" b="1" dirty="0"/>
          </a:p>
        </p:txBody>
      </p:sp>
      <p:sp>
        <p:nvSpPr>
          <p:cNvPr id="3" name="Θέση περιεχομένου 2"/>
          <p:cNvSpPr>
            <a:spLocks noGrp="1"/>
          </p:cNvSpPr>
          <p:nvPr>
            <p:ph idx="1"/>
          </p:nvPr>
        </p:nvSpPr>
        <p:spPr>
          <a:xfrm>
            <a:off x="395536" y="908720"/>
            <a:ext cx="8552666" cy="5256584"/>
          </a:xfrm>
        </p:spPr>
        <p:txBody>
          <a:bodyPr>
            <a:noAutofit/>
          </a:bodyPr>
          <a:lstStyle/>
          <a:p>
            <a:pPr>
              <a:spcBef>
                <a:spcPts val="0"/>
              </a:spcBef>
            </a:pPr>
            <a:r>
              <a:rPr lang="el-GR" sz="2000" dirty="0" err="1" smtClean="0"/>
              <a:t>Geschwind</a:t>
            </a:r>
            <a:r>
              <a:rPr lang="el-GR" sz="2000" dirty="0" smtClean="0"/>
              <a:t> </a:t>
            </a:r>
            <a:r>
              <a:rPr lang="el-GR" sz="2000" dirty="0"/>
              <a:t>και </a:t>
            </a:r>
            <a:r>
              <a:rPr lang="el-GR" sz="2000" dirty="0" err="1"/>
              <a:t>Behan</a:t>
            </a:r>
            <a:r>
              <a:rPr lang="el-GR" sz="2000" dirty="0"/>
              <a:t> (1982), εξέτασαν ένα μεγάλο αριθμό ενηλίκων και ανέφεραν, ότι μόνο το 1,1% των σταθερών δεξιόχειρων ισχυρίστηκαν ότι έχουν μαθησιακές δυσκολίες, ενώ αντίθετα το ισχυρίστηκαν το 11,8% των σταθερών αριστερόχειρων.  </a:t>
            </a:r>
            <a:endParaRPr lang="el-GR" sz="2000" dirty="0" smtClean="0"/>
          </a:p>
          <a:p>
            <a:pPr>
              <a:spcBef>
                <a:spcPts val="0"/>
              </a:spcBef>
            </a:pPr>
            <a:r>
              <a:rPr lang="en-US" sz="2000" dirty="0" err="1"/>
              <a:t>Schacter</a:t>
            </a:r>
            <a:r>
              <a:rPr lang="en-US" sz="2000" dirty="0"/>
              <a:t>, </a:t>
            </a:r>
            <a:r>
              <a:rPr lang="en-US" sz="2000" dirty="0" err="1"/>
              <a:t>Ransil</a:t>
            </a:r>
            <a:r>
              <a:rPr lang="en-US" sz="2000" dirty="0"/>
              <a:t> &amp; </a:t>
            </a:r>
            <a:r>
              <a:rPr lang="en-US" sz="2000" dirty="0" err="1" smtClean="0"/>
              <a:t>Geschwind</a:t>
            </a:r>
            <a:r>
              <a:rPr lang="el-GR" sz="2000" dirty="0" smtClean="0"/>
              <a:t> (</a:t>
            </a:r>
            <a:r>
              <a:rPr lang="en-US" sz="2000" dirty="0" smtClean="0"/>
              <a:t>1987</a:t>
            </a:r>
            <a:r>
              <a:rPr lang="el-GR" sz="2000" dirty="0" smtClean="0"/>
              <a:t>), εξέτασαν </a:t>
            </a:r>
            <a:r>
              <a:rPr lang="el-GR" sz="2000" dirty="0"/>
              <a:t>πάνω από 1.000 επαγγελματίες </a:t>
            </a:r>
            <a:r>
              <a:rPr lang="el-GR" sz="2000" dirty="0" smtClean="0"/>
              <a:t>. Δήλωσαν </a:t>
            </a:r>
            <a:r>
              <a:rPr lang="el-GR" sz="2000" dirty="0"/>
              <a:t>ότι υποφέρουν  από δυσλεξία το 3% των σταθερών δεξιόχειρων, αλλά το 9% των αριστερόχειρων και των μη σταθερών δεξιόχειρων ατόμων. </a:t>
            </a:r>
            <a:endParaRPr lang="el-GR" sz="2000" dirty="0" smtClean="0"/>
          </a:p>
          <a:p>
            <a:pPr>
              <a:spcBef>
                <a:spcPts val="0"/>
              </a:spcBef>
            </a:pPr>
            <a:r>
              <a:rPr lang="el-GR" sz="2000" dirty="0" err="1" smtClean="0"/>
              <a:t>Hallgren</a:t>
            </a:r>
            <a:r>
              <a:rPr lang="el-GR" sz="2000" dirty="0" smtClean="0"/>
              <a:t> (1950</a:t>
            </a:r>
            <a:r>
              <a:rPr lang="el-GR" sz="2000" dirty="0"/>
              <a:t>) </a:t>
            </a:r>
            <a:r>
              <a:rPr lang="el-GR" sz="2000" dirty="0" smtClean="0"/>
              <a:t>βρήκαν </a:t>
            </a:r>
            <a:r>
              <a:rPr lang="el-GR" sz="2000" dirty="0"/>
              <a:t>το ποσοστό αριστεροχειρίας </a:t>
            </a:r>
            <a:r>
              <a:rPr lang="el-GR" sz="2000" dirty="0" smtClean="0"/>
              <a:t>18</a:t>
            </a:r>
            <a:r>
              <a:rPr lang="el-GR" sz="2000" dirty="0"/>
              <a:t>% μεταξύ των δυσλεξικών παιδιών, σε αντίθεση με </a:t>
            </a:r>
            <a:r>
              <a:rPr lang="el-GR" sz="2000" dirty="0" smtClean="0"/>
              <a:t>9</a:t>
            </a:r>
            <a:r>
              <a:rPr lang="el-GR" sz="2000" dirty="0"/>
              <a:t>% στην ομάδα ελέγχου.  </a:t>
            </a:r>
            <a:endParaRPr lang="el-GR" sz="2000" dirty="0" smtClean="0"/>
          </a:p>
          <a:p>
            <a:pPr>
              <a:spcBef>
                <a:spcPts val="0"/>
              </a:spcBef>
            </a:pPr>
            <a:r>
              <a:rPr lang="el-GR" sz="2000" dirty="0" err="1" smtClean="0"/>
              <a:t>Rutter</a:t>
            </a:r>
            <a:r>
              <a:rPr lang="el-GR" sz="2000" dirty="0"/>
              <a:t>, </a:t>
            </a:r>
            <a:r>
              <a:rPr lang="el-GR" sz="2000" dirty="0" err="1"/>
              <a:t>Tizard</a:t>
            </a:r>
            <a:r>
              <a:rPr lang="el-GR" sz="2000" dirty="0"/>
              <a:t> και </a:t>
            </a:r>
            <a:r>
              <a:rPr lang="el-GR" sz="2000" dirty="0" err="1"/>
              <a:t>Whitmore</a:t>
            </a:r>
            <a:r>
              <a:rPr lang="el-GR" sz="2000" dirty="0"/>
              <a:t> (1970) </a:t>
            </a:r>
            <a:r>
              <a:rPr lang="el-GR" sz="2000" dirty="0" smtClean="0"/>
              <a:t>αριστερόχειρες </a:t>
            </a:r>
            <a:r>
              <a:rPr lang="el-GR" sz="2000" dirty="0"/>
              <a:t>ήταν το 9% μιας ομάδας που παρουσίαζε ειδική αναγνωστική καθυστέρηση, ενώ μόνο το 5% της ομάδας ελέγχου.  </a:t>
            </a:r>
            <a:endParaRPr lang="el-GR" sz="2000" dirty="0" smtClean="0"/>
          </a:p>
          <a:p>
            <a:pPr>
              <a:spcBef>
                <a:spcPts val="0"/>
              </a:spcBef>
            </a:pPr>
            <a:r>
              <a:rPr lang="el-GR" sz="2000" dirty="0" err="1" smtClean="0"/>
              <a:t>Annett</a:t>
            </a:r>
            <a:r>
              <a:rPr lang="el-GR" sz="2000" dirty="0" smtClean="0"/>
              <a:t> </a:t>
            </a:r>
            <a:r>
              <a:rPr lang="el-GR" sz="2000" dirty="0"/>
              <a:t>και  </a:t>
            </a:r>
            <a:r>
              <a:rPr lang="el-GR" sz="2000" dirty="0" err="1"/>
              <a:t>Turner</a:t>
            </a:r>
            <a:r>
              <a:rPr lang="el-GR" sz="2000" dirty="0"/>
              <a:t> (1974)  αναφέρουν </a:t>
            </a:r>
            <a:r>
              <a:rPr lang="el-GR" sz="2000" dirty="0" smtClean="0"/>
              <a:t>ότι </a:t>
            </a:r>
            <a:r>
              <a:rPr lang="el-GR" sz="2000" dirty="0"/>
              <a:t>υπάρχει υπερβολικός αριθμός αριστερόχειρων ανάμεσα στα παιδιά σχολικής ηλικίας που παρουσιάζουν καθυστέρηση στην ανάγνωση</a:t>
            </a:r>
            <a:r>
              <a:rPr lang="el-GR" sz="2000" dirty="0" smtClean="0"/>
              <a:t>.</a:t>
            </a:r>
            <a:endParaRPr lang="el-GR" sz="2000" dirty="0"/>
          </a:p>
        </p:txBody>
      </p:sp>
    </p:spTree>
    <p:extLst>
      <p:ext uri="{BB962C8B-B14F-4D97-AF65-F5344CB8AC3E}">
        <p14:creationId xmlns:p14="http://schemas.microsoft.com/office/powerpoint/2010/main" val="4041886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107504" y="274638"/>
            <a:ext cx="9001000" cy="490066"/>
          </a:xfrm>
        </p:spPr>
        <p:txBody>
          <a:bodyPr>
            <a:noAutofit/>
          </a:bodyPr>
          <a:lstStyle/>
          <a:p>
            <a:r>
              <a:rPr lang="el-GR" sz="3200" b="1" dirty="0"/>
              <a:t>Αριστεροχειρία και αναπτυξιακές </a:t>
            </a:r>
            <a:r>
              <a:rPr lang="el-GR" sz="3200" b="1" dirty="0" smtClean="0"/>
              <a:t>διαταραχές 3/4</a:t>
            </a:r>
            <a:endParaRPr lang="el-GR" sz="3200" b="1" dirty="0"/>
          </a:p>
        </p:txBody>
      </p:sp>
      <p:sp>
        <p:nvSpPr>
          <p:cNvPr id="3" name="Θέση περιεχομένου 2"/>
          <p:cNvSpPr>
            <a:spLocks noGrp="1"/>
          </p:cNvSpPr>
          <p:nvPr>
            <p:ph idx="1"/>
          </p:nvPr>
        </p:nvSpPr>
        <p:spPr>
          <a:xfrm>
            <a:off x="212085" y="1196752"/>
            <a:ext cx="8608387" cy="5112569"/>
          </a:xfrm>
        </p:spPr>
        <p:txBody>
          <a:bodyPr>
            <a:noAutofit/>
          </a:bodyPr>
          <a:lstStyle/>
          <a:p>
            <a:pPr>
              <a:spcBef>
                <a:spcPts val="0"/>
              </a:spcBef>
            </a:pPr>
            <a:r>
              <a:rPr lang="el-GR" sz="2000" b="1" i="1" dirty="0" smtClean="0"/>
              <a:t>Αντίθετα</a:t>
            </a:r>
            <a:r>
              <a:rPr lang="el-GR" sz="2000" b="1" i="1" dirty="0"/>
              <a:t>, οι περισσότερες μεγάλου μεγέθους μελέτες που έγιναν σε μη επιλεγμένα δείγματα παιδιών του σχολείου, δεν έχουν βρει πολλές αποδείξεις για μια συσχέτιση της αναγνωστικής ικανότητας με την αριστεροχειρία.  </a:t>
            </a:r>
            <a:endParaRPr lang="el-GR" sz="2000" b="1" i="1" dirty="0" smtClean="0"/>
          </a:p>
          <a:p>
            <a:pPr>
              <a:spcBef>
                <a:spcPts val="0"/>
              </a:spcBef>
            </a:pPr>
            <a:r>
              <a:rPr lang="el-GR" sz="2000" dirty="0" err="1" smtClean="0"/>
              <a:t>Satz</a:t>
            </a:r>
            <a:r>
              <a:rPr lang="el-GR" sz="2000" dirty="0" smtClean="0"/>
              <a:t> </a:t>
            </a:r>
            <a:r>
              <a:rPr lang="el-GR" sz="2000" dirty="0"/>
              <a:t>και  </a:t>
            </a:r>
            <a:r>
              <a:rPr lang="el-GR" sz="2000" dirty="0" err="1"/>
              <a:t>Fletcher</a:t>
            </a:r>
            <a:r>
              <a:rPr lang="el-GR" sz="2000" dirty="0"/>
              <a:t> (1987), αναφέρουν στοιχεία από 571 παιδιά, στα οποία η προτίμηση χεριού και η αναγνωστική ικανότητα εκτιμήθηκαν στο τέλος της δευτέρας τάξης.  </a:t>
            </a:r>
            <a:r>
              <a:rPr lang="el-GR" sz="2000" dirty="0" smtClean="0"/>
              <a:t>Τα </a:t>
            </a:r>
            <a:r>
              <a:rPr lang="el-GR" sz="2000" dirty="0"/>
              <a:t>85 (δηλαδή το 14,9%) προτίμησαν το αριστερό χέρι για την πλειονότητα των 10 δοκιμασιών που εξετάστηκαν, οι 481 (δηλαδή το 84,2%) προτίμησαν το δεξί χέρι και μόνο 5 (δηλαδή το 0,9%) χρησιμοποίησαν το δεξί χέρι για τις 5 δραστηριότητες και το αριστερό για τις άλλες 5.  Καμία διαφορά δεν παρατηρήθηκε μεταξύ  των 425 ισχυρά δεξιόχειρων και των 48 ισχυρά αριστερόχειρων παιδιών, τόσο στις μετρήσεις επίτευξης της ανάγνωσης, όσο και στις εκτιμήσεις των δασκάλων για πιθανές δυσκολίες μάθησης.  </a:t>
            </a:r>
            <a:r>
              <a:rPr lang="el-GR" sz="2000" dirty="0" smtClean="0"/>
              <a:t>Δεν </a:t>
            </a:r>
            <a:r>
              <a:rPr lang="el-GR" sz="2000" dirty="0"/>
              <a:t>αναφέρουν στοιχεία από τα 98 παιδιά (17%) που εκδήλωσαν ποικίλους  βαθμούς μικτής προτίμησης </a:t>
            </a:r>
            <a:r>
              <a:rPr lang="el-GR" sz="2000" dirty="0" smtClean="0"/>
              <a:t>χεριού.</a:t>
            </a:r>
            <a:endParaRPr lang="el-GR" sz="2000" dirty="0"/>
          </a:p>
        </p:txBody>
      </p:sp>
    </p:spTree>
    <p:extLst>
      <p:ext uri="{BB962C8B-B14F-4D97-AF65-F5344CB8AC3E}">
        <p14:creationId xmlns:p14="http://schemas.microsoft.com/office/powerpoint/2010/main" val="1963853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107504" y="274638"/>
            <a:ext cx="9001000" cy="490066"/>
          </a:xfrm>
        </p:spPr>
        <p:txBody>
          <a:bodyPr>
            <a:noAutofit/>
          </a:bodyPr>
          <a:lstStyle/>
          <a:p>
            <a:r>
              <a:rPr lang="el-GR" sz="3200" b="1" dirty="0"/>
              <a:t>Αριστεροχειρία και αναπτυξιακές </a:t>
            </a:r>
            <a:r>
              <a:rPr lang="el-GR" sz="3200" b="1" dirty="0" smtClean="0"/>
              <a:t>διαταραχές 4/4</a:t>
            </a:r>
            <a:endParaRPr lang="el-GR" sz="3200" b="1" dirty="0"/>
          </a:p>
        </p:txBody>
      </p:sp>
      <p:sp>
        <p:nvSpPr>
          <p:cNvPr id="3" name="Θέση περιεχομένου 2"/>
          <p:cNvSpPr>
            <a:spLocks noGrp="1"/>
          </p:cNvSpPr>
          <p:nvPr>
            <p:ph idx="1"/>
          </p:nvPr>
        </p:nvSpPr>
        <p:spPr>
          <a:xfrm>
            <a:off x="212085" y="1268760"/>
            <a:ext cx="8608387" cy="5040561"/>
          </a:xfrm>
        </p:spPr>
        <p:txBody>
          <a:bodyPr>
            <a:noAutofit/>
          </a:bodyPr>
          <a:lstStyle/>
          <a:p>
            <a:pPr>
              <a:spcBef>
                <a:spcPts val="0"/>
              </a:spcBef>
            </a:pPr>
            <a:r>
              <a:rPr lang="el-GR" sz="2400" dirty="0" err="1" smtClean="0"/>
              <a:t>Belmont</a:t>
            </a:r>
            <a:r>
              <a:rPr lang="el-GR" sz="2400" dirty="0" smtClean="0"/>
              <a:t> </a:t>
            </a:r>
            <a:r>
              <a:rPr lang="el-GR" sz="2400" dirty="0"/>
              <a:t>και </a:t>
            </a:r>
            <a:r>
              <a:rPr lang="el-GR" sz="2400" dirty="0" err="1"/>
              <a:t>Birch</a:t>
            </a:r>
            <a:r>
              <a:rPr lang="el-GR" sz="2400" dirty="0"/>
              <a:t> (1965), απέτυχαν επίσης να βρουν διαφορές προτίμησης χεριού μεταξύ καλών και κακών αναγνωστών, σε ένα δείγμα από Σκωτσέζους.  </a:t>
            </a:r>
            <a:endParaRPr lang="el-GR" sz="2400" dirty="0" smtClean="0"/>
          </a:p>
          <a:p>
            <a:pPr>
              <a:spcBef>
                <a:spcPts val="0"/>
              </a:spcBef>
            </a:pPr>
            <a:r>
              <a:rPr lang="en-US" sz="2400" dirty="0" smtClean="0"/>
              <a:t>Lyle </a:t>
            </a:r>
            <a:r>
              <a:rPr lang="en-US" sz="2400" dirty="0"/>
              <a:t>&amp; Johnson, </a:t>
            </a:r>
            <a:r>
              <a:rPr lang="el-GR" sz="2400" dirty="0" smtClean="0"/>
              <a:t>(</a:t>
            </a:r>
            <a:r>
              <a:rPr lang="en-US" sz="2400" dirty="0" smtClean="0"/>
              <a:t>1976</a:t>
            </a:r>
            <a:r>
              <a:rPr lang="el-GR" sz="2400" dirty="0"/>
              <a:t>) </a:t>
            </a:r>
            <a:r>
              <a:rPr lang="el-GR" sz="2400" dirty="0" smtClean="0"/>
              <a:t>δε βρήκαν </a:t>
            </a:r>
            <a:r>
              <a:rPr lang="el-GR" sz="2400" dirty="0"/>
              <a:t>διαφορές στο επίπεδο ανάγνωσης </a:t>
            </a:r>
            <a:r>
              <a:rPr lang="el-GR" sz="2400" dirty="0" smtClean="0"/>
              <a:t>ανάμεσα σε δεξιόχειρα </a:t>
            </a:r>
            <a:r>
              <a:rPr lang="el-GR" sz="2400" dirty="0"/>
              <a:t>και αριστερόχειρα παιδιά </a:t>
            </a:r>
            <a:endParaRPr lang="el-GR" sz="2400" dirty="0" smtClean="0"/>
          </a:p>
          <a:p>
            <a:pPr>
              <a:spcBef>
                <a:spcPts val="0"/>
              </a:spcBef>
            </a:pPr>
            <a:r>
              <a:rPr lang="en-US" sz="2400" dirty="0" smtClean="0"/>
              <a:t>Richardson </a:t>
            </a:r>
            <a:r>
              <a:rPr lang="en-US" sz="2400" dirty="0"/>
              <a:t>&amp; </a:t>
            </a:r>
            <a:r>
              <a:rPr lang="en-US" sz="2400" dirty="0" err="1"/>
              <a:t>Filrej</a:t>
            </a:r>
            <a:r>
              <a:rPr lang="en-US" sz="2400" dirty="0"/>
              <a:t>, </a:t>
            </a:r>
            <a:r>
              <a:rPr lang="el-GR" sz="2400" dirty="0" smtClean="0"/>
              <a:t>(</a:t>
            </a:r>
            <a:r>
              <a:rPr lang="en-US" sz="2400" dirty="0" smtClean="0"/>
              <a:t>1979</a:t>
            </a:r>
            <a:r>
              <a:rPr lang="el-GR" sz="2400" dirty="0" smtClean="0"/>
              <a:t>), συνέκριναν </a:t>
            </a:r>
            <a:r>
              <a:rPr lang="el-GR" sz="2400" dirty="0"/>
              <a:t>δεξιόχειρα και αριστερόχειρα παιδιά </a:t>
            </a:r>
            <a:r>
              <a:rPr lang="el-GR" sz="2400" dirty="0" smtClean="0"/>
              <a:t>και δε βρήκαν </a:t>
            </a:r>
            <a:r>
              <a:rPr lang="el-GR" sz="2400" dirty="0"/>
              <a:t>διαφορές στο επίπεδο ανάγνωσης </a:t>
            </a:r>
            <a:endParaRPr lang="el-GR" sz="2400" dirty="0" smtClean="0"/>
          </a:p>
          <a:p>
            <a:pPr>
              <a:spcBef>
                <a:spcPts val="0"/>
              </a:spcBef>
            </a:pPr>
            <a:r>
              <a:rPr lang="el-GR" sz="2400" dirty="0" err="1" smtClean="0"/>
              <a:t>Pennington</a:t>
            </a:r>
            <a:r>
              <a:rPr lang="el-GR" sz="2400" dirty="0"/>
              <a:t>, </a:t>
            </a:r>
            <a:r>
              <a:rPr lang="el-GR" sz="2400" dirty="0" err="1"/>
              <a:t>Smith</a:t>
            </a:r>
            <a:r>
              <a:rPr lang="el-GR" sz="2400" dirty="0"/>
              <a:t>, </a:t>
            </a:r>
            <a:r>
              <a:rPr lang="el-GR" sz="2400" dirty="0" err="1"/>
              <a:t>Kimberling</a:t>
            </a:r>
            <a:r>
              <a:rPr lang="el-GR" sz="2400" dirty="0"/>
              <a:t>, </a:t>
            </a:r>
            <a:r>
              <a:rPr lang="el-GR" sz="2400" dirty="0" err="1"/>
              <a:t>Green</a:t>
            </a:r>
            <a:r>
              <a:rPr lang="el-GR" sz="2400" dirty="0"/>
              <a:t> και </a:t>
            </a:r>
            <a:r>
              <a:rPr lang="el-GR" sz="2400" dirty="0" err="1"/>
              <a:t>Haith</a:t>
            </a:r>
            <a:r>
              <a:rPr lang="el-GR" sz="2400" dirty="0"/>
              <a:t> (1987)  δε βρήκαν διαφορές στη συχνότητα εμφάνισης αριστεροχειρίας μεταξύ της ομάδας των δυσλεξικών ατόμων και της ομάδας ελέγχου.</a:t>
            </a:r>
          </a:p>
          <a:p>
            <a:endParaRPr lang="el-GR" sz="2400" dirty="0"/>
          </a:p>
        </p:txBody>
      </p:sp>
    </p:spTree>
    <p:extLst>
      <p:ext uri="{BB962C8B-B14F-4D97-AF65-F5344CB8AC3E}">
        <p14:creationId xmlns:p14="http://schemas.microsoft.com/office/powerpoint/2010/main" val="2544577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3508" y="13513"/>
            <a:ext cx="8928992" cy="562074"/>
          </a:xfrm>
        </p:spPr>
        <p:txBody>
          <a:bodyPr>
            <a:normAutofit/>
          </a:bodyPr>
          <a:lstStyle/>
          <a:p>
            <a:r>
              <a:rPr lang="el-GR" sz="2800" b="1" dirty="0"/>
              <a:t>Εγκεφαλική ασυμμετρία και αναπτυξιακές </a:t>
            </a:r>
            <a:r>
              <a:rPr lang="el-GR" sz="2800" b="1" dirty="0" smtClean="0"/>
              <a:t>διαταραχές 1/3</a:t>
            </a:r>
            <a:endParaRPr lang="el-GR" sz="2800" b="1" dirty="0"/>
          </a:p>
        </p:txBody>
      </p:sp>
      <p:sp>
        <p:nvSpPr>
          <p:cNvPr id="3" name="Θέση περιεχομένου 2"/>
          <p:cNvSpPr>
            <a:spLocks noGrp="1"/>
          </p:cNvSpPr>
          <p:nvPr>
            <p:ph idx="1"/>
          </p:nvPr>
        </p:nvSpPr>
        <p:spPr>
          <a:xfrm>
            <a:off x="251520" y="575587"/>
            <a:ext cx="8712968" cy="5733733"/>
          </a:xfrm>
        </p:spPr>
        <p:txBody>
          <a:bodyPr>
            <a:noAutofit/>
          </a:bodyPr>
          <a:lstStyle/>
          <a:p>
            <a:r>
              <a:rPr lang="el-GR" sz="2000" dirty="0"/>
              <a:t>Η σχέση που υπάρχει ανάμεσα στην εγκεφαλική λειτουργία και στις γνωστικές ικανότητες γίνεται φανερή από τους διαφορετικούς τρόπους που καθένα από τα ημισφαίρια του εγκεφάλου εξυπηρετεί τις γνωστικές λειτουργίες και τους μαθησιακούς μηχανισμούς  (</a:t>
            </a:r>
            <a:r>
              <a:rPr lang="el-GR" sz="2000" dirty="0" err="1"/>
              <a:t>Geschwind</a:t>
            </a:r>
            <a:r>
              <a:rPr lang="el-GR" sz="2000" dirty="0"/>
              <a:t>, 1975 - </a:t>
            </a:r>
            <a:r>
              <a:rPr lang="el-GR" sz="2000" dirty="0" err="1"/>
              <a:t>Kinsbourne</a:t>
            </a:r>
            <a:r>
              <a:rPr lang="el-GR" sz="2000" dirty="0"/>
              <a:t> &amp; </a:t>
            </a:r>
            <a:r>
              <a:rPr lang="el-GR" sz="2000" dirty="0" err="1"/>
              <a:t>Smith</a:t>
            </a:r>
            <a:r>
              <a:rPr lang="el-GR" sz="2000" dirty="0"/>
              <a:t>, 1974).</a:t>
            </a:r>
          </a:p>
          <a:p>
            <a:r>
              <a:rPr lang="el-GR" sz="2000" dirty="0" smtClean="0"/>
              <a:t>Ο </a:t>
            </a:r>
            <a:r>
              <a:rPr lang="el-GR" sz="2000" dirty="0" err="1"/>
              <a:t>Broca</a:t>
            </a:r>
            <a:r>
              <a:rPr lang="el-GR" sz="2000" dirty="0"/>
              <a:t>,  το 1861, ήταν ο πρώτος που απέδειξε τη δυνατότητα διαφορετικής λειτουργίας των ημισφαιρίων. </a:t>
            </a:r>
            <a:endParaRPr lang="el-GR" sz="2000" dirty="0" smtClean="0"/>
          </a:p>
          <a:p>
            <a:r>
              <a:rPr lang="el-GR" sz="2000" dirty="0" smtClean="0"/>
              <a:t>Εκτός </a:t>
            </a:r>
            <a:r>
              <a:rPr lang="el-GR" sz="2000" dirty="0"/>
              <a:t>από τις λειτουργίες του λόγου και πολλές άλλες γνωστικές λειτουργίες ελέγχονται εξειδικευμένα από το ένα ή το άλλο εγκεφαλικό ημισφαίριο, έτσι ώστε να μιλάμε σήμερα για το γενικότερο φαινόμενο της εγκεφαλικής ασυμμετρίας, της διαφοροποιημένης δηλαδή λειτουργικής εξειδίκευσης των ημισφαιρίων.</a:t>
            </a:r>
          </a:p>
          <a:p>
            <a:r>
              <a:rPr lang="el-GR" sz="2000" dirty="0" smtClean="0"/>
              <a:t>Αυτό </a:t>
            </a:r>
            <a:r>
              <a:rPr lang="el-GR" sz="2000" dirty="0"/>
              <a:t>που από πολύ νωρίς απασχόλησε τους επιστήμονες ήταν η διερεύνηση του αν διαφορές στην εγκεφαλική ασυμμετρία μεταξύ των ατόμων, έχουν σχέση με προβλήματα ή διαταραχές των γνωστικών ικανοτήτων </a:t>
            </a:r>
            <a:r>
              <a:rPr lang="el-GR" sz="2000" dirty="0" smtClean="0"/>
              <a:t>τους…….  </a:t>
            </a:r>
            <a:r>
              <a:rPr lang="el-GR" sz="2000" dirty="0"/>
              <a:t>Αν δηλαδή μια διαταραγμένη ή ανεπαρκής </a:t>
            </a:r>
            <a:r>
              <a:rPr lang="el-GR" sz="2000" dirty="0" err="1"/>
              <a:t>πλευρίωση</a:t>
            </a:r>
            <a:r>
              <a:rPr lang="el-GR" sz="2000" dirty="0"/>
              <a:t> των γνωστικών λειτουργιών στο επίπεδο των ημισφαιρίων μπορεί να προκαλεί ειδικές κλινικές εικόνες όπως τις μαθησιακές δυσκολίες</a:t>
            </a:r>
            <a:r>
              <a:rPr lang="el-GR" sz="2000" dirty="0" smtClean="0"/>
              <a:t>.</a:t>
            </a:r>
            <a:endParaRPr lang="el-GR" sz="2000" dirty="0"/>
          </a:p>
        </p:txBody>
      </p:sp>
    </p:spTree>
    <p:extLst>
      <p:ext uri="{BB962C8B-B14F-4D97-AF65-F5344CB8AC3E}">
        <p14:creationId xmlns:p14="http://schemas.microsoft.com/office/powerpoint/2010/main" val="33404426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1"/>
          <p:cNvSpPr>
            <a:spLocks noGrp="1"/>
          </p:cNvSpPr>
          <p:nvPr>
            <p:ph type="title"/>
          </p:nvPr>
        </p:nvSpPr>
        <p:spPr>
          <a:xfrm>
            <a:off x="107504" y="188640"/>
            <a:ext cx="8928992" cy="562074"/>
          </a:xfrm>
        </p:spPr>
        <p:txBody>
          <a:bodyPr>
            <a:normAutofit/>
          </a:bodyPr>
          <a:lstStyle/>
          <a:p>
            <a:r>
              <a:rPr lang="el-GR" sz="2800" b="1" dirty="0"/>
              <a:t>Εγκεφαλική ασυμμετρία και αναπτυξιακές </a:t>
            </a:r>
            <a:r>
              <a:rPr lang="el-GR" sz="2800" b="1" dirty="0" smtClean="0"/>
              <a:t>διαταραχές 2/3</a:t>
            </a:r>
            <a:endParaRPr lang="el-GR" sz="2800" b="1" dirty="0"/>
          </a:p>
        </p:txBody>
      </p:sp>
      <p:sp>
        <p:nvSpPr>
          <p:cNvPr id="3" name="Θέση περιεχομένου 2"/>
          <p:cNvSpPr>
            <a:spLocks noGrp="1"/>
          </p:cNvSpPr>
          <p:nvPr>
            <p:ph idx="1"/>
          </p:nvPr>
        </p:nvSpPr>
        <p:spPr>
          <a:xfrm>
            <a:off x="251520" y="1268761"/>
            <a:ext cx="8640960" cy="4608512"/>
          </a:xfrm>
        </p:spPr>
        <p:txBody>
          <a:bodyPr>
            <a:noAutofit/>
          </a:bodyPr>
          <a:lstStyle/>
          <a:p>
            <a:pPr marL="0" indent="0">
              <a:buNone/>
            </a:pPr>
            <a:r>
              <a:rPr lang="el-GR" sz="2400" dirty="0"/>
              <a:t>Ήδη το 1937 ο </a:t>
            </a:r>
            <a:r>
              <a:rPr lang="en-US" sz="2400" dirty="0"/>
              <a:t>Orton</a:t>
            </a:r>
            <a:r>
              <a:rPr lang="el-GR" sz="2400" dirty="0"/>
              <a:t> υποστήριξε ότι τουλάχιστον για μια ομάδα παιδιών με δυσλεξία που μελέτησε, υπήρχε κάποια διαταραχή στην ημισφαιρική επικράτηση.  Την υπόθεση αυτή τη στήριξε στις ακόλουθες κλινικές παρατηρήσεις:  </a:t>
            </a:r>
            <a:endParaRPr lang="el-GR" sz="2400" dirty="0" smtClean="0"/>
          </a:p>
          <a:p>
            <a:r>
              <a:rPr lang="el-GR" sz="2400" dirty="0" smtClean="0"/>
              <a:t>Τα </a:t>
            </a:r>
            <a:r>
              <a:rPr lang="el-GR" sz="2400" dirty="0"/>
              <a:t>παιδιά αυτά παρουσίαζαν συχνά λάθη κατοπτρικού τύπου (</a:t>
            </a:r>
            <a:r>
              <a:rPr lang="en-US" sz="2400" dirty="0"/>
              <a:t>mirror</a:t>
            </a:r>
            <a:r>
              <a:rPr lang="el-GR" sz="2400" dirty="0"/>
              <a:t>-</a:t>
            </a:r>
            <a:r>
              <a:rPr lang="en-US" sz="2400" dirty="0"/>
              <a:t>image errors</a:t>
            </a:r>
            <a:r>
              <a:rPr lang="el-GR" sz="2400" dirty="0"/>
              <a:t>), όπως </a:t>
            </a:r>
            <a:r>
              <a:rPr lang="en-US" sz="2400" dirty="0"/>
              <a:t>b</a:t>
            </a:r>
            <a:r>
              <a:rPr lang="el-GR" sz="2400" dirty="0"/>
              <a:t> αντί </a:t>
            </a:r>
            <a:r>
              <a:rPr lang="en-US" sz="2400" dirty="0"/>
              <a:t>d</a:t>
            </a:r>
            <a:r>
              <a:rPr lang="el-GR" sz="2400" dirty="0"/>
              <a:t> στην ανάγνωση γραμμάτων και λέξεων.  </a:t>
            </a:r>
            <a:endParaRPr lang="el-GR" sz="2400" dirty="0" smtClean="0"/>
          </a:p>
          <a:p>
            <a:r>
              <a:rPr lang="el-GR" sz="2400" dirty="0" smtClean="0"/>
              <a:t>Επίσης </a:t>
            </a:r>
            <a:r>
              <a:rPr lang="el-GR" sz="2400" dirty="0"/>
              <a:t>είχαν μεγαλύτερο ποσοστό ασυμφωνίας στη χρηστική </a:t>
            </a:r>
            <a:r>
              <a:rPr lang="el-GR" sz="2400" dirty="0" err="1"/>
              <a:t>πλευρίωση</a:t>
            </a:r>
            <a:r>
              <a:rPr lang="el-GR" sz="2400" dirty="0"/>
              <a:t> για το χέρι και το μάτι και μεγαλύτερη συχνότητα </a:t>
            </a:r>
            <a:r>
              <a:rPr lang="el-GR" sz="2400" dirty="0" err="1"/>
              <a:t>αμφιχειρίας</a:t>
            </a:r>
            <a:r>
              <a:rPr lang="el-GR" sz="2400" dirty="0"/>
              <a:t> ή και αριστεροχειρίας σε σχέση με τα φυσιολογικά </a:t>
            </a:r>
            <a:r>
              <a:rPr lang="el-GR" sz="2400" dirty="0" smtClean="0"/>
              <a:t>παιδιά. </a:t>
            </a:r>
            <a:endParaRPr lang="el-GR" sz="2400" dirty="0"/>
          </a:p>
          <a:p>
            <a:endParaRPr lang="el-GR" sz="1800" dirty="0"/>
          </a:p>
        </p:txBody>
      </p:sp>
    </p:spTree>
    <p:extLst>
      <p:ext uri="{BB962C8B-B14F-4D97-AF65-F5344CB8AC3E}">
        <p14:creationId xmlns:p14="http://schemas.microsoft.com/office/powerpoint/2010/main" val="277152983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2062</TotalTime>
  <Words>5741</Words>
  <Application>Microsoft Office PowerPoint</Application>
  <PresentationFormat>Προβολή στην οθόνη (4:3)</PresentationFormat>
  <Paragraphs>223</Paragraphs>
  <Slides>45</Slides>
  <Notes>7</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45</vt:i4>
      </vt:variant>
    </vt:vector>
  </HeadingPairs>
  <TitlesOfParts>
    <vt:vector size="49" baseType="lpstr">
      <vt:lpstr>ＭＳ Ｐゴシック</vt:lpstr>
      <vt:lpstr>Arial</vt:lpstr>
      <vt:lpstr>Calibri</vt:lpstr>
      <vt:lpstr>Θέμα του Office</vt:lpstr>
      <vt:lpstr>Ψυχοφυσιολογία</vt:lpstr>
      <vt:lpstr>Σκοπός  ενότητας</vt:lpstr>
      <vt:lpstr>Περιεχόμενα ενότητας</vt:lpstr>
      <vt:lpstr>Αριστεροχειρία και αναπτυξιακές διαταραχές 1/4</vt:lpstr>
      <vt:lpstr>Αριστεροχειρία και αναπτυξιακές διαταραχές 2/4</vt:lpstr>
      <vt:lpstr>Αριστεροχειρία και αναπτυξιακές διαταραχές 3/4</vt:lpstr>
      <vt:lpstr>Αριστεροχειρία και αναπτυξιακές διαταραχές 4/4</vt:lpstr>
      <vt:lpstr>Εγκεφαλική ασυμμετρία και αναπτυξιακές διαταραχές 1/3</vt:lpstr>
      <vt:lpstr>Εγκεφαλική ασυμμετρία και αναπτυξιακές διαταραχές 2/3</vt:lpstr>
      <vt:lpstr>Εγκεφαλική ασυμμετρία και αναπτυξιακές διαταραχές 3/3</vt:lpstr>
      <vt:lpstr>Αιτιολογία των μαθησιακών δυσκολιών 1/3</vt:lpstr>
      <vt:lpstr>Αιτιολογία των μαθησιακών δυσκολιών 2/3</vt:lpstr>
      <vt:lpstr>Αιτιολογία των μαθησιακών δυσκολιών 3/3</vt:lpstr>
      <vt:lpstr>Εγκεφαλική ασυμμετρία και μαθησιακές δυσκολίες 1/8</vt:lpstr>
      <vt:lpstr>Εγκεφαλική ασυμμετρία και μαθησιακές δυσκολίες 2/8</vt:lpstr>
      <vt:lpstr>Εγκεφαλική ασυμμετρία και μαθησιακές δυσκολίες 3/8</vt:lpstr>
      <vt:lpstr>Εγκεφαλική ασυμμετρία και μαθησιακές δυσκολίες 4/8</vt:lpstr>
      <vt:lpstr>Εγκεφαλική ασυμμετρία και μαθησιακές δυσκολίες 5/8</vt:lpstr>
      <vt:lpstr>Εγκεφαλική ασυμμετρία και μαθησιακές δυσκολίες 6/8</vt:lpstr>
      <vt:lpstr>Εγκεφαλική ασυμμετρία και μαθησιακές δυσκολίες 7/8</vt:lpstr>
      <vt:lpstr>Εγκεφαλική ασυμμετρία και μαθησιακές δυσκολίες 8/8</vt:lpstr>
      <vt:lpstr>Μαθησιακές δυσκολίες και μέθοδος διχωτικής ακοής 1/6</vt:lpstr>
      <vt:lpstr>Μαθησιακές δυσκολίες και μέθοδος διχωτικής ακοής 2/6</vt:lpstr>
      <vt:lpstr>Μαθησιακές δυσκολίες και μέθοδος διχωτικής ακοής 3/6</vt:lpstr>
      <vt:lpstr>Μαθησιακές δυσκολίες και μέθοδος διχωτικής ακοής 4/6</vt:lpstr>
      <vt:lpstr>Μαθησιακές δυσκολίες και μέθοδος διχωτικής ακοής 5/6</vt:lpstr>
      <vt:lpstr>Μαθησιακές δυσκολίες και εγκεφαλική πλευρίωση</vt:lpstr>
      <vt:lpstr>Εγκεφαλική ασυμμετρία και δυσλεξία 1/5</vt:lpstr>
      <vt:lpstr>Εγκεφαλική ασυμμετρία και δυσλεξία 2/5</vt:lpstr>
      <vt:lpstr>Εγκεφαλική ασυμμετρία και δυσλεξία 3/5</vt:lpstr>
      <vt:lpstr>Εγκεφαλική ασυμμετρία και δυσλεξία 4/5</vt:lpstr>
      <vt:lpstr>Εγκεφαλική ασυμμετρία και δυσλεξία 5/5</vt:lpstr>
      <vt:lpstr>Αριστεροχειρία και αναπτυξιακές γλωσσικές διαταραχές</vt:lpstr>
      <vt:lpstr>Εγκεφαλική πλευρίωση και αυτισμός 1/3</vt:lpstr>
      <vt:lpstr>Εγκεφαλική πλευρίωση και αυτισμός 2/3</vt:lpstr>
      <vt:lpstr>Εγκεφαλική πλευρίωση και αυτισμός 3/3</vt:lpstr>
      <vt:lpstr>Αριστεροχειρία και νοητική καθυστέρηση</vt:lpstr>
      <vt:lpstr>Αριστεροχειρία και τραυλισμός 1/2</vt:lpstr>
      <vt:lpstr>Αριστεροχειρία και τραυλισμός 2/2</vt:lpstr>
      <vt:lpstr>Προτίμηση χεριού και σύνδρομο Tourette</vt:lpstr>
      <vt:lpstr>Εγκεφαλική ασυμμετρία και αναπτυξιακές διαταραχές </vt:lpstr>
      <vt:lpstr>Τέλος Ενότητας</vt:lpstr>
      <vt:lpstr>Χρηματοδότηση</vt:lpstr>
      <vt:lpstr>Σημείωμα Αδειοδότησης</vt:lpstr>
      <vt:lpstr>Σημείωμα Χρήσης Έργων Τρίτων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Kiriazis Vaitsis</cp:lastModifiedBy>
  <cp:revision>279</cp:revision>
  <dcterms:created xsi:type="dcterms:W3CDTF">2012-09-06T09:03:05Z</dcterms:created>
  <dcterms:modified xsi:type="dcterms:W3CDTF">2015-05-25T07:26:29Z</dcterms:modified>
</cp:coreProperties>
</file>