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300" r:id="rId27"/>
    <p:sldId id="274"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89" autoAdjust="0"/>
    <p:restoredTop sz="99283" autoAdjust="0"/>
  </p:normalViewPr>
  <p:slideViewPr>
    <p:cSldViewPr>
      <p:cViewPr>
        <p:scale>
          <a:sx n="80" d="100"/>
          <a:sy n="80" d="100"/>
        </p:scale>
        <p:origin x="-1206" y="66"/>
      </p:cViewPr>
      <p:guideLst>
        <p:guide orient="horz" pos="2160"/>
        <p:guide pos="2880"/>
      </p:guideLst>
    </p:cSldViewPr>
  </p:slideViewPr>
  <p:outlineViewPr>
    <p:cViewPr>
      <p:scale>
        <a:sx n="33" d="100"/>
        <a:sy n="33" d="100"/>
      </p:scale>
      <p:origin x="0" y="259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l-GR" sz="2800" b="1" dirty="0" smtClean="0">
                <a:latin typeface="+mj-lt"/>
              </a:rPr>
              <a:t>5</a:t>
            </a:r>
            <a:r>
              <a:rPr lang="el-GR" sz="2800" b="1" dirty="0" smtClean="0">
                <a:effectLst/>
                <a:latin typeface="+mj-lt"/>
              </a:rPr>
              <a:t>η</a:t>
            </a:r>
            <a:r>
              <a:rPr lang="el-GR" sz="2800" b="1" dirty="0" smtClean="0">
                <a:effectLst/>
                <a:latin typeface="+mj-lt"/>
              </a:rPr>
              <a:t>:</a:t>
            </a:r>
            <a:r>
              <a:rPr lang="en-US" sz="2800" dirty="0" smtClean="0">
                <a:effectLst/>
                <a:latin typeface="+mj-lt"/>
              </a:rPr>
              <a:t> </a:t>
            </a:r>
            <a:r>
              <a:rPr lang="el-GR" sz="2800" dirty="0" smtClean="0">
                <a:effectLst/>
                <a:latin typeface="+mj-lt"/>
              </a:rPr>
              <a:t>Τραυματισμοί Εγκεφάλου – Εγκεφαλικό Επεισόδιο</a:t>
            </a:r>
            <a:endParaRPr lang="en-US"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dirty="0" smtClean="0">
                <a:latin typeface="+mj-lt"/>
              </a:rPr>
              <a:t>Πρόγνωση Αποκατάστασης</a:t>
            </a:r>
          </a:p>
        </p:txBody>
      </p:sp>
      <p:sp>
        <p:nvSpPr>
          <p:cNvPr id="7171" name="Rectangle 3"/>
          <p:cNvSpPr>
            <a:spLocks noGrp="1" noChangeArrowheads="1"/>
          </p:cNvSpPr>
          <p:nvPr>
            <p:ph type="body" idx="1"/>
          </p:nvPr>
        </p:nvSpPr>
        <p:spPr/>
        <p:txBody>
          <a:bodyPr/>
          <a:lstStyle/>
          <a:p>
            <a:pPr algn="just" eaLnBrk="1" hangingPunct="1">
              <a:lnSpc>
                <a:spcPct val="80000"/>
              </a:lnSpc>
            </a:pPr>
            <a:r>
              <a:rPr lang="el-GR" sz="2800" dirty="0" smtClean="0">
                <a:latin typeface="+mj-lt"/>
              </a:rPr>
              <a:t>Η πρόγνωση του βαθμού αποκατάστασης εξαρτάται: </a:t>
            </a:r>
          </a:p>
          <a:p>
            <a:pPr lvl="1" algn="just" eaLnBrk="1" hangingPunct="1">
              <a:lnSpc>
                <a:spcPct val="80000"/>
              </a:lnSpc>
            </a:pPr>
            <a:r>
              <a:rPr lang="el-GR" sz="2400" dirty="0" smtClean="0">
                <a:latin typeface="+mj-lt"/>
              </a:rPr>
              <a:t>Από τον επίπεδο </a:t>
            </a:r>
            <a:r>
              <a:rPr lang="el-GR" sz="2400" dirty="0" err="1" smtClean="0">
                <a:latin typeface="+mj-lt"/>
              </a:rPr>
              <a:t>συνειδητότητας</a:t>
            </a:r>
            <a:r>
              <a:rPr lang="el-GR" sz="2400" dirty="0" smtClean="0">
                <a:latin typeface="+mj-lt"/>
              </a:rPr>
              <a:t> που δείχνει το άτομο με βάση το εάν ανοίγει ή όχι τα μάτια του και εάν εμφανίζει ή όχι κινητική και/ή λεκτική αντίδραση. </a:t>
            </a:r>
          </a:p>
          <a:p>
            <a:pPr lvl="1" algn="just" eaLnBrk="1" hangingPunct="1">
              <a:lnSpc>
                <a:spcPct val="80000"/>
              </a:lnSpc>
            </a:pPr>
            <a:r>
              <a:rPr lang="el-GR" sz="2400" dirty="0" smtClean="0">
                <a:latin typeface="+mj-lt"/>
              </a:rPr>
              <a:t>Από την δυνατότητα του οργανισμού να ανταπεξέλθει στο τραύμα.</a:t>
            </a:r>
          </a:p>
          <a:p>
            <a:pPr lvl="1" algn="just" eaLnBrk="1" hangingPunct="1">
              <a:lnSpc>
                <a:spcPct val="80000"/>
              </a:lnSpc>
            </a:pPr>
            <a:r>
              <a:rPr lang="el-GR" sz="2400" dirty="0" smtClean="0">
                <a:latin typeface="+mj-lt"/>
              </a:rPr>
              <a:t>Στην περίπτωση  που ο ασθενής διατηρεί ή ανακτήσει την επαφή του με το περιβάλλον, η αποκατάσταση ποικίλλει ως προς την χρονική της διάρκεια αλλά κατά κανόνα χρειάζεται χρόνια για να ολοκληρωθεί, χωρίς ποτέ να εξαλείφονται πλήρως τυχόν διαταραχές κυρίως στην συμπεριφορά του ατόμου.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l-GR" sz="4000" dirty="0" smtClean="0">
                <a:latin typeface="+mj-lt"/>
              </a:rPr>
              <a:t>Τραυματισμοί Εγκεφάλου </a:t>
            </a:r>
            <a:br>
              <a:rPr lang="el-GR" sz="4000" dirty="0" smtClean="0">
                <a:latin typeface="+mj-lt"/>
              </a:rPr>
            </a:br>
            <a:r>
              <a:rPr lang="el-GR" sz="4000" dirty="0" smtClean="0">
                <a:latin typeface="+mj-lt"/>
              </a:rPr>
              <a:t>και Φυσική Αγωγή</a:t>
            </a:r>
          </a:p>
        </p:txBody>
      </p:sp>
      <p:sp>
        <p:nvSpPr>
          <p:cNvPr id="8195" name="Rectangle 3"/>
          <p:cNvSpPr>
            <a:spLocks noGrp="1" noChangeArrowheads="1"/>
          </p:cNvSpPr>
          <p:nvPr>
            <p:ph type="body" idx="1"/>
          </p:nvPr>
        </p:nvSpPr>
        <p:spPr>
          <a:xfrm>
            <a:off x="457200" y="1773238"/>
            <a:ext cx="8229600" cy="4824412"/>
          </a:xfrm>
        </p:spPr>
        <p:txBody>
          <a:bodyPr/>
          <a:lstStyle/>
          <a:p>
            <a:pPr algn="just" eaLnBrk="1" hangingPunct="1">
              <a:lnSpc>
                <a:spcPct val="90000"/>
              </a:lnSpc>
            </a:pPr>
            <a:r>
              <a:rPr lang="el-GR" sz="2400" dirty="0" smtClean="0">
                <a:latin typeface="+mj-lt"/>
              </a:rPr>
              <a:t>Τα περισσότερα παιδιά σχολικής ηλικίας που έχουν υποστεί τραυματισμό εγκεφάλου και επιστρέφουν στο σχολείο συνήθως 3 με 24 μήνες μετά το ατύχημα: </a:t>
            </a:r>
          </a:p>
          <a:p>
            <a:pPr lvl="1" algn="just" eaLnBrk="1" hangingPunct="1">
              <a:lnSpc>
                <a:spcPct val="90000"/>
              </a:lnSpc>
            </a:pPr>
            <a:r>
              <a:rPr lang="el-GR" sz="2000" dirty="0" smtClean="0">
                <a:latin typeface="+mj-lt"/>
              </a:rPr>
              <a:t>Βρίσκονται πίσω από πλευράς εκπαιδευτικής απόδοσης σε σύγκριση με τους συνομηλίκους τους. </a:t>
            </a:r>
          </a:p>
          <a:p>
            <a:pPr lvl="1" algn="just" eaLnBrk="1" hangingPunct="1">
              <a:lnSpc>
                <a:spcPct val="90000"/>
              </a:lnSpc>
            </a:pPr>
            <a:r>
              <a:rPr lang="el-GR" sz="2000" dirty="0" smtClean="0">
                <a:latin typeface="+mj-lt"/>
              </a:rPr>
              <a:t>Οι αυξημένες ανάγκες του παιδιού  για φυσικοθεραπεία και </a:t>
            </a:r>
            <a:r>
              <a:rPr lang="el-GR" sz="2000" dirty="0" err="1" smtClean="0">
                <a:latin typeface="+mj-lt"/>
              </a:rPr>
              <a:t>λογοθεραπεία</a:t>
            </a:r>
            <a:r>
              <a:rPr lang="el-GR" sz="2000" dirty="0" smtClean="0">
                <a:latin typeface="+mj-lt"/>
              </a:rPr>
              <a:t> αλλά και η γενικότερη έλλειψη γνώσης των εκπαιδευτικών στην αντιμετώπιση τέτοιων καταστάσεων, κάνουν εξαιρετικά πολύπλοκη την επανένταξη του παιδιού στην σχολική τάξη.  </a:t>
            </a:r>
          </a:p>
          <a:p>
            <a:pPr lvl="1" algn="just" eaLnBrk="1" hangingPunct="1">
              <a:lnSpc>
                <a:spcPct val="90000"/>
              </a:lnSpc>
            </a:pPr>
            <a:r>
              <a:rPr lang="el-GR" sz="2000" dirty="0" smtClean="0">
                <a:latin typeface="+mj-lt"/>
              </a:rPr>
              <a:t>Η κατάσταση περιπλέκεται ακόμη περισσότερο, από την στιγμή που τα αρνητικά συναισθήματα που το παιδί με τραυματισμό εγκεφάλου βιώνει λόγω της συνειδητοποίησης των κινητικών και νοητικών επιπτώσεων που η αναπηρία του δημιουργεί.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9219" name="Rectangle 3"/>
          <p:cNvSpPr>
            <a:spLocks noGrp="1" noChangeArrowheads="1"/>
          </p:cNvSpPr>
          <p:nvPr>
            <p:ph type="body" idx="1"/>
          </p:nvPr>
        </p:nvSpPr>
        <p:spPr/>
        <p:txBody>
          <a:bodyPr/>
          <a:lstStyle/>
          <a:p>
            <a:pPr algn="just" eaLnBrk="1" hangingPunct="1"/>
            <a:r>
              <a:rPr lang="el-GR" sz="2600" dirty="0" smtClean="0">
                <a:latin typeface="+mj-lt"/>
              </a:rPr>
              <a:t>Ο καθηγητής φυσικής αγωγής θα πρέπει να ζητά την συμβουλή όλου του προσωπικού που εμπλέκεται στην αποκατάσταση του </a:t>
            </a:r>
            <a:r>
              <a:rPr lang="el-GR" sz="2600" dirty="0" smtClean="0">
                <a:latin typeface="+mj-lt"/>
              </a:rPr>
              <a:t>παιδιού ή ενήλικα, </a:t>
            </a:r>
            <a:r>
              <a:rPr lang="el-GR" sz="2600" dirty="0" smtClean="0">
                <a:latin typeface="+mj-lt"/>
              </a:rPr>
              <a:t>δίνοντας κάθε φορά ιδιαίτερη βαρύτητα στους ειδικούς που σχετίζονται με τον τομέα στον οποίο το παιδί υστερεί περισσότερο.</a:t>
            </a:r>
          </a:p>
          <a:p>
            <a:pPr algn="just" eaLnBrk="1" hangingPunct="1"/>
            <a:r>
              <a:rPr lang="el-GR" sz="2600" dirty="0" smtClean="0">
                <a:latin typeface="+mj-lt"/>
              </a:rPr>
              <a:t>Η ανάπτυξη του </a:t>
            </a:r>
            <a:r>
              <a:rPr lang="el-GR" sz="2600" dirty="0" smtClean="0">
                <a:latin typeface="+mj-lt"/>
              </a:rPr>
              <a:t>προγράμματος άσκησης προϋποθέτει </a:t>
            </a:r>
            <a:r>
              <a:rPr lang="el-GR" sz="2600" dirty="0" smtClean="0">
                <a:latin typeface="+mj-lt"/>
              </a:rPr>
              <a:t>την υιοθέτηση μίας «από την κορυφή προς τα κάτω» προσέγγισης.</a:t>
            </a:r>
            <a:r>
              <a:rPr lang="el-GR" dirty="0" smtClean="0">
                <a:latin typeface="+mj-l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0243" name="Rectangle 3"/>
          <p:cNvSpPr>
            <a:spLocks noGrp="1" noChangeArrowheads="1"/>
          </p:cNvSpPr>
          <p:nvPr>
            <p:ph type="body" idx="1"/>
          </p:nvPr>
        </p:nvSpPr>
        <p:spPr/>
        <p:txBody>
          <a:bodyPr/>
          <a:lstStyle/>
          <a:p>
            <a:pPr algn="just" eaLnBrk="1" hangingPunct="1">
              <a:lnSpc>
                <a:spcPct val="80000"/>
              </a:lnSpc>
              <a:buFontTx/>
              <a:buNone/>
            </a:pPr>
            <a:r>
              <a:rPr lang="el-GR" sz="2400" b="1" dirty="0" smtClean="0">
                <a:latin typeface="+mj-lt"/>
              </a:rPr>
              <a:t>	Από την κορυφή προς τα κάτω προσέγγιση.  </a:t>
            </a:r>
          </a:p>
          <a:p>
            <a:pPr algn="just" eaLnBrk="1" hangingPunct="1">
              <a:lnSpc>
                <a:spcPct val="80000"/>
              </a:lnSpc>
            </a:pPr>
            <a:r>
              <a:rPr lang="el-GR" sz="2400" b="1" dirty="0" smtClean="0">
                <a:latin typeface="+mj-lt"/>
              </a:rPr>
              <a:t>1</a:t>
            </a:r>
            <a:r>
              <a:rPr lang="el-GR" sz="2400" b="1" baseline="30000" dirty="0" smtClean="0">
                <a:latin typeface="+mj-lt"/>
              </a:rPr>
              <a:t>ο</a:t>
            </a:r>
            <a:r>
              <a:rPr lang="el-GR" sz="2400" b="1" dirty="0" smtClean="0">
                <a:latin typeface="+mj-lt"/>
              </a:rPr>
              <a:t> βήμα:</a:t>
            </a:r>
            <a:r>
              <a:rPr lang="el-GR" sz="2400" dirty="0" smtClean="0">
                <a:latin typeface="+mj-lt"/>
              </a:rPr>
              <a:t> Ο καθηγητής φυσικής αγωγής θέτει αρχικά το εξής ερώτημα: “ποιες δραστηριότητες που μπορούν να χρησιμοποιηθούν στο σπίτι, στο σχολείο, και στο γενικότερο κοινωνικό σύνολο και προάγουν την </a:t>
            </a:r>
            <a:r>
              <a:rPr lang="el-GR" sz="2400" dirty="0" err="1" smtClean="0">
                <a:latin typeface="+mj-lt"/>
              </a:rPr>
              <a:t>αυτο</a:t>
            </a:r>
            <a:r>
              <a:rPr lang="el-GR" sz="2400" dirty="0" smtClean="0">
                <a:latin typeface="+mj-lt"/>
              </a:rPr>
              <a:t>-επάρκεια του </a:t>
            </a:r>
            <a:r>
              <a:rPr lang="el-GR" sz="2400" dirty="0" smtClean="0">
                <a:latin typeface="+mj-lt"/>
              </a:rPr>
              <a:t>παιδιού (ή ενήλικα), </a:t>
            </a:r>
            <a:r>
              <a:rPr lang="el-GR" sz="2400" dirty="0" smtClean="0">
                <a:latin typeface="+mj-lt"/>
              </a:rPr>
              <a:t>αρέσουν στον </a:t>
            </a:r>
            <a:r>
              <a:rPr lang="el-GR" sz="2400" dirty="0" smtClean="0">
                <a:latin typeface="+mj-lt"/>
              </a:rPr>
              <a:t>ασκούμενο </a:t>
            </a:r>
            <a:r>
              <a:rPr lang="el-GR" sz="2400" dirty="0" smtClean="0">
                <a:latin typeface="+mj-lt"/>
              </a:rPr>
              <a:t>και είναι διαθέσιμες στην τοπική κοινωνία στην οποία ζει;”. </a:t>
            </a:r>
          </a:p>
          <a:p>
            <a:pPr algn="just" eaLnBrk="1" hangingPunct="1">
              <a:lnSpc>
                <a:spcPct val="80000"/>
              </a:lnSpc>
            </a:pPr>
            <a:r>
              <a:rPr lang="el-GR" sz="2400" b="1" dirty="0" smtClean="0">
                <a:latin typeface="+mj-lt"/>
              </a:rPr>
              <a:t>Επόμενα βήματα:</a:t>
            </a:r>
            <a:r>
              <a:rPr lang="el-GR" sz="2400" dirty="0" smtClean="0">
                <a:latin typeface="+mj-lt"/>
              </a:rPr>
              <a:t> Από την στιγμή που η ερώτηση αυτή απαντηθεί και οι δραστηριότητες συγκεκριμενοποιηθούν, τα επόμενα βήματα είναι: </a:t>
            </a:r>
          </a:p>
          <a:p>
            <a:pPr lvl="1" algn="just" eaLnBrk="1" hangingPunct="1">
              <a:lnSpc>
                <a:spcPct val="80000"/>
              </a:lnSpc>
            </a:pPr>
            <a:r>
              <a:rPr lang="el-GR" sz="2000" dirty="0" smtClean="0">
                <a:latin typeface="+mj-lt"/>
              </a:rPr>
              <a:t>Η αξιολόγηση του </a:t>
            </a:r>
            <a:r>
              <a:rPr lang="el-GR" sz="2000" dirty="0" smtClean="0">
                <a:latin typeface="+mj-lt"/>
              </a:rPr>
              <a:t>ατόμου </a:t>
            </a:r>
            <a:r>
              <a:rPr lang="el-GR" sz="2000" dirty="0" smtClean="0">
                <a:latin typeface="+mj-lt"/>
              </a:rPr>
              <a:t>σε αυτές ακριβώς τις δραστηριότητες. </a:t>
            </a:r>
          </a:p>
          <a:p>
            <a:pPr lvl="1" algn="just" eaLnBrk="1" hangingPunct="1">
              <a:lnSpc>
                <a:spcPct val="80000"/>
              </a:lnSpc>
            </a:pPr>
            <a:r>
              <a:rPr lang="el-GR" sz="2000" dirty="0" smtClean="0">
                <a:latin typeface="+mj-lt"/>
              </a:rPr>
              <a:t>Η ακόλουθη εφαρμογή ενός παρεμβατικού προγράμματος άσκησης που περιλαμβάνει την συμμετοχή στις δραστηριότητες αυτές.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1267" name="Rectangle 3"/>
          <p:cNvSpPr>
            <a:spLocks noGrp="1" noChangeArrowheads="1"/>
          </p:cNvSpPr>
          <p:nvPr>
            <p:ph type="body" idx="1"/>
          </p:nvPr>
        </p:nvSpPr>
        <p:spPr/>
        <p:txBody>
          <a:bodyPr/>
          <a:lstStyle/>
          <a:p>
            <a:pPr algn="just" eaLnBrk="1" hangingPunct="1">
              <a:lnSpc>
                <a:spcPct val="80000"/>
              </a:lnSpc>
            </a:pPr>
            <a:r>
              <a:rPr lang="el-GR" sz="2400" dirty="0" smtClean="0">
                <a:latin typeface="+mj-lt"/>
              </a:rPr>
              <a:t>Επιλογή δραστηριοτήτων που μπορούν να εφαρμοστούν στην καθημερινή ζωή του μαθητή και προάγουν την κοινωνική ανεξαρτησία του.  </a:t>
            </a:r>
          </a:p>
          <a:p>
            <a:pPr algn="just" eaLnBrk="1" hangingPunct="1">
              <a:lnSpc>
                <a:spcPct val="80000"/>
              </a:lnSpc>
            </a:pPr>
            <a:r>
              <a:rPr lang="el-GR" sz="2400" dirty="0" smtClean="0">
                <a:latin typeface="+mj-lt"/>
              </a:rPr>
              <a:t>Στενή συνεργασία με τους γονείς του παιδιού για την επιλογή των καλύτερων δυνατών δραστηριοτήτων που βοηθούν την κοινωνική επανένταξη και αποκατάσταση του παιδιού με τραυματισμό εγκεφάλου. </a:t>
            </a:r>
          </a:p>
          <a:p>
            <a:pPr algn="just" eaLnBrk="1" hangingPunct="1">
              <a:lnSpc>
                <a:spcPct val="80000"/>
              </a:lnSpc>
            </a:pPr>
            <a:r>
              <a:rPr lang="el-GR" sz="2400" dirty="0" smtClean="0">
                <a:latin typeface="+mj-lt"/>
              </a:rPr>
              <a:t>Εξατομικευμένη προσέγγιση σε μία “ένας προς έναν ” βάση για την επικέντρωση σε συγκεκριμένες δεξιότητες. </a:t>
            </a:r>
          </a:p>
          <a:p>
            <a:pPr algn="just" eaLnBrk="1" hangingPunct="1">
              <a:lnSpc>
                <a:spcPct val="80000"/>
              </a:lnSpc>
            </a:pPr>
            <a:r>
              <a:rPr lang="el-GR" sz="2400" dirty="0" smtClean="0">
                <a:latin typeface="+mj-lt"/>
              </a:rPr>
              <a:t>Επιλογή ασκήσεων που απαιτούν συνεχή κίνηση των μελών του σώματος (π.χ. βάδισμα), που διεγείρουν και </a:t>
            </a:r>
            <a:r>
              <a:rPr lang="el-GR" sz="2400" dirty="0" err="1" smtClean="0">
                <a:latin typeface="+mj-lt"/>
              </a:rPr>
              <a:t>επανεκπαιδεύουν</a:t>
            </a:r>
            <a:r>
              <a:rPr lang="el-GR" sz="2400" dirty="0" smtClean="0">
                <a:latin typeface="+mj-lt"/>
              </a:rPr>
              <a:t> τα μέρη του εγκεφάλου που έχουν υποστεί βλάβη.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2291" name="Rectangle 3"/>
          <p:cNvSpPr>
            <a:spLocks noGrp="1" noChangeArrowheads="1"/>
          </p:cNvSpPr>
          <p:nvPr>
            <p:ph type="body" idx="1"/>
          </p:nvPr>
        </p:nvSpPr>
        <p:spPr>
          <a:xfrm>
            <a:off x="457200" y="1600200"/>
            <a:ext cx="8229600" cy="3700463"/>
          </a:xfrm>
        </p:spPr>
        <p:txBody>
          <a:bodyPr/>
          <a:lstStyle/>
          <a:p>
            <a:pPr algn="just" eaLnBrk="1" hangingPunct="1">
              <a:lnSpc>
                <a:spcPct val="80000"/>
              </a:lnSpc>
            </a:pPr>
            <a:r>
              <a:rPr lang="el-GR" sz="2400" dirty="0" smtClean="0">
                <a:latin typeface="+mj-lt"/>
              </a:rPr>
              <a:t>Ασκήσεις ευλυγισίας για την ανάπτυξη του εύρους κίνησης των αρθρώσεων, της ισορροπίας και της συναρμογής.</a:t>
            </a:r>
          </a:p>
          <a:p>
            <a:pPr algn="just" eaLnBrk="1" hangingPunct="1">
              <a:lnSpc>
                <a:spcPct val="80000"/>
              </a:lnSpc>
            </a:pPr>
            <a:r>
              <a:rPr lang="el-GR" sz="2400" dirty="0" smtClean="0">
                <a:latin typeface="+mj-lt"/>
              </a:rPr>
              <a:t>Συνεχής επιδίωξη για ένταξη του μαθητή με τραυματισμό εγκεφάλου στην τυπική τάξη, για την αποφυγή απομόνωσης και αρνητικών συναισθημάτων του παιδιού αλλά και την κοινωνική καλλιέργεια των συμμαθητών του.</a:t>
            </a:r>
          </a:p>
          <a:p>
            <a:pPr algn="just" eaLnBrk="1" hangingPunct="1">
              <a:lnSpc>
                <a:spcPct val="80000"/>
              </a:lnSpc>
            </a:pPr>
            <a:r>
              <a:rPr lang="el-GR" sz="2400" dirty="0" smtClean="0">
                <a:latin typeface="+mj-lt"/>
              </a:rPr>
              <a:t>Συμμετοχή σε άσκηση και πέρα από τις ώρες του σχολείου δεδομένου ότι η φυσική αγωγή είναι απαραίτητο να γίνεται σε καθημερινή βάση.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dirty="0" smtClean="0">
                <a:latin typeface="+mj-lt"/>
              </a:rPr>
              <a:t>Εγκεφαλικό Επεισόδιο</a:t>
            </a:r>
          </a:p>
        </p:txBody>
      </p:sp>
      <p:sp>
        <p:nvSpPr>
          <p:cNvPr id="13315" name="Rectangle 3"/>
          <p:cNvSpPr>
            <a:spLocks noGrp="1" noChangeArrowheads="1"/>
          </p:cNvSpPr>
          <p:nvPr>
            <p:ph type="body" idx="1"/>
          </p:nvPr>
        </p:nvSpPr>
        <p:spPr/>
        <p:txBody>
          <a:bodyPr/>
          <a:lstStyle/>
          <a:p>
            <a:pPr algn="just" eaLnBrk="1" hangingPunct="1">
              <a:lnSpc>
                <a:spcPct val="90000"/>
              </a:lnSpc>
            </a:pPr>
            <a:r>
              <a:rPr lang="el-GR" sz="2400" dirty="0" smtClean="0">
                <a:latin typeface="+mj-lt"/>
              </a:rPr>
              <a:t>Το εγκεφαλικό επεισόδιο αναφέρεται στην ξαφνική βλάβη των νευρώνων του εγκεφάλου, που προκαλείται από διακοπή της παροχής του αίματος και κατά συνέπεια της κυκλοφορίας του οξυγόνου σε μία περιοχή του εγκεφάλου λόγω ύπαρξης θρόμβου στην αιματική ροή (ισχαιμικό επεισόδιο) ή αιμορραγίας (αιμορραγικό επεισόδιο). </a:t>
            </a:r>
          </a:p>
          <a:p>
            <a:pPr algn="just" eaLnBrk="1" hangingPunct="1">
              <a:lnSpc>
                <a:spcPct val="90000"/>
              </a:lnSpc>
            </a:pPr>
            <a:r>
              <a:rPr lang="el-GR" sz="2400" dirty="0" smtClean="0">
                <a:latin typeface="+mj-lt"/>
              </a:rPr>
              <a:t>Τα ισχαιμικά επεισόδια είναι πιο συχνά και σχετίζονται με καρδιακά προβλήματα και υψηλά επίπεδα χοληστερόλης στο αίμα, ενώ τα αιμορραγικά επεισόδια συνδέονται με την υψηλή αρτηριακή πίεση και τις αλλοιώσεις των αρτηριών και νευρώνων του εγκεφάλου.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29600" cy="1143000"/>
          </a:xfrm>
        </p:spPr>
        <p:txBody>
          <a:bodyPr/>
          <a:lstStyle/>
          <a:p>
            <a:pPr eaLnBrk="1" hangingPunct="1"/>
            <a:r>
              <a:rPr lang="el-GR" dirty="0" smtClean="0">
                <a:latin typeface="+mj-lt"/>
              </a:rPr>
              <a:t>Σοβαρότητα Εγκεφαλικού  </a:t>
            </a:r>
          </a:p>
        </p:txBody>
      </p:sp>
      <p:sp>
        <p:nvSpPr>
          <p:cNvPr id="14339" name="Rectangle 3"/>
          <p:cNvSpPr>
            <a:spLocks noGrp="1" noChangeArrowheads="1"/>
          </p:cNvSpPr>
          <p:nvPr>
            <p:ph type="body" idx="1"/>
          </p:nvPr>
        </p:nvSpPr>
        <p:spPr>
          <a:xfrm>
            <a:off x="179388" y="1341438"/>
            <a:ext cx="8569325" cy="4535487"/>
          </a:xfrm>
        </p:spPr>
        <p:txBody>
          <a:bodyPr>
            <a:normAutofit lnSpcReduction="10000"/>
          </a:bodyPr>
          <a:lstStyle/>
          <a:p>
            <a:pPr algn="just" eaLnBrk="1" hangingPunct="1">
              <a:lnSpc>
                <a:spcPct val="80000"/>
              </a:lnSpc>
            </a:pPr>
            <a:r>
              <a:rPr lang="el-GR" sz="2000" dirty="0" smtClean="0">
                <a:latin typeface="+mj-lt"/>
              </a:rPr>
              <a:t>Η σοβαρότητα του εγκεφαλικού επεισοδίου ως προς τις επιπτώσεις στον κινητική, νοητική, κοινωνική και συναισθηματική κατάσταση του ατόμου ποικίλλει από την ελαφριά απώλεια της λειτουργικότητας έως την πλήρη εξάρτηση του πάσχοντα, ανάλογα με την περιοχή του εγκεφάλου που πλήττεται και την έκταση της βλάβης. </a:t>
            </a:r>
          </a:p>
          <a:p>
            <a:pPr algn="just" eaLnBrk="1" hangingPunct="1">
              <a:lnSpc>
                <a:spcPct val="80000"/>
              </a:lnSpc>
            </a:pPr>
            <a:r>
              <a:rPr lang="el-GR" sz="2000" dirty="0" smtClean="0">
                <a:latin typeface="+mj-lt"/>
              </a:rPr>
              <a:t>Στις μεγάλη πλειοψηφία των περιπτώσεων το εγκεφαλικό επεισόδιο πλήττει άτομα προχωρημένης ηλικίας και προκαλεί πλήρη ή μερική παράλυση της δεξιάς ή αριστερής πλευράς του σώματος (ημιπληγία). </a:t>
            </a:r>
          </a:p>
          <a:p>
            <a:pPr lvl="1" algn="just" eaLnBrk="1" hangingPunct="1">
              <a:lnSpc>
                <a:spcPct val="80000"/>
              </a:lnSpc>
            </a:pPr>
            <a:r>
              <a:rPr lang="el-GR" sz="2000" dirty="0" smtClean="0">
                <a:latin typeface="+mj-lt"/>
              </a:rPr>
              <a:t>Τα άτομα με δεξιά ημιπληγία εμφανίζουν διαταραχές ομιλίας, προβλήματα μνήμης στην χρήση ομιλίας και υιοθετούν έναν αργό  και προσεκτικό τρόπο συμπεριφοράς. </a:t>
            </a:r>
          </a:p>
          <a:p>
            <a:pPr lvl="1" algn="just" eaLnBrk="1" hangingPunct="1">
              <a:lnSpc>
                <a:spcPct val="80000"/>
              </a:lnSpc>
            </a:pPr>
            <a:r>
              <a:rPr lang="el-GR" sz="2000" dirty="0" smtClean="0">
                <a:latin typeface="+mj-lt"/>
              </a:rPr>
              <a:t>Τα άτομα με αριστερή ημιπληγία αντιμετωπίζουν δυσκολίες στην αντίληψη αποστάσεων, μεγέθους των αντικειμένων, θέσης και κίνησης του σώματος στον χώρο και η συμπεριφορά τους είναι παρορμητική.</a:t>
            </a:r>
          </a:p>
          <a:p>
            <a:pPr lvl="1" algn="just" eaLnBrk="1" hangingPunct="1">
              <a:lnSpc>
                <a:spcPct val="80000"/>
              </a:lnSpc>
              <a:buFontTx/>
              <a:buNone/>
            </a:pPr>
            <a:r>
              <a:rPr lang="el-GR" sz="2000" dirty="0" smtClean="0">
                <a:latin typeface="+mj-lt"/>
              </a:rPr>
              <a:t> </a:t>
            </a:r>
            <a:br>
              <a:rPr lang="el-GR" sz="2000" dirty="0" smtClean="0">
                <a:latin typeface="+mj-lt"/>
              </a:rPr>
            </a:br>
            <a:endParaRPr lang="el-GR" sz="2000" dirty="0" smtClean="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dirty="0" smtClean="0">
                <a:latin typeface="+mj-lt"/>
              </a:rPr>
              <a:t>Επιπτώσεις</a:t>
            </a:r>
          </a:p>
        </p:txBody>
      </p:sp>
      <p:sp>
        <p:nvSpPr>
          <p:cNvPr id="15363" name="Rectangle 3"/>
          <p:cNvSpPr>
            <a:spLocks noGrp="1" noChangeArrowheads="1"/>
          </p:cNvSpPr>
          <p:nvPr>
            <p:ph type="body" idx="1"/>
          </p:nvPr>
        </p:nvSpPr>
        <p:spPr/>
        <p:txBody>
          <a:bodyPr>
            <a:normAutofit lnSpcReduction="10000"/>
          </a:bodyPr>
          <a:lstStyle/>
          <a:p>
            <a:pPr algn="just" eaLnBrk="1" hangingPunct="1">
              <a:lnSpc>
                <a:spcPct val="80000"/>
              </a:lnSpc>
            </a:pPr>
            <a:r>
              <a:rPr lang="el-GR" sz="2200" dirty="0" smtClean="0">
                <a:latin typeface="+mj-lt"/>
              </a:rPr>
              <a:t>Αμέσως μετά το εγκεφαλικό επεισόδιο, ο ασθενής εμφανίζει ελαττωμένο μυϊκό τόνο (υποτονία) ωστόσο σε σύντομο χρονικό διάστημα ο μυϊκός τόνος αυξάνεται σε μορφή </a:t>
            </a:r>
            <a:r>
              <a:rPr lang="el-GR" sz="2200" dirty="0" err="1" smtClean="0">
                <a:latin typeface="+mj-lt"/>
              </a:rPr>
              <a:t>σπαστικότητας</a:t>
            </a:r>
            <a:r>
              <a:rPr lang="el-GR" sz="2200" dirty="0" smtClean="0">
                <a:latin typeface="+mj-lt"/>
              </a:rPr>
              <a:t> που αποτελεί και την πιο συνηθισμένη κινητική διαταραχή στην ημιπληγία.  Αποτέλεσμα είναι:</a:t>
            </a:r>
          </a:p>
          <a:p>
            <a:pPr lvl="1" algn="just" eaLnBrk="1" hangingPunct="1">
              <a:lnSpc>
                <a:spcPct val="80000"/>
              </a:lnSpc>
            </a:pPr>
            <a:r>
              <a:rPr lang="el-GR" sz="2200" dirty="0" smtClean="0">
                <a:latin typeface="+mj-lt"/>
              </a:rPr>
              <a:t>Η αύξηση των </a:t>
            </a:r>
            <a:r>
              <a:rPr lang="el-GR" sz="2200" dirty="0" err="1" smtClean="0">
                <a:latin typeface="+mj-lt"/>
              </a:rPr>
              <a:t>τενόντιων</a:t>
            </a:r>
            <a:r>
              <a:rPr lang="el-GR" sz="2200" dirty="0" smtClean="0">
                <a:latin typeface="+mj-lt"/>
              </a:rPr>
              <a:t> αντανακλαστικών</a:t>
            </a:r>
          </a:p>
          <a:p>
            <a:pPr lvl="1" algn="just" eaLnBrk="1" hangingPunct="1">
              <a:lnSpc>
                <a:spcPct val="80000"/>
              </a:lnSpc>
            </a:pPr>
            <a:r>
              <a:rPr lang="el-GR" sz="2200" dirty="0" smtClean="0">
                <a:latin typeface="+mj-lt"/>
              </a:rPr>
              <a:t>Ο αυξημένος μυϊκός τόνος που είναι πιο εμφανής στους καμπτήρες του άνω άκρου και στους </a:t>
            </a:r>
            <a:r>
              <a:rPr lang="el-GR" sz="2200" dirty="0" err="1" smtClean="0">
                <a:latin typeface="+mj-lt"/>
              </a:rPr>
              <a:t>εκτείνοντες</a:t>
            </a:r>
            <a:r>
              <a:rPr lang="el-GR" sz="2200" dirty="0" smtClean="0">
                <a:latin typeface="+mj-lt"/>
              </a:rPr>
              <a:t> του κάτω άκρου,  </a:t>
            </a:r>
          </a:p>
          <a:p>
            <a:pPr lvl="1" algn="just" eaLnBrk="1" hangingPunct="1">
              <a:lnSpc>
                <a:spcPct val="80000"/>
              </a:lnSpc>
            </a:pPr>
            <a:r>
              <a:rPr lang="el-GR" sz="2200" dirty="0" smtClean="0">
                <a:latin typeface="+mj-lt"/>
              </a:rPr>
              <a:t>Η εμφάνιση δυσκαμψιών. </a:t>
            </a:r>
          </a:p>
          <a:p>
            <a:pPr lvl="1" algn="just" eaLnBrk="1" hangingPunct="1">
              <a:lnSpc>
                <a:spcPct val="80000"/>
              </a:lnSpc>
            </a:pPr>
            <a:r>
              <a:rPr lang="el-GR" sz="2200" dirty="0" smtClean="0">
                <a:latin typeface="+mj-lt"/>
              </a:rPr>
              <a:t>Ο «επώδυνος ώμος».  </a:t>
            </a:r>
          </a:p>
          <a:p>
            <a:pPr lvl="1" algn="just" eaLnBrk="1" hangingPunct="1">
              <a:lnSpc>
                <a:spcPct val="80000"/>
              </a:lnSpc>
            </a:pPr>
            <a:r>
              <a:rPr lang="el-GR" sz="2200" dirty="0" smtClean="0">
                <a:latin typeface="+mj-lt"/>
              </a:rPr>
              <a:t>Η αδυναμία στους μύες του προσώπου της προσβεβλημένης πλευράς που οδηγεί σε σιελόρροια και δυσκολίες στην μάσηση και κατάποση.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dirty="0" smtClean="0">
                <a:latin typeface="+mj-lt"/>
              </a:rPr>
              <a:t>Πρόληψη</a:t>
            </a:r>
          </a:p>
        </p:txBody>
      </p:sp>
      <p:sp>
        <p:nvSpPr>
          <p:cNvPr id="16387" name="Rectangle 3"/>
          <p:cNvSpPr>
            <a:spLocks noGrp="1" noChangeArrowheads="1"/>
          </p:cNvSpPr>
          <p:nvPr>
            <p:ph type="body" idx="1"/>
          </p:nvPr>
        </p:nvSpPr>
        <p:spPr/>
        <p:txBody>
          <a:bodyPr/>
          <a:lstStyle/>
          <a:p>
            <a:pPr algn="just" eaLnBrk="1" hangingPunct="1">
              <a:lnSpc>
                <a:spcPct val="90000"/>
              </a:lnSpc>
            </a:pPr>
            <a:r>
              <a:rPr lang="el-GR" sz="2400" dirty="0" smtClean="0">
                <a:latin typeface="+mj-lt"/>
              </a:rPr>
              <a:t>Λόγω των αναπηριών που προκύπτουν μετά από ένα εγκεφαλικό επεισόδιο, η πρόληψη έχει ιδιαίτερη σημασία. </a:t>
            </a:r>
          </a:p>
          <a:p>
            <a:pPr algn="just" eaLnBrk="1" hangingPunct="1">
              <a:lnSpc>
                <a:spcPct val="90000"/>
              </a:lnSpc>
            </a:pPr>
            <a:r>
              <a:rPr lang="el-GR" sz="2400" dirty="0" smtClean="0">
                <a:latin typeface="+mj-lt"/>
              </a:rPr>
              <a:t>Σε υγιή άτομα, η σωστή διατροφή, η αποφυγή καπνίσματος και αλκοόλ και η συμμετοχή σε άσκηση ελαττώνουν τον κίνδυνο για εκδήλωση εγκεφαλικού επεισοδίου. </a:t>
            </a:r>
          </a:p>
          <a:p>
            <a:pPr algn="just" eaLnBrk="1" hangingPunct="1">
              <a:lnSpc>
                <a:spcPct val="90000"/>
              </a:lnSpc>
            </a:pPr>
            <a:r>
              <a:rPr lang="el-GR" sz="2400" dirty="0" smtClean="0">
                <a:latin typeface="+mj-lt"/>
              </a:rPr>
              <a:t>Σε περιπτώσεις ατόμων που έχουν ήδη υποστεί εγκεφαλικό, η άσκηση βοηθά στην μείωση της αρτηριακής πίεσης και των επιπέδων χοληστερόλης και στην ρύθμιση του σακχάρου στο αίμα, ελαττώνοντας τις πιθανότητες για την εκδήλωση δεύτερου επεισοδίου.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dirty="0" smtClean="0">
                <a:latin typeface="+mj-lt"/>
              </a:rPr>
              <a:t>Προσαρμογές Άσκησης </a:t>
            </a:r>
          </a:p>
        </p:txBody>
      </p:sp>
      <p:sp>
        <p:nvSpPr>
          <p:cNvPr id="17411" name="Rectangle 3"/>
          <p:cNvSpPr>
            <a:spLocks noGrp="1" noChangeArrowheads="1"/>
          </p:cNvSpPr>
          <p:nvPr>
            <p:ph type="body" idx="1"/>
          </p:nvPr>
        </p:nvSpPr>
        <p:spPr>
          <a:xfrm>
            <a:off x="457200" y="1600200"/>
            <a:ext cx="8229600" cy="3989388"/>
          </a:xfrm>
        </p:spPr>
        <p:txBody>
          <a:bodyPr/>
          <a:lstStyle/>
          <a:p>
            <a:pPr algn="just" eaLnBrk="1" hangingPunct="1">
              <a:lnSpc>
                <a:spcPct val="80000"/>
              </a:lnSpc>
            </a:pPr>
            <a:r>
              <a:rPr lang="el-GR" sz="2000" b="1" dirty="0" smtClean="0">
                <a:latin typeface="+mj-lt"/>
              </a:rPr>
              <a:t>Βελτίωση αερόβιας ικανότητας.  </a:t>
            </a:r>
          </a:p>
          <a:p>
            <a:pPr algn="just" eaLnBrk="1" hangingPunct="1">
              <a:lnSpc>
                <a:spcPct val="80000"/>
              </a:lnSpc>
            </a:pPr>
            <a:r>
              <a:rPr lang="el-GR" sz="2000" dirty="0" smtClean="0">
                <a:latin typeface="+mj-lt"/>
              </a:rPr>
              <a:t>Εκτέλεση ασκήσεων με μέση ένταση που αντιστοιχεί στους 12 – 14 βαθμούς της κλίμακας αντιλαμβανόμενης κόπωσης του </a:t>
            </a:r>
            <a:r>
              <a:rPr lang="en-US" sz="2000" dirty="0" smtClean="0">
                <a:latin typeface="+mj-lt"/>
              </a:rPr>
              <a:t>Borg</a:t>
            </a:r>
            <a:r>
              <a:rPr lang="el-GR" sz="2000" dirty="0" smtClean="0">
                <a:latin typeface="+mj-lt"/>
              </a:rPr>
              <a:t>  έχει ευεργετικά αποτελέσματα.  </a:t>
            </a:r>
          </a:p>
          <a:p>
            <a:pPr algn="just" eaLnBrk="1" hangingPunct="1">
              <a:lnSpc>
                <a:spcPct val="80000"/>
              </a:lnSpc>
            </a:pPr>
            <a:r>
              <a:rPr lang="el-GR" sz="2000" dirty="0" smtClean="0">
                <a:latin typeface="+mj-lt"/>
              </a:rPr>
              <a:t>Για τη βελτίωση του επιπέδου αντοχής, η συχνότητα άσκησης πρέπει να είναι τουλάχιστον τρεις φορές την εβδομάδα  από 20 με 60 λεπτά την κάθε φορά. Ανάλογα με το επίπεδο λειτουργικότητας μπορούν να χρησιμοποιηθούν διάφορα μηχανήματα (π.χ. διάδρομος, χειροκίνητο ποδήλατο) με τον ασκούμενο να βρίσκεται στην καθιστή ή όρθια θέση.</a:t>
            </a:r>
          </a:p>
          <a:p>
            <a:pPr algn="just" eaLnBrk="1" hangingPunct="1">
              <a:lnSpc>
                <a:spcPct val="80000"/>
              </a:lnSpc>
            </a:pPr>
            <a:r>
              <a:rPr lang="el-GR" sz="2000" dirty="0" smtClean="0">
                <a:latin typeface="+mj-lt"/>
              </a:rPr>
              <a:t>Σε περίπτωση μειωμένης αίσθησης της προσβεβλημένης πλευράς ο ασκούμενος καλό είναι να σηκώνεται κάθε 10-15 λεπτά για να αυξηθεί η κυκλοφορία του αίματος και να αποφευχθεί η πρόκληση πληγών από την εφαρμογή πίεσης.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8435" name="Rectangle 3"/>
          <p:cNvSpPr>
            <a:spLocks noGrp="1" noChangeArrowheads="1"/>
          </p:cNvSpPr>
          <p:nvPr>
            <p:ph type="body" idx="1"/>
          </p:nvPr>
        </p:nvSpPr>
        <p:spPr/>
        <p:txBody>
          <a:bodyPr/>
          <a:lstStyle/>
          <a:p>
            <a:pPr eaLnBrk="1" hangingPunct="1">
              <a:lnSpc>
                <a:spcPct val="80000"/>
              </a:lnSpc>
            </a:pPr>
            <a:r>
              <a:rPr lang="el-GR" sz="2000" b="1" dirty="0" smtClean="0">
                <a:latin typeface="+mj-lt"/>
              </a:rPr>
              <a:t>Ενδυνάμωση. </a:t>
            </a:r>
          </a:p>
          <a:p>
            <a:pPr eaLnBrk="1" hangingPunct="1">
              <a:lnSpc>
                <a:spcPct val="80000"/>
              </a:lnSpc>
            </a:pPr>
            <a:r>
              <a:rPr lang="el-GR" sz="2000" dirty="0" smtClean="0">
                <a:latin typeface="+mj-lt"/>
              </a:rPr>
              <a:t>Εκτέλεση 3 σετ των 8-12 επαναλήψεων στο 70% της μέγιστης επιβάρυνσης που μπορεί να δεχθεί το άτομο σε  κάθε άσκηση, σε συχνότητα 2-3 φορές την εβδομάδα, 10-15 λεπτά την φορά.  </a:t>
            </a:r>
          </a:p>
          <a:p>
            <a:pPr eaLnBrk="1" hangingPunct="1">
              <a:lnSpc>
                <a:spcPct val="80000"/>
              </a:lnSpc>
            </a:pPr>
            <a:r>
              <a:rPr lang="el-GR" sz="2000" dirty="0" smtClean="0">
                <a:latin typeface="+mj-lt"/>
              </a:rPr>
              <a:t>Εκτέλεση το πολύ 10 επαναλήψεων στο 70% της μέγιστης επιβάρυνσης ανά άσκηση. Από την στιγμή που ο ασκούμενος φθάσει σε σημείο να μπορεί να εκτελεί 25 επαναλήψεις με αυτό το βάρος σε δύο διαφορετικές μέρες, το βάρος στην άσκηση μπορεί να αυξηθεί κατά 10%. </a:t>
            </a:r>
          </a:p>
          <a:p>
            <a:pPr eaLnBrk="1" hangingPunct="1">
              <a:lnSpc>
                <a:spcPct val="80000"/>
              </a:lnSpc>
            </a:pPr>
            <a:r>
              <a:rPr lang="el-GR" sz="2000" dirty="0" smtClean="0">
                <a:latin typeface="+mj-lt"/>
              </a:rPr>
              <a:t>Έμφαση στη σωστή στάση και μηχανική του σώματος του ασκούμενου (η οποία είναι συνήθως «φτωχή» λόγω μυϊκής ανισορροπίας των δύο πλευρών του σώματος μεταξύ τους)  καθώς και στην εκμάθηση του σωστού χρόνου εισπνοής και εκπνοής σε κάθε άσκηση. </a:t>
            </a:r>
          </a:p>
          <a:p>
            <a:pPr eaLnBrk="1" hangingPunct="1">
              <a:lnSpc>
                <a:spcPct val="80000"/>
              </a:lnSpc>
            </a:pPr>
            <a:r>
              <a:rPr lang="el-GR" sz="2000" dirty="0" smtClean="0">
                <a:latin typeface="+mj-lt"/>
              </a:rPr>
              <a:t>Για την εκτέλεση των ασκήσεων μπορεί να χρησιμοποιηθεί ποικιλία υλικού όπως ελεύθερα βάρη, λάστιχα, </a:t>
            </a:r>
            <a:r>
              <a:rPr lang="en-US" sz="2000" dirty="0" smtClean="0">
                <a:latin typeface="+mj-lt"/>
              </a:rPr>
              <a:t>medicine ball</a:t>
            </a:r>
            <a:r>
              <a:rPr lang="el-GR" sz="2000" dirty="0" smtClean="0">
                <a:latin typeface="+mj-lt"/>
              </a:rPr>
              <a:t>, κ.α.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19459" name="Rectangle 3"/>
          <p:cNvSpPr>
            <a:spLocks noGrp="1" noChangeArrowheads="1"/>
          </p:cNvSpPr>
          <p:nvPr>
            <p:ph type="body" idx="1"/>
          </p:nvPr>
        </p:nvSpPr>
        <p:spPr/>
        <p:txBody>
          <a:bodyPr/>
          <a:lstStyle/>
          <a:p>
            <a:pPr eaLnBrk="1" hangingPunct="1">
              <a:lnSpc>
                <a:spcPct val="90000"/>
              </a:lnSpc>
            </a:pPr>
            <a:r>
              <a:rPr lang="el-GR" sz="2400" b="1" dirty="0" smtClean="0">
                <a:latin typeface="+mj-lt"/>
              </a:rPr>
              <a:t>Ανάπτυξη ευλυγισίας. </a:t>
            </a:r>
          </a:p>
          <a:p>
            <a:pPr algn="just" eaLnBrk="1" hangingPunct="1">
              <a:lnSpc>
                <a:spcPct val="90000"/>
              </a:lnSpc>
            </a:pPr>
            <a:r>
              <a:rPr lang="el-GR" sz="2200" dirty="0" smtClean="0">
                <a:latin typeface="+mj-lt"/>
              </a:rPr>
              <a:t>Ο στόχος των ασκήσεων ευλυγισίας πρέπει να είναι η ανάπτυξη του εύρους κίνησης των αρθρώσεων, της ισορροπίας, της συναρμογής και της μεγιστοποίησης της ικανότητας βάδισης. </a:t>
            </a:r>
            <a:r>
              <a:rPr lang="el-GR" sz="2200" b="1" dirty="0" smtClean="0">
                <a:latin typeface="+mj-lt"/>
              </a:rPr>
              <a:t> </a:t>
            </a:r>
          </a:p>
          <a:p>
            <a:pPr algn="just" eaLnBrk="1" hangingPunct="1">
              <a:lnSpc>
                <a:spcPct val="90000"/>
              </a:lnSpc>
            </a:pPr>
            <a:r>
              <a:rPr lang="el-GR" sz="2200" dirty="0" smtClean="0">
                <a:latin typeface="+mj-lt"/>
              </a:rPr>
              <a:t>Οι ασκήσεις ευλυγισίας πρέπει να εκτελούνται καθημερινά για 10 – 15 λεπτά, πριν και μετά τις δραστηριότητες αντοχής και δύναμης και να αφορούν τόσο την υγιή όσο και την προσβεβλημένη πλευρά του σώματος. </a:t>
            </a:r>
          </a:p>
          <a:p>
            <a:pPr algn="just" eaLnBrk="1" hangingPunct="1">
              <a:lnSpc>
                <a:spcPct val="90000"/>
              </a:lnSpc>
            </a:pPr>
            <a:r>
              <a:rPr lang="el-GR" sz="2200" dirty="0" smtClean="0">
                <a:latin typeface="+mj-lt"/>
              </a:rPr>
              <a:t>Σε κάθε άσκηση, η διάταση καλό είναι να κρατείται τουλάχιστον για 15-30 δευτερόλεπτα για να επιτευχθεί το μέγιστο όφελος, πάντα με διατήρηση της σωστής στάσης σώματος.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20483" name="Rectangle 3"/>
          <p:cNvSpPr>
            <a:spLocks noGrp="1" noChangeArrowheads="1"/>
          </p:cNvSpPr>
          <p:nvPr>
            <p:ph type="body" idx="1"/>
          </p:nvPr>
        </p:nvSpPr>
        <p:spPr/>
        <p:txBody>
          <a:bodyPr/>
          <a:lstStyle/>
          <a:p>
            <a:pPr algn="just" eaLnBrk="1" hangingPunct="1">
              <a:lnSpc>
                <a:spcPct val="80000"/>
              </a:lnSpc>
            </a:pPr>
            <a:r>
              <a:rPr lang="el-GR" sz="2000" b="1" dirty="0" smtClean="0">
                <a:latin typeface="+mj-lt"/>
              </a:rPr>
              <a:t>Ισορροπία.</a:t>
            </a:r>
            <a:r>
              <a:rPr lang="el-GR" sz="2000" dirty="0" smtClean="0">
                <a:latin typeface="+mj-lt"/>
              </a:rPr>
              <a:t> </a:t>
            </a:r>
          </a:p>
          <a:p>
            <a:pPr algn="just" eaLnBrk="1" hangingPunct="1">
              <a:lnSpc>
                <a:spcPct val="80000"/>
              </a:lnSpc>
            </a:pPr>
            <a:r>
              <a:rPr lang="el-GR" sz="2000" dirty="0" smtClean="0">
                <a:latin typeface="+mj-lt"/>
              </a:rPr>
              <a:t>Η στάση και κίνηση του ατόμου που έχει υποστεί εγκεφαλικό επεισόδιο επηρεάζεται σημαντικά από την ύπαρξη ημιπληγίας.  Κατά την όρθια θέση, παρατηρείται πλάγια μετατόπιση του σώματος πάνω από το υγιές κάτω άκρο ενώ κατά την κίνηση παρουσιάζεται </a:t>
            </a:r>
            <a:r>
              <a:rPr lang="el-GR" sz="2000" dirty="0" err="1" smtClean="0">
                <a:latin typeface="+mj-lt"/>
              </a:rPr>
              <a:t>ασσυμετρία</a:t>
            </a:r>
            <a:r>
              <a:rPr lang="el-GR" sz="2000" dirty="0" smtClean="0">
                <a:latin typeface="+mj-lt"/>
              </a:rPr>
              <a:t> στην χρονική αλληλουχία του βαδίσματος με το άτομο: </a:t>
            </a:r>
          </a:p>
          <a:p>
            <a:pPr lvl="1" algn="just" eaLnBrk="1" hangingPunct="1">
              <a:lnSpc>
                <a:spcPct val="80000"/>
              </a:lnSpc>
            </a:pPr>
            <a:r>
              <a:rPr lang="el-GR" sz="2000" dirty="0" smtClean="0">
                <a:latin typeface="+mj-lt"/>
              </a:rPr>
              <a:t>α) Να στηρίζει περισσότερη ώρα το σώμα του στο υγιές κάτω άκρο σε σύγκριση με το πάσχον άκρο που εμφανίζει </a:t>
            </a:r>
            <a:r>
              <a:rPr lang="el-GR" sz="2000" dirty="0" err="1" smtClean="0">
                <a:latin typeface="+mj-lt"/>
              </a:rPr>
              <a:t>εκτατικό</a:t>
            </a:r>
            <a:r>
              <a:rPr lang="el-GR" sz="2000" dirty="0" smtClean="0">
                <a:latin typeface="+mj-lt"/>
              </a:rPr>
              <a:t> κινητικό πρότυπο και </a:t>
            </a:r>
          </a:p>
          <a:p>
            <a:pPr lvl="1" algn="just" eaLnBrk="1" hangingPunct="1">
              <a:lnSpc>
                <a:spcPct val="80000"/>
              </a:lnSpc>
            </a:pPr>
            <a:r>
              <a:rPr lang="el-GR" sz="2000" dirty="0" smtClean="0">
                <a:latin typeface="+mj-lt"/>
              </a:rPr>
              <a:t>β) Να αποφεύγει την υπερβολική αιώρηση του υγιούς μέλους.  </a:t>
            </a:r>
          </a:p>
          <a:p>
            <a:pPr algn="just" eaLnBrk="1" hangingPunct="1">
              <a:lnSpc>
                <a:spcPct val="80000"/>
              </a:lnSpc>
            </a:pPr>
            <a:r>
              <a:rPr lang="el-GR" sz="2000" dirty="0" smtClean="0">
                <a:latin typeface="+mj-lt"/>
              </a:rPr>
              <a:t>Οι ασκήσεις ισορροπίας πρέπει επομένως να στοχεύουν στην βελτίωση της στάσης του σώματος αλλά και της βαδιστικής ικανότητας με διδασκαλία βηματισμού και μείωση του χρόνου που χρειάζεται ο ασκούμενος για να διανύσει μία συγκεκριμένη απόσταση.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21507" name="Rectangle 3"/>
          <p:cNvSpPr>
            <a:spLocks noGrp="1" noChangeArrowheads="1"/>
          </p:cNvSpPr>
          <p:nvPr>
            <p:ph type="body" idx="1"/>
          </p:nvPr>
        </p:nvSpPr>
        <p:spPr/>
        <p:txBody>
          <a:bodyPr/>
          <a:lstStyle/>
          <a:p>
            <a:pPr algn="just" eaLnBrk="1" hangingPunct="1">
              <a:lnSpc>
                <a:spcPct val="80000"/>
              </a:lnSpc>
            </a:pPr>
            <a:r>
              <a:rPr lang="el-GR" sz="2000" b="1" dirty="0" smtClean="0">
                <a:latin typeface="+mj-lt"/>
              </a:rPr>
              <a:t>Ασφάλεια.</a:t>
            </a:r>
            <a:r>
              <a:rPr lang="el-GR" sz="2000" dirty="0" smtClean="0">
                <a:latin typeface="+mj-lt"/>
              </a:rPr>
              <a:t>  </a:t>
            </a:r>
          </a:p>
          <a:p>
            <a:pPr algn="just" eaLnBrk="1" hangingPunct="1">
              <a:lnSpc>
                <a:spcPct val="80000"/>
              </a:lnSpc>
            </a:pPr>
            <a:r>
              <a:rPr lang="el-GR" sz="2000" dirty="0" smtClean="0">
                <a:latin typeface="+mj-lt"/>
              </a:rPr>
              <a:t>Το πρόγραμμα άσκησης δεν μπορεί να αρχίσει εάν δεν έχει προηγουμένως ελεγχθεί  η καρδιακή κατάσταση του πάσχοντα και δεν έχει δοθεί ιατρική άδεια που θα επιτρέπει την συμμετοχή του σε οποιαδήποτε σωματική δραστηριότητα. </a:t>
            </a:r>
          </a:p>
          <a:p>
            <a:pPr algn="just" eaLnBrk="1" hangingPunct="1">
              <a:lnSpc>
                <a:spcPct val="80000"/>
              </a:lnSpc>
            </a:pPr>
            <a:r>
              <a:rPr lang="el-GR" sz="2000" dirty="0" smtClean="0">
                <a:latin typeface="+mj-lt"/>
              </a:rPr>
              <a:t>Πριν από κάθε προπόνηση, ο καθηγητής φυσικής αγωγής θα πρέπει να ελέγχει αν ο ασκούμενος είναι σε θέση να γυμναστεί, είναι σωστά ενδεδυμένος με ρούχα που επιτρέπουν το σώμα να αναπνέει και έχει λάβει την φαρμακευτική αγωγή του. </a:t>
            </a:r>
          </a:p>
          <a:p>
            <a:pPr algn="just" eaLnBrk="1" hangingPunct="1">
              <a:lnSpc>
                <a:spcPct val="80000"/>
              </a:lnSpc>
            </a:pPr>
            <a:r>
              <a:rPr lang="el-GR" sz="2000" dirty="0" smtClean="0">
                <a:latin typeface="+mj-lt"/>
              </a:rPr>
              <a:t>Κατά την διάρκεια του προγράμματος θα πρέπει να ελέγχει περιοδικά την πίεση του ασκούμενου και εάν το άτομο πίνει τα απαραίτητα υγρά. </a:t>
            </a:r>
          </a:p>
          <a:p>
            <a:pPr algn="just" eaLnBrk="1" hangingPunct="1">
              <a:lnSpc>
                <a:spcPct val="80000"/>
              </a:lnSpc>
            </a:pPr>
            <a:r>
              <a:rPr lang="el-GR" sz="2000" dirty="0" smtClean="0">
                <a:latin typeface="+mj-lt"/>
              </a:rPr>
              <a:t>Η διδασκαλία ασφαλούς πτώσης για την αποφυγή τραυματισμών καθώς και η κοντινή επιτήρηση του ασκούμενου σε κάθε δραστηριότητα για την αποφυγή αιφνίδιας πτώσης λόγω απώλειας της ισορροπίας, είναι ενέργειες που επίσης προάγουν το κλίμα ασφάλειας του μαθήματος.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dirty="0" smtClean="0">
                <a:latin typeface="+mj-lt"/>
              </a:rPr>
              <a:t>Προσαρμογές Άσκησης</a:t>
            </a:r>
          </a:p>
        </p:txBody>
      </p:sp>
      <p:sp>
        <p:nvSpPr>
          <p:cNvPr id="22531" name="Rectangle 3"/>
          <p:cNvSpPr>
            <a:spLocks noGrp="1" noChangeArrowheads="1"/>
          </p:cNvSpPr>
          <p:nvPr>
            <p:ph type="body" idx="1"/>
          </p:nvPr>
        </p:nvSpPr>
        <p:spPr/>
        <p:txBody>
          <a:bodyPr>
            <a:normAutofit lnSpcReduction="10000"/>
          </a:bodyPr>
          <a:lstStyle/>
          <a:p>
            <a:pPr algn="just" eaLnBrk="1" hangingPunct="1">
              <a:lnSpc>
                <a:spcPct val="90000"/>
              </a:lnSpc>
            </a:pPr>
            <a:r>
              <a:rPr lang="en-US" sz="2200" dirty="0" smtClean="0">
                <a:latin typeface="+mj-lt"/>
              </a:rPr>
              <a:t>I</a:t>
            </a:r>
            <a:r>
              <a:rPr lang="el-GR" sz="2200" dirty="0" err="1" smtClean="0">
                <a:latin typeface="+mj-lt"/>
              </a:rPr>
              <a:t>διαίτερη</a:t>
            </a:r>
            <a:r>
              <a:rPr lang="el-GR" sz="2200" dirty="0" smtClean="0">
                <a:latin typeface="+mj-lt"/>
              </a:rPr>
              <a:t> προσοχή θα πρέπει να δίνεται αν εμφανιστεί κάποιο σύμπτωμα συμβατό με παροδικό εγκεφαλικό επεισόδιο που επιβάλλει την διακοπή της άσκησης και την μεταφορά του ατόμου στο νοσοκομείο, όπως:</a:t>
            </a:r>
          </a:p>
          <a:p>
            <a:pPr lvl="1" algn="just" eaLnBrk="1" hangingPunct="1">
              <a:lnSpc>
                <a:spcPct val="90000"/>
              </a:lnSpc>
            </a:pPr>
            <a:r>
              <a:rPr lang="el-GR" sz="2200" dirty="0" smtClean="0">
                <a:latin typeface="+mj-lt"/>
              </a:rPr>
              <a:t>Μούδιασμα, αδυναμία ή παράλυση στη μία πλευρά του σώματος που μπορεί να αφορά το χέρι, το πόδι, την μία πλευρά του προσώπου ή και όλα μαζί.</a:t>
            </a:r>
          </a:p>
          <a:p>
            <a:pPr lvl="1" algn="just" eaLnBrk="1" hangingPunct="1">
              <a:lnSpc>
                <a:spcPct val="90000"/>
              </a:lnSpc>
            </a:pPr>
            <a:r>
              <a:rPr lang="el-GR" sz="2200" dirty="0" smtClean="0">
                <a:latin typeface="+mj-lt"/>
              </a:rPr>
              <a:t>Δυσαρθρία.</a:t>
            </a:r>
          </a:p>
          <a:p>
            <a:pPr lvl="1" algn="just" eaLnBrk="1" hangingPunct="1">
              <a:lnSpc>
                <a:spcPct val="90000"/>
              </a:lnSpc>
            </a:pPr>
            <a:r>
              <a:rPr lang="el-GR" sz="2200" dirty="0" smtClean="0">
                <a:latin typeface="+mj-lt"/>
              </a:rPr>
              <a:t>Δυσκολία αντίληψης και κατανόησης αυτών που λέγονται.</a:t>
            </a:r>
          </a:p>
          <a:p>
            <a:pPr lvl="1" algn="just" eaLnBrk="1" hangingPunct="1">
              <a:lnSpc>
                <a:spcPct val="90000"/>
              </a:lnSpc>
            </a:pPr>
            <a:r>
              <a:rPr lang="el-GR" sz="2200" dirty="0" smtClean="0">
                <a:latin typeface="+mj-lt"/>
              </a:rPr>
              <a:t>Αιφνίδια δυσκολία στην μνήμη και συγκέντρωση.</a:t>
            </a:r>
          </a:p>
          <a:p>
            <a:pPr lvl="1" algn="just" eaLnBrk="1" hangingPunct="1">
              <a:lnSpc>
                <a:spcPct val="90000"/>
              </a:lnSpc>
            </a:pPr>
            <a:r>
              <a:rPr lang="el-GR" sz="2200" dirty="0" smtClean="0">
                <a:latin typeface="+mj-lt"/>
              </a:rPr>
              <a:t>Θαμπή όραση κυρίως στο ένα μάτι.</a:t>
            </a:r>
          </a:p>
          <a:p>
            <a:pPr lvl="1" algn="just" eaLnBrk="1" hangingPunct="1">
              <a:lnSpc>
                <a:spcPct val="90000"/>
              </a:lnSpc>
            </a:pPr>
            <a:r>
              <a:rPr lang="el-GR" sz="2200" dirty="0" smtClean="0">
                <a:latin typeface="+mj-lt"/>
              </a:rPr>
              <a:t>Έναρξη έντονου πονοκεφάλου.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l-GR" sz="4400" b="1" dirty="0"/>
              <a:t>Βιβλιογραφία</a:t>
            </a:r>
          </a:p>
        </p:txBody>
      </p:sp>
      <p:sp>
        <p:nvSpPr>
          <p:cNvPr id="24579" name="Rectangle 5"/>
          <p:cNvSpPr>
            <a:spLocks noChangeArrowheads="1"/>
          </p:cNvSpPr>
          <p:nvPr/>
        </p:nvSpPr>
        <p:spPr bwMode="auto">
          <a:xfrm>
            <a:off x="323850" y="1628775"/>
            <a:ext cx="8135938" cy="4464050"/>
          </a:xfrm>
          <a:prstGeom prst="rect">
            <a:avLst/>
          </a:prstGeom>
          <a:noFill/>
          <a:ln w="9525">
            <a:noFill/>
            <a:miter lim="800000"/>
            <a:headEnd/>
            <a:tailEnd/>
          </a:ln>
        </p:spPr>
        <p:txBody>
          <a:bodyPr/>
          <a:lstStyle/>
          <a:p>
            <a:pPr marL="609600" indent="-609600" algn="just">
              <a:spcBef>
                <a:spcPct val="20000"/>
              </a:spcBef>
              <a:buFontTx/>
              <a:buChar char="•"/>
            </a:pPr>
            <a:r>
              <a:rPr lang="el-GR" sz="2400" dirty="0" err="1"/>
              <a:t>Κοκαρίδας</a:t>
            </a:r>
            <a:r>
              <a:rPr lang="el-GR" sz="2400" dirty="0"/>
              <a:t>, Δ. (2010). Άσκηση και αναπηρία: εξατομίκευση, προσαρμογές και προοπτικές ένταξης. Θεσσαλονίκη: Εκδόσεις Χριστοδουλίδη.</a:t>
            </a:r>
            <a:endParaRPr lang="en-US" sz="2400" dirty="0"/>
          </a:p>
          <a:p>
            <a:pPr marL="609600" indent="-609600" algn="just">
              <a:spcBef>
                <a:spcPct val="20000"/>
              </a:spcBef>
              <a:buFontTx/>
              <a:buChar char="•"/>
            </a:pPr>
            <a:r>
              <a:rPr lang="en-GB" sz="2400" dirty="0"/>
              <a:t>Palmer-McLean, K. and J.E. </a:t>
            </a:r>
            <a:r>
              <a:rPr lang="en-GB" sz="2400" dirty="0" err="1"/>
              <a:t>Wilberger</a:t>
            </a:r>
            <a:r>
              <a:rPr lang="en-GB" sz="2400" dirty="0"/>
              <a:t>. (1997).</a:t>
            </a:r>
            <a:r>
              <a:rPr lang="el-GR" sz="2400" dirty="0"/>
              <a:t> </a:t>
            </a:r>
            <a:r>
              <a:rPr lang="en-US" sz="2400" dirty="0"/>
              <a:t>Stroke and head injury in exercise management for persons with chronic diseases and disabilities. </a:t>
            </a:r>
            <a:r>
              <a:rPr lang="en-GB" sz="2400" dirty="0"/>
              <a:t>Champaign, Illinois: Human Kinetics.</a:t>
            </a:r>
            <a:endParaRPr lang="en-US" sz="2400" dirty="0"/>
          </a:p>
          <a:p>
            <a:pPr marL="609600" indent="-609600" algn="just">
              <a:spcBef>
                <a:spcPct val="20000"/>
              </a:spcBef>
              <a:buFontTx/>
              <a:buChar char="•"/>
            </a:pPr>
            <a:r>
              <a:rPr lang="en-US" sz="2400" dirty="0" err="1"/>
              <a:t>Poretta</a:t>
            </a:r>
            <a:r>
              <a:rPr lang="en-US" sz="2400" dirty="0"/>
              <a:t>, D. (2005). Cerebral palsy, traumatic injury and stroke. In J. </a:t>
            </a:r>
            <a:r>
              <a:rPr lang="en-US" sz="2400" dirty="0" err="1"/>
              <a:t>Winnick</a:t>
            </a:r>
            <a:r>
              <a:rPr lang="en-US" sz="2400" dirty="0"/>
              <a:t> (Ed.) Adapted physical education and sport (4th ed.). Champaign</a:t>
            </a:r>
            <a:r>
              <a:rPr lang="el-GR" sz="2400" dirty="0"/>
              <a:t>, </a:t>
            </a:r>
            <a:r>
              <a:rPr lang="en-US" sz="2400" dirty="0"/>
              <a:t>IL</a:t>
            </a:r>
            <a:r>
              <a:rPr lang="el-GR" sz="2400" dirty="0"/>
              <a:t>: </a:t>
            </a:r>
            <a:r>
              <a:rPr lang="en-US" sz="2400" dirty="0"/>
              <a:t>Human</a:t>
            </a:r>
            <a:r>
              <a:rPr lang="el-GR" sz="2400" dirty="0"/>
              <a:t> Κ</a:t>
            </a:r>
            <a:r>
              <a:rPr lang="en-US" sz="2400" dirty="0" err="1"/>
              <a:t>inetics</a:t>
            </a:r>
            <a:r>
              <a:rPr lang="el-GR" sz="2400" dirty="0"/>
              <a:t>, </a:t>
            </a:r>
            <a:r>
              <a:rPr lang="en-US" sz="2400" dirty="0"/>
              <a:t>pp</a:t>
            </a:r>
            <a:r>
              <a:rPr lang="el-GR" sz="2400" dirty="0"/>
              <a:t>. 235-254.</a:t>
            </a:r>
            <a:r>
              <a:rPr lang="el-GR" sz="32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a:t>
            </a:r>
            <a:r>
              <a:rPr lang="el-GR" sz="2400" b="1" smtClean="0">
                <a:effectLst/>
                <a:latin typeface="+mj-lt"/>
              </a:rPr>
              <a:t>Πανεπιστημίου Θεσσαλίας</a:t>
            </a:r>
            <a:r>
              <a:rPr lang="el-GR" sz="2400" smtClean="0">
                <a:effectLst/>
                <a:latin typeface="+mj-lt"/>
              </a:rPr>
              <a:t>» </a:t>
            </a:r>
            <a:r>
              <a:rPr lang="el-GR" sz="2400" dirty="0" smtClean="0">
                <a:effectLst/>
                <a:latin typeface="+mj-lt"/>
              </a:rPr>
              <a:t>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παρουσιάσει </a:t>
            </a:r>
            <a:r>
              <a:rPr lang="el-GR" dirty="0" smtClean="0">
                <a:latin typeface="+mj-lt"/>
              </a:rPr>
              <a:t>τους τραυματισμούς εγκεφάλου, το εγκεφαλικό επεισόδιο και τις αντίστοιχες προσαρμογές άσκησης.</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600200"/>
            <a:ext cx="7829576" cy="4525963"/>
          </a:xfrm>
        </p:spPr>
        <p:txBody>
          <a:bodyPr/>
          <a:lstStyle/>
          <a:p>
            <a:pPr algn="just"/>
            <a:r>
              <a:rPr lang="el-GR" sz="2800" dirty="0" smtClean="0">
                <a:effectLst/>
                <a:latin typeface="+mj-lt"/>
              </a:rPr>
              <a:t>Τραυματισμοί εγκεφάλου ανοιχτής και κλειστής κεφαλής, επιπτώσεις, αποκατάσταση και προσαρμογές άσκησης.</a:t>
            </a:r>
            <a:endParaRPr lang="el-GR" sz="2800" dirty="0" smtClean="0">
              <a:effectLst/>
              <a:latin typeface="+mj-lt"/>
            </a:endParaRPr>
          </a:p>
          <a:p>
            <a:pPr algn="just"/>
            <a:r>
              <a:rPr lang="el-GR" sz="2800" dirty="0" smtClean="0">
                <a:latin typeface="+mj-lt"/>
              </a:rPr>
              <a:t>Εγκεφαλικό επεισόδιο, ισχαιμικό και αιμορραγικό επεισόδιο, σοβαρότητα, επιπτώσεις, πρόληψη και προσαρμογές άσκησης.</a:t>
            </a:r>
            <a:endParaRPr lang="el-GR" sz="2800" dirty="0" smtClean="0">
              <a:effectLst/>
              <a:latin typeface="+mj-lt"/>
            </a:endParaRPr>
          </a:p>
          <a:p>
            <a:endParaRPr lang="el-GR"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dirty="0" smtClean="0">
                <a:latin typeface="+mj-lt"/>
              </a:rPr>
              <a:t>Τραυματισμοί Εγκεφάλου</a:t>
            </a:r>
          </a:p>
        </p:txBody>
      </p:sp>
      <p:sp>
        <p:nvSpPr>
          <p:cNvPr id="3075" name="Rectangle 3"/>
          <p:cNvSpPr>
            <a:spLocks noGrp="1" noChangeArrowheads="1"/>
          </p:cNvSpPr>
          <p:nvPr>
            <p:ph type="body" idx="1"/>
          </p:nvPr>
        </p:nvSpPr>
        <p:spPr/>
        <p:txBody>
          <a:bodyPr/>
          <a:lstStyle/>
          <a:p>
            <a:pPr algn="just" eaLnBrk="1" hangingPunct="1"/>
            <a:r>
              <a:rPr lang="el-GR" sz="2800" dirty="0" smtClean="0">
                <a:latin typeface="+mj-lt"/>
              </a:rPr>
              <a:t>Τραύμα που προκαλείται στον εγκέφαλο από την  πλήξη της κεφαλής από εξωτερική δύναμη με αποτέλεσμα την ελαχιστοποίηση ή αλλοίωση της </a:t>
            </a:r>
            <a:r>
              <a:rPr lang="el-GR" sz="2800" dirty="0" err="1" smtClean="0">
                <a:latin typeface="+mj-lt"/>
              </a:rPr>
              <a:t>συνειδητότητας</a:t>
            </a:r>
            <a:r>
              <a:rPr lang="el-GR" sz="2800" dirty="0" smtClean="0">
                <a:latin typeface="+mj-lt"/>
              </a:rPr>
              <a:t> του ατόμου και τις ακόλουθες δυσμενείς επιπτώσεις στον κινητική, νοητική, κοινωνική και συναισθηματική κατάστασή του.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p:spPr>
        <p:txBody>
          <a:bodyPr/>
          <a:lstStyle/>
          <a:p>
            <a:pPr eaLnBrk="1" hangingPunct="1"/>
            <a:r>
              <a:rPr lang="el-GR" dirty="0" smtClean="0">
                <a:latin typeface="+mj-lt"/>
              </a:rPr>
              <a:t>Επιπτώσεις</a:t>
            </a:r>
          </a:p>
        </p:txBody>
      </p:sp>
      <p:sp>
        <p:nvSpPr>
          <p:cNvPr id="4099" name="Rectangle 3"/>
          <p:cNvSpPr>
            <a:spLocks noGrp="1" noChangeArrowheads="1"/>
          </p:cNvSpPr>
          <p:nvPr>
            <p:ph type="body" idx="1"/>
          </p:nvPr>
        </p:nvSpPr>
        <p:spPr>
          <a:xfrm>
            <a:off x="250825" y="1341438"/>
            <a:ext cx="8642350" cy="5327650"/>
          </a:xfrm>
        </p:spPr>
        <p:txBody>
          <a:bodyPr/>
          <a:lstStyle/>
          <a:p>
            <a:pPr algn="just" eaLnBrk="1" hangingPunct="1">
              <a:lnSpc>
                <a:spcPct val="80000"/>
              </a:lnSpc>
            </a:pPr>
            <a:r>
              <a:rPr lang="el-GR" sz="2400" dirty="0" smtClean="0">
                <a:latin typeface="+mj-lt"/>
              </a:rPr>
              <a:t>Οι κινητικές αναπηρίες που προκαλεί μπορεί να οδηγήσουν στην χρήση βοηθητικών μέσων στήριξης ή αναπηρικού </a:t>
            </a:r>
            <a:r>
              <a:rPr lang="el-GR" sz="2400" dirty="0" err="1" smtClean="0">
                <a:latin typeface="+mj-lt"/>
              </a:rPr>
              <a:t>αμαξιδίου</a:t>
            </a:r>
            <a:r>
              <a:rPr lang="el-GR" sz="2400" dirty="0" smtClean="0">
                <a:latin typeface="+mj-lt"/>
              </a:rPr>
              <a:t>, στην έλλειψη συναρμογής των κινήσεων, σε κινητικές διαταραχές, σε διαταραχές αίσθησης και στην απραξία.  </a:t>
            </a:r>
            <a:endParaRPr lang="en-US" sz="2400" dirty="0" smtClean="0">
              <a:latin typeface="+mj-lt"/>
            </a:endParaRPr>
          </a:p>
          <a:p>
            <a:pPr algn="just" eaLnBrk="1" hangingPunct="1">
              <a:lnSpc>
                <a:spcPct val="80000"/>
              </a:lnSpc>
            </a:pPr>
            <a:r>
              <a:rPr lang="el-GR" sz="2400" dirty="0" smtClean="0">
                <a:latin typeface="+mj-lt"/>
              </a:rPr>
              <a:t>Νοητικά, μπορεί να παρατηρηθούν συμπτώματα όπως  βραχυχρόνια ή μακροχρόνια απώλεια μνήμης, μειωμένη προσοχή και συγκέντρωση, αλλοίωση της αντίληψης, δυσκολία στην επικοινωνία, βραδύτητα στον σχεδιασμό πράξεων και φτωχή ικανότητα κρίσης. </a:t>
            </a:r>
            <a:endParaRPr lang="en-US" sz="2400" dirty="0" smtClean="0">
              <a:latin typeface="+mj-lt"/>
            </a:endParaRPr>
          </a:p>
          <a:p>
            <a:pPr algn="just" eaLnBrk="1" hangingPunct="1">
              <a:lnSpc>
                <a:spcPct val="80000"/>
              </a:lnSpc>
            </a:pPr>
            <a:r>
              <a:rPr lang="el-GR" sz="2400" dirty="0" smtClean="0">
                <a:latin typeface="+mj-lt"/>
              </a:rPr>
              <a:t>Τέλος, οι επιπτώσεις στην συμπεριφορά, την προσαρμοστικότητα και την κοινωνικότητα περιλαμβάνουν εναλλαγές διάθεσης, χαμηλή αυτοπεποίθηση και αυτοεκτίμηση, άγχος, άρνηση, έλλειψη κινήτρων, τάσεις απομόνωσης και κατάθλιψη.</a:t>
            </a:r>
          </a:p>
          <a:p>
            <a:pPr algn="just" eaLnBrk="1" hangingPunct="1">
              <a:lnSpc>
                <a:spcPct val="80000"/>
              </a:lnSpc>
              <a:buFontTx/>
              <a:buNone/>
            </a:pPr>
            <a:r>
              <a:rPr lang="el-GR" sz="2400" dirty="0" smtClean="0">
                <a:latin typeface="+mj-lt"/>
              </a:rPr>
              <a:t/>
            </a:r>
            <a:br>
              <a:rPr lang="el-GR" sz="2400" dirty="0" smtClean="0">
                <a:latin typeface="+mj-lt"/>
              </a:rPr>
            </a:br>
            <a:endParaRPr lang="el-GR" sz="2400" i="1" dirty="0" smtClean="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dirty="0" smtClean="0">
                <a:latin typeface="+mj-lt"/>
              </a:rPr>
              <a:t>Ταξινόμηση - Αίτια</a:t>
            </a:r>
          </a:p>
        </p:txBody>
      </p:sp>
      <p:sp>
        <p:nvSpPr>
          <p:cNvPr id="5123" name="Rectangle 3"/>
          <p:cNvSpPr>
            <a:spLocks noGrp="1" noChangeArrowheads="1"/>
          </p:cNvSpPr>
          <p:nvPr>
            <p:ph type="body" idx="1"/>
          </p:nvPr>
        </p:nvSpPr>
        <p:spPr>
          <a:xfrm>
            <a:off x="285720" y="1428736"/>
            <a:ext cx="8640763" cy="4852988"/>
          </a:xfrm>
        </p:spPr>
        <p:txBody>
          <a:bodyPr/>
          <a:lstStyle/>
          <a:p>
            <a:pPr eaLnBrk="1" hangingPunct="1"/>
            <a:r>
              <a:rPr lang="el-GR" sz="2800" dirty="0" smtClean="0">
                <a:latin typeface="+mj-lt"/>
              </a:rPr>
              <a:t>Τραυματισμοί ανοιχτής κεφαλής. </a:t>
            </a:r>
          </a:p>
          <a:p>
            <a:pPr eaLnBrk="1" hangingPunct="1"/>
            <a:r>
              <a:rPr lang="el-GR" sz="2800" dirty="0" smtClean="0">
                <a:latin typeface="+mj-lt"/>
              </a:rPr>
              <a:t>Τραυματισμοί κλειστής κεφαλής.</a:t>
            </a:r>
          </a:p>
          <a:p>
            <a:pPr eaLnBrk="1" hangingPunct="1">
              <a:buFontTx/>
              <a:buNone/>
            </a:pPr>
            <a:endParaRPr lang="el-GR" sz="2800" dirty="0" smtClean="0">
              <a:latin typeface="+mj-lt"/>
            </a:endParaRPr>
          </a:p>
          <a:p>
            <a:pPr eaLnBrk="1" hangingPunct="1"/>
            <a:r>
              <a:rPr lang="el-GR" sz="2800" dirty="0" smtClean="0">
                <a:latin typeface="+mj-lt"/>
              </a:rPr>
              <a:t>Η πλειοψηφία τους οφείλεται σε:</a:t>
            </a:r>
          </a:p>
          <a:p>
            <a:pPr lvl="1" eaLnBrk="1" hangingPunct="1"/>
            <a:r>
              <a:rPr lang="el-GR" sz="2400" dirty="0" smtClean="0">
                <a:latin typeface="+mj-lt"/>
              </a:rPr>
              <a:t>Αυτοκινητιστικά και εργατικά ατυχήματα, </a:t>
            </a:r>
          </a:p>
          <a:p>
            <a:pPr lvl="1" eaLnBrk="1" hangingPunct="1"/>
            <a:r>
              <a:rPr lang="el-GR" sz="2400" dirty="0" smtClean="0">
                <a:latin typeface="+mj-lt"/>
              </a:rPr>
              <a:t>Πτώσεις, </a:t>
            </a:r>
          </a:p>
          <a:p>
            <a:pPr lvl="1" eaLnBrk="1" hangingPunct="1"/>
            <a:r>
              <a:rPr lang="el-GR" sz="2400" dirty="0" smtClean="0">
                <a:latin typeface="+mj-lt"/>
              </a:rPr>
              <a:t>Τραυματισμό από </a:t>
            </a:r>
            <a:r>
              <a:rPr lang="el-GR" sz="2400" dirty="0" err="1" smtClean="0">
                <a:latin typeface="+mj-lt"/>
              </a:rPr>
              <a:t>ριχνόμενα</a:t>
            </a:r>
            <a:r>
              <a:rPr lang="el-GR" sz="2400" dirty="0" smtClean="0">
                <a:latin typeface="+mj-lt"/>
              </a:rPr>
              <a:t> αντικείμενα, </a:t>
            </a:r>
          </a:p>
          <a:p>
            <a:pPr lvl="1" eaLnBrk="1" hangingPunct="1"/>
            <a:r>
              <a:rPr lang="el-GR" sz="2400" dirty="0" smtClean="0">
                <a:latin typeface="+mj-lt"/>
              </a:rPr>
              <a:t>Κακοποίηση </a:t>
            </a:r>
          </a:p>
          <a:p>
            <a:pPr lvl="1" eaLnBrk="1" hangingPunct="1"/>
            <a:r>
              <a:rPr lang="el-GR" sz="2400" dirty="0" smtClean="0">
                <a:latin typeface="+mj-lt"/>
              </a:rPr>
              <a:t>Τραυματισμούς από την ενασχόληση με τα σπορ.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50900"/>
          </a:xfrm>
        </p:spPr>
        <p:txBody>
          <a:bodyPr/>
          <a:lstStyle/>
          <a:p>
            <a:pPr eaLnBrk="1" hangingPunct="1"/>
            <a:r>
              <a:rPr lang="el-GR" dirty="0" smtClean="0">
                <a:latin typeface="+mj-lt"/>
              </a:rPr>
              <a:t>Σοβαρότητα</a:t>
            </a:r>
          </a:p>
        </p:txBody>
      </p:sp>
      <p:sp>
        <p:nvSpPr>
          <p:cNvPr id="6147" name="Rectangle 3"/>
          <p:cNvSpPr>
            <a:spLocks noGrp="1" noChangeArrowheads="1"/>
          </p:cNvSpPr>
          <p:nvPr>
            <p:ph type="body" idx="1"/>
          </p:nvPr>
        </p:nvSpPr>
        <p:spPr>
          <a:xfrm>
            <a:off x="250825" y="1484313"/>
            <a:ext cx="8569325" cy="5111750"/>
          </a:xfrm>
        </p:spPr>
        <p:txBody>
          <a:bodyPr/>
          <a:lstStyle/>
          <a:p>
            <a:pPr algn="just" eaLnBrk="1" hangingPunct="1">
              <a:lnSpc>
                <a:spcPct val="80000"/>
              </a:lnSpc>
            </a:pPr>
            <a:r>
              <a:rPr lang="el-GR" sz="2400" b="1" dirty="0" smtClean="0">
                <a:latin typeface="+mj-lt"/>
              </a:rPr>
              <a:t>Στον κλειστό τραυματισμό</a:t>
            </a:r>
            <a:r>
              <a:rPr lang="el-GR" sz="2400" dirty="0" smtClean="0">
                <a:latin typeface="+mj-lt"/>
              </a:rPr>
              <a:t>, ο εγκέφαλος κυριολεκτικά αναταράσσεται εμπρός-πίσω μέσα στο κρανίο με αποτέλεσμα να τραυματίζονται τα νεύρα που στέλνουν μηνύματα στο κεντρικό νευρικό σύστημα και στα διάφορα μέρη του σώματος. </a:t>
            </a:r>
          </a:p>
          <a:p>
            <a:pPr algn="just" eaLnBrk="1" hangingPunct="1">
              <a:lnSpc>
                <a:spcPct val="80000"/>
              </a:lnSpc>
            </a:pPr>
            <a:r>
              <a:rPr lang="el-GR" sz="2400" b="1" dirty="0" smtClean="0">
                <a:latin typeface="+mj-lt"/>
              </a:rPr>
              <a:t>Στον ανοιχτό τραυματισμό</a:t>
            </a:r>
            <a:r>
              <a:rPr lang="el-GR" sz="2400" dirty="0" smtClean="0">
                <a:latin typeface="+mj-lt"/>
              </a:rPr>
              <a:t>, η ζημιά συνήθως περιορίζεται σε μία πιο περιορισμένη περιοχή του εγκεφάλου. </a:t>
            </a:r>
          </a:p>
          <a:p>
            <a:pPr algn="just" eaLnBrk="1" hangingPunct="1">
              <a:lnSpc>
                <a:spcPct val="80000"/>
              </a:lnSpc>
            </a:pPr>
            <a:r>
              <a:rPr lang="el-GR" sz="2400" b="1" dirty="0" smtClean="0">
                <a:latin typeface="+mj-lt"/>
              </a:rPr>
              <a:t>Η σοβαρότητα</a:t>
            </a:r>
            <a:r>
              <a:rPr lang="el-GR" sz="2400" dirty="0" smtClean="0">
                <a:latin typeface="+mj-lt"/>
              </a:rPr>
              <a:t> επομένως της αναπηρίας ποικίλλει και μπορεί να κυμαίνεται από ελαφριά έως σοβαρή, ανάλογα:</a:t>
            </a:r>
          </a:p>
          <a:p>
            <a:pPr lvl="1" algn="just" eaLnBrk="1" hangingPunct="1">
              <a:lnSpc>
                <a:spcPct val="80000"/>
              </a:lnSpc>
            </a:pPr>
            <a:r>
              <a:rPr lang="el-GR" sz="2400" dirty="0" smtClean="0">
                <a:latin typeface="+mj-lt"/>
              </a:rPr>
              <a:t>Με το σημείο και την έκταση της νευρολογικής βλάβης.</a:t>
            </a:r>
          </a:p>
          <a:p>
            <a:pPr lvl="1" algn="just" eaLnBrk="1" hangingPunct="1">
              <a:lnSpc>
                <a:spcPct val="80000"/>
              </a:lnSpc>
            </a:pPr>
            <a:r>
              <a:rPr lang="el-GR" sz="2400" dirty="0" smtClean="0">
                <a:latin typeface="+mj-lt"/>
              </a:rPr>
              <a:t>Τα δευτερεύοντα προβλήματα που προκαλεί.</a:t>
            </a:r>
          </a:p>
          <a:p>
            <a:pPr lvl="1" algn="just" eaLnBrk="1" hangingPunct="1">
              <a:lnSpc>
                <a:spcPct val="80000"/>
              </a:lnSpc>
            </a:pPr>
            <a:r>
              <a:rPr lang="el-GR" sz="2400" dirty="0" smtClean="0">
                <a:latin typeface="+mj-lt"/>
              </a:rPr>
              <a:t>Την επιτυχία του προγράμματος αποκατάστασης.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2104</Words>
  <Application>Microsoft Office PowerPoint</Application>
  <PresentationFormat>Προβολή στην οθόνη (4:3)</PresentationFormat>
  <Paragraphs>145</Paragraphs>
  <Slides>27</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Τραυματισμοί Εγκεφάλου</vt:lpstr>
      <vt:lpstr>Επιπτώσεις</vt:lpstr>
      <vt:lpstr>Ταξινόμηση - Αίτια</vt:lpstr>
      <vt:lpstr>Σοβαρότητα</vt:lpstr>
      <vt:lpstr>Πρόγνωση Αποκατάστασης</vt:lpstr>
      <vt:lpstr>Τραυματισμοί Εγκεφάλου  και Φυσική Αγωγή</vt:lpstr>
      <vt:lpstr>Προσαρμογές Άσκησης</vt:lpstr>
      <vt:lpstr>Προσαρμογές Άσκησης</vt:lpstr>
      <vt:lpstr>Προσαρμογές Άσκησης</vt:lpstr>
      <vt:lpstr>Προσαρμογές Άσκησης</vt:lpstr>
      <vt:lpstr>Εγκεφαλικό Επεισόδιο</vt:lpstr>
      <vt:lpstr>Σοβαρότητα Εγκεφαλικού  </vt:lpstr>
      <vt:lpstr>Επιπτώσεις</vt:lpstr>
      <vt:lpstr>Πρόληψη</vt:lpstr>
      <vt:lpstr>Προσαρμογές Άσκησης </vt:lpstr>
      <vt:lpstr>Προσαρμογές Άσκησης</vt:lpstr>
      <vt:lpstr>Προσαρμογές Άσκησης</vt:lpstr>
      <vt:lpstr>Προσαρμογές Άσκησης</vt:lpstr>
      <vt:lpstr>Προσαρμογές Άσκησης</vt:lpstr>
      <vt:lpstr>Προσαρμογές Άσκησης</vt:lpstr>
      <vt:lpstr>Διαφάνεια 26</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176</cp:revision>
  <dcterms:created xsi:type="dcterms:W3CDTF">2012-09-06T09:03:05Z</dcterms:created>
  <dcterms:modified xsi:type="dcterms:W3CDTF">2015-07-24T21:19:13Z</dcterms:modified>
</cp:coreProperties>
</file>