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7" r:id="rId3"/>
    <p:sldId id="281"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120D7-B066-4600-973C-C3D074E39EC1}" type="datetimeFigureOut">
              <a:rPr lang="el-GR" smtClean="0"/>
              <a:t>3/3/2014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70EDC-74BD-47BD-B38B-9BDF26AAA3EB}" type="slidenum">
              <a:rPr lang="el-GR" smtClean="0"/>
              <a:t>‹#›</a:t>
            </a:fld>
            <a:endParaRPr lang="el-GR"/>
          </a:p>
        </p:txBody>
      </p:sp>
    </p:spTree>
    <p:extLst>
      <p:ext uri="{BB962C8B-B14F-4D97-AF65-F5344CB8AC3E}">
        <p14:creationId xmlns:p14="http://schemas.microsoft.com/office/powerpoint/2010/main" val="109137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CB5A77A-68A7-48A9-A785-2EAB8F1E4D60}" type="datetime1">
              <a:rPr lang="el-GR" smtClean="0"/>
              <a:t>3/3/2014</a:t>
            </a:fld>
            <a:endParaRPr lang="el-GR"/>
          </a:p>
        </p:txBody>
      </p:sp>
      <p:sp>
        <p:nvSpPr>
          <p:cNvPr id="5" name="Θέση υποσέλιδου 4"/>
          <p:cNvSpPr>
            <a:spLocks noGrp="1"/>
          </p:cNvSpPr>
          <p:nvPr>
            <p:ph type="ftr" sz="quarter" idx="11"/>
          </p:nvPr>
        </p:nvSpPr>
        <p:spPr/>
        <p:txBody>
          <a:bodyPr/>
          <a:lstStyle/>
          <a:p>
            <a:r>
              <a:rPr lang="el-GR" smtClean="0"/>
              <a:t>Έλεγχος Λειτουργιών με το Apache JMeter</a:t>
            </a:r>
            <a:endParaRPr lang="el-GR"/>
          </a:p>
        </p:txBody>
      </p:sp>
      <p:sp>
        <p:nvSpPr>
          <p:cNvPr id="6" name="Θέση αριθμού διαφάνειας 5"/>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30375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39A5D5D-D9E6-4059-A757-432B42DE78BE}" type="datetime1">
              <a:rPr lang="el-GR" smtClean="0"/>
              <a:t>3/3/2014</a:t>
            </a:fld>
            <a:endParaRPr lang="el-GR"/>
          </a:p>
        </p:txBody>
      </p:sp>
      <p:sp>
        <p:nvSpPr>
          <p:cNvPr id="5" name="Θέση υποσέλιδου 4"/>
          <p:cNvSpPr>
            <a:spLocks noGrp="1"/>
          </p:cNvSpPr>
          <p:nvPr>
            <p:ph type="ftr" sz="quarter" idx="11"/>
          </p:nvPr>
        </p:nvSpPr>
        <p:spPr/>
        <p:txBody>
          <a:bodyPr/>
          <a:lstStyle/>
          <a:p>
            <a:r>
              <a:rPr lang="el-GR" smtClean="0"/>
              <a:t>Έλεγχος Λειτουργιών με το Apache JMeter</a:t>
            </a:r>
            <a:endParaRPr lang="el-GR"/>
          </a:p>
        </p:txBody>
      </p:sp>
      <p:sp>
        <p:nvSpPr>
          <p:cNvPr id="6" name="Θέση αριθμού διαφάνειας 5"/>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89868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8F5A028-A057-4052-A02E-7403D8166B14}" type="datetime1">
              <a:rPr lang="el-GR" smtClean="0"/>
              <a:t>3/3/2014</a:t>
            </a:fld>
            <a:endParaRPr lang="el-GR"/>
          </a:p>
        </p:txBody>
      </p:sp>
      <p:sp>
        <p:nvSpPr>
          <p:cNvPr id="5" name="Θέση υποσέλιδου 4"/>
          <p:cNvSpPr>
            <a:spLocks noGrp="1"/>
          </p:cNvSpPr>
          <p:nvPr>
            <p:ph type="ftr" sz="quarter" idx="11"/>
          </p:nvPr>
        </p:nvSpPr>
        <p:spPr/>
        <p:txBody>
          <a:bodyPr/>
          <a:lstStyle/>
          <a:p>
            <a:r>
              <a:rPr lang="el-GR" smtClean="0"/>
              <a:t>Έλεγχος Λειτουργιών με το Apache JMeter</a:t>
            </a:r>
            <a:endParaRPr lang="el-GR"/>
          </a:p>
        </p:txBody>
      </p:sp>
      <p:sp>
        <p:nvSpPr>
          <p:cNvPr id="6" name="Θέση αριθμού διαφάνειας 5"/>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27413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88E5829-508D-40DF-ACC9-46FE3C480CA7}" type="datetime1">
              <a:rPr lang="el-GR" smtClean="0"/>
              <a:t>3/3/2014</a:t>
            </a:fld>
            <a:endParaRPr lang="el-GR"/>
          </a:p>
        </p:txBody>
      </p:sp>
      <p:sp>
        <p:nvSpPr>
          <p:cNvPr id="5" name="Θέση υποσέλιδου 4"/>
          <p:cNvSpPr>
            <a:spLocks noGrp="1"/>
          </p:cNvSpPr>
          <p:nvPr>
            <p:ph type="ftr" sz="quarter" idx="11"/>
          </p:nvPr>
        </p:nvSpPr>
        <p:spPr/>
        <p:txBody>
          <a:bodyPr/>
          <a:lstStyle/>
          <a:p>
            <a:r>
              <a:rPr lang="el-GR" smtClean="0"/>
              <a:t>Έλεγχος Λειτουργιών με το Apache JMeter</a:t>
            </a:r>
            <a:endParaRPr lang="el-GR"/>
          </a:p>
        </p:txBody>
      </p:sp>
      <p:sp>
        <p:nvSpPr>
          <p:cNvPr id="6" name="Θέση αριθμού διαφάνειας 5"/>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50625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340C476-3D26-4AA6-BA08-EF84B59F2902}" type="datetime1">
              <a:rPr lang="el-GR" smtClean="0"/>
              <a:t>3/3/2014</a:t>
            </a:fld>
            <a:endParaRPr lang="el-GR"/>
          </a:p>
        </p:txBody>
      </p:sp>
      <p:sp>
        <p:nvSpPr>
          <p:cNvPr id="5" name="Θέση υποσέλιδου 4"/>
          <p:cNvSpPr>
            <a:spLocks noGrp="1"/>
          </p:cNvSpPr>
          <p:nvPr>
            <p:ph type="ftr" sz="quarter" idx="11"/>
          </p:nvPr>
        </p:nvSpPr>
        <p:spPr/>
        <p:txBody>
          <a:bodyPr/>
          <a:lstStyle/>
          <a:p>
            <a:r>
              <a:rPr lang="el-GR" smtClean="0"/>
              <a:t>Έλεγχος Λειτουργιών με το Apache JMeter</a:t>
            </a:r>
            <a:endParaRPr lang="el-GR"/>
          </a:p>
        </p:txBody>
      </p:sp>
      <p:sp>
        <p:nvSpPr>
          <p:cNvPr id="6" name="Θέση αριθμού διαφάνειας 5"/>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387101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38A1F95-B8EB-4DE7-8BB6-A72DBA2453CA}" type="datetime1">
              <a:rPr lang="el-GR" smtClean="0"/>
              <a:t>3/3/2014</a:t>
            </a:fld>
            <a:endParaRPr lang="el-GR"/>
          </a:p>
        </p:txBody>
      </p:sp>
      <p:sp>
        <p:nvSpPr>
          <p:cNvPr id="6" name="Θέση υποσέλιδου 5"/>
          <p:cNvSpPr>
            <a:spLocks noGrp="1"/>
          </p:cNvSpPr>
          <p:nvPr>
            <p:ph type="ftr" sz="quarter" idx="11"/>
          </p:nvPr>
        </p:nvSpPr>
        <p:spPr/>
        <p:txBody>
          <a:bodyPr/>
          <a:lstStyle/>
          <a:p>
            <a:r>
              <a:rPr lang="el-GR" smtClean="0"/>
              <a:t>Έλεγχος Λειτουργιών με το Apache JMeter</a:t>
            </a:r>
            <a:endParaRPr lang="el-GR"/>
          </a:p>
        </p:txBody>
      </p:sp>
      <p:sp>
        <p:nvSpPr>
          <p:cNvPr id="7" name="Θέση αριθμού διαφάνειας 6"/>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29965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9CC5A24-A72E-483D-9E03-D37B509B935B}" type="datetime1">
              <a:rPr lang="el-GR" smtClean="0"/>
              <a:t>3/3/2014</a:t>
            </a:fld>
            <a:endParaRPr lang="el-GR"/>
          </a:p>
        </p:txBody>
      </p:sp>
      <p:sp>
        <p:nvSpPr>
          <p:cNvPr id="8" name="Θέση υποσέλιδου 7"/>
          <p:cNvSpPr>
            <a:spLocks noGrp="1"/>
          </p:cNvSpPr>
          <p:nvPr>
            <p:ph type="ftr" sz="quarter" idx="11"/>
          </p:nvPr>
        </p:nvSpPr>
        <p:spPr/>
        <p:txBody>
          <a:bodyPr/>
          <a:lstStyle/>
          <a:p>
            <a:r>
              <a:rPr lang="el-GR" smtClean="0"/>
              <a:t>Έλεγχος Λειτουργιών με το Apache JMeter</a:t>
            </a:r>
            <a:endParaRPr lang="el-GR"/>
          </a:p>
        </p:txBody>
      </p:sp>
      <p:sp>
        <p:nvSpPr>
          <p:cNvPr id="9" name="Θέση αριθμού διαφάνειας 8"/>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77566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EED4C88-3D07-4984-8A6C-4407A30B2BE1}" type="datetime1">
              <a:rPr lang="el-GR" smtClean="0"/>
              <a:t>3/3/2014</a:t>
            </a:fld>
            <a:endParaRPr lang="el-GR"/>
          </a:p>
        </p:txBody>
      </p:sp>
      <p:sp>
        <p:nvSpPr>
          <p:cNvPr id="4" name="Θέση υποσέλιδου 3"/>
          <p:cNvSpPr>
            <a:spLocks noGrp="1"/>
          </p:cNvSpPr>
          <p:nvPr>
            <p:ph type="ftr" sz="quarter" idx="11"/>
          </p:nvPr>
        </p:nvSpPr>
        <p:spPr/>
        <p:txBody>
          <a:bodyPr/>
          <a:lstStyle/>
          <a:p>
            <a:r>
              <a:rPr lang="el-GR" smtClean="0"/>
              <a:t>Έλεγχος Λειτουργιών με το Apache JMeter</a:t>
            </a:r>
            <a:endParaRPr lang="el-GR"/>
          </a:p>
        </p:txBody>
      </p:sp>
      <p:sp>
        <p:nvSpPr>
          <p:cNvPr id="5" name="Θέση αριθμού διαφάνειας 4"/>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366131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325FD19-C035-49DE-ABF5-AB351C11033D}" type="datetime1">
              <a:rPr lang="el-GR" smtClean="0"/>
              <a:t>3/3/2014</a:t>
            </a:fld>
            <a:endParaRPr lang="el-GR"/>
          </a:p>
        </p:txBody>
      </p:sp>
      <p:sp>
        <p:nvSpPr>
          <p:cNvPr id="3" name="Θέση υποσέλιδου 2"/>
          <p:cNvSpPr>
            <a:spLocks noGrp="1"/>
          </p:cNvSpPr>
          <p:nvPr>
            <p:ph type="ftr" sz="quarter" idx="11"/>
          </p:nvPr>
        </p:nvSpPr>
        <p:spPr/>
        <p:txBody>
          <a:bodyPr/>
          <a:lstStyle/>
          <a:p>
            <a:r>
              <a:rPr lang="el-GR" smtClean="0"/>
              <a:t>Έλεγχος Λειτουργιών με το Apache JMeter</a:t>
            </a:r>
            <a:endParaRPr lang="el-GR"/>
          </a:p>
        </p:txBody>
      </p:sp>
      <p:sp>
        <p:nvSpPr>
          <p:cNvPr id="4" name="Θέση αριθμού διαφάνειας 3"/>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363640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86875C3-94F4-4FAB-8C49-500D6CAA86B2}" type="datetime1">
              <a:rPr lang="el-GR" smtClean="0"/>
              <a:t>3/3/2014</a:t>
            </a:fld>
            <a:endParaRPr lang="el-GR"/>
          </a:p>
        </p:txBody>
      </p:sp>
      <p:sp>
        <p:nvSpPr>
          <p:cNvPr id="6" name="Θέση υποσέλιδου 5"/>
          <p:cNvSpPr>
            <a:spLocks noGrp="1"/>
          </p:cNvSpPr>
          <p:nvPr>
            <p:ph type="ftr" sz="quarter" idx="11"/>
          </p:nvPr>
        </p:nvSpPr>
        <p:spPr/>
        <p:txBody>
          <a:bodyPr/>
          <a:lstStyle/>
          <a:p>
            <a:r>
              <a:rPr lang="el-GR" smtClean="0"/>
              <a:t>Έλεγχος Λειτουργιών με το Apache JMeter</a:t>
            </a:r>
            <a:endParaRPr lang="el-GR"/>
          </a:p>
        </p:txBody>
      </p:sp>
      <p:sp>
        <p:nvSpPr>
          <p:cNvPr id="7" name="Θέση αριθμού διαφάνειας 6"/>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264017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E8C6198-A793-42A0-BA11-E4DCAD96E65E}" type="datetime1">
              <a:rPr lang="el-GR" smtClean="0"/>
              <a:t>3/3/2014</a:t>
            </a:fld>
            <a:endParaRPr lang="el-GR"/>
          </a:p>
        </p:txBody>
      </p:sp>
      <p:sp>
        <p:nvSpPr>
          <p:cNvPr id="6" name="Θέση υποσέλιδου 5"/>
          <p:cNvSpPr>
            <a:spLocks noGrp="1"/>
          </p:cNvSpPr>
          <p:nvPr>
            <p:ph type="ftr" sz="quarter" idx="11"/>
          </p:nvPr>
        </p:nvSpPr>
        <p:spPr/>
        <p:txBody>
          <a:bodyPr/>
          <a:lstStyle/>
          <a:p>
            <a:r>
              <a:rPr lang="el-GR" smtClean="0"/>
              <a:t>Έλεγχος Λειτουργιών με το Apache JMeter</a:t>
            </a:r>
            <a:endParaRPr lang="el-GR"/>
          </a:p>
        </p:txBody>
      </p:sp>
      <p:sp>
        <p:nvSpPr>
          <p:cNvPr id="7" name="Θέση αριθμού διαφάνειας 6"/>
          <p:cNvSpPr>
            <a:spLocks noGrp="1"/>
          </p:cNvSpPr>
          <p:nvPr>
            <p:ph type="sldNum" sz="quarter" idx="12"/>
          </p:nvPr>
        </p:nvSpPr>
        <p:spPr/>
        <p:txBody>
          <a:bodyPr/>
          <a:lstStyle/>
          <a:p>
            <a:fld id="{67DA25A0-E2CC-46D4-9D50-164424BA794C}" type="slidenum">
              <a:rPr lang="el-GR" smtClean="0"/>
              <a:t>‹#›</a:t>
            </a:fld>
            <a:endParaRPr lang="el-GR"/>
          </a:p>
        </p:txBody>
      </p:sp>
    </p:spTree>
    <p:extLst>
      <p:ext uri="{BB962C8B-B14F-4D97-AF65-F5344CB8AC3E}">
        <p14:creationId xmlns:p14="http://schemas.microsoft.com/office/powerpoint/2010/main" val="22551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F5891-F67C-4B05-A1C5-9B7548521838}" type="datetime1">
              <a:rPr lang="el-GR" smtClean="0"/>
              <a:t>3/3/2014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Έλεγχος Λειτουργιών με το Apache JMeter</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A25A0-E2CC-46D4-9D50-164424BA794C}" type="slidenum">
              <a:rPr lang="el-GR" smtClean="0"/>
              <a:t>‹#›</a:t>
            </a:fld>
            <a:endParaRPr lang="el-GR"/>
          </a:p>
        </p:txBody>
      </p:sp>
    </p:spTree>
    <p:extLst>
      <p:ext uri="{BB962C8B-B14F-4D97-AF65-F5344CB8AC3E}">
        <p14:creationId xmlns:p14="http://schemas.microsoft.com/office/powerpoint/2010/main" val="128760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sa/3.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8.jpg"/><Relationship Id="rId4" Type="http://schemas.openxmlformats.org/officeDocument/2006/relationships/hyperlink" Target="http://www.w3schools.com/webservices/tempconvert.asmx?WSD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w3schools.com/webservices/tempconvert.asmx?WSDL"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www.w3schools.com/"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en.wikipedia.org/wiki/List_of_HTTP_status_code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19.xml"/><Relationship Id="rId5" Type="http://schemas.openxmlformats.org/officeDocument/2006/relationships/slide" Target="slide1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jmeter.apache.org/usermanual/component_reference.html#assertion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w3schools.com/webservices/tempconvert.asm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755650" y="1628775"/>
            <a:ext cx="7627938" cy="1008063"/>
          </a:xfrm>
        </p:spPr>
        <p:txBody>
          <a:bodyPr>
            <a:normAutofit/>
          </a:bodyPr>
          <a:lstStyle/>
          <a:p>
            <a:r>
              <a:rPr lang="el-GR" altLang="el-GR" b="1" dirty="0" smtClean="0">
                <a:solidFill>
                  <a:srgbClr val="000000"/>
                </a:solidFill>
              </a:rPr>
              <a:t>Ποιότητα Λογισμικού</a:t>
            </a:r>
            <a:endParaRPr lang="el-GR" altLang="el-GR" dirty="0" smtClean="0"/>
          </a:p>
        </p:txBody>
      </p:sp>
      <p:sp>
        <p:nvSpPr>
          <p:cNvPr id="3" name="Θέση περιεχομένου 1"/>
          <p:cNvSpPr>
            <a:spLocks noGrp="1"/>
          </p:cNvSpPr>
          <p:nvPr>
            <p:ph type="subTitle" idx="1"/>
          </p:nvPr>
        </p:nvSpPr>
        <p:spPr>
          <a:xfrm>
            <a:off x="611188" y="2705100"/>
            <a:ext cx="7993062" cy="2952750"/>
          </a:xfrm>
        </p:spPr>
        <p:txBody>
          <a:bodyPr rtlCol="0">
            <a:normAutofit/>
          </a:bodyPr>
          <a:lstStyle/>
          <a:p>
            <a:pPr>
              <a:spcBef>
                <a:spcPts val="0"/>
              </a:spcBef>
              <a:spcAft>
                <a:spcPts val="1200"/>
              </a:spcAft>
              <a:defRPr/>
            </a:pPr>
            <a:r>
              <a:rPr lang="el-GR" sz="2800" b="1" dirty="0">
                <a:solidFill>
                  <a:prstClr val="black"/>
                </a:solidFill>
                <a:cs typeface="Arial" charset="0"/>
              </a:rPr>
              <a:t>Ενότητα </a:t>
            </a:r>
            <a:r>
              <a:rPr lang="en-US" sz="2800" b="1" dirty="0">
                <a:solidFill>
                  <a:prstClr val="black"/>
                </a:solidFill>
                <a:cs typeface="Arial" charset="0"/>
              </a:rPr>
              <a:t>9</a:t>
            </a:r>
            <a:r>
              <a:rPr lang="en-US" sz="2800" b="1" dirty="0" smtClean="0">
                <a:solidFill>
                  <a:prstClr val="black"/>
                </a:solidFill>
                <a:cs typeface="Arial" charset="0"/>
              </a:rPr>
              <a:t>: </a:t>
            </a:r>
            <a:r>
              <a:rPr lang="el-GR" sz="2800" dirty="0" smtClean="0">
                <a:solidFill>
                  <a:schemeClr val="tx1"/>
                </a:solidFill>
              </a:rPr>
              <a:t>Έλεγχος λειτουργιών με το</a:t>
            </a:r>
            <a:r>
              <a:rPr lang="en-US" sz="2800" dirty="0" smtClean="0">
                <a:solidFill>
                  <a:schemeClr val="tx1"/>
                </a:solidFill>
              </a:rPr>
              <a:t> Apache </a:t>
            </a:r>
            <a:r>
              <a:rPr lang="en-US" sz="2800" dirty="0" err="1" smtClean="0">
                <a:solidFill>
                  <a:schemeClr val="tx1"/>
                </a:solidFill>
              </a:rPr>
              <a:t>JMeter</a:t>
            </a:r>
            <a:r>
              <a:rPr lang="en-US" sz="2800" dirty="0" smtClean="0">
                <a:solidFill>
                  <a:schemeClr val="tx1"/>
                </a:solidFill>
                <a:cs typeface="Arial" charset="0"/>
              </a:rPr>
              <a:t>.</a:t>
            </a:r>
            <a:endParaRPr lang="el-GR" sz="2800" dirty="0" smtClean="0">
              <a:solidFill>
                <a:schemeClr val="tx1"/>
              </a:solidFill>
              <a:cs typeface="Arial" charset="0"/>
            </a:endParaRPr>
          </a:p>
          <a:p>
            <a:pPr fontAlgn="auto">
              <a:spcBef>
                <a:spcPts val="0"/>
              </a:spcBef>
              <a:spcAft>
                <a:spcPts val="0"/>
              </a:spcAft>
              <a:buFont typeface="Arial" panose="020B0604020202020204" pitchFamily="34" charset="0"/>
              <a:buNone/>
              <a:defRPr/>
            </a:pPr>
            <a:r>
              <a:rPr lang="el-GR" sz="2800" dirty="0" smtClean="0">
                <a:solidFill>
                  <a:prstClr val="black"/>
                </a:solidFill>
                <a:cs typeface="Arial" charset="0"/>
              </a:rPr>
              <a:t> </a:t>
            </a:r>
            <a:r>
              <a:rPr lang="el-GR" sz="2800" b="1" dirty="0" smtClean="0">
                <a:solidFill>
                  <a:prstClr val="black"/>
                </a:solidFill>
                <a:cs typeface="Arial" charset="0"/>
              </a:rPr>
              <a:t>   </a:t>
            </a:r>
            <a:r>
              <a:rPr lang="el-GR" sz="2800" dirty="0">
                <a:solidFill>
                  <a:prstClr val="black"/>
                </a:solidFill>
                <a:cs typeface="Arial" charset="0"/>
              </a:rPr>
              <a:t>Διδάσκων: </a:t>
            </a:r>
            <a:r>
              <a:rPr lang="el-GR" sz="2800" dirty="0" smtClean="0">
                <a:solidFill>
                  <a:prstClr val="black"/>
                </a:solidFill>
                <a:cs typeface="Arial" charset="0"/>
              </a:rPr>
              <a:t>Γεώργιος </a:t>
            </a:r>
            <a:r>
              <a:rPr lang="el-GR" sz="2800" dirty="0" err="1" smtClean="0">
                <a:solidFill>
                  <a:prstClr val="black"/>
                </a:solidFill>
                <a:cs typeface="Arial" charset="0"/>
              </a:rPr>
              <a:t>Κακαρόντζας</a:t>
            </a:r>
            <a:r>
              <a:rPr lang="el-GR" sz="2800" dirty="0" smtClean="0">
                <a:solidFill>
                  <a:prstClr val="black"/>
                </a:solidFill>
                <a:cs typeface="Arial" charset="0"/>
              </a:rPr>
              <a:t>, </a:t>
            </a:r>
          </a:p>
          <a:p>
            <a:pPr fontAlgn="auto">
              <a:spcBef>
                <a:spcPts val="0"/>
              </a:spcBef>
              <a:spcAft>
                <a:spcPts val="600"/>
              </a:spcAft>
              <a:buFont typeface="Arial" panose="020B0604020202020204" pitchFamily="34" charset="0"/>
              <a:buNone/>
              <a:defRPr/>
            </a:pPr>
            <a:r>
              <a:rPr lang="el-GR" sz="2800" dirty="0" smtClean="0">
                <a:solidFill>
                  <a:prstClr val="black"/>
                </a:solidFill>
                <a:cs typeface="Arial" charset="0"/>
              </a:rPr>
              <a:t>Καθηγητής Εφαρμογών.</a:t>
            </a:r>
            <a:endParaRPr lang="el-GR" sz="2800" dirty="0">
              <a:solidFill>
                <a:prstClr val="black"/>
              </a:solidFill>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cs typeface="Arial" charset="0"/>
              </a:rPr>
              <a:t>Τμήμα Μηχανικών Πληροφορικής, </a:t>
            </a:r>
            <a:endParaRPr lang="el-GR" sz="2800" dirty="0" smtClean="0">
              <a:solidFill>
                <a:prstClr val="black"/>
              </a:solidFill>
              <a:cs typeface="Arial" charset="0"/>
            </a:endParaRPr>
          </a:p>
          <a:p>
            <a:pPr fontAlgn="auto">
              <a:spcBef>
                <a:spcPts val="0"/>
              </a:spcBef>
              <a:spcAft>
                <a:spcPts val="0"/>
              </a:spcAft>
              <a:buFont typeface="Arial" panose="020B0604020202020204" pitchFamily="34" charset="0"/>
              <a:buNone/>
              <a:defRPr/>
            </a:pPr>
            <a:r>
              <a:rPr lang="el-GR" sz="2800" dirty="0" smtClean="0">
                <a:solidFill>
                  <a:prstClr val="black"/>
                </a:solidFill>
                <a:cs typeface="Arial" charset="0"/>
              </a:rPr>
              <a:t>Τεχνολογικής </a:t>
            </a:r>
            <a:r>
              <a:rPr lang="el-GR" sz="2800" dirty="0">
                <a:solidFill>
                  <a:prstClr val="black"/>
                </a:solidFill>
                <a:cs typeface="Arial" charset="0"/>
              </a:rPr>
              <a:t>Εκπαίδευσης. </a:t>
            </a:r>
            <a:endParaRPr lang="en-US" sz="2800" b="1" dirty="0">
              <a:solidFill>
                <a:prstClr val="black"/>
              </a:solidFill>
              <a:cs typeface="Arial" charset="0"/>
            </a:endParaRPr>
          </a:p>
          <a:p>
            <a:pPr fontAlgn="auto">
              <a:spcAft>
                <a:spcPts val="0"/>
              </a:spcAft>
              <a:buFont typeface="Arial" panose="020B0604020202020204" pitchFamily="34" charset="0"/>
              <a:buNone/>
              <a:defRPr/>
            </a:pPr>
            <a:endParaRPr lang="el-GR" dirty="0"/>
          </a:p>
        </p:txBody>
      </p:sp>
      <p:pic>
        <p:nvPicPr>
          <p:cNvPr id="9" name="Εικόνα 2" descr=" Λογότυπο για Άδειες χρήσης Creative Commons, B Y, S A. ">
            <a:hlinkClick r:id="rId5" tooltip="Μετάβαση στην Άδεια Χρήσης"/>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812" y="5877228"/>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6595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tx1">
                    <a:lumMod val="75000"/>
                    <a:lumOff val="25000"/>
                  </a:schemeClr>
                </a:solidFill>
              </a:rPr>
              <a:t>Τι είναι μία υπηρεσία διαδικτύου;</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a:t>
            </a:r>
            <a:r>
              <a:rPr lang="el-GR" b="1" i="1" dirty="0" smtClean="0">
                <a:solidFill>
                  <a:schemeClr val="tx1">
                    <a:lumMod val="75000"/>
                    <a:lumOff val="25000"/>
                  </a:schemeClr>
                </a:solidFill>
              </a:rPr>
              <a:t>Σύμφωνα με τον οργανισμό</a:t>
            </a:r>
            <a:r>
              <a:rPr lang="en-US" b="1" i="1" dirty="0" smtClean="0">
                <a:solidFill>
                  <a:schemeClr val="tx1">
                    <a:lumMod val="75000"/>
                    <a:lumOff val="25000"/>
                  </a:schemeClr>
                </a:solidFill>
              </a:rPr>
              <a:t> W</a:t>
            </a:r>
            <a:r>
              <a:rPr lang="el-GR" b="1" i="1" dirty="0" smtClean="0">
                <a:solidFill>
                  <a:schemeClr val="tx1">
                    <a:lumMod val="75000"/>
                    <a:lumOff val="25000"/>
                  </a:schemeClr>
                </a:solidFill>
              </a:rPr>
              <a:t>3</a:t>
            </a:r>
            <a:r>
              <a:rPr lang="en-US" b="1" i="1" dirty="0" smtClean="0">
                <a:solidFill>
                  <a:schemeClr val="tx1">
                    <a:lumMod val="75000"/>
                    <a:lumOff val="25000"/>
                  </a:schemeClr>
                </a:solidFill>
              </a:rPr>
              <a:t>C</a:t>
            </a:r>
            <a:r>
              <a:rPr lang="en-US" b="1" dirty="0" smtClean="0">
                <a:solidFill>
                  <a:schemeClr val="tx1">
                    <a:lumMod val="75000"/>
                    <a:lumOff val="25000"/>
                  </a:schemeClr>
                </a:solidFill>
              </a:rPr>
              <a:t>)</a:t>
            </a:r>
            <a:endParaRPr lang="el-GR" dirty="0"/>
          </a:p>
        </p:txBody>
      </p:sp>
      <p:sp>
        <p:nvSpPr>
          <p:cNvPr id="3" name="Θέση περιεχομένου 1"/>
          <p:cNvSpPr>
            <a:spLocks noGrp="1"/>
          </p:cNvSpPr>
          <p:nvPr>
            <p:ph idx="1"/>
          </p:nvPr>
        </p:nvSpPr>
        <p:spPr/>
        <p:txBody>
          <a:bodyPr>
            <a:normAutofit/>
          </a:bodyPr>
          <a:lstStyle/>
          <a:p>
            <a:pPr marL="274320" lvl="0" indent="-274320">
              <a:spcBef>
                <a:spcPts val="580"/>
              </a:spcBef>
              <a:buClr>
                <a:srgbClr val="C00000"/>
              </a:buClr>
              <a:buSzPct val="100000"/>
              <a:buFont typeface="Wingdings 2"/>
              <a:buChar char=""/>
            </a:pPr>
            <a:r>
              <a:rPr lang="el-GR" sz="2000" dirty="0">
                <a:solidFill>
                  <a:prstClr val="black"/>
                </a:solidFill>
              </a:rPr>
              <a:t>Ο οργανισμός </a:t>
            </a:r>
            <a:r>
              <a:rPr lang="en-US" sz="2000" i="1" dirty="0" smtClean="0">
                <a:solidFill>
                  <a:prstClr val="black"/>
                </a:solidFill>
              </a:rPr>
              <a:t>W3C</a:t>
            </a:r>
            <a:r>
              <a:rPr lang="el-GR" sz="2000" dirty="0" smtClean="0">
                <a:solidFill>
                  <a:prstClr val="black"/>
                </a:solidFill>
              </a:rPr>
              <a:t>, </a:t>
            </a:r>
            <a:r>
              <a:rPr lang="el-GR" sz="2000" dirty="0">
                <a:solidFill>
                  <a:prstClr val="black"/>
                </a:solidFill>
              </a:rPr>
              <a:t>ορίζει μία υπηρεσία διαδικτύου ως ένα σύστημα </a:t>
            </a:r>
            <a:r>
              <a:rPr lang="el-GR" sz="2000" dirty="0" smtClean="0">
                <a:solidFill>
                  <a:prstClr val="black"/>
                </a:solidFill>
              </a:rPr>
              <a:t>λογισμικού, </a:t>
            </a:r>
            <a:r>
              <a:rPr lang="el-GR" sz="2000" dirty="0">
                <a:solidFill>
                  <a:prstClr val="black"/>
                </a:solidFill>
              </a:rPr>
              <a:t>σχεδιασμένο ώστε να υποστηρίζει </a:t>
            </a:r>
            <a:r>
              <a:rPr lang="el-GR" sz="2000" dirty="0" err="1">
                <a:solidFill>
                  <a:prstClr val="black"/>
                </a:solidFill>
              </a:rPr>
              <a:t>διαλειτουργική</a:t>
            </a:r>
            <a:r>
              <a:rPr lang="el-GR" sz="2000" dirty="0">
                <a:solidFill>
                  <a:prstClr val="black"/>
                </a:solidFill>
              </a:rPr>
              <a:t> αλληλεπίδραση μεταξύ μηχανών (</a:t>
            </a:r>
            <a:r>
              <a:rPr lang="en-US" sz="2000" i="1" dirty="0">
                <a:solidFill>
                  <a:prstClr val="black"/>
                </a:solidFill>
              </a:rPr>
              <a:t>machine-to-machine</a:t>
            </a:r>
            <a:r>
              <a:rPr lang="el-GR" sz="2000" dirty="0" smtClean="0">
                <a:solidFill>
                  <a:prstClr val="black"/>
                </a:solidFill>
              </a:rPr>
              <a:t>) </a:t>
            </a:r>
            <a:r>
              <a:rPr lang="el-GR" sz="2000" dirty="0">
                <a:solidFill>
                  <a:prstClr val="black"/>
                </a:solidFill>
              </a:rPr>
              <a:t>μέσω ενός δικτύου. Παρέχει μία </a:t>
            </a:r>
            <a:r>
              <a:rPr lang="el-GR" sz="2000" dirty="0" smtClean="0">
                <a:solidFill>
                  <a:prstClr val="black"/>
                </a:solidFill>
              </a:rPr>
              <a:t>διασύνδεση, </a:t>
            </a:r>
            <a:r>
              <a:rPr lang="el-GR" sz="2000" dirty="0">
                <a:solidFill>
                  <a:prstClr val="black"/>
                </a:solidFill>
              </a:rPr>
              <a:t>που περιγράφεται σε μία επεξεργάσιμη μορφή από μία μηχανή (συγκεκριμένα σε </a:t>
            </a:r>
            <a:r>
              <a:rPr lang="en-US" sz="2000" i="1" dirty="0">
                <a:solidFill>
                  <a:prstClr val="black"/>
                </a:solidFill>
              </a:rPr>
              <a:t>Web</a:t>
            </a:r>
            <a:r>
              <a:rPr lang="en-US" sz="2000" dirty="0">
                <a:solidFill>
                  <a:prstClr val="black"/>
                </a:solidFill>
              </a:rPr>
              <a:t> </a:t>
            </a:r>
            <a:r>
              <a:rPr lang="en-US" sz="2000" i="1" dirty="0">
                <a:solidFill>
                  <a:prstClr val="black"/>
                </a:solidFill>
              </a:rPr>
              <a:t>Services</a:t>
            </a:r>
            <a:r>
              <a:rPr lang="en-US" sz="2000" dirty="0">
                <a:solidFill>
                  <a:prstClr val="black"/>
                </a:solidFill>
              </a:rPr>
              <a:t> </a:t>
            </a:r>
            <a:r>
              <a:rPr lang="en-US" sz="2000" i="1" dirty="0">
                <a:solidFill>
                  <a:prstClr val="black"/>
                </a:solidFill>
              </a:rPr>
              <a:t>Description</a:t>
            </a:r>
            <a:r>
              <a:rPr lang="en-US" sz="2000" dirty="0">
                <a:solidFill>
                  <a:prstClr val="black"/>
                </a:solidFill>
              </a:rPr>
              <a:t> </a:t>
            </a:r>
            <a:r>
              <a:rPr lang="en-US" sz="2000" i="1" dirty="0">
                <a:solidFill>
                  <a:prstClr val="black"/>
                </a:solidFill>
              </a:rPr>
              <a:t>Language</a:t>
            </a:r>
            <a:r>
              <a:rPr lang="en-US" sz="2000" dirty="0">
                <a:solidFill>
                  <a:prstClr val="black"/>
                </a:solidFill>
              </a:rPr>
              <a:t> – </a:t>
            </a:r>
            <a:r>
              <a:rPr lang="en-US" sz="2000" i="1" dirty="0">
                <a:solidFill>
                  <a:prstClr val="black"/>
                </a:solidFill>
              </a:rPr>
              <a:t>WSDL</a:t>
            </a:r>
            <a:r>
              <a:rPr lang="el-GR" sz="2000" dirty="0">
                <a:solidFill>
                  <a:prstClr val="black"/>
                </a:solidFill>
              </a:rPr>
              <a:t>). Τα άλλα συστήματα αλληλεπιδρούν με την υπηρεσία </a:t>
            </a:r>
            <a:r>
              <a:rPr lang="el-GR" sz="2000" dirty="0" smtClean="0">
                <a:solidFill>
                  <a:prstClr val="black"/>
                </a:solidFill>
              </a:rPr>
              <a:t>διαδικτύου, </a:t>
            </a:r>
            <a:r>
              <a:rPr lang="el-GR" sz="2000" dirty="0">
                <a:solidFill>
                  <a:prstClr val="black"/>
                </a:solidFill>
              </a:rPr>
              <a:t>με ένα τρόπο που προβλέπεται από την περιγραφή </a:t>
            </a:r>
            <a:r>
              <a:rPr lang="el-GR" sz="2000" dirty="0" smtClean="0">
                <a:solidFill>
                  <a:prstClr val="black"/>
                </a:solidFill>
              </a:rPr>
              <a:t>της, </a:t>
            </a:r>
            <a:r>
              <a:rPr lang="el-GR" sz="2000" dirty="0">
                <a:solidFill>
                  <a:prstClr val="black"/>
                </a:solidFill>
              </a:rPr>
              <a:t>χρησιμοποιώντας </a:t>
            </a:r>
            <a:r>
              <a:rPr lang="en-US" sz="2000" i="1" dirty="0">
                <a:solidFill>
                  <a:prstClr val="black"/>
                </a:solidFill>
              </a:rPr>
              <a:t>SOAP</a:t>
            </a:r>
            <a:r>
              <a:rPr lang="en-US" sz="2000" dirty="0">
                <a:solidFill>
                  <a:prstClr val="black"/>
                </a:solidFill>
              </a:rPr>
              <a:t> </a:t>
            </a:r>
            <a:r>
              <a:rPr lang="el-GR" sz="2000" dirty="0">
                <a:solidFill>
                  <a:prstClr val="black"/>
                </a:solidFill>
              </a:rPr>
              <a:t>μηνύματα. Τα </a:t>
            </a:r>
            <a:r>
              <a:rPr lang="en-US" sz="2000" i="1" dirty="0">
                <a:solidFill>
                  <a:prstClr val="black"/>
                </a:solidFill>
              </a:rPr>
              <a:t>SOAP</a:t>
            </a:r>
            <a:r>
              <a:rPr lang="en-US" sz="2000" dirty="0">
                <a:solidFill>
                  <a:prstClr val="black"/>
                </a:solidFill>
              </a:rPr>
              <a:t> </a:t>
            </a:r>
            <a:r>
              <a:rPr lang="el-GR" sz="2000" dirty="0">
                <a:solidFill>
                  <a:prstClr val="black"/>
                </a:solidFill>
              </a:rPr>
              <a:t>αυτά </a:t>
            </a:r>
            <a:r>
              <a:rPr lang="el-GR" sz="2000" dirty="0" smtClean="0">
                <a:solidFill>
                  <a:prstClr val="black"/>
                </a:solidFill>
              </a:rPr>
              <a:t>μηνύματα, </a:t>
            </a:r>
            <a:r>
              <a:rPr lang="el-GR" sz="2000" dirty="0">
                <a:solidFill>
                  <a:prstClr val="black"/>
                </a:solidFill>
              </a:rPr>
              <a:t>συνήθως μεταφέρονται μέσω του πρωτοκόλλου </a:t>
            </a:r>
            <a:r>
              <a:rPr lang="en-US" sz="2000" i="1" dirty="0">
                <a:solidFill>
                  <a:prstClr val="black"/>
                </a:solidFill>
              </a:rPr>
              <a:t>HTTP</a:t>
            </a:r>
            <a:r>
              <a:rPr lang="en-US" sz="2000" dirty="0">
                <a:solidFill>
                  <a:prstClr val="black"/>
                </a:solidFill>
              </a:rPr>
              <a:t> </a:t>
            </a:r>
            <a:r>
              <a:rPr lang="el-GR" sz="2000" dirty="0">
                <a:solidFill>
                  <a:prstClr val="black"/>
                </a:solidFill>
              </a:rPr>
              <a:t>σε μορφή </a:t>
            </a:r>
            <a:r>
              <a:rPr lang="en-US" sz="2000" i="1" dirty="0">
                <a:solidFill>
                  <a:prstClr val="black"/>
                </a:solidFill>
              </a:rPr>
              <a:t>XML</a:t>
            </a:r>
            <a:r>
              <a:rPr lang="en-US" sz="2000" dirty="0">
                <a:solidFill>
                  <a:prstClr val="black"/>
                </a:solidFill>
              </a:rPr>
              <a:t>.</a:t>
            </a:r>
          </a:p>
          <a:p>
            <a:pPr marL="948690" lvl="2" indent="-273600">
              <a:spcBef>
                <a:spcPts val="370"/>
              </a:spcBef>
              <a:buClr>
                <a:srgbClr val="777777"/>
              </a:buClr>
              <a:buSzPct val="100000"/>
              <a:buFont typeface="Wingdings 2"/>
              <a:buChar char=""/>
            </a:pPr>
            <a:r>
              <a:rPr lang="en-US" sz="2000" i="1" dirty="0">
                <a:solidFill>
                  <a:prstClr val="black"/>
                </a:solidFill>
              </a:rPr>
              <a:t>WSDL</a:t>
            </a:r>
            <a:r>
              <a:rPr lang="en-US" sz="2000" dirty="0">
                <a:solidFill>
                  <a:prstClr val="black"/>
                </a:solidFill>
              </a:rPr>
              <a:t> = </a:t>
            </a:r>
            <a:r>
              <a:rPr lang="el-GR" sz="2000" dirty="0" smtClean="0">
                <a:solidFill>
                  <a:prstClr val="black"/>
                </a:solidFill>
              </a:rPr>
              <a:t> </a:t>
            </a:r>
            <a:r>
              <a:rPr lang="en-US" sz="2000" i="1" dirty="0" smtClean="0">
                <a:solidFill>
                  <a:prstClr val="black"/>
                </a:solidFill>
              </a:rPr>
              <a:t>Web </a:t>
            </a:r>
            <a:r>
              <a:rPr lang="en-US" sz="2000" i="1" dirty="0">
                <a:solidFill>
                  <a:prstClr val="black"/>
                </a:solidFill>
              </a:rPr>
              <a:t>Services Description </a:t>
            </a:r>
            <a:r>
              <a:rPr lang="en-US" sz="2000" i="1" dirty="0" smtClean="0">
                <a:solidFill>
                  <a:prstClr val="black"/>
                </a:solidFill>
              </a:rPr>
              <a:t>Language</a:t>
            </a:r>
            <a:r>
              <a:rPr lang="el-GR" sz="2000" dirty="0" smtClean="0">
                <a:solidFill>
                  <a:prstClr val="black"/>
                </a:solidFill>
              </a:rPr>
              <a:t>.</a:t>
            </a:r>
            <a:endParaRPr lang="en-US" sz="2000" dirty="0">
              <a:solidFill>
                <a:prstClr val="black"/>
              </a:solidFill>
            </a:endParaRPr>
          </a:p>
          <a:p>
            <a:pPr marL="948690" lvl="2" indent="-273600">
              <a:spcBef>
                <a:spcPts val="370"/>
              </a:spcBef>
              <a:buClr>
                <a:srgbClr val="777777"/>
              </a:buClr>
              <a:buSzPct val="100000"/>
              <a:buFont typeface="Wingdings 2"/>
              <a:buChar char=""/>
            </a:pPr>
            <a:r>
              <a:rPr lang="en-US" sz="2000" i="1" dirty="0">
                <a:solidFill>
                  <a:prstClr val="black"/>
                </a:solidFill>
              </a:rPr>
              <a:t>SOAP </a:t>
            </a:r>
            <a:r>
              <a:rPr lang="en-US" sz="2000" dirty="0">
                <a:solidFill>
                  <a:prstClr val="black"/>
                </a:solidFill>
              </a:rPr>
              <a:t>=</a:t>
            </a:r>
            <a:r>
              <a:rPr lang="en-US" sz="2000" i="1" dirty="0">
                <a:solidFill>
                  <a:prstClr val="black"/>
                </a:solidFill>
              </a:rPr>
              <a:t> Simple Object Access </a:t>
            </a:r>
            <a:r>
              <a:rPr lang="en-US" sz="2000" i="1" dirty="0" smtClean="0">
                <a:solidFill>
                  <a:prstClr val="black"/>
                </a:solidFill>
              </a:rPr>
              <a:t>Protocol</a:t>
            </a:r>
            <a:r>
              <a:rPr lang="el-GR" sz="2000" dirty="0" smtClean="0">
                <a:solidFill>
                  <a:prstClr val="black"/>
                </a:solidFill>
              </a:rPr>
              <a:t>.</a:t>
            </a:r>
            <a:endParaRPr lang="en-US" sz="2000" dirty="0">
              <a:solidFill>
                <a:prstClr val="black"/>
              </a:solidFill>
            </a:endParaRPr>
          </a:p>
          <a:p>
            <a:pPr marL="948690" lvl="2" indent="-273600">
              <a:spcBef>
                <a:spcPts val="370"/>
              </a:spcBef>
              <a:buClr>
                <a:srgbClr val="777777"/>
              </a:buClr>
              <a:buSzPct val="100000"/>
              <a:buFont typeface="Wingdings 2"/>
              <a:buChar char=""/>
            </a:pPr>
            <a:r>
              <a:rPr lang="en-US" sz="2000" i="1" dirty="0">
                <a:solidFill>
                  <a:prstClr val="black"/>
                </a:solidFill>
              </a:rPr>
              <a:t>HTTP </a:t>
            </a:r>
            <a:r>
              <a:rPr lang="en-US" sz="2000" dirty="0">
                <a:solidFill>
                  <a:prstClr val="black"/>
                </a:solidFill>
              </a:rPr>
              <a:t>=</a:t>
            </a:r>
            <a:r>
              <a:rPr lang="en-US" sz="2000" i="1" dirty="0">
                <a:solidFill>
                  <a:prstClr val="black"/>
                </a:solidFill>
              </a:rPr>
              <a:t> Hypertext Transfer </a:t>
            </a:r>
            <a:r>
              <a:rPr lang="en-US" sz="2000" i="1" dirty="0" smtClean="0">
                <a:solidFill>
                  <a:prstClr val="black"/>
                </a:solidFill>
              </a:rPr>
              <a:t>Protocol</a:t>
            </a:r>
            <a:r>
              <a:rPr lang="el-GR" sz="2000" dirty="0" smtClean="0">
                <a:solidFill>
                  <a:prstClr val="black"/>
                </a:solidFill>
              </a:rPr>
              <a:t>.</a:t>
            </a:r>
            <a:endParaRPr lang="en-US" sz="2000" dirty="0">
              <a:solidFill>
                <a:prstClr val="black"/>
              </a:solidFill>
            </a:endParaRPr>
          </a:p>
          <a:p>
            <a:pPr marL="948690" lvl="2" indent="-273600">
              <a:spcBef>
                <a:spcPts val="370"/>
              </a:spcBef>
              <a:buClr>
                <a:srgbClr val="777777"/>
              </a:buClr>
              <a:buSzPct val="100000"/>
              <a:buFont typeface="Wingdings 2"/>
              <a:buChar char=""/>
            </a:pPr>
            <a:r>
              <a:rPr lang="en-US" sz="2000" i="1" dirty="0">
                <a:solidFill>
                  <a:prstClr val="black"/>
                </a:solidFill>
              </a:rPr>
              <a:t>XML </a:t>
            </a:r>
            <a:r>
              <a:rPr lang="en-US" sz="2000" dirty="0">
                <a:solidFill>
                  <a:prstClr val="black"/>
                </a:solidFill>
              </a:rPr>
              <a:t>=</a:t>
            </a:r>
            <a:r>
              <a:rPr lang="en-US" sz="2000" i="1" dirty="0">
                <a:solidFill>
                  <a:prstClr val="black"/>
                </a:solidFill>
              </a:rPr>
              <a:t> Extensible Markup </a:t>
            </a:r>
            <a:r>
              <a:rPr lang="en-US" sz="2000" i="1" dirty="0" smtClean="0">
                <a:solidFill>
                  <a:prstClr val="black"/>
                </a:solidFill>
              </a:rPr>
              <a:t>Language</a:t>
            </a:r>
            <a:r>
              <a:rPr lang="el-GR" sz="2000" i="1" dirty="0" smtClean="0">
                <a:solidFill>
                  <a:prstClr val="black"/>
                </a:solidFill>
              </a:rPr>
              <a:t>.</a:t>
            </a:r>
            <a:endParaRPr lang="en-US" sz="2000" i="1" dirty="0">
              <a:solidFill>
                <a:prstClr val="black"/>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10</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422584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Autofit/>
          </a:bodyPr>
          <a:lstStyle/>
          <a:p>
            <a:r>
              <a:rPr lang="en-US" b="1" i="1" dirty="0" smtClean="0">
                <a:solidFill>
                  <a:schemeClr val="tx1">
                    <a:lumMod val="75000"/>
                    <a:lumOff val="25000"/>
                  </a:schemeClr>
                </a:solidFill>
              </a:rPr>
              <a:t>WSDL</a:t>
            </a:r>
            <a:r>
              <a:rPr lang="en-US" b="1" dirty="0" smtClean="0">
                <a:solidFill>
                  <a:schemeClr val="tx1">
                    <a:lumMod val="75000"/>
                    <a:lumOff val="25000"/>
                  </a:schemeClr>
                </a:solidFill>
              </a:rPr>
              <a:t> </a:t>
            </a:r>
            <a:r>
              <a:rPr lang="el-GR" b="1" dirty="0" smtClean="0">
                <a:solidFill>
                  <a:schemeClr val="tx1">
                    <a:lumMod val="75000"/>
                    <a:lumOff val="25000"/>
                  </a:schemeClr>
                </a:solidFill>
              </a:rPr>
              <a:t>περιγραφή της υπηρεσίας που θα ελέγξουμε</a:t>
            </a:r>
            <a:endParaRPr lang="el-GR" b="1" dirty="0">
              <a:solidFill>
                <a:schemeClr val="tx1">
                  <a:lumMod val="75000"/>
                  <a:lumOff val="25000"/>
                </a:schemeClr>
              </a:solidFill>
            </a:endParaRPr>
          </a:p>
        </p:txBody>
      </p:sp>
      <p:sp>
        <p:nvSpPr>
          <p:cNvPr id="3" name="Θέση περιεχομένου 1"/>
          <p:cNvSpPr>
            <a:spLocks noGrp="1"/>
          </p:cNvSpPr>
          <p:nvPr>
            <p:ph idx="1"/>
          </p:nvPr>
        </p:nvSpPr>
        <p:spPr>
          <a:xfrm>
            <a:off x="457200" y="1600200"/>
            <a:ext cx="8229600" cy="1180909"/>
          </a:xfrm>
        </p:spPr>
        <p:txBody>
          <a:bodyPr/>
          <a:lstStyle/>
          <a:p>
            <a:pPr marL="274320" lvl="0" indent="-274320">
              <a:spcBef>
                <a:spcPts val="580"/>
              </a:spcBef>
              <a:buClr>
                <a:srgbClr val="C00000"/>
              </a:buClr>
              <a:buSzPct val="100000"/>
              <a:buFont typeface="Wingdings 2"/>
              <a:buChar char=""/>
            </a:pPr>
            <a:r>
              <a:rPr lang="el-GR" sz="2200" dirty="0" smtClean="0">
                <a:solidFill>
                  <a:prstClr val="black"/>
                </a:solidFill>
              </a:rPr>
              <a:t>Μπορείτε να επισκεφθείτε την </a:t>
            </a:r>
            <a:r>
              <a:rPr lang="el-GR" sz="2200" i="1" dirty="0" smtClean="0">
                <a:solidFill>
                  <a:prstClr val="black"/>
                </a:solidFill>
                <a:hlinkClick r:id="rId4" tooltip="Μετάβαση στην υπηρεσία WSDL"/>
              </a:rPr>
              <a:t>διεύθυνση της υπηρεσίας </a:t>
            </a:r>
            <a:r>
              <a:rPr lang="en-US" sz="2200" i="1" dirty="0" smtClean="0">
                <a:solidFill>
                  <a:prstClr val="black"/>
                </a:solidFill>
                <a:hlinkClick r:id="rId4" tooltip="Μετάβαση στην υπηρεσία WSDL"/>
              </a:rPr>
              <a:t>WSDL</a:t>
            </a:r>
            <a:r>
              <a:rPr lang="el-GR" sz="2200" dirty="0" smtClean="0">
                <a:solidFill>
                  <a:prstClr val="black"/>
                </a:solidFill>
              </a:rPr>
              <a:t>:</a:t>
            </a:r>
          </a:p>
          <a:p>
            <a:pPr marL="274320" lvl="0" indent="-274320">
              <a:spcBef>
                <a:spcPts val="580"/>
              </a:spcBef>
              <a:buClr>
                <a:srgbClr val="C00000"/>
              </a:buClr>
              <a:buSzPct val="100000"/>
              <a:buFont typeface="Wingdings 2"/>
              <a:buChar char=""/>
            </a:pPr>
            <a:r>
              <a:rPr lang="el-GR" sz="2200" dirty="0" smtClean="0">
                <a:solidFill>
                  <a:prstClr val="black"/>
                </a:solidFill>
              </a:rPr>
              <a:t>Μεταξύ άλλων περιέχει την περιγραφή της λειτουργίας </a:t>
            </a:r>
            <a:r>
              <a:rPr lang="en-US" sz="2200" i="1" dirty="0" err="1" smtClean="0">
                <a:solidFill>
                  <a:prstClr val="black"/>
                </a:solidFill>
              </a:rPr>
              <a:t>FahrenheitToCelsius</a:t>
            </a:r>
            <a:r>
              <a:rPr lang="el-GR" sz="2200" dirty="0" smtClean="0">
                <a:solidFill>
                  <a:prstClr val="black"/>
                </a:solidFill>
              </a:rPr>
              <a:t> που θέλουμε να ελέγξουμε:</a:t>
            </a:r>
          </a:p>
          <a:p>
            <a:endParaRPr lang="el-GR" dirty="0"/>
          </a:p>
        </p:txBody>
      </p:sp>
      <p:pic>
        <p:nvPicPr>
          <p:cNvPr id="6" name="Θέση περιεχομένου 2" descr="Εικόνα με τον κώδικα xml της υπηρεσία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781109"/>
            <a:ext cx="8496944" cy="3600218"/>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29868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solidFill>
                  <a:schemeClr val="tx1">
                    <a:lumMod val="75000"/>
                    <a:lumOff val="25000"/>
                  </a:schemeClr>
                </a:solidFill>
              </a:rPr>
              <a:t>Δημιουργία του </a:t>
            </a:r>
            <a:r>
              <a:rPr lang="en-US" b="1" i="1" dirty="0">
                <a:solidFill>
                  <a:schemeClr val="tx1">
                    <a:lumMod val="75000"/>
                    <a:lumOff val="25000"/>
                  </a:schemeClr>
                </a:solidFill>
              </a:rPr>
              <a:t>Thread Group</a:t>
            </a:r>
            <a:r>
              <a:rPr lang="el-GR" b="1" i="1" dirty="0">
                <a:solidFill>
                  <a:schemeClr val="tx1">
                    <a:lumMod val="75000"/>
                    <a:lumOff val="25000"/>
                  </a:schemeClr>
                </a:solidFill>
              </a:rPr>
              <a:t> </a:t>
            </a:r>
            <a:r>
              <a:rPr lang="el-GR" b="1" dirty="0">
                <a:solidFill>
                  <a:schemeClr val="tx1">
                    <a:lumMod val="75000"/>
                    <a:lumOff val="25000"/>
                  </a:schemeClr>
                </a:solidFill>
              </a:rPr>
              <a:t>και του δειγματολήπτη </a:t>
            </a:r>
            <a:r>
              <a:rPr lang="el-GR" b="1" dirty="0" smtClean="0">
                <a:solidFill>
                  <a:schemeClr val="tx1">
                    <a:lumMod val="75000"/>
                    <a:lumOff val="25000"/>
                  </a:schemeClr>
                </a:solidFill>
              </a:rPr>
              <a:t>αίτησης</a:t>
            </a:r>
            <a:endParaRPr lang="el-GR" b="1" dirty="0">
              <a:solidFill>
                <a:schemeClr val="tx1">
                  <a:lumMod val="75000"/>
                  <a:lumOff val="25000"/>
                </a:schemeClr>
              </a:solidFill>
            </a:endParaRPr>
          </a:p>
        </p:txBody>
      </p:sp>
      <p:sp>
        <p:nvSpPr>
          <p:cNvPr id="3" name="Θέση περιεχομένου 1"/>
          <p:cNvSpPr>
            <a:spLocks noGrp="1"/>
          </p:cNvSpPr>
          <p:nvPr>
            <p:ph sz="half" idx="1"/>
          </p:nvPr>
        </p:nvSpPr>
        <p:spPr>
          <a:xfrm>
            <a:off x="457200" y="1600200"/>
            <a:ext cx="4258816" cy="4525963"/>
          </a:xfrm>
        </p:spPr>
        <p:txBody>
          <a:bodyPr>
            <a:normAutofit fontScale="92500"/>
          </a:bodyPr>
          <a:lstStyle/>
          <a:p>
            <a:pPr marL="274320" lvl="0" indent="-274320">
              <a:spcBef>
                <a:spcPts val="0"/>
              </a:spcBef>
              <a:buClr>
                <a:srgbClr val="C00000"/>
              </a:buClr>
              <a:buSzPct val="100000"/>
              <a:buFont typeface="Wingdings 2"/>
              <a:buChar char=""/>
            </a:pPr>
            <a:r>
              <a:rPr lang="el-GR" sz="2600" dirty="0">
                <a:solidFill>
                  <a:prstClr val="black"/>
                </a:solidFill>
              </a:rPr>
              <a:t>Δημιουργείστε ένα νέο </a:t>
            </a:r>
            <a:r>
              <a:rPr lang="en-US" sz="2600" i="1" dirty="0">
                <a:solidFill>
                  <a:prstClr val="black"/>
                </a:solidFill>
              </a:rPr>
              <a:t>Thread</a:t>
            </a:r>
            <a:r>
              <a:rPr lang="en-US" sz="2600" dirty="0">
                <a:solidFill>
                  <a:prstClr val="black"/>
                </a:solidFill>
              </a:rPr>
              <a:t> </a:t>
            </a:r>
            <a:r>
              <a:rPr lang="en-US" sz="2600" i="1" dirty="0">
                <a:solidFill>
                  <a:prstClr val="black"/>
                </a:solidFill>
              </a:rPr>
              <a:t>Group</a:t>
            </a:r>
            <a:r>
              <a:rPr lang="en-US" sz="2600" dirty="0">
                <a:solidFill>
                  <a:prstClr val="black"/>
                </a:solidFill>
              </a:rPr>
              <a:t> </a:t>
            </a:r>
            <a:r>
              <a:rPr lang="el-GR" sz="2600" dirty="0">
                <a:solidFill>
                  <a:prstClr val="black"/>
                </a:solidFill>
              </a:rPr>
              <a:t>στο </a:t>
            </a:r>
            <a:r>
              <a:rPr lang="en-US" sz="2600" i="1" dirty="0">
                <a:solidFill>
                  <a:prstClr val="black"/>
                </a:solidFill>
              </a:rPr>
              <a:t>Apache</a:t>
            </a:r>
            <a:r>
              <a:rPr lang="en-US" sz="2600" dirty="0">
                <a:solidFill>
                  <a:prstClr val="black"/>
                </a:solidFill>
              </a:rPr>
              <a:t> </a:t>
            </a:r>
            <a:r>
              <a:rPr lang="en-US" sz="2600" i="1" dirty="0" err="1">
                <a:solidFill>
                  <a:prstClr val="black"/>
                </a:solidFill>
              </a:rPr>
              <a:t>Jmeter</a:t>
            </a:r>
            <a:r>
              <a:rPr lang="en-US" sz="2600" dirty="0">
                <a:solidFill>
                  <a:prstClr val="black"/>
                </a:solidFill>
              </a:rPr>
              <a:t>, </a:t>
            </a:r>
            <a:r>
              <a:rPr lang="el-GR" sz="2600" dirty="0">
                <a:solidFill>
                  <a:prstClr val="black"/>
                </a:solidFill>
              </a:rPr>
              <a:t>με δεξί κλικ στο </a:t>
            </a:r>
            <a:r>
              <a:rPr lang="en-US" sz="2600" i="1" dirty="0">
                <a:solidFill>
                  <a:prstClr val="black"/>
                </a:solidFill>
              </a:rPr>
              <a:t>Test</a:t>
            </a:r>
            <a:r>
              <a:rPr lang="en-US" sz="2600" dirty="0">
                <a:solidFill>
                  <a:prstClr val="black"/>
                </a:solidFill>
              </a:rPr>
              <a:t> </a:t>
            </a:r>
            <a:r>
              <a:rPr lang="en-US" sz="2600" i="1" dirty="0" smtClean="0">
                <a:solidFill>
                  <a:prstClr val="black"/>
                </a:solidFill>
              </a:rPr>
              <a:t>Plan</a:t>
            </a:r>
            <a:r>
              <a:rPr lang="el-GR" sz="2600" i="1" dirty="0" smtClean="0">
                <a:solidFill>
                  <a:prstClr val="black"/>
                </a:solidFill>
              </a:rPr>
              <a:t>,</a:t>
            </a:r>
            <a:r>
              <a:rPr lang="en-US" sz="2600" dirty="0" smtClean="0">
                <a:solidFill>
                  <a:prstClr val="black"/>
                </a:solidFill>
              </a:rPr>
              <a:t> </a:t>
            </a:r>
            <a:r>
              <a:rPr lang="el-GR" sz="2600" dirty="0">
                <a:solidFill>
                  <a:prstClr val="black"/>
                </a:solidFill>
              </a:rPr>
              <a:t>και επιλογή </a:t>
            </a:r>
            <a:r>
              <a:rPr lang="en-US" sz="2600" i="1" dirty="0">
                <a:solidFill>
                  <a:prstClr val="black"/>
                </a:solidFill>
              </a:rPr>
              <a:t>Add</a:t>
            </a:r>
            <a:r>
              <a:rPr lang="en-US" sz="2600" dirty="0">
                <a:solidFill>
                  <a:prstClr val="black"/>
                </a:solidFill>
              </a:rPr>
              <a:t> </a:t>
            </a:r>
            <a:r>
              <a:rPr lang="en-US" sz="2600" dirty="0">
                <a:solidFill>
                  <a:prstClr val="black"/>
                </a:solidFill>
                <a:sym typeface="Wingdings" pitchFamily="2" charset="2"/>
              </a:rPr>
              <a:t> </a:t>
            </a:r>
            <a:r>
              <a:rPr lang="en-US" sz="2600" i="1" dirty="0">
                <a:solidFill>
                  <a:prstClr val="black"/>
                </a:solidFill>
                <a:sym typeface="Wingdings" pitchFamily="2" charset="2"/>
              </a:rPr>
              <a:t>Threads</a:t>
            </a:r>
            <a:r>
              <a:rPr lang="en-US" sz="2600" dirty="0">
                <a:solidFill>
                  <a:prstClr val="black"/>
                </a:solidFill>
                <a:sym typeface="Wingdings" pitchFamily="2" charset="2"/>
              </a:rPr>
              <a:t> (</a:t>
            </a:r>
            <a:r>
              <a:rPr lang="en-US" sz="2600" i="1" dirty="0">
                <a:solidFill>
                  <a:prstClr val="black"/>
                </a:solidFill>
                <a:sym typeface="Wingdings" pitchFamily="2" charset="2"/>
              </a:rPr>
              <a:t>Users</a:t>
            </a:r>
            <a:r>
              <a:rPr lang="en-US" sz="2600" dirty="0">
                <a:solidFill>
                  <a:prstClr val="black"/>
                </a:solidFill>
                <a:sym typeface="Wingdings" pitchFamily="2" charset="2"/>
              </a:rPr>
              <a:t>)  </a:t>
            </a:r>
            <a:r>
              <a:rPr lang="en-US" sz="2600" i="1" dirty="0">
                <a:solidFill>
                  <a:prstClr val="black"/>
                </a:solidFill>
                <a:sym typeface="Wingdings" pitchFamily="2" charset="2"/>
              </a:rPr>
              <a:t>Thread</a:t>
            </a:r>
            <a:r>
              <a:rPr lang="en-US" sz="2600" dirty="0">
                <a:solidFill>
                  <a:prstClr val="black"/>
                </a:solidFill>
                <a:sym typeface="Wingdings" pitchFamily="2" charset="2"/>
              </a:rPr>
              <a:t> </a:t>
            </a:r>
            <a:r>
              <a:rPr lang="en-US" sz="2600" i="1" dirty="0">
                <a:solidFill>
                  <a:prstClr val="black"/>
                </a:solidFill>
                <a:sym typeface="Wingdings" pitchFamily="2" charset="2"/>
              </a:rPr>
              <a:t>Group</a:t>
            </a:r>
            <a:r>
              <a:rPr lang="en-US" sz="2600" dirty="0">
                <a:solidFill>
                  <a:prstClr val="black"/>
                </a:solidFill>
                <a:sym typeface="Wingdings" pitchFamily="2" charset="2"/>
              </a:rPr>
              <a:t>.</a:t>
            </a:r>
            <a:endParaRPr lang="en-US" sz="2600" dirty="0">
              <a:solidFill>
                <a:prstClr val="black"/>
              </a:solidFill>
            </a:endParaRPr>
          </a:p>
          <a:p>
            <a:pPr marL="274320" lvl="0" indent="-274320">
              <a:spcBef>
                <a:spcPts val="0"/>
              </a:spcBef>
              <a:buClr>
                <a:srgbClr val="C00000"/>
              </a:buClr>
              <a:buSzPct val="100000"/>
              <a:buFont typeface="Wingdings 2"/>
              <a:buChar char=""/>
            </a:pPr>
            <a:r>
              <a:rPr lang="el-GR" sz="2600" dirty="0">
                <a:solidFill>
                  <a:prstClr val="black"/>
                </a:solidFill>
              </a:rPr>
              <a:t>Με δεξί κλικ στο νέο </a:t>
            </a:r>
            <a:r>
              <a:rPr lang="en-US" sz="2600" i="1" dirty="0">
                <a:solidFill>
                  <a:prstClr val="black"/>
                </a:solidFill>
              </a:rPr>
              <a:t>Thread </a:t>
            </a:r>
            <a:r>
              <a:rPr lang="en-US" sz="2600" i="1" dirty="0" smtClean="0">
                <a:solidFill>
                  <a:prstClr val="black"/>
                </a:solidFill>
              </a:rPr>
              <a:t>Group</a:t>
            </a:r>
            <a:r>
              <a:rPr lang="el-GR" sz="2600" i="1" dirty="0" smtClean="0">
                <a:solidFill>
                  <a:prstClr val="black"/>
                </a:solidFill>
              </a:rPr>
              <a:t>,</a:t>
            </a:r>
            <a:r>
              <a:rPr lang="en-US" sz="2600" i="1" dirty="0" smtClean="0">
                <a:solidFill>
                  <a:prstClr val="black"/>
                </a:solidFill>
              </a:rPr>
              <a:t> </a:t>
            </a:r>
            <a:r>
              <a:rPr lang="el-GR" sz="2600" dirty="0">
                <a:solidFill>
                  <a:prstClr val="black"/>
                </a:solidFill>
              </a:rPr>
              <a:t>δημιουργείστε ένα νέο δειγματολήπτη για μία αίτηση προς υπηρεσία διαδικτύου (</a:t>
            </a:r>
            <a:r>
              <a:rPr lang="en-US" sz="2600" i="1" dirty="0">
                <a:solidFill>
                  <a:prstClr val="black"/>
                </a:solidFill>
              </a:rPr>
              <a:t>Add</a:t>
            </a:r>
            <a:r>
              <a:rPr lang="en-US" sz="2600" dirty="0">
                <a:solidFill>
                  <a:prstClr val="black"/>
                </a:solidFill>
              </a:rPr>
              <a:t> </a:t>
            </a:r>
            <a:r>
              <a:rPr lang="en-US" sz="2600" dirty="0">
                <a:solidFill>
                  <a:prstClr val="black"/>
                </a:solidFill>
                <a:sym typeface="Wingdings" pitchFamily="2" charset="2"/>
              </a:rPr>
              <a:t> </a:t>
            </a:r>
            <a:r>
              <a:rPr lang="en-US" sz="2600" i="1" dirty="0">
                <a:solidFill>
                  <a:prstClr val="black"/>
                </a:solidFill>
                <a:sym typeface="Wingdings" pitchFamily="2" charset="2"/>
              </a:rPr>
              <a:t>Sampler</a:t>
            </a:r>
            <a:r>
              <a:rPr lang="en-US" sz="2600" dirty="0">
                <a:solidFill>
                  <a:prstClr val="black"/>
                </a:solidFill>
                <a:sym typeface="Wingdings" pitchFamily="2" charset="2"/>
              </a:rPr>
              <a:t> </a:t>
            </a:r>
            <a:r>
              <a:rPr lang="el-GR" sz="2600" dirty="0">
                <a:solidFill>
                  <a:prstClr val="black"/>
                </a:solidFill>
                <a:sym typeface="Wingdings" pitchFamily="2" charset="2"/>
              </a:rPr>
              <a:t> </a:t>
            </a:r>
            <a:r>
              <a:rPr lang="en-US" sz="2600" i="1" dirty="0">
                <a:solidFill>
                  <a:prstClr val="black"/>
                </a:solidFill>
                <a:sym typeface="Wingdings" pitchFamily="2" charset="2"/>
              </a:rPr>
              <a:t>Web Services </a:t>
            </a:r>
            <a:r>
              <a:rPr lang="en-US" sz="2600" dirty="0">
                <a:solidFill>
                  <a:prstClr val="black"/>
                </a:solidFill>
                <a:sym typeface="Wingdings" pitchFamily="2" charset="2"/>
              </a:rPr>
              <a:t>(</a:t>
            </a:r>
            <a:r>
              <a:rPr lang="en-US" sz="2600" i="1" dirty="0">
                <a:solidFill>
                  <a:prstClr val="black"/>
                </a:solidFill>
                <a:sym typeface="Wingdings" pitchFamily="2" charset="2"/>
              </a:rPr>
              <a:t>SOAP</a:t>
            </a:r>
            <a:r>
              <a:rPr lang="en-US" sz="2600" dirty="0">
                <a:solidFill>
                  <a:prstClr val="black"/>
                </a:solidFill>
                <a:sym typeface="Wingdings" pitchFamily="2" charset="2"/>
              </a:rPr>
              <a:t>) </a:t>
            </a:r>
            <a:r>
              <a:rPr lang="en-US" sz="2600" i="1" dirty="0">
                <a:solidFill>
                  <a:prstClr val="black"/>
                </a:solidFill>
                <a:sym typeface="Wingdings" pitchFamily="2" charset="2"/>
              </a:rPr>
              <a:t>Request</a:t>
            </a:r>
            <a:r>
              <a:rPr lang="el-GR" sz="2600" dirty="0" smtClean="0">
                <a:solidFill>
                  <a:prstClr val="black"/>
                </a:solidFill>
                <a:sym typeface="Wingdings" pitchFamily="2" charset="2"/>
              </a:rPr>
              <a:t>).</a:t>
            </a:r>
            <a:endParaRPr lang="el-GR" sz="2600" dirty="0">
              <a:solidFill>
                <a:prstClr val="black"/>
              </a:solidFill>
            </a:endParaRPr>
          </a:p>
        </p:txBody>
      </p:sp>
      <p:pic>
        <p:nvPicPr>
          <p:cNvPr id="7" name="Θέση περιεχομένου 2" descr="Εικόνα με την διαδικασία δημιουργίας του δειγματολήπτη αίτηση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92980" y="1696053"/>
            <a:ext cx="3749040" cy="4334256"/>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12</a:t>
            </a:fld>
            <a:endParaRPr lang="el-GR" sz="1400" dirty="0">
              <a:solidFill>
                <a:schemeClr val="tx1"/>
              </a:solidFill>
            </a:endParaRPr>
          </a:p>
        </p:txBody>
      </p:sp>
    </p:spTree>
    <p:extLst>
      <p:ext uri="{BB962C8B-B14F-4D97-AF65-F5344CB8AC3E}">
        <p14:creationId xmlns:p14="http://schemas.microsoft.com/office/powerpoint/2010/main" val="4036893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solidFill>
                  <a:schemeClr val="tx1">
                    <a:lumMod val="75000"/>
                    <a:lumOff val="25000"/>
                  </a:schemeClr>
                </a:solidFill>
              </a:rPr>
              <a:t>Ανάκτηση των λειτουργιών από την περιγραφή της υπηρεσίας (</a:t>
            </a:r>
            <a:r>
              <a:rPr lang="en-US" sz="4000" b="1" i="1" dirty="0">
                <a:solidFill>
                  <a:schemeClr val="tx1">
                    <a:lumMod val="75000"/>
                    <a:lumOff val="25000"/>
                  </a:schemeClr>
                </a:solidFill>
              </a:rPr>
              <a:t>WSDL</a:t>
            </a:r>
            <a:r>
              <a:rPr lang="en-US" sz="4000" b="1" dirty="0">
                <a:solidFill>
                  <a:schemeClr val="tx1">
                    <a:lumMod val="75000"/>
                    <a:lumOff val="25000"/>
                  </a:schemeClr>
                </a:solidFill>
              </a:rPr>
              <a:t>)</a:t>
            </a:r>
            <a:endParaRPr lang="el-GR" sz="4000" b="1" dirty="0">
              <a:solidFill>
                <a:schemeClr val="tx1">
                  <a:lumMod val="75000"/>
                  <a:lumOff val="25000"/>
                </a:schemeClr>
              </a:solidFill>
            </a:endParaRPr>
          </a:p>
        </p:txBody>
      </p:sp>
      <p:sp>
        <p:nvSpPr>
          <p:cNvPr id="3" name="Θέση περιεχομένου 1"/>
          <p:cNvSpPr>
            <a:spLocks noGrp="1"/>
          </p:cNvSpPr>
          <p:nvPr>
            <p:ph idx="1"/>
          </p:nvPr>
        </p:nvSpPr>
        <p:spPr>
          <a:xfrm>
            <a:off x="251520" y="1600200"/>
            <a:ext cx="8640960" cy="4853136"/>
          </a:xfrm>
        </p:spPr>
        <p:txBody>
          <a:bodyPr>
            <a:normAutofit/>
          </a:bodyPr>
          <a:lstStyle/>
          <a:p>
            <a:pPr marL="274320" lvl="0" indent="-274320">
              <a:spcBef>
                <a:spcPts val="0"/>
              </a:spcBef>
              <a:buClr>
                <a:srgbClr val="C00000"/>
              </a:buClr>
              <a:buSzPct val="100000"/>
              <a:buFont typeface="Wingdings 2"/>
              <a:buChar char=""/>
            </a:pPr>
            <a:r>
              <a:rPr lang="el-GR" sz="2000" dirty="0">
                <a:solidFill>
                  <a:prstClr val="black"/>
                </a:solidFill>
              </a:rPr>
              <a:t>Για να ανακτήσουμε τις λειτουργίες που υποστηρίζει η νέα υπηρεσία διαδικτύου που δημιουργήσαμε στο </a:t>
            </a:r>
            <a:r>
              <a:rPr lang="en-US" sz="2000" i="1" dirty="0" err="1" smtClean="0">
                <a:solidFill>
                  <a:prstClr val="black"/>
                </a:solidFill>
              </a:rPr>
              <a:t>JMeter</a:t>
            </a:r>
            <a:r>
              <a:rPr lang="el-GR" sz="2000" dirty="0" smtClean="0">
                <a:solidFill>
                  <a:prstClr val="black"/>
                </a:solidFill>
              </a:rPr>
              <a:t>,</a:t>
            </a:r>
            <a:r>
              <a:rPr lang="en-US" sz="2000" dirty="0" smtClean="0">
                <a:solidFill>
                  <a:prstClr val="black"/>
                </a:solidFill>
              </a:rPr>
              <a:t> </a:t>
            </a:r>
            <a:r>
              <a:rPr lang="el-GR" sz="2000" dirty="0">
                <a:solidFill>
                  <a:prstClr val="black"/>
                </a:solidFill>
              </a:rPr>
              <a:t>μπορούμε να εισάγουμε απευθείας το </a:t>
            </a:r>
            <a:r>
              <a:rPr lang="en-US" sz="2000" i="1" dirty="0">
                <a:solidFill>
                  <a:prstClr val="black"/>
                </a:solidFill>
              </a:rPr>
              <a:t>WSDL </a:t>
            </a:r>
            <a:r>
              <a:rPr lang="en-US" sz="2000" i="1" dirty="0" smtClean="0">
                <a:solidFill>
                  <a:prstClr val="black"/>
                </a:solidFill>
              </a:rPr>
              <a:t>URL</a:t>
            </a:r>
            <a:r>
              <a:rPr lang="el-GR" sz="2000" dirty="0" smtClean="0">
                <a:solidFill>
                  <a:prstClr val="black"/>
                </a:solidFill>
              </a:rPr>
              <a:t>,</a:t>
            </a:r>
            <a:r>
              <a:rPr lang="en-US" sz="2000" i="1" dirty="0" smtClean="0">
                <a:solidFill>
                  <a:prstClr val="black"/>
                </a:solidFill>
              </a:rPr>
              <a:t> </a:t>
            </a:r>
            <a:r>
              <a:rPr lang="el-GR" sz="2000" dirty="0">
                <a:solidFill>
                  <a:prstClr val="black"/>
                </a:solidFill>
              </a:rPr>
              <a:t>που στην περίπτωση της υπηρεσίας του παραδείγματος που κάνουμε είναι </a:t>
            </a:r>
            <a:r>
              <a:rPr lang="en-GB" sz="2000" i="1" dirty="0">
                <a:solidFill>
                  <a:prstClr val="black"/>
                </a:solidFill>
                <a:hlinkClick r:id="rId3" tooltip="Μετάβαση στην υπηρεσία"/>
              </a:rPr>
              <a:t>http://</a:t>
            </a:r>
            <a:r>
              <a:rPr lang="en-GB" sz="2000" i="1" dirty="0" smtClean="0">
                <a:solidFill>
                  <a:prstClr val="black"/>
                </a:solidFill>
                <a:hlinkClick r:id="rId3" tooltip="Μετάβαση στην υπηρεσία"/>
              </a:rPr>
              <a:t>www.w3schools.com/webservices/tempconvert.asmx?WSDL</a:t>
            </a:r>
            <a:r>
              <a:rPr lang="el-GR" sz="2000" i="1" dirty="0" smtClean="0">
                <a:solidFill>
                  <a:prstClr val="black"/>
                </a:solidFill>
                <a:hlinkClick r:id="rId3" tooltip="Μετάβαση στην υπηρεσία"/>
              </a:rPr>
              <a:t>.</a:t>
            </a:r>
            <a:endParaRPr lang="el-GR" sz="2000" i="1" dirty="0">
              <a:solidFill>
                <a:prstClr val="black"/>
              </a:solidFill>
            </a:endParaRPr>
          </a:p>
          <a:p>
            <a:pPr marL="274320" lvl="0" indent="-274320">
              <a:spcBef>
                <a:spcPts val="0"/>
              </a:spcBef>
              <a:buClr>
                <a:srgbClr val="C00000"/>
              </a:buClr>
              <a:buSzPct val="100000"/>
              <a:buFont typeface="Wingdings 2"/>
              <a:buChar char=""/>
            </a:pPr>
            <a:r>
              <a:rPr lang="el-GR" sz="2000" dirty="0">
                <a:solidFill>
                  <a:prstClr val="black"/>
                </a:solidFill>
              </a:rPr>
              <a:t>Βάζουμε αυτή την διεύθυνση στο πεδίο </a:t>
            </a:r>
            <a:r>
              <a:rPr lang="en-US" sz="2000" i="1" dirty="0">
                <a:solidFill>
                  <a:prstClr val="black"/>
                </a:solidFill>
              </a:rPr>
              <a:t>WSDL </a:t>
            </a:r>
            <a:r>
              <a:rPr lang="en-US" sz="2000" i="1" dirty="0" smtClean="0">
                <a:solidFill>
                  <a:prstClr val="black"/>
                </a:solidFill>
              </a:rPr>
              <a:t>URL</a:t>
            </a:r>
            <a:r>
              <a:rPr lang="el-GR" sz="2000" dirty="0" smtClean="0">
                <a:solidFill>
                  <a:prstClr val="black"/>
                </a:solidFill>
              </a:rPr>
              <a:t>,</a:t>
            </a:r>
            <a:r>
              <a:rPr lang="en-US" sz="2000" i="1" dirty="0" smtClean="0">
                <a:solidFill>
                  <a:prstClr val="black"/>
                </a:solidFill>
              </a:rPr>
              <a:t> </a:t>
            </a:r>
            <a:r>
              <a:rPr lang="el-GR" sz="2000" dirty="0">
                <a:solidFill>
                  <a:prstClr val="black"/>
                </a:solidFill>
              </a:rPr>
              <a:t>και πατάμε το πλήκτρο </a:t>
            </a:r>
            <a:r>
              <a:rPr lang="en-US" sz="2000" dirty="0">
                <a:solidFill>
                  <a:prstClr val="black"/>
                </a:solidFill>
              </a:rPr>
              <a:t>“</a:t>
            </a:r>
            <a:r>
              <a:rPr lang="en-US" sz="2000" i="1" dirty="0">
                <a:solidFill>
                  <a:prstClr val="black"/>
                </a:solidFill>
              </a:rPr>
              <a:t>Load WSDL</a:t>
            </a:r>
            <a:r>
              <a:rPr lang="en-US" sz="2000" dirty="0">
                <a:solidFill>
                  <a:prstClr val="black"/>
                </a:solidFill>
              </a:rPr>
              <a:t>”</a:t>
            </a:r>
            <a:r>
              <a:rPr lang="el-GR" sz="2000" dirty="0">
                <a:solidFill>
                  <a:prstClr val="black"/>
                </a:solidFill>
              </a:rPr>
              <a:t>.</a:t>
            </a:r>
          </a:p>
          <a:p>
            <a:pPr marL="274320" lvl="0" indent="-274320">
              <a:spcBef>
                <a:spcPts val="0"/>
              </a:spcBef>
              <a:buClr>
                <a:srgbClr val="C00000"/>
              </a:buClr>
              <a:buSzPct val="100000"/>
              <a:buFont typeface="Wingdings 2"/>
              <a:buChar char=""/>
            </a:pPr>
            <a:r>
              <a:rPr lang="el-GR" sz="2000" dirty="0">
                <a:solidFill>
                  <a:prstClr val="black"/>
                </a:solidFill>
              </a:rPr>
              <a:t>Αυτό θα έχει ως </a:t>
            </a:r>
            <a:r>
              <a:rPr lang="el-GR" sz="2000" dirty="0" smtClean="0">
                <a:solidFill>
                  <a:prstClr val="black"/>
                </a:solidFill>
              </a:rPr>
              <a:t>αποτέλεσμα, </a:t>
            </a:r>
            <a:r>
              <a:rPr lang="el-GR" sz="2000" dirty="0">
                <a:solidFill>
                  <a:prstClr val="black"/>
                </a:solidFill>
              </a:rPr>
              <a:t>να εμφανισθούν οι λειτουργίες που υποστηρίζει η υπηρεσία διαδικτύου στην λίστα </a:t>
            </a:r>
            <a:r>
              <a:rPr lang="en-US" sz="2000" dirty="0">
                <a:solidFill>
                  <a:prstClr val="black"/>
                </a:solidFill>
              </a:rPr>
              <a:t>“</a:t>
            </a:r>
            <a:r>
              <a:rPr lang="en-US" sz="2000" i="1" dirty="0">
                <a:solidFill>
                  <a:prstClr val="black"/>
                </a:solidFill>
              </a:rPr>
              <a:t>Web Methods</a:t>
            </a:r>
            <a:r>
              <a:rPr lang="en-US" sz="2000" dirty="0">
                <a:solidFill>
                  <a:prstClr val="black"/>
                </a:solidFill>
              </a:rPr>
              <a:t>”.</a:t>
            </a:r>
          </a:p>
          <a:p>
            <a:pPr marL="274320" lvl="0" indent="-274320">
              <a:spcBef>
                <a:spcPts val="0"/>
              </a:spcBef>
              <a:buClr>
                <a:srgbClr val="C00000"/>
              </a:buClr>
              <a:buSzPct val="100000"/>
              <a:buFont typeface="Wingdings 2"/>
              <a:buChar char=""/>
            </a:pPr>
            <a:r>
              <a:rPr lang="el-GR" sz="2000" dirty="0">
                <a:solidFill>
                  <a:prstClr val="black"/>
                </a:solidFill>
              </a:rPr>
              <a:t>Στην περίπτωσή μας </a:t>
            </a:r>
          </a:p>
          <a:p>
            <a:pPr marL="274320" lvl="0" indent="0">
              <a:spcBef>
                <a:spcPts val="0"/>
              </a:spcBef>
              <a:spcAft>
                <a:spcPts val="600"/>
              </a:spcAft>
              <a:buClr>
                <a:srgbClr val="C00000"/>
              </a:buClr>
              <a:buSzPct val="100000"/>
              <a:buNone/>
            </a:pPr>
            <a:r>
              <a:rPr lang="el-GR" sz="2000" dirty="0" smtClean="0">
                <a:solidFill>
                  <a:prstClr val="black"/>
                </a:solidFill>
              </a:rPr>
              <a:t>αυτές </a:t>
            </a:r>
            <a:r>
              <a:rPr lang="el-GR" sz="2000" dirty="0">
                <a:solidFill>
                  <a:prstClr val="black"/>
                </a:solidFill>
              </a:rPr>
              <a:t>είναι οι</a:t>
            </a:r>
            <a:r>
              <a:rPr lang="el-GR" sz="2000" dirty="0" smtClean="0">
                <a:solidFill>
                  <a:prstClr val="black"/>
                </a:solidFill>
              </a:rPr>
              <a:t>:</a:t>
            </a:r>
            <a:endParaRPr lang="en-US" sz="2000" dirty="0">
              <a:solidFill>
                <a:prstClr val="black"/>
              </a:solidFill>
            </a:endParaRPr>
          </a:p>
          <a:p>
            <a:pPr marL="548640" lvl="1" indent="-274320">
              <a:spcBef>
                <a:spcPts val="0"/>
              </a:spcBef>
              <a:spcAft>
                <a:spcPts val="600"/>
              </a:spcAft>
              <a:buClr>
                <a:srgbClr val="777777"/>
              </a:buClr>
              <a:buSzPct val="100000"/>
              <a:buFont typeface="Wingdings 2"/>
              <a:buChar char=""/>
            </a:pPr>
            <a:r>
              <a:rPr lang="en-US" sz="2000" i="1" dirty="0" err="1" smtClean="0">
                <a:solidFill>
                  <a:prstClr val="black"/>
                </a:solidFill>
              </a:rPr>
              <a:t>CelsiusToFahrenheit</a:t>
            </a:r>
            <a:r>
              <a:rPr lang="el-GR" sz="2000" i="1" dirty="0" smtClean="0">
                <a:solidFill>
                  <a:prstClr val="black"/>
                </a:solidFill>
              </a:rPr>
              <a:t>.</a:t>
            </a:r>
            <a:endParaRPr lang="en-US" sz="2000" i="1" dirty="0">
              <a:solidFill>
                <a:prstClr val="black"/>
              </a:solidFill>
            </a:endParaRPr>
          </a:p>
          <a:p>
            <a:pPr marL="548640" lvl="1" indent="-274320">
              <a:spcBef>
                <a:spcPts val="0"/>
              </a:spcBef>
              <a:buClr>
                <a:srgbClr val="777777"/>
              </a:buClr>
              <a:buSzPct val="100000"/>
              <a:buFont typeface="Wingdings 2"/>
              <a:buChar char=""/>
            </a:pPr>
            <a:r>
              <a:rPr lang="en-US" sz="2000" i="1" dirty="0" err="1" smtClean="0">
                <a:solidFill>
                  <a:prstClr val="black"/>
                </a:solidFill>
              </a:rPr>
              <a:t>FahrenheitToCelsius</a:t>
            </a:r>
            <a:r>
              <a:rPr lang="el-GR" sz="2000" i="1" dirty="0" smtClean="0">
                <a:solidFill>
                  <a:prstClr val="black"/>
                </a:solidFill>
              </a:rPr>
              <a:t>.</a:t>
            </a:r>
            <a:r>
              <a:rPr lang="en-US" sz="2000" i="1" dirty="0" smtClean="0">
                <a:solidFill>
                  <a:prstClr val="black"/>
                </a:solidFill>
              </a:rPr>
              <a:t> </a:t>
            </a:r>
            <a:endParaRPr lang="en-US" sz="2000" i="1" dirty="0">
              <a:solidFill>
                <a:prstClr val="black"/>
              </a:solidFill>
            </a:endParaRPr>
          </a:p>
        </p:txBody>
      </p:sp>
      <p:pic>
        <p:nvPicPr>
          <p:cNvPr id="7" name="Θέση περιεχομένου 2" descr="Εικόνα με την διαδικασία ανάκτησηςτων λειτουργιών."/>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437112"/>
            <a:ext cx="5616624" cy="1800200"/>
          </a:xfrm>
          <a:prstGeom prst="rect">
            <a:avLst/>
          </a:prstGeo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7097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txBody>
          <a:bodyPr>
            <a:noAutofit/>
          </a:bodyPr>
          <a:lstStyle/>
          <a:p>
            <a:r>
              <a:rPr lang="el-GR" sz="4000" b="1" dirty="0">
                <a:solidFill>
                  <a:schemeClr val="tx1">
                    <a:lumMod val="75000"/>
                    <a:lumOff val="25000"/>
                  </a:schemeClr>
                </a:solidFill>
              </a:rPr>
              <a:t>Ρύθμιση της λειτουργίας προς έλεγχο</a:t>
            </a:r>
          </a:p>
        </p:txBody>
      </p:sp>
      <p:sp>
        <p:nvSpPr>
          <p:cNvPr id="3" name="Θέση περιεχομένου 1"/>
          <p:cNvSpPr>
            <a:spLocks noGrp="1"/>
          </p:cNvSpPr>
          <p:nvPr>
            <p:ph idx="1"/>
          </p:nvPr>
        </p:nvSpPr>
        <p:spPr>
          <a:xfrm>
            <a:off x="179512" y="1268760"/>
            <a:ext cx="8784976" cy="3816424"/>
          </a:xfrm>
        </p:spPr>
        <p:txBody>
          <a:bodyPr>
            <a:normAutofit/>
          </a:bodyPr>
          <a:lstStyle/>
          <a:p>
            <a:pPr marL="274320" lvl="0" indent="-274320">
              <a:spcBef>
                <a:spcPts val="0"/>
              </a:spcBef>
              <a:buClr>
                <a:srgbClr val="C00000"/>
              </a:buClr>
              <a:buSzPct val="100000"/>
              <a:buFont typeface="Wingdings 2"/>
              <a:buChar char=""/>
            </a:pPr>
            <a:r>
              <a:rPr lang="el-GR" sz="2000" dirty="0">
                <a:solidFill>
                  <a:prstClr val="black"/>
                </a:solidFill>
              </a:rPr>
              <a:t>Επιλέγουμε την λειτουργία </a:t>
            </a:r>
            <a:r>
              <a:rPr lang="en-US" sz="2000" i="1" dirty="0" err="1">
                <a:solidFill>
                  <a:prstClr val="black"/>
                </a:solidFill>
              </a:rPr>
              <a:t>FahrenheitToCelsius</a:t>
            </a:r>
            <a:r>
              <a:rPr lang="en-US" sz="2000" dirty="0">
                <a:solidFill>
                  <a:prstClr val="black"/>
                </a:solidFill>
              </a:rPr>
              <a:t> </a:t>
            </a:r>
            <a:r>
              <a:rPr lang="el-GR" sz="2000" dirty="0">
                <a:solidFill>
                  <a:prstClr val="black"/>
                </a:solidFill>
              </a:rPr>
              <a:t>από την λίστα </a:t>
            </a:r>
            <a:r>
              <a:rPr lang="en-US" sz="2000" dirty="0">
                <a:solidFill>
                  <a:prstClr val="black"/>
                </a:solidFill>
              </a:rPr>
              <a:t>“</a:t>
            </a:r>
            <a:r>
              <a:rPr lang="en-US" sz="2000" i="1" dirty="0">
                <a:solidFill>
                  <a:prstClr val="black"/>
                </a:solidFill>
              </a:rPr>
              <a:t>Web</a:t>
            </a:r>
            <a:r>
              <a:rPr lang="en-US" sz="2000" dirty="0">
                <a:solidFill>
                  <a:prstClr val="black"/>
                </a:solidFill>
              </a:rPr>
              <a:t> </a:t>
            </a:r>
            <a:r>
              <a:rPr lang="en-US" sz="2000" i="1" dirty="0">
                <a:solidFill>
                  <a:prstClr val="black"/>
                </a:solidFill>
              </a:rPr>
              <a:t>Methods</a:t>
            </a:r>
            <a:r>
              <a:rPr lang="en-US" sz="2000" dirty="0" smtClean="0">
                <a:solidFill>
                  <a:prstClr val="black"/>
                </a:solidFill>
              </a:rPr>
              <a:t>”</a:t>
            </a:r>
            <a:r>
              <a:rPr lang="el-GR" sz="2000" dirty="0" smtClean="0">
                <a:solidFill>
                  <a:prstClr val="black"/>
                </a:solidFill>
              </a:rPr>
              <a:t>,</a:t>
            </a:r>
            <a:r>
              <a:rPr lang="en-US" sz="2000" dirty="0" smtClean="0">
                <a:solidFill>
                  <a:prstClr val="black"/>
                </a:solidFill>
              </a:rPr>
              <a:t> </a:t>
            </a:r>
            <a:r>
              <a:rPr lang="el-GR" sz="2000" dirty="0">
                <a:solidFill>
                  <a:prstClr val="black"/>
                </a:solidFill>
              </a:rPr>
              <a:t>και πατάμε το πλήκτρο </a:t>
            </a:r>
            <a:r>
              <a:rPr lang="en-US" sz="2000" dirty="0">
                <a:solidFill>
                  <a:prstClr val="black"/>
                </a:solidFill>
              </a:rPr>
              <a:t>“</a:t>
            </a:r>
            <a:r>
              <a:rPr lang="en-US" sz="2000" i="1" dirty="0">
                <a:solidFill>
                  <a:prstClr val="black"/>
                </a:solidFill>
              </a:rPr>
              <a:t>Configure</a:t>
            </a:r>
            <a:r>
              <a:rPr lang="en-US" sz="2000" dirty="0">
                <a:solidFill>
                  <a:prstClr val="black"/>
                </a:solidFill>
              </a:rPr>
              <a:t>”</a:t>
            </a:r>
            <a:r>
              <a:rPr lang="el-GR" sz="2000" dirty="0">
                <a:solidFill>
                  <a:prstClr val="black"/>
                </a:solidFill>
              </a:rPr>
              <a:t>.</a:t>
            </a:r>
          </a:p>
          <a:p>
            <a:pPr marL="274320" lvl="0" indent="-274320">
              <a:spcBef>
                <a:spcPts val="0"/>
              </a:spcBef>
              <a:buClr>
                <a:srgbClr val="C00000"/>
              </a:buClr>
              <a:buSzPct val="100000"/>
              <a:buFont typeface="Wingdings 2"/>
              <a:buChar char=""/>
            </a:pPr>
            <a:r>
              <a:rPr lang="el-GR" sz="2000" dirty="0">
                <a:solidFill>
                  <a:prstClr val="black"/>
                </a:solidFill>
              </a:rPr>
              <a:t>Αυτό θα γεμίσει τα </a:t>
            </a:r>
            <a:r>
              <a:rPr lang="el-GR" sz="2000" dirty="0" smtClean="0">
                <a:solidFill>
                  <a:prstClr val="black"/>
                </a:solidFill>
              </a:rPr>
              <a:t>πεδία, </a:t>
            </a:r>
            <a:r>
              <a:rPr lang="el-GR" sz="2000" dirty="0">
                <a:solidFill>
                  <a:prstClr val="black"/>
                </a:solidFill>
              </a:rPr>
              <a:t>που είναι απαραίτητα για την επικοινωνία με την </a:t>
            </a:r>
            <a:r>
              <a:rPr lang="el-GR" sz="2000" dirty="0" smtClean="0">
                <a:solidFill>
                  <a:prstClr val="black"/>
                </a:solidFill>
              </a:rPr>
              <a:t>υπηρεσία, </a:t>
            </a:r>
            <a:r>
              <a:rPr lang="el-GR" sz="2000" dirty="0">
                <a:solidFill>
                  <a:prstClr val="black"/>
                </a:solidFill>
              </a:rPr>
              <a:t>με τις κατάλληλες τιμές.</a:t>
            </a:r>
          </a:p>
          <a:p>
            <a:pPr marL="274320" lvl="0" indent="-274320">
              <a:spcBef>
                <a:spcPts val="0"/>
              </a:spcBef>
              <a:buClr>
                <a:srgbClr val="C00000"/>
              </a:buClr>
              <a:buSzPct val="100000"/>
              <a:buFont typeface="Wingdings 2"/>
              <a:buChar char=""/>
            </a:pPr>
            <a:r>
              <a:rPr lang="el-GR" sz="2000" dirty="0">
                <a:solidFill>
                  <a:prstClr val="black"/>
                </a:solidFill>
              </a:rPr>
              <a:t>Τα πεδία αυτά και οι τιμές τους φαίνονται στην εικόνα:</a:t>
            </a:r>
          </a:p>
          <a:p>
            <a:pPr marL="948690" lvl="2">
              <a:spcBef>
                <a:spcPts val="0"/>
              </a:spcBef>
              <a:buClr>
                <a:srgbClr val="777777"/>
              </a:buClr>
              <a:buSzPct val="100000"/>
              <a:buFont typeface="Wingdings 2"/>
              <a:buChar char=""/>
            </a:pPr>
            <a:r>
              <a:rPr lang="en-US" sz="2000" i="1" dirty="0">
                <a:solidFill>
                  <a:prstClr val="black"/>
                </a:solidFill>
              </a:rPr>
              <a:t>Server</a:t>
            </a:r>
            <a:r>
              <a:rPr lang="en-US" sz="2000" dirty="0">
                <a:solidFill>
                  <a:prstClr val="black"/>
                </a:solidFill>
              </a:rPr>
              <a:t> </a:t>
            </a:r>
            <a:r>
              <a:rPr lang="en-US" sz="2000" i="1" dirty="0">
                <a:solidFill>
                  <a:prstClr val="black"/>
                </a:solidFill>
              </a:rPr>
              <a:t>Name</a:t>
            </a:r>
            <a:r>
              <a:rPr lang="en-US" sz="2000" dirty="0">
                <a:solidFill>
                  <a:prstClr val="black"/>
                </a:solidFill>
              </a:rPr>
              <a:t>: </a:t>
            </a:r>
            <a:r>
              <a:rPr lang="en-US" sz="2000" i="1" dirty="0">
                <a:solidFill>
                  <a:prstClr val="black"/>
                </a:solidFill>
                <a:hlinkClick r:id="rId3" tooltip="Μετάβαση στο εξυπηρετητή υπηρεσίας"/>
              </a:rPr>
              <a:t>www.w3schools.com</a:t>
            </a:r>
            <a:r>
              <a:rPr lang="en-US" sz="2000" dirty="0">
                <a:solidFill>
                  <a:prstClr val="black"/>
                </a:solidFill>
              </a:rPr>
              <a:t> </a:t>
            </a:r>
            <a:r>
              <a:rPr lang="el-GR" sz="2000" dirty="0">
                <a:solidFill>
                  <a:prstClr val="black"/>
                </a:solidFill>
              </a:rPr>
              <a:t>(η διεύθυνση του εξυπηρετητή που παρέχει την υπηρεσία).</a:t>
            </a:r>
          </a:p>
          <a:p>
            <a:pPr marL="948690" lvl="2">
              <a:spcBef>
                <a:spcPts val="0"/>
              </a:spcBef>
              <a:buClr>
                <a:srgbClr val="777777"/>
              </a:buClr>
              <a:buSzPct val="100000"/>
              <a:buFont typeface="Wingdings 2"/>
              <a:buChar char=""/>
            </a:pPr>
            <a:r>
              <a:rPr lang="en-US" sz="2000" i="1" dirty="0">
                <a:solidFill>
                  <a:prstClr val="black"/>
                </a:solidFill>
              </a:rPr>
              <a:t>Port</a:t>
            </a:r>
            <a:r>
              <a:rPr lang="en-US" sz="2000" dirty="0">
                <a:solidFill>
                  <a:prstClr val="black"/>
                </a:solidFill>
              </a:rPr>
              <a:t> </a:t>
            </a:r>
            <a:r>
              <a:rPr lang="en-US" sz="2000" i="1" dirty="0">
                <a:solidFill>
                  <a:prstClr val="black"/>
                </a:solidFill>
              </a:rPr>
              <a:t>Number</a:t>
            </a:r>
            <a:r>
              <a:rPr lang="en-US" sz="2000" dirty="0">
                <a:solidFill>
                  <a:prstClr val="black"/>
                </a:solidFill>
              </a:rPr>
              <a:t>: </a:t>
            </a:r>
            <a:r>
              <a:rPr lang="el-GR" sz="2000" dirty="0">
                <a:solidFill>
                  <a:prstClr val="black"/>
                </a:solidFill>
              </a:rPr>
              <a:t>80 (ο αριθμός της θύρας στην οποία «ακούει» η υπηρεσία).</a:t>
            </a:r>
          </a:p>
          <a:p>
            <a:pPr marL="948690" lvl="2">
              <a:spcBef>
                <a:spcPts val="0"/>
              </a:spcBef>
              <a:buClr>
                <a:srgbClr val="777777"/>
              </a:buClr>
              <a:buSzPct val="100000"/>
              <a:buFont typeface="Wingdings 2"/>
              <a:buChar char=""/>
            </a:pPr>
            <a:r>
              <a:rPr lang="en-US" sz="2000" i="1" dirty="0">
                <a:solidFill>
                  <a:prstClr val="black"/>
                </a:solidFill>
              </a:rPr>
              <a:t>Path</a:t>
            </a:r>
            <a:r>
              <a:rPr lang="en-US" sz="2000" dirty="0">
                <a:solidFill>
                  <a:prstClr val="black"/>
                </a:solidFill>
              </a:rPr>
              <a:t>: /</a:t>
            </a:r>
            <a:r>
              <a:rPr lang="en-US" sz="2000" i="1" dirty="0" err="1">
                <a:solidFill>
                  <a:prstClr val="black"/>
                </a:solidFill>
              </a:rPr>
              <a:t>webservices</a:t>
            </a:r>
            <a:r>
              <a:rPr lang="en-US" sz="2000" i="1" dirty="0">
                <a:solidFill>
                  <a:prstClr val="black"/>
                </a:solidFill>
              </a:rPr>
              <a:t>/tempconvert.asmx</a:t>
            </a:r>
            <a:r>
              <a:rPr lang="en-US" sz="2000" dirty="0">
                <a:solidFill>
                  <a:prstClr val="black"/>
                </a:solidFill>
              </a:rPr>
              <a:t> </a:t>
            </a:r>
            <a:r>
              <a:rPr lang="el-GR" sz="2000" dirty="0">
                <a:solidFill>
                  <a:prstClr val="black"/>
                </a:solidFill>
              </a:rPr>
              <a:t>(η διαδρομή στην οποία διατίθεται η υπηρεσία στο συγκεκριμένο εξυπηρετητή).</a:t>
            </a:r>
          </a:p>
          <a:p>
            <a:pPr marL="948690" lvl="2">
              <a:spcBef>
                <a:spcPts val="0"/>
              </a:spcBef>
              <a:buClr>
                <a:srgbClr val="777777"/>
              </a:buClr>
              <a:buSzPct val="100000"/>
              <a:buFont typeface="Wingdings 2"/>
              <a:buChar char=""/>
            </a:pPr>
            <a:r>
              <a:rPr lang="en-US" sz="2000" i="1" dirty="0" err="1">
                <a:solidFill>
                  <a:prstClr val="black"/>
                </a:solidFill>
              </a:rPr>
              <a:t>SOAPAction</a:t>
            </a:r>
            <a:r>
              <a:rPr lang="en-US" sz="2000" dirty="0">
                <a:solidFill>
                  <a:prstClr val="black"/>
                </a:solidFill>
              </a:rPr>
              <a:t>: </a:t>
            </a:r>
            <a:r>
              <a:rPr lang="en-US" sz="2000" i="1" dirty="0">
                <a:solidFill>
                  <a:prstClr val="black"/>
                </a:solidFill>
              </a:rPr>
              <a:t>http</a:t>
            </a:r>
            <a:r>
              <a:rPr lang="en-US" sz="2000" dirty="0">
                <a:solidFill>
                  <a:prstClr val="black"/>
                </a:solidFill>
              </a:rPr>
              <a:t>:</a:t>
            </a:r>
            <a:r>
              <a:rPr lang="en-US" sz="2000" i="1" dirty="0">
                <a:solidFill>
                  <a:prstClr val="black"/>
                </a:solidFill>
              </a:rPr>
              <a:t>//tempuri.org/FahrenheitToCelsius</a:t>
            </a:r>
            <a:r>
              <a:rPr lang="en-US" sz="2000" dirty="0">
                <a:solidFill>
                  <a:prstClr val="black"/>
                </a:solidFill>
              </a:rPr>
              <a:t> </a:t>
            </a:r>
            <a:r>
              <a:rPr lang="el-GR" sz="2000" dirty="0">
                <a:solidFill>
                  <a:prstClr val="black"/>
                </a:solidFill>
              </a:rPr>
              <a:t>(το μοναδικό αναγνωριστικό της υπηρεσίας διαδικτύου</a:t>
            </a:r>
            <a:r>
              <a:rPr lang="el-GR" sz="2000" dirty="0" smtClean="0">
                <a:solidFill>
                  <a:prstClr val="black"/>
                </a:solidFill>
              </a:rPr>
              <a:t>).</a:t>
            </a:r>
            <a:endParaRPr lang="el-GR" sz="2000" dirty="0">
              <a:solidFill>
                <a:prstClr val="black"/>
              </a:solidFill>
            </a:endParaRPr>
          </a:p>
        </p:txBody>
      </p:sp>
      <p:pic>
        <p:nvPicPr>
          <p:cNvPr id="7" name="Θέση περιεχομένου 2" descr="Εικόνα της διαδικασίας ρύθμισης της λειτουργίας προς έλεγχο."/>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2" y="5013920"/>
            <a:ext cx="7724775" cy="1295400"/>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48437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solidFill>
                  <a:schemeClr val="tx1">
                    <a:lumMod val="75000"/>
                    <a:lumOff val="25000"/>
                  </a:schemeClr>
                </a:solidFill>
              </a:rPr>
              <a:t>Προσδιορισμός του μηνύματος προς την </a:t>
            </a:r>
            <a:r>
              <a:rPr lang="el-GR" b="1" dirty="0" smtClean="0">
                <a:solidFill>
                  <a:schemeClr val="tx1">
                    <a:lumMod val="75000"/>
                    <a:lumOff val="25000"/>
                  </a:schemeClr>
                </a:solidFill>
              </a:rPr>
              <a:t>υπηρεσία</a:t>
            </a:r>
            <a:endParaRPr lang="el-GR" b="1" dirty="0">
              <a:solidFill>
                <a:schemeClr val="tx1">
                  <a:lumMod val="75000"/>
                  <a:lumOff val="25000"/>
                </a:schemeClr>
              </a:solidFill>
            </a:endParaRPr>
          </a:p>
        </p:txBody>
      </p:sp>
      <p:sp>
        <p:nvSpPr>
          <p:cNvPr id="3" name="Θέση περιεχομένου 1"/>
          <p:cNvSpPr>
            <a:spLocks noGrp="1"/>
          </p:cNvSpPr>
          <p:nvPr>
            <p:ph idx="1"/>
          </p:nvPr>
        </p:nvSpPr>
        <p:spPr>
          <a:xfrm>
            <a:off x="457200" y="1600200"/>
            <a:ext cx="8229600" cy="4781128"/>
          </a:xfrm>
        </p:spPr>
        <p:txBody>
          <a:bodyPr>
            <a:noAutofit/>
          </a:bodyPr>
          <a:lstStyle/>
          <a:p>
            <a:pPr marL="274320" lvl="0" indent="-274320">
              <a:spcBef>
                <a:spcPts val="0"/>
              </a:spcBef>
              <a:spcAft>
                <a:spcPts val="1200"/>
              </a:spcAft>
              <a:buClr>
                <a:srgbClr val="C00000"/>
              </a:buClr>
              <a:buSzPct val="100000"/>
              <a:buFont typeface="Wingdings 2"/>
              <a:buChar char=""/>
            </a:pPr>
            <a:r>
              <a:rPr lang="el-GR" sz="2000" dirty="0">
                <a:solidFill>
                  <a:prstClr val="black"/>
                </a:solidFill>
              </a:rPr>
              <a:t>Στο πλαίσιο κειμένου </a:t>
            </a:r>
            <a:r>
              <a:rPr lang="en-US" sz="2000" dirty="0">
                <a:solidFill>
                  <a:prstClr val="black"/>
                </a:solidFill>
              </a:rPr>
              <a:t>“</a:t>
            </a:r>
            <a:r>
              <a:rPr lang="en-US" sz="2000" i="1" dirty="0">
                <a:solidFill>
                  <a:prstClr val="black"/>
                </a:solidFill>
              </a:rPr>
              <a:t>Web Service Message</a:t>
            </a:r>
            <a:r>
              <a:rPr lang="en-US" sz="2000" dirty="0">
                <a:solidFill>
                  <a:prstClr val="black"/>
                </a:solidFill>
              </a:rPr>
              <a:t>” – “</a:t>
            </a:r>
            <a:r>
              <a:rPr lang="en-US" sz="2000" i="1" dirty="0">
                <a:solidFill>
                  <a:prstClr val="black"/>
                </a:solidFill>
              </a:rPr>
              <a:t>SOAP/XML-RPC Data</a:t>
            </a:r>
            <a:r>
              <a:rPr lang="en-US" sz="2000" dirty="0" smtClean="0">
                <a:solidFill>
                  <a:prstClr val="black"/>
                </a:solidFill>
              </a:rPr>
              <a:t>” </a:t>
            </a:r>
            <a:r>
              <a:rPr lang="el-GR" sz="2000" dirty="0">
                <a:solidFill>
                  <a:prstClr val="black"/>
                </a:solidFill>
              </a:rPr>
              <a:t>προσδιορίζουμε το μήνυμα </a:t>
            </a:r>
            <a:r>
              <a:rPr lang="en-US" sz="2000" i="1" dirty="0">
                <a:solidFill>
                  <a:prstClr val="black"/>
                </a:solidFill>
              </a:rPr>
              <a:t>SOAP</a:t>
            </a:r>
            <a:r>
              <a:rPr lang="en-US" sz="2000" dirty="0">
                <a:solidFill>
                  <a:prstClr val="black"/>
                </a:solidFill>
              </a:rPr>
              <a:t> </a:t>
            </a:r>
            <a:r>
              <a:rPr lang="el-GR" sz="2000" dirty="0">
                <a:solidFill>
                  <a:prstClr val="black"/>
                </a:solidFill>
              </a:rPr>
              <a:t>προς την υπηρεσία σε μορφή </a:t>
            </a:r>
            <a:r>
              <a:rPr lang="en-US" sz="2000" i="1" dirty="0">
                <a:solidFill>
                  <a:prstClr val="black"/>
                </a:solidFill>
              </a:rPr>
              <a:t>XML</a:t>
            </a:r>
            <a:r>
              <a:rPr lang="el-GR" sz="2000" dirty="0">
                <a:solidFill>
                  <a:prstClr val="black"/>
                </a:solidFill>
              </a:rPr>
              <a:t>.</a:t>
            </a:r>
          </a:p>
          <a:p>
            <a:pPr marL="948690" lvl="2">
              <a:spcBef>
                <a:spcPts val="0"/>
              </a:spcBef>
              <a:spcAft>
                <a:spcPts val="600"/>
              </a:spcAft>
              <a:buClr>
                <a:srgbClr val="777777"/>
              </a:buClr>
              <a:buSzPct val="100000"/>
              <a:buFont typeface="Wingdings 2"/>
              <a:buChar char=""/>
            </a:pPr>
            <a:r>
              <a:rPr lang="el-GR" sz="2000" dirty="0">
                <a:solidFill>
                  <a:prstClr val="black"/>
                </a:solidFill>
              </a:rPr>
              <a:t>Επίσης από-επιλέγουμε το πλαίσιο ελέγχου </a:t>
            </a:r>
            <a:r>
              <a:rPr lang="en-US" sz="2000" dirty="0">
                <a:solidFill>
                  <a:prstClr val="black"/>
                </a:solidFill>
              </a:rPr>
              <a:t>“</a:t>
            </a:r>
            <a:r>
              <a:rPr lang="en-US" sz="2000" i="1" dirty="0">
                <a:solidFill>
                  <a:prstClr val="black"/>
                </a:solidFill>
              </a:rPr>
              <a:t>Memory Cache</a:t>
            </a:r>
            <a:r>
              <a:rPr lang="en-US" sz="2000" dirty="0">
                <a:solidFill>
                  <a:prstClr val="black"/>
                </a:solidFill>
              </a:rPr>
              <a:t>” </a:t>
            </a:r>
            <a:r>
              <a:rPr lang="el-GR" sz="2000" dirty="0">
                <a:solidFill>
                  <a:prstClr val="black"/>
                </a:solidFill>
              </a:rPr>
              <a:t>και επιλέγουμε το πλαίσιο ελέγχου </a:t>
            </a:r>
            <a:r>
              <a:rPr lang="en-US" sz="2000" dirty="0">
                <a:solidFill>
                  <a:prstClr val="black"/>
                </a:solidFill>
              </a:rPr>
              <a:t>“</a:t>
            </a:r>
            <a:r>
              <a:rPr lang="en-US" sz="2000" i="1" dirty="0">
                <a:solidFill>
                  <a:prstClr val="black"/>
                </a:solidFill>
              </a:rPr>
              <a:t>Read SOAP Response</a:t>
            </a:r>
            <a:r>
              <a:rPr lang="en-US" sz="2000" dirty="0">
                <a:solidFill>
                  <a:prstClr val="black"/>
                </a:solidFill>
              </a:rPr>
              <a:t>”.</a:t>
            </a:r>
          </a:p>
          <a:p>
            <a:pPr marL="0" lvl="0" indent="0">
              <a:spcBef>
                <a:spcPts val="0"/>
              </a:spcBef>
              <a:spcAft>
                <a:spcPts val="200"/>
              </a:spcAft>
              <a:buClr>
                <a:srgbClr val="D34817"/>
              </a:buClr>
              <a:buSzPct val="85000"/>
              <a:buNone/>
            </a:pPr>
            <a:r>
              <a:rPr lang="en-GB" sz="2000" spc="20" dirty="0">
                <a:solidFill>
                  <a:prstClr val="black"/>
                </a:solidFill>
              </a:rPr>
              <a:t>&lt;?</a:t>
            </a:r>
            <a:r>
              <a:rPr lang="en-GB" sz="2000" i="1" spc="20" dirty="0">
                <a:solidFill>
                  <a:prstClr val="black"/>
                </a:solidFill>
              </a:rPr>
              <a:t>xml</a:t>
            </a:r>
            <a:r>
              <a:rPr lang="en-GB" sz="2000" spc="20" dirty="0">
                <a:solidFill>
                  <a:prstClr val="black"/>
                </a:solidFill>
              </a:rPr>
              <a:t> </a:t>
            </a:r>
            <a:r>
              <a:rPr lang="en-GB" sz="2000" i="1" spc="20" dirty="0">
                <a:solidFill>
                  <a:prstClr val="black"/>
                </a:solidFill>
              </a:rPr>
              <a:t>version</a:t>
            </a:r>
            <a:r>
              <a:rPr lang="en-GB" sz="2000" spc="20" dirty="0">
                <a:solidFill>
                  <a:prstClr val="black"/>
                </a:solidFill>
              </a:rPr>
              <a:t>="</a:t>
            </a:r>
            <a:r>
              <a:rPr lang="en-GB" sz="2000" i="1" spc="20" dirty="0">
                <a:solidFill>
                  <a:prstClr val="black"/>
                </a:solidFill>
              </a:rPr>
              <a:t>1.0</a:t>
            </a:r>
            <a:r>
              <a:rPr lang="en-GB" sz="2000" spc="20" dirty="0">
                <a:solidFill>
                  <a:prstClr val="black"/>
                </a:solidFill>
              </a:rPr>
              <a:t>" </a:t>
            </a:r>
            <a:r>
              <a:rPr lang="en-GB" sz="2000" i="1" spc="20" dirty="0">
                <a:solidFill>
                  <a:prstClr val="black"/>
                </a:solidFill>
              </a:rPr>
              <a:t>encoding</a:t>
            </a:r>
            <a:r>
              <a:rPr lang="en-GB" sz="2000" spc="20" dirty="0">
                <a:solidFill>
                  <a:prstClr val="black"/>
                </a:solidFill>
              </a:rPr>
              <a:t>="</a:t>
            </a:r>
            <a:r>
              <a:rPr lang="en-GB" sz="2000" i="1" spc="20" dirty="0">
                <a:solidFill>
                  <a:prstClr val="black"/>
                </a:solidFill>
              </a:rPr>
              <a:t>utf-8</a:t>
            </a:r>
            <a:r>
              <a:rPr lang="en-GB" sz="2000" spc="20" dirty="0">
                <a:solidFill>
                  <a:prstClr val="black"/>
                </a:solidFill>
              </a:rPr>
              <a:t>"?&gt;</a:t>
            </a:r>
          </a:p>
          <a:p>
            <a:pPr marL="0" lvl="0" indent="0">
              <a:spcBef>
                <a:spcPts val="0"/>
              </a:spcBef>
              <a:spcAft>
                <a:spcPts val="200"/>
              </a:spcAft>
              <a:buClr>
                <a:srgbClr val="D34817"/>
              </a:buClr>
              <a:buSzPct val="85000"/>
              <a:buNone/>
            </a:pPr>
            <a:r>
              <a:rPr lang="en-GB" sz="2000" spc="20" dirty="0">
                <a:solidFill>
                  <a:prstClr val="black"/>
                </a:solidFill>
              </a:rPr>
              <a:t>&lt;</a:t>
            </a:r>
            <a:r>
              <a:rPr lang="en-GB" sz="2000" i="1" spc="20" dirty="0" err="1">
                <a:solidFill>
                  <a:prstClr val="black"/>
                </a:solidFill>
              </a:rPr>
              <a:t>soap:Envelope</a:t>
            </a:r>
            <a:r>
              <a:rPr lang="en-GB" sz="2000" spc="20" dirty="0">
                <a:solidFill>
                  <a:prstClr val="black"/>
                </a:solidFill>
              </a:rPr>
              <a:t> </a:t>
            </a:r>
            <a:r>
              <a:rPr lang="en-GB" sz="2000" i="1" spc="20" dirty="0" err="1">
                <a:solidFill>
                  <a:prstClr val="black"/>
                </a:solidFill>
              </a:rPr>
              <a:t>xmlns:xsi</a:t>
            </a:r>
            <a:r>
              <a:rPr lang="en-GB" sz="2000" spc="20" dirty="0">
                <a:solidFill>
                  <a:prstClr val="black"/>
                </a:solidFill>
              </a:rPr>
              <a:t>="</a:t>
            </a:r>
            <a:r>
              <a:rPr lang="en-GB" sz="2000" i="1" spc="20" dirty="0">
                <a:solidFill>
                  <a:prstClr val="black"/>
                </a:solidFill>
              </a:rPr>
              <a:t>http://www.w3.org/2001/XMLSchema-instance</a:t>
            </a:r>
            <a:r>
              <a:rPr lang="en-GB" sz="2000" spc="20" dirty="0">
                <a:solidFill>
                  <a:prstClr val="black"/>
                </a:solidFill>
              </a:rPr>
              <a:t>" </a:t>
            </a:r>
            <a:r>
              <a:rPr lang="el-GR" sz="2000" spc="20" dirty="0">
                <a:solidFill>
                  <a:prstClr val="black"/>
                </a:solidFill>
              </a:rPr>
              <a:t/>
            </a:r>
            <a:br>
              <a:rPr lang="el-GR" sz="2000" spc="20" dirty="0">
                <a:solidFill>
                  <a:prstClr val="black"/>
                </a:solidFill>
              </a:rPr>
            </a:br>
            <a:r>
              <a:rPr lang="el-GR" sz="2000" spc="20" dirty="0">
                <a:solidFill>
                  <a:prstClr val="black"/>
                </a:solidFill>
              </a:rPr>
              <a:t>                          </a:t>
            </a:r>
            <a:r>
              <a:rPr lang="en-GB" sz="2000" i="1" spc="20" dirty="0" err="1">
                <a:solidFill>
                  <a:prstClr val="black"/>
                </a:solidFill>
              </a:rPr>
              <a:t>xmlns:xsd</a:t>
            </a:r>
            <a:r>
              <a:rPr lang="en-GB" sz="2000" spc="20" dirty="0">
                <a:solidFill>
                  <a:prstClr val="black"/>
                </a:solidFill>
              </a:rPr>
              <a:t>="</a:t>
            </a:r>
            <a:r>
              <a:rPr lang="en-GB" sz="2000" i="1" spc="20" dirty="0">
                <a:solidFill>
                  <a:prstClr val="black"/>
                </a:solidFill>
              </a:rPr>
              <a:t>http://www.w3.org/2001/XMLSchema</a:t>
            </a:r>
            <a:r>
              <a:rPr lang="en-GB" sz="2000" spc="20" dirty="0">
                <a:solidFill>
                  <a:prstClr val="black"/>
                </a:solidFill>
              </a:rPr>
              <a:t>" </a:t>
            </a:r>
            <a:r>
              <a:rPr lang="el-GR" sz="2000" spc="20" dirty="0">
                <a:solidFill>
                  <a:prstClr val="black"/>
                </a:solidFill>
              </a:rPr>
              <a:t/>
            </a:r>
            <a:br>
              <a:rPr lang="el-GR" sz="2000" spc="20" dirty="0">
                <a:solidFill>
                  <a:prstClr val="black"/>
                </a:solidFill>
              </a:rPr>
            </a:br>
            <a:r>
              <a:rPr lang="el-GR" sz="2000" spc="20" dirty="0">
                <a:solidFill>
                  <a:prstClr val="black"/>
                </a:solidFill>
              </a:rPr>
              <a:t>                          </a:t>
            </a:r>
            <a:r>
              <a:rPr lang="en-GB" sz="2000" i="1" spc="20" dirty="0" err="1">
                <a:solidFill>
                  <a:prstClr val="black"/>
                </a:solidFill>
              </a:rPr>
              <a:t>xmlns:soap</a:t>
            </a:r>
            <a:r>
              <a:rPr lang="en-GB" sz="2000" spc="20" dirty="0">
                <a:solidFill>
                  <a:prstClr val="black"/>
                </a:solidFill>
              </a:rPr>
              <a:t>="</a:t>
            </a:r>
            <a:r>
              <a:rPr lang="en-GB" sz="2000" i="1" spc="20" dirty="0">
                <a:solidFill>
                  <a:prstClr val="black"/>
                </a:solidFill>
              </a:rPr>
              <a:t>http://schemas.xmlsoap.org/soap/envelope</a:t>
            </a:r>
            <a:r>
              <a:rPr lang="en-GB" sz="2000" spc="20" dirty="0">
                <a:solidFill>
                  <a:prstClr val="black"/>
                </a:solidFill>
              </a:rPr>
              <a:t>/"&gt;</a:t>
            </a:r>
          </a:p>
          <a:p>
            <a:pPr marL="0" lvl="0" indent="0">
              <a:spcBef>
                <a:spcPts val="0"/>
              </a:spcBef>
              <a:spcAft>
                <a:spcPts val="200"/>
              </a:spcAft>
              <a:buClr>
                <a:srgbClr val="D34817"/>
              </a:buClr>
              <a:buSzPct val="85000"/>
              <a:buNone/>
            </a:pPr>
            <a:r>
              <a:rPr lang="en-GB" sz="2000" spc="20" dirty="0">
                <a:solidFill>
                  <a:prstClr val="black"/>
                </a:solidFill>
              </a:rPr>
              <a:t>  &lt;</a:t>
            </a:r>
            <a:r>
              <a:rPr lang="en-GB" sz="2000" i="1" spc="20" dirty="0" err="1">
                <a:solidFill>
                  <a:prstClr val="black"/>
                </a:solidFill>
              </a:rPr>
              <a:t>soap:Body</a:t>
            </a:r>
            <a:r>
              <a:rPr lang="en-GB" sz="2000" spc="20" dirty="0">
                <a:solidFill>
                  <a:prstClr val="black"/>
                </a:solidFill>
              </a:rPr>
              <a:t>&gt;</a:t>
            </a:r>
          </a:p>
          <a:p>
            <a:pPr marL="0" lvl="0" indent="0">
              <a:spcBef>
                <a:spcPts val="0"/>
              </a:spcBef>
              <a:spcAft>
                <a:spcPts val="200"/>
              </a:spcAft>
              <a:buClr>
                <a:srgbClr val="D34817"/>
              </a:buClr>
              <a:buSzPct val="85000"/>
              <a:buNone/>
            </a:pPr>
            <a:r>
              <a:rPr lang="en-GB" sz="2000" spc="20" dirty="0">
                <a:solidFill>
                  <a:prstClr val="black"/>
                </a:solidFill>
              </a:rPr>
              <a:t>    &lt;</a:t>
            </a:r>
            <a:r>
              <a:rPr lang="en-GB" sz="2000" i="1" spc="20" dirty="0" err="1">
                <a:solidFill>
                  <a:prstClr val="black"/>
                </a:solidFill>
              </a:rPr>
              <a:t>FahrenheitToCelsius</a:t>
            </a:r>
            <a:r>
              <a:rPr lang="en-GB" sz="2000" spc="20" dirty="0">
                <a:solidFill>
                  <a:prstClr val="black"/>
                </a:solidFill>
              </a:rPr>
              <a:t> </a:t>
            </a:r>
            <a:r>
              <a:rPr lang="en-GB" sz="2000" i="1" spc="20" dirty="0" err="1">
                <a:solidFill>
                  <a:prstClr val="black"/>
                </a:solidFill>
              </a:rPr>
              <a:t>xmlns</a:t>
            </a:r>
            <a:r>
              <a:rPr lang="en-GB" sz="2000" spc="20" dirty="0">
                <a:solidFill>
                  <a:prstClr val="black"/>
                </a:solidFill>
              </a:rPr>
              <a:t>="</a:t>
            </a:r>
            <a:r>
              <a:rPr lang="en-GB" sz="2000" i="1" spc="20" dirty="0">
                <a:solidFill>
                  <a:prstClr val="black"/>
                </a:solidFill>
              </a:rPr>
              <a:t>http://tempuri.org</a:t>
            </a:r>
            <a:r>
              <a:rPr lang="en-GB" sz="2000" spc="20" dirty="0">
                <a:solidFill>
                  <a:prstClr val="black"/>
                </a:solidFill>
              </a:rPr>
              <a:t>/"&gt;</a:t>
            </a:r>
          </a:p>
          <a:p>
            <a:pPr marL="0" lvl="0" indent="0">
              <a:spcBef>
                <a:spcPts val="0"/>
              </a:spcBef>
              <a:spcAft>
                <a:spcPts val="200"/>
              </a:spcAft>
              <a:buClr>
                <a:srgbClr val="D34817"/>
              </a:buClr>
              <a:buSzPct val="85000"/>
              <a:buNone/>
            </a:pPr>
            <a:r>
              <a:rPr lang="en-GB" sz="2000" spc="20" dirty="0">
                <a:solidFill>
                  <a:prstClr val="black"/>
                </a:solidFill>
              </a:rPr>
              <a:t>      &lt;</a:t>
            </a:r>
            <a:r>
              <a:rPr lang="en-GB" sz="2000" i="1" spc="20" dirty="0">
                <a:solidFill>
                  <a:prstClr val="black"/>
                </a:solidFill>
              </a:rPr>
              <a:t>Fahrenheit&gt;</a:t>
            </a:r>
            <a:r>
              <a:rPr lang="en-US" sz="2000" i="1" spc="20" dirty="0">
                <a:solidFill>
                  <a:prstClr val="black"/>
                </a:solidFill>
              </a:rPr>
              <a:t>100</a:t>
            </a:r>
            <a:r>
              <a:rPr lang="en-GB" sz="2000" spc="20" dirty="0">
                <a:solidFill>
                  <a:prstClr val="black"/>
                </a:solidFill>
              </a:rPr>
              <a:t>&lt;/</a:t>
            </a:r>
            <a:r>
              <a:rPr lang="en-GB" sz="2000" i="1" spc="20" dirty="0">
                <a:solidFill>
                  <a:prstClr val="black"/>
                </a:solidFill>
              </a:rPr>
              <a:t>Fahrenheit</a:t>
            </a:r>
            <a:r>
              <a:rPr lang="en-GB" sz="2000" spc="20" dirty="0">
                <a:solidFill>
                  <a:prstClr val="black"/>
                </a:solidFill>
              </a:rPr>
              <a:t>&gt;</a:t>
            </a:r>
          </a:p>
          <a:p>
            <a:pPr marL="0" lvl="0" indent="0">
              <a:spcBef>
                <a:spcPts val="0"/>
              </a:spcBef>
              <a:spcAft>
                <a:spcPts val="200"/>
              </a:spcAft>
              <a:buClr>
                <a:srgbClr val="D34817"/>
              </a:buClr>
              <a:buSzPct val="85000"/>
              <a:buNone/>
            </a:pPr>
            <a:r>
              <a:rPr lang="en-GB" sz="2000" spc="20" dirty="0">
                <a:solidFill>
                  <a:prstClr val="black"/>
                </a:solidFill>
              </a:rPr>
              <a:t>    &lt;/</a:t>
            </a:r>
            <a:r>
              <a:rPr lang="en-GB" sz="2000" i="1" spc="20" dirty="0" err="1">
                <a:solidFill>
                  <a:prstClr val="black"/>
                </a:solidFill>
              </a:rPr>
              <a:t>FahrenheitToCelsius</a:t>
            </a:r>
            <a:r>
              <a:rPr lang="en-GB" sz="2000" spc="20" dirty="0">
                <a:solidFill>
                  <a:prstClr val="black"/>
                </a:solidFill>
              </a:rPr>
              <a:t>&gt;</a:t>
            </a:r>
          </a:p>
          <a:p>
            <a:pPr marL="0" lvl="0" indent="0">
              <a:spcBef>
                <a:spcPts val="0"/>
              </a:spcBef>
              <a:spcAft>
                <a:spcPts val="200"/>
              </a:spcAft>
              <a:buClr>
                <a:srgbClr val="D34817"/>
              </a:buClr>
              <a:buSzPct val="85000"/>
              <a:buNone/>
            </a:pPr>
            <a:r>
              <a:rPr lang="en-GB" sz="2000" spc="20" dirty="0">
                <a:solidFill>
                  <a:prstClr val="black"/>
                </a:solidFill>
              </a:rPr>
              <a:t>  &lt;/</a:t>
            </a:r>
            <a:r>
              <a:rPr lang="en-GB" sz="2000" i="1" spc="20" dirty="0" err="1">
                <a:solidFill>
                  <a:prstClr val="black"/>
                </a:solidFill>
              </a:rPr>
              <a:t>soap:Body</a:t>
            </a:r>
            <a:r>
              <a:rPr lang="en-GB" sz="2000" spc="20" dirty="0">
                <a:solidFill>
                  <a:prstClr val="black"/>
                </a:solidFill>
              </a:rPr>
              <a:t>&gt;</a:t>
            </a:r>
          </a:p>
          <a:p>
            <a:pPr marL="0" lvl="0" indent="0">
              <a:spcBef>
                <a:spcPts val="0"/>
              </a:spcBef>
              <a:buClr>
                <a:srgbClr val="D34817"/>
              </a:buClr>
              <a:buSzPct val="85000"/>
              <a:buNone/>
            </a:pPr>
            <a:r>
              <a:rPr lang="en-GB" sz="2000" spc="20" dirty="0">
                <a:solidFill>
                  <a:prstClr val="black"/>
                </a:solidFill>
              </a:rPr>
              <a:t>&lt;/</a:t>
            </a:r>
            <a:r>
              <a:rPr lang="en-GB" sz="2000" i="1" spc="20" dirty="0" err="1">
                <a:solidFill>
                  <a:prstClr val="black"/>
                </a:solidFill>
              </a:rPr>
              <a:t>soap:Envelope</a:t>
            </a:r>
            <a:r>
              <a:rPr lang="en-GB" sz="2000" spc="20" dirty="0" smtClean="0">
                <a:solidFill>
                  <a:prstClr val="black"/>
                </a:solidFill>
              </a:rPr>
              <a:t>&gt;</a:t>
            </a:r>
            <a:endParaRPr lang="el-GR" sz="2000" spc="20" dirty="0">
              <a:solidFill>
                <a:prstClr val="black"/>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232398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tx1">
                    <a:lumMod val="75000"/>
                    <a:lumOff val="25000"/>
                  </a:schemeClr>
                </a:solidFill>
              </a:rPr>
              <a:t>Προσθήκη Ισχυρισμών Απόκρισης (</a:t>
            </a:r>
            <a:r>
              <a:rPr lang="en-US" b="1" i="1" dirty="0">
                <a:solidFill>
                  <a:schemeClr val="tx1">
                    <a:lumMod val="75000"/>
                    <a:lumOff val="25000"/>
                  </a:schemeClr>
                </a:solidFill>
              </a:rPr>
              <a:t>Response</a:t>
            </a:r>
            <a:r>
              <a:rPr lang="en-US" b="1" dirty="0">
                <a:solidFill>
                  <a:schemeClr val="tx1">
                    <a:lumMod val="75000"/>
                    <a:lumOff val="25000"/>
                  </a:schemeClr>
                </a:solidFill>
              </a:rPr>
              <a:t> </a:t>
            </a:r>
            <a:r>
              <a:rPr lang="en-US" b="1" i="1" dirty="0">
                <a:solidFill>
                  <a:schemeClr val="tx1">
                    <a:lumMod val="75000"/>
                    <a:lumOff val="25000"/>
                  </a:schemeClr>
                </a:solidFill>
              </a:rPr>
              <a:t>Assertions</a:t>
            </a:r>
            <a:r>
              <a:rPr lang="el-GR" b="1" dirty="0">
                <a:solidFill>
                  <a:schemeClr val="tx1">
                    <a:lumMod val="75000"/>
                    <a:lumOff val="25000"/>
                  </a:schemeClr>
                </a:solidFill>
              </a:rPr>
              <a:t>)</a:t>
            </a:r>
          </a:p>
        </p:txBody>
      </p:sp>
      <p:sp>
        <p:nvSpPr>
          <p:cNvPr id="6" name="Θέση περιεχομένου 1"/>
          <p:cNvSpPr>
            <a:spLocks noGrp="1"/>
          </p:cNvSpPr>
          <p:nvPr>
            <p:ph sz="half" idx="1"/>
          </p:nvPr>
        </p:nvSpPr>
        <p:spPr>
          <a:xfrm>
            <a:off x="457200" y="1600200"/>
            <a:ext cx="4186808" cy="4525963"/>
          </a:xfrm>
        </p:spPr>
        <p:txBody>
          <a:bodyPr>
            <a:normAutofit/>
          </a:bodyPr>
          <a:lstStyle/>
          <a:p>
            <a:pPr marL="274320" lvl="0" indent="-274320">
              <a:spcBef>
                <a:spcPts val="0"/>
              </a:spcBef>
              <a:buClr>
                <a:srgbClr val="C00000"/>
              </a:buClr>
              <a:buSzPct val="100000"/>
              <a:buFont typeface="Wingdings 2"/>
              <a:buChar char=""/>
            </a:pPr>
            <a:r>
              <a:rPr lang="el-GR" sz="2400" dirty="0">
                <a:solidFill>
                  <a:prstClr val="black"/>
                </a:solidFill>
              </a:rPr>
              <a:t>Κάνετε δεξί κλικ στο </a:t>
            </a:r>
            <a:r>
              <a:rPr lang="en-US" sz="2400" dirty="0">
                <a:solidFill>
                  <a:prstClr val="black"/>
                </a:solidFill>
              </a:rPr>
              <a:t>“</a:t>
            </a:r>
            <a:r>
              <a:rPr lang="en-US" sz="2400" i="1" dirty="0">
                <a:solidFill>
                  <a:prstClr val="black"/>
                </a:solidFill>
              </a:rPr>
              <a:t>Web Service</a:t>
            </a:r>
            <a:r>
              <a:rPr lang="en-US" sz="2400" dirty="0">
                <a:solidFill>
                  <a:prstClr val="black"/>
                </a:solidFill>
              </a:rPr>
              <a:t> (</a:t>
            </a:r>
            <a:r>
              <a:rPr lang="en-US" sz="2400" i="1" dirty="0">
                <a:solidFill>
                  <a:prstClr val="black"/>
                </a:solidFill>
              </a:rPr>
              <a:t>SOAP</a:t>
            </a:r>
            <a:r>
              <a:rPr lang="en-US" sz="2400" dirty="0">
                <a:solidFill>
                  <a:prstClr val="black"/>
                </a:solidFill>
              </a:rPr>
              <a:t>) </a:t>
            </a:r>
            <a:r>
              <a:rPr lang="en-US" sz="2400" i="1" dirty="0">
                <a:solidFill>
                  <a:prstClr val="black"/>
                </a:solidFill>
              </a:rPr>
              <a:t>Request</a:t>
            </a:r>
            <a:r>
              <a:rPr lang="en-US" sz="2400" dirty="0">
                <a:solidFill>
                  <a:prstClr val="black"/>
                </a:solidFill>
              </a:rPr>
              <a:t>”</a:t>
            </a:r>
            <a:r>
              <a:rPr lang="el-GR" sz="2400" dirty="0">
                <a:solidFill>
                  <a:prstClr val="black"/>
                </a:solidFill>
              </a:rPr>
              <a:t> και επιλέξτε </a:t>
            </a:r>
            <a:r>
              <a:rPr lang="en-US" sz="2400" i="1" dirty="0">
                <a:solidFill>
                  <a:prstClr val="black"/>
                </a:solidFill>
              </a:rPr>
              <a:t>Add</a:t>
            </a:r>
            <a:r>
              <a:rPr lang="en-US" sz="2400" dirty="0">
                <a:solidFill>
                  <a:prstClr val="black"/>
                </a:solidFill>
              </a:rPr>
              <a:t> </a:t>
            </a:r>
            <a:r>
              <a:rPr lang="en-US" sz="2400" dirty="0">
                <a:solidFill>
                  <a:prstClr val="black"/>
                </a:solidFill>
                <a:sym typeface="Wingdings" pitchFamily="2" charset="2"/>
              </a:rPr>
              <a:t> </a:t>
            </a:r>
            <a:r>
              <a:rPr lang="en-US" sz="2400" i="1" dirty="0">
                <a:solidFill>
                  <a:prstClr val="black"/>
                </a:solidFill>
                <a:sym typeface="Wingdings" pitchFamily="2" charset="2"/>
              </a:rPr>
              <a:t>Assertions</a:t>
            </a:r>
            <a:r>
              <a:rPr lang="en-US" sz="2400" dirty="0">
                <a:solidFill>
                  <a:prstClr val="black"/>
                </a:solidFill>
                <a:sym typeface="Wingdings" pitchFamily="2" charset="2"/>
              </a:rPr>
              <a:t>  </a:t>
            </a:r>
            <a:r>
              <a:rPr lang="en-US" sz="2400" i="1" dirty="0">
                <a:solidFill>
                  <a:prstClr val="black"/>
                </a:solidFill>
                <a:sym typeface="Wingdings" pitchFamily="2" charset="2"/>
              </a:rPr>
              <a:t>Response</a:t>
            </a:r>
            <a:r>
              <a:rPr lang="en-US" sz="2400" dirty="0">
                <a:solidFill>
                  <a:prstClr val="black"/>
                </a:solidFill>
                <a:sym typeface="Wingdings" pitchFamily="2" charset="2"/>
              </a:rPr>
              <a:t> </a:t>
            </a:r>
            <a:r>
              <a:rPr lang="en-US" sz="2400" i="1" dirty="0">
                <a:solidFill>
                  <a:prstClr val="black"/>
                </a:solidFill>
                <a:sym typeface="Wingdings" pitchFamily="2" charset="2"/>
              </a:rPr>
              <a:t>Assertions</a:t>
            </a:r>
            <a:r>
              <a:rPr lang="el-GR" sz="2400" dirty="0">
                <a:solidFill>
                  <a:prstClr val="black"/>
                </a:solidFill>
                <a:sym typeface="Wingdings" pitchFamily="2" charset="2"/>
              </a:rPr>
              <a:t>, δύο φορές για να δημιουργήσετε δύο διαφορετικούς ισχυρισμούς απόκρισης.</a:t>
            </a:r>
          </a:p>
          <a:p>
            <a:pPr marL="274320" lvl="0" indent="-274320">
              <a:spcBef>
                <a:spcPts val="0"/>
              </a:spcBef>
              <a:buClr>
                <a:srgbClr val="C00000"/>
              </a:buClr>
              <a:buSzPct val="100000"/>
              <a:buFont typeface="Wingdings 2"/>
              <a:buChar char=""/>
            </a:pPr>
            <a:r>
              <a:rPr lang="el-GR" sz="2400" dirty="0">
                <a:solidFill>
                  <a:prstClr val="black"/>
                </a:solidFill>
                <a:sym typeface="Wingdings" pitchFamily="2" charset="2"/>
              </a:rPr>
              <a:t>Με τον πρώτο θα ελέγξουμε πως η υπηρεσία είναι </a:t>
            </a:r>
            <a:r>
              <a:rPr lang="el-GR" sz="2400" dirty="0" smtClean="0">
                <a:solidFill>
                  <a:prstClr val="black"/>
                </a:solidFill>
                <a:sym typeface="Wingdings" pitchFamily="2" charset="2"/>
              </a:rPr>
              <a:t>διαθέσιμη, </a:t>
            </a:r>
            <a:r>
              <a:rPr lang="el-GR" sz="2400" dirty="0">
                <a:solidFill>
                  <a:prstClr val="black"/>
                </a:solidFill>
                <a:sym typeface="Wingdings" pitchFamily="2" charset="2"/>
              </a:rPr>
              <a:t>ενώ με τον δεύτερο πως επιστρέφει τη σωστή τιμή.</a:t>
            </a:r>
            <a:r>
              <a:rPr lang="el-GR" sz="2400" dirty="0">
                <a:solidFill>
                  <a:prstClr val="black"/>
                </a:solidFill>
              </a:rPr>
              <a:t> </a:t>
            </a:r>
          </a:p>
        </p:txBody>
      </p:sp>
      <p:pic>
        <p:nvPicPr>
          <p:cNvPr id="8" name="Θέση περιεχομένου 2" descr="Εικόνα της διαδικασίας προσθήκης ισχυρισμών."/>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6430" y="2060848"/>
            <a:ext cx="4002034" cy="3390341"/>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3104889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solidFill>
                  <a:schemeClr val="tx1">
                    <a:lumMod val="75000"/>
                    <a:lumOff val="25000"/>
                  </a:schemeClr>
                </a:solidFill>
              </a:rPr>
              <a:t>Ρύθμιση του πρώτου ισχυρισμού απόκρισης</a:t>
            </a:r>
          </a:p>
        </p:txBody>
      </p:sp>
      <p:sp>
        <p:nvSpPr>
          <p:cNvPr id="3" name="Θέση περιεχομένου 1"/>
          <p:cNvSpPr>
            <a:spLocks noGrp="1"/>
          </p:cNvSpPr>
          <p:nvPr>
            <p:ph sz="half" idx="1"/>
          </p:nvPr>
        </p:nvSpPr>
        <p:spPr>
          <a:xfrm>
            <a:off x="251520" y="1600200"/>
            <a:ext cx="4824536" cy="4781128"/>
          </a:xfrm>
        </p:spPr>
        <p:txBody>
          <a:bodyPr>
            <a:noAutofit/>
          </a:bodyPr>
          <a:lstStyle/>
          <a:p>
            <a:pPr marL="274320" lvl="0" indent="-274320">
              <a:lnSpc>
                <a:spcPct val="110000"/>
              </a:lnSpc>
              <a:spcBef>
                <a:spcPts val="0"/>
              </a:spcBef>
              <a:buClr>
                <a:srgbClr val="C00000"/>
              </a:buClr>
              <a:buSzPct val="100000"/>
              <a:buFont typeface="Wingdings 2"/>
              <a:buChar char=""/>
            </a:pPr>
            <a:r>
              <a:rPr lang="el-GR" sz="2000" dirty="0">
                <a:solidFill>
                  <a:prstClr val="black"/>
                </a:solidFill>
              </a:rPr>
              <a:t>Για τον πρώτο ισχυρισμό </a:t>
            </a:r>
            <a:r>
              <a:rPr lang="el-GR" sz="2000" dirty="0" smtClean="0">
                <a:solidFill>
                  <a:prstClr val="black"/>
                </a:solidFill>
              </a:rPr>
              <a:t>απόκρισης, </a:t>
            </a:r>
            <a:r>
              <a:rPr lang="el-GR" sz="2000" dirty="0">
                <a:solidFill>
                  <a:prstClr val="black"/>
                </a:solidFill>
              </a:rPr>
              <a:t>θα ελέγξουμε πως επιστρέφεται ο κωδικός απόκρισης</a:t>
            </a:r>
            <a:r>
              <a:rPr lang="el-GR" sz="2000" i="1" dirty="0">
                <a:solidFill>
                  <a:prstClr val="black"/>
                </a:solidFill>
              </a:rPr>
              <a:t> 200 </a:t>
            </a:r>
            <a:r>
              <a:rPr lang="el-GR" sz="2000" dirty="0">
                <a:solidFill>
                  <a:prstClr val="black"/>
                </a:solidFill>
              </a:rPr>
              <a:t>του </a:t>
            </a:r>
            <a:r>
              <a:rPr lang="en-US" sz="2000" i="1" dirty="0">
                <a:solidFill>
                  <a:prstClr val="black"/>
                </a:solidFill>
              </a:rPr>
              <a:t>HTTP</a:t>
            </a:r>
            <a:r>
              <a:rPr lang="en-US" sz="2000" dirty="0">
                <a:solidFill>
                  <a:prstClr val="black"/>
                </a:solidFill>
              </a:rPr>
              <a:t> </a:t>
            </a:r>
            <a:r>
              <a:rPr lang="el-GR" sz="2000" dirty="0" smtClean="0">
                <a:solidFill>
                  <a:prstClr val="black"/>
                </a:solidFill>
              </a:rPr>
              <a:t>πρωτοκόλλου, </a:t>
            </a:r>
            <a:r>
              <a:rPr lang="el-GR" sz="2000" dirty="0">
                <a:solidFill>
                  <a:prstClr val="black"/>
                </a:solidFill>
              </a:rPr>
              <a:t>που σημαίνει πως η απόκριση είναι </a:t>
            </a:r>
            <a:r>
              <a:rPr lang="en-US" sz="2000" dirty="0">
                <a:solidFill>
                  <a:prstClr val="black"/>
                </a:solidFill>
              </a:rPr>
              <a:t>“</a:t>
            </a:r>
            <a:r>
              <a:rPr lang="en-US" sz="2000" i="1" dirty="0">
                <a:solidFill>
                  <a:prstClr val="black"/>
                </a:solidFill>
              </a:rPr>
              <a:t>OK</a:t>
            </a:r>
            <a:r>
              <a:rPr lang="en-US" sz="2000" dirty="0">
                <a:solidFill>
                  <a:prstClr val="black"/>
                </a:solidFill>
              </a:rPr>
              <a:t>”.</a:t>
            </a:r>
          </a:p>
          <a:p>
            <a:pPr marL="948690" lvl="2" indent="-274320">
              <a:lnSpc>
                <a:spcPct val="110000"/>
              </a:lnSpc>
              <a:spcBef>
                <a:spcPts val="0"/>
              </a:spcBef>
              <a:buClr>
                <a:srgbClr val="777777"/>
              </a:buClr>
              <a:buSzPct val="100000"/>
              <a:buFont typeface="Wingdings 2"/>
              <a:buChar char=""/>
            </a:pPr>
            <a:r>
              <a:rPr lang="el-GR" dirty="0">
                <a:solidFill>
                  <a:prstClr val="black"/>
                </a:solidFill>
              </a:rPr>
              <a:t>Για λεπτομέρειες </a:t>
            </a:r>
            <a:r>
              <a:rPr lang="el-GR" dirty="0" smtClean="0">
                <a:solidFill>
                  <a:prstClr val="black"/>
                </a:solidFill>
              </a:rPr>
              <a:t>επισκεφθείτε τους </a:t>
            </a:r>
            <a:r>
              <a:rPr lang="el-GR" dirty="0">
                <a:solidFill>
                  <a:prstClr val="black"/>
                </a:solidFill>
                <a:hlinkClick r:id="rId2" tooltip="Μετάβαση στους κωδικούς απόκρισης"/>
              </a:rPr>
              <a:t>κωδικούς απόκρισης του </a:t>
            </a:r>
            <a:r>
              <a:rPr lang="en-US" i="1" dirty="0" smtClean="0">
                <a:solidFill>
                  <a:prstClr val="black"/>
                </a:solidFill>
                <a:hlinkClick r:id="rId2" tooltip="Μετάβαση στους κωδικούς απόκρισης"/>
              </a:rPr>
              <a:t>HTTP</a:t>
            </a:r>
            <a:r>
              <a:rPr lang="el-GR" i="1" dirty="0" smtClean="0">
                <a:solidFill>
                  <a:prstClr val="black"/>
                </a:solidFill>
              </a:rPr>
              <a:t>.</a:t>
            </a:r>
            <a:r>
              <a:rPr lang="en-US" dirty="0" smtClean="0">
                <a:solidFill>
                  <a:prstClr val="black"/>
                </a:solidFill>
              </a:rPr>
              <a:t> </a:t>
            </a:r>
            <a:endParaRPr lang="el-GR" dirty="0" smtClean="0">
              <a:solidFill>
                <a:prstClr val="black"/>
              </a:solidFill>
            </a:endParaRPr>
          </a:p>
          <a:p>
            <a:pPr marL="274320" lvl="0" indent="-274320">
              <a:lnSpc>
                <a:spcPct val="110000"/>
              </a:lnSpc>
              <a:spcBef>
                <a:spcPts val="0"/>
              </a:spcBef>
              <a:buClr>
                <a:srgbClr val="C00000"/>
              </a:buClr>
              <a:buSzPct val="100000"/>
              <a:buFont typeface="Wingdings 2"/>
              <a:buChar char=""/>
            </a:pPr>
            <a:r>
              <a:rPr lang="el-GR" sz="2000" dirty="0" smtClean="0">
                <a:solidFill>
                  <a:prstClr val="black"/>
                </a:solidFill>
              </a:rPr>
              <a:t>Προσδιορίστε ως πεδίο ελέγχου το </a:t>
            </a:r>
            <a:r>
              <a:rPr lang="en-US" sz="2000" dirty="0" smtClean="0">
                <a:solidFill>
                  <a:prstClr val="black"/>
                </a:solidFill>
              </a:rPr>
              <a:t>“</a:t>
            </a:r>
            <a:r>
              <a:rPr lang="en-US" sz="2000" i="1" dirty="0" smtClean="0">
                <a:solidFill>
                  <a:prstClr val="black"/>
                </a:solidFill>
              </a:rPr>
              <a:t>Response Code</a:t>
            </a:r>
            <a:r>
              <a:rPr lang="en-US" sz="2000" dirty="0" smtClean="0">
                <a:solidFill>
                  <a:prstClr val="black"/>
                </a:solidFill>
              </a:rPr>
              <a:t>”.</a:t>
            </a:r>
          </a:p>
          <a:p>
            <a:pPr marL="274320" lvl="0" indent="-274320">
              <a:lnSpc>
                <a:spcPct val="110000"/>
              </a:lnSpc>
              <a:spcBef>
                <a:spcPts val="0"/>
              </a:spcBef>
              <a:buClr>
                <a:srgbClr val="C00000"/>
              </a:buClr>
              <a:buSzPct val="100000"/>
              <a:buFont typeface="Wingdings 2"/>
              <a:buChar char=""/>
            </a:pPr>
            <a:r>
              <a:rPr lang="el-GR" sz="2000" dirty="0" smtClean="0">
                <a:solidFill>
                  <a:prstClr val="black"/>
                </a:solidFill>
              </a:rPr>
              <a:t>Προσδιορίστε </a:t>
            </a:r>
            <a:r>
              <a:rPr lang="el-GR" sz="2000" dirty="0">
                <a:solidFill>
                  <a:prstClr val="black"/>
                </a:solidFill>
              </a:rPr>
              <a:t>ως κανόνα ελέγχου το </a:t>
            </a:r>
            <a:r>
              <a:rPr lang="en-US" sz="2000" dirty="0">
                <a:solidFill>
                  <a:prstClr val="black"/>
                </a:solidFill>
              </a:rPr>
              <a:t>“</a:t>
            </a:r>
            <a:r>
              <a:rPr lang="en-US" sz="2000" i="1" dirty="0">
                <a:solidFill>
                  <a:prstClr val="black"/>
                </a:solidFill>
              </a:rPr>
              <a:t>Matches</a:t>
            </a:r>
            <a:r>
              <a:rPr lang="en-US" sz="2000" dirty="0">
                <a:solidFill>
                  <a:prstClr val="black"/>
                </a:solidFill>
              </a:rPr>
              <a:t>”.</a:t>
            </a:r>
          </a:p>
          <a:p>
            <a:pPr marL="274320" lvl="0" indent="-274320">
              <a:lnSpc>
                <a:spcPct val="110000"/>
              </a:lnSpc>
              <a:spcBef>
                <a:spcPts val="0"/>
              </a:spcBef>
              <a:buClr>
                <a:srgbClr val="C00000"/>
              </a:buClr>
              <a:buSzPct val="100000"/>
              <a:buFont typeface="Wingdings 2"/>
              <a:buChar char=""/>
            </a:pPr>
            <a:r>
              <a:rPr lang="el-GR" sz="2000" dirty="0">
                <a:solidFill>
                  <a:prstClr val="black"/>
                </a:solidFill>
              </a:rPr>
              <a:t>Κάνετε κλικ στο πλήκτρο </a:t>
            </a:r>
            <a:r>
              <a:rPr lang="en-US" sz="2000" dirty="0">
                <a:solidFill>
                  <a:prstClr val="black"/>
                </a:solidFill>
              </a:rPr>
              <a:t>Add </a:t>
            </a:r>
            <a:r>
              <a:rPr lang="el-GR" sz="2000" dirty="0">
                <a:solidFill>
                  <a:prstClr val="black"/>
                </a:solidFill>
              </a:rPr>
              <a:t>για να προσθέσετε στο </a:t>
            </a:r>
            <a:r>
              <a:rPr lang="en-US" sz="2000" dirty="0">
                <a:solidFill>
                  <a:prstClr val="black"/>
                </a:solidFill>
              </a:rPr>
              <a:t>“</a:t>
            </a:r>
            <a:r>
              <a:rPr lang="en-US" sz="2000" i="1" dirty="0">
                <a:solidFill>
                  <a:prstClr val="black"/>
                </a:solidFill>
              </a:rPr>
              <a:t>Patterns to Test</a:t>
            </a:r>
            <a:r>
              <a:rPr lang="en-US" sz="2000" dirty="0">
                <a:solidFill>
                  <a:prstClr val="black"/>
                </a:solidFill>
              </a:rPr>
              <a:t>” </a:t>
            </a:r>
            <a:r>
              <a:rPr lang="el-GR" sz="2000" dirty="0">
                <a:solidFill>
                  <a:prstClr val="black"/>
                </a:solidFill>
              </a:rPr>
              <a:t>την τιμή </a:t>
            </a:r>
            <a:r>
              <a:rPr lang="en-US" sz="2000" dirty="0">
                <a:solidFill>
                  <a:prstClr val="black"/>
                </a:solidFill>
              </a:rPr>
              <a:t>“</a:t>
            </a:r>
            <a:r>
              <a:rPr lang="en-US" sz="2000" i="1" dirty="0">
                <a:solidFill>
                  <a:prstClr val="black"/>
                </a:solidFill>
              </a:rPr>
              <a:t>200</a:t>
            </a:r>
            <a:r>
              <a:rPr lang="en-US" sz="2000" dirty="0" smtClean="0">
                <a:solidFill>
                  <a:prstClr val="black"/>
                </a:solidFill>
              </a:rPr>
              <a:t>”.</a:t>
            </a:r>
            <a:endParaRPr lang="el-GR" sz="2000" dirty="0">
              <a:solidFill>
                <a:prstClr val="black"/>
              </a:solidFill>
            </a:endParaRPr>
          </a:p>
        </p:txBody>
      </p:sp>
      <p:pic>
        <p:nvPicPr>
          <p:cNvPr id="7" name="Θέση περιεχομένου 2" descr="Εικόνα με την ρύθμιση του πρώτου ισχυρισμού απόκρισης."/>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5625" y="1711349"/>
            <a:ext cx="3632839" cy="452596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17</a:t>
            </a:fld>
            <a:endParaRPr lang="el-GR" sz="1400" dirty="0">
              <a:solidFill>
                <a:schemeClr val="tx1"/>
              </a:solidFill>
            </a:endParaRPr>
          </a:p>
        </p:txBody>
      </p:sp>
    </p:spTree>
    <p:extLst>
      <p:ext uri="{BB962C8B-B14F-4D97-AF65-F5344CB8AC3E}">
        <p14:creationId xmlns:p14="http://schemas.microsoft.com/office/powerpoint/2010/main" val="363485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solidFill>
                  <a:schemeClr val="tx1">
                    <a:lumMod val="75000"/>
                    <a:lumOff val="25000"/>
                  </a:schemeClr>
                </a:solidFill>
              </a:rPr>
              <a:t>Ρύθμιση του δεύτερου ισχυρισμού απόκρισης</a:t>
            </a:r>
          </a:p>
        </p:txBody>
      </p:sp>
      <p:sp>
        <p:nvSpPr>
          <p:cNvPr id="3" name="Θέση περιεχομένου 1"/>
          <p:cNvSpPr>
            <a:spLocks noGrp="1"/>
          </p:cNvSpPr>
          <p:nvPr>
            <p:ph sz="half" idx="1"/>
          </p:nvPr>
        </p:nvSpPr>
        <p:spPr>
          <a:xfrm>
            <a:off x="323528" y="1600200"/>
            <a:ext cx="4752528" cy="4637112"/>
          </a:xfrm>
        </p:spPr>
        <p:txBody>
          <a:bodyPr>
            <a:noAutofit/>
          </a:bodyPr>
          <a:lstStyle/>
          <a:p>
            <a:pPr marL="274320" lvl="0" indent="-274320">
              <a:spcBef>
                <a:spcPts val="0"/>
              </a:spcBef>
              <a:buClr>
                <a:srgbClr val="C00000"/>
              </a:buClr>
              <a:buSzPct val="100000"/>
              <a:buFont typeface="Wingdings 2"/>
              <a:buChar char=""/>
            </a:pPr>
            <a:r>
              <a:rPr lang="el-GR" sz="2000" dirty="0">
                <a:solidFill>
                  <a:prstClr val="black"/>
                </a:solidFill>
              </a:rPr>
              <a:t>Για τον δεύτερο ισχυρισμό </a:t>
            </a:r>
            <a:r>
              <a:rPr lang="el-GR" sz="2000" dirty="0" smtClean="0">
                <a:solidFill>
                  <a:prstClr val="black"/>
                </a:solidFill>
              </a:rPr>
              <a:t>απόκρισης, </a:t>
            </a:r>
            <a:r>
              <a:rPr lang="el-GR" sz="2000" dirty="0">
                <a:solidFill>
                  <a:prstClr val="black"/>
                </a:solidFill>
              </a:rPr>
              <a:t>θα ελέγξουμε πως επιστρέφεται η θερμοκρασία 37.77 βαθμοί </a:t>
            </a:r>
            <a:r>
              <a:rPr lang="el-GR" sz="2000" dirty="0" smtClean="0">
                <a:solidFill>
                  <a:prstClr val="black"/>
                </a:solidFill>
              </a:rPr>
              <a:t>Κελσίου, </a:t>
            </a:r>
            <a:r>
              <a:rPr lang="el-GR" sz="2000" dirty="0">
                <a:solidFill>
                  <a:prstClr val="black"/>
                </a:solidFill>
              </a:rPr>
              <a:t>που είναι η αντίστοιχη των 100 βαθμών Φαρενάιτ που περιέχονται στο μήνυμα που αποστέλλουμε. Αν η υπηρεσία δουλεύει </a:t>
            </a:r>
            <a:r>
              <a:rPr lang="el-GR" sz="2000" dirty="0" smtClean="0">
                <a:solidFill>
                  <a:prstClr val="black"/>
                </a:solidFill>
              </a:rPr>
              <a:t>σωστά, </a:t>
            </a:r>
            <a:r>
              <a:rPr lang="el-GR" sz="2000" dirty="0">
                <a:solidFill>
                  <a:prstClr val="black"/>
                </a:solidFill>
              </a:rPr>
              <a:t>θα πρέπει η απόκριση να περιέχει αυτή την τιμή.</a:t>
            </a:r>
          </a:p>
          <a:p>
            <a:pPr marL="274320" lvl="0" indent="-274320">
              <a:spcBef>
                <a:spcPts val="0"/>
              </a:spcBef>
              <a:buClr>
                <a:srgbClr val="C00000"/>
              </a:buClr>
              <a:buSzPct val="100000"/>
              <a:buFont typeface="Wingdings 2"/>
              <a:buChar char=""/>
            </a:pPr>
            <a:r>
              <a:rPr lang="el-GR" sz="2000" dirty="0">
                <a:solidFill>
                  <a:prstClr val="black"/>
                </a:solidFill>
              </a:rPr>
              <a:t>Προσδιορίστε ως πεδίο ελέγχου το </a:t>
            </a:r>
            <a:r>
              <a:rPr lang="en-US" sz="2000" dirty="0">
                <a:solidFill>
                  <a:prstClr val="black"/>
                </a:solidFill>
              </a:rPr>
              <a:t>“</a:t>
            </a:r>
            <a:r>
              <a:rPr lang="en-US" sz="2000" i="1" dirty="0">
                <a:solidFill>
                  <a:prstClr val="black"/>
                </a:solidFill>
              </a:rPr>
              <a:t>Text</a:t>
            </a:r>
            <a:r>
              <a:rPr lang="en-US" sz="2000" dirty="0">
                <a:solidFill>
                  <a:prstClr val="black"/>
                </a:solidFill>
              </a:rPr>
              <a:t> </a:t>
            </a:r>
            <a:r>
              <a:rPr lang="en-US" sz="2000" i="1" dirty="0">
                <a:solidFill>
                  <a:prstClr val="black"/>
                </a:solidFill>
              </a:rPr>
              <a:t>Response</a:t>
            </a:r>
            <a:r>
              <a:rPr lang="en-US" sz="2000" dirty="0">
                <a:solidFill>
                  <a:prstClr val="black"/>
                </a:solidFill>
              </a:rPr>
              <a:t>”.</a:t>
            </a:r>
          </a:p>
          <a:p>
            <a:pPr marL="274320" lvl="0" indent="-274320">
              <a:spcBef>
                <a:spcPts val="0"/>
              </a:spcBef>
              <a:buClr>
                <a:srgbClr val="C00000"/>
              </a:buClr>
              <a:buSzPct val="100000"/>
              <a:buFont typeface="Wingdings 2"/>
              <a:buChar char=""/>
            </a:pPr>
            <a:r>
              <a:rPr lang="el-GR" sz="2000" dirty="0">
                <a:solidFill>
                  <a:prstClr val="black"/>
                </a:solidFill>
              </a:rPr>
              <a:t>Προσδιορίστε ως κανόνα ελέγχου το </a:t>
            </a:r>
            <a:r>
              <a:rPr lang="en-US" sz="2000" dirty="0">
                <a:solidFill>
                  <a:prstClr val="black"/>
                </a:solidFill>
              </a:rPr>
              <a:t>“</a:t>
            </a:r>
            <a:r>
              <a:rPr lang="en-US" sz="2000" i="1" dirty="0">
                <a:solidFill>
                  <a:prstClr val="black"/>
                </a:solidFill>
              </a:rPr>
              <a:t>Contains</a:t>
            </a:r>
            <a:r>
              <a:rPr lang="en-US" sz="2000" dirty="0">
                <a:solidFill>
                  <a:prstClr val="black"/>
                </a:solidFill>
              </a:rPr>
              <a:t>”.</a:t>
            </a:r>
          </a:p>
          <a:p>
            <a:pPr marL="274320" lvl="0" indent="-274320">
              <a:spcBef>
                <a:spcPts val="0"/>
              </a:spcBef>
              <a:buClr>
                <a:srgbClr val="C00000"/>
              </a:buClr>
              <a:buSzPct val="100000"/>
              <a:buFont typeface="Wingdings 2"/>
              <a:buChar char=""/>
            </a:pPr>
            <a:r>
              <a:rPr lang="el-GR" sz="2000" dirty="0">
                <a:solidFill>
                  <a:prstClr val="black"/>
                </a:solidFill>
              </a:rPr>
              <a:t>Κάνετε κλικ στο πλήκτρο </a:t>
            </a:r>
            <a:r>
              <a:rPr lang="en-US" sz="2000" i="1" dirty="0">
                <a:solidFill>
                  <a:prstClr val="black"/>
                </a:solidFill>
              </a:rPr>
              <a:t>Add</a:t>
            </a:r>
            <a:r>
              <a:rPr lang="en-US" sz="2000" dirty="0">
                <a:solidFill>
                  <a:prstClr val="black"/>
                </a:solidFill>
              </a:rPr>
              <a:t> </a:t>
            </a:r>
            <a:r>
              <a:rPr lang="el-GR" sz="2000" dirty="0">
                <a:solidFill>
                  <a:prstClr val="black"/>
                </a:solidFill>
              </a:rPr>
              <a:t>για να προσθέσετε στο </a:t>
            </a:r>
            <a:r>
              <a:rPr lang="en-US" sz="2000" dirty="0">
                <a:solidFill>
                  <a:prstClr val="black"/>
                </a:solidFill>
              </a:rPr>
              <a:t>“</a:t>
            </a:r>
            <a:r>
              <a:rPr lang="en-US" sz="2000" i="1" dirty="0">
                <a:solidFill>
                  <a:prstClr val="black"/>
                </a:solidFill>
              </a:rPr>
              <a:t>Patterns</a:t>
            </a:r>
            <a:r>
              <a:rPr lang="en-US" sz="2000" dirty="0">
                <a:solidFill>
                  <a:prstClr val="black"/>
                </a:solidFill>
              </a:rPr>
              <a:t> </a:t>
            </a:r>
            <a:r>
              <a:rPr lang="en-US" sz="2000" i="1" dirty="0">
                <a:solidFill>
                  <a:prstClr val="black"/>
                </a:solidFill>
              </a:rPr>
              <a:t>to</a:t>
            </a:r>
            <a:r>
              <a:rPr lang="en-US" sz="2000" dirty="0">
                <a:solidFill>
                  <a:prstClr val="black"/>
                </a:solidFill>
              </a:rPr>
              <a:t> </a:t>
            </a:r>
            <a:r>
              <a:rPr lang="en-US" sz="2000" i="1" dirty="0">
                <a:solidFill>
                  <a:prstClr val="black"/>
                </a:solidFill>
              </a:rPr>
              <a:t>Test</a:t>
            </a:r>
            <a:r>
              <a:rPr lang="en-US" sz="2000" dirty="0">
                <a:solidFill>
                  <a:prstClr val="black"/>
                </a:solidFill>
              </a:rPr>
              <a:t>” </a:t>
            </a:r>
            <a:r>
              <a:rPr lang="el-GR" sz="2000" dirty="0">
                <a:solidFill>
                  <a:prstClr val="black"/>
                </a:solidFill>
              </a:rPr>
              <a:t>την τιμή </a:t>
            </a:r>
            <a:r>
              <a:rPr lang="en-US" sz="2000" dirty="0">
                <a:solidFill>
                  <a:prstClr val="black"/>
                </a:solidFill>
              </a:rPr>
              <a:t>“</a:t>
            </a:r>
            <a:r>
              <a:rPr lang="en-US" sz="2000" i="1" dirty="0">
                <a:solidFill>
                  <a:prstClr val="black"/>
                </a:solidFill>
              </a:rPr>
              <a:t>37.77</a:t>
            </a:r>
            <a:r>
              <a:rPr lang="en-US" sz="2000" dirty="0">
                <a:solidFill>
                  <a:prstClr val="black"/>
                </a:solidFill>
              </a:rPr>
              <a:t>”.</a:t>
            </a:r>
            <a:endParaRPr lang="el-GR" sz="2000" dirty="0">
              <a:solidFill>
                <a:prstClr val="black"/>
              </a:solidFill>
            </a:endParaRPr>
          </a:p>
        </p:txBody>
      </p:sp>
      <p:pic>
        <p:nvPicPr>
          <p:cNvPr id="7" name="Θέση περιεχομένου 2" descr="Εικόνα της ρύθμισης του δεύτερου ισχυρισμού απόκρισης."/>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17360" y="1700808"/>
            <a:ext cx="3243072" cy="4572000"/>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18</a:t>
            </a:fld>
            <a:endParaRPr lang="el-GR" sz="1400" dirty="0">
              <a:solidFill>
                <a:schemeClr val="tx1"/>
              </a:solidFill>
            </a:endParaRPr>
          </a:p>
        </p:txBody>
      </p:sp>
      <p:pic>
        <p:nvPicPr>
          <p:cNvPr id="8"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107504"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89846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Autofit/>
          </a:bodyPr>
          <a:lstStyle/>
          <a:p>
            <a:r>
              <a:rPr lang="el-GR" b="1" dirty="0">
                <a:solidFill>
                  <a:schemeClr val="tx1">
                    <a:lumMod val="75000"/>
                    <a:lumOff val="25000"/>
                  </a:schemeClr>
                </a:solidFill>
              </a:rPr>
              <a:t>Προσθήκη ακροατή καταγραφής των αποτελεσμάτων σε αρχείο</a:t>
            </a:r>
          </a:p>
        </p:txBody>
      </p:sp>
      <p:sp>
        <p:nvSpPr>
          <p:cNvPr id="7" name="Θέση περιεχομένου 1"/>
          <p:cNvSpPr>
            <a:spLocks noGrp="1"/>
          </p:cNvSpPr>
          <p:nvPr>
            <p:ph sz="half" idx="1"/>
          </p:nvPr>
        </p:nvSpPr>
        <p:spPr>
          <a:xfrm>
            <a:off x="457200" y="1600200"/>
            <a:ext cx="4114800" cy="4525963"/>
          </a:xfrm>
        </p:spPr>
        <p:txBody>
          <a:bodyPr>
            <a:normAutofit fontScale="92500"/>
          </a:bodyPr>
          <a:lstStyle/>
          <a:p>
            <a:pPr marL="274320" lvl="0" indent="-274320">
              <a:spcBef>
                <a:spcPts val="0"/>
              </a:spcBef>
              <a:buClr>
                <a:srgbClr val="C00000"/>
              </a:buClr>
              <a:buSzPct val="100000"/>
              <a:buFont typeface="Wingdings 2"/>
              <a:buChar char=""/>
            </a:pPr>
            <a:r>
              <a:rPr lang="el-GR" sz="2400" dirty="0">
                <a:solidFill>
                  <a:prstClr val="black"/>
                </a:solidFill>
              </a:rPr>
              <a:t>Για την καταγραφή των </a:t>
            </a:r>
            <a:r>
              <a:rPr lang="el-GR" sz="2400" dirty="0" smtClean="0">
                <a:solidFill>
                  <a:prstClr val="black"/>
                </a:solidFill>
              </a:rPr>
              <a:t>αποτελεσμάτων, </a:t>
            </a:r>
            <a:r>
              <a:rPr lang="el-GR" sz="2400" dirty="0">
                <a:solidFill>
                  <a:prstClr val="black"/>
                </a:solidFill>
              </a:rPr>
              <a:t>θα χρησιμοποιήσουμε ένα αρχείο στο οποίο θα καταγράψουμε το αποτέλεσμα των </a:t>
            </a:r>
            <a:r>
              <a:rPr lang="el-GR" sz="2400" dirty="0" smtClean="0">
                <a:solidFill>
                  <a:prstClr val="black"/>
                </a:solidFill>
              </a:rPr>
              <a:t>ισχυρισμών, </a:t>
            </a:r>
            <a:r>
              <a:rPr lang="el-GR" sz="2400" dirty="0">
                <a:solidFill>
                  <a:prstClr val="black"/>
                </a:solidFill>
              </a:rPr>
              <a:t>αλλά και τις τιμές που επιστρέφει η υπηρεσία διαδικτύου (επικεφαλίδες και περιεχόμενα).</a:t>
            </a:r>
          </a:p>
          <a:p>
            <a:pPr marL="274320" lvl="0" indent="-274320">
              <a:spcBef>
                <a:spcPts val="0"/>
              </a:spcBef>
              <a:buClr>
                <a:srgbClr val="C00000"/>
              </a:buClr>
              <a:buSzPct val="100000"/>
              <a:buFont typeface="Wingdings 2"/>
              <a:buChar char=""/>
            </a:pPr>
            <a:r>
              <a:rPr lang="el-GR" sz="2400" dirty="0">
                <a:solidFill>
                  <a:prstClr val="black"/>
                </a:solidFill>
              </a:rPr>
              <a:t>Κάνετε δεξί κλικ στο </a:t>
            </a:r>
            <a:r>
              <a:rPr lang="en-US" sz="2400" dirty="0">
                <a:solidFill>
                  <a:prstClr val="black"/>
                </a:solidFill>
              </a:rPr>
              <a:t>“</a:t>
            </a:r>
            <a:r>
              <a:rPr lang="en-US" sz="2400" i="1" dirty="0">
                <a:solidFill>
                  <a:prstClr val="black"/>
                </a:solidFill>
              </a:rPr>
              <a:t>Web</a:t>
            </a:r>
            <a:r>
              <a:rPr lang="en-US" sz="2400" dirty="0">
                <a:solidFill>
                  <a:prstClr val="black"/>
                </a:solidFill>
              </a:rPr>
              <a:t> </a:t>
            </a:r>
            <a:r>
              <a:rPr lang="en-US" sz="2400" i="1" dirty="0">
                <a:solidFill>
                  <a:prstClr val="black"/>
                </a:solidFill>
              </a:rPr>
              <a:t>Services</a:t>
            </a:r>
            <a:r>
              <a:rPr lang="en-US" sz="2400" dirty="0">
                <a:solidFill>
                  <a:prstClr val="black"/>
                </a:solidFill>
              </a:rPr>
              <a:t> (</a:t>
            </a:r>
            <a:r>
              <a:rPr lang="en-US" sz="2400" i="1" dirty="0">
                <a:solidFill>
                  <a:prstClr val="black"/>
                </a:solidFill>
              </a:rPr>
              <a:t>SOAP</a:t>
            </a:r>
            <a:r>
              <a:rPr lang="en-US" sz="2400" dirty="0">
                <a:solidFill>
                  <a:prstClr val="black"/>
                </a:solidFill>
              </a:rPr>
              <a:t>) </a:t>
            </a:r>
            <a:r>
              <a:rPr lang="en-US" sz="2400" i="1" dirty="0">
                <a:solidFill>
                  <a:prstClr val="black"/>
                </a:solidFill>
              </a:rPr>
              <a:t>Request</a:t>
            </a:r>
            <a:r>
              <a:rPr lang="en-US" sz="2400" dirty="0">
                <a:solidFill>
                  <a:prstClr val="black"/>
                </a:solidFill>
              </a:rPr>
              <a:t>” </a:t>
            </a:r>
            <a:r>
              <a:rPr lang="el-GR" sz="2400" dirty="0">
                <a:solidFill>
                  <a:prstClr val="black"/>
                </a:solidFill>
              </a:rPr>
              <a:t>και επιλέξτε </a:t>
            </a:r>
            <a:r>
              <a:rPr lang="en-US" sz="2400" dirty="0">
                <a:solidFill>
                  <a:prstClr val="black"/>
                </a:solidFill>
              </a:rPr>
              <a:t>“</a:t>
            </a:r>
            <a:r>
              <a:rPr lang="en-US" sz="2400" i="1" dirty="0">
                <a:solidFill>
                  <a:prstClr val="black"/>
                </a:solidFill>
              </a:rPr>
              <a:t>Add</a:t>
            </a:r>
            <a:r>
              <a:rPr lang="en-US" sz="2400" dirty="0">
                <a:solidFill>
                  <a:prstClr val="black"/>
                </a:solidFill>
              </a:rPr>
              <a:t> </a:t>
            </a:r>
            <a:r>
              <a:rPr lang="en-US" sz="2400" dirty="0">
                <a:solidFill>
                  <a:prstClr val="black"/>
                </a:solidFill>
                <a:sym typeface="Wingdings" pitchFamily="2" charset="2"/>
              </a:rPr>
              <a:t> </a:t>
            </a:r>
            <a:r>
              <a:rPr lang="en-US" sz="2400" i="1" dirty="0">
                <a:solidFill>
                  <a:prstClr val="black"/>
                </a:solidFill>
                <a:sym typeface="Wingdings" pitchFamily="2" charset="2"/>
              </a:rPr>
              <a:t>Listener</a:t>
            </a:r>
            <a:r>
              <a:rPr lang="en-US" sz="2400" dirty="0">
                <a:solidFill>
                  <a:prstClr val="black"/>
                </a:solidFill>
                <a:sym typeface="Wingdings" pitchFamily="2" charset="2"/>
              </a:rPr>
              <a:t>  </a:t>
            </a:r>
            <a:r>
              <a:rPr lang="en-US" sz="2400" i="1" dirty="0">
                <a:solidFill>
                  <a:prstClr val="black"/>
                </a:solidFill>
                <a:sym typeface="Wingdings" pitchFamily="2" charset="2"/>
              </a:rPr>
              <a:t>Simple</a:t>
            </a:r>
            <a:r>
              <a:rPr lang="en-US" sz="2400" dirty="0">
                <a:solidFill>
                  <a:prstClr val="black"/>
                </a:solidFill>
                <a:sym typeface="Wingdings" pitchFamily="2" charset="2"/>
              </a:rPr>
              <a:t> </a:t>
            </a:r>
            <a:r>
              <a:rPr lang="en-US" sz="2400" i="1" dirty="0">
                <a:solidFill>
                  <a:prstClr val="black"/>
                </a:solidFill>
                <a:sym typeface="Wingdings" pitchFamily="2" charset="2"/>
              </a:rPr>
              <a:t>Data</a:t>
            </a:r>
            <a:r>
              <a:rPr lang="en-US" sz="2400" dirty="0">
                <a:solidFill>
                  <a:prstClr val="black"/>
                </a:solidFill>
                <a:sym typeface="Wingdings" pitchFamily="2" charset="2"/>
              </a:rPr>
              <a:t> </a:t>
            </a:r>
            <a:r>
              <a:rPr lang="en-US" sz="2400" i="1" dirty="0">
                <a:solidFill>
                  <a:prstClr val="black"/>
                </a:solidFill>
                <a:sym typeface="Wingdings" pitchFamily="2" charset="2"/>
              </a:rPr>
              <a:t>Writer</a:t>
            </a:r>
            <a:r>
              <a:rPr lang="en-US" sz="2400" dirty="0">
                <a:solidFill>
                  <a:prstClr val="black"/>
                </a:solidFill>
                <a:sym typeface="Wingdings" pitchFamily="2" charset="2"/>
              </a:rPr>
              <a:t>”.</a:t>
            </a:r>
            <a:endParaRPr lang="el-GR" sz="2400" dirty="0">
              <a:solidFill>
                <a:prstClr val="black"/>
              </a:solidFill>
            </a:endParaRPr>
          </a:p>
          <a:p>
            <a:endParaRPr lang="el-GR" dirty="0"/>
          </a:p>
        </p:txBody>
      </p:sp>
      <p:pic>
        <p:nvPicPr>
          <p:cNvPr id="9" name="Θέση περιεχομένου 2" descr="Εικόνα της προσθήκης ακροατή καταγραφή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6436" y="1821522"/>
            <a:ext cx="4042028" cy="419976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89737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3834851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457200" y="274638"/>
            <a:ext cx="8229600" cy="850106"/>
          </a:xfrm>
        </p:spPr>
        <p:txBody>
          <a:bodyPr/>
          <a:lstStyle/>
          <a:p>
            <a:r>
              <a:rPr lang="el-GR" b="1" dirty="0">
                <a:solidFill>
                  <a:schemeClr val="tx1">
                    <a:lumMod val="75000"/>
                    <a:lumOff val="25000"/>
                  </a:schemeClr>
                </a:solidFill>
              </a:rPr>
              <a:t>Ρύθμιση του αρχείου καταγραφής</a:t>
            </a:r>
          </a:p>
        </p:txBody>
      </p:sp>
      <p:sp>
        <p:nvSpPr>
          <p:cNvPr id="8" name="Θέση περιεχομένου 1"/>
          <p:cNvSpPr>
            <a:spLocks noGrp="1"/>
          </p:cNvSpPr>
          <p:nvPr>
            <p:ph idx="1"/>
          </p:nvPr>
        </p:nvSpPr>
        <p:spPr>
          <a:xfrm>
            <a:off x="457200" y="1124744"/>
            <a:ext cx="8229600" cy="2232248"/>
          </a:xfrm>
        </p:spPr>
        <p:txBody>
          <a:bodyPr/>
          <a:lstStyle/>
          <a:p>
            <a:pPr marL="274320" lvl="0" indent="-274320">
              <a:spcBef>
                <a:spcPts val="0"/>
              </a:spcBef>
              <a:buClr>
                <a:srgbClr val="C00000"/>
              </a:buClr>
              <a:buSzPct val="100000"/>
              <a:buFont typeface="Wingdings 2"/>
              <a:buChar char=""/>
            </a:pPr>
            <a:r>
              <a:rPr lang="el-GR" sz="2000" dirty="0">
                <a:solidFill>
                  <a:prstClr val="black"/>
                </a:solidFill>
              </a:rPr>
              <a:t>Στο πεδίο </a:t>
            </a:r>
            <a:r>
              <a:rPr lang="en-US" sz="2000" dirty="0">
                <a:solidFill>
                  <a:prstClr val="black"/>
                </a:solidFill>
              </a:rPr>
              <a:t>“</a:t>
            </a:r>
            <a:r>
              <a:rPr lang="en-US" sz="2000" i="1" dirty="0">
                <a:solidFill>
                  <a:prstClr val="black"/>
                </a:solidFill>
              </a:rPr>
              <a:t>Filename</a:t>
            </a:r>
            <a:r>
              <a:rPr lang="en-US" sz="2000" dirty="0" smtClean="0">
                <a:solidFill>
                  <a:prstClr val="black"/>
                </a:solidFill>
              </a:rPr>
              <a:t>”</a:t>
            </a:r>
            <a:r>
              <a:rPr lang="el-GR" sz="2000" dirty="0" smtClean="0">
                <a:solidFill>
                  <a:prstClr val="black"/>
                </a:solidFill>
              </a:rPr>
              <a:t>,</a:t>
            </a:r>
            <a:r>
              <a:rPr lang="en-US" sz="2000" dirty="0" smtClean="0">
                <a:solidFill>
                  <a:prstClr val="black"/>
                </a:solidFill>
              </a:rPr>
              <a:t> </a:t>
            </a:r>
            <a:r>
              <a:rPr lang="el-GR" sz="2000" dirty="0">
                <a:solidFill>
                  <a:prstClr val="black"/>
                </a:solidFill>
              </a:rPr>
              <a:t>προσδιορίστε το όνομα αρχείου στο οποίο θα αποθηκευθούν τα αποτελέσματα (μην το ξεχάσετε γιατί θα το ανοίξουμε προκειμένου να δούμε τα αποτελέσματα). Άσχετα από τη θέση του αρχείου, δώστε ως όνομα αρχείου το </a:t>
            </a:r>
            <a:r>
              <a:rPr lang="en-US" sz="2000" dirty="0">
                <a:solidFill>
                  <a:prstClr val="black"/>
                </a:solidFill>
              </a:rPr>
              <a:t>“</a:t>
            </a:r>
            <a:r>
              <a:rPr lang="en-US" sz="2000" i="1" dirty="0">
                <a:solidFill>
                  <a:prstClr val="black"/>
                </a:solidFill>
              </a:rPr>
              <a:t>Output.xml</a:t>
            </a:r>
            <a:r>
              <a:rPr lang="en-US" sz="2000" dirty="0">
                <a:solidFill>
                  <a:prstClr val="black"/>
                </a:solidFill>
              </a:rPr>
              <a:t>”.</a:t>
            </a:r>
          </a:p>
          <a:p>
            <a:pPr marL="274320" lvl="0" indent="-274320">
              <a:spcBef>
                <a:spcPts val="0"/>
              </a:spcBef>
              <a:buClr>
                <a:srgbClr val="C00000"/>
              </a:buClr>
              <a:buSzPct val="100000"/>
              <a:buFont typeface="Wingdings 2"/>
              <a:buChar char=""/>
            </a:pPr>
            <a:r>
              <a:rPr lang="el-GR" sz="2000" dirty="0">
                <a:solidFill>
                  <a:prstClr val="black"/>
                </a:solidFill>
              </a:rPr>
              <a:t>Πατήστε το πλήκτρο </a:t>
            </a:r>
            <a:r>
              <a:rPr lang="en-US" sz="2000" dirty="0">
                <a:solidFill>
                  <a:prstClr val="black"/>
                </a:solidFill>
              </a:rPr>
              <a:t>“</a:t>
            </a:r>
            <a:r>
              <a:rPr lang="en-US" sz="2000" i="1" dirty="0">
                <a:solidFill>
                  <a:prstClr val="black"/>
                </a:solidFill>
              </a:rPr>
              <a:t>Configure</a:t>
            </a:r>
            <a:r>
              <a:rPr lang="en-US" sz="2000" dirty="0" smtClean="0">
                <a:solidFill>
                  <a:prstClr val="black"/>
                </a:solidFill>
              </a:rPr>
              <a:t>”</a:t>
            </a:r>
            <a:r>
              <a:rPr lang="el-GR" sz="2000" dirty="0" smtClean="0">
                <a:solidFill>
                  <a:prstClr val="black"/>
                </a:solidFill>
              </a:rPr>
              <a:t>,</a:t>
            </a:r>
            <a:r>
              <a:rPr lang="en-US" sz="2000" dirty="0" smtClean="0">
                <a:solidFill>
                  <a:prstClr val="black"/>
                </a:solidFill>
              </a:rPr>
              <a:t> </a:t>
            </a:r>
            <a:r>
              <a:rPr lang="el-GR" sz="2000" dirty="0">
                <a:solidFill>
                  <a:prstClr val="black"/>
                </a:solidFill>
              </a:rPr>
              <a:t>και τσεκάρετε τα πλαίσια ελέγχου που φαίνονται στην εικόνα (μεταξύ άλλων το </a:t>
            </a:r>
            <a:r>
              <a:rPr lang="en-US" sz="2000" dirty="0">
                <a:solidFill>
                  <a:prstClr val="black"/>
                </a:solidFill>
              </a:rPr>
              <a:t>“</a:t>
            </a:r>
            <a:r>
              <a:rPr lang="en-US" sz="2000" i="1" dirty="0">
                <a:solidFill>
                  <a:prstClr val="black"/>
                </a:solidFill>
              </a:rPr>
              <a:t>Save</a:t>
            </a:r>
            <a:r>
              <a:rPr lang="en-US" sz="2000" dirty="0">
                <a:solidFill>
                  <a:prstClr val="black"/>
                </a:solidFill>
              </a:rPr>
              <a:t> </a:t>
            </a:r>
            <a:r>
              <a:rPr lang="en-US" sz="2000" i="1" dirty="0">
                <a:solidFill>
                  <a:prstClr val="black"/>
                </a:solidFill>
              </a:rPr>
              <a:t>Response</a:t>
            </a:r>
            <a:r>
              <a:rPr lang="en-US" sz="2000" dirty="0">
                <a:solidFill>
                  <a:prstClr val="black"/>
                </a:solidFill>
              </a:rPr>
              <a:t> </a:t>
            </a:r>
            <a:r>
              <a:rPr lang="en-US" sz="2000" i="1" dirty="0">
                <a:solidFill>
                  <a:prstClr val="black"/>
                </a:solidFill>
              </a:rPr>
              <a:t>Headers</a:t>
            </a:r>
            <a:r>
              <a:rPr lang="en-US" sz="2000" dirty="0">
                <a:solidFill>
                  <a:prstClr val="black"/>
                </a:solidFill>
              </a:rPr>
              <a:t> (</a:t>
            </a:r>
            <a:r>
              <a:rPr lang="en-US" sz="2000" i="1" dirty="0">
                <a:solidFill>
                  <a:prstClr val="black"/>
                </a:solidFill>
              </a:rPr>
              <a:t>XML</a:t>
            </a:r>
            <a:r>
              <a:rPr lang="en-US" sz="2000" dirty="0">
                <a:solidFill>
                  <a:prstClr val="black"/>
                </a:solidFill>
              </a:rPr>
              <a:t>)” </a:t>
            </a:r>
            <a:r>
              <a:rPr lang="el-GR" sz="2000" dirty="0">
                <a:solidFill>
                  <a:prstClr val="black"/>
                </a:solidFill>
              </a:rPr>
              <a:t>και </a:t>
            </a:r>
            <a:r>
              <a:rPr lang="en-US" sz="2000" dirty="0">
                <a:solidFill>
                  <a:prstClr val="black"/>
                </a:solidFill>
              </a:rPr>
              <a:t>“</a:t>
            </a:r>
            <a:r>
              <a:rPr lang="en-US" sz="2000" i="1" dirty="0">
                <a:solidFill>
                  <a:prstClr val="black"/>
                </a:solidFill>
              </a:rPr>
              <a:t>Save</a:t>
            </a:r>
            <a:r>
              <a:rPr lang="en-US" sz="2000" dirty="0">
                <a:solidFill>
                  <a:prstClr val="black"/>
                </a:solidFill>
              </a:rPr>
              <a:t> </a:t>
            </a:r>
            <a:r>
              <a:rPr lang="en-US" sz="2000" i="1" dirty="0">
                <a:solidFill>
                  <a:prstClr val="black"/>
                </a:solidFill>
              </a:rPr>
              <a:t>Response</a:t>
            </a:r>
            <a:r>
              <a:rPr lang="en-US" sz="2000" dirty="0">
                <a:solidFill>
                  <a:prstClr val="black"/>
                </a:solidFill>
              </a:rPr>
              <a:t> </a:t>
            </a:r>
            <a:r>
              <a:rPr lang="en-US" sz="2000" i="1" dirty="0">
                <a:solidFill>
                  <a:prstClr val="black"/>
                </a:solidFill>
              </a:rPr>
              <a:t>Data</a:t>
            </a:r>
            <a:r>
              <a:rPr lang="en-US" sz="2000" dirty="0">
                <a:solidFill>
                  <a:prstClr val="black"/>
                </a:solidFill>
              </a:rPr>
              <a:t> (</a:t>
            </a:r>
            <a:r>
              <a:rPr lang="en-US" sz="2000" i="1" dirty="0">
                <a:solidFill>
                  <a:prstClr val="black"/>
                </a:solidFill>
              </a:rPr>
              <a:t>XML</a:t>
            </a:r>
            <a:r>
              <a:rPr lang="en-US" sz="2000" dirty="0">
                <a:solidFill>
                  <a:prstClr val="black"/>
                </a:solidFill>
              </a:rPr>
              <a:t>)”.</a:t>
            </a:r>
            <a:endParaRPr lang="el-GR" sz="2000" dirty="0">
              <a:solidFill>
                <a:prstClr val="black"/>
              </a:solidFill>
            </a:endParaRPr>
          </a:p>
          <a:p>
            <a:endParaRPr lang="el-GR" dirty="0"/>
          </a:p>
        </p:txBody>
      </p:sp>
      <p:pic>
        <p:nvPicPr>
          <p:cNvPr id="9" name="Θέση περιεχομένου 2" descr="Εικόνα της διαδικασίας ρύθμισης του αρχείου καταγραφή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48" y="3356992"/>
            <a:ext cx="5905080" cy="2918834"/>
          </a:xfrm>
          <a:prstGeom prst="rect">
            <a:avLst/>
          </a:prstGeo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60378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1">
                    <a:lumMod val="75000"/>
                    <a:lumOff val="25000"/>
                  </a:schemeClr>
                </a:solidFill>
              </a:rPr>
              <a:t>Εκτέλεση ελέγχου</a:t>
            </a:r>
          </a:p>
        </p:txBody>
      </p:sp>
      <p:sp>
        <p:nvSpPr>
          <p:cNvPr id="3" name="Θέση περιεχομένου 1"/>
          <p:cNvSpPr>
            <a:spLocks noGrp="1"/>
          </p:cNvSpPr>
          <p:nvPr>
            <p:ph idx="1"/>
          </p:nvPr>
        </p:nvSpPr>
        <p:spPr/>
        <p:txBody>
          <a:bodyPr>
            <a:normAutofit/>
          </a:bodyPr>
          <a:lstStyle/>
          <a:p>
            <a:pPr marL="274320" lvl="0" indent="-274320">
              <a:spcBef>
                <a:spcPts val="0"/>
              </a:spcBef>
              <a:spcAft>
                <a:spcPts val="3000"/>
              </a:spcAft>
              <a:buClr>
                <a:srgbClr val="C00000"/>
              </a:buClr>
              <a:buSzPct val="100000"/>
              <a:buFont typeface="Wingdings 2"/>
              <a:buChar char=""/>
            </a:pPr>
            <a:r>
              <a:rPr lang="el-GR" sz="2800" dirty="0">
                <a:solidFill>
                  <a:prstClr val="black"/>
                </a:solidFill>
              </a:rPr>
              <a:t>Πατώντας το πλήκτρο </a:t>
            </a:r>
            <a:r>
              <a:rPr lang="en-US" sz="2800" dirty="0">
                <a:solidFill>
                  <a:prstClr val="black"/>
                </a:solidFill>
              </a:rPr>
              <a:t>“</a:t>
            </a:r>
            <a:r>
              <a:rPr lang="en-US" sz="2800" i="1" dirty="0">
                <a:solidFill>
                  <a:prstClr val="black"/>
                </a:solidFill>
              </a:rPr>
              <a:t>Start</a:t>
            </a:r>
            <a:r>
              <a:rPr lang="en-US" sz="2800" dirty="0">
                <a:solidFill>
                  <a:prstClr val="black"/>
                </a:solidFill>
              </a:rPr>
              <a:t>” </a:t>
            </a:r>
            <a:r>
              <a:rPr lang="el-GR" sz="2800" dirty="0">
                <a:solidFill>
                  <a:prstClr val="black"/>
                </a:solidFill>
              </a:rPr>
              <a:t>από την εργαλειοθήκη ξεκινάμε τον έλεγχο.</a:t>
            </a:r>
          </a:p>
          <a:p>
            <a:pPr marL="274320" lvl="0" indent="-274320">
              <a:spcBef>
                <a:spcPts val="0"/>
              </a:spcBef>
              <a:spcAft>
                <a:spcPts val="1800"/>
              </a:spcAft>
              <a:buClr>
                <a:srgbClr val="C00000"/>
              </a:buClr>
              <a:buSzPct val="100000"/>
              <a:buFont typeface="Wingdings 2"/>
              <a:buChar char=""/>
            </a:pPr>
            <a:r>
              <a:rPr lang="el-GR" sz="2800" dirty="0">
                <a:solidFill>
                  <a:prstClr val="black"/>
                </a:solidFill>
              </a:rPr>
              <a:t>Ο έλεγχος θα ολοκληρωθεί </a:t>
            </a:r>
            <a:r>
              <a:rPr lang="el-GR" sz="2800" dirty="0" smtClean="0">
                <a:solidFill>
                  <a:prstClr val="black"/>
                </a:solidFill>
              </a:rPr>
              <a:t>αμέσως, </a:t>
            </a:r>
            <a:r>
              <a:rPr lang="el-GR" sz="2800" dirty="0">
                <a:solidFill>
                  <a:prstClr val="black"/>
                </a:solidFill>
              </a:rPr>
              <a:t>και αν δεν υπάρχουν προβλήματα θα πρέπει και οι δύο ισχυρισμοί να είναι επιτυχείς</a:t>
            </a:r>
            <a:r>
              <a:rPr lang="el-GR" sz="2800" dirty="0" smtClean="0">
                <a:solidFill>
                  <a:prstClr val="black"/>
                </a:solidFill>
              </a:rPr>
              <a:t>.</a:t>
            </a:r>
            <a:endParaRPr lang="el-GR" sz="2800" dirty="0">
              <a:solidFill>
                <a:prstClr val="black"/>
              </a:solidFill>
            </a:endParaRPr>
          </a:p>
          <a:p>
            <a:pPr marL="274320" lvl="0" indent="-274320">
              <a:spcBef>
                <a:spcPts val="0"/>
              </a:spcBef>
              <a:buClr>
                <a:srgbClr val="C00000"/>
              </a:buClr>
              <a:buSzPct val="100000"/>
              <a:buFont typeface="Wingdings 2"/>
              <a:buChar char=""/>
            </a:pPr>
            <a:r>
              <a:rPr lang="el-GR" sz="2800" dirty="0">
                <a:solidFill>
                  <a:prstClr val="black"/>
                </a:solidFill>
              </a:rPr>
              <a:t>Το αποτέλεσμα θα καταγραφεί στο αρχείο που </a:t>
            </a:r>
            <a:r>
              <a:rPr lang="el-GR" sz="2800" dirty="0" smtClean="0">
                <a:solidFill>
                  <a:prstClr val="black"/>
                </a:solidFill>
              </a:rPr>
              <a:t>προσδιορίσαμε, </a:t>
            </a:r>
            <a:r>
              <a:rPr lang="el-GR" sz="2800" dirty="0">
                <a:solidFill>
                  <a:prstClr val="black"/>
                </a:solidFill>
              </a:rPr>
              <a:t>και μπορούμε να το ανοίξουμε (π.χ. με το πρόγραμμα </a:t>
            </a:r>
            <a:r>
              <a:rPr lang="en-US" sz="2800" i="1" dirty="0">
                <a:solidFill>
                  <a:prstClr val="black"/>
                </a:solidFill>
              </a:rPr>
              <a:t>WordPad</a:t>
            </a:r>
            <a:r>
              <a:rPr lang="el-GR" sz="2800" dirty="0">
                <a:solidFill>
                  <a:prstClr val="black"/>
                </a:solidFill>
              </a:rPr>
              <a:t>) για να το εξετάσουμε</a:t>
            </a:r>
            <a:r>
              <a:rPr lang="el-GR" sz="2800" dirty="0" smtClean="0">
                <a:solidFill>
                  <a:prstClr val="black"/>
                </a:solidFill>
              </a:rPr>
              <a:t>.</a:t>
            </a:r>
            <a:endParaRPr lang="el-GR" sz="2800" dirty="0">
              <a:solidFill>
                <a:prstClr val="black"/>
              </a:solidFill>
            </a:endParaRPr>
          </a:p>
        </p:txBody>
      </p:sp>
      <p:pic>
        <p:nvPicPr>
          <p:cNvPr id="6" name="Εικόνα 1" descr="."/>
          <p:cNvPicPr/>
          <p:nvPr/>
        </p:nvPicPr>
        <p:blipFill rotWithShape="1">
          <a:blip r:embed="rId3"/>
          <a:srcRect l="37465" t="6850" r="60081" b="89545"/>
          <a:stretch/>
        </p:blipFill>
        <p:spPr bwMode="auto">
          <a:xfrm>
            <a:off x="3923928" y="2132856"/>
            <a:ext cx="576064" cy="504236"/>
          </a:xfrm>
          <a:prstGeom prst="rect">
            <a:avLst/>
          </a:prstGeom>
          <a:ln>
            <a:solidFill>
              <a:schemeClr val="tx1"/>
            </a:solidFill>
          </a:ln>
          <a:extLst>
            <a:ext uri="{53640926-AAD7-44D8-BBD7-CCE9431645EC}">
              <a14:shadowObscured xmlns:a14="http://schemas.microsoft.com/office/drawing/2010/main"/>
            </a:ext>
          </a:extLst>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19544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smtClean="0">
                <a:solidFill>
                  <a:schemeClr val="tx1">
                    <a:lumMod val="75000"/>
                    <a:lumOff val="25000"/>
                  </a:schemeClr>
                </a:solidFill>
              </a:rPr>
              <a:t>Περιεχόμενα του </a:t>
            </a:r>
            <a:r>
              <a:rPr lang="en-US" b="1" i="1" smtClean="0">
                <a:solidFill>
                  <a:schemeClr val="tx1">
                    <a:lumMod val="75000"/>
                    <a:lumOff val="25000"/>
                  </a:schemeClr>
                </a:solidFill>
              </a:rPr>
              <a:t>XML</a:t>
            </a:r>
            <a:r>
              <a:rPr lang="en-US" b="1" smtClean="0">
                <a:solidFill>
                  <a:schemeClr val="tx1">
                    <a:lumMod val="75000"/>
                    <a:lumOff val="25000"/>
                  </a:schemeClr>
                </a:solidFill>
              </a:rPr>
              <a:t> </a:t>
            </a:r>
            <a:r>
              <a:rPr lang="el-GR" b="1" smtClean="0">
                <a:solidFill>
                  <a:schemeClr val="tx1">
                    <a:lumMod val="75000"/>
                    <a:lumOff val="25000"/>
                  </a:schemeClr>
                </a:solidFill>
              </a:rPr>
              <a:t>αρχείου αποτελεσμάτων</a:t>
            </a:r>
            <a:endParaRPr lang="el-GR" b="1" dirty="0">
              <a:solidFill>
                <a:schemeClr val="tx1">
                  <a:lumMod val="75000"/>
                  <a:lumOff val="25000"/>
                </a:schemeClr>
              </a:solidFill>
            </a:endParaRPr>
          </a:p>
        </p:txBody>
      </p:sp>
      <p:pic>
        <p:nvPicPr>
          <p:cNvPr id="6" name="Θέση περιεχομένου 1" descr="Εικόνα με τον κώδικα xml του αρχείου αποτελεσμάτω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556792"/>
            <a:ext cx="8496944" cy="4608512"/>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Έλεγχος Λειτουργιών με το Apache 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22</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29775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75000"/>
                    <a:lumOff val="25000"/>
                  </a:schemeClr>
                </a:solidFill>
              </a:rPr>
              <a:t>Επεξεργασία: </a:t>
            </a:r>
            <a:r>
              <a:rPr lang="el-GR" sz="2000" dirty="0" err="1" smtClean="0">
                <a:solidFill>
                  <a:schemeClr val="tx1">
                    <a:lumMod val="75000"/>
                    <a:lumOff val="25000"/>
                  </a:schemeClr>
                </a:solidFill>
              </a:rPr>
              <a:t>Σοφιανίδου</a:t>
            </a:r>
            <a:r>
              <a:rPr lang="el-GR" sz="2000" dirty="0" smtClean="0">
                <a:solidFill>
                  <a:schemeClr val="tx1">
                    <a:lumMod val="75000"/>
                    <a:lumOff val="25000"/>
                  </a:schemeClr>
                </a:solidFill>
              </a:rPr>
              <a:t> Γεωργία</a:t>
            </a:r>
            <a:endParaRPr lang="el-GR" sz="2000" dirty="0">
              <a:solidFill>
                <a:schemeClr val="tx1">
                  <a:lumMod val="75000"/>
                  <a:lumOff val="25000"/>
                </a:schemeClr>
              </a:solidFill>
            </a:endParaRPr>
          </a:p>
        </p:txBody>
      </p:sp>
      <p:pic>
        <p:nvPicPr>
          <p:cNvPr id="8"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1919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a:t>
            </a:r>
            <a:r>
              <a:rPr lang="el-GR" sz="2000" b="1" dirty="0" smtClean="0">
                <a:solidFill>
                  <a:prstClr val="black"/>
                </a:solidFill>
              </a:rPr>
              <a:t>Τ.Ε.Ι. </a:t>
            </a:r>
            <a:r>
              <a:rPr lang="el-GR" sz="2000" b="1" dirty="0">
                <a:solidFill>
                  <a:prstClr val="black"/>
                </a:solidFill>
              </a:rPr>
              <a:t>Θεσσαλίας</a:t>
            </a:r>
            <a:r>
              <a:rPr lang="el-GR" sz="2000" dirty="0">
                <a:solidFill>
                  <a:prstClr val="black"/>
                </a:solidFill>
              </a:rPr>
              <a:t>» έχει χρηματοδοτήσει μόνο </a:t>
            </a:r>
            <a:r>
              <a:rPr lang="el-GR" sz="2000" dirty="0" smtClean="0">
                <a:solidFill>
                  <a:prstClr val="black"/>
                </a:solidFill>
              </a:rPr>
              <a:t>την </a:t>
            </a:r>
            <a:r>
              <a:rPr lang="el-GR" sz="2000" dirty="0">
                <a:solidFill>
                  <a:prstClr val="black"/>
                </a:solidFill>
              </a:rPr>
              <a:t>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004754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4" action="ppaction://hlinksldjump" tooltip="Μετάβαση στη Διαφάνεια 5"/>
          </p:cNvPr>
          <p:cNvSpPr/>
          <p:nvPr/>
        </p:nvSpPr>
        <p:spPr bwMode="gray">
          <a:xfrm>
            <a:off x="809625" y="2132793"/>
            <a:ext cx="7507288" cy="86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1)  Τι είναι οι ισχυρισμοί και τι μία υπηρεσία </a:t>
            </a:r>
          </a:p>
          <a:p>
            <a:pPr lvl="1">
              <a:defRPr/>
            </a:pPr>
            <a:r>
              <a:rPr lang="el-GR" sz="2800" i="1" dirty="0" smtClean="0">
                <a:solidFill>
                  <a:srgbClr val="0070C0"/>
                </a:solidFill>
              </a:rPr>
              <a:t>διαδικτύου</a:t>
            </a:r>
            <a:endParaRPr lang="el-GR" i="1" dirty="0">
              <a:solidFill>
                <a:srgbClr val="0070C0"/>
              </a:solidFill>
            </a:endParaRPr>
          </a:p>
        </p:txBody>
      </p:sp>
      <p:sp>
        <p:nvSpPr>
          <p:cNvPr id="14" name="Θέση περιεχομένου 2">
            <a:hlinkClick r:id="rId5" action="ppaction://hlinksldjump" tooltip="Μετάβαση στη Διαφάνεια 11"/>
          </p:cNvPr>
          <p:cNvSpPr/>
          <p:nvPr>
            <p:custDataLst>
              <p:tags r:id="rId2"/>
            </p:custDataLst>
          </p:nvPr>
        </p:nvSpPr>
        <p:spPr bwMode="gray">
          <a:xfrm>
            <a:off x="809171" y="3429248"/>
            <a:ext cx="7507288" cy="863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2)  Παράδειγμα ελέγχου με </a:t>
            </a:r>
            <a:r>
              <a:rPr lang="en-US" sz="2800" i="1" dirty="0" smtClean="0">
                <a:solidFill>
                  <a:srgbClr val="0070C0"/>
                </a:solidFill>
              </a:rPr>
              <a:t>WSDL</a:t>
            </a:r>
            <a:r>
              <a:rPr lang="el-GR" sz="2800" i="1" dirty="0" smtClean="0">
                <a:solidFill>
                  <a:srgbClr val="0070C0"/>
                </a:solidFill>
              </a:rPr>
              <a:t> περιγραφή μίας </a:t>
            </a:r>
          </a:p>
          <a:p>
            <a:pPr lvl="1">
              <a:defRPr/>
            </a:pPr>
            <a:r>
              <a:rPr lang="el-GR" sz="2800" i="1" dirty="0" smtClean="0">
                <a:solidFill>
                  <a:srgbClr val="0070C0"/>
                </a:solidFill>
              </a:rPr>
              <a:t>υπηρεσίας</a:t>
            </a:r>
            <a:endParaRPr lang="el-GR" i="1" dirty="0">
              <a:solidFill>
                <a:srgbClr val="0070C0"/>
              </a:solidFill>
            </a:endParaRPr>
          </a:p>
        </p:txBody>
      </p:sp>
      <p:sp>
        <p:nvSpPr>
          <p:cNvPr id="7" name="Θέση περιεχομένου 3">
            <a:hlinkClick r:id="rId6" action="ppaction://hlinksldjump" tooltip="Μετάβαση στη Διαφάνεια 19"/>
          </p:cNvPr>
          <p:cNvSpPr/>
          <p:nvPr/>
        </p:nvSpPr>
        <p:spPr bwMode="gray">
          <a:xfrm>
            <a:off x="809171" y="4742388"/>
            <a:ext cx="7507742" cy="41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3)  Καταγραφή των αποτελεσμάτων</a:t>
            </a:r>
            <a:endParaRPr lang="el-GR" i="1" dirty="0">
              <a:solidFill>
                <a:srgbClr val="0070C0"/>
              </a:solidFill>
            </a:endParaRPr>
          </a:p>
        </p:txBody>
      </p:sp>
      <p:sp>
        <p:nvSpPr>
          <p:cNvPr id="9"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Έλεγχος Λειτουργιών με το Apache JMeter</a:t>
            </a:r>
            <a:endParaRPr lang="el-GR"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175822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Έλεγχος λειτουργικών (</a:t>
            </a:r>
            <a:r>
              <a:rPr lang="en-US" b="1" i="1" dirty="0" smtClean="0"/>
              <a:t>functional</a:t>
            </a:r>
            <a:r>
              <a:rPr lang="en-US" b="1" dirty="0" smtClean="0"/>
              <a:t> </a:t>
            </a:r>
            <a:r>
              <a:rPr lang="en-US" b="1" i="1" dirty="0" smtClean="0"/>
              <a:t>testing</a:t>
            </a:r>
            <a:r>
              <a:rPr lang="el-GR" b="1" dirty="0" smtClean="0"/>
              <a:t>) με το </a:t>
            </a:r>
            <a:r>
              <a:rPr lang="en-US" b="1" i="1" dirty="0" smtClean="0"/>
              <a:t>Apache</a:t>
            </a:r>
            <a:r>
              <a:rPr lang="en-US" b="1" dirty="0" smtClean="0"/>
              <a:t> </a:t>
            </a:r>
            <a:r>
              <a:rPr lang="en-US" b="1" i="1" dirty="0" err="1" smtClean="0"/>
              <a:t>JMeter</a:t>
            </a:r>
            <a:endParaRPr lang="el-GR" b="1" i="1" dirty="0"/>
          </a:p>
        </p:txBody>
      </p:sp>
      <p:sp>
        <p:nvSpPr>
          <p:cNvPr id="4" name="Θέση περιεχομένου 1"/>
          <p:cNvSpPr>
            <a:spLocks noGrp="1"/>
          </p:cNvSpPr>
          <p:nvPr>
            <p:ph sz="half" idx="1"/>
          </p:nvPr>
        </p:nvSpPr>
        <p:spPr>
          <a:xfrm>
            <a:off x="323528" y="1600200"/>
            <a:ext cx="6192688" cy="4709120"/>
          </a:xfrm>
        </p:spPr>
        <p:txBody>
          <a:bodyPr>
            <a:normAutofit fontScale="92500"/>
          </a:bodyPr>
          <a:lstStyle/>
          <a:p>
            <a:pPr marL="274320" lvl="0" indent="-274320">
              <a:spcBef>
                <a:spcPts val="0"/>
              </a:spcBef>
              <a:spcAft>
                <a:spcPts val="600"/>
              </a:spcAft>
              <a:buClr>
                <a:srgbClr val="C00000"/>
              </a:buClr>
              <a:buSzPct val="100000"/>
              <a:buFont typeface="Wingdings 2"/>
              <a:buChar char=""/>
            </a:pPr>
            <a:r>
              <a:rPr lang="el-GR" sz="2400" dirty="0" smtClean="0">
                <a:solidFill>
                  <a:prstClr val="black"/>
                </a:solidFill>
              </a:rPr>
              <a:t>Στην ενότητα αυτή θα δούμε </a:t>
            </a:r>
            <a:r>
              <a:rPr lang="el-GR" sz="2400" dirty="0">
                <a:solidFill>
                  <a:prstClr val="black"/>
                </a:solidFill>
              </a:rPr>
              <a:t>τον τρόπο με τον οποίο μπορούμε να κάνουμε έλεγχο λειτουργικών (</a:t>
            </a:r>
            <a:r>
              <a:rPr lang="en-US" sz="2400" i="1" dirty="0">
                <a:solidFill>
                  <a:prstClr val="black"/>
                </a:solidFill>
              </a:rPr>
              <a:t>functional</a:t>
            </a:r>
            <a:r>
              <a:rPr lang="en-US" sz="2400" dirty="0">
                <a:solidFill>
                  <a:prstClr val="black"/>
                </a:solidFill>
              </a:rPr>
              <a:t> </a:t>
            </a:r>
            <a:r>
              <a:rPr lang="en-US" sz="2400" i="1" dirty="0">
                <a:solidFill>
                  <a:prstClr val="black"/>
                </a:solidFill>
              </a:rPr>
              <a:t>testing</a:t>
            </a:r>
            <a:r>
              <a:rPr lang="el-GR" sz="2400" dirty="0">
                <a:solidFill>
                  <a:prstClr val="black"/>
                </a:solidFill>
              </a:rPr>
              <a:t>) με το </a:t>
            </a:r>
            <a:r>
              <a:rPr lang="en-US" sz="2400" i="1" dirty="0">
                <a:solidFill>
                  <a:prstClr val="black"/>
                </a:solidFill>
              </a:rPr>
              <a:t>Apache</a:t>
            </a:r>
            <a:r>
              <a:rPr lang="en-US" sz="2400" dirty="0">
                <a:solidFill>
                  <a:prstClr val="black"/>
                </a:solidFill>
              </a:rPr>
              <a:t> </a:t>
            </a:r>
            <a:r>
              <a:rPr lang="en-US" sz="2400" i="1" dirty="0" err="1">
                <a:solidFill>
                  <a:prstClr val="black"/>
                </a:solidFill>
              </a:rPr>
              <a:t>JMeter</a:t>
            </a:r>
            <a:r>
              <a:rPr lang="el-GR" sz="2400" dirty="0">
                <a:solidFill>
                  <a:prstClr val="black"/>
                </a:solidFill>
              </a:rPr>
              <a:t>:</a:t>
            </a:r>
          </a:p>
          <a:p>
            <a:pPr marL="274320" lvl="0" indent="-274320">
              <a:spcBef>
                <a:spcPts val="0"/>
              </a:spcBef>
              <a:spcAft>
                <a:spcPts val="1200"/>
              </a:spcAft>
              <a:buClr>
                <a:srgbClr val="C00000"/>
              </a:buClr>
              <a:buSzPct val="100000"/>
              <a:buFont typeface="Wingdings 2"/>
              <a:buChar char=""/>
            </a:pPr>
            <a:r>
              <a:rPr lang="el-GR" sz="2400" dirty="0">
                <a:solidFill>
                  <a:prstClr val="black"/>
                </a:solidFill>
              </a:rPr>
              <a:t>Έλεγχος λειτουργιών είναι ο έλεγχος που αντιμετωπίζει το σύστημα συνολικά ως ένα μαύρο κουτί στο οποίο επιτελείται κάποια λειτουργία (συνήθως μετά από κάποιο έναυσμα που προκαλεί ο χρήστης του συστήματος) και η οποία λειτουργία θα πρέπει να επιφέρει ένα επιθυμητό αποτέλεσμα: ο έλεγχος λειτουργιών ελέγχει ακριβώς αν το πραγματικό αποτέλεσμα της λειτουργίας είναι και το επιθυμητό αποτέλεσμα</a:t>
            </a:r>
            <a:r>
              <a:rPr lang="el-GR" sz="2400" dirty="0" smtClean="0">
                <a:solidFill>
                  <a:prstClr val="black"/>
                </a:solidFill>
              </a:rPr>
              <a:t>.</a:t>
            </a:r>
            <a:endParaRPr lang="el-GR" sz="2400" dirty="0">
              <a:solidFill>
                <a:prstClr val="black"/>
              </a:solidFill>
            </a:endParaRPr>
          </a:p>
        </p:txBody>
      </p:sp>
      <p:pic>
        <p:nvPicPr>
          <p:cNvPr id="8" name="Θέση περιεχομένου 2" descr="Λογότυπο του apache j met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4221" y="1772817"/>
            <a:ext cx="2184243" cy="1008112"/>
          </a:xfrm>
        </p:spPr>
      </p:pic>
      <p:sp>
        <p:nvSpPr>
          <p:cNvPr id="6"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7"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5</a:t>
            </a:fld>
            <a:endParaRPr lang="el-GR" sz="1400" dirty="0">
              <a:solidFill>
                <a:schemeClr val="tx1"/>
              </a:solidFill>
            </a:endParaRPr>
          </a:p>
        </p:txBody>
      </p:sp>
    </p:spTree>
    <p:extLst>
      <p:ext uri="{BB962C8B-B14F-4D97-AF65-F5344CB8AC3E}">
        <p14:creationId xmlns:p14="http://schemas.microsoft.com/office/powerpoint/2010/main" val="11346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1">
                    <a:lumMod val="75000"/>
                    <a:lumOff val="25000"/>
                  </a:schemeClr>
                </a:solidFill>
              </a:rPr>
              <a:t>Ισχυρισμοί</a:t>
            </a:r>
            <a:endParaRPr lang="el-GR" b="1" dirty="0">
              <a:solidFill>
                <a:schemeClr val="tx1">
                  <a:lumMod val="75000"/>
                  <a:lumOff val="25000"/>
                </a:schemeClr>
              </a:solidFill>
            </a:endParaRPr>
          </a:p>
        </p:txBody>
      </p:sp>
      <p:sp>
        <p:nvSpPr>
          <p:cNvPr id="3" name="Θέση περιεχομένου 1"/>
          <p:cNvSpPr>
            <a:spLocks noGrp="1"/>
          </p:cNvSpPr>
          <p:nvPr>
            <p:ph idx="1"/>
          </p:nvPr>
        </p:nvSpPr>
        <p:spPr/>
        <p:txBody>
          <a:bodyPr/>
          <a:lstStyle/>
          <a:p>
            <a:pPr marL="274320" lvl="0" indent="-274320">
              <a:spcBef>
                <a:spcPts val="0"/>
              </a:spcBef>
              <a:spcAft>
                <a:spcPts val="1200"/>
              </a:spcAft>
              <a:buClr>
                <a:srgbClr val="C00000"/>
              </a:buClr>
              <a:buSzPct val="100000"/>
              <a:buFont typeface="Wingdings 2"/>
              <a:buChar char=""/>
            </a:pPr>
            <a:r>
              <a:rPr lang="el-GR" sz="2400" dirty="0">
                <a:solidFill>
                  <a:prstClr val="black"/>
                </a:solidFill>
              </a:rPr>
              <a:t>Οι ισχυρισμοί (</a:t>
            </a:r>
            <a:r>
              <a:rPr lang="en-US" sz="2400" i="1" dirty="0">
                <a:solidFill>
                  <a:prstClr val="black"/>
                </a:solidFill>
              </a:rPr>
              <a:t>assertions</a:t>
            </a:r>
            <a:r>
              <a:rPr lang="el-GR" sz="2400" dirty="0" smtClean="0">
                <a:solidFill>
                  <a:prstClr val="black"/>
                </a:solidFill>
              </a:rPr>
              <a:t>), </a:t>
            </a:r>
            <a:r>
              <a:rPr lang="el-GR" sz="2400" dirty="0">
                <a:solidFill>
                  <a:prstClr val="black"/>
                </a:solidFill>
              </a:rPr>
              <a:t>μπορούν να προστεθούν ως κόμβοι-παιδιά των διαφόρων </a:t>
            </a:r>
            <a:r>
              <a:rPr lang="en-US" sz="2400" i="1" dirty="0">
                <a:solidFill>
                  <a:prstClr val="black"/>
                </a:solidFill>
              </a:rPr>
              <a:t>samplers</a:t>
            </a:r>
            <a:r>
              <a:rPr lang="en-US" sz="2400" dirty="0">
                <a:solidFill>
                  <a:prstClr val="black"/>
                </a:solidFill>
              </a:rPr>
              <a:t> </a:t>
            </a:r>
            <a:r>
              <a:rPr lang="el-GR" sz="2400" dirty="0">
                <a:solidFill>
                  <a:prstClr val="black"/>
                </a:solidFill>
              </a:rPr>
              <a:t>(π.χ. των </a:t>
            </a:r>
            <a:r>
              <a:rPr lang="en-US" sz="2400" i="1" dirty="0">
                <a:solidFill>
                  <a:prstClr val="black"/>
                </a:solidFill>
              </a:rPr>
              <a:t>HTTP</a:t>
            </a:r>
            <a:r>
              <a:rPr lang="en-US" sz="2400" dirty="0">
                <a:solidFill>
                  <a:prstClr val="black"/>
                </a:solidFill>
              </a:rPr>
              <a:t> </a:t>
            </a:r>
            <a:r>
              <a:rPr lang="en-US" sz="2400" i="1" dirty="0">
                <a:solidFill>
                  <a:prstClr val="black"/>
                </a:solidFill>
              </a:rPr>
              <a:t>Requests</a:t>
            </a:r>
            <a:r>
              <a:rPr lang="el-GR" sz="2400" dirty="0" smtClean="0">
                <a:solidFill>
                  <a:prstClr val="black"/>
                </a:solidFill>
              </a:rPr>
              <a:t>).</a:t>
            </a:r>
            <a:endParaRPr lang="el-GR" sz="2400" dirty="0">
              <a:solidFill>
                <a:prstClr val="black"/>
              </a:solidFill>
            </a:endParaRPr>
          </a:p>
          <a:p>
            <a:pPr marL="274320" lvl="0" indent="-274320">
              <a:spcBef>
                <a:spcPts val="0"/>
              </a:spcBef>
              <a:spcAft>
                <a:spcPts val="1200"/>
              </a:spcAft>
              <a:buClr>
                <a:srgbClr val="C00000"/>
              </a:buClr>
              <a:buSzPct val="100000"/>
              <a:buFont typeface="Wingdings 2"/>
              <a:buChar char=""/>
            </a:pPr>
            <a:r>
              <a:rPr lang="el-GR" sz="2400" dirty="0">
                <a:solidFill>
                  <a:prstClr val="black"/>
                </a:solidFill>
              </a:rPr>
              <a:t>Ένας </a:t>
            </a:r>
            <a:r>
              <a:rPr lang="el-GR" sz="2400" dirty="0" smtClean="0">
                <a:solidFill>
                  <a:prstClr val="black"/>
                </a:solidFill>
              </a:rPr>
              <a:t>ισχυρισμός, </a:t>
            </a:r>
            <a:r>
              <a:rPr lang="el-GR" sz="2400" dirty="0">
                <a:solidFill>
                  <a:prstClr val="black"/>
                </a:solidFill>
              </a:rPr>
              <a:t>γενικά </a:t>
            </a:r>
            <a:r>
              <a:rPr lang="el-GR" sz="2400" dirty="0" smtClean="0">
                <a:solidFill>
                  <a:prstClr val="black"/>
                </a:solidFill>
              </a:rPr>
              <a:t>μιλώντας, </a:t>
            </a:r>
            <a:r>
              <a:rPr lang="el-GR" sz="2400" dirty="0">
                <a:solidFill>
                  <a:prstClr val="black"/>
                </a:solidFill>
              </a:rPr>
              <a:t>εκφράζει κάτι που είναι επιθυμητό και </a:t>
            </a:r>
            <a:r>
              <a:rPr lang="el-GR" sz="2400" dirty="0" smtClean="0">
                <a:solidFill>
                  <a:prstClr val="black"/>
                </a:solidFill>
              </a:rPr>
              <a:t>αναμενόμενο, </a:t>
            </a:r>
            <a:r>
              <a:rPr lang="el-GR" sz="2400" dirty="0">
                <a:solidFill>
                  <a:prstClr val="black"/>
                </a:solidFill>
              </a:rPr>
              <a:t>αν το πρόγραμμα είναι ορθό. </a:t>
            </a:r>
          </a:p>
          <a:p>
            <a:pPr marL="274320" lvl="0" indent="-274320">
              <a:spcBef>
                <a:spcPts val="0"/>
              </a:spcBef>
              <a:spcAft>
                <a:spcPts val="600"/>
              </a:spcAft>
              <a:buClr>
                <a:srgbClr val="C00000"/>
              </a:buClr>
              <a:buSzPct val="100000"/>
              <a:buFont typeface="Wingdings 2"/>
              <a:buChar char=""/>
            </a:pPr>
            <a:r>
              <a:rPr lang="el-GR" sz="2400" dirty="0">
                <a:solidFill>
                  <a:prstClr val="black"/>
                </a:solidFill>
              </a:rPr>
              <a:t>Όταν εκτελείται ο </a:t>
            </a:r>
            <a:r>
              <a:rPr lang="en-US" sz="2400" i="1" dirty="0" smtClean="0">
                <a:solidFill>
                  <a:prstClr val="black"/>
                </a:solidFill>
              </a:rPr>
              <a:t>sampler</a:t>
            </a:r>
            <a:r>
              <a:rPr lang="el-GR" sz="2400" dirty="0" smtClean="0">
                <a:solidFill>
                  <a:prstClr val="black"/>
                </a:solidFill>
              </a:rPr>
              <a:t>,</a:t>
            </a:r>
            <a:r>
              <a:rPr lang="en-US" sz="2400" dirty="0" smtClean="0">
                <a:solidFill>
                  <a:prstClr val="black"/>
                </a:solidFill>
              </a:rPr>
              <a:t> </a:t>
            </a:r>
            <a:r>
              <a:rPr lang="el-GR" sz="2400" dirty="0">
                <a:solidFill>
                  <a:prstClr val="black"/>
                </a:solidFill>
              </a:rPr>
              <a:t>ελέγχεται αν ικανοποιείται ο ισχυρισμός.</a:t>
            </a:r>
          </a:p>
          <a:p>
            <a:pPr marL="948690" lvl="2" indent="-273600">
              <a:spcBef>
                <a:spcPts val="0"/>
              </a:spcBef>
              <a:spcAft>
                <a:spcPts val="300"/>
              </a:spcAft>
              <a:buClr>
                <a:srgbClr val="777777"/>
              </a:buClr>
              <a:buSzPct val="100000"/>
              <a:buFont typeface="Wingdings 2"/>
              <a:buChar char=""/>
            </a:pPr>
            <a:r>
              <a:rPr lang="el-GR" sz="2000" dirty="0">
                <a:solidFill>
                  <a:prstClr val="black"/>
                </a:solidFill>
              </a:rPr>
              <a:t>Αν </a:t>
            </a:r>
            <a:r>
              <a:rPr lang="el-GR" sz="2000" dirty="0" smtClean="0">
                <a:solidFill>
                  <a:prstClr val="black"/>
                </a:solidFill>
              </a:rPr>
              <a:t>ναι, </a:t>
            </a:r>
            <a:r>
              <a:rPr lang="el-GR" sz="2000" dirty="0">
                <a:solidFill>
                  <a:prstClr val="black"/>
                </a:solidFill>
              </a:rPr>
              <a:t>ο έλεγχος θεωρείται </a:t>
            </a:r>
            <a:r>
              <a:rPr lang="el-GR" sz="2000" dirty="0" smtClean="0">
                <a:solidFill>
                  <a:prstClr val="black"/>
                </a:solidFill>
              </a:rPr>
              <a:t>επιτυχής.</a:t>
            </a:r>
            <a:endParaRPr lang="el-GR" sz="2000" dirty="0">
              <a:solidFill>
                <a:prstClr val="black"/>
              </a:solidFill>
            </a:endParaRPr>
          </a:p>
          <a:p>
            <a:pPr marL="948690" lvl="2" indent="-273600">
              <a:spcBef>
                <a:spcPts val="0"/>
              </a:spcBef>
              <a:buClr>
                <a:srgbClr val="777777"/>
              </a:buClr>
              <a:buSzPct val="100000"/>
              <a:buFont typeface="Wingdings 2"/>
              <a:buChar char=""/>
            </a:pPr>
            <a:r>
              <a:rPr lang="el-GR" sz="2000" dirty="0">
                <a:solidFill>
                  <a:prstClr val="black"/>
                </a:solidFill>
              </a:rPr>
              <a:t>Αν </a:t>
            </a:r>
            <a:r>
              <a:rPr lang="el-GR" sz="2000" dirty="0" smtClean="0">
                <a:solidFill>
                  <a:prstClr val="black"/>
                </a:solidFill>
              </a:rPr>
              <a:t>όχι, </a:t>
            </a:r>
            <a:r>
              <a:rPr lang="el-GR" sz="2000" dirty="0">
                <a:solidFill>
                  <a:prstClr val="black"/>
                </a:solidFill>
              </a:rPr>
              <a:t>τότε ο έλεγχος οδηγεί σε εντοπισμό σφάλματος της </a:t>
            </a:r>
            <a:r>
              <a:rPr lang="el-GR" sz="2000" dirty="0" smtClean="0">
                <a:solidFill>
                  <a:prstClr val="black"/>
                </a:solidFill>
              </a:rPr>
              <a:t>εφαρμογής, μίας </a:t>
            </a:r>
            <a:r>
              <a:rPr lang="el-GR" sz="2000" dirty="0">
                <a:solidFill>
                  <a:prstClr val="black"/>
                </a:solidFill>
              </a:rPr>
              <a:t>και η χρήση της </a:t>
            </a:r>
            <a:r>
              <a:rPr lang="el-GR" sz="2000" dirty="0" smtClean="0">
                <a:solidFill>
                  <a:prstClr val="black"/>
                </a:solidFill>
              </a:rPr>
              <a:t>εφαρμογής </a:t>
            </a:r>
            <a:r>
              <a:rPr lang="el-GR" sz="2000" dirty="0">
                <a:solidFill>
                  <a:prstClr val="black"/>
                </a:solidFill>
              </a:rPr>
              <a:t>δεν οδηγεί στο αναμενόμενο αποτέλεσμα</a:t>
            </a:r>
            <a:r>
              <a:rPr lang="el-GR" sz="2000" dirty="0" smtClean="0">
                <a:solidFill>
                  <a:prstClr val="black"/>
                </a:solidFill>
              </a:rPr>
              <a:t>.</a:t>
            </a:r>
            <a:endParaRPr lang="el-GR" sz="2000" dirty="0">
              <a:solidFill>
                <a:prstClr val="black"/>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3299442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1">
                    <a:lumMod val="75000"/>
                    <a:lumOff val="25000"/>
                  </a:schemeClr>
                </a:solidFill>
              </a:rPr>
              <a:t>Τύποι ισχυρισμών</a:t>
            </a:r>
            <a:endParaRPr lang="el-GR" b="1" dirty="0">
              <a:solidFill>
                <a:schemeClr val="tx1">
                  <a:lumMod val="75000"/>
                  <a:lumOff val="25000"/>
                </a:schemeClr>
              </a:solidFill>
            </a:endParaRPr>
          </a:p>
        </p:txBody>
      </p:sp>
      <p:sp>
        <p:nvSpPr>
          <p:cNvPr id="6" name="Θέση περιεχομένου 1"/>
          <p:cNvSpPr>
            <a:spLocks noGrp="1"/>
          </p:cNvSpPr>
          <p:nvPr>
            <p:ph sz="half" idx="1"/>
          </p:nvPr>
        </p:nvSpPr>
        <p:spPr>
          <a:xfrm>
            <a:off x="457200" y="1600200"/>
            <a:ext cx="4906888" cy="4525963"/>
          </a:xfrm>
        </p:spPr>
        <p:txBody>
          <a:bodyPr>
            <a:noAutofit/>
          </a:bodyPr>
          <a:lstStyle/>
          <a:p>
            <a:pPr marL="274320" lvl="0" indent="-274320">
              <a:spcBef>
                <a:spcPts val="0"/>
              </a:spcBef>
              <a:spcAft>
                <a:spcPts val="4200"/>
              </a:spcAft>
              <a:buClr>
                <a:srgbClr val="C00000"/>
              </a:buClr>
              <a:buSzPct val="100000"/>
              <a:buFont typeface="Wingdings 2"/>
              <a:buChar char=""/>
            </a:pPr>
            <a:r>
              <a:rPr lang="el-GR" sz="2200" dirty="0">
                <a:solidFill>
                  <a:prstClr val="black"/>
                </a:solidFill>
              </a:rPr>
              <a:t>Υπάρχουν πολλοί τύποι ισχυρισμών στο </a:t>
            </a:r>
            <a:r>
              <a:rPr lang="en-US" sz="2200" i="1" dirty="0" err="1">
                <a:solidFill>
                  <a:prstClr val="black"/>
                </a:solidFill>
              </a:rPr>
              <a:t>JMeter</a:t>
            </a:r>
            <a:r>
              <a:rPr lang="en-US" sz="2200" dirty="0">
                <a:solidFill>
                  <a:prstClr val="black"/>
                </a:solidFill>
              </a:rPr>
              <a:t> </a:t>
            </a:r>
            <a:r>
              <a:rPr lang="el-GR" sz="2200" dirty="0">
                <a:solidFill>
                  <a:prstClr val="black"/>
                </a:solidFill>
              </a:rPr>
              <a:t>(για μία πλήρη περιγραφή όλων των </a:t>
            </a:r>
            <a:r>
              <a:rPr lang="el-GR" sz="2200" dirty="0" smtClean="0">
                <a:solidFill>
                  <a:prstClr val="black"/>
                </a:solidFill>
              </a:rPr>
              <a:t>ισχυρισμών, συμβουλευτείτε </a:t>
            </a:r>
            <a:r>
              <a:rPr lang="el-GR" sz="2200" dirty="0">
                <a:solidFill>
                  <a:prstClr val="black"/>
                </a:solidFill>
              </a:rPr>
              <a:t>τον </a:t>
            </a:r>
            <a:r>
              <a:rPr lang="el-GR" sz="2200" i="1" dirty="0">
                <a:solidFill>
                  <a:prstClr val="black"/>
                </a:solidFill>
                <a:hlinkClick r:id="rId2" tooltip="Μετάβαση στον Οδηγό Χρήστη"/>
              </a:rPr>
              <a:t>οδηγό χρήστη </a:t>
            </a:r>
            <a:r>
              <a:rPr lang="el-GR" sz="2200" dirty="0" smtClean="0">
                <a:solidFill>
                  <a:prstClr val="black"/>
                </a:solidFill>
              </a:rPr>
              <a:t>).</a:t>
            </a:r>
            <a:endParaRPr lang="el-GR" sz="2200" dirty="0">
              <a:solidFill>
                <a:prstClr val="black"/>
              </a:solidFill>
            </a:endParaRPr>
          </a:p>
          <a:p>
            <a:pPr marL="274320" lvl="0" indent="-274320">
              <a:spcBef>
                <a:spcPts val="0"/>
              </a:spcBef>
              <a:buClr>
                <a:srgbClr val="C00000"/>
              </a:buClr>
              <a:buSzPct val="100000"/>
              <a:buFont typeface="Wingdings 2"/>
              <a:buChar char=""/>
            </a:pPr>
            <a:r>
              <a:rPr lang="el-GR" sz="2200" dirty="0" smtClean="0">
                <a:solidFill>
                  <a:prstClr val="black"/>
                </a:solidFill>
              </a:rPr>
              <a:t>Στην ενότητα αυτή θα δούμε </a:t>
            </a:r>
            <a:r>
              <a:rPr lang="el-GR" sz="2200" dirty="0">
                <a:solidFill>
                  <a:prstClr val="black"/>
                </a:solidFill>
              </a:rPr>
              <a:t>τον ισχυρισμό απόκρισης (</a:t>
            </a:r>
            <a:r>
              <a:rPr lang="en-US" sz="2200" i="1" dirty="0">
                <a:solidFill>
                  <a:prstClr val="black"/>
                </a:solidFill>
              </a:rPr>
              <a:t>Response</a:t>
            </a:r>
            <a:r>
              <a:rPr lang="en-US" sz="2200" dirty="0">
                <a:solidFill>
                  <a:prstClr val="black"/>
                </a:solidFill>
              </a:rPr>
              <a:t> </a:t>
            </a:r>
            <a:r>
              <a:rPr lang="en-US" sz="2200" i="1" dirty="0">
                <a:solidFill>
                  <a:prstClr val="black"/>
                </a:solidFill>
              </a:rPr>
              <a:t>Assertion</a:t>
            </a:r>
            <a:r>
              <a:rPr lang="el-GR" sz="2200" dirty="0" smtClean="0">
                <a:solidFill>
                  <a:prstClr val="black"/>
                </a:solidFill>
              </a:rPr>
              <a:t>), </a:t>
            </a:r>
            <a:r>
              <a:rPr lang="el-GR" sz="2200" dirty="0">
                <a:solidFill>
                  <a:prstClr val="black"/>
                </a:solidFill>
              </a:rPr>
              <a:t>ο οποίος χρησιμοποιείται για να </a:t>
            </a:r>
            <a:r>
              <a:rPr lang="el-GR" sz="2200" dirty="0" smtClean="0">
                <a:solidFill>
                  <a:prstClr val="black"/>
                </a:solidFill>
              </a:rPr>
              <a:t>επιβεβαιώσει, </a:t>
            </a:r>
            <a:r>
              <a:rPr lang="el-GR" sz="2200" dirty="0">
                <a:solidFill>
                  <a:prstClr val="black"/>
                </a:solidFill>
              </a:rPr>
              <a:t>πως η απόκριση που επιστρέφεται ως αποτέλεσμα μιας </a:t>
            </a:r>
            <a:r>
              <a:rPr lang="el-GR" sz="2200" dirty="0" smtClean="0">
                <a:solidFill>
                  <a:prstClr val="black"/>
                </a:solidFill>
              </a:rPr>
              <a:t>αίτησης, </a:t>
            </a:r>
            <a:r>
              <a:rPr lang="el-GR" sz="2200" dirty="0">
                <a:solidFill>
                  <a:prstClr val="black"/>
                </a:solidFill>
              </a:rPr>
              <a:t>είναι και η αναμενόμενη</a:t>
            </a:r>
            <a:r>
              <a:rPr lang="el-GR" sz="2200" dirty="0" smtClean="0">
                <a:solidFill>
                  <a:prstClr val="black"/>
                </a:solidFill>
              </a:rPr>
              <a:t>.</a:t>
            </a:r>
            <a:endParaRPr lang="el-GR" sz="2200" dirty="0">
              <a:solidFill>
                <a:prstClr val="black"/>
              </a:solidFill>
            </a:endParaRPr>
          </a:p>
        </p:txBody>
      </p:sp>
      <p:pic>
        <p:nvPicPr>
          <p:cNvPr id="8" name="Θέση περιεχομένου 2" descr="Εικόνα με τους τύπους των ισχυρισμών."/>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9842" y="1628800"/>
            <a:ext cx="2372557" cy="432048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186156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1">
                    <a:lumMod val="75000"/>
                    <a:lumOff val="25000"/>
                  </a:schemeClr>
                </a:solidFill>
              </a:rPr>
              <a:t>Τι θα ελέγξουμε;</a:t>
            </a:r>
            <a:endParaRPr lang="el-GR" b="1" dirty="0">
              <a:solidFill>
                <a:schemeClr val="tx1">
                  <a:lumMod val="75000"/>
                  <a:lumOff val="25000"/>
                </a:schemeClr>
              </a:solidFill>
            </a:endParaRPr>
          </a:p>
        </p:txBody>
      </p:sp>
      <p:sp>
        <p:nvSpPr>
          <p:cNvPr id="3" name="Θέση περιεχομένου 1"/>
          <p:cNvSpPr>
            <a:spLocks noGrp="1"/>
          </p:cNvSpPr>
          <p:nvPr>
            <p:ph idx="1"/>
          </p:nvPr>
        </p:nvSpPr>
        <p:spPr>
          <a:xfrm>
            <a:off x="395536" y="1484784"/>
            <a:ext cx="8496944" cy="4824536"/>
          </a:xfrm>
        </p:spPr>
        <p:txBody>
          <a:bodyPr>
            <a:normAutofit/>
          </a:bodyPr>
          <a:lstStyle/>
          <a:p>
            <a:pPr marL="274320" lvl="0" indent="-274320">
              <a:spcBef>
                <a:spcPts val="0"/>
              </a:spcBef>
              <a:spcAft>
                <a:spcPts val="600"/>
              </a:spcAft>
              <a:buClr>
                <a:srgbClr val="C00000"/>
              </a:buClr>
              <a:buSzPct val="100000"/>
              <a:buFont typeface="Wingdings 2"/>
              <a:buChar char=""/>
            </a:pPr>
            <a:r>
              <a:rPr lang="el-GR" sz="2800" dirty="0">
                <a:solidFill>
                  <a:prstClr val="black"/>
                </a:solidFill>
              </a:rPr>
              <a:t>Θα ελέγξουμε μία υπηρεσία διαδικτύου (</a:t>
            </a:r>
            <a:r>
              <a:rPr lang="en-US" sz="2800" i="1" dirty="0">
                <a:solidFill>
                  <a:prstClr val="black"/>
                </a:solidFill>
                <a:hlinkClick r:id="rId2" tooltip="Μετάβαση στην υπηρεσία Web Service"/>
              </a:rPr>
              <a:t>Web</a:t>
            </a:r>
            <a:r>
              <a:rPr lang="en-US" sz="2800" dirty="0">
                <a:solidFill>
                  <a:prstClr val="black"/>
                </a:solidFill>
                <a:hlinkClick r:id="rId2" tooltip="Μετάβαση στην υπηρεσία Web Service"/>
              </a:rPr>
              <a:t> </a:t>
            </a:r>
            <a:r>
              <a:rPr lang="en-US" sz="2800" i="1" dirty="0">
                <a:solidFill>
                  <a:prstClr val="black"/>
                </a:solidFill>
                <a:hlinkClick r:id="rId2" tooltip="Μετάβαση στην υπηρεσία Web Service"/>
              </a:rPr>
              <a:t>Service</a:t>
            </a:r>
            <a:r>
              <a:rPr lang="el-GR" sz="2800" dirty="0" smtClean="0">
                <a:solidFill>
                  <a:prstClr val="black"/>
                </a:solidFill>
              </a:rPr>
              <a:t>)</a:t>
            </a:r>
            <a:r>
              <a:rPr lang="en-US" sz="2800" dirty="0" smtClean="0">
                <a:solidFill>
                  <a:prstClr val="black"/>
                </a:solidFill>
              </a:rPr>
              <a:t>,</a:t>
            </a:r>
            <a:r>
              <a:rPr lang="el-GR" sz="2800" dirty="0" smtClean="0">
                <a:solidFill>
                  <a:prstClr val="black"/>
                </a:solidFill>
              </a:rPr>
              <a:t> </a:t>
            </a:r>
            <a:r>
              <a:rPr lang="el-GR" sz="2800" dirty="0">
                <a:solidFill>
                  <a:prstClr val="black"/>
                </a:solidFill>
              </a:rPr>
              <a:t>η οποία παρέχει 2 λειτουργίες:</a:t>
            </a:r>
          </a:p>
          <a:p>
            <a:pPr marL="720090" lvl="2" indent="0">
              <a:spcBef>
                <a:spcPts val="0"/>
              </a:spcBef>
              <a:buClr>
                <a:srgbClr val="9B2D1F"/>
              </a:buClr>
              <a:buSzPct val="85000"/>
              <a:buNone/>
            </a:pPr>
            <a:r>
              <a:rPr lang="en-GB" b="1" dirty="0" smtClean="0">
                <a:solidFill>
                  <a:srgbClr val="777777"/>
                </a:solidFill>
              </a:rPr>
              <a:t>1.   </a:t>
            </a:r>
            <a:r>
              <a:rPr lang="en-GB" i="1" dirty="0" err="1" smtClean="0">
                <a:solidFill>
                  <a:prstClr val="black"/>
                </a:solidFill>
              </a:rPr>
              <a:t>CelsiusToFahrenheit</a:t>
            </a:r>
            <a:r>
              <a:rPr lang="el-GR" dirty="0">
                <a:solidFill>
                  <a:prstClr val="black"/>
                </a:solidFill>
              </a:rPr>
              <a:t>: Μετατρέπει θερμοκρασίες </a:t>
            </a:r>
            <a:endParaRPr lang="en-US" dirty="0" smtClean="0">
              <a:solidFill>
                <a:prstClr val="black"/>
              </a:solidFill>
            </a:endParaRPr>
          </a:p>
          <a:p>
            <a:pPr marL="1177290" lvl="3" indent="0">
              <a:spcBef>
                <a:spcPts val="0"/>
              </a:spcBef>
              <a:spcAft>
                <a:spcPts val="300"/>
              </a:spcAft>
              <a:buClr>
                <a:srgbClr val="9B2D1F"/>
              </a:buClr>
              <a:buSzPct val="85000"/>
              <a:buNone/>
            </a:pPr>
            <a:r>
              <a:rPr lang="el-GR" sz="2400" dirty="0" smtClean="0">
                <a:solidFill>
                  <a:prstClr val="black"/>
                </a:solidFill>
              </a:rPr>
              <a:t>Κελσίου </a:t>
            </a:r>
            <a:r>
              <a:rPr lang="el-GR" sz="2400" dirty="0">
                <a:solidFill>
                  <a:prstClr val="black"/>
                </a:solidFill>
              </a:rPr>
              <a:t>σε </a:t>
            </a:r>
            <a:r>
              <a:rPr lang="el-GR" sz="2400" dirty="0" smtClean="0">
                <a:solidFill>
                  <a:prstClr val="black"/>
                </a:solidFill>
              </a:rPr>
              <a:t>Φαρενάιτ.</a:t>
            </a:r>
            <a:endParaRPr lang="el-GR" sz="2400" dirty="0">
              <a:solidFill>
                <a:prstClr val="black"/>
              </a:solidFill>
            </a:endParaRPr>
          </a:p>
          <a:p>
            <a:pPr marL="720090" lvl="2" indent="0">
              <a:spcBef>
                <a:spcPts val="0"/>
              </a:spcBef>
              <a:buClr>
                <a:srgbClr val="9B2D1F"/>
              </a:buClr>
              <a:buSzPct val="85000"/>
              <a:buNone/>
            </a:pPr>
            <a:r>
              <a:rPr lang="en-GB" b="1" dirty="0" smtClean="0">
                <a:solidFill>
                  <a:srgbClr val="777777"/>
                </a:solidFill>
              </a:rPr>
              <a:t>2.   </a:t>
            </a:r>
            <a:r>
              <a:rPr lang="en-GB" i="1" dirty="0" err="1" smtClean="0">
                <a:solidFill>
                  <a:prstClr val="black"/>
                </a:solidFill>
              </a:rPr>
              <a:t>FahrenheitToCelsius</a:t>
            </a:r>
            <a:r>
              <a:rPr lang="el-GR" dirty="0">
                <a:solidFill>
                  <a:prstClr val="black"/>
                </a:solidFill>
              </a:rPr>
              <a:t>: Μετατρέπει θερμοκρασίες </a:t>
            </a:r>
            <a:endParaRPr lang="en-US" dirty="0" smtClean="0">
              <a:solidFill>
                <a:prstClr val="black"/>
              </a:solidFill>
            </a:endParaRPr>
          </a:p>
          <a:p>
            <a:pPr marL="1177290" lvl="3" indent="0">
              <a:spcBef>
                <a:spcPts val="0"/>
              </a:spcBef>
              <a:spcAft>
                <a:spcPts val="1200"/>
              </a:spcAft>
              <a:buClr>
                <a:srgbClr val="9B2D1F"/>
              </a:buClr>
              <a:buSzPct val="85000"/>
              <a:buNone/>
            </a:pPr>
            <a:r>
              <a:rPr lang="el-GR" sz="2400" dirty="0" smtClean="0">
                <a:solidFill>
                  <a:prstClr val="black"/>
                </a:solidFill>
              </a:rPr>
              <a:t>Φαρενάιτ </a:t>
            </a:r>
            <a:r>
              <a:rPr lang="el-GR" sz="2400" dirty="0">
                <a:solidFill>
                  <a:prstClr val="black"/>
                </a:solidFill>
              </a:rPr>
              <a:t>σε </a:t>
            </a:r>
            <a:r>
              <a:rPr lang="el-GR" sz="2400" dirty="0" smtClean="0">
                <a:solidFill>
                  <a:prstClr val="black"/>
                </a:solidFill>
              </a:rPr>
              <a:t>Κελσίου.</a:t>
            </a:r>
            <a:endParaRPr lang="el-GR" sz="2400" dirty="0">
              <a:solidFill>
                <a:prstClr val="black"/>
              </a:solidFill>
            </a:endParaRPr>
          </a:p>
          <a:p>
            <a:pPr marL="274320" lvl="0" indent="-274320">
              <a:spcBef>
                <a:spcPts val="0"/>
              </a:spcBef>
              <a:buClr>
                <a:srgbClr val="C00000"/>
              </a:buClr>
              <a:buSzPct val="100000"/>
              <a:buFont typeface="Wingdings 2"/>
              <a:buChar char=""/>
            </a:pPr>
            <a:r>
              <a:rPr lang="el-GR" sz="2800" dirty="0">
                <a:solidFill>
                  <a:prstClr val="black"/>
                </a:solidFill>
              </a:rPr>
              <a:t>Εμείς θα ελέγξουμε πως η δεύτερη λειτουργία (</a:t>
            </a:r>
            <a:r>
              <a:rPr lang="en-GB" sz="2800" i="1" dirty="0" err="1">
                <a:solidFill>
                  <a:prstClr val="black"/>
                </a:solidFill>
              </a:rPr>
              <a:t>FahrenheitToCelsius</a:t>
            </a:r>
            <a:r>
              <a:rPr lang="el-GR" sz="2800" dirty="0">
                <a:solidFill>
                  <a:prstClr val="black"/>
                </a:solidFill>
              </a:rPr>
              <a:t>) είναι καταρχήν </a:t>
            </a:r>
            <a:r>
              <a:rPr lang="el-GR" sz="2800" dirty="0" smtClean="0">
                <a:solidFill>
                  <a:prstClr val="black"/>
                </a:solidFill>
              </a:rPr>
              <a:t>διαθέσιμη</a:t>
            </a:r>
            <a:r>
              <a:rPr lang="en-US" sz="2800" dirty="0" smtClean="0">
                <a:solidFill>
                  <a:prstClr val="black"/>
                </a:solidFill>
              </a:rPr>
              <a:t>,</a:t>
            </a:r>
            <a:r>
              <a:rPr lang="el-GR" sz="2800" dirty="0" smtClean="0">
                <a:solidFill>
                  <a:prstClr val="black"/>
                </a:solidFill>
              </a:rPr>
              <a:t> </a:t>
            </a:r>
            <a:r>
              <a:rPr lang="el-GR" sz="2800" dirty="0">
                <a:solidFill>
                  <a:prstClr val="black"/>
                </a:solidFill>
              </a:rPr>
              <a:t>και πως επιστρέφει και το σωστό αποτέλεσμα. Αυτά τα </a:t>
            </a:r>
            <a:r>
              <a:rPr lang="el-GR" sz="2800" dirty="0" smtClean="0">
                <a:solidFill>
                  <a:prstClr val="black"/>
                </a:solidFill>
              </a:rPr>
              <a:t>δύο</a:t>
            </a:r>
            <a:r>
              <a:rPr lang="en-US" sz="2800" dirty="0" smtClean="0">
                <a:solidFill>
                  <a:prstClr val="black"/>
                </a:solidFill>
              </a:rPr>
              <a:t>,</a:t>
            </a:r>
            <a:r>
              <a:rPr lang="el-GR" sz="2800" dirty="0" smtClean="0">
                <a:solidFill>
                  <a:prstClr val="black"/>
                </a:solidFill>
              </a:rPr>
              <a:t> </a:t>
            </a:r>
            <a:r>
              <a:rPr lang="el-GR" sz="2800" dirty="0">
                <a:solidFill>
                  <a:prstClr val="black"/>
                </a:solidFill>
              </a:rPr>
              <a:t>θα τα ελέγξουμε με την χρήση ενός </a:t>
            </a:r>
            <a:r>
              <a:rPr lang="en-US" sz="2800" i="1" dirty="0">
                <a:solidFill>
                  <a:prstClr val="black"/>
                </a:solidFill>
              </a:rPr>
              <a:t>Response</a:t>
            </a:r>
            <a:r>
              <a:rPr lang="en-US" sz="2800" dirty="0">
                <a:solidFill>
                  <a:prstClr val="black"/>
                </a:solidFill>
              </a:rPr>
              <a:t> </a:t>
            </a:r>
            <a:r>
              <a:rPr lang="en-US" sz="2800" i="1" dirty="0">
                <a:solidFill>
                  <a:prstClr val="black"/>
                </a:solidFill>
              </a:rPr>
              <a:t>Assertion</a:t>
            </a:r>
            <a:r>
              <a:rPr lang="el-GR" sz="2800" dirty="0" smtClean="0">
                <a:solidFill>
                  <a:prstClr val="black"/>
                </a:solidFill>
              </a:rPr>
              <a:t>.</a:t>
            </a:r>
            <a:endParaRPr lang="el-GR" sz="2800" dirty="0">
              <a:solidFill>
                <a:prstClr val="black"/>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126676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tx1">
                    <a:lumMod val="75000"/>
                    <a:lumOff val="25000"/>
                  </a:schemeClr>
                </a:solidFill>
              </a:rPr>
              <a:t>Τι είναι μία υπηρεσία διαδικτύου;</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a:t>
            </a:r>
            <a:r>
              <a:rPr lang="el-GR" b="1" i="1" dirty="0" smtClean="0">
                <a:solidFill>
                  <a:schemeClr val="tx1">
                    <a:lumMod val="75000"/>
                    <a:lumOff val="25000"/>
                  </a:schemeClr>
                </a:solidFill>
              </a:rPr>
              <a:t>Σύμφωνα με την </a:t>
            </a:r>
            <a:r>
              <a:rPr lang="en-US" b="1" i="1" dirty="0" smtClean="0">
                <a:solidFill>
                  <a:schemeClr val="tx1">
                    <a:lumMod val="75000"/>
                    <a:lumOff val="25000"/>
                  </a:schemeClr>
                </a:solidFill>
              </a:rPr>
              <a:t>Wikipedia</a:t>
            </a:r>
            <a:r>
              <a:rPr lang="en-US" b="1" dirty="0" smtClean="0">
                <a:solidFill>
                  <a:schemeClr val="tx1">
                    <a:lumMod val="75000"/>
                    <a:lumOff val="25000"/>
                  </a:schemeClr>
                </a:solidFill>
              </a:rPr>
              <a:t>)</a:t>
            </a:r>
            <a:endParaRPr lang="el-GR" b="1" dirty="0">
              <a:solidFill>
                <a:schemeClr val="tx1">
                  <a:lumMod val="75000"/>
                  <a:lumOff val="25000"/>
                </a:schemeClr>
              </a:solidFill>
            </a:endParaRPr>
          </a:p>
        </p:txBody>
      </p:sp>
      <p:sp>
        <p:nvSpPr>
          <p:cNvPr id="3" name="Θέση περιεχομένου 1"/>
          <p:cNvSpPr>
            <a:spLocks noGrp="1"/>
          </p:cNvSpPr>
          <p:nvPr>
            <p:ph idx="1"/>
            <p:custDataLst>
              <p:tags r:id="rId1"/>
            </p:custDataLst>
          </p:nvPr>
        </p:nvSpPr>
        <p:spPr/>
        <p:txBody>
          <a:bodyPr/>
          <a:lstStyle/>
          <a:p>
            <a:pPr marL="342000" lvl="0" indent="-342000">
              <a:spcBef>
                <a:spcPts val="580"/>
              </a:spcBef>
              <a:buClr>
                <a:srgbClr val="C00000"/>
              </a:buClr>
              <a:buSzPct val="100000"/>
              <a:buFont typeface="Wingdings 2"/>
              <a:buChar char=""/>
            </a:pPr>
            <a:endParaRPr lang="el-GR" dirty="0" smtClean="0">
              <a:solidFill>
                <a:prstClr val="black"/>
              </a:solidFill>
            </a:endParaRPr>
          </a:p>
          <a:p>
            <a:pPr marL="342000" lvl="0" indent="-342000">
              <a:spcBef>
                <a:spcPts val="580"/>
              </a:spcBef>
              <a:buClr>
                <a:srgbClr val="C00000"/>
              </a:buClr>
              <a:buSzPct val="100000"/>
              <a:buFont typeface="Wingdings 2"/>
              <a:buChar char=""/>
            </a:pPr>
            <a:r>
              <a:rPr lang="el-GR" sz="2800" dirty="0" smtClean="0">
                <a:solidFill>
                  <a:prstClr val="black"/>
                </a:solidFill>
              </a:rPr>
              <a:t>Σύμφωνα με την </a:t>
            </a:r>
            <a:r>
              <a:rPr lang="en-US" sz="2800" i="1" dirty="0" smtClean="0">
                <a:solidFill>
                  <a:prstClr val="black"/>
                </a:solidFill>
              </a:rPr>
              <a:t>Wikipedia</a:t>
            </a:r>
            <a:r>
              <a:rPr lang="el-GR" sz="2800" dirty="0" smtClean="0">
                <a:solidFill>
                  <a:prstClr val="black"/>
                </a:solidFill>
              </a:rPr>
              <a:t>: “Μία υπηρεσία διαδικτύου (</a:t>
            </a:r>
            <a:r>
              <a:rPr lang="en-US" sz="2800" i="1" dirty="0" smtClean="0">
                <a:solidFill>
                  <a:prstClr val="black"/>
                </a:solidFill>
              </a:rPr>
              <a:t>web</a:t>
            </a:r>
            <a:r>
              <a:rPr lang="en-US" sz="2800" dirty="0" smtClean="0">
                <a:solidFill>
                  <a:prstClr val="black"/>
                </a:solidFill>
              </a:rPr>
              <a:t> </a:t>
            </a:r>
            <a:r>
              <a:rPr lang="en-US" sz="2800" i="1" dirty="0" smtClean="0">
                <a:solidFill>
                  <a:prstClr val="black"/>
                </a:solidFill>
              </a:rPr>
              <a:t>service</a:t>
            </a:r>
            <a:r>
              <a:rPr lang="el-GR" sz="2800" dirty="0" smtClean="0">
                <a:solidFill>
                  <a:prstClr val="black"/>
                </a:solidFill>
              </a:rPr>
              <a:t>) είναι μία μέθοδος επικοινωνίας, μεταξύ δύο ηλεκτρονικών συσκευών μέσω του παγκόσμιου ιστού (</a:t>
            </a:r>
            <a:r>
              <a:rPr lang="en-US" sz="2800" i="1" dirty="0" smtClean="0">
                <a:solidFill>
                  <a:prstClr val="black"/>
                </a:solidFill>
              </a:rPr>
              <a:t>www</a:t>
            </a:r>
            <a:r>
              <a:rPr lang="el-GR" sz="2800" dirty="0" smtClean="0">
                <a:solidFill>
                  <a:prstClr val="black"/>
                </a:solidFill>
              </a:rPr>
              <a:t>). Μία υπηρεσία διαδικτύου είναι μία λειτουργία λογισμικού, που παρέχεται σε μία διεύθυνση του διαδικτύου ή του νέφους (</a:t>
            </a:r>
            <a:r>
              <a:rPr lang="en-US" sz="2800" i="1" dirty="0" smtClean="0">
                <a:solidFill>
                  <a:prstClr val="black"/>
                </a:solidFill>
              </a:rPr>
              <a:t>cloud</a:t>
            </a:r>
            <a:r>
              <a:rPr lang="el-GR" sz="2800" dirty="0" smtClean="0">
                <a:solidFill>
                  <a:prstClr val="black"/>
                </a:solidFill>
              </a:rPr>
              <a:t>), και είναι πάντα διαθέσιμη”.</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Έλεγχος Λειτουργιών με το </a:t>
            </a:r>
            <a:r>
              <a:rPr lang="el-GR" sz="1400" dirty="0" err="1" smtClean="0">
                <a:solidFill>
                  <a:schemeClr val="tx1"/>
                </a:solidFill>
              </a:rPr>
              <a:t>Apache</a:t>
            </a:r>
            <a:r>
              <a:rPr lang="el-GR" sz="1400" dirty="0" smtClean="0">
                <a:solidFill>
                  <a:schemeClr val="tx1"/>
                </a:solidFill>
              </a:rPr>
              <a:t> </a:t>
            </a:r>
            <a:r>
              <a:rPr lang="el-GR" sz="1400" dirty="0" err="1" smtClean="0">
                <a:solidFill>
                  <a:schemeClr val="tx1"/>
                </a:solidFill>
              </a:rPr>
              <a:t>JMeter</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67DA25A0-E2CC-46D4-9D50-164424BA794C}"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708115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3/2014 8:04:0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7,5,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7,4,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7,5,6,8,"/>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8,9,5,6,"/>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8,7,"/>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9,61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B7AE59F-029F-4F9C-B883-97F40DF059E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200</TotalTime>
  <Words>1630</Words>
  <Application>Microsoft Office PowerPoint</Application>
  <PresentationFormat>Προβολή στην οθόνη (4:3)</PresentationFormat>
  <Paragraphs>149</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Ποιότητα Λογισμικού</vt:lpstr>
      <vt:lpstr>Άδειες χρήσης </vt:lpstr>
      <vt:lpstr>Χρηματοδότηση </vt:lpstr>
      <vt:lpstr>Περιεχόμενα ενότητας</vt:lpstr>
      <vt:lpstr>Έλεγχος λειτουργικών (functional testing) με το Apache JMeter</vt:lpstr>
      <vt:lpstr>Ισχυρισμοί</vt:lpstr>
      <vt:lpstr>Τύποι ισχυρισμών</vt:lpstr>
      <vt:lpstr>Τι θα ελέγξουμε;</vt:lpstr>
      <vt:lpstr>Τι είναι μία υπηρεσία διαδικτύου; (Σύμφωνα με την Wikipedia)</vt:lpstr>
      <vt:lpstr>Τι είναι μία υπηρεσία διαδικτύου; (Σύμφωνα με τον οργανισμό W3C)</vt:lpstr>
      <vt:lpstr>WSDL περιγραφή της υπηρεσίας που θα ελέγξουμε</vt:lpstr>
      <vt:lpstr>Δημιουργία του Thread Group και του δειγματολήπτη αίτησης</vt:lpstr>
      <vt:lpstr>Ανάκτηση των λειτουργιών από την περιγραφή της υπηρεσίας (WSDL)</vt:lpstr>
      <vt:lpstr>Ρύθμιση της λειτουργίας προς έλεγχο</vt:lpstr>
      <vt:lpstr>Προσδιορισμός του μηνύματος προς την υπηρεσία</vt:lpstr>
      <vt:lpstr>Προσθήκη Ισχυρισμών Απόκρισης (Response Assertions)</vt:lpstr>
      <vt:lpstr>Ρύθμιση του πρώτου ισχυρισμού απόκρισης</vt:lpstr>
      <vt:lpstr>Ρύθμιση του δεύτερου ισχυρισμού απόκρισης</vt:lpstr>
      <vt:lpstr>Προσθήκη ακροατή καταγραφής των αποτελεσμάτων σε αρχείο</vt:lpstr>
      <vt:lpstr>Ρύθμιση του αρχείου καταγραφής</vt:lpstr>
      <vt:lpstr>Εκτέλεση ελέγχου</vt:lpstr>
      <vt:lpstr>Περιεχόμενα του XML αρχείου αποτελεσμάτων</vt:lpstr>
      <vt:lpstr>Τέλος ενότητας</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Ποιότητα Λογισμικού</dc:title>
  <dc:subject> Έλεγχος λειτουργιών με το Apache JMeter.</dc:subject>
  <dc:creator>Κακαρόντζας Γεώργιος</dc:creator>
  <cp:keywords>Λειτουργικός Έλεγχος</cp:keywords>
  <dc:description>Λειτουργικός έλεγχος μαύρου κουτιού.</dc:description>
  <cp:lastModifiedBy>user</cp:lastModifiedBy>
  <cp:revision>56</cp:revision>
  <dcterms:created xsi:type="dcterms:W3CDTF">2013-12-11T17:55:49Z</dcterms:created>
  <dcterms:modified xsi:type="dcterms:W3CDTF">2014-03-03T18:04:14Z</dcterms:modified>
  <cp:category>Εκπαιδευτικό υλικό</cp:category>
  <cp:contentStatus>Τελικό</cp:contentStatus>
</cp:coreProperties>
</file>