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64"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5" r:id="rId28"/>
    <p:sldId id="344" r:id="rId29"/>
    <p:sldId id="280" r:id="rId30"/>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7" autoAdjust="0"/>
    <p:restoredTop sz="99339" autoAdjust="0"/>
  </p:normalViewPr>
  <p:slideViewPr>
    <p:cSldViewPr>
      <p:cViewPr varScale="1">
        <p:scale>
          <a:sx n="61" d="100"/>
          <a:sy n="61" d="100"/>
        </p:scale>
        <p:origin x="78" y="11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225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7.xml"/><Relationship Id="rId5" Type="http://schemas.openxmlformats.org/officeDocument/2006/relationships/tags" Target="../tags/tag22.xml"/><Relationship Id="rId10" Type="http://schemas.openxmlformats.org/officeDocument/2006/relationships/slide" Target="slide14.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l-GR" sz="2800" b="1" dirty="0" smtClean="0"/>
              <a:t>4:</a:t>
            </a:r>
            <a:r>
              <a:rPr lang="en-US" sz="2800" b="1" dirty="0" smtClean="0"/>
              <a:t> </a:t>
            </a:r>
            <a:r>
              <a:rPr lang="el-GR" sz="2800" b="1" dirty="0" smtClean="0"/>
              <a:t>Στρες και Στρατηγικές Αντιμετώπισης – Νοσηλευτική Φροντίδα</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dirty="0" err="1"/>
              <a:t>Στρεσογόνος</a:t>
            </a:r>
            <a:r>
              <a:rPr lang="el-GR" altLang="el-GR" dirty="0"/>
              <a:t> παράγοντας </a:t>
            </a:r>
            <a:r>
              <a:rPr lang="el-GR" altLang="el-GR" dirty="0" smtClean="0"/>
              <a:t>(β)</a:t>
            </a:r>
            <a:endParaRPr lang="en-US" sz="2800" b="0" dirty="0"/>
          </a:p>
        </p:txBody>
      </p:sp>
      <p:sp>
        <p:nvSpPr>
          <p:cNvPr id="9" name="Θέση περιεχομένου 8"/>
          <p:cNvSpPr>
            <a:spLocks noGrp="1"/>
          </p:cNvSpPr>
          <p:nvPr>
            <p:ph idx="1"/>
            <p:custDataLst>
              <p:tags r:id="rId3"/>
            </p:custDataLst>
          </p:nvPr>
        </p:nvSpPr>
        <p:spPr>
          <a:xfrm>
            <a:off x="468559" y="1570514"/>
            <a:ext cx="8147248" cy="2351139"/>
          </a:xfrm>
        </p:spPr>
        <p:txBody>
          <a:bodyPr>
            <a:noAutofit/>
          </a:bodyPr>
          <a:lstStyle/>
          <a:p>
            <a:r>
              <a:rPr lang="el-GR" altLang="el-GR" sz="2400" dirty="0"/>
              <a:t>Η απόκριση όμως του κάθε ατόμου σε συγκεκριμένους </a:t>
            </a:r>
            <a:r>
              <a:rPr lang="el-GR" altLang="el-GR" sz="2400" dirty="0" err="1"/>
              <a:t>στρεσογόνους</a:t>
            </a:r>
            <a:r>
              <a:rPr lang="el-GR" altLang="el-GR" sz="2400" dirty="0"/>
              <a:t> παράγοντες διαφέρει.</a:t>
            </a:r>
          </a:p>
          <a:p>
            <a:r>
              <a:rPr lang="el-GR" altLang="el-GR" sz="2400" dirty="0"/>
              <a:t>Ο ίδιος </a:t>
            </a:r>
            <a:r>
              <a:rPr lang="el-GR" altLang="el-GR" sz="2400" dirty="0" err="1"/>
              <a:t>στρεσογόνος</a:t>
            </a:r>
            <a:r>
              <a:rPr lang="el-GR" altLang="el-GR" sz="2400" dirty="0"/>
              <a:t> παράγοντας μπορεί να προκαλέσει διαφορετικές αποκρίσεις σε διαφορετικά άτομα</a:t>
            </a:r>
            <a:r>
              <a:rPr lang="el-GR" altLang="el-GR" sz="2400" dirty="0" smtClean="0"/>
              <a:t>.</a:t>
            </a:r>
          </a:p>
          <a:p>
            <a:r>
              <a:rPr lang="el-GR" altLang="el-GR" sz="2400" dirty="0"/>
              <a:t>Η αντίληψη του ατόμου για το γεγονός το καθιστά </a:t>
            </a:r>
            <a:r>
              <a:rPr lang="el-GR" altLang="el-GR" sz="2400" dirty="0" err="1"/>
              <a:t>στρεσογόνο</a:t>
            </a:r>
            <a:r>
              <a:rPr lang="el-GR" altLang="el-GR" sz="2400" dirty="0"/>
              <a:t>.</a:t>
            </a:r>
          </a:p>
          <a:p>
            <a:r>
              <a:rPr lang="el-GR" altLang="el-GR" sz="2400" dirty="0"/>
              <a:t>Η ικανότητα κάθε κατάστασης να προκαλεί απόκριση στρες εξαρτάται από τον τρόπο που την αντιλαμβάνεται το άτομο.</a:t>
            </a:r>
          </a:p>
          <a:p>
            <a:pPr>
              <a:buNone/>
            </a:pPr>
            <a:endParaRPr lang="el-GR" altLang="el-GR" sz="2400" dirty="0"/>
          </a:p>
          <a:p>
            <a:endParaRPr lang="el-GR" altLang="el-GR" sz="24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10444" y="624771"/>
            <a:ext cx="8229600" cy="940966"/>
          </a:xfrm>
        </p:spPr>
        <p:txBody>
          <a:bodyPr>
            <a:noAutofit/>
          </a:bodyPr>
          <a:lstStyle/>
          <a:p>
            <a:r>
              <a:rPr lang="el-GR" altLang="el-GR" dirty="0" smtClean="0"/>
              <a:t>Παράγοντες επηρεασμού αντίληψης και αντίδρασης στο στρες</a:t>
            </a:r>
            <a:endParaRPr lang="en-US" sz="2800" b="0" dirty="0"/>
          </a:p>
        </p:txBody>
      </p:sp>
      <p:sp>
        <p:nvSpPr>
          <p:cNvPr id="9" name="Θέση περιεχομένου 8"/>
          <p:cNvSpPr>
            <a:spLocks noGrp="1"/>
          </p:cNvSpPr>
          <p:nvPr>
            <p:ph idx="1"/>
            <p:custDataLst>
              <p:tags r:id="rId3"/>
            </p:custDataLst>
          </p:nvPr>
        </p:nvSpPr>
        <p:spPr>
          <a:xfrm>
            <a:off x="390364" y="2204864"/>
            <a:ext cx="8147248" cy="2351139"/>
          </a:xfrm>
        </p:spPr>
        <p:txBody>
          <a:bodyPr>
            <a:noAutofit/>
          </a:bodyPr>
          <a:lstStyle/>
          <a:p>
            <a:r>
              <a:rPr lang="el-GR" altLang="el-GR" sz="2800" dirty="0"/>
              <a:t>Ο τρόπος που ένα άτομο αντιλαμβάνεται και αντιδρά σε ένα </a:t>
            </a:r>
            <a:r>
              <a:rPr lang="el-GR" altLang="el-GR" sz="2800" dirty="0" err="1"/>
              <a:t>στρεσογόνο</a:t>
            </a:r>
            <a:r>
              <a:rPr lang="el-GR" altLang="el-GR" sz="2800" dirty="0"/>
              <a:t> παράγοντα επηρεάζεται από πολλούς παράγοντες όπως:</a:t>
            </a:r>
          </a:p>
          <a:p>
            <a:r>
              <a:rPr lang="el-GR" altLang="el-GR" sz="2800" dirty="0"/>
              <a:t>Ηλικία, ωριμότητα, εμπειρίες ζωής, και χαρακτηριστικά προσωπικότητας.</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2" y="404664"/>
            <a:ext cx="8375849" cy="940966"/>
          </a:xfrm>
        </p:spPr>
        <p:txBody>
          <a:bodyPr>
            <a:noAutofit/>
          </a:bodyPr>
          <a:lstStyle/>
          <a:p>
            <a:r>
              <a:rPr lang="el-GR" altLang="el-GR" sz="4000" dirty="0" smtClean="0"/>
              <a:t>Ενέργειες Νοσηλευτών</a:t>
            </a:r>
            <a:endParaRPr lang="en-US" sz="24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r>
              <a:rPr lang="el-GR" altLang="el-GR" sz="2800" dirty="0"/>
              <a:t>Ως νοσηλευτές θα πρέπει να αξιολογούμε τις προσωπικές αντιλήψεις των ασθενών σε θέματα υγείας και να τους αντιμετωπίζουμε ανάλογα με τις ανάγκες τους.</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3" y="404664"/>
            <a:ext cx="8229600" cy="940966"/>
          </a:xfrm>
        </p:spPr>
        <p:txBody>
          <a:bodyPr>
            <a:noAutofit/>
          </a:bodyPr>
          <a:lstStyle/>
          <a:p>
            <a:r>
              <a:rPr lang="el-GR" altLang="el-GR" sz="3600" dirty="0" smtClean="0"/>
              <a:t>Πολιτισμική </a:t>
            </a:r>
            <a:r>
              <a:rPr lang="el-GR" altLang="el-GR" sz="3600" dirty="0"/>
              <a:t>προέλευση</a:t>
            </a:r>
            <a:endParaRPr lang="en-US" sz="2000" b="0" dirty="0"/>
          </a:p>
        </p:txBody>
      </p:sp>
      <p:sp>
        <p:nvSpPr>
          <p:cNvPr id="9" name="Θέση περιεχομένου 8"/>
          <p:cNvSpPr>
            <a:spLocks noGrp="1"/>
          </p:cNvSpPr>
          <p:nvPr>
            <p:ph idx="1"/>
            <p:custDataLst>
              <p:tags r:id="rId3"/>
            </p:custDataLst>
          </p:nvPr>
        </p:nvSpPr>
        <p:spPr>
          <a:xfrm>
            <a:off x="571527" y="1552700"/>
            <a:ext cx="8147248" cy="2351139"/>
          </a:xfrm>
        </p:spPr>
        <p:txBody>
          <a:bodyPr>
            <a:noAutofit/>
          </a:bodyPr>
          <a:lstStyle/>
          <a:p>
            <a:r>
              <a:rPr lang="el-GR" altLang="el-GR" sz="2800" dirty="0"/>
              <a:t>Η πολιτισμική προέλευση ενός ατόμου επηρεάζει τον τρόπο που αντιλαμβάνεται τα γεγονότα και επομένως το πόσο </a:t>
            </a:r>
            <a:r>
              <a:rPr lang="el-GR" altLang="el-GR" sz="2800" dirty="0" err="1"/>
              <a:t>στρεσογόνα</a:t>
            </a:r>
            <a:r>
              <a:rPr lang="el-GR" altLang="el-GR" sz="2800" dirty="0"/>
              <a:t> αντιλαμβάνεται ότι είναι τα γεγονότα αυτά.</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4000" dirty="0" smtClean="0"/>
              <a:t>Στρατηγικές αντιμετώπισης στρες</a:t>
            </a:r>
            <a:endParaRPr lang="en-US" sz="24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altLang="el-GR" sz="2400" dirty="0"/>
              <a:t>Στο στρες αποκρινόμαστε με στρατηγικές αντιμετώπισης και αποτελούν μέρος του προτύπου συμπεριφοράς </a:t>
            </a:r>
            <a:r>
              <a:rPr lang="el-GR" altLang="el-GR" sz="2400" dirty="0" smtClean="0"/>
              <a:t>μας και </a:t>
            </a:r>
            <a:r>
              <a:rPr lang="el-GR" altLang="el-GR" sz="2400" dirty="0"/>
              <a:t>αντίδρασης στο στρες.</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Στρες και Στρατηγικές Αντιμετώπισης</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Θετικές αποκρίσεις στο στρες</a:t>
            </a:r>
            <a:endParaRPr lang="en-US" sz="2800" b="0" dirty="0"/>
          </a:p>
        </p:txBody>
      </p:sp>
      <p:sp>
        <p:nvSpPr>
          <p:cNvPr id="9" name="Θέση περιεχομένου 8"/>
          <p:cNvSpPr>
            <a:spLocks noGrp="1"/>
          </p:cNvSpPr>
          <p:nvPr>
            <p:ph idx="1"/>
            <p:custDataLst>
              <p:tags r:id="rId3"/>
            </p:custDataLst>
          </p:nvPr>
        </p:nvSpPr>
        <p:spPr>
          <a:xfrm>
            <a:off x="457200" y="1700808"/>
            <a:ext cx="8147248" cy="2351139"/>
          </a:xfrm>
        </p:spPr>
        <p:txBody>
          <a:bodyPr>
            <a:noAutofit/>
          </a:bodyPr>
          <a:lstStyle/>
          <a:p>
            <a:r>
              <a:rPr lang="el-GR" altLang="el-GR" sz="2400" dirty="0"/>
              <a:t>Επίλυση προβλήματος.</a:t>
            </a:r>
          </a:p>
          <a:p>
            <a:pPr>
              <a:buNone/>
            </a:pPr>
            <a:endParaRPr lang="el-GR" altLang="el-GR" sz="2400" dirty="0"/>
          </a:p>
          <a:p>
            <a:r>
              <a:rPr lang="el-GR" altLang="el-GR" sz="2400" dirty="0"/>
              <a:t>Χρησιμοποίηση κοινωνικού υποστηρικτικού δικτύου.</a:t>
            </a:r>
          </a:p>
          <a:p>
            <a:pPr>
              <a:buNone/>
            </a:pPr>
            <a:endParaRPr lang="el-GR" altLang="el-GR" sz="2400" dirty="0"/>
          </a:p>
          <a:p>
            <a:r>
              <a:rPr lang="el-GR" altLang="el-GR" sz="2400" dirty="0"/>
              <a:t>Επαναπροσδιορισμός.</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Αρνητικές αποκρίσεις στο στρες</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altLang="el-GR" sz="2800" dirty="0"/>
              <a:t>Αποφυγή.</a:t>
            </a:r>
          </a:p>
          <a:p>
            <a:pPr>
              <a:buNone/>
            </a:pPr>
            <a:endParaRPr lang="el-GR" altLang="el-GR" sz="2800" dirty="0"/>
          </a:p>
          <a:p>
            <a:r>
              <a:rPr lang="el-GR" altLang="el-GR" sz="2800" dirty="0" err="1"/>
              <a:t>Αυτοκατηγορία</a:t>
            </a:r>
            <a:r>
              <a:rPr lang="el-GR" altLang="el-GR" sz="2800" dirty="0"/>
              <a:t>.</a:t>
            </a:r>
          </a:p>
          <a:p>
            <a:pPr>
              <a:buNone/>
            </a:pPr>
            <a:endParaRPr lang="el-GR" altLang="el-GR" sz="2800" dirty="0"/>
          </a:p>
          <a:p>
            <a:r>
              <a:rPr lang="el-GR" altLang="el-GR" sz="2800" dirty="0"/>
              <a:t>Ευσεβείς πόθοι.</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smtClean="0"/>
              <a:t>Παρεμβάσεις νοσηλευτών</a:t>
            </a:r>
            <a:endParaRPr lang="el-GR" dirty="0"/>
          </a:p>
        </p:txBody>
      </p:sp>
      <p:sp>
        <p:nvSpPr>
          <p:cNvPr id="9" name="Θέση περιεχομένου 8"/>
          <p:cNvSpPr>
            <a:spLocks noGrp="1"/>
          </p:cNvSpPr>
          <p:nvPr>
            <p:ph idx="1"/>
            <p:custDataLst>
              <p:tags r:id="rId3"/>
            </p:custDataLst>
          </p:nvPr>
        </p:nvSpPr>
        <p:spPr>
          <a:xfrm>
            <a:off x="215516" y="1988840"/>
            <a:ext cx="8712968" cy="2351139"/>
          </a:xfrm>
        </p:spPr>
        <p:txBody>
          <a:bodyPr>
            <a:noAutofit/>
          </a:bodyPr>
          <a:lstStyle/>
          <a:p>
            <a:r>
              <a:rPr lang="el-GR" altLang="el-GR" sz="2400" dirty="0"/>
              <a:t>Εκεί όπου ως νοσηλευτές μπορούμε να παρέμβουμε παρέχοντας φροντίδα είναι να βοηθήσουμε το άτομο στην ανάπτυξη στρατηγικών αντιμετώπισης για την μείωση και την  αποτελεσματική διαχείριση του στρες.</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Η παρέμβαση προλαβαίνει την εξέλιξη αυτή ως εξής</a:t>
            </a:r>
            <a:endParaRPr lang="en-US" sz="2800" b="0"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r>
              <a:rPr lang="el-GR" altLang="el-GR" sz="2800" dirty="0"/>
              <a:t>Εκεί όπου ως νοσηλευτές μπορούμε να παρέμβουμε παρέχοντας φροντίδα είναι να βοηθήσουμε το άτομο στην ανάπτυξη στρατηγικών αντιμετώπισης για την μείωση και την  αποτελεσματική διαχείριση του στρες.</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Νοσηλευτική αξιολόγηση</a:t>
            </a:r>
            <a:endParaRPr lang="el-GR"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r>
              <a:rPr lang="el-GR" altLang="el-GR" sz="2800" dirty="0"/>
              <a:t>Μέρος της κατά την εισαγωγή του ασθενούς πρέπει να είναι η εκτίμηση των </a:t>
            </a:r>
            <a:r>
              <a:rPr lang="el-GR" altLang="el-GR" sz="2800" dirty="0" err="1"/>
              <a:t>στρεσογόνων</a:t>
            </a:r>
            <a:r>
              <a:rPr lang="el-GR" altLang="el-GR" sz="2800" dirty="0"/>
              <a:t> παραγόντων που επιδρούν στον ασθενή τη δεδομένη χρονική στιγμή.</a:t>
            </a:r>
          </a:p>
          <a:p>
            <a:r>
              <a:rPr lang="el-GR" altLang="el-GR" sz="2800" dirty="0"/>
              <a:t>Επίσης η αξιολόγηση του προτύπου των στρατηγικών αντιμετώπισης του ασθενούς για το στρες είναι απαραίτητη.</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Παραδείγματα ερωτήσεων</a:t>
            </a:r>
            <a:endParaRPr lang="en-US" sz="2800" b="0" dirty="0"/>
          </a:p>
        </p:txBody>
      </p:sp>
      <p:sp>
        <p:nvSpPr>
          <p:cNvPr id="9" name="Θέση περιεχομένου 8"/>
          <p:cNvSpPr>
            <a:spLocks noGrp="1"/>
          </p:cNvSpPr>
          <p:nvPr>
            <p:ph idx="1"/>
            <p:custDataLst>
              <p:tags r:id="rId3"/>
            </p:custDataLst>
          </p:nvPr>
        </p:nvSpPr>
        <p:spPr>
          <a:xfrm>
            <a:off x="215516" y="1177460"/>
            <a:ext cx="8712968" cy="2351139"/>
          </a:xfrm>
        </p:spPr>
        <p:txBody>
          <a:bodyPr>
            <a:noAutofit/>
          </a:bodyPr>
          <a:lstStyle/>
          <a:p>
            <a:pPr>
              <a:lnSpc>
                <a:spcPct val="90000"/>
              </a:lnSpc>
            </a:pPr>
            <a:r>
              <a:rPr lang="el-GR" altLang="el-GR" sz="2800" dirty="0"/>
              <a:t>Πως σας επηρεάζει αυτό;</a:t>
            </a:r>
          </a:p>
          <a:p>
            <a:pPr>
              <a:lnSpc>
                <a:spcPct val="90000"/>
              </a:lnSpc>
            </a:pPr>
            <a:r>
              <a:rPr lang="el-GR" altLang="el-GR" sz="2800" dirty="0"/>
              <a:t>Πως νοιώθετε σχετικά με αυτό;</a:t>
            </a:r>
          </a:p>
          <a:p>
            <a:pPr>
              <a:lnSpc>
                <a:spcPct val="90000"/>
              </a:lnSpc>
            </a:pPr>
            <a:r>
              <a:rPr lang="el-GR" altLang="el-GR" sz="2800" dirty="0"/>
              <a:t>Τι κάνετε συνήθως όταν σας συμβαίνει κάτι τέτοιο;</a:t>
            </a:r>
          </a:p>
          <a:p>
            <a:pPr>
              <a:lnSpc>
                <a:spcPct val="90000"/>
              </a:lnSpc>
            </a:pPr>
            <a:r>
              <a:rPr lang="el-GR" altLang="el-GR" sz="2800" dirty="0"/>
              <a:t>Μπορείτε να σκεφτείτε τι μπορείτε να κάνετε για αυτό;</a:t>
            </a:r>
          </a:p>
          <a:p>
            <a:pPr>
              <a:lnSpc>
                <a:spcPct val="90000"/>
              </a:lnSpc>
            </a:pPr>
            <a:r>
              <a:rPr lang="el-GR" altLang="el-GR" sz="2800" dirty="0"/>
              <a:t>Ποιόν μπορείτε να καλέσετε για να σας βοηθήσει;</a:t>
            </a:r>
          </a:p>
          <a:p>
            <a:pPr>
              <a:lnSpc>
                <a:spcPct val="90000"/>
              </a:lnSpc>
            </a:pPr>
            <a:endParaRPr lang="el-GR" altLang="el-GR" sz="2800" dirty="0"/>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dirty="0"/>
              <a:t>Νοσηλευτική διάγνωση</a:t>
            </a:r>
            <a:endParaRPr lang="en-US" sz="2800" b="0" dirty="0"/>
          </a:p>
        </p:txBody>
      </p:sp>
      <p:sp>
        <p:nvSpPr>
          <p:cNvPr id="9" name="Θέση περιεχομένου 8"/>
          <p:cNvSpPr>
            <a:spLocks noGrp="1"/>
          </p:cNvSpPr>
          <p:nvPr>
            <p:ph idx="1"/>
            <p:custDataLst>
              <p:tags r:id="rId3"/>
            </p:custDataLst>
          </p:nvPr>
        </p:nvSpPr>
        <p:spPr>
          <a:xfrm>
            <a:off x="123342" y="2132856"/>
            <a:ext cx="8712968" cy="2351139"/>
          </a:xfrm>
        </p:spPr>
        <p:txBody>
          <a:bodyPr>
            <a:noAutofit/>
          </a:bodyPr>
          <a:lstStyle/>
          <a:p>
            <a:r>
              <a:rPr lang="el-GR" altLang="el-GR" sz="2800" dirty="0"/>
              <a:t>Οι μη αποτελεσματικές στρατηγικές αντιμετώπισης του στρες. </a:t>
            </a:r>
          </a:p>
          <a:p>
            <a:r>
              <a:rPr lang="el-GR" altLang="el-GR" sz="2800" dirty="0"/>
              <a:t>Με πιθανά αίτια την κατάσταση κρίσης, την προσωπική ευπάθεια, το ανεπαρκές υποστηρικτικό πλαίσιο, τις ανεπαρκείς δεξιότητες αντιμετώπισης του στρες και το φόβο της αποτυχίας.</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95622" y="260648"/>
            <a:ext cx="9324528" cy="940966"/>
          </a:xfrm>
        </p:spPr>
        <p:txBody>
          <a:bodyPr>
            <a:noAutofit/>
          </a:bodyPr>
          <a:lstStyle/>
          <a:p>
            <a:r>
              <a:rPr lang="el-GR" altLang="el-GR" dirty="0"/>
              <a:t>Στρατηγική </a:t>
            </a:r>
            <a:r>
              <a:rPr lang="el-GR" altLang="el-GR" dirty="0" smtClean="0"/>
              <a:t>αντιμετώπισης (α) </a:t>
            </a:r>
            <a:endParaRPr lang="en-US" sz="2800" b="0" dirty="0"/>
          </a:p>
        </p:txBody>
      </p:sp>
      <p:sp>
        <p:nvSpPr>
          <p:cNvPr id="9" name="Θέση περιεχομένου 8"/>
          <p:cNvSpPr>
            <a:spLocks noGrp="1"/>
          </p:cNvSpPr>
          <p:nvPr>
            <p:ph idx="1"/>
            <p:custDataLst>
              <p:tags r:id="rId3"/>
            </p:custDataLst>
          </p:nvPr>
        </p:nvSpPr>
        <p:spPr>
          <a:xfrm>
            <a:off x="539552" y="1628800"/>
            <a:ext cx="8712968" cy="2351139"/>
          </a:xfrm>
        </p:spPr>
        <p:txBody>
          <a:bodyPr>
            <a:noAutofit/>
          </a:bodyPr>
          <a:lstStyle/>
          <a:p>
            <a:pPr>
              <a:lnSpc>
                <a:spcPct val="90000"/>
              </a:lnSpc>
            </a:pPr>
            <a:r>
              <a:rPr lang="el-GR" altLang="el-GR" dirty="0"/>
              <a:t>Η επίλυση του προβλήματος. </a:t>
            </a:r>
          </a:p>
          <a:p>
            <a:pPr marL="0" indent="0">
              <a:lnSpc>
                <a:spcPct val="90000"/>
              </a:lnSpc>
              <a:buNone/>
            </a:pPr>
            <a:r>
              <a:rPr lang="el-GR" altLang="el-GR" dirty="0"/>
              <a:t>Προηγείται η </a:t>
            </a:r>
            <a:r>
              <a:rPr lang="el-GR" altLang="el-GR" b="1" dirty="0"/>
              <a:t>αντικειμενική αξιολόγηση </a:t>
            </a:r>
            <a:r>
              <a:rPr lang="el-GR" altLang="el-GR" dirty="0"/>
              <a:t>της κατάστασης και στη συνέχεια:</a:t>
            </a:r>
          </a:p>
          <a:p>
            <a:pPr>
              <a:lnSpc>
                <a:spcPct val="90000"/>
              </a:lnSpc>
            </a:pPr>
            <a:r>
              <a:rPr lang="el-GR" altLang="el-GR" dirty="0"/>
              <a:t>Αξιολογούνται τα δεδομένα της.</a:t>
            </a:r>
          </a:p>
          <a:p>
            <a:pPr>
              <a:lnSpc>
                <a:spcPct val="90000"/>
              </a:lnSpc>
            </a:pPr>
            <a:r>
              <a:rPr lang="el-GR" altLang="el-GR" dirty="0"/>
              <a:t>Διατυπώνονται στόχοι για την επίλυση του προβλήματος.</a:t>
            </a:r>
          </a:p>
          <a:p>
            <a:pPr>
              <a:lnSpc>
                <a:spcPct val="90000"/>
              </a:lnSpc>
            </a:pPr>
            <a:r>
              <a:rPr lang="el-GR" altLang="el-GR" dirty="0"/>
              <a:t>Μελετώνται οι εναλλακτικές επιλογές για την αντιμετώπιση της κατάστασης.</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t>Στρατηγική αντιμετώπισης (</a:t>
            </a:r>
            <a:r>
              <a:rPr lang="el-GR" altLang="el-GR" dirty="0" smtClean="0"/>
              <a:t>β)</a:t>
            </a:r>
            <a:endParaRPr lang="en-US" sz="2800" b="0" dirty="0"/>
          </a:p>
        </p:txBody>
      </p:sp>
      <p:sp>
        <p:nvSpPr>
          <p:cNvPr id="9" name="Θέση περιεχομένου 8"/>
          <p:cNvSpPr>
            <a:spLocks noGrp="1"/>
          </p:cNvSpPr>
          <p:nvPr>
            <p:ph idx="1"/>
            <p:custDataLst>
              <p:tags r:id="rId3"/>
            </p:custDataLst>
          </p:nvPr>
        </p:nvSpPr>
        <p:spPr>
          <a:xfrm>
            <a:off x="431032" y="1700808"/>
            <a:ext cx="8712968" cy="2351139"/>
          </a:xfrm>
        </p:spPr>
        <p:txBody>
          <a:bodyPr>
            <a:noAutofit/>
          </a:bodyPr>
          <a:lstStyle/>
          <a:p>
            <a:r>
              <a:rPr lang="el-GR" altLang="el-GR" sz="2800" dirty="0"/>
              <a:t>Καθορίζονται οι κίνδυνοι και τα οφέλη της κάθε εναλλακτικής λύσης.</a:t>
            </a:r>
          </a:p>
          <a:p>
            <a:r>
              <a:rPr lang="el-GR" altLang="el-GR" sz="2800" dirty="0"/>
              <a:t>Εφαρμόζεται η λύση που επιλέχθηκε.</a:t>
            </a:r>
          </a:p>
          <a:p>
            <a:r>
              <a:rPr lang="el-GR" altLang="el-GR" sz="2800" dirty="0"/>
              <a:t>Αξιολογούνται τα αποτελέσματά της.</a:t>
            </a:r>
          </a:p>
          <a:p>
            <a:r>
              <a:rPr lang="el-GR" altLang="el-GR" sz="2800" dirty="0"/>
              <a:t> Αν η λύση δεν είναι αποτελεσματική επιλέγουμε και εφαρμόζουμε άλλη λύση.</a:t>
            </a:r>
          </a:p>
          <a:p>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8086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t>Στρατηγική </a:t>
            </a:r>
            <a:r>
              <a:rPr lang="el-GR" altLang="el-GR" dirty="0" smtClean="0"/>
              <a:t>αντιμετώπισης (γ)</a:t>
            </a:r>
            <a:endParaRPr lang="en-US" sz="2800" b="0" dirty="0"/>
          </a:p>
        </p:txBody>
      </p:sp>
      <p:sp>
        <p:nvSpPr>
          <p:cNvPr id="9" name="Θέση περιεχομένου 8"/>
          <p:cNvSpPr>
            <a:spLocks noGrp="1"/>
          </p:cNvSpPr>
          <p:nvPr>
            <p:ph idx="1"/>
            <p:custDataLst>
              <p:tags r:id="rId3"/>
            </p:custDataLst>
          </p:nvPr>
        </p:nvSpPr>
        <p:spPr>
          <a:xfrm>
            <a:off x="179512" y="1201614"/>
            <a:ext cx="8856984" cy="2880320"/>
          </a:xfrm>
        </p:spPr>
        <p:txBody>
          <a:bodyPr>
            <a:noAutofit/>
          </a:bodyPr>
          <a:lstStyle/>
          <a:p>
            <a:r>
              <a:rPr lang="el-GR" altLang="el-GR" sz="2400" dirty="0"/>
              <a:t>Η συμπεριφορά </a:t>
            </a:r>
            <a:r>
              <a:rPr lang="el-GR" altLang="el-GR" sz="2400" dirty="0" err="1"/>
              <a:t>διεκδικητικότητας</a:t>
            </a:r>
            <a:r>
              <a:rPr lang="el-GR" altLang="el-GR" sz="2400" dirty="0"/>
              <a:t> κατά την οποία ζητάμε από τους άλλους να ικανοποιηθούν κάποιες προσωπικές μας ανάγκες, ενώ ο άλλος αντιμετωπίζεται με σεβασμό βοηθά στην αντιμετώπιση του </a:t>
            </a:r>
            <a:r>
              <a:rPr lang="el-GR" altLang="el-GR" sz="2400" dirty="0" smtClean="0"/>
              <a:t>στρες.</a:t>
            </a:r>
          </a:p>
          <a:p>
            <a:r>
              <a:rPr lang="el-GR" altLang="el-GR" sz="2400" dirty="0"/>
              <a:t>Εκπαιδεύουμε τον ασθενή να ακολουθήσει μια μέθοδο τριών βημάτων όταν ζητάει αλλαγή συμπεριφοράς από κάποιο άλλο άτομο:</a:t>
            </a:r>
          </a:p>
          <a:p>
            <a:pPr lvl="1">
              <a:buFont typeface="Wingdings" panose="05000000000000000000" pitchFamily="2" charset="2"/>
              <a:buChar char="Ø"/>
            </a:pPr>
            <a:r>
              <a:rPr lang="el-GR" altLang="el-GR" sz="2400" dirty="0"/>
              <a:t>1ο βήμα: όταν εσύ…..</a:t>
            </a:r>
          </a:p>
          <a:p>
            <a:pPr lvl="1">
              <a:buFont typeface="Wingdings" panose="05000000000000000000" pitchFamily="2" charset="2"/>
              <a:buChar char="Ø"/>
            </a:pPr>
            <a:r>
              <a:rPr lang="el-GR" altLang="el-GR" sz="2400" dirty="0"/>
              <a:t>2ο βήμα: αισθάνομαι……</a:t>
            </a:r>
          </a:p>
          <a:p>
            <a:pPr lvl="1">
              <a:buFont typeface="Wingdings" panose="05000000000000000000" pitchFamily="2" charset="2"/>
              <a:buChar char="Ø"/>
            </a:pPr>
            <a:r>
              <a:rPr lang="el-GR" altLang="el-GR" sz="2400" dirty="0" smtClean="0"/>
              <a:t>3ο </a:t>
            </a:r>
            <a:r>
              <a:rPr lang="el-GR" altLang="el-GR" sz="2400" dirty="0"/>
              <a:t>βήμα: θα ήθελα να…..</a:t>
            </a:r>
          </a:p>
          <a:p>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t>Επίσης βοηθούν:</a:t>
            </a:r>
            <a:endParaRPr lang="en-US" sz="2800" b="0" dirty="0"/>
          </a:p>
        </p:txBody>
      </p:sp>
      <p:sp>
        <p:nvSpPr>
          <p:cNvPr id="9" name="Θέση περιεχομένου 8"/>
          <p:cNvSpPr>
            <a:spLocks noGrp="1"/>
          </p:cNvSpPr>
          <p:nvPr>
            <p:ph idx="1"/>
            <p:custDataLst>
              <p:tags r:id="rId3"/>
            </p:custDataLst>
          </p:nvPr>
        </p:nvSpPr>
        <p:spPr>
          <a:xfrm>
            <a:off x="539552" y="1201614"/>
            <a:ext cx="8712968" cy="2351139"/>
          </a:xfrm>
        </p:spPr>
        <p:txBody>
          <a:bodyPr>
            <a:noAutofit/>
          </a:bodyPr>
          <a:lstStyle/>
          <a:p>
            <a:r>
              <a:rPr lang="el-GR" altLang="el-GR" sz="2800" dirty="0"/>
              <a:t>Οι </a:t>
            </a:r>
            <a:r>
              <a:rPr lang="el-GR" altLang="el-GR" sz="2800" dirty="0" err="1"/>
              <a:t>γνωστικοσυμπεριφορικές</a:t>
            </a:r>
            <a:r>
              <a:rPr lang="el-GR" altLang="el-GR" sz="2800" dirty="0"/>
              <a:t> τεχνικές.</a:t>
            </a:r>
          </a:p>
          <a:p>
            <a:r>
              <a:rPr lang="el-GR" altLang="el-GR" sz="2800" dirty="0"/>
              <a:t>Η προοδευτική </a:t>
            </a:r>
            <a:r>
              <a:rPr lang="el-GR" altLang="el-GR" sz="2800" dirty="0" err="1"/>
              <a:t>μυοχάλαση</a:t>
            </a:r>
            <a:r>
              <a:rPr lang="el-GR" altLang="el-GR" sz="2800" dirty="0"/>
              <a:t>. </a:t>
            </a:r>
          </a:p>
          <a:p>
            <a:r>
              <a:rPr lang="el-GR" altLang="el-GR" sz="2800" dirty="0"/>
              <a:t>Η </a:t>
            </a:r>
            <a:r>
              <a:rPr lang="el-GR" altLang="el-GR" sz="2800" dirty="0" err="1"/>
              <a:t>βιοανάδραση</a:t>
            </a:r>
            <a:r>
              <a:rPr lang="el-GR" altLang="el-GR" sz="2800" dirty="0"/>
              <a:t>. </a:t>
            </a:r>
          </a:p>
          <a:p>
            <a:r>
              <a:rPr lang="el-GR" altLang="el-GR" sz="2800" dirty="0"/>
              <a:t>Απαιτούν ειδική εκπαίδευση</a:t>
            </a:r>
            <a:r>
              <a:rPr lang="el-GR" altLang="el-GR" sz="2800" dirty="0" smtClean="0"/>
              <a:t>.</a:t>
            </a:r>
          </a:p>
          <a:p>
            <a:pPr marL="0" indent="0">
              <a:buNone/>
              <a:defRPr/>
            </a:pPr>
            <a:endParaRPr lang="el-GR" altLang="el-GR" sz="2800" dirty="0"/>
          </a:p>
          <a:p>
            <a:endParaRPr lang="el-GR" altLang="el-GR" sz="2800" dirty="0"/>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smtClean="0"/>
              <a:t>Φαρμακευτική Αγωγή</a:t>
            </a:r>
            <a:endParaRPr lang="en-US" b="0" dirty="0"/>
          </a:p>
        </p:txBody>
      </p:sp>
      <p:sp>
        <p:nvSpPr>
          <p:cNvPr id="9" name="Θέση περιεχομένου 8"/>
          <p:cNvSpPr>
            <a:spLocks noGrp="1"/>
          </p:cNvSpPr>
          <p:nvPr>
            <p:ph idx="1"/>
            <p:custDataLst>
              <p:tags r:id="rId3"/>
            </p:custDataLst>
          </p:nvPr>
        </p:nvSpPr>
        <p:spPr>
          <a:xfrm>
            <a:off x="431032" y="1700808"/>
            <a:ext cx="8712968" cy="2351139"/>
          </a:xfrm>
        </p:spPr>
        <p:txBody>
          <a:bodyPr>
            <a:noAutofit/>
          </a:bodyPr>
          <a:lstStyle/>
          <a:p>
            <a:pPr>
              <a:defRPr/>
            </a:pPr>
            <a:r>
              <a:rPr lang="el-GR" altLang="el-GR" sz="2800" dirty="0"/>
              <a:t>Υπάρχουν και φάρμακα για την αντιμετώπιση του στρες.</a:t>
            </a:r>
          </a:p>
          <a:p>
            <a:pPr>
              <a:defRPr/>
            </a:pPr>
            <a:r>
              <a:rPr lang="el-GR" altLang="el-GR" sz="2800" dirty="0"/>
              <a:t>Οι στρατηγικές που αναφέρθηκαν προηγουμένως αποτελούν την καλύτερη για την υγεία μας διαχείριση του στρες.</a:t>
            </a:r>
          </a:p>
          <a:p>
            <a:r>
              <a:rPr lang="el-GR" altLang="el-GR" sz="2800" dirty="0" smtClean="0"/>
              <a:t>Τα </a:t>
            </a:r>
            <a:r>
              <a:rPr lang="el-GR" altLang="el-GR" sz="2800" dirty="0"/>
              <a:t>φάρμακα χρησιμοποιούνται μετά από ιατρική οδηγία και στην περίπτωση που όλοι οι άλλοι τρόποι αντιμετώπισης του στρες αποτυγχάνουν να ανακουφίσουν το άτομο.</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6768752" cy="2878509"/>
          </a:xfrm>
        </p:spPr>
        <p:txBody>
          <a:bodyPr>
            <a:noAutofit/>
          </a:bodyPr>
          <a:lstStyle/>
          <a:p>
            <a:pPr lvl="1">
              <a:buFont typeface="Wingdings" pitchFamily="2" charset="2"/>
              <a:buChar char="§"/>
            </a:pPr>
            <a:r>
              <a:rPr lang="el-GR" sz="2400" dirty="0">
                <a:hlinkClick r:id="rId8" action="ppaction://hlinksldjump"/>
              </a:rPr>
              <a:t>Στρες</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err="1">
                <a:hlinkClick r:id="rId9" action="ppaction://hlinksldjump"/>
              </a:rPr>
              <a:t>Στρεσογόνος</a:t>
            </a:r>
            <a:r>
              <a:rPr lang="el-GR" sz="2400" dirty="0">
                <a:hlinkClick r:id="rId9" action="ppaction://hlinksldjump"/>
              </a:rPr>
              <a:t> παράγοντας .</a:t>
            </a:r>
            <a:endParaRPr lang="el-GR" sz="2400" dirty="0"/>
          </a:p>
          <a:p>
            <a:pPr lvl="1">
              <a:buFont typeface="Wingdings" pitchFamily="2" charset="2"/>
              <a:buChar char="§"/>
            </a:pPr>
            <a:r>
              <a:rPr lang="el-GR" sz="2400" dirty="0">
                <a:hlinkClick r:id="rId10" action="ppaction://hlinksldjump"/>
              </a:rPr>
              <a:t>Στρατηγικές </a:t>
            </a:r>
            <a:r>
              <a:rPr lang="el-GR" sz="2400" dirty="0" smtClean="0">
                <a:hlinkClick r:id="rId10" action="ppaction://hlinksldjump"/>
              </a:rPr>
              <a:t>αντιμετώπισης</a:t>
            </a:r>
            <a:r>
              <a:rPr lang="el-GR" sz="2400" dirty="0" smtClean="0">
                <a:hlinkClick r:id="rId11" action="ppaction://hlinksldjump"/>
              </a:rPr>
              <a:t>. </a:t>
            </a:r>
            <a:endParaRPr lang="en-US" sz="2400" dirty="0"/>
          </a:p>
          <a:p>
            <a:pPr lvl="1">
              <a:buFont typeface="Wingdings" pitchFamily="2" charset="2"/>
              <a:buChar char="§"/>
            </a:pPr>
            <a:r>
              <a:rPr lang="el-GR" sz="2400" dirty="0" smtClean="0">
                <a:hlinkClick r:id="rId12" action="ppaction://hlinksldjump"/>
              </a:rPr>
              <a:t>Νοσηλευτική </a:t>
            </a:r>
            <a:r>
              <a:rPr lang="el-GR" sz="2400" dirty="0">
                <a:hlinkClick r:id="rId12" action="ppaction://hlinksldjump"/>
              </a:rPr>
              <a:t>αξιολόγηση</a:t>
            </a:r>
            <a:r>
              <a:rPr lang="el-GR" sz="2400" dirty="0">
                <a:hlinkClick r:id="rId10"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13" action="ppaction://hlinksldjump"/>
              </a:rPr>
              <a:t>Φαρμακευτική </a:t>
            </a:r>
            <a:r>
              <a:rPr lang="el-GR" sz="2400" dirty="0">
                <a:hlinkClick r:id="rId13" action="ppaction://hlinksldjump"/>
              </a:rPr>
              <a:t>Αγωγή</a:t>
            </a:r>
            <a:r>
              <a:rPr lang="el-GR" sz="2400" dirty="0">
                <a:hlinkClick r:id="" action="ppaction://noaction"/>
              </a:rPr>
              <a:t>.</a:t>
            </a:r>
            <a:r>
              <a:rPr lang="el-GR" sz="2400" dirty="0">
                <a:hlinkClick r:id="" action="ppaction://noaction"/>
              </a:rPr>
              <a:t/>
            </a:r>
            <a:br>
              <a:rPr lang="el-GR" sz="2400" dirty="0">
                <a:hlinkClick r:id="" action="ppaction://noaction"/>
              </a:rPr>
            </a:br>
            <a:endParaRPr lang="en-US"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dirty="0" smtClean="0"/>
              <a:t>Στρες (α)</a:t>
            </a:r>
            <a:endParaRPr lang="en-US" sz="2800" b="0" dirty="0"/>
          </a:p>
        </p:txBody>
      </p:sp>
      <p:sp>
        <p:nvSpPr>
          <p:cNvPr id="9" name="Θέση περιεχομένου 8"/>
          <p:cNvSpPr>
            <a:spLocks noGrp="1"/>
          </p:cNvSpPr>
          <p:nvPr>
            <p:ph idx="1"/>
            <p:custDataLst>
              <p:tags r:id="rId3"/>
            </p:custDataLst>
          </p:nvPr>
        </p:nvSpPr>
        <p:spPr>
          <a:xfrm>
            <a:off x="395536" y="1332319"/>
            <a:ext cx="8496944" cy="2351139"/>
          </a:xfrm>
        </p:spPr>
        <p:txBody>
          <a:bodyPr>
            <a:noAutofit/>
          </a:bodyPr>
          <a:lstStyle/>
          <a:p>
            <a:pPr marL="0" indent="0">
              <a:lnSpc>
                <a:spcPct val="90000"/>
              </a:lnSpc>
              <a:buNone/>
            </a:pPr>
            <a:endParaRPr lang="el-GR" altLang="el-GR" dirty="0" smtClean="0"/>
          </a:p>
          <a:p>
            <a:pPr marL="0" indent="0">
              <a:lnSpc>
                <a:spcPct val="90000"/>
              </a:lnSpc>
              <a:buNone/>
            </a:pPr>
            <a:r>
              <a:rPr lang="el-GR" altLang="el-GR" dirty="0" smtClean="0"/>
              <a:t>Οι </a:t>
            </a:r>
            <a:r>
              <a:rPr lang="el-GR" altLang="el-GR" dirty="0"/>
              <a:t>άνθρωποι βιώνουμε στρες που προκαλείται από </a:t>
            </a:r>
            <a:r>
              <a:rPr lang="el-GR" altLang="el-GR" dirty="0" smtClean="0"/>
              <a:t>:</a:t>
            </a:r>
            <a:endParaRPr lang="el-GR" altLang="el-GR" dirty="0"/>
          </a:p>
          <a:p>
            <a:pPr>
              <a:lnSpc>
                <a:spcPct val="90000"/>
              </a:lnSpc>
            </a:pPr>
            <a:r>
              <a:rPr lang="el-GR" altLang="el-GR" dirty="0" smtClean="0"/>
              <a:t>Φυσικές </a:t>
            </a:r>
            <a:r>
              <a:rPr lang="el-GR" altLang="el-GR" dirty="0"/>
              <a:t>προκλήσεις (εξωτερικούς παράγοντες</a:t>
            </a:r>
            <a:r>
              <a:rPr lang="el-GR" altLang="el-GR" dirty="0" smtClean="0"/>
              <a:t>).</a:t>
            </a:r>
            <a:endParaRPr lang="el-GR" altLang="el-GR" dirty="0"/>
          </a:p>
          <a:p>
            <a:pPr>
              <a:lnSpc>
                <a:spcPct val="90000"/>
              </a:lnSpc>
            </a:pPr>
            <a:r>
              <a:rPr lang="el-GR" altLang="el-GR" dirty="0"/>
              <a:t>Ψυχολογικά θέματα (εσωτερικοί παράγοντες</a:t>
            </a:r>
            <a:r>
              <a:rPr lang="el-GR" altLang="el-GR" dirty="0" smtClean="0"/>
              <a:t>).</a:t>
            </a:r>
            <a:endParaRPr lang="el-GR" altLang="el-GR" dirty="0"/>
          </a:p>
          <a:p>
            <a:pPr marL="0" indent="0">
              <a:lnSpc>
                <a:spcPct val="90000"/>
              </a:lnSpc>
              <a:buNone/>
            </a:pPr>
            <a:endParaRPr lang="el-GR" altLang="el-GR" dirty="0" smtClean="0"/>
          </a:p>
          <a:p>
            <a:pPr marL="0" indent="0">
              <a:lnSpc>
                <a:spcPct val="90000"/>
              </a:lnSpc>
              <a:buNone/>
            </a:pPr>
            <a:r>
              <a:rPr lang="el-GR" altLang="el-GR" dirty="0" smtClean="0"/>
              <a:t>Επίσης </a:t>
            </a:r>
            <a:r>
              <a:rPr lang="el-GR" altLang="el-GR" dirty="0"/>
              <a:t>βιώνουμε ανησυχία για γεγονότα που δεν έχουν ακόμη συμβεί.</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Στρες (β)</a:t>
            </a:r>
            <a:endParaRPr lang="en-US" sz="2800" b="0" dirty="0"/>
          </a:p>
        </p:txBody>
      </p:sp>
      <p:sp>
        <p:nvSpPr>
          <p:cNvPr id="9" name="Θέση περιεχομένου 8"/>
          <p:cNvSpPr>
            <a:spLocks noGrp="1"/>
          </p:cNvSpPr>
          <p:nvPr>
            <p:ph idx="1"/>
            <p:custDataLst>
              <p:tags r:id="rId3"/>
            </p:custDataLst>
          </p:nvPr>
        </p:nvSpPr>
        <p:spPr>
          <a:xfrm>
            <a:off x="323528" y="1916832"/>
            <a:ext cx="8363272" cy="2351139"/>
          </a:xfrm>
        </p:spPr>
        <p:txBody>
          <a:bodyPr>
            <a:noAutofit/>
          </a:bodyPr>
          <a:lstStyle/>
          <a:p>
            <a:pPr>
              <a:lnSpc>
                <a:spcPct val="90000"/>
              </a:lnSpc>
            </a:pPr>
            <a:r>
              <a:rPr lang="el-GR" altLang="el-GR" dirty="0"/>
              <a:t>Εκτιθέμεθα σε όλο και περισσότερες χρόνιες </a:t>
            </a:r>
            <a:r>
              <a:rPr lang="el-GR" altLang="el-GR" dirty="0" err="1"/>
              <a:t>στρεσογόνες</a:t>
            </a:r>
            <a:r>
              <a:rPr lang="el-GR" altLang="el-GR" dirty="0"/>
              <a:t> </a:t>
            </a:r>
            <a:r>
              <a:rPr lang="el-GR" altLang="el-GR" dirty="0" smtClean="0"/>
              <a:t>καταστάσεις και τα </a:t>
            </a:r>
            <a:r>
              <a:rPr lang="el-GR" altLang="el-GR" dirty="0"/>
              <a:t>νοσήματα που σχετίζονται με το στρες αυξάνονται.</a:t>
            </a:r>
          </a:p>
          <a:p>
            <a:pPr>
              <a:lnSpc>
                <a:spcPct val="90000"/>
              </a:lnSpc>
            </a:pPr>
            <a:r>
              <a:rPr lang="el-GR" altLang="el-GR" dirty="0"/>
              <a:t>Οι νοσηλευτές μπορούμε να βοηθήσουμε τους ανθρώπους να μάθουν </a:t>
            </a:r>
            <a:r>
              <a:rPr lang="el-GR" altLang="el-GR" dirty="0" smtClean="0"/>
              <a:t>να αντιμετωπίζουν </a:t>
            </a:r>
            <a:r>
              <a:rPr lang="el-GR" altLang="el-GR" dirty="0"/>
              <a:t>το στρες με ποιο αποτελεσματικό τρόπο.</a:t>
            </a: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Ομοιόσταση</a:t>
            </a:r>
          </a:p>
        </p:txBody>
      </p:sp>
      <p:sp>
        <p:nvSpPr>
          <p:cNvPr id="9" name="Θέση περιεχομένου 8"/>
          <p:cNvSpPr>
            <a:spLocks noGrp="1"/>
          </p:cNvSpPr>
          <p:nvPr>
            <p:ph idx="1"/>
            <p:custDataLst>
              <p:tags r:id="rId3"/>
            </p:custDataLst>
          </p:nvPr>
        </p:nvSpPr>
        <p:spPr>
          <a:xfrm>
            <a:off x="457200" y="1772816"/>
            <a:ext cx="8147248" cy="2351139"/>
          </a:xfrm>
        </p:spPr>
        <p:txBody>
          <a:bodyPr>
            <a:noAutofit/>
          </a:bodyPr>
          <a:lstStyle/>
          <a:p>
            <a:r>
              <a:rPr lang="el-GR" altLang="el-GR" sz="2800" dirty="0"/>
              <a:t>Είναι η κατάσταση της δυναμικής ισορροπίας του εσωτερικού περιβάλλοντος του ανθρώπινου σώματος, που προσαρμόζεται </a:t>
            </a:r>
            <a:r>
              <a:rPr lang="el-GR" altLang="el-GR" sz="2800" dirty="0" smtClean="0"/>
              <a:t>συνεχώς ως </a:t>
            </a:r>
            <a:r>
              <a:rPr lang="el-GR" altLang="el-GR" sz="2800" dirty="0"/>
              <a:t>απόκριση σε εξωτερικές και εσωτερικές μεταβολές.</a:t>
            </a: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92894"/>
            <a:ext cx="8229600" cy="940966"/>
          </a:xfrm>
        </p:spPr>
        <p:txBody>
          <a:bodyPr>
            <a:noAutofit/>
          </a:bodyPr>
          <a:lstStyle/>
          <a:p>
            <a:r>
              <a:rPr lang="el-GR" altLang="el-GR" dirty="0" err="1"/>
              <a:t>Στρεσογόνος</a:t>
            </a:r>
            <a:r>
              <a:rPr lang="el-GR" altLang="el-GR" dirty="0"/>
              <a:t> </a:t>
            </a:r>
            <a:r>
              <a:rPr lang="el-GR" altLang="el-GR" dirty="0" smtClean="0"/>
              <a:t>παράγοντας (α)</a:t>
            </a:r>
            <a:endParaRPr lang="en-US" sz="2800" b="0" dirty="0"/>
          </a:p>
        </p:txBody>
      </p:sp>
      <p:sp>
        <p:nvSpPr>
          <p:cNvPr id="9" name="Θέση περιεχομένου 8"/>
          <p:cNvSpPr>
            <a:spLocks noGrp="1"/>
          </p:cNvSpPr>
          <p:nvPr>
            <p:ph idx="1"/>
            <p:custDataLst>
              <p:tags r:id="rId3"/>
            </p:custDataLst>
          </p:nvPr>
        </p:nvSpPr>
        <p:spPr>
          <a:xfrm>
            <a:off x="457200" y="1916832"/>
            <a:ext cx="8147248" cy="2351139"/>
          </a:xfrm>
        </p:spPr>
        <p:txBody>
          <a:bodyPr>
            <a:noAutofit/>
          </a:bodyPr>
          <a:lstStyle/>
          <a:p>
            <a:pPr>
              <a:lnSpc>
                <a:spcPct val="90000"/>
              </a:lnSpc>
            </a:pPr>
            <a:r>
              <a:rPr lang="el-GR" altLang="el-GR" sz="2800" dirty="0" err="1"/>
              <a:t>Στρεσογόνος</a:t>
            </a:r>
            <a:r>
              <a:rPr lang="el-GR" altLang="el-GR" sz="2800" dirty="0"/>
              <a:t> παράγοντας είναι ότι διαταράσσει την ομοιόσταση του ατόμου.</a:t>
            </a:r>
          </a:p>
          <a:p>
            <a:pPr>
              <a:lnSpc>
                <a:spcPct val="90000"/>
              </a:lnSpc>
            </a:pPr>
            <a:r>
              <a:rPr lang="el-GR" altLang="el-GR" sz="2800" dirty="0"/>
              <a:t>Η απόκριση του οργανισμού στο στρες είναι η αντίδρασή του σε μια προσπάθεια αποκατάστασης της ισορροπίας. </a:t>
            </a:r>
          </a:p>
          <a:p>
            <a:pPr>
              <a:lnSpc>
                <a:spcPct val="90000"/>
              </a:lnSpc>
            </a:pPr>
            <a:r>
              <a:rPr lang="el-GR" altLang="el-GR" sz="2800" dirty="0"/>
              <a:t>Κινητοποιείται από τον εγκέφαλο. </a:t>
            </a:r>
            <a:endParaRPr lang="el-GR" altLang="el-GR" sz="2800" dirty="0" smtClean="0"/>
          </a:p>
          <a:p>
            <a:r>
              <a:rPr lang="el-GR" altLang="el-GR" sz="2800" dirty="0"/>
              <a:t>Η χρόνια έκθεση στη διέγερση του συμπαθητικού νευρικού </a:t>
            </a:r>
            <a:r>
              <a:rPr lang="el-GR" altLang="el-GR" sz="2800" dirty="0" smtClean="0"/>
              <a:t>συστήματος μπορεί </a:t>
            </a:r>
            <a:r>
              <a:rPr lang="el-GR" altLang="el-GR" sz="2800" dirty="0"/>
              <a:t>να αποτελέσει κίνδυνο για την υγεία μας.</a:t>
            </a:r>
          </a:p>
          <a:p>
            <a:pPr>
              <a:lnSpc>
                <a:spcPct val="90000"/>
              </a:lnSpc>
            </a:pPr>
            <a:endParaRPr lang="el-GR" altLang="el-GR" sz="28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Στρες και Στρατηγικές Αντιμετώπισης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3/9/2015 6:50:14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545D15E-3017-44F4-8395-2B11B639D34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1047</Words>
  <Application>Microsoft Office PowerPoint</Application>
  <PresentationFormat>Προβολή στην οθόνη (4:3)</PresentationFormat>
  <Paragraphs>190</Paragraphs>
  <Slides>28</Slides>
  <Notes>28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28</vt:i4>
      </vt:variant>
    </vt:vector>
  </HeadingPairs>
  <TitlesOfParts>
    <vt:vector size="32"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Στρες (α)</vt:lpstr>
      <vt:lpstr>Στρες (β)</vt:lpstr>
      <vt:lpstr>Ομοιόσταση</vt:lpstr>
      <vt:lpstr>Στρεσογόνος παράγοντας (α)</vt:lpstr>
      <vt:lpstr>Στρεσογόνος παράγοντας (β)</vt:lpstr>
      <vt:lpstr>Παράγοντες επηρεασμού αντίληψης και αντίδρασης στο στρες</vt:lpstr>
      <vt:lpstr>Ενέργειες Νοσηλευτών</vt:lpstr>
      <vt:lpstr>Πολιτισμική προέλευση</vt:lpstr>
      <vt:lpstr>Στρατηγικές αντιμετώπισης στρες</vt:lpstr>
      <vt:lpstr>Θετικές αποκρίσεις στο στρες</vt:lpstr>
      <vt:lpstr>Αρνητικές αποκρίσεις στο στρες</vt:lpstr>
      <vt:lpstr>Παρεμβάσεις νοσηλευτών</vt:lpstr>
      <vt:lpstr>Η παρέμβαση προλαβαίνει την εξέλιξη αυτή ως εξής</vt:lpstr>
      <vt:lpstr>Νοσηλευτική αξιολόγηση</vt:lpstr>
      <vt:lpstr>Παραδείγματα ερωτήσεων</vt:lpstr>
      <vt:lpstr>Νοσηλευτική διάγνωση</vt:lpstr>
      <vt:lpstr>Στρατηγική αντιμετώπισης (α) </vt:lpstr>
      <vt:lpstr>Στρατηγική αντιμετώπισης (β)</vt:lpstr>
      <vt:lpstr>Στρατηγική αντιμετώπισης (γ)</vt:lpstr>
      <vt:lpstr>Επίσης βοηθούν:</vt:lpstr>
      <vt:lpstr>Φαρμακευτική Αγωγή</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2015-09-03T15:50:16Z</dcterms:modified>
</cp:coreProperties>
</file>