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7" r:id="rId3"/>
    <p:sldId id="258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25" r:id="rId21"/>
  </p:sldIdLst>
  <p:sldSz cx="9144000" cy="6858000" type="screen4x3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Pet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7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5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A47F5E-25DA-4506-A595-19CDD509AD60}" type="slidenum">
              <a:rPr lang="en-GB" altLang="el-GR" smtClean="0">
                <a:latin typeface="Tahoma" pitchFamily="34" charset="0"/>
              </a:rPr>
              <a:pPr eaLnBrk="1" hangingPunct="1"/>
              <a:t>15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6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EE71F8-38EA-4ED9-8D07-473B473C7E1F}" type="slidenum">
              <a:rPr lang="en-GB" altLang="el-GR" smtClean="0">
                <a:latin typeface="Tahoma" pitchFamily="34" charset="0"/>
              </a:rPr>
              <a:pPr eaLnBrk="1" hangingPunct="1"/>
              <a:t>16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7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7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6FB803-2A4C-4800-A3AB-8457ED0723E5}" type="slidenum">
              <a:rPr lang="en-GB" altLang="el-GR" smtClean="0">
                <a:latin typeface="Tahoma" pitchFamily="34" charset="0"/>
              </a:rPr>
              <a:pPr eaLnBrk="1" hangingPunct="1"/>
              <a:t>17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8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8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0FD14F-D75D-49FD-B0BE-86F001FA25A5}" type="slidenum">
              <a:rPr lang="en-GB" altLang="el-GR" smtClean="0">
                <a:latin typeface="Tahoma" pitchFamily="34" charset="0"/>
              </a:rPr>
              <a:pPr eaLnBrk="1" hangingPunct="1"/>
              <a:t>18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77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BD791A-5324-4EFD-AFA7-C0FDD3452B3C}" type="slidenum">
              <a:rPr lang="en-GB" altLang="el-GR" smtClean="0">
                <a:latin typeface="Tahoma" pitchFamily="34" charset="0"/>
              </a:rPr>
              <a:pPr eaLnBrk="1" hangingPunct="1"/>
              <a:t>5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8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78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77D01B-255A-4EEF-BA2E-F43A651768C5}" type="slidenum">
              <a:rPr lang="en-GB" altLang="el-GR" smtClean="0">
                <a:latin typeface="Tahoma" pitchFamily="34" charset="0"/>
              </a:rPr>
              <a:pPr eaLnBrk="1" hangingPunct="1"/>
              <a:t>6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92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792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E6AF3D-23CB-49BF-9AA1-D2E8324C5066}" type="slidenum">
              <a:rPr lang="en-GB" altLang="el-GR" smtClean="0">
                <a:latin typeface="Tahoma" pitchFamily="34" charset="0"/>
              </a:rPr>
              <a:pPr eaLnBrk="1" hangingPunct="1"/>
              <a:t>7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02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02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FB6DEC-67AD-49ED-A2F7-AB4614EA17DB}" type="slidenum">
              <a:rPr lang="en-GB" altLang="el-GR" smtClean="0">
                <a:latin typeface="Tahoma" pitchFamily="34" charset="0"/>
              </a:rPr>
              <a:pPr eaLnBrk="1" hangingPunct="1"/>
              <a:t>9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12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71737C-FF62-4FEB-A519-AE6178A9792C}" type="slidenum">
              <a:rPr lang="en-GB" altLang="el-GR" smtClean="0">
                <a:latin typeface="Tahoma" pitchFamily="34" charset="0"/>
              </a:rPr>
              <a:pPr eaLnBrk="1" hangingPunct="1"/>
              <a:t>10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2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2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A1B97B-1B97-4683-9DFB-48EBC54E88C9}" type="slidenum">
              <a:rPr lang="en-GB" altLang="el-GR" smtClean="0">
                <a:latin typeface="Tahoma" pitchFamily="34" charset="0"/>
              </a:rPr>
              <a:pPr eaLnBrk="1" hangingPunct="1"/>
              <a:t>11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3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90BE70-934B-47DB-8C0A-6081DAFCAFF1}" type="slidenum">
              <a:rPr lang="en-GB" altLang="el-GR" smtClean="0">
                <a:latin typeface="Tahoma" pitchFamily="34" charset="0"/>
              </a:rPr>
              <a:pPr eaLnBrk="1" hangingPunct="1"/>
              <a:t>12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84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0A8F1B-0582-4F13-BBF2-0DDE9D935305}" type="slidenum">
              <a:rPr lang="en-GB" altLang="el-GR" smtClean="0">
                <a:latin typeface="Tahoma" pitchFamily="34" charset="0"/>
              </a:rPr>
              <a:pPr eaLnBrk="1" hangingPunct="1"/>
              <a:t>13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CE-FA03-481B-A944-F1F9C7A6C06F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B94-859F-45E2-B6D8-3F4AFDAAC21C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0188-CD73-4327-92F5-0C2ACE29070A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11A5-92E4-41C3-A138-80175CE53EEE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53F2-A09B-4F33-86D2-2171A68C2F17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4CEF-F073-49D3-932D-0B9F3A7A3387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522-D308-4C46-9631-85DCDE932B3B}" type="datetime1">
              <a:rPr lang="el-GR" smtClean="0"/>
              <a:t>16/3/2016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696-4110-4762-B606-4FBA003638FA}" type="datetime1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A22E-252A-4435-8A91-0FD7DD753584}" type="datetime1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BFB-F172-4C6C-AD0E-487A054C8E7F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13E7-D3A6-48AC-AE05-509EA4E0676C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960F-44CE-484C-879C-8FD0FE5CB10F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smtClean="0">
                <a:solidFill>
                  <a:prstClr val="black"/>
                </a:solidFill>
              </a:rPr>
              <a:t>Αρχές Διοίκησης και Διαχείρισης Έργων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52928" cy="287692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n-US" sz="3000" b="1" dirty="0">
                <a:solidFill>
                  <a:prstClr val="black"/>
                </a:solidFill>
                <a:cs typeface="Arial" charset="0"/>
              </a:rPr>
              <a:t>4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Ο κύκλος ζωής </a:t>
            </a:r>
            <a:r>
              <a:rPr lang="el-GR" sz="3000" smtClean="0">
                <a:solidFill>
                  <a:prstClr val="black"/>
                </a:solidFill>
                <a:cs typeface="Arial" charset="0"/>
              </a:rPr>
              <a:t>στα έργα</a:t>
            </a:r>
            <a:r>
              <a:rPr lang="en-US" sz="300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3000" dirty="0" smtClean="0">
              <a:solidFill>
                <a:prstClr val="black"/>
              </a:solidFill>
              <a:cs typeface="Arial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Φιτσιλής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Παναγιώτης,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Καθηγητής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>
                <a:solidFill>
                  <a:prstClr val="black"/>
                </a:solidFill>
                <a:cs typeface="Arial" charset="0"/>
              </a:rPr>
              <a:t>Τμήμα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Διοίκησης Επιχειρήσεων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Κύκλος ζωής</a:t>
            </a:r>
            <a:endParaRPr lang="el-GR" dirty="0"/>
          </a:p>
        </p:txBody>
      </p:sp>
      <p:grpSp>
        <p:nvGrpSpPr>
          <p:cNvPr id="80899" name="Group 23"/>
          <p:cNvGrpSpPr>
            <a:grpSpLocks/>
          </p:cNvGrpSpPr>
          <p:nvPr/>
        </p:nvGrpSpPr>
        <p:grpSpPr bwMode="auto">
          <a:xfrm>
            <a:off x="684213" y="1557338"/>
            <a:ext cx="7704137" cy="4600575"/>
            <a:chOff x="431" y="981"/>
            <a:chExt cx="4853" cy="2898"/>
          </a:xfrm>
        </p:grpSpPr>
        <p:sp>
          <p:nvSpPr>
            <p:cNvPr id="80901" name="Line 24"/>
            <p:cNvSpPr>
              <a:spLocks noChangeShapeType="1"/>
            </p:cNvSpPr>
            <p:nvPr/>
          </p:nvSpPr>
          <p:spPr bwMode="auto">
            <a:xfrm>
              <a:off x="975" y="1434"/>
              <a:ext cx="0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02" name="Line 25"/>
            <p:cNvSpPr>
              <a:spLocks noChangeShapeType="1"/>
            </p:cNvSpPr>
            <p:nvPr/>
          </p:nvSpPr>
          <p:spPr bwMode="auto">
            <a:xfrm>
              <a:off x="975" y="3475"/>
              <a:ext cx="43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03" name="Line 26"/>
            <p:cNvSpPr>
              <a:spLocks noChangeShapeType="1"/>
            </p:cNvSpPr>
            <p:nvPr/>
          </p:nvSpPr>
          <p:spPr bwMode="auto">
            <a:xfrm>
              <a:off x="1746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04" name="Text Box 27"/>
            <p:cNvSpPr txBox="1">
              <a:spLocks noChangeArrowheads="1"/>
            </p:cNvSpPr>
            <p:nvPr/>
          </p:nvSpPr>
          <p:spPr bwMode="auto">
            <a:xfrm>
              <a:off x="1098" y="3235"/>
              <a:ext cx="4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</a:p>
          </p:txBody>
        </p:sp>
        <p:sp>
          <p:nvSpPr>
            <p:cNvPr id="80905" name="Text Box 28"/>
            <p:cNvSpPr txBox="1">
              <a:spLocks noChangeArrowheads="1"/>
            </p:cNvSpPr>
            <p:nvPr/>
          </p:nvSpPr>
          <p:spPr bwMode="auto">
            <a:xfrm>
              <a:off x="1897" y="3235"/>
              <a:ext cx="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</a:t>
              </a:r>
            </a:p>
          </p:txBody>
        </p:sp>
        <p:sp>
          <p:nvSpPr>
            <p:cNvPr id="80906" name="Text Box 29"/>
            <p:cNvSpPr txBox="1">
              <a:spLocks noChangeArrowheads="1"/>
            </p:cNvSpPr>
            <p:nvPr/>
          </p:nvSpPr>
          <p:spPr bwMode="auto">
            <a:xfrm>
              <a:off x="4513" y="3235"/>
              <a:ext cx="5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  <a:r>
                <a:rPr lang="en-US" altLang="el-GR" sz="1400" b="1" dirty="0"/>
                <a:t>V</a:t>
              </a:r>
              <a:endParaRPr lang="el-GR" altLang="el-GR" sz="1400" b="1" dirty="0"/>
            </a:p>
          </p:txBody>
        </p:sp>
        <p:sp>
          <p:nvSpPr>
            <p:cNvPr id="80907" name="Text Box 30"/>
            <p:cNvSpPr txBox="1">
              <a:spLocks noChangeArrowheads="1"/>
            </p:cNvSpPr>
            <p:nvPr/>
          </p:nvSpPr>
          <p:spPr bwMode="auto">
            <a:xfrm>
              <a:off x="3697" y="3235"/>
              <a:ext cx="5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ΙΙΙ</a:t>
              </a:r>
            </a:p>
          </p:txBody>
        </p:sp>
        <p:sp>
          <p:nvSpPr>
            <p:cNvPr id="80908" name="Line 31"/>
            <p:cNvSpPr>
              <a:spLocks noChangeShapeType="1"/>
            </p:cNvSpPr>
            <p:nvPr/>
          </p:nvSpPr>
          <p:spPr bwMode="auto">
            <a:xfrm>
              <a:off x="2653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09" name="Line 32"/>
            <p:cNvSpPr>
              <a:spLocks noChangeShapeType="1"/>
            </p:cNvSpPr>
            <p:nvPr/>
          </p:nvSpPr>
          <p:spPr bwMode="auto">
            <a:xfrm>
              <a:off x="4422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10" name="Line 33"/>
            <p:cNvSpPr>
              <a:spLocks noChangeShapeType="1"/>
            </p:cNvSpPr>
            <p:nvPr/>
          </p:nvSpPr>
          <p:spPr bwMode="auto">
            <a:xfrm>
              <a:off x="5193" y="1389"/>
              <a:ext cx="0" cy="20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11" name="Freeform 34"/>
            <p:cNvSpPr>
              <a:spLocks/>
            </p:cNvSpPr>
            <p:nvPr/>
          </p:nvSpPr>
          <p:spPr bwMode="auto">
            <a:xfrm>
              <a:off x="975" y="1434"/>
              <a:ext cx="4218" cy="1905"/>
            </a:xfrm>
            <a:custGeom>
              <a:avLst/>
              <a:gdLst>
                <a:gd name="T0" fmla="*/ 0 w 4218"/>
                <a:gd name="T1" fmla="*/ 1905 h 1905"/>
                <a:gd name="T2" fmla="*/ 771 w 4218"/>
                <a:gd name="T3" fmla="*/ 1679 h 1905"/>
                <a:gd name="T4" fmla="*/ 1678 w 4218"/>
                <a:gd name="T5" fmla="*/ 1361 h 1905"/>
                <a:gd name="T6" fmla="*/ 3447 w 4218"/>
                <a:gd name="T7" fmla="*/ 227 h 1905"/>
                <a:gd name="T8" fmla="*/ 4218 w 4218"/>
                <a:gd name="T9" fmla="*/ 0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8"/>
                <a:gd name="T16" fmla="*/ 0 h 1905"/>
                <a:gd name="T17" fmla="*/ 4218 w 4218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8" h="1905">
                  <a:moveTo>
                    <a:pt x="0" y="1905"/>
                  </a:moveTo>
                  <a:cubicBezTo>
                    <a:pt x="245" y="1837"/>
                    <a:pt x="491" y="1770"/>
                    <a:pt x="771" y="1679"/>
                  </a:cubicBezTo>
                  <a:cubicBezTo>
                    <a:pt x="1051" y="1588"/>
                    <a:pt x="1232" y="1603"/>
                    <a:pt x="1678" y="1361"/>
                  </a:cubicBezTo>
                  <a:cubicBezTo>
                    <a:pt x="2124" y="1119"/>
                    <a:pt x="3024" y="454"/>
                    <a:pt x="3447" y="227"/>
                  </a:cubicBezTo>
                  <a:cubicBezTo>
                    <a:pt x="3870" y="0"/>
                    <a:pt x="4044" y="0"/>
                    <a:pt x="42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12" name="Text Box 35"/>
            <p:cNvSpPr txBox="1">
              <a:spLocks noChangeArrowheads="1"/>
            </p:cNvSpPr>
            <p:nvPr/>
          </p:nvSpPr>
          <p:spPr bwMode="auto">
            <a:xfrm>
              <a:off x="4422" y="981"/>
              <a:ext cx="7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dirty="0"/>
                <a:t>ΠΛΗΡΗ</a:t>
              </a:r>
            </a:p>
            <a:p>
              <a:pPr eaLnBrk="1" hangingPunct="1"/>
              <a:r>
                <a:rPr lang="el-GR" altLang="el-GR" sz="1400" dirty="0"/>
                <a:t>ΛΕΙΤΟΥΡΓΙΑ</a:t>
              </a:r>
            </a:p>
          </p:txBody>
        </p:sp>
        <p:sp>
          <p:nvSpPr>
            <p:cNvPr id="80913" name="Line 36"/>
            <p:cNvSpPr>
              <a:spLocks noChangeShapeType="1"/>
            </p:cNvSpPr>
            <p:nvPr/>
          </p:nvSpPr>
          <p:spPr bwMode="auto">
            <a:xfrm>
              <a:off x="4967" y="1253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14" name="Text Box 37"/>
            <p:cNvSpPr txBox="1">
              <a:spLocks noChangeArrowheads="1"/>
            </p:cNvSpPr>
            <p:nvPr/>
          </p:nvSpPr>
          <p:spPr bwMode="auto">
            <a:xfrm>
              <a:off x="431" y="3553"/>
              <a:ext cx="10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ΜΕΛΕΤΗ </a:t>
              </a:r>
            </a:p>
            <a:p>
              <a:pPr eaLnBrk="1" hangingPunct="1"/>
              <a:r>
                <a:rPr lang="el-GR" altLang="el-GR" sz="1400" b="1" dirty="0"/>
                <a:t>ΣΚΟΠΙΜΟΤΗΤΑΣ</a:t>
              </a:r>
            </a:p>
          </p:txBody>
        </p:sp>
        <p:sp>
          <p:nvSpPr>
            <p:cNvPr id="80915" name="Text Box 38"/>
            <p:cNvSpPr txBox="1">
              <a:spLocks noChangeArrowheads="1"/>
            </p:cNvSpPr>
            <p:nvPr/>
          </p:nvSpPr>
          <p:spPr bwMode="auto">
            <a:xfrm>
              <a:off x="1746" y="3553"/>
              <a:ext cx="12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ΠΡΟΓΡΑΜΜΑΤΙΣΜΟΣ</a:t>
              </a:r>
            </a:p>
            <a:p>
              <a:pPr eaLnBrk="1" hangingPunct="1"/>
              <a:r>
                <a:rPr lang="el-GR" altLang="el-GR" sz="1400" b="1" dirty="0"/>
                <a:t>ΚΑΙ ΣΧΕΔΙΑΣΜΟΣ</a:t>
              </a:r>
            </a:p>
          </p:txBody>
        </p:sp>
        <p:sp>
          <p:nvSpPr>
            <p:cNvPr id="80916" name="Text Box 39"/>
            <p:cNvSpPr txBox="1">
              <a:spLocks noChangeArrowheads="1"/>
            </p:cNvSpPr>
            <p:nvPr/>
          </p:nvSpPr>
          <p:spPr bwMode="auto">
            <a:xfrm>
              <a:off x="3194" y="3553"/>
              <a:ext cx="8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ΚΑΤΑΣΚΕΥΗ</a:t>
              </a:r>
            </a:p>
          </p:txBody>
        </p:sp>
        <p:sp>
          <p:nvSpPr>
            <p:cNvPr id="80917" name="Text Box 40"/>
            <p:cNvSpPr txBox="1">
              <a:spLocks noChangeArrowheads="1"/>
            </p:cNvSpPr>
            <p:nvPr/>
          </p:nvSpPr>
          <p:spPr bwMode="auto">
            <a:xfrm>
              <a:off x="4286" y="3553"/>
              <a:ext cx="7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ΠΑΡΑΔΟΣΗ</a:t>
              </a:r>
            </a:p>
          </p:txBody>
        </p:sp>
        <p:sp>
          <p:nvSpPr>
            <p:cNvPr id="80918" name="Line 41"/>
            <p:cNvSpPr>
              <a:spLocks noChangeShapeType="1"/>
            </p:cNvSpPr>
            <p:nvPr/>
          </p:nvSpPr>
          <p:spPr bwMode="auto">
            <a:xfrm>
              <a:off x="975" y="1570"/>
              <a:ext cx="4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0919" name="Text Box 42"/>
            <p:cNvSpPr txBox="1">
              <a:spLocks noChangeArrowheads="1"/>
            </p:cNvSpPr>
            <p:nvPr/>
          </p:nvSpPr>
          <p:spPr bwMode="auto">
            <a:xfrm>
              <a:off x="476" y="1570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b="1" dirty="0"/>
                <a:t>100%</a:t>
              </a:r>
            </a:p>
          </p:txBody>
        </p:sp>
      </p:grpSp>
      <p:sp>
        <p:nvSpPr>
          <p:cNvPr id="80900" name="AutoShape 45"/>
          <p:cNvSpPr>
            <a:spLocks noChangeArrowheads="1"/>
          </p:cNvSpPr>
          <p:nvPr/>
        </p:nvSpPr>
        <p:spPr bwMode="auto">
          <a:xfrm>
            <a:off x="2411413" y="2781300"/>
            <a:ext cx="2881312" cy="1655763"/>
          </a:xfrm>
          <a:prstGeom prst="wedgeRectCallout">
            <a:avLst>
              <a:gd name="adj1" fmla="val -56944"/>
              <a:gd name="adj2" fmla="val 89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b="1" dirty="0"/>
              <a:t>Δημιουργία Έργου</a:t>
            </a:r>
          </a:p>
          <a:p>
            <a:pPr eaLnBrk="1" hangingPunct="1"/>
            <a:r>
              <a:rPr lang="el-GR" altLang="el-GR" b="1" dirty="0"/>
              <a:t>Μελέτες Σκοπιμότητας</a:t>
            </a:r>
          </a:p>
          <a:p>
            <a:pPr eaLnBrk="1" hangingPunct="1"/>
            <a:r>
              <a:rPr lang="el-GR" altLang="el-GR" b="1" dirty="0"/>
              <a:t>Στρατηγική Έργου</a:t>
            </a:r>
          </a:p>
          <a:p>
            <a:pPr eaLnBrk="1" hangingPunct="1"/>
            <a:r>
              <a:rPr lang="el-GR" altLang="el-GR" b="1" dirty="0"/>
              <a:t>Εγκρίσεις</a:t>
            </a:r>
          </a:p>
          <a:p>
            <a:pPr eaLnBrk="1" hangingPunct="1"/>
            <a:endParaRPr lang="el-GR" alt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8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Κύκλος ζωής</a:t>
            </a:r>
            <a:endParaRPr lang="el-GR" dirty="0"/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684213" y="1557338"/>
            <a:ext cx="7704137" cy="4600575"/>
            <a:chOff x="431" y="981"/>
            <a:chExt cx="4853" cy="2898"/>
          </a:xfrm>
        </p:grpSpPr>
        <p:sp>
          <p:nvSpPr>
            <p:cNvPr id="81925" name="Line 4"/>
            <p:cNvSpPr>
              <a:spLocks noChangeShapeType="1"/>
            </p:cNvSpPr>
            <p:nvPr/>
          </p:nvSpPr>
          <p:spPr bwMode="auto">
            <a:xfrm>
              <a:off x="975" y="1434"/>
              <a:ext cx="0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26" name="Line 5"/>
            <p:cNvSpPr>
              <a:spLocks noChangeShapeType="1"/>
            </p:cNvSpPr>
            <p:nvPr/>
          </p:nvSpPr>
          <p:spPr bwMode="auto">
            <a:xfrm>
              <a:off x="975" y="3475"/>
              <a:ext cx="43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27" name="Line 6"/>
            <p:cNvSpPr>
              <a:spLocks noChangeShapeType="1"/>
            </p:cNvSpPr>
            <p:nvPr/>
          </p:nvSpPr>
          <p:spPr bwMode="auto">
            <a:xfrm>
              <a:off x="1746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28" name="Text Box 7"/>
            <p:cNvSpPr txBox="1">
              <a:spLocks noChangeArrowheads="1"/>
            </p:cNvSpPr>
            <p:nvPr/>
          </p:nvSpPr>
          <p:spPr bwMode="auto">
            <a:xfrm>
              <a:off x="1098" y="3235"/>
              <a:ext cx="4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</a:p>
          </p:txBody>
        </p:sp>
        <p:sp>
          <p:nvSpPr>
            <p:cNvPr id="81929" name="Text Box 8"/>
            <p:cNvSpPr txBox="1">
              <a:spLocks noChangeArrowheads="1"/>
            </p:cNvSpPr>
            <p:nvPr/>
          </p:nvSpPr>
          <p:spPr bwMode="auto">
            <a:xfrm>
              <a:off x="1897" y="3235"/>
              <a:ext cx="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</a:t>
              </a:r>
            </a:p>
          </p:txBody>
        </p:sp>
        <p:sp>
          <p:nvSpPr>
            <p:cNvPr id="81930" name="Text Box 9"/>
            <p:cNvSpPr txBox="1">
              <a:spLocks noChangeArrowheads="1"/>
            </p:cNvSpPr>
            <p:nvPr/>
          </p:nvSpPr>
          <p:spPr bwMode="auto">
            <a:xfrm>
              <a:off x="4513" y="3235"/>
              <a:ext cx="5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  <a:r>
                <a:rPr lang="en-US" altLang="el-GR" sz="1400" b="1" dirty="0"/>
                <a:t>V</a:t>
              </a:r>
              <a:endParaRPr lang="el-GR" altLang="el-GR" sz="1400" b="1" dirty="0"/>
            </a:p>
          </p:txBody>
        </p:sp>
        <p:sp>
          <p:nvSpPr>
            <p:cNvPr id="81931" name="Text Box 10"/>
            <p:cNvSpPr txBox="1">
              <a:spLocks noChangeArrowheads="1"/>
            </p:cNvSpPr>
            <p:nvPr/>
          </p:nvSpPr>
          <p:spPr bwMode="auto">
            <a:xfrm>
              <a:off x="3697" y="3235"/>
              <a:ext cx="5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ΙΙΙ</a:t>
              </a:r>
            </a:p>
          </p:txBody>
        </p:sp>
        <p:sp>
          <p:nvSpPr>
            <p:cNvPr id="81932" name="Line 11"/>
            <p:cNvSpPr>
              <a:spLocks noChangeShapeType="1"/>
            </p:cNvSpPr>
            <p:nvPr/>
          </p:nvSpPr>
          <p:spPr bwMode="auto">
            <a:xfrm>
              <a:off x="2653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33" name="Line 12"/>
            <p:cNvSpPr>
              <a:spLocks noChangeShapeType="1"/>
            </p:cNvSpPr>
            <p:nvPr/>
          </p:nvSpPr>
          <p:spPr bwMode="auto">
            <a:xfrm>
              <a:off x="4422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34" name="Line 13"/>
            <p:cNvSpPr>
              <a:spLocks noChangeShapeType="1"/>
            </p:cNvSpPr>
            <p:nvPr/>
          </p:nvSpPr>
          <p:spPr bwMode="auto">
            <a:xfrm>
              <a:off x="5193" y="1389"/>
              <a:ext cx="0" cy="20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35" name="Freeform 14"/>
            <p:cNvSpPr>
              <a:spLocks/>
            </p:cNvSpPr>
            <p:nvPr/>
          </p:nvSpPr>
          <p:spPr bwMode="auto">
            <a:xfrm>
              <a:off x="975" y="1434"/>
              <a:ext cx="4218" cy="1905"/>
            </a:xfrm>
            <a:custGeom>
              <a:avLst/>
              <a:gdLst>
                <a:gd name="T0" fmla="*/ 0 w 4218"/>
                <a:gd name="T1" fmla="*/ 1905 h 1905"/>
                <a:gd name="T2" fmla="*/ 771 w 4218"/>
                <a:gd name="T3" fmla="*/ 1679 h 1905"/>
                <a:gd name="T4" fmla="*/ 1678 w 4218"/>
                <a:gd name="T5" fmla="*/ 1361 h 1905"/>
                <a:gd name="T6" fmla="*/ 3447 w 4218"/>
                <a:gd name="T7" fmla="*/ 227 h 1905"/>
                <a:gd name="T8" fmla="*/ 4218 w 4218"/>
                <a:gd name="T9" fmla="*/ 0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8"/>
                <a:gd name="T16" fmla="*/ 0 h 1905"/>
                <a:gd name="T17" fmla="*/ 4218 w 4218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8" h="1905">
                  <a:moveTo>
                    <a:pt x="0" y="1905"/>
                  </a:moveTo>
                  <a:cubicBezTo>
                    <a:pt x="245" y="1837"/>
                    <a:pt x="491" y="1770"/>
                    <a:pt x="771" y="1679"/>
                  </a:cubicBezTo>
                  <a:cubicBezTo>
                    <a:pt x="1051" y="1588"/>
                    <a:pt x="1232" y="1603"/>
                    <a:pt x="1678" y="1361"/>
                  </a:cubicBezTo>
                  <a:cubicBezTo>
                    <a:pt x="2124" y="1119"/>
                    <a:pt x="3024" y="454"/>
                    <a:pt x="3447" y="227"/>
                  </a:cubicBezTo>
                  <a:cubicBezTo>
                    <a:pt x="3870" y="0"/>
                    <a:pt x="4044" y="0"/>
                    <a:pt x="42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36" name="Text Box 15"/>
            <p:cNvSpPr txBox="1">
              <a:spLocks noChangeArrowheads="1"/>
            </p:cNvSpPr>
            <p:nvPr/>
          </p:nvSpPr>
          <p:spPr bwMode="auto">
            <a:xfrm>
              <a:off x="4422" y="981"/>
              <a:ext cx="7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dirty="0"/>
                <a:t>ΠΛΗΡΗ</a:t>
              </a:r>
            </a:p>
            <a:p>
              <a:pPr eaLnBrk="1" hangingPunct="1"/>
              <a:r>
                <a:rPr lang="el-GR" altLang="el-GR" sz="1400" dirty="0"/>
                <a:t>ΛΕΙΤΟΥΡΓΙΑ</a:t>
              </a:r>
            </a:p>
          </p:txBody>
        </p:sp>
        <p:sp>
          <p:nvSpPr>
            <p:cNvPr id="81937" name="Line 16"/>
            <p:cNvSpPr>
              <a:spLocks noChangeShapeType="1"/>
            </p:cNvSpPr>
            <p:nvPr/>
          </p:nvSpPr>
          <p:spPr bwMode="auto">
            <a:xfrm>
              <a:off x="4967" y="1253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38" name="Text Box 17"/>
            <p:cNvSpPr txBox="1">
              <a:spLocks noChangeArrowheads="1"/>
            </p:cNvSpPr>
            <p:nvPr/>
          </p:nvSpPr>
          <p:spPr bwMode="auto">
            <a:xfrm>
              <a:off x="431" y="3553"/>
              <a:ext cx="10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ΜΕΛΕΤΗ </a:t>
              </a:r>
            </a:p>
            <a:p>
              <a:pPr eaLnBrk="1" hangingPunct="1"/>
              <a:r>
                <a:rPr lang="el-GR" altLang="el-GR" sz="1400" b="1" dirty="0"/>
                <a:t>ΣΚΟΠΙΜΟΤΗΤΑΣ</a:t>
              </a:r>
            </a:p>
          </p:txBody>
        </p:sp>
        <p:sp>
          <p:nvSpPr>
            <p:cNvPr id="81939" name="Text Box 18"/>
            <p:cNvSpPr txBox="1">
              <a:spLocks noChangeArrowheads="1"/>
            </p:cNvSpPr>
            <p:nvPr/>
          </p:nvSpPr>
          <p:spPr bwMode="auto">
            <a:xfrm>
              <a:off x="1746" y="3553"/>
              <a:ext cx="12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ΠΡΟΓΡΑΜΜΑΤΙΣΜΟΣ</a:t>
              </a:r>
            </a:p>
            <a:p>
              <a:pPr eaLnBrk="1" hangingPunct="1"/>
              <a:r>
                <a:rPr lang="el-GR" altLang="el-GR" sz="1400" b="1" dirty="0"/>
                <a:t>ΚΑΙ ΣΧΕΔΙΑΣΜΟΣ</a:t>
              </a:r>
            </a:p>
          </p:txBody>
        </p:sp>
        <p:sp>
          <p:nvSpPr>
            <p:cNvPr id="81940" name="Text Box 19"/>
            <p:cNvSpPr txBox="1">
              <a:spLocks noChangeArrowheads="1"/>
            </p:cNvSpPr>
            <p:nvPr/>
          </p:nvSpPr>
          <p:spPr bwMode="auto">
            <a:xfrm>
              <a:off x="3194" y="3553"/>
              <a:ext cx="8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ΚΑΤΑΣΚΕΥΗ</a:t>
              </a:r>
            </a:p>
          </p:txBody>
        </p:sp>
        <p:sp>
          <p:nvSpPr>
            <p:cNvPr id="81941" name="Text Box 20"/>
            <p:cNvSpPr txBox="1">
              <a:spLocks noChangeArrowheads="1"/>
            </p:cNvSpPr>
            <p:nvPr/>
          </p:nvSpPr>
          <p:spPr bwMode="auto">
            <a:xfrm>
              <a:off x="4286" y="3553"/>
              <a:ext cx="7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ΠΑΡΑΔΟΣΗ</a:t>
              </a:r>
            </a:p>
          </p:txBody>
        </p:sp>
        <p:sp>
          <p:nvSpPr>
            <p:cNvPr id="81942" name="Line 21"/>
            <p:cNvSpPr>
              <a:spLocks noChangeShapeType="1"/>
            </p:cNvSpPr>
            <p:nvPr/>
          </p:nvSpPr>
          <p:spPr bwMode="auto">
            <a:xfrm>
              <a:off x="975" y="1570"/>
              <a:ext cx="4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1943" name="Text Box 22"/>
            <p:cNvSpPr txBox="1">
              <a:spLocks noChangeArrowheads="1"/>
            </p:cNvSpPr>
            <p:nvPr/>
          </p:nvSpPr>
          <p:spPr bwMode="auto">
            <a:xfrm>
              <a:off x="476" y="1570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b="1" dirty="0"/>
                <a:t>100%</a:t>
              </a:r>
            </a:p>
          </p:txBody>
        </p:sp>
      </p:grpSp>
      <p:sp>
        <p:nvSpPr>
          <p:cNvPr id="81924" name="AutoShape 23"/>
          <p:cNvSpPr>
            <a:spLocks noChangeArrowheads="1"/>
          </p:cNvSpPr>
          <p:nvPr/>
        </p:nvSpPr>
        <p:spPr bwMode="auto">
          <a:xfrm>
            <a:off x="2411413" y="2420938"/>
            <a:ext cx="3455987" cy="2016125"/>
          </a:xfrm>
          <a:prstGeom prst="wedgeRectCallout">
            <a:avLst>
              <a:gd name="adj1" fmla="val -19361"/>
              <a:gd name="adj2" fmla="val 870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b="1" u="sng" dirty="0"/>
              <a:t>Planning and design</a:t>
            </a:r>
          </a:p>
          <a:p>
            <a:pPr eaLnBrk="1" hangingPunct="1"/>
            <a:r>
              <a:rPr lang="el-GR" altLang="el-GR" b="1" dirty="0"/>
              <a:t>Αρχικός σχεδιασμός</a:t>
            </a:r>
          </a:p>
          <a:p>
            <a:pPr eaLnBrk="1" hangingPunct="1"/>
            <a:r>
              <a:rPr lang="el-GR" altLang="el-GR" b="1" dirty="0">
                <a:solidFill>
                  <a:schemeClr val="tx2"/>
                </a:solidFill>
              </a:rPr>
              <a:t>Προϋπολογισμός</a:t>
            </a:r>
          </a:p>
          <a:p>
            <a:pPr eaLnBrk="1" hangingPunct="1"/>
            <a:r>
              <a:rPr lang="el-GR" altLang="el-GR" b="1" dirty="0">
                <a:solidFill>
                  <a:schemeClr val="tx2"/>
                </a:solidFill>
              </a:rPr>
              <a:t>Χρονοδιάγραμμα</a:t>
            </a:r>
          </a:p>
          <a:p>
            <a:pPr eaLnBrk="1" hangingPunct="1"/>
            <a:r>
              <a:rPr lang="el-GR" altLang="el-GR" b="1" dirty="0">
                <a:solidFill>
                  <a:schemeClr val="tx2"/>
                </a:solidFill>
              </a:rPr>
              <a:t>Όροι συμβολαίων</a:t>
            </a:r>
          </a:p>
          <a:p>
            <a:pPr eaLnBrk="1" hangingPunct="1"/>
            <a:r>
              <a:rPr lang="el-GR" altLang="el-GR" b="1" dirty="0">
                <a:solidFill>
                  <a:schemeClr val="tx2"/>
                </a:solidFill>
              </a:rPr>
              <a:t>Λεπτομερής Σχεδιασμός</a:t>
            </a:r>
          </a:p>
        </p:txBody>
      </p:sp>
    </p:spTree>
    <p:extLst>
      <p:ext uri="{BB962C8B-B14F-4D97-AF65-F5344CB8AC3E}">
        <p14:creationId xmlns:p14="http://schemas.microsoft.com/office/powerpoint/2010/main" val="207539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Κύκλος ζωής</a:t>
            </a:r>
            <a:endParaRPr lang="el-GR" dirty="0"/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684213" y="1557338"/>
            <a:ext cx="7704137" cy="4600575"/>
            <a:chOff x="431" y="981"/>
            <a:chExt cx="4853" cy="2898"/>
          </a:xfrm>
        </p:grpSpPr>
        <p:sp>
          <p:nvSpPr>
            <p:cNvPr id="82949" name="Line 4"/>
            <p:cNvSpPr>
              <a:spLocks noChangeShapeType="1"/>
            </p:cNvSpPr>
            <p:nvPr/>
          </p:nvSpPr>
          <p:spPr bwMode="auto">
            <a:xfrm>
              <a:off x="975" y="1434"/>
              <a:ext cx="0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50" name="Line 5"/>
            <p:cNvSpPr>
              <a:spLocks noChangeShapeType="1"/>
            </p:cNvSpPr>
            <p:nvPr/>
          </p:nvSpPr>
          <p:spPr bwMode="auto">
            <a:xfrm>
              <a:off x="975" y="3475"/>
              <a:ext cx="43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51" name="Line 6"/>
            <p:cNvSpPr>
              <a:spLocks noChangeShapeType="1"/>
            </p:cNvSpPr>
            <p:nvPr/>
          </p:nvSpPr>
          <p:spPr bwMode="auto">
            <a:xfrm>
              <a:off x="1746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52" name="Text Box 7"/>
            <p:cNvSpPr txBox="1">
              <a:spLocks noChangeArrowheads="1"/>
            </p:cNvSpPr>
            <p:nvPr/>
          </p:nvSpPr>
          <p:spPr bwMode="auto">
            <a:xfrm>
              <a:off x="1098" y="3235"/>
              <a:ext cx="4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</a:p>
          </p:txBody>
        </p:sp>
        <p:sp>
          <p:nvSpPr>
            <p:cNvPr id="82953" name="Text Box 8"/>
            <p:cNvSpPr txBox="1">
              <a:spLocks noChangeArrowheads="1"/>
            </p:cNvSpPr>
            <p:nvPr/>
          </p:nvSpPr>
          <p:spPr bwMode="auto">
            <a:xfrm>
              <a:off x="1897" y="3235"/>
              <a:ext cx="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</a:t>
              </a:r>
            </a:p>
          </p:txBody>
        </p:sp>
        <p:sp>
          <p:nvSpPr>
            <p:cNvPr id="82954" name="Text Box 9"/>
            <p:cNvSpPr txBox="1">
              <a:spLocks noChangeArrowheads="1"/>
            </p:cNvSpPr>
            <p:nvPr/>
          </p:nvSpPr>
          <p:spPr bwMode="auto">
            <a:xfrm>
              <a:off x="4513" y="3235"/>
              <a:ext cx="5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  <a:r>
                <a:rPr lang="en-US" altLang="el-GR" sz="1400" b="1" dirty="0"/>
                <a:t>V</a:t>
              </a:r>
              <a:endParaRPr lang="el-GR" altLang="el-GR" sz="1400" b="1" dirty="0"/>
            </a:p>
          </p:txBody>
        </p:sp>
        <p:sp>
          <p:nvSpPr>
            <p:cNvPr id="82955" name="Text Box 10"/>
            <p:cNvSpPr txBox="1">
              <a:spLocks noChangeArrowheads="1"/>
            </p:cNvSpPr>
            <p:nvPr/>
          </p:nvSpPr>
          <p:spPr bwMode="auto">
            <a:xfrm>
              <a:off x="3697" y="3235"/>
              <a:ext cx="5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ΙΙΙ</a:t>
              </a:r>
            </a:p>
          </p:txBody>
        </p:sp>
        <p:sp>
          <p:nvSpPr>
            <p:cNvPr id="82956" name="Line 11"/>
            <p:cNvSpPr>
              <a:spLocks noChangeShapeType="1"/>
            </p:cNvSpPr>
            <p:nvPr/>
          </p:nvSpPr>
          <p:spPr bwMode="auto">
            <a:xfrm>
              <a:off x="2653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57" name="Line 12"/>
            <p:cNvSpPr>
              <a:spLocks noChangeShapeType="1"/>
            </p:cNvSpPr>
            <p:nvPr/>
          </p:nvSpPr>
          <p:spPr bwMode="auto">
            <a:xfrm>
              <a:off x="4422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58" name="Line 13"/>
            <p:cNvSpPr>
              <a:spLocks noChangeShapeType="1"/>
            </p:cNvSpPr>
            <p:nvPr/>
          </p:nvSpPr>
          <p:spPr bwMode="auto">
            <a:xfrm>
              <a:off x="5193" y="1389"/>
              <a:ext cx="0" cy="20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59" name="Freeform 14"/>
            <p:cNvSpPr>
              <a:spLocks/>
            </p:cNvSpPr>
            <p:nvPr/>
          </p:nvSpPr>
          <p:spPr bwMode="auto">
            <a:xfrm>
              <a:off x="975" y="1434"/>
              <a:ext cx="4218" cy="1905"/>
            </a:xfrm>
            <a:custGeom>
              <a:avLst/>
              <a:gdLst>
                <a:gd name="T0" fmla="*/ 0 w 4218"/>
                <a:gd name="T1" fmla="*/ 1905 h 1905"/>
                <a:gd name="T2" fmla="*/ 771 w 4218"/>
                <a:gd name="T3" fmla="*/ 1679 h 1905"/>
                <a:gd name="T4" fmla="*/ 1678 w 4218"/>
                <a:gd name="T5" fmla="*/ 1361 h 1905"/>
                <a:gd name="T6" fmla="*/ 3447 w 4218"/>
                <a:gd name="T7" fmla="*/ 227 h 1905"/>
                <a:gd name="T8" fmla="*/ 4218 w 4218"/>
                <a:gd name="T9" fmla="*/ 0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8"/>
                <a:gd name="T16" fmla="*/ 0 h 1905"/>
                <a:gd name="T17" fmla="*/ 4218 w 4218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8" h="1905">
                  <a:moveTo>
                    <a:pt x="0" y="1905"/>
                  </a:moveTo>
                  <a:cubicBezTo>
                    <a:pt x="245" y="1837"/>
                    <a:pt x="491" y="1770"/>
                    <a:pt x="771" y="1679"/>
                  </a:cubicBezTo>
                  <a:cubicBezTo>
                    <a:pt x="1051" y="1588"/>
                    <a:pt x="1232" y="1603"/>
                    <a:pt x="1678" y="1361"/>
                  </a:cubicBezTo>
                  <a:cubicBezTo>
                    <a:pt x="2124" y="1119"/>
                    <a:pt x="3024" y="454"/>
                    <a:pt x="3447" y="227"/>
                  </a:cubicBezTo>
                  <a:cubicBezTo>
                    <a:pt x="3870" y="0"/>
                    <a:pt x="4044" y="0"/>
                    <a:pt x="42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60" name="Text Box 15"/>
            <p:cNvSpPr txBox="1">
              <a:spLocks noChangeArrowheads="1"/>
            </p:cNvSpPr>
            <p:nvPr/>
          </p:nvSpPr>
          <p:spPr bwMode="auto">
            <a:xfrm>
              <a:off x="4422" y="981"/>
              <a:ext cx="7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dirty="0"/>
                <a:t>ΠΛΗΡΗ</a:t>
              </a:r>
            </a:p>
            <a:p>
              <a:pPr eaLnBrk="1" hangingPunct="1"/>
              <a:r>
                <a:rPr lang="el-GR" altLang="el-GR" sz="1400" dirty="0"/>
                <a:t>ΛΕΙΤΟΥΡΓΙΑ</a:t>
              </a:r>
            </a:p>
          </p:txBody>
        </p:sp>
        <p:sp>
          <p:nvSpPr>
            <p:cNvPr id="82961" name="Line 16"/>
            <p:cNvSpPr>
              <a:spLocks noChangeShapeType="1"/>
            </p:cNvSpPr>
            <p:nvPr/>
          </p:nvSpPr>
          <p:spPr bwMode="auto">
            <a:xfrm>
              <a:off x="4967" y="1253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62" name="Text Box 17"/>
            <p:cNvSpPr txBox="1">
              <a:spLocks noChangeArrowheads="1"/>
            </p:cNvSpPr>
            <p:nvPr/>
          </p:nvSpPr>
          <p:spPr bwMode="auto">
            <a:xfrm>
              <a:off x="431" y="3553"/>
              <a:ext cx="10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ΜΕΛΕΤΗ </a:t>
              </a:r>
            </a:p>
            <a:p>
              <a:pPr eaLnBrk="1" hangingPunct="1"/>
              <a:r>
                <a:rPr lang="el-GR" altLang="el-GR" sz="1400" b="1" dirty="0"/>
                <a:t>ΣΚΟΠΙΜΟΤΗΤΑΣ</a:t>
              </a:r>
            </a:p>
          </p:txBody>
        </p:sp>
        <p:sp>
          <p:nvSpPr>
            <p:cNvPr id="82963" name="Text Box 18"/>
            <p:cNvSpPr txBox="1">
              <a:spLocks noChangeArrowheads="1"/>
            </p:cNvSpPr>
            <p:nvPr/>
          </p:nvSpPr>
          <p:spPr bwMode="auto">
            <a:xfrm>
              <a:off x="1746" y="3553"/>
              <a:ext cx="12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ΠΡΟΓΡΑΜΜΑΤΙΣΜΟΣ</a:t>
              </a:r>
            </a:p>
            <a:p>
              <a:pPr eaLnBrk="1" hangingPunct="1"/>
              <a:r>
                <a:rPr lang="el-GR" altLang="el-GR" sz="1400" b="1" dirty="0"/>
                <a:t>ΚΑΙ ΣΧΕΔΙΑΣΜΟΣ</a:t>
              </a:r>
            </a:p>
          </p:txBody>
        </p:sp>
        <p:sp>
          <p:nvSpPr>
            <p:cNvPr id="82964" name="Text Box 19"/>
            <p:cNvSpPr txBox="1">
              <a:spLocks noChangeArrowheads="1"/>
            </p:cNvSpPr>
            <p:nvPr/>
          </p:nvSpPr>
          <p:spPr bwMode="auto">
            <a:xfrm>
              <a:off x="3194" y="3553"/>
              <a:ext cx="8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ΚΑΤΑΣΚΕΥΗ</a:t>
              </a:r>
            </a:p>
          </p:txBody>
        </p:sp>
        <p:sp>
          <p:nvSpPr>
            <p:cNvPr id="82965" name="Text Box 20"/>
            <p:cNvSpPr txBox="1">
              <a:spLocks noChangeArrowheads="1"/>
            </p:cNvSpPr>
            <p:nvPr/>
          </p:nvSpPr>
          <p:spPr bwMode="auto">
            <a:xfrm>
              <a:off x="4286" y="3553"/>
              <a:ext cx="7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ΠΑΡΑΔΟΣΗ</a:t>
              </a:r>
            </a:p>
          </p:txBody>
        </p:sp>
        <p:sp>
          <p:nvSpPr>
            <p:cNvPr id="82966" name="Line 21"/>
            <p:cNvSpPr>
              <a:spLocks noChangeShapeType="1"/>
            </p:cNvSpPr>
            <p:nvPr/>
          </p:nvSpPr>
          <p:spPr bwMode="auto">
            <a:xfrm>
              <a:off x="975" y="1570"/>
              <a:ext cx="4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2967" name="Text Box 22"/>
            <p:cNvSpPr txBox="1">
              <a:spLocks noChangeArrowheads="1"/>
            </p:cNvSpPr>
            <p:nvPr/>
          </p:nvSpPr>
          <p:spPr bwMode="auto">
            <a:xfrm>
              <a:off x="476" y="1570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b="1" dirty="0"/>
                <a:t>100%</a:t>
              </a:r>
            </a:p>
          </p:txBody>
        </p:sp>
      </p:grpSp>
      <p:sp>
        <p:nvSpPr>
          <p:cNvPr id="82948" name="AutoShape 23"/>
          <p:cNvSpPr>
            <a:spLocks noChangeArrowheads="1"/>
          </p:cNvSpPr>
          <p:nvPr/>
        </p:nvSpPr>
        <p:spPr bwMode="auto">
          <a:xfrm>
            <a:off x="3851275" y="2349500"/>
            <a:ext cx="3455988" cy="2016125"/>
          </a:xfrm>
          <a:prstGeom prst="wedgeRectCallout">
            <a:avLst>
              <a:gd name="adj1" fmla="val 18352"/>
              <a:gd name="adj2" fmla="val 80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b="1" u="sng" dirty="0"/>
              <a:t>Construction</a:t>
            </a:r>
          </a:p>
          <a:p>
            <a:pPr eaLnBrk="1" hangingPunct="1"/>
            <a:r>
              <a:rPr lang="el-GR" altLang="el-GR" b="1" dirty="0"/>
              <a:t>Εργοτάξιο</a:t>
            </a:r>
          </a:p>
          <a:p>
            <a:pPr eaLnBrk="1" hangingPunct="1"/>
            <a:r>
              <a:rPr lang="el-GR" altLang="el-GR" b="1" dirty="0">
                <a:solidFill>
                  <a:schemeClr val="tx2"/>
                </a:solidFill>
              </a:rPr>
              <a:t>Κατασκευή</a:t>
            </a:r>
          </a:p>
          <a:p>
            <a:pPr eaLnBrk="1" hangingPunct="1"/>
            <a:r>
              <a:rPr lang="el-GR" altLang="el-GR" b="1" dirty="0">
                <a:solidFill>
                  <a:schemeClr val="tx2"/>
                </a:solidFill>
              </a:rPr>
              <a:t>Εγκατάσταση</a:t>
            </a:r>
          </a:p>
          <a:p>
            <a:pPr eaLnBrk="1" hangingPunct="1"/>
            <a:r>
              <a:rPr lang="el-GR" altLang="el-GR" b="1" dirty="0">
                <a:solidFill>
                  <a:schemeClr val="tx2"/>
                </a:solidFill>
              </a:rPr>
              <a:t>Έλεγχος</a:t>
            </a:r>
          </a:p>
          <a:p>
            <a:pPr eaLnBrk="1" hangingPunct="1"/>
            <a:endParaRPr lang="el-GR" alt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6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Κύκλος ζωής</a:t>
            </a:r>
            <a:endParaRPr lang="el-GR" dirty="0"/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684213" y="1557338"/>
            <a:ext cx="7704137" cy="4600575"/>
            <a:chOff x="431" y="981"/>
            <a:chExt cx="4853" cy="2898"/>
          </a:xfrm>
        </p:grpSpPr>
        <p:sp>
          <p:nvSpPr>
            <p:cNvPr id="83973" name="Line 4"/>
            <p:cNvSpPr>
              <a:spLocks noChangeShapeType="1"/>
            </p:cNvSpPr>
            <p:nvPr/>
          </p:nvSpPr>
          <p:spPr bwMode="auto">
            <a:xfrm>
              <a:off x="975" y="1434"/>
              <a:ext cx="0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74" name="Line 5"/>
            <p:cNvSpPr>
              <a:spLocks noChangeShapeType="1"/>
            </p:cNvSpPr>
            <p:nvPr/>
          </p:nvSpPr>
          <p:spPr bwMode="auto">
            <a:xfrm>
              <a:off x="975" y="3475"/>
              <a:ext cx="43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75" name="Line 6"/>
            <p:cNvSpPr>
              <a:spLocks noChangeShapeType="1"/>
            </p:cNvSpPr>
            <p:nvPr/>
          </p:nvSpPr>
          <p:spPr bwMode="auto">
            <a:xfrm>
              <a:off x="1746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76" name="Text Box 7"/>
            <p:cNvSpPr txBox="1">
              <a:spLocks noChangeArrowheads="1"/>
            </p:cNvSpPr>
            <p:nvPr/>
          </p:nvSpPr>
          <p:spPr bwMode="auto">
            <a:xfrm>
              <a:off x="1098" y="3235"/>
              <a:ext cx="4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</a:p>
          </p:txBody>
        </p:sp>
        <p:sp>
          <p:nvSpPr>
            <p:cNvPr id="83977" name="Text Box 8"/>
            <p:cNvSpPr txBox="1">
              <a:spLocks noChangeArrowheads="1"/>
            </p:cNvSpPr>
            <p:nvPr/>
          </p:nvSpPr>
          <p:spPr bwMode="auto">
            <a:xfrm>
              <a:off x="1897" y="3235"/>
              <a:ext cx="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</a:t>
              </a:r>
            </a:p>
          </p:txBody>
        </p:sp>
        <p:sp>
          <p:nvSpPr>
            <p:cNvPr id="83978" name="Text Box 9"/>
            <p:cNvSpPr txBox="1">
              <a:spLocks noChangeArrowheads="1"/>
            </p:cNvSpPr>
            <p:nvPr/>
          </p:nvSpPr>
          <p:spPr bwMode="auto">
            <a:xfrm>
              <a:off x="4513" y="3235"/>
              <a:ext cx="5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  <a:r>
                <a:rPr lang="en-US" altLang="el-GR" sz="1400" b="1" dirty="0"/>
                <a:t>V</a:t>
              </a:r>
              <a:endParaRPr lang="el-GR" altLang="el-GR" sz="1400" b="1" dirty="0"/>
            </a:p>
          </p:txBody>
        </p:sp>
        <p:sp>
          <p:nvSpPr>
            <p:cNvPr id="83979" name="Text Box 10"/>
            <p:cNvSpPr txBox="1">
              <a:spLocks noChangeArrowheads="1"/>
            </p:cNvSpPr>
            <p:nvPr/>
          </p:nvSpPr>
          <p:spPr bwMode="auto">
            <a:xfrm>
              <a:off x="3697" y="3235"/>
              <a:ext cx="5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ΙΙΙ</a:t>
              </a:r>
            </a:p>
          </p:txBody>
        </p:sp>
        <p:sp>
          <p:nvSpPr>
            <p:cNvPr id="83980" name="Line 11"/>
            <p:cNvSpPr>
              <a:spLocks noChangeShapeType="1"/>
            </p:cNvSpPr>
            <p:nvPr/>
          </p:nvSpPr>
          <p:spPr bwMode="auto">
            <a:xfrm>
              <a:off x="2653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81" name="Line 12"/>
            <p:cNvSpPr>
              <a:spLocks noChangeShapeType="1"/>
            </p:cNvSpPr>
            <p:nvPr/>
          </p:nvSpPr>
          <p:spPr bwMode="auto">
            <a:xfrm>
              <a:off x="4422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82" name="Line 13"/>
            <p:cNvSpPr>
              <a:spLocks noChangeShapeType="1"/>
            </p:cNvSpPr>
            <p:nvPr/>
          </p:nvSpPr>
          <p:spPr bwMode="auto">
            <a:xfrm>
              <a:off x="5193" y="1389"/>
              <a:ext cx="0" cy="20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83" name="Freeform 14"/>
            <p:cNvSpPr>
              <a:spLocks/>
            </p:cNvSpPr>
            <p:nvPr/>
          </p:nvSpPr>
          <p:spPr bwMode="auto">
            <a:xfrm>
              <a:off x="975" y="1434"/>
              <a:ext cx="4218" cy="1905"/>
            </a:xfrm>
            <a:custGeom>
              <a:avLst/>
              <a:gdLst>
                <a:gd name="T0" fmla="*/ 0 w 4218"/>
                <a:gd name="T1" fmla="*/ 1905 h 1905"/>
                <a:gd name="T2" fmla="*/ 771 w 4218"/>
                <a:gd name="T3" fmla="*/ 1679 h 1905"/>
                <a:gd name="T4" fmla="*/ 1678 w 4218"/>
                <a:gd name="T5" fmla="*/ 1361 h 1905"/>
                <a:gd name="T6" fmla="*/ 3447 w 4218"/>
                <a:gd name="T7" fmla="*/ 227 h 1905"/>
                <a:gd name="T8" fmla="*/ 4218 w 4218"/>
                <a:gd name="T9" fmla="*/ 0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8"/>
                <a:gd name="T16" fmla="*/ 0 h 1905"/>
                <a:gd name="T17" fmla="*/ 4218 w 4218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8" h="1905">
                  <a:moveTo>
                    <a:pt x="0" y="1905"/>
                  </a:moveTo>
                  <a:cubicBezTo>
                    <a:pt x="245" y="1837"/>
                    <a:pt x="491" y="1770"/>
                    <a:pt x="771" y="1679"/>
                  </a:cubicBezTo>
                  <a:cubicBezTo>
                    <a:pt x="1051" y="1588"/>
                    <a:pt x="1232" y="1603"/>
                    <a:pt x="1678" y="1361"/>
                  </a:cubicBezTo>
                  <a:cubicBezTo>
                    <a:pt x="2124" y="1119"/>
                    <a:pt x="3024" y="454"/>
                    <a:pt x="3447" y="227"/>
                  </a:cubicBezTo>
                  <a:cubicBezTo>
                    <a:pt x="3870" y="0"/>
                    <a:pt x="4044" y="0"/>
                    <a:pt x="42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84" name="Text Box 15"/>
            <p:cNvSpPr txBox="1">
              <a:spLocks noChangeArrowheads="1"/>
            </p:cNvSpPr>
            <p:nvPr/>
          </p:nvSpPr>
          <p:spPr bwMode="auto">
            <a:xfrm>
              <a:off x="4422" y="981"/>
              <a:ext cx="7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dirty="0"/>
                <a:t>ΠΛΗΡΗ</a:t>
              </a:r>
            </a:p>
            <a:p>
              <a:pPr eaLnBrk="1" hangingPunct="1"/>
              <a:r>
                <a:rPr lang="el-GR" altLang="el-GR" sz="1400" dirty="0"/>
                <a:t>ΛΕΙΤΟΥΡΓΙΑ</a:t>
              </a:r>
            </a:p>
          </p:txBody>
        </p:sp>
        <p:sp>
          <p:nvSpPr>
            <p:cNvPr id="83985" name="Line 16"/>
            <p:cNvSpPr>
              <a:spLocks noChangeShapeType="1"/>
            </p:cNvSpPr>
            <p:nvPr/>
          </p:nvSpPr>
          <p:spPr bwMode="auto">
            <a:xfrm>
              <a:off x="4967" y="1253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86" name="Text Box 17"/>
            <p:cNvSpPr txBox="1">
              <a:spLocks noChangeArrowheads="1"/>
            </p:cNvSpPr>
            <p:nvPr/>
          </p:nvSpPr>
          <p:spPr bwMode="auto">
            <a:xfrm>
              <a:off x="431" y="3553"/>
              <a:ext cx="10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ΜΕΛΕΤΗ </a:t>
              </a:r>
            </a:p>
            <a:p>
              <a:pPr eaLnBrk="1" hangingPunct="1"/>
              <a:r>
                <a:rPr lang="el-GR" altLang="el-GR" sz="1400" b="1" dirty="0"/>
                <a:t>ΣΚΟΠΙΜΟΤΗΤΑΣ</a:t>
              </a:r>
            </a:p>
          </p:txBody>
        </p:sp>
        <p:sp>
          <p:nvSpPr>
            <p:cNvPr id="83987" name="Text Box 18"/>
            <p:cNvSpPr txBox="1">
              <a:spLocks noChangeArrowheads="1"/>
            </p:cNvSpPr>
            <p:nvPr/>
          </p:nvSpPr>
          <p:spPr bwMode="auto">
            <a:xfrm>
              <a:off x="1746" y="3553"/>
              <a:ext cx="12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ΠΡΟΓΡΑΜΜΑΤΙΣΜΟΣ</a:t>
              </a:r>
            </a:p>
            <a:p>
              <a:pPr eaLnBrk="1" hangingPunct="1"/>
              <a:r>
                <a:rPr lang="el-GR" altLang="el-GR" sz="1400" b="1" dirty="0"/>
                <a:t>ΚΑΙ ΣΧΕΔΙΑΣΜΟΣ</a:t>
              </a:r>
            </a:p>
          </p:txBody>
        </p:sp>
        <p:sp>
          <p:nvSpPr>
            <p:cNvPr id="83988" name="Text Box 19"/>
            <p:cNvSpPr txBox="1">
              <a:spLocks noChangeArrowheads="1"/>
            </p:cNvSpPr>
            <p:nvPr/>
          </p:nvSpPr>
          <p:spPr bwMode="auto">
            <a:xfrm>
              <a:off x="3194" y="3553"/>
              <a:ext cx="8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ΚΑΤΑΣΚΕΥΗ</a:t>
              </a:r>
            </a:p>
          </p:txBody>
        </p:sp>
        <p:sp>
          <p:nvSpPr>
            <p:cNvPr id="83989" name="Text Box 20"/>
            <p:cNvSpPr txBox="1">
              <a:spLocks noChangeArrowheads="1"/>
            </p:cNvSpPr>
            <p:nvPr/>
          </p:nvSpPr>
          <p:spPr bwMode="auto">
            <a:xfrm>
              <a:off x="4286" y="3553"/>
              <a:ext cx="7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ΠΑΡΑΔΟΣΗ</a:t>
              </a:r>
            </a:p>
          </p:txBody>
        </p:sp>
        <p:sp>
          <p:nvSpPr>
            <p:cNvPr id="83990" name="Line 21"/>
            <p:cNvSpPr>
              <a:spLocks noChangeShapeType="1"/>
            </p:cNvSpPr>
            <p:nvPr/>
          </p:nvSpPr>
          <p:spPr bwMode="auto">
            <a:xfrm>
              <a:off x="975" y="1570"/>
              <a:ext cx="4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83991" name="Text Box 22"/>
            <p:cNvSpPr txBox="1">
              <a:spLocks noChangeArrowheads="1"/>
            </p:cNvSpPr>
            <p:nvPr/>
          </p:nvSpPr>
          <p:spPr bwMode="auto">
            <a:xfrm>
              <a:off x="476" y="1570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b="1" dirty="0"/>
                <a:t>100%</a:t>
              </a:r>
            </a:p>
          </p:txBody>
        </p:sp>
      </p:grpSp>
      <p:sp>
        <p:nvSpPr>
          <p:cNvPr id="83972" name="AutoShape 23"/>
          <p:cNvSpPr>
            <a:spLocks noChangeArrowheads="1"/>
          </p:cNvSpPr>
          <p:nvPr/>
        </p:nvSpPr>
        <p:spPr bwMode="auto">
          <a:xfrm>
            <a:off x="3276600" y="2708275"/>
            <a:ext cx="3455988" cy="1368425"/>
          </a:xfrm>
          <a:prstGeom prst="wedgeRectCallout">
            <a:avLst>
              <a:gd name="adj1" fmla="val 76181"/>
              <a:gd name="adj2" fmla="val 129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b="1" u="sng" dirty="0"/>
              <a:t>ΠΑΡΑΔΟΣΗ και ΛΕΙΤΟΥΡΓΙΑ</a:t>
            </a:r>
            <a:endParaRPr lang="en-US" altLang="el-GR" b="1" u="sng" dirty="0"/>
          </a:p>
          <a:p>
            <a:pPr eaLnBrk="1" hangingPunct="1"/>
            <a:r>
              <a:rPr lang="el-GR" altLang="el-GR" b="1" dirty="0"/>
              <a:t>Τελικός έλεγχος</a:t>
            </a:r>
          </a:p>
          <a:p>
            <a:pPr eaLnBrk="1" hangingPunct="1"/>
            <a:r>
              <a:rPr lang="el-GR" altLang="el-GR" b="1" dirty="0"/>
              <a:t>Συντήρηση </a:t>
            </a:r>
            <a:endParaRPr lang="el-GR" alt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1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l-GR" altLang="el-GR" smtClean="0"/>
              <a:t>Επίπεδο προσπάθειας </a:t>
            </a:r>
            <a:endParaRPr lang="en-GB" altLang="el-GR" sz="2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2"/>
              <a:buChar char="u"/>
              <a:defRPr/>
            </a:pPr>
            <a:endParaRPr lang="en-GB" dirty="0" smtClean="0"/>
          </a:p>
          <a:p>
            <a:pPr>
              <a:buFont typeface="Monotype Sorts" charset="2"/>
              <a:buChar char="u"/>
              <a:defRPr/>
            </a:pPr>
            <a:endParaRPr lang="en-GB" dirty="0" smtClean="0"/>
          </a:p>
          <a:p>
            <a:pPr>
              <a:buFont typeface="Monotype Sorts" charset="2"/>
              <a:buChar char="u"/>
              <a:defRPr/>
            </a:pPr>
            <a:endParaRPr lang="en-GB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55768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19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Κύκλος ζωής στο </a:t>
            </a:r>
            <a:r>
              <a:rPr lang="en-US" dirty="0"/>
              <a:t>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95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0" y="0"/>
            <a:ext cx="2124075" cy="863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chemeClr val="bg1"/>
                </a:solidFill>
              </a:rPr>
              <a:t>EVALUATE</a:t>
            </a:r>
            <a:endParaRPr lang="el-GR" altLang="el-GR" sz="2400" b="1" dirty="0">
              <a:solidFill>
                <a:schemeClr val="bg1"/>
              </a:solidFill>
            </a:endParaRPr>
          </a:p>
        </p:txBody>
      </p:sp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7019925" y="0"/>
            <a:ext cx="2124075" cy="863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chemeClr val="bg1"/>
                </a:solidFill>
              </a:rPr>
              <a:t>IDENTIFY</a:t>
            </a:r>
            <a:endParaRPr lang="el-GR" altLang="el-GR" sz="2400" b="1" dirty="0">
              <a:solidFill>
                <a:schemeClr val="bg1"/>
              </a:solidFill>
            </a:endParaRP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0" y="5994400"/>
            <a:ext cx="2124075" cy="863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chemeClr val="bg1"/>
                </a:solidFill>
              </a:rPr>
              <a:t>CONSTRUCT</a:t>
            </a:r>
            <a:endParaRPr lang="el-GR" altLang="el-GR" sz="2400" b="1" dirty="0">
              <a:solidFill>
                <a:schemeClr val="bg1"/>
              </a:solidFill>
            </a:endParaRPr>
          </a:p>
        </p:txBody>
      </p:sp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7019925" y="5994400"/>
            <a:ext cx="2124075" cy="863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chemeClr val="bg1"/>
                </a:solidFill>
              </a:rPr>
              <a:t>DESIGN</a:t>
            </a:r>
            <a:endParaRPr lang="el-GR" altLang="el-GR" sz="2400" b="1" dirty="0">
              <a:solidFill>
                <a:schemeClr val="bg1"/>
              </a:solidFill>
            </a:endParaRPr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 flipH="1">
            <a:off x="2124075" y="836613"/>
            <a:ext cx="4895850" cy="51133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86023" name="Line 10"/>
          <p:cNvSpPr>
            <a:spLocks noChangeShapeType="1"/>
          </p:cNvSpPr>
          <p:nvPr/>
        </p:nvSpPr>
        <p:spPr bwMode="auto">
          <a:xfrm flipH="1" flipV="1">
            <a:off x="2124075" y="836613"/>
            <a:ext cx="4895850" cy="51133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598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-458788"/>
            <a:ext cx="6419850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0"/>
            <a:ext cx="2124075" cy="863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chemeClr val="bg1"/>
                </a:solidFill>
              </a:rPr>
              <a:t>EVALUATE</a:t>
            </a:r>
            <a:endParaRPr lang="el-GR" altLang="el-GR" sz="2400" b="1" dirty="0">
              <a:solidFill>
                <a:schemeClr val="bg1"/>
              </a:solidFill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7019925" y="0"/>
            <a:ext cx="2124075" cy="863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chemeClr val="bg1"/>
                </a:solidFill>
              </a:rPr>
              <a:t>IDENTIFY</a:t>
            </a:r>
            <a:endParaRPr lang="el-GR" altLang="el-GR" sz="2400" b="1" dirty="0">
              <a:solidFill>
                <a:schemeClr val="bg1"/>
              </a:solidFill>
            </a:endParaRP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0" y="5994400"/>
            <a:ext cx="2124075" cy="863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chemeClr val="bg1"/>
                </a:solidFill>
              </a:rPr>
              <a:t>CONSTRUCT</a:t>
            </a:r>
            <a:endParaRPr lang="el-GR" altLang="el-GR" sz="2400" b="1" dirty="0">
              <a:solidFill>
                <a:schemeClr val="bg1"/>
              </a:solidFill>
            </a:endParaRPr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7019925" y="5994400"/>
            <a:ext cx="2124075" cy="863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chemeClr val="bg1"/>
                </a:solidFill>
              </a:rPr>
              <a:t>DESIGN</a:t>
            </a:r>
            <a:endParaRPr lang="el-GR" altLang="el-GR" sz="2400" b="1" dirty="0">
              <a:solidFill>
                <a:schemeClr val="bg1"/>
              </a:solidFill>
            </a:endParaRPr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 flipH="1">
            <a:off x="2124075" y="836613"/>
            <a:ext cx="4895850" cy="51133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 flipH="1" flipV="1">
            <a:off x="2124075" y="836613"/>
            <a:ext cx="4895850" cy="51133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811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Γνωρίζεται άλλους κύκλους ζωής σε έργα</a:t>
            </a:r>
            <a:r>
              <a:rPr lang="en-US" altLang="el-GR" dirty="0" smtClean="0"/>
              <a:t>;</a:t>
            </a:r>
          </a:p>
          <a:p>
            <a:pPr eaLnBrk="1" hangingPunct="1"/>
            <a:r>
              <a:rPr lang="el-GR" altLang="el-GR" dirty="0" smtClean="0"/>
              <a:t>Ποια είναι τα χαρακτηριστικά τους</a:t>
            </a:r>
            <a:r>
              <a:rPr lang="en-US" altLang="el-GR" dirty="0" smtClean="0"/>
              <a:t>;</a:t>
            </a:r>
            <a:endParaRPr lang="el-GR" altLang="el-GR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Ερωτήσεις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592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Λογότυπο για Άδειες χρήσης Creative Commons B Y, NC, ND.">
            <a:hlinkClick r:id="rId3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Λογότυπο Επιχειρησιακού Προγράμματος Εκπαίδευση και Δια βίου Μάθηση.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19713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1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600" dirty="0" smtClean="0"/>
              <a:t>Οι φάσεις του κάθε έργου προσδιορίζονται από τα παραδοτέα (</a:t>
            </a:r>
            <a:r>
              <a:rPr lang="en-US" altLang="el-GR" sz="2600" dirty="0" smtClean="0"/>
              <a:t>deliverables)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600" dirty="0" smtClean="0"/>
              <a:t>Ένα παραδοτέο είναι ένα χειροπιαστό, επαληθεύσιμο ποσό εργασίας</a:t>
            </a:r>
            <a:r>
              <a:rPr lang="en-US" altLang="el-GR" sz="26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Μελέτη σκοπιμότητας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Σχεδιασμός έργου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600" dirty="0" smtClean="0"/>
              <a:t>Το τέλος κάθε φάσης σηματοδοτεί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Έλεγχο παραδοτέων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Έλεγχο απόδοσης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800" dirty="0" smtClean="0"/>
              <a:t>Συνέχεια σε επόμενη φάση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800" dirty="0" smtClean="0"/>
              <a:t>Διόρθωση λαθών</a:t>
            </a:r>
          </a:p>
          <a:p>
            <a:pPr eaLnBrk="1" hangingPunct="1">
              <a:lnSpc>
                <a:spcPct val="90000"/>
              </a:lnSpc>
            </a:pPr>
            <a:endParaRPr lang="en-GB" altLang="el-GR" sz="2600" dirty="0" smtClean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Project Life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0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Δείγμα κύκλου ζωής έργου</a:t>
            </a:r>
            <a:endParaRPr lang="en-GB" dirty="0"/>
          </a:p>
        </p:txBody>
      </p:sp>
      <p:grpSp>
        <p:nvGrpSpPr>
          <p:cNvPr id="77827" name="Group 17"/>
          <p:cNvGrpSpPr>
            <a:grpSpLocks/>
          </p:cNvGrpSpPr>
          <p:nvPr/>
        </p:nvGrpSpPr>
        <p:grpSpPr bwMode="auto">
          <a:xfrm>
            <a:off x="1476375" y="2276475"/>
            <a:ext cx="6445250" cy="3679825"/>
            <a:chOff x="930" y="1434"/>
            <a:chExt cx="4060" cy="2318"/>
          </a:xfrm>
        </p:grpSpPr>
        <p:sp>
          <p:nvSpPr>
            <p:cNvPr id="77829" name="Line 4"/>
            <p:cNvSpPr>
              <a:spLocks noChangeShapeType="1"/>
            </p:cNvSpPr>
            <p:nvPr/>
          </p:nvSpPr>
          <p:spPr bwMode="auto">
            <a:xfrm>
              <a:off x="975" y="1434"/>
              <a:ext cx="0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7830" name="Line 5"/>
            <p:cNvSpPr>
              <a:spLocks noChangeShapeType="1"/>
            </p:cNvSpPr>
            <p:nvPr/>
          </p:nvSpPr>
          <p:spPr bwMode="auto">
            <a:xfrm>
              <a:off x="975" y="3475"/>
              <a:ext cx="38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7831" name="Text Box 6"/>
            <p:cNvSpPr txBox="1">
              <a:spLocks noChangeArrowheads="1"/>
            </p:cNvSpPr>
            <p:nvPr/>
          </p:nvSpPr>
          <p:spPr bwMode="auto">
            <a:xfrm>
              <a:off x="930" y="3521"/>
              <a:ext cx="4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dirty="0"/>
                <a:t>Αρχή</a:t>
              </a:r>
            </a:p>
          </p:txBody>
        </p:sp>
        <p:sp>
          <p:nvSpPr>
            <p:cNvPr id="77832" name="Text Box 7"/>
            <p:cNvSpPr txBox="1">
              <a:spLocks noChangeArrowheads="1"/>
            </p:cNvSpPr>
            <p:nvPr/>
          </p:nvSpPr>
          <p:spPr bwMode="auto">
            <a:xfrm>
              <a:off x="4332" y="3521"/>
              <a:ext cx="4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dirty="0"/>
                <a:t>Τέλος</a:t>
              </a:r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auto">
            <a:xfrm>
              <a:off x="975" y="2538"/>
              <a:ext cx="3674" cy="937"/>
            </a:xfrm>
            <a:custGeom>
              <a:avLst/>
              <a:gdLst>
                <a:gd name="T0" fmla="*/ 0 w 3674"/>
                <a:gd name="T1" fmla="*/ 937 h 937"/>
                <a:gd name="T2" fmla="*/ 590 w 3674"/>
                <a:gd name="T3" fmla="*/ 665 h 937"/>
                <a:gd name="T4" fmla="*/ 1270 w 3674"/>
                <a:gd name="T5" fmla="*/ 484 h 937"/>
                <a:gd name="T6" fmla="*/ 1950 w 3674"/>
                <a:gd name="T7" fmla="*/ 257 h 937"/>
                <a:gd name="T8" fmla="*/ 2359 w 3674"/>
                <a:gd name="T9" fmla="*/ 30 h 937"/>
                <a:gd name="T10" fmla="*/ 2812 w 3674"/>
                <a:gd name="T11" fmla="*/ 76 h 937"/>
                <a:gd name="T12" fmla="*/ 2994 w 3674"/>
                <a:gd name="T13" fmla="*/ 302 h 937"/>
                <a:gd name="T14" fmla="*/ 3447 w 3674"/>
                <a:gd name="T15" fmla="*/ 756 h 937"/>
                <a:gd name="T16" fmla="*/ 3674 w 3674"/>
                <a:gd name="T17" fmla="*/ 937 h 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74"/>
                <a:gd name="T28" fmla="*/ 0 h 937"/>
                <a:gd name="T29" fmla="*/ 3674 w 3674"/>
                <a:gd name="T30" fmla="*/ 937 h 9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74" h="937">
                  <a:moveTo>
                    <a:pt x="0" y="937"/>
                  </a:moveTo>
                  <a:cubicBezTo>
                    <a:pt x="189" y="838"/>
                    <a:pt x="378" y="740"/>
                    <a:pt x="590" y="665"/>
                  </a:cubicBezTo>
                  <a:cubicBezTo>
                    <a:pt x="802" y="590"/>
                    <a:pt x="1043" y="552"/>
                    <a:pt x="1270" y="484"/>
                  </a:cubicBezTo>
                  <a:cubicBezTo>
                    <a:pt x="1497" y="416"/>
                    <a:pt x="1769" y="333"/>
                    <a:pt x="1950" y="257"/>
                  </a:cubicBezTo>
                  <a:cubicBezTo>
                    <a:pt x="2131" y="181"/>
                    <a:pt x="2216" y="60"/>
                    <a:pt x="2359" y="30"/>
                  </a:cubicBezTo>
                  <a:cubicBezTo>
                    <a:pt x="2502" y="0"/>
                    <a:pt x="2706" y="31"/>
                    <a:pt x="2812" y="76"/>
                  </a:cubicBezTo>
                  <a:cubicBezTo>
                    <a:pt x="2918" y="121"/>
                    <a:pt x="2888" y="189"/>
                    <a:pt x="2994" y="302"/>
                  </a:cubicBezTo>
                  <a:cubicBezTo>
                    <a:pt x="3100" y="415"/>
                    <a:pt x="3334" y="650"/>
                    <a:pt x="3447" y="756"/>
                  </a:cubicBezTo>
                  <a:cubicBezTo>
                    <a:pt x="3560" y="862"/>
                    <a:pt x="3617" y="899"/>
                    <a:pt x="3674" y="9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1973" y="1888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3878" y="1888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1098" y="2354"/>
              <a:ext cx="55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dirty="0"/>
                <a:t>Αρχική</a:t>
              </a:r>
            </a:p>
            <a:p>
              <a:pPr eaLnBrk="1" hangingPunct="1"/>
              <a:r>
                <a:rPr lang="el-GR" altLang="el-GR" dirty="0"/>
                <a:t>Φάση</a:t>
              </a:r>
            </a:p>
          </p:txBody>
        </p:sp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4059" y="2341"/>
              <a:ext cx="9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dirty="0"/>
                <a:t>Τελική Φάση</a:t>
              </a:r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2064" y="2024"/>
              <a:ext cx="15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 dirty="0"/>
                <a:t>Ενδιάμεσες φάσεις</a:t>
              </a:r>
              <a:endParaRPr lang="en-US" altLang="el-GR" dirty="0"/>
            </a:p>
            <a:p>
              <a:pPr algn="ctr" eaLnBrk="1" hangingPunct="1"/>
              <a:r>
                <a:rPr lang="en-US" altLang="el-GR" dirty="0"/>
                <a:t>(</a:t>
              </a:r>
              <a:r>
                <a:rPr lang="el-GR" altLang="el-GR" dirty="0"/>
                <a:t>Μια ή περισσότερες</a:t>
              </a:r>
              <a:r>
                <a:rPr lang="en-US" altLang="el-GR" dirty="0"/>
                <a:t>)</a:t>
              </a:r>
              <a:endParaRPr lang="el-GR" altLang="el-GR" dirty="0"/>
            </a:p>
          </p:txBody>
        </p:sp>
      </p:grpSp>
      <p:sp>
        <p:nvSpPr>
          <p:cNvPr id="77828" name="Text Box 15"/>
          <p:cNvSpPr txBox="1">
            <a:spLocks noChangeArrowheads="1"/>
          </p:cNvSpPr>
          <p:nvPr/>
        </p:nvSpPr>
        <p:spPr bwMode="auto">
          <a:xfrm>
            <a:off x="0" y="2997200"/>
            <a:ext cx="1492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dirty="0"/>
              <a:t>Επίπεδο</a:t>
            </a:r>
          </a:p>
          <a:p>
            <a:pPr eaLnBrk="1" hangingPunct="1"/>
            <a:r>
              <a:rPr lang="el-GR" altLang="el-GR" dirty="0"/>
              <a:t>Κόστους και</a:t>
            </a:r>
          </a:p>
          <a:p>
            <a:pPr eaLnBrk="1" hangingPunct="1"/>
            <a:r>
              <a:rPr lang="el-GR" altLang="el-GR" dirty="0"/>
              <a:t>προσωπικού</a:t>
            </a:r>
          </a:p>
        </p:txBody>
      </p:sp>
    </p:spTree>
    <p:extLst>
      <p:ext uri="{BB962C8B-B14F-4D97-AF65-F5344CB8AC3E}">
        <p14:creationId xmlns:p14="http://schemas.microsoft.com/office/powerpoint/2010/main" val="21021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Ενδεικτικός κύκλος ζωής</a:t>
            </a:r>
            <a:endParaRPr lang="en-GB" dirty="0"/>
          </a:p>
        </p:txBody>
      </p:sp>
      <p:pic>
        <p:nvPicPr>
          <p:cNvPr id="7885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781300"/>
            <a:ext cx="8101012" cy="2774950"/>
          </a:xfrm>
          <a:noFill/>
        </p:spPr>
      </p:pic>
    </p:spTree>
    <p:extLst>
      <p:ext uri="{BB962C8B-B14F-4D97-AF65-F5344CB8AC3E}">
        <p14:creationId xmlns:p14="http://schemas.microsoft.com/office/powerpoint/2010/main" val="110269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Κύκλοι ζωής έργου </a:t>
            </a:r>
            <a:endParaRPr lang="en-GB" altLang="el-GR" sz="2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2"/>
              <a:buChar char="u"/>
              <a:defRPr/>
            </a:pPr>
            <a:endParaRPr lang="en-GB" dirty="0" smtClean="0"/>
          </a:p>
          <a:p>
            <a:pPr>
              <a:buFont typeface="Monotype Sorts" charset="2"/>
              <a:buChar char="u"/>
              <a:defRPr/>
            </a:pPr>
            <a:endParaRPr lang="en-GB" dirty="0" smtClean="0"/>
          </a:p>
          <a:p>
            <a:pPr>
              <a:buFont typeface="Monotype Sorts" charset="2"/>
              <a:buChar char="u"/>
              <a:defRPr/>
            </a:pPr>
            <a:endParaRPr lang="en-GB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4688"/>
            <a:ext cx="8382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8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Κύκλος ζωής</a:t>
            </a:r>
            <a:endParaRPr lang="en-GB" dirty="0"/>
          </a:p>
        </p:txBody>
      </p:sp>
      <p:grpSp>
        <p:nvGrpSpPr>
          <p:cNvPr id="79875" name="Group 32"/>
          <p:cNvGrpSpPr>
            <a:grpSpLocks/>
          </p:cNvGrpSpPr>
          <p:nvPr/>
        </p:nvGrpSpPr>
        <p:grpSpPr bwMode="auto">
          <a:xfrm>
            <a:off x="684213" y="1557338"/>
            <a:ext cx="7704137" cy="4600575"/>
            <a:chOff x="431" y="981"/>
            <a:chExt cx="4853" cy="2898"/>
          </a:xfrm>
        </p:grpSpPr>
        <p:sp>
          <p:nvSpPr>
            <p:cNvPr id="79876" name="Line 4"/>
            <p:cNvSpPr>
              <a:spLocks noChangeShapeType="1"/>
            </p:cNvSpPr>
            <p:nvPr/>
          </p:nvSpPr>
          <p:spPr bwMode="auto">
            <a:xfrm>
              <a:off x="975" y="1434"/>
              <a:ext cx="0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975" y="3475"/>
              <a:ext cx="43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78" name="Line 9"/>
            <p:cNvSpPr>
              <a:spLocks noChangeShapeType="1"/>
            </p:cNvSpPr>
            <p:nvPr/>
          </p:nvSpPr>
          <p:spPr bwMode="auto">
            <a:xfrm>
              <a:off x="1746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79" name="Text Box 14"/>
            <p:cNvSpPr txBox="1">
              <a:spLocks noChangeArrowheads="1"/>
            </p:cNvSpPr>
            <p:nvPr/>
          </p:nvSpPr>
          <p:spPr bwMode="auto">
            <a:xfrm>
              <a:off x="1098" y="3235"/>
              <a:ext cx="4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</a:p>
          </p:txBody>
        </p:sp>
        <p:sp>
          <p:nvSpPr>
            <p:cNvPr id="79880" name="Text Box 15"/>
            <p:cNvSpPr txBox="1">
              <a:spLocks noChangeArrowheads="1"/>
            </p:cNvSpPr>
            <p:nvPr/>
          </p:nvSpPr>
          <p:spPr bwMode="auto">
            <a:xfrm>
              <a:off x="1897" y="3235"/>
              <a:ext cx="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</a:t>
              </a:r>
            </a:p>
          </p:txBody>
        </p:sp>
        <p:sp>
          <p:nvSpPr>
            <p:cNvPr id="79881" name="Text Box 16"/>
            <p:cNvSpPr txBox="1">
              <a:spLocks noChangeArrowheads="1"/>
            </p:cNvSpPr>
            <p:nvPr/>
          </p:nvSpPr>
          <p:spPr bwMode="auto">
            <a:xfrm>
              <a:off x="4513" y="3235"/>
              <a:ext cx="5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</a:t>
              </a:r>
              <a:r>
                <a:rPr lang="en-US" altLang="el-GR" sz="1400" b="1" dirty="0"/>
                <a:t>V</a:t>
              </a:r>
              <a:endParaRPr lang="el-GR" altLang="el-GR" sz="1400" b="1" dirty="0"/>
            </a:p>
          </p:txBody>
        </p:sp>
        <p:sp>
          <p:nvSpPr>
            <p:cNvPr id="79882" name="Text Box 17"/>
            <p:cNvSpPr txBox="1">
              <a:spLocks noChangeArrowheads="1"/>
            </p:cNvSpPr>
            <p:nvPr/>
          </p:nvSpPr>
          <p:spPr bwMode="auto">
            <a:xfrm>
              <a:off x="3697" y="3235"/>
              <a:ext cx="5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ΦΑΣΗ ΙΙΙ</a:t>
              </a:r>
            </a:p>
          </p:txBody>
        </p:sp>
        <p:sp>
          <p:nvSpPr>
            <p:cNvPr id="79883" name="Line 19"/>
            <p:cNvSpPr>
              <a:spLocks noChangeShapeType="1"/>
            </p:cNvSpPr>
            <p:nvPr/>
          </p:nvSpPr>
          <p:spPr bwMode="auto">
            <a:xfrm>
              <a:off x="2653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84" name="Line 21"/>
            <p:cNvSpPr>
              <a:spLocks noChangeShapeType="1"/>
            </p:cNvSpPr>
            <p:nvPr/>
          </p:nvSpPr>
          <p:spPr bwMode="auto">
            <a:xfrm>
              <a:off x="4422" y="138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85" name="Line 22"/>
            <p:cNvSpPr>
              <a:spLocks noChangeShapeType="1"/>
            </p:cNvSpPr>
            <p:nvPr/>
          </p:nvSpPr>
          <p:spPr bwMode="auto">
            <a:xfrm>
              <a:off x="5193" y="1389"/>
              <a:ext cx="0" cy="20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86" name="Freeform 23"/>
            <p:cNvSpPr>
              <a:spLocks/>
            </p:cNvSpPr>
            <p:nvPr/>
          </p:nvSpPr>
          <p:spPr bwMode="auto">
            <a:xfrm>
              <a:off x="975" y="1434"/>
              <a:ext cx="4218" cy="1905"/>
            </a:xfrm>
            <a:custGeom>
              <a:avLst/>
              <a:gdLst>
                <a:gd name="T0" fmla="*/ 0 w 4218"/>
                <a:gd name="T1" fmla="*/ 1905 h 1905"/>
                <a:gd name="T2" fmla="*/ 771 w 4218"/>
                <a:gd name="T3" fmla="*/ 1679 h 1905"/>
                <a:gd name="T4" fmla="*/ 1678 w 4218"/>
                <a:gd name="T5" fmla="*/ 1361 h 1905"/>
                <a:gd name="T6" fmla="*/ 3447 w 4218"/>
                <a:gd name="T7" fmla="*/ 227 h 1905"/>
                <a:gd name="T8" fmla="*/ 4218 w 4218"/>
                <a:gd name="T9" fmla="*/ 0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8"/>
                <a:gd name="T16" fmla="*/ 0 h 1905"/>
                <a:gd name="T17" fmla="*/ 4218 w 4218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8" h="1905">
                  <a:moveTo>
                    <a:pt x="0" y="1905"/>
                  </a:moveTo>
                  <a:cubicBezTo>
                    <a:pt x="245" y="1837"/>
                    <a:pt x="491" y="1770"/>
                    <a:pt x="771" y="1679"/>
                  </a:cubicBezTo>
                  <a:cubicBezTo>
                    <a:pt x="1051" y="1588"/>
                    <a:pt x="1232" y="1603"/>
                    <a:pt x="1678" y="1361"/>
                  </a:cubicBezTo>
                  <a:cubicBezTo>
                    <a:pt x="2124" y="1119"/>
                    <a:pt x="3024" y="454"/>
                    <a:pt x="3447" y="227"/>
                  </a:cubicBezTo>
                  <a:cubicBezTo>
                    <a:pt x="3870" y="0"/>
                    <a:pt x="4044" y="0"/>
                    <a:pt x="42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87" name="Text Box 24"/>
            <p:cNvSpPr txBox="1">
              <a:spLocks noChangeArrowheads="1"/>
            </p:cNvSpPr>
            <p:nvPr/>
          </p:nvSpPr>
          <p:spPr bwMode="auto">
            <a:xfrm>
              <a:off x="4422" y="981"/>
              <a:ext cx="7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dirty="0"/>
                <a:t>ΠΛΗΡΗ</a:t>
              </a:r>
            </a:p>
            <a:p>
              <a:pPr eaLnBrk="1" hangingPunct="1"/>
              <a:r>
                <a:rPr lang="el-GR" altLang="el-GR" sz="1400" dirty="0"/>
                <a:t>ΛΕΙΤΟΥΡΓΙΑ</a:t>
              </a:r>
            </a:p>
          </p:txBody>
        </p:sp>
        <p:sp>
          <p:nvSpPr>
            <p:cNvPr id="79888" name="Line 25"/>
            <p:cNvSpPr>
              <a:spLocks noChangeShapeType="1"/>
            </p:cNvSpPr>
            <p:nvPr/>
          </p:nvSpPr>
          <p:spPr bwMode="auto">
            <a:xfrm>
              <a:off x="4967" y="1253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89" name="Text Box 26"/>
            <p:cNvSpPr txBox="1">
              <a:spLocks noChangeArrowheads="1"/>
            </p:cNvSpPr>
            <p:nvPr/>
          </p:nvSpPr>
          <p:spPr bwMode="auto">
            <a:xfrm>
              <a:off x="431" y="3553"/>
              <a:ext cx="10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ΜΕΛΕΤΗ </a:t>
              </a:r>
            </a:p>
            <a:p>
              <a:pPr eaLnBrk="1" hangingPunct="1"/>
              <a:r>
                <a:rPr lang="el-GR" altLang="el-GR" sz="1400" b="1" dirty="0"/>
                <a:t>ΣΚΟΠΙΜΟΤΗΤΑΣ</a:t>
              </a:r>
            </a:p>
          </p:txBody>
        </p:sp>
        <p:sp>
          <p:nvSpPr>
            <p:cNvPr id="79890" name="Text Box 27"/>
            <p:cNvSpPr txBox="1">
              <a:spLocks noChangeArrowheads="1"/>
            </p:cNvSpPr>
            <p:nvPr/>
          </p:nvSpPr>
          <p:spPr bwMode="auto">
            <a:xfrm>
              <a:off x="1746" y="3553"/>
              <a:ext cx="12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ΠΡΟΓΡΑΜΜΑΤΙΣΜΟΣ</a:t>
              </a:r>
            </a:p>
            <a:p>
              <a:pPr eaLnBrk="1" hangingPunct="1"/>
              <a:r>
                <a:rPr lang="el-GR" altLang="el-GR" sz="1400" b="1" dirty="0"/>
                <a:t>ΚΑΙ ΣΧΕΔΙΑΣΜΟΣ</a:t>
              </a:r>
            </a:p>
          </p:txBody>
        </p:sp>
        <p:sp>
          <p:nvSpPr>
            <p:cNvPr id="79891" name="Text Box 28"/>
            <p:cNvSpPr txBox="1">
              <a:spLocks noChangeArrowheads="1"/>
            </p:cNvSpPr>
            <p:nvPr/>
          </p:nvSpPr>
          <p:spPr bwMode="auto">
            <a:xfrm>
              <a:off x="3194" y="3553"/>
              <a:ext cx="8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ΚΑΤΑΣΚΕΥΗ</a:t>
              </a:r>
            </a:p>
          </p:txBody>
        </p:sp>
        <p:sp>
          <p:nvSpPr>
            <p:cNvPr id="79892" name="Text Box 29"/>
            <p:cNvSpPr txBox="1">
              <a:spLocks noChangeArrowheads="1"/>
            </p:cNvSpPr>
            <p:nvPr/>
          </p:nvSpPr>
          <p:spPr bwMode="auto">
            <a:xfrm>
              <a:off x="4286" y="3553"/>
              <a:ext cx="7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 b="1" dirty="0"/>
                <a:t>ΠΑΡΑΔΟΣΗ</a:t>
              </a:r>
            </a:p>
          </p:txBody>
        </p:sp>
        <p:sp>
          <p:nvSpPr>
            <p:cNvPr id="79893" name="Line 30"/>
            <p:cNvSpPr>
              <a:spLocks noChangeShapeType="1"/>
            </p:cNvSpPr>
            <p:nvPr/>
          </p:nvSpPr>
          <p:spPr bwMode="auto">
            <a:xfrm>
              <a:off x="975" y="1570"/>
              <a:ext cx="4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79894" name="Text Box 31"/>
            <p:cNvSpPr txBox="1">
              <a:spLocks noChangeArrowheads="1"/>
            </p:cNvSpPr>
            <p:nvPr/>
          </p:nvSpPr>
          <p:spPr bwMode="auto">
            <a:xfrm>
              <a:off x="476" y="1570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b="1" dirty="0"/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00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5/2014 12:50:11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,2,3,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5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A7B5153-650B-4F0F-A06C-B7D7B4B4A2C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414</Words>
  <Application>Microsoft Office PowerPoint</Application>
  <PresentationFormat>On-screen Show (4:3)</PresentationFormat>
  <Paragraphs>157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Θέμα του Office</vt:lpstr>
      <vt:lpstr>Αρχές Διοίκησης και Διαχείρισης Έργων</vt:lpstr>
      <vt:lpstr>Άδειες χρήσης </vt:lpstr>
      <vt:lpstr>Χρηματοδότηση </vt:lpstr>
      <vt:lpstr>PowerPoint Presentation</vt:lpstr>
      <vt:lpstr>Project Life Cycle</vt:lpstr>
      <vt:lpstr>Δείγμα κύκλου ζωής έργου</vt:lpstr>
      <vt:lpstr>Ενδεικτικός κύκλος ζωής</vt:lpstr>
      <vt:lpstr>Κύκλοι ζωής έργου </vt:lpstr>
      <vt:lpstr>Κύκλος ζωής</vt:lpstr>
      <vt:lpstr>Κύκλος ζωής</vt:lpstr>
      <vt:lpstr>Κύκλος ζωής</vt:lpstr>
      <vt:lpstr>Κύκλος ζωής</vt:lpstr>
      <vt:lpstr>Κύκλος ζωής</vt:lpstr>
      <vt:lpstr>Επίπεδο προσπάθειας </vt:lpstr>
      <vt:lpstr>Κύκλος ζωής στο software</vt:lpstr>
      <vt:lpstr>PowerPoint Presentation</vt:lpstr>
      <vt:lpstr>PowerPoint Presentation</vt:lpstr>
      <vt:lpstr>Ερωτήσεις</vt:lpstr>
      <vt:lpstr>Τέλος ενότητας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Διοίκηση Ανθρώπινου Δυναμικού</dc:title>
  <dc:subject>Διοίκηση Ανθρώπινου Δυναμικού</dc:subject>
  <dc:creator>Ασπρίδης Γεώργιος</dc:creator>
  <cp:keywords>Διοίκηση Ανθρώπινου Δυναμικού</cp:keywords>
  <dc:description>Διοίκηση Ανθρώπινου Δυναμικού</dc:description>
  <cp:lastModifiedBy>chris</cp:lastModifiedBy>
  <cp:revision>259</cp:revision>
  <dcterms:created xsi:type="dcterms:W3CDTF">2013-10-22T19:39:27Z</dcterms:created>
  <dcterms:modified xsi:type="dcterms:W3CDTF">2016-03-16T09:39:56Z</dcterms:modified>
  <cp:category>ΑΝΟΙΧΤΑ ΑΚΑΔΗΜΑΙΚΑ ΜΑΘΗΜΑΤΑ</cp:category>
  <cp:contentStatus>Τελικό</cp:contentStatus>
</cp:coreProperties>
</file>