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32"/>
  </p:notesMasterIdLst>
  <p:handoutMasterIdLst>
    <p:handoutMasterId r:id="rId33"/>
  </p:handoutMasterIdLst>
  <p:sldIdLst>
    <p:sldId id="257" r:id="rId3"/>
    <p:sldId id="264" r:id="rId4"/>
    <p:sldId id="414" r:id="rId5"/>
    <p:sldId id="540" r:id="rId6"/>
    <p:sldId id="577" r:id="rId7"/>
    <p:sldId id="579" r:id="rId8"/>
    <p:sldId id="580" r:id="rId9"/>
    <p:sldId id="581" r:id="rId10"/>
    <p:sldId id="582" r:id="rId11"/>
    <p:sldId id="583" r:id="rId12"/>
    <p:sldId id="584" r:id="rId13"/>
    <p:sldId id="585" r:id="rId14"/>
    <p:sldId id="586" r:id="rId15"/>
    <p:sldId id="587" r:id="rId16"/>
    <p:sldId id="588" r:id="rId17"/>
    <p:sldId id="589" r:id="rId18"/>
    <p:sldId id="590" r:id="rId19"/>
    <p:sldId id="591" r:id="rId20"/>
    <p:sldId id="592" r:id="rId21"/>
    <p:sldId id="593" r:id="rId22"/>
    <p:sldId id="594" r:id="rId23"/>
    <p:sldId id="325" r:id="rId24"/>
    <p:sldId id="271" r:id="rId25"/>
    <p:sldId id="258" r:id="rId26"/>
    <p:sldId id="259" r:id="rId27"/>
    <p:sldId id="260" r:id="rId28"/>
    <p:sldId id="272" r:id="rId29"/>
    <p:sldId id="273" r:id="rId30"/>
    <p:sldId id="261" r:id="rId31"/>
  </p:sldIdLst>
  <p:sldSz cx="9144000" cy="6858000" type="screen4x3"/>
  <p:notesSz cx="6858000" cy="9144000"/>
  <p:custDataLst>
    <p:tags r:id="rId3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94660"/>
  </p:normalViewPr>
  <p:slideViewPr>
    <p:cSldViewPr>
      <p:cViewPr>
        <p:scale>
          <a:sx n="75" d="100"/>
          <a:sy n="75" d="100"/>
        </p:scale>
        <p:origin x="-72" y="-570"/>
      </p:cViewPr>
      <p:guideLst>
        <p:guide orient="horz" pos="2160"/>
        <p:guide pos="2880"/>
      </p:guideLst>
    </p:cSldViewPr>
  </p:slideViewPr>
  <p:notesTextViewPr>
    <p:cViewPr>
      <p:scale>
        <a:sx n="1" d="1"/>
        <a:sy n="1" d="1"/>
      </p:scale>
      <p:origin x="0" y="0"/>
    </p:cViewPr>
  </p:notesTextViewPr>
  <p:notesViewPr>
    <p:cSldViewPr>
      <p:cViewPr varScale="1">
        <p:scale>
          <a:sx n="80" d="100"/>
          <a:sy n="80" d="100"/>
        </p:scale>
        <p:origin x="-196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smtClean="0">
                <a:solidFill>
                  <a:schemeClr val="tx1"/>
                </a:solidFill>
              </a:rPr>
              <a:t>Σπορά Χλοοτάπητα</a:t>
            </a:r>
            <a:endParaRPr lang="el-GR" dirty="0">
              <a:solidFill>
                <a:schemeClr val="tx1"/>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533400" y="3323930"/>
            <a:ext cx="7350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n-US" sz="2800" b="1" dirty="0" smtClean="0">
                <a:solidFill>
                  <a:prstClr val="black"/>
                </a:solidFill>
                <a:ea typeface="+mj-ea"/>
                <a:cs typeface="+mj-cs"/>
              </a:rPr>
              <a:t>2</a:t>
            </a:r>
            <a:r>
              <a:rPr lang="el-GR" sz="2800" b="1" dirty="0" smtClean="0">
                <a:solidFill>
                  <a:prstClr val="black"/>
                </a:solidFill>
                <a:ea typeface="+mj-ea"/>
                <a:cs typeface="+mj-cs"/>
              </a:rPr>
              <a:t>_1</a:t>
            </a:r>
            <a:r>
              <a:rPr lang="el-GR" sz="2800" b="1" dirty="0">
                <a:solidFill>
                  <a:prstClr val="black"/>
                </a:solidFill>
                <a:ea typeface="+mj-ea"/>
                <a:cs typeface="+mj-cs"/>
              </a:rPr>
              <a:t>β</a:t>
            </a:r>
            <a:r>
              <a:rPr lang="el-GR" sz="2800" b="1" dirty="0" smtClean="0">
                <a:solidFill>
                  <a:prstClr val="black"/>
                </a:solidFill>
                <a:ea typeface="+mj-ea"/>
                <a:cs typeface="+mj-cs"/>
              </a:rPr>
              <a:t>: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a:solidFill>
                  <a:prstClr val="black"/>
                </a:solidFill>
                <a:ea typeface="+mj-ea"/>
                <a:cs typeface="+mj-cs"/>
              </a:rPr>
              <a:t>Σπορά </a:t>
            </a:r>
            <a:r>
              <a:rPr lang="el-GR" sz="2800" dirty="0" smtClean="0">
                <a:solidFill>
                  <a:prstClr val="black"/>
                </a:solidFill>
                <a:ea typeface="+mj-ea"/>
                <a:cs typeface="+mj-cs"/>
              </a:rPr>
              <a:t>Χλοοτάπητα</a:t>
            </a:r>
            <a:endParaRPr lang="el-GR" sz="2800" dirty="0" smtClean="0">
              <a:solidFill>
                <a:prstClr val="black"/>
              </a:solidFill>
              <a:ea typeface="+mj-ea"/>
              <a:cs typeface="+mj-cs"/>
            </a:endParaRPr>
          </a:p>
          <a:p>
            <a:pPr marL="0" indent="0" algn="ctr">
              <a:spcBef>
                <a:spcPts val="0"/>
              </a:spcBef>
              <a:buNone/>
              <a:defRPr/>
            </a:pP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Βοηθητικά </a:t>
            </a:r>
            <a:r>
              <a:rPr lang="el-GR" b="1" dirty="0"/>
              <a:t>υλικά</a:t>
            </a:r>
            <a:endParaRPr lang="el-GR" b="1" dirty="0"/>
          </a:p>
        </p:txBody>
      </p:sp>
      <p:sp>
        <p:nvSpPr>
          <p:cNvPr id="3" name="Θέση περιεχομένου 2"/>
          <p:cNvSpPr>
            <a:spLocks noGrp="1"/>
          </p:cNvSpPr>
          <p:nvPr>
            <p:ph idx="1"/>
          </p:nvPr>
        </p:nvSpPr>
        <p:spPr/>
        <p:txBody>
          <a:bodyPr>
            <a:normAutofit fontScale="92500" lnSpcReduction="20000"/>
          </a:bodyPr>
          <a:lstStyle/>
          <a:p>
            <a:r>
              <a:rPr lang="el-GR" b="1" dirty="0" smtClean="0"/>
              <a:t>Λίπασμα: </a:t>
            </a:r>
            <a:r>
              <a:rPr lang="el-GR" dirty="0" smtClean="0"/>
              <a:t>Οργανικό και ανόργανο. Τα λιπάσματα εμπλουτίζουν το έδαφος με θρεπτικές για τα φυτά ουσίες και ενεργοποιούν τους μικροοργανισμούς του εδάφους.</a:t>
            </a:r>
          </a:p>
          <a:p>
            <a:r>
              <a:rPr lang="el-GR" b="1" dirty="0" smtClean="0"/>
              <a:t>Σταθεροποιητής </a:t>
            </a:r>
            <a:r>
              <a:rPr lang="el-GR" b="1" dirty="0"/>
              <a:t>εδάφους</a:t>
            </a:r>
            <a:r>
              <a:rPr lang="el-GR" dirty="0"/>
              <a:t>, κόλλα, </a:t>
            </a:r>
            <a:r>
              <a:rPr lang="el-GR" dirty="0" err="1"/>
              <a:t>μπετονίτης</a:t>
            </a:r>
            <a:r>
              <a:rPr lang="el-GR" dirty="0"/>
              <a:t>. Τα υλικά αυτά βοηθούν ώστε να επικολληθούν οι σπόροι στην επιφάνεια του εδάφους.</a:t>
            </a:r>
          </a:p>
          <a:p>
            <a:r>
              <a:rPr lang="el-GR" b="1" dirty="0" smtClean="0"/>
              <a:t>Υλικά </a:t>
            </a:r>
            <a:r>
              <a:rPr lang="el-GR" b="1" dirty="0"/>
              <a:t>επικάλυψης </a:t>
            </a:r>
            <a:r>
              <a:rPr lang="el-GR" dirty="0"/>
              <a:t>(</a:t>
            </a:r>
            <a:r>
              <a:rPr lang="el-GR" dirty="0" err="1"/>
              <a:t>mulches</a:t>
            </a:r>
            <a:r>
              <a:rPr lang="el-GR" dirty="0"/>
              <a:t>). Τα </a:t>
            </a:r>
            <a:r>
              <a:rPr lang="el-GR" dirty="0" err="1"/>
              <a:t>mulches</a:t>
            </a:r>
            <a:r>
              <a:rPr lang="el-GR" dirty="0"/>
              <a:t> είναι τα υλικά τα οποία προστατεύουν προσωρινά την εδαφική επιφάνεια από την διάβρωση, μέχρι να αναπτυχθεί η βλάστηση.</a:t>
            </a:r>
          </a:p>
          <a:p>
            <a:endParaRPr lang="el-GR" dirty="0"/>
          </a:p>
        </p:txBody>
      </p:sp>
    </p:spTree>
    <p:extLst>
      <p:ext uri="{BB962C8B-B14F-4D97-AF65-F5344CB8AC3E}">
        <p14:creationId xmlns:p14="http://schemas.microsoft.com/office/powerpoint/2010/main" val="3561337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Υλικά επικάλυψης (</a:t>
            </a:r>
            <a:r>
              <a:rPr lang="en-US" b="1" dirty="0"/>
              <a:t>mulches).</a:t>
            </a:r>
            <a:endParaRPr lang="el-GR" b="1"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a:t>Είναι φυσικά οικοδομήσιμα υλικά και χρησιμοποιούνται σαν βοήθεια στην εγκατάσταση της βλάστησης, τα οποία:</a:t>
            </a:r>
          </a:p>
          <a:p>
            <a:r>
              <a:rPr lang="el-GR" dirty="0" smtClean="0"/>
              <a:t>Μειώνουν </a:t>
            </a:r>
            <a:r>
              <a:rPr lang="el-GR" dirty="0"/>
              <a:t>τις δυσμενείς επιδράσεις των ακραίων θερμοκρασιών.</a:t>
            </a:r>
          </a:p>
          <a:p>
            <a:r>
              <a:rPr lang="el-GR" dirty="0" smtClean="0"/>
              <a:t>Εξασφαλίζουν </a:t>
            </a:r>
            <a:r>
              <a:rPr lang="el-GR" dirty="0"/>
              <a:t>καλύτερες συνθήκες υγρασίας για το φύτρωμα των σπόρων.</a:t>
            </a:r>
          </a:p>
          <a:p>
            <a:r>
              <a:rPr lang="el-GR" dirty="0" smtClean="0"/>
              <a:t>Μειώνουν </a:t>
            </a:r>
            <a:r>
              <a:rPr lang="el-GR" dirty="0"/>
              <a:t>την απώλεια υγρασίας του εδάφους μέσω της εξάτμισης.</a:t>
            </a:r>
          </a:p>
          <a:p>
            <a:r>
              <a:rPr lang="el-GR" dirty="0" smtClean="0"/>
              <a:t>Προστατεύουν </a:t>
            </a:r>
            <a:r>
              <a:rPr lang="el-GR" dirty="0"/>
              <a:t>τους σπόρους και συνεπώς και την επιφάνεια του εδάφους από την διάβρωση βοηθώντας στην απορροή του νερού της βροχής.</a:t>
            </a:r>
          </a:p>
          <a:p>
            <a:endParaRPr lang="el-GR" dirty="0"/>
          </a:p>
        </p:txBody>
      </p:sp>
    </p:spTree>
    <p:extLst>
      <p:ext uri="{BB962C8B-B14F-4D97-AF65-F5344CB8AC3E}">
        <p14:creationId xmlns:p14="http://schemas.microsoft.com/office/powerpoint/2010/main" val="2647392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Μερικοί συνήθεις τύποι οργανικών </a:t>
            </a:r>
            <a:r>
              <a:rPr lang="el-GR" b="1" dirty="0" err="1"/>
              <a:t>mulches</a:t>
            </a:r>
            <a:r>
              <a:rPr lang="el-GR" b="1" dirty="0"/>
              <a:t> είναι:</a:t>
            </a:r>
            <a:endParaRPr lang="el-GR" b="1" dirty="0"/>
          </a:p>
        </p:txBody>
      </p:sp>
      <p:sp>
        <p:nvSpPr>
          <p:cNvPr id="3" name="Θέση περιεχομένου 2"/>
          <p:cNvSpPr>
            <a:spLocks noGrp="1"/>
          </p:cNvSpPr>
          <p:nvPr>
            <p:ph idx="1"/>
          </p:nvPr>
        </p:nvSpPr>
        <p:spPr/>
        <p:txBody>
          <a:bodyPr>
            <a:normAutofit fontScale="92500" lnSpcReduction="10000"/>
          </a:bodyPr>
          <a:lstStyle/>
          <a:p>
            <a:r>
              <a:rPr lang="el-GR" dirty="0" smtClean="0"/>
              <a:t>Στελέχη </a:t>
            </a:r>
            <a:r>
              <a:rPr lang="el-GR" dirty="0"/>
              <a:t>ετήσιων φυτών κατάλληλα τεμαχισμένα, όπως σιτάρι, κριθάρι, ρύζι </a:t>
            </a:r>
            <a:r>
              <a:rPr lang="el-GR" dirty="0" err="1"/>
              <a:t>κ.λ.π</a:t>
            </a:r>
            <a:r>
              <a:rPr lang="el-GR" dirty="0"/>
              <a:t>.</a:t>
            </a:r>
          </a:p>
          <a:p>
            <a:r>
              <a:rPr lang="el-GR" dirty="0" smtClean="0"/>
              <a:t>Ξύλο </a:t>
            </a:r>
            <a:r>
              <a:rPr lang="el-GR" dirty="0"/>
              <a:t>ή φλοιός δένδρων κατάλληλα θρυμματισμένο.</a:t>
            </a:r>
          </a:p>
          <a:p>
            <a:r>
              <a:rPr lang="el-GR" dirty="0" smtClean="0"/>
              <a:t>Χαρτί </a:t>
            </a:r>
            <a:r>
              <a:rPr lang="el-GR" dirty="0"/>
              <a:t>χρησιμοποιημένο (παλιές εφημερίδες κλπ) κομμένο κατάλληλα.</a:t>
            </a:r>
          </a:p>
          <a:p>
            <a:r>
              <a:rPr lang="el-GR" dirty="0" smtClean="0"/>
              <a:t>Ίνες </a:t>
            </a:r>
            <a:r>
              <a:rPr lang="el-GR" dirty="0"/>
              <a:t>ξύλου.</a:t>
            </a:r>
          </a:p>
          <a:p>
            <a:r>
              <a:rPr lang="el-GR" dirty="0" smtClean="0"/>
              <a:t>Κυτταρίνη</a:t>
            </a:r>
            <a:r>
              <a:rPr lang="el-GR" dirty="0"/>
              <a:t>.</a:t>
            </a:r>
          </a:p>
          <a:p>
            <a:r>
              <a:rPr lang="el-GR" dirty="0" smtClean="0"/>
              <a:t>Τύρφη</a:t>
            </a:r>
            <a:r>
              <a:rPr lang="el-GR" dirty="0" smtClean="0"/>
              <a:t>.</a:t>
            </a:r>
            <a:endParaRPr lang="el-GR" dirty="0"/>
          </a:p>
          <a:p>
            <a:endParaRPr lang="el-GR" dirty="0"/>
          </a:p>
        </p:txBody>
      </p:sp>
    </p:spTree>
    <p:extLst>
      <p:ext uri="{BB962C8B-B14F-4D97-AF65-F5344CB8AC3E}">
        <p14:creationId xmlns:p14="http://schemas.microsoft.com/office/powerpoint/2010/main" val="2546624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smtClean="0"/>
              <a:t>Άλλα είδη </a:t>
            </a:r>
            <a:r>
              <a:rPr lang="el-GR" b="1" dirty="0" err="1" smtClean="0"/>
              <a:t>υδροσποράς</a:t>
            </a:r>
            <a:endParaRPr lang="el-GR" b="1" dirty="0"/>
          </a:p>
        </p:txBody>
      </p:sp>
      <p:sp>
        <p:nvSpPr>
          <p:cNvPr id="3" name="Θέση περιεχομένου 2"/>
          <p:cNvSpPr>
            <a:spLocks noGrp="1"/>
          </p:cNvSpPr>
          <p:nvPr>
            <p:ph idx="1"/>
          </p:nvPr>
        </p:nvSpPr>
        <p:spPr/>
        <p:txBody>
          <a:bodyPr/>
          <a:lstStyle/>
          <a:p>
            <a:pPr marL="0" indent="0">
              <a:buNone/>
            </a:pPr>
            <a:r>
              <a:rPr lang="el-GR" dirty="0" smtClean="0"/>
              <a:t>α) Η απλή </a:t>
            </a:r>
            <a:r>
              <a:rPr lang="el-GR" dirty="0" err="1" smtClean="0"/>
              <a:t>υδροσπορά</a:t>
            </a:r>
            <a:r>
              <a:rPr lang="el-GR" dirty="0" smtClean="0"/>
              <a:t>, η οποία σπανίως χρησιμοποιείται.</a:t>
            </a:r>
          </a:p>
          <a:p>
            <a:pPr marL="0" indent="0">
              <a:buNone/>
            </a:pPr>
            <a:r>
              <a:rPr lang="el-GR" dirty="0" smtClean="0"/>
              <a:t>β) Η </a:t>
            </a:r>
            <a:r>
              <a:rPr lang="el-GR" dirty="0" err="1" smtClean="0"/>
              <a:t>υδροσπορά</a:t>
            </a:r>
            <a:r>
              <a:rPr lang="el-GR" dirty="0" smtClean="0"/>
              <a:t> με επικάλυψη η οποία διακρίνεται σε:</a:t>
            </a:r>
          </a:p>
          <a:p>
            <a:pPr lvl="1"/>
            <a:r>
              <a:rPr lang="el-GR" dirty="0" smtClean="0"/>
              <a:t>Υδραυλική </a:t>
            </a:r>
            <a:r>
              <a:rPr lang="el-GR" dirty="0" err="1" smtClean="0"/>
              <a:t>υδροσπορά</a:t>
            </a:r>
            <a:r>
              <a:rPr lang="el-GR" dirty="0" smtClean="0"/>
              <a:t>.</a:t>
            </a:r>
          </a:p>
          <a:p>
            <a:pPr lvl="1"/>
            <a:r>
              <a:rPr lang="el-GR" dirty="0" err="1" smtClean="0"/>
              <a:t>Υδροσπορά</a:t>
            </a:r>
            <a:r>
              <a:rPr lang="el-GR" dirty="0" smtClean="0"/>
              <a:t> </a:t>
            </a:r>
            <a:r>
              <a:rPr lang="el-GR" dirty="0" smtClean="0"/>
              <a:t>και </a:t>
            </a:r>
            <a:r>
              <a:rPr lang="el-GR" dirty="0" err="1" smtClean="0"/>
              <a:t>αχυροκάλυψη</a:t>
            </a:r>
            <a:r>
              <a:rPr lang="el-GR" dirty="0" smtClean="0"/>
              <a:t>.</a:t>
            </a:r>
          </a:p>
          <a:p>
            <a:pPr lvl="1"/>
            <a:r>
              <a:rPr lang="el-GR" dirty="0" err="1" smtClean="0"/>
              <a:t>Υδροσπορά</a:t>
            </a:r>
            <a:r>
              <a:rPr lang="el-GR" dirty="0" smtClean="0"/>
              <a:t> </a:t>
            </a:r>
            <a:r>
              <a:rPr lang="el-GR" dirty="0" smtClean="0"/>
              <a:t>και χρήση </a:t>
            </a:r>
            <a:r>
              <a:rPr lang="el-GR" dirty="0" err="1" smtClean="0"/>
              <a:t>γεωυφασμάτων</a:t>
            </a:r>
            <a:r>
              <a:rPr lang="el-GR" dirty="0" smtClean="0"/>
              <a:t>.</a:t>
            </a:r>
          </a:p>
          <a:p>
            <a:endParaRPr lang="el-GR" dirty="0"/>
          </a:p>
        </p:txBody>
      </p:sp>
    </p:spTree>
    <p:extLst>
      <p:ext uri="{BB962C8B-B14F-4D97-AF65-F5344CB8AC3E}">
        <p14:creationId xmlns:p14="http://schemas.microsoft.com/office/powerpoint/2010/main" val="2532768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Φροντίδες μετά τη σπορά 1</a:t>
            </a:r>
            <a:endParaRPr lang="el-GR" b="1" dirty="0"/>
          </a:p>
        </p:txBody>
      </p:sp>
      <p:sp>
        <p:nvSpPr>
          <p:cNvPr id="3" name="Θέση περιεχομένου 2"/>
          <p:cNvSpPr>
            <a:spLocks noGrp="1"/>
          </p:cNvSpPr>
          <p:nvPr>
            <p:ph idx="1"/>
          </p:nvPr>
        </p:nvSpPr>
        <p:spPr/>
        <p:txBody>
          <a:bodyPr>
            <a:normAutofit/>
          </a:bodyPr>
          <a:lstStyle/>
          <a:p>
            <a:r>
              <a:rPr lang="el-GR" b="1" dirty="0" smtClean="0"/>
              <a:t>ΑΡΔΕΥΣΗ</a:t>
            </a:r>
            <a:r>
              <a:rPr lang="el-GR" b="1" dirty="0"/>
              <a:t>: </a:t>
            </a:r>
            <a:r>
              <a:rPr lang="el-GR" dirty="0"/>
              <a:t>Γίνεται με μεγάλη προσοχή και ομοιόμορφα ώστε να μην παρασυρθούν οι σπόροι και να επιτευχθεί το φύτρωμά τους κανονικά. Στην αρχή γίνεται πρωί και βράδυ ή ακόμη και τρεις φορές την ημέρα ανάλογα τις καιρικές συνθήκες που επικρατούν (π.χ. υψηλές θερμοκρασίες) μέχρι να φυτρώσουν οι σπόροι</a:t>
            </a:r>
            <a:r>
              <a:rPr lang="el-GR" dirty="0" smtClean="0"/>
              <a:t>.</a:t>
            </a:r>
            <a:endParaRPr lang="el-GR" dirty="0"/>
          </a:p>
        </p:txBody>
      </p:sp>
    </p:spTree>
    <p:extLst>
      <p:ext uri="{BB962C8B-B14F-4D97-AF65-F5344CB8AC3E}">
        <p14:creationId xmlns:p14="http://schemas.microsoft.com/office/powerpoint/2010/main" val="2050081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a:t>Φροντίδες μετά τη σπορά </a:t>
            </a:r>
            <a:r>
              <a:rPr lang="el-GR" b="1" dirty="0" smtClean="0"/>
              <a:t>2</a:t>
            </a:r>
            <a:endParaRPr lang="el-GR" dirty="0"/>
          </a:p>
        </p:txBody>
      </p:sp>
      <p:sp>
        <p:nvSpPr>
          <p:cNvPr id="3" name="Θέση περιεχομένου 2"/>
          <p:cNvSpPr>
            <a:spLocks noGrp="1"/>
          </p:cNvSpPr>
          <p:nvPr>
            <p:ph idx="1"/>
          </p:nvPr>
        </p:nvSpPr>
        <p:spPr/>
        <p:txBody>
          <a:bodyPr/>
          <a:lstStyle/>
          <a:p>
            <a:r>
              <a:rPr lang="el-GR" smtClean="0"/>
              <a:t>	ΚΥΛΙΝΔΡΙΣΜΑ: Γίνεται αφότου τα φυτά αποκτήσουν περίπου 4-5cm ύψος. Με την διαδικασία του κυλινδρίσματος, εγκαθίσταται καλύτερα το χώμα, το οποίο έρχεται σε επαφή με τα μικρά ριζίδια, διευκολύνοντας το αδέλφωμα.</a:t>
            </a:r>
            <a:endParaRPr lang="el-GR" dirty="0"/>
          </a:p>
        </p:txBody>
      </p:sp>
    </p:spTree>
    <p:extLst>
      <p:ext uri="{BB962C8B-B14F-4D97-AF65-F5344CB8AC3E}">
        <p14:creationId xmlns:p14="http://schemas.microsoft.com/office/powerpoint/2010/main" val="2769136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a:t>Φροντίδες μετά τη σπορά </a:t>
            </a:r>
            <a:r>
              <a:rPr lang="el-GR" b="1" dirty="0" smtClean="0"/>
              <a:t>3</a:t>
            </a:r>
            <a:endParaRPr lang="el-GR" dirty="0"/>
          </a:p>
        </p:txBody>
      </p:sp>
      <p:sp>
        <p:nvSpPr>
          <p:cNvPr id="3" name="Θέση περιεχομένου 2"/>
          <p:cNvSpPr>
            <a:spLocks noGrp="1"/>
          </p:cNvSpPr>
          <p:nvPr>
            <p:ph idx="1"/>
          </p:nvPr>
        </p:nvSpPr>
        <p:spPr/>
        <p:txBody>
          <a:bodyPr/>
          <a:lstStyle/>
          <a:p>
            <a:r>
              <a:rPr lang="el-GR" smtClean="0"/>
              <a:t>ΒΟΤΑΝΙΣΜΑ: Αμέσως μετά το κυλίνδρισμα και πριν το πρώτο κούρεμα θα πρέπει να αφαιρεθούν όλα τα ζιζάνια (αν υπάρχουν). Αυτό επιτυγχάνεται είτε χειρωνακτικά, είτε με την χρήση κάποιου ζιζανιοκτόνου (κατάλληλου για την εκάστοτε περίπτωση) ώστε να γίνει εφικτή η καταπολέμησή τους.</a:t>
            </a:r>
          </a:p>
          <a:p>
            <a:endParaRPr lang="el-GR" dirty="0"/>
          </a:p>
        </p:txBody>
      </p:sp>
    </p:spTree>
    <p:extLst>
      <p:ext uri="{BB962C8B-B14F-4D97-AF65-F5344CB8AC3E}">
        <p14:creationId xmlns:p14="http://schemas.microsoft.com/office/powerpoint/2010/main" val="4255354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a:t>Φροντίδες μετά τη σπορά </a:t>
            </a:r>
            <a:r>
              <a:rPr lang="el-GR" b="1" dirty="0" smtClean="0"/>
              <a:t>4</a:t>
            </a:r>
            <a:endParaRPr lang="el-GR" b="1" dirty="0"/>
          </a:p>
        </p:txBody>
      </p:sp>
      <p:sp>
        <p:nvSpPr>
          <p:cNvPr id="3" name="Θέση περιεχομένου 2"/>
          <p:cNvSpPr>
            <a:spLocks noGrp="1"/>
          </p:cNvSpPr>
          <p:nvPr>
            <p:ph idx="1"/>
          </p:nvPr>
        </p:nvSpPr>
        <p:spPr/>
        <p:txBody>
          <a:bodyPr/>
          <a:lstStyle/>
          <a:p>
            <a:r>
              <a:rPr lang="el-GR" smtClean="0"/>
              <a:t>	ΚΟΥΡΕΜΑ: Όταν τα φυτά αποκτήσουν ύψος 8-10cm γίνεται το πρώτο κούρεμα. Απαιτείται μεγάλη προσοχή κατά τη διάρκεια του πρώτου κουρέματος ώστε να μην γίνει βαθιά, ιδιαίτερα όταν τα είδη έχουν τουφωτή ανάπτυξη και όχι έρπουσα. Για τους αμιγείς χλοοτάπητες από νάνα είδη το πρώτο κούρεμα γίνεται όταν το ύψος των φυτών ξεπεράσει τα 2,5cm.</a:t>
            </a:r>
            <a:endParaRPr lang="el-GR" dirty="0"/>
          </a:p>
        </p:txBody>
      </p:sp>
    </p:spTree>
    <p:extLst>
      <p:ext uri="{BB962C8B-B14F-4D97-AF65-F5344CB8AC3E}">
        <p14:creationId xmlns:p14="http://schemas.microsoft.com/office/powerpoint/2010/main" val="144906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a:t>Φροντίδες μετά τη σπορά </a:t>
            </a:r>
            <a:r>
              <a:rPr lang="el-GR" b="1" dirty="0" smtClean="0"/>
              <a:t>5</a:t>
            </a:r>
            <a:endParaRPr lang="el-GR" dirty="0"/>
          </a:p>
        </p:txBody>
      </p:sp>
      <p:sp>
        <p:nvSpPr>
          <p:cNvPr id="3" name="Θέση περιεχομένου 2"/>
          <p:cNvSpPr>
            <a:spLocks noGrp="1"/>
          </p:cNvSpPr>
          <p:nvPr>
            <p:ph idx="1"/>
          </p:nvPr>
        </p:nvSpPr>
        <p:spPr/>
        <p:txBody>
          <a:bodyPr>
            <a:normAutofit lnSpcReduction="10000"/>
          </a:bodyPr>
          <a:lstStyle/>
          <a:p>
            <a:r>
              <a:rPr lang="el-GR" smtClean="0"/>
              <a:t>	ΛΙΠΑΝΣΗ: Ένα μήνα περίπου μετά τη σπορά και έπειτα από το πρώτο κούρεμα, γίνεται μία επιφανειακή λίπανση με νιτρικό νάτριο σε ποσότητα 8-15gr/m2. Σε διάστημα 15-20 ημερών ακολουθεί μία δεύτερη λίπανση με το ίδιο λίπασμα στην ίδια ποσότητα. Αυτό έχει ως αποτέλεσμα την ενίσχυση των φυτών στην πρώτη τους ανάπτυξη και στο καλό «δέσιμο» του χλοοτάπητα</a:t>
            </a:r>
            <a:endParaRPr lang="el-GR" dirty="0"/>
          </a:p>
        </p:txBody>
      </p:sp>
    </p:spTree>
    <p:extLst>
      <p:ext uri="{BB962C8B-B14F-4D97-AF65-F5344CB8AC3E}">
        <p14:creationId xmlns:p14="http://schemas.microsoft.com/office/powerpoint/2010/main" val="457635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fontScale="90000"/>
          </a:bodyPr>
          <a:lstStyle/>
          <a:p>
            <a:r>
              <a:rPr lang="el-GR" b="1" dirty="0"/>
              <a:t>Πλεονεκτήματα της σποράς αποτελούν</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Το </a:t>
            </a:r>
            <a:r>
              <a:rPr lang="el-GR" dirty="0" smtClean="0"/>
              <a:t>μικρό κόστος </a:t>
            </a:r>
            <a:r>
              <a:rPr lang="el-GR" dirty="0" smtClean="0"/>
              <a:t>εγκατάστασης.</a:t>
            </a:r>
            <a:endParaRPr lang="el-GR" dirty="0" smtClean="0"/>
          </a:p>
          <a:p>
            <a:r>
              <a:rPr lang="el-GR" dirty="0" smtClean="0"/>
              <a:t>Η </a:t>
            </a:r>
            <a:r>
              <a:rPr lang="el-GR" dirty="0" smtClean="0"/>
              <a:t>εργασία της σποράς γίνεται σε σύντομο χρονικό διάστημα και είναι λιγότερο κουραστική σε σχέση με την εγκατάσταση έτοιμου χλοοτάπητα.</a:t>
            </a:r>
          </a:p>
          <a:p>
            <a:endParaRPr lang="el-GR" dirty="0"/>
          </a:p>
        </p:txBody>
      </p:sp>
    </p:spTree>
    <p:extLst>
      <p:ext uri="{BB962C8B-B14F-4D97-AF65-F5344CB8AC3E}">
        <p14:creationId xmlns:p14="http://schemas.microsoft.com/office/powerpoint/2010/main" val="106881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fontScale="90000"/>
          </a:bodyPr>
          <a:lstStyle/>
          <a:p>
            <a:r>
              <a:rPr lang="el-GR" b="1" dirty="0"/>
              <a:t>Στα μειονεκτήματα της σποράς συγκαταλέγονται</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Η </a:t>
            </a:r>
            <a:r>
              <a:rPr lang="el-GR" dirty="0" smtClean="0"/>
              <a:t>απώλεια σπόρων από μυρμήγκια, πτηνά, κ.α.</a:t>
            </a:r>
          </a:p>
          <a:p>
            <a:r>
              <a:rPr lang="el-GR" dirty="0" smtClean="0"/>
              <a:t>Η </a:t>
            </a:r>
            <a:r>
              <a:rPr lang="el-GR" dirty="0" smtClean="0"/>
              <a:t>σπορά σε ορισμένη εποχή (φθινόπωρο και άνοιξη).</a:t>
            </a:r>
          </a:p>
          <a:p>
            <a:r>
              <a:rPr lang="el-GR" dirty="0" smtClean="0"/>
              <a:t>Ο </a:t>
            </a:r>
            <a:r>
              <a:rPr lang="el-GR" dirty="0" smtClean="0"/>
              <a:t>αργός ρυθμός εγκατάστασης.</a:t>
            </a:r>
          </a:p>
          <a:p>
            <a:r>
              <a:rPr lang="el-GR" dirty="0" smtClean="0"/>
              <a:t>Ο </a:t>
            </a:r>
            <a:r>
              <a:rPr lang="el-GR" dirty="0" smtClean="0"/>
              <a:t>μεγάλος ανταγωνισμός από ζιζάνια.</a:t>
            </a:r>
          </a:p>
          <a:p>
            <a:endParaRPr lang="el-GR" dirty="0"/>
          </a:p>
        </p:txBody>
      </p:sp>
    </p:spTree>
    <p:extLst>
      <p:ext uri="{BB962C8B-B14F-4D97-AF65-F5344CB8AC3E}">
        <p14:creationId xmlns:p14="http://schemas.microsoft.com/office/powerpoint/2010/main" val="1326303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4030513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22</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23</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24</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25</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26</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27</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28</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29</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smtClean="0">
                <a:solidFill>
                  <a:srgbClr val="0070C0"/>
                </a:solidFill>
              </a:rPr>
              <a:t>Ορισμός Σποράς.</a:t>
            </a:r>
          </a:p>
          <a:p>
            <a:pPr marL="457200" indent="-457200">
              <a:spcBef>
                <a:spcPts val="0"/>
              </a:spcBef>
            </a:pPr>
            <a:r>
              <a:rPr lang="el-GR" sz="2800" dirty="0" err="1" smtClean="0">
                <a:solidFill>
                  <a:srgbClr val="0070C0"/>
                </a:solidFill>
              </a:rPr>
              <a:t>Υδροσπορά</a:t>
            </a:r>
            <a:r>
              <a:rPr lang="el-GR" sz="2800" dirty="0" smtClean="0">
                <a:solidFill>
                  <a:srgbClr val="0070C0"/>
                </a:solidFill>
              </a:rPr>
              <a:t>.</a:t>
            </a:r>
          </a:p>
          <a:p>
            <a:pPr marL="457200" indent="-457200">
              <a:spcBef>
                <a:spcPts val="0"/>
              </a:spcBef>
            </a:pPr>
            <a:r>
              <a:rPr lang="el-GR" sz="2800" dirty="0" smtClean="0">
                <a:solidFill>
                  <a:srgbClr val="0070C0"/>
                </a:solidFill>
              </a:rPr>
              <a:t>Πλεονεκτήματα </a:t>
            </a:r>
            <a:r>
              <a:rPr lang="el-GR" sz="2800" dirty="0" err="1" smtClean="0">
                <a:solidFill>
                  <a:srgbClr val="0070C0"/>
                </a:solidFill>
              </a:rPr>
              <a:t>υδροσποράς</a:t>
            </a:r>
            <a:r>
              <a:rPr lang="el-GR" sz="2800" dirty="0" smtClean="0">
                <a:solidFill>
                  <a:srgbClr val="0070C0"/>
                </a:solidFill>
              </a:rPr>
              <a:t>.</a:t>
            </a:r>
          </a:p>
          <a:p>
            <a:pPr marL="457200" indent="-457200">
              <a:spcBef>
                <a:spcPts val="0"/>
              </a:spcBef>
            </a:pPr>
            <a:r>
              <a:rPr lang="el-GR" sz="2800" dirty="0">
                <a:solidFill>
                  <a:srgbClr val="0070C0"/>
                </a:solidFill>
              </a:rPr>
              <a:t>Μίγμα </a:t>
            </a:r>
            <a:r>
              <a:rPr lang="el-GR" sz="2800" dirty="0" smtClean="0">
                <a:solidFill>
                  <a:srgbClr val="0070C0"/>
                </a:solidFill>
              </a:rPr>
              <a:t>σπόρων.</a:t>
            </a:r>
          </a:p>
          <a:p>
            <a:pPr marL="457200" indent="-457200">
              <a:spcBef>
                <a:spcPts val="0"/>
              </a:spcBef>
            </a:pPr>
            <a:r>
              <a:rPr lang="el-GR" sz="2800" dirty="0" smtClean="0">
                <a:solidFill>
                  <a:srgbClr val="0070C0"/>
                </a:solidFill>
              </a:rPr>
              <a:t>Βοηθητικά υλικά.</a:t>
            </a:r>
          </a:p>
          <a:p>
            <a:pPr marL="457200" indent="-457200">
              <a:spcBef>
                <a:spcPts val="0"/>
              </a:spcBef>
            </a:pPr>
            <a:r>
              <a:rPr lang="el-GR" sz="2800" dirty="0">
                <a:solidFill>
                  <a:srgbClr val="0070C0"/>
                </a:solidFill>
              </a:rPr>
              <a:t>Υλικά επικάλυψης (</a:t>
            </a:r>
            <a:r>
              <a:rPr lang="en-US" sz="2800" dirty="0">
                <a:solidFill>
                  <a:srgbClr val="0070C0"/>
                </a:solidFill>
              </a:rPr>
              <a:t>mulches</a:t>
            </a:r>
            <a:r>
              <a:rPr lang="en-US" sz="2800" dirty="0" smtClean="0">
                <a:solidFill>
                  <a:srgbClr val="0070C0"/>
                </a:solidFill>
              </a:rPr>
              <a:t>).</a:t>
            </a:r>
            <a:endParaRPr lang="el-GR" sz="2800" dirty="0" smtClean="0">
              <a:solidFill>
                <a:srgbClr val="0070C0"/>
              </a:solidFill>
            </a:endParaRPr>
          </a:p>
          <a:p>
            <a:pPr marL="457200" indent="-457200">
              <a:spcBef>
                <a:spcPts val="0"/>
              </a:spcBef>
            </a:pPr>
            <a:r>
              <a:rPr lang="el-GR" sz="2800" dirty="0">
                <a:solidFill>
                  <a:srgbClr val="0070C0"/>
                </a:solidFill>
              </a:rPr>
              <a:t>Φροντίδες μετά τη </a:t>
            </a:r>
            <a:r>
              <a:rPr lang="el-GR" sz="2800" dirty="0" smtClean="0">
                <a:solidFill>
                  <a:srgbClr val="0070C0"/>
                </a:solidFill>
              </a:rPr>
              <a:t>σπορά.</a:t>
            </a: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Τεχνολογία Πρασίνου</a:t>
            </a:r>
          </a:p>
        </p:txBody>
      </p:sp>
      <p:sp>
        <p:nvSpPr>
          <p:cNvPr id="2" name="Θέση περιεχομένου 1"/>
          <p:cNvSpPr>
            <a:spLocks noGrp="1"/>
          </p:cNvSpPr>
          <p:nvPr>
            <p:ph idx="1"/>
          </p:nvPr>
        </p:nvSpPr>
        <p:spPr/>
        <p:txBody>
          <a:bodyPr>
            <a:normAutofit/>
          </a:bodyPr>
          <a:lstStyle/>
          <a:p>
            <a:r>
              <a:rPr lang="el-GR" sz="2800" b="1" dirty="0"/>
              <a:t>Χλοοτάπητας: </a:t>
            </a:r>
            <a:r>
              <a:rPr lang="el-GR" sz="2800" dirty="0" smtClean="0"/>
              <a:t>Σπορά</a:t>
            </a:r>
            <a:endParaRPr lang="el-GR" sz="28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4</a:t>
            </a:fld>
            <a:endParaRPr lang="el-GR" dirty="0"/>
          </a:p>
        </p:txBody>
      </p:sp>
    </p:spTree>
    <p:extLst>
      <p:ext uri="{BB962C8B-B14F-4D97-AF65-F5344CB8AC3E}">
        <p14:creationId xmlns:p14="http://schemas.microsoft.com/office/powerpoint/2010/main" val="3756918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Ορισμός Σποράς</a:t>
            </a:r>
            <a:endParaRPr lang="el-GR" b="1" dirty="0"/>
          </a:p>
        </p:txBody>
      </p:sp>
      <p:sp>
        <p:nvSpPr>
          <p:cNvPr id="3" name="Θέση περιεχομένου 2"/>
          <p:cNvSpPr>
            <a:spLocks noGrp="1"/>
          </p:cNvSpPr>
          <p:nvPr>
            <p:ph idx="1"/>
          </p:nvPr>
        </p:nvSpPr>
        <p:spPr/>
        <p:txBody>
          <a:bodyPr>
            <a:normAutofit fontScale="85000" lnSpcReduction="20000"/>
          </a:bodyPr>
          <a:lstStyle/>
          <a:p>
            <a:r>
              <a:rPr lang="el-GR" dirty="0"/>
              <a:t>Η σπορά είναι η εργασία κατά την οποία ο σπόρος τοποθετείται στο προετοιμασμένο έδαφος και με τις κατάλληλες συνθήκες ξεκινά η βλάστησή του. Το έδαφος όταν γίνεται η σπορά θα πρέπει να βρίσκεται στο </a:t>
            </a:r>
            <a:r>
              <a:rPr lang="el-GR" dirty="0" err="1"/>
              <a:t>ρώγο</a:t>
            </a:r>
            <a:r>
              <a:rPr lang="el-GR" dirty="0"/>
              <a:t> του. Πρέπει να ληφθούν σοβαρά υπόψη οι καιρικές συνθήκες πριν τη σπορά ώστε να επιτευχθεί ομοιόμορφη κατανομή του σπόρου. Η σπορά πρέπει να γίνεται πολύ προσεκτικά. Εκτελείται με διάφορους τρόπους ανάλογα το επιδιωκόμενο αποτέλεσμα, το μέγεθος του σπόρου και το μέγεθος της σπαρθείσας επιφάνειας. Σε μικρές εκτάσεις η σπορά γίνεται με το χέρι, ενώ για μεγαλύτερες εκτάσεις χρησιμοποιούνται σπαρτικές μηχανές.</a:t>
            </a:r>
          </a:p>
        </p:txBody>
      </p:sp>
    </p:spTree>
    <p:extLst>
      <p:ext uri="{BB962C8B-B14F-4D97-AF65-F5344CB8AC3E}">
        <p14:creationId xmlns:p14="http://schemas.microsoft.com/office/powerpoint/2010/main" val="273639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err="1" smtClean="0"/>
              <a:t>Υδροσπορά</a:t>
            </a:r>
            <a:endParaRPr lang="el-GR" b="1" dirty="0"/>
          </a:p>
        </p:txBody>
      </p:sp>
      <p:sp>
        <p:nvSpPr>
          <p:cNvPr id="3" name="Θέση περιεχομένου 2"/>
          <p:cNvSpPr>
            <a:spLocks noGrp="1"/>
          </p:cNvSpPr>
          <p:nvPr>
            <p:ph idx="1"/>
          </p:nvPr>
        </p:nvSpPr>
        <p:spPr/>
        <p:txBody>
          <a:bodyPr>
            <a:normAutofit fontScale="92500" lnSpcReduction="10000"/>
          </a:bodyPr>
          <a:lstStyle/>
          <a:p>
            <a:r>
              <a:rPr lang="el-GR" dirty="0" smtClean="0"/>
              <a:t>H </a:t>
            </a:r>
            <a:r>
              <a:rPr lang="el-GR" dirty="0" err="1" smtClean="0"/>
              <a:t>Υδροσπορά</a:t>
            </a:r>
            <a:r>
              <a:rPr lang="el-GR" dirty="0" smtClean="0"/>
              <a:t> είναι μία μέθοδος που χρησιμοποιείται είτε για την εγκατάσταση χλοοτάπητα σε επιφάνειες όπου οι συνθήκες συντήρησης είναι προβλέψιμες και προμελετημένες (αυτόματη άρδευση, λίπανση </a:t>
            </a:r>
            <a:r>
              <a:rPr lang="el-GR" dirty="0" err="1" smtClean="0"/>
              <a:t>κ.λπ</a:t>
            </a:r>
            <a:r>
              <a:rPr lang="el-GR" dirty="0" smtClean="0"/>
              <a:t> σε κήπους, πάρκα, γήπεδα), είτε για </a:t>
            </a:r>
            <a:r>
              <a:rPr lang="el-GR" dirty="0" err="1" smtClean="0"/>
              <a:t>αναχλόαση</a:t>
            </a:r>
            <a:r>
              <a:rPr lang="el-GR" dirty="0" smtClean="0"/>
              <a:t> σε επιφάνειες δυσπρόσιτες όπως τα πρανή εθνικών οδών στις οποίες δεν είναι δυνατόν να εφαρμοσθούν με την ίδια επιτυχία άλλες μέθοδοι εγκατάστασης χλοοτάπητα.</a:t>
            </a:r>
            <a:endParaRPr lang="el-GR" dirty="0"/>
          </a:p>
        </p:txBody>
      </p:sp>
    </p:spTree>
    <p:extLst>
      <p:ext uri="{BB962C8B-B14F-4D97-AF65-F5344CB8AC3E}">
        <p14:creationId xmlns:p14="http://schemas.microsoft.com/office/powerpoint/2010/main" val="3216466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Πλεονεκτήματα 1 </a:t>
            </a:r>
            <a:endParaRPr lang="el-GR" b="1"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Στην περίπτωση των πρανών εθνικών οδών, με την </a:t>
            </a:r>
            <a:r>
              <a:rPr lang="el-GR" dirty="0" err="1" smtClean="0"/>
              <a:t>υδροσπορά</a:t>
            </a:r>
            <a:r>
              <a:rPr lang="el-GR" dirty="0" smtClean="0"/>
              <a:t> με σπόρους κατάλληλων φυτών, επιτυγχάνουμε:</a:t>
            </a:r>
          </a:p>
          <a:p>
            <a:r>
              <a:rPr lang="el-GR" dirty="0" smtClean="0"/>
              <a:t>Γρήγορη </a:t>
            </a:r>
            <a:r>
              <a:rPr lang="el-GR" dirty="0" smtClean="0"/>
              <a:t>προστασία των επιφανειών από την επιφανειακή διάβρωση.</a:t>
            </a:r>
          </a:p>
          <a:p>
            <a:r>
              <a:rPr lang="el-GR" dirty="0" smtClean="0"/>
              <a:t>Δημιουργία </a:t>
            </a:r>
            <a:r>
              <a:rPr lang="el-GR" dirty="0" smtClean="0"/>
              <a:t>ευνοϊκών συνθηκών για την έναρξη της μικροβιακής δραστηριότητας και εμπλουτισμός με οργανικά υλικά.</a:t>
            </a:r>
          </a:p>
          <a:p>
            <a:r>
              <a:rPr lang="el-GR" dirty="0" smtClean="0"/>
              <a:t>Επίτευξη </a:t>
            </a:r>
            <a:r>
              <a:rPr lang="el-GR" dirty="0" smtClean="0"/>
              <a:t>αισθητικού αποτελέσματος.</a:t>
            </a:r>
          </a:p>
        </p:txBody>
      </p:sp>
    </p:spTree>
    <p:extLst>
      <p:ext uri="{BB962C8B-B14F-4D97-AF65-F5344CB8AC3E}">
        <p14:creationId xmlns:p14="http://schemas.microsoft.com/office/powerpoint/2010/main" val="2737280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a:t>Πλεονεκτήματα 2</a:t>
            </a:r>
            <a:endParaRPr lang="el-GR" dirty="0"/>
          </a:p>
        </p:txBody>
      </p:sp>
      <p:sp>
        <p:nvSpPr>
          <p:cNvPr id="3" name="Θέση περιεχομένου 2"/>
          <p:cNvSpPr>
            <a:spLocks noGrp="1"/>
          </p:cNvSpPr>
          <p:nvPr>
            <p:ph idx="1"/>
          </p:nvPr>
        </p:nvSpPr>
        <p:spPr/>
        <p:txBody>
          <a:bodyPr/>
          <a:lstStyle/>
          <a:p>
            <a:r>
              <a:rPr lang="el-GR" dirty="0" smtClean="0"/>
              <a:t>Συγκράτηση </a:t>
            </a:r>
            <a:r>
              <a:rPr lang="el-GR" dirty="0" smtClean="0"/>
              <a:t>της δημιουργημένης οργανικής ύλης.</a:t>
            </a:r>
          </a:p>
          <a:p>
            <a:r>
              <a:rPr lang="el-GR" dirty="0" smtClean="0"/>
              <a:t>Η </a:t>
            </a:r>
            <a:r>
              <a:rPr lang="el-GR" dirty="0" smtClean="0"/>
              <a:t>επίτευξη συνθηκών που διευκολύνουν και επιταχύνουν την περαιτέρω φυσική αποκατάσταση.</a:t>
            </a:r>
          </a:p>
          <a:p>
            <a:r>
              <a:rPr lang="el-GR" dirty="0" smtClean="0"/>
              <a:t>Διατήρηση </a:t>
            </a:r>
            <a:r>
              <a:rPr lang="el-GR" dirty="0" smtClean="0"/>
              <a:t>και βελτίωση της γονιμότητας του εδάφους.</a:t>
            </a:r>
          </a:p>
          <a:p>
            <a:r>
              <a:rPr lang="el-GR" dirty="0" smtClean="0"/>
              <a:t>Διευκόλυνση </a:t>
            </a:r>
            <a:r>
              <a:rPr lang="el-GR" dirty="0" smtClean="0"/>
              <a:t>της φυσικής αναγέννησης.</a:t>
            </a:r>
          </a:p>
          <a:p>
            <a:endParaRPr lang="el-GR" dirty="0"/>
          </a:p>
        </p:txBody>
      </p:sp>
    </p:spTree>
    <p:extLst>
      <p:ext uri="{BB962C8B-B14F-4D97-AF65-F5344CB8AC3E}">
        <p14:creationId xmlns:p14="http://schemas.microsoft.com/office/powerpoint/2010/main" val="2511494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Μίγμα </a:t>
            </a:r>
            <a:r>
              <a:rPr lang="el-GR" b="1" dirty="0"/>
              <a:t>σπόρων</a:t>
            </a:r>
            <a:endParaRPr lang="el-GR" b="1" dirty="0"/>
          </a:p>
        </p:txBody>
      </p:sp>
      <p:sp>
        <p:nvSpPr>
          <p:cNvPr id="3" name="Θέση περιεχομένου 2"/>
          <p:cNvSpPr>
            <a:spLocks noGrp="1"/>
          </p:cNvSpPr>
          <p:nvPr>
            <p:ph idx="1"/>
          </p:nvPr>
        </p:nvSpPr>
        <p:spPr/>
        <p:txBody>
          <a:bodyPr>
            <a:normAutofit fontScale="85000" lnSpcReduction="10000"/>
          </a:bodyPr>
          <a:lstStyle/>
          <a:p>
            <a:r>
              <a:rPr lang="el-GR" dirty="0"/>
              <a:t>	</a:t>
            </a:r>
            <a:r>
              <a:rPr lang="el-GR" dirty="0" smtClean="0"/>
              <a:t>Η </a:t>
            </a:r>
            <a:r>
              <a:rPr lang="el-GR" dirty="0"/>
              <a:t>επιλογή του μίγματος σπόρων που επιλέγεται κάθε φορά κατά την εργασία της </a:t>
            </a:r>
            <a:r>
              <a:rPr lang="el-GR" dirty="0" err="1"/>
              <a:t>υδροσποράς</a:t>
            </a:r>
            <a:r>
              <a:rPr lang="el-GR" dirty="0"/>
              <a:t> εξαρτάται από τη γεωγραφική θέση, το μικροκλίμα της περιοχής και τις απαιτήσεις του έργου (Ιδιωτικό, Δημόσιο). Στις περιπτώσεις όπου πρόκειται να γίνει εγκατάσταση χλοοτάπητα σε ιδιόκτητα πάρκα ή γήπεδα εφαρμόζονται διάφορα μίγματα αγρωστωδών φυτών κατάλληλων για την κάθε περιοχή. Στις περιπτώσεις δυσπρόσιτων επιφανειών, όπως πρανή αυτοκινητοδρόμων, χρησιμοποιούνται μίγματα σπόρων της τοπικής αυτοφυούς χλωρίδας.</a:t>
            </a:r>
          </a:p>
          <a:p>
            <a:endParaRPr lang="el-GR" dirty="0"/>
          </a:p>
        </p:txBody>
      </p:sp>
    </p:spTree>
    <p:extLst>
      <p:ext uri="{BB962C8B-B14F-4D97-AF65-F5344CB8AC3E}">
        <p14:creationId xmlns:p14="http://schemas.microsoft.com/office/powerpoint/2010/main" val="35699199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3:46:24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1AB2D20B-F2C6-4CDD-8F7C-CCF37303C87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1875</TotalTime>
  <Words>1295</Words>
  <Application>Microsoft Office PowerPoint</Application>
  <PresentationFormat>Προβολή στην οθόνη (4:3)</PresentationFormat>
  <Paragraphs>141</Paragraphs>
  <Slides>29</Slides>
  <Notes>12</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Τεχνολογία Πρασίνου</vt:lpstr>
      <vt:lpstr>Χρηματοδότηση </vt:lpstr>
      <vt:lpstr>Περιεχόμενα ενότητας</vt:lpstr>
      <vt:lpstr>Τεχνολογία Πρασίνου</vt:lpstr>
      <vt:lpstr>Ορισμός Σποράς</vt:lpstr>
      <vt:lpstr>Υδροσπορά</vt:lpstr>
      <vt:lpstr>Πλεονεκτήματα 1 </vt:lpstr>
      <vt:lpstr>Πλεονεκτήματα 2</vt:lpstr>
      <vt:lpstr>Μίγμα σπόρων</vt:lpstr>
      <vt:lpstr>Βοηθητικά υλικά</vt:lpstr>
      <vt:lpstr>Υλικά επικάλυψης (mulches).</vt:lpstr>
      <vt:lpstr>Μερικοί συνήθεις τύποι οργανικών mulches είναι:</vt:lpstr>
      <vt:lpstr>Άλλα είδη υδροσποράς</vt:lpstr>
      <vt:lpstr>Φροντίδες μετά τη σπορά 1</vt:lpstr>
      <vt:lpstr>Φροντίδες μετά τη σπορά 2</vt:lpstr>
      <vt:lpstr>Φροντίδες μετά τη σπορά 3</vt:lpstr>
      <vt:lpstr>Φροντίδες μετά τη σπορά 4</vt:lpstr>
      <vt:lpstr>Φροντίδες μετά τη σπορά 5</vt:lpstr>
      <vt:lpstr>Πλεονεκτήματα της σποράς αποτελούν:</vt:lpstr>
      <vt:lpstr>Στα μειονεκτήματα της σποράς συγκαταλέγονται:</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231</cp:revision>
  <dcterms:created xsi:type="dcterms:W3CDTF">2014-09-20T14:32:06Z</dcterms:created>
  <dcterms:modified xsi:type="dcterms:W3CDTF">2016-03-15T01:46:26Z</dcterms:modified>
</cp:coreProperties>
</file>