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5"/>
  </p:notesMasterIdLst>
  <p:sldIdLst>
    <p:sldId id="257" r:id="rId3"/>
    <p:sldId id="258" r:id="rId4"/>
    <p:sldId id="324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25" r:id="rId44"/>
  </p:sldIdLst>
  <p:sldSz cx="9144000" cy="6858000" type="screen4x3"/>
  <p:notesSz cx="6858000" cy="9144000"/>
  <p:custDataLst>
    <p:tags r:id="rId4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3300"/>
    <a:srgbClr val="66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14" autoAdjust="0"/>
  </p:normalViewPr>
  <p:slideViewPr>
    <p:cSldViewPr>
      <p:cViewPr>
        <p:scale>
          <a:sx n="80" d="100"/>
          <a:sy n="80" d="100"/>
        </p:scale>
        <p:origin x="-391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5C097-04B7-44E1-9968-25C5DB2563B3}" type="datetimeFigureOut">
              <a:rPr lang="el-GR" smtClean="0"/>
              <a:pPr/>
              <a:t>16/3/2016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EBB63-910B-484B-BBB9-ECB9018BB68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63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A974-A4D3-4386-9B28-E238D6122B3B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404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44AB-14E7-4BA4-AA57-16F5F94F0E99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576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740D-1395-499A-955C-FFF014101766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411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09813F-4A7D-466D-9178-C6D3C7230CB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2440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EA1-E7A3-4BBB-B8E2-2983E235ABAE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0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0783-A3A2-481A-BEDF-252B2FC0A574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265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6AA7-863B-4B0F-887B-095D92A18AA0}" type="datetime1">
              <a:rPr lang="el-GR" smtClean="0"/>
              <a:t>16/3/2016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59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4AC3-BD7F-4632-B540-42AF09E2A914}" type="datetime1">
              <a:rPr lang="el-GR" smtClean="0"/>
              <a:t>16/3/2016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466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0973-578F-413A-993F-19F1A107374D}" type="datetime1">
              <a:rPr lang="el-GR" smtClean="0"/>
              <a:t>16/3/2016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824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43D1-52A0-4361-A273-911C935310A0}" type="datetime1">
              <a:rPr lang="el-GR" smtClean="0"/>
              <a:t>16/3/2016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68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E624-292B-44F6-BB0F-B2503EC8A7C9}" type="datetime1">
              <a:rPr lang="el-GR" smtClean="0"/>
              <a:t>16/3/2016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708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ADF1-F392-49BA-BD63-DA3306198ED7}" type="datetime1">
              <a:rPr lang="el-GR" smtClean="0"/>
              <a:t>16/3/2016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536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85726-A0E9-425D-BE55-CC000B26024D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20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teilar.gr/" TargetMode="External"/><Relationship Id="rId7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nd/3.0/deed.el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3.0/deed.e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nd/3.0/deed.el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</a:t>
            </a:fld>
            <a:endParaRPr lang="el-GR"/>
          </a:p>
        </p:txBody>
      </p:sp>
      <p:pic>
        <p:nvPicPr>
          <p:cNvPr id="9" name="Εικόνα 1" descr="Λογότυπο Τεχνολογικό Εκπαιδευτικό Ίδρυμα Θεσσαλίας.">
            <a:hlinkClick r:id="rId3" tooltip="Μετάβαση στην Ιστοσελίδα του Ιδρύματος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449376"/>
            <a:ext cx="3456432" cy="114604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1628801"/>
            <a:ext cx="7628012" cy="936103"/>
          </a:xfrm>
        </p:spPr>
        <p:txBody>
          <a:bodyPr>
            <a:noAutofit/>
          </a:bodyPr>
          <a:lstStyle/>
          <a:p>
            <a:r>
              <a:rPr lang="el-GR" sz="4100" b="1" dirty="0" err="1" smtClean="0">
                <a:solidFill>
                  <a:prstClr val="black"/>
                </a:solidFill>
              </a:rPr>
              <a:t>Μετασυλλεκτικοί</a:t>
            </a:r>
            <a:r>
              <a:rPr lang="el-GR" sz="4100" b="1" dirty="0" smtClean="0">
                <a:solidFill>
                  <a:prstClr val="black"/>
                </a:solidFill>
              </a:rPr>
              <a:t> Χειρισμοί Γεωργικών Προϊόντων</a:t>
            </a:r>
            <a:endParaRPr lang="el-GR" sz="4100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8352928" cy="3092946"/>
          </a:xfrm>
        </p:spPr>
        <p:txBody>
          <a:bodyPr>
            <a:normAutofit/>
          </a:bodyPr>
          <a:lstStyle/>
          <a:p>
            <a:pPr lvl="0" algn="l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b="1" dirty="0">
                <a:solidFill>
                  <a:prstClr val="black"/>
                </a:solidFill>
                <a:cs typeface="Arial" charset="0"/>
              </a:rPr>
              <a:t>Ενότητα </a:t>
            </a:r>
            <a:r>
              <a:rPr lang="el-GR" sz="3000" b="1" dirty="0" smtClean="0">
                <a:solidFill>
                  <a:prstClr val="black"/>
                </a:solidFill>
                <a:cs typeface="Arial" charset="0"/>
              </a:rPr>
              <a:t>11</a:t>
            </a:r>
            <a:r>
              <a:rPr lang="en-US" sz="3000" b="1" dirty="0" smtClean="0">
                <a:solidFill>
                  <a:prstClr val="black"/>
                </a:solidFill>
                <a:cs typeface="Arial" charset="0"/>
              </a:rPr>
              <a:t>:</a:t>
            </a:r>
            <a:r>
              <a:rPr lang="el-GR" sz="3000" b="1" dirty="0">
                <a:solidFill>
                  <a:prstClr val="black"/>
                </a:solidFill>
                <a:cs typeface="Arial" charset="0"/>
              </a:rPr>
              <a:t>  </a:t>
            </a:r>
            <a:r>
              <a:rPr lang="el-GR" sz="3000" dirty="0">
                <a:solidFill>
                  <a:prstClr val="black"/>
                </a:solidFill>
                <a:cs typeface="Arial" charset="0"/>
              </a:rPr>
              <a:t>Τεχνητός αερισμός</a:t>
            </a:r>
            <a:r>
              <a:rPr lang="en-US" sz="3000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el-GR" sz="3000" dirty="0">
              <a:solidFill>
                <a:prstClr val="black"/>
              </a:solidFill>
              <a:cs typeface="Arial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Διδάσκων</a:t>
            </a:r>
            <a:r>
              <a:rPr lang="el-GR" sz="3000" dirty="0">
                <a:solidFill>
                  <a:prstClr val="black"/>
                </a:solidFill>
                <a:cs typeface="Arial" charset="0"/>
              </a:rPr>
              <a:t>: </a:t>
            </a:r>
            <a:r>
              <a:rPr lang="el-GR" sz="3000" dirty="0" err="1" smtClean="0">
                <a:solidFill>
                  <a:prstClr val="black"/>
                </a:solidFill>
                <a:cs typeface="Arial" charset="0"/>
              </a:rPr>
              <a:t>Παπαιωάννου</a:t>
            </a: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 Χρυσούλα,</a:t>
            </a:r>
          </a:p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Αναπληρώτρια Καθηγήτρια.</a:t>
            </a:r>
            <a:endParaRPr lang="el-GR" sz="3000" dirty="0">
              <a:solidFill>
                <a:prstClr val="black"/>
              </a:solidFill>
              <a:cs typeface="Arial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Τμήμα Τεχνολόγων Γεωπόνων</a:t>
            </a:r>
            <a:r>
              <a:rPr lang="el-GR" sz="2800" dirty="0" smtClean="0">
                <a:solidFill>
                  <a:prstClr val="black"/>
                </a:solidFill>
                <a:cs typeface="Arial" charset="0"/>
              </a:rPr>
              <a:t>. </a:t>
            </a:r>
            <a:endParaRPr lang="en-US" sz="2800" b="1" dirty="0">
              <a:solidFill>
                <a:prstClr val="black"/>
              </a:solidFill>
              <a:cs typeface="Arial" charset="0"/>
            </a:endParaRPr>
          </a:p>
          <a:p>
            <a:endParaRPr lang="el-GR" dirty="0"/>
          </a:p>
        </p:txBody>
      </p:sp>
      <p:pic>
        <p:nvPicPr>
          <p:cNvPr id="7" name="Εικόνα 2" descr="Λογότυπο για Άδειες χρήσης Creative Commons, B Y, NC, ND.">
            <a:hlinkClick r:id="rId5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5949950"/>
            <a:ext cx="1584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6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44035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n-GB" altLang="el-GR" sz="1600">
                  <a:latin typeface="Lucida Sans Unicode" pitchFamily="34" charset="0"/>
                </a:rPr>
                <a:t>T.E.I </a:t>
              </a:r>
              <a:r>
                <a:rPr lang="el-GR" altLang="el-GR" sz="1600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l-GR" altLang="el-GR" sz="1400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u="sng">
                  <a:latin typeface="Lucida Sans Unicode" pitchFamily="34" charset="0"/>
                </a:rPr>
                <a:t>Γεωργικά Μηχανήματα ΙΙΙ</a:t>
              </a:r>
            </a:p>
          </p:txBody>
        </p:sp>
        <p:pic>
          <p:nvPicPr>
            <p:cNvPr id="4403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03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84213" y="1196975"/>
            <a:ext cx="7272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Tx/>
              <a:buFontTx/>
              <a:buNone/>
            </a:pPr>
            <a:r>
              <a:rPr lang="el-GR" altLang="el-GR">
                <a:solidFill>
                  <a:srgbClr val="FFFF00"/>
                </a:solidFill>
                <a:latin typeface="Lucida Sans Unicode" pitchFamily="34" charset="0"/>
              </a:rPr>
              <a:t>Εφαρμογές αερισμού μικρής παροχής είναι: </a:t>
            </a:r>
            <a:endParaRPr lang="el-GR" altLang="el-GR" sz="1800">
              <a:latin typeface="Tahoma" charset="0"/>
            </a:endParaRPr>
          </a:p>
        </p:txBody>
      </p:sp>
      <p:grpSp>
        <p:nvGrpSpPr>
          <p:cNvPr id="44047" name="Group 15"/>
          <p:cNvGrpSpPr>
            <a:grpSpLocks/>
          </p:cNvGrpSpPr>
          <p:nvPr/>
        </p:nvGrpSpPr>
        <p:grpSpPr bwMode="auto">
          <a:xfrm>
            <a:off x="468313" y="2276475"/>
            <a:ext cx="8208962" cy="1187450"/>
            <a:chOff x="295" y="1434"/>
            <a:chExt cx="5171" cy="748"/>
          </a:xfrm>
        </p:grpSpPr>
        <p:sp>
          <p:nvSpPr>
            <p:cNvPr id="44041" name="AutoShape 9"/>
            <p:cNvSpPr>
              <a:spLocks noChangeArrowheads="1"/>
            </p:cNvSpPr>
            <p:nvPr/>
          </p:nvSpPr>
          <p:spPr bwMode="auto">
            <a:xfrm>
              <a:off x="4332" y="1525"/>
              <a:ext cx="317" cy="136"/>
            </a:xfrm>
            <a:prstGeom prst="rightArrow">
              <a:avLst>
                <a:gd name="adj1" fmla="val 50000"/>
                <a:gd name="adj2" fmla="val 58272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042" name="Text Box 10"/>
            <p:cNvSpPr txBox="1">
              <a:spLocks noChangeArrowheads="1"/>
            </p:cNvSpPr>
            <p:nvPr/>
          </p:nvSpPr>
          <p:spPr bwMode="auto">
            <a:xfrm>
              <a:off x="295" y="1434"/>
              <a:ext cx="5171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buClrTx/>
                <a:buFontTx/>
                <a:buNone/>
              </a:pPr>
              <a:r>
                <a:rPr lang="el-GR" altLang="el-GR">
                  <a:solidFill>
                    <a:srgbClr val="FFFF00"/>
                  </a:solidFill>
                  <a:latin typeface="Tahoma" charset="0"/>
                </a:rPr>
                <a:t> </a:t>
              </a:r>
              <a:r>
                <a:rPr lang="el-GR" altLang="el-GR">
                  <a:latin typeface="Tahoma" charset="0"/>
                </a:rPr>
                <a:t>Μη επαρκής δυναμικότητα ξηραντηρίων</a:t>
              </a:r>
              <a:r>
                <a:rPr lang="el-GR" altLang="el-GR">
                  <a:solidFill>
                    <a:srgbClr val="FFFF00"/>
                  </a:solidFill>
                  <a:latin typeface="Tahoma" charset="0"/>
                </a:rPr>
                <a:t>      αερισμός για ψύξη   </a:t>
              </a:r>
              <a:r>
                <a:rPr lang="el-GR" altLang="el-GR">
                  <a:latin typeface="Tahoma" charset="0"/>
                </a:rPr>
                <a:t>με σκοπό την παράταση διατήρησης του σπόρου</a:t>
              </a:r>
              <a:endParaRPr lang="el-GR" altLang="el-GR" sz="1800">
                <a:latin typeface="Tahoma" charset="0"/>
              </a:endParaRPr>
            </a:p>
          </p:txBody>
        </p:sp>
      </p:grpSp>
      <p:grpSp>
        <p:nvGrpSpPr>
          <p:cNvPr id="44046" name="Group 14"/>
          <p:cNvGrpSpPr>
            <a:grpSpLocks/>
          </p:cNvGrpSpPr>
          <p:nvPr/>
        </p:nvGrpSpPr>
        <p:grpSpPr bwMode="auto">
          <a:xfrm>
            <a:off x="395288" y="4508500"/>
            <a:ext cx="7343775" cy="822325"/>
            <a:chOff x="249" y="2840"/>
            <a:chExt cx="4626" cy="518"/>
          </a:xfrm>
        </p:grpSpPr>
        <p:sp>
          <p:nvSpPr>
            <p:cNvPr id="44044" name="Text Box 12"/>
            <p:cNvSpPr txBox="1">
              <a:spLocks noChangeArrowheads="1"/>
            </p:cNvSpPr>
            <p:nvPr/>
          </p:nvSpPr>
          <p:spPr bwMode="auto">
            <a:xfrm>
              <a:off x="249" y="2840"/>
              <a:ext cx="462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buClrTx/>
                <a:buFontTx/>
                <a:buNone/>
              </a:pPr>
              <a:r>
                <a:rPr lang="el-GR" altLang="el-GR">
                  <a:latin typeface="Tahoma" charset="0"/>
                </a:rPr>
                <a:t>Υγρά σιτηρά που προορίζονται για σιτηρέσια ζώων</a:t>
              </a:r>
              <a:r>
                <a:rPr lang="el-GR" altLang="el-GR" sz="1800" b="0">
                  <a:latin typeface="Tahoma" charset="0"/>
                </a:rPr>
                <a:t>           </a:t>
              </a:r>
              <a:r>
                <a:rPr lang="el-GR" altLang="el-GR">
                  <a:solidFill>
                    <a:srgbClr val="FFFF00"/>
                  </a:solidFill>
                  <a:latin typeface="Tahoma" charset="0"/>
                </a:rPr>
                <a:t>αερισμός για διατήρηση υγρασίας</a:t>
              </a:r>
            </a:p>
          </p:txBody>
        </p:sp>
        <p:sp>
          <p:nvSpPr>
            <p:cNvPr id="44045" name="AutoShape 13"/>
            <p:cNvSpPr>
              <a:spLocks noChangeArrowheads="1"/>
            </p:cNvSpPr>
            <p:nvPr/>
          </p:nvSpPr>
          <p:spPr bwMode="auto">
            <a:xfrm>
              <a:off x="930" y="3158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50116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9219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n-GB" altLang="el-GR" sz="1600">
                  <a:latin typeface="Lucida Sans Unicode" pitchFamily="34" charset="0"/>
                </a:rPr>
                <a:t>T.E.I </a:t>
              </a:r>
              <a:r>
                <a:rPr lang="el-GR" altLang="el-GR" sz="1600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l-GR" altLang="el-GR" sz="1400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u="sng">
                  <a:latin typeface="Lucida Sans Unicode" pitchFamily="34" charset="0"/>
                </a:rPr>
                <a:t>Γεωργικά Μηχανήματα ΙΙΙ</a:t>
              </a:r>
            </a:p>
          </p:txBody>
        </p:sp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27088" y="908050"/>
            <a:ext cx="7272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sz="2800">
                <a:solidFill>
                  <a:srgbClr val="FFFF00"/>
                </a:solidFill>
                <a:latin typeface="Lucida Sans Unicode" pitchFamily="34" charset="0"/>
              </a:rPr>
              <a:t>Ψύξη σιτηρών</a:t>
            </a:r>
            <a:endParaRPr lang="el-GR" altLang="el-GR" sz="2800" b="0">
              <a:latin typeface="Tahoma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39750" y="1989138"/>
            <a:ext cx="8207375" cy="3044825"/>
          </a:xfrm>
          <a:prstGeom prst="rect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sz="3200"/>
              <a:t>Η θερμοκρασία στην οποία μπορεί να ψυχθεί ένα σιτηρό με εξωτερικό αέρα εξαρτάται από </a:t>
            </a:r>
            <a:r>
              <a:rPr lang="el-GR" altLang="el-GR" sz="3200">
                <a:solidFill>
                  <a:srgbClr val="FF3300"/>
                </a:solidFill>
              </a:rPr>
              <a:t>την περιεχόμενη υγρασία και θερμοκρασία</a:t>
            </a:r>
            <a:r>
              <a:rPr lang="el-GR" altLang="el-GR" sz="3200"/>
              <a:t> του σιτηρού και τη </a:t>
            </a:r>
            <a:r>
              <a:rPr lang="el-GR" altLang="el-GR" sz="3200">
                <a:solidFill>
                  <a:srgbClr val="FFFF00"/>
                </a:solidFill>
              </a:rPr>
              <a:t>θερμοκρασία και σχετική υγρασία του αέρα</a:t>
            </a:r>
          </a:p>
        </p:txBody>
      </p:sp>
    </p:spTree>
    <p:extLst>
      <p:ext uri="{BB962C8B-B14F-4D97-AF65-F5344CB8AC3E}">
        <p14:creationId xmlns:p14="http://schemas.microsoft.com/office/powerpoint/2010/main" val="745961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45059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n-GB" altLang="el-GR" sz="1600">
                  <a:latin typeface="Lucida Sans Unicode" pitchFamily="34" charset="0"/>
                </a:rPr>
                <a:t>T.E.I </a:t>
              </a:r>
              <a:r>
                <a:rPr lang="el-GR" altLang="el-GR" sz="1600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l-GR" altLang="el-GR" sz="1400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u="sng">
                  <a:latin typeface="Lucida Sans Unicode" pitchFamily="34" charset="0"/>
                </a:rPr>
                <a:t>Γεωργικά Μηχανήματα ΙΙΙ</a:t>
              </a:r>
            </a:p>
          </p:txBody>
        </p:sp>
        <p:pic>
          <p:nvPicPr>
            <p:cNvPr id="4506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06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827088" y="908050"/>
            <a:ext cx="7272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sz="2800">
                <a:solidFill>
                  <a:srgbClr val="FFFF00"/>
                </a:solidFill>
                <a:latin typeface="Lucida Sans Unicode" pitchFamily="34" charset="0"/>
              </a:rPr>
              <a:t>Ψύξη σιτηρών</a:t>
            </a:r>
            <a:endParaRPr lang="el-GR" altLang="el-GR" sz="2800" b="0">
              <a:latin typeface="Tahoma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95288" y="1628775"/>
            <a:ext cx="8207375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/>
              <a:t>Ο αέρας αερισμού είναι ικανός να απορροφήσει υγρασία από το σιτηρό διαμέσου του οποίου διέρχεται (σχετική υγρασία του αέρα μικρότερη από τη σχετική υγρασία ισορροπίας του σιτηρού)</a:t>
            </a:r>
            <a:endParaRPr lang="el-GR" altLang="el-GR" sz="3200">
              <a:solidFill>
                <a:srgbClr val="FFFF00"/>
              </a:solidFill>
            </a:endParaRPr>
          </a:p>
          <a:p>
            <a:r>
              <a:rPr lang="el-GR" altLang="el-GR"/>
              <a:t>Η σχετική υγρασία του αέρα και η σχετική υγρασία ισορροπίας του σιτηρού είναι ίσες. Η θερμοκρασία του σιτηρού θα μειωθεί μέχρι τη θερμοκρασία του αέρα</a:t>
            </a:r>
            <a:r>
              <a:rPr lang="el-GR" altLang="el-GR" sz="3200">
                <a:solidFill>
                  <a:srgbClr val="FFFF00"/>
                </a:solidFill>
              </a:rPr>
              <a:t> </a:t>
            </a:r>
          </a:p>
          <a:p>
            <a:r>
              <a:rPr lang="el-GR" altLang="el-GR" sz="3200">
                <a:solidFill>
                  <a:srgbClr val="FFFF00"/>
                </a:solidFill>
              </a:rPr>
              <a:t> </a:t>
            </a:r>
            <a:r>
              <a:rPr lang="el-GR" altLang="el-GR"/>
              <a:t>Η σχετική υγρασία του αέρα είναι μεγαλύτερη από τη σχετική υγρασία ισορροπίας του σιτηρού. </a:t>
            </a:r>
          </a:p>
        </p:txBody>
      </p:sp>
    </p:spTree>
    <p:extLst>
      <p:ext uri="{BB962C8B-B14F-4D97-AF65-F5344CB8AC3E}">
        <p14:creationId xmlns:p14="http://schemas.microsoft.com/office/powerpoint/2010/main" val="2489555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11267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n-GB" altLang="el-GR" sz="1600">
                  <a:latin typeface="Lucida Sans Unicode" pitchFamily="34" charset="0"/>
                </a:rPr>
                <a:t>T.E.I </a:t>
              </a:r>
              <a:r>
                <a:rPr lang="el-GR" altLang="el-GR" sz="1600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l-GR" altLang="el-GR" sz="1400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u="sng">
                  <a:latin typeface="Lucida Sans Unicode" pitchFamily="34" charset="0"/>
                </a:rPr>
                <a:t>Γεωργικά Μηχανήματα ΙΙΙ</a:t>
              </a:r>
            </a:p>
          </p:txBody>
        </p:sp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27088" y="908050"/>
            <a:ext cx="7272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sz="2800">
                <a:solidFill>
                  <a:srgbClr val="FFFF00"/>
                </a:solidFill>
                <a:latin typeface="Lucida Sans Unicode" pitchFamily="34" charset="0"/>
              </a:rPr>
              <a:t>Μέθοδοι υπολογισμού </a:t>
            </a:r>
            <a:endParaRPr lang="el-GR" altLang="el-GR" sz="2800" b="0">
              <a:latin typeface="Tahoma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50825" y="1557338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Tx/>
              <a:buFontTx/>
              <a:buNone/>
            </a:pPr>
            <a:r>
              <a:rPr lang="el-GR" altLang="el-GR" u="sng">
                <a:solidFill>
                  <a:srgbClr val="66FF33"/>
                </a:solidFill>
                <a:latin typeface="Lucida Sans Unicode" pitchFamily="34" charset="0"/>
              </a:rPr>
              <a:t>Μέθοδος 1</a:t>
            </a:r>
            <a:endParaRPr lang="el-GR" altLang="el-GR" u="sng">
              <a:solidFill>
                <a:srgbClr val="66FF33"/>
              </a:solidFill>
              <a:latin typeface="Tahoma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042988" y="2276475"/>
            <a:ext cx="6985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b="0">
                <a:solidFill>
                  <a:schemeClr val="tx2"/>
                </a:solidFill>
                <a:latin typeface="Comic Sans MS" pitchFamily="66" charset="0"/>
              </a:rPr>
              <a:t>Εμπεριέχει ως βασική προϋπόθεση τη γνώση της ταχύτητας κίνησης του μετώπου ψύξης δια μέσου της μάζας του σιτηρού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900113" y="4005263"/>
            <a:ext cx="3095625" cy="39687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000">
                <a:latin typeface="Lucida Sans Unicode" pitchFamily="34" charset="0"/>
              </a:rPr>
              <a:t>Ταχύτητα του αέρα 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95288" y="4797425"/>
            <a:ext cx="4105275" cy="39687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000">
                <a:latin typeface="Lucida Sans Unicode" pitchFamily="34" charset="0"/>
              </a:rPr>
              <a:t>Ταχύτητα του μετώπου ψύξης 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250825" y="4581525"/>
            <a:ext cx="43926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4643438" y="4365625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4643438" y="4724400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651500" y="4292600"/>
            <a:ext cx="13684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>
                <a:solidFill>
                  <a:srgbClr val="000000"/>
                </a:solidFill>
                <a:latin typeface="Lucida Sans Unicode" pitchFamily="34" charset="0"/>
              </a:rPr>
              <a:t>580:1 </a:t>
            </a:r>
          </a:p>
        </p:txBody>
      </p:sp>
    </p:spTree>
    <p:extLst>
      <p:ext uri="{BB962C8B-B14F-4D97-AF65-F5344CB8AC3E}">
        <p14:creationId xmlns:p14="http://schemas.microsoft.com/office/powerpoint/2010/main" val="3659188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46083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n-GB" altLang="el-GR" sz="1600">
                  <a:latin typeface="Lucida Sans Unicode" pitchFamily="34" charset="0"/>
                </a:rPr>
                <a:t>T.E.I </a:t>
              </a:r>
              <a:r>
                <a:rPr lang="el-GR" altLang="el-GR" sz="1600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l-GR" altLang="el-GR" sz="1400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u="sng">
                  <a:latin typeface="Lucida Sans Unicode" pitchFamily="34" charset="0"/>
                </a:rPr>
                <a:t>Γεωργικά Μηχανήματα ΙΙΙ</a:t>
              </a:r>
            </a:p>
          </p:txBody>
        </p:sp>
        <p:pic>
          <p:nvPicPr>
            <p:cNvPr id="4608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08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827088" y="908050"/>
            <a:ext cx="7272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sz="2800">
                <a:solidFill>
                  <a:srgbClr val="FFFF00"/>
                </a:solidFill>
                <a:latin typeface="Lucida Sans Unicode" pitchFamily="34" charset="0"/>
              </a:rPr>
              <a:t>Μέθοδοι υπολογισμού </a:t>
            </a:r>
            <a:endParaRPr lang="el-GR" altLang="el-GR" sz="2800" b="0">
              <a:latin typeface="Tahoma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50825" y="1557338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Tx/>
              <a:buFontTx/>
              <a:buNone/>
            </a:pPr>
            <a:r>
              <a:rPr lang="el-GR" altLang="el-GR" u="sng">
                <a:solidFill>
                  <a:srgbClr val="66FF33"/>
                </a:solidFill>
                <a:latin typeface="Lucida Sans Unicode" pitchFamily="34" charset="0"/>
              </a:rPr>
              <a:t>Μέθοδος 1</a:t>
            </a:r>
            <a:endParaRPr lang="el-GR" altLang="el-GR" u="sng">
              <a:solidFill>
                <a:srgbClr val="66FF33"/>
              </a:solidFill>
              <a:latin typeface="Tahoma" charset="0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042988" y="2276475"/>
            <a:ext cx="698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b="0">
                <a:solidFill>
                  <a:schemeClr val="tx2"/>
                </a:solidFill>
                <a:latin typeface="Comic Sans MS" pitchFamily="66" charset="0"/>
              </a:rPr>
              <a:t>Ελάχιστος χρόνος για να περάσει το μέτωπο ψύξης μέσα από όλη τη μάζα του σιτηρού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995738" y="3716338"/>
            <a:ext cx="4103687" cy="39687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altLang="el-GR" sz="2000">
                <a:latin typeface="Lucida Sans Unicode" pitchFamily="34" charset="0"/>
              </a:rPr>
              <a:t>580 * </a:t>
            </a:r>
            <a:r>
              <a:rPr lang="el-GR" altLang="el-GR" sz="2000">
                <a:latin typeface="Lucida Sans Unicode" pitchFamily="34" charset="0"/>
              </a:rPr>
              <a:t>βάθος του σιτηρού (</a:t>
            </a:r>
            <a:r>
              <a:rPr lang="en-GB" altLang="el-GR" sz="2000">
                <a:latin typeface="Lucida Sans Unicode" pitchFamily="34" charset="0"/>
              </a:rPr>
              <a:t>m)</a:t>
            </a:r>
            <a:r>
              <a:rPr lang="el-GR" altLang="el-GR" sz="2000">
                <a:latin typeface="Lucida Sans Unicode" pitchFamily="34" charset="0"/>
              </a:rPr>
              <a:t> 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3924300" y="4508500"/>
            <a:ext cx="4464050" cy="39687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altLang="el-GR" sz="2000">
                <a:latin typeface="Lucida Sans Unicode" pitchFamily="34" charset="0"/>
              </a:rPr>
              <a:t>3.600 * </a:t>
            </a:r>
            <a:r>
              <a:rPr lang="el-GR" altLang="el-GR" sz="2000">
                <a:latin typeface="Lucida Sans Unicode" pitchFamily="34" charset="0"/>
              </a:rPr>
              <a:t>ταχύτητα αέρα (</a:t>
            </a:r>
            <a:r>
              <a:rPr lang="en-GB" altLang="el-GR" sz="2000">
                <a:latin typeface="Lucida Sans Unicode" pitchFamily="34" charset="0"/>
              </a:rPr>
              <a:t>m/sec)</a:t>
            </a:r>
            <a:r>
              <a:rPr lang="el-GR" altLang="el-GR" sz="2000">
                <a:latin typeface="Lucida Sans Unicode" pitchFamily="34" charset="0"/>
              </a:rPr>
              <a:t> </a:t>
            </a:r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3635375" y="4365625"/>
            <a:ext cx="48974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grpSp>
        <p:nvGrpSpPr>
          <p:cNvPr id="46095" name="Group 15"/>
          <p:cNvGrpSpPr>
            <a:grpSpLocks/>
          </p:cNvGrpSpPr>
          <p:nvPr/>
        </p:nvGrpSpPr>
        <p:grpSpPr bwMode="auto">
          <a:xfrm>
            <a:off x="2843213" y="4221163"/>
            <a:ext cx="576262" cy="358775"/>
            <a:chOff x="2925" y="2750"/>
            <a:chExt cx="363" cy="226"/>
          </a:xfrm>
        </p:grpSpPr>
        <p:sp>
          <p:nvSpPr>
            <p:cNvPr id="46092" name="Line 12"/>
            <p:cNvSpPr>
              <a:spLocks noChangeShapeType="1"/>
            </p:cNvSpPr>
            <p:nvPr/>
          </p:nvSpPr>
          <p:spPr bwMode="auto">
            <a:xfrm>
              <a:off x="2925" y="2750"/>
              <a:ext cx="3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6093" name="Line 13"/>
            <p:cNvSpPr>
              <a:spLocks noChangeShapeType="1"/>
            </p:cNvSpPr>
            <p:nvPr/>
          </p:nvSpPr>
          <p:spPr bwMode="auto">
            <a:xfrm>
              <a:off x="2925" y="2976"/>
              <a:ext cx="3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</p:grp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395288" y="4149725"/>
            <a:ext cx="19446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>
                <a:solidFill>
                  <a:srgbClr val="000000"/>
                </a:solidFill>
                <a:latin typeface="Lucida Sans Unicode" pitchFamily="34" charset="0"/>
              </a:rPr>
              <a:t>Χρόνος (</a:t>
            </a:r>
            <a:r>
              <a:rPr lang="en-GB" altLang="el-GR">
                <a:solidFill>
                  <a:srgbClr val="000000"/>
                </a:solidFill>
                <a:latin typeface="Lucida Sans Unicode" pitchFamily="34" charset="0"/>
              </a:rPr>
              <a:t>h)</a:t>
            </a:r>
            <a:endParaRPr lang="el-GR" altLang="el-GR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920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48131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n-GB" altLang="el-GR" sz="1600">
                  <a:latin typeface="Lucida Sans Unicode" pitchFamily="34" charset="0"/>
                </a:rPr>
                <a:t>T.E.I </a:t>
              </a:r>
              <a:r>
                <a:rPr lang="el-GR" altLang="el-GR" sz="1600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l-GR" altLang="el-GR" sz="1400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u="sng">
                  <a:latin typeface="Lucida Sans Unicode" pitchFamily="34" charset="0"/>
                </a:rPr>
                <a:t>Γεωργικά Μηχανήματα ΙΙΙ</a:t>
              </a:r>
            </a:p>
          </p:txBody>
        </p:sp>
        <p:pic>
          <p:nvPicPr>
            <p:cNvPr id="4813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13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827088" y="908050"/>
            <a:ext cx="7272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sz="2800">
                <a:solidFill>
                  <a:srgbClr val="FFFF00"/>
                </a:solidFill>
                <a:latin typeface="Lucida Sans Unicode" pitchFamily="34" charset="0"/>
              </a:rPr>
              <a:t>Μέθοδοι υπολογισμού </a:t>
            </a:r>
            <a:endParaRPr lang="el-GR" altLang="el-GR" sz="2800" b="0">
              <a:latin typeface="Tahoma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50825" y="1557338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Tx/>
              <a:buFontTx/>
              <a:buNone/>
            </a:pPr>
            <a:r>
              <a:rPr lang="el-GR" altLang="el-GR" u="sng">
                <a:solidFill>
                  <a:srgbClr val="66FF33"/>
                </a:solidFill>
                <a:latin typeface="Lucida Sans Unicode" pitchFamily="34" charset="0"/>
              </a:rPr>
              <a:t>Μέθοδος 2</a:t>
            </a:r>
            <a:endParaRPr lang="el-GR" altLang="el-GR" u="sng">
              <a:solidFill>
                <a:srgbClr val="66FF33"/>
              </a:solidFill>
              <a:latin typeface="Tahoma" charset="0"/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900113" y="4005263"/>
            <a:ext cx="3095625" cy="39687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000">
                <a:latin typeface="Lucida Sans Unicode" pitchFamily="34" charset="0"/>
              </a:rPr>
              <a:t>Όγκος αέρα 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95288" y="4797425"/>
            <a:ext cx="4105275" cy="39687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000">
                <a:latin typeface="Lucida Sans Unicode" pitchFamily="34" charset="0"/>
              </a:rPr>
              <a:t>Όγκος σιτηρού </a:t>
            </a:r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250825" y="4581525"/>
            <a:ext cx="43926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4643438" y="4365625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4643438" y="4724400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5651500" y="4292600"/>
            <a:ext cx="13684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>
                <a:solidFill>
                  <a:srgbClr val="000000"/>
                </a:solidFill>
                <a:latin typeface="Lucida Sans Unicode" pitchFamily="34" charset="0"/>
              </a:rPr>
              <a:t>600:1 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1116013" y="2133600"/>
            <a:ext cx="6985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b="0">
                <a:solidFill>
                  <a:schemeClr val="tx2"/>
                </a:solidFill>
                <a:latin typeface="Comic Sans MS" pitchFamily="66" charset="0"/>
              </a:rPr>
              <a:t>Εμπεριέχει ως προϋπόθεση τη γνώση του όγκου του αέρα που χρειάζεται για να ψυχθεί ένας όγκος σιτηρού </a:t>
            </a:r>
          </a:p>
        </p:txBody>
      </p:sp>
    </p:spTree>
    <p:extLst>
      <p:ext uri="{BB962C8B-B14F-4D97-AF65-F5344CB8AC3E}">
        <p14:creationId xmlns:p14="http://schemas.microsoft.com/office/powerpoint/2010/main" val="1334528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47107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n-GB" altLang="el-GR" sz="1600">
                  <a:latin typeface="Lucida Sans Unicode" pitchFamily="34" charset="0"/>
                </a:rPr>
                <a:t>T.E.I </a:t>
              </a:r>
              <a:r>
                <a:rPr lang="el-GR" altLang="el-GR" sz="1600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l-GR" altLang="el-GR" sz="1400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u="sng">
                  <a:latin typeface="Lucida Sans Unicode" pitchFamily="34" charset="0"/>
                </a:rPr>
                <a:t>Γεωργικά Μηχανήματα ΙΙΙ</a:t>
              </a:r>
            </a:p>
          </p:txBody>
        </p:sp>
        <p:pic>
          <p:nvPicPr>
            <p:cNvPr id="4710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10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27088" y="908050"/>
            <a:ext cx="7272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sz="2800">
                <a:solidFill>
                  <a:srgbClr val="FFFF00"/>
                </a:solidFill>
                <a:latin typeface="Lucida Sans Unicode" pitchFamily="34" charset="0"/>
              </a:rPr>
              <a:t>Μέθοδοι υπολογισμού </a:t>
            </a:r>
            <a:endParaRPr lang="el-GR" altLang="el-GR" sz="2800" b="0">
              <a:latin typeface="Tahoma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50825" y="1557338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Tx/>
              <a:buFontTx/>
              <a:buNone/>
            </a:pPr>
            <a:r>
              <a:rPr lang="el-GR" altLang="el-GR" u="sng">
                <a:solidFill>
                  <a:srgbClr val="66FF33"/>
                </a:solidFill>
                <a:latin typeface="Lucida Sans Unicode" pitchFamily="34" charset="0"/>
              </a:rPr>
              <a:t>Μέθοδος </a:t>
            </a:r>
            <a:r>
              <a:rPr lang="en-GB" altLang="el-GR" u="sng">
                <a:solidFill>
                  <a:srgbClr val="66FF33"/>
                </a:solidFill>
                <a:latin typeface="Lucida Sans Unicode" pitchFamily="34" charset="0"/>
              </a:rPr>
              <a:t>2</a:t>
            </a:r>
            <a:endParaRPr lang="el-GR" altLang="el-GR" u="sng">
              <a:solidFill>
                <a:srgbClr val="66FF33"/>
              </a:solidFill>
              <a:latin typeface="Tahoma" charset="0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403350" y="4149725"/>
            <a:ext cx="5761038" cy="39687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000">
                <a:latin typeface="Lucida Sans Unicode" pitchFamily="34" charset="0"/>
              </a:rPr>
              <a:t>Συνολικά απαιτούμενος όγκος αέρα  (</a:t>
            </a:r>
            <a:r>
              <a:rPr lang="en-GB" altLang="el-GR" sz="2000">
                <a:latin typeface="Lucida Sans Unicode" pitchFamily="34" charset="0"/>
              </a:rPr>
              <a:t>m</a:t>
            </a:r>
            <a:r>
              <a:rPr lang="el-GR" altLang="el-GR" sz="2000" baseline="30000">
                <a:latin typeface="Lucida Sans Unicode" pitchFamily="34" charset="0"/>
              </a:rPr>
              <a:t>3</a:t>
            </a:r>
            <a:r>
              <a:rPr lang="en-GB" altLang="el-GR" sz="2000">
                <a:latin typeface="Lucida Sans Unicode" pitchFamily="34" charset="0"/>
              </a:rPr>
              <a:t>)</a:t>
            </a:r>
            <a:r>
              <a:rPr lang="el-GR" altLang="el-GR" sz="2000">
                <a:latin typeface="Lucida Sans Unicode" pitchFamily="34" charset="0"/>
              </a:rPr>
              <a:t> 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763713" y="5013325"/>
            <a:ext cx="5256212" cy="39687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altLang="el-GR" sz="2000">
                <a:latin typeface="Lucida Sans Unicode" pitchFamily="34" charset="0"/>
              </a:rPr>
              <a:t>3.600 * </a:t>
            </a:r>
            <a:r>
              <a:rPr lang="el-GR" altLang="el-GR" sz="2000">
                <a:latin typeface="Lucida Sans Unicode" pitchFamily="34" charset="0"/>
              </a:rPr>
              <a:t>παροχή ανεμιστήρα  (</a:t>
            </a:r>
            <a:r>
              <a:rPr lang="en-GB" altLang="el-GR" sz="2000">
                <a:latin typeface="Lucida Sans Unicode" pitchFamily="34" charset="0"/>
              </a:rPr>
              <a:t>m</a:t>
            </a:r>
            <a:r>
              <a:rPr lang="el-GR" altLang="el-GR" sz="2000" baseline="30000">
                <a:latin typeface="Lucida Sans Unicode" pitchFamily="34" charset="0"/>
              </a:rPr>
              <a:t>3</a:t>
            </a:r>
            <a:r>
              <a:rPr lang="el-GR" altLang="el-GR" sz="2000">
                <a:latin typeface="Lucida Sans Unicode" pitchFamily="34" charset="0"/>
              </a:rPr>
              <a:t> </a:t>
            </a:r>
            <a:r>
              <a:rPr lang="en-GB" altLang="el-GR" sz="2000">
                <a:latin typeface="Lucida Sans Unicode" pitchFamily="34" charset="0"/>
              </a:rPr>
              <a:t>/sec)</a:t>
            </a:r>
            <a:r>
              <a:rPr lang="el-GR" altLang="el-GR" sz="2000">
                <a:latin typeface="Lucida Sans Unicode" pitchFamily="34" charset="0"/>
              </a:rPr>
              <a:t> </a:t>
            </a: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900113" y="4797425"/>
            <a:ext cx="684053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grpSp>
        <p:nvGrpSpPr>
          <p:cNvPr id="47116" name="Group 12"/>
          <p:cNvGrpSpPr>
            <a:grpSpLocks/>
          </p:cNvGrpSpPr>
          <p:nvPr/>
        </p:nvGrpSpPr>
        <p:grpSpPr bwMode="auto">
          <a:xfrm rot="5400000">
            <a:off x="3709194" y="3356769"/>
            <a:ext cx="576263" cy="358775"/>
            <a:chOff x="2925" y="2750"/>
            <a:chExt cx="363" cy="226"/>
          </a:xfrm>
        </p:grpSpPr>
        <p:sp>
          <p:nvSpPr>
            <p:cNvPr id="47117" name="Line 13"/>
            <p:cNvSpPr>
              <a:spLocks noChangeShapeType="1"/>
            </p:cNvSpPr>
            <p:nvPr/>
          </p:nvSpPr>
          <p:spPr bwMode="auto">
            <a:xfrm>
              <a:off x="2925" y="2750"/>
              <a:ext cx="3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7118" name="Line 14"/>
            <p:cNvSpPr>
              <a:spLocks noChangeShapeType="1"/>
            </p:cNvSpPr>
            <p:nvPr/>
          </p:nvSpPr>
          <p:spPr bwMode="auto">
            <a:xfrm>
              <a:off x="2925" y="2976"/>
              <a:ext cx="3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</p:grp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684213" y="2133600"/>
            <a:ext cx="7272337" cy="8223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>
                <a:solidFill>
                  <a:srgbClr val="000000"/>
                </a:solidFill>
                <a:latin typeface="Lucida Sans Unicode" pitchFamily="34" charset="0"/>
              </a:rPr>
              <a:t>Χρόνος για να διαβιβαστούν 600 όγκοι αέρα ανά όγκο σιτηρού (</a:t>
            </a:r>
            <a:r>
              <a:rPr lang="en-GB" altLang="el-GR">
                <a:solidFill>
                  <a:srgbClr val="000000"/>
                </a:solidFill>
                <a:latin typeface="Lucida Sans Unicode" pitchFamily="34" charset="0"/>
              </a:rPr>
              <a:t>h)</a:t>
            </a:r>
            <a:endParaRPr lang="el-GR" altLang="el-GR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n-GB" altLang="el-GR" sz="1600">
                  <a:latin typeface="Lucida Sans Unicode" pitchFamily="34" charset="0"/>
                </a:rPr>
                <a:t>T.E.I </a:t>
              </a:r>
              <a:r>
                <a:rPr lang="el-GR" altLang="el-GR" sz="1600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l-GR" altLang="el-GR" sz="1400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u="sng">
                  <a:latin typeface="Lucida Sans Unicode" pitchFamily="34" charset="0"/>
                </a:rPr>
                <a:t>Γεωργικά Μηχανήματα ΙΙΙ</a:t>
              </a:r>
            </a:p>
          </p:txBody>
        </p:sp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27088" y="908050"/>
            <a:ext cx="7272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sz="2800">
                <a:solidFill>
                  <a:srgbClr val="FFFF00"/>
                </a:solidFill>
                <a:latin typeface="Lucida Sans Unicode" pitchFamily="34" charset="0"/>
              </a:rPr>
              <a:t>Αντίσταση στη ροή του αέρα</a:t>
            </a:r>
            <a:endParaRPr lang="el-GR" altLang="el-GR" sz="2800" b="0">
              <a:latin typeface="Tahoma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50825" y="1700213"/>
            <a:ext cx="8066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>
                <a:solidFill>
                  <a:srgbClr val="66FF33"/>
                </a:solidFill>
                <a:latin typeface="Comic Sans MS" pitchFamily="66" charset="0"/>
              </a:rPr>
              <a:t>Παράγοντες που επηρεάζουν την αντίσταση στη ροή του αέρα (Ι)</a:t>
            </a:r>
            <a:endParaRPr lang="el-GR" altLang="el-GR" b="0">
              <a:solidFill>
                <a:srgbClr val="66FF33"/>
              </a:solidFill>
              <a:latin typeface="Comic Sans MS" pitchFamily="66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95288" y="2852738"/>
            <a:ext cx="2374900" cy="8223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>
                <a:solidFill>
                  <a:schemeClr val="tx2"/>
                </a:solidFill>
              </a:rPr>
              <a:t>Είδος καλλιέργειας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3132138" y="2997200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500563" y="2997200"/>
            <a:ext cx="3744912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000">
                <a:solidFill>
                  <a:srgbClr val="000000"/>
                </a:solidFill>
                <a:latin typeface="Lucida Sans Unicode" pitchFamily="34" charset="0"/>
              </a:rPr>
              <a:t>Πίνακας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95288" y="4149725"/>
            <a:ext cx="2374900" cy="4572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>
                <a:solidFill>
                  <a:schemeClr val="tx2"/>
                </a:solidFill>
              </a:rPr>
              <a:t>Βάθος υλικού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3132138" y="4149725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572000" y="4076700"/>
            <a:ext cx="3744913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000">
                <a:solidFill>
                  <a:srgbClr val="000000"/>
                </a:solidFill>
                <a:latin typeface="Lucida Sans Unicode" pitchFamily="34" charset="0"/>
              </a:rPr>
              <a:t>Αντίσταση ανάλογη του βάθους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95288" y="5373688"/>
            <a:ext cx="2374900" cy="8223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>
                <a:solidFill>
                  <a:schemeClr val="tx2"/>
                </a:solidFill>
              </a:rPr>
              <a:t>Παροχή του αέρα</a:t>
            </a: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3059113" y="5516563"/>
            <a:ext cx="720725" cy="3603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500563" y="5229225"/>
            <a:ext cx="4032250" cy="10064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000">
                <a:solidFill>
                  <a:srgbClr val="000000"/>
                </a:solidFill>
                <a:latin typeface="Lucida Sans Unicode" pitchFamily="34" charset="0"/>
              </a:rPr>
              <a:t>Η αντίσταση υπερδιπλασιάζεται για διπλασιασμό της παροχής</a:t>
            </a:r>
          </a:p>
        </p:txBody>
      </p:sp>
    </p:spTree>
    <p:extLst>
      <p:ext uri="{BB962C8B-B14F-4D97-AF65-F5344CB8AC3E}">
        <p14:creationId xmlns:p14="http://schemas.microsoft.com/office/powerpoint/2010/main" val="378764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49155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n-GB" altLang="el-GR" sz="1600">
                  <a:latin typeface="Lucida Sans Unicode" pitchFamily="34" charset="0"/>
                </a:rPr>
                <a:t>T.E.I </a:t>
              </a:r>
              <a:r>
                <a:rPr lang="el-GR" altLang="el-GR" sz="1600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l-GR" altLang="el-GR" sz="1400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u="sng">
                  <a:latin typeface="Lucida Sans Unicode" pitchFamily="34" charset="0"/>
                </a:rPr>
                <a:t>Γεωργικά Μηχανήματα ΙΙΙ</a:t>
              </a:r>
            </a:p>
          </p:txBody>
        </p:sp>
        <p:pic>
          <p:nvPicPr>
            <p:cNvPr id="4915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5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827088" y="908050"/>
            <a:ext cx="7272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sz="2800">
                <a:solidFill>
                  <a:srgbClr val="FFFF00"/>
                </a:solidFill>
                <a:latin typeface="Lucida Sans Unicode" pitchFamily="34" charset="0"/>
              </a:rPr>
              <a:t>Αντίσταση στη ροή του αέρα</a:t>
            </a:r>
            <a:endParaRPr lang="el-GR" altLang="el-GR" sz="2800" b="0">
              <a:latin typeface="Tahoma" charset="0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50825" y="1700213"/>
            <a:ext cx="8066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>
                <a:solidFill>
                  <a:srgbClr val="66FF33"/>
                </a:solidFill>
                <a:latin typeface="Comic Sans MS" pitchFamily="66" charset="0"/>
              </a:rPr>
              <a:t>Παράγοντες που επηρεάζουν την αντίσταση στη ροή του αέρα (ΙΙ)</a:t>
            </a:r>
            <a:endParaRPr lang="el-GR" altLang="el-GR" b="0">
              <a:solidFill>
                <a:srgbClr val="66FF33"/>
              </a:solidFill>
              <a:latin typeface="Comic Sans MS" pitchFamily="66" charset="0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79388" y="2781300"/>
            <a:ext cx="3276600" cy="8223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>
                <a:solidFill>
                  <a:schemeClr val="tx2"/>
                </a:solidFill>
              </a:rPr>
              <a:t>Περιεχόμενη υγρασία του υλικού</a:t>
            </a:r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3492500" y="2924175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4464050" y="2636838"/>
            <a:ext cx="4679950" cy="10064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000">
                <a:solidFill>
                  <a:srgbClr val="000000"/>
                </a:solidFill>
                <a:latin typeface="Lucida Sans Unicode" pitchFamily="34" charset="0"/>
              </a:rPr>
              <a:t>Η αντίσταση ελαττώνεται όσο αυξάνεται η υγρασία (αυξάνονται τα κενά μεταξύ των κόκκων)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95288" y="4149725"/>
            <a:ext cx="2374900" cy="8223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>
                <a:solidFill>
                  <a:schemeClr val="tx2"/>
                </a:solidFill>
              </a:rPr>
              <a:t>Ξένες ύλες, σκόνη, κ.λ.π</a:t>
            </a:r>
          </a:p>
        </p:txBody>
      </p:sp>
      <p:sp>
        <p:nvSpPr>
          <p:cNvPr id="49164" name="AutoShape 12"/>
          <p:cNvSpPr>
            <a:spLocks noChangeArrowheads="1"/>
          </p:cNvSpPr>
          <p:nvPr/>
        </p:nvSpPr>
        <p:spPr bwMode="auto">
          <a:xfrm>
            <a:off x="2987675" y="4437063"/>
            <a:ext cx="720725" cy="3603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4572000" y="4076700"/>
            <a:ext cx="3744913" cy="10064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000">
                <a:solidFill>
                  <a:srgbClr val="000000"/>
                </a:solidFill>
                <a:latin typeface="Lucida Sans Unicode" pitchFamily="34" charset="0"/>
              </a:rPr>
              <a:t>Τα μικρότερου μεγέθους από το υλικό αυξάνουν την αντίσταση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250825" y="5373688"/>
            <a:ext cx="2736850" cy="118745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>
                <a:solidFill>
                  <a:schemeClr val="tx2"/>
                </a:solidFill>
              </a:rPr>
              <a:t>Διάταξη σχεδιασμός του συστήματος </a:t>
            </a:r>
          </a:p>
        </p:txBody>
      </p:sp>
      <p:sp>
        <p:nvSpPr>
          <p:cNvPr id="49167" name="AutoShape 15"/>
          <p:cNvSpPr>
            <a:spLocks noChangeArrowheads="1"/>
          </p:cNvSpPr>
          <p:nvPr/>
        </p:nvSpPr>
        <p:spPr bwMode="auto">
          <a:xfrm>
            <a:off x="3132138" y="5734050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4500563" y="5661025"/>
            <a:ext cx="403225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000">
                <a:solidFill>
                  <a:srgbClr val="000000"/>
                </a:solidFill>
                <a:latin typeface="Lucida Sans Unicode" pitchFamily="34" charset="0"/>
              </a:rPr>
              <a:t>Μέγεθος αγωγών, σημεία εισόδου, κ.λ.π</a:t>
            </a:r>
          </a:p>
        </p:txBody>
      </p:sp>
    </p:spTree>
    <p:extLst>
      <p:ext uri="{BB962C8B-B14F-4D97-AF65-F5344CB8AC3E}">
        <p14:creationId xmlns:p14="http://schemas.microsoft.com/office/powerpoint/2010/main" val="217281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  <p:bldP spid="49161" grpId="0" animBg="1"/>
      <p:bldP spid="49162" grpId="0" animBg="1"/>
      <p:bldP spid="49163" grpId="0" animBg="1"/>
      <p:bldP spid="49164" grpId="0" animBg="1"/>
      <p:bldP spid="49165" grpId="0" animBg="1"/>
      <p:bldP spid="49166" grpId="0" animBg="1"/>
      <p:bldP spid="49167" grpId="0" animBg="1"/>
      <p:bldP spid="491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13315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n-GB" altLang="el-GR" sz="1600">
                  <a:latin typeface="Lucida Sans Unicode" pitchFamily="34" charset="0"/>
                </a:rPr>
                <a:t>T.E.I </a:t>
              </a:r>
              <a:r>
                <a:rPr lang="el-GR" altLang="el-GR" sz="1600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l-GR" altLang="el-GR" sz="1400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u="sng">
                  <a:latin typeface="Lucida Sans Unicode" pitchFamily="34" charset="0"/>
                </a:rPr>
                <a:t>Γεωργικά Μηχανήματα ΙΙΙ</a:t>
              </a:r>
            </a:p>
          </p:txBody>
        </p:sp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27088" y="908050"/>
            <a:ext cx="72723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sz="2800">
                <a:solidFill>
                  <a:srgbClr val="FFFF00"/>
                </a:solidFill>
                <a:latin typeface="Lucida Sans Unicode" pitchFamily="34" charset="0"/>
              </a:rPr>
              <a:t>Αντίσταση στη ροή του αέρα καθώς διέρχεται μέσα από τη μάζα σιτηρών</a:t>
            </a:r>
            <a:endParaRPr lang="el-GR" altLang="el-GR" sz="2800" b="0">
              <a:latin typeface="Tahoma" charset="0"/>
            </a:endParaRPr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2700338" y="2205038"/>
          <a:ext cx="33607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Εξίσωση" r:id="rId5" imgW="1117440" imgH="228600" progId="Equation.3">
                  <p:embed/>
                </p:oleObj>
              </mc:Choice>
              <mc:Fallback>
                <p:oleObj name="Εξίσωση" r:id="rId5" imgW="111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205038"/>
                        <a:ext cx="3360737" cy="687387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843213" y="3644900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55650" y="3429000"/>
            <a:ext cx="69850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l-GR"/>
              <a:t>P = </a:t>
            </a:r>
            <a:r>
              <a:rPr lang="el-GR" altLang="el-GR"/>
              <a:t>πτώση πίεσης  (</a:t>
            </a:r>
            <a:r>
              <a:rPr lang="en-GB" altLang="el-GR"/>
              <a:t>Pa)</a:t>
            </a:r>
            <a:endParaRPr lang="el-GR" altLang="el-GR"/>
          </a:p>
          <a:p>
            <a:pPr algn="l"/>
            <a:r>
              <a:rPr lang="el-GR" altLang="el-GR"/>
              <a:t> </a:t>
            </a:r>
            <a:r>
              <a:rPr lang="en-GB" altLang="el-GR"/>
              <a:t>u = </a:t>
            </a:r>
            <a:r>
              <a:rPr lang="el-GR" altLang="el-GR"/>
              <a:t>ταχύτητα κίνησης του αέρα (</a:t>
            </a:r>
            <a:r>
              <a:rPr lang="en-GB" altLang="el-GR"/>
              <a:t>m/s)</a:t>
            </a:r>
          </a:p>
          <a:p>
            <a:pPr algn="l"/>
            <a:r>
              <a:rPr lang="el-GR" altLang="el-GR"/>
              <a:t> </a:t>
            </a:r>
            <a:r>
              <a:rPr lang="en-GB" altLang="el-GR"/>
              <a:t>h = </a:t>
            </a:r>
            <a:r>
              <a:rPr lang="el-GR" altLang="el-GR"/>
              <a:t>βάθος του υλικού (</a:t>
            </a:r>
            <a:r>
              <a:rPr lang="en-GB" altLang="el-GR"/>
              <a:t>m)</a:t>
            </a:r>
          </a:p>
          <a:p>
            <a:pPr algn="l"/>
            <a:r>
              <a:rPr lang="el-GR" altLang="el-GR"/>
              <a:t> </a:t>
            </a:r>
            <a:r>
              <a:rPr lang="en-GB" altLang="el-GR"/>
              <a:t>a,b </a:t>
            </a:r>
            <a:r>
              <a:rPr lang="el-GR" altLang="el-GR"/>
              <a:t>= σταθερές οι οποίες εξαρτώνται από το σιτηρό, και το είδος της ροής του αέρα </a:t>
            </a:r>
          </a:p>
        </p:txBody>
      </p:sp>
    </p:spTree>
    <p:extLst>
      <p:ext uri="{BB962C8B-B14F-4D97-AF65-F5344CB8AC3E}">
        <p14:creationId xmlns:p14="http://schemas.microsoft.com/office/powerpoint/2010/main" val="322620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z="1400" dirty="0">
              <a:solidFill>
                <a:prstClr val="black"/>
              </a:solidFill>
            </a:endParaRPr>
          </a:p>
        </p:txBody>
      </p:sp>
      <p:pic>
        <p:nvPicPr>
          <p:cNvPr id="5" name="Εικόνα 1" descr="  Λογότυπο για Άδειες χρήσης Creative Commons, B Y, NC, ND. ">
            <a:hlinkClick r:id="rId3" tooltip="Μετάβαση στην Άδεια Χρήσης 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5516563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Το παρόν εκπαιδευτικό υλικό υπόκειται στην παρακάτω άδεια χρήσ</a:t>
            </a:r>
            <a:r>
              <a:rPr lang="el-GR" sz="2800" dirty="0"/>
              <a:t>η</a:t>
            </a:r>
            <a:r>
              <a:rPr lang="el-GR" sz="2800" dirty="0" smtClean="0"/>
              <a:t>ς </a:t>
            </a:r>
            <a:r>
              <a:rPr lang="en-US" sz="2800" dirty="0" smtClean="0"/>
              <a:t>Creative Commons</a:t>
            </a:r>
            <a:r>
              <a:rPr lang="el-GR" sz="2800" dirty="0" smtClean="0"/>
              <a:t> (</a:t>
            </a:r>
            <a:r>
              <a:rPr lang="en-US" sz="2800" dirty="0" smtClean="0"/>
              <a:t>C C)</a:t>
            </a:r>
            <a:r>
              <a:rPr lang="el-GR" sz="2800" dirty="0" smtClean="0"/>
              <a:t>: </a:t>
            </a:r>
            <a:r>
              <a:rPr lang="el-GR" sz="2400" b="1" dirty="0" smtClean="0"/>
              <a:t>Αναφορά δημιουργού</a:t>
            </a:r>
            <a:r>
              <a:rPr lang="en-US" sz="2400" b="1" dirty="0" smtClean="0"/>
              <a:t> (B</a:t>
            </a:r>
            <a:r>
              <a:rPr lang="el-GR" sz="2400" b="1" dirty="0" smtClean="0"/>
              <a:t> </a:t>
            </a:r>
            <a:r>
              <a:rPr lang="en-US" sz="2400" b="1" dirty="0" smtClean="0"/>
              <a:t>Y)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l-GR" sz="2400" b="1" dirty="0" smtClean="0"/>
              <a:t>Μη εμπορική χρήση</a:t>
            </a:r>
            <a:r>
              <a:rPr lang="en-US" sz="2400" b="1" dirty="0" smtClean="0"/>
              <a:t> (N</a:t>
            </a:r>
            <a:r>
              <a:rPr lang="el-GR" sz="2400" b="1" dirty="0" smtClean="0"/>
              <a:t> </a:t>
            </a:r>
            <a:r>
              <a:rPr lang="en-US" sz="2400" b="1" dirty="0" smtClean="0"/>
              <a:t>C)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l-GR" sz="2400" b="1" dirty="0" smtClean="0"/>
              <a:t>Μη τροποποίηση</a:t>
            </a:r>
            <a:r>
              <a:rPr lang="en-US" sz="2400" b="1" dirty="0" smtClean="0"/>
              <a:t> (N</a:t>
            </a:r>
            <a:r>
              <a:rPr lang="el-GR" sz="2400" b="1" dirty="0" smtClean="0"/>
              <a:t> </a:t>
            </a:r>
            <a:r>
              <a:rPr lang="en-US" sz="2400" b="1" dirty="0" smtClean="0"/>
              <a:t>D)</a:t>
            </a:r>
            <a:r>
              <a:rPr lang="el-GR" sz="2400" dirty="0"/>
              <a:t>,</a:t>
            </a:r>
            <a:r>
              <a:rPr lang="en-US" sz="2400" dirty="0" smtClean="0"/>
              <a:t> </a:t>
            </a:r>
            <a:r>
              <a:rPr lang="el-GR" sz="2400" b="1" dirty="0" smtClean="0"/>
              <a:t>3.0</a:t>
            </a:r>
            <a:r>
              <a:rPr lang="en-US" sz="2400" b="1" dirty="0" smtClean="0"/>
              <a:t>,</a:t>
            </a:r>
            <a:r>
              <a:rPr lang="el-GR" sz="2400" b="1" dirty="0" smtClean="0"/>
              <a:t> Μη εισαγόμενο</a:t>
            </a:r>
            <a:r>
              <a:rPr lang="en-US" sz="2400" b="1" dirty="0" smtClean="0"/>
              <a:t>.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eaLnBrk="1" hangingPunct="1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Άδειες χρήσης </a:t>
            </a:r>
            <a:endParaRPr lang="el-G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60421" name="Text Box 5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n-GB" altLang="el-GR" sz="1600">
                  <a:latin typeface="Lucida Sans Unicode" pitchFamily="34" charset="0"/>
                </a:rPr>
                <a:t>T.E.I </a:t>
              </a:r>
              <a:r>
                <a:rPr lang="el-GR" altLang="el-GR" sz="1600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l-GR" altLang="el-GR" sz="1400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u="sng">
                  <a:latin typeface="Lucida Sans Unicode" pitchFamily="34" charset="0"/>
                </a:rPr>
                <a:t>Γεωργικά Μηχανήματα ΙΙΙ</a:t>
              </a:r>
            </a:p>
          </p:txBody>
        </p:sp>
        <p:pic>
          <p:nvPicPr>
            <p:cNvPr id="6042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42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23850" y="1412875"/>
            <a:ext cx="8280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/>
              <a:t>Η διάμετρος των αεραγωγών σε κάθε σημείο του συστήματος αερισμού επιλέγεται έτσι ή πτώση πίεσης</a:t>
            </a:r>
            <a:r>
              <a:rPr lang="en-GB" altLang="el-GR"/>
              <a:t> (</a:t>
            </a:r>
            <a:r>
              <a:rPr lang="el-GR" altLang="el-GR"/>
              <a:t>μανομετρικό) σε αυτούς να είναι η ελάχιστη δυνατή 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827088" y="908050"/>
            <a:ext cx="7272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endParaRPr lang="el-GR" altLang="el-GR" sz="2800" b="0">
              <a:latin typeface="Tahoma" charset="0"/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250825" y="3429000"/>
            <a:ext cx="3960813" cy="118745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>
                <a:solidFill>
                  <a:srgbClr val="000000"/>
                </a:solidFill>
              </a:rPr>
              <a:t>Μείωση της απαιτούμενης ισχύος του ανεμιστήρα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4751388" y="3429000"/>
            <a:ext cx="4392612" cy="118745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>
                <a:solidFill>
                  <a:srgbClr val="000000"/>
                </a:solidFill>
              </a:rPr>
              <a:t>Αποφυγή προβλημάτων ανομοιομορφίας μεταξύ απομακρυσμένων σημείων</a:t>
            </a:r>
          </a:p>
        </p:txBody>
      </p:sp>
      <p:grpSp>
        <p:nvGrpSpPr>
          <p:cNvPr id="60432" name="Group 16"/>
          <p:cNvGrpSpPr>
            <a:grpSpLocks/>
          </p:cNvGrpSpPr>
          <p:nvPr/>
        </p:nvGrpSpPr>
        <p:grpSpPr bwMode="auto">
          <a:xfrm>
            <a:off x="3563938" y="2924175"/>
            <a:ext cx="1584325" cy="433388"/>
            <a:chOff x="2245" y="1842"/>
            <a:chExt cx="998" cy="273"/>
          </a:xfrm>
        </p:grpSpPr>
        <p:sp>
          <p:nvSpPr>
            <p:cNvPr id="60429" name="Line 13"/>
            <p:cNvSpPr>
              <a:spLocks noChangeShapeType="1"/>
            </p:cNvSpPr>
            <p:nvPr/>
          </p:nvSpPr>
          <p:spPr bwMode="auto">
            <a:xfrm flipH="1">
              <a:off x="2245" y="1842"/>
              <a:ext cx="363" cy="2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0430" name="Line 14"/>
            <p:cNvSpPr>
              <a:spLocks noChangeShapeType="1"/>
            </p:cNvSpPr>
            <p:nvPr/>
          </p:nvSpPr>
          <p:spPr bwMode="auto">
            <a:xfrm>
              <a:off x="2925" y="1842"/>
              <a:ext cx="318" cy="2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</p:grp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611188" y="5013325"/>
            <a:ext cx="82089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/>
              <a:t>Η πτώση πίεσης αυξάνει εκθετικά όσο αυξάνεται η ταχύτητα κίνησης του αέρα στους αγωγούς, η οποία υπολογίζεται από το πηλίκο της παροχής του αέρα (</a:t>
            </a:r>
            <a:r>
              <a:rPr lang="en-GB" altLang="el-GR"/>
              <a:t>Q m</a:t>
            </a:r>
            <a:r>
              <a:rPr lang="en-GB" altLang="el-GR" baseline="30000"/>
              <a:t>3</a:t>
            </a:r>
            <a:r>
              <a:rPr lang="en-GB" altLang="el-GR"/>
              <a:t>s</a:t>
            </a:r>
            <a:r>
              <a:rPr lang="en-GB" altLang="el-GR" baseline="30000"/>
              <a:t>-1</a:t>
            </a:r>
            <a:r>
              <a:rPr lang="en-GB" altLang="el-GR"/>
              <a:t>) </a:t>
            </a:r>
            <a:r>
              <a:rPr lang="el-GR" altLang="el-GR"/>
              <a:t>προς τη διατομή του αγωγού (</a:t>
            </a:r>
            <a:r>
              <a:rPr lang="en-GB" altLang="el-GR"/>
              <a:t>D, m</a:t>
            </a:r>
            <a:r>
              <a:rPr lang="en-GB" altLang="el-GR" baseline="30000"/>
              <a:t>2</a:t>
            </a:r>
            <a:r>
              <a:rPr lang="en-GB" altLang="el-GR"/>
              <a:t>)</a:t>
            </a:r>
            <a:r>
              <a:rPr lang="el-GR" altLang="el-G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10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  <p:bldP spid="60426" grpId="0" animBg="1"/>
      <p:bldP spid="60428" grpId="0" animBg="1"/>
      <p:bldP spid="604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827088" y="908050"/>
            <a:ext cx="7272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sz="2800">
                <a:solidFill>
                  <a:srgbClr val="FFFF00"/>
                </a:solidFill>
                <a:latin typeface="Lucida Sans Unicode" pitchFamily="34" charset="0"/>
              </a:rPr>
              <a:t>Απαιτούμενη ισχύς ανεμιστήρα</a:t>
            </a:r>
            <a:endParaRPr lang="el-GR" altLang="el-GR" sz="2800" b="0">
              <a:latin typeface="Tahoma" charset="0"/>
            </a:endParaRPr>
          </a:p>
        </p:txBody>
      </p:sp>
      <p:graphicFrame>
        <p:nvGraphicFramePr>
          <p:cNvPr id="61445" name="Object 5"/>
          <p:cNvGraphicFramePr>
            <a:graphicFrameLocks noGrp="1" noChangeAspect="1"/>
          </p:cNvGraphicFramePr>
          <p:nvPr>
            <p:ph/>
          </p:nvPr>
        </p:nvGraphicFramePr>
        <p:xfrm>
          <a:off x="3276600" y="1628775"/>
          <a:ext cx="2246313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Εξίσωση" r:id="rId3" imgW="749160" imgH="507960" progId="Equation.3">
                  <p:embed/>
                </p:oleObj>
              </mc:Choice>
              <mc:Fallback>
                <p:oleObj name="Εξίσωση" r:id="rId3" imgW="7491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628775"/>
                        <a:ext cx="2246313" cy="15224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47" name="Group 7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61448" name="Text Box 8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n-GB" altLang="el-GR" sz="1600">
                  <a:latin typeface="Lucida Sans Unicode" pitchFamily="34" charset="0"/>
                </a:rPr>
                <a:t>T.E.I </a:t>
              </a:r>
              <a:r>
                <a:rPr lang="el-GR" altLang="el-GR" sz="1600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l-GR" altLang="el-GR" sz="1400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u="sng">
                  <a:latin typeface="Lucida Sans Unicode" pitchFamily="34" charset="0"/>
                </a:rPr>
                <a:t>Γεωργικά Μηχανήματα ΙΙΙ</a:t>
              </a:r>
            </a:p>
          </p:txBody>
        </p:sp>
        <p:pic>
          <p:nvPicPr>
            <p:cNvPr id="61449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50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395288" y="3429000"/>
            <a:ext cx="82804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l-GR" altLang="el-GR"/>
              <a:t>Όπου:</a:t>
            </a:r>
          </a:p>
          <a:p>
            <a:pPr algn="l"/>
            <a:r>
              <a:rPr lang="el-GR" altLang="el-GR"/>
              <a:t> </a:t>
            </a:r>
            <a:r>
              <a:rPr lang="en-GB" altLang="el-GR"/>
              <a:t>Q </a:t>
            </a:r>
            <a:r>
              <a:rPr lang="el-GR" altLang="el-GR"/>
              <a:t>η ογκομετρική παροχή (</a:t>
            </a:r>
            <a:r>
              <a:rPr lang="en-GB" altLang="el-GR"/>
              <a:t>m</a:t>
            </a:r>
            <a:r>
              <a:rPr lang="en-GB" altLang="el-GR" baseline="30000"/>
              <a:t>3</a:t>
            </a:r>
            <a:r>
              <a:rPr lang="en-GB" altLang="el-GR"/>
              <a:t> s</a:t>
            </a:r>
            <a:r>
              <a:rPr lang="en-GB" altLang="el-GR" baseline="30000"/>
              <a:t>-1</a:t>
            </a:r>
            <a:r>
              <a:rPr lang="en-GB" altLang="el-GR"/>
              <a:t>)</a:t>
            </a:r>
          </a:p>
          <a:p>
            <a:pPr algn="l"/>
            <a:r>
              <a:rPr lang="en-GB" altLang="el-GR"/>
              <a:t> H</a:t>
            </a:r>
            <a:r>
              <a:rPr lang="el-GR" altLang="el-GR"/>
              <a:t> το ολικό μανομετρικό (</a:t>
            </a:r>
            <a:r>
              <a:rPr lang="en-GB" altLang="el-GR"/>
              <a:t>Pa)</a:t>
            </a:r>
          </a:p>
          <a:p>
            <a:pPr algn="l"/>
            <a:r>
              <a:rPr lang="en-GB" altLang="el-GR"/>
              <a:t> </a:t>
            </a:r>
            <a:r>
              <a:rPr lang="el-GR" altLang="el-GR"/>
              <a:t>ε η απόδοση του ανεμιστήρα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684213" y="5734050"/>
            <a:ext cx="72723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>
                <a:solidFill>
                  <a:srgbClr val="66FF33"/>
                </a:solidFill>
                <a:latin typeface="Lucida Sans Unicode" pitchFamily="34" charset="0"/>
              </a:rPr>
              <a:t>Ο έλεγχος των ανεμιστήρων γίνεται συνήθως με τη χρήση θερμοστατών</a:t>
            </a:r>
            <a:endParaRPr lang="el-GR" altLang="el-GR" b="0">
              <a:solidFill>
                <a:srgbClr val="66FF33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40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827088" y="908050"/>
            <a:ext cx="7272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sz="2800">
                <a:solidFill>
                  <a:srgbClr val="FFFF00"/>
                </a:solidFill>
                <a:latin typeface="Lucida Sans Unicode" pitchFamily="34" charset="0"/>
              </a:rPr>
              <a:t>Θέση των αγωγών αερισμού</a:t>
            </a:r>
            <a:endParaRPr lang="el-GR" altLang="el-GR" sz="2800" b="0">
              <a:latin typeface="Tahoma" charset="0"/>
            </a:endParaRPr>
          </a:p>
        </p:txBody>
      </p:sp>
      <p:grpSp>
        <p:nvGrpSpPr>
          <p:cNvPr id="65541" name="Group 5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65542" name="Text Box 6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n-GB" altLang="el-GR" sz="1600">
                  <a:latin typeface="Lucida Sans Unicode" pitchFamily="34" charset="0"/>
                </a:rPr>
                <a:t>T.E.I </a:t>
              </a:r>
              <a:r>
                <a:rPr lang="el-GR" altLang="el-GR" sz="1600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l-GR" altLang="el-GR" sz="1400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u="sng">
                  <a:latin typeface="Lucida Sans Unicode" pitchFamily="34" charset="0"/>
                </a:rPr>
                <a:t>Γεωργικά Μηχανήματα ΙΙΙ</a:t>
              </a:r>
            </a:p>
          </p:txBody>
        </p:sp>
        <p:pic>
          <p:nvPicPr>
            <p:cNvPr id="6554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544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755650" y="1916113"/>
            <a:ext cx="7920038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l-GR" altLang="el-GR" sz="2800">
                <a:solidFill>
                  <a:srgbClr val="66FF33"/>
                </a:solidFill>
                <a:latin typeface="Comic Sans MS" pitchFamily="66" charset="0"/>
              </a:rPr>
              <a:t>Επηρεάζεται από το αν η επιφάνεια του σιτηρού είναι επίπεδη ή όχι. Γενικά προτιμάται να είναι κατά μήκος της μικρής διάστασης γιατί:</a:t>
            </a:r>
            <a:r>
              <a:rPr lang="el-GR" altLang="el-GR"/>
              <a:t> </a:t>
            </a:r>
          </a:p>
          <a:p>
            <a:r>
              <a:rPr lang="el-GR" altLang="el-GR"/>
              <a:t> Μπορεί να αρχίσει ο αερισμός με λιγότερο σιτηρό</a:t>
            </a:r>
          </a:p>
          <a:p>
            <a:r>
              <a:rPr lang="el-GR" altLang="el-GR"/>
              <a:t> Οι αγωγοί είναι μικρότερης διατομής καθώς κυκλοφορεί λιγότερος αέρας</a:t>
            </a:r>
          </a:p>
        </p:txBody>
      </p:sp>
    </p:spTree>
    <p:extLst>
      <p:ext uri="{BB962C8B-B14F-4D97-AF65-F5344CB8AC3E}">
        <p14:creationId xmlns:p14="http://schemas.microsoft.com/office/powerpoint/2010/main" val="4090222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827088" y="908050"/>
            <a:ext cx="7272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sz="2800">
                <a:solidFill>
                  <a:srgbClr val="FFFF00"/>
                </a:solidFill>
                <a:latin typeface="Lucida Sans Unicode" pitchFamily="34" charset="0"/>
              </a:rPr>
              <a:t>Διανομή του αέρα</a:t>
            </a:r>
            <a:endParaRPr lang="el-GR" altLang="el-GR" sz="2800" b="0">
              <a:latin typeface="Tahoma" charset="0"/>
            </a:endParaRPr>
          </a:p>
        </p:txBody>
      </p:sp>
      <p:grpSp>
        <p:nvGrpSpPr>
          <p:cNvPr id="66563" name="Group 3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66564" name="Text Box 4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n-GB" altLang="el-GR" sz="1600">
                  <a:latin typeface="Lucida Sans Unicode" pitchFamily="34" charset="0"/>
                </a:rPr>
                <a:t>T.E.I </a:t>
              </a:r>
              <a:r>
                <a:rPr lang="el-GR" altLang="el-GR" sz="1600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l-GR" altLang="el-GR" sz="1400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u="sng">
                  <a:latin typeface="Lucida Sans Unicode" pitchFamily="34" charset="0"/>
                </a:rPr>
                <a:t>Γεωργικά Μηχανήματα ΙΙΙ</a:t>
              </a:r>
            </a:p>
          </p:txBody>
        </p:sp>
        <p:pic>
          <p:nvPicPr>
            <p:cNvPr id="6656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56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84213" y="1412875"/>
            <a:ext cx="792003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l-GR" altLang="el-GR">
                <a:solidFill>
                  <a:srgbClr val="66FF33"/>
                </a:solidFill>
                <a:latin typeface="Comic Sans MS" pitchFamily="66" charset="0"/>
              </a:rPr>
              <a:t>Για ομοιόμορφη διανομή του αέρα συνίσταται να ακολουθούνται οι παρακάτω οδηγίες όσο αφορά τη σχέση μεταξύ μέγιστης (</a:t>
            </a:r>
            <a:r>
              <a:rPr lang="en-GB" altLang="el-GR">
                <a:solidFill>
                  <a:srgbClr val="66FF33"/>
                </a:solidFill>
                <a:latin typeface="Comic Sans MS" pitchFamily="66" charset="0"/>
              </a:rPr>
              <a:t>m) </a:t>
            </a:r>
            <a:r>
              <a:rPr lang="el-GR" altLang="el-GR">
                <a:solidFill>
                  <a:srgbClr val="66FF33"/>
                </a:solidFill>
                <a:latin typeface="Comic Sans MS" pitchFamily="66" charset="0"/>
              </a:rPr>
              <a:t>και ελάχιστης (ε) διαδρομής του αέρα</a:t>
            </a:r>
            <a:endParaRPr lang="el-GR" altLang="el-GR"/>
          </a:p>
        </p:txBody>
      </p:sp>
      <p:graphicFrame>
        <p:nvGraphicFramePr>
          <p:cNvPr id="66632" name="Group 72"/>
          <p:cNvGraphicFramePr>
            <a:graphicFrameLocks noGrp="1"/>
          </p:cNvGraphicFramePr>
          <p:nvPr>
            <p:ph/>
          </p:nvPr>
        </p:nvGraphicFramePr>
        <p:xfrm>
          <a:off x="468313" y="3213100"/>
          <a:ext cx="8229600" cy="3217864"/>
        </p:xfrm>
        <a:graphic>
          <a:graphicData uri="http://schemas.openxmlformats.org/drawingml/2006/table">
            <a:tbl>
              <a:tblPr/>
              <a:tblGrid>
                <a:gridCol w="5327650"/>
                <a:gridCol w="2901950"/>
              </a:tblGrid>
              <a:tr h="5762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Tahoma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Tahoma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Για μικρές αποθήκες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Tahoma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Tahoma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Μ/Ε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Tahoma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Tahoma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Περιεχόμενη σχετική υγρασία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30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Tahoma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Tahoma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17-20%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Tahoma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Tahoma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1.5</a:t>
                      </a:r>
                      <a:endParaRPr kumimoji="0" lang="el-GR" alt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Tahoma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Tahoma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15-17%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Tahoma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Tahoma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el-GR" alt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Tahoma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Tahoma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&lt;15%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Tahoma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Tahoma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2.5</a:t>
                      </a:r>
                      <a:endParaRPr kumimoji="0" lang="el-GR" alt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Tahoma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Tahoma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Για μεγάλες αποθήκες (&gt; 200</a:t>
                      </a:r>
                      <a:r>
                        <a:rPr kumimoji="0" lang="en-GB" alt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ton)</a:t>
                      </a:r>
                      <a:endParaRPr kumimoji="0" lang="el-GR" alt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Font typeface="Tahoma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Tahoma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alt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&lt;1.5</a:t>
                      </a:r>
                      <a:endParaRPr kumimoji="0" lang="el-GR" alt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089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0"/>
            <a:ext cx="4989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 flipH="1" flipV="1">
            <a:off x="4848225" y="3068638"/>
            <a:ext cx="792163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064125" y="2781300"/>
            <a:ext cx="1296988" cy="304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1400"/>
              <a:t>Παροχή,</a:t>
            </a:r>
            <a:r>
              <a:rPr lang="en-GB" altLang="el-GR" sz="1400"/>
              <a:t>Q</a:t>
            </a:r>
            <a:endParaRPr lang="el-GR" altLang="el-GR" sz="1400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5640388" y="3429000"/>
            <a:ext cx="1008062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856288" y="3573463"/>
            <a:ext cx="1368425" cy="3048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1400">
                <a:solidFill>
                  <a:srgbClr val="000000"/>
                </a:solidFill>
              </a:rPr>
              <a:t>Διάμετρος, </a:t>
            </a:r>
            <a:r>
              <a:rPr lang="en-GB" altLang="el-GR" sz="1400">
                <a:solidFill>
                  <a:srgbClr val="000000"/>
                </a:solidFill>
              </a:rPr>
              <a:t>D</a:t>
            </a:r>
            <a:endParaRPr lang="el-GR" altLang="el-GR" sz="1400">
              <a:solidFill>
                <a:srgbClr val="000000"/>
              </a:solidFill>
            </a:endParaRP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5711825" y="3429000"/>
            <a:ext cx="0" cy="13684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840163" y="4005263"/>
            <a:ext cx="165735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1400"/>
              <a:t>Πτώση π`ίεση, </a:t>
            </a:r>
            <a:r>
              <a:rPr lang="en-GB" altLang="el-GR" sz="1400"/>
              <a:t>g</a:t>
            </a:r>
            <a:r>
              <a:rPr lang="en-GB" altLang="el-GR" sz="1400" baseline="-25000"/>
              <a:t>i</a:t>
            </a:r>
            <a:endParaRPr lang="el-GR" altLang="el-GR" sz="1400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79388" y="2276475"/>
            <a:ext cx="2719387" cy="10064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000">
                <a:solidFill>
                  <a:srgbClr val="000000"/>
                </a:solidFill>
              </a:rPr>
              <a:t>Διάγραμμα πτώσης πίεσης σε κυκλικούς αγωγούς</a:t>
            </a:r>
          </a:p>
        </p:txBody>
      </p:sp>
    </p:spTree>
    <p:extLst>
      <p:ext uri="{BB962C8B-B14F-4D97-AF65-F5344CB8AC3E}">
        <p14:creationId xmlns:p14="http://schemas.microsoft.com/office/powerpoint/2010/main" val="140376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4" grpId="0" animBg="1"/>
      <p:bldP spid="14345" grpId="0" animBg="1"/>
      <p:bldP spid="14346" grpId="0" animBg="1"/>
      <p:bldP spid="14347" grpId="0" animBg="1"/>
      <p:bldP spid="143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4989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79388" y="620713"/>
            <a:ext cx="2719387" cy="15557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1800">
                <a:solidFill>
                  <a:srgbClr val="000000"/>
                </a:solidFill>
              </a:rPr>
              <a:t>Να υπολογιστεί η πτώση πίεσης σε κυκλικό αγωγό διαμέτρου 300 </a:t>
            </a:r>
            <a:r>
              <a:rPr lang="en-US" altLang="el-GR" sz="1800">
                <a:solidFill>
                  <a:srgbClr val="000000"/>
                </a:solidFill>
              </a:rPr>
              <a:t>mm</a:t>
            </a:r>
            <a:r>
              <a:rPr lang="el-GR" altLang="el-GR" sz="1800">
                <a:solidFill>
                  <a:srgbClr val="000000"/>
                </a:solidFill>
              </a:rPr>
              <a:t> για παροχή 1 </a:t>
            </a:r>
            <a:r>
              <a:rPr lang="en-US" altLang="el-GR" sz="1800">
                <a:solidFill>
                  <a:srgbClr val="000000"/>
                </a:solidFill>
              </a:rPr>
              <a:t>m</a:t>
            </a:r>
            <a:r>
              <a:rPr lang="el-GR" altLang="el-GR" sz="1800" baseline="30000">
                <a:solidFill>
                  <a:srgbClr val="000000"/>
                </a:solidFill>
              </a:rPr>
              <a:t>3</a:t>
            </a:r>
            <a:r>
              <a:rPr lang="el-GR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s</a:t>
            </a:r>
            <a:r>
              <a:rPr lang="el-GR" altLang="el-GR" sz="1800" baseline="30000">
                <a:solidFill>
                  <a:srgbClr val="000000"/>
                </a:solidFill>
              </a:rPr>
              <a:t>-1</a:t>
            </a:r>
            <a:r>
              <a:rPr lang="el-GR" altLang="el-GR"/>
              <a:t> </a:t>
            </a: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7524750" y="2708275"/>
            <a:ext cx="360363" cy="288925"/>
          </a:xfrm>
          <a:prstGeom prst="ellipse">
            <a:avLst/>
          </a:prstGeom>
          <a:noFill/>
          <a:ln w="28575" algn="ctr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3419475" y="1412875"/>
            <a:ext cx="360363" cy="288925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 flipV="1">
            <a:off x="6084888" y="2852738"/>
            <a:ext cx="15113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3708400" y="1700213"/>
            <a:ext cx="2447925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6084888" y="2636838"/>
            <a:ext cx="215900" cy="3603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6011863" y="2636838"/>
            <a:ext cx="288925" cy="2873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6156325" y="2781300"/>
            <a:ext cx="0" cy="36004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1187450" y="2276475"/>
            <a:ext cx="358775" cy="576263"/>
          </a:xfrm>
          <a:prstGeom prst="downArrow">
            <a:avLst>
              <a:gd name="adj1" fmla="val 50000"/>
              <a:gd name="adj2" fmla="val 4015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1258888" y="2276475"/>
            <a:ext cx="431800" cy="576263"/>
          </a:xfrm>
          <a:prstGeom prst="downArrow">
            <a:avLst>
              <a:gd name="adj1" fmla="val 50000"/>
              <a:gd name="adj2" fmla="val 33364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179388" y="2924175"/>
            <a:ext cx="2719387" cy="6413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1800">
                <a:solidFill>
                  <a:srgbClr val="000000"/>
                </a:solidFill>
              </a:rPr>
              <a:t>Η πτώση πίεσης είναι 8 </a:t>
            </a:r>
            <a:r>
              <a:rPr lang="en-GB" altLang="el-GR" sz="1800">
                <a:solidFill>
                  <a:srgbClr val="000000"/>
                </a:solidFill>
              </a:rPr>
              <a:t>Pa/m </a:t>
            </a:r>
            <a:r>
              <a:rPr lang="el-GR" altLang="el-GR" sz="1800">
                <a:solidFill>
                  <a:srgbClr val="000000"/>
                </a:solidFill>
              </a:rPr>
              <a:t>αγωγού</a:t>
            </a:r>
            <a:endParaRPr lang="el-GR" altLang="el-GR"/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1258888" y="3716338"/>
            <a:ext cx="431800" cy="576262"/>
          </a:xfrm>
          <a:prstGeom prst="downArrow">
            <a:avLst>
              <a:gd name="adj1" fmla="val 50000"/>
              <a:gd name="adj2" fmla="val 33364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179388" y="4365625"/>
            <a:ext cx="2719387" cy="11906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1800">
                <a:solidFill>
                  <a:srgbClr val="000000"/>
                </a:solidFill>
              </a:rPr>
              <a:t>Αν ο αγωγός μας ήταν 50</a:t>
            </a:r>
            <a:r>
              <a:rPr lang="en-GB" altLang="el-GR" sz="1800">
                <a:solidFill>
                  <a:srgbClr val="000000"/>
                </a:solidFill>
              </a:rPr>
              <a:t> m</a:t>
            </a:r>
            <a:r>
              <a:rPr lang="el-GR" altLang="el-GR" sz="1800">
                <a:solidFill>
                  <a:srgbClr val="000000"/>
                </a:solidFill>
              </a:rPr>
              <a:t> τότε η  πτώση πίεσης θα ήταν   8*50 =400  </a:t>
            </a:r>
            <a:r>
              <a:rPr lang="en-GB" altLang="el-GR" sz="1800">
                <a:solidFill>
                  <a:srgbClr val="000000"/>
                </a:solidFill>
              </a:rPr>
              <a:t>Pa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8889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93" grpId="0" animBg="1"/>
      <p:bldP spid="16394" grpId="0" animBg="1"/>
      <p:bldP spid="16395" grpId="0" animBg="1"/>
      <p:bldP spid="16398" grpId="0" animBg="1"/>
      <p:bldP spid="16400" grpId="0" animBg="1"/>
      <p:bldP spid="16401" grpId="0" animBg="1"/>
      <p:bldP spid="16402" grpId="0" animBg="1"/>
      <p:bldP spid="1640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4989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79388" y="620713"/>
            <a:ext cx="2719387" cy="15557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1800">
                <a:solidFill>
                  <a:srgbClr val="000000"/>
                </a:solidFill>
              </a:rPr>
              <a:t>Να υπολογιστεί η πτώση πίεσης σε κυκλικό αγωγό </a:t>
            </a:r>
            <a:r>
              <a:rPr lang="en-GB" altLang="el-GR" sz="1800">
                <a:solidFill>
                  <a:srgbClr val="000000"/>
                </a:solidFill>
              </a:rPr>
              <a:t>5</a:t>
            </a:r>
            <a:r>
              <a:rPr lang="el-GR" altLang="el-GR" sz="1800">
                <a:solidFill>
                  <a:srgbClr val="000000"/>
                </a:solidFill>
              </a:rPr>
              <a:t>0</a:t>
            </a:r>
            <a:r>
              <a:rPr lang="en-GB" altLang="el-GR" sz="1800">
                <a:solidFill>
                  <a:srgbClr val="000000"/>
                </a:solidFill>
              </a:rPr>
              <a:t> m</a:t>
            </a:r>
            <a:r>
              <a:rPr lang="el-GR" altLang="el-GR" sz="1800">
                <a:solidFill>
                  <a:srgbClr val="000000"/>
                </a:solidFill>
              </a:rPr>
              <a:t> διαμέτρου </a:t>
            </a:r>
            <a:r>
              <a:rPr lang="en-GB" altLang="el-GR" sz="1800">
                <a:solidFill>
                  <a:srgbClr val="000000"/>
                </a:solidFill>
              </a:rPr>
              <a:t>10</a:t>
            </a:r>
            <a:r>
              <a:rPr lang="el-GR" altLang="el-GR" sz="1800">
                <a:solidFill>
                  <a:srgbClr val="000000"/>
                </a:solidFill>
              </a:rPr>
              <a:t>00 </a:t>
            </a:r>
            <a:r>
              <a:rPr lang="en-US" altLang="el-GR" sz="1800">
                <a:solidFill>
                  <a:srgbClr val="000000"/>
                </a:solidFill>
              </a:rPr>
              <a:t>mm</a:t>
            </a:r>
            <a:r>
              <a:rPr lang="el-GR" altLang="el-GR" sz="1800">
                <a:solidFill>
                  <a:srgbClr val="000000"/>
                </a:solidFill>
              </a:rPr>
              <a:t> για παροχή 30 </a:t>
            </a:r>
            <a:r>
              <a:rPr lang="en-US" altLang="el-GR" sz="1800">
                <a:solidFill>
                  <a:srgbClr val="000000"/>
                </a:solidFill>
              </a:rPr>
              <a:t>m</a:t>
            </a:r>
            <a:r>
              <a:rPr lang="el-GR" altLang="el-GR" sz="1800" baseline="30000">
                <a:solidFill>
                  <a:srgbClr val="000000"/>
                </a:solidFill>
              </a:rPr>
              <a:t>3</a:t>
            </a:r>
            <a:r>
              <a:rPr lang="el-GR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s</a:t>
            </a:r>
            <a:r>
              <a:rPr lang="el-GR" altLang="el-GR" sz="1800" baseline="30000">
                <a:solidFill>
                  <a:srgbClr val="000000"/>
                </a:solidFill>
              </a:rPr>
              <a:t>-1</a:t>
            </a:r>
            <a:r>
              <a:rPr lang="el-GR" altLang="el-GR"/>
              <a:t> </a:t>
            </a:r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7596188" y="1052513"/>
            <a:ext cx="360362" cy="288925"/>
          </a:xfrm>
          <a:prstGeom prst="ellipse">
            <a:avLst/>
          </a:prstGeom>
          <a:noFill/>
          <a:ln w="28575" algn="ctr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4211638" y="0"/>
            <a:ext cx="360362" cy="288925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H="1" flipV="1">
            <a:off x="6156325" y="1196975"/>
            <a:ext cx="1439863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4427538" y="333375"/>
            <a:ext cx="1800225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6084888" y="2636838"/>
            <a:ext cx="215900" cy="3603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6011863" y="2636838"/>
            <a:ext cx="288925" cy="2873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6227763" y="1196975"/>
            <a:ext cx="0" cy="5184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1187450" y="2276475"/>
            <a:ext cx="358775" cy="576263"/>
          </a:xfrm>
          <a:prstGeom prst="downArrow">
            <a:avLst>
              <a:gd name="adj1" fmla="val 50000"/>
              <a:gd name="adj2" fmla="val 4015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1258888" y="2276475"/>
            <a:ext cx="431800" cy="576263"/>
          </a:xfrm>
          <a:prstGeom prst="downArrow">
            <a:avLst>
              <a:gd name="adj1" fmla="val 50000"/>
              <a:gd name="adj2" fmla="val 33364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179388" y="2924175"/>
            <a:ext cx="2719387" cy="6413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1800">
                <a:solidFill>
                  <a:srgbClr val="000000"/>
                </a:solidFill>
              </a:rPr>
              <a:t>Η πτώση πίεσης είναι </a:t>
            </a:r>
            <a:r>
              <a:rPr lang="en-GB" altLang="el-GR" sz="1800">
                <a:solidFill>
                  <a:srgbClr val="000000"/>
                </a:solidFill>
              </a:rPr>
              <a:t>9</a:t>
            </a:r>
            <a:r>
              <a:rPr lang="el-GR" altLang="el-GR" sz="1800">
                <a:solidFill>
                  <a:srgbClr val="000000"/>
                </a:solidFill>
              </a:rPr>
              <a:t> </a:t>
            </a:r>
            <a:r>
              <a:rPr lang="en-GB" altLang="el-GR" sz="1800">
                <a:solidFill>
                  <a:srgbClr val="000000"/>
                </a:solidFill>
              </a:rPr>
              <a:t>Pa/m </a:t>
            </a:r>
            <a:r>
              <a:rPr lang="el-GR" altLang="el-GR" sz="1800">
                <a:solidFill>
                  <a:srgbClr val="000000"/>
                </a:solidFill>
              </a:rPr>
              <a:t>αγωγού</a:t>
            </a:r>
            <a:endParaRPr lang="el-GR" altLang="el-GR"/>
          </a:p>
        </p:txBody>
      </p:sp>
      <p:sp>
        <p:nvSpPr>
          <p:cNvPr id="51214" name="AutoShape 14"/>
          <p:cNvSpPr>
            <a:spLocks noChangeArrowheads="1"/>
          </p:cNvSpPr>
          <p:nvPr/>
        </p:nvSpPr>
        <p:spPr bwMode="auto">
          <a:xfrm>
            <a:off x="1258888" y="3716338"/>
            <a:ext cx="431800" cy="576262"/>
          </a:xfrm>
          <a:prstGeom prst="downArrow">
            <a:avLst>
              <a:gd name="adj1" fmla="val 50000"/>
              <a:gd name="adj2" fmla="val 33364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179388" y="4365625"/>
            <a:ext cx="2719387" cy="11906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1800">
                <a:solidFill>
                  <a:srgbClr val="000000"/>
                </a:solidFill>
              </a:rPr>
              <a:t>Αν ο αγωγός μας ήταν 50</a:t>
            </a:r>
            <a:r>
              <a:rPr lang="en-GB" altLang="el-GR" sz="1800">
                <a:solidFill>
                  <a:srgbClr val="000000"/>
                </a:solidFill>
              </a:rPr>
              <a:t> m</a:t>
            </a:r>
            <a:r>
              <a:rPr lang="el-GR" altLang="el-GR" sz="1800">
                <a:solidFill>
                  <a:srgbClr val="000000"/>
                </a:solidFill>
              </a:rPr>
              <a:t> τότε η  πτώση πίεσης θα ήταν   </a:t>
            </a:r>
            <a:r>
              <a:rPr lang="en-GB" altLang="el-GR" sz="1800">
                <a:solidFill>
                  <a:srgbClr val="000000"/>
                </a:solidFill>
              </a:rPr>
              <a:t>9</a:t>
            </a:r>
            <a:r>
              <a:rPr lang="el-GR" altLang="el-GR" sz="1800">
                <a:solidFill>
                  <a:srgbClr val="000000"/>
                </a:solidFill>
              </a:rPr>
              <a:t>*50 =4</a:t>
            </a:r>
            <a:r>
              <a:rPr lang="en-GB" altLang="el-GR" sz="1800">
                <a:solidFill>
                  <a:srgbClr val="000000"/>
                </a:solidFill>
              </a:rPr>
              <a:t>5</a:t>
            </a:r>
            <a:r>
              <a:rPr lang="el-GR" altLang="el-GR" sz="1800">
                <a:solidFill>
                  <a:srgbClr val="000000"/>
                </a:solidFill>
              </a:rPr>
              <a:t>0  </a:t>
            </a:r>
            <a:r>
              <a:rPr lang="en-GB" altLang="el-GR" sz="1800">
                <a:solidFill>
                  <a:srgbClr val="000000"/>
                </a:solidFill>
              </a:rPr>
              <a:t>Pa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3343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05" grpId="0" animBg="1"/>
      <p:bldP spid="51206" grpId="0" animBg="1"/>
      <p:bldP spid="51207" grpId="0" animBg="1"/>
      <p:bldP spid="51210" grpId="0" animBg="1"/>
      <p:bldP spid="51211" grpId="0" animBg="1"/>
      <p:bldP spid="51213" grpId="0" animBg="1"/>
      <p:bldP spid="51214" grpId="0" animBg="1"/>
      <p:bldP spid="512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4989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79388" y="620713"/>
            <a:ext cx="2719387" cy="15557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1800">
                <a:solidFill>
                  <a:srgbClr val="000000"/>
                </a:solidFill>
              </a:rPr>
              <a:t>Να υπολογιστεί η πτώση πίεσης σε κυκλικό αγωγό </a:t>
            </a:r>
            <a:r>
              <a:rPr lang="en-GB" altLang="el-GR" sz="1800">
                <a:solidFill>
                  <a:srgbClr val="000000"/>
                </a:solidFill>
              </a:rPr>
              <a:t>5</a:t>
            </a:r>
            <a:r>
              <a:rPr lang="el-GR" altLang="el-GR" sz="1800">
                <a:solidFill>
                  <a:srgbClr val="000000"/>
                </a:solidFill>
              </a:rPr>
              <a:t>0</a:t>
            </a:r>
            <a:r>
              <a:rPr lang="en-GB" altLang="el-GR" sz="1800">
                <a:solidFill>
                  <a:srgbClr val="000000"/>
                </a:solidFill>
              </a:rPr>
              <a:t> m</a:t>
            </a:r>
            <a:r>
              <a:rPr lang="el-GR" altLang="el-GR" sz="1800">
                <a:solidFill>
                  <a:srgbClr val="000000"/>
                </a:solidFill>
              </a:rPr>
              <a:t> διαμέτρου </a:t>
            </a:r>
            <a:r>
              <a:rPr lang="en-GB" altLang="el-GR" sz="1800">
                <a:solidFill>
                  <a:srgbClr val="000000"/>
                </a:solidFill>
              </a:rPr>
              <a:t>8</a:t>
            </a:r>
            <a:r>
              <a:rPr lang="el-GR" altLang="el-GR" sz="1800">
                <a:solidFill>
                  <a:srgbClr val="000000"/>
                </a:solidFill>
              </a:rPr>
              <a:t>00 </a:t>
            </a:r>
            <a:r>
              <a:rPr lang="en-US" altLang="el-GR" sz="1800">
                <a:solidFill>
                  <a:srgbClr val="000000"/>
                </a:solidFill>
              </a:rPr>
              <a:t>mm</a:t>
            </a:r>
            <a:r>
              <a:rPr lang="el-GR" altLang="el-GR" sz="1800">
                <a:solidFill>
                  <a:srgbClr val="000000"/>
                </a:solidFill>
              </a:rPr>
              <a:t> για παροχή 30 </a:t>
            </a:r>
            <a:r>
              <a:rPr lang="en-US" altLang="el-GR" sz="1800">
                <a:solidFill>
                  <a:srgbClr val="000000"/>
                </a:solidFill>
              </a:rPr>
              <a:t>m</a:t>
            </a:r>
            <a:r>
              <a:rPr lang="el-GR" altLang="el-GR" sz="1800" baseline="30000">
                <a:solidFill>
                  <a:srgbClr val="000000"/>
                </a:solidFill>
              </a:rPr>
              <a:t>3</a:t>
            </a:r>
            <a:r>
              <a:rPr lang="el-GR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s</a:t>
            </a:r>
            <a:r>
              <a:rPr lang="el-GR" altLang="el-GR" sz="1800" baseline="30000">
                <a:solidFill>
                  <a:srgbClr val="000000"/>
                </a:solidFill>
              </a:rPr>
              <a:t>-1</a:t>
            </a:r>
            <a:r>
              <a:rPr lang="el-GR" altLang="el-GR"/>
              <a:t> </a:t>
            </a:r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7524750" y="1341438"/>
            <a:ext cx="360363" cy="288925"/>
          </a:xfrm>
          <a:prstGeom prst="ellipse">
            <a:avLst/>
          </a:prstGeom>
          <a:noFill/>
          <a:ln w="28575" algn="ctr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4211638" y="0"/>
            <a:ext cx="360362" cy="288925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H="1" flipV="1">
            <a:off x="7164388" y="1557338"/>
            <a:ext cx="431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4427538" y="333375"/>
            <a:ext cx="2808287" cy="1223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6084888" y="2636838"/>
            <a:ext cx="215900" cy="3603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6011863" y="2636838"/>
            <a:ext cx="288925" cy="2873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7235825" y="1557338"/>
            <a:ext cx="0" cy="48244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>
            <a:off x="1187450" y="2276475"/>
            <a:ext cx="358775" cy="576263"/>
          </a:xfrm>
          <a:prstGeom prst="downArrow">
            <a:avLst>
              <a:gd name="adj1" fmla="val 50000"/>
              <a:gd name="adj2" fmla="val 4015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1258888" y="2276475"/>
            <a:ext cx="431800" cy="576263"/>
          </a:xfrm>
          <a:prstGeom prst="downArrow">
            <a:avLst>
              <a:gd name="adj1" fmla="val 50000"/>
              <a:gd name="adj2" fmla="val 33364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179388" y="2924175"/>
            <a:ext cx="2719387" cy="6413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1800">
                <a:solidFill>
                  <a:srgbClr val="000000"/>
                </a:solidFill>
              </a:rPr>
              <a:t>Η πτώση πίεσης είναι </a:t>
            </a:r>
            <a:r>
              <a:rPr lang="en-GB" altLang="el-GR" sz="1800">
                <a:solidFill>
                  <a:srgbClr val="000000"/>
                </a:solidFill>
              </a:rPr>
              <a:t>50</a:t>
            </a:r>
            <a:r>
              <a:rPr lang="el-GR" altLang="el-GR" sz="1800">
                <a:solidFill>
                  <a:srgbClr val="000000"/>
                </a:solidFill>
              </a:rPr>
              <a:t> </a:t>
            </a:r>
            <a:r>
              <a:rPr lang="en-GB" altLang="el-GR" sz="1800">
                <a:solidFill>
                  <a:srgbClr val="000000"/>
                </a:solidFill>
              </a:rPr>
              <a:t>Pa/m </a:t>
            </a:r>
            <a:r>
              <a:rPr lang="el-GR" altLang="el-GR" sz="1800">
                <a:solidFill>
                  <a:srgbClr val="000000"/>
                </a:solidFill>
              </a:rPr>
              <a:t>αγωγού</a:t>
            </a:r>
            <a:endParaRPr lang="el-GR" altLang="el-GR"/>
          </a:p>
        </p:txBody>
      </p:sp>
      <p:sp>
        <p:nvSpPr>
          <p:cNvPr id="52238" name="AutoShape 14"/>
          <p:cNvSpPr>
            <a:spLocks noChangeArrowheads="1"/>
          </p:cNvSpPr>
          <p:nvPr/>
        </p:nvSpPr>
        <p:spPr bwMode="auto">
          <a:xfrm>
            <a:off x="1258888" y="3716338"/>
            <a:ext cx="431800" cy="576262"/>
          </a:xfrm>
          <a:prstGeom prst="downArrow">
            <a:avLst>
              <a:gd name="adj1" fmla="val 50000"/>
              <a:gd name="adj2" fmla="val 33364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179388" y="4365625"/>
            <a:ext cx="2719387" cy="11906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1800">
                <a:solidFill>
                  <a:srgbClr val="000000"/>
                </a:solidFill>
              </a:rPr>
              <a:t>Αν ο αγωγός μας ήταν 50</a:t>
            </a:r>
            <a:r>
              <a:rPr lang="en-GB" altLang="el-GR" sz="1800">
                <a:solidFill>
                  <a:srgbClr val="000000"/>
                </a:solidFill>
              </a:rPr>
              <a:t> m</a:t>
            </a:r>
            <a:r>
              <a:rPr lang="el-GR" altLang="el-GR" sz="1800">
                <a:solidFill>
                  <a:srgbClr val="000000"/>
                </a:solidFill>
              </a:rPr>
              <a:t> τότε η  πτώση πίεσης θα ήταν   </a:t>
            </a:r>
            <a:r>
              <a:rPr lang="en-GB" altLang="el-GR" sz="1800">
                <a:solidFill>
                  <a:srgbClr val="000000"/>
                </a:solidFill>
              </a:rPr>
              <a:t>50</a:t>
            </a:r>
            <a:r>
              <a:rPr lang="el-GR" altLang="el-GR" sz="1800">
                <a:solidFill>
                  <a:srgbClr val="000000"/>
                </a:solidFill>
              </a:rPr>
              <a:t>*50 =</a:t>
            </a:r>
            <a:r>
              <a:rPr lang="en-GB" altLang="el-GR" sz="1800">
                <a:solidFill>
                  <a:srgbClr val="000000"/>
                </a:solidFill>
              </a:rPr>
              <a:t>250</a:t>
            </a:r>
            <a:r>
              <a:rPr lang="el-GR" altLang="el-GR" sz="1800">
                <a:solidFill>
                  <a:srgbClr val="000000"/>
                </a:solidFill>
              </a:rPr>
              <a:t>0  </a:t>
            </a:r>
            <a:r>
              <a:rPr lang="en-GB" altLang="el-GR" sz="1800">
                <a:solidFill>
                  <a:srgbClr val="000000"/>
                </a:solidFill>
              </a:rPr>
              <a:t>Pa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273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29" grpId="0" animBg="1"/>
      <p:bldP spid="52230" grpId="0" animBg="1"/>
      <p:bldP spid="52231" grpId="0" animBg="1"/>
      <p:bldP spid="52234" grpId="0" animBg="1"/>
      <p:bldP spid="52236" grpId="0" animBg="1"/>
      <p:bldP spid="52237" grpId="0" animBg="1"/>
      <p:bldP spid="52238" grpId="0" animBg="1"/>
      <p:bldP spid="522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0"/>
            <a:ext cx="4989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79388" y="1196975"/>
            <a:ext cx="2719387" cy="39401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1800">
                <a:solidFill>
                  <a:srgbClr val="000000"/>
                </a:solidFill>
              </a:rPr>
              <a:t>Να υπολογιστεί η πτώση πίεσης σε κυκλικό αγωγό </a:t>
            </a:r>
            <a:r>
              <a:rPr lang="en-GB" altLang="el-GR" sz="1800">
                <a:solidFill>
                  <a:srgbClr val="000000"/>
                </a:solidFill>
              </a:rPr>
              <a:t>5</a:t>
            </a:r>
            <a:r>
              <a:rPr lang="el-GR" altLang="el-GR" sz="1800">
                <a:solidFill>
                  <a:srgbClr val="000000"/>
                </a:solidFill>
              </a:rPr>
              <a:t>0</a:t>
            </a:r>
            <a:r>
              <a:rPr lang="en-GB" altLang="el-GR" sz="1800">
                <a:solidFill>
                  <a:srgbClr val="000000"/>
                </a:solidFill>
              </a:rPr>
              <a:t> m </a:t>
            </a:r>
            <a:r>
              <a:rPr lang="el-GR" altLang="el-GR" sz="1800">
                <a:solidFill>
                  <a:srgbClr val="000000"/>
                </a:solidFill>
              </a:rPr>
              <a:t>για:</a:t>
            </a:r>
          </a:p>
          <a:p>
            <a:pPr>
              <a:buFont typeface="Wingdings" pitchFamily="2" charset="2"/>
              <a:buNone/>
            </a:pPr>
            <a:r>
              <a:rPr lang="el-GR" altLang="el-GR" sz="1800">
                <a:solidFill>
                  <a:srgbClr val="000000"/>
                </a:solidFill>
              </a:rPr>
              <a:t>1)  διαμέτρου 60 </a:t>
            </a:r>
            <a:r>
              <a:rPr lang="en-US" altLang="el-GR" sz="1800">
                <a:solidFill>
                  <a:srgbClr val="000000"/>
                </a:solidFill>
              </a:rPr>
              <a:t>mm</a:t>
            </a:r>
            <a:r>
              <a:rPr lang="el-GR" altLang="el-GR" sz="1800">
                <a:solidFill>
                  <a:srgbClr val="000000"/>
                </a:solidFill>
              </a:rPr>
              <a:t> για παροχή 0.01 </a:t>
            </a:r>
            <a:r>
              <a:rPr lang="en-US" altLang="el-GR" sz="1800">
                <a:solidFill>
                  <a:srgbClr val="000000"/>
                </a:solidFill>
              </a:rPr>
              <a:t>m</a:t>
            </a:r>
            <a:r>
              <a:rPr lang="el-GR" altLang="el-GR" sz="1800" baseline="30000">
                <a:solidFill>
                  <a:srgbClr val="000000"/>
                </a:solidFill>
              </a:rPr>
              <a:t>3</a:t>
            </a:r>
            <a:r>
              <a:rPr lang="el-GR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s</a:t>
            </a:r>
            <a:r>
              <a:rPr lang="el-GR" altLang="el-GR" sz="1800" baseline="30000">
                <a:solidFill>
                  <a:srgbClr val="000000"/>
                </a:solidFill>
              </a:rPr>
              <a:t>-1</a:t>
            </a:r>
          </a:p>
          <a:p>
            <a:pPr>
              <a:buFont typeface="Wingdings" pitchFamily="2" charset="2"/>
              <a:buNone/>
            </a:pPr>
            <a:r>
              <a:rPr lang="el-GR" altLang="el-GR" sz="1800">
                <a:solidFill>
                  <a:srgbClr val="000000"/>
                </a:solidFill>
              </a:rPr>
              <a:t> 2)  διαμέτρου 60 </a:t>
            </a:r>
            <a:r>
              <a:rPr lang="en-US" altLang="el-GR" sz="1800">
                <a:solidFill>
                  <a:srgbClr val="000000"/>
                </a:solidFill>
              </a:rPr>
              <a:t>mm</a:t>
            </a:r>
            <a:r>
              <a:rPr lang="el-GR" altLang="el-GR" sz="1800">
                <a:solidFill>
                  <a:srgbClr val="000000"/>
                </a:solidFill>
              </a:rPr>
              <a:t> για παροχή 0.02 </a:t>
            </a:r>
            <a:r>
              <a:rPr lang="en-US" altLang="el-GR" sz="1800">
                <a:solidFill>
                  <a:srgbClr val="000000"/>
                </a:solidFill>
              </a:rPr>
              <a:t>m</a:t>
            </a:r>
            <a:r>
              <a:rPr lang="el-GR" altLang="el-GR" sz="1800" baseline="30000">
                <a:solidFill>
                  <a:srgbClr val="000000"/>
                </a:solidFill>
              </a:rPr>
              <a:t>3</a:t>
            </a:r>
            <a:r>
              <a:rPr lang="el-GR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s</a:t>
            </a:r>
            <a:r>
              <a:rPr lang="el-GR" altLang="el-GR" sz="1800" baseline="30000">
                <a:solidFill>
                  <a:srgbClr val="000000"/>
                </a:solidFill>
              </a:rPr>
              <a:t>-1</a:t>
            </a:r>
          </a:p>
          <a:p>
            <a:pPr>
              <a:buFont typeface="Wingdings" pitchFamily="2" charset="2"/>
              <a:buNone/>
            </a:pPr>
            <a:r>
              <a:rPr lang="el-GR" altLang="el-GR" sz="1800">
                <a:solidFill>
                  <a:srgbClr val="000000"/>
                </a:solidFill>
              </a:rPr>
              <a:t>3)  διαμέτρου 120 </a:t>
            </a:r>
            <a:r>
              <a:rPr lang="en-US" altLang="el-GR" sz="1800">
                <a:solidFill>
                  <a:srgbClr val="000000"/>
                </a:solidFill>
              </a:rPr>
              <a:t>mm</a:t>
            </a:r>
            <a:r>
              <a:rPr lang="el-GR" altLang="el-GR" sz="1800">
                <a:solidFill>
                  <a:srgbClr val="000000"/>
                </a:solidFill>
              </a:rPr>
              <a:t> για παροχή 0.01 </a:t>
            </a:r>
            <a:r>
              <a:rPr lang="en-US" altLang="el-GR" sz="1800">
                <a:solidFill>
                  <a:srgbClr val="000000"/>
                </a:solidFill>
              </a:rPr>
              <a:t>m</a:t>
            </a:r>
            <a:r>
              <a:rPr lang="el-GR" altLang="el-GR" sz="1800" baseline="30000">
                <a:solidFill>
                  <a:srgbClr val="000000"/>
                </a:solidFill>
              </a:rPr>
              <a:t>3</a:t>
            </a:r>
            <a:r>
              <a:rPr lang="el-GR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s</a:t>
            </a:r>
            <a:r>
              <a:rPr lang="el-GR" altLang="el-GR" sz="1800" baseline="30000">
                <a:solidFill>
                  <a:srgbClr val="000000"/>
                </a:solidFill>
              </a:rPr>
              <a:t>-1</a:t>
            </a:r>
            <a:r>
              <a:rPr lang="el-GR" altLang="el-GR" sz="1800">
                <a:solidFill>
                  <a:srgbClr val="000000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l-GR" altLang="el-GR" sz="1800">
                <a:solidFill>
                  <a:srgbClr val="000000"/>
                </a:solidFill>
              </a:rPr>
              <a:t>4)  διαμέτρου 200 </a:t>
            </a:r>
            <a:r>
              <a:rPr lang="en-US" altLang="el-GR" sz="1800">
                <a:solidFill>
                  <a:srgbClr val="000000"/>
                </a:solidFill>
              </a:rPr>
              <a:t>mm</a:t>
            </a:r>
            <a:r>
              <a:rPr lang="el-GR" altLang="el-GR" sz="1800">
                <a:solidFill>
                  <a:srgbClr val="000000"/>
                </a:solidFill>
              </a:rPr>
              <a:t> για παροχή 30 </a:t>
            </a:r>
            <a:r>
              <a:rPr lang="en-US" altLang="el-GR" sz="1800">
                <a:solidFill>
                  <a:srgbClr val="000000"/>
                </a:solidFill>
              </a:rPr>
              <a:t>m</a:t>
            </a:r>
            <a:r>
              <a:rPr lang="el-GR" altLang="el-GR" sz="1800" baseline="30000">
                <a:solidFill>
                  <a:srgbClr val="000000"/>
                </a:solidFill>
              </a:rPr>
              <a:t>3</a:t>
            </a:r>
            <a:r>
              <a:rPr lang="el-GR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s</a:t>
            </a:r>
            <a:r>
              <a:rPr lang="el-GR" altLang="el-GR" sz="1800" baseline="30000">
                <a:solidFill>
                  <a:srgbClr val="000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4127013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53251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n-GB" altLang="el-GR" sz="1600">
                  <a:latin typeface="Lucida Sans Unicode" pitchFamily="34" charset="0"/>
                </a:rPr>
                <a:t>T.E.I </a:t>
              </a:r>
              <a:r>
                <a:rPr lang="el-GR" altLang="el-GR" sz="1600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l-GR" altLang="el-GR" sz="1400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u="sng">
                  <a:latin typeface="Lucida Sans Unicode" pitchFamily="34" charset="0"/>
                </a:rPr>
                <a:t>Γεωργικά Μηχανήματα ΙΙΙ</a:t>
              </a:r>
            </a:p>
          </p:txBody>
        </p:sp>
        <p:pic>
          <p:nvPicPr>
            <p:cNvPr id="532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2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11188" y="908050"/>
            <a:ext cx="8207375" cy="1582738"/>
          </a:xfrm>
          <a:prstGeom prst="rect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sz="3200"/>
              <a:t>Στην περίπτωση που ο αγωγός δεν είναι κυκλικής διατομής αλλά είναι παραλληλόγραμμης διατομής τότε: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539750" y="3429000"/>
            <a:ext cx="8424863" cy="11874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/>
              <a:t>Αρχικά βρίσκω την ισοδύναμη διάμετρο του κυκλικού αγωγού βάση του μήκους των πλευρών του αγωγού και χρησιμοποίώντας το κατάλληλο νομογράφημα</a:t>
            </a:r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4643438" y="2565400"/>
            <a:ext cx="358775" cy="647700"/>
          </a:xfrm>
          <a:prstGeom prst="downArrow">
            <a:avLst>
              <a:gd name="adj1" fmla="val 50000"/>
              <a:gd name="adj2" fmla="val 45133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4716463" y="4652963"/>
            <a:ext cx="358775" cy="647700"/>
          </a:xfrm>
          <a:prstGeom prst="downArrow">
            <a:avLst>
              <a:gd name="adj1" fmla="val 50000"/>
              <a:gd name="adj2" fmla="val 45133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468313" y="5300663"/>
            <a:ext cx="8424862" cy="11874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>
                <a:solidFill>
                  <a:srgbClr val="000000"/>
                </a:solidFill>
              </a:rPr>
              <a:t>Στη συνέχεια χρησιμοποιώντας το νομογράφημα πτώσης πίεσης σε αγωγούς κυκλικής διατομής βρίσκω τη πτώση πίεσης</a:t>
            </a:r>
          </a:p>
        </p:txBody>
      </p:sp>
    </p:spTree>
    <p:extLst>
      <p:ext uri="{BB962C8B-B14F-4D97-AF65-F5344CB8AC3E}">
        <p14:creationId xmlns:p14="http://schemas.microsoft.com/office/powerpoint/2010/main" val="93468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nimBg="1"/>
      <p:bldP spid="53255" grpId="0" animBg="1"/>
      <p:bldP spid="53256" grpId="0" animBg="1"/>
      <p:bldP spid="53257" grpId="0" animBg="1"/>
      <p:bldP spid="532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sz="1400" dirty="0">
              <a:solidFill>
                <a:prstClr val="black"/>
              </a:solidFill>
            </a:endParaRPr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/>
              <a:t>Το παρόν εκπαιδευτικό υλικό έχει αναπτυχθεί στα πλαίσια του εκπαιδευτικού έργου του διδάσκοντα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</a:rPr>
              <a:t>Ανοικτά Ακαδημαϊκά Μαθήματα στο ΤΕΙ Θεσσαλίας</a:t>
            </a:r>
            <a:r>
              <a:rPr lang="el-GR" sz="2000" dirty="0">
                <a:solidFill>
                  <a:prstClr val="black"/>
                </a:solidFill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l-GR" sz="2000" dirty="0" smtClean="0"/>
          </a:p>
          <a:p>
            <a:pPr eaLnBrk="1" hangingPunct="1">
              <a:spcBef>
                <a:spcPts val="0"/>
              </a:spcBef>
            </a:pPr>
            <a:r>
              <a:rPr lang="el-GR" sz="2000" dirty="0" smtClean="0"/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/>
              <a:t>. </a:t>
            </a:r>
            <a:endParaRPr lang="el-GR" sz="2000" dirty="0" smtClean="0"/>
          </a:p>
        </p:txBody>
      </p:sp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Χρηματοδότηση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8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0"/>
            <a:ext cx="3971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79388" y="2060575"/>
            <a:ext cx="3168650" cy="16160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000">
                <a:solidFill>
                  <a:srgbClr val="000000"/>
                </a:solidFill>
              </a:rPr>
              <a:t>Ισοδύναμη διάμετρος κυκλικού αγωγού για αγωγούς παραλληλόγραμμης διατομής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5651500" y="3573463"/>
            <a:ext cx="720725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flipH="1">
            <a:off x="4859338" y="3573463"/>
            <a:ext cx="792162" cy="57626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H="1">
            <a:off x="4500563" y="3573463"/>
            <a:ext cx="10795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 rot="2400000">
            <a:off x="5580063" y="3573463"/>
            <a:ext cx="1511300" cy="2746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1200"/>
              <a:t>Μεγάλη πλευρά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 rot="19200000">
            <a:off x="4572000" y="4076700"/>
            <a:ext cx="1295400" cy="274638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1200">
                <a:solidFill>
                  <a:srgbClr val="000000"/>
                </a:solidFill>
              </a:rPr>
              <a:t>Μικρή πλευρά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4356100" y="2924175"/>
            <a:ext cx="12954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1200"/>
              <a:t>Ισοδύναμη διάμετρος</a:t>
            </a:r>
          </a:p>
        </p:txBody>
      </p:sp>
    </p:spTree>
    <p:extLst>
      <p:ext uri="{BB962C8B-B14F-4D97-AF65-F5344CB8AC3E}">
        <p14:creationId xmlns:p14="http://schemas.microsoft.com/office/powerpoint/2010/main" val="219333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  <p:bldP spid="50181" grpId="0" animBg="1"/>
      <p:bldP spid="50182" grpId="0" animBg="1"/>
      <p:bldP spid="50184" grpId="0" animBg="1"/>
      <p:bldP spid="5018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0"/>
            <a:ext cx="3971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9388" y="2060575"/>
            <a:ext cx="3168650" cy="20732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l-GR" altLang="el-GR" sz="2000">
                <a:solidFill>
                  <a:srgbClr val="000000"/>
                </a:solidFill>
                <a:latin typeface="Palatino Linotype" pitchFamily="18" charset="0"/>
              </a:rPr>
              <a:t>Να βρεθεί η ισοδύναμη διάμετρος κυκλικού αγωγού για αγωγό με: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l-GR" altLang="el-GR" sz="2000">
                <a:solidFill>
                  <a:srgbClr val="000000"/>
                </a:solidFill>
                <a:latin typeface="Palatino Linotype" pitchFamily="18" charset="0"/>
              </a:rPr>
              <a:t>Μεγάλη πλευρά 600</a:t>
            </a:r>
            <a:r>
              <a:rPr lang="en-GB" altLang="el-GR" sz="2000">
                <a:solidFill>
                  <a:srgbClr val="000000"/>
                </a:solidFill>
                <a:latin typeface="Palatino Linotype" pitchFamily="18" charset="0"/>
              </a:rPr>
              <a:t>mm </a:t>
            </a:r>
            <a:r>
              <a:rPr lang="el-GR" altLang="el-GR" sz="2000">
                <a:solidFill>
                  <a:srgbClr val="000000"/>
                </a:solidFill>
                <a:latin typeface="Palatino Linotype" pitchFamily="18" charset="0"/>
              </a:rPr>
              <a:t>και μικρή 200</a:t>
            </a:r>
            <a:r>
              <a:rPr lang="en-GB" altLang="el-GR" sz="2000">
                <a:solidFill>
                  <a:srgbClr val="000000"/>
                </a:solidFill>
                <a:latin typeface="Palatino Linotype" pitchFamily="18" charset="0"/>
              </a:rPr>
              <a:t>mm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 flipV="1">
            <a:off x="5724525" y="2636838"/>
            <a:ext cx="1079500" cy="1008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4500563" y="2636838"/>
            <a:ext cx="1223962" cy="792162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4500563" y="2636838"/>
            <a:ext cx="122396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4284663" y="2420938"/>
            <a:ext cx="358775" cy="2873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95288" y="4652963"/>
            <a:ext cx="26638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1800"/>
              <a:t>Ισοδύναμη διάμετρος κυκλικού αγωγού</a:t>
            </a:r>
            <a:endParaRPr lang="en-GB" altLang="el-GR" sz="1800"/>
          </a:p>
          <a:p>
            <a:pPr>
              <a:buFont typeface="Wingdings" pitchFamily="2" charset="2"/>
              <a:buNone/>
            </a:pPr>
            <a:r>
              <a:rPr lang="el-GR" altLang="el-GR"/>
              <a:t> 390</a:t>
            </a:r>
            <a:r>
              <a:rPr lang="en-GB" altLang="el-GR"/>
              <a:t> mm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1770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20489" grpId="0" animBg="1"/>
      <p:bldP spid="20490" grpId="0" animBg="1"/>
      <p:bldP spid="2049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0"/>
            <a:ext cx="3971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79388" y="2060575"/>
            <a:ext cx="3168650" cy="23780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l-GR" altLang="el-GR" sz="2000">
                <a:solidFill>
                  <a:srgbClr val="000000"/>
                </a:solidFill>
                <a:latin typeface="Palatino Linotype" pitchFamily="18" charset="0"/>
              </a:rPr>
              <a:t>Να βρεθεί η ισοδύναμη διάμετρος κυκλικού αγωγού για αγωγό με: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l-GR" altLang="el-GR" sz="2000">
                <a:solidFill>
                  <a:srgbClr val="000000"/>
                </a:solidFill>
                <a:latin typeface="Palatino Linotype" pitchFamily="18" charset="0"/>
              </a:rPr>
              <a:t>Μεγάλη πλευρά </a:t>
            </a:r>
            <a:r>
              <a:rPr lang="en-GB" altLang="el-GR" sz="2000">
                <a:solidFill>
                  <a:srgbClr val="000000"/>
                </a:solidFill>
                <a:latin typeface="Palatino Linotype" pitchFamily="18" charset="0"/>
              </a:rPr>
              <a:t>150</a:t>
            </a:r>
            <a:r>
              <a:rPr lang="el-GR" altLang="el-GR" sz="2000">
                <a:solidFill>
                  <a:srgbClr val="000000"/>
                </a:solidFill>
                <a:latin typeface="Palatino Linotype" pitchFamily="18" charset="0"/>
              </a:rPr>
              <a:t>0</a:t>
            </a:r>
            <a:r>
              <a:rPr lang="en-GB" altLang="el-GR" sz="2000">
                <a:solidFill>
                  <a:srgbClr val="000000"/>
                </a:solidFill>
                <a:latin typeface="Palatino Linotype" pitchFamily="18" charset="0"/>
              </a:rPr>
              <a:t>mm </a:t>
            </a:r>
            <a:r>
              <a:rPr lang="el-GR" altLang="el-GR" sz="2000">
                <a:solidFill>
                  <a:srgbClr val="000000"/>
                </a:solidFill>
                <a:latin typeface="Palatino Linotype" pitchFamily="18" charset="0"/>
              </a:rPr>
              <a:t>και μικρή </a:t>
            </a:r>
            <a:r>
              <a:rPr lang="en-GB" altLang="el-GR" sz="2000">
                <a:solidFill>
                  <a:srgbClr val="000000"/>
                </a:solidFill>
                <a:latin typeface="Palatino Linotype" pitchFamily="18" charset="0"/>
              </a:rPr>
              <a:t>5</a:t>
            </a:r>
            <a:r>
              <a:rPr lang="el-GR" altLang="el-GR" sz="2000">
                <a:solidFill>
                  <a:srgbClr val="000000"/>
                </a:solidFill>
                <a:latin typeface="Palatino Linotype" pitchFamily="18" charset="0"/>
              </a:rPr>
              <a:t>00</a:t>
            </a:r>
            <a:r>
              <a:rPr lang="en-GB" altLang="el-GR" sz="2000">
                <a:solidFill>
                  <a:srgbClr val="000000"/>
                </a:solidFill>
                <a:latin typeface="Palatino Linotype" pitchFamily="18" charset="0"/>
              </a:rPr>
              <a:t>mm</a:t>
            </a:r>
            <a:endParaRPr lang="el-GR" altLang="el-GR" sz="200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H="1" flipV="1">
            <a:off x="5651500" y="1484313"/>
            <a:ext cx="1152525" cy="1008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V="1">
            <a:off x="4500563" y="1484313"/>
            <a:ext cx="1150937" cy="7207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>
            <a:off x="4500563" y="1484313"/>
            <a:ext cx="11509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395288" y="4652963"/>
            <a:ext cx="26638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1800"/>
              <a:t>Ισοδύναμη διάμετρος κυκλικού αγωγού</a:t>
            </a:r>
            <a:endParaRPr lang="en-GB" altLang="el-GR" sz="1800"/>
          </a:p>
          <a:p>
            <a:pPr>
              <a:buFont typeface="Wingdings" pitchFamily="2" charset="2"/>
              <a:buNone/>
            </a:pPr>
            <a:r>
              <a:rPr lang="el-GR" altLang="el-GR"/>
              <a:t> </a:t>
            </a:r>
            <a:r>
              <a:rPr lang="en-GB" altLang="el-GR"/>
              <a:t>950 mm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2596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 animBg="1"/>
      <p:bldP spid="55305" grpId="0" animBg="1"/>
      <p:bldP spid="55306" grpId="0" animBg="1"/>
      <p:bldP spid="5530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0"/>
            <a:ext cx="3971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50825" y="1196975"/>
            <a:ext cx="3313113" cy="22828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>
                <a:solidFill>
                  <a:srgbClr val="000000"/>
                </a:solidFill>
              </a:rPr>
              <a:t>Να υπολογιστεί η πτώση πίεσης σε  αγωγό μήκους 25</a:t>
            </a:r>
            <a:r>
              <a:rPr lang="en-US" altLang="el-GR">
                <a:solidFill>
                  <a:srgbClr val="000000"/>
                </a:solidFill>
              </a:rPr>
              <a:t>m</a:t>
            </a:r>
            <a:r>
              <a:rPr lang="el-GR" altLang="el-GR">
                <a:solidFill>
                  <a:srgbClr val="000000"/>
                </a:solidFill>
              </a:rPr>
              <a:t>, διαστάσεων 500 Χ 1000 </a:t>
            </a:r>
            <a:r>
              <a:rPr lang="en-US" altLang="el-GR">
                <a:solidFill>
                  <a:srgbClr val="000000"/>
                </a:solidFill>
              </a:rPr>
              <a:t>mm</a:t>
            </a:r>
            <a:r>
              <a:rPr lang="el-GR" altLang="el-GR">
                <a:solidFill>
                  <a:srgbClr val="000000"/>
                </a:solidFill>
              </a:rPr>
              <a:t> για παροχή 10 </a:t>
            </a:r>
            <a:r>
              <a:rPr lang="en-US" altLang="el-GR">
                <a:solidFill>
                  <a:srgbClr val="000000"/>
                </a:solidFill>
              </a:rPr>
              <a:t>m</a:t>
            </a:r>
            <a:r>
              <a:rPr lang="el-GR" altLang="el-GR" baseline="30000">
                <a:solidFill>
                  <a:srgbClr val="000000"/>
                </a:solidFill>
              </a:rPr>
              <a:t>-3</a:t>
            </a:r>
            <a:r>
              <a:rPr lang="el-GR" altLang="el-GR">
                <a:solidFill>
                  <a:srgbClr val="000000"/>
                </a:solidFill>
              </a:rPr>
              <a:t> </a:t>
            </a:r>
            <a:r>
              <a:rPr lang="en-US" altLang="el-GR">
                <a:solidFill>
                  <a:srgbClr val="000000"/>
                </a:solidFill>
              </a:rPr>
              <a:t>s</a:t>
            </a:r>
            <a:r>
              <a:rPr lang="el-GR" altLang="el-GR" baseline="3000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flipH="1" flipV="1">
            <a:off x="5364163" y="1700213"/>
            <a:ext cx="1439862" cy="12969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4500563" y="1700213"/>
            <a:ext cx="863600" cy="576262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H="1">
            <a:off x="4500563" y="1700213"/>
            <a:ext cx="863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395288" y="4652963"/>
            <a:ext cx="26638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1800"/>
              <a:t>Ισοδύναμη διάμετρος κυκλικού αγωγού</a:t>
            </a:r>
            <a:endParaRPr lang="en-GB" altLang="el-GR" sz="1800"/>
          </a:p>
          <a:p>
            <a:pPr>
              <a:buFont typeface="Wingdings" pitchFamily="2" charset="2"/>
              <a:buNone/>
            </a:pPr>
            <a:r>
              <a:rPr lang="el-GR" altLang="el-GR"/>
              <a:t> </a:t>
            </a:r>
            <a:r>
              <a:rPr lang="en-GB" altLang="el-GR"/>
              <a:t>800 mm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532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0" grpId="0" animBg="1"/>
      <p:bldP spid="54281" grpId="0" animBg="1"/>
      <p:bldP spid="54282" grpId="0" animBg="1"/>
      <p:bldP spid="5428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588"/>
            <a:ext cx="4991100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6227763" y="1557338"/>
            <a:ext cx="1728787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3995738" y="549275"/>
            <a:ext cx="2232025" cy="1008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6227763" y="1557338"/>
            <a:ext cx="0" cy="48244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95288" y="1916113"/>
            <a:ext cx="26638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800"/>
              <a:t>Πτώση πίεσης 5 </a:t>
            </a:r>
            <a:r>
              <a:rPr lang="en-GB" altLang="el-GR" sz="2800"/>
              <a:t>Pa/m</a:t>
            </a:r>
            <a:r>
              <a:rPr lang="el-GR" altLang="el-GR" sz="2800"/>
              <a:t> αγωγού  = 25*5 =125 </a:t>
            </a:r>
            <a:r>
              <a:rPr lang="en-GB" altLang="el-GR" sz="2800"/>
              <a:t>Pa</a:t>
            </a:r>
            <a:endParaRPr lang="el-GR" altLang="el-GR" sz="2800"/>
          </a:p>
        </p:txBody>
      </p:sp>
    </p:spTree>
    <p:extLst>
      <p:ext uri="{BB962C8B-B14F-4D97-AF65-F5344CB8AC3E}">
        <p14:creationId xmlns:p14="http://schemas.microsoft.com/office/powerpoint/2010/main" val="212241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6" grpId="0" animBg="1"/>
      <p:bldP spid="22537" grpId="0" animBg="1"/>
      <p:bldP spid="225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56323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n-GB" altLang="el-GR" sz="1600">
                  <a:latin typeface="Lucida Sans Unicode" pitchFamily="34" charset="0"/>
                </a:rPr>
                <a:t>T.E.I </a:t>
              </a:r>
              <a:r>
                <a:rPr lang="el-GR" altLang="el-GR" sz="1600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l-GR" altLang="el-GR" sz="1400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u="sng">
                  <a:latin typeface="Lucida Sans Unicode" pitchFamily="34" charset="0"/>
                </a:rPr>
                <a:t>Γεωργικά Μηχανήματα ΙΙΙ</a:t>
              </a:r>
            </a:p>
          </p:txBody>
        </p:sp>
        <p:pic>
          <p:nvPicPr>
            <p:cNvPr id="5632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3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68313" y="2133600"/>
            <a:ext cx="806450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l-GR" altLang="el-GR">
                <a:solidFill>
                  <a:srgbClr val="FFFF00"/>
                </a:solidFill>
                <a:latin typeface="Palatino Linotype" pitchFamily="18" charset="0"/>
              </a:rPr>
              <a:t>Να υπολογιστεί η πτώση πίεσης σε  αγωγό μήκους </a:t>
            </a:r>
            <a:r>
              <a:rPr lang="en-GB" altLang="el-GR">
                <a:solidFill>
                  <a:srgbClr val="FFFF00"/>
                </a:solidFill>
                <a:latin typeface="Palatino Linotype" pitchFamily="18" charset="0"/>
              </a:rPr>
              <a:t>10</a:t>
            </a:r>
            <a:r>
              <a:rPr lang="en-US" altLang="el-GR">
                <a:solidFill>
                  <a:srgbClr val="FFFF00"/>
                </a:solidFill>
                <a:latin typeface="Palatino Linotype" pitchFamily="18" charset="0"/>
              </a:rPr>
              <a:t>m</a:t>
            </a:r>
            <a:r>
              <a:rPr lang="el-GR" altLang="el-GR">
                <a:solidFill>
                  <a:srgbClr val="FFFF00"/>
                </a:solidFill>
                <a:latin typeface="Palatino Linotype" pitchFamily="18" charset="0"/>
              </a:rPr>
              <a:t>,</a:t>
            </a:r>
            <a:endParaRPr lang="en-GB" altLang="el-GR">
              <a:solidFill>
                <a:srgbClr val="FFFF00"/>
              </a:solidFill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GB" altLang="el-GR">
                <a:latin typeface="Palatino Linotype" pitchFamily="18" charset="0"/>
              </a:rPr>
              <a:t>1) </a:t>
            </a:r>
            <a:r>
              <a:rPr lang="el-GR" altLang="el-GR">
                <a:latin typeface="Palatino Linotype" pitchFamily="18" charset="0"/>
              </a:rPr>
              <a:t>διαστάσεων </a:t>
            </a:r>
            <a:r>
              <a:rPr lang="en-GB" altLang="el-GR">
                <a:latin typeface="Palatino Linotype" pitchFamily="18" charset="0"/>
              </a:rPr>
              <a:t>300</a:t>
            </a:r>
            <a:r>
              <a:rPr lang="el-GR" altLang="el-GR">
                <a:latin typeface="Palatino Linotype" pitchFamily="18" charset="0"/>
              </a:rPr>
              <a:t> Χ </a:t>
            </a:r>
            <a:r>
              <a:rPr lang="en-GB" altLang="el-GR">
                <a:latin typeface="Palatino Linotype" pitchFamily="18" charset="0"/>
              </a:rPr>
              <a:t>10</a:t>
            </a:r>
            <a:r>
              <a:rPr lang="el-GR" altLang="el-GR">
                <a:latin typeface="Palatino Linotype" pitchFamily="18" charset="0"/>
              </a:rPr>
              <a:t>0 </a:t>
            </a:r>
            <a:r>
              <a:rPr lang="en-US" altLang="el-GR">
                <a:latin typeface="Palatino Linotype" pitchFamily="18" charset="0"/>
              </a:rPr>
              <a:t>mm</a:t>
            </a:r>
            <a:r>
              <a:rPr lang="el-GR" altLang="el-GR">
                <a:latin typeface="Palatino Linotype" pitchFamily="18" charset="0"/>
              </a:rPr>
              <a:t> για παροχή </a:t>
            </a:r>
            <a:r>
              <a:rPr lang="en-GB" altLang="el-GR">
                <a:latin typeface="Palatino Linotype" pitchFamily="18" charset="0"/>
              </a:rPr>
              <a:t>0.1</a:t>
            </a:r>
            <a:r>
              <a:rPr lang="el-GR" altLang="el-GR">
                <a:latin typeface="Palatino Linotype" pitchFamily="18" charset="0"/>
              </a:rPr>
              <a:t> </a:t>
            </a:r>
            <a:r>
              <a:rPr lang="en-US" altLang="el-GR">
                <a:latin typeface="Palatino Linotype" pitchFamily="18" charset="0"/>
              </a:rPr>
              <a:t>m</a:t>
            </a:r>
            <a:r>
              <a:rPr lang="el-GR" altLang="el-GR" baseline="30000">
                <a:latin typeface="Palatino Linotype" pitchFamily="18" charset="0"/>
              </a:rPr>
              <a:t>-3</a:t>
            </a:r>
            <a:r>
              <a:rPr lang="el-GR" altLang="el-GR">
                <a:latin typeface="Palatino Linotype" pitchFamily="18" charset="0"/>
              </a:rPr>
              <a:t> </a:t>
            </a:r>
            <a:r>
              <a:rPr lang="en-US" altLang="el-GR">
                <a:latin typeface="Palatino Linotype" pitchFamily="18" charset="0"/>
              </a:rPr>
              <a:t>s</a:t>
            </a:r>
            <a:r>
              <a:rPr lang="el-GR" altLang="el-GR" baseline="30000">
                <a:latin typeface="Palatino Linotype" pitchFamily="18" charset="0"/>
              </a:rPr>
              <a:t>-1</a:t>
            </a:r>
            <a:endParaRPr lang="en-GB" altLang="el-GR" baseline="3000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GB" altLang="el-GR" baseline="30000">
                <a:latin typeface="Palatino Linotype" pitchFamily="18" charset="0"/>
              </a:rPr>
              <a:t> </a:t>
            </a:r>
            <a:r>
              <a:rPr lang="en-GB" altLang="el-GR">
                <a:latin typeface="Palatino Linotype" pitchFamily="18" charset="0"/>
              </a:rPr>
              <a:t>2) </a:t>
            </a:r>
            <a:r>
              <a:rPr lang="el-GR" altLang="el-GR">
                <a:latin typeface="Palatino Linotype" pitchFamily="18" charset="0"/>
              </a:rPr>
              <a:t>διαστάσεων </a:t>
            </a:r>
            <a:r>
              <a:rPr lang="en-GB" altLang="el-GR">
                <a:latin typeface="Palatino Linotype" pitchFamily="18" charset="0"/>
              </a:rPr>
              <a:t>600</a:t>
            </a:r>
            <a:r>
              <a:rPr lang="el-GR" altLang="el-GR">
                <a:latin typeface="Palatino Linotype" pitchFamily="18" charset="0"/>
              </a:rPr>
              <a:t> Χ </a:t>
            </a:r>
            <a:r>
              <a:rPr lang="en-GB" altLang="el-GR">
                <a:latin typeface="Palatino Linotype" pitchFamily="18" charset="0"/>
              </a:rPr>
              <a:t>40</a:t>
            </a:r>
            <a:r>
              <a:rPr lang="el-GR" altLang="el-GR">
                <a:latin typeface="Palatino Linotype" pitchFamily="18" charset="0"/>
              </a:rPr>
              <a:t>0 </a:t>
            </a:r>
            <a:r>
              <a:rPr lang="en-US" altLang="el-GR">
                <a:latin typeface="Palatino Linotype" pitchFamily="18" charset="0"/>
              </a:rPr>
              <a:t>mm</a:t>
            </a:r>
            <a:r>
              <a:rPr lang="el-GR" altLang="el-GR">
                <a:latin typeface="Palatino Linotype" pitchFamily="18" charset="0"/>
              </a:rPr>
              <a:t> για παροχή </a:t>
            </a:r>
            <a:r>
              <a:rPr lang="en-GB" altLang="el-GR">
                <a:latin typeface="Palatino Linotype" pitchFamily="18" charset="0"/>
              </a:rPr>
              <a:t>4</a:t>
            </a:r>
            <a:r>
              <a:rPr lang="el-GR" altLang="el-GR">
                <a:latin typeface="Palatino Linotype" pitchFamily="18" charset="0"/>
              </a:rPr>
              <a:t> </a:t>
            </a:r>
            <a:r>
              <a:rPr lang="en-US" altLang="el-GR">
                <a:latin typeface="Palatino Linotype" pitchFamily="18" charset="0"/>
              </a:rPr>
              <a:t>m</a:t>
            </a:r>
            <a:r>
              <a:rPr lang="el-GR" altLang="el-GR" baseline="30000">
                <a:latin typeface="Palatino Linotype" pitchFamily="18" charset="0"/>
              </a:rPr>
              <a:t>-3 </a:t>
            </a:r>
            <a:r>
              <a:rPr lang="en-US" altLang="el-GR">
                <a:latin typeface="Palatino Linotype" pitchFamily="18" charset="0"/>
              </a:rPr>
              <a:t>s</a:t>
            </a:r>
            <a:r>
              <a:rPr lang="el-GR" altLang="el-GR" baseline="30000">
                <a:latin typeface="Palatino Linotype" pitchFamily="18" charset="0"/>
              </a:rPr>
              <a:t>-1</a:t>
            </a:r>
            <a:endParaRPr lang="en-GB" altLang="el-GR" baseline="3000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GB" altLang="el-GR">
                <a:latin typeface="Palatino Linotype" pitchFamily="18" charset="0"/>
              </a:rPr>
              <a:t>3) </a:t>
            </a:r>
            <a:r>
              <a:rPr lang="el-GR" altLang="el-GR">
                <a:latin typeface="Palatino Linotype" pitchFamily="18" charset="0"/>
              </a:rPr>
              <a:t>διαστάσεων </a:t>
            </a:r>
            <a:r>
              <a:rPr lang="en-GB" altLang="el-GR">
                <a:latin typeface="Palatino Linotype" pitchFamily="18" charset="0"/>
              </a:rPr>
              <a:t>2000</a:t>
            </a:r>
            <a:r>
              <a:rPr lang="el-GR" altLang="el-GR">
                <a:latin typeface="Palatino Linotype" pitchFamily="18" charset="0"/>
              </a:rPr>
              <a:t> Χ </a:t>
            </a:r>
            <a:r>
              <a:rPr lang="en-GB" altLang="el-GR">
                <a:latin typeface="Palatino Linotype" pitchFamily="18" charset="0"/>
              </a:rPr>
              <a:t>50</a:t>
            </a:r>
            <a:r>
              <a:rPr lang="el-GR" altLang="el-GR">
                <a:latin typeface="Palatino Linotype" pitchFamily="18" charset="0"/>
              </a:rPr>
              <a:t>0 </a:t>
            </a:r>
            <a:r>
              <a:rPr lang="en-US" altLang="el-GR">
                <a:latin typeface="Palatino Linotype" pitchFamily="18" charset="0"/>
              </a:rPr>
              <a:t>mm</a:t>
            </a:r>
            <a:r>
              <a:rPr lang="el-GR" altLang="el-GR">
                <a:latin typeface="Palatino Linotype" pitchFamily="18" charset="0"/>
              </a:rPr>
              <a:t> για παροχή </a:t>
            </a:r>
            <a:r>
              <a:rPr lang="en-GB" altLang="el-GR">
                <a:latin typeface="Palatino Linotype" pitchFamily="18" charset="0"/>
              </a:rPr>
              <a:t>10</a:t>
            </a:r>
            <a:r>
              <a:rPr lang="el-GR" altLang="el-GR">
                <a:latin typeface="Palatino Linotype" pitchFamily="18" charset="0"/>
              </a:rPr>
              <a:t> </a:t>
            </a:r>
            <a:r>
              <a:rPr lang="en-US" altLang="el-GR">
                <a:latin typeface="Palatino Linotype" pitchFamily="18" charset="0"/>
              </a:rPr>
              <a:t>m</a:t>
            </a:r>
            <a:r>
              <a:rPr lang="el-GR" altLang="el-GR" baseline="30000">
                <a:latin typeface="Palatino Linotype" pitchFamily="18" charset="0"/>
              </a:rPr>
              <a:t>-3</a:t>
            </a:r>
            <a:r>
              <a:rPr lang="el-GR" altLang="el-GR">
                <a:latin typeface="Palatino Linotype" pitchFamily="18" charset="0"/>
              </a:rPr>
              <a:t> </a:t>
            </a:r>
            <a:r>
              <a:rPr lang="en-US" altLang="el-GR">
                <a:latin typeface="Palatino Linotype" pitchFamily="18" charset="0"/>
              </a:rPr>
              <a:t>s</a:t>
            </a:r>
            <a:r>
              <a:rPr lang="el-GR" altLang="el-GR" baseline="30000">
                <a:latin typeface="Palatino Linotype" pitchFamily="18" charset="0"/>
              </a:rPr>
              <a:t>-1</a:t>
            </a:r>
            <a:endParaRPr lang="en-GB" altLang="el-GR" baseline="3000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endParaRPr lang="el-GR" altLang="el-GR" baseline="3000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71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0"/>
            <a:ext cx="49911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1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24579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n-GB" altLang="el-GR" sz="1600">
                  <a:latin typeface="Lucida Sans Unicode" pitchFamily="34" charset="0"/>
                </a:rPr>
                <a:t>T.E.I </a:t>
              </a:r>
              <a:r>
                <a:rPr lang="el-GR" altLang="el-GR" sz="1600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l-GR" altLang="el-GR" sz="1400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u="sng">
                  <a:latin typeface="Lucida Sans Unicode" pitchFamily="34" charset="0"/>
                </a:rPr>
                <a:t>Γεωργικά Μηχανήματα ΙΙΙ</a:t>
              </a:r>
            </a:p>
          </p:txBody>
        </p:sp>
        <p:pic>
          <p:nvPicPr>
            <p:cNvPr id="2458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27088" y="1196975"/>
            <a:ext cx="72723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sz="2800">
                <a:solidFill>
                  <a:srgbClr val="FFFF00"/>
                </a:solidFill>
                <a:latin typeface="Lucida Sans Unicode" pitchFamily="34" charset="0"/>
              </a:rPr>
              <a:t>Αερισμός προς τα επάνω ή προς τα κάτω (εμφύσηση ή αναρρόφηση)</a:t>
            </a:r>
            <a:endParaRPr lang="el-GR" altLang="el-GR" sz="2800" b="0">
              <a:latin typeface="Tahoma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23850" y="2565400"/>
            <a:ext cx="8351838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/>
              <a:t>Στα συστήματα εμφύσησης ο αέρας εισάγεται μέσα στο σιτηρό από αγωγούς που είναι στο δάπεδο της αποθήκης. Ο αέρας περνάει μέσα από το σιτηρό και εκκενώνεται από την επιφάνεια του μέσα στην αποθήκη</a:t>
            </a:r>
          </a:p>
          <a:p>
            <a:r>
              <a:rPr lang="el-GR" altLang="el-GR"/>
              <a:t> Στα συστήματα αναρρόφησης συμβαίνει το αντίθετο, ο αέρας εισέρχεται από την επιφάνεια του σιτηρού και εκκενώνεται από τον ανεμιστήρα</a:t>
            </a:r>
          </a:p>
        </p:txBody>
      </p:sp>
    </p:spTree>
    <p:extLst>
      <p:ext uri="{BB962C8B-B14F-4D97-AF65-F5344CB8AC3E}">
        <p14:creationId xmlns:p14="http://schemas.microsoft.com/office/powerpoint/2010/main" val="17103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25603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n-GB" altLang="el-GR" sz="1600">
                  <a:latin typeface="Lucida Sans Unicode" pitchFamily="34" charset="0"/>
                </a:rPr>
                <a:t>T.E.I </a:t>
              </a:r>
              <a:r>
                <a:rPr lang="el-GR" altLang="el-GR" sz="1600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l-GR" altLang="el-GR" sz="1400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u="sng">
                  <a:latin typeface="Lucida Sans Unicode" pitchFamily="34" charset="0"/>
                </a:rPr>
                <a:t>Γεωργικά Μηχανήματα ΙΙΙ</a:t>
              </a:r>
            </a:p>
          </p:txBody>
        </p:sp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827088" y="1052513"/>
            <a:ext cx="7272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sz="2800">
                <a:solidFill>
                  <a:srgbClr val="FFFF00"/>
                </a:solidFill>
                <a:latin typeface="Lucida Sans Unicode" pitchFamily="34" charset="0"/>
              </a:rPr>
              <a:t>Πλεονεκτήματα της εμφύσησης</a:t>
            </a:r>
            <a:endParaRPr lang="el-GR" altLang="el-GR" sz="2800" b="0">
              <a:latin typeface="Tahoma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23850" y="2060575"/>
            <a:ext cx="8351838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2000"/>
              <a:t>Μπορεί να ψυχθεί πρόσθετο σιτηρό που θα τοποθετηθεί στην κορυφή ήδη ψυχθέντος σιτηρού χωρίς κανένα πρόβλημα (ο θερμός αέρας δεν περνά από ήδη ψυχθέν σιτηρό</a:t>
            </a:r>
          </a:p>
          <a:p>
            <a:r>
              <a:rPr lang="el-GR" altLang="el-GR"/>
              <a:t> </a:t>
            </a:r>
            <a:r>
              <a:rPr lang="el-GR" altLang="el-GR" sz="2000"/>
              <a:t>Η θέση του σιτηρού που θα ψυχθεί τελευταία είναι κοντά στην επιφάνεια και μπορεί εύκολα να παρακολουθείται</a:t>
            </a:r>
          </a:p>
          <a:p>
            <a:r>
              <a:rPr lang="el-GR" altLang="el-GR" sz="2000"/>
              <a:t> Η σχετική υγρασία του αέρα που ελευθερώνεται από τον ανεμιστήρα θα είναι μικρότερη από τον περιβάλλοντα αέρα (λόγω της πρόσθετης θερμότητας του ανεμιστήρα)</a:t>
            </a:r>
          </a:p>
          <a:p>
            <a:r>
              <a:rPr lang="el-GR" altLang="el-GR" sz="2000"/>
              <a:t> Η διανομή του αέρα είναι πιο ομοιόμορφη</a:t>
            </a:r>
          </a:p>
        </p:txBody>
      </p:sp>
    </p:spTree>
    <p:extLst>
      <p:ext uri="{BB962C8B-B14F-4D97-AF65-F5344CB8AC3E}">
        <p14:creationId xmlns:p14="http://schemas.microsoft.com/office/powerpoint/2010/main" val="23802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57347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n-GB" altLang="el-GR" sz="1600">
                  <a:latin typeface="Lucida Sans Unicode" pitchFamily="34" charset="0"/>
                </a:rPr>
                <a:t>T.E.I </a:t>
              </a:r>
              <a:r>
                <a:rPr lang="el-GR" altLang="el-GR" sz="1600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l-GR" altLang="el-GR" sz="1400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u="sng">
                  <a:latin typeface="Lucida Sans Unicode" pitchFamily="34" charset="0"/>
                </a:rPr>
                <a:t>Γεωργικά Μηχανήματα ΙΙΙ</a:t>
              </a:r>
            </a:p>
          </p:txBody>
        </p:sp>
        <p:pic>
          <p:nvPicPr>
            <p:cNvPr id="5734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4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827088" y="1052513"/>
            <a:ext cx="7272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sz="2800">
                <a:solidFill>
                  <a:srgbClr val="FFFF00"/>
                </a:solidFill>
                <a:latin typeface="Lucida Sans Unicode" pitchFamily="34" charset="0"/>
              </a:rPr>
              <a:t>Μειονεκτήματα της εμφύσησης</a:t>
            </a:r>
            <a:endParaRPr lang="el-GR" altLang="el-GR" sz="2800" b="0">
              <a:latin typeface="Tahoma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95288" y="1989138"/>
            <a:ext cx="835183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2000"/>
              <a:t> Όταν υπάρχει μεγάλη διαφορά θερμοκρασίας μεταξύ σιτηρών και αέρα είναι πιθανή η υγροποίηση υδρατμών στην οροφή της αποθήκης</a:t>
            </a:r>
          </a:p>
          <a:p>
            <a:r>
              <a:rPr lang="el-GR" altLang="el-GR" sz="2000"/>
              <a:t> Ο αερισμός δεν μπορεί να ξεκινήσει αν δεν σκεπαστούν πλήρως οι αγωγοί με το σιτηρό</a:t>
            </a:r>
          </a:p>
          <a:p>
            <a:r>
              <a:rPr lang="el-GR" altLang="el-GR" sz="2000"/>
              <a:t> Αν η είσοδος του ανεμιστήρα είναι στο εσωτερικό της αποθήκης παρατεταμένος αερισμός με σκονισμένο αέρα μπορεί να οδηγήσει σε μπλοκάρισμα των αγωγών</a:t>
            </a:r>
            <a:r>
              <a:rPr lang="el-GR" altLang="el-G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80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n-GB" altLang="el-GR" sz="1600">
                  <a:latin typeface="Lucida Sans Unicode" pitchFamily="34" charset="0"/>
                </a:rPr>
                <a:t>T.E.I </a:t>
              </a:r>
              <a:r>
                <a:rPr lang="el-GR" altLang="el-GR" sz="1600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l-GR" altLang="el-GR" sz="1400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u="sng">
                  <a:latin typeface="Lucida Sans Unicode" pitchFamily="34" charset="0"/>
                </a:rPr>
                <a:t>Γεωργικά Μηχανήματα ΙΙΙ</a:t>
              </a:r>
            </a:p>
          </p:txBody>
        </p:sp>
        <p:pic>
          <p:nvPicPr>
            <p:cNvPr id="4096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6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55650" y="981075"/>
            <a:ext cx="741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sz="3600">
                <a:solidFill>
                  <a:srgbClr val="66FF33"/>
                </a:solidFill>
                <a:latin typeface="Comic Sans MS" pitchFamily="66" charset="0"/>
              </a:rPr>
              <a:t>Γενικά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68313" y="2349500"/>
            <a:ext cx="4464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sz="3200">
                <a:solidFill>
                  <a:srgbClr val="FFFF00"/>
                </a:solidFill>
                <a:latin typeface="Comic Sans MS" pitchFamily="66" charset="0"/>
              </a:rPr>
              <a:t>Άριστες συνθήκες αποθήκευσης σιτηρών</a:t>
            </a:r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5724525" y="1412875"/>
            <a:ext cx="2376488" cy="72072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800">
                <a:latin typeface="Tahoma" charset="0"/>
              </a:rPr>
              <a:t>Χαμηλή υγρασία</a:t>
            </a:r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5580063" y="2565400"/>
            <a:ext cx="2663825" cy="72072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800">
                <a:latin typeface="Tahoma" charset="0"/>
              </a:rPr>
              <a:t>Χαμηλή θερμοκρασία</a:t>
            </a:r>
          </a:p>
        </p:txBody>
      </p:sp>
      <p:sp>
        <p:nvSpPr>
          <p:cNvPr id="40970" name="Oval 10"/>
          <p:cNvSpPr>
            <a:spLocks noChangeArrowheads="1"/>
          </p:cNvSpPr>
          <p:nvPr/>
        </p:nvSpPr>
        <p:spPr bwMode="auto">
          <a:xfrm>
            <a:off x="5724525" y="3716338"/>
            <a:ext cx="2376488" cy="72072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800">
                <a:latin typeface="Tahoma" charset="0"/>
              </a:rPr>
              <a:t>Καθαρές συνθήκες</a:t>
            </a:r>
          </a:p>
        </p:txBody>
      </p:sp>
      <p:sp>
        <p:nvSpPr>
          <p:cNvPr id="40971" name="AutoShape 11"/>
          <p:cNvSpPr>
            <a:spLocks/>
          </p:cNvSpPr>
          <p:nvPr/>
        </p:nvSpPr>
        <p:spPr bwMode="auto">
          <a:xfrm>
            <a:off x="4787900" y="1844675"/>
            <a:ext cx="504825" cy="2305050"/>
          </a:xfrm>
          <a:prstGeom prst="rightBrace">
            <a:avLst>
              <a:gd name="adj1" fmla="val 38050"/>
              <a:gd name="adj2" fmla="val 50000"/>
            </a:avLst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187450" y="4724400"/>
            <a:ext cx="6480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sz="3200">
                <a:solidFill>
                  <a:srgbClr val="FFFF00"/>
                </a:solidFill>
                <a:latin typeface="Comic Sans MS" pitchFamily="66" charset="0"/>
              </a:rPr>
              <a:t>Χρόνος ασφαλούς αποθήκευσης</a:t>
            </a:r>
          </a:p>
        </p:txBody>
      </p:sp>
      <p:sp>
        <p:nvSpPr>
          <p:cNvPr id="40973" name="Oval 13"/>
          <p:cNvSpPr>
            <a:spLocks noChangeArrowheads="1"/>
          </p:cNvSpPr>
          <p:nvPr/>
        </p:nvSpPr>
        <p:spPr bwMode="auto">
          <a:xfrm>
            <a:off x="1619250" y="5445125"/>
            <a:ext cx="2376488" cy="7207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800">
                <a:latin typeface="Tahoma" charset="0"/>
              </a:rPr>
              <a:t>Θερμοκρασία</a:t>
            </a:r>
          </a:p>
        </p:txBody>
      </p:sp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4500563" y="5445125"/>
            <a:ext cx="2376487" cy="7207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800">
                <a:latin typeface="Tahoma" charset="0"/>
              </a:rPr>
              <a:t>Υγρασία</a:t>
            </a:r>
          </a:p>
        </p:txBody>
      </p:sp>
    </p:spTree>
    <p:extLst>
      <p:ext uri="{BB962C8B-B14F-4D97-AF65-F5344CB8AC3E}">
        <p14:creationId xmlns:p14="http://schemas.microsoft.com/office/powerpoint/2010/main" val="402954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nimBg="1"/>
      <p:bldP spid="40969" grpId="0" animBg="1"/>
      <p:bldP spid="40970" grpId="0" animBg="1"/>
      <p:bldP spid="40971" grpId="0" animBg="1"/>
      <p:bldP spid="40972" grpId="0"/>
      <p:bldP spid="40973" grpId="0" animBg="1"/>
      <p:bldP spid="4097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n-GB" altLang="el-GR" sz="1600">
                  <a:latin typeface="Lucida Sans Unicode" pitchFamily="34" charset="0"/>
                </a:rPr>
                <a:t>T.E.I </a:t>
              </a:r>
              <a:r>
                <a:rPr lang="el-GR" altLang="el-GR" sz="1600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l-GR" altLang="el-GR" sz="1400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u="sng">
                  <a:latin typeface="Lucida Sans Unicode" pitchFamily="34" charset="0"/>
                </a:rPr>
                <a:t>Γεωργικά Μηχανήματα ΙΙΙ</a:t>
              </a:r>
            </a:p>
          </p:txBody>
        </p:sp>
        <p:pic>
          <p:nvPicPr>
            <p:cNvPr id="5837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37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68313" y="2060575"/>
            <a:ext cx="8351837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2000"/>
              <a:t> Ο θερμός και υγρός αέρας (από το εσωτερικό της αποθήκης) μπορεί να οδηγηθεί στο εξωτερικό περιβάλλον</a:t>
            </a:r>
            <a:r>
              <a:rPr lang="el-GR" altLang="el-GR"/>
              <a:t> </a:t>
            </a:r>
          </a:p>
          <a:p>
            <a:r>
              <a:rPr lang="el-GR" altLang="el-GR"/>
              <a:t> </a:t>
            </a:r>
            <a:r>
              <a:rPr lang="el-GR" altLang="el-GR" sz="2000"/>
              <a:t>Ο αέρας μπορεί να αναγκαστεί να περάσει πιο γρήγορα από θερμές κηλίδες με σκέπασμα με πλαστικά φιλμ της κατάλληλης επιφάνειας του σιτηρού</a:t>
            </a:r>
          </a:p>
          <a:p>
            <a:r>
              <a:rPr lang="el-GR" altLang="el-GR" sz="2000"/>
              <a:t> Ο αερισμός μπορεί να ξεκινήσει πριν σκεπαστούν όλοι οι αγωγοί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827088" y="1052513"/>
            <a:ext cx="7272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sz="2800">
                <a:solidFill>
                  <a:srgbClr val="FFFF00"/>
                </a:solidFill>
                <a:latin typeface="Lucida Sans Unicode" pitchFamily="34" charset="0"/>
              </a:rPr>
              <a:t>Πλεονεκτήματα της αναρρόφησης</a:t>
            </a:r>
            <a:endParaRPr lang="el-GR" altLang="el-GR" sz="2800" b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82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59395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n-GB" altLang="el-GR" sz="1600">
                  <a:latin typeface="Lucida Sans Unicode" pitchFamily="34" charset="0"/>
                </a:rPr>
                <a:t>T.E.I </a:t>
              </a:r>
              <a:r>
                <a:rPr lang="el-GR" altLang="el-GR" sz="1600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l-GR" altLang="el-GR" sz="1400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u="sng">
                  <a:latin typeface="Lucida Sans Unicode" pitchFamily="34" charset="0"/>
                </a:rPr>
                <a:t>Γεωργικά Μηχανήματα ΙΙΙ</a:t>
              </a:r>
            </a:p>
          </p:txBody>
        </p:sp>
        <p:pic>
          <p:nvPicPr>
            <p:cNvPr id="5939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39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827088" y="1052513"/>
            <a:ext cx="7272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sz="2800">
                <a:solidFill>
                  <a:srgbClr val="FFFF00"/>
                </a:solidFill>
                <a:latin typeface="Lucida Sans Unicode" pitchFamily="34" charset="0"/>
              </a:rPr>
              <a:t>Μειονεκτήματα της αναρρόφησης</a:t>
            </a:r>
            <a:endParaRPr lang="el-GR" altLang="el-GR" sz="2800" b="0">
              <a:latin typeface="Tahoma" charset="0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95288" y="2133600"/>
            <a:ext cx="8351837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2000"/>
              <a:t> Το μέρος των σιτηρών που θα ψυχθεί τελευταίο βρίσκεται στο βάθος της μάζας του σιτηρού και συνεπώς δεν μπορεί να παρακολουθεί εύκολα</a:t>
            </a:r>
          </a:p>
          <a:p>
            <a:r>
              <a:rPr lang="el-GR" altLang="el-GR"/>
              <a:t> </a:t>
            </a:r>
            <a:r>
              <a:rPr lang="el-GR" altLang="el-GR" sz="2000"/>
              <a:t>Δεν υπάρχει το πλεονέκτημα της μείωσης της σχετικής υγρασίας του αέρα γιατί ο αέρας περνάει πρώτα από το σιτηρό και στη συνέχεια από τον ανεμιστήρα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30293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42</a:t>
            </a:fld>
            <a:endParaRPr lang="el-GR"/>
          </a:p>
        </p:txBody>
      </p:sp>
      <p:pic>
        <p:nvPicPr>
          <p:cNvPr id="7" name="Εικόνα 2" descr="Λογότυπο Επιχειρησιακού Προγράμματος Εκπαίδευση και Δια βίου Μάθηση. ">
            <a:hlinkClick r:id="rId3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Εικόνα 1" descr="Λογότυπο για Άδειες χρήσης Creative Commons B Y, NC, ND.">
            <a:hlinkClick r:id="rId5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5949950"/>
            <a:ext cx="1584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 υλικού: </a:t>
            </a: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Μέγας Χρήστος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Τέλος </a:t>
            </a:r>
            <a:r>
              <a:rPr lang="el-GR" b="1" dirty="0" smtClean="0"/>
              <a:t>ενότητας</a:t>
            </a:r>
            <a:endParaRPr lang="el-G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7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41987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n-GB" altLang="el-GR" sz="1600">
                  <a:latin typeface="Lucida Sans Unicode" pitchFamily="34" charset="0"/>
                </a:rPr>
                <a:t>T.E.I </a:t>
              </a:r>
              <a:r>
                <a:rPr lang="el-GR" altLang="el-GR" sz="1600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l-GR" altLang="el-GR" sz="1400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u="sng">
                  <a:latin typeface="Lucida Sans Unicode" pitchFamily="34" charset="0"/>
                </a:rPr>
                <a:t>Γεωργικά Μηχανήματα ΙΙΙ</a:t>
              </a:r>
            </a:p>
          </p:txBody>
        </p:sp>
        <p:pic>
          <p:nvPicPr>
            <p:cNvPr id="4198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98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55650" y="981075"/>
            <a:ext cx="741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sz="3600">
                <a:solidFill>
                  <a:srgbClr val="66FF33"/>
                </a:solidFill>
                <a:latin typeface="Comic Sans MS" pitchFamily="66" charset="0"/>
              </a:rPr>
              <a:t>Γενικά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1403350" y="1989138"/>
            <a:ext cx="6480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sz="3200">
                <a:solidFill>
                  <a:srgbClr val="FFFF00"/>
                </a:solidFill>
                <a:latin typeface="Comic Sans MS" pitchFamily="66" charset="0"/>
              </a:rPr>
              <a:t>Καθαρές συνθήκες αποθήκευσης</a:t>
            </a:r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5651500" y="3213100"/>
            <a:ext cx="2592388" cy="7207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800">
                <a:latin typeface="Tahoma" charset="0"/>
              </a:rPr>
              <a:t>Ανάπτυξη μυκήτων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684213" y="3141663"/>
            <a:ext cx="36718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sz="2800"/>
              <a:t>Σπασμένοι και ραγισμένοι σπόροι</a:t>
            </a:r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>
            <a:off x="4643438" y="3429000"/>
            <a:ext cx="576262" cy="360363"/>
          </a:xfrm>
          <a:prstGeom prst="rightArrow">
            <a:avLst>
              <a:gd name="adj1" fmla="val 50000"/>
              <a:gd name="adj2" fmla="val 3997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1187450" y="5229225"/>
            <a:ext cx="6696075" cy="94615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800">
                <a:solidFill>
                  <a:srgbClr val="FF3300"/>
                </a:solidFill>
                <a:latin typeface="Lucida Sans Unicode" pitchFamily="34" charset="0"/>
              </a:rPr>
              <a:t>Καθαρότητα </a:t>
            </a:r>
            <a:r>
              <a:rPr lang="el-GR" altLang="el-GR" sz="2800">
                <a:latin typeface="Lucida Sans Unicode" pitchFamily="34" charset="0"/>
              </a:rPr>
              <a:t>= απουσία λεπτών και σπασμένων τεμαχιδίων</a:t>
            </a:r>
          </a:p>
        </p:txBody>
      </p:sp>
    </p:spTree>
    <p:extLst>
      <p:ext uri="{BB962C8B-B14F-4D97-AF65-F5344CB8AC3E}">
        <p14:creationId xmlns:p14="http://schemas.microsoft.com/office/powerpoint/2010/main" val="270698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 animBg="1"/>
      <p:bldP spid="41999" grpId="0"/>
      <p:bldP spid="42000" grpId="0" animBg="1"/>
      <p:bldP spid="420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n-GB" altLang="el-GR" sz="1600">
                  <a:latin typeface="Lucida Sans Unicode" pitchFamily="34" charset="0"/>
                </a:rPr>
                <a:t>T.E.I </a:t>
              </a:r>
              <a:r>
                <a:rPr lang="el-GR" altLang="el-GR" sz="1600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l-GR" altLang="el-GR" sz="1400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u="sng">
                  <a:latin typeface="Lucida Sans Unicode" pitchFamily="34" charset="0"/>
                </a:rPr>
                <a:t>Γεωργικά Μηχανήματα ΙΙΙ</a:t>
              </a:r>
            </a:p>
          </p:txBody>
        </p:sp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84213" y="1196975"/>
            <a:ext cx="72723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>
                <a:solidFill>
                  <a:srgbClr val="FFFF00"/>
                </a:solidFill>
                <a:latin typeface="Lucida Sans Unicode" pitchFamily="34" charset="0"/>
              </a:rPr>
              <a:t>Ο αερισμός των αποθηκευμένων προϊόντων είναι απαραίτητος για</a:t>
            </a:r>
            <a:r>
              <a:rPr lang="el-GR" altLang="el-GR" b="0">
                <a:latin typeface="Tahoma" charset="0"/>
              </a:rPr>
              <a:t>: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84213" y="2349500"/>
            <a:ext cx="7559675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l-GR" altLang="el-GR" sz="2800"/>
              <a:t> Εξίσωση θερμοκρασίας μεταξύ προϊόντος και αέρα</a:t>
            </a:r>
          </a:p>
          <a:p>
            <a:pPr algn="l"/>
            <a:r>
              <a:rPr lang="el-GR" altLang="el-GR" sz="2800"/>
              <a:t> Απομάκρυνση θερμότητας</a:t>
            </a:r>
          </a:p>
          <a:p>
            <a:pPr algn="l"/>
            <a:r>
              <a:rPr lang="el-GR" altLang="el-GR" sz="2800"/>
              <a:t> Μείωση του αριθμού και του ρυθμού ανάπτυξης μυκήτων</a:t>
            </a:r>
          </a:p>
          <a:p>
            <a:pPr algn="l"/>
            <a:r>
              <a:rPr lang="el-GR" altLang="el-GR" sz="2800"/>
              <a:t> Απομάκρυνση δυσάρεστων οσμών</a:t>
            </a:r>
          </a:p>
          <a:p>
            <a:pPr algn="l"/>
            <a:r>
              <a:rPr lang="el-GR" altLang="el-GR" sz="2800"/>
              <a:t> Εξίσωση υγρασίας (αύξηση –μείωση)</a:t>
            </a:r>
          </a:p>
        </p:txBody>
      </p:sp>
    </p:spTree>
    <p:extLst>
      <p:ext uri="{BB962C8B-B14F-4D97-AF65-F5344CB8AC3E}">
        <p14:creationId xmlns:p14="http://schemas.microsoft.com/office/powerpoint/2010/main" val="112571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39939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n-GB" altLang="el-GR" sz="1600">
                  <a:latin typeface="Lucida Sans Unicode" pitchFamily="34" charset="0"/>
                </a:rPr>
                <a:t>T.E.I </a:t>
              </a:r>
              <a:r>
                <a:rPr lang="el-GR" altLang="el-GR" sz="1600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l-GR" altLang="el-GR" sz="1400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u="sng">
                  <a:latin typeface="Lucida Sans Unicode" pitchFamily="34" charset="0"/>
                </a:rPr>
                <a:t>Γεωργικά Μηχανήματα ΙΙΙ</a:t>
              </a:r>
            </a:p>
          </p:txBody>
        </p:sp>
        <p:pic>
          <p:nvPicPr>
            <p:cNvPr id="3994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94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84213" y="1196975"/>
            <a:ext cx="7272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>
                <a:solidFill>
                  <a:srgbClr val="FFFF00"/>
                </a:solidFill>
                <a:latin typeface="Lucida Sans Unicode" pitchFamily="34" charset="0"/>
              </a:rPr>
              <a:t>Απαραίτητη παροχή αερισμού</a:t>
            </a:r>
            <a:r>
              <a:rPr lang="el-GR" altLang="el-GR" b="0">
                <a:latin typeface="Tahoma" charset="0"/>
              </a:rPr>
              <a:t>: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95288" y="2133600"/>
            <a:ext cx="23749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000">
                <a:latin typeface="Lucida Sans Unicode" pitchFamily="34" charset="0"/>
              </a:rPr>
              <a:t>Μείωση θερμοκρασίας </a:t>
            </a:r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>
            <a:off x="2916238" y="2349500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4140200" y="2133600"/>
            <a:ext cx="3744913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000">
                <a:solidFill>
                  <a:srgbClr val="000000"/>
                </a:solidFill>
                <a:latin typeface="Lucida Sans Unicode" pitchFamily="34" charset="0"/>
              </a:rPr>
              <a:t>Ισοζύγιο αισθητής και λανθάνουσας θερμότητας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395288" y="3357563"/>
            <a:ext cx="23749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000">
                <a:latin typeface="Lucida Sans Unicode" pitchFamily="34" charset="0"/>
              </a:rPr>
              <a:t>Μεταβολή υγρασίας </a:t>
            </a: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2916238" y="3573463"/>
            <a:ext cx="720725" cy="3603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4140200" y="3357563"/>
            <a:ext cx="3744913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000">
                <a:solidFill>
                  <a:srgbClr val="000000"/>
                </a:solidFill>
                <a:latin typeface="Lucida Sans Unicode" pitchFamily="34" charset="0"/>
              </a:rPr>
              <a:t>Ισοζύγιο υδρατμών που περιβάλλει το προϊόν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468313" y="4797425"/>
            <a:ext cx="2374900" cy="100647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000">
                <a:latin typeface="Lucida Sans Unicode" pitchFamily="34" charset="0"/>
              </a:rPr>
              <a:t>Απομάκρυνση </a:t>
            </a:r>
            <a:r>
              <a:rPr lang="en-GB" altLang="el-GR" sz="2000">
                <a:latin typeface="Lucida Sans Unicode" pitchFamily="34" charset="0"/>
              </a:rPr>
              <a:t>CO</a:t>
            </a:r>
            <a:r>
              <a:rPr lang="en-GB" altLang="el-GR" sz="2000" baseline="-25000">
                <a:latin typeface="Lucida Sans Unicode" pitchFamily="34" charset="0"/>
              </a:rPr>
              <a:t>2</a:t>
            </a:r>
            <a:r>
              <a:rPr lang="en-GB" altLang="el-GR" sz="2000">
                <a:latin typeface="Lucida Sans Unicode" pitchFamily="34" charset="0"/>
              </a:rPr>
              <a:t>, </a:t>
            </a:r>
            <a:r>
              <a:rPr lang="el-GR" altLang="el-GR" sz="2000">
                <a:latin typeface="Lucida Sans Unicode" pitchFamily="34" charset="0"/>
              </a:rPr>
              <a:t>αιθυλενίου, λοιπών αερίων </a:t>
            </a:r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3059113" y="5013325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4211638" y="4941888"/>
            <a:ext cx="3744912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000">
                <a:solidFill>
                  <a:srgbClr val="000000"/>
                </a:solidFill>
                <a:latin typeface="Lucida Sans Unicode" pitchFamily="34" charset="0"/>
              </a:rPr>
              <a:t>Ισοζύγιο αντίστοιχου αερίου</a:t>
            </a:r>
          </a:p>
        </p:txBody>
      </p:sp>
    </p:spTree>
    <p:extLst>
      <p:ext uri="{BB962C8B-B14F-4D97-AF65-F5344CB8AC3E}">
        <p14:creationId xmlns:p14="http://schemas.microsoft.com/office/powerpoint/2010/main" val="108764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animBg="1"/>
      <p:bldP spid="39945" grpId="0" animBg="1"/>
      <p:bldP spid="39946" grpId="0" animBg="1"/>
      <p:bldP spid="39950" grpId="0" animBg="1"/>
      <p:bldP spid="39951" grpId="0" animBg="1"/>
      <p:bldP spid="39952" grpId="0" animBg="1"/>
      <p:bldP spid="39953" grpId="0" animBg="1"/>
      <p:bldP spid="39954" grpId="0" animBg="1"/>
      <p:bldP spid="399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346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0"/>
            <a:ext cx="8963025" cy="733425"/>
            <a:chOff x="0" y="0"/>
            <a:chExt cx="5646" cy="462"/>
          </a:xfrm>
        </p:grpSpPr>
        <p:sp>
          <p:nvSpPr>
            <p:cNvPr id="43011" name="Text Box 3"/>
            <p:cNvSpPr txBox="1">
              <a:spLocks noChangeArrowheads="1"/>
            </p:cNvSpPr>
            <p:nvPr/>
          </p:nvSpPr>
          <p:spPr bwMode="auto">
            <a:xfrm>
              <a:off x="158" y="119"/>
              <a:ext cx="521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n-GB" altLang="el-GR" sz="1600">
                  <a:latin typeface="Lucida Sans Unicode" pitchFamily="34" charset="0"/>
                </a:rPr>
                <a:t>T.E.I </a:t>
              </a:r>
              <a:r>
                <a:rPr lang="el-GR" altLang="el-GR" sz="1600">
                  <a:latin typeface="Lucida Sans Unicode" pitchFamily="34" charset="0"/>
                </a:rPr>
                <a:t>ΛΑΡΙΣΗΣ,  ΣΧΟΛΗ ΤΕΧΝΟΛΟΓΙΑΣ ΓΕΩΠΟΝΙΑΣ</a:t>
              </a:r>
            </a:p>
            <a:p>
              <a:pPr>
                <a:lnSpc>
                  <a:spcPct val="65000"/>
                </a:lnSpc>
                <a:buClrTx/>
                <a:buFontTx/>
                <a:buNone/>
              </a:pPr>
              <a:r>
                <a:rPr lang="el-GR" altLang="el-GR" sz="1400">
                  <a:latin typeface="Lucida Sans Unicode" pitchFamily="34" charset="0"/>
                </a:rPr>
                <a:t> ΤΜΗΜΑ: ΓΕΩΡΓΙΚΩΝ ΜΗΧΑΝΩΝ &amp; ΑΡΔΕΥΣΕΩΝ,  </a:t>
              </a:r>
              <a:r>
                <a:rPr lang="el-GR" altLang="el-GR" sz="1400" u="sng">
                  <a:latin typeface="Lucida Sans Unicode" pitchFamily="34" charset="0"/>
                </a:rPr>
                <a:t>Γεωργικά Μηχανήματα ΙΙΙ</a:t>
              </a:r>
            </a:p>
          </p:txBody>
        </p:sp>
        <p:pic>
          <p:nvPicPr>
            <p:cNvPr id="430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0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0"/>
              <a:ext cx="498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84213" y="981075"/>
            <a:ext cx="72723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l-GR" altLang="el-GR" sz="2800">
                <a:solidFill>
                  <a:srgbClr val="66FF33"/>
                </a:solidFill>
                <a:latin typeface="Lucida Sans Unicode" pitchFamily="34" charset="0"/>
              </a:rPr>
              <a:t>Δεν υπάρχει σαφής διαχωρισμός από τα συστήματα ξήρανσης</a:t>
            </a:r>
            <a:endParaRPr lang="el-GR" altLang="el-GR" sz="2800">
              <a:solidFill>
                <a:srgbClr val="66FF33"/>
              </a:solidFill>
              <a:latin typeface="Tahoma" charset="0"/>
            </a:endParaRP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684213" y="2276475"/>
            <a:ext cx="7272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Tx/>
              <a:buFontTx/>
              <a:buNone/>
            </a:pPr>
            <a:r>
              <a:rPr lang="el-GR" altLang="el-GR">
                <a:solidFill>
                  <a:srgbClr val="FFFF00"/>
                </a:solidFill>
                <a:latin typeface="Lucida Sans Unicode" pitchFamily="34" charset="0"/>
              </a:rPr>
              <a:t>Εφαρμογές αερισμού μικρής παροχής είναι: </a:t>
            </a:r>
            <a:endParaRPr lang="el-GR" altLang="el-GR" sz="1800">
              <a:latin typeface="Tahoma" charset="0"/>
            </a:endParaRPr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611188" y="2997200"/>
            <a:ext cx="7777162" cy="1187450"/>
            <a:chOff x="385" y="1888"/>
            <a:chExt cx="4899" cy="748"/>
          </a:xfrm>
        </p:grpSpPr>
        <p:sp>
          <p:nvSpPr>
            <p:cNvPr id="43017" name="AutoShape 9"/>
            <p:cNvSpPr>
              <a:spLocks noChangeArrowheads="1"/>
            </p:cNvSpPr>
            <p:nvPr/>
          </p:nvSpPr>
          <p:spPr bwMode="auto">
            <a:xfrm>
              <a:off x="1746" y="2432"/>
              <a:ext cx="317" cy="136"/>
            </a:xfrm>
            <a:prstGeom prst="rightArrow">
              <a:avLst>
                <a:gd name="adj1" fmla="val 50000"/>
                <a:gd name="adj2" fmla="val 58272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018" name="Text Box 10"/>
            <p:cNvSpPr txBox="1">
              <a:spLocks noChangeArrowheads="1"/>
            </p:cNvSpPr>
            <p:nvPr/>
          </p:nvSpPr>
          <p:spPr bwMode="auto">
            <a:xfrm>
              <a:off x="385" y="1888"/>
              <a:ext cx="4899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buClrTx/>
                <a:buFontTx/>
                <a:buNone/>
              </a:pPr>
              <a:r>
                <a:rPr lang="el-GR" altLang="el-GR">
                  <a:solidFill>
                    <a:srgbClr val="FFFF00"/>
                  </a:solidFill>
                  <a:latin typeface="Tahoma" charset="0"/>
                </a:rPr>
                <a:t> </a:t>
              </a:r>
              <a:r>
                <a:rPr lang="el-GR" altLang="el-GR">
                  <a:latin typeface="Tahoma" charset="0"/>
                </a:rPr>
                <a:t>Σιτηρό που έχει ξηραθεί εκκενώνεται συνήθως σε θερμοκρασία μεγαλύτερη από την επιθυμητή για αποθήκευση</a:t>
              </a:r>
              <a:r>
                <a:rPr lang="el-GR" altLang="el-GR">
                  <a:solidFill>
                    <a:srgbClr val="FFFF00"/>
                  </a:solidFill>
                  <a:latin typeface="Tahoma" charset="0"/>
                </a:rPr>
                <a:t>         αερισμός για ψύξη   </a:t>
              </a:r>
              <a:endParaRPr lang="el-GR" altLang="el-GR" sz="1800">
                <a:latin typeface="Tahoma" charset="0"/>
              </a:endParaRPr>
            </a:p>
          </p:txBody>
        </p:sp>
      </p:grpSp>
      <p:grpSp>
        <p:nvGrpSpPr>
          <p:cNvPr id="43022" name="Group 14"/>
          <p:cNvGrpSpPr>
            <a:grpSpLocks/>
          </p:cNvGrpSpPr>
          <p:nvPr/>
        </p:nvGrpSpPr>
        <p:grpSpPr bwMode="auto">
          <a:xfrm>
            <a:off x="755650" y="4797425"/>
            <a:ext cx="7343775" cy="1187450"/>
            <a:chOff x="476" y="3022"/>
            <a:chExt cx="4626" cy="748"/>
          </a:xfrm>
        </p:grpSpPr>
        <p:sp>
          <p:nvSpPr>
            <p:cNvPr id="43020" name="Text Box 12"/>
            <p:cNvSpPr txBox="1">
              <a:spLocks noChangeArrowheads="1"/>
            </p:cNvSpPr>
            <p:nvPr/>
          </p:nvSpPr>
          <p:spPr bwMode="auto">
            <a:xfrm>
              <a:off x="476" y="3022"/>
              <a:ext cx="462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buClrTx/>
                <a:buFontTx/>
                <a:buNone/>
              </a:pPr>
              <a:r>
                <a:rPr lang="el-GR" altLang="el-GR">
                  <a:latin typeface="Tahoma" charset="0"/>
                </a:rPr>
                <a:t>Αύξηση θερμοκρασία αποθηκευμένων σιτηρών (αναπνοή, έντομα, κ.λ.π)</a:t>
              </a:r>
              <a:r>
                <a:rPr lang="el-GR" altLang="el-GR" sz="1800" b="0">
                  <a:latin typeface="Tahoma" charset="0"/>
                </a:rPr>
                <a:t>           </a:t>
              </a:r>
              <a:r>
                <a:rPr lang="el-GR" altLang="el-GR">
                  <a:solidFill>
                    <a:srgbClr val="FFFF00"/>
                  </a:solidFill>
                  <a:latin typeface="Tahoma" charset="0"/>
                </a:rPr>
                <a:t>αερισμός για ψύξη   </a:t>
              </a:r>
            </a:p>
          </p:txBody>
        </p:sp>
        <p:sp>
          <p:nvSpPr>
            <p:cNvPr id="43021" name="AutoShape 13"/>
            <p:cNvSpPr>
              <a:spLocks noChangeArrowheads="1"/>
            </p:cNvSpPr>
            <p:nvPr/>
          </p:nvSpPr>
          <p:spPr bwMode="auto">
            <a:xfrm>
              <a:off x="3061" y="3339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7790607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1/3/2016 11:16:35 π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9,2,3,7,8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5,3075,3074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6,4099,4098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7,6,3,2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A52EBA71-39AD-41FB-A096-7F06E53575C9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2139</Words>
  <Application>Microsoft Office PowerPoint</Application>
  <PresentationFormat>On-screen Show (4:3)</PresentationFormat>
  <Paragraphs>243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Θέμα του Office</vt:lpstr>
      <vt:lpstr>Εξίσωση</vt:lpstr>
      <vt:lpstr>Μετασυλλεκτικοί Χειρισμοί Γεωργικών Προϊόντων</vt:lpstr>
      <vt:lpstr>Άδειες χρήσης </vt:lpstr>
      <vt:lpstr>Χρηματοδότηση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2016-03-11T07:15:02Z</dcterms:created>
  <dcterms:modified xsi:type="dcterms:W3CDTF">2016-03-16T10:51:35Z</dcterms:modified>
</cp:coreProperties>
</file>