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6" r:id="rId3"/>
    <p:sldId id="257" r:id="rId4"/>
    <p:sldId id="313"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309" r:id="rId33"/>
    <p:sldId id="310" r:id="rId34"/>
    <p:sldId id="311" r:id="rId35"/>
    <p:sldId id="312" r:id="rId36"/>
    <p:sldId id="280" r:id="rId37"/>
  </p:sldIdLst>
  <p:sldSz cx="9144000" cy="6858000" type="screen4x3"/>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3456" y="-144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Word_97_-_2003_Document1.doc"/><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30.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2.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a:t>
            </a:r>
            <a:r>
              <a:rPr lang="en-US" dirty="0" smtClean="0"/>
              <a:t> II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9</a:t>
            </a:r>
            <a:r>
              <a:rPr lang="el-GR" sz="2800" b="1" dirty="0" smtClean="0"/>
              <a:t>:</a:t>
            </a:r>
            <a:r>
              <a:rPr lang="en-US" sz="2800" dirty="0" smtClean="0"/>
              <a:t> </a:t>
            </a:r>
            <a:r>
              <a:rPr lang="el-GR" altLang="el-GR" sz="2800" b="1" dirty="0"/>
              <a:t>Ακεραιότητα</a:t>
            </a:r>
            <a:endParaRPr lang="en-GB" altLang="el-GR" sz="28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smtClean="0"/>
              <a:t>Γεωργία </a:t>
            </a:r>
            <a:r>
              <a:rPr lang="el-GR" altLang="el-GR" sz="2800" dirty="0" err="1" smtClean="0"/>
              <a:t>Γκαράνη</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Επίκουρη Καθηγήτρια</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 Διατύπωση κανόνων ακεραιότητας </a:t>
            </a:r>
            <a:r>
              <a:rPr lang="el-GR" altLang="el-GR" dirty="0" smtClean="0"/>
              <a:t>(4 </a:t>
            </a:r>
            <a:r>
              <a:rPr lang="el-GR" altLang="el-GR" dirty="0"/>
              <a:t>από 5)</a:t>
            </a:r>
            <a:endParaRPr lang="el-GR" dirty="0"/>
          </a:p>
        </p:txBody>
      </p:sp>
      <p:sp>
        <p:nvSpPr>
          <p:cNvPr id="2" name="Ορθογώνιο 1"/>
          <p:cNvSpPr/>
          <p:nvPr/>
        </p:nvSpPr>
        <p:spPr>
          <a:xfrm>
            <a:off x="467544" y="1701963"/>
            <a:ext cx="8219256" cy="4247317"/>
          </a:xfrm>
          <a:prstGeom prst="rect">
            <a:avLst/>
          </a:prstGeom>
        </p:spPr>
        <p:txBody>
          <a:bodyPr wrap="square">
            <a:spAutoFit/>
          </a:bodyPr>
          <a:lstStyle/>
          <a:p>
            <a:pPr eaLnBrk="0" hangingPunct="0">
              <a:lnSpc>
                <a:spcPct val="125000"/>
              </a:lnSpc>
            </a:pPr>
            <a:r>
              <a:rPr lang="el-GR" altLang="el-GR" sz="2400" dirty="0" smtClean="0">
                <a:cs typeface="Times New Roman" pitchFamily="18" charset="0"/>
              </a:rPr>
              <a:t>Όταν εκτελείται μια εντολή </a:t>
            </a:r>
            <a:r>
              <a:rPr lang="en-US" altLang="el-GR" sz="2400" b="1" dirty="0" smtClean="0">
                <a:solidFill>
                  <a:srgbClr val="FF66FF"/>
                </a:solidFill>
                <a:cs typeface="Times New Roman" pitchFamily="18" charset="0"/>
              </a:rPr>
              <a:t>CREATE INTEGRITY RULE</a:t>
            </a:r>
            <a:r>
              <a:rPr lang="en-US" altLang="el-GR" sz="2400" dirty="0" smtClean="0">
                <a:cs typeface="Times New Roman" pitchFamily="18" charset="0"/>
              </a:rPr>
              <a:t> </a:t>
            </a:r>
            <a:r>
              <a:rPr lang="el-GR" altLang="el-GR" sz="2400" dirty="0" smtClean="0">
                <a:cs typeface="Times New Roman" pitchFamily="18" charset="0"/>
              </a:rPr>
              <a:t>για να δημιουργηθεί ένας κανόνας ακεραιότητας, το σύστημα πρέπει να ελέγξει αν η τρέχουσα κατάσταση της βάσης δεδομένων ικανοποιεί την καθορισμένη δέσμευση. </a:t>
            </a:r>
            <a:endParaRPr lang="el-GR" altLang="el-GR" sz="2400" dirty="0" smtClean="0"/>
          </a:p>
          <a:p>
            <a:pPr algn="just" eaLnBrk="0" hangingPunct="0">
              <a:lnSpc>
                <a:spcPct val="125000"/>
              </a:lnSpc>
            </a:pPr>
            <a:endParaRPr lang="el-GR" altLang="el-GR" sz="2400" dirty="0" smtClean="0"/>
          </a:p>
          <a:p>
            <a:pPr algn="just" eaLnBrk="0" hangingPunct="0">
              <a:lnSpc>
                <a:spcPct val="125000"/>
              </a:lnSpc>
            </a:pPr>
            <a:r>
              <a:rPr lang="el-GR" altLang="el-GR" sz="2400" dirty="0" smtClean="0">
                <a:cs typeface="Times New Roman" pitchFamily="18" charset="0"/>
              </a:rPr>
              <a:t>Αν δεν την ικανοποιεί, ο νέος κανόνας πρέπει να απορριφθεί</a:t>
            </a:r>
            <a:r>
              <a:rPr lang="el-GR" altLang="el-GR" sz="2400" baseline="30000" dirty="0" smtClean="0">
                <a:cs typeface="Times New Roman" pitchFamily="18" charset="0"/>
              </a:rPr>
              <a:t>.</a:t>
            </a:r>
            <a:r>
              <a:rPr lang="el-GR" altLang="el-GR" sz="2400" dirty="0" smtClean="0">
                <a:cs typeface="Times New Roman" pitchFamily="18" charset="0"/>
              </a:rPr>
              <a:t> διαφορετικά, ο κανόνας θα γίνει δεκτός (δηλαδή θα αποθηκευτεί στον κατάλογο) και θα επιβάλλεται η εφαρμογή του από εκεί και πέρα.</a:t>
            </a:r>
            <a:endParaRPr lang="el-GR" altLang="el-GR"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 Διατύπωση κανόνων ακεραιότητας </a:t>
            </a:r>
            <a:r>
              <a:rPr lang="el-GR" altLang="el-GR" sz="4000" dirty="0" smtClean="0"/>
              <a:t/>
            </a:r>
            <a:br>
              <a:rPr lang="el-GR" altLang="el-GR" sz="4000" dirty="0" smtClean="0"/>
            </a:br>
            <a:r>
              <a:rPr lang="el-GR" altLang="el-GR" sz="4000" dirty="0" smtClean="0"/>
              <a:t>(5 </a:t>
            </a:r>
            <a:r>
              <a:rPr lang="el-GR" altLang="el-GR" sz="4000" dirty="0"/>
              <a:t>από 5)</a:t>
            </a:r>
            <a:endParaRPr lang="el-GR" sz="4000" dirty="0">
              <a:latin typeface="+mn-lt"/>
            </a:endParaRPr>
          </a:p>
        </p:txBody>
      </p:sp>
      <p:sp>
        <p:nvSpPr>
          <p:cNvPr id="10" name="Rectangle 3" descr="Κατάργηση υπάρχοντος κανόνα:&#10;DESTROY INTEGRITY RULE κανόνας.&#10; &#10;Παράδειγμα:&#10;DESTROY INTEGRITY RULE PR4.&#10;&#10;"/>
          <p:cNvSpPr txBox="1">
            <a:spLocks noChangeArrowheads="1"/>
          </p:cNvSpPr>
          <p:nvPr/>
        </p:nvSpPr>
        <p:spPr>
          <a:xfrm>
            <a:off x="762000" y="2132856"/>
            <a:ext cx="7772400" cy="3106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eaLnBrk="0" hangingPunct="0">
              <a:lnSpc>
                <a:spcPct val="125000"/>
              </a:lnSpc>
              <a:buNone/>
            </a:pPr>
            <a:r>
              <a:rPr lang="el-GR" altLang="el-GR" b="1" dirty="0">
                <a:solidFill>
                  <a:srgbClr val="7030A0"/>
                </a:solidFill>
                <a:cs typeface="Times New Roman" pitchFamily="18" charset="0"/>
              </a:rPr>
              <a:t>Κατάργηση υπάρχοντος κανόνα:</a:t>
            </a:r>
            <a:endParaRPr lang="el-GR" altLang="el-GR" dirty="0">
              <a:solidFill>
                <a:srgbClr val="7030A0"/>
              </a:solidFill>
              <a:cs typeface="Times New Roman" pitchFamily="18" charset="0"/>
            </a:endParaRPr>
          </a:p>
          <a:p>
            <a:pPr marL="0" indent="0" algn="just" eaLnBrk="0" hangingPunct="0">
              <a:lnSpc>
                <a:spcPct val="125000"/>
              </a:lnSpc>
              <a:buNone/>
            </a:pPr>
            <a:r>
              <a:rPr lang="en-GB" altLang="el-GR" b="1" dirty="0">
                <a:solidFill>
                  <a:srgbClr val="FF66FF"/>
                </a:solidFill>
                <a:cs typeface="Times New Roman" pitchFamily="18" charset="0"/>
              </a:rPr>
              <a:t>DESTROY INTEGRITY RULE </a:t>
            </a:r>
            <a:r>
              <a:rPr lang="el-GR" altLang="el-GR" b="1" dirty="0">
                <a:solidFill>
                  <a:srgbClr val="FF66FF"/>
                </a:solidFill>
                <a:cs typeface="Times New Roman" pitchFamily="18" charset="0"/>
              </a:rPr>
              <a:t>κανόνας</a:t>
            </a:r>
            <a:r>
              <a:rPr lang="en-GB" altLang="el-GR" b="1" dirty="0">
                <a:solidFill>
                  <a:srgbClr val="FF66FF"/>
                </a:solidFill>
                <a:cs typeface="Times New Roman" pitchFamily="18" charset="0"/>
              </a:rPr>
              <a:t>;</a:t>
            </a:r>
            <a:endParaRPr lang="el-GR" altLang="el-GR" b="1" dirty="0">
              <a:solidFill>
                <a:srgbClr val="FF66FF"/>
              </a:solidFill>
              <a:cs typeface="Times New Roman" pitchFamily="18" charset="0"/>
            </a:endParaRPr>
          </a:p>
          <a:p>
            <a:pPr marL="0" indent="0" algn="just" eaLnBrk="0" hangingPunct="0">
              <a:lnSpc>
                <a:spcPct val="125000"/>
              </a:lnSpc>
              <a:buNone/>
            </a:pPr>
            <a:r>
              <a:rPr lang="en-GB" altLang="el-GR" u="sng" dirty="0">
                <a:cs typeface="Times New Roman" pitchFamily="18" charset="0"/>
              </a:rPr>
              <a:t> </a:t>
            </a:r>
            <a:endParaRPr lang="el-GR" altLang="el-GR" dirty="0">
              <a:cs typeface="Times New Roman" pitchFamily="18" charset="0"/>
            </a:endParaRPr>
          </a:p>
          <a:p>
            <a:pPr marL="0" indent="0" algn="just" eaLnBrk="0" hangingPunct="0">
              <a:lnSpc>
                <a:spcPct val="125000"/>
              </a:lnSpc>
              <a:buNone/>
            </a:pPr>
            <a:r>
              <a:rPr lang="el-GR" altLang="el-GR" b="1" u="sng" dirty="0">
                <a:solidFill>
                  <a:schemeClr val="accent4">
                    <a:lumMod val="75000"/>
                  </a:schemeClr>
                </a:solidFill>
                <a:cs typeface="Times New Roman" pitchFamily="18" charset="0"/>
              </a:rPr>
              <a:t>Παράδειγμα</a:t>
            </a:r>
            <a:r>
              <a:rPr lang="en-GB" altLang="el-GR" dirty="0">
                <a:solidFill>
                  <a:schemeClr val="accent4">
                    <a:lumMod val="75000"/>
                  </a:schemeClr>
                </a:solidFill>
                <a:cs typeface="Times New Roman" pitchFamily="18" charset="0"/>
              </a:rPr>
              <a:t>:</a:t>
            </a:r>
            <a:endParaRPr lang="el-GR" altLang="el-GR" dirty="0">
              <a:solidFill>
                <a:schemeClr val="accent4">
                  <a:lumMod val="75000"/>
                </a:schemeClr>
              </a:solidFill>
              <a:cs typeface="Times New Roman" pitchFamily="18" charset="0"/>
            </a:endParaRPr>
          </a:p>
          <a:p>
            <a:pPr marL="0" indent="0" algn="just" eaLnBrk="0" hangingPunct="0">
              <a:lnSpc>
                <a:spcPct val="125000"/>
              </a:lnSpc>
              <a:buNone/>
            </a:pPr>
            <a:r>
              <a:rPr lang="en-GB" altLang="el-GR" dirty="0">
                <a:cs typeface="Times New Roman" pitchFamily="18" charset="0"/>
              </a:rPr>
              <a:t>DESTROY INTEGRITY RULE PR4;</a:t>
            </a:r>
            <a:endParaRPr lang="el-GR" altLang="el-GR" dirty="0">
              <a:cs typeface="Times New Roman" pitchFamily="18" charset="0"/>
            </a:endParaRPr>
          </a:p>
          <a:p>
            <a:pPr marL="0" indent="0" eaLnBrk="0" hangingPunct="0">
              <a:lnSpc>
                <a:spcPct val="125000"/>
              </a:lnSpc>
              <a:buNone/>
            </a:pPr>
            <a:endParaRPr lang="el-GR" altLang="el-GR"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1008112"/>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cs typeface="Times New Roman" pitchFamily="18" charset="0"/>
              </a:rPr>
              <a:t>Είδη κανόνων ακεραιότητας</a:t>
            </a:r>
            <a:endParaRPr lang="el-GR" dirty="0">
              <a:latin typeface="+mn-lt"/>
              <a:cs typeface="Times New Roman" pitchFamily="18" charset="0"/>
            </a:endParaRPr>
          </a:p>
        </p:txBody>
      </p:sp>
      <p:sp>
        <p:nvSpPr>
          <p:cNvPr id="2" name="Ορθογώνιο 1"/>
          <p:cNvSpPr/>
          <p:nvPr/>
        </p:nvSpPr>
        <p:spPr>
          <a:xfrm>
            <a:off x="467544" y="1340768"/>
            <a:ext cx="8219256" cy="4524315"/>
          </a:xfrm>
          <a:prstGeom prst="rect">
            <a:avLst/>
          </a:prstGeom>
        </p:spPr>
        <p:txBody>
          <a:bodyPr wrap="square">
            <a:spAutoFit/>
          </a:bodyPr>
          <a:lstStyle/>
          <a:p>
            <a:pPr algn="just"/>
            <a:r>
              <a:rPr lang="el-GR" altLang="el-GR" sz="2400" dirty="0">
                <a:cs typeface="Times New Roman" pitchFamily="18" charset="0"/>
              </a:rPr>
              <a:t>Οι </a:t>
            </a:r>
            <a:r>
              <a:rPr lang="el-GR" altLang="el-GR" sz="2400" b="1" dirty="0">
                <a:solidFill>
                  <a:srgbClr val="7030A0"/>
                </a:solidFill>
                <a:cs typeface="Times New Roman" pitchFamily="18" charset="0"/>
              </a:rPr>
              <a:t>κανόνες ακεραιότητας</a:t>
            </a:r>
            <a:r>
              <a:rPr lang="el-GR" altLang="el-GR" sz="2400" dirty="0">
                <a:solidFill>
                  <a:srgbClr val="7030A0"/>
                </a:solidFill>
                <a:cs typeface="Times New Roman" pitchFamily="18" charset="0"/>
              </a:rPr>
              <a:t> </a:t>
            </a:r>
            <a:r>
              <a:rPr lang="el-GR" altLang="el-GR" sz="2400" dirty="0">
                <a:cs typeface="Times New Roman" pitchFamily="18" charset="0"/>
              </a:rPr>
              <a:t>μπορούν να καταταχθούν σε τέσσερις κατηγορίες: κανόνες πεδίων ορισμού, κανόνες γνωρισμάτων, κανόνες σχέσεων και κανόνες βάσης δεδομένων.</a:t>
            </a:r>
            <a:endParaRPr lang="el-GR" altLang="el-GR" sz="2400" dirty="0"/>
          </a:p>
          <a:p>
            <a:pPr algn="just"/>
            <a:r>
              <a:rPr lang="el-GR" altLang="el-GR" sz="2400" dirty="0">
                <a:cs typeface="Times New Roman" pitchFamily="18" charset="0"/>
              </a:rPr>
              <a:t> </a:t>
            </a:r>
          </a:p>
          <a:p>
            <a:pPr algn="just" eaLnBrk="0" hangingPunct="0"/>
            <a:r>
              <a:rPr lang="el-GR" altLang="el-GR" sz="2400" dirty="0">
                <a:cs typeface="Times New Roman" pitchFamily="18" charset="0"/>
              </a:rPr>
              <a:t>1. Ένας </a:t>
            </a:r>
            <a:r>
              <a:rPr lang="el-GR" altLang="el-GR" sz="2400" b="1" dirty="0">
                <a:solidFill>
                  <a:schemeClr val="accent1"/>
                </a:solidFill>
                <a:cs typeface="Times New Roman" pitchFamily="18" charset="0"/>
              </a:rPr>
              <a:t>κανόνας πεδίου ορισμού</a:t>
            </a:r>
            <a:r>
              <a:rPr lang="el-GR" altLang="el-GR" sz="2400" dirty="0">
                <a:cs typeface="Times New Roman" pitchFamily="18" charset="0"/>
              </a:rPr>
              <a:t> καθορίζει τις επιτρεπτές τιμές για ένα δεδομένο πεδίο ορισμού.</a:t>
            </a:r>
          </a:p>
          <a:p>
            <a:pPr algn="just" eaLnBrk="0" hangingPunct="0"/>
            <a:r>
              <a:rPr lang="el-GR" altLang="el-GR" sz="2400" dirty="0">
                <a:cs typeface="Times New Roman" pitchFamily="18" charset="0"/>
              </a:rPr>
              <a:t>2. Ένας </a:t>
            </a:r>
            <a:r>
              <a:rPr lang="el-GR" altLang="el-GR" sz="2400" b="1" dirty="0">
                <a:solidFill>
                  <a:schemeClr val="accent1"/>
                </a:solidFill>
                <a:cs typeface="Times New Roman" pitchFamily="18" charset="0"/>
              </a:rPr>
              <a:t>κανόνας γνωρίσματος</a:t>
            </a:r>
            <a:r>
              <a:rPr lang="el-GR" altLang="el-GR" sz="2400" dirty="0">
                <a:cs typeface="Times New Roman" pitchFamily="18" charset="0"/>
              </a:rPr>
              <a:t> καθορίζει τις επιτρεπτές τιμές για ένα δεδομένο γνώρισμα.</a:t>
            </a:r>
          </a:p>
          <a:p>
            <a:pPr algn="just" eaLnBrk="0" hangingPunct="0"/>
            <a:r>
              <a:rPr lang="el-GR" altLang="el-GR" sz="2400" dirty="0">
                <a:cs typeface="Times New Roman" pitchFamily="18" charset="0"/>
              </a:rPr>
              <a:t>3.  Ένας </a:t>
            </a:r>
            <a:r>
              <a:rPr lang="el-GR" altLang="el-GR" sz="2400" b="1" dirty="0">
                <a:solidFill>
                  <a:schemeClr val="accent1"/>
                </a:solidFill>
                <a:cs typeface="Times New Roman" pitchFamily="18" charset="0"/>
              </a:rPr>
              <a:t>κανόνας σχέσης</a:t>
            </a:r>
            <a:r>
              <a:rPr lang="el-GR" altLang="el-GR" sz="2400" dirty="0">
                <a:cs typeface="Times New Roman" pitchFamily="18" charset="0"/>
              </a:rPr>
              <a:t> καθορίζει τις επιτρεπτές τιμές για μια δεδομένη σχέση.</a:t>
            </a:r>
          </a:p>
          <a:p>
            <a:pPr algn="just" eaLnBrk="0" hangingPunct="0"/>
            <a:r>
              <a:rPr lang="el-GR" altLang="el-GR" sz="2400" dirty="0">
                <a:cs typeface="Times New Roman" pitchFamily="18" charset="0"/>
              </a:rPr>
              <a:t>4. Ένας </a:t>
            </a:r>
            <a:r>
              <a:rPr lang="el-GR" altLang="el-GR" sz="2400" b="1" dirty="0">
                <a:solidFill>
                  <a:schemeClr val="accent1"/>
                </a:solidFill>
                <a:cs typeface="Times New Roman" pitchFamily="18" charset="0"/>
              </a:rPr>
              <a:t>κανόνας βάσης δεδομένων</a:t>
            </a:r>
            <a:r>
              <a:rPr lang="el-GR" altLang="el-GR" sz="2400" dirty="0">
                <a:cs typeface="Times New Roman" pitchFamily="18" charset="0"/>
              </a:rPr>
              <a:t> καθορίζει τις επιτρεπτές τιμές για μια δεδομένη βάση δεδομένων</a:t>
            </a:r>
            <a:r>
              <a:rPr lang="el-GR" altLang="el-GR" sz="2400" dirty="0" smtClean="0">
                <a:cs typeface="Times New Roman" pitchFamily="18" charset="0"/>
              </a:rPr>
              <a:t>.</a:t>
            </a:r>
            <a:endParaRPr lang="el-GR" altLang="el-GR"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945059"/>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125000"/>
              </a:lnSpc>
            </a:pPr>
            <a:r>
              <a:rPr lang="el-GR" altLang="el-GR" dirty="0">
                <a:latin typeface="+mn-lt"/>
                <a:cs typeface="Times New Roman" pitchFamily="18" charset="0"/>
              </a:rPr>
              <a:t>Κανόνες πεδίων </a:t>
            </a:r>
            <a:r>
              <a:rPr lang="el-GR" altLang="el-GR" dirty="0" smtClean="0">
                <a:latin typeface="+mn-lt"/>
                <a:cs typeface="Times New Roman" pitchFamily="18" charset="0"/>
              </a:rPr>
              <a:t>ορισμού (1 από 2)</a:t>
            </a:r>
            <a:endParaRPr lang="el-GR" altLang="el-GR" dirty="0">
              <a:latin typeface="+mn-lt"/>
              <a:cs typeface="Times New Roman" pitchFamily="18" charset="0"/>
            </a:endParaRPr>
          </a:p>
        </p:txBody>
      </p:sp>
      <p:sp>
        <p:nvSpPr>
          <p:cNvPr id="13" name="Rectangle 3" descr="Ο κανόνας ακεραιότητας πεδίου ορισμού για ένα δεδομένο πεδίο ορισμού είναι ακριβώς ο ορισμός του συνόλου των τιμών που αποτελούν το πεδίο ορισμού.&#10;Παράδειγμα:&#10;CREATE DOMAIN QTY NUMERIC, 9&#10; FOR ALL QTY, QTY μεγαλύτερο του 0, AND&#10;      QTY μικρότερο ή ίσο του πέντε χιλιάδες AND&#10;            MOD, QTY, 50 ίσο με 0.&#10;&#10;Η δέσμευση λέει ότι οι ποσότητες πρέπει να είναι θετικά πολλαπλάσια του 50 και να μην υπερβαίνουν το 5000.&#10;"/>
          <p:cNvSpPr>
            <a:spLocks noGrp="1" noChangeArrowheads="1"/>
          </p:cNvSpPr>
          <p:nvPr>
            <p:ph type="body" idx="1"/>
          </p:nvPr>
        </p:nvSpPr>
        <p:spPr>
          <a:xfrm>
            <a:off x="467545" y="1196752"/>
            <a:ext cx="8219256" cy="4824536"/>
          </a:xfrm>
        </p:spPr>
        <p:txBody>
          <a:bodyPr>
            <a:noAutofit/>
          </a:bodyPr>
          <a:lstStyle/>
          <a:p>
            <a:pPr algn="just">
              <a:lnSpc>
                <a:spcPct val="125000"/>
              </a:lnSpc>
            </a:pPr>
            <a:r>
              <a:rPr lang="el-GR" altLang="el-GR" b="0" dirty="0">
                <a:cs typeface="Times New Roman" pitchFamily="18" charset="0"/>
              </a:rPr>
              <a:t>Ο κανόνας ακεραιότητας πεδίου ορισμού για ένα δεδομένο πεδίο ορισμού είναι ακριβώς ο ορισμός του συνόλου των τιμών που αποτελούν το πεδίο ορισμού</a:t>
            </a:r>
            <a:r>
              <a:rPr lang="el-GR" altLang="el-GR" b="0" dirty="0" smtClean="0">
                <a:cs typeface="Times New Roman" pitchFamily="18" charset="0"/>
              </a:rPr>
              <a:t>.</a:t>
            </a:r>
          </a:p>
          <a:p>
            <a:pPr algn="just" eaLnBrk="0" hangingPunct="0"/>
            <a:r>
              <a:rPr lang="el-GR" altLang="el-GR" b="0" u="sng" dirty="0" smtClean="0">
                <a:solidFill>
                  <a:srgbClr val="7030A0"/>
                </a:solidFill>
                <a:cs typeface="Times New Roman" pitchFamily="18" charset="0"/>
              </a:rPr>
              <a:t>Παράδειγμα</a:t>
            </a:r>
            <a:r>
              <a:rPr lang="en-GB" altLang="el-GR" b="0" dirty="0">
                <a:solidFill>
                  <a:srgbClr val="7030A0"/>
                </a:solidFill>
                <a:cs typeface="Times New Roman" pitchFamily="18" charset="0"/>
              </a:rPr>
              <a:t>:</a:t>
            </a:r>
            <a:endParaRPr lang="el-GR" altLang="el-GR" b="0" dirty="0">
              <a:solidFill>
                <a:srgbClr val="7030A0"/>
              </a:solidFill>
              <a:cs typeface="Times New Roman" pitchFamily="18" charset="0"/>
            </a:endParaRPr>
          </a:p>
          <a:p>
            <a:pPr algn="just" eaLnBrk="0" hangingPunct="0"/>
            <a:r>
              <a:rPr lang="en-GB" altLang="el-GR" b="0" dirty="0">
                <a:cs typeface="Times New Roman" pitchFamily="18" charset="0"/>
              </a:rPr>
              <a:t>CREATE DOMAIN QTY NUMERIC (9)</a:t>
            </a:r>
            <a:endParaRPr lang="el-GR" altLang="el-GR" b="0" dirty="0">
              <a:cs typeface="Times New Roman" pitchFamily="18" charset="0"/>
            </a:endParaRPr>
          </a:p>
          <a:p>
            <a:pPr algn="just" eaLnBrk="0" hangingPunct="0"/>
            <a:r>
              <a:rPr lang="en-GB" altLang="el-GR" b="0" dirty="0">
                <a:cs typeface="Times New Roman" pitchFamily="18" charset="0"/>
              </a:rPr>
              <a:t>	FORALL QTY (QTY &gt; 0 AND</a:t>
            </a:r>
            <a:endParaRPr lang="el-GR" altLang="el-GR" b="0" dirty="0">
              <a:cs typeface="Times New Roman" pitchFamily="18" charset="0"/>
            </a:endParaRPr>
          </a:p>
          <a:p>
            <a:pPr algn="just" eaLnBrk="0" hangingPunct="0"/>
            <a:r>
              <a:rPr lang="en-GB" altLang="el-GR" b="0" dirty="0">
                <a:cs typeface="Times New Roman" pitchFamily="18" charset="0"/>
              </a:rPr>
              <a:t>			   QTY ≤ 5000 AND</a:t>
            </a:r>
            <a:endParaRPr lang="el-GR" altLang="el-GR" b="0" dirty="0">
              <a:cs typeface="Times New Roman" pitchFamily="18" charset="0"/>
            </a:endParaRPr>
          </a:p>
          <a:p>
            <a:pPr algn="just" eaLnBrk="0" hangingPunct="0"/>
            <a:r>
              <a:rPr lang="en-GB" altLang="el-GR" b="0" dirty="0">
                <a:cs typeface="Times New Roman" pitchFamily="18" charset="0"/>
              </a:rPr>
              <a:t>      </a:t>
            </a:r>
            <a:r>
              <a:rPr lang="el-GR" altLang="el-GR" b="0" dirty="0"/>
              <a:t>			   </a:t>
            </a:r>
            <a:r>
              <a:rPr lang="en-GB" altLang="el-GR" b="0" dirty="0">
                <a:cs typeface="Times New Roman" pitchFamily="18" charset="0"/>
              </a:rPr>
              <a:t>MOD (QTY, 50) = 0);</a:t>
            </a:r>
            <a:endParaRPr lang="el-GR" altLang="el-GR" b="0" dirty="0">
              <a:cs typeface="Times New Roman" pitchFamily="18" charset="0"/>
            </a:endParaRPr>
          </a:p>
          <a:p>
            <a:pPr algn="just" eaLnBrk="0" hangingPunct="0"/>
            <a:endParaRPr lang="el-GR" altLang="el-GR" b="0" dirty="0"/>
          </a:p>
          <a:p>
            <a:pPr algn="just" eaLnBrk="0" hangingPunct="0"/>
            <a:r>
              <a:rPr lang="el-GR" altLang="el-GR" b="0" dirty="0">
                <a:cs typeface="Times New Roman" pitchFamily="18" charset="0"/>
              </a:rPr>
              <a:t>Η δέσμευση λέει ότι οι ποσότητες πρέπει να είναι θετικά πολλαπλάσια του 50 και να μην υπερβαίνουν το 5000</a:t>
            </a:r>
            <a:r>
              <a:rPr lang="el-GR" altLang="el-GR" b="0" dirty="0" smtClean="0">
                <a:cs typeface="Times New Roman" pitchFamily="18" charset="0"/>
              </a:rPr>
              <a:t>.</a:t>
            </a:r>
            <a:endParaRPr lang="el-GR" altLang="el-GR" b="0" dirty="0">
              <a:cs typeface="Times New Roman" pitchFamily="18" charset="0"/>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179512" y="44624"/>
            <a:ext cx="8568952"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cs typeface="Times New Roman" pitchFamily="18" charset="0"/>
              </a:rPr>
              <a:t>Κανόνες πεδίων ορισμού </a:t>
            </a:r>
            <a:r>
              <a:rPr lang="el-GR" altLang="el-GR" dirty="0" smtClean="0">
                <a:cs typeface="Times New Roman" pitchFamily="18" charset="0"/>
              </a:rPr>
              <a:t>(2 </a:t>
            </a:r>
            <a:r>
              <a:rPr lang="el-GR" altLang="el-GR" dirty="0">
                <a:cs typeface="Times New Roman" pitchFamily="18" charset="0"/>
              </a:rPr>
              <a:t>από 2)</a:t>
            </a:r>
            <a:endParaRPr lang="el-GR" dirty="0">
              <a:cs typeface="Times New Roman" pitchFamily="18" charset="0"/>
            </a:endParaRPr>
          </a:p>
        </p:txBody>
      </p:sp>
      <p:sp>
        <p:nvSpPr>
          <p:cNvPr id="18" name="TextBox 4"/>
          <p:cNvSpPr txBox="1">
            <a:spLocks noChangeArrowheads="1"/>
          </p:cNvSpPr>
          <p:nvPr/>
        </p:nvSpPr>
        <p:spPr bwMode="auto">
          <a:xfrm>
            <a:off x="467545" y="1988840"/>
            <a:ext cx="8219256" cy="166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25000"/>
              </a:lnSpc>
            </a:pPr>
            <a:r>
              <a:rPr lang="el-GR" altLang="el-GR" sz="2800" dirty="0">
                <a:cs typeface="Times New Roman" pitchFamily="18" charset="0"/>
              </a:rPr>
              <a:t>Η κατάργηση ενός κανόνα ακεραιότητας πεδίου ορισμού μπορεί να γίνει μόνο με την κατάργηση του ίδιου του πεδίου ορισμού.</a:t>
            </a:r>
            <a:endParaRPr lang="el-GR" altLang="el-GR" sz="2800" dirty="0"/>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smtClean="0">
                <a:cs typeface="Times New Roman" pitchFamily="18" charset="0"/>
              </a:rPr>
              <a:t>Κανόνες γνωρισμάτων</a:t>
            </a:r>
            <a:endParaRPr lang="el-GR" dirty="0">
              <a:cs typeface="Times New Roman" pitchFamily="18" charset="0"/>
            </a:endParaRPr>
          </a:p>
        </p:txBody>
      </p:sp>
      <p:sp>
        <p:nvSpPr>
          <p:cNvPr id="10" name="Rectangle 4" descr="Ο κανόνας ακεραιότητας γνωρίσματος για ένα δεδομένο γνώρισμα είναι ακριβώς ο καθορισμός του πεδίου ορισμού από το οποίο παίρνει τις τιμές του αυτό το γνώρισμα.&#10;&#10;Παράδειγμα:&#10;S NAME DOMAIN, NAME.&#10;"/>
          <p:cNvSpPr>
            <a:spLocks noChangeArrowheads="1"/>
          </p:cNvSpPr>
          <p:nvPr/>
        </p:nvSpPr>
        <p:spPr bwMode="auto">
          <a:xfrm>
            <a:off x="467544" y="1439193"/>
            <a:ext cx="8219256"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pPr>
            <a:r>
              <a:rPr lang="el-GR" altLang="el-GR" sz="2800" dirty="0">
                <a:cs typeface="Times New Roman" pitchFamily="18" charset="0"/>
              </a:rPr>
              <a:t>Ο κανόνας ακεραιότητας γνωρίσματος για ένα δεδομένο γνώρισμα είναι ακριβώς ο καθορισμός του πεδίου ορισμού από το οποίο παίρνει τις τιμές του αυτό το γνώρισμα</a:t>
            </a:r>
            <a:r>
              <a:rPr lang="el-GR" altLang="el-GR" sz="2800" dirty="0" smtClean="0">
                <a:cs typeface="Times New Roman" pitchFamily="18" charset="0"/>
              </a:rPr>
              <a:t>.</a:t>
            </a:r>
          </a:p>
          <a:p>
            <a:pPr algn="just">
              <a:lnSpc>
                <a:spcPct val="125000"/>
              </a:lnSpc>
            </a:pPr>
            <a:endParaRPr lang="el-GR" altLang="el-GR" sz="2800" dirty="0">
              <a:cs typeface="Times New Roman" pitchFamily="18" charset="0"/>
            </a:endParaRPr>
          </a:p>
          <a:p>
            <a:pPr algn="just" eaLnBrk="0" hangingPunct="0">
              <a:spcBef>
                <a:spcPct val="50000"/>
              </a:spcBef>
            </a:pPr>
            <a:r>
              <a:rPr lang="el-GR" altLang="el-GR" sz="2800" b="1" u="sng" dirty="0">
                <a:solidFill>
                  <a:srgbClr val="7030A0"/>
                </a:solidFill>
                <a:cs typeface="Times New Roman" pitchFamily="18" charset="0"/>
              </a:rPr>
              <a:t>Παράδειγμα</a:t>
            </a:r>
            <a:r>
              <a:rPr lang="en-GB" altLang="el-GR" sz="2800" dirty="0">
                <a:solidFill>
                  <a:srgbClr val="7030A0"/>
                </a:solidFill>
                <a:cs typeface="Times New Roman" pitchFamily="18" charset="0"/>
              </a:rPr>
              <a:t>:</a:t>
            </a:r>
            <a:endParaRPr lang="el-GR" altLang="el-GR" sz="2800" dirty="0">
              <a:solidFill>
                <a:srgbClr val="7030A0"/>
              </a:solidFill>
              <a:cs typeface="Times New Roman" pitchFamily="18" charset="0"/>
            </a:endParaRPr>
          </a:p>
          <a:p>
            <a:pPr algn="just" eaLnBrk="0" hangingPunct="0">
              <a:spcBef>
                <a:spcPct val="50000"/>
              </a:spcBef>
            </a:pPr>
            <a:r>
              <a:rPr lang="en-GB" altLang="el-GR" sz="2800" dirty="0">
                <a:cs typeface="Times New Roman" pitchFamily="18" charset="0"/>
              </a:rPr>
              <a:t>SNAME DOMAIN (NAME</a:t>
            </a:r>
            <a:r>
              <a:rPr lang="en-GB" altLang="el-GR" sz="2800" dirty="0" smtClean="0">
                <a:cs typeface="Times New Roman" pitchFamily="18" charset="0"/>
              </a:rPr>
              <a:t>)</a:t>
            </a:r>
            <a:endParaRPr lang="el-GR" altLang="el-GR" sz="28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972443"/>
          </a:xfrm>
        </p:spPr>
        <p:txBody>
          <a:bodyPr>
            <a:noAutofit/>
          </a:bodyPr>
          <a:lstStyle/>
          <a:p>
            <a:r>
              <a:rPr lang="el-GR" dirty="0" smtClean="0">
                <a:latin typeface="+mn-lt"/>
                <a:cs typeface="Times New Roman" pitchFamily="18" charset="0"/>
              </a:rPr>
              <a:t>Κανόνες σχέσεων (1 από 6)</a:t>
            </a:r>
            <a:endParaRPr lang="el-GR" dirty="0">
              <a:latin typeface="+mn-lt"/>
              <a:cs typeface="Times New Roman" pitchFamily="18" charset="0"/>
            </a:endParaRPr>
          </a:p>
        </p:txBody>
      </p:sp>
      <p:sp>
        <p:nvSpPr>
          <p:cNvPr id="10" name="Rectangle 5" descr="Ένας κανόνας σχέσης για μια δεδομένη σχέση είναι ένας κανόνας που αναφέρεται μόνο στη δεδομένη σχέση και όχι σε οποιαδήποτε άλλη σχέση ούτε σε οποιοδήποτε πεδίο ορισμού.&#10;&#10;Παραδείγματα:&#10;1) CREATE INTEGRITY RULE SR7,&#10;      FOR ALL S, IF S τελεία CITY ίσο με London, THEN S τελεία STATUS ίσο με 20,&#10;ON ATTEMPTED VIOLATION REJECT.&#10;&#10;Οι προμηθευτές του Λονδίνου πρέπει να έχουν τιμή αξιολόγησης 20.&#10;"/>
          <p:cNvSpPr>
            <a:spLocks noChangeArrowheads="1"/>
          </p:cNvSpPr>
          <p:nvPr/>
        </p:nvSpPr>
        <p:spPr bwMode="auto">
          <a:xfrm>
            <a:off x="467544" y="1280949"/>
            <a:ext cx="82089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lnSpc>
                <a:spcPct val="125000"/>
              </a:lnSpc>
            </a:pPr>
            <a:r>
              <a:rPr lang="el-GR" altLang="el-GR" sz="2400" dirty="0">
                <a:cs typeface="Times New Roman" pitchFamily="18" charset="0"/>
              </a:rPr>
              <a:t>Ένας κανόνας σχέσης για μια δεδομένη σχέση είναι ένας κανόνας που αναφέρεται μόνο στη δεδομένη σχέση και όχι σε οποιαδήποτε άλλη σχέση ούτε σε οποιοδήποτε πεδίο ορισμού</a:t>
            </a:r>
            <a:r>
              <a:rPr lang="el-GR" altLang="el-GR" sz="2400" dirty="0" smtClean="0">
                <a:cs typeface="Times New Roman" pitchFamily="18" charset="0"/>
              </a:rPr>
              <a:t>.</a:t>
            </a:r>
          </a:p>
          <a:p>
            <a:pPr algn="just" eaLnBrk="0" hangingPunct="0">
              <a:lnSpc>
                <a:spcPct val="125000"/>
              </a:lnSpc>
            </a:pPr>
            <a:endParaRPr lang="el-GR" altLang="el-GR" sz="2400" dirty="0">
              <a:cs typeface="Times New Roman" pitchFamily="18" charset="0"/>
            </a:endParaRPr>
          </a:p>
          <a:p>
            <a:pPr algn="just"/>
            <a:r>
              <a:rPr lang="el-GR" altLang="el-GR" sz="2400" b="1" u="sng" dirty="0">
                <a:solidFill>
                  <a:srgbClr val="7030A0"/>
                </a:solidFill>
                <a:cs typeface="Times New Roman" pitchFamily="18" charset="0"/>
              </a:rPr>
              <a:t>Παραδείγματα</a:t>
            </a:r>
            <a:r>
              <a:rPr lang="en-GB" altLang="el-GR" sz="2400" b="1" dirty="0">
                <a:solidFill>
                  <a:srgbClr val="7030A0"/>
                </a:solidFill>
                <a:cs typeface="Times New Roman" pitchFamily="18" charset="0"/>
              </a:rPr>
              <a:t>:</a:t>
            </a:r>
            <a:endParaRPr lang="el-GR" altLang="el-GR" sz="2400" b="1" dirty="0">
              <a:solidFill>
                <a:srgbClr val="7030A0"/>
              </a:solidFill>
              <a:cs typeface="Times New Roman" pitchFamily="18" charset="0"/>
            </a:endParaRPr>
          </a:p>
          <a:p>
            <a:pPr algn="just"/>
            <a:r>
              <a:rPr lang="en-GB" altLang="el-GR" sz="2400" b="1" dirty="0" smtClean="0">
                <a:cs typeface="Times New Roman" pitchFamily="18" charset="0"/>
              </a:rPr>
              <a:t>1)</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INTEGRITY RULE SR7</a:t>
            </a:r>
            <a:endParaRPr lang="el-GR" altLang="el-GR" sz="2400" dirty="0">
              <a:cs typeface="Times New Roman" pitchFamily="18" charset="0"/>
            </a:endParaRPr>
          </a:p>
          <a:p>
            <a:pPr algn="just"/>
            <a:r>
              <a:rPr lang="el-GR" altLang="el-GR" sz="2400" dirty="0"/>
              <a:t>      </a:t>
            </a:r>
            <a:r>
              <a:rPr lang="en-GB" altLang="el-GR" sz="2400" dirty="0">
                <a:cs typeface="Times New Roman" pitchFamily="18" charset="0"/>
              </a:rPr>
              <a:t>FORALL S (IF S.CITY = ‘London’ THEN S.STATUS = 20)</a:t>
            </a:r>
            <a:endParaRPr lang="el-GR" altLang="el-GR" sz="2400" dirty="0">
              <a:cs typeface="Times New Roman" pitchFamily="18" charset="0"/>
            </a:endParaRPr>
          </a:p>
          <a:p>
            <a:pPr algn="just"/>
            <a:r>
              <a:rPr lang="en-GB" altLang="el-GR" sz="2400" dirty="0">
                <a:cs typeface="Times New Roman" pitchFamily="18" charset="0"/>
              </a:rPr>
              <a:t>ON ATTEMPTED VIOLATION REJECT;</a:t>
            </a:r>
            <a:endParaRPr lang="el-GR" altLang="el-GR" sz="2400" dirty="0">
              <a:cs typeface="Times New Roman" pitchFamily="18" charset="0"/>
            </a:endParaRPr>
          </a:p>
          <a:p>
            <a:pPr algn="just"/>
            <a:endParaRPr lang="el-GR" altLang="el-GR" sz="2400" dirty="0"/>
          </a:p>
          <a:p>
            <a:pPr algn="just"/>
            <a:r>
              <a:rPr lang="el-GR" altLang="el-GR" sz="2400" dirty="0">
                <a:cs typeface="Times New Roman" pitchFamily="18" charset="0"/>
              </a:rPr>
              <a:t>Οι προμηθευτές του Λονδίνου πρέπει να έχουν τιμή αξιολόγησης 20</a:t>
            </a:r>
            <a:r>
              <a:rPr lang="el-GR" altLang="el-GR" sz="2400" dirty="0" smtClean="0">
                <a:cs typeface="Times New Roman" pitchFamily="18" charset="0"/>
              </a:rPr>
              <a:t>.</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dirty="0" smtClean="0">
                <a:cs typeface="Times New Roman" pitchFamily="18" charset="0"/>
              </a:rPr>
              <a:t>Κανόνες σχέσεων (2 από 6)</a:t>
            </a:r>
            <a:endParaRPr lang="el-GR" dirty="0">
              <a:latin typeface="+mn-lt"/>
              <a:cs typeface="Times New Roman" pitchFamily="18" charset="0"/>
            </a:endParaRPr>
          </a:p>
        </p:txBody>
      </p:sp>
      <p:sp>
        <p:nvSpPr>
          <p:cNvPr id="10" name="TextBox 4" descr="2) CREATE INTEGRITY RULE RX1,&#10; S τελεία STATUS μεγαλύτερο ή ίσο του 0 AND S τελεία STATUS μικρότερο ή ίσο του 100.&#10;&#10;Πρόσθετη δέσμευση στο γνώρισμα STATUS, πέρα από τη σχετική δέσμευση του γνωρίσματος.&#10;&#10;&#10;3) CREATE INTEGRITY RULE RX2,&#10; FOR ALL SC PX, FOR ALL SC PY,&#10;           IF SC PX τελεία S# ίσο με SC PY τελεία S#,&#10;THEN SC PX τελεία CITY ίσο με SC PY τελεία CITY.&#10;"/>
          <p:cNvSpPr txBox="1">
            <a:spLocks noChangeArrowheads="1"/>
          </p:cNvSpPr>
          <p:nvPr>
            <p:custDataLst>
              <p:tags r:id="rId2"/>
            </p:custDataLst>
          </p:nvPr>
        </p:nvSpPr>
        <p:spPr bwMode="auto">
          <a:xfrm>
            <a:off x="467544" y="1557947"/>
            <a:ext cx="817448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GB" altLang="el-GR" sz="2400" b="1" dirty="0" smtClean="0">
                <a:cs typeface="Times New Roman" pitchFamily="18" charset="0"/>
              </a:rPr>
              <a:t>2)</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INTEGRITY RULE RX1</a:t>
            </a:r>
            <a:endParaRPr lang="el-GR" altLang="el-GR" sz="2400" dirty="0">
              <a:cs typeface="Times New Roman" pitchFamily="18" charset="0"/>
            </a:endParaRPr>
          </a:p>
          <a:p>
            <a:pPr algn="just"/>
            <a:r>
              <a:rPr lang="en-GB" altLang="el-GR" sz="2400" dirty="0">
                <a:cs typeface="Times New Roman" pitchFamily="18" charset="0"/>
              </a:rPr>
              <a:t>	S.STATUS ≥ 0 AND S.STATUS ≤ 100;</a:t>
            </a:r>
            <a:endParaRPr lang="el-GR" altLang="el-GR" sz="2400" dirty="0">
              <a:cs typeface="Times New Roman" pitchFamily="18" charset="0"/>
            </a:endParaRPr>
          </a:p>
          <a:p>
            <a:pPr algn="just"/>
            <a:endParaRPr lang="el-GR" altLang="el-GR" sz="2400" dirty="0"/>
          </a:p>
          <a:p>
            <a:pPr algn="just"/>
            <a:r>
              <a:rPr lang="el-GR" altLang="el-GR" sz="2400" dirty="0">
                <a:cs typeface="Times New Roman" pitchFamily="18" charset="0"/>
              </a:rPr>
              <a:t>Πρόσθετη δέσμευση στο γνώρισμα </a:t>
            </a:r>
            <a:r>
              <a:rPr lang="en-GB" altLang="el-GR" sz="2400" dirty="0">
                <a:cs typeface="Times New Roman" pitchFamily="18" charset="0"/>
              </a:rPr>
              <a:t>STATUS</a:t>
            </a:r>
            <a:r>
              <a:rPr lang="el-GR" altLang="el-GR" sz="2400" dirty="0">
                <a:cs typeface="Times New Roman" pitchFamily="18" charset="0"/>
              </a:rPr>
              <a:t>, πέρα από τη σχετική δέσμευση του γνωρίσματος</a:t>
            </a:r>
            <a:r>
              <a:rPr lang="el-GR" altLang="el-GR" sz="2400" dirty="0" smtClean="0">
                <a:cs typeface="Times New Roman" pitchFamily="18" charset="0"/>
              </a:rPr>
              <a:t>.</a:t>
            </a:r>
          </a:p>
          <a:p>
            <a:pPr algn="just"/>
            <a:endParaRPr lang="el-GR" altLang="el-GR" sz="2400" dirty="0" smtClean="0">
              <a:cs typeface="Times New Roman" pitchFamily="18" charset="0"/>
            </a:endParaRPr>
          </a:p>
          <a:p>
            <a:pPr algn="just"/>
            <a:endParaRPr lang="el-GR" altLang="el-GR" sz="2400" dirty="0">
              <a:cs typeface="Times New Roman" pitchFamily="18" charset="0"/>
            </a:endParaRPr>
          </a:p>
          <a:p>
            <a:pPr algn="just" eaLnBrk="0" hangingPunct="0">
              <a:lnSpc>
                <a:spcPct val="125000"/>
              </a:lnSpc>
            </a:pPr>
            <a:r>
              <a:rPr lang="en-GB" altLang="el-GR" sz="2400" b="1" dirty="0" smtClean="0">
                <a:cs typeface="Times New Roman" pitchFamily="18" charset="0"/>
              </a:rPr>
              <a:t>3)</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INTEGRITY RULE RX2</a:t>
            </a:r>
            <a:endParaRPr lang="el-GR" altLang="el-GR" sz="2400" dirty="0">
              <a:cs typeface="Times New Roman" pitchFamily="18" charset="0"/>
            </a:endParaRPr>
          </a:p>
          <a:p>
            <a:pPr algn="just" eaLnBrk="0" hangingPunct="0"/>
            <a:r>
              <a:rPr lang="en-GB" altLang="el-GR" sz="2400" dirty="0">
                <a:cs typeface="Times New Roman" pitchFamily="18" charset="0"/>
              </a:rPr>
              <a:t>	FORALL SCPX (FORALL SCPY</a:t>
            </a:r>
            <a:endParaRPr lang="el-GR" altLang="el-GR" sz="2400" dirty="0">
              <a:cs typeface="Times New Roman" pitchFamily="18" charset="0"/>
            </a:endParaRPr>
          </a:p>
          <a:p>
            <a:pPr algn="just" eaLnBrk="0" hangingPunct="0"/>
            <a:r>
              <a:rPr lang="en-GB" altLang="el-GR" sz="2400" dirty="0">
                <a:cs typeface="Times New Roman" pitchFamily="18" charset="0"/>
              </a:rPr>
              <a:t>   	       (IF SCPX.S# = SCPY.S#</a:t>
            </a:r>
            <a:endParaRPr lang="el-GR" altLang="el-GR" sz="2400" dirty="0">
              <a:cs typeface="Times New Roman" pitchFamily="18" charset="0"/>
            </a:endParaRPr>
          </a:p>
          <a:p>
            <a:pPr algn="just" eaLnBrk="0" hangingPunct="0"/>
            <a:r>
              <a:rPr lang="en-GB" altLang="el-GR" sz="2400" dirty="0">
                <a:cs typeface="Times New Roman" pitchFamily="18" charset="0"/>
              </a:rPr>
              <a:t>THEN SCPX.CITY = SCPY.CITY</a:t>
            </a:r>
            <a:r>
              <a:rPr lang="en-GB" altLang="el-GR" sz="2400" dirty="0" smtClean="0">
                <a:cs typeface="Times New Roman" pitchFamily="18" charset="0"/>
              </a:rPr>
              <a:t>));</a:t>
            </a:r>
            <a:endParaRPr lang="el-GR" altLang="el-GR" sz="2400" dirty="0">
              <a:cs typeface="Times New Roman" pitchFamily="18" charset="0"/>
            </a:endParaRPr>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16632"/>
            <a:ext cx="7772400" cy="930027"/>
          </a:xfrm>
        </p:spPr>
        <p:txBody>
          <a:bodyPr>
            <a:normAutofit/>
          </a:bodyPr>
          <a:lstStyle/>
          <a:p>
            <a:pPr algn="ctr"/>
            <a:r>
              <a:rPr lang="el-GR" sz="4400" dirty="0">
                <a:cs typeface="Times New Roman" pitchFamily="18" charset="0"/>
              </a:rPr>
              <a:t>Κανόνες σχέσεων </a:t>
            </a:r>
            <a:r>
              <a:rPr lang="el-GR" sz="4400" dirty="0" smtClean="0">
                <a:cs typeface="Times New Roman" pitchFamily="18" charset="0"/>
              </a:rPr>
              <a:t>(3 </a:t>
            </a:r>
            <a:r>
              <a:rPr lang="el-GR" sz="4400" dirty="0">
                <a:cs typeface="Times New Roman" pitchFamily="18" charset="0"/>
              </a:rPr>
              <a:t>από 6)</a:t>
            </a:r>
            <a:endParaRPr lang="el-GR" sz="4800" dirty="0">
              <a:latin typeface="+mn-lt"/>
            </a:endParaRPr>
          </a:p>
        </p:txBody>
      </p:sp>
      <p:graphicFrame>
        <p:nvGraphicFramePr>
          <p:cNvPr id="6" name="Object 3" descr="Πίνακας σχέσης SCP του παραδείγματος 3."/>
          <p:cNvGraphicFramePr>
            <a:graphicFrameLocks noChangeAspect="1"/>
          </p:cNvGraphicFramePr>
          <p:nvPr>
            <p:extLst>
              <p:ext uri="{D42A27DB-BD31-4B8C-83A1-F6EECF244321}">
                <p14:modId xmlns:p14="http://schemas.microsoft.com/office/powerpoint/2010/main" val="1270572078"/>
              </p:ext>
            </p:extLst>
          </p:nvPr>
        </p:nvGraphicFramePr>
        <p:xfrm>
          <a:off x="952500" y="908720"/>
          <a:ext cx="7734300" cy="4248472"/>
        </p:xfrm>
        <a:graphic>
          <a:graphicData uri="http://schemas.openxmlformats.org/presentationml/2006/ole">
            <mc:AlternateContent xmlns:mc="http://schemas.openxmlformats.org/markup-compatibility/2006">
              <mc:Choice xmlns:v="urn:schemas-microsoft-com:vml" Requires="v">
                <p:oleObj spid="_x0000_s9284" name="Document" r:id="rId5" imgW="6227460" imgH="4070047" progId="Word.Document.8">
                  <p:embed/>
                </p:oleObj>
              </mc:Choice>
              <mc:Fallback>
                <p:oleObj name="Document" r:id="rId5" imgW="6227460" imgH="4070047" progId="Word.Document.8">
                  <p:embed/>
                  <p:pic>
                    <p:nvPicPr>
                      <p:cNvPr id="0" name=""/>
                      <p:cNvPicPr>
                        <a:picLocks noChangeAspect="1" noChangeArrowheads="1"/>
                      </p:cNvPicPr>
                      <p:nvPr/>
                    </p:nvPicPr>
                    <p:blipFill>
                      <a:blip r:embed="rId6"/>
                      <a:srcRect/>
                      <a:stretch>
                        <a:fillRect/>
                      </a:stretch>
                    </p:blipFill>
                    <p:spPr bwMode="auto">
                      <a:xfrm>
                        <a:off x="952500" y="908720"/>
                        <a:ext cx="7734300" cy="4248472"/>
                      </a:xfrm>
                      <a:prstGeom prst="rect">
                        <a:avLst/>
                      </a:prstGeom>
                      <a:noFill/>
                      <a:ln>
                        <a:noFill/>
                      </a:ln>
                      <a:effectLst/>
                    </p:spPr>
                  </p:pic>
                </p:oleObj>
              </mc:Fallback>
            </mc:AlternateContent>
          </a:graphicData>
        </a:graphic>
      </p:graphicFrame>
      <p:sp>
        <p:nvSpPr>
          <p:cNvPr id="7" name="Rectangle 4" descr="Έχουμε δύο δέσμιες μεταβλητές, τις SCPX και SCPY, που πραγματικά έχουν πεδίο τιμών την ίδια σχέση SCP. Η δέσμευση λέει ότι, όποτε δύο συστοιχίες της SCP συμφωνούν στην τιμή του S#, θα συμφωνούν και στην τιμή του CITY, δηλαδή υπάρχει μια συναρτησιακή εξάρτηση από το S# στο CITY σε αυτή τη σχέση.&#10;"/>
          <p:cNvSpPr>
            <a:spLocks noChangeArrowheads="1"/>
          </p:cNvSpPr>
          <p:nvPr/>
        </p:nvSpPr>
        <p:spPr bwMode="auto">
          <a:xfrm>
            <a:off x="467544" y="3933056"/>
            <a:ext cx="8219256"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eaLnBrk="0" hangingPunct="0">
              <a:lnSpc>
                <a:spcPct val="120000"/>
              </a:lnSpc>
            </a:pPr>
            <a:r>
              <a:rPr lang="el-GR" altLang="el-GR" dirty="0" smtClean="0">
                <a:cs typeface="Times New Roman" pitchFamily="18" charset="0"/>
              </a:rPr>
              <a:t>Έχουμε </a:t>
            </a:r>
            <a:r>
              <a:rPr lang="el-GR" altLang="el-GR" dirty="0">
                <a:cs typeface="Times New Roman" pitchFamily="18" charset="0"/>
              </a:rPr>
              <a:t>δύο δέσμιες μεταβλητές, τις </a:t>
            </a:r>
            <a:r>
              <a:rPr lang="en-GB" altLang="el-GR" dirty="0">
                <a:cs typeface="Times New Roman" pitchFamily="18" charset="0"/>
              </a:rPr>
              <a:t>SCPX</a:t>
            </a:r>
            <a:r>
              <a:rPr lang="el-GR" altLang="el-GR" dirty="0">
                <a:cs typeface="Times New Roman" pitchFamily="18" charset="0"/>
              </a:rPr>
              <a:t> και </a:t>
            </a:r>
            <a:r>
              <a:rPr lang="en-GB" altLang="el-GR" dirty="0">
                <a:cs typeface="Times New Roman" pitchFamily="18" charset="0"/>
              </a:rPr>
              <a:t>SCPY</a:t>
            </a:r>
            <a:r>
              <a:rPr lang="el-GR" altLang="el-GR" dirty="0">
                <a:cs typeface="Times New Roman" pitchFamily="18" charset="0"/>
              </a:rPr>
              <a:t>, που πραγματικά έχουν πεδίο τιμών την ίδια σχέση </a:t>
            </a:r>
            <a:r>
              <a:rPr lang="en-GB" altLang="el-GR" dirty="0">
                <a:cs typeface="Times New Roman" pitchFamily="18" charset="0"/>
              </a:rPr>
              <a:t>SCP</a:t>
            </a:r>
            <a:r>
              <a:rPr lang="el-GR" altLang="el-GR" dirty="0">
                <a:cs typeface="Times New Roman" pitchFamily="18" charset="0"/>
              </a:rPr>
              <a:t>. Η δέσμευση λέει ότι, όποτε δύο συστοιχίες της </a:t>
            </a:r>
            <a:r>
              <a:rPr lang="en-GB" altLang="el-GR" dirty="0">
                <a:cs typeface="Times New Roman" pitchFamily="18" charset="0"/>
              </a:rPr>
              <a:t>SCP</a:t>
            </a:r>
            <a:r>
              <a:rPr lang="el-GR" altLang="el-GR" dirty="0">
                <a:cs typeface="Times New Roman" pitchFamily="18" charset="0"/>
              </a:rPr>
              <a:t> συμφωνούν στην τιμή του </a:t>
            </a:r>
            <a:r>
              <a:rPr lang="en-GB" altLang="el-GR" dirty="0">
                <a:cs typeface="Times New Roman" pitchFamily="18" charset="0"/>
              </a:rPr>
              <a:t>S</a:t>
            </a:r>
            <a:r>
              <a:rPr lang="el-GR" altLang="el-GR" dirty="0">
                <a:cs typeface="Times New Roman" pitchFamily="18" charset="0"/>
              </a:rPr>
              <a:t>#, θα συμφωνούν και στην τιμή του </a:t>
            </a:r>
            <a:r>
              <a:rPr lang="en-GB" altLang="el-GR" dirty="0">
                <a:cs typeface="Times New Roman" pitchFamily="18" charset="0"/>
              </a:rPr>
              <a:t>CITY</a:t>
            </a:r>
            <a:r>
              <a:rPr lang="el-GR" altLang="el-GR" dirty="0">
                <a:cs typeface="Times New Roman" pitchFamily="18" charset="0"/>
              </a:rPr>
              <a:t>, </a:t>
            </a:r>
            <a:r>
              <a:rPr lang="el-GR" altLang="el-GR" dirty="0" smtClean="0">
                <a:cs typeface="Times New Roman" pitchFamily="18" charset="0"/>
              </a:rPr>
              <a:t>δηλαδή </a:t>
            </a:r>
            <a:r>
              <a:rPr lang="el-GR" altLang="el-GR" dirty="0">
                <a:cs typeface="Times New Roman" pitchFamily="18" charset="0"/>
              </a:rPr>
              <a:t>υπάρχει μια συναρτησιακή εξάρτηση από το </a:t>
            </a:r>
            <a:r>
              <a:rPr lang="en-GB" altLang="el-GR" dirty="0">
                <a:cs typeface="Times New Roman" pitchFamily="18" charset="0"/>
              </a:rPr>
              <a:t>S</a:t>
            </a:r>
            <a:r>
              <a:rPr lang="el-GR" altLang="el-GR" dirty="0">
                <a:cs typeface="Times New Roman" pitchFamily="18" charset="0"/>
              </a:rPr>
              <a:t># στο </a:t>
            </a:r>
            <a:r>
              <a:rPr lang="en-GB" altLang="el-GR" dirty="0">
                <a:cs typeface="Times New Roman" pitchFamily="18" charset="0"/>
              </a:rPr>
              <a:t>CITY</a:t>
            </a:r>
            <a:r>
              <a:rPr lang="el-GR" altLang="el-GR" dirty="0">
                <a:cs typeface="Times New Roman" pitchFamily="18" charset="0"/>
              </a:rPr>
              <a:t> σε αυτή τη σχέση.</a:t>
            </a:r>
            <a:endParaRPr lang="el-GR" altLang="el-GR" dirty="0"/>
          </a:p>
        </p:txBody>
      </p:sp>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2"/>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116632"/>
            <a:ext cx="8352928"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a:cs typeface="Times New Roman" pitchFamily="18" charset="0"/>
              </a:rPr>
              <a:t>Κανόνες σχέσεων </a:t>
            </a:r>
            <a:r>
              <a:rPr lang="el-GR" dirty="0" smtClean="0">
                <a:cs typeface="Times New Roman" pitchFamily="18" charset="0"/>
              </a:rPr>
              <a:t>(4 </a:t>
            </a:r>
            <a:r>
              <a:rPr lang="el-GR" dirty="0">
                <a:cs typeface="Times New Roman" pitchFamily="18" charset="0"/>
              </a:rPr>
              <a:t>από 6)</a:t>
            </a:r>
          </a:p>
        </p:txBody>
      </p:sp>
      <p:sp>
        <p:nvSpPr>
          <p:cNvPr id="10" name="Ορθογώνιο 9" descr="4) CREATE INTEGRITY RULE RX3,&#10; IF SX τελεία S# ίσο με SY τελεία S#, THEN SX τελεία S NAME ίσο με SY τελεία S NAME,&#10;  AND SX τελεία STATUS ίσο με SY τελεία STATUS,&#10;  AND SX τελεία CITY ίσο με SY τελεία CITY.&#10;&#10;Αν δύο συστοιχίες της S συμφωνούν στην τιμή του S#, συμφωνούν επίσης στην τιμή όλων των άλλων γνωρισμάτων, δηλαδή είναι η ίδια συστοιχία. &#10;"/>
          <p:cNvSpPr/>
          <p:nvPr>
            <p:custDataLst>
              <p:tags r:id="rId2"/>
            </p:custDataLst>
          </p:nvPr>
        </p:nvSpPr>
        <p:spPr>
          <a:xfrm>
            <a:off x="467544" y="1604753"/>
            <a:ext cx="8208912" cy="4056495"/>
          </a:xfrm>
          <a:prstGeom prst="rect">
            <a:avLst/>
          </a:prstGeom>
        </p:spPr>
        <p:txBody>
          <a:bodyPr wrap="square">
            <a:spAutoFit/>
          </a:bodyPr>
          <a:lstStyle/>
          <a:p>
            <a:pPr algn="just">
              <a:lnSpc>
                <a:spcPct val="115000"/>
              </a:lnSpc>
            </a:pPr>
            <a:r>
              <a:rPr lang="en-GB" altLang="el-GR" sz="2800" b="1" dirty="0" smtClean="0">
                <a:cs typeface="Times New Roman" pitchFamily="18" charset="0"/>
              </a:rPr>
              <a:t>4)</a:t>
            </a:r>
            <a:r>
              <a:rPr lang="el-GR" altLang="el-GR" sz="2800" b="1" dirty="0" smtClean="0">
                <a:cs typeface="Times New Roman" pitchFamily="18" charset="0"/>
              </a:rPr>
              <a:t> </a:t>
            </a:r>
            <a:r>
              <a:rPr lang="en-GB" altLang="el-GR" sz="2800" dirty="0" smtClean="0">
                <a:cs typeface="Times New Roman" pitchFamily="18" charset="0"/>
              </a:rPr>
              <a:t>CREATE </a:t>
            </a:r>
            <a:r>
              <a:rPr lang="en-GB" altLang="el-GR" sz="2800" dirty="0">
                <a:cs typeface="Times New Roman" pitchFamily="18" charset="0"/>
              </a:rPr>
              <a:t>INTEGRITY RULE RX3</a:t>
            </a:r>
            <a:endParaRPr lang="el-GR" altLang="el-GR" sz="2800" dirty="0">
              <a:cs typeface="Times New Roman" pitchFamily="18" charset="0"/>
            </a:endParaRPr>
          </a:p>
          <a:p>
            <a:pPr algn="just">
              <a:lnSpc>
                <a:spcPct val="115000"/>
              </a:lnSpc>
            </a:pPr>
            <a:r>
              <a:rPr lang="en-GB" altLang="el-GR" sz="2800" dirty="0">
                <a:cs typeface="Times New Roman" pitchFamily="18" charset="0"/>
              </a:rPr>
              <a:t>	IF SX.S# = SY.S# THEN SX.SNAME = SY.SNAME</a:t>
            </a:r>
            <a:endParaRPr lang="el-GR" altLang="el-GR" sz="2800" dirty="0">
              <a:cs typeface="Times New Roman" pitchFamily="18" charset="0"/>
            </a:endParaRPr>
          </a:p>
          <a:p>
            <a:pPr algn="just">
              <a:lnSpc>
                <a:spcPct val="115000"/>
              </a:lnSpc>
            </a:pPr>
            <a:r>
              <a:rPr lang="en-GB" altLang="el-GR" sz="2800" dirty="0">
                <a:cs typeface="Times New Roman" pitchFamily="18" charset="0"/>
              </a:rPr>
              <a:t>				AND SX.STATUS = SY.STATUS</a:t>
            </a:r>
            <a:endParaRPr lang="el-GR" altLang="el-GR" sz="2800" dirty="0">
              <a:cs typeface="Times New Roman" pitchFamily="18" charset="0"/>
            </a:endParaRPr>
          </a:p>
          <a:p>
            <a:pPr algn="just">
              <a:lnSpc>
                <a:spcPct val="115000"/>
              </a:lnSpc>
            </a:pPr>
            <a:r>
              <a:rPr lang="en-GB" altLang="el-GR" sz="2800" dirty="0">
                <a:cs typeface="Times New Roman" pitchFamily="18" charset="0"/>
              </a:rPr>
              <a:t>				AND SX.CITY = SY.CITY;</a:t>
            </a:r>
            <a:endParaRPr lang="el-GR" altLang="el-GR" sz="2800" dirty="0">
              <a:cs typeface="Times New Roman" pitchFamily="18" charset="0"/>
            </a:endParaRPr>
          </a:p>
          <a:p>
            <a:pPr algn="just">
              <a:lnSpc>
                <a:spcPct val="115000"/>
              </a:lnSpc>
            </a:pPr>
            <a:endParaRPr lang="el-GR" altLang="el-GR" sz="2800" dirty="0"/>
          </a:p>
          <a:p>
            <a:pPr algn="just">
              <a:lnSpc>
                <a:spcPct val="115000"/>
              </a:lnSpc>
            </a:pPr>
            <a:r>
              <a:rPr lang="el-GR" altLang="el-GR" sz="2800" dirty="0">
                <a:cs typeface="Times New Roman" pitchFamily="18" charset="0"/>
              </a:rPr>
              <a:t>Αν δύο συστοιχίες της </a:t>
            </a:r>
            <a:r>
              <a:rPr lang="en-GB" altLang="el-GR" sz="2800" dirty="0">
                <a:cs typeface="Times New Roman" pitchFamily="18" charset="0"/>
              </a:rPr>
              <a:t>S</a:t>
            </a:r>
            <a:r>
              <a:rPr lang="el-GR" altLang="el-GR" sz="2800" dirty="0">
                <a:cs typeface="Times New Roman" pitchFamily="18" charset="0"/>
              </a:rPr>
              <a:t> συμφωνούν στην τιμή του </a:t>
            </a:r>
            <a:r>
              <a:rPr lang="en-GB" altLang="el-GR" sz="2800" dirty="0">
                <a:cs typeface="Times New Roman" pitchFamily="18" charset="0"/>
              </a:rPr>
              <a:t>S</a:t>
            </a:r>
            <a:r>
              <a:rPr lang="el-GR" altLang="el-GR" sz="2800" dirty="0">
                <a:cs typeface="Times New Roman" pitchFamily="18" charset="0"/>
              </a:rPr>
              <a:t>#, συμφωνούν επίσης στην τιμή όλων των άλλων γνωρισμάτων, </a:t>
            </a:r>
            <a:r>
              <a:rPr lang="el-GR" altLang="el-GR" sz="2800" dirty="0" smtClean="0">
                <a:cs typeface="Times New Roman" pitchFamily="18" charset="0"/>
              </a:rPr>
              <a:t>δηλαδή </a:t>
            </a:r>
            <a:r>
              <a:rPr lang="el-GR" altLang="el-GR" sz="2800" dirty="0">
                <a:cs typeface="Times New Roman" pitchFamily="18" charset="0"/>
              </a:rPr>
              <a:t>είναι η ίδια συστοιχία. </a:t>
            </a:r>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dirty="0">
                <a:cs typeface="Times New Roman" pitchFamily="18" charset="0"/>
              </a:rPr>
              <a:t>Κανόνες σχέσεων </a:t>
            </a:r>
            <a:r>
              <a:rPr lang="el-GR" dirty="0" smtClean="0">
                <a:cs typeface="Times New Roman" pitchFamily="18" charset="0"/>
              </a:rPr>
              <a:t>(5 </a:t>
            </a:r>
            <a:r>
              <a:rPr lang="el-GR" dirty="0">
                <a:cs typeface="Times New Roman" pitchFamily="18" charset="0"/>
              </a:rPr>
              <a:t>από </a:t>
            </a:r>
            <a:r>
              <a:rPr lang="el-GR" dirty="0" smtClean="0">
                <a:cs typeface="Times New Roman" pitchFamily="18" charset="0"/>
              </a:rPr>
              <a:t>6)</a:t>
            </a:r>
            <a:endParaRPr lang="el-GR" dirty="0"/>
          </a:p>
        </p:txBody>
      </p:sp>
      <p:sp>
        <p:nvSpPr>
          <p:cNvPr id="8" name="Rectangle 4" descr="5) CREATE INTEGRITY RULE RX4,&#10; COUNT, P WHERE P τελεία COLOR ίσο με Red μεγαλύτερο του 1.&#10;ή διαφορετικά:&#10;CREATE INTEGRITY RULE RX4,&#10; EXISTS PX, EXISTS PY, PX τελεία P# διάφορο του PY τελεία P#, &#10;                AND PX τελεία COLOR ίσο με Red,&#10;                AND PY τελεία COLOR ίσο με Red.&#10;δηλαδή πρέπει να υπάρχουν τουλάχιστον δύο κόκκινα εξαρτήματα.&#10;&#10;"/>
          <p:cNvSpPr txBox="1">
            <a:spLocks noChangeArrowheads="1"/>
          </p:cNvSpPr>
          <p:nvPr>
            <p:custDataLst>
              <p:tags r:id="rId2"/>
            </p:custDataLst>
          </p:nvPr>
        </p:nvSpPr>
        <p:spPr>
          <a:xfrm>
            <a:off x="467545" y="1412776"/>
            <a:ext cx="8208912"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n-GB" altLang="el-GR" sz="2400" b="1" dirty="0" smtClean="0">
                <a:cs typeface="Times New Roman" pitchFamily="18" charset="0"/>
              </a:rPr>
              <a:t>5)</a:t>
            </a:r>
            <a:r>
              <a:rPr lang="el-GR" altLang="el-GR" sz="2400" b="1" dirty="0" smtClean="0">
                <a:cs typeface="Times New Roman" pitchFamily="18" charset="0"/>
              </a:rPr>
              <a:t> </a:t>
            </a:r>
            <a:r>
              <a:rPr lang="en-GB" altLang="el-GR" sz="2400" dirty="0" smtClean="0">
                <a:cs typeface="Times New Roman" pitchFamily="18" charset="0"/>
              </a:rPr>
              <a:t>CREATE INTEGRITY RULE RX4</a:t>
            </a:r>
            <a:endParaRPr lang="el-GR" altLang="el-GR" sz="2400" dirty="0" smtClean="0">
              <a:cs typeface="Times New Roman" pitchFamily="18" charset="0"/>
            </a:endParaRPr>
          </a:p>
          <a:p>
            <a:pPr marL="0" indent="0" algn="just" eaLnBrk="0" hangingPunct="0">
              <a:buNone/>
            </a:pPr>
            <a:r>
              <a:rPr lang="en-GB" altLang="el-GR" sz="2400" dirty="0" smtClean="0">
                <a:cs typeface="Times New Roman" pitchFamily="18" charset="0"/>
              </a:rPr>
              <a:t>	COUNT (P WHERE P.COLOR = ‘Red’) &gt; 1;</a:t>
            </a:r>
            <a:endParaRPr lang="el-GR" altLang="el-GR" sz="2400" dirty="0" smtClean="0">
              <a:cs typeface="Times New Roman" pitchFamily="18" charset="0"/>
            </a:endParaRPr>
          </a:p>
          <a:p>
            <a:pPr marL="0" indent="0" algn="just" eaLnBrk="0" hangingPunct="0">
              <a:buNone/>
            </a:pPr>
            <a:r>
              <a:rPr lang="el-GR" altLang="el-GR" sz="2400" dirty="0" smtClean="0">
                <a:cs typeface="Times New Roman" pitchFamily="18" charset="0"/>
              </a:rPr>
              <a:t>ή διαφορετικά</a:t>
            </a:r>
            <a:r>
              <a:rPr lang="en-GB" altLang="el-GR" sz="2400" dirty="0" smtClean="0">
                <a:cs typeface="Times New Roman" pitchFamily="18" charset="0"/>
              </a:rPr>
              <a:t>:</a:t>
            </a:r>
            <a:endParaRPr lang="el-GR" altLang="el-GR" sz="2400" dirty="0" smtClean="0">
              <a:cs typeface="Times New Roman" pitchFamily="18" charset="0"/>
            </a:endParaRPr>
          </a:p>
          <a:p>
            <a:pPr marL="0" indent="0" algn="just" eaLnBrk="0" hangingPunct="0">
              <a:buNone/>
            </a:pPr>
            <a:r>
              <a:rPr lang="en-GB" altLang="el-GR" sz="2400" dirty="0" smtClean="0">
                <a:cs typeface="Times New Roman" pitchFamily="18" charset="0"/>
              </a:rPr>
              <a:t>CREATE INTEGRITY RULE RX4</a:t>
            </a:r>
            <a:endParaRPr lang="el-GR" altLang="el-GR" sz="2400" dirty="0" smtClean="0">
              <a:cs typeface="Times New Roman" pitchFamily="18" charset="0"/>
            </a:endParaRPr>
          </a:p>
          <a:p>
            <a:pPr marL="0" indent="0" algn="just" eaLnBrk="0" hangingPunct="0">
              <a:buNone/>
            </a:pPr>
            <a:r>
              <a:rPr lang="en-GB" altLang="el-GR" sz="2400" dirty="0" smtClean="0">
                <a:cs typeface="Times New Roman" pitchFamily="18" charset="0"/>
              </a:rPr>
              <a:t>	EXISTS PX (EXISTS PY (PX.P# ≠ PY.P# AND</a:t>
            </a:r>
            <a:endParaRPr lang="el-GR" altLang="el-GR" sz="2400" dirty="0" smtClean="0">
              <a:cs typeface="Times New Roman" pitchFamily="18" charset="0"/>
            </a:endParaRPr>
          </a:p>
          <a:p>
            <a:pPr marL="0" indent="0" algn="just" eaLnBrk="0" hangingPunct="0">
              <a:buNone/>
            </a:pPr>
            <a:r>
              <a:rPr lang="el-GR" altLang="el-GR" sz="2400" dirty="0" smtClean="0"/>
              <a:t>		          </a:t>
            </a:r>
            <a:r>
              <a:rPr lang="en-GB" altLang="el-GR" sz="2400" dirty="0" smtClean="0">
                <a:cs typeface="Times New Roman" pitchFamily="18" charset="0"/>
              </a:rPr>
              <a:t>PX.COLOR = ‘Red’ AND</a:t>
            </a:r>
            <a:endParaRPr lang="el-GR" altLang="el-GR" sz="2400" dirty="0" smtClean="0">
              <a:cs typeface="Times New Roman" pitchFamily="18" charset="0"/>
            </a:endParaRPr>
          </a:p>
          <a:p>
            <a:pPr marL="0" indent="0" algn="just" eaLnBrk="0" hangingPunct="0">
              <a:buNone/>
            </a:pPr>
            <a:r>
              <a:rPr lang="el-GR" altLang="el-GR" sz="2400" dirty="0" smtClean="0"/>
              <a:t>		          </a:t>
            </a:r>
            <a:r>
              <a:rPr lang="en-GB" altLang="el-GR" sz="2400" dirty="0" smtClean="0">
                <a:cs typeface="Times New Roman" pitchFamily="18" charset="0"/>
              </a:rPr>
              <a:t>PY.COLOR = ‘Red’));</a:t>
            </a:r>
            <a:endParaRPr lang="el-GR" altLang="el-GR" sz="2400" dirty="0" smtClean="0">
              <a:cs typeface="Times New Roman" pitchFamily="18" charset="0"/>
            </a:endParaRPr>
          </a:p>
          <a:p>
            <a:pPr marL="0" indent="0" algn="just" eaLnBrk="0" hangingPunct="0">
              <a:buNone/>
            </a:pPr>
            <a:r>
              <a:rPr lang="el-GR" altLang="el-GR" sz="2400" dirty="0" smtClean="0">
                <a:cs typeface="Times New Roman" pitchFamily="18" charset="0"/>
              </a:rPr>
              <a:t>δηλαδή πρέπει να υπάρχουν τουλάχιστον δύο κόκκινα εξαρτήματα.</a:t>
            </a:r>
          </a:p>
          <a:p>
            <a:pPr marL="0" indent="0" eaLnBrk="0" hangingPunct="0">
              <a:buNone/>
            </a:pPr>
            <a:endParaRPr lang="el-GR" alt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108504" cy="116215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dirty="0">
                <a:cs typeface="Times New Roman" pitchFamily="18" charset="0"/>
              </a:rPr>
              <a:t>Κανόνες σχέσεων </a:t>
            </a:r>
            <a:r>
              <a:rPr lang="el-GR" dirty="0" smtClean="0">
                <a:cs typeface="Times New Roman" pitchFamily="18" charset="0"/>
              </a:rPr>
              <a:t>(6 </a:t>
            </a:r>
            <a:r>
              <a:rPr lang="el-GR" dirty="0">
                <a:cs typeface="Times New Roman" pitchFamily="18" charset="0"/>
              </a:rPr>
              <a:t>από 6)</a:t>
            </a:r>
            <a:endParaRPr lang="el-GR" dirty="0"/>
          </a:p>
        </p:txBody>
      </p:sp>
      <p:sp>
        <p:nvSpPr>
          <p:cNvPr id="9" name="Rectangle 2"/>
          <p:cNvSpPr txBox="1">
            <a:spLocks noChangeArrowheads="1"/>
          </p:cNvSpPr>
          <p:nvPr>
            <p:custDataLst>
              <p:tags r:id="rId2"/>
            </p:custDataLst>
          </p:nvPr>
        </p:nvSpPr>
        <p:spPr>
          <a:xfrm>
            <a:off x="467544" y="1484784"/>
            <a:ext cx="8208912" cy="4392489"/>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l-GR" altLang="el-GR" sz="2800" dirty="0" smtClean="0">
                <a:cs typeface="Times New Roman" pitchFamily="18" charset="0"/>
              </a:rPr>
              <a:t>Μια </a:t>
            </a:r>
            <a:r>
              <a:rPr lang="el-GR" altLang="el-GR" sz="2800" b="1" dirty="0" smtClean="0">
                <a:solidFill>
                  <a:schemeClr val="accent1"/>
                </a:solidFill>
                <a:cs typeface="Times New Roman" pitchFamily="18" charset="0"/>
              </a:rPr>
              <a:t>δέσμευση σχέσης</a:t>
            </a:r>
            <a:r>
              <a:rPr lang="el-GR" altLang="el-GR" sz="2800" dirty="0" smtClean="0">
                <a:cs typeface="Times New Roman" pitchFamily="18" charset="0"/>
              </a:rPr>
              <a:t> είναι ένας μεμονωμένος κανόνας ακεραιότητας.</a:t>
            </a:r>
            <a:endParaRPr lang="el-GR" altLang="el-GR" sz="2800" dirty="0" smtClean="0"/>
          </a:p>
          <a:p>
            <a:pPr marL="0" indent="0" algn="just">
              <a:lnSpc>
                <a:spcPct val="120000"/>
              </a:lnSpc>
              <a:buNone/>
            </a:pPr>
            <a:r>
              <a:rPr lang="el-GR" altLang="el-GR" sz="2800" dirty="0" smtClean="0">
                <a:cs typeface="Times New Roman" pitchFamily="18" charset="0"/>
              </a:rPr>
              <a:t>Το </a:t>
            </a:r>
            <a:r>
              <a:rPr lang="el-GR" altLang="el-GR" sz="2800" b="1" dirty="0" smtClean="0">
                <a:solidFill>
                  <a:schemeClr val="accent1"/>
                </a:solidFill>
                <a:cs typeface="Times New Roman" pitchFamily="18" charset="0"/>
              </a:rPr>
              <a:t>κατηγόρημα σχέσης</a:t>
            </a:r>
            <a:r>
              <a:rPr lang="el-GR" altLang="el-GR" sz="2800" dirty="0" smtClean="0">
                <a:cs typeface="Times New Roman" pitchFamily="18" charset="0"/>
              </a:rPr>
              <a:t> μιας δεδομένης σχέσης ορίζεται ότι είναι το λογικό </a:t>
            </a:r>
            <a:r>
              <a:rPr lang="en-US" altLang="el-GR" sz="2800" dirty="0" smtClean="0">
                <a:cs typeface="Times New Roman" pitchFamily="18" charset="0"/>
              </a:rPr>
              <a:t>AND</a:t>
            </a:r>
            <a:r>
              <a:rPr lang="el-GR" altLang="el-GR" sz="2800" dirty="0" smtClean="0">
                <a:cs typeface="Times New Roman" pitchFamily="18" charset="0"/>
              </a:rPr>
              <a:t>  όλων των δεσμεύσεων σχέσης και όλων των δεσμεύσεων γνωρισμάτων οι οποίες εφαρμόζονται στη συγκεκριμένη σχέση και υποδηλώνει το τι σημαίνει η σχέση.</a:t>
            </a:r>
          </a:p>
          <a:p>
            <a:pPr marL="0" indent="0" algn="just">
              <a:lnSpc>
                <a:spcPct val="120000"/>
              </a:lnSpc>
              <a:buNone/>
            </a:pPr>
            <a:endParaRPr lang="el-GR" altLang="el-GR" sz="28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404491"/>
          </a:xfrm>
        </p:spPr>
        <p:txBody>
          <a:bodyPr>
            <a:normAutofit fontScale="90000"/>
          </a:bodyPr>
          <a:lstStyle/>
          <a:p>
            <a:pPr>
              <a:tabLst>
                <a:tab pos="457200" algn="l"/>
                <a:tab pos="1584325" algn="l"/>
              </a:tabLst>
            </a:pPr>
            <a:r>
              <a:rPr lang="el-GR" dirty="0" smtClean="0">
                <a:cs typeface="Times New Roman" pitchFamily="18" charset="0"/>
              </a:rPr>
              <a:t>Κανόνες βάσης δεδομένων (1 </a:t>
            </a:r>
            <a:r>
              <a:rPr lang="el-GR" dirty="0">
                <a:cs typeface="Times New Roman" pitchFamily="18" charset="0"/>
              </a:rPr>
              <a:t>από </a:t>
            </a:r>
            <a:r>
              <a:rPr lang="el-GR" dirty="0" smtClean="0">
                <a:cs typeface="Times New Roman" pitchFamily="18" charset="0"/>
              </a:rPr>
              <a:t>4)</a:t>
            </a:r>
            <a:endParaRPr lang="el-GR" dirty="0"/>
          </a:p>
        </p:txBody>
      </p:sp>
      <p:sp>
        <p:nvSpPr>
          <p:cNvPr id="8" name="Text Box 2" descr="Ένας κανόνας βάσης δεδομένων είναι ένας κανόνας που &#10;αλληλοσχετίζει δύο ή περισσότερες σχέσεις.&#10;&#10;Παράδειγμα:&#10;CREATE INTEGRITY RULE C95,&#10; FOR ALL SX, FOR ALL SPX,&#10;    IF SX τελεία STATUS μικρότερο του 20, AND SX τελεία S# ίσο με SPX τελεία S#,&#10;   THEN SPX τελεία QTY μικρότερο ή ίσο του πεντακόσια.&#10;&#10;Κανένας προμηθευτής με τιμή αξιολόγησης μικρότερη από το 20 &#10;δεν μπορεί να προμηθεύει κανένα εξάρτημα σε ποσότητα &#10;μεγαλύτερη από 500.&#10;&#10;"/>
          <p:cNvSpPr txBox="1">
            <a:spLocks noChangeArrowheads="1"/>
          </p:cNvSpPr>
          <p:nvPr>
            <p:custDataLst>
              <p:tags r:id="rId2"/>
            </p:custDataLst>
          </p:nvPr>
        </p:nvSpPr>
        <p:spPr bwMode="auto">
          <a:xfrm>
            <a:off x="467544" y="1268760"/>
            <a:ext cx="8280920" cy="5013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gn="just">
              <a:lnSpc>
                <a:spcPct val="125000"/>
              </a:lnSpc>
            </a:pPr>
            <a:r>
              <a:rPr lang="el-GR" altLang="el-GR" sz="2400" dirty="0">
                <a:solidFill>
                  <a:schemeClr val="tx1"/>
                </a:solidFill>
                <a:latin typeface="+mn-lt"/>
                <a:cs typeface="Times New Roman" pitchFamily="18" charset="0"/>
              </a:rPr>
              <a:t>Ένας κανόνας βάσης δεδομένων είναι ένας κανόνας που </a:t>
            </a:r>
            <a:endParaRPr lang="el-GR" altLang="el-GR" sz="2400" dirty="0" smtClean="0">
              <a:solidFill>
                <a:schemeClr val="tx1"/>
              </a:solidFill>
              <a:latin typeface="+mn-lt"/>
              <a:cs typeface="Times New Roman" pitchFamily="18" charset="0"/>
            </a:endParaRPr>
          </a:p>
          <a:p>
            <a:pPr algn="just">
              <a:lnSpc>
                <a:spcPct val="125000"/>
              </a:lnSpc>
            </a:pPr>
            <a:r>
              <a:rPr lang="el-GR" altLang="el-GR" sz="2400" dirty="0" err="1" smtClean="0">
                <a:solidFill>
                  <a:schemeClr val="tx1"/>
                </a:solidFill>
                <a:latin typeface="+mn-lt"/>
                <a:cs typeface="Times New Roman" pitchFamily="18" charset="0"/>
              </a:rPr>
              <a:t>αλληλοσχετίζει</a:t>
            </a:r>
            <a:r>
              <a:rPr lang="el-GR" altLang="el-GR" sz="2400" dirty="0" smtClean="0">
                <a:solidFill>
                  <a:schemeClr val="tx1"/>
                </a:solidFill>
                <a:latin typeface="+mn-lt"/>
                <a:cs typeface="Times New Roman" pitchFamily="18" charset="0"/>
              </a:rPr>
              <a:t> </a:t>
            </a:r>
            <a:r>
              <a:rPr lang="el-GR" altLang="el-GR" sz="2400" dirty="0">
                <a:solidFill>
                  <a:schemeClr val="tx1"/>
                </a:solidFill>
                <a:latin typeface="+mn-lt"/>
                <a:cs typeface="Times New Roman" pitchFamily="18" charset="0"/>
              </a:rPr>
              <a:t>δύο ή περισσότερες σχέσεις</a:t>
            </a:r>
            <a:r>
              <a:rPr lang="el-GR" altLang="el-GR" sz="2400" dirty="0" smtClean="0">
                <a:solidFill>
                  <a:schemeClr val="tx1"/>
                </a:solidFill>
                <a:latin typeface="+mn-lt"/>
                <a:cs typeface="Times New Roman" pitchFamily="18" charset="0"/>
              </a:rPr>
              <a:t>.</a:t>
            </a:r>
          </a:p>
          <a:p>
            <a:pPr algn="just">
              <a:lnSpc>
                <a:spcPct val="125000"/>
              </a:lnSpc>
            </a:pPr>
            <a:endParaRPr lang="el-GR" altLang="el-GR" sz="2400" dirty="0">
              <a:solidFill>
                <a:schemeClr val="tx1"/>
              </a:solidFill>
              <a:latin typeface="+mn-lt"/>
              <a:cs typeface="Times New Roman" pitchFamily="18" charset="0"/>
            </a:endParaRPr>
          </a:p>
          <a:p>
            <a:pPr algn="just">
              <a:lnSpc>
                <a:spcPct val="120000"/>
              </a:lnSpc>
            </a:pPr>
            <a:r>
              <a:rPr lang="el-GR" altLang="el-GR" sz="2400" b="1" u="sng" dirty="0">
                <a:solidFill>
                  <a:srgbClr val="7030A0"/>
                </a:solidFill>
                <a:latin typeface="+mn-lt"/>
              </a:rPr>
              <a:t>Παράδειγμα</a:t>
            </a:r>
            <a:r>
              <a:rPr lang="el-GR" altLang="el-GR" sz="2400" dirty="0">
                <a:solidFill>
                  <a:srgbClr val="7030A0"/>
                </a:solidFill>
                <a:latin typeface="+mn-lt"/>
              </a:rPr>
              <a:t>:</a:t>
            </a:r>
          </a:p>
          <a:p>
            <a:pPr algn="just">
              <a:lnSpc>
                <a:spcPct val="120000"/>
              </a:lnSpc>
            </a:pPr>
            <a:r>
              <a:rPr lang="en-GB" altLang="el-GR" sz="2400" dirty="0">
                <a:solidFill>
                  <a:schemeClr val="tx1"/>
                </a:solidFill>
                <a:latin typeface="+mn-lt"/>
                <a:cs typeface="Times New Roman" pitchFamily="18" charset="0"/>
              </a:rPr>
              <a:t>CREATE INTEGRITY RULE C95</a:t>
            </a:r>
            <a:endParaRPr lang="el-GR" altLang="el-GR" sz="2400" dirty="0">
              <a:solidFill>
                <a:schemeClr val="tx1"/>
              </a:solidFill>
              <a:latin typeface="+mn-lt"/>
              <a:cs typeface="Times New Roman" pitchFamily="18" charset="0"/>
            </a:endParaRPr>
          </a:p>
          <a:p>
            <a:pPr algn="just">
              <a:lnSpc>
                <a:spcPct val="120000"/>
              </a:lnSpc>
            </a:pPr>
            <a:r>
              <a:rPr lang="en-GB" altLang="el-GR" sz="2400" dirty="0">
                <a:solidFill>
                  <a:schemeClr val="tx1"/>
                </a:solidFill>
                <a:latin typeface="+mn-lt"/>
                <a:cs typeface="Times New Roman" pitchFamily="18" charset="0"/>
              </a:rPr>
              <a:t>	FORALL SX (FORALL SPX</a:t>
            </a:r>
            <a:endParaRPr lang="el-GR" altLang="el-GR" sz="2400" dirty="0">
              <a:solidFill>
                <a:schemeClr val="tx1"/>
              </a:solidFill>
              <a:latin typeface="+mn-lt"/>
              <a:cs typeface="Times New Roman" pitchFamily="18" charset="0"/>
            </a:endParaRPr>
          </a:p>
          <a:p>
            <a:pPr algn="just">
              <a:lnSpc>
                <a:spcPct val="120000"/>
              </a:lnSpc>
            </a:pPr>
            <a:r>
              <a:rPr lang="en-GB" altLang="el-GR" sz="2400" dirty="0">
                <a:solidFill>
                  <a:schemeClr val="tx1"/>
                </a:solidFill>
                <a:latin typeface="+mn-lt"/>
                <a:cs typeface="Times New Roman" pitchFamily="18" charset="0"/>
              </a:rPr>
              <a:t>		  (IF SX.STATUS &lt; 20 AND SX.S# = SPX.S#</a:t>
            </a:r>
            <a:endParaRPr lang="el-GR" altLang="el-GR" sz="2400" dirty="0">
              <a:solidFill>
                <a:schemeClr val="tx1"/>
              </a:solidFill>
              <a:latin typeface="+mn-lt"/>
              <a:cs typeface="Times New Roman" pitchFamily="18" charset="0"/>
            </a:endParaRPr>
          </a:p>
          <a:p>
            <a:pPr algn="just">
              <a:lnSpc>
                <a:spcPct val="120000"/>
              </a:lnSpc>
            </a:pPr>
            <a:r>
              <a:rPr lang="en-GB" altLang="el-GR" sz="2400" dirty="0">
                <a:solidFill>
                  <a:schemeClr val="tx1"/>
                </a:solidFill>
                <a:latin typeface="+mn-lt"/>
                <a:cs typeface="Times New Roman" pitchFamily="18" charset="0"/>
              </a:rPr>
              <a:t>				THEN SPX.QTY ≤ 500));</a:t>
            </a:r>
            <a:endParaRPr lang="el-GR" altLang="el-GR" sz="2400" dirty="0">
              <a:solidFill>
                <a:schemeClr val="tx1"/>
              </a:solidFill>
              <a:latin typeface="+mn-lt"/>
              <a:cs typeface="Times New Roman" pitchFamily="18" charset="0"/>
            </a:endParaRPr>
          </a:p>
          <a:p>
            <a:pPr algn="just">
              <a:lnSpc>
                <a:spcPct val="120000"/>
              </a:lnSpc>
            </a:pPr>
            <a:r>
              <a:rPr lang="el-GR" altLang="el-GR" sz="2400" dirty="0" smtClean="0">
                <a:solidFill>
                  <a:schemeClr val="tx1"/>
                </a:solidFill>
                <a:latin typeface="+mn-lt"/>
                <a:cs typeface="Times New Roman" pitchFamily="18" charset="0"/>
              </a:rPr>
              <a:t>Κανένας </a:t>
            </a:r>
            <a:r>
              <a:rPr lang="el-GR" altLang="el-GR" sz="2400" dirty="0">
                <a:solidFill>
                  <a:schemeClr val="tx1"/>
                </a:solidFill>
                <a:latin typeface="+mn-lt"/>
                <a:cs typeface="Times New Roman" pitchFamily="18" charset="0"/>
              </a:rPr>
              <a:t>προμηθευτής με τιμή αξιολόγησης μικρότερη από το 20 </a:t>
            </a:r>
            <a:endParaRPr lang="el-GR" altLang="el-GR" sz="2400" dirty="0" smtClean="0">
              <a:solidFill>
                <a:schemeClr val="tx1"/>
              </a:solidFill>
              <a:latin typeface="+mn-lt"/>
              <a:cs typeface="Times New Roman" pitchFamily="18" charset="0"/>
            </a:endParaRPr>
          </a:p>
          <a:p>
            <a:pPr algn="just">
              <a:lnSpc>
                <a:spcPct val="120000"/>
              </a:lnSpc>
            </a:pPr>
            <a:r>
              <a:rPr lang="el-GR" altLang="el-GR" sz="2400" dirty="0" smtClean="0">
                <a:solidFill>
                  <a:schemeClr val="tx1"/>
                </a:solidFill>
                <a:latin typeface="+mn-lt"/>
                <a:cs typeface="Times New Roman" pitchFamily="18" charset="0"/>
              </a:rPr>
              <a:t>δεν </a:t>
            </a:r>
            <a:r>
              <a:rPr lang="el-GR" altLang="el-GR" sz="2400" dirty="0">
                <a:solidFill>
                  <a:schemeClr val="tx1"/>
                </a:solidFill>
                <a:latin typeface="+mn-lt"/>
                <a:cs typeface="Times New Roman" pitchFamily="18" charset="0"/>
              </a:rPr>
              <a:t>μπορεί να προμηθεύει κανένα εξάρτημα σε ποσότητα </a:t>
            </a:r>
            <a:endParaRPr lang="el-GR" altLang="el-GR" sz="2400" dirty="0" smtClean="0">
              <a:solidFill>
                <a:schemeClr val="tx1"/>
              </a:solidFill>
              <a:latin typeface="+mn-lt"/>
              <a:cs typeface="Times New Roman" pitchFamily="18" charset="0"/>
            </a:endParaRPr>
          </a:p>
          <a:p>
            <a:pPr algn="just">
              <a:lnSpc>
                <a:spcPct val="120000"/>
              </a:lnSpc>
            </a:pPr>
            <a:r>
              <a:rPr lang="el-GR" altLang="el-GR" sz="2400" dirty="0" smtClean="0">
                <a:solidFill>
                  <a:schemeClr val="tx1"/>
                </a:solidFill>
                <a:latin typeface="+mn-lt"/>
                <a:cs typeface="Times New Roman" pitchFamily="18" charset="0"/>
              </a:rPr>
              <a:t>μεγαλύτερη </a:t>
            </a:r>
            <a:r>
              <a:rPr lang="el-GR" altLang="el-GR" sz="2400" dirty="0">
                <a:solidFill>
                  <a:schemeClr val="tx1"/>
                </a:solidFill>
                <a:latin typeface="+mn-lt"/>
                <a:cs typeface="Times New Roman" pitchFamily="18" charset="0"/>
              </a:rPr>
              <a:t>από 500.</a:t>
            </a:r>
          </a:p>
          <a:p>
            <a:pPr algn="just">
              <a:lnSpc>
                <a:spcPct val="125000"/>
              </a:lnSpc>
            </a:pPr>
            <a:endParaRPr lang="el-GR" altLang="el-GR" sz="2400" dirty="0">
              <a:solidFill>
                <a:schemeClr val="tx1"/>
              </a:solidFill>
              <a:latin typeface="+mn-lt"/>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27384"/>
            <a:ext cx="8424936" cy="1260475"/>
          </a:xfrm>
        </p:spPr>
        <p:txBody>
          <a:bodyPr>
            <a:noAutofit/>
          </a:bodyPr>
          <a:lstStyle/>
          <a:p>
            <a:r>
              <a:rPr lang="el-GR" sz="4000" dirty="0">
                <a:cs typeface="Times New Roman" pitchFamily="18" charset="0"/>
              </a:rPr>
              <a:t>Κανόνες βάσης δεδομένων </a:t>
            </a:r>
            <a:r>
              <a:rPr lang="el-GR" sz="4000" dirty="0" smtClean="0">
                <a:cs typeface="Times New Roman" pitchFamily="18" charset="0"/>
              </a:rPr>
              <a:t>(2 </a:t>
            </a:r>
            <a:r>
              <a:rPr lang="el-GR" sz="4000" dirty="0">
                <a:cs typeface="Times New Roman" pitchFamily="18" charset="0"/>
              </a:rPr>
              <a:t>από 4)</a:t>
            </a:r>
            <a:endParaRPr lang="el-GR" sz="4000" dirty="0">
              <a:latin typeface="+mn-lt"/>
            </a:endParaRPr>
          </a:p>
        </p:txBody>
      </p:sp>
      <p:sp>
        <p:nvSpPr>
          <p:cNvPr id="6" name="Rectangle 6" descr="Η γενική σύνταξη ενός κανόνα βάσης δεδομένων είναι σε γενικές γραμμές ίδια με τη σύνταξη ενός κανόνα σχέσης:&#10; &#10;CREATE INTEGRITY RULE κανόνας,&#10;δέσμευση,&#10;ON ATTEMPTED VIOLATION ενέργεια.&#10; &#10;Η δέσμευση πρέπει να περιλαμβάνει τουλάχιστον μια «συνθήκη σύζευξης», με δύο διαφορετικές μεταβλητές, που έχουν πεδία τιμών δύο διαφορετικές σχέσεις.&#10;Η προεπιλεγμένη ενέργεια είναι η ROLLBACK (ανασκευή).&#10;&#10;"/>
          <p:cNvSpPr txBox="1">
            <a:spLocks noChangeArrowheads="1"/>
          </p:cNvSpPr>
          <p:nvPr>
            <p:custDataLst>
              <p:tags r:id="rId2"/>
            </p:custDataLst>
          </p:nvPr>
        </p:nvSpPr>
        <p:spPr>
          <a:xfrm>
            <a:off x="467545" y="1124744"/>
            <a:ext cx="8280920" cy="51125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eaLnBrk="0" hangingPunct="0">
              <a:buNone/>
            </a:pPr>
            <a:r>
              <a:rPr lang="el-GR" altLang="el-GR" sz="2400" dirty="0">
                <a:cs typeface="Times New Roman" pitchFamily="18" charset="0"/>
              </a:rPr>
              <a:t>Η γενική σύνταξη ενός κανόνα βάσης δεδομένων είναι σε γενικές γραμμές ίδια με τη σύνταξη ενός κανόνα σχέσης:</a:t>
            </a:r>
          </a:p>
          <a:p>
            <a:pPr marL="457200" lvl="1" indent="0" algn="just" eaLnBrk="0" hangingPunct="0">
              <a:buNone/>
            </a:pPr>
            <a:r>
              <a:rPr lang="en-GB" altLang="el-GR" sz="2400" dirty="0">
                <a:cs typeface="Times New Roman" pitchFamily="18" charset="0"/>
              </a:rPr>
              <a:t> </a:t>
            </a:r>
            <a:endParaRPr lang="el-GR" altLang="el-GR" sz="2400" dirty="0">
              <a:cs typeface="Times New Roman" pitchFamily="18" charset="0"/>
            </a:endParaRPr>
          </a:p>
          <a:p>
            <a:pPr marL="914400" lvl="2" indent="0" algn="just" eaLnBrk="0" hangingPunct="0">
              <a:buNone/>
            </a:pPr>
            <a:r>
              <a:rPr lang="en-GB" altLang="el-GR" b="1" dirty="0">
                <a:solidFill>
                  <a:srgbClr val="7030A0"/>
                </a:solidFill>
                <a:cs typeface="Times New Roman" pitchFamily="18" charset="0"/>
              </a:rPr>
              <a:t>CREATE INTEGRITY RULE </a:t>
            </a:r>
            <a:r>
              <a:rPr lang="el-GR" altLang="el-GR" b="1" i="1" dirty="0">
                <a:solidFill>
                  <a:srgbClr val="7030A0"/>
                </a:solidFill>
                <a:cs typeface="Times New Roman" pitchFamily="18" charset="0"/>
              </a:rPr>
              <a:t>κανόνας</a:t>
            </a:r>
            <a:endParaRPr lang="el-GR" altLang="el-GR" b="1" dirty="0">
              <a:solidFill>
                <a:srgbClr val="7030A0"/>
              </a:solidFill>
            </a:endParaRPr>
          </a:p>
          <a:p>
            <a:pPr marL="914400" lvl="2" indent="0" algn="just" eaLnBrk="0" hangingPunct="0">
              <a:buNone/>
            </a:pPr>
            <a:r>
              <a:rPr lang="el-GR" altLang="el-GR" b="1" i="1" dirty="0">
                <a:solidFill>
                  <a:srgbClr val="7030A0"/>
                </a:solidFill>
                <a:cs typeface="Times New Roman" pitchFamily="18" charset="0"/>
              </a:rPr>
              <a:t>δέσμευση</a:t>
            </a:r>
            <a:endParaRPr lang="el-GR" altLang="el-GR" b="1" dirty="0">
              <a:solidFill>
                <a:srgbClr val="7030A0"/>
              </a:solidFill>
            </a:endParaRPr>
          </a:p>
          <a:p>
            <a:pPr marL="914400" lvl="2" indent="0" algn="just" eaLnBrk="0" hangingPunct="0">
              <a:buNone/>
            </a:pPr>
            <a:r>
              <a:rPr lang="en-GB" altLang="el-GR" b="1" dirty="0">
                <a:solidFill>
                  <a:srgbClr val="7030A0"/>
                </a:solidFill>
                <a:cs typeface="Times New Roman" pitchFamily="18" charset="0"/>
              </a:rPr>
              <a:t>[ON ATTEMPTED VIOLATION </a:t>
            </a:r>
            <a:r>
              <a:rPr lang="el-GR" altLang="el-GR" b="1" i="1" dirty="0">
                <a:solidFill>
                  <a:srgbClr val="7030A0"/>
                </a:solidFill>
                <a:cs typeface="Times New Roman" pitchFamily="18" charset="0"/>
              </a:rPr>
              <a:t>ενέργεια</a:t>
            </a:r>
            <a:r>
              <a:rPr lang="en-GB" altLang="el-GR" b="1" dirty="0">
                <a:solidFill>
                  <a:srgbClr val="7030A0"/>
                </a:solidFill>
                <a:cs typeface="Times New Roman" pitchFamily="18" charset="0"/>
              </a:rPr>
              <a:t>];</a:t>
            </a:r>
            <a:endParaRPr lang="el-GR" altLang="el-GR" b="1" dirty="0">
              <a:solidFill>
                <a:srgbClr val="7030A0"/>
              </a:solidFill>
              <a:cs typeface="Times New Roman" pitchFamily="18" charset="0"/>
            </a:endParaRPr>
          </a:p>
          <a:p>
            <a:pPr marL="457200" lvl="1" indent="0" algn="just" eaLnBrk="0" hangingPunct="0">
              <a:buNone/>
            </a:pPr>
            <a:r>
              <a:rPr lang="en-GB" altLang="el-GR" sz="2400" dirty="0">
                <a:solidFill>
                  <a:srgbClr val="7030A0"/>
                </a:solidFill>
                <a:cs typeface="Times New Roman" pitchFamily="18" charset="0"/>
              </a:rPr>
              <a:t> </a:t>
            </a:r>
            <a:endParaRPr lang="el-GR" altLang="el-GR" sz="2400" dirty="0">
              <a:solidFill>
                <a:srgbClr val="7030A0"/>
              </a:solidFill>
              <a:cs typeface="Times New Roman" pitchFamily="18" charset="0"/>
            </a:endParaRPr>
          </a:p>
          <a:p>
            <a:pPr marL="457200" lvl="1" indent="0" algn="just" eaLnBrk="0" hangingPunct="0">
              <a:buNone/>
            </a:pPr>
            <a:r>
              <a:rPr lang="el-GR" altLang="el-GR" sz="2400" dirty="0">
                <a:cs typeface="Times New Roman" pitchFamily="18" charset="0"/>
              </a:rPr>
              <a:t>Η </a:t>
            </a:r>
            <a:r>
              <a:rPr lang="el-GR" altLang="el-GR" sz="2400" i="1" dirty="0">
                <a:solidFill>
                  <a:srgbClr val="7030A0"/>
                </a:solidFill>
                <a:cs typeface="Times New Roman" pitchFamily="18" charset="0"/>
              </a:rPr>
              <a:t>δέσμευση</a:t>
            </a:r>
            <a:r>
              <a:rPr lang="el-GR" altLang="el-GR" sz="2400" dirty="0">
                <a:cs typeface="Times New Roman" pitchFamily="18" charset="0"/>
              </a:rPr>
              <a:t> πρέπει να περιλαμβάνει τουλάχιστον μια «συνθήκη σύζευξης», με δύο διαφορετικές μεταβλητές, που έχουν πεδία τιμών δύο διαφορετικές σχέσεις.</a:t>
            </a:r>
          </a:p>
          <a:p>
            <a:pPr marL="457200" lvl="1" indent="0" algn="just" eaLnBrk="0" hangingPunct="0">
              <a:buNone/>
            </a:pPr>
            <a:r>
              <a:rPr lang="el-GR" altLang="el-GR" sz="2400" dirty="0">
                <a:cs typeface="Times New Roman" pitchFamily="18" charset="0"/>
              </a:rPr>
              <a:t>Η προεπιλεγμένη</a:t>
            </a:r>
            <a:r>
              <a:rPr lang="el-GR" altLang="el-GR" sz="2400" dirty="0">
                <a:solidFill>
                  <a:srgbClr val="7030A0"/>
                </a:solidFill>
                <a:cs typeface="Times New Roman" pitchFamily="18" charset="0"/>
              </a:rPr>
              <a:t> </a:t>
            </a:r>
            <a:r>
              <a:rPr lang="el-GR" altLang="el-GR" sz="2400" i="1" dirty="0">
                <a:solidFill>
                  <a:srgbClr val="7030A0"/>
                </a:solidFill>
                <a:cs typeface="Times New Roman" pitchFamily="18" charset="0"/>
              </a:rPr>
              <a:t>ενέργεια</a:t>
            </a:r>
            <a:r>
              <a:rPr lang="el-GR" altLang="el-GR" sz="2400" dirty="0">
                <a:solidFill>
                  <a:srgbClr val="7030A0"/>
                </a:solidFill>
                <a:cs typeface="Times New Roman" pitchFamily="18" charset="0"/>
              </a:rPr>
              <a:t> </a:t>
            </a:r>
            <a:r>
              <a:rPr lang="el-GR" altLang="el-GR" sz="2400" dirty="0">
                <a:cs typeface="Times New Roman" pitchFamily="18" charset="0"/>
              </a:rPr>
              <a:t>είναι η </a:t>
            </a:r>
            <a:r>
              <a:rPr lang="en-GB" altLang="el-GR" sz="2400" dirty="0">
                <a:solidFill>
                  <a:srgbClr val="7030A0"/>
                </a:solidFill>
                <a:cs typeface="Times New Roman" pitchFamily="18" charset="0"/>
              </a:rPr>
              <a:t>ROLLBACK</a:t>
            </a:r>
            <a:r>
              <a:rPr lang="el-GR" altLang="el-GR" sz="2400" dirty="0">
                <a:cs typeface="Times New Roman" pitchFamily="18" charset="0"/>
              </a:rPr>
              <a:t> (ανασκευή).</a:t>
            </a:r>
          </a:p>
          <a:p>
            <a:pPr marL="457200" lvl="1" indent="0" eaLnBrk="0" hangingPunct="0">
              <a:buNone/>
            </a:pPr>
            <a:endParaRPr lang="el-GR" altLang="el-GR" sz="2400" dirty="0"/>
          </a:p>
        </p:txBody>
      </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80120"/>
          </a:xfrm>
        </p:spPr>
        <p:txBody>
          <a:bodyPr>
            <a:noAutofit/>
          </a:bodyPr>
          <a:lstStyle/>
          <a:p>
            <a:r>
              <a:rPr lang="el-GR" sz="4000" dirty="0">
                <a:cs typeface="Times New Roman" pitchFamily="18" charset="0"/>
              </a:rPr>
              <a:t>Κανόνες βάσης δεδομένων </a:t>
            </a:r>
            <a:r>
              <a:rPr lang="el-GR" sz="4000" dirty="0" smtClean="0">
                <a:cs typeface="Times New Roman" pitchFamily="18" charset="0"/>
              </a:rPr>
              <a:t>(3 </a:t>
            </a:r>
            <a:r>
              <a:rPr lang="el-GR" sz="4000" dirty="0">
                <a:cs typeface="Times New Roman" pitchFamily="18" charset="0"/>
              </a:rPr>
              <a:t>από 4)</a:t>
            </a:r>
            <a:endParaRPr lang="el-GR" sz="4000" dirty="0"/>
          </a:p>
        </p:txBody>
      </p:sp>
      <p:sp>
        <p:nvSpPr>
          <p:cNvPr id="4" name="Ορθογώνιο 3" descr="Παραδείγματα:&#10;1) CREATE INTEGRITY RULE DBX1,&#10; FOR ALL SP, EXISTS S, S τελεία S# ίσο με SP τελεία S#, AND&#10; EXISTS P, P τελεία P# ίσο με SP τελεία P#.&#10;&#10;Για κάθε αποστολή υπάρχει ένας αντίστοιχος προμηθευτής και ένα αντίστοιχο εξάρτημα.&#10;"/>
          <p:cNvSpPr/>
          <p:nvPr>
            <p:custDataLst>
              <p:tags r:id="rId2"/>
            </p:custDataLst>
          </p:nvPr>
        </p:nvSpPr>
        <p:spPr>
          <a:xfrm>
            <a:off x="467545" y="1628800"/>
            <a:ext cx="8208912" cy="3862596"/>
          </a:xfrm>
          <a:prstGeom prst="rect">
            <a:avLst/>
          </a:prstGeom>
        </p:spPr>
        <p:txBody>
          <a:bodyPr wrap="square">
            <a:spAutoFit/>
          </a:bodyPr>
          <a:lstStyle/>
          <a:p>
            <a:pPr algn="just">
              <a:lnSpc>
                <a:spcPct val="125000"/>
              </a:lnSpc>
            </a:pPr>
            <a:r>
              <a:rPr lang="el-GR" altLang="el-GR" sz="2800" b="1" u="sng" dirty="0">
                <a:solidFill>
                  <a:srgbClr val="7030A0"/>
                </a:solidFill>
                <a:cs typeface="Times New Roman" pitchFamily="18" charset="0"/>
              </a:rPr>
              <a:t>Παραδείγματα</a:t>
            </a:r>
            <a:r>
              <a:rPr lang="en-GB" altLang="el-GR" sz="2800" dirty="0">
                <a:solidFill>
                  <a:srgbClr val="7030A0"/>
                </a:solidFill>
                <a:cs typeface="Times New Roman" pitchFamily="18" charset="0"/>
              </a:rPr>
              <a:t>:</a:t>
            </a:r>
            <a:endParaRPr lang="el-GR" altLang="el-GR" sz="2800" dirty="0">
              <a:solidFill>
                <a:srgbClr val="7030A0"/>
              </a:solidFill>
              <a:cs typeface="Times New Roman" pitchFamily="18" charset="0"/>
            </a:endParaRPr>
          </a:p>
          <a:p>
            <a:pPr algn="just">
              <a:lnSpc>
                <a:spcPct val="125000"/>
              </a:lnSpc>
            </a:pPr>
            <a:r>
              <a:rPr lang="el-GR" altLang="el-GR" sz="2800" b="1" dirty="0" smtClean="0">
                <a:cs typeface="Times New Roman" pitchFamily="18" charset="0"/>
              </a:rPr>
              <a:t>1) </a:t>
            </a:r>
            <a:r>
              <a:rPr lang="en-GB" altLang="el-GR" sz="2800" dirty="0" smtClean="0">
                <a:cs typeface="Times New Roman" pitchFamily="18" charset="0"/>
              </a:rPr>
              <a:t>CREATE </a:t>
            </a:r>
            <a:r>
              <a:rPr lang="en-GB" altLang="el-GR" sz="2800" dirty="0">
                <a:cs typeface="Times New Roman" pitchFamily="18" charset="0"/>
              </a:rPr>
              <a:t>INTEGRITY RULE DBX1</a:t>
            </a:r>
            <a:endParaRPr lang="el-GR" altLang="el-GR" sz="2800" dirty="0">
              <a:cs typeface="Times New Roman" pitchFamily="18" charset="0"/>
            </a:endParaRPr>
          </a:p>
          <a:p>
            <a:pPr algn="just">
              <a:lnSpc>
                <a:spcPct val="125000"/>
              </a:lnSpc>
            </a:pPr>
            <a:r>
              <a:rPr lang="en-GB" altLang="el-GR" sz="2800" dirty="0">
                <a:cs typeface="Times New Roman" pitchFamily="18" charset="0"/>
              </a:rPr>
              <a:t>	FORALL SP (EXISTS S (S.S# = SP.S#) AND</a:t>
            </a:r>
            <a:endParaRPr lang="el-GR" altLang="el-GR" sz="2800" dirty="0">
              <a:cs typeface="Times New Roman" pitchFamily="18" charset="0"/>
            </a:endParaRPr>
          </a:p>
          <a:p>
            <a:pPr algn="just">
              <a:lnSpc>
                <a:spcPct val="125000"/>
              </a:lnSpc>
            </a:pPr>
            <a:r>
              <a:rPr lang="en-GB" altLang="el-GR" sz="2800" dirty="0">
                <a:cs typeface="Times New Roman" pitchFamily="18" charset="0"/>
              </a:rPr>
              <a:t>	EXISTS P (P.P# = SP.P#));</a:t>
            </a:r>
            <a:endParaRPr lang="el-GR" altLang="el-GR" sz="2800" dirty="0">
              <a:cs typeface="Times New Roman" pitchFamily="18" charset="0"/>
            </a:endParaRPr>
          </a:p>
          <a:p>
            <a:pPr algn="just">
              <a:lnSpc>
                <a:spcPct val="125000"/>
              </a:lnSpc>
            </a:pPr>
            <a:endParaRPr lang="el-GR" altLang="el-GR" sz="2800" dirty="0"/>
          </a:p>
          <a:p>
            <a:pPr algn="just">
              <a:lnSpc>
                <a:spcPct val="125000"/>
              </a:lnSpc>
            </a:pPr>
            <a:r>
              <a:rPr lang="el-GR" altLang="el-GR" sz="2800" dirty="0">
                <a:cs typeface="Times New Roman" pitchFamily="18" charset="0"/>
              </a:rPr>
              <a:t>Για κάθε αποστολή υπάρχει ένας αντίστοιχος προμηθευτής και ένα αντίστοιχο εξάρτημα</a:t>
            </a:r>
            <a:r>
              <a:rPr lang="el-GR" altLang="el-GR" sz="2800" dirty="0" smtClean="0">
                <a:cs typeface="Times New Roman" pitchFamily="18" charset="0"/>
              </a:rPr>
              <a:t>.</a:t>
            </a:r>
            <a:endParaRPr lang="el-GR" altLang="el-GR" sz="28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27384"/>
            <a:ext cx="8208912" cy="1296144"/>
          </a:xfrm>
        </p:spPr>
        <p:txBody>
          <a:bodyPr>
            <a:noAutofit/>
          </a:bodyPr>
          <a:lstStyle/>
          <a:p>
            <a:pPr eaLnBrk="0" hangingPunct="0">
              <a:tabLst>
                <a:tab pos="457200" algn="l"/>
                <a:tab pos="1584325" algn="l"/>
              </a:tabLst>
            </a:pPr>
            <a:r>
              <a:rPr lang="el-GR" sz="4000" dirty="0">
                <a:cs typeface="Times New Roman" pitchFamily="18" charset="0"/>
              </a:rPr>
              <a:t>Κανόνες βάσης δεδομένων </a:t>
            </a:r>
            <a:r>
              <a:rPr lang="el-GR" sz="4000" dirty="0" smtClean="0">
                <a:cs typeface="Times New Roman" pitchFamily="18" charset="0"/>
              </a:rPr>
              <a:t>(4 </a:t>
            </a:r>
            <a:r>
              <a:rPr lang="el-GR" sz="4000" dirty="0">
                <a:cs typeface="Times New Roman" pitchFamily="18" charset="0"/>
              </a:rPr>
              <a:t>από 4)</a:t>
            </a:r>
            <a:endParaRPr lang="el-GR" sz="4000" dirty="0">
              <a:latin typeface="+mn-lt"/>
              <a:cs typeface="Times New Roman" pitchFamily="18" charset="0"/>
            </a:endParaRPr>
          </a:p>
        </p:txBody>
      </p:sp>
      <p:sp>
        <p:nvSpPr>
          <p:cNvPr id="8" name="Content Placeholder 2" descr="2) CREATE INTEGRITY RULE DBX2,&#10; FOR ALL P, EIXSTS SP, SP τελεία P# ίσο με P τελεία P#.&#10;Κάθε εξάρτημα πρέπει να έχει τουλάχιστον μία αποστολή.&#10;&#10;3) CREATE INTEGRITY RULE DBX3,&#10; FOR ALL P, SUM, SP WHERE SP τελεία P# ίσο με P τελεία P#, QTY μικρότερο ή ίσο του δύο χιλιάδες.&#10;&#10;Κανένα εξάρτημα δεν μπορεί να έχει συνολική ποσότητα αποστολών πάνω από 2000.&#10;&#10;"/>
          <p:cNvSpPr>
            <a:spLocks noGrp="1"/>
          </p:cNvSpPr>
          <p:nvPr>
            <p:ph idx="4294967295"/>
          </p:nvPr>
        </p:nvSpPr>
        <p:spPr>
          <a:xfrm>
            <a:off x="467545" y="1340768"/>
            <a:ext cx="8280920" cy="4680520"/>
          </a:xfrm>
        </p:spPr>
        <p:txBody>
          <a:bodyPr>
            <a:noAutofit/>
          </a:bodyPr>
          <a:lstStyle/>
          <a:p>
            <a:pPr marL="0" indent="0" algn="just">
              <a:lnSpc>
                <a:spcPct val="125000"/>
              </a:lnSpc>
              <a:buNone/>
            </a:pPr>
            <a:r>
              <a:rPr lang="el-GR" altLang="el-GR" sz="2400" b="1" dirty="0">
                <a:cs typeface="Times New Roman" pitchFamily="18" charset="0"/>
              </a:rPr>
              <a:t>2</a:t>
            </a:r>
            <a:r>
              <a:rPr lang="en-GB" altLang="el-GR" sz="2400" b="1" dirty="0" smtClean="0">
                <a:cs typeface="Times New Roman" pitchFamily="18" charset="0"/>
              </a:rPr>
              <a:t>)</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INTEGRITY RULE DBX2</a:t>
            </a:r>
            <a:endParaRPr lang="el-GR" altLang="el-GR" sz="2400" dirty="0">
              <a:cs typeface="Times New Roman" pitchFamily="18" charset="0"/>
            </a:endParaRPr>
          </a:p>
          <a:p>
            <a:pPr marL="0" indent="0" algn="just">
              <a:lnSpc>
                <a:spcPct val="125000"/>
              </a:lnSpc>
              <a:buNone/>
            </a:pPr>
            <a:r>
              <a:rPr lang="en-GB" altLang="el-GR" sz="2400" dirty="0">
                <a:cs typeface="Times New Roman" pitchFamily="18" charset="0"/>
              </a:rPr>
              <a:t>	FORALL P EIXSTS SP (SP.P# = P.P#);</a:t>
            </a:r>
            <a:endParaRPr lang="el-GR" altLang="el-GR" sz="2400" dirty="0">
              <a:cs typeface="Times New Roman" pitchFamily="18" charset="0"/>
            </a:endParaRPr>
          </a:p>
          <a:p>
            <a:pPr marL="0" indent="0" algn="just">
              <a:lnSpc>
                <a:spcPct val="125000"/>
              </a:lnSpc>
              <a:buNone/>
            </a:pPr>
            <a:r>
              <a:rPr lang="el-GR" altLang="el-GR" sz="2400" dirty="0" smtClean="0">
                <a:cs typeface="Times New Roman" pitchFamily="18" charset="0"/>
              </a:rPr>
              <a:t>Κάθε </a:t>
            </a:r>
            <a:r>
              <a:rPr lang="el-GR" altLang="el-GR" sz="2400" dirty="0">
                <a:cs typeface="Times New Roman" pitchFamily="18" charset="0"/>
              </a:rPr>
              <a:t>εξάρτημα πρέπει να έχει τουλάχιστον μία αποστολή</a:t>
            </a:r>
            <a:r>
              <a:rPr lang="el-GR" altLang="el-GR" sz="2400" dirty="0" smtClean="0">
                <a:cs typeface="Times New Roman" pitchFamily="18" charset="0"/>
              </a:rPr>
              <a:t>.</a:t>
            </a:r>
          </a:p>
          <a:p>
            <a:pPr marL="0" indent="0" algn="just">
              <a:lnSpc>
                <a:spcPct val="125000"/>
              </a:lnSpc>
              <a:buNone/>
            </a:pPr>
            <a:endParaRPr lang="el-GR" altLang="el-GR" sz="2400" dirty="0">
              <a:cs typeface="Times New Roman" pitchFamily="18" charset="0"/>
            </a:endParaRPr>
          </a:p>
          <a:p>
            <a:pPr marL="0" indent="0" algn="just">
              <a:lnSpc>
                <a:spcPct val="120000"/>
              </a:lnSpc>
              <a:buNone/>
            </a:pPr>
            <a:r>
              <a:rPr lang="el-GR" altLang="el-GR" sz="2400" b="1" dirty="0">
                <a:cs typeface="Times New Roman" pitchFamily="18" charset="0"/>
              </a:rPr>
              <a:t>3</a:t>
            </a:r>
            <a:r>
              <a:rPr lang="en-GB" altLang="el-GR" sz="2400" b="1" dirty="0" smtClean="0">
                <a:cs typeface="Times New Roman" pitchFamily="18" charset="0"/>
              </a:rPr>
              <a:t>)</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INTEGRITY RULE DBX3</a:t>
            </a:r>
            <a:endParaRPr lang="el-GR" altLang="el-GR" sz="2400" dirty="0">
              <a:cs typeface="Times New Roman" pitchFamily="18" charset="0"/>
            </a:endParaRPr>
          </a:p>
          <a:p>
            <a:pPr marL="0" indent="0" algn="just">
              <a:lnSpc>
                <a:spcPct val="120000"/>
              </a:lnSpc>
              <a:buNone/>
            </a:pPr>
            <a:r>
              <a:rPr lang="en-GB" altLang="el-GR" sz="2400" dirty="0">
                <a:cs typeface="Times New Roman" pitchFamily="18" charset="0"/>
              </a:rPr>
              <a:t>	FORALL P (SUM (SP WHERE SP.P# = P.P#, QTY) ≤ 2000);</a:t>
            </a:r>
            <a:endParaRPr lang="el-GR" altLang="el-GR" sz="2400" dirty="0">
              <a:cs typeface="Times New Roman" pitchFamily="18" charset="0"/>
            </a:endParaRPr>
          </a:p>
          <a:p>
            <a:pPr marL="0" indent="0" algn="just">
              <a:lnSpc>
                <a:spcPct val="120000"/>
              </a:lnSpc>
              <a:buNone/>
            </a:pPr>
            <a:endParaRPr lang="el-GR" altLang="el-GR" sz="2400" dirty="0"/>
          </a:p>
          <a:p>
            <a:pPr marL="0" indent="0" algn="just">
              <a:lnSpc>
                <a:spcPct val="120000"/>
              </a:lnSpc>
              <a:buNone/>
            </a:pPr>
            <a:r>
              <a:rPr lang="el-GR" altLang="el-GR" sz="2400" dirty="0">
                <a:cs typeface="Times New Roman" pitchFamily="18" charset="0"/>
              </a:rPr>
              <a:t>Κανένα εξάρτημα δεν μπορεί να έχει συνολική ποσότητα αποστολών πάνω από 2000.</a:t>
            </a:r>
            <a:endParaRPr lang="el-GR" altLang="el-GR" sz="2400" dirty="0"/>
          </a:p>
          <a:p>
            <a:pPr marL="0" indent="0" algn="just">
              <a:lnSpc>
                <a:spcPct val="125000"/>
              </a:lnSpc>
              <a:buNone/>
            </a:pPr>
            <a:endParaRPr lang="en-GB"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cs typeface="Times New Roman" pitchFamily="18" charset="0"/>
              </a:rPr>
              <a:t>Κανόνες κατάστασης και κανόνες μετάβασης (1 από 2)</a:t>
            </a:r>
            <a:endParaRPr lang="el-GR" dirty="0">
              <a:cs typeface="Times New Roman" pitchFamily="18" charset="0"/>
            </a:endParaRPr>
          </a:p>
        </p:txBody>
      </p:sp>
      <p:sp>
        <p:nvSpPr>
          <p:cNvPr id="6" name="Rectangle 4" descr="Όλα τα παραδείγματα που είδαμε ήταν κανόνες κατάστασης –αφορούσαν τις σωστές καταστάσεις της βάσης δεδομένων.&#10;Υπάρχουν όμως και κανόνες μετάβασης από τη μία κατάσταση στην άλλη.&#10;&#10;Παραδείγματα:&#10;1) CREATE INTEGRITY RULE SR9,&#10; FOR ALL S΄,  FOR ALL S,&#10; IF S΄ τελεία S# ίσο με S τελεία S#, THEN S΄ τελεία STATUS μικρότερο ή ίσο του S τελεία STATUS.&#10;&#10;&#10;"/>
          <p:cNvSpPr txBox="1">
            <a:spLocks noChangeArrowheads="1"/>
          </p:cNvSpPr>
          <p:nvPr>
            <p:custDataLst>
              <p:tags r:id="rId2"/>
            </p:custDataLst>
          </p:nvPr>
        </p:nvSpPr>
        <p:spPr>
          <a:xfrm>
            <a:off x="467545" y="1628800"/>
            <a:ext cx="828092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altLang="el-GR" sz="2400" dirty="0">
                <a:cs typeface="Times New Roman" pitchFamily="18" charset="0"/>
              </a:rPr>
              <a:t>Όλα τα παραδείγματα που είδαμε ήταν κανόνες κατάστασης –αφορούσαν τις σωστές καταστάσεις της βάσης δεδομένων.</a:t>
            </a:r>
          </a:p>
          <a:p>
            <a:pPr marL="0" indent="0" algn="just" eaLnBrk="0" hangingPunct="0">
              <a:buNone/>
            </a:pPr>
            <a:r>
              <a:rPr lang="el-GR" altLang="el-GR" sz="2400" dirty="0">
                <a:cs typeface="Times New Roman" pitchFamily="18" charset="0"/>
              </a:rPr>
              <a:t>Υπάρχουν όμως και κανόνες μετάβασης από τη μία κατάσταση στην άλλη</a:t>
            </a:r>
            <a:r>
              <a:rPr lang="el-GR" altLang="el-GR" sz="2400" dirty="0" smtClean="0">
                <a:cs typeface="Times New Roman" pitchFamily="18" charset="0"/>
              </a:rPr>
              <a:t>.</a:t>
            </a:r>
          </a:p>
          <a:p>
            <a:pPr marL="0" indent="0" algn="just" eaLnBrk="0" hangingPunct="0">
              <a:buNone/>
            </a:pPr>
            <a:endParaRPr lang="el-GR" altLang="el-GR" sz="2400" dirty="0" smtClean="0">
              <a:cs typeface="Times New Roman" pitchFamily="18" charset="0"/>
            </a:endParaRPr>
          </a:p>
          <a:p>
            <a:pPr marL="0" indent="0" algn="just">
              <a:buNone/>
            </a:pPr>
            <a:r>
              <a:rPr lang="el-GR" altLang="el-GR" sz="2400" b="1" u="sng" dirty="0">
                <a:solidFill>
                  <a:srgbClr val="7030A0"/>
                </a:solidFill>
                <a:cs typeface="Times New Roman" pitchFamily="18" charset="0"/>
              </a:rPr>
              <a:t>Παραδείγματα</a:t>
            </a:r>
            <a:r>
              <a:rPr lang="en-GB" altLang="el-GR" sz="2400" dirty="0">
                <a:solidFill>
                  <a:srgbClr val="7030A0"/>
                </a:solidFill>
                <a:cs typeface="Times New Roman" pitchFamily="18" charset="0"/>
              </a:rPr>
              <a:t>:</a:t>
            </a:r>
            <a:endParaRPr lang="el-GR" altLang="el-GR" sz="2400" dirty="0">
              <a:solidFill>
                <a:srgbClr val="7030A0"/>
              </a:solidFill>
              <a:cs typeface="Times New Roman" pitchFamily="18" charset="0"/>
            </a:endParaRPr>
          </a:p>
          <a:p>
            <a:pPr marL="0" indent="0" algn="just">
              <a:buNone/>
            </a:pPr>
            <a:r>
              <a:rPr lang="en-GB" altLang="el-GR" sz="2400" b="1" dirty="0" smtClean="0">
                <a:cs typeface="Times New Roman" pitchFamily="18" charset="0"/>
              </a:rPr>
              <a:t>1)</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INTEGRITY RULE SR9</a:t>
            </a:r>
            <a:endParaRPr lang="el-GR" altLang="el-GR" sz="2400" dirty="0">
              <a:cs typeface="Times New Roman" pitchFamily="18" charset="0"/>
            </a:endParaRPr>
          </a:p>
          <a:p>
            <a:pPr marL="0" indent="0" algn="just">
              <a:buNone/>
            </a:pPr>
            <a:r>
              <a:rPr lang="en-GB" altLang="el-GR" sz="2400" dirty="0">
                <a:cs typeface="Times New Roman" pitchFamily="18" charset="0"/>
              </a:rPr>
              <a:t>	FORALL S</a:t>
            </a:r>
            <a:r>
              <a:rPr lang="el-GR" altLang="el-GR" sz="2400" dirty="0">
                <a:cs typeface="Times New Roman" pitchFamily="18" charset="0"/>
              </a:rPr>
              <a:t>΄</a:t>
            </a:r>
            <a:r>
              <a:rPr lang="en-GB" altLang="el-GR" sz="2400" dirty="0">
                <a:cs typeface="Times New Roman" pitchFamily="18" charset="0"/>
              </a:rPr>
              <a:t>  FORALL S</a:t>
            </a:r>
            <a:endParaRPr lang="el-GR" altLang="el-GR" sz="2400" dirty="0">
              <a:cs typeface="Times New Roman" pitchFamily="18" charset="0"/>
            </a:endParaRPr>
          </a:p>
          <a:p>
            <a:pPr marL="0" indent="0" algn="just">
              <a:buNone/>
            </a:pPr>
            <a:r>
              <a:rPr lang="en-GB" altLang="el-GR" sz="2400" dirty="0">
                <a:cs typeface="Times New Roman" pitchFamily="18" charset="0"/>
              </a:rPr>
              <a:t>	(IF S</a:t>
            </a:r>
            <a:r>
              <a:rPr lang="el-GR" altLang="el-GR" sz="2400" dirty="0">
                <a:cs typeface="Times New Roman" pitchFamily="18" charset="0"/>
              </a:rPr>
              <a:t>΄</a:t>
            </a:r>
            <a:r>
              <a:rPr lang="en-GB" altLang="el-GR" sz="2400" dirty="0">
                <a:cs typeface="Times New Roman" pitchFamily="18" charset="0"/>
              </a:rPr>
              <a:t>.S# = S.S# THEN S</a:t>
            </a:r>
            <a:r>
              <a:rPr lang="el-GR" altLang="el-GR" sz="2400" dirty="0">
                <a:cs typeface="Times New Roman" pitchFamily="18" charset="0"/>
              </a:rPr>
              <a:t>΄</a:t>
            </a:r>
            <a:r>
              <a:rPr lang="en-GB" altLang="el-GR" sz="2400" dirty="0">
                <a:cs typeface="Times New Roman" pitchFamily="18" charset="0"/>
              </a:rPr>
              <a:t>.STATUS ≤ S.STATUS);</a:t>
            </a:r>
            <a:endParaRPr lang="el-GR" altLang="el-GR" sz="2400" dirty="0">
              <a:cs typeface="Times New Roman" pitchFamily="18" charset="0"/>
            </a:endParaRPr>
          </a:p>
          <a:p>
            <a:pPr marL="0" indent="0" algn="just">
              <a:buNone/>
            </a:pPr>
            <a:endParaRPr lang="el-GR" altLang="el-GR" sz="2400" dirty="0"/>
          </a:p>
          <a:p>
            <a:pPr marL="0" indent="0" algn="just" eaLnBrk="0" hangingPunc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pPr marL="198438" indent="92075" defTabSz="669925" eaLnBrk="0" hangingPunct="0">
              <a:tabLst>
                <a:tab pos="457200" algn="l"/>
              </a:tabLst>
            </a:pPr>
            <a:r>
              <a:rPr lang="el-GR" dirty="0">
                <a:cs typeface="Times New Roman" pitchFamily="18" charset="0"/>
              </a:rPr>
              <a:t>Κανόνες κατάστασης και κανόνες μετάβασης </a:t>
            </a:r>
            <a:r>
              <a:rPr lang="el-GR" dirty="0" smtClean="0">
                <a:cs typeface="Times New Roman" pitchFamily="18" charset="0"/>
              </a:rPr>
              <a:t>(2 </a:t>
            </a:r>
            <a:r>
              <a:rPr lang="el-GR" dirty="0">
                <a:cs typeface="Times New Roman" pitchFamily="18" charset="0"/>
              </a:rPr>
              <a:t>από 2)</a:t>
            </a:r>
            <a:endParaRPr lang="el-GR" b="0" dirty="0">
              <a:cs typeface="Times New Roman" pitchFamily="18" charset="0"/>
            </a:endParaRPr>
          </a:p>
        </p:txBody>
      </p:sp>
      <p:sp>
        <p:nvSpPr>
          <p:cNvPr id="2" name="Ορθογώνιο 1" descr="όπου S΄ μια μεταβλητή πεδίου τιμών της αντίστοιχης σχέσης, όπως ήταν πριν από τη συγκεκριμένη πράξη ενημέρωσης.&#10;Καμία τιμή αξιολόγησης δεν πρέπει ποτέ να μειώνεται.&#10;&#10;2) CREATE INTEGRITY RULE AR43,&#10; FOR ALL S,&#10;  SUM, SP WHERE SP τελεία S# ίσο με S τελεία S#, QTY μεγαλύτερο ή ίσο,&#10;  SUM, SP΄ WHERE SP΄ τελεία S# ίσο με S τελεία S#, QTY.&#10;&#10;Η ολική ποσότητα ενός δεδομένου εξαρτήματος για όλους τους προμηθευτές, μπορεί μόνο να αυξάνεται.&#10;Το παραπάνω είναι ένα παράδειγμα κανόνα μετάβασης βάσης δεδομένων.&#10;"/>
          <p:cNvSpPr/>
          <p:nvPr/>
        </p:nvSpPr>
        <p:spPr>
          <a:xfrm>
            <a:off x="467544" y="1484784"/>
            <a:ext cx="8280920" cy="4893647"/>
          </a:xfrm>
          <a:prstGeom prst="rect">
            <a:avLst/>
          </a:prstGeom>
        </p:spPr>
        <p:txBody>
          <a:bodyPr wrap="square">
            <a:spAutoFit/>
          </a:bodyPr>
          <a:lstStyle/>
          <a:p>
            <a:pPr algn="just"/>
            <a:r>
              <a:rPr lang="el-GR" altLang="el-GR" sz="2400" dirty="0">
                <a:cs typeface="Times New Roman" pitchFamily="18" charset="0"/>
              </a:rPr>
              <a:t>όπου </a:t>
            </a:r>
            <a:r>
              <a:rPr lang="en-GB" altLang="el-GR" sz="2400" dirty="0">
                <a:cs typeface="Times New Roman" pitchFamily="18" charset="0"/>
              </a:rPr>
              <a:t>S</a:t>
            </a:r>
            <a:r>
              <a:rPr lang="el-GR" altLang="el-GR" sz="2400" dirty="0">
                <a:cs typeface="Times New Roman" pitchFamily="18" charset="0"/>
              </a:rPr>
              <a:t>΄ μια μεταβλητή πεδίου τιμών της αντίστοιχης σχέσης, όπως ήταν πριν από τη συγκεκριμένη πράξη ενημέρωσης.</a:t>
            </a:r>
          </a:p>
          <a:p>
            <a:pPr algn="just"/>
            <a:r>
              <a:rPr lang="el-GR" altLang="el-GR" sz="2400" dirty="0">
                <a:cs typeface="Times New Roman" pitchFamily="18" charset="0"/>
              </a:rPr>
              <a:t>Καμία τιμή αξιολόγησης δεν πρέπει ποτέ να μειώνεται</a:t>
            </a:r>
            <a:r>
              <a:rPr lang="el-GR" altLang="el-GR" sz="2400" dirty="0" smtClean="0">
                <a:cs typeface="Times New Roman" pitchFamily="18" charset="0"/>
              </a:rPr>
              <a:t>.</a:t>
            </a:r>
          </a:p>
          <a:p>
            <a:pPr algn="just"/>
            <a:endParaRPr lang="el-GR" altLang="el-GR" sz="2400" dirty="0">
              <a:cs typeface="Times New Roman" pitchFamily="18" charset="0"/>
            </a:endParaRPr>
          </a:p>
          <a:p>
            <a:pPr algn="just" eaLnBrk="0" hangingPunct="0"/>
            <a:r>
              <a:rPr lang="en-GB" altLang="el-GR" sz="2400" b="1" dirty="0" smtClean="0">
                <a:cs typeface="Times New Roman" pitchFamily="18" charset="0"/>
              </a:rPr>
              <a:t>2)</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INTEGRITY RULE AR43</a:t>
            </a:r>
            <a:endParaRPr lang="el-GR" altLang="el-GR" sz="2400" dirty="0">
              <a:cs typeface="Times New Roman" pitchFamily="18" charset="0"/>
            </a:endParaRPr>
          </a:p>
          <a:p>
            <a:pPr algn="just" eaLnBrk="0" hangingPunct="0"/>
            <a:r>
              <a:rPr lang="en-GB" altLang="el-GR" sz="2400" dirty="0">
                <a:cs typeface="Times New Roman" pitchFamily="18" charset="0"/>
              </a:rPr>
              <a:t>	FORALL S</a:t>
            </a:r>
            <a:endParaRPr lang="el-GR" altLang="el-GR" sz="2400" dirty="0">
              <a:cs typeface="Times New Roman" pitchFamily="18" charset="0"/>
            </a:endParaRPr>
          </a:p>
          <a:p>
            <a:pPr algn="just" eaLnBrk="0" hangingPunct="0"/>
            <a:r>
              <a:rPr lang="en-GB" altLang="el-GR" sz="2400" dirty="0">
                <a:cs typeface="Times New Roman" pitchFamily="18" charset="0"/>
              </a:rPr>
              <a:t>		(SUM (SP WHERE SP.S# = S.S#, QTY) ≥</a:t>
            </a:r>
            <a:endParaRPr lang="el-GR" altLang="el-GR" sz="2400" dirty="0">
              <a:cs typeface="Times New Roman" pitchFamily="18" charset="0"/>
            </a:endParaRPr>
          </a:p>
          <a:p>
            <a:pPr algn="just" eaLnBrk="0" hangingPunct="0"/>
            <a:r>
              <a:rPr lang="en-GB" altLang="el-GR" sz="2400" dirty="0">
                <a:cs typeface="Times New Roman" pitchFamily="18" charset="0"/>
              </a:rPr>
              <a:t>		SUM (SP</a:t>
            </a:r>
            <a:r>
              <a:rPr lang="el-GR" altLang="el-GR" sz="2400" dirty="0">
                <a:cs typeface="Times New Roman" pitchFamily="18" charset="0"/>
              </a:rPr>
              <a:t>΄</a:t>
            </a:r>
            <a:r>
              <a:rPr lang="en-GB" altLang="el-GR" sz="2400" dirty="0">
                <a:cs typeface="Times New Roman" pitchFamily="18" charset="0"/>
              </a:rPr>
              <a:t> WHERE SP</a:t>
            </a:r>
            <a:r>
              <a:rPr lang="el-GR" altLang="el-GR" sz="2400" dirty="0">
                <a:cs typeface="Times New Roman" pitchFamily="18" charset="0"/>
              </a:rPr>
              <a:t>΄</a:t>
            </a:r>
            <a:r>
              <a:rPr lang="en-GB" altLang="el-GR" sz="2400" dirty="0">
                <a:cs typeface="Times New Roman" pitchFamily="18" charset="0"/>
              </a:rPr>
              <a:t>.S# = S.S#, QTY));</a:t>
            </a:r>
            <a:endParaRPr lang="el-GR" altLang="el-GR" sz="2400" dirty="0">
              <a:cs typeface="Times New Roman" pitchFamily="18" charset="0"/>
            </a:endParaRPr>
          </a:p>
          <a:p>
            <a:pPr algn="just" eaLnBrk="0" hangingPunct="0"/>
            <a:endParaRPr lang="el-GR" altLang="el-GR" sz="2400" dirty="0"/>
          </a:p>
          <a:p>
            <a:pPr algn="just" eaLnBrk="0" hangingPunct="0"/>
            <a:r>
              <a:rPr lang="el-GR" altLang="el-GR" sz="2400" dirty="0">
                <a:cs typeface="Times New Roman" pitchFamily="18" charset="0"/>
              </a:rPr>
              <a:t>Η ολική ποσότητα ενός δεδομένου εξαρτήματος για όλους τους προμηθευτές, μπορεί μόνο να αυξάνεται.</a:t>
            </a:r>
          </a:p>
          <a:p>
            <a:pPr algn="just" eaLnBrk="0" hangingPunct="0"/>
            <a:r>
              <a:rPr lang="el-GR" altLang="el-GR" sz="2400" dirty="0">
                <a:cs typeface="Times New Roman" pitchFamily="18" charset="0"/>
              </a:rPr>
              <a:t>Το παραπάνω είναι ένα παράδειγμα κανόνα μετάβασης βάσης δεδομένων</a:t>
            </a:r>
            <a:r>
              <a:rPr lang="el-GR" altLang="el-GR" sz="2400" dirty="0" smtClean="0">
                <a:cs typeface="Times New Roman" pitchFamily="18" charset="0"/>
              </a:rPr>
              <a:t>.</a:t>
            </a:r>
            <a:endParaRPr lang="el-GR" altLang="el-GR" sz="2400" dirty="0">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indent="-381000">
              <a:tabLst>
                <a:tab pos="381000" algn="l"/>
              </a:tabLst>
            </a:pPr>
            <a:r>
              <a:rPr lang="el-GR" dirty="0" smtClean="0">
                <a:cs typeface="Times New Roman" pitchFamily="18" charset="0"/>
              </a:rPr>
              <a:t>Υποψήφια και ξένα κλειδιά </a:t>
            </a:r>
            <a:br>
              <a:rPr lang="el-GR" dirty="0" smtClean="0">
                <a:cs typeface="Times New Roman" pitchFamily="18" charset="0"/>
              </a:rPr>
            </a:br>
            <a:r>
              <a:rPr lang="el-GR" dirty="0" smtClean="0">
                <a:cs typeface="Times New Roman" pitchFamily="18" charset="0"/>
              </a:rPr>
              <a:t>(1 από 2)</a:t>
            </a:r>
            <a:endParaRPr lang="el-GR" dirty="0"/>
          </a:p>
        </p:txBody>
      </p:sp>
      <p:sp>
        <p:nvSpPr>
          <p:cNvPr id="8" name="Θέση περιεχομένου 4" descr="Παραδείγματα:&#10;1) CREATE INTEGRITY RULE RX3,&#10; IF SX τελεία S# ίσο με SY τελεία S#, THEN SX τελεία S NAME ίσο με SY τελεία S NAME,&#10;  AND SX τελεία STATUS ίσο με SY τελεία STATUS,&#10;  AND SX τελεία CITY ίσο με SY τελεία CITY.&#10;&#10;Το S# είναι υποψήφιο κλειδί της σχέσης S.&#10;"/>
          <p:cNvSpPr>
            <a:spLocks noGrp="1"/>
          </p:cNvSpPr>
          <p:nvPr>
            <p:ph idx="1"/>
          </p:nvPr>
        </p:nvSpPr>
        <p:spPr>
          <a:xfrm>
            <a:off x="467544" y="1772816"/>
            <a:ext cx="8280920" cy="4104456"/>
          </a:xfrm>
        </p:spPr>
        <p:txBody>
          <a:bodyPr>
            <a:noAutofit/>
          </a:bodyPr>
          <a:lstStyle/>
          <a:p>
            <a:pPr marL="0" indent="0" algn="just" eaLnBrk="0" hangingPunct="0">
              <a:buNone/>
            </a:pPr>
            <a:r>
              <a:rPr lang="el-GR" altLang="el-GR" sz="2800" b="1" u="sng" dirty="0">
                <a:solidFill>
                  <a:srgbClr val="7030A0"/>
                </a:solidFill>
                <a:cs typeface="Times New Roman" pitchFamily="18" charset="0"/>
              </a:rPr>
              <a:t>Παραδείγματα</a:t>
            </a:r>
            <a:r>
              <a:rPr lang="el-GR" altLang="el-GR" sz="2800" dirty="0">
                <a:solidFill>
                  <a:srgbClr val="7030A0"/>
                </a:solidFill>
                <a:cs typeface="Times New Roman" pitchFamily="18" charset="0"/>
              </a:rPr>
              <a:t>:</a:t>
            </a:r>
          </a:p>
          <a:p>
            <a:pPr marL="0" indent="0" algn="just" eaLnBrk="0" hangingPunct="0">
              <a:buNone/>
            </a:pPr>
            <a:r>
              <a:rPr lang="en-GB" altLang="el-GR" sz="2800" b="1" dirty="0" smtClean="0">
                <a:cs typeface="Times New Roman" pitchFamily="18" charset="0"/>
              </a:rPr>
              <a:t>1)</a:t>
            </a:r>
            <a:r>
              <a:rPr lang="el-GR" altLang="el-GR" sz="2800" b="1" dirty="0" smtClean="0">
                <a:cs typeface="Times New Roman" pitchFamily="18" charset="0"/>
              </a:rPr>
              <a:t> </a:t>
            </a:r>
            <a:r>
              <a:rPr lang="en-GB" altLang="el-GR" sz="2800" dirty="0" smtClean="0">
                <a:cs typeface="Times New Roman" pitchFamily="18" charset="0"/>
              </a:rPr>
              <a:t>CREATE </a:t>
            </a:r>
            <a:r>
              <a:rPr lang="en-GB" altLang="el-GR" sz="2800" dirty="0">
                <a:cs typeface="Times New Roman" pitchFamily="18" charset="0"/>
              </a:rPr>
              <a:t>INTEGRITY RULE RX3</a:t>
            </a:r>
            <a:endParaRPr lang="el-GR" altLang="el-GR" sz="2800" dirty="0">
              <a:cs typeface="Times New Roman" pitchFamily="18" charset="0"/>
            </a:endParaRPr>
          </a:p>
          <a:p>
            <a:pPr marL="0" indent="0" algn="just" eaLnBrk="0" hangingPunct="0">
              <a:buNone/>
            </a:pPr>
            <a:r>
              <a:rPr lang="en-GB" altLang="el-GR" sz="2800" dirty="0">
                <a:cs typeface="Times New Roman" pitchFamily="18" charset="0"/>
              </a:rPr>
              <a:t>	IF SX.S# = SY.S# THEN SX.SNAME = SY.SNAME</a:t>
            </a:r>
            <a:endParaRPr lang="el-GR" altLang="el-GR" sz="2800" dirty="0">
              <a:cs typeface="Times New Roman" pitchFamily="18" charset="0"/>
            </a:endParaRPr>
          </a:p>
          <a:p>
            <a:pPr marL="0" indent="0" algn="just" eaLnBrk="0" hangingPunct="0">
              <a:buNone/>
            </a:pPr>
            <a:r>
              <a:rPr lang="en-GB" altLang="el-GR" sz="2800" dirty="0">
                <a:cs typeface="Times New Roman" pitchFamily="18" charset="0"/>
              </a:rPr>
              <a:t>				AND SX.STATUS = SY.STATUS</a:t>
            </a:r>
            <a:endParaRPr lang="el-GR" altLang="el-GR" sz="2800" dirty="0">
              <a:cs typeface="Times New Roman" pitchFamily="18" charset="0"/>
            </a:endParaRPr>
          </a:p>
          <a:p>
            <a:pPr marL="0" indent="0" algn="just" eaLnBrk="0" hangingPunct="0">
              <a:buNone/>
            </a:pPr>
            <a:r>
              <a:rPr lang="en-GB" altLang="el-GR" sz="2800" dirty="0">
                <a:cs typeface="Times New Roman" pitchFamily="18" charset="0"/>
              </a:rPr>
              <a:t>				AND SX.CITY = SY.CITY;</a:t>
            </a:r>
            <a:endParaRPr lang="el-GR" altLang="el-GR" sz="2800" dirty="0">
              <a:cs typeface="Times New Roman" pitchFamily="18" charset="0"/>
            </a:endParaRPr>
          </a:p>
          <a:p>
            <a:pPr marL="0" indent="0" algn="just" eaLnBrk="0" hangingPunct="0">
              <a:buNone/>
            </a:pPr>
            <a:endParaRPr lang="el-GR" altLang="el-GR" sz="2800" dirty="0"/>
          </a:p>
          <a:p>
            <a:pPr marL="0" indent="0" algn="just" eaLnBrk="0" hangingPunct="0">
              <a:buNone/>
            </a:pPr>
            <a:r>
              <a:rPr lang="el-GR" altLang="el-GR" sz="2800" dirty="0">
                <a:cs typeface="Times New Roman" pitchFamily="18" charset="0"/>
              </a:rPr>
              <a:t>Το </a:t>
            </a:r>
            <a:r>
              <a:rPr lang="en-GB" altLang="el-GR" sz="2800" dirty="0">
                <a:cs typeface="Times New Roman" pitchFamily="18" charset="0"/>
              </a:rPr>
              <a:t>S</a:t>
            </a:r>
            <a:r>
              <a:rPr lang="el-GR" altLang="el-GR" sz="2800" dirty="0">
                <a:cs typeface="Times New Roman" pitchFamily="18" charset="0"/>
              </a:rPr>
              <a:t># είναι υποψήφιο κλειδί της σχέσης </a:t>
            </a:r>
            <a:r>
              <a:rPr lang="en-GB" altLang="el-GR" sz="2800" dirty="0">
                <a:cs typeface="Times New Roman" pitchFamily="18" charset="0"/>
              </a:rPr>
              <a:t>S</a:t>
            </a:r>
            <a:r>
              <a:rPr lang="el-GR" altLang="el-GR" sz="2800" dirty="0">
                <a:cs typeface="Times New Roman" pitchFamily="18" charset="0"/>
              </a:rPr>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78705"/>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eaLnBrk="0" hangingPunct="0"/>
            <a:r>
              <a:rPr lang="el-GR" dirty="0">
                <a:cs typeface="Times New Roman" pitchFamily="18" charset="0"/>
              </a:rPr>
              <a:t>Υποψήφια και ξένα κλειδιά </a:t>
            </a:r>
            <a:br>
              <a:rPr lang="el-GR" dirty="0">
                <a:cs typeface="Times New Roman" pitchFamily="18" charset="0"/>
              </a:rPr>
            </a:br>
            <a:r>
              <a:rPr lang="el-GR" dirty="0" smtClean="0">
                <a:cs typeface="Times New Roman" pitchFamily="18" charset="0"/>
              </a:rPr>
              <a:t>(2 </a:t>
            </a:r>
            <a:r>
              <a:rPr lang="el-GR" dirty="0">
                <a:cs typeface="Times New Roman" pitchFamily="18" charset="0"/>
              </a:rPr>
              <a:t>από 2)</a:t>
            </a:r>
          </a:p>
        </p:txBody>
      </p:sp>
      <p:sp>
        <p:nvSpPr>
          <p:cNvPr id="11" name="Rectangle 3" descr="2) CREATE INTEGRITY RULE SP SFK,&#10; FOR ALL SP, EXISTS S, S τελεία S# ίσο με SP τελεία S#,&#10;ON ATTEMPTED VIOLATION, &#10;DELETE SP WHERE NOT EXISTS S, S τελεία S# ίσο με SP τελεία S#.&#10;&#10;Το S# είναι ξένο κλειδί της σχέσης SP.&#10;"/>
          <p:cNvSpPr txBox="1">
            <a:spLocks noChangeArrowheads="1"/>
          </p:cNvSpPr>
          <p:nvPr>
            <p:custDataLst>
              <p:tags r:id="rId2"/>
            </p:custDataLst>
          </p:nvPr>
        </p:nvSpPr>
        <p:spPr>
          <a:xfrm>
            <a:off x="457200" y="1844824"/>
            <a:ext cx="8229600" cy="352839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n-GB" altLang="el-GR" sz="2800" b="1" dirty="0" smtClean="0">
                <a:cs typeface="Times New Roman" pitchFamily="18" charset="0"/>
              </a:rPr>
              <a:t>2)</a:t>
            </a:r>
            <a:r>
              <a:rPr lang="el-GR" altLang="el-GR" sz="2800" b="1" dirty="0" smtClean="0">
                <a:cs typeface="Times New Roman" pitchFamily="18" charset="0"/>
              </a:rPr>
              <a:t> </a:t>
            </a:r>
            <a:r>
              <a:rPr lang="en-GB" altLang="el-GR" sz="2800" dirty="0" smtClean="0">
                <a:cs typeface="Times New Roman" pitchFamily="18" charset="0"/>
              </a:rPr>
              <a:t>CREATE </a:t>
            </a:r>
            <a:r>
              <a:rPr lang="en-GB" altLang="el-GR" sz="2800" dirty="0">
                <a:cs typeface="Times New Roman" pitchFamily="18" charset="0"/>
              </a:rPr>
              <a:t>INTEGRITY RULE SPSFK</a:t>
            </a:r>
            <a:endParaRPr lang="el-GR" altLang="el-GR" sz="2800" dirty="0">
              <a:cs typeface="Times New Roman" pitchFamily="18" charset="0"/>
            </a:endParaRPr>
          </a:p>
          <a:p>
            <a:pPr marL="0" indent="0" algn="just" eaLnBrk="0" hangingPunct="0">
              <a:buNone/>
            </a:pPr>
            <a:r>
              <a:rPr lang="en-GB" altLang="el-GR" sz="2800" dirty="0">
                <a:cs typeface="Times New Roman" pitchFamily="18" charset="0"/>
              </a:rPr>
              <a:t>	FORALL SP (EXISTS S (S.S# = SP.S#))</a:t>
            </a:r>
            <a:endParaRPr lang="el-GR" altLang="el-GR" sz="2800" dirty="0">
              <a:cs typeface="Times New Roman" pitchFamily="18" charset="0"/>
            </a:endParaRPr>
          </a:p>
          <a:p>
            <a:pPr marL="0" indent="0" algn="just" eaLnBrk="0" hangingPunct="0">
              <a:buNone/>
            </a:pPr>
            <a:r>
              <a:rPr lang="en-GB" altLang="el-GR" sz="2800" dirty="0">
                <a:cs typeface="Times New Roman" pitchFamily="18" charset="0"/>
              </a:rPr>
              <a:t>ON ATTEMPTED VIOLATION </a:t>
            </a:r>
            <a:endParaRPr lang="el-GR" altLang="el-GR" sz="2800" dirty="0">
              <a:cs typeface="Times New Roman" pitchFamily="18" charset="0"/>
            </a:endParaRPr>
          </a:p>
          <a:p>
            <a:pPr marL="0" indent="0" algn="just" eaLnBrk="0" hangingPunct="0">
              <a:buNone/>
            </a:pPr>
            <a:r>
              <a:rPr lang="en-GB" altLang="el-GR" sz="2800" dirty="0">
                <a:cs typeface="Times New Roman" pitchFamily="18" charset="0"/>
              </a:rPr>
              <a:t>DELETE SP WHERE NOT EXISTS S (S.S# = SP.S#);</a:t>
            </a:r>
            <a:endParaRPr lang="el-GR" altLang="el-GR" sz="2800" dirty="0">
              <a:cs typeface="Times New Roman" pitchFamily="18" charset="0"/>
            </a:endParaRPr>
          </a:p>
          <a:p>
            <a:pPr marL="0" indent="0" algn="just" eaLnBrk="0" hangingPunct="0">
              <a:buNone/>
            </a:pPr>
            <a:endParaRPr lang="el-GR" altLang="el-GR" sz="2800" dirty="0"/>
          </a:p>
          <a:p>
            <a:pPr marL="0" indent="0" algn="just" eaLnBrk="0" hangingPunct="0">
              <a:buNone/>
            </a:pPr>
            <a:r>
              <a:rPr lang="el-GR" altLang="el-GR" sz="2800" dirty="0">
                <a:cs typeface="Times New Roman" pitchFamily="18" charset="0"/>
              </a:rPr>
              <a:t>Το </a:t>
            </a:r>
            <a:r>
              <a:rPr lang="en-GB" altLang="el-GR" sz="2800" dirty="0">
                <a:cs typeface="Times New Roman" pitchFamily="18" charset="0"/>
              </a:rPr>
              <a:t>S</a:t>
            </a:r>
            <a:r>
              <a:rPr lang="el-GR" altLang="el-GR" sz="2800" dirty="0">
                <a:cs typeface="Times New Roman" pitchFamily="18" charset="0"/>
              </a:rPr>
              <a:t># είναι ξένο κλειδί της σχέσης </a:t>
            </a:r>
            <a:r>
              <a:rPr lang="en-GB" altLang="el-GR" sz="2800" dirty="0">
                <a:cs typeface="Times New Roman" pitchFamily="18" charset="0"/>
              </a:rPr>
              <a:t>SP</a:t>
            </a:r>
            <a:r>
              <a:rPr lang="el-GR" altLang="el-GR" sz="2800" dirty="0" smtClean="0">
                <a:cs typeface="Times New Roman" pitchFamily="18" charset="0"/>
              </a:rPr>
              <a:t>.</a:t>
            </a:r>
            <a:endParaRPr lang="el-GR" altLang="el-GR" sz="28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061527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46856" y="-27384"/>
            <a:ext cx="8229600" cy="1260475"/>
          </a:xfrm>
        </p:spPr>
        <p:txBody>
          <a:bodyPr>
            <a:noAutofit/>
          </a:bodyPr>
          <a:lstStyle/>
          <a:p>
            <a:pPr>
              <a:lnSpc>
                <a:spcPct val="125000"/>
              </a:lnSpc>
            </a:pPr>
            <a:r>
              <a:rPr lang="el-GR" altLang="el-GR" dirty="0" smtClean="0">
                <a:cs typeface="Times New Roman" pitchFamily="18" charset="0"/>
              </a:rPr>
              <a:t>Υποστήριξη από την </a:t>
            </a:r>
            <a:r>
              <a:rPr lang="en-US" altLang="el-GR" dirty="0" smtClean="0">
                <a:cs typeface="Times New Roman" pitchFamily="18" charset="0"/>
              </a:rPr>
              <a:t>SQL</a:t>
            </a:r>
            <a:endParaRPr lang="en-US" altLang="el-GR" dirty="0">
              <a:cs typeface="Times New Roman" pitchFamily="18" charset="0"/>
            </a:endParaRPr>
          </a:p>
        </p:txBody>
      </p:sp>
      <p:sp>
        <p:nvSpPr>
          <p:cNvPr id="8" name="Rectangle 31" descr="Το παράδειγμα DEPT κάτω παύλα EMP δεν προκαλεί  την εισαγωγή οποιωνδήποτε νέων σχέσεων. Αντίθετα, απλώς εισαγάγουμε ένα ξένο κλειδί στη σχέση που βρίσκεται στο μέλος “πολλά” της συσχέτισης (στην EMP), το οποίο θα αναφέρεται στη σχέση που βρίσκεται στο μέλος “ένα” της συσχέτισης (στην DEPT).&#10;CREATE BASE RELATION EMP,&#10; EMP#, …, DEPT#, …, …,&#10;PRIMARY KEY, EMP#,&#10;FOREIGN KEY, DEPT#, REFERENCES DEPT,&#10;  DELETE …,&#10;  UPDATE ….&#10;"/>
          <p:cNvSpPr txBox="1">
            <a:spLocks noChangeArrowheads="1"/>
          </p:cNvSpPr>
          <p:nvPr/>
        </p:nvSpPr>
        <p:spPr>
          <a:xfrm>
            <a:off x="467544" y="1772816"/>
            <a:ext cx="8208912" cy="324036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5000"/>
              </a:lnSpc>
              <a:buNone/>
            </a:pPr>
            <a:r>
              <a:rPr lang="el-GR" altLang="el-GR" sz="2800" dirty="0" smtClean="0">
                <a:cs typeface="Times New Roman" pitchFamily="18" charset="0"/>
              </a:rPr>
              <a:t>Η </a:t>
            </a:r>
            <a:r>
              <a:rPr lang="en-US" altLang="el-GR" sz="2800" dirty="0" smtClean="0">
                <a:cs typeface="Times New Roman" pitchFamily="18" charset="0"/>
              </a:rPr>
              <a:t>SQL</a:t>
            </a:r>
            <a:r>
              <a:rPr lang="el-GR" altLang="el-GR" sz="2800" dirty="0" smtClean="0">
                <a:cs typeface="Times New Roman" pitchFamily="18" charset="0"/>
              </a:rPr>
              <a:t> υποδιαιρεί αυτούς τους κανόνες στις τρεις παρακάτω μεγάλες κατηγορίες:</a:t>
            </a:r>
          </a:p>
          <a:p>
            <a:pPr algn="just">
              <a:lnSpc>
                <a:spcPct val="125000"/>
              </a:lnSpc>
              <a:buFont typeface="Wingdings" panose="05000000000000000000" pitchFamily="2" charset="2"/>
              <a:buChar char="§"/>
            </a:pPr>
            <a:r>
              <a:rPr lang="el-GR" altLang="el-GR" sz="2800" dirty="0" smtClean="0"/>
              <a:t>	</a:t>
            </a:r>
            <a:r>
              <a:rPr lang="el-GR" altLang="el-GR" sz="2800" dirty="0" smtClean="0">
                <a:cs typeface="Times New Roman" pitchFamily="18" charset="0"/>
              </a:rPr>
              <a:t>Κανόνες πεδίων ορισμού</a:t>
            </a:r>
          </a:p>
          <a:p>
            <a:pPr algn="just">
              <a:lnSpc>
                <a:spcPct val="125000"/>
              </a:lnSpc>
              <a:buClr>
                <a:schemeClr val="tx1"/>
              </a:buClr>
              <a:buFont typeface="Wingdings" panose="05000000000000000000" pitchFamily="2" charset="2"/>
              <a:buChar char="§"/>
            </a:pPr>
            <a:r>
              <a:rPr lang="el-GR" altLang="el-GR" sz="2800" dirty="0" smtClean="0"/>
              <a:t>	</a:t>
            </a:r>
            <a:r>
              <a:rPr lang="el-GR" altLang="el-GR" sz="2800" dirty="0" smtClean="0">
                <a:cs typeface="Times New Roman" pitchFamily="18" charset="0"/>
              </a:rPr>
              <a:t>Κανόνες βασικών πινάκων</a:t>
            </a:r>
          </a:p>
          <a:p>
            <a:pPr>
              <a:lnSpc>
                <a:spcPct val="125000"/>
              </a:lnSpc>
              <a:buClr>
                <a:schemeClr val="tx1"/>
              </a:buClr>
              <a:buFont typeface="Wingdings" panose="05000000000000000000" pitchFamily="2" charset="2"/>
              <a:buChar char="§"/>
            </a:pPr>
            <a:r>
              <a:rPr lang="el-GR" altLang="el-GR" sz="2800" dirty="0" smtClean="0"/>
              <a:t>	</a:t>
            </a:r>
            <a:r>
              <a:rPr lang="el-GR" altLang="el-GR" sz="2800" dirty="0" smtClean="0">
                <a:cs typeface="Times New Roman" pitchFamily="18" charset="0"/>
              </a:rPr>
              <a:t>Γενικοί κανόνες («διαβεβαιώσεις- </a:t>
            </a:r>
            <a:r>
              <a:rPr lang="en-US" altLang="el-GR" sz="2800" dirty="0" smtClean="0">
                <a:cs typeface="Times New Roman" pitchFamily="18" charset="0"/>
              </a:rPr>
              <a:t>assertions</a:t>
            </a:r>
            <a:r>
              <a:rPr lang="el-GR" altLang="el-GR" sz="2800" dirty="0" smtClean="0">
                <a:cs typeface="Times New Roman" pitchFamily="18" charset="0"/>
              </a:rPr>
              <a:t>»)</a:t>
            </a:r>
            <a:endParaRPr lang="el-GR" altLang="el-GR" sz="28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lnSpc>
                <a:spcPct val="125000"/>
              </a:lnSpc>
            </a:pPr>
            <a:r>
              <a:rPr lang="el-GR" altLang="el-GR" dirty="0">
                <a:cs typeface="Times New Roman" pitchFamily="18" charset="0"/>
              </a:rPr>
              <a:t>Κανόνες </a:t>
            </a:r>
            <a:r>
              <a:rPr lang="el-GR" altLang="el-GR" dirty="0" smtClean="0">
                <a:cs typeface="Times New Roman" pitchFamily="18" charset="0"/>
              </a:rPr>
              <a:t>διαβεβαίωσης (1 από 4)</a:t>
            </a:r>
            <a:endParaRPr lang="el-GR" altLang="el-GR" dirty="0">
              <a:cs typeface="Times New Roman" pitchFamily="18" charset="0"/>
            </a:endParaRPr>
          </a:p>
        </p:txBody>
      </p:sp>
      <p:sp>
        <p:nvSpPr>
          <p:cNvPr id="6" name="Rectangle 4" descr="Δημιουργία διαβεβαίωσης:&#10;CREATE ASSERTION, κανόνας, &#10;CHECK, παράσταση συνθήκης.&#10;&#10;Κατάργηση διαβεβαίωσης:&#10;DROP ASSERTION, κανόνας.&#10;&#10;"/>
          <p:cNvSpPr txBox="1">
            <a:spLocks noChangeArrowheads="1"/>
          </p:cNvSpPr>
          <p:nvPr/>
        </p:nvSpPr>
        <p:spPr>
          <a:xfrm>
            <a:off x="467545" y="1340768"/>
            <a:ext cx="828092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0" hangingPunct="0">
              <a:lnSpc>
                <a:spcPct val="125000"/>
              </a:lnSpc>
              <a:buFont typeface="Wingdings" panose="05000000000000000000" pitchFamily="2" charset="2"/>
              <a:buChar char="§"/>
            </a:pPr>
            <a:r>
              <a:rPr lang="el-GR" altLang="el-GR" sz="2800" dirty="0">
                <a:cs typeface="Times New Roman" pitchFamily="18" charset="0"/>
              </a:rPr>
              <a:t>Δημιουργία διαβεβαίωσης:</a:t>
            </a:r>
          </a:p>
          <a:p>
            <a:pPr marL="0" indent="0" algn="just" eaLnBrk="0" hangingPunct="0">
              <a:lnSpc>
                <a:spcPct val="125000"/>
              </a:lnSpc>
              <a:buNone/>
            </a:pPr>
            <a:r>
              <a:rPr lang="en-GB" altLang="el-GR" sz="2800" b="1" dirty="0">
                <a:solidFill>
                  <a:srgbClr val="7030A0"/>
                </a:solidFill>
                <a:cs typeface="Times New Roman" pitchFamily="18" charset="0"/>
              </a:rPr>
              <a:t>CREATE</a:t>
            </a:r>
            <a:r>
              <a:rPr lang="el-GR" altLang="el-GR" sz="2800" b="1" dirty="0">
                <a:solidFill>
                  <a:srgbClr val="7030A0"/>
                </a:solidFill>
                <a:cs typeface="Times New Roman" pitchFamily="18" charset="0"/>
              </a:rPr>
              <a:t> </a:t>
            </a:r>
            <a:r>
              <a:rPr lang="en-GB" altLang="el-GR" sz="2800" b="1" dirty="0">
                <a:solidFill>
                  <a:srgbClr val="7030A0"/>
                </a:solidFill>
                <a:cs typeface="Times New Roman" pitchFamily="18" charset="0"/>
              </a:rPr>
              <a:t>ASSERTION</a:t>
            </a:r>
            <a:r>
              <a:rPr lang="el-GR" altLang="el-GR" sz="2800" b="1" dirty="0">
                <a:solidFill>
                  <a:srgbClr val="7030A0"/>
                </a:solidFill>
                <a:cs typeface="Times New Roman" pitchFamily="18" charset="0"/>
              </a:rPr>
              <a:t> </a:t>
            </a:r>
            <a:r>
              <a:rPr lang="el-GR" altLang="el-GR" sz="2800" b="1" i="1" dirty="0">
                <a:solidFill>
                  <a:srgbClr val="7030A0"/>
                </a:solidFill>
                <a:cs typeface="Times New Roman" pitchFamily="18" charset="0"/>
              </a:rPr>
              <a:t>κανόνας</a:t>
            </a:r>
            <a:r>
              <a:rPr lang="el-GR" altLang="el-GR" sz="2800" b="1" dirty="0">
                <a:solidFill>
                  <a:srgbClr val="7030A0"/>
                </a:solidFill>
                <a:cs typeface="Times New Roman" pitchFamily="18" charset="0"/>
              </a:rPr>
              <a:t> </a:t>
            </a:r>
            <a:endParaRPr lang="el-GR" altLang="el-GR" sz="2800" b="1" dirty="0">
              <a:solidFill>
                <a:srgbClr val="7030A0"/>
              </a:solidFill>
            </a:endParaRPr>
          </a:p>
          <a:p>
            <a:pPr marL="0" indent="0" algn="just" eaLnBrk="0" hangingPunct="0">
              <a:lnSpc>
                <a:spcPct val="125000"/>
              </a:lnSpc>
              <a:buNone/>
            </a:pPr>
            <a:r>
              <a:rPr lang="en-GB" altLang="el-GR" sz="2800" b="1" dirty="0">
                <a:solidFill>
                  <a:srgbClr val="7030A0"/>
                </a:solidFill>
                <a:cs typeface="Times New Roman" pitchFamily="18" charset="0"/>
              </a:rPr>
              <a:t>CHECK</a:t>
            </a:r>
            <a:r>
              <a:rPr lang="el-GR" altLang="el-GR" sz="2800" b="1" dirty="0">
                <a:solidFill>
                  <a:srgbClr val="7030A0"/>
                </a:solidFill>
                <a:cs typeface="Times New Roman" pitchFamily="18" charset="0"/>
              </a:rPr>
              <a:t> (</a:t>
            </a:r>
            <a:r>
              <a:rPr lang="el-GR" altLang="el-GR" sz="2800" b="1" i="1" dirty="0">
                <a:solidFill>
                  <a:srgbClr val="7030A0"/>
                </a:solidFill>
                <a:cs typeface="Times New Roman" pitchFamily="18" charset="0"/>
              </a:rPr>
              <a:t>παράσταση συνθήκης</a:t>
            </a:r>
            <a:r>
              <a:rPr lang="el-GR" altLang="el-GR" sz="2800" b="1" dirty="0" smtClean="0">
                <a:solidFill>
                  <a:srgbClr val="7030A0"/>
                </a:solidFill>
                <a:cs typeface="Times New Roman" pitchFamily="18" charset="0"/>
              </a:rPr>
              <a:t>);</a:t>
            </a:r>
          </a:p>
          <a:p>
            <a:pPr marL="0" indent="0" algn="just" eaLnBrk="0" hangingPunct="0">
              <a:lnSpc>
                <a:spcPct val="125000"/>
              </a:lnSpc>
              <a:buNone/>
            </a:pPr>
            <a:endParaRPr lang="el-GR" altLang="el-GR" sz="2800" b="1" dirty="0">
              <a:solidFill>
                <a:srgbClr val="FF66FF"/>
              </a:solidFill>
              <a:cs typeface="Times New Roman" pitchFamily="18" charset="0"/>
            </a:endParaRPr>
          </a:p>
          <a:p>
            <a:pPr algn="just" eaLnBrk="0" hangingPunct="0">
              <a:lnSpc>
                <a:spcPct val="125000"/>
              </a:lnSpc>
              <a:buFont typeface="Wingdings" panose="05000000000000000000" pitchFamily="2" charset="2"/>
              <a:buChar char="§"/>
            </a:pPr>
            <a:r>
              <a:rPr lang="el-GR" altLang="el-GR" sz="2800" dirty="0">
                <a:cs typeface="Times New Roman" pitchFamily="18" charset="0"/>
              </a:rPr>
              <a:t>Κατάργηση διαβεβαίωσης:</a:t>
            </a:r>
          </a:p>
          <a:p>
            <a:pPr marL="0" indent="0" algn="just" eaLnBrk="0" hangingPunct="0">
              <a:lnSpc>
                <a:spcPct val="125000"/>
              </a:lnSpc>
              <a:buNone/>
            </a:pPr>
            <a:r>
              <a:rPr lang="en-GB" altLang="el-GR" sz="2800" b="1" dirty="0">
                <a:solidFill>
                  <a:srgbClr val="7030A0"/>
                </a:solidFill>
                <a:cs typeface="Times New Roman" pitchFamily="18" charset="0"/>
              </a:rPr>
              <a:t>DROP ASSERTION </a:t>
            </a:r>
            <a:r>
              <a:rPr lang="el-GR" altLang="el-GR" sz="2800" b="1" i="1" dirty="0">
                <a:solidFill>
                  <a:srgbClr val="7030A0"/>
                </a:solidFill>
                <a:cs typeface="Times New Roman" pitchFamily="18" charset="0"/>
              </a:rPr>
              <a:t>κανόνας</a:t>
            </a:r>
            <a:r>
              <a:rPr lang="en-GB" altLang="el-GR" sz="2800" b="1" dirty="0">
                <a:solidFill>
                  <a:srgbClr val="7030A0"/>
                </a:solidFill>
                <a:cs typeface="Times New Roman" pitchFamily="18" charset="0"/>
              </a:rPr>
              <a:t>;</a:t>
            </a:r>
            <a:endParaRPr lang="el-GR" altLang="el-GR" sz="2800" b="1" dirty="0">
              <a:solidFill>
                <a:srgbClr val="7030A0"/>
              </a:solidFill>
            </a:endParaRPr>
          </a:p>
          <a:p>
            <a:pPr marL="0" indent="0" algn="just" eaLnBrk="0" hangingPunct="0">
              <a:lnSpc>
                <a:spcPct val="125000"/>
              </a:lnSpc>
              <a:buNone/>
            </a:pPr>
            <a:endParaRPr lang="el-GR" altLang="el-GR" sz="28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Κανόνες διαβεβαίωσης </a:t>
            </a:r>
            <a:r>
              <a:rPr lang="el-GR" altLang="el-GR" dirty="0" smtClean="0">
                <a:cs typeface="Times New Roman" pitchFamily="18" charset="0"/>
              </a:rPr>
              <a:t>(2 </a:t>
            </a:r>
            <a:r>
              <a:rPr lang="el-GR" altLang="el-GR" dirty="0">
                <a:cs typeface="Times New Roman" pitchFamily="18" charset="0"/>
              </a:rPr>
              <a:t>από 4)</a:t>
            </a:r>
            <a:endParaRPr lang="el-GR" dirty="0">
              <a:cs typeface="Times New Roman" pitchFamily="18" charset="0"/>
            </a:endParaRPr>
          </a:p>
        </p:txBody>
      </p:sp>
      <p:sp>
        <p:nvSpPr>
          <p:cNvPr id="6" name="Rectangle 4" descr="Παραδείγματα:&#10;1) CREATE ASSERTION IC 13 CHECK,&#10;SELECT MIN, S τελεία STATUS, FROM S μεγαλύτερο του 4.&#10;Κάθε προμηθευτής έχει τιμή αξιολόγησης τουλάχιστον πέντε.&#10;&#10;2) CREATE ASSERTION IC 18 CHECK,&#10; NOT EXISTS, SELECT επί FROM P,&#10;  WHERE NOT, P τελεία WEIGHT μεγαλύτερο του 0.&#10;Κάθε εξάρτημα έχει βάρος θετικό.&#10;&#10;"/>
          <p:cNvSpPr txBox="1">
            <a:spLocks noChangeArrowheads="1"/>
          </p:cNvSpPr>
          <p:nvPr/>
        </p:nvSpPr>
        <p:spPr>
          <a:xfrm>
            <a:off x="467545" y="1268760"/>
            <a:ext cx="8280920" cy="468052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altLang="el-GR" sz="2400" b="1" u="sng" dirty="0">
                <a:solidFill>
                  <a:srgbClr val="7030A0"/>
                </a:solidFill>
                <a:cs typeface="Times New Roman" pitchFamily="18" charset="0"/>
              </a:rPr>
              <a:t>Παραδείγματα</a:t>
            </a:r>
            <a:r>
              <a:rPr lang="en-GB" altLang="el-GR" sz="2400" dirty="0">
                <a:solidFill>
                  <a:srgbClr val="7030A0"/>
                </a:solidFill>
                <a:cs typeface="Times New Roman" pitchFamily="18" charset="0"/>
              </a:rPr>
              <a:t>:</a:t>
            </a:r>
            <a:endParaRPr lang="el-GR" altLang="el-GR" sz="2400" dirty="0">
              <a:solidFill>
                <a:srgbClr val="7030A0"/>
              </a:solidFill>
              <a:cs typeface="Times New Roman" pitchFamily="18" charset="0"/>
            </a:endParaRPr>
          </a:p>
          <a:p>
            <a:pPr marL="0" indent="0" algn="just" eaLnBrk="0" hangingPunct="0">
              <a:buNone/>
            </a:pPr>
            <a:r>
              <a:rPr lang="en-GB" altLang="el-GR" sz="2400" b="1" dirty="0" smtClean="0">
                <a:cs typeface="Times New Roman" pitchFamily="18" charset="0"/>
              </a:rPr>
              <a:t>1)</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ASSERTION IC13 CHECK</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((SELECT MIN (S.STATUS) FROM S) &gt; 4);</a:t>
            </a:r>
            <a:endParaRPr lang="el-GR" altLang="el-GR" sz="2400" dirty="0">
              <a:cs typeface="Times New Roman" pitchFamily="18" charset="0"/>
            </a:endParaRPr>
          </a:p>
          <a:p>
            <a:pPr marL="0" indent="0" algn="just" eaLnBrk="0" hangingPunct="0">
              <a:buNone/>
            </a:pPr>
            <a:r>
              <a:rPr lang="el-GR" altLang="el-GR" sz="2400" dirty="0" smtClean="0">
                <a:cs typeface="Times New Roman" pitchFamily="18" charset="0"/>
              </a:rPr>
              <a:t>Κάθε </a:t>
            </a:r>
            <a:r>
              <a:rPr lang="el-GR" altLang="el-GR" sz="2400" dirty="0">
                <a:cs typeface="Times New Roman" pitchFamily="18" charset="0"/>
              </a:rPr>
              <a:t>προμηθευτής έχει τιμή αξιολόγησης τουλάχιστον πέντε</a:t>
            </a:r>
            <a:r>
              <a:rPr lang="el-GR" altLang="el-GR" sz="2400" dirty="0" smtClean="0">
                <a:cs typeface="Times New Roman" pitchFamily="18" charset="0"/>
              </a:rPr>
              <a:t>.</a:t>
            </a:r>
          </a:p>
          <a:p>
            <a:pPr marL="0" indent="0" algn="just" eaLnBrk="0" hangingPunct="0">
              <a:buNone/>
            </a:pPr>
            <a:endParaRPr lang="el-GR" altLang="el-GR" sz="2400" dirty="0">
              <a:cs typeface="Times New Roman" pitchFamily="18" charset="0"/>
            </a:endParaRPr>
          </a:p>
          <a:p>
            <a:pPr marL="0" indent="0" algn="just" eaLnBrk="0" hangingPunct="0">
              <a:buNone/>
            </a:pPr>
            <a:r>
              <a:rPr lang="en-GB" altLang="el-GR" sz="2400" b="1" dirty="0" smtClean="0">
                <a:cs typeface="Times New Roman" pitchFamily="18" charset="0"/>
              </a:rPr>
              <a:t>2)</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ASSERTION IC18 CHECK</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(NOT EXISTS (SELECT * FROM P</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WHERE NOT (P.WEIGHT &gt; 0)));</a:t>
            </a:r>
            <a:endParaRPr lang="el-GR" altLang="el-GR" sz="2400" dirty="0">
              <a:cs typeface="Times New Roman" pitchFamily="18" charset="0"/>
            </a:endParaRPr>
          </a:p>
          <a:p>
            <a:pPr marL="0" indent="0" algn="just" eaLnBrk="0" hangingPunct="0">
              <a:buNone/>
            </a:pPr>
            <a:r>
              <a:rPr lang="el-GR" altLang="el-GR" sz="2400" dirty="0" smtClean="0">
                <a:cs typeface="Times New Roman" pitchFamily="18" charset="0"/>
              </a:rPr>
              <a:t>Κάθε </a:t>
            </a:r>
            <a:r>
              <a:rPr lang="el-GR" altLang="el-GR" sz="2400" dirty="0">
                <a:cs typeface="Times New Roman" pitchFamily="18" charset="0"/>
              </a:rPr>
              <a:t>εξάρτημα έχει βάρος θετικό.</a:t>
            </a:r>
            <a:endParaRPr lang="el-GR" altLang="el-GR" sz="2400" dirty="0"/>
          </a:p>
          <a:p>
            <a:pPr marL="0" indent="0" algn="just" eaLnBrk="0" hangingPunc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Κανόνες διαβεβαίωσης </a:t>
            </a:r>
            <a:r>
              <a:rPr lang="el-GR" altLang="el-GR" dirty="0" smtClean="0">
                <a:cs typeface="Times New Roman" pitchFamily="18" charset="0"/>
              </a:rPr>
              <a:t>(3 </a:t>
            </a:r>
            <a:r>
              <a:rPr lang="el-GR" altLang="el-GR" dirty="0">
                <a:cs typeface="Times New Roman" pitchFamily="18" charset="0"/>
              </a:rPr>
              <a:t>από 4)</a:t>
            </a:r>
            <a:endParaRPr lang="el-GR" dirty="0">
              <a:cs typeface="Times New Roman" pitchFamily="18" charset="0"/>
            </a:endParaRPr>
          </a:p>
        </p:txBody>
      </p:sp>
      <p:sp>
        <p:nvSpPr>
          <p:cNvPr id="6" name="Rectangle 4" descr="3) CREATE ASSERTION IC 19 CHECK,&#10; NOT EXISTS, SELECT επί FROM P,&#10;  WHERE P τελεία COLOR ίσο με Red,&#10;  AND P τελεία CITY &lt;&gt; London.&#10;&#10;Όλα τα κόκκινα εξαρτήματα πρέπει να είναι αποθηκευμένα στο Λονδίνο.&#10;&#10;"/>
          <p:cNvSpPr txBox="1">
            <a:spLocks noChangeArrowheads="1"/>
          </p:cNvSpPr>
          <p:nvPr>
            <p:custDataLst>
              <p:tags r:id="rId2"/>
            </p:custDataLst>
          </p:nvPr>
        </p:nvSpPr>
        <p:spPr>
          <a:xfrm>
            <a:off x="467545" y="1772816"/>
            <a:ext cx="8280920" cy="34563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n-GB" altLang="el-GR" sz="2400" b="1" dirty="0" smtClean="0">
                <a:cs typeface="Times New Roman" pitchFamily="18" charset="0"/>
              </a:rPr>
              <a:t>3)</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ASSERTION IC19 CHECK</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(NOT EXISTS (SELECT * FROM P</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WHERE P.COLOR = ‘Red’</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AND P.CITY &lt;&gt; ‘London’));</a:t>
            </a:r>
            <a:endParaRPr lang="el-GR" altLang="el-GR" sz="2400" dirty="0">
              <a:cs typeface="Times New Roman" pitchFamily="18" charset="0"/>
            </a:endParaRPr>
          </a:p>
          <a:p>
            <a:pPr marL="0" indent="0" algn="just" eaLnBrk="0" hangingPunct="0">
              <a:buNone/>
            </a:pPr>
            <a:endParaRPr lang="el-GR" altLang="el-GR" sz="2400" dirty="0"/>
          </a:p>
          <a:p>
            <a:pPr marL="0" indent="0" algn="just" eaLnBrk="0" hangingPunct="0">
              <a:buNone/>
            </a:pPr>
            <a:r>
              <a:rPr lang="el-GR" altLang="el-GR" sz="2400" dirty="0">
                <a:cs typeface="Times New Roman" pitchFamily="18" charset="0"/>
              </a:rPr>
              <a:t>Όλα τα κόκκινα εξαρτήματα πρέπει να είναι αποθηκευμένα στο Λονδίνο.</a:t>
            </a:r>
          </a:p>
          <a:p>
            <a:pPr marL="0" indent="0" eaLnBrk="0" hangingPunct="0">
              <a:buNone/>
            </a:pPr>
            <a:endParaRPr lang="en-GB"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Κανόνες διαβεβαίωσης </a:t>
            </a:r>
            <a:r>
              <a:rPr lang="el-GR" altLang="el-GR" dirty="0" smtClean="0">
                <a:cs typeface="Times New Roman" pitchFamily="18" charset="0"/>
              </a:rPr>
              <a:t>(4 </a:t>
            </a:r>
            <a:r>
              <a:rPr lang="el-GR" altLang="el-GR" dirty="0">
                <a:cs typeface="Times New Roman" pitchFamily="18" charset="0"/>
              </a:rPr>
              <a:t>από 4)</a:t>
            </a:r>
            <a:endParaRPr lang="el-GR" dirty="0">
              <a:cs typeface="Times New Roman" pitchFamily="18" charset="0"/>
            </a:endParaRPr>
          </a:p>
        </p:txBody>
      </p:sp>
      <p:sp>
        <p:nvSpPr>
          <p:cNvPr id="6" name="Rectangle 4" descr="4) CREATE ASSERTION IC 46 CHECK,&#10; NOT EXISTS, SELECT επί FROM P, SP,&#10;  WHERE P τελεία P# ίσο με SP τελεία P#,&#10;  AND P τελεία WEIGHT επί SP τελεία QTY μεγαλύτερο του είκοσιχιλιάδες.&#10;&#10;Καμία αποστολή δεν έχει ολικό βάρος μεγαλύτερο από είκοσιχιλιάδες.&#10;&#10;"/>
          <p:cNvSpPr txBox="1">
            <a:spLocks noChangeArrowheads="1"/>
          </p:cNvSpPr>
          <p:nvPr>
            <p:custDataLst>
              <p:tags r:id="rId2"/>
            </p:custDataLst>
          </p:nvPr>
        </p:nvSpPr>
        <p:spPr>
          <a:xfrm>
            <a:off x="467545" y="1916832"/>
            <a:ext cx="8280920" cy="30963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n-GB" altLang="el-GR" sz="2400" b="1" dirty="0" smtClean="0">
                <a:cs typeface="Times New Roman" pitchFamily="18" charset="0"/>
              </a:rPr>
              <a:t>4)</a:t>
            </a:r>
            <a:r>
              <a:rPr lang="el-GR" altLang="el-GR" sz="2400" b="1" dirty="0" smtClean="0">
                <a:cs typeface="Times New Roman" pitchFamily="18" charset="0"/>
              </a:rPr>
              <a:t> </a:t>
            </a:r>
            <a:r>
              <a:rPr lang="en-GB" altLang="el-GR" sz="2400" dirty="0" smtClean="0">
                <a:cs typeface="Times New Roman" pitchFamily="18" charset="0"/>
              </a:rPr>
              <a:t>CREATE </a:t>
            </a:r>
            <a:r>
              <a:rPr lang="en-GB" altLang="el-GR" sz="2400" dirty="0">
                <a:cs typeface="Times New Roman" pitchFamily="18" charset="0"/>
              </a:rPr>
              <a:t>ASSERTION IC46 CHECK</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(NOT EXISTS (SELECT * FROM P, SP</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WHERE P.P# = SP.P#</a:t>
            </a:r>
            <a:endParaRPr lang="el-GR" altLang="el-GR" sz="2400" dirty="0">
              <a:cs typeface="Times New Roman" pitchFamily="18" charset="0"/>
            </a:endParaRPr>
          </a:p>
          <a:p>
            <a:pPr marL="0" indent="0" algn="just" eaLnBrk="0" hangingPunct="0">
              <a:buNone/>
            </a:pPr>
            <a:r>
              <a:rPr lang="en-GB" altLang="el-GR" sz="2400" dirty="0">
                <a:cs typeface="Times New Roman" pitchFamily="18" charset="0"/>
              </a:rPr>
              <a:t>		AND (P.WEIGHT * SP.QTY) &gt; 20000));</a:t>
            </a:r>
            <a:endParaRPr lang="el-GR" altLang="el-GR" sz="2400" dirty="0">
              <a:cs typeface="Times New Roman" pitchFamily="18" charset="0"/>
            </a:endParaRPr>
          </a:p>
          <a:p>
            <a:pPr marL="0" indent="0" algn="just" eaLnBrk="0" hangingPunct="0">
              <a:buNone/>
            </a:pPr>
            <a:endParaRPr lang="el-GR" altLang="el-GR" sz="2400" dirty="0"/>
          </a:p>
          <a:p>
            <a:pPr marL="0" indent="0" algn="just" eaLnBrk="0" hangingPunct="0">
              <a:buNone/>
            </a:pPr>
            <a:r>
              <a:rPr lang="el-GR" altLang="el-GR" sz="2400" dirty="0">
                <a:cs typeface="Times New Roman" pitchFamily="18" charset="0"/>
              </a:rPr>
              <a:t>Καμία αποστολή δεν έχει ολικό βάρος μεγαλύτερο από 20.000.</a:t>
            </a:r>
          </a:p>
          <a:p>
            <a:pPr marL="0" indent="0" eaLnBrk="0" hangingPunct="0">
              <a:buNone/>
            </a:pPr>
            <a:endParaRPr lang="en-GB"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3894147"/>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539552" y="1340768"/>
            <a:ext cx="8229600" cy="5040560"/>
          </a:xfrm>
        </p:spPr>
        <p:txBody>
          <a:bodyPr>
            <a:noAutofit/>
          </a:bodyPr>
          <a:lstStyle/>
          <a:p>
            <a:pPr marL="800100" lvl="1" indent="-457200">
              <a:buFont typeface="Wingdings" panose="05000000000000000000" pitchFamily="2" charset="2"/>
              <a:buChar char="§"/>
            </a:pPr>
            <a:r>
              <a:rPr lang="el-GR" altLang="el-GR" dirty="0" smtClean="0"/>
              <a:t>Κατανόηση της σπουδαιότητας ύπαρξης κανόνων ακεραιότητας των δεδομένων,</a:t>
            </a:r>
          </a:p>
          <a:p>
            <a:pPr marL="800100" lvl="1" indent="-457200">
              <a:buFont typeface="Wingdings" panose="05000000000000000000" pitchFamily="2" charset="2"/>
              <a:buChar char="§"/>
            </a:pPr>
            <a:r>
              <a:rPr lang="el-GR" altLang="el-GR" dirty="0" smtClean="0"/>
              <a:t>Ικανότητα κατανόησης κανόνων ακεραιότητας με τη βοήθεια ποικίλων παραδειγμάτων,</a:t>
            </a:r>
          </a:p>
          <a:p>
            <a:pPr marL="800100" lvl="1" indent="-457200">
              <a:buFont typeface="Wingdings" panose="05000000000000000000" pitchFamily="2" charset="2"/>
              <a:buChar char="§"/>
            </a:pPr>
            <a:r>
              <a:rPr lang="el-GR" altLang="el-GR" dirty="0" smtClean="0"/>
              <a:t>Ικανότητα διατύπωσης κανόνων ακεραιότητας σε </a:t>
            </a:r>
            <a:r>
              <a:rPr lang="en-US" altLang="el-GR" dirty="0" smtClean="0"/>
              <a:t>SQL</a:t>
            </a:r>
            <a:r>
              <a:rPr lang="el-GR" altLang="el-GR" dirty="0" smtClean="0"/>
              <a:t>.</a:t>
            </a:r>
          </a:p>
          <a:p>
            <a:pPr marL="800100" lvl="1" indent="-457200">
              <a:buFont typeface="Wingdings" panose="05000000000000000000" pitchFamily="2" charset="2"/>
              <a:buChar char="§"/>
            </a:pPr>
            <a:endParaRPr lang="el-GR" altLang="el-GR" sz="1200" dirty="0" smtClean="0"/>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marL="800100" lvl="1" indent="-457200">
              <a:buFont typeface="Wingdings" panose="05000000000000000000" pitchFamily="2" charset="2"/>
              <a:buChar char="§"/>
            </a:pPr>
            <a:endParaRPr lang="el-GR" altLang="el-GR" sz="3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556792"/>
            <a:ext cx="8208912" cy="4237931"/>
          </a:xfrm>
        </p:spPr>
        <p:txBody>
          <a:bodyPr>
            <a:noAutofit/>
          </a:bodyPr>
          <a:lstStyle/>
          <a:p>
            <a:pPr marL="652463" lvl="1" indent="-457200">
              <a:buFont typeface="Wingdings" panose="05000000000000000000" pitchFamily="2" charset="2"/>
              <a:buChar char="§"/>
            </a:pPr>
            <a:r>
              <a:rPr lang="el-GR" altLang="el-GR" sz="3200" dirty="0" smtClean="0">
                <a:hlinkClick r:id="rId4" action="ppaction://hlinksldjump"/>
              </a:rPr>
              <a:t>Έννοια της ακεραιότητας δεδομένων,</a:t>
            </a:r>
            <a:endParaRPr lang="el-GR" altLang="el-GR" sz="3200" dirty="0" smtClean="0"/>
          </a:p>
          <a:p>
            <a:pPr marL="652463" lvl="1" indent="-457200">
              <a:buFont typeface="Wingdings" panose="05000000000000000000" pitchFamily="2" charset="2"/>
              <a:buChar char="§"/>
            </a:pPr>
            <a:r>
              <a:rPr lang="el-GR" altLang="el-GR" sz="3200" dirty="0" smtClean="0">
                <a:hlinkClick r:id="rId5" action="ppaction://hlinksldjump"/>
              </a:rPr>
              <a:t>Διατύπωση κανόνων ακεραιότητας,</a:t>
            </a:r>
            <a:endParaRPr lang="el-GR" altLang="el-GR" sz="3200" dirty="0" smtClean="0"/>
          </a:p>
          <a:p>
            <a:pPr marL="652463" lvl="1" indent="-457200">
              <a:buFont typeface="Wingdings" panose="05000000000000000000" pitchFamily="2" charset="2"/>
              <a:buChar char="§"/>
            </a:pPr>
            <a:r>
              <a:rPr lang="el-GR" altLang="el-GR" sz="3200" dirty="0" smtClean="0">
                <a:hlinkClick r:id="rId6" action="ppaction://hlinksldjump"/>
              </a:rPr>
              <a:t>Είδη κανόνων ακεραιότητας,</a:t>
            </a:r>
            <a:endParaRPr lang="el-GR" altLang="el-GR" sz="3200" dirty="0" smtClean="0"/>
          </a:p>
          <a:p>
            <a:pPr marL="652463" lvl="1" indent="-457200">
              <a:buFont typeface="Wingdings" panose="05000000000000000000" pitchFamily="2" charset="2"/>
              <a:buChar char="§"/>
            </a:pPr>
            <a:r>
              <a:rPr lang="el-GR" altLang="el-GR" sz="3200" dirty="0" smtClean="0">
                <a:hlinkClick r:id="rId7" action="ppaction://hlinksldjump"/>
              </a:rPr>
              <a:t>Υποστήριξη κανόνων ακεραιότητας στην </a:t>
            </a:r>
            <a:r>
              <a:rPr lang="en-US" altLang="el-GR" sz="3200" dirty="0" smtClean="0">
                <a:hlinkClick r:id="rId7" action="ppaction://hlinksldjump"/>
              </a:rPr>
              <a:t>SQL</a:t>
            </a:r>
            <a:r>
              <a:rPr lang="el-GR" altLang="el-GR" sz="3200" dirty="0" smtClean="0">
                <a:hlinkClick r:id="rId7" action="ppaction://hlinksldjump"/>
              </a:rPr>
              <a:t>.</a:t>
            </a:r>
            <a:endParaRPr lang="el-GR" altLang="el-GR" sz="32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altLang="el-GR" dirty="0"/>
              <a:t>Έννοια της ακεραιότητας δεδομένων</a:t>
            </a:r>
            <a:endParaRPr lang="el-GR" dirty="0"/>
          </a:p>
        </p:txBody>
      </p:sp>
      <p:sp>
        <p:nvSpPr>
          <p:cNvPr id="7" name="Rectangle 330"/>
          <p:cNvSpPr>
            <a:spLocks noChangeArrowheads="1"/>
          </p:cNvSpPr>
          <p:nvPr/>
        </p:nvSpPr>
        <p:spPr bwMode="auto">
          <a:xfrm>
            <a:off x="529208" y="1268760"/>
            <a:ext cx="8219256"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nSpc>
                <a:spcPct val="125000"/>
              </a:lnSpc>
            </a:pPr>
            <a:r>
              <a:rPr lang="el-GR" altLang="el-GR" sz="2400" dirty="0" smtClean="0">
                <a:cs typeface="Times New Roman" pitchFamily="18" charset="0"/>
              </a:rPr>
              <a:t>Ο όρος </a:t>
            </a:r>
            <a:r>
              <a:rPr lang="el-GR" altLang="el-GR" sz="2400" b="1" dirty="0" smtClean="0">
                <a:solidFill>
                  <a:schemeClr val="accent4">
                    <a:lumMod val="75000"/>
                  </a:schemeClr>
                </a:solidFill>
                <a:cs typeface="Times New Roman" pitchFamily="18" charset="0"/>
              </a:rPr>
              <a:t>ακεραιότητα</a:t>
            </a:r>
            <a:r>
              <a:rPr lang="el-GR" altLang="el-GR" sz="2400" dirty="0" smtClean="0">
                <a:cs typeface="Times New Roman" pitchFamily="18" charset="0"/>
              </a:rPr>
              <a:t> χρησιμοποιείται για να αναφερόμαστε στην ακρίβεια ή ορθότητα των δεδομένων της βάσης δεδομένων.</a:t>
            </a:r>
          </a:p>
          <a:p>
            <a:pPr>
              <a:lnSpc>
                <a:spcPct val="125000"/>
              </a:lnSpc>
            </a:pPr>
            <a:endParaRPr lang="el-GR" altLang="el-GR" sz="2400" dirty="0" smtClean="0">
              <a:cs typeface="Times New Roman" pitchFamily="18" charset="0"/>
            </a:endParaRPr>
          </a:p>
          <a:p>
            <a:pPr>
              <a:lnSpc>
                <a:spcPct val="125000"/>
              </a:lnSpc>
            </a:pPr>
            <a:r>
              <a:rPr lang="el-GR" altLang="el-GR" sz="2400" dirty="0" smtClean="0">
                <a:cs typeface="Times New Roman" pitchFamily="18" charset="0"/>
              </a:rPr>
              <a:t>Όταν λέμε ότι η βάση δεδομένων είναι σε </a:t>
            </a:r>
            <a:r>
              <a:rPr lang="el-GR" altLang="el-GR" sz="2400" b="1" dirty="0" smtClean="0">
                <a:solidFill>
                  <a:schemeClr val="accent1"/>
                </a:solidFill>
                <a:cs typeface="Times New Roman" pitchFamily="18" charset="0"/>
              </a:rPr>
              <a:t>κατάσταση ακεραιότητας</a:t>
            </a:r>
            <a:r>
              <a:rPr lang="el-GR" altLang="el-GR" sz="2400" dirty="0" smtClean="0">
                <a:cs typeface="Times New Roman" pitchFamily="18" charset="0"/>
              </a:rPr>
              <a:t> εννοούμε ότι η βάση δεδομένων είναι </a:t>
            </a:r>
            <a:r>
              <a:rPr lang="el-GR" altLang="el-GR" sz="2400" dirty="0" smtClean="0">
                <a:solidFill>
                  <a:srgbClr val="FF66FF"/>
                </a:solidFill>
                <a:cs typeface="Times New Roman" pitchFamily="18" charset="0"/>
              </a:rPr>
              <a:t>σωστή</a:t>
            </a:r>
            <a:r>
              <a:rPr lang="el-GR" altLang="el-GR" sz="2400" dirty="0" smtClean="0">
                <a:cs typeface="Times New Roman" pitchFamily="18" charset="0"/>
              </a:rPr>
              <a:t> –που σημαίνει ότι δεν παραβιάζει κανέναν από τους γνωστούς κανόνες ακεραιότητας.</a:t>
            </a:r>
            <a:endParaRPr lang="el-GR" altLang="el-GR" sz="2400" dirty="0" smtClean="0"/>
          </a:p>
          <a:p>
            <a:pPr>
              <a:lnSpc>
                <a:spcPct val="125000"/>
              </a:lnSpc>
            </a:pPr>
            <a:endParaRPr lang="el-GR" altLang="el-GR" sz="2400" dirty="0" smtClean="0">
              <a:cs typeface="Times New Roman" pitchFamily="18" charset="0"/>
            </a:endParaRPr>
          </a:p>
          <a:p>
            <a:pPr>
              <a:lnSpc>
                <a:spcPct val="125000"/>
              </a:lnSpc>
            </a:pPr>
            <a:r>
              <a:rPr lang="el-GR" altLang="el-GR" sz="2400" dirty="0" smtClean="0">
                <a:solidFill>
                  <a:srgbClr val="7030A0"/>
                </a:solidFill>
                <a:cs typeface="Times New Roman" pitchFamily="18" charset="0"/>
              </a:rPr>
              <a:t>Η ακεραιότητα είναι σημαντικό ζήτημα τόσο κατά το χρόνο σχεδίασης όσο και κατά το χρόνο εκτέλεσης.</a:t>
            </a:r>
            <a:endParaRPr lang="el-GR" altLang="el-GR" sz="2400" dirty="0" smtClean="0">
              <a:solidFill>
                <a:srgbClr val="7030A0"/>
              </a:solidFill>
            </a:endParaRPr>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504" y="44624"/>
            <a:ext cx="9036496" cy="1293465"/>
          </a:xfrm>
        </p:spPr>
        <p:txBody>
          <a:bodyPr>
            <a:noAutofit/>
          </a:bodyPr>
          <a:lstStyle/>
          <a:p>
            <a:pPr marL="652463" lvl="1" indent="-457200" algn="ctr"/>
            <a:r>
              <a:rPr lang="el-GR" altLang="el-GR" sz="4400" b="1" dirty="0" smtClean="0">
                <a:latin typeface="+mj-lt"/>
              </a:rPr>
              <a:t>  Διατύπωση κανόνων ακεραιότητας (1 από 5)</a:t>
            </a:r>
            <a:endParaRPr lang="el-GR" altLang="el-GR" sz="4400" b="1" dirty="0">
              <a:latin typeface="+mj-lt"/>
            </a:endParaRPr>
          </a:p>
        </p:txBody>
      </p:sp>
      <p:sp>
        <p:nvSpPr>
          <p:cNvPr id="20" name="Rectangle 17"/>
          <p:cNvSpPr txBox="1">
            <a:spLocks noChangeArrowheads="1"/>
          </p:cNvSpPr>
          <p:nvPr/>
        </p:nvSpPr>
        <p:spPr>
          <a:xfrm>
            <a:off x="467544" y="1700808"/>
            <a:ext cx="8219256" cy="38164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25000"/>
              </a:lnSpc>
            </a:pPr>
            <a:r>
              <a:rPr lang="el-GR" altLang="el-GR" sz="2800" dirty="0" smtClean="0">
                <a:cs typeface="Times New Roman" pitchFamily="18" charset="0"/>
              </a:rPr>
              <a:t>Οι κανόνες ακεραιότητας τηρούνται στον κατάλογο του συστήματος. Επιβάλλονται από το υποσύστημα ακεραιότητας του </a:t>
            </a:r>
            <a:r>
              <a:rPr lang="en-US" altLang="el-GR" sz="2800" dirty="0" smtClean="0">
                <a:cs typeface="Times New Roman" pitchFamily="18" charset="0"/>
              </a:rPr>
              <a:t>DBMS</a:t>
            </a:r>
            <a:r>
              <a:rPr lang="el-GR" altLang="el-GR" sz="2800" dirty="0" smtClean="0">
                <a:cs typeface="Times New Roman" pitchFamily="18" charset="0"/>
              </a:rPr>
              <a:t>, που είναι υπεύθυνο για την παρακολούθηση των πράξεων ενημέρωσης του χρήστη (πράξεις </a:t>
            </a:r>
            <a:r>
              <a:rPr lang="en-US" altLang="el-GR" sz="2800" dirty="0" smtClean="0">
                <a:cs typeface="Times New Roman" pitchFamily="18" charset="0"/>
              </a:rPr>
              <a:t>INSERT, UPDATE </a:t>
            </a:r>
            <a:r>
              <a:rPr lang="el-GR" altLang="el-GR" sz="2800" dirty="0" smtClean="0">
                <a:cs typeface="Times New Roman" pitchFamily="18" charset="0"/>
              </a:rPr>
              <a:t>και </a:t>
            </a:r>
            <a:r>
              <a:rPr lang="en-US" altLang="el-GR" sz="2800" dirty="0" smtClean="0">
                <a:cs typeface="Times New Roman" pitchFamily="18" charset="0"/>
              </a:rPr>
              <a:t>DELETE</a:t>
            </a:r>
            <a:r>
              <a:rPr lang="el-GR" altLang="el-GR" sz="2800" dirty="0" smtClean="0">
                <a:cs typeface="Times New Roman" pitchFamily="18" charset="0"/>
              </a:rPr>
              <a:t>) ώστε να εξασφαλίζεται ότι οι πράξεις αυτές δεν παραβιάζουν κανέναν από τους γνωστούς κανόνες.</a:t>
            </a:r>
            <a:endParaRPr lang="el-GR" altLang="el-GR" sz="2800" dirty="0">
              <a:cs typeface="Times New Roman" pitchFamily="18" charset="0"/>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23528" y="0"/>
            <a:ext cx="8579296" cy="12687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 Διατύπωση κανόνων ακεραιότητας </a:t>
            </a:r>
            <a:r>
              <a:rPr lang="el-GR" altLang="el-GR" dirty="0" smtClean="0"/>
              <a:t>(2 </a:t>
            </a:r>
            <a:r>
              <a:rPr lang="el-GR" altLang="el-GR" dirty="0"/>
              <a:t>από 5)</a:t>
            </a:r>
            <a:endParaRPr lang="el-GR" dirty="0"/>
          </a:p>
        </p:txBody>
      </p:sp>
      <p:sp>
        <p:nvSpPr>
          <p:cNvPr id="11" name="Rectangle 83" descr="Σε υποθετική γλώσσα,&#10;&#10;Παράδειγμα:&#10;CREATE INTEGRITY RULE PR4,&#10;  FOR ALL PX, PX τελεία WEIGHT μεγαλύτερο του 0,&#10;ON ATTEMPTED VIOLATION REJECT.&#10;&#10;Ένας τρόπος για να πούμε ότι τα βάρη των εξαρτημάτων πρέπει να είναι θετικά.&#10;"/>
          <p:cNvSpPr>
            <a:spLocks noChangeArrowheads="1"/>
          </p:cNvSpPr>
          <p:nvPr/>
        </p:nvSpPr>
        <p:spPr bwMode="auto">
          <a:xfrm>
            <a:off x="381000" y="1628800"/>
            <a:ext cx="8305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800" dirty="0">
                <a:cs typeface="Times New Roman" pitchFamily="18" charset="0"/>
              </a:rPr>
              <a:t>Σε υποθετική γλώσσα</a:t>
            </a:r>
            <a:endParaRPr lang="el-GR" altLang="el-GR" sz="2800" dirty="0"/>
          </a:p>
          <a:p>
            <a:pPr algn="just"/>
            <a:endParaRPr lang="el-GR" altLang="el-GR" sz="2800" dirty="0"/>
          </a:p>
          <a:p>
            <a:pPr algn="just"/>
            <a:r>
              <a:rPr lang="el-GR" altLang="el-GR" sz="2800" b="1" u="sng" dirty="0">
                <a:solidFill>
                  <a:schemeClr val="accent4">
                    <a:lumMod val="75000"/>
                  </a:schemeClr>
                </a:solidFill>
                <a:cs typeface="Times New Roman" pitchFamily="18" charset="0"/>
              </a:rPr>
              <a:t>Παράδειγμα</a:t>
            </a:r>
            <a:r>
              <a:rPr lang="el-GR" altLang="el-GR" sz="2800" b="1" dirty="0">
                <a:solidFill>
                  <a:schemeClr val="accent4">
                    <a:lumMod val="75000"/>
                  </a:schemeClr>
                </a:solidFill>
                <a:cs typeface="Times New Roman" pitchFamily="18" charset="0"/>
              </a:rPr>
              <a:t>:</a:t>
            </a:r>
          </a:p>
          <a:p>
            <a:pPr algn="just"/>
            <a:r>
              <a:rPr lang="en-GB" altLang="el-GR" sz="2800" dirty="0">
                <a:cs typeface="Times New Roman" pitchFamily="18" charset="0"/>
              </a:rPr>
              <a:t>CREATE INTEGRITY RULE PR4</a:t>
            </a:r>
            <a:endParaRPr lang="el-GR" altLang="el-GR" sz="2800" dirty="0">
              <a:cs typeface="Times New Roman" pitchFamily="18" charset="0"/>
            </a:endParaRPr>
          </a:p>
          <a:p>
            <a:pPr algn="just"/>
            <a:r>
              <a:rPr lang="en-GB" altLang="el-GR" sz="2800" dirty="0">
                <a:cs typeface="Times New Roman" pitchFamily="18" charset="0"/>
              </a:rPr>
              <a:t>		FORALL PX (PX.WEIGHT &gt; 0)</a:t>
            </a:r>
            <a:endParaRPr lang="el-GR" altLang="el-GR" sz="2800" dirty="0">
              <a:cs typeface="Times New Roman" pitchFamily="18" charset="0"/>
            </a:endParaRPr>
          </a:p>
          <a:p>
            <a:pPr algn="just"/>
            <a:r>
              <a:rPr lang="en-GB" altLang="el-GR" sz="2800" dirty="0">
                <a:cs typeface="Times New Roman" pitchFamily="18" charset="0"/>
              </a:rPr>
              <a:t>ON ATTEMPTED VIOLATION REJECT;</a:t>
            </a:r>
            <a:endParaRPr lang="el-GR" altLang="el-GR" sz="2800" dirty="0">
              <a:cs typeface="Times New Roman" pitchFamily="18" charset="0"/>
            </a:endParaRPr>
          </a:p>
          <a:p>
            <a:pPr algn="just"/>
            <a:endParaRPr lang="el-GR" altLang="el-GR" sz="2800" dirty="0"/>
          </a:p>
          <a:p>
            <a:pPr algn="just"/>
            <a:r>
              <a:rPr lang="el-GR" altLang="el-GR" sz="2800" dirty="0">
                <a:cs typeface="Times New Roman" pitchFamily="18" charset="0"/>
              </a:rPr>
              <a:t>Ένας τρόπος για να πούμε ότι τα βάρη των εξαρτημάτων πρέπει να είναι θετικά.</a:t>
            </a:r>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 Διατύπωση κανόνων ακεραιότητας </a:t>
            </a:r>
            <a:r>
              <a:rPr lang="el-GR" altLang="el-GR" dirty="0" smtClean="0"/>
              <a:t>(3 </a:t>
            </a:r>
            <a:r>
              <a:rPr lang="el-GR" altLang="el-GR" dirty="0"/>
              <a:t>από 5)</a:t>
            </a:r>
            <a:endParaRPr lang="el-GR" dirty="0"/>
          </a:p>
        </p:txBody>
      </p:sp>
      <p:sp>
        <p:nvSpPr>
          <p:cNvPr id="2" name="Ορθογώνιο 1"/>
          <p:cNvSpPr/>
          <p:nvPr/>
        </p:nvSpPr>
        <p:spPr>
          <a:xfrm>
            <a:off x="467544" y="1303015"/>
            <a:ext cx="8219256" cy="5078313"/>
          </a:xfrm>
          <a:prstGeom prst="rect">
            <a:avLst/>
          </a:prstGeom>
        </p:spPr>
        <p:txBody>
          <a:bodyPr wrap="square">
            <a:spAutoFit/>
          </a:bodyPr>
          <a:lstStyle/>
          <a:p>
            <a:pPr eaLnBrk="0" hangingPunct="0">
              <a:lnSpc>
                <a:spcPct val="150000"/>
              </a:lnSpc>
            </a:pPr>
            <a:r>
              <a:rPr lang="el-GR" altLang="el-GR" sz="2400" dirty="0" smtClean="0">
                <a:cs typeface="Times New Roman" pitchFamily="18" charset="0"/>
              </a:rPr>
              <a:t>Ένας κανόνας ακεραιότητας αποτελείται από τρία μέρη:</a:t>
            </a:r>
          </a:p>
          <a:p>
            <a:pPr algn="just" eaLnBrk="0" hangingPunct="0">
              <a:lnSpc>
                <a:spcPct val="150000"/>
              </a:lnSpc>
            </a:pPr>
            <a:r>
              <a:rPr lang="el-GR" altLang="el-GR" sz="2400" dirty="0" smtClean="0">
                <a:cs typeface="Times New Roman" pitchFamily="18" charset="0"/>
              </a:rPr>
              <a:t>1.  Ένα όνομα,</a:t>
            </a:r>
          </a:p>
          <a:p>
            <a:pPr algn="just" eaLnBrk="0" hangingPunct="0">
              <a:lnSpc>
                <a:spcPct val="150000"/>
              </a:lnSpc>
            </a:pPr>
            <a:r>
              <a:rPr lang="el-GR" altLang="el-GR" sz="2400" dirty="0" smtClean="0">
                <a:cs typeface="Times New Roman" pitchFamily="18" charset="0"/>
              </a:rPr>
              <a:t>2. Μια δέσμευση (</a:t>
            </a:r>
            <a:r>
              <a:rPr lang="en-US" altLang="el-GR" sz="2400" dirty="0" smtClean="0">
                <a:cs typeface="Times New Roman" pitchFamily="18" charset="0"/>
              </a:rPr>
              <a:t>constraint</a:t>
            </a:r>
            <a:r>
              <a:rPr lang="el-GR" altLang="el-GR" sz="2400" dirty="0" smtClean="0">
                <a:cs typeface="Times New Roman" pitchFamily="18" charset="0"/>
              </a:rPr>
              <a:t>) που πρέπει να ικανοποιείται, η οποία καθορίζεται με μια παράσταση με τιμή αληθείας. Ο κανόνας ακεραιότητας ικανοποιείται αν και μόνο αν η δέσμευση δίνει την τιμή αληθές,</a:t>
            </a:r>
          </a:p>
          <a:p>
            <a:pPr algn="just" eaLnBrk="0" hangingPunct="0">
              <a:lnSpc>
                <a:spcPct val="150000"/>
              </a:lnSpc>
            </a:pPr>
            <a:r>
              <a:rPr lang="el-GR" altLang="el-GR" sz="2400" dirty="0" smtClean="0">
                <a:cs typeface="Times New Roman" pitchFamily="18" charset="0"/>
              </a:rPr>
              <a:t>3.  Μια απόκριση παραβίασης που καθορίζεται με τη φράση </a:t>
            </a:r>
            <a:r>
              <a:rPr lang="en-US" altLang="el-GR" sz="2400" dirty="0" smtClean="0">
                <a:cs typeface="Times New Roman" pitchFamily="18" charset="0"/>
              </a:rPr>
              <a:t>ON ATTEMPTED VIOLATION</a:t>
            </a:r>
            <a:r>
              <a:rPr lang="el-GR" altLang="el-GR" sz="2400" dirty="0" smtClean="0">
                <a:cs typeface="Times New Roman" pitchFamily="18" charset="0"/>
              </a:rPr>
              <a:t> η οποία υποδεικνύει στο σύστημα τι να κάνει αν ένας χρήστης επιχειρήσει να παραβιάσει τον κανόνα.</a:t>
            </a:r>
            <a:endParaRPr lang="el-GR" altLang="el-GR" sz="2400" dirty="0">
              <a:cs typeface="Times New Roman" pitchFamily="18" charset="0"/>
            </a:endParaRP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Ακεραιότητα</a:t>
            </a:r>
            <a:endParaRPr lang="en-GB" alt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0/2014 10:37:5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2,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10,5,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6,7,10,9,"/>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4E969AB-D7CA-4BC9-AACC-15AF9CC6CE9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5785</TotalTime>
  <Words>1255</Words>
  <Application>Microsoft Office PowerPoint</Application>
  <PresentationFormat>Προβολή στην οθόνη (4:3)</PresentationFormat>
  <Paragraphs>327</Paragraphs>
  <Slides>35</Slides>
  <Notes>22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35</vt:i4>
      </vt:variant>
    </vt:vector>
  </HeadingPairs>
  <TitlesOfParts>
    <vt:vector size="37" baseType="lpstr">
      <vt:lpstr>Θέμα του Office</vt:lpstr>
      <vt:lpstr>Document</vt:lpstr>
      <vt:lpstr>Βάσεις Δεδομένων II</vt:lpstr>
      <vt:lpstr>Άδειες Χρήσης</vt:lpstr>
      <vt:lpstr>Χρηματοδότηση </vt:lpstr>
      <vt:lpstr>Σκοποί  ενότητας</vt:lpstr>
      <vt:lpstr>Περιεχόμενα ενότητας</vt:lpstr>
      <vt:lpstr>Έννοια της ακεραιότητας δεδομένων</vt:lpstr>
      <vt:lpstr>  Διατύπωση κανόνων ακεραιότητας (1 από 5)</vt:lpstr>
      <vt:lpstr> Διατύπωση κανόνων ακεραιότητας (2 από 5)</vt:lpstr>
      <vt:lpstr> Διατύπωση κανόνων ακεραιότητας (3 από 5)</vt:lpstr>
      <vt:lpstr> Διατύπωση κανόνων ακεραιότητας (4 από 5)</vt:lpstr>
      <vt:lpstr> Διατύπωση κανόνων ακεραιότητας  (5 από 5)</vt:lpstr>
      <vt:lpstr>Είδη κανόνων ακεραιότητας</vt:lpstr>
      <vt:lpstr>Κανόνες πεδίων ορισμού (1 από 2)</vt:lpstr>
      <vt:lpstr>Κανόνες πεδίων ορισμού (2 από 2)</vt:lpstr>
      <vt:lpstr>Κανόνες γνωρισμάτων</vt:lpstr>
      <vt:lpstr>Κανόνες σχέσεων (1 από 6)</vt:lpstr>
      <vt:lpstr>Κανόνες σχέσεων (2 από 6)</vt:lpstr>
      <vt:lpstr>Κανόνες σχέσεων (3 από 6)</vt:lpstr>
      <vt:lpstr>Κανόνες σχέσεων (4 από 6)</vt:lpstr>
      <vt:lpstr>Κανόνες σχέσεων (5 από 6)</vt:lpstr>
      <vt:lpstr>Κανόνες σχέσεων (6 από 6)</vt:lpstr>
      <vt:lpstr>Κανόνες βάσης δεδομένων (1 από 4)</vt:lpstr>
      <vt:lpstr>Κανόνες βάσης δεδομένων (2 από 4)</vt:lpstr>
      <vt:lpstr>Κανόνες βάσης δεδομένων (3 από 4)</vt:lpstr>
      <vt:lpstr>Κανόνες βάσης δεδομένων (4 από 4)</vt:lpstr>
      <vt:lpstr>Κανόνες κατάστασης και κανόνες μετάβασης (1 από 2)</vt:lpstr>
      <vt:lpstr>Κανόνες κατάστασης και κανόνες μετάβασης (2 από 2)</vt:lpstr>
      <vt:lpstr>Υποψήφια και ξένα κλειδιά  (1 από 2)</vt:lpstr>
      <vt:lpstr>Υποψήφια και ξένα κλειδιά  (2 από 2)</vt:lpstr>
      <vt:lpstr>Υποστήριξη από την SQL</vt:lpstr>
      <vt:lpstr>Κανόνες διαβεβαίωσης (1 από 4)</vt:lpstr>
      <vt:lpstr>Κανόνες διαβεβαίωσης (2 από 4)</vt:lpstr>
      <vt:lpstr>Κανόνες διαβεβαίωσης (3 από 4)</vt:lpstr>
      <vt:lpstr>Κανόνες διαβεβαίωσης (4 από 4)</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ΙΙ: Ακεραιότητα</dc:title>
  <dc:creator>Γεωργία Γκαράνη</dc:creator>
  <cp:keywords>Βάσεις Δεδομένων ΙΙ, Ακεραιότητα, Έννοια της ακεραιότητας δεδομένων, Διατύπωση κανόνων ακεραιότητας, Είδη κανόνων ακεραιότητας, Υποστήριξη κανόνων ακεραιότητας στην SQL.</cp:keywords>
  <cp:lastModifiedBy>Alex</cp:lastModifiedBy>
  <cp:revision>433</cp:revision>
  <dcterms:created xsi:type="dcterms:W3CDTF">2012-09-06T09:03:05Z</dcterms:created>
  <dcterms:modified xsi:type="dcterms:W3CDTF">2014-02-20T08:44:30Z</dcterms:modified>
</cp:coreProperties>
</file>