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256" r:id="rId3"/>
    <p:sldId id="402" r:id="rId4"/>
    <p:sldId id="315" r:id="rId5"/>
    <p:sldId id="261" r:id="rId6"/>
    <p:sldId id="262" r:id="rId7"/>
    <p:sldId id="264" r:id="rId8"/>
    <p:sldId id="266" r:id="rId9"/>
    <p:sldId id="396" r:id="rId10"/>
    <p:sldId id="397" r:id="rId11"/>
    <p:sldId id="398" r:id="rId12"/>
    <p:sldId id="399" r:id="rId13"/>
    <p:sldId id="400" r:id="rId14"/>
    <p:sldId id="401" r:id="rId15"/>
    <p:sldId id="265" r:id="rId16"/>
    <p:sldId id="274" r:id="rId17"/>
    <p:sldId id="403" r:id="rId18"/>
    <p:sldId id="280"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hyperlink" Target="https://www.google.gr/imghp?hl=el&amp;tab=wi&amp;ei=Z2ktVv-1NYO5swHG2rH4Ag&amp;ved=0CBEQqi4oA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hyperlink" Target="http://www.edulll.gr/" TargetMode="External"/><Relationship Id="rId5" Type="http://schemas.openxmlformats.org/officeDocument/2006/relationships/image" Target="../media/image1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254001"/>
          </a:xfrm>
        </p:spPr>
        <p:txBody>
          <a:bodyPr/>
          <a:lstStyle/>
          <a:p>
            <a:r>
              <a:rPr lang="el-GR" dirty="0"/>
              <a:t>Γενική Μικροβιολογία </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492896"/>
            <a:ext cx="7776864" cy="4056856"/>
          </a:xfrm>
        </p:spPr>
        <p:txBody>
          <a:bodyPr>
            <a:noAutofit/>
          </a:bodyPr>
          <a:lstStyle/>
          <a:p>
            <a:r>
              <a:rPr lang="el-GR" sz="2800" b="1" dirty="0"/>
              <a:t>Ενότητα </a:t>
            </a:r>
            <a:r>
              <a:rPr lang="en-US" sz="2800" b="1" dirty="0" smtClean="0"/>
              <a:t>7</a:t>
            </a:r>
            <a:r>
              <a:rPr lang="el-GR" sz="2800" b="1" dirty="0" smtClean="0"/>
              <a:t>: </a:t>
            </a:r>
            <a:r>
              <a:rPr lang="el-GR" sz="2800" dirty="0" smtClean="0"/>
              <a:t>Στοιχεία μυκητολογίας</a:t>
            </a:r>
            <a:r>
              <a:rPr lang="el-GR" sz="2800" b="1" dirty="0" smtClean="0"/>
              <a:t>.</a:t>
            </a:r>
          </a:p>
          <a:p>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Ιωάννης </a:t>
            </a:r>
            <a:r>
              <a:rPr lang="el-GR" sz="2800" dirty="0" err="1"/>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Τεχνολογίας 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smtClean="0"/>
              <a:t>Αναπαραγωγή μυκήτων (1 από 6)</a:t>
            </a:r>
            <a:endParaRPr lang="el-GR" dirty="0">
              <a:latin typeface="+mn-lt"/>
            </a:endParaRPr>
          </a:p>
        </p:txBody>
      </p:sp>
      <p:sp>
        <p:nvSpPr>
          <p:cNvPr id="20" name="Rectangle 17"/>
          <p:cNvSpPr txBox="1">
            <a:spLocks noChangeArrowheads="1"/>
          </p:cNvSpPr>
          <p:nvPr/>
        </p:nvSpPr>
        <p:spPr>
          <a:xfrm>
            <a:off x="543719" y="1268760"/>
            <a:ext cx="8219256" cy="47525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Α. Αγενής </a:t>
            </a:r>
            <a:r>
              <a:rPr lang="el-GR" sz="2400" dirty="0" smtClean="0"/>
              <a:t>αναπαραγωγή.</a:t>
            </a:r>
            <a:endParaRPr lang="el-GR" sz="2400" dirty="0"/>
          </a:p>
          <a:p>
            <a:pPr marL="342900" lvl="0" indent="-342900" algn="l">
              <a:buFont typeface="Wingdings" panose="05000000000000000000" pitchFamily="2" charset="2"/>
              <a:buChar char="§"/>
            </a:pPr>
            <a:r>
              <a:rPr lang="el-GR" sz="2400" dirty="0"/>
              <a:t>Σε κατώτερους μύκητες , άνευ σύζευξης </a:t>
            </a:r>
            <a:r>
              <a:rPr lang="el-GR" sz="2400" dirty="0" smtClean="0"/>
              <a:t>κυττάρων - γαμετών,</a:t>
            </a:r>
            <a:endParaRPr lang="el-GR" sz="2400" dirty="0"/>
          </a:p>
          <a:p>
            <a:pPr marL="342900" lvl="0" indent="-342900" algn="l">
              <a:buFont typeface="Wingdings" panose="05000000000000000000" pitchFamily="2" charset="2"/>
              <a:buChar char="§"/>
            </a:pPr>
            <a:r>
              <a:rPr lang="el-GR" sz="2400" dirty="0"/>
              <a:t>Διαίρεση με μίτωση σε 2 θυγατρικούς </a:t>
            </a:r>
            <a:r>
              <a:rPr lang="el-GR" sz="2400" dirty="0" smtClean="0"/>
              <a:t>πυρήνες,</a:t>
            </a:r>
            <a:endParaRPr lang="el-GR" sz="2400" dirty="0"/>
          </a:p>
          <a:p>
            <a:pPr marL="342900" lvl="0" indent="-342900" algn="l">
              <a:buFont typeface="Wingdings" panose="05000000000000000000" pitchFamily="2" charset="2"/>
              <a:buChar char="§"/>
            </a:pPr>
            <a:r>
              <a:rPr lang="el-GR" sz="2400" dirty="0"/>
              <a:t>Αναπαραγωγικά κύτταρα υπό μορφή σπόρων </a:t>
            </a:r>
            <a:r>
              <a:rPr lang="el-GR" sz="2400" dirty="0">
                <a:sym typeface="Wingdings"/>
              </a:rPr>
              <a:t> </a:t>
            </a:r>
            <a:r>
              <a:rPr lang="el-GR" sz="2400" dirty="0"/>
              <a:t>απελευθέρωση </a:t>
            </a:r>
            <a:r>
              <a:rPr lang="el-GR" sz="2400" dirty="0">
                <a:sym typeface="Wingdings"/>
              </a:rPr>
              <a:t> </a:t>
            </a:r>
            <a:r>
              <a:rPr lang="el-GR" sz="2400" dirty="0"/>
              <a:t>νέο </a:t>
            </a:r>
            <a:r>
              <a:rPr lang="el-GR" sz="2400" dirty="0" smtClean="0"/>
              <a:t>κύτταρο,</a:t>
            </a:r>
            <a:endParaRPr lang="el-GR" sz="2400" dirty="0"/>
          </a:p>
          <a:p>
            <a:pPr marL="342900" lvl="0" indent="-342900" algn="l">
              <a:buFont typeface="Wingdings" panose="05000000000000000000" pitchFamily="2" charset="2"/>
              <a:buChar char="§"/>
            </a:pPr>
            <a:r>
              <a:rPr lang="el-GR" sz="2400" dirty="0" err="1"/>
              <a:t>Σπορειαγγεία</a:t>
            </a:r>
            <a:r>
              <a:rPr lang="el-GR" sz="2400" dirty="0"/>
              <a:t> </a:t>
            </a:r>
            <a:r>
              <a:rPr lang="el-GR" sz="2400" dirty="0" smtClean="0"/>
              <a:t>μυκήτων,</a:t>
            </a:r>
            <a:endParaRPr lang="el-GR" sz="2400" dirty="0"/>
          </a:p>
          <a:p>
            <a:pPr marL="342900" lvl="0" indent="-342900" algn="l">
              <a:buFont typeface="Wingdings" panose="05000000000000000000" pitchFamily="2" charset="2"/>
              <a:buChar char="§"/>
            </a:pPr>
            <a:r>
              <a:rPr lang="el-GR" sz="2400" dirty="0" err="1" smtClean="0"/>
              <a:t>Κονίδια</a:t>
            </a:r>
            <a:r>
              <a:rPr lang="el-GR" sz="2400" dirty="0" smtClean="0"/>
              <a:t> / </a:t>
            </a:r>
            <a:r>
              <a:rPr lang="el-GR" sz="2400" dirty="0" err="1" smtClean="0"/>
              <a:t>κονιδοσπόρια</a:t>
            </a:r>
            <a:r>
              <a:rPr lang="el-GR" sz="2400" dirty="0" smtClean="0"/>
              <a:t>, </a:t>
            </a:r>
            <a:endParaRPr lang="el-GR" sz="2400" dirty="0"/>
          </a:p>
          <a:p>
            <a:pPr marL="342900" lvl="0" indent="-342900" algn="l">
              <a:buFont typeface="Wingdings" panose="05000000000000000000" pitchFamily="2" charset="2"/>
              <a:buChar char="§"/>
            </a:pPr>
            <a:r>
              <a:rPr lang="el-GR" sz="2400" dirty="0" err="1" smtClean="0"/>
              <a:t>Βλαστοσπόρια</a:t>
            </a:r>
            <a:r>
              <a:rPr lang="el-GR" sz="2400" dirty="0" smtClean="0"/>
              <a:t>,</a:t>
            </a:r>
            <a:endParaRPr lang="el-GR" sz="2400" dirty="0"/>
          </a:p>
          <a:p>
            <a:pPr marL="342900" lvl="0" indent="-342900" algn="l">
              <a:buFont typeface="Wingdings" panose="05000000000000000000" pitchFamily="2" charset="2"/>
              <a:buChar char="§"/>
            </a:pPr>
            <a:r>
              <a:rPr lang="el-GR" sz="2400" dirty="0" err="1"/>
              <a:t>Θαλλοσπόρια</a:t>
            </a:r>
            <a:r>
              <a:rPr lang="el-GR" sz="2400" dirty="0"/>
              <a:t> </a:t>
            </a:r>
            <a:r>
              <a:rPr lang="el-GR" sz="2400" dirty="0" err="1" smtClean="0"/>
              <a:t>μυκητών</a:t>
            </a:r>
            <a:r>
              <a:rPr lang="el-GR" sz="2400" dirty="0" smtClean="0"/>
              <a:t>,</a:t>
            </a:r>
            <a:endParaRPr lang="el-GR" sz="2400" dirty="0"/>
          </a:p>
          <a:p>
            <a:pPr marL="342900" lvl="0" indent="-342900" algn="l">
              <a:buFont typeface="Wingdings" panose="05000000000000000000" pitchFamily="2" charset="2"/>
              <a:buChar char="§"/>
            </a:pPr>
            <a:r>
              <a:rPr lang="el-GR" sz="2400" dirty="0"/>
              <a:t>Οι ζύμες πολλαπλασιάζονται συνήθως </a:t>
            </a:r>
            <a:r>
              <a:rPr lang="el-GR" sz="2400" dirty="0" smtClean="0"/>
              <a:t>με </a:t>
            </a:r>
            <a:r>
              <a:rPr lang="el-GR" sz="2400" dirty="0"/>
              <a:t>εκβλάστηση </a:t>
            </a:r>
            <a:r>
              <a:rPr lang="el-GR" sz="2400" dirty="0" smtClean="0"/>
              <a:t>σπόρων.</a:t>
            </a:r>
            <a:endParaRPr lang="el-GR"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Αναπαραγωγή μυκήτων </a:t>
            </a:r>
            <a:r>
              <a:rPr lang="el-GR" dirty="0" smtClean="0"/>
              <a:t>(2 </a:t>
            </a:r>
            <a:r>
              <a:rPr lang="el-GR" dirty="0"/>
              <a:t>από 6)</a:t>
            </a:r>
            <a:endParaRPr lang="el-GR" dirty="0">
              <a:latin typeface="+mn-lt"/>
            </a:endParaRPr>
          </a:p>
        </p:txBody>
      </p:sp>
      <p:pic>
        <p:nvPicPr>
          <p:cNvPr id="9" name="Picture 2" descr="http://semoneapbiofinalexamreview.wikispaces.com/file/view/31_17AscoLifeCycle_4-L.jpg/289985681/586x476/31_17AscoLifeCycle_4-L.jpg"/>
          <p:cNvPicPr>
            <a:picLocks noChangeAspect="1" noChangeArrowheads="1"/>
          </p:cNvPicPr>
          <p:nvPr/>
        </p:nvPicPr>
        <p:blipFill>
          <a:blip r:embed="rId4" cstate="print"/>
          <a:srcRect/>
          <a:stretch>
            <a:fillRect/>
          </a:stretch>
        </p:blipFill>
        <p:spPr bwMode="auto">
          <a:xfrm>
            <a:off x="1979712" y="980728"/>
            <a:ext cx="5678760" cy="5354012"/>
          </a:xfrm>
          <a:prstGeom prst="rect">
            <a:avLst/>
          </a:prstGeom>
          <a:noFill/>
        </p:spPr>
      </p:pic>
      <p:sp>
        <p:nvSpPr>
          <p:cNvPr id="4" name="Θέση υποσέλιδου 3" descr="."/>
          <p:cNvSpPr txBox="1">
            <a:spLocks/>
          </p:cNvSpPr>
          <p:nvPr/>
        </p:nvSpPr>
        <p:spPr>
          <a:xfrm>
            <a:off x="3181325" y="6356350"/>
            <a:ext cx="3190875" cy="45620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Αναπαραγωγή μυκήτων </a:t>
            </a:r>
            <a:r>
              <a:rPr lang="el-GR" dirty="0" smtClean="0"/>
              <a:t>(3 </a:t>
            </a:r>
            <a:r>
              <a:rPr lang="el-GR" dirty="0"/>
              <a:t>από 6)</a:t>
            </a:r>
            <a:endParaRPr lang="el-GR" dirty="0">
              <a:latin typeface="+mn-lt"/>
            </a:endParaRPr>
          </a:p>
        </p:txBody>
      </p:sp>
      <p:sp>
        <p:nvSpPr>
          <p:cNvPr id="20" name="Rectangle 17"/>
          <p:cNvSpPr txBox="1">
            <a:spLocks noChangeArrowheads="1"/>
          </p:cNvSpPr>
          <p:nvPr/>
        </p:nvSpPr>
        <p:spPr>
          <a:xfrm>
            <a:off x="543719" y="1556792"/>
            <a:ext cx="8219256" cy="3384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smtClean="0"/>
              <a:t>Β. Εγγενής αναπαραγωγή.</a:t>
            </a:r>
          </a:p>
          <a:p>
            <a:pPr marL="342900" lvl="0" indent="-342900" algn="l">
              <a:buFont typeface="Wingdings" panose="05000000000000000000" pitchFamily="2" charset="2"/>
              <a:buChar char="§"/>
            </a:pPr>
            <a:r>
              <a:rPr lang="el-GR" sz="2400" dirty="0" smtClean="0"/>
              <a:t>Σύζευξη γαμετών: </a:t>
            </a:r>
            <a:r>
              <a:rPr lang="el-GR" sz="2400" dirty="0" err="1" smtClean="0"/>
              <a:t>πλασμογαμία</a:t>
            </a:r>
            <a:r>
              <a:rPr lang="el-GR" sz="2400" dirty="0" smtClean="0"/>
              <a:t>, </a:t>
            </a:r>
            <a:r>
              <a:rPr lang="el-GR" sz="2400" dirty="0" err="1" smtClean="0"/>
              <a:t>καρυογαμία</a:t>
            </a:r>
            <a:r>
              <a:rPr lang="el-GR" sz="2400" dirty="0" smtClean="0"/>
              <a:t>, μείωση,</a:t>
            </a:r>
          </a:p>
          <a:p>
            <a:pPr marL="342900" lvl="0" indent="-342900" algn="l">
              <a:buFont typeface="Wingdings" panose="05000000000000000000" pitchFamily="2" charset="2"/>
              <a:buChar char="§"/>
            </a:pPr>
            <a:r>
              <a:rPr lang="el-GR" sz="2400" dirty="0" err="1" smtClean="0"/>
              <a:t>Πλανογαμετική</a:t>
            </a:r>
            <a:r>
              <a:rPr lang="el-GR" sz="2400" dirty="0" smtClean="0"/>
              <a:t> </a:t>
            </a:r>
            <a:r>
              <a:rPr lang="el-GR" sz="2400" dirty="0" err="1" smtClean="0"/>
              <a:t>συζευξη</a:t>
            </a:r>
            <a:r>
              <a:rPr lang="el-GR" sz="2400" dirty="0" smtClean="0"/>
              <a:t>,</a:t>
            </a:r>
          </a:p>
          <a:p>
            <a:pPr marL="342900" lvl="0" indent="-342900" algn="l">
              <a:buFont typeface="Wingdings" panose="05000000000000000000" pitchFamily="2" charset="2"/>
              <a:buChar char="§"/>
            </a:pPr>
            <a:r>
              <a:rPr lang="el-GR" sz="2400" dirty="0" err="1" smtClean="0"/>
              <a:t>Γαμεταγγειακή</a:t>
            </a:r>
            <a:r>
              <a:rPr lang="el-GR" sz="2400" dirty="0" smtClean="0"/>
              <a:t> επαφή,</a:t>
            </a:r>
          </a:p>
          <a:p>
            <a:pPr marL="342900" lvl="0" indent="-342900" algn="l">
              <a:buFont typeface="Wingdings" panose="05000000000000000000" pitchFamily="2" charset="2"/>
              <a:buChar char="§"/>
            </a:pPr>
            <a:r>
              <a:rPr lang="el-GR" sz="2400" dirty="0" err="1" smtClean="0"/>
              <a:t>Γαμεταγγειακή</a:t>
            </a:r>
            <a:r>
              <a:rPr lang="el-GR" sz="2400" dirty="0" smtClean="0"/>
              <a:t> σύζευξη,</a:t>
            </a:r>
          </a:p>
          <a:p>
            <a:pPr marL="342900" lvl="0" indent="-342900" algn="l">
              <a:buFont typeface="Wingdings" panose="05000000000000000000" pitchFamily="2" charset="2"/>
              <a:buChar char="§"/>
            </a:pPr>
            <a:r>
              <a:rPr lang="el-GR" sz="2400" dirty="0" err="1" smtClean="0"/>
              <a:t>Σπερματογαμία</a:t>
            </a:r>
            <a:r>
              <a:rPr lang="el-GR" sz="2400" dirty="0" smtClean="0"/>
              <a:t>,</a:t>
            </a:r>
          </a:p>
          <a:p>
            <a:pPr marL="342900" lvl="0" indent="-342900" algn="l">
              <a:buFont typeface="Wingdings" panose="05000000000000000000" pitchFamily="2" charset="2"/>
              <a:buChar char="§"/>
            </a:pPr>
            <a:r>
              <a:rPr lang="el-GR" sz="2400" dirty="0" err="1" smtClean="0"/>
              <a:t>Σωματογαμία</a:t>
            </a:r>
            <a:r>
              <a:rPr lang="el-GR" sz="2400" dirty="0" smtClean="0"/>
              <a:t>.</a:t>
            </a:r>
            <a:endParaRPr lang="el-GR"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Αναπαραγωγή μυκήτων </a:t>
            </a:r>
            <a:r>
              <a:rPr lang="el-GR" dirty="0" smtClean="0"/>
              <a:t>(4 </a:t>
            </a:r>
            <a:r>
              <a:rPr lang="el-GR" dirty="0"/>
              <a:t>από 6)</a:t>
            </a:r>
            <a:endParaRPr lang="el-GR" dirty="0">
              <a:latin typeface="+mn-lt"/>
            </a:endParaRPr>
          </a:p>
        </p:txBody>
      </p:sp>
      <p:pic>
        <p:nvPicPr>
          <p:cNvPr id="6" name="Picture 2" descr="http://science.kennesaw.edu/%7Ejdirnber/Bio2108/Lecture/LecBiodiversity/31_Labeled_Images/31_05FungiLifeCycle_3-L.jpg"/>
          <p:cNvPicPr>
            <a:picLocks noChangeAspect="1" noChangeArrowheads="1"/>
          </p:cNvPicPr>
          <p:nvPr/>
        </p:nvPicPr>
        <p:blipFill>
          <a:blip r:embed="rId4" cstate="print"/>
          <a:srcRect/>
          <a:stretch>
            <a:fillRect/>
          </a:stretch>
        </p:blipFill>
        <p:spPr bwMode="auto">
          <a:xfrm>
            <a:off x="1547664" y="908720"/>
            <a:ext cx="6119029" cy="5373216"/>
          </a:xfrm>
          <a:prstGeom prst="rect">
            <a:avLst/>
          </a:prstGeom>
          <a:noFill/>
        </p:spPr>
      </p:pic>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 xmlns:p14="http://schemas.microsoft.com/office/powerpoint/2010/main" val="379917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00811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Αναπαραγωγή μυκήτων </a:t>
            </a:r>
            <a:r>
              <a:rPr lang="el-GR" dirty="0" smtClean="0"/>
              <a:t>(5 </a:t>
            </a:r>
            <a:r>
              <a:rPr lang="el-GR" dirty="0"/>
              <a:t>από 6)</a:t>
            </a:r>
            <a:endParaRPr lang="el-GR" dirty="0">
              <a:latin typeface="+mn-lt"/>
            </a:endParaRPr>
          </a:p>
        </p:txBody>
      </p:sp>
      <p:pic>
        <p:nvPicPr>
          <p:cNvPr id="8" name="Picture 3" descr="Εικόνα. Κύκλος ζωής του Rhizopus, ενός ζυγομύκητα. Ο μύκητας, στις περισσότερες, περιπτώσεις αναπαράγεται αγενώς. Για τη σεξουαλική αναπαραγωγή είναι απαραίτητα δύο στοιχεία του μύκητα (που χαρακτηρίζονται σύν και πλήν)."/>
          <p:cNvPicPr>
            <a:picLocks noChangeAspect="1" noChangeArrowheads="1"/>
          </p:cNvPicPr>
          <p:nvPr/>
        </p:nvPicPr>
        <p:blipFill>
          <a:blip r:embed="rId4" cstate="print"/>
          <a:srcRect/>
          <a:stretch>
            <a:fillRect/>
          </a:stretch>
        </p:blipFill>
        <p:spPr bwMode="auto">
          <a:xfrm>
            <a:off x="1755065" y="980728"/>
            <a:ext cx="5841271" cy="5191050"/>
          </a:xfrm>
          <a:prstGeom prst="rect">
            <a:avLst/>
          </a:prstGeom>
          <a:noFill/>
        </p:spPr>
      </p:pic>
      <p:sp>
        <p:nvSpPr>
          <p:cNvPr id="6"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126420"/>
            <a:ext cx="8044400" cy="92631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Αναπαραγωγή μυκήτων </a:t>
            </a:r>
            <a:r>
              <a:rPr lang="el-GR" dirty="0" smtClean="0"/>
              <a:t>(6 </a:t>
            </a:r>
            <a:r>
              <a:rPr lang="el-GR" dirty="0"/>
              <a:t>από 6)</a:t>
            </a:r>
            <a:endParaRPr lang="el-GR" dirty="0">
              <a:latin typeface="+mn-lt"/>
            </a:endParaRPr>
          </a:p>
        </p:txBody>
      </p:sp>
      <p:pic>
        <p:nvPicPr>
          <p:cNvPr id="6" name="Picture 2" descr="Εικόνα. Οι ζυγομύκητες είναι απλοί, αυτόνομοι ευκαρυώτες. Τα κύτταρα σε αυτή τη φωτογραφία από ηλεκτρονικό μικροσκόπιο είναι κύτταρα από μαγιά μπύρας που φουσκώνουν το ψωμί και μετατρέπουν το μούστο σε κρασί. Αναπαράγονται σχηματίζοντας πρώτα μια προσεκβολή και στη συνέχεια διαιρούνται ασύμετρα σε ένα μεγάλο και ένα μικρό θυγατρικό κύτταρο. "/>
          <p:cNvPicPr>
            <a:picLocks noChangeAspect="1" noChangeArrowheads="1"/>
          </p:cNvPicPr>
          <p:nvPr/>
        </p:nvPicPr>
        <p:blipFill>
          <a:blip r:embed="rId4" cstate="print"/>
          <a:srcRect/>
          <a:stretch>
            <a:fillRect/>
          </a:stretch>
        </p:blipFill>
        <p:spPr bwMode="auto">
          <a:xfrm>
            <a:off x="3275856" y="980728"/>
            <a:ext cx="3181737" cy="5395119"/>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4525963"/>
          </a:xfrm>
        </p:spPr>
        <p:txBody>
          <a:bodyPr>
            <a:normAutofit fontScale="92500"/>
          </a:bodyPr>
          <a:lstStyle/>
          <a:p>
            <a:pPr>
              <a:buNone/>
            </a:pPr>
            <a:r>
              <a:rPr lang="en-US" altLang="el-GR" dirty="0" smtClean="0">
                <a:latin typeface="Calibri" panose="020F0502020204030204" pitchFamily="34" charset="0"/>
              </a:rPr>
              <a:t>    </a:t>
            </a:r>
            <a:r>
              <a:rPr lang="el-GR" altLang="el-GR" dirty="0" smtClean="0">
                <a:latin typeface="Calibri" panose="020F0502020204030204" pitchFamily="34" charset="0"/>
              </a:rPr>
              <a:t>Δηλώνεται </a:t>
            </a:r>
            <a:r>
              <a:rPr lang="el-GR" altLang="el-GR" dirty="0" smtClean="0">
                <a:latin typeface="Calibri" panose="020F0502020204030204" pitchFamily="34" charset="0"/>
              </a:rPr>
              <a:t>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dirty="0" smtClean="0">
                <a:latin typeface="Calibri" panose="020F0502020204030204" pitchFamily="34" charset="0"/>
                <a:hlinkClick r:id="rId2"/>
              </a:rPr>
              <a:t>https://www.google.gr/imghp?hl=el&amp;tab=wi&amp;ei=Z2ktVv-1NYO5swHG2rH4Ag&amp;ved=0CBEQqi4oAQ</a:t>
            </a:r>
            <a:r>
              <a:rPr lang="el-GR" altLang="el-GR" dirty="0" smtClean="0">
                <a:latin typeface="Calibri" panose="020F0502020204030204" pitchFamily="34" charset="0"/>
              </a:rPr>
              <a:t> (εικόνες </a:t>
            </a:r>
            <a:r>
              <a:rPr lang="en-US" altLang="el-GR" dirty="0" smtClean="0">
                <a:latin typeface="Calibri" panose="020F0502020204030204" pitchFamily="34" charset="0"/>
              </a:rPr>
              <a:t>google.com)</a:t>
            </a:r>
            <a:r>
              <a:rPr lang="el-GR" altLang="el-GR" dirty="0" smtClean="0">
                <a:latin typeface="Calibri" panose="020F0502020204030204" pitchFamily="34" charset="0"/>
              </a:rPr>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xmlns=""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Εξοικείωση των φοιτητών με τα παρακάτω:</a:t>
            </a:r>
          </a:p>
          <a:p>
            <a:pPr>
              <a:buNone/>
            </a:pPr>
            <a:r>
              <a:rPr lang="el-GR" sz="2800" dirty="0" smtClean="0"/>
              <a:t>	Περιγραφή των σημαντικότερων χαρακτηριστικών των κυττάρων μυκήτων, των σημαντικότερων κατηγοριών ταξινόμησης, και των μεθόδων αναπαραγωγής αυτών.</a:t>
            </a:r>
            <a:endParaRPr lang="el-GR" sz="28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t>Περιγραφή των σημαντικότερων χαρακτηριστικών των κυττάρων μυκήτων, των σημαντικότερων κατηγοριών ταξινόμησης, και των μεθόδων αναπαραγωγής αυτών.</a:t>
            </a:r>
            <a:endParaRPr lang="el-GR" sz="2800" dirty="0"/>
          </a:p>
        </p:txBody>
      </p:sp>
      <p:sp>
        <p:nvSpPr>
          <p:cNvPr id="5" name="Θέση υποσέλιδου 3" descr="."/>
          <p:cNvSpPr txBox="1">
            <a:spLocks/>
          </p:cNvSpPr>
          <p:nvPr/>
        </p:nvSpPr>
        <p:spPr>
          <a:xfrm>
            <a:off x="2909727"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dirty="0" smtClean="0"/>
              <a:t>Μυκητολογία (1 από 4)</a:t>
            </a:r>
            <a:endParaRPr lang="el-GR" dirty="0">
              <a:latin typeface="+mn-lt"/>
            </a:endParaRPr>
          </a:p>
        </p:txBody>
      </p:sp>
      <p:sp>
        <p:nvSpPr>
          <p:cNvPr id="7" name="Rectangle 330" descr="Μύκητες (μούχλες - molds), άνω κάτω τελεία, ευκαρυωτικοί, πολυκύτταροι à σχηματίζουν μυκήλια,&#10;Ζύμες (yeasts), άνω κάτω τελεία ευκαρυωτικοί μονοκύτταροι οργανισμοί (αν και υπάρχουν και διμορφικές ζύμες / μύκητες),&#10;Μικροοργανισμοί αποσυνθετικοί (διαθέτουν ποικιλία αποσυνθετικών ενζύμων),&#10;Μικροοργανισμοί με πολλές εφαρμογές στη βιομηχανία (κρασί, μπύρα, τυρί, αντιβιοτικά, βιταμίνες, πολυμερή),&#10;Υπάρχουν παντού στη φύση (έδαφος-αέρας-νερό),&#10;Παθογόνοι μύκητες à παράγουν μυκοτοξίνες (Αspergillus, Penicillinum, Fusarium),&#10;Δεν υπάρχουν τροφοπαθογόνες ζύμες για τον άνθρωπο (όχι μέσω της τροφής),&#10;"/>
          <p:cNvSpPr>
            <a:spLocks noChangeArrowheads="1"/>
          </p:cNvSpPr>
          <p:nvPr/>
        </p:nvSpPr>
        <p:spPr bwMode="auto">
          <a:xfrm>
            <a:off x="467544" y="1124744"/>
            <a:ext cx="8219256" cy="4847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bIns="0">
            <a:spAutoFit/>
          </a:bodyPr>
          <a:lstStyle/>
          <a:p>
            <a:pPr marL="342900" lvl="0" indent="-342900">
              <a:buFont typeface="Wingdings" panose="05000000000000000000" pitchFamily="2" charset="2"/>
              <a:buChar char="§"/>
            </a:pPr>
            <a:r>
              <a:rPr lang="el-GR" sz="2400" dirty="0" smtClean="0"/>
              <a:t>Μύκητες </a:t>
            </a:r>
            <a:r>
              <a:rPr lang="el-GR" sz="2400" dirty="0"/>
              <a:t>(μούχλες - </a:t>
            </a:r>
            <a:r>
              <a:rPr lang="en-US" sz="2400" dirty="0"/>
              <a:t>molds</a:t>
            </a:r>
            <a:r>
              <a:rPr lang="el-GR" sz="2400" dirty="0"/>
              <a:t>) : </a:t>
            </a:r>
            <a:r>
              <a:rPr lang="el-GR" sz="2400" dirty="0" err="1"/>
              <a:t>ευκαρυωτικοί</a:t>
            </a:r>
            <a:r>
              <a:rPr lang="el-GR" sz="2400" dirty="0"/>
              <a:t>, πολυκύτταροι </a:t>
            </a:r>
            <a:r>
              <a:rPr lang="el-GR" sz="2400" dirty="0">
                <a:sym typeface="Wingdings"/>
              </a:rPr>
              <a:t> σχηματίζουν </a:t>
            </a:r>
            <a:r>
              <a:rPr lang="el-GR" sz="2400" dirty="0" err="1" smtClean="0"/>
              <a:t>μυκήλια</a:t>
            </a:r>
            <a:r>
              <a:rPr lang="el-GR" sz="2400" dirty="0" smtClean="0"/>
              <a:t>,</a:t>
            </a:r>
            <a:endParaRPr lang="el-GR" sz="2400" dirty="0"/>
          </a:p>
          <a:p>
            <a:pPr marL="342900" lvl="0" indent="-342900">
              <a:buFont typeface="Wingdings" panose="05000000000000000000" pitchFamily="2" charset="2"/>
              <a:buChar char="§"/>
            </a:pPr>
            <a:r>
              <a:rPr lang="el-GR" sz="2400" dirty="0" smtClean="0"/>
              <a:t>Ζύμες </a:t>
            </a:r>
            <a:r>
              <a:rPr lang="el-GR" sz="2400" dirty="0"/>
              <a:t>(</a:t>
            </a:r>
            <a:r>
              <a:rPr lang="en-US" sz="2400" dirty="0"/>
              <a:t>yeasts): </a:t>
            </a:r>
            <a:r>
              <a:rPr lang="el-GR" sz="2400" dirty="0" err="1"/>
              <a:t>ευκαρυωτικοί</a:t>
            </a:r>
            <a:r>
              <a:rPr lang="el-GR" sz="2400" dirty="0"/>
              <a:t> μονοκύτταροι οργανισμοί (αν και υπάρχουν και </a:t>
            </a:r>
            <a:r>
              <a:rPr lang="el-GR" sz="2400" dirty="0" err="1"/>
              <a:t>διμορφικές</a:t>
            </a:r>
            <a:r>
              <a:rPr lang="el-GR" sz="2400" dirty="0"/>
              <a:t> </a:t>
            </a:r>
            <a:r>
              <a:rPr lang="el-GR" sz="2400" dirty="0" smtClean="0"/>
              <a:t>ζύμες / μύκητες),</a:t>
            </a:r>
            <a:endParaRPr lang="el-GR" sz="2400" dirty="0"/>
          </a:p>
          <a:p>
            <a:pPr marL="342900" indent="-342900">
              <a:buFont typeface="Wingdings" panose="05000000000000000000" pitchFamily="2" charset="2"/>
              <a:buChar char="§"/>
            </a:pPr>
            <a:r>
              <a:rPr lang="el-GR" sz="2400" dirty="0" smtClean="0"/>
              <a:t>Μικροοργανισμοί </a:t>
            </a:r>
            <a:r>
              <a:rPr lang="el-GR" sz="2400" dirty="0"/>
              <a:t>αποσυνθετικοί (διαθέτουν ποικιλία αποσυνθετικών ενζύμων</a:t>
            </a:r>
            <a:r>
              <a:rPr lang="el-GR" sz="2400" dirty="0" smtClean="0"/>
              <a:t>),</a:t>
            </a:r>
            <a:endParaRPr lang="el-GR" sz="2400" dirty="0"/>
          </a:p>
          <a:p>
            <a:pPr marL="342900" lvl="0" indent="-342900">
              <a:buFont typeface="Wingdings" panose="05000000000000000000" pitchFamily="2" charset="2"/>
              <a:buChar char="§"/>
            </a:pPr>
            <a:r>
              <a:rPr lang="el-GR" sz="2400" dirty="0" smtClean="0"/>
              <a:t>Μικροοργανισμοί </a:t>
            </a:r>
            <a:r>
              <a:rPr lang="el-GR" sz="2400" dirty="0"/>
              <a:t>με πολλές εφαρμογές στη βιομηχανία (κρασί, μπύρα, τυρί, αντιβιοτικά, βιταμίνες, πολυμερή</a:t>
            </a:r>
            <a:r>
              <a:rPr lang="el-GR" sz="2400" dirty="0" smtClean="0"/>
              <a:t>),</a:t>
            </a:r>
            <a:endParaRPr lang="el-GR" sz="2400" dirty="0"/>
          </a:p>
          <a:p>
            <a:pPr marL="342900" lvl="0" indent="-342900">
              <a:buFont typeface="Wingdings" panose="05000000000000000000" pitchFamily="2" charset="2"/>
              <a:buChar char="§"/>
            </a:pPr>
            <a:r>
              <a:rPr lang="el-GR" sz="2400" dirty="0"/>
              <a:t>Υπάρχουν παντού στη φύση (έδαφος-αέρας-</a:t>
            </a:r>
            <a:r>
              <a:rPr lang="el-GR" sz="2400" dirty="0" err="1"/>
              <a:t>νερ</a:t>
            </a:r>
            <a:r>
              <a:rPr lang="el-GR" sz="2400" dirty="0"/>
              <a:t>ό</a:t>
            </a:r>
            <a:r>
              <a:rPr lang="el-GR" sz="2400" dirty="0" smtClean="0"/>
              <a:t>),</a:t>
            </a:r>
            <a:endParaRPr lang="el-GR" sz="2400" dirty="0"/>
          </a:p>
          <a:p>
            <a:pPr marL="342900" lvl="0" indent="-342900">
              <a:buFont typeface="Wingdings" panose="05000000000000000000" pitchFamily="2" charset="2"/>
              <a:buChar char="§"/>
            </a:pPr>
            <a:r>
              <a:rPr lang="el-GR" sz="2400" dirty="0"/>
              <a:t>Παθογόνοι μύκητες </a:t>
            </a:r>
            <a:r>
              <a:rPr lang="el-GR" sz="2400" dirty="0">
                <a:sym typeface="Wingdings"/>
              </a:rPr>
              <a:t> παράγουν </a:t>
            </a:r>
            <a:r>
              <a:rPr lang="el-GR" sz="2400" dirty="0" err="1"/>
              <a:t>μυκοτοξίνες</a:t>
            </a:r>
            <a:r>
              <a:rPr lang="el-GR" sz="2400" dirty="0"/>
              <a:t> (Α</a:t>
            </a:r>
            <a:r>
              <a:rPr lang="en-US" sz="2400" dirty="0" err="1"/>
              <a:t>spergillus</a:t>
            </a:r>
            <a:r>
              <a:rPr lang="el-GR" sz="2400" dirty="0"/>
              <a:t>,</a:t>
            </a:r>
            <a:r>
              <a:rPr lang="en-US" sz="2400" dirty="0"/>
              <a:t> </a:t>
            </a:r>
            <a:r>
              <a:rPr lang="en-US" sz="2400" dirty="0" err="1"/>
              <a:t>Penicillinum</a:t>
            </a:r>
            <a:r>
              <a:rPr lang="el-GR" sz="2400" dirty="0"/>
              <a:t>, </a:t>
            </a:r>
            <a:r>
              <a:rPr lang="en-US" sz="2400" dirty="0" err="1"/>
              <a:t>Fusarium</a:t>
            </a:r>
            <a:r>
              <a:rPr lang="el-GR" sz="2400" dirty="0" smtClean="0"/>
              <a:t>),</a:t>
            </a:r>
            <a:endParaRPr lang="el-GR" sz="2400" dirty="0"/>
          </a:p>
          <a:p>
            <a:pPr marL="342900" lvl="0" indent="-342900">
              <a:buFont typeface="Wingdings" panose="05000000000000000000" pitchFamily="2" charset="2"/>
              <a:buChar char="§"/>
            </a:pPr>
            <a:r>
              <a:rPr lang="el-GR" sz="2400" dirty="0"/>
              <a:t>Δεν υπάρχουν </a:t>
            </a:r>
            <a:r>
              <a:rPr lang="el-GR" sz="2400" dirty="0" err="1"/>
              <a:t>τροφοπαθογόνες</a:t>
            </a:r>
            <a:r>
              <a:rPr lang="el-GR" sz="2400" dirty="0"/>
              <a:t> ζύμες για τον άνθρωπο (όχι μέσω της τροφής</a:t>
            </a:r>
            <a:r>
              <a:rPr lang="el-GR" sz="2400" dirty="0" smtClean="0"/>
              <a:t>),</a:t>
            </a:r>
            <a:endParaRPr lang="el-GR" sz="2400" dirty="0"/>
          </a:p>
        </p:txBody>
      </p:sp>
      <p:sp>
        <p:nvSpPr>
          <p:cNvPr id="5" name="Θέση υποσέλιδου 3" descr="."/>
          <p:cNvSpPr txBox="1">
            <a:spLocks/>
          </p:cNvSpPr>
          <p:nvPr/>
        </p:nvSpPr>
        <p:spPr>
          <a:xfrm>
            <a:off x="3120356"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Μυκητολογία </a:t>
            </a:r>
            <a:r>
              <a:rPr lang="el-GR" dirty="0" smtClean="0"/>
              <a:t>(2 </a:t>
            </a:r>
            <a:r>
              <a:rPr lang="el-GR" dirty="0"/>
              <a:t>από 4)</a:t>
            </a:r>
            <a:endParaRPr lang="el-GR" dirty="0">
              <a:latin typeface="+mn-lt"/>
            </a:endParaRPr>
          </a:p>
        </p:txBody>
      </p:sp>
      <p:sp>
        <p:nvSpPr>
          <p:cNvPr id="20" name="Rectangle 17" descr="Είναι αερόβιοι μικροοργανισμοί που αναπτύσσονται σε όξινο πεχά, χαμηλή aw, και σε περιβάλλονται όπου τα βακτήρια αναπτύσσονται δύσκολα ή καθόλου.&#10;"/>
          <p:cNvSpPr txBox="1">
            <a:spLocks noChangeArrowheads="1"/>
          </p:cNvSpPr>
          <p:nvPr>
            <p:custDataLst>
              <p:tags r:id="rId2"/>
            </p:custDataLst>
          </p:nvPr>
        </p:nvSpPr>
        <p:spPr>
          <a:xfrm>
            <a:off x="543719" y="1196752"/>
            <a:ext cx="8219256" cy="12241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buFont typeface="Wingdings" panose="05000000000000000000" pitchFamily="2" charset="2"/>
              <a:buChar char="§"/>
            </a:pPr>
            <a:r>
              <a:rPr lang="el-GR" sz="2400" dirty="0"/>
              <a:t>Είναι αερόβιοι μικροοργανισμοί που αναπτύσσονται σε όξινο </a:t>
            </a:r>
            <a:r>
              <a:rPr lang="en-US" sz="2400" dirty="0"/>
              <a:t>pH, </a:t>
            </a:r>
            <a:r>
              <a:rPr lang="el-GR" sz="2400" dirty="0"/>
              <a:t>χαμηλή </a:t>
            </a:r>
            <a:r>
              <a:rPr lang="en-US" sz="2400" dirty="0"/>
              <a:t>aw,</a:t>
            </a:r>
            <a:r>
              <a:rPr lang="el-GR" sz="2400" dirty="0"/>
              <a:t> και σε περιβάλλονται όπου τα βακτήρια αναπτύσσονται δύσκολα ή </a:t>
            </a:r>
            <a:r>
              <a:rPr lang="el-GR" sz="2400" dirty="0" smtClean="0"/>
              <a:t>καθόλου.</a:t>
            </a:r>
            <a:endParaRPr lang="el-GR" sz="2400" dirty="0"/>
          </a:p>
        </p:txBody>
      </p:sp>
      <p:pic>
        <p:nvPicPr>
          <p:cNvPr id="7" name="Picture 16" descr="http://moldremediation101.com/wp-content/uploads/2010/05/mold-spore1.jpg"/>
          <p:cNvPicPr>
            <a:picLocks noChangeAspect="1" noChangeArrowheads="1"/>
          </p:cNvPicPr>
          <p:nvPr/>
        </p:nvPicPr>
        <p:blipFill>
          <a:blip r:embed="rId5" cstate="print"/>
          <a:srcRect/>
          <a:stretch>
            <a:fillRect/>
          </a:stretch>
        </p:blipFill>
        <p:spPr bwMode="auto">
          <a:xfrm>
            <a:off x="1115616" y="2780928"/>
            <a:ext cx="3392424" cy="2924947"/>
          </a:xfrm>
          <a:prstGeom prst="rect">
            <a:avLst/>
          </a:prstGeom>
          <a:noFill/>
        </p:spPr>
      </p:pic>
      <p:pic>
        <p:nvPicPr>
          <p:cNvPr id="6" name="Picture 14" descr="http://finedininglovers.cdn.crosscast-system.com/BlogPost/xl_2116_yeast-tp.jpg"/>
          <p:cNvPicPr>
            <a:picLocks noChangeAspect="1" noChangeArrowheads="1"/>
          </p:cNvPicPr>
          <p:nvPr/>
        </p:nvPicPr>
        <p:blipFill>
          <a:blip r:embed="rId6" cstate="print"/>
          <a:srcRect/>
          <a:stretch>
            <a:fillRect/>
          </a:stretch>
        </p:blipFill>
        <p:spPr bwMode="auto">
          <a:xfrm>
            <a:off x="4860032" y="2388858"/>
            <a:ext cx="3356620" cy="1845918"/>
          </a:xfrm>
          <a:prstGeom prst="rect">
            <a:avLst/>
          </a:prstGeom>
          <a:noFill/>
        </p:spPr>
      </p:pic>
      <p:pic>
        <p:nvPicPr>
          <p:cNvPr id="8" name="Picture 18" descr="https://www.ciriscience.org/thumbimage.php?id=78"/>
          <p:cNvPicPr>
            <a:picLocks noChangeAspect="1" noChangeArrowheads="1"/>
          </p:cNvPicPr>
          <p:nvPr/>
        </p:nvPicPr>
        <p:blipFill>
          <a:blip r:embed="rId7" cstate="print"/>
          <a:srcRect/>
          <a:stretch>
            <a:fillRect/>
          </a:stretch>
        </p:blipFill>
        <p:spPr bwMode="auto">
          <a:xfrm>
            <a:off x="5508104" y="4293096"/>
            <a:ext cx="2085992" cy="2002535"/>
          </a:xfrm>
          <a:prstGeom prst="rect">
            <a:avLst/>
          </a:prstGeom>
          <a:noFill/>
        </p:spPr>
      </p:pic>
      <p:sp>
        <p:nvSpPr>
          <p:cNvPr id="4" name="Θέση υποσέλιδου 3" descr="."/>
          <p:cNvSpPr txBox="1">
            <a:spLocks/>
          </p:cNvSpPr>
          <p:nvPr/>
        </p:nvSpPr>
        <p:spPr>
          <a:xfrm>
            <a:off x="3181325" y="6367760"/>
            <a:ext cx="3190875" cy="301600"/>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Μυκητολογία </a:t>
            </a:r>
            <a:r>
              <a:rPr lang="el-GR" dirty="0" smtClean="0"/>
              <a:t>(3 </a:t>
            </a:r>
            <a:r>
              <a:rPr lang="el-GR" dirty="0"/>
              <a:t>από 4)</a:t>
            </a:r>
            <a:endParaRPr lang="el-GR" dirty="0">
              <a:latin typeface="+mn-lt"/>
            </a:endParaRPr>
          </a:p>
        </p:txBody>
      </p:sp>
      <p:sp>
        <p:nvSpPr>
          <p:cNvPr id="20" name="Rectangle 17"/>
          <p:cNvSpPr txBox="1">
            <a:spLocks noChangeArrowheads="1"/>
          </p:cNvSpPr>
          <p:nvPr/>
        </p:nvSpPr>
        <p:spPr>
          <a:xfrm>
            <a:off x="543719" y="1484784"/>
            <a:ext cx="8219256"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l-GR" sz="2400" dirty="0"/>
              <a:t>Κατηγορίες Μυκήτων:</a:t>
            </a:r>
          </a:p>
          <a:p>
            <a:pPr marL="342900" lvl="0" indent="-342900" algn="l">
              <a:buFont typeface="Wingdings" panose="05000000000000000000" pitchFamily="2" charset="2"/>
              <a:buChar char="§"/>
            </a:pPr>
            <a:r>
              <a:rPr lang="el-GR" sz="2400" dirty="0"/>
              <a:t>Ασκομύκητες (σχηματίζουν </a:t>
            </a:r>
            <a:r>
              <a:rPr lang="el-GR" sz="2400" dirty="0" err="1"/>
              <a:t>ασκοσπόρια</a:t>
            </a:r>
            <a:r>
              <a:rPr lang="el-GR" sz="2400" dirty="0"/>
              <a:t>, έχουν φολιδωτό κυτταρικό τοίχωμα</a:t>
            </a:r>
            <a:r>
              <a:rPr lang="el-GR" sz="2400" dirty="0" smtClean="0"/>
              <a:t>),</a:t>
            </a:r>
            <a:endParaRPr lang="el-GR" sz="2400" dirty="0"/>
          </a:p>
          <a:p>
            <a:pPr marL="342900" lvl="0" indent="-342900" algn="l">
              <a:buFont typeface="Wingdings" panose="05000000000000000000" pitchFamily="2" charset="2"/>
              <a:buChar char="§"/>
            </a:pPr>
            <a:r>
              <a:rPr lang="el-GR" sz="2400" dirty="0" err="1"/>
              <a:t>Βασιδιομύκητες</a:t>
            </a:r>
            <a:r>
              <a:rPr lang="el-GR" sz="2400" dirty="0"/>
              <a:t> (φολιδωτό κυτταρικό τοίχωμα, </a:t>
            </a:r>
            <a:r>
              <a:rPr lang="el-GR" sz="2400" dirty="0" err="1"/>
              <a:t>δικάρυες</a:t>
            </a:r>
            <a:r>
              <a:rPr lang="el-GR" sz="2400" dirty="0"/>
              <a:t> υφές-διπλοί πυρήνες</a:t>
            </a:r>
            <a:r>
              <a:rPr lang="el-GR" sz="2400" dirty="0" smtClean="0"/>
              <a:t>), </a:t>
            </a:r>
            <a:endParaRPr lang="el-GR" sz="2400" dirty="0"/>
          </a:p>
          <a:p>
            <a:pPr marL="342900" lvl="0" indent="-342900" algn="l">
              <a:buFont typeface="Wingdings" panose="05000000000000000000" pitchFamily="2" charset="2"/>
              <a:buChar char="§"/>
            </a:pPr>
            <a:r>
              <a:rPr lang="el-GR" sz="2400" dirty="0" err="1"/>
              <a:t>Ζυγομύκητες</a:t>
            </a:r>
            <a:r>
              <a:rPr lang="el-GR" sz="2400" dirty="0"/>
              <a:t> (νηματοειδείς μύκητες χωρίς εγκάρσια </a:t>
            </a:r>
            <a:r>
              <a:rPr lang="el-GR" sz="2400" dirty="0" err="1"/>
              <a:t>διαγράγματα</a:t>
            </a:r>
            <a:r>
              <a:rPr lang="el-GR" sz="2400" dirty="0"/>
              <a:t>, σχηματίζουν </a:t>
            </a:r>
            <a:r>
              <a:rPr lang="el-GR" sz="2400" dirty="0" err="1"/>
              <a:t>ζυγοσπόρια</a:t>
            </a:r>
            <a:r>
              <a:rPr lang="el-GR" sz="2400" dirty="0"/>
              <a:t> με σύζευξη γαμετών</a:t>
            </a:r>
            <a:r>
              <a:rPr lang="el-GR" sz="2400" dirty="0" smtClean="0"/>
              <a:t>).</a:t>
            </a:r>
            <a:endParaRPr lang="el-GR" sz="2400" dirty="0"/>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Μυκητολογία </a:t>
            </a:r>
            <a:r>
              <a:rPr lang="el-GR" dirty="0" smtClean="0"/>
              <a:t>(4 </a:t>
            </a:r>
            <a:r>
              <a:rPr lang="el-GR" dirty="0"/>
              <a:t>από 4)</a:t>
            </a:r>
            <a:endParaRPr lang="el-GR" dirty="0">
              <a:latin typeface="+mn-lt"/>
            </a:endParaRPr>
          </a:p>
        </p:txBody>
      </p:sp>
      <p:pic>
        <p:nvPicPr>
          <p:cNvPr id="8" name="Picture 2" descr="Πίνακας. Σύγκριση επιλεγμένων χαρακτηριστικών μυκήτων και βακτηρίων."/>
          <p:cNvPicPr>
            <a:picLocks noChangeAspect="1" noChangeArrowheads="1"/>
          </p:cNvPicPr>
          <p:nvPr/>
        </p:nvPicPr>
        <p:blipFill>
          <a:blip r:embed="rId4" cstate="print"/>
          <a:srcRect/>
          <a:stretch>
            <a:fillRect/>
          </a:stretch>
        </p:blipFill>
        <p:spPr bwMode="auto">
          <a:xfrm>
            <a:off x="683568" y="1988840"/>
            <a:ext cx="7884368" cy="3342044"/>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μυκητολογίας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15/2014 5:55:00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8,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6,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8,6,12,"/>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7,6,8,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85D37B7-90C0-4F3D-B1E5-1DBF8AD01AA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7408</TotalTime>
  <Words>576</Words>
  <Application>Microsoft Office PowerPoint</Application>
  <PresentationFormat>On-screen Show (4:3)</PresentationFormat>
  <Paragraphs>114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Γενική Μικροβιολογία </vt:lpstr>
      <vt:lpstr>Άδειες χρήσης </vt:lpstr>
      <vt:lpstr>Χρηματοδότηση </vt:lpstr>
      <vt:lpstr>Σκοποί  ενότητας</vt:lpstr>
      <vt:lpstr>Περιεχόμενα ενότητας</vt:lpstr>
      <vt:lpstr>Μυκητολογία (1 από 4)</vt:lpstr>
      <vt:lpstr>Μυκητολογία (2 από 4)</vt:lpstr>
      <vt:lpstr>Μυκητολογία (3 από 4)</vt:lpstr>
      <vt:lpstr>Μυκητολογία (4 από 4)</vt:lpstr>
      <vt:lpstr>Αναπαραγωγή μυκήτων (1 από 6)</vt:lpstr>
      <vt:lpstr>Αναπαραγωγή μυκήτων (2 από 6)</vt:lpstr>
      <vt:lpstr>Αναπαραγωγή μυκήτων (3 από 6)</vt:lpstr>
      <vt:lpstr>Αναπαραγωγή μυκήτων (4 από 6)</vt:lpstr>
      <vt:lpstr>Αναπαραγωγή μυκήτων (5 από 6)</vt:lpstr>
      <vt:lpstr>Αναπαραγωγή μυκήτων (6 από 6)</vt:lpstr>
      <vt:lpstr>Slide 16</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Μικροβιολογία: Στοιχεία μυκητολογίας.</dc:title>
  <dc:creator>Ιωάννης Γιαβάσης</dc:creator>
  <cp:keywords>Στοιχεία μυκητολογίας,</cp:keywords>
  <cp:lastModifiedBy>Alex</cp:lastModifiedBy>
  <cp:revision>620</cp:revision>
  <dcterms:created xsi:type="dcterms:W3CDTF">2012-09-06T09:03:05Z</dcterms:created>
  <dcterms:modified xsi:type="dcterms:W3CDTF">2015-11-05T12:40:50Z</dcterms:modified>
</cp:coreProperties>
</file>