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5"/>
  </p:notesMasterIdLst>
  <p:sldIdLst>
    <p:sldId id="257" r:id="rId3"/>
    <p:sldId id="264" r:id="rId4"/>
    <p:sldId id="268" r:id="rId5"/>
    <p:sldId id="269" r:id="rId6"/>
    <p:sldId id="382" r:id="rId7"/>
    <p:sldId id="371" r:id="rId8"/>
    <p:sldId id="391" r:id="rId9"/>
    <p:sldId id="392" r:id="rId10"/>
    <p:sldId id="384" r:id="rId11"/>
    <p:sldId id="393" r:id="rId12"/>
    <p:sldId id="394" r:id="rId13"/>
    <p:sldId id="395" r:id="rId14"/>
    <p:sldId id="396" r:id="rId15"/>
    <p:sldId id="385" r:id="rId16"/>
    <p:sldId id="354" r:id="rId17"/>
    <p:sldId id="397" r:id="rId18"/>
    <p:sldId id="398" r:id="rId19"/>
    <p:sldId id="399" r:id="rId20"/>
    <p:sldId id="400" r:id="rId21"/>
    <p:sldId id="374" r:id="rId22"/>
    <p:sldId id="386" r:id="rId23"/>
    <p:sldId id="375" r:id="rId24"/>
    <p:sldId id="401" r:id="rId25"/>
    <p:sldId id="326" r:id="rId26"/>
    <p:sldId id="325" r:id="rId27"/>
    <p:sldId id="271" r:id="rId28"/>
    <p:sldId id="258" r:id="rId29"/>
    <p:sldId id="259" r:id="rId30"/>
    <p:sldId id="260" r:id="rId31"/>
    <p:sldId id="272" r:id="rId32"/>
    <p:sldId id="273" r:id="rId33"/>
    <p:sldId id="261" r:id="rId34"/>
  </p:sldIdLst>
  <p:sldSz cx="9144000" cy="6858000" type="screen4x3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1" autoAdjust="0"/>
    <p:restoredTop sz="94660"/>
  </p:normalViewPr>
  <p:slideViewPr>
    <p:cSldViewPr>
      <p:cViewPr>
        <p:scale>
          <a:sx n="72" d="100"/>
          <a:sy n="72" d="100"/>
        </p:scale>
        <p:origin x="-7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Επιφανειακές μέθοδοι άρδευσης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deed.e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7" y="406400"/>
            <a:ext cx="3455988" cy="1093420"/>
            <a:chOff x="611558" y="406230"/>
            <a:chExt cx="3456385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8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323930"/>
            <a:ext cx="658896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11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Επιφανειακές μέθοδοι άρδευσης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Άρδευση με λεκάνες σε εδάφη με κλίση</a:t>
            </a:r>
          </a:p>
        </p:txBody>
      </p:sp>
      <p:pic>
        <p:nvPicPr>
          <p:cNvPr id="4" name="Θέση περιεχομένου 3" descr="Εικόνα άρδευσης σε εδάφη με κλί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913" y="1600200"/>
            <a:ext cx="6002173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Άρδευση δένδρων με λεκάνες</a:t>
            </a:r>
          </a:p>
        </p:txBody>
      </p:sp>
      <p:pic>
        <p:nvPicPr>
          <p:cNvPr id="4" name="Θέση περιεχομένου 3" descr="Εικόνα άρδευσης σε δέντρα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172" y="1600200"/>
            <a:ext cx="5579655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Άρδευση με καλή ομοιομορφία</a:t>
            </a:r>
            <a:endParaRPr lang="el-GR" sz="3600" b="1" dirty="0"/>
          </a:p>
        </p:txBody>
      </p:sp>
      <p:pic>
        <p:nvPicPr>
          <p:cNvPr id="4" name="Θέση περιεχομένου 3" descr="Εικόνα άρδευσης με καλή ομοιομορφία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00" y="1869616"/>
            <a:ext cx="7200000" cy="3987130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Άρδευση με </a:t>
            </a:r>
            <a:r>
              <a:rPr lang="el-GR" sz="3600" b="1" dirty="0" smtClean="0"/>
              <a:t>κακή </a:t>
            </a:r>
            <a:r>
              <a:rPr lang="el-GR" sz="3600" b="1" dirty="0"/>
              <a:t>ομοιομορφία</a:t>
            </a:r>
          </a:p>
        </p:txBody>
      </p:sp>
      <p:pic>
        <p:nvPicPr>
          <p:cNvPr id="4" name="Θέση περιεχομένου 3" descr="Εικόνα άρδευσης με κακή ομοιομορφία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807" y="2101285"/>
            <a:ext cx="7224386" cy="352379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Άρδευση με κακή </a:t>
            </a:r>
            <a:r>
              <a:rPr lang="el-GR" sz="3600" b="1" dirty="0" smtClean="0"/>
              <a:t>παροχή</a:t>
            </a:r>
            <a:endParaRPr lang="el-GR" sz="3600" b="1" dirty="0"/>
          </a:p>
        </p:txBody>
      </p:sp>
      <p:pic>
        <p:nvPicPr>
          <p:cNvPr id="4" name="Θέση περιεχομένου 3" descr="Εικόνα άρδευσης με κακή παροχή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386" y="1924485"/>
            <a:ext cx="7151228" cy="3877392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Άρδευση σε λωρίδες 1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Λωρίδες μεταξύ αναχωμάτων</a:t>
            </a:r>
          </a:p>
          <a:p>
            <a:pPr>
              <a:spcBef>
                <a:spcPct val="50000"/>
              </a:spcBef>
            </a:pPr>
            <a:r>
              <a:rPr lang="el-GR" altLang="el-GR" sz="2400" dirty="0"/>
              <a:t>Κλίση προς τη διεύθυνση άρδευσης</a:t>
            </a:r>
          </a:p>
          <a:p>
            <a:pPr>
              <a:spcBef>
                <a:spcPct val="50000"/>
              </a:spcBef>
            </a:pPr>
            <a:r>
              <a:rPr lang="el-GR" altLang="el-GR" sz="2400" dirty="0"/>
              <a:t>Άρδευση στο άνω μέρος της λωρίδας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400" dirty="0" smtClean="0"/>
              <a:t>Προσωρινά συστήματα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Σε οπωρώνες με συγκαλλιέργεια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Προάρδευση γραμμικών καλλιεργειών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Ετήσιες καλλιέργειες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Το νερό κυκλοφορεί σε τάφρους και όχι σε λωρίδες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Οι τάφροι διακόπτονται κατά διαστήματα και το νερό διασκορπίζεται στη λωρίδα</a:t>
            </a:r>
          </a:p>
          <a:p>
            <a:pPr marL="0" indent="0">
              <a:spcBef>
                <a:spcPts val="600"/>
              </a:spcBef>
              <a:buNone/>
            </a:pPr>
            <a:endParaRPr lang="el-GR" altLang="el-GR" sz="7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Άρδευση σε λωρίδες 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/>
              <a:t>Μόνιμα συστήματα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Σε πολυετείς καλλιέργειες (μηδική)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Αναχώματα πλάτους 2,5-3m και ύψους 15-18cm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Πρέπει να καθορίζεται το μήκος και το πλάτος των λωρίδων</a:t>
            </a:r>
            <a:r>
              <a:rPr lang="el-GR" altLang="el-GR" sz="20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/>
              <a:t>Πρέπει να καθορίζεται το μήκος και το πλάτος των λωρίδων.</a:t>
            </a:r>
          </a:p>
          <a:p>
            <a:pPr>
              <a:spcBef>
                <a:spcPts val="600"/>
              </a:spcBef>
            </a:pPr>
            <a:r>
              <a:rPr lang="el-GR" altLang="el-GR" sz="2000" dirty="0" smtClean="0"/>
              <a:t>Κλίσης</a:t>
            </a:r>
          </a:p>
          <a:p>
            <a:pPr>
              <a:spcBef>
                <a:spcPts val="600"/>
              </a:spcBef>
            </a:pPr>
            <a:r>
              <a:rPr lang="el-GR" altLang="el-GR" sz="2000" dirty="0" smtClean="0"/>
              <a:t>Διηθητικότητας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                         ομοιομορφία</a:t>
            </a:r>
          </a:p>
          <a:p>
            <a:pPr>
              <a:spcBef>
                <a:spcPts val="600"/>
              </a:spcBef>
            </a:pPr>
            <a:r>
              <a:rPr lang="el-GR" altLang="el-GR" sz="2000" dirty="0" smtClean="0"/>
              <a:t>Παροχής άρδευσης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/>
              <a:t>Μήκος λωρίδας: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/>
              <a:t>60 </a:t>
            </a:r>
            <a:r>
              <a:rPr lang="en-US" altLang="el-GR" sz="2000" dirty="0"/>
              <a:t>m </a:t>
            </a:r>
            <a:r>
              <a:rPr lang="el-GR" altLang="el-GR" sz="2000" dirty="0"/>
              <a:t>(αμμώδη)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/>
              <a:t>600 </a:t>
            </a:r>
            <a:r>
              <a:rPr lang="en-US" altLang="el-GR" sz="2000" dirty="0"/>
              <a:t>m</a:t>
            </a:r>
            <a:r>
              <a:rPr lang="el-GR" altLang="el-GR" sz="2000" dirty="0"/>
              <a:t> (αργιλλώδη)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/>
              <a:t>300 </a:t>
            </a:r>
            <a:r>
              <a:rPr lang="en-US" altLang="el-GR" sz="2000" dirty="0"/>
              <a:t>m</a:t>
            </a:r>
            <a:r>
              <a:rPr lang="el-GR" altLang="el-GR" sz="2000" dirty="0"/>
              <a:t> (μέσα εδάφη)</a:t>
            </a:r>
          </a:p>
          <a:p>
            <a:pPr>
              <a:spcBef>
                <a:spcPts val="600"/>
              </a:spcBef>
            </a:pPr>
            <a:endParaRPr lang="el-GR" altLang="el-GR" sz="2000" dirty="0"/>
          </a:p>
          <a:p>
            <a:pPr marL="0" indent="0">
              <a:spcBef>
                <a:spcPts val="600"/>
              </a:spcBef>
              <a:buNone/>
            </a:pPr>
            <a:endParaRPr lang="el-GR" altLang="el-GR" sz="600" dirty="0"/>
          </a:p>
        </p:txBody>
      </p:sp>
      <p:sp>
        <p:nvSpPr>
          <p:cNvPr id="4" name="Δεξιό άγκιστρο 3" descr="[DECORATIVE]"/>
          <p:cNvSpPr/>
          <p:nvPr/>
        </p:nvSpPr>
        <p:spPr>
          <a:xfrm>
            <a:off x="2971800" y="3352800"/>
            <a:ext cx="914400" cy="762000"/>
          </a:xfrm>
          <a:prstGeom prst="rightBrace">
            <a:avLst>
              <a:gd name="adj1" fmla="val 31818"/>
              <a:gd name="adj2" fmla="val 451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1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Άρδευση σε λωρίδες 3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800" dirty="0"/>
              <a:t>Το πλάτος είναι συνάρτηση: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 Εγκάρσιας κλίσης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 Παροχής άρδευσης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 Είδος καλλιέργειας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800" dirty="0"/>
              <a:t>Τα αναχώματα: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 Να κρατούν το νερό στη λωρίδα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 Να υγραίνονται τα αναχώματα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 Να επιτρέπεται η μετακίνηση μηχανημάτων</a:t>
            </a:r>
          </a:p>
          <a:p>
            <a:pPr marL="0" indent="0">
              <a:spcBef>
                <a:spcPts val="600"/>
              </a:spcBef>
              <a:buNone/>
            </a:pPr>
            <a:endParaRPr lang="el-GR" altLang="el-GR" sz="28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Άρδευση σε λωρίδες 4</a:t>
            </a:r>
            <a:endParaRPr lang="el-GR" b="1" dirty="0"/>
          </a:p>
        </p:txBody>
      </p:sp>
      <p:pic>
        <p:nvPicPr>
          <p:cNvPr id="4" name="Θέση περιεχομένου 3" descr="Εικόνα άρδευσης σε λωρίδε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79" y="1491799"/>
            <a:ext cx="6950042" cy="456020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Άρδευση σε λωρίδες 5</a:t>
            </a:r>
            <a:endParaRPr lang="el-GR" b="1" dirty="0"/>
          </a:p>
        </p:txBody>
      </p:sp>
      <p:pic>
        <p:nvPicPr>
          <p:cNvPr id="7" name="Θέση περιεχομένου 6" descr="Εικόνα άρδευσης σε λωρίδε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01" y="1711107"/>
            <a:ext cx="5974598" cy="4304149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Σχηματική αναπαράσταση</a:t>
            </a:r>
            <a:endParaRPr lang="el-GR" sz="3600" b="1" dirty="0"/>
          </a:p>
        </p:txBody>
      </p:sp>
      <p:pic>
        <p:nvPicPr>
          <p:cNvPr id="4" name="Θέση περιεχομένου 3" descr="Σχηματική αναπαράσταση της επιφανειακής άρδευσης σε λωρίδε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733" y="1600200"/>
            <a:ext cx="5200533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Επίδραση της εγκάρσιας κλίσης στην κίνηση του νερού</a:t>
            </a:r>
          </a:p>
        </p:txBody>
      </p:sp>
      <p:pic>
        <p:nvPicPr>
          <p:cNvPr id="7" name="Θέση περιεχομένου 6" descr="Σχηματική αναπαράσταση της εγκάρδιας κλίσης σε επιφανειακή άρδευ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902" y="1628804"/>
            <a:ext cx="3170195" cy="4468755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Άρδευση σε λωρίδες με μικρή παροχή</a:t>
            </a:r>
            <a:endParaRPr lang="el-GR" sz="3600" b="1" dirty="0"/>
          </a:p>
        </p:txBody>
      </p:sp>
      <p:pic>
        <p:nvPicPr>
          <p:cNvPr id="4" name="Θέση περιεχομένου 3" descr="Σχηματική αναπαράσταση της επιφανειακής άρδευσης σε λωρίδες με μικρή παροχή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924" y="2884688"/>
            <a:ext cx="7462151" cy="1956986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Άρδευση σε λωρίδες με μεγάλη παροχή</a:t>
            </a:r>
            <a:endParaRPr lang="el-GR" sz="3600" b="1" dirty="0"/>
          </a:p>
        </p:txBody>
      </p:sp>
      <p:pic>
        <p:nvPicPr>
          <p:cNvPr id="7" name="Θέση περιεχομένου 6" descr="Σχηματική αναπαράσταση της επιφανειακής άρδευσης σε λωρίδες με μεγάλη παροχή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407" y="2811530"/>
            <a:ext cx="7401185" cy="2103302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FAO (1989). FAO Irrigation and Drainage Paper 45: Guidelines for designing and evaluating surface irrigation systems.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James, L.G. (1988). Principles of Farm Irrigation System Design. New York : Wiley.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Walker, W.R.; </a:t>
            </a:r>
            <a:r>
              <a:rPr lang="en-US" sz="2000" dirty="0" err="1"/>
              <a:t>Skogerboe</a:t>
            </a:r>
            <a:r>
              <a:rPr lang="en-US" sz="2000" dirty="0"/>
              <a:t>, G.V. (1987). Surface irrigation: Theory and practice. Prentice-Hall, Englewood Cliffs.</a:t>
            </a: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Σκοποί ενότητας </a:t>
            </a:r>
          </a:p>
        </p:txBody>
      </p:sp>
      <p:sp>
        <p:nvSpPr>
          <p:cNvPr id="512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Ο αναγνώστης να μπορεί </a:t>
            </a:r>
            <a:r>
              <a:rPr lang="en-US" dirty="0" smtClean="0"/>
              <a:t>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marL="1314450" lvl="2" indent="-514350" eaLnBrk="1" hangingPunct="1">
              <a:spcBef>
                <a:spcPts val="0"/>
              </a:spcBef>
              <a:buFont typeface="+mj-lt"/>
              <a:buAutoNum type="arabicParenR"/>
            </a:pPr>
            <a:endParaRPr lang="el-GR" sz="2800" dirty="0" smtClean="0"/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τις ε</a:t>
            </a:r>
            <a:r>
              <a:rPr lang="el-GR" sz="2800" dirty="0" smtClean="0">
                <a:solidFill>
                  <a:prstClr val="black"/>
                </a:solidFill>
              </a:rPr>
              <a:t>πιφανειακές μεθόδους άρδευσης</a:t>
            </a:r>
            <a:endParaRPr lang="el-GR" sz="2800" dirty="0" smtClean="0"/>
          </a:p>
          <a:p>
            <a:pPr marL="1314450" lvl="2" indent="-51435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Διακρίνει τις διαφορές με τις άλλες μεθόδους</a:t>
            </a: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2" action="ppaction://hlinksldjump"/>
              </a:rPr>
              <a:t>Εκλογή Επιφανειακές μέθοδοι άρδευσης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3" action="ppaction://hlinksldjump"/>
              </a:rPr>
              <a:t>Διήθηση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4" action="ppaction://hlinksldjump"/>
              </a:rPr>
              <a:t>Άρδευση σε λεκάνες κατάκλυσης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5" action="ppaction://hlinksldjump"/>
              </a:rPr>
              <a:t>Άρδευση με λεκάνες σε εδάφη με κλίση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6" action="ppaction://hlinksldjump"/>
              </a:rPr>
              <a:t>Άρδευση με καλή ομοιομορφία</a:t>
            </a:r>
            <a:endParaRPr lang="el-GR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7" action="ppaction://hlinksldjump"/>
              </a:rPr>
              <a:t>Άρδευση σε λωρίδες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8" action="ppaction://hlinksldjump"/>
              </a:rPr>
              <a:t>Σχηματικές αναπαραστάσεις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9" action="ppaction://hlinksldjump"/>
              </a:rPr>
              <a:t>Βιβλιογραφία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Επιφανειακές μέθοδοι </a:t>
            </a:r>
            <a:r>
              <a:rPr lang="el-GR" sz="3600" b="1" dirty="0" smtClean="0"/>
              <a:t>άρδευσης</a:t>
            </a:r>
            <a:endParaRPr lang="el-GR" sz="3600" b="1" dirty="0"/>
          </a:p>
        </p:txBody>
      </p:sp>
      <p:pic>
        <p:nvPicPr>
          <p:cNvPr id="8" name="Θέση περιεχομένου 7" descr="Εικόνα επιφανειακής μεθόδου άρδευση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17638"/>
            <a:ext cx="7011008" cy="4249280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Διήθηση 1</a:t>
            </a:r>
            <a:endParaRPr lang="el-GR" sz="3600" b="1" dirty="0"/>
          </a:p>
        </p:txBody>
      </p:sp>
      <p:pic>
        <p:nvPicPr>
          <p:cNvPr id="4" name="Θέση περιεχομένου 3" descr="Εικόνα όπου εξηγείται η διήθηση με ροή ή παροχή νερού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25" y="1671479"/>
            <a:ext cx="7992549" cy="4383404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Διήθηση 2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Η ομοιομορφία εφαρμογής του νερού επηρεάζεται:</a:t>
            </a:r>
          </a:p>
          <a:p>
            <a:r>
              <a:rPr lang="el-GR" sz="2400" dirty="0"/>
              <a:t> Παροχή άρδευσης</a:t>
            </a:r>
          </a:p>
          <a:p>
            <a:r>
              <a:rPr lang="el-GR" sz="2400" dirty="0"/>
              <a:t> Μήκος διαδρομής </a:t>
            </a:r>
            <a:r>
              <a:rPr lang="el-GR" sz="2400" dirty="0" smtClean="0"/>
              <a:t>νερού 	          κατάκλυση	</a:t>
            </a:r>
            <a:endParaRPr lang="el-GR" sz="2400" dirty="0"/>
          </a:p>
          <a:p>
            <a:r>
              <a:rPr lang="el-GR" sz="2400" dirty="0"/>
              <a:t> Διηθητικότητα εδάφους</a:t>
            </a:r>
          </a:p>
          <a:p>
            <a:pPr marL="0" indent="0">
              <a:buNone/>
            </a:pPr>
            <a:r>
              <a:rPr lang="el-GR" sz="2400" dirty="0"/>
              <a:t>Στις άλλες μεθόδους παίζει ρόλο ακόμη:</a:t>
            </a:r>
          </a:p>
          <a:p>
            <a:r>
              <a:rPr lang="el-GR" sz="2400" dirty="0"/>
              <a:t> Ταχύτητα νερού</a:t>
            </a:r>
          </a:p>
          <a:p>
            <a:r>
              <a:rPr lang="el-GR" sz="2400" dirty="0"/>
              <a:t> Κλίση</a:t>
            </a:r>
          </a:p>
          <a:p>
            <a:r>
              <a:rPr lang="el-GR" sz="2400" dirty="0"/>
              <a:t> Τραχύτητα εδάφους</a:t>
            </a:r>
          </a:p>
          <a:p>
            <a:r>
              <a:rPr lang="el-GR" sz="2400" dirty="0"/>
              <a:t> Πυκνότητα καλλιέργειας</a:t>
            </a:r>
          </a:p>
          <a:p>
            <a:pPr marL="0" indent="0">
              <a:buNone/>
            </a:pPr>
            <a:r>
              <a:rPr lang="el-GR" altLang="el-GR" sz="2400" b="1" dirty="0"/>
              <a:t>Απόλυτη ομοιομορφία -&gt; παραμονή του νερού ίσο χρόνο σε όλα τα σημεία του χωραφιού</a:t>
            </a:r>
          </a:p>
          <a:p>
            <a:endParaRPr lang="el-GR" sz="2400" dirty="0"/>
          </a:p>
        </p:txBody>
      </p:sp>
      <p:sp>
        <p:nvSpPr>
          <p:cNvPr id="6" name="Δεξιό άγκιστρο 5" descr="[DECORATIVE]"/>
          <p:cNvSpPr/>
          <p:nvPr/>
        </p:nvSpPr>
        <p:spPr>
          <a:xfrm>
            <a:off x="3962400" y="2057400"/>
            <a:ext cx="747712" cy="1133475"/>
          </a:xfrm>
          <a:prstGeom prst="rightBrace">
            <a:avLst>
              <a:gd name="adj1" fmla="val 45200"/>
              <a:gd name="adj2" fmla="val 5252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7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Άρδευση σε λεκάνες κατάκλυσης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Χωρισμός του χωραφιού σε οριζόντιες λεκάνες με αναχώματα</a:t>
            </a:r>
          </a:p>
          <a:p>
            <a:r>
              <a:rPr lang="el-GR" sz="2400" dirty="0"/>
              <a:t> Μικρές ορθογωνικές λεκάνες</a:t>
            </a:r>
          </a:p>
          <a:p>
            <a:r>
              <a:rPr lang="el-GR" sz="2400" dirty="0"/>
              <a:t> Λεκάνες μεγάλου μήκους κατά τις ισοϋψείς και μικρού πλάτους</a:t>
            </a:r>
          </a:p>
          <a:p>
            <a:r>
              <a:rPr lang="el-GR" sz="2400" dirty="0" smtClean="0"/>
              <a:t>Αναχώματα </a:t>
            </a:r>
            <a:r>
              <a:rPr lang="el-GR" sz="2400" dirty="0"/>
              <a:t>προσωρινά ή μόνιμα (πολυετείς καλλιέργειες) σχήματος Δ (2,5-3 m)</a:t>
            </a:r>
          </a:p>
          <a:p>
            <a:r>
              <a:rPr lang="el-GR" sz="2400" dirty="0"/>
              <a:t>Μέθοδος περιορισμένης εφαρμογής – πολύ νερό στους ορυζώνες)</a:t>
            </a:r>
          </a:p>
          <a:p>
            <a:endParaRPr 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Άρδευση με κατάκλυση</a:t>
            </a:r>
            <a:endParaRPr lang="el-GR" sz="3600" b="1" dirty="0"/>
          </a:p>
        </p:txBody>
      </p:sp>
      <p:pic>
        <p:nvPicPr>
          <p:cNvPr id="7" name="Θέση περιεχομένου 6" descr="Εικόνα άρδευσης με κατάκλυ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994" y="1600200"/>
            <a:ext cx="6778011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29/1/2016 11:59:21 π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5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E3CBE70-8B15-4D2C-AC0B-98DD37A7E12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916</Words>
  <Application>Microsoft Office PowerPoint</Application>
  <PresentationFormat>Προβολή στην οθόνη (4:3)</PresentationFormat>
  <Paragraphs>167</Paragraphs>
  <Slides>32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Αρδευτική Μηχανική</vt:lpstr>
      <vt:lpstr>Χρηματοδότηση </vt:lpstr>
      <vt:lpstr>Σκοποί ενότητας </vt:lpstr>
      <vt:lpstr>Περιεχόμενα ενότητας</vt:lpstr>
      <vt:lpstr>Επιφανειακές μέθοδοι άρδευσης</vt:lpstr>
      <vt:lpstr>Διήθηση 1</vt:lpstr>
      <vt:lpstr>Διήθηση 2 </vt:lpstr>
      <vt:lpstr>Άρδευση σε λεκάνες κατάκλυσης</vt:lpstr>
      <vt:lpstr>Άρδευση με κατάκλυση</vt:lpstr>
      <vt:lpstr>Άρδευση με λεκάνες σε εδάφη με κλίση</vt:lpstr>
      <vt:lpstr>Άρδευση δένδρων με λεκάνες</vt:lpstr>
      <vt:lpstr>Άρδευση με καλή ομοιομορφία</vt:lpstr>
      <vt:lpstr>Άρδευση με κακή ομοιομορφία</vt:lpstr>
      <vt:lpstr>Άρδευση με κακή παροχή</vt:lpstr>
      <vt:lpstr>Άρδευση σε λωρίδες 1</vt:lpstr>
      <vt:lpstr>Άρδευση σε λωρίδες 2</vt:lpstr>
      <vt:lpstr>Άρδευση σε λωρίδες 3</vt:lpstr>
      <vt:lpstr>Άρδευση σε λωρίδες 4</vt:lpstr>
      <vt:lpstr>Άρδευση σε λωρίδες 5</vt:lpstr>
      <vt:lpstr>Σχηματική αναπαράσταση</vt:lpstr>
      <vt:lpstr>Επίδραση της εγκάρσιας κλίσης στην κίνηση του νερού</vt:lpstr>
      <vt:lpstr>Άρδευση σε λωρίδες με μικρή παροχή</vt:lpstr>
      <vt:lpstr>Άρδευση σε λωρίδες με μεγάλη παροχή</vt:lpstr>
      <vt:lpstr>Βιβλιογραφία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Alex</cp:lastModifiedBy>
  <cp:revision>135</cp:revision>
  <dcterms:created xsi:type="dcterms:W3CDTF">2014-09-20T14:32:06Z</dcterms:created>
  <dcterms:modified xsi:type="dcterms:W3CDTF">2016-01-29T09:59:29Z</dcterms:modified>
</cp:coreProperties>
</file>