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3.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4.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6.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7.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8.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9.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20.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21.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22.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23.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24.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25.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26.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27.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28.xml" ContentType="application/vnd.openxmlformats-officedocument.presentationml.notesSlide+xml"/>
  <Override PartName="/ppt/tags/tag61.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3"/>
  </p:notesMasterIdLst>
  <p:sldIdLst>
    <p:sldId id="310" r:id="rId3"/>
    <p:sldId id="257" r:id="rId4"/>
    <p:sldId id="259" r:id="rId5"/>
    <p:sldId id="261" r:id="rId6"/>
    <p:sldId id="262" r:id="rId7"/>
    <p:sldId id="264" r:id="rId8"/>
    <p:sldId id="266" r:id="rId9"/>
    <p:sldId id="311" r:id="rId10"/>
    <p:sldId id="274" r:id="rId11"/>
    <p:sldId id="265" r:id="rId12"/>
    <p:sldId id="288" r:id="rId13"/>
    <p:sldId id="277" r:id="rId14"/>
    <p:sldId id="269" r:id="rId15"/>
    <p:sldId id="278" r:id="rId16"/>
    <p:sldId id="270" r:id="rId17"/>
    <p:sldId id="272" r:id="rId18"/>
    <p:sldId id="279" r:id="rId19"/>
    <p:sldId id="273" r:id="rId20"/>
    <p:sldId id="281" r:id="rId21"/>
    <p:sldId id="284" r:id="rId22"/>
    <p:sldId id="282" r:id="rId23"/>
    <p:sldId id="312" r:id="rId24"/>
    <p:sldId id="313" r:id="rId25"/>
    <p:sldId id="314" r:id="rId26"/>
    <p:sldId id="315" r:id="rId27"/>
    <p:sldId id="316" r:id="rId28"/>
    <p:sldId id="317" r:id="rId29"/>
    <p:sldId id="318" r:id="rId30"/>
    <p:sldId id="319" r:id="rId31"/>
    <p:sldId id="280" r:id="rId32"/>
  </p:sldIdLst>
  <p:sldSz cx="9144000" cy="6858000" type="screen4x3"/>
  <p:notesSz cx="6858000" cy="9144000"/>
  <p:custDataLst>
    <p:tags r:id="rId3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9339" autoAdjust="0"/>
  </p:normalViewPr>
  <p:slideViewPr>
    <p:cSldViewPr>
      <p:cViewPr>
        <p:scale>
          <a:sx n="50" d="100"/>
          <a:sy n="50" d="100"/>
        </p:scale>
        <p:origin x="-1764"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2/10/2005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notesSlide" Target="../notesSlides/notesSlide17.xml"/><Relationship Id="rId4"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notesSlide" Target="../notesSlides/notesSlide18.xml"/><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61.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14.xml"/><Relationship Id="rId5" Type="http://schemas.openxmlformats.org/officeDocument/2006/relationships/slide" Target="slide9.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512168"/>
            <a:ext cx="7772400" cy="1470025"/>
          </a:xfrm>
        </p:spPr>
        <p:txBody>
          <a:bodyPr>
            <a:noAutofit/>
          </a:bodyPr>
          <a:lstStyle/>
          <a:p>
            <a:r>
              <a:rPr lang="el-GR" sz="3600" dirty="0" smtClean="0">
                <a:cs typeface="Arial" charset="0"/>
              </a:rPr>
              <a:t>Τεχνολογία &amp; Ποιοτικός Έλεγχος Γάλακτος και Γαλακτοκομικών Προϊόντων</a:t>
            </a:r>
            <a:endParaRPr lang="el-GR" sz="3600"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3071936"/>
            <a:ext cx="7776864" cy="3669432"/>
          </a:xfrm>
        </p:spPr>
        <p:txBody>
          <a:bodyPr>
            <a:noAutofit/>
          </a:bodyPr>
          <a:lstStyle/>
          <a:p>
            <a:r>
              <a:rPr lang="el-GR" sz="2800" b="1" dirty="0" smtClean="0"/>
              <a:t>Ενότητα 2 (Μέρος Α):</a:t>
            </a:r>
            <a:r>
              <a:rPr lang="en-US" sz="2800" dirty="0" smtClean="0"/>
              <a:t> </a:t>
            </a:r>
            <a:r>
              <a:rPr lang="el-GR" altLang="el-GR" sz="2800" dirty="0" smtClean="0"/>
              <a:t>Προσδιορισμός καθαρότητας &amp; </a:t>
            </a:r>
            <a:r>
              <a:rPr lang="el-GR" altLang="el-GR" sz="2800" dirty="0" err="1" smtClean="0"/>
              <a:t>Νωπότητας</a:t>
            </a:r>
            <a:r>
              <a:rPr lang="el-GR" altLang="el-GR" sz="2800" dirty="0" smtClean="0"/>
              <a:t> Γάλακτος.</a:t>
            </a:r>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cs typeface="Arial" charset="0"/>
              </a:rPr>
              <a:t>Ελένη </a:t>
            </a:r>
            <a:r>
              <a:rPr lang="el-GR" sz="2800" dirty="0" err="1" smtClean="0">
                <a:cs typeface="Arial" charset="0"/>
              </a:rPr>
              <a:t>Μαλισσιόβα</a:t>
            </a:r>
            <a:r>
              <a:rPr lang="fi-FI" sz="2800" dirty="0" smtClean="0"/>
              <a:t>, </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cs typeface="Arial" charset="0"/>
              </a:rPr>
              <a:t>Καθηγήτρια Εφαρμογών</a:t>
            </a:r>
            <a:r>
              <a:rPr lang="fi-FI" sz="2800" dirty="0" smtClean="0"/>
              <a:t>,</a:t>
            </a:r>
            <a:endParaRPr lang="fi-FI" sz="2800" dirty="0"/>
          </a:p>
          <a:p>
            <a:pPr>
              <a:lnSpc>
                <a:spcPct val="90000"/>
              </a:lnSpc>
            </a:pPr>
            <a:r>
              <a:rPr lang="el-GR" sz="2800" dirty="0">
                <a:cs typeface="Arial" charset="0"/>
              </a:rPr>
              <a:t>Τμήμα Τεχνολογίας </a:t>
            </a:r>
            <a:r>
              <a:rPr lang="el-GR" sz="2800" dirty="0" smtClean="0">
                <a:cs typeface="Arial" charset="0"/>
              </a:rPr>
              <a:t>Τροφίμων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715495"/>
            <a:ext cx="4310289" cy="1025873"/>
          </a:xfrm>
          <a:prstGeom prst="rect">
            <a:avLst/>
          </a:prstGeom>
          <a:noFill/>
        </p:spPr>
      </p:pic>
    </p:spTree>
    <p:custDataLst>
      <p:tags r:id="rId1"/>
    </p:custDataLst>
    <p:extLst>
      <p:ext uri="{BB962C8B-B14F-4D97-AF65-F5344CB8AC3E}">
        <p14:creationId xmlns:p14="http://schemas.microsoft.com/office/powerpoint/2010/main" val="183972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27384"/>
            <a:ext cx="821925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Προσδιορισμός </a:t>
            </a:r>
            <a:r>
              <a:rPr lang="el-GR" altLang="el-GR" sz="4000" dirty="0" err="1"/>
              <a:t>νωπότητας</a:t>
            </a:r>
            <a:r>
              <a:rPr lang="el-GR" altLang="el-GR" sz="4000" dirty="0"/>
              <a:t> </a:t>
            </a:r>
            <a:r>
              <a:rPr lang="el-GR" altLang="el-GR" sz="4000" dirty="0" smtClean="0"/>
              <a:t> (1 από 2)</a:t>
            </a:r>
            <a:endParaRPr lang="el-GR" sz="4000" dirty="0"/>
          </a:p>
        </p:txBody>
      </p:sp>
      <p:sp>
        <p:nvSpPr>
          <p:cNvPr id="2" name="Ορθογώνιο 1" descr="Άμεσες μέθοδοι:&#10;ενεργός οξύτητα: pH (ταινίες , pHμετρο),&#10;ολική οξύτητα: ογκομέτρηση,&#10;&#10;Έμμεσες μέθοδοι:&#10; δοκιμή βρασμού,&#10; αλιζαρόλης,&#10;δοκιμή αλκοόλης,&#10;δοκιμή κυανού βρωμοθυμόλης. &#10;"/>
          <p:cNvSpPr/>
          <p:nvPr/>
        </p:nvSpPr>
        <p:spPr>
          <a:xfrm>
            <a:off x="467544" y="1148551"/>
            <a:ext cx="8219256" cy="5078313"/>
          </a:xfrm>
          <a:prstGeom prst="rect">
            <a:avLst/>
          </a:prstGeom>
        </p:spPr>
        <p:txBody>
          <a:bodyPr wrap="square">
            <a:spAutoFit/>
          </a:bodyPr>
          <a:lstStyle/>
          <a:p>
            <a:pPr>
              <a:lnSpc>
                <a:spcPct val="150000"/>
              </a:lnSpc>
            </a:pPr>
            <a:r>
              <a:rPr lang="el-GR" altLang="el-GR" sz="2400" dirty="0"/>
              <a:t>Άμεσες μέθοδοι:</a:t>
            </a:r>
          </a:p>
          <a:p>
            <a:pPr>
              <a:lnSpc>
                <a:spcPct val="150000"/>
              </a:lnSpc>
              <a:buFont typeface="Wingdings" pitchFamily="2" charset="2"/>
              <a:buChar char="Ø"/>
            </a:pPr>
            <a:r>
              <a:rPr lang="el-GR" altLang="el-GR" sz="2400" dirty="0"/>
              <a:t>ενεργός οξύτητα: </a:t>
            </a:r>
            <a:r>
              <a:rPr lang="en-US" altLang="el-GR" sz="2400" dirty="0"/>
              <a:t>pH</a:t>
            </a:r>
            <a:r>
              <a:rPr lang="el-GR" altLang="el-GR" sz="2400" dirty="0"/>
              <a:t> (ταινίες , </a:t>
            </a:r>
            <a:r>
              <a:rPr lang="en-US" altLang="el-GR" sz="2400" dirty="0"/>
              <a:t>pH</a:t>
            </a:r>
            <a:r>
              <a:rPr lang="el-GR" altLang="el-GR" sz="2400" dirty="0" err="1"/>
              <a:t>μετρο</a:t>
            </a:r>
            <a:r>
              <a:rPr lang="el-GR" altLang="el-GR" sz="2400" dirty="0" smtClean="0"/>
              <a:t>),</a:t>
            </a:r>
            <a:endParaRPr lang="el-GR" altLang="el-GR" sz="2400" dirty="0"/>
          </a:p>
          <a:p>
            <a:pPr>
              <a:lnSpc>
                <a:spcPct val="150000"/>
              </a:lnSpc>
              <a:buFont typeface="Wingdings" pitchFamily="2" charset="2"/>
              <a:buChar char="Ø"/>
            </a:pPr>
            <a:r>
              <a:rPr lang="el-GR" altLang="el-GR" sz="2400" dirty="0"/>
              <a:t>ολική οξύτητα: </a:t>
            </a:r>
            <a:r>
              <a:rPr lang="el-GR" altLang="el-GR" sz="2400" dirty="0" err="1" smtClean="0"/>
              <a:t>ογκομέτρηση</a:t>
            </a:r>
            <a:r>
              <a:rPr lang="el-GR" altLang="el-GR" sz="2400" dirty="0" smtClean="0"/>
              <a:t>,</a:t>
            </a:r>
            <a:endParaRPr lang="el-GR" altLang="el-GR" sz="2400" dirty="0"/>
          </a:p>
          <a:p>
            <a:pPr>
              <a:lnSpc>
                <a:spcPct val="150000"/>
              </a:lnSpc>
              <a:buFont typeface="Wingdings" pitchFamily="2" charset="2"/>
              <a:buNone/>
            </a:pPr>
            <a:endParaRPr lang="el-GR" altLang="el-GR" sz="2400" dirty="0"/>
          </a:p>
          <a:p>
            <a:pPr>
              <a:lnSpc>
                <a:spcPct val="150000"/>
              </a:lnSpc>
            </a:pPr>
            <a:r>
              <a:rPr lang="el-GR" altLang="el-GR" sz="2400" dirty="0"/>
              <a:t>Έμμεσες μέθοδοι:</a:t>
            </a:r>
          </a:p>
          <a:p>
            <a:pPr>
              <a:lnSpc>
                <a:spcPct val="150000"/>
              </a:lnSpc>
              <a:buFont typeface="Wingdings" pitchFamily="2" charset="2"/>
              <a:buChar char="Ø"/>
            </a:pPr>
            <a:r>
              <a:rPr lang="el-GR" altLang="el-GR" sz="2400" dirty="0"/>
              <a:t> δοκιμή </a:t>
            </a:r>
            <a:r>
              <a:rPr lang="el-GR" altLang="el-GR" sz="2400" dirty="0" smtClean="0"/>
              <a:t>βρασμού,</a:t>
            </a:r>
            <a:endParaRPr lang="el-GR" altLang="el-GR" sz="2400" dirty="0"/>
          </a:p>
          <a:p>
            <a:pPr>
              <a:lnSpc>
                <a:spcPct val="150000"/>
              </a:lnSpc>
              <a:buFont typeface="Wingdings" pitchFamily="2" charset="2"/>
              <a:buChar char="Ø"/>
            </a:pPr>
            <a:r>
              <a:rPr lang="el-GR" altLang="el-GR" sz="2400" dirty="0"/>
              <a:t> </a:t>
            </a:r>
            <a:r>
              <a:rPr lang="el-GR" altLang="el-GR" sz="2400" dirty="0" err="1" smtClean="0"/>
              <a:t>αλιζαρόλης</a:t>
            </a:r>
            <a:r>
              <a:rPr lang="el-GR" altLang="el-GR" sz="2400" dirty="0" smtClean="0"/>
              <a:t>,</a:t>
            </a:r>
            <a:endParaRPr lang="el-GR" altLang="el-GR" sz="2400" dirty="0"/>
          </a:p>
          <a:p>
            <a:pPr>
              <a:lnSpc>
                <a:spcPct val="150000"/>
              </a:lnSpc>
              <a:buFont typeface="Wingdings" pitchFamily="2" charset="2"/>
              <a:buChar char="Ø"/>
            </a:pPr>
            <a:r>
              <a:rPr lang="el-GR" altLang="el-GR" sz="2400" dirty="0"/>
              <a:t>δοκιμή </a:t>
            </a:r>
            <a:r>
              <a:rPr lang="el-GR" altLang="el-GR" sz="2400" dirty="0" smtClean="0"/>
              <a:t>αλκοόλης,</a:t>
            </a:r>
            <a:endParaRPr lang="el-GR" altLang="el-GR" sz="2400" dirty="0"/>
          </a:p>
          <a:p>
            <a:pPr>
              <a:lnSpc>
                <a:spcPct val="150000"/>
              </a:lnSpc>
              <a:buFont typeface="Wingdings" pitchFamily="2" charset="2"/>
              <a:buChar char="Ø"/>
            </a:pPr>
            <a:r>
              <a:rPr lang="el-GR" altLang="el-GR" sz="2400" dirty="0"/>
              <a:t>δοκιμή κυανού </a:t>
            </a:r>
            <a:r>
              <a:rPr lang="el-GR" altLang="el-GR" sz="2400" dirty="0" err="1" smtClean="0"/>
              <a:t>βρωμοθυμόλης</a:t>
            </a:r>
            <a:r>
              <a:rPr lang="el-GR" altLang="el-GR" sz="2400" dirty="0" smtClean="0"/>
              <a:t>. </a:t>
            </a:r>
            <a:endParaRPr lang="el-GR" altLang="el-GR" sz="2400"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Προσδιορισμός καθαρότητας &amp; </a:t>
            </a:r>
            <a:r>
              <a:rPr lang="el-GR" altLang="el-GR" sz="1400" dirty="0" err="1"/>
              <a:t>Νωπότητας</a:t>
            </a:r>
            <a:r>
              <a:rPr lang="el-GR" altLang="el-GR" sz="1400" dirty="0"/>
              <a:t> Γάλακτος</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4" y="44625"/>
            <a:ext cx="8219256" cy="115212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80000"/>
              </a:lnSpc>
            </a:pPr>
            <a:r>
              <a:rPr lang="el-GR" altLang="el-GR" sz="4000" dirty="0"/>
              <a:t>Προσδιορισμός </a:t>
            </a:r>
            <a:r>
              <a:rPr lang="el-GR" altLang="el-GR" sz="4000" dirty="0" err="1"/>
              <a:t>νωπότητας</a:t>
            </a:r>
            <a:r>
              <a:rPr lang="el-GR" altLang="el-GR" sz="4000" dirty="0"/>
              <a:t>  </a:t>
            </a:r>
            <a:r>
              <a:rPr lang="el-GR" altLang="el-GR" sz="4000" dirty="0" smtClean="0"/>
              <a:t>(2 </a:t>
            </a:r>
            <a:r>
              <a:rPr lang="el-GR" altLang="el-GR" sz="4000" dirty="0"/>
              <a:t>από 2)</a:t>
            </a:r>
            <a:endParaRPr lang="el-GR" sz="4000" dirty="0"/>
          </a:p>
        </p:txBody>
      </p:sp>
      <p:sp>
        <p:nvSpPr>
          <p:cNvPr id="2" name="Ορθογώνιο 1" descr="Το pH του φυσιολογικού γάλακτος κυμαίνεται από εξίμισι ως έξι κόμμα οκτώ με μέση τιμή το έξι κόμμα έξι.&#10;Είναι ελαφρώς όξινο και αυτό οφείλεται κυρίως σε κάποια συστατικά του (πρωτεΐνες, κιτρικά άλατα και λοιπά). &#10;"/>
          <p:cNvSpPr/>
          <p:nvPr/>
        </p:nvSpPr>
        <p:spPr>
          <a:xfrm>
            <a:off x="467544" y="1167135"/>
            <a:ext cx="8219256" cy="1569660"/>
          </a:xfrm>
          <a:prstGeom prst="rect">
            <a:avLst/>
          </a:prstGeom>
        </p:spPr>
        <p:txBody>
          <a:bodyPr wrap="square">
            <a:spAutoFit/>
          </a:bodyPr>
          <a:lstStyle/>
          <a:p>
            <a:pPr marL="342900" indent="-342900">
              <a:buFont typeface="Arial" panose="020B0604020202020204" pitchFamily="34" charset="0"/>
              <a:buChar char="•"/>
            </a:pPr>
            <a:r>
              <a:rPr lang="el-GR" altLang="el-GR" sz="2400" dirty="0"/>
              <a:t>Το </a:t>
            </a:r>
            <a:r>
              <a:rPr lang="en-US" altLang="el-GR" sz="2400" dirty="0"/>
              <a:t>pH </a:t>
            </a:r>
            <a:r>
              <a:rPr lang="el-GR" altLang="el-GR" sz="2400" dirty="0"/>
              <a:t>του φυσιολογικού γάλακτος κυμαίνεται από 6.5-6.8 με μέση τιμή το 6.6.</a:t>
            </a:r>
          </a:p>
          <a:p>
            <a:pPr marL="342900" indent="-342900">
              <a:buFont typeface="Arial" panose="020B0604020202020204" pitchFamily="34" charset="0"/>
              <a:buChar char="•"/>
            </a:pPr>
            <a:r>
              <a:rPr lang="el-GR" altLang="el-GR" sz="2400" dirty="0"/>
              <a:t>Είναι ελαφρώς όξινο και αυτό οφείλεται κυρίως σε κάποια συστατικά του (πρωτεΐνες, κιτρικά άλατα κλπ). </a:t>
            </a:r>
          </a:p>
        </p:txBody>
      </p:sp>
      <p:graphicFrame>
        <p:nvGraphicFramePr>
          <p:cNvPr id="7" name="Group 53" descr="Πίνακας, είδη γάλακτος και εύρος σε πεχά.&#10;Το αγελαδινό έχει εξίμισι ως έξι κόμμα εφτά.&#10;το πρόβειο  εξίμισι ως έξι κόμμα οκτώ.&#10;και το γίδινο  εξίμισι ως έξι κόμμα εφτά."/>
          <p:cNvGraphicFramePr>
            <a:graphicFrameLocks noGrp="1"/>
          </p:cNvGraphicFramePr>
          <p:nvPr>
            <p:ph sz="half" idx="2"/>
            <p:custDataLst>
              <p:tags r:id="rId3"/>
            </p:custDataLst>
            <p:extLst>
              <p:ext uri="{D42A27DB-BD31-4B8C-83A1-F6EECF244321}">
                <p14:modId xmlns:p14="http://schemas.microsoft.com/office/powerpoint/2010/main" val="2531772570"/>
              </p:ext>
            </p:extLst>
          </p:nvPr>
        </p:nvGraphicFramePr>
        <p:xfrm>
          <a:off x="1475656" y="2996952"/>
          <a:ext cx="6203032" cy="3130604"/>
        </p:xfrm>
        <a:graphic>
          <a:graphicData uri="http://schemas.openxmlformats.org/drawingml/2006/table">
            <a:tbl>
              <a:tblPr firstRow="1"/>
              <a:tblGrid>
                <a:gridCol w="3101516"/>
                <a:gridCol w="3101516"/>
              </a:tblGrid>
              <a:tr h="782651">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Είδος γάλακτος </a:t>
                      </a:r>
                      <a:endParaRPr kumimoji="0" lang="el-GR" sz="2400" b="1" i="0" u="none" strike="noStrike" cap="none" normalizeH="0" baseline="0" dirty="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Εύρος </a:t>
                      </a:r>
                      <a:r>
                        <a:rPr kumimoji="0" lang="en-US" sz="24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pH </a:t>
                      </a:r>
                      <a:endParaRPr kumimoji="0" lang="en-US" sz="2400" b="1"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782651">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Αγελαδινό </a:t>
                      </a:r>
                      <a:endParaRPr kumimoji="0" lang="el-GR" sz="2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6.5- 6.7</a:t>
                      </a:r>
                      <a:endParaRPr kumimoji="0" lang="el-GR" sz="2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82651">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Πρόβειο </a:t>
                      </a:r>
                      <a:endParaRPr kumimoji="0" lang="el-GR" sz="2400" b="0" i="0" u="none" strike="noStrike" cap="none" normalizeH="0" baseline="0" dirty="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6.5-6.8</a:t>
                      </a:r>
                      <a:endParaRPr kumimoji="0" lang="el-GR" sz="2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82651">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Γίδινο </a:t>
                      </a:r>
                      <a:endParaRPr kumimoji="0" lang="el-GR" sz="2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6.5- 6.7</a:t>
                      </a:r>
                      <a:endParaRPr kumimoji="0" lang="el-GR" sz="2400" b="0" i="0" u="none" strike="noStrike" cap="none" normalizeH="0" baseline="0" dirty="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Προσδιορισμός καθαρότητας &amp; </a:t>
            </a:r>
            <a:r>
              <a:rPr lang="el-GR" altLang="el-GR" sz="1400" dirty="0" err="1"/>
              <a:t>Νωπότητας</a:t>
            </a:r>
            <a:r>
              <a:rPr lang="el-GR" altLang="el-GR" sz="1400" dirty="0"/>
              <a:t> Γάλακτος</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custDataLst>
              <p:tags r:id="rId2"/>
            </p:custDataLst>
          </p:nvPr>
        </p:nvSpPr>
        <p:spPr>
          <a:xfrm>
            <a:off x="467544" y="44624"/>
            <a:ext cx="8219256" cy="1224136"/>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Μεταβολές </a:t>
            </a:r>
            <a:r>
              <a:rPr lang="en-US" altLang="el-GR" sz="4000" dirty="0"/>
              <a:t>pH</a:t>
            </a:r>
            <a:endParaRPr lang="el-GR" sz="4000" dirty="0"/>
          </a:p>
        </p:txBody>
      </p:sp>
      <p:sp>
        <p:nvSpPr>
          <p:cNvPr id="2" name="Ορθογώνιο 1"/>
          <p:cNvSpPr/>
          <p:nvPr/>
        </p:nvSpPr>
        <p:spPr>
          <a:xfrm>
            <a:off x="467544" y="1772816"/>
            <a:ext cx="8219256" cy="3416320"/>
          </a:xfrm>
          <a:prstGeom prst="rect">
            <a:avLst/>
          </a:prstGeom>
        </p:spPr>
        <p:txBody>
          <a:bodyPr wrap="square">
            <a:spAutoFit/>
          </a:bodyPr>
          <a:lstStyle/>
          <a:p>
            <a:pPr marL="285750" indent="-285750">
              <a:lnSpc>
                <a:spcPct val="150000"/>
              </a:lnSpc>
              <a:buFont typeface="Arial" panose="020B0604020202020204" pitchFamily="34" charset="0"/>
              <a:buChar char="•"/>
            </a:pPr>
            <a:r>
              <a:rPr lang="el-GR" altLang="el-GR" sz="2400" dirty="0" smtClean="0"/>
              <a:t>προκαλούνται με τη ζύμωση της λακτόζης σε γαλακτικό οξύ με τη δράση </a:t>
            </a:r>
            <a:r>
              <a:rPr lang="el-GR" altLang="el-GR" sz="2400" dirty="0" err="1" smtClean="0"/>
              <a:t>οξυγαλακτικών</a:t>
            </a:r>
            <a:r>
              <a:rPr lang="el-GR" altLang="el-GR" sz="2400" dirty="0" smtClean="0"/>
              <a:t> βακτηρίων που αναπτύσσονται ή από άλλες μεταβολές στη σύνθεση  του.</a:t>
            </a:r>
          </a:p>
          <a:p>
            <a:pPr marL="285750" indent="-285750">
              <a:lnSpc>
                <a:spcPct val="150000"/>
              </a:lnSpc>
              <a:buFont typeface="Arial" panose="020B0604020202020204" pitchFamily="34" charset="0"/>
              <a:buChar char="•"/>
            </a:pPr>
            <a:r>
              <a:rPr lang="el-GR" altLang="el-GR" sz="2400" dirty="0" smtClean="0"/>
              <a:t>Το γαλακτικό οξύ είναι αυτό που κυρίως χρησιμοποιούμε στις μεθόδους </a:t>
            </a:r>
            <a:r>
              <a:rPr lang="el-GR" altLang="el-GR" sz="2400" dirty="0" err="1" smtClean="0"/>
              <a:t>ογκομέτρησης</a:t>
            </a:r>
            <a:r>
              <a:rPr lang="el-GR" altLang="el-GR" sz="2400" dirty="0" smtClean="0"/>
              <a:t>, βασιζόμενοι στην ποσότητα </a:t>
            </a:r>
            <a:r>
              <a:rPr lang="el-GR" altLang="el-GR" sz="2400" dirty="0" err="1" smtClean="0"/>
              <a:t>αλκάλεως</a:t>
            </a:r>
            <a:r>
              <a:rPr lang="el-GR" altLang="el-GR" sz="2400" dirty="0" smtClean="0"/>
              <a:t> που απαιτείται για την εξουδετέρωση του. </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Προσδιορισμός καθαρότητας &amp; </a:t>
            </a:r>
            <a:r>
              <a:rPr lang="el-GR" altLang="el-GR" sz="1400" dirty="0" err="1"/>
              <a:t>Νωπότητας</a:t>
            </a:r>
            <a:r>
              <a:rPr lang="el-GR" altLang="el-GR" sz="1400" dirty="0"/>
              <a:t> Γάλακτος</a:t>
            </a:r>
            <a:endParaRPr lang="en-US"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467544" y="44625"/>
            <a:ext cx="8219256" cy="1224135"/>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Τιμές </a:t>
            </a:r>
            <a:r>
              <a:rPr lang="en-US" altLang="el-GR" sz="4000" dirty="0"/>
              <a:t>pH </a:t>
            </a:r>
            <a:endParaRPr lang="el-GR" sz="4000" dirty="0"/>
          </a:p>
        </p:txBody>
      </p:sp>
      <p:sp>
        <p:nvSpPr>
          <p:cNvPr id="4" name="Ορθογώνιο 3" descr="όξινο γάλα μικρότερο του 6,&#10;Πρωτόγαλα : έξι (πήζει με βρασμό),&#10;σε μαστίτιδα μεγαλύτερο του έξι κόμμα οκτώ,&#10;Το pH μεταβάλλεται κατά τις διάφορες επεξεργασίες που εφαρμόζονται.&#10;"/>
          <p:cNvSpPr/>
          <p:nvPr/>
        </p:nvSpPr>
        <p:spPr>
          <a:xfrm>
            <a:off x="467544" y="1934830"/>
            <a:ext cx="8219256" cy="2862322"/>
          </a:xfrm>
          <a:prstGeom prst="rect">
            <a:avLst/>
          </a:prstGeom>
        </p:spPr>
        <p:txBody>
          <a:bodyPr wrap="square">
            <a:spAutoFit/>
          </a:bodyPr>
          <a:lstStyle/>
          <a:p>
            <a:pPr marL="342900" indent="-342900">
              <a:lnSpc>
                <a:spcPct val="150000"/>
              </a:lnSpc>
              <a:buFont typeface="Arial" panose="020B0604020202020204" pitchFamily="34" charset="0"/>
              <a:buChar char="•"/>
            </a:pPr>
            <a:r>
              <a:rPr lang="el-GR" altLang="el-GR" sz="2400" dirty="0"/>
              <a:t>όξινο γάλα &lt;</a:t>
            </a:r>
            <a:r>
              <a:rPr lang="el-GR" altLang="el-GR" sz="2400" dirty="0" smtClean="0"/>
              <a:t>6,</a:t>
            </a:r>
            <a:endParaRPr lang="en-US" altLang="el-GR" sz="2400" dirty="0"/>
          </a:p>
          <a:p>
            <a:pPr marL="342900" indent="-342900">
              <a:lnSpc>
                <a:spcPct val="150000"/>
              </a:lnSpc>
              <a:buFont typeface="Arial" panose="020B0604020202020204" pitchFamily="34" charset="0"/>
              <a:buChar char="•"/>
            </a:pPr>
            <a:r>
              <a:rPr lang="el-GR" altLang="el-GR" sz="2400" dirty="0"/>
              <a:t>Πρωτόγαλα : 6 (πήζει με βρασμό</a:t>
            </a:r>
            <a:r>
              <a:rPr lang="el-GR" altLang="el-GR" sz="2400" dirty="0" smtClean="0"/>
              <a:t>),</a:t>
            </a:r>
            <a:endParaRPr lang="el-GR" altLang="el-GR" sz="2400" dirty="0"/>
          </a:p>
          <a:p>
            <a:pPr marL="342900" indent="-342900">
              <a:lnSpc>
                <a:spcPct val="150000"/>
              </a:lnSpc>
              <a:buFont typeface="Arial" panose="020B0604020202020204" pitchFamily="34" charset="0"/>
              <a:buChar char="•"/>
            </a:pPr>
            <a:r>
              <a:rPr lang="el-GR" altLang="el-GR" sz="2400" dirty="0"/>
              <a:t>σε μαστίτιδα &gt;</a:t>
            </a:r>
            <a:r>
              <a:rPr lang="el-GR" altLang="el-GR" sz="2400" dirty="0" smtClean="0"/>
              <a:t>6.8,</a:t>
            </a:r>
            <a:endParaRPr lang="el-GR" altLang="el-GR" sz="2400" dirty="0"/>
          </a:p>
          <a:p>
            <a:pPr marL="342900" indent="-342900">
              <a:lnSpc>
                <a:spcPct val="150000"/>
              </a:lnSpc>
              <a:buFont typeface="Arial" panose="020B0604020202020204" pitchFamily="34" charset="0"/>
              <a:buChar char="•"/>
            </a:pPr>
            <a:r>
              <a:rPr lang="el-GR" altLang="el-GR" sz="2400" dirty="0"/>
              <a:t>Το </a:t>
            </a:r>
            <a:r>
              <a:rPr lang="en-US" altLang="el-GR" sz="2400" dirty="0"/>
              <a:t>pH </a:t>
            </a:r>
            <a:r>
              <a:rPr lang="el-GR" altLang="el-GR" sz="2400" dirty="0"/>
              <a:t>μεταβάλλεται κατά τις διάφορες επεξεργασίες που </a:t>
            </a:r>
            <a:r>
              <a:rPr lang="el-GR" altLang="el-GR" sz="2400" dirty="0" smtClean="0"/>
              <a:t>εφαρμόζονται.</a:t>
            </a:r>
            <a:endParaRPr lang="el-GR" altLang="el-GR" sz="2400" dirty="0"/>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Προσδιορισμός καθαρότητας &amp; </a:t>
            </a:r>
            <a:r>
              <a:rPr lang="el-GR" altLang="el-GR" sz="1400" dirty="0" err="1"/>
              <a:t>Νωπότητας</a:t>
            </a:r>
            <a:r>
              <a:rPr lang="el-GR" altLang="el-GR" sz="1400" dirty="0"/>
              <a:t> Γάλακτος</a:t>
            </a:r>
            <a:endParaRPr lang="en-US"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467544" y="44625"/>
            <a:ext cx="8219256" cy="115212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smtClean="0"/>
              <a:t>Πειραματικό μέρος (1 από 16)</a:t>
            </a:r>
            <a:endParaRPr lang="el-GR" sz="4000" dirty="0"/>
          </a:p>
        </p:txBody>
      </p:sp>
      <p:sp>
        <p:nvSpPr>
          <p:cNvPr id="13" name="Rectangle 3" descr="&#10;&#10;&#10;&#10;&#10;Α. Καθαρότητα.&#10;Υλικά: &#10;Φίλτρα ελέγχου καθαρότητας,&#10;Χωνί,&#10;Ποτήρια ζέσεως,  &#10;Κωνικές φιάλες,&#10;Υδατόλουτρο.&#10;&#10;Τεχνική: &#10;Τοποθετούμε πεντακόσια ml γάλα σε κωνικές φιάλες, &#10;Θερμαίνουμε το γάλα στους είκοσι με τριάντα βαθμούς κελσίου,&#10;Διηθούμε το γάλα με πίεση με τη χρήση χοάνης και συλλέγουμε το γάλα σε ποτήρι ζέσεως,&#10;Ελέγχουμε το φίλτρο για ίχνη ξένων υλών και βαθμολογούμε με βάση τον πίνακα αναφοράς καθαρότητας. &#10;"/>
          <p:cNvSpPr>
            <a:spLocks noGrp="1" noChangeArrowheads="1"/>
          </p:cNvSpPr>
          <p:nvPr>
            <p:ph type="body" idx="1"/>
          </p:nvPr>
        </p:nvSpPr>
        <p:spPr>
          <a:xfrm>
            <a:off x="467544" y="980728"/>
            <a:ext cx="8219256" cy="5370314"/>
          </a:xfrm>
        </p:spPr>
        <p:txBody>
          <a:bodyPr>
            <a:noAutofit/>
          </a:bodyPr>
          <a:lstStyle/>
          <a:p>
            <a:pPr>
              <a:lnSpc>
                <a:spcPct val="80000"/>
              </a:lnSpc>
            </a:pPr>
            <a:r>
              <a:rPr lang="el-GR" altLang="el-GR" b="0" dirty="0" smtClean="0"/>
              <a:t>Α</a:t>
            </a:r>
            <a:r>
              <a:rPr lang="el-GR" altLang="el-GR" b="0" dirty="0"/>
              <a:t>. </a:t>
            </a:r>
            <a:r>
              <a:rPr lang="el-GR" altLang="el-GR" b="0" dirty="0" smtClean="0"/>
              <a:t>Καθαρότητα.</a:t>
            </a:r>
            <a:endParaRPr lang="el-GR" altLang="el-GR" b="0" dirty="0"/>
          </a:p>
          <a:p>
            <a:pPr>
              <a:lnSpc>
                <a:spcPct val="80000"/>
              </a:lnSpc>
            </a:pPr>
            <a:r>
              <a:rPr lang="el-GR" altLang="el-GR" b="0" dirty="0" smtClean="0"/>
              <a:t>Υλικά: </a:t>
            </a:r>
            <a:endParaRPr lang="el-GR" altLang="el-GR" b="0" dirty="0"/>
          </a:p>
          <a:p>
            <a:pPr marL="342900" indent="-342900">
              <a:lnSpc>
                <a:spcPct val="80000"/>
              </a:lnSpc>
              <a:buFont typeface="Arial" panose="020B0604020202020204" pitchFamily="34" charset="0"/>
              <a:buChar char="•"/>
            </a:pPr>
            <a:r>
              <a:rPr lang="el-GR" altLang="el-GR" b="0" dirty="0"/>
              <a:t>Φίλτρα ελέγχου </a:t>
            </a:r>
            <a:r>
              <a:rPr lang="el-GR" altLang="el-GR" b="0" dirty="0" smtClean="0"/>
              <a:t>καθαρότητας,</a:t>
            </a:r>
            <a:endParaRPr lang="el-GR" altLang="el-GR" b="0" dirty="0"/>
          </a:p>
          <a:p>
            <a:pPr marL="342900" indent="-342900">
              <a:lnSpc>
                <a:spcPct val="80000"/>
              </a:lnSpc>
              <a:buFont typeface="Arial" panose="020B0604020202020204" pitchFamily="34" charset="0"/>
              <a:buChar char="•"/>
            </a:pPr>
            <a:r>
              <a:rPr lang="el-GR" altLang="el-GR" b="0" dirty="0" smtClean="0"/>
              <a:t>Χωνί,</a:t>
            </a:r>
            <a:endParaRPr lang="el-GR" altLang="el-GR" b="0" dirty="0"/>
          </a:p>
          <a:p>
            <a:pPr marL="342900" indent="-342900">
              <a:lnSpc>
                <a:spcPct val="80000"/>
              </a:lnSpc>
              <a:buFont typeface="Arial" panose="020B0604020202020204" pitchFamily="34" charset="0"/>
              <a:buChar char="•"/>
            </a:pPr>
            <a:r>
              <a:rPr lang="el-GR" altLang="el-GR" b="0" dirty="0"/>
              <a:t>Ποτήρια </a:t>
            </a:r>
            <a:r>
              <a:rPr lang="el-GR" altLang="el-GR" b="0" dirty="0" smtClean="0"/>
              <a:t>ζέσεως,  </a:t>
            </a:r>
            <a:endParaRPr lang="el-GR" altLang="el-GR" b="0" dirty="0"/>
          </a:p>
          <a:p>
            <a:pPr marL="342900" indent="-342900">
              <a:lnSpc>
                <a:spcPct val="80000"/>
              </a:lnSpc>
              <a:buFont typeface="Arial" panose="020B0604020202020204" pitchFamily="34" charset="0"/>
              <a:buChar char="•"/>
            </a:pPr>
            <a:r>
              <a:rPr lang="el-GR" altLang="el-GR" b="0" dirty="0"/>
              <a:t>Κωνικές </a:t>
            </a:r>
            <a:r>
              <a:rPr lang="el-GR" altLang="el-GR" b="0" dirty="0" smtClean="0"/>
              <a:t>φιάλες,</a:t>
            </a:r>
            <a:endParaRPr lang="el-GR" altLang="el-GR" b="0" dirty="0"/>
          </a:p>
          <a:p>
            <a:pPr marL="342900" indent="-342900">
              <a:lnSpc>
                <a:spcPct val="80000"/>
              </a:lnSpc>
              <a:buFont typeface="Arial" panose="020B0604020202020204" pitchFamily="34" charset="0"/>
              <a:buChar char="•"/>
            </a:pPr>
            <a:r>
              <a:rPr lang="el-GR" altLang="el-GR" b="0" dirty="0" err="1" smtClean="0"/>
              <a:t>Υδατόλουτρο</a:t>
            </a:r>
            <a:r>
              <a:rPr lang="el-GR" altLang="el-GR" b="0" dirty="0" smtClean="0"/>
              <a:t>.</a:t>
            </a:r>
            <a:endParaRPr lang="el-GR" altLang="el-GR" b="0" dirty="0"/>
          </a:p>
          <a:p>
            <a:pPr marL="342900" indent="-342900">
              <a:lnSpc>
                <a:spcPct val="80000"/>
              </a:lnSpc>
              <a:buFont typeface="Arial" panose="020B0604020202020204" pitchFamily="34" charset="0"/>
              <a:buChar char="•"/>
            </a:pPr>
            <a:endParaRPr lang="el-GR" altLang="el-GR" b="0" dirty="0"/>
          </a:p>
          <a:p>
            <a:pPr>
              <a:lnSpc>
                <a:spcPct val="80000"/>
              </a:lnSpc>
            </a:pPr>
            <a:r>
              <a:rPr lang="el-GR" altLang="el-GR" b="0" dirty="0" smtClean="0"/>
              <a:t>Τεχνική: </a:t>
            </a:r>
            <a:endParaRPr lang="el-GR" altLang="el-GR" b="0" dirty="0"/>
          </a:p>
          <a:p>
            <a:pPr marL="342900" indent="-342900">
              <a:lnSpc>
                <a:spcPct val="80000"/>
              </a:lnSpc>
              <a:buFont typeface="Arial" panose="020B0604020202020204" pitchFamily="34" charset="0"/>
              <a:buChar char="•"/>
            </a:pPr>
            <a:r>
              <a:rPr lang="el-GR" altLang="el-GR" b="0" dirty="0"/>
              <a:t>Τοποθετούμε 500</a:t>
            </a:r>
            <a:r>
              <a:rPr lang="en-US" altLang="el-GR" b="0" dirty="0"/>
              <a:t>ml </a:t>
            </a:r>
            <a:r>
              <a:rPr lang="el-GR" altLang="el-GR" b="0" dirty="0"/>
              <a:t>γάλα σε κωνικές </a:t>
            </a:r>
            <a:r>
              <a:rPr lang="el-GR" altLang="el-GR" b="0" dirty="0" smtClean="0"/>
              <a:t>φιάλες, </a:t>
            </a:r>
            <a:endParaRPr lang="el-GR" altLang="el-GR" b="0" dirty="0"/>
          </a:p>
          <a:p>
            <a:pPr marL="342900" indent="-342900">
              <a:lnSpc>
                <a:spcPct val="80000"/>
              </a:lnSpc>
              <a:buFont typeface="Arial" panose="020B0604020202020204" pitchFamily="34" charset="0"/>
              <a:buChar char="•"/>
            </a:pPr>
            <a:r>
              <a:rPr lang="el-GR" altLang="el-GR" b="0" dirty="0"/>
              <a:t>Θερμαίνουμε το γάλα στους 20-30 </a:t>
            </a:r>
            <a:r>
              <a:rPr lang="en-US" altLang="el-GR" b="0" dirty="0" err="1" smtClean="0"/>
              <a:t>oC</a:t>
            </a:r>
            <a:r>
              <a:rPr lang="el-GR" altLang="el-GR" b="0" dirty="0" smtClean="0"/>
              <a:t>,</a:t>
            </a:r>
            <a:endParaRPr lang="el-GR" altLang="el-GR" b="0" dirty="0"/>
          </a:p>
          <a:p>
            <a:pPr marL="342900" indent="-342900">
              <a:lnSpc>
                <a:spcPct val="80000"/>
              </a:lnSpc>
              <a:buFont typeface="Arial" panose="020B0604020202020204" pitchFamily="34" charset="0"/>
              <a:buChar char="•"/>
            </a:pPr>
            <a:r>
              <a:rPr lang="el-GR" altLang="el-GR" b="0" dirty="0"/>
              <a:t>Διηθούμε το γάλα με πίεση με τη χρήση χοάνης και συλλέγουμε το γάλα σε ποτήρι </a:t>
            </a:r>
            <a:r>
              <a:rPr lang="el-GR" altLang="el-GR" b="0" dirty="0" smtClean="0"/>
              <a:t>ζέσεως,</a:t>
            </a:r>
            <a:endParaRPr lang="el-GR" altLang="el-GR" b="0" dirty="0"/>
          </a:p>
          <a:p>
            <a:pPr marL="342900" indent="-342900">
              <a:lnSpc>
                <a:spcPct val="80000"/>
              </a:lnSpc>
              <a:buFont typeface="Arial" panose="020B0604020202020204" pitchFamily="34" charset="0"/>
              <a:buChar char="•"/>
            </a:pPr>
            <a:r>
              <a:rPr lang="el-GR" altLang="el-GR" b="0" dirty="0"/>
              <a:t>Ελέγχουμε το φίλτρο για ίχνη ξένων υλών και βαθμολογούμε με βάση τον πίνακα αναφοράς </a:t>
            </a:r>
            <a:r>
              <a:rPr lang="el-GR" altLang="el-GR" b="0" dirty="0" smtClean="0"/>
              <a:t>καθαρότητας. </a:t>
            </a:r>
            <a:endParaRPr lang="el-GR" altLang="el-GR" b="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Προσδιορισμός καθαρότητας &amp; </a:t>
            </a:r>
            <a:r>
              <a:rPr lang="el-GR" altLang="el-GR" sz="1400" dirty="0" err="1"/>
              <a:t>Νωπότητας</a:t>
            </a:r>
            <a:r>
              <a:rPr lang="el-GR" altLang="el-GR" sz="1400" dirty="0"/>
              <a:t> Γάλακτος</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bwMode="gray">
          <a:xfrm>
            <a:off x="467545" y="80293"/>
            <a:ext cx="8219256" cy="97244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Πειραματικό μέρος </a:t>
            </a:r>
            <a:r>
              <a:rPr lang="el-GR" altLang="el-GR" sz="4000" dirty="0" smtClean="0"/>
              <a:t>(2 </a:t>
            </a:r>
            <a:r>
              <a:rPr lang="el-GR" altLang="el-GR" sz="4000" dirty="0"/>
              <a:t>από </a:t>
            </a:r>
            <a:r>
              <a:rPr lang="el-GR" altLang="el-GR" sz="4000" dirty="0" smtClean="0"/>
              <a:t>16)</a:t>
            </a:r>
            <a:endParaRPr lang="el-GR" sz="4000" dirty="0"/>
          </a:p>
        </p:txBody>
      </p:sp>
      <p:sp>
        <p:nvSpPr>
          <p:cNvPr id="3" name="Ορθογώνιο 2"/>
          <p:cNvSpPr/>
          <p:nvPr/>
        </p:nvSpPr>
        <p:spPr>
          <a:xfrm>
            <a:off x="467544" y="1432398"/>
            <a:ext cx="8219256" cy="4228850"/>
          </a:xfrm>
          <a:prstGeom prst="rect">
            <a:avLst/>
          </a:prstGeom>
        </p:spPr>
        <p:txBody>
          <a:bodyPr wrap="square">
            <a:spAutoFit/>
          </a:bodyPr>
          <a:lstStyle/>
          <a:p>
            <a:pPr>
              <a:lnSpc>
                <a:spcPct val="80000"/>
              </a:lnSpc>
              <a:buFont typeface="Wingdings" pitchFamily="2" charset="2"/>
              <a:buNone/>
            </a:pPr>
            <a:r>
              <a:rPr lang="el-GR" sz="2400" dirty="0"/>
              <a:t>Β. </a:t>
            </a:r>
            <a:r>
              <a:rPr lang="el-GR" sz="2400" dirty="0" err="1" smtClean="0"/>
              <a:t>Νωπότητα</a:t>
            </a:r>
            <a:r>
              <a:rPr lang="el-GR" sz="2400" dirty="0" smtClean="0"/>
              <a:t>: Άμεσοι μέθοδοι προσδιορισμού οξύτητας.</a:t>
            </a:r>
          </a:p>
          <a:p>
            <a:pPr>
              <a:lnSpc>
                <a:spcPct val="80000"/>
              </a:lnSpc>
              <a:buFont typeface="Wingdings" pitchFamily="2" charset="2"/>
              <a:buNone/>
            </a:pPr>
            <a:endParaRPr lang="el-GR" altLang="el-GR" sz="2400" dirty="0"/>
          </a:p>
          <a:p>
            <a:pPr>
              <a:lnSpc>
                <a:spcPct val="80000"/>
              </a:lnSpc>
              <a:buFont typeface="Wingdings" pitchFamily="2" charset="2"/>
              <a:buNone/>
            </a:pPr>
            <a:r>
              <a:rPr lang="el-GR" altLang="el-GR" sz="2400" dirty="0" smtClean="0"/>
              <a:t>Ι</a:t>
            </a:r>
            <a:r>
              <a:rPr lang="el-GR" altLang="el-GR" sz="2400" dirty="0"/>
              <a:t>. Ενεργός Οξύτητα:</a:t>
            </a:r>
          </a:p>
          <a:p>
            <a:pPr>
              <a:lnSpc>
                <a:spcPct val="80000"/>
              </a:lnSpc>
              <a:buFont typeface="Wingdings" pitchFamily="2" charset="2"/>
              <a:buNone/>
            </a:pPr>
            <a:endParaRPr lang="el-GR" altLang="el-GR" sz="2400" dirty="0"/>
          </a:p>
          <a:p>
            <a:pPr>
              <a:lnSpc>
                <a:spcPct val="80000"/>
              </a:lnSpc>
              <a:buFont typeface="Wingdings" pitchFamily="2" charset="2"/>
              <a:buNone/>
            </a:pPr>
            <a:r>
              <a:rPr lang="el-GR" altLang="el-GR" sz="2400" dirty="0"/>
              <a:t>α. </a:t>
            </a:r>
            <a:r>
              <a:rPr lang="el-GR" altLang="el-GR" sz="2400" dirty="0" err="1"/>
              <a:t>Χρωματομετρικός</a:t>
            </a:r>
            <a:r>
              <a:rPr lang="el-GR" altLang="el-GR" sz="2400" dirty="0"/>
              <a:t> προσδιορισμός (χάρτινες ταινίες)</a:t>
            </a:r>
          </a:p>
          <a:p>
            <a:pPr>
              <a:lnSpc>
                <a:spcPct val="80000"/>
              </a:lnSpc>
              <a:buFont typeface="Wingdings" pitchFamily="2" charset="2"/>
              <a:buNone/>
            </a:pPr>
            <a:r>
              <a:rPr lang="el-GR" altLang="el-GR" sz="2400" dirty="0"/>
              <a:t> </a:t>
            </a:r>
          </a:p>
          <a:p>
            <a:pPr>
              <a:lnSpc>
                <a:spcPct val="80000"/>
              </a:lnSpc>
              <a:buFont typeface="Wingdings" pitchFamily="2" charset="2"/>
              <a:buNone/>
            </a:pPr>
            <a:r>
              <a:rPr lang="el-GR" altLang="el-GR" sz="2400" dirty="0" smtClean="0"/>
              <a:t>Υλικά: </a:t>
            </a:r>
            <a:endParaRPr lang="el-GR" altLang="el-GR" sz="2400" dirty="0"/>
          </a:p>
          <a:p>
            <a:pPr marL="342900" indent="-342900">
              <a:lnSpc>
                <a:spcPct val="80000"/>
              </a:lnSpc>
              <a:buFont typeface="Arial" panose="020B0604020202020204" pitchFamily="34" charset="0"/>
              <a:buChar char="•"/>
            </a:pPr>
            <a:r>
              <a:rPr lang="el-GR" altLang="el-GR" sz="2400" dirty="0"/>
              <a:t>Ειδική ταινία εμποτισμένη με </a:t>
            </a:r>
            <a:r>
              <a:rPr lang="el-GR" altLang="el-GR" sz="2400" dirty="0" smtClean="0"/>
              <a:t>δείκτη, </a:t>
            </a:r>
            <a:endParaRPr lang="el-GR" altLang="el-GR" sz="2400" dirty="0"/>
          </a:p>
          <a:p>
            <a:pPr marL="342900" indent="-342900">
              <a:lnSpc>
                <a:spcPct val="80000"/>
              </a:lnSpc>
              <a:buFont typeface="Arial" panose="020B0604020202020204" pitchFamily="34" charset="0"/>
              <a:buChar char="•"/>
            </a:pPr>
            <a:endParaRPr lang="el-GR" altLang="el-GR" sz="2400" dirty="0"/>
          </a:p>
          <a:p>
            <a:pPr>
              <a:lnSpc>
                <a:spcPct val="80000"/>
              </a:lnSpc>
            </a:pPr>
            <a:r>
              <a:rPr lang="el-GR" altLang="el-GR" sz="2400" dirty="0" smtClean="0"/>
              <a:t>Τεχνική: </a:t>
            </a:r>
            <a:endParaRPr lang="el-GR" altLang="el-GR" sz="2400" dirty="0"/>
          </a:p>
          <a:p>
            <a:pPr marL="342900" indent="-342900">
              <a:lnSpc>
                <a:spcPct val="80000"/>
              </a:lnSpc>
              <a:buFont typeface="Arial" panose="020B0604020202020204" pitchFamily="34" charset="0"/>
              <a:buChar char="•"/>
            </a:pPr>
            <a:r>
              <a:rPr lang="el-GR" altLang="el-GR" sz="2400" dirty="0"/>
              <a:t>Εμβαπτίζεται την ειδική ταινία για λίγα </a:t>
            </a:r>
            <a:r>
              <a:rPr lang="en-US" altLang="el-GR" sz="2400" dirty="0"/>
              <a:t>sec</a:t>
            </a:r>
            <a:r>
              <a:rPr lang="el-GR" altLang="el-GR" sz="2400" dirty="0"/>
              <a:t> στο προς εξέταση </a:t>
            </a:r>
            <a:r>
              <a:rPr lang="el-GR" altLang="el-GR" sz="2400" dirty="0" smtClean="0"/>
              <a:t>δείγμα,</a:t>
            </a:r>
            <a:endParaRPr lang="el-GR" altLang="el-GR" sz="2400" dirty="0"/>
          </a:p>
          <a:p>
            <a:pPr marL="342900" indent="-342900">
              <a:lnSpc>
                <a:spcPct val="80000"/>
              </a:lnSpc>
              <a:buFont typeface="Arial" panose="020B0604020202020204" pitchFamily="34" charset="0"/>
              <a:buChar char="•"/>
            </a:pPr>
            <a:r>
              <a:rPr lang="el-GR" altLang="el-GR" sz="2400" dirty="0"/>
              <a:t>Απομακρύνουμε και τινάζουμε το επιπλέον </a:t>
            </a:r>
            <a:r>
              <a:rPr lang="el-GR" altLang="el-GR" sz="2400" dirty="0" smtClean="0"/>
              <a:t>γάλα,</a:t>
            </a:r>
            <a:endParaRPr lang="el-GR" altLang="el-GR" sz="2400" dirty="0"/>
          </a:p>
          <a:p>
            <a:pPr marL="342900" indent="-342900">
              <a:lnSpc>
                <a:spcPct val="80000"/>
              </a:lnSpc>
              <a:buFont typeface="Arial" panose="020B0604020202020204" pitchFamily="34" charset="0"/>
              <a:buChar char="•"/>
            </a:pPr>
            <a:r>
              <a:rPr lang="el-GR" altLang="el-GR" sz="2400" dirty="0"/>
              <a:t>Συγκρίνουμε το χρώμα με την πρότυπη </a:t>
            </a:r>
            <a:r>
              <a:rPr lang="el-GR" altLang="el-GR" sz="2400" dirty="0" smtClean="0"/>
              <a:t>κλίμακα.</a:t>
            </a:r>
            <a:endParaRPr lang="el-GR" altLang="el-GR" sz="2400" dirty="0"/>
          </a:p>
        </p:txBody>
      </p:sp>
      <p:sp>
        <p:nvSpPr>
          <p:cNvPr id="1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Προσδιορισμός καθαρότητας &amp; </a:t>
            </a:r>
            <a:r>
              <a:rPr lang="el-GR" altLang="el-GR" sz="1400" dirty="0" err="1"/>
              <a:t>Νωπότητας</a:t>
            </a:r>
            <a:r>
              <a:rPr lang="el-GR" altLang="el-GR" sz="1400" dirty="0"/>
              <a:t> Γάλακτος</a:t>
            </a:r>
            <a:endParaRPr lang="en-US"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7" y="8285"/>
            <a:ext cx="8291263" cy="97244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t>Πειραματικό μέρος </a:t>
            </a:r>
            <a:r>
              <a:rPr lang="el-GR" altLang="el-GR" dirty="0" smtClean="0"/>
              <a:t>(3 </a:t>
            </a:r>
            <a:r>
              <a:rPr lang="el-GR" altLang="el-GR" dirty="0"/>
              <a:t>από </a:t>
            </a:r>
            <a:r>
              <a:rPr lang="el-GR" altLang="el-GR" dirty="0" smtClean="0"/>
              <a:t>16)</a:t>
            </a:r>
            <a:endParaRPr lang="el-GR" dirty="0"/>
          </a:p>
        </p:txBody>
      </p:sp>
      <p:sp>
        <p:nvSpPr>
          <p:cNvPr id="2" name="Ορθογώνιο 1" descr="β. Ηλεκτρομετρικός προσδιορισμός (pHμετρο).&#10;&#10;Υλικά: &#10;pHμετρο, &#10;Ρυθμιστικά διαλύματα.&#10;&#10;Τεχνική: &#10;Ελέγχεται και ρυθμίζεται με τα ρυθμιστικά διαλύματα και η θερμοκρασία του προσαρμόζεται σε θερμοκρασία, περιβάλλοντος (είκοσι βαθμοι κελσίου),&#10;Τα δείγματα πρέπει να είναι στην ίδια θερμοκρασία &#10; Βυθίζουμε το ηλεκτρόδιο στο δείγμα γάλακτος και σημειώνουμε την ένδειξη, &#10;Λαμβάνουμε μέσο όρο δύο μετρήσεων ( η διαφορά τους δεν πρέπει να ξεπερνά το μηδέν κόμμα μηδέν τρία),&#10;Πριν την επόμενη μέτρηση ξεπλένουμε το ηλεκτρόδιο με απεσταγμένο νερό και στεγνώνουμε με καθαρό απορροφητικό χαρτί. &#10;"/>
          <p:cNvSpPr/>
          <p:nvPr/>
        </p:nvSpPr>
        <p:spPr>
          <a:xfrm>
            <a:off x="467544" y="937165"/>
            <a:ext cx="8219256" cy="5418086"/>
          </a:xfrm>
          <a:prstGeom prst="rect">
            <a:avLst/>
          </a:prstGeom>
        </p:spPr>
        <p:txBody>
          <a:bodyPr wrap="square">
            <a:spAutoFit/>
          </a:bodyPr>
          <a:lstStyle/>
          <a:p>
            <a:pPr>
              <a:lnSpc>
                <a:spcPct val="80000"/>
              </a:lnSpc>
            </a:pPr>
            <a:r>
              <a:rPr lang="el-GR" altLang="el-GR" sz="2400" dirty="0"/>
              <a:t>β. </a:t>
            </a:r>
            <a:r>
              <a:rPr lang="el-GR" altLang="el-GR" sz="2400" dirty="0" err="1"/>
              <a:t>Ηλεκτρομετρικός</a:t>
            </a:r>
            <a:r>
              <a:rPr lang="el-GR" altLang="el-GR" sz="2400" dirty="0"/>
              <a:t> προσδιορισμός (</a:t>
            </a:r>
            <a:r>
              <a:rPr lang="en-US" altLang="el-GR" sz="2400" dirty="0"/>
              <a:t>pH</a:t>
            </a:r>
            <a:r>
              <a:rPr lang="el-GR" altLang="el-GR" sz="2400" dirty="0" err="1"/>
              <a:t>μετρο</a:t>
            </a:r>
            <a:r>
              <a:rPr lang="el-GR" altLang="el-GR" sz="2400" dirty="0" smtClean="0"/>
              <a:t>).</a:t>
            </a:r>
            <a:endParaRPr lang="el-GR" altLang="el-GR" sz="2400" dirty="0"/>
          </a:p>
          <a:p>
            <a:pPr marL="342900" indent="-342900">
              <a:lnSpc>
                <a:spcPct val="80000"/>
              </a:lnSpc>
              <a:buFont typeface="Arial" panose="020B0604020202020204" pitchFamily="34" charset="0"/>
              <a:buChar char="•"/>
            </a:pPr>
            <a:endParaRPr lang="el-GR" altLang="el-GR" sz="2400" dirty="0"/>
          </a:p>
          <a:p>
            <a:pPr>
              <a:lnSpc>
                <a:spcPct val="80000"/>
              </a:lnSpc>
            </a:pPr>
            <a:r>
              <a:rPr lang="el-GR" altLang="el-GR" sz="2400" dirty="0" smtClean="0"/>
              <a:t>Υλικά: </a:t>
            </a:r>
            <a:endParaRPr lang="en-US" altLang="el-GR" sz="2400" dirty="0"/>
          </a:p>
          <a:p>
            <a:pPr marL="342900" indent="-342900">
              <a:lnSpc>
                <a:spcPct val="80000"/>
              </a:lnSpc>
              <a:buFont typeface="Arial" panose="020B0604020202020204" pitchFamily="34" charset="0"/>
              <a:buChar char="•"/>
            </a:pPr>
            <a:r>
              <a:rPr lang="en-US" altLang="el-GR" sz="2400" dirty="0"/>
              <a:t>pH</a:t>
            </a:r>
            <a:r>
              <a:rPr lang="el-GR" altLang="el-GR" sz="2400" dirty="0" err="1" smtClean="0"/>
              <a:t>μετρο</a:t>
            </a:r>
            <a:r>
              <a:rPr lang="el-GR" altLang="el-GR" sz="2400" dirty="0" smtClean="0"/>
              <a:t>, </a:t>
            </a:r>
            <a:endParaRPr lang="el-GR" altLang="el-GR" sz="2400" dirty="0"/>
          </a:p>
          <a:p>
            <a:pPr marL="342900" indent="-342900">
              <a:lnSpc>
                <a:spcPct val="80000"/>
              </a:lnSpc>
              <a:buFont typeface="Arial" panose="020B0604020202020204" pitchFamily="34" charset="0"/>
              <a:buChar char="•"/>
            </a:pPr>
            <a:r>
              <a:rPr lang="el-GR" altLang="el-GR" sz="2400" dirty="0"/>
              <a:t>Ρυθμιστικά </a:t>
            </a:r>
            <a:r>
              <a:rPr lang="el-GR" altLang="el-GR" sz="2400" dirty="0" smtClean="0"/>
              <a:t>διαλύματα.</a:t>
            </a:r>
            <a:endParaRPr lang="el-GR" altLang="el-GR" sz="2400" dirty="0"/>
          </a:p>
          <a:p>
            <a:pPr marL="342900" indent="-342900">
              <a:lnSpc>
                <a:spcPct val="80000"/>
              </a:lnSpc>
              <a:buFont typeface="Arial" panose="020B0604020202020204" pitchFamily="34" charset="0"/>
              <a:buChar char="•"/>
            </a:pPr>
            <a:endParaRPr lang="el-GR" altLang="el-GR" sz="2400" dirty="0"/>
          </a:p>
          <a:p>
            <a:pPr>
              <a:lnSpc>
                <a:spcPct val="80000"/>
              </a:lnSpc>
            </a:pPr>
            <a:r>
              <a:rPr lang="el-GR" altLang="el-GR" sz="2400" dirty="0" smtClean="0"/>
              <a:t>Τεχνική: </a:t>
            </a:r>
            <a:endParaRPr lang="el-GR" altLang="el-GR" sz="2400" dirty="0"/>
          </a:p>
          <a:p>
            <a:pPr marL="342900" indent="-342900">
              <a:lnSpc>
                <a:spcPct val="80000"/>
              </a:lnSpc>
              <a:buFont typeface="Arial" panose="020B0604020202020204" pitchFamily="34" charset="0"/>
              <a:buChar char="•"/>
            </a:pPr>
            <a:r>
              <a:rPr lang="el-GR" altLang="el-GR" sz="2400" dirty="0"/>
              <a:t>Ελέγχεται και ρυθμίζεται με τα ρυθμιστικά διαλύματα και η θερμοκρασία του προσαρμόζεται σε </a:t>
            </a:r>
            <a:r>
              <a:rPr lang="el-GR" altLang="el-GR" sz="2400" dirty="0" smtClean="0"/>
              <a:t>θερμοκρασία, </a:t>
            </a:r>
            <a:r>
              <a:rPr lang="el-GR" altLang="el-GR" sz="2400" dirty="0"/>
              <a:t>περιβάλλοντος (20ο</a:t>
            </a:r>
            <a:r>
              <a:rPr lang="en-US" altLang="el-GR" sz="2400" dirty="0"/>
              <a:t>C</a:t>
            </a:r>
            <a:r>
              <a:rPr lang="el-GR" altLang="el-GR" sz="2400" dirty="0" smtClean="0"/>
              <a:t>),</a:t>
            </a:r>
            <a:endParaRPr lang="el-GR" altLang="el-GR" sz="2400" dirty="0"/>
          </a:p>
          <a:p>
            <a:pPr marL="342900" indent="-342900">
              <a:lnSpc>
                <a:spcPct val="80000"/>
              </a:lnSpc>
              <a:buFont typeface="Arial" panose="020B0604020202020204" pitchFamily="34" charset="0"/>
              <a:buChar char="•"/>
            </a:pPr>
            <a:r>
              <a:rPr lang="el-GR" altLang="el-GR" sz="2400" dirty="0"/>
              <a:t>Τα δείγματα πρέπει να είναι στην ίδια θερμοκρασία </a:t>
            </a:r>
          </a:p>
          <a:p>
            <a:pPr marL="342900" indent="-342900">
              <a:lnSpc>
                <a:spcPct val="80000"/>
              </a:lnSpc>
              <a:buFont typeface="Arial" panose="020B0604020202020204" pitchFamily="34" charset="0"/>
              <a:buChar char="•"/>
            </a:pPr>
            <a:r>
              <a:rPr lang="el-GR" altLang="el-GR" sz="2400" dirty="0"/>
              <a:t> Βυθίζουμε το ηλεκτρόδιο στο δείγμα γάλακτος και σημειώνουμε την </a:t>
            </a:r>
            <a:r>
              <a:rPr lang="el-GR" altLang="el-GR" sz="2400" dirty="0" smtClean="0"/>
              <a:t>ένδειξη, </a:t>
            </a:r>
            <a:endParaRPr lang="el-GR" altLang="el-GR" sz="2400" dirty="0"/>
          </a:p>
          <a:p>
            <a:pPr marL="342900" indent="-342900">
              <a:lnSpc>
                <a:spcPct val="80000"/>
              </a:lnSpc>
              <a:buFont typeface="Arial" panose="020B0604020202020204" pitchFamily="34" charset="0"/>
              <a:buChar char="•"/>
            </a:pPr>
            <a:r>
              <a:rPr lang="el-GR" altLang="el-GR" sz="2400" dirty="0"/>
              <a:t>Λαμβάνουμε μέσο όρο δύο μετρήσεων ( η διαφορά τους δεν πρέπει να ξεπερνά το 0.03</a:t>
            </a:r>
            <a:r>
              <a:rPr lang="el-GR" altLang="el-GR" sz="2400" dirty="0" smtClean="0"/>
              <a:t>),</a:t>
            </a:r>
            <a:endParaRPr lang="el-GR" altLang="el-GR" sz="2400" dirty="0"/>
          </a:p>
          <a:p>
            <a:pPr marL="342900" indent="-342900">
              <a:lnSpc>
                <a:spcPct val="80000"/>
              </a:lnSpc>
              <a:buFont typeface="Arial" panose="020B0604020202020204" pitchFamily="34" charset="0"/>
              <a:buChar char="•"/>
            </a:pPr>
            <a:r>
              <a:rPr lang="el-GR" altLang="el-GR" sz="2400" dirty="0"/>
              <a:t>Πριν την επόμενη μέτρηση ξεπλένουμε το ηλεκτρόδιο με </a:t>
            </a:r>
            <a:r>
              <a:rPr lang="el-GR" altLang="el-GR" sz="2400" dirty="0" err="1"/>
              <a:t>απεσταγμένο</a:t>
            </a:r>
            <a:r>
              <a:rPr lang="el-GR" altLang="el-GR" sz="2400" dirty="0"/>
              <a:t> νερό και στεγνώνουμε με καθαρό απορροφητικό χαρτί. </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Προσδιορισμός καθαρότητας &amp; </a:t>
            </a:r>
            <a:r>
              <a:rPr lang="el-GR" altLang="el-GR" sz="1400" dirty="0" err="1"/>
              <a:t>Νωπότητας</a:t>
            </a:r>
            <a:r>
              <a:rPr lang="el-GR" altLang="el-GR" sz="1400" dirty="0"/>
              <a:t> Γάλακτος</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6" y="80293"/>
            <a:ext cx="8496943" cy="900435"/>
          </a:xfrm>
        </p:spPr>
        <p:txBody>
          <a:bodyPr>
            <a:normAutofit/>
          </a:bodyPr>
          <a:lstStyle/>
          <a:p>
            <a:r>
              <a:rPr lang="el-GR" altLang="el-GR" dirty="0"/>
              <a:t>Πειραματικό μέρος </a:t>
            </a:r>
            <a:r>
              <a:rPr lang="el-GR" altLang="el-GR" dirty="0" smtClean="0"/>
              <a:t>(4 </a:t>
            </a:r>
            <a:r>
              <a:rPr lang="el-GR" altLang="el-GR" dirty="0"/>
              <a:t>από </a:t>
            </a:r>
            <a:r>
              <a:rPr lang="el-GR" altLang="el-GR" dirty="0" smtClean="0"/>
              <a:t>16)</a:t>
            </a:r>
            <a:endParaRPr lang="el-GR" dirty="0"/>
          </a:p>
        </p:txBody>
      </p:sp>
      <p:sp>
        <p:nvSpPr>
          <p:cNvPr id="6" name="Ορθογώνιο 5" descr="ΙΙ. Ολική Οξύτητα:&#10;&#10;Εξουδετέρωση γαλακτικού οξέος  (Μέθοδος Soxhlet- Henckel). &#10;&#10;Υλικά: &#10;Διάλυμα NaOH Ν/4,&#10;Διάλυμα φαινολοφθαλεΐνης  (1γρ σε 75ml αλκοόλη και 25 ml απεσταγμένο νερό),&#10;Ποτήρι ζέσεως 100ml,&#10;Προχοίδα με υποδιαιρέσεις ανά 0.05 ή 0.1 ml,&#10;Σιφώνια,  &#10;&#10;Τεχνική: &#10;Σε ποτήρι ζέσεως τοποθετούμε 100 ή 50 ή 25 ή 10 ml γάλακτος,&#10;Προσθέτουμε 3-4 σταγόνες φαινολοφθαλεΐνης, &#10;"/>
          <p:cNvSpPr/>
          <p:nvPr/>
        </p:nvSpPr>
        <p:spPr>
          <a:xfrm>
            <a:off x="467544" y="1189196"/>
            <a:ext cx="8208912" cy="4967514"/>
          </a:xfrm>
          <a:prstGeom prst="rect">
            <a:avLst/>
          </a:prstGeom>
        </p:spPr>
        <p:txBody>
          <a:bodyPr wrap="square">
            <a:spAutoFit/>
          </a:bodyPr>
          <a:lstStyle/>
          <a:p>
            <a:r>
              <a:rPr lang="el-GR" sz="2400" dirty="0"/>
              <a:t>ΙΙ. Ολική Οξύτητα</a:t>
            </a:r>
            <a:r>
              <a:rPr lang="el-GR" sz="2400" dirty="0" smtClean="0"/>
              <a:t>:</a:t>
            </a:r>
          </a:p>
          <a:p>
            <a:endParaRPr lang="el-GR" sz="2400" dirty="0"/>
          </a:p>
          <a:p>
            <a:pPr>
              <a:lnSpc>
                <a:spcPct val="80000"/>
              </a:lnSpc>
              <a:buFont typeface="Wingdings" pitchFamily="2" charset="2"/>
              <a:buNone/>
            </a:pPr>
            <a:r>
              <a:rPr lang="el-GR" altLang="el-GR" sz="2400" dirty="0"/>
              <a:t>Εξουδετέρωση γαλακτικού οξέος  (Μέθοδος </a:t>
            </a:r>
            <a:r>
              <a:rPr lang="en-US" altLang="el-GR" sz="2400" dirty="0" err="1"/>
              <a:t>Soxhlet</a:t>
            </a:r>
            <a:r>
              <a:rPr lang="el-GR" altLang="el-GR" sz="2400" dirty="0"/>
              <a:t>- </a:t>
            </a:r>
            <a:r>
              <a:rPr lang="en-US" altLang="el-GR" sz="2400" dirty="0" err="1"/>
              <a:t>Henckel</a:t>
            </a:r>
            <a:r>
              <a:rPr lang="el-GR" altLang="el-GR" sz="2400" dirty="0" smtClean="0"/>
              <a:t>). </a:t>
            </a:r>
            <a:endParaRPr lang="el-GR" altLang="el-GR" sz="2400" dirty="0"/>
          </a:p>
          <a:p>
            <a:pPr>
              <a:lnSpc>
                <a:spcPct val="80000"/>
              </a:lnSpc>
              <a:buFont typeface="Wingdings" pitchFamily="2" charset="2"/>
              <a:buNone/>
            </a:pPr>
            <a:endParaRPr lang="el-GR" altLang="el-GR" sz="2400" dirty="0"/>
          </a:p>
          <a:p>
            <a:pPr>
              <a:lnSpc>
                <a:spcPct val="80000"/>
              </a:lnSpc>
              <a:buFont typeface="Wingdings" pitchFamily="2" charset="2"/>
              <a:buNone/>
            </a:pPr>
            <a:r>
              <a:rPr lang="el-GR" altLang="el-GR" sz="2400" dirty="0" smtClean="0"/>
              <a:t>Υλικά: </a:t>
            </a:r>
            <a:endParaRPr lang="el-GR" altLang="el-GR" sz="2400" dirty="0"/>
          </a:p>
          <a:p>
            <a:pPr marL="342900" indent="-342900">
              <a:lnSpc>
                <a:spcPct val="80000"/>
              </a:lnSpc>
              <a:buFont typeface="Arial" panose="020B0604020202020204" pitchFamily="34" charset="0"/>
              <a:buChar char="•"/>
            </a:pPr>
            <a:r>
              <a:rPr lang="el-GR" altLang="el-GR" sz="2400" dirty="0"/>
              <a:t>Διάλυμα </a:t>
            </a:r>
            <a:r>
              <a:rPr lang="en-US" altLang="el-GR" sz="2400" dirty="0" err="1"/>
              <a:t>NaOH</a:t>
            </a:r>
            <a:r>
              <a:rPr lang="en-US" altLang="el-GR" sz="2400" dirty="0"/>
              <a:t> </a:t>
            </a:r>
            <a:r>
              <a:rPr lang="el-GR" altLang="el-GR" sz="2400" dirty="0" smtClean="0"/>
              <a:t>Ν/4,</a:t>
            </a:r>
            <a:endParaRPr lang="el-GR" altLang="el-GR" sz="2400" dirty="0"/>
          </a:p>
          <a:p>
            <a:pPr marL="342900" indent="-342900">
              <a:lnSpc>
                <a:spcPct val="80000"/>
              </a:lnSpc>
              <a:buFont typeface="Arial" panose="020B0604020202020204" pitchFamily="34" charset="0"/>
              <a:buChar char="•"/>
            </a:pPr>
            <a:r>
              <a:rPr lang="el-GR" altLang="el-GR" sz="2400" dirty="0"/>
              <a:t>Διάλυμα </a:t>
            </a:r>
            <a:r>
              <a:rPr lang="el-GR" altLang="el-GR" sz="2400" dirty="0" err="1"/>
              <a:t>φαινολοφθαλεΐνης</a:t>
            </a:r>
            <a:r>
              <a:rPr lang="el-GR" altLang="el-GR" sz="2400" dirty="0"/>
              <a:t>  (1γρ σε 75</a:t>
            </a:r>
            <a:r>
              <a:rPr lang="en-US" altLang="el-GR" sz="2400" dirty="0"/>
              <a:t>ml</a:t>
            </a:r>
            <a:r>
              <a:rPr lang="el-GR" altLang="el-GR" sz="2400" dirty="0"/>
              <a:t> αλκοόλη και 25 </a:t>
            </a:r>
            <a:r>
              <a:rPr lang="en-US" altLang="el-GR" sz="2400" dirty="0"/>
              <a:t>ml</a:t>
            </a:r>
            <a:r>
              <a:rPr lang="el-GR" altLang="el-GR" sz="2400" dirty="0"/>
              <a:t> </a:t>
            </a:r>
            <a:r>
              <a:rPr lang="el-GR" altLang="el-GR" sz="2400" dirty="0" err="1"/>
              <a:t>απεσταγμένο</a:t>
            </a:r>
            <a:r>
              <a:rPr lang="el-GR" altLang="el-GR" sz="2400" dirty="0"/>
              <a:t> νερό</a:t>
            </a:r>
            <a:r>
              <a:rPr lang="el-GR" altLang="el-GR" sz="2400" dirty="0" smtClean="0"/>
              <a:t>),</a:t>
            </a:r>
            <a:endParaRPr lang="el-GR" altLang="el-GR" sz="2400" dirty="0"/>
          </a:p>
          <a:p>
            <a:pPr marL="342900" indent="-342900">
              <a:lnSpc>
                <a:spcPct val="80000"/>
              </a:lnSpc>
              <a:buFont typeface="Arial" panose="020B0604020202020204" pitchFamily="34" charset="0"/>
              <a:buChar char="•"/>
            </a:pPr>
            <a:r>
              <a:rPr lang="el-GR" altLang="el-GR" sz="2400" dirty="0"/>
              <a:t>Ποτήρι ζέσεως 100</a:t>
            </a:r>
            <a:r>
              <a:rPr lang="en-US" altLang="el-GR" sz="2400" dirty="0" smtClean="0"/>
              <a:t>ml</a:t>
            </a:r>
            <a:r>
              <a:rPr lang="el-GR" altLang="el-GR" sz="2400" dirty="0" smtClean="0"/>
              <a:t>,</a:t>
            </a:r>
            <a:endParaRPr lang="el-GR" altLang="el-GR" sz="2400" dirty="0"/>
          </a:p>
          <a:p>
            <a:pPr marL="342900" indent="-342900">
              <a:lnSpc>
                <a:spcPct val="80000"/>
              </a:lnSpc>
              <a:buFont typeface="Arial" panose="020B0604020202020204" pitchFamily="34" charset="0"/>
              <a:buChar char="•"/>
            </a:pPr>
            <a:r>
              <a:rPr lang="el-GR" altLang="el-GR" sz="2400" dirty="0" err="1"/>
              <a:t>Προχοίδα</a:t>
            </a:r>
            <a:r>
              <a:rPr lang="el-GR" altLang="el-GR" sz="2400" dirty="0"/>
              <a:t> με υποδιαιρέσεις ανά 0.05 ή 0.1 </a:t>
            </a:r>
            <a:r>
              <a:rPr lang="en-US" altLang="el-GR" sz="2400" dirty="0" smtClean="0"/>
              <a:t>ml</a:t>
            </a:r>
            <a:r>
              <a:rPr lang="el-GR" altLang="el-GR" sz="2400" dirty="0" smtClean="0"/>
              <a:t>,</a:t>
            </a:r>
            <a:endParaRPr lang="el-GR" altLang="el-GR" sz="2400" dirty="0"/>
          </a:p>
          <a:p>
            <a:pPr marL="342900" indent="-342900">
              <a:lnSpc>
                <a:spcPct val="80000"/>
              </a:lnSpc>
              <a:buFont typeface="Arial" panose="020B0604020202020204" pitchFamily="34" charset="0"/>
              <a:buChar char="•"/>
            </a:pPr>
            <a:r>
              <a:rPr lang="el-GR" altLang="el-GR" sz="2400" dirty="0" smtClean="0"/>
              <a:t>Σιφώνια,  </a:t>
            </a:r>
            <a:endParaRPr lang="el-GR" altLang="el-GR" sz="2400" dirty="0"/>
          </a:p>
          <a:p>
            <a:pPr>
              <a:lnSpc>
                <a:spcPct val="80000"/>
              </a:lnSpc>
              <a:buFont typeface="Wingdings" pitchFamily="2" charset="2"/>
              <a:buNone/>
            </a:pPr>
            <a:endParaRPr lang="el-GR" altLang="el-GR" sz="2400" dirty="0"/>
          </a:p>
          <a:p>
            <a:pPr>
              <a:lnSpc>
                <a:spcPct val="80000"/>
              </a:lnSpc>
              <a:buFont typeface="Wingdings" pitchFamily="2" charset="2"/>
              <a:buNone/>
            </a:pPr>
            <a:r>
              <a:rPr lang="el-GR" altLang="el-GR" sz="2400" dirty="0" smtClean="0"/>
              <a:t>Τεχνική: </a:t>
            </a:r>
            <a:endParaRPr lang="el-GR" altLang="el-GR" sz="2400" dirty="0"/>
          </a:p>
          <a:p>
            <a:pPr marL="342900" indent="-342900">
              <a:lnSpc>
                <a:spcPct val="80000"/>
              </a:lnSpc>
              <a:buFont typeface="Arial" panose="020B0604020202020204" pitchFamily="34" charset="0"/>
              <a:buChar char="•"/>
            </a:pPr>
            <a:r>
              <a:rPr lang="el-GR" altLang="el-GR" sz="2400" dirty="0"/>
              <a:t>Σε ποτήρι ζέσεως τοποθετούμε 100 ή 50 ή 25 ή 10 </a:t>
            </a:r>
            <a:r>
              <a:rPr lang="en-US" altLang="el-GR" sz="2400" dirty="0"/>
              <a:t>ml </a:t>
            </a:r>
            <a:r>
              <a:rPr lang="el-GR" altLang="el-GR" sz="2400" dirty="0" smtClean="0"/>
              <a:t>γάλακτος,</a:t>
            </a:r>
            <a:endParaRPr lang="el-GR" altLang="el-GR" sz="2400" dirty="0"/>
          </a:p>
          <a:p>
            <a:pPr marL="342900" indent="-342900">
              <a:lnSpc>
                <a:spcPct val="80000"/>
              </a:lnSpc>
              <a:buFont typeface="Arial" panose="020B0604020202020204" pitchFamily="34" charset="0"/>
              <a:buChar char="•"/>
            </a:pPr>
            <a:r>
              <a:rPr lang="el-GR" altLang="el-GR" sz="2400" dirty="0"/>
              <a:t>Προσθέτουμε 3-4 σταγόνες </a:t>
            </a:r>
            <a:r>
              <a:rPr lang="el-GR" altLang="el-GR" sz="2400" dirty="0" err="1" smtClean="0"/>
              <a:t>φαινολοφθαλεΐνης</a:t>
            </a:r>
            <a:r>
              <a:rPr lang="el-GR" altLang="el-GR" sz="2400" dirty="0" smtClean="0"/>
              <a:t>, </a:t>
            </a:r>
            <a:endParaRPr lang="el-GR"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Προσδιορισμός καθαρότητας &amp; </a:t>
            </a:r>
            <a:r>
              <a:rPr lang="el-GR" altLang="el-GR" sz="1400" dirty="0" err="1"/>
              <a:t>Νωπότητας</a:t>
            </a:r>
            <a:r>
              <a:rPr lang="el-GR" altLang="el-GR" sz="1400" dirty="0"/>
              <a:t> Γάλακτος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17</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custDataLst>
              <p:tags r:id="rId2"/>
            </p:custDataLst>
          </p:nvPr>
        </p:nvSpPr>
        <p:spPr>
          <a:xfrm>
            <a:off x="395536" y="8285"/>
            <a:ext cx="8496944" cy="1044451"/>
          </a:xfrm>
        </p:spPr>
        <p:txBody>
          <a:bodyPr>
            <a:noAutofit/>
          </a:bodyPr>
          <a:lstStyle/>
          <a:p>
            <a:r>
              <a:rPr lang="el-GR" altLang="el-GR" sz="4000" dirty="0"/>
              <a:t>Πειραματικό μέρος </a:t>
            </a:r>
            <a:r>
              <a:rPr lang="el-GR" altLang="el-GR" sz="4000" dirty="0" smtClean="0"/>
              <a:t>(5 </a:t>
            </a:r>
            <a:r>
              <a:rPr lang="el-GR" altLang="el-GR" sz="4000" dirty="0"/>
              <a:t>από </a:t>
            </a:r>
            <a:r>
              <a:rPr lang="el-GR" altLang="el-GR" sz="4000" dirty="0" smtClean="0"/>
              <a:t>16)</a:t>
            </a:r>
            <a:endParaRPr lang="el-GR" sz="4000" dirty="0"/>
          </a:p>
        </p:txBody>
      </p:sp>
      <p:sp>
        <p:nvSpPr>
          <p:cNvPr id="10" name="TextBox 4" descr="Το δείγμα ογκομετρείται με NaOH N/4 και με συνεχή ανάδευση μέχρι το λευκό του χρώμα να γίνει ρόδινο (διάρκεια τιτλοδότησης έως 30 sec)&#10;Σημειώνουμε τα ml του NaOH που καταναλώθηκαν &#10;&#10;Οι βαθμοί οξύτητας προκύπτουν από την εξίσωση : οSH = ml NaOH x 100 / όγκος δείγματος&#10;"/>
          <p:cNvSpPr txBox="1">
            <a:spLocks noChangeArrowheads="1"/>
          </p:cNvSpPr>
          <p:nvPr>
            <p:custDataLst>
              <p:tags r:id="rId3"/>
            </p:custDataLst>
          </p:nvPr>
        </p:nvSpPr>
        <p:spPr bwMode="auto">
          <a:xfrm>
            <a:off x="395536" y="1474906"/>
            <a:ext cx="83185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ct val="150000"/>
              </a:lnSpc>
              <a:buFont typeface="Arial" panose="020B0604020202020204" pitchFamily="34" charset="0"/>
              <a:buChar char="•"/>
            </a:pPr>
            <a:r>
              <a:rPr lang="el-GR" altLang="el-GR" sz="2400" dirty="0"/>
              <a:t>Το δείγμα </a:t>
            </a:r>
            <a:r>
              <a:rPr lang="el-GR" altLang="el-GR" sz="2400" dirty="0" err="1"/>
              <a:t>ογκομετρείται</a:t>
            </a:r>
            <a:r>
              <a:rPr lang="el-GR" altLang="el-GR" sz="2400" dirty="0"/>
              <a:t> με </a:t>
            </a:r>
            <a:r>
              <a:rPr lang="en-US" altLang="el-GR" sz="2400" dirty="0" err="1"/>
              <a:t>NaOH</a:t>
            </a:r>
            <a:r>
              <a:rPr lang="en-US" altLang="el-GR" sz="2400" dirty="0"/>
              <a:t> N</a:t>
            </a:r>
            <a:r>
              <a:rPr lang="el-GR" altLang="el-GR" sz="2400" dirty="0"/>
              <a:t>/4 και με συνεχή ανάδευση μέχρι το λευκό του χρώμα να γίνει ρόδινο (διάρκεια τιτλοδότησης έως 30 </a:t>
            </a:r>
            <a:r>
              <a:rPr lang="en-US" altLang="el-GR" sz="2400" dirty="0"/>
              <a:t>sec</a:t>
            </a:r>
            <a:r>
              <a:rPr lang="el-GR" altLang="el-GR" sz="2400" dirty="0"/>
              <a:t>)</a:t>
            </a:r>
          </a:p>
          <a:p>
            <a:pPr marL="342900" indent="-342900">
              <a:lnSpc>
                <a:spcPct val="150000"/>
              </a:lnSpc>
              <a:buFont typeface="Arial" panose="020B0604020202020204" pitchFamily="34" charset="0"/>
              <a:buChar char="•"/>
            </a:pPr>
            <a:r>
              <a:rPr lang="el-GR" altLang="el-GR" sz="2400" dirty="0"/>
              <a:t>Σημειώνουμε τα </a:t>
            </a:r>
            <a:r>
              <a:rPr lang="en-US" altLang="el-GR" sz="2400" dirty="0"/>
              <a:t>ml </a:t>
            </a:r>
            <a:r>
              <a:rPr lang="el-GR" altLang="el-GR" sz="2400" dirty="0"/>
              <a:t>του </a:t>
            </a:r>
            <a:r>
              <a:rPr lang="en-US" altLang="el-GR" sz="2400" dirty="0" err="1"/>
              <a:t>NaOH</a:t>
            </a:r>
            <a:r>
              <a:rPr lang="en-US" altLang="el-GR" sz="2400" dirty="0"/>
              <a:t> </a:t>
            </a:r>
            <a:r>
              <a:rPr lang="el-GR" altLang="el-GR" sz="2400" dirty="0"/>
              <a:t>που καταναλώθηκαν </a:t>
            </a:r>
          </a:p>
          <a:p>
            <a:pPr>
              <a:lnSpc>
                <a:spcPct val="150000"/>
              </a:lnSpc>
              <a:buFont typeface="Wingdings" pitchFamily="2" charset="2"/>
              <a:buNone/>
            </a:pPr>
            <a:endParaRPr lang="el-GR" altLang="el-GR" sz="2400" dirty="0"/>
          </a:p>
          <a:p>
            <a:pPr>
              <a:lnSpc>
                <a:spcPct val="150000"/>
              </a:lnSpc>
              <a:buFont typeface="Wingdings" pitchFamily="2" charset="2"/>
              <a:buNone/>
            </a:pPr>
            <a:r>
              <a:rPr lang="el-GR" altLang="el-GR" sz="2400" dirty="0"/>
              <a:t>Οι βαθμοί οξύτητας προκύπτουν από την εξίσωση : ο</a:t>
            </a:r>
            <a:r>
              <a:rPr lang="en-US" altLang="el-GR" sz="2400" dirty="0"/>
              <a:t>SH</a:t>
            </a:r>
            <a:r>
              <a:rPr lang="el-GR" altLang="el-GR" sz="2400" dirty="0"/>
              <a:t> = </a:t>
            </a:r>
            <a:r>
              <a:rPr lang="en-US" altLang="el-GR" sz="2400" dirty="0"/>
              <a:t>ml </a:t>
            </a:r>
            <a:r>
              <a:rPr lang="en-US" altLang="el-GR" sz="2400" dirty="0" err="1"/>
              <a:t>NaOH</a:t>
            </a:r>
            <a:r>
              <a:rPr lang="en-US" altLang="el-GR" sz="2400" dirty="0"/>
              <a:t> x</a:t>
            </a:r>
            <a:r>
              <a:rPr lang="el-GR" altLang="el-GR" sz="2400" dirty="0"/>
              <a:t> 100 / όγκος δείγματος</a:t>
            </a:r>
          </a:p>
        </p:txBody>
      </p:sp>
      <p:sp>
        <p:nvSpPr>
          <p:cNvPr id="1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Προσδιορισμός καθαρότητας &amp; </a:t>
            </a:r>
            <a:r>
              <a:rPr lang="el-GR" altLang="el-GR" sz="1400" dirty="0" err="1"/>
              <a:t>Νωπότητας</a:t>
            </a:r>
            <a:r>
              <a:rPr lang="el-GR" altLang="el-GR" sz="1400" dirty="0"/>
              <a:t> Γάλακτος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18</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custDataLst>
              <p:tags r:id="rId2"/>
            </p:custDataLst>
          </p:nvPr>
        </p:nvSpPr>
        <p:spPr>
          <a:xfrm>
            <a:off x="323528" y="122709"/>
            <a:ext cx="8568952" cy="786011"/>
          </a:xfrm>
        </p:spPr>
        <p:txBody>
          <a:bodyPr>
            <a:noAutofit/>
          </a:bodyPr>
          <a:lstStyle/>
          <a:p>
            <a:pPr algn="ctr"/>
            <a:r>
              <a:rPr lang="el-GR" altLang="el-GR" dirty="0"/>
              <a:t>Πειραματικό μέρος </a:t>
            </a:r>
            <a:r>
              <a:rPr lang="el-GR" altLang="el-GR" dirty="0" smtClean="0"/>
              <a:t>(6 </a:t>
            </a:r>
            <a:r>
              <a:rPr lang="el-GR" altLang="el-GR" dirty="0"/>
              <a:t>από </a:t>
            </a:r>
            <a:r>
              <a:rPr lang="el-GR" altLang="el-GR" dirty="0" smtClean="0"/>
              <a:t>16)</a:t>
            </a:r>
            <a:endParaRPr lang="el-GR" dirty="0"/>
          </a:p>
        </p:txBody>
      </p:sp>
      <p:graphicFrame>
        <p:nvGraphicFramePr>
          <p:cNvPr id="7" name="Group 236" descr="Πίνακας, Άλλες μέθοδοι εξουδετέρωσης γαλακτικού οξέος."/>
          <p:cNvGraphicFramePr>
            <a:graphicFrameLocks/>
          </p:cNvGraphicFramePr>
          <p:nvPr>
            <p:custDataLst>
              <p:tags r:id="rId3"/>
            </p:custDataLst>
            <p:extLst>
              <p:ext uri="{D42A27DB-BD31-4B8C-83A1-F6EECF244321}">
                <p14:modId xmlns:p14="http://schemas.microsoft.com/office/powerpoint/2010/main" val="665073619"/>
              </p:ext>
            </p:extLst>
          </p:nvPr>
        </p:nvGraphicFramePr>
        <p:xfrm>
          <a:off x="457200" y="1772816"/>
          <a:ext cx="8291264" cy="4537106"/>
        </p:xfrm>
        <a:graphic>
          <a:graphicData uri="http://schemas.openxmlformats.org/drawingml/2006/table">
            <a:tbl>
              <a:tblPr firstRow="1"/>
              <a:tblGrid>
                <a:gridCol w="2150561"/>
                <a:gridCol w="1305808"/>
                <a:gridCol w="1404827"/>
                <a:gridCol w="1725091"/>
                <a:gridCol w="1704977"/>
              </a:tblGrid>
              <a:tr h="91438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cs typeface="Arial"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AOAC</a:t>
                      </a:r>
                      <a:endParaRPr kumimoji="0" lang="en-US" sz="1800" b="0" i="0" u="none" strike="noStrike" cap="none" normalizeH="0" baseline="0" dirty="0" smtClean="0">
                        <a:ln>
                          <a:noFill/>
                        </a:ln>
                        <a:solidFill>
                          <a:schemeClr val="tx1"/>
                        </a:solidFill>
                        <a:effectLst/>
                        <a:latin typeface="Arial" charset="0"/>
                        <a:ea typeface="Times New Roman" pitchFamily="18" charset="0"/>
                        <a:cs typeface="Tahoma" pitchFamily="34"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UK</a:t>
                      </a:r>
                      <a:endParaRPr kumimoji="0" lang="en-US" sz="1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Europe, Dornic</a:t>
                      </a:r>
                      <a:endParaRPr kumimoji="0" lang="en-US" sz="1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Europe, </a:t>
                      </a:r>
                      <a:endParaRPr kumimoji="0" lang="el-GR" sz="1800" b="0"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Soxhlet-Henckel </a:t>
                      </a:r>
                      <a:endParaRPr kumimoji="0" lang="en-US" sz="1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37923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Δείγμα</a:t>
                      </a:r>
                      <a:endParaRPr kumimoji="0" lang="el-GR" sz="1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20</a:t>
                      </a:r>
                      <a:r>
                        <a:rPr kumimoji="0" lang="en-US" sz="1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ml</a:t>
                      </a:r>
                      <a:endParaRPr kumimoji="0" lang="en-US" sz="1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10ml</a:t>
                      </a:r>
                      <a:endParaRPr kumimoji="0" lang="en-US" sz="1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10ml</a:t>
                      </a:r>
                      <a:endParaRPr kumimoji="0" lang="en-US" sz="1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50</a:t>
                      </a:r>
                      <a:r>
                        <a:rPr kumimoji="0" lang="en-US" sz="1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ml</a:t>
                      </a:r>
                      <a:endParaRPr kumimoji="0" lang="en-US" sz="1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0561">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Αραίωση</a:t>
                      </a:r>
                      <a:endParaRPr kumimoji="0" lang="el-GR" sz="1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2:1</a:t>
                      </a:r>
                      <a:endParaRPr kumimoji="0" lang="en-US" sz="1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όχι</a:t>
                      </a:r>
                      <a:endParaRPr kumimoji="0" lang="el-GR" sz="1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όχι</a:t>
                      </a:r>
                      <a:endParaRPr kumimoji="0" lang="el-GR" sz="1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όχι</a:t>
                      </a:r>
                      <a:endParaRPr kumimoji="0" lang="el-GR" sz="1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007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Φαινολοφθαλεΐνη</a:t>
                      </a:r>
                      <a:endParaRPr kumimoji="0" lang="el-GR" sz="1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2</a:t>
                      </a:r>
                      <a:r>
                        <a:rPr kumimoji="0" lang="en-US" sz="1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ml </a:t>
                      </a:r>
                      <a:endParaRPr kumimoji="0" lang="en-US" sz="1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1ml</a:t>
                      </a:r>
                      <a:endParaRPr kumimoji="0" lang="en-US" sz="1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1 </a:t>
                      </a:r>
                      <a:r>
                        <a:rPr kumimoji="0" lang="el-GR" sz="1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σταγόνα</a:t>
                      </a:r>
                      <a:endParaRPr kumimoji="0" lang="el-GR" sz="1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3-4 σταγόνες </a:t>
                      </a:r>
                      <a:endParaRPr kumimoji="0" lang="el-GR" sz="1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923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NaOH</a:t>
                      </a:r>
                      <a:endParaRPr kumimoji="0" lang="en-US" sz="1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N/10</a:t>
                      </a:r>
                      <a:endParaRPr kumimoji="0" lang="en-US" sz="1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N/9</a:t>
                      </a:r>
                      <a:endParaRPr kumimoji="0" lang="en-US" sz="1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N/9</a:t>
                      </a:r>
                      <a:endParaRPr kumimoji="0" lang="en-US" sz="1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N/4</a:t>
                      </a:r>
                      <a:endParaRPr kumimoji="0" lang="en-US" sz="1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0561">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Χρώμα</a:t>
                      </a:r>
                      <a:endParaRPr kumimoji="0" lang="el-GR" sz="1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ροζ</a:t>
                      </a:r>
                      <a:endParaRPr kumimoji="0" lang="el-GR" sz="1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ροζ</a:t>
                      </a:r>
                      <a:endParaRPr kumimoji="0" lang="el-GR" sz="1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Ελαφρό ροζ</a:t>
                      </a:r>
                      <a:endParaRPr kumimoji="0" lang="el-GR" sz="1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Ελαφρό ροζ </a:t>
                      </a:r>
                      <a:endParaRPr kumimoji="0" lang="el-GR" sz="1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6302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Έκφραση Αποτελέσματος </a:t>
                      </a:r>
                      <a:endParaRPr kumimoji="0" lang="el-GR" sz="1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 γαλακτικό οξύ </a:t>
                      </a:r>
                      <a:endParaRPr kumimoji="0" lang="el-GR" sz="1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γρ</a:t>
                      </a:r>
                      <a:r>
                        <a:rPr kumimoji="0" lang="el-GR" sz="1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γαλακτικό οξύ/100</a:t>
                      </a:r>
                      <a:r>
                        <a:rPr kumimoji="0" lang="en-US" sz="1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ml</a:t>
                      </a:r>
                      <a:r>
                        <a:rPr kumimoji="0" lang="el-GR" sz="1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el-GR" sz="1800" b="0" i="0" u="none" strike="noStrike" cap="none" normalizeH="0" baseline="0" dirty="0" smtClean="0">
                        <a:ln>
                          <a:noFill/>
                        </a:ln>
                        <a:solidFill>
                          <a:schemeClr val="tx1"/>
                        </a:solidFill>
                        <a:effectLst/>
                        <a:latin typeface="Arial" charset="0"/>
                        <a:ea typeface="Times New Roman" pitchFamily="18" charset="0"/>
                        <a:cs typeface="Tahoma" pitchFamily="34"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30000" smtClean="0">
                          <a:ln>
                            <a:noFill/>
                          </a:ln>
                          <a:solidFill>
                            <a:schemeClr val="tx1"/>
                          </a:solidFill>
                          <a:effectLst/>
                          <a:latin typeface="Tahoma" pitchFamily="34" charset="0"/>
                          <a:ea typeface="Times New Roman" pitchFamily="18" charset="0"/>
                          <a:cs typeface="Tahoma" pitchFamily="34" charset="0"/>
                        </a:rPr>
                        <a:t>o</a:t>
                      </a:r>
                      <a:r>
                        <a:rPr kumimoji="0" lang="en-US" sz="1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D</a:t>
                      </a:r>
                      <a:r>
                        <a:rPr kumimoji="0" lang="el-GR" sz="1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=1/10</a:t>
                      </a:r>
                      <a:r>
                        <a:rPr kumimoji="0" lang="en-US" sz="1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ml</a:t>
                      </a:r>
                      <a:r>
                        <a:rPr kumimoji="0" lang="el-GR" sz="1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 του </a:t>
                      </a:r>
                      <a:r>
                        <a:rPr kumimoji="0" lang="en-US" sz="1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NaOH</a:t>
                      </a:r>
                      <a:r>
                        <a:rPr kumimoji="0" lang="el-GR" sz="1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 / 100</a:t>
                      </a:r>
                      <a:r>
                        <a:rPr kumimoji="0" lang="en-US" sz="1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ml</a:t>
                      </a:r>
                      <a:r>
                        <a:rPr kumimoji="0" lang="el-GR" sz="1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 </a:t>
                      </a:r>
                      <a:endParaRPr kumimoji="0" lang="el-GR" sz="1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30000" dirty="0" err="1" smtClean="0">
                          <a:ln>
                            <a:noFill/>
                          </a:ln>
                          <a:solidFill>
                            <a:schemeClr val="tx1"/>
                          </a:solidFill>
                          <a:effectLst/>
                          <a:latin typeface="Tahoma" pitchFamily="34" charset="0"/>
                          <a:ea typeface="Times New Roman" pitchFamily="18" charset="0"/>
                          <a:cs typeface="Tahoma" pitchFamily="34" charset="0"/>
                        </a:rPr>
                        <a:t>o</a:t>
                      </a:r>
                      <a:r>
                        <a:rPr kumimoji="0" lang="en-US" sz="18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SH</a:t>
                      </a:r>
                      <a:r>
                        <a:rPr kumimoji="0" lang="en-US" sz="1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=ml </a:t>
                      </a:r>
                      <a:r>
                        <a:rPr kumimoji="0" lang="en-US" sz="18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NaOH</a:t>
                      </a:r>
                      <a:r>
                        <a:rPr kumimoji="0" lang="en-US" sz="1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/100ml </a:t>
                      </a:r>
                      <a:endParaRPr kumimoji="0" lang="en-US" sz="1800" b="0" i="0" u="none" strike="noStrike" cap="none" normalizeH="0" baseline="0" dirty="0" smtClean="0">
                        <a:ln>
                          <a:noFill/>
                        </a:ln>
                        <a:solidFill>
                          <a:schemeClr val="tx1"/>
                        </a:solidFill>
                        <a:effectLst/>
                        <a:latin typeface="Arial" charset="0"/>
                        <a:ea typeface="Times New Roman" pitchFamily="18" charset="0"/>
                        <a:cs typeface="Tahoma" pitchFamily="34"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Ορθογώνιο 1" descr="."/>
          <p:cNvSpPr/>
          <p:nvPr/>
        </p:nvSpPr>
        <p:spPr>
          <a:xfrm>
            <a:off x="467544" y="1052736"/>
            <a:ext cx="8219256" cy="461665"/>
          </a:xfrm>
          <a:prstGeom prst="rect">
            <a:avLst/>
          </a:prstGeom>
        </p:spPr>
        <p:txBody>
          <a:bodyPr wrap="square">
            <a:spAutoFit/>
          </a:bodyPr>
          <a:lstStyle/>
          <a:p>
            <a:r>
              <a:rPr lang="el-GR" altLang="el-GR" sz="2400" dirty="0"/>
              <a:t>Άλλες μέθοδοι εξουδετέρωσης γαλακτικού οξέος:</a:t>
            </a:r>
            <a:endParaRPr lang="el-GR" sz="24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Προσδιορισμός καθαρότητας &amp; </a:t>
            </a:r>
            <a:r>
              <a:rPr lang="el-GR" altLang="el-GR" sz="1400" dirty="0" err="1"/>
              <a:t>Νωπότητας</a:t>
            </a:r>
            <a:r>
              <a:rPr lang="el-GR" altLang="el-GR" sz="1400" dirty="0"/>
              <a:t> Γάλακτος</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5" y="44625"/>
            <a:ext cx="8352928"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Πειραματικό μέρος </a:t>
            </a:r>
            <a:r>
              <a:rPr lang="el-GR" altLang="el-GR" sz="4000" dirty="0" smtClean="0"/>
              <a:t>(7 </a:t>
            </a:r>
            <a:r>
              <a:rPr lang="el-GR" altLang="el-GR" sz="4000" dirty="0"/>
              <a:t>από </a:t>
            </a:r>
            <a:r>
              <a:rPr lang="el-GR" altLang="el-GR" sz="4000" dirty="0" smtClean="0"/>
              <a:t>16)</a:t>
            </a:r>
            <a:endParaRPr lang="el-GR" sz="4000" dirty="0"/>
          </a:p>
        </p:txBody>
      </p:sp>
      <p:sp>
        <p:nvSpPr>
          <p:cNvPr id="2" name="Ορθογώνιο 1" descr="Με όποια μέθοδο από τις παραπάνω και εάν επιλέξουμε να υπολογίσουμε την οξύτητα του γάλακτος, κοινό σημείο στους υπολογισμούς είναι η στοιχειομετρία της αντίδρασης εξουδετέρωσης του γαλακτικού οξέος. &#10;&#10;Μια ισοδύναμη ποσότητα αλκάλεως εξουδετερώνει δηλαδή μια ισοδύναμη ποσότητα οξέως. &#10;&#10;NaOH + CH3CH (OH) COOH à CH3 CH (OH) COONa + H2O,   &#10;1 mole            1mole,&#10;1mole             90 g (n = m/MB),&#10;1000ml 1 N      90g. &#10;1 χημικό ισοδύναμο NaOH (40g) εξουδετερώνει ένα χημικό ισοδύναμο CH3 CH (OH) COOH (90g). &#10;"/>
          <p:cNvSpPr/>
          <p:nvPr/>
        </p:nvSpPr>
        <p:spPr>
          <a:xfrm>
            <a:off x="467544" y="1046341"/>
            <a:ext cx="8208912" cy="5262979"/>
          </a:xfrm>
          <a:prstGeom prst="rect">
            <a:avLst/>
          </a:prstGeom>
        </p:spPr>
        <p:txBody>
          <a:bodyPr wrap="square">
            <a:spAutoFit/>
          </a:bodyPr>
          <a:lstStyle/>
          <a:p>
            <a:pPr marL="285750" indent="-285750">
              <a:buFont typeface="Arial" panose="020B0604020202020204" pitchFamily="34" charset="0"/>
              <a:buChar char="•"/>
            </a:pPr>
            <a:r>
              <a:rPr lang="el-GR" altLang="el-GR" sz="2400" dirty="0"/>
              <a:t>Με όποια μέθοδο από τις παραπάνω και εάν επιλέξουμε να υπολογίσουμε την οξύτητα του γάλακτος, κοινό σημείο στους υπολογισμούς είναι η στοιχειομετρία της αντίδρασης εξουδετέρωσης του γαλακτικού οξέος. </a:t>
            </a:r>
          </a:p>
          <a:p>
            <a:pPr marL="285750" indent="-285750">
              <a:buFont typeface="Arial" panose="020B0604020202020204" pitchFamily="34" charset="0"/>
              <a:buChar char="•"/>
            </a:pPr>
            <a:endParaRPr lang="el-GR" altLang="el-GR" sz="2400" dirty="0"/>
          </a:p>
          <a:p>
            <a:pPr marL="285750" indent="-285750">
              <a:buFont typeface="Arial" panose="020B0604020202020204" pitchFamily="34" charset="0"/>
              <a:buChar char="•"/>
            </a:pPr>
            <a:r>
              <a:rPr lang="el-GR" altLang="el-GR" sz="2400" dirty="0"/>
              <a:t>Μια ισοδύναμη ποσότητα </a:t>
            </a:r>
            <a:r>
              <a:rPr lang="el-GR" altLang="el-GR" sz="2400" dirty="0" err="1"/>
              <a:t>αλκάλεως</a:t>
            </a:r>
            <a:r>
              <a:rPr lang="el-GR" altLang="el-GR" sz="2400" dirty="0"/>
              <a:t> εξουδετερώνει δηλαδή μια ισοδύναμη ποσότητα οξέως. </a:t>
            </a:r>
            <a:endParaRPr lang="el-GR" altLang="el-GR" sz="2400" dirty="0" smtClean="0"/>
          </a:p>
          <a:p>
            <a:pPr marL="285750" indent="-285750">
              <a:buFont typeface="Arial" panose="020B0604020202020204" pitchFamily="34" charset="0"/>
              <a:buChar char="•"/>
            </a:pPr>
            <a:endParaRPr lang="el-GR" altLang="el-GR" sz="2400" dirty="0" smtClean="0"/>
          </a:p>
          <a:p>
            <a:pPr>
              <a:buFont typeface="Wingdings" pitchFamily="2" charset="2"/>
              <a:buNone/>
            </a:pPr>
            <a:r>
              <a:rPr lang="en-US" altLang="el-GR" sz="2400" dirty="0" err="1"/>
              <a:t>NaOH</a:t>
            </a:r>
            <a:r>
              <a:rPr lang="en-GB" altLang="el-GR" sz="2400" dirty="0"/>
              <a:t> + </a:t>
            </a:r>
            <a:r>
              <a:rPr lang="en-US" altLang="el-GR" sz="2400" dirty="0"/>
              <a:t>CH</a:t>
            </a:r>
            <a:r>
              <a:rPr lang="en-GB" altLang="el-GR" sz="2400" dirty="0"/>
              <a:t>3</a:t>
            </a:r>
            <a:r>
              <a:rPr lang="en-US" altLang="el-GR" sz="2400" dirty="0"/>
              <a:t>CH</a:t>
            </a:r>
            <a:r>
              <a:rPr lang="en-GB" altLang="el-GR" sz="2400" dirty="0"/>
              <a:t> (</a:t>
            </a:r>
            <a:r>
              <a:rPr lang="en-US" altLang="el-GR" sz="2400" dirty="0"/>
              <a:t>OH</a:t>
            </a:r>
            <a:r>
              <a:rPr lang="en-GB" altLang="el-GR" sz="2400" dirty="0"/>
              <a:t>) </a:t>
            </a:r>
            <a:r>
              <a:rPr lang="en-US" altLang="el-GR" sz="2400" dirty="0"/>
              <a:t>COOH </a:t>
            </a:r>
            <a:r>
              <a:rPr lang="en-US" altLang="el-GR" sz="2400" dirty="0">
                <a:sym typeface="Wingdings" pitchFamily="2" charset="2"/>
              </a:rPr>
              <a:t></a:t>
            </a:r>
            <a:r>
              <a:rPr lang="en-US" altLang="el-GR" sz="2400" dirty="0"/>
              <a:t> CH3 CH (OH) </a:t>
            </a:r>
            <a:r>
              <a:rPr lang="en-US" altLang="el-GR" sz="2400" dirty="0" err="1"/>
              <a:t>COONa</a:t>
            </a:r>
            <a:r>
              <a:rPr lang="en-US" altLang="el-GR" sz="2400" dirty="0"/>
              <a:t> + </a:t>
            </a:r>
            <a:r>
              <a:rPr lang="en-US" altLang="el-GR" sz="2400" dirty="0" smtClean="0"/>
              <a:t>H2O</a:t>
            </a:r>
            <a:r>
              <a:rPr lang="el-GR" altLang="el-GR" sz="2400" dirty="0" smtClean="0"/>
              <a:t>,</a:t>
            </a:r>
            <a:r>
              <a:rPr lang="en-GB" altLang="el-GR" sz="2400" dirty="0" smtClean="0"/>
              <a:t>   </a:t>
            </a:r>
            <a:endParaRPr lang="it-IT" altLang="el-GR" sz="2400" dirty="0"/>
          </a:p>
          <a:p>
            <a:pPr>
              <a:buFont typeface="Wingdings" pitchFamily="2" charset="2"/>
              <a:buNone/>
            </a:pPr>
            <a:r>
              <a:rPr lang="it-IT" altLang="el-GR" sz="2400" dirty="0"/>
              <a:t>1 mole            </a:t>
            </a:r>
            <a:r>
              <a:rPr lang="it-IT" altLang="el-GR" sz="2400" dirty="0" smtClean="0"/>
              <a:t>1mole</a:t>
            </a:r>
            <a:r>
              <a:rPr lang="el-GR" altLang="el-GR" sz="2400" dirty="0" smtClean="0"/>
              <a:t>,</a:t>
            </a:r>
            <a:endParaRPr lang="it-IT" altLang="el-GR" sz="2400" dirty="0"/>
          </a:p>
          <a:p>
            <a:pPr>
              <a:buFont typeface="Wingdings" pitchFamily="2" charset="2"/>
              <a:buNone/>
            </a:pPr>
            <a:r>
              <a:rPr lang="it-IT" altLang="el-GR" sz="2400" dirty="0"/>
              <a:t>1mole             90 g (n = m/MB</a:t>
            </a:r>
            <a:r>
              <a:rPr lang="it-IT" altLang="el-GR" sz="2400" dirty="0" smtClean="0"/>
              <a:t>)</a:t>
            </a:r>
            <a:r>
              <a:rPr lang="el-GR" altLang="el-GR" sz="2400" dirty="0" smtClean="0"/>
              <a:t>,</a:t>
            </a:r>
            <a:endParaRPr lang="it-IT" altLang="el-GR" sz="2400" dirty="0"/>
          </a:p>
          <a:p>
            <a:pPr>
              <a:buFont typeface="Wingdings" pitchFamily="2" charset="2"/>
              <a:buNone/>
            </a:pPr>
            <a:r>
              <a:rPr lang="it-IT" altLang="el-GR" sz="2400" dirty="0"/>
              <a:t>1000ml 1 N</a:t>
            </a:r>
            <a:r>
              <a:rPr lang="en-US" altLang="el-GR" sz="2400" dirty="0"/>
              <a:t>      </a:t>
            </a:r>
            <a:r>
              <a:rPr lang="el-GR" altLang="el-GR" sz="2400" dirty="0"/>
              <a:t>90</a:t>
            </a:r>
            <a:r>
              <a:rPr lang="en-US" altLang="el-GR" sz="2400" dirty="0" smtClean="0"/>
              <a:t>g</a:t>
            </a:r>
            <a:r>
              <a:rPr lang="el-GR" altLang="el-GR" sz="2400" dirty="0"/>
              <a:t>.</a:t>
            </a:r>
            <a:r>
              <a:rPr lang="en-US" altLang="el-GR" sz="2400" dirty="0" smtClean="0"/>
              <a:t> </a:t>
            </a:r>
            <a:endParaRPr lang="el-GR" altLang="el-GR" sz="2400" dirty="0" smtClean="0"/>
          </a:p>
          <a:p>
            <a:pPr marL="342900" indent="-342900">
              <a:buFont typeface="Arial" panose="020B0604020202020204" pitchFamily="34" charset="0"/>
              <a:buChar char="•"/>
            </a:pPr>
            <a:r>
              <a:rPr lang="en-GB" altLang="el-GR" sz="2400" dirty="0"/>
              <a:t>1 </a:t>
            </a:r>
            <a:r>
              <a:rPr lang="el-GR" altLang="el-GR" sz="2400" dirty="0"/>
              <a:t>χημικό</a:t>
            </a:r>
            <a:r>
              <a:rPr lang="en-GB" altLang="el-GR" sz="2400" dirty="0"/>
              <a:t> </a:t>
            </a:r>
            <a:r>
              <a:rPr lang="el-GR" altLang="el-GR" sz="2400" dirty="0"/>
              <a:t>ισοδύναμο</a:t>
            </a:r>
            <a:r>
              <a:rPr lang="en-GB" altLang="el-GR" sz="2400" dirty="0"/>
              <a:t> </a:t>
            </a:r>
            <a:r>
              <a:rPr lang="en-US" altLang="el-GR" sz="2400" dirty="0" err="1"/>
              <a:t>NaOH</a:t>
            </a:r>
            <a:r>
              <a:rPr lang="en-GB" altLang="el-GR" sz="2400" dirty="0"/>
              <a:t> (40</a:t>
            </a:r>
            <a:r>
              <a:rPr lang="en-US" altLang="el-GR" sz="2400" dirty="0"/>
              <a:t>g</a:t>
            </a:r>
            <a:r>
              <a:rPr lang="en-GB" altLang="el-GR" sz="2400" dirty="0"/>
              <a:t>) </a:t>
            </a:r>
            <a:r>
              <a:rPr lang="el-GR" altLang="el-GR" sz="2400" dirty="0"/>
              <a:t>εξουδετερώνει</a:t>
            </a:r>
            <a:r>
              <a:rPr lang="en-GB" altLang="el-GR" sz="2400" dirty="0"/>
              <a:t> </a:t>
            </a:r>
            <a:r>
              <a:rPr lang="el-GR" altLang="el-GR" sz="2400" dirty="0"/>
              <a:t>ένα</a:t>
            </a:r>
            <a:r>
              <a:rPr lang="en-GB" altLang="el-GR" sz="2400" dirty="0"/>
              <a:t> </a:t>
            </a:r>
            <a:r>
              <a:rPr lang="el-GR" altLang="el-GR" sz="2400" dirty="0"/>
              <a:t>χημικό</a:t>
            </a:r>
            <a:r>
              <a:rPr lang="en-GB" altLang="el-GR" sz="2400" dirty="0"/>
              <a:t> </a:t>
            </a:r>
            <a:r>
              <a:rPr lang="el-GR" altLang="el-GR" sz="2400" dirty="0"/>
              <a:t>ισοδύναμο</a:t>
            </a:r>
            <a:r>
              <a:rPr lang="en-GB" altLang="el-GR" sz="2400" dirty="0"/>
              <a:t> </a:t>
            </a:r>
            <a:r>
              <a:rPr lang="en-US" altLang="el-GR" sz="2400" dirty="0"/>
              <a:t>CH3 CH (OH) COOH</a:t>
            </a:r>
            <a:r>
              <a:rPr lang="en-GB" altLang="el-GR" sz="2400" dirty="0"/>
              <a:t> (90</a:t>
            </a:r>
            <a:r>
              <a:rPr lang="en-US" altLang="el-GR" sz="2400" dirty="0"/>
              <a:t>g). </a:t>
            </a:r>
          </a:p>
        </p:txBody>
      </p:sp>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Προσδιορισμός καθαρότητας &amp; </a:t>
            </a:r>
            <a:r>
              <a:rPr lang="el-GR" altLang="el-GR" sz="1400" dirty="0" err="1"/>
              <a:t>Νωπότητας</a:t>
            </a:r>
            <a:r>
              <a:rPr lang="el-GR" altLang="el-GR" sz="1400" dirty="0"/>
              <a:t> Γάλακτος</a:t>
            </a:r>
            <a:endParaRPr lang="en-US"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Πειραματικό μέρος </a:t>
            </a:r>
            <a:r>
              <a:rPr lang="el-GR" altLang="el-GR" dirty="0" smtClean="0"/>
              <a:t>(8 </a:t>
            </a:r>
            <a:r>
              <a:rPr lang="el-GR" altLang="el-GR" dirty="0"/>
              <a:t>από </a:t>
            </a:r>
            <a:r>
              <a:rPr lang="el-GR" altLang="el-GR" dirty="0" smtClean="0"/>
              <a:t>16)</a:t>
            </a:r>
            <a:endParaRPr lang="el-GR" dirty="0"/>
          </a:p>
        </p:txBody>
      </p:sp>
      <p:sp>
        <p:nvSpPr>
          <p:cNvPr id="2" name="Ορθογώνιο 1" descr="1000ml N/1 NaOH   εξουδετερώνουν 90 g CH3 CH (OH) COOH,&#10;1000ml N/4 NaOH        εξουδετερώνουν                         90/4 = 22.5 g CH3 CH (OH) COOH,&#10;1000ml N/9 NaOH       εξουδετερώνουν                          90/9 = 10 g CH3 CH (OH) COOH,&#10;1000ml N/10 NaOH     εξουδετερώνουν                          90/10 = 9 g CH3 CH (OH) COOH,&#10;1ml N/10 NaOH          εξουδετερώνουν                          0.009 g CH3 CH (OH) COOH,&#10;1ml N/9 NaOH            εξουδετερώνουν 0.01 g CH3 CH (OH) COOH,&#10;1ml N/4                     εξουδετερώνουν                          0.0225 g CH3 CH (OH) COOH.&#10;"/>
          <p:cNvSpPr/>
          <p:nvPr>
            <p:custDataLst>
              <p:tags r:id="rId3"/>
            </p:custDataLst>
          </p:nvPr>
        </p:nvSpPr>
        <p:spPr>
          <a:xfrm>
            <a:off x="467544" y="1052736"/>
            <a:ext cx="8208912" cy="5262979"/>
          </a:xfrm>
          <a:prstGeom prst="rect">
            <a:avLst/>
          </a:prstGeom>
        </p:spPr>
        <p:txBody>
          <a:bodyPr wrap="square">
            <a:spAutoFit/>
          </a:bodyPr>
          <a:lstStyle/>
          <a:p>
            <a:pPr marL="342900" indent="-342900">
              <a:buFont typeface="Arial" panose="020B0604020202020204" pitchFamily="34" charset="0"/>
              <a:buChar char="•"/>
            </a:pPr>
            <a:r>
              <a:rPr lang="en-US" altLang="el-GR" sz="2400" dirty="0"/>
              <a:t>1000ml N/1 </a:t>
            </a:r>
            <a:r>
              <a:rPr lang="en-US" altLang="el-GR" sz="2400" dirty="0" err="1"/>
              <a:t>NaOH</a:t>
            </a:r>
            <a:r>
              <a:rPr lang="en-US" altLang="el-GR" sz="2400" dirty="0"/>
              <a:t>   </a:t>
            </a:r>
            <a:r>
              <a:rPr lang="el-GR" altLang="el-GR" sz="2400" dirty="0"/>
              <a:t>εξουδετερώνουν</a:t>
            </a:r>
            <a:r>
              <a:rPr lang="en-US" altLang="el-GR" sz="2400" dirty="0"/>
              <a:t> 90 g CH3 CH (OH) </a:t>
            </a:r>
            <a:r>
              <a:rPr lang="en-US" altLang="el-GR" sz="2400" dirty="0" smtClean="0"/>
              <a:t>COOH</a:t>
            </a:r>
            <a:r>
              <a:rPr lang="el-GR" altLang="el-GR" sz="2400" dirty="0" smtClean="0"/>
              <a:t>,</a:t>
            </a:r>
            <a:endParaRPr lang="en-US" altLang="el-GR" sz="2400" dirty="0"/>
          </a:p>
          <a:p>
            <a:pPr marL="342900" indent="-342900">
              <a:buFont typeface="Arial" panose="020B0604020202020204" pitchFamily="34" charset="0"/>
              <a:buChar char="•"/>
            </a:pPr>
            <a:r>
              <a:rPr lang="en-US" altLang="el-GR" sz="2400" dirty="0"/>
              <a:t>1000ml N/4 </a:t>
            </a:r>
            <a:r>
              <a:rPr lang="en-US" altLang="el-GR" sz="2400" dirty="0" err="1"/>
              <a:t>NaOH</a:t>
            </a:r>
            <a:r>
              <a:rPr lang="en-US" altLang="el-GR" sz="2400" dirty="0"/>
              <a:t> </a:t>
            </a:r>
            <a:r>
              <a:rPr lang="en-US" altLang="el-GR" sz="2400" dirty="0" smtClean="0"/>
              <a:t>       </a:t>
            </a:r>
            <a:r>
              <a:rPr lang="en-GB" altLang="el-GR" sz="2400" dirty="0" smtClean="0"/>
              <a:t>»</a:t>
            </a:r>
            <a:r>
              <a:rPr lang="en-US" altLang="el-GR" sz="2400" dirty="0" smtClean="0"/>
              <a:t>                 </a:t>
            </a:r>
            <a:r>
              <a:rPr lang="en-GB" altLang="el-GR" sz="2400" dirty="0" smtClean="0"/>
              <a:t>       </a:t>
            </a:r>
            <a:r>
              <a:rPr lang="en-US" altLang="el-GR" sz="2400" dirty="0"/>
              <a:t>90/4 = 22.5 g CH3 CH (OH) </a:t>
            </a:r>
            <a:r>
              <a:rPr lang="en-US" altLang="el-GR" sz="2400" dirty="0" smtClean="0"/>
              <a:t>COOH</a:t>
            </a:r>
            <a:r>
              <a:rPr lang="el-GR" altLang="el-GR" sz="2400" dirty="0" smtClean="0"/>
              <a:t>,</a:t>
            </a:r>
            <a:endParaRPr lang="en-US" altLang="el-GR" sz="2400" dirty="0"/>
          </a:p>
          <a:p>
            <a:pPr marL="342900" indent="-342900">
              <a:buFont typeface="Arial" panose="020B0604020202020204" pitchFamily="34" charset="0"/>
              <a:buChar char="•"/>
            </a:pPr>
            <a:r>
              <a:rPr lang="en-US" altLang="el-GR" sz="2400" dirty="0"/>
              <a:t>1000ml N/9 </a:t>
            </a:r>
            <a:r>
              <a:rPr lang="en-US" altLang="el-GR" sz="2400" dirty="0" err="1"/>
              <a:t>NaOH</a:t>
            </a:r>
            <a:r>
              <a:rPr lang="en-US" altLang="el-GR" sz="2400" dirty="0"/>
              <a:t>       </a:t>
            </a:r>
            <a:r>
              <a:rPr lang="en-GB" altLang="el-GR" sz="2400" dirty="0"/>
              <a:t>»                         90/9 = 10 </a:t>
            </a:r>
            <a:r>
              <a:rPr lang="en-US" altLang="el-GR" sz="2400" dirty="0"/>
              <a:t>g CH3 CH (OH) </a:t>
            </a:r>
            <a:r>
              <a:rPr lang="en-US" altLang="el-GR" sz="2400" dirty="0" smtClean="0"/>
              <a:t>COOH</a:t>
            </a:r>
            <a:r>
              <a:rPr lang="el-GR" altLang="el-GR" sz="2400" dirty="0" smtClean="0"/>
              <a:t>,</a:t>
            </a:r>
            <a:endParaRPr lang="en-US" altLang="el-GR" sz="2400" dirty="0"/>
          </a:p>
          <a:p>
            <a:pPr marL="342900" indent="-342900">
              <a:buFont typeface="Arial" panose="020B0604020202020204" pitchFamily="34" charset="0"/>
              <a:buChar char="•"/>
            </a:pPr>
            <a:r>
              <a:rPr lang="en-US" altLang="el-GR" sz="2400" dirty="0"/>
              <a:t>1000ml N/10 </a:t>
            </a:r>
            <a:r>
              <a:rPr lang="en-US" altLang="el-GR" sz="2400" dirty="0" err="1"/>
              <a:t>NaOH</a:t>
            </a:r>
            <a:r>
              <a:rPr lang="en-US" altLang="el-GR" sz="2400" dirty="0"/>
              <a:t> </a:t>
            </a:r>
            <a:r>
              <a:rPr lang="en-GB" altLang="el-GR" sz="2400" dirty="0"/>
              <a:t>    »                         90/10 = 9 </a:t>
            </a:r>
            <a:r>
              <a:rPr lang="en-US" altLang="el-GR" sz="2400" dirty="0"/>
              <a:t>g CH3 CH (OH) </a:t>
            </a:r>
            <a:r>
              <a:rPr lang="en-US" altLang="el-GR" sz="2400" dirty="0" smtClean="0"/>
              <a:t>COOH</a:t>
            </a:r>
            <a:r>
              <a:rPr lang="el-GR" altLang="el-GR" sz="2400" dirty="0" smtClean="0"/>
              <a:t>,</a:t>
            </a:r>
            <a:endParaRPr lang="en-US" altLang="el-GR" sz="2400" dirty="0"/>
          </a:p>
          <a:p>
            <a:pPr marL="342900" indent="-342900">
              <a:buFont typeface="Arial" panose="020B0604020202020204" pitchFamily="34" charset="0"/>
              <a:buChar char="•"/>
            </a:pPr>
            <a:r>
              <a:rPr lang="en-US" altLang="el-GR" sz="2400" dirty="0"/>
              <a:t>1ml N/10 </a:t>
            </a:r>
            <a:r>
              <a:rPr lang="en-US" altLang="el-GR" sz="2400" dirty="0" err="1"/>
              <a:t>NaOH</a:t>
            </a:r>
            <a:r>
              <a:rPr lang="en-US" altLang="el-GR" sz="2400" dirty="0"/>
              <a:t>         </a:t>
            </a:r>
            <a:r>
              <a:rPr lang="en-GB" altLang="el-GR" sz="2400" dirty="0"/>
              <a:t> »                         0.009 </a:t>
            </a:r>
            <a:r>
              <a:rPr lang="en-US" altLang="el-GR" sz="2400" dirty="0"/>
              <a:t>g CH3 CH (OH) </a:t>
            </a:r>
            <a:r>
              <a:rPr lang="en-US" altLang="el-GR" sz="2400" dirty="0" smtClean="0"/>
              <a:t>COOH</a:t>
            </a:r>
            <a:r>
              <a:rPr lang="el-GR" altLang="el-GR" sz="2400" dirty="0" smtClean="0"/>
              <a:t>,</a:t>
            </a:r>
            <a:endParaRPr lang="en-US" altLang="el-GR" sz="2400" dirty="0"/>
          </a:p>
          <a:p>
            <a:pPr marL="342900" indent="-342900">
              <a:buFont typeface="Arial" panose="020B0604020202020204" pitchFamily="34" charset="0"/>
              <a:buChar char="•"/>
            </a:pPr>
            <a:r>
              <a:rPr lang="en-US" altLang="el-GR" sz="2400" dirty="0"/>
              <a:t>1ml N/9 </a:t>
            </a:r>
            <a:r>
              <a:rPr lang="en-US" altLang="el-GR" sz="2400" dirty="0" err="1"/>
              <a:t>NaOH</a:t>
            </a:r>
            <a:r>
              <a:rPr lang="en-US" altLang="el-GR" sz="2400" dirty="0"/>
              <a:t>         </a:t>
            </a:r>
            <a:r>
              <a:rPr lang="en-GB" altLang="el-GR" sz="2400" dirty="0"/>
              <a:t>   »                         0.01 </a:t>
            </a:r>
            <a:r>
              <a:rPr lang="en-US" altLang="el-GR" sz="2400" dirty="0"/>
              <a:t>g CH3 CH (OH) </a:t>
            </a:r>
            <a:r>
              <a:rPr lang="en-US" altLang="el-GR" sz="2400" dirty="0" smtClean="0"/>
              <a:t>COOH</a:t>
            </a:r>
            <a:r>
              <a:rPr lang="el-GR" altLang="el-GR" sz="2400" dirty="0" smtClean="0"/>
              <a:t>,</a:t>
            </a:r>
            <a:endParaRPr lang="en-GB" altLang="el-GR" sz="2400" dirty="0"/>
          </a:p>
          <a:p>
            <a:pPr marL="342900" indent="-342900">
              <a:buFont typeface="Arial" panose="020B0604020202020204" pitchFamily="34" charset="0"/>
              <a:buChar char="•"/>
            </a:pPr>
            <a:r>
              <a:rPr lang="en-GB" altLang="el-GR" sz="2400" dirty="0"/>
              <a:t>1</a:t>
            </a:r>
            <a:r>
              <a:rPr lang="en-US" altLang="el-GR" sz="2400" dirty="0"/>
              <a:t>ml N/4                     </a:t>
            </a:r>
            <a:r>
              <a:rPr lang="en-GB" altLang="el-GR" sz="2400" dirty="0"/>
              <a:t>»                         0.0225 </a:t>
            </a:r>
            <a:r>
              <a:rPr lang="en-US" altLang="el-GR" sz="2400" dirty="0"/>
              <a:t>g CH3 CH (OH) </a:t>
            </a:r>
            <a:r>
              <a:rPr lang="en-US" altLang="el-GR" sz="2400" dirty="0" smtClean="0"/>
              <a:t>COOH</a:t>
            </a:r>
            <a:r>
              <a:rPr lang="el-GR" altLang="el-GR" sz="2400" dirty="0" smtClean="0"/>
              <a:t>.</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Προσδιορισμός καθαρότητας &amp; </a:t>
            </a:r>
            <a:r>
              <a:rPr lang="el-GR" altLang="el-GR" sz="1400" dirty="0" err="1"/>
              <a:t>Νωπότητας</a:t>
            </a:r>
            <a:r>
              <a:rPr lang="el-GR" altLang="el-GR" sz="1400" dirty="0"/>
              <a:t>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Πειραματικό μέρος </a:t>
            </a:r>
            <a:r>
              <a:rPr lang="el-GR" altLang="el-GR" dirty="0" smtClean="0"/>
              <a:t>(9 </a:t>
            </a:r>
            <a:r>
              <a:rPr lang="el-GR" altLang="el-GR" dirty="0"/>
              <a:t>από </a:t>
            </a:r>
            <a:r>
              <a:rPr lang="el-GR" altLang="el-GR" dirty="0" smtClean="0"/>
              <a:t>16)</a:t>
            </a:r>
            <a:endParaRPr lang="el-GR" dirty="0"/>
          </a:p>
        </p:txBody>
      </p:sp>
      <p:sp>
        <p:nvSpPr>
          <p:cNvPr id="2" name="Ορθογώνιο 1" descr="Στην περίπτωση που θέλουμε να εκφράσουμε το αποτέλεσμα % γαλακτικό οξύ ισχύει η εξίσωση:&#10;&#10;επί τοις εκατό γαλακτικό οξύ ισούται με (ml N/10 NaOH x 0.009 / όγκος  δείγματος ) x 100,&#10;ή &#10;επί τοις εκατό γαλακτικό οξύ ισούται με (ml N/4 NaOH x 0.0225 / όγκος δείγματος) x 100,&#10;&#10;Οι βαθμοί Dornic (N/9) και Soxhlet-Henkel (N/4) έχουν τις ακόλουθες αντιστοιχίες με το γαλακτικό οξύ:&#10;&#10;1ο SH = ml N/4 NaOH που απαιτούνται για την εξουδετέρωση της οξύτητας σε 100ml γάλα = 22.5 mg γαλακτικό οξύ &#10;&#10;1οD = ml N/9 NaOH που απαιτούνται για την εξουδετέρωση της οξύτητας σε 100ml γάλα = 10 mg γαλακτικό οξύ &#10;Άρα, 1ο SH = 2.25 οD&#10;"/>
          <p:cNvSpPr/>
          <p:nvPr/>
        </p:nvSpPr>
        <p:spPr>
          <a:xfrm>
            <a:off x="467544" y="898608"/>
            <a:ext cx="8280920" cy="5410712"/>
          </a:xfrm>
          <a:prstGeom prst="rect">
            <a:avLst/>
          </a:prstGeom>
        </p:spPr>
        <p:txBody>
          <a:bodyPr wrap="square">
            <a:spAutoFit/>
          </a:bodyPr>
          <a:lstStyle/>
          <a:p>
            <a:pPr>
              <a:lnSpc>
                <a:spcPct val="80000"/>
              </a:lnSpc>
              <a:buFont typeface="Wingdings" pitchFamily="2" charset="2"/>
              <a:buNone/>
            </a:pPr>
            <a:r>
              <a:rPr lang="el-GR" altLang="el-GR" sz="2400" dirty="0"/>
              <a:t>Στην περίπτωση που θέλουμε να εκφράσουμε το αποτέλεσμα % γαλακτικό οξύ ισχύει η εξίσωση:</a:t>
            </a:r>
          </a:p>
          <a:p>
            <a:pPr>
              <a:lnSpc>
                <a:spcPct val="80000"/>
              </a:lnSpc>
              <a:buFont typeface="Wingdings" pitchFamily="2" charset="2"/>
              <a:buNone/>
            </a:pPr>
            <a:endParaRPr lang="el-GR" altLang="el-GR" sz="2400" dirty="0"/>
          </a:p>
          <a:p>
            <a:pPr>
              <a:lnSpc>
                <a:spcPct val="80000"/>
              </a:lnSpc>
              <a:buFont typeface="Wingdings" pitchFamily="2" charset="2"/>
              <a:buNone/>
            </a:pPr>
            <a:r>
              <a:rPr lang="el-GR" altLang="el-GR" sz="2400" dirty="0"/>
              <a:t>% γαλακτικό οξύ = (</a:t>
            </a:r>
            <a:r>
              <a:rPr lang="en-US" altLang="el-GR" sz="2400" dirty="0"/>
              <a:t>ml N</a:t>
            </a:r>
            <a:r>
              <a:rPr lang="el-GR" altLang="el-GR" sz="2400" dirty="0"/>
              <a:t>/10 </a:t>
            </a:r>
            <a:r>
              <a:rPr lang="en-US" altLang="el-GR" sz="2400" dirty="0" err="1"/>
              <a:t>NaOH</a:t>
            </a:r>
            <a:r>
              <a:rPr lang="en-US" altLang="el-GR" sz="2400" dirty="0"/>
              <a:t> x</a:t>
            </a:r>
            <a:r>
              <a:rPr lang="el-GR" altLang="el-GR" sz="2400" dirty="0"/>
              <a:t> 0.009 / όγκος  δείγματος ) </a:t>
            </a:r>
            <a:r>
              <a:rPr lang="en-US" altLang="el-GR" sz="2400" dirty="0"/>
              <a:t>x</a:t>
            </a:r>
            <a:r>
              <a:rPr lang="el-GR" altLang="el-GR" sz="2400" dirty="0"/>
              <a:t> </a:t>
            </a:r>
            <a:r>
              <a:rPr lang="el-GR" altLang="el-GR" sz="2400" dirty="0" smtClean="0"/>
              <a:t>100,</a:t>
            </a:r>
            <a:endParaRPr lang="el-GR" altLang="el-GR" sz="2400" dirty="0"/>
          </a:p>
          <a:p>
            <a:pPr>
              <a:lnSpc>
                <a:spcPct val="80000"/>
              </a:lnSpc>
              <a:buFont typeface="Wingdings" pitchFamily="2" charset="2"/>
              <a:buNone/>
            </a:pPr>
            <a:r>
              <a:rPr lang="el-GR" altLang="el-GR" sz="2400" dirty="0" smtClean="0"/>
              <a:t>ή </a:t>
            </a:r>
            <a:endParaRPr lang="el-GR" altLang="el-GR" sz="2400" dirty="0"/>
          </a:p>
          <a:p>
            <a:pPr>
              <a:lnSpc>
                <a:spcPct val="80000"/>
              </a:lnSpc>
              <a:buFont typeface="Wingdings" pitchFamily="2" charset="2"/>
              <a:buNone/>
            </a:pPr>
            <a:r>
              <a:rPr lang="el-GR" altLang="el-GR" sz="2400" dirty="0" smtClean="0"/>
              <a:t>% </a:t>
            </a:r>
            <a:r>
              <a:rPr lang="el-GR" altLang="el-GR" sz="2400" dirty="0"/>
              <a:t>γαλακτικό οξύ = (</a:t>
            </a:r>
            <a:r>
              <a:rPr lang="en-US" altLang="el-GR" sz="2400" dirty="0"/>
              <a:t>ml N</a:t>
            </a:r>
            <a:r>
              <a:rPr lang="el-GR" altLang="el-GR" sz="2400" dirty="0"/>
              <a:t>/4 </a:t>
            </a:r>
            <a:r>
              <a:rPr lang="en-US" altLang="el-GR" sz="2400" dirty="0" err="1"/>
              <a:t>NaOH</a:t>
            </a:r>
            <a:r>
              <a:rPr lang="en-US" altLang="el-GR" sz="2400" dirty="0"/>
              <a:t> x</a:t>
            </a:r>
            <a:r>
              <a:rPr lang="el-GR" altLang="el-GR" sz="2400" dirty="0"/>
              <a:t> 0.0225 / όγκος δείγματος) </a:t>
            </a:r>
            <a:r>
              <a:rPr lang="en-US" altLang="el-GR" sz="2400" dirty="0"/>
              <a:t>x</a:t>
            </a:r>
            <a:r>
              <a:rPr lang="el-GR" altLang="el-GR" sz="2400" dirty="0"/>
              <a:t> </a:t>
            </a:r>
            <a:r>
              <a:rPr lang="el-GR" altLang="el-GR" sz="2400" dirty="0" smtClean="0"/>
              <a:t>100,</a:t>
            </a:r>
            <a:endParaRPr lang="el-GR" altLang="el-GR" sz="2400" dirty="0"/>
          </a:p>
          <a:p>
            <a:pPr>
              <a:lnSpc>
                <a:spcPct val="80000"/>
              </a:lnSpc>
              <a:buFont typeface="Wingdings" pitchFamily="2" charset="2"/>
              <a:buNone/>
            </a:pPr>
            <a:endParaRPr lang="el-GR" altLang="el-GR" sz="2400" dirty="0"/>
          </a:p>
          <a:p>
            <a:pPr>
              <a:lnSpc>
                <a:spcPct val="80000"/>
              </a:lnSpc>
            </a:pPr>
            <a:r>
              <a:rPr lang="el-GR" altLang="el-GR" sz="2400" dirty="0" smtClean="0"/>
              <a:t>Οι </a:t>
            </a:r>
            <a:r>
              <a:rPr lang="el-GR" altLang="el-GR" sz="2400" dirty="0"/>
              <a:t>βαθμοί </a:t>
            </a:r>
            <a:r>
              <a:rPr lang="en-US" altLang="el-GR" sz="2400" dirty="0" err="1"/>
              <a:t>Dornic</a:t>
            </a:r>
            <a:r>
              <a:rPr lang="el-GR" altLang="el-GR" sz="2400" dirty="0"/>
              <a:t> (</a:t>
            </a:r>
            <a:r>
              <a:rPr lang="en-US" altLang="el-GR" sz="2400" dirty="0"/>
              <a:t>N</a:t>
            </a:r>
            <a:r>
              <a:rPr lang="el-GR" altLang="el-GR" sz="2400" dirty="0"/>
              <a:t>/9) και </a:t>
            </a:r>
            <a:r>
              <a:rPr lang="en-US" altLang="el-GR" sz="2400" dirty="0" err="1"/>
              <a:t>Soxhlet</a:t>
            </a:r>
            <a:r>
              <a:rPr lang="el-GR" altLang="el-GR" sz="2400" dirty="0"/>
              <a:t>-</a:t>
            </a:r>
            <a:r>
              <a:rPr lang="en-US" altLang="el-GR" sz="2400" dirty="0"/>
              <a:t>Henkel</a:t>
            </a:r>
            <a:r>
              <a:rPr lang="el-GR" altLang="el-GR" sz="2400" dirty="0"/>
              <a:t> (</a:t>
            </a:r>
            <a:r>
              <a:rPr lang="en-US" altLang="el-GR" sz="2400" dirty="0"/>
              <a:t>N</a:t>
            </a:r>
            <a:r>
              <a:rPr lang="el-GR" altLang="el-GR" sz="2400" dirty="0"/>
              <a:t>/4) έχουν τις ακόλουθες αντιστοιχίες με το γαλακτικό οξύ:</a:t>
            </a:r>
          </a:p>
          <a:p>
            <a:pPr marL="342900" indent="-342900">
              <a:lnSpc>
                <a:spcPct val="80000"/>
              </a:lnSpc>
              <a:buFont typeface="Arial" panose="020B0604020202020204" pitchFamily="34" charset="0"/>
              <a:buChar char="•"/>
            </a:pPr>
            <a:endParaRPr lang="el-GR" altLang="el-GR" sz="2400" dirty="0"/>
          </a:p>
          <a:p>
            <a:pPr marL="342900" indent="-342900">
              <a:lnSpc>
                <a:spcPct val="80000"/>
              </a:lnSpc>
              <a:buFont typeface="Arial" panose="020B0604020202020204" pitchFamily="34" charset="0"/>
              <a:buChar char="•"/>
            </a:pPr>
            <a:r>
              <a:rPr lang="el-GR" altLang="el-GR" sz="2400" dirty="0"/>
              <a:t>1ο </a:t>
            </a:r>
            <a:r>
              <a:rPr lang="en-US" altLang="el-GR" sz="2400" dirty="0"/>
              <a:t>SH</a:t>
            </a:r>
            <a:r>
              <a:rPr lang="el-GR" altLang="el-GR" sz="2400" dirty="0"/>
              <a:t> = </a:t>
            </a:r>
            <a:r>
              <a:rPr lang="en-US" altLang="el-GR" sz="2400" dirty="0"/>
              <a:t>ml N</a:t>
            </a:r>
            <a:r>
              <a:rPr lang="el-GR" altLang="el-GR" sz="2400" dirty="0"/>
              <a:t>/4 </a:t>
            </a:r>
            <a:r>
              <a:rPr lang="en-US" altLang="el-GR" sz="2400" dirty="0" err="1"/>
              <a:t>NaOH</a:t>
            </a:r>
            <a:r>
              <a:rPr lang="en-US" altLang="el-GR" sz="2400" dirty="0"/>
              <a:t> </a:t>
            </a:r>
            <a:r>
              <a:rPr lang="el-GR" altLang="el-GR" sz="2400" dirty="0"/>
              <a:t>που απαιτούνται για την εξουδετέρωση της οξύτητας σε 100</a:t>
            </a:r>
            <a:r>
              <a:rPr lang="en-US" altLang="el-GR" sz="2400" dirty="0"/>
              <a:t>ml </a:t>
            </a:r>
            <a:r>
              <a:rPr lang="el-GR" altLang="el-GR" sz="2400" dirty="0"/>
              <a:t>γάλα = 22.5 </a:t>
            </a:r>
            <a:r>
              <a:rPr lang="en-US" altLang="el-GR" sz="2400" dirty="0"/>
              <a:t>mg </a:t>
            </a:r>
            <a:r>
              <a:rPr lang="el-GR" altLang="el-GR" sz="2400" dirty="0"/>
              <a:t>γαλακτικό οξύ </a:t>
            </a:r>
          </a:p>
          <a:p>
            <a:pPr marL="342900" indent="-342900">
              <a:lnSpc>
                <a:spcPct val="80000"/>
              </a:lnSpc>
              <a:buFont typeface="Arial" panose="020B0604020202020204" pitchFamily="34" charset="0"/>
              <a:buChar char="•"/>
            </a:pPr>
            <a:endParaRPr lang="el-GR" altLang="el-GR" sz="2400" dirty="0"/>
          </a:p>
          <a:p>
            <a:pPr marL="342900" indent="-342900">
              <a:lnSpc>
                <a:spcPct val="80000"/>
              </a:lnSpc>
              <a:buFont typeface="Arial" panose="020B0604020202020204" pitchFamily="34" charset="0"/>
              <a:buChar char="•"/>
            </a:pPr>
            <a:r>
              <a:rPr lang="el-GR" altLang="el-GR" sz="2400" dirty="0"/>
              <a:t>1ο</a:t>
            </a:r>
            <a:r>
              <a:rPr lang="en-US" altLang="el-GR" sz="2400" dirty="0"/>
              <a:t>D</a:t>
            </a:r>
            <a:r>
              <a:rPr lang="el-GR" altLang="el-GR" sz="2400" dirty="0"/>
              <a:t> = </a:t>
            </a:r>
            <a:r>
              <a:rPr lang="en-US" altLang="el-GR" sz="2400" dirty="0"/>
              <a:t>ml N</a:t>
            </a:r>
            <a:r>
              <a:rPr lang="el-GR" altLang="el-GR" sz="2400" dirty="0"/>
              <a:t>/9 </a:t>
            </a:r>
            <a:r>
              <a:rPr lang="en-US" altLang="el-GR" sz="2400" dirty="0" err="1"/>
              <a:t>NaOH</a:t>
            </a:r>
            <a:r>
              <a:rPr lang="en-US" altLang="el-GR" sz="2400" dirty="0"/>
              <a:t> </a:t>
            </a:r>
            <a:r>
              <a:rPr lang="el-GR" altLang="el-GR" sz="2400" dirty="0"/>
              <a:t>που απαιτούνται για την εξουδετέρωση της οξύτητας σε 100</a:t>
            </a:r>
            <a:r>
              <a:rPr lang="en-US" altLang="el-GR" sz="2400" dirty="0"/>
              <a:t>ml </a:t>
            </a:r>
            <a:r>
              <a:rPr lang="el-GR" altLang="el-GR" sz="2400" dirty="0"/>
              <a:t>γάλα = 10 </a:t>
            </a:r>
            <a:r>
              <a:rPr lang="en-US" altLang="el-GR" sz="2400" dirty="0"/>
              <a:t>mg </a:t>
            </a:r>
            <a:r>
              <a:rPr lang="el-GR" altLang="el-GR" sz="2400" dirty="0"/>
              <a:t>γαλακτικό οξύ </a:t>
            </a:r>
          </a:p>
          <a:p>
            <a:pPr marL="342900" indent="-342900">
              <a:lnSpc>
                <a:spcPct val="80000"/>
              </a:lnSpc>
              <a:buFont typeface="Arial" panose="020B0604020202020204" pitchFamily="34" charset="0"/>
              <a:buChar char="•"/>
            </a:pPr>
            <a:r>
              <a:rPr lang="el-GR" altLang="el-GR" sz="2400" dirty="0"/>
              <a:t>Άρα, 1ο </a:t>
            </a:r>
            <a:r>
              <a:rPr lang="en-US" altLang="el-GR" sz="2400" dirty="0"/>
              <a:t>SH</a:t>
            </a:r>
            <a:r>
              <a:rPr lang="el-GR" altLang="el-GR" sz="2400" dirty="0"/>
              <a:t> = 2.25 ο</a:t>
            </a:r>
            <a:r>
              <a:rPr lang="en-US" altLang="el-GR" sz="2400" dirty="0"/>
              <a:t>D</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Προσδιορισμός καθαρότητας &amp; </a:t>
            </a:r>
            <a:r>
              <a:rPr lang="el-GR" altLang="el-GR" sz="1400" dirty="0" err="1"/>
              <a:t>Νωπότητας</a:t>
            </a:r>
            <a:r>
              <a:rPr lang="el-GR" altLang="el-GR" sz="1400" dirty="0"/>
              <a:t>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Πειραματικό μέρος </a:t>
            </a:r>
            <a:r>
              <a:rPr lang="el-GR" altLang="el-GR" dirty="0" smtClean="0"/>
              <a:t>(10 </a:t>
            </a:r>
            <a:r>
              <a:rPr lang="el-GR" altLang="el-GR" dirty="0"/>
              <a:t>από </a:t>
            </a:r>
            <a:r>
              <a:rPr lang="el-GR" altLang="el-GR" dirty="0" smtClean="0"/>
              <a:t>16)</a:t>
            </a:r>
            <a:endParaRPr lang="el-GR" dirty="0"/>
          </a:p>
        </p:txBody>
      </p:sp>
      <p:sp>
        <p:nvSpPr>
          <p:cNvPr id="6" name="2 - Θέση περιεχομένου" descr="Έμμεσοι μέθοδοι προσδιορισμού οξύτητας.&#10;Ι. Δοκιμή Βρασμού. &#10;Υλικά:&#10;Δοκιμαστικοί σωλήνες,&#10;Πηγή θέρμανσης, &#10;Σιφώνια των δύο ml.&#10;Τεχνική:&#10;Τοποθετούμε δύο ml γάλακτος σε δοκιμαστικό σωλήνα,&#10;Ο δοκιμαστικός σωλήνας τοποθετείται σε νερό που βράζει για πέντε λεπτά,&#10;Απομακρύνουμε το σωλήνα από το νερό και με κατάλληλη κλίση ελέγχουμε το σωλήνα για τη δημιουργία λεπτής στοιβάδας. Εάν παρατηρηθούν κροκιδώσεις ή το γάλα έχει πήξει τότε η οξύτητα είναι μεγαλύτερη της επιθυμητής. &#10;"/>
          <p:cNvSpPr>
            <a:spLocks noGrp="1"/>
          </p:cNvSpPr>
          <p:nvPr>
            <p:ph sz="quarter" idx="1"/>
          </p:nvPr>
        </p:nvSpPr>
        <p:spPr>
          <a:xfrm>
            <a:off x="612648" y="836712"/>
            <a:ext cx="8153400" cy="5508202"/>
          </a:xfrm>
        </p:spPr>
        <p:txBody>
          <a:bodyPr>
            <a:noAutofit/>
          </a:bodyPr>
          <a:lstStyle/>
          <a:p>
            <a:pPr marL="0" indent="0">
              <a:buNone/>
            </a:pPr>
            <a:r>
              <a:rPr lang="el-GR" sz="2400" dirty="0" smtClean="0"/>
              <a:t>Έμμεσοι μέθοδοι προσδιορισμού οξύτητας.</a:t>
            </a:r>
          </a:p>
          <a:p>
            <a:pPr>
              <a:lnSpc>
                <a:spcPct val="80000"/>
              </a:lnSpc>
              <a:buFont typeface="Wingdings" pitchFamily="2" charset="2"/>
              <a:buNone/>
            </a:pPr>
            <a:r>
              <a:rPr lang="el-GR" altLang="el-GR" sz="2400" dirty="0"/>
              <a:t>Ι. Δοκιμή </a:t>
            </a:r>
            <a:r>
              <a:rPr lang="el-GR" altLang="el-GR" sz="2400" dirty="0" smtClean="0"/>
              <a:t>Βρασμού. </a:t>
            </a:r>
            <a:endParaRPr lang="el-GR" altLang="el-GR" sz="2400" dirty="0"/>
          </a:p>
          <a:p>
            <a:pPr>
              <a:lnSpc>
                <a:spcPct val="80000"/>
              </a:lnSpc>
              <a:buFont typeface="Wingdings" pitchFamily="2" charset="2"/>
              <a:buNone/>
            </a:pPr>
            <a:r>
              <a:rPr lang="el-GR" altLang="el-GR" sz="2400" dirty="0" smtClean="0"/>
              <a:t>Υλικά:</a:t>
            </a:r>
            <a:endParaRPr lang="el-GR" altLang="el-GR" sz="2400" dirty="0"/>
          </a:p>
          <a:p>
            <a:pPr>
              <a:lnSpc>
                <a:spcPct val="80000"/>
              </a:lnSpc>
            </a:pPr>
            <a:r>
              <a:rPr lang="el-GR" altLang="el-GR" sz="2400" dirty="0"/>
              <a:t>Δοκιμαστικοί </a:t>
            </a:r>
            <a:r>
              <a:rPr lang="el-GR" altLang="el-GR" sz="2400" dirty="0" smtClean="0"/>
              <a:t>σωλήνες,</a:t>
            </a:r>
            <a:endParaRPr lang="el-GR" altLang="el-GR" sz="2400" dirty="0"/>
          </a:p>
          <a:p>
            <a:pPr>
              <a:lnSpc>
                <a:spcPct val="80000"/>
              </a:lnSpc>
            </a:pPr>
            <a:r>
              <a:rPr lang="el-GR" altLang="el-GR" sz="2400" dirty="0"/>
              <a:t>Πηγή </a:t>
            </a:r>
            <a:r>
              <a:rPr lang="el-GR" altLang="el-GR" sz="2400" dirty="0" smtClean="0"/>
              <a:t>θέρμανσης, </a:t>
            </a:r>
            <a:endParaRPr lang="el-GR" altLang="el-GR" sz="2400" dirty="0"/>
          </a:p>
          <a:p>
            <a:pPr>
              <a:lnSpc>
                <a:spcPct val="80000"/>
              </a:lnSpc>
            </a:pPr>
            <a:r>
              <a:rPr lang="el-GR" altLang="el-GR" sz="2400" dirty="0"/>
              <a:t>Σιφώνια των 2 </a:t>
            </a:r>
            <a:r>
              <a:rPr lang="en-US" altLang="el-GR" sz="2400" dirty="0" smtClean="0"/>
              <a:t>ml</a:t>
            </a:r>
            <a:r>
              <a:rPr lang="el-GR" altLang="el-GR" sz="2400" dirty="0" smtClean="0"/>
              <a:t>.</a:t>
            </a:r>
            <a:endParaRPr lang="el-GR" altLang="el-GR" sz="2400" dirty="0"/>
          </a:p>
          <a:p>
            <a:pPr>
              <a:lnSpc>
                <a:spcPct val="80000"/>
              </a:lnSpc>
              <a:buFont typeface="Wingdings" pitchFamily="2" charset="2"/>
              <a:buNone/>
            </a:pPr>
            <a:r>
              <a:rPr lang="el-GR" altLang="el-GR" sz="2400" dirty="0" smtClean="0"/>
              <a:t>Τεχνική:</a:t>
            </a:r>
            <a:endParaRPr lang="el-GR" altLang="el-GR" sz="2400" dirty="0"/>
          </a:p>
          <a:p>
            <a:pPr>
              <a:lnSpc>
                <a:spcPct val="80000"/>
              </a:lnSpc>
            </a:pPr>
            <a:r>
              <a:rPr lang="el-GR" altLang="el-GR" sz="2400" dirty="0" smtClean="0"/>
              <a:t>Τοποθετούμε </a:t>
            </a:r>
            <a:r>
              <a:rPr lang="el-GR" altLang="el-GR" sz="2400" dirty="0"/>
              <a:t>2</a:t>
            </a:r>
            <a:r>
              <a:rPr lang="en-US" altLang="el-GR" sz="2400" dirty="0"/>
              <a:t>ml </a:t>
            </a:r>
            <a:r>
              <a:rPr lang="el-GR" altLang="el-GR" sz="2400" dirty="0"/>
              <a:t>γάλακτος σε δοκιμαστικό </a:t>
            </a:r>
            <a:r>
              <a:rPr lang="el-GR" altLang="el-GR" sz="2400" dirty="0" smtClean="0"/>
              <a:t>σωλήνα,</a:t>
            </a:r>
            <a:endParaRPr lang="el-GR" altLang="el-GR" sz="2400" dirty="0"/>
          </a:p>
          <a:p>
            <a:pPr>
              <a:lnSpc>
                <a:spcPct val="80000"/>
              </a:lnSpc>
            </a:pPr>
            <a:r>
              <a:rPr lang="el-GR" altLang="el-GR" sz="2400" dirty="0"/>
              <a:t>Ο δοκιμαστικός σωλήνας τοποθετείται σε νερό που βράζει για 5 </a:t>
            </a:r>
            <a:r>
              <a:rPr lang="en-US" altLang="el-GR" sz="2400" dirty="0" smtClean="0"/>
              <a:t>min</a:t>
            </a:r>
            <a:r>
              <a:rPr lang="el-GR" altLang="el-GR" sz="2400" dirty="0" smtClean="0"/>
              <a:t>,</a:t>
            </a:r>
            <a:endParaRPr lang="el-GR" altLang="el-GR" sz="2400" dirty="0"/>
          </a:p>
          <a:p>
            <a:pPr>
              <a:lnSpc>
                <a:spcPct val="80000"/>
              </a:lnSpc>
            </a:pPr>
            <a:r>
              <a:rPr lang="el-GR" altLang="el-GR" sz="2400" dirty="0"/>
              <a:t>Απομακρύνουμε το σωλήνα από το νερό και με κατάλληλη κλίση ελέγχουμε το σωλήνα για τη δημιουργία λεπτής στοιβάδας. Εάν παρατηρηθούν κροκιδώσεις ή το γάλα έχει πήξει τότε η οξύτητα είναι μεγαλύτερη της </a:t>
            </a:r>
            <a:r>
              <a:rPr lang="el-GR" altLang="el-GR" sz="2400" dirty="0" smtClean="0"/>
              <a:t>επιθυμητής. </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Προσδιορισμός καθαρότητας &amp; </a:t>
            </a:r>
            <a:r>
              <a:rPr lang="el-GR" altLang="el-GR" sz="1400" dirty="0" err="1"/>
              <a:t>Νωπότητας</a:t>
            </a:r>
            <a:r>
              <a:rPr lang="el-GR" altLang="el-GR" sz="1400" dirty="0"/>
              <a:t>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23</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Πειραματικό μέρος (</a:t>
            </a:r>
            <a:r>
              <a:rPr lang="el-GR" altLang="el-GR" dirty="0" smtClean="0"/>
              <a:t>11 </a:t>
            </a:r>
            <a:r>
              <a:rPr lang="el-GR" altLang="el-GR" dirty="0"/>
              <a:t>από </a:t>
            </a:r>
            <a:r>
              <a:rPr lang="el-GR" altLang="el-GR" dirty="0" smtClean="0"/>
              <a:t>16)</a:t>
            </a:r>
            <a:endParaRPr lang="el-GR" dirty="0"/>
          </a:p>
        </p:txBody>
      </p:sp>
      <p:sp>
        <p:nvSpPr>
          <p:cNvPr id="6" name="Rectangle 5" descr="ΙΙ. Δοκιμή Αλιζαρόλης .&#10;Υλικά:&#10;Δοκιμαστικοί σωλήνες, &#10;Σιφώνια των δύο ml,&#10;Διάλυμα αλιζαρόλης ( μηδέν κόμμα τέσσερα γρ σε εβδομηντα δύο ml αλκοόλης ενενηντα πέντε τοις εκατό και μέχρι τελικού όγκου εκατό ml με απεσταγμένο νερό).&#10;Τεχνική:&#10;Μεταφέρουμε δύο ml δείγμα σε δοκιμαστικό σωλήνα,&#10;Προσθέτουμε δύο ml αλιζαρόλης, &#10;Αναμιγνύουμε καλά,&#10;Παρατηρούμε το χρώμα και το ίζημα που τυχόν θα σχηματιστεί και συγκρίνουμε με τον παρακάτω πίνακα.&#10;"/>
          <p:cNvSpPr txBox="1">
            <a:spLocks noChangeArrowheads="1"/>
          </p:cNvSpPr>
          <p:nvPr/>
        </p:nvSpPr>
        <p:spPr>
          <a:xfrm>
            <a:off x="179512" y="908745"/>
            <a:ext cx="4038600" cy="547258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 typeface="Wingdings" pitchFamily="2" charset="2"/>
              <a:buNone/>
              <a:defRPr/>
            </a:pPr>
            <a:r>
              <a:rPr lang="el-GR" sz="2200" dirty="0" smtClean="0"/>
              <a:t>ΙΙ. Δοκιμή </a:t>
            </a:r>
            <a:r>
              <a:rPr lang="el-GR" sz="2200" dirty="0" err="1" smtClean="0"/>
              <a:t>Αλιζαρόλης</a:t>
            </a:r>
            <a:r>
              <a:rPr lang="el-GR" sz="2200" dirty="0" smtClean="0"/>
              <a:t> .</a:t>
            </a:r>
          </a:p>
          <a:p>
            <a:pPr>
              <a:lnSpc>
                <a:spcPct val="80000"/>
              </a:lnSpc>
              <a:buFont typeface="Wingdings" pitchFamily="2" charset="2"/>
              <a:buNone/>
              <a:defRPr/>
            </a:pPr>
            <a:r>
              <a:rPr lang="el-GR" sz="2200" dirty="0" smtClean="0"/>
              <a:t>Υλικά</a:t>
            </a:r>
            <a:r>
              <a:rPr lang="el-GR" sz="2200" dirty="0"/>
              <a:t>:</a:t>
            </a:r>
            <a:endParaRPr lang="el-GR" sz="2200" dirty="0" smtClean="0"/>
          </a:p>
          <a:p>
            <a:pPr>
              <a:lnSpc>
                <a:spcPct val="80000"/>
              </a:lnSpc>
              <a:defRPr/>
            </a:pPr>
            <a:r>
              <a:rPr lang="el-GR" sz="2200" dirty="0" smtClean="0"/>
              <a:t>Δοκιμαστικοί σωλήνες, </a:t>
            </a:r>
          </a:p>
          <a:p>
            <a:pPr>
              <a:lnSpc>
                <a:spcPct val="80000"/>
              </a:lnSpc>
              <a:defRPr/>
            </a:pPr>
            <a:r>
              <a:rPr lang="el-GR" sz="2200" dirty="0" smtClean="0"/>
              <a:t>Σιφώνια των 2</a:t>
            </a:r>
            <a:r>
              <a:rPr lang="en-US" sz="2200" dirty="0" smtClean="0"/>
              <a:t>ml</a:t>
            </a:r>
            <a:r>
              <a:rPr lang="el-GR" sz="2200" dirty="0" smtClean="0"/>
              <a:t>,</a:t>
            </a:r>
          </a:p>
          <a:p>
            <a:pPr>
              <a:lnSpc>
                <a:spcPct val="80000"/>
              </a:lnSpc>
              <a:defRPr/>
            </a:pPr>
            <a:r>
              <a:rPr lang="el-GR" sz="2200" dirty="0" smtClean="0"/>
              <a:t>Διάλυμα </a:t>
            </a:r>
            <a:r>
              <a:rPr lang="el-GR" sz="2200" dirty="0" err="1" smtClean="0"/>
              <a:t>αλιζαρόλης</a:t>
            </a:r>
            <a:r>
              <a:rPr lang="el-GR" sz="2200" dirty="0" smtClean="0"/>
              <a:t> ( 0.4γρ σε 72</a:t>
            </a:r>
            <a:r>
              <a:rPr lang="en-US" sz="2200" dirty="0" smtClean="0"/>
              <a:t>ml </a:t>
            </a:r>
            <a:r>
              <a:rPr lang="el-GR" sz="2200" dirty="0" smtClean="0"/>
              <a:t>αλκοόλης 95% και μέχρι τελικού όγκου 100</a:t>
            </a:r>
            <a:r>
              <a:rPr lang="en-US" sz="2200" dirty="0" smtClean="0"/>
              <a:t>ml </a:t>
            </a:r>
            <a:r>
              <a:rPr lang="el-GR" sz="2200" dirty="0" smtClean="0"/>
              <a:t>με </a:t>
            </a:r>
            <a:r>
              <a:rPr lang="el-GR" sz="2200" dirty="0" err="1" smtClean="0"/>
              <a:t>απεσταγμένο</a:t>
            </a:r>
            <a:r>
              <a:rPr lang="el-GR" sz="2200" dirty="0" smtClean="0"/>
              <a:t> νερό).</a:t>
            </a:r>
          </a:p>
          <a:p>
            <a:pPr>
              <a:lnSpc>
                <a:spcPct val="80000"/>
              </a:lnSpc>
              <a:buFont typeface="Wingdings" pitchFamily="2" charset="2"/>
              <a:buNone/>
              <a:defRPr/>
            </a:pPr>
            <a:r>
              <a:rPr lang="el-GR" sz="2200" dirty="0" smtClean="0"/>
              <a:t>Τεχνική:</a:t>
            </a:r>
          </a:p>
          <a:p>
            <a:pPr>
              <a:lnSpc>
                <a:spcPct val="80000"/>
              </a:lnSpc>
              <a:defRPr/>
            </a:pPr>
            <a:r>
              <a:rPr lang="el-GR" sz="2200" dirty="0" smtClean="0"/>
              <a:t>Μεταφέρουμε 2 </a:t>
            </a:r>
            <a:r>
              <a:rPr lang="en-US" sz="2200" dirty="0" smtClean="0"/>
              <a:t>ml </a:t>
            </a:r>
            <a:r>
              <a:rPr lang="el-GR" sz="2200" dirty="0" smtClean="0"/>
              <a:t>δείγμα σε δοκιμαστικό σωλήνα,</a:t>
            </a:r>
          </a:p>
          <a:p>
            <a:pPr>
              <a:lnSpc>
                <a:spcPct val="80000"/>
              </a:lnSpc>
              <a:defRPr/>
            </a:pPr>
            <a:r>
              <a:rPr lang="el-GR" sz="2200" dirty="0" smtClean="0"/>
              <a:t>Προσθέτουμε 2</a:t>
            </a:r>
            <a:r>
              <a:rPr lang="en-US" sz="2200" dirty="0" smtClean="0"/>
              <a:t>ml </a:t>
            </a:r>
            <a:r>
              <a:rPr lang="el-GR" sz="2200" dirty="0" err="1" smtClean="0"/>
              <a:t>αλιζαρόλης</a:t>
            </a:r>
            <a:r>
              <a:rPr lang="el-GR" sz="2200" dirty="0" smtClean="0"/>
              <a:t>, </a:t>
            </a:r>
          </a:p>
          <a:p>
            <a:pPr>
              <a:lnSpc>
                <a:spcPct val="80000"/>
              </a:lnSpc>
              <a:defRPr/>
            </a:pPr>
            <a:r>
              <a:rPr lang="el-GR" sz="2200" dirty="0" smtClean="0"/>
              <a:t>Αναμιγνύουμε καλά,</a:t>
            </a:r>
          </a:p>
          <a:p>
            <a:pPr>
              <a:lnSpc>
                <a:spcPct val="80000"/>
              </a:lnSpc>
              <a:defRPr/>
            </a:pPr>
            <a:r>
              <a:rPr lang="el-GR" sz="2200" dirty="0" smtClean="0"/>
              <a:t>Παρατηρούμε το χρώμα και το ίζημα που τυχόν θα σχηματιστεί και συγκρίνουμε με τον παρακάτω πίνακα.</a:t>
            </a:r>
          </a:p>
        </p:txBody>
      </p:sp>
      <p:graphicFrame>
        <p:nvGraphicFramePr>
          <p:cNvPr id="10" name="Group 239" descr="."/>
          <p:cNvGraphicFramePr>
            <a:graphicFrameLocks noGrp="1"/>
          </p:cNvGraphicFramePr>
          <p:nvPr>
            <p:ph sz="half" idx="1"/>
            <p:custDataLst>
              <p:tags r:id="rId3"/>
            </p:custDataLst>
            <p:extLst>
              <p:ext uri="{D42A27DB-BD31-4B8C-83A1-F6EECF244321}">
                <p14:modId xmlns:p14="http://schemas.microsoft.com/office/powerpoint/2010/main" val="2227595794"/>
              </p:ext>
            </p:extLst>
          </p:nvPr>
        </p:nvGraphicFramePr>
        <p:xfrm>
          <a:off x="4212209" y="908720"/>
          <a:ext cx="4536255" cy="5440486"/>
        </p:xfrm>
        <a:graphic>
          <a:graphicData uri="http://schemas.openxmlformats.org/drawingml/2006/table">
            <a:tbl>
              <a:tblPr firstRow="1"/>
              <a:tblGrid>
                <a:gridCol w="1010545"/>
                <a:gridCol w="906056"/>
                <a:gridCol w="879189"/>
                <a:gridCol w="868740"/>
                <a:gridCol w="871725"/>
              </a:tblGrid>
              <a:tr h="95560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Χρώμα</a:t>
                      </a:r>
                      <a:endParaRPr kumimoji="0" lang="el-GR" sz="1400" b="0" i="0" u="none" strike="noStrike" cap="none" normalizeH="0" baseline="0" dirty="0" smtClean="0">
                        <a:ln>
                          <a:noFill/>
                        </a:ln>
                        <a:solidFill>
                          <a:schemeClr val="tx1"/>
                        </a:solidFill>
                        <a:effectLst/>
                        <a:latin typeface="Arial" charset="0"/>
                        <a:ea typeface="Times New Roman" pitchFamily="18" charset="0"/>
                        <a:cs typeface="Tahoma"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Εμφάνιση γάλακτος </a:t>
                      </a:r>
                      <a:endParaRPr kumimoji="0" lang="el-GR" sz="1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Ίζημα </a:t>
                      </a:r>
                      <a:endParaRPr kumimoji="0" lang="el-GR" sz="1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pH</a:t>
                      </a:r>
                      <a:endParaRPr kumimoji="0" lang="en-US" sz="1400" b="0" i="0" u="none" strike="noStrike" cap="none" normalizeH="0" baseline="0" dirty="0" smtClean="0">
                        <a:ln>
                          <a:noFill/>
                        </a:ln>
                        <a:solidFill>
                          <a:schemeClr val="tx1"/>
                        </a:solidFill>
                        <a:effectLst/>
                        <a:latin typeface="Arial" charset="0"/>
                        <a:ea typeface="Times New Roman" pitchFamily="18" charset="0"/>
                        <a:cs typeface="Tahoma"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30000" dirty="0" err="1" smtClean="0">
                          <a:ln>
                            <a:noFill/>
                          </a:ln>
                          <a:solidFill>
                            <a:schemeClr val="tx1"/>
                          </a:solidFill>
                          <a:effectLst/>
                          <a:latin typeface="Tahoma" pitchFamily="34" charset="0"/>
                          <a:ea typeface="Times New Roman" pitchFamily="18" charset="0"/>
                          <a:cs typeface="Tahoma" pitchFamily="34" charset="0"/>
                        </a:rPr>
                        <a:t>o</a:t>
                      </a:r>
                      <a:r>
                        <a:rPr kumimoji="0" lang="en-US" sz="1400" b="1"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SH</a:t>
                      </a:r>
                      <a:endParaRPr kumimoji="0" lang="en-US" sz="1400" b="0" i="0" u="none" strike="noStrike" cap="none" normalizeH="0" baseline="0" dirty="0" smtClean="0">
                        <a:ln>
                          <a:noFill/>
                        </a:ln>
                        <a:solidFill>
                          <a:schemeClr val="tx1"/>
                        </a:solidFill>
                        <a:effectLst/>
                        <a:latin typeface="Arial" charset="0"/>
                        <a:ea typeface="Times New Roman" pitchFamily="18" charset="0"/>
                        <a:cs typeface="Tahoma"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55260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Ιώδες </a:t>
                      </a:r>
                      <a:endParaRPr kumimoji="0" lang="el-GR" sz="1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Κανονική</a:t>
                      </a:r>
                      <a:endParaRPr kumimoji="0" lang="el-GR" sz="1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Κανένα</a:t>
                      </a:r>
                      <a:endParaRPr kumimoji="0" lang="el-GR" sz="1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6.65</a:t>
                      </a:r>
                      <a:endParaRPr kumimoji="0" lang="el-GR" sz="1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6.5-7.5</a:t>
                      </a:r>
                      <a:endParaRPr kumimoji="0" lang="el-GR" sz="1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618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Ρόδινο</a:t>
                      </a:r>
                      <a:endParaRPr kumimoji="0" lang="el-GR" sz="1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Αρχή οξίνισης </a:t>
                      </a:r>
                      <a:endParaRPr kumimoji="0" lang="el-GR" sz="1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Ελάχιστο</a:t>
                      </a:r>
                      <a:endParaRPr kumimoji="0" lang="el-GR" sz="1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6.45</a:t>
                      </a:r>
                      <a:endParaRPr kumimoji="0" lang="el-GR" sz="1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7.5-8.5</a:t>
                      </a:r>
                      <a:endParaRPr kumimoji="0" lang="el-GR" sz="1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0675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Ερυθροκαστανό</a:t>
                      </a:r>
                      <a:endParaRPr kumimoji="0" lang="el-GR" sz="1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Ασθενής οξίνιση</a:t>
                      </a:r>
                      <a:endParaRPr kumimoji="0" lang="el-GR" sz="1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Μικροί κόκκοι</a:t>
                      </a:r>
                      <a:endParaRPr kumimoji="0" lang="el-GR" sz="1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6.30</a:t>
                      </a:r>
                      <a:endParaRPr kumimoji="0" lang="el-GR" sz="1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8.5-9.5</a:t>
                      </a:r>
                      <a:endParaRPr kumimoji="0" lang="el-GR" sz="1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0675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Καστανέρυθρο</a:t>
                      </a:r>
                      <a:endParaRPr kumimoji="0" lang="el-GR" sz="1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Προχωρημένη οξίνιση </a:t>
                      </a:r>
                      <a:endParaRPr kumimoji="0" lang="el-GR" sz="1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Μεγαλύτεροι κόκκοι</a:t>
                      </a:r>
                      <a:endParaRPr kumimoji="0" lang="el-GR" sz="1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6.15</a:t>
                      </a:r>
                      <a:endParaRPr kumimoji="0" lang="el-GR" sz="1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9.5-10.5</a:t>
                      </a:r>
                      <a:endParaRPr kumimoji="0" lang="el-GR" sz="1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0863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Καστανοκίτρινο</a:t>
                      </a:r>
                      <a:endParaRPr kumimoji="0" lang="el-GR" sz="1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Όριο πήξεως με βρασμό</a:t>
                      </a:r>
                      <a:endParaRPr kumimoji="0" lang="el-GR" sz="1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Μεγάλοι κόκκοι</a:t>
                      </a:r>
                      <a:endParaRPr kumimoji="0" lang="el-GR" sz="1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5.7</a:t>
                      </a:r>
                      <a:endParaRPr kumimoji="0" lang="el-GR" sz="1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12-15</a:t>
                      </a:r>
                      <a:endParaRPr kumimoji="0" lang="el-GR" sz="1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771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Κίτρινο</a:t>
                      </a:r>
                      <a:endParaRPr kumimoji="0" lang="el-GR" sz="1400" b="0" i="0" u="none" strike="noStrike" cap="none" normalizeH="0" baseline="0" dirty="0" smtClean="0">
                        <a:ln>
                          <a:noFill/>
                        </a:ln>
                        <a:solidFill>
                          <a:schemeClr val="tx1"/>
                        </a:solidFill>
                        <a:effectLst/>
                        <a:latin typeface="Arial" charset="0"/>
                        <a:ea typeface="Times New Roman" pitchFamily="18" charset="0"/>
                        <a:cs typeface="Tahoma"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Πολύ όξινο</a:t>
                      </a:r>
                      <a:endParaRPr kumimoji="0" lang="el-GR" sz="1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Λεπτοί κόκκοι</a:t>
                      </a:r>
                      <a:endParaRPr kumimoji="0" lang="el-GR" sz="1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4.5</a:t>
                      </a:r>
                      <a:endParaRPr kumimoji="0" lang="el-GR" sz="1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Άνω των 15</a:t>
                      </a:r>
                      <a:endParaRPr kumimoji="0" lang="el-GR" sz="1400" b="0" i="0" u="none" strike="noStrike" cap="none" normalizeH="0" baseline="0" dirty="0" smtClean="0">
                        <a:ln>
                          <a:noFill/>
                        </a:ln>
                        <a:solidFill>
                          <a:schemeClr val="tx1"/>
                        </a:solidFill>
                        <a:effectLst/>
                        <a:latin typeface="Arial" charset="0"/>
                        <a:ea typeface="Times New Roman" pitchFamily="18" charset="0"/>
                        <a:cs typeface="Tahoma"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Προσδιορισμός καθαρότητας &amp; </a:t>
            </a:r>
            <a:r>
              <a:rPr lang="el-GR" altLang="el-GR" sz="1400" dirty="0" err="1"/>
              <a:t>Νωπότητας</a:t>
            </a:r>
            <a:r>
              <a:rPr lang="el-GR" altLang="el-GR" sz="1400" dirty="0"/>
              <a:t>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24</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Πειραματικό μέρος (</a:t>
            </a:r>
            <a:r>
              <a:rPr lang="el-GR" altLang="el-GR" dirty="0" smtClean="0"/>
              <a:t>12 </a:t>
            </a:r>
            <a:r>
              <a:rPr lang="el-GR" altLang="el-GR" dirty="0"/>
              <a:t>από </a:t>
            </a:r>
            <a:r>
              <a:rPr lang="el-GR" altLang="el-GR" dirty="0" smtClean="0"/>
              <a:t>16)</a:t>
            </a:r>
            <a:endParaRPr lang="el-GR" dirty="0"/>
          </a:p>
        </p:txBody>
      </p:sp>
      <p:sp>
        <p:nvSpPr>
          <p:cNvPr id="2" name="Ορθογώνιο 1" descr="ΙΙΙ. Δοκιμή Αλκοόλης. &#10;&#10;Υλικά:&#10;&#10;Δοκιμαστικοί σωλήνες, &#10;Σιφώνια ένα ml, &#10;Αλκοόλη εξιντα οκτώ τοις εκατό: εβδομηντα δύο ml αλκοόλη ενενηντα πέντε τοις εκατό και απεσταγμένο νερό μέχρι όγκου εκατό ml.&#10;&#10;Τεχνική:&#10;&#10;Μεταφέρουμε ένα ml δείγματος σε δοκιμαστικό σωλήνα, &#10;Προσθέτουμε ένα ml αλκοόλης, &#10;Αναμιγνύουμε,&#10;Ελέγχουμε για τυχόν πήξιμο ή την εμφάνιση κροκίδωσης, οπότε και η οξύτητα είναι μεγαλύτερη της επιθυμητής. &#10;"/>
          <p:cNvSpPr/>
          <p:nvPr/>
        </p:nvSpPr>
        <p:spPr>
          <a:xfrm>
            <a:off x="467544" y="1057491"/>
            <a:ext cx="8208912" cy="4819781"/>
          </a:xfrm>
          <a:prstGeom prst="rect">
            <a:avLst/>
          </a:prstGeom>
        </p:spPr>
        <p:txBody>
          <a:bodyPr wrap="square">
            <a:spAutoFit/>
          </a:bodyPr>
          <a:lstStyle/>
          <a:p>
            <a:pPr fontAlgn="auto">
              <a:lnSpc>
                <a:spcPct val="80000"/>
              </a:lnSpc>
              <a:spcAft>
                <a:spcPts val="0"/>
              </a:spcAft>
              <a:buFont typeface="Wingdings" pitchFamily="2" charset="2"/>
              <a:buNone/>
              <a:defRPr/>
            </a:pPr>
            <a:r>
              <a:rPr lang="el-GR" sz="2400" dirty="0"/>
              <a:t>ΙΙΙ. Δοκιμή </a:t>
            </a:r>
            <a:r>
              <a:rPr lang="el-GR" sz="2400" dirty="0" smtClean="0"/>
              <a:t>Αλκοόλης. </a:t>
            </a:r>
            <a:endParaRPr lang="el-GR" sz="2400" dirty="0"/>
          </a:p>
          <a:p>
            <a:pPr fontAlgn="auto">
              <a:lnSpc>
                <a:spcPct val="80000"/>
              </a:lnSpc>
              <a:spcAft>
                <a:spcPts val="0"/>
              </a:spcAft>
              <a:buFont typeface="Wingdings" pitchFamily="2" charset="2"/>
              <a:buNone/>
              <a:defRPr/>
            </a:pPr>
            <a:endParaRPr lang="el-GR" sz="2400" dirty="0"/>
          </a:p>
          <a:p>
            <a:pPr fontAlgn="auto">
              <a:lnSpc>
                <a:spcPct val="80000"/>
              </a:lnSpc>
              <a:spcAft>
                <a:spcPts val="0"/>
              </a:spcAft>
              <a:buFont typeface="Wingdings" pitchFamily="2" charset="2"/>
              <a:buNone/>
              <a:defRPr/>
            </a:pPr>
            <a:r>
              <a:rPr lang="el-GR" sz="2400" dirty="0" smtClean="0"/>
              <a:t>Υλικά:</a:t>
            </a:r>
            <a:endParaRPr lang="el-GR" sz="2400" dirty="0"/>
          </a:p>
          <a:p>
            <a:pPr fontAlgn="auto">
              <a:lnSpc>
                <a:spcPct val="80000"/>
              </a:lnSpc>
              <a:spcAft>
                <a:spcPts val="0"/>
              </a:spcAft>
              <a:buFont typeface="Wingdings" pitchFamily="2" charset="2"/>
              <a:buNone/>
              <a:defRPr/>
            </a:pPr>
            <a:endParaRPr lang="el-GR" sz="2400" dirty="0"/>
          </a:p>
          <a:p>
            <a:pPr marL="342900" indent="-342900" fontAlgn="auto">
              <a:lnSpc>
                <a:spcPct val="80000"/>
              </a:lnSpc>
              <a:spcAft>
                <a:spcPts val="0"/>
              </a:spcAft>
              <a:buFont typeface="Arial" panose="020B0604020202020204" pitchFamily="34" charset="0"/>
              <a:buChar char="•"/>
              <a:defRPr/>
            </a:pPr>
            <a:r>
              <a:rPr lang="el-GR" sz="2400" dirty="0"/>
              <a:t>Δοκιμαστικοί </a:t>
            </a:r>
            <a:r>
              <a:rPr lang="el-GR" sz="2400" dirty="0" smtClean="0"/>
              <a:t>σωλήνες, </a:t>
            </a:r>
            <a:endParaRPr lang="el-GR" sz="2400" dirty="0"/>
          </a:p>
          <a:p>
            <a:pPr marL="342900" indent="-342900" fontAlgn="auto">
              <a:lnSpc>
                <a:spcPct val="80000"/>
              </a:lnSpc>
              <a:spcAft>
                <a:spcPts val="0"/>
              </a:spcAft>
              <a:buFont typeface="Arial" panose="020B0604020202020204" pitchFamily="34" charset="0"/>
              <a:buChar char="•"/>
              <a:defRPr/>
            </a:pPr>
            <a:r>
              <a:rPr lang="el-GR" sz="2400" dirty="0"/>
              <a:t>Σιφώνια 1</a:t>
            </a:r>
            <a:r>
              <a:rPr lang="en-US" sz="2400" dirty="0" smtClean="0"/>
              <a:t>ml</a:t>
            </a:r>
            <a:r>
              <a:rPr lang="el-GR" sz="2400" dirty="0" smtClean="0"/>
              <a:t>,</a:t>
            </a:r>
            <a:r>
              <a:rPr lang="en-US" sz="2400" dirty="0" smtClean="0"/>
              <a:t> </a:t>
            </a:r>
            <a:endParaRPr lang="el-GR" sz="2400" dirty="0"/>
          </a:p>
          <a:p>
            <a:pPr marL="342900" indent="-342900" fontAlgn="auto">
              <a:lnSpc>
                <a:spcPct val="80000"/>
              </a:lnSpc>
              <a:spcAft>
                <a:spcPts val="0"/>
              </a:spcAft>
              <a:buFont typeface="Arial" panose="020B0604020202020204" pitchFamily="34" charset="0"/>
              <a:buChar char="•"/>
              <a:defRPr/>
            </a:pPr>
            <a:r>
              <a:rPr lang="el-GR" sz="2400" dirty="0"/>
              <a:t>Αλκοόλη 68%: 72</a:t>
            </a:r>
            <a:r>
              <a:rPr lang="en-US" sz="2400" dirty="0"/>
              <a:t>ml </a:t>
            </a:r>
            <a:r>
              <a:rPr lang="el-GR" sz="2400" dirty="0"/>
              <a:t>αλκοόλη 95% και </a:t>
            </a:r>
            <a:r>
              <a:rPr lang="el-GR" sz="2400" dirty="0" err="1"/>
              <a:t>απεσταγμένο</a:t>
            </a:r>
            <a:r>
              <a:rPr lang="el-GR" sz="2400" dirty="0"/>
              <a:t> νερό μέχρι όγκου 100</a:t>
            </a:r>
            <a:r>
              <a:rPr lang="en-US" sz="2400" dirty="0" smtClean="0"/>
              <a:t>ml</a:t>
            </a:r>
            <a:r>
              <a:rPr lang="el-GR" sz="2400" dirty="0" smtClean="0"/>
              <a:t>.</a:t>
            </a:r>
            <a:endParaRPr lang="el-GR" sz="2400" dirty="0"/>
          </a:p>
          <a:p>
            <a:pPr fontAlgn="auto">
              <a:lnSpc>
                <a:spcPct val="80000"/>
              </a:lnSpc>
              <a:spcAft>
                <a:spcPts val="0"/>
              </a:spcAft>
              <a:buFont typeface="Wingdings" pitchFamily="2" charset="2"/>
              <a:buNone/>
              <a:defRPr/>
            </a:pPr>
            <a:endParaRPr lang="el-GR" sz="2400" dirty="0"/>
          </a:p>
          <a:p>
            <a:pPr fontAlgn="auto">
              <a:lnSpc>
                <a:spcPct val="80000"/>
              </a:lnSpc>
              <a:spcAft>
                <a:spcPts val="0"/>
              </a:spcAft>
              <a:buFont typeface="Wingdings" pitchFamily="2" charset="2"/>
              <a:buNone/>
              <a:defRPr/>
            </a:pPr>
            <a:r>
              <a:rPr lang="el-GR" sz="2400" dirty="0" smtClean="0"/>
              <a:t>Τεχνική:</a:t>
            </a:r>
            <a:endParaRPr lang="el-GR" sz="2400" dirty="0"/>
          </a:p>
          <a:p>
            <a:pPr fontAlgn="auto">
              <a:lnSpc>
                <a:spcPct val="80000"/>
              </a:lnSpc>
              <a:spcAft>
                <a:spcPts val="0"/>
              </a:spcAft>
              <a:buFont typeface="Wingdings" pitchFamily="2" charset="2"/>
              <a:buNone/>
              <a:defRPr/>
            </a:pPr>
            <a:endParaRPr lang="el-GR" sz="2400" dirty="0"/>
          </a:p>
          <a:p>
            <a:pPr marL="342900" indent="-342900" fontAlgn="auto">
              <a:lnSpc>
                <a:spcPct val="80000"/>
              </a:lnSpc>
              <a:spcAft>
                <a:spcPts val="0"/>
              </a:spcAft>
              <a:buFont typeface="Arial" panose="020B0604020202020204" pitchFamily="34" charset="0"/>
              <a:buChar char="•"/>
              <a:defRPr/>
            </a:pPr>
            <a:r>
              <a:rPr lang="el-GR" sz="2400" dirty="0"/>
              <a:t>Μεταφέρουμε 1</a:t>
            </a:r>
            <a:r>
              <a:rPr lang="en-US" sz="2400" dirty="0"/>
              <a:t>ml </a:t>
            </a:r>
            <a:r>
              <a:rPr lang="el-GR" sz="2400" dirty="0"/>
              <a:t>δείγματος σε δοκιμαστικό </a:t>
            </a:r>
            <a:r>
              <a:rPr lang="el-GR" sz="2400" dirty="0" smtClean="0"/>
              <a:t>σωλήνα, </a:t>
            </a:r>
            <a:endParaRPr lang="el-GR" sz="2400" dirty="0"/>
          </a:p>
          <a:p>
            <a:pPr marL="342900" indent="-342900" fontAlgn="auto">
              <a:lnSpc>
                <a:spcPct val="80000"/>
              </a:lnSpc>
              <a:spcAft>
                <a:spcPts val="0"/>
              </a:spcAft>
              <a:buFont typeface="Arial" panose="020B0604020202020204" pitchFamily="34" charset="0"/>
              <a:buChar char="•"/>
              <a:defRPr/>
            </a:pPr>
            <a:r>
              <a:rPr lang="el-GR" sz="2400" dirty="0"/>
              <a:t>Προσθέτουμε 1</a:t>
            </a:r>
            <a:r>
              <a:rPr lang="en-US" sz="2400" dirty="0"/>
              <a:t>ml </a:t>
            </a:r>
            <a:r>
              <a:rPr lang="el-GR" sz="2400" dirty="0" smtClean="0"/>
              <a:t>αλκοόλης, </a:t>
            </a:r>
            <a:endParaRPr lang="el-GR" sz="2400" dirty="0"/>
          </a:p>
          <a:p>
            <a:pPr marL="342900" indent="-342900" fontAlgn="auto">
              <a:lnSpc>
                <a:spcPct val="80000"/>
              </a:lnSpc>
              <a:spcAft>
                <a:spcPts val="0"/>
              </a:spcAft>
              <a:buFont typeface="Arial" panose="020B0604020202020204" pitchFamily="34" charset="0"/>
              <a:buChar char="•"/>
              <a:defRPr/>
            </a:pPr>
            <a:r>
              <a:rPr lang="el-GR" sz="2400" dirty="0" smtClean="0"/>
              <a:t>Αναμιγνύουμε,</a:t>
            </a:r>
            <a:endParaRPr lang="el-GR" sz="2400" dirty="0"/>
          </a:p>
          <a:p>
            <a:pPr marL="342900" indent="-342900" fontAlgn="auto">
              <a:lnSpc>
                <a:spcPct val="80000"/>
              </a:lnSpc>
              <a:spcAft>
                <a:spcPts val="0"/>
              </a:spcAft>
              <a:buFont typeface="Arial" panose="020B0604020202020204" pitchFamily="34" charset="0"/>
              <a:buChar char="•"/>
              <a:defRPr/>
            </a:pPr>
            <a:r>
              <a:rPr lang="el-GR" sz="2400" dirty="0"/>
              <a:t>Ελέγχουμε για τυχόν πήξιμο ή την εμφάνιση κροκίδωσης, οπότε και η οξύτητα είναι μεγαλύτερη της </a:t>
            </a:r>
            <a:r>
              <a:rPr lang="el-GR" sz="2400" dirty="0" smtClean="0"/>
              <a:t>επιθυμητής. </a:t>
            </a:r>
            <a:endParaRPr 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Προσδιορισμός καθαρότητας &amp; </a:t>
            </a:r>
            <a:r>
              <a:rPr lang="el-GR" altLang="el-GR" sz="1400" dirty="0" err="1"/>
              <a:t>Νωπότητας</a:t>
            </a:r>
            <a:r>
              <a:rPr lang="el-GR" altLang="el-GR" sz="1400" dirty="0"/>
              <a:t>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25</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Πειραματικό μέρος (</a:t>
            </a:r>
            <a:r>
              <a:rPr lang="el-GR" altLang="el-GR" dirty="0" smtClean="0"/>
              <a:t>13 </a:t>
            </a:r>
            <a:r>
              <a:rPr lang="el-GR" altLang="el-GR" dirty="0"/>
              <a:t>από </a:t>
            </a:r>
            <a:r>
              <a:rPr lang="el-GR" altLang="el-GR" dirty="0" smtClean="0"/>
              <a:t>16)</a:t>
            </a:r>
            <a:endParaRPr lang="el-GR" dirty="0"/>
          </a:p>
        </p:txBody>
      </p:sp>
      <p:sp>
        <p:nvSpPr>
          <p:cNvPr id="6" name="Rectangle 3" descr="ΙV. Δοκιμή κυανού βρωμοθυμόλης. &#10;&#10;Υλικά:&#10;Δοκιμαστικοί σωλήνες ,&#10;Σιφώνια του ένα κόμμα πέντε ml,&#10;Διάλυμα Κυανού βρωμοθυμόλης (μηδέν κόμμα δύο γρ σε εικοσιπέντε ml αλκοόλης ενενηντα έξι τοις εκατό και προσθήκη εβδομντα πέντε ml νερού και Ν/10 NaOH: μπλε χρώμα). &#10;Τεχνική:&#10;Μεταφέρουμε  πέντε ml γάλα σε δοκιμαστικό σωλήνα,&#10; Προσθέτουμε ένα  ml κυανού βρωμοθυμόλης, &#10;Ελέγχουμε το χρώμα σύμφωνα με τον παρακάτω πίνακα.&#10;"/>
          <p:cNvSpPr txBox="1">
            <a:spLocks noChangeArrowheads="1"/>
          </p:cNvSpPr>
          <p:nvPr/>
        </p:nvSpPr>
        <p:spPr>
          <a:xfrm>
            <a:off x="395536" y="764729"/>
            <a:ext cx="4319562" cy="5760615"/>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 typeface="Wingdings" pitchFamily="2" charset="2"/>
              <a:buNone/>
            </a:pPr>
            <a:r>
              <a:rPr lang="el-GR" altLang="el-GR" sz="2200" dirty="0" smtClean="0"/>
              <a:t>Ι</a:t>
            </a:r>
            <a:r>
              <a:rPr lang="en-US" altLang="el-GR" sz="2200" dirty="0" smtClean="0"/>
              <a:t>V</a:t>
            </a:r>
            <a:r>
              <a:rPr lang="el-GR" altLang="el-GR" sz="2200" dirty="0" smtClean="0"/>
              <a:t>. Δοκιμή κυανού </a:t>
            </a:r>
            <a:r>
              <a:rPr lang="el-GR" altLang="el-GR" sz="2200" dirty="0" err="1" smtClean="0"/>
              <a:t>βρωμοθυμόλης</a:t>
            </a:r>
            <a:r>
              <a:rPr lang="el-GR" altLang="el-GR" sz="2200" dirty="0" smtClean="0"/>
              <a:t>. </a:t>
            </a:r>
          </a:p>
          <a:p>
            <a:pPr>
              <a:lnSpc>
                <a:spcPct val="80000"/>
              </a:lnSpc>
              <a:buFont typeface="Wingdings" pitchFamily="2" charset="2"/>
              <a:buNone/>
            </a:pPr>
            <a:endParaRPr lang="el-GR" altLang="el-GR" sz="2200" dirty="0" smtClean="0"/>
          </a:p>
          <a:p>
            <a:pPr>
              <a:lnSpc>
                <a:spcPct val="80000"/>
              </a:lnSpc>
              <a:buFont typeface="Wingdings" pitchFamily="2" charset="2"/>
              <a:buNone/>
            </a:pPr>
            <a:r>
              <a:rPr lang="el-GR" altLang="el-GR" sz="2200" dirty="0" smtClean="0"/>
              <a:t>Υλικά:</a:t>
            </a:r>
          </a:p>
          <a:p>
            <a:pPr>
              <a:lnSpc>
                <a:spcPct val="80000"/>
              </a:lnSpc>
            </a:pPr>
            <a:r>
              <a:rPr lang="el-GR" altLang="el-GR" sz="2200" dirty="0" smtClean="0"/>
              <a:t>Δοκιμαστικοί σωλήνες ,</a:t>
            </a:r>
          </a:p>
          <a:p>
            <a:pPr>
              <a:lnSpc>
                <a:spcPct val="80000"/>
              </a:lnSpc>
            </a:pPr>
            <a:r>
              <a:rPr lang="el-GR" altLang="el-GR" sz="2200" dirty="0" smtClean="0"/>
              <a:t>Σιφώνια του 1, 5 </a:t>
            </a:r>
            <a:r>
              <a:rPr lang="en-US" altLang="el-GR" sz="2200" dirty="0" smtClean="0"/>
              <a:t>ml</a:t>
            </a:r>
            <a:r>
              <a:rPr lang="el-GR" altLang="el-GR" sz="2200" dirty="0" smtClean="0"/>
              <a:t>,</a:t>
            </a:r>
          </a:p>
          <a:p>
            <a:pPr>
              <a:lnSpc>
                <a:spcPct val="80000"/>
              </a:lnSpc>
            </a:pPr>
            <a:r>
              <a:rPr lang="el-GR" altLang="el-GR" sz="2200" dirty="0" smtClean="0"/>
              <a:t>Διάλυμα Κυανού </a:t>
            </a:r>
            <a:r>
              <a:rPr lang="el-GR" altLang="el-GR" sz="2200" dirty="0" err="1" smtClean="0"/>
              <a:t>βρωμοθυμόλης</a:t>
            </a:r>
            <a:r>
              <a:rPr lang="el-GR" altLang="el-GR" sz="2200" dirty="0" smtClean="0"/>
              <a:t> (0.2γρ σε 25</a:t>
            </a:r>
            <a:r>
              <a:rPr lang="en-US" altLang="el-GR" sz="2200" dirty="0" smtClean="0"/>
              <a:t>ml</a:t>
            </a:r>
            <a:r>
              <a:rPr lang="el-GR" altLang="el-GR" sz="2200" dirty="0" smtClean="0"/>
              <a:t> αλκοόλης 96% και προσθήκη 75</a:t>
            </a:r>
            <a:r>
              <a:rPr lang="en-US" altLang="el-GR" sz="2200" dirty="0" smtClean="0"/>
              <a:t>ml </a:t>
            </a:r>
            <a:r>
              <a:rPr lang="el-GR" altLang="el-GR" sz="2200" dirty="0" smtClean="0"/>
              <a:t>νερού και Ν/10 </a:t>
            </a:r>
            <a:r>
              <a:rPr lang="en-US" altLang="el-GR" sz="2200" dirty="0" err="1" smtClean="0"/>
              <a:t>NaOH</a:t>
            </a:r>
            <a:r>
              <a:rPr lang="el-GR" altLang="el-GR" sz="2200" dirty="0" smtClean="0"/>
              <a:t>: μπλε χρώμα). </a:t>
            </a:r>
          </a:p>
          <a:p>
            <a:pPr>
              <a:lnSpc>
                <a:spcPct val="80000"/>
              </a:lnSpc>
              <a:buFont typeface="Wingdings" pitchFamily="2" charset="2"/>
              <a:buNone/>
            </a:pPr>
            <a:r>
              <a:rPr lang="el-GR" altLang="el-GR" sz="2200" dirty="0" smtClean="0"/>
              <a:t>Τεχνική:</a:t>
            </a:r>
          </a:p>
          <a:p>
            <a:pPr>
              <a:lnSpc>
                <a:spcPct val="80000"/>
              </a:lnSpc>
            </a:pPr>
            <a:r>
              <a:rPr lang="el-GR" altLang="el-GR" sz="2200" dirty="0" smtClean="0"/>
              <a:t>Μεταφέρουμε 5</a:t>
            </a:r>
            <a:r>
              <a:rPr lang="en-US" altLang="el-GR" sz="2200" dirty="0" smtClean="0"/>
              <a:t>ml </a:t>
            </a:r>
            <a:r>
              <a:rPr lang="el-GR" altLang="el-GR" sz="2200" dirty="0" smtClean="0"/>
              <a:t>γάλα σε δοκιμαστικό σωλήνα,</a:t>
            </a:r>
          </a:p>
          <a:p>
            <a:pPr>
              <a:lnSpc>
                <a:spcPct val="80000"/>
              </a:lnSpc>
            </a:pPr>
            <a:r>
              <a:rPr lang="el-GR" altLang="el-GR" sz="2200" dirty="0" smtClean="0"/>
              <a:t> Προσθέτουμε 1 </a:t>
            </a:r>
            <a:r>
              <a:rPr lang="en-US" altLang="el-GR" sz="2200" dirty="0" smtClean="0"/>
              <a:t>ml </a:t>
            </a:r>
            <a:r>
              <a:rPr lang="el-GR" altLang="el-GR" sz="2200" dirty="0" smtClean="0"/>
              <a:t>κυανού </a:t>
            </a:r>
            <a:r>
              <a:rPr lang="el-GR" altLang="el-GR" sz="2200" dirty="0" err="1" smtClean="0"/>
              <a:t>βρωμοθυμόλης</a:t>
            </a:r>
            <a:r>
              <a:rPr lang="el-GR" altLang="el-GR" sz="2200" dirty="0" smtClean="0"/>
              <a:t>, </a:t>
            </a:r>
          </a:p>
          <a:p>
            <a:pPr>
              <a:lnSpc>
                <a:spcPct val="80000"/>
              </a:lnSpc>
            </a:pPr>
            <a:r>
              <a:rPr lang="el-GR" altLang="el-GR" sz="2200" dirty="0" smtClean="0"/>
              <a:t>Ελέγχουμε το χρώμα σύμφωνα με τον παρακάτω πίνακα.</a:t>
            </a:r>
          </a:p>
        </p:txBody>
      </p:sp>
      <p:graphicFrame>
        <p:nvGraphicFramePr>
          <p:cNvPr id="10" name="Group 53" descr="."/>
          <p:cNvGraphicFramePr>
            <a:graphicFrameLocks noGrp="1"/>
          </p:cNvGraphicFramePr>
          <p:nvPr>
            <p:ph sz="half" idx="4294967295"/>
            <p:custDataLst>
              <p:tags r:id="rId3"/>
            </p:custDataLst>
            <p:extLst>
              <p:ext uri="{D42A27DB-BD31-4B8C-83A1-F6EECF244321}">
                <p14:modId xmlns:p14="http://schemas.microsoft.com/office/powerpoint/2010/main" val="3527885869"/>
              </p:ext>
            </p:extLst>
          </p:nvPr>
        </p:nvGraphicFramePr>
        <p:xfrm>
          <a:off x="4648200" y="1981200"/>
          <a:ext cx="4038600" cy="3886200"/>
        </p:xfrm>
        <a:graphic>
          <a:graphicData uri="http://schemas.openxmlformats.org/drawingml/2006/table">
            <a:tbl>
              <a:tblPr firstRow="1"/>
              <a:tblGrid>
                <a:gridCol w="2266950"/>
                <a:gridCol w="1771650"/>
              </a:tblGrid>
              <a:tr h="97155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Χρώμα </a:t>
                      </a:r>
                      <a:endParaRPr kumimoji="0" lang="el-GR" sz="2000" b="0" i="0" u="none" strike="noStrike" cap="none" normalizeH="0" baseline="0" dirty="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Γάλα </a:t>
                      </a:r>
                      <a:endParaRPr kumimoji="0" lang="el-GR" sz="2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97155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Κιτρινοπράσινο </a:t>
                      </a:r>
                      <a:endParaRPr kumimoji="0" lang="el-GR" sz="2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Κανονικό </a:t>
                      </a:r>
                      <a:endParaRPr kumimoji="0" lang="el-GR" sz="2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7155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Μπλε-πράσινο</a:t>
                      </a:r>
                      <a:endParaRPr kumimoji="0" lang="el-GR" sz="2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Αλκαλικό</a:t>
                      </a:r>
                      <a:endParaRPr kumimoji="0" lang="el-GR" sz="2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7155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Κιτρινωπό</a:t>
                      </a:r>
                      <a:endParaRPr kumimoji="0" lang="el-GR" sz="20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Όξινο</a:t>
                      </a:r>
                      <a:endParaRPr kumimoji="0" lang="el-GR" sz="2000" b="0" i="0" u="none" strike="noStrike" cap="none" normalizeH="0" baseline="0" dirty="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Προσδιορισμός καθαρότητας &amp; </a:t>
            </a:r>
            <a:r>
              <a:rPr lang="el-GR" altLang="el-GR" sz="1400" dirty="0" err="1"/>
              <a:t>Νωπότητας</a:t>
            </a:r>
            <a:r>
              <a:rPr lang="el-GR" altLang="el-GR" sz="1400" dirty="0"/>
              <a:t>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26</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Πειραματικό μέρος (</a:t>
            </a:r>
            <a:r>
              <a:rPr lang="el-GR" altLang="el-GR" dirty="0" smtClean="0"/>
              <a:t>14 </a:t>
            </a:r>
            <a:r>
              <a:rPr lang="el-GR" altLang="el-GR" dirty="0"/>
              <a:t>από </a:t>
            </a:r>
            <a:r>
              <a:rPr lang="el-GR" altLang="el-GR" dirty="0" smtClean="0"/>
              <a:t>16)</a:t>
            </a:r>
            <a:endParaRPr lang="el-GR" dirty="0"/>
          </a:p>
        </p:txBody>
      </p:sp>
      <p:sp>
        <p:nvSpPr>
          <p:cNvPr id="6" name="2 - Θέση περιεχομένου" descr="Παράδειγμα: &#10; Εφαρμόζοντας την μέθοδο S-H για προσδιορισμό της οξύτητας 10ml γάλακτος,  καταναλώθηκαν 0.8 ml NaOH N/4. Να υπολογίσετε στοιχειομετρικά και με χρήση του τύπου την οξύτητα. Να εκφράσετε επίσης την οξύτητα σε οD και σε % γαλακτικό οξύ. &#10;1000ml Ν/4 NaOH εξουδετερώνουν 22.5  gr γαλακτικού&#10;0.8ml                                            x; &#10;x= 22.5 0.8 / 1000 = 0.018g = 18mg γαλακτικού.&#10;Εξ ορισμού οι βαθμοί SH εκφράζονται ανα 100ml. Άρα :&#10;Τα 10ml γάλα περιέχουν 18mg γαλακτικού &#10;Τα 100ml                       x&#10;x = 180mg. &#10;&#10;"/>
          <p:cNvSpPr>
            <a:spLocks noGrp="1"/>
          </p:cNvSpPr>
          <p:nvPr>
            <p:ph sz="quarter" idx="1"/>
          </p:nvPr>
        </p:nvSpPr>
        <p:spPr>
          <a:xfrm>
            <a:off x="612648" y="836712"/>
            <a:ext cx="8153400" cy="5544616"/>
          </a:xfrm>
        </p:spPr>
        <p:txBody>
          <a:bodyPr>
            <a:noAutofit/>
          </a:bodyPr>
          <a:lstStyle/>
          <a:p>
            <a:r>
              <a:rPr lang="el-GR" altLang="el-GR" sz="2400" dirty="0"/>
              <a:t>Παράδειγμα: </a:t>
            </a:r>
          </a:p>
          <a:p>
            <a:pPr>
              <a:buFont typeface="Wingdings" pitchFamily="2" charset="2"/>
              <a:buNone/>
            </a:pPr>
            <a:r>
              <a:rPr lang="el-GR" altLang="el-GR" sz="2400" dirty="0"/>
              <a:t>	Εφαρμόζοντας την μέθοδο </a:t>
            </a:r>
            <a:r>
              <a:rPr lang="en-US" altLang="el-GR" sz="2400" dirty="0"/>
              <a:t>S</a:t>
            </a:r>
            <a:r>
              <a:rPr lang="el-GR" altLang="el-GR" sz="2400" dirty="0"/>
              <a:t>-</a:t>
            </a:r>
            <a:r>
              <a:rPr lang="en-US" altLang="el-GR" sz="2400" dirty="0"/>
              <a:t>H</a:t>
            </a:r>
            <a:r>
              <a:rPr lang="el-GR" altLang="el-GR" sz="2400" dirty="0"/>
              <a:t> για προσδιορισμό της οξύτητας 10</a:t>
            </a:r>
            <a:r>
              <a:rPr lang="en-US" altLang="el-GR" sz="2400" dirty="0"/>
              <a:t>ml</a:t>
            </a:r>
            <a:r>
              <a:rPr lang="el-GR" altLang="el-GR" sz="2400" dirty="0"/>
              <a:t> γάλακτος,  καταναλώθηκαν 0.8 </a:t>
            </a:r>
            <a:r>
              <a:rPr lang="en-US" altLang="el-GR" sz="2400" dirty="0"/>
              <a:t>ml </a:t>
            </a:r>
            <a:r>
              <a:rPr lang="en-US" altLang="el-GR" sz="2400" dirty="0" err="1"/>
              <a:t>NaOH</a:t>
            </a:r>
            <a:r>
              <a:rPr lang="en-US" altLang="el-GR" sz="2400" dirty="0"/>
              <a:t> N</a:t>
            </a:r>
            <a:r>
              <a:rPr lang="el-GR" altLang="el-GR" sz="2400" dirty="0"/>
              <a:t>/4. Να υπολογίσετε </a:t>
            </a:r>
            <a:r>
              <a:rPr lang="el-GR" altLang="el-GR" sz="2400" dirty="0" err="1"/>
              <a:t>στοιχειομετρικά</a:t>
            </a:r>
            <a:r>
              <a:rPr lang="el-GR" altLang="el-GR" sz="2400" dirty="0"/>
              <a:t> και με χρήση του τύπου την οξύτητα. Να εκφράσετε επίσης την οξύτητα σε ο</a:t>
            </a:r>
            <a:r>
              <a:rPr lang="en-US" altLang="el-GR" sz="2400" dirty="0"/>
              <a:t>D</a:t>
            </a:r>
            <a:r>
              <a:rPr lang="el-GR" altLang="el-GR" sz="2400" dirty="0"/>
              <a:t> και σε % γαλακτικό οξύ. </a:t>
            </a:r>
            <a:endParaRPr lang="el-GR" altLang="el-GR" sz="2400" dirty="0" smtClean="0"/>
          </a:p>
          <a:p>
            <a:pPr>
              <a:lnSpc>
                <a:spcPct val="80000"/>
              </a:lnSpc>
              <a:buFont typeface="Wingdings" pitchFamily="2" charset="2"/>
              <a:buNone/>
            </a:pPr>
            <a:r>
              <a:rPr lang="el-GR" altLang="el-GR" sz="2400" i="1" dirty="0"/>
              <a:t>1000</a:t>
            </a:r>
            <a:r>
              <a:rPr lang="en-US" altLang="el-GR" sz="2400" i="1" dirty="0"/>
              <a:t>ml </a:t>
            </a:r>
            <a:r>
              <a:rPr lang="el-GR" altLang="el-GR" sz="2400" i="1" dirty="0"/>
              <a:t>Ν/4 </a:t>
            </a:r>
            <a:r>
              <a:rPr lang="en-US" altLang="el-GR" sz="2400" i="1" dirty="0" err="1"/>
              <a:t>NaOH</a:t>
            </a:r>
            <a:r>
              <a:rPr lang="en-US" altLang="el-GR" sz="2400" i="1" dirty="0"/>
              <a:t> </a:t>
            </a:r>
            <a:r>
              <a:rPr lang="el-GR" altLang="el-GR" sz="2400" i="1" dirty="0"/>
              <a:t>εξουδετερώνουν 22.5  </a:t>
            </a:r>
            <a:r>
              <a:rPr lang="en-US" altLang="el-GR" sz="2400" i="1" dirty="0"/>
              <a:t>gr </a:t>
            </a:r>
            <a:r>
              <a:rPr lang="el-GR" altLang="el-GR" sz="2400" i="1" dirty="0"/>
              <a:t>γαλακτικού</a:t>
            </a:r>
          </a:p>
          <a:p>
            <a:pPr>
              <a:lnSpc>
                <a:spcPct val="80000"/>
              </a:lnSpc>
              <a:buFont typeface="Wingdings" pitchFamily="2" charset="2"/>
              <a:buNone/>
            </a:pPr>
            <a:r>
              <a:rPr lang="el-GR" altLang="el-GR" sz="2400" i="1" dirty="0"/>
              <a:t>0.8</a:t>
            </a:r>
            <a:r>
              <a:rPr lang="en-US" altLang="el-GR" sz="2400" i="1" dirty="0"/>
              <a:t>ml</a:t>
            </a:r>
            <a:r>
              <a:rPr lang="el-GR" altLang="el-GR" sz="2400" i="1" dirty="0"/>
              <a:t>                                            </a:t>
            </a:r>
            <a:r>
              <a:rPr lang="en-US" altLang="el-GR" sz="2400" i="1" dirty="0"/>
              <a:t>x</a:t>
            </a:r>
            <a:r>
              <a:rPr lang="el-GR" altLang="el-GR" sz="2400" i="1" dirty="0"/>
              <a:t>; </a:t>
            </a:r>
            <a:endParaRPr lang="en-US" altLang="el-GR" sz="2400" i="1" dirty="0"/>
          </a:p>
          <a:p>
            <a:pPr>
              <a:lnSpc>
                <a:spcPct val="80000"/>
              </a:lnSpc>
              <a:buFont typeface="Wingdings" pitchFamily="2" charset="2"/>
              <a:buNone/>
            </a:pPr>
            <a:r>
              <a:rPr lang="en-US" altLang="el-GR" sz="2400" i="1" dirty="0"/>
              <a:t>x</a:t>
            </a:r>
            <a:r>
              <a:rPr lang="el-GR" altLang="el-GR" sz="2400" i="1" dirty="0"/>
              <a:t>= 22.5 0.8 / 1000 = 0.018</a:t>
            </a:r>
            <a:r>
              <a:rPr lang="en-US" altLang="el-GR" sz="2400" i="1" dirty="0"/>
              <a:t>g</a:t>
            </a:r>
            <a:r>
              <a:rPr lang="el-GR" altLang="el-GR" sz="2400" i="1" dirty="0"/>
              <a:t> = 18</a:t>
            </a:r>
            <a:r>
              <a:rPr lang="en-US" altLang="el-GR" sz="2400" i="1" dirty="0"/>
              <a:t>mg </a:t>
            </a:r>
            <a:r>
              <a:rPr lang="el-GR" altLang="el-GR" sz="2400" i="1" dirty="0" smtClean="0"/>
              <a:t>γαλακτικού.</a:t>
            </a:r>
            <a:endParaRPr lang="el-GR" altLang="el-GR" sz="2400" i="1" dirty="0"/>
          </a:p>
          <a:p>
            <a:pPr>
              <a:lnSpc>
                <a:spcPct val="80000"/>
              </a:lnSpc>
              <a:buFont typeface="Wingdings" pitchFamily="2" charset="2"/>
              <a:buNone/>
            </a:pPr>
            <a:r>
              <a:rPr lang="el-GR" altLang="el-GR" sz="2400" i="1" dirty="0"/>
              <a:t>Εξ ορισμού οι βαθμοί </a:t>
            </a:r>
            <a:r>
              <a:rPr lang="en-US" altLang="el-GR" sz="2400" i="1" dirty="0"/>
              <a:t>SH </a:t>
            </a:r>
            <a:r>
              <a:rPr lang="el-GR" altLang="el-GR" sz="2400" i="1" dirty="0"/>
              <a:t>εκφράζονται </a:t>
            </a:r>
            <a:r>
              <a:rPr lang="el-GR" altLang="el-GR" sz="2400" i="1" dirty="0" err="1"/>
              <a:t>ανα</a:t>
            </a:r>
            <a:r>
              <a:rPr lang="el-GR" altLang="el-GR" sz="2400" i="1" dirty="0"/>
              <a:t> 100</a:t>
            </a:r>
            <a:r>
              <a:rPr lang="en-US" altLang="el-GR" sz="2400" i="1" dirty="0"/>
              <a:t>ml</a:t>
            </a:r>
            <a:r>
              <a:rPr lang="el-GR" altLang="el-GR" sz="2400" i="1" dirty="0"/>
              <a:t>. Άρα :</a:t>
            </a:r>
          </a:p>
          <a:p>
            <a:pPr>
              <a:lnSpc>
                <a:spcPct val="80000"/>
              </a:lnSpc>
              <a:buFont typeface="Wingdings" pitchFamily="2" charset="2"/>
              <a:buNone/>
            </a:pPr>
            <a:r>
              <a:rPr lang="el-GR" altLang="el-GR" sz="2400" i="1" dirty="0"/>
              <a:t>Τα 10</a:t>
            </a:r>
            <a:r>
              <a:rPr lang="en-US" altLang="el-GR" sz="2400" i="1" dirty="0"/>
              <a:t>ml </a:t>
            </a:r>
            <a:r>
              <a:rPr lang="el-GR" altLang="el-GR" sz="2400" i="1" dirty="0"/>
              <a:t>γάλα περιέχουν 18</a:t>
            </a:r>
            <a:r>
              <a:rPr lang="en-US" altLang="el-GR" sz="2400" i="1" dirty="0"/>
              <a:t>mg </a:t>
            </a:r>
            <a:r>
              <a:rPr lang="el-GR" altLang="el-GR" sz="2400" i="1" dirty="0"/>
              <a:t>γαλακτικού </a:t>
            </a:r>
          </a:p>
          <a:p>
            <a:pPr>
              <a:lnSpc>
                <a:spcPct val="80000"/>
              </a:lnSpc>
              <a:buFont typeface="Wingdings" pitchFamily="2" charset="2"/>
              <a:buNone/>
            </a:pPr>
            <a:r>
              <a:rPr lang="el-GR" altLang="el-GR" sz="2400" i="1" dirty="0"/>
              <a:t>Τα 100</a:t>
            </a:r>
            <a:r>
              <a:rPr lang="en-US" altLang="el-GR" sz="2400" i="1" dirty="0"/>
              <a:t>ml</a:t>
            </a:r>
            <a:r>
              <a:rPr lang="el-GR" altLang="el-GR" sz="2400" i="1" dirty="0"/>
              <a:t>                       </a:t>
            </a:r>
            <a:r>
              <a:rPr lang="en-US" altLang="el-GR" sz="2400" i="1" dirty="0"/>
              <a:t>x</a:t>
            </a:r>
          </a:p>
          <a:p>
            <a:pPr>
              <a:lnSpc>
                <a:spcPct val="80000"/>
              </a:lnSpc>
              <a:buFont typeface="Wingdings" pitchFamily="2" charset="2"/>
              <a:buNone/>
            </a:pPr>
            <a:r>
              <a:rPr lang="en-US" altLang="el-GR" sz="2400" i="1" dirty="0"/>
              <a:t>x</a:t>
            </a:r>
            <a:r>
              <a:rPr lang="el-GR" altLang="el-GR" sz="2400" i="1" dirty="0"/>
              <a:t> = 180</a:t>
            </a:r>
            <a:r>
              <a:rPr lang="en-US" altLang="el-GR" sz="2400" i="1" dirty="0" smtClean="0"/>
              <a:t>mg</a:t>
            </a:r>
            <a:r>
              <a:rPr lang="el-GR" altLang="el-GR" sz="2400" i="1" dirty="0" smtClean="0"/>
              <a:t>.</a:t>
            </a:r>
            <a:r>
              <a:rPr lang="en-US" altLang="el-GR" sz="2400" i="1" dirty="0" smtClean="0"/>
              <a:t> </a:t>
            </a:r>
            <a:endParaRPr lang="el-GR" altLang="el-GR" sz="2400" i="1" dirty="0"/>
          </a:p>
          <a:p>
            <a:pPr>
              <a:buFont typeface="Wingdings" pitchFamily="2" charset="2"/>
              <a:buNone/>
            </a:pP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Προσδιορισμός καθαρότητας &amp; </a:t>
            </a:r>
            <a:r>
              <a:rPr lang="el-GR" altLang="el-GR" sz="1400" dirty="0" err="1"/>
              <a:t>Νωπότητας</a:t>
            </a:r>
            <a:r>
              <a:rPr lang="el-GR" altLang="el-GR" sz="1400" dirty="0"/>
              <a:t>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27</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Πειραματικό μέρος (</a:t>
            </a:r>
            <a:r>
              <a:rPr lang="el-GR" altLang="el-GR" dirty="0" smtClean="0"/>
              <a:t>15 </a:t>
            </a:r>
            <a:r>
              <a:rPr lang="el-GR" altLang="el-GR" dirty="0"/>
              <a:t>από </a:t>
            </a:r>
            <a:r>
              <a:rPr lang="el-GR" altLang="el-GR" dirty="0" smtClean="0"/>
              <a:t>16)</a:t>
            </a:r>
            <a:endParaRPr lang="el-GR" dirty="0"/>
          </a:p>
        </p:txBody>
      </p:sp>
      <p:sp>
        <p:nvSpPr>
          <p:cNvPr id="2" name="Ορθογώνιο 1"/>
          <p:cNvSpPr/>
          <p:nvPr/>
        </p:nvSpPr>
        <p:spPr>
          <a:xfrm>
            <a:off x="467544" y="764704"/>
            <a:ext cx="8208912" cy="5713552"/>
          </a:xfrm>
          <a:prstGeom prst="rect">
            <a:avLst/>
          </a:prstGeom>
        </p:spPr>
        <p:txBody>
          <a:bodyPr wrap="square">
            <a:spAutoFit/>
          </a:bodyPr>
          <a:lstStyle/>
          <a:p>
            <a:pPr>
              <a:lnSpc>
                <a:spcPct val="80000"/>
              </a:lnSpc>
              <a:buFont typeface="Wingdings" pitchFamily="2" charset="2"/>
              <a:buNone/>
            </a:pPr>
            <a:r>
              <a:rPr lang="el-GR" altLang="el-GR" sz="2400" dirty="0"/>
              <a:t>Γνωρίζουμε ότι: 1 </a:t>
            </a:r>
            <a:r>
              <a:rPr lang="en-US" altLang="el-GR" sz="2400" dirty="0"/>
              <a:t>SH</a:t>
            </a:r>
            <a:r>
              <a:rPr lang="el-GR" altLang="el-GR" sz="2400" dirty="0"/>
              <a:t> = 22.5</a:t>
            </a:r>
            <a:r>
              <a:rPr lang="en-US" altLang="el-GR" sz="2400" dirty="0"/>
              <a:t>mg</a:t>
            </a:r>
            <a:r>
              <a:rPr lang="el-GR" altLang="el-GR" sz="2400" dirty="0"/>
              <a:t>. Άρα:</a:t>
            </a:r>
            <a:endParaRPr lang="en-GB" altLang="el-GR" sz="2400" dirty="0"/>
          </a:p>
          <a:p>
            <a:pPr>
              <a:lnSpc>
                <a:spcPct val="80000"/>
              </a:lnSpc>
              <a:buFont typeface="Wingdings" pitchFamily="2" charset="2"/>
              <a:buNone/>
            </a:pPr>
            <a:r>
              <a:rPr lang="en-GB" altLang="el-GR" sz="2400" dirty="0"/>
              <a:t>1 </a:t>
            </a:r>
            <a:r>
              <a:rPr lang="en-US" altLang="el-GR" sz="2400" dirty="0"/>
              <a:t>SH     22.5mg </a:t>
            </a:r>
          </a:p>
          <a:p>
            <a:pPr>
              <a:lnSpc>
                <a:spcPct val="80000"/>
              </a:lnSpc>
              <a:buFont typeface="Wingdings" pitchFamily="2" charset="2"/>
              <a:buNone/>
            </a:pPr>
            <a:r>
              <a:rPr lang="en-US" altLang="el-GR" sz="2400" dirty="0"/>
              <a:t>x </a:t>
            </a:r>
            <a:r>
              <a:rPr lang="en-GB" altLang="el-GR" sz="2400" dirty="0"/>
              <a:t>         180</a:t>
            </a:r>
            <a:r>
              <a:rPr lang="en-US" altLang="el-GR" sz="2400" dirty="0"/>
              <a:t>mg </a:t>
            </a:r>
            <a:endParaRPr lang="en-US" altLang="el-GR" sz="2400" b="1" dirty="0"/>
          </a:p>
          <a:p>
            <a:pPr>
              <a:lnSpc>
                <a:spcPct val="80000"/>
              </a:lnSpc>
              <a:buFont typeface="Wingdings" pitchFamily="2" charset="2"/>
              <a:buNone/>
            </a:pPr>
            <a:r>
              <a:rPr lang="en-US" altLang="el-GR" sz="2400" b="1" dirty="0"/>
              <a:t>SH</a:t>
            </a:r>
            <a:r>
              <a:rPr lang="en-GB" altLang="el-GR" sz="2400" b="1" dirty="0"/>
              <a:t> = 8 </a:t>
            </a:r>
            <a:endParaRPr lang="el-GR" altLang="el-GR" sz="2400" b="1" dirty="0"/>
          </a:p>
          <a:p>
            <a:pPr>
              <a:lnSpc>
                <a:spcPct val="80000"/>
              </a:lnSpc>
              <a:buFont typeface="Wingdings" pitchFamily="2" charset="2"/>
              <a:buNone/>
            </a:pPr>
            <a:endParaRPr lang="el-GR" altLang="el-GR" sz="2400" dirty="0"/>
          </a:p>
          <a:p>
            <a:pPr>
              <a:lnSpc>
                <a:spcPct val="80000"/>
              </a:lnSpc>
              <a:buFont typeface="Wingdings" pitchFamily="2" charset="2"/>
              <a:buNone/>
            </a:pPr>
            <a:r>
              <a:rPr lang="el-GR" altLang="el-GR" sz="2400" dirty="0"/>
              <a:t>Εφαρμόζοντας τον τύπο: </a:t>
            </a:r>
          </a:p>
          <a:p>
            <a:pPr>
              <a:lnSpc>
                <a:spcPct val="80000"/>
              </a:lnSpc>
              <a:buFont typeface="Wingdings" pitchFamily="2" charset="2"/>
              <a:buNone/>
            </a:pPr>
            <a:r>
              <a:rPr lang="el-GR" altLang="el-GR" sz="2400" dirty="0"/>
              <a:t>ο</a:t>
            </a:r>
            <a:r>
              <a:rPr lang="en-US" altLang="el-GR" sz="2400" dirty="0"/>
              <a:t>SH</a:t>
            </a:r>
            <a:r>
              <a:rPr lang="el-GR" altLang="el-GR" sz="2400" dirty="0"/>
              <a:t> = </a:t>
            </a:r>
            <a:r>
              <a:rPr lang="en-US" altLang="el-GR" sz="2400" dirty="0"/>
              <a:t>ml </a:t>
            </a:r>
            <a:r>
              <a:rPr lang="en-US" altLang="el-GR" sz="2400" dirty="0" err="1"/>
              <a:t>NaOH</a:t>
            </a:r>
            <a:r>
              <a:rPr lang="en-US" altLang="el-GR" sz="2400" dirty="0"/>
              <a:t> x</a:t>
            </a:r>
            <a:r>
              <a:rPr lang="el-GR" altLang="el-GR" sz="2400" dirty="0"/>
              <a:t> 100 / όγκος δείγματος = 0.8 100/10 </a:t>
            </a:r>
            <a:r>
              <a:rPr lang="el-GR" altLang="el-GR" sz="2400" dirty="0">
                <a:sym typeface="Wingdings" pitchFamily="2" charset="2"/>
              </a:rPr>
              <a:t></a:t>
            </a:r>
            <a:r>
              <a:rPr lang="el-GR" altLang="el-GR" sz="2400" dirty="0"/>
              <a:t> </a:t>
            </a:r>
            <a:endParaRPr lang="en-US" altLang="el-GR" sz="2400" b="1" dirty="0"/>
          </a:p>
          <a:p>
            <a:pPr>
              <a:lnSpc>
                <a:spcPct val="80000"/>
              </a:lnSpc>
              <a:buFont typeface="Wingdings" pitchFamily="2" charset="2"/>
              <a:buNone/>
            </a:pPr>
            <a:r>
              <a:rPr lang="en-US" altLang="el-GR" sz="2400" b="1" dirty="0"/>
              <a:t>SH</a:t>
            </a:r>
            <a:r>
              <a:rPr lang="el-GR" altLang="el-GR" sz="2400" b="1" dirty="0"/>
              <a:t> = </a:t>
            </a:r>
            <a:r>
              <a:rPr lang="el-GR" altLang="el-GR" sz="2400" b="1" dirty="0" smtClean="0"/>
              <a:t>8</a:t>
            </a:r>
          </a:p>
          <a:p>
            <a:pPr>
              <a:lnSpc>
                <a:spcPct val="80000"/>
              </a:lnSpc>
              <a:buFont typeface="Wingdings" pitchFamily="2" charset="2"/>
              <a:buNone/>
            </a:pPr>
            <a:endParaRPr lang="el-GR" altLang="el-GR" sz="2400" b="1" dirty="0"/>
          </a:p>
          <a:p>
            <a:pPr>
              <a:lnSpc>
                <a:spcPct val="80000"/>
              </a:lnSpc>
              <a:buFont typeface="Wingdings" pitchFamily="2" charset="2"/>
              <a:buNone/>
            </a:pPr>
            <a:r>
              <a:rPr lang="el-GR" altLang="el-GR" sz="2400" dirty="0"/>
              <a:t>Γνωρίζουμε ότι:</a:t>
            </a:r>
            <a:endParaRPr lang="en-US" altLang="el-GR" sz="2400" dirty="0"/>
          </a:p>
          <a:p>
            <a:pPr>
              <a:lnSpc>
                <a:spcPct val="80000"/>
              </a:lnSpc>
              <a:buFont typeface="Wingdings" pitchFamily="2" charset="2"/>
              <a:buNone/>
            </a:pPr>
            <a:r>
              <a:rPr lang="en-US" altLang="el-GR" sz="2400" dirty="0"/>
              <a:t>D</a:t>
            </a:r>
            <a:r>
              <a:rPr lang="en-GB" altLang="el-GR" sz="2400" dirty="0"/>
              <a:t>: 1</a:t>
            </a:r>
            <a:r>
              <a:rPr lang="en-US" altLang="el-GR" sz="2400" dirty="0"/>
              <a:t>000ml N</a:t>
            </a:r>
            <a:r>
              <a:rPr lang="en-GB" altLang="el-GR" sz="2400" dirty="0"/>
              <a:t>/9 </a:t>
            </a:r>
            <a:r>
              <a:rPr lang="en-US" altLang="el-GR" sz="2400" dirty="0" err="1"/>
              <a:t>NaOH</a:t>
            </a:r>
            <a:r>
              <a:rPr lang="en-GB" altLang="el-GR" sz="2400" dirty="0"/>
              <a:t>                                90/9 = 10 </a:t>
            </a:r>
            <a:r>
              <a:rPr lang="en-US" altLang="el-GR" sz="2400" dirty="0"/>
              <a:t>g CH</a:t>
            </a:r>
            <a:r>
              <a:rPr lang="en-GB" altLang="el-GR" sz="2400" dirty="0"/>
              <a:t>3 </a:t>
            </a:r>
            <a:r>
              <a:rPr lang="en-US" altLang="el-GR" sz="2400" dirty="0"/>
              <a:t>CH</a:t>
            </a:r>
            <a:r>
              <a:rPr lang="en-GB" altLang="el-GR" sz="2400" dirty="0"/>
              <a:t> (</a:t>
            </a:r>
            <a:r>
              <a:rPr lang="en-US" altLang="el-GR" sz="2400" dirty="0"/>
              <a:t>OH</a:t>
            </a:r>
            <a:r>
              <a:rPr lang="en-GB" altLang="el-GR" sz="2400" dirty="0"/>
              <a:t>) </a:t>
            </a:r>
            <a:r>
              <a:rPr lang="en-US" altLang="el-GR" sz="2400" dirty="0"/>
              <a:t>COOH</a:t>
            </a:r>
            <a:endParaRPr lang="en-GB" altLang="el-GR" sz="2400" dirty="0"/>
          </a:p>
          <a:p>
            <a:pPr>
              <a:lnSpc>
                <a:spcPct val="80000"/>
              </a:lnSpc>
              <a:buFont typeface="Wingdings" pitchFamily="2" charset="2"/>
              <a:buNone/>
            </a:pPr>
            <a:r>
              <a:rPr lang="en-GB" altLang="el-GR" sz="2400" dirty="0"/>
              <a:t>      </a:t>
            </a:r>
            <a:r>
              <a:rPr lang="de-DE" altLang="el-GR" sz="2400" dirty="0"/>
              <a:t>1ml N/9 </a:t>
            </a:r>
            <a:r>
              <a:rPr lang="de-DE" altLang="el-GR" sz="2400" dirty="0" err="1"/>
              <a:t>NaOH</a:t>
            </a:r>
            <a:r>
              <a:rPr lang="de-DE" altLang="el-GR" sz="2400" dirty="0"/>
              <a:t>                                                0.01g = 10mg</a:t>
            </a:r>
          </a:p>
          <a:p>
            <a:pPr>
              <a:lnSpc>
                <a:spcPct val="80000"/>
              </a:lnSpc>
              <a:buFont typeface="Wingdings" pitchFamily="2" charset="2"/>
              <a:buNone/>
            </a:pPr>
            <a:r>
              <a:rPr lang="de-DE" altLang="el-GR" sz="2400" dirty="0"/>
              <a:t>D = 10mg </a:t>
            </a:r>
            <a:r>
              <a:rPr lang="el-GR" altLang="el-GR" sz="2400" dirty="0"/>
              <a:t>γαλακτικού</a:t>
            </a:r>
            <a:r>
              <a:rPr lang="de-DE" altLang="el-GR" sz="2400" dirty="0"/>
              <a:t> </a:t>
            </a:r>
            <a:r>
              <a:rPr lang="el-GR" altLang="el-GR" sz="2400" dirty="0"/>
              <a:t>οξέος</a:t>
            </a:r>
            <a:r>
              <a:rPr lang="de-DE" altLang="el-GR" sz="2400" dirty="0"/>
              <a:t> </a:t>
            </a:r>
            <a:endParaRPr lang="el-GR" altLang="el-GR" sz="2400" dirty="0"/>
          </a:p>
          <a:p>
            <a:pPr>
              <a:lnSpc>
                <a:spcPct val="80000"/>
              </a:lnSpc>
              <a:buFont typeface="Wingdings" pitchFamily="2" charset="2"/>
              <a:buNone/>
            </a:pPr>
            <a:endParaRPr lang="de-DE" altLang="el-GR" sz="2400" dirty="0"/>
          </a:p>
          <a:p>
            <a:pPr>
              <a:lnSpc>
                <a:spcPct val="80000"/>
              </a:lnSpc>
              <a:buFont typeface="Wingdings" pitchFamily="2" charset="2"/>
              <a:buNone/>
            </a:pPr>
            <a:r>
              <a:rPr lang="de-DE" altLang="el-GR" sz="2400" dirty="0"/>
              <a:t>SH:  1000ml N/4 </a:t>
            </a:r>
            <a:r>
              <a:rPr lang="de-DE" altLang="el-GR" sz="2400" dirty="0" err="1"/>
              <a:t>NaOH</a:t>
            </a:r>
            <a:r>
              <a:rPr lang="de-DE" altLang="el-GR" sz="2400" dirty="0"/>
              <a:t>                             90/4 = 22.5 g CH3 CH (OH) COOH</a:t>
            </a:r>
          </a:p>
          <a:p>
            <a:pPr>
              <a:lnSpc>
                <a:spcPct val="80000"/>
              </a:lnSpc>
              <a:buFont typeface="Wingdings" pitchFamily="2" charset="2"/>
              <a:buNone/>
            </a:pPr>
            <a:r>
              <a:rPr lang="de-DE" altLang="el-GR" sz="2400" dirty="0"/>
              <a:t>        </a:t>
            </a:r>
            <a:r>
              <a:rPr lang="en-US" altLang="el-GR" sz="2400" dirty="0"/>
              <a:t>1ml N/4 </a:t>
            </a:r>
            <a:r>
              <a:rPr lang="en-US" altLang="el-GR" sz="2400" dirty="0" err="1"/>
              <a:t>NaOH</a:t>
            </a:r>
            <a:r>
              <a:rPr lang="en-US" altLang="el-GR" sz="2400" dirty="0"/>
              <a:t>                                            0.0225g = 22.5 mg</a:t>
            </a:r>
          </a:p>
          <a:p>
            <a:pPr>
              <a:lnSpc>
                <a:spcPct val="80000"/>
              </a:lnSpc>
              <a:buFont typeface="Wingdings" pitchFamily="2" charset="2"/>
              <a:buNone/>
            </a:pPr>
            <a:r>
              <a:rPr lang="en-US" altLang="el-GR" sz="2400" dirty="0"/>
              <a:t>SH</a:t>
            </a:r>
            <a:r>
              <a:rPr lang="el-GR" altLang="el-GR" sz="2400" dirty="0"/>
              <a:t> = 22.5 </a:t>
            </a:r>
            <a:r>
              <a:rPr lang="en-US" altLang="el-GR" sz="2400" dirty="0"/>
              <a:t>mg</a:t>
            </a:r>
            <a:r>
              <a:rPr lang="el-GR" altLang="el-GR" sz="2400" dirty="0"/>
              <a:t> γαλακτικού </a:t>
            </a:r>
            <a:r>
              <a:rPr lang="el-GR" altLang="el-GR" sz="2400" dirty="0" smtClean="0"/>
              <a:t>οξέος.</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Προσδιορισμός καθαρότητας &amp; </a:t>
            </a:r>
            <a:r>
              <a:rPr lang="el-GR" altLang="el-GR" sz="1400" dirty="0" err="1"/>
              <a:t>Νωπότητας</a:t>
            </a:r>
            <a:r>
              <a:rPr lang="el-GR" altLang="el-GR" sz="1400" dirty="0"/>
              <a:t>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28</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Πειραματικό μέρος (</a:t>
            </a:r>
            <a:r>
              <a:rPr lang="el-GR" altLang="el-GR" dirty="0" smtClean="0"/>
              <a:t>16 </a:t>
            </a:r>
            <a:r>
              <a:rPr lang="el-GR" altLang="el-GR" dirty="0"/>
              <a:t>από </a:t>
            </a:r>
            <a:r>
              <a:rPr lang="el-GR" altLang="el-GR" dirty="0" smtClean="0"/>
              <a:t>16)</a:t>
            </a:r>
            <a:endParaRPr lang="el-GR" dirty="0"/>
          </a:p>
        </p:txBody>
      </p:sp>
      <p:sp>
        <p:nvSpPr>
          <p:cNvPr id="6" name="2 - Θέση περιεχομένου" descr="SH     22.5 mg&#10;D       10mg&#10;SH/D = 22.5/10 = 2.25 à 1oSH =  2.25o D&#10;Άρα : 1 SH    2.25 D&#10;        8             x&#10;x = 18 oD&#10;Υπολογίσαμε προηγούμενα στοιχειομετρικά, ότι εξουδετερώθηκαν 0.018 g γαλακτικό οξύ. Άρα: &#10;Στα   10ml γάλακτος αντιστοιχούν  0.018 g γαλακτικό οξύ &#10;Στα 100 ml                                      x &#10;x = 0.18% γαλακτικό οξύ.  Εφαρμόζοντας τον τύπο:&#10;% γαλακτικό οξύ = (ml N/4 NaOH x 0.0225 / όγκος δείγματος) x 100 = (0.8 0.0225/10 ) 100 à&#10;% γαλακτικό οξύ =  0.18&#10;"/>
          <p:cNvSpPr>
            <a:spLocks noGrp="1"/>
          </p:cNvSpPr>
          <p:nvPr>
            <p:ph sz="quarter" idx="1"/>
            <p:custDataLst>
              <p:tags r:id="rId3"/>
            </p:custDataLst>
          </p:nvPr>
        </p:nvSpPr>
        <p:spPr>
          <a:xfrm>
            <a:off x="612648" y="836712"/>
            <a:ext cx="8153400" cy="5616624"/>
          </a:xfrm>
        </p:spPr>
        <p:txBody>
          <a:bodyPr>
            <a:noAutofit/>
          </a:bodyPr>
          <a:lstStyle/>
          <a:p>
            <a:pPr>
              <a:lnSpc>
                <a:spcPct val="80000"/>
              </a:lnSpc>
              <a:buFont typeface="Wingdings" pitchFamily="2" charset="2"/>
              <a:buNone/>
            </a:pPr>
            <a:r>
              <a:rPr lang="en-US" altLang="el-GR" sz="2200" i="1" dirty="0"/>
              <a:t>SH     22.5 mg</a:t>
            </a:r>
          </a:p>
          <a:p>
            <a:pPr>
              <a:lnSpc>
                <a:spcPct val="80000"/>
              </a:lnSpc>
              <a:buFont typeface="Wingdings" pitchFamily="2" charset="2"/>
              <a:buNone/>
            </a:pPr>
            <a:r>
              <a:rPr lang="en-US" altLang="el-GR" sz="2200" i="1" dirty="0"/>
              <a:t>D</a:t>
            </a:r>
            <a:r>
              <a:rPr lang="en-GB" altLang="el-GR" sz="2200" i="1" dirty="0"/>
              <a:t>       10</a:t>
            </a:r>
            <a:r>
              <a:rPr lang="en-US" altLang="el-GR" sz="2200" i="1" dirty="0"/>
              <a:t>mg</a:t>
            </a:r>
          </a:p>
          <a:p>
            <a:pPr>
              <a:lnSpc>
                <a:spcPct val="80000"/>
              </a:lnSpc>
              <a:buFont typeface="Wingdings" pitchFamily="2" charset="2"/>
              <a:buNone/>
            </a:pPr>
            <a:r>
              <a:rPr lang="en-US" altLang="el-GR" sz="2200" i="1" dirty="0"/>
              <a:t>SH</a:t>
            </a:r>
            <a:r>
              <a:rPr lang="en-GB" altLang="el-GR" sz="2200" i="1" dirty="0"/>
              <a:t>/</a:t>
            </a:r>
            <a:r>
              <a:rPr lang="en-US" altLang="el-GR" sz="2200" i="1" dirty="0"/>
              <a:t>D</a:t>
            </a:r>
            <a:r>
              <a:rPr lang="en-GB" altLang="el-GR" sz="2200" i="1" dirty="0"/>
              <a:t> = 22.5/</a:t>
            </a:r>
            <a:r>
              <a:rPr lang="en-US" altLang="el-GR" sz="2200" i="1" dirty="0"/>
              <a:t>10 </a:t>
            </a:r>
            <a:r>
              <a:rPr lang="en-GB" altLang="el-GR" sz="2200" i="1" dirty="0"/>
              <a:t>= </a:t>
            </a:r>
            <a:r>
              <a:rPr lang="en-US" altLang="el-GR" sz="2200" i="1" dirty="0"/>
              <a:t>2.25 </a:t>
            </a:r>
            <a:r>
              <a:rPr lang="en-US" altLang="el-GR" sz="2200" i="1" dirty="0">
                <a:sym typeface="Wingdings" pitchFamily="2" charset="2"/>
              </a:rPr>
              <a:t></a:t>
            </a:r>
            <a:r>
              <a:rPr lang="en-US" altLang="el-GR" sz="2200" i="1" dirty="0"/>
              <a:t> </a:t>
            </a:r>
            <a:r>
              <a:rPr lang="el-GR" altLang="el-GR" sz="2200" i="1" dirty="0"/>
              <a:t>1</a:t>
            </a:r>
            <a:r>
              <a:rPr lang="en-US" altLang="el-GR" sz="2200" i="1" dirty="0" err="1"/>
              <a:t>oSH</a:t>
            </a:r>
            <a:r>
              <a:rPr lang="en-US" altLang="el-GR" sz="2200" i="1" dirty="0"/>
              <a:t> </a:t>
            </a:r>
            <a:r>
              <a:rPr lang="el-GR" altLang="el-GR" sz="2200" i="1" dirty="0"/>
              <a:t>=  2.25</a:t>
            </a:r>
            <a:r>
              <a:rPr lang="en-US" altLang="el-GR" sz="2200" i="1" dirty="0"/>
              <a:t>o </a:t>
            </a:r>
            <a:r>
              <a:rPr lang="en-US" altLang="el-GR" sz="2200" i="1" dirty="0" smtClean="0"/>
              <a:t>D</a:t>
            </a:r>
            <a:endParaRPr lang="el-GR" altLang="el-GR" sz="2200" i="1" dirty="0"/>
          </a:p>
          <a:p>
            <a:pPr>
              <a:lnSpc>
                <a:spcPct val="80000"/>
              </a:lnSpc>
              <a:buFont typeface="Wingdings" pitchFamily="2" charset="2"/>
              <a:buNone/>
            </a:pPr>
            <a:r>
              <a:rPr lang="el-GR" altLang="el-GR" sz="2200" i="1" dirty="0"/>
              <a:t>Άρα</a:t>
            </a:r>
            <a:r>
              <a:rPr lang="en-GB" altLang="el-GR" sz="2200" i="1" dirty="0"/>
              <a:t> : 1 </a:t>
            </a:r>
            <a:r>
              <a:rPr lang="en-US" altLang="el-GR" sz="2200" i="1" dirty="0"/>
              <a:t>SH    2.25 D</a:t>
            </a:r>
          </a:p>
          <a:p>
            <a:pPr>
              <a:lnSpc>
                <a:spcPct val="80000"/>
              </a:lnSpc>
              <a:buFont typeface="Wingdings" pitchFamily="2" charset="2"/>
              <a:buNone/>
            </a:pPr>
            <a:r>
              <a:rPr lang="en-US" altLang="el-GR" sz="2200" i="1" dirty="0"/>
              <a:t>        8             x</a:t>
            </a:r>
            <a:endParaRPr lang="en-US" altLang="el-GR" sz="2200" b="1" i="1" dirty="0"/>
          </a:p>
          <a:p>
            <a:pPr>
              <a:lnSpc>
                <a:spcPct val="80000"/>
              </a:lnSpc>
              <a:buFont typeface="Wingdings" pitchFamily="2" charset="2"/>
              <a:buNone/>
            </a:pPr>
            <a:r>
              <a:rPr lang="en-US" altLang="el-GR" sz="2200" b="1" i="1" dirty="0"/>
              <a:t>x = 18 </a:t>
            </a:r>
            <a:r>
              <a:rPr lang="en-US" altLang="el-GR" sz="2200" b="1" i="1" dirty="0" err="1" smtClean="0"/>
              <a:t>oD</a:t>
            </a:r>
            <a:endParaRPr lang="el-GR" altLang="el-GR" sz="2200" dirty="0"/>
          </a:p>
          <a:p>
            <a:pPr>
              <a:lnSpc>
                <a:spcPct val="80000"/>
              </a:lnSpc>
              <a:buFont typeface="Wingdings" pitchFamily="2" charset="2"/>
              <a:buNone/>
            </a:pPr>
            <a:r>
              <a:rPr lang="el-GR" altLang="el-GR" sz="2200" dirty="0"/>
              <a:t>Υπολογίσαμε προηγούμενα </a:t>
            </a:r>
            <a:r>
              <a:rPr lang="el-GR" altLang="el-GR" sz="2200" dirty="0" err="1"/>
              <a:t>στοιχειομετρικά</a:t>
            </a:r>
            <a:r>
              <a:rPr lang="el-GR" altLang="el-GR" sz="2200" dirty="0"/>
              <a:t>, ότι εξουδετερώθηκαν 0.018 </a:t>
            </a:r>
            <a:r>
              <a:rPr lang="en-US" altLang="el-GR" sz="2200" dirty="0"/>
              <a:t>g</a:t>
            </a:r>
            <a:r>
              <a:rPr lang="el-GR" altLang="el-GR" sz="2200" dirty="0"/>
              <a:t> γαλακτικό οξύ. Άρα: </a:t>
            </a:r>
          </a:p>
          <a:p>
            <a:pPr>
              <a:lnSpc>
                <a:spcPct val="80000"/>
              </a:lnSpc>
              <a:buFont typeface="Wingdings" pitchFamily="2" charset="2"/>
              <a:buNone/>
            </a:pPr>
            <a:r>
              <a:rPr lang="el-GR" altLang="el-GR" sz="2200" dirty="0"/>
              <a:t>Στα   10</a:t>
            </a:r>
            <a:r>
              <a:rPr lang="en-US" altLang="el-GR" sz="2200" dirty="0"/>
              <a:t>ml </a:t>
            </a:r>
            <a:r>
              <a:rPr lang="el-GR" altLang="el-GR" sz="2200" dirty="0"/>
              <a:t>γάλακτος αντιστοιχούν  0.018 </a:t>
            </a:r>
            <a:r>
              <a:rPr lang="en-US" altLang="el-GR" sz="2200" dirty="0"/>
              <a:t>g</a:t>
            </a:r>
            <a:r>
              <a:rPr lang="el-GR" altLang="el-GR" sz="2200" dirty="0"/>
              <a:t> γαλακτικό οξύ </a:t>
            </a:r>
          </a:p>
          <a:p>
            <a:pPr>
              <a:lnSpc>
                <a:spcPct val="80000"/>
              </a:lnSpc>
              <a:buFont typeface="Wingdings" pitchFamily="2" charset="2"/>
              <a:buNone/>
            </a:pPr>
            <a:r>
              <a:rPr lang="el-GR" altLang="el-GR" sz="2200" dirty="0"/>
              <a:t>Στα 100 </a:t>
            </a:r>
            <a:r>
              <a:rPr lang="en-US" altLang="el-GR" sz="2200" dirty="0"/>
              <a:t>ml</a:t>
            </a:r>
            <a:r>
              <a:rPr lang="el-GR" altLang="el-GR" sz="2200" dirty="0"/>
              <a:t>                                      </a:t>
            </a:r>
            <a:r>
              <a:rPr lang="en-US" altLang="el-GR" sz="2200" dirty="0"/>
              <a:t>x</a:t>
            </a:r>
            <a:r>
              <a:rPr lang="el-GR" altLang="el-GR" sz="2200" dirty="0"/>
              <a:t> </a:t>
            </a:r>
            <a:endParaRPr lang="en-US" altLang="el-GR" sz="2200" b="1" dirty="0"/>
          </a:p>
          <a:p>
            <a:pPr>
              <a:lnSpc>
                <a:spcPct val="80000"/>
              </a:lnSpc>
              <a:buFont typeface="Wingdings" pitchFamily="2" charset="2"/>
              <a:buNone/>
            </a:pPr>
            <a:r>
              <a:rPr lang="en-US" altLang="el-GR" sz="2200" b="1" dirty="0"/>
              <a:t>x</a:t>
            </a:r>
            <a:r>
              <a:rPr lang="el-GR" altLang="el-GR" sz="2200" b="1" dirty="0"/>
              <a:t> = 0.18% γαλακτικό </a:t>
            </a:r>
            <a:r>
              <a:rPr lang="el-GR" altLang="el-GR" sz="2200" b="1" dirty="0" smtClean="0"/>
              <a:t>οξύ.</a:t>
            </a:r>
            <a:r>
              <a:rPr lang="el-GR" altLang="el-GR" sz="2200" dirty="0" smtClean="0"/>
              <a:t>  Εφαρμόζοντας </a:t>
            </a:r>
            <a:r>
              <a:rPr lang="el-GR" altLang="el-GR" sz="2200" dirty="0"/>
              <a:t>τον τύπο:</a:t>
            </a:r>
          </a:p>
          <a:p>
            <a:pPr>
              <a:lnSpc>
                <a:spcPct val="80000"/>
              </a:lnSpc>
              <a:buFont typeface="Wingdings" pitchFamily="2" charset="2"/>
              <a:buNone/>
            </a:pPr>
            <a:r>
              <a:rPr lang="el-GR" altLang="el-GR" sz="2200" dirty="0"/>
              <a:t>% γαλακτικό οξύ = (</a:t>
            </a:r>
            <a:r>
              <a:rPr lang="en-US" altLang="el-GR" sz="2200" dirty="0"/>
              <a:t>ml N</a:t>
            </a:r>
            <a:r>
              <a:rPr lang="el-GR" altLang="el-GR" sz="2200" dirty="0"/>
              <a:t>/4 </a:t>
            </a:r>
            <a:r>
              <a:rPr lang="en-US" altLang="el-GR" sz="2200" dirty="0" err="1"/>
              <a:t>NaOH</a:t>
            </a:r>
            <a:r>
              <a:rPr lang="en-US" altLang="el-GR" sz="2200" dirty="0"/>
              <a:t> x</a:t>
            </a:r>
            <a:r>
              <a:rPr lang="el-GR" altLang="el-GR" sz="2200" dirty="0"/>
              <a:t> 0.0225 / όγκος δείγματος) </a:t>
            </a:r>
            <a:r>
              <a:rPr lang="en-US" altLang="el-GR" sz="2200" dirty="0"/>
              <a:t>x</a:t>
            </a:r>
            <a:r>
              <a:rPr lang="el-GR" altLang="el-GR" sz="2200" dirty="0"/>
              <a:t> 100 = (0.8 0.0225/10 ) 100 </a:t>
            </a:r>
            <a:r>
              <a:rPr lang="el-GR" altLang="el-GR" sz="2200" dirty="0">
                <a:sym typeface="Wingdings" pitchFamily="2" charset="2"/>
              </a:rPr>
              <a:t></a:t>
            </a:r>
            <a:endParaRPr lang="el-GR" altLang="el-GR" sz="2200" b="1" dirty="0"/>
          </a:p>
          <a:p>
            <a:pPr>
              <a:lnSpc>
                <a:spcPct val="80000"/>
              </a:lnSpc>
              <a:buFont typeface="Wingdings" pitchFamily="2" charset="2"/>
              <a:buNone/>
            </a:pPr>
            <a:r>
              <a:rPr lang="el-GR" altLang="el-GR" sz="2200" b="1" dirty="0"/>
              <a:t>% γαλακτικό οξύ =  0.18</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Προσδιορισμός καθαρότητας &amp; </a:t>
            </a:r>
            <a:r>
              <a:rPr lang="el-GR" altLang="el-GR" sz="1400" dirty="0" err="1"/>
              <a:t>Νωπότητας</a:t>
            </a:r>
            <a:r>
              <a:rPr lang="el-GR" altLang="el-GR" sz="1400" dirty="0"/>
              <a:t>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29</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1689595"/>
            <a:ext cx="8229600" cy="3611613"/>
          </a:xfrm>
        </p:spPr>
        <p:txBody>
          <a:bodyPr>
            <a:noAutofit/>
          </a:bodyPr>
          <a:lstStyle/>
          <a:p>
            <a:r>
              <a:rPr lang="el-GR" altLang="el-GR" sz="2800" dirty="0"/>
              <a:t>Η κατανόηση της σημασίας του προσδιορισμού καθαρότητας και </a:t>
            </a:r>
            <a:r>
              <a:rPr lang="el-GR" altLang="el-GR" sz="2800" dirty="0" err="1"/>
              <a:t>νωπότητας</a:t>
            </a:r>
            <a:r>
              <a:rPr lang="el-GR" altLang="el-GR" sz="2800" dirty="0"/>
              <a:t>  στην διαδικασία του ποιοτικού ελέγχου του γάλακτος. </a:t>
            </a:r>
          </a:p>
          <a:p>
            <a:r>
              <a:rPr lang="el-GR" altLang="el-GR" sz="2800" dirty="0"/>
              <a:t>Λόγω των ποικίλων  μεθόδων προσδιορισμού της </a:t>
            </a:r>
            <a:r>
              <a:rPr lang="el-GR" altLang="el-GR" sz="2800" dirty="0" err="1"/>
              <a:t>νωπότητας</a:t>
            </a:r>
            <a:r>
              <a:rPr lang="el-GR" altLang="el-GR" sz="2800" dirty="0"/>
              <a:t> απαιτούνται γνώσεις  για την επιλογή της καταλληλότερης μεθόδου ανάλογα με τα διαθέσιμα μέσα, προκειμένου τα αποτελέσματα του όποιου προσδιορισμού να είναι αξιόπιστα. </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Προσδιορισμός καθαρότητας &amp; </a:t>
            </a:r>
            <a:r>
              <a:rPr lang="el-GR" altLang="el-GR" sz="1400" dirty="0" err="1"/>
              <a:t>Νωπότητας</a:t>
            </a:r>
            <a:r>
              <a:rPr lang="el-GR" altLang="el-GR" sz="1400" dirty="0"/>
              <a:t> Γάλακτος</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2204864"/>
            <a:ext cx="8208912" cy="2509739"/>
          </a:xfrm>
        </p:spPr>
        <p:txBody>
          <a:bodyPr>
            <a:noAutofit/>
          </a:bodyPr>
          <a:lstStyle/>
          <a:p>
            <a:pPr fontAlgn="auto">
              <a:spcAft>
                <a:spcPts val="0"/>
              </a:spcAft>
              <a:defRPr/>
            </a:pPr>
            <a:r>
              <a:rPr lang="el-GR" altLang="el-GR" dirty="0" smtClean="0">
                <a:hlinkClick r:id="rId4" action="ppaction://hlinksldjump"/>
              </a:rPr>
              <a:t>Καθαρότητα,</a:t>
            </a:r>
            <a:endParaRPr lang="el-GR" altLang="el-GR" dirty="0" smtClean="0"/>
          </a:p>
          <a:p>
            <a:pPr fontAlgn="auto">
              <a:spcAft>
                <a:spcPts val="0"/>
              </a:spcAft>
              <a:defRPr/>
            </a:pPr>
            <a:r>
              <a:rPr lang="el-GR" altLang="el-GR" dirty="0" err="1" smtClean="0">
                <a:hlinkClick r:id="rId5" action="ppaction://hlinksldjump"/>
              </a:rPr>
              <a:t>Nωπότητα</a:t>
            </a:r>
            <a:r>
              <a:rPr lang="el-GR" altLang="el-GR" dirty="0" smtClean="0">
                <a:hlinkClick r:id="rId5" action="ppaction://hlinksldjump"/>
              </a:rPr>
              <a:t>,</a:t>
            </a:r>
            <a:endParaRPr lang="el-GR" altLang="el-GR" dirty="0" smtClean="0"/>
          </a:p>
          <a:p>
            <a:pPr fontAlgn="auto">
              <a:spcAft>
                <a:spcPts val="0"/>
              </a:spcAft>
              <a:defRPr/>
            </a:pPr>
            <a:r>
              <a:rPr lang="el-GR" altLang="el-GR" dirty="0" smtClean="0">
                <a:hlinkClick r:id="rId6" action="ppaction://hlinksldjump"/>
              </a:rPr>
              <a:t>Πειραματικό μέρος,</a:t>
            </a:r>
            <a:endParaRPr lang="el-GR"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Προσδιορισμός καθαρότητας &amp; </a:t>
            </a:r>
            <a:r>
              <a:rPr lang="el-GR" altLang="el-GR" sz="1400" dirty="0" err="1"/>
              <a:t>Νωπότητας</a:t>
            </a:r>
            <a:r>
              <a:rPr lang="el-GR" altLang="el-GR" sz="1400" dirty="0"/>
              <a:t>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24136"/>
          </a:xfrm>
        </p:spPr>
        <p:txBody>
          <a:bodyPr>
            <a:noAutofit/>
          </a:bodyPr>
          <a:lstStyle/>
          <a:p>
            <a:r>
              <a:rPr lang="el-GR" altLang="el-GR" sz="4000" dirty="0" smtClean="0"/>
              <a:t>Καθαρότητα (1 από 3)</a:t>
            </a:r>
            <a:endParaRPr lang="el-GR" sz="4000" dirty="0"/>
          </a:p>
        </p:txBody>
      </p:sp>
      <p:sp>
        <p:nvSpPr>
          <p:cNvPr id="23" name="Rectangle 3" descr="Ο έλεγχος της καθαρότητας μας δίνει πληροφορίες για τις συνθήκες εκτροφής και άμελξης.&#10;Με τον έλεγχο αυτό προσδιορίζουμε τυχόν ξένες ύλες στο γάλα καθώς και το ποσοστό αυτών.&#10;Χρησιμοποιούμε υποσταθμόμετρα μέσα από τα οποία διηθείται με πίεση  γάλα (πεντακόσια ml και σε θερμοκρασία είκοσι ως τριάντα βαθμοι κελσίου) σε ειδικό φίλτρο.&#10;Οι ξένες ύλες συγκρατούνται στο φίλτρο , το οποίο απομακρύνεται από το όργανο, αποξηραίνεται και συγκρίνεται με πρότυπα.&#10;Ανάλογα με το ποσοστό ξένης ύλης, το γάλα κατατάσσεται σε  κατηγορίες από 1-5  (πίνακας). &#10;"/>
          <p:cNvSpPr>
            <a:spLocks noGrp="1" noChangeArrowheads="1"/>
          </p:cNvSpPr>
          <p:nvPr>
            <p:ph idx="1"/>
            <p:custDataLst>
              <p:tags r:id="rId3"/>
            </p:custDataLst>
          </p:nvPr>
        </p:nvSpPr>
        <p:spPr>
          <a:xfrm>
            <a:off x="457200" y="1124744"/>
            <a:ext cx="8229600" cy="4968552"/>
          </a:xfrm>
        </p:spPr>
        <p:txBody>
          <a:bodyPr>
            <a:noAutofit/>
          </a:bodyPr>
          <a:lstStyle/>
          <a:p>
            <a:r>
              <a:rPr lang="el-GR" altLang="el-GR" sz="2400" dirty="0"/>
              <a:t>Ο έλεγχος της καθαρότητας μας δίνει πληροφορίες για τις συνθήκες εκτροφής και </a:t>
            </a:r>
            <a:r>
              <a:rPr lang="el-GR" altLang="el-GR" sz="2400" dirty="0" err="1"/>
              <a:t>άμελξης</a:t>
            </a:r>
            <a:r>
              <a:rPr lang="el-GR" altLang="el-GR" sz="2400" dirty="0" smtClean="0"/>
              <a:t>.</a:t>
            </a:r>
            <a:endParaRPr lang="el-GR" altLang="el-GR" sz="2400" dirty="0"/>
          </a:p>
          <a:p>
            <a:r>
              <a:rPr lang="el-GR" altLang="el-GR" sz="2400" dirty="0"/>
              <a:t>Με τον έλεγχο αυτό προσδιορίζουμε τυχόν ξένες ύλες στο γάλα καθώς και το ποσοστό αυτών</a:t>
            </a:r>
            <a:r>
              <a:rPr lang="el-GR" altLang="el-GR" sz="2400" dirty="0" smtClean="0"/>
              <a:t>.</a:t>
            </a:r>
            <a:endParaRPr lang="el-GR" altLang="el-GR" sz="2400" dirty="0"/>
          </a:p>
          <a:p>
            <a:r>
              <a:rPr lang="el-GR" altLang="el-GR" sz="2400" dirty="0"/>
              <a:t>Χρησιμοποιούμε </a:t>
            </a:r>
            <a:r>
              <a:rPr lang="el-GR" altLang="el-GR" sz="2400" dirty="0" err="1"/>
              <a:t>υποσταθμόμετρα</a:t>
            </a:r>
            <a:r>
              <a:rPr lang="el-GR" altLang="el-GR" sz="2400" dirty="0"/>
              <a:t> μέσα από τα οποία διηθείται με πίεση  γάλα (500</a:t>
            </a:r>
            <a:r>
              <a:rPr lang="en-US" altLang="el-GR" sz="2400" dirty="0"/>
              <a:t>ml </a:t>
            </a:r>
            <a:r>
              <a:rPr lang="el-GR" altLang="el-GR" sz="2400" dirty="0"/>
              <a:t>και σε θερμοκρασία 20-30ο</a:t>
            </a:r>
            <a:r>
              <a:rPr lang="en-US" altLang="el-GR" sz="2400" dirty="0"/>
              <a:t>C</a:t>
            </a:r>
            <a:r>
              <a:rPr lang="el-GR" altLang="el-GR" sz="2400" dirty="0"/>
              <a:t>) σε ειδικό φίλτρο</a:t>
            </a:r>
            <a:r>
              <a:rPr lang="el-GR" altLang="el-GR" sz="2400" dirty="0" smtClean="0"/>
              <a:t>.</a:t>
            </a:r>
            <a:endParaRPr lang="el-GR" altLang="el-GR" sz="2400" dirty="0"/>
          </a:p>
          <a:p>
            <a:r>
              <a:rPr lang="el-GR" altLang="el-GR" sz="2400" dirty="0"/>
              <a:t>Οι ξένες ύλες συγκρατούνται στο φίλτρο , το οποίο απομακρύνεται από το όργανο, αποξηραίνεται και συγκρίνεται με πρότυπα</a:t>
            </a:r>
            <a:r>
              <a:rPr lang="el-GR" altLang="el-GR" sz="2400" dirty="0" smtClean="0"/>
              <a:t>.</a:t>
            </a:r>
            <a:endParaRPr lang="el-GR" altLang="el-GR" sz="2400" dirty="0"/>
          </a:p>
          <a:p>
            <a:r>
              <a:rPr lang="el-GR" altLang="el-GR" sz="2400" dirty="0"/>
              <a:t>Ανάλογα με το ποσοστό ξένης ύλης, το γάλα κατατάσσεται σε  κατηγορίες από 1-5  (πίνακας). </a:t>
            </a: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Προσδιορισμός καθαρότητας &amp; </a:t>
            </a:r>
            <a:r>
              <a:rPr lang="el-GR" altLang="el-GR" sz="1400" dirty="0" err="1"/>
              <a:t>Νωπότητας</a:t>
            </a:r>
            <a:r>
              <a:rPr lang="el-GR" altLang="el-GR" sz="1400" dirty="0"/>
              <a:t> Γάλακτος</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219256" cy="1152128"/>
          </a:xfrm>
        </p:spPr>
        <p:txBody>
          <a:bodyPr>
            <a:noAutofit/>
          </a:bodyPr>
          <a:lstStyle/>
          <a:p>
            <a:r>
              <a:rPr lang="el-GR" altLang="el-GR" sz="4000" dirty="0"/>
              <a:t>Καθαρότητα </a:t>
            </a:r>
            <a:r>
              <a:rPr lang="el-GR" altLang="el-GR" sz="4000" dirty="0" smtClean="0"/>
              <a:t>(2 </a:t>
            </a:r>
            <a:r>
              <a:rPr lang="el-GR" altLang="el-GR" sz="4000" dirty="0"/>
              <a:t>από 3</a:t>
            </a:r>
            <a:r>
              <a:rPr lang="el-GR" altLang="el-GR" sz="4000" dirty="0" smtClean="0"/>
              <a:t>)</a:t>
            </a:r>
            <a:endParaRPr lang="el-GR" sz="4000" dirty="0"/>
          </a:p>
        </p:txBody>
      </p:sp>
      <p:sp>
        <p:nvSpPr>
          <p:cNvPr id="9" name="Rectangle 3"/>
          <p:cNvSpPr txBox="1">
            <a:spLocks noChangeArrowheads="1"/>
          </p:cNvSpPr>
          <p:nvPr>
            <p:custDataLst>
              <p:tags r:id="rId2"/>
            </p:custDataLst>
          </p:nvPr>
        </p:nvSpPr>
        <p:spPr>
          <a:xfrm>
            <a:off x="467544" y="1700808"/>
            <a:ext cx="8219256" cy="266429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l-GR" altLang="el-GR" sz="2800" dirty="0"/>
              <a:t>Σε χώρες του εξωτερικού, ο έλεγχος καθαρότητας χρησιμοποιείται σαν ένα επιπλέον αντικειμενικό κριτήριο ποιότητας του γάλακτος και βάσει των αποτελεσμάτων του κατατάσσεται σε κατηγορίες ποιότητας που συνδέονται με την αμοιβή του παραγωγού. </a:t>
            </a:r>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Προσδιορισμός καθαρότητας &amp; </a:t>
            </a:r>
            <a:r>
              <a:rPr lang="el-GR" altLang="el-GR" sz="1400" dirty="0" err="1"/>
              <a:t>Νωπότητας</a:t>
            </a:r>
            <a:r>
              <a:rPr lang="el-GR" altLang="el-GR" sz="1400" dirty="0"/>
              <a:t> Γάλακτος</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44624"/>
            <a:ext cx="821925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Καθαρότητα </a:t>
            </a:r>
            <a:r>
              <a:rPr lang="el-GR" altLang="el-GR" sz="4000" dirty="0" smtClean="0"/>
              <a:t>(3 </a:t>
            </a:r>
            <a:r>
              <a:rPr lang="el-GR" altLang="el-GR" sz="4000" dirty="0"/>
              <a:t>από 3)</a:t>
            </a:r>
            <a:endParaRPr lang="el-GR" sz="4000" dirty="0"/>
          </a:p>
        </p:txBody>
      </p:sp>
      <p:graphicFrame>
        <p:nvGraphicFramePr>
          <p:cNvPr id="13" name="Group 123" descr="Πίνακας, το γάλα κατατάσσεται σε  κατηγορίες από 1-5.&#10;Βαθμός 1, Καθαρότητα Μεγάλη, Παρατηρήσεις καθόλου ξένες ύλες.&#10;Βαθμός 2, Καθαρότητα ανεκτή, Παρατηρήσεις ελάχιστα ίχνη ξενών υλών.&#10;Βαθμός 3, Καθαρότητα πλημμελής, Παρατηρήσεις αρκετά σημεία με ίχνη ξένων υλών.&#10;Βαθμός 4, Καθαρότητα ακάθαρτο, Παρατηρήσεις μεγάλη ποσότητα ξένων υλών.&#10;Βαθμός 5, Καθαρότητα πολύ ακάθαρτο, Παρατηρήσεις όλο το φίλτρο καταλαμβάνεται από ξένες ύλες."/>
          <p:cNvGraphicFramePr>
            <a:graphicFrameLocks noGrp="1"/>
          </p:cNvGraphicFramePr>
          <p:nvPr>
            <p:custDataLst>
              <p:tags r:id="rId2"/>
            </p:custDataLst>
            <p:extLst>
              <p:ext uri="{D42A27DB-BD31-4B8C-83A1-F6EECF244321}">
                <p14:modId xmlns:p14="http://schemas.microsoft.com/office/powerpoint/2010/main" val="2267298768"/>
              </p:ext>
            </p:extLst>
          </p:nvPr>
        </p:nvGraphicFramePr>
        <p:xfrm>
          <a:off x="391546" y="1484784"/>
          <a:ext cx="8356918" cy="4308548"/>
        </p:xfrm>
        <a:graphic>
          <a:graphicData uri="http://schemas.openxmlformats.org/drawingml/2006/table">
            <a:tbl>
              <a:tblPr firstRow="1"/>
              <a:tblGrid>
                <a:gridCol w="1708468"/>
                <a:gridCol w="2463800"/>
                <a:gridCol w="4184650"/>
              </a:tblGrid>
              <a:tr h="55944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8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Βαθμός </a:t>
                      </a:r>
                      <a:endParaRPr kumimoji="0" lang="el-GR" sz="2800" b="0" i="0" u="none" strike="noStrike" cap="none" normalizeH="0" baseline="0" dirty="0" smtClean="0">
                        <a:ln>
                          <a:noFill/>
                        </a:ln>
                        <a:solidFill>
                          <a:schemeClr val="tx1"/>
                        </a:solidFill>
                        <a:effectLst/>
                        <a:latin typeface="Arial" charset="0"/>
                        <a:ea typeface="Times New Roman" pitchFamily="18" charset="0"/>
                        <a:cs typeface="Tahoma"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8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Καθαρότητα</a:t>
                      </a:r>
                      <a:endParaRPr kumimoji="0" lang="el-GR" sz="2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8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Παρατηρήσεις </a:t>
                      </a:r>
                      <a:endParaRPr kumimoji="0" lang="el-GR" sz="2800" b="0" i="0" u="none" strike="noStrike" cap="none" normalizeH="0" baseline="0" dirty="0" smtClean="0">
                        <a:ln>
                          <a:noFill/>
                        </a:ln>
                        <a:solidFill>
                          <a:schemeClr val="tx1"/>
                        </a:solidFill>
                        <a:effectLst/>
                        <a:latin typeface="Arial" charset="0"/>
                        <a:ea typeface="Times New Roman" pitchFamily="18" charset="0"/>
                        <a:cs typeface="Tahoma"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39650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1</a:t>
                      </a:r>
                      <a:endParaRPr kumimoji="0" lang="el-GR" sz="2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Μεγάλη </a:t>
                      </a:r>
                      <a:endParaRPr kumimoji="0" lang="el-GR" sz="2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Καθόλου ξένες ύλες  </a:t>
                      </a:r>
                      <a:endParaRPr kumimoji="0" lang="el-GR" sz="2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567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2</a:t>
                      </a:r>
                      <a:endParaRPr kumimoji="0" lang="el-GR" sz="2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Ανεκτή </a:t>
                      </a:r>
                      <a:endParaRPr kumimoji="0" lang="el-GR" sz="2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Ελάχιστα ίχνη ξένων υλών </a:t>
                      </a:r>
                      <a:endParaRPr kumimoji="0" lang="el-GR" sz="2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726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3</a:t>
                      </a:r>
                      <a:endParaRPr kumimoji="0" lang="el-GR" sz="2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Πλημμελής</a:t>
                      </a:r>
                      <a:endParaRPr kumimoji="0" lang="el-GR" sz="2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Αρκετά σημεία με ίχνη ξένων υλών </a:t>
                      </a:r>
                      <a:endParaRPr kumimoji="0" lang="el-GR" sz="2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726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4</a:t>
                      </a:r>
                      <a:endParaRPr kumimoji="0" lang="el-GR" sz="2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Ακάθαρτο </a:t>
                      </a:r>
                      <a:endParaRPr kumimoji="0" lang="el-GR" sz="2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Μεγάλη ποσότητα ξένων υλών </a:t>
                      </a:r>
                      <a:endParaRPr kumimoji="0" lang="el-GR" sz="2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382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5</a:t>
                      </a:r>
                      <a:endParaRPr kumimoji="0" lang="el-GR" sz="2400" b="0" i="0" u="none" strike="noStrike" cap="none" normalizeH="0" baseline="0" dirty="0" smtClean="0">
                        <a:ln>
                          <a:noFill/>
                        </a:ln>
                        <a:solidFill>
                          <a:schemeClr val="tx1"/>
                        </a:solidFill>
                        <a:effectLst/>
                        <a:latin typeface="Arial" charset="0"/>
                        <a:ea typeface="Times New Roman" pitchFamily="18" charset="0"/>
                        <a:cs typeface="Tahoma"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Πολύ ακάθαρτο</a:t>
                      </a:r>
                      <a:endParaRPr kumimoji="0" lang="el-GR" sz="2400" b="0" i="0" u="none" strike="noStrike" cap="none" normalizeH="0" baseline="0" dirty="0" smtClean="0">
                        <a:ln>
                          <a:noFill/>
                        </a:ln>
                        <a:solidFill>
                          <a:schemeClr val="tx1"/>
                        </a:solidFill>
                        <a:effectLst/>
                        <a:latin typeface="Arial" charset="0"/>
                        <a:ea typeface="Times New Roman" pitchFamily="18" charset="0"/>
                        <a:cs typeface="Tahoma"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Όλο το φίλτρο καταλαμβάνεται από ξένες ύλες </a:t>
                      </a:r>
                      <a:endParaRPr kumimoji="0" lang="el-GR" sz="2400" b="0" i="0" u="none" strike="noStrike" cap="none" normalizeH="0" baseline="0" dirty="0" smtClean="0">
                        <a:ln>
                          <a:noFill/>
                        </a:ln>
                        <a:solidFill>
                          <a:schemeClr val="tx1"/>
                        </a:solidFill>
                        <a:effectLst/>
                        <a:latin typeface="Arial" charset="0"/>
                        <a:ea typeface="Times New Roman" pitchFamily="18" charset="0"/>
                        <a:cs typeface="Tahoma"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Προσδιορισμός καθαρότητας &amp; </a:t>
            </a:r>
            <a:r>
              <a:rPr lang="el-GR" altLang="el-GR" sz="1400" dirty="0" err="1"/>
              <a:t>Νωπότητας</a:t>
            </a:r>
            <a:r>
              <a:rPr lang="el-GR" altLang="el-GR" sz="1400" dirty="0"/>
              <a:t> Γάλακτος</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054596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5" y="8285"/>
            <a:ext cx="8219256" cy="1044451"/>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err="1" smtClean="0"/>
              <a:t>Nωπότητα</a:t>
            </a:r>
            <a:endParaRPr lang="el-GR" sz="4000" dirty="0"/>
          </a:p>
        </p:txBody>
      </p:sp>
      <p:sp>
        <p:nvSpPr>
          <p:cNvPr id="2" name="Ορθογώνιο 1"/>
          <p:cNvSpPr/>
          <p:nvPr/>
        </p:nvSpPr>
        <p:spPr>
          <a:xfrm>
            <a:off x="495300" y="1412776"/>
            <a:ext cx="8191500" cy="3970318"/>
          </a:xfrm>
          <a:prstGeom prst="rect">
            <a:avLst/>
          </a:prstGeom>
        </p:spPr>
        <p:txBody>
          <a:bodyPr wrap="square">
            <a:spAutoFit/>
          </a:bodyPr>
          <a:lstStyle/>
          <a:p>
            <a:pPr marL="342900" indent="-342900">
              <a:lnSpc>
                <a:spcPct val="150000"/>
              </a:lnSpc>
              <a:buFont typeface="Arial" panose="020B0604020202020204" pitchFamily="34" charset="0"/>
              <a:buChar char="•"/>
            </a:pPr>
            <a:r>
              <a:rPr lang="el-GR" altLang="el-GR" sz="2400" dirty="0"/>
              <a:t>Η οξύτητα είναι μια από τις πλέον σημαντικές ιδιότητες του γάλακτος για τον προσδιορισμό της </a:t>
            </a:r>
            <a:r>
              <a:rPr lang="el-GR" altLang="el-GR" sz="2400" dirty="0" err="1"/>
              <a:t>νωπότητας</a:t>
            </a:r>
            <a:r>
              <a:rPr lang="el-GR" altLang="el-GR" sz="2400" dirty="0"/>
              <a:t> του.</a:t>
            </a:r>
          </a:p>
          <a:p>
            <a:pPr marL="342900" indent="-342900">
              <a:lnSpc>
                <a:spcPct val="150000"/>
              </a:lnSpc>
              <a:buFont typeface="Arial" panose="020B0604020202020204" pitchFamily="34" charset="0"/>
              <a:buChar char="•"/>
            </a:pPr>
            <a:endParaRPr lang="el-GR" altLang="el-GR" sz="2400" dirty="0"/>
          </a:p>
          <a:p>
            <a:pPr>
              <a:lnSpc>
                <a:spcPct val="150000"/>
              </a:lnSpc>
            </a:pPr>
            <a:r>
              <a:rPr lang="el-GR" altLang="el-GR" sz="2400" dirty="0"/>
              <a:t>Μπορεί να διαπιστωθεί:</a:t>
            </a:r>
          </a:p>
          <a:p>
            <a:pPr marL="342900" indent="-342900">
              <a:lnSpc>
                <a:spcPct val="150000"/>
              </a:lnSpc>
              <a:buFont typeface="Arial" panose="020B0604020202020204" pitchFamily="34" charset="0"/>
              <a:buChar char="•"/>
            </a:pPr>
            <a:r>
              <a:rPr lang="el-GR" altLang="el-GR" sz="2400" dirty="0"/>
              <a:t>Υποκειμενικά με την </a:t>
            </a:r>
            <a:r>
              <a:rPr lang="el-GR" altLang="el-GR" sz="2400" dirty="0" smtClean="0"/>
              <a:t>όσφρηση,</a:t>
            </a:r>
            <a:endParaRPr lang="el-GR" altLang="el-GR" sz="2400" dirty="0"/>
          </a:p>
          <a:p>
            <a:pPr marL="342900" indent="-342900">
              <a:lnSpc>
                <a:spcPct val="150000"/>
              </a:lnSpc>
              <a:buFont typeface="Arial" panose="020B0604020202020204" pitchFamily="34" charset="0"/>
              <a:buChar char="•"/>
            </a:pPr>
            <a:r>
              <a:rPr lang="el-GR" altLang="el-GR" sz="2400" dirty="0"/>
              <a:t>Αντικειμενικά με άμεσες ή με έμμεσες μεθόδους </a:t>
            </a:r>
            <a:r>
              <a:rPr lang="el-GR" altLang="el-GR" sz="2400" dirty="0" smtClean="0"/>
              <a:t>προσδιορισμού,</a:t>
            </a:r>
            <a:endParaRPr lang="el-GR"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Προσδιορισμός καθαρότητας &amp; </a:t>
            </a:r>
            <a:r>
              <a:rPr lang="el-GR" altLang="el-GR" sz="1400" dirty="0" err="1"/>
              <a:t>Νωπότητας</a:t>
            </a:r>
            <a:r>
              <a:rPr lang="el-GR" altLang="el-GR" sz="1400" dirty="0"/>
              <a:t> Γάλακτος</a:t>
            </a:r>
            <a:endParaRPr lang="en-US"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0/2/2005 12:10:05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2,9,4,14,"/>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9,13,6,12,"/>
</p:tagLst>
</file>

<file path=ppt/tags/tag13.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9,2,6,12,"/>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9,2,7,5,11,"/>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8.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11,2,9,13,"/>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13,4,15,5,"/>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5,13,4,14,"/>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6,3,17,5,"/>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9,6,5,4,"/>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1.xml><?xml version="1.0" encoding="utf-8"?>
<p:tagLst xmlns:a="http://schemas.openxmlformats.org/drawingml/2006/main" xmlns:r="http://schemas.openxmlformats.org/officeDocument/2006/relationships" xmlns:p="http://schemas.openxmlformats.org/presentationml/2006/main">
  <p:tag name="ZHAW.ACCESSIBILITYADDIN.READINGORDER" val="12,10,15,4,"/>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3,7,2,10,9,"/>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 name="ZHAW.ACCESSIBILITYADDIN.TABLEHEADER" val="R0;"/>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9,2,11,4,"/>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9.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2.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6.xml><?xml version="1.0" encoding="utf-8"?>
<p:tagLst xmlns:a="http://schemas.openxmlformats.org/drawingml/2006/main" xmlns:r="http://schemas.openxmlformats.org/officeDocument/2006/relationships" xmlns:p="http://schemas.openxmlformats.org/presentationml/2006/main">
  <p:tag name="ZHAW.ACCESSIBILITYADDIN.READINGORDER" val="7,6,10,9,4,"/>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 name="ZHAW.ACCESSIBILITYADDIN.TABLEHEADER" val="R0;"/>
</p:tagLst>
</file>

<file path=ppt/tags/tag49.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1.xml><?xml version="1.0" encoding="utf-8"?>
<p:tagLst xmlns:a="http://schemas.openxmlformats.org/drawingml/2006/main" xmlns:r="http://schemas.openxmlformats.org/officeDocument/2006/relationships" xmlns:p="http://schemas.openxmlformats.org/presentationml/2006/main">
  <p:tag name="ZHAW.ACCESSIBILITYADDIN.READINGORDER" val="7,6,10,9,4,"/>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3.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54.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6.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8.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1.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6B57693E-5C2B-45F5-95DA-6CCF138A3AD5}">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4730</TotalTime>
  <Words>2152</Words>
  <Application>Microsoft Office PowerPoint</Application>
  <PresentationFormat>Προβολή στην οθόνη (4:3)</PresentationFormat>
  <Paragraphs>434</Paragraphs>
  <Slides>30</Slides>
  <Notes>29</Notes>
  <HiddenSlides>0</HiddenSlides>
  <MMClips>0</MMClips>
  <ScaleCrop>false</ScaleCrop>
  <HeadingPairs>
    <vt:vector size="4" baseType="variant">
      <vt:variant>
        <vt:lpstr>Θέμα</vt:lpstr>
      </vt:variant>
      <vt:variant>
        <vt:i4>1</vt:i4>
      </vt:variant>
      <vt:variant>
        <vt:lpstr>Τίτλοι διαφανειών</vt:lpstr>
      </vt:variant>
      <vt:variant>
        <vt:i4>30</vt:i4>
      </vt:variant>
    </vt:vector>
  </HeadingPairs>
  <TitlesOfParts>
    <vt:vector size="31" baseType="lpstr">
      <vt:lpstr>Θέμα του Office</vt:lpstr>
      <vt:lpstr>Τεχνολογία &amp; Ποιοτικός Έλεγχος Γάλακτος και Γαλακτοκομικών Προϊόντων</vt:lpstr>
      <vt:lpstr>Άδειες Χρήσης</vt:lpstr>
      <vt:lpstr>Χρηματοδότηση</vt:lpstr>
      <vt:lpstr>Σκοποί  ενότητας</vt:lpstr>
      <vt:lpstr>Περιεχόμενα ενότητας</vt:lpstr>
      <vt:lpstr>Καθαρότητα (1 από 3)</vt:lpstr>
      <vt:lpstr>Καθαρότητα (2 από 3)</vt:lpstr>
      <vt:lpstr>Καθαρότητα (3 από 3)</vt:lpstr>
      <vt:lpstr>Nωπότητα</vt:lpstr>
      <vt:lpstr>Προσδιορισμός νωπότητας  (1 από 2)</vt:lpstr>
      <vt:lpstr>Προσδιορισμός νωπότητας  (2 από 2)</vt:lpstr>
      <vt:lpstr>Μεταβολές pH</vt:lpstr>
      <vt:lpstr>Τιμές pH </vt:lpstr>
      <vt:lpstr>Πειραματικό μέρος (1 από 16)</vt:lpstr>
      <vt:lpstr>Πειραματικό μέρος (2 από 16)</vt:lpstr>
      <vt:lpstr>Πειραματικό μέρος (3 από 16)</vt:lpstr>
      <vt:lpstr>Πειραματικό μέρος (4 από 16)</vt:lpstr>
      <vt:lpstr>Πειραματικό μέρος (5 από 16)</vt:lpstr>
      <vt:lpstr>Πειραματικό μέρος (6 από 16)</vt:lpstr>
      <vt:lpstr>Πειραματικό μέρος (7 από 16)</vt:lpstr>
      <vt:lpstr>Πειραματικό μέρος (8 από 16)</vt:lpstr>
      <vt:lpstr>Πειραματικό μέρος (9 από 16)</vt:lpstr>
      <vt:lpstr>Πειραματικό μέρος (10 από 16)</vt:lpstr>
      <vt:lpstr>Πειραματικό μέρος (11 από 16)</vt:lpstr>
      <vt:lpstr>Πειραματικό μέρος (12 από 16)</vt:lpstr>
      <vt:lpstr>Πειραματικό μέρος (13 από 16)</vt:lpstr>
      <vt:lpstr>Πειραματικό μέρος (14 από 16)</vt:lpstr>
      <vt:lpstr>Πειραματικό μέρος (15 από 16)</vt:lpstr>
      <vt:lpstr>Πειραματικό μέρος (16 από 16)</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Τεχνολογία &amp; Ποιοτικός Έλεγχος Γάλακτος και Γαλακτοκομικών Προϊόντων</dc:title>
  <dc:subject>Προσδιορισμός καθαρότητας &amp; Νωπότητας Γάλακτος.</dc:subject>
  <dc:creator>Ελένη Μαλισσιόβα</dc:creator>
  <cp:keywords>Προσδιορισμός καθαρότητας &amp; Νωπότητας Γάλακτος</cp:keywords>
  <cp:lastModifiedBy>Windows User</cp:lastModifiedBy>
  <cp:revision>420</cp:revision>
  <dcterms:created xsi:type="dcterms:W3CDTF">2012-09-06T09:03:05Z</dcterms:created>
  <dcterms:modified xsi:type="dcterms:W3CDTF">2005-10-01T21:10:17Z</dcterms:modified>
</cp:coreProperties>
</file>