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25"/>
  </p:notesMasterIdLst>
  <p:handoutMasterIdLst>
    <p:handoutMasterId r:id="rId26"/>
  </p:handoutMasterIdLst>
  <p:sldIdLst>
    <p:sldId id="257" r:id="rId3"/>
    <p:sldId id="264" r:id="rId4"/>
    <p:sldId id="414" r:id="rId5"/>
    <p:sldId id="621" r:id="rId6"/>
    <p:sldId id="622" r:id="rId7"/>
    <p:sldId id="623" r:id="rId8"/>
    <p:sldId id="624" r:id="rId9"/>
    <p:sldId id="625" r:id="rId10"/>
    <p:sldId id="626" r:id="rId11"/>
    <p:sldId id="627" r:id="rId12"/>
    <p:sldId id="628" r:id="rId13"/>
    <p:sldId id="629" r:id="rId14"/>
    <p:sldId id="630" r:id="rId15"/>
    <p:sldId id="620" r:id="rId16"/>
    <p:sldId id="325" r:id="rId17"/>
    <p:sldId id="271" r:id="rId18"/>
    <p:sldId id="258" r:id="rId19"/>
    <p:sldId id="259" r:id="rId20"/>
    <p:sldId id="260" r:id="rId21"/>
    <p:sldId id="272" r:id="rId22"/>
    <p:sldId id="273" r:id="rId23"/>
    <p:sldId id="261" r:id="rId24"/>
  </p:sldIdLst>
  <p:sldSz cx="9144000" cy="6858000" type="screen4x3"/>
  <p:notesSz cx="6858000" cy="9144000"/>
  <p:custDataLst>
    <p:tags r:id="rId2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Μεσαίο στυλ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25353" autoAdjust="0"/>
    <p:restoredTop sz="94660"/>
  </p:normalViewPr>
  <p:slideViewPr>
    <p:cSldViewPr>
      <p:cViewPr>
        <p:scale>
          <a:sx n="75" d="100"/>
          <a:sy n="75" d="100"/>
        </p:scale>
        <p:origin x="-648" y="-768"/>
      </p:cViewPr>
      <p:guideLst>
        <p:guide orient="horz" pos="2160"/>
        <p:guide pos="2880"/>
      </p:guideLst>
    </p:cSldViewPr>
  </p:slideViewPr>
  <p:notesTextViewPr>
    <p:cViewPr>
      <p:scale>
        <a:sx n="1" d="1"/>
        <a:sy n="1" d="1"/>
      </p:scale>
      <p:origin x="0" y="0"/>
    </p:cViewPr>
  </p:notesTextViewPr>
  <p:notesViewPr>
    <p:cSldViewPr>
      <p:cViewPr varScale="1">
        <p:scale>
          <a:sx n="80" d="100"/>
          <a:sy n="80" d="100"/>
        </p:scale>
        <p:origin x="-196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0EF50A-55ED-4A03-87BC-716CA1045112}" type="datetimeFigureOut">
              <a:rPr lang="el-GR" smtClean="0"/>
              <a:t>15/3/2016</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0F05BE-2FF4-4054-B69B-EBAD88308E2B}" type="slidenum">
              <a:rPr lang="el-GR" smtClean="0"/>
              <a:t>‹#›</a:t>
            </a:fld>
            <a:endParaRPr lang="el-GR"/>
          </a:p>
        </p:txBody>
      </p:sp>
    </p:spTree>
    <p:extLst>
      <p:ext uri="{BB962C8B-B14F-4D97-AF65-F5344CB8AC3E}">
        <p14:creationId xmlns:p14="http://schemas.microsoft.com/office/powerpoint/2010/main" val="312828619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FAE34-A9BA-4005-8175-E6F8E72C8B1C}" type="datetimeFigureOut">
              <a:rPr lang="el-GR" smtClean="0"/>
              <a:t>15/3/2016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0D-22C5-45BB-A770-83CDE294324C}" type="slidenum">
              <a:rPr lang="el-GR" smtClean="0"/>
              <a:t>‹#›</a:t>
            </a:fld>
            <a:endParaRPr lang="el-GR"/>
          </a:p>
        </p:txBody>
      </p:sp>
    </p:spTree>
    <p:extLst>
      <p:ext uri="{BB962C8B-B14F-4D97-AF65-F5344CB8AC3E}">
        <p14:creationId xmlns:p14="http://schemas.microsoft.com/office/powerpoint/2010/main" val="379608203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3235626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1870570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4283580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43995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329006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051807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72495F7-EA5A-4BF1-97BD-3EA59B1C7344}" type="datetime1">
              <a:rPr lang="el-GR" smtClean="0"/>
              <a:t>15/3/2016</a:t>
            </a:fld>
            <a:endParaRPr lang="el-GR"/>
          </a:p>
        </p:txBody>
      </p:sp>
      <p:sp>
        <p:nvSpPr>
          <p:cNvPr id="5" name="Θέση υποσέλιδου 4"/>
          <p:cNvSpPr>
            <a:spLocks noGrp="1"/>
          </p:cNvSpPr>
          <p:nvPr>
            <p:ph type="ftr" sz="quarter" idx="11"/>
          </p:nvPr>
        </p:nvSpPr>
        <p:spPr/>
        <p:txBody>
          <a:bodyPr/>
          <a:lstStyle>
            <a:lvl1pPr>
              <a:defRPr sz="800"/>
            </a:lvl1pPr>
          </a:lstStyle>
          <a:p>
            <a:endParaRPr lang="el-GR" dirty="0"/>
          </a:p>
        </p:txBody>
      </p:sp>
      <p:sp>
        <p:nvSpPr>
          <p:cNvPr id="6" name="Θέση αριθμού διαφάνειας 5"/>
          <p:cNvSpPr>
            <a:spLocks noGrp="1"/>
          </p:cNvSpPr>
          <p:nvPr>
            <p:ph type="sldNum" sz="quarter" idx="12"/>
          </p:nvPr>
        </p:nvSpPr>
        <p:spPr/>
        <p:txBody>
          <a:bodyPr/>
          <a:lstStyle>
            <a:lvl1pPr>
              <a:defRPr sz="900"/>
            </a:lvl1pPr>
          </a:lstStyle>
          <a:p>
            <a:fld id="{2F6EEB8D-302B-4BB7-AB7B-5E18E67E8EEA}" type="slidenum">
              <a:rPr lang="el-GR" smtClean="0"/>
              <a:pPr/>
              <a:t>‹#›</a:t>
            </a:fld>
            <a:endParaRPr lang="el-GR" dirty="0"/>
          </a:p>
        </p:txBody>
      </p:sp>
    </p:spTree>
    <p:extLst>
      <p:ext uri="{BB962C8B-B14F-4D97-AF65-F5344CB8AC3E}">
        <p14:creationId xmlns:p14="http://schemas.microsoft.com/office/powerpoint/2010/main" val="18216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8A5B6F5-F0C7-458C-A13A-62C9F54F26FB}"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214490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15451EE-4AFD-4E30-94E7-779BB40A6C08}"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0773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7" name="Θέση ημερομηνίας 6"/>
          <p:cNvSpPr>
            <a:spLocks noGrp="1"/>
          </p:cNvSpPr>
          <p:nvPr>
            <p:ph type="dt" sz="half" idx="10"/>
          </p:nvPr>
        </p:nvSpPr>
        <p:spPr/>
        <p:txBody>
          <a:bodyPr/>
          <a:lstStyle/>
          <a:p>
            <a:fld id="{1D64D9E6-9565-4989-AE67-B0B222932FCC}" type="datetime1">
              <a:rPr lang="el-GR" smtClean="0"/>
              <a:t>15/3/2016</a:t>
            </a:fld>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
        <p:nvSpPr>
          <p:cNvPr id="10" name="Τίτλος 9"/>
          <p:cNvSpPr>
            <a:spLocks noGrp="1"/>
          </p:cNvSpPr>
          <p:nvPr>
            <p:ph type="title"/>
          </p:nvPr>
        </p:nvSpPr>
        <p:spPr/>
        <p:txBody>
          <a:bodyPr/>
          <a:lstStyle/>
          <a:p>
            <a:r>
              <a:rPr lang="el-GR" smtClean="0"/>
              <a:t>Στυλ κύριου τίτλου</a:t>
            </a:r>
            <a:endParaRPr lang="el-GR"/>
          </a:p>
        </p:txBody>
      </p:sp>
      <p:sp>
        <p:nvSpPr>
          <p:cNvPr id="11" name="Θέση υποσέλιδου 1" descr="[DECORATIVE]"/>
          <p:cNvSpPr txBox="1">
            <a:spLocks/>
          </p:cNvSpPr>
          <p:nvPr userDrawn="1"/>
        </p:nvSpPr>
        <p:spPr>
          <a:xfrm>
            <a:off x="2514600" y="6356350"/>
            <a:ext cx="3657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spcBef>
                <a:spcPts val="0"/>
              </a:spcBef>
              <a:buNone/>
              <a:defRPr/>
            </a:pPr>
            <a:r>
              <a:rPr lang="el-GR" sz="1200" kern="1200" smtClean="0">
                <a:solidFill>
                  <a:prstClr val="black"/>
                </a:solidFill>
                <a:latin typeface="+mn-lt"/>
                <a:ea typeface="+mn-ea"/>
                <a:cs typeface="+mn-cs"/>
              </a:rPr>
              <a:t>Βελτίωση Χλοοτάπητα</a:t>
            </a:r>
            <a:endParaRPr lang="el-GR" sz="1200" kern="1200" dirty="0">
              <a:solidFill>
                <a:prstClr val="black"/>
              </a:solidFill>
              <a:latin typeface="+mn-lt"/>
              <a:ea typeface="+mn-ea"/>
              <a:cs typeface="+mn-cs"/>
            </a:endParaRPr>
          </a:p>
        </p:txBody>
      </p:sp>
    </p:spTree>
    <p:extLst>
      <p:ext uri="{BB962C8B-B14F-4D97-AF65-F5344CB8AC3E}">
        <p14:creationId xmlns:p14="http://schemas.microsoft.com/office/powerpoint/2010/main" val="397106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22B44DB-6D97-497F-BD65-D3248C0465B8}" type="datetime1">
              <a:rPr lang="el-GR" smtClean="0"/>
              <a:t>15/3/2016</a:t>
            </a:fld>
            <a:endParaRPr lang="el-GR"/>
          </a:p>
        </p:txBody>
      </p:sp>
      <p:sp>
        <p:nvSpPr>
          <p:cNvPr id="5" name="Θέση υποσέλιδου 4"/>
          <p:cNvSpPr>
            <a:spLocks noGrp="1"/>
          </p:cNvSpPr>
          <p:nvPr>
            <p:ph type="ftr" sz="quarter" idx="11"/>
          </p:nvPr>
        </p:nvSpPr>
        <p:spPr>
          <a:xfrm>
            <a:off x="3124200" y="6356350"/>
            <a:ext cx="3124200" cy="365125"/>
          </a:xfrm>
        </p:spPr>
        <p:txBody>
          <a:bodyPr/>
          <a:lstStyle>
            <a:lvl1pPr>
              <a:defRPr sz="1200"/>
            </a:lvl1pPr>
          </a:lstStyle>
          <a:p>
            <a:endParaRPr lang="el-GR" dirty="0"/>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5605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24CA372-A07A-4F9E-AB9D-249D071CA329}"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311558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93E9470-2C9B-4770-A0BB-AA86A47F2429}" type="datetime1">
              <a:rPr lang="el-GR" smtClean="0"/>
              <a:t>15/3/2016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104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2F67F7D-A137-40D2-8B5B-46F1E696C3E3}" type="datetime1">
              <a:rPr lang="el-GR" smtClean="0"/>
              <a:t>15/3/2016</a:t>
            </a:fld>
            <a:endParaRPr lang="el-GR"/>
          </a:p>
        </p:txBody>
      </p:sp>
      <p:sp>
        <p:nvSpPr>
          <p:cNvPr id="6" name="Ορθογώνιο 5" descr="[DECORATIVE]"/>
          <p:cNvSpPr/>
          <p:nvPr userDrawn="1"/>
        </p:nvSpPr>
        <p:spPr>
          <a:xfrm>
            <a:off x="3651012" y="6397823"/>
            <a:ext cx="1475084" cy="246221"/>
          </a:xfrm>
          <a:prstGeom prst="rect">
            <a:avLst/>
          </a:prstGeom>
        </p:spPr>
        <p:txBody>
          <a:bodyPr wrap="none">
            <a:spAutoFit/>
          </a:bodyPr>
          <a:lstStyle/>
          <a:p>
            <a:r>
              <a:rPr lang="el-GR" sz="1000" dirty="0" smtClean="0"/>
              <a:t>Εργαστηριακό μάθημα 3</a:t>
            </a:r>
            <a:endParaRPr lang="el-GR" sz="1000" dirty="0"/>
          </a:p>
        </p:txBody>
      </p:sp>
      <p:sp>
        <p:nvSpPr>
          <p:cNvPr id="7" name="Ορθογώνιο 6" descr="[DECORATIVE]"/>
          <p:cNvSpPr/>
          <p:nvPr userDrawn="1"/>
        </p:nvSpPr>
        <p:spPr>
          <a:xfrm>
            <a:off x="8001000" y="6352143"/>
            <a:ext cx="335348" cy="246221"/>
          </a:xfrm>
          <a:prstGeom prst="rect">
            <a:avLst/>
          </a:prstGeom>
        </p:spPr>
        <p:txBody>
          <a:bodyPr wrap="none">
            <a:spAutoFit/>
          </a:bodyPr>
          <a:lstStyle/>
          <a:p>
            <a:fld id="{2F6EEB8D-302B-4BB7-AB7B-5E18E67E8EEA}" type="slidenum">
              <a:rPr lang="el-GR" sz="1000" smtClean="0"/>
              <a:pPr/>
              <a:t>‹#›</a:t>
            </a:fld>
            <a:endParaRPr lang="el-GR" sz="1000" dirty="0"/>
          </a:p>
        </p:txBody>
      </p:sp>
    </p:spTree>
    <p:extLst>
      <p:ext uri="{BB962C8B-B14F-4D97-AF65-F5344CB8AC3E}">
        <p14:creationId xmlns:p14="http://schemas.microsoft.com/office/powerpoint/2010/main" val="420479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E7EBF60-C644-404F-9D80-F5A58E5BEFAD}" type="datetime1">
              <a:rPr lang="el-GR" smtClean="0"/>
              <a:t>15/3/2016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7439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9432B2C-BCC9-47A6-A818-E481BEA29FEF}"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772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D23FF57-4A9C-49A1-B1AF-59DE18437DEC}"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675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48FB7-7C6D-4000-9B4E-97B23EE7D007}" type="datetime1">
              <a:rPr lang="el-GR" smtClean="0"/>
              <a:t>15/3/2016</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EEB8D-302B-4BB7-AB7B-5E18E67E8EEA}" type="slidenum">
              <a:rPr lang="el-GR" smtClean="0"/>
              <a:t>‹#›</a:t>
            </a:fld>
            <a:endParaRPr lang="el-GR"/>
          </a:p>
        </p:txBody>
      </p:sp>
    </p:spTree>
    <p:extLst>
      <p:ext uri="{BB962C8B-B14F-4D97-AF65-F5344CB8AC3E}">
        <p14:creationId xmlns:p14="http://schemas.microsoft.com/office/powerpoint/2010/main" val="116253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xml"/><Relationship Id="rId7" Type="http://schemas.openxmlformats.org/officeDocument/2006/relationships/hyperlink" Target="http://creativecommons.org/licenses/by-nc-sa/4.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notesSlide" Target="../notesSlides/notesSlide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nc-sa/4.0/deed.el"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cdev.teilar.gr/courses/AGR102/index.ph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5.png"/><Relationship Id="rId4" Type="http://schemas.openxmlformats.org/officeDocument/2006/relationships/hyperlink" Target="http://creativecommons.org/licenses/by-nc-sa/4.0/deed.el"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06400"/>
            <a:ext cx="3455987" cy="1093420"/>
            <a:chOff x="611559" y="406230"/>
            <a:chExt cx="3456384" cy="1093809"/>
          </a:xfrm>
        </p:grpSpPr>
        <p:pic>
          <p:nvPicPr>
            <p:cNvPr id="3" name="Εικόνα 1" descr="Λογότυπο του Τεϊ Θεσσαλίας." title="Λογότυπο του Ιδρύματος.">
              <a:hlinkClick r:id="rId5" tooltip="Μετάβαση στην ιστοσελίδα του Ιδρύματος"/>
            </p:cNvPr>
            <p:cNvPicPr>
              <a:picLocks noChangeAspect="1" noChangeArrowheads="1"/>
            </p:cNvPicPr>
            <p:nvPr/>
          </p:nvPicPr>
          <p:blipFill>
            <a:blip r:embed="rId6"/>
            <a:srcRect/>
            <a:stretch>
              <a:fillRect/>
            </a:stretch>
          </p:blipFill>
          <p:spPr bwMode="gray">
            <a:xfrm>
              <a:off x="611559" y="406230"/>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custDataLst>
                <p:tags r:id="rId2"/>
              </p:custDataLst>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smtClean="0"/>
                <a:t>Τεχνολογικό Εκπαιδευτικό </a:t>
              </a:r>
            </a:p>
            <a:p>
              <a:pPr eaLnBrk="1" hangingPunct="1"/>
              <a:r>
                <a:rPr lang="el-GR" sz="2000" dirty="0" smtClean="0"/>
                <a:t>Ίδρυμα Θεσσαλίας</a:t>
              </a:r>
              <a:endParaRPr lang="el-GR" sz="2000" dirty="0"/>
            </a:p>
          </p:txBody>
        </p:sp>
      </p:grpSp>
      <p:sp>
        <p:nvSpPr>
          <p:cNvPr id="2" name="Τίτλος 1"/>
          <p:cNvSpPr>
            <a:spLocks noGrp="1"/>
          </p:cNvSpPr>
          <p:nvPr>
            <p:ph type="ctrTitle"/>
          </p:nvPr>
        </p:nvSpPr>
        <p:spPr>
          <a:xfrm>
            <a:off x="76200" y="1676400"/>
            <a:ext cx="8839200" cy="1470025"/>
          </a:xfrm>
        </p:spPr>
        <p:txBody>
          <a:bodyPr>
            <a:normAutofit/>
          </a:bodyPr>
          <a:lstStyle/>
          <a:p>
            <a:r>
              <a:rPr lang="el-GR" b="1" dirty="0">
                <a:solidFill>
                  <a:prstClr val="black"/>
                </a:solidFill>
              </a:rPr>
              <a:t>Τεχνολογία Πρασίνου</a:t>
            </a:r>
            <a:endParaRPr lang="el-GR" dirty="0"/>
          </a:p>
        </p:txBody>
      </p:sp>
      <p:sp>
        <p:nvSpPr>
          <p:cNvPr id="6" name="Θέση περιεχομένου 2"/>
          <p:cNvSpPr txBox="1">
            <a:spLocks/>
          </p:cNvSpPr>
          <p:nvPr/>
        </p:nvSpPr>
        <p:spPr>
          <a:xfrm>
            <a:off x="533400" y="3323930"/>
            <a:ext cx="7350967" cy="2362200"/>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None/>
              <a:defRPr/>
            </a:pPr>
            <a:r>
              <a:rPr lang="el-GR" sz="2800" b="1" dirty="0">
                <a:solidFill>
                  <a:prstClr val="black"/>
                </a:solidFill>
                <a:ea typeface="+mj-ea"/>
                <a:cs typeface="+mj-cs"/>
              </a:rPr>
              <a:t>Ενότητα </a:t>
            </a:r>
            <a:r>
              <a:rPr lang="en-US" sz="2800" b="1" dirty="0" smtClean="0">
                <a:solidFill>
                  <a:prstClr val="black"/>
                </a:solidFill>
                <a:ea typeface="+mj-ea"/>
                <a:cs typeface="+mj-cs"/>
              </a:rPr>
              <a:t>2</a:t>
            </a:r>
            <a:r>
              <a:rPr lang="el-GR" sz="2800" b="1" dirty="0" smtClean="0">
                <a:solidFill>
                  <a:prstClr val="black"/>
                </a:solidFill>
                <a:ea typeface="+mj-ea"/>
                <a:cs typeface="+mj-cs"/>
              </a:rPr>
              <a:t>_</a:t>
            </a:r>
            <a:r>
              <a:rPr lang="en-US" sz="2800" b="1" dirty="0" smtClean="0">
                <a:solidFill>
                  <a:prstClr val="black"/>
                </a:solidFill>
                <a:ea typeface="+mj-ea"/>
                <a:cs typeface="+mj-cs"/>
              </a:rPr>
              <a:t>3</a:t>
            </a:r>
            <a:r>
              <a:rPr lang="el-GR" sz="2800" b="1" dirty="0" smtClean="0">
                <a:solidFill>
                  <a:prstClr val="black"/>
                </a:solidFill>
                <a:ea typeface="+mj-ea"/>
                <a:cs typeface="+mj-cs"/>
              </a:rPr>
              <a:t>α: </a:t>
            </a:r>
            <a:r>
              <a:rPr lang="el-GR" sz="2800" dirty="0">
                <a:solidFill>
                  <a:prstClr val="black"/>
                </a:solidFill>
                <a:ea typeface="+mj-ea"/>
                <a:cs typeface="+mj-cs"/>
              </a:rPr>
              <a:t>Χλοοτάπητας:</a:t>
            </a:r>
            <a:r>
              <a:rPr lang="el-GR" sz="2800" b="1" dirty="0">
                <a:solidFill>
                  <a:prstClr val="black"/>
                </a:solidFill>
                <a:ea typeface="+mj-ea"/>
                <a:cs typeface="+mj-cs"/>
              </a:rPr>
              <a:t> </a:t>
            </a:r>
            <a:endParaRPr lang="el-GR" sz="2800" b="1" dirty="0" smtClean="0">
              <a:solidFill>
                <a:prstClr val="black"/>
              </a:solidFill>
              <a:ea typeface="+mj-ea"/>
              <a:cs typeface="+mj-cs"/>
            </a:endParaRPr>
          </a:p>
          <a:p>
            <a:pPr marL="0" indent="0" algn="ctr">
              <a:spcBef>
                <a:spcPts val="0"/>
              </a:spcBef>
              <a:buNone/>
              <a:defRPr/>
            </a:pPr>
            <a:r>
              <a:rPr lang="el-GR" sz="2800" dirty="0">
                <a:solidFill>
                  <a:prstClr val="black"/>
                </a:solidFill>
                <a:ea typeface="+mj-ea"/>
                <a:cs typeface="+mj-cs"/>
              </a:rPr>
              <a:t>Βελτίωση </a:t>
            </a:r>
            <a:r>
              <a:rPr lang="el-GR" sz="2800" dirty="0" smtClean="0">
                <a:solidFill>
                  <a:prstClr val="black"/>
                </a:solidFill>
                <a:ea typeface="+mj-ea"/>
                <a:cs typeface="+mj-cs"/>
              </a:rPr>
              <a:t>Χλοοτάπητα</a:t>
            </a:r>
            <a:endParaRPr lang="en-US" sz="2800" dirty="0" smtClean="0">
              <a:solidFill>
                <a:prstClr val="black"/>
              </a:solidFill>
              <a:ea typeface="+mj-ea"/>
              <a:cs typeface="+mj-cs"/>
            </a:endParaRPr>
          </a:p>
          <a:p>
            <a:pPr marL="0" indent="0" algn="ctr">
              <a:spcBef>
                <a:spcPts val="0"/>
              </a:spcBef>
              <a:buNone/>
              <a:defRPr/>
            </a:pPr>
            <a:r>
              <a:rPr lang="el-GR" sz="2800" dirty="0" smtClean="0">
                <a:solidFill>
                  <a:prstClr val="black"/>
                </a:solidFill>
                <a:ea typeface="+mj-ea"/>
                <a:cs typeface="+mj-cs"/>
              </a:rPr>
              <a:t> </a:t>
            </a:r>
            <a:r>
              <a:rPr lang="el-GR" sz="2800" dirty="0" smtClean="0"/>
              <a:t>Καθηγητής </a:t>
            </a:r>
            <a:r>
              <a:rPr lang="el-GR" sz="2800" dirty="0" smtClean="0">
                <a:solidFill>
                  <a:prstClr val="black"/>
                </a:solidFill>
                <a:ea typeface="+mj-ea"/>
                <a:cs typeface="+mj-cs"/>
              </a:rPr>
              <a:t>Παναγιώτης </a:t>
            </a:r>
            <a:r>
              <a:rPr lang="el-GR" sz="2800" dirty="0" err="1" smtClean="0">
                <a:solidFill>
                  <a:prstClr val="black"/>
                </a:solidFill>
                <a:ea typeface="+mj-ea"/>
                <a:cs typeface="+mj-cs"/>
              </a:rPr>
              <a:t>Βύρλας</a:t>
            </a:r>
            <a:r>
              <a:rPr lang="el-GR" sz="2800" dirty="0" smtClean="0">
                <a:solidFill>
                  <a:prstClr val="black"/>
                </a:solidFill>
                <a:ea typeface="+mj-ea"/>
                <a:cs typeface="+mj-cs"/>
              </a:rPr>
              <a:t> </a:t>
            </a: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Τεχνολόγων Γεωπόνων</a:t>
            </a:r>
          </a:p>
          <a:p>
            <a:pPr marL="0" indent="0" algn="ctr">
              <a:spcBef>
                <a:spcPts val="0"/>
              </a:spcBef>
              <a:buNone/>
              <a:defRPr/>
            </a:pPr>
            <a:r>
              <a:rPr lang="el-GR" sz="2800" dirty="0" smtClean="0">
                <a:solidFill>
                  <a:prstClr val="black"/>
                </a:solidFill>
              </a:rPr>
              <a:t>Τμήμα Τεχνολόγων Γεωπόνων </a:t>
            </a:r>
            <a:endParaRPr lang="el-GR" sz="2800" dirty="0">
              <a:solidFill>
                <a:prstClr val="black"/>
              </a:solidFill>
            </a:endParaRPr>
          </a:p>
        </p:txBody>
      </p:sp>
      <p:pic>
        <p:nvPicPr>
          <p:cNvPr id="9" name="Εικόνα 2" descr=" Λογότυπο για άδειες χρήσης creative commons, b y, n c, s a ">
            <a:hlinkClick r:id="rId7" tooltip="Μετάβαση στην Άδεια Χρήσης"/>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8916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t>Εξαραίωση</a:t>
            </a:r>
            <a:r>
              <a:rPr lang="el-GR" b="1" dirty="0" smtClean="0"/>
              <a:t> 1</a:t>
            </a:r>
            <a:endParaRPr lang="el-GR" b="1" dirty="0"/>
          </a:p>
        </p:txBody>
      </p:sp>
      <p:sp>
        <p:nvSpPr>
          <p:cNvPr id="3" name="Θέση περιεχομένου 2"/>
          <p:cNvSpPr>
            <a:spLocks noGrp="1"/>
          </p:cNvSpPr>
          <p:nvPr>
            <p:ph idx="1"/>
          </p:nvPr>
        </p:nvSpPr>
        <p:spPr/>
        <p:txBody>
          <a:bodyPr>
            <a:normAutofit fontScale="92500" lnSpcReduction="20000"/>
          </a:bodyPr>
          <a:lstStyle/>
          <a:p>
            <a:r>
              <a:rPr lang="el-GR" dirty="0" err="1"/>
              <a:t>Εξαραίωση</a:t>
            </a:r>
            <a:r>
              <a:rPr lang="el-GR" dirty="0"/>
              <a:t> είναι η αφαίρεση και η απομάκρυνση του </a:t>
            </a:r>
            <a:r>
              <a:rPr lang="el-GR" dirty="0" err="1"/>
              <a:t>thatch</a:t>
            </a:r>
            <a:r>
              <a:rPr lang="el-GR" dirty="0"/>
              <a:t> από το χλοοτάπητα. </a:t>
            </a:r>
            <a:r>
              <a:rPr lang="el-GR" dirty="0" err="1"/>
              <a:t>Ριζοτομή</a:t>
            </a:r>
            <a:r>
              <a:rPr lang="el-GR" dirty="0"/>
              <a:t> είναι η κάθετη κοπή των βλαστών του χλοοτάπητα που επεκτείνονται σε χώρους εκτός του προκαθορισμένου χώρου του χλοοτάπητα. Με την πάροδο του χρόνου στο χλοοτάπητα μεταξύ της πράσινης ζώνης και του εδάφους, σχηματίζεται στρώμα νεκρών και ζώντων βλαστών. Το κατώτερο τμήμα του στρώματος αυτού είναι αναμειγμένο με χώμα ή άμμο και ονομάζεται «</a:t>
            </a:r>
            <a:r>
              <a:rPr lang="el-GR" dirty="0" err="1"/>
              <a:t>mat</a:t>
            </a:r>
            <a:r>
              <a:rPr lang="el-GR" dirty="0"/>
              <a:t>».</a:t>
            </a:r>
          </a:p>
        </p:txBody>
      </p:sp>
    </p:spTree>
    <p:extLst>
      <p:ext uri="{BB962C8B-B14F-4D97-AF65-F5344CB8AC3E}">
        <p14:creationId xmlns:p14="http://schemas.microsoft.com/office/powerpoint/2010/main" val="2053237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a:t>Εξαραίωση</a:t>
            </a:r>
            <a:r>
              <a:rPr lang="el-GR" b="1" dirty="0"/>
              <a:t> </a:t>
            </a:r>
            <a:r>
              <a:rPr lang="el-GR" b="1" dirty="0" smtClean="0"/>
              <a:t>2</a:t>
            </a:r>
            <a:endParaRPr lang="el-GR" dirty="0"/>
          </a:p>
        </p:txBody>
      </p:sp>
      <p:sp>
        <p:nvSpPr>
          <p:cNvPr id="3" name="Θέση περιεχομένου 2"/>
          <p:cNvSpPr>
            <a:spLocks noGrp="1"/>
          </p:cNvSpPr>
          <p:nvPr>
            <p:ph idx="1"/>
          </p:nvPr>
        </p:nvSpPr>
        <p:spPr/>
        <p:txBody>
          <a:bodyPr>
            <a:normAutofit lnSpcReduction="10000"/>
          </a:bodyPr>
          <a:lstStyle/>
          <a:p>
            <a:r>
              <a:rPr lang="el-GR" dirty="0"/>
              <a:t>Όταν το πάχος του στρώματος (</a:t>
            </a:r>
            <a:r>
              <a:rPr lang="el-GR" dirty="0" err="1"/>
              <a:t>thatch</a:t>
            </a:r>
            <a:r>
              <a:rPr lang="el-GR" dirty="0"/>
              <a:t>), είναι μέχρι 5mm, τότε, σε ορισμένες περιπτώσεις (π.χ. αθλητικοί χώροι), αυτό είναι επιθυμητό, επειδή βοηθά στην προστασία του χλοοτάπητα από φθορά, καύσωνα, ξηρασία, </a:t>
            </a:r>
            <a:r>
              <a:rPr lang="el-GR" dirty="0" err="1"/>
              <a:t>κ.λ.π</a:t>
            </a:r>
            <a:r>
              <a:rPr lang="el-GR" dirty="0"/>
              <a:t>. Επίσης προσδίδει στο χλοοτάπητα ελαστικότητα και ευκαμψία. Όταν το πάχος του στρώματος (</a:t>
            </a:r>
            <a:r>
              <a:rPr lang="el-GR" dirty="0" err="1"/>
              <a:t>thatch</a:t>
            </a:r>
            <a:r>
              <a:rPr lang="el-GR" dirty="0"/>
              <a:t>), υπερβεί τα 10 mm, αρχίζει να δημιουργεί προβλήματα και απαιτείται η αφαίρεσή του.</a:t>
            </a:r>
          </a:p>
        </p:txBody>
      </p:sp>
    </p:spTree>
    <p:extLst>
      <p:ext uri="{BB962C8B-B14F-4D97-AF65-F5344CB8AC3E}">
        <p14:creationId xmlns:p14="http://schemas.microsoft.com/office/powerpoint/2010/main" val="753837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Το </a:t>
            </a:r>
            <a:r>
              <a:rPr lang="el-GR" b="1" dirty="0" err="1"/>
              <a:t>thatch</a:t>
            </a:r>
            <a:endParaRPr lang="el-GR" b="1" dirty="0"/>
          </a:p>
        </p:txBody>
      </p:sp>
      <p:sp>
        <p:nvSpPr>
          <p:cNvPr id="3" name="Θέση περιεχομένου 2"/>
          <p:cNvSpPr>
            <a:spLocks noGrp="1"/>
          </p:cNvSpPr>
          <p:nvPr>
            <p:ph idx="1"/>
          </p:nvPr>
        </p:nvSpPr>
        <p:spPr/>
        <p:txBody>
          <a:bodyPr/>
          <a:lstStyle/>
          <a:p>
            <a:r>
              <a:rPr lang="el-GR" dirty="0"/>
              <a:t>Το </a:t>
            </a:r>
            <a:r>
              <a:rPr lang="el-GR" dirty="0" err="1"/>
              <a:t>thatch</a:t>
            </a:r>
            <a:r>
              <a:rPr lang="el-GR" dirty="0"/>
              <a:t> δημιουργείται όταν υπάρχει ταχύτατη αύξηση νέας φυτικής μάζας, χωρίς να υπάρχει ο απαραίτητος χρόνος για την αποσύνθεση της. </a:t>
            </a:r>
          </a:p>
        </p:txBody>
      </p:sp>
    </p:spTree>
    <p:extLst>
      <p:ext uri="{BB962C8B-B14F-4D97-AF65-F5344CB8AC3E}">
        <p14:creationId xmlns:p14="http://schemas.microsoft.com/office/powerpoint/2010/main" val="3061630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Πρόληψη δημιουργίας </a:t>
            </a:r>
            <a:r>
              <a:rPr lang="el-GR" b="1" dirty="0" err="1"/>
              <a:t>thatch</a:t>
            </a:r>
            <a:r>
              <a:rPr lang="el-GR" b="1" dirty="0"/>
              <a:t> </a:t>
            </a:r>
            <a:r>
              <a:rPr lang="el-GR" b="1" dirty="0" smtClean="0"/>
              <a:t/>
            </a:r>
            <a:br>
              <a:rPr lang="el-GR" b="1" dirty="0" smtClean="0"/>
            </a:br>
            <a:r>
              <a:rPr lang="el-GR" b="1" dirty="0" smtClean="0"/>
              <a:t>γίνεται </a:t>
            </a:r>
            <a:r>
              <a:rPr lang="el-GR" b="1" dirty="0"/>
              <a:t>με:</a:t>
            </a:r>
          </a:p>
        </p:txBody>
      </p:sp>
      <p:sp>
        <p:nvSpPr>
          <p:cNvPr id="3" name="Θέση περιεχομένου 2"/>
          <p:cNvSpPr>
            <a:spLocks noGrp="1"/>
          </p:cNvSpPr>
          <p:nvPr>
            <p:ph idx="1"/>
          </p:nvPr>
        </p:nvSpPr>
        <p:spPr/>
        <p:txBody>
          <a:bodyPr>
            <a:normAutofit/>
          </a:bodyPr>
          <a:lstStyle/>
          <a:p>
            <a:r>
              <a:rPr lang="el-GR" sz="2400" dirty="0" smtClean="0"/>
              <a:t>Διατήρηση </a:t>
            </a:r>
            <a:r>
              <a:rPr lang="el-GR" sz="2400" dirty="0"/>
              <a:t>του </a:t>
            </a:r>
            <a:r>
              <a:rPr lang="el-GR" sz="2400" dirty="0" err="1"/>
              <a:t>pΗ</a:t>
            </a:r>
            <a:r>
              <a:rPr lang="el-GR" sz="2400" dirty="0"/>
              <a:t> στα όρια μεταξύ 6 &amp; 7.</a:t>
            </a:r>
          </a:p>
          <a:p>
            <a:r>
              <a:rPr lang="el-GR" sz="2400" dirty="0" smtClean="0"/>
              <a:t>Διατήρηση </a:t>
            </a:r>
            <a:r>
              <a:rPr lang="el-GR" sz="2400" dirty="0"/>
              <a:t>του εδάφους σε κατάσταση υγρασίας «</a:t>
            </a:r>
            <a:r>
              <a:rPr lang="el-GR" sz="2400" dirty="0" err="1"/>
              <a:t>ρώγου</a:t>
            </a:r>
            <a:r>
              <a:rPr lang="el-GR" sz="2400" dirty="0"/>
              <a:t>».</a:t>
            </a:r>
          </a:p>
          <a:p>
            <a:r>
              <a:rPr lang="el-GR" sz="2400" dirty="0" smtClean="0"/>
              <a:t>Ανανέωση </a:t>
            </a:r>
            <a:r>
              <a:rPr lang="el-GR" sz="2400" dirty="0"/>
              <a:t>και βελτίωση των συνθηκών αερισμού του εδάφους</a:t>
            </a:r>
            <a:r>
              <a:rPr lang="el-GR" sz="2400" dirty="0" smtClean="0"/>
              <a:t>.</a:t>
            </a:r>
          </a:p>
          <a:p>
            <a:r>
              <a:rPr lang="el-GR" sz="2400" dirty="0" smtClean="0"/>
              <a:t>Ελαφρά </a:t>
            </a:r>
            <a:r>
              <a:rPr lang="el-GR" sz="2400" dirty="0"/>
              <a:t>επιχωμάτωση.</a:t>
            </a:r>
          </a:p>
          <a:p>
            <a:r>
              <a:rPr lang="el-GR" sz="2400" dirty="0" smtClean="0"/>
              <a:t>Περιορισμός </a:t>
            </a:r>
            <a:r>
              <a:rPr lang="el-GR" sz="2400" dirty="0"/>
              <a:t>υπερβολικών αζωτούχων λιπάνσεων.</a:t>
            </a:r>
          </a:p>
          <a:p>
            <a:r>
              <a:rPr lang="el-GR" sz="2400" dirty="0" smtClean="0"/>
              <a:t>Σταδιακή </a:t>
            </a:r>
            <a:r>
              <a:rPr lang="el-GR" sz="2400" dirty="0"/>
              <a:t>μεταβολή του ύψους κοπής.</a:t>
            </a:r>
          </a:p>
          <a:p>
            <a:r>
              <a:rPr lang="el-GR" sz="2400" dirty="0" smtClean="0"/>
              <a:t>Χρήση </a:t>
            </a:r>
            <a:r>
              <a:rPr lang="el-GR" sz="2400" dirty="0"/>
              <a:t>ποικιλιών που δεν δημιουργούν στρώμα </a:t>
            </a:r>
            <a:r>
              <a:rPr lang="el-GR" sz="2400" dirty="0" err="1"/>
              <a:t>thatch</a:t>
            </a:r>
            <a:r>
              <a:rPr lang="el-GR" sz="2400" dirty="0"/>
              <a:t>.</a:t>
            </a:r>
          </a:p>
          <a:p>
            <a:endParaRPr lang="el-GR" sz="2400" dirty="0"/>
          </a:p>
        </p:txBody>
      </p:sp>
    </p:spTree>
    <p:extLst>
      <p:ext uri="{BB962C8B-B14F-4D97-AF65-F5344CB8AC3E}">
        <p14:creationId xmlns:p14="http://schemas.microsoft.com/office/powerpoint/2010/main" val="4260702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Βιβλιογραφία</a:t>
            </a:r>
            <a:endParaRPr lang="el-GR" b="1" dirty="0"/>
          </a:p>
        </p:txBody>
      </p:sp>
      <p:sp>
        <p:nvSpPr>
          <p:cNvPr id="3" name="Θέση περιεχομένου 2"/>
          <p:cNvSpPr>
            <a:spLocks noGrp="1"/>
          </p:cNvSpPr>
          <p:nvPr>
            <p:ph idx="1"/>
            <p:custDataLst>
              <p:tags r:id="rId1"/>
            </p:custDataLst>
          </p:nvPr>
        </p:nvSpPr>
        <p:spPr/>
        <p:txBody>
          <a:bodyPr>
            <a:normAutofit fontScale="92500"/>
          </a:bodyPr>
          <a:lstStyle/>
          <a:p>
            <a:r>
              <a:rPr lang="en-GB" sz="2800" dirty="0" err="1" smtClean="0"/>
              <a:t>Melby</a:t>
            </a:r>
            <a:r>
              <a:rPr lang="el-GR" sz="2800" dirty="0" smtClean="0"/>
              <a:t> </a:t>
            </a:r>
            <a:r>
              <a:rPr lang="en-GB" sz="2800" dirty="0" smtClean="0"/>
              <a:t>P.</a:t>
            </a:r>
            <a:r>
              <a:rPr lang="el-GR" sz="2800" dirty="0" smtClean="0"/>
              <a:t> </a:t>
            </a:r>
            <a:r>
              <a:rPr lang="en-GB" sz="2800" dirty="0" smtClean="0"/>
              <a:t>(1995).</a:t>
            </a:r>
            <a:r>
              <a:rPr lang="el-GR" sz="2800" dirty="0" smtClean="0"/>
              <a:t> </a:t>
            </a:r>
            <a:r>
              <a:rPr lang="en-GB" sz="2800" dirty="0" smtClean="0"/>
              <a:t>Simplified</a:t>
            </a:r>
            <a:r>
              <a:rPr lang="el-GR" sz="2800" dirty="0" smtClean="0"/>
              <a:t> </a:t>
            </a:r>
            <a:r>
              <a:rPr lang="en-GB" sz="2800" dirty="0" smtClean="0"/>
              <a:t>Irrigation</a:t>
            </a:r>
            <a:r>
              <a:rPr lang="el-GR" sz="2800" dirty="0" smtClean="0"/>
              <a:t> </a:t>
            </a:r>
            <a:r>
              <a:rPr lang="en-GB" sz="2800" dirty="0" smtClean="0"/>
              <a:t>Design,</a:t>
            </a:r>
            <a:r>
              <a:rPr lang="el-GR" sz="2800" dirty="0" smtClean="0"/>
              <a:t> </a:t>
            </a:r>
            <a:r>
              <a:rPr lang="en-GB" sz="2800" dirty="0" smtClean="0"/>
              <a:t>Van</a:t>
            </a:r>
            <a:r>
              <a:rPr lang="el-GR" sz="2800" dirty="0" smtClean="0"/>
              <a:t> </a:t>
            </a:r>
            <a:r>
              <a:rPr lang="en-GB" sz="2800" dirty="0" err="1" smtClean="0"/>
              <a:t>Nostrand</a:t>
            </a:r>
            <a:r>
              <a:rPr lang="el-GR" sz="2800" dirty="0" smtClean="0"/>
              <a:t> </a:t>
            </a:r>
            <a:r>
              <a:rPr lang="en-GB" sz="2800" dirty="0" smtClean="0"/>
              <a:t>Reinhold</a:t>
            </a:r>
            <a:r>
              <a:rPr lang="el-GR" sz="2800" dirty="0" smtClean="0"/>
              <a:t>.</a:t>
            </a:r>
            <a:endParaRPr lang="en-GB" sz="2800" dirty="0" smtClean="0"/>
          </a:p>
          <a:p>
            <a:r>
              <a:rPr lang="el-GR" sz="2800" dirty="0" err="1" smtClean="0"/>
              <a:t>Μπαμπίλης</a:t>
            </a:r>
            <a:r>
              <a:rPr lang="el-GR" sz="2800" dirty="0" smtClean="0"/>
              <a:t> Δ. (2008)</a:t>
            </a:r>
            <a:r>
              <a:rPr lang="en-US" sz="2800" dirty="0" smtClean="0"/>
              <a:t>.</a:t>
            </a:r>
            <a:r>
              <a:rPr lang="el-GR" sz="2800" dirty="0" smtClean="0"/>
              <a:t> Αρδευτικά δίκτυα πρασίνου. Εκδόσεις </a:t>
            </a:r>
            <a:r>
              <a:rPr lang="el-GR" sz="2800" dirty="0" err="1" smtClean="0"/>
              <a:t>Σταμούλη</a:t>
            </a:r>
            <a:r>
              <a:rPr lang="el-GR" sz="2800" dirty="0" smtClean="0"/>
              <a:t>, Αθήνα.</a:t>
            </a:r>
          </a:p>
          <a:p>
            <a:r>
              <a:rPr lang="el-GR" sz="2800" dirty="0" err="1" smtClean="0"/>
              <a:t>Σπαντιδάκης</a:t>
            </a:r>
            <a:r>
              <a:rPr lang="el-GR" sz="2800" dirty="0" smtClean="0"/>
              <a:t> Ι. (1999) </a:t>
            </a:r>
            <a:r>
              <a:rPr lang="el-GR" sz="2800" dirty="0" err="1" smtClean="0"/>
              <a:t>Γράστις</a:t>
            </a:r>
            <a:r>
              <a:rPr lang="el-GR" sz="2800" dirty="0" smtClean="0"/>
              <a:t> – Επιστήμη και Τεχνική του Χλοοτάπητα. Εκδόσεις </a:t>
            </a:r>
            <a:r>
              <a:rPr lang="el-GR" sz="2800" dirty="0" err="1" smtClean="0"/>
              <a:t>Σταµούλης</a:t>
            </a:r>
            <a:r>
              <a:rPr lang="el-GR" sz="2800" dirty="0" smtClean="0"/>
              <a:t>, Αθήνα</a:t>
            </a:r>
          </a:p>
          <a:p>
            <a:r>
              <a:rPr lang="el-GR" sz="2800" dirty="0" err="1" smtClean="0"/>
              <a:t>Pycraft</a:t>
            </a:r>
            <a:r>
              <a:rPr lang="el-GR" sz="2800" dirty="0" smtClean="0"/>
              <a:t> D. (1990) Γκαζόν, Φυτά </a:t>
            </a:r>
            <a:r>
              <a:rPr lang="el-GR" sz="2800" dirty="0" err="1" smtClean="0"/>
              <a:t>Εδαφοκάλυψης</a:t>
            </a:r>
            <a:r>
              <a:rPr lang="el-GR" sz="2800" dirty="0" smtClean="0"/>
              <a:t>: Τα Ζιζάνια και η Καταπολέμησή τους.</a:t>
            </a:r>
          </a:p>
          <a:p>
            <a:r>
              <a:rPr lang="en-US" sz="2800" dirty="0" smtClean="0"/>
              <a:t>Watkins, </a:t>
            </a:r>
            <a:r>
              <a:rPr lang="en-US" sz="2800" dirty="0" err="1" smtClean="0"/>
              <a:t>J.A</a:t>
            </a:r>
            <a:r>
              <a:rPr lang="en-US" sz="2800" dirty="0" smtClean="0"/>
              <a:t>. (1987). Turf Irrigation Manual. </a:t>
            </a:r>
            <a:r>
              <a:rPr lang="en-US" sz="2800" dirty="0" err="1" smtClean="0"/>
              <a:t>Telsco</a:t>
            </a:r>
            <a:r>
              <a:rPr lang="en-US" sz="2800" dirty="0" smtClean="0"/>
              <a:t>, Dallas.</a:t>
            </a:r>
            <a:endParaRPr lang="el-GR" sz="2800" dirty="0"/>
          </a:p>
          <a:p>
            <a:endParaRPr lang="el-GR" sz="2800" dirty="0" smtClean="0"/>
          </a:p>
        </p:txBody>
      </p:sp>
    </p:spTree>
    <p:extLst>
      <p:ext uri="{BB962C8B-B14F-4D97-AF65-F5344CB8AC3E}">
        <p14:creationId xmlns:p14="http://schemas.microsoft.com/office/powerpoint/2010/main" val="794111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Μέγας Χρήστος</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a:hlinkClick r:id="rId4" tooltip="Μετάβαση στην Άδεια Χρήσης"/>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αριθμού διαφάνειας 4"/>
          <p:cNvSpPr>
            <a:spLocks noGrp="1"/>
          </p:cNvSpPr>
          <p:nvPr>
            <p:ph type="sldNum" sz="quarter" idx="12"/>
          </p:nvPr>
        </p:nvSpPr>
        <p:spPr/>
        <p:txBody>
          <a:bodyPr/>
          <a:lstStyle/>
          <a:p>
            <a:fld id="{2F6EEB8D-302B-4BB7-AB7B-5E18E67E8EEA}" type="slidenum">
              <a:rPr lang="el-GR" smtClean="0"/>
              <a:pPr/>
              <a:t>15</a:t>
            </a:fld>
            <a:endParaRPr lang="el-GR" dirty="0"/>
          </a:p>
        </p:txBody>
      </p:sp>
    </p:spTree>
    <p:custDataLst>
      <p:tags r:id="rId1"/>
    </p:custDataLst>
    <p:extLst>
      <p:ext uri="{BB962C8B-B14F-4D97-AF65-F5344CB8AC3E}">
        <p14:creationId xmlns:p14="http://schemas.microsoft.com/office/powerpoint/2010/main" val="35375658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16</a:t>
            </a:fld>
            <a:endParaRPr lang="el-GR" dirty="0"/>
          </a:p>
        </p:txBody>
      </p:sp>
    </p:spTree>
    <p:extLst>
      <p:ext uri="{BB962C8B-B14F-4D97-AF65-F5344CB8AC3E}">
        <p14:creationId xmlns:p14="http://schemas.microsoft.com/office/powerpoint/2010/main" val="25434299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457200" y="274638"/>
            <a:ext cx="8229600" cy="1143000"/>
          </a:xfrm>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spcAft>
                <a:spcPts val="4200"/>
              </a:spcAft>
              <a:buNone/>
            </a:pPr>
            <a:r>
              <a:rPr lang="el-GR" sz="2800" dirty="0" smtClean="0"/>
              <a:t>Το </a:t>
            </a:r>
            <a:r>
              <a:rPr lang="el-GR" sz="2800" dirty="0"/>
              <a:t>παρόν έργο αποτελεί την έκδοση </a:t>
            </a:r>
            <a:r>
              <a:rPr lang="en-US" sz="2800" dirty="0" smtClean="0"/>
              <a:t>1</a:t>
            </a:r>
            <a:r>
              <a:rPr lang="el-GR" sz="2800" dirty="0" smtClean="0"/>
              <a:t>.</a:t>
            </a:r>
            <a:r>
              <a:rPr lang="en-US" sz="2800" dirty="0" smtClean="0"/>
              <a:t>00</a:t>
            </a:r>
            <a:r>
              <a:rPr lang="el-GR" sz="2800" dirty="0" smtClean="0"/>
              <a:t>.</a:t>
            </a:r>
            <a:endParaRPr lang="el-GR" sz="2800" dirty="0"/>
          </a:p>
          <a:p>
            <a:pPr marL="0" indent="0">
              <a:spcBef>
                <a:spcPts val="0"/>
              </a:spcBef>
              <a:spcAft>
                <a:spcPts val="1800"/>
              </a:spcAft>
              <a:buNone/>
            </a:pPr>
            <a:r>
              <a:rPr lang="el-GR" sz="2400" dirty="0" smtClean="0"/>
              <a:t>Έχουν προηγηθεί οι κάτωθι εκδόσεις:</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Χ1</a:t>
            </a:r>
            <a:r>
              <a:rPr lang="el-GR" sz="2000" dirty="0" smtClean="0"/>
              <a:t>.</a:t>
            </a:r>
            <a:r>
              <a:rPr lang="el-GR" sz="2000" dirty="0" smtClean="0">
                <a:solidFill>
                  <a:srgbClr val="FF0000"/>
                </a:solidFill>
              </a:rPr>
              <a:t>Υ1Ζ1</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Χ2</a:t>
            </a:r>
            <a:r>
              <a:rPr lang="el-GR" sz="2000" dirty="0" smtClean="0"/>
              <a:t>.</a:t>
            </a:r>
            <a:r>
              <a:rPr lang="el-GR" sz="2000" dirty="0" smtClean="0">
                <a:solidFill>
                  <a:srgbClr val="FF0000"/>
                </a:solidFill>
              </a:rPr>
              <a:t>Υ2Ζ2</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buFont typeface="Arial" panose="020B0604020202020204" pitchFamily="34" charset="0"/>
              <a:buChar char="•"/>
            </a:pPr>
            <a:r>
              <a:rPr lang="el-GR" sz="2000" dirty="0" smtClean="0"/>
              <a:t>Έκδοση </a:t>
            </a:r>
            <a:r>
              <a:rPr lang="el-GR" sz="2000" dirty="0" smtClean="0">
                <a:solidFill>
                  <a:srgbClr val="FF0000"/>
                </a:solidFill>
              </a:rPr>
              <a:t>Χ3</a:t>
            </a:r>
            <a:r>
              <a:rPr lang="el-GR" sz="2000" dirty="0" smtClean="0"/>
              <a:t>.</a:t>
            </a:r>
            <a:r>
              <a:rPr lang="el-GR" sz="2000" dirty="0" smtClean="0">
                <a:solidFill>
                  <a:srgbClr val="FF0000"/>
                </a:solidFill>
              </a:rPr>
              <a:t>Υ3Ζ3</a:t>
            </a:r>
            <a:r>
              <a:rPr lang="el-GR" sz="2000" dirty="0" smtClean="0"/>
              <a:t> διαθέσιμη εδώ. </a:t>
            </a:r>
            <a:r>
              <a:rPr lang="el-GR" sz="2000" dirty="0" smtClean="0">
                <a:solidFill>
                  <a:srgbClr val="92D050"/>
                </a:solidFill>
              </a:rPr>
              <a:t>(Συνδέστε στο «εδώ» τον υπερσύνδεσμο). </a:t>
            </a:r>
          </a:p>
          <a:p>
            <a:endParaRPr lang="el-GR" sz="2000" dirty="0"/>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17</a:t>
            </a:fld>
            <a:endParaRPr lang="el-GR" dirty="0"/>
          </a:p>
        </p:txBody>
      </p:sp>
    </p:spTree>
    <p:extLst>
      <p:ext uri="{BB962C8B-B14F-4D97-AF65-F5344CB8AC3E}">
        <p14:creationId xmlns:p14="http://schemas.microsoft.com/office/powerpoint/2010/main" val="24025970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smtClean="0"/>
              <a:t>Copyright</a:t>
            </a:r>
            <a:r>
              <a:rPr lang="el-GR" sz="2400" dirty="0" smtClean="0"/>
              <a:t> Τεχνολογικό Εκπαιδευτικό Ίδρυμα Θεσσαλίας</a:t>
            </a:r>
            <a:r>
              <a:rPr lang="en-US" sz="2400" dirty="0" smtClean="0"/>
              <a:t>, </a:t>
            </a:r>
            <a:r>
              <a:rPr lang="el-GR" sz="2400" dirty="0" smtClean="0"/>
              <a:t>Παναγιώτης </a:t>
            </a:r>
            <a:r>
              <a:rPr lang="el-GR" sz="2400" dirty="0" err="1" smtClean="0"/>
              <a:t>Βύρλας</a:t>
            </a:r>
            <a:r>
              <a:rPr lang="el-GR" sz="2400" dirty="0" smtClean="0"/>
              <a:t> 2015. Παναγιώτης </a:t>
            </a:r>
            <a:r>
              <a:rPr lang="el-GR" sz="2400" dirty="0" err="1" smtClean="0"/>
              <a:t>Βύρλας</a:t>
            </a:r>
            <a:r>
              <a:rPr lang="el-GR" sz="2400" dirty="0" smtClean="0"/>
              <a:t> </a:t>
            </a:r>
            <a:br>
              <a:rPr lang="el-GR" sz="2400" dirty="0" smtClean="0"/>
            </a:br>
            <a:r>
              <a:rPr lang="el-GR" sz="2400" dirty="0" smtClean="0"/>
              <a:t>«Τεχνολογία Πρασίνου» Έκδοση 1.0 Λάρισα  01/09/2015 . </a:t>
            </a:r>
            <a:r>
              <a:rPr lang="el-GR" sz="2400" dirty="0"/>
              <a:t>Διαθέσιμο από τη δικτυακή </a:t>
            </a:r>
            <a:r>
              <a:rPr lang="el-GR" sz="2400" dirty="0" smtClean="0"/>
              <a:t>διεύθυνση: </a:t>
            </a:r>
            <a:r>
              <a:rPr lang="en-US" sz="2400" dirty="0" smtClean="0">
                <a:solidFill>
                  <a:srgbClr val="FF0000"/>
                </a:solidFill>
                <a:hlinkClick r:id="rId3" tooltip="Μετάβαση στην ιστοσελίδα του μαθήματος"/>
              </a:rPr>
              <a:t>http://cdev.teilar.gr/courses/AGR10</a:t>
            </a:r>
            <a:r>
              <a:rPr lang="el-GR" sz="2400" dirty="0" smtClean="0">
                <a:solidFill>
                  <a:srgbClr val="FF0000"/>
                </a:solidFill>
                <a:hlinkClick r:id="rId3" tooltip="Μετάβαση στην ιστοσελίδα του μαθήματος"/>
              </a:rPr>
              <a:t>2</a:t>
            </a:r>
            <a:r>
              <a:rPr lang="en-US" sz="2400" dirty="0" smtClean="0">
                <a:solidFill>
                  <a:srgbClr val="FF0000"/>
                </a:solidFill>
                <a:hlinkClick r:id="rId3" tooltip="Μετάβαση στην ιστοσελίδα του μαθήματος"/>
              </a:rPr>
              <a:t>/</a:t>
            </a:r>
            <a:r>
              <a:rPr lang="en-US" sz="2400" dirty="0" err="1" smtClean="0">
                <a:solidFill>
                  <a:srgbClr val="FF0000"/>
                </a:solidFill>
                <a:hlinkClick r:id="rId3" tooltip="Μετάβαση στην ιστοσελίδα του μαθήματος"/>
              </a:rPr>
              <a:t>index.php</a:t>
            </a:r>
            <a:r>
              <a:rPr lang="el-GR" sz="2400" dirty="0" smtClean="0"/>
              <a:t>.</a:t>
            </a:r>
            <a:endParaRPr lang="el-GR" sz="2400" dirty="0"/>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18</a:t>
            </a:fld>
            <a:endParaRPr lang="el-GR" dirty="0"/>
          </a:p>
        </p:txBody>
      </p:sp>
    </p:spTree>
    <p:extLst>
      <p:ext uri="{BB962C8B-B14F-4D97-AF65-F5344CB8AC3E}">
        <p14:creationId xmlns:p14="http://schemas.microsoft.com/office/powerpoint/2010/main" val="8351068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a:t>
            </a:r>
            <a:r>
              <a:rPr lang="en-US" sz="2000" dirty="0" smtClean="0"/>
              <a:t> </a:t>
            </a:r>
            <a:r>
              <a:rPr lang="el-GR" sz="2000" dirty="0" smtClean="0"/>
              <a:t>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tooltip="Μετάβαση στην Άδεια Χρήσης"/>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n-US" sz="1400" dirty="0" smtClean="0">
                <a:hlinkClick r:id="rId4" tooltip="Μετάβαση στην Άδεια Χρήσης"/>
              </a:rPr>
              <a:t>http://creativecommons.org/licenses/by-nc-sa/4.0/</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19</a:t>
            </a:fld>
            <a:endParaRPr lang="el-GR" dirty="0"/>
          </a:p>
        </p:txBody>
      </p:sp>
    </p:spTree>
    <p:custDataLst>
      <p:tags r:id="rId1"/>
    </p:custDataLst>
    <p:extLst>
      <p:ext uri="{BB962C8B-B14F-4D97-AF65-F5344CB8AC3E}">
        <p14:creationId xmlns:p14="http://schemas.microsoft.com/office/powerpoint/2010/main" val="1151676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457200" y="274638"/>
            <a:ext cx="8229600" cy="1143000"/>
          </a:xfrm>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στο πλαίσιο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2"/>
          <p:cNvSpPr>
            <a:spLocks noGrp="1"/>
          </p:cNvSpPr>
          <p:nvPr>
            <p:ph type="sldNum" sz="quarter" idx="12"/>
          </p:nvPr>
        </p:nvSpPr>
        <p:spPr/>
        <p:txBody>
          <a:bodyPr/>
          <a:lstStyle/>
          <a:p>
            <a:fld id="{2F6EEB8D-302B-4BB7-AB7B-5E18E67E8EEA}" type="slidenum">
              <a:rPr lang="el-GR" smtClean="0"/>
              <a:t>2</a:t>
            </a:fld>
            <a:endParaRPr lang="el-GR" dirty="0"/>
          </a:p>
        </p:txBody>
      </p:sp>
    </p:spTree>
    <p:custDataLst>
      <p:tags r:id="rId1"/>
    </p:custDataLst>
    <p:extLst>
      <p:ext uri="{BB962C8B-B14F-4D97-AF65-F5344CB8AC3E}">
        <p14:creationId xmlns:p14="http://schemas.microsoft.com/office/powerpoint/2010/main" val="2573475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(1/2)</a:t>
            </a:r>
            <a:endParaRPr lang="el-GR" sz="4000" b="1" dirty="0"/>
          </a:p>
        </p:txBody>
      </p:sp>
      <p:sp>
        <p:nvSpPr>
          <p:cNvPr id="3" name="Θέση περιεχομένου 1"/>
          <p:cNvSpPr>
            <a:spLocks noGrp="1"/>
          </p:cNvSpPr>
          <p:nvPr>
            <p:ph idx="1"/>
          </p:nvPr>
        </p:nvSpPr>
        <p:spPr/>
        <p:txBody>
          <a:bodyPr>
            <a:no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Εικόνες/Σχήματα/Διαγράμματα</a:t>
            </a:r>
            <a:r>
              <a:rPr lang="en-US" sz="2400" b="1" dirty="0" smtClean="0"/>
              <a:t>/</a:t>
            </a:r>
            <a:r>
              <a:rPr lang="el-GR" sz="2400" b="1" dirty="0" smtClean="0"/>
              <a:t>Φωτογραφίες</a:t>
            </a:r>
          </a:p>
          <a:p>
            <a:pPr marL="0" indent="0">
              <a:buNone/>
            </a:pPr>
            <a:r>
              <a:rPr lang="el-GR" sz="2000" dirty="0" smtClean="0">
                <a:solidFill>
                  <a:srgbClr val="FF0000"/>
                </a:solidFill>
              </a:rPr>
              <a:t>Εικόνα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a:t>
            </a:r>
            <a:r>
              <a:rPr lang="el-GR" sz="2000" dirty="0">
                <a:solidFill>
                  <a:srgbClr val="FF0000"/>
                </a:solidFill>
              </a:rPr>
              <a:t>πηγή</a:t>
            </a:r>
            <a:r>
              <a:rPr lang="el-GR" sz="2000" dirty="0" smtClean="0">
                <a:solidFill>
                  <a:srgbClr val="FF0000"/>
                </a:solidFill>
              </a:rPr>
              <a:t>&gt;&lt;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4: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5: </a:t>
            </a:r>
            <a:r>
              <a:rPr lang="el-GR" sz="2000" dirty="0">
                <a:solidFill>
                  <a:srgbClr val="FF0000"/>
                </a:solidFill>
              </a:rPr>
              <a:t>&lt;αναφορά&gt;&lt;άδεια με την οποία διατίθεται&gt; &lt;</a:t>
            </a:r>
            <a:r>
              <a:rPr lang="el-GR" sz="2000" dirty="0" err="1">
                <a:solidFill>
                  <a:srgbClr val="FF0000"/>
                </a:solidFill>
              </a:rPr>
              <a:t>σύνδεσμος</a:t>
            </a:r>
            <a:r>
              <a:rPr lang="el-GR" sz="2000" dirty="0" err="1" smtClean="0">
                <a:solidFill>
                  <a:srgbClr val="FF0000"/>
                </a:solidFill>
              </a:rPr>
              <a:t>&gt;&lt;πηγή&gt;&lt;</a:t>
            </a:r>
            <a:r>
              <a:rPr lang="el-GR" sz="2000" dirty="0" err="1">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20</a:t>
            </a:fld>
            <a:endParaRPr lang="el-GR" dirty="0"/>
          </a:p>
        </p:txBody>
      </p:sp>
    </p:spTree>
    <p:extLst>
      <p:ext uri="{BB962C8B-B14F-4D97-AF65-F5344CB8AC3E}">
        <p14:creationId xmlns:p14="http://schemas.microsoft.com/office/powerpoint/2010/main" val="28976229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(2/2)</a:t>
            </a:r>
            <a:r>
              <a:rPr lang="el-GR" sz="4000" b="1" dirty="0" smtClean="0"/>
              <a:t> </a:t>
            </a:r>
            <a:endParaRPr lang="el-GR" sz="4000" b="1" dirty="0"/>
          </a:p>
        </p:txBody>
      </p:sp>
      <p:sp>
        <p:nvSpPr>
          <p:cNvPr id="3" name="Θέση περιεχομένου 1"/>
          <p:cNvSpPr>
            <a:spLocks noGrp="1"/>
          </p:cNvSpPr>
          <p:nvPr>
            <p:ph idx="1"/>
          </p:nvPr>
        </p:nvSpPr>
        <p:spPr/>
        <p:txBody>
          <a:bodyPr>
            <a:norm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Πίνακες</a:t>
            </a:r>
          </a:p>
          <a:p>
            <a:pPr marL="0" indent="0">
              <a:buNone/>
            </a:pPr>
            <a:r>
              <a:rPr lang="el-GR" sz="2000" dirty="0" smtClean="0">
                <a:solidFill>
                  <a:srgbClr val="FF0000"/>
                </a:solidFill>
              </a:rPr>
              <a:t>Πίνακας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smtClean="0">
                <a:solidFill>
                  <a:srgbClr val="FF0000"/>
                </a:solidFill>
              </a:rPr>
              <a:t>Πίνακας 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smtClean="0">
                <a:solidFill>
                  <a:srgbClr val="FF0000"/>
                </a:solidFill>
              </a:rPr>
              <a:t>Πίνακας 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smtClean="0">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21</a:t>
            </a:fld>
            <a:endParaRPr lang="el-GR" dirty="0"/>
          </a:p>
        </p:txBody>
      </p:sp>
    </p:spTree>
    <p:extLst>
      <p:ext uri="{BB962C8B-B14F-4D97-AF65-F5344CB8AC3E}">
        <p14:creationId xmlns:p14="http://schemas.microsoft.com/office/powerpoint/2010/main" val="7621430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22</a:t>
            </a:fld>
            <a:endParaRPr lang="el-GR" dirty="0"/>
          </a:p>
        </p:txBody>
      </p:sp>
    </p:spTree>
    <p:extLst>
      <p:ext uri="{BB962C8B-B14F-4D97-AF65-F5344CB8AC3E}">
        <p14:creationId xmlns:p14="http://schemas.microsoft.com/office/powerpoint/2010/main" val="1684982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2" name="Θέση περιεχομένου 1"/>
          <p:cNvSpPr>
            <a:spLocks noGrp="1"/>
          </p:cNvSpPr>
          <p:nvPr>
            <p:ph idx="1"/>
          </p:nvPr>
        </p:nvSpPr>
        <p:spPr/>
        <p:txBody>
          <a:bodyPr>
            <a:normAutofit/>
          </a:bodyPr>
          <a:lstStyle/>
          <a:p>
            <a:pPr marL="457200" indent="-457200">
              <a:spcBef>
                <a:spcPts val="0"/>
              </a:spcBef>
            </a:pPr>
            <a:r>
              <a:rPr lang="el-GR" sz="2800" dirty="0" smtClean="0">
                <a:solidFill>
                  <a:srgbClr val="0070C0"/>
                </a:solidFill>
              </a:rPr>
              <a:t>Αερισμός.</a:t>
            </a:r>
          </a:p>
          <a:p>
            <a:pPr marL="457200" indent="-457200">
              <a:spcBef>
                <a:spcPts val="0"/>
              </a:spcBef>
            </a:pPr>
            <a:r>
              <a:rPr lang="el-GR" sz="2800" dirty="0" smtClean="0">
                <a:solidFill>
                  <a:srgbClr val="0070C0"/>
                </a:solidFill>
              </a:rPr>
              <a:t>Συμπίεση.</a:t>
            </a:r>
          </a:p>
          <a:p>
            <a:pPr marL="457200" indent="-457200">
              <a:spcBef>
                <a:spcPts val="0"/>
              </a:spcBef>
            </a:pPr>
            <a:r>
              <a:rPr lang="el-GR" sz="2800" dirty="0" smtClean="0">
                <a:solidFill>
                  <a:srgbClr val="0070C0"/>
                </a:solidFill>
              </a:rPr>
              <a:t>Προβλήματα λόγω συμπίεσης.</a:t>
            </a:r>
          </a:p>
          <a:p>
            <a:pPr marL="457200" indent="-457200">
              <a:spcBef>
                <a:spcPts val="0"/>
              </a:spcBef>
            </a:pPr>
            <a:r>
              <a:rPr lang="el-GR" sz="2800" dirty="0">
                <a:solidFill>
                  <a:srgbClr val="0070C0"/>
                </a:solidFill>
              </a:rPr>
              <a:t>Χλοοτάπητες σε συμπιεσμένο </a:t>
            </a:r>
            <a:r>
              <a:rPr lang="el-GR" sz="2800" dirty="0" smtClean="0">
                <a:solidFill>
                  <a:srgbClr val="0070C0"/>
                </a:solidFill>
              </a:rPr>
              <a:t>έδαφος.</a:t>
            </a:r>
          </a:p>
          <a:p>
            <a:pPr marL="457200" indent="-457200">
              <a:spcBef>
                <a:spcPts val="0"/>
              </a:spcBef>
            </a:pPr>
            <a:r>
              <a:rPr lang="el-GR" sz="2800" dirty="0" err="1" smtClean="0">
                <a:solidFill>
                  <a:srgbClr val="0070C0"/>
                </a:solidFill>
              </a:rPr>
              <a:t>Εξαραίωση</a:t>
            </a:r>
            <a:r>
              <a:rPr lang="el-GR" sz="2800" dirty="0" smtClean="0">
                <a:solidFill>
                  <a:srgbClr val="0070C0"/>
                </a:solidFill>
              </a:rPr>
              <a:t>.</a:t>
            </a:r>
          </a:p>
          <a:p>
            <a:pPr marL="457200" indent="-457200">
              <a:spcBef>
                <a:spcPts val="0"/>
              </a:spcBef>
            </a:pPr>
            <a:r>
              <a:rPr lang="en-US" sz="2800" dirty="0" smtClean="0">
                <a:solidFill>
                  <a:srgbClr val="0070C0"/>
                </a:solidFill>
              </a:rPr>
              <a:t>Thatch</a:t>
            </a:r>
            <a:r>
              <a:rPr lang="el-GR" sz="2800" dirty="0" smtClean="0">
                <a:solidFill>
                  <a:srgbClr val="0070C0"/>
                </a:solidFill>
              </a:rPr>
              <a:t>.</a:t>
            </a:r>
          </a:p>
          <a:p>
            <a:pPr marL="457200" indent="-457200">
              <a:spcBef>
                <a:spcPts val="0"/>
              </a:spcBef>
            </a:pPr>
            <a:r>
              <a:rPr lang="el-GR" sz="2800" dirty="0">
                <a:solidFill>
                  <a:srgbClr val="0070C0"/>
                </a:solidFill>
              </a:rPr>
              <a:t>Πρόληψη δημιουργίας </a:t>
            </a:r>
            <a:r>
              <a:rPr lang="en-US" sz="2800" dirty="0" smtClean="0">
                <a:solidFill>
                  <a:srgbClr val="0070C0"/>
                </a:solidFill>
              </a:rPr>
              <a:t>thatch</a:t>
            </a:r>
            <a:r>
              <a:rPr lang="el-GR" sz="2800" smtClean="0">
                <a:solidFill>
                  <a:srgbClr val="0070C0"/>
                </a:solidFill>
              </a:rPr>
              <a:t>.</a:t>
            </a:r>
            <a:endParaRPr lang="el-GR" sz="2800" dirty="0" smtClean="0">
              <a:solidFill>
                <a:srgbClr val="0070C0"/>
              </a:solidFill>
            </a:endParaRPr>
          </a:p>
          <a:p>
            <a:pPr marL="457200" indent="-457200">
              <a:spcBef>
                <a:spcPts val="0"/>
              </a:spcBef>
            </a:pPr>
            <a:endParaRPr lang="el-GR" sz="2800" dirty="0" smtClean="0">
              <a:solidFill>
                <a:srgbClr val="0070C0"/>
              </a:solidFill>
            </a:endParaRPr>
          </a:p>
          <a:p>
            <a:pPr marL="457200" indent="-457200">
              <a:spcBef>
                <a:spcPts val="0"/>
              </a:spcBef>
            </a:pPr>
            <a:endParaRPr lang="el-GR" sz="2800" dirty="0">
              <a:solidFill>
                <a:srgbClr val="0070C0"/>
              </a:solidFill>
            </a:endParaRPr>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3</a:t>
            </a:fld>
            <a:endParaRPr lang="el-GR" dirty="0"/>
          </a:p>
        </p:txBody>
      </p:sp>
    </p:spTree>
    <p:extLst>
      <p:ext uri="{BB962C8B-B14F-4D97-AF65-F5344CB8AC3E}">
        <p14:creationId xmlns:p14="http://schemas.microsoft.com/office/powerpoint/2010/main" val="3927063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ΤΕΧΝΟΛΟΓΙΑ ΠΡΑΣΙΝΟΥ</a:t>
            </a:r>
            <a:endParaRPr lang="el-GR" dirty="0"/>
          </a:p>
        </p:txBody>
      </p:sp>
      <p:sp>
        <p:nvSpPr>
          <p:cNvPr id="3" name="Υπότιτλος 2"/>
          <p:cNvSpPr>
            <a:spLocks noGrp="1"/>
          </p:cNvSpPr>
          <p:nvPr>
            <p:ph type="subTitle" idx="1"/>
          </p:nvPr>
        </p:nvSpPr>
        <p:spPr/>
        <p:txBody>
          <a:bodyPr/>
          <a:lstStyle/>
          <a:p>
            <a:r>
              <a:rPr lang="el-GR" b="1" dirty="0" smtClean="0">
                <a:solidFill>
                  <a:schemeClr val="tx1"/>
                </a:solidFill>
              </a:rPr>
              <a:t>Χλοοτάπητας: Βελτίωση χλοοτάπητα (Αερισμός, </a:t>
            </a:r>
            <a:r>
              <a:rPr lang="el-GR" b="1" dirty="0" err="1" smtClean="0">
                <a:solidFill>
                  <a:schemeClr val="tx1"/>
                </a:solidFill>
              </a:rPr>
              <a:t>Εξαραίωση</a:t>
            </a:r>
            <a:r>
              <a:rPr lang="el-GR" b="1" dirty="0" smtClean="0">
                <a:solidFill>
                  <a:schemeClr val="tx1"/>
                </a:solidFill>
              </a:rPr>
              <a:t>)</a:t>
            </a:r>
            <a:endParaRPr lang="el-GR" b="1" dirty="0">
              <a:solidFill>
                <a:schemeClr val="tx1"/>
              </a:solidFill>
            </a:endParaRPr>
          </a:p>
        </p:txBody>
      </p:sp>
    </p:spTree>
    <p:extLst>
      <p:ext uri="{BB962C8B-B14F-4D97-AF65-F5344CB8AC3E}">
        <p14:creationId xmlns:p14="http://schemas.microsoft.com/office/powerpoint/2010/main" val="2918215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Αερισμός </a:t>
            </a:r>
            <a:endParaRPr lang="el-GR" b="1" dirty="0"/>
          </a:p>
        </p:txBody>
      </p:sp>
      <p:sp>
        <p:nvSpPr>
          <p:cNvPr id="3" name="Θέση περιεχομένου 2"/>
          <p:cNvSpPr>
            <a:spLocks noGrp="1"/>
          </p:cNvSpPr>
          <p:nvPr>
            <p:ph idx="1"/>
          </p:nvPr>
        </p:nvSpPr>
        <p:spPr/>
        <p:txBody>
          <a:bodyPr/>
          <a:lstStyle/>
          <a:p>
            <a:r>
              <a:rPr lang="el-GR" dirty="0"/>
              <a:t>Ο αερισμός είναι η καλλιεργητική φροντίδα με την οποία το έδαφος που έχει υποστεί συμπίεση, ανακουφίζεται και αποκτά εκ νέου την ικανότητα κυκλοφορίας των υγρών και των αερίων στοιχείων. Με την πάροδο του χρόνου το έδαφος στο οποίο αναπτύσσεται ο χλοοτάπητας </a:t>
            </a:r>
            <a:r>
              <a:rPr lang="el-GR" dirty="0" smtClean="0"/>
              <a:t>συμπιέζεται, </a:t>
            </a:r>
            <a:r>
              <a:rPr lang="el-GR" dirty="0"/>
              <a:t>με αποτέλεσμα τη μείωση </a:t>
            </a:r>
            <a:r>
              <a:rPr lang="el-GR" dirty="0" smtClean="0"/>
              <a:t>του </a:t>
            </a:r>
            <a:r>
              <a:rPr lang="el-GR" dirty="0"/>
              <a:t>πορώδους του εδάφους</a:t>
            </a:r>
            <a:r>
              <a:rPr lang="el-GR" dirty="0" smtClean="0"/>
              <a:t>.</a:t>
            </a:r>
            <a:endParaRPr lang="el-GR" dirty="0"/>
          </a:p>
        </p:txBody>
      </p:sp>
    </p:spTree>
    <p:extLst>
      <p:ext uri="{BB962C8B-B14F-4D97-AF65-F5344CB8AC3E}">
        <p14:creationId xmlns:p14="http://schemas.microsoft.com/office/powerpoint/2010/main" val="2069142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Η συμπίεση μπορεί να οφείλεται</a:t>
            </a:r>
            <a:r>
              <a:rPr lang="el-GR" b="1" dirty="0" smtClean="0"/>
              <a:t>:</a:t>
            </a:r>
            <a:endParaRPr lang="el-GR" b="1" dirty="0"/>
          </a:p>
        </p:txBody>
      </p:sp>
      <p:sp>
        <p:nvSpPr>
          <p:cNvPr id="3" name="Θέση περιεχομένου 2"/>
          <p:cNvSpPr>
            <a:spLocks noGrp="1"/>
          </p:cNvSpPr>
          <p:nvPr>
            <p:ph idx="1"/>
          </p:nvPr>
        </p:nvSpPr>
        <p:spPr/>
        <p:txBody>
          <a:bodyPr>
            <a:normAutofit/>
          </a:bodyPr>
          <a:lstStyle/>
          <a:p>
            <a:r>
              <a:rPr lang="el-GR" dirty="0" smtClean="0"/>
              <a:t>Στην </a:t>
            </a:r>
            <a:r>
              <a:rPr lang="el-GR" dirty="0"/>
              <a:t>καταπόνηση από την υπερβολική χρήση (Αθλητικοί χώροι, πάρκα, κ.α.).</a:t>
            </a:r>
          </a:p>
          <a:p>
            <a:r>
              <a:rPr lang="el-GR" dirty="0" smtClean="0"/>
              <a:t>Στην </a:t>
            </a:r>
            <a:r>
              <a:rPr lang="el-GR" dirty="0"/>
              <a:t>κυκλοφορία πάσης φύσεως μηχανημάτων συντήρησης του χλοοτάπητα (</a:t>
            </a:r>
            <a:r>
              <a:rPr lang="el-GR" dirty="0" err="1"/>
              <a:t>χλοοκοπτικά</a:t>
            </a:r>
            <a:r>
              <a:rPr lang="el-GR" dirty="0"/>
              <a:t> μηχανήματα, αυτοκίνητα </a:t>
            </a:r>
            <a:r>
              <a:rPr lang="el-GR" dirty="0" err="1"/>
              <a:t>golf</a:t>
            </a:r>
            <a:r>
              <a:rPr lang="el-GR" dirty="0"/>
              <a:t>, κ.α.).</a:t>
            </a:r>
          </a:p>
          <a:p>
            <a:r>
              <a:rPr lang="el-GR" dirty="0" smtClean="0"/>
              <a:t>Στην </a:t>
            </a:r>
            <a:r>
              <a:rPr lang="el-GR" dirty="0"/>
              <a:t>άρδευση (π.χ. μεγάλες σταγόνες υπό πίεση).</a:t>
            </a:r>
          </a:p>
          <a:p>
            <a:endParaRPr lang="el-GR" dirty="0"/>
          </a:p>
        </p:txBody>
      </p:sp>
    </p:spTree>
    <p:extLst>
      <p:ext uri="{BB962C8B-B14F-4D97-AF65-F5344CB8AC3E}">
        <p14:creationId xmlns:p14="http://schemas.microsoft.com/office/powerpoint/2010/main" val="3723745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Τα προβλήματα που προκαλεί η συμπίεση στο χλοοτάπητα είναι</a:t>
            </a:r>
            <a:r>
              <a:rPr lang="el-GR" b="1" dirty="0" smtClean="0"/>
              <a:t>:</a:t>
            </a:r>
            <a:endParaRPr lang="el-GR" b="1" dirty="0"/>
          </a:p>
        </p:txBody>
      </p:sp>
      <p:sp>
        <p:nvSpPr>
          <p:cNvPr id="3" name="Θέση περιεχομένου 2"/>
          <p:cNvSpPr>
            <a:spLocks noGrp="1"/>
          </p:cNvSpPr>
          <p:nvPr>
            <p:ph idx="1"/>
          </p:nvPr>
        </p:nvSpPr>
        <p:spPr/>
        <p:txBody>
          <a:bodyPr/>
          <a:lstStyle/>
          <a:p>
            <a:r>
              <a:rPr lang="el-GR" dirty="0" smtClean="0"/>
              <a:t>Περιορισμός </a:t>
            </a:r>
            <a:r>
              <a:rPr lang="el-GR" dirty="0"/>
              <a:t>του πορώδους του εδάφους.</a:t>
            </a:r>
          </a:p>
          <a:p>
            <a:r>
              <a:rPr lang="el-GR" dirty="0" smtClean="0"/>
              <a:t>Συνεκτικό </a:t>
            </a:r>
            <a:r>
              <a:rPr lang="el-GR" dirty="0"/>
              <a:t>έδαφος ακατάλληλο για την ανάπτυξη του ριζικού συστήματος.</a:t>
            </a:r>
          </a:p>
          <a:p>
            <a:r>
              <a:rPr lang="el-GR" dirty="0" smtClean="0"/>
              <a:t>Περιορισμός </a:t>
            </a:r>
            <a:r>
              <a:rPr lang="el-GR" dirty="0"/>
              <a:t>της κυκλοφορίας του αζώτου και διαφόρων άλλων αερίων</a:t>
            </a:r>
            <a:r>
              <a:rPr lang="el-GR" dirty="0" smtClean="0"/>
              <a:t>.</a:t>
            </a:r>
            <a:endParaRPr lang="el-GR" dirty="0"/>
          </a:p>
        </p:txBody>
      </p:sp>
    </p:spTree>
    <p:extLst>
      <p:ext uri="{BB962C8B-B14F-4D97-AF65-F5344CB8AC3E}">
        <p14:creationId xmlns:p14="http://schemas.microsoft.com/office/powerpoint/2010/main" val="442299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Συνέχεια</a:t>
            </a:r>
            <a:endParaRPr lang="el-GR" b="1" dirty="0"/>
          </a:p>
        </p:txBody>
      </p:sp>
      <p:sp>
        <p:nvSpPr>
          <p:cNvPr id="3" name="Θέση περιεχομένου 2"/>
          <p:cNvSpPr>
            <a:spLocks noGrp="1"/>
          </p:cNvSpPr>
          <p:nvPr>
            <p:ph idx="1"/>
          </p:nvPr>
        </p:nvSpPr>
        <p:spPr/>
        <p:txBody>
          <a:bodyPr/>
          <a:lstStyle/>
          <a:p>
            <a:r>
              <a:rPr lang="el-GR" dirty="0" smtClean="0"/>
              <a:t>Μείωση </a:t>
            </a:r>
            <a:r>
              <a:rPr lang="el-GR" dirty="0"/>
              <a:t>της διηθήσεως του νερού προς τα κατώτερα στρώματα εδάφους.</a:t>
            </a:r>
          </a:p>
          <a:p>
            <a:r>
              <a:rPr lang="el-GR" dirty="0" smtClean="0"/>
              <a:t>Καθυστέρηση </a:t>
            </a:r>
            <a:r>
              <a:rPr lang="el-GR" dirty="0"/>
              <a:t>θέρμανσης των ριζών τις πρωινές ώρες.</a:t>
            </a:r>
          </a:p>
          <a:p>
            <a:r>
              <a:rPr lang="el-GR" dirty="0" smtClean="0"/>
              <a:t>Καθυστέρηση </a:t>
            </a:r>
            <a:r>
              <a:rPr lang="el-GR" dirty="0"/>
              <a:t>αποσύνθεσης της οργανικής ουσίας.</a:t>
            </a:r>
          </a:p>
          <a:p>
            <a:endParaRPr lang="el-GR" dirty="0"/>
          </a:p>
        </p:txBody>
      </p:sp>
    </p:spTree>
    <p:extLst>
      <p:ext uri="{BB962C8B-B14F-4D97-AF65-F5344CB8AC3E}">
        <p14:creationId xmlns:p14="http://schemas.microsoft.com/office/powerpoint/2010/main" val="3763754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Χλοοτάπητες σε συμπιεσμένο έδαφος</a:t>
            </a:r>
            <a:r>
              <a:rPr lang="el-GR" b="1" dirty="0" smtClean="0"/>
              <a:t>:</a:t>
            </a:r>
            <a:endParaRPr lang="el-GR" b="1" dirty="0"/>
          </a:p>
        </p:txBody>
      </p:sp>
      <p:sp>
        <p:nvSpPr>
          <p:cNvPr id="3" name="Θέση περιεχομένου 2"/>
          <p:cNvSpPr>
            <a:spLocks noGrp="1"/>
          </p:cNvSpPr>
          <p:nvPr>
            <p:ph idx="1"/>
          </p:nvPr>
        </p:nvSpPr>
        <p:spPr/>
        <p:txBody>
          <a:bodyPr>
            <a:normAutofit/>
          </a:bodyPr>
          <a:lstStyle/>
          <a:p>
            <a:r>
              <a:rPr lang="el-GR" dirty="0" smtClean="0"/>
              <a:t>Περιορισμός </a:t>
            </a:r>
            <a:r>
              <a:rPr lang="el-GR" dirty="0"/>
              <a:t>ανάπτυξης του ριζικού συστήματος.</a:t>
            </a:r>
          </a:p>
          <a:p>
            <a:r>
              <a:rPr lang="el-GR" dirty="0" smtClean="0"/>
              <a:t>Υποβάθμιση </a:t>
            </a:r>
            <a:r>
              <a:rPr lang="el-GR" dirty="0"/>
              <a:t>της </a:t>
            </a:r>
            <a:r>
              <a:rPr lang="el-GR" dirty="0" smtClean="0"/>
              <a:t>εμφάνισης.</a:t>
            </a:r>
          </a:p>
          <a:p>
            <a:r>
              <a:rPr lang="el-GR" dirty="0" smtClean="0"/>
              <a:t>Επιβράδυνση της απορρόφησης θρεπτικών συστατικών.</a:t>
            </a:r>
          </a:p>
          <a:p>
            <a:r>
              <a:rPr lang="el-GR" dirty="0" smtClean="0"/>
              <a:t>Αύξηση της θερμοκρασίας φυλλώματος.</a:t>
            </a:r>
          </a:p>
          <a:p>
            <a:r>
              <a:rPr lang="el-GR" dirty="0" smtClean="0"/>
              <a:t>Ευαισθησία στην προσβολή από μύκητες.</a:t>
            </a:r>
          </a:p>
          <a:p>
            <a:r>
              <a:rPr lang="el-GR" dirty="0" smtClean="0"/>
              <a:t>Μικρότερη διάρκεια ζωής του χλοοτάπητα. </a:t>
            </a:r>
          </a:p>
          <a:p>
            <a:endParaRPr lang="el-GR" dirty="0"/>
          </a:p>
        </p:txBody>
      </p:sp>
    </p:spTree>
    <p:extLst>
      <p:ext uri="{BB962C8B-B14F-4D97-AF65-F5344CB8AC3E}">
        <p14:creationId xmlns:p14="http://schemas.microsoft.com/office/powerpoint/2010/main" val="7950548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15/3/2016 4:14:56 πμ"/>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6,7,5,"/>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2056,6,5,"/>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220CFFA4-D581-47F9-8298-20C31508BF8E}">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1899</TotalTime>
  <Words>1055</Words>
  <Application>Microsoft Office PowerPoint</Application>
  <PresentationFormat>Προβολή στην οθόνη (4:3)</PresentationFormat>
  <Paragraphs>118</Paragraphs>
  <Slides>22</Slides>
  <Notes>11</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Θέμα του Office</vt:lpstr>
      <vt:lpstr>Τεχνολογία Πρασίνου</vt:lpstr>
      <vt:lpstr>Χρηματοδότηση </vt:lpstr>
      <vt:lpstr>Περιεχόμενα ενότητας</vt:lpstr>
      <vt:lpstr>ΤΕΧΝΟΛΟΓΙΑ ΠΡΑΣΙΝΟΥ</vt:lpstr>
      <vt:lpstr>Αερισμός </vt:lpstr>
      <vt:lpstr>Η συμπίεση μπορεί να οφείλεται:</vt:lpstr>
      <vt:lpstr>Τα προβλήματα που προκαλεί η συμπίεση στο χλοοτάπητα είναι:</vt:lpstr>
      <vt:lpstr>Συνέχεια</vt:lpstr>
      <vt:lpstr>Χλοοτάπητες σε συμπιεσμένο έδαφος:</vt:lpstr>
      <vt:lpstr>Εξαραίωση 1</vt:lpstr>
      <vt:lpstr>Εξαραίωση 2</vt:lpstr>
      <vt:lpstr>Το thatch</vt:lpstr>
      <vt:lpstr>Πρόληψη δημιουργίας thatch  γίνεται με:</vt:lpstr>
      <vt:lpstr>Βιβλιογραφία</vt:lpstr>
      <vt:lpstr>Τέλος ενότητας</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 </vt:lpstr>
      <vt:lpstr>Διατήρηση Σημειωμάτων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Επιχειρησιακών Πόρων ERP</dc:title>
  <dc:creator>IOANNIS TZIGOYRAS</dc:creator>
  <cp:lastModifiedBy>Alex</cp:lastModifiedBy>
  <cp:revision>265</cp:revision>
  <dcterms:created xsi:type="dcterms:W3CDTF">2014-09-20T14:32:06Z</dcterms:created>
  <dcterms:modified xsi:type="dcterms:W3CDTF">2016-03-15T02:19:37Z</dcterms:modified>
</cp:coreProperties>
</file>